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</p:sldMasterIdLst>
  <p:notesMasterIdLst>
    <p:notesMasterId r:id="rId30"/>
  </p:notesMasterIdLst>
  <p:handoutMasterIdLst>
    <p:handoutMasterId r:id="rId31"/>
  </p:handoutMasterIdLst>
  <p:sldIdLst>
    <p:sldId id="965" r:id="rId2"/>
    <p:sldId id="1113" r:id="rId3"/>
    <p:sldId id="1066" r:id="rId4"/>
    <p:sldId id="1065" r:id="rId5"/>
    <p:sldId id="1069" r:id="rId6"/>
    <p:sldId id="1072" r:id="rId7"/>
    <p:sldId id="1114" r:id="rId8"/>
    <p:sldId id="1085" r:id="rId9"/>
    <p:sldId id="1095" r:id="rId10"/>
    <p:sldId id="1092" r:id="rId11"/>
    <p:sldId id="1094" r:id="rId12"/>
    <p:sldId id="1115" r:id="rId13"/>
    <p:sldId id="1107" r:id="rId14"/>
    <p:sldId id="1063" r:id="rId15"/>
    <p:sldId id="1117" r:id="rId16"/>
    <p:sldId id="1071" r:id="rId17"/>
    <p:sldId id="1116" r:id="rId18"/>
    <p:sldId id="1112" r:id="rId19"/>
    <p:sldId id="1118" r:id="rId20"/>
    <p:sldId id="1105" r:id="rId21"/>
    <p:sldId id="1106" r:id="rId22"/>
    <p:sldId id="1083" r:id="rId23"/>
    <p:sldId id="1111" r:id="rId24"/>
    <p:sldId id="1074" r:id="rId25"/>
    <p:sldId id="1079" r:id="rId26"/>
    <p:sldId id="1084" r:id="rId27"/>
    <p:sldId id="1081" r:id="rId28"/>
    <p:sldId id="1082" r:id="rId29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4EB"/>
    <a:srgbClr val="DFB7D9"/>
    <a:srgbClr val="0007FF"/>
    <a:srgbClr val="DCE6F2"/>
    <a:srgbClr val="FF00F5"/>
    <a:srgbClr val="FFF100"/>
    <a:srgbClr val="F7FDBC"/>
    <a:srgbClr val="1F2124"/>
    <a:srgbClr val="4E81BD"/>
    <a:srgbClr val="B21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3" autoAdjust="0"/>
    <p:restoredTop sz="73249" autoAdjust="0"/>
  </p:normalViewPr>
  <p:slideViewPr>
    <p:cSldViewPr>
      <p:cViewPr varScale="1">
        <p:scale>
          <a:sx n="83" d="100"/>
          <a:sy n="83" d="100"/>
        </p:scale>
        <p:origin x="240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91" d="100"/>
          <a:sy n="191" d="100"/>
        </p:scale>
        <p:origin x="192" y="8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6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84CA2-105F-41CF-95FA-79E2DEDCE6D5}" type="datetimeFigureOut">
              <a:rPr lang="en-US" smtClean="0"/>
              <a:t>6/13/22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64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2E61D-2080-44C1-8D97-F4B80BAE8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5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A38D9882-8E9E-4CF6-8AEF-BEC3B7A09D95}" type="datetimeFigureOut">
              <a:rPr lang="en-US"/>
              <a:pPr>
                <a:defRPr/>
              </a:pPr>
              <a:t>6/13/22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538" y="3474963"/>
            <a:ext cx="7680127" cy="329111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0529AF4-9733-4245-A38E-6E2258071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666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Hi all, I’m Joel </a:t>
            </a:r>
            <a:r>
              <a:rPr lang="en-US" altLang="zh-CN" dirty="0" err="1"/>
              <a:t>Lindegger</a:t>
            </a:r>
            <a:r>
              <a:rPr lang="en-US" altLang="zh-CN" dirty="0"/>
              <a:t>, I’m a PhD student in the SAFARI research group at ETH Zurich.</a:t>
            </a:r>
            <a:br>
              <a:rPr lang="en-US" altLang="zh-CN" dirty="0"/>
            </a:br>
            <a:r>
              <a:rPr lang="en-US" altLang="zh-CN" dirty="0"/>
              <a:t>I will present to you “Algorithmic Improvement and GPU Acceleration of the </a:t>
            </a:r>
            <a:r>
              <a:rPr lang="en-US" altLang="zh-CN" dirty="0" err="1"/>
              <a:t>GenASM</a:t>
            </a:r>
            <a:r>
              <a:rPr lang="en-US" altLang="zh-CN" dirty="0"/>
              <a:t> Algorithm”.</a:t>
            </a:r>
            <a:br>
              <a:rPr lang="en-US" altLang="zh-CN" dirty="0"/>
            </a:br>
            <a:r>
              <a:rPr lang="en-US" altLang="zh-CN" dirty="0"/>
              <a:t>Let’s start with some background [Click]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693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Third, we observe that rows below the edit distance do not contain useful information.</a:t>
            </a:r>
          </a:p>
          <a:p>
            <a:r>
              <a:rPr lang="en-US" dirty="0"/>
              <a:t>[Click] Thus, Scrooge stops the computation as soon as it finds the row with the edit distance</a:t>
            </a:r>
          </a:p>
          <a:p>
            <a:r>
              <a:rPr lang="en-US" dirty="0"/>
              <a:t>[Click] We call this improvement Early Termination, ET. It eliminates unnecessary work and reduces data movement.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477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experimentally evaluate our improvements through high-performance implementations for recent CPU and GPU platforms.</a:t>
            </a:r>
          </a:p>
          <a:p>
            <a:r>
              <a:rPr lang="en-US" dirty="0"/>
              <a:t>[Click] We compare to several baselines [Click] using a long read dataset.</a:t>
            </a:r>
          </a:p>
          <a:p>
            <a:r>
              <a:rPr lang="en-US" dirty="0"/>
              <a:t>Let’s look at some key results 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872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observe that Scrooge is faster than all baselines.</a:t>
            </a:r>
          </a:p>
          <a:p>
            <a:r>
              <a:rPr lang="en-US" dirty="0"/>
              <a:t>[Click] In particular, we observe a 1.9x speedup over </a:t>
            </a:r>
            <a:r>
              <a:rPr lang="en-US" dirty="0" err="1"/>
              <a:t>GenASM</a:t>
            </a:r>
            <a:r>
              <a:rPr lang="en-US" dirty="0"/>
              <a:t> on a recent CPU,</a:t>
            </a:r>
          </a:p>
          <a:p>
            <a:r>
              <a:rPr lang="en-US" dirty="0"/>
              <a:t>And [Click] a 5.9x speedup over </a:t>
            </a:r>
            <a:r>
              <a:rPr lang="en-US" dirty="0" err="1"/>
              <a:t>GenASM</a:t>
            </a:r>
            <a:r>
              <a:rPr lang="en-US" dirty="0"/>
              <a:t> on a recent GPU.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6259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Further, we observe that a prior ASIC implementation of </a:t>
            </a:r>
            <a:r>
              <a:rPr lang="en-US" dirty="0" err="1"/>
              <a:t>GenASM</a:t>
            </a:r>
            <a:r>
              <a:rPr lang="en-US" dirty="0"/>
              <a:t> dedicates the majority of chip area and power to SRAM.</a:t>
            </a:r>
          </a:p>
          <a:p>
            <a:r>
              <a:rPr lang="en-US" dirty="0"/>
              <a:t>[Click] Our algorithmic improvements can reduce the SRAM size by 12x.</a:t>
            </a:r>
          </a:p>
          <a:p>
            <a:r>
              <a:rPr lang="en-US" dirty="0"/>
              <a:t>[Click] Thus we calculate that our algorithmic improvements could reduce the total chip area and power by up to 2.5x and 2x respectively.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532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B3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conclusion, we advance the state of the art in pairwise sequence alignment by building on top of </a:t>
            </a:r>
            <a:r>
              <a:rPr lang="en-US" sz="1800" dirty="0" err="1">
                <a:solidFill>
                  <a:srgbClr val="B3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GenASM</a:t>
            </a:r>
            <a:r>
              <a:rPr lang="en-US" sz="1800" dirty="0">
                <a:solidFill>
                  <a:srgbClr val="B3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1800" dirty="0">
                <a:solidFill>
                  <a:srgbClr val="B3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proposed Scrooge, which includes three novel algorithmic improvements, and high-performance CPU and GPU implementations of the improved algorithm.</a:t>
            </a:r>
          </a:p>
          <a:p>
            <a:r>
              <a:rPr lang="en-US" sz="1800" dirty="0">
                <a:solidFill>
                  <a:srgbClr val="B31B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experimentally demonstrated the benefits of our improvements for CPU and GPU implementations, and argue that similar benefits should be expected for ASICs.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676A0-33B1-4B4B-B1AA-B0B917FCAA9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9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Scrooge’s source code will soon be available on </a:t>
            </a:r>
            <a:r>
              <a:rPr lang="en-US" dirty="0" err="1"/>
              <a:t>github</a:t>
            </a:r>
            <a:r>
              <a:rPr lang="en-US" dirty="0"/>
              <a:t>, and our short paper is available online.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109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Thank your for your attention.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34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Pairwise sequence alignment is a common stage in genomic pipelines, such as read mapping.</a:t>
            </a:r>
          </a:p>
          <a:p>
            <a:r>
              <a:rPr lang="en-US" dirty="0"/>
              <a:t>[Click] It is computationally expensive, and often the pipeline’s bottleneck.</a:t>
            </a:r>
          </a:p>
          <a:p>
            <a:r>
              <a:rPr lang="en-US" dirty="0"/>
              <a:t>[Click] </a:t>
            </a:r>
            <a:r>
              <a:rPr lang="en-US" dirty="0" err="1"/>
              <a:t>GenASM</a:t>
            </a:r>
            <a:r>
              <a:rPr lang="en-US" dirty="0"/>
              <a:t> is a state-of-the-art sequence aligner with high throughput and energy efficiency.</a:t>
            </a:r>
            <a:br>
              <a:rPr lang="en-US" dirty="0"/>
            </a:br>
            <a:r>
              <a:rPr lang="en-US" dirty="0"/>
              <a:t>We build on top of </a:t>
            </a:r>
            <a:r>
              <a:rPr lang="en-US" dirty="0" err="1"/>
              <a:t>GenASM</a:t>
            </a:r>
            <a:r>
              <a:rPr lang="en-US" dirty="0"/>
              <a:t> due to its several benefits [Click]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3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particular, </a:t>
            </a:r>
            <a:r>
              <a:rPr lang="en-US" dirty="0" err="1"/>
              <a:t>GenASM</a:t>
            </a:r>
            <a:r>
              <a:rPr lang="en-US" dirty="0"/>
              <a:t> uses only cheap bitwise operations</a:t>
            </a:r>
          </a:p>
          <a:p>
            <a:r>
              <a:rPr lang="en-US" dirty="0"/>
              <a:t>[Click] has linear runtime complexity</a:t>
            </a:r>
          </a:p>
          <a:p>
            <a:r>
              <a:rPr lang="en-US" dirty="0"/>
              <a:t>[Click] supports traceback and</a:t>
            </a:r>
          </a:p>
          <a:p>
            <a:r>
              <a:rPr lang="en-US" dirty="0"/>
              <a:t>[Click] provides intra-task parallelism.</a:t>
            </a:r>
          </a:p>
          <a:p>
            <a:r>
              <a:rPr lang="en-US" dirty="0"/>
              <a:t>However, we identify three inefficiencies in the </a:t>
            </a:r>
            <a:r>
              <a:rPr lang="en-US" dirty="0" err="1"/>
              <a:t>GenASM</a:t>
            </a:r>
            <a:r>
              <a:rPr lang="en-US" dirty="0"/>
              <a:t> algorithm 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52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particular, we observe that </a:t>
            </a:r>
            <a:r>
              <a:rPr lang="en-US" dirty="0" err="1"/>
              <a:t>GenASM</a:t>
            </a:r>
            <a:r>
              <a:rPr lang="en-US" dirty="0"/>
              <a:t> has a large memory footprint</a:t>
            </a:r>
          </a:p>
          <a:p>
            <a:r>
              <a:rPr lang="en-US" dirty="0"/>
              <a:t>[Click] a low operational intensity and</a:t>
            </a:r>
          </a:p>
          <a:p>
            <a:r>
              <a:rPr lang="en-US" dirty="0"/>
              <a:t>[Click] does some unnecessary work.</a:t>
            </a:r>
          </a:p>
          <a:p>
            <a:r>
              <a:rPr lang="en-US" dirty="0"/>
              <a:t>These inefficiencies limit </a:t>
            </a:r>
            <a:r>
              <a:rPr lang="en-US" dirty="0" err="1"/>
              <a:t>GenASMs</a:t>
            </a:r>
            <a:r>
              <a:rPr lang="en-US" dirty="0"/>
              <a:t> throughput and energy efficiency for several computing platforms, such as CPUs, GPUs and ASICs.</a:t>
            </a:r>
          </a:p>
          <a:p>
            <a:r>
              <a:rPr lang="en-US" dirty="0"/>
              <a:t>Thus, our goal 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206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 is to enable fast and efficiency implementations of </a:t>
            </a:r>
            <a:r>
              <a:rPr lang="en-US" dirty="0" err="1"/>
              <a:t>GenASM</a:t>
            </a:r>
            <a:r>
              <a:rPr lang="en-US" dirty="0"/>
              <a:t> for CPUs, GPU, and ASICs.</a:t>
            </a:r>
          </a:p>
          <a:p>
            <a:r>
              <a:rPr lang="en-US" dirty="0"/>
              <a:t>To this end we propose [Click] Scrooge, which reduces the memory footprint, number of bytes accessed, and unnecessary work. 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563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Scrooge consists of three novel algorithmic improvements to </a:t>
            </a:r>
            <a:r>
              <a:rPr lang="en-US" dirty="0" err="1"/>
              <a:t>GenASM</a:t>
            </a:r>
            <a:r>
              <a:rPr lang="en-US" dirty="0"/>
              <a:t>, and</a:t>
            </a:r>
          </a:p>
          <a:p>
            <a:r>
              <a:rPr lang="en-US" dirty="0"/>
              <a:t>[Click] high-performance CPU and GPU implementations of the improved algorithm.</a:t>
            </a:r>
          </a:p>
          <a:p>
            <a:r>
              <a:rPr lang="en-US" dirty="0"/>
              <a:t>Let me briefly recap the </a:t>
            </a:r>
            <a:r>
              <a:rPr lang="en-US" dirty="0" err="1"/>
              <a:t>GenASM</a:t>
            </a:r>
            <a:r>
              <a:rPr lang="en-US" dirty="0"/>
              <a:t> algorithm 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57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consists of two steps, the first is called distance calculation and builds a table of </a:t>
            </a:r>
            <a:r>
              <a:rPr lang="en-US" dirty="0" err="1"/>
              <a:t>bitvectors</a:t>
            </a:r>
            <a:endParaRPr lang="en-US" dirty="0"/>
          </a:p>
          <a:p>
            <a:r>
              <a:rPr lang="en-US" dirty="0"/>
              <a:t>[Click] The edit distance is then determined from the </a:t>
            </a:r>
            <a:r>
              <a:rPr lang="en-US" dirty="0" err="1"/>
              <a:t>bitvectors</a:t>
            </a:r>
            <a:r>
              <a:rPr lang="en-US" dirty="0"/>
              <a:t>.</a:t>
            </a:r>
          </a:p>
          <a:p>
            <a:r>
              <a:rPr lang="en-US" dirty="0"/>
              <a:t>[Click] The second step is called traceback, and requires the table of </a:t>
            </a:r>
            <a:r>
              <a:rPr lang="en-US" dirty="0" err="1"/>
              <a:t>bitvectors</a:t>
            </a:r>
            <a:r>
              <a:rPr lang="en-US" dirty="0"/>
              <a:t> as input. It then finds the CIGAR string by traversing a single path across the table of </a:t>
            </a:r>
            <a:r>
              <a:rPr lang="en-US" dirty="0" err="1"/>
              <a:t>bitvectors</a:t>
            </a:r>
            <a:r>
              <a:rPr lang="en-US" dirty="0"/>
              <a:t>. </a:t>
            </a:r>
          </a:p>
          <a:p>
            <a:r>
              <a:rPr lang="en-US" dirty="0"/>
              <a:t>Together, the edit distance and CIGAR string are the desired output of sequence alignment.</a:t>
            </a:r>
          </a:p>
          <a:p>
            <a:r>
              <a:rPr lang="en-US" dirty="0"/>
              <a:t>We develop three novel improvements to this algorithm 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602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First, we observe that </a:t>
            </a:r>
            <a:r>
              <a:rPr lang="en-US" dirty="0" err="1"/>
              <a:t>GenASM</a:t>
            </a:r>
            <a:r>
              <a:rPr lang="en-US" dirty="0"/>
              <a:t> stores 3 edges per table entry for traceback.</a:t>
            </a:r>
          </a:p>
          <a:p>
            <a:r>
              <a:rPr lang="en-US" dirty="0"/>
              <a:t>[Click] We show it is sufficient to store the table entries directly, from which edges can then be regenerated during traceback as needed.</a:t>
            </a:r>
          </a:p>
          <a:p>
            <a:r>
              <a:rPr lang="en-US" dirty="0"/>
              <a:t>The overhead of regenerating edges is small, because traceback traverses only a single path across the table, thus few edges need to be regenerated.</a:t>
            </a:r>
          </a:p>
          <a:p>
            <a:r>
              <a:rPr lang="en-US" dirty="0"/>
              <a:t>We call this improvement Store Entries, Not Edges, SENE.</a:t>
            </a:r>
          </a:p>
          <a:p>
            <a:r>
              <a:rPr lang="en-US" dirty="0"/>
              <a:t>[Click] It results in a 3x reduction in memory footprint and data movement.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55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Second, we observe that </a:t>
            </a:r>
            <a:r>
              <a:rPr lang="en-US" dirty="0" err="1"/>
              <a:t>GenASM’s</a:t>
            </a:r>
            <a:r>
              <a:rPr lang="en-US" dirty="0"/>
              <a:t> traceback does not cross the entire table.</a:t>
            </a:r>
          </a:p>
          <a:p>
            <a:r>
              <a:rPr lang="en-US" dirty="0"/>
              <a:t>[Click] Thus, Scrooge discards entries that are never reached.</a:t>
            </a:r>
          </a:p>
          <a:p>
            <a:r>
              <a:rPr lang="en-US" dirty="0"/>
              <a:t>[Click] This results in a 4x reduction in memory footprint and data movement.</a:t>
            </a:r>
          </a:p>
          <a:p>
            <a:r>
              <a:rPr lang="en-US" dirty="0"/>
              <a:t>We call this improvement DENT, Discard Entries Not used by Traceback.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29AF4-9733-4245-A38E-6E2258071B1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35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69BCB7-ACF0-3529-5E07-A0E6135BE2B5}"/>
              </a:ext>
            </a:extLst>
          </p:cNvPr>
          <p:cNvSpPr/>
          <p:nvPr userDrawn="1"/>
        </p:nvSpPr>
        <p:spPr>
          <a:xfrm>
            <a:off x="-13800" y="6172200"/>
            <a:ext cx="1995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3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  <a:latin typeface="Nunito" pitchFamily="2" charset="0"/>
              </a:defRPr>
            </a:lvl1pPr>
            <a:lvl2pPr>
              <a:defRPr>
                <a:latin typeface="Nunito" pitchFamily="2" charset="0"/>
              </a:defRPr>
            </a:lvl2pPr>
            <a:lvl3pPr>
              <a:defRPr>
                <a:latin typeface="Nunito" pitchFamily="2" charset="0"/>
              </a:defRPr>
            </a:lvl3pPr>
            <a:lvl4pPr>
              <a:defRPr>
                <a:latin typeface="Nunito" pitchFamily="2" charset="0"/>
              </a:defRPr>
            </a:lvl4pPr>
            <a:lvl5pPr>
              <a:defRPr>
                <a:latin typeface="Nunito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16D22C-426A-744D-94E9-F455C0DB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unito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E2E504-213E-B41A-04E7-66085EAFD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67600" y="6490023"/>
            <a:ext cx="1371600" cy="228600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lvl1pPr>
              <a:defRPr lang="en-US" altLang="en-US" sz="16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</a:lstStyle>
          <a:p>
            <a:pPr algn="r"/>
            <a:fld id="{BBF05047-ADC6-47BF-A318-424F854A849A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2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C4B2877-3D4E-EAD4-A55B-BA4E1ABCC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67600" y="6490023"/>
            <a:ext cx="1371600" cy="228600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lvl1pPr>
              <a:defRPr lang="en-US" altLang="en-US" sz="16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</a:lstStyle>
          <a:p>
            <a:pPr algn="r"/>
            <a:fld id="{BBF05047-ADC6-47BF-A318-424F854A849A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86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9377"/>
            <a:ext cx="7943850" cy="429389"/>
          </a:xfrm>
          <a:prstGeom prst="rect">
            <a:avLst/>
          </a:prstGeom>
        </p:spPr>
        <p:txBody>
          <a:bodyPr vert="horz" lIns="45720" tIns="0" rIns="4572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810545"/>
            <a:ext cx="8839200" cy="572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490023"/>
            <a:ext cx="1371600" cy="228600"/>
          </a:xfrm>
          <a:prstGeom prst="rect">
            <a:avLst/>
          </a:prstGeom>
        </p:spPr>
        <p:txBody>
          <a:bodyPr vert="horz" wrap="square" lIns="45720" tIns="0" rIns="45720" bIns="0" numCol="1" anchor="ctr" anchorCtr="0" compatLnSpc="1">
            <a:prstTxWarp prst="textNoShape">
              <a:avLst/>
            </a:prstTxWarp>
          </a:bodyPr>
          <a:lstStyle>
            <a:lvl1pPr>
              <a:defRPr lang="en-US" altLang="en-US" sz="1600" b="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Whitney-Medium" panose="02000603040000020004" pitchFamily="2" charset="0"/>
                <a:ea typeface="Whitney-Medium" panose="02000603040000020004" pitchFamily="2" charset="0"/>
                <a:cs typeface="Arial" panose="020B0604020202020204" pitchFamily="34" charset="0"/>
              </a:defRPr>
            </a:lvl1pPr>
          </a:lstStyle>
          <a:p>
            <a:pPr algn="r"/>
            <a:fld id="{BBF05047-ADC6-47BF-A318-424F854A849A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1"/>
            <a:ext cx="1295400" cy="2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2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4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 cap="none" spc="-100" baseline="0">
          <a:solidFill>
            <a:schemeClr val="tx1"/>
          </a:solidFill>
          <a:latin typeface="Nunito" pitchFamily="2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Whitney-Bold" pitchFamily="2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Whitney-Bold" pitchFamily="2" charset="0"/>
        </a:defRPr>
      </a:lvl9pPr>
    </p:titleStyle>
    <p:bodyStyle>
      <a:lvl1pPr marL="204788" indent="-204788" algn="l" rtl="0" eaLnBrk="1" fontAlgn="base" hangingPunct="1"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sz="2600" b="1" kern="1200" baseline="0">
          <a:solidFill>
            <a:srgbClr val="404040"/>
          </a:solidFill>
          <a:latin typeface="Nunito" pitchFamily="2" charset="0"/>
          <a:ea typeface="+mn-ea"/>
          <a:cs typeface="+mn-cs"/>
        </a:defRPr>
      </a:lvl1pPr>
      <a:lvl2pPr marL="479822" indent="-171450" algn="l" rtl="0" eaLnBrk="1" fontAlgn="base" hangingPunct="1">
        <a:spcBef>
          <a:spcPts val="3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696969"/>
          </a:solidFill>
          <a:latin typeface="Nunito" pitchFamily="2" charset="0"/>
          <a:ea typeface="+mn-ea"/>
          <a:cs typeface="+mn-cs"/>
        </a:defRPr>
      </a:lvl2pPr>
      <a:lvl3pPr marL="857250" indent="-171450" algn="l" rtl="0" eaLnBrk="1" fontAlgn="base" hangingPunct="1">
        <a:spcBef>
          <a:spcPts val="225"/>
        </a:spcBef>
        <a:spcAft>
          <a:spcPct val="0"/>
        </a:spcAft>
        <a:buFont typeface="Palatino Linotype" panose="02040502050505030304" pitchFamily="18" charset="0"/>
        <a:buChar char="»"/>
        <a:defRPr sz="1800" kern="1200">
          <a:solidFill>
            <a:srgbClr val="696969"/>
          </a:solidFill>
          <a:latin typeface="Nunito" pitchFamily="2" charset="0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696969"/>
          </a:solidFill>
          <a:latin typeface="Nunito" pitchFamily="2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rgbClr val="696969"/>
          </a:solidFill>
          <a:latin typeface="Nunito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mlindegger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9.0769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hyperlink" Target="https://github.com/CMU-SAFARI/Scrooge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203.15561" TargetMode="Externa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mlindegger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9.0769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009.0769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009.0769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009.0769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009.0769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009.0769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009.0769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9.0769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1291F8-E834-3343-8F91-3C3ADE581730}"/>
              </a:ext>
            </a:extLst>
          </p:cNvPr>
          <p:cNvSpPr/>
          <p:nvPr/>
        </p:nvSpPr>
        <p:spPr>
          <a:xfrm>
            <a:off x="-13800" y="6172200"/>
            <a:ext cx="1995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32004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3300" dirty="0">
                <a:solidFill>
                  <a:schemeClr val="bg1"/>
                </a:solidFill>
                <a:cs typeface="Calibri" panose="020F0502020204030204" pitchFamily="34" charset="0"/>
              </a:rPr>
              <a:t>Algorithmic Improvement and GPU Acceleration</a:t>
            </a:r>
            <a:br>
              <a:rPr lang="en-US" sz="33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en-US" sz="3300" dirty="0">
                <a:solidFill>
                  <a:schemeClr val="bg1"/>
                </a:solidFill>
                <a:cs typeface="Calibri" panose="020F0502020204030204" pitchFamily="34" charset="0"/>
              </a:rPr>
              <a:t>of the </a:t>
            </a:r>
            <a:r>
              <a:rPr lang="en-US" sz="3300" dirty="0" err="1">
                <a:solidFill>
                  <a:schemeClr val="bg1"/>
                </a:solidFill>
                <a:cs typeface="Calibri" panose="020F0502020204030204" pitchFamily="34" charset="0"/>
              </a:rPr>
              <a:t>GenASM</a:t>
            </a:r>
            <a:r>
              <a:rPr lang="en-US" sz="3300" dirty="0">
                <a:solidFill>
                  <a:schemeClr val="bg1"/>
                </a:solidFill>
                <a:cs typeface="Calibri" panose="020F0502020204030204" pitchFamily="34" charset="0"/>
              </a:rPr>
              <a:t> Algorithm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3429000"/>
            <a:ext cx="9144000" cy="3169801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Joël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Lindegger</a:t>
            </a:r>
            <a:endParaRPr lang="en-US" sz="2400" b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US" sz="2000" b="0" dirty="0" err="1">
                <a:solidFill>
                  <a:schemeClr val="tx1"/>
                </a:solidFill>
                <a:cs typeface="Calibri" panose="020F0502020204030204" pitchFamily="34" charset="0"/>
              </a:rPr>
              <a:t>Damla</a:t>
            </a:r>
            <a:r>
              <a:rPr lang="en-US" sz="2000" b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cs typeface="Calibri" panose="020F0502020204030204" pitchFamily="34" charset="0"/>
              </a:rPr>
              <a:t>Senol</a:t>
            </a:r>
            <a:r>
              <a:rPr lang="en-US" sz="2000" b="0" dirty="0">
                <a:solidFill>
                  <a:schemeClr val="tx1"/>
                </a:solidFill>
                <a:cs typeface="Calibri" panose="020F0502020204030204" pitchFamily="34" charset="0"/>
              </a:rPr>
              <a:t> Cali, Mohammed </a:t>
            </a:r>
            <a:r>
              <a:rPr lang="en-US" sz="2000" b="0" dirty="0" err="1">
                <a:solidFill>
                  <a:schemeClr val="tx1"/>
                </a:solidFill>
                <a:cs typeface="Calibri" panose="020F0502020204030204" pitchFamily="34" charset="0"/>
              </a:rPr>
              <a:t>Alser</a:t>
            </a:r>
            <a:r>
              <a:rPr lang="en-US" sz="2000" b="0" dirty="0">
                <a:solidFill>
                  <a:schemeClr val="tx1"/>
                </a:solidFill>
                <a:cs typeface="Calibri" panose="020F0502020204030204" pitchFamily="34" charset="0"/>
              </a:rPr>
              <a:t>, Juan Gómez-Luna, </a:t>
            </a:r>
            <a:r>
              <a:rPr lang="en-US" sz="2000" b="0" dirty="0" err="1">
                <a:solidFill>
                  <a:schemeClr val="tx1"/>
                </a:solidFill>
                <a:cs typeface="Calibri" panose="020F0502020204030204" pitchFamily="34" charset="0"/>
              </a:rPr>
              <a:t>Onur</a:t>
            </a:r>
            <a:r>
              <a:rPr lang="en-US" sz="2000" b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cs typeface="Calibri" panose="020F0502020204030204" pitchFamily="34" charset="0"/>
              </a:rPr>
              <a:t>Mutlu</a:t>
            </a:r>
            <a:endParaRPr lang="en-US" sz="2000" b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US" sz="2400" b="0" dirty="0">
                <a:solidFill>
                  <a:srgbClr val="0007FF"/>
                </a:solidFill>
                <a:cs typeface="Calibri" panose="020F0502020204030204" pitchFamily="34" charset="0"/>
                <a:hlinkClick r:id="rId3"/>
              </a:rPr>
              <a:t>jmlindegger@gmail.com</a:t>
            </a:r>
            <a:endParaRPr lang="en-US" sz="2400" b="0" dirty="0">
              <a:solidFill>
                <a:srgbClr val="0007FF"/>
              </a:solidFill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1B40D-842A-DF4F-A699-6C41F4677EF6}"/>
              </a:ext>
            </a:extLst>
          </p:cNvPr>
          <p:cNvSpPr>
            <a:spLocks noChangeAspect="1"/>
          </p:cNvSpPr>
          <p:nvPr/>
        </p:nvSpPr>
        <p:spPr>
          <a:xfrm>
            <a:off x="4558200" y="5075082"/>
            <a:ext cx="2414096" cy="399303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008866-1632-6B40-87F3-4FB8573CC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5044763"/>
            <a:ext cx="1981200" cy="5178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20B930-CE2B-C64F-AF08-19F333B42623}"/>
              </a:ext>
            </a:extLst>
          </p:cNvPr>
          <p:cNvSpPr/>
          <p:nvPr/>
        </p:nvSpPr>
        <p:spPr>
          <a:xfrm>
            <a:off x="3630075" y="5962370"/>
            <a:ext cx="1883849" cy="761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>
                <a:latin typeface="Nunito" pitchFamily="2" charset="0"/>
                <a:cs typeface="Calibri" panose="020F0502020204030204" pitchFamily="34" charset="0"/>
              </a:rPr>
              <a:t>30/05/2022</a:t>
            </a:r>
          </a:p>
          <a:p>
            <a:pPr algn="ctr">
              <a:lnSpc>
                <a:spcPct val="110000"/>
              </a:lnSpc>
            </a:pPr>
            <a:r>
              <a:rPr lang="en-US" sz="2000" dirty="0" err="1">
                <a:latin typeface="Nunito" pitchFamily="2" charset="0"/>
                <a:cs typeface="Calibri" panose="020F0502020204030204" pitchFamily="34" charset="0"/>
              </a:rPr>
              <a:t>HiCOMB</a:t>
            </a:r>
            <a:r>
              <a:rPr lang="en-US" sz="2000" dirty="0">
                <a:latin typeface="Nunito" pitchFamily="2" charset="0"/>
                <a:cs typeface="Calibri" panose="020F050202020403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91458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C512E7-4DA5-81EE-7BAB-842D615D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943850" cy="1079823"/>
          </a:xfrm>
        </p:spPr>
        <p:txBody>
          <a:bodyPr anchor="t"/>
          <a:lstStyle/>
          <a:p>
            <a:r>
              <a:rPr lang="en-US" sz="3000" dirty="0"/>
              <a:t>Scrooge Improvement 3:</a:t>
            </a:r>
            <a:br>
              <a:rPr lang="en-US" dirty="0"/>
            </a:br>
            <a:r>
              <a:rPr lang="en-GB" sz="4000" u="sng" dirty="0"/>
              <a:t>E</a:t>
            </a:r>
            <a:r>
              <a:rPr lang="en-GB" sz="4000" dirty="0"/>
              <a:t>arly </a:t>
            </a:r>
            <a:r>
              <a:rPr lang="en-GB" sz="4000" u="sng" dirty="0"/>
              <a:t>T</a:t>
            </a:r>
            <a:r>
              <a:rPr lang="en-GB" sz="4000" dirty="0"/>
              <a:t>ermination (ET)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13B33-CBA4-8C85-F5C6-96B392E6B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10</a:t>
            </a:fld>
            <a:endParaRPr lang="en-US" dirty="0"/>
          </a:p>
        </p:txBody>
      </p:sp>
      <p:sp>
        <p:nvSpPr>
          <p:cNvPr id="16" name="Google Shape;454;p33">
            <a:extLst>
              <a:ext uri="{FF2B5EF4-FFF2-40B4-BE49-F238E27FC236}">
                <a16:creationId xmlns:a16="http://schemas.microsoft.com/office/drawing/2014/main" id="{6413AB6F-CEA2-AFAB-853E-5A6A87795D9D}"/>
              </a:ext>
            </a:extLst>
          </p:cNvPr>
          <p:cNvSpPr/>
          <p:nvPr/>
        </p:nvSpPr>
        <p:spPr>
          <a:xfrm>
            <a:off x="0" y="5244777"/>
            <a:ext cx="9144000" cy="10798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ET </a:t>
            </a:r>
            <a:r>
              <a:rPr lang="en-US" sz="32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eliminates</a:t>
            </a:r>
            <a: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unnecessary work</a:t>
            </a:r>
            <a:b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</a:t>
            </a:r>
            <a:r>
              <a:rPr lang="en-US" sz="32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reduces</a:t>
            </a:r>
            <a: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data movement</a:t>
            </a:r>
            <a:endParaRPr lang="en-US" sz="3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" name="Google Shape;530;p39">
            <a:extLst>
              <a:ext uri="{FF2B5EF4-FFF2-40B4-BE49-F238E27FC236}">
                <a16:creationId xmlns:a16="http://schemas.microsoft.com/office/drawing/2014/main" id="{CB18BA01-A398-6CC1-0C82-15E9EFA79CE6}"/>
              </a:ext>
            </a:extLst>
          </p:cNvPr>
          <p:cNvSpPr/>
          <p:nvPr/>
        </p:nvSpPr>
        <p:spPr>
          <a:xfrm>
            <a:off x="304850" y="1287546"/>
            <a:ext cx="8534350" cy="3791808"/>
          </a:xfrm>
          <a:prstGeom prst="roundRect">
            <a:avLst>
              <a:gd name="adj" fmla="val 5112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7" name="Google Shape;532;p39">
            <a:extLst>
              <a:ext uri="{FF2B5EF4-FFF2-40B4-BE49-F238E27FC236}">
                <a16:creationId xmlns:a16="http://schemas.microsoft.com/office/drawing/2014/main" id="{99870DC5-6A19-C861-2EEE-A5B0DB24067D}"/>
              </a:ext>
            </a:extLst>
          </p:cNvPr>
          <p:cNvSpPr txBox="1"/>
          <p:nvPr/>
        </p:nvSpPr>
        <p:spPr>
          <a:xfrm>
            <a:off x="344950" y="1295400"/>
            <a:ext cx="841805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Rows </a:t>
            </a:r>
            <a:r>
              <a:rPr lang="en-GB" sz="2200" b="1" dirty="0">
                <a:latin typeface="Nunito"/>
                <a:ea typeface="Nunito"/>
                <a:cs typeface="Nunito"/>
                <a:sym typeface="Nunito"/>
              </a:rPr>
              <a:t>below</a:t>
            </a: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 the </a:t>
            </a:r>
            <a:r>
              <a:rPr lang="en-GB" sz="22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edit distance</a:t>
            </a: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 do </a:t>
            </a:r>
            <a:r>
              <a:rPr lang="en-GB" sz="22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not</a:t>
            </a:r>
            <a:r>
              <a:rPr lang="en-GB" sz="2200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contain </a:t>
            </a:r>
            <a:r>
              <a:rPr lang="en-GB" sz="22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useful information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" name="Google Shape;531;p39">
            <a:extLst>
              <a:ext uri="{FF2B5EF4-FFF2-40B4-BE49-F238E27FC236}">
                <a16:creationId xmlns:a16="http://schemas.microsoft.com/office/drawing/2014/main" id="{6C3CAB26-E469-6D02-4352-E08119C7ACD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8186" y="2192710"/>
            <a:ext cx="5962189" cy="27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44933B1C-F8EA-8521-DE14-753008514C19}"/>
              </a:ext>
            </a:extLst>
          </p:cNvPr>
          <p:cNvSpPr/>
          <p:nvPr/>
        </p:nvSpPr>
        <p:spPr>
          <a:xfrm>
            <a:off x="1608786" y="3420504"/>
            <a:ext cx="7277830" cy="1837296"/>
          </a:xfrm>
          <a:prstGeom prst="mathMultiply">
            <a:avLst>
              <a:gd name="adj1" fmla="val 14025"/>
            </a:avLst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0" name="Google Shape;532;p39">
            <a:extLst>
              <a:ext uri="{FF2B5EF4-FFF2-40B4-BE49-F238E27FC236}">
                <a16:creationId xmlns:a16="http://schemas.microsoft.com/office/drawing/2014/main" id="{2141B485-93EF-72C1-6BC9-17F24D207D8E}"/>
              </a:ext>
            </a:extLst>
          </p:cNvPr>
          <p:cNvSpPr txBox="1"/>
          <p:nvPr/>
        </p:nvSpPr>
        <p:spPr>
          <a:xfrm>
            <a:off x="344557" y="1626553"/>
            <a:ext cx="841805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200" b="1" dirty="0">
                <a:latin typeface="Nunito"/>
                <a:ea typeface="Nunito"/>
                <a:cs typeface="Nunito"/>
                <a:sym typeface="Nunito"/>
              </a:rPr>
              <a:t>Scrooge</a:t>
            </a: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22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stops the computation</a:t>
            </a:r>
            <a:r>
              <a:rPr lang="en-GB" sz="2200" dirty="0">
                <a:latin typeface="Nunito"/>
                <a:ea typeface="Nunito"/>
                <a:cs typeface="Nunito"/>
                <a:sym typeface="Nunito"/>
              </a:rPr>
              <a:t> when it finds the </a:t>
            </a:r>
            <a:r>
              <a:rPr lang="en-GB" sz="22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edit distance</a:t>
            </a:r>
            <a:endParaRPr sz="2200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400074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020FFE-82BB-5372-DD1E-334A5D623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030A4-97AC-3B0F-2795-456E85C46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14" name="Google Shape;454;p33">
            <a:extLst>
              <a:ext uri="{FF2B5EF4-FFF2-40B4-BE49-F238E27FC236}">
                <a16:creationId xmlns:a16="http://schemas.microsoft.com/office/drawing/2014/main" id="{030A3ED9-3A81-1B61-2471-B9760369C3B6}"/>
              </a:ext>
            </a:extLst>
          </p:cNvPr>
          <p:cNvSpPr/>
          <p:nvPr/>
        </p:nvSpPr>
        <p:spPr>
          <a:xfrm>
            <a:off x="0" y="838200"/>
            <a:ext cx="9144000" cy="15901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600" b="1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Platforms:</a:t>
            </a:r>
            <a:endParaRPr lang="en-GB" sz="2600" dirty="0">
              <a:latin typeface="Nunito" pitchFamily="2" charset="0"/>
            </a:endParaRPr>
          </a:p>
          <a:p>
            <a:pPr marL="342900" indent="-29902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GB" sz="2600" b="1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CPU: </a:t>
            </a:r>
            <a:r>
              <a:rPr lang="en-GB" sz="26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Dual Socket </a:t>
            </a:r>
            <a:r>
              <a:rPr lang="en-GB" sz="2600" b="1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Intel Xeon Gold 5118</a:t>
            </a:r>
            <a:br>
              <a:rPr lang="en-GB" sz="26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</a:br>
            <a:r>
              <a:rPr lang="en-GB" sz="26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(2× 24 logical cores at 3.2GHz with 196GB DDR4)</a:t>
            </a:r>
            <a:endParaRPr lang="en-GB" sz="2600" dirty="0">
              <a:latin typeface="Nunito" pitchFamily="2" charset="0"/>
            </a:endParaRPr>
          </a:p>
          <a:p>
            <a:pPr marL="342900" indent="-29902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GB" sz="2600" b="1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GPU: NVIDIA A6000</a:t>
            </a:r>
            <a:endParaRPr lang="en-GB" sz="2600" dirty="0">
              <a:latin typeface="Nunito" pitchFamily="2" charset="0"/>
            </a:endParaRPr>
          </a:p>
        </p:txBody>
      </p:sp>
      <p:sp>
        <p:nvSpPr>
          <p:cNvPr id="15" name="Google Shape;454;p33">
            <a:extLst>
              <a:ext uri="{FF2B5EF4-FFF2-40B4-BE49-F238E27FC236}">
                <a16:creationId xmlns:a16="http://schemas.microsoft.com/office/drawing/2014/main" id="{A8B85694-43D4-CD5C-D3A9-4F4773F31AE8}"/>
              </a:ext>
            </a:extLst>
          </p:cNvPr>
          <p:cNvSpPr/>
          <p:nvPr/>
        </p:nvSpPr>
        <p:spPr>
          <a:xfrm>
            <a:off x="0" y="2743845"/>
            <a:ext cx="9144000" cy="14465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600" b="1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Baseline Tools:</a:t>
            </a:r>
            <a:endParaRPr lang="en-GB" sz="2600" dirty="0">
              <a:latin typeface="Nunito" pitchFamily="2" charset="0"/>
            </a:endParaRPr>
          </a:p>
          <a:p>
            <a:pPr marL="342900" indent="-30537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2600" b="1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CPU: </a:t>
            </a:r>
            <a:r>
              <a:rPr lang="en-GB" sz="26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KSW2 [2,3], Edlib [4]</a:t>
            </a:r>
            <a:endParaRPr lang="en-GB" sz="2600" dirty="0">
              <a:latin typeface="Nunito" pitchFamily="2" charset="0"/>
            </a:endParaRPr>
          </a:p>
          <a:p>
            <a:pPr marL="342900" indent="-30537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GB" sz="2600" b="1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GPU: </a:t>
            </a:r>
            <a:r>
              <a:rPr lang="en-GB" sz="26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Darwin-GPU [5]</a:t>
            </a:r>
            <a:endParaRPr lang="en-GB" sz="2600" dirty="0">
              <a:latin typeface="Nunito" pitchFamily="2" charset="0"/>
            </a:endParaRPr>
          </a:p>
        </p:txBody>
      </p:sp>
      <p:sp>
        <p:nvSpPr>
          <p:cNvPr id="16" name="Google Shape;454;p33">
            <a:extLst>
              <a:ext uri="{FF2B5EF4-FFF2-40B4-BE49-F238E27FC236}">
                <a16:creationId xmlns:a16="http://schemas.microsoft.com/office/drawing/2014/main" id="{11CEF838-8B6F-7DEE-317E-D7DF7FBAE2DA}"/>
              </a:ext>
            </a:extLst>
          </p:cNvPr>
          <p:cNvSpPr/>
          <p:nvPr/>
        </p:nvSpPr>
        <p:spPr>
          <a:xfrm>
            <a:off x="-270" y="4505811"/>
            <a:ext cx="9144000" cy="15901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150" b="1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Dataset:</a:t>
            </a:r>
            <a:endParaRPr lang="en-GB" sz="2150" dirty="0">
              <a:latin typeface="Nunito" pitchFamily="2" charset="0"/>
            </a:endParaRPr>
          </a:p>
          <a:p>
            <a:pPr marL="342900" indent="-29902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GB" sz="215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We simulate </a:t>
            </a:r>
            <a:r>
              <a:rPr lang="en-GB" sz="2150" b="1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500 PacBio reads </a:t>
            </a:r>
            <a:r>
              <a:rPr lang="en-GB" sz="215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from the human genome</a:t>
            </a:r>
            <a:br>
              <a:rPr lang="en-GB" sz="215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</a:br>
            <a:r>
              <a:rPr lang="en-GB" sz="215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using PBSIM2 [6], each of length 10kb</a:t>
            </a:r>
            <a:endParaRPr lang="en-GB" sz="2150" dirty="0">
              <a:latin typeface="Nunito" pitchFamily="2" charset="0"/>
            </a:endParaRPr>
          </a:p>
          <a:p>
            <a:pPr marL="342900" indent="-29902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GB" sz="215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We obtain </a:t>
            </a:r>
            <a:r>
              <a:rPr lang="en-GB" sz="2150" b="1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138,929 read/candidate location pairs </a:t>
            </a:r>
            <a:r>
              <a:rPr lang="en-GB" sz="215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from minimap2 [2]</a:t>
            </a:r>
            <a:endParaRPr lang="en-GB" sz="2150" dirty="0"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2E7F09-E5A4-C59F-7425-DAC1AE613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61CCD-A0B1-55C5-7490-C8473B25D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43B396-265D-6CF7-037E-875F8FBAAE88}"/>
              </a:ext>
            </a:extLst>
          </p:cNvPr>
          <p:cNvSpPr/>
          <p:nvPr/>
        </p:nvSpPr>
        <p:spPr>
          <a:xfrm>
            <a:off x="1" y="2855603"/>
            <a:ext cx="9144000" cy="11067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8" name="Google Shape;359;p25">
            <a:extLst>
              <a:ext uri="{FF2B5EF4-FFF2-40B4-BE49-F238E27FC236}">
                <a16:creationId xmlns:a16="http://schemas.microsoft.com/office/drawing/2014/main" id="{D7AE22C7-F796-79E2-9281-9191B9FD5D61}"/>
              </a:ext>
            </a:extLst>
          </p:cNvPr>
          <p:cNvSpPr/>
          <p:nvPr/>
        </p:nvSpPr>
        <p:spPr>
          <a:xfrm rot="-3135192">
            <a:off x="231824" y="3196492"/>
            <a:ext cx="706169" cy="354509"/>
          </a:xfrm>
          <a:custGeom>
            <a:avLst/>
            <a:gdLst/>
            <a:ahLst/>
            <a:cxnLst/>
            <a:rect l="l" t="t" r="r" b="b"/>
            <a:pathLst>
              <a:path w="4474548" h="1502808" extrusionOk="0">
                <a:moveTo>
                  <a:pt x="-1" y="61344"/>
                </a:moveTo>
                <a:lnTo>
                  <a:pt x="829143" y="-1"/>
                </a:lnTo>
                <a:cubicBezTo>
                  <a:pt x="827877" y="144524"/>
                  <a:pt x="797699" y="854087"/>
                  <a:pt x="796433" y="998612"/>
                </a:cubicBezTo>
                <a:lnTo>
                  <a:pt x="4474548" y="557547"/>
                </a:lnTo>
                <a:lnTo>
                  <a:pt x="4474548" y="1265064"/>
                </a:lnTo>
                <a:lnTo>
                  <a:pt x="103716" y="1502808"/>
                </a:lnTo>
                <a:lnTo>
                  <a:pt x="-1" y="61344"/>
                </a:lnTo>
                <a:close/>
              </a:path>
            </a:pathLst>
          </a:custGeom>
          <a:solidFill>
            <a:srgbClr val="00BC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54" b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361;p25">
            <a:extLst>
              <a:ext uri="{FF2B5EF4-FFF2-40B4-BE49-F238E27FC236}">
                <a16:creationId xmlns:a16="http://schemas.microsoft.com/office/drawing/2014/main" id="{76173DD6-E3AF-4BA3-C29A-665732D96B15}"/>
              </a:ext>
            </a:extLst>
          </p:cNvPr>
          <p:cNvSpPr txBox="1"/>
          <p:nvPr/>
        </p:nvSpPr>
        <p:spPr>
          <a:xfrm>
            <a:off x="1143001" y="3138443"/>
            <a:ext cx="7904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70C0"/>
                </a:solidFill>
                <a:effectLst/>
                <a:latin typeface="Nunito" panose="020B0604020202020204" pitchFamily="2" charset="0"/>
              </a:rPr>
              <a:t>1.9x speedup</a:t>
            </a:r>
            <a:r>
              <a:rPr lang="en-US" sz="2800" b="0" i="0" u="none" strike="noStrike" dirty="0">
                <a:solidFill>
                  <a:srgbClr val="0070C0"/>
                </a:solidFill>
                <a:effectLst/>
                <a:latin typeface="Nunito" panose="020B0604020202020204" pitchFamily="2" charset="0"/>
              </a:rPr>
              <a:t>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Nunito" panose="020B0604020202020204" pitchFamily="2" charset="0"/>
              </a:rPr>
              <a:t>over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Nunito" panose="020B0604020202020204" pitchFamily="2" charset="0"/>
              </a:rPr>
              <a:t>GenASM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Nunito" panose="020B0604020202020204" pitchFamily="2" charset="0"/>
              </a:rPr>
              <a:t> on a recent </a:t>
            </a:r>
            <a:r>
              <a:rPr lang="en-US" sz="2800" b="1" i="0" u="none" strike="noStrike" dirty="0">
                <a:solidFill>
                  <a:srgbClr val="C00000"/>
                </a:solidFill>
                <a:effectLst/>
                <a:latin typeface="Nunito" panose="020B0604020202020204" pitchFamily="2" charset="0"/>
              </a:rPr>
              <a:t>CPU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85CCF3-20B8-2A8F-04E1-32D74BCFACF0}"/>
              </a:ext>
            </a:extLst>
          </p:cNvPr>
          <p:cNvSpPr/>
          <p:nvPr/>
        </p:nvSpPr>
        <p:spPr>
          <a:xfrm>
            <a:off x="0" y="4608204"/>
            <a:ext cx="9144000" cy="11067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1" name="Google Shape;359;p25">
            <a:extLst>
              <a:ext uri="{FF2B5EF4-FFF2-40B4-BE49-F238E27FC236}">
                <a16:creationId xmlns:a16="http://schemas.microsoft.com/office/drawing/2014/main" id="{635B2FD6-966D-A559-04CB-0BB91B346EF9}"/>
              </a:ext>
            </a:extLst>
          </p:cNvPr>
          <p:cNvSpPr/>
          <p:nvPr/>
        </p:nvSpPr>
        <p:spPr>
          <a:xfrm rot="-3135192">
            <a:off x="231823" y="4949093"/>
            <a:ext cx="706169" cy="354509"/>
          </a:xfrm>
          <a:custGeom>
            <a:avLst/>
            <a:gdLst/>
            <a:ahLst/>
            <a:cxnLst/>
            <a:rect l="l" t="t" r="r" b="b"/>
            <a:pathLst>
              <a:path w="4474548" h="1502808" extrusionOk="0">
                <a:moveTo>
                  <a:pt x="-1" y="61344"/>
                </a:moveTo>
                <a:lnTo>
                  <a:pt x="829143" y="-1"/>
                </a:lnTo>
                <a:cubicBezTo>
                  <a:pt x="827877" y="144524"/>
                  <a:pt x="797699" y="854087"/>
                  <a:pt x="796433" y="998612"/>
                </a:cubicBezTo>
                <a:lnTo>
                  <a:pt x="4474548" y="557547"/>
                </a:lnTo>
                <a:lnTo>
                  <a:pt x="4474548" y="1265064"/>
                </a:lnTo>
                <a:lnTo>
                  <a:pt x="103716" y="1502808"/>
                </a:lnTo>
                <a:lnTo>
                  <a:pt x="-1" y="61344"/>
                </a:lnTo>
                <a:close/>
              </a:path>
            </a:pathLst>
          </a:custGeom>
          <a:solidFill>
            <a:srgbClr val="00BC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54" b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61;p25">
            <a:extLst>
              <a:ext uri="{FF2B5EF4-FFF2-40B4-BE49-F238E27FC236}">
                <a16:creationId xmlns:a16="http://schemas.microsoft.com/office/drawing/2014/main" id="{E80B14AB-148C-61AD-3968-9600D4885D00}"/>
              </a:ext>
            </a:extLst>
          </p:cNvPr>
          <p:cNvSpPr txBox="1"/>
          <p:nvPr/>
        </p:nvSpPr>
        <p:spPr>
          <a:xfrm>
            <a:off x="1143000" y="4891044"/>
            <a:ext cx="7904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solidFill>
                  <a:srgbClr val="0070C0"/>
                </a:solidFill>
                <a:effectLst/>
                <a:latin typeface="Nunito" panose="020B0604020202020204" pitchFamily="2" charset="0"/>
              </a:rPr>
              <a:t>5.9x speedup</a:t>
            </a:r>
            <a:r>
              <a:rPr lang="en-US" sz="2800" b="0" i="0" u="none" strike="noStrike" dirty="0">
                <a:solidFill>
                  <a:srgbClr val="0070C0"/>
                </a:solidFill>
                <a:effectLst/>
                <a:latin typeface="Nunito" panose="020B0604020202020204" pitchFamily="2" charset="0"/>
              </a:rPr>
              <a:t>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Nunito" panose="020B0604020202020204" pitchFamily="2" charset="0"/>
              </a:rPr>
              <a:t>over 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Nunito" panose="020B0604020202020204" pitchFamily="2" charset="0"/>
              </a:rPr>
              <a:t>GenASM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Nunito" panose="020B0604020202020204" pitchFamily="2" charset="0"/>
              </a:rPr>
              <a:t> on a recent </a:t>
            </a:r>
            <a:r>
              <a:rPr lang="en-US" sz="2800" b="1" i="0" u="none" strike="noStrike" dirty="0">
                <a:solidFill>
                  <a:srgbClr val="C00000"/>
                </a:solidFill>
                <a:effectLst/>
                <a:latin typeface="Nunito" panose="020B0604020202020204" pitchFamily="2" charset="0"/>
              </a:rPr>
              <a:t>GPU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B22E9F-3723-64D0-6999-9F76A2C87764}"/>
              </a:ext>
            </a:extLst>
          </p:cNvPr>
          <p:cNvSpPr/>
          <p:nvPr/>
        </p:nvSpPr>
        <p:spPr>
          <a:xfrm>
            <a:off x="0" y="1101236"/>
            <a:ext cx="9144000" cy="11067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4" name="Google Shape;359;p25">
            <a:extLst>
              <a:ext uri="{FF2B5EF4-FFF2-40B4-BE49-F238E27FC236}">
                <a16:creationId xmlns:a16="http://schemas.microsoft.com/office/drawing/2014/main" id="{F7CD3251-5272-7A3F-37FC-02C9CCEBA748}"/>
              </a:ext>
            </a:extLst>
          </p:cNvPr>
          <p:cNvSpPr/>
          <p:nvPr/>
        </p:nvSpPr>
        <p:spPr>
          <a:xfrm rot="-3135192">
            <a:off x="231823" y="1442125"/>
            <a:ext cx="706169" cy="354509"/>
          </a:xfrm>
          <a:custGeom>
            <a:avLst/>
            <a:gdLst/>
            <a:ahLst/>
            <a:cxnLst/>
            <a:rect l="l" t="t" r="r" b="b"/>
            <a:pathLst>
              <a:path w="4474548" h="1502808" extrusionOk="0">
                <a:moveTo>
                  <a:pt x="-1" y="61344"/>
                </a:moveTo>
                <a:lnTo>
                  <a:pt x="829143" y="-1"/>
                </a:lnTo>
                <a:cubicBezTo>
                  <a:pt x="827877" y="144524"/>
                  <a:pt x="797699" y="854087"/>
                  <a:pt x="796433" y="998612"/>
                </a:cubicBezTo>
                <a:lnTo>
                  <a:pt x="4474548" y="557547"/>
                </a:lnTo>
                <a:lnTo>
                  <a:pt x="4474548" y="1265064"/>
                </a:lnTo>
                <a:lnTo>
                  <a:pt x="103716" y="1502808"/>
                </a:lnTo>
                <a:lnTo>
                  <a:pt x="-1" y="61344"/>
                </a:lnTo>
                <a:close/>
              </a:path>
            </a:pathLst>
          </a:custGeom>
          <a:solidFill>
            <a:srgbClr val="00BC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54" b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61;p25">
            <a:extLst>
              <a:ext uri="{FF2B5EF4-FFF2-40B4-BE49-F238E27FC236}">
                <a16:creationId xmlns:a16="http://schemas.microsoft.com/office/drawing/2014/main" id="{BB5D50AA-1700-B25E-3892-30402A5A5BD6}"/>
              </a:ext>
            </a:extLst>
          </p:cNvPr>
          <p:cNvSpPr txBox="1"/>
          <p:nvPr/>
        </p:nvSpPr>
        <p:spPr>
          <a:xfrm>
            <a:off x="1143000" y="1384076"/>
            <a:ext cx="79047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2800" b="1" i="0" u="none" strike="noStrike" dirty="0">
                <a:effectLst/>
                <a:latin typeface="Nunito" panose="020B0604020202020204" pitchFamily="2" charset="0"/>
              </a:rPr>
              <a:t>Scrooge</a:t>
            </a:r>
            <a:r>
              <a:rPr lang="en-US" sz="2800" i="0" u="none" strike="noStrike" dirty="0">
                <a:effectLst/>
                <a:latin typeface="Nunito" panose="020B0604020202020204" pitchFamily="2" charset="0"/>
              </a:rPr>
              <a:t> is </a:t>
            </a:r>
            <a:r>
              <a:rPr lang="en-US" sz="2800" b="1" i="0" u="none" strike="noStrike" dirty="0">
                <a:solidFill>
                  <a:srgbClr val="0070C0"/>
                </a:solidFill>
                <a:effectLst/>
                <a:latin typeface="Nunito" panose="020B0604020202020204" pitchFamily="2" charset="0"/>
              </a:rPr>
              <a:t>faster </a:t>
            </a:r>
            <a:r>
              <a:rPr lang="en-US" sz="2800" dirty="0">
                <a:latin typeface="Nunito" panose="020B0604020202020204" pitchFamily="2" charset="0"/>
              </a:rPr>
              <a:t>than </a:t>
            </a:r>
            <a:r>
              <a:rPr lang="en-US" sz="2800" b="1" dirty="0">
                <a:solidFill>
                  <a:srgbClr val="C00000"/>
                </a:solidFill>
                <a:latin typeface="Nunito" panose="020B0604020202020204" pitchFamily="2" charset="0"/>
              </a:rPr>
              <a:t>all baselines</a:t>
            </a:r>
            <a:endParaRPr lang="en-US" sz="2800" b="1" i="0" u="none" strike="noStrike" dirty="0">
              <a:solidFill>
                <a:srgbClr val="C00000"/>
              </a:solidFill>
              <a:effectLst/>
              <a:latin typeface="Nunito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3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183D17-C507-3D77-3DFA-1C64C87F7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- ASIC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09C96-26A0-AAD4-CA88-26BC83E17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5" name="Google Shape;454;p33">
            <a:extLst>
              <a:ext uri="{FF2B5EF4-FFF2-40B4-BE49-F238E27FC236}">
                <a16:creationId xmlns:a16="http://schemas.microsoft.com/office/drawing/2014/main" id="{7A964D6D-188C-DB61-AE0E-7654B8D756C2}"/>
              </a:ext>
            </a:extLst>
          </p:cNvPr>
          <p:cNvSpPr/>
          <p:nvPr/>
        </p:nvSpPr>
        <p:spPr>
          <a:xfrm>
            <a:off x="0" y="1143000"/>
            <a:ext cx="9144000" cy="16369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lang="en-US" sz="2400" b="1" dirty="0">
                <a:latin typeface="Nunito"/>
                <a:ea typeface="Nunito"/>
                <a:cs typeface="Nunito"/>
                <a:sym typeface="Nunito"/>
              </a:rPr>
              <a:t> prior ASIC</a:t>
            </a: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 implementation of </a:t>
            </a:r>
            <a:r>
              <a:rPr lang="en-US" sz="2400" b="1" dirty="0" err="1">
                <a:latin typeface="Nunito"/>
                <a:ea typeface="Nunito"/>
                <a:cs typeface="Nunito"/>
                <a:sym typeface="Nunito"/>
              </a:rPr>
              <a:t>GenASM</a:t>
            </a: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 [1] dedicates the </a:t>
            </a:r>
            <a:r>
              <a:rPr lang="en-US" sz="24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majority</a:t>
            </a: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 of </a:t>
            </a:r>
            <a:r>
              <a:rPr lang="en-US" sz="24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chip area </a:t>
            </a: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and </a:t>
            </a:r>
            <a:r>
              <a:rPr lang="en-US" sz="24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power</a:t>
            </a:r>
            <a:r>
              <a:rPr lang="en-US" sz="2400" dirty="0">
                <a:latin typeface="Nunito"/>
                <a:ea typeface="Nunito"/>
                <a:cs typeface="Nunito"/>
                <a:sym typeface="Nunito"/>
              </a:rPr>
              <a:t> to </a:t>
            </a:r>
            <a:r>
              <a:rPr lang="en-US" sz="24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SRAM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454;p33">
            <a:extLst>
              <a:ext uri="{FF2B5EF4-FFF2-40B4-BE49-F238E27FC236}">
                <a16:creationId xmlns:a16="http://schemas.microsoft.com/office/drawing/2014/main" id="{E73372EF-16DD-E26A-38E3-7513B3BF28CB}"/>
              </a:ext>
            </a:extLst>
          </p:cNvPr>
          <p:cNvSpPr/>
          <p:nvPr/>
        </p:nvSpPr>
        <p:spPr>
          <a:xfrm>
            <a:off x="0" y="2971800"/>
            <a:ext cx="9144000" cy="990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latin typeface="Nunito"/>
                <a:ea typeface="Nunito"/>
                <a:cs typeface="Nunito"/>
                <a:sym typeface="Nunito"/>
              </a:rPr>
              <a:t>Our </a:t>
            </a:r>
            <a:r>
              <a:rPr lang="en-US" sz="23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algorithmic improvements </a:t>
            </a:r>
            <a:r>
              <a:rPr lang="en-US" sz="2300" dirty="0">
                <a:latin typeface="Nunito"/>
                <a:ea typeface="Nunito"/>
                <a:cs typeface="Nunito"/>
                <a:sym typeface="Nunito"/>
              </a:rPr>
              <a:t>can </a:t>
            </a:r>
            <a:r>
              <a:rPr lang="en-US" sz="23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reduce</a:t>
            </a:r>
            <a:r>
              <a:rPr lang="en-US" sz="2300" dirty="0">
                <a:latin typeface="Nunito"/>
                <a:ea typeface="Nunito"/>
                <a:cs typeface="Nunito"/>
                <a:sym typeface="Nunito"/>
              </a:rPr>
              <a:t> the </a:t>
            </a:r>
            <a:r>
              <a:rPr lang="en-US" sz="23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SRAM size </a:t>
            </a:r>
            <a:r>
              <a:rPr lang="en-US" sz="2300" dirty="0">
                <a:latin typeface="Nunito"/>
                <a:ea typeface="Nunito"/>
                <a:cs typeface="Nunito"/>
                <a:sym typeface="Nunito"/>
              </a:rPr>
              <a:t>by </a:t>
            </a:r>
            <a:r>
              <a:rPr lang="en-US" sz="23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12x</a:t>
            </a:r>
            <a:endParaRPr lang="en-US" sz="23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" name="Google Shape;454;p33">
            <a:extLst>
              <a:ext uri="{FF2B5EF4-FFF2-40B4-BE49-F238E27FC236}">
                <a16:creationId xmlns:a16="http://schemas.microsoft.com/office/drawing/2014/main" id="{B10051DC-30F2-5F1B-249E-F499F3892B25}"/>
              </a:ext>
            </a:extLst>
          </p:cNvPr>
          <p:cNvSpPr/>
          <p:nvPr/>
        </p:nvSpPr>
        <p:spPr>
          <a:xfrm>
            <a:off x="0" y="4648200"/>
            <a:ext cx="91440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Our </a:t>
            </a:r>
            <a:r>
              <a:rPr lang="en-US" sz="32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algorithmic improvements </a:t>
            </a:r>
            <a: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could </a:t>
            </a:r>
            <a:r>
              <a:rPr lang="en-US" sz="32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reduce</a:t>
            </a:r>
            <a: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GenASM’s</a:t>
            </a:r>
            <a: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total ASIC </a:t>
            </a:r>
            <a:r>
              <a:rPr lang="en-US" sz="32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chip area</a:t>
            </a:r>
            <a: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lang="en-US" sz="32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power</a:t>
            </a:r>
            <a: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by up to </a:t>
            </a:r>
            <a:r>
              <a:rPr lang="en-US" sz="32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2.5x</a:t>
            </a:r>
            <a: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lang="en-US" sz="32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2x</a:t>
            </a:r>
            <a:endParaRPr lang="en-US" sz="3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2C2E2F-58F7-9FAF-22AE-7FA81D73F50D}"/>
              </a:ext>
            </a:extLst>
          </p:cNvPr>
          <p:cNvSpPr txBox="1"/>
          <p:nvPr/>
        </p:nvSpPr>
        <p:spPr>
          <a:xfrm>
            <a:off x="76200" y="2173069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unito" pitchFamily="2" charset="0"/>
              </a:rPr>
              <a:t>[1]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Nunito" pitchFamily="2" charset="0"/>
              </a:rPr>
              <a:t>Senol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unito" pitchFamily="2" charset="0"/>
              </a:rPr>
              <a:t> Cali+, “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unito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GenASM: A High-Performance, Low-Power Approximate String Matching Acceleration Framework for Genome Sequence Analysis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unito" pitchFamily="2" charset="0"/>
              </a:rPr>
              <a:t>”, MICRO 2020</a:t>
            </a:r>
          </a:p>
        </p:txBody>
      </p:sp>
    </p:spTree>
    <p:extLst>
      <p:ext uri="{BB962C8B-B14F-4D97-AF65-F5344CB8AC3E}">
        <p14:creationId xmlns:p14="http://schemas.microsoft.com/office/powerpoint/2010/main" val="87687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C5ED8-BD65-AF44-8947-C1846BA68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14</a:t>
            </a:fld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FDE3A74-6BFD-E42F-06E6-21BD6570E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382428"/>
              </p:ext>
            </p:extLst>
          </p:nvPr>
        </p:nvGraphicFramePr>
        <p:xfrm>
          <a:off x="0" y="533400"/>
          <a:ext cx="9144000" cy="5791201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3475464727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2099129488"/>
                    </a:ext>
                  </a:extLst>
                </a:gridCol>
              </a:tblGrid>
              <a:tr h="11030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pitchFamily="2" charset="0"/>
                        </a:rPr>
                        <a:t>Motivation</a:t>
                      </a:r>
                      <a:endParaRPr lang="en-US" sz="2000" dirty="0">
                        <a:effectLst/>
                        <a:latin typeface="Nunito" pitchFamily="2" charset="0"/>
                      </a:endParaRPr>
                    </a:p>
                  </a:txBody>
                  <a:tcPr marL="45720" marR="4572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Pairwise sequence alignment </a:t>
                      </a:r>
                      <a:r>
                        <a:rPr lang="en-US" sz="1600" b="0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is a </a:t>
                      </a:r>
                      <a:r>
                        <a:rPr lang="en-US" sz="1600" b="1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bottleneck</a:t>
                      </a:r>
                      <a:r>
                        <a:rPr lang="en-US" sz="1600" b="0" i="0" u="none" strike="noStrike" spc="-30" baseline="0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 in genomic pipelines (e.g., read mapping)</a:t>
                      </a:r>
                      <a:endParaRPr lang="en-US" sz="1600" spc="-30" baseline="0" dirty="0">
                        <a:effectLst/>
                        <a:latin typeface="Nunito" pitchFamily="2" charset="0"/>
                      </a:endParaRP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GenASM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is a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state-of-the-art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 sequence aligner, its hardware implementation is up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  to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10,000x faster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than prior software aligners and draws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itchFamily="2" charset="0"/>
                        </a:rPr>
                        <a:t>500x less power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45720" marR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422703"/>
                  </a:ext>
                </a:extLst>
              </a:tr>
              <a:tr h="1397242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Nunito" panose="020B0604020202020204" pitchFamily="2" charset="0"/>
                        </a:rPr>
                        <a:t>Problem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45720" marR="4572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9144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spc="-30" baseline="0" dirty="0">
                          <a:solidFill>
                            <a:srgbClr val="C00000"/>
                          </a:solidFill>
                          <a:effectLst/>
                          <a:latin typeface="Nunito" panose="020B0604020202020204" pitchFamily="2" charset="0"/>
                        </a:rPr>
                        <a:t>Three inefficiencies </a:t>
                      </a:r>
                      <a:r>
                        <a:rPr lang="en-US" sz="1600" b="0" i="0" u="none" strike="noStrike" spc="-30" baseline="0" dirty="0">
                          <a:solidFill>
                            <a:srgbClr val="C00000"/>
                          </a:solidFill>
                          <a:effectLst/>
                          <a:latin typeface="Nunito" panose="020B0604020202020204" pitchFamily="2" charset="0"/>
                        </a:rPr>
                        <a:t>in the </a:t>
                      </a:r>
                      <a:r>
                        <a:rPr lang="en-US" sz="1600" b="0" i="0" u="none" strike="noStrike" spc="-30" baseline="0" dirty="0" err="1">
                          <a:solidFill>
                            <a:srgbClr val="C00000"/>
                          </a:solidFill>
                          <a:effectLst/>
                          <a:latin typeface="Nunito" panose="020B0604020202020204" pitchFamily="2" charset="0"/>
                        </a:rPr>
                        <a:t>GenASM</a:t>
                      </a:r>
                      <a:r>
                        <a:rPr lang="en-US" sz="1600" b="0" i="0" u="none" strike="noStrike" spc="-30" baseline="0" dirty="0">
                          <a:solidFill>
                            <a:srgbClr val="C00000"/>
                          </a:solidFill>
                          <a:effectLst/>
                          <a:latin typeface="Nunito" panose="020B0604020202020204" pitchFamily="2" charset="0"/>
                        </a:rPr>
                        <a:t> algorithm limit its throughput and energy efficiency:</a:t>
                      </a:r>
                    </a:p>
                    <a:p>
                      <a:pPr marL="0" indent="-9144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Nunito" panose="020B0604020202020204" pitchFamily="2" charset="0"/>
                        </a:rPr>
                        <a:t> It has a </a:t>
                      </a:r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Nunito" panose="020B0604020202020204" pitchFamily="2" charset="0"/>
                        </a:rPr>
                        <a:t>large memory footprint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Nunito" panose="020B0604020202020204" pitchFamily="2" charset="0"/>
                      </a:endParaRPr>
                    </a:p>
                    <a:p>
                      <a:pPr marL="0" indent="-9144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Nunito" panose="020B0604020202020204" pitchFamily="2" charset="0"/>
                        </a:rPr>
                        <a:t> It has a </a:t>
                      </a:r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Nunito" panose="020B0604020202020204" pitchFamily="2" charset="0"/>
                        </a:rPr>
                        <a:t>high bandwidth pressure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Nunito" panose="020B0604020202020204" pitchFamily="2" charset="0"/>
                      </a:endParaRPr>
                    </a:p>
                    <a:p>
                      <a:pPr marL="0" indent="-9144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Nunito" panose="020B0604020202020204" pitchFamily="2" charset="0"/>
                        </a:rPr>
                        <a:t> It does some </a:t>
                      </a:r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Nunito" panose="020B0604020202020204" pitchFamily="2" charset="0"/>
                        </a:rPr>
                        <a:t>unnecessary work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45720" marR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453205"/>
                  </a:ext>
                </a:extLst>
              </a:tr>
              <a:tr h="47800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Goal</a:t>
                      </a:r>
                      <a:endParaRPr 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45720" marR="4572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Enable </a:t>
                      </a:r>
                      <a:r>
                        <a:rPr lang="en-US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fast</a:t>
                      </a:r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 and </a:t>
                      </a:r>
                      <a:r>
                        <a:rPr lang="en-US" sz="16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efficient</a:t>
                      </a:r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 implementations of </a:t>
                      </a:r>
                      <a:r>
                        <a:rPr lang="en-US" sz="16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GenASM</a:t>
                      </a:r>
                      <a:r>
                        <a:rPr lang="en-US" sz="16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 for CPUs, GPUs, and ASICs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45720" marR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267822"/>
                  </a:ext>
                </a:extLst>
              </a:tr>
              <a:tr h="17097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Scrooge</a:t>
                      </a:r>
                      <a:endParaRPr 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Nunito" pitchFamily="2" charset="0"/>
                      </a:endParaRPr>
                    </a:p>
                  </a:txBody>
                  <a:tcPr marL="45720" marR="4572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Three novel algorithmic improvements</a:t>
                      </a:r>
                      <a:r>
                        <a:rPr lang="en-US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 to the </a:t>
                      </a:r>
                      <a:r>
                        <a:rPr lang="en-US" sz="1600" b="1" i="0" u="none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GenASM</a:t>
                      </a:r>
                      <a:r>
                        <a:rPr lang="en-US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 algorithm</a:t>
                      </a:r>
                      <a:r>
                        <a:rPr lang="en-US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:</a:t>
                      </a:r>
                      <a:endParaRPr lang="en-US" sz="1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Nunito" pitchFamily="2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SENE</a:t>
                      </a:r>
                      <a:r>
                        <a:rPr lang="en-US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 and </a:t>
                      </a:r>
                      <a:r>
                        <a:rPr lang="en-US" sz="16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DENT</a:t>
                      </a:r>
                      <a:r>
                        <a:rPr lang="en-US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 reduce the </a:t>
                      </a:r>
                      <a:r>
                        <a:rPr lang="en-US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memory footprint</a:t>
                      </a:r>
                      <a:r>
                        <a:rPr lang="en-US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 and </a:t>
                      </a:r>
                      <a:r>
                        <a:rPr lang="en-US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data movement</a:t>
                      </a:r>
                      <a:r>
                        <a:rPr lang="en-US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 of </a:t>
                      </a:r>
                      <a:r>
                        <a:rPr lang="en-US" sz="1600" b="0" i="0" u="none" strike="noStrike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GenASM</a:t>
                      </a:r>
                      <a:endParaRPr lang="en-US" sz="1600" b="0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Nunito" panose="020B0604020202020204" pitchFamily="2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Early Termination</a:t>
                      </a:r>
                      <a:r>
                        <a:rPr lang="en-US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 eliminates </a:t>
                      </a:r>
                      <a:r>
                        <a:rPr lang="en-US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unnecessary work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600" b="1" i="0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Nunito" panose="020B0604020202020204" pitchFamily="2" charset="0"/>
                      </a:endParaRP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High-performance </a:t>
                      </a:r>
                      <a:r>
                        <a:rPr lang="en-US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CPU</a:t>
                      </a:r>
                      <a:r>
                        <a:rPr lang="en-US" sz="1600" b="0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 and </a:t>
                      </a:r>
                      <a:r>
                        <a:rPr lang="en-US" sz="16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Nunito" panose="020B0604020202020204" pitchFamily="2" charset="0"/>
                        </a:rPr>
                        <a:t>GPU implementations</a:t>
                      </a:r>
                    </a:p>
                  </a:txBody>
                  <a:tcPr marL="45720" marR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096951"/>
                  </a:ext>
                </a:extLst>
              </a:tr>
              <a:tr h="110308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pitchFamily="2" charset="0"/>
                        </a:rPr>
                        <a:t>Results</a:t>
                      </a:r>
                      <a:endParaRPr lang="en-US" sz="2000" dirty="0">
                        <a:effectLst/>
                        <a:latin typeface="Nunito" pitchFamily="2" charset="0"/>
                      </a:endParaRPr>
                    </a:p>
                  </a:txBody>
                  <a:tcPr marL="45720" marR="4572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pitchFamily="2" charset="0"/>
                        </a:rPr>
                        <a:t>1.9x speedup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pitchFamily="2" charset="0"/>
                        </a:rPr>
                        <a:t> over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Nunito" panose="020B0604020202020204" pitchFamily="2" charset="0"/>
                        </a:rPr>
                        <a:t>GenASM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pitchFamily="2" charset="0"/>
                        </a:rPr>
                        <a:t> on a recent CPU (Xeon Gold 5118)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pitchFamily="2" charset="0"/>
                        </a:rPr>
                        <a:t>5.9x speedup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pitchFamily="2" charset="0"/>
                        </a:rPr>
                        <a:t>over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Nunito" panose="020B0604020202020204" pitchFamily="2" charset="0"/>
                        </a:rPr>
                        <a:t>GenASM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pitchFamily="2" charset="0"/>
                        </a:rPr>
                        <a:t> on a recent GPU (NVIDIA A6000)</a:t>
                      </a:r>
                    </a:p>
                    <a:p>
                      <a:pPr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Nunito" panose="020B0604020202020204" pitchFamily="2" charset="0"/>
                        </a:rPr>
                        <a:t>Similar improvements to be expected for ASICs</a:t>
                      </a:r>
                      <a:endParaRPr lang="en-US" sz="1600" dirty="0">
                        <a:effectLst/>
                        <a:latin typeface="Nunito" pitchFamily="2" charset="0"/>
                      </a:endParaRPr>
                    </a:p>
                  </a:txBody>
                  <a:tcPr marL="45720" marR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344421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C94894F6-BCFA-D5CD-3D02-0B3A7885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377"/>
            <a:ext cx="7943850" cy="429389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303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4FAAC0-2197-981A-E26A-1C07399F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2CB6F-DD53-3462-7152-28555C61A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11" name="Graphic 10">
            <a:hlinkClick r:id="rId3"/>
            <a:extLst>
              <a:ext uri="{FF2B5EF4-FFF2-40B4-BE49-F238E27FC236}">
                <a16:creationId xmlns:a16="http://schemas.microsoft.com/office/drawing/2014/main" id="{270885B3-DCE7-6A4C-1FAD-7376B46882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272" y="1528572"/>
            <a:ext cx="3081528" cy="3081528"/>
          </a:xfrm>
          <a:prstGeom prst="rect">
            <a:avLst/>
          </a:prstGeom>
        </p:spPr>
      </p:pic>
      <p:pic>
        <p:nvPicPr>
          <p:cNvPr id="13" name="Graphic 12">
            <a:hlinkClick r:id="rId6"/>
            <a:extLst>
              <a:ext uri="{FF2B5EF4-FFF2-40B4-BE49-F238E27FC236}">
                <a16:creationId xmlns:a16="http://schemas.microsoft.com/office/drawing/2014/main" id="{2FAFF259-94B9-53E4-A626-E6AC0B95B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95672" y="1528572"/>
            <a:ext cx="3081528" cy="3081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7DCFDF-B78C-A795-95A5-E8F9255C9E2C}"/>
              </a:ext>
            </a:extLst>
          </p:cNvPr>
          <p:cNvSpPr txBox="1"/>
          <p:nvPr/>
        </p:nvSpPr>
        <p:spPr>
          <a:xfrm>
            <a:off x="5338572" y="4559671"/>
            <a:ext cx="2395728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600" b="1" dirty="0">
                <a:latin typeface="Nunito" pitchFamily="2" charset="0"/>
              </a:rPr>
              <a:t>Short Paper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54588B-88C8-3CAF-0F52-CDF5EABF7DEF}"/>
              </a:ext>
            </a:extLst>
          </p:cNvPr>
          <p:cNvSpPr txBox="1"/>
          <p:nvPr/>
        </p:nvSpPr>
        <p:spPr>
          <a:xfrm>
            <a:off x="978408" y="4559671"/>
            <a:ext cx="3191256" cy="77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600" b="1" dirty="0">
                <a:latin typeface="Nunito" pitchFamily="2" charset="0"/>
              </a:rPr>
              <a:t>Source Code</a:t>
            </a:r>
            <a:br>
              <a:rPr lang="en-US" sz="2600" dirty="0">
                <a:latin typeface="Nunito" pitchFamily="2" charset="0"/>
              </a:rPr>
            </a:br>
            <a:r>
              <a:rPr lang="en-US" sz="2600" dirty="0">
                <a:latin typeface="Nunito" pitchFamily="2" charset="0"/>
              </a:rPr>
              <a:t>(Available Soon!)</a:t>
            </a:r>
          </a:p>
        </p:txBody>
      </p:sp>
    </p:spTree>
    <p:extLst>
      <p:ext uri="{BB962C8B-B14F-4D97-AF65-F5344CB8AC3E}">
        <p14:creationId xmlns:p14="http://schemas.microsoft.com/office/powerpoint/2010/main" val="4250147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1291F8-E834-3343-8F91-3C3ADE581730}"/>
              </a:ext>
            </a:extLst>
          </p:cNvPr>
          <p:cNvSpPr/>
          <p:nvPr/>
        </p:nvSpPr>
        <p:spPr>
          <a:xfrm>
            <a:off x="-13800" y="6172200"/>
            <a:ext cx="1995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unito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32004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en-US" sz="3300" dirty="0">
                <a:solidFill>
                  <a:schemeClr val="bg1"/>
                </a:solidFill>
                <a:cs typeface="Calibri" panose="020F0502020204030204" pitchFamily="34" charset="0"/>
              </a:rPr>
              <a:t>Algorithmic Improvement and GPU Acceleration</a:t>
            </a:r>
            <a:br>
              <a:rPr lang="en-US" sz="33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en-US" sz="3300" dirty="0">
                <a:solidFill>
                  <a:schemeClr val="bg1"/>
                </a:solidFill>
                <a:cs typeface="Calibri" panose="020F0502020204030204" pitchFamily="34" charset="0"/>
              </a:rPr>
              <a:t>of the </a:t>
            </a:r>
            <a:r>
              <a:rPr lang="en-US" sz="3300" dirty="0" err="1">
                <a:solidFill>
                  <a:schemeClr val="bg1"/>
                </a:solidFill>
                <a:cs typeface="Calibri" panose="020F0502020204030204" pitchFamily="34" charset="0"/>
              </a:rPr>
              <a:t>GenASM</a:t>
            </a:r>
            <a:r>
              <a:rPr lang="en-US" sz="3300" dirty="0">
                <a:solidFill>
                  <a:schemeClr val="bg1"/>
                </a:solidFill>
                <a:cs typeface="Calibri" panose="020F0502020204030204" pitchFamily="34" charset="0"/>
              </a:rPr>
              <a:t> Algorithm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4294967295"/>
          </p:nvPr>
        </p:nvSpPr>
        <p:spPr>
          <a:xfrm>
            <a:off x="0" y="3429000"/>
            <a:ext cx="9144000" cy="3169801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Joël </a:t>
            </a:r>
            <a:r>
              <a:rPr lang="en-US" sz="2800" dirty="0" err="1">
                <a:solidFill>
                  <a:schemeClr val="tx1"/>
                </a:solidFill>
                <a:cs typeface="Calibri" panose="020F0502020204030204" pitchFamily="34" charset="0"/>
              </a:rPr>
              <a:t>Lindegger</a:t>
            </a:r>
            <a:endParaRPr lang="en-US" sz="2400" b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US" sz="2000" b="0" dirty="0" err="1">
                <a:solidFill>
                  <a:schemeClr val="tx1"/>
                </a:solidFill>
                <a:cs typeface="Calibri" panose="020F0502020204030204" pitchFamily="34" charset="0"/>
              </a:rPr>
              <a:t>Damla</a:t>
            </a:r>
            <a:r>
              <a:rPr lang="en-US" sz="2000" b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cs typeface="Calibri" panose="020F0502020204030204" pitchFamily="34" charset="0"/>
              </a:rPr>
              <a:t>Senol</a:t>
            </a:r>
            <a:r>
              <a:rPr lang="en-US" sz="2000" b="0" dirty="0">
                <a:solidFill>
                  <a:schemeClr val="tx1"/>
                </a:solidFill>
                <a:cs typeface="Calibri" panose="020F0502020204030204" pitchFamily="34" charset="0"/>
              </a:rPr>
              <a:t> Cali, Mohammed </a:t>
            </a:r>
            <a:r>
              <a:rPr lang="en-US" sz="2000" b="0" dirty="0" err="1">
                <a:solidFill>
                  <a:schemeClr val="tx1"/>
                </a:solidFill>
                <a:cs typeface="Calibri" panose="020F0502020204030204" pitchFamily="34" charset="0"/>
              </a:rPr>
              <a:t>Alser</a:t>
            </a:r>
            <a:r>
              <a:rPr lang="en-US" sz="2000" b="0" dirty="0">
                <a:solidFill>
                  <a:schemeClr val="tx1"/>
                </a:solidFill>
                <a:cs typeface="Calibri" panose="020F0502020204030204" pitchFamily="34" charset="0"/>
              </a:rPr>
              <a:t>, Juan Gómez-Luna, </a:t>
            </a:r>
            <a:r>
              <a:rPr lang="en-US" sz="2000" b="0" dirty="0" err="1">
                <a:solidFill>
                  <a:schemeClr val="tx1"/>
                </a:solidFill>
                <a:cs typeface="Calibri" panose="020F0502020204030204" pitchFamily="34" charset="0"/>
              </a:rPr>
              <a:t>Onur</a:t>
            </a:r>
            <a:r>
              <a:rPr lang="en-US" sz="2000" b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cs typeface="Calibri" panose="020F0502020204030204" pitchFamily="34" charset="0"/>
              </a:rPr>
              <a:t>Mutlu</a:t>
            </a:r>
            <a:endParaRPr lang="en-US" sz="2000" b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0" indent="0" algn="ctr">
              <a:buNone/>
            </a:pPr>
            <a:r>
              <a:rPr lang="en-US" sz="2400" b="0" dirty="0">
                <a:solidFill>
                  <a:srgbClr val="0007FF"/>
                </a:solidFill>
                <a:cs typeface="Calibri" panose="020F0502020204030204" pitchFamily="34" charset="0"/>
                <a:hlinkClick r:id="rId3"/>
              </a:rPr>
              <a:t>jmlindegger@gmail.com</a:t>
            </a:r>
            <a:endParaRPr lang="en-US" sz="2400" b="0" dirty="0">
              <a:solidFill>
                <a:srgbClr val="0007FF"/>
              </a:solidFill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1B40D-842A-DF4F-A699-6C41F4677EF6}"/>
              </a:ext>
            </a:extLst>
          </p:cNvPr>
          <p:cNvSpPr>
            <a:spLocks noChangeAspect="1"/>
          </p:cNvSpPr>
          <p:nvPr/>
        </p:nvSpPr>
        <p:spPr>
          <a:xfrm>
            <a:off x="4558200" y="5075082"/>
            <a:ext cx="2414096" cy="399303"/>
          </a:xfrm>
          <a:prstGeom prst="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008866-1632-6B40-87F3-4FB8573CCF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5044763"/>
            <a:ext cx="1981200" cy="5178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20B930-CE2B-C64F-AF08-19F333B42623}"/>
              </a:ext>
            </a:extLst>
          </p:cNvPr>
          <p:cNvSpPr/>
          <p:nvPr/>
        </p:nvSpPr>
        <p:spPr>
          <a:xfrm>
            <a:off x="3630075" y="5962370"/>
            <a:ext cx="1883849" cy="761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>
                <a:latin typeface="Nunito" pitchFamily="2" charset="0"/>
                <a:cs typeface="Calibri" panose="020F0502020204030204" pitchFamily="34" charset="0"/>
              </a:rPr>
              <a:t>30/05/2022</a:t>
            </a:r>
          </a:p>
          <a:p>
            <a:pPr algn="ctr">
              <a:lnSpc>
                <a:spcPct val="110000"/>
              </a:lnSpc>
            </a:pPr>
            <a:r>
              <a:rPr lang="en-US" sz="2000" dirty="0" err="1">
                <a:latin typeface="Nunito" pitchFamily="2" charset="0"/>
                <a:cs typeface="Calibri" panose="020F0502020204030204" pitchFamily="34" charset="0"/>
              </a:rPr>
              <a:t>HiCOMB</a:t>
            </a:r>
            <a:r>
              <a:rPr lang="en-US" sz="2000" dirty="0">
                <a:latin typeface="Nunito" pitchFamily="2" charset="0"/>
                <a:cs typeface="Calibri" panose="020F050202020403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694310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C06709-1BD5-8CA3-EDD2-24A7BA35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92E8F-8B90-AAE8-D0F6-467FB8157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5" name="Google Shape;685;p51">
            <a:extLst>
              <a:ext uri="{FF2B5EF4-FFF2-40B4-BE49-F238E27FC236}">
                <a16:creationId xmlns:a16="http://schemas.microsoft.com/office/drawing/2014/main" id="{6FECCAEB-71BB-F77C-7F7F-D17EE9D78A1D}"/>
              </a:ext>
            </a:extLst>
          </p:cNvPr>
          <p:cNvSpPr txBox="1"/>
          <p:nvPr/>
        </p:nvSpPr>
        <p:spPr>
          <a:xfrm>
            <a:off x="-228600" y="2057400"/>
            <a:ext cx="9470136" cy="211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175" tIns="87575" rIns="175175" bIns="87575" anchor="t" anchorCtr="0">
            <a:spAutoFit/>
          </a:bodyPr>
          <a:lstStyle/>
          <a:p>
            <a:pPr marL="131381">
              <a:spcBef>
                <a:spcPts val="552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[1] </a:t>
            </a:r>
            <a:r>
              <a:rPr lang="en-GB" sz="12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Senol</a:t>
            </a:r>
            <a:r>
              <a:rPr lang="en-GB" sz="1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Cali+, “</a:t>
            </a:r>
            <a:r>
              <a:rPr lang="en-GB" sz="12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GenASM</a:t>
            </a:r>
            <a:r>
              <a:rPr lang="en-GB" sz="1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A High-Performance, Low-Power Approximate String Matching Acceleration Framework for Genome</a:t>
            </a:r>
            <a:br>
              <a:rPr lang="en-GB" sz="1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1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  Sequence Analysis”, MICRO 2020</a:t>
            </a:r>
            <a:endParaRPr sz="1200" dirty="0">
              <a:latin typeface="Nunito"/>
              <a:ea typeface="Nunito"/>
              <a:cs typeface="Nunito"/>
              <a:sym typeface="Nunito"/>
            </a:endParaRPr>
          </a:p>
          <a:p>
            <a:pPr marL="131381">
              <a:spcBef>
                <a:spcPts val="552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[2] Li, “Minimap2: Pairwise Alignment for Nucleotide Sequences”, Bioinformatics 2018</a:t>
            </a:r>
            <a:endParaRPr sz="1200" dirty="0">
              <a:latin typeface="Nunito"/>
              <a:ea typeface="Nunito"/>
              <a:cs typeface="Nunito"/>
              <a:sym typeface="Nunito"/>
            </a:endParaRPr>
          </a:p>
          <a:p>
            <a:pPr marL="131381">
              <a:spcBef>
                <a:spcPts val="552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[3] Suzuki+, “Introducing Difference Recurrence Relations for Faster Semi-Global Alignment of Long Sequences”,</a:t>
            </a:r>
            <a:br>
              <a:rPr lang="en-GB" sz="1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1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  BMC Bioinformatics 2018</a:t>
            </a:r>
            <a:endParaRPr sz="1200" dirty="0">
              <a:latin typeface="Nunito"/>
              <a:ea typeface="Nunito"/>
              <a:cs typeface="Nunito"/>
              <a:sym typeface="Nunito"/>
            </a:endParaRPr>
          </a:p>
          <a:p>
            <a:pPr marL="131381">
              <a:spcBef>
                <a:spcPts val="552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[4] </a:t>
            </a:r>
            <a:r>
              <a:rPr lang="en-GB" sz="12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Šošić</a:t>
            </a:r>
            <a:r>
              <a:rPr lang="en-GB" sz="1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+, “Edlib: A C/C++ Library for Fast, Exact Sequence Alignment Using Edit Distance”, Bioinformatics 2017</a:t>
            </a:r>
            <a:endParaRPr sz="1200" dirty="0">
              <a:latin typeface="Nunito"/>
              <a:ea typeface="Nunito"/>
              <a:cs typeface="Nunito"/>
              <a:sym typeface="Nunito"/>
            </a:endParaRPr>
          </a:p>
          <a:p>
            <a:pPr marL="131381">
              <a:spcBef>
                <a:spcPts val="552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[5] Ahmed+, “GPU Acceleration of Darwin Read </a:t>
            </a:r>
            <a:r>
              <a:rPr lang="en-GB" sz="1200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Overlapper</a:t>
            </a:r>
            <a:r>
              <a:rPr lang="en-GB" sz="1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for de Novo Assembly of Long DNA Reads”, BMC Bioinformatics 2020</a:t>
            </a:r>
          </a:p>
          <a:p>
            <a:pPr marL="131381">
              <a:spcBef>
                <a:spcPts val="552"/>
              </a:spcBef>
              <a:spcAft>
                <a:spcPts val="0"/>
              </a:spcAft>
            </a:pPr>
            <a:r>
              <a:rPr lang="en-GB" sz="1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[6] Ono+, “PBSIM2: A Simulator for Long-Read Sequencers With a Novel Generative Model of Quality Scores”, Bioinformatics 2020</a:t>
            </a:r>
            <a:endParaRPr lang="en-GB" sz="1200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77749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71DF60-D077-A745-3B63-3B87FC584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3" name="Google Shape;454;p33">
            <a:extLst>
              <a:ext uri="{FF2B5EF4-FFF2-40B4-BE49-F238E27FC236}">
                <a16:creationId xmlns:a16="http://schemas.microsoft.com/office/drawing/2014/main" id="{6E32B8EB-EF74-DCEC-17AD-2AD81CBD530D}"/>
              </a:ext>
            </a:extLst>
          </p:cNvPr>
          <p:cNvSpPr/>
          <p:nvPr/>
        </p:nvSpPr>
        <p:spPr>
          <a:xfrm>
            <a:off x="-3313" y="2746289"/>
            <a:ext cx="9144000" cy="13654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Backup Slides</a:t>
            </a:r>
            <a:endParaRPr lang="en-US" sz="4000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939067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016881-CD40-2B4A-31B4-473F44A5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0545"/>
            <a:ext cx="9144000" cy="572678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Our algorithm </a:t>
            </a:r>
            <a:r>
              <a:rPr lang="en-US" b="0" dirty="0">
                <a:solidFill>
                  <a:schemeClr val="tx1"/>
                </a:solidFill>
              </a:rPr>
              <a:t>has an extremely </a:t>
            </a:r>
            <a:r>
              <a:rPr lang="en-US" dirty="0">
                <a:solidFill>
                  <a:srgbClr val="0070C0"/>
                </a:solidFill>
              </a:rPr>
              <a:t>small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memory footprint</a:t>
            </a:r>
          </a:p>
          <a:p>
            <a:r>
              <a:rPr lang="en-US" b="0" dirty="0">
                <a:solidFill>
                  <a:schemeClr val="tx1"/>
                </a:solidFill>
              </a:rPr>
              <a:t>In other words, it is extremely </a:t>
            </a:r>
            <a:r>
              <a:rPr lang="en-US" dirty="0">
                <a:solidFill>
                  <a:srgbClr val="0070C0"/>
                </a:solidFill>
              </a:rPr>
              <a:t>resource-saving</a:t>
            </a:r>
            <a:r>
              <a:rPr lang="en-US" b="0" dirty="0">
                <a:solidFill>
                  <a:schemeClr val="tx1"/>
                </a:solidFill>
              </a:rPr>
              <a:t>, a common attribute of characters called “Scrooge” in pop culture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CCBA4D-ED94-EAEF-5A70-17922414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“Scrooge”?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F2A34-18D7-4D05-E9EC-37D3CCEE7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C73BC4-38A1-A648-2F71-E661D99AE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377"/>
            <a:ext cx="9144000" cy="429389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04217-1AE7-CDC5-5C81-AB6BBB10D5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7047F-58E7-7C64-68FA-3AE28449A084}"/>
              </a:ext>
            </a:extLst>
          </p:cNvPr>
          <p:cNvSpPr/>
          <p:nvPr/>
        </p:nvSpPr>
        <p:spPr>
          <a:xfrm>
            <a:off x="4" y="914400"/>
            <a:ext cx="9144000" cy="1273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7" name="Google Shape;361;p25">
            <a:extLst>
              <a:ext uri="{FF2B5EF4-FFF2-40B4-BE49-F238E27FC236}">
                <a16:creationId xmlns:a16="http://schemas.microsoft.com/office/drawing/2014/main" id="{6442C60C-C2E3-57B5-A5DA-09837B181094}"/>
              </a:ext>
            </a:extLst>
          </p:cNvPr>
          <p:cNvSpPr txBox="1"/>
          <p:nvPr/>
        </p:nvSpPr>
        <p:spPr>
          <a:xfrm>
            <a:off x="4" y="1012531"/>
            <a:ext cx="914399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 fontAlgn="t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spc="-20" baseline="0" dirty="0">
                <a:solidFill>
                  <a:srgbClr val="0070C0"/>
                </a:solidFill>
                <a:effectLst/>
                <a:latin typeface="Nunito" panose="020B0604020202020204" pitchFamily="2" charset="0"/>
              </a:rPr>
              <a:t>Pairwise sequence alignment</a:t>
            </a:r>
            <a:r>
              <a:rPr lang="en-US" sz="3200" b="0" i="0" u="none" strike="noStrike" spc="-20" baseline="0" dirty="0">
                <a:solidFill>
                  <a:srgbClr val="0070C0"/>
                </a:solidFill>
                <a:effectLst/>
                <a:latin typeface="Nunito" panose="020B0604020202020204" pitchFamily="2" charset="0"/>
              </a:rPr>
              <a:t> </a:t>
            </a:r>
            <a:r>
              <a:rPr lang="en-US" sz="3200" b="0" i="0" u="none" strike="noStrike" spc="-20" baseline="0" dirty="0">
                <a:solidFill>
                  <a:srgbClr val="000000"/>
                </a:solidFill>
                <a:effectLst/>
                <a:latin typeface="Nunito" panose="020B0604020202020204" pitchFamily="2" charset="0"/>
              </a:rPr>
              <a:t>is </a:t>
            </a:r>
            <a:r>
              <a:rPr lang="en-US" sz="3200" spc="-20" dirty="0">
                <a:solidFill>
                  <a:srgbClr val="000000"/>
                </a:solidFill>
                <a:latin typeface="Nunito" panose="020B0604020202020204" pitchFamily="2" charset="0"/>
              </a:rPr>
              <a:t>a common stage </a:t>
            </a:r>
            <a:r>
              <a:rPr lang="en-US" sz="3200" b="0" i="0" u="none" strike="noStrike" spc="-20" baseline="0" dirty="0">
                <a:solidFill>
                  <a:srgbClr val="000000"/>
                </a:solidFill>
                <a:effectLst/>
                <a:latin typeface="Nunito" panose="020B0604020202020204" pitchFamily="2" charset="0"/>
              </a:rPr>
              <a:t>in </a:t>
            </a:r>
            <a:r>
              <a:rPr lang="en-US" sz="3200" b="1" i="0" u="none" strike="noStrike" spc="-20" baseline="0" dirty="0">
                <a:solidFill>
                  <a:srgbClr val="000000"/>
                </a:solidFill>
                <a:effectLst/>
                <a:latin typeface="Nunito" panose="020B0604020202020204" pitchFamily="2" charset="0"/>
              </a:rPr>
              <a:t>genomic pipelines</a:t>
            </a:r>
            <a:r>
              <a:rPr lang="en-US" sz="3200" i="0" u="none" strike="noStrike" spc="-20" baseline="0" dirty="0">
                <a:solidFill>
                  <a:srgbClr val="000000"/>
                </a:solidFill>
                <a:effectLst/>
                <a:latin typeface="Nunito" panose="020B0604020202020204" pitchFamily="2" charset="0"/>
              </a:rPr>
              <a:t>, such as </a:t>
            </a:r>
            <a:r>
              <a:rPr lang="en-US" sz="3200" b="1" i="0" u="none" strike="noStrike" spc="-20" baseline="0" dirty="0">
                <a:solidFill>
                  <a:srgbClr val="C00000"/>
                </a:solidFill>
                <a:effectLst/>
                <a:latin typeface="Nunito" panose="020B0604020202020204" pitchFamily="2" charset="0"/>
              </a:rPr>
              <a:t>read mapping</a:t>
            </a:r>
            <a:endParaRPr lang="en-US" sz="3200" spc="-20" baseline="0" dirty="0">
              <a:effectLst/>
              <a:latin typeface="Nunit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C26A30-68A2-D2E6-E5B2-83799A9D219D}"/>
              </a:ext>
            </a:extLst>
          </p:cNvPr>
          <p:cNvSpPr/>
          <p:nvPr/>
        </p:nvSpPr>
        <p:spPr>
          <a:xfrm>
            <a:off x="4" y="2609604"/>
            <a:ext cx="9144000" cy="12734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1" name="Google Shape;361;p25">
            <a:extLst>
              <a:ext uri="{FF2B5EF4-FFF2-40B4-BE49-F238E27FC236}">
                <a16:creationId xmlns:a16="http://schemas.microsoft.com/office/drawing/2014/main" id="{B97732EA-D1EC-EA18-AE10-C39FF4C3A412}"/>
              </a:ext>
            </a:extLst>
          </p:cNvPr>
          <p:cNvSpPr txBox="1"/>
          <p:nvPr/>
        </p:nvSpPr>
        <p:spPr>
          <a:xfrm>
            <a:off x="2" y="2697357"/>
            <a:ext cx="914399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 fontAlgn="t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spc="-20" baseline="0" dirty="0">
                <a:solidFill>
                  <a:srgbClr val="0070C0"/>
                </a:solidFill>
                <a:effectLst/>
                <a:latin typeface="Nunito" panose="020B0604020202020204" pitchFamily="2" charset="0"/>
              </a:rPr>
              <a:t>Pairwise sequence alignment </a:t>
            </a:r>
            <a:r>
              <a:rPr lang="en-US" sz="3200" i="0" u="none" strike="noStrike" spc="-20" baseline="0" dirty="0">
                <a:effectLst/>
                <a:latin typeface="Nunito" panose="020B0604020202020204" pitchFamily="2" charset="0"/>
              </a:rPr>
              <a:t>is computationally </a:t>
            </a:r>
            <a:r>
              <a:rPr lang="en-US" sz="3200" b="1" i="0" u="none" strike="noStrike" spc="-20" baseline="0" dirty="0">
                <a:solidFill>
                  <a:srgbClr val="C00000"/>
                </a:solidFill>
                <a:effectLst/>
                <a:latin typeface="Nunito" panose="020B0604020202020204" pitchFamily="2" charset="0"/>
              </a:rPr>
              <a:t>expensive </a:t>
            </a:r>
            <a:r>
              <a:rPr lang="en-US" sz="3200" i="0" u="none" strike="noStrike" spc="-20" baseline="0" dirty="0">
                <a:effectLst/>
                <a:latin typeface="Nunito" panose="020B0604020202020204" pitchFamily="2" charset="0"/>
              </a:rPr>
              <a:t>and often the pipeline’s </a:t>
            </a:r>
            <a:r>
              <a:rPr lang="en-US" sz="3200" b="1" i="0" u="none" strike="noStrike" spc="-20" baseline="0" dirty="0">
                <a:solidFill>
                  <a:srgbClr val="C00000"/>
                </a:solidFill>
                <a:effectLst/>
                <a:latin typeface="Nunito" panose="020B0604020202020204" pitchFamily="2" charset="0"/>
              </a:rPr>
              <a:t>bottleneck</a:t>
            </a:r>
            <a:endParaRPr lang="en-US" sz="3200" b="1" spc="-20" baseline="0" dirty="0">
              <a:solidFill>
                <a:srgbClr val="C00000"/>
              </a:solidFill>
              <a:effectLst/>
              <a:latin typeface="Nunito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5EAFA5-E5C2-0E84-028F-087EF4536FFB}"/>
              </a:ext>
            </a:extLst>
          </p:cNvPr>
          <p:cNvSpPr/>
          <p:nvPr/>
        </p:nvSpPr>
        <p:spPr>
          <a:xfrm>
            <a:off x="3048" y="4301759"/>
            <a:ext cx="9144000" cy="18366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5" name="Google Shape;361;p25">
            <a:extLst>
              <a:ext uri="{FF2B5EF4-FFF2-40B4-BE49-F238E27FC236}">
                <a16:creationId xmlns:a16="http://schemas.microsoft.com/office/drawing/2014/main" id="{CF04102E-18C5-68E7-9F04-EEDE2EFFA193}"/>
              </a:ext>
            </a:extLst>
          </p:cNvPr>
          <p:cNvSpPr txBox="1"/>
          <p:nvPr/>
        </p:nvSpPr>
        <p:spPr>
          <a:xfrm>
            <a:off x="3046" y="4389513"/>
            <a:ext cx="914399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rtl="0" fontAlgn="t">
              <a:spcBef>
                <a:spcPts val="0"/>
              </a:spcBef>
              <a:spcAft>
                <a:spcPts val="0"/>
              </a:spcAft>
            </a:pPr>
            <a:r>
              <a:rPr lang="en-US" sz="3200" b="1" i="0" u="none" strike="noStrike" spc="-20" baseline="0" dirty="0" err="1">
                <a:solidFill>
                  <a:srgbClr val="0070C0"/>
                </a:solidFill>
                <a:effectLst/>
                <a:latin typeface="Nunito" panose="020B0604020202020204" pitchFamily="2" charset="0"/>
              </a:rPr>
              <a:t>GenASM</a:t>
            </a:r>
            <a:r>
              <a:rPr lang="en-US" sz="3200" b="1" i="0" u="none" strike="noStrike" spc="-20" baseline="0" dirty="0">
                <a:solidFill>
                  <a:srgbClr val="0070C0"/>
                </a:solidFill>
                <a:effectLst/>
                <a:latin typeface="Nunito" panose="020B0604020202020204" pitchFamily="2" charset="0"/>
              </a:rPr>
              <a:t> </a:t>
            </a:r>
            <a:r>
              <a:rPr lang="en-US" sz="3200" i="0" u="none" strike="noStrike" spc="-20" baseline="0" dirty="0">
                <a:effectLst/>
                <a:latin typeface="Nunito" panose="020B0604020202020204" pitchFamily="2" charset="0"/>
              </a:rPr>
              <a:t>is a 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Nunito" panose="020B0604020202020204" pitchFamily="2" charset="0"/>
              </a:rPr>
              <a:t>state-of-the-art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Nunito" panose="020B0604020202020204" pitchFamily="2" charset="0"/>
              </a:rPr>
              <a:t> </a:t>
            </a:r>
            <a:r>
              <a:rPr lang="en-US" sz="3200" b="1" i="0" u="none" strike="noStrike" dirty="0">
                <a:solidFill>
                  <a:srgbClr val="C00000"/>
                </a:solidFill>
                <a:effectLst/>
                <a:latin typeface="Nunito" panose="020B0604020202020204" pitchFamily="2" charset="0"/>
              </a:rPr>
              <a:t>sequence aligner </a:t>
            </a:r>
            <a:r>
              <a:rPr lang="en-US" sz="3200" i="0" u="none" strike="noStrike" spc="-20" baseline="0" dirty="0">
                <a:effectLst/>
                <a:latin typeface="Nunito" panose="020B0604020202020204" pitchFamily="2" charset="0"/>
              </a:rPr>
              <a:t>with </a:t>
            </a:r>
            <a:r>
              <a:rPr lang="en-US" sz="3200" b="1" i="0" u="none" strike="noStrike" spc="-20" baseline="0" dirty="0">
                <a:solidFill>
                  <a:srgbClr val="0070C0"/>
                </a:solidFill>
                <a:effectLst/>
                <a:latin typeface="Nunito" panose="020B0604020202020204" pitchFamily="2" charset="0"/>
              </a:rPr>
              <a:t>high throughput</a:t>
            </a:r>
            <a:r>
              <a:rPr lang="en-US" sz="3200" i="0" u="none" strike="noStrike" spc="-20" baseline="0" dirty="0">
                <a:effectLst/>
                <a:latin typeface="Nunito" panose="020B0604020202020204" pitchFamily="2" charset="0"/>
              </a:rPr>
              <a:t> and </a:t>
            </a:r>
            <a:r>
              <a:rPr lang="en-US" sz="3200" b="1" i="0" u="none" strike="noStrike" spc="-20" baseline="0" dirty="0">
                <a:solidFill>
                  <a:srgbClr val="0070C0"/>
                </a:solidFill>
                <a:effectLst/>
                <a:latin typeface="Nunito" panose="020B0604020202020204" pitchFamily="2" charset="0"/>
              </a:rPr>
              <a:t>energy efficiency</a:t>
            </a:r>
            <a:endParaRPr lang="en-US" sz="3200" b="1" spc="-20" baseline="0" dirty="0">
              <a:solidFill>
                <a:srgbClr val="0070C0"/>
              </a:solidFill>
              <a:effectLst/>
              <a:latin typeface="Nunit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B33627-7378-AC14-D127-2C40AED1B399}"/>
              </a:ext>
            </a:extLst>
          </p:cNvPr>
          <p:cNvSpPr txBox="1"/>
          <p:nvPr/>
        </p:nvSpPr>
        <p:spPr>
          <a:xfrm>
            <a:off x="76200" y="5424556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unito" pitchFamily="2" charset="0"/>
              </a:rPr>
              <a:t>[1]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Nunito" pitchFamily="2" charset="0"/>
              </a:rPr>
              <a:t>Senol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unito" pitchFamily="2" charset="0"/>
              </a:rPr>
              <a:t> Cali+, “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unito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GenASM: A High-Performance, Low-Power Approximate String Matching Acceleration Framework for Genome Sequence Analysis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unito" pitchFamily="2" charset="0"/>
              </a:rPr>
              <a:t>”, MICRO 2020</a:t>
            </a:r>
          </a:p>
        </p:txBody>
      </p:sp>
    </p:spTree>
    <p:extLst>
      <p:ext uri="{BB962C8B-B14F-4D97-AF65-F5344CB8AC3E}">
        <p14:creationId xmlns:p14="http://schemas.microsoft.com/office/powerpoint/2010/main" val="411592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 animBg="1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575117-2EBD-6012-A0AF-283E8D4E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134D-FCCE-0E5A-4575-3E5314F0F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20</a:t>
            </a:fld>
            <a:endParaRPr lang="en-US" dirty="0"/>
          </a:p>
        </p:txBody>
      </p:sp>
      <p:grpSp>
        <p:nvGrpSpPr>
          <p:cNvPr id="5" name="Google Shape;553;p41">
            <a:extLst>
              <a:ext uri="{FF2B5EF4-FFF2-40B4-BE49-F238E27FC236}">
                <a16:creationId xmlns:a16="http://schemas.microsoft.com/office/drawing/2014/main" id="{117B2962-E27A-B71B-E6E8-D32DA0B0A830}"/>
              </a:ext>
            </a:extLst>
          </p:cNvPr>
          <p:cNvGrpSpPr/>
          <p:nvPr/>
        </p:nvGrpSpPr>
        <p:grpSpPr>
          <a:xfrm>
            <a:off x="2015201" y="1143000"/>
            <a:ext cx="5113591" cy="3595296"/>
            <a:chOff x="2015200" y="1039947"/>
            <a:chExt cx="5113591" cy="3595296"/>
          </a:xfrm>
        </p:grpSpPr>
        <p:grpSp>
          <p:nvGrpSpPr>
            <p:cNvPr id="6" name="Google Shape;554;p41">
              <a:extLst>
                <a:ext uri="{FF2B5EF4-FFF2-40B4-BE49-F238E27FC236}">
                  <a16:creationId xmlns:a16="http://schemas.microsoft.com/office/drawing/2014/main" id="{B4853A55-C6C7-69FD-7AA0-2770A8223F98}"/>
                </a:ext>
              </a:extLst>
            </p:cNvPr>
            <p:cNvGrpSpPr/>
            <p:nvPr/>
          </p:nvGrpSpPr>
          <p:grpSpPr>
            <a:xfrm>
              <a:off x="2015200" y="1039947"/>
              <a:ext cx="5113591" cy="3595296"/>
              <a:chOff x="33249711" y="13844343"/>
              <a:chExt cx="8911800" cy="6265764"/>
            </a:xfrm>
          </p:grpSpPr>
          <p:sp>
            <p:nvSpPr>
              <p:cNvPr id="9" name="Google Shape;555;p41">
                <a:extLst>
                  <a:ext uri="{FF2B5EF4-FFF2-40B4-BE49-F238E27FC236}">
                    <a16:creationId xmlns:a16="http://schemas.microsoft.com/office/drawing/2014/main" id="{C6B51876-33E4-7EC5-0F12-39931FB403E8}"/>
                  </a:ext>
                </a:extLst>
              </p:cNvPr>
              <p:cNvSpPr/>
              <p:nvPr/>
            </p:nvSpPr>
            <p:spPr>
              <a:xfrm>
                <a:off x="33249711" y="14043807"/>
                <a:ext cx="8650200" cy="60663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556;p41">
                <a:extLst>
                  <a:ext uri="{FF2B5EF4-FFF2-40B4-BE49-F238E27FC236}">
                    <a16:creationId xmlns:a16="http://schemas.microsoft.com/office/drawing/2014/main" id="{8E6BDD51-1932-275F-FD11-9F784F46C5F9}"/>
                  </a:ext>
                </a:extLst>
              </p:cNvPr>
              <p:cNvSpPr txBox="1"/>
              <p:nvPr/>
            </p:nvSpPr>
            <p:spPr>
              <a:xfrm>
                <a:off x="36969123" y="13844343"/>
                <a:ext cx="2220300" cy="101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Baseline</a:t>
                </a:r>
                <a:br>
                  <a:rPr lang="en-GB"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Edit Distance</a:t>
                </a:r>
                <a:endParaRPr/>
              </a:p>
            </p:txBody>
          </p:sp>
          <p:pic>
            <p:nvPicPr>
              <p:cNvPr id="11" name="Google Shape;557;p41">
                <a:extLst>
                  <a:ext uri="{FF2B5EF4-FFF2-40B4-BE49-F238E27FC236}">
                    <a16:creationId xmlns:a16="http://schemas.microsoft.com/office/drawing/2014/main" id="{B0A562DE-5610-7690-B371-BB828D86F141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-111" t="11531" r="49386" b="841"/>
              <a:stretch/>
            </p:blipFill>
            <p:spPr>
              <a:xfrm>
                <a:off x="34102012" y="14831176"/>
                <a:ext cx="6845025" cy="48765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" name="Google Shape;558;p41">
                <a:extLst>
                  <a:ext uri="{FF2B5EF4-FFF2-40B4-BE49-F238E27FC236}">
                    <a16:creationId xmlns:a16="http://schemas.microsoft.com/office/drawing/2014/main" id="{FC3EB09F-5210-98A4-63AF-465C9CA8E603}"/>
                  </a:ext>
                </a:extLst>
              </p:cNvPr>
              <p:cNvSpPr txBox="1"/>
              <p:nvPr/>
            </p:nvSpPr>
            <p:spPr>
              <a:xfrm>
                <a:off x="33924360" y="13850611"/>
                <a:ext cx="2557800" cy="101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Baseline</a:t>
                </a:r>
                <a:br>
                  <a:rPr lang="en-GB"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Affine Gap Cost</a:t>
                </a:r>
                <a:endParaRPr/>
              </a:p>
            </p:txBody>
          </p:sp>
          <p:sp>
            <p:nvSpPr>
              <p:cNvPr id="13" name="Google Shape;559;p41">
                <a:extLst>
                  <a:ext uri="{FF2B5EF4-FFF2-40B4-BE49-F238E27FC236}">
                    <a16:creationId xmlns:a16="http://schemas.microsoft.com/office/drawing/2014/main" id="{F88262CB-A31A-DF3F-101F-25851EA6C635}"/>
                  </a:ext>
                </a:extLst>
              </p:cNvPr>
              <p:cNvSpPr/>
              <p:nvPr/>
            </p:nvSpPr>
            <p:spPr>
              <a:xfrm>
                <a:off x="39176706" y="14060618"/>
                <a:ext cx="605100" cy="605100"/>
              </a:xfrm>
              <a:prstGeom prst="rect">
                <a:avLst/>
              </a:prstGeom>
              <a:solidFill>
                <a:srgbClr val="99CCB2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560;p41">
                <a:extLst>
                  <a:ext uri="{FF2B5EF4-FFF2-40B4-BE49-F238E27FC236}">
                    <a16:creationId xmlns:a16="http://schemas.microsoft.com/office/drawing/2014/main" id="{F0A4BA8B-078B-3120-6970-D59B643D01D8}"/>
                  </a:ext>
                </a:extLst>
              </p:cNvPr>
              <p:cNvSpPr/>
              <p:nvPr/>
            </p:nvSpPr>
            <p:spPr>
              <a:xfrm>
                <a:off x="36491078" y="14043794"/>
                <a:ext cx="605100" cy="605100"/>
              </a:xfrm>
              <a:prstGeom prst="rect">
                <a:avLst/>
              </a:prstGeom>
              <a:solidFill>
                <a:srgbClr val="E6E6E6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561;p41">
                <a:extLst>
                  <a:ext uri="{FF2B5EF4-FFF2-40B4-BE49-F238E27FC236}">
                    <a16:creationId xmlns:a16="http://schemas.microsoft.com/office/drawing/2014/main" id="{69C4BF3C-0890-8211-47E6-ABF0CDFDD542}"/>
                  </a:ext>
                </a:extLst>
              </p:cNvPr>
              <p:cNvSpPr/>
              <p:nvPr/>
            </p:nvSpPr>
            <p:spPr>
              <a:xfrm>
                <a:off x="33451348" y="14047410"/>
                <a:ext cx="605100" cy="605100"/>
              </a:xfrm>
              <a:prstGeom prst="rect">
                <a:avLst/>
              </a:prstGeom>
              <a:solidFill>
                <a:srgbClr val="CCCCCC"/>
              </a:solidFill>
              <a:ln w="12700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</a:pPr>
                <a:endPara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562;p41">
                <a:extLst>
                  <a:ext uri="{FF2B5EF4-FFF2-40B4-BE49-F238E27FC236}">
                    <a16:creationId xmlns:a16="http://schemas.microsoft.com/office/drawing/2014/main" id="{737EC7C9-40EB-961D-C10F-ABAB2B9F6C4A}"/>
                  </a:ext>
                </a:extLst>
              </p:cNvPr>
              <p:cNvSpPr txBox="1"/>
              <p:nvPr/>
            </p:nvSpPr>
            <p:spPr>
              <a:xfrm>
                <a:off x="39679611" y="13858488"/>
                <a:ext cx="2481900" cy="101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Scrooge</a:t>
                </a:r>
                <a:endParaRPr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16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Edit Distance</a:t>
                </a:r>
                <a:endParaRPr/>
              </a:p>
            </p:txBody>
          </p:sp>
        </p:grpSp>
        <p:sp>
          <p:nvSpPr>
            <p:cNvPr id="7" name="Google Shape;563;p41">
              <a:extLst>
                <a:ext uri="{FF2B5EF4-FFF2-40B4-BE49-F238E27FC236}">
                  <a16:creationId xmlns:a16="http://schemas.microsoft.com/office/drawing/2014/main" id="{21BD890F-4245-0815-4C2A-17F2CE74AA86}"/>
                </a:ext>
              </a:extLst>
            </p:cNvPr>
            <p:cNvSpPr/>
            <p:nvPr/>
          </p:nvSpPr>
          <p:spPr>
            <a:xfrm>
              <a:off x="4225950" y="2169800"/>
              <a:ext cx="620400" cy="7812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8" name="Google Shape;564;p41">
              <a:extLst>
                <a:ext uri="{FF2B5EF4-FFF2-40B4-BE49-F238E27FC236}">
                  <a16:creationId xmlns:a16="http://schemas.microsoft.com/office/drawing/2014/main" id="{6081B7B8-5321-45DD-C2B5-0DEE7EBCF5A1}"/>
                </a:ext>
              </a:extLst>
            </p:cNvPr>
            <p:cNvSpPr/>
            <p:nvPr/>
          </p:nvSpPr>
          <p:spPr>
            <a:xfrm>
              <a:off x="5549925" y="1684025"/>
              <a:ext cx="882000" cy="11715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sp>
        <p:nvSpPr>
          <p:cNvPr id="17" name="Google Shape;454;p33">
            <a:extLst>
              <a:ext uri="{FF2B5EF4-FFF2-40B4-BE49-F238E27FC236}">
                <a16:creationId xmlns:a16="http://schemas.microsoft.com/office/drawing/2014/main" id="{A0B5C8C7-9896-1045-78FB-F92D9C289343}"/>
              </a:ext>
            </a:extLst>
          </p:cNvPr>
          <p:cNvSpPr/>
          <p:nvPr/>
        </p:nvSpPr>
        <p:spPr>
          <a:xfrm>
            <a:off x="0" y="4806779"/>
            <a:ext cx="9144000" cy="13654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Scrooge</a:t>
            </a:r>
            <a:r>
              <a:rPr lang="en-US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with the </a:t>
            </a:r>
            <a:r>
              <a:rPr lang="en-US" sz="28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algorithmic improvements</a:t>
            </a:r>
            <a:r>
              <a:rPr lang="en-US" sz="2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is </a:t>
            </a:r>
            <a:r>
              <a:rPr lang="en-US" sz="28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significantly faster</a:t>
            </a:r>
            <a:r>
              <a:rPr lang="en-US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than </a:t>
            </a:r>
            <a:r>
              <a:rPr lang="en-US" sz="2800" dirty="0" err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GenASM</a:t>
            </a:r>
            <a:r>
              <a:rPr lang="en-US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on </a:t>
            </a:r>
            <a:r>
              <a:rPr lang="en-US" sz="28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CPUs</a:t>
            </a:r>
            <a:r>
              <a:rPr lang="en-US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lang="en-US" sz="28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GPUs</a:t>
            </a:r>
            <a:r>
              <a:rPr lang="en-US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lang="en-US" sz="2800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001680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0F211D-37D5-03B8-6E39-24C1D5492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9389"/>
          </a:xfrm>
        </p:spPr>
        <p:txBody>
          <a:bodyPr anchor="t"/>
          <a:lstStyle/>
          <a:p>
            <a:r>
              <a:rPr lang="en-US" sz="3800" dirty="0"/>
              <a:t>Result - Parameter Sweeps are Necessary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28204-3E75-B199-C470-6688443B1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21</a:t>
            </a:fld>
            <a:endParaRPr lang="en-US" dirty="0"/>
          </a:p>
        </p:txBody>
      </p:sp>
      <p:sp>
        <p:nvSpPr>
          <p:cNvPr id="5" name="Google Shape;454;p33">
            <a:extLst>
              <a:ext uri="{FF2B5EF4-FFF2-40B4-BE49-F238E27FC236}">
                <a16:creationId xmlns:a16="http://schemas.microsoft.com/office/drawing/2014/main" id="{EEFC41B5-788C-CE75-0E62-B4766C0CCB19}"/>
              </a:ext>
            </a:extLst>
          </p:cNvPr>
          <p:cNvSpPr/>
          <p:nvPr/>
        </p:nvSpPr>
        <p:spPr>
          <a:xfrm>
            <a:off x="0" y="1143000"/>
            <a:ext cx="9144000" cy="1365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-US" sz="2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CPU</a:t>
            </a:r>
            <a:r>
              <a:rPr lang="en-U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version of </a:t>
            </a:r>
            <a:r>
              <a:rPr lang="en-US" sz="24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Scrooge</a:t>
            </a:r>
            <a:r>
              <a:rPr lang="en-U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benefits most </a:t>
            </a:r>
            <a:r>
              <a:rPr lang="en-U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from </a:t>
            </a:r>
            <a:r>
              <a:rPr lang="en-US" sz="24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ET</a:t>
            </a:r>
            <a:r>
              <a:rPr lang="en-U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lang="en-US" sz="24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SENE</a:t>
            </a:r>
            <a:r>
              <a:rPr lang="en-U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while </a:t>
            </a:r>
            <a:r>
              <a:rPr lang="en-US" sz="24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DENT</a:t>
            </a:r>
            <a:r>
              <a:rPr lang="en-U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should </a:t>
            </a:r>
            <a:r>
              <a:rPr lang="en-US" sz="24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not be used</a:t>
            </a:r>
            <a:r>
              <a:rPr lang="en-US" sz="24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lang="en-US" sz="24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" name="Google Shape;454;p33">
            <a:extLst>
              <a:ext uri="{FF2B5EF4-FFF2-40B4-BE49-F238E27FC236}">
                <a16:creationId xmlns:a16="http://schemas.microsoft.com/office/drawing/2014/main" id="{DB5C7379-828F-B294-F4DA-41CC6E03B659}"/>
              </a:ext>
            </a:extLst>
          </p:cNvPr>
          <p:cNvSpPr/>
          <p:nvPr/>
        </p:nvSpPr>
        <p:spPr>
          <a:xfrm>
            <a:off x="0" y="2590800"/>
            <a:ext cx="91440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-US" sz="23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GPU</a:t>
            </a:r>
            <a:r>
              <a:rPr lang="en-US" sz="2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version of </a:t>
            </a:r>
            <a:r>
              <a:rPr lang="en-US" sz="23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Scrooge</a:t>
            </a:r>
            <a:r>
              <a:rPr lang="en-US" sz="2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3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benefits most </a:t>
            </a:r>
            <a:r>
              <a:rPr lang="en-US" sz="2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from </a:t>
            </a:r>
            <a:r>
              <a:rPr lang="en-US" sz="23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SENE</a:t>
            </a:r>
            <a:r>
              <a:rPr lang="en-US" sz="2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lang="en-US" sz="23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DENT</a:t>
            </a:r>
            <a:r>
              <a:rPr lang="en-US" sz="2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while </a:t>
            </a:r>
            <a:r>
              <a:rPr lang="en-US" sz="23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ET</a:t>
            </a:r>
            <a:r>
              <a:rPr lang="en-US" sz="2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only yields </a:t>
            </a:r>
            <a:r>
              <a:rPr lang="en-US" sz="23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marginal speedups</a:t>
            </a:r>
            <a:r>
              <a:rPr lang="en-US" sz="23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lang="en-US" sz="23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" name="Google Shape;454;p33">
            <a:extLst>
              <a:ext uri="{FF2B5EF4-FFF2-40B4-BE49-F238E27FC236}">
                <a16:creationId xmlns:a16="http://schemas.microsoft.com/office/drawing/2014/main" id="{EE60B435-F9D5-7394-9D1A-033BA1A264B9}"/>
              </a:ext>
            </a:extLst>
          </p:cNvPr>
          <p:cNvSpPr/>
          <p:nvPr/>
        </p:nvSpPr>
        <p:spPr>
          <a:xfrm>
            <a:off x="0" y="4794088"/>
            <a:ext cx="9144000" cy="137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</a:t>
            </a:r>
            <a:r>
              <a:rPr lang="en-US" sz="32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best combination </a:t>
            </a:r>
            <a: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of </a:t>
            </a:r>
            <a:r>
              <a:rPr lang="en-US" sz="32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improvements</a:t>
            </a:r>
            <a:br>
              <a:rPr lang="en-US" sz="32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US" sz="32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depends</a:t>
            </a:r>
            <a: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on the </a:t>
            </a:r>
            <a:r>
              <a:rPr lang="en-US" sz="32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computing platform</a:t>
            </a:r>
            <a:r>
              <a:rPr lang="en-US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lang="en-US" sz="3200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9853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64E8D8-0C61-BD92-F05D-E2F598FA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GenASM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86455-DA70-1219-AA05-62023F253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0B363-D484-4030-272A-C442C8C1D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733799"/>
            <a:ext cx="5593080" cy="2299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46497E-3CFE-3F90-F55B-DA2F6A02D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5740" y="1295400"/>
            <a:ext cx="5588000" cy="2286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9B6C66-F6DE-D64B-25A8-63D19F03CCF8}"/>
              </a:ext>
            </a:extLst>
          </p:cNvPr>
          <p:cNvCxnSpPr>
            <a:cxnSpLocks/>
          </p:cNvCxnSpPr>
          <p:nvPr/>
        </p:nvCxnSpPr>
        <p:spPr>
          <a:xfrm>
            <a:off x="304800" y="3657600"/>
            <a:ext cx="845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AC8EC7-0953-0EB4-9949-1EE512E19957}"/>
              </a:ext>
            </a:extLst>
          </p:cNvPr>
          <p:cNvSpPr txBox="1"/>
          <p:nvPr/>
        </p:nvSpPr>
        <p:spPr>
          <a:xfrm>
            <a:off x="914400" y="1524000"/>
            <a:ext cx="167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Nunito" pitchFamily="2" charset="0"/>
              </a:rPr>
              <a:t>Distance</a:t>
            </a:r>
            <a:br>
              <a:rPr lang="en-US" sz="2200" dirty="0">
                <a:latin typeface="Nunito" pitchFamily="2" charset="0"/>
              </a:rPr>
            </a:br>
            <a:r>
              <a:rPr lang="en-US" sz="2200" dirty="0">
                <a:latin typeface="Nunito" pitchFamily="2" charset="0"/>
              </a:rPr>
              <a:t>Calculation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12EF2-BBEF-8812-43AD-2F5D24CA0BF2}"/>
              </a:ext>
            </a:extLst>
          </p:cNvPr>
          <p:cNvSpPr txBox="1"/>
          <p:nvPr/>
        </p:nvSpPr>
        <p:spPr>
          <a:xfrm>
            <a:off x="228600" y="1524000"/>
            <a:ext cx="725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unito" pitchFamily="2" charset="0"/>
              </a:rPr>
              <a:t>1.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4139A6-44B8-03BB-AE3B-01CBE6EC3ECC}"/>
              </a:ext>
            </a:extLst>
          </p:cNvPr>
          <p:cNvSpPr txBox="1"/>
          <p:nvPr/>
        </p:nvSpPr>
        <p:spPr>
          <a:xfrm>
            <a:off x="914400" y="4369713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Nunito" pitchFamily="2" charset="0"/>
              </a:rPr>
              <a:t>Traceback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5E8A70-E631-4C4F-E699-0F3E3B7A2917}"/>
              </a:ext>
            </a:extLst>
          </p:cNvPr>
          <p:cNvSpPr txBox="1"/>
          <p:nvPr/>
        </p:nvSpPr>
        <p:spPr>
          <a:xfrm>
            <a:off x="228600" y="4245114"/>
            <a:ext cx="725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unito" pitchFamily="2" charset="0"/>
              </a:rPr>
              <a:t>2.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B0BB696-2C4E-F692-92F5-619E0C46F897}"/>
              </a:ext>
            </a:extLst>
          </p:cNvPr>
          <p:cNvSpPr/>
          <p:nvPr/>
        </p:nvSpPr>
        <p:spPr>
          <a:xfrm>
            <a:off x="1828800" y="2369639"/>
            <a:ext cx="1676400" cy="297361"/>
          </a:xfrm>
          <a:prstGeom prst="wedgeRoundRectCallout">
            <a:avLst>
              <a:gd name="adj1" fmla="val 107759"/>
              <a:gd name="adj2" fmla="val -6374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Edit Distance</a:t>
            </a:r>
          </a:p>
        </p:txBody>
      </p:sp>
    </p:spTree>
    <p:extLst>
      <p:ext uri="{BB962C8B-B14F-4D97-AF65-F5344CB8AC3E}">
        <p14:creationId xmlns:p14="http://schemas.microsoft.com/office/powerpoint/2010/main" val="37686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DC257D-B326-2D1B-B2BC-38BFF8E7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GenASM</a:t>
            </a:r>
            <a:r>
              <a:rPr lang="en-US" dirty="0"/>
              <a:t> Distance 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C9A29-FA9A-A398-A2E6-DDB9D188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DC1E9-C8C6-E0CF-2E77-4EA956E2E208}"/>
              </a:ext>
            </a:extLst>
          </p:cNvPr>
          <p:cNvSpPr txBox="1"/>
          <p:nvPr/>
        </p:nvSpPr>
        <p:spPr>
          <a:xfrm>
            <a:off x="76200" y="5791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unito" pitchFamily="2" charset="0"/>
              </a:rPr>
              <a:t>[1] </a:t>
            </a:r>
            <a:r>
              <a:rPr lang="en-US" dirty="0" err="1">
                <a:latin typeface="Nunito" pitchFamily="2" charset="0"/>
              </a:rPr>
              <a:t>Senol</a:t>
            </a:r>
            <a:r>
              <a:rPr lang="en-US" dirty="0">
                <a:latin typeface="Nunito" pitchFamily="2" charset="0"/>
              </a:rPr>
              <a:t> Cali+, “</a:t>
            </a:r>
            <a:r>
              <a:rPr lang="en-US" dirty="0">
                <a:latin typeface="Nunito" pitchFamily="2" charset="0"/>
                <a:hlinkClick r:id="rId2"/>
              </a:rPr>
              <a:t>GenASM: A High-Performance, Low-Power Approximate String Matching Acceleration Framework for Genome Sequence Analysis</a:t>
            </a:r>
            <a:r>
              <a:rPr lang="en-US" dirty="0">
                <a:latin typeface="Nunito" pitchFamily="2" charset="0"/>
              </a:rPr>
              <a:t>”, MICRO 2020</a:t>
            </a:r>
          </a:p>
        </p:txBody>
      </p:sp>
      <p:graphicFrame>
        <p:nvGraphicFramePr>
          <p:cNvPr id="7" name="Google Shape;267;p18">
            <a:extLst>
              <a:ext uri="{FF2B5EF4-FFF2-40B4-BE49-F238E27FC236}">
                <a16:creationId xmlns:a16="http://schemas.microsoft.com/office/drawing/2014/main" id="{2529F7C6-DE7C-A37E-A078-7FADBBE381B6}"/>
              </a:ext>
            </a:extLst>
          </p:cNvPr>
          <p:cNvGraphicFramePr/>
          <p:nvPr/>
        </p:nvGraphicFramePr>
        <p:xfrm>
          <a:off x="990600" y="1723677"/>
          <a:ext cx="7239007" cy="29261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Text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Exact Match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1 Edit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2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3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4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4" name="Google Shape;284;p18">
            <a:extLst>
              <a:ext uri="{FF2B5EF4-FFF2-40B4-BE49-F238E27FC236}">
                <a16:creationId xmlns:a16="http://schemas.microsoft.com/office/drawing/2014/main" id="{92ABB9AE-D367-82DF-D592-AEB163A45060}"/>
              </a:ext>
            </a:extLst>
          </p:cNvPr>
          <p:cNvGraphicFramePr/>
          <p:nvPr/>
        </p:nvGraphicFramePr>
        <p:xfrm>
          <a:off x="3096573" y="4744202"/>
          <a:ext cx="2954705" cy="4876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9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9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Pattern</a:t>
                      </a:r>
                      <a:endParaRPr sz="2600" dirty="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endParaRPr sz="2600" dirty="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endParaRPr sz="2600" dirty="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</a:t>
                      </a:r>
                      <a:endParaRPr sz="2600" dirty="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endParaRPr sz="2600" dirty="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1E28D239-B181-321E-F749-EF550CABEDE5}"/>
              </a:ext>
            </a:extLst>
          </p:cNvPr>
          <p:cNvSpPr/>
          <p:nvPr/>
        </p:nvSpPr>
        <p:spPr>
          <a:xfrm>
            <a:off x="76200" y="4866990"/>
            <a:ext cx="2150675" cy="771810"/>
          </a:xfrm>
          <a:prstGeom prst="wedgeRoundRectCallout">
            <a:avLst>
              <a:gd name="adj1" fmla="val 44544"/>
              <a:gd name="adj2" fmla="val -9651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600" b="1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Edit Distance Limit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A27D32C-43A7-70A6-4DFF-0ED64C54B102}"/>
              </a:ext>
            </a:extLst>
          </p:cNvPr>
          <p:cNvSpPr/>
          <p:nvPr/>
        </p:nvSpPr>
        <p:spPr>
          <a:xfrm>
            <a:off x="2599613" y="5296487"/>
            <a:ext cx="1134187" cy="508241"/>
          </a:xfrm>
          <a:prstGeom prst="wedgeRoundRectCallout">
            <a:avLst>
              <a:gd name="adj1" fmla="val 30684"/>
              <a:gd name="adj2" fmla="val -79324"/>
              <a:gd name="adj3" fmla="val 16667"/>
            </a:avLst>
          </a:prstGeom>
          <a:solidFill>
            <a:srgbClr val="FFF2CC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600" b="1" dirty="0">
                <a:solidFill>
                  <a:schemeClr val="tx1"/>
                </a:solidFill>
                <a:latin typeface="Nunito"/>
                <a:sym typeface="Nunito"/>
              </a:rPr>
              <a:t>Input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6DFB5071-6F63-26DD-EB77-B86FCA43F0EC}"/>
              </a:ext>
            </a:extLst>
          </p:cNvPr>
          <p:cNvSpPr/>
          <p:nvPr/>
        </p:nvSpPr>
        <p:spPr>
          <a:xfrm>
            <a:off x="291521" y="1091959"/>
            <a:ext cx="1156279" cy="508241"/>
          </a:xfrm>
          <a:prstGeom prst="wedgeRoundRectCallout">
            <a:avLst>
              <a:gd name="adj1" fmla="val 29573"/>
              <a:gd name="adj2" fmla="val 88664"/>
              <a:gd name="adj3" fmla="val 16667"/>
            </a:avLst>
          </a:prstGeom>
          <a:solidFill>
            <a:srgbClr val="FFF2CC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600" b="1" dirty="0">
                <a:solidFill>
                  <a:schemeClr val="tx1"/>
                </a:solidFill>
                <a:latin typeface="Nunito"/>
                <a:sym typeface="Nunito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6738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DC257D-B326-2D1B-B2BC-38BFF8E7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GenASM</a:t>
            </a:r>
            <a:r>
              <a:rPr lang="en-US" dirty="0"/>
              <a:t> Distance Calculation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C9A29-FA9A-A398-A2E6-DDB9D188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DC1E9-C8C6-E0CF-2E77-4EA956E2E208}"/>
              </a:ext>
            </a:extLst>
          </p:cNvPr>
          <p:cNvSpPr txBox="1"/>
          <p:nvPr/>
        </p:nvSpPr>
        <p:spPr>
          <a:xfrm>
            <a:off x="76200" y="5791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unito" pitchFamily="2" charset="0"/>
              </a:rPr>
              <a:t>[1] </a:t>
            </a:r>
            <a:r>
              <a:rPr lang="en-US" dirty="0" err="1">
                <a:latin typeface="Nunito" pitchFamily="2" charset="0"/>
              </a:rPr>
              <a:t>Senol</a:t>
            </a:r>
            <a:r>
              <a:rPr lang="en-US" dirty="0">
                <a:latin typeface="Nunito" pitchFamily="2" charset="0"/>
              </a:rPr>
              <a:t> Cali+, “</a:t>
            </a:r>
            <a:r>
              <a:rPr lang="en-US" dirty="0">
                <a:latin typeface="Nunito" pitchFamily="2" charset="0"/>
                <a:hlinkClick r:id="rId2"/>
              </a:rPr>
              <a:t>GenASM: A High-Performance, Low-Power Approximate String Matching Acceleration Framework for Genome Sequence Analysis</a:t>
            </a:r>
            <a:r>
              <a:rPr lang="en-US" dirty="0">
                <a:latin typeface="Nunito" pitchFamily="2" charset="0"/>
              </a:rPr>
              <a:t>”, MICRO 2020</a:t>
            </a:r>
          </a:p>
        </p:txBody>
      </p:sp>
      <p:graphicFrame>
        <p:nvGraphicFramePr>
          <p:cNvPr id="7" name="Google Shape;267;p18">
            <a:extLst>
              <a:ext uri="{FF2B5EF4-FFF2-40B4-BE49-F238E27FC236}">
                <a16:creationId xmlns:a16="http://schemas.microsoft.com/office/drawing/2014/main" id="{2529F7C6-DE7C-A37E-A078-7FADBBE381B6}"/>
              </a:ext>
            </a:extLst>
          </p:cNvPr>
          <p:cNvGraphicFramePr/>
          <p:nvPr/>
        </p:nvGraphicFramePr>
        <p:xfrm>
          <a:off x="990600" y="1723677"/>
          <a:ext cx="7239007" cy="29261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Text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Exact Match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1111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1111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1111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1111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1111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1 Edit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0110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1010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1100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1110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1110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2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0000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0000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1000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1100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1100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3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0000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0000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0000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1000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1000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4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0000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0000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Nunito"/>
                          <a:ea typeface="Nunito"/>
                          <a:cs typeface="Nunito"/>
                          <a:sym typeface="Nunito"/>
                        </a:rPr>
                        <a:t>0000</a:t>
                      </a: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0000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dirty="0">
                          <a:latin typeface="Nunito"/>
                          <a:ea typeface="Nunito"/>
                          <a:cs typeface="Nunito"/>
                          <a:sym typeface="Nunito"/>
                        </a:rPr>
                        <a:t>0000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4" name="Google Shape;284;p18">
            <a:extLst>
              <a:ext uri="{FF2B5EF4-FFF2-40B4-BE49-F238E27FC236}">
                <a16:creationId xmlns:a16="http://schemas.microsoft.com/office/drawing/2014/main" id="{92ABB9AE-D367-82DF-D592-AEB163A45060}"/>
              </a:ext>
            </a:extLst>
          </p:cNvPr>
          <p:cNvGraphicFramePr/>
          <p:nvPr/>
        </p:nvGraphicFramePr>
        <p:xfrm>
          <a:off x="3096573" y="4744202"/>
          <a:ext cx="2954705" cy="48769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9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9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9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Pattern</a:t>
                      </a:r>
                      <a:endParaRPr sz="2600" dirty="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endParaRPr sz="2600" dirty="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endParaRPr sz="2600" dirty="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</a:t>
                      </a:r>
                      <a:endParaRPr sz="2600" dirty="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endParaRPr sz="2600" dirty="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1E28D239-B181-321E-F749-EF550CABEDE5}"/>
              </a:ext>
            </a:extLst>
          </p:cNvPr>
          <p:cNvSpPr/>
          <p:nvPr/>
        </p:nvSpPr>
        <p:spPr>
          <a:xfrm>
            <a:off x="76200" y="4866990"/>
            <a:ext cx="2150675" cy="771810"/>
          </a:xfrm>
          <a:prstGeom prst="wedgeRoundRectCallout">
            <a:avLst>
              <a:gd name="adj1" fmla="val 44544"/>
              <a:gd name="adj2" fmla="val -96516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600" b="1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Edit Distance Limit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A27D32C-43A7-70A6-4DFF-0ED64C54B102}"/>
              </a:ext>
            </a:extLst>
          </p:cNvPr>
          <p:cNvSpPr/>
          <p:nvPr/>
        </p:nvSpPr>
        <p:spPr>
          <a:xfrm>
            <a:off x="2599613" y="5296487"/>
            <a:ext cx="1134187" cy="508241"/>
          </a:xfrm>
          <a:prstGeom prst="wedgeRoundRectCallout">
            <a:avLst>
              <a:gd name="adj1" fmla="val 30684"/>
              <a:gd name="adj2" fmla="val -79324"/>
              <a:gd name="adj3" fmla="val 16667"/>
            </a:avLst>
          </a:prstGeom>
          <a:solidFill>
            <a:srgbClr val="FFF2CC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600" b="1" dirty="0">
                <a:solidFill>
                  <a:schemeClr val="tx1"/>
                </a:solidFill>
                <a:latin typeface="Nunito"/>
                <a:sym typeface="Nunito"/>
              </a:rPr>
              <a:t>Input</a:t>
            </a: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6DFB5071-6F63-26DD-EB77-B86FCA43F0EC}"/>
              </a:ext>
            </a:extLst>
          </p:cNvPr>
          <p:cNvSpPr/>
          <p:nvPr/>
        </p:nvSpPr>
        <p:spPr>
          <a:xfrm>
            <a:off x="291521" y="1091959"/>
            <a:ext cx="1156279" cy="508241"/>
          </a:xfrm>
          <a:prstGeom prst="wedgeRoundRectCallout">
            <a:avLst>
              <a:gd name="adj1" fmla="val 29573"/>
              <a:gd name="adj2" fmla="val 88664"/>
              <a:gd name="adj3" fmla="val 16667"/>
            </a:avLst>
          </a:prstGeom>
          <a:solidFill>
            <a:srgbClr val="FFF2CC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600" b="1" dirty="0">
                <a:solidFill>
                  <a:schemeClr val="tx1"/>
                </a:solidFill>
                <a:latin typeface="Nunito"/>
                <a:sym typeface="Nunito"/>
              </a:rPr>
              <a:t>Input</a:t>
            </a:r>
          </a:p>
        </p:txBody>
      </p:sp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D3D7B7E5-F9F1-8FAD-90EB-8C2E0C3D9862}"/>
              </a:ext>
            </a:extLst>
          </p:cNvPr>
          <p:cNvSpPr/>
          <p:nvPr/>
        </p:nvSpPr>
        <p:spPr>
          <a:xfrm>
            <a:off x="3657600" y="511292"/>
            <a:ext cx="3549550" cy="1214797"/>
          </a:xfrm>
          <a:prstGeom prst="wedgeRoundRectCallout">
            <a:avLst>
              <a:gd name="adj1" fmla="val 19251"/>
              <a:gd name="adj2" fmla="val 118831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600" b="1" dirty="0">
              <a:solidFill>
                <a:schemeClr val="tx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83987D2B-F3F8-0442-8762-CC8134B5FA1B}"/>
              </a:ext>
            </a:extLst>
          </p:cNvPr>
          <p:cNvSpPr/>
          <p:nvPr/>
        </p:nvSpPr>
        <p:spPr>
          <a:xfrm>
            <a:off x="7386438" y="4866990"/>
            <a:ext cx="1681362" cy="771810"/>
          </a:xfrm>
          <a:prstGeom prst="wedgeRoundRectCallout">
            <a:avLst>
              <a:gd name="adj1" fmla="val -27068"/>
              <a:gd name="adj2" fmla="val -85578"/>
              <a:gd name="adj3" fmla="val 16667"/>
            </a:avLst>
          </a:prstGeom>
          <a:solidFill>
            <a:srgbClr val="DFB7D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600" b="1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Table of</a:t>
            </a:r>
            <a:br>
              <a:rPr lang="en-GB" sz="2600" b="1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2600" b="1" dirty="0" err="1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Bitvectors</a:t>
            </a:r>
            <a:endParaRPr lang="en-GB" sz="2600" b="1" dirty="0">
              <a:solidFill>
                <a:schemeClr val="tx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32162A-A00E-7C59-D711-3EDF1018B7E1}"/>
              </a:ext>
            </a:extLst>
          </p:cNvPr>
          <p:cNvSpPr txBox="1"/>
          <p:nvPr/>
        </p:nvSpPr>
        <p:spPr>
          <a:xfrm>
            <a:off x="3581391" y="481310"/>
            <a:ext cx="3701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Nunito" pitchFamily="2" charset="0"/>
              </a:rPr>
              <a:t>Bitwise Update Rules</a:t>
            </a:r>
          </a:p>
        </p:txBody>
      </p:sp>
      <p:sp>
        <p:nvSpPr>
          <p:cNvPr id="6" name="Google Shape;266;p18">
            <a:extLst>
              <a:ext uri="{FF2B5EF4-FFF2-40B4-BE49-F238E27FC236}">
                <a16:creationId xmlns:a16="http://schemas.microsoft.com/office/drawing/2014/main" id="{5B4EB6AD-EE34-7A49-31F0-702DA137051E}"/>
              </a:ext>
            </a:extLst>
          </p:cNvPr>
          <p:cNvSpPr/>
          <p:nvPr/>
        </p:nvSpPr>
        <p:spPr>
          <a:xfrm>
            <a:off x="5863781" y="948509"/>
            <a:ext cx="224100" cy="224100"/>
          </a:xfrm>
          <a:prstGeom prst="rect">
            <a:avLst/>
          </a:prstGeom>
          <a:solidFill>
            <a:srgbClr val="B486D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9;p18">
            <a:extLst>
              <a:ext uri="{FF2B5EF4-FFF2-40B4-BE49-F238E27FC236}">
                <a16:creationId xmlns:a16="http://schemas.microsoft.com/office/drawing/2014/main" id="{480F8E74-A23E-2753-2408-0FD408CA42FF}"/>
              </a:ext>
            </a:extLst>
          </p:cNvPr>
          <p:cNvSpPr txBox="1"/>
          <p:nvPr/>
        </p:nvSpPr>
        <p:spPr>
          <a:xfrm>
            <a:off x="4246667" y="1287506"/>
            <a:ext cx="113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Insertion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" name="Google Shape;270;p18">
            <a:extLst>
              <a:ext uri="{FF2B5EF4-FFF2-40B4-BE49-F238E27FC236}">
                <a16:creationId xmlns:a16="http://schemas.microsoft.com/office/drawing/2014/main" id="{A39B2103-B37C-D012-6E12-48D169CFAF05}"/>
              </a:ext>
            </a:extLst>
          </p:cNvPr>
          <p:cNvSpPr txBox="1"/>
          <p:nvPr/>
        </p:nvSpPr>
        <p:spPr>
          <a:xfrm>
            <a:off x="6026120" y="1302685"/>
            <a:ext cx="107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Deletion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" name="Google Shape;271;p18">
            <a:extLst>
              <a:ext uri="{FF2B5EF4-FFF2-40B4-BE49-F238E27FC236}">
                <a16:creationId xmlns:a16="http://schemas.microsoft.com/office/drawing/2014/main" id="{3CDF4E40-FD52-D278-8F90-5D9B575C4963}"/>
              </a:ext>
            </a:extLst>
          </p:cNvPr>
          <p:cNvSpPr txBox="1"/>
          <p:nvPr/>
        </p:nvSpPr>
        <p:spPr>
          <a:xfrm>
            <a:off x="4235350" y="862717"/>
            <a:ext cx="146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Substitution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" name="Google Shape;272;p18">
            <a:extLst>
              <a:ext uri="{FF2B5EF4-FFF2-40B4-BE49-F238E27FC236}">
                <a16:creationId xmlns:a16="http://schemas.microsoft.com/office/drawing/2014/main" id="{A2F093C6-B82C-39F0-4F2A-1D7A79D18073}"/>
              </a:ext>
            </a:extLst>
          </p:cNvPr>
          <p:cNvSpPr txBox="1"/>
          <p:nvPr/>
        </p:nvSpPr>
        <p:spPr>
          <a:xfrm>
            <a:off x="6032461" y="866077"/>
            <a:ext cx="96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Match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" name="Google Shape;281;p18">
            <a:extLst>
              <a:ext uri="{FF2B5EF4-FFF2-40B4-BE49-F238E27FC236}">
                <a16:creationId xmlns:a16="http://schemas.microsoft.com/office/drawing/2014/main" id="{DCBEFF90-0728-158A-0A97-99924F9D20C1}"/>
              </a:ext>
            </a:extLst>
          </p:cNvPr>
          <p:cNvSpPr/>
          <p:nvPr/>
        </p:nvSpPr>
        <p:spPr>
          <a:xfrm>
            <a:off x="4068857" y="947306"/>
            <a:ext cx="224100" cy="224100"/>
          </a:xfrm>
          <a:prstGeom prst="rect">
            <a:avLst/>
          </a:prstGeom>
          <a:solidFill>
            <a:srgbClr val="95C4EB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82;p18">
            <a:extLst>
              <a:ext uri="{FF2B5EF4-FFF2-40B4-BE49-F238E27FC236}">
                <a16:creationId xmlns:a16="http://schemas.microsoft.com/office/drawing/2014/main" id="{6261233B-1A70-F335-A918-81104F409CA1}"/>
              </a:ext>
            </a:extLst>
          </p:cNvPr>
          <p:cNvSpPr/>
          <p:nvPr/>
        </p:nvSpPr>
        <p:spPr>
          <a:xfrm>
            <a:off x="5863773" y="1391369"/>
            <a:ext cx="224100" cy="224100"/>
          </a:xfrm>
          <a:prstGeom prst="rect">
            <a:avLst/>
          </a:prstGeom>
          <a:solidFill>
            <a:srgbClr val="BBDCA4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83;p18">
            <a:extLst>
              <a:ext uri="{FF2B5EF4-FFF2-40B4-BE49-F238E27FC236}">
                <a16:creationId xmlns:a16="http://schemas.microsoft.com/office/drawing/2014/main" id="{E75289C6-E577-DA66-7059-3FF8F4517950}"/>
              </a:ext>
            </a:extLst>
          </p:cNvPr>
          <p:cNvSpPr/>
          <p:nvPr/>
        </p:nvSpPr>
        <p:spPr>
          <a:xfrm>
            <a:off x="4087355" y="1375306"/>
            <a:ext cx="224100" cy="2241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CF1AC5F1-508D-C180-B2A2-CC3B84707942}"/>
              </a:ext>
            </a:extLst>
          </p:cNvPr>
          <p:cNvSpPr>
            <a:spLocks noChangeAspect="1"/>
          </p:cNvSpPr>
          <p:nvPr/>
        </p:nvSpPr>
        <p:spPr>
          <a:xfrm rot="10800000">
            <a:off x="6097541" y="2860860"/>
            <a:ext cx="310619" cy="285082"/>
          </a:xfrm>
          <a:prstGeom prst="rightArrow">
            <a:avLst>
              <a:gd name="adj1" fmla="val 37523"/>
              <a:gd name="adj2" fmla="val 54682"/>
            </a:avLst>
          </a:prstGeom>
          <a:solidFill>
            <a:srgbClr val="B486D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ECA9ADC5-8E8A-1380-FC7C-F0C10453B16A}"/>
              </a:ext>
            </a:extLst>
          </p:cNvPr>
          <p:cNvSpPr>
            <a:spLocks noChangeAspect="1"/>
          </p:cNvSpPr>
          <p:nvPr/>
        </p:nvSpPr>
        <p:spPr>
          <a:xfrm rot="8949574">
            <a:off x="5995548" y="2513467"/>
            <a:ext cx="463689" cy="220720"/>
          </a:xfrm>
          <a:prstGeom prst="rightArrow">
            <a:avLst>
              <a:gd name="adj1" fmla="val 37523"/>
              <a:gd name="adj2" fmla="val 54682"/>
            </a:avLst>
          </a:prstGeom>
          <a:solidFill>
            <a:srgbClr val="BBDC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CD518F4A-77C1-3F67-FA21-D5224CF87B20}"/>
              </a:ext>
            </a:extLst>
          </p:cNvPr>
          <p:cNvSpPr>
            <a:spLocks noChangeAspect="1"/>
          </p:cNvSpPr>
          <p:nvPr/>
        </p:nvSpPr>
        <p:spPr>
          <a:xfrm rot="5400000">
            <a:off x="5583936" y="2549032"/>
            <a:ext cx="292606" cy="334559"/>
          </a:xfrm>
          <a:prstGeom prst="rightArrow">
            <a:avLst>
              <a:gd name="adj1" fmla="val 37523"/>
              <a:gd name="adj2" fmla="val 54682"/>
            </a:avLst>
          </a:prstGeom>
          <a:solidFill>
            <a:srgbClr val="FFD9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545151B0-450D-C930-6185-334B2C64B667}"/>
              </a:ext>
            </a:extLst>
          </p:cNvPr>
          <p:cNvSpPr>
            <a:spLocks noChangeAspect="1"/>
          </p:cNvSpPr>
          <p:nvPr/>
        </p:nvSpPr>
        <p:spPr>
          <a:xfrm rot="8949574">
            <a:off x="6065785" y="2629759"/>
            <a:ext cx="456910" cy="220696"/>
          </a:xfrm>
          <a:prstGeom prst="rightArrow">
            <a:avLst>
              <a:gd name="adj1" fmla="val 37523"/>
              <a:gd name="adj2" fmla="val 54682"/>
            </a:avLst>
          </a:prstGeom>
          <a:solidFill>
            <a:srgbClr val="95C4E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89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6" grpId="0" animBg="1"/>
      <p:bldP spid="9" grpId="0"/>
      <p:bldP spid="10" grpId="0"/>
      <p:bldP spid="11" grpId="0"/>
      <p:bldP spid="12" grpId="0"/>
      <p:bldP spid="21" grpId="0" animBg="1"/>
      <p:bldP spid="22" grpId="0" animBg="1"/>
      <p:bldP spid="2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oogle Shape;267;p18">
            <a:extLst>
              <a:ext uri="{FF2B5EF4-FFF2-40B4-BE49-F238E27FC236}">
                <a16:creationId xmlns:a16="http://schemas.microsoft.com/office/drawing/2014/main" id="{2529F7C6-DE7C-A37E-A078-7FADBBE381B6}"/>
              </a:ext>
            </a:extLst>
          </p:cNvPr>
          <p:cNvGraphicFramePr/>
          <p:nvPr/>
        </p:nvGraphicFramePr>
        <p:xfrm>
          <a:off x="990600" y="1723677"/>
          <a:ext cx="7239007" cy="29261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Text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Exact Match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1 Edit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2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3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4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DAE5C942-CF97-0660-169D-EA9BA5EDAE54}"/>
              </a:ext>
            </a:extLst>
          </p:cNvPr>
          <p:cNvSpPr/>
          <p:nvPr/>
        </p:nvSpPr>
        <p:spPr>
          <a:xfrm>
            <a:off x="3657600" y="511292"/>
            <a:ext cx="3549550" cy="1214797"/>
          </a:xfrm>
          <a:prstGeom prst="wedgeRoundRectCallout">
            <a:avLst>
              <a:gd name="adj1" fmla="val 22238"/>
              <a:gd name="adj2" fmla="val 98649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600" b="1" dirty="0">
              <a:solidFill>
                <a:schemeClr val="tx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24F867-FD39-5EEB-C549-B77953721668}"/>
              </a:ext>
            </a:extLst>
          </p:cNvPr>
          <p:cNvSpPr txBox="1"/>
          <p:nvPr/>
        </p:nvSpPr>
        <p:spPr>
          <a:xfrm>
            <a:off x="3581391" y="481310"/>
            <a:ext cx="3701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Nunito" pitchFamily="2" charset="0"/>
              </a:rPr>
              <a:t>Update </a:t>
            </a:r>
            <a:r>
              <a:rPr lang="en-US" sz="2600" b="1" dirty="0" err="1">
                <a:latin typeface="Nunito" pitchFamily="2" charset="0"/>
              </a:rPr>
              <a:t>Bitvectors</a:t>
            </a:r>
            <a:endParaRPr lang="en-US" sz="2600" b="1" dirty="0">
              <a:latin typeface="Nunito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DC257D-B326-2D1B-B2BC-38BFF8E72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377"/>
            <a:ext cx="8915400" cy="429389"/>
          </a:xfrm>
        </p:spPr>
        <p:txBody>
          <a:bodyPr/>
          <a:lstStyle/>
          <a:p>
            <a:r>
              <a:rPr lang="en-US" dirty="0" err="1"/>
              <a:t>GenASM</a:t>
            </a:r>
            <a:r>
              <a:rPr lang="en-US" dirty="0"/>
              <a:t> Distance Calculation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C9A29-FA9A-A398-A2E6-DDB9D188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25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DC1E9-C8C6-E0CF-2E77-4EA956E2E208}"/>
              </a:ext>
            </a:extLst>
          </p:cNvPr>
          <p:cNvSpPr txBox="1"/>
          <p:nvPr/>
        </p:nvSpPr>
        <p:spPr>
          <a:xfrm>
            <a:off x="76200" y="5791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unito" pitchFamily="2" charset="0"/>
              </a:rPr>
              <a:t>[1] </a:t>
            </a:r>
            <a:r>
              <a:rPr lang="en-US" dirty="0" err="1">
                <a:latin typeface="Nunito" pitchFamily="2" charset="0"/>
              </a:rPr>
              <a:t>Senol</a:t>
            </a:r>
            <a:r>
              <a:rPr lang="en-US" dirty="0">
                <a:latin typeface="Nunito" pitchFamily="2" charset="0"/>
              </a:rPr>
              <a:t> Cali+, “</a:t>
            </a:r>
            <a:r>
              <a:rPr lang="en-US" dirty="0">
                <a:latin typeface="Nunito" pitchFamily="2" charset="0"/>
                <a:hlinkClick r:id="rId2"/>
              </a:rPr>
              <a:t>GenASM: A High-Performance, Low-Power Approximate String Matching Acceleration Framework for Genome Sequence Analysis</a:t>
            </a:r>
            <a:r>
              <a:rPr lang="en-US" dirty="0">
                <a:latin typeface="Nunito" pitchFamily="2" charset="0"/>
              </a:rPr>
              <a:t>”, MICRO 2020</a:t>
            </a:r>
          </a:p>
        </p:txBody>
      </p:sp>
      <p:sp>
        <p:nvSpPr>
          <p:cNvPr id="30" name="Google Shape;290;p18">
            <a:extLst>
              <a:ext uri="{FF2B5EF4-FFF2-40B4-BE49-F238E27FC236}">
                <a16:creationId xmlns:a16="http://schemas.microsoft.com/office/drawing/2014/main" id="{C4EEBD33-28E8-1123-32E5-BC11F032AEC0}"/>
              </a:ext>
            </a:extLst>
          </p:cNvPr>
          <p:cNvSpPr/>
          <p:nvPr/>
        </p:nvSpPr>
        <p:spPr>
          <a:xfrm>
            <a:off x="3255264" y="2785055"/>
            <a:ext cx="210312" cy="292608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79BDB27E-D6F8-2CE0-986B-021BE8C30E59}"/>
              </a:ext>
            </a:extLst>
          </p:cNvPr>
          <p:cNvSpPr/>
          <p:nvPr/>
        </p:nvSpPr>
        <p:spPr>
          <a:xfrm>
            <a:off x="3313" y="3077663"/>
            <a:ext cx="1981200" cy="467010"/>
          </a:xfrm>
          <a:prstGeom prst="wedgeRoundRectCallout">
            <a:avLst>
              <a:gd name="adj1" fmla="val 112106"/>
              <a:gd name="adj2" fmla="val -5540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Edit Distance</a:t>
            </a:r>
          </a:p>
        </p:txBody>
      </p:sp>
      <p:sp>
        <p:nvSpPr>
          <p:cNvPr id="6" name="Google Shape;266;p18">
            <a:extLst>
              <a:ext uri="{FF2B5EF4-FFF2-40B4-BE49-F238E27FC236}">
                <a16:creationId xmlns:a16="http://schemas.microsoft.com/office/drawing/2014/main" id="{5B4EB6AD-EE34-7A49-31F0-702DA137051E}"/>
              </a:ext>
            </a:extLst>
          </p:cNvPr>
          <p:cNvSpPr/>
          <p:nvPr/>
        </p:nvSpPr>
        <p:spPr>
          <a:xfrm>
            <a:off x="5863781" y="948509"/>
            <a:ext cx="224100" cy="224100"/>
          </a:xfrm>
          <a:prstGeom prst="rect">
            <a:avLst/>
          </a:prstGeom>
          <a:solidFill>
            <a:srgbClr val="B486D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69;p18">
            <a:extLst>
              <a:ext uri="{FF2B5EF4-FFF2-40B4-BE49-F238E27FC236}">
                <a16:creationId xmlns:a16="http://schemas.microsoft.com/office/drawing/2014/main" id="{480F8E74-A23E-2753-2408-0FD408CA42FF}"/>
              </a:ext>
            </a:extLst>
          </p:cNvPr>
          <p:cNvSpPr txBox="1"/>
          <p:nvPr/>
        </p:nvSpPr>
        <p:spPr>
          <a:xfrm>
            <a:off x="4246667" y="1287506"/>
            <a:ext cx="113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Insertion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" name="Google Shape;270;p18">
            <a:extLst>
              <a:ext uri="{FF2B5EF4-FFF2-40B4-BE49-F238E27FC236}">
                <a16:creationId xmlns:a16="http://schemas.microsoft.com/office/drawing/2014/main" id="{A39B2103-B37C-D012-6E12-48D169CFAF05}"/>
              </a:ext>
            </a:extLst>
          </p:cNvPr>
          <p:cNvSpPr txBox="1"/>
          <p:nvPr/>
        </p:nvSpPr>
        <p:spPr>
          <a:xfrm>
            <a:off x="6026120" y="1302685"/>
            <a:ext cx="107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Deletion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" name="Google Shape;272;p18">
            <a:extLst>
              <a:ext uri="{FF2B5EF4-FFF2-40B4-BE49-F238E27FC236}">
                <a16:creationId xmlns:a16="http://schemas.microsoft.com/office/drawing/2014/main" id="{A2F093C6-B82C-39F0-4F2A-1D7A79D18073}"/>
              </a:ext>
            </a:extLst>
          </p:cNvPr>
          <p:cNvSpPr txBox="1"/>
          <p:nvPr/>
        </p:nvSpPr>
        <p:spPr>
          <a:xfrm>
            <a:off x="6032461" y="866077"/>
            <a:ext cx="96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Match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" name="Google Shape;282;p18">
            <a:extLst>
              <a:ext uri="{FF2B5EF4-FFF2-40B4-BE49-F238E27FC236}">
                <a16:creationId xmlns:a16="http://schemas.microsoft.com/office/drawing/2014/main" id="{6261233B-1A70-F335-A918-81104F409CA1}"/>
              </a:ext>
            </a:extLst>
          </p:cNvPr>
          <p:cNvSpPr/>
          <p:nvPr/>
        </p:nvSpPr>
        <p:spPr>
          <a:xfrm>
            <a:off x="5863773" y="1391369"/>
            <a:ext cx="224100" cy="224100"/>
          </a:xfrm>
          <a:prstGeom prst="rect">
            <a:avLst/>
          </a:prstGeom>
          <a:solidFill>
            <a:srgbClr val="BBDCA4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83;p18">
            <a:extLst>
              <a:ext uri="{FF2B5EF4-FFF2-40B4-BE49-F238E27FC236}">
                <a16:creationId xmlns:a16="http://schemas.microsoft.com/office/drawing/2014/main" id="{E75289C6-E577-DA66-7059-3FF8F4517950}"/>
              </a:ext>
            </a:extLst>
          </p:cNvPr>
          <p:cNvSpPr/>
          <p:nvPr/>
        </p:nvSpPr>
        <p:spPr>
          <a:xfrm>
            <a:off x="4087355" y="1375306"/>
            <a:ext cx="224100" cy="2241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329807-CF20-7FD5-C633-B1B1DE5E7066}"/>
              </a:ext>
            </a:extLst>
          </p:cNvPr>
          <p:cNvGrpSpPr/>
          <p:nvPr/>
        </p:nvGrpSpPr>
        <p:grpSpPr>
          <a:xfrm>
            <a:off x="3535680" y="2312789"/>
            <a:ext cx="4389120" cy="2209800"/>
            <a:chOff x="4824379" y="2400367"/>
            <a:chExt cx="2986958" cy="1665695"/>
          </a:xfrm>
        </p:grpSpPr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E8A06C12-CA64-9AFC-2EDC-06ED89574CA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524679" y="2792140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7A5229E5-BD7A-2557-0A14-7ABFCA08554B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6501332" y="2611885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3FF3CB65-6E0C-34BE-6DE0-B582544F874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210891" y="2618017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D96C6311-38BF-BB73-50AA-A76F515F261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830320" y="2790160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5A5E955C-D559-DA82-9D60-F5DD92611BF6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806973" y="2609905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AE1A6033-55C2-5BD8-C0E3-4FC273587F3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516532" y="2616037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6FB5D256-6A0B-2E78-B9DF-AE7A606D97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131493" y="2787778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1181731A-303E-B8BE-8BE9-46089A53D880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108146" y="2607523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id="{1FB331D4-B16F-5A6C-AF28-4E08D220AAC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817705" y="2613655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1AC0E35D-F36E-A18F-3655-3C9FD5887AC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219076" y="2793153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4D40AD8F-47B7-4CDD-02BB-008B4F61AF46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7195729" y="2612898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0A736A72-87AD-5943-E0C4-B702DF9E4B1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905288" y="2619030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7540C2CB-46A6-01BE-3121-40ECA095FA1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523637" y="3148397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D0524BAC-163F-9BFD-D67C-9A0DBBCDCD14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6500290" y="2968142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B6296E12-3606-66C5-F850-C8E2E4FAE52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209849" y="2974274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A4CDBC4D-7CA4-D98A-22FA-C1AD61F79F8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829278" y="3146417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Arrow: Right 56">
              <a:extLst>
                <a:ext uri="{FF2B5EF4-FFF2-40B4-BE49-F238E27FC236}">
                  <a16:creationId xmlns:a16="http://schemas.microsoft.com/office/drawing/2014/main" id="{B18026C5-B031-DCFF-8793-C6E4BDDCE9CF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805931" y="2966162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BD5337EC-41BC-5E60-CD1A-8101579449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515490" y="2972294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DF699591-F54F-80EA-521E-56E789AB5E8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130451" y="3144035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C11120EE-6C1E-DD7D-842F-EB0057138A39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107104" y="2963780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9C022E50-CDC0-E2DE-2F68-DF53FDDFF8C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816663" y="2969912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Arrow: Right 61">
              <a:extLst>
                <a:ext uri="{FF2B5EF4-FFF2-40B4-BE49-F238E27FC236}">
                  <a16:creationId xmlns:a16="http://schemas.microsoft.com/office/drawing/2014/main" id="{9691E8B6-F843-CAF0-E971-D1FC1B03F74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218034" y="3149410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DBA4D9FB-D24E-05E6-08A5-0E50E72DBF4C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7194687" y="2969155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Arrow: Right 63">
              <a:extLst>
                <a:ext uri="{FF2B5EF4-FFF2-40B4-BE49-F238E27FC236}">
                  <a16:creationId xmlns:a16="http://schemas.microsoft.com/office/drawing/2014/main" id="{FCF3C5C8-1707-9023-0705-9B7BBAED321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904246" y="2975287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524E2C40-C295-E322-1127-F1B6A777E44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517590" y="3525586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Arrow: Right 65">
              <a:extLst>
                <a:ext uri="{FF2B5EF4-FFF2-40B4-BE49-F238E27FC236}">
                  <a16:creationId xmlns:a16="http://schemas.microsoft.com/office/drawing/2014/main" id="{7CFF77DB-886F-6E19-8C42-7ECDD364F7A1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6494243" y="3345331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Arrow: Right 66">
              <a:extLst>
                <a:ext uri="{FF2B5EF4-FFF2-40B4-BE49-F238E27FC236}">
                  <a16:creationId xmlns:a16="http://schemas.microsoft.com/office/drawing/2014/main" id="{04E2F82E-7695-C5F1-B95A-60053B38041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203802" y="3351463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4AB22A13-5365-7E7C-6B5D-8200D302669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823231" y="3523606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Arrow: Right 68">
              <a:extLst>
                <a:ext uri="{FF2B5EF4-FFF2-40B4-BE49-F238E27FC236}">
                  <a16:creationId xmlns:a16="http://schemas.microsoft.com/office/drawing/2014/main" id="{29D6CF9E-C7B9-60DA-F0F9-ABCA3DE923E8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799884" y="3343351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id="{F843A39E-9157-BADB-9A49-6743BB54037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509443" y="3349483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0FBB9EDD-F3BF-9253-29BC-C23A58CBCC7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124404" y="3521224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E43F89DB-3700-3A12-0E2C-3A7F4B59C449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101057" y="3340969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97CF39F6-800D-F4B4-179A-668B5272327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810616" y="3347101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Arrow: Right 73">
              <a:extLst>
                <a:ext uri="{FF2B5EF4-FFF2-40B4-BE49-F238E27FC236}">
                  <a16:creationId xmlns:a16="http://schemas.microsoft.com/office/drawing/2014/main" id="{B8049E12-2B3D-5420-88F1-278F5E4CF42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211987" y="3526599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Arrow: Right 74">
              <a:extLst>
                <a:ext uri="{FF2B5EF4-FFF2-40B4-BE49-F238E27FC236}">
                  <a16:creationId xmlns:a16="http://schemas.microsoft.com/office/drawing/2014/main" id="{B8956E36-6BAD-6308-C7BE-E841E6493CCA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7188640" y="3346344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Arrow: Right 75">
              <a:extLst>
                <a:ext uri="{FF2B5EF4-FFF2-40B4-BE49-F238E27FC236}">
                  <a16:creationId xmlns:a16="http://schemas.microsoft.com/office/drawing/2014/main" id="{E978A561-4740-6D9D-56DF-FB9A880577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898200" y="3352475"/>
              <a:ext cx="212814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Arrow: Right 76">
              <a:extLst>
                <a:ext uri="{FF2B5EF4-FFF2-40B4-BE49-F238E27FC236}">
                  <a16:creationId xmlns:a16="http://schemas.microsoft.com/office/drawing/2014/main" id="{C23D09DE-10FF-268E-7D7F-58E3F486645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516548" y="3881843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Arrow: Right 77">
              <a:extLst>
                <a:ext uri="{FF2B5EF4-FFF2-40B4-BE49-F238E27FC236}">
                  <a16:creationId xmlns:a16="http://schemas.microsoft.com/office/drawing/2014/main" id="{1F7D2E29-19C1-0BBD-D06D-187BD8361A5A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6493201" y="3716828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Arrow: Right 78">
              <a:extLst>
                <a:ext uri="{FF2B5EF4-FFF2-40B4-BE49-F238E27FC236}">
                  <a16:creationId xmlns:a16="http://schemas.microsoft.com/office/drawing/2014/main" id="{17CA4C80-C7BF-2A14-2A55-291ABB2DE24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202760" y="3722960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Arrow: Right 79">
              <a:extLst>
                <a:ext uri="{FF2B5EF4-FFF2-40B4-BE49-F238E27FC236}">
                  <a16:creationId xmlns:a16="http://schemas.microsoft.com/office/drawing/2014/main" id="{2D3877AB-984F-2B2C-426E-85663728574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822189" y="3879863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Arrow: Right 80">
              <a:extLst>
                <a:ext uri="{FF2B5EF4-FFF2-40B4-BE49-F238E27FC236}">
                  <a16:creationId xmlns:a16="http://schemas.microsoft.com/office/drawing/2014/main" id="{B55EDF31-1806-DA4B-6F4E-ACB7257DDEF8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798842" y="3714848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E72492EE-F734-8C55-3F14-67A5FAF5837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508401" y="3720980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Arrow: Right 82">
              <a:extLst>
                <a:ext uri="{FF2B5EF4-FFF2-40B4-BE49-F238E27FC236}">
                  <a16:creationId xmlns:a16="http://schemas.microsoft.com/office/drawing/2014/main" id="{E3F68BA2-BC8F-FEA4-2145-C0825887CA3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123362" y="3877481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Arrow: Right 83">
              <a:extLst>
                <a:ext uri="{FF2B5EF4-FFF2-40B4-BE49-F238E27FC236}">
                  <a16:creationId xmlns:a16="http://schemas.microsoft.com/office/drawing/2014/main" id="{D4E56117-FA4A-D438-81CD-3C603ED031F2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100015" y="3712466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Arrow: Right 84">
              <a:extLst>
                <a:ext uri="{FF2B5EF4-FFF2-40B4-BE49-F238E27FC236}">
                  <a16:creationId xmlns:a16="http://schemas.microsoft.com/office/drawing/2014/main" id="{7C8364F7-802E-F1B6-43CC-552714A17B1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809574" y="3718598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Arrow: Right 85">
              <a:extLst>
                <a:ext uri="{FF2B5EF4-FFF2-40B4-BE49-F238E27FC236}">
                  <a16:creationId xmlns:a16="http://schemas.microsoft.com/office/drawing/2014/main" id="{29FFF044-7B94-643C-C106-327D3AC6B98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210945" y="3882856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Arrow: Right 86">
              <a:extLst>
                <a:ext uri="{FF2B5EF4-FFF2-40B4-BE49-F238E27FC236}">
                  <a16:creationId xmlns:a16="http://schemas.microsoft.com/office/drawing/2014/main" id="{054F6B22-AA5C-9EAE-4683-B412C223E739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7187598" y="3717841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Arrow: Right 87">
              <a:extLst>
                <a:ext uri="{FF2B5EF4-FFF2-40B4-BE49-F238E27FC236}">
                  <a16:creationId xmlns:a16="http://schemas.microsoft.com/office/drawing/2014/main" id="{E4487186-D147-42A9-D798-EA2D297D4C3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897158" y="3723972"/>
              <a:ext cx="212814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Arrow: Right 88">
              <a:extLst>
                <a:ext uri="{FF2B5EF4-FFF2-40B4-BE49-F238E27FC236}">
                  <a16:creationId xmlns:a16="http://schemas.microsoft.com/office/drawing/2014/main" id="{A59C8D24-59FD-5143-CD1E-D8410227793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523636" y="2404729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Arrow: Right 89">
              <a:extLst>
                <a:ext uri="{FF2B5EF4-FFF2-40B4-BE49-F238E27FC236}">
                  <a16:creationId xmlns:a16="http://schemas.microsoft.com/office/drawing/2014/main" id="{73E1E073-D717-5E5D-09DF-7C910651EC8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829277" y="2402749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Arrow: Right 90">
              <a:extLst>
                <a:ext uri="{FF2B5EF4-FFF2-40B4-BE49-F238E27FC236}">
                  <a16:creationId xmlns:a16="http://schemas.microsoft.com/office/drawing/2014/main" id="{8D960B5E-3C26-5DCE-D2ED-A67517CFF26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130450" y="2400367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Arrow: Right 91">
              <a:extLst>
                <a:ext uri="{FF2B5EF4-FFF2-40B4-BE49-F238E27FC236}">
                  <a16:creationId xmlns:a16="http://schemas.microsoft.com/office/drawing/2014/main" id="{583D143C-3F8F-DC4B-CC14-41E2AF8433F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218033" y="2405742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Arrow: Right 92">
              <a:extLst>
                <a:ext uri="{FF2B5EF4-FFF2-40B4-BE49-F238E27FC236}">
                  <a16:creationId xmlns:a16="http://schemas.microsoft.com/office/drawing/2014/main" id="{F30768E9-1B10-2048-715A-3B8EBACC982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613326" y="2615560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Arrow: Right 93">
              <a:extLst>
                <a:ext uri="{FF2B5EF4-FFF2-40B4-BE49-F238E27FC236}">
                  <a16:creationId xmlns:a16="http://schemas.microsoft.com/office/drawing/2014/main" id="{01BC4667-710D-2DBB-B066-0F552675934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612284" y="2971817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Arrow: Right 94">
              <a:extLst>
                <a:ext uri="{FF2B5EF4-FFF2-40B4-BE49-F238E27FC236}">
                  <a16:creationId xmlns:a16="http://schemas.microsoft.com/office/drawing/2014/main" id="{E067E1F8-33F1-54AE-8DF8-1D9350ED298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606237" y="3349006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Arrow: Right 95">
              <a:extLst>
                <a:ext uri="{FF2B5EF4-FFF2-40B4-BE49-F238E27FC236}">
                  <a16:creationId xmlns:a16="http://schemas.microsoft.com/office/drawing/2014/main" id="{C3BB61CC-7A28-C871-8336-8CE1226B04C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605195" y="3720502"/>
              <a:ext cx="212815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7969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oogle Shape;267;p18">
            <a:extLst>
              <a:ext uri="{FF2B5EF4-FFF2-40B4-BE49-F238E27FC236}">
                <a16:creationId xmlns:a16="http://schemas.microsoft.com/office/drawing/2014/main" id="{2529F7C6-DE7C-A37E-A078-7FADBBE381B6}"/>
              </a:ext>
            </a:extLst>
          </p:cNvPr>
          <p:cNvGraphicFramePr/>
          <p:nvPr/>
        </p:nvGraphicFramePr>
        <p:xfrm>
          <a:off x="990600" y="1723677"/>
          <a:ext cx="7239007" cy="29261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Text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Exact Match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1 Edit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2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3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4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5DC257D-B326-2D1B-B2BC-38BFF8E7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GenASM</a:t>
            </a:r>
            <a:r>
              <a:rPr lang="en-US" dirty="0"/>
              <a:t> Traceback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C9A29-FA9A-A398-A2E6-DDB9D188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26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DC1E9-C8C6-E0CF-2E77-4EA956E2E208}"/>
              </a:ext>
            </a:extLst>
          </p:cNvPr>
          <p:cNvSpPr txBox="1"/>
          <p:nvPr/>
        </p:nvSpPr>
        <p:spPr>
          <a:xfrm>
            <a:off x="76200" y="5791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unito" pitchFamily="2" charset="0"/>
              </a:rPr>
              <a:t>[1] </a:t>
            </a:r>
            <a:r>
              <a:rPr lang="en-US" dirty="0" err="1">
                <a:latin typeface="Nunito" pitchFamily="2" charset="0"/>
              </a:rPr>
              <a:t>Senol</a:t>
            </a:r>
            <a:r>
              <a:rPr lang="en-US" dirty="0">
                <a:latin typeface="Nunito" pitchFamily="2" charset="0"/>
              </a:rPr>
              <a:t> Cali+, “</a:t>
            </a:r>
            <a:r>
              <a:rPr lang="en-US" dirty="0">
                <a:latin typeface="Nunito" pitchFamily="2" charset="0"/>
                <a:hlinkClick r:id="rId2"/>
              </a:rPr>
              <a:t>GenASM: A High-Performance, Low-Power Approximate String Matching Acceleration Framework for Genome Sequence Analysis</a:t>
            </a:r>
            <a:r>
              <a:rPr lang="en-US" dirty="0">
                <a:latin typeface="Nunito" pitchFamily="2" charset="0"/>
              </a:rPr>
              <a:t>”, MICRO 2020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329807-CF20-7FD5-C633-B1B1DE5E7066}"/>
              </a:ext>
            </a:extLst>
          </p:cNvPr>
          <p:cNvGrpSpPr/>
          <p:nvPr/>
        </p:nvGrpSpPr>
        <p:grpSpPr>
          <a:xfrm rot="10800000">
            <a:off x="3535680" y="2362200"/>
            <a:ext cx="4389120" cy="2209800"/>
            <a:chOff x="4824379" y="2400367"/>
            <a:chExt cx="2986958" cy="1665695"/>
          </a:xfrm>
        </p:grpSpPr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E8A06C12-CA64-9AFC-2EDC-06ED89574CA7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524679" y="2792140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7A5229E5-BD7A-2557-0A14-7ABFCA08554B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6501332" y="2611885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3FF3CB65-6E0C-34BE-6DE0-B582544F874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210891" y="2618017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D96C6311-38BF-BB73-50AA-A76F515F261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830320" y="2790160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5A5E955C-D559-DA82-9D60-F5DD92611BF6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806973" y="2609905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AE1A6033-55C2-5BD8-C0E3-4FC273587F3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516532" y="2616037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6FB5D256-6A0B-2E78-B9DF-AE7A606D97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131493" y="2787778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1181731A-303E-B8BE-8BE9-46089A53D880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108146" y="2607523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id="{1FB331D4-B16F-5A6C-AF28-4E08D220AAC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817705" y="2613655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1AC0E35D-F36E-A18F-3655-3C9FD5887AC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219076" y="2793153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4D40AD8F-47B7-4CDD-02BB-008B4F61AF46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7195729" y="2612898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0A736A72-87AD-5943-E0C4-B702DF9E4B1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905288" y="2619030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7540C2CB-46A6-01BE-3121-40ECA095FA1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523637" y="3148397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D0524BAC-163F-9BFD-D67C-9A0DBBCDCD14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6500290" y="2968142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B6296E12-3606-66C5-F850-C8E2E4FAE52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209849" y="2974274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A4CDBC4D-7CA4-D98A-22FA-C1AD61F79F8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829278" y="3146417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Arrow: Right 56">
              <a:extLst>
                <a:ext uri="{FF2B5EF4-FFF2-40B4-BE49-F238E27FC236}">
                  <a16:creationId xmlns:a16="http://schemas.microsoft.com/office/drawing/2014/main" id="{B18026C5-B031-DCFF-8793-C6E4BDDCE9CF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805931" y="2966162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BD5337EC-41BC-5E60-CD1A-8101579449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515490" y="2972294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Arrow: Right 58">
              <a:extLst>
                <a:ext uri="{FF2B5EF4-FFF2-40B4-BE49-F238E27FC236}">
                  <a16:creationId xmlns:a16="http://schemas.microsoft.com/office/drawing/2014/main" id="{DF699591-F54F-80EA-521E-56E789AB5E8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130451" y="3144035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C11120EE-6C1E-DD7D-842F-EB0057138A39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107104" y="2963780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9C022E50-CDC0-E2DE-2F68-DF53FDDFF8C1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816663" y="2969912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Arrow: Right 61">
              <a:extLst>
                <a:ext uri="{FF2B5EF4-FFF2-40B4-BE49-F238E27FC236}">
                  <a16:creationId xmlns:a16="http://schemas.microsoft.com/office/drawing/2014/main" id="{9691E8B6-F843-CAF0-E971-D1FC1B03F74D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218034" y="3149410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DBA4D9FB-D24E-05E6-08A5-0E50E72DBF4C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7194687" y="2969155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Arrow: Right 63">
              <a:extLst>
                <a:ext uri="{FF2B5EF4-FFF2-40B4-BE49-F238E27FC236}">
                  <a16:creationId xmlns:a16="http://schemas.microsoft.com/office/drawing/2014/main" id="{FCF3C5C8-1707-9023-0705-9B7BBAED321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904246" y="2975287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524E2C40-C295-E322-1127-F1B6A777E44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517590" y="3525586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Arrow: Right 65">
              <a:extLst>
                <a:ext uri="{FF2B5EF4-FFF2-40B4-BE49-F238E27FC236}">
                  <a16:creationId xmlns:a16="http://schemas.microsoft.com/office/drawing/2014/main" id="{7CFF77DB-886F-6E19-8C42-7ECDD364F7A1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6494243" y="3345331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Arrow: Right 66">
              <a:extLst>
                <a:ext uri="{FF2B5EF4-FFF2-40B4-BE49-F238E27FC236}">
                  <a16:creationId xmlns:a16="http://schemas.microsoft.com/office/drawing/2014/main" id="{04E2F82E-7695-C5F1-B95A-60053B38041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203802" y="3351463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Arrow: Right 67">
              <a:extLst>
                <a:ext uri="{FF2B5EF4-FFF2-40B4-BE49-F238E27FC236}">
                  <a16:creationId xmlns:a16="http://schemas.microsoft.com/office/drawing/2014/main" id="{4AB22A13-5365-7E7C-6B5D-8200D302669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823231" y="3523606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Arrow: Right 68">
              <a:extLst>
                <a:ext uri="{FF2B5EF4-FFF2-40B4-BE49-F238E27FC236}">
                  <a16:creationId xmlns:a16="http://schemas.microsoft.com/office/drawing/2014/main" id="{29D6CF9E-C7B9-60DA-F0F9-ABCA3DE923E8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799884" y="3343351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id="{F843A39E-9157-BADB-9A49-6743BB54037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509443" y="3349483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Arrow: Right 70">
              <a:extLst>
                <a:ext uri="{FF2B5EF4-FFF2-40B4-BE49-F238E27FC236}">
                  <a16:creationId xmlns:a16="http://schemas.microsoft.com/office/drawing/2014/main" id="{0FBB9EDD-F3BF-9253-29BC-C23A58CBCC7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124404" y="3521224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E43F89DB-3700-3A12-0E2C-3A7F4B59C449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101057" y="3340969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97CF39F6-800D-F4B4-179A-668B5272327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810616" y="3347101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Arrow: Right 73">
              <a:extLst>
                <a:ext uri="{FF2B5EF4-FFF2-40B4-BE49-F238E27FC236}">
                  <a16:creationId xmlns:a16="http://schemas.microsoft.com/office/drawing/2014/main" id="{B8049E12-2B3D-5420-88F1-278F5E4CF42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211987" y="3526599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Arrow: Right 74">
              <a:extLst>
                <a:ext uri="{FF2B5EF4-FFF2-40B4-BE49-F238E27FC236}">
                  <a16:creationId xmlns:a16="http://schemas.microsoft.com/office/drawing/2014/main" id="{B8956E36-6BAD-6308-C7BE-E841E6493CCA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7188640" y="3346344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Arrow: Right 75">
              <a:extLst>
                <a:ext uri="{FF2B5EF4-FFF2-40B4-BE49-F238E27FC236}">
                  <a16:creationId xmlns:a16="http://schemas.microsoft.com/office/drawing/2014/main" id="{E978A561-4740-6D9D-56DF-FB9A880577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898200" y="3352475"/>
              <a:ext cx="212814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Arrow: Right 76">
              <a:extLst>
                <a:ext uri="{FF2B5EF4-FFF2-40B4-BE49-F238E27FC236}">
                  <a16:creationId xmlns:a16="http://schemas.microsoft.com/office/drawing/2014/main" id="{C23D09DE-10FF-268E-7D7F-58E3F486645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516548" y="3881843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Arrow: Right 77">
              <a:extLst>
                <a:ext uri="{FF2B5EF4-FFF2-40B4-BE49-F238E27FC236}">
                  <a16:creationId xmlns:a16="http://schemas.microsoft.com/office/drawing/2014/main" id="{1F7D2E29-19C1-0BBD-D06D-187BD8361A5A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6493201" y="3716828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Arrow: Right 78">
              <a:extLst>
                <a:ext uri="{FF2B5EF4-FFF2-40B4-BE49-F238E27FC236}">
                  <a16:creationId xmlns:a16="http://schemas.microsoft.com/office/drawing/2014/main" id="{17CA4C80-C7BF-2A14-2A55-291ABB2DE24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202760" y="3722960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Arrow: Right 79">
              <a:extLst>
                <a:ext uri="{FF2B5EF4-FFF2-40B4-BE49-F238E27FC236}">
                  <a16:creationId xmlns:a16="http://schemas.microsoft.com/office/drawing/2014/main" id="{2D3877AB-984F-2B2C-426E-856637285745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822189" y="3879863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Arrow: Right 80">
              <a:extLst>
                <a:ext uri="{FF2B5EF4-FFF2-40B4-BE49-F238E27FC236}">
                  <a16:creationId xmlns:a16="http://schemas.microsoft.com/office/drawing/2014/main" id="{B55EDF31-1806-DA4B-6F4E-ACB7257DDEF8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798842" y="3714848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E72492EE-F734-8C55-3F14-67A5FAF5837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508401" y="3720980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Arrow: Right 82">
              <a:extLst>
                <a:ext uri="{FF2B5EF4-FFF2-40B4-BE49-F238E27FC236}">
                  <a16:creationId xmlns:a16="http://schemas.microsoft.com/office/drawing/2014/main" id="{E3F68BA2-BC8F-FEA4-2145-C0825887CA3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123362" y="3877481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Arrow: Right 83">
              <a:extLst>
                <a:ext uri="{FF2B5EF4-FFF2-40B4-BE49-F238E27FC236}">
                  <a16:creationId xmlns:a16="http://schemas.microsoft.com/office/drawing/2014/main" id="{D4E56117-FA4A-D438-81CD-3C603ED031F2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5100015" y="3712466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Arrow: Right 84">
              <a:extLst>
                <a:ext uri="{FF2B5EF4-FFF2-40B4-BE49-F238E27FC236}">
                  <a16:creationId xmlns:a16="http://schemas.microsoft.com/office/drawing/2014/main" id="{7C8364F7-802E-F1B6-43CC-552714A17B1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4809574" y="3718598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Arrow: Right 85">
              <a:extLst>
                <a:ext uri="{FF2B5EF4-FFF2-40B4-BE49-F238E27FC236}">
                  <a16:creationId xmlns:a16="http://schemas.microsoft.com/office/drawing/2014/main" id="{29FFF044-7B94-643C-C106-327D3AC6B98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210945" y="3882856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Arrow: Right 86">
              <a:extLst>
                <a:ext uri="{FF2B5EF4-FFF2-40B4-BE49-F238E27FC236}">
                  <a16:creationId xmlns:a16="http://schemas.microsoft.com/office/drawing/2014/main" id="{054F6B22-AA5C-9EAE-4683-B412C223E739}"/>
                </a:ext>
              </a:extLst>
            </p:cNvPr>
            <p:cNvSpPr>
              <a:spLocks noChangeAspect="1"/>
            </p:cNvSpPr>
            <p:nvPr/>
          </p:nvSpPr>
          <p:spPr>
            <a:xfrm rot="8949574">
              <a:off x="7187598" y="3717841"/>
              <a:ext cx="280267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BDCA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Arrow: Right 87">
              <a:extLst>
                <a:ext uri="{FF2B5EF4-FFF2-40B4-BE49-F238E27FC236}">
                  <a16:creationId xmlns:a16="http://schemas.microsoft.com/office/drawing/2014/main" id="{E4487186-D147-42A9-D798-EA2D297D4C3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897158" y="3723972"/>
              <a:ext cx="212814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Arrow: Right 88">
              <a:extLst>
                <a:ext uri="{FF2B5EF4-FFF2-40B4-BE49-F238E27FC236}">
                  <a16:creationId xmlns:a16="http://schemas.microsoft.com/office/drawing/2014/main" id="{A59C8D24-59FD-5143-CD1E-D8410227793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523636" y="2404729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Arrow: Right 89">
              <a:extLst>
                <a:ext uri="{FF2B5EF4-FFF2-40B4-BE49-F238E27FC236}">
                  <a16:creationId xmlns:a16="http://schemas.microsoft.com/office/drawing/2014/main" id="{73E1E073-D717-5E5D-09DF-7C910651EC8E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829277" y="2402749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Arrow: Right 90">
              <a:extLst>
                <a:ext uri="{FF2B5EF4-FFF2-40B4-BE49-F238E27FC236}">
                  <a16:creationId xmlns:a16="http://schemas.microsoft.com/office/drawing/2014/main" id="{8D960B5E-3C26-5DCE-D2ED-A67517CFF26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130450" y="2400367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Arrow: Right 91">
              <a:extLst>
                <a:ext uri="{FF2B5EF4-FFF2-40B4-BE49-F238E27FC236}">
                  <a16:creationId xmlns:a16="http://schemas.microsoft.com/office/drawing/2014/main" id="{583D143C-3F8F-DC4B-CC14-41E2AF8433F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218033" y="2405742"/>
              <a:ext cx="265411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B486D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Arrow: Right 92">
              <a:extLst>
                <a:ext uri="{FF2B5EF4-FFF2-40B4-BE49-F238E27FC236}">
                  <a16:creationId xmlns:a16="http://schemas.microsoft.com/office/drawing/2014/main" id="{F30768E9-1B10-2048-715A-3B8EBACC982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613326" y="2615560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Arrow: Right 93">
              <a:extLst>
                <a:ext uri="{FF2B5EF4-FFF2-40B4-BE49-F238E27FC236}">
                  <a16:creationId xmlns:a16="http://schemas.microsoft.com/office/drawing/2014/main" id="{01BC4667-710D-2DBB-B066-0F552675934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612284" y="2971817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Arrow: Right 94">
              <a:extLst>
                <a:ext uri="{FF2B5EF4-FFF2-40B4-BE49-F238E27FC236}">
                  <a16:creationId xmlns:a16="http://schemas.microsoft.com/office/drawing/2014/main" id="{E067E1F8-33F1-54AE-8DF8-1D9350ED298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606237" y="3349006"/>
              <a:ext cx="212816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Arrow: Right 95">
              <a:extLst>
                <a:ext uri="{FF2B5EF4-FFF2-40B4-BE49-F238E27FC236}">
                  <a16:creationId xmlns:a16="http://schemas.microsoft.com/office/drawing/2014/main" id="{C3BB61CC-7A28-C871-8336-8CE1226B04C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605195" y="3720502"/>
              <a:ext cx="212815" cy="183206"/>
            </a:xfrm>
            <a:prstGeom prst="rightArrow">
              <a:avLst>
                <a:gd name="adj1" fmla="val 37523"/>
                <a:gd name="adj2" fmla="val 54682"/>
              </a:avLst>
            </a:prstGeom>
            <a:solidFill>
              <a:srgbClr val="FFD9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7" name="Speech Bubble: Rectangle with Corners Rounded 26">
            <a:extLst>
              <a:ext uri="{FF2B5EF4-FFF2-40B4-BE49-F238E27FC236}">
                <a16:creationId xmlns:a16="http://schemas.microsoft.com/office/drawing/2014/main" id="{0CEFD793-5441-63FF-DE0F-9890CA01C43D}"/>
              </a:ext>
            </a:extLst>
          </p:cNvPr>
          <p:cNvSpPr/>
          <p:nvPr/>
        </p:nvSpPr>
        <p:spPr>
          <a:xfrm>
            <a:off x="3657600" y="511292"/>
            <a:ext cx="3549550" cy="1214797"/>
          </a:xfrm>
          <a:prstGeom prst="wedgeRoundRectCallout">
            <a:avLst>
              <a:gd name="adj1" fmla="val 22238"/>
              <a:gd name="adj2" fmla="val 98649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600" b="1" dirty="0">
              <a:solidFill>
                <a:schemeClr val="tx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B2E3933-643F-7541-E453-FCE3BBD4A661}"/>
              </a:ext>
            </a:extLst>
          </p:cNvPr>
          <p:cNvSpPr txBox="1"/>
          <p:nvPr/>
        </p:nvSpPr>
        <p:spPr>
          <a:xfrm>
            <a:off x="3581391" y="481310"/>
            <a:ext cx="3701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Nunito" pitchFamily="2" charset="0"/>
              </a:rPr>
              <a:t>Update </a:t>
            </a:r>
            <a:r>
              <a:rPr lang="en-US" sz="2600" b="1" dirty="0" err="1">
                <a:latin typeface="Nunito" pitchFamily="2" charset="0"/>
              </a:rPr>
              <a:t>Bitvectors</a:t>
            </a:r>
            <a:endParaRPr lang="en-US" sz="2600" b="1" dirty="0">
              <a:latin typeface="Nunito" pitchFamily="2" charset="0"/>
            </a:endParaRPr>
          </a:p>
        </p:txBody>
      </p:sp>
      <p:sp>
        <p:nvSpPr>
          <p:cNvPr id="99" name="Google Shape;266;p18">
            <a:extLst>
              <a:ext uri="{FF2B5EF4-FFF2-40B4-BE49-F238E27FC236}">
                <a16:creationId xmlns:a16="http://schemas.microsoft.com/office/drawing/2014/main" id="{F81FC66B-2B38-B7EA-5731-78CBA6CFCFC8}"/>
              </a:ext>
            </a:extLst>
          </p:cNvPr>
          <p:cNvSpPr/>
          <p:nvPr/>
        </p:nvSpPr>
        <p:spPr>
          <a:xfrm>
            <a:off x="5863781" y="948509"/>
            <a:ext cx="224100" cy="224100"/>
          </a:xfrm>
          <a:prstGeom prst="rect">
            <a:avLst/>
          </a:prstGeom>
          <a:solidFill>
            <a:srgbClr val="B486D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269;p18">
            <a:extLst>
              <a:ext uri="{FF2B5EF4-FFF2-40B4-BE49-F238E27FC236}">
                <a16:creationId xmlns:a16="http://schemas.microsoft.com/office/drawing/2014/main" id="{FDBF115B-BB6A-A3D8-5EF4-CB63CD5ABC3E}"/>
              </a:ext>
            </a:extLst>
          </p:cNvPr>
          <p:cNvSpPr txBox="1"/>
          <p:nvPr/>
        </p:nvSpPr>
        <p:spPr>
          <a:xfrm>
            <a:off x="4246667" y="1287506"/>
            <a:ext cx="113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Insertion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" name="Google Shape;270;p18">
            <a:extLst>
              <a:ext uri="{FF2B5EF4-FFF2-40B4-BE49-F238E27FC236}">
                <a16:creationId xmlns:a16="http://schemas.microsoft.com/office/drawing/2014/main" id="{5EC2A7B2-7F17-8ADF-48B4-51678642B347}"/>
              </a:ext>
            </a:extLst>
          </p:cNvPr>
          <p:cNvSpPr txBox="1"/>
          <p:nvPr/>
        </p:nvSpPr>
        <p:spPr>
          <a:xfrm>
            <a:off x="6026120" y="1302685"/>
            <a:ext cx="107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Deletion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272;p18">
            <a:extLst>
              <a:ext uri="{FF2B5EF4-FFF2-40B4-BE49-F238E27FC236}">
                <a16:creationId xmlns:a16="http://schemas.microsoft.com/office/drawing/2014/main" id="{0D4D8A93-8230-A51D-18C1-5B2BB8AE3F80}"/>
              </a:ext>
            </a:extLst>
          </p:cNvPr>
          <p:cNvSpPr txBox="1"/>
          <p:nvPr/>
        </p:nvSpPr>
        <p:spPr>
          <a:xfrm>
            <a:off x="6032461" y="866077"/>
            <a:ext cx="96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Match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" name="Google Shape;282;p18">
            <a:extLst>
              <a:ext uri="{FF2B5EF4-FFF2-40B4-BE49-F238E27FC236}">
                <a16:creationId xmlns:a16="http://schemas.microsoft.com/office/drawing/2014/main" id="{3E57D552-57E8-E7B7-F627-B28CC53A2739}"/>
              </a:ext>
            </a:extLst>
          </p:cNvPr>
          <p:cNvSpPr/>
          <p:nvPr/>
        </p:nvSpPr>
        <p:spPr>
          <a:xfrm>
            <a:off x="5863773" y="1391369"/>
            <a:ext cx="224100" cy="224100"/>
          </a:xfrm>
          <a:prstGeom prst="rect">
            <a:avLst/>
          </a:prstGeom>
          <a:solidFill>
            <a:srgbClr val="BBDCA4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283;p18">
            <a:extLst>
              <a:ext uri="{FF2B5EF4-FFF2-40B4-BE49-F238E27FC236}">
                <a16:creationId xmlns:a16="http://schemas.microsoft.com/office/drawing/2014/main" id="{8F4DB76A-3FD1-F2B3-5CC1-B05971942962}"/>
              </a:ext>
            </a:extLst>
          </p:cNvPr>
          <p:cNvSpPr/>
          <p:nvPr/>
        </p:nvSpPr>
        <p:spPr>
          <a:xfrm>
            <a:off x="4087355" y="1375306"/>
            <a:ext cx="224100" cy="2241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1747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oogle Shape;267;p18">
            <a:extLst>
              <a:ext uri="{FF2B5EF4-FFF2-40B4-BE49-F238E27FC236}">
                <a16:creationId xmlns:a16="http://schemas.microsoft.com/office/drawing/2014/main" id="{2529F7C6-DE7C-A37E-A078-7FADBBE381B6}"/>
              </a:ext>
            </a:extLst>
          </p:cNvPr>
          <p:cNvGraphicFramePr/>
          <p:nvPr/>
        </p:nvGraphicFramePr>
        <p:xfrm>
          <a:off x="990600" y="1723677"/>
          <a:ext cx="7239007" cy="29261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Text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Exact Match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1 Edit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2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3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4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5DC257D-B326-2D1B-B2BC-38BFF8E7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GenASM</a:t>
            </a:r>
            <a:r>
              <a:rPr lang="en-US" dirty="0"/>
              <a:t> Traceback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C9A29-FA9A-A398-A2E6-DDB9D188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DC1E9-C8C6-E0CF-2E77-4EA956E2E208}"/>
              </a:ext>
            </a:extLst>
          </p:cNvPr>
          <p:cNvSpPr txBox="1"/>
          <p:nvPr/>
        </p:nvSpPr>
        <p:spPr>
          <a:xfrm>
            <a:off x="76200" y="5791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unito" pitchFamily="2" charset="0"/>
              </a:rPr>
              <a:t>[1] </a:t>
            </a:r>
            <a:r>
              <a:rPr lang="en-US" dirty="0" err="1">
                <a:latin typeface="Nunito" pitchFamily="2" charset="0"/>
              </a:rPr>
              <a:t>Senol</a:t>
            </a:r>
            <a:r>
              <a:rPr lang="en-US" dirty="0">
                <a:latin typeface="Nunito" pitchFamily="2" charset="0"/>
              </a:rPr>
              <a:t> Cali+, “</a:t>
            </a:r>
            <a:r>
              <a:rPr lang="en-US" dirty="0">
                <a:latin typeface="Nunito" pitchFamily="2" charset="0"/>
                <a:hlinkClick r:id="rId2"/>
              </a:rPr>
              <a:t>GenASM: A High-Performance, Low-Power Approximate String Matching Acceleration Framework for Genome Sequence Analysis</a:t>
            </a:r>
            <a:r>
              <a:rPr lang="en-US" dirty="0">
                <a:latin typeface="Nunito" pitchFamily="2" charset="0"/>
              </a:rPr>
              <a:t>”, MICRO 2020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8A06C12-CA64-9AFC-2EDC-06ED89574CA7}"/>
              </a:ext>
            </a:extLst>
          </p:cNvPr>
          <p:cNvSpPr>
            <a:spLocks noChangeAspect="1"/>
          </p:cNvSpPr>
          <p:nvPr/>
        </p:nvSpPr>
        <p:spPr>
          <a:xfrm>
            <a:off x="5036329" y="3809202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7A5229E5-BD7A-2557-0A14-7ABFCA08554B}"/>
              </a:ext>
            </a:extLst>
          </p:cNvPr>
          <p:cNvSpPr>
            <a:spLocks noChangeAspect="1"/>
          </p:cNvSpPr>
          <p:nvPr/>
        </p:nvSpPr>
        <p:spPr>
          <a:xfrm rot="19749574">
            <a:off x="5048806" y="4048338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3FF3CB65-6E0C-34BE-6DE0-B582544F8740}"/>
              </a:ext>
            </a:extLst>
          </p:cNvPr>
          <p:cNvSpPr>
            <a:spLocks noChangeAspect="1"/>
          </p:cNvSpPr>
          <p:nvPr/>
        </p:nvSpPr>
        <p:spPr>
          <a:xfrm rot="16200000">
            <a:off x="5589895" y="4027124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D96C6311-38BF-BB73-50AA-A76F515F2611}"/>
              </a:ext>
            </a:extLst>
          </p:cNvPr>
          <p:cNvSpPr>
            <a:spLocks noChangeAspect="1"/>
          </p:cNvSpPr>
          <p:nvPr/>
        </p:nvSpPr>
        <p:spPr>
          <a:xfrm>
            <a:off x="6056640" y="3811829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5A5E955C-D559-DA82-9D60-F5DD92611BF6}"/>
              </a:ext>
            </a:extLst>
          </p:cNvPr>
          <p:cNvSpPr>
            <a:spLocks noChangeAspect="1"/>
          </p:cNvSpPr>
          <p:nvPr/>
        </p:nvSpPr>
        <p:spPr>
          <a:xfrm rot="19749574">
            <a:off x="6069117" y="4050965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AE1A6033-55C2-5BD8-C0E3-4FC273587F3F}"/>
              </a:ext>
            </a:extLst>
          </p:cNvPr>
          <p:cNvSpPr>
            <a:spLocks noChangeAspect="1"/>
          </p:cNvSpPr>
          <p:nvPr/>
        </p:nvSpPr>
        <p:spPr>
          <a:xfrm rot="16200000">
            <a:off x="6610205" y="4029751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6FB5D256-6A0B-2E78-B9DF-AE7A606D97A4}"/>
              </a:ext>
            </a:extLst>
          </p:cNvPr>
          <p:cNvSpPr>
            <a:spLocks noChangeAspect="1"/>
          </p:cNvSpPr>
          <p:nvPr/>
        </p:nvSpPr>
        <p:spPr>
          <a:xfrm>
            <a:off x="7083516" y="3814989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1181731A-303E-B8BE-8BE9-46089A53D880}"/>
              </a:ext>
            </a:extLst>
          </p:cNvPr>
          <p:cNvSpPr>
            <a:spLocks noChangeAspect="1"/>
          </p:cNvSpPr>
          <p:nvPr/>
        </p:nvSpPr>
        <p:spPr>
          <a:xfrm rot="19749574">
            <a:off x="7095993" y="4054125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1FB331D4-B16F-5A6C-AF28-4E08D220AACB}"/>
              </a:ext>
            </a:extLst>
          </p:cNvPr>
          <p:cNvSpPr>
            <a:spLocks noChangeAspect="1"/>
          </p:cNvSpPr>
          <p:nvPr/>
        </p:nvSpPr>
        <p:spPr>
          <a:xfrm rot="16200000">
            <a:off x="7637082" y="4032911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1AC0E35D-F36E-A18F-3655-3C9FD5887ACE}"/>
              </a:ext>
            </a:extLst>
          </p:cNvPr>
          <p:cNvSpPr>
            <a:spLocks noChangeAspect="1"/>
          </p:cNvSpPr>
          <p:nvPr/>
        </p:nvSpPr>
        <p:spPr>
          <a:xfrm>
            <a:off x="4015963" y="3807858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4D40AD8F-47B7-4CDD-02BB-008B4F61AF46}"/>
              </a:ext>
            </a:extLst>
          </p:cNvPr>
          <p:cNvSpPr>
            <a:spLocks noChangeAspect="1"/>
          </p:cNvSpPr>
          <p:nvPr/>
        </p:nvSpPr>
        <p:spPr>
          <a:xfrm rot="19749574">
            <a:off x="4028439" y="4046994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0A736A72-87AD-5943-E0C4-B702DF9E4B16}"/>
              </a:ext>
            </a:extLst>
          </p:cNvPr>
          <p:cNvSpPr>
            <a:spLocks noChangeAspect="1"/>
          </p:cNvSpPr>
          <p:nvPr/>
        </p:nvSpPr>
        <p:spPr>
          <a:xfrm rot="16200000">
            <a:off x="4569528" y="4025781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7540C2CB-46A6-01BE-3121-40ECA095FA12}"/>
              </a:ext>
            </a:extLst>
          </p:cNvPr>
          <p:cNvSpPr>
            <a:spLocks noChangeAspect="1"/>
          </p:cNvSpPr>
          <p:nvPr/>
        </p:nvSpPr>
        <p:spPr>
          <a:xfrm>
            <a:off x="5037860" y="3336573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D0524BAC-163F-9BFD-D67C-9A0DBBCDCD14}"/>
              </a:ext>
            </a:extLst>
          </p:cNvPr>
          <p:cNvSpPr>
            <a:spLocks noChangeAspect="1"/>
          </p:cNvSpPr>
          <p:nvPr/>
        </p:nvSpPr>
        <p:spPr>
          <a:xfrm rot="19749574">
            <a:off x="5050337" y="3575708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B6296E12-3606-66C5-F850-C8E2E4FAE52D}"/>
              </a:ext>
            </a:extLst>
          </p:cNvPr>
          <p:cNvSpPr>
            <a:spLocks noChangeAspect="1"/>
          </p:cNvSpPr>
          <p:nvPr/>
        </p:nvSpPr>
        <p:spPr>
          <a:xfrm rot="16200000">
            <a:off x="5591426" y="3554495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A4CDBC4D-7CA4-D98A-22FA-C1AD61F79F80}"/>
              </a:ext>
            </a:extLst>
          </p:cNvPr>
          <p:cNvSpPr>
            <a:spLocks noChangeAspect="1"/>
          </p:cNvSpPr>
          <p:nvPr/>
        </p:nvSpPr>
        <p:spPr>
          <a:xfrm>
            <a:off x="6058171" y="3339199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B18026C5-B031-DCFF-8793-C6E4BDDCE9CF}"/>
              </a:ext>
            </a:extLst>
          </p:cNvPr>
          <p:cNvSpPr>
            <a:spLocks noChangeAspect="1"/>
          </p:cNvSpPr>
          <p:nvPr/>
        </p:nvSpPr>
        <p:spPr>
          <a:xfrm rot="19749574">
            <a:off x="6070648" y="3578335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BD5337EC-41BC-5E60-CD1A-810157944907}"/>
              </a:ext>
            </a:extLst>
          </p:cNvPr>
          <p:cNvSpPr>
            <a:spLocks noChangeAspect="1"/>
          </p:cNvSpPr>
          <p:nvPr/>
        </p:nvSpPr>
        <p:spPr>
          <a:xfrm rot="16200000">
            <a:off x="6611737" y="3557122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DF699591-F54F-80EA-521E-56E789AB5E83}"/>
              </a:ext>
            </a:extLst>
          </p:cNvPr>
          <p:cNvSpPr>
            <a:spLocks noChangeAspect="1"/>
          </p:cNvSpPr>
          <p:nvPr/>
        </p:nvSpPr>
        <p:spPr>
          <a:xfrm>
            <a:off x="7085047" y="3342359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C11120EE-6C1E-DD7D-842F-EB0057138A39}"/>
              </a:ext>
            </a:extLst>
          </p:cNvPr>
          <p:cNvSpPr>
            <a:spLocks noChangeAspect="1"/>
          </p:cNvSpPr>
          <p:nvPr/>
        </p:nvSpPr>
        <p:spPr>
          <a:xfrm rot="19749574">
            <a:off x="7097524" y="3581495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9C022E50-CDC0-E2DE-2F68-DF53FDDFF8C1}"/>
              </a:ext>
            </a:extLst>
          </p:cNvPr>
          <p:cNvSpPr>
            <a:spLocks noChangeAspect="1"/>
          </p:cNvSpPr>
          <p:nvPr/>
        </p:nvSpPr>
        <p:spPr>
          <a:xfrm rot="16200000">
            <a:off x="7638613" y="3560282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Arrow: Right 61">
            <a:extLst>
              <a:ext uri="{FF2B5EF4-FFF2-40B4-BE49-F238E27FC236}">
                <a16:creationId xmlns:a16="http://schemas.microsoft.com/office/drawing/2014/main" id="{9691E8B6-F843-CAF0-E971-D1FC1B03F74D}"/>
              </a:ext>
            </a:extLst>
          </p:cNvPr>
          <p:cNvSpPr>
            <a:spLocks noChangeAspect="1"/>
          </p:cNvSpPr>
          <p:nvPr/>
        </p:nvSpPr>
        <p:spPr>
          <a:xfrm>
            <a:off x="4017494" y="3335229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Arrow: Right 62">
            <a:extLst>
              <a:ext uri="{FF2B5EF4-FFF2-40B4-BE49-F238E27FC236}">
                <a16:creationId xmlns:a16="http://schemas.microsoft.com/office/drawing/2014/main" id="{DBA4D9FB-D24E-05E6-08A5-0E50E72DBF4C}"/>
              </a:ext>
            </a:extLst>
          </p:cNvPr>
          <p:cNvSpPr>
            <a:spLocks noChangeAspect="1"/>
          </p:cNvSpPr>
          <p:nvPr/>
        </p:nvSpPr>
        <p:spPr>
          <a:xfrm rot="19749574">
            <a:off x="4029971" y="3574365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Arrow: Right 63">
            <a:extLst>
              <a:ext uri="{FF2B5EF4-FFF2-40B4-BE49-F238E27FC236}">
                <a16:creationId xmlns:a16="http://schemas.microsoft.com/office/drawing/2014/main" id="{FCF3C5C8-1707-9023-0705-9B7BBAED321D}"/>
              </a:ext>
            </a:extLst>
          </p:cNvPr>
          <p:cNvSpPr>
            <a:spLocks noChangeAspect="1"/>
          </p:cNvSpPr>
          <p:nvPr/>
        </p:nvSpPr>
        <p:spPr>
          <a:xfrm rot="16200000">
            <a:off x="4571060" y="3553151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7CFF77DB-886F-6E19-8C42-7ECDD364F7A1}"/>
              </a:ext>
            </a:extLst>
          </p:cNvPr>
          <p:cNvSpPr>
            <a:spLocks noChangeAspect="1"/>
          </p:cNvSpPr>
          <p:nvPr/>
        </p:nvSpPr>
        <p:spPr>
          <a:xfrm rot="19749574">
            <a:off x="5059223" y="3075309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Arrow: Right 66">
            <a:extLst>
              <a:ext uri="{FF2B5EF4-FFF2-40B4-BE49-F238E27FC236}">
                <a16:creationId xmlns:a16="http://schemas.microsoft.com/office/drawing/2014/main" id="{04E2F82E-7695-C5F1-B95A-60053B380412}"/>
              </a:ext>
            </a:extLst>
          </p:cNvPr>
          <p:cNvSpPr>
            <a:spLocks noChangeAspect="1"/>
          </p:cNvSpPr>
          <p:nvPr/>
        </p:nvSpPr>
        <p:spPr>
          <a:xfrm rot="16200000">
            <a:off x="5600312" y="3054096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Arrow: Right 68">
            <a:extLst>
              <a:ext uri="{FF2B5EF4-FFF2-40B4-BE49-F238E27FC236}">
                <a16:creationId xmlns:a16="http://schemas.microsoft.com/office/drawing/2014/main" id="{29D6CF9E-C7B9-60DA-F0F9-ABCA3DE923E8}"/>
              </a:ext>
            </a:extLst>
          </p:cNvPr>
          <p:cNvSpPr>
            <a:spLocks noChangeAspect="1"/>
          </p:cNvSpPr>
          <p:nvPr/>
        </p:nvSpPr>
        <p:spPr>
          <a:xfrm rot="19749574">
            <a:off x="6079533" y="3077936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F843A39E-9157-BADB-9A49-6743BB54037A}"/>
              </a:ext>
            </a:extLst>
          </p:cNvPr>
          <p:cNvSpPr>
            <a:spLocks noChangeAspect="1"/>
          </p:cNvSpPr>
          <p:nvPr/>
        </p:nvSpPr>
        <p:spPr>
          <a:xfrm rot="16200000">
            <a:off x="6620622" y="3056723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0FBB9EDD-F3BF-9253-29BC-C23A58CBCC76}"/>
              </a:ext>
            </a:extLst>
          </p:cNvPr>
          <p:cNvSpPr>
            <a:spLocks noChangeAspect="1"/>
          </p:cNvSpPr>
          <p:nvPr/>
        </p:nvSpPr>
        <p:spPr>
          <a:xfrm>
            <a:off x="7093932" y="2841960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E43F89DB-3700-3A12-0E2C-3A7F4B59C449}"/>
              </a:ext>
            </a:extLst>
          </p:cNvPr>
          <p:cNvSpPr>
            <a:spLocks noChangeAspect="1"/>
          </p:cNvSpPr>
          <p:nvPr/>
        </p:nvSpPr>
        <p:spPr>
          <a:xfrm rot="19749574">
            <a:off x="7106409" y="3081096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97CF39F6-800D-F4B4-179A-668B52723279}"/>
              </a:ext>
            </a:extLst>
          </p:cNvPr>
          <p:cNvSpPr>
            <a:spLocks noChangeAspect="1"/>
          </p:cNvSpPr>
          <p:nvPr/>
        </p:nvSpPr>
        <p:spPr>
          <a:xfrm rot="16200000">
            <a:off x="7647498" y="3059883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B8956E36-6BAD-6308-C7BE-E841E6493CCA}"/>
              </a:ext>
            </a:extLst>
          </p:cNvPr>
          <p:cNvSpPr>
            <a:spLocks noChangeAspect="1"/>
          </p:cNvSpPr>
          <p:nvPr/>
        </p:nvSpPr>
        <p:spPr>
          <a:xfrm rot="19749574">
            <a:off x="4038856" y="3073965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Arrow: Right 75">
            <a:extLst>
              <a:ext uri="{FF2B5EF4-FFF2-40B4-BE49-F238E27FC236}">
                <a16:creationId xmlns:a16="http://schemas.microsoft.com/office/drawing/2014/main" id="{E978A561-4740-6D9D-56DF-FB9A880577F2}"/>
              </a:ext>
            </a:extLst>
          </p:cNvPr>
          <p:cNvSpPr>
            <a:spLocks noChangeAspect="1"/>
          </p:cNvSpPr>
          <p:nvPr/>
        </p:nvSpPr>
        <p:spPr>
          <a:xfrm rot="16200000">
            <a:off x="4579947" y="3052753"/>
            <a:ext cx="282330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C23D09DE-10FF-268E-7D7F-58E3F4866451}"/>
              </a:ext>
            </a:extLst>
          </p:cNvPr>
          <p:cNvSpPr>
            <a:spLocks noChangeAspect="1"/>
          </p:cNvSpPr>
          <p:nvPr/>
        </p:nvSpPr>
        <p:spPr>
          <a:xfrm>
            <a:off x="5048277" y="2363544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1F7D2E29-19C1-0BBD-D06D-187BD8361A5A}"/>
              </a:ext>
            </a:extLst>
          </p:cNvPr>
          <p:cNvSpPr>
            <a:spLocks noChangeAspect="1"/>
          </p:cNvSpPr>
          <p:nvPr/>
        </p:nvSpPr>
        <p:spPr>
          <a:xfrm rot="19749574">
            <a:off x="5060754" y="2582462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17CA4C80-C7BF-2A14-2A55-291ABB2DE247}"/>
              </a:ext>
            </a:extLst>
          </p:cNvPr>
          <p:cNvSpPr>
            <a:spLocks noChangeAspect="1"/>
          </p:cNvSpPr>
          <p:nvPr/>
        </p:nvSpPr>
        <p:spPr>
          <a:xfrm rot="16200000">
            <a:off x="5601843" y="2561248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2D3877AB-984F-2B2C-426E-856637285745}"/>
              </a:ext>
            </a:extLst>
          </p:cNvPr>
          <p:cNvSpPr>
            <a:spLocks noChangeAspect="1"/>
          </p:cNvSpPr>
          <p:nvPr/>
        </p:nvSpPr>
        <p:spPr>
          <a:xfrm>
            <a:off x="6068588" y="2366171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B55EDF31-1806-DA4B-6F4E-ACB7257DDEF8}"/>
              </a:ext>
            </a:extLst>
          </p:cNvPr>
          <p:cNvSpPr>
            <a:spLocks noChangeAspect="1"/>
          </p:cNvSpPr>
          <p:nvPr/>
        </p:nvSpPr>
        <p:spPr>
          <a:xfrm rot="19749574">
            <a:off x="6081064" y="2585088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E72492EE-F734-8C55-3F14-67A5FAF58374}"/>
              </a:ext>
            </a:extLst>
          </p:cNvPr>
          <p:cNvSpPr>
            <a:spLocks noChangeAspect="1"/>
          </p:cNvSpPr>
          <p:nvPr/>
        </p:nvSpPr>
        <p:spPr>
          <a:xfrm rot="16200000">
            <a:off x="6622153" y="2563875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E3F68BA2-BC8F-FEA4-2145-C0825887CA3B}"/>
              </a:ext>
            </a:extLst>
          </p:cNvPr>
          <p:cNvSpPr>
            <a:spLocks noChangeAspect="1"/>
          </p:cNvSpPr>
          <p:nvPr/>
        </p:nvSpPr>
        <p:spPr>
          <a:xfrm>
            <a:off x="7095464" y="2369331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7C8364F7-802E-F1B6-43CC-552714A17B12}"/>
              </a:ext>
            </a:extLst>
          </p:cNvPr>
          <p:cNvSpPr>
            <a:spLocks noChangeAspect="1"/>
          </p:cNvSpPr>
          <p:nvPr/>
        </p:nvSpPr>
        <p:spPr>
          <a:xfrm rot="16200000">
            <a:off x="7649029" y="2567035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Arrow: Right 85">
            <a:extLst>
              <a:ext uri="{FF2B5EF4-FFF2-40B4-BE49-F238E27FC236}">
                <a16:creationId xmlns:a16="http://schemas.microsoft.com/office/drawing/2014/main" id="{29FFF044-7B94-643C-C106-327D3AC6B98F}"/>
              </a:ext>
            </a:extLst>
          </p:cNvPr>
          <p:cNvSpPr>
            <a:spLocks noChangeAspect="1"/>
          </p:cNvSpPr>
          <p:nvPr/>
        </p:nvSpPr>
        <p:spPr>
          <a:xfrm>
            <a:off x="4027910" y="2362200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054F6B22-AA5C-9EAE-4683-B412C223E739}"/>
              </a:ext>
            </a:extLst>
          </p:cNvPr>
          <p:cNvSpPr>
            <a:spLocks noChangeAspect="1"/>
          </p:cNvSpPr>
          <p:nvPr/>
        </p:nvSpPr>
        <p:spPr>
          <a:xfrm rot="19749574">
            <a:off x="4040387" y="2581118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Arrow: Right 87">
            <a:extLst>
              <a:ext uri="{FF2B5EF4-FFF2-40B4-BE49-F238E27FC236}">
                <a16:creationId xmlns:a16="http://schemas.microsoft.com/office/drawing/2014/main" id="{E4487186-D147-42A9-D798-EA2D297D4C34}"/>
              </a:ext>
            </a:extLst>
          </p:cNvPr>
          <p:cNvSpPr>
            <a:spLocks noChangeAspect="1"/>
          </p:cNvSpPr>
          <p:nvPr/>
        </p:nvSpPr>
        <p:spPr>
          <a:xfrm rot="16200000">
            <a:off x="4581478" y="2559905"/>
            <a:ext cx="282330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Arrow: Right 88">
            <a:extLst>
              <a:ext uri="{FF2B5EF4-FFF2-40B4-BE49-F238E27FC236}">
                <a16:creationId xmlns:a16="http://schemas.microsoft.com/office/drawing/2014/main" id="{A59C8D24-59FD-5143-CD1E-D8410227793B}"/>
              </a:ext>
            </a:extLst>
          </p:cNvPr>
          <p:cNvSpPr>
            <a:spLocks noChangeAspect="1"/>
          </p:cNvSpPr>
          <p:nvPr/>
        </p:nvSpPr>
        <p:spPr>
          <a:xfrm>
            <a:off x="5037862" y="4323162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73E1E073-D717-5E5D-09DF-7C910651EC8E}"/>
              </a:ext>
            </a:extLst>
          </p:cNvPr>
          <p:cNvSpPr>
            <a:spLocks noChangeAspect="1"/>
          </p:cNvSpPr>
          <p:nvPr/>
        </p:nvSpPr>
        <p:spPr>
          <a:xfrm>
            <a:off x="6058172" y="4325789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8D960B5E-3C26-5DCE-D2ED-A67517CFF266}"/>
              </a:ext>
            </a:extLst>
          </p:cNvPr>
          <p:cNvSpPr>
            <a:spLocks noChangeAspect="1"/>
          </p:cNvSpPr>
          <p:nvPr/>
        </p:nvSpPr>
        <p:spPr>
          <a:xfrm>
            <a:off x="7085048" y="4328949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583D143C-3F8F-DC4B-CC14-41E2AF8433F4}"/>
              </a:ext>
            </a:extLst>
          </p:cNvPr>
          <p:cNvSpPr>
            <a:spLocks noChangeAspect="1"/>
          </p:cNvSpPr>
          <p:nvPr/>
        </p:nvSpPr>
        <p:spPr>
          <a:xfrm>
            <a:off x="4017495" y="4321818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Arrow: Right 92">
            <a:extLst>
              <a:ext uri="{FF2B5EF4-FFF2-40B4-BE49-F238E27FC236}">
                <a16:creationId xmlns:a16="http://schemas.microsoft.com/office/drawing/2014/main" id="{F30768E9-1B10-2048-715A-3B8EBACC982F}"/>
              </a:ext>
            </a:extLst>
          </p:cNvPr>
          <p:cNvSpPr>
            <a:spLocks noChangeAspect="1"/>
          </p:cNvSpPr>
          <p:nvPr/>
        </p:nvSpPr>
        <p:spPr>
          <a:xfrm rot="16200000">
            <a:off x="3529117" y="4030384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Arrow: Right 93">
            <a:extLst>
              <a:ext uri="{FF2B5EF4-FFF2-40B4-BE49-F238E27FC236}">
                <a16:creationId xmlns:a16="http://schemas.microsoft.com/office/drawing/2014/main" id="{01BC4667-710D-2DBB-B066-0F552675934F}"/>
              </a:ext>
            </a:extLst>
          </p:cNvPr>
          <p:cNvSpPr>
            <a:spLocks noChangeAspect="1"/>
          </p:cNvSpPr>
          <p:nvPr/>
        </p:nvSpPr>
        <p:spPr>
          <a:xfrm rot="16200000">
            <a:off x="3530649" y="3557754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Arrow: Right 94">
            <a:extLst>
              <a:ext uri="{FF2B5EF4-FFF2-40B4-BE49-F238E27FC236}">
                <a16:creationId xmlns:a16="http://schemas.microsoft.com/office/drawing/2014/main" id="{E067E1F8-33F1-54AE-8DF8-1D9350ED298A}"/>
              </a:ext>
            </a:extLst>
          </p:cNvPr>
          <p:cNvSpPr>
            <a:spLocks noChangeAspect="1"/>
          </p:cNvSpPr>
          <p:nvPr/>
        </p:nvSpPr>
        <p:spPr>
          <a:xfrm rot="16200000">
            <a:off x="3539534" y="3057355"/>
            <a:ext cx="282333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Arrow: Right 95">
            <a:extLst>
              <a:ext uri="{FF2B5EF4-FFF2-40B4-BE49-F238E27FC236}">
                <a16:creationId xmlns:a16="http://schemas.microsoft.com/office/drawing/2014/main" id="{C3BB61CC-7A28-C871-8336-8CE1226B04C8}"/>
              </a:ext>
            </a:extLst>
          </p:cNvPr>
          <p:cNvSpPr>
            <a:spLocks noChangeAspect="1"/>
          </p:cNvSpPr>
          <p:nvPr/>
        </p:nvSpPr>
        <p:spPr>
          <a:xfrm rot="16200000">
            <a:off x="3541067" y="2564509"/>
            <a:ext cx="282332" cy="269208"/>
          </a:xfrm>
          <a:prstGeom prst="rightArrow">
            <a:avLst>
              <a:gd name="adj1" fmla="val 37523"/>
              <a:gd name="adj2" fmla="val 54682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524E2C40-C295-E322-1127-F1B6A777E44A}"/>
              </a:ext>
            </a:extLst>
          </p:cNvPr>
          <p:cNvSpPr>
            <a:spLocks noChangeAspect="1"/>
          </p:cNvSpPr>
          <p:nvPr/>
        </p:nvSpPr>
        <p:spPr>
          <a:xfrm>
            <a:off x="5046746" y="2836173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rgbClr val="B486D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4AB22A13-5365-7E7C-6B5D-8200D302669C}"/>
              </a:ext>
            </a:extLst>
          </p:cNvPr>
          <p:cNvSpPr>
            <a:spLocks noChangeAspect="1"/>
          </p:cNvSpPr>
          <p:nvPr/>
        </p:nvSpPr>
        <p:spPr>
          <a:xfrm>
            <a:off x="6067056" y="2838800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rgbClr val="B486D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B8049E12-2B3D-5420-88F1-278F5E4CF426}"/>
              </a:ext>
            </a:extLst>
          </p:cNvPr>
          <p:cNvSpPr>
            <a:spLocks noChangeAspect="1"/>
          </p:cNvSpPr>
          <p:nvPr/>
        </p:nvSpPr>
        <p:spPr>
          <a:xfrm>
            <a:off x="4026379" y="2834830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rgbClr val="B486D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D4E56117-FA4A-D438-81CD-3C603ED031F2}"/>
              </a:ext>
            </a:extLst>
          </p:cNvPr>
          <p:cNvSpPr>
            <a:spLocks noChangeAspect="1"/>
          </p:cNvSpPr>
          <p:nvPr/>
        </p:nvSpPr>
        <p:spPr>
          <a:xfrm rot="19749574">
            <a:off x="7107941" y="2588248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rgbClr val="BBDC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Speech Bubble: Rectangle with Corners Rounded 26">
            <a:extLst>
              <a:ext uri="{FF2B5EF4-FFF2-40B4-BE49-F238E27FC236}">
                <a16:creationId xmlns:a16="http://schemas.microsoft.com/office/drawing/2014/main" id="{05E60032-3046-6164-8DFA-6401C443EBCA}"/>
              </a:ext>
            </a:extLst>
          </p:cNvPr>
          <p:cNvSpPr/>
          <p:nvPr/>
        </p:nvSpPr>
        <p:spPr>
          <a:xfrm>
            <a:off x="3657600" y="511292"/>
            <a:ext cx="3549550" cy="1214797"/>
          </a:xfrm>
          <a:prstGeom prst="wedgeRoundRectCallout">
            <a:avLst>
              <a:gd name="adj1" fmla="val 22238"/>
              <a:gd name="adj2" fmla="val 98649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600" b="1" dirty="0">
              <a:solidFill>
                <a:schemeClr val="tx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9111CA0-EBB4-C02B-1F78-A2D2B64A317C}"/>
              </a:ext>
            </a:extLst>
          </p:cNvPr>
          <p:cNvSpPr txBox="1"/>
          <p:nvPr/>
        </p:nvSpPr>
        <p:spPr>
          <a:xfrm>
            <a:off x="3581391" y="481310"/>
            <a:ext cx="3701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Nunito" pitchFamily="2" charset="0"/>
              </a:rPr>
              <a:t>Update </a:t>
            </a:r>
            <a:r>
              <a:rPr lang="en-US" sz="2600" b="1" dirty="0" err="1">
                <a:latin typeface="Nunito" pitchFamily="2" charset="0"/>
              </a:rPr>
              <a:t>Bitvectors</a:t>
            </a:r>
            <a:endParaRPr lang="en-US" sz="2600" b="1" dirty="0">
              <a:latin typeface="Nunito" pitchFamily="2" charset="0"/>
            </a:endParaRPr>
          </a:p>
        </p:txBody>
      </p:sp>
      <p:sp>
        <p:nvSpPr>
          <p:cNvPr id="99" name="Google Shape;266;p18">
            <a:extLst>
              <a:ext uri="{FF2B5EF4-FFF2-40B4-BE49-F238E27FC236}">
                <a16:creationId xmlns:a16="http://schemas.microsoft.com/office/drawing/2014/main" id="{066F70E8-470B-2E1F-5098-9021BDBC0D24}"/>
              </a:ext>
            </a:extLst>
          </p:cNvPr>
          <p:cNvSpPr/>
          <p:nvPr/>
        </p:nvSpPr>
        <p:spPr>
          <a:xfrm>
            <a:off x="5863781" y="948509"/>
            <a:ext cx="224100" cy="224100"/>
          </a:xfrm>
          <a:prstGeom prst="rect">
            <a:avLst/>
          </a:prstGeom>
          <a:solidFill>
            <a:srgbClr val="B486D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269;p18">
            <a:extLst>
              <a:ext uri="{FF2B5EF4-FFF2-40B4-BE49-F238E27FC236}">
                <a16:creationId xmlns:a16="http://schemas.microsoft.com/office/drawing/2014/main" id="{71AC751D-458E-838F-D7DF-BDE7179113B8}"/>
              </a:ext>
            </a:extLst>
          </p:cNvPr>
          <p:cNvSpPr txBox="1"/>
          <p:nvPr/>
        </p:nvSpPr>
        <p:spPr>
          <a:xfrm>
            <a:off x="4246667" y="1287506"/>
            <a:ext cx="113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Insertion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1" name="Google Shape;270;p18">
            <a:extLst>
              <a:ext uri="{FF2B5EF4-FFF2-40B4-BE49-F238E27FC236}">
                <a16:creationId xmlns:a16="http://schemas.microsoft.com/office/drawing/2014/main" id="{47612A15-AC82-FB3C-30E4-68B4FF1970D4}"/>
              </a:ext>
            </a:extLst>
          </p:cNvPr>
          <p:cNvSpPr txBox="1"/>
          <p:nvPr/>
        </p:nvSpPr>
        <p:spPr>
          <a:xfrm>
            <a:off x="6026120" y="1302685"/>
            <a:ext cx="107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Deletion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2" name="Google Shape;272;p18">
            <a:extLst>
              <a:ext uri="{FF2B5EF4-FFF2-40B4-BE49-F238E27FC236}">
                <a16:creationId xmlns:a16="http://schemas.microsoft.com/office/drawing/2014/main" id="{87C1D536-3901-6EAD-6125-81F2FBE0F36C}"/>
              </a:ext>
            </a:extLst>
          </p:cNvPr>
          <p:cNvSpPr txBox="1"/>
          <p:nvPr/>
        </p:nvSpPr>
        <p:spPr>
          <a:xfrm>
            <a:off x="6032461" y="866077"/>
            <a:ext cx="96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Match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" name="Google Shape;282;p18">
            <a:extLst>
              <a:ext uri="{FF2B5EF4-FFF2-40B4-BE49-F238E27FC236}">
                <a16:creationId xmlns:a16="http://schemas.microsoft.com/office/drawing/2014/main" id="{44296264-5DAF-0C89-BC25-8B87C2BCB959}"/>
              </a:ext>
            </a:extLst>
          </p:cNvPr>
          <p:cNvSpPr/>
          <p:nvPr/>
        </p:nvSpPr>
        <p:spPr>
          <a:xfrm>
            <a:off x="5863773" y="1391369"/>
            <a:ext cx="224100" cy="224100"/>
          </a:xfrm>
          <a:prstGeom prst="rect">
            <a:avLst/>
          </a:prstGeom>
          <a:solidFill>
            <a:srgbClr val="BBDCA4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283;p18">
            <a:extLst>
              <a:ext uri="{FF2B5EF4-FFF2-40B4-BE49-F238E27FC236}">
                <a16:creationId xmlns:a16="http://schemas.microsoft.com/office/drawing/2014/main" id="{DC423E6F-ED83-B049-DFC3-26BC1EA04CC4}"/>
              </a:ext>
            </a:extLst>
          </p:cNvPr>
          <p:cNvSpPr/>
          <p:nvPr/>
        </p:nvSpPr>
        <p:spPr>
          <a:xfrm>
            <a:off x="4087355" y="1375306"/>
            <a:ext cx="224100" cy="2241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202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oogle Shape;267;p18">
            <a:extLst>
              <a:ext uri="{FF2B5EF4-FFF2-40B4-BE49-F238E27FC236}">
                <a16:creationId xmlns:a16="http://schemas.microsoft.com/office/drawing/2014/main" id="{2529F7C6-DE7C-A37E-A078-7FADBBE381B6}"/>
              </a:ext>
            </a:extLst>
          </p:cNvPr>
          <p:cNvGraphicFramePr/>
          <p:nvPr/>
        </p:nvGraphicFramePr>
        <p:xfrm>
          <a:off x="990600" y="1723677"/>
          <a:ext cx="7239007" cy="29261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0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7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8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Text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G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>
                          <a:solidFill>
                            <a:srgbClr val="BF9000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-</a:t>
                      </a:r>
                      <a:endParaRPr sz="2600">
                        <a:solidFill>
                          <a:srgbClr val="BF9000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Exact Match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1 Edit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2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3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0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 b="1" dirty="0">
                          <a:solidFill>
                            <a:srgbClr val="548135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4 Edits</a:t>
                      </a: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50" marR="91450" marT="64008" marB="2743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5DC257D-B326-2D1B-B2BC-38BFF8E7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GenASM</a:t>
            </a:r>
            <a:r>
              <a:rPr lang="en-US" dirty="0"/>
              <a:t> Traceback - Output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C9A29-FA9A-A398-A2E6-DDB9D18887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DC1E9-C8C6-E0CF-2E77-4EA956E2E208}"/>
              </a:ext>
            </a:extLst>
          </p:cNvPr>
          <p:cNvSpPr txBox="1"/>
          <p:nvPr/>
        </p:nvSpPr>
        <p:spPr>
          <a:xfrm>
            <a:off x="76200" y="5791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unito" pitchFamily="2" charset="0"/>
              </a:rPr>
              <a:t>[1] </a:t>
            </a:r>
            <a:r>
              <a:rPr lang="en-US" dirty="0" err="1">
                <a:latin typeface="Nunito" pitchFamily="2" charset="0"/>
              </a:rPr>
              <a:t>Senol</a:t>
            </a:r>
            <a:r>
              <a:rPr lang="en-US" dirty="0">
                <a:latin typeface="Nunito" pitchFamily="2" charset="0"/>
              </a:rPr>
              <a:t> Cali+, “</a:t>
            </a:r>
            <a:r>
              <a:rPr lang="en-US" dirty="0">
                <a:latin typeface="Nunito" pitchFamily="2" charset="0"/>
                <a:hlinkClick r:id="rId2"/>
              </a:rPr>
              <a:t>GenASM: A High-Performance, Low-Power Approximate String Matching Acceleration Framework for Genome Sequence Analysis</a:t>
            </a:r>
            <a:r>
              <a:rPr lang="en-US" dirty="0">
                <a:latin typeface="Nunito" pitchFamily="2" charset="0"/>
              </a:rPr>
              <a:t>”, MICRO 2020</a:t>
            </a:r>
          </a:p>
        </p:txBody>
      </p:sp>
      <p:sp>
        <p:nvSpPr>
          <p:cNvPr id="97" name="Speech Bubble: Rectangle with Corners Rounded 96">
            <a:extLst>
              <a:ext uri="{FF2B5EF4-FFF2-40B4-BE49-F238E27FC236}">
                <a16:creationId xmlns:a16="http://schemas.microsoft.com/office/drawing/2014/main" id="{24AFEBB6-7438-F3EB-E911-00CA3490613F}"/>
              </a:ext>
            </a:extLst>
          </p:cNvPr>
          <p:cNvSpPr/>
          <p:nvPr/>
        </p:nvSpPr>
        <p:spPr>
          <a:xfrm>
            <a:off x="5105400" y="3406017"/>
            <a:ext cx="1981200" cy="424001"/>
          </a:xfrm>
          <a:prstGeom prst="wedgeRoundRectCallout">
            <a:avLst>
              <a:gd name="adj1" fmla="val 18795"/>
              <a:gd name="adj2" fmla="val -116141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CIGAR String</a:t>
            </a:r>
          </a:p>
        </p:txBody>
      </p: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524E2C40-C295-E322-1127-F1B6A777E44A}"/>
              </a:ext>
            </a:extLst>
          </p:cNvPr>
          <p:cNvSpPr>
            <a:spLocks noChangeAspect="1"/>
          </p:cNvSpPr>
          <p:nvPr/>
        </p:nvSpPr>
        <p:spPr>
          <a:xfrm>
            <a:off x="5046746" y="2836173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rgbClr val="B486D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Arrow: Right 67">
            <a:extLst>
              <a:ext uri="{FF2B5EF4-FFF2-40B4-BE49-F238E27FC236}">
                <a16:creationId xmlns:a16="http://schemas.microsoft.com/office/drawing/2014/main" id="{4AB22A13-5365-7E7C-6B5D-8200D302669C}"/>
              </a:ext>
            </a:extLst>
          </p:cNvPr>
          <p:cNvSpPr>
            <a:spLocks noChangeAspect="1"/>
          </p:cNvSpPr>
          <p:nvPr/>
        </p:nvSpPr>
        <p:spPr>
          <a:xfrm>
            <a:off x="6067056" y="2838800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rgbClr val="B486D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B8049E12-2B3D-5420-88F1-278F5E4CF426}"/>
              </a:ext>
            </a:extLst>
          </p:cNvPr>
          <p:cNvSpPr>
            <a:spLocks noChangeAspect="1"/>
          </p:cNvSpPr>
          <p:nvPr/>
        </p:nvSpPr>
        <p:spPr>
          <a:xfrm>
            <a:off x="4026379" y="2834830"/>
            <a:ext cx="39000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rgbClr val="B486D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D4E56117-FA4A-D438-81CD-3C603ED031F2}"/>
              </a:ext>
            </a:extLst>
          </p:cNvPr>
          <p:cNvSpPr>
            <a:spLocks noChangeAspect="1"/>
          </p:cNvSpPr>
          <p:nvPr/>
        </p:nvSpPr>
        <p:spPr>
          <a:xfrm rot="19749574">
            <a:off x="7107941" y="2588248"/>
            <a:ext cx="411832" cy="243051"/>
          </a:xfrm>
          <a:prstGeom prst="rightArrow">
            <a:avLst>
              <a:gd name="adj1" fmla="val 37523"/>
              <a:gd name="adj2" fmla="val 54682"/>
            </a:avLst>
          </a:prstGeom>
          <a:solidFill>
            <a:srgbClr val="BBDCA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Google Shape;290;p18">
            <a:extLst>
              <a:ext uri="{FF2B5EF4-FFF2-40B4-BE49-F238E27FC236}">
                <a16:creationId xmlns:a16="http://schemas.microsoft.com/office/drawing/2014/main" id="{C4EEBD33-28E8-1123-32E5-BC11F032AEC0}"/>
              </a:ext>
            </a:extLst>
          </p:cNvPr>
          <p:cNvSpPr/>
          <p:nvPr/>
        </p:nvSpPr>
        <p:spPr>
          <a:xfrm>
            <a:off x="3920628" y="2499869"/>
            <a:ext cx="3851772" cy="60803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3">
                <a:lumMod val="75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peech Bubble: Rectangle with Corners Rounded 26">
            <a:extLst>
              <a:ext uri="{FF2B5EF4-FFF2-40B4-BE49-F238E27FC236}">
                <a16:creationId xmlns:a16="http://schemas.microsoft.com/office/drawing/2014/main" id="{D08FE58F-76C8-CB6F-86A8-FD7289EC3DFF}"/>
              </a:ext>
            </a:extLst>
          </p:cNvPr>
          <p:cNvSpPr/>
          <p:nvPr/>
        </p:nvSpPr>
        <p:spPr>
          <a:xfrm>
            <a:off x="3657600" y="511292"/>
            <a:ext cx="3549550" cy="1214797"/>
          </a:xfrm>
          <a:prstGeom prst="wedgeRoundRectCallout">
            <a:avLst>
              <a:gd name="adj1" fmla="val 22238"/>
              <a:gd name="adj2" fmla="val 98649"/>
              <a:gd name="adj3" fmla="val 16667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600" b="1" dirty="0">
              <a:solidFill>
                <a:schemeClr val="tx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34BA4A-F016-E187-FF90-9F30D76CD833}"/>
              </a:ext>
            </a:extLst>
          </p:cNvPr>
          <p:cNvSpPr txBox="1"/>
          <p:nvPr/>
        </p:nvSpPr>
        <p:spPr>
          <a:xfrm>
            <a:off x="3581391" y="481310"/>
            <a:ext cx="37019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Nunito" pitchFamily="2" charset="0"/>
              </a:rPr>
              <a:t>Update </a:t>
            </a:r>
            <a:r>
              <a:rPr lang="en-US" sz="2600" b="1" dirty="0" err="1">
                <a:latin typeface="Nunito" pitchFamily="2" charset="0"/>
              </a:rPr>
              <a:t>Bitvectors</a:t>
            </a:r>
            <a:endParaRPr lang="en-US" sz="2600" b="1" dirty="0">
              <a:latin typeface="Nunito" pitchFamily="2" charset="0"/>
            </a:endParaRPr>
          </a:p>
        </p:txBody>
      </p:sp>
      <p:sp>
        <p:nvSpPr>
          <p:cNvPr id="14" name="Google Shape;266;p18">
            <a:extLst>
              <a:ext uri="{FF2B5EF4-FFF2-40B4-BE49-F238E27FC236}">
                <a16:creationId xmlns:a16="http://schemas.microsoft.com/office/drawing/2014/main" id="{CD06CBDF-EEA9-AFFA-4A14-140EB858EB81}"/>
              </a:ext>
            </a:extLst>
          </p:cNvPr>
          <p:cNvSpPr/>
          <p:nvPr/>
        </p:nvSpPr>
        <p:spPr>
          <a:xfrm>
            <a:off x="5863781" y="948509"/>
            <a:ext cx="224100" cy="224100"/>
          </a:xfrm>
          <a:prstGeom prst="rect">
            <a:avLst/>
          </a:prstGeom>
          <a:solidFill>
            <a:srgbClr val="B486D0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69;p18">
            <a:extLst>
              <a:ext uri="{FF2B5EF4-FFF2-40B4-BE49-F238E27FC236}">
                <a16:creationId xmlns:a16="http://schemas.microsoft.com/office/drawing/2014/main" id="{EE11F76C-5B0C-DC66-0021-AF4363A783CA}"/>
              </a:ext>
            </a:extLst>
          </p:cNvPr>
          <p:cNvSpPr txBox="1"/>
          <p:nvPr/>
        </p:nvSpPr>
        <p:spPr>
          <a:xfrm>
            <a:off x="4246667" y="1287506"/>
            <a:ext cx="1131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Insertion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" name="Google Shape;270;p18">
            <a:extLst>
              <a:ext uri="{FF2B5EF4-FFF2-40B4-BE49-F238E27FC236}">
                <a16:creationId xmlns:a16="http://schemas.microsoft.com/office/drawing/2014/main" id="{271A6CDE-A72E-B422-5858-65D8A719131A}"/>
              </a:ext>
            </a:extLst>
          </p:cNvPr>
          <p:cNvSpPr txBox="1"/>
          <p:nvPr/>
        </p:nvSpPr>
        <p:spPr>
          <a:xfrm>
            <a:off x="6026120" y="1302685"/>
            <a:ext cx="1079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Deletion</a:t>
            </a:r>
            <a:endParaRPr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" name="Google Shape;272;p18">
            <a:extLst>
              <a:ext uri="{FF2B5EF4-FFF2-40B4-BE49-F238E27FC236}">
                <a16:creationId xmlns:a16="http://schemas.microsoft.com/office/drawing/2014/main" id="{0EB15D27-954E-1A7F-5754-CD6811D55C2A}"/>
              </a:ext>
            </a:extLst>
          </p:cNvPr>
          <p:cNvSpPr txBox="1"/>
          <p:nvPr/>
        </p:nvSpPr>
        <p:spPr>
          <a:xfrm>
            <a:off x="6032461" y="866077"/>
            <a:ext cx="96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Match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" name="Google Shape;282;p18">
            <a:extLst>
              <a:ext uri="{FF2B5EF4-FFF2-40B4-BE49-F238E27FC236}">
                <a16:creationId xmlns:a16="http://schemas.microsoft.com/office/drawing/2014/main" id="{B4E318BA-0C28-88D0-E9ED-44C0ACA788EA}"/>
              </a:ext>
            </a:extLst>
          </p:cNvPr>
          <p:cNvSpPr/>
          <p:nvPr/>
        </p:nvSpPr>
        <p:spPr>
          <a:xfrm>
            <a:off x="5863773" y="1391369"/>
            <a:ext cx="224100" cy="224100"/>
          </a:xfrm>
          <a:prstGeom prst="rect">
            <a:avLst/>
          </a:prstGeom>
          <a:solidFill>
            <a:srgbClr val="BBDCA4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83;p18">
            <a:extLst>
              <a:ext uri="{FF2B5EF4-FFF2-40B4-BE49-F238E27FC236}">
                <a16:creationId xmlns:a16="http://schemas.microsoft.com/office/drawing/2014/main" id="{8E40B4FD-FBA4-20E8-4A8F-98EE47010768}"/>
              </a:ext>
            </a:extLst>
          </p:cNvPr>
          <p:cNvSpPr/>
          <p:nvPr/>
        </p:nvSpPr>
        <p:spPr>
          <a:xfrm>
            <a:off x="4087355" y="1375306"/>
            <a:ext cx="224100" cy="224100"/>
          </a:xfrm>
          <a:prstGeom prst="rect">
            <a:avLst/>
          </a:prstGeom>
          <a:solidFill>
            <a:srgbClr val="FFD966"/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331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DF48940-382F-0A1F-3E68-5577435A15EB}"/>
              </a:ext>
            </a:extLst>
          </p:cNvPr>
          <p:cNvSpPr/>
          <p:nvPr/>
        </p:nvSpPr>
        <p:spPr>
          <a:xfrm>
            <a:off x="-792" y="2915206"/>
            <a:ext cx="9144000" cy="9491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105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91C9DF-1AE9-CEF7-406F-F25A028979F3}"/>
              </a:ext>
            </a:extLst>
          </p:cNvPr>
          <p:cNvSpPr/>
          <p:nvPr/>
        </p:nvSpPr>
        <p:spPr>
          <a:xfrm>
            <a:off x="-792" y="1698079"/>
            <a:ext cx="9144000" cy="1107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322EE2-878D-8214-91B7-4D32A34D1772}"/>
              </a:ext>
            </a:extLst>
          </p:cNvPr>
          <p:cNvSpPr/>
          <p:nvPr/>
        </p:nvSpPr>
        <p:spPr>
          <a:xfrm>
            <a:off x="1" y="783960"/>
            <a:ext cx="9144000" cy="801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F0AF7D-FE21-40FF-BC17-472599D07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</a:t>
            </a:r>
            <a:r>
              <a:rPr lang="en-US" dirty="0" err="1"/>
              <a:t>GenASM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D69BF-0447-3E6F-EF3F-3B1C0C86B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11" name="Google Shape;359;p25">
            <a:extLst>
              <a:ext uri="{FF2B5EF4-FFF2-40B4-BE49-F238E27FC236}">
                <a16:creationId xmlns:a16="http://schemas.microsoft.com/office/drawing/2014/main" id="{D04113E2-93E2-CFF4-F78A-2FCC6AF00CEA}"/>
              </a:ext>
            </a:extLst>
          </p:cNvPr>
          <p:cNvSpPr/>
          <p:nvPr/>
        </p:nvSpPr>
        <p:spPr>
          <a:xfrm rot="-3135192">
            <a:off x="231824" y="972449"/>
            <a:ext cx="706169" cy="354509"/>
          </a:xfrm>
          <a:custGeom>
            <a:avLst/>
            <a:gdLst/>
            <a:ahLst/>
            <a:cxnLst/>
            <a:rect l="l" t="t" r="r" b="b"/>
            <a:pathLst>
              <a:path w="4474548" h="1502808" extrusionOk="0">
                <a:moveTo>
                  <a:pt x="-1" y="61344"/>
                </a:moveTo>
                <a:lnTo>
                  <a:pt x="829143" y="-1"/>
                </a:lnTo>
                <a:cubicBezTo>
                  <a:pt x="827877" y="144524"/>
                  <a:pt x="797699" y="854087"/>
                  <a:pt x="796433" y="998612"/>
                </a:cubicBezTo>
                <a:lnTo>
                  <a:pt x="4474548" y="557547"/>
                </a:lnTo>
                <a:lnTo>
                  <a:pt x="4474548" y="1265064"/>
                </a:lnTo>
                <a:lnTo>
                  <a:pt x="103716" y="1502808"/>
                </a:lnTo>
                <a:lnTo>
                  <a:pt x="-1" y="61344"/>
                </a:lnTo>
                <a:close/>
              </a:path>
            </a:pathLst>
          </a:custGeom>
          <a:solidFill>
            <a:srgbClr val="00BC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54" b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60;p25">
            <a:extLst>
              <a:ext uri="{FF2B5EF4-FFF2-40B4-BE49-F238E27FC236}">
                <a16:creationId xmlns:a16="http://schemas.microsoft.com/office/drawing/2014/main" id="{35966E92-37CA-7DF8-2879-0268F7186681}"/>
              </a:ext>
            </a:extLst>
          </p:cNvPr>
          <p:cNvSpPr txBox="1"/>
          <p:nvPr/>
        </p:nvSpPr>
        <p:spPr>
          <a:xfrm>
            <a:off x="975300" y="1752600"/>
            <a:ext cx="8321100" cy="1052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1381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 err="1">
                <a:latin typeface="Nunito" pitchFamily="2" charset="0"/>
                <a:ea typeface="Calibri"/>
                <a:cs typeface="Calibri"/>
                <a:sym typeface="Calibri"/>
              </a:rPr>
              <a:t>GenASM</a:t>
            </a:r>
            <a:r>
              <a:rPr lang="en-GB" sz="26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 has </a:t>
            </a:r>
            <a:r>
              <a:rPr lang="en-GB" sz="2600" b="1" dirty="0">
                <a:solidFill>
                  <a:srgbClr val="0070C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linear runtime complexity</a:t>
            </a:r>
            <a:br>
              <a:rPr lang="en-GB" sz="2600" b="1" dirty="0">
                <a:solidFill>
                  <a:srgbClr val="C00000"/>
                </a:solidFill>
                <a:latin typeface="Nunito" pitchFamily="2" charset="0"/>
                <a:ea typeface="Calibri"/>
                <a:cs typeface="Calibri"/>
                <a:sym typeface="Calibri"/>
              </a:rPr>
            </a:br>
            <a:r>
              <a:rPr lang="en-GB" sz="26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with respect to the </a:t>
            </a:r>
            <a:r>
              <a:rPr lang="en-GB" sz="2600" b="1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sequence length</a:t>
            </a:r>
            <a:r>
              <a:rPr lang="en-GB" sz="2600" dirty="0">
                <a:latin typeface="Nunito" pitchFamily="2" charset="0"/>
                <a:ea typeface="Calibri"/>
                <a:cs typeface="Calibri"/>
                <a:sym typeface="Calibri"/>
              </a:rPr>
              <a:t>,</a:t>
            </a:r>
            <a:br>
              <a:rPr lang="en-GB" sz="2600" dirty="0">
                <a:latin typeface="Nunito" pitchFamily="2" charset="0"/>
                <a:ea typeface="Calibri"/>
                <a:cs typeface="Calibri"/>
                <a:sym typeface="Calibri"/>
              </a:rPr>
            </a:br>
            <a:r>
              <a:rPr lang="en-GB" sz="2600" dirty="0">
                <a:latin typeface="Nunito" pitchFamily="2" charset="0"/>
                <a:ea typeface="Calibri"/>
                <a:cs typeface="Calibri"/>
                <a:sym typeface="Calibri"/>
              </a:rPr>
              <a:t>due to its </a:t>
            </a:r>
            <a:r>
              <a:rPr lang="en-GB" sz="2600" b="1" dirty="0">
                <a:solidFill>
                  <a:srgbClr val="0070C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windowing heuristic</a:t>
            </a:r>
            <a:endParaRPr sz="2600" b="1" dirty="0">
              <a:solidFill>
                <a:srgbClr val="0070C0"/>
              </a:solidFill>
              <a:latin typeface="Nunito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61;p25">
            <a:extLst>
              <a:ext uri="{FF2B5EF4-FFF2-40B4-BE49-F238E27FC236}">
                <a16:creationId xmlns:a16="http://schemas.microsoft.com/office/drawing/2014/main" id="{12A821E5-D6DD-10D7-559E-584CA91EC028}"/>
              </a:ext>
            </a:extLst>
          </p:cNvPr>
          <p:cNvSpPr txBox="1"/>
          <p:nvPr/>
        </p:nvSpPr>
        <p:spPr>
          <a:xfrm>
            <a:off x="975300" y="914400"/>
            <a:ext cx="79047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1381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 err="1">
                <a:latin typeface="Nunito" pitchFamily="2" charset="0"/>
                <a:ea typeface="Calibri"/>
                <a:cs typeface="Calibri"/>
                <a:sym typeface="Calibri"/>
              </a:rPr>
              <a:t>GenASM</a:t>
            </a:r>
            <a:r>
              <a:rPr lang="en-GB" sz="26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 uses only cheap </a:t>
            </a:r>
            <a:r>
              <a:rPr lang="en-GB" sz="2600" b="1" dirty="0">
                <a:solidFill>
                  <a:srgbClr val="0070C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bitwise operations</a:t>
            </a:r>
            <a:endParaRPr sz="2600" dirty="0">
              <a:latin typeface="Nunito" pitchFamily="2" charset="0"/>
            </a:endParaRPr>
          </a:p>
        </p:txBody>
      </p:sp>
      <p:sp>
        <p:nvSpPr>
          <p:cNvPr id="14" name="Google Shape;362;p25">
            <a:extLst>
              <a:ext uri="{FF2B5EF4-FFF2-40B4-BE49-F238E27FC236}">
                <a16:creationId xmlns:a16="http://schemas.microsoft.com/office/drawing/2014/main" id="{8C91F2D7-F1AD-E2DE-636B-0435516325CF}"/>
              </a:ext>
            </a:extLst>
          </p:cNvPr>
          <p:cNvSpPr txBox="1"/>
          <p:nvPr/>
        </p:nvSpPr>
        <p:spPr>
          <a:xfrm>
            <a:off x="974508" y="2971800"/>
            <a:ext cx="79047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1381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 err="1">
                <a:latin typeface="Nunito" pitchFamily="2" charset="0"/>
                <a:ea typeface="Calibri"/>
                <a:cs typeface="Calibri"/>
                <a:sym typeface="Calibri"/>
              </a:rPr>
              <a:t>GenASM</a:t>
            </a:r>
            <a:r>
              <a:rPr lang="en-GB" sz="26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2600" b="1" dirty="0">
                <a:solidFill>
                  <a:srgbClr val="0070C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supports traceback</a:t>
            </a:r>
            <a:r>
              <a:rPr lang="en-GB" sz="2600" dirty="0">
                <a:latin typeface="Nunito" pitchFamily="2" charset="0"/>
                <a:ea typeface="Calibri"/>
                <a:cs typeface="Calibri"/>
                <a:sym typeface="Calibri"/>
              </a:rPr>
              <a:t>,</a:t>
            </a:r>
            <a:br>
              <a:rPr lang="en-GB" sz="2600" dirty="0">
                <a:latin typeface="Nunito" pitchFamily="2" charset="0"/>
                <a:ea typeface="Calibri"/>
                <a:cs typeface="Calibri"/>
                <a:sym typeface="Calibri"/>
              </a:rPr>
            </a:br>
            <a:r>
              <a:rPr lang="en-GB" sz="2600" dirty="0">
                <a:latin typeface="Nunito" pitchFamily="2" charset="0"/>
                <a:ea typeface="Calibri"/>
                <a:cs typeface="Calibri"/>
                <a:sym typeface="Calibri"/>
              </a:rPr>
              <a:t>thus it can report the </a:t>
            </a:r>
            <a:r>
              <a:rPr lang="en-GB" sz="2600" b="1" dirty="0">
                <a:latin typeface="Nunito" pitchFamily="2" charset="0"/>
                <a:ea typeface="Calibri"/>
                <a:cs typeface="Calibri"/>
                <a:sym typeface="Calibri"/>
              </a:rPr>
              <a:t>CIGAR string</a:t>
            </a:r>
            <a:endParaRPr sz="2600" b="1" dirty="0">
              <a:solidFill>
                <a:srgbClr val="0070C0"/>
              </a:solidFill>
              <a:latin typeface="Nunito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314EDA-574F-3EBE-386C-7DB11C0D427C}"/>
              </a:ext>
            </a:extLst>
          </p:cNvPr>
          <p:cNvSpPr/>
          <p:nvPr/>
        </p:nvSpPr>
        <p:spPr>
          <a:xfrm>
            <a:off x="0" y="3972172"/>
            <a:ext cx="9144000" cy="9491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105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5" name="Google Shape;363;p25">
            <a:extLst>
              <a:ext uri="{FF2B5EF4-FFF2-40B4-BE49-F238E27FC236}">
                <a16:creationId xmlns:a16="http://schemas.microsoft.com/office/drawing/2014/main" id="{438A139C-8995-3238-A383-0967D4FF4044}"/>
              </a:ext>
            </a:extLst>
          </p:cNvPr>
          <p:cNvSpPr/>
          <p:nvPr/>
        </p:nvSpPr>
        <p:spPr>
          <a:xfrm rot="-3135192">
            <a:off x="231824" y="2018579"/>
            <a:ext cx="706169" cy="354509"/>
          </a:xfrm>
          <a:custGeom>
            <a:avLst/>
            <a:gdLst/>
            <a:ahLst/>
            <a:cxnLst/>
            <a:rect l="l" t="t" r="r" b="b"/>
            <a:pathLst>
              <a:path w="4474548" h="1502808" extrusionOk="0">
                <a:moveTo>
                  <a:pt x="-1" y="61344"/>
                </a:moveTo>
                <a:lnTo>
                  <a:pt x="829143" y="-1"/>
                </a:lnTo>
                <a:cubicBezTo>
                  <a:pt x="827877" y="144524"/>
                  <a:pt x="797699" y="854087"/>
                  <a:pt x="796433" y="998612"/>
                </a:cubicBezTo>
                <a:lnTo>
                  <a:pt x="4474548" y="557547"/>
                </a:lnTo>
                <a:lnTo>
                  <a:pt x="4474548" y="1265064"/>
                </a:lnTo>
                <a:lnTo>
                  <a:pt x="103716" y="1502808"/>
                </a:lnTo>
                <a:lnTo>
                  <a:pt x="-1" y="61344"/>
                </a:lnTo>
                <a:close/>
              </a:path>
            </a:pathLst>
          </a:custGeom>
          <a:solidFill>
            <a:srgbClr val="00BC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54" b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364;p25">
            <a:extLst>
              <a:ext uri="{FF2B5EF4-FFF2-40B4-BE49-F238E27FC236}">
                <a16:creationId xmlns:a16="http://schemas.microsoft.com/office/drawing/2014/main" id="{5EDA75DE-7746-B558-1B39-17443DA0CC46}"/>
              </a:ext>
            </a:extLst>
          </p:cNvPr>
          <p:cNvSpPr/>
          <p:nvPr/>
        </p:nvSpPr>
        <p:spPr>
          <a:xfrm rot="-3135192">
            <a:off x="231824" y="3161579"/>
            <a:ext cx="706169" cy="354509"/>
          </a:xfrm>
          <a:custGeom>
            <a:avLst/>
            <a:gdLst/>
            <a:ahLst/>
            <a:cxnLst/>
            <a:rect l="l" t="t" r="r" b="b"/>
            <a:pathLst>
              <a:path w="4474548" h="1502808" extrusionOk="0">
                <a:moveTo>
                  <a:pt x="-1" y="61344"/>
                </a:moveTo>
                <a:lnTo>
                  <a:pt x="829143" y="-1"/>
                </a:lnTo>
                <a:cubicBezTo>
                  <a:pt x="827877" y="144524"/>
                  <a:pt x="797699" y="854087"/>
                  <a:pt x="796433" y="998612"/>
                </a:cubicBezTo>
                <a:lnTo>
                  <a:pt x="4474548" y="557547"/>
                </a:lnTo>
                <a:lnTo>
                  <a:pt x="4474548" y="1265064"/>
                </a:lnTo>
                <a:lnTo>
                  <a:pt x="103716" y="1502808"/>
                </a:lnTo>
                <a:lnTo>
                  <a:pt x="-1" y="61344"/>
                </a:lnTo>
                <a:close/>
              </a:path>
            </a:pathLst>
          </a:custGeom>
          <a:solidFill>
            <a:srgbClr val="00BC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54" b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365;p25">
            <a:extLst>
              <a:ext uri="{FF2B5EF4-FFF2-40B4-BE49-F238E27FC236}">
                <a16:creationId xmlns:a16="http://schemas.microsoft.com/office/drawing/2014/main" id="{02617A36-C572-4B31-3AC4-8170F035623A}"/>
              </a:ext>
            </a:extLst>
          </p:cNvPr>
          <p:cNvSpPr txBox="1"/>
          <p:nvPr/>
        </p:nvSpPr>
        <p:spPr>
          <a:xfrm>
            <a:off x="978852" y="4183241"/>
            <a:ext cx="79047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1381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 b="1" dirty="0" err="1">
                <a:latin typeface="Nunito" pitchFamily="2" charset="0"/>
                <a:ea typeface="Calibri"/>
                <a:cs typeface="Calibri"/>
                <a:sym typeface="Calibri"/>
              </a:rPr>
              <a:t>GenASM</a:t>
            </a:r>
            <a:r>
              <a:rPr lang="en-GB" sz="2600" b="1" dirty="0">
                <a:latin typeface="Nunito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2600" dirty="0">
                <a:latin typeface="Nunito" pitchFamily="2" charset="0"/>
                <a:ea typeface="Calibri"/>
                <a:cs typeface="Calibri"/>
                <a:sym typeface="Calibri"/>
              </a:rPr>
              <a:t>provides</a:t>
            </a:r>
            <a:r>
              <a:rPr lang="en-GB" sz="26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2600" b="1" dirty="0">
                <a:solidFill>
                  <a:srgbClr val="0070C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intra-task parallelism</a:t>
            </a:r>
            <a:endParaRPr sz="2600" b="1" dirty="0">
              <a:solidFill>
                <a:srgbClr val="0070C0"/>
              </a:solidFill>
              <a:latin typeface="Nunito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366;p25">
            <a:extLst>
              <a:ext uri="{FF2B5EF4-FFF2-40B4-BE49-F238E27FC236}">
                <a16:creationId xmlns:a16="http://schemas.microsoft.com/office/drawing/2014/main" id="{EDBC295E-89EA-C8AD-A054-9E533057E65D}"/>
              </a:ext>
            </a:extLst>
          </p:cNvPr>
          <p:cNvSpPr/>
          <p:nvPr/>
        </p:nvSpPr>
        <p:spPr>
          <a:xfrm rot="-3135192">
            <a:off x="236168" y="4227883"/>
            <a:ext cx="706169" cy="354509"/>
          </a:xfrm>
          <a:custGeom>
            <a:avLst/>
            <a:gdLst/>
            <a:ahLst/>
            <a:cxnLst/>
            <a:rect l="l" t="t" r="r" b="b"/>
            <a:pathLst>
              <a:path w="4474548" h="1502808" extrusionOk="0">
                <a:moveTo>
                  <a:pt x="-1" y="61344"/>
                </a:moveTo>
                <a:lnTo>
                  <a:pt x="829143" y="-1"/>
                </a:lnTo>
                <a:cubicBezTo>
                  <a:pt x="827877" y="144524"/>
                  <a:pt x="797699" y="854087"/>
                  <a:pt x="796433" y="998612"/>
                </a:cubicBezTo>
                <a:lnTo>
                  <a:pt x="4474548" y="557547"/>
                </a:lnTo>
                <a:lnTo>
                  <a:pt x="4474548" y="1265064"/>
                </a:lnTo>
                <a:lnTo>
                  <a:pt x="103716" y="1502808"/>
                </a:lnTo>
                <a:lnTo>
                  <a:pt x="-1" y="61344"/>
                </a:lnTo>
                <a:close/>
              </a:path>
            </a:pathLst>
          </a:custGeom>
          <a:solidFill>
            <a:srgbClr val="00BC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54" b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0720B8-446D-07E6-3A9A-920D01C5F753}"/>
              </a:ext>
            </a:extLst>
          </p:cNvPr>
          <p:cNvSpPr txBox="1"/>
          <p:nvPr/>
        </p:nvSpPr>
        <p:spPr>
          <a:xfrm>
            <a:off x="76200" y="5424556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unito" pitchFamily="2" charset="0"/>
              </a:rPr>
              <a:t>[1]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Nunito" pitchFamily="2" charset="0"/>
              </a:rPr>
              <a:t>Senol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unito" pitchFamily="2" charset="0"/>
              </a:rPr>
              <a:t> Cali+, “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unito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GenASM: A High-Performance, Low-Power Approximate String Matching Acceleration Framework for Genome Sequence Analysis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Nunito" pitchFamily="2" charset="0"/>
              </a:rPr>
              <a:t>”, MICRO 2020</a:t>
            </a:r>
          </a:p>
        </p:txBody>
      </p:sp>
    </p:spTree>
    <p:extLst>
      <p:ext uri="{BB962C8B-B14F-4D97-AF65-F5344CB8AC3E}">
        <p14:creationId xmlns:p14="http://schemas.microsoft.com/office/powerpoint/2010/main" val="1111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2" grpId="0"/>
      <p:bldP spid="14" grpId="0"/>
      <p:bldP spid="23" grpId="0" animBg="1"/>
      <p:bldP spid="15" grpId="0" animBg="1"/>
      <p:bldP spid="16" grpId="0" animBg="1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D19AAB2-8A60-A633-C1ED-8C108B92D928}"/>
              </a:ext>
            </a:extLst>
          </p:cNvPr>
          <p:cNvSpPr/>
          <p:nvPr/>
        </p:nvSpPr>
        <p:spPr>
          <a:xfrm>
            <a:off x="0" y="2775994"/>
            <a:ext cx="9144000" cy="1156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10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A9D537-2759-BBB7-7EEF-C612F812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377"/>
            <a:ext cx="8229600" cy="429389"/>
          </a:xfrm>
        </p:spPr>
        <p:txBody>
          <a:bodyPr/>
          <a:lstStyle/>
          <a:p>
            <a:r>
              <a:rPr lang="en-US" dirty="0"/>
              <a:t>Problem – Inefficiencies in </a:t>
            </a:r>
            <a:r>
              <a:rPr lang="en-US" dirty="0" err="1"/>
              <a:t>GenASM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82C7F-3F34-7924-E77A-1EE26B899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03A527-64EF-B174-C503-7674B45E581C}"/>
              </a:ext>
            </a:extLst>
          </p:cNvPr>
          <p:cNvSpPr/>
          <p:nvPr/>
        </p:nvSpPr>
        <p:spPr>
          <a:xfrm>
            <a:off x="0" y="1032247"/>
            <a:ext cx="9144000" cy="1156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10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AFEF18-2368-3C02-6BFA-151DBC31E10B}"/>
              </a:ext>
            </a:extLst>
          </p:cNvPr>
          <p:cNvSpPr/>
          <p:nvPr/>
        </p:nvSpPr>
        <p:spPr>
          <a:xfrm>
            <a:off x="0" y="4519313"/>
            <a:ext cx="9144000" cy="11564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10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6" name="Google Shape;392;p28">
            <a:extLst>
              <a:ext uri="{FF2B5EF4-FFF2-40B4-BE49-F238E27FC236}">
                <a16:creationId xmlns:a16="http://schemas.microsoft.com/office/drawing/2014/main" id="{71C1342E-0FB6-5661-F0EF-23B459E4B6B6}"/>
              </a:ext>
            </a:extLst>
          </p:cNvPr>
          <p:cNvSpPr txBox="1"/>
          <p:nvPr/>
        </p:nvSpPr>
        <p:spPr>
          <a:xfrm>
            <a:off x="1059300" y="1316536"/>
            <a:ext cx="78561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138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GenASM</a:t>
            </a:r>
            <a:r>
              <a:rPr lang="en-GB" sz="32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 has a </a:t>
            </a:r>
            <a:r>
              <a:rPr lang="en-GB" sz="3200" b="1" dirty="0">
                <a:solidFill>
                  <a:srgbClr val="C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large</a:t>
            </a:r>
            <a:r>
              <a:rPr lang="en-GB" sz="32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3200" b="1" dirty="0">
                <a:solidFill>
                  <a:srgbClr val="0070C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memory footprint</a:t>
            </a:r>
            <a:endParaRPr sz="3200" dirty="0">
              <a:latin typeface="Nunito" pitchFamily="2" charset="0"/>
            </a:endParaRPr>
          </a:p>
        </p:txBody>
      </p:sp>
      <p:sp>
        <p:nvSpPr>
          <p:cNvPr id="8" name="Google Shape;394;p28">
            <a:extLst>
              <a:ext uri="{FF2B5EF4-FFF2-40B4-BE49-F238E27FC236}">
                <a16:creationId xmlns:a16="http://schemas.microsoft.com/office/drawing/2014/main" id="{CCF1A8E8-0607-C496-28ED-018CAEAE6DC7}"/>
              </a:ext>
            </a:extLst>
          </p:cNvPr>
          <p:cNvSpPr txBox="1"/>
          <p:nvPr/>
        </p:nvSpPr>
        <p:spPr>
          <a:xfrm>
            <a:off x="1059300" y="3116221"/>
            <a:ext cx="8084700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1381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GenASM</a:t>
            </a:r>
            <a:r>
              <a:rPr lang="en-GB" sz="32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 has a </a:t>
            </a:r>
            <a:r>
              <a:rPr lang="en-GB" sz="3200" b="1" dirty="0">
                <a:solidFill>
                  <a:srgbClr val="C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low</a:t>
            </a:r>
            <a:r>
              <a:rPr lang="en-GB" sz="32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3200" b="1" dirty="0">
                <a:solidFill>
                  <a:srgbClr val="0070C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operational intensity</a:t>
            </a:r>
            <a:endParaRPr sz="3200" b="1" dirty="0">
              <a:solidFill>
                <a:srgbClr val="0070C0"/>
              </a:solidFill>
              <a:latin typeface="Nunito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96;p28">
            <a:extLst>
              <a:ext uri="{FF2B5EF4-FFF2-40B4-BE49-F238E27FC236}">
                <a16:creationId xmlns:a16="http://schemas.microsoft.com/office/drawing/2014/main" id="{FB6035CF-BEC2-6F9D-B6EB-117E9339C749}"/>
              </a:ext>
            </a:extLst>
          </p:cNvPr>
          <p:cNvSpPr txBox="1"/>
          <p:nvPr/>
        </p:nvSpPr>
        <p:spPr>
          <a:xfrm>
            <a:off x="1059300" y="4854392"/>
            <a:ext cx="7475100" cy="486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1381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 err="1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GenASM</a:t>
            </a:r>
            <a:r>
              <a:rPr lang="en-GB" sz="32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 does </a:t>
            </a:r>
            <a:r>
              <a:rPr lang="en-GB" sz="3200" b="1" dirty="0">
                <a:solidFill>
                  <a:srgbClr val="C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unnecessary </a:t>
            </a:r>
            <a:r>
              <a:rPr lang="en-GB" sz="3200" b="1" dirty="0">
                <a:solidFill>
                  <a:srgbClr val="0070C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work</a:t>
            </a:r>
            <a:endParaRPr sz="3200" b="1" dirty="0">
              <a:solidFill>
                <a:srgbClr val="0070C0"/>
              </a:solidFill>
              <a:latin typeface="Nunito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7" name="Plus Sign 16">
            <a:extLst>
              <a:ext uri="{FF2B5EF4-FFF2-40B4-BE49-F238E27FC236}">
                <a16:creationId xmlns:a16="http://schemas.microsoft.com/office/drawing/2014/main" id="{B8BF5F85-22EF-0F57-602B-6829F9FD3264}"/>
              </a:ext>
            </a:extLst>
          </p:cNvPr>
          <p:cNvSpPr/>
          <p:nvPr/>
        </p:nvSpPr>
        <p:spPr>
          <a:xfrm rot="2700000">
            <a:off x="35326" y="2771502"/>
            <a:ext cx="1175951" cy="1175951"/>
          </a:xfrm>
          <a:prstGeom prst="mathPlus">
            <a:avLst>
              <a:gd name="adj1" fmla="val 15889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8" name="Plus Sign 17">
            <a:extLst>
              <a:ext uri="{FF2B5EF4-FFF2-40B4-BE49-F238E27FC236}">
                <a16:creationId xmlns:a16="http://schemas.microsoft.com/office/drawing/2014/main" id="{0F17B9D8-8932-750D-B0E3-271311D6CE99}"/>
              </a:ext>
            </a:extLst>
          </p:cNvPr>
          <p:cNvSpPr/>
          <p:nvPr/>
        </p:nvSpPr>
        <p:spPr>
          <a:xfrm rot="2700000">
            <a:off x="35326" y="1020927"/>
            <a:ext cx="1175951" cy="1175951"/>
          </a:xfrm>
          <a:prstGeom prst="mathPlus">
            <a:avLst>
              <a:gd name="adj1" fmla="val 15889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679A35DA-46DB-E41E-407C-C50E74E9ACB1}"/>
              </a:ext>
            </a:extLst>
          </p:cNvPr>
          <p:cNvSpPr/>
          <p:nvPr/>
        </p:nvSpPr>
        <p:spPr>
          <a:xfrm rot="2700000">
            <a:off x="35326" y="4509540"/>
            <a:ext cx="1175951" cy="1175951"/>
          </a:xfrm>
          <a:prstGeom prst="mathPlus">
            <a:avLst>
              <a:gd name="adj1" fmla="val 15889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05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8" grpId="0"/>
      <p:bldP spid="10" grpId="0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72A561-5951-375C-303E-B6EEA9FB882B}"/>
              </a:ext>
            </a:extLst>
          </p:cNvPr>
          <p:cNvSpPr/>
          <p:nvPr/>
        </p:nvSpPr>
        <p:spPr>
          <a:xfrm>
            <a:off x="0" y="3048000"/>
            <a:ext cx="9144000" cy="10533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10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071C17-478D-3C1C-C121-BB4FC278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42ED-93B2-DBEF-6E8E-C72AA26C2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61149E-38E4-44C8-1F9A-41B81AD3C581}"/>
              </a:ext>
            </a:extLst>
          </p:cNvPr>
          <p:cNvSpPr/>
          <p:nvPr/>
        </p:nvSpPr>
        <p:spPr>
          <a:xfrm>
            <a:off x="0" y="685800"/>
            <a:ext cx="9144000" cy="1168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10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2550B-3DDB-9539-B148-DDA31891E497}"/>
              </a:ext>
            </a:extLst>
          </p:cNvPr>
          <p:cNvSpPr txBox="1"/>
          <p:nvPr/>
        </p:nvSpPr>
        <p:spPr>
          <a:xfrm>
            <a:off x="228600" y="817425"/>
            <a:ext cx="8686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US" sz="2600" b="1" i="0" u="none" strike="noStrike" dirty="0">
                <a:effectLst/>
                <a:latin typeface="Nunito" panose="020B0604020202020204" pitchFamily="2" charset="0"/>
              </a:rPr>
              <a:t>Our goal </a:t>
            </a:r>
            <a:r>
              <a:rPr lang="en-US" sz="2600" b="0" i="0" u="none" strike="noStrike" dirty="0">
                <a:effectLst/>
                <a:latin typeface="Nunito" panose="020B0604020202020204" pitchFamily="2" charset="0"/>
              </a:rPr>
              <a:t>is to enable </a:t>
            </a:r>
            <a:r>
              <a:rPr lang="en-US" sz="2600" b="1" i="0" u="none" strike="noStrike" dirty="0">
                <a:solidFill>
                  <a:srgbClr val="0070C0"/>
                </a:solidFill>
                <a:effectLst/>
                <a:latin typeface="Nunito" panose="020B0604020202020204" pitchFamily="2" charset="0"/>
              </a:rPr>
              <a:t>fast</a:t>
            </a:r>
            <a:r>
              <a:rPr lang="en-US" sz="2600" b="0" i="0" u="none" strike="noStrike" dirty="0">
                <a:effectLst/>
                <a:latin typeface="Nunito" panose="020B0604020202020204" pitchFamily="2" charset="0"/>
              </a:rPr>
              <a:t> and </a:t>
            </a:r>
            <a:r>
              <a:rPr lang="en-US" sz="2600" b="1" i="0" u="none" strike="noStrike" dirty="0">
                <a:solidFill>
                  <a:srgbClr val="0070C0"/>
                </a:solidFill>
                <a:effectLst/>
                <a:latin typeface="Nunito" panose="020B0604020202020204" pitchFamily="2" charset="0"/>
              </a:rPr>
              <a:t>efficient</a:t>
            </a:r>
            <a:r>
              <a:rPr lang="en-US" sz="2600" b="0" i="0" u="none" strike="noStrike" dirty="0">
                <a:effectLst/>
                <a:latin typeface="Nunito" panose="020B0604020202020204" pitchFamily="2" charset="0"/>
              </a:rPr>
              <a:t> implementations of </a:t>
            </a:r>
            <a:r>
              <a:rPr lang="en-US" sz="2600" b="0" i="0" u="none" strike="noStrike" dirty="0" err="1">
                <a:effectLst/>
                <a:latin typeface="Nunito" panose="020B0604020202020204" pitchFamily="2" charset="0"/>
              </a:rPr>
              <a:t>GenASM</a:t>
            </a:r>
            <a:r>
              <a:rPr lang="en-US" sz="2600" b="0" i="0" u="none" strike="noStrike" dirty="0">
                <a:effectLst/>
                <a:latin typeface="Nunito" panose="020B0604020202020204" pitchFamily="2" charset="0"/>
              </a:rPr>
              <a:t> for </a:t>
            </a:r>
            <a:r>
              <a:rPr lang="en-US" sz="2600" b="1" i="0" u="none" strike="noStrike" dirty="0">
                <a:solidFill>
                  <a:srgbClr val="C00000"/>
                </a:solidFill>
                <a:effectLst/>
                <a:latin typeface="Nunito" panose="020B0604020202020204" pitchFamily="2" charset="0"/>
              </a:rPr>
              <a:t>CPUs</a:t>
            </a:r>
            <a:r>
              <a:rPr lang="en-US" sz="2600" b="0" i="0" u="none" strike="noStrike" dirty="0">
                <a:effectLst/>
                <a:latin typeface="Nunito" panose="020B0604020202020204" pitchFamily="2" charset="0"/>
              </a:rPr>
              <a:t>, </a:t>
            </a:r>
            <a:r>
              <a:rPr lang="en-US" sz="2600" b="1" i="0" u="none" strike="noStrike" dirty="0">
                <a:solidFill>
                  <a:srgbClr val="C00000"/>
                </a:solidFill>
                <a:effectLst/>
                <a:latin typeface="Nunito" panose="020B0604020202020204" pitchFamily="2" charset="0"/>
              </a:rPr>
              <a:t>GPUs</a:t>
            </a:r>
            <a:r>
              <a:rPr lang="en-US" sz="2600" b="0" i="0" u="none" strike="noStrike" dirty="0">
                <a:effectLst/>
                <a:latin typeface="Nunito" panose="020B0604020202020204" pitchFamily="2" charset="0"/>
              </a:rPr>
              <a:t>, and </a:t>
            </a:r>
            <a:r>
              <a:rPr lang="en-US" sz="2600" b="1" i="0" u="none" strike="noStrike" dirty="0">
                <a:solidFill>
                  <a:srgbClr val="C00000"/>
                </a:solidFill>
                <a:effectLst/>
                <a:latin typeface="Nunito" panose="020B0604020202020204" pitchFamily="2" charset="0"/>
              </a:rPr>
              <a:t>ASICs</a:t>
            </a:r>
            <a:endParaRPr lang="en-US" sz="2600" dirty="0">
              <a:effectLst/>
              <a:latin typeface="Nunito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835C7F3A-C60E-8471-97BD-0E5A07C6D556}"/>
              </a:ext>
            </a:extLst>
          </p:cNvPr>
          <p:cNvSpPr/>
          <p:nvPr/>
        </p:nvSpPr>
        <p:spPr>
          <a:xfrm>
            <a:off x="360130" y="3193898"/>
            <a:ext cx="728277" cy="728277"/>
          </a:xfrm>
          <a:prstGeom prst="frame">
            <a:avLst>
              <a:gd name="adj1" fmla="val 15176"/>
            </a:avLst>
          </a:prstGeom>
          <a:solidFill>
            <a:srgbClr val="0007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6" name="Google Shape;392;p28">
            <a:extLst>
              <a:ext uri="{FF2B5EF4-FFF2-40B4-BE49-F238E27FC236}">
                <a16:creationId xmlns:a16="http://schemas.microsoft.com/office/drawing/2014/main" id="{52C8F23F-7B70-5029-874E-012619B9CC84}"/>
              </a:ext>
            </a:extLst>
          </p:cNvPr>
          <p:cNvSpPr txBox="1"/>
          <p:nvPr/>
        </p:nvSpPr>
        <p:spPr>
          <a:xfrm>
            <a:off x="1183238" y="3271080"/>
            <a:ext cx="841796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138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Reduces</a:t>
            </a:r>
            <a:r>
              <a:rPr lang="en-US" sz="32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 the </a:t>
            </a:r>
            <a:r>
              <a:rPr lang="en-US" sz="3200" b="1" dirty="0">
                <a:solidFill>
                  <a:srgbClr val="C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memory footprint</a:t>
            </a:r>
            <a:endParaRPr lang="en-US" sz="3200" b="1" dirty="0">
              <a:solidFill>
                <a:srgbClr val="0070C0"/>
              </a:solidFill>
              <a:latin typeface="Nunito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BCD45C-63D3-F734-63F6-79DE0F27955E}"/>
              </a:ext>
            </a:extLst>
          </p:cNvPr>
          <p:cNvSpPr/>
          <p:nvPr/>
        </p:nvSpPr>
        <p:spPr>
          <a:xfrm>
            <a:off x="0" y="4101394"/>
            <a:ext cx="9144000" cy="1035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10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BD2179D7-F954-4A3D-C383-074C9F222402}"/>
              </a:ext>
            </a:extLst>
          </p:cNvPr>
          <p:cNvSpPr/>
          <p:nvPr/>
        </p:nvSpPr>
        <p:spPr>
          <a:xfrm>
            <a:off x="360129" y="4255175"/>
            <a:ext cx="728277" cy="728277"/>
          </a:xfrm>
          <a:prstGeom prst="frame">
            <a:avLst>
              <a:gd name="adj1" fmla="val 15176"/>
            </a:avLst>
          </a:prstGeom>
          <a:solidFill>
            <a:srgbClr val="0007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56681C-4259-02DD-77CB-04881354ED4E}"/>
              </a:ext>
            </a:extLst>
          </p:cNvPr>
          <p:cNvSpPr/>
          <p:nvPr/>
        </p:nvSpPr>
        <p:spPr>
          <a:xfrm>
            <a:off x="0" y="5137230"/>
            <a:ext cx="9144000" cy="10489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10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8" name="Google Shape;392;p28">
            <a:extLst>
              <a:ext uri="{FF2B5EF4-FFF2-40B4-BE49-F238E27FC236}">
                <a16:creationId xmlns:a16="http://schemas.microsoft.com/office/drawing/2014/main" id="{283BDB18-DEAF-11F3-C937-845C82D76FD8}"/>
              </a:ext>
            </a:extLst>
          </p:cNvPr>
          <p:cNvSpPr txBox="1"/>
          <p:nvPr/>
        </p:nvSpPr>
        <p:spPr>
          <a:xfrm>
            <a:off x="1166029" y="4326945"/>
            <a:ext cx="841796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138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Reduces</a:t>
            </a:r>
            <a:r>
              <a:rPr lang="en-US" sz="32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 the </a:t>
            </a:r>
            <a:r>
              <a:rPr lang="en-US" sz="3200" b="1" dirty="0">
                <a:solidFill>
                  <a:srgbClr val="C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number of bytes accessed</a:t>
            </a:r>
            <a:endParaRPr lang="en-US" sz="3200" dirty="0">
              <a:latin typeface="Nunito" pitchFamily="2" charset="0"/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8758E6E2-7CD6-73E5-CDEA-C1A0FE08C1BB}"/>
              </a:ext>
            </a:extLst>
          </p:cNvPr>
          <p:cNvSpPr/>
          <p:nvPr/>
        </p:nvSpPr>
        <p:spPr>
          <a:xfrm>
            <a:off x="360129" y="5310465"/>
            <a:ext cx="728277" cy="728277"/>
          </a:xfrm>
          <a:prstGeom prst="frame">
            <a:avLst>
              <a:gd name="adj1" fmla="val 15176"/>
            </a:avLst>
          </a:prstGeom>
          <a:solidFill>
            <a:srgbClr val="0007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20" name="Google Shape;392;p28">
            <a:extLst>
              <a:ext uri="{FF2B5EF4-FFF2-40B4-BE49-F238E27FC236}">
                <a16:creationId xmlns:a16="http://schemas.microsoft.com/office/drawing/2014/main" id="{2197B362-8CFF-9B72-4ABA-DF7E7EAE0185}"/>
              </a:ext>
            </a:extLst>
          </p:cNvPr>
          <p:cNvSpPr txBox="1"/>
          <p:nvPr/>
        </p:nvSpPr>
        <p:spPr>
          <a:xfrm>
            <a:off x="1166029" y="5382235"/>
            <a:ext cx="841796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138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solidFill>
                  <a:srgbClr val="0070C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Eliminates</a:t>
            </a:r>
            <a:r>
              <a:rPr lang="en-GB" sz="3200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3200" b="1" dirty="0">
                <a:solidFill>
                  <a:srgbClr val="C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unnecessary work</a:t>
            </a:r>
            <a:endParaRPr lang="en-GB" sz="3200" b="1" dirty="0">
              <a:solidFill>
                <a:srgbClr val="0070C0"/>
              </a:solidFill>
              <a:latin typeface="Nunito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CF5948-AC25-9866-E48E-1281BE7009DE}"/>
              </a:ext>
            </a:extLst>
          </p:cNvPr>
          <p:cNvSpPr/>
          <p:nvPr/>
        </p:nvSpPr>
        <p:spPr>
          <a:xfrm>
            <a:off x="0" y="2286000"/>
            <a:ext cx="9144000" cy="8166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10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E859DA-0B7A-4EB6-7266-F07F81D9F998}"/>
              </a:ext>
            </a:extLst>
          </p:cNvPr>
          <p:cNvSpPr txBox="1"/>
          <p:nvPr/>
        </p:nvSpPr>
        <p:spPr>
          <a:xfrm>
            <a:off x="228600" y="2424994"/>
            <a:ext cx="8686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ctr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Nunito" pitchFamily="2" charset="0"/>
              </a:rPr>
              <a:t>To this end we propose </a:t>
            </a:r>
            <a:r>
              <a:rPr lang="en-US" sz="3200" b="1" dirty="0">
                <a:solidFill>
                  <a:srgbClr val="0070C0"/>
                </a:solidFill>
                <a:effectLst/>
                <a:latin typeface="Nunito" pitchFamily="2" charset="0"/>
              </a:rPr>
              <a:t>Scrooge</a:t>
            </a:r>
            <a:r>
              <a:rPr lang="en-US" sz="3200" dirty="0">
                <a:effectLst/>
                <a:latin typeface="Nunito" pitchFamily="2" charset="0"/>
              </a:rPr>
              <a:t>, which</a:t>
            </a:r>
          </a:p>
        </p:txBody>
      </p:sp>
    </p:spTree>
    <p:extLst>
      <p:ext uri="{BB962C8B-B14F-4D97-AF65-F5344CB8AC3E}">
        <p14:creationId xmlns:p14="http://schemas.microsoft.com/office/powerpoint/2010/main" val="209257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/>
      <p:bldP spid="21" grpId="0" animBg="1"/>
      <p:bldP spid="17" grpId="0" animBg="1"/>
      <p:bldP spid="22" grpId="0" animBg="1"/>
      <p:bldP spid="18" grpId="0"/>
      <p:bldP spid="19" grpId="0" animBg="1"/>
      <p:bldP spid="20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0305FD-45EA-A8B2-723A-8233A79E423F}"/>
              </a:ext>
            </a:extLst>
          </p:cNvPr>
          <p:cNvSpPr/>
          <p:nvPr/>
        </p:nvSpPr>
        <p:spPr>
          <a:xfrm>
            <a:off x="-1" y="1267400"/>
            <a:ext cx="9144000" cy="155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EA1707-3E48-2809-3541-12DA4F9B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Scrooge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94501-CCA5-938A-BDBB-797C0345D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6" name="Google Shape;359;p25">
            <a:extLst>
              <a:ext uri="{FF2B5EF4-FFF2-40B4-BE49-F238E27FC236}">
                <a16:creationId xmlns:a16="http://schemas.microsoft.com/office/drawing/2014/main" id="{18D7A2B9-C41F-D006-FD5E-8B802E96B33E}"/>
              </a:ext>
            </a:extLst>
          </p:cNvPr>
          <p:cNvSpPr/>
          <p:nvPr/>
        </p:nvSpPr>
        <p:spPr>
          <a:xfrm rot="-3135192">
            <a:off x="125143" y="1751747"/>
            <a:ext cx="706169" cy="354509"/>
          </a:xfrm>
          <a:custGeom>
            <a:avLst/>
            <a:gdLst/>
            <a:ahLst/>
            <a:cxnLst/>
            <a:rect l="l" t="t" r="r" b="b"/>
            <a:pathLst>
              <a:path w="4474548" h="1502808" extrusionOk="0">
                <a:moveTo>
                  <a:pt x="-1" y="61344"/>
                </a:moveTo>
                <a:lnTo>
                  <a:pt x="829143" y="-1"/>
                </a:lnTo>
                <a:cubicBezTo>
                  <a:pt x="827877" y="144524"/>
                  <a:pt x="797699" y="854087"/>
                  <a:pt x="796433" y="998612"/>
                </a:cubicBezTo>
                <a:lnTo>
                  <a:pt x="4474548" y="557547"/>
                </a:lnTo>
                <a:lnTo>
                  <a:pt x="4474548" y="1265064"/>
                </a:lnTo>
                <a:lnTo>
                  <a:pt x="103716" y="1502808"/>
                </a:lnTo>
                <a:lnTo>
                  <a:pt x="-1" y="61344"/>
                </a:lnTo>
                <a:close/>
              </a:path>
            </a:pathLst>
          </a:custGeom>
          <a:solidFill>
            <a:srgbClr val="00BC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54" b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61;p25">
            <a:extLst>
              <a:ext uri="{FF2B5EF4-FFF2-40B4-BE49-F238E27FC236}">
                <a16:creationId xmlns:a16="http://schemas.microsoft.com/office/drawing/2014/main" id="{984A85A2-52C0-C44F-4FEC-8A2410CA99B7}"/>
              </a:ext>
            </a:extLst>
          </p:cNvPr>
          <p:cNvSpPr txBox="1"/>
          <p:nvPr/>
        </p:nvSpPr>
        <p:spPr>
          <a:xfrm>
            <a:off x="772050" y="1541298"/>
            <a:ext cx="852435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1381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Three novel algorithmic improvements</a:t>
            </a:r>
            <a:br>
              <a:rPr lang="en-US" sz="3200" b="1" dirty="0">
                <a:solidFill>
                  <a:srgbClr val="0070C0"/>
                </a:solidFill>
                <a:latin typeface="Nunito" pitchFamily="2" charset="0"/>
                <a:ea typeface="Calibri"/>
                <a:cs typeface="Calibri"/>
                <a:sym typeface="Calibri"/>
              </a:rPr>
            </a:br>
            <a:r>
              <a:rPr lang="en-US" sz="3200" dirty="0">
                <a:latin typeface="Nunito" pitchFamily="2" charset="0"/>
                <a:ea typeface="Calibri"/>
                <a:cs typeface="Calibri"/>
                <a:sym typeface="Calibri"/>
              </a:rPr>
              <a:t>to the </a:t>
            </a:r>
            <a:r>
              <a:rPr lang="en-US" sz="3200" dirty="0" err="1">
                <a:latin typeface="Nunito" pitchFamily="2" charset="0"/>
                <a:ea typeface="Calibri"/>
                <a:cs typeface="Calibri"/>
                <a:sym typeface="Calibri"/>
              </a:rPr>
              <a:t>GenASM</a:t>
            </a:r>
            <a:r>
              <a:rPr lang="en-US" sz="3200" dirty="0">
                <a:latin typeface="Nunito" pitchFamily="2" charset="0"/>
                <a:ea typeface="Calibri"/>
                <a:cs typeface="Calibri"/>
                <a:sym typeface="Calibri"/>
              </a:rPr>
              <a:t> algorithm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139AA8-223F-415D-55ED-E9BF26E0869F}"/>
              </a:ext>
            </a:extLst>
          </p:cNvPr>
          <p:cNvSpPr/>
          <p:nvPr/>
        </p:nvSpPr>
        <p:spPr>
          <a:xfrm>
            <a:off x="0" y="3701329"/>
            <a:ext cx="9144000" cy="155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10" name="Google Shape;359;p25">
            <a:extLst>
              <a:ext uri="{FF2B5EF4-FFF2-40B4-BE49-F238E27FC236}">
                <a16:creationId xmlns:a16="http://schemas.microsoft.com/office/drawing/2014/main" id="{33C5CB95-6E17-EE9D-BE0E-AB604527A362}"/>
              </a:ext>
            </a:extLst>
          </p:cNvPr>
          <p:cNvSpPr/>
          <p:nvPr/>
        </p:nvSpPr>
        <p:spPr>
          <a:xfrm rot="-3135192">
            <a:off x="125142" y="4198699"/>
            <a:ext cx="706169" cy="354509"/>
          </a:xfrm>
          <a:custGeom>
            <a:avLst/>
            <a:gdLst/>
            <a:ahLst/>
            <a:cxnLst/>
            <a:rect l="l" t="t" r="r" b="b"/>
            <a:pathLst>
              <a:path w="4474548" h="1502808" extrusionOk="0">
                <a:moveTo>
                  <a:pt x="-1" y="61344"/>
                </a:moveTo>
                <a:lnTo>
                  <a:pt x="829143" y="-1"/>
                </a:lnTo>
                <a:cubicBezTo>
                  <a:pt x="827877" y="144524"/>
                  <a:pt x="797699" y="854087"/>
                  <a:pt x="796433" y="998612"/>
                </a:cubicBezTo>
                <a:lnTo>
                  <a:pt x="4474548" y="557547"/>
                </a:lnTo>
                <a:lnTo>
                  <a:pt x="4474548" y="1265064"/>
                </a:lnTo>
                <a:lnTo>
                  <a:pt x="103716" y="1502808"/>
                </a:lnTo>
                <a:lnTo>
                  <a:pt x="-1" y="61344"/>
                </a:lnTo>
                <a:close/>
              </a:path>
            </a:pathLst>
          </a:custGeom>
          <a:solidFill>
            <a:srgbClr val="00BC00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754" b="0" u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61;p25">
            <a:extLst>
              <a:ext uri="{FF2B5EF4-FFF2-40B4-BE49-F238E27FC236}">
                <a16:creationId xmlns:a16="http://schemas.microsoft.com/office/drawing/2014/main" id="{F2B45731-1B67-ED14-FF12-5F8E2C87FAE6}"/>
              </a:ext>
            </a:extLst>
          </p:cNvPr>
          <p:cNvSpPr txBox="1"/>
          <p:nvPr/>
        </p:nvSpPr>
        <p:spPr>
          <a:xfrm>
            <a:off x="772049" y="3979697"/>
            <a:ext cx="852435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31381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70C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High-performance</a:t>
            </a:r>
            <a:r>
              <a:rPr lang="en-US" sz="3200" dirty="0">
                <a:latin typeface="Nunito" pitchFamily="2" charset="0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latin typeface="Nunito" pitchFamily="2" charset="0"/>
                <a:ea typeface="Calibri"/>
                <a:cs typeface="Calibri"/>
                <a:sym typeface="Calibri"/>
              </a:rPr>
              <a:t>CPU</a:t>
            </a:r>
            <a:r>
              <a:rPr lang="en-US" sz="3200" dirty="0">
                <a:latin typeface="Nunito" pitchFamily="2" charset="0"/>
                <a:ea typeface="Calibri"/>
                <a:cs typeface="Calibri"/>
                <a:sym typeface="Calibri"/>
              </a:rPr>
              <a:t> and </a:t>
            </a:r>
            <a:r>
              <a:rPr lang="en-US" sz="3200" b="1" dirty="0">
                <a:latin typeface="Nunito" pitchFamily="2" charset="0"/>
                <a:ea typeface="Calibri"/>
                <a:cs typeface="Calibri"/>
                <a:sym typeface="Calibri"/>
              </a:rPr>
              <a:t>GPU</a:t>
            </a:r>
            <a:r>
              <a:rPr lang="en-US" sz="3200" dirty="0">
                <a:latin typeface="Nunito" pitchFamily="2" charset="0"/>
                <a:ea typeface="Calibri"/>
                <a:cs typeface="Calibri"/>
                <a:sym typeface="Calibri"/>
              </a:rPr>
              <a:t> implementations of the improved algorithm</a:t>
            </a:r>
          </a:p>
        </p:txBody>
      </p:sp>
    </p:spTree>
    <p:extLst>
      <p:ext uri="{BB962C8B-B14F-4D97-AF65-F5344CB8AC3E}">
        <p14:creationId xmlns:p14="http://schemas.microsoft.com/office/powerpoint/2010/main" val="9487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64E8D8-0C61-BD92-F05D-E2F598FA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GenASM</a:t>
            </a:r>
            <a:r>
              <a:rPr lang="en-US" dirty="0"/>
              <a:t>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86455-DA70-1219-AA05-62023F253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0B363-D484-4030-272A-C442C8C1D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322320" y="3747854"/>
            <a:ext cx="5593080" cy="2271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46497E-3CFE-3F90-F55B-DA2F6A02D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324860" y="1303911"/>
            <a:ext cx="5588000" cy="22689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9B6C66-F6DE-D64B-25A8-63D19F03CCF8}"/>
              </a:ext>
            </a:extLst>
          </p:cNvPr>
          <p:cNvCxnSpPr>
            <a:cxnSpLocks/>
          </p:cNvCxnSpPr>
          <p:nvPr/>
        </p:nvCxnSpPr>
        <p:spPr>
          <a:xfrm>
            <a:off x="198120" y="3657600"/>
            <a:ext cx="86842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8AC8EC7-0953-0EB4-9949-1EE512E19957}"/>
              </a:ext>
            </a:extLst>
          </p:cNvPr>
          <p:cNvSpPr txBox="1"/>
          <p:nvPr/>
        </p:nvSpPr>
        <p:spPr>
          <a:xfrm>
            <a:off x="381001" y="1531203"/>
            <a:ext cx="27815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unito" pitchFamily="2" charset="0"/>
              </a:rPr>
              <a:t>Distance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Nunito" pitchFamily="2" charset="0"/>
              </a:rPr>
              <a:t>Builds table of </a:t>
            </a:r>
            <a:r>
              <a:rPr lang="en-US" sz="1600" dirty="0" err="1">
                <a:latin typeface="Nunito" pitchFamily="2" charset="0"/>
              </a:rPr>
              <a:t>bitvectors</a:t>
            </a:r>
            <a:endParaRPr lang="en-US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Nunito" pitchFamily="2" charset="0"/>
              </a:rPr>
              <a:t>Finds the </a:t>
            </a:r>
            <a:r>
              <a:rPr lang="en-US" sz="1600" b="1" dirty="0">
                <a:latin typeface="Nunito" pitchFamily="2" charset="0"/>
              </a:rPr>
              <a:t>edit distance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12EF2-BBEF-8812-43AD-2F5D24CA0BF2}"/>
              </a:ext>
            </a:extLst>
          </p:cNvPr>
          <p:cNvSpPr txBox="1"/>
          <p:nvPr/>
        </p:nvSpPr>
        <p:spPr>
          <a:xfrm>
            <a:off x="-76200" y="1524000"/>
            <a:ext cx="725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unito" pitchFamily="2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5E8A70-E631-4C4F-E699-0F3E3B7A2917}"/>
              </a:ext>
            </a:extLst>
          </p:cNvPr>
          <p:cNvSpPr txBox="1"/>
          <p:nvPr/>
        </p:nvSpPr>
        <p:spPr>
          <a:xfrm>
            <a:off x="-76200" y="4245114"/>
            <a:ext cx="725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unito" pitchFamily="2" charset="0"/>
              </a:rPr>
              <a:t>2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B0BB696-2C4E-F692-92F5-619E0C46F897}"/>
              </a:ext>
            </a:extLst>
          </p:cNvPr>
          <p:cNvSpPr/>
          <p:nvPr/>
        </p:nvSpPr>
        <p:spPr>
          <a:xfrm>
            <a:off x="2484120" y="2835984"/>
            <a:ext cx="1676400" cy="297361"/>
          </a:xfrm>
          <a:prstGeom prst="wedgeRoundRectCallout">
            <a:avLst>
              <a:gd name="adj1" fmla="val 106304"/>
              <a:gd name="adj2" fmla="val -21134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Edit Distance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138CEB-963F-883E-EB86-44E352EBE6A2}"/>
              </a:ext>
            </a:extLst>
          </p:cNvPr>
          <p:cNvSpPr txBox="1"/>
          <p:nvPr/>
        </p:nvSpPr>
        <p:spPr>
          <a:xfrm>
            <a:off x="381000" y="4183558"/>
            <a:ext cx="30101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unito" pitchFamily="2" charset="0"/>
              </a:rPr>
              <a:t>Traceback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Nunito" pitchFamily="2" charset="0"/>
              </a:rPr>
              <a:t>Requires table of </a:t>
            </a:r>
            <a:r>
              <a:rPr lang="en-US" sz="1600" dirty="0" err="1">
                <a:latin typeface="Nunito" pitchFamily="2" charset="0"/>
              </a:rPr>
              <a:t>bitvectors</a:t>
            </a:r>
            <a:endParaRPr lang="en-US" sz="1600" dirty="0">
              <a:latin typeface="Nuni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Nunito" pitchFamily="2" charset="0"/>
              </a:rPr>
              <a:t>Finds the </a:t>
            </a:r>
            <a:r>
              <a:rPr lang="en-US" sz="1600" b="1" dirty="0">
                <a:latin typeface="Nunito" pitchFamily="2" charset="0"/>
              </a:rPr>
              <a:t>CIGAR string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118868-8ABB-BA23-64C8-01F7E4381C18}"/>
              </a:ext>
            </a:extLst>
          </p:cNvPr>
          <p:cNvSpPr/>
          <p:nvPr/>
        </p:nvSpPr>
        <p:spPr>
          <a:xfrm>
            <a:off x="5486400" y="4308033"/>
            <a:ext cx="3200400" cy="644967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5DDA2714-B316-E225-4C4C-1F7ED3766FC7}"/>
              </a:ext>
            </a:extLst>
          </p:cNvPr>
          <p:cNvSpPr/>
          <p:nvPr/>
        </p:nvSpPr>
        <p:spPr>
          <a:xfrm>
            <a:off x="5867400" y="5137110"/>
            <a:ext cx="1676400" cy="297361"/>
          </a:xfrm>
          <a:prstGeom prst="wedgeRoundRectCallout">
            <a:avLst>
              <a:gd name="adj1" fmla="val 25576"/>
              <a:gd name="adj2" fmla="val -10269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Nunito"/>
                <a:ea typeface="Nunito"/>
                <a:cs typeface="Nunito"/>
                <a:sym typeface="Nunito"/>
              </a:rPr>
              <a:t>CIGAR String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F33A252-F8E7-A65E-5CE6-2D42C645CBEA}"/>
              </a:ext>
            </a:extLst>
          </p:cNvPr>
          <p:cNvSpPr/>
          <p:nvPr/>
        </p:nvSpPr>
        <p:spPr>
          <a:xfrm>
            <a:off x="5148072" y="2133600"/>
            <a:ext cx="152400" cy="228600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 animBg="1"/>
      <p:bldP spid="16" grpId="0"/>
      <p:bldP spid="20" grpId="0" animBg="1"/>
      <p:bldP spid="2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C512E7-4DA5-81EE-7BAB-842D615D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943850" cy="1079823"/>
          </a:xfrm>
        </p:spPr>
        <p:txBody>
          <a:bodyPr anchor="t"/>
          <a:lstStyle/>
          <a:p>
            <a:r>
              <a:rPr lang="en-US" sz="3000" dirty="0"/>
              <a:t>Scrooge Improvement 1:</a:t>
            </a:r>
            <a:br>
              <a:rPr lang="en-US" dirty="0"/>
            </a:br>
            <a:r>
              <a:rPr lang="en-GB" sz="4000" u="sng" dirty="0"/>
              <a:t>S</a:t>
            </a:r>
            <a:r>
              <a:rPr lang="en-GB" sz="4000" dirty="0"/>
              <a:t>tore </a:t>
            </a:r>
            <a:r>
              <a:rPr lang="en-GB" sz="4000" u="sng" dirty="0"/>
              <a:t>E</a:t>
            </a:r>
            <a:r>
              <a:rPr lang="en-GB" sz="4000" dirty="0"/>
              <a:t>ntries, </a:t>
            </a:r>
            <a:r>
              <a:rPr lang="en-GB" sz="4000" u="sng" dirty="0"/>
              <a:t>N</a:t>
            </a:r>
            <a:r>
              <a:rPr lang="en-GB" sz="4000" dirty="0"/>
              <a:t>ot </a:t>
            </a:r>
            <a:r>
              <a:rPr lang="en-GB" sz="4000" u="sng" dirty="0"/>
              <a:t>E</a:t>
            </a:r>
            <a:r>
              <a:rPr lang="en-GB" sz="4000" dirty="0"/>
              <a:t>dges (SENE)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13B33-CBA4-8C85-F5C6-96B392E6B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16" name="Google Shape;454;p33">
            <a:extLst>
              <a:ext uri="{FF2B5EF4-FFF2-40B4-BE49-F238E27FC236}">
                <a16:creationId xmlns:a16="http://schemas.microsoft.com/office/drawing/2014/main" id="{6413AB6F-CEA2-AFAB-853E-5A6A87795D9D}"/>
              </a:ext>
            </a:extLst>
          </p:cNvPr>
          <p:cNvSpPr/>
          <p:nvPr/>
        </p:nvSpPr>
        <p:spPr>
          <a:xfrm>
            <a:off x="0" y="4876800"/>
            <a:ext cx="9144000" cy="10798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latin typeface="Nunito"/>
                <a:ea typeface="Nunito"/>
                <a:cs typeface="Nunito"/>
                <a:sym typeface="Nunito"/>
              </a:rPr>
              <a:t>   </a:t>
            </a:r>
            <a:r>
              <a:rPr lang="en-GB" sz="3200" b="1" dirty="0">
                <a:latin typeface="Nunito"/>
                <a:ea typeface="Nunito"/>
                <a:cs typeface="Nunito"/>
                <a:sym typeface="Nunito"/>
              </a:rPr>
              <a:t>SENE</a:t>
            </a:r>
            <a:r>
              <a:rPr lang="en-GB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results in a </a:t>
            </a:r>
            <a:r>
              <a:rPr lang="en-GB" sz="32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3x reduction </a:t>
            </a:r>
            <a:r>
              <a:rPr lang="en-GB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</a:t>
            </a:r>
            <a:br>
              <a:rPr lang="en-GB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32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memory footprint</a:t>
            </a:r>
            <a:r>
              <a:rPr lang="en-GB" sz="3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lang="en-GB" sz="32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data movement</a:t>
            </a:r>
            <a:endParaRPr sz="32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" name="Google Shape;447;p33">
            <a:extLst>
              <a:ext uri="{FF2B5EF4-FFF2-40B4-BE49-F238E27FC236}">
                <a16:creationId xmlns:a16="http://schemas.microsoft.com/office/drawing/2014/main" id="{24E429DF-993C-AB51-5E77-A2DB7742D2F0}"/>
              </a:ext>
            </a:extLst>
          </p:cNvPr>
          <p:cNvSpPr/>
          <p:nvPr/>
        </p:nvSpPr>
        <p:spPr>
          <a:xfrm>
            <a:off x="5392925" y="1371600"/>
            <a:ext cx="3687000" cy="3059100"/>
          </a:xfrm>
          <a:prstGeom prst="roundRect">
            <a:avLst>
              <a:gd name="adj" fmla="val 5112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20" name="Google Shape;448;p33">
            <a:extLst>
              <a:ext uri="{FF2B5EF4-FFF2-40B4-BE49-F238E27FC236}">
                <a16:creationId xmlns:a16="http://schemas.microsoft.com/office/drawing/2014/main" id="{A869218C-E9A3-7D71-111D-44F5DEAE76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67751" y="2469562"/>
            <a:ext cx="3518702" cy="18668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449;p33">
            <a:extLst>
              <a:ext uri="{FF2B5EF4-FFF2-40B4-BE49-F238E27FC236}">
                <a16:creationId xmlns:a16="http://schemas.microsoft.com/office/drawing/2014/main" id="{A1D9AC2B-6B7A-26D7-C81B-2D4469066D41}"/>
              </a:ext>
            </a:extLst>
          </p:cNvPr>
          <p:cNvSpPr/>
          <p:nvPr/>
        </p:nvSpPr>
        <p:spPr>
          <a:xfrm>
            <a:off x="40650" y="1371600"/>
            <a:ext cx="3518700" cy="3059100"/>
          </a:xfrm>
          <a:prstGeom prst="roundRect">
            <a:avLst>
              <a:gd name="adj" fmla="val 5112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pic>
        <p:nvPicPr>
          <p:cNvPr id="22" name="Google Shape;450;p33">
            <a:extLst>
              <a:ext uri="{FF2B5EF4-FFF2-40B4-BE49-F238E27FC236}">
                <a16:creationId xmlns:a16="http://schemas.microsoft.com/office/drawing/2014/main" id="{0AA44584-1AAE-0E18-D904-8E84D7AFA39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77" y="2603902"/>
            <a:ext cx="3397249" cy="173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451;p33">
            <a:extLst>
              <a:ext uri="{FF2B5EF4-FFF2-40B4-BE49-F238E27FC236}">
                <a16:creationId xmlns:a16="http://schemas.microsoft.com/office/drawing/2014/main" id="{9A1043DB-F1BD-4CF3-0FEB-95F4898EC3D7}"/>
              </a:ext>
            </a:extLst>
          </p:cNvPr>
          <p:cNvSpPr/>
          <p:nvPr/>
        </p:nvSpPr>
        <p:spPr>
          <a:xfrm>
            <a:off x="3559410" y="2819925"/>
            <a:ext cx="1824300" cy="1495800"/>
          </a:xfrm>
          <a:prstGeom prst="rightArrow">
            <a:avLst>
              <a:gd name="adj1" fmla="val 50000"/>
              <a:gd name="adj2" fmla="val 32118"/>
            </a:avLst>
          </a:prstGeom>
          <a:solidFill>
            <a:schemeClr val="accent3">
              <a:lumMod val="20000"/>
              <a:lumOff val="80000"/>
            </a:schemeClr>
          </a:solidFill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SENE</a:t>
            </a:r>
            <a:br>
              <a:rPr lang="en-GB" sz="2000" b="1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</a:br>
            <a:r>
              <a:rPr lang="en-GB" sz="2000" b="1" dirty="0">
                <a:solidFill>
                  <a:srgbClr val="000000"/>
                </a:solidFill>
                <a:latin typeface="Nunito" pitchFamily="2" charset="0"/>
                <a:ea typeface="Calibri"/>
                <a:cs typeface="Calibri"/>
                <a:sym typeface="Calibri"/>
              </a:rPr>
              <a:t>Improvement</a:t>
            </a:r>
            <a:endParaRPr sz="2000" dirty="0">
              <a:latin typeface="Nunito" pitchFamily="2" charset="0"/>
            </a:endParaRPr>
          </a:p>
        </p:txBody>
      </p:sp>
      <p:sp>
        <p:nvSpPr>
          <p:cNvPr id="24" name="Google Shape;452;p33">
            <a:extLst>
              <a:ext uri="{FF2B5EF4-FFF2-40B4-BE49-F238E27FC236}">
                <a16:creationId xmlns:a16="http://schemas.microsoft.com/office/drawing/2014/main" id="{AC33828D-4E1C-5DB7-6A91-514BB1381BDD}"/>
              </a:ext>
            </a:extLst>
          </p:cNvPr>
          <p:cNvSpPr txBox="1"/>
          <p:nvPr/>
        </p:nvSpPr>
        <p:spPr>
          <a:xfrm>
            <a:off x="887850" y="1295400"/>
            <a:ext cx="18243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600" b="1" dirty="0" err="1">
                <a:latin typeface="Nunito"/>
                <a:ea typeface="Nunito"/>
                <a:cs typeface="Nunito"/>
                <a:sym typeface="Nunito"/>
              </a:rPr>
              <a:t>GenASM</a:t>
            </a:r>
            <a:endParaRPr sz="26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" name="Google Shape;453;p33">
            <a:extLst>
              <a:ext uri="{FF2B5EF4-FFF2-40B4-BE49-F238E27FC236}">
                <a16:creationId xmlns:a16="http://schemas.microsoft.com/office/drawing/2014/main" id="{F53BD6A5-FC6D-BB2F-EECF-1FA141298089}"/>
              </a:ext>
            </a:extLst>
          </p:cNvPr>
          <p:cNvSpPr txBox="1"/>
          <p:nvPr/>
        </p:nvSpPr>
        <p:spPr>
          <a:xfrm>
            <a:off x="6355000" y="1295400"/>
            <a:ext cx="1762800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600" b="1" dirty="0">
                <a:latin typeface="Nunito"/>
                <a:ea typeface="Nunito"/>
                <a:cs typeface="Nunito"/>
                <a:sym typeface="Nunito"/>
              </a:rPr>
              <a:t>Scrooge</a:t>
            </a:r>
            <a:endParaRPr sz="26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" name="Google Shape;455;p33">
            <a:extLst>
              <a:ext uri="{FF2B5EF4-FFF2-40B4-BE49-F238E27FC236}">
                <a16:creationId xmlns:a16="http://schemas.microsoft.com/office/drawing/2014/main" id="{FCA8A8A9-177E-016C-F4A5-136B98B15876}"/>
              </a:ext>
            </a:extLst>
          </p:cNvPr>
          <p:cNvSpPr txBox="1"/>
          <p:nvPr/>
        </p:nvSpPr>
        <p:spPr>
          <a:xfrm>
            <a:off x="-37796" y="1819725"/>
            <a:ext cx="3695396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Nunito"/>
                <a:ea typeface="Nunito"/>
                <a:cs typeface="Nunito"/>
                <a:sym typeface="Nunito"/>
              </a:rPr>
              <a:t>S</a:t>
            </a:r>
            <a:r>
              <a:rPr lang="en-GB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tores </a:t>
            </a:r>
            <a:r>
              <a:rPr lang="en-GB" sz="20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3 edges </a:t>
            </a:r>
            <a:r>
              <a:rPr lang="en-GB" sz="2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per table entry </a:t>
            </a:r>
            <a:r>
              <a:rPr lang="en-GB" sz="2000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for traceback</a:t>
            </a:r>
            <a:endParaRPr sz="20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" name="Google Shape;456;p33">
            <a:extLst>
              <a:ext uri="{FF2B5EF4-FFF2-40B4-BE49-F238E27FC236}">
                <a16:creationId xmlns:a16="http://schemas.microsoft.com/office/drawing/2014/main" id="{0F85B686-FB63-BD45-6668-8ACC51CC906B}"/>
              </a:ext>
            </a:extLst>
          </p:cNvPr>
          <p:cNvSpPr txBox="1"/>
          <p:nvPr/>
        </p:nvSpPr>
        <p:spPr>
          <a:xfrm>
            <a:off x="5477050" y="1819725"/>
            <a:ext cx="351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latin typeface="Nunito"/>
                <a:ea typeface="Nunito"/>
                <a:cs typeface="Nunito"/>
                <a:sym typeface="Nunito"/>
              </a:rPr>
              <a:t>Stores table </a:t>
            </a:r>
            <a:r>
              <a:rPr lang="en-GB" sz="20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entries</a:t>
            </a:r>
            <a:r>
              <a:rPr lang="en-GB" sz="2000" dirty="0">
                <a:latin typeface="Nunito"/>
                <a:ea typeface="Nunito"/>
                <a:cs typeface="Nunito"/>
                <a:sym typeface="Nunito"/>
              </a:rPr>
              <a:t> directly,</a:t>
            </a:r>
            <a:br>
              <a:rPr lang="en-GB" sz="2000" dirty="0">
                <a:latin typeface="Nunito"/>
                <a:ea typeface="Nunito"/>
                <a:cs typeface="Nunito"/>
                <a:sym typeface="Nunito"/>
              </a:rPr>
            </a:br>
            <a:r>
              <a:rPr lang="en-GB" sz="2000" dirty="0">
                <a:latin typeface="Nunito"/>
                <a:ea typeface="Nunito"/>
                <a:cs typeface="Nunito"/>
                <a:sym typeface="Nunito"/>
              </a:rPr>
              <a:t>edges are </a:t>
            </a:r>
            <a:r>
              <a:rPr lang="en-GB" sz="2000" b="1" dirty="0">
                <a:latin typeface="Nunito"/>
                <a:ea typeface="Nunito"/>
                <a:cs typeface="Nunito"/>
                <a:sym typeface="Nunito"/>
              </a:rPr>
              <a:t>regenerated</a:t>
            </a:r>
            <a:endParaRPr sz="20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3407F8-4CD6-6368-2295-4C85885FD479}"/>
              </a:ext>
            </a:extLst>
          </p:cNvPr>
          <p:cNvSpPr/>
          <p:nvPr/>
        </p:nvSpPr>
        <p:spPr>
          <a:xfrm>
            <a:off x="6400800" y="2539917"/>
            <a:ext cx="3048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endParaRPr lang="en-US" sz="2200" dirty="0" err="1">
              <a:solidFill>
                <a:schemeClr val="tx1"/>
              </a:solidFill>
              <a:latin typeface="Nun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 animBg="1"/>
      <p:bldP spid="19" grpId="0" animBg="1"/>
      <p:bldP spid="23" grpId="0" animBg="1"/>
      <p:bldP spid="25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C512E7-4DA5-81EE-7BAB-842D615D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9823"/>
          </a:xfrm>
        </p:spPr>
        <p:txBody>
          <a:bodyPr anchor="t"/>
          <a:lstStyle/>
          <a:p>
            <a:r>
              <a:rPr lang="en-US" sz="3000" dirty="0"/>
              <a:t>Scrooge Improvement 2:</a:t>
            </a:r>
            <a:br>
              <a:rPr lang="en-US" dirty="0"/>
            </a:br>
            <a:r>
              <a:rPr lang="en-GB" sz="3500" u="sng" dirty="0"/>
              <a:t>D</a:t>
            </a:r>
            <a:r>
              <a:rPr lang="en-GB" sz="3500" dirty="0"/>
              <a:t>iscard </a:t>
            </a:r>
            <a:r>
              <a:rPr lang="en-GB" sz="3500" u="sng" dirty="0"/>
              <a:t>E</a:t>
            </a:r>
            <a:r>
              <a:rPr lang="en-GB" sz="3500" dirty="0"/>
              <a:t>ntries </a:t>
            </a:r>
            <a:r>
              <a:rPr lang="en-GB" sz="3500" u="sng" dirty="0"/>
              <a:t>N</a:t>
            </a:r>
            <a:r>
              <a:rPr lang="en-GB" sz="3500" dirty="0"/>
              <a:t>ot used by </a:t>
            </a:r>
            <a:r>
              <a:rPr lang="en-GB" sz="3500" u="sng" dirty="0"/>
              <a:t>T</a:t>
            </a:r>
            <a:r>
              <a:rPr lang="en-GB" sz="3500" dirty="0"/>
              <a:t>raceback (DENT)</a:t>
            </a:r>
            <a:endParaRPr lang="en-US" sz="3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13B33-CBA4-8C85-F5C6-96B392E6B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BBF05047-ADC6-47BF-A318-424F854A849A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11" name="Google Shape;491;p36">
            <a:extLst>
              <a:ext uri="{FF2B5EF4-FFF2-40B4-BE49-F238E27FC236}">
                <a16:creationId xmlns:a16="http://schemas.microsoft.com/office/drawing/2014/main" id="{7939EF41-F0A0-4E4E-9324-27EC13F6C1BF}"/>
              </a:ext>
            </a:extLst>
          </p:cNvPr>
          <p:cNvSpPr/>
          <p:nvPr/>
        </p:nvSpPr>
        <p:spPr>
          <a:xfrm>
            <a:off x="751954" y="1066800"/>
            <a:ext cx="7640042" cy="4168308"/>
          </a:xfrm>
          <a:prstGeom prst="roundRect">
            <a:avLst>
              <a:gd name="adj" fmla="val 5112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3" name="Google Shape;493;p36">
            <a:extLst>
              <a:ext uri="{FF2B5EF4-FFF2-40B4-BE49-F238E27FC236}">
                <a16:creationId xmlns:a16="http://schemas.microsoft.com/office/drawing/2014/main" id="{D1663154-D189-22A1-D3DE-DD1B7C893065}"/>
              </a:ext>
            </a:extLst>
          </p:cNvPr>
          <p:cNvSpPr txBox="1"/>
          <p:nvPr/>
        </p:nvSpPr>
        <p:spPr>
          <a:xfrm>
            <a:off x="838200" y="1066800"/>
            <a:ext cx="7532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dirty="0" err="1">
                <a:latin typeface="Nunito"/>
                <a:ea typeface="Nunito"/>
                <a:cs typeface="Nunito"/>
                <a:sym typeface="Nunito"/>
              </a:rPr>
              <a:t>GenASM’s</a:t>
            </a:r>
            <a:r>
              <a:rPr lang="en-GB" sz="24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traceback</a:t>
            </a:r>
            <a:r>
              <a:rPr lang="en-GB" sz="2400" dirty="0">
                <a:latin typeface="Nunito"/>
                <a:ea typeface="Nunito"/>
                <a:cs typeface="Nunito"/>
                <a:sym typeface="Nunito"/>
              </a:rPr>
              <a:t> does </a:t>
            </a:r>
            <a:r>
              <a:rPr lang="en-GB" sz="24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not cross</a:t>
            </a:r>
            <a:r>
              <a:rPr lang="en-GB" sz="2400" dirty="0">
                <a:latin typeface="Nunito"/>
                <a:ea typeface="Nunito"/>
                <a:cs typeface="Nunito"/>
                <a:sym typeface="Nunito"/>
              </a:rPr>
              <a:t> the </a:t>
            </a:r>
            <a:r>
              <a:rPr lang="en-GB" sz="24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entire table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" name="Google Shape;492;p36">
            <a:extLst>
              <a:ext uri="{FF2B5EF4-FFF2-40B4-BE49-F238E27FC236}">
                <a16:creationId xmlns:a16="http://schemas.microsoft.com/office/drawing/2014/main" id="{62A9817E-3C38-55F8-14FD-B13F5AFBA84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749" y="1942451"/>
            <a:ext cx="5486452" cy="321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94;p36" descr="Image result for false vector">
            <a:extLst>
              <a:ext uri="{FF2B5EF4-FFF2-40B4-BE49-F238E27FC236}">
                <a16:creationId xmlns:a16="http://schemas.microsoft.com/office/drawing/2014/main" id="{92393481-64CE-1001-3760-DB3269B16F3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4595" y="2674505"/>
            <a:ext cx="1945070" cy="194503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95;p36">
            <a:extLst>
              <a:ext uri="{FF2B5EF4-FFF2-40B4-BE49-F238E27FC236}">
                <a16:creationId xmlns:a16="http://schemas.microsoft.com/office/drawing/2014/main" id="{A91CF587-BA97-C736-3A2C-A51CD8E5E439}"/>
              </a:ext>
            </a:extLst>
          </p:cNvPr>
          <p:cNvSpPr/>
          <p:nvPr/>
        </p:nvSpPr>
        <p:spPr>
          <a:xfrm rot="2700000">
            <a:off x="3813814" y="2720275"/>
            <a:ext cx="344775" cy="344775"/>
          </a:xfrm>
          <a:prstGeom prst="mathPlus">
            <a:avLst>
              <a:gd name="adj1" fmla="val 1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6" name="Google Shape;496;p36">
            <a:extLst>
              <a:ext uri="{FF2B5EF4-FFF2-40B4-BE49-F238E27FC236}">
                <a16:creationId xmlns:a16="http://schemas.microsoft.com/office/drawing/2014/main" id="{7DEEF878-9377-862A-1270-8D6622527A93}"/>
              </a:ext>
            </a:extLst>
          </p:cNvPr>
          <p:cNvSpPr/>
          <p:nvPr/>
        </p:nvSpPr>
        <p:spPr>
          <a:xfrm rot="2700000">
            <a:off x="4591619" y="2720275"/>
            <a:ext cx="344775" cy="344775"/>
          </a:xfrm>
          <a:prstGeom prst="mathPlus">
            <a:avLst>
              <a:gd name="adj1" fmla="val 1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7" name="Google Shape;497;p36">
            <a:extLst>
              <a:ext uri="{FF2B5EF4-FFF2-40B4-BE49-F238E27FC236}">
                <a16:creationId xmlns:a16="http://schemas.microsoft.com/office/drawing/2014/main" id="{98A3BAC1-2B3B-2DE1-2327-DB95DC030FA1}"/>
              </a:ext>
            </a:extLst>
          </p:cNvPr>
          <p:cNvSpPr/>
          <p:nvPr/>
        </p:nvSpPr>
        <p:spPr>
          <a:xfrm rot="2700000">
            <a:off x="4591619" y="3123138"/>
            <a:ext cx="344775" cy="344775"/>
          </a:xfrm>
          <a:prstGeom prst="mathPlus">
            <a:avLst>
              <a:gd name="adj1" fmla="val 1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8" name="Google Shape;498;p36">
            <a:extLst>
              <a:ext uri="{FF2B5EF4-FFF2-40B4-BE49-F238E27FC236}">
                <a16:creationId xmlns:a16="http://schemas.microsoft.com/office/drawing/2014/main" id="{E234DDC9-D920-385B-F961-D6EC003793F3}"/>
              </a:ext>
            </a:extLst>
          </p:cNvPr>
          <p:cNvSpPr/>
          <p:nvPr/>
        </p:nvSpPr>
        <p:spPr>
          <a:xfrm rot="2700000">
            <a:off x="3813814" y="3523730"/>
            <a:ext cx="344775" cy="344775"/>
          </a:xfrm>
          <a:prstGeom prst="mathPlus">
            <a:avLst>
              <a:gd name="adj1" fmla="val 1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19" name="Google Shape;499;p36">
            <a:extLst>
              <a:ext uri="{FF2B5EF4-FFF2-40B4-BE49-F238E27FC236}">
                <a16:creationId xmlns:a16="http://schemas.microsoft.com/office/drawing/2014/main" id="{D7AC5B0D-DE4E-01EF-AA4B-67D333D90BDC}"/>
              </a:ext>
            </a:extLst>
          </p:cNvPr>
          <p:cNvSpPr/>
          <p:nvPr/>
        </p:nvSpPr>
        <p:spPr>
          <a:xfrm rot="2700000">
            <a:off x="4591619" y="3523730"/>
            <a:ext cx="344775" cy="344775"/>
          </a:xfrm>
          <a:prstGeom prst="mathPlus">
            <a:avLst>
              <a:gd name="adj1" fmla="val 1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0" name="Google Shape;500;p36">
            <a:extLst>
              <a:ext uri="{FF2B5EF4-FFF2-40B4-BE49-F238E27FC236}">
                <a16:creationId xmlns:a16="http://schemas.microsoft.com/office/drawing/2014/main" id="{B54EA524-4DAE-4328-1021-58BF3FE93E6A}"/>
              </a:ext>
            </a:extLst>
          </p:cNvPr>
          <p:cNvSpPr/>
          <p:nvPr/>
        </p:nvSpPr>
        <p:spPr>
          <a:xfrm rot="2700000">
            <a:off x="3813814" y="3940851"/>
            <a:ext cx="344775" cy="344775"/>
          </a:xfrm>
          <a:prstGeom prst="mathPlus">
            <a:avLst>
              <a:gd name="adj1" fmla="val 1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3" name="Google Shape;501;p36">
            <a:extLst>
              <a:ext uri="{FF2B5EF4-FFF2-40B4-BE49-F238E27FC236}">
                <a16:creationId xmlns:a16="http://schemas.microsoft.com/office/drawing/2014/main" id="{ABB20E85-0CAE-0978-C648-8C04B0A4C044}"/>
              </a:ext>
            </a:extLst>
          </p:cNvPr>
          <p:cNvSpPr/>
          <p:nvPr/>
        </p:nvSpPr>
        <p:spPr>
          <a:xfrm rot="2700000">
            <a:off x="4591619" y="3940851"/>
            <a:ext cx="344775" cy="344775"/>
          </a:xfrm>
          <a:prstGeom prst="mathPlus">
            <a:avLst>
              <a:gd name="adj1" fmla="val 1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5" name="Google Shape;502;p36">
            <a:extLst>
              <a:ext uri="{FF2B5EF4-FFF2-40B4-BE49-F238E27FC236}">
                <a16:creationId xmlns:a16="http://schemas.microsoft.com/office/drawing/2014/main" id="{4363211E-AFD5-BECF-5ACC-A104B8DE2FA5}"/>
              </a:ext>
            </a:extLst>
          </p:cNvPr>
          <p:cNvSpPr/>
          <p:nvPr/>
        </p:nvSpPr>
        <p:spPr>
          <a:xfrm rot="2700000">
            <a:off x="3813814" y="4342306"/>
            <a:ext cx="344775" cy="344775"/>
          </a:xfrm>
          <a:prstGeom prst="mathPlus">
            <a:avLst>
              <a:gd name="adj1" fmla="val 1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7" name="Google Shape;503;p36">
            <a:extLst>
              <a:ext uri="{FF2B5EF4-FFF2-40B4-BE49-F238E27FC236}">
                <a16:creationId xmlns:a16="http://schemas.microsoft.com/office/drawing/2014/main" id="{D4190F05-9B32-F731-2F4D-26F0583A1E61}"/>
              </a:ext>
            </a:extLst>
          </p:cNvPr>
          <p:cNvSpPr/>
          <p:nvPr/>
        </p:nvSpPr>
        <p:spPr>
          <a:xfrm rot="2700000">
            <a:off x="4591619" y="4342306"/>
            <a:ext cx="344775" cy="344775"/>
          </a:xfrm>
          <a:prstGeom prst="mathPlus">
            <a:avLst>
              <a:gd name="adj1" fmla="val 1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29" name="Google Shape;454;p33">
            <a:extLst>
              <a:ext uri="{FF2B5EF4-FFF2-40B4-BE49-F238E27FC236}">
                <a16:creationId xmlns:a16="http://schemas.microsoft.com/office/drawing/2014/main" id="{B383E717-9F00-9009-067D-3CDCBF110494}"/>
              </a:ext>
            </a:extLst>
          </p:cNvPr>
          <p:cNvSpPr/>
          <p:nvPr/>
        </p:nvSpPr>
        <p:spPr>
          <a:xfrm>
            <a:off x="0" y="5410200"/>
            <a:ext cx="9144000" cy="8562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2800" b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DENT</a:t>
            </a:r>
            <a:r>
              <a:rPr lang="en-GB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results in a </a:t>
            </a:r>
            <a:r>
              <a:rPr lang="en-GB" sz="28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4x reduction </a:t>
            </a:r>
            <a:r>
              <a:rPr lang="en-GB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</a:t>
            </a:r>
            <a:br>
              <a:rPr lang="en-GB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-GB" sz="28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memory footprint</a:t>
            </a:r>
            <a:r>
              <a:rPr lang="en-GB" sz="28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</a:t>
            </a:r>
            <a:r>
              <a:rPr lang="en-GB" sz="28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data movement</a:t>
            </a:r>
            <a:endParaRPr sz="280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" name="Google Shape;493;p36">
            <a:extLst>
              <a:ext uri="{FF2B5EF4-FFF2-40B4-BE49-F238E27FC236}">
                <a16:creationId xmlns:a16="http://schemas.microsoft.com/office/drawing/2014/main" id="{D26F2C19-4C63-5065-30B2-CAF2C1788DC3}"/>
              </a:ext>
            </a:extLst>
          </p:cNvPr>
          <p:cNvSpPr txBox="1"/>
          <p:nvPr/>
        </p:nvSpPr>
        <p:spPr>
          <a:xfrm>
            <a:off x="838200" y="1443376"/>
            <a:ext cx="75327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latin typeface="Nunito"/>
                <a:ea typeface="Nunito"/>
                <a:cs typeface="Nunito"/>
                <a:sym typeface="Nunito"/>
              </a:rPr>
              <a:t>Scrooge</a:t>
            </a:r>
            <a:r>
              <a:rPr lang="en-GB" sz="2400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Nunito"/>
                <a:ea typeface="Nunito"/>
                <a:cs typeface="Nunito"/>
                <a:sym typeface="Nunito"/>
              </a:rPr>
              <a:t>discards</a:t>
            </a:r>
            <a:r>
              <a:rPr lang="en-GB" sz="2400" dirty="0">
                <a:latin typeface="Nunito"/>
                <a:ea typeface="Nunito"/>
                <a:cs typeface="Nunito"/>
                <a:sym typeface="Nunito"/>
              </a:rPr>
              <a:t> entries that are </a:t>
            </a:r>
            <a:r>
              <a:rPr lang="en-GB" sz="2400" b="1" dirty="0">
                <a:solidFill>
                  <a:srgbClr val="C00000"/>
                </a:solidFill>
                <a:latin typeface="Nunito"/>
                <a:ea typeface="Nunito"/>
                <a:cs typeface="Nunito"/>
                <a:sym typeface="Nunito"/>
              </a:rPr>
              <a:t>never reached</a:t>
            </a:r>
            <a:endParaRPr sz="2400" dirty="0"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28169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5" grpId="0" animBg="1"/>
      <p:bldP spid="27" grpId="0" animBg="1"/>
      <p:bldP spid="29" grpId="0" animBg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3.9|11.9|5.5|23.9|12.9|9.5|13.1"/>
</p:tagLst>
</file>

<file path=ppt/theme/theme1.xml><?xml version="1.0" encoding="utf-8"?>
<a:theme xmlns:a="http://schemas.openxmlformats.org/drawingml/2006/main" name="1_CMU-SAFARI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12700">
          <a:solidFill>
            <a:schemeClr val="tx1"/>
          </a:solidFill>
        </a:ln>
      </a:spPr>
      <a:bodyPr lIns="0" tIns="0" rIns="0" bIns="0" rtlCol="0" anchor="t"/>
      <a:lstStyle>
        <a:defPPr algn="l">
          <a:defRPr sz="2200" dirty="0" err="1" smtClean="0">
            <a:solidFill>
              <a:schemeClr val="tx1"/>
            </a:solidFill>
            <a:latin typeface="Nunito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200" dirty="0">
            <a:latin typeface="Nunito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MU-SAFARI" id="{B15788EB-35F8-49D3-8BDF-2EB8D26A72D0}" vid="{7C2D58BB-235D-4341-930F-6DE16E8DC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Scrooge HiCOMB v2</Template>
  <TotalTime>1112</TotalTime>
  <Words>2296</Words>
  <Application>Microsoft Macintosh PowerPoint</Application>
  <PresentationFormat>On-screen Show (4:3)</PresentationFormat>
  <Paragraphs>367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Nunito</vt:lpstr>
      <vt:lpstr>Palatino Linotype</vt:lpstr>
      <vt:lpstr>Whitney-Bold</vt:lpstr>
      <vt:lpstr>Whitney-Medium</vt:lpstr>
      <vt:lpstr>Wingdings</vt:lpstr>
      <vt:lpstr>1_CMU-SAFARI</vt:lpstr>
      <vt:lpstr>Algorithmic Improvement and GPU Acceleration of the GenASM Algorithm</vt:lpstr>
      <vt:lpstr>Background</vt:lpstr>
      <vt:lpstr>Benefits of GenASM</vt:lpstr>
      <vt:lpstr>Problem – Inefficiencies in GenASM</vt:lpstr>
      <vt:lpstr>Our Goal</vt:lpstr>
      <vt:lpstr>Scrooge</vt:lpstr>
      <vt:lpstr>GenASM Algorithm</vt:lpstr>
      <vt:lpstr>Scrooge Improvement 1: Store Entries, Not Edges (SENE)</vt:lpstr>
      <vt:lpstr>Scrooge Improvement 2: Discard Entries Not used by Traceback (DENT)</vt:lpstr>
      <vt:lpstr>Scrooge Improvement 3: Early Termination (ET)</vt:lpstr>
      <vt:lpstr>Methodology</vt:lpstr>
      <vt:lpstr>Key Results</vt:lpstr>
      <vt:lpstr>Discussion - ASIC</vt:lpstr>
      <vt:lpstr>Conclusion</vt:lpstr>
      <vt:lpstr>Links</vt:lpstr>
      <vt:lpstr>Algorithmic Improvement and GPU Acceleration of the GenASM Algorithm</vt:lpstr>
      <vt:lpstr>References</vt:lpstr>
      <vt:lpstr>PowerPoint Presentation</vt:lpstr>
      <vt:lpstr>Why “Scrooge”?</vt:lpstr>
      <vt:lpstr>Speedup</vt:lpstr>
      <vt:lpstr>Result - Parameter Sweeps are Necessary </vt:lpstr>
      <vt:lpstr>GenASM Algorithm</vt:lpstr>
      <vt:lpstr>GenASM Distance Calculation</vt:lpstr>
      <vt:lpstr>GenASM Distance Calculation</vt:lpstr>
      <vt:lpstr>GenASM Distance Calculation Output</vt:lpstr>
      <vt:lpstr>GenASM Traceback</vt:lpstr>
      <vt:lpstr>GenASM Traceback</vt:lpstr>
      <vt:lpstr>GenASM Traceback - Output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Improvement and GPU Acceleration of the GenASM Algorithm</dc:title>
  <dc:creator>J L</dc:creator>
  <cp:lastModifiedBy>J L</cp:lastModifiedBy>
  <cp:revision>26</cp:revision>
  <cp:lastPrinted>2021-07-18T14:25:14Z</cp:lastPrinted>
  <dcterms:created xsi:type="dcterms:W3CDTF">2022-05-28T23:00:22Z</dcterms:created>
  <dcterms:modified xsi:type="dcterms:W3CDTF">2022-06-13T15:50:40Z</dcterms:modified>
</cp:coreProperties>
</file>