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9"/>
  </p:notesMasterIdLst>
  <p:handoutMasterIdLst>
    <p:handoutMasterId r:id="rId30"/>
  </p:handoutMasterIdLst>
  <p:sldIdLst>
    <p:sldId id="4598" r:id="rId2"/>
    <p:sldId id="4494" r:id="rId3"/>
    <p:sldId id="302" r:id="rId4"/>
    <p:sldId id="4607" r:id="rId5"/>
    <p:sldId id="4498" r:id="rId6"/>
    <p:sldId id="4560" r:id="rId7"/>
    <p:sldId id="4613" r:id="rId8"/>
    <p:sldId id="4499" r:id="rId9"/>
    <p:sldId id="4625" r:id="rId10"/>
    <p:sldId id="4506" r:id="rId11"/>
    <p:sldId id="4510" r:id="rId12"/>
    <p:sldId id="4626" r:id="rId13"/>
    <p:sldId id="4628" r:id="rId14"/>
    <p:sldId id="4629" r:id="rId15"/>
    <p:sldId id="4630" r:id="rId16"/>
    <p:sldId id="4639" r:id="rId17"/>
    <p:sldId id="4631" r:id="rId18"/>
    <p:sldId id="4632" r:id="rId19"/>
    <p:sldId id="4584" r:id="rId20"/>
    <p:sldId id="4591" r:id="rId21"/>
    <p:sldId id="4511" r:id="rId22"/>
    <p:sldId id="4606" r:id="rId23"/>
    <p:sldId id="4640" r:id="rId24"/>
    <p:sldId id="4634" r:id="rId25"/>
    <p:sldId id="4635" r:id="rId26"/>
    <p:sldId id="4608" r:id="rId27"/>
    <p:sldId id="464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200"/>
    <a:srgbClr val="1F8DD3"/>
    <a:srgbClr val="75ABDF"/>
    <a:srgbClr val="FFE4DB"/>
    <a:srgbClr val="FFD300"/>
    <a:srgbClr val="FCBBFF"/>
    <a:srgbClr val="FF9300"/>
    <a:srgbClr val="7FC1FC"/>
    <a:srgbClr val="567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5"/>
    <p:restoredTop sz="73680"/>
  </p:normalViewPr>
  <p:slideViewPr>
    <p:cSldViewPr snapToGrid="0" snapToObjects="1">
      <p:cViewPr varScale="1">
        <p:scale>
          <a:sx n="73" d="100"/>
          <a:sy n="73" d="100"/>
        </p:scale>
        <p:origin x="28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BBE3E-5EF1-3E41-B378-D6D52BB7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7381D-6A83-834C-A925-E27D2ACFF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F6DE4F-B803-104D-AA15-502AFD6126B3}" type="datetimeFigureOut">
              <a:rPr lang="en-US" smtClean="0"/>
              <a:t>8/21/20</a:t>
            </a:fld>
            <a:endParaRPr lang="en-US"/>
          </a:p>
        </p:txBody>
      </p:sp>
      <p:sp>
        <p:nvSpPr>
          <p:cNvPr id="4" name="Footer Placeholder 3">
            <a:extLst>
              <a:ext uri="{FF2B5EF4-FFF2-40B4-BE49-F238E27FC236}">
                <a16:creationId xmlns:a16="http://schemas.microsoft.com/office/drawing/2014/main" id="{E4B19467-1154-5D45-AACF-AE098BE9AF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15F319-D8A4-F846-BB60-91AB7174B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C521E-117D-5D40-BF43-93B079090C91}" type="slidenum">
              <a:rPr lang="en-US" smtClean="0"/>
              <a:t>‹#›</a:t>
            </a:fld>
            <a:endParaRPr lang="en-US"/>
          </a:p>
        </p:txBody>
      </p:sp>
    </p:spTree>
    <p:extLst>
      <p:ext uri="{BB962C8B-B14F-4D97-AF65-F5344CB8AC3E}">
        <p14:creationId xmlns:p14="http://schemas.microsoft.com/office/powerpoint/2010/main" val="248286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C208-645D-C24A-92BE-5C55D93EB607}" type="datetimeFigureOut">
              <a:rPr lang="en-US" smtClean="0"/>
              <a:t>8/21/20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39A41-7A76-1D40-B3BE-29B670EC38FE}" type="slidenum">
              <a:rPr lang="en-US" smtClean="0"/>
              <a:t>‹#›</a:t>
            </a:fld>
            <a:endParaRPr lang="en-US"/>
          </a:p>
        </p:txBody>
      </p:sp>
    </p:spTree>
    <p:extLst>
      <p:ext uri="{BB962C8B-B14F-4D97-AF65-F5344CB8AC3E}">
        <p14:creationId xmlns:p14="http://schemas.microsoft.com/office/powerpoint/2010/main" val="179245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Damla Senol Cali. Today, I'll be presenting our work "GenASM: A Low-Power, Memory-Efficient Approximate String Matching Acceleration Framework for Genome Sequence Analysis". This work will appear in MICRO 2020.</a:t>
            </a:r>
          </a:p>
        </p:txBody>
      </p:sp>
      <p:sp>
        <p:nvSpPr>
          <p:cNvPr id="4" name="Slide Number Placeholder 3"/>
          <p:cNvSpPr>
            <a:spLocks noGrp="1"/>
          </p:cNvSpPr>
          <p:nvPr>
            <p:ph type="sldNum" sz="quarter" idx="5"/>
          </p:nvPr>
        </p:nvSpPr>
        <p:spPr/>
        <p:txBody>
          <a:bodyPr/>
          <a:lstStyle/>
          <a:p>
            <a:fld id="{47139A41-7A76-1D40-B3BE-29B670EC38FE}" type="slidenum">
              <a:rPr lang="en-US" smtClean="0"/>
              <a:t>1</a:t>
            </a:fld>
            <a:endParaRPr lang="en-US"/>
          </a:p>
        </p:txBody>
      </p:sp>
    </p:spTree>
    <p:extLst>
      <p:ext uri="{BB962C8B-B14F-4D97-AF65-F5344CB8AC3E}">
        <p14:creationId xmlns:p14="http://schemas.microsoft.com/office/powerpoint/2010/main" val="13810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Processing Core (PC):</a:t>
            </a:r>
            <a:r>
              <a:rPr lang="en-US" dirty="0"/>
              <a:t> Basic compute component which computes the intermediate bitvectors</a:t>
            </a:r>
            <a:endParaRPr lang="en-US" b="1" dirty="0"/>
          </a:p>
          <a:p>
            <a:endParaRPr lang="en-US" sz="1200" kern="1200" dirty="0">
              <a:solidFill>
                <a:schemeClr val="tx1"/>
              </a:solidFill>
              <a:effectLst/>
              <a:latin typeface="+mn-lt"/>
              <a:ea typeface="+mn-ea"/>
              <a:cs typeface="+mn-cs"/>
            </a:endParaRPr>
          </a:p>
          <a:p>
            <a:pPr marL="463550" indent="-285750">
              <a:lnSpc>
                <a:spcPct val="100000"/>
              </a:lnSpc>
              <a:spcBef>
                <a:spcPts val="0"/>
              </a:spcBef>
              <a:spcAft>
                <a:spcPts val="0"/>
              </a:spcAft>
              <a:tabLst>
                <a:tab pos="4699000" algn="l"/>
                <a:tab pos="4875213" algn="l"/>
                <a:tab pos="5240338" algn="l"/>
                <a:tab pos="5414963" algn="l"/>
              </a:tabLst>
            </a:pPr>
            <a:r>
              <a:rPr lang="en-US" dirty="0"/>
              <a:t>Required logic is added around Processing Core to define PE:</a:t>
            </a:r>
          </a:p>
          <a:p>
            <a:pPr marL="755650" lvl="1" indent="-255588">
              <a:lnSpc>
                <a:spcPct val="100000"/>
              </a:lnSpc>
              <a:spcBef>
                <a:spcPts val="0"/>
              </a:spcBef>
              <a:spcAft>
                <a:spcPts val="0"/>
              </a:spcAft>
              <a:tabLst>
                <a:tab pos="4699000" algn="l"/>
                <a:tab pos="4875213" algn="l"/>
                <a:tab pos="5240338" algn="l"/>
                <a:tab pos="5414963" algn="l"/>
              </a:tabLst>
            </a:pPr>
            <a:r>
              <a:rPr lang="en-US" sz="2000" b="1" dirty="0"/>
              <a:t>Processing Element</a:t>
            </a:r>
          </a:p>
          <a:p>
            <a:endParaRPr lang="en-US" sz="1200" kern="1200" dirty="0">
              <a:solidFill>
                <a:schemeClr val="tx1"/>
              </a:solidFill>
              <a:effectLst/>
              <a:latin typeface="+mn-lt"/>
              <a:ea typeface="+mn-ea"/>
              <a:cs typeface="+mn-cs"/>
            </a:endParaRPr>
          </a:p>
          <a:p>
            <a:pPr marL="463550" indent="-285750">
              <a:lnSpc>
                <a:spcPct val="100000"/>
              </a:lnSpc>
              <a:spcBef>
                <a:spcPts val="0"/>
              </a:spcBef>
              <a:spcAft>
                <a:spcPts val="0"/>
              </a:spcAft>
              <a:tabLst>
                <a:tab pos="4699000" algn="l"/>
                <a:tab pos="4875213" algn="l"/>
                <a:tab pos="5240338" algn="l"/>
                <a:tab pos="5414963" algn="l"/>
              </a:tabLst>
            </a:pPr>
            <a:r>
              <a:rPr lang="en-US" dirty="0"/>
              <a:t>Multiple Processing Elements are concatenated to define PB:</a:t>
            </a:r>
          </a:p>
          <a:p>
            <a:pPr marL="755650" lvl="1" indent="-255588">
              <a:lnSpc>
                <a:spcPct val="100000"/>
              </a:lnSpc>
              <a:spcBef>
                <a:spcPts val="0"/>
              </a:spcBef>
              <a:spcAft>
                <a:spcPts val="0"/>
              </a:spcAft>
              <a:tabLst>
                <a:tab pos="4699000" algn="l"/>
                <a:tab pos="4875213" algn="l"/>
                <a:tab pos="5240338" algn="l"/>
                <a:tab pos="5414963" algn="l"/>
              </a:tabLst>
            </a:pPr>
            <a:r>
              <a:rPr lang="en-US" sz="2000" b="1" dirty="0"/>
              <a:t>Processing Block</a:t>
            </a:r>
            <a:endParaRPr lang="en-US" sz="1200" kern="1200" dirty="0">
              <a:solidFill>
                <a:schemeClr val="tx1"/>
              </a:solidFill>
              <a:effectLst/>
              <a:latin typeface="+mn-lt"/>
              <a:ea typeface="+mn-ea"/>
              <a:cs typeface="+mn-cs"/>
            </a:endParaRPr>
          </a:p>
          <a:p>
            <a:endParaRPr lang="en-US" dirty="0"/>
          </a:p>
          <a:p>
            <a:endParaRPr lang="en-US" dirty="0"/>
          </a:p>
          <a:p>
            <a:pPr marL="463550" lvl="1" indent="-285750">
              <a:lnSpc>
                <a:spcPct val="100000"/>
              </a:lnSpc>
              <a:spcBef>
                <a:spcPts val="0"/>
              </a:spcBef>
              <a:spcAft>
                <a:spcPts val="0"/>
              </a:spcAft>
              <a:tabLst>
                <a:tab pos="4699000" algn="l"/>
                <a:tab pos="4875213" algn="l"/>
                <a:tab pos="5240338" algn="l"/>
                <a:tab pos="5414963" algn="l"/>
              </a:tabLst>
            </a:pPr>
            <a:endParaRPr lang="en-US" sz="2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91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design our system around a 16GB 3D-stacked Hybrid Memory Cube (HMC) memory with 32 vaults (shown in Figure 8). Within each vault, the logic layer contains a GenASM-DC accelerator, its associated DC-SRAM (8KB), a GenASM-TB accelerator, and TB-SRAMs (64×1.5KB). </a:t>
            </a:r>
          </a:p>
          <a:p>
            <a:endParaRPr lang="en-US" sz="1200" kern="1200" dirty="0">
              <a:solidFill>
                <a:schemeClr val="tx1"/>
              </a:solidFill>
              <a:effectLst/>
              <a:latin typeface="+mn-lt"/>
              <a:ea typeface="+mn-ea"/>
              <a:cs typeface="+mn-cs"/>
            </a:endParaRPr>
          </a:p>
          <a:p>
            <a:pPr marL="520700" indent="-342900">
              <a:lnSpc>
                <a:spcPct val="120000"/>
              </a:lnSpc>
              <a:spcBef>
                <a:spcPts val="600"/>
              </a:spcBef>
              <a:spcAft>
                <a:spcPts val="0"/>
              </a:spcAft>
            </a:pPr>
            <a:r>
              <a:rPr lang="en-US" sz="1200" dirty="0">
                <a:solidFill>
                  <a:schemeClr val="tx1"/>
                </a:solidFill>
              </a:rPr>
              <a:t>Each vault in 3D-stacked memory contains its own GenASM-DC and GenASM-TB hardware </a:t>
            </a:r>
          </a:p>
          <a:p>
            <a:pPr marL="177800" indent="0">
              <a:lnSpc>
                <a:spcPct val="120000"/>
              </a:lnSpc>
              <a:spcBef>
                <a:spcPts val="600"/>
              </a:spcBef>
              <a:spcAft>
                <a:spcPts val="0"/>
              </a:spcAft>
              <a:buNone/>
            </a:pPr>
            <a:r>
              <a:rPr lang="en-US" sz="1200" dirty="0">
                <a:solidFill>
                  <a:schemeClr val="tx1"/>
                </a:solidFill>
                <a:sym typeface="Wingdings" pitchFamily="2" charset="2"/>
              </a:rPr>
              <a:t>	</a:t>
            </a:r>
            <a:r>
              <a:rPr lang="en-US" sz="1200" dirty="0">
                <a:solidFill>
                  <a:schemeClr val="accent1"/>
                </a:solidFill>
                <a:sym typeface="Wingdings" pitchFamily="2" charset="2"/>
              </a:rPr>
              <a:t> </a:t>
            </a:r>
            <a:r>
              <a:rPr lang="en-US" sz="1200" b="1" dirty="0">
                <a:solidFill>
                  <a:schemeClr val="accent1"/>
                </a:solidFill>
                <a:sym typeface="Wingdings" pitchFamily="2" charset="2"/>
              </a:rPr>
              <a:t>vault-level parallelism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4249D-6B03-406B-84C9-9A4B472D4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15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understand what are the use cases of GenASM, we need to look at the read mapping pipeline. Read mapping can be seen as a four-step process (i.e., </a:t>
            </a:r>
            <a:r>
              <a:rPr lang="en-US" sz="1200" i="1" kern="1200" dirty="0">
                <a:solidFill>
                  <a:schemeClr val="tx1"/>
                </a:solidFill>
                <a:effectLst/>
                <a:latin typeface="+mn-lt"/>
                <a:ea typeface="+mn-ea"/>
                <a:cs typeface="+mn-cs"/>
              </a:rPr>
              <a:t>seed-and- extend</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read mapping starts with </a:t>
            </a:r>
            <a:r>
              <a:rPr lang="en-US" sz="1200" i="1" kern="1200" dirty="0">
                <a:solidFill>
                  <a:schemeClr val="tx1"/>
                </a:solidFill>
                <a:effectLst/>
                <a:latin typeface="+mn-lt"/>
                <a:ea typeface="+mn-ea"/>
                <a:cs typeface="+mn-cs"/>
              </a:rPr>
              <a:t>indexing </a:t>
            </a:r>
            <a:r>
              <a:rPr lang="en-US" sz="1200" kern="1200" dirty="0">
                <a:solidFill>
                  <a:schemeClr val="tx1"/>
                </a:solidFill>
                <a:effectLst/>
                <a:latin typeface="+mn-lt"/>
                <a:ea typeface="+mn-ea"/>
                <a:cs typeface="+mn-cs"/>
              </a:rPr>
              <a:t>the reference genome. This index contains all possible fixed-length substrings as the keys, and the exact match locations of these substrings in the reference genome as values. Second, </a:t>
            </a:r>
            <a:r>
              <a:rPr lang="en-US" sz="1200" i="1" kern="1200" dirty="0">
                <a:solidFill>
                  <a:schemeClr val="tx1"/>
                </a:solidFill>
                <a:effectLst/>
                <a:latin typeface="+mn-lt"/>
                <a:ea typeface="+mn-ea"/>
                <a:cs typeface="+mn-cs"/>
              </a:rPr>
              <a:t>seeding </a:t>
            </a:r>
            <a:r>
              <a:rPr lang="en-US" sz="1200" kern="1200" dirty="0">
                <a:solidFill>
                  <a:schemeClr val="tx1"/>
                </a:solidFill>
                <a:effectLst/>
                <a:latin typeface="+mn-lt"/>
                <a:ea typeface="+mn-ea"/>
                <a:cs typeface="+mn-cs"/>
              </a:rPr>
              <a:t>queries the index structure for determining potential mapping locations of each read in the reference genome using substrings (i.e., </a:t>
            </a:r>
            <a:r>
              <a:rPr lang="en-US" sz="1200" i="1" kern="1200" dirty="0">
                <a:solidFill>
                  <a:schemeClr val="tx1"/>
                </a:solidFill>
                <a:effectLst/>
                <a:latin typeface="+mn-lt"/>
                <a:ea typeface="+mn-ea"/>
                <a:cs typeface="+mn-cs"/>
              </a:rPr>
              <a:t>seeds</a:t>
            </a:r>
            <a:r>
              <a:rPr lang="en-US" sz="1200" kern="1200" dirty="0">
                <a:solidFill>
                  <a:schemeClr val="tx1"/>
                </a:solidFill>
                <a:effectLst/>
                <a:latin typeface="+mn-lt"/>
                <a:ea typeface="+mn-ea"/>
                <a:cs typeface="+mn-cs"/>
              </a:rPr>
              <a:t>) from each read.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a:t>
            </a:r>
            <a:r>
              <a:rPr lang="en-US" sz="1200" i="1" kern="1200" dirty="0">
                <a:solidFill>
                  <a:schemeClr val="tx1"/>
                </a:solidFill>
                <a:effectLst/>
                <a:latin typeface="+mn-lt"/>
                <a:ea typeface="+mn-ea"/>
                <a:cs typeface="+mn-cs"/>
              </a:rPr>
              <a:t>pre-alignment filtering </a:t>
            </a:r>
            <a:r>
              <a:rPr lang="en-US" sz="1200" kern="1200" dirty="0">
                <a:solidFill>
                  <a:schemeClr val="tx1"/>
                </a:solidFill>
                <a:effectLst/>
                <a:latin typeface="+mn-lt"/>
                <a:ea typeface="+mn-ea"/>
                <a:cs typeface="+mn-cs"/>
              </a:rPr>
              <a:t>uses filtering heuristics to examine the similarity between every read and its potential matching segment on the reference genome that are identified in the second step. Goal is to eliminate most of the dissimilar sequences to decrease the number of required alignments. Fourth, for all of the non-filtered candidate mapping locations, </a:t>
            </a:r>
            <a:r>
              <a:rPr lang="en-US" sz="1200" i="1" kern="1200" dirty="0">
                <a:solidFill>
                  <a:schemeClr val="tx1"/>
                </a:solidFill>
                <a:effectLst/>
                <a:latin typeface="+mn-lt"/>
                <a:ea typeface="+mn-ea"/>
                <a:cs typeface="+mn-cs"/>
              </a:rPr>
              <a:t>read alignment </a:t>
            </a:r>
            <a:r>
              <a:rPr lang="en-US" sz="1200" kern="1200" dirty="0">
                <a:solidFill>
                  <a:schemeClr val="tx1"/>
                </a:solidFill>
                <a:effectLst/>
                <a:latin typeface="+mn-lt"/>
                <a:ea typeface="+mn-ea"/>
                <a:cs typeface="+mn-cs"/>
              </a:rPr>
              <a:t>(i.e., </a:t>
            </a:r>
            <a:r>
              <a:rPr lang="en-US" sz="1200" i="1" kern="1200" dirty="0">
                <a:solidFill>
                  <a:schemeClr val="tx1"/>
                </a:solidFill>
                <a:effectLst/>
                <a:latin typeface="+mn-lt"/>
                <a:ea typeface="+mn-ea"/>
                <a:cs typeface="+mn-cs"/>
              </a:rPr>
              <a:t>seed-extension</a:t>
            </a:r>
            <a:r>
              <a:rPr lang="en-US" sz="1200" kern="1200" dirty="0">
                <a:solidFill>
                  <a:schemeClr val="tx1"/>
                </a:solidFill>
                <a:effectLst/>
                <a:latin typeface="+mn-lt"/>
                <a:ea typeface="+mn-ea"/>
                <a:cs typeface="+mn-cs"/>
              </a:rPr>
              <a:t>) step performs a dynamic programming based alignment to determine the best location of the query read. As part of this step, traceback operation between the reference segment and the query is performed in order to find the </a:t>
            </a:r>
            <a:r>
              <a:rPr lang="en-US" sz="1200" i="1" kern="1200" dirty="0">
                <a:solidFill>
                  <a:schemeClr val="tx1"/>
                </a:solidFill>
                <a:effectLst/>
                <a:latin typeface="+mn-lt"/>
                <a:ea typeface="+mn-ea"/>
                <a:cs typeface="+mn-cs"/>
              </a:rPr>
              <a:t>optimal alignment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16</a:t>
            </a:fld>
            <a:endParaRPr lang="en-US"/>
          </a:p>
        </p:txBody>
      </p:sp>
    </p:spTree>
    <p:extLst>
      <p:ext uri="{BB962C8B-B14F-4D97-AF65-F5344CB8AC3E}">
        <p14:creationId xmlns:p14="http://schemas.microsoft.com/office/powerpoint/2010/main" val="331139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3D-stacked DRAM arch.</a:t>
            </a:r>
          </a:p>
          <a:p>
            <a:endParaRPr lang="en-US" dirty="0"/>
          </a:p>
          <a:p>
            <a:r>
              <a:rPr lang="en-US" dirty="0"/>
              <a:t>two different datasets to show our applicability for both short and long reads</a:t>
            </a:r>
          </a:p>
        </p:txBody>
      </p:sp>
      <p:sp>
        <p:nvSpPr>
          <p:cNvPr id="4" name="Slide Number Placeholder 3"/>
          <p:cNvSpPr>
            <a:spLocks noGrp="1"/>
          </p:cNvSpPr>
          <p:nvPr>
            <p:ph type="sldNum" sz="quarter" idx="5"/>
          </p:nvPr>
        </p:nvSpPr>
        <p:spPr/>
        <p:txBody>
          <a:bodyPr/>
          <a:lstStyle/>
          <a:p>
            <a:fld id="{47139A41-7A76-1D40-B3BE-29B670EC38FE}" type="slidenum">
              <a:rPr lang="en-US" smtClean="0"/>
              <a:t>19</a:t>
            </a:fld>
            <a:endParaRPr lang="en-US"/>
          </a:p>
        </p:txBody>
      </p:sp>
    </p:spTree>
    <p:extLst>
      <p:ext uri="{BB962C8B-B14F-4D97-AF65-F5344CB8AC3E}">
        <p14:creationId xmlns:p14="http://schemas.microsoft.com/office/powerpoint/2010/main" val="302074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show the details of the evaluation of our first use case: alignment as part of this presentation due to time limitation.</a:t>
            </a:r>
          </a:p>
          <a:p>
            <a:endParaRPr lang="en-US" dirty="0"/>
          </a:p>
          <a:p>
            <a:r>
              <a:rPr lang="en-US" dirty="0"/>
              <a:t>We compared GenASM against state-of-the-art hardware and software</a:t>
            </a:r>
          </a:p>
        </p:txBody>
      </p:sp>
      <p:sp>
        <p:nvSpPr>
          <p:cNvPr id="4" name="Slide Number Placeholder 3"/>
          <p:cNvSpPr>
            <a:spLocks noGrp="1"/>
          </p:cNvSpPr>
          <p:nvPr>
            <p:ph type="sldNum" sz="quarter" idx="5"/>
          </p:nvPr>
        </p:nvSpPr>
        <p:spPr/>
        <p:txBody>
          <a:bodyPr/>
          <a:lstStyle/>
          <a:p>
            <a:fld id="{47139A41-7A76-1D40-B3BE-29B670EC38FE}" type="slidenum">
              <a:rPr lang="en-US" smtClean="0"/>
              <a:t>20</a:t>
            </a:fld>
            <a:endParaRPr lang="en-US"/>
          </a:p>
        </p:txBody>
      </p:sp>
    </p:spTree>
    <p:extLst>
      <p:ext uri="{BB962C8B-B14F-4D97-AF65-F5344CB8AC3E}">
        <p14:creationId xmlns:p14="http://schemas.microsoft.com/office/powerpoint/2010/main" val="230860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21</a:t>
            </a:fld>
            <a:endParaRPr lang="en-US"/>
          </a:p>
        </p:txBody>
      </p:sp>
    </p:spTree>
    <p:extLst>
      <p:ext uri="{BB962C8B-B14F-4D97-AF65-F5344CB8AC3E}">
        <p14:creationId xmlns:p14="http://schemas.microsoft.com/office/powerpoint/2010/main" val="212995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22</a:t>
            </a:fld>
            <a:endParaRPr lang="en-US"/>
          </a:p>
        </p:txBody>
      </p:sp>
    </p:spTree>
    <p:extLst>
      <p:ext uri="{BB962C8B-B14F-4D97-AF65-F5344CB8AC3E}">
        <p14:creationId xmlns:p14="http://schemas.microsoft.com/office/powerpoint/2010/main" val="127481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23</a:t>
            </a:fld>
            <a:endParaRPr lang="en-US"/>
          </a:p>
        </p:txBody>
      </p:sp>
    </p:spTree>
    <p:extLst>
      <p:ext uri="{BB962C8B-B14F-4D97-AF65-F5344CB8AC3E}">
        <p14:creationId xmlns:p14="http://schemas.microsoft.com/office/powerpoint/2010/main" val="296504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our paper for the evaluation of other two use cases and for more details</a:t>
            </a:r>
          </a:p>
        </p:txBody>
      </p:sp>
      <p:sp>
        <p:nvSpPr>
          <p:cNvPr id="4" name="Slide Number Placeholder 3"/>
          <p:cNvSpPr>
            <a:spLocks noGrp="1"/>
          </p:cNvSpPr>
          <p:nvPr>
            <p:ph type="sldNum" sz="quarter" idx="5"/>
          </p:nvPr>
        </p:nvSpPr>
        <p:spPr/>
        <p:txBody>
          <a:bodyPr/>
          <a:lstStyle/>
          <a:p>
            <a:fld id="{47139A41-7A76-1D40-B3BE-29B670EC38FE}" type="slidenum">
              <a:rPr lang="en-US" smtClean="0"/>
              <a:t>24</a:t>
            </a:fld>
            <a:endParaRPr lang="en-US"/>
          </a:p>
        </p:txBody>
      </p:sp>
    </p:spTree>
    <p:extLst>
      <p:ext uri="{BB962C8B-B14F-4D97-AF65-F5344CB8AC3E}">
        <p14:creationId xmlns:p14="http://schemas.microsoft.com/office/powerpoint/2010/main" val="4089091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work, we focus on approximate string matching because it is one of the main bottlenecks of genome sequence analysis.</a:t>
            </a:r>
          </a:p>
          <a:p>
            <a:endParaRPr lang="en-US" b="0" dirty="0"/>
          </a:p>
          <a:p>
            <a:r>
              <a:rPr lang="en-US" b="0" dirty="0"/>
              <a:t>Our goal is to ....</a:t>
            </a:r>
          </a:p>
          <a:p>
            <a:endParaRPr lang="en-US" b="0" dirty="0"/>
          </a:p>
          <a:p>
            <a:r>
              <a:rPr lang="en-US" b="0" dirty="0"/>
              <a:t>We propose the first ...</a:t>
            </a:r>
          </a:p>
          <a:p>
            <a:r>
              <a:rPr lang="en-US" b="0" dirty="0"/>
              <a:t>GenASM is a novel ASM acceleration framework where we co-design ...</a:t>
            </a:r>
          </a:p>
          <a:p>
            <a:r>
              <a:rPr lang="en-US" b="0" dirty="0"/>
              <a:t>We have evaluated ...</a:t>
            </a:r>
          </a:p>
          <a:p>
            <a:r>
              <a:rPr lang="en-US" b="0" dirty="0"/>
              <a:t>And show that ...</a:t>
            </a:r>
          </a:p>
        </p:txBody>
      </p:sp>
      <p:sp>
        <p:nvSpPr>
          <p:cNvPr id="4" name="Slide Number Placeholder 3"/>
          <p:cNvSpPr>
            <a:spLocks noGrp="1"/>
          </p:cNvSpPr>
          <p:nvPr>
            <p:ph type="sldNum" sz="quarter" idx="5"/>
          </p:nvPr>
        </p:nvSpPr>
        <p:spPr/>
        <p:txBody>
          <a:bodyPr/>
          <a:lstStyle/>
          <a:p>
            <a:fld id="{7D64B0BB-F452-6F45-9C9C-EFED3BFBC47E}" type="slidenum">
              <a:rPr lang="en-US" smtClean="0"/>
              <a:t>26</a:t>
            </a:fld>
            <a:endParaRPr lang="en-US"/>
          </a:p>
        </p:txBody>
      </p:sp>
    </p:spTree>
    <p:extLst>
      <p:ext uri="{BB962C8B-B14F-4D97-AF65-F5344CB8AC3E}">
        <p14:creationId xmlns:p14="http://schemas.microsoft.com/office/powerpoint/2010/main" val="9273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genetic material of an organism is called genome and each genome consists of DNA. </a:t>
            </a:r>
          </a:p>
          <a:p>
            <a:r>
              <a:rPr lang="en-US" dirty="0"/>
              <a:t>The information in DNA is encoded with a sequence of four different types of bases, A, C, G and T. </a:t>
            </a:r>
          </a:p>
          <a:p>
            <a:endParaRPr lang="en-US" dirty="0"/>
          </a:p>
          <a:p>
            <a:r>
              <a:rPr lang="en-US"/>
              <a:t>**COVID-19</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13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47139A41-7A76-1D40-B3BE-29B670EC38FE}" type="slidenum">
              <a:rPr lang="en-US" smtClean="0"/>
              <a:t>27</a:t>
            </a:fld>
            <a:endParaRPr lang="en-US"/>
          </a:p>
        </p:txBody>
      </p:sp>
    </p:spTree>
    <p:extLst>
      <p:ext uri="{BB962C8B-B14F-4D97-AF65-F5344CB8AC3E}">
        <p14:creationId xmlns:p14="http://schemas.microsoft.com/office/powerpoint/2010/main" val="17613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whole genome of most organisms cannot be sequenced all at once, the genome is broken into smaller fragments. </a:t>
            </a:r>
          </a:p>
          <a:p>
            <a:r>
              <a:rPr lang="en-US" sz="1200" kern="1200" dirty="0">
                <a:solidFill>
                  <a:schemeClr val="tx1"/>
                </a:solidFill>
                <a:effectLst/>
                <a:latin typeface="+mn-lt"/>
                <a:ea typeface="+mn-ea"/>
                <a:cs typeface="+mn-cs"/>
              </a:rPr>
              <a:t>After each fragment is sequenced, small pieces of DNA sequences (i.e. reads) are generated.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9B5B4-DF53-9241-A035-39249688D7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lose the location information of these reads with respect to the original genome, ...</a:t>
            </a:r>
          </a:p>
        </p:txBody>
      </p:sp>
      <p:sp>
        <p:nvSpPr>
          <p:cNvPr id="4" name="Slide Number Placeholder 3"/>
          <p:cNvSpPr>
            <a:spLocks noGrp="1"/>
          </p:cNvSpPr>
          <p:nvPr>
            <p:ph type="sldNum" sz="quarter" idx="5"/>
          </p:nvPr>
        </p:nvSpPr>
        <p:spPr/>
        <p:txBody>
          <a:bodyPr/>
          <a:lstStyle/>
          <a:p>
            <a:fld id="{47139A41-7A76-1D40-B3BE-29B670EC38FE}" type="slidenum">
              <a:rPr lang="en-US" smtClean="0"/>
              <a:t>4</a:t>
            </a:fld>
            <a:endParaRPr lang="en-US"/>
          </a:p>
        </p:txBody>
      </p:sp>
    </p:spTree>
    <p:extLst>
      <p:ext uri="{BB962C8B-B14F-4D97-AF65-F5344CB8AC3E}">
        <p14:creationId xmlns:p14="http://schemas.microsoft.com/office/powerpoint/2010/main" val="89436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approach to genome sequencing is to perform read mapping, where reads are assembled by finding their location in a reference genome.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the bases in a read may not be identical to the bases in the reference genome at that original location for one of two reasons. First, the sequencing technologies introduce errors into the read fragments during extraction. Second, the read may contain mutations that are specific to the individual organism that the DNA was extracted from, which are not captured in the reference genome.</a:t>
            </a:r>
          </a:p>
          <a:p>
            <a:endParaRPr lang="en-US"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base pair can be inserted, deleted, or substituted for another base pair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25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their need to account for edits, </a:t>
            </a:r>
            <a:r>
              <a:rPr lang="en-US" sz="1200" kern="1200" dirty="0" err="1">
                <a:solidFill>
                  <a:schemeClr val="tx1"/>
                </a:solidFill>
                <a:effectLst/>
                <a:latin typeface="+mn-lt"/>
                <a:ea typeface="+mn-ea"/>
                <a:cs typeface="+mn-cs"/>
              </a:rPr>
              <a:t>mutliple</a:t>
            </a:r>
            <a:r>
              <a:rPr lang="en-US" sz="1200" kern="1200" dirty="0">
                <a:solidFill>
                  <a:schemeClr val="tx1"/>
                </a:solidFill>
                <a:effectLst/>
                <a:latin typeface="+mn-lt"/>
                <a:ea typeface="+mn-ea"/>
                <a:cs typeface="+mn-cs"/>
              </a:rPr>
              <a:t> steps of read mapping are effectively a form of approximate (i.e., fuzzy) string matching (ASM), and can make use of existing ASM algorithms.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Typically, ASM uses an expensive quadratic-time dynamic programming algorithm.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time-consuming algorithm accounts for over 70% of the execution time of read mapping [5], and acts as the bottleneck for the entire genome analysis pipeline.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2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replace the dynamic programming algorithm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won't go into the details of the algorithm due to time limit, please refer to our paper for the details of the algorithm and its limitations.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77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GenASM ...</a:t>
            </a:r>
          </a:p>
        </p:txBody>
      </p:sp>
      <p:sp>
        <p:nvSpPr>
          <p:cNvPr id="4" name="Slide Number Placeholder 3"/>
          <p:cNvSpPr>
            <a:spLocks noGrp="1"/>
          </p:cNvSpPr>
          <p:nvPr>
            <p:ph type="sldNum" sz="quarter" idx="5"/>
          </p:nvPr>
        </p:nvSpPr>
        <p:spPr/>
        <p:txBody>
          <a:bodyPr/>
          <a:lstStyle/>
          <a:p>
            <a:fld id="{47139A41-7A76-1D40-B3BE-29B670EC38FE}" type="slidenum">
              <a:rPr lang="en-US" smtClean="0"/>
              <a:t>10</a:t>
            </a:fld>
            <a:endParaRPr lang="en-US"/>
          </a:p>
        </p:txBody>
      </p:sp>
    </p:spTree>
    <p:extLst>
      <p:ext uri="{BB962C8B-B14F-4D97-AF65-F5344CB8AC3E}">
        <p14:creationId xmlns:p14="http://schemas.microsoft.com/office/powerpoint/2010/main" val="180306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indent="-342900">
              <a:lnSpc>
                <a:spcPct val="100000"/>
              </a:lnSpc>
              <a:spcBef>
                <a:spcPts val="0"/>
              </a:spcBef>
              <a:spcAft>
                <a:spcPts val="600"/>
              </a:spcAft>
            </a:pPr>
            <a:r>
              <a:rPr lang="en-US" sz="2200" dirty="0">
                <a:solidFill>
                  <a:schemeClr val="tx1"/>
                </a:solidFill>
              </a:rPr>
              <a:t>GenASM is composed of two main components: GenASM-DC and GenASM-TB.</a:t>
            </a:r>
          </a:p>
          <a:p>
            <a:pPr marL="520700" indent="-342900">
              <a:lnSpc>
                <a:spcPct val="100000"/>
              </a:lnSpc>
              <a:spcBef>
                <a:spcPts val="0"/>
              </a:spcBef>
              <a:spcAft>
                <a:spcPts val="600"/>
              </a:spcAft>
            </a:pPr>
            <a:r>
              <a:rPr lang="en-US" sz="2200" dirty="0">
                <a:solidFill>
                  <a:schemeClr val="tx1"/>
                </a:solidFill>
              </a:rPr>
              <a:t>DC-SRAM for writing the intermediate data required for DC execution.</a:t>
            </a:r>
          </a:p>
          <a:p>
            <a:pPr marL="520700" indent="-342900">
              <a:lnSpc>
                <a:spcPct val="100000"/>
              </a:lnSpc>
              <a:spcBef>
                <a:spcPts val="0"/>
              </a:spcBef>
              <a:spcAft>
                <a:spcPts val="600"/>
              </a:spcAft>
            </a:pPr>
            <a:r>
              <a:rPr lang="en-US" sz="2200" dirty="0">
                <a:solidFill>
                  <a:schemeClr val="tx1"/>
                </a:solidFill>
              </a:rPr>
              <a:t>TB-SRAMs for writing the bitvectors generated during DC execution, which are later used in the TB execution.</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400" dirty="0">
                <a:solidFill>
                  <a:schemeClr val="tx1"/>
                </a:solidFill>
              </a:rPr>
              <a:t>Although our accelerators can be ported anywhere in the system, </a:t>
            </a:r>
            <a:endParaRPr lang="en-US" sz="2200" dirty="0">
              <a:solidFill>
                <a:schemeClr val="tx1"/>
              </a:solidFill>
            </a:endParaRPr>
          </a:p>
          <a:p>
            <a:pPr marL="520700" indent="-342900">
              <a:lnSpc>
                <a:spcPct val="100000"/>
              </a:lnSpc>
              <a:spcBef>
                <a:spcPts val="0"/>
              </a:spcBef>
              <a:spcAft>
                <a:spcPts val="600"/>
              </a:spcAft>
            </a:pPr>
            <a:r>
              <a:rPr lang="en-US" sz="2200" dirty="0">
                <a:solidFill>
                  <a:schemeClr val="tx1"/>
                </a:solidFill>
              </a:rPr>
              <a:t>In order to achieve high parallelism and low power-consumption, we place GenASM-DC and GenASM-TB in the logic layer of 3D-stacked memory.</a:t>
            </a:r>
          </a:p>
          <a:p>
            <a:pPr marL="784225" lvl="1" indent="-342900">
              <a:lnSpc>
                <a:spcPct val="100000"/>
              </a:lnSpc>
              <a:spcBef>
                <a:spcPts val="0"/>
              </a:spcBef>
              <a:spcAft>
                <a:spcPts val="600"/>
              </a:spcAft>
            </a:pPr>
            <a:r>
              <a:rPr lang="en-US" sz="2100" dirty="0">
                <a:solidFill>
                  <a:schemeClr val="tx1"/>
                </a:solidFill>
              </a:rPr>
              <a:t>Our hardware is highly efficient in terms of area and power, which are within the budget limits of the logic layer.</a:t>
            </a:r>
          </a:p>
          <a:p>
            <a:pPr marL="784225" lvl="1" indent="-342900">
              <a:lnSpc>
                <a:spcPct val="100000"/>
              </a:lnSpc>
              <a:spcBef>
                <a:spcPts val="0"/>
              </a:spcBef>
              <a:spcAft>
                <a:spcPts val="600"/>
              </a:spcAft>
            </a:pPr>
            <a:endParaRPr lang="en-US" sz="2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Mechanism:</a:t>
            </a:r>
          </a:p>
          <a:p>
            <a:r>
              <a:rPr lang="en-US" sz="1200" kern="1200" dirty="0">
                <a:solidFill>
                  <a:schemeClr val="tx1"/>
                </a:solidFill>
                <a:effectLst/>
                <a:latin typeface="+mn-lt"/>
                <a:ea typeface="+mn-ea"/>
                <a:cs typeface="+mn-cs"/>
              </a:rPr>
              <a:t>When read mapping starts, the host CPU generates candidate locations in the reference genome for each read fragment ( 1 in Figure 2). For each candidate location, GenASM-DC reads the corresponding reference genome region and the read from the memory. GenASM-DC then writes these to its dedicated SRAM, which we call DC-SRAM ( 2 ). After that, GenASM-DC searches for the pattern within the text region using the modified Bitap algorithm and generates the bitvectors ( 3 ). Each processing element (PE) of GenASM-DC writes the generated bitvectors to its own dedicated SRAM, which we call TB-SRAM ( 4 ). Once GenASM-DC completes its search, GenASM-TB starts reading the stored bitvectors from TB-SRAMs ( 5 ) and generates the traceback output ( 6 ). Once GenASM-TB generates this output, it moves onto the next ref-read pair.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9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254431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2986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70555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847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orbel" panose="020B0503020204020204" pitchFamily="34" charset="0"/>
              </a:defRPr>
            </a:lvl1pPr>
          </a:lstStyle>
          <a:p>
            <a:r>
              <a:rPr lang="en-US"/>
              <a:t>Click to edit Master title style</a:t>
            </a:r>
          </a:p>
        </p:txBody>
      </p:sp>
      <p:sp>
        <p:nvSpPr>
          <p:cNvPr id="15" name="Text Placeholder 2"/>
          <p:cNvSpPr>
            <a:spLocks noGrp="1"/>
          </p:cNvSpPr>
          <p:nvPr>
            <p:ph idx="1"/>
          </p:nvPr>
        </p:nvSpPr>
        <p:spPr>
          <a:xfrm>
            <a:off x="366963" y="1153551"/>
            <a:ext cx="8410073" cy="5275384"/>
          </a:xfrm>
          <a:prstGeom prst="rect">
            <a:avLst/>
          </a:prstGeom>
        </p:spPr>
        <p:txBody>
          <a:bodyPr vert="horz" lIns="0" tIns="45720" rIns="0" bIns="45720" rtlCol="0">
            <a:normAutofit/>
          </a:bodyPr>
          <a:lstStyle>
            <a:lvl1pPr marL="454025" indent="-274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7877DCE4-59DE-6842-9025-850FA35F2989}"/>
              </a:ext>
            </a:extLst>
          </p:cNvPr>
          <p:cNvSpPr txBox="1"/>
          <p:nvPr userDrawn="1"/>
        </p:nvSpPr>
        <p:spPr>
          <a:xfrm>
            <a:off x="8110845" y="6838002"/>
            <a:ext cx="184731" cy="369332"/>
          </a:xfrm>
          <a:prstGeom prst="rect">
            <a:avLst/>
          </a:prstGeom>
          <a:noFill/>
        </p:spPr>
        <p:txBody>
          <a:bodyPr wrap="none" rtlCol="0">
            <a:spAutoFit/>
          </a:bodyPr>
          <a:lstStyle/>
          <a:p>
            <a:endParaRPr lang="en-US" dirty="0">
              <a:latin typeface="Corbel" panose="020B0503020204020204" pitchFamily="34" charset="0"/>
            </a:endParaRP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2" name="TextBox 1">
            <a:extLst>
              <a:ext uri="{FF2B5EF4-FFF2-40B4-BE49-F238E27FC236}">
                <a16:creationId xmlns:a16="http://schemas.microsoft.com/office/drawing/2014/main" id="{DFF6FA9D-EFD2-1C4F-A541-91C2470A455F}"/>
              </a:ext>
            </a:extLst>
          </p:cNvPr>
          <p:cNvSpPr txBox="1"/>
          <p:nvPr userDrawn="1"/>
        </p:nvSpPr>
        <p:spPr>
          <a:xfrm>
            <a:off x="289800" y="6557854"/>
            <a:ext cx="2286000" cy="307777"/>
          </a:xfrm>
          <a:prstGeom prst="rect">
            <a:avLst/>
          </a:prstGeom>
          <a:noFill/>
        </p:spPr>
        <p:txBody>
          <a:bodyPr wrap="square" rtlCol="0">
            <a:spAutoFit/>
          </a:bodyPr>
          <a:lstStyle/>
          <a:p>
            <a:r>
              <a:rPr lang="en-US" sz="1400" b="1" dirty="0">
                <a:solidFill>
                  <a:schemeClr val="bg1"/>
                </a:solidFill>
                <a:latin typeface="Corbel" panose="020B0503020204020204" pitchFamily="34" charset="0"/>
              </a:rPr>
              <a:t>Damla Senol Cali</a:t>
            </a:r>
          </a:p>
        </p:txBody>
      </p:sp>
      <p:pic>
        <p:nvPicPr>
          <p:cNvPr id="3" name="Picture 2">
            <a:extLst>
              <a:ext uri="{FF2B5EF4-FFF2-40B4-BE49-F238E27FC236}">
                <a16:creationId xmlns:a16="http://schemas.microsoft.com/office/drawing/2014/main" id="{4052A465-8F4F-ED47-B31D-D47AD03CD431}"/>
              </a:ext>
            </a:extLst>
          </p:cNvPr>
          <p:cNvPicPr>
            <a:picLocks noChangeAspect="1"/>
          </p:cNvPicPr>
          <p:nvPr userDrawn="1"/>
        </p:nvPicPr>
        <p:blipFill>
          <a:blip r:embed="rId2"/>
          <a:stretch>
            <a:fillRect/>
          </a:stretch>
        </p:blipFill>
        <p:spPr>
          <a:xfrm>
            <a:off x="4113778" y="6573165"/>
            <a:ext cx="916442" cy="270767"/>
          </a:xfrm>
          <a:prstGeom prst="rect">
            <a:avLst/>
          </a:prstGeom>
        </p:spPr>
      </p:pic>
    </p:spTree>
    <p:extLst>
      <p:ext uri="{BB962C8B-B14F-4D97-AF65-F5344CB8AC3E}">
        <p14:creationId xmlns:p14="http://schemas.microsoft.com/office/powerpoint/2010/main" val="123617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1548F38-4271-374F-8F2F-F4933C041C58}"/>
              </a:ext>
            </a:extLst>
          </p:cNvPr>
          <p:cNvSpPr/>
          <p:nvPr userDrawn="1"/>
        </p:nvSpPr>
        <p:spPr>
          <a:xfrm>
            <a:off x="0" y="6403574"/>
            <a:ext cx="9144001" cy="480184"/>
          </a:xfrm>
          <a:prstGeom prst="rect">
            <a:avLst/>
          </a:prstGeom>
          <a:solidFill>
            <a:srgbClr val="75ABD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Tree>
    <p:extLst>
      <p:ext uri="{BB962C8B-B14F-4D97-AF65-F5344CB8AC3E}">
        <p14:creationId xmlns:p14="http://schemas.microsoft.com/office/powerpoint/2010/main" val="2717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762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62862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4048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8240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404571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1351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rgbClr val="7FC1F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Tree>
    <p:extLst>
      <p:ext uri="{BB962C8B-B14F-4D97-AF65-F5344CB8AC3E}">
        <p14:creationId xmlns:p14="http://schemas.microsoft.com/office/powerpoint/2010/main" val="17663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1.tif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1.tiff"/><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5843-D1CD-2748-BF0C-83A51370DC10}"/>
              </a:ext>
            </a:extLst>
          </p:cNvPr>
          <p:cNvSpPr>
            <a:spLocks noGrp="1"/>
          </p:cNvSpPr>
          <p:nvPr>
            <p:ph type="ctrTitle"/>
          </p:nvPr>
        </p:nvSpPr>
        <p:spPr>
          <a:xfrm>
            <a:off x="283845" y="205939"/>
            <a:ext cx="8576310" cy="3230669"/>
          </a:xfrm>
        </p:spPr>
        <p:txBody>
          <a:bodyPr>
            <a:normAutofit fontScale="90000"/>
          </a:bodyPr>
          <a:lstStyle/>
          <a:p>
            <a:pPr algn="ctr">
              <a:lnSpc>
                <a:spcPct val="105000"/>
              </a:lnSpc>
            </a:pPr>
            <a:r>
              <a:rPr lang="en-US" sz="3600" b="1" dirty="0">
                <a:solidFill>
                  <a:schemeClr val="accent1"/>
                </a:solidFill>
              </a:rPr>
              <a:t>GenASM: A Low-Power, Memory-Efficient Approximate String Matching Acceleration Framework for Genome Sequence Analysis</a:t>
            </a:r>
            <a:br>
              <a:rPr lang="en-US" sz="3400" b="1" dirty="0">
                <a:solidFill>
                  <a:schemeClr val="accent1"/>
                </a:solidFill>
              </a:rPr>
            </a:br>
            <a:br>
              <a:rPr lang="en-US" sz="3500" dirty="0">
                <a:solidFill>
                  <a:schemeClr val="accent1"/>
                </a:solidFill>
              </a:rPr>
            </a:br>
            <a:br>
              <a:rPr lang="en-US" sz="3500" dirty="0">
                <a:solidFill>
                  <a:schemeClr val="accent1"/>
                </a:solidFill>
              </a:rPr>
            </a:br>
            <a:r>
              <a:rPr lang="en-US" sz="3500" dirty="0">
                <a:solidFill>
                  <a:schemeClr val="accent1"/>
                </a:solidFill>
              </a:rPr>
              <a:t> </a:t>
            </a:r>
          </a:p>
        </p:txBody>
      </p:sp>
      <p:sp>
        <p:nvSpPr>
          <p:cNvPr id="3" name="Subtitle 2">
            <a:extLst>
              <a:ext uri="{FF2B5EF4-FFF2-40B4-BE49-F238E27FC236}">
                <a16:creationId xmlns:a16="http://schemas.microsoft.com/office/drawing/2014/main" id="{79F092AB-AF30-E54D-8F4E-155B8F20F3D6}"/>
              </a:ext>
            </a:extLst>
          </p:cNvPr>
          <p:cNvSpPr>
            <a:spLocks noGrp="1"/>
          </p:cNvSpPr>
          <p:nvPr>
            <p:ph type="subTitle" idx="1"/>
          </p:nvPr>
        </p:nvSpPr>
        <p:spPr>
          <a:xfrm>
            <a:off x="283845" y="2088637"/>
            <a:ext cx="8576310" cy="5100046"/>
          </a:xfrm>
        </p:spPr>
        <p:txBody>
          <a:bodyPr>
            <a:normAutofit/>
          </a:bodyPr>
          <a:lstStyle/>
          <a:p>
            <a:pPr algn="ctr">
              <a:lnSpc>
                <a:spcPct val="105000"/>
              </a:lnSpc>
              <a:spcBef>
                <a:spcPts val="0"/>
              </a:spcBef>
              <a:spcAft>
                <a:spcPts val="0"/>
              </a:spcAft>
            </a:pPr>
            <a:r>
              <a:rPr lang="en-US" sz="2300" dirty="0"/>
              <a:t>Damla Senol Cali</a:t>
            </a:r>
            <a:r>
              <a:rPr lang="en-US" sz="2300" baseline="30000" dirty="0"/>
              <a:t>1</a:t>
            </a:r>
          </a:p>
          <a:p>
            <a:pPr algn="ctr">
              <a:lnSpc>
                <a:spcPct val="105000"/>
              </a:lnSpc>
              <a:spcBef>
                <a:spcPts val="0"/>
              </a:spcBef>
              <a:spcAft>
                <a:spcPts val="0"/>
              </a:spcAft>
            </a:pPr>
            <a:r>
              <a:rPr lang="en-US" sz="2300" dirty="0"/>
              <a:t>Carnegie Mellon University</a:t>
            </a:r>
          </a:p>
          <a:p>
            <a:pPr algn="ctr">
              <a:lnSpc>
                <a:spcPct val="105000"/>
              </a:lnSpc>
              <a:spcBef>
                <a:spcPts val="0"/>
              </a:spcBef>
              <a:spcAft>
                <a:spcPts val="0"/>
              </a:spcAft>
            </a:pPr>
            <a:r>
              <a:rPr lang="en-US" sz="2300" dirty="0"/>
              <a:t>(</a:t>
            </a:r>
            <a:r>
              <a:rPr lang="en-US" sz="2300" dirty="0">
                <a:hlinkClick r:id="rId3"/>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t>Gurpreet S. Kalsi</a:t>
            </a:r>
            <a:r>
              <a:rPr lang="en-US" sz="1900" baseline="30000" dirty="0"/>
              <a:t>2</a:t>
            </a:r>
            <a:r>
              <a:rPr lang="en-US" sz="1900" dirty="0"/>
              <a:t>, </a:t>
            </a:r>
            <a:r>
              <a:rPr lang="en-US" sz="1900" dirty="0" err="1"/>
              <a:t>Zulal</a:t>
            </a:r>
            <a:r>
              <a:rPr lang="en-US" sz="1900" dirty="0"/>
              <a:t> Bingol</a:t>
            </a:r>
            <a:r>
              <a:rPr lang="en-US" sz="1900" baseline="30000" dirty="0"/>
              <a:t>3</a:t>
            </a:r>
            <a:r>
              <a:rPr lang="en-US" sz="1900" dirty="0"/>
              <a:t>, Lavanya Subramanian</a:t>
            </a:r>
            <a:r>
              <a:rPr lang="en-US" sz="1900" baseline="30000" dirty="0"/>
              <a:t>2</a:t>
            </a:r>
            <a:r>
              <a:rPr lang="en-US" sz="1900" dirty="0"/>
              <a:t>, Can Firtina</a:t>
            </a:r>
            <a:r>
              <a:rPr lang="en-US" sz="1900" baseline="30000" dirty="0"/>
              <a:t>4</a:t>
            </a:r>
            <a:r>
              <a:rPr lang="en-US" sz="1900" dirty="0"/>
              <a:t>, </a:t>
            </a:r>
          </a:p>
          <a:p>
            <a:pPr algn="ctr">
              <a:lnSpc>
                <a:spcPct val="105000"/>
              </a:lnSpc>
              <a:spcBef>
                <a:spcPts val="0"/>
              </a:spcBef>
              <a:spcAft>
                <a:spcPts val="0"/>
              </a:spcAft>
            </a:pPr>
            <a:r>
              <a:rPr lang="en-US" sz="1900" dirty="0"/>
              <a:t>Jeremie Kim</a:t>
            </a:r>
            <a:r>
              <a:rPr lang="en-US" sz="1900" baseline="30000" dirty="0"/>
              <a:t>1,4</a:t>
            </a:r>
            <a:r>
              <a:rPr lang="en-US" sz="1900" dirty="0"/>
              <a:t>, Rachata Ausavarungnirun</a:t>
            </a:r>
            <a:r>
              <a:rPr lang="en-US" sz="1900" baseline="30000" dirty="0"/>
              <a:t>5,1</a:t>
            </a:r>
            <a:r>
              <a:rPr lang="en-US" sz="1900" dirty="0"/>
              <a:t>, Mohammed Alser</a:t>
            </a:r>
            <a:r>
              <a:rPr lang="en-US" sz="1900" baseline="30000" dirty="0"/>
              <a:t>4</a:t>
            </a:r>
            <a:r>
              <a:rPr lang="en-US" sz="1900" dirty="0"/>
              <a:t>, </a:t>
            </a:r>
          </a:p>
          <a:p>
            <a:pPr algn="ctr">
              <a:lnSpc>
                <a:spcPct val="105000"/>
              </a:lnSpc>
              <a:spcBef>
                <a:spcPts val="0"/>
              </a:spcBef>
              <a:spcAft>
                <a:spcPts val="0"/>
              </a:spcAft>
            </a:pPr>
            <a:r>
              <a:rPr lang="en-US" sz="1900" dirty="0"/>
              <a:t>Anant Nori</a:t>
            </a:r>
            <a:r>
              <a:rPr lang="en-US" sz="1900" baseline="30000" dirty="0"/>
              <a:t>2</a:t>
            </a:r>
            <a:r>
              <a:rPr lang="en-US" sz="1900" dirty="0"/>
              <a:t>, Juan Gomez-Luna</a:t>
            </a:r>
            <a:r>
              <a:rPr lang="en-US" sz="1900" baseline="30000" dirty="0"/>
              <a:t>4</a:t>
            </a:r>
            <a:r>
              <a:rPr lang="en-US" sz="1900" dirty="0"/>
              <a:t>, </a:t>
            </a:r>
            <a:r>
              <a:rPr lang="en-US" sz="1900" dirty="0" err="1"/>
              <a:t>Amirali</a:t>
            </a:r>
            <a:r>
              <a:rPr lang="en-US" sz="1900" dirty="0"/>
              <a:t> Boroumand</a:t>
            </a:r>
            <a:r>
              <a:rPr lang="en-US" sz="1900" baseline="30000" dirty="0"/>
              <a:t>1</a:t>
            </a:r>
            <a:r>
              <a:rPr lang="en-US" sz="1900" dirty="0"/>
              <a:t>, Allison Scibisz</a:t>
            </a:r>
            <a:r>
              <a:rPr lang="en-US" sz="1900" baseline="30000" dirty="0"/>
              <a:t>1</a:t>
            </a:r>
            <a:r>
              <a:rPr lang="en-US" sz="1900" dirty="0"/>
              <a:t>, </a:t>
            </a:r>
          </a:p>
          <a:p>
            <a:pPr algn="ctr">
              <a:lnSpc>
                <a:spcPct val="105000"/>
              </a:lnSpc>
              <a:spcBef>
                <a:spcPts val="0"/>
              </a:spcBef>
              <a:spcAft>
                <a:spcPts val="0"/>
              </a:spcAft>
            </a:pPr>
            <a:r>
              <a:rPr lang="en-US" sz="1900" dirty="0"/>
              <a:t>Sreenivas Subramoney</a:t>
            </a:r>
            <a:r>
              <a:rPr lang="en-US" sz="1900" baseline="30000" dirty="0"/>
              <a:t>2</a:t>
            </a:r>
            <a:r>
              <a:rPr lang="en-US" sz="1900" dirty="0"/>
              <a:t>, Can Alkan</a:t>
            </a:r>
            <a:r>
              <a:rPr lang="en-US" sz="1900" baseline="30000" dirty="0"/>
              <a:t>3</a:t>
            </a:r>
            <a:r>
              <a:rPr lang="en-US" sz="1900" dirty="0"/>
              <a:t>, Saugata Ghose</a:t>
            </a:r>
            <a:r>
              <a:rPr lang="en-US" sz="1900" baseline="30000" dirty="0"/>
              <a:t>6,1</a:t>
            </a:r>
            <a:r>
              <a:rPr lang="en-US" sz="1900" dirty="0"/>
              <a:t>, and Onur Mutlu</a:t>
            </a:r>
            <a:r>
              <a:rPr lang="en-US" sz="1900" baseline="30000" dirty="0"/>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a:p>
            <a:pPr algn="r">
              <a:lnSpc>
                <a:spcPct val="100000"/>
              </a:lnSpc>
              <a:spcBef>
                <a:spcPts val="0"/>
              </a:spcBef>
              <a:spcAft>
                <a:spcPts val="0"/>
              </a:spcAft>
            </a:pPr>
            <a:r>
              <a:rPr lang="en-US" b="1" dirty="0">
                <a:solidFill>
                  <a:schemeClr val="accent1"/>
                </a:solidFill>
              </a:rPr>
              <a:t>To appear in MICRO 2020.</a:t>
            </a:r>
          </a:p>
        </p:txBody>
      </p:sp>
      <p:grpSp>
        <p:nvGrpSpPr>
          <p:cNvPr id="10" name="Group 9">
            <a:extLst>
              <a:ext uri="{FF2B5EF4-FFF2-40B4-BE49-F238E27FC236}">
                <a16:creationId xmlns:a16="http://schemas.microsoft.com/office/drawing/2014/main" id="{2D454BFC-843E-C346-8A28-F18028E3FF5E}"/>
              </a:ext>
            </a:extLst>
          </p:cNvPr>
          <p:cNvGrpSpPr/>
          <p:nvPr/>
        </p:nvGrpSpPr>
        <p:grpSpPr>
          <a:xfrm>
            <a:off x="538479" y="4968122"/>
            <a:ext cx="8067042" cy="1475064"/>
            <a:chOff x="538479" y="4968122"/>
            <a:chExt cx="8067042" cy="1475064"/>
          </a:xfrm>
        </p:grpSpPr>
        <p:grpSp>
          <p:nvGrpSpPr>
            <p:cNvPr id="4" name="Group 3">
              <a:extLst>
                <a:ext uri="{FF2B5EF4-FFF2-40B4-BE49-F238E27FC236}">
                  <a16:creationId xmlns:a16="http://schemas.microsoft.com/office/drawing/2014/main" id="{BA9028FB-C6A3-A142-BD58-8B32DBCCB105}"/>
                </a:ext>
              </a:extLst>
            </p:cNvPr>
            <p:cNvGrpSpPr/>
            <p:nvPr/>
          </p:nvGrpSpPr>
          <p:grpSpPr>
            <a:xfrm>
              <a:off x="538479" y="4968122"/>
              <a:ext cx="8067042" cy="594793"/>
              <a:chOff x="634998" y="5868087"/>
              <a:chExt cx="8067042" cy="594793"/>
            </a:xfrm>
          </p:grpSpPr>
          <p:pic>
            <p:nvPicPr>
              <p:cNvPr id="6" name="Picture 5">
                <a:extLst>
                  <a:ext uri="{FF2B5EF4-FFF2-40B4-BE49-F238E27FC236}">
                    <a16:creationId xmlns:a16="http://schemas.microsoft.com/office/drawing/2014/main" id="{1360DF5F-B2A8-F544-9854-E407EAF6F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652" y="5880098"/>
                <a:ext cx="884542" cy="582782"/>
              </a:xfrm>
              <a:prstGeom prst="rect">
                <a:avLst/>
              </a:prstGeom>
            </p:spPr>
          </p:pic>
          <p:pic>
            <p:nvPicPr>
              <p:cNvPr id="7" name="Picture 6">
                <a:extLst>
                  <a:ext uri="{FF2B5EF4-FFF2-40B4-BE49-F238E27FC236}">
                    <a16:creationId xmlns:a16="http://schemas.microsoft.com/office/drawing/2014/main" id="{D93B4BA0-0169-1A4B-94C6-5A3ABDB7215F}"/>
                  </a:ext>
                </a:extLst>
              </p:cNvPr>
              <p:cNvPicPr>
                <a:picLocks noChangeAspect="1"/>
              </p:cNvPicPr>
              <p:nvPr/>
            </p:nvPicPr>
            <p:blipFill>
              <a:blip r:embed="rId5"/>
              <a:stretch>
                <a:fillRect/>
              </a:stretch>
            </p:blipFill>
            <p:spPr>
              <a:xfrm>
                <a:off x="800112" y="5976172"/>
                <a:ext cx="2103120" cy="390636"/>
              </a:xfrm>
              <a:prstGeom prst="rect">
                <a:avLst/>
              </a:prstGeom>
            </p:spPr>
          </p:pic>
          <p:pic>
            <p:nvPicPr>
              <p:cNvPr id="15" name="Picture 14">
                <a:extLst>
                  <a:ext uri="{FF2B5EF4-FFF2-40B4-BE49-F238E27FC236}">
                    <a16:creationId xmlns:a16="http://schemas.microsoft.com/office/drawing/2014/main" id="{2D2CC399-C3BE-714A-9DCD-363D3CBC208E}"/>
                  </a:ext>
                </a:extLst>
              </p:cNvPr>
              <p:cNvPicPr>
                <a:picLocks noChangeAspect="1"/>
              </p:cNvPicPr>
              <p:nvPr/>
            </p:nvPicPr>
            <p:blipFill rotWithShape="1">
              <a:blip r:embed="rId6"/>
              <a:srcRect l="9652" t="28752" r="10462" b="30881"/>
              <a:stretch/>
            </p:blipFill>
            <p:spPr>
              <a:xfrm>
                <a:off x="6786687" y="6006586"/>
                <a:ext cx="1862001" cy="365760"/>
              </a:xfrm>
              <a:prstGeom prst="rect">
                <a:avLst/>
              </a:prstGeom>
            </p:spPr>
          </p:pic>
          <p:sp>
            <p:nvSpPr>
              <p:cNvPr id="12" name="TextBox 11">
                <a:extLst>
                  <a:ext uri="{FF2B5EF4-FFF2-40B4-BE49-F238E27FC236}">
                    <a16:creationId xmlns:a16="http://schemas.microsoft.com/office/drawing/2014/main" id="{793F9F69-E9A2-0844-A85E-561E7A8AFA73}"/>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1					2		     3	              				   4</a:t>
                </a:r>
              </a:p>
            </p:txBody>
          </p:sp>
          <p:pic>
            <p:nvPicPr>
              <p:cNvPr id="9" name="Picture 8">
                <a:extLst>
                  <a:ext uri="{FF2B5EF4-FFF2-40B4-BE49-F238E27FC236}">
                    <a16:creationId xmlns:a16="http://schemas.microsoft.com/office/drawing/2014/main" id="{41BFCDCF-DBE7-2740-9B85-91EDA2BA4F21}"/>
                  </a:ext>
                </a:extLst>
              </p:cNvPr>
              <p:cNvPicPr>
                <a:picLocks noChangeAspect="1"/>
              </p:cNvPicPr>
              <p:nvPr/>
            </p:nvPicPr>
            <p:blipFill>
              <a:blip r:embed="rId7"/>
              <a:stretch>
                <a:fillRect/>
              </a:stretch>
            </p:blipFill>
            <p:spPr>
              <a:xfrm>
                <a:off x="4203574" y="5880098"/>
                <a:ext cx="2554321" cy="582782"/>
              </a:xfrm>
              <a:prstGeom prst="rect">
                <a:avLst/>
              </a:prstGeom>
            </p:spPr>
          </p:pic>
        </p:grpSp>
        <p:grpSp>
          <p:nvGrpSpPr>
            <p:cNvPr id="8" name="Group 7">
              <a:extLst>
                <a:ext uri="{FF2B5EF4-FFF2-40B4-BE49-F238E27FC236}">
                  <a16:creationId xmlns:a16="http://schemas.microsoft.com/office/drawing/2014/main" id="{DC18540B-5707-484B-B1AE-886E79909474}"/>
                </a:ext>
              </a:extLst>
            </p:cNvPr>
            <p:cNvGrpSpPr/>
            <p:nvPr/>
          </p:nvGrpSpPr>
          <p:grpSpPr>
            <a:xfrm>
              <a:off x="1275008" y="5504347"/>
              <a:ext cx="6577910" cy="938839"/>
              <a:chOff x="1275008" y="5504347"/>
              <a:chExt cx="6577910" cy="938839"/>
            </a:xfrm>
          </p:grpSpPr>
          <p:grpSp>
            <p:nvGrpSpPr>
              <p:cNvPr id="5" name="Group 4">
                <a:extLst>
                  <a:ext uri="{FF2B5EF4-FFF2-40B4-BE49-F238E27FC236}">
                    <a16:creationId xmlns:a16="http://schemas.microsoft.com/office/drawing/2014/main" id="{17586ED8-5649-A544-9A59-7C7CF9DDE339}"/>
                  </a:ext>
                </a:extLst>
              </p:cNvPr>
              <p:cNvGrpSpPr/>
              <p:nvPr/>
            </p:nvGrpSpPr>
            <p:grpSpPr>
              <a:xfrm>
                <a:off x="1491264" y="5504347"/>
                <a:ext cx="6361654" cy="938839"/>
                <a:chOff x="1491264" y="5504347"/>
                <a:chExt cx="6361654" cy="938839"/>
              </a:xfrm>
            </p:grpSpPr>
            <p:pic>
              <p:nvPicPr>
                <p:cNvPr id="1026" name="Picture 2">
                  <a:extLst>
                    <a:ext uri="{FF2B5EF4-FFF2-40B4-BE49-F238E27FC236}">
                      <a16:creationId xmlns:a16="http://schemas.microsoft.com/office/drawing/2014/main" id="{CEB33324-A1AC-5D42-B85F-93AE9237A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994" y="5761906"/>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4C1C6E-F4C4-6742-8967-75DF4DE7C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1264" y="5504347"/>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0E1B1C-400A-D848-B7CC-A95763E39854}"/>
                    </a:ext>
                  </a:extLst>
                </p:cNvPr>
                <p:cNvPicPr>
                  <a:picLocks noChangeAspect="1"/>
                </p:cNvPicPr>
                <p:nvPr/>
              </p:nvPicPr>
              <p:blipFill>
                <a:blip r:embed="rId10"/>
                <a:stretch>
                  <a:fillRect/>
                </a:stretch>
              </p:blipFill>
              <p:spPr>
                <a:xfrm>
                  <a:off x="6196413" y="5766956"/>
                  <a:ext cx="1656505" cy="489422"/>
                </a:xfrm>
                <a:prstGeom prst="rect">
                  <a:avLst/>
                </a:prstGeom>
              </p:spPr>
            </p:pic>
          </p:grpSp>
          <p:sp>
            <p:nvSpPr>
              <p:cNvPr id="14" name="TextBox 13">
                <a:extLst>
                  <a:ext uri="{FF2B5EF4-FFF2-40B4-BE49-F238E27FC236}">
                    <a16:creationId xmlns:a16="http://schemas.microsoft.com/office/drawing/2014/main" id="{B035DE49-F486-354A-9502-59F2DB68E213}"/>
                  </a:ext>
                </a:extLst>
              </p:cNvPr>
              <p:cNvSpPr txBox="1"/>
              <p:nvPr/>
            </p:nvSpPr>
            <p:spPr>
              <a:xfrm>
                <a:off x="1275008" y="5665989"/>
                <a:ext cx="43015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orbel" panose="020B0503020204020204" pitchFamily="34" charset="0"/>
                  </a:rPr>
                  <a:t>5</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r>
                  <a:rPr lang="en-US" sz="1400" b="1" dirty="0">
                    <a:solidFill>
                      <a:prstClr val="black"/>
                    </a:solidFill>
                    <a:latin typeface="Corbel" panose="020B0503020204020204" pitchFamily="34" charset="0"/>
                  </a:rPr>
                  <a:t>6</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p>
            </p:txBody>
          </p:sp>
        </p:grpSp>
      </p:grpSp>
    </p:spTree>
    <p:extLst>
      <p:ext uri="{BB962C8B-B14F-4D97-AF65-F5344CB8AC3E}">
        <p14:creationId xmlns:p14="http://schemas.microsoft.com/office/powerpoint/2010/main" val="162723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5F00-A75B-6943-AFE7-2C1251652E0C}"/>
              </a:ext>
            </a:extLst>
          </p:cNvPr>
          <p:cNvSpPr>
            <a:spLocks noGrp="1"/>
          </p:cNvSpPr>
          <p:nvPr>
            <p:ph type="title"/>
          </p:nvPr>
        </p:nvSpPr>
        <p:spPr/>
        <p:txBody>
          <a:bodyPr>
            <a:noAutofit/>
          </a:bodyPr>
          <a:lstStyle/>
          <a:p>
            <a:r>
              <a:rPr lang="en-US" sz="4000" dirty="0"/>
              <a:t>GenASM</a:t>
            </a:r>
          </a:p>
        </p:txBody>
      </p:sp>
      <p:sp>
        <p:nvSpPr>
          <p:cNvPr id="3" name="Content Placeholder 2">
            <a:extLst>
              <a:ext uri="{FF2B5EF4-FFF2-40B4-BE49-F238E27FC236}">
                <a16:creationId xmlns:a16="http://schemas.microsoft.com/office/drawing/2014/main" id="{9FA9FAF1-C63B-A24D-8131-A567AE346E6E}"/>
              </a:ext>
            </a:extLst>
          </p:cNvPr>
          <p:cNvSpPr>
            <a:spLocks noGrp="1"/>
          </p:cNvSpPr>
          <p:nvPr>
            <p:ph idx="1"/>
          </p:nvPr>
        </p:nvSpPr>
        <p:spPr/>
        <p:txBody>
          <a:bodyPr>
            <a:noAutofit/>
          </a:bodyPr>
          <a:lstStyle/>
          <a:p>
            <a:pPr marL="520700" indent="-342900">
              <a:lnSpc>
                <a:spcPct val="120000"/>
              </a:lnSpc>
              <a:spcBef>
                <a:spcPts val="600"/>
              </a:spcBef>
              <a:spcAft>
                <a:spcPts val="600"/>
              </a:spcAft>
            </a:pPr>
            <a:r>
              <a:rPr lang="en-US" sz="2200" dirty="0">
                <a:solidFill>
                  <a:srgbClr val="FE6200"/>
                </a:solidFill>
              </a:rPr>
              <a:t>Approximate string matching (ASM) acceleration framework </a:t>
            </a:r>
            <a:r>
              <a:rPr lang="en-US" sz="2200" dirty="0"/>
              <a:t>based on the Bitap algorithm</a:t>
            </a:r>
          </a:p>
          <a:p>
            <a:pPr marL="520700" indent="-342900">
              <a:lnSpc>
                <a:spcPct val="120000"/>
              </a:lnSpc>
              <a:spcBef>
                <a:spcPts val="3000"/>
              </a:spcBef>
              <a:spcAft>
                <a:spcPts val="600"/>
              </a:spcAft>
            </a:pPr>
            <a:r>
              <a:rPr lang="en-US" sz="2200" dirty="0"/>
              <a:t>Includes optimized ASM algorithm and new hardware</a:t>
            </a:r>
          </a:p>
          <a:p>
            <a:pPr marL="784225" lvl="1" indent="-242888">
              <a:lnSpc>
                <a:spcPct val="120000"/>
              </a:lnSpc>
              <a:spcBef>
                <a:spcPts val="600"/>
              </a:spcBef>
              <a:spcAft>
                <a:spcPts val="600"/>
              </a:spcAft>
            </a:pPr>
            <a:r>
              <a:rPr lang="en-US" sz="2200" dirty="0">
                <a:solidFill>
                  <a:srgbClr val="1F8DD3"/>
                </a:solidFill>
              </a:rPr>
              <a:t>Highly-parallel Bitap </a:t>
            </a:r>
            <a:r>
              <a:rPr lang="en-US" sz="2200" dirty="0"/>
              <a:t>with small memory footprint</a:t>
            </a:r>
          </a:p>
          <a:p>
            <a:pPr marL="784225" lvl="1" indent="-242888">
              <a:lnSpc>
                <a:spcPct val="120000"/>
              </a:lnSpc>
              <a:spcBef>
                <a:spcPts val="600"/>
              </a:spcBef>
              <a:spcAft>
                <a:spcPts val="0"/>
              </a:spcAft>
            </a:pPr>
            <a:r>
              <a:rPr lang="en-US" sz="2200" dirty="0"/>
              <a:t>Bitvector-based </a:t>
            </a:r>
            <a:r>
              <a:rPr lang="en-US" sz="2200" dirty="0">
                <a:solidFill>
                  <a:srgbClr val="1F8DD3"/>
                </a:solidFill>
              </a:rPr>
              <a:t>novel algorithm to perform traceback </a:t>
            </a:r>
          </a:p>
          <a:p>
            <a:pPr marL="1079500" lvl="2" indent="-227013">
              <a:lnSpc>
                <a:spcPct val="120000"/>
              </a:lnSpc>
              <a:spcBef>
                <a:spcPts val="0"/>
              </a:spcBef>
              <a:spcAft>
                <a:spcPts val="600"/>
              </a:spcAft>
            </a:pPr>
            <a:r>
              <a:rPr lang="en-US" sz="2200" dirty="0"/>
              <a:t>Finding the sequence of matches, substitutions, insertions and deletions, along with their positions</a:t>
            </a:r>
            <a:endParaRPr lang="en-US" sz="2200" dirty="0">
              <a:solidFill>
                <a:srgbClr val="1F8DD3"/>
              </a:solidFill>
            </a:endParaRPr>
          </a:p>
          <a:p>
            <a:pPr marL="784225" lvl="1" indent="-242888">
              <a:lnSpc>
                <a:spcPct val="120000"/>
              </a:lnSpc>
              <a:spcBef>
                <a:spcPts val="600"/>
              </a:spcBef>
              <a:spcAft>
                <a:spcPts val="600"/>
              </a:spcAft>
            </a:pPr>
            <a:r>
              <a:rPr lang="en-US" sz="2200" dirty="0">
                <a:solidFill>
                  <a:srgbClr val="1F8DD3"/>
                </a:solidFill>
              </a:rPr>
              <a:t>Processing-in-Memory (PIM) accelerator </a:t>
            </a:r>
            <a:r>
              <a:rPr lang="en-US" sz="2200" dirty="0"/>
              <a:t>for Bitap and traceback</a:t>
            </a:r>
          </a:p>
          <a:p>
            <a:pPr marL="520700" indent="-242888">
              <a:lnSpc>
                <a:spcPct val="120000"/>
              </a:lnSpc>
              <a:spcBef>
                <a:spcPts val="3000"/>
              </a:spcBef>
              <a:spcAft>
                <a:spcPts val="600"/>
              </a:spcAft>
            </a:pPr>
            <a:r>
              <a:rPr lang="en-US" sz="2200" dirty="0"/>
              <a:t>Optimized for both </a:t>
            </a:r>
            <a:r>
              <a:rPr lang="en-US" sz="2200" dirty="0">
                <a:solidFill>
                  <a:srgbClr val="7030A0"/>
                </a:solidFill>
              </a:rPr>
              <a:t>1) short yet accurate </a:t>
            </a:r>
            <a:r>
              <a:rPr lang="en-US" sz="2200" dirty="0"/>
              <a:t>and </a:t>
            </a:r>
            <a:r>
              <a:rPr lang="en-US" sz="2200" dirty="0">
                <a:solidFill>
                  <a:srgbClr val="7030A0"/>
                </a:solidFill>
              </a:rPr>
              <a:t>2) long but noisy reads</a:t>
            </a:r>
          </a:p>
          <a:p>
            <a:pPr marL="179387" indent="0">
              <a:lnSpc>
                <a:spcPct val="120000"/>
              </a:lnSpc>
              <a:spcBef>
                <a:spcPts val="3000"/>
              </a:spcBef>
              <a:spcAft>
                <a:spcPts val="600"/>
              </a:spcAft>
              <a:buNone/>
            </a:pPr>
            <a:endParaRPr lang="en-US" sz="2200" dirty="0"/>
          </a:p>
          <a:p>
            <a:pPr>
              <a:lnSpc>
                <a:spcPct val="120000"/>
              </a:lnSpc>
              <a:spcBef>
                <a:spcPts val="600"/>
              </a:spcBef>
              <a:spcAft>
                <a:spcPts val="600"/>
              </a:spcAft>
            </a:pPr>
            <a:endParaRPr lang="en-US" sz="2200" dirty="0"/>
          </a:p>
        </p:txBody>
      </p:sp>
      <p:sp>
        <p:nvSpPr>
          <p:cNvPr id="5" name="Slide Number Placeholder 4">
            <a:extLst>
              <a:ext uri="{FF2B5EF4-FFF2-40B4-BE49-F238E27FC236}">
                <a16:creationId xmlns:a16="http://schemas.microsoft.com/office/drawing/2014/main" id="{0021086E-478F-D54F-956E-52EB0579186A}"/>
              </a:ext>
            </a:extLst>
          </p:cNvPr>
          <p:cNvSpPr>
            <a:spLocks noGrp="1"/>
          </p:cNvSpPr>
          <p:nvPr>
            <p:ph type="sldNum" sz="quarter" idx="10"/>
          </p:nvPr>
        </p:nvSpPr>
        <p:spPr/>
        <p:txBody>
          <a:bodyPr/>
          <a:lstStyle/>
          <a:p>
            <a:fld id="{BE67019E-6B59-9444-A8F8-0CFAB6B6981D}" type="slidenum">
              <a:rPr lang="en-US" smtClean="0"/>
              <a:pPr/>
              <a:t>10</a:t>
            </a:fld>
            <a:endParaRPr lang="en-US" dirty="0"/>
          </a:p>
        </p:txBody>
      </p:sp>
    </p:spTree>
    <p:extLst>
      <p:ext uri="{BB962C8B-B14F-4D97-AF65-F5344CB8AC3E}">
        <p14:creationId xmlns:p14="http://schemas.microsoft.com/office/powerpoint/2010/main" val="19495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22D3B24D-9B82-8644-B5E4-5B732D67F14B}"/>
              </a:ext>
            </a:extLst>
          </p:cNvPr>
          <p:cNvSpPr txBox="1"/>
          <p:nvPr/>
        </p:nvSpPr>
        <p:spPr>
          <a:xfrm>
            <a:off x="2258756" y="2457697"/>
            <a:ext cx="6215543" cy="2814437"/>
          </a:xfrm>
          <a:prstGeom prst="roundRect">
            <a:avLst>
              <a:gd name="adj" fmla="val 2883"/>
            </a:avLst>
          </a:prstGeom>
          <a:solidFill>
            <a:schemeClr val="accent6">
              <a:lumMod val="60000"/>
              <a:lumOff val="40000"/>
            </a:schemeClr>
          </a:solidFill>
        </p:spPr>
        <p:txBody>
          <a:bodyPr wrap="square" rtlCol="0" anchor="t" anchorCtr="0">
            <a:noAutofit/>
          </a:bodyPr>
          <a:lstStyle/>
          <a:p>
            <a:pPr algn="r"/>
            <a:r>
              <a:rPr lang="en-US" sz="1452" b="1" dirty="0">
                <a:latin typeface="LM Roman 10" pitchFamily="2" charset="77"/>
              </a:rPr>
              <a:t>Logic Layer</a:t>
            </a:r>
          </a:p>
        </p:txBody>
      </p:sp>
      <p:sp>
        <p:nvSpPr>
          <p:cNvPr id="2" name="Title 1">
            <a:extLst>
              <a:ext uri="{FF2B5EF4-FFF2-40B4-BE49-F238E27FC236}">
                <a16:creationId xmlns:a16="http://schemas.microsoft.com/office/drawing/2014/main" id="{1B69E1B1-900D-AE42-B885-FB604CB610B7}"/>
              </a:ext>
            </a:extLst>
          </p:cNvPr>
          <p:cNvSpPr>
            <a:spLocks noGrp="1"/>
          </p:cNvSpPr>
          <p:nvPr>
            <p:ph type="title"/>
          </p:nvPr>
        </p:nvSpPr>
        <p:spPr/>
        <p:txBody>
          <a:bodyPr>
            <a:normAutofit fontScale="90000"/>
          </a:bodyPr>
          <a:lstStyle/>
          <a:p>
            <a:r>
              <a:rPr lang="en-US" dirty="0"/>
              <a:t>GenASM Design</a:t>
            </a:r>
          </a:p>
        </p:txBody>
      </p:sp>
      <p:sp>
        <p:nvSpPr>
          <p:cNvPr id="25" name="TextBox 24">
            <a:extLst>
              <a:ext uri="{FF2B5EF4-FFF2-40B4-BE49-F238E27FC236}">
                <a16:creationId xmlns:a16="http://schemas.microsoft.com/office/drawing/2014/main" id="{2956A75B-31EF-4B47-ADAC-5DCE57A052C6}"/>
              </a:ext>
            </a:extLst>
          </p:cNvPr>
          <p:cNvSpPr txBox="1"/>
          <p:nvPr/>
        </p:nvSpPr>
        <p:spPr>
          <a:xfrm>
            <a:off x="530494" y="2799192"/>
            <a:ext cx="726610" cy="916855"/>
          </a:xfrm>
          <a:prstGeom prst="roundRect">
            <a:avLst/>
          </a:prstGeom>
          <a:solidFill>
            <a:srgbClr val="FF9300"/>
          </a:solidFill>
        </p:spPr>
        <p:txBody>
          <a:bodyPr wrap="square" rtlCol="0" anchor="ctr" anchorCtr="0">
            <a:noAutofit/>
          </a:bodyPr>
          <a:lstStyle/>
          <a:p>
            <a:pPr algn="ctr"/>
            <a:r>
              <a:rPr lang="en-US" sz="1306" b="1" dirty="0">
                <a:latin typeface="LM Roman 10" pitchFamily="2" charset="77"/>
              </a:rPr>
              <a:t>Host CPU</a:t>
            </a:r>
          </a:p>
        </p:txBody>
      </p:sp>
      <p:sp>
        <p:nvSpPr>
          <p:cNvPr id="26" name="TextBox 25">
            <a:extLst>
              <a:ext uri="{FF2B5EF4-FFF2-40B4-BE49-F238E27FC236}">
                <a16:creationId xmlns:a16="http://schemas.microsoft.com/office/drawing/2014/main" id="{2ED26572-F3DE-8E43-9C59-C432971B50FD}"/>
              </a:ext>
            </a:extLst>
          </p:cNvPr>
          <p:cNvSpPr txBox="1"/>
          <p:nvPr/>
        </p:nvSpPr>
        <p:spPr>
          <a:xfrm>
            <a:off x="6890676" y="3879019"/>
            <a:ext cx="1526366" cy="1049078"/>
          </a:xfrm>
          <a:prstGeom prst="roundRect">
            <a:avLst>
              <a:gd name="adj" fmla="val 13939"/>
            </a:avLst>
          </a:prstGeom>
          <a:solidFill>
            <a:srgbClr val="00B0F0"/>
          </a:solidFill>
        </p:spPr>
        <p:txBody>
          <a:bodyPr wrap="square" rtlCol="0" anchor="ctr" anchorCtr="0">
            <a:noAutofit/>
          </a:bodyPr>
          <a:lstStyle>
            <a:defPPr>
              <a:defRPr lang="en-US"/>
            </a:defPPr>
            <a:lvl1pPr algn="ctr">
              <a:defRPr sz="4000" b="1"/>
            </a:lvl1pPr>
          </a:lstStyle>
          <a:p>
            <a:r>
              <a:rPr lang="en-US" sz="1452" dirty="0">
                <a:latin typeface="LM Roman 10" pitchFamily="2" charset="77"/>
              </a:rPr>
              <a:t>GenASM-TB</a:t>
            </a:r>
          </a:p>
          <a:p>
            <a:r>
              <a:rPr lang="en-US" sz="1452" dirty="0">
                <a:latin typeface="LM Roman 10" pitchFamily="2" charset="77"/>
              </a:rPr>
              <a:t>Accelerator</a:t>
            </a:r>
          </a:p>
        </p:txBody>
      </p:sp>
      <p:sp>
        <p:nvSpPr>
          <p:cNvPr id="27" name="TextBox 26">
            <a:extLst>
              <a:ext uri="{FF2B5EF4-FFF2-40B4-BE49-F238E27FC236}">
                <a16:creationId xmlns:a16="http://schemas.microsoft.com/office/drawing/2014/main" id="{7DB8561D-9891-CF4A-98AF-F30497E27032}"/>
              </a:ext>
            </a:extLst>
          </p:cNvPr>
          <p:cNvSpPr txBox="1">
            <a:spLocks/>
          </p:cNvSpPr>
          <p:nvPr/>
        </p:nvSpPr>
        <p:spPr>
          <a:xfrm>
            <a:off x="2345249" y="2523129"/>
            <a:ext cx="1732378" cy="2622286"/>
          </a:xfrm>
          <a:prstGeom prst="roundRect">
            <a:avLst>
              <a:gd name="adj" fmla="val 8482"/>
            </a:avLst>
          </a:prstGeom>
          <a:solidFill>
            <a:srgbClr val="92D050"/>
          </a:solidFill>
        </p:spPr>
        <p:txBody>
          <a:bodyPr wrap="square" rtlCol="0" anchor="ctr" anchorCtr="0">
            <a:noAutofit/>
          </a:bodyPr>
          <a:lstStyle/>
          <a:p>
            <a:pPr algn="ctr"/>
            <a:r>
              <a:rPr lang="en-US" sz="1452" b="1" dirty="0">
                <a:latin typeface="LM Roman 10" pitchFamily="2" charset="77"/>
              </a:rPr>
              <a:t>GenASM-DC</a:t>
            </a:r>
          </a:p>
          <a:p>
            <a:pPr algn="ctr"/>
            <a:r>
              <a:rPr lang="en-US" sz="1452" b="1" dirty="0">
                <a:latin typeface="LM Roman 10" pitchFamily="2" charset="77"/>
              </a:rPr>
              <a:t>Accelerator</a:t>
            </a:r>
          </a:p>
        </p:txBody>
      </p:sp>
      <p:sp>
        <p:nvSpPr>
          <p:cNvPr id="28" name="TextBox 27">
            <a:extLst>
              <a:ext uri="{FF2B5EF4-FFF2-40B4-BE49-F238E27FC236}">
                <a16:creationId xmlns:a16="http://schemas.microsoft.com/office/drawing/2014/main" id="{F2AA60EF-FBE2-8344-A97D-D30BB4A90560}"/>
              </a:ext>
            </a:extLst>
          </p:cNvPr>
          <p:cNvSpPr txBox="1"/>
          <p:nvPr/>
        </p:nvSpPr>
        <p:spPr>
          <a:xfrm>
            <a:off x="2258756" y="1567021"/>
            <a:ext cx="6215543" cy="829389"/>
          </a:xfrm>
          <a:prstGeom prst="roundRect">
            <a:avLst>
              <a:gd name="adj" fmla="val 9171"/>
            </a:avLst>
          </a:prstGeom>
          <a:solidFill>
            <a:schemeClr val="accent6">
              <a:lumMod val="60000"/>
              <a:lumOff val="40000"/>
            </a:schemeClr>
          </a:solidFill>
        </p:spPr>
        <p:txBody>
          <a:bodyPr wrap="square" rtlCol="0" anchor="ctr" anchorCtr="0">
            <a:noAutofit/>
          </a:bodyPr>
          <a:lstStyle/>
          <a:p>
            <a:pPr algn="ctr"/>
            <a:r>
              <a:rPr lang="en-US" sz="1452" b="1" dirty="0">
                <a:latin typeface="LM Roman 10" pitchFamily="2" charset="77"/>
              </a:rPr>
              <a:t>Memory</a:t>
            </a:r>
          </a:p>
        </p:txBody>
      </p:sp>
      <p:cxnSp>
        <p:nvCxnSpPr>
          <p:cNvPr id="29" name="Straight Arrow Connector 28">
            <a:extLst>
              <a:ext uri="{FF2B5EF4-FFF2-40B4-BE49-F238E27FC236}">
                <a16:creationId xmlns:a16="http://schemas.microsoft.com/office/drawing/2014/main" id="{85072705-A126-D445-9C4E-D50B28DFF32C}"/>
              </a:ext>
            </a:extLst>
          </p:cNvPr>
          <p:cNvCxnSpPr>
            <a:cxnSpLocks/>
          </p:cNvCxnSpPr>
          <p:nvPr/>
        </p:nvCxnSpPr>
        <p:spPr>
          <a:xfrm>
            <a:off x="1268372" y="3196641"/>
            <a:ext cx="9791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796BD42-7C7E-3C4D-B290-C3C49A663446}"/>
              </a:ext>
            </a:extLst>
          </p:cNvPr>
          <p:cNvSpPr txBox="1"/>
          <p:nvPr/>
        </p:nvSpPr>
        <p:spPr>
          <a:xfrm>
            <a:off x="876918" y="2618266"/>
            <a:ext cx="1619893" cy="438692"/>
          </a:xfrm>
          <a:prstGeom prst="roundRect">
            <a:avLst>
              <a:gd name="adj" fmla="val 10928"/>
            </a:avLst>
          </a:prstGeom>
          <a:noFill/>
          <a:ln>
            <a:noFill/>
          </a:ln>
        </p:spPr>
        <p:txBody>
          <a:bodyPr wrap="square" rtlCol="0" anchor="ctr" anchorCtr="0">
            <a:noAutofit/>
          </a:bodyPr>
          <a:lstStyle/>
          <a:p>
            <a:pPr algn="ctr"/>
            <a:r>
              <a:rPr lang="en-US" sz="1400" dirty="0">
                <a:latin typeface="LM Roman 10" pitchFamily="2" charset="77"/>
              </a:rPr>
              <a:t>❶ reference </a:t>
            </a:r>
          </a:p>
          <a:p>
            <a:pPr algn="ctr"/>
            <a:r>
              <a:rPr lang="en-US" sz="1400" dirty="0">
                <a:latin typeface="LM Roman 10" pitchFamily="2" charset="77"/>
              </a:rPr>
              <a:t>and query</a:t>
            </a:r>
            <a:endParaRPr lang="en-US" sz="1306" dirty="0">
              <a:latin typeface="LM Roman 10" pitchFamily="2" charset="77"/>
            </a:endParaRPr>
          </a:p>
          <a:p>
            <a:pPr algn="ctr"/>
            <a:r>
              <a:rPr lang="en-US" sz="1306" dirty="0">
                <a:latin typeface="LM Roman 10" pitchFamily="2" charset="77"/>
              </a:rPr>
              <a:t>locations</a:t>
            </a:r>
          </a:p>
        </p:txBody>
      </p:sp>
      <p:cxnSp>
        <p:nvCxnSpPr>
          <p:cNvPr id="33" name="Straight Arrow Connector 32">
            <a:extLst>
              <a:ext uri="{FF2B5EF4-FFF2-40B4-BE49-F238E27FC236}">
                <a16:creationId xmlns:a16="http://schemas.microsoft.com/office/drawing/2014/main" id="{5E5A55B7-D11B-0F4C-8E21-10AF07F5CF48}"/>
              </a:ext>
            </a:extLst>
          </p:cNvPr>
          <p:cNvCxnSpPr>
            <a:cxnSpLocks/>
          </p:cNvCxnSpPr>
          <p:nvPr/>
        </p:nvCxnSpPr>
        <p:spPr>
          <a:xfrm>
            <a:off x="4077628" y="4358913"/>
            <a:ext cx="910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E218FA-CF48-7449-A32B-69C6D498B199}"/>
              </a:ext>
            </a:extLst>
          </p:cNvPr>
          <p:cNvSpPr txBox="1"/>
          <p:nvPr/>
        </p:nvSpPr>
        <p:spPr>
          <a:xfrm>
            <a:off x="2221236" y="4350844"/>
            <a:ext cx="1980404" cy="677803"/>
          </a:xfrm>
          <a:prstGeom prst="roundRect">
            <a:avLst>
              <a:gd name="adj" fmla="val 10928"/>
            </a:avLst>
          </a:prstGeom>
          <a:noFill/>
          <a:ln>
            <a:noFill/>
          </a:ln>
        </p:spPr>
        <p:txBody>
          <a:bodyPr wrap="square" rtlCol="0" anchor="ctr" anchorCtr="0">
            <a:noAutofit/>
          </a:bodyPr>
          <a:lstStyle/>
          <a:p>
            <a:pPr algn="ctr"/>
            <a:r>
              <a:rPr lang="en-US" sz="1452" dirty="0">
                <a:latin typeface="LM Roman 10" pitchFamily="2" charset="77"/>
              </a:rPr>
              <a:t>❸ Generate the bitvectors for the current window</a:t>
            </a:r>
          </a:p>
        </p:txBody>
      </p:sp>
      <p:sp>
        <p:nvSpPr>
          <p:cNvPr id="36" name="Rectangle 35">
            <a:extLst>
              <a:ext uri="{FF2B5EF4-FFF2-40B4-BE49-F238E27FC236}">
                <a16:creationId xmlns:a16="http://schemas.microsoft.com/office/drawing/2014/main" id="{FC6063B0-57B1-B545-A9C1-85717E86AC74}"/>
              </a:ext>
            </a:extLst>
          </p:cNvPr>
          <p:cNvSpPr/>
          <p:nvPr/>
        </p:nvSpPr>
        <p:spPr>
          <a:xfrm>
            <a:off x="4003400" y="4383058"/>
            <a:ext cx="1012731" cy="539250"/>
          </a:xfrm>
          <a:prstGeom prst="rect">
            <a:avLst/>
          </a:prstGeom>
        </p:spPr>
        <p:txBody>
          <a:bodyPr wrap="square">
            <a:spAutoFit/>
          </a:bodyPr>
          <a:lstStyle/>
          <a:p>
            <a:pPr algn="ctr"/>
            <a:r>
              <a:rPr lang="en-US" sz="1452" dirty="0">
                <a:latin typeface="LM Roman 10" pitchFamily="2" charset="77"/>
              </a:rPr>
              <a:t>❹ Write </a:t>
            </a:r>
          </a:p>
          <a:p>
            <a:pPr algn="ctr"/>
            <a:r>
              <a:rPr lang="en-US" sz="1452" dirty="0">
                <a:latin typeface="LM Roman 10" pitchFamily="2" charset="77"/>
              </a:rPr>
              <a:t>bitvectors</a:t>
            </a:r>
          </a:p>
        </p:txBody>
      </p:sp>
      <p:sp>
        <p:nvSpPr>
          <p:cNvPr id="37" name="Rectangle 36">
            <a:extLst>
              <a:ext uri="{FF2B5EF4-FFF2-40B4-BE49-F238E27FC236}">
                <a16:creationId xmlns:a16="http://schemas.microsoft.com/office/drawing/2014/main" id="{B5AD2CFC-AD49-254A-88ED-2493CAF94C44}"/>
              </a:ext>
            </a:extLst>
          </p:cNvPr>
          <p:cNvSpPr/>
          <p:nvPr/>
        </p:nvSpPr>
        <p:spPr>
          <a:xfrm>
            <a:off x="3084664" y="1871675"/>
            <a:ext cx="1985926" cy="539250"/>
          </a:xfrm>
          <a:prstGeom prst="rect">
            <a:avLst/>
          </a:prstGeom>
        </p:spPr>
        <p:txBody>
          <a:bodyPr wrap="square">
            <a:spAutoFit/>
          </a:bodyPr>
          <a:lstStyle/>
          <a:p>
            <a:r>
              <a:rPr lang="en-US" sz="1452" dirty="0">
                <a:latin typeface="LM Roman 10" pitchFamily="2" charset="77"/>
              </a:rPr>
              <a:t>❷ reference </a:t>
            </a:r>
          </a:p>
          <a:p>
            <a:r>
              <a:rPr lang="en-US" sz="1452" dirty="0">
                <a:latin typeface="LM Roman 10" pitchFamily="2" charset="77"/>
              </a:rPr>
              <a:t>region and read</a:t>
            </a:r>
          </a:p>
        </p:txBody>
      </p:sp>
      <p:cxnSp>
        <p:nvCxnSpPr>
          <p:cNvPr id="38" name="Straight Arrow Connector 37">
            <a:extLst>
              <a:ext uri="{FF2B5EF4-FFF2-40B4-BE49-F238E27FC236}">
                <a16:creationId xmlns:a16="http://schemas.microsoft.com/office/drawing/2014/main" id="{6F138E89-CDD5-F743-95F4-F5B079E3C4AA}"/>
              </a:ext>
            </a:extLst>
          </p:cNvPr>
          <p:cNvCxnSpPr>
            <a:cxnSpLocks/>
          </p:cNvCxnSpPr>
          <p:nvPr/>
        </p:nvCxnSpPr>
        <p:spPr>
          <a:xfrm>
            <a:off x="3091439" y="1991313"/>
            <a:ext cx="0" cy="618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59CD0E5-0694-7740-A410-F7CA4436D214}"/>
              </a:ext>
            </a:extLst>
          </p:cNvPr>
          <p:cNvSpPr txBox="1"/>
          <p:nvPr/>
        </p:nvSpPr>
        <p:spPr>
          <a:xfrm>
            <a:off x="4983340" y="3620702"/>
            <a:ext cx="1021396" cy="1524712"/>
          </a:xfrm>
          <a:prstGeom prst="roundRect">
            <a:avLst>
              <a:gd name="adj" fmla="val 7231"/>
            </a:avLst>
          </a:prstGeom>
          <a:solidFill>
            <a:schemeClr val="accent1">
              <a:lumMod val="60000"/>
              <a:lumOff val="40000"/>
            </a:schemeClr>
          </a:solidFill>
        </p:spPr>
        <p:txBody>
          <a:bodyPr wrap="square" rtlCol="0" anchor="t" anchorCtr="0">
            <a:noAutofit/>
          </a:bodyPr>
          <a:lstStyle/>
          <a:p>
            <a:pPr algn="ctr"/>
            <a:endParaRPr lang="en-US" sz="1306" b="1" dirty="0">
              <a:latin typeface="LM Roman 10" pitchFamily="2" charset="77"/>
            </a:endParaRPr>
          </a:p>
        </p:txBody>
      </p:sp>
      <p:sp>
        <p:nvSpPr>
          <p:cNvPr id="41" name="TextBox 40">
            <a:extLst>
              <a:ext uri="{FF2B5EF4-FFF2-40B4-BE49-F238E27FC236}">
                <a16:creationId xmlns:a16="http://schemas.microsoft.com/office/drawing/2014/main" id="{66B58779-F5D7-DB47-9A90-88F7485901E6}"/>
              </a:ext>
            </a:extLst>
          </p:cNvPr>
          <p:cNvSpPr txBox="1"/>
          <p:nvPr/>
        </p:nvSpPr>
        <p:spPr>
          <a:xfrm>
            <a:off x="5062788" y="3669940"/>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PE</a:t>
            </a:r>
            <a:r>
              <a:rPr lang="en-US" sz="900" b="1" kern="0" baseline="-25000" dirty="0">
                <a:solidFill>
                  <a:prstClr val="black"/>
                </a:solidFill>
                <a:latin typeface="LM Roman 10" pitchFamily="2" charset="77"/>
              </a:rPr>
              <a:t>1</a:t>
            </a:r>
          </a:p>
        </p:txBody>
      </p:sp>
      <p:sp>
        <p:nvSpPr>
          <p:cNvPr id="42" name="Rectangle 41">
            <a:extLst>
              <a:ext uri="{FF2B5EF4-FFF2-40B4-BE49-F238E27FC236}">
                <a16:creationId xmlns:a16="http://schemas.microsoft.com/office/drawing/2014/main" id="{F8C6E7EA-EBFB-2844-B3E8-F10779CE1193}"/>
              </a:ext>
            </a:extLst>
          </p:cNvPr>
          <p:cNvSpPr/>
          <p:nvPr/>
        </p:nvSpPr>
        <p:spPr>
          <a:xfrm>
            <a:off x="5434951" y="4417649"/>
            <a:ext cx="163314" cy="427425"/>
          </a:xfrm>
          <a:prstGeom prst="rect">
            <a:avLst/>
          </a:prstGeom>
        </p:spPr>
        <p:txBody>
          <a:bodyPr wrap="square">
            <a:spAutoFit/>
          </a:bodyPr>
          <a:lstStyle/>
          <a:p>
            <a:pPr algn="ctr" defTabSz="331836">
              <a:defRPr/>
            </a:pPr>
            <a:r>
              <a:rPr lang="en-US" sz="726" b="1" kern="0" dirty="0">
                <a:solidFill>
                  <a:prstClr val="black"/>
                </a:solidFill>
                <a:latin typeface="LM Roman 10" pitchFamily="2" charset="77"/>
              </a:rPr>
              <a:t>.</a:t>
            </a:r>
          </a:p>
          <a:p>
            <a:pPr algn="ctr" defTabSz="331836">
              <a:defRPr/>
            </a:pPr>
            <a:r>
              <a:rPr lang="en-US" sz="726" b="1" kern="0" dirty="0">
                <a:solidFill>
                  <a:prstClr val="black"/>
                </a:solidFill>
                <a:latin typeface="LM Roman 10" pitchFamily="2" charset="77"/>
              </a:rPr>
              <a:t>.</a:t>
            </a:r>
          </a:p>
          <a:p>
            <a:pPr algn="ctr" defTabSz="331836">
              <a:defRPr/>
            </a:pPr>
            <a:endParaRPr lang="en-US" sz="726" b="1" kern="0" dirty="0">
              <a:solidFill>
                <a:prstClr val="black"/>
              </a:solidFill>
              <a:latin typeface="LM Roman 10" pitchFamily="2" charset="77"/>
            </a:endParaRPr>
          </a:p>
        </p:txBody>
      </p:sp>
      <p:cxnSp>
        <p:nvCxnSpPr>
          <p:cNvPr id="45" name="Straight Arrow Connector 44">
            <a:extLst>
              <a:ext uri="{FF2B5EF4-FFF2-40B4-BE49-F238E27FC236}">
                <a16:creationId xmlns:a16="http://schemas.microsoft.com/office/drawing/2014/main" id="{3F5A2386-206F-3249-AC80-D396C3E80FE9}"/>
              </a:ext>
            </a:extLst>
          </p:cNvPr>
          <p:cNvCxnSpPr>
            <a:cxnSpLocks/>
          </p:cNvCxnSpPr>
          <p:nvPr/>
        </p:nvCxnSpPr>
        <p:spPr>
          <a:xfrm flipV="1">
            <a:off x="6021025" y="4346320"/>
            <a:ext cx="8401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0E1AE8B-6F85-8947-AD8B-B547786DB688}"/>
              </a:ext>
            </a:extLst>
          </p:cNvPr>
          <p:cNvSpPr/>
          <p:nvPr/>
        </p:nvSpPr>
        <p:spPr>
          <a:xfrm>
            <a:off x="5902071" y="4377419"/>
            <a:ext cx="1024956" cy="539250"/>
          </a:xfrm>
          <a:prstGeom prst="rect">
            <a:avLst/>
          </a:prstGeom>
        </p:spPr>
        <p:txBody>
          <a:bodyPr wrap="square">
            <a:spAutoFit/>
          </a:bodyPr>
          <a:lstStyle/>
          <a:p>
            <a:pPr algn="ctr"/>
            <a:r>
              <a:rPr lang="en-US" sz="1452" dirty="0">
                <a:latin typeface="LM Roman 10" pitchFamily="2" charset="77"/>
              </a:rPr>
              <a:t>❺ Read </a:t>
            </a:r>
          </a:p>
          <a:p>
            <a:pPr algn="ctr"/>
            <a:r>
              <a:rPr lang="en-US" sz="1452" dirty="0">
                <a:latin typeface="LM Roman 10" pitchFamily="2" charset="77"/>
              </a:rPr>
              <a:t>bitvectors</a:t>
            </a:r>
          </a:p>
        </p:txBody>
      </p:sp>
      <p:sp>
        <p:nvSpPr>
          <p:cNvPr id="48" name="Rectangle 47">
            <a:extLst>
              <a:ext uri="{FF2B5EF4-FFF2-40B4-BE49-F238E27FC236}">
                <a16:creationId xmlns:a16="http://schemas.microsoft.com/office/drawing/2014/main" id="{04BED01E-018A-8449-87FA-31C76C7B7AD4}"/>
              </a:ext>
            </a:extLst>
          </p:cNvPr>
          <p:cNvSpPr/>
          <p:nvPr/>
        </p:nvSpPr>
        <p:spPr>
          <a:xfrm>
            <a:off x="6677548" y="3335391"/>
            <a:ext cx="1910512" cy="539250"/>
          </a:xfrm>
          <a:prstGeom prst="rect">
            <a:avLst/>
          </a:prstGeom>
        </p:spPr>
        <p:txBody>
          <a:bodyPr wrap="square">
            <a:spAutoFit/>
          </a:bodyPr>
          <a:lstStyle/>
          <a:p>
            <a:pPr algn="ctr"/>
            <a:r>
              <a:rPr lang="en-US" sz="1452" dirty="0">
                <a:latin typeface="LM Roman 10" pitchFamily="2" charset="77"/>
              </a:rPr>
              <a:t>❻ Find the traceback output</a:t>
            </a:r>
          </a:p>
        </p:txBody>
      </p:sp>
      <p:sp>
        <p:nvSpPr>
          <p:cNvPr id="50" name="TextBox 49">
            <a:extLst>
              <a:ext uri="{FF2B5EF4-FFF2-40B4-BE49-F238E27FC236}">
                <a16:creationId xmlns:a16="http://schemas.microsoft.com/office/drawing/2014/main" id="{E46A1936-08B4-0E4F-8892-11F43899BECF}"/>
              </a:ext>
            </a:extLst>
          </p:cNvPr>
          <p:cNvSpPr txBox="1"/>
          <p:nvPr/>
        </p:nvSpPr>
        <p:spPr>
          <a:xfrm>
            <a:off x="5062788" y="4077330"/>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PE</a:t>
            </a:r>
            <a:r>
              <a:rPr lang="en-US" sz="900" b="1" kern="0" baseline="-25000" dirty="0">
                <a:solidFill>
                  <a:prstClr val="black"/>
                </a:solidFill>
                <a:latin typeface="LM Roman 10" pitchFamily="2" charset="77"/>
              </a:rPr>
              <a:t>2</a:t>
            </a:r>
          </a:p>
        </p:txBody>
      </p:sp>
      <p:sp>
        <p:nvSpPr>
          <p:cNvPr id="51" name="TextBox 50">
            <a:extLst>
              <a:ext uri="{FF2B5EF4-FFF2-40B4-BE49-F238E27FC236}">
                <a16:creationId xmlns:a16="http://schemas.microsoft.com/office/drawing/2014/main" id="{51695314-E67E-9440-9B42-AC51BFD34DCD}"/>
              </a:ext>
            </a:extLst>
          </p:cNvPr>
          <p:cNvSpPr txBox="1"/>
          <p:nvPr/>
        </p:nvSpPr>
        <p:spPr>
          <a:xfrm>
            <a:off x="5045071" y="4743402"/>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a:t>
            </a:r>
            <a:r>
              <a:rPr lang="en-US" sz="900" b="1" kern="0" dirty="0" err="1">
                <a:solidFill>
                  <a:prstClr val="black"/>
                </a:solidFill>
                <a:latin typeface="LM Roman 10" pitchFamily="2" charset="77"/>
              </a:rPr>
              <a:t>PE</a:t>
            </a:r>
            <a:r>
              <a:rPr lang="en-US" sz="900" b="1" kern="0" baseline="-25000" dirty="0" err="1">
                <a:solidFill>
                  <a:prstClr val="black"/>
                </a:solidFill>
                <a:latin typeface="LM Roman 10" pitchFamily="2" charset="77"/>
              </a:rPr>
              <a:t>n</a:t>
            </a:r>
            <a:endParaRPr lang="en-US" sz="900" b="1" kern="0" baseline="-25000" dirty="0">
              <a:solidFill>
                <a:prstClr val="black"/>
              </a:solidFill>
              <a:latin typeface="LM Roman 10" pitchFamily="2" charset="77"/>
            </a:endParaRPr>
          </a:p>
        </p:txBody>
      </p:sp>
      <p:sp>
        <p:nvSpPr>
          <p:cNvPr id="3" name="Slide Number Placeholder 2">
            <a:extLst>
              <a:ext uri="{FF2B5EF4-FFF2-40B4-BE49-F238E27FC236}">
                <a16:creationId xmlns:a16="http://schemas.microsoft.com/office/drawing/2014/main" id="{95327947-F438-2147-A6C6-B1DE7A808D92}"/>
              </a:ext>
            </a:extLst>
          </p:cNvPr>
          <p:cNvSpPr>
            <a:spLocks noGrp="1"/>
          </p:cNvSpPr>
          <p:nvPr>
            <p:ph type="sldNum" sz="quarter" idx="10"/>
          </p:nvPr>
        </p:nvSpPr>
        <p:spPr/>
        <p:txBody>
          <a:bodyPr/>
          <a:lstStyle/>
          <a:p>
            <a:fld id="{BE67019E-6B59-9444-A8F8-0CFAB6B6981D}" type="slidenum">
              <a:rPr lang="en-US" smtClean="0"/>
              <a:pPr/>
              <a:t>11</a:t>
            </a:fld>
            <a:endParaRPr lang="en-US" dirty="0"/>
          </a:p>
        </p:txBody>
      </p:sp>
      <p:sp>
        <p:nvSpPr>
          <p:cNvPr id="5" name="Rectangle 4">
            <a:extLst>
              <a:ext uri="{FF2B5EF4-FFF2-40B4-BE49-F238E27FC236}">
                <a16:creationId xmlns:a16="http://schemas.microsoft.com/office/drawing/2014/main" id="{8569F024-29B5-F240-A68A-1B18EF567080}"/>
              </a:ext>
            </a:extLst>
          </p:cNvPr>
          <p:cNvSpPr/>
          <p:nvPr/>
        </p:nvSpPr>
        <p:spPr>
          <a:xfrm>
            <a:off x="1928489" y="5272134"/>
            <a:ext cx="2549358" cy="1077218"/>
          </a:xfrm>
          <a:prstGeom prst="rect">
            <a:avLst/>
          </a:prstGeom>
        </p:spPr>
        <p:txBody>
          <a:bodyPr wrap="square">
            <a:spAutoFit/>
          </a:bodyPr>
          <a:lstStyle/>
          <a:p>
            <a:pPr algn="ctr"/>
            <a:r>
              <a:rPr lang="en-US" sz="1600" b="1" dirty="0">
                <a:solidFill>
                  <a:srgbClr val="92D050"/>
                </a:solidFill>
              </a:rPr>
              <a:t>GenASM-DC:</a:t>
            </a:r>
            <a:r>
              <a:rPr lang="en-US" sz="1600" dirty="0">
                <a:solidFill>
                  <a:srgbClr val="92D050"/>
                </a:solidFill>
              </a:rPr>
              <a:t> </a:t>
            </a:r>
          </a:p>
          <a:p>
            <a:pPr algn="ctr"/>
            <a:r>
              <a:rPr lang="en-US" sz="1600" dirty="0"/>
              <a:t>generates bitvectors and performs edit </a:t>
            </a:r>
          </a:p>
          <a:p>
            <a:pPr algn="ctr"/>
            <a:r>
              <a:rPr lang="en-US" sz="1600" b="1" dirty="0">
                <a:solidFill>
                  <a:srgbClr val="92D050"/>
                </a:solidFill>
              </a:rPr>
              <a:t>D</a:t>
            </a:r>
            <a:r>
              <a:rPr lang="en-US" sz="1600" dirty="0"/>
              <a:t>istance </a:t>
            </a:r>
            <a:r>
              <a:rPr lang="en-US" sz="1600" b="1" dirty="0">
                <a:solidFill>
                  <a:srgbClr val="92D050"/>
                </a:solidFill>
              </a:rPr>
              <a:t>C</a:t>
            </a:r>
            <a:r>
              <a:rPr lang="en-US" sz="1600" dirty="0"/>
              <a:t>alculation</a:t>
            </a:r>
          </a:p>
        </p:txBody>
      </p:sp>
      <p:sp>
        <p:nvSpPr>
          <p:cNvPr id="6" name="Rectangle 5">
            <a:extLst>
              <a:ext uri="{FF2B5EF4-FFF2-40B4-BE49-F238E27FC236}">
                <a16:creationId xmlns:a16="http://schemas.microsoft.com/office/drawing/2014/main" id="{89437F79-F9D7-384C-8586-8F9603BA6CD5}"/>
              </a:ext>
            </a:extLst>
          </p:cNvPr>
          <p:cNvSpPr/>
          <p:nvPr/>
        </p:nvSpPr>
        <p:spPr>
          <a:xfrm>
            <a:off x="6078298" y="5269117"/>
            <a:ext cx="2549358" cy="1077218"/>
          </a:xfrm>
          <a:prstGeom prst="rect">
            <a:avLst/>
          </a:prstGeom>
        </p:spPr>
        <p:txBody>
          <a:bodyPr wrap="square">
            <a:spAutoFit/>
          </a:bodyPr>
          <a:lstStyle/>
          <a:p>
            <a:pPr marL="538163" algn="ctr">
              <a:lnSpc>
                <a:spcPct val="100000"/>
              </a:lnSpc>
              <a:spcBef>
                <a:spcPts val="0"/>
              </a:spcBef>
              <a:spcAft>
                <a:spcPts val="0"/>
              </a:spcAft>
            </a:pPr>
            <a:r>
              <a:rPr lang="en-US" sz="1600" b="1" dirty="0">
                <a:solidFill>
                  <a:srgbClr val="00B0F0"/>
                </a:solidFill>
              </a:rPr>
              <a:t>GenASM-TB:</a:t>
            </a:r>
            <a:r>
              <a:rPr lang="en-US" sz="1600" dirty="0"/>
              <a:t> performs </a:t>
            </a:r>
            <a:r>
              <a:rPr lang="en-US" sz="1600" b="1" dirty="0" err="1">
                <a:solidFill>
                  <a:srgbClr val="00B0F0"/>
                </a:solidFill>
              </a:rPr>
              <a:t>T</a:t>
            </a:r>
            <a:r>
              <a:rPr lang="en-US" sz="1600" dirty="0" err="1"/>
              <a:t>race</a:t>
            </a:r>
            <a:r>
              <a:rPr lang="en-US" sz="1600" b="1" dirty="0" err="1">
                <a:solidFill>
                  <a:srgbClr val="00B0F0"/>
                </a:solidFill>
              </a:rPr>
              <a:t>B</a:t>
            </a:r>
            <a:r>
              <a:rPr lang="en-US" sz="1600" dirty="0" err="1"/>
              <a:t>ack</a:t>
            </a:r>
            <a:r>
              <a:rPr lang="en-US" sz="1600" dirty="0"/>
              <a:t> and assembles the optimal alignment </a:t>
            </a:r>
          </a:p>
        </p:txBody>
      </p:sp>
      <p:sp>
        <p:nvSpPr>
          <p:cNvPr id="73" name="TextBox 72">
            <a:extLst>
              <a:ext uri="{FF2B5EF4-FFF2-40B4-BE49-F238E27FC236}">
                <a16:creationId xmlns:a16="http://schemas.microsoft.com/office/drawing/2014/main" id="{FA8C207E-1870-FD49-B6E4-1BBF376CF154}"/>
              </a:ext>
            </a:extLst>
          </p:cNvPr>
          <p:cNvSpPr txBox="1"/>
          <p:nvPr/>
        </p:nvSpPr>
        <p:spPr>
          <a:xfrm>
            <a:off x="2675858" y="2612692"/>
            <a:ext cx="1039959" cy="438693"/>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1100" b="1" kern="0" dirty="0">
                <a:solidFill>
                  <a:prstClr val="black"/>
                </a:solidFill>
                <a:latin typeface="LM Roman 10" pitchFamily="2" charset="77"/>
              </a:rPr>
              <a:t>DC-SRAM</a:t>
            </a:r>
            <a:endParaRPr lang="en-US" sz="1100" b="1" kern="0" baseline="-25000" dirty="0">
              <a:solidFill>
                <a:prstClr val="black"/>
              </a:solidFill>
              <a:latin typeface="LM Roman 10" pitchFamily="2" charset="77"/>
            </a:endParaRPr>
          </a:p>
        </p:txBody>
      </p:sp>
    </p:spTree>
    <p:extLst>
      <p:ext uri="{BB962C8B-B14F-4D97-AF65-F5344CB8AC3E}">
        <p14:creationId xmlns:p14="http://schemas.microsoft.com/office/powerpoint/2010/main" val="31758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25" grpId="0" animBg="1"/>
      <p:bldP spid="26" grpId="0" animBg="1"/>
      <p:bldP spid="27" grpId="0" animBg="1"/>
      <p:bldP spid="28" grpId="0" animBg="1"/>
      <p:bldP spid="32" grpId="0"/>
      <p:bldP spid="35" grpId="0"/>
      <p:bldP spid="36" grpId="0"/>
      <p:bldP spid="37" grpId="0"/>
      <p:bldP spid="40" grpId="0" animBg="1"/>
      <p:bldP spid="41" grpId="0" animBg="1"/>
      <p:bldP spid="42" grpId="0"/>
      <p:bldP spid="46" grpId="0"/>
      <p:bldP spid="48" grpId="0"/>
      <p:bldP spid="50" grpId="0" animBg="1"/>
      <p:bldP spid="51" grpId="0" animBg="1"/>
      <p:bldP spid="5" grpId="0"/>
      <p:bldP spid="6" grpId="0"/>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E9A963-8108-2943-BF4E-A6A14A9AD83C}"/>
              </a:ext>
            </a:extLst>
          </p:cNvPr>
          <p:cNvSpPr>
            <a:spLocks noGrp="1"/>
          </p:cNvSpPr>
          <p:nvPr>
            <p:ph type="title"/>
          </p:nvPr>
        </p:nvSpPr>
        <p:spPr/>
        <p:txBody>
          <a:bodyPr>
            <a:noAutofit/>
          </a:bodyPr>
          <a:lstStyle/>
          <a:p>
            <a:r>
              <a:rPr lang="en-US" sz="3700" dirty="0"/>
              <a:t>GenASM-DC: Hardware Design</a:t>
            </a:r>
          </a:p>
        </p:txBody>
      </p:sp>
      <p:sp>
        <p:nvSpPr>
          <p:cNvPr id="12" name="Content Placeholder 11">
            <a:extLst>
              <a:ext uri="{FF2B5EF4-FFF2-40B4-BE49-F238E27FC236}">
                <a16:creationId xmlns:a16="http://schemas.microsoft.com/office/drawing/2014/main" id="{633A231E-505C-8549-BF45-E9E2E42E1EC0}"/>
              </a:ext>
            </a:extLst>
          </p:cNvPr>
          <p:cNvSpPr>
            <a:spLocks noGrp="1"/>
          </p:cNvSpPr>
          <p:nvPr>
            <p:ph idx="1"/>
          </p:nvPr>
        </p:nvSpPr>
        <p:spPr>
          <a:xfrm>
            <a:off x="366963" y="1195441"/>
            <a:ext cx="8410073" cy="4467117"/>
          </a:xfrm>
        </p:spPr>
        <p:txBody>
          <a:bodyPr/>
          <a:lstStyle/>
          <a:p>
            <a:pPr marL="520700" indent="-342900">
              <a:lnSpc>
                <a:spcPct val="100000"/>
              </a:lnSpc>
              <a:spcBef>
                <a:spcPts val="0"/>
              </a:spcBef>
              <a:spcAft>
                <a:spcPts val="0"/>
              </a:spcAft>
            </a:pPr>
            <a:r>
              <a:rPr lang="en-US" dirty="0"/>
              <a:t>GenASM-DC Hardware Accelerator (HWA) is implemented as a </a:t>
            </a:r>
            <a:r>
              <a:rPr lang="en-US" b="1" dirty="0"/>
              <a:t>linear cyclic systolic array</a:t>
            </a:r>
            <a:r>
              <a:rPr lang="en-US" dirty="0"/>
              <a:t>.</a:t>
            </a:r>
          </a:p>
          <a:p>
            <a:pPr marL="784225" lvl="1" indent="-246063">
              <a:lnSpc>
                <a:spcPct val="100000"/>
              </a:lnSpc>
              <a:spcBef>
                <a:spcPts val="0"/>
              </a:spcBef>
              <a:spcAft>
                <a:spcPts val="0"/>
              </a:spcAft>
            </a:pPr>
            <a:r>
              <a:rPr lang="en-US" dirty="0"/>
              <a:t>Optimized to </a:t>
            </a:r>
            <a:r>
              <a:rPr lang="en-US" dirty="0">
                <a:solidFill>
                  <a:srgbClr val="FE6200"/>
                </a:solidFill>
              </a:rPr>
              <a:t>reduce memory bandwidth </a:t>
            </a:r>
            <a:r>
              <a:rPr lang="en-US" dirty="0"/>
              <a:t>and </a:t>
            </a:r>
            <a:r>
              <a:rPr lang="en-US" dirty="0">
                <a:solidFill>
                  <a:srgbClr val="FE6200"/>
                </a:solidFill>
              </a:rPr>
              <a:t>memory footprint</a:t>
            </a:r>
          </a:p>
          <a:p>
            <a:pPr marL="520700" indent="-342900">
              <a:lnSpc>
                <a:spcPct val="100000"/>
              </a:lnSpc>
              <a:spcBef>
                <a:spcPts val="0"/>
              </a:spcBef>
              <a:spcAft>
                <a:spcPts val="0"/>
              </a:spcAft>
            </a:pPr>
            <a:endParaRPr lang="en-US" b="1" dirty="0"/>
          </a:p>
          <a:p>
            <a:endParaRPr lang="en-US" dirty="0"/>
          </a:p>
          <a:p>
            <a:endParaRPr lang="en-US" dirty="0"/>
          </a:p>
        </p:txBody>
      </p:sp>
      <p:sp>
        <p:nvSpPr>
          <p:cNvPr id="3" name="Slide Number Placeholder 2">
            <a:extLst>
              <a:ext uri="{FF2B5EF4-FFF2-40B4-BE49-F238E27FC236}">
                <a16:creationId xmlns:a16="http://schemas.microsoft.com/office/drawing/2014/main" id="{0DF195B6-6931-0D48-A63D-5C8C781B120B}"/>
              </a:ext>
            </a:extLst>
          </p:cNvPr>
          <p:cNvSpPr>
            <a:spLocks noGrp="1"/>
          </p:cNvSpPr>
          <p:nvPr>
            <p:ph type="sldNum" sz="quarter" idx="10"/>
          </p:nvPr>
        </p:nvSpPr>
        <p:spPr/>
        <p:txBody>
          <a:bodyPr/>
          <a:lstStyle/>
          <a:p>
            <a:fld id="{BE67019E-6B59-9444-A8F8-0CFAB6B6981D}" type="slidenum">
              <a:rPr lang="en-US" smtClean="0"/>
              <a:pPr/>
              <a:t>12</a:t>
            </a:fld>
            <a:endParaRPr lang="en-US" dirty="0"/>
          </a:p>
        </p:txBody>
      </p:sp>
      <p:sp>
        <p:nvSpPr>
          <p:cNvPr id="8" name="TextBox 7">
            <a:extLst>
              <a:ext uri="{FF2B5EF4-FFF2-40B4-BE49-F238E27FC236}">
                <a16:creationId xmlns:a16="http://schemas.microsoft.com/office/drawing/2014/main" id="{1DBDEAFE-60B9-4941-97B2-E41BB01E07CD}"/>
              </a:ext>
            </a:extLst>
          </p:cNvPr>
          <p:cNvSpPr txBox="1"/>
          <p:nvPr/>
        </p:nvSpPr>
        <p:spPr>
          <a:xfrm>
            <a:off x="1484147" y="4069846"/>
            <a:ext cx="2693479" cy="323165"/>
          </a:xfrm>
          <a:prstGeom prst="rect">
            <a:avLst/>
          </a:prstGeom>
          <a:noFill/>
        </p:spPr>
        <p:txBody>
          <a:bodyPr wrap="square" rtlCol="0">
            <a:spAutoFit/>
          </a:bodyPr>
          <a:lstStyle/>
          <a:p>
            <a:pPr algn="ctr"/>
            <a:r>
              <a:rPr lang="en-US" sz="1500" b="1" dirty="0">
                <a:latin typeface="LM Roman 10" pitchFamily="2" charset="77"/>
              </a:rPr>
              <a:t>Processing Core (PC)</a:t>
            </a:r>
          </a:p>
        </p:txBody>
      </p:sp>
      <p:pic>
        <p:nvPicPr>
          <p:cNvPr id="9" name="Picture 8">
            <a:extLst>
              <a:ext uri="{FF2B5EF4-FFF2-40B4-BE49-F238E27FC236}">
                <a16:creationId xmlns:a16="http://schemas.microsoft.com/office/drawing/2014/main" id="{5EFC5DEC-6F90-844A-B035-DF9597861C38}"/>
              </a:ext>
            </a:extLst>
          </p:cNvPr>
          <p:cNvPicPr>
            <a:picLocks noChangeAspect="1"/>
          </p:cNvPicPr>
          <p:nvPr/>
        </p:nvPicPr>
        <p:blipFill>
          <a:blip r:embed="rId3"/>
          <a:stretch>
            <a:fillRect/>
          </a:stretch>
        </p:blipFill>
        <p:spPr>
          <a:xfrm>
            <a:off x="682792" y="2367764"/>
            <a:ext cx="4060406" cy="1768780"/>
          </a:xfrm>
          <a:prstGeom prst="rect">
            <a:avLst/>
          </a:prstGeom>
        </p:spPr>
      </p:pic>
      <p:sp>
        <p:nvSpPr>
          <p:cNvPr id="151" name="TextBox 150">
            <a:extLst>
              <a:ext uri="{FF2B5EF4-FFF2-40B4-BE49-F238E27FC236}">
                <a16:creationId xmlns:a16="http://schemas.microsoft.com/office/drawing/2014/main" id="{5015D072-DC30-0942-9FBB-510DA671D044}"/>
              </a:ext>
            </a:extLst>
          </p:cNvPr>
          <p:cNvSpPr txBox="1"/>
          <p:nvPr/>
        </p:nvSpPr>
        <p:spPr>
          <a:xfrm>
            <a:off x="5503974" y="4079992"/>
            <a:ext cx="2693479" cy="323165"/>
          </a:xfrm>
          <a:prstGeom prst="rect">
            <a:avLst/>
          </a:prstGeom>
          <a:noFill/>
        </p:spPr>
        <p:txBody>
          <a:bodyPr wrap="square" rtlCol="0">
            <a:spAutoFit/>
          </a:bodyPr>
          <a:lstStyle/>
          <a:p>
            <a:pPr algn="ctr"/>
            <a:r>
              <a:rPr lang="en-US" sz="1500" b="1" dirty="0">
                <a:latin typeface="LM Roman 10" pitchFamily="2" charset="77"/>
              </a:rPr>
              <a:t>Processing Element (PE)</a:t>
            </a:r>
          </a:p>
        </p:txBody>
      </p:sp>
      <p:sp>
        <p:nvSpPr>
          <p:cNvPr id="177" name="Cloud 176">
            <a:extLst>
              <a:ext uri="{FF2B5EF4-FFF2-40B4-BE49-F238E27FC236}">
                <a16:creationId xmlns:a16="http://schemas.microsoft.com/office/drawing/2014/main" id="{02DF00FA-F94A-0041-ADB5-499ACC07AD9B}"/>
              </a:ext>
            </a:extLst>
          </p:cNvPr>
          <p:cNvSpPr/>
          <p:nvPr/>
        </p:nvSpPr>
        <p:spPr>
          <a:xfrm>
            <a:off x="1626822" y="2243725"/>
            <a:ext cx="2331176" cy="195016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pic>
        <p:nvPicPr>
          <p:cNvPr id="178" name="Picture 177">
            <a:extLst>
              <a:ext uri="{FF2B5EF4-FFF2-40B4-BE49-F238E27FC236}">
                <a16:creationId xmlns:a16="http://schemas.microsoft.com/office/drawing/2014/main" id="{74D566C2-700D-8942-ADD8-471F8C434EE3}"/>
              </a:ext>
            </a:extLst>
          </p:cNvPr>
          <p:cNvPicPr>
            <a:picLocks noChangeAspect="1"/>
          </p:cNvPicPr>
          <p:nvPr/>
        </p:nvPicPr>
        <p:blipFill>
          <a:blip r:embed="rId4"/>
          <a:stretch>
            <a:fillRect/>
          </a:stretch>
        </p:blipFill>
        <p:spPr>
          <a:xfrm>
            <a:off x="5626712" y="1965893"/>
            <a:ext cx="2448001" cy="2116069"/>
          </a:xfrm>
          <a:prstGeom prst="rect">
            <a:avLst/>
          </a:prstGeom>
        </p:spPr>
      </p:pic>
      <p:sp>
        <p:nvSpPr>
          <p:cNvPr id="179" name="Cloud 178">
            <a:extLst>
              <a:ext uri="{FF2B5EF4-FFF2-40B4-BE49-F238E27FC236}">
                <a16:creationId xmlns:a16="http://schemas.microsoft.com/office/drawing/2014/main" id="{6591955A-836A-4041-9EBF-B0B9D058651A}"/>
              </a:ext>
            </a:extLst>
          </p:cNvPr>
          <p:cNvSpPr/>
          <p:nvPr/>
        </p:nvSpPr>
        <p:spPr>
          <a:xfrm>
            <a:off x="6576616" y="2684766"/>
            <a:ext cx="458365" cy="490549"/>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cxnSp>
        <p:nvCxnSpPr>
          <p:cNvPr id="183" name="Straight Arrow Connector 182">
            <a:extLst>
              <a:ext uri="{FF2B5EF4-FFF2-40B4-BE49-F238E27FC236}">
                <a16:creationId xmlns:a16="http://schemas.microsoft.com/office/drawing/2014/main" id="{10EC81CC-BBE7-E844-8E22-CD26B3F9EBE5}"/>
              </a:ext>
            </a:extLst>
          </p:cNvPr>
          <p:cNvCxnSpPr>
            <a:cxnSpLocks/>
          </p:cNvCxnSpPr>
          <p:nvPr/>
        </p:nvCxnSpPr>
        <p:spPr>
          <a:xfrm>
            <a:off x="4399158" y="5428108"/>
            <a:ext cx="562014" cy="0"/>
          </a:xfrm>
          <a:prstGeom prst="straightConnector1">
            <a:avLst/>
          </a:prstGeom>
          <a:noFill/>
          <a:ln w="12700" cap="flat" cmpd="sng" algn="ctr">
            <a:solidFill>
              <a:sysClr val="windowText" lastClr="000000"/>
            </a:solidFill>
            <a:prstDash val="dash"/>
            <a:miter lim="800000"/>
            <a:tailEnd type="none"/>
          </a:ln>
          <a:effectLst/>
        </p:spPr>
      </p:cxnSp>
      <p:grpSp>
        <p:nvGrpSpPr>
          <p:cNvPr id="324" name="Group 323">
            <a:extLst>
              <a:ext uri="{FF2B5EF4-FFF2-40B4-BE49-F238E27FC236}">
                <a16:creationId xmlns:a16="http://schemas.microsoft.com/office/drawing/2014/main" id="{BE0A78ED-9837-7F41-94FA-AC861CD1DE24}"/>
              </a:ext>
            </a:extLst>
          </p:cNvPr>
          <p:cNvGrpSpPr/>
          <p:nvPr/>
        </p:nvGrpSpPr>
        <p:grpSpPr>
          <a:xfrm>
            <a:off x="6527942" y="4599739"/>
            <a:ext cx="1231803" cy="1350027"/>
            <a:chOff x="6527942" y="4599739"/>
            <a:chExt cx="1231803" cy="1350027"/>
          </a:xfrm>
        </p:grpSpPr>
        <p:cxnSp>
          <p:nvCxnSpPr>
            <p:cNvPr id="185" name="Straight Arrow Connector 184">
              <a:extLst>
                <a:ext uri="{FF2B5EF4-FFF2-40B4-BE49-F238E27FC236}">
                  <a16:creationId xmlns:a16="http://schemas.microsoft.com/office/drawing/2014/main" id="{9A254F2B-864C-B84D-8FD4-B7206D3880FD}"/>
                </a:ext>
              </a:extLst>
            </p:cNvPr>
            <p:cNvCxnSpPr>
              <a:cxnSpLocks/>
            </p:cNvCxnSpPr>
            <p:nvPr/>
          </p:nvCxnSpPr>
          <p:spPr>
            <a:xfrm flipV="1">
              <a:off x="7564614" y="5166224"/>
              <a:ext cx="166755" cy="2066"/>
            </a:xfrm>
            <a:prstGeom prst="straightConnector1">
              <a:avLst/>
            </a:prstGeom>
            <a:noFill/>
            <a:ln w="12700" cap="flat" cmpd="sng" algn="ctr">
              <a:solidFill>
                <a:sysClr val="windowText" lastClr="000000"/>
              </a:solidFill>
              <a:prstDash val="solid"/>
              <a:miter lim="800000"/>
              <a:tailEnd type="triangle"/>
            </a:ln>
            <a:effectLst/>
          </p:spPr>
        </p:cxnSp>
        <p:cxnSp>
          <p:nvCxnSpPr>
            <p:cNvPr id="193" name="Straight Arrow Connector 192">
              <a:extLst>
                <a:ext uri="{FF2B5EF4-FFF2-40B4-BE49-F238E27FC236}">
                  <a16:creationId xmlns:a16="http://schemas.microsoft.com/office/drawing/2014/main" id="{CDC16BAA-5735-5247-A487-D0A4ECA73A8B}"/>
                </a:ext>
              </a:extLst>
            </p:cNvPr>
            <p:cNvCxnSpPr>
              <a:cxnSpLocks/>
            </p:cNvCxnSpPr>
            <p:nvPr/>
          </p:nvCxnSpPr>
          <p:spPr>
            <a:xfrm>
              <a:off x="7569770" y="5646588"/>
              <a:ext cx="161599" cy="0"/>
            </a:xfrm>
            <a:prstGeom prst="straightConnector1">
              <a:avLst/>
            </a:prstGeom>
            <a:noFill/>
            <a:ln w="12700" cap="flat" cmpd="sng" algn="ctr">
              <a:solidFill>
                <a:sysClr val="windowText" lastClr="000000"/>
              </a:solidFill>
              <a:prstDash val="solid"/>
              <a:miter lim="800000"/>
              <a:tailEnd type="triangle"/>
            </a:ln>
            <a:effectLst/>
          </p:spPr>
        </p:cxnSp>
        <p:sp>
          <p:nvSpPr>
            <p:cNvPr id="280" name="Rectangle 279">
              <a:extLst>
                <a:ext uri="{FF2B5EF4-FFF2-40B4-BE49-F238E27FC236}">
                  <a16:creationId xmlns:a16="http://schemas.microsoft.com/office/drawing/2014/main" id="{B2709BFB-2B18-554C-B11E-AC2D93E2B663}"/>
                </a:ext>
              </a:extLst>
            </p:cNvPr>
            <p:cNvSpPr/>
            <p:nvPr/>
          </p:nvSpPr>
          <p:spPr>
            <a:xfrm>
              <a:off x="6533722" y="4911758"/>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1" name="Cloud 280">
              <a:extLst>
                <a:ext uri="{FF2B5EF4-FFF2-40B4-BE49-F238E27FC236}">
                  <a16:creationId xmlns:a16="http://schemas.microsoft.com/office/drawing/2014/main" id="{715D42E2-A356-EC4C-B996-CC927DE879CF}"/>
                </a:ext>
              </a:extLst>
            </p:cNvPr>
            <p:cNvSpPr/>
            <p:nvPr/>
          </p:nvSpPr>
          <p:spPr>
            <a:xfrm>
              <a:off x="6891623" y="5093400"/>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82" name="Group 281">
              <a:extLst>
                <a:ext uri="{FF2B5EF4-FFF2-40B4-BE49-F238E27FC236}">
                  <a16:creationId xmlns:a16="http://schemas.microsoft.com/office/drawing/2014/main" id="{B2581E70-1770-4C45-8043-A2CD2D0BB276}"/>
                </a:ext>
              </a:extLst>
            </p:cNvPr>
            <p:cNvGrpSpPr/>
            <p:nvPr/>
          </p:nvGrpSpPr>
          <p:grpSpPr>
            <a:xfrm>
              <a:off x="7248511" y="5087605"/>
              <a:ext cx="164697" cy="361078"/>
              <a:chOff x="2169584" y="3173949"/>
              <a:chExt cx="545041" cy="950376"/>
            </a:xfrm>
          </p:grpSpPr>
          <p:sp>
            <p:nvSpPr>
              <p:cNvPr id="283" name="Rectangle 282">
                <a:extLst>
                  <a:ext uri="{FF2B5EF4-FFF2-40B4-BE49-F238E27FC236}">
                    <a16:creationId xmlns:a16="http://schemas.microsoft.com/office/drawing/2014/main" id="{474681DC-1EA6-3B4A-AA60-D3FE10D054C0}"/>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4" name="Isosceles Triangle 117">
                <a:extLst>
                  <a:ext uri="{FF2B5EF4-FFF2-40B4-BE49-F238E27FC236}">
                    <a16:creationId xmlns:a16="http://schemas.microsoft.com/office/drawing/2014/main" id="{80239FD0-6723-4E40-B813-5106D35FB9D7}"/>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85" name="Group 284">
              <a:extLst>
                <a:ext uri="{FF2B5EF4-FFF2-40B4-BE49-F238E27FC236}">
                  <a16:creationId xmlns:a16="http://schemas.microsoft.com/office/drawing/2014/main" id="{106AC18E-95AA-7A4E-B779-3AA9F06303B3}"/>
                </a:ext>
              </a:extLst>
            </p:cNvPr>
            <p:cNvGrpSpPr/>
            <p:nvPr/>
          </p:nvGrpSpPr>
          <p:grpSpPr>
            <a:xfrm>
              <a:off x="6685205" y="5087605"/>
              <a:ext cx="164697" cy="361078"/>
              <a:chOff x="2169584" y="3173949"/>
              <a:chExt cx="545041" cy="950376"/>
            </a:xfrm>
          </p:grpSpPr>
          <p:sp>
            <p:nvSpPr>
              <p:cNvPr id="286" name="Rectangle 285">
                <a:extLst>
                  <a:ext uri="{FF2B5EF4-FFF2-40B4-BE49-F238E27FC236}">
                    <a16:creationId xmlns:a16="http://schemas.microsoft.com/office/drawing/2014/main" id="{89E27C6D-BA77-C54A-BB4A-CADD7F733EB5}"/>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7" name="Isosceles Triangle 115">
                <a:extLst>
                  <a:ext uri="{FF2B5EF4-FFF2-40B4-BE49-F238E27FC236}">
                    <a16:creationId xmlns:a16="http://schemas.microsoft.com/office/drawing/2014/main" id="{D4BFC20B-EF90-2C48-BD5B-CED1D34DB8EF}"/>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88" name="Group 287">
              <a:extLst>
                <a:ext uri="{FF2B5EF4-FFF2-40B4-BE49-F238E27FC236}">
                  <a16:creationId xmlns:a16="http://schemas.microsoft.com/office/drawing/2014/main" id="{98BC6994-6FDB-594A-8C1C-7C0BA246A859}"/>
                </a:ext>
              </a:extLst>
            </p:cNvPr>
            <p:cNvGrpSpPr/>
            <p:nvPr/>
          </p:nvGrpSpPr>
          <p:grpSpPr>
            <a:xfrm>
              <a:off x="6876528" y="5541229"/>
              <a:ext cx="187562" cy="329481"/>
              <a:chOff x="2169584" y="3173949"/>
              <a:chExt cx="545041" cy="950376"/>
            </a:xfrm>
          </p:grpSpPr>
          <p:sp>
            <p:nvSpPr>
              <p:cNvPr id="289" name="Rectangle 288">
                <a:extLst>
                  <a:ext uri="{FF2B5EF4-FFF2-40B4-BE49-F238E27FC236}">
                    <a16:creationId xmlns:a16="http://schemas.microsoft.com/office/drawing/2014/main" id="{B6B09FE9-261C-334A-BDF2-8F6A734F50A1}"/>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90" name="Isosceles Triangle 113">
                <a:extLst>
                  <a:ext uri="{FF2B5EF4-FFF2-40B4-BE49-F238E27FC236}">
                    <a16:creationId xmlns:a16="http://schemas.microsoft.com/office/drawing/2014/main" id="{4956EFDF-5AD2-1446-8990-4296F54CFA88}"/>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91" name="Straight Arrow Connector 290">
              <a:extLst>
                <a:ext uri="{FF2B5EF4-FFF2-40B4-BE49-F238E27FC236}">
                  <a16:creationId xmlns:a16="http://schemas.microsoft.com/office/drawing/2014/main" id="{DA14301B-E388-034C-9B49-4EB1AB7EFA3B}"/>
                </a:ext>
              </a:extLst>
            </p:cNvPr>
            <p:cNvCxnSpPr>
              <a:cxnSpLocks/>
            </p:cNvCxnSpPr>
            <p:nvPr/>
          </p:nvCxnSpPr>
          <p:spPr>
            <a:xfrm>
              <a:off x="7413208" y="5173452"/>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A10B949E-23B7-9B4B-8A1F-99DF09B7AF2E}"/>
                </a:ext>
              </a:extLst>
            </p:cNvPr>
            <p:cNvCxnSpPr>
              <a:cxnSpLocks/>
            </p:cNvCxnSpPr>
            <p:nvPr/>
          </p:nvCxnSpPr>
          <p:spPr>
            <a:xfrm>
              <a:off x="6527942" y="5171473"/>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E115A50B-0275-C049-8DA4-4B91E73132F7}"/>
                </a:ext>
              </a:extLst>
            </p:cNvPr>
            <p:cNvCxnSpPr>
              <a:cxnSpLocks/>
            </p:cNvCxnSpPr>
            <p:nvPr/>
          </p:nvCxnSpPr>
          <p:spPr>
            <a:xfrm>
              <a:off x="6849901" y="5133067"/>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94" name="Straight Arrow Connector 293">
              <a:extLst>
                <a:ext uri="{FF2B5EF4-FFF2-40B4-BE49-F238E27FC236}">
                  <a16:creationId xmlns:a16="http://schemas.microsoft.com/office/drawing/2014/main" id="{2023F19E-7979-7D49-895E-971EA153AE3F}"/>
                </a:ext>
              </a:extLst>
            </p:cNvPr>
            <p:cNvCxnSpPr>
              <a:cxnSpLocks/>
            </p:cNvCxnSpPr>
            <p:nvPr/>
          </p:nvCxnSpPr>
          <p:spPr>
            <a:xfrm>
              <a:off x="7155666" y="5139844"/>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95" name="Connector: Elbow 94">
              <a:extLst>
                <a:ext uri="{FF2B5EF4-FFF2-40B4-BE49-F238E27FC236}">
                  <a16:creationId xmlns:a16="http://schemas.microsoft.com/office/drawing/2014/main" id="{15241369-5DCD-5744-964E-B0F58C55F684}"/>
                </a:ext>
              </a:extLst>
            </p:cNvPr>
            <p:cNvCxnSpPr>
              <a:cxnSpLocks/>
            </p:cNvCxnSpPr>
            <p:nvPr/>
          </p:nvCxnSpPr>
          <p:spPr>
            <a:xfrm rot="10800000" flipV="1">
              <a:off x="7098245" y="4976978"/>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96" name="Connector: Elbow 95">
              <a:extLst>
                <a:ext uri="{FF2B5EF4-FFF2-40B4-BE49-F238E27FC236}">
                  <a16:creationId xmlns:a16="http://schemas.microsoft.com/office/drawing/2014/main" id="{EA2E59AD-B7CF-F549-BA89-75F5FAD19710}"/>
                </a:ext>
              </a:extLst>
            </p:cNvPr>
            <p:cNvCxnSpPr>
              <a:cxnSpLocks/>
            </p:cNvCxnSpPr>
            <p:nvPr/>
          </p:nvCxnSpPr>
          <p:spPr>
            <a:xfrm>
              <a:off x="6588883" y="4977255"/>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97" name="Straight Connector 296">
              <a:extLst>
                <a:ext uri="{FF2B5EF4-FFF2-40B4-BE49-F238E27FC236}">
                  <a16:creationId xmlns:a16="http://schemas.microsoft.com/office/drawing/2014/main" id="{695C83A9-C738-5043-8339-D00F460FC3BE}"/>
                </a:ext>
              </a:extLst>
            </p:cNvPr>
            <p:cNvCxnSpPr/>
            <p:nvPr/>
          </p:nvCxnSpPr>
          <p:spPr>
            <a:xfrm flipV="1">
              <a:off x="6588883" y="4977255"/>
              <a:ext cx="0" cy="188969"/>
            </a:xfrm>
            <a:prstGeom prst="line">
              <a:avLst/>
            </a:prstGeom>
            <a:noFill/>
            <a:ln w="12700" cap="flat" cmpd="sng" algn="ctr">
              <a:solidFill>
                <a:sysClr val="windowText" lastClr="000000"/>
              </a:solidFill>
              <a:prstDash val="solid"/>
              <a:miter lim="800000"/>
              <a:tailEnd type="none"/>
            </a:ln>
            <a:effectLst/>
          </p:spPr>
        </p:cxnSp>
        <p:cxnSp>
          <p:nvCxnSpPr>
            <p:cNvPr id="298" name="Straight Connector 297">
              <a:extLst>
                <a:ext uri="{FF2B5EF4-FFF2-40B4-BE49-F238E27FC236}">
                  <a16:creationId xmlns:a16="http://schemas.microsoft.com/office/drawing/2014/main" id="{D1E50862-325F-2946-9733-63D168DFD864}"/>
                </a:ext>
              </a:extLst>
            </p:cNvPr>
            <p:cNvCxnSpPr>
              <a:cxnSpLocks/>
            </p:cNvCxnSpPr>
            <p:nvPr/>
          </p:nvCxnSpPr>
          <p:spPr>
            <a:xfrm flipV="1">
              <a:off x="7457797" y="4977255"/>
              <a:ext cx="0" cy="204836"/>
            </a:xfrm>
            <a:prstGeom prst="line">
              <a:avLst/>
            </a:prstGeom>
            <a:noFill/>
            <a:ln w="12700" cap="flat" cmpd="sng" algn="ctr">
              <a:solidFill>
                <a:sysClr val="windowText" lastClr="000000"/>
              </a:solidFill>
              <a:prstDash val="solid"/>
              <a:miter lim="800000"/>
              <a:tailEnd type="none"/>
            </a:ln>
            <a:effectLst/>
          </p:spPr>
        </p:cxnSp>
        <p:cxnSp>
          <p:nvCxnSpPr>
            <p:cNvPr id="299" name="Connector: Elbow 98">
              <a:extLst>
                <a:ext uri="{FF2B5EF4-FFF2-40B4-BE49-F238E27FC236}">
                  <a16:creationId xmlns:a16="http://schemas.microsoft.com/office/drawing/2014/main" id="{E47FCEC0-0537-AD44-BF2A-EC9BC575FBF4}"/>
                </a:ext>
              </a:extLst>
            </p:cNvPr>
            <p:cNvCxnSpPr>
              <a:cxnSpLocks/>
              <a:stCxn id="289" idx="3"/>
            </p:cNvCxnSpPr>
            <p:nvPr/>
          </p:nvCxnSpPr>
          <p:spPr>
            <a:xfrm flipV="1">
              <a:off x="7064091" y="5342090"/>
              <a:ext cx="77774" cy="363880"/>
            </a:xfrm>
            <a:prstGeom prst="bentConnector2">
              <a:avLst/>
            </a:prstGeom>
            <a:noFill/>
            <a:ln w="12700" cap="flat" cmpd="sng" algn="ctr">
              <a:solidFill>
                <a:sysClr val="windowText" lastClr="000000"/>
              </a:solidFill>
              <a:prstDash val="solid"/>
              <a:miter lim="800000"/>
              <a:tailEnd type="triangle"/>
            </a:ln>
            <a:effectLst/>
          </p:spPr>
        </p:cxnSp>
        <p:cxnSp>
          <p:nvCxnSpPr>
            <p:cNvPr id="300" name="Straight Arrow Connector 299">
              <a:extLst>
                <a:ext uri="{FF2B5EF4-FFF2-40B4-BE49-F238E27FC236}">
                  <a16:creationId xmlns:a16="http://schemas.microsoft.com/office/drawing/2014/main" id="{24E92E58-3A62-8941-AF13-D45F983949ED}"/>
                </a:ext>
              </a:extLst>
            </p:cNvPr>
            <p:cNvCxnSpPr>
              <a:cxnSpLocks/>
            </p:cNvCxnSpPr>
            <p:nvPr/>
          </p:nvCxnSpPr>
          <p:spPr>
            <a:xfrm flipV="1">
              <a:off x="6544233" y="5652214"/>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301" name="Straight Arrow Connector 300">
              <a:extLst>
                <a:ext uri="{FF2B5EF4-FFF2-40B4-BE49-F238E27FC236}">
                  <a16:creationId xmlns:a16="http://schemas.microsoft.com/office/drawing/2014/main" id="{B969FC0F-87C8-3F46-8BE3-C5152D5EBC41}"/>
                </a:ext>
              </a:extLst>
            </p:cNvPr>
            <p:cNvCxnSpPr>
              <a:cxnSpLocks/>
            </p:cNvCxnSpPr>
            <p:nvPr/>
          </p:nvCxnSpPr>
          <p:spPr>
            <a:xfrm>
              <a:off x="7131737" y="5646588"/>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7" name="TextBox 306">
              <a:extLst>
                <a:ext uri="{FF2B5EF4-FFF2-40B4-BE49-F238E27FC236}">
                  <a16:creationId xmlns:a16="http://schemas.microsoft.com/office/drawing/2014/main" id="{863D7591-C7AF-904B-9E05-E1402F168F88}"/>
                </a:ext>
              </a:extLst>
            </p:cNvPr>
            <p:cNvSpPr txBox="1"/>
            <p:nvPr/>
          </p:nvSpPr>
          <p:spPr>
            <a:xfrm>
              <a:off x="7162870" y="5665445"/>
              <a:ext cx="59687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PE-p</a:t>
              </a:r>
            </a:p>
          </p:txBody>
        </p:sp>
        <p:cxnSp>
          <p:nvCxnSpPr>
            <p:cNvPr id="310" name="Straight Arrow Connector 309">
              <a:extLst>
                <a:ext uri="{FF2B5EF4-FFF2-40B4-BE49-F238E27FC236}">
                  <a16:creationId xmlns:a16="http://schemas.microsoft.com/office/drawing/2014/main" id="{73F3B107-5CFF-5643-B67F-C074056103CB}"/>
                </a:ext>
              </a:extLst>
            </p:cNvPr>
            <p:cNvCxnSpPr>
              <a:cxnSpLocks/>
            </p:cNvCxnSpPr>
            <p:nvPr/>
          </p:nvCxnSpPr>
          <p:spPr>
            <a:xfrm flipV="1">
              <a:off x="7036520" y="4599739"/>
              <a:ext cx="0" cy="515450"/>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3" name="Group 322">
            <a:extLst>
              <a:ext uri="{FF2B5EF4-FFF2-40B4-BE49-F238E27FC236}">
                <a16:creationId xmlns:a16="http://schemas.microsoft.com/office/drawing/2014/main" id="{CB4289AA-E601-7C48-8ED2-C48CAB09DC07}"/>
              </a:ext>
            </a:extLst>
          </p:cNvPr>
          <p:cNvGrpSpPr/>
          <p:nvPr/>
        </p:nvGrpSpPr>
        <p:grpSpPr>
          <a:xfrm>
            <a:off x="4763238" y="4609708"/>
            <a:ext cx="1789874" cy="1347692"/>
            <a:chOff x="4763238" y="4609708"/>
            <a:chExt cx="1789874" cy="1347692"/>
          </a:xfrm>
        </p:grpSpPr>
        <p:cxnSp>
          <p:nvCxnSpPr>
            <p:cNvPr id="184" name="Straight Arrow Connector 183">
              <a:extLst>
                <a:ext uri="{FF2B5EF4-FFF2-40B4-BE49-F238E27FC236}">
                  <a16:creationId xmlns:a16="http://schemas.microsoft.com/office/drawing/2014/main" id="{350A3134-BA13-1949-9044-070A47C4FE2B}"/>
                </a:ext>
              </a:extLst>
            </p:cNvPr>
            <p:cNvCxnSpPr>
              <a:cxnSpLocks/>
            </p:cNvCxnSpPr>
            <p:nvPr/>
          </p:nvCxnSpPr>
          <p:spPr>
            <a:xfrm>
              <a:off x="5977062" y="5168290"/>
              <a:ext cx="562014" cy="0"/>
            </a:xfrm>
            <a:prstGeom prst="straightConnector1">
              <a:avLst/>
            </a:prstGeom>
            <a:noFill/>
            <a:ln w="12700" cap="flat" cmpd="sng" algn="ctr">
              <a:solidFill>
                <a:sysClr val="windowText" lastClr="000000"/>
              </a:solidFill>
              <a:prstDash val="solid"/>
              <a:miter lim="800000"/>
              <a:tailEnd type="triangle"/>
            </a:ln>
            <a:effectLst/>
          </p:spPr>
        </p:cxnSp>
        <p:cxnSp>
          <p:nvCxnSpPr>
            <p:cNvPr id="187" name="Straight Arrow Connector 186">
              <a:extLst>
                <a:ext uri="{FF2B5EF4-FFF2-40B4-BE49-F238E27FC236}">
                  <a16:creationId xmlns:a16="http://schemas.microsoft.com/office/drawing/2014/main" id="{A026DA9D-97BC-9A46-BD66-6CB33960B905}"/>
                </a:ext>
              </a:extLst>
            </p:cNvPr>
            <p:cNvCxnSpPr>
              <a:cxnSpLocks/>
            </p:cNvCxnSpPr>
            <p:nvPr/>
          </p:nvCxnSpPr>
          <p:spPr>
            <a:xfrm>
              <a:off x="4763238" y="5181542"/>
              <a:ext cx="188287" cy="0"/>
            </a:xfrm>
            <a:prstGeom prst="straightConnector1">
              <a:avLst/>
            </a:prstGeom>
            <a:noFill/>
            <a:ln w="12700" cap="flat" cmpd="sng" algn="ctr">
              <a:solidFill>
                <a:sysClr val="windowText" lastClr="000000"/>
              </a:solidFill>
              <a:prstDash val="solid"/>
              <a:miter lim="800000"/>
              <a:tailEnd type="triangle"/>
            </a:ln>
            <a:effectLst/>
          </p:spPr>
        </p:cxnSp>
        <p:cxnSp>
          <p:nvCxnSpPr>
            <p:cNvPr id="189" name="Straight Arrow Connector 188">
              <a:extLst>
                <a:ext uri="{FF2B5EF4-FFF2-40B4-BE49-F238E27FC236}">
                  <a16:creationId xmlns:a16="http://schemas.microsoft.com/office/drawing/2014/main" id="{4F54CEE4-484A-4E4F-AC2C-310442ABA8D9}"/>
                </a:ext>
              </a:extLst>
            </p:cNvPr>
            <p:cNvCxnSpPr>
              <a:cxnSpLocks/>
            </p:cNvCxnSpPr>
            <p:nvPr/>
          </p:nvCxnSpPr>
          <p:spPr>
            <a:xfrm>
              <a:off x="4772884" y="5650110"/>
              <a:ext cx="188287" cy="0"/>
            </a:xfrm>
            <a:prstGeom prst="straightConnector1">
              <a:avLst/>
            </a:prstGeom>
            <a:noFill/>
            <a:ln w="12700" cap="flat" cmpd="sng" algn="ctr">
              <a:solidFill>
                <a:sysClr val="windowText" lastClr="000000"/>
              </a:solidFill>
              <a:prstDash val="solid"/>
              <a:miter lim="800000"/>
              <a:tailEnd type="triangle"/>
            </a:ln>
            <a:effectLst/>
          </p:spPr>
        </p:cxnSp>
        <p:cxnSp>
          <p:nvCxnSpPr>
            <p:cNvPr id="192" name="Straight Arrow Connector 191">
              <a:extLst>
                <a:ext uri="{FF2B5EF4-FFF2-40B4-BE49-F238E27FC236}">
                  <a16:creationId xmlns:a16="http://schemas.microsoft.com/office/drawing/2014/main" id="{4EC7D58A-2197-0646-B3A9-7880DEA5A506}"/>
                </a:ext>
              </a:extLst>
            </p:cNvPr>
            <p:cNvCxnSpPr>
              <a:cxnSpLocks/>
            </p:cNvCxnSpPr>
            <p:nvPr/>
          </p:nvCxnSpPr>
          <p:spPr>
            <a:xfrm>
              <a:off x="5991098" y="5654397"/>
              <a:ext cx="562014" cy="0"/>
            </a:xfrm>
            <a:prstGeom prst="straightConnector1">
              <a:avLst/>
            </a:prstGeom>
            <a:noFill/>
            <a:ln w="12700" cap="flat" cmpd="sng" algn="ctr">
              <a:solidFill>
                <a:sysClr val="windowText" lastClr="000000"/>
              </a:solidFill>
              <a:prstDash val="solid"/>
              <a:miter lim="800000"/>
              <a:tailEnd type="triangle"/>
            </a:ln>
            <a:effectLst/>
          </p:spPr>
        </p:cxnSp>
        <p:sp>
          <p:nvSpPr>
            <p:cNvPr id="258" name="Rectangle 257">
              <a:extLst>
                <a:ext uri="{FF2B5EF4-FFF2-40B4-BE49-F238E27FC236}">
                  <a16:creationId xmlns:a16="http://schemas.microsoft.com/office/drawing/2014/main" id="{97331440-951E-884C-83CE-2EDAC735383E}"/>
                </a:ext>
              </a:extLst>
            </p:cNvPr>
            <p:cNvSpPr/>
            <p:nvPr/>
          </p:nvSpPr>
          <p:spPr>
            <a:xfrm>
              <a:off x="4955049" y="4919392"/>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59" name="Cloud 258">
              <a:extLst>
                <a:ext uri="{FF2B5EF4-FFF2-40B4-BE49-F238E27FC236}">
                  <a16:creationId xmlns:a16="http://schemas.microsoft.com/office/drawing/2014/main" id="{2413FAC8-B308-1740-B607-376E279B2921}"/>
                </a:ext>
              </a:extLst>
            </p:cNvPr>
            <p:cNvSpPr/>
            <p:nvPr/>
          </p:nvSpPr>
          <p:spPr>
            <a:xfrm>
              <a:off x="5312951" y="5101034"/>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60" name="Group 259">
              <a:extLst>
                <a:ext uri="{FF2B5EF4-FFF2-40B4-BE49-F238E27FC236}">
                  <a16:creationId xmlns:a16="http://schemas.microsoft.com/office/drawing/2014/main" id="{ED1EF479-E745-6248-90D5-EEC87737F198}"/>
                </a:ext>
              </a:extLst>
            </p:cNvPr>
            <p:cNvGrpSpPr/>
            <p:nvPr/>
          </p:nvGrpSpPr>
          <p:grpSpPr>
            <a:xfrm>
              <a:off x="5669838" y="5095239"/>
              <a:ext cx="164697" cy="361078"/>
              <a:chOff x="2169584" y="3173949"/>
              <a:chExt cx="545041" cy="950376"/>
            </a:xfrm>
          </p:grpSpPr>
          <p:sp>
            <p:nvSpPr>
              <p:cNvPr id="261" name="Rectangle 260">
                <a:extLst>
                  <a:ext uri="{FF2B5EF4-FFF2-40B4-BE49-F238E27FC236}">
                    <a16:creationId xmlns:a16="http://schemas.microsoft.com/office/drawing/2014/main" id="{B1ED0A03-BE66-254F-A7DF-909257107C7D}"/>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2" name="Isosceles Triangle 123">
                <a:extLst>
                  <a:ext uri="{FF2B5EF4-FFF2-40B4-BE49-F238E27FC236}">
                    <a16:creationId xmlns:a16="http://schemas.microsoft.com/office/drawing/2014/main" id="{38DC4805-8916-704C-804A-52561A9ABF04}"/>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63" name="Group 262">
              <a:extLst>
                <a:ext uri="{FF2B5EF4-FFF2-40B4-BE49-F238E27FC236}">
                  <a16:creationId xmlns:a16="http://schemas.microsoft.com/office/drawing/2014/main" id="{72AC3653-5A0A-6540-B21C-056DCECBE658}"/>
                </a:ext>
              </a:extLst>
            </p:cNvPr>
            <p:cNvGrpSpPr/>
            <p:nvPr/>
          </p:nvGrpSpPr>
          <p:grpSpPr>
            <a:xfrm>
              <a:off x="5106532" y="5095239"/>
              <a:ext cx="164697" cy="361078"/>
              <a:chOff x="2169584" y="3173949"/>
              <a:chExt cx="545041" cy="950376"/>
            </a:xfrm>
          </p:grpSpPr>
          <p:sp>
            <p:nvSpPr>
              <p:cNvPr id="264" name="Rectangle 263">
                <a:extLst>
                  <a:ext uri="{FF2B5EF4-FFF2-40B4-BE49-F238E27FC236}">
                    <a16:creationId xmlns:a16="http://schemas.microsoft.com/office/drawing/2014/main" id="{BDD72A82-5C5E-2A4D-AD31-9D41A0ADADC1}"/>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5" name="Isosceles Triangle 121">
                <a:extLst>
                  <a:ext uri="{FF2B5EF4-FFF2-40B4-BE49-F238E27FC236}">
                    <a16:creationId xmlns:a16="http://schemas.microsoft.com/office/drawing/2014/main" id="{297ABB5A-EA33-BB4E-93F4-9A6EE3E2FE6C}"/>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66" name="Group 265">
              <a:extLst>
                <a:ext uri="{FF2B5EF4-FFF2-40B4-BE49-F238E27FC236}">
                  <a16:creationId xmlns:a16="http://schemas.microsoft.com/office/drawing/2014/main" id="{4934A1C8-2F22-A64A-9AA9-264AB010B422}"/>
                </a:ext>
              </a:extLst>
            </p:cNvPr>
            <p:cNvGrpSpPr/>
            <p:nvPr/>
          </p:nvGrpSpPr>
          <p:grpSpPr>
            <a:xfrm>
              <a:off x="5297856" y="5548862"/>
              <a:ext cx="187562" cy="305295"/>
              <a:chOff x="2169584" y="3173949"/>
              <a:chExt cx="545041" cy="950376"/>
            </a:xfrm>
          </p:grpSpPr>
          <p:sp>
            <p:nvSpPr>
              <p:cNvPr id="267" name="Rectangle 266">
                <a:extLst>
                  <a:ext uri="{FF2B5EF4-FFF2-40B4-BE49-F238E27FC236}">
                    <a16:creationId xmlns:a16="http://schemas.microsoft.com/office/drawing/2014/main" id="{D75458F2-55D3-CA4E-A722-5070A7A6DC38}"/>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8" name="Isosceles Triangle 119">
                <a:extLst>
                  <a:ext uri="{FF2B5EF4-FFF2-40B4-BE49-F238E27FC236}">
                    <a16:creationId xmlns:a16="http://schemas.microsoft.com/office/drawing/2014/main" id="{7874B98E-40EC-6142-B283-AC59B84DC77E}"/>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69" name="Straight Arrow Connector 268">
              <a:extLst>
                <a:ext uri="{FF2B5EF4-FFF2-40B4-BE49-F238E27FC236}">
                  <a16:creationId xmlns:a16="http://schemas.microsoft.com/office/drawing/2014/main" id="{BA30FF4C-567C-234C-A7A8-B58B5B219320}"/>
                </a:ext>
              </a:extLst>
            </p:cNvPr>
            <p:cNvCxnSpPr>
              <a:cxnSpLocks/>
            </p:cNvCxnSpPr>
            <p:nvPr/>
          </p:nvCxnSpPr>
          <p:spPr>
            <a:xfrm>
              <a:off x="5834535" y="5181086"/>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A69E77D-6FB3-3B47-80ED-14AB88BAB238}"/>
                </a:ext>
              </a:extLst>
            </p:cNvPr>
            <p:cNvCxnSpPr>
              <a:cxnSpLocks/>
            </p:cNvCxnSpPr>
            <p:nvPr/>
          </p:nvCxnSpPr>
          <p:spPr>
            <a:xfrm>
              <a:off x="4949270" y="5179107"/>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D66159DA-04E8-A141-BA24-E034A500A21D}"/>
                </a:ext>
              </a:extLst>
            </p:cNvPr>
            <p:cNvCxnSpPr>
              <a:cxnSpLocks/>
            </p:cNvCxnSpPr>
            <p:nvPr/>
          </p:nvCxnSpPr>
          <p:spPr>
            <a:xfrm>
              <a:off x="5271228" y="5140700"/>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72" name="Straight Arrow Connector 271">
              <a:extLst>
                <a:ext uri="{FF2B5EF4-FFF2-40B4-BE49-F238E27FC236}">
                  <a16:creationId xmlns:a16="http://schemas.microsoft.com/office/drawing/2014/main" id="{358A2842-14AC-EA47-91D4-8EC9ABF233D6}"/>
                </a:ext>
              </a:extLst>
            </p:cNvPr>
            <p:cNvCxnSpPr>
              <a:cxnSpLocks/>
            </p:cNvCxnSpPr>
            <p:nvPr/>
          </p:nvCxnSpPr>
          <p:spPr>
            <a:xfrm>
              <a:off x="5576994" y="5147478"/>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73" name="Connector: Elbow 78">
              <a:extLst>
                <a:ext uri="{FF2B5EF4-FFF2-40B4-BE49-F238E27FC236}">
                  <a16:creationId xmlns:a16="http://schemas.microsoft.com/office/drawing/2014/main" id="{7148FF5D-8661-634A-812B-B266A586BC49}"/>
                </a:ext>
              </a:extLst>
            </p:cNvPr>
            <p:cNvCxnSpPr>
              <a:cxnSpLocks/>
            </p:cNvCxnSpPr>
            <p:nvPr/>
          </p:nvCxnSpPr>
          <p:spPr>
            <a:xfrm rot="10800000" flipV="1">
              <a:off x="5519572" y="4984612"/>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74" name="Connector: Elbow 79">
              <a:extLst>
                <a:ext uri="{FF2B5EF4-FFF2-40B4-BE49-F238E27FC236}">
                  <a16:creationId xmlns:a16="http://schemas.microsoft.com/office/drawing/2014/main" id="{4F3E1EE1-F60C-474D-86D9-E097AE879DCE}"/>
                </a:ext>
              </a:extLst>
            </p:cNvPr>
            <p:cNvCxnSpPr>
              <a:cxnSpLocks/>
            </p:cNvCxnSpPr>
            <p:nvPr/>
          </p:nvCxnSpPr>
          <p:spPr>
            <a:xfrm>
              <a:off x="5010210" y="4984888"/>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75" name="Straight Connector 274">
              <a:extLst>
                <a:ext uri="{FF2B5EF4-FFF2-40B4-BE49-F238E27FC236}">
                  <a16:creationId xmlns:a16="http://schemas.microsoft.com/office/drawing/2014/main" id="{3F3BB4AA-EF89-154F-B770-4B74C70273FB}"/>
                </a:ext>
              </a:extLst>
            </p:cNvPr>
            <p:cNvCxnSpPr/>
            <p:nvPr/>
          </p:nvCxnSpPr>
          <p:spPr>
            <a:xfrm flipV="1">
              <a:off x="5010210" y="4984888"/>
              <a:ext cx="0" cy="188969"/>
            </a:xfrm>
            <a:prstGeom prst="line">
              <a:avLst/>
            </a:prstGeom>
            <a:noFill/>
            <a:ln w="12700" cap="flat" cmpd="sng" algn="ctr">
              <a:solidFill>
                <a:sysClr val="windowText" lastClr="000000"/>
              </a:solidFill>
              <a:prstDash val="solid"/>
              <a:miter lim="800000"/>
              <a:tailEnd type="none"/>
            </a:ln>
            <a:effectLst/>
          </p:spPr>
        </p:cxnSp>
        <p:cxnSp>
          <p:nvCxnSpPr>
            <p:cNvPr id="276" name="Straight Connector 275">
              <a:extLst>
                <a:ext uri="{FF2B5EF4-FFF2-40B4-BE49-F238E27FC236}">
                  <a16:creationId xmlns:a16="http://schemas.microsoft.com/office/drawing/2014/main" id="{CFD1F10E-ABED-A641-984E-9F2FE01A654E}"/>
                </a:ext>
              </a:extLst>
            </p:cNvPr>
            <p:cNvCxnSpPr>
              <a:cxnSpLocks/>
            </p:cNvCxnSpPr>
            <p:nvPr/>
          </p:nvCxnSpPr>
          <p:spPr>
            <a:xfrm flipV="1">
              <a:off x="5879124" y="4984888"/>
              <a:ext cx="0" cy="204836"/>
            </a:xfrm>
            <a:prstGeom prst="line">
              <a:avLst/>
            </a:prstGeom>
            <a:noFill/>
            <a:ln w="12700" cap="flat" cmpd="sng" algn="ctr">
              <a:solidFill>
                <a:sysClr val="windowText" lastClr="000000"/>
              </a:solidFill>
              <a:prstDash val="solid"/>
              <a:miter lim="800000"/>
              <a:tailEnd type="none"/>
            </a:ln>
            <a:effectLst/>
          </p:spPr>
        </p:cxnSp>
        <p:cxnSp>
          <p:nvCxnSpPr>
            <p:cNvPr id="277" name="Connector: Elbow 82">
              <a:extLst>
                <a:ext uri="{FF2B5EF4-FFF2-40B4-BE49-F238E27FC236}">
                  <a16:creationId xmlns:a16="http://schemas.microsoft.com/office/drawing/2014/main" id="{DE4F3CDB-EC81-4D4C-A6B5-9FDC9BB83B2D}"/>
                </a:ext>
              </a:extLst>
            </p:cNvPr>
            <p:cNvCxnSpPr>
              <a:cxnSpLocks/>
              <a:stCxn id="267" idx="3"/>
            </p:cNvCxnSpPr>
            <p:nvPr/>
          </p:nvCxnSpPr>
          <p:spPr>
            <a:xfrm flipV="1">
              <a:off x="5485418" y="5349723"/>
              <a:ext cx="77774" cy="351787"/>
            </a:xfrm>
            <a:prstGeom prst="bentConnector2">
              <a:avLst/>
            </a:prstGeom>
            <a:noFill/>
            <a:ln w="12700" cap="flat" cmpd="sng" algn="ctr">
              <a:solidFill>
                <a:sysClr val="windowText" lastClr="000000"/>
              </a:solidFill>
              <a:prstDash val="solid"/>
              <a:miter lim="800000"/>
              <a:tailEnd type="triangle"/>
            </a:ln>
            <a:effectLst/>
          </p:spPr>
        </p:cxnSp>
        <p:cxnSp>
          <p:nvCxnSpPr>
            <p:cNvPr id="278" name="Straight Arrow Connector 277">
              <a:extLst>
                <a:ext uri="{FF2B5EF4-FFF2-40B4-BE49-F238E27FC236}">
                  <a16:creationId xmlns:a16="http://schemas.microsoft.com/office/drawing/2014/main" id="{069CED63-52D6-0D4C-9A48-6F8BEA0A4236}"/>
                </a:ext>
              </a:extLst>
            </p:cNvPr>
            <p:cNvCxnSpPr>
              <a:cxnSpLocks/>
            </p:cNvCxnSpPr>
            <p:nvPr/>
          </p:nvCxnSpPr>
          <p:spPr>
            <a:xfrm flipV="1">
              <a:off x="4964643" y="5651028"/>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79" name="Straight Arrow Connector 278">
              <a:extLst>
                <a:ext uri="{FF2B5EF4-FFF2-40B4-BE49-F238E27FC236}">
                  <a16:creationId xmlns:a16="http://schemas.microsoft.com/office/drawing/2014/main" id="{FFD3282E-28DE-9F43-84E6-F033667E1910}"/>
                </a:ext>
              </a:extLst>
            </p:cNvPr>
            <p:cNvCxnSpPr>
              <a:cxnSpLocks/>
            </p:cNvCxnSpPr>
            <p:nvPr/>
          </p:nvCxnSpPr>
          <p:spPr>
            <a:xfrm>
              <a:off x="5553064" y="5654222"/>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8" name="TextBox 307">
              <a:extLst>
                <a:ext uri="{FF2B5EF4-FFF2-40B4-BE49-F238E27FC236}">
                  <a16:creationId xmlns:a16="http://schemas.microsoft.com/office/drawing/2014/main" id="{CC2C2F6F-D4CF-9D4D-809F-588703A32A5B}"/>
                </a:ext>
              </a:extLst>
            </p:cNvPr>
            <p:cNvSpPr txBox="1"/>
            <p:nvPr/>
          </p:nvSpPr>
          <p:spPr>
            <a:xfrm>
              <a:off x="5424551" y="5665056"/>
              <a:ext cx="698206"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PE-(p-1)</a:t>
              </a:r>
            </a:p>
          </p:txBody>
        </p:sp>
        <p:cxnSp>
          <p:nvCxnSpPr>
            <p:cNvPr id="311" name="Straight Arrow Connector 310">
              <a:extLst>
                <a:ext uri="{FF2B5EF4-FFF2-40B4-BE49-F238E27FC236}">
                  <a16:creationId xmlns:a16="http://schemas.microsoft.com/office/drawing/2014/main" id="{A5C5BB76-6146-3B48-A6ED-C667CDF4645B}"/>
                </a:ext>
              </a:extLst>
            </p:cNvPr>
            <p:cNvCxnSpPr>
              <a:cxnSpLocks/>
            </p:cNvCxnSpPr>
            <p:nvPr/>
          </p:nvCxnSpPr>
          <p:spPr>
            <a:xfrm flipV="1">
              <a:off x="5467818" y="4609708"/>
              <a:ext cx="0" cy="500235"/>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2" name="Group 321">
            <a:extLst>
              <a:ext uri="{FF2B5EF4-FFF2-40B4-BE49-F238E27FC236}">
                <a16:creationId xmlns:a16="http://schemas.microsoft.com/office/drawing/2014/main" id="{82E897B3-22B0-8447-93AD-E0536A774F70}"/>
              </a:ext>
            </a:extLst>
          </p:cNvPr>
          <p:cNvGrpSpPr/>
          <p:nvPr/>
        </p:nvGrpSpPr>
        <p:grpSpPr>
          <a:xfrm>
            <a:off x="3357329" y="4599739"/>
            <a:ext cx="1319029" cy="1357786"/>
            <a:chOff x="3357329" y="4599739"/>
            <a:chExt cx="1319029" cy="1357786"/>
          </a:xfrm>
        </p:grpSpPr>
        <p:cxnSp>
          <p:nvCxnSpPr>
            <p:cNvPr id="186" name="Straight Arrow Connector 185">
              <a:extLst>
                <a:ext uri="{FF2B5EF4-FFF2-40B4-BE49-F238E27FC236}">
                  <a16:creationId xmlns:a16="http://schemas.microsoft.com/office/drawing/2014/main" id="{A702A6AF-CCF4-9944-BE37-5AE60F1A5605}"/>
                </a:ext>
              </a:extLst>
            </p:cNvPr>
            <p:cNvCxnSpPr>
              <a:cxnSpLocks/>
            </p:cNvCxnSpPr>
            <p:nvPr/>
          </p:nvCxnSpPr>
          <p:spPr>
            <a:xfrm>
              <a:off x="4389510" y="5173900"/>
              <a:ext cx="277200" cy="0"/>
            </a:xfrm>
            <a:prstGeom prst="straightConnector1">
              <a:avLst/>
            </a:prstGeom>
            <a:noFill/>
            <a:ln w="12700" cap="flat" cmpd="sng" algn="ctr">
              <a:solidFill>
                <a:sysClr val="windowText" lastClr="000000"/>
              </a:solidFill>
              <a:prstDash val="solid"/>
              <a:miter lim="800000"/>
              <a:tailEnd type="triangle"/>
            </a:ln>
            <a:effectLst/>
          </p:spPr>
        </p:cxnSp>
        <p:cxnSp>
          <p:nvCxnSpPr>
            <p:cNvPr id="188" name="Straight Arrow Connector 187">
              <a:extLst>
                <a:ext uri="{FF2B5EF4-FFF2-40B4-BE49-F238E27FC236}">
                  <a16:creationId xmlns:a16="http://schemas.microsoft.com/office/drawing/2014/main" id="{13AE0002-6212-F54D-9514-F5637246C76F}"/>
                </a:ext>
              </a:extLst>
            </p:cNvPr>
            <p:cNvCxnSpPr>
              <a:cxnSpLocks/>
            </p:cNvCxnSpPr>
            <p:nvPr/>
          </p:nvCxnSpPr>
          <p:spPr>
            <a:xfrm>
              <a:off x="4399158" y="5649119"/>
              <a:ext cx="277200" cy="0"/>
            </a:xfrm>
            <a:prstGeom prst="straightConnector1">
              <a:avLst/>
            </a:prstGeom>
            <a:noFill/>
            <a:ln w="12700" cap="flat" cmpd="sng" algn="ctr">
              <a:solidFill>
                <a:sysClr val="windowText" lastClr="000000"/>
              </a:solidFill>
              <a:prstDash val="solid"/>
              <a:miter lim="800000"/>
              <a:tailEnd type="triangle"/>
            </a:ln>
            <a:effectLst/>
          </p:spPr>
        </p:cxnSp>
        <p:sp>
          <p:nvSpPr>
            <p:cNvPr id="236" name="Rectangle 235">
              <a:extLst>
                <a:ext uri="{FF2B5EF4-FFF2-40B4-BE49-F238E27FC236}">
                  <a16:creationId xmlns:a16="http://schemas.microsoft.com/office/drawing/2014/main" id="{0B77618D-BB00-CD44-8568-BAD3B0A5B271}"/>
                </a:ext>
              </a:extLst>
            </p:cNvPr>
            <p:cNvSpPr/>
            <p:nvPr/>
          </p:nvSpPr>
          <p:spPr>
            <a:xfrm>
              <a:off x="3362222" y="4919517"/>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37" name="Cloud 236">
              <a:extLst>
                <a:ext uri="{FF2B5EF4-FFF2-40B4-BE49-F238E27FC236}">
                  <a16:creationId xmlns:a16="http://schemas.microsoft.com/office/drawing/2014/main" id="{0E508953-6855-764D-B06D-EE66B5A26EE8}"/>
                </a:ext>
              </a:extLst>
            </p:cNvPr>
            <p:cNvSpPr/>
            <p:nvPr/>
          </p:nvSpPr>
          <p:spPr>
            <a:xfrm>
              <a:off x="3721010" y="5093400"/>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38" name="Group 237">
              <a:extLst>
                <a:ext uri="{FF2B5EF4-FFF2-40B4-BE49-F238E27FC236}">
                  <a16:creationId xmlns:a16="http://schemas.microsoft.com/office/drawing/2014/main" id="{176EAE4D-6E75-7740-A9E5-AB9BAB49423C}"/>
                </a:ext>
              </a:extLst>
            </p:cNvPr>
            <p:cNvGrpSpPr/>
            <p:nvPr/>
          </p:nvGrpSpPr>
          <p:grpSpPr>
            <a:xfrm>
              <a:off x="4077898" y="5087605"/>
              <a:ext cx="164697" cy="361078"/>
              <a:chOff x="2169584" y="3173949"/>
              <a:chExt cx="545041" cy="950376"/>
            </a:xfrm>
          </p:grpSpPr>
          <p:sp>
            <p:nvSpPr>
              <p:cNvPr id="239" name="Rectangle 238">
                <a:extLst>
                  <a:ext uri="{FF2B5EF4-FFF2-40B4-BE49-F238E27FC236}">
                    <a16:creationId xmlns:a16="http://schemas.microsoft.com/office/drawing/2014/main" id="{22BD704C-E111-A140-BA17-0F22D5E0AB5B}"/>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0" name="Isosceles Triangle 129">
                <a:extLst>
                  <a:ext uri="{FF2B5EF4-FFF2-40B4-BE49-F238E27FC236}">
                    <a16:creationId xmlns:a16="http://schemas.microsoft.com/office/drawing/2014/main" id="{E3A7C85A-5A0A-4849-97EB-CE7AE323F53B}"/>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41" name="Group 240">
              <a:extLst>
                <a:ext uri="{FF2B5EF4-FFF2-40B4-BE49-F238E27FC236}">
                  <a16:creationId xmlns:a16="http://schemas.microsoft.com/office/drawing/2014/main" id="{1D02D707-BC7C-B64B-B9A2-3D0766A10AFF}"/>
                </a:ext>
              </a:extLst>
            </p:cNvPr>
            <p:cNvGrpSpPr/>
            <p:nvPr/>
          </p:nvGrpSpPr>
          <p:grpSpPr>
            <a:xfrm>
              <a:off x="3514592" y="5087605"/>
              <a:ext cx="164697" cy="361078"/>
              <a:chOff x="2169584" y="3173949"/>
              <a:chExt cx="545041" cy="950376"/>
            </a:xfrm>
          </p:grpSpPr>
          <p:sp>
            <p:nvSpPr>
              <p:cNvPr id="242" name="Rectangle 241">
                <a:extLst>
                  <a:ext uri="{FF2B5EF4-FFF2-40B4-BE49-F238E27FC236}">
                    <a16:creationId xmlns:a16="http://schemas.microsoft.com/office/drawing/2014/main" id="{C40A8905-5BA1-0D45-8C99-FDD000EB2D93}"/>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3" name="Isosceles Triangle 127">
                <a:extLst>
                  <a:ext uri="{FF2B5EF4-FFF2-40B4-BE49-F238E27FC236}">
                    <a16:creationId xmlns:a16="http://schemas.microsoft.com/office/drawing/2014/main" id="{1C0D5EB3-9408-0F4D-901E-2D2E0222460B}"/>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44" name="Group 243">
              <a:extLst>
                <a:ext uri="{FF2B5EF4-FFF2-40B4-BE49-F238E27FC236}">
                  <a16:creationId xmlns:a16="http://schemas.microsoft.com/office/drawing/2014/main" id="{1A2D0424-EC07-8C4A-A249-E002DA3158A4}"/>
                </a:ext>
              </a:extLst>
            </p:cNvPr>
            <p:cNvGrpSpPr/>
            <p:nvPr/>
          </p:nvGrpSpPr>
          <p:grpSpPr>
            <a:xfrm>
              <a:off x="3705915" y="5541229"/>
              <a:ext cx="187562" cy="327285"/>
              <a:chOff x="2169584" y="3173949"/>
              <a:chExt cx="545041" cy="950376"/>
            </a:xfrm>
          </p:grpSpPr>
          <p:sp>
            <p:nvSpPr>
              <p:cNvPr id="245" name="Rectangle 244">
                <a:extLst>
                  <a:ext uri="{FF2B5EF4-FFF2-40B4-BE49-F238E27FC236}">
                    <a16:creationId xmlns:a16="http://schemas.microsoft.com/office/drawing/2014/main" id="{EC4BBE3E-647D-8349-A4F4-39CBF72BDAD4}"/>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6" name="Isosceles Triangle 125">
                <a:extLst>
                  <a:ext uri="{FF2B5EF4-FFF2-40B4-BE49-F238E27FC236}">
                    <a16:creationId xmlns:a16="http://schemas.microsoft.com/office/drawing/2014/main" id="{BF851312-E862-574D-88BB-72EEEFEE580E}"/>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47" name="Straight Arrow Connector 246">
              <a:extLst>
                <a:ext uri="{FF2B5EF4-FFF2-40B4-BE49-F238E27FC236}">
                  <a16:creationId xmlns:a16="http://schemas.microsoft.com/office/drawing/2014/main" id="{8BD86C54-EA66-AB42-A7BA-237CD822E4F0}"/>
                </a:ext>
              </a:extLst>
            </p:cNvPr>
            <p:cNvCxnSpPr>
              <a:cxnSpLocks/>
            </p:cNvCxnSpPr>
            <p:nvPr/>
          </p:nvCxnSpPr>
          <p:spPr>
            <a:xfrm>
              <a:off x="4242595" y="5173452"/>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48" name="Straight Arrow Connector 247">
              <a:extLst>
                <a:ext uri="{FF2B5EF4-FFF2-40B4-BE49-F238E27FC236}">
                  <a16:creationId xmlns:a16="http://schemas.microsoft.com/office/drawing/2014/main" id="{390C3885-1212-8545-A2A5-BFEC63F6FD35}"/>
                </a:ext>
              </a:extLst>
            </p:cNvPr>
            <p:cNvCxnSpPr>
              <a:cxnSpLocks/>
            </p:cNvCxnSpPr>
            <p:nvPr/>
          </p:nvCxnSpPr>
          <p:spPr>
            <a:xfrm>
              <a:off x="3357329" y="5171473"/>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49" name="Straight Arrow Connector 248">
              <a:extLst>
                <a:ext uri="{FF2B5EF4-FFF2-40B4-BE49-F238E27FC236}">
                  <a16:creationId xmlns:a16="http://schemas.microsoft.com/office/drawing/2014/main" id="{F28C0F89-AA27-444A-A58C-DF3F29F2AF5A}"/>
                </a:ext>
              </a:extLst>
            </p:cNvPr>
            <p:cNvCxnSpPr>
              <a:cxnSpLocks/>
            </p:cNvCxnSpPr>
            <p:nvPr/>
          </p:nvCxnSpPr>
          <p:spPr>
            <a:xfrm>
              <a:off x="3679288" y="5133067"/>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50" name="Straight Arrow Connector 249">
              <a:extLst>
                <a:ext uri="{FF2B5EF4-FFF2-40B4-BE49-F238E27FC236}">
                  <a16:creationId xmlns:a16="http://schemas.microsoft.com/office/drawing/2014/main" id="{8C0C2BEE-68D9-D940-A3AE-D0674ADA8D68}"/>
                </a:ext>
              </a:extLst>
            </p:cNvPr>
            <p:cNvCxnSpPr>
              <a:cxnSpLocks/>
            </p:cNvCxnSpPr>
            <p:nvPr/>
          </p:nvCxnSpPr>
          <p:spPr>
            <a:xfrm>
              <a:off x="3985053" y="5139844"/>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51" name="Connector: Elbow 62">
              <a:extLst>
                <a:ext uri="{FF2B5EF4-FFF2-40B4-BE49-F238E27FC236}">
                  <a16:creationId xmlns:a16="http://schemas.microsoft.com/office/drawing/2014/main" id="{64CD8C45-B47E-554B-BEAA-37E98375A735}"/>
                </a:ext>
              </a:extLst>
            </p:cNvPr>
            <p:cNvCxnSpPr>
              <a:cxnSpLocks/>
            </p:cNvCxnSpPr>
            <p:nvPr/>
          </p:nvCxnSpPr>
          <p:spPr>
            <a:xfrm rot="10800000" flipV="1">
              <a:off x="3927632" y="4976978"/>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52" name="Connector: Elbow 63">
              <a:extLst>
                <a:ext uri="{FF2B5EF4-FFF2-40B4-BE49-F238E27FC236}">
                  <a16:creationId xmlns:a16="http://schemas.microsoft.com/office/drawing/2014/main" id="{04510E0F-BFDC-8040-9407-AEEA38D81951}"/>
                </a:ext>
              </a:extLst>
            </p:cNvPr>
            <p:cNvCxnSpPr>
              <a:cxnSpLocks/>
            </p:cNvCxnSpPr>
            <p:nvPr/>
          </p:nvCxnSpPr>
          <p:spPr>
            <a:xfrm>
              <a:off x="3418270" y="4977255"/>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53" name="Straight Connector 252">
              <a:extLst>
                <a:ext uri="{FF2B5EF4-FFF2-40B4-BE49-F238E27FC236}">
                  <a16:creationId xmlns:a16="http://schemas.microsoft.com/office/drawing/2014/main" id="{7C297BE9-C271-1044-8313-59B9BC89B518}"/>
                </a:ext>
              </a:extLst>
            </p:cNvPr>
            <p:cNvCxnSpPr/>
            <p:nvPr/>
          </p:nvCxnSpPr>
          <p:spPr>
            <a:xfrm flipV="1">
              <a:off x="3418270" y="4977255"/>
              <a:ext cx="0" cy="188969"/>
            </a:xfrm>
            <a:prstGeom prst="line">
              <a:avLst/>
            </a:prstGeom>
            <a:noFill/>
            <a:ln w="12700" cap="flat" cmpd="sng" algn="ctr">
              <a:solidFill>
                <a:sysClr val="windowText" lastClr="000000"/>
              </a:solidFill>
              <a:prstDash val="solid"/>
              <a:miter lim="800000"/>
              <a:tailEnd type="none"/>
            </a:ln>
            <a:effectLst/>
          </p:spPr>
        </p:cxnSp>
        <p:cxnSp>
          <p:nvCxnSpPr>
            <p:cNvPr id="254" name="Straight Connector 253">
              <a:extLst>
                <a:ext uri="{FF2B5EF4-FFF2-40B4-BE49-F238E27FC236}">
                  <a16:creationId xmlns:a16="http://schemas.microsoft.com/office/drawing/2014/main" id="{3B9E17DC-733E-6549-AD13-5AB370E13AA9}"/>
                </a:ext>
              </a:extLst>
            </p:cNvPr>
            <p:cNvCxnSpPr>
              <a:cxnSpLocks/>
            </p:cNvCxnSpPr>
            <p:nvPr/>
          </p:nvCxnSpPr>
          <p:spPr>
            <a:xfrm flipV="1">
              <a:off x="4287184" y="4982865"/>
              <a:ext cx="0" cy="204836"/>
            </a:xfrm>
            <a:prstGeom prst="line">
              <a:avLst/>
            </a:prstGeom>
            <a:noFill/>
            <a:ln w="12700" cap="flat" cmpd="sng" algn="ctr">
              <a:solidFill>
                <a:sysClr val="windowText" lastClr="000000"/>
              </a:solidFill>
              <a:prstDash val="solid"/>
              <a:miter lim="800000"/>
              <a:tailEnd type="none"/>
            </a:ln>
            <a:effectLst/>
          </p:spPr>
        </p:cxnSp>
        <p:cxnSp>
          <p:nvCxnSpPr>
            <p:cNvPr id="255" name="Connector: Elbow 66">
              <a:extLst>
                <a:ext uri="{FF2B5EF4-FFF2-40B4-BE49-F238E27FC236}">
                  <a16:creationId xmlns:a16="http://schemas.microsoft.com/office/drawing/2014/main" id="{4689355B-31CB-774C-9B40-A96B331AB53A}"/>
                </a:ext>
              </a:extLst>
            </p:cNvPr>
            <p:cNvCxnSpPr>
              <a:cxnSpLocks/>
              <a:stCxn id="245" idx="3"/>
            </p:cNvCxnSpPr>
            <p:nvPr/>
          </p:nvCxnSpPr>
          <p:spPr>
            <a:xfrm flipV="1">
              <a:off x="3893478" y="5342090"/>
              <a:ext cx="77774" cy="362782"/>
            </a:xfrm>
            <a:prstGeom prst="bentConnector2">
              <a:avLst/>
            </a:prstGeom>
            <a:noFill/>
            <a:ln w="12700" cap="flat" cmpd="sng" algn="ctr">
              <a:solidFill>
                <a:sysClr val="windowText" lastClr="000000"/>
              </a:solidFill>
              <a:prstDash val="solid"/>
              <a:miter lim="800000"/>
              <a:tailEnd type="triangle"/>
            </a:ln>
            <a:effectLst/>
          </p:spPr>
        </p:cxnSp>
        <p:cxnSp>
          <p:nvCxnSpPr>
            <p:cNvPr id="256" name="Straight Arrow Connector 255">
              <a:extLst>
                <a:ext uri="{FF2B5EF4-FFF2-40B4-BE49-F238E27FC236}">
                  <a16:creationId xmlns:a16="http://schemas.microsoft.com/office/drawing/2014/main" id="{58D5CDF0-44B5-E749-A546-263683F55933}"/>
                </a:ext>
              </a:extLst>
            </p:cNvPr>
            <p:cNvCxnSpPr>
              <a:cxnSpLocks/>
            </p:cNvCxnSpPr>
            <p:nvPr/>
          </p:nvCxnSpPr>
          <p:spPr>
            <a:xfrm flipV="1">
              <a:off x="3370632" y="5652214"/>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57" name="Straight Arrow Connector 256">
              <a:extLst>
                <a:ext uri="{FF2B5EF4-FFF2-40B4-BE49-F238E27FC236}">
                  <a16:creationId xmlns:a16="http://schemas.microsoft.com/office/drawing/2014/main" id="{8DA92A97-5379-3E43-B550-9002593EDC2D}"/>
                </a:ext>
              </a:extLst>
            </p:cNvPr>
            <p:cNvCxnSpPr>
              <a:cxnSpLocks/>
            </p:cNvCxnSpPr>
            <p:nvPr/>
          </p:nvCxnSpPr>
          <p:spPr>
            <a:xfrm>
              <a:off x="3961124" y="5646588"/>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6" name="TextBox 305">
              <a:extLst>
                <a:ext uri="{FF2B5EF4-FFF2-40B4-BE49-F238E27FC236}">
                  <a16:creationId xmlns:a16="http://schemas.microsoft.com/office/drawing/2014/main" id="{63BE870D-4B0F-F74C-B5A7-6A8C540B07CA}"/>
                </a:ext>
              </a:extLst>
            </p:cNvPr>
            <p:cNvSpPr txBox="1"/>
            <p:nvPr/>
          </p:nvSpPr>
          <p:spPr>
            <a:xfrm>
              <a:off x="4020172" y="5665445"/>
              <a:ext cx="5153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PE-2</a:t>
              </a:r>
            </a:p>
          </p:txBody>
        </p:sp>
        <p:cxnSp>
          <p:nvCxnSpPr>
            <p:cNvPr id="312" name="Straight Arrow Connector 311">
              <a:extLst>
                <a:ext uri="{FF2B5EF4-FFF2-40B4-BE49-F238E27FC236}">
                  <a16:creationId xmlns:a16="http://schemas.microsoft.com/office/drawing/2014/main" id="{CF0A07DD-1DFC-CE45-9943-3D72DE06B200}"/>
                </a:ext>
              </a:extLst>
            </p:cNvPr>
            <p:cNvCxnSpPr>
              <a:cxnSpLocks/>
            </p:cNvCxnSpPr>
            <p:nvPr/>
          </p:nvCxnSpPr>
          <p:spPr>
            <a:xfrm flipV="1">
              <a:off x="3865907" y="4599739"/>
              <a:ext cx="0" cy="489956"/>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1" name="Group 320">
            <a:extLst>
              <a:ext uri="{FF2B5EF4-FFF2-40B4-BE49-F238E27FC236}">
                <a16:creationId xmlns:a16="http://schemas.microsoft.com/office/drawing/2014/main" id="{A3FD633B-44FD-7A43-ACD3-7D62D37740AE}"/>
              </a:ext>
            </a:extLst>
          </p:cNvPr>
          <p:cNvGrpSpPr/>
          <p:nvPr/>
        </p:nvGrpSpPr>
        <p:grpSpPr>
          <a:xfrm>
            <a:off x="1553314" y="4599739"/>
            <a:ext cx="1810660" cy="1357786"/>
            <a:chOff x="1553314" y="4599739"/>
            <a:chExt cx="1810660" cy="1357786"/>
          </a:xfrm>
        </p:grpSpPr>
        <p:cxnSp>
          <p:nvCxnSpPr>
            <p:cNvPr id="181" name="Straight Arrow Connector 180">
              <a:extLst>
                <a:ext uri="{FF2B5EF4-FFF2-40B4-BE49-F238E27FC236}">
                  <a16:creationId xmlns:a16="http://schemas.microsoft.com/office/drawing/2014/main" id="{C9E1632A-6085-A146-9CF3-EC2C73DF45C1}"/>
                </a:ext>
              </a:extLst>
            </p:cNvPr>
            <p:cNvCxnSpPr>
              <a:cxnSpLocks/>
            </p:cNvCxnSpPr>
            <p:nvPr/>
          </p:nvCxnSpPr>
          <p:spPr>
            <a:xfrm>
              <a:off x="1567429" y="5177215"/>
              <a:ext cx="200597" cy="0"/>
            </a:xfrm>
            <a:prstGeom prst="straightConnector1">
              <a:avLst/>
            </a:prstGeom>
            <a:noFill/>
            <a:ln w="12700" cap="flat" cmpd="sng" algn="ctr">
              <a:solidFill>
                <a:sysClr val="windowText" lastClr="000000"/>
              </a:solidFill>
              <a:prstDash val="solid"/>
              <a:miter lim="800000"/>
              <a:tailEnd type="triangle"/>
            </a:ln>
            <a:effectLst/>
          </p:spPr>
        </p:cxnSp>
        <p:cxnSp>
          <p:nvCxnSpPr>
            <p:cNvPr id="182" name="Straight Arrow Connector 181">
              <a:extLst>
                <a:ext uri="{FF2B5EF4-FFF2-40B4-BE49-F238E27FC236}">
                  <a16:creationId xmlns:a16="http://schemas.microsoft.com/office/drawing/2014/main" id="{16FC86EE-9717-7844-A904-35F99AD49497}"/>
                </a:ext>
              </a:extLst>
            </p:cNvPr>
            <p:cNvCxnSpPr>
              <a:cxnSpLocks/>
            </p:cNvCxnSpPr>
            <p:nvPr/>
          </p:nvCxnSpPr>
          <p:spPr>
            <a:xfrm>
              <a:off x="2801960" y="5168290"/>
              <a:ext cx="562014" cy="0"/>
            </a:xfrm>
            <a:prstGeom prst="straightConnector1">
              <a:avLst/>
            </a:prstGeom>
            <a:noFill/>
            <a:ln w="12700" cap="flat" cmpd="sng" algn="ctr">
              <a:solidFill>
                <a:sysClr val="windowText" lastClr="000000"/>
              </a:solidFill>
              <a:prstDash val="solid"/>
              <a:miter lim="800000"/>
              <a:tailEnd type="triangle"/>
            </a:ln>
            <a:effectLst/>
          </p:spPr>
        </p:cxnSp>
        <p:cxnSp>
          <p:nvCxnSpPr>
            <p:cNvPr id="190" name="Straight Arrow Connector 189">
              <a:extLst>
                <a:ext uri="{FF2B5EF4-FFF2-40B4-BE49-F238E27FC236}">
                  <a16:creationId xmlns:a16="http://schemas.microsoft.com/office/drawing/2014/main" id="{52591C38-560D-154B-85A5-99A30A14DDAA}"/>
                </a:ext>
              </a:extLst>
            </p:cNvPr>
            <p:cNvCxnSpPr>
              <a:cxnSpLocks/>
            </p:cNvCxnSpPr>
            <p:nvPr/>
          </p:nvCxnSpPr>
          <p:spPr>
            <a:xfrm flipV="1">
              <a:off x="1553314" y="5654070"/>
              <a:ext cx="221457" cy="5051"/>
            </a:xfrm>
            <a:prstGeom prst="straightConnector1">
              <a:avLst/>
            </a:prstGeom>
            <a:noFill/>
            <a:ln w="12700" cap="flat" cmpd="sng" algn="ctr">
              <a:solidFill>
                <a:sysClr val="windowText" lastClr="000000"/>
              </a:solidFill>
              <a:prstDash val="solid"/>
              <a:miter lim="800000"/>
              <a:tailEnd type="triangle"/>
            </a:ln>
            <a:effectLst/>
          </p:spPr>
        </p:cxnSp>
        <p:cxnSp>
          <p:nvCxnSpPr>
            <p:cNvPr id="191" name="Straight Arrow Connector 190">
              <a:extLst>
                <a:ext uri="{FF2B5EF4-FFF2-40B4-BE49-F238E27FC236}">
                  <a16:creationId xmlns:a16="http://schemas.microsoft.com/office/drawing/2014/main" id="{41E28205-8DB9-534D-A69F-6186785F6B4B}"/>
                </a:ext>
              </a:extLst>
            </p:cNvPr>
            <p:cNvCxnSpPr>
              <a:cxnSpLocks/>
            </p:cNvCxnSpPr>
            <p:nvPr/>
          </p:nvCxnSpPr>
          <p:spPr>
            <a:xfrm>
              <a:off x="2801960" y="5648210"/>
              <a:ext cx="562014" cy="0"/>
            </a:xfrm>
            <a:prstGeom prst="straightConnector1">
              <a:avLst/>
            </a:prstGeom>
            <a:noFill/>
            <a:ln w="12700" cap="flat" cmpd="sng" algn="ctr">
              <a:solidFill>
                <a:sysClr val="windowText" lastClr="000000"/>
              </a:solidFill>
              <a:prstDash val="solid"/>
              <a:miter lim="800000"/>
              <a:tailEnd type="triangle"/>
            </a:ln>
            <a:effectLst/>
          </p:spPr>
        </p:cxnSp>
        <p:sp>
          <p:nvSpPr>
            <p:cNvPr id="208" name="Rectangle 207">
              <a:extLst>
                <a:ext uri="{FF2B5EF4-FFF2-40B4-BE49-F238E27FC236}">
                  <a16:creationId xmlns:a16="http://schemas.microsoft.com/office/drawing/2014/main" id="{B0D4BD12-8D72-8741-8415-1ECDDB5E8DFF}"/>
                </a:ext>
              </a:extLst>
            </p:cNvPr>
            <p:cNvSpPr/>
            <p:nvPr/>
          </p:nvSpPr>
          <p:spPr>
            <a:xfrm>
              <a:off x="1776422" y="4919517"/>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09" name="Cloud 208">
              <a:extLst>
                <a:ext uri="{FF2B5EF4-FFF2-40B4-BE49-F238E27FC236}">
                  <a16:creationId xmlns:a16="http://schemas.microsoft.com/office/drawing/2014/main" id="{F96BE123-25EA-8D41-93C0-BC47A04725A9}"/>
                </a:ext>
              </a:extLst>
            </p:cNvPr>
            <p:cNvSpPr/>
            <p:nvPr/>
          </p:nvSpPr>
          <p:spPr>
            <a:xfrm>
              <a:off x="2134324" y="5101158"/>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10" name="Group 209">
              <a:extLst>
                <a:ext uri="{FF2B5EF4-FFF2-40B4-BE49-F238E27FC236}">
                  <a16:creationId xmlns:a16="http://schemas.microsoft.com/office/drawing/2014/main" id="{9FEC07BE-BC27-AA43-99D9-4565E6D8C763}"/>
                </a:ext>
              </a:extLst>
            </p:cNvPr>
            <p:cNvGrpSpPr/>
            <p:nvPr/>
          </p:nvGrpSpPr>
          <p:grpSpPr>
            <a:xfrm>
              <a:off x="2491211" y="5095363"/>
              <a:ext cx="164697" cy="361078"/>
              <a:chOff x="2169584" y="3173949"/>
              <a:chExt cx="545041" cy="950376"/>
            </a:xfrm>
          </p:grpSpPr>
          <p:sp>
            <p:nvSpPr>
              <p:cNvPr id="211" name="Rectangle 210">
                <a:extLst>
                  <a:ext uri="{FF2B5EF4-FFF2-40B4-BE49-F238E27FC236}">
                    <a16:creationId xmlns:a16="http://schemas.microsoft.com/office/drawing/2014/main" id="{17EA998D-231F-174A-B0CD-93058D73A85A}"/>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2" name="Isosceles Triangle 135">
                <a:extLst>
                  <a:ext uri="{FF2B5EF4-FFF2-40B4-BE49-F238E27FC236}">
                    <a16:creationId xmlns:a16="http://schemas.microsoft.com/office/drawing/2014/main" id="{E801D8D7-096D-464F-8E07-755C452E128F}"/>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13" name="Group 212">
              <a:extLst>
                <a:ext uri="{FF2B5EF4-FFF2-40B4-BE49-F238E27FC236}">
                  <a16:creationId xmlns:a16="http://schemas.microsoft.com/office/drawing/2014/main" id="{C9275C77-8432-6F40-BC94-F850D6AC3DFC}"/>
                </a:ext>
              </a:extLst>
            </p:cNvPr>
            <p:cNvGrpSpPr/>
            <p:nvPr/>
          </p:nvGrpSpPr>
          <p:grpSpPr>
            <a:xfrm>
              <a:off x="1927906" y="5095363"/>
              <a:ext cx="164697" cy="361078"/>
              <a:chOff x="2169584" y="3173949"/>
              <a:chExt cx="545041" cy="950376"/>
            </a:xfrm>
          </p:grpSpPr>
          <p:sp>
            <p:nvSpPr>
              <p:cNvPr id="214" name="Rectangle 213">
                <a:extLst>
                  <a:ext uri="{FF2B5EF4-FFF2-40B4-BE49-F238E27FC236}">
                    <a16:creationId xmlns:a16="http://schemas.microsoft.com/office/drawing/2014/main" id="{893CA761-BD1E-4B49-8470-E627DCB4BD42}"/>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5" name="Isosceles Triangle 133">
                <a:extLst>
                  <a:ext uri="{FF2B5EF4-FFF2-40B4-BE49-F238E27FC236}">
                    <a16:creationId xmlns:a16="http://schemas.microsoft.com/office/drawing/2014/main" id="{F61BCC13-477C-4143-94E5-994BEF9F7179}"/>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16" name="Group 215">
              <a:extLst>
                <a:ext uri="{FF2B5EF4-FFF2-40B4-BE49-F238E27FC236}">
                  <a16:creationId xmlns:a16="http://schemas.microsoft.com/office/drawing/2014/main" id="{610EE864-29C2-1940-9BB6-200D22B9C4A9}"/>
                </a:ext>
              </a:extLst>
            </p:cNvPr>
            <p:cNvGrpSpPr/>
            <p:nvPr/>
          </p:nvGrpSpPr>
          <p:grpSpPr>
            <a:xfrm>
              <a:off x="2119229" y="5548987"/>
              <a:ext cx="187562" cy="318429"/>
              <a:chOff x="2169584" y="3173949"/>
              <a:chExt cx="545041" cy="950376"/>
            </a:xfrm>
          </p:grpSpPr>
          <p:sp>
            <p:nvSpPr>
              <p:cNvPr id="217" name="Rectangle 216">
                <a:extLst>
                  <a:ext uri="{FF2B5EF4-FFF2-40B4-BE49-F238E27FC236}">
                    <a16:creationId xmlns:a16="http://schemas.microsoft.com/office/drawing/2014/main" id="{7CE76F67-F470-4B47-B229-7459E8914B13}"/>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8" name="Isosceles Triangle 131">
                <a:extLst>
                  <a:ext uri="{FF2B5EF4-FFF2-40B4-BE49-F238E27FC236}">
                    <a16:creationId xmlns:a16="http://schemas.microsoft.com/office/drawing/2014/main" id="{F979E093-02D4-114E-AD6F-8560F99F2DA1}"/>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19" name="Straight Arrow Connector 218">
              <a:extLst>
                <a:ext uri="{FF2B5EF4-FFF2-40B4-BE49-F238E27FC236}">
                  <a16:creationId xmlns:a16="http://schemas.microsoft.com/office/drawing/2014/main" id="{10DE063B-9754-3F4A-9CC1-945FE0C36A24}"/>
                </a:ext>
              </a:extLst>
            </p:cNvPr>
            <p:cNvCxnSpPr>
              <a:cxnSpLocks/>
            </p:cNvCxnSpPr>
            <p:nvPr/>
          </p:nvCxnSpPr>
          <p:spPr>
            <a:xfrm>
              <a:off x="2655909" y="5181210"/>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20" name="Straight Arrow Connector 219">
              <a:extLst>
                <a:ext uri="{FF2B5EF4-FFF2-40B4-BE49-F238E27FC236}">
                  <a16:creationId xmlns:a16="http://schemas.microsoft.com/office/drawing/2014/main" id="{353CEB5C-0945-EF45-9E16-1B32B3A3269D}"/>
                </a:ext>
              </a:extLst>
            </p:cNvPr>
            <p:cNvCxnSpPr>
              <a:cxnSpLocks/>
            </p:cNvCxnSpPr>
            <p:nvPr/>
          </p:nvCxnSpPr>
          <p:spPr>
            <a:xfrm>
              <a:off x="1770643" y="5179231"/>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21" name="Straight Arrow Connector 220">
              <a:extLst>
                <a:ext uri="{FF2B5EF4-FFF2-40B4-BE49-F238E27FC236}">
                  <a16:creationId xmlns:a16="http://schemas.microsoft.com/office/drawing/2014/main" id="{F2BA4DAF-6E02-B646-8BA5-BE23F654C22A}"/>
                </a:ext>
              </a:extLst>
            </p:cNvPr>
            <p:cNvCxnSpPr>
              <a:cxnSpLocks/>
            </p:cNvCxnSpPr>
            <p:nvPr/>
          </p:nvCxnSpPr>
          <p:spPr>
            <a:xfrm>
              <a:off x="2092602" y="5140825"/>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22" name="Straight Arrow Connector 221">
              <a:extLst>
                <a:ext uri="{FF2B5EF4-FFF2-40B4-BE49-F238E27FC236}">
                  <a16:creationId xmlns:a16="http://schemas.microsoft.com/office/drawing/2014/main" id="{CAFB8CA6-24E6-3F43-9865-60C11F6C34B6}"/>
                </a:ext>
              </a:extLst>
            </p:cNvPr>
            <p:cNvCxnSpPr>
              <a:cxnSpLocks/>
            </p:cNvCxnSpPr>
            <p:nvPr/>
          </p:nvCxnSpPr>
          <p:spPr>
            <a:xfrm>
              <a:off x="2398367" y="5147602"/>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23" name="Connector: Elbow 40">
              <a:extLst>
                <a:ext uri="{FF2B5EF4-FFF2-40B4-BE49-F238E27FC236}">
                  <a16:creationId xmlns:a16="http://schemas.microsoft.com/office/drawing/2014/main" id="{23939629-8B8B-A14D-80D5-1BCE29859A0B}"/>
                </a:ext>
              </a:extLst>
            </p:cNvPr>
            <p:cNvCxnSpPr>
              <a:cxnSpLocks/>
            </p:cNvCxnSpPr>
            <p:nvPr/>
          </p:nvCxnSpPr>
          <p:spPr>
            <a:xfrm rot="10800000" flipV="1">
              <a:off x="2340946" y="4984736"/>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24" name="Connector: Elbow 41">
              <a:extLst>
                <a:ext uri="{FF2B5EF4-FFF2-40B4-BE49-F238E27FC236}">
                  <a16:creationId xmlns:a16="http://schemas.microsoft.com/office/drawing/2014/main" id="{515284BF-BC96-8D4B-8D16-287E0393D6DF}"/>
                </a:ext>
              </a:extLst>
            </p:cNvPr>
            <p:cNvCxnSpPr>
              <a:cxnSpLocks/>
            </p:cNvCxnSpPr>
            <p:nvPr/>
          </p:nvCxnSpPr>
          <p:spPr>
            <a:xfrm>
              <a:off x="1831584" y="4985013"/>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25" name="Straight Connector 224">
              <a:extLst>
                <a:ext uri="{FF2B5EF4-FFF2-40B4-BE49-F238E27FC236}">
                  <a16:creationId xmlns:a16="http://schemas.microsoft.com/office/drawing/2014/main" id="{B213C843-938C-FD4A-B001-D759182C4966}"/>
                </a:ext>
              </a:extLst>
            </p:cNvPr>
            <p:cNvCxnSpPr/>
            <p:nvPr/>
          </p:nvCxnSpPr>
          <p:spPr>
            <a:xfrm flipV="1">
              <a:off x="1831584" y="4985013"/>
              <a:ext cx="0" cy="188969"/>
            </a:xfrm>
            <a:prstGeom prst="line">
              <a:avLst/>
            </a:prstGeom>
            <a:noFill/>
            <a:ln w="12700" cap="flat" cmpd="sng" algn="ctr">
              <a:solidFill>
                <a:sysClr val="windowText" lastClr="000000"/>
              </a:solidFill>
              <a:prstDash val="solid"/>
              <a:miter lim="800000"/>
              <a:tailEnd type="none"/>
            </a:ln>
            <a:effectLst/>
          </p:spPr>
        </p:cxnSp>
        <p:cxnSp>
          <p:nvCxnSpPr>
            <p:cNvPr id="226" name="Straight Connector 225">
              <a:extLst>
                <a:ext uri="{FF2B5EF4-FFF2-40B4-BE49-F238E27FC236}">
                  <a16:creationId xmlns:a16="http://schemas.microsoft.com/office/drawing/2014/main" id="{F6B4B9D9-E9A9-EF49-9B7F-3DA445EE8E2D}"/>
                </a:ext>
              </a:extLst>
            </p:cNvPr>
            <p:cNvCxnSpPr>
              <a:cxnSpLocks/>
            </p:cNvCxnSpPr>
            <p:nvPr/>
          </p:nvCxnSpPr>
          <p:spPr>
            <a:xfrm flipV="1">
              <a:off x="2700498" y="4985013"/>
              <a:ext cx="0" cy="204836"/>
            </a:xfrm>
            <a:prstGeom prst="line">
              <a:avLst/>
            </a:prstGeom>
            <a:noFill/>
            <a:ln w="12700" cap="flat" cmpd="sng" algn="ctr">
              <a:solidFill>
                <a:sysClr val="windowText" lastClr="000000"/>
              </a:solidFill>
              <a:prstDash val="solid"/>
              <a:miter lim="800000"/>
              <a:tailEnd type="none"/>
            </a:ln>
            <a:effectLst/>
          </p:spPr>
        </p:cxnSp>
        <p:cxnSp>
          <p:nvCxnSpPr>
            <p:cNvPr id="227" name="Connector: Elbow 44">
              <a:extLst>
                <a:ext uri="{FF2B5EF4-FFF2-40B4-BE49-F238E27FC236}">
                  <a16:creationId xmlns:a16="http://schemas.microsoft.com/office/drawing/2014/main" id="{70E93C36-B00C-F145-B548-92675279AAB6}"/>
                </a:ext>
              </a:extLst>
            </p:cNvPr>
            <p:cNvCxnSpPr>
              <a:cxnSpLocks/>
              <a:stCxn id="217" idx="3"/>
            </p:cNvCxnSpPr>
            <p:nvPr/>
          </p:nvCxnSpPr>
          <p:spPr>
            <a:xfrm flipV="1">
              <a:off x="2306791" y="5349848"/>
              <a:ext cx="77774" cy="358353"/>
            </a:xfrm>
            <a:prstGeom prst="bentConnector2">
              <a:avLst/>
            </a:prstGeom>
            <a:noFill/>
            <a:ln w="12700" cap="flat" cmpd="sng" algn="ctr">
              <a:solidFill>
                <a:sysClr val="windowText" lastClr="000000"/>
              </a:solidFill>
              <a:prstDash val="solid"/>
              <a:miter lim="800000"/>
              <a:tailEnd type="triangle"/>
            </a:ln>
            <a:effectLst/>
          </p:spPr>
        </p:cxnSp>
        <p:cxnSp>
          <p:nvCxnSpPr>
            <p:cNvPr id="228" name="Straight Arrow Connector 227">
              <a:extLst>
                <a:ext uri="{FF2B5EF4-FFF2-40B4-BE49-F238E27FC236}">
                  <a16:creationId xmlns:a16="http://schemas.microsoft.com/office/drawing/2014/main" id="{BC72C70A-E63D-AB40-844D-FA0CB102F038}"/>
                </a:ext>
              </a:extLst>
            </p:cNvPr>
            <p:cNvCxnSpPr>
              <a:cxnSpLocks/>
            </p:cNvCxnSpPr>
            <p:nvPr/>
          </p:nvCxnSpPr>
          <p:spPr>
            <a:xfrm flipV="1">
              <a:off x="1786017" y="5653512"/>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29" name="Straight Arrow Connector 228">
              <a:extLst>
                <a:ext uri="{FF2B5EF4-FFF2-40B4-BE49-F238E27FC236}">
                  <a16:creationId xmlns:a16="http://schemas.microsoft.com/office/drawing/2014/main" id="{35F2F7A5-156E-334F-9D54-495CB1CB0460}"/>
                </a:ext>
              </a:extLst>
            </p:cNvPr>
            <p:cNvCxnSpPr>
              <a:cxnSpLocks/>
            </p:cNvCxnSpPr>
            <p:nvPr/>
          </p:nvCxnSpPr>
          <p:spPr>
            <a:xfrm>
              <a:off x="2374438" y="5654346"/>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5" name="TextBox 304">
              <a:extLst>
                <a:ext uri="{FF2B5EF4-FFF2-40B4-BE49-F238E27FC236}">
                  <a16:creationId xmlns:a16="http://schemas.microsoft.com/office/drawing/2014/main" id="{A9A8303A-6785-EE49-925E-3A54544BCF28}"/>
                </a:ext>
              </a:extLst>
            </p:cNvPr>
            <p:cNvSpPr txBox="1"/>
            <p:nvPr/>
          </p:nvSpPr>
          <p:spPr>
            <a:xfrm>
              <a:off x="2397311" y="5673911"/>
              <a:ext cx="520026"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PE-1</a:t>
              </a:r>
            </a:p>
          </p:txBody>
        </p:sp>
        <p:cxnSp>
          <p:nvCxnSpPr>
            <p:cNvPr id="313" name="Straight Arrow Connector 312">
              <a:extLst>
                <a:ext uri="{FF2B5EF4-FFF2-40B4-BE49-F238E27FC236}">
                  <a16:creationId xmlns:a16="http://schemas.microsoft.com/office/drawing/2014/main" id="{E511885B-8FD9-8346-BCF5-DFDFACA403DA}"/>
                </a:ext>
              </a:extLst>
            </p:cNvPr>
            <p:cNvCxnSpPr>
              <a:cxnSpLocks/>
            </p:cNvCxnSpPr>
            <p:nvPr/>
          </p:nvCxnSpPr>
          <p:spPr>
            <a:xfrm flipH="1" flipV="1">
              <a:off x="2279221" y="4599739"/>
              <a:ext cx="3354" cy="495502"/>
            </a:xfrm>
            <a:prstGeom prst="straightConnector1">
              <a:avLst/>
            </a:prstGeom>
            <a:noFill/>
            <a:ln w="12700" cap="flat" cmpd="sng" algn="ctr">
              <a:solidFill>
                <a:sysClr val="windowText" lastClr="000000"/>
              </a:solidFill>
              <a:prstDash val="solid"/>
              <a:miter lim="800000"/>
              <a:tailEnd type="triangle"/>
            </a:ln>
            <a:effectLst/>
          </p:spPr>
        </p:cxnSp>
      </p:grpSp>
      <p:sp>
        <p:nvSpPr>
          <p:cNvPr id="318" name="TextBox 317">
            <a:extLst>
              <a:ext uri="{FF2B5EF4-FFF2-40B4-BE49-F238E27FC236}">
                <a16:creationId xmlns:a16="http://schemas.microsoft.com/office/drawing/2014/main" id="{60B1B73A-4B14-194C-A2E4-F3BB37D40637}"/>
              </a:ext>
            </a:extLst>
          </p:cNvPr>
          <p:cNvSpPr txBox="1"/>
          <p:nvPr/>
        </p:nvSpPr>
        <p:spPr>
          <a:xfrm>
            <a:off x="3281307" y="6105476"/>
            <a:ext cx="2693479" cy="323165"/>
          </a:xfrm>
          <a:prstGeom prst="rect">
            <a:avLst/>
          </a:prstGeom>
          <a:noFill/>
        </p:spPr>
        <p:txBody>
          <a:bodyPr wrap="square" rtlCol="0">
            <a:spAutoFit/>
          </a:bodyPr>
          <a:lstStyle/>
          <a:p>
            <a:pPr algn="ctr"/>
            <a:r>
              <a:rPr lang="en-US" sz="1500" b="1" dirty="0">
                <a:latin typeface="LM Roman 10" pitchFamily="2" charset="77"/>
              </a:rPr>
              <a:t>Processing Block (PB)</a:t>
            </a:r>
          </a:p>
        </p:txBody>
      </p:sp>
      <p:pic>
        <p:nvPicPr>
          <p:cNvPr id="325" name="Picture 324">
            <a:extLst>
              <a:ext uri="{FF2B5EF4-FFF2-40B4-BE49-F238E27FC236}">
                <a16:creationId xmlns:a16="http://schemas.microsoft.com/office/drawing/2014/main" id="{0AAD6B40-8564-1C46-B8D5-99AB014A54F9}"/>
              </a:ext>
            </a:extLst>
          </p:cNvPr>
          <p:cNvPicPr>
            <a:picLocks noChangeAspect="1"/>
          </p:cNvPicPr>
          <p:nvPr/>
        </p:nvPicPr>
        <p:blipFill>
          <a:blip r:embed="rId5"/>
          <a:stretch>
            <a:fillRect/>
          </a:stretch>
        </p:blipFill>
        <p:spPr>
          <a:xfrm>
            <a:off x="822376" y="4472625"/>
            <a:ext cx="6997700" cy="1625600"/>
          </a:xfrm>
          <a:prstGeom prst="rect">
            <a:avLst/>
          </a:prstGeom>
        </p:spPr>
      </p:pic>
    </p:spTree>
    <p:extLst>
      <p:ext uri="{BB962C8B-B14F-4D97-AF65-F5344CB8AC3E}">
        <p14:creationId xmlns:p14="http://schemas.microsoft.com/office/powerpoint/2010/main" val="8504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par>
                                <p:cTn id="13" presetID="37" presetClass="path" presetSubtype="0" accel="50000" decel="50000" fill="hold" grpId="1" nodeType="withEffect">
                                  <p:stCondLst>
                                    <p:cond delay="0"/>
                                  </p:stCondLst>
                                  <p:childTnLst>
                                    <p:animMotion origin="layout" path="M -1.94444E-6 -2.96296E-6 L 0.11893 0.04005 C 0.14393 0.04908 0.18125 0.05394 0.22014 0.05394 C 0.26459 0.05394 0.3 0.04908 0.325 0.04005 L 0.4441 -2.96296E-6 " pathEditMode="relative" rAng="0" ptsTypes="AAAAA">
                                      <p:cBhvr>
                                        <p:cTn id="14" dur="2000" fill="hold"/>
                                        <p:tgtEl>
                                          <p:spTgt spid="177"/>
                                        </p:tgtEl>
                                        <p:attrNameLst>
                                          <p:attrName>ppt_x</p:attrName>
                                          <p:attrName>ppt_y</p:attrName>
                                        </p:attrNameLst>
                                      </p:cBhvr>
                                      <p:rCtr x="22205" y="2685"/>
                                    </p:animMotion>
                                  </p:childTnLst>
                                </p:cTn>
                              </p:par>
                            </p:childTnLst>
                          </p:cTn>
                        </p:par>
                        <p:par>
                          <p:cTn id="15" fill="hold">
                            <p:stCondLst>
                              <p:cond delay="2000"/>
                            </p:stCondLst>
                            <p:childTnLst>
                              <p:par>
                                <p:cTn id="16" presetID="1" presetClass="exit" presetSubtype="0" fill="hold" grpId="2" nodeType="afterEffect">
                                  <p:stCondLst>
                                    <p:cond delay="0"/>
                                  </p:stCondLst>
                                  <p:childTnLst>
                                    <p:set>
                                      <p:cBhvr>
                                        <p:cTn id="17" dur="1" fill="hold">
                                          <p:stCondLst>
                                            <p:cond delay="0"/>
                                          </p:stCondLst>
                                        </p:cTn>
                                        <p:tgtEl>
                                          <p:spTgt spid="177"/>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par>
                          <p:cTn id="21" fill="hold">
                            <p:stCondLst>
                              <p:cond delay="2000"/>
                            </p:stCondLst>
                            <p:childTnLst>
                              <p:par>
                                <p:cTn id="22" presetID="1" presetClass="exit" presetSubtype="0" fill="hold" grpId="1" nodeType="afterEffect">
                                  <p:stCondLst>
                                    <p:cond delay="500"/>
                                  </p:stCondLst>
                                  <p:childTnLst>
                                    <p:set>
                                      <p:cBhvr>
                                        <p:cTn id="23" dur="1" fill="hold">
                                          <p:stCondLst>
                                            <p:cond delay="0"/>
                                          </p:stCondLst>
                                        </p:cTn>
                                        <p:tgtEl>
                                          <p:spTgt spid="179"/>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1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1" grpId="0"/>
      <p:bldP spid="177" grpId="0" animBg="1"/>
      <p:bldP spid="177" grpId="1" animBg="1"/>
      <p:bldP spid="177" grpId="2" animBg="1"/>
      <p:bldP spid="179" grpId="0" animBg="1"/>
      <p:bldP spid="179" grpId="1" animBg="1"/>
      <p:bldP spid="3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9FE-D2D1-2F45-BAE5-42DAD2A940A9}"/>
              </a:ext>
            </a:extLst>
          </p:cNvPr>
          <p:cNvSpPr>
            <a:spLocks noGrp="1"/>
          </p:cNvSpPr>
          <p:nvPr>
            <p:ph type="title"/>
          </p:nvPr>
        </p:nvSpPr>
        <p:spPr/>
        <p:txBody>
          <a:bodyPr>
            <a:normAutofit fontScale="90000"/>
          </a:bodyPr>
          <a:lstStyle/>
          <a:p>
            <a:r>
              <a:rPr lang="en-US" dirty="0"/>
              <a:t>GenASM-TB: Hardware Design</a:t>
            </a:r>
          </a:p>
        </p:txBody>
      </p:sp>
      <p:sp>
        <p:nvSpPr>
          <p:cNvPr id="3" name="Content Placeholder 2">
            <a:extLst>
              <a:ext uri="{FF2B5EF4-FFF2-40B4-BE49-F238E27FC236}">
                <a16:creationId xmlns:a16="http://schemas.microsoft.com/office/drawing/2014/main" id="{D9C16949-81DF-AE42-AD76-9FC4CA057DC8}"/>
              </a:ext>
            </a:extLst>
          </p:cNvPr>
          <p:cNvSpPr>
            <a:spLocks noGrp="1"/>
          </p:cNvSpPr>
          <p:nvPr>
            <p:ph idx="1"/>
          </p:nvPr>
        </p:nvSpPr>
        <p:spPr>
          <a:xfrm>
            <a:off x="366961" y="3676836"/>
            <a:ext cx="8410073" cy="2641856"/>
          </a:xfrm>
        </p:spPr>
        <p:txBody>
          <a:bodyPr>
            <a:noAutofit/>
          </a:bodyPr>
          <a:lstStyle/>
          <a:p>
            <a:pPr>
              <a:lnSpc>
                <a:spcPct val="110000"/>
              </a:lnSpc>
              <a:spcBef>
                <a:spcPts val="0"/>
              </a:spcBef>
              <a:spcAft>
                <a:spcPts val="0"/>
              </a:spcAft>
            </a:pPr>
            <a:r>
              <a:rPr lang="en-US" sz="2200" dirty="0"/>
              <a:t>Very simple logic: </a:t>
            </a:r>
          </a:p>
          <a:p>
            <a:pPr marL="454025" lvl="1" indent="0">
              <a:lnSpc>
                <a:spcPct val="110000"/>
              </a:lnSpc>
              <a:spcBef>
                <a:spcPts val="600"/>
              </a:spcBef>
              <a:spcAft>
                <a:spcPts val="0"/>
              </a:spcAft>
              <a:buNone/>
            </a:pPr>
            <a:r>
              <a:rPr lang="en-US" sz="2200" dirty="0"/>
              <a:t>1) </a:t>
            </a:r>
            <a:r>
              <a:rPr lang="en-US" sz="2200" dirty="0">
                <a:solidFill>
                  <a:srgbClr val="FE6200"/>
                </a:solidFill>
              </a:rPr>
              <a:t>Reads the bitvectors </a:t>
            </a:r>
            <a:r>
              <a:rPr lang="en-US" sz="2200" dirty="0"/>
              <a:t>from one of the TB-SRAMs using the computed address </a:t>
            </a:r>
          </a:p>
          <a:p>
            <a:pPr marL="454025" lvl="1" indent="0">
              <a:lnSpc>
                <a:spcPct val="110000"/>
              </a:lnSpc>
              <a:spcBef>
                <a:spcPts val="0"/>
              </a:spcBef>
              <a:spcAft>
                <a:spcPts val="0"/>
              </a:spcAft>
              <a:buNone/>
            </a:pPr>
            <a:r>
              <a:rPr lang="en-US" sz="2200" dirty="0"/>
              <a:t>2) </a:t>
            </a:r>
            <a:r>
              <a:rPr lang="en-US" sz="2200" dirty="0">
                <a:solidFill>
                  <a:srgbClr val="00B050"/>
                </a:solidFill>
              </a:rPr>
              <a:t>Performs the required computation and comparisons </a:t>
            </a:r>
            <a:r>
              <a:rPr lang="en-US" sz="2200" dirty="0"/>
              <a:t>to find the traceback output for the current position</a:t>
            </a:r>
          </a:p>
          <a:p>
            <a:pPr marL="454025" lvl="1" indent="0">
              <a:lnSpc>
                <a:spcPct val="110000"/>
              </a:lnSpc>
              <a:spcBef>
                <a:spcPts val="0"/>
              </a:spcBef>
              <a:spcAft>
                <a:spcPts val="0"/>
              </a:spcAft>
              <a:buNone/>
            </a:pPr>
            <a:r>
              <a:rPr lang="en-US" sz="2200" dirty="0"/>
              <a:t>3) </a:t>
            </a:r>
            <a:r>
              <a:rPr lang="en-US" sz="2200" dirty="0">
                <a:solidFill>
                  <a:srgbClr val="1F8DD3"/>
                </a:solidFill>
              </a:rPr>
              <a:t>Computes the next TB-SRAM address </a:t>
            </a:r>
            <a:r>
              <a:rPr lang="en-US" sz="2200" dirty="0"/>
              <a:t>to read the new set of bitvectors</a:t>
            </a:r>
          </a:p>
          <a:p>
            <a:pPr marL="454025" lvl="1" indent="0">
              <a:lnSpc>
                <a:spcPct val="110000"/>
              </a:lnSpc>
              <a:spcBef>
                <a:spcPts val="0"/>
              </a:spcBef>
              <a:spcAft>
                <a:spcPts val="0"/>
              </a:spcAft>
              <a:buNone/>
            </a:pPr>
            <a:endParaRPr lang="en-US" sz="2200" dirty="0"/>
          </a:p>
        </p:txBody>
      </p:sp>
      <p:sp>
        <p:nvSpPr>
          <p:cNvPr id="9" name="Slide Number Placeholder 8">
            <a:extLst>
              <a:ext uri="{FF2B5EF4-FFF2-40B4-BE49-F238E27FC236}">
                <a16:creationId xmlns:a16="http://schemas.microsoft.com/office/drawing/2014/main" id="{4ADC880C-7F82-9E41-871E-89B70A6CD4ED}"/>
              </a:ext>
            </a:extLst>
          </p:cNvPr>
          <p:cNvSpPr>
            <a:spLocks noGrp="1"/>
          </p:cNvSpPr>
          <p:nvPr>
            <p:ph type="sldNum" sz="quarter" idx="10"/>
          </p:nvPr>
        </p:nvSpPr>
        <p:spPr/>
        <p:txBody>
          <a:bodyPr/>
          <a:lstStyle/>
          <a:p>
            <a:fld id="{BE67019E-6B59-9444-A8F8-0CFAB6B6981D}" type="slidenum">
              <a:rPr lang="en-US" smtClean="0"/>
              <a:pPr/>
              <a:t>13</a:t>
            </a:fld>
            <a:endParaRPr lang="en-US" dirty="0"/>
          </a:p>
        </p:txBody>
      </p:sp>
      <p:pic>
        <p:nvPicPr>
          <p:cNvPr id="10" name="Picture 9">
            <a:extLst>
              <a:ext uri="{FF2B5EF4-FFF2-40B4-BE49-F238E27FC236}">
                <a16:creationId xmlns:a16="http://schemas.microsoft.com/office/drawing/2014/main" id="{40B4CB7D-E7CD-314A-B7DD-6F5D4C17A872}"/>
              </a:ext>
            </a:extLst>
          </p:cNvPr>
          <p:cNvPicPr>
            <a:picLocks noChangeAspect="1"/>
          </p:cNvPicPr>
          <p:nvPr/>
        </p:nvPicPr>
        <p:blipFill>
          <a:blip r:embed="rId2"/>
          <a:stretch>
            <a:fillRect/>
          </a:stretch>
        </p:blipFill>
        <p:spPr>
          <a:xfrm>
            <a:off x="1646262" y="1258737"/>
            <a:ext cx="5851470" cy="2170263"/>
          </a:xfrm>
          <a:prstGeom prst="rect">
            <a:avLst/>
          </a:prstGeom>
        </p:spPr>
      </p:pic>
    </p:spTree>
    <p:extLst>
      <p:ext uri="{BB962C8B-B14F-4D97-AF65-F5344CB8AC3E}">
        <p14:creationId xmlns:p14="http://schemas.microsoft.com/office/powerpoint/2010/main" val="30647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4AA663-9F04-F742-AAF8-A283046FE4F2}"/>
              </a:ext>
            </a:extLst>
          </p:cNvPr>
          <p:cNvSpPr>
            <a:spLocks noGrp="1"/>
          </p:cNvSpPr>
          <p:nvPr>
            <p:ph type="title"/>
          </p:nvPr>
        </p:nvSpPr>
        <p:spPr/>
        <p:txBody>
          <a:bodyPr>
            <a:normAutofit fontScale="90000"/>
          </a:bodyPr>
          <a:lstStyle/>
          <a:p>
            <a:r>
              <a:rPr lang="en-US" dirty="0"/>
              <a:t>GenASM: Overall System</a:t>
            </a:r>
          </a:p>
        </p:txBody>
      </p:sp>
      <p:sp>
        <p:nvSpPr>
          <p:cNvPr id="7" name="Slide Number Placeholder 6">
            <a:extLst>
              <a:ext uri="{FF2B5EF4-FFF2-40B4-BE49-F238E27FC236}">
                <a16:creationId xmlns:a16="http://schemas.microsoft.com/office/drawing/2014/main" id="{4D995066-B31F-1944-A858-46B9CFBE5E62}"/>
              </a:ext>
            </a:extLst>
          </p:cNvPr>
          <p:cNvSpPr>
            <a:spLocks noGrp="1"/>
          </p:cNvSpPr>
          <p:nvPr>
            <p:ph type="sldNum" sz="quarter" idx="10"/>
          </p:nvPr>
        </p:nvSpPr>
        <p:spPr/>
        <p:txBody>
          <a:bodyPr/>
          <a:lstStyle/>
          <a:p>
            <a:fld id="{BE67019E-6B59-9444-A8F8-0CFAB6B6981D}" type="slidenum">
              <a:rPr lang="en-US" smtClean="0"/>
              <a:pPr/>
              <a:t>14</a:t>
            </a:fld>
            <a:endParaRPr lang="en-US" dirty="0"/>
          </a:p>
        </p:txBody>
      </p:sp>
      <p:pic>
        <p:nvPicPr>
          <p:cNvPr id="10" name="Picture 9">
            <a:extLst>
              <a:ext uri="{FF2B5EF4-FFF2-40B4-BE49-F238E27FC236}">
                <a16:creationId xmlns:a16="http://schemas.microsoft.com/office/drawing/2014/main" id="{441C9BB9-FA47-9D43-8EA3-EAC21C844BB4}"/>
              </a:ext>
            </a:extLst>
          </p:cNvPr>
          <p:cNvPicPr>
            <a:picLocks noChangeAspect="1"/>
          </p:cNvPicPr>
          <p:nvPr/>
        </p:nvPicPr>
        <p:blipFill>
          <a:blip r:embed="rId3"/>
          <a:stretch>
            <a:fillRect/>
          </a:stretch>
        </p:blipFill>
        <p:spPr>
          <a:xfrm>
            <a:off x="0" y="1316179"/>
            <a:ext cx="9144000" cy="4945777"/>
          </a:xfrm>
          <a:prstGeom prst="rect">
            <a:avLst/>
          </a:prstGeom>
        </p:spPr>
      </p:pic>
    </p:spTree>
    <p:extLst>
      <p:ext uri="{BB962C8B-B14F-4D97-AF65-F5344CB8AC3E}">
        <p14:creationId xmlns:p14="http://schemas.microsoft.com/office/powerpoint/2010/main" val="267832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r>
              <a:rPr lang="en-US" sz="3200" b="1" dirty="0">
                <a:solidFill>
                  <a:schemeClr val="accent1"/>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7843BD1A-6F18-7D45-AB21-FFB949A721E8}"/>
              </a:ext>
            </a:extLst>
          </p:cNvPr>
          <p:cNvSpPr>
            <a:spLocks noGrp="1"/>
          </p:cNvSpPr>
          <p:nvPr>
            <p:ph type="sldNum" sz="quarter" idx="10"/>
          </p:nvPr>
        </p:nvSpPr>
        <p:spPr/>
        <p:txBody>
          <a:bodyPr/>
          <a:lstStyle/>
          <a:p>
            <a:fld id="{BE67019E-6B59-9444-A8F8-0CFAB6B6981D}" type="slidenum">
              <a:rPr lang="en-US" smtClean="0"/>
              <a:pPr/>
              <a:t>15</a:t>
            </a:fld>
            <a:endParaRPr lang="en-US" dirty="0"/>
          </a:p>
        </p:txBody>
      </p:sp>
    </p:spTree>
    <p:extLst>
      <p:ext uri="{BB962C8B-B14F-4D97-AF65-F5344CB8AC3E}">
        <p14:creationId xmlns:p14="http://schemas.microsoft.com/office/powerpoint/2010/main" val="315699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BA8B-0698-D349-9205-A74EBA6580FE}"/>
              </a:ext>
            </a:extLst>
          </p:cNvPr>
          <p:cNvSpPr>
            <a:spLocks noGrp="1"/>
          </p:cNvSpPr>
          <p:nvPr>
            <p:ph type="title"/>
          </p:nvPr>
        </p:nvSpPr>
        <p:spPr/>
        <p:txBody>
          <a:bodyPr>
            <a:normAutofit fontScale="90000"/>
          </a:bodyPr>
          <a:lstStyle/>
          <a:p>
            <a:r>
              <a:rPr lang="en-US" dirty="0"/>
              <a:t>Use Cases of GenASM</a:t>
            </a:r>
          </a:p>
        </p:txBody>
      </p:sp>
      <p:sp>
        <p:nvSpPr>
          <p:cNvPr id="4" name="Slide Number Placeholder 3">
            <a:extLst>
              <a:ext uri="{FF2B5EF4-FFF2-40B4-BE49-F238E27FC236}">
                <a16:creationId xmlns:a16="http://schemas.microsoft.com/office/drawing/2014/main" id="{2E1C568A-8161-DC45-9CE8-49E57D3396FF}"/>
              </a:ext>
            </a:extLst>
          </p:cNvPr>
          <p:cNvSpPr>
            <a:spLocks noGrp="1"/>
          </p:cNvSpPr>
          <p:nvPr>
            <p:ph type="sldNum" sz="quarter" idx="10"/>
          </p:nvPr>
        </p:nvSpPr>
        <p:spPr/>
        <p:txBody>
          <a:bodyPr/>
          <a:lstStyle/>
          <a:p>
            <a:fld id="{BE67019E-6B59-9444-A8F8-0CFAB6B6981D}" type="slidenum">
              <a:rPr lang="en-US" smtClean="0"/>
              <a:pPr/>
              <a:t>16</a:t>
            </a:fld>
            <a:endParaRPr lang="en-US" dirty="0"/>
          </a:p>
        </p:txBody>
      </p:sp>
      <p:sp>
        <p:nvSpPr>
          <p:cNvPr id="5" name="Text Box 5">
            <a:extLst>
              <a:ext uri="{FF2B5EF4-FFF2-40B4-BE49-F238E27FC236}">
                <a16:creationId xmlns:a16="http://schemas.microsoft.com/office/drawing/2014/main" id="{7310741F-6C37-5F4F-BD15-002DE9458E8A}"/>
              </a:ext>
            </a:extLst>
          </p:cNvPr>
          <p:cNvSpPr txBox="1"/>
          <p:nvPr/>
        </p:nvSpPr>
        <p:spPr>
          <a:xfrm>
            <a:off x="2542479" y="1301501"/>
            <a:ext cx="3847922" cy="575782"/>
          </a:xfrm>
          <a:prstGeom prst="roundRect">
            <a:avLst/>
          </a:prstGeom>
          <a:solidFill>
            <a:srgbClr val="E0085F"/>
          </a:solidFill>
          <a:ln w="19050">
            <a:solidFill>
              <a:srgbClr val="E0085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E0861587-957D-784A-8ADA-2B40711C2574}"/>
              </a:ext>
            </a:extLst>
          </p:cNvPr>
          <p:cNvSpPr txBox="1"/>
          <p:nvPr/>
        </p:nvSpPr>
        <p:spPr>
          <a:xfrm>
            <a:off x="2542474" y="2651622"/>
            <a:ext cx="3847934" cy="575782"/>
          </a:xfrm>
          <a:prstGeom prst="roundRect">
            <a:avLst/>
          </a:prstGeom>
          <a:solidFill>
            <a:srgbClr val="0070C0"/>
          </a:solidFill>
          <a:ln w="19050">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7AF52C67-0ADF-8843-9FB5-33CD043515E1}"/>
              </a:ext>
            </a:extLst>
          </p:cNvPr>
          <p:cNvSpPr txBox="1"/>
          <p:nvPr/>
        </p:nvSpPr>
        <p:spPr>
          <a:xfrm>
            <a:off x="2515310" y="4106276"/>
            <a:ext cx="3847914" cy="575782"/>
          </a:xfrm>
          <a:prstGeom prst="roundRect">
            <a:avLst/>
          </a:prstGeom>
          <a:solidFill>
            <a:srgbClr val="00B050"/>
          </a:solidFill>
          <a:ln w="19050">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Pre-Alignment Filtering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F033AC1C-2764-1C4F-9DFC-2EB4B15DF8EC}"/>
              </a:ext>
            </a:extLst>
          </p:cNvPr>
          <p:cNvSpPr txBox="1"/>
          <p:nvPr/>
        </p:nvSpPr>
        <p:spPr>
          <a:xfrm>
            <a:off x="2542474" y="5456396"/>
            <a:ext cx="3847908" cy="575782"/>
          </a:xfrm>
          <a:prstGeom prst="roundRect">
            <a:avLst/>
          </a:prstGeom>
          <a:solidFill>
            <a:srgbClr val="7030A0"/>
          </a:solidFill>
          <a:ln w="19050">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defRPr>
            </a:lvl1pPr>
          </a:lstStyle>
          <a:p>
            <a:r>
              <a:rPr lang="en-US" dirty="0"/>
              <a:t>Read Alignment</a:t>
            </a:r>
          </a:p>
        </p:txBody>
      </p:sp>
      <p:cxnSp>
        <p:nvCxnSpPr>
          <p:cNvPr id="9" name="Straight Arrow Connector 8">
            <a:extLst>
              <a:ext uri="{FF2B5EF4-FFF2-40B4-BE49-F238E27FC236}">
                <a16:creationId xmlns:a16="http://schemas.microsoft.com/office/drawing/2014/main" id="{3663F867-3FDD-A043-9125-14459CE72150}"/>
              </a:ext>
            </a:extLst>
          </p:cNvPr>
          <p:cNvCxnSpPr/>
          <p:nvPr/>
        </p:nvCxnSpPr>
        <p:spPr>
          <a:xfrm>
            <a:off x="2193394" y="158939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B0DDCA0B-151A-2E4C-BA43-1228339A8BCF}"/>
              </a:ext>
            </a:extLst>
          </p:cNvPr>
          <p:cNvSpPr txBox="1"/>
          <p:nvPr/>
        </p:nvSpPr>
        <p:spPr>
          <a:xfrm>
            <a:off x="962066" y="1240110"/>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r>
              <a:rPr kumimoji="0" lang="en-US" sz="1800" b="0"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genome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F7E52F9A-20FE-4D4F-A2F8-434344E39DD2}"/>
              </a:ext>
            </a:extLst>
          </p:cNvPr>
          <p:cNvSpPr txBox="1"/>
          <p:nvPr/>
        </p:nvSpPr>
        <p:spPr>
          <a:xfrm>
            <a:off x="6690314" y="1950652"/>
            <a:ext cx="1555769" cy="6352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Hash-table based index</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3BF7982F-CEFA-794D-B271-A7AF41EA81BF}"/>
              </a:ext>
            </a:extLst>
          </p:cNvPr>
          <p:cNvSpPr txBox="1"/>
          <p:nvPr/>
        </p:nvSpPr>
        <p:spPr>
          <a:xfrm>
            <a:off x="6690314" y="3349336"/>
            <a:ext cx="1921498" cy="63523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Potential mapping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D319116F-880C-E84C-AD77-2105F34D1414}"/>
              </a:ext>
            </a:extLst>
          </p:cNvPr>
          <p:cNvSpPr txBox="1"/>
          <p:nvPr/>
        </p:nvSpPr>
        <p:spPr>
          <a:xfrm>
            <a:off x="6363224" y="5802968"/>
            <a:ext cx="1768534"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Optimal alignment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7DDB4D89-67B3-8646-94EE-DA6752AFFDCC}"/>
              </a:ext>
            </a:extLst>
          </p:cNvPr>
          <p:cNvSpPr txBox="1"/>
          <p:nvPr/>
        </p:nvSpPr>
        <p:spPr>
          <a:xfrm>
            <a:off x="6690314" y="4667978"/>
            <a:ext cx="2070211" cy="8786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Non-</a:t>
            </a: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f</a:t>
            </a:r>
            <a:r>
              <a:rPr kumimoji="0" lang="en-US" sz="1800" b="0" i="0" u="none" strike="noStrike" kern="1200" cap="none" spc="0" normalizeH="0" baseline="0" noProof="0" dirty="0" err="1">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iltered</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candidate mapping 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BB18E88-BF73-BD48-A2C9-8A6D90D2FD86}"/>
              </a:ext>
            </a:extLst>
          </p:cNvPr>
          <p:cNvCxnSpPr>
            <a:cxnSpLocks/>
          </p:cNvCxnSpPr>
          <p:nvPr/>
        </p:nvCxnSpPr>
        <p:spPr>
          <a:xfrm>
            <a:off x="6417546" y="597878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4A234C52-224A-774D-A87D-CC2C34FCC2B0}"/>
              </a:ext>
            </a:extLst>
          </p:cNvPr>
          <p:cNvCxnSpPr>
            <a:cxnSpLocks/>
          </p:cNvCxnSpPr>
          <p:nvPr/>
        </p:nvCxnSpPr>
        <p:spPr>
          <a:xfrm flipH="1">
            <a:off x="6417559" y="1828946"/>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5FF2D40F-2481-9246-904F-4B4049B8C64B}"/>
              </a:ext>
            </a:extLst>
          </p:cNvPr>
          <p:cNvCxnSpPr>
            <a:cxnSpLocks/>
          </p:cNvCxnSpPr>
          <p:nvPr/>
        </p:nvCxnSpPr>
        <p:spPr>
          <a:xfrm flipH="1">
            <a:off x="6417556" y="322762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F5D59D7C-ACED-8F4D-859C-5D985082FDF8}"/>
              </a:ext>
            </a:extLst>
          </p:cNvPr>
          <p:cNvCxnSpPr>
            <a:cxnSpLocks/>
          </p:cNvCxnSpPr>
          <p:nvPr/>
        </p:nvCxnSpPr>
        <p:spPr>
          <a:xfrm flipH="1">
            <a:off x="6417546" y="466797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F138C6-7330-634E-AA83-326E65627314}"/>
              </a:ext>
            </a:extLst>
          </p:cNvPr>
          <p:cNvCxnSpPr/>
          <p:nvPr/>
        </p:nvCxnSpPr>
        <p:spPr>
          <a:xfrm>
            <a:off x="2194350" y="2971408"/>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C686FC58-3056-614C-B546-C2FE5256987B}"/>
              </a:ext>
            </a:extLst>
          </p:cNvPr>
          <p:cNvSpPr txBox="1"/>
          <p:nvPr/>
        </p:nvSpPr>
        <p:spPr>
          <a:xfrm>
            <a:off x="1132796" y="2776562"/>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Reads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6" name="Text Box 19">
            <a:extLst>
              <a:ext uri="{FF2B5EF4-FFF2-40B4-BE49-F238E27FC236}">
                <a16:creationId xmlns:a16="http://schemas.microsoft.com/office/drawing/2014/main" id="{DBD606FC-6238-D740-9069-F471821A17F2}"/>
              </a:ext>
            </a:extLst>
          </p:cNvPr>
          <p:cNvSpPr txBox="1"/>
          <p:nvPr/>
        </p:nvSpPr>
        <p:spPr>
          <a:xfrm>
            <a:off x="1030026" y="3789567"/>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p>
          <a:p>
            <a:pPr marL="0" marR="1016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segment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 Box 19">
            <a:extLst>
              <a:ext uri="{FF2B5EF4-FFF2-40B4-BE49-F238E27FC236}">
                <a16:creationId xmlns:a16="http://schemas.microsoft.com/office/drawing/2014/main" id="{1C96030B-4E1D-9540-9E8E-606FD4EDB0D3}"/>
              </a:ext>
            </a:extLst>
          </p:cNvPr>
          <p:cNvSpPr txBox="1"/>
          <p:nvPr/>
        </p:nvSpPr>
        <p:spPr>
          <a:xfrm>
            <a:off x="1030026" y="4637159"/>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Query read</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C6951B32-8300-EB44-810E-64BE004CAFC0}"/>
              </a:ext>
            </a:extLst>
          </p:cNvPr>
          <p:cNvCxnSpPr>
            <a:cxnSpLocks/>
          </p:cNvCxnSpPr>
          <p:nvPr/>
        </p:nvCxnSpPr>
        <p:spPr>
          <a:xfrm>
            <a:off x="2193394" y="4152489"/>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AFE961-362A-1B4D-A439-926EBDC53A04}"/>
              </a:ext>
            </a:extLst>
          </p:cNvPr>
          <p:cNvCxnSpPr>
            <a:cxnSpLocks/>
          </p:cNvCxnSpPr>
          <p:nvPr/>
        </p:nvCxnSpPr>
        <p:spPr>
          <a:xfrm flipV="1">
            <a:off x="2196304" y="4484533"/>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 Box 7">
            <a:extLst>
              <a:ext uri="{FF2B5EF4-FFF2-40B4-BE49-F238E27FC236}">
                <a16:creationId xmlns:a16="http://schemas.microsoft.com/office/drawing/2014/main" id="{F2D91307-EF1D-E242-8828-643D7E3F0580}"/>
              </a:ext>
            </a:extLst>
          </p:cNvPr>
          <p:cNvSpPr txBox="1"/>
          <p:nvPr/>
        </p:nvSpPr>
        <p:spPr>
          <a:xfrm>
            <a:off x="2542448" y="2651621"/>
            <a:ext cx="3847934" cy="575782"/>
          </a:xfrm>
          <a:prstGeom prst="roundRect">
            <a:avLst/>
          </a:prstGeom>
          <a:solidFill>
            <a:schemeClr val="accent6">
              <a:lumMod val="20000"/>
              <a:lumOff val="80000"/>
            </a:schemeClr>
          </a:solidFill>
          <a:ln w="19050">
            <a:solidFill>
              <a:schemeClr val="accent6">
                <a:lumMod val="40000"/>
                <a:lumOff val="6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4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L 0 0.19676 " pathEditMode="relative" ptsTypes="AA">
                                      <p:cBhvr>
                                        <p:cTn id="56" dur="2000" fill="hold"/>
                                        <p:tgtEl>
                                          <p:spTgt spid="26"/>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 0.19676 " pathEditMode="relative" ptsTypes="AA">
                                      <p:cBhvr>
                                        <p:cTn id="58" dur="2000" fill="hold"/>
                                        <p:tgtEl>
                                          <p:spTgt spid="27"/>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19676 " pathEditMode="relative" ptsTypes="AA">
                                      <p:cBhvr>
                                        <p:cTn id="60" dur="2000" fill="hold"/>
                                        <p:tgtEl>
                                          <p:spTgt spid="29"/>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19676 " pathEditMode="relative" ptsTypes="AA">
                                      <p:cBhvr>
                                        <p:cTn id="62" dur="2000" fill="hold"/>
                                        <p:tgtEl>
                                          <p:spTgt spid="31"/>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2" grpId="0"/>
      <p:bldP spid="14" grpId="0"/>
      <p:bldP spid="15" grpId="0"/>
      <p:bldP spid="17" grpId="0"/>
      <p:bldP spid="25" grpId="0"/>
      <p:bldP spid="26" grpId="0"/>
      <p:bldP spid="26" grpId="1"/>
      <p:bldP spid="27" grpId="0"/>
      <p:bldP spid="27" grpId="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Use Cases of GenASM (cont.)</a:t>
            </a:r>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p:txBody>
          <a:bodyPr>
            <a:noAutofit/>
          </a:bodyPr>
          <a:lstStyle/>
          <a:p>
            <a:pPr marL="500063" indent="-360363">
              <a:lnSpc>
                <a:spcPct val="105000"/>
              </a:lnSpc>
              <a:spcBef>
                <a:spcPts val="0"/>
              </a:spcBef>
              <a:spcAft>
                <a:spcPts val="0"/>
              </a:spcAft>
              <a:buClr>
                <a:srgbClr val="7030A0"/>
              </a:buClr>
              <a:buAutoNum type="arabicParenBoth"/>
            </a:pPr>
            <a:r>
              <a:rPr lang="en-US" b="1" dirty="0">
                <a:solidFill>
                  <a:srgbClr val="7030A0"/>
                </a:solidFill>
              </a:rPr>
              <a:t>Read Alignment Step of Read Mapping</a:t>
            </a:r>
          </a:p>
          <a:p>
            <a:pPr lvl="1" indent="-217488">
              <a:lnSpc>
                <a:spcPct val="105000"/>
              </a:lnSpc>
              <a:spcBef>
                <a:spcPts val="0"/>
              </a:spcBef>
              <a:spcAft>
                <a:spcPts val="0"/>
              </a:spcAft>
              <a:buClr>
                <a:srgbClr val="1F8DD3"/>
              </a:buClr>
            </a:pPr>
            <a:r>
              <a:rPr lang="en-US" sz="2000" dirty="0"/>
              <a:t>Also called </a:t>
            </a:r>
            <a:r>
              <a:rPr lang="en-US" sz="2000" i="1" dirty="0">
                <a:solidFill>
                  <a:srgbClr val="7030A0"/>
                </a:solidFill>
              </a:rPr>
              <a:t>verification</a:t>
            </a:r>
            <a:r>
              <a:rPr lang="en-US" sz="2000" dirty="0"/>
              <a:t> or </a:t>
            </a:r>
            <a:r>
              <a:rPr lang="en-US" sz="2000" i="1" dirty="0">
                <a:solidFill>
                  <a:srgbClr val="7030A0"/>
                </a:solidFill>
              </a:rPr>
              <a:t>seed-extension</a:t>
            </a:r>
          </a:p>
          <a:p>
            <a:pPr lvl="1" indent="-217488">
              <a:lnSpc>
                <a:spcPct val="105000"/>
              </a:lnSpc>
              <a:spcBef>
                <a:spcPts val="0"/>
              </a:spcBef>
              <a:spcAft>
                <a:spcPts val="0"/>
              </a:spcAft>
              <a:buClr>
                <a:srgbClr val="1F8DD3"/>
              </a:buClr>
            </a:pPr>
            <a:r>
              <a:rPr lang="en-US" sz="2000" dirty="0"/>
              <a:t>GenASM can perform ASM between the query reads and the candidate regions and report the optimal alignment. </a:t>
            </a:r>
          </a:p>
          <a:p>
            <a:pPr marL="500063" indent="-360363">
              <a:lnSpc>
                <a:spcPct val="105000"/>
              </a:lnSpc>
              <a:spcAft>
                <a:spcPts val="0"/>
              </a:spcAft>
              <a:buClr>
                <a:srgbClr val="00B050"/>
              </a:buClr>
              <a:buFont typeface="Wingdings" pitchFamily="2" charset="2"/>
              <a:buAutoNum type="arabicParenBoth"/>
            </a:pPr>
            <a:r>
              <a:rPr lang="en-US" b="1" dirty="0">
                <a:solidFill>
                  <a:srgbClr val="00B050"/>
                </a:solidFill>
              </a:rPr>
              <a:t>Pre-Alignment Filtering for Short Reads</a:t>
            </a:r>
          </a:p>
          <a:p>
            <a:pPr lvl="1" indent="-217488">
              <a:lnSpc>
                <a:spcPct val="105000"/>
              </a:lnSpc>
              <a:spcBef>
                <a:spcPts val="0"/>
              </a:spcBef>
              <a:spcAft>
                <a:spcPts val="0"/>
              </a:spcAft>
            </a:pPr>
            <a:r>
              <a:rPr lang="en-US" sz="2000" dirty="0">
                <a:solidFill>
                  <a:srgbClr val="00B050"/>
                </a:solidFill>
              </a:rPr>
              <a:t>Filter out the dissimilar sequences</a:t>
            </a:r>
          </a:p>
          <a:p>
            <a:pPr lvl="1" indent="-217488">
              <a:lnSpc>
                <a:spcPct val="105000"/>
              </a:lnSpc>
              <a:spcBef>
                <a:spcPts val="0"/>
              </a:spcBef>
              <a:spcAft>
                <a:spcPts val="0"/>
              </a:spcAft>
            </a:pPr>
            <a:r>
              <a:rPr lang="en-US" sz="2000" dirty="0"/>
              <a:t>GenASM can efficiently calculate the edit distance between the short read and the candidate text and decide whether it is above a user-defined threshold.</a:t>
            </a:r>
            <a:endParaRPr lang="en-US" sz="2000" b="1" dirty="0">
              <a:solidFill>
                <a:schemeClr val="accent1"/>
              </a:solidFill>
            </a:endParaRPr>
          </a:p>
          <a:p>
            <a:pPr marL="500063" indent="-360363">
              <a:lnSpc>
                <a:spcPct val="105000"/>
              </a:lnSpc>
              <a:spcAft>
                <a:spcPts val="0"/>
              </a:spcAft>
              <a:buClr>
                <a:srgbClr val="FE6200"/>
              </a:buClr>
              <a:buAutoNum type="arabicParenBoth"/>
            </a:pPr>
            <a:r>
              <a:rPr lang="en-US" b="1" dirty="0">
                <a:solidFill>
                  <a:srgbClr val="FE6200"/>
                </a:solidFill>
              </a:rPr>
              <a:t>Edit Distance Calculation Between Any Two Sequences</a:t>
            </a:r>
          </a:p>
          <a:p>
            <a:pPr lvl="1" indent="-217488">
              <a:lnSpc>
                <a:spcPct val="105000"/>
              </a:lnSpc>
              <a:spcBef>
                <a:spcPts val="0"/>
              </a:spcBef>
              <a:spcAft>
                <a:spcPts val="0"/>
              </a:spcAft>
            </a:pPr>
            <a:r>
              <a:rPr lang="en-US" sz="2000" dirty="0"/>
              <a:t>Fundamental operation in genomics</a:t>
            </a:r>
          </a:p>
          <a:p>
            <a:pPr lvl="2" indent="-217488">
              <a:lnSpc>
                <a:spcPct val="105000"/>
              </a:lnSpc>
              <a:spcBef>
                <a:spcPts val="0"/>
              </a:spcBef>
              <a:spcAft>
                <a:spcPts val="0"/>
              </a:spcAft>
            </a:pPr>
            <a:r>
              <a:rPr lang="en-US" sz="2000" dirty="0"/>
              <a:t>Measure the </a:t>
            </a:r>
            <a:r>
              <a:rPr lang="en-US" sz="2000" dirty="0">
                <a:solidFill>
                  <a:srgbClr val="FE6200"/>
                </a:solidFill>
              </a:rPr>
              <a:t>similarity</a:t>
            </a:r>
            <a:r>
              <a:rPr lang="en-US" sz="2000" dirty="0"/>
              <a:t> or </a:t>
            </a:r>
            <a:r>
              <a:rPr lang="en-US" sz="2000" dirty="0">
                <a:solidFill>
                  <a:srgbClr val="FE6200"/>
                </a:solidFill>
              </a:rPr>
              <a:t>distance</a:t>
            </a:r>
            <a:r>
              <a:rPr lang="en-US" sz="2000" dirty="0"/>
              <a:t> between two sequences</a:t>
            </a:r>
          </a:p>
          <a:p>
            <a:pPr lvl="1" indent="-217488">
              <a:lnSpc>
                <a:spcPct val="105000"/>
              </a:lnSpc>
              <a:spcBef>
                <a:spcPts val="0"/>
              </a:spcBef>
              <a:spcAft>
                <a:spcPts val="0"/>
              </a:spcAft>
            </a:pPr>
            <a:r>
              <a:rPr lang="en-US" sz="2000" dirty="0"/>
              <a:t>GenASM-DC is inherently an edit distance calculation accelerator</a:t>
            </a:r>
          </a:p>
          <a:p>
            <a:pPr marL="500063" indent="-360363">
              <a:lnSpc>
                <a:spcPct val="105000"/>
              </a:lnSpc>
              <a:spcAft>
                <a:spcPts val="0"/>
              </a:spcAft>
            </a:pPr>
            <a:r>
              <a:rPr lang="en-US" dirty="0"/>
              <a:t>We also discuss</a:t>
            </a:r>
            <a:r>
              <a:rPr lang="en-US" dirty="0">
                <a:solidFill>
                  <a:schemeClr val="tx1"/>
                </a:solidFill>
              </a:rPr>
              <a:t> </a:t>
            </a:r>
            <a:r>
              <a:rPr lang="en-US" dirty="0">
                <a:solidFill>
                  <a:srgbClr val="1F8DD3"/>
                </a:solidFill>
              </a:rPr>
              <a:t>other possible use cases of GenASM </a:t>
            </a:r>
            <a:r>
              <a:rPr lang="en-US" dirty="0"/>
              <a:t>in our paper:</a:t>
            </a:r>
          </a:p>
          <a:p>
            <a:pPr lvl="1" indent="-217488">
              <a:lnSpc>
                <a:spcPct val="105000"/>
              </a:lnSpc>
              <a:spcBef>
                <a:spcPts val="0"/>
              </a:spcBef>
              <a:spcAft>
                <a:spcPts val="0"/>
              </a:spcAft>
            </a:pPr>
            <a:r>
              <a:rPr lang="en-US" sz="2000" dirty="0"/>
              <a:t>Hash-table based indexing, whole genome alignment, generic text search</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17</a:t>
            </a:fld>
            <a:endParaRPr lang="en-US" dirty="0"/>
          </a:p>
        </p:txBody>
      </p:sp>
    </p:spTree>
    <p:extLst>
      <p:ext uri="{BB962C8B-B14F-4D97-AF65-F5344CB8AC3E}">
        <p14:creationId xmlns:p14="http://schemas.microsoft.com/office/powerpoint/2010/main" val="7581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r>
              <a:rPr lang="en-US" sz="3200" b="1" dirty="0">
                <a:solidFill>
                  <a:schemeClr val="accent1"/>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0CB2A537-D970-B04E-87BD-8F1D882A3F80}"/>
              </a:ext>
            </a:extLst>
          </p:cNvPr>
          <p:cNvSpPr>
            <a:spLocks noGrp="1"/>
          </p:cNvSpPr>
          <p:nvPr>
            <p:ph type="sldNum" sz="quarter" idx="10"/>
          </p:nvPr>
        </p:nvSpPr>
        <p:spPr/>
        <p:txBody>
          <a:bodyPr/>
          <a:lstStyle/>
          <a:p>
            <a:fld id="{BE67019E-6B59-9444-A8F8-0CFAB6B6981D}" type="slidenum">
              <a:rPr lang="en-US" smtClean="0"/>
              <a:pPr/>
              <a:t>18</a:t>
            </a:fld>
            <a:endParaRPr lang="en-US" dirty="0"/>
          </a:p>
        </p:txBody>
      </p:sp>
    </p:spTree>
    <p:extLst>
      <p:ext uri="{BB962C8B-B14F-4D97-AF65-F5344CB8AC3E}">
        <p14:creationId xmlns:p14="http://schemas.microsoft.com/office/powerpoint/2010/main" val="317683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E690-AF32-714F-9B00-EC917B391F84}"/>
              </a:ext>
            </a:extLst>
          </p:cNvPr>
          <p:cNvSpPr>
            <a:spLocks noGrp="1"/>
          </p:cNvSpPr>
          <p:nvPr>
            <p:ph type="title"/>
          </p:nvPr>
        </p:nvSpPr>
        <p:spPr/>
        <p:txBody>
          <a:bodyPr>
            <a:normAutofit fontScale="90000"/>
          </a:bodyPr>
          <a:lstStyle/>
          <a:p>
            <a:r>
              <a:rPr lang="en-US" dirty="0"/>
              <a:t>Evaluation Methodology</a:t>
            </a:r>
          </a:p>
        </p:txBody>
      </p:sp>
      <p:sp>
        <p:nvSpPr>
          <p:cNvPr id="3" name="Content Placeholder 2">
            <a:extLst>
              <a:ext uri="{FF2B5EF4-FFF2-40B4-BE49-F238E27FC236}">
                <a16:creationId xmlns:a16="http://schemas.microsoft.com/office/drawing/2014/main" id="{125438DD-21B4-8D43-8D00-91519CD5BE89}"/>
              </a:ext>
            </a:extLst>
          </p:cNvPr>
          <p:cNvSpPr>
            <a:spLocks noGrp="1"/>
          </p:cNvSpPr>
          <p:nvPr>
            <p:ph idx="1"/>
          </p:nvPr>
        </p:nvSpPr>
        <p:spPr/>
        <p:txBody>
          <a:bodyPr>
            <a:normAutofit/>
          </a:bodyPr>
          <a:lstStyle/>
          <a:p>
            <a:pPr>
              <a:lnSpc>
                <a:spcPct val="120000"/>
              </a:lnSpc>
              <a:spcBef>
                <a:spcPts val="0"/>
              </a:spcBef>
              <a:spcAft>
                <a:spcPts val="0"/>
              </a:spcAft>
            </a:pPr>
            <a:r>
              <a:rPr lang="en-US" sz="2200" dirty="0"/>
              <a:t>16GB HMC-like </a:t>
            </a:r>
            <a:r>
              <a:rPr lang="en-US" sz="2200" dirty="0">
                <a:solidFill>
                  <a:srgbClr val="FE6200"/>
                </a:solidFill>
              </a:rPr>
              <a:t>3D-stacked DRAM architecture</a:t>
            </a:r>
          </a:p>
          <a:p>
            <a:pPr lvl="1">
              <a:lnSpc>
                <a:spcPct val="120000"/>
              </a:lnSpc>
              <a:spcBef>
                <a:spcPts val="0"/>
              </a:spcBef>
              <a:spcAft>
                <a:spcPts val="0"/>
              </a:spcAft>
            </a:pPr>
            <a:r>
              <a:rPr lang="en-US" sz="2200" dirty="0"/>
              <a:t>32 vaults</a:t>
            </a:r>
          </a:p>
          <a:p>
            <a:pPr lvl="1">
              <a:lnSpc>
                <a:spcPct val="120000"/>
              </a:lnSpc>
              <a:spcBef>
                <a:spcPts val="0"/>
              </a:spcBef>
              <a:spcAft>
                <a:spcPts val="0"/>
              </a:spcAft>
            </a:pPr>
            <a:r>
              <a:rPr lang="en-US" sz="2200" dirty="0"/>
              <a:t>256GB/s of internal bandwidth, and</a:t>
            </a:r>
          </a:p>
          <a:p>
            <a:pPr lvl="1">
              <a:lnSpc>
                <a:spcPct val="120000"/>
              </a:lnSpc>
              <a:spcBef>
                <a:spcPts val="0"/>
              </a:spcBef>
              <a:spcAft>
                <a:spcPts val="0"/>
              </a:spcAft>
            </a:pPr>
            <a:r>
              <a:rPr lang="en-US" sz="2200" dirty="0"/>
              <a:t>a clock frequency of 1.25GHz</a:t>
            </a:r>
          </a:p>
          <a:p>
            <a:pPr marL="179387" indent="0">
              <a:lnSpc>
                <a:spcPct val="120000"/>
              </a:lnSpc>
              <a:spcBef>
                <a:spcPts val="0"/>
              </a:spcBef>
              <a:spcAft>
                <a:spcPts val="0"/>
              </a:spcAft>
              <a:buNone/>
            </a:pPr>
            <a:endParaRPr lang="en-US" sz="2200" dirty="0"/>
          </a:p>
          <a:p>
            <a:pPr>
              <a:lnSpc>
                <a:spcPct val="120000"/>
              </a:lnSpc>
              <a:spcBef>
                <a:spcPts val="0"/>
              </a:spcBef>
              <a:spcAft>
                <a:spcPts val="0"/>
              </a:spcAft>
            </a:pPr>
            <a:r>
              <a:rPr lang="en-US" sz="2200" dirty="0"/>
              <a:t>Datasets:</a:t>
            </a:r>
          </a:p>
          <a:p>
            <a:pPr lvl="1">
              <a:lnSpc>
                <a:spcPct val="120000"/>
              </a:lnSpc>
              <a:spcBef>
                <a:spcPts val="0"/>
              </a:spcBef>
              <a:spcAft>
                <a:spcPts val="0"/>
              </a:spcAft>
            </a:pPr>
            <a:r>
              <a:rPr lang="en-US" sz="2200" dirty="0"/>
              <a:t>Simulated long read datasets (ONT and PacBio)</a:t>
            </a:r>
          </a:p>
          <a:p>
            <a:pPr lvl="2">
              <a:lnSpc>
                <a:spcPct val="120000"/>
              </a:lnSpc>
              <a:spcBef>
                <a:spcPts val="0"/>
              </a:spcBef>
              <a:spcAft>
                <a:spcPts val="0"/>
              </a:spcAft>
            </a:pPr>
            <a:r>
              <a:rPr lang="en-US" sz="2200" dirty="0">
                <a:solidFill>
                  <a:srgbClr val="00B050"/>
                </a:solidFill>
              </a:rPr>
              <a:t>10Kbp reads with 10-15% error rate</a:t>
            </a:r>
          </a:p>
          <a:p>
            <a:pPr lvl="1">
              <a:lnSpc>
                <a:spcPct val="120000"/>
              </a:lnSpc>
              <a:spcBef>
                <a:spcPts val="0"/>
              </a:spcBef>
              <a:spcAft>
                <a:spcPts val="0"/>
              </a:spcAft>
            </a:pPr>
            <a:r>
              <a:rPr lang="en-US" sz="2200" dirty="0"/>
              <a:t>Simulated short read datasets (Illumina)</a:t>
            </a:r>
          </a:p>
          <a:p>
            <a:pPr lvl="2">
              <a:lnSpc>
                <a:spcPct val="120000"/>
              </a:lnSpc>
              <a:spcBef>
                <a:spcPts val="0"/>
              </a:spcBef>
              <a:spcAft>
                <a:spcPts val="0"/>
              </a:spcAft>
            </a:pPr>
            <a:r>
              <a:rPr lang="en-US" sz="2200" dirty="0">
                <a:solidFill>
                  <a:srgbClr val="00B050"/>
                </a:solidFill>
              </a:rPr>
              <a:t>100-250bp reads with 5% error rate</a:t>
            </a:r>
          </a:p>
        </p:txBody>
      </p:sp>
      <p:sp>
        <p:nvSpPr>
          <p:cNvPr id="5" name="Slide Number Placeholder 4">
            <a:extLst>
              <a:ext uri="{FF2B5EF4-FFF2-40B4-BE49-F238E27FC236}">
                <a16:creationId xmlns:a16="http://schemas.microsoft.com/office/drawing/2014/main" id="{002F7895-155B-3348-815C-BA0F8C2FA026}"/>
              </a:ext>
            </a:extLst>
          </p:cNvPr>
          <p:cNvSpPr>
            <a:spLocks noGrp="1"/>
          </p:cNvSpPr>
          <p:nvPr>
            <p:ph type="sldNum" sz="quarter" idx="10"/>
          </p:nvPr>
        </p:nvSpPr>
        <p:spPr/>
        <p:txBody>
          <a:bodyPr/>
          <a:lstStyle/>
          <a:p>
            <a:fld id="{BE67019E-6B59-9444-A8F8-0CFAB6B6981D}" type="slidenum">
              <a:rPr lang="en-US" smtClean="0"/>
              <a:pPr/>
              <a:t>19</a:t>
            </a:fld>
            <a:endParaRPr lang="en-US" dirty="0"/>
          </a:p>
        </p:txBody>
      </p:sp>
    </p:spTree>
    <p:extLst>
      <p:ext uri="{BB962C8B-B14F-4D97-AF65-F5344CB8AC3E}">
        <p14:creationId xmlns:p14="http://schemas.microsoft.com/office/powerpoint/2010/main" val="236643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Genome Sequencing</a:t>
            </a:r>
          </a:p>
        </p:txBody>
      </p:sp>
      <p:grpSp>
        <p:nvGrpSpPr>
          <p:cNvPr id="13" name="Group 12"/>
          <p:cNvGrpSpPr/>
          <p:nvPr/>
        </p:nvGrpSpPr>
        <p:grpSpPr>
          <a:xfrm>
            <a:off x="909122" y="1549281"/>
            <a:ext cx="2581405" cy="1632798"/>
            <a:chOff x="822960" y="1797372"/>
            <a:chExt cx="2581405" cy="163279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1797372"/>
              <a:ext cx="2581405" cy="1221865"/>
            </a:xfrm>
            <a:prstGeom prst="rect">
              <a:avLst/>
            </a:prstGeom>
          </p:spPr>
        </p:pic>
        <p:sp>
          <p:nvSpPr>
            <p:cNvPr id="7" name="TextBox 6"/>
            <p:cNvSpPr txBox="1"/>
            <p:nvPr/>
          </p:nvSpPr>
          <p:spPr>
            <a:xfrm>
              <a:off x="1600094" y="3060838"/>
              <a:ext cx="10770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rPr>
                <a:t>Genome</a:t>
              </a:r>
            </a:p>
          </p:txBody>
        </p:sp>
      </p:grpSp>
      <p:grpSp>
        <p:nvGrpSpPr>
          <p:cNvPr id="12" name="Group 11"/>
          <p:cNvGrpSpPr/>
          <p:nvPr/>
        </p:nvGrpSpPr>
        <p:grpSpPr>
          <a:xfrm>
            <a:off x="1686256" y="3786560"/>
            <a:ext cx="1330692" cy="2136958"/>
            <a:chOff x="1454323" y="3765760"/>
            <a:chExt cx="1330692" cy="2136958"/>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2843"/>
            <a:stretch/>
          </p:blipFill>
          <p:spPr>
            <a:xfrm>
              <a:off x="1454323" y="3765760"/>
              <a:ext cx="772715" cy="1767626"/>
            </a:xfrm>
            <a:prstGeom prst="rect">
              <a:avLst/>
            </a:prstGeom>
          </p:spPr>
        </p:pic>
        <p:sp>
          <p:nvSpPr>
            <p:cNvPr id="9" name="TextBox 8"/>
            <p:cNvSpPr txBox="1"/>
            <p:nvPr/>
          </p:nvSpPr>
          <p:spPr>
            <a:xfrm>
              <a:off x="1528901" y="5533386"/>
              <a:ext cx="102713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rPr>
                <a:t>DNA</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8727"/>
            <a:stretch/>
          </p:blipFill>
          <p:spPr>
            <a:xfrm>
              <a:off x="2227038" y="3765760"/>
              <a:ext cx="557977" cy="1767626"/>
            </a:xfrm>
            <a:prstGeom prst="rect">
              <a:avLst/>
            </a:prstGeom>
          </p:spPr>
        </p:pic>
      </p:grpSp>
      <p:sp>
        <p:nvSpPr>
          <p:cNvPr id="11" name="Content Placeholder 2"/>
          <p:cNvSpPr>
            <a:spLocks noGrp="1"/>
          </p:cNvSpPr>
          <p:nvPr>
            <p:ph idx="1"/>
          </p:nvPr>
        </p:nvSpPr>
        <p:spPr>
          <a:xfrm>
            <a:off x="4177080" y="1441260"/>
            <a:ext cx="4357320" cy="4690600"/>
          </a:xfrm>
        </p:spPr>
        <p:txBody>
          <a:bodyPr>
            <a:noAutofit/>
          </a:bodyPr>
          <a:lstStyle/>
          <a:p>
            <a:pPr>
              <a:lnSpc>
                <a:spcPct val="110000"/>
              </a:lnSpc>
              <a:spcBef>
                <a:spcPts val="600"/>
              </a:spcBef>
              <a:spcAft>
                <a:spcPts val="600"/>
              </a:spcAft>
            </a:pPr>
            <a:r>
              <a:rPr lang="en-US" sz="2200" dirty="0">
                <a:solidFill>
                  <a:srgbClr val="FE6200"/>
                </a:solidFill>
              </a:rPr>
              <a:t>Genome sequencing </a:t>
            </a:r>
            <a:r>
              <a:rPr lang="en-US" sz="2200" dirty="0"/>
              <a:t>is the process of determining the order of the DNA sequence in an organism’s genome. </a:t>
            </a:r>
          </a:p>
          <a:p>
            <a:pPr>
              <a:lnSpc>
                <a:spcPct val="110000"/>
              </a:lnSpc>
              <a:spcBef>
                <a:spcPts val="600"/>
              </a:spcBef>
              <a:spcAft>
                <a:spcPts val="600"/>
              </a:spcAft>
            </a:pPr>
            <a:endParaRPr lang="en-US" sz="2200" dirty="0"/>
          </a:p>
          <a:p>
            <a:pPr>
              <a:lnSpc>
                <a:spcPct val="110000"/>
              </a:lnSpc>
              <a:spcBef>
                <a:spcPts val="600"/>
              </a:spcBef>
              <a:spcAft>
                <a:spcPts val="600"/>
              </a:spcAft>
            </a:pPr>
            <a:r>
              <a:rPr lang="en-US" sz="2200" dirty="0"/>
              <a:t>Genome sequencing is </a:t>
            </a:r>
            <a:r>
              <a:rPr lang="en-US" sz="2200" dirty="0">
                <a:solidFill>
                  <a:srgbClr val="00B050"/>
                </a:solidFill>
              </a:rPr>
              <a:t>pivotal</a:t>
            </a:r>
            <a:r>
              <a:rPr lang="en-US" sz="2200" dirty="0"/>
              <a:t> in:</a:t>
            </a:r>
          </a:p>
          <a:p>
            <a:pPr marL="758825" lvl="1" indent="-304800">
              <a:lnSpc>
                <a:spcPct val="110000"/>
              </a:lnSpc>
              <a:spcBef>
                <a:spcPts val="600"/>
              </a:spcBef>
              <a:spcAft>
                <a:spcPts val="600"/>
              </a:spcAft>
            </a:pPr>
            <a:r>
              <a:rPr lang="en-US" sz="2200" dirty="0"/>
              <a:t>Personalized medicine </a:t>
            </a:r>
          </a:p>
          <a:p>
            <a:pPr marL="758825" lvl="1" indent="-304800">
              <a:lnSpc>
                <a:spcPct val="110000"/>
              </a:lnSpc>
              <a:spcBef>
                <a:spcPts val="600"/>
              </a:spcBef>
              <a:spcAft>
                <a:spcPts val="600"/>
              </a:spcAft>
            </a:pPr>
            <a:r>
              <a:rPr lang="en-US" sz="2200" dirty="0"/>
              <a:t>Outbreak tracing</a:t>
            </a:r>
          </a:p>
          <a:p>
            <a:pPr marL="758825" lvl="1" indent="-304800">
              <a:lnSpc>
                <a:spcPct val="110000"/>
              </a:lnSpc>
              <a:spcBef>
                <a:spcPts val="600"/>
              </a:spcBef>
              <a:spcAft>
                <a:spcPts val="600"/>
              </a:spcAft>
            </a:pPr>
            <a:r>
              <a:rPr lang="en-US" sz="2200" dirty="0"/>
              <a:t>Evolution</a:t>
            </a:r>
          </a:p>
          <a:p>
            <a:pPr marL="758825" lvl="1" indent="-304800">
              <a:lnSpc>
                <a:spcPct val="110000"/>
              </a:lnSpc>
              <a:spcBef>
                <a:spcPts val="600"/>
              </a:spcBef>
              <a:spcAft>
                <a:spcPts val="600"/>
              </a:spcAft>
            </a:pPr>
            <a:r>
              <a:rPr lang="en-US" sz="2200" dirty="0"/>
              <a:t>Forensics</a:t>
            </a:r>
          </a:p>
        </p:txBody>
      </p:sp>
      <p:sp>
        <p:nvSpPr>
          <p:cNvPr id="3" name="Slide Number Placeholder 2">
            <a:extLst>
              <a:ext uri="{FF2B5EF4-FFF2-40B4-BE49-F238E27FC236}">
                <a16:creationId xmlns:a16="http://schemas.microsoft.com/office/drawing/2014/main" id="{3C18AEBE-1A47-8D45-A308-211C59F7B186}"/>
              </a:ext>
            </a:extLst>
          </p:cNvPr>
          <p:cNvSpPr>
            <a:spLocks noGrp="1"/>
          </p:cNvSpPr>
          <p:nvPr>
            <p:ph type="sldNum" sz="quarter" idx="10"/>
          </p:nvPr>
        </p:nvSpPr>
        <p:spPr/>
        <p:txBody>
          <a:bodyPr/>
          <a:lstStyle/>
          <a:p>
            <a:fld id="{BE67019E-6B59-9444-A8F8-0CFAB6B6981D}" type="slidenum">
              <a:rPr lang="en-US" smtClean="0"/>
              <a:pPr/>
              <a:t>2</a:t>
            </a:fld>
            <a:endParaRPr lang="en-US" dirty="0"/>
          </a:p>
        </p:txBody>
      </p:sp>
    </p:spTree>
    <p:extLst>
      <p:ext uri="{BB962C8B-B14F-4D97-AF65-F5344CB8AC3E}">
        <p14:creationId xmlns:p14="http://schemas.microsoft.com/office/powerpoint/2010/main" val="35262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BB27-54EF-D84B-B276-582F0A440E9B}"/>
              </a:ext>
            </a:extLst>
          </p:cNvPr>
          <p:cNvSpPr>
            <a:spLocks noGrp="1"/>
          </p:cNvSpPr>
          <p:nvPr>
            <p:ph type="title"/>
          </p:nvPr>
        </p:nvSpPr>
        <p:spPr/>
        <p:txBody>
          <a:bodyPr>
            <a:normAutofit fontScale="90000"/>
          </a:bodyPr>
          <a:lstStyle/>
          <a:p>
            <a:r>
              <a:rPr lang="en-US" dirty="0"/>
              <a:t>Evaluation Methodology (cont.)</a:t>
            </a:r>
          </a:p>
        </p:txBody>
      </p:sp>
      <p:sp>
        <p:nvSpPr>
          <p:cNvPr id="3" name="Content Placeholder 2">
            <a:extLst>
              <a:ext uri="{FF2B5EF4-FFF2-40B4-BE49-F238E27FC236}">
                <a16:creationId xmlns:a16="http://schemas.microsoft.com/office/drawing/2014/main" id="{785AB0FB-CDB2-854B-BA22-041A994E2930}"/>
              </a:ext>
            </a:extLst>
          </p:cNvPr>
          <p:cNvSpPr>
            <a:spLocks noGrp="1"/>
          </p:cNvSpPr>
          <p:nvPr>
            <p:ph idx="1"/>
          </p:nvPr>
        </p:nvSpPr>
        <p:spPr>
          <a:xfrm>
            <a:off x="366963" y="1153551"/>
            <a:ext cx="8410073" cy="4681252"/>
          </a:xfrm>
        </p:spPr>
        <p:txBody>
          <a:bodyPr>
            <a:normAutofit/>
          </a:bodyPr>
          <a:lstStyle/>
          <a:p>
            <a:pPr>
              <a:lnSpc>
                <a:spcPct val="120000"/>
              </a:lnSpc>
              <a:spcBef>
                <a:spcPts val="0"/>
              </a:spcBef>
              <a:spcAft>
                <a:spcPts val="0"/>
              </a:spcAft>
            </a:pPr>
            <a:r>
              <a:rPr lang="en-US" sz="2150" b="1" dirty="0">
                <a:solidFill>
                  <a:srgbClr val="7030A0"/>
                </a:solidFill>
              </a:rPr>
              <a:t>For Use Case 1: Read Alignment</a:t>
            </a:r>
            <a:r>
              <a:rPr lang="en-US" sz="2150" dirty="0">
                <a:solidFill>
                  <a:srgbClr val="7030A0"/>
                </a:solidFill>
              </a:rPr>
              <a:t>, </a:t>
            </a:r>
            <a:r>
              <a:rPr lang="en-US" sz="2150" dirty="0"/>
              <a:t>we compare GenASM with:</a:t>
            </a:r>
          </a:p>
          <a:p>
            <a:pPr lvl="1">
              <a:lnSpc>
                <a:spcPct val="120000"/>
              </a:lnSpc>
              <a:spcBef>
                <a:spcPts val="600"/>
              </a:spcBef>
              <a:spcAft>
                <a:spcPts val="0"/>
              </a:spcAft>
            </a:pPr>
            <a:r>
              <a:rPr lang="en-US" sz="2150" dirty="0"/>
              <a:t>Two state-of-the-art read mappers: </a:t>
            </a:r>
            <a:r>
              <a:rPr lang="en-US" sz="2150" dirty="0">
                <a:solidFill>
                  <a:srgbClr val="00B050"/>
                </a:solidFill>
              </a:rPr>
              <a:t>Minimap2</a:t>
            </a:r>
            <a:r>
              <a:rPr lang="en-US" sz="2150" baseline="30000" dirty="0"/>
              <a:t>1</a:t>
            </a:r>
            <a:r>
              <a:rPr lang="en-US" sz="2150" dirty="0">
                <a:solidFill>
                  <a:schemeClr val="accent1"/>
                </a:solidFill>
              </a:rPr>
              <a:t> </a:t>
            </a:r>
            <a:r>
              <a:rPr lang="en-US" sz="2150" dirty="0"/>
              <a:t>and </a:t>
            </a:r>
            <a:r>
              <a:rPr lang="en-US" sz="2150" dirty="0">
                <a:solidFill>
                  <a:srgbClr val="00B050"/>
                </a:solidFill>
              </a:rPr>
              <a:t>BWA-MEM</a:t>
            </a:r>
            <a:r>
              <a:rPr lang="en-US" sz="2150" baseline="30000" dirty="0"/>
              <a:t>2</a:t>
            </a:r>
            <a:endParaRPr lang="en-US" sz="2150" dirty="0"/>
          </a:p>
          <a:p>
            <a:pPr lvl="2">
              <a:lnSpc>
                <a:spcPct val="120000"/>
              </a:lnSpc>
              <a:spcBef>
                <a:spcPts val="0"/>
              </a:spcBef>
              <a:spcAft>
                <a:spcPts val="0"/>
              </a:spcAft>
            </a:pPr>
            <a:r>
              <a:rPr lang="en-US" sz="2150" dirty="0"/>
              <a:t>Compare GenASM </a:t>
            </a:r>
            <a:r>
              <a:rPr lang="en-US" sz="2150" i="1" dirty="0">
                <a:solidFill>
                  <a:srgbClr val="00B050"/>
                </a:solidFill>
              </a:rPr>
              <a:t>only</a:t>
            </a:r>
            <a:r>
              <a:rPr lang="en-US" sz="2150" dirty="0"/>
              <a:t> with the alignment steps of these mappers </a:t>
            </a:r>
          </a:p>
          <a:p>
            <a:pPr lvl="2">
              <a:lnSpc>
                <a:spcPct val="120000"/>
              </a:lnSpc>
              <a:spcBef>
                <a:spcPts val="0"/>
              </a:spcBef>
              <a:spcAft>
                <a:spcPts val="0"/>
              </a:spcAft>
            </a:pPr>
            <a:r>
              <a:rPr lang="en-US" sz="2150" dirty="0"/>
              <a:t>Running on Intel® Xeon® Gold 6126 CPU (12-core) operating         @ 2.60GHz with 64GB DDR4 memory</a:t>
            </a:r>
          </a:p>
          <a:p>
            <a:pPr lvl="2">
              <a:lnSpc>
                <a:spcPct val="120000"/>
              </a:lnSpc>
              <a:spcBef>
                <a:spcPts val="0"/>
              </a:spcBef>
              <a:spcAft>
                <a:spcPts val="0"/>
              </a:spcAft>
            </a:pPr>
            <a:endParaRPr lang="en-US" sz="2150" dirty="0"/>
          </a:p>
          <a:p>
            <a:pPr lvl="1">
              <a:lnSpc>
                <a:spcPct val="120000"/>
              </a:lnSpc>
              <a:spcBef>
                <a:spcPts val="0"/>
              </a:spcBef>
              <a:spcAft>
                <a:spcPts val="0"/>
              </a:spcAft>
            </a:pPr>
            <a:r>
              <a:rPr lang="en-US" sz="2150" dirty="0"/>
              <a:t>Two state-of-the-art accelerators, </a:t>
            </a:r>
            <a:r>
              <a:rPr lang="en-US" sz="2150" dirty="0">
                <a:solidFill>
                  <a:srgbClr val="FE6200"/>
                </a:solidFill>
              </a:rPr>
              <a:t>Darwin</a:t>
            </a:r>
            <a:r>
              <a:rPr lang="en-US" sz="2150" baseline="30000" dirty="0"/>
              <a:t>3</a:t>
            </a:r>
            <a:r>
              <a:rPr lang="en-US" sz="2150" dirty="0"/>
              <a:t> and </a:t>
            </a:r>
            <a:r>
              <a:rPr lang="en-US" sz="2150" dirty="0">
                <a:solidFill>
                  <a:srgbClr val="FE6200"/>
                </a:solidFill>
              </a:rPr>
              <a:t>GenAx</a:t>
            </a:r>
            <a:r>
              <a:rPr lang="en-US" sz="2150" baseline="30000" dirty="0"/>
              <a:t>4</a:t>
            </a:r>
            <a:endParaRPr lang="en-US" sz="2150" dirty="0"/>
          </a:p>
          <a:p>
            <a:pPr lvl="2">
              <a:lnSpc>
                <a:spcPct val="120000"/>
              </a:lnSpc>
              <a:spcBef>
                <a:spcPts val="0"/>
              </a:spcBef>
              <a:spcAft>
                <a:spcPts val="0"/>
              </a:spcAft>
            </a:pPr>
            <a:r>
              <a:rPr lang="en-US" sz="2150" dirty="0"/>
              <a:t>Compare GenASM </a:t>
            </a:r>
            <a:r>
              <a:rPr lang="en-US" sz="2150" i="1" dirty="0">
                <a:solidFill>
                  <a:srgbClr val="FE6200"/>
                </a:solidFill>
              </a:rPr>
              <a:t>only</a:t>
            </a:r>
            <a:r>
              <a:rPr lang="en-US" sz="2150" dirty="0"/>
              <a:t> with the alignment components of these accelerators (</a:t>
            </a:r>
            <a:r>
              <a:rPr lang="en-US" sz="2150" dirty="0">
                <a:solidFill>
                  <a:srgbClr val="FE6200"/>
                </a:solidFill>
              </a:rPr>
              <a:t>GACT</a:t>
            </a:r>
            <a:r>
              <a:rPr lang="en-US" sz="2150" dirty="0"/>
              <a:t> for Darwin, </a:t>
            </a:r>
            <a:r>
              <a:rPr lang="en-US" sz="2150" dirty="0" err="1">
                <a:solidFill>
                  <a:srgbClr val="FE6200"/>
                </a:solidFill>
              </a:rPr>
              <a:t>SillaX</a:t>
            </a:r>
            <a:r>
              <a:rPr lang="en-US" sz="2150" dirty="0"/>
              <a:t> for </a:t>
            </a:r>
            <a:r>
              <a:rPr lang="en-US" sz="2150" dirty="0" err="1"/>
              <a:t>GenAx</a:t>
            </a:r>
            <a:r>
              <a:rPr lang="en-US" sz="2150" dirty="0"/>
              <a:t>)</a:t>
            </a:r>
          </a:p>
          <a:p>
            <a:endParaRPr lang="en-US" sz="2150" dirty="0"/>
          </a:p>
        </p:txBody>
      </p:sp>
      <p:sp>
        <p:nvSpPr>
          <p:cNvPr id="5" name="Slide Number Placeholder 4">
            <a:extLst>
              <a:ext uri="{FF2B5EF4-FFF2-40B4-BE49-F238E27FC236}">
                <a16:creationId xmlns:a16="http://schemas.microsoft.com/office/drawing/2014/main" id="{2E8DD9A6-446C-1F45-8DB1-056D723571CE}"/>
              </a:ext>
            </a:extLst>
          </p:cNvPr>
          <p:cNvSpPr>
            <a:spLocks noGrp="1"/>
          </p:cNvSpPr>
          <p:nvPr>
            <p:ph type="sldNum" sz="quarter" idx="10"/>
          </p:nvPr>
        </p:nvSpPr>
        <p:spPr/>
        <p:txBody>
          <a:bodyPr/>
          <a:lstStyle/>
          <a:p>
            <a:fld id="{BE67019E-6B59-9444-A8F8-0CFAB6B6981D}" type="slidenum">
              <a:rPr lang="en-US" smtClean="0"/>
              <a:pPr/>
              <a:t>20</a:t>
            </a:fld>
            <a:endParaRPr lang="en-US" dirty="0"/>
          </a:p>
        </p:txBody>
      </p:sp>
      <p:sp>
        <p:nvSpPr>
          <p:cNvPr id="6" name="TextBox 5">
            <a:extLst>
              <a:ext uri="{FF2B5EF4-FFF2-40B4-BE49-F238E27FC236}">
                <a16:creationId xmlns:a16="http://schemas.microsoft.com/office/drawing/2014/main" id="{D1B11843-A9D6-C141-9A40-90EBB6C1704C}"/>
              </a:ext>
            </a:extLst>
          </p:cNvPr>
          <p:cNvSpPr txBox="1"/>
          <p:nvPr/>
        </p:nvSpPr>
        <p:spPr>
          <a:xfrm>
            <a:off x="366962" y="5309019"/>
            <a:ext cx="8410073" cy="1169551"/>
          </a:xfrm>
          <a:prstGeom prst="rect">
            <a:avLst/>
          </a:prstGeom>
          <a:noFill/>
        </p:spPr>
        <p:txBody>
          <a:bodyPr wrap="square" rtlCol="0">
            <a:spAutoFit/>
          </a:bodyPr>
          <a:lstStyle/>
          <a:p>
            <a:pPr marL="101600"/>
            <a:r>
              <a:rPr lang="en-US" sz="1400" dirty="0"/>
              <a:t>[1] H. Li. "Minimap2: pairwise alignment for nucleotide sequences." In </a:t>
            </a:r>
            <a:r>
              <a:rPr lang="en-US" sz="1400" i="1" dirty="0"/>
              <a:t>Bioinformatics, </a:t>
            </a:r>
            <a:r>
              <a:rPr lang="en-US" sz="1400" dirty="0"/>
              <a:t>2018.</a:t>
            </a:r>
          </a:p>
          <a:p>
            <a:pPr marL="101600"/>
            <a:r>
              <a:rPr lang="en-US" sz="1400" dirty="0"/>
              <a:t>[2] H. Li. "Aligning sequence reads, clone sequences and assembly contigs with BWA-MEM." In </a:t>
            </a:r>
            <a:r>
              <a:rPr lang="en-US" sz="1400" i="1" dirty="0" err="1"/>
              <a:t>arXiv</a:t>
            </a:r>
            <a:r>
              <a:rPr lang="en-US" sz="1400" i="1" dirty="0"/>
              <a:t>, </a:t>
            </a:r>
            <a:r>
              <a:rPr lang="en-US" sz="1400" dirty="0"/>
              <a:t>2013.</a:t>
            </a:r>
          </a:p>
          <a:p>
            <a:pPr marL="101600"/>
            <a:r>
              <a:rPr lang="en-US" sz="1400" dirty="0"/>
              <a:t>[3] Y. </a:t>
            </a:r>
            <a:r>
              <a:rPr lang="en-US" sz="1400" dirty="0" err="1"/>
              <a:t>Turakhia</a:t>
            </a:r>
            <a:r>
              <a:rPr lang="en-US" sz="1400" dirty="0"/>
              <a:t> et al. "Darwin: A genomics co-processor provides up to 15,000 x acceleration on long read assembly." In </a:t>
            </a:r>
            <a:r>
              <a:rPr lang="en-US" sz="1400" i="1" dirty="0"/>
              <a:t>ASPLOS, </a:t>
            </a:r>
            <a:r>
              <a:rPr lang="en-US" sz="1400" dirty="0"/>
              <a:t>2018.</a:t>
            </a:r>
          </a:p>
          <a:p>
            <a:pPr marL="101600"/>
            <a:r>
              <a:rPr lang="en-US" sz="1400" dirty="0"/>
              <a:t>[4] D. </a:t>
            </a:r>
            <a:r>
              <a:rPr lang="en-US" sz="1400" dirty="0" err="1"/>
              <a:t>Fujiki</a:t>
            </a:r>
            <a:r>
              <a:rPr lang="en-US" sz="1400" dirty="0"/>
              <a:t> et al. "</a:t>
            </a:r>
            <a:r>
              <a:rPr lang="en-US" sz="1400" dirty="0" err="1"/>
              <a:t>GenAx</a:t>
            </a:r>
            <a:r>
              <a:rPr lang="en-US" sz="1400" dirty="0"/>
              <a:t>: A genome sequencing accelerator." In </a:t>
            </a:r>
            <a:r>
              <a:rPr lang="en-US" sz="1400" i="1" dirty="0"/>
              <a:t>ISCA</a:t>
            </a:r>
            <a:r>
              <a:rPr lang="en-US" sz="1400" dirty="0"/>
              <a:t>, 2018.</a:t>
            </a:r>
          </a:p>
        </p:txBody>
      </p:sp>
    </p:spTree>
    <p:extLst>
      <p:ext uri="{BB962C8B-B14F-4D97-AF65-F5344CB8AC3E}">
        <p14:creationId xmlns:p14="http://schemas.microsoft.com/office/powerpoint/2010/main" val="2807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p:txBody>
          <a:bodyPr>
            <a:normAutofit lnSpcReduction="10000"/>
          </a:bodyPr>
          <a:lstStyle/>
          <a:p>
            <a:pPr marL="463550" indent="-285750">
              <a:lnSpc>
                <a:spcPct val="114000"/>
              </a:lnSpc>
              <a:spcBef>
                <a:spcPts val="0"/>
              </a:spcBef>
              <a:spcAft>
                <a:spcPts val="0"/>
              </a:spcAft>
            </a:pPr>
            <a:r>
              <a:rPr lang="en-US" dirty="0"/>
              <a:t>Both GenASM-DC and GenASM-TB operates </a:t>
            </a:r>
            <a:r>
              <a:rPr lang="en-US" dirty="0">
                <a:solidFill>
                  <a:srgbClr val="1F8DD3"/>
                </a:solidFill>
              </a:rPr>
              <a:t>@ </a:t>
            </a:r>
            <a:r>
              <a:rPr lang="en-US" b="1" dirty="0">
                <a:solidFill>
                  <a:srgbClr val="1F8DD3"/>
                </a:solidFill>
              </a:rPr>
              <a:t>1GHz</a:t>
            </a:r>
            <a:endParaRPr lang="en-US" dirty="0">
              <a:solidFill>
                <a:srgbClr val="1F8DD3"/>
              </a:solidFill>
            </a:endParaRP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Based on our synthesis of the </a:t>
            </a:r>
            <a:r>
              <a:rPr lang="en-US" b="1" dirty="0"/>
              <a:t>GenASM-DC and GenASM-TB </a:t>
            </a:r>
            <a:r>
              <a:rPr lang="en-US" dirty="0"/>
              <a:t>accelerator datapath using </a:t>
            </a:r>
            <a:r>
              <a:rPr lang="en-US" b="1" dirty="0">
                <a:solidFill>
                  <a:srgbClr val="1F8DD3"/>
                </a:solidFill>
              </a:rPr>
              <a:t>Synopsys Design Compiler </a:t>
            </a:r>
            <a:r>
              <a:rPr lang="en-US" dirty="0"/>
              <a:t>with a typical </a:t>
            </a:r>
            <a:r>
              <a:rPr lang="en-US" b="1" dirty="0">
                <a:solidFill>
                  <a:srgbClr val="1F8DD3"/>
                </a:solidFill>
              </a:rPr>
              <a:t>28 nm</a:t>
            </a:r>
            <a:r>
              <a:rPr lang="en-US" dirty="0">
                <a:solidFill>
                  <a:srgbClr val="1F8DD3"/>
                </a:solidFill>
              </a:rPr>
              <a:t> </a:t>
            </a:r>
            <a:r>
              <a:rPr lang="en-US" dirty="0"/>
              <a:t>LP process:</a:t>
            </a: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Total power consumption of all 32 vaults </a:t>
            </a:r>
            <a:r>
              <a:rPr lang="en-US" b="1" dirty="0">
                <a:solidFill>
                  <a:srgbClr val="FE6200"/>
                </a:solidFill>
              </a:rPr>
              <a:t>3.24W</a:t>
            </a: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Total area overhead of all 32 vaults is </a:t>
            </a:r>
            <a:r>
              <a:rPr lang="en-US" b="1" dirty="0">
                <a:solidFill>
                  <a:srgbClr val="FE6200"/>
                </a:solidFill>
              </a:rPr>
              <a:t>10.69 mm</a:t>
            </a:r>
            <a:r>
              <a:rPr lang="en-US" b="1" baseline="30000" dirty="0">
                <a:solidFill>
                  <a:srgbClr val="FE6200"/>
                </a:solidFill>
              </a:rPr>
              <a:t>2</a:t>
            </a:r>
            <a:endParaRPr lang="en-US" b="1" dirty="0">
              <a:solidFill>
                <a:srgbClr val="FE6200"/>
              </a:solidFill>
            </a:endParaRP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p:txBody>
      </p:sp>
      <p:pic>
        <p:nvPicPr>
          <p:cNvPr id="7" name="Picture 6" descr="A screenshot of a cell phone&#10;&#10;Description automatically generated">
            <a:extLst>
              <a:ext uri="{FF2B5EF4-FFF2-40B4-BE49-F238E27FC236}">
                <a16:creationId xmlns:a16="http://schemas.microsoft.com/office/drawing/2014/main" id="{B4F7CDA2-C872-8444-B8F6-6CB51CD69956}"/>
              </a:ext>
            </a:extLst>
          </p:cNvPr>
          <p:cNvPicPr>
            <a:picLocks noChangeAspect="1"/>
          </p:cNvPicPr>
          <p:nvPr/>
        </p:nvPicPr>
        <p:blipFill rotWithShape="1">
          <a:blip r:embed="rId3"/>
          <a:srcRect t="2103"/>
          <a:stretch/>
        </p:blipFill>
        <p:spPr>
          <a:xfrm>
            <a:off x="1495526" y="2889722"/>
            <a:ext cx="6152945" cy="1803042"/>
          </a:xfrm>
          <a:prstGeom prst="rect">
            <a:avLst/>
          </a:prstGeom>
        </p:spPr>
      </p:pic>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21</a:t>
            </a:fld>
            <a:endParaRPr lang="en-US" dirty="0"/>
          </a:p>
        </p:txBody>
      </p:sp>
    </p:spTree>
    <p:extLst>
      <p:ext uri="{BB962C8B-B14F-4D97-AF65-F5344CB8AC3E}">
        <p14:creationId xmlns:p14="http://schemas.microsoft.com/office/powerpoint/2010/main" val="40998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a:bodyPr>
          <a:lstStyle/>
          <a:p>
            <a:r>
              <a:rPr lang="en-US" sz="4200" dirty="0"/>
              <a:t>Key Results (Use Case 1) – Long Reads</a:t>
            </a:r>
            <a:endParaRPr lang="en-US" sz="4200" dirty="0">
              <a:solidFill>
                <a:srgbClr val="C00000"/>
              </a:solidFill>
            </a:endParaRP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074378"/>
            <a:ext cx="8410073" cy="5611091"/>
          </a:xfrm>
        </p:spPr>
        <p:txBody>
          <a:bodyPr>
            <a:normAutofit/>
          </a:bodyPr>
          <a:lstStyle/>
          <a:p>
            <a:pPr marL="463550" indent="-285750">
              <a:lnSpc>
                <a:spcPct val="110000"/>
              </a:lnSpc>
              <a:spcBef>
                <a:spcPts val="0"/>
              </a:spcBef>
              <a:spcAft>
                <a:spcPts val="0"/>
              </a:spcAft>
            </a:pPr>
            <a:r>
              <a:rPr lang="en-US" sz="1800" b="1" dirty="0"/>
              <a:t>Long Read Datasets:</a:t>
            </a:r>
          </a:p>
          <a:p>
            <a:pPr marL="727075" lvl="1" indent="-285750">
              <a:lnSpc>
                <a:spcPct val="110000"/>
              </a:lnSpc>
              <a:spcBef>
                <a:spcPts val="0"/>
              </a:spcBef>
              <a:spcAft>
                <a:spcPts val="0"/>
              </a:spcAft>
            </a:pPr>
            <a:r>
              <a:rPr lang="en-US" dirty="0"/>
              <a:t>Compared to 12-thread runs of </a:t>
            </a:r>
            <a:r>
              <a:rPr lang="en-US" dirty="0">
                <a:solidFill>
                  <a:srgbClr val="1F8DD3"/>
                </a:solidFill>
              </a:rPr>
              <a:t>Minimap2</a:t>
            </a:r>
            <a:r>
              <a:rPr lang="en-US" dirty="0"/>
              <a:t> and </a:t>
            </a:r>
            <a:r>
              <a:rPr lang="en-US" dirty="0">
                <a:solidFill>
                  <a:srgbClr val="1F8DD3"/>
                </a:solidFill>
              </a:rPr>
              <a:t>BWA-MEM:</a:t>
            </a:r>
            <a:endParaRPr lang="en-US" b="1" dirty="0">
              <a:solidFill>
                <a:srgbClr val="FE6200"/>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441325" lvl="1" indent="0">
              <a:lnSpc>
                <a:spcPct val="110000"/>
              </a:lnSpc>
              <a:spcBef>
                <a:spcPts val="0"/>
              </a:spcBef>
              <a:spcAft>
                <a:spcPts val="0"/>
              </a:spcAft>
              <a:buNone/>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600"/>
              </a:spcBef>
              <a:spcAft>
                <a:spcPts val="0"/>
              </a:spcAft>
            </a:pPr>
            <a:endParaRPr lang="en-US" dirty="0"/>
          </a:p>
          <a:p>
            <a:pPr marL="727075" lvl="1" indent="-285750">
              <a:lnSpc>
                <a:spcPct val="110000"/>
              </a:lnSpc>
              <a:spcBef>
                <a:spcPts val="600"/>
              </a:spcBef>
              <a:spcAft>
                <a:spcPts val="0"/>
              </a:spcAft>
            </a:pPr>
            <a:r>
              <a:rPr lang="en-US" dirty="0"/>
              <a:t>Compared to </a:t>
            </a:r>
            <a:r>
              <a:rPr lang="en-US" dirty="0">
                <a:solidFill>
                  <a:srgbClr val="1F8DD3"/>
                </a:solidFill>
              </a:rPr>
              <a:t>Darwin-GACT:</a:t>
            </a:r>
          </a:p>
          <a:p>
            <a:pPr marL="977900" lvl="2" indent="-206375">
              <a:lnSpc>
                <a:spcPct val="110000"/>
              </a:lnSpc>
              <a:spcBef>
                <a:spcPts val="0"/>
              </a:spcBef>
              <a:spcAft>
                <a:spcPts val="0"/>
              </a:spcAft>
            </a:pPr>
            <a:r>
              <a:rPr lang="en-US" sz="1800" b="1" dirty="0">
                <a:solidFill>
                  <a:srgbClr val="FE6200"/>
                </a:solidFill>
              </a:rPr>
              <a:t>3.8× better throughput </a:t>
            </a:r>
            <a:endParaRPr lang="en-US" sz="1800" dirty="0"/>
          </a:p>
          <a:p>
            <a:pPr marL="977900" lvl="2" indent="-206375">
              <a:lnSpc>
                <a:spcPct val="110000"/>
              </a:lnSpc>
              <a:spcBef>
                <a:spcPts val="0"/>
              </a:spcBef>
              <a:spcAft>
                <a:spcPts val="0"/>
              </a:spcAft>
            </a:pPr>
            <a:r>
              <a:rPr lang="en-US" sz="1800" b="1" dirty="0">
                <a:solidFill>
                  <a:srgbClr val="7030A0"/>
                </a:solidFill>
              </a:rPr>
              <a:t>2.7× less power consumption</a:t>
            </a:r>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p:txBody>
      </p:sp>
      <p:pic>
        <p:nvPicPr>
          <p:cNvPr id="7" name="Picture 6">
            <a:extLst>
              <a:ext uri="{FF2B5EF4-FFF2-40B4-BE49-F238E27FC236}">
                <a16:creationId xmlns:a16="http://schemas.microsoft.com/office/drawing/2014/main" id="{F16D07F7-17A2-ED4A-9C22-D32E04F17ACA}"/>
              </a:ext>
            </a:extLst>
          </p:cNvPr>
          <p:cNvPicPr>
            <a:picLocks noChangeAspect="1"/>
          </p:cNvPicPr>
          <p:nvPr/>
        </p:nvPicPr>
        <p:blipFill>
          <a:blip r:embed="rId3"/>
          <a:stretch>
            <a:fillRect/>
          </a:stretch>
        </p:blipFill>
        <p:spPr>
          <a:xfrm>
            <a:off x="1089469" y="1822032"/>
            <a:ext cx="5827691" cy="1677558"/>
          </a:xfrm>
          <a:prstGeom prst="rect">
            <a:avLst/>
          </a:prstGeom>
        </p:spPr>
      </p:pic>
      <p:pic>
        <p:nvPicPr>
          <p:cNvPr id="10" name="Picture 9">
            <a:extLst>
              <a:ext uri="{FF2B5EF4-FFF2-40B4-BE49-F238E27FC236}">
                <a16:creationId xmlns:a16="http://schemas.microsoft.com/office/drawing/2014/main" id="{F4E3A0AF-9DE3-184E-8BAA-FF1FC344C349}"/>
              </a:ext>
            </a:extLst>
          </p:cNvPr>
          <p:cNvPicPr>
            <a:picLocks noChangeAspect="1"/>
          </p:cNvPicPr>
          <p:nvPr/>
        </p:nvPicPr>
        <p:blipFill>
          <a:blip r:embed="rId4"/>
          <a:stretch>
            <a:fillRect/>
          </a:stretch>
        </p:blipFill>
        <p:spPr>
          <a:xfrm>
            <a:off x="1089469" y="3588474"/>
            <a:ext cx="5827691" cy="1677558"/>
          </a:xfrm>
          <a:prstGeom prst="rect">
            <a:avLst/>
          </a:prstGeom>
        </p:spPr>
      </p:pic>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22</a:t>
            </a:fld>
            <a:endParaRPr lang="en-US" dirty="0"/>
          </a:p>
        </p:txBody>
      </p:sp>
      <p:sp>
        <p:nvSpPr>
          <p:cNvPr id="19" name="Right Brace 18">
            <a:extLst>
              <a:ext uri="{FF2B5EF4-FFF2-40B4-BE49-F238E27FC236}">
                <a16:creationId xmlns:a16="http://schemas.microsoft.com/office/drawing/2014/main" id="{F6870B16-59AB-A54A-93DD-1636C3DE7A23}"/>
              </a:ext>
            </a:extLst>
          </p:cNvPr>
          <p:cNvSpPr/>
          <p:nvPr/>
        </p:nvSpPr>
        <p:spPr>
          <a:xfrm>
            <a:off x="6752192" y="2224714"/>
            <a:ext cx="309717" cy="376357"/>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2373D888-F4B4-2B49-855B-9304650C467B}"/>
              </a:ext>
            </a:extLst>
          </p:cNvPr>
          <p:cNvSpPr/>
          <p:nvPr/>
        </p:nvSpPr>
        <p:spPr>
          <a:xfrm>
            <a:off x="6752192" y="4000793"/>
            <a:ext cx="309717" cy="640736"/>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CDCE537-3C97-E94B-9105-236C3B259B99}"/>
              </a:ext>
            </a:extLst>
          </p:cNvPr>
          <p:cNvSpPr txBox="1"/>
          <p:nvPr/>
        </p:nvSpPr>
        <p:spPr>
          <a:xfrm>
            <a:off x="7061909" y="2232631"/>
            <a:ext cx="1452699" cy="1077218"/>
          </a:xfrm>
          <a:prstGeom prst="rect">
            <a:avLst/>
          </a:prstGeom>
          <a:noFill/>
        </p:spPr>
        <p:txBody>
          <a:bodyPr wrap="square" rtlCol="0">
            <a:spAutoFit/>
          </a:bodyPr>
          <a:lstStyle/>
          <a:p>
            <a:r>
              <a:rPr lang="en-US" sz="1600" b="1" dirty="0">
                <a:solidFill>
                  <a:srgbClr val="FE6200"/>
                </a:solidFill>
              </a:rPr>
              <a:t>116× speedup</a:t>
            </a:r>
          </a:p>
          <a:p>
            <a:pPr algn="ctr"/>
            <a:r>
              <a:rPr lang="en-US" sz="1600" dirty="0">
                <a:solidFill>
                  <a:schemeClr val="tx1">
                    <a:lumMod val="75000"/>
                    <a:lumOff val="25000"/>
                  </a:schemeClr>
                </a:solidFill>
              </a:rPr>
              <a:t>and</a:t>
            </a:r>
          </a:p>
          <a:p>
            <a:r>
              <a:rPr lang="en-US" sz="1600" b="1" dirty="0">
                <a:solidFill>
                  <a:srgbClr val="7030A0"/>
                </a:solidFill>
              </a:rPr>
              <a:t>37× less power consumption</a:t>
            </a:r>
          </a:p>
        </p:txBody>
      </p:sp>
      <p:sp>
        <p:nvSpPr>
          <p:cNvPr id="22" name="TextBox 21">
            <a:extLst>
              <a:ext uri="{FF2B5EF4-FFF2-40B4-BE49-F238E27FC236}">
                <a16:creationId xmlns:a16="http://schemas.microsoft.com/office/drawing/2014/main" id="{014A7987-5B7A-4E4C-957B-62F638F26086}"/>
              </a:ext>
            </a:extLst>
          </p:cNvPr>
          <p:cNvSpPr txBox="1"/>
          <p:nvPr/>
        </p:nvSpPr>
        <p:spPr>
          <a:xfrm>
            <a:off x="7048002" y="4153013"/>
            <a:ext cx="1466606" cy="1077218"/>
          </a:xfrm>
          <a:prstGeom prst="rect">
            <a:avLst/>
          </a:prstGeom>
          <a:noFill/>
        </p:spPr>
        <p:txBody>
          <a:bodyPr wrap="square" rtlCol="0">
            <a:spAutoFit/>
          </a:bodyPr>
          <a:lstStyle/>
          <a:p>
            <a:r>
              <a:rPr lang="en-US" sz="1600" b="1" dirty="0">
                <a:solidFill>
                  <a:srgbClr val="FE6200"/>
                </a:solidFill>
              </a:rPr>
              <a:t>648× speedup</a:t>
            </a:r>
          </a:p>
          <a:p>
            <a:pPr algn="ctr"/>
            <a:r>
              <a:rPr lang="en-US" sz="1600" dirty="0">
                <a:solidFill>
                  <a:schemeClr val="tx1">
                    <a:lumMod val="75000"/>
                    <a:lumOff val="25000"/>
                  </a:schemeClr>
                </a:solidFill>
              </a:rPr>
              <a:t>and</a:t>
            </a:r>
          </a:p>
          <a:p>
            <a:r>
              <a:rPr lang="en-US" sz="1600" b="1" dirty="0">
                <a:solidFill>
                  <a:srgbClr val="7030A0"/>
                </a:solidFill>
              </a:rPr>
              <a:t>34× less power consumption</a:t>
            </a:r>
          </a:p>
        </p:txBody>
      </p:sp>
    </p:spTree>
    <p:extLst>
      <p:ext uri="{BB962C8B-B14F-4D97-AF65-F5344CB8AC3E}">
        <p14:creationId xmlns:p14="http://schemas.microsoft.com/office/powerpoint/2010/main" val="3252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B992B3-2D21-EE4B-886A-74D1F55DBC5D}"/>
              </a:ext>
            </a:extLst>
          </p:cNvPr>
          <p:cNvPicPr>
            <a:picLocks noChangeAspect="1"/>
          </p:cNvPicPr>
          <p:nvPr/>
        </p:nvPicPr>
        <p:blipFill>
          <a:blip r:embed="rId3"/>
          <a:stretch>
            <a:fillRect/>
          </a:stretch>
        </p:blipFill>
        <p:spPr>
          <a:xfrm>
            <a:off x="920708" y="1835314"/>
            <a:ext cx="5831484" cy="1677600"/>
          </a:xfrm>
          <a:prstGeom prst="rect">
            <a:avLst/>
          </a:prstGeom>
        </p:spPr>
      </p:pic>
      <p:pic>
        <p:nvPicPr>
          <p:cNvPr id="14" name="Picture 13">
            <a:extLst>
              <a:ext uri="{FF2B5EF4-FFF2-40B4-BE49-F238E27FC236}">
                <a16:creationId xmlns:a16="http://schemas.microsoft.com/office/drawing/2014/main" id="{C2CD2BB5-7A1E-1049-AA5B-C34597EE2AA6}"/>
              </a:ext>
            </a:extLst>
          </p:cNvPr>
          <p:cNvPicPr>
            <a:picLocks noChangeAspect="1"/>
          </p:cNvPicPr>
          <p:nvPr/>
        </p:nvPicPr>
        <p:blipFill>
          <a:blip r:embed="rId4"/>
          <a:stretch>
            <a:fillRect/>
          </a:stretch>
        </p:blipFill>
        <p:spPr>
          <a:xfrm>
            <a:off x="966741" y="3628150"/>
            <a:ext cx="5818833" cy="1677600"/>
          </a:xfrm>
          <a:prstGeom prst="rect">
            <a:avLst/>
          </a:prstGeom>
        </p:spPr>
      </p:pic>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a:bodyPr>
          <a:lstStyle/>
          <a:p>
            <a:r>
              <a:rPr lang="en-US" sz="4200" dirty="0"/>
              <a:t>Key Results (Use Case 1) – Short Reads</a:t>
            </a:r>
            <a:endParaRPr lang="en-US" sz="4200" dirty="0">
              <a:solidFill>
                <a:srgbClr val="C00000"/>
              </a:solidFill>
            </a:endParaRP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074378"/>
            <a:ext cx="8410073" cy="5611091"/>
          </a:xfrm>
        </p:spPr>
        <p:txBody>
          <a:bodyPr>
            <a:normAutofit/>
          </a:bodyPr>
          <a:lstStyle/>
          <a:p>
            <a:pPr marL="463550" indent="-285750">
              <a:lnSpc>
                <a:spcPct val="110000"/>
              </a:lnSpc>
              <a:spcBef>
                <a:spcPts val="0"/>
              </a:spcBef>
              <a:spcAft>
                <a:spcPts val="0"/>
              </a:spcAft>
            </a:pPr>
            <a:r>
              <a:rPr lang="en-US" sz="1800" b="1" dirty="0"/>
              <a:t>Short Read Datasets:</a:t>
            </a:r>
          </a:p>
          <a:p>
            <a:pPr marL="727075" lvl="1" indent="-285750">
              <a:lnSpc>
                <a:spcPct val="110000"/>
              </a:lnSpc>
              <a:spcBef>
                <a:spcPts val="0"/>
              </a:spcBef>
              <a:spcAft>
                <a:spcPts val="0"/>
              </a:spcAft>
            </a:pPr>
            <a:r>
              <a:rPr lang="en-US" dirty="0"/>
              <a:t>Compared to 12-thread runs of </a:t>
            </a:r>
            <a:r>
              <a:rPr lang="en-US" dirty="0">
                <a:solidFill>
                  <a:srgbClr val="1F8DD3"/>
                </a:solidFill>
              </a:rPr>
              <a:t>Minimap2</a:t>
            </a:r>
            <a:r>
              <a:rPr lang="en-US" dirty="0"/>
              <a:t> and </a:t>
            </a:r>
            <a:r>
              <a:rPr lang="en-US" dirty="0">
                <a:solidFill>
                  <a:srgbClr val="1F8DD3"/>
                </a:solidFill>
              </a:rPr>
              <a:t>BWA-MEM:</a:t>
            </a:r>
            <a:endParaRPr lang="en-US" b="1" dirty="0">
              <a:solidFill>
                <a:srgbClr val="FE6200"/>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441325" lvl="1" indent="0">
              <a:lnSpc>
                <a:spcPct val="110000"/>
              </a:lnSpc>
              <a:spcBef>
                <a:spcPts val="0"/>
              </a:spcBef>
              <a:spcAft>
                <a:spcPts val="0"/>
              </a:spcAft>
              <a:buNone/>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600"/>
              </a:spcBef>
              <a:spcAft>
                <a:spcPts val="0"/>
              </a:spcAft>
            </a:pPr>
            <a:endParaRPr lang="en-US" dirty="0"/>
          </a:p>
          <a:p>
            <a:pPr marL="727075" lvl="1" indent="-285750">
              <a:lnSpc>
                <a:spcPct val="110000"/>
              </a:lnSpc>
              <a:spcBef>
                <a:spcPts val="600"/>
              </a:spcBef>
              <a:spcAft>
                <a:spcPts val="0"/>
              </a:spcAft>
            </a:pPr>
            <a:r>
              <a:rPr lang="en-US" dirty="0"/>
              <a:t>Compared to </a:t>
            </a:r>
            <a:r>
              <a:rPr lang="en-US" dirty="0" err="1">
                <a:solidFill>
                  <a:srgbClr val="1F8DD3"/>
                </a:solidFill>
              </a:rPr>
              <a:t>GenAx-SillaX</a:t>
            </a:r>
            <a:r>
              <a:rPr lang="en-US" dirty="0">
                <a:solidFill>
                  <a:srgbClr val="1F8DD3"/>
                </a:solidFill>
              </a:rPr>
              <a:t>:</a:t>
            </a:r>
          </a:p>
          <a:p>
            <a:pPr marL="977900" lvl="2" indent="-206375">
              <a:lnSpc>
                <a:spcPct val="110000"/>
              </a:lnSpc>
              <a:spcBef>
                <a:spcPts val="0"/>
              </a:spcBef>
              <a:spcAft>
                <a:spcPts val="0"/>
              </a:spcAft>
            </a:pPr>
            <a:r>
              <a:rPr lang="en-US" sz="1800" b="1" dirty="0">
                <a:solidFill>
                  <a:srgbClr val="FE6200"/>
                </a:solidFill>
              </a:rPr>
              <a:t>1.9× better throughput </a:t>
            </a:r>
            <a:endParaRPr lang="en-US" sz="1800" dirty="0"/>
          </a:p>
          <a:p>
            <a:pPr marL="977900" lvl="2" indent="-206375">
              <a:lnSpc>
                <a:spcPct val="110000"/>
              </a:lnSpc>
              <a:spcBef>
                <a:spcPts val="0"/>
              </a:spcBef>
              <a:spcAft>
                <a:spcPts val="0"/>
              </a:spcAft>
            </a:pPr>
            <a:r>
              <a:rPr lang="en-US" sz="1800" b="1" dirty="0">
                <a:solidFill>
                  <a:srgbClr val="7030A0"/>
                </a:solidFill>
              </a:rPr>
              <a:t>Comparable area and power consumption</a:t>
            </a:r>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p:txBody>
      </p:sp>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23</a:t>
            </a:fld>
            <a:endParaRPr lang="en-US" dirty="0"/>
          </a:p>
        </p:txBody>
      </p:sp>
      <p:sp>
        <p:nvSpPr>
          <p:cNvPr id="19" name="Right Brace 18">
            <a:extLst>
              <a:ext uri="{FF2B5EF4-FFF2-40B4-BE49-F238E27FC236}">
                <a16:creationId xmlns:a16="http://schemas.microsoft.com/office/drawing/2014/main" id="{F6870B16-59AB-A54A-93DD-1636C3DE7A23}"/>
              </a:ext>
            </a:extLst>
          </p:cNvPr>
          <p:cNvSpPr/>
          <p:nvPr/>
        </p:nvSpPr>
        <p:spPr>
          <a:xfrm>
            <a:off x="6560917" y="2228943"/>
            <a:ext cx="309717" cy="320841"/>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2373D888-F4B4-2B49-855B-9304650C467B}"/>
              </a:ext>
            </a:extLst>
          </p:cNvPr>
          <p:cNvSpPr/>
          <p:nvPr/>
        </p:nvSpPr>
        <p:spPr>
          <a:xfrm>
            <a:off x="6560917" y="4032101"/>
            <a:ext cx="309717" cy="348242"/>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CDCE537-3C97-E94B-9105-236C3B259B99}"/>
              </a:ext>
            </a:extLst>
          </p:cNvPr>
          <p:cNvSpPr txBox="1"/>
          <p:nvPr/>
        </p:nvSpPr>
        <p:spPr>
          <a:xfrm>
            <a:off x="6870634" y="2193451"/>
            <a:ext cx="1478242" cy="1077218"/>
          </a:xfrm>
          <a:prstGeom prst="rect">
            <a:avLst/>
          </a:prstGeom>
          <a:noFill/>
        </p:spPr>
        <p:txBody>
          <a:bodyPr wrap="square" rtlCol="0">
            <a:spAutoFit/>
          </a:bodyPr>
          <a:lstStyle/>
          <a:p>
            <a:r>
              <a:rPr lang="en-US" sz="1600" b="1" dirty="0">
                <a:solidFill>
                  <a:srgbClr val="FE6200"/>
                </a:solidFill>
              </a:rPr>
              <a:t>158× speedup</a:t>
            </a:r>
          </a:p>
          <a:p>
            <a:pPr algn="ctr"/>
            <a:r>
              <a:rPr lang="en-US" sz="1600" dirty="0">
                <a:solidFill>
                  <a:schemeClr val="tx1">
                    <a:lumMod val="75000"/>
                    <a:lumOff val="25000"/>
                  </a:schemeClr>
                </a:solidFill>
              </a:rPr>
              <a:t>and</a:t>
            </a:r>
          </a:p>
          <a:p>
            <a:r>
              <a:rPr lang="en-US" sz="1600" b="1" dirty="0">
                <a:solidFill>
                  <a:srgbClr val="7030A0"/>
                </a:solidFill>
              </a:rPr>
              <a:t>30× less power consumption</a:t>
            </a:r>
          </a:p>
        </p:txBody>
      </p:sp>
      <p:sp>
        <p:nvSpPr>
          <p:cNvPr id="22" name="TextBox 21">
            <a:extLst>
              <a:ext uri="{FF2B5EF4-FFF2-40B4-BE49-F238E27FC236}">
                <a16:creationId xmlns:a16="http://schemas.microsoft.com/office/drawing/2014/main" id="{014A7987-5B7A-4E4C-957B-62F638F26086}"/>
              </a:ext>
            </a:extLst>
          </p:cNvPr>
          <p:cNvSpPr txBox="1"/>
          <p:nvPr/>
        </p:nvSpPr>
        <p:spPr>
          <a:xfrm>
            <a:off x="6856727" y="4022820"/>
            <a:ext cx="1466606" cy="1077218"/>
          </a:xfrm>
          <a:prstGeom prst="rect">
            <a:avLst/>
          </a:prstGeom>
          <a:noFill/>
        </p:spPr>
        <p:txBody>
          <a:bodyPr wrap="square" rtlCol="0">
            <a:spAutoFit/>
          </a:bodyPr>
          <a:lstStyle/>
          <a:p>
            <a:r>
              <a:rPr lang="en-US" sz="1600" b="1" dirty="0">
                <a:solidFill>
                  <a:srgbClr val="FE6200"/>
                </a:solidFill>
              </a:rPr>
              <a:t>111× speedup</a:t>
            </a:r>
          </a:p>
          <a:p>
            <a:pPr algn="ctr"/>
            <a:r>
              <a:rPr lang="en-US" sz="1600" dirty="0">
                <a:solidFill>
                  <a:schemeClr val="tx1">
                    <a:lumMod val="75000"/>
                    <a:lumOff val="25000"/>
                  </a:schemeClr>
                </a:solidFill>
              </a:rPr>
              <a:t>and</a:t>
            </a:r>
          </a:p>
          <a:p>
            <a:r>
              <a:rPr lang="en-US" sz="1600" b="1" dirty="0">
                <a:solidFill>
                  <a:srgbClr val="7030A0"/>
                </a:solidFill>
              </a:rPr>
              <a:t>33× less power consumption</a:t>
            </a:r>
          </a:p>
        </p:txBody>
      </p:sp>
    </p:spTree>
    <p:extLst>
      <p:ext uri="{BB962C8B-B14F-4D97-AF65-F5344CB8AC3E}">
        <p14:creationId xmlns:p14="http://schemas.microsoft.com/office/powerpoint/2010/main" val="16883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8421-DE24-8243-8405-9D93C1EBF4FC}"/>
              </a:ext>
            </a:extLst>
          </p:cNvPr>
          <p:cNvSpPr>
            <a:spLocks noGrp="1"/>
          </p:cNvSpPr>
          <p:nvPr>
            <p:ph type="title"/>
          </p:nvPr>
        </p:nvSpPr>
        <p:spPr/>
        <p:txBody>
          <a:bodyPr>
            <a:normAutofit fontScale="90000"/>
          </a:bodyPr>
          <a:lstStyle/>
          <a:p>
            <a:r>
              <a:rPr lang="en-US" dirty="0"/>
              <a:t>Key Results (Use Cases 2 &amp; 3)</a:t>
            </a:r>
          </a:p>
        </p:txBody>
      </p:sp>
      <p:sp>
        <p:nvSpPr>
          <p:cNvPr id="3" name="Content Placeholder 2">
            <a:extLst>
              <a:ext uri="{FF2B5EF4-FFF2-40B4-BE49-F238E27FC236}">
                <a16:creationId xmlns:a16="http://schemas.microsoft.com/office/drawing/2014/main" id="{E64C315A-110B-974A-8E41-61510112BC0A}"/>
              </a:ext>
            </a:extLst>
          </p:cNvPr>
          <p:cNvSpPr>
            <a:spLocks noGrp="1"/>
          </p:cNvSpPr>
          <p:nvPr>
            <p:ph idx="1"/>
          </p:nvPr>
        </p:nvSpPr>
        <p:spPr/>
        <p:txBody>
          <a:bodyPr>
            <a:normAutofit/>
          </a:bodyPr>
          <a:lstStyle/>
          <a:p>
            <a:pPr>
              <a:lnSpc>
                <a:spcPct val="120000"/>
              </a:lnSpc>
              <a:spcBef>
                <a:spcPts val="0"/>
              </a:spcBef>
              <a:spcAft>
                <a:spcPts val="0"/>
              </a:spcAft>
            </a:pPr>
            <a:r>
              <a:rPr lang="en-US" sz="2200" b="1" dirty="0">
                <a:solidFill>
                  <a:srgbClr val="00B050"/>
                </a:solidFill>
              </a:rPr>
              <a:t>Pre-Alignment Filtering for Short Reads</a:t>
            </a:r>
          </a:p>
          <a:p>
            <a:pPr lvl="1">
              <a:lnSpc>
                <a:spcPct val="120000"/>
              </a:lnSpc>
              <a:spcBef>
                <a:spcPts val="0"/>
              </a:spcBef>
              <a:spcAft>
                <a:spcPts val="0"/>
              </a:spcAft>
            </a:pPr>
            <a:r>
              <a:rPr lang="en-US" sz="2200" dirty="0"/>
              <a:t>Use Case 2</a:t>
            </a:r>
          </a:p>
          <a:p>
            <a:pPr lvl="1">
              <a:lnSpc>
                <a:spcPct val="120000"/>
              </a:lnSpc>
              <a:spcBef>
                <a:spcPts val="0"/>
              </a:spcBef>
              <a:spcAft>
                <a:spcPts val="0"/>
              </a:spcAft>
            </a:pPr>
            <a:r>
              <a:rPr lang="en-US" sz="2200" b="1" dirty="0">
                <a:solidFill>
                  <a:srgbClr val="00B050"/>
                </a:solidFill>
              </a:rPr>
              <a:t>3.6× speedup </a:t>
            </a:r>
            <a:r>
              <a:rPr lang="en-US" sz="2200" dirty="0"/>
              <a:t>vs. </a:t>
            </a:r>
            <a:r>
              <a:rPr lang="en-US" sz="2200" dirty="0" err="1"/>
              <a:t>Shouji</a:t>
            </a:r>
            <a:endParaRPr lang="en-US" sz="2200" dirty="0"/>
          </a:p>
          <a:p>
            <a:pPr lvl="1">
              <a:lnSpc>
                <a:spcPct val="120000"/>
              </a:lnSpc>
              <a:spcBef>
                <a:spcPts val="0"/>
              </a:spcBef>
              <a:spcAft>
                <a:spcPts val="0"/>
              </a:spcAft>
            </a:pPr>
            <a:r>
              <a:rPr lang="en-US" sz="2200" dirty="0"/>
              <a:t>GenASM also significantly improves the filtering accuracy</a:t>
            </a:r>
          </a:p>
          <a:p>
            <a:pPr marL="454025" lvl="1" indent="0">
              <a:lnSpc>
                <a:spcPct val="120000"/>
              </a:lnSpc>
              <a:spcBef>
                <a:spcPts val="0"/>
              </a:spcBef>
              <a:spcAft>
                <a:spcPts val="0"/>
              </a:spcAft>
              <a:buNone/>
            </a:pPr>
            <a:endParaRPr lang="en-US" sz="2200" dirty="0"/>
          </a:p>
          <a:p>
            <a:pPr>
              <a:lnSpc>
                <a:spcPct val="120000"/>
              </a:lnSpc>
              <a:spcBef>
                <a:spcPts val="0"/>
              </a:spcBef>
              <a:spcAft>
                <a:spcPts val="0"/>
              </a:spcAft>
            </a:pPr>
            <a:r>
              <a:rPr lang="en-US" sz="2200" b="1" dirty="0">
                <a:solidFill>
                  <a:srgbClr val="FE6200"/>
                </a:solidFill>
              </a:rPr>
              <a:t>Edit Distance Calculation</a:t>
            </a:r>
          </a:p>
          <a:p>
            <a:pPr lvl="1">
              <a:lnSpc>
                <a:spcPct val="120000"/>
              </a:lnSpc>
              <a:spcBef>
                <a:spcPts val="0"/>
              </a:spcBef>
              <a:spcAft>
                <a:spcPts val="0"/>
              </a:spcAft>
            </a:pPr>
            <a:r>
              <a:rPr lang="en-US" sz="2200" dirty="0"/>
              <a:t>Use Case 3</a:t>
            </a:r>
          </a:p>
          <a:p>
            <a:pPr lvl="1">
              <a:lnSpc>
                <a:spcPct val="120000"/>
              </a:lnSpc>
              <a:spcBef>
                <a:spcPts val="0"/>
              </a:spcBef>
              <a:spcAft>
                <a:spcPts val="0"/>
              </a:spcAft>
            </a:pPr>
            <a:r>
              <a:rPr lang="en-US" sz="2200" b="1" dirty="0">
                <a:solidFill>
                  <a:srgbClr val="FE6200"/>
                </a:solidFill>
              </a:rPr>
              <a:t>246 – 5668×</a:t>
            </a:r>
            <a:r>
              <a:rPr lang="en-US" sz="2200" dirty="0">
                <a:solidFill>
                  <a:srgbClr val="FE6200"/>
                </a:solidFill>
              </a:rPr>
              <a:t> </a:t>
            </a:r>
            <a:r>
              <a:rPr lang="en-US" sz="2200" b="1" dirty="0">
                <a:solidFill>
                  <a:srgbClr val="FE6200"/>
                </a:solidFill>
              </a:rPr>
              <a:t>speedup </a:t>
            </a:r>
            <a:r>
              <a:rPr lang="en-US" sz="2200" dirty="0"/>
              <a:t>vs. Edlib</a:t>
            </a:r>
          </a:p>
          <a:p>
            <a:pPr marL="454025" lvl="1" indent="0">
              <a:lnSpc>
                <a:spcPct val="120000"/>
              </a:lnSpc>
              <a:spcBef>
                <a:spcPts val="0"/>
              </a:spcBef>
              <a:spcAft>
                <a:spcPts val="0"/>
              </a:spcAft>
              <a:buNone/>
            </a:pPr>
            <a:endParaRPr lang="en-US" sz="2200" dirty="0">
              <a:solidFill>
                <a:schemeClr val="accent1"/>
              </a:solidFill>
            </a:endParaRPr>
          </a:p>
          <a:p>
            <a:pPr>
              <a:lnSpc>
                <a:spcPct val="120000"/>
              </a:lnSpc>
              <a:spcBef>
                <a:spcPts val="0"/>
              </a:spcBef>
              <a:spcAft>
                <a:spcPts val="0"/>
              </a:spcAft>
            </a:pPr>
            <a:r>
              <a:rPr lang="en-US" sz="2200" dirty="0"/>
              <a:t>See our MICRO 2020 paper for more details</a:t>
            </a:r>
          </a:p>
        </p:txBody>
      </p:sp>
      <p:sp>
        <p:nvSpPr>
          <p:cNvPr id="4" name="Slide Number Placeholder 3">
            <a:extLst>
              <a:ext uri="{FF2B5EF4-FFF2-40B4-BE49-F238E27FC236}">
                <a16:creationId xmlns:a16="http://schemas.microsoft.com/office/drawing/2014/main" id="{87D9F2CF-8ECA-9448-A5A1-A2EDC3B23046}"/>
              </a:ext>
            </a:extLst>
          </p:cNvPr>
          <p:cNvSpPr>
            <a:spLocks noGrp="1"/>
          </p:cNvSpPr>
          <p:nvPr>
            <p:ph type="sldNum" sz="quarter" idx="10"/>
          </p:nvPr>
        </p:nvSpPr>
        <p:spPr/>
        <p:txBody>
          <a:bodyPr/>
          <a:lstStyle/>
          <a:p>
            <a:fld id="{BE67019E-6B59-9444-A8F8-0CFAB6B6981D}" type="slidenum">
              <a:rPr lang="en-US" smtClean="0"/>
              <a:pPr/>
              <a:t>24</a:t>
            </a:fld>
            <a:endParaRPr lang="en-US" dirty="0"/>
          </a:p>
        </p:txBody>
      </p:sp>
    </p:spTree>
    <p:extLst>
      <p:ext uri="{BB962C8B-B14F-4D97-AF65-F5344CB8AC3E}">
        <p14:creationId xmlns:p14="http://schemas.microsoft.com/office/powerpoint/2010/main" val="300201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r>
              <a:rPr lang="en-US" sz="3200" b="1" dirty="0">
                <a:solidFill>
                  <a:schemeClr val="accent1"/>
                </a:solidFill>
              </a:rPr>
              <a:t>Conclusion</a:t>
            </a:r>
          </a:p>
        </p:txBody>
      </p:sp>
      <p:sp>
        <p:nvSpPr>
          <p:cNvPr id="5" name="Slide Number Placeholder 4">
            <a:extLst>
              <a:ext uri="{FF2B5EF4-FFF2-40B4-BE49-F238E27FC236}">
                <a16:creationId xmlns:a16="http://schemas.microsoft.com/office/drawing/2014/main" id="{3A163864-49FF-CC4F-87B9-C8449DE9296E}"/>
              </a:ext>
            </a:extLst>
          </p:cNvPr>
          <p:cNvSpPr>
            <a:spLocks noGrp="1"/>
          </p:cNvSpPr>
          <p:nvPr>
            <p:ph type="sldNum" sz="quarter" idx="10"/>
          </p:nvPr>
        </p:nvSpPr>
        <p:spPr/>
        <p:txBody>
          <a:bodyPr/>
          <a:lstStyle/>
          <a:p>
            <a:fld id="{BE67019E-6B59-9444-A8F8-0CFAB6B6981D}" type="slidenum">
              <a:rPr lang="en-US" smtClean="0"/>
              <a:pPr/>
              <a:t>25</a:t>
            </a:fld>
            <a:endParaRPr lang="en-US" dirty="0"/>
          </a:p>
        </p:txBody>
      </p:sp>
    </p:spTree>
    <p:extLst>
      <p:ext uri="{BB962C8B-B14F-4D97-AF65-F5344CB8AC3E}">
        <p14:creationId xmlns:p14="http://schemas.microsoft.com/office/powerpoint/2010/main" val="296424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8C3D-B7CC-5341-AF65-C1B6B49BF658}"/>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83F9428F-C0C0-6A44-BBF7-1EF5C83C5A47}"/>
              </a:ext>
            </a:extLst>
          </p:cNvPr>
          <p:cNvSpPr>
            <a:spLocks noGrp="1"/>
          </p:cNvSpPr>
          <p:nvPr>
            <p:ph idx="1"/>
          </p:nvPr>
        </p:nvSpPr>
        <p:spPr/>
        <p:txBody>
          <a:bodyPr>
            <a:noAutofit/>
          </a:bodyPr>
          <a:lstStyle/>
          <a:p>
            <a:pPr>
              <a:lnSpc>
                <a:spcPct val="110000"/>
              </a:lnSpc>
              <a:spcBef>
                <a:spcPts val="0"/>
              </a:spcBef>
              <a:spcAft>
                <a:spcPts val="0"/>
              </a:spcAft>
            </a:pPr>
            <a:r>
              <a:rPr lang="en-US" sz="1800" b="1" dirty="0">
                <a:solidFill>
                  <a:srgbClr val="C00000"/>
                </a:solidFill>
              </a:rPr>
              <a:t>Problem: </a:t>
            </a:r>
          </a:p>
          <a:p>
            <a:pPr lvl="1">
              <a:lnSpc>
                <a:spcPct val="110000"/>
              </a:lnSpc>
              <a:spcBef>
                <a:spcPts val="0"/>
              </a:spcBef>
              <a:spcAft>
                <a:spcPts val="0"/>
              </a:spcAft>
            </a:pPr>
            <a:r>
              <a:rPr lang="en-US" dirty="0"/>
              <a:t>Genome sequence analysis is bottlenecked by the </a:t>
            </a:r>
            <a:r>
              <a:rPr lang="en-US" dirty="0">
                <a:solidFill>
                  <a:srgbClr val="C00000"/>
                </a:solidFill>
              </a:rPr>
              <a:t>computational power </a:t>
            </a:r>
            <a:r>
              <a:rPr lang="en-US" dirty="0"/>
              <a:t>and </a:t>
            </a:r>
            <a:r>
              <a:rPr lang="en-US" dirty="0">
                <a:solidFill>
                  <a:srgbClr val="C00000"/>
                </a:solidFill>
              </a:rPr>
              <a:t>memory bandwidth limitations </a:t>
            </a:r>
            <a:r>
              <a:rPr lang="en-US" dirty="0"/>
              <a:t>of existing systems.</a:t>
            </a:r>
          </a:p>
          <a:p>
            <a:pPr lvl="1">
              <a:lnSpc>
                <a:spcPct val="110000"/>
              </a:lnSpc>
              <a:spcBef>
                <a:spcPts val="0"/>
              </a:spcBef>
              <a:spcAft>
                <a:spcPts val="0"/>
              </a:spcAft>
            </a:pPr>
            <a:r>
              <a:rPr lang="en-US" dirty="0"/>
              <a:t>This bottleneck is particularly an issue for </a:t>
            </a:r>
            <a:r>
              <a:rPr lang="en-US" i="1" dirty="0">
                <a:solidFill>
                  <a:srgbClr val="C00000"/>
                </a:solidFill>
              </a:rPr>
              <a:t>approximate string matching.</a:t>
            </a:r>
            <a:endParaRPr lang="en-US" dirty="0"/>
          </a:p>
          <a:p>
            <a:pPr>
              <a:lnSpc>
                <a:spcPct val="110000"/>
              </a:lnSpc>
              <a:spcAft>
                <a:spcPts val="0"/>
              </a:spcAft>
            </a:pPr>
            <a:r>
              <a:rPr lang="en-US" sz="1800" b="1" dirty="0">
                <a:solidFill>
                  <a:srgbClr val="00B050"/>
                </a:solidFill>
              </a:rPr>
              <a:t>Goal: </a:t>
            </a:r>
            <a:r>
              <a:rPr lang="en-US" sz="1800" dirty="0"/>
              <a:t>Provide an </a:t>
            </a:r>
            <a:r>
              <a:rPr lang="en-US" sz="1800" dirty="0">
                <a:solidFill>
                  <a:srgbClr val="00B050"/>
                </a:solidFill>
              </a:rPr>
              <a:t>approximate string matching (ASM) acceleration framework</a:t>
            </a:r>
            <a:r>
              <a:rPr lang="en-US" sz="1800" dirty="0">
                <a:solidFill>
                  <a:srgbClr val="1F8DD3"/>
                </a:solidFill>
              </a:rPr>
              <a:t> </a:t>
            </a:r>
            <a:r>
              <a:rPr lang="en-US" sz="1800" dirty="0"/>
              <a:t>in order to accelerate </a:t>
            </a:r>
            <a:r>
              <a:rPr lang="en-US" sz="1800" dirty="0">
                <a:solidFill>
                  <a:srgbClr val="00B050"/>
                </a:solidFill>
              </a:rPr>
              <a:t>multiple steps of genome sequence analysis</a:t>
            </a:r>
          </a:p>
          <a:p>
            <a:pPr>
              <a:lnSpc>
                <a:spcPct val="110000"/>
              </a:lnSpc>
              <a:spcAft>
                <a:spcPts val="0"/>
              </a:spcAft>
            </a:pPr>
            <a:r>
              <a:rPr lang="en-US" sz="1800" b="1" dirty="0">
                <a:solidFill>
                  <a:srgbClr val="1F8DD3"/>
                </a:solidFill>
              </a:rPr>
              <a:t>Key Contributions: </a:t>
            </a:r>
          </a:p>
          <a:p>
            <a:pPr lvl="1" indent="-260350">
              <a:lnSpc>
                <a:spcPct val="110000"/>
              </a:lnSpc>
              <a:spcBef>
                <a:spcPts val="0"/>
              </a:spcBef>
              <a:spcAft>
                <a:spcPts val="0"/>
              </a:spcAft>
            </a:pPr>
            <a:r>
              <a:rPr lang="en-US" dirty="0">
                <a:solidFill>
                  <a:srgbClr val="1F8DD3"/>
                </a:solidFill>
              </a:rPr>
              <a:t>First</a:t>
            </a:r>
            <a:r>
              <a:rPr lang="en-US" dirty="0"/>
              <a:t> to enhance and accelerate Bitap for ASM with genomic sequences</a:t>
            </a:r>
          </a:p>
          <a:p>
            <a:pPr lvl="1" indent="-260350">
              <a:lnSpc>
                <a:spcPct val="110000"/>
              </a:lnSpc>
              <a:spcBef>
                <a:spcPts val="0"/>
              </a:spcBef>
              <a:spcAft>
                <a:spcPts val="0"/>
              </a:spcAft>
            </a:pPr>
            <a:r>
              <a:rPr lang="en-US" dirty="0">
                <a:solidFill>
                  <a:srgbClr val="1F8DD3"/>
                </a:solidFill>
              </a:rPr>
              <a:t>GenASM:</a:t>
            </a:r>
            <a:r>
              <a:rPr lang="en-US" dirty="0">
                <a:solidFill>
                  <a:srgbClr val="FE6200"/>
                </a:solidFill>
              </a:rPr>
              <a:t> </a:t>
            </a:r>
            <a:r>
              <a:rPr lang="en-US" dirty="0"/>
              <a:t>approximate  string matching (ASM) acceleration framework</a:t>
            </a:r>
          </a:p>
          <a:p>
            <a:pPr marL="935038" lvl="2" indent="-217488">
              <a:lnSpc>
                <a:spcPct val="110000"/>
              </a:lnSpc>
              <a:spcBef>
                <a:spcPts val="0"/>
              </a:spcBef>
              <a:spcAft>
                <a:spcPts val="0"/>
              </a:spcAft>
            </a:pPr>
            <a:r>
              <a:rPr lang="en-US" sz="1800" dirty="0"/>
              <a:t>Co-design of our modified </a:t>
            </a:r>
            <a:r>
              <a:rPr lang="en-US" sz="1800" dirty="0">
                <a:solidFill>
                  <a:srgbClr val="1F8DD3"/>
                </a:solidFill>
              </a:rPr>
              <a:t>scalable</a:t>
            </a:r>
            <a:r>
              <a:rPr lang="en-US" sz="1800" dirty="0"/>
              <a:t> and </a:t>
            </a:r>
            <a:r>
              <a:rPr lang="en-US" sz="1800" dirty="0">
                <a:solidFill>
                  <a:srgbClr val="1F8DD3"/>
                </a:solidFill>
              </a:rPr>
              <a:t>memory-efficient</a:t>
            </a:r>
            <a:r>
              <a:rPr lang="en-US" sz="1800" dirty="0"/>
              <a:t> algorithms with    </a:t>
            </a:r>
            <a:r>
              <a:rPr lang="en-US" sz="1800" dirty="0">
                <a:solidFill>
                  <a:srgbClr val="1F8DD3"/>
                </a:solidFill>
              </a:rPr>
              <a:t>low-power</a:t>
            </a:r>
            <a:r>
              <a:rPr lang="en-US" sz="1800" dirty="0"/>
              <a:t> and </a:t>
            </a:r>
            <a:r>
              <a:rPr lang="en-US" sz="1800" dirty="0">
                <a:solidFill>
                  <a:srgbClr val="1F8DD3"/>
                </a:solidFill>
              </a:rPr>
              <a:t>area-efficient</a:t>
            </a:r>
            <a:r>
              <a:rPr lang="en-US" sz="1800" dirty="0"/>
              <a:t> hardware accelerators</a:t>
            </a:r>
          </a:p>
          <a:p>
            <a:pPr marL="935038" lvl="2" indent="-217488">
              <a:lnSpc>
                <a:spcPct val="110000"/>
              </a:lnSpc>
              <a:spcBef>
                <a:spcPts val="0"/>
              </a:spcBef>
              <a:spcAft>
                <a:spcPts val="0"/>
              </a:spcAft>
            </a:pPr>
            <a:r>
              <a:rPr lang="en-US" sz="1800" dirty="0"/>
              <a:t>Evaluation of </a:t>
            </a:r>
            <a:r>
              <a:rPr lang="en-US" sz="1800" dirty="0">
                <a:solidFill>
                  <a:srgbClr val="1F8DD3"/>
                </a:solidFill>
              </a:rPr>
              <a:t>three different use cases of ASM in genomics</a:t>
            </a:r>
            <a:r>
              <a:rPr lang="en-US" sz="1800" dirty="0"/>
              <a:t>: read alignment, edit distance calculation, and pre-alignment filtering.</a:t>
            </a:r>
          </a:p>
          <a:p>
            <a:pPr>
              <a:lnSpc>
                <a:spcPct val="110000"/>
              </a:lnSpc>
              <a:spcAft>
                <a:spcPts val="0"/>
              </a:spcAft>
            </a:pPr>
            <a:r>
              <a:rPr lang="en-US" sz="1800" b="1" dirty="0">
                <a:solidFill>
                  <a:srgbClr val="FE6200"/>
                </a:solidFill>
              </a:rPr>
              <a:t>Key Results: </a:t>
            </a:r>
            <a:r>
              <a:rPr lang="en-US" sz="1800" dirty="0"/>
              <a:t>GenASM is </a:t>
            </a:r>
            <a:r>
              <a:rPr lang="en-US" sz="1800" dirty="0">
                <a:solidFill>
                  <a:srgbClr val="FE6200"/>
                </a:solidFill>
              </a:rPr>
              <a:t>significantly more efficient for all the three use cases </a:t>
            </a:r>
            <a:r>
              <a:rPr lang="en-US" sz="1800" dirty="0"/>
              <a:t>(in terms of </a:t>
            </a:r>
            <a:r>
              <a:rPr lang="en-US" sz="1800" dirty="0">
                <a:solidFill>
                  <a:srgbClr val="FE6200"/>
                </a:solidFill>
              </a:rPr>
              <a:t>throughput</a:t>
            </a:r>
            <a:r>
              <a:rPr lang="en-US" sz="1800" dirty="0">
                <a:solidFill>
                  <a:srgbClr val="0070C0"/>
                </a:solidFill>
              </a:rPr>
              <a:t> </a:t>
            </a:r>
            <a:r>
              <a:rPr lang="en-US" sz="1800" dirty="0"/>
              <a:t>and </a:t>
            </a:r>
            <a:r>
              <a:rPr lang="en-US" sz="1800" dirty="0">
                <a:solidFill>
                  <a:srgbClr val="FE6200"/>
                </a:solidFill>
              </a:rPr>
              <a:t>throughput per unit power</a:t>
            </a:r>
            <a:r>
              <a:rPr lang="en-US" sz="1800" dirty="0"/>
              <a:t>) than state-of-the-art software and hardware baselines.</a:t>
            </a:r>
          </a:p>
        </p:txBody>
      </p:sp>
      <p:sp>
        <p:nvSpPr>
          <p:cNvPr id="4" name="Slide Number Placeholder 3">
            <a:extLst>
              <a:ext uri="{FF2B5EF4-FFF2-40B4-BE49-F238E27FC236}">
                <a16:creationId xmlns:a16="http://schemas.microsoft.com/office/drawing/2014/main" id="{DBC85339-0960-2D4F-9702-117C5339C907}"/>
              </a:ext>
            </a:extLst>
          </p:cNvPr>
          <p:cNvSpPr>
            <a:spLocks noGrp="1"/>
          </p:cNvSpPr>
          <p:nvPr>
            <p:ph type="sldNum" sz="quarter" idx="10"/>
          </p:nvPr>
        </p:nvSpPr>
        <p:spPr/>
        <p:txBody>
          <a:bodyPr/>
          <a:lstStyle/>
          <a:p>
            <a:fld id="{BE67019E-6B59-9444-A8F8-0CFAB6B6981D}" type="slidenum">
              <a:rPr lang="en-US" smtClean="0"/>
              <a:pPr/>
              <a:t>26</a:t>
            </a:fld>
            <a:endParaRPr lang="en-US" dirty="0"/>
          </a:p>
        </p:txBody>
      </p:sp>
    </p:spTree>
    <p:extLst>
      <p:ext uri="{BB962C8B-B14F-4D97-AF65-F5344CB8AC3E}">
        <p14:creationId xmlns:p14="http://schemas.microsoft.com/office/powerpoint/2010/main" val="3949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5843-D1CD-2748-BF0C-83A51370DC10}"/>
              </a:ext>
            </a:extLst>
          </p:cNvPr>
          <p:cNvSpPr>
            <a:spLocks noGrp="1"/>
          </p:cNvSpPr>
          <p:nvPr>
            <p:ph type="ctrTitle"/>
          </p:nvPr>
        </p:nvSpPr>
        <p:spPr>
          <a:xfrm>
            <a:off x="283845" y="205939"/>
            <a:ext cx="8576310" cy="3230669"/>
          </a:xfrm>
        </p:spPr>
        <p:txBody>
          <a:bodyPr>
            <a:normAutofit fontScale="90000"/>
          </a:bodyPr>
          <a:lstStyle/>
          <a:p>
            <a:pPr algn="ctr">
              <a:lnSpc>
                <a:spcPct val="105000"/>
              </a:lnSpc>
            </a:pPr>
            <a:r>
              <a:rPr lang="en-US" sz="3600" b="1" dirty="0">
                <a:solidFill>
                  <a:schemeClr val="accent1"/>
                </a:solidFill>
              </a:rPr>
              <a:t>GenASM: A Low-Power, Memory-Efficient Approximate String Matching Acceleration Framework for Genome Sequence Analysis</a:t>
            </a:r>
            <a:br>
              <a:rPr lang="en-US" sz="3400" b="1" dirty="0">
                <a:solidFill>
                  <a:schemeClr val="accent1"/>
                </a:solidFill>
              </a:rPr>
            </a:br>
            <a:br>
              <a:rPr lang="en-US" sz="3500" dirty="0">
                <a:solidFill>
                  <a:schemeClr val="accent1"/>
                </a:solidFill>
              </a:rPr>
            </a:br>
            <a:br>
              <a:rPr lang="en-US" sz="3500" dirty="0">
                <a:solidFill>
                  <a:schemeClr val="accent1"/>
                </a:solidFill>
              </a:rPr>
            </a:br>
            <a:r>
              <a:rPr lang="en-US" sz="3500" dirty="0">
                <a:solidFill>
                  <a:schemeClr val="accent1"/>
                </a:solidFill>
              </a:rPr>
              <a:t> </a:t>
            </a:r>
          </a:p>
        </p:txBody>
      </p:sp>
      <p:sp>
        <p:nvSpPr>
          <p:cNvPr id="3" name="Subtitle 2">
            <a:extLst>
              <a:ext uri="{FF2B5EF4-FFF2-40B4-BE49-F238E27FC236}">
                <a16:creationId xmlns:a16="http://schemas.microsoft.com/office/drawing/2014/main" id="{79F092AB-AF30-E54D-8F4E-155B8F20F3D6}"/>
              </a:ext>
            </a:extLst>
          </p:cNvPr>
          <p:cNvSpPr>
            <a:spLocks noGrp="1"/>
          </p:cNvSpPr>
          <p:nvPr>
            <p:ph type="subTitle" idx="1"/>
          </p:nvPr>
        </p:nvSpPr>
        <p:spPr>
          <a:xfrm>
            <a:off x="283845" y="2088637"/>
            <a:ext cx="8576310" cy="5100046"/>
          </a:xfrm>
        </p:spPr>
        <p:txBody>
          <a:bodyPr>
            <a:normAutofit/>
          </a:bodyPr>
          <a:lstStyle/>
          <a:p>
            <a:pPr algn="ctr">
              <a:lnSpc>
                <a:spcPct val="105000"/>
              </a:lnSpc>
              <a:spcBef>
                <a:spcPts val="0"/>
              </a:spcBef>
              <a:spcAft>
                <a:spcPts val="0"/>
              </a:spcAft>
            </a:pPr>
            <a:r>
              <a:rPr lang="en-US" sz="2300" dirty="0"/>
              <a:t>Damla Senol Cali</a:t>
            </a:r>
            <a:r>
              <a:rPr lang="en-US" sz="2300" baseline="30000" dirty="0"/>
              <a:t>1</a:t>
            </a:r>
          </a:p>
          <a:p>
            <a:pPr algn="ctr">
              <a:lnSpc>
                <a:spcPct val="105000"/>
              </a:lnSpc>
              <a:spcBef>
                <a:spcPts val="0"/>
              </a:spcBef>
              <a:spcAft>
                <a:spcPts val="0"/>
              </a:spcAft>
            </a:pPr>
            <a:r>
              <a:rPr lang="en-US" sz="2300" dirty="0"/>
              <a:t>Carnegie Mellon University</a:t>
            </a:r>
          </a:p>
          <a:p>
            <a:pPr algn="ctr">
              <a:lnSpc>
                <a:spcPct val="105000"/>
              </a:lnSpc>
              <a:spcBef>
                <a:spcPts val="0"/>
              </a:spcBef>
              <a:spcAft>
                <a:spcPts val="0"/>
              </a:spcAft>
            </a:pPr>
            <a:r>
              <a:rPr lang="en-US" sz="2300" dirty="0"/>
              <a:t>(</a:t>
            </a:r>
            <a:r>
              <a:rPr lang="en-US" sz="2300" dirty="0">
                <a:hlinkClick r:id="rId3"/>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t>Gurpreet S. Kalsi</a:t>
            </a:r>
            <a:r>
              <a:rPr lang="en-US" sz="1900" baseline="30000" dirty="0"/>
              <a:t>2</a:t>
            </a:r>
            <a:r>
              <a:rPr lang="en-US" sz="1900" dirty="0"/>
              <a:t>, </a:t>
            </a:r>
            <a:r>
              <a:rPr lang="en-US" sz="1900" dirty="0" err="1"/>
              <a:t>Zulal</a:t>
            </a:r>
            <a:r>
              <a:rPr lang="en-US" sz="1900" dirty="0"/>
              <a:t> Bingol</a:t>
            </a:r>
            <a:r>
              <a:rPr lang="en-US" sz="1900" baseline="30000" dirty="0"/>
              <a:t>3</a:t>
            </a:r>
            <a:r>
              <a:rPr lang="en-US" sz="1900" dirty="0"/>
              <a:t>, Lavanya Subramanian</a:t>
            </a:r>
            <a:r>
              <a:rPr lang="en-US" sz="1900" baseline="30000" dirty="0"/>
              <a:t>2</a:t>
            </a:r>
            <a:r>
              <a:rPr lang="en-US" sz="1900" dirty="0"/>
              <a:t>, Can Firtina</a:t>
            </a:r>
            <a:r>
              <a:rPr lang="en-US" sz="1900" baseline="30000" dirty="0"/>
              <a:t>4</a:t>
            </a:r>
            <a:r>
              <a:rPr lang="en-US" sz="1900" dirty="0"/>
              <a:t>, </a:t>
            </a:r>
          </a:p>
          <a:p>
            <a:pPr algn="ctr">
              <a:lnSpc>
                <a:spcPct val="105000"/>
              </a:lnSpc>
              <a:spcBef>
                <a:spcPts val="0"/>
              </a:spcBef>
              <a:spcAft>
                <a:spcPts val="0"/>
              </a:spcAft>
            </a:pPr>
            <a:r>
              <a:rPr lang="en-US" sz="1900" dirty="0"/>
              <a:t>Jeremie Kim</a:t>
            </a:r>
            <a:r>
              <a:rPr lang="en-US" sz="1900" baseline="30000" dirty="0"/>
              <a:t>1,4</a:t>
            </a:r>
            <a:r>
              <a:rPr lang="en-US" sz="1900" dirty="0"/>
              <a:t>, Rachata Ausavarungnirun</a:t>
            </a:r>
            <a:r>
              <a:rPr lang="en-US" sz="1900" baseline="30000" dirty="0"/>
              <a:t>5,1</a:t>
            </a:r>
            <a:r>
              <a:rPr lang="en-US" sz="1900" dirty="0"/>
              <a:t>, Mohammed Alser</a:t>
            </a:r>
            <a:r>
              <a:rPr lang="en-US" sz="1900" baseline="30000" dirty="0"/>
              <a:t>4</a:t>
            </a:r>
            <a:r>
              <a:rPr lang="en-US" sz="1900" dirty="0"/>
              <a:t>, </a:t>
            </a:r>
          </a:p>
          <a:p>
            <a:pPr algn="ctr">
              <a:lnSpc>
                <a:spcPct val="105000"/>
              </a:lnSpc>
              <a:spcBef>
                <a:spcPts val="0"/>
              </a:spcBef>
              <a:spcAft>
                <a:spcPts val="0"/>
              </a:spcAft>
            </a:pPr>
            <a:r>
              <a:rPr lang="en-US" sz="1900" dirty="0"/>
              <a:t>Anant Nori</a:t>
            </a:r>
            <a:r>
              <a:rPr lang="en-US" sz="1900" baseline="30000" dirty="0"/>
              <a:t>2</a:t>
            </a:r>
            <a:r>
              <a:rPr lang="en-US" sz="1900" dirty="0"/>
              <a:t>, Juan Gomez-Luna</a:t>
            </a:r>
            <a:r>
              <a:rPr lang="en-US" sz="1900" baseline="30000" dirty="0"/>
              <a:t>4</a:t>
            </a:r>
            <a:r>
              <a:rPr lang="en-US" sz="1900" dirty="0"/>
              <a:t>, </a:t>
            </a:r>
            <a:r>
              <a:rPr lang="en-US" sz="1900" dirty="0" err="1"/>
              <a:t>Amirali</a:t>
            </a:r>
            <a:r>
              <a:rPr lang="en-US" sz="1900" dirty="0"/>
              <a:t> Boroumand</a:t>
            </a:r>
            <a:r>
              <a:rPr lang="en-US" sz="1900" baseline="30000" dirty="0"/>
              <a:t>1</a:t>
            </a:r>
            <a:r>
              <a:rPr lang="en-US" sz="1900" dirty="0"/>
              <a:t>, Allison Scibisz</a:t>
            </a:r>
            <a:r>
              <a:rPr lang="en-US" sz="1900" baseline="30000" dirty="0"/>
              <a:t>1</a:t>
            </a:r>
            <a:r>
              <a:rPr lang="en-US" sz="1900" dirty="0"/>
              <a:t>, </a:t>
            </a:r>
          </a:p>
          <a:p>
            <a:pPr algn="ctr">
              <a:lnSpc>
                <a:spcPct val="105000"/>
              </a:lnSpc>
              <a:spcBef>
                <a:spcPts val="0"/>
              </a:spcBef>
              <a:spcAft>
                <a:spcPts val="0"/>
              </a:spcAft>
            </a:pPr>
            <a:r>
              <a:rPr lang="en-US" sz="1900" dirty="0"/>
              <a:t>Sreenivas Subramoney</a:t>
            </a:r>
            <a:r>
              <a:rPr lang="en-US" sz="1900" baseline="30000" dirty="0"/>
              <a:t>2</a:t>
            </a:r>
            <a:r>
              <a:rPr lang="en-US" sz="1900" dirty="0"/>
              <a:t>, Can Alkan</a:t>
            </a:r>
            <a:r>
              <a:rPr lang="en-US" sz="1900" baseline="30000" dirty="0"/>
              <a:t>3</a:t>
            </a:r>
            <a:r>
              <a:rPr lang="en-US" sz="1900" dirty="0"/>
              <a:t>, Saugata Ghose</a:t>
            </a:r>
            <a:r>
              <a:rPr lang="en-US" sz="1900" baseline="30000" dirty="0"/>
              <a:t>6,1</a:t>
            </a:r>
            <a:r>
              <a:rPr lang="en-US" sz="1900" dirty="0"/>
              <a:t>, and Onur Mutlu</a:t>
            </a:r>
            <a:r>
              <a:rPr lang="en-US" sz="1900" baseline="30000" dirty="0"/>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a:p>
            <a:pPr algn="r">
              <a:lnSpc>
                <a:spcPct val="100000"/>
              </a:lnSpc>
              <a:spcBef>
                <a:spcPts val="0"/>
              </a:spcBef>
              <a:spcAft>
                <a:spcPts val="0"/>
              </a:spcAft>
            </a:pPr>
            <a:r>
              <a:rPr lang="en-US" b="1" dirty="0">
                <a:solidFill>
                  <a:schemeClr val="accent1"/>
                </a:solidFill>
              </a:rPr>
              <a:t>To appear in MICRO 2020.</a:t>
            </a:r>
          </a:p>
        </p:txBody>
      </p:sp>
      <p:grpSp>
        <p:nvGrpSpPr>
          <p:cNvPr id="10" name="Group 9">
            <a:extLst>
              <a:ext uri="{FF2B5EF4-FFF2-40B4-BE49-F238E27FC236}">
                <a16:creationId xmlns:a16="http://schemas.microsoft.com/office/drawing/2014/main" id="{2D454BFC-843E-C346-8A28-F18028E3FF5E}"/>
              </a:ext>
            </a:extLst>
          </p:cNvPr>
          <p:cNvGrpSpPr/>
          <p:nvPr/>
        </p:nvGrpSpPr>
        <p:grpSpPr>
          <a:xfrm>
            <a:off x="538479" y="4968122"/>
            <a:ext cx="8067042" cy="1475064"/>
            <a:chOff x="538479" y="4968122"/>
            <a:chExt cx="8067042" cy="1475064"/>
          </a:xfrm>
        </p:grpSpPr>
        <p:grpSp>
          <p:nvGrpSpPr>
            <p:cNvPr id="4" name="Group 3">
              <a:extLst>
                <a:ext uri="{FF2B5EF4-FFF2-40B4-BE49-F238E27FC236}">
                  <a16:creationId xmlns:a16="http://schemas.microsoft.com/office/drawing/2014/main" id="{BA9028FB-C6A3-A142-BD58-8B32DBCCB105}"/>
                </a:ext>
              </a:extLst>
            </p:cNvPr>
            <p:cNvGrpSpPr/>
            <p:nvPr/>
          </p:nvGrpSpPr>
          <p:grpSpPr>
            <a:xfrm>
              <a:off x="538479" y="4968122"/>
              <a:ext cx="8067042" cy="594793"/>
              <a:chOff x="634998" y="5868087"/>
              <a:chExt cx="8067042" cy="594793"/>
            </a:xfrm>
          </p:grpSpPr>
          <p:pic>
            <p:nvPicPr>
              <p:cNvPr id="6" name="Picture 5">
                <a:extLst>
                  <a:ext uri="{FF2B5EF4-FFF2-40B4-BE49-F238E27FC236}">
                    <a16:creationId xmlns:a16="http://schemas.microsoft.com/office/drawing/2014/main" id="{1360DF5F-B2A8-F544-9854-E407EAF6F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652" y="5880098"/>
                <a:ext cx="884542" cy="582782"/>
              </a:xfrm>
              <a:prstGeom prst="rect">
                <a:avLst/>
              </a:prstGeom>
            </p:spPr>
          </p:pic>
          <p:pic>
            <p:nvPicPr>
              <p:cNvPr id="7" name="Picture 6">
                <a:extLst>
                  <a:ext uri="{FF2B5EF4-FFF2-40B4-BE49-F238E27FC236}">
                    <a16:creationId xmlns:a16="http://schemas.microsoft.com/office/drawing/2014/main" id="{D93B4BA0-0169-1A4B-94C6-5A3ABDB7215F}"/>
                  </a:ext>
                </a:extLst>
              </p:cNvPr>
              <p:cNvPicPr>
                <a:picLocks noChangeAspect="1"/>
              </p:cNvPicPr>
              <p:nvPr/>
            </p:nvPicPr>
            <p:blipFill>
              <a:blip r:embed="rId5"/>
              <a:stretch>
                <a:fillRect/>
              </a:stretch>
            </p:blipFill>
            <p:spPr>
              <a:xfrm>
                <a:off x="800112" y="5976172"/>
                <a:ext cx="2103120" cy="390636"/>
              </a:xfrm>
              <a:prstGeom prst="rect">
                <a:avLst/>
              </a:prstGeom>
            </p:spPr>
          </p:pic>
          <p:pic>
            <p:nvPicPr>
              <p:cNvPr id="15" name="Picture 14">
                <a:extLst>
                  <a:ext uri="{FF2B5EF4-FFF2-40B4-BE49-F238E27FC236}">
                    <a16:creationId xmlns:a16="http://schemas.microsoft.com/office/drawing/2014/main" id="{2D2CC399-C3BE-714A-9DCD-363D3CBC208E}"/>
                  </a:ext>
                </a:extLst>
              </p:cNvPr>
              <p:cNvPicPr>
                <a:picLocks noChangeAspect="1"/>
              </p:cNvPicPr>
              <p:nvPr/>
            </p:nvPicPr>
            <p:blipFill rotWithShape="1">
              <a:blip r:embed="rId6"/>
              <a:srcRect l="9652" t="28752" r="10462" b="30881"/>
              <a:stretch/>
            </p:blipFill>
            <p:spPr>
              <a:xfrm>
                <a:off x="6786687" y="6006586"/>
                <a:ext cx="1862001" cy="365760"/>
              </a:xfrm>
              <a:prstGeom prst="rect">
                <a:avLst/>
              </a:prstGeom>
            </p:spPr>
          </p:pic>
          <p:sp>
            <p:nvSpPr>
              <p:cNvPr id="12" name="TextBox 11">
                <a:extLst>
                  <a:ext uri="{FF2B5EF4-FFF2-40B4-BE49-F238E27FC236}">
                    <a16:creationId xmlns:a16="http://schemas.microsoft.com/office/drawing/2014/main" id="{793F9F69-E9A2-0844-A85E-561E7A8AFA73}"/>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1					2		     3	              				   4</a:t>
                </a:r>
              </a:p>
            </p:txBody>
          </p:sp>
          <p:pic>
            <p:nvPicPr>
              <p:cNvPr id="9" name="Picture 8">
                <a:extLst>
                  <a:ext uri="{FF2B5EF4-FFF2-40B4-BE49-F238E27FC236}">
                    <a16:creationId xmlns:a16="http://schemas.microsoft.com/office/drawing/2014/main" id="{41BFCDCF-DBE7-2740-9B85-91EDA2BA4F21}"/>
                  </a:ext>
                </a:extLst>
              </p:cNvPr>
              <p:cNvPicPr>
                <a:picLocks noChangeAspect="1"/>
              </p:cNvPicPr>
              <p:nvPr/>
            </p:nvPicPr>
            <p:blipFill>
              <a:blip r:embed="rId7"/>
              <a:stretch>
                <a:fillRect/>
              </a:stretch>
            </p:blipFill>
            <p:spPr>
              <a:xfrm>
                <a:off x="4203574" y="5880098"/>
                <a:ext cx="2554321" cy="582782"/>
              </a:xfrm>
              <a:prstGeom prst="rect">
                <a:avLst/>
              </a:prstGeom>
            </p:spPr>
          </p:pic>
        </p:grpSp>
        <p:grpSp>
          <p:nvGrpSpPr>
            <p:cNvPr id="8" name="Group 7">
              <a:extLst>
                <a:ext uri="{FF2B5EF4-FFF2-40B4-BE49-F238E27FC236}">
                  <a16:creationId xmlns:a16="http://schemas.microsoft.com/office/drawing/2014/main" id="{DC18540B-5707-484B-B1AE-886E79909474}"/>
                </a:ext>
              </a:extLst>
            </p:cNvPr>
            <p:cNvGrpSpPr/>
            <p:nvPr/>
          </p:nvGrpSpPr>
          <p:grpSpPr>
            <a:xfrm>
              <a:off x="1275008" y="5504347"/>
              <a:ext cx="6577910" cy="938839"/>
              <a:chOff x="1275008" y="5504347"/>
              <a:chExt cx="6577910" cy="938839"/>
            </a:xfrm>
          </p:grpSpPr>
          <p:grpSp>
            <p:nvGrpSpPr>
              <p:cNvPr id="5" name="Group 4">
                <a:extLst>
                  <a:ext uri="{FF2B5EF4-FFF2-40B4-BE49-F238E27FC236}">
                    <a16:creationId xmlns:a16="http://schemas.microsoft.com/office/drawing/2014/main" id="{17586ED8-5649-A544-9A59-7C7CF9DDE339}"/>
                  </a:ext>
                </a:extLst>
              </p:cNvPr>
              <p:cNvGrpSpPr/>
              <p:nvPr/>
            </p:nvGrpSpPr>
            <p:grpSpPr>
              <a:xfrm>
                <a:off x="1491264" y="5504347"/>
                <a:ext cx="6361654" cy="938839"/>
                <a:chOff x="1491264" y="5504347"/>
                <a:chExt cx="6361654" cy="938839"/>
              </a:xfrm>
            </p:grpSpPr>
            <p:pic>
              <p:nvPicPr>
                <p:cNvPr id="1026" name="Picture 2">
                  <a:extLst>
                    <a:ext uri="{FF2B5EF4-FFF2-40B4-BE49-F238E27FC236}">
                      <a16:creationId xmlns:a16="http://schemas.microsoft.com/office/drawing/2014/main" id="{CEB33324-A1AC-5D42-B85F-93AE9237A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994" y="5761906"/>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4C1C6E-F4C4-6742-8967-75DF4DE7C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1264" y="5504347"/>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0E1B1C-400A-D848-B7CC-A95763E39854}"/>
                    </a:ext>
                  </a:extLst>
                </p:cNvPr>
                <p:cNvPicPr>
                  <a:picLocks noChangeAspect="1"/>
                </p:cNvPicPr>
                <p:nvPr/>
              </p:nvPicPr>
              <p:blipFill>
                <a:blip r:embed="rId10"/>
                <a:stretch>
                  <a:fillRect/>
                </a:stretch>
              </p:blipFill>
              <p:spPr>
                <a:xfrm>
                  <a:off x="6196413" y="5766956"/>
                  <a:ext cx="1656505" cy="489422"/>
                </a:xfrm>
                <a:prstGeom prst="rect">
                  <a:avLst/>
                </a:prstGeom>
              </p:spPr>
            </p:pic>
          </p:grpSp>
          <p:sp>
            <p:nvSpPr>
              <p:cNvPr id="14" name="TextBox 13">
                <a:extLst>
                  <a:ext uri="{FF2B5EF4-FFF2-40B4-BE49-F238E27FC236}">
                    <a16:creationId xmlns:a16="http://schemas.microsoft.com/office/drawing/2014/main" id="{B035DE49-F486-354A-9502-59F2DB68E213}"/>
                  </a:ext>
                </a:extLst>
              </p:cNvPr>
              <p:cNvSpPr txBox="1"/>
              <p:nvPr/>
            </p:nvSpPr>
            <p:spPr>
              <a:xfrm>
                <a:off x="1275008" y="5665989"/>
                <a:ext cx="43015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orbel" panose="020B0503020204020204" pitchFamily="34" charset="0"/>
                  </a:rPr>
                  <a:t>5</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r>
                  <a:rPr lang="en-US" sz="1400" b="1" dirty="0">
                    <a:solidFill>
                      <a:prstClr val="black"/>
                    </a:solidFill>
                    <a:latin typeface="Corbel" panose="020B0503020204020204" pitchFamily="34" charset="0"/>
                  </a:rPr>
                  <a:t>6</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p>
            </p:txBody>
          </p:sp>
        </p:grpSp>
      </p:grpSp>
    </p:spTree>
    <p:extLst>
      <p:ext uri="{BB962C8B-B14F-4D97-AF65-F5344CB8AC3E}">
        <p14:creationId xmlns:p14="http://schemas.microsoft.com/office/powerpoint/2010/main" val="32493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2218475" y="1993767"/>
            <a:ext cx="3816626" cy="122754"/>
          </a:xfrm>
          <a:prstGeom prst="rect">
            <a:avLst/>
          </a:prstGeom>
          <a:gradFill flip="none" rotWithShape="1">
            <a:gsLst>
              <a:gs pos="0">
                <a:srgbClr val="FFFF00"/>
              </a:gs>
              <a:gs pos="27000">
                <a:srgbClr val="D580DB"/>
              </a:gs>
              <a:gs pos="63000">
                <a:srgbClr val="00B0F0"/>
              </a:gs>
              <a:gs pos="89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7" name="TextBox 16"/>
          <p:cNvSpPr txBox="1"/>
          <p:nvPr/>
        </p:nvSpPr>
        <p:spPr>
          <a:xfrm>
            <a:off x="3954982" y="1678228"/>
            <a:ext cx="21966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Large DNA molecule</a:t>
            </a:r>
          </a:p>
        </p:txBody>
      </p:sp>
      <p:sp>
        <p:nvSpPr>
          <p:cNvPr id="27" name="Rectangle 26"/>
          <p:cNvSpPr/>
          <p:nvPr/>
        </p:nvSpPr>
        <p:spPr>
          <a:xfrm rot="20515068">
            <a:off x="2308257" y="2804389"/>
            <a:ext cx="1080000" cy="98550"/>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8" name="Rectangle 27"/>
          <p:cNvSpPr/>
          <p:nvPr/>
        </p:nvSpPr>
        <p:spPr>
          <a:xfrm rot="541883">
            <a:off x="3326138" y="2962916"/>
            <a:ext cx="1080000" cy="100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Rectangle 28"/>
          <p:cNvSpPr/>
          <p:nvPr/>
        </p:nvSpPr>
        <p:spPr>
          <a:xfrm rot="21094906">
            <a:off x="2625287" y="3160417"/>
            <a:ext cx="1080000" cy="100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Rectangle 29"/>
          <p:cNvSpPr/>
          <p:nvPr/>
        </p:nvSpPr>
        <p:spPr>
          <a:xfrm rot="21250960">
            <a:off x="4014199" y="2778730"/>
            <a:ext cx="1080000" cy="1008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Rectangle 30"/>
          <p:cNvSpPr/>
          <p:nvPr/>
        </p:nvSpPr>
        <p:spPr>
          <a:xfrm rot="358080">
            <a:off x="4030955" y="3259788"/>
            <a:ext cx="1080000" cy="100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 name="Rectangle 31"/>
          <p:cNvSpPr/>
          <p:nvPr/>
        </p:nvSpPr>
        <p:spPr>
          <a:xfrm rot="472447">
            <a:off x="4861120" y="2986372"/>
            <a:ext cx="1080000" cy="100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3" name="Rectangle 32"/>
          <p:cNvSpPr/>
          <p:nvPr/>
        </p:nvSpPr>
        <p:spPr>
          <a:xfrm rot="21055297">
            <a:off x="5015857" y="3462076"/>
            <a:ext cx="1080000" cy="10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36" name="Straight Arrow Connector 35"/>
          <p:cNvCxnSpPr/>
          <p:nvPr/>
        </p:nvCxnSpPr>
        <p:spPr>
          <a:xfrm>
            <a:off x="4254440" y="2184447"/>
            <a:ext cx="0" cy="512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94100" y="3618619"/>
            <a:ext cx="22575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Small DNA fragments</a:t>
            </a:r>
          </a:p>
        </p:txBody>
      </p:sp>
      <p:cxnSp>
        <p:nvCxnSpPr>
          <p:cNvPr id="40" name="Straight Arrow Connector 39"/>
          <p:cNvCxnSpPr/>
          <p:nvPr/>
        </p:nvCxnSpPr>
        <p:spPr>
          <a:xfrm>
            <a:off x="4275079" y="3987951"/>
            <a:ext cx="0" cy="512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517875" y="4984040"/>
            <a:ext cx="8126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Reads</a:t>
            </a:r>
          </a:p>
        </p:txBody>
      </p:sp>
      <p:grpSp>
        <p:nvGrpSpPr>
          <p:cNvPr id="7" name="Group 6"/>
          <p:cNvGrpSpPr/>
          <p:nvPr/>
        </p:nvGrpSpPr>
        <p:grpSpPr>
          <a:xfrm>
            <a:off x="2360658" y="4519360"/>
            <a:ext cx="1562077" cy="338554"/>
            <a:chOff x="2188389" y="4545756"/>
            <a:chExt cx="1562077" cy="338554"/>
          </a:xfrm>
        </p:grpSpPr>
        <p:sp>
          <p:nvSpPr>
            <p:cNvPr id="41" name="Rectangle 40"/>
            <p:cNvSpPr/>
            <p:nvPr/>
          </p:nvSpPr>
          <p:spPr>
            <a:xfrm>
              <a:off x="2250608" y="4593349"/>
              <a:ext cx="1373688" cy="222956"/>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9" name="TextBox 48"/>
            <p:cNvSpPr txBox="1"/>
            <p:nvPr/>
          </p:nvSpPr>
          <p:spPr>
            <a:xfrm>
              <a:off x="2188389" y="4545756"/>
              <a:ext cx="15620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ACGTACCCCGT</a:t>
              </a:r>
            </a:p>
          </p:txBody>
        </p:sp>
      </p:grpSp>
      <p:grpSp>
        <p:nvGrpSpPr>
          <p:cNvPr id="18" name="Group 17"/>
          <p:cNvGrpSpPr/>
          <p:nvPr/>
        </p:nvGrpSpPr>
        <p:grpSpPr>
          <a:xfrm>
            <a:off x="3569046" y="4932628"/>
            <a:ext cx="1561509" cy="338554"/>
            <a:chOff x="3128483" y="5309496"/>
            <a:chExt cx="1561509" cy="338554"/>
          </a:xfrm>
        </p:grpSpPr>
        <p:sp>
          <p:nvSpPr>
            <p:cNvPr id="43" name="Rectangle 42"/>
            <p:cNvSpPr/>
            <p:nvPr/>
          </p:nvSpPr>
          <p:spPr>
            <a:xfrm>
              <a:off x="3203322" y="5362917"/>
              <a:ext cx="1375200" cy="223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 name="TextBox 49"/>
            <p:cNvSpPr txBox="1"/>
            <p:nvPr/>
          </p:nvSpPr>
          <p:spPr>
            <a:xfrm>
              <a:off x="3128483" y="5309496"/>
              <a:ext cx="156150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GATACACTGTG</a:t>
              </a:r>
            </a:p>
          </p:txBody>
        </p:sp>
      </p:grpSp>
      <p:grpSp>
        <p:nvGrpSpPr>
          <p:cNvPr id="11" name="Group 10"/>
          <p:cNvGrpSpPr/>
          <p:nvPr/>
        </p:nvGrpSpPr>
        <p:grpSpPr>
          <a:xfrm>
            <a:off x="4535963" y="4490619"/>
            <a:ext cx="1539765" cy="338554"/>
            <a:chOff x="4477482" y="4534478"/>
            <a:chExt cx="1539765" cy="338554"/>
          </a:xfrm>
        </p:grpSpPr>
        <p:sp>
          <p:nvSpPr>
            <p:cNvPr id="44" name="Rectangle 43"/>
            <p:cNvSpPr/>
            <p:nvPr/>
          </p:nvSpPr>
          <p:spPr>
            <a:xfrm>
              <a:off x="4541403" y="4588375"/>
              <a:ext cx="1375200" cy="2232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1" name="TextBox 50"/>
            <p:cNvSpPr txBox="1"/>
            <p:nvPr/>
          </p:nvSpPr>
          <p:spPr>
            <a:xfrm>
              <a:off x="4477482" y="4534478"/>
              <a:ext cx="153976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TTTTTTTAATT</a:t>
              </a:r>
            </a:p>
          </p:txBody>
        </p:sp>
      </p:grpSp>
      <p:grpSp>
        <p:nvGrpSpPr>
          <p:cNvPr id="19" name="Group 18"/>
          <p:cNvGrpSpPr/>
          <p:nvPr/>
        </p:nvGrpSpPr>
        <p:grpSpPr>
          <a:xfrm>
            <a:off x="2358575" y="5463512"/>
            <a:ext cx="1564160" cy="338554"/>
            <a:chOff x="3857124" y="4997083"/>
            <a:chExt cx="1564160" cy="338554"/>
          </a:xfrm>
        </p:grpSpPr>
        <p:sp>
          <p:nvSpPr>
            <p:cNvPr id="42" name="Rectangle 41"/>
            <p:cNvSpPr/>
            <p:nvPr/>
          </p:nvSpPr>
          <p:spPr>
            <a:xfrm>
              <a:off x="3938690" y="5047731"/>
              <a:ext cx="1375200" cy="223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2" name="TextBox 51"/>
            <p:cNvSpPr txBox="1"/>
            <p:nvPr/>
          </p:nvSpPr>
          <p:spPr>
            <a:xfrm>
              <a:off x="3857124" y="4997083"/>
              <a:ext cx="15641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CTAGGGACCTT</a:t>
              </a:r>
            </a:p>
          </p:txBody>
        </p:sp>
      </p:grpSp>
      <p:grpSp>
        <p:nvGrpSpPr>
          <p:cNvPr id="13" name="Group 12"/>
          <p:cNvGrpSpPr/>
          <p:nvPr/>
        </p:nvGrpSpPr>
        <p:grpSpPr>
          <a:xfrm>
            <a:off x="4572000" y="5456483"/>
            <a:ext cx="1658240" cy="338554"/>
            <a:chOff x="4551147" y="5294189"/>
            <a:chExt cx="1658240" cy="338554"/>
          </a:xfrm>
        </p:grpSpPr>
        <p:sp>
          <p:nvSpPr>
            <p:cNvPr id="45" name="Rectangle 44"/>
            <p:cNvSpPr/>
            <p:nvPr/>
          </p:nvSpPr>
          <p:spPr>
            <a:xfrm>
              <a:off x="4642047" y="5344410"/>
              <a:ext cx="1375200" cy="22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3" name="TextBox 52"/>
            <p:cNvSpPr txBox="1"/>
            <p:nvPr/>
          </p:nvSpPr>
          <p:spPr>
            <a:xfrm>
              <a:off x="4551147" y="5294189"/>
              <a:ext cx="165824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ACGACGTAGCT</a:t>
              </a:r>
            </a:p>
          </p:txBody>
        </p:sp>
      </p:grpSp>
      <p:grpSp>
        <p:nvGrpSpPr>
          <p:cNvPr id="12" name="Group 11"/>
          <p:cNvGrpSpPr/>
          <p:nvPr/>
        </p:nvGrpSpPr>
        <p:grpSpPr>
          <a:xfrm>
            <a:off x="5287484" y="4926755"/>
            <a:ext cx="1577052" cy="338554"/>
            <a:chOff x="5390191" y="5006202"/>
            <a:chExt cx="1577052" cy="338554"/>
          </a:xfrm>
        </p:grpSpPr>
        <p:sp>
          <p:nvSpPr>
            <p:cNvPr id="46" name="Rectangle 45"/>
            <p:cNvSpPr/>
            <p:nvPr/>
          </p:nvSpPr>
          <p:spPr>
            <a:xfrm>
              <a:off x="5473122" y="5071106"/>
              <a:ext cx="1375200" cy="22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4" name="TextBox 53"/>
            <p:cNvSpPr txBox="1"/>
            <p:nvPr/>
          </p:nvSpPr>
          <p:spPr>
            <a:xfrm>
              <a:off x="5390191" y="5006202"/>
              <a:ext cx="15770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AAAAAAAAAA</a:t>
              </a:r>
            </a:p>
          </p:txBody>
        </p:sp>
      </p:grpSp>
      <p:grpSp>
        <p:nvGrpSpPr>
          <p:cNvPr id="14" name="Group 13"/>
          <p:cNvGrpSpPr/>
          <p:nvPr/>
        </p:nvGrpSpPr>
        <p:grpSpPr>
          <a:xfrm>
            <a:off x="1858454" y="4937187"/>
            <a:ext cx="1488373" cy="338554"/>
            <a:chOff x="2517296" y="5024271"/>
            <a:chExt cx="1488373" cy="338554"/>
          </a:xfrm>
        </p:grpSpPr>
        <p:sp>
          <p:nvSpPr>
            <p:cNvPr id="47" name="Rectangle 46"/>
            <p:cNvSpPr/>
            <p:nvPr/>
          </p:nvSpPr>
          <p:spPr>
            <a:xfrm>
              <a:off x="2582826" y="5074208"/>
              <a:ext cx="1375200" cy="223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5" name="TextBox 54"/>
            <p:cNvSpPr txBox="1"/>
            <p:nvPr/>
          </p:nvSpPr>
          <p:spPr>
            <a:xfrm>
              <a:off x="2517296" y="5024271"/>
              <a:ext cx="148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orbel" panose="020B0503020204020204"/>
                  <a:ea typeface="+mn-ea"/>
                  <a:cs typeface="+mn-cs"/>
                </a:rPr>
                <a:t>ACGAGCGGGT</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21" name="Right Brace 20"/>
          <p:cNvSpPr/>
          <p:nvPr/>
        </p:nvSpPr>
        <p:spPr>
          <a:xfrm>
            <a:off x="6864536" y="4447646"/>
            <a:ext cx="652304" cy="143039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870D95F5-7750-3347-9E12-808E53A13286}"/>
              </a:ext>
            </a:extLst>
          </p:cNvPr>
          <p:cNvSpPr>
            <a:spLocks noGrp="1"/>
          </p:cNvSpPr>
          <p:nvPr>
            <p:ph type="title"/>
          </p:nvPr>
        </p:nvSpPr>
        <p:spPr/>
        <p:txBody>
          <a:bodyPr>
            <a:normAutofit fontScale="90000"/>
          </a:bodyPr>
          <a:lstStyle/>
          <a:p>
            <a:r>
              <a:rPr lang="en-US" dirty="0"/>
              <a:t>Genome Sequencing (cont.)</a:t>
            </a:r>
          </a:p>
        </p:txBody>
      </p:sp>
      <p:sp>
        <p:nvSpPr>
          <p:cNvPr id="2" name="Slide Number Placeholder 1">
            <a:extLst>
              <a:ext uri="{FF2B5EF4-FFF2-40B4-BE49-F238E27FC236}">
                <a16:creationId xmlns:a16="http://schemas.microsoft.com/office/drawing/2014/main" id="{E8CA4F4F-8CC8-8544-87E7-6790627B414C}"/>
              </a:ext>
            </a:extLst>
          </p:cNvPr>
          <p:cNvSpPr>
            <a:spLocks noGrp="1"/>
          </p:cNvSpPr>
          <p:nvPr>
            <p:ph type="sldNum" sz="quarter" idx="10"/>
          </p:nvPr>
        </p:nvSpPr>
        <p:spPr/>
        <p:txBody>
          <a:bodyPr/>
          <a:lstStyle/>
          <a:p>
            <a:fld id="{BE67019E-6B59-9444-A8F8-0CFAB6B6981D}" type="slidenum">
              <a:rPr lang="en-US" smtClean="0"/>
              <a:pPr/>
              <a:t>3</a:t>
            </a:fld>
            <a:endParaRPr lang="en-US" dirty="0"/>
          </a:p>
        </p:txBody>
      </p:sp>
    </p:spTree>
    <p:extLst>
      <p:ext uri="{BB962C8B-B14F-4D97-AF65-F5344CB8AC3E}">
        <p14:creationId xmlns:p14="http://schemas.microsoft.com/office/powerpoint/2010/main" val="8114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7" grpId="0" animBg="1"/>
      <p:bldP spid="28" grpId="0" animBg="1"/>
      <p:bldP spid="29" grpId="0" animBg="1"/>
      <p:bldP spid="30" grpId="0" animBg="1"/>
      <p:bldP spid="31" grpId="0" animBg="1"/>
      <p:bldP spid="32" grpId="0" animBg="1"/>
      <p:bldP spid="33" grpId="0" animBg="1"/>
      <p:bldP spid="38" grpId="0"/>
      <p:bldP spid="48"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p:txBody>
          <a:bodyPr>
            <a:normAutofit fontScale="90000"/>
          </a:bodyPr>
          <a:lstStyle/>
          <a:p>
            <a:r>
              <a:rPr lang="en-US" dirty="0"/>
              <a:t>Genome Sequence Analysis</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246909"/>
            <a:ext cx="8410073" cy="5001491"/>
          </a:xfrm>
        </p:spPr>
        <p:txBody>
          <a:bodyPr>
            <a:noAutofit/>
          </a:bodyPr>
          <a:lstStyle/>
          <a:p>
            <a:pPr marL="496888" indent="-317500">
              <a:lnSpc>
                <a:spcPct val="120000"/>
              </a:lnSpc>
              <a:spcBef>
                <a:spcPts val="0"/>
              </a:spcBef>
              <a:spcAft>
                <a:spcPts val="0"/>
              </a:spcAft>
            </a:pPr>
            <a:r>
              <a:rPr lang="en-US" sz="2200" i="1" dirty="0">
                <a:solidFill>
                  <a:srgbClr val="FE6200"/>
                </a:solidFill>
              </a:rPr>
              <a:t>Genome sequence analysis </a:t>
            </a:r>
            <a:r>
              <a:rPr lang="en-US" sz="2200" dirty="0"/>
              <a:t>requires:</a:t>
            </a:r>
            <a:r>
              <a:rPr lang="en-US" sz="2200" i="1" dirty="0"/>
              <a:t> </a:t>
            </a:r>
          </a:p>
          <a:p>
            <a:pPr marL="808038" indent="-269875">
              <a:lnSpc>
                <a:spcPct val="120000"/>
              </a:lnSpc>
              <a:spcBef>
                <a:spcPts val="0"/>
              </a:spcBef>
              <a:spcAft>
                <a:spcPts val="0"/>
              </a:spcAft>
              <a:buClr>
                <a:srgbClr val="FE6200"/>
              </a:buClr>
              <a:buAutoNum type="arabicParenR"/>
            </a:pPr>
            <a:r>
              <a:rPr lang="en-US" sz="2200" dirty="0"/>
              <a:t>Taking small DNA fragments from an organism</a:t>
            </a:r>
          </a:p>
          <a:p>
            <a:pPr marL="808038" indent="-269875">
              <a:lnSpc>
                <a:spcPct val="120000"/>
              </a:lnSpc>
              <a:spcBef>
                <a:spcPts val="0"/>
              </a:spcBef>
              <a:spcAft>
                <a:spcPts val="0"/>
              </a:spcAft>
              <a:buClr>
                <a:srgbClr val="FE6200"/>
              </a:buClr>
              <a:buAutoNum type="arabicParenR"/>
            </a:pPr>
            <a:r>
              <a:rPr lang="en-US" sz="2200" dirty="0"/>
              <a:t>Reorganizing them into the entire genome</a:t>
            </a:r>
          </a:p>
          <a:p>
            <a:pPr marL="496888" indent="-317500">
              <a:lnSpc>
                <a:spcPct val="120000"/>
              </a:lnSpc>
              <a:spcBef>
                <a:spcPts val="1800"/>
              </a:spcBef>
              <a:spcAft>
                <a:spcPts val="0"/>
              </a:spcAft>
            </a:pPr>
            <a:r>
              <a:rPr lang="en-US" sz="2200" dirty="0"/>
              <a:t>Success of all medical and genetic applications critically depends on:</a:t>
            </a:r>
          </a:p>
          <a:p>
            <a:pPr marL="801688" lvl="1" indent="-261938">
              <a:lnSpc>
                <a:spcPct val="120000"/>
              </a:lnSpc>
              <a:spcBef>
                <a:spcPts val="0"/>
              </a:spcBef>
              <a:spcAft>
                <a:spcPts val="0"/>
              </a:spcAft>
            </a:pPr>
            <a:r>
              <a:rPr lang="en-US" sz="2200" dirty="0">
                <a:solidFill>
                  <a:srgbClr val="00B050"/>
                </a:solidFill>
              </a:rPr>
              <a:t>Existence of computational techniques that can process and analyze the enormous amount of sequence data quickly and accurately</a:t>
            </a:r>
            <a:endParaRPr lang="en-US" sz="2200" dirty="0"/>
          </a:p>
          <a:p>
            <a:pPr marL="496888" indent="-317500">
              <a:lnSpc>
                <a:spcPct val="120000"/>
              </a:lnSpc>
              <a:spcBef>
                <a:spcPts val="1800"/>
              </a:spcBef>
              <a:spcAft>
                <a:spcPts val="0"/>
              </a:spcAft>
            </a:pPr>
            <a:r>
              <a:rPr lang="en-US" sz="2200" dirty="0"/>
              <a:t>Effectively leveraging genome sequencing as a tool:</a:t>
            </a:r>
          </a:p>
          <a:p>
            <a:pPr marL="801688" lvl="1" indent="-261938">
              <a:lnSpc>
                <a:spcPct val="120000"/>
              </a:lnSpc>
              <a:spcBef>
                <a:spcPts val="0"/>
              </a:spcBef>
              <a:spcAft>
                <a:spcPts val="0"/>
              </a:spcAft>
            </a:pPr>
            <a:r>
              <a:rPr lang="en-US" sz="2200" dirty="0"/>
              <a:t>Requires </a:t>
            </a:r>
            <a:r>
              <a:rPr lang="en-US" sz="2200" dirty="0">
                <a:solidFill>
                  <a:srgbClr val="C00000"/>
                </a:solidFill>
              </a:rPr>
              <a:t>very</a:t>
            </a:r>
            <a:r>
              <a:rPr lang="en-US" sz="2200" dirty="0"/>
              <a:t> </a:t>
            </a:r>
            <a:r>
              <a:rPr lang="en-US" sz="2200" dirty="0">
                <a:solidFill>
                  <a:srgbClr val="C00000"/>
                </a:solidFill>
              </a:rPr>
              <a:t>high computational power</a:t>
            </a:r>
            <a:endParaRPr lang="en-US" sz="2200" dirty="0"/>
          </a:p>
          <a:p>
            <a:pPr marL="801688" lvl="1" indent="-261938">
              <a:lnSpc>
                <a:spcPct val="120000"/>
              </a:lnSpc>
              <a:spcBef>
                <a:spcPts val="0"/>
              </a:spcBef>
              <a:spcAft>
                <a:spcPts val="0"/>
              </a:spcAft>
            </a:pPr>
            <a:r>
              <a:rPr lang="en-US" sz="2200" dirty="0"/>
              <a:t>Requires processing a </a:t>
            </a:r>
            <a:r>
              <a:rPr lang="en-US" sz="2200" dirty="0">
                <a:solidFill>
                  <a:srgbClr val="C00000"/>
                </a:solidFill>
              </a:rPr>
              <a:t>large amount of data</a:t>
            </a:r>
            <a:endParaRPr lang="en-US" sz="2200" dirty="0"/>
          </a:p>
          <a:p>
            <a:pPr marL="801688" lvl="1" indent="-261938">
              <a:lnSpc>
                <a:spcPct val="120000"/>
              </a:lnSpc>
              <a:spcBef>
                <a:spcPts val="0"/>
              </a:spcBef>
              <a:spcAft>
                <a:spcPts val="0"/>
              </a:spcAft>
            </a:pPr>
            <a:r>
              <a:rPr lang="en-US" sz="2200" dirty="0"/>
              <a:t>Bottlenecked by the </a:t>
            </a:r>
            <a:r>
              <a:rPr lang="en-US" sz="2200" dirty="0">
                <a:solidFill>
                  <a:srgbClr val="C00000"/>
                </a:solidFill>
              </a:rPr>
              <a:t>current capabilities of computer systems</a:t>
            </a:r>
            <a:endParaRPr lang="en-US" sz="2200" dirty="0"/>
          </a:p>
          <a:p>
            <a:pPr marL="760413" lvl="1" indent="-317500">
              <a:lnSpc>
                <a:spcPct val="120000"/>
              </a:lnSpc>
              <a:spcBef>
                <a:spcPts val="0"/>
              </a:spcBef>
              <a:spcAft>
                <a:spcPts val="0"/>
              </a:spcAft>
            </a:pPr>
            <a:endParaRPr lang="en-US" sz="2200" dirty="0"/>
          </a:p>
          <a:p>
            <a:pPr marL="760413" lvl="1" indent="-317500">
              <a:lnSpc>
                <a:spcPct val="120000"/>
              </a:lnSpc>
              <a:spcBef>
                <a:spcPts val="0"/>
              </a:spcBef>
              <a:spcAft>
                <a:spcPts val="0"/>
              </a:spcAft>
            </a:pPr>
            <a:endParaRPr lang="en-US" sz="2200" dirty="0"/>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4</a:t>
            </a:fld>
            <a:endParaRPr lang="en-US" dirty="0"/>
          </a:p>
        </p:txBody>
      </p:sp>
    </p:spTree>
    <p:extLst>
      <p:ext uri="{BB962C8B-B14F-4D97-AF65-F5344CB8AC3E}">
        <p14:creationId xmlns:p14="http://schemas.microsoft.com/office/powerpoint/2010/main" val="17584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Mapping</a:t>
            </a:r>
          </a:p>
        </p:txBody>
      </p:sp>
      <p:sp>
        <p:nvSpPr>
          <p:cNvPr id="3" name="Content Placeholder 2"/>
          <p:cNvSpPr>
            <a:spLocks noGrp="1"/>
          </p:cNvSpPr>
          <p:nvPr>
            <p:ph idx="1"/>
          </p:nvPr>
        </p:nvSpPr>
        <p:spPr>
          <a:xfrm>
            <a:off x="5074920" y="1177636"/>
            <a:ext cx="3702116" cy="5126182"/>
          </a:xfrm>
        </p:spPr>
        <p:txBody>
          <a:bodyPr>
            <a:noAutofit/>
          </a:bodyPr>
          <a:lstStyle/>
          <a:p>
            <a:pPr marL="342900" indent="-342900"/>
            <a:r>
              <a:rPr lang="en-US" sz="1900" i="1" dirty="0">
                <a:solidFill>
                  <a:srgbClr val="FE6200"/>
                </a:solidFill>
              </a:rPr>
              <a:t>Read mapping </a:t>
            </a:r>
            <a:r>
              <a:rPr lang="en-US" sz="1900" dirty="0">
                <a:solidFill>
                  <a:schemeClr val="tx1"/>
                </a:solidFill>
              </a:rPr>
              <a:t>is the method of aligning </a:t>
            </a:r>
            <a:r>
              <a:rPr lang="en-US" sz="1900" dirty="0">
                <a:solidFill>
                  <a:srgbClr val="FE6200"/>
                </a:solidFill>
              </a:rPr>
              <a:t>reads</a:t>
            </a:r>
            <a:r>
              <a:rPr lang="en-US" sz="1900" dirty="0">
                <a:solidFill>
                  <a:schemeClr val="tx1"/>
                </a:solidFill>
              </a:rPr>
              <a:t> against a </a:t>
            </a:r>
            <a:r>
              <a:rPr lang="en-US" sz="1900" dirty="0">
                <a:solidFill>
                  <a:srgbClr val="FE6200"/>
                </a:solidFill>
              </a:rPr>
              <a:t>reference genome</a:t>
            </a:r>
            <a:r>
              <a:rPr lang="en-US" sz="1900" dirty="0">
                <a:solidFill>
                  <a:schemeClr val="tx1"/>
                </a:solidFill>
              </a:rPr>
              <a:t> to detect matches and variations.</a:t>
            </a:r>
          </a:p>
          <a:p>
            <a:pPr marL="660400" indent="-342900">
              <a:buFont typeface="Wingdings" pitchFamily="2" charset="2"/>
              <a:buChar char="à"/>
            </a:pPr>
            <a:r>
              <a:rPr lang="en-US" sz="1900" dirty="0">
                <a:solidFill>
                  <a:schemeClr val="tx1"/>
                </a:solidFill>
              </a:rPr>
              <a:t>One of the key components of genome sequence analysis.</a:t>
            </a:r>
          </a:p>
          <a:p>
            <a:pPr marL="342900" indent="-342900"/>
            <a:r>
              <a:rPr lang="en-US" sz="1900" dirty="0">
                <a:solidFill>
                  <a:schemeClr val="tx1"/>
                </a:solidFill>
              </a:rPr>
              <a:t>Goal is to </a:t>
            </a:r>
            <a:r>
              <a:rPr lang="en-US" sz="1900" dirty="0">
                <a:solidFill>
                  <a:srgbClr val="00B050"/>
                </a:solidFill>
              </a:rPr>
              <a:t>identify the original location </a:t>
            </a:r>
            <a:r>
              <a:rPr lang="en-US" sz="1900" dirty="0">
                <a:solidFill>
                  <a:schemeClr val="tx1"/>
                </a:solidFill>
              </a:rPr>
              <a:t>of each read in the reference genome.</a:t>
            </a:r>
          </a:p>
          <a:p>
            <a:pPr marL="342900" indent="-342900"/>
            <a:r>
              <a:rPr lang="en-US" sz="1900" dirty="0">
                <a:solidFill>
                  <a:schemeClr val="tx1"/>
                </a:solidFill>
              </a:rPr>
              <a:t>Sequenced genome </a:t>
            </a:r>
            <a:r>
              <a:rPr lang="en-US" sz="1900" dirty="0">
                <a:solidFill>
                  <a:srgbClr val="C00000"/>
                </a:solidFill>
              </a:rPr>
              <a:t>may not exactly map </a:t>
            </a:r>
            <a:r>
              <a:rPr lang="en-US" sz="1900" dirty="0">
                <a:solidFill>
                  <a:schemeClr val="tx1"/>
                </a:solidFill>
              </a:rPr>
              <a:t>to the reference genome</a:t>
            </a:r>
          </a:p>
          <a:p>
            <a:pPr marL="660400" indent="-342900">
              <a:buFont typeface="Wingdings" pitchFamily="2" charset="2"/>
              <a:buChar char="à"/>
            </a:pPr>
            <a:r>
              <a:rPr lang="en-US" sz="1900" b="1" dirty="0">
                <a:solidFill>
                  <a:schemeClr val="tx1"/>
                </a:solidFill>
                <a:sym typeface="Wingdings" panose="05000000000000000000" pitchFamily="2" charset="2"/>
              </a:rPr>
              <a:t>Reason: </a:t>
            </a:r>
            <a:r>
              <a:rPr lang="en-US" sz="1900" dirty="0">
                <a:solidFill>
                  <a:schemeClr val="tx1"/>
                </a:solidFill>
                <a:sym typeface="Wingdings" panose="05000000000000000000" pitchFamily="2" charset="2"/>
              </a:rPr>
              <a:t>mutations, variations, sequencing errors </a:t>
            </a:r>
          </a:p>
          <a:p>
            <a:pPr marL="342900" indent="-342900"/>
            <a:r>
              <a:rPr lang="en-US" sz="1900" i="1" dirty="0">
                <a:solidFill>
                  <a:srgbClr val="1F8DD3"/>
                </a:solidFill>
              </a:rPr>
              <a:t>Multiple steps of read mapping</a:t>
            </a:r>
            <a:r>
              <a:rPr lang="en-US" sz="1900" dirty="0">
                <a:solidFill>
                  <a:srgbClr val="1F8DD3"/>
                </a:solidFill>
              </a:rPr>
              <a:t> </a:t>
            </a:r>
            <a:r>
              <a:rPr lang="en-US" sz="1900" dirty="0">
                <a:solidFill>
                  <a:schemeClr val="tx1"/>
                </a:solidFill>
              </a:rPr>
              <a:t>must account for these errors.</a:t>
            </a:r>
          </a:p>
          <a:p>
            <a:pPr marL="660400" indent="-342900">
              <a:buFont typeface="Wingdings" pitchFamily="2" charset="2"/>
              <a:buChar char="à"/>
            </a:pPr>
            <a:endParaRPr lang="en-US" sz="1900" dirty="0">
              <a:solidFill>
                <a:schemeClr val="tx1"/>
              </a:solidFill>
            </a:endParaRPr>
          </a:p>
          <a:p>
            <a:pPr marL="342900" indent="-342900">
              <a:lnSpc>
                <a:spcPct val="110000"/>
              </a:lnSpc>
              <a:buFont typeface="Wingdings" panose="05000000000000000000" pitchFamily="2" charset="2"/>
              <a:buChar char="Ø"/>
            </a:pPr>
            <a:endParaRPr lang="en-US" sz="1900" dirty="0">
              <a:solidFill>
                <a:schemeClr val="tx1"/>
              </a:solidFill>
            </a:endParaRPr>
          </a:p>
        </p:txBody>
      </p:sp>
      <p:sp>
        <p:nvSpPr>
          <p:cNvPr id="6" name="Rectangle 5"/>
          <p:cNvSpPr/>
          <p:nvPr/>
        </p:nvSpPr>
        <p:spPr>
          <a:xfrm rot="5400000">
            <a:off x="2459460" y="3068192"/>
            <a:ext cx="2520000" cy="1440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TextBox 6"/>
          <p:cNvSpPr txBox="1"/>
          <p:nvPr/>
        </p:nvSpPr>
        <p:spPr>
          <a:xfrm>
            <a:off x="3753853" y="3907793"/>
            <a:ext cx="91440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orbel" panose="020B0503020204020204"/>
                <a:ea typeface="+mn-ea"/>
                <a:cs typeface="+mn-cs"/>
              </a:rPr>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orbel" panose="020B0503020204020204"/>
                <a:ea typeface="+mn-ea"/>
                <a:cs typeface="+mn-cs"/>
              </a:rPr>
              <a:t>Genome</a:t>
            </a:r>
          </a:p>
        </p:txBody>
      </p:sp>
      <p:sp>
        <p:nvSpPr>
          <p:cNvPr id="8" name="Rectangle 7"/>
          <p:cNvSpPr/>
          <p:nvPr/>
        </p:nvSpPr>
        <p:spPr>
          <a:xfrm rot="5400000" flipH="1">
            <a:off x="782044" y="2227357"/>
            <a:ext cx="539999" cy="45719"/>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p:cNvSpPr/>
          <p:nvPr/>
        </p:nvSpPr>
        <p:spPr>
          <a:xfrm rot="5400000" flipH="1">
            <a:off x="989138" y="2376795"/>
            <a:ext cx="859088" cy="45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p:cNvSpPr/>
          <p:nvPr/>
        </p:nvSpPr>
        <p:spPr>
          <a:xfrm rot="5400000" flipH="1">
            <a:off x="691686" y="2496817"/>
            <a:ext cx="1080000"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p:cNvSpPr/>
          <p:nvPr/>
        </p:nvSpPr>
        <p:spPr>
          <a:xfrm rot="5400000" flipH="1">
            <a:off x="265448" y="3523850"/>
            <a:ext cx="1574169" cy="45719"/>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Rectangle 11"/>
          <p:cNvSpPr/>
          <p:nvPr/>
        </p:nvSpPr>
        <p:spPr>
          <a:xfrm rot="5400000" flipH="1">
            <a:off x="841992" y="3268074"/>
            <a:ext cx="1541434"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Rectangle 12"/>
          <p:cNvSpPr/>
          <p:nvPr/>
        </p:nvSpPr>
        <p:spPr>
          <a:xfrm rot="5400000" flipH="1">
            <a:off x="740386" y="3632637"/>
            <a:ext cx="1355512" cy="4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ectangle 13"/>
          <p:cNvSpPr/>
          <p:nvPr/>
        </p:nvSpPr>
        <p:spPr>
          <a:xfrm rot="16200000" flipH="1">
            <a:off x="694505" y="3770393"/>
            <a:ext cx="1080000" cy="4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23" name="Group 22">
            <a:extLst>
              <a:ext uri="{FF2B5EF4-FFF2-40B4-BE49-F238E27FC236}">
                <a16:creationId xmlns:a16="http://schemas.microsoft.com/office/drawing/2014/main" id="{D8AB1B2B-B926-7E48-9763-28221F49DBA9}"/>
              </a:ext>
            </a:extLst>
          </p:cNvPr>
          <p:cNvGrpSpPr/>
          <p:nvPr/>
        </p:nvGrpSpPr>
        <p:grpSpPr>
          <a:xfrm>
            <a:off x="187436" y="4601525"/>
            <a:ext cx="3754232" cy="1571079"/>
            <a:chOff x="187436" y="4601525"/>
            <a:chExt cx="3754232" cy="1571079"/>
          </a:xfrm>
        </p:grpSpPr>
        <p:pic>
          <p:nvPicPr>
            <p:cNvPr id="5" name="Picture 4">
              <a:extLst>
                <a:ext uri="{FF2B5EF4-FFF2-40B4-BE49-F238E27FC236}">
                  <a16:creationId xmlns:a16="http://schemas.microsoft.com/office/drawing/2014/main" id="{FFD73C97-C8F3-884A-B729-629B7E4E498E}"/>
                </a:ext>
              </a:extLst>
            </p:cNvPr>
            <p:cNvPicPr>
              <a:picLocks noChangeAspect="1"/>
            </p:cNvPicPr>
            <p:nvPr/>
          </p:nvPicPr>
          <p:blipFill>
            <a:blip r:embed="rId3"/>
            <a:stretch>
              <a:fillRect/>
            </a:stretch>
          </p:blipFill>
          <p:spPr>
            <a:xfrm>
              <a:off x="817468" y="4771367"/>
              <a:ext cx="3124200" cy="1270000"/>
            </a:xfrm>
            <a:prstGeom prst="rect">
              <a:avLst/>
            </a:prstGeom>
          </p:spPr>
        </p:pic>
        <p:sp>
          <p:nvSpPr>
            <p:cNvPr id="18" name="Rounded Rectangle 17">
              <a:extLst>
                <a:ext uri="{FF2B5EF4-FFF2-40B4-BE49-F238E27FC236}">
                  <a16:creationId xmlns:a16="http://schemas.microsoft.com/office/drawing/2014/main" id="{55B09DEB-CE6F-C64F-9705-CD9D37260D98}"/>
                </a:ext>
              </a:extLst>
            </p:cNvPr>
            <p:cNvSpPr/>
            <p:nvPr/>
          </p:nvSpPr>
          <p:spPr>
            <a:xfrm>
              <a:off x="1052043" y="5027597"/>
              <a:ext cx="635089" cy="239862"/>
            </a:xfrm>
            <a:prstGeom prst="roundRect">
              <a:avLst/>
            </a:prstGeom>
            <a:solidFill>
              <a:srgbClr val="7FC1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DEE8BB1-D009-134C-BCF5-A2239C1142B2}"/>
                </a:ext>
              </a:extLst>
            </p:cNvPr>
            <p:cNvSpPr txBox="1"/>
            <p:nvPr/>
          </p:nvSpPr>
          <p:spPr>
            <a:xfrm>
              <a:off x="260108" y="4601525"/>
              <a:ext cx="1109479" cy="323165"/>
            </a:xfrm>
            <a:prstGeom prst="rect">
              <a:avLst/>
            </a:prstGeom>
            <a:noFill/>
          </p:spPr>
          <p:txBody>
            <a:bodyPr wrap="square" rtlCol="0">
              <a:spAutoFit/>
            </a:bodyPr>
            <a:lstStyle/>
            <a:p>
              <a:r>
                <a:rPr lang="en-US" sz="1500" dirty="0">
                  <a:solidFill>
                    <a:srgbClr val="FE6200"/>
                  </a:solidFill>
                </a:rPr>
                <a:t>Reference</a:t>
              </a:r>
            </a:p>
          </p:txBody>
        </p:sp>
        <p:sp>
          <p:nvSpPr>
            <p:cNvPr id="17" name="TextBox 16">
              <a:extLst>
                <a:ext uri="{FF2B5EF4-FFF2-40B4-BE49-F238E27FC236}">
                  <a16:creationId xmlns:a16="http://schemas.microsoft.com/office/drawing/2014/main" id="{35180290-AD52-E649-A27D-EC09A109C7CF}"/>
                </a:ext>
              </a:extLst>
            </p:cNvPr>
            <p:cNvSpPr txBox="1"/>
            <p:nvPr/>
          </p:nvSpPr>
          <p:spPr>
            <a:xfrm>
              <a:off x="187436" y="5849439"/>
              <a:ext cx="864608" cy="323165"/>
            </a:xfrm>
            <a:prstGeom prst="rect">
              <a:avLst/>
            </a:prstGeom>
            <a:noFill/>
          </p:spPr>
          <p:txBody>
            <a:bodyPr wrap="square" rtlCol="0">
              <a:spAutoFit/>
            </a:bodyPr>
            <a:lstStyle/>
            <a:p>
              <a:pPr algn="ctr"/>
              <a:r>
                <a:rPr lang="en-US" sz="1500" dirty="0">
                  <a:solidFill>
                    <a:srgbClr val="FE6200"/>
                  </a:solidFill>
                </a:rPr>
                <a:t>Read</a:t>
              </a:r>
            </a:p>
          </p:txBody>
        </p:sp>
        <p:sp>
          <p:nvSpPr>
            <p:cNvPr id="19" name="Rounded Rectangle 18">
              <a:extLst>
                <a:ext uri="{FF2B5EF4-FFF2-40B4-BE49-F238E27FC236}">
                  <a16:creationId xmlns:a16="http://schemas.microsoft.com/office/drawing/2014/main" id="{21C89571-A112-5145-9609-B17EFE6658D1}"/>
                </a:ext>
              </a:extLst>
            </p:cNvPr>
            <p:cNvSpPr/>
            <p:nvPr/>
          </p:nvSpPr>
          <p:spPr>
            <a:xfrm>
              <a:off x="817468" y="5491059"/>
              <a:ext cx="869663" cy="253808"/>
            </a:xfrm>
            <a:prstGeom prst="roundRect">
              <a:avLst/>
            </a:prstGeom>
            <a:solidFill>
              <a:srgbClr val="7FC1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Curved Connector 20">
              <a:extLst>
                <a:ext uri="{FF2B5EF4-FFF2-40B4-BE49-F238E27FC236}">
                  <a16:creationId xmlns:a16="http://schemas.microsoft.com/office/drawing/2014/main" id="{8265F7EA-8CDE-384D-9B81-451A075C536C}"/>
                </a:ext>
              </a:extLst>
            </p:cNvPr>
            <p:cNvCxnSpPr>
              <a:stCxn id="18" idx="1"/>
              <a:endCxn id="4" idx="2"/>
            </p:cNvCxnSpPr>
            <p:nvPr/>
          </p:nvCxnSpPr>
          <p:spPr>
            <a:xfrm rot="10800000">
              <a:off x="814849" y="4924690"/>
              <a:ext cx="237195" cy="222838"/>
            </a:xfrm>
            <a:prstGeom prst="curvedConnector2">
              <a:avLst/>
            </a:prstGeom>
            <a:ln>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7B2FCF73-BE64-E34F-B4DA-53E450830530}"/>
                </a:ext>
              </a:extLst>
            </p:cNvPr>
            <p:cNvCxnSpPr>
              <a:cxnSpLocks/>
            </p:cNvCxnSpPr>
            <p:nvPr/>
          </p:nvCxnSpPr>
          <p:spPr>
            <a:xfrm rot="10800000" flipV="1">
              <a:off x="589405" y="5670279"/>
              <a:ext cx="237195" cy="222838"/>
            </a:xfrm>
            <a:prstGeom prst="curvedConnector2">
              <a:avLst/>
            </a:prstGeom>
            <a:ln>
              <a:solidFill>
                <a:srgbClr val="FE62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Slide Number Placeholder 23">
            <a:extLst>
              <a:ext uri="{FF2B5EF4-FFF2-40B4-BE49-F238E27FC236}">
                <a16:creationId xmlns:a16="http://schemas.microsoft.com/office/drawing/2014/main" id="{E67EDDFB-5ABC-144D-BB9B-153CA3C1C051}"/>
              </a:ext>
            </a:extLst>
          </p:cNvPr>
          <p:cNvSpPr>
            <a:spLocks noGrp="1"/>
          </p:cNvSpPr>
          <p:nvPr>
            <p:ph type="sldNum" sz="quarter" idx="10"/>
          </p:nvPr>
        </p:nvSpPr>
        <p:spPr/>
        <p:txBody>
          <a:bodyPr/>
          <a:lstStyle/>
          <a:p>
            <a:fld id="{BE67019E-6B59-9444-A8F8-0CFAB6B6981D}" type="slidenum">
              <a:rPr lang="en-US" smtClean="0"/>
              <a:pPr/>
              <a:t>5</a:t>
            </a:fld>
            <a:endParaRPr lang="en-US" dirty="0"/>
          </a:p>
        </p:txBody>
      </p:sp>
    </p:spTree>
    <p:extLst>
      <p:ext uri="{BB962C8B-B14F-4D97-AF65-F5344CB8AC3E}">
        <p14:creationId xmlns:p14="http://schemas.microsoft.com/office/powerpoint/2010/main" val="39850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4.16667E-6 7.40741E-7 L 0.27171 -0.02083 " pathEditMode="relative" rAng="0" ptsTypes="AA">
                                      <p:cBhvr>
                                        <p:cTn id="32" dur="700" fill="hold"/>
                                        <p:tgtEl>
                                          <p:spTgt spid="8"/>
                                        </p:tgtEl>
                                        <p:attrNameLst>
                                          <p:attrName>ppt_x</p:attrName>
                                          <p:attrName>ppt_y</p:attrName>
                                        </p:attrNameLst>
                                      </p:cBhvr>
                                      <p:rCtr x="13576" y="-1042"/>
                                    </p:animMotion>
                                  </p:childTnLst>
                                </p:cTn>
                              </p:par>
                            </p:childTnLst>
                          </p:cTn>
                        </p:par>
                        <p:par>
                          <p:cTn id="33" fill="hold">
                            <p:stCondLst>
                              <p:cond delay="700"/>
                            </p:stCondLst>
                            <p:childTnLst>
                              <p:par>
                                <p:cTn id="34" presetID="0" presetClass="path" presetSubtype="0" accel="50000" decel="50000" fill="hold" grpId="1" nodeType="afterEffect">
                                  <p:stCondLst>
                                    <p:cond delay="0"/>
                                  </p:stCondLst>
                                  <p:childTnLst>
                                    <p:animMotion origin="layout" path="M -4.72222E-6 1.48148E-6 L 0.23299 0.23125 " pathEditMode="relative" rAng="0" ptsTypes="AA">
                                      <p:cBhvr>
                                        <p:cTn id="35" dur="700" fill="hold"/>
                                        <p:tgtEl>
                                          <p:spTgt spid="9"/>
                                        </p:tgtEl>
                                        <p:attrNameLst>
                                          <p:attrName>ppt_x</p:attrName>
                                          <p:attrName>ppt_y</p:attrName>
                                        </p:attrNameLst>
                                      </p:cBhvr>
                                      <p:rCtr x="11649" y="11551"/>
                                    </p:animMotion>
                                  </p:childTnLst>
                                </p:cTn>
                              </p:par>
                            </p:childTnLst>
                          </p:cTn>
                        </p:par>
                        <p:par>
                          <p:cTn id="36" fill="hold">
                            <p:stCondLst>
                              <p:cond delay="1400"/>
                            </p:stCondLst>
                            <p:childTnLst>
                              <p:par>
                                <p:cTn id="37" presetID="0" presetClass="path" presetSubtype="0" accel="50000" decel="50000" fill="hold" grpId="1" nodeType="afterEffect">
                                  <p:stCondLst>
                                    <p:cond delay="0"/>
                                  </p:stCondLst>
                                  <p:childTnLst>
                                    <p:animMotion origin="layout" path="M -2.22222E-6 -1.11111E-6 L 0.21268 0.01134 " pathEditMode="relative" rAng="0" ptsTypes="AA">
                                      <p:cBhvr>
                                        <p:cTn id="38" dur="700" fill="hold"/>
                                        <p:tgtEl>
                                          <p:spTgt spid="10"/>
                                        </p:tgtEl>
                                        <p:attrNameLst>
                                          <p:attrName>ppt_x</p:attrName>
                                          <p:attrName>ppt_y</p:attrName>
                                        </p:attrNameLst>
                                      </p:cBhvr>
                                      <p:rCtr x="10625" y="556"/>
                                    </p:animMotion>
                                  </p:childTnLst>
                                </p:cTn>
                              </p:par>
                            </p:childTnLst>
                          </p:cTn>
                        </p:par>
                        <p:par>
                          <p:cTn id="39" fill="hold">
                            <p:stCondLst>
                              <p:cond delay="2100"/>
                            </p:stCondLst>
                            <p:childTnLst>
                              <p:par>
                                <p:cTn id="40" presetID="0" presetClass="path" presetSubtype="0" accel="50000" decel="50000" fill="hold" grpId="1" nodeType="afterEffect">
                                  <p:stCondLst>
                                    <p:cond delay="0"/>
                                  </p:stCondLst>
                                  <p:childTnLst>
                                    <p:animMotion origin="layout" path="M -4.16667E-6 3.7037E-7 L 0.25521 -0.06968 " pathEditMode="relative" rAng="0" ptsTypes="AA">
                                      <p:cBhvr>
                                        <p:cTn id="41" dur="700" fill="hold"/>
                                        <p:tgtEl>
                                          <p:spTgt spid="11"/>
                                        </p:tgtEl>
                                        <p:attrNameLst>
                                          <p:attrName>ppt_x</p:attrName>
                                          <p:attrName>ppt_y</p:attrName>
                                        </p:attrNameLst>
                                      </p:cBhvr>
                                      <p:rCtr x="12760" y="-3495"/>
                                    </p:animMotion>
                                  </p:childTnLst>
                                </p:cTn>
                              </p:par>
                            </p:childTnLst>
                          </p:cTn>
                        </p:par>
                        <p:par>
                          <p:cTn id="42" fill="hold">
                            <p:stCondLst>
                              <p:cond delay="2800"/>
                            </p:stCondLst>
                            <p:childTnLst>
                              <p:par>
                                <p:cTn id="43" presetID="0" presetClass="path" presetSubtype="0" accel="50000" decel="50000" fill="hold" grpId="1" nodeType="afterEffect">
                                  <p:stCondLst>
                                    <p:cond delay="0"/>
                                  </p:stCondLst>
                                  <p:childTnLst>
                                    <p:animMotion origin="layout" path="M 4.72222E-6 -1.11111E-6 L 0.13906 -0.07731 " pathEditMode="relative" rAng="0" ptsTypes="AA">
                                      <p:cBhvr>
                                        <p:cTn id="44" dur="700" fill="hold"/>
                                        <p:tgtEl>
                                          <p:spTgt spid="12"/>
                                        </p:tgtEl>
                                        <p:attrNameLst>
                                          <p:attrName>ppt_x</p:attrName>
                                          <p:attrName>ppt_y</p:attrName>
                                        </p:attrNameLst>
                                      </p:cBhvr>
                                      <p:rCtr x="6944" y="-3866"/>
                                    </p:animMotion>
                                  </p:childTnLst>
                                </p:cTn>
                              </p:par>
                            </p:childTnLst>
                          </p:cTn>
                        </p:par>
                        <p:par>
                          <p:cTn id="45" fill="hold">
                            <p:stCondLst>
                              <p:cond delay="3500"/>
                            </p:stCondLst>
                            <p:childTnLst>
                              <p:par>
                                <p:cTn id="46" presetID="0" presetClass="path" presetSubtype="0" accel="50000" decel="50000" fill="hold" grpId="1" nodeType="afterEffect">
                                  <p:stCondLst>
                                    <p:cond delay="0"/>
                                  </p:stCondLst>
                                  <p:childTnLst>
                                    <p:animMotion origin="layout" path="M -4.72222E-6 -1.85185E-6 L 0.18039 0.00695 " pathEditMode="relative" rAng="0" ptsTypes="AA">
                                      <p:cBhvr>
                                        <p:cTn id="47" dur="700" fill="hold"/>
                                        <p:tgtEl>
                                          <p:spTgt spid="13"/>
                                        </p:tgtEl>
                                        <p:attrNameLst>
                                          <p:attrName>ppt_x</p:attrName>
                                          <p:attrName>ppt_y</p:attrName>
                                        </p:attrNameLst>
                                      </p:cBhvr>
                                      <p:rCtr x="9010" y="347"/>
                                    </p:animMotion>
                                  </p:childTnLst>
                                </p:cTn>
                              </p:par>
                            </p:childTnLst>
                          </p:cTn>
                        </p:par>
                        <p:par>
                          <p:cTn id="48" fill="hold">
                            <p:stCondLst>
                              <p:cond delay="4200"/>
                            </p:stCondLst>
                            <p:childTnLst>
                              <p:par>
                                <p:cTn id="49" presetID="0" presetClass="path" presetSubtype="0" accel="50000" decel="50000" fill="hold" grpId="1" nodeType="afterEffect">
                                  <p:stCondLst>
                                    <p:cond delay="0"/>
                                  </p:stCondLst>
                                  <p:childTnLst>
                                    <p:animMotion origin="layout" path="M 4.16667E-6 -7.40741E-7 L 0.25295 -0.11875 " pathEditMode="relative" rAng="0" ptsTypes="AA">
                                      <p:cBhvr>
                                        <p:cTn id="50" dur="700" fill="hold"/>
                                        <p:tgtEl>
                                          <p:spTgt spid="14"/>
                                        </p:tgtEl>
                                        <p:attrNameLst>
                                          <p:attrName>ppt_x</p:attrName>
                                          <p:attrName>ppt_y</p:attrName>
                                        </p:attrNameLst>
                                      </p:cBhvr>
                                      <p:rCtr x="12639" y="-5949"/>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&amp; Our Goal</a:t>
            </a:r>
          </a:p>
        </p:txBody>
      </p:sp>
      <p:sp>
        <p:nvSpPr>
          <p:cNvPr id="3" name="Content Placeholder 2"/>
          <p:cNvSpPr>
            <a:spLocks noGrp="1"/>
          </p:cNvSpPr>
          <p:nvPr>
            <p:ph idx="1"/>
          </p:nvPr>
        </p:nvSpPr>
        <p:spPr>
          <a:xfrm>
            <a:off x="366963" y="1161498"/>
            <a:ext cx="8410073" cy="2267502"/>
          </a:xfrm>
        </p:spPr>
        <p:txBody>
          <a:bodyPr>
            <a:noAutofit/>
          </a:bodyPr>
          <a:lstStyle/>
          <a:p>
            <a:pPr marL="285750" indent="-285750">
              <a:spcAft>
                <a:spcPts val="600"/>
              </a:spcAft>
            </a:pPr>
            <a:r>
              <a:rPr lang="en-US" sz="2200" dirty="0"/>
              <a:t>Multiple steps of read mapping are essentially a series of </a:t>
            </a:r>
            <a:r>
              <a:rPr lang="en-US" sz="2200" i="1" dirty="0">
                <a:solidFill>
                  <a:srgbClr val="1F8DD3"/>
                </a:solidFill>
              </a:rPr>
              <a:t>approximate</a:t>
            </a:r>
            <a:r>
              <a:rPr lang="en-US" sz="2200" dirty="0">
                <a:solidFill>
                  <a:srgbClr val="1F8DD3"/>
                </a:solidFill>
              </a:rPr>
              <a:t> (i.e., </a:t>
            </a:r>
            <a:r>
              <a:rPr lang="en-US" sz="2200" i="1" dirty="0">
                <a:solidFill>
                  <a:srgbClr val="1F8DD3"/>
                </a:solidFill>
              </a:rPr>
              <a:t>fuzzy) string matches</a:t>
            </a:r>
            <a:endParaRPr lang="en-US" sz="2200" dirty="0">
              <a:solidFill>
                <a:srgbClr val="1F8DD3"/>
              </a:solidFill>
            </a:endParaRPr>
          </a:p>
          <a:p>
            <a:pPr marL="285750" indent="-285750">
              <a:spcAft>
                <a:spcPts val="600"/>
              </a:spcAft>
            </a:pPr>
            <a:r>
              <a:rPr lang="en-US" sz="2200" dirty="0"/>
              <a:t>Approximate string matching makes up a </a:t>
            </a:r>
            <a:r>
              <a:rPr lang="en-US" sz="2200" dirty="0">
                <a:solidFill>
                  <a:srgbClr val="C00000"/>
                </a:solidFill>
              </a:rPr>
              <a:t>significant portion of read mapping</a:t>
            </a:r>
            <a:r>
              <a:rPr lang="en-US" sz="2200" dirty="0"/>
              <a:t> (i.e., more than 70%).</a:t>
            </a:r>
          </a:p>
          <a:p>
            <a:pPr marL="285750" indent="-285750">
              <a:spcAft>
                <a:spcPts val="600"/>
              </a:spcAft>
            </a:pPr>
            <a:r>
              <a:rPr lang="en-US" sz="2200" dirty="0"/>
              <a:t>One of the key bottlenecks of the entire genome analysis pipeline.</a:t>
            </a:r>
          </a:p>
        </p:txBody>
      </p:sp>
      <p:sp>
        <p:nvSpPr>
          <p:cNvPr id="6" name="TextBox 5">
            <a:extLst>
              <a:ext uri="{FF2B5EF4-FFF2-40B4-BE49-F238E27FC236}">
                <a16:creationId xmlns:a16="http://schemas.microsoft.com/office/drawing/2014/main" id="{5BF7F3FE-F1CE-E146-81C5-1C1E994AFF21}"/>
              </a:ext>
            </a:extLst>
          </p:cNvPr>
          <p:cNvSpPr txBox="1"/>
          <p:nvPr/>
        </p:nvSpPr>
        <p:spPr>
          <a:xfrm>
            <a:off x="366963" y="3429000"/>
            <a:ext cx="8410073" cy="2882153"/>
          </a:xfrm>
          <a:prstGeom prst="roundRect">
            <a:avLst>
              <a:gd name="adj" fmla="val 4777"/>
            </a:avLst>
          </a:prstGeom>
          <a:solidFill>
            <a:schemeClr val="accent2">
              <a:lumMod val="40000"/>
              <a:lumOff val="60000"/>
              <a:alpha val="88000"/>
            </a:schemeClr>
          </a:solidFill>
          <a:ln>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A66AC"/>
                </a:solidFill>
                <a:effectLst/>
                <a:uLnTx/>
                <a:uFillTx/>
                <a:latin typeface="Corbel" panose="020B0503020204020204" pitchFamily="34" charset="0"/>
                <a:cs typeface="Calibri" panose="020F0502020204030204" pitchFamily="34" charset="0"/>
              </a:rPr>
              <a:t>Our Goal:</a:t>
            </a:r>
          </a:p>
          <a:p>
            <a:pPr lvl="0" algn="ctr"/>
            <a:r>
              <a:rPr kumimoji="0" lang="en-US" sz="3000" b="0" i="0" u="none" strike="noStrike" kern="1200" cap="none" spc="0" normalizeH="0" baseline="0" noProof="0" dirty="0">
                <a:ln>
                  <a:noFill/>
                </a:ln>
                <a:solidFill>
                  <a:srgbClr val="FE6200"/>
                </a:solidFill>
                <a:effectLst/>
                <a:uLnTx/>
                <a:uFillTx/>
                <a:latin typeface="Corbel" panose="020B0503020204020204" pitchFamily="34" charset="0"/>
                <a:cs typeface="Calibri" panose="020F0502020204030204" pitchFamily="34" charset="0"/>
              </a:rPr>
              <a:t>Accelerate approximate string matching </a:t>
            </a:r>
            <a:r>
              <a:rPr kumimoji="0" lang="en-US" sz="30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by designing </a:t>
            </a:r>
            <a:r>
              <a:rPr lang="en-US" sz="3000" dirty="0">
                <a:solidFill>
                  <a:srgbClr val="00B050"/>
                </a:solidFill>
                <a:latin typeface="Corbel" panose="020B0503020204020204" pitchFamily="34" charset="0"/>
                <a:cs typeface="Calibri" panose="020F0502020204030204" pitchFamily="34" charset="0"/>
              </a:rPr>
              <a:t>a fast and flexible framework</a:t>
            </a:r>
            <a:r>
              <a:rPr lang="en-US" sz="3000" dirty="0">
                <a:solidFill>
                  <a:prstClr val="black"/>
                </a:solidFill>
                <a:latin typeface="Corbel" panose="020B0503020204020204" pitchFamily="34" charset="0"/>
                <a:cs typeface="Calibri" panose="020F0502020204030204" pitchFamily="34" charset="0"/>
              </a:rPr>
              <a:t>, </a:t>
            </a:r>
          </a:p>
          <a:p>
            <a:pPr lvl="0" algn="ctr"/>
            <a:r>
              <a:rPr lang="en-US" sz="3000" dirty="0">
                <a:solidFill>
                  <a:prstClr val="black"/>
                </a:solidFill>
                <a:latin typeface="Corbel" panose="020B0503020204020204" pitchFamily="34" charset="0"/>
                <a:cs typeface="Calibri" panose="020F0502020204030204" pitchFamily="34" charset="0"/>
              </a:rPr>
              <a:t>which can be used to accelerate </a:t>
            </a:r>
            <a:r>
              <a:rPr lang="en-US" sz="3000" i="1" dirty="0">
                <a:solidFill>
                  <a:srgbClr val="1F8DD3"/>
                </a:solidFill>
                <a:latin typeface="Corbel" panose="020B0503020204020204" pitchFamily="34" charset="0"/>
                <a:cs typeface="Calibri" panose="020F0502020204030204" pitchFamily="34" charset="0"/>
              </a:rPr>
              <a:t>multiple steps </a:t>
            </a:r>
            <a:r>
              <a:rPr lang="en-US" sz="3000" dirty="0">
                <a:solidFill>
                  <a:srgbClr val="1F8DD3"/>
                </a:solidFill>
                <a:latin typeface="Corbel" panose="020B0503020204020204" pitchFamily="34" charset="0"/>
                <a:cs typeface="Calibri" panose="020F0502020204030204" pitchFamily="34" charset="0"/>
              </a:rPr>
              <a:t>of the genome sequence analysis pipeline</a:t>
            </a:r>
            <a:endParaRPr kumimoji="0" lang="en-US" sz="3000" b="0" i="0" u="none" strike="noStrike" kern="1200" cap="none" spc="0" normalizeH="0" baseline="0" noProof="0" dirty="0">
              <a:ln>
                <a:noFill/>
              </a:ln>
              <a:solidFill>
                <a:srgbClr val="1F8DD3"/>
              </a:solidFill>
              <a:effectLst/>
              <a:uLnTx/>
              <a:uFillTx/>
              <a:latin typeface="Corbel" panose="020B0503020204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AABE0BF-1D84-3A4A-9E14-C064D39DE5CE}"/>
              </a:ext>
            </a:extLst>
          </p:cNvPr>
          <p:cNvSpPr>
            <a:spLocks noGrp="1"/>
          </p:cNvSpPr>
          <p:nvPr>
            <p:ph type="sldNum" sz="quarter" idx="10"/>
          </p:nvPr>
        </p:nvSpPr>
        <p:spPr/>
        <p:txBody>
          <a:bodyPr/>
          <a:lstStyle/>
          <a:p>
            <a:fld id="{BE67019E-6B59-9444-A8F8-0CFAB6B6981D}" type="slidenum">
              <a:rPr lang="en-US" smtClean="0"/>
              <a:pPr/>
              <a:t>6</a:t>
            </a:fld>
            <a:endParaRPr lang="en-US" dirty="0"/>
          </a:p>
        </p:txBody>
      </p:sp>
    </p:spTree>
    <p:extLst>
      <p:ext uri="{BB962C8B-B14F-4D97-AF65-F5344CB8AC3E}">
        <p14:creationId xmlns:p14="http://schemas.microsoft.com/office/powerpoint/2010/main" val="17630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r>
              <a:rPr lang="en-US" sz="3200" b="1" dirty="0">
                <a:solidFill>
                  <a:schemeClr val="accent1"/>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70573C91-78D5-8E42-A3C9-6E128966C517}"/>
              </a:ext>
            </a:extLst>
          </p:cNvPr>
          <p:cNvSpPr>
            <a:spLocks noGrp="1"/>
          </p:cNvSpPr>
          <p:nvPr>
            <p:ph type="sldNum" sz="quarter" idx="10"/>
          </p:nvPr>
        </p:nvSpPr>
        <p:spPr/>
        <p:txBody>
          <a:bodyPr/>
          <a:lstStyle/>
          <a:p>
            <a:fld id="{BE67019E-6B59-9444-A8F8-0CFAB6B6981D}" type="slidenum">
              <a:rPr lang="en-US" smtClean="0"/>
              <a:pPr/>
              <a:t>7</a:t>
            </a:fld>
            <a:endParaRPr lang="en-US" dirty="0"/>
          </a:p>
        </p:txBody>
      </p:sp>
    </p:spTree>
    <p:extLst>
      <p:ext uri="{BB962C8B-B14F-4D97-AF65-F5344CB8AC3E}">
        <p14:creationId xmlns:p14="http://schemas.microsoft.com/office/powerpoint/2010/main" val="273814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Bitap Algorithm</a:t>
            </a:r>
          </a:p>
        </p:txBody>
      </p:sp>
      <p:sp>
        <p:nvSpPr>
          <p:cNvPr id="3" name="Content Placeholder 2"/>
          <p:cNvSpPr>
            <a:spLocks noGrp="1"/>
          </p:cNvSpPr>
          <p:nvPr>
            <p:ph idx="1"/>
          </p:nvPr>
        </p:nvSpPr>
        <p:spPr>
          <a:xfrm>
            <a:off x="366963" y="1153551"/>
            <a:ext cx="8410073" cy="4848004"/>
          </a:xfrm>
        </p:spPr>
        <p:txBody>
          <a:bodyPr>
            <a:noAutofit/>
          </a:bodyPr>
          <a:lstStyle/>
          <a:p>
            <a:pPr marL="342900" indent="-342900">
              <a:lnSpc>
                <a:spcPct val="120000"/>
              </a:lnSpc>
              <a:spcBef>
                <a:spcPts val="0"/>
              </a:spcBef>
              <a:spcAft>
                <a:spcPts val="0"/>
              </a:spcAft>
            </a:pPr>
            <a:r>
              <a:rPr lang="en-US" dirty="0"/>
              <a:t> We have focused on the </a:t>
            </a:r>
            <a:r>
              <a:rPr lang="en-US" dirty="0">
                <a:solidFill>
                  <a:srgbClr val="1F8DD3"/>
                </a:solidFill>
              </a:rPr>
              <a:t>Bitap algorithm</a:t>
            </a:r>
            <a:r>
              <a:rPr lang="en-US" baseline="30000" dirty="0"/>
              <a:t>1,2</a:t>
            </a:r>
          </a:p>
          <a:p>
            <a:pPr marL="342900" indent="0">
              <a:lnSpc>
                <a:spcPct val="120000"/>
              </a:lnSpc>
              <a:spcBef>
                <a:spcPts val="0"/>
              </a:spcBef>
              <a:spcAft>
                <a:spcPts val="0"/>
              </a:spcAft>
              <a:buNone/>
            </a:pPr>
            <a:r>
              <a:rPr lang="en-US" dirty="0">
                <a:solidFill>
                  <a:prstClr val="black"/>
                </a:solidFill>
                <a:sym typeface="Wingdings" panose="05000000000000000000" pitchFamily="2" charset="2"/>
              </a:rPr>
              <a:t> </a:t>
            </a:r>
            <a:r>
              <a:rPr lang="en-US" b="1" dirty="0">
                <a:solidFill>
                  <a:prstClr val="black"/>
                </a:solidFill>
              </a:rPr>
              <a:t>Reason: </a:t>
            </a:r>
            <a:r>
              <a:rPr lang="en-US" i="1" dirty="0">
                <a:solidFill>
                  <a:prstClr val="black"/>
                </a:solidFill>
              </a:rPr>
              <a:t>Bitap</a:t>
            </a:r>
            <a:r>
              <a:rPr lang="en-US" dirty="0">
                <a:solidFill>
                  <a:prstClr val="black"/>
                </a:solidFill>
              </a:rPr>
              <a:t> algorithm can perform ASM with </a:t>
            </a:r>
            <a:r>
              <a:rPr lang="en-US" dirty="0">
                <a:solidFill>
                  <a:srgbClr val="1F8DD3"/>
                </a:solidFill>
              </a:rPr>
              <a:t>fast and simple bitwise operations</a:t>
            </a:r>
            <a:r>
              <a:rPr lang="en-US" dirty="0">
                <a:solidFill>
                  <a:schemeClr val="tx1"/>
                </a:solidFill>
              </a:rPr>
              <a:t>,</a:t>
            </a:r>
            <a:r>
              <a:rPr lang="en-US" dirty="0">
                <a:solidFill>
                  <a:srgbClr val="0070C0"/>
                </a:solidFill>
              </a:rPr>
              <a:t> </a:t>
            </a:r>
            <a:r>
              <a:rPr lang="en-US" dirty="0">
                <a:solidFill>
                  <a:schemeClr val="tx1"/>
                </a:solidFill>
              </a:rPr>
              <a:t>which makes it </a:t>
            </a:r>
            <a:r>
              <a:rPr lang="en-US" dirty="0">
                <a:solidFill>
                  <a:srgbClr val="1F8DD3"/>
                </a:solidFill>
              </a:rPr>
              <a:t>amenable to acceleration</a:t>
            </a:r>
            <a:endParaRPr lang="en-US" dirty="0"/>
          </a:p>
          <a:p>
            <a:pPr marL="409575" indent="-396875">
              <a:lnSpc>
                <a:spcPct val="120000"/>
              </a:lnSpc>
              <a:spcBef>
                <a:spcPts val="1800"/>
              </a:spcBef>
              <a:spcAft>
                <a:spcPts val="0"/>
              </a:spcAft>
            </a:pPr>
            <a:r>
              <a:rPr lang="en-US" b="1" dirty="0">
                <a:solidFill>
                  <a:srgbClr val="FE6200"/>
                </a:solidFill>
              </a:rPr>
              <a:t>Step 1: Preprocessing</a:t>
            </a:r>
          </a:p>
          <a:p>
            <a:pPr marL="673100" lvl="1" indent="-225425">
              <a:lnSpc>
                <a:spcPct val="120000"/>
              </a:lnSpc>
              <a:spcBef>
                <a:spcPts val="0"/>
              </a:spcBef>
              <a:spcAft>
                <a:spcPts val="0"/>
              </a:spcAft>
            </a:pPr>
            <a:r>
              <a:rPr lang="en-US" sz="2000" dirty="0">
                <a:solidFill>
                  <a:prstClr val="black"/>
                </a:solidFill>
              </a:rPr>
              <a:t>For each character (A, C, G, T), </a:t>
            </a:r>
            <a:r>
              <a:rPr lang="en-US" sz="2000" dirty="0">
                <a:solidFill>
                  <a:srgbClr val="FE6200"/>
                </a:solidFill>
              </a:rPr>
              <a:t>generate a pattern bitmask </a:t>
            </a:r>
          </a:p>
          <a:p>
            <a:pPr marL="673100" lvl="1" indent="-225425">
              <a:lnSpc>
                <a:spcPct val="120000"/>
              </a:lnSpc>
              <a:spcBef>
                <a:spcPts val="0"/>
              </a:spcBef>
              <a:spcAft>
                <a:spcPts val="0"/>
              </a:spcAft>
            </a:pPr>
            <a:r>
              <a:rPr lang="en-US" sz="2000" dirty="0">
                <a:solidFill>
                  <a:prstClr val="black"/>
                </a:solidFill>
              </a:rPr>
              <a:t>Indicates if character exists at each position of the pattern.</a:t>
            </a:r>
            <a:endParaRPr lang="en-US" dirty="0">
              <a:solidFill>
                <a:prstClr val="black"/>
              </a:solidFill>
            </a:endParaRPr>
          </a:p>
          <a:p>
            <a:pPr marL="409575" indent="-396875">
              <a:lnSpc>
                <a:spcPct val="120000"/>
              </a:lnSpc>
              <a:spcBef>
                <a:spcPts val="1800"/>
              </a:spcBef>
              <a:spcAft>
                <a:spcPts val="0"/>
              </a:spcAft>
            </a:pPr>
            <a:r>
              <a:rPr lang="en-US" b="1" dirty="0">
                <a:solidFill>
                  <a:srgbClr val="00B050"/>
                </a:solidFill>
              </a:rPr>
              <a:t>Step 2: Searching (Edit Distance Calculation)</a:t>
            </a:r>
          </a:p>
          <a:p>
            <a:pPr marL="673100" lvl="1" indent="-225425">
              <a:lnSpc>
                <a:spcPct val="120000"/>
              </a:lnSpc>
              <a:spcBef>
                <a:spcPts val="0"/>
              </a:spcBef>
              <a:spcAft>
                <a:spcPts val="0"/>
              </a:spcAft>
            </a:pPr>
            <a:r>
              <a:rPr lang="en-US" sz="2000" dirty="0">
                <a:solidFill>
                  <a:srgbClr val="00B050"/>
                </a:solidFill>
              </a:rPr>
              <a:t>Compare all characters of the text with the pattern </a:t>
            </a:r>
            <a:r>
              <a:rPr lang="en-US" sz="2000" dirty="0">
                <a:solidFill>
                  <a:prstClr val="black"/>
                </a:solidFill>
              </a:rPr>
              <a:t>by using:</a:t>
            </a:r>
          </a:p>
          <a:p>
            <a:pPr marL="935038" lvl="2" indent="-217488">
              <a:lnSpc>
                <a:spcPct val="120000"/>
              </a:lnSpc>
              <a:spcBef>
                <a:spcPts val="0"/>
              </a:spcBef>
              <a:spcAft>
                <a:spcPts val="0"/>
              </a:spcAft>
            </a:pPr>
            <a:r>
              <a:rPr lang="en-US" sz="2000" dirty="0">
                <a:solidFill>
                  <a:prstClr val="black"/>
                </a:solidFill>
              </a:rPr>
              <a:t>Pattern bitmasks </a:t>
            </a:r>
          </a:p>
          <a:p>
            <a:pPr marL="935038" lvl="2" indent="-217488">
              <a:lnSpc>
                <a:spcPct val="120000"/>
              </a:lnSpc>
              <a:spcBef>
                <a:spcPts val="0"/>
              </a:spcBef>
              <a:spcAft>
                <a:spcPts val="0"/>
              </a:spcAft>
            </a:pPr>
            <a:r>
              <a:rPr lang="en-US" sz="2000" dirty="0">
                <a:solidFill>
                  <a:prstClr val="black"/>
                </a:solidFill>
              </a:rPr>
              <a:t>Set of bitvectors that hold the status of the partial matches </a:t>
            </a:r>
          </a:p>
          <a:p>
            <a:pPr marL="935038" lvl="2" indent="-217488">
              <a:lnSpc>
                <a:spcPct val="120000"/>
              </a:lnSpc>
              <a:spcBef>
                <a:spcPts val="0"/>
              </a:spcBef>
              <a:spcAft>
                <a:spcPts val="0"/>
              </a:spcAft>
            </a:pPr>
            <a:r>
              <a:rPr lang="en-US" sz="2000" dirty="0">
                <a:solidFill>
                  <a:prstClr val="black"/>
                </a:solidFill>
              </a:rPr>
              <a:t>Bitwise operations</a:t>
            </a:r>
          </a:p>
        </p:txBody>
      </p:sp>
      <p:sp>
        <p:nvSpPr>
          <p:cNvPr id="4" name="TextBox 3">
            <a:extLst>
              <a:ext uri="{FF2B5EF4-FFF2-40B4-BE49-F238E27FC236}">
                <a16:creationId xmlns:a16="http://schemas.microsoft.com/office/drawing/2014/main" id="{BDE0E787-8FB8-B94C-ABE5-5CA480A40BE3}"/>
              </a:ext>
            </a:extLst>
          </p:cNvPr>
          <p:cNvSpPr txBox="1"/>
          <p:nvPr/>
        </p:nvSpPr>
        <p:spPr>
          <a:xfrm>
            <a:off x="366962" y="5986807"/>
            <a:ext cx="8410073" cy="523220"/>
          </a:xfrm>
          <a:prstGeom prst="rect">
            <a:avLst/>
          </a:prstGeom>
          <a:noFill/>
        </p:spPr>
        <p:txBody>
          <a:bodyPr wrap="square" rtlCol="0">
            <a:spAutoFit/>
          </a:bodyPr>
          <a:lstStyle/>
          <a:p>
            <a:pPr marL="101600"/>
            <a:r>
              <a:rPr lang="en-US" sz="1400" dirty="0"/>
              <a:t>[1] R. A. </a:t>
            </a:r>
            <a:r>
              <a:rPr lang="en-US" sz="1400" dirty="0" err="1"/>
              <a:t>Baeza</a:t>
            </a:r>
            <a:r>
              <a:rPr lang="en-US" sz="1400" dirty="0"/>
              <a:t>-Yates and G. H. </a:t>
            </a:r>
            <a:r>
              <a:rPr lang="en-US" sz="1400" dirty="0" err="1"/>
              <a:t>Gonnet</a:t>
            </a:r>
            <a:r>
              <a:rPr lang="en-US" sz="1400" dirty="0"/>
              <a:t>. "A new approach to text searching." </a:t>
            </a:r>
            <a:r>
              <a:rPr lang="en-US" sz="1400" i="1" dirty="0"/>
              <a:t>Communications of the ACM, </a:t>
            </a:r>
            <a:r>
              <a:rPr lang="en-US" sz="1400" dirty="0"/>
              <a:t>1992.</a:t>
            </a:r>
          </a:p>
          <a:p>
            <a:pPr marL="101600"/>
            <a:r>
              <a:rPr lang="en-US" sz="1400" dirty="0"/>
              <a:t>[2] S. Wu and U. Manber. "Fast text searching: allowing errors." </a:t>
            </a:r>
            <a:r>
              <a:rPr lang="en-US" sz="1400" i="1" dirty="0"/>
              <a:t>Communications of the ACM, </a:t>
            </a:r>
            <a:r>
              <a:rPr lang="en-US" sz="1400" dirty="0"/>
              <a:t>1992.</a:t>
            </a:r>
          </a:p>
        </p:txBody>
      </p:sp>
      <p:sp>
        <p:nvSpPr>
          <p:cNvPr id="5" name="Slide Number Placeholder 4">
            <a:extLst>
              <a:ext uri="{FF2B5EF4-FFF2-40B4-BE49-F238E27FC236}">
                <a16:creationId xmlns:a16="http://schemas.microsoft.com/office/drawing/2014/main" id="{119C3E35-7279-EA40-9079-2CE38A335785}"/>
              </a:ext>
            </a:extLst>
          </p:cNvPr>
          <p:cNvSpPr>
            <a:spLocks noGrp="1"/>
          </p:cNvSpPr>
          <p:nvPr>
            <p:ph type="sldNum" sz="quarter" idx="10"/>
          </p:nvPr>
        </p:nvSpPr>
        <p:spPr/>
        <p:txBody>
          <a:bodyPr/>
          <a:lstStyle/>
          <a:p>
            <a:fld id="{BE67019E-6B59-9444-A8F8-0CFAB6B6981D}" type="slidenum">
              <a:rPr lang="en-US" smtClean="0"/>
              <a:pPr/>
              <a:t>8</a:t>
            </a:fld>
            <a:endParaRPr lang="en-US" dirty="0"/>
          </a:p>
        </p:txBody>
      </p:sp>
    </p:spTree>
    <p:extLst>
      <p:ext uri="{BB962C8B-B14F-4D97-AF65-F5344CB8AC3E}">
        <p14:creationId xmlns:p14="http://schemas.microsoft.com/office/powerpoint/2010/main" val="15912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r>
              <a:rPr lang="en-US" sz="3200" b="1" dirty="0">
                <a:solidFill>
                  <a:schemeClr val="accent1"/>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55314E9A-123F-C24A-8A4D-7380093CB63E}"/>
              </a:ext>
            </a:extLst>
          </p:cNvPr>
          <p:cNvSpPr>
            <a:spLocks noGrp="1"/>
          </p:cNvSpPr>
          <p:nvPr>
            <p:ph type="sldNum" sz="quarter" idx="10"/>
          </p:nvPr>
        </p:nvSpPr>
        <p:spPr/>
        <p:txBody>
          <a:bodyPr/>
          <a:lstStyle/>
          <a:p>
            <a:fld id="{BE67019E-6B59-9444-A8F8-0CFAB6B6981D}" type="slidenum">
              <a:rPr lang="en-US" smtClean="0"/>
              <a:pPr/>
              <a:t>9</a:t>
            </a:fld>
            <a:endParaRPr lang="en-US" dirty="0"/>
          </a:p>
        </p:txBody>
      </p:sp>
    </p:spTree>
    <p:extLst>
      <p:ext uri="{BB962C8B-B14F-4D97-AF65-F5344CB8AC3E}">
        <p14:creationId xmlns:p14="http://schemas.microsoft.com/office/powerpoint/2010/main" val="4204187134"/>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3979</TotalTime>
  <Words>2884</Words>
  <Application>Microsoft Macintosh PowerPoint</Application>
  <PresentationFormat>On-screen Show (4:3)</PresentationFormat>
  <Paragraphs>439</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Corbel</vt:lpstr>
      <vt:lpstr>Courier New</vt:lpstr>
      <vt:lpstr>Intel Clear</vt:lpstr>
      <vt:lpstr>Latin Modern Roman 10</vt:lpstr>
      <vt:lpstr>Wingdings</vt:lpstr>
      <vt:lpstr>Theme1</vt:lpstr>
      <vt:lpstr>GenASM: A Low-Power, Memory-Efficient Approximate String Matching Acceleration Framework for Genome Sequence Analysis    </vt:lpstr>
      <vt:lpstr>Genome Sequencing</vt:lpstr>
      <vt:lpstr>Genome Sequencing (cont.)</vt:lpstr>
      <vt:lpstr>Genome Sequence Analysis</vt:lpstr>
      <vt:lpstr>Read Mapping</vt:lpstr>
      <vt:lpstr>Problem &amp; Our Goal</vt:lpstr>
      <vt:lpstr>Outline</vt:lpstr>
      <vt:lpstr>Bitap Algorithm</vt:lpstr>
      <vt:lpstr>Outline</vt:lpstr>
      <vt:lpstr>GenASM</vt:lpstr>
      <vt:lpstr>GenASM Design</vt:lpstr>
      <vt:lpstr>GenASM-DC: Hardware Design</vt:lpstr>
      <vt:lpstr>GenASM-TB: Hardware Design</vt:lpstr>
      <vt:lpstr>GenASM: Overall System</vt:lpstr>
      <vt:lpstr>Outline</vt:lpstr>
      <vt:lpstr>Use Cases of GenASM</vt:lpstr>
      <vt:lpstr>Use Cases of GenASM (cont.)</vt:lpstr>
      <vt:lpstr>Outline</vt:lpstr>
      <vt:lpstr>Evaluation Methodology</vt:lpstr>
      <vt:lpstr>Evaluation Methodology (cont.)</vt:lpstr>
      <vt:lpstr>Key Results – Area and Power</vt:lpstr>
      <vt:lpstr>Key Results (Use Case 1) – Long Reads</vt:lpstr>
      <vt:lpstr>Key Results (Use Case 1) – Short Reads</vt:lpstr>
      <vt:lpstr>Key Results (Use Cases 2 &amp; 3)</vt:lpstr>
      <vt:lpstr>Outline</vt:lpstr>
      <vt:lpstr>Conclusion</vt:lpstr>
      <vt:lpstr>GenASM: A Low-Power, Memory-Efficient Approximate String Matching Acceleration Framework for Genome Sequence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GenASM: A Low-Power, Memory-Efficient Approximate String Matching Acceleration Framework for Genome Sequence Analysis     </dc:title>
  <dc:creator>Damla Senol Cali</dc:creator>
  <cp:lastModifiedBy>Damla Senol Cali</cp:lastModifiedBy>
  <cp:revision>251</cp:revision>
  <dcterms:created xsi:type="dcterms:W3CDTF">2020-08-18T13:49:09Z</dcterms:created>
  <dcterms:modified xsi:type="dcterms:W3CDTF">2020-08-21T08:38:47Z</dcterms:modified>
</cp:coreProperties>
</file>