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16"/>
  </p:notesMasterIdLst>
  <p:handoutMasterIdLst>
    <p:handoutMasterId r:id="rId17"/>
  </p:handoutMasterIdLst>
  <p:sldIdLst>
    <p:sldId id="4691" r:id="rId2"/>
    <p:sldId id="4692" r:id="rId3"/>
    <p:sldId id="4693" r:id="rId4"/>
    <p:sldId id="4654" r:id="rId5"/>
    <p:sldId id="4655" r:id="rId6"/>
    <p:sldId id="4700" r:id="rId7"/>
    <p:sldId id="4656" r:id="rId8"/>
    <p:sldId id="4628" r:id="rId9"/>
    <p:sldId id="4511" r:id="rId10"/>
    <p:sldId id="4720" r:id="rId11"/>
    <p:sldId id="4665" r:id="rId12"/>
    <p:sldId id="4695" r:id="rId13"/>
    <p:sldId id="4699" r:id="rId14"/>
    <p:sldId id="469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6200"/>
    <a:srgbClr val="FF6398"/>
    <a:srgbClr val="2173C2"/>
    <a:srgbClr val="9DC3E6"/>
    <a:srgbClr val="1F8DD3"/>
    <a:srgbClr val="E7E6E6"/>
    <a:srgbClr val="D0CECE"/>
    <a:srgbClr val="324D1F"/>
    <a:srgbClr val="5D2784"/>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71"/>
    <p:restoredTop sz="77965"/>
  </p:normalViewPr>
  <p:slideViewPr>
    <p:cSldViewPr snapToGrid="0" snapToObjects="1">
      <p:cViewPr varScale="1">
        <p:scale>
          <a:sx n="78" d="100"/>
          <a:sy n="78" d="100"/>
        </p:scale>
        <p:origin x="1760" y="168"/>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1" d="100"/>
          <a:sy n="81" d="100"/>
        </p:scale>
        <p:origin x="402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5BBE3E-5EF1-3E41-B378-D6D52BB7A5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917381D-6A83-834C-A925-E27D2ACFF0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F6DE4F-B803-104D-AA15-502AFD6126B3}" type="datetimeFigureOut">
              <a:rPr lang="en-US" smtClean="0"/>
              <a:t>10/19/20</a:t>
            </a:fld>
            <a:endParaRPr lang="en-US"/>
          </a:p>
        </p:txBody>
      </p:sp>
      <p:sp>
        <p:nvSpPr>
          <p:cNvPr id="4" name="Footer Placeholder 3">
            <a:extLst>
              <a:ext uri="{FF2B5EF4-FFF2-40B4-BE49-F238E27FC236}">
                <a16:creationId xmlns:a16="http://schemas.microsoft.com/office/drawing/2014/main" id="{E4B19467-1154-5D45-AACF-AE098BE9AFF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15F319-D8A4-F846-BB60-91AB7174B4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2C521E-117D-5D40-BF43-93B079090C91}" type="slidenum">
              <a:rPr lang="en-US" smtClean="0"/>
              <a:t>‹#›</a:t>
            </a:fld>
            <a:endParaRPr lang="en-US"/>
          </a:p>
        </p:txBody>
      </p:sp>
    </p:spTree>
    <p:extLst>
      <p:ext uri="{BB962C8B-B14F-4D97-AF65-F5344CB8AC3E}">
        <p14:creationId xmlns:p14="http://schemas.microsoft.com/office/powerpoint/2010/main" val="2482864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83C208-645D-C24A-92BE-5C55D93EB607}" type="datetimeFigureOut">
              <a:rPr lang="en-US" smtClean="0"/>
              <a:t>10/19/20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39A41-7A76-1D40-B3BE-29B670EC38FE}" type="slidenum">
              <a:rPr lang="en-US" smtClean="0"/>
              <a:t>‹#›</a:t>
            </a:fld>
            <a:endParaRPr lang="en-US"/>
          </a:p>
        </p:txBody>
      </p:sp>
    </p:spTree>
    <p:extLst>
      <p:ext uri="{BB962C8B-B14F-4D97-AF65-F5344CB8AC3E}">
        <p14:creationId xmlns:p14="http://schemas.microsoft.com/office/powerpoint/2010/main" val="1792454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 am Damla Senol Cali. Today, I'll be presenting our work "GenASM: A High Performance, Low-Power Approximate String Matching Acceleration Framework for Genome Sequence Analysis". </a:t>
            </a:r>
          </a:p>
        </p:txBody>
      </p:sp>
      <p:sp>
        <p:nvSpPr>
          <p:cNvPr id="4" name="Slide Number Placeholder 3"/>
          <p:cNvSpPr>
            <a:spLocks noGrp="1"/>
          </p:cNvSpPr>
          <p:nvPr>
            <p:ph type="sldNum" sz="quarter" idx="5"/>
          </p:nvPr>
        </p:nvSpPr>
        <p:spPr/>
        <p:txBody>
          <a:bodyPr/>
          <a:lstStyle/>
          <a:p>
            <a:fld id="{47139A41-7A76-1D40-B3BE-29B670EC38FE}" type="slidenum">
              <a:rPr lang="en-US" smtClean="0"/>
              <a:t>1</a:t>
            </a:fld>
            <a:endParaRPr lang="en-US"/>
          </a:p>
        </p:txBody>
      </p:sp>
    </p:spTree>
    <p:extLst>
      <p:ext uri="{BB962C8B-B14F-4D97-AF65-F5344CB8AC3E}">
        <p14:creationId xmlns:p14="http://schemas.microsoft.com/office/powerpoint/2010/main" val="1069983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Thus, GenASM has low area and power overheads.</a:t>
            </a:r>
          </a:p>
        </p:txBody>
      </p:sp>
      <p:sp>
        <p:nvSpPr>
          <p:cNvPr id="4" name="Slide Number Placeholder 3"/>
          <p:cNvSpPr>
            <a:spLocks noGrp="1"/>
          </p:cNvSpPr>
          <p:nvPr>
            <p:ph type="sldNum" sz="quarter" idx="5"/>
          </p:nvPr>
        </p:nvSpPr>
        <p:spPr/>
        <p:txBody>
          <a:bodyPr/>
          <a:lstStyle/>
          <a:p>
            <a:fld id="{47139A41-7A76-1D40-B3BE-29B670EC38FE}" type="slidenum">
              <a:rPr lang="en-US" smtClean="0"/>
              <a:t>10</a:t>
            </a:fld>
            <a:endParaRPr lang="en-US"/>
          </a:p>
        </p:txBody>
      </p:sp>
    </p:spTree>
    <p:extLst>
      <p:ext uri="{BB962C8B-B14F-4D97-AF65-F5344CB8AC3E}">
        <p14:creationId xmlns:p14="http://schemas.microsoft.com/office/powerpoint/2010/main" val="2044115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GenASM is flexible and can be used for a number of use cases.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a:solidFill>
                  <a:schemeClr val="tx1"/>
                </a:solidFill>
                <a:effectLst/>
                <a:latin typeface="+mn-lt"/>
                <a:ea typeface="+mn-ea"/>
                <a:cs typeface="+mn-cs"/>
              </a:rPr>
              <a:t>In this work, we evaluate three of them in detail and two of them are from the read mapping pipeline: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a:solidFill>
                  <a:schemeClr val="tx1"/>
                </a:solidFill>
                <a:effectLst/>
                <a:latin typeface="+mn-lt"/>
                <a:ea typeface="+mn-ea"/>
                <a:cs typeface="+mn-cs"/>
              </a:rPr>
              <a:t>Pre-alignment filtering and read alignment</a:t>
            </a:r>
            <a:endParaRPr lang="en-US" dirty="0"/>
          </a:p>
        </p:txBody>
      </p:sp>
      <p:sp>
        <p:nvSpPr>
          <p:cNvPr id="4" name="Slide Number Placeholder 3"/>
          <p:cNvSpPr>
            <a:spLocks noGrp="1"/>
          </p:cNvSpPr>
          <p:nvPr>
            <p:ph type="sldNum" sz="quarter" idx="5"/>
          </p:nvPr>
        </p:nvSpPr>
        <p:spPr/>
        <p:txBody>
          <a:bodyPr/>
          <a:lstStyle/>
          <a:p>
            <a:fld id="{47139A41-7A76-1D40-B3BE-29B670EC38FE}" type="slidenum">
              <a:rPr lang="en-US" smtClean="0"/>
              <a:t>11</a:t>
            </a:fld>
            <a:endParaRPr lang="en-US"/>
          </a:p>
        </p:txBody>
      </p:sp>
    </p:spTree>
    <p:extLst>
      <p:ext uri="{BB962C8B-B14F-4D97-AF65-F5344CB8AC3E}">
        <p14:creationId xmlns:p14="http://schemas.microsoft.com/office/powerpoint/2010/main" val="2849745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[CLICK] (1) read alignment</a:t>
            </a:r>
          </a:p>
          <a:p>
            <a:r>
              <a:rPr lang="en-US" sz="1200" kern="1200" dirty="0">
                <a:solidFill>
                  <a:schemeClr val="tx1"/>
                </a:solidFill>
                <a:effectLst/>
                <a:latin typeface="+mn-lt"/>
                <a:ea typeface="+mn-ea"/>
                <a:cs typeface="+mn-cs"/>
              </a:rPr>
              <a:t>is the most time consuming step of read mapping that we align each read to all of its candidate reference regions and then find the optimal alignment.</a:t>
            </a:r>
          </a:p>
          <a:p>
            <a:r>
              <a:rPr lang="en-US" sz="1200" kern="1200" dirty="0">
                <a:solidFill>
                  <a:schemeClr val="tx1"/>
                </a:solidFill>
                <a:effectLst/>
                <a:latin typeface="+mn-lt"/>
                <a:ea typeface="+mn-ea"/>
                <a:cs typeface="+mn-cs"/>
              </a:rPr>
              <a:t>[CLICK] (2) in pre-alignment filtering for short reads, </a:t>
            </a:r>
          </a:p>
          <a:p>
            <a:r>
              <a:rPr lang="en-US" sz="1200" kern="1200" dirty="0">
                <a:solidFill>
                  <a:schemeClr val="tx1"/>
                </a:solidFill>
                <a:effectLst/>
                <a:latin typeface="+mn-lt"/>
                <a:ea typeface="+mn-ea"/>
                <a:cs typeface="+mn-cs"/>
              </a:rPr>
              <a:t>we aim to quickly identify and filter out the unlikely candidate reference regions of each read by approximating the edit distance between them and filter out if it is above a threshold.</a:t>
            </a:r>
          </a:p>
          <a:p>
            <a:r>
              <a:rPr lang="en-US" sz="1200" kern="1200" dirty="0">
                <a:solidFill>
                  <a:schemeClr val="tx1"/>
                </a:solidFill>
                <a:effectLst/>
                <a:latin typeface="+mn-lt"/>
                <a:ea typeface="+mn-ea"/>
                <a:cs typeface="+mn-cs"/>
              </a:rPr>
              <a:t>[CLICK] And our third use case is edit distance calculation </a:t>
            </a:r>
          </a:p>
          <a:p>
            <a:r>
              <a:rPr lang="en-US" sz="1200" b="0" i="0" u="none" strike="noStrike" kern="1200" dirty="0">
                <a:solidFill>
                  <a:schemeClr val="tx1"/>
                </a:solidFill>
                <a:effectLst/>
                <a:latin typeface="+mn-lt"/>
                <a:ea typeface="+mn-ea"/>
                <a:cs typeface="+mn-cs"/>
              </a:rPr>
              <a:t>Which is one of the fundamental operations in genomics that measures the similarity or distance btw two sequences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In our paper, we also briefly discuss several other use cases such as generic text search</a:t>
            </a:r>
          </a:p>
        </p:txBody>
      </p:sp>
      <p:sp>
        <p:nvSpPr>
          <p:cNvPr id="4" name="Slide Number Placeholder 3"/>
          <p:cNvSpPr>
            <a:spLocks noGrp="1"/>
          </p:cNvSpPr>
          <p:nvPr>
            <p:ph type="sldNum" sz="quarter" idx="5"/>
          </p:nvPr>
        </p:nvSpPr>
        <p:spPr/>
        <p:txBody>
          <a:bodyPr/>
          <a:lstStyle/>
          <a:p>
            <a:fld id="{47139A41-7A76-1D40-B3BE-29B670EC38FE}" type="slidenum">
              <a:rPr lang="en-US" smtClean="0"/>
              <a:t>12</a:t>
            </a:fld>
            <a:endParaRPr lang="en-US"/>
          </a:p>
        </p:txBody>
      </p:sp>
    </p:spTree>
    <p:extLst>
      <p:ext uri="{BB962C8B-B14F-4D97-AF65-F5344CB8AC3E}">
        <p14:creationId xmlns:p14="http://schemas.microsoft.com/office/powerpoint/2010/main" val="2940092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We find that, for all the three use cases, GenASM is </a:t>
            </a:r>
            <a:r>
              <a:rPr lang="en-US" dirty="0">
                <a:solidFill>
                  <a:srgbClr val="FE6200"/>
                </a:solidFill>
              </a:rPr>
              <a:t>significantly more efficient </a:t>
            </a:r>
            <a:r>
              <a:rPr lang="en-US" sz="1200" kern="1200" dirty="0">
                <a:solidFill>
                  <a:schemeClr val="tx1"/>
                </a:solidFill>
                <a:effectLst/>
                <a:latin typeface="+mn-lt"/>
                <a:ea typeface="+mn-ea"/>
                <a:cs typeface="+mn-cs"/>
              </a:rPr>
              <a:t>in terms of both speed and power consumption </a:t>
            </a:r>
            <a:r>
              <a:rPr lang="en-US" dirty="0">
                <a:solidFill>
                  <a:schemeClr val="tx1"/>
                </a:solidFill>
              </a:rPr>
              <a:t>than state-of-the-art software and hardware baselines</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7139A41-7A76-1D40-B3BE-29B670EC38FE}" type="slidenum">
              <a:rPr lang="en-US" smtClean="0"/>
              <a:t>13</a:t>
            </a:fld>
            <a:endParaRPr lang="en-US"/>
          </a:p>
        </p:txBody>
      </p:sp>
    </p:spTree>
    <p:extLst>
      <p:ext uri="{BB962C8B-B14F-4D97-AF65-F5344CB8AC3E}">
        <p14:creationId xmlns:p14="http://schemas.microsoft.com/office/powerpoint/2010/main" val="3673982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5"/>
          </p:nvPr>
        </p:nvSpPr>
        <p:spPr/>
        <p:txBody>
          <a:bodyPr/>
          <a:lstStyle/>
          <a:p>
            <a:fld id="{47139A41-7A76-1D40-B3BE-29B670EC38FE}" type="slidenum">
              <a:rPr lang="en-US" smtClean="0"/>
              <a:t>14</a:t>
            </a:fld>
            <a:endParaRPr lang="en-US"/>
          </a:p>
        </p:txBody>
      </p:sp>
    </p:spTree>
    <p:extLst>
      <p:ext uri="{BB962C8B-B14F-4D97-AF65-F5344CB8AC3E}">
        <p14:creationId xmlns:p14="http://schemas.microsoft.com/office/powerpoint/2010/main" val="368722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Genome sequencing, which enables us to determine the DNA sequence of an organism, [CLICK] plays a pivotal role in areas such as personalized medicine, outbreak tracing (like COVID-19), and the understanding of evolution.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a:t>
            </a:r>
            <a:r>
              <a:rPr lang="en-US" dirty="0"/>
              <a:t>Modern genome sequencing machines </a:t>
            </a:r>
            <a:r>
              <a:rPr lang="en-US" sz="1200" dirty="0"/>
              <a:t>extract </a:t>
            </a:r>
            <a:r>
              <a:rPr lang="en-US" sz="1200" dirty="0">
                <a:solidFill>
                  <a:srgbClr val="C00000"/>
                </a:solidFill>
              </a:rPr>
              <a:t>small randomized fragments </a:t>
            </a:r>
            <a:r>
              <a:rPr lang="en-US" sz="1200" dirty="0"/>
              <a:t>of the original DNA sequence, which we call </a:t>
            </a:r>
            <a:r>
              <a:rPr lang="en-US" sz="1200" i="1" dirty="0"/>
              <a:t>reads.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State-of-the-art sequencing machines produce either short reads or long reads</a:t>
            </a:r>
            <a:endParaRPr lang="en-US" sz="1200" i="1" dirty="0"/>
          </a:p>
        </p:txBody>
      </p:sp>
      <p:sp>
        <p:nvSpPr>
          <p:cNvPr id="4" name="Slide Number Placeholder 3"/>
          <p:cNvSpPr>
            <a:spLocks noGrp="1"/>
          </p:cNvSpPr>
          <p:nvPr>
            <p:ph type="sldNum" sz="quarter" idx="5"/>
          </p:nvPr>
        </p:nvSpPr>
        <p:spPr/>
        <p:txBody>
          <a:bodyPr/>
          <a:lstStyle/>
          <a:p>
            <a:fld id="{47139A41-7A76-1D40-B3BE-29B670EC38FE}" type="slidenum">
              <a:rPr lang="en-US" smtClean="0"/>
              <a:t>2</a:t>
            </a:fld>
            <a:endParaRPr lang="en-US"/>
          </a:p>
        </p:txBody>
      </p:sp>
    </p:spTree>
    <p:extLst>
      <p:ext uri="{BB962C8B-B14F-4D97-AF65-F5344CB8AC3E}">
        <p14:creationId xmlns:p14="http://schemas.microsoft.com/office/powerpoint/2010/main" val="3854171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Read mapping is the first key step in genome sequence analysis, [CLICK] where we align each read to one or more possible locations within the reference genome, and find the matches and differences between the read and the reference genome segment at that location.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Multiple steps of read mapping must account for the sequencing errors, and for the differences caused by genetic variations. As a result, read mapping must perform approximate string matching (ASM).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However, it is currently bottlenecked by the computational power and memory bandwidth limitations of existing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p:txBody>
      </p:sp>
      <p:sp>
        <p:nvSpPr>
          <p:cNvPr id="4" name="Slide Number Placeholder 3"/>
          <p:cNvSpPr>
            <a:spLocks noGrp="1"/>
          </p:cNvSpPr>
          <p:nvPr>
            <p:ph type="sldNum" sz="quarter" idx="5"/>
          </p:nvPr>
        </p:nvSpPr>
        <p:spPr/>
        <p:txBody>
          <a:bodyPr/>
          <a:lstStyle/>
          <a:p>
            <a:fld id="{47139A41-7A76-1D40-B3BE-29B670EC38FE}" type="slidenum">
              <a:rPr lang="en-US" smtClean="0"/>
              <a:t>3</a:t>
            </a:fld>
            <a:endParaRPr lang="en-US"/>
          </a:p>
        </p:txBody>
      </p:sp>
    </p:spTree>
    <p:extLst>
      <p:ext uri="{BB962C8B-B14F-4D97-AF65-F5344CB8AC3E}">
        <p14:creationId xmlns:p14="http://schemas.microsoft.com/office/powerpoint/2010/main" val="2367696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Our goal in this work is to design a fast and flexible framework for both short and long reads, which can accelerate multiple steps of genome sequence analysis (GSA).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To this end, we propose GenASM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a:t>
            </a:r>
            <a:r>
              <a:rPr lang="en-US" sz="1200" b="0" i="0" u="none" strike="noStrike" kern="1200" dirty="0">
                <a:solidFill>
                  <a:schemeClr val="tx1"/>
                </a:solidFill>
                <a:effectLst/>
                <a:latin typeface="+mn-lt"/>
                <a:ea typeface="+mn-ea"/>
                <a:cs typeface="+mn-cs"/>
              </a:rPr>
              <a:t>We base GenASM on Bitap, an ASM algorithm that uses only fast and simple bitwise operations, making it amenable to efficient hardware acceleration.</a:t>
            </a:r>
            <a:r>
              <a:rPr lang="en-US" sz="1200" kern="1200" dirty="0">
                <a:solidFill>
                  <a:schemeClr val="tx1"/>
                </a:solidFill>
                <a:effectLst/>
                <a:latin typeface="+mn-lt"/>
                <a:ea typeface="+mn-ea"/>
                <a:cs typeface="+mn-cs"/>
              </a:rPr>
              <a:t> To our knowledge, GenASM is the first work that enhances and accelerates Bitap, and also it is the first ASM acceleration framework for genome sequence analysis.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[CLICK] We modify Bitap to support long reads and to enable parallelization.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We also develop a novel Bitap-compatible algorithm for traceback, which uses information collected during ASM about the different types of errors to identify the optimal alignment of reads.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And</a:t>
            </a:r>
            <a:r>
              <a:rPr lang="en-US" sz="1200" b="0" i="0" u="none" strike="noStrike" kern="1200" dirty="0">
                <a:solidFill>
                  <a:schemeClr val="tx1"/>
                </a:solidFill>
                <a:effectLst/>
                <a:latin typeface="+mn-lt"/>
                <a:ea typeface="+mn-ea"/>
                <a:cs typeface="+mn-cs"/>
              </a:rPr>
              <a:t>, we co-design specialized, low-power and area-efficient hardware for both algorithms.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57B29E-981E-4B62-B6B9-A448AF3A78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4232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20700" indent="-342900">
              <a:lnSpc>
                <a:spcPct val="100000"/>
              </a:lnSpc>
              <a:spcBef>
                <a:spcPts val="0"/>
              </a:spcBef>
              <a:spcAft>
                <a:spcPts val="600"/>
              </a:spcAft>
            </a:pPr>
            <a:r>
              <a:rPr lang="en-US" sz="1200" b="0" i="0" u="none" strike="noStrike" kern="1200" dirty="0">
                <a:solidFill>
                  <a:schemeClr val="tx1"/>
                </a:solidFill>
                <a:effectLst/>
                <a:latin typeface="+mn-lt"/>
                <a:ea typeface="+mn-ea"/>
                <a:cs typeface="+mn-cs"/>
              </a:rPr>
              <a:t>Our co-designed hardware consists of two components</a:t>
            </a:r>
            <a:r>
              <a:rPr lang="en-US" sz="2400" kern="1200" dirty="0">
                <a:solidFill>
                  <a:schemeClr val="tx1"/>
                </a:solidFill>
                <a:effectLst/>
                <a:latin typeface="+mn-lt"/>
                <a:ea typeface="+mn-ea"/>
                <a:cs typeface="+mn-cs"/>
              </a:rPr>
              <a:t>: </a:t>
            </a:r>
          </a:p>
          <a:p>
            <a:pPr marL="520700" indent="-342900">
              <a:lnSpc>
                <a:spcPct val="100000"/>
              </a:lnSpc>
              <a:spcBef>
                <a:spcPts val="0"/>
              </a:spcBef>
              <a:spcAft>
                <a:spcPts val="600"/>
              </a:spcAft>
            </a:pPr>
            <a:r>
              <a:rPr lang="en-US" sz="2400" kern="1200" dirty="0">
                <a:solidFill>
                  <a:schemeClr val="tx1"/>
                </a:solidFill>
                <a:effectLst/>
                <a:latin typeface="+mn-lt"/>
                <a:ea typeface="+mn-ea"/>
                <a:cs typeface="+mn-cs"/>
              </a:rPr>
              <a:t>(1) GenASM-DC, which provides hardware support to efficiently execute our modified Bitap algorithm to perform distance calculation; and </a:t>
            </a:r>
          </a:p>
          <a:p>
            <a:pPr marL="520700" indent="-342900">
              <a:lnSpc>
                <a:spcPct val="100000"/>
              </a:lnSpc>
              <a:spcBef>
                <a:spcPts val="0"/>
              </a:spcBef>
              <a:spcAft>
                <a:spcPts val="600"/>
              </a:spcAft>
            </a:pPr>
            <a:r>
              <a:rPr lang="en-US" sz="2400" kern="1200" dirty="0">
                <a:solidFill>
                  <a:schemeClr val="tx1"/>
                </a:solidFill>
                <a:effectLst/>
                <a:latin typeface="+mn-lt"/>
                <a:ea typeface="+mn-ea"/>
                <a:cs typeface="+mn-cs"/>
              </a:rPr>
              <a:t>(2) GenASM-TB, which provides hardware support to efficiently execute our novel traceback algorithm to find the optimal alignment.</a:t>
            </a:r>
            <a:endParaRPr lang="en-US" sz="2200" dirty="0">
              <a:solidFill>
                <a:schemeClr val="tx1"/>
              </a:solidFill>
            </a:endParaRPr>
          </a:p>
          <a:p>
            <a:pPr marL="520700" indent="-342900">
              <a:lnSpc>
                <a:spcPct val="100000"/>
              </a:lnSpc>
              <a:spcBef>
                <a:spcPts val="0"/>
              </a:spcBef>
              <a:spcAft>
                <a:spcPts val="600"/>
              </a:spcAft>
            </a:pPr>
            <a:r>
              <a:rPr lang="en-US" sz="2200" dirty="0">
                <a:solidFill>
                  <a:schemeClr val="tx1"/>
                </a:solidFill>
              </a:rPr>
              <a:t>GenASM also has two types of SRAM buffers:</a:t>
            </a:r>
          </a:p>
          <a:p>
            <a:pPr marL="520700" indent="-342900">
              <a:lnSpc>
                <a:spcPct val="100000"/>
              </a:lnSpc>
              <a:spcBef>
                <a:spcPts val="0"/>
              </a:spcBef>
              <a:spcAft>
                <a:spcPts val="600"/>
              </a:spcAft>
            </a:pPr>
            <a:r>
              <a:rPr lang="en-US" sz="2200" dirty="0">
                <a:solidFill>
                  <a:schemeClr val="tx1"/>
                </a:solidFill>
              </a:rPr>
              <a:t>DC-SRAM, and</a:t>
            </a:r>
          </a:p>
          <a:p>
            <a:pPr marL="520700" indent="-342900">
              <a:lnSpc>
                <a:spcPct val="100000"/>
              </a:lnSpc>
              <a:spcBef>
                <a:spcPts val="0"/>
              </a:spcBef>
              <a:spcAft>
                <a:spcPts val="600"/>
              </a:spcAft>
            </a:pPr>
            <a:r>
              <a:rPr lang="en-US" sz="2200" dirty="0">
                <a:solidFill>
                  <a:schemeClr val="tx1"/>
                </a:solidFill>
              </a:rPr>
              <a:t>TB-SRAMs</a:t>
            </a:r>
            <a:endParaRPr lang="en-US" sz="2100" dirty="0">
              <a:solidFill>
                <a:schemeClr val="tx1"/>
              </a:solidFill>
            </a:endParaRPr>
          </a:p>
          <a:p>
            <a:pPr marL="520700" marR="0" lvl="0" indent="-342900" algn="l" defTabSz="914400" rtl="0" eaLnBrk="1" fontAlgn="auto" latinLnBrk="0" hangingPunct="1">
              <a:lnSpc>
                <a:spcPct val="100000"/>
              </a:lnSpc>
              <a:spcBef>
                <a:spcPts val="0"/>
              </a:spcBef>
              <a:spcAft>
                <a:spcPts val="600"/>
              </a:spcAft>
              <a:buClrTx/>
              <a:buSzTx/>
              <a:buFontTx/>
              <a:buNone/>
              <a:tabLst/>
              <a:defRPr/>
            </a:pPr>
            <a:endParaRPr lang="en-US" sz="2100" dirty="0">
              <a:solidFill>
                <a:schemeClr val="tx1"/>
              </a:solidFill>
            </a:endParaRPr>
          </a:p>
          <a:p>
            <a:pPr marL="520700" marR="0" lvl="0" indent="-342900" algn="l" defTabSz="914400" rtl="0" eaLnBrk="1" fontAlgn="auto" latinLnBrk="0" hangingPunct="1">
              <a:lnSpc>
                <a:spcPct val="100000"/>
              </a:lnSpc>
              <a:spcBef>
                <a:spcPts val="0"/>
              </a:spcBef>
              <a:spcAft>
                <a:spcPts val="600"/>
              </a:spcAft>
              <a:buClrTx/>
              <a:buSzTx/>
              <a:buFontTx/>
              <a:buNone/>
              <a:tabLst/>
              <a:defRPr/>
            </a:pPr>
            <a:endParaRPr lang="en-US" sz="2400" dirty="0"/>
          </a:p>
          <a:p>
            <a:pPr marL="520700" marR="0" lvl="0" indent="-342900" algn="l" defTabSz="914400" rtl="0" eaLnBrk="1" fontAlgn="auto" latinLnBrk="0" hangingPunct="1">
              <a:lnSpc>
                <a:spcPct val="100000"/>
              </a:lnSpc>
              <a:spcBef>
                <a:spcPts val="0"/>
              </a:spcBef>
              <a:spcAft>
                <a:spcPts val="600"/>
              </a:spcAft>
              <a:buClrTx/>
              <a:buSzTx/>
              <a:buFontTx/>
              <a:buNone/>
              <a:tabLst/>
              <a:defRPr/>
            </a:pPr>
            <a:endParaRPr lang="en-US" sz="2400" dirty="0"/>
          </a:p>
          <a:p>
            <a:pPr marL="520700" marR="0" lvl="0" indent="-342900" algn="l" defTabSz="914400" rtl="0" eaLnBrk="1" fontAlgn="auto" latinLnBrk="0" hangingPunct="1">
              <a:lnSpc>
                <a:spcPct val="100000"/>
              </a:lnSpc>
              <a:spcBef>
                <a:spcPts val="0"/>
              </a:spcBef>
              <a:spcAft>
                <a:spcPts val="600"/>
              </a:spcAft>
              <a:buClrTx/>
              <a:buSzTx/>
              <a:buFontTx/>
              <a:buNone/>
              <a:tabLst/>
              <a:defRPr/>
            </a:pPr>
            <a:endParaRPr lang="en-US" sz="2100" dirty="0">
              <a:solidFill>
                <a:schemeClr val="tx1"/>
              </a:solidFill>
            </a:endParaRPr>
          </a:p>
          <a:p>
            <a:pPr marL="520700" marR="0" lvl="0" indent="-342900" algn="l" defTabSz="914400" rtl="0" eaLnBrk="1" fontAlgn="auto" latinLnBrk="0" hangingPunct="1">
              <a:lnSpc>
                <a:spcPct val="100000"/>
              </a:lnSpc>
              <a:spcBef>
                <a:spcPts val="0"/>
              </a:spcBef>
              <a:spcAft>
                <a:spcPts val="600"/>
              </a:spcAft>
              <a:buClrTx/>
              <a:buSzTx/>
              <a:buFontTx/>
              <a:buNone/>
              <a:tabLst/>
              <a:defRPr/>
            </a:pPr>
            <a:endParaRPr lang="en-US" sz="2100" dirty="0">
              <a:solidFill>
                <a:schemeClr val="tx1"/>
              </a:solidFill>
            </a:endParaRPr>
          </a:p>
          <a:p>
            <a:pPr marL="520700" marR="0" lvl="0" indent="-342900" algn="l" defTabSz="914400" rtl="0" eaLnBrk="1" fontAlgn="auto" latinLnBrk="0" hangingPunct="1">
              <a:lnSpc>
                <a:spcPct val="100000"/>
              </a:lnSpc>
              <a:spcBef>
                <a:spcPts val="0"/>
              </a:spcBef>
              <a:spcAft>
                <a:spcPts val="600"/>
              </a:spcAft>
              <a:buClrTx/>
              <a:buSzTx/>
              <a:buFontTx/>
              <a:buNone/>
              <a:tabLst/>
              <a:defRPr/>
            </a:pPr>
            <a:endParaRPr lang="en-US" sz="2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64B0BB-F452-6F45-9C9C-EFED3BFBC4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546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20700" marR="0" lvl="0" indent="-342900" algn="l" defTabSz="914400" rtl="0" eaLnBrk="1" fontAlgn="auto" latinLnBrk="0" hangingPunct="1">
              <a:lnSpc>
                <a:spcPct val="100000"/>
              </a:lnSpc>
              <a:spcBef>
                <a:spcPts val="0"/>
              </a:spcBef>
              <a:spcAft>
                <a:spcPts val="600"/>
              </a:spcAft>
              <a:buClrTx/>
              <a:buSzTx/>
              <a:buFontTx/>
              <a:buNone/>
              <a:tabLst/>
              <a:defRPr/>
            </a:pPr>
            <a:r>
              <a:rPr lang="en-US" sz="2100" dirty="0">
                <a:solidFill>
                  <a:schemeClr val="tx1"/>
                </a:solidFill>
              </a:rPr>
              <a:t>Our specialized compute units and on-chip SRAMs help us to: </a:t>
            </a:r>
          </a:p>
          <a:p>
            <a:pPr marL="520700" marR="0" lvl="0" indent="-342900" algn="l" defTabSz="914400" rtl="0" eaLnBrk="1" fontAlgn="auto" latinLnBrk="0" hangingPunct="1">
              <a:lnSpc>
                <a:spcPct val="100000"/>
              </a:lnSpc>
              <a:spcBef>
                <a:spcPts val="0"/>
              </a:spcBef>
              <a:spcAft>
                <a:spcPts val="600"/>
              </a:spcAft>
              <a:buClrTx/>
              <a:buSzTx/>
              <a:buFontTx/>
              <a:buNone/>
              <a:tabLst/>
              <a:defRPr/>
            </a:pPr>
            <a:r>
              <a:rPr lang="en-US" sz="2100" dirty="0">
                <a:solidFill>
                  <a:schemeClr val="tx1"/>
                </a:solidFill>
              </a:rPr>
              <a:t>[CLICK] (1) Match the rate of computation with memory capacity and bandwidth </a:t>
            </a:r>
          </a:p>
          <a:p>
            <a:pPr marL="520700" marR="0" lvl="0" indent="-342900" algn="l" defTabSz="914400" rtl="0" eaLnBrk="1" fontAlgn="auto" latinLnBrk="0" hangingPunct="1">
              <a:lnSpc>
                <a:spcPct val="100000"/>
              </a:lnSpc>
              <a:spcBef>
                <a:spcPts val="0"/>
              </a:spcBef>
              <a:spcAft>
                <a:spcPts val="600"/>
              </a:spcAft>
              <a:buClrTx/>
              <a:buSzTx/>
              <a:buFontTx/>
              <a:buNone/>
              <a:tabLst/>
              <a:defRPr/>
            </a:pPr>
            <a:r>
              <a:rPr lang="en-US" sz="2100" dirty="0">
                <a:solidFill>
                  <a:schemeClr val="tx1"/>
                </a:solidFill>
              </a:rPr>
              <a:t>[CLICK] (2) Achieve high performance and power efficiency</a:t>
            </a:r>
          </a:p>
          <a:p>
            <a:pPr marL="520700" marR="0" lvl="0" indent="-342900" algn="l" defTabSz="914400" rtl="0" eaLnBrk="1" fontAlgn="auto" latinLnBrk="0" hangingPunct="1">
              <a:lnSpc>
                <a:spcPct val="100000"/>
              </a:lnSpc>
              <a:spcBef>
                <a:spcPts val="0"/>
              </a:spcBef>
              <a:spcAft>
                <a:spcPts val="600"/>
              </a:spcAft>
              <a:buClrTx/>
              <a:buSzTx/>
              <a:buFontTx/>
              <a:buNone/>
              <a:tabLst/>
              <a:defRPr/>
            </a:pPr>
            <a:r>
              <a:rPr lang="en-US" sz="2100" dirty="0">
                <a:solidFill>
                  <a:schemeClr val="tx1"/>
                </a:solidFill>
              </a:rPr>
              <a:t>[CLICK] (3) Scale linearly in performance with the number of parallel compute units that we add to the system </a:t>
            </a:r>
          </a:p>
          <a:p>
            <a:pPr marL="520700" marR="0" lvl="0" indent="-342900" algn="l" defTabSz="914400" rtl="0" eaLnBrk="1" fontAlgn="auto" latinLnBrk="0" hangingPunct="1">
              <a:lnSpc>
                <a:spcPct val="100000"/>
              </a:lnSpc>
              <a:spcBef>
                <a:spcPts val="0"/>
              </a:spcBef>
              <a:spcAft>
                <a:spcPts val="600"/>
              </a:spcAft>
              <a:buClrTx/>
              <a:buSzTx/>
              <a:buFontTx/>
              <a:buNone/>
              <a:tabLst/>
              <a:defRPr/>
            </a:pPr>
            <a:endParaRPr lang="en-US" sz="2100" dirty="0">
              <a:solidFill>
                <a:schemeClr val="tx1"/>
              </a:solidFill>
            </a:endParaRPr>
          </a:p>
          <a:p>
            <a:pPr marL="520700" marR="0" lvl="0" indent="-342900" algn="l" defTabSz="914400" rtl="0" eaLnBrk="1" fontAlgn="auto" latinLnBrk="0" hangingPunct="1">
              <a:lnSpc>
                <a:spcPct val="100000"/>
              </a:lnSpc>
              <a:spcBef>
                <a:spcPts val="0"/>
              </a:spcBef>
              <a:spcAft>
                <a:spcPts val="600"/>
              </a:spcAft>
              <a:buClrTx/>
              <a:buSzTx/>
              <a:buFontTx/>
              <a:buNone/>
              <a:tabLst/>
              <a:defRPr/>
            </a:pPr>
            <a:endParaRPr lang="en-US" sz="2400" dirty="0"/>
          </a:p>
          <a:p>
            <a:pPr marL="520700" marR="0" lvl="0" indent="-342900" algn="l" defTabSz="914400" rtl="0" eaLnBrk="1" fontAlgn="auto" latinLnBrk="0" hangingPunct="1">
              <a:lnSpc>
                <a:spcPct val="100000"/>
              </a:lnSpc>
              <a:spcBef>
                <a:spcPts val="0"/>
              </a:spcBef>
              <a:spcAft>
                <a:spcPts val="600"/>
              </a:spcAft>
              <a:buClrTx/>
              <a:buSzTx/>
              <a:buFontTx/>
              <a:buNone/>
              <a:tabLst/>
              <a:defRPr/>
            </a:pPr>
            <a:endParaRPr lang="en-US" sz="2400" dirty="0"/>
          </a:p>
          <a:p>
            <a:pPr marL="520700" marR="0" lvl="0" indent="-342900" algn="l" defTabSz="914400" rtl="0" eaLnBrk="1" fontAlgn="auto" latinLnBrk="0" hangingPunct="1">
              <a:lnSpc>
                <a:spcPct val="100000"/>
              </a:lnSpc>
              <a:spcBef>
                <a:spcPts val="0"/>
              </a:spcBef>
              <a:spcAft>
                <a:spcPts val="600"/>
              </a:spcAft>
              <a:buClrTx/>
              <a:buSzTx/>
              <a:buFontTx/>
              <a:buNone/>
              <a:tabLst/>
              <a:defRPr/>
            </a:pPr>
            <a:endParaRPr lang="en-US" sz="2100" dirty="0">
              <a:solidFill>
                <a:schemeClr val="tx1"/>
              </a:solidFill>
            </a:endParaRPr>
          </a:p>
          <a:p>
            <a:pPr marL="520700" marR="0" lvl="0" indent="-342900" algn="l" defTabSz="914400" rtl="0" eaLnBrk="1" fontAlgn="auto" latinLnBrk="0" hangingPunct="1">
              <a:lnSpc>
                <a:spcPct val="100000"/>
              </a:lnSpc>
              <a:spcBef>
                <a:spcPts val="0"/>
              </a:spcBef>
              <a:spcAft>
                <a:spcPts val="600"/>
              </a:spcAft>
              <a:buClrTx/>
              <a:buSzTx/>
              <a:buFontTx/>
              <a:buNone/>
              <a:tabLst/>
              <a:defRPr/>
            </a:pPr>
            <a:endParaRPr lang="en-US" sz="2100" dirty="0">
              <a:solidFill>
                <a:schemeClr val="tx1"/>
              </a:solidFill>
            </a:endParaRPr>
          </a:p>
          <a:p>
            <a:pPr marL="520700" marR="0" lvl="0" indent="-342900" algn="l" defTabSz="914400" rtl="0" eaLnBrk="1" fontAlgn="auto" latinLnBrk="0" hangingPunct="1">
              <a:lnSpc>
                <a:spcPct val="100000"/>
              </a:lnSpc>
              <a:spcBef>
                <a:spcPts val="0"/>
              </a:spcBef>
              <a:spcAft>
                <a:spcPts val="600"/>
              </a:spcAft>
              <a:buClrTx/>
              <a:buSzTx/>
              <a:buFontTx/>
              <a:buNone/>
              <a:tabLst/>
              <a:defRPr/>
            </a:pPr>
            <a:endParaRPr lang="en-US" sz="2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64B0BB-F452-6F45-9C9C-EFED3BFBC4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6250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[CLICK] We implement GenASM-DC as a linear cyclic systolic array based accelerator, using small and very simple logic components.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[CLICK] This design helps us to maximize parallelism and minimize memory BW and footprint.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Processing Core is the b</a:t>
            </a:r>
            <a:r>
              <a:rPr lang="en-US" dirty="0"/>
              <a:t>asic compute component which computes the intermediate bitvectors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[CLICK] and when we add the flip-flop-based storage logic around Processing Core, we define a </a:t>
            </a:r>
            <a:r>
              <a:rPr lang="en-US" sz="2000" b="1" dirty="0"/>
              <a:t>Processing Element (PE)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[CLICK] Multiple PEs are concatenated to define a </a:t>
            </a:r>
            <a:r>
              <a:rPr lang="en-US" sz="2000" b="1" dirty="0"/>
              <a:t>Processing Block</a:t>
            </a: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[CLICK]  We also have DC-SRAM, which stores the reference text, the pattern bitmasks for the query read, and the intermediate data generated from PEs, and we also have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[CLICK] TB-SRAMs, which store the intermediate bitvectors generated by each PE of GenASM-DC for later use by GenASM-TB. </a:t>
            </a:r>
          </a:p>
          <a:p>
            <a:pPr marL="755650" lvl="1" indent="-255588">
              <a:lnSpc>
                <a:spcPct val="100000"/>
              </a:lnSpc>
              <a:spcBef>
                <a:spcPts val="0"/>
              </a:spcBef>
              <a:spcAft>
                <a:spcPts val="0"/>
              </a:spcAft>
              <a:tabLst>
                <a:tab pos="4699000" algn="l"/>
                <a:tab pos="4875213" algn="l"/>
                <a:tab pos="5240338" algn="l"/>
                <a:tab pos="5414963" algn="l"/>
              </a:tabLst>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64B0BB-F452-6F45-9C9C-EFED3BFBC4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82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We implement GenASM-TB hardware using very simple logic, which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1) reads the bitvectors from one of the TB-SRAMs using the computed address,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2) performs the required bitwise comparisons to find the traceback output for the current position,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3) computes the next TB-SRAM address to read the new set of bitvectors.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GenASM-TB finds the complete traceback output, [CLICK] it writes this output to main memory and completes its execution. </a:t>
            </a:r>
            <a:endParaRPr lang="en-US" dirty="0"/>
          </a:p>
        </p:txBody>
      </p:sp>
      <p:sp>
        <p:nvSpPr>
          <p:cNvPr id="4" name="Slide Number Placeholder 3"/>
          <p:cNvSpPr>
            <a:spLocks noGrp="1"/>
          </p:cNvSpPr>
          <p:nvPr>
            <p:ph type="sldNum" sz="quarter" idx="5"/>
          </p:nvPr>
        </p:nvSpPr>
        <p:spPr/>
        <p:txBody>
          <a:bodyPr/>
          <a:lstStyle/>
          <a:p>
            <a:fld id="{47139A41-7A76-1D40-B3BE-29B670EC38FE}" type="slidenum">
              <a:rPr lang="en-US" smtClean="0"/>
              <a:t>8</a:t>
            </a:fld>
            <a:endParaRPr lang="en-US"/>
          </a:p>
        </p:txBody>
      </p:sp>
    </p:spTree>
    <p:extLst>
      <p:ext uri="{BB962C8B-B14F-4D97-AF65-F5344CB8AC3E}">
        <p14:creationId xmlns:p14="http://schemas.microsoft.com/office/powerpoint/2010/main" val="2146648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[CLICK] </a:t>
            </a:r>
            <a:r>
              <a:rPr lang="en-US" dirty="0"/>
              <a:t>We synthesize our DC and TB accelerator datapaths with a typical 28nm low-power process:</a:t>
            </a:r>
          </a:p>
          <a:p>
            <a:r>
              <a:rPr lang="en-US" sz="1200" kern="1200" dirty="0">
                <a:solidFill>
                  <a:schemeClr val="tx1"/>
                </a:solidFill>
                <a:effectLst/>
                <a:latin typeface="+mn-lt"/>
                <a:ea typeface="+mn-ea"/>
                <a:cs typeface="+mn-cs"/>
              </a:rPr>
              <a:t>[CLICK] </a:t>
            </a:r>
            <a:r>
              <a:rPr lang="en-US" dirty="0"/>
              <a:t>Both accelerators operates at 1GHz.</a:t>
            </a:r>
          </a:p>
          <a:p>
            <a:endParaRPr lang="en-US" dirty="0"/>
          </a:p>
          <a:p>
            <a:r>
              <a:rPr lang="en-US" sz="1200" kern="1200" dirty="0">
                <a:solidFill>
                  <a:schemeClr val="tx1"/>
                </a:solidFill>
                <a:effectLst/>
                <a:latin typeface="+mn-lt"/>
                <a:ea typeface="+mn-ea"/>
                <a:cs typeface="+mn-cs"/>
              </a:rPr>
              <a:t>[CLICK] </a:t>
            </a:r>
            <a:r>
              <a:rPr lang="en-US" dirty="0"/>
              <a:t>We find that for 32 GenASM accelerator (one for each HMC vault), total area overhead is ten point sixty nine millimeter square and total power consumption is three point twenty-three watts.</a:t>
            </a:r>
          </a:p>
          <a:p>
            <a:r>
              <a:rPr lang="en-US" dirty="0"/>
              <a:t>We observe that both area and power consumption of GenASM (at 1 vault) is around 1% of the area and power consumption of a single Xeon CPU core.</a:t>
            </a:r>
          </a:p>
        </p:txBody>
      </p:sp>
      <p:sp>
        <p:nvSpPr>
          <p:cNvPr id="4" name="Slide Number Placeholder 3"/>
          <p:cNvSpPr>
            <a:spLocks noGrp="1"/>
          </p:cNvSpPr>
          <p:nvPr>
            <p:ph type="sldNum" sz="quarter" idx="5"/>
          </p:nvPr>
        </p:nvSpPr>
        <p:spPr/>
        <p:txBody>
          <a:bodyPr/>
          <a:lstStyle/>
          <a:p>
            <a:fld id="{47139A41-7A76-1D40-B3BE-29B670EC38FE}" type="slidenum">
              <a:rPr lang="en-US" smtClean="0"/>
              <a:t>9</a:t>
            </a:fld>
            <a:endParaRPr lang="en-US"/>
          </a:p>
        </p:txBody>
      </p:sp>
    </p:spTree>
    <p:extLst>
      <p:ext uri="{BB962C8B-B14F-4D97-AF65-F5344CB8AC3E}">
        <p14:creationId xmlns:p14="http://schemas.microsoft.com/office/powerpoint/2010/main" val="772807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3566160"/>
          </a:xfrm>
          <a:prstGeom prst="rect">
            <a:avLst/>
          </a:prstGeom>
        </p:spPr>
        <p:txBody>
          <a:bodyPr anchor="b">
            <a:normAutofit/>
          </a:bodyPr>
          <a:lstStyle>
            <a:lvl1pPr algn="l">
              <a:lnSpc>
                <a:spcPct val="85000"/>
              </a:lnSpc>
              <a:defRPr sz="8000" spc="-50" baseline="0">
                <a:solidFill>
                  <a:schemeClr val="tx1">
                    <a:lumMod val="85000"/>
                    <a:lumOff val="15000"/>
                  </a:schemeClr>
                </a:solidFill>
                <a:latin typeface="Corbel" panose="020B0503020204020204" pitchFamily="34" charset="0"/>
              </a:defRPr>
            </a:lvl1pPr>
          </a:lstStyle>
          <a:p>
            <a:r>
              <a:rPr lang="en-US" dirty="0"/>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lang="en-US" dirty="0">
                <a:latin typeface="Corbel" panose="020B0503020204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a:xfrm>
            <a:off x="822961" y="6459786"/>
            <a:ext cx="1854203" cy="365125"/>
          </a:xfrm>
          <a:prstGeom prst="rect">
            <a:avLst/>
          </a:prstGeom>
        </p:spPr>
        <p:txBody>
          <a:bodyPr/>
          <a:lstStyle>
            <a:lvl1pPr>
              <a:defRPr>
                <a:latin typeface="Corbel" panose="020B0503020204020204" pitchFamily="34" charset="0"/>
              </a:defRPr>
            </a:lvl1pPr>
          </a:lstStyle>
          <a:p>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lvl1pPr>
              <a:defRPr>
                <a:latin typeface="Corbel" panose="020B0503020204020204" pitchFamily="34" charset="0"/>
              </a:defRPr>
            </a:lvl1pPr>
          </a:lstStyle>
          <a:p>
            <a:endParaRPr lang="en-US"/>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lvl1pPr>
              <a:defRPr>
                <a:latin typeface="Corbel" panose="020B0503020204020204" pitchFamily="34" charset="0"/>
              </a:defRPr>
            </a:lvl1pPr>
          </a:lstStyle>
          <a:p>
            <a:fld id="{CD91F3D4-A4DB-CE42-BA95-FABA56D31263}" type="slidenum">
              <a:rPr lang="en-US" smtClean="0"/>
              <a:pPr/>
              <a:t>‹#›</a:t>
            </a:fld>
            <a:endParaRPr lang="en-US"/>
          </a:p>
        </p:txBody>
      </p:sp>
    </p:spTree>
    <p:extLst>
      <p:ext uri="{BB962C8B-B14F-4D97-AF65-F5344CB8AC3E}">
        <p14:creationId xmlns:p14="http://schemas.microsoft.com/office/powerpoint/2010/main" val="2544315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6963" y="257434"/>
            <a:ext cx="8410073" cy="753467"/>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3298615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821760"/>
          </a:xfrm>
          <a:prstGeom prst="rect">
            <a:avLst/>
          </a:prstGeom>
        </p:spPr>
        <p:txBody>
          <a:bodyPr/>
          <a:lstStyle/>
          <a:p>
            <a:r>
              <a:rPr lang="en-US"/>
              <a:t>Click to edit Master title style</a:t>
            </a:r>
          </a:p>
        </p:txBody>
      </p:sp>
      <p:sp>
        <p:nvSpPr>
          <p:cNvPr id="7" name="Date Placeholder 6"/>
          <p:cNvSpPr>
            <a:spLocks noGrp="1"/>
          </p:cNvSpPr>
          <p:nvPr>
            <p:ph type="dt" sz="half" idx="10"/>
          </p:nvPr>
        </p:nvSpPr>
        <p:spPr>
          <a:xfrm>
            <a:off x="822961" y="6459786"/>
            <a:ext cx="1854203" cy="365125"/>
          </a:xfrm>
          <a:prstGeom prst="rect">
            <a:avLst/>
          </a:prstGeom>
        </p:spPr>
        <p:txBody>
          <a:bodyPr/>
          <a:lstStyle/>
          <a:p>
            <a:endParaRPr lang="en-US"/>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705555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38471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366963" y="257434"/>
            <a:ext cx="8410073" cy="753467"/>
          </a:xfrm>
          <a:prstGeom prst="rect">
            <a:avLst/>
          </a:prstGeom>
        </p:spPr>
        <p:txBody>
          <a:bodyPr/>
          <a:lstStyle>
            <a:lvl1pPr>
              <a:defRPr>
                <a:solidFill>
                  <a:srgbClr val="0070C0"/>
                </a:solidFill>
                <a:latin typeface="Corbel" panose="020B0503020204020204" pitchFamily="34" charset="0"/>
              </a:defRPr>
            </a:lvl1pPr>
          </a:lstStyle>
          <a:p>
            <a:r>
              <a:rPr lang="en-US"/>
              <a:t>Click to edit Master title style</a:t>
            </a:r>
          </a:p>
        </p:txBody>
      </p:sp>
      <p:sp>
        <p:nvSpPr>
          <p:cNvPr id="15" name="Text Placeholder 2"/>
          <p:cNvSpPr>
            <a:spLocks noGrp="1"/>
          </p:cNvSpPr>
          <p:nvPr>
            <p:ph idx="1"/>
          </p:nvPr>
        </p:nvSpPr>
        <p:spPr>
          <a:xfrm>
            <a:off x="366963" y="1153551"/>
            <a:ext cx="8410073" cy="5275384"/>
          </a:xfrm>
          <a:prstGeom prst="rect">
            <a:avLst/>
          </a:prstGeom>
        </p:spPr>
        <p:txBody>
          <a:bodyPr vert="horz" lIns="0" tIns="45720" rIns="0" bIns="45720" rtlCol="0">
            <a:normAutofit/>
          </a:bodyPr>
          <a:lstStyle>
            <a:lvl1pPr marL="454025" indent="-274638">
              <a:buSzPct val="90000"/>
              <a:buFont typeface="Wingdings" pitchFamily="2" charset="2"/>
              <a:buChar char="q"/>
              <a:tabLst/>
              <a:defRPr>
                <a:latin typeface="Corbel" panose="020B0503020204020204" pitchFamily="34" charset="0"/>
              </a:defRPr>
            </a:lvl1pPr>
            <a:lvl2pPr marL="717550" indent="-263525">
              <a:buSzPct val="90000"/>
              <a:buFont typeface="Courier New" panose="02070309020205020404" pitchFamily="49" charset="0"/>
              <a:buChar char="o"/>
              <a:tabLst/>
              <a:defRPr>
                <a:latin typeface="Corbel" panose="020B0503020204020204" pitchFamily="34" charset="0"/>
              </a:defRPr>
            </a:lvl2pPr>
            <a:lvl3pPr marL="896938" indent="-179388">
              <a:buSzPct val="90000"/>
              <a:buFont typeface="Wingdings" pitchFamily="2" charset="2"/>
              <a:buChar char="§"/>
              <a:tabLst/>
              <a:defRPr>
                <a:latin typeface="Corbel" panose="020B0503020204020204" pitchFamily="34" charset="0"/>
              </a:defRPr>
            </a:lvl3pPr>
            <a:lvl4pPr marL="454025" indent="-274638">
              <a:buFont typeface="Courier New" panose="02070309020205020404" pitchFamily="49" charset="0"/>
              <a:buChar char="o"/>
              <a:tabLst/>
              <a:defRPr>
                <a:latin typeface="Corbel" panose="020B0503020204020204" pitchFamily="34" charset="0"/>
              </a:defRPr>
            </a:lvl4pPr>
            <a:lvl5pPr marL="454025" indent="-274638">
              <a:buFont typeface="Courier New" panose="02070309020205020404" pitchFamily="49" charset="0"/>
              <a:buChar char="o"/>
              <a:tabLst/>
              <a:defRPr>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a:extLst>
              <a:ext uri="{FF2B5EF4-FFF2-40B4-BE49-F238E27FC236}">
                <a16:creationId xmlns:a16="http://schemas.microsoft.com/office/drawing/2014/main" id="{ACB0FC8C-43DD-9D48-AFAC-3990C93373E6}"/>
              </a:ext>
            </a:extLst>
          </p:cNvPr>
          <p:cNvSpPr>
            <a:spLocks noGrp="1"/>
          </p:cNvSpPr>
          <p:nvPr>
            <p:ph type="sldNum" sz="quarter" idx="10"/>
          </p:nvPr>
        </p:nvSpPr>
        <p:spPr>
          <a:xfrm>
            <a:off x="7516375" y="6571538"/>
            <a:ext cx="1260661" cy="270767"/>
          </a:xfrm>
          <a:prstGeom prst="rect">
            <a:avLst/>
          </a:prstGeom>
        </p:spPr>
        <p:txBody>
          <a:bodyPr anchor="ctr" anchorCtr="0"/>
          <a:lstStyle>
            <a:lvl1pPr algn="r">
              <a:defRPr sz="1600" b="1" i="0">
                <a:solidFill>
                  <a:srgbClr val="0070C0"/>
                </a:solidFill>
                <a:latin typeface="Calibri" panose="020F0502020204030204" pitchFamily="34" charset="0"/>
                <a:ea typeface="Linux Libertine O Semibold" panose="02000503000000000000" pitchFamily="2" charset="0"/>
                <a:cs typeface="Calibri" panose="020F0502020204030204" pitchFamily="34" charset="0"/>
              </a:defRPr>
            </a:lvl1pPr>
          </a:lstStyle>
          <a:p>
            <a:fld id="{BE67019E-6B59-9444-A8F8-0CFAB6B6981D}" type="slidenum">
              <a:rPr lang="en-US" smtClean="0"/>
              <a:pPr/>
              <a:t>‹#›</a:t>
            </a:fld>
            <a:endParaRPr lang="en-US" dirty="0"/>
          </a:p>
        </p:txBody>
      </p:sp>
      <p:sp>
        <p:nvSpPr>
          <p:cNvPr id="2" name="TextBox 1">
            <a:extLst>
              <a:ext uri="{FF2B5EF4-FFF2-40B4-BE49-F238E27FC236}">
                <a16:creationId xmlns:a16="http://schemas.microsoft.com/office/drawing/2014/main" id="{DFF6FA9D-EFD2-1C4F-A541-91C2470A455F}"/>
              </a:ext>
            </a:extLst>
          </p:cNvPr>
          <p:cNvSpPr txBox="1"/>
          <p:nvPr userDrawn="1"/>
        </p:nvSpPr>
        <p:spPr>
          <a:xfrm>
            <a:off x="366963" y="6535300"/>
            <a:ext cx="2286000" cy="338554"/>
          </a:xfrm>
          <a:prstGeom prst="rect">
            <a:avLst/>
          </a:prstGeom>
          <a:noFill/>
        </p:spPr>
        <p:txBody>
          <a:bodyPr wrap="square" rtlCol="0">
            <a:spAutoFit/>
          </a:bodyPr>
          <a:lstStyle/>
          <a:p>
            <a:pPr algn="l"/>
            <a:r>
              <a:rPr lang="en-US" sz="1600" b="1" i="0" dirty="0">
                <a:solidFill>
                  <a:srgbClr val="0070C0"/>
                </a:solidFill>
                <a:latin typeface="Corbel" panose="020B0503020204020204" pitchFamily="34" charset="0"/>
                <a:ea typeface="Linux Libertine O Semibold" panose="02000503000000000000" pitchFamily="2" charset="0"/>
                <a:cs typeface="Calibri" panose="020F0502020204030204" pitchFamily="34" charset="0"/>
              </a:rPr>
              <a:t>Damla Senol Cali</a:t>
            </a:r>
          </a:p>
        </p:txBody>
      </p:sp>
      <p:pic>
        <p:nvPicPr>
          <p:cNvPr id="8" name="Picture 7">
            <a:extLst>
              <a:ext uri="{FF2B5EF4-FFF2-40B4-BE49-F238E27FC236}">
                <a16:creationId xmlns:a16="http://schemas.microsoft.com/office/drawing/2014/main" id="{E79E2B53-383E-8940-BBFE-5EBE570A07C9}"/>
              </a:ext>
            </a:extLst>
          </p:cNvPr>
          <p:cNvPicPr>
            <a:picLocks noChangeAspect="1"/>
          </p:cNvPicPr>
          <p:nvPr userDrawn="1"/>
        </p:nvPicPr>
        <p:blipFill>
          <a:blip r:embed="rId2"/>
          <a:stretch>
            <a:fillRect/>
          </a:stretch>
        </p:blipFill>
        <p:spPr>
          <a:xfrm>
            <a:off x="4045346" y="6554274"/>
            <a:ext cx="1053308" cy="311205"/>
          </a:xfrm>
          <a:prstGeom prst="rect">
            <a:avLst/>
          </a:prstGeom>
        </p:spPr>
      </p:pic>
    </p:spTree>
    <p:extLst>
      <p:ext uri="{BB962C8B-B14F-4D97-AF65-F5344CB8AC3E}">
        <p14:creationId xmlns:p14="http://schemas.microsoft.com/office/powerpoint/2010/main" val="1236176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758952"/>
            <a:ext cx="7543800" cy="3566160"/>
          </a:xfrm>
          <a:prstGeom prst="rect">
            <a:avLst/>
          </a:prstGeo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Rectangle 9">
            <a:extLst>
              <a:ext uri="{FF2B5EF4-FFF2-40B4-BE49-F238E27FC236}">
                <a16:creationId xmlns:a16="http://schemas.microsoft.com/office/drawing/2014/main" id="{3A3EF56B-2326-4E43-9A56-37F643A747BE}"/>
              </a:ext>
            </a:extLst>
          </p:cNvPr>
          <p:cNvSpPr/>
          <p:nvPr userDrawn="1"/>
        </p:nvSpPr>
        <p:spPr>
          <a:xfrm flipV="1">
            <a:off x="462012" y="4366260"/>
            <a:ext cx="826569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81548F38-4271-374F-8F2F-F4933C041C58}"/>
              </a:ext>
            </a:extLst>
          </p:cNvPr>
          <p:cNvSpPr/>
          <p:nvPr userDrawn="1"/>
        </p:nvSpPr>
        <p:spPr>
          <a:xfrm>
            <a:off x="0" y="6403574"/>
            <a:ext cx="9144001" cy="480184"/>
          </a:xfrm>
          <a:prstGeom prst="rect">
            <a:avLst/>
          </a:prstGeom>
          <a:solidFill>
            <a:srgbClr val="75ABD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b="0" dirty="0"/>
          </a:p>
        </p:txBody>
      </p:sp>
    </p:spTree>
    <p:extLst>
      <p:ext uri="{BB962C8B-B14F-4D97-AF65-F5344CB8AC3E}">
        <p14:creationId xmlns:p14="http://schemas.microsoft.com/office/powerpoint/2010/main" val="27179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22961" y="6459786"/>
            <a:ext cx="1854203" cy="365125"/>
          </a:xfrm>
          <a:prstGeom prst="rect">
            <a:avLst/>
          </a:prstGeom>
        </p:spPr>
        <p:txBody>
          <a:bodyPr/>
          <a:lstStyle/>
          <a:p>
            <a:endParaRPr lang="en-US"/>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37626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22961" y="6459786"/>
            <a:ext cx="1854203" cy="365125"/>
          </a:xfrm>
          <a:prstGeom prst="rect">
            <a:avLst/>
          </a:prstGeom>
        </p:spPr>
        <p:txBody>
          <a:bodyPr/>
          <a:lstStyle/>
          <a:p>
            <a:endParaRPr lang="en-US"/>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628620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6963" y="257434"/>
            <a:ext cx="8410073" cy="753467"/>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22961" y="6459786"/>
            <a:ext cx="1854203" cy="365125"/>
          </a:xfrm>
          <a:prstGeom prst="rect">
            <a:avLst/>
          </a:prstGeom>
        </p:spPr>
        <p:txBody>
          <a:bodyPr/>
          <a:lstStyle/>
          <a:p>
            <a:endParaRPr lang="en-US"/>
          </a:p>
        </p:txBody>
      </p:sp>
      <p:sp>
        <p:nvSpPr>
          <p:cNvPr id="4" name="Footer Placeholder 3"/>
          <p:cNvSpPr>
            <a:spLocks noGrp="1"/>
          </p:cNvSpPr>
          <p:nvPr>
            <p:ph type="ftr" sz="quarter" idx="11"/>
          </p:nvPr>
        </p:nvSpPr>
        <p:spPr>
          <a:xfrm>
            <a:off x="2764639" y="6459786"/>
            <a:ext cx="3617103"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110144" y="6388833"/>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2404840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1" y="6459786"/>
            <a:ext cx="1854203" cy="365125"/>
          </a:xfrm>
          <a:prstGeom prst="rect">
            <a:avLst/>
          </a:prstGeom>
        </p:spPr>
        <p:txBody>
          <a:bodyPr/>
          <a:lstStyle/>
          <a:p>
            <a:endParaRPr lang="en-US"/>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824075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a:prstGeom prst="rect">
            <a:avLst/>
          </a:prstGeo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endParaRPr lang="en-US"/>
          </a:p>
        </p:txBody>
      </p:sp>
      <p:sp>
        <p:nvSpPr>
          <p:cNvPr id="6" name="Footer Placeholder 5"/>
          <p:cNvSpPr>
            <a:spLocks noGrp="1"/>
          </p:cNvSpPr>
          <p:nvPr>
            <p:ph type="ftr" sz="quarter" idx="11"/>
          </p:nvPr>
        </p:nvSpPr>
        <p:spPr>
          <a:xfrm>
            <a:off x="3600450" y="6459786"/>
            <a:ext cx="3486150"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lvl1pPr>
              <a:defRPr>
                <a:solidFill>
                  <a:schemeClr val="tx2"/>
                </a:solidFill>
              </a:defRPr>
            </a:lvl1pPr>
          </a:lstStyle>
          <a:p>
            <a:fld id="{CD91F3D4-A4DB-CE42-BA95-FABA56D31263}" type="slidenum">
              <a:rPr lang="en-US" smtClean="0"/>
              <a:t>‹#›</a:t>
            </a:fld>
            <a:endParaRPr lang="en-US"/>
          </a:p>
        </p:txBody>
      </p:sp>
    </p:spTree>
    <p:extLst>
      <p:ext uri="{BB962C8B-B14F-4D97-AF65-F5344CB8AC3E}">
        <p14:creationId xmlns:p14="http://schemas.microsoft.com/office/powerpoint/2010/main" val="4045717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a:prstGeom prst="rect">
            <a:avLst/>
          </a:prstGeo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2961" y="6459786"/>
            <a:ext cx="1854203" cy="365125"/>
          </a:xfrm>
          <a:prstGeom prst="rect">
            <a:avLst/>
          </a:prstGeom>
        </p:spPr>
        <p:txBody>
          <a:bodyPr/>
          <a:lstStyle/>
          <a:p>
            <a:endParaRPr lang="en-US"/>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113513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 y="6536970"/>
            <a:ext cx="9144001" cy="37045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b="0" dirty="0"/>
          </a:p>
        </p:txBody>
      </p:sp>
      <p:sp>
        <p:nvSpPr>
          <p:cNvPr id="9" name="Rectangle 8"/>
          <p:cNvSpPr/>
          <p:nvPr/>
        </p:nvSpPr>
        <p:spPr>
          <a:xfrm>
            <a:off x="366963" y="1006133"/>
            <a:ext cx="8410073"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66964" y="1138595"/>
            <a:ext cx="8410073" cy="531163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1">
            <a:extLst>
              <a:ext uri="{FF2B5EF4-FFF2-40B4-BE49-F238E27FC236}">
                <a16:creationId xmlns:a16="http://schemas.microsoft.com/office/drawing/2014/main" id="{9A79501A-6899-B540-BD7F-353D672C4F01}"/>
              </a:ext>
            </a:extLst>
          </p:cNvPr>
          <p:cNvSpPr>
            <a:spLocks noGrp="1"/>
          </p:cNvSpPr>
          <p:nvPr>
            <p:ph type="sldNum" sz="quarter" idx="4"/>
          </p:nvPr>
        </p:nvSpPr>
        <p:spPr>
          <a:xfrm>
            <a:off x="7516375" y="6567235"/>
            <a:ext cx="1260661" cy="270767"/>
          </a:xfrm>
          <a:prstGeom prst="rect">
            <a:avLst/>
          </a:prstGeom>
        </p:spPr>
        <p:txBody>
          <a:bodyPr anchor="ctr" anchorCtr="0"/>
          <a:lstStyle>
            <a:lvl1pPr algn="r">
              <a:defRPr sz="1600" b="1">
                <a:solidFill>
                  <a:schemeClr val="bg1"/>
                </a:solidFill>
                <a:latin typeface="Corbel" panose="020B0503020204020204" pitchFamily="34" charset="0"/>
                <a:cs typeface="Calibri" panose="020F0502020204030204" pitchFamily="34" charset="0"/>
              </a:defRPr>
            </a:lvl1pPr>
          </a:lstStyle>
          <a:p>
            <a:fld id="{BE67019E-6B59-9444-A8F8-0CFAB6B6981D}" type="slidenum">
              <a:rPr lang="en-US" smtClean="0"/>
              <a:pPr/>
              <a:t>‹#›</a:t>
            </a:fld>
            <a:endParaRPr lang="en-US" dirty="0"/>
          </a:p>
        </p:txBody>
      </p:sp>
      <p:sp>
        <p:nvSpPr>
          <p:cNvPr id="8" name="Title Placeholder 1">
            <a:extLst>
              <a:ext uri="{FF2B5EF4-FFF2-40B4-BE49-F238E27FC236}">
                <a16:creationId xmlns:a16="http://schemas.microsoft.com/office/drawing/2014/main" id="{B64D9AE9-2733-754F-86B9-8A69E05BAA3E}"/>
              </a:ext>
            </a:extLst>
          </p:cNvPr>
          <p:cNvSpPr>
            <a:spLocks noGrp="1"/>
          </p:cNvSpPr>
          <p:nvPr>
            <p:ph type="title"/>
          </p:nvPr>
        </p:nvSpPr>
        <p:spPr>
          <a:xfrm>
            <a:off x="366963" y="257434"/>
            <a:ext cx="8410073" cy="753467"/>
          </a:xfrm>
          <a:prstGeom prst="rect">
            <a:avLst/>
          </a:prstGeom>
        </p:spPr>
        <p:txBody>
          <a:bodyPr vert="horz" lIns="91440" tIns="45720" rIns="91440" bIns="45720" rtlCol="0" anchor="ctr" anchorCtr="0">
            <a:normAutofit/>
          </a:bodyPr>
          <a:lstStyle/>
          <a:p>
            <a:r>
              <a:rPr lang="en-US" dirty="0"/>
              <a:t>Click to edit Master title style</a:t>
            </a:r>
          </a:p>
        </p:txBody>
      </p:sp>
    </p:spTree>
    <p:extLst>
      <p:ext uri="{BB962C8B-B14F-4D97-AF65-F5344CB8AC3E}">
        <p14:creationId xmlns:p14="http://schemas.microsoft.com/office/powerpoint/2010/main" val="1766328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lnSpc>
          <a:spcPct val="100000"/>
        </a:lnSpc>
        <a:spcBef>
          <a:spcPct val="0"/>
        </a:spcBef>
        <a:buNone/>
        <a:defRPr sz="4800" kern="1200" spc="-50" baseline="0">
          <a:solidFill>
            <a:schemeClr val="accent1"/>
          </a:solidFill>
          <a:latin typeface="Corbel" panose="020B0503020204020204" pitchFamily="34" charset="0"/>
          <a:ea typeface="+mj-ea"/>
          <a:cs typeface="Calibri" panose="020F050202020403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orbel" panose="020B0503020204020204" pitchFamily="34" charset="0"/>
          <a:ea typeface="+mn-ea"/>
          <a:cs typeface="Calibri" panose="020F050202020403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rbel" panose="020B0503020204020204" pitchFamily="34" charset="0"/>
          <a:ea typeface="+mn-ea"/>
          <a:cs typeface="Calibri" panose="020F050202020403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dsenol@andrew.cmu.edu"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tiff"/><Relationship Id="rId5" Type="http://schemas.openxmlformats.org/officeDocument/2006/relationships/image" Target="../media/image3.tiff"/><Relationship Id="rId10" Type="http://schemas.openxmlformats.org/officeDocument/2006/relationships/image" Target="../media/image7.png"/><Relationship Id="rId4" Type="http://schemas.openxmlformats.org/officeDocument/2006/relationships/image" Target="../media/image2.tiff"/><Relationship Id="rId9" Type="http://schemas.openxmlformats.org/officeDocument/2006/relationships/image" Target="../media/image1.tif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8.emf"/><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dsenol@andrew.cmu.edu" TargetMode="External"/><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tiff"/><Relationship Id="rId5" Type="http://schemas.openxmlformats.org/officeDocument/2006/relationships/image" Target="../media/image3.tiff"/><Relationship Id="rId10" Type="http://schemas.openxmlformats.org/officeDocument/2006/relationships/image" Target="../media/image7.png"/><Relationship Id="rId4" Type="http://schemas.openxmlformats.org/officeDocument/2006/relationships/image" Target="../media/image2.tiff"/><Relationship Id="rId9" Type="http://schemas.openxmlformats.org/officeDocument/2006/relationships/image" Target="../media/image1.tif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1.emf"/><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notesSlide" Target="../notesSlides/notesSlide7.xml"/><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8.emf"/><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ubtitle 2">
            <a:extLst>
              <a:ext uri="{FF2B5EF4-FFF2-40B4-BE49-F238E27FC236}">
                <a16:creationId xmlns:a16="http://schemas.microsoft.com/office/drawing/2014/main" id="{796CC445-E4A1-C147-83BA-30245FA13992}"/>
              </a:ext>
            </a:extLst>
          </p:cNvPr>
          <p:cNvSpPr>
            <a:spLocks noGrp="1"/>
          </p:cNvSpPr>
          <p:nvPr>
            <p:ph type="subTitle" idx="1"/>
          </p:nvPr>
        </p:nvSpPr>
        <p:spPr>
          <a:xfrm>
            <a:off x="283845" y="2186611"/>
            <a:ext cx="8576310" cy="5100046"/>
          </a:xfrm>
        </p:spPr>
        <p:txBody>
          <a:bodyPr>
            <a:normAutofit/>
          </a:bodyPr>
          <a:lstStyle/>
          <a:p>
            <a:pPr algn="ctr">
              <a:lnSpc>
                <a:spcPct val="105000"/>
              </a:lnSpc>
              <a:spcBef>
                <a:spcPts val="0"/>
              </a:spcBef>
              <a:spcAft>
                <a:spcPts val="0"/>
              </a:spcAft>
            </a:pPr>
            <a:r>
              <a:rPr lang="en-US" sz="3000" dirty="0">
                <a:solidFill>
                  <a:schemeClr val="tx1"/>
                </a:solidFill>
              </a:rPr>
              <a:t>Damla Senol Cali</a:t>
            </a:r>
            <a:endParaRPr lang="en-US" sz="3000" baseline="30000" dirty="0">
              <a:solidFill>
                <a:schemeClr val="tx1"/>
              </a:solidFill>
            </a:endParaRPr>
          </a:p>
          <a:p>
            <a:pPr algn="ctr">
              <a:lnSpc>
                <a:spcPct val="105000"/>
              </a:lnSpc>
              <a:spcBef>
                <a:spcPts val="0"/>
              </a:spcBef>
              <a:spcAft>
                <a:spcPts val="0"/>
              </a:spcAft>
            </a:pPr>
            <a:r>
              <a:rPr lang="en-US" sz="2300" dirty="0">
                <a:solidFill>
                  <a:schemeClr val="tx1"/>
                </a:solidFill>
              </a:rPr>
              <a:t>Carnegie Mellon University</a:t>
            </a:r>
          </a:p>
          <a:p>
            <a:pPr algn="ctr">
              <a:lnSpc>
                <a:spcPct val="105000"/>
              </a:lnSpc>
              <a:spcBef>
                <a:spcPts val="0"/>
              </a:spcBef>
              <a:spcAft>
                <a:spcPts val="0"/>
              </a:spcAft>
            </a:pPr>
            <a:r>
              <a:rPr lang="en-US" sz="2300" dirty="0"/>
              <a:t>(</a:t>
            </a:r>
            <a:r>
              <a:rPr lang="en-US" sz="2300" dirty="0">
                <a:solidFill>
                  <a:srgbClr val="0070C0"/>
                </a:solidFill>
                <a:hlinkClick r:id="rId3">
                  <a:extLst>
                    <a:ext uri="{A12FA001-AC4F-418D-AE19-62706E023703}">
                      <ahyp:hlinkClr xmlns:ahyp="http://schemas.microsoft.com/office/drawing/2018/hyperlinkcolor" val="tx"/>
                    </a:ext>
                  </a:extLst>
                </a:hlinkClick>
              </a:rPr>
              <a:t>dsenol@andrew.cmu.edu</a:t>
            </a:r>
            <a:r>
              <a:rPr lang="en-US" sz="2300" dirty="0"/>
              <a:t>)</a:t>
            </a:r>
          </a:p>
          <a:p>
            <a:pPr algn="ctr">
              <a:lnSpc>
                <a:spcPct val="100000"/>
              </a:lnSpc>
              <a:spcBef>
                <a:spcPts val="0"/>
              </a:spcBef>
              <a:spcAft>
                <a:spcPts val="0"/>
              </a:spcAft>
            </a:pPr>
            <a:endParaRPr lang="en-US" dirty="0"/>
          </a:p>
          <a:p>
            <a:pPr algn="ctr">
              <a:lnSpc>
                <a:spcPct val="105000"/>
              </a:lnSpc>
              <a:spcBef>
                <a:spcPts val="0"/>
              </a:spcBef>
              <a:spcAft>
                <a:spcPts val="0"/>
              </a:spcAft>
            </a:pPr>
            <a:r>
              <a:rPr lang="en-US" sz="1900" dirty="0">
                <a:solidFill>
                  <a:schemeClr val="tx1"/>
                </a:solidFill>
              </a:rPr>
              <a:t>Gurpreet S. Kalsi</a:t>
            </a:r>
            <a:r>
              <a:rPr lang="en-US" sz="1900" baseline="30000" dirty="0">
                <a:solidFill>
                  <a:schemeClr val="tx1"/>
                </a:solidFill>
                <a:latin typeface="Calibri" panose="020F0502020204030204" pitchFamily="34" charset="0"/>
              </a:rPr>
              <a:t>2</a:t>
            </a:r>
            <a:r>
              <a:rPr lang="en-US" sz="1900" dirty="0">
                <a:solidFill>
                  <a:schemeClr val="tx1"/>
                </a:solidFill>
              </a:rPr>
              <a:t>, </a:t>
            </a:r>
            <a:r>
              <a:rPr lang="en-US" sz="1900" dirty="0" err="1">
                <a:solidFill>
                  <a:schemeClr val="tx1"/>
                </a:solidFill>
              </a:rPr>
              <a:t>Zulal</a:t>
            </a:r>
            <a:r>
              <a:rPr lang="en-US" sz="1900" dirty="0">
                <a:solidFill>
                  <a:schemeClr val="tx1"/>
                </a:solidFill>
              </a:rPr>
              <a:t> Bingol</a:t>
            </a:r>
            <a:r>
              <a:rPr lang="en-US" sz="1900" baseline="30000" dirty="0">
                <a:solidFill>
                  <a:schemeClr val="tx1"/>
                </a:solidFill>
                <a:latin typeface="Calibri" panose="020F0502020204030204" pitchFamily="34" charset="0"/>
              </a:rPr>
              <a:t>3</a:t>
            </a:r>
            <a:r>
              <a:rPr lang="en-US" sz="1900" dirty="0">
                <a:solidFill>
                  <a:schemeClr val="tx1"/>
                </a:solidFill>
              </a:rPr>
              <a:t>, Can Firtina</a:t>
            </a:r>
            <a:r>
              <a:rPr lang="en-US" sz="1900" baseline="30000" dirty="0">
                <a:solidFill>
                  <a:schemeClr val="tx1"/>
                </a:solidFill>
                <a:latin typeface="Calibri" panose="020F0502020204030204" pitchFamily="34" charset="0"/>
              </a:rPr>
              <a:t>4</a:t>
            </a:r>
            <a:r>
              <a:rPr lang="en-US" sz="1900" dirty="0">
                <a:solidFill>
                  <a:schemeClr val="tx1"/>
                </a:solidFill>
              </a:rPr>
              <a:t>, Lavanya Subramanian</a:t>
            </a:r>
            <a:r>
              <a:rPr lang="en-US" sz="1900" baseline="30000" dirty="0">
                <a:solidFill>
                  <a:schemeClr val="tx1"/>
                </a:solidFill>
                <a:latin typeface="Calibri" panose="020F0502020204030204" pitchFamily="34" charset="0"/>
              </a:rPr>
              <a:t>5</a:t>
            </a:r>
            <a:r>
              <a:rPr lang="en-US" sz="1900" dirty="0">
                <a:solidFill>
                  <a:schemeClr val="tx1"/>
                </a:solidFill>
              </a:rPr>
              <a:t>,</a:t>
            </a:r>
          </a:p>
          <a:p>
            <a:pPr algn="ctr">
              <a:lnSpc>
                <a:spcPct val="105000"/>
              </a:lnSpc>
              <a:spcBef>
                <a:spcPts val="0"/>
              </a:spcBef>
              <a:spcAft>
                <a:spcPts val="0"/>
              </a:spcAft>
            </a:pPr>
            <a:r>
              <a:rPr lang="en-US" sz="1900" dirty="0">
                <a:solidFill>
                  <a:schemeClr val="tx1"/>
                </a:solidFill>
              </a:rPr>
              <a:t>Jeremie Kim</a:t>
            </a:r>
            <a:r>
              <a:rPr lang="en-US" sz="1900" baseline="30000" dirty="0">
                <a:solidFill>
                  <a:schemeClr val="tx1"/>
                </a:solidFill>
                <a:latin typeface="Calibri" panose="020F0502020204030204" pitchFamily="34" charset="0"/>
              </a:rPr>
              <a:t>1,4</a:t>
            </a:r>
            <a:r>
              <a:rPr lang="en-US" sz="1900" dirty="0">
                <a:solidFill>
                  <a:schemeClr val="tx1"/>
                </a:solidFill>
              </a:rPr>
              <a:t>, Rachata Ausavarungnirun</a:t>
            </a:r>
            <a:r>
              <a:rPr lang="en-US" sz="1900" baseline="30000" dirty="0">
                <a:solidFill>
                  <a:schemeClr val="tx1"/>
                </a:solidFill>
                <a:latin typeface="Calibri" panose="020F0502020204030204" pitchFamily="34" charset="0"/>
              </a:rPr>
              <a:t>6,1</a:t>
            </a:r>
            <a:r>
              <a:rPr lang="en-US" sz="1900" dirty="0">
                <a:solidFill>
                  <a:schemeClr val="tx1"/>
                </a:solidFill>
              </a:rPr>
              <a:t>, Mohammed Alser</a:t>
            </a:r>
            <a:r>
              <a:rPr lang="en-US" sz="1900" baseline="30000" dirty="0">
                <a:solidFill>
                  <a:schemeClr val="tx1"/>
                </a:solidFill>
                <a:latin typeface="Calibri" panose="020F0502020204030204" pitchFamily="34" charset="0"/>
              </a:rPr>
              <a:t>4</a:t>
            </a:r>
            <a:r>
              <a:rPr lang="en-US" sz="1900" dirty="0">
                <a:solidFill>
                  <a:schemeClr val="tx1"/>
                </a:solidFill>
              </a:rPr>
              <a:t>, </a:t>
            </a:r>
          </a:p>
          <a:p>
            <a:pPr algn="ctr">
              <a:lnSpc>
                <a:spcPct val="105000"/>
              </a:lnSpc>
              <a:spcBef>
                <a:spcPts val="0"/>
              </a:spcBef>
              <a:spcAft>
                <a:spcPts val="0"/>
              </a:spcAft>
            </a:pPr>
            <a:r>
              <a:rPr lang="en-US" sz="1900" dirty="0">
                <a:solidFill>
                  <a:schemeClr val="tx1"/>
                </a:solidFill>
              </a:rPr>
              <a:t>Juan Gomez-Luna</a:t>
            </a:r>
            <a:r>
              <a:rPr lang="en-US" sz="1900" baseline="30000" dirty="0">
                <a:solidFill>
                  <a:schemeClr val="tx1"/>
                </a:solidFill>
                <a:latin typeface="Calibri" panose="020F0502020204030204" pitchFamily="34" charset="0"/>
              </a:rPr>
              <a:t>4</a:t>
            </a:r>
            <a:r>
              <a:rPr lang="en-US" sz="1900" dirty="0">
                <a:solidFill>
                  <a:schemeClr val="tx1"/>
                </a:solidFill>
              </a:rPr>
              <a:t>, </a:t>
            </a:r>
            <a:r>
              <a:rPr lang="en-US" sz="1900" dirty="0" err="1">
                <a:solidFill>
                  <a:schemeClr val="tx1"/>
                </a:solidFill>
              </a:rPr>
              <a:t>Amirali</a:t>
            </a:r>
            <a:r>
              <a:rPr lang="en-US" sz="1900" dirty="0">
                <a:solidFill>
                  <a:schemeClr val="tx1"/>
                </a:solidFill>
              </a:rPr>
              <a:t> Boroumand</a:t>
            </a:r>
            <a:r>
              <a:rPr lang="en-US" sz="1900" baseline="30000" dirty="0">
                <a:solidFill>
                  <a:schemeClr val="tx1"/>
                </a:solidFill>
                <a:latin typeface="Calibri" panose="020F0502020204030204" pitchFamily="34" charset="0"/>
              </a:rPr>
              <a:t>1</a:t>
            </a:r>
            <a:r>
              <a:rPr lang="en-US" sz="1900" dirty="0">
                <a:solidFill>
                  <a:schemeClr val="tx1"/>
                </a:solidFill>
              </a:rPr>
              <a:t>, Anant Nori</a:t>
            </a:r>
            <a:r>
              <a:rPr lang="en-US" sz="1900" baseline="30000" dirty="0">
                <a:solidFill>
                  <a:schemeClr val="tx1"/>
                </a:solidFill>
                <a:latin typeface="Calibri" panose="020F0502020204030204" pitchFamily="34" charset="0"/>
              </a:rPr>
              <a:t>2</a:t>
            </a:r>
            <a:r>
              <a:rPr lang="en-US" sz="1900" dirty="0">
                <a:solidFill>
                  <a:schemeClr val="tx1"/>
                </a:solidFill>
              </a:rPr>
              <a:t>, Allison Scibisz</a:t>
            </a:r>
            <a:r>
              <a:rPr lang="en-US" sz="1900" baseline="30000" dirty="0">
                <a:solidFill>
                  <a:schemeClr val="tx1"/>
                </a:solidFill>
                <a:latin typeface="Calibri" panose="020F0502020204030204" pitchFamily="34" charset="0"/>
              </a:rPr>
              <a:t>1</a:t>
            </a:r>
            <a:r>
              <a:rPr lang="en-US" sz="1900" dirty="0">
                <a:solidFill>
                  <a:schemeClr val="tx1"/>
                </a:solidFill>
              </a:rPr>
              <a:t>, </a:t>
            </a:r>
          </a:p>
          <a:p>
            <a:pPr algn="ctr">
              <a:lnSpc>
                <a:spcPct val="105000"/>
              </a:lnSpc>
              <a:spcBef>
                <a:spcPts val="0"/>
              </a:spcBef>
              <a:spcAft>
                <a:spcPts val="0"/>
              </a:spcAft>
            </a:pPr>
            <a:r>
              <a:rPr lang="en-US" sz="1900" dirty="0">
                <a:solidFill>
                  <a:schemeClr val="tx1"/>
                </a:solidFill>
              </a:rPr>
              <a:t>Sreenivas Subramoney</a:t>
            </a:r>
            <a:r>
              <a:rPr lang="en-US" sz="1900" baseline="30000" dirty="0">
                <a:solidFill>
                  <a:schemeClr val="tx1"/>
                </a:solidFill>
                <a:latin typeface="Calibri" panose="020F0502020204030204" pitchFamily="34" charset="0"/>
              </a:rPr>
              <a:t>2</a:t>
            </a:r>
            <a:r>
              <a:rPr lang="en-US" sz="1900" dirty="0">
                <a:solidFill>
                  <a:schemeClr val="tx1"/>
                </a:solidFill>
              </a:rPr>
              <a:t>, Can Alkan</a:t>
            </a:r>
            <a:r>
              <a:rPr lang="en-US" sz="1900" baseline="30000" dirty="0">
                <a:solidFill>
                  <a:schemeClr val="tx1"/>
                </a:solidFill>
                <a:latin typeface="Calibri" panose="020F0502020204030204" pitchFamily="34" charset="0"/>
              </a:rPr>
              <a:t>3</a:t>
            </a:r>
            <a:r>
              <a:rPr lang="en-US" sz="1900" dirty="0">
                <a:solidFill>
                  <a:schemeClr val="tx1"/>
                </a:solidFill>
              </a:rPr>
              <a:t>, Saugata Ghose</a:t>
            </a:r>
            <a:r>
              <a:rPr lang="en-US" sz="1900" baseline="30000" dirty="0">
                <a:solidFill>
                  <a:schemeClr val="tx1"/>
                </a:solidFill>
                <a:latin typeface="Calibri" panose="020F0502020204030204" pitchFamily="34" charset="0"/>
              </a:rPr>
              <a:t>7,1</a:t>
            </a:r>
            <a:r>
              <a:rPr lang="en-US" sz="1900" dirty="0">
                <a:solidFill>
                  <a:schemeClr val="tx1"/>
                </a:solidFill>
              </a:rPr>
              <a:t>, and Onur Mutlu</a:t>
            </a:r>
            <a:r>
              <a:rPr lang="en-US" sz="1900" baseline="30000" dirty="0">
                <a:solidFill>
                  <a:schemeClr val="tx1"/>
                </a:solidFill>
                <a:latin typeface="Calibri" panose="020F0502020204030204" pitchFamily="34" charset="0"/>
              </a:rPr>
              <a:t>4,1,3</a:t>
            </a:r>
          </a:p>
          <a:p>
            <a:pPr algn="ctr">
              <a:lnSpc>
                <a:spcPct val="100000"/>
              </a:lnSpc>
              <a:spcBef>
                <a:spcPts val="0"/>
              </a:spcBef>
              <a:spcAft>
                <a:spcPts val="0"/>
              </a:spcAft>
            </a:pPr>
            <a:endParaRPr lang="en-US" sz="2500" dirty="0"/>
          </a:p>
          <a:p>
            <a:pPr algn="ctr">
              <a:lnSpc>
                <a:spcPct val="100000"/>
              </a:lnSpc>
              <a:spcBef>
                <a:spcPts val="0"/>
              </a:spcBef>
              <a:spcAft>
                <a:spcPts val="0"/>
              </a:spcAft>
            </a:pPr>
            <a:endParaRPr lang="en-US" sz="2500" dirty="0"/>
          </a:p>
          <a:p>
            <a:pPr algn="ctr">
              <a:lnSpc>
                <a:spcPct val="100000"/>
              </a:lnSpc>
              <a:spcBef>
                <a:spcPts val="0"/>
              </a:spcBef>
              <a:spcAft>
                <a:spcPts val="0"/>
              </a:spcAft>
            </a:pPr>
            <a:endParaRPr lang="en-US" sz="2500" dirty="0"/>
          </a:p>
          <a:p>
            <a:pPr algn="r">
              <a:lnSpc>
                <a:spcPct val="100000"/>
              </a:lnSpc>
              <a:spcBef>
                <a:spcPts val="0"/>
              </a:spcBef>
              <a:spcAft>
                <a:spcPts val="0"/>
              </a:spcAft>
            </a:pPr>
            <a:endParaRPr lang="en-US" dirty="0"/>
          </a:p>
          <a:p>
            <a:pPr algn="r">
              <a:lnSpc>
                <a:spcPct val="100000"/>
              </a:lnSpc>
              <a:spcBef>
                <a:spcPts val="0"/>
              </a:spcBef>
              <a:spcAft>
                <a:spcPts val="0"/>
              </a:spcAft>
            </a:pPr>
            <a:endParaRPr lang="en-US" dirty="0"/>
          </a:p>
        </p:txBody>
      </p:sp>
      <p:grpSp>
        <p:nvGrpSpPr>
          <p:cNvPr id="37" name="Group 36">
            <a:extLst>
              <a:ext uri="{FF2B5EF4-FFF2-40B4-BE49-F238E27FC236}">
                <a16:creationId xmlns:a16="http://schemas.microsoft.com/office/drawing/2014/main" id="{6193A135-C817-9F40-8E25-806766A1E391}"/>
              </a:ext>
            </a:extLst>
          </p:cNvPr>
          <p:cNvGrpSpPr/>
          <p:nvPr/>
        </p:nvGrpSpPr>
        <p:grpSpPr>
          <a:xfrm>
            <a:off x="538479" y="5154021"/>
            <a:ext cx="8067042" cy="594793"/>
            <a:chOff x="634998" y="5868087"/>
            <a:chExt cx="8067042" cy="594793"/>
          </a:xfrm>
        </p:grpSpPr>
        <p:pic>
          <p:nvPicPr>
            <p:cNvPr id="44" name="Picture 43">
              <a:extLst>
                <a:ext uri="{FF2B5EF4-FFF2-40B4-BE49-F238E27FC236}">
                  <a16:creationId xmlns:a16="http://schemas.microsoft.com/office/drawing/2014/main" id="{AFD88F3A-22B5-0541-830C-CE8C70F1D75D}"/>
                </a:ext>
              </a:extLst>
            </p:cNvPr>
            <p:cNvPicPr>
              <a:picLocks noChangeAspect="1"/>
            </p:cNvPicPr>
            <p:nvPr/>
          </p:nvPicPr>
          <p:blipFill>
            <a:blip r:embed="rId4"/>
            <a:stretch>
              <a:fillRect/>
            </a:stretch>
          </p:blipFill>
          <p:spPr>
            <a:xfrm>
              <a:off x="800112" y="5976172"/>
              <a:ext cx="2103120" cy="390636"/>
            </a:xfrm>
            <a:prstGeom prst="rect">
              <a:avLst/>
            </a:prstGeom>
          </p:spPr>
        </p:pic>
        <p:pic>
          <p:nvPicPr>
            <p:cNvPr id="45" name="Picture 44">
              <a:extLst>
                <a:ext uri="{FF2B5EF4-FFF2-40B4-BE49-F238E27FC236}">
                  <a16:creationId xmlns:a16="http://schemas.microsoft.com/office/drawing/2014/main" id="{2C3C004B-3548-3A4C-9F73-FDE1CA57119F}"/>
                </a:ext>
              </a:extLst>
            </p:cNvPr>
            <p:cNvPicPr>
              <a:picLocks noChangeAspect="1"/>
            </p:cNvPicPr>
            <p:nvPr/>
          </p:nvPicPr>
          <p:blipFill rotWithShape="1">
            <a:blip r:embed="rId5"/>
            <a:srcRect l="9652" t="28752" r="10462" b="30881"/>
            <a:stretch/>
          </p:blipFill>
          <p:spPr>
            <a:xfrm>
              <a:off x="6786687" y="6006586"/>
              <a:ext cx="1862001" cy="365760"/>
            </a:xfrm>
            <a:prstGeom prst="rect">
              <a:avLst/>
            </a:prstGeom>
          </p:spPr>
        </p:pic>
        <p:sp>
          <p:nvSpPr>
            <p:cNvPr id="46" name="TextBox 45">
              <a:extLst>
                <a:ext uri="{FF2B5EF4-FFF2-40B4-BE49-F238E27FC236}">
                  <a16:creationId xmlns:a16="http://schemas.microsoft.com/office/drawing/2014/main" id="{43FC308C-44AB-2E4C-AD61-5E7A0F79D601}"/>
                </a:ext>
              </a:extLst>
            </p:cNvPr>
            <p:cNvSpPr txBox="1"/>
            <p:nvPr/>
          </p:nvSpPr>
          <p:spPr>
            <a:xfrm>
              <a:off x="634998" y="5868087"/>
              <a:ext cx="806704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1					2		     3	              				   4</a:t>
              </a:r>
            </a:p>
          </p:txBody>
        </p:sp>
        <p:pic>
          <p:nvPicPr>
            <p:cNvPr id="47" name="Picture 46">
              <a:extLst>
                <a:ext uri="{FF2B5EF4-FFF2-40B4-BE49-F238E27FC236}">
                  <a16:creationId xmlns:a16="http://schemas.microsoft.com/office/drawing/2014/main" id="{59D3C154-21B3-9143-946D-1E8A43437D85}"/>
                </a:ext>
              </a:extLst>
            </p:cNvPr>
            <p:cNvPicPr>
              <a:picLocks noChangeAspect="1"/>
            </p:cNvPicPr>
            <p:nvPr/>
          </p:nvPicPr>
          <p:blipFill>
            <a:blip r:embed="rId6"/>
            <a:stretch>
              <a:fillRect/>
            </a:stretch>
          </p:blipFill>
          <p:spPr>
            <a:xfrm>
              <a:off x="4203574" y="5880098"/>
              <a:ext cx="2554321" cy="582782"/>
            </a:xfrm>
            <a:prstGeom prst="rect">
              <a:avLst/>
            </a:prstGeom>
          </p:spPr>
        </p:pic>
      </p:grpSp>
      <p:pic>
        <p:nvPicPr>
          <p:cNvPr id="41" name="Picture 2">
            <a:extLst>
              <a:ext uri="{FF2B5EF4-FFF2-40B4-BE49-F238E27FC236}">
                <a16:creationId xmlns:a16="http://schemas.microsoft.com/office/drawing/2014/main" id="{D8D0E397-B940-0A45-ADC7-7E8E873FD4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7788" y="5948133"/>
            <a:ext cx="1862001" cy="48942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a:extLst>
              <a:ext uri="{FF2B5EF4-FFF2-40B4-BE49-F238E27FC236}">
                <a16:creationId xmlns:a16="http://schemas.microsoft.com/office/drawing/2014/main" id="{4248E4F2-0B30-DF43-A6B4-ED47107B34F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3488" y="5748814"/>
            <a:ext cx="942316" cy="93883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89A24756-5F9E-F149-8DD6-2A66D2C5C0D4}"/>
              </a:ext>
            </a:extLst>
          </p:cNvPr>
          <p:cNvPicPr>
            <a:picLocks noChangeAspect="1"/>
          </p:cNvPicPr>
          <p:nvPr/>
        </p:nvPicPr>
        <p:blipFill>
          <a:blip r:embed="rId9"/>
          <a:stretch>
            <a:fillRect/>
          </a:stretch>
        </p:blipFill>
        <p:spPr>
          <a:xfrm>
            <a:off x="6792915" y="5948133"/>
            <a:ext cx="1656505" cy="489422"/>
          </a:xfrm>
          <a:prstGeom prst="rect">
            <a:avLst/>
          </a:prstGeom>
        </p:spPr>
      </p:pic>
      <p:sp>
        <p:nvSpPr>
          <p:cNvPr id="40" name="TextBox 39">
            <a:extLst>
              <a:ext uri="{FF2B5EF4-FFF2-40B4-BE49-F238E27FC236}">
                <a16:creationId xmlns:a16="http://schemas.microsoft.com/office/drawing/2014/main" id="{182098A7-260E-EB4A-87AA-572CAB6D7694}"/>
              </a:ext>
            </a:extLst>
          </p:cNvPr>
          <p:cNvSpPr txBox="1"/>
          <p:nvPr/>
        </p:nvSpPr>
        <p:spPr>
          <a:xfrm>
            <a:off x="694580" y="5884899"/>
            <a:ext cx="799151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Calibri" panose="020F0502020204030204" pitchFamily="34" charset="0"/>
                <a:cs typeface="Calibri" panose="020F0502020204030204" pitchFamily="34" charset="0"/>
              </a:rPr>
              <a:t>5</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lang="en-US" sz="1400" b="1" dirty="0">
                <a:solidFill>
                  <a:prstClr val="black"/>
                </a:solidFill>
                <a:latin typeface="Calibri" panose="020F0502020204030204" pitchFamily="34" charset="0"/>
                <a:cs typeface="Calibri" panose="020F0502020204030204" pitchFamily="34" charset="0"/>
              </a:rPr>
              <a:t>6			     7					        1,4</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p:txBody>
      </p:sp>
      <p:pic>
        <p:nvPicPr>
          <p:cNvPr id="48" name="Picture 47" descr="A picture containing drawing&#10;&#10;Description automatically generated">
            <a:extLst>
              <a:ext uri="{FF2B5EF4-FFF2-40B4-BE49-F238E27FC236}">
                <a16:creationId xmlns:a16="http://schemas.microsoft.com/office/drawing/2014/main" id="{532D2A0E-49BA-F44A-93B6-DF18FB3A97AB}"/>
              </a:ext>
            </a:extLst>
          </p:cNvPr>
          <p:cNvPicPr>
            <a:picLocks noChangeAspect="1"/>
          </p:cNvPicPr>
          <p:nvPr/>
        </p:nvPicPr>
        <p:blipFill>
          <a:blip r:embed="rId10"/>
          <a:stretch>
            <a:fillRect/>
          </a:stretch>
        </p:blipFill>
        <p:spPr>
          <a:xfrm>
            <a:off x="3061239" y="5270791"/>
            <a:ext cx="791182" cy="324255"/>
          </a:xfrm>
          <a:prstGeom prst="rect">
            <a:avLst/>
          </a:prstGeom>
        </p:spPr>
      </p:pic>
      <p:sp>
        <p:nvSpPr>
          <p:cNvPr id="49" name="Title 1">
            <a:extLst>
              <a:ext uri="{FF2B5EF4-FFF2-40B4-BE49-F238E27FC236}">
                <a16:creationId xmlns:a16="http://schemas.microsoft.com/office/drawing/2014/main" id="{D7BD3DAB-B726-A54A-870D-2B897B36D72A}"/>
              </a:ext>
            </a:extLst>
          </p:cNvPr>
          <p:cNvSpPr>
            <a:spLocks noGrp="1"/>
          </p:cNvSpPr>
          <p:nvPr>
            <p:ph type="ctrTitle"/>
          </p:nvPr>
        </p:nvSpPr>
        <p:spPr>
          <a:xfrm>
            <a:off x="0" y="0"/>
            <a:ext cx="9144000" cy="2051133"/>
          </a:xfrm>
          <a:solidFill>
            <a:schemeClr val="accent2">
              <a:lumMod val="20000"/>
              <a:lumOff val="80000"/>
            </a:schemeClr>
          </a:solidFill>
        </p:spPr>
        <p:txBody>
          <a:bodyPr anchor="ctr" anchorCtr="0">
            <a:normAutofit/>
          </a:bodyPr>
          <a:lstStyle/>
          <a:p>
            <a:pPr algn="ctr">
              <a:lnSpc>
                <a:spcPct val="105000"/>
              </a:lnSpc>
            </a:pPr>
            <a:r>
              <a:rPr lang="en-US" sz="3600" b="1" dirty="0">
                <a:solidFill>
                  <a:srgbClr val="0070C0"/>
                </a:solidFill>
              </a:rPr>
              <a:t>GenASM: A High-Performance, Low-Power Approximate String Matching Acceleration Framework for Genome Sequence Analysis</a:t>
            </a:r>
            <a:endParaRPr lang="en-US" sz="3500" dirty="0">
              <a:solidFill>
                <a:schemeClr val="accent1"/>
              </a:solidFill>
            </a:endParaRPr>
          </a:p>
        </p:txBody>
      </p:sp>
      <p:pic>
        <p:nvPicPr>
          <p:cNvPr id="2" name="Picture 1">
            <a:extLst>
              <a:ext uri="{FF2B5EF4-FFF2-40B4-BE49-F238E27FC236}">
                <a16:creationId xmlns:a16="http://schemas.microsoft.com/office/drawing/2014/main" id="{EB68B984-F916-1D44-A043-2BCF187188D1}"/>
              </a:ext>
            </a:extLst>
          </p:cNvPr>
          <p:cNvPicPr>
            <a:picLocks noChangeAspect="1"/>
          </p:cNvPicPr>
          <p:nvPr/>
        </p:nvPicPr>
        <p:blipFill>
          <a:blip r:embed="rId11"/>
          <a:stretch>
            <a:fillRect/>
          </a:stretch>
        </p:blipFill>
        <p:spPr>
          <a:xfrm>
            <a:off x="910241" y="6044789"/>
            <a:ext cx="1491264" cy="295773"/>
          </a:xfrm>
          <a:prstGeom prst="rect">
            <a:avLst/>
          </a:prstGeom>
        </p:spPr>
      </p:pic>
    </p:spTree>
    <p:extLst>
      <p:ext uri="{BB962C8B-B14F-4D97-AF65-F5344CB8AC3E}">
        <p14:creationId xmlns:p14="http://schemas.microsoft.com/office/powerpoint/2010/main" val="801296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59DEC-4764-D047-BE94-404AA2F807CE}"/>
              </a:ext>
            </a:extLst>
          </p:cNvPr>
          <p:cNvSpPr>
            <a:spLocks noGrp="1"/>
          </p:cNvSpPr>
          <p:nvPr>
            <p:ph type="title"/>
          </p:nvPr>
        </p:nvSpPr>
        <p:spPr>
          <a:xfrm>
            <a:off x="366963" y="257434"/>
            <a:ext cx="8410073" cy="753467"/>
          </a:xfrm>
        </p:spPr>
        <p:txBody>
          <a:bodyPr>
            <a:normAutofit fontScale="90000"/>
          </a:bodyPr>
          <a:lstStyle/>
          <a:p>
            <a:r>
              <a:rPr lang="en-US" dirty="0"/>
              <a:t>Key Results – Area and Power</a:t>
            </a:r>
          </a:p>
        </p:txBody>
      </p:sp>
      <p:sp>
        <p:nvSpPr>
          <p:cNvPr id="3" name="Content Placeholder 2">
            <a:extLst>
              <a:ext uri="{FF2B5EF4-FFF2-40B4-BE49-F238E27FC236}">
                <a16:creationId xmlns:a16="http://schemas.microsoft.com/office/drawing/2014/main" id="{352355FD-8978-034C-A4F6-5DDD1F67AC9E}"/>
              </a:ext>
            </a:extLst>
          </p:cNvPr>
          <p:cNvSpPr>
            <a:spLocks noGrp="1"/>
          </p:cNvSpPr>
          <p:nvPr>
            <p:ph idx="1"/>
          </p:nvPr>
        </p:nvSpPr>
        <p:spPr>
          <a:xfrm>
            <a:off x="366963" y="1153551"/>
            <a:ext cx="8410073" cy="5281539"/>
          </a:xfrm>
        </p:spPr>
        <p:txBody>
          <a:bodyPr>
            <a:noAutofit/>
          </a:bodyPr>
          <a:lstStyle/>
          <a:p>
            <a:pPr marL="463550" indent="-285750">
              <a:lnSpc>
                <a:spcPct val="120000"/>
              </a:lnSpc>
              <a:spcBef>
                <a:spcPts val="0"/>
              </a:spcBef>
              <a:spcAft>
                <a:spcPts val="0"/>
              </a:spcAft>
            </a:pPr>
            <a:r>
              <a:rPr lang="en-US" dirty="0">
                <a:solidFill>
                  <a:schemeClr val="tx1"/>
                </a:solidFill>
              </a:rPr>
              <a:t>Based on our </a:t>
            </a:r>
            <a:r>
              <a:rPr lang="en-US" b="1" dirty="0">
                <a:solidFill>
                  <a:srgbClr val="0070C0"/>
                </a:solidFill>
              </a:rPr>
              <a:t>synthesis</a:t>
            </a:r>
            <a:r>
              <a:rPr lang="en-US" dirty="0">
                <a:solidFill>
                  <a:schemeClr val="tx1"/>
                </a:solidFill>
              </a:rPr>
              <a:t> of </a:t>
            </a:r>
            <a:r>
              <a:rPr lang="en-US" b="1" dirty="0">
                <a:solidFill>
                  <a:srgbClr val="0070C0"/>
                </a:solidFill>
              </a:rPr>
              <a:t>GenASM-DC</a:t>
            </a:r>
            <a:r>
              <a:rPr lang="en-US" b="1" dirty="0">
                <a:solidFill>
                  <a:srgbClr val="1F8DD3"/>
                </a:solidFill>
              </a:rPr>
              <a:t> </a:t>
            </a:r>
            <a:r>
              <a:rPr lang="en-US" dirty="0">
                <a:solidFill>
                  <a:schemeClr val="tx1"/>
                </a:solidFill>
              </a:rPr>
              <a:t>and</a:t>
            </a:r>
            <a:r>
              <a:rPr lang="en-US" b="1" dirty="0">
                <a:solidFill>
                  <a:srgbClr val="1F8DD3"/>
                </a:solidFill>
              </a:rPr>
              <a:t> </a:t>
            </a:r>
            <a:r>
              <a:rPr lang="en-US" b="1" dirty="0">
                <a:solidFill>
                  <a:srgbClr val="0070C0"/>
                </a:solidFill>
              </a:rPr>
              <a:t>GenASM-TB</a:t>
            </a:r>
            <a:r>
              <a:rPr lang="en-US" b="1" dirty="0">
                <a:solidFill>
                  <a:srgbClr val="1F8DD3"/>
                </a:solidFill>
              </a:rPr>
              <a:t> </a:t>
            </a:r>
            <a:r>
              <a:rPr lang="en-US" dirty="0">
                <a:solidFill>
                  <a:schemeClr val="tx1"/>
                </a:solidFill>
              </a:rPr>
              <a:t>accelerator datapaths using the Synopsys Design Compiler with a </a:t>
            </a:r>
            <a:r>
              <a:rPr lang="en-US" b="1" dirty="0">
                <a:solidFill>
                  <a:srgbClr val="0070C0"/>
                </a:solidFill>
                <a:latin typeface="Calibri" panose="020F0502020204030204" pitchFamily="34" charset="0"/>
              </a:rPr>
              <a:t>28</a:t>
            </a:r>
            <a:r>
              <a:rPr lang="en-US" b="1" dirty="0">
                <a:solidFill>
                  <a:srgbClr val="0070C0"/>
                </a:solidFill>
              </a:rPr>
              <a:t>nm</a:t>
            </a:r>
            <a:r>
              <a:rPr lang="en-US" dirty="0">
                <a:solidFill>
                  <a:srgbClr val="1F8DD3"/>
                </a:solidFill>
              </a:rPr>
              <a:t> </a:t>
            </a:r>
            <a:r>
              <a:rPr lang="en-US" dirty="0">
                <a:solidFill>
                  <a:schemeClr val="tx1"/>
                </a:solidFill>
              </a:rPr>
              <a:t>LP process:</a:t>
            </a:r>
          </a:p>
          <a:p>
            <a:pPr marL="727075" lvl="1" indent="-228600">
              <a:lnSpc>
                <a:spcPct val="120000"/>
              </a:lnSpc>
              <a:spcBef>
                <a:spcPts val="0"/>
              </a:spcBef>
              <a:spcAft>
                <a:spcPts val="0"/>
              </a:spcAft>
            </a:pPr>
            <a:r>
              <a:rPr lang="en-US" sz="2000" dirty="0">
                <a:solidFill>
                  <a:schemeClr val="tx1"/>
                </a:solidFill>
              </a:rPr>
              <a:t>Both GenASM-DC and GenASM-TB operate </a:t>
            </a:r>
            <a:r>
              <a:rPr lang="en-US" sz="2000" b="1" dirty="0">
                <a:solidFill>
                  <a:srgbClr val="0070C0"/>
                </a:solidFill>
              </a:rPr>
              <a:t>@ </a:t>
            </a:r>
            <a:r>
              <a:rPr lang="en-US" sz="2000" b="1" dirty="0">
                <a:solidFill>
                  <a:srgbClr val="0070C0"/>
                </a:solidFill>
                <a:latin typeface="Calibri" panose="020F0502020204030204" pitchFamily="34" charset="0"/>
              </a:rPr>
              <a:t>1</a:t>
            </a:r>
            <a:r>
              <a:rPr lang="en-US" sz="2000" b="1" dirty="0">
                <a:solidFill>
                  <a:srgbClr val="0070C0"/>
                </a:solidFill>
              </a:rPr>
              <a:t>GHz</a:t>
            </a:r>
          </a:p>
          <a:p>
            <a:pPr marL="727075" lvl="1" indent="-285750">
              <a:lnSpc>
                <a:spcPct val="120000"/>
              </a:lnSpc>
              <a:spcBef>
                <a:spcPts val="0"/>
              </a:spcBef>
              <a:spcAft>
                <a:spcPts val="0"/>
              </a:spcAft>
            </a:pPr>
            <a:endParaRPr lang="en-US" sz="2000" b="1" dirty="0">
              <a:solidFill>
                <a:srgbClr val="0070C0"/>
              </a:solidFill>
            </a:endParaRPr>
          </a:p>
          <a:p>
            <a:pPr marL="727075" lvl="1" indent="-285750">
              <a:lnSpc>
                <a:spcPct val="120000"/>
              </a:lnSpc>
              <a:spcBef>
                <a:spcPts val="0"/>
              </a:spcBef>
              <a:spcAft>
                <a:spcPts val="0"/>
              </a:spcAft>
            </a:pPr>
            <a:endParaRPr lang="en-US" sz="2000" b="1" dirty="0">
              <a:solidFill>
                <a:srgbClr val="0070C0"/>
              </a:solidFill>
            </a:endParaRPr>
          </a:p>
          <a:p>
            <a:pPr marL="727075" lvl="1" indent="-285750">
              <a:lnSpc>
                <a:spcPct val="120000"/>
              </a:lnSpc>
              <a:spcBef>
                <a:spcPts val="0"/>
              </a:spcBef>
              <a:spcAft>
                <a:spcPts val="0"/>
              </a:spcAft>
            </a:pPr>
            <a:endParaRPr lang="en-US" sz="2000" b="1" dirty="0">
              <a:solidFill>
                <a:srgbClr val="0070C0"/>
              </a:solidFill>
            </a:endParaRPr>
          </a:p>
          <a:p>
            <a:pPr marL="727075" lvl="1" indent="-285750">
              <a:lnSpc>
                <a:spcPct val="120000"/>
              </a:lnSpc>
              <a:spcBef>
                <a:spcPts val="0"/>
              </a:spcBef>
              <a:spcAft>
                <a:spcPts val="0"/>
              </a:spcAft>
            </a:pPr>
            <a:endParaRPr lang="en-US" sz="2000" b="1" dirty="0">
              <a:solidFill>
                <a:srgbClr val="0070C0"/>
              </a:solidFill>
            </a:endParaRPr>
          </a:p>
          <a:p>
            <a:pPr marL="727075" lvl="1" indent="-285750">
              <a:lnSpc>
                <a:spcPct val="120000"/>
              </a:lnSpc>
              <a:spcBef>
                <a:spcPts val="0"/>
              </a:spcBef>
              <a:spcAft>
                <a:spcPts val="0"/>
              </a:spcAft>
            </a:pPr>
            <a:endParaRPr lang="en-US" sz="2000" b="1" dirty="0">
              <a:solidFill>
                <a:srgbClr val="0070C0"/>
              </a:solidFill>
            </a:endParaRPr>
          </a:p>
          <a:p>
            <a:pPr marL="727075" lvl="1" indent="-285750">
              <a:lnSpc>
                <a:spcPct val="120000"/>
              </a:lnSpc>
              <a:spcBef>
                <a:spcPts val="0"/>
              </a:spcBef>
              <a:spcAft>
                <a:spcPts val="0"/>
              </a:spcAft>
            </a:pPr>
            <a:endParaRPr lang="en-US" sz="2000" b="1" dirty="0">
              <a:solidFill>
                <a:srgbClr val="0070C0"/>
              </a:solidFill>
            </a:endParaRPr>
          </a:p>
          <a:p>
            <a:pPr marL="441325" lvl="1" indent="0">
              <a:lnSpc>
                <a:spcPct val="120000"/>
              </a:lnSpc>
              <a:spcBef>
                <a:spcPts val="0"/>
              </a:spcBef>
              <a:spcAft>
                <a:spcPts val="0"/>
              </a:spcAft>
              <a:buNone/>
            </a:pPr>
            <a:endParaRPr lang="en-US" sz="2000" b="1" dirty="0">
              <a:solidFill>
                <a:srgbClr val="0070C0"/>
              </a:solidFill>
            </a:endParaRPr>
          </a:p>
          <a:p>
            <a:pPr marL="441325" lvl="1" indent="0">
              <a:lnSpc>
                <a:spcPct val="120000"/>
              </a:lnSpc>
              <a:spcBef>
                <a:spcPts val="0"/>
              </a:spcBef>
              <a:spcAft>
                <a:spcPts val="0"/>
              </a:spcAft>
              <a:buNone/>
            </a:pPr>
            <a:endParaRPr lang="en-US" sz="2000" b="1" dirty="0">
              <a:solidFill>
                <a:srgbClr val="0070C0"/>
              </a:solidFill>
            </a:endParaRPr>
          </a:p>
          <a:p>
            <a:pPr marL="180975" lvl="1" indent="0">
              <a:lnSpc>
                <a:spcPct val="120000"/>
              </a:lnSpc>
              <a:spcBef>
                <a:spcPts val="0"/>
              </a:spcBef>
              <a:spcAft>
                <a:spcPts val="0"/>
              </a:spcAft>
              <a:buNone/>
            </a:pPr>
            <a:r>
              <a:rPr lang="en-US" sz="2000" b="1" dirty="0">
                <a:solidFill>
                  <a:schemeClr val="tx1"/>
                </a:solidFill>
              </a:rPr>
              <a:t>               </a:t>
            </a:r>
            <a:r>
              <a:rPr lang="en-US" sz="200" b="1" dirty="0">
                <a:solidFill>
                  <a:schemeClr val="tx1"/>
                </a:solidFill>
              </a:rPr>
              <a:t> </a:t>
            </a:r>
            <a:endParaRPr lang="en-US" dirty="0">
              <a:solidFill>
                <a:schemeClr val="tx1"/>
              </a:solidFill>
            </a:endParaRPr>
          </a:p>
          <a:p>
            <a:pPr marL="463550" indent="-285750">
              <a:lnSpc>
                <a:spcPct val="120000"/>
              </a:lnSpc>
              <a:spcBef>
                <a:spcPts val="0"/>
              </a:spcBef>
              <a:spcAft>
                <a:spcPts val="0"/>
              </a:spcAft>
            </a:pPr>
            <a:endParaRPr lang="en-US" dirty="0">
              <a:solidFill>
                <a:schemeClr val="tx1"/>
              </a:solidFill>
            </a:endParaRPr>
          </a:p>
          <a:p>
            <a:pPr marL="463550" indent="-285750">
              <a:lnSpc>
                <a:spcPct val="120000"/>
              </a:lnSpc>
              <a:spcBef>
                <a:spcPts val="0"/>
              </a:spcBef>
              <a:spcAft>
                <a:spcPts val="0"/>
              </a:spcAft>
            </a:pPr>
            <a:endParaRPr lang="en-US" dirty="0">
              <a:solidFill>
                <a:schemeClr val="tx1"/>
              </a:solidFill>
            </a:endParaRPr>
          </a:p>
          <a:p>
            <a:pPr marL="463550" indent="-285750">
              <a:lnSpc>
                <a:spcPct val="120000"/>
              </a:lnSpc>
              <a:spcBef>
                <a:spcPts val="0"/>
              </a:spcBef>
              <a:spcAft>
                <a:spcPts val="0"/>
              </a:spcAft>
            </a:pPr>
            <a:endParaRPr lang="en-US" dirty="0">
              <a:solidFill>
                <a:schemeClr val="tx1"/>
              </a:solidFill>
            </a:endParaRPr>
          </a:p>
          <a:p>
            <a:pPr marL="463550" indent="-285750">
              <a:lnSpc>
                <a:spcPct val="120000"/>
              </a:lnSpc>
              <a:spcBef>
                <a:spcPts val="0"/>
              </a:spcBef>
              <a:spcAft>
                <a:spcPts val="0"/>
              </a:spcAft>
            </a:pPr>
            <a:endParaRPr lang="en-US" dirty="0">
              <a:solidFill>
                <a:schemeClr val="tx1"/>
              </a:solidFill>
            </a:endParaRPr>
          </a:p>
          <a:p>
            <a:pPr marL="463550" indent="-285750">
              <a:lnSpc>
                <a:spcPct val="120000"/>
              </a:lnSpc>
              <a:spcBef>
                <a:spcPts val="0"/>
              </a:spcBef>
              <a:spcAft>
                <a:spcPts val="0"/>
              </a:spcAft>
            </a:pPr>
            <a:endParaRPr lang="en-US" dirty="0">
              <a:solidFill>
                <a:schemeClr val="tx1"/>
              </a:solidFill>
            </a:endParaRPr>
          </a:p>
          <a:p>
            <a:pPr marL="463550" indent="-285750">
              <a:lnSpc>
                <a:spcPct val="120000"/>
              </a:lnSpc>
              <a:spcBef>
                <a:spcPts val="0"/>
              </a:spcBef>
              <a:spcAft>
                <a:spcPts val="0"/>
              </a:spcAft>
            </a:pPr>
            <a:endParaRPr lang="en-US" dirty="0">
              <a:solidFill>
                <a:schemeClr val="tx1"/>
              </a:solidFill>
            </a:endParaRPr>
          </a:p>
          <a:p>
            <a:pPr marL="463550" indent="-285750">
              <a:lnSpc>
                <a:spcPct val="120000"/>
              </a:lnSpc>
              <a:spcBef>
                <a:spcPts val="0"/>
              </a:spcBef>
              <a:spcAft>
                <a:spcPts val="0"/>
              </a:spcAft>
            </a:pPr>
            <a:endParaRPr lang="en-US" dirty="0">
              <a:solidFill>
                <a:schemeClr val="tx1"/>
              </a:solidFill>
            </a:endParaRPr>
          </a:p>
        </p:txBody>
      </p:sp>
      <p:sp>
        <p:nvSpPr>
          <p:cNvPr id="8" name="Slide Number Placeholder 7">
            <a:extLst>
              <a:ext uri="{FF2B5EF4-FFF2-40B4-BE49-F238E27FC236}">
                <a16:creationId xmlns:a16="http://schemas.microsoft.com/office/drawing/2014/main" id="{4598AF6C-2548-9C45-A22B-C27AD0E24FE0}"/>
              </a:ext>
            </a:extLst>
          </p:cNvPr>
          <p:cNvSpPr>
            <a:spLocks noGrp="1"/>
          </p:cNvSpPr>
          <p:nvPr>
            <p:ph type="sldNum" sz="quarter" idx="10"/>
          </p:nvPr>
        </p:nvSpPr>
        <p:spPr/>
        <p:txBody>
          <a:bodyPr/>
          <a:lstStyle/>
          <a:p>
            <a:fld id="{BE67019E-6B59-9444-A8F8-0CFAB6B6981D}" type="slidenum">
              <a:rPr lang="en-US" smtClean="0"/>
              <a:pPr/>
              <a:t>10</a:t>
            </a:fld>
            <a:endParaRPr lang="en-US" dirty="0"/>
          </a:p>
        </p:txBody>
      </p:sp>
      <p:pic>
        <p:nvPicPr>
          <p:cNvPr id="9" name="Picture 8">
            <a:extLst>
              <a:ext uri="{FF2B5EF4-FFF2-40B4-BE49-F238E27FC236}">
                <a16:creationId xmlns:a16="http://schemas.microsoft.com/office/drawing/2014/main" id="{4B429080-6773-004C-B2E3-4D56C17EAD88}"/>
              </a:ext>
            </a:extLst>
          </p:cNvPr>
          <p:cNvPicPr>
            <a:picLocks noChangeAspect="1"/>
          </p:cNvPicPr>
          <p:nvPr/>
        </p:nvPicPr>
        <p:blipFill rotWithShape="1">
          <a:blip r:embed="rId4"/>
          <a:srcRect t="15771"/>
          <a:stretch/>
        </p:blipFill>
        <p:spPr>
          <a:xfrm>
            <a:off x="1956020" y="2515204"/>
            <a:ext cx="7516465" cy="2558231"/>
          </a:xfrm>
          <a:prstGeom prst="rect">
            <a:avLst/>
          </a:prstGeom>
        </p:spPr>
      </p:pic>
      <p:pic>
        <p:nvPicPr>
          <p:cNvPr id="13" name="Picture 12">
            <a:extLst>
              <a:ext uri="{FF2B5EF4-FFF2-40B4-BE49-F238E27FC236}">
                <a16:creationId xmlns:a16="http://schemas.microsoft.com/office/drawing/2014/main" id="{5D0D50E8-DDDA-BF47-BDF6-E79C94DC6207}"/>
              </a:ext>
            </a:extLst>
          </p:cNvPr>
          <p:cNvPicPr>
            <a:picLocks noChangeAspect="1"/>
          </p:cNvPicPr>
          <p:nvPr/>
        </p:nvPicPr>
        <p:blipFill rotWithShape="1">
          <a:blip r:embed="rId5"/>
          <a:srcRect t="30487" r="72020" b="18476"/>
          <a:stretch/>
        </p:blipFill>
        <p:spPr>
          <a:xfrm>
            <a:off x="366963" y="3109351"/>
            <a:ext cx="2284505" cy="1369938"/>
          </a:xfrm>
          <a:prstGeom prst="rect">
            <a:avLst/>
          </a:prstGeom>
        </p:spPr>
      </p:pic>
      <p:sp>
        <p:nvSpPr>
          <p:cNvPr id="7" name="Rounded Rectangle 6">
            <a:extLst>
              <a:ext uri="{FF2B5EF4-FFF2-40B4-BE49-F238E27FC236}">
                <a16:creationId xmlns:a16="http://schemas.microsoft.com/office/drawing/2014/main" id="{D83EE99D-3FC5-A547-8FDE-965ADF8CE1AC}"/>
              </a:ext>
            </a:extLst>
          </p:cNvPr>
          <p:cNvSpPr/>
          <p:nvPr/>
        </p:nvSpPr>
        <p:spPr>
          <a:xfrm>
            <a:off x="366963" y="5196220"/>
            <a:ext cx="8410072" cy="1099078"/>
          </a:xfrm>
          <a:prstGeom prst="roundRect">
            <a:avLst>
              <a:gd name="adj" fmla="val 7378"/>
            </a:avLst>
          </a:prstGeom>
          <a:solidFill>
            <a:srgbClr val="0070C0">
              <a:alpha val="15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5875" lvl="1" algn="ctr">
              <a:lnSpc>
                <a:spcPct val="110000"/>
              </a:lnSpc>
            </a:pPr>
            <a:r>
              <a:rPr lang="en-US" sz="2800" b="1" dirty="0">
                <a:solidFill>
                  <a:schemeClr val="tx1"/>
                </a:solidFill>
                <a:latin typeface="Calibri" panose="020F0502020204030204" pitchFamily="34" charset="0"/>
                <a:cs typeface="Calibri" panose="020F0502020204030204" pitchFamily="34" charset="0"/>
              </a:rPr>
              <a:t>GenASM has </a:t>
            </a:r>
            <a:r>
              <a:rPr lang="en-US" sz="2800" b="1" dirty="0">
                <a:solidFill>
                  <a:srgbClr val="0070C0"/>
                </a:solidFill>
                <a:latin typeface="Calibri" panose="020F0502020204030204" pitchFamily="34" charset="0"/>
                <a:cs typeface="Calibri" panose="020F0502020204030204" pitchFamily="34" charset="0"/>
              </a:rPr>
              <a:t>low area and power overheads</a:t>
            </a:r>
          </a:p>
        </p:txBody>
      </p:sp>
    </p:spTree>
    <p:custDataLst>
      <p:tags r:id="rId1"/>
    </p:custDataLst>
    <p:extLst>
      <p:ext uri="{BB962C8B-B14F-4D97-AF65-F5344CB8AC3E}">
        <p14:creationId xmlns:p14="http://schemas.microsoft.com/office/powerpoint/2010/main" val="3932421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BA8B-0698-D349-9205-A74EBA6580FE}"/>
              </a:ext>
            </a:extLst>
          </p:cNvPr>
          <p:cNvSpPr>
            <a:spLocks noGrp="1"/>
          </p:cNvSpPr>
          <p:nvPr>
            <p:ph type="title"/>
          </p:nvPr>
        </p:nvSpPr>
        <p:spPr>
          <a:xfrm>
            <a:off x="366963" y="257434"/>
            <a:ext cx="8410073" cy="753467"/>
          </a:xfrm>
        </p:spPr>
        <p:txBody>
          <a:bodyPr>
            <a:normAutofit fontScale="90000"/>
          </a:bodyPr>
          <a:lstStyle/>
          <a:p>
            <a:r>
              <a:rPr lang="en-US" dirty="0"/>
              <a:t>Use Cases of GenASM</a:t>
            </a:r>
          </a:p>
        </p:txBody>
      </p:sp>
      <p:sp>
        <p:nvSpPr>
          <p:cNvPr id="4" name="Slide Number Placeholder 3">
            <a:extLst>
              <a:ext uri="{FF2B5EF4-FFF2-40B4-BE49-F238E27FC236}">
                <a16:creationId xmlns:a16="http://schemas.microsoft.com/office/drawing/2014/main" id="{2E1C568A-8161-DC45-9CE8-49E57D3396FF}"/>
              </a:ext>
            </a:extLst>
          </p:cNvPr>
          <p:cNvSpPr>
            <a:spLocks noGrp="1"/>
          </p:cNvSpPr>
          <p:nvPr>
            <p:ph type="sldNum" sz="quarter" idx="10"/>
          </p:nvPr>
        </p:nvSpPr>
        <p:spPr/>
        <p:txBody>
          <a:bodyPr/>
          <a:lstStyle/>
          <a:p>
            <a:fld id="{BE67019E-6B59-9444-A8F8-0CFAB6B6981D}" type="slidenum">
              <a:rPr lang="en-US" smtClean="0"/>
              <a:pPr/>
              <a:t>11</a:t>
            </a:fld>
            <a:endParaRPr lang="en-US" dirty="0"/>
          </a:p>
        </p:txBody>
      </p:sp>
      <p:sp>
        <p:nvSpPr>
          <p:cNvPr id="5" name="Text Box 5">
            <a:extLst>
              <a:ext uri="{FF2B5EF4-FFF2-40B4-BE49-F238E27FC236}">
                <a16:creationId xmlns:a16="http://schemas.microsoft.com/office/drawing/2014/main" id="{7310741F-6C37-5F4F-BD15-002DE9458E8A}"/>
              </a:ext>
            </a:extLst>
          </p:cNvPr>
          <p:cNvSpPr txBox="1"/>
          <p:nvPr/>
        </p:nvSpPr>
        <p:spPr>
          <a:xfrm>
            <a:off x="2542479" y="1301501"/>
            <a:ext cx="3847922" cy="575782"/>
          </a:xfrm>
          <a:prstGeom prst="roundRect">
            <a:avLst/>
          </a:prstGeom>
          <a:solidFill>
            <a:srgbClr val="E0085F"/>
          </a:solidFill>
          <a:ln w="3810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Calibri" panose="020F0502020204030204" pitchFamily="34" charset="0"/>
              </a:rPr>
              <a:t>Indexing</a:t>
            </a:r>
            <a:endParaRPr kumimoji="0" lang="en-US" sz="2200" b="0"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6" name="Text Box 7">
            <a:extLst>
              <a:ext uri="{FF2B5EF4-FFF2-40B4-BE49-F238E27FC236}">
                <a16:creationId xmlns:a16="http://schemas.microsoft.com/office/drawing/2014/main" id="{E0861587-957D-784A-8ADA-2B40711C2574}"/>
              </a:ext>
            </a:extLst>
          </p:cNvPr>
          <p:cNvSpPr txBox="1"/>
          <p:nvPr/>
        </p:nvSpPr>
        <p:spPr>
          <a:xfrm>
            <a:off x="2542468" y="2505281"/>
            <a:ext cx="3847934" cy="575782"/>
          </a:xfrm>
          <a:prstGeom prst="roundRect">
            <a:avLst/>
          </a:prstGeom>
          <a:solidFill>
            <a:srgbClr val="0070C0"/>
          </a:solidFill>
          <a:ln w="3810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Calibri" panose="020F0502020204030204" pitchFamily="34" charset="0"/>
              </a:rPr>
              <a:t>Seeding</a:t>
            </a:r>
            <a:endParaRPr kumimoji="0" lang="en-US" sz="2200" b="0"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7" name="Text Box 8">
            <a:extLst>
              <a:ext uri="{FF2B5EF4-FFF2-40B4-BE49-F238E27FC236}">
                <a16:creationId xmlns:a16="http://schemas.microsoft.com/office/drawing/2014/main" id="{7AF52C67-0ADF-8843-9FB5-33CD043515E1}"/>
              </a:ext>
            </a:extLst>
          </p:cNvPr>
          <p:cNvSpPr txBox="1"/>
          <p:nvPr/>
        </p:nvSpPr>
        <p:spPr>
          <a:xfrm>
            <a:off x="2542468" y="3707848"/>
            <a:ext cx="3847914" cy="575782"/>
          </a:xfrm>
          <a:prstGeom prst="roundRect">
            <a:avLst/>
          </a:prstGeom>
          <a:solidFill>
            <a:srgbClr val="00B050"/>
          </a:solidFill>
          <a:ln w="3810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Calibri" panose="020F0502020204030204" pitchFamily="34" charset="0"/>
              </a:rPr>
              <a:t>Pre-Alignment Filtering</a:t>
            </a:r>
            <a:endParaRPr kumimoji="0" lang="en-US" sz="2200" b="0"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8" name="Text Box 9">
            <a:extLst>
              <a:ext uri="{FF2B5EF4-FFF2-40B4-BE49-F238E27FC236}">
                <a16:creationId xmlns:a16="http://schemas.microsoft.com/office/drawing/2014/main" id="{F033AC1C-2764-1C4F-9DFC-2EB4B15DF8EC}"/>
              </a:ext>
            </a:extLst>
          </p:cNvPr>
          <p:cNvSpPr txBox="1"/>
          <p:nvPr/>
        </p:nvSpPr>
        <p:spPr>
          <a:xfrm>
            <a:off x="2515318" y="4910415"/>
            <a:ext cx="3847908" cy="575782"/>
          </a:xfrm>
          <a:prstGeom prst="roundRect">
            <a:avLst/>
          </a:prstGeom>
          <a:solidFill>
            <a:srgbClr val="7030A0"/>
          </a:solidFill>
          <a:ln w="3810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lvl="0" indent="0" algn="ctr" fontAlgn="auto">
              <a:lnSpc>
                <a:spcPct val="10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Corbel" panose="020B0503020204020204" pitchFamily="34" charset="0"/>
                <a:ea typeface="Calibri" panose="020F0502020204030204" pitchFamily="34" charset="0"/>
                <a:cs typeface="Calibri" panose="020F0502020204030204" pitchFamily="34" charset="0"/>
              </a:defRPr>
            </a:lvl1pPr>
          </a:lstStyle>
          <a:p>
            <a:r>
              <a:rPr lang="en-US" sz="2200" dirty="0"/>
              <a:t>Read Alignment</a:t>
            </a:r>
          </a:p>
        </p:txBody>
      </p:sp>
      <p:cxnSp>
        <p:nvCxnSpPr>
          <p:cNvPr id="9" name="Straight Arrow Connector 8">
            <a:extLst>
              <a:ext uri="{FF2B5EF4-FFF2-40B4-BE49-F238E27FC236}">
                <a16:creationId xmlns:a16="http://schemas.microsoft.com/office/drawing/2014/main" id="{3663F867-3FDD-A043-9125-14459CE72150}"/>
              </a:ext>
            </a:extLst>
          </p:cNvPr>
          <p:cNvCxnSpPr/>
          <p:nvPr/>
        </p:nvCxnSpPr>
        <p:spPr>
          <a:xfrm>
            <a:off x="2193394" y="1589392"/>
            <a:ext cx="321924" cy="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 Box 19">
            <a:extLst>
              <a:ext uri="{FF2B5EF4-FFF2-40B4-BE49-F238E27FC236}">
                <a16:creationId xmlns:a16="http://schemas.microsoft.com/office/drawing/2014/main" id="{B0DDCA0B-151A-2E4C-BA43-1228339A8BCF}"/>
              </a:ext>
            </a:extLst>
          </p:cNvPr>
          <p:cNvSpPr txBox="1"/>
          <p:nvPr/>
        </p:nvSpPr>
        <p:spPr>
          <a:xfrm>
            <a:off x="817331" y="1305245"/>
            <a:ext cx="1348902" cy="57203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10160" lvl="0" indent="0" algn="r"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Reference</a:t>
            </a:r>
            <a:r>
              <a:rPr kumimoji="0" lang="en-US" sz="2000" b="0" i="1" u="none" strike="noStrike" kern="1200" cap="none" spc="0" normalizeH="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 genome</a:t>
            </a:r>
            <a:endParaRPr kumimoji="0" lang="en-US" sz="2000" b="0" i="1"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12" name="Text Box 22">
            <a:extLst>
              <a:ext uri="{FF2B5EF4-FFF2-40B4-BE49-F238E27FC236}">
                <a16:creationId xmlns:a16="http://schemas.microsoft.com/office/drawing/2014/main" id="{F7E52F9A-20FE-4D4F-A2F8-434344E39DD2}"/>
              </a:ext>
            </a:extLst>
          </p:cNvPr>
          <p:cNvSpPr txBox="1"/>
          <p:nvPr/>
        </p:nvSpPr>
        <p:spPr>
          <a:xfrm>
            <a:off x="4571998" y="1947901"/>
            <a:ext cx="3200517" cy="44462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Hash</a:t>
            </a:r>
            <a:r>
              <a:rPr kumimoji="0" lang="en-US" sz="2000" b="0" i="0" u="none" strike="noStrike" kern="1200" cap="none" spc="0" normalizeH="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table based index</a:t>
            </a:r>
            <a:endPar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14" name="Text Box 28">
            <a:extLst>
              <a:ext uri="{FF2B5EF4-FFF2-40B4-BE49-F238E27FC236}">
                <a16:creationId xmlns:a16="http://schemas.microsoft.com/office/drawing/2014/main" id="{3BF7982F-CEFA-794D-B271-A7AF41EA81BF}"/>
              </a:ext>
            </a:extLst>
          </p:cNvPr>
          <p:cNvSpPr txBox="1"/>
          <p:nvPr/>
        </p:nvSpPr>
        <p:spPr>
          <a:xfrm>
            <a:off x="4571998" y="3141343"/>
            <a:ext cx="3847934" cy="44462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Candidate mapping locations</a:t>
            </a:r>
            <a:endPar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15" name="Text Box 30">
            <a:extLst>
              <a:ext uri="{FF2B5EF4-FFF2-40B4-BE49-F238E27FC236}">
                <a16:creationId xmlns:a16="http://schemas.microsoft.com/office/drawing/2014/main" id="{D319116F-880C-E84C-AD77-2105F34D1414}"/>
              </a:ext>
            </a:extLst>
          </p:cNvPr>
          <p:cNvSpPr txBox="1"/>
          <p:nvPr/>
        </p:nvSpPr>
        <p:spPr>
          <a:xfrm>
            <a:off x="3479481" y="5865301"/>
            <a:ext cx="2185034" cy="40570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Optimal alignment</a:t>
            </a:r>
            <a:endParaRPr kumimoji="0" lang="en-US" sz="2000" b="0" i="1"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cxnSp>
        <p:nvCxnSpPr>
          <p:cNvPr id="24" name="Straight Arrow Connector 23">
            <a:extLst>
              <a:ext uri="{FF2B5EF4-FFF2-40B4-BE49-F238E27FC236}">
                <a16:creationId xmlns:a16="http://schemas.microsoft.com/office/drawing/2014/main" id="{4EF138C6-7330-634E-AA83-326E65627314}"/>
              </a:ext>
            </a:extLst>
          </p:cNvPr>
          <p:cNvCxnSpPr/>
          <p:nvPr/>
        </p:nvCxnSpPr>
        <p:spPr>
          <a:xfrm>
            <a:off x="2194344" y="2825067"/>
            <a:ext cx="321924" cy="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Text Box 19">
            <a:extLst>
              <a:ext uri="{FF2B5EF4-FFF2-40B4-BE49-F238E27FC236}">
                <a16:creationId xmlns:a16="http://schemas.microsoft.com/office/drawing/2014/main" id="{C686FC58-3056-614C-B546-C2FE5256987B}"/>
              </a:ext>
            </a:extLst>
          </p:cNvPr>
          <p:cNvSpPr txBox="1"/>
          <p:nvPr/>
        </p:nvSpPr>
        <p:spPr>
          <a:xfrm>
            <a:off x="430159" y="2439544"/>
            <a:ext cx="1763229" cy="113660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10160" lvl="0" indent="0" algn="r"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Reads from sequenced genome</a:t>
            </a:r>
            <a:endParaRPr kumimoji="0" lang="en-US" sz="2000" b="0" i="1"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cxnSp>
        <p:nvCxnSpPr>
          <p:cNvPr id="28" name="Straight Arrow Connector 27">
            <a:extLst>
              <a:ext uri="{FF2B5EF4-FFF2-40B4-BE49-F238E27FC236}">
                <a16:creationId xmlns:a16="http://schemas.microsoft.com/office/drawing/2014/main" id="{0F40D0E2-10E1-AD43-877D-5A937882599D}"/>
              </a:ext>
            </a:extLst>
          </p:cNvPr>
          <p:cNvCxnSpPr>
            <a:cxnSpLocks/>
          </p:cNvCxnSpPr>
          <p:nvPr/>
        </p:nvCxnSpPr>
        <p:spPr>
          <a:xfrm>
            <a:off x="4571999" y="1909941"/>
            <a:ext cx="0" cy="57600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CF866F2-0746-134C-8C9F-EB87CD68838C}"/>
              </a:ext>
            </a:extLst>
          </p:cNvPr>
          <p:cNvCxnSpPr>
            <a:cxnSpLocks/>
          </p:cNvCxnSpPr>
          <p:nvPr/>
        </p:nvCxnSpPr>
        <p:spPr>
          <a:xfrm>
            <a:off x="4571998" y="3109395"/>
            <a:ext cx="0" cy="57600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Text Box 28">
            <a:extLst>
              <a:ext uri="{FF2B5EF4-FFF2-40B4-BE49-F238E27FC236}">
                <a16:creationId xmlns:a16="http://schemas.microsoft.com/office/drawing/2014/main" id="{AA28D70A-0F04-4D48-8F94-987365740E5C}"/>
              </a:ext>
            </a:extLst>
          </p:cNvPr>
          <p:cNvSpPr txBox="1"/>
          <p:nvPr/>
        </p:nvSpPr>
        <p:spPr>
          <a:xfrm>
            <a:off x="4571998" y="4335195"/>
            <a:ext cx="4457695" cy="44462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Remaining candidate mapping locations</a:t>
            </a:r>
            <a:endPar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cxnSp>
        <p:nvCxnSpPr>
          <p:cNvPr id="33" name="Straight Arrow Connector 32">
            <a:extLst>
              <a:ext uri="{FF2B5EF4-FFF2-40B4-BE49-F238E27FC236}">
                <a16:creationId xmlns:a16="http://schemas.microsoft.com/office/drawing/2014/main" id="{951A6ACD-C71F-B443-A1A5-7D0E0711A90A}"/>
              </a:ext>
            </a:extLst>
          </p:cNvPr>
          <p:cNvCxnSpPr>
            <a:cxnSpLocks/>
          </p:cNvCxnSpPr>
          <p:nvPr/>
        </p:nvCxnSpPr>
        <p:spPr>
          <a:xfrm>
            <a:off x="4571999" y="4320747"/>
            <a:ext cx="0" cy="57600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351DC49-66B2-8045-B4CB-9B1E958A5826}"/>
              </a:ext>
            </a:extLst>
          </p:cNvPr>
          <p:cNvCxnSpPr>
            <a:cxnSpLocks/>
          </p:cNvCxnSpPr>
          <p:nvPr/>
        </p:nvCxnSpPr>
        <p:spPr>
          <a:xfrm flipH="1">
            <a:off x="4571998" y="5503812"/>
            <a:ext cx="0" cy="407131"/>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Text Box 7">
            <a:extLst>
              <a:ext uri="{FF2B5EF4-FFF2-40B4-BE49-F238E27FC236}">
                <a16:creationId xmlns:a16="http://schemas.microsoft.com/office/drawing/2014/main" id="{310139C6-C310-E445-925B-044852637F35}"/>
              </a:ext>
            </a:extLst>
          </p:cNvPr>
          <p:cNvSpPr txBox="1"/>
          <p:nvPr/>
        </p:nvSpPr>
        <p:spPr>
          <a:xfrm>
            <a:off x="2542448" y="1303200"/>
            <a:ext cx="3847934" cy="575782"/>
          </a:xfrm>
          <a:prstGeom prst="roundRect">
            <a:avLst/>
          </a:prstGeom>
          <a:solidFill>
            <a:schemeClr val="bg1">
              <a:lumMod val="75000"/>
            </a:schemeClr>
          </a:solidFill>
          <a:ln w="38100">
            <a:solidFill>
              <a:schemeClr val="bg1">
                <a:lumMod val="75000"/>
              </a:schemeClr>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Calibri" panose="020F0502020204030204" pitchFamily="34" charset="0"/>
              </a:rPr>
              <a:t>Indexing</a:t>
            </a:r>
            <a:endParaRPr kumimoji="0" lang="en-US" sz="2200" b="0"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39" name="Text Box 7">
            <a:extLst>
              <a:ext uri="{FF2B5EF4-FFF2-40B4-BE49-F238E27FC236}">
                <a16:creationId xmlns:a16="http://schemas.microsoft.com/office/drawing/2014/main" id="{EDE30F21-6B4E-814A-AC64-15224A0FEB91}"/>
              </a:ext>
            </a:extLst>
          </p:cNvPr>
          <p:cNvSpPr txBox="1"/>
          <p:nvPr/>
        </p:nvSpPr>
        <p:spPr>
          <a:xfrm>
            <a:off x="2542468" y="2505600"/>
            <a:ext cx="3847934" cy="575782"/>
          </a:xfrm>
          <a:prstGeom prst="roundRect">
            <a:avLst/>
          </a:prstGeom>
          <a:solidFill>
            <a:schemeClr val="bg1">
              <a:lumMod val="75000"/>
            </a:schemeClr>
          </a:solidFill>
          <a:ln w="38100">
            <a:solidFill>
              <a:schemeClr val="bg1">
                <a:lumMod val="75000"/>
              </a:schemeClr>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Calibri" panose="020F0502020204030204" pitchFamily="34" charset="0"/>
              </a:rPr>
              <a:t>Seeding</a:t>
            </a:r>
            <a:endParaRPr kumimoji="0" lang="en-US" sz="2200" b="0"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381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p:bldP spid="12" grpId="0"/>
      <p:bldP spid="14" grpId="0"/>
      <p:bldP spid="15" grpId="0"/>
      <p:bldP spid="25" grpId="0"/>
      <p:bldP spid="32" grpId="0"/>
      <p:bldP spid="38"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BE541-5CF7-F74E-80A4-C5A73C0D7960}"/>
              </a:ext>
            </a:extLst>
          </p:cNvPr>
          <p:cNvSpPr>
            <a:spLocks noGrp="1"/>
          </p:cNvSpPr>
          <p:nvPr>
            <p:ph type="title"/>
          </p:nvPr>
        </p:nvSpPr>
        <p:spPr/>
        <p:txBody>
          <a:bodyPr>
            <a:normAutofit fontScale="90000"/>
          </a:bodyPr>
          <a:lstStyle/>
          <a:p>
            <a:r>
              <a:rPr lang="en-US" dirty="0"/>
              <a:t>Use Cases of GenASM (cont’d.)</a:t>
            </a:r>
          </a:p>
        </p:txBody>
      </p:sp>
      <p:sp>
        <p:nvSpPr>
          <p:cNvPr id="3" name="Content Placeholder 2">
            <a:extLst>
              <a:ext uri="{FF2B5EF4-FFF2-40B4-BE49-F238E27FC236}">
                <a16:creationId xmlns:a16="http://schemas.microsoft.com/office/drawing/2014/main" id="{43E239AE-4B1B-6747-91D7-4F9A84D75891}"/>
              </a:ext>
            </a:extLst>
          </p:cNvPr>
          <p:cNvSpPr>
            <a:spLocks noGrp="1"/>
          </p:cNvSpPr>
          <p:nvPr>
            <p:ph idx="1"/>
          </p:nvPr>
        </p:nvSpPr>
        <p:spPr/>
        <p:txBody>
          <a:bodyPr>
            <a:noAutofit/>
          </a:bodyPr>
          <a:lstStyle/>
          <a:p>
            <a:pPr marL="444500" indent="-306388">
              <a:lnSpc>
                <a:spcPct val="120000"/>
              </a:lnSpc>
              <a:spcBef>
                <a:spcPts val="0"/>
              </a:spcBef>
              <a:spcAft>
                <a:spcPts val="0"/>
              </a:spcAft>
              <a:buClr>
                <a:srgbClr val="7030A0"/>
              </a:buClr>
              <a:buSzPct val="100000"/>
              <a:buAutoNum type="arabicParenBoth"/>
            </a:pPr>
            <a:r>
              <a:rPr lang="en-US" sz="2200" b="1" dirty="0">
                <a:solidFill>
                  <a:srgbClr val="7030A0"/>
                </a:solidFill>
                <a:latin typeface="Calibri" panose="020F0502020204030204" pitchFamily="34" charset="0"/>
              </a:rPr>
              <a:t> </a:t>
            </a:r>
            <a:r>
              <a:rPr lang="en-US" sz="2200" b="1" dirty="0">
                <a:solidFill>
                  <a:srgbClr val="7030A0"/>
                </a:solidFill>
              </a:rPr>
              <a:t>Read Alignment Step of Read Mapping</a:t>
            </a:r>
          </a:p>
          <a:p>
            <a:pPr lvl="1" indent="-217488">
              <a:lnSpc>
                <a:spcPct val="120000"/>
              </a:lnSpc>
              <a:spcBef>
                <a:spcPts val="0"/>
              </a:spcBef>
              <a:spcAft>
                <a:spcPts val="0"/>
              </a:spcAft>
              <a:buClr>
                <a:srgbClr val="1F8DD3"/>
              </a:buClr>
            </a:pPr>
            <a:r>
              <a:rPr lang="en-US" sz="2200" dirty="0">
                <a:solidFill>
                  <a:schemeClr val="tx1"/>
                </a:solidFill>
              </a:rPr>
              <a:t>Find the </a:t>
            </a:r>
            <a:r>
              <a:rPr lang="en-US" sz="2200" dirty="0">
                <a:solidFill>
                  <a:srgbClr val="7A20C9"/>
                </a:solidFill>
              </a:rPr>
              <a:t>optimal alignment</a:t>
            </a:r>
            <a:r>
              <a:rPr lang="en-US" sz="2200" dirty="0">
                <a:solidFill>
                  <a:schemeClr val="tx1"/>
                </a:solidFill>
              </a:rPr>
              <a:t> of how reads map to candidate reference regions</a:t>
            </a:r>
          </a:p>
          <a:p>
            <a:pPr marL="444500" indent="-306388">
              <a:lnSpc>
                <a:spcPct val="120000"/>
              </a:lnSpc>
              <a:spcAft>
                <a:spcPts val="0"/>
              </a:spcAft>
              <a:buClr>
                <a:srgbClr val="00B050"/>
              </a:buClr>
              <a:buSzPct val="100000"/>
              <a:buFont typeface="Wingdings" pitchFamily="2" charset="2"/>
              <a:buAutoNum type="arabicParenBoth"/>
            </a:pPr>
            <a:r>
              <a:rPr lang="en-US" sz="2200" b="1" dirty="0">
                <a:solidFill>
                  <a:srgbClr val="00B050"/>
                </a:solidFill>
                <a:latin typeface="Calibri" panose="020F0502020204030204" pitchFamily="34" charset="0"/>
              </a:rPr>
              <a:t> </a:t>
            </a:r>
            <a:r>
              <a:rPr lang="en-US" sz="2200" b="1" dirty="0">
                <a:solidFill>
                  <a:srgbClr val="00B050"/>
                </a:solidFill>
              </a:rPr>
              <a:t>Pre-Alignment Filtering for Short Reads</a:t>
            </a:r>
          </a:p>
          <a:p>
            <a:pPr lvl="1" indent="-217488">
              <a:lnSpc>
                <a:spcPct val="120000"/>
              </a:lnSpc>
              <a:spcBef>
                <a:spcPts val="0"/>
              </a:spcBef>
              <a:spcAft>
                <a:spcPts val="0"/>
              </a:spcAft>
            </a:pPr>
            <a:r>
              <a:rPr lang="en-US" sz="2200" dirty="0">
                <a:solidFill>
                  <a:schemeClr val="tx1"/>
                </a:solidFill>
              </a:rPr>
              <a:t>Quickly identify and </a:t>
            </a:r>
            <a:r>
              <a:rPr lang="en-US" sz="2200" dirty="0">
                <a:solidFill>
                  <a:srgbClr val="00B050"/>
                </a:solidFill>
              </a:rPr>
              <a:t>filter out the unlikely</a:t>
            </a:r>
            <a:r>
              <a:rPr lang="en-US" sz="2200" dirty="0">
                <a:solidFill>
                  <a:schemeClr val="tx1"/>
                </a:solidFill>
              </a:rPr>
              <a:t> candidate reference regions for each read</a:t>
            </a:r>
            <a:endParaRPr lang="en-US" sz="2200" b="1" dirty="0">
              <a:solidFill>
                <a:schemeClr val="tx1"/>
              </a:solidFill>
            </a:endParaRPr>
          </a:p>
          <a:p>
            <a:pPr marL="444500" indent="-304800">
              <a:lnSpc>
                <a:spcPct val="120000"/>
              </a:lnSpc>
              <a:spcAft>
                <a:spcPts val="0"/>
              </a:spcAft>
              <a:buClr>
                <a:srgbClr val="FE6200"/>
              </a:buClr>
              <a:buSzPct val="100000"/>
              <a:buAutoNum type="arabicParenBoth"/>
            </a:pPr>
            <a:r>
              <a:rPr lang="en-US" sz="2200" b="1" dirty="0">
                <a:solidFill>
                  <a:srgbClr val="FE6200"/>
                </a:solidFill>
                <a:latin typeface="Calibri" panose="020F0502020204030204" pitchFamily="34" charset="0"/>
              </a:rPr>
              <a:t> </a:t>
            </a:r>
            <a:r>
              <a:rPr lang="en-US" sz="2200" b="1" dirty="0">
                <a:solidFill>
                  <a:srgbClr val="FE6200"/>
                </a:solidFill>
              </a:rPr>
              <a:t>Edit Distance Calculation</a:t>
            </a:r>
          </a:p>
          <a:p>
            <a:pPr lvl="1" indent="-217488">
              <a:lnSpc>
                <a:spcPct val="120000"/>
              </a:lnSpc>
              <a:spcBef>
                <a:spcPts val="0"/>
              </a:spcBef>
              <a:spcAft>
                <a:spcPts val="0"/>
              </a:spcAft>
            </a:pPr>
            <a:r>
              <a:rPr lang="en-US" sz="2200" dirty="0">
                <a:solidFill>
                  <a:schemeClr val="tx1"/>
                </a:solidFill>
              </a:rPr>
              <a:t>Measure the </a:t>
            </a:r>
            <a:r>
              <a:rPr lang="en-US" sz="2200" dirty="0">
                <a:solidFill>
                  <a:srgbClr val="FE6200"/>
                </a:solidFill>
              </a:rPr>
              <a:t>similarity</a:t>
            </a:r>
            <a:r>
              <a:rPr lang="en-US" sz="2200" dirty="0"/>
              <a:t> or </a:t>
            </a:r>
            <a:r>
              <a:rPr lang="en-US" sz="2200" dirty="0">
                <a:solidFill>
                  <a:srgbClr val="FE6200"/>
                </a:solidFill>
              </a:rPr>
              <a:t>distance</a:t>
            </a:r>
            <a:r>
              <a:rPr lang="en-US" sz="2200" dirty="0"/>
              <a:t> </a:t>
            </a:r>
            <a:r>
              <a:rPr lang="en-US" sz="2200" dirty="0">
                <a:solidFill>
                  <a:schemeClr val="tx1"/>
                </a:solidFill>
              </a:rPr>
              <a:t>between two sequences</a:t>
            </a:r>
          </a:p>
          <a:p>
            <a:pPr marL="500063" indent="-360363">
              <a:lnSpc>
                <a:spcPct val="120000"/>
              </a:lnSpc>
              <a:spcBef>
                <a:spcPts val="2400"/>
              </a:spcBef>
              <a:spcAft>
                <a:spcPts val="0"/>
              </a:spcAft>
              <a:buClr>
                <a:srgbClr val="0070C0"/>
              </a:buClr>
            </a:pPr>
            <a:r>
              <a:rPr lang="en-US" sz="2200" dirty="0">
                <a:solidFill>
                  <a:schemeClr val="tx1"/>
                </a:solidFill>
              </a:rPr>
              <a:t>We also discuss </a:t>
            </a:r>
            <a:r>
              <a:rPr lang="en-US" sz="2200" dirty="0">
                <a:solidFill>
                  <a:srgbClr val="0070C0"/>
                </a:solidFill>
              </a:rPr>
              <a:t>other possible use cases of GenASM </a:t>
            </a:r>
            <a:r>
              <a:rPr lang="en-US" sz="2200" dirty="0">
                <a:solidFill>
                  <a:schemeClr val="tx1"/>
                </a:solidFill>
              </a:rPr>
              <a:t>in our paper:</a:t>
            </a:r>
          </a:p>
          <a:p>
            <a:pPr lvl="1" indent="-217488">
              <a:lnSpc>
                <a:spcPct val="120000"/>
              </a:lnSpc>
              <a:spcBef>
                <a:spcPts val="0"/>
              </a:spcBef>
              <a:spcAft>
                <a:spcPts val="0"/>
              </a:spcAft>
            </a:pPr>
            <a:r>
              <a:rPr lang="en-US" sz="2200" dirty="0">
                <a:solidFill>
                  <a:schemeClr val="tx1"/>
                </a:solidFill>
              </a:rPr>
              <a:t>Read-to-read overlap finding, hash-table based indexing, whole genome alignment, generic text search</a:t>
            </a:r>
          </a:p>
        </p:txBody>
      </p:sp>
      <p:sp>
        <p:nvSpPr>
          <p:cNvPr id="5" name="Slide Number Placeholder 4">
            <a:extLst>
              <a:ext uri="{FF2B5EF4-FFF2-40B4-BE49-F238E27FC236}">
                <a16:creationId xmlns:a16="http://schemas.microsoft.com/office/drawing/2014/main" id="{5180F809-EA39-7F4B-A7C7-BB57D336D1D6}"/>
              </a:ext>
            </a:extLst>
          </p:cNvPr>
          <p:cNvSpPr>
            <a:spLocks noGrp="1"/>
          </p:cNvSpPr>
          <p:nvPr>
            <p:ph type="sldNum" sz="quarter" idx="10"/>
          </p:nvPr>
        </p:nvSpPr>
        <p:spPr/>
        <p:txBody>
          <a:bodyPr/>
          <a:lstStyle/>
          <a:p>
            <a:fld id="{BE67019E-6B59-9444-A8F8-0CFAB6B6981D}" type="slidenum">
              <a:rPr lang="en-US" smtClean="0"/>
              <a:pPr/>
              <a:t>12</a:t>
            </a:fld>
            <a:endParaRPr lang="en-US" dirty="0"/>
          </a:p>
        </p:txBody>
      </p:sp>
    </p:spTree>
    <p:custDataLst>
      <p:tags r:id="rId1"/>
    </p:custDataLst>
    <p:extLst>
      <p:ext uri="{BB962C8B-B14F-4D97-AF65-F5344CB8AC3E}">
        <p14:creationId xmlns:p14="http://schemas.microsoft.com/office/powerpoint/2010/main" val="207750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BE541-5CF7-F74E-80A4-C5A73C0D7960}"/>
              </a:ext>
            </a:extLst>
          </p:cNvPr>
          <p:cNvSpPr>
            <a:spLocks noGrp="1"/>
          </p:cNvSpPr>
          <p:nvPr>
            <p:ph type="title"/>
          </p:nvPr>
        </p:nvSpPr>
        <p:spPr/>
        <p:txBody>
          <a:bodyPr>
            <a:normAutofit fontScale="90000"/>
          </a:bodyPr>
          <a:lstStyle/>
          <a:p>
            <a:r>
              <a:rPr lang="en-US" dirty="0"/>
              <a:t>Key Results</a:t>
            </a:r>
          </a:p>
        </p:txBody>
      </p:sp>
      <p:sp>
        <p:nvSpPr>
          <p:cNvPr id="5" name="Slide Number Placeholder 4">
            <a:extLst>
              <a:ext uri="{FF2B5EF4-FFF2-40B4-BE49-F238E27FC236}">
                <a16:creationId xmlns:a16="http://schemas.microsoft.com/office/drawing/2014/main" id="{5180F809-EA39-7F4B-A7C7-BB57D336D1D6}"/>
              </a:ext>
            </a:extLst>
          </p:cNvPr>
          <p:cNvSpPr>
            <a:spLocks noGrp="1"/>
          </p:cNvSpPr>
          <p:nvPr>
            <p:ph type="sldNum" sz="quarter" idx="10"/>
          </p:nvPr>
        </p:nvSpPr>
        <p:spPr/>
        <p:txBody>
          <a:bodyPr/>
          <a:lstStyle/>
          <a:p>
            <a:fld id="{BE67019E-6B59-9444-A8F8-0CFAB6B6981D}" type="slidenum">
              <a:rPr lang="en-US" smtClean="0"/>
              <a:pPr/>
              <a:t>13</a:t>
            </a:fld>
            <a:endParaRPr lang="en-US" dirty="0"/>
          </a:p>
        </p:txBody>
      </p:sp>
      <p:sp>
        <p:nvSpPr>
          <p:cNvPr id="17" name="Content Placeholder 2">
            <a:extLst>
              <a:ext uri="{FF2B5EF4-FFF2-40B4-BE49-F238E27FC236}">
                <a16:creationId xmlns:a16="http://schemas.microsoft.com/office/drawing/2014/main" id="{1E72C4E4-5A27-494B-8463-EC7E529EBE6B}"/>
              </a:ext>
            </a:extLst>
          </p:cNvPr>
          <p:cNvSpPr txBox="1">
            <a:spLocks/>
          </p:cNvSpPr>
          <p:nvPr/>
        </p:nvSpPr>
        <p:spPr>
          <a:xfrm>
            <a:off x="366957" y="4338918"/>
            <a:ext cx="8410073" cy="387866"/>
          </a:xfrm>
          <a:prstGeom prst="rect">
            <a:avLst/>
          </a:prstGeom>
        </p:spPr>
        <p:txBody>
          <a:bodyPr vert="horz" lIns="0" tIns="45720" rIns="0" bIns="45720" numCol="1" rtlCol="0">
            <a:noAutofit/>
          </a:bodyPr>
          <a:lstStyle>
            <a:lvl1pPr marL="454025" indent="-274638" algn="l" defTabSz="914400" rtl="0" eaLnBrk="1" latinLnBrk="0" hangingPunct="1">
              <a:lnSpc>
                <a:spcPct val="90000"/>
              </a:lnSpc>
              <a:spcBef>
                <a:spcPts val="1200"/>
              </a:spcBef>
              <a:spcAft>
                <a:spcPts val="200"/>
              </a:spcAft>
              <a:buClr>
                <a:schemeClr val="accent1"/>
              </a:buClr>
              <a:buSzPct val="90000"/>
              <a:buFont typeface="Wingdings" pitchFamily="2" charset="2"/>
              <a:buChar char="q"/>
              <a:tabLst/>
              <a:defRPr sz="2000" kern="1200">
                <a:solidFill>
                  <a:schemeClr val="tx1">
                    <a:lumMod val="75000"/>
                    <a:lumOff val="25000"/>
                  </a:schemeClr>
                </a:solidFill>
                <a:latin typeface="Corbel" panose="020B0503020204020204" pitchFamily="34" charset="0"/>
                <a:ea typeface="+mn-ea"/>
                <a:cs typeface="Calibri" panose="020F0502020204030204" pitchFamily="34" charset="0"/>
              </a:defRPr>
            </a:lvl1pPr>
            <a:lvl2pPr marL="717550" indent="-263525" algn="l" defTabSz="914400" rtl="0" eaLnBrk="1" latinLnBrk="0" hangingPunct="1">
              <a:lnSpc>
                <a:spcPct val="90000"/>
              </a:lnSpc>
              <a:spcBef>
                <a:spcPts val="200"/>
              </a:spcBef>
              <a:spcAft>
                <a:spcPts val="400"/>
              </a:spcAft>
              <a:buClr>
                <a:schemeClr val="accent1"/>
              </a:buClr>
              <a:buSzPct val="90000"/>
              <a:buFont typeface="Courier New" panose="02070309020205020404" pitchFamily="49" charset="0"/>
              <a:buChar char="o"/>
              <a:tabLst/>
              <a:defRPr sz="1800" kern="1200">
                <a:solidFill>
                  <a:schemeClr val="tx1">
                    <a:lumMod val="75000"/>
                    <a:lumOff val="25000"/>
                  </a:schemeClr>
                </a:solidFill>
                <a:latin typeface="Corbel" panose="020B0503020204020204" pitchFamily="34" charset="0"/>
                <a:ea typeface="+mn-ea"/>
                <a:cs typeface="Calibri" panose="020F0502020204030204" pitchFamily="34" charset="0"/>
              </a:defRPr>
            </a:lvl2pPr>
            <a:lvl3pPr marL="896938" indent="-179388" algn="l" defTabSz="914400" rtl="0" eaLnBrk="1" latinLnBrk="0" hangingPunct="1">
              <a:lnSpc>
                <a:spcPct val="90000"/>
              </a:lnSpc>
              <a:spcBef>
                <a:spcPts val="200"/>
              </a:spcBef>
              <a:spcAft>
                <a:spcPts val="400"/>
              </a:spcAft>
              <a:buClr>
                <a:schemeClr val="accent1"/>
              </a:buClr>
              <a:buSzPct val="90000"/>
              <a:buFont typeface="Wingdings" pitchFamily="2" charset="2"/>
              <a:buChar char="§"/>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3pPr>
            <a:lvl4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4pPr>
            <a:lvl5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2925" indent="-395288">
              <a:lnSpc>
                <a:spcPct val="110000"/>
              </a:lnSpc>
              <a:spcBef>
                <a:spcPts val="0"/>
              </a:spcBef>
              <a:spcAft>
                <a:spcPts val="0"/>
              </a:spcAft>
              <a:buClr>
                <a:srgbClr val="00B050"/>
              </a:buClr>
              <a:buSzPct val="110000"/>
              <a:buFont typeface="Wingdings" pitchFamily="2" charset="2"/>
              <a:buAutoNum type="arabicParenBoth" startAt="2"/>
            </a:pPr>
            <a:endParaRPr lang="en-US" sz="2200" b="1" dirty="0">
              <a:solidFill>
                <a:srgbClr val="00B050"/>
              </a:solidFill>
            </a:endParaRPr>
          </a:p>
        </p:txBody>
      </p:sp>
      <p:sp>
        <p:nvSpPr>
          <p:cNvPr id="18" name="Content Placeholder 2">
            <a:extLst>
              <a:ext uri="{FF2B5EF4-FFF2-40B4-BE49-F238E27FC236}">
                <a16:creationId xmlns:a16="http://schemas.microsoft.com/office/drawing/2014/main" id="{2B3E9A52-8729-2A44-8282-625EC18B462E}"/>
              </a:ext>
            </a:extLst>
          </p:cNvPr>
          <p:cNvSpPr txBox="1">
            <a:spLocks/>
          </p:cNvSpPr>
          <p:nvPr/>
        </p:nvSpPr>
        <p:spPr>
          <a:xfrm>
            <a:off x="366957" y="7329700"/>
            <a:ext cx="8410073" cy="4744868"/>
          </a:xfrm>
          <a:prstGeom prst="rect">
            <a:avLst/>
          </a:prstGeom>
        </p:spPr>
        <p:txBody>
          <a:bodyPr vert="horz" lIns="0" tIns="45720" rIns="0" bIns="45720" numCol="1" rtlCol="0">
            <a:noAutofit/>
          </a:bodyPr>
          <a:lstStyle>
            <a:lvl1pPr marL="454025" indent="-274638" algn="l" defTabSz="914400" rtl="0" eaLnBrk="1" latinLnBrk="0" hangingPunct="1">
              <a:lnSpc>
                <a:spcPct val="90000"/>
              </a:lnSpc>
              <a:spcBef>
                <a:spcPts val="1200"/>
              </a:spcBef>
              <a:spcAft>
                <a:spcPts val="200"/>
              </a:spcAft>
              <a:buClr>
                <a:schemeClr val="accent1"/>
              </a:buClr>
              <a:buSzPct val="90000"/>
              <a:buFont typeface="Wingdings" pitchFamily="2" charset="2"/>
              <a:buChar char="q"/>
              <a:tabLst/>
              <a:defRPr sz="2000" kern="1200">
                <a:solidFill>
                  <a:schemeClr val="tx1">
                    <a:lumMod val="75000"/>
                    <a:lumOff val="25000"/>
                  </a:schemeClr>
                </a:solidFill>
                <a:latin typeface="Corbel" panose="020B0503020204020204" pitchFamily="34" charset="0"/>
                <a:ea typeface="+mn-ea"/>
                <a:cs typeface="Calibri" panose="020F0502020204030204" pitchFamily="34" charset="0"/>
              </a:defRPr>
            </a:lvl1pPr>
            <a:lvl2pPr marL="717550" indent="-263525" algn="l" defTabSz="914400" rtl="0" eaLnBrk="1" latinLnBrk="0" hangingPunct="1">
              <a:lnSpc>
                <a:spcPct val="90000"/>
              </a:lnSpc>
              <a:spcBef>
                <a:spcPts val="200"/>
              </a:spcBef>
              <a:spcAft>
                <a:spcPts val="400"/>
              </a:spcAft>
              <a:buClr>
                <a:schemeClr val="accent1"/>
              </a:buClr>
              <a:buSzPct val="90000"/>
              <a:buFont typeface="Courier New" panose="02070309020205020404" pitchFamily="49" charset="0"/>
              <a:buChar char="o"/>
              <a:tabLst/>
              <a:defRPr sz="1800" kern="1200">
                <a:solidFill>
                  <a:schemeClr val="tx1">
                    <a:lumMod val="75000"/>
                    <a:lumOff val="25000"/>
                  </a:schemeClr>
                </a:solidFill>
                <a:latin typeface="Corbel" panose="020B0503020204020204" pitchFamily="34" charset="0"/>
                <a:ea typeface="+mn-ea"/>
                <a:cs typeface="Calibri" panose="020F0502020204030204" pitchFamily="34" charset="0"/>
              </a:defRPr>
            </a:lvl2pPr>
            <a:lvl3pPr marL="896938" indent="-179388" algn="l" defTabSz="914400" rtl="0" eaLnBrk="1" latinLnBrk="0" hangingPunct="1">
              <a:lnSpc>
                <a:spcPct val="90000"/>
              </a:lnSpc>
              <a:spcBef>
                <a:spcPts val="200"/>
              </a:spcBef>
              <a:spcAft>
                <a:spcPts val="400"/>
              </a:spcAft>
              <a:buClr>
                <a:schemeClr val="accent1"/>
              </a:buClr>
              <a:buSzPct val="90000"/>
              <a:buFont typeface="Wingdings" pitchFamily="2" charset="2"/>
              <a:buChar char="§"/>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3pPr>
            <a:lvl4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4pPr>
            <a:lvl5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739913" lvl="1" indent="-204788">
              <a:lnSpc>
                <a:spcPct val="120000"/>
              </a:lnSpc>
              <a:spcBef>
                <a:spcPts val="0"/>
              </a:spcBef>
              <a:spcAft>
                <a:spcPts val="0"/>
              </a:spcAft>
            </a:pPr>
            <a:endParaRPr lang="en-US" sz="2200" dirty="0">
              <a:solidFill>
                <a:schemeClr val="tx1"/>
              </a:solidFill>
              <a:latin typeface="Calibri" panose="020F0502020204030204" pitchFamily="34" charset="0"/>
            </a:endParaRPr>
          </a:p>
        </p:txBody>
      </p:sp>
      <p:sp>
        <p:nvSpPr>
          <p:cNvPr id="19" name="Content Placeholder 2">
            <a:extLst>
              <a:ext uri="{FF2B5EF4-FFF2-40B4-BE49-F238E27FC236}">
                <a16:creationId xmlns:a16="http://schemas.microsoft.com/office/drawing/2014/main" id="{919840C4-EE80-8848-BA02-72B40A4324EC}"/>
              </a:ext>
            </a:extLst>
          </p:cNvPr>
          <p:cNvSpPr txBox="1">
            <a:spLocks/>
          </p:cNvSpPr>
          <p:nvPr/>
        </p:nvSpPr>
        <p:spPr>
          <a:xfrm>
            <a:off x="366957" y="6392226"/>
            <a:ext cx="8410073" cy="530516"/>
          </a:xfrm>
          <a:prstGeom prst="rect">
            <a:avLst/>
          </a:prstGeom>
        </p:spPr>
        <p:txBody>
          <a:bodyPr vert="horz" lIns="0" tIns="45720" rIns="0" bIns="45720" numCol="1" rtlCol="0">
            <a:noAutofit/>
          </a:bodyPr>
          <a:lstStyle>
            <a:lvl1pPr marL="454025" indent="-274638" algn="l" defTabSz="914400" rtl="0" eaLnBrk="1" latinLnBrk="0" hangingPunct="1">
              <a:lnSpc>
                <a:spcPct val="90000"/>
              </a:lnSpc>
              <a:spcBef>
                <a:spcPts val="1200"/>
              </a:spcBef>
              <a:spcAft>
                <a:spcPts val="200"/>
              </a:spcAft>
              <a:buClr>
                <a:schemeClr val="accent1"/>
              </a:buClr>
              <a:buSzPct val="90000"/>
              <a:buFont typeface="Wingdings" pitchFamily="2" charset="2"/>
              <a:buChar char="q"/>
              <a:tabLst/>
              <a:defRPr sz="2000" kern="1200">
                <a:solidFill>
                  <a:schemeClr val="tx1">
                    <a:lumMod val="75000"/>
                    <a:lumOff val="25000"/>
                  </a:schemeClr>
                </a:solidFill>
                <a:latin typeface="Corbel" panose="020B0503020204020204" pitchFamily="34" charset="0"/>
                <a:ea typeface="+mn-ea"/>
                <a:cs typeface="Calibri" panose="020F0502020204030204" pitchFamily="34" charset="0"/>
              </a:defRPr>
            </a:lvl1pPr>
            <a:lvl2pPr marL="717550" indent="-263525" algn="l" defTabSz="914400" rtl="0" eaLnBrk="1" latinLnBrk="0" hangingPunct="1">
              <a:lnSpc>
                <a:spcPct val="90000"/>
              </a:lnSpc>
              <a:spcBef>
                <a:spcPts val="200"/>
              </a:spcBef>
              <a:spcAft>
                <a:spcPts val="400"/>
              </a:spcAft>
              <a:buClr>
                <a:schemeClr val="accent1"/>
              </a:buClr>
              <a:buSzPct val="90000"/>
              <a:buFont typeface="Courier New" panose="02070309020205020404" pitchFamily="49" charset="0"/>
              <a:buChar char="o"/>
              <a:tabLst/>
              <a:defRPr sz="1800" kern="1200">
                <a:solidFill>
                  <a:schemeClr val="tx1">
                    <a:lumMod val="75000"/>
                    <a:lumOff val="25000"/>
                  </a:schemeClr>
                </a:solidFill>
                <a:latin typeface="Corbel" panose="020B0503020204020204" pitchFamily="34" charset="0"/>
                <a:ea typeface="+mn-ea"/>
                <a:cs typeface="Calibri" panose="020F0502020204030204" pitchFamily="34" charset="0"/>
              </a:defRPr>
            </a:lvl2pPr>
            <a:lvl3pPr marL="896938" indent="-179388" algn="l" defTabSz="914400" rtl="0" eaLnBrk="1" latinLnBrk="0" hangingPunct="1">
              <a:lnSpc>
                <a:spcPct val="90000"/>
              </a:lnSpc>
              <a:spcBef>
                <a:spcPts val="200"/>
              </a:spcBef>
              <a:spcAft>
                <a:spcPts val="400"/>
              </a:spcAft>
              <a:buClr>
                <a:schemeClr val="accent1"/>
              </a:buClr>
              <a:buSzPct val="90000"/>
              <a:buFont typeface="Wingdings" pitchFamily="2" charset="2"/>
              <a:buChar char="§"/>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3pPr>
            <a:lvl4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4pPr>
            <a:lvl5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42925" indent="-395288">
              <a:lnSpc>
                <a:spcPct val="110000"/>
              </a:lnSpc>
              <a:spcBef>
                <a:spcPts val="0"/>
              </a:spcBef>
              <a:spcAft>
                <a:spcPts val="0"/>
              </a:spcAft>
              <a:buClr>
                <a:srgbClr val="FE6200"/>
              </a:buClr>
              <a:buSzPct val="105000"/>
              <a:buFont typeface="Wingdings" pitchFamily="2" charset="2"/>
              <a:buAutoNum type="arabicParenBoth" startAt="3"/>
            </a:pPr>
            <a:endParaRPr lang="en-US" sz="2200" b="1" dirty="0">
              <a:solidFill>
                <a:srgbClr val="FE6200"/>
              </a:solidFill>
            </a:endParaRPr>
          </a:p>
        </p:txBody>
      </p:sp>
      <p:sp>
        <p:nvSpPr>
          <p:cNvPr id="42" name="TextBox 41">
            <a:extLst>
              <a:ext uri="{FF2B5EF4-FFF2-40B4-BE49-F238E27FC236}">
                <a16:creationId xmlns:a16="http://schemas.microsoft.com/office/drawing/2014/main" id="{63FDBC48-36D1-B740-A8FC-C7A31AA39D71}"/>
              </a:ext>
            </a:extLst>
          </p:cNvPr>
          <p:cNvSpPr txBox="1"/>
          <p:nvPr/>
        </p:nvSpPr>
        <p:spPr>
          <a:xfrm>
            <a:off x="366953" y="1233078"/>
            <a:ext cx="8410072" cy="2065604"/>
          </a:xfrm>
          <a:prstGeom prst="roundRect">
            <a:avLst>
              <a:gd name="adj" fmla="val 3822"/>
            </a:avLst>
          </a:prstGeom>
          <a:solidFill>
            <a:srgbClr val="7030A0">
              <a:alpha val="3000"/>
            </a:srgbClr>
          </a:solidFill>
          <a:ln w="38100">
            <a:solidFill>
              <a:srgbClr val="7030A0"/>
            </a:solidFill>
          </a:ln>
        </p:spPr>
        <p:txBody>
          <a:bodyPr wrap="square" rtlCol="0" anchor="t" anchorCtr="0">
            <a:noAutofit/>
          </a:bodyPr>
          <a:lstStyle/>
          <a:p>
            <a:pPr algn="r">
              <a:spcBef>
                <a:spcPts val="1200"/>
              </a:spcBef>
            </a:pPr>
            <a:endParaRPr lang="en-US" b="1" dirty="0">
              <a:solidFill>
                <a:srgbClr val="7030A0"/>
              </a:solidFill>
            </a:endParaRPr>
          </a:p>
        </p:txBody>
      </p:sp>
      <p:sp>
        <p:nvSpPr>
          <p:cNvPr id="43" name="TextBox 42">
            <a:extLst>
              <a:ext uri="{FF2B5EF4-FFF2-40B4-BE49-F238E27FC236}">
                <a16:creationId xmlns:a16="http://schemas.microsoft.com/office/drawing/2014/main" id="{26012F47-76F7-134A-8A14-86BF5961B16B}"/>
              </a:ext>
            </a:extLst>
          </p:cNvPr>
          <p:cNvSpPr txBox="1"/>
          <p:nvPr/>
        </p:nvSpPr>
        <p:spPr>
          <a:xfrm>
            <a:off x="366953" y="3618764"/>
            <a:ext cx="8410073" cy="956951"/>
          </a:xfrm>
          <a:prstGeom prst="roundRect">
            <a:avLst>
              <a:gd name="adj" fmla="val 4553"/>
            </a:avLst>
          </a:prstGeom>
          <a:solidFill>
            <a:srgbClr val="00B050">
              <a:alpha val="3000"/>
            </a:srgbClr>
          </a:solidFill>
          <a:ln w="38100">
            <a:solidFill>
              <a:srgbClr val="00B050"/>
            </a:solidFill>
          </a:ln>
        </p:spPr>
        <p:txBody>
          <a:bodyPr wrap="square" rtlCol="0" anchor="t" anchorCtr="0">
            <a:noAutofit/>
          </a:bodyPr>
          <a:lstStyle/>
          <a:p>
            <a:pPr algn="r"/>
            <a:endParaRPr lang="en-US" b="1" dirty="0">
              <a:solidFill>
                <a:srgbClr val="00B050"/>
              </a:solidFill>
            </a:endParaRPr>
          </a:p>
        </p:txBody>
      </p:sp>
      <p:sp>
        <p:nvSpPr>
          <p:cNvPr id="44" name="TextBox 43">
            <a:extLst>
              <a:ext uri="{FF2B5EF4-FFF2-40B4-BE49-F238E27FC236}">
                <a16:creationId xmlns:a16="http://schemas.microsoft.com/office/drawing/2014/main" id="{1A161E86-5513-4B43-A075-919C7ECE2438}"/>
              </a:ext>
            </a:extLst>
          </p:cNvPr>
          <p:cNvSpPr txBox="1"/>
          <p:nvPr/>
        </p:nvSpPr>
        <p:spPr>
          <a:xfrm>
            <a:off x="366951" y="4895798"/>
            <a:ext cx="8410073" cy="1345359"/>
          </a:xfrm>
          <a:prstGeom prst="roundRect">
            <a:avLst>
              <a:gd name="adj" fmla="val 4553"/>
            </a:avLst>
          </a:prstGeom>
          <a:solidFill>
            <a:srgbClr val="FE6200">
              <a:alpha val="3000"/>
            </a:srgbClr>
          </a:solidFill>
          <a:ln w="38100">
            <a:solidFill>
              <a:srgbClr val="FE6200"/>
            </a:solidFill>
          </a:ln>
        </p:spPr>
        <p:txBody>
          <a:bodyPr wrap="square" rtlCol="0" anchor="t" anchorCtr="0">
            <a:noAutofit/>
          </a:bodyPr>
          <a:lstStyle/>
          <a:p>
            <a:pPr algn="r"/>
            <a:endParaRPr lang="en-US" b="1" dirty="0">
              <a:solidFill>
                <a:srgbClr val="FE6200"/>
              </a:solidFill>
            </a:endParaRPr>
          </a:p>
        </p:txBody>
      </p:sp>
      <p:sp>
        <p:nvSpPr>
          <p:cNvPr id="3" name="Content Placeholder 2">
            <a:extLst>
              <a:ext uri="{FF2B5EF4-FFF2-40B4-BE49-F238E27FC236}">
                <a16:creationId xmlns:a16="http://schemas.microsoft.com/office/drawing/2014/main" id="{43E239AE-4B1B-6747-91D7-4F9A84D75891}"/>
              </a:ext>
            </a:extLst>
          </p:cNvPr>
          <p:cNvSpPr>
            <a:spLocks noGrp="1"/>
          </p:cNvSpPr>
          <p:nvPr>
            <p:ph idx="1"/>
          </p:nvPr>
        </p:nvSpPr>
        <p:spPr>
          <a:xfrm>
            <a:off x="366961" y="1233077"/>
            <a:ext cx="8410069" cy="5159149"/>
          </a:xfrm>
        </p:spPr>
        <p:txBody>
          <a:bodyPr numCol="1">
            <a:noAutofit/>
          </a:bodyPr>
          <a:lstStyle/>
          <a:p>
            <a:pPr marL="444500" indent="-306388">
              <a:lnSpc>
                <a:spcPct val="120000"/>
              </a:lnSpc>
              <a:spcBef>
                <a:spcPts val="0"/>
              </a:spcBef>
              <a:spcAft>
                <a:spcPts val="0"/>
              </a:spcAft>
              <a:buClr>
                <a:srgbClr val="7030A0"/>
              </a:buClr>
              <a:buSzPct val="100000"/>
              <a:buAutoNum type="arabicParenBoth"/>
            </a:pPr>
            <a:r>
              <a:rPr lang="en-US" sz="2100" b="1" dirty="0">
                <a:solidFill>
                  <a:srgbClr val="7030A0"/>
                </a:solidFill>
                <a:latin typeface="Calibri" panose="020F0502020204030204" pitchFamily="34" charset="0"/>
              </a:rPr>
              <a:t> </a:t>
            </a:r>
            <a:r>
              <a:rPr lang="en-US" sz="2100" b="1" dirty="0">
                <a:solidFill>
                  <a:srgbClr val="7030A0"/>
                </a:solidFill>
              </a:rPr>
              <a:t>Read Alignment</a:t>
            </a:r>
          </a:p>
          <a:p>
            <a:pPr marL="495300" indent="-311150">
              <a:lnSpc>
                <a:spcPct val="120000"/>
              </a:lnSpc>
              <a:spcBef>
                <a:spcPts val="0"/>
              </a:spcBef>
              <a:spcAft>
                <a:spcPts val="0"/>
              </a:spcAft>
              <a:buClr>
                <a:srgbClr val="7030A0"/>
              </a:buClr>
            </a:pPr>
            <a:r>
              <a:rPr lang="en-US" b="1" dirty="0">
                <a:solidFill>
                  <a:srgbClr val="7A20C9"/>
                </a:solidFill>
                <a:latin typeface="Calibri" panose="020F0502020204030204" pitchFamily="34" charset="0"/>
              </a:rPr>
              <a:t>116×</a:t>
            </a:r>
            <a:r>
              <a:rPr lang="en-US" dirty="0">
                <a:solidFill>
                  <a:srgbClr val="FE6200"/>
                </a:solidFill>
              </a:rPr>
              <a:t> </a:t>
            </a:r>
            <a:r>
              <a:rPr lang="en-US" dirty="0">
                <a:solidFill>
                  <a:schemeClr val="tx1"/>
                </a:solidFill>
              </a:rPr>
              <a:t>speedup, </a:t>
            </a:r>
            <a:r>
              <a:rPr lang="en-US" b="1" dirty="0">
                <a:solidFill>
                  <a:srgbClr val="7030A0"/>
                </a:solidFill>
                <a:latin typeface="Calibri" panose="020F0502020204030204" pitchFamily="34" charset="0"/>
              </a:rPr>
              <a:t>37×</a:t>
            </a:r>
            <a:r>
              <a:rPr lang="en-US" dirty="0">
                <a:solidFill>
                  <a:srgbClr val="7A20C9"/>
                </a:solidFill>
              </a:rPr>
              <a:t> </a:t>
            </a:r>
            <a:r>
              <a:rPr lang="en-US" dirty="0">
                <a:solidFill>
                  <a:schemeClr val="tx1"/>
                </a:solidFill>
              </a:rPr>
              <a:t>less power than </a:t>
            </a:r>
            <a:r>
              <a:rPr lang="en-US" b="1" dirty="0">
                <a:solidFill>
                  <a:schemeClr val="tx1"/>
                </a:solidFill>
              </a:rPr>
              <a:t>Minimap</a:t>
            </a:r>
            <a:r>
              <a:rPr lang="en-US" b="1" dirty="0">
                <a:solidFill>
                  <a:schemeClr val="tx1"/>
                </a:solidFill>
                <a:latin typeface="Calibri" panose="020F0502020204030204" pitchFamily="34" charset="0"/>
              </a:rPr>
              <a:t>2</a:t>
            </a:r>
            <a:r>
              <a:rPr lang="en-US" dirty="0">
                <a:solidFill>
                  <a:schemeClr val="tx1"/>
                </a:solidFill>
              </a:rPr>
              <a:t> </a:t>
            </a:r>
            <a:r>
              <a:rPr lang="en-US" sz="1600" dirty="0">
                <a:solidFill>
                  <a:schemeClr val="tx1"/>
                </a:solidFill>
              </a:rPr>
              <a:t>(state-of-the-art </a:t>
            </a:r>
            <a:r>
              <a:rPr lang="en-US" sz="1600" b="1" dirty="0">
                <a:solidFill>
                  <a:srgbClr val="0070C0"/>
                </a:solidFill>
              </a:rPr>
              <a:t>SW</a:t>
            </a:r>
            <a:r>
              <a:rPr lang="en-US" sz="1600" dirty="0">
                <a:solidFill>
                  <a:schemeClr val="tx1"/>
                </a:solidFill>
              </a:rPr>
              <a:t>)</a:t>
            </a:r>
          </a:p>
          <a:p>
            <a:pPr marL="495300" indent="-311150">
              <a:lnSpc>
                <a:spcPct val="120000"/>
              </a:lnSpc>
              <a:spcBef>
                <a:spcPts val="0"/>
              </a:spcBef>
              <a:spcAft>
                <a:spcPts val="0"/>
              </a:spcAft>
              <a:buClr>
                <a:srgbClr val="7030A0"/>
              </a:buClr>
            </a:pPr>
            <a:r>
              <a:rPr lang="en-US" b="1" dirty="0">
                <a:solidFill>
                  <a:srgbClr val="7A20C9"/>
                </a:solidFill>
                <a:latin typeface="Calibri" panose="020F0502020204030204" pitchFamily="34" charset="0"/>
              </a:rPr>
              <a:t>111× </a:t>
            </a:r>
            <a:r>
              <a:rPr lang="en-US" dirty="0">
                <a:solidFill>
                  <a:schemeClr val="tx1"/>
                </a:solidFill>
              </a:rPr>
              <a:t>speedup, </a:t>
            </a:r>
            <a:r>
              <a:rPr lang="en-US" b="1" dirty="0">
                <a:solidFill>
                  <a:srgbClr val="7A20C9"/>
                </a:solidFill>
                <a:latin typeface="Calibri" panose="020F0502020204030204" pitchFamily="34" charset="0"/>
              </a:rPr>
              <a:t>33× </a:t>
            </a:r>
            <a:r>
              <a:rPr lang="en-US" dirty="0">
                <a:solidFill>
                  <a:schemeClr val="tx1"/>
                </a:solidFill>
              </a:rPr>
              <a:t>less power than </a:t>
            </a:r>
            <a:r>
              <a:rPr lang="en-US" b="1" dirty="0">
                <a:solidFill>
                  <a:schemeClr val="tx1"/>
                </a:solidFill>
              </a:rPr>
              <a:t>BWA-MEM</a:t>
            </a:r>
            <a:r>
              <a:rPr lang="en-US" dirty="0">
                <a:solidFill>
                  <a:schemeClr val="tx1"/>
                </a:solidFill>
              </a:rPr>
              <a:t> </a:t>
            </a:r>
            <a:r>
              <a:rPr lang="en-US" sz="1600" dirty="0">
                <a:solidFill>
                  <a:schemeClr val="tx1"/>
                </a:solidFill>
              </a:rPr>
              <a:t>(state-of-the-art </a:t>
            </a:r>
            <a:r>
              <a:rPr lang="en-US" sz="1600" b="1" dirty="0">
                <a:solidFill>
                  <a:srgbClr val="0070C0"/>
                </a:solidFill>
              </a:rPr>
              <a:t>SW</a:t>
            </a:r>
            <a:r>
              <a:rPr lang="en-US" sz="1600" dirty="0">
                <a:solidFill>
                  <a:schemeClr val="tx1"/>
                </a:solidFill>
              </a:rPr>
              <a:t>)</a:t>
            </a:r>
          </a:p>
          <a:p>
            <a:pPr marL="495300" indent="-311150">
              <a:lnSpc>
                <a:spcPct val="120000"/>
              </a:lnSpc>
              <a:spcBef>
                <a:spcPts val="0"/>
              </a:spcBef>
              <a:spcAft>
                <a:spcPts val="0"/>
              </a:spcAft>
              <a:buClr>
                <a:srgbClr val="7030A0"/>
              </a:buClr>
            </a:pPr>
            <a:r>
              <a:rPr lang="en-US" b="1" dirty="0">
                <a:solidFill>
                  <a:srgbClr val="7A20C9"/>
                </a:solidFill>
                <a:latin typeface="Calibri" panose="020F0502020204030204" pitchFamily="34" charset="0"/>
              </a:rPr>
              <a:t>3.9× </a:t>
            </a:r>
            <a:r>
              <a:rPr lang="en-US" dirty="0">
                <a:solidFill>
                  <a:schemeClr val="tx1"/>
                </a:solidFill>
                <a:latin typeface="Calibri" panose="020F0502020204030204" pitchFamily="34" charset="0"/>
              </a:rPr>
              <a:t>better throughput, </a:t>
            </a:r>
            <a:r>
              <a:rPr lang="en-US" b="1" dirty="0">
                <a:solidFill>
                  <a:srgbClr val="7A20C9"/>
                </a:solidFill>
                <a:latin typeface="Calibri" panose="020F0502020204030204" pitchFamily="34" charset="0"/>
              </a:rPr>
              <a:t>2.7× </a:t>
            </a:r>
            <a:r>
              <a:rPr lang="en-US" dirty="0">
                <a:solidFill>
                  <a:schemeClr val="tx1"/>
                </a:solidFill>
                <a:latin typeface="Calibri" panose="020F0502020204030204" pitchFamily="34" charset="0"/>
              </a:rPr>
              <a:t>less power than </a:t>
            </a:r>
            <a:r>
              <a:rPr lang="en-US" b="1" dirty="0">
                <a:solidFill>
                  <a:schemeClr val="tx1"/>
                </a:solidFill>
              </a:rPr>
              <a:t>Darwin </a:t>
            </a:r>
            <a:r>
              <a:rPr lang="en-US" sz="1600" dirty="0">
                <a:solidFill>
                  <a:schemeClr val="tx1"/>
                </a:solidFill>
              </a:rPr>
              <a:t>(state-of-the-art </a:t>
            </a:r>
            <a:r>
              <a:rPr lang="en-US" sz="1600" b="1" dirty="0">
                <a:solidFill>
                  <a:srgbClr val="C00000"/>
                </a:solidFill>
              </a:rPr>
              <a:t>HW</a:t>
            </a:r>
            <a:r>
              <a:rPr lang="en-US" sz="1600" dirty="0">
                <a:solidFill>
                  <a:schemeClr val="tx1"/>
                </a:solidFill>
              </a:rPr>
              <a:t>)</a:t>
            </a:r>
            <a:endParaRPr lang="en-US" sz="1600" dirty="0">
              <a:solidFill>
                <a:schemeClr val="tx1"/>
              </a:solidFill>
              <a:latin typeface="Calibri" panose="020F0502020204030204" pitchFamily="34" charset="0"/>
            </a:endParaRPr>
          </a:p>
          <a:p>
            <a:pPr marL="495300" indent="-311150">
              <a:lnSpc>
                <a:spcPct val="120000"/>
              </a:lnSpc>
              <a:spcBef>
                <a:spcPts val="0"/>
              </a:spcBef>
              <a:spcAft>
                <a:spcPts val="0"/>
              </a:spcAft>
              <a:buClr>
                <a:srgbClr val="7030A0"/>
              </a:buClr>
            </a:pPr>
            <a:r>
              <a:rPr lang="en-US" b="1" dirty="0">
                <a:solidFill>
                  <a:srgbClr val="7A20C9"/>
                </a:solidFill>
                <a:latin typeface="Calibri" panose="020F0502020204030204" pitchFamily="34" charset="0"/>
              </a:rPr>
              <a:t>1.9× </a:t>
            </a:r>
            <a:r>
              <a:rPr lang="en-US" dirty="0">
                <a:solidFill>
                  <a:schemeClr val="tx1"/>
                </a:solidFill>
                <a:latin typeface="Calibri" panose="020F0502020204030204" pitchFamily="34" charset="0"/>
              </a:rPr>
              <a:t>better throughput, </a:t>
            </a:r>
            <a:r>
              <a:rPr lang="en-US" b="1" dirty="0">
                <a:solidFill>
                  <a:srgbClr val="7A20C9"/>
                </a:solidFill>
                <a:latin typeface="Calibri" panose="020F0502020204030204" pitchFamily="34" charset="0"/>
              </a:rPr>
              <a:t>82% </a:t>
            </a:r>
            <a:r>
              <a:rPr lang="en-US" dirty="0">
                <a:solidFill>
                  <a:schemeClr val="tx1"/>
                </a:solidFill>
                <a:latin typeface="Calibri" panose="020F0502020204030204" pitchFamily="34" charset="0"/>
              </a:rPr>
              <a:t>less logic power than </a:t>
            </a:r>
            <a:r>
              <a:rPr lang="en-US" b="1" dirty="0" err="1">
                <a:solidFill>
                  <a:schemeClr val="tx1"/>
                </a:solidFill>
              </a:rPr>
              <a:t>GenAx</a:t>
            </a:r>
            <a:r>
              <a:rPr lang="en-US" b="1" dirty="0">
                <a:solidFill>
                  <a:schemeClr val="tx1"/>
                </a:solidFill>
              </a:rPr>
              <a:t> </a:t>
            </a:r>
            <a:r>
              <a:rPr lang="en-US" sz="1600" dirty="0">
                <a:solidFill>
                  <a:schemeClr val="tx1"/>
                </a:solidFill>
              </a:rPr>
              <a:t>(state-of-the-art </a:t>
            </a:r>
            <a:r>
              <a:rPr lang="en-US" sz="1600" b="1" dirty="0">
                <a:solidFill>
                  <a:srgbClr val="C00000"/>
                </a:solidFill>
              </a:rPr>
              <a:t>HW</a:t>
            </a:r>
            <a:r>
              <a:rPr lang="en-US" sz="1600" dirty="0">
                <a:solidFill>
                  <a:schemeClr val="tx1"/>
                </a:solidFill>
              </a:rPr>
              <a:t>)</a:t>
            </a:r>
            <a:endParaRPr lang="en-US" sz="1600" dirty="0">
              <a:solidFill>
                <a:schemeClr val="tx1"/>
              </a:solidFill>
              <a:latin typeface="Calibri" panose="020F0502020204030204" pitchFamily="34" charset="0"/>
            </a:endParaRPr>
          </a:p>
          <a:p>
            <a:pPr marL="444500" indent="-306388">
              <a:lnSpc>
                <a:spcPct val="120000"/>
              </a:lnSpc>
              <a:spcBef>
                <a:spcPts val="4200"/>
              </a:spcBef>
              <a:spcAft>
                <a:spcPts val="0"/>
              </a:spcAft>
              <a:buClr>
                <a:srgbClr val="00B050"/>
              </a:buClr>
              <a:buSzPct val="100000"/>
              <a:buFont typeface="Wingdings" pitchFamily="2" charset="2"/>
              <a:buAutoNum type="arabicParenBoth" startAt="2"/>
            </a:pPr>
            <a:r>
              <a:rPr lang="en-US" sz="2100" b="1" dirty="0">
                <a:solidFill>
                  <a:srgbClr val="00B050"/>
                </a:solidFill>
                <a:latin typeface="Calibri" panose="020F0502020204030204" pitchFamily="34" charset="0"/>
              </a:rPr>
              <a:t> </a:t>
            </a:r>
            <a:r>
              <a:rPr lang="en-US" sz="2100" b="1" dirty="0">
                <a:solidFill>
                  <a:srgbClr val="00B050"/>
                </a:solidFill>
              </a:rPr>
              <a:t>Pre-Alignment Filtering</a:t>
            </a:r>
          </a:p>
          <a:p>
            <a:pPr marL="495300" indent="-311150">
              <a:lnSpc>
                <a:spcPct val="120000"/>
              </a:lnSpc>
              <a:spcBef>
                <a:spcPts val="0"/>
              </a:spcBef>
              <a:spcAft>
                <a:spcPts val="0"/>
              </a:spcAft>
              <a:buClr>
                <a:srgbClr val="00B050"/>
              </a:buClr>
            </a:pPr>
            <a:r>
              <a:rPr lang="en-US" b="1" dirty="0">
                <a:solidFill>
                  <a:srgbClr val="00B050"/>
                </a:solidFill>
                <a:latin typeface="Calibri" panose="020F0502020204030204" pitchFamily="34" charset="0"/>
              </a:rPr>
              <a:t>3.7×</a:t>
            </a:r>
            <a:r>
              <a:rPr lang="en-US" dirty="0">
                <a:solidFill>
                  <a:schemeClr val="tx1"/>
                </a:solidFill>
                <a:latin typeface="Calibri" panose="020F0502020204030204" pitchFamily="34" charset="0"/>
              </a:rPr>
              <a:t> speedup, </a:t>
            </a:r>
            <a:r>
              <a:rPr lang="en-US" b="1" dirty="0">
                <a:solidFill>
                  <a:srgbClr val="00B050"/>
                </a:solidFill>
                <a:latin typeface="Calibri" panose="020F0502020204030204" pitchFamily="34" charset="0"/>
              </a:rPr>
              <a:t>1.7×</a:t>
            </a:r>
            <a:r>
              <a:rPr lang="en-US" dirty="0">
                <a:solidFill>
                  <a:schemeClr val="tx1"/>
                </a:solidFill>
                <a:latin typeface="Calibri" panose="020F0502020204030204" pitchFamily="34" charset="0"/>
              </a:rPr>
              <a:t> less power than </a:t>
            </a:r>
            <a:r>
              <a:rPr lang="en-US" b="1" dirty="0">
                <a:solidFill>
                  <a:schemeClr val="tx1"/>
                </a:solidFill>
              </a:rPr>
              <a:t>Shouji </a:t>
            </a:r>
            <a:r>
              <a:rPr lang="en-US" sz="1600" dirty="0">
                <a:solidFill>
                  <a:schemeClr val="tx1"/>
                </a:solidFill>
              </a:rPr>
              <a:t>(state-of-the-art </a:t>
            </a:r>
            <a:r>
              <a:rPr lang="en-US" sz="1600" b="1" dirty="0">
                <a:solidFill>
                  <a:srgbClr val="C00000"/>
                </a:solidFill>
              </a:rPr>
              <a:t>HW</a:t>
            </a:r>
            <a:r>
              <a:rPr lang="en-US" sz="1600" dirty="0">
                <a:solidFill>
                  <a:schemeClr val="tx1"/>
                </a:solidFill>
              </a:rPr>
              <a:t>)</a:t>
            </a:r>
            <a:endParaRPr lang="en-US" sz="1600" b="1" dirty="0">
              <a:solidFill>
                <a:srgbClr val="00B050"/>
              </a:solidFill>
            </a:endParaRPr>
          </a:p>
          <a:p>
            <a:pPr marL="444500" indent="-306388">
              <a:lnSpc>
                <a:spcPct val="120000"/>
              </a:lnSpc>
              <a:spcBef>
                <a:spcPts val="4200"/>
              </a:spcBef>
              <a:spcAft>
                <a:spcPts val="0"/>
              </a:spcAft>
              <a:buClr>
                <a:srgbClr val="FE6200"/>
              </a:buClr>
              <a:buSzPct val="100000"/>
              <a:buFont typeface="Wingdings" pitchFamily="2" charset="2"/>
              <a:buAutoNum type="arabicParenBoth" startAt="3"/>
            </a:pPr>
            <a:r>
              <a:rPr lang="en-US" sz="2100" b="1" dirty="0">
                <a:solidFill>
                  <a:srgbClr val="FE6200"/>
                </a:solidFill>
                <a:latin typeface="Calibri" panose="020F0502020204030204" pitchFamily="34" charset="0"/>
              </a:rPr>
              <a:t> </a:t>
            </a:r>
            <a:r>
              <a:rPr lang="en-US" sz="2100" b="1" dirty="0">
                <a:solidFill>
                  <a:srgbClr val="FE6200"/>
                </a:solidFill>
              </a:rPr>
              <a:t>Edit Distance Calculation</a:t>
            </a:r>
          </a:p>
          <a:p>
            <a:pPr marL="495300" indent="-311150">
              <a:lnSpc>
                <a:spcPct val="120000"/>
              </a:lnSpc>
              <a:spcBef>
                <a:spcPts val="0"/>
              </a:spcBef>
              <a:spcAft>
                <a:spcPts val="0"/>
              </a:spcAft>
              <a:buClr>
                <a:srgbClr val="FE6200"/>
              </a:buClr>
            </a:pPr>
            <a:r>
              <a:rPr lang="en-US" b="1" dirty="0">
                <a:solidFill>
                  <a:srgbClr val="FE6200"/>
                </a:solidFill>
                <a:latin typeface="Calibri" panose="020F0502020204030204" pitchFamily="34" charset="0"/>
              </a:rPr>
              <a:t>22–12501× </a:t>
            </a:r>
            <a:r>
              <a:rPr lang="en-US" dirty="0">
                <a:solidFill>
                  <a:schemeClr val="tx1"/>
                </a:solidFill>
                <a:latin typeface="Calibri" panose="020F0502020204030204" pitchFamily="34" charset="0"/>
              </a:rPr>
              <a:t>speedup, </a:t>
            </a:r>
            <a:r>
              <a:rPr lang="en-US" b="1" dirty="0">
                <a:solidFill>
                  <a:srgbClr val="FE6200"/>
                </a:solidFill>
                <a:latin typeface="Calibri" panose="020F0502020204030204" pitchFamily="34" charset="0"/>
              </a:rPr>
              <a:t>548–582× </a:t>
            </a:r>
            <a:r>
              <a:rPr lang="en-US" dirty="0">
                <a:solidFill>
                  <a:schemeClr val="tx1"/>
                </a:solidFill>
                <a:latin typeface="Calibri" panose="020F0502020204030204" pitchFamily="34" charset="0"/>
              </a:rPr>
              <a:t>less power than </a:t>
            </a:r>
            <a:r>
              <a:rPr lang="en-US" b="1" dirty="0">
                <a:solidFill>
                  <a:schemeClr val="tx1"/>
                </a:solidFill>
              </a:rPr>
              <a:t>Edlib </a:t>
            </a:r>
            <a:r>
              <a:rPr lang="en-US" sz="1600" dirty="0">
                <a:solidFill>
                  <a:schemeClr val="tx1"/>
                </a:solidFill>
              </a:rPr>
              <a:t>(state-of-the-art </a:t>
            </a:r>
            <a:r>
              <a:rPr lang="en-US" sz="1600" b="1" dirty="0">
                <a:solidFill>
                  <a:srgbClr val="0070C0"/>
                </a:solidFill>
              </a:rPr>
              <a:t>SW</a:t>
            </a:r>
            <a:r>
              <a:rPr lang="en-US" sz="1600" dirty="0">
                <a:solidFill>
                  <a:schemeClr val="tx1"/>
                </a:solidFill>
              </a:rPr>
              <a:t>)</a:t>
            </a:r>
          </a:p>
          <a:p>
            <a:pPr marL="495300" indent="-311150">
              <a:lnSpc>
                <a:spcPct val="120000"/>
              </a:lnSpc>
              <a:spcBef>
                <a:spcPts val="0"/>
              </a:spcBef>
              <a:spcAft>
                <a:spcPts val="0"/>
              </a:spcAft>
              <a:buClr>
                <a:srgbClr val="FE6200"/>
              </a:buClr>
            </a:pPr>
            <a:r>
              <a:rPr lang="en-US" b="1" dirty="0">
                <a:solidFill>
                  <a:srgbClr val="FE6200"/>
                </a:solidFill>
                <a:latin typeface="Calibri" panose="020F0502020204030204" pitchFamily="34" charset="0"/>
              </a:rPr>
              <a:t>9.3–400× </a:t>
            </a:r>
            <a:r>
              <a:rPr lang="en-US" dirty="0">
                <a:solidFill>
                  <a:schemeClr val="tx1"/>
                </a:solidFill>
                <a:latin typeface="Calibri" panose="020F0502020204030204" pitchFamily="34" charset="0"/>
              </a:rPr>
              <a:t>speedup, </a:t>
            </a:r>
            <a:r>
              <a:rPr lang="en-US" b="1" dirty="0">
                <a:solidFill>
                  <a:srgbClr val="FE6200"/>
                </a:solidFill>
                <a:latin typeface="Calibri" panose="020F0502020204030204" pitchFamily="34" charset="0"/>
              </a:rPr>
              <a:t>67×</a:t>
            </a:r>
            <a:r>
              <a:rPr lang="en-US" b="1" dirty="0">
                <a:solidFill>
                  <a:srgbClr val="7A20C9"/>
                </a:solidFill>
                <a:latin typeface="Calibri" panose="020F0502020204030204" pitchFamily="34" charset="0"/>
              </a:rPr>
              <a:t> </a:t>
            </a:r>
            <a:r>
              <a:rPr lang="en-US" dirty="0">
                <a:solidFill>
                  <a:schemeClr val="tx1"/>
                </a:solidFill>
                <a:latin typeface="Calibri" panose="020F0502020204030204" pitchFamily="34" charset="0"/>
              </a:rPr>
              <a:t>less power than </a:t>
            </a:r>
            <a:r>
              <a:rPr lang="en-US" b="1" dirty="0">
                <a:solidFill>
                  <a:schemeClr val="tx1"/>
                </a:solidFill>
                <a:latin typeface="Calibri" panose="020F0502020204030204" pitchFamily="34" charset="0"/>
              </a:rPr>
              <a:t>ASAP</a:t>
            </a:r>
            <a:r>
              <a:rPr lang="en-US" sz="2120" dirty="0">
                <a:solidFill>
                  <a:schemeClr val="tx1"/>
                </a:solidFill>
                <a:latin typeface="Calibri" panose="020F0502020204030204" pitchFamily="34" charset="0"/>
              </a:rPr>
              <a:t> </a:t>
            </a:r>
            <a:r>
              <a:rPr lang="en-US" sz="1600" dirty="0">
                <a:solidFill>
                  <a:schemeClr val="tx1"/>
                </a:solidFill>
                <a:latin typeface="Calibri" panose="020F0502020204030204" pitchFamily="34" charset="0"/>
              </a:rPr>
              <a:t>(state-of-the-art </a:t>
            </a:r>
            <a:r>
              <a:rPr lang="en-US" sz="1600" b="1" dirty="0">
                <a:solidFill>
                  <a:srgbClr val="C00000"/>
                </a:solidFill>
                <a:latin typeface="Calibri" panose="020F0502020204030204" pitchFamily="34" charset="0"/>
              </a:rPr>
              <a:t>HW</a:t>
            </a:r>
            <a:r>
              <a:rPr lang="en-US" sz="1600" dirty="0">
                <a:solidFill>
                  <a:schemeClr val="tx1"/>
                </a:solidFill>
                <a:latin typeface="Calibri" panose="020F0502020204030204" pitchFamily="34" charset="0"/>
              </a:rPr>
              <a:t>)</a:t>
            </a:r>
          </a:p>
          <a:p>
            <a:pPr marL="542925" indent="-403225">
              <a:lnSpc>
                <a:spcPct val="120000"/>
              </a:lnSpc>
              <a:spcBef>
                <a:spcPts val="0"/>
              </a:spcBef>
              <a:spcAft>
                <a:spcPts val="0"/>
              </a:spcAft>
              <a:buClr>
                <a:srgbClr val="7030A0"/>
              </a:buClr>
              <a:buSzPct val="110000"/>
              <a:buAutoNum type="arabicParenBoth"/>
            </a:pPr>
            <a:endParaRPr lang="en-US" sz="2120" b="1" dirty="0">
              <a:solidFill>
                <a:srgbClr val="7030A0"/>
              </a:solidFill>
            </a:endParaRPr>
          </a:p>
        </p:txBody>
      </p:sp>
    </p:spTree>
    <p:custDataLst>
      <p:tags r:id="rId1"/>
    </p:custDataLst>
    <p:extLst>
      <p:ext uri="{BB962C8B-B14F-4D97-AF65-F5344CB8AC3E}">
        <p14:creationId xmlns:p14="http://schemas.microsoft.com/office/powerpoint/2010/main" val="1026424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ubtitle 2">
            <a:extLst>
              <a:ext uri="{FF2B5EF4-FFF2-40B4-BE49-F238E27FC236}">
                <a16:creationId xmlns:a16="http://schemas.microsoft.com/office/drawing/2014/main" id="{796CC445-E4A1-C147-83BA-30245FA13992}"/>
              </a:ext>
            </a:extLst>
          </p:cNvPr>
          <p:cNvSpPr>
            <a:spLocks noGrp="1"/>
          </p:cNvSpPr>
          <p:nvPr>
            <p:ph type="subTitle" idx="1"/>
          </p:nvPr>
        </p:nvSpPr>
        <p:spPr>
          <a:xfrm>
            <a:off x="283845" y="2186611"/>
            <a:ext cx="8576310" cy="5100046"/>
          </a:xfrm>
        </p:spPr>
        <p:txBody>
          <a:bodyPr>
            <a:normAutofit/>
          </a:bodyPr>
          <a:lstStyle/>
          <a:p>
            <a:pPr algn="ctr">
              <a:lnSpc>
                <a:spcPct val="105000"/>
              </a:lnSpc>
              <a:spcBef>
                <a:spcPts val="0"/>
              </a:spcBef>
              <a:spcAft>
                <a:spcPts val="0"/>
              </a:spcAft>
            </a:pPr>
            <a:r>
              <a:rPr lang="en-US" sz="3000" dirty="0">
                <a:solidFill>
                  <a:schemeClr val="tx1"/>
                </a:solidFill>
              </a:rPr>
              <a:t>Damla Senol Cali</a:t>
            </a:r>
            <a:endParaRPr lang="en-US" sz="3000" baseline="30000" dirty="0">
              <a:solidFill>
                <a:schemeClr val="tx1"/>
              </a:solidFill>
            </a:endParaRPr>
          </a:p>
          <a:p>
            <a:pPr algn="ctr">
              <a:lnSpc>
                <a:spcPct val="105000"/>
              </a:lnSpc>
              <a:spcBef>
                <a:spcPts val="0"/>
              </a:spcBef>
              <a:spcAft>
                <a:spcPts val="0"/>
              </a:spcAft>
            </a:pPr>
            <a:r>
              <a:rPr lang="en-US" sz="2300" dirty="0">
                <a:solidFill>
                  <a:schemeClr val="tx1"/>
                </a:solidFill>
              </a:rPr>
              <a:t>Carnegie Mellon University</a:t>
            </a:r>
          </a:p>
          <a:p>
            <a:pPr algn="ctr">
              <a:lnSpc>
                <a:spcPct val="105000"/>
              </a:lnSpc>
              <a:spcBef>
                <a:spcPts val="0"/>
              </a:spcBef>
              <a:spcAft>
                <a:spcPts val="0"/>
              </a:spcAft>
            </a:pPr>
            <a:r>
              <a:rPr lang="en-US" sz="2300" dirty="0"/>
              <a:t>(</a:t>
            </a:r>
            <a:r>
              <a:rPr lang="en-US" sz="2300" dirty="0">
                <a:solidFill>
                  <a:srgbClr val="0070C0"/>
                </a:solidFill>
                <a:hlinkClick r:id="rId3">
                  <a:extLst>
                    <a:ext uri="{A12FA001-AC4F-418D-AE19-62706E023703}">
                      <ahyp:hlinkClr xmlns:ahyp="http://schemas.microsoft.com/office/drawing/2018/hyperlinkcolor" val="tx"/>
                    </a:ext>
                  </a:extLst>
                </a:hlinkClick>
              </a:rPr>
              <a:t>dsenol@andrew.cmu.edu</a:t>
            </a:r>
            <a:r>
              <a:rPr lang="en-US" sz="2300" dirty="0"/>
              <a:t>)</a:t>
            </a:r>
          </a:p>
          <a:p>
            <a:pPr algn="ctr">
              <a:lnSpc>
                <a:spcPct val="100000"/>
              </a:lnSpc>
              <a:spcBef>
                <a:spcPts val="0"/>
              </a:spcBef>
              <a:spcAft>
                <a:spcPts val="0"/>
              </a:spcAft>
            </a:pPr>
            <a:endParaRPr lang="en-US" dirty="0"/>
          </a:p>
          <a:p>
            <a:pPr algn="ctr">
              <a:lnSpc>
                <a:spcPct val="105000"/>
              </a:lnSpc>
              <a:spcBef>
                <a:spcPts val="0"/>
              </a:spcBef>
              <a:spcAft>
                <a:spcPts val="0"/>
              </a:spcAft>
            </a:pPr>
            <a:r>
              <a:rPr lang="en-US" sz="1900" dirty="0">
                <a:solidFill>
                  <a:schemeClr val="tx1"/>
                </a:solidFill>
              </a:rPr>
              <a:t>Gurpreet S. Kalsi</a:t>
            </a:r>
            <a:r>
              <a:rPr lang="en-US" sz="1900" baseline="30000" dirty="0">
                <a:solidFill>
                  <a:schemeClr val="tx1"/>
                </a:solidFill>
                <a:latin typeface="Calibri" panose="020F0502020204030204" pitchFamily="34" charset="0"/>
              </a:rPr>
              <a:t>2</a:t>
            </a:r>
            <a:r>
              <a:rPr lang="en-US" sz="1900" dirty="0">
                <a:solidFill>
                  <a:schemeClr val="tx1"/>
                </a:solidFill>
              </a:rPr>
              <a:t>, </a:t>
            </a:r>
            <a:r>
              <a:rPr lang="en-US" sz="1900" dirty="0" err="1">
                <a:solidFill>
                  <a:schemeClr val="tx1"/>
                </a:solidFill>
              </a:rPr>
              <a:t>Zulal</a:t>
            </a:r>
            <a:r>
              <a:rPr lang="en-US" sz="1900" dirty="0">
                <a:solidFill>
                  <a:schemeClr val="tx1"/>
                </a:solidFill>
              </a:rPr>
              <a:t> Bingol</a:t>
            </a:r>
            <a:r>
              <a:rPr lang="en-US" sz="1900" baseline="30000" dirty="0">
                <a:solidFill>
                  <a:schemeClr val="tx1"/>
                </a:solidFill>
                <a:latin typeface="Calibri" panose="020F0502020204030204" pitchFamily="34" charset="0"/>
              </a:rPr>
              <a:t>3</a:t>
            </a:r>
            <a:r>
              <a:rPr lang="en-US" sz="1900" dirty="0">
                <a:solidFill>
                  <a:schemeClr val="tx1"/>
                </a:solidFill>
              </a:rPr>
              <a:t>, Can Firtina</a:t>
            </a:r>
            <a:r>
              <a:rPr lang="en-US" sz="1900" baseline="30000" dirty="0">
                <a:solidFill>
                  <a:schemeClr val="tx1"/>
                </a:solidFill>
                <a:latin typeface="Calibri" panose="020F0502020204030204" pitchFamily="34" charset="0"/>
              </a:rPr>
              <a:t>4</a:t>
            </a:r>
            <a:r>
              <a:rPr lang="en-US" sz="1900" dirty="0">
                <a:solidFill>
                  <a:schemeClr val="tx1"/>
                </a:solidFill>
              </a:rPr>
              <a:t>, Lavanya Subramanian</a:t>
            </a:r>
            <a:r>
              <a:rPr lang="en-US" sz="1900" baseline="30000" dirty="0">
                <a:solidFill>
                  <a:schemeClr val="tx1"/>
                </a:solidFill>
                <a:latin typeface="Calibri" panose="020F0502020204030204" pitchFamily="34" charset="0"/>
              </a:rPr>
              <a:t>5</a:t>
            </a:r>
            <a:r>
              <a:rPr lang="en-US" sz="1900" dirty="0">
                <a:solidFill>
                  <a:schemeClr val="tx1"/>
                </a:solidFill>
              </a:rPr>
              <a:t>,</a:t>
            </a:r>
          </a:p>
          <a:p>
            <a:pPr algn="ctr">
              <a:lnSpc>
                <a:spcPct val="105000"/>
              </a:lnSpc>
              <a:spcBef>
                <a:spcPts val="0"/>
              </a:spcBef>
              <a:spcAft>
                <a:spcPts val="0"/>
              </a:spcAft>
            </a:pPr>
            <a:r>
              <a:rPr lang="en-US" sz="1900" dirty="0">
                <a:solidFill>
                  <a:schemeClr val="tx1"/>
                </a:solidFill>
              </a:rPr>
              <a:t>Jeremie Kim</a:t>
            </a:r>
            <a:r>
              <a:rPr lang="en-US" sz="1900" baseline="30000" dirty="0">
                <a:solidFill>
                  <a:schemeClr val="tx1"/>
                </a:solidFill>
                <a:latin typeface="Calibri" panose="020F0502020204030204" pitchFamily="34" charset="0"/>
              </a:rPr>
              <a:t>1,4</a:t>
            </a:r>
            <a:r>
              <a:rPr lang="en-US" sz="1900" dirty="0">
                <a:solidFill>
                  <a:schemeClr val="tx1"/>
                </a:solidFill>
              </a:rPr>
              <a:t>, Rachata Ausavarungnirun</a:t>
            </a:r>
            <a:r>
              <a:rPr lang="en-US" sz="1900" baseline="30000" dirty="0">
                <a:solidFill>
                  <a:schemeClr val="tx1"/>
                </a:solidFill>
                <a:latin typeface="Calibri" panose="020F0502020204030204" pitchFamily="34" charset="0"/>
              </a:rPr>
              <a:t>6,1</a:t>
            </a:r>
            <a:r>
              <a:rPr lang="en-US" sz="1900" dirty="0">
                <a:solidFill>
                  <a:schemeClr val="tx1"/>
                </a:solidFill>
              </a:rPr>
              <a:t>, Mohammed Alser</a:t>
            </a:r>
            <a:r>
              <a:rPr lang="en-US" sz="1900" baseline="30000" dirty="0">
                <a:solidFill>
                  <a:schemeClr val="tx1"/>
                </a:solidFill>
                <a:latin typeface="Calibri" panose="020F0502020204030204" pitchFamily="34" charset="0"/>
              </a:rPr>
              <a:t>4</a:t>
            </a:r>
            <a:r>
              <a:rPr lang="en-US" sz="1900" dirty="0">
                <a:solidFill>
                  <a:schemeClr val="tx1"/>
                </a:solidFill>
              </a:rPr>
              <a:t>, </a:t>
            </a:r>
          </a:p>
          <a:p>
            <a:pPr algn="ctr">
              <a:lnSpc>
                <a:spcPct val="105000"/>
              </a:lnSpc>
              <a:spcBef>
                <a:spcPts val="0"/>
              </a:spcBef>
              <a:spcAft>
                <a:spcPts val="0"/>
              </a:spcAft>
            </a:pPr>
            <a:r>
              <a:rPr lang="en-US" sz="1900" dirty="0">
                <a:solidFill>
                  <a:schemeClr val="tx1"/>
                </a:solidFill>
              </a:rPr>
              <a:t>Juan Gomez-Luna</a:t>
            </a:r>
            <a:r>
              <a:rPr lang="en-US" sz="1900" baseline="30000" dirty="0">
                <a:solidFill>
                  <a:schemeClr val="tx1"/>
                </a:solidFill>
                <a:latin typeface="Calibri" panose="020F0502020204030204" pitchFamily="34" charset="0"/>
              </a:rPr>
              <a:t>4</a:t>
            </a:r>
            <a:r>
              <a:rPr lang="en-US" sz="1900" dirty="0">
                <a:solidFill>
                  <a:schemeClr val="tx1"/>
                </a:solidFill>
              </a:rPr>
              <a:t>, </a:t>
            </a:r>
            <a:r>
              <a:rPr lang="en-US" sz="1900" dirty="0" err="1">
                <a:solidFill>
                  <a:schemeClr val="tx1"/>
                </a:solidFill>
              </a:rPr>
              <a:t>Amirali</a:t>
            </a:r>
            <a:r>
              <a:rPr lang="en-US" sz="1900" dirty="0">
                <a:solidFill>
                  <a:schemeClr val="tx1"/>
                </a:solidFill>
              </a:rPr>
              <a:t> Boroumand</a:t>
            </a:r>
            <a:r>
              <a:rPr lang="en-US" sz="1900" baseline="30000" dirty="0">
                <a:solidFill>
                  <a:schemeClr val="tx1"/>
                </a:solidFill>
                <a:latin typeface="Calibri" panose="020F0502020204030204" pitchFamily="34" charset="0"/>
              </a:rPr>
              <a:t>1</a:t>
            </a:r>
            <a:r>
              <a:rPr lang="en-US" sz="1900" dirty="0">
                <a:solidFill>
                  <a:schemeClr val="tx1"/>
                </a:solidFill>
              </a:rPr>
              <a:t>, Anant Nori</a:t>
            </a:r>
            <a:r>
              <a:rPr lang="en-US" sz="1900" baseline="30000" dirty="0">
                <a:solidFill>
                  <a:schemeClr val="tx1"/>
                </a:solidFill>
                <a:latin typeface="Calibri" panose="020F0502020204030204" pitchFamily="34" charset="0"/>
              </a:rPr>
              <a:t>2</a:t>
            </a:r>
            <a:r>
              <a:rPr lang="en-US" sz="1900" dirty="0">
                <a:solidFill>
                  <a:schemeClr val="tx1"/>
                </a:solidFill>
              </a:rPr>
              <a:t>, Allison Scibisz</a:t>
            </a:r>
            <a:r>
              <a:rPr lang="en-US" sz="1900" baseline="30000" dirty="0">
                <a:solidFill>
                  <a:schemeClr val="tx1"/>
                </a:solidFill>
                <a:latin typeface="Calibri" panose="020F0502020204030204" pitchFamily="34" charset="0"/>
              </a:rPr>
              <a:t>1</a:t>
            </a:r>
            <a:r>
              <a:rPr lang="en-US" sz="1900" dirty="0">
                <a:solidFill>
                  <a:schemeClr val="tx1"/>
                </a:solidFill>
              </a:rPr>
              <a:t>, </a:t>
            </a:r>
          </a:p>
          <a:p>
            <a:pPr algn="ctr">
              <a:lnSpc>
                <a:spcPct val="105000"/>
              </a:lnSpc>
              <a:spcBef>
                <a:spcPts val="0"/>
              </a:spcBef>
              <a:spcAft>
                <a:spcPts val="0"/>
              </a:spcAft>
            </a:pPr>
            <a:r>
              <a:rPr lang="en-US" sz="1900" dirty="0">
                <a:solidFill>
                  <a:schemeClr val="tx1"/>
                </a:solidFill>
              </a:rPr>
              <a:t>Sreenivas Subramoney</a:t>
            </a:r>
            <a:r>
              <a:rPr lang="en-US" sz="1900" baseline="30000" dirty="0">
                <a:solidFill>
                  <a:schemeClr val="tx1"/>
                </a:solidFill>
                <a:latin typeface="Calibri" panose="020F0502020204030204" pitchFamily="34" charset="0"/>
              </a:rPr>
              <a:t>2</a:t>
            </a:r>
            <a:r>
              <a:rPr lang="en-US" sz="1900" dirty="0">
                <a:solidFill>
                  <a:schemeClr val="tx1"/>
                </a:solidFill>
              </a:rPr>
              <a:t>, Can Alkan</a:t>
            </a:r>
            <a:r>
              <a:rPr lang="en-US" sz="1900" baseline="30000" dirty="0">
                <a:solidFill>
                  <a:schemeClr val="tx1"/>
                </a:solidFill>
                <a:latin typeface="Calibri" panose="020F0502020204030204" pitchFamily="34" charset="0"/>
              </a:rPr>
              <a:t>3</a:t>
            </a:r>
            <a:r>
              <a:rPr lang="en-US" sz="1900" dirty="0">
                <a:solidFill>
                  <a:schemeClr val="tx1"/>
                </a:solidFill>
              </a:rPr>
              <a:t>, Saugata Ghose</a:t>
            </a:r>
            <a:r>
              <a:rPr lang="en-US" sz="1900" baseline="30000" dirty="0">
                <a:solidFill>
                  <a:schemeClr val="tx1"/>
                </a:solidFill>
                <a:latin typeface="Calibri" panose="020F0502020204030204" pitchFamily="34" charset="0"/>
              </a:rPr>
              <a:t>7,1</a:t>
            </a:r>
            <a:r>
              <a:rPr lang="en-US" sz="1900" dirty="0">
                <a:solidFill>
                  <a:schemeClr val="tx1"/>
                </a:solidFill>
              </a:rPr>
              <a:t>, and Onur Mutlu</a:t>
            </a:r>
            <a:r>
              <a:rPr lang="en-US" sz="1900" baseline="30000" dirty="0">
                <a:solidFill>
                  <a:schemeClr val="tx1"/>
                </a:solidFill>
                <a:latin typeface="Calibri" panose="020F0502020204030204" pitchFamily="34" charset="0"/>
              </a:rPr>
              <a:t>4,1,3</a:t>
            </a:r>
          </a:p>
          <a:p>
            <a:pPr algn="ctr">
              <a:lnSpc>
                <a:spcPct val="100000"/>
              </a:lnSpc>
              <a:spcBef>
                <a:spcPts val="0"/>
              </a:spcBef>
              <a:spcAft>
                <a:spcPts val="0"/>
              </a:spcAft>
            </a:pPr>
            <a:endParaRPr lang="en-US" sz="2500" dirty="0"/>
          </a:p>
          <a:p>
            <a:pPr algn="ctr">
              <a:lnSpc>
                <a:spcPct val="100000"/>
              </a:lnSpc>
              <a:spcBef>
                <a:spcPts val="0"/>
              </a:spcBef>
              <a:spcAft>
                <a:spcPts val="0"/>
              </a:spcAft>
            </a:pPr>
            <a:endParaRPr lang="en-US" sz="2500" dirty="0"/>
          </a:p>
          <a:p>
            <a:pPr algn="ctr">
              <a:lnSpc>
                <a:spcPct val="100000"/>
              </a:lnSpc>
              <a:spcBef>
                <a:spcPts val="0"/>
              </a:spcBef>
              <a:spcAft>
                <a:spcPts val="0"/>
              </a:spcAft>
            </a:pPr>
            <a:endParaRPr lang="en-US" sz="2500" dirty="0"/>
          </a:p>
          <a:p>
            <a:pPr algn="r">
              <a:lnSpc>
                <a:spcPct val="100000"/>
              </a:lnSpc>
              <a:spcBef>
                <a:spcPts val="0"/>
              </a:spcBef>
              <a:spcAft>
                <a:spcPts val="0"/>
              </a:spcAft>
            </a:pPr>
            <a:endParaRPr lang="en-US" dirty="0"/>
          </a:p>
          <a:p>
            <a:pPr algn="r">
              <a:lnSpc>
                <a:spcPct val="100000"/>
              </a:lnSpc>
              <a:spcBef>
                <a:spcPts val="0"/>
              </a:spcBef>
              <a:spcAft>
                <a:spcPts val="0"/>
              </a:spcAft>
            </a:pPr>
            <a:endParaRPr lang="en-US" dirty="0"/>
          </a:p>
        </p:txBody>
      </p:sp>
      <p:grpSp>
        <p:nvGrpSpPr>
          <p:cNvPr id="37" name="Group 36">
            <a:extLst>
              <a:ext uri="{FF2B5EF4-FFF2-40B4-BE49-F238E27FC236}">
                <a16:creationId xmlns:a16="http://schemas.microsoft.com/office/drawing/2014/main" id="{6193A135-C817-9F40-8E25-806766A1E391}"/>
              </a:ext>
            </a:extLst>
          </p:cNvPr>
          <p:cNvGrpSpPr/>
          <p:nvPr/>
        </p:nvGrpSpPr>
        <p:grpSpPr>
          <a:xfrm>
            <a:off x="538479" y="5154021"/>
            <a:ext cx="8067042" cy="594793"/>
            <a:chOff x="634998" y="5868087"/>
            <a:chExt cx="8067042" cy="594793"/>
          </a:xfrm>
        </p:grpSpPr>
        <p:pic>
          <p:nvPicPr>
            <p:cNvPr id="44" name="Picture 43">
              <a:extLst>
                <a:ext uri="{FF2B5EF4-FFF2-40B4-BE49-F238E27FC236}">
                  <a16:creationId xmlns:a16="http://schemas.microsoft.com/office/drawing/2014/main" id="{AFD88F3A-22B5-0541-830C-CE8C70F1D75D}"/>
                </a:ext>
              </a:extLst>
            </p:cNvPr>
            <p:cNvPicPr>
              <a:picLocks noChangeAspect="1"/>
            </p:cNvPicPr>
            <p:nvPr/>
          </p:nvPicPr>
          <p:blipFill>
            <a:blip r:embed="rId4"/>
            <a:stretch>
              <a:fillRect/>
            </a:stretch>
          </p:blipFill>
          <p:spPr>
            <a:xfrm>
              <a:off x="800112" y="5976172"/>
              <a:ext cx="2103120" cy="390636"/>
            </a:xfrm>
            <a:prstGeom prst="rect">
              <a:avLst/>
            </a:prstGeom>
          </p:spPr>
        </p:pic>
        <p:pic>
          <p:nvPicPr>
            <p:cNvPr id="45" name="Picture 44">
              <a:extLst>
                <a:ext uri="{FF2B5EF4-FFF2-40B4-BE49-F238E27FC236}">
                  <a16:creationId xmlns:a16="http://schemas.microsoft.com/office/drawing/2014/main" id="{2C3C004B-3548-3A4C-9F73-FDE1CA57119F}"/>
                </a:ext>
              </a:extLst>
            </p:cNvPr>
            <p:cNvPicPr>
              <a:picLocks noChangeAspect="1"/>
            </p:cNvPicPr>
            <p:nvPr/>
          </p:nvPicPr>
          <p:blipFill rotWithShape="1">
            <a:blip r:embed="rId5"/>
            <a:srcRect l="9652" t="28752" r="10462" b="30881"/>
            <a:stretch/>
          </p:blipFill>
          <p:spPr>
            <a:xfrm>
              <a:off x="6786687" y="6006586"/>
              <a:ext cx="1862001" cy="365760"/>
            </a:xfrm>
            <a:prstGeom prst="rect">
              <a:avLst/>
            </a:prstGeom>
          </p:spPr>
        </p:pic>
        <p:sp>
          <p:nvSpPr>
            <p:cNvPr id="46" name="TextBox 45">
              <a:extLst>
                <a:ext uri="{FF2B5EF4-FFF2-40B4-BE49-F238E27FC236}">
                  <a16:creationId xmlns:a16="http://schemas.microsoft.com/office/drawing/2014/main" id="{43FC308C-44AB-2E4C-AD61-5E7A0F79D601}"/>
                </a:ext>
              </a:extLst>
            </p:cNvPr>
            <p:cNvSpPr txBox="1"/>
            <p:nvPr/>
          </p:nvSpPr>
          <p:spPr>
            <a:xfrm>
              <a:off x="634998" y="5868087"/>
              <a:ext cx="806704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1					2		     3	              				   4</a:t>
              </a:r>
            </a:p>
          </p:txBody>
        </p:sp>
        <p:pic>
          <p:nvPicPr>
            <p:cNvPr id="47" name="Picture 46">
              <a:extLst>
                <a:ext uri="{FF2B5EF4-FFF2-40B4-BE49-F238E27FC236}">
                  <a16:creationId xmlns:a16="http://schemas.microsoft.com/office/drawing/2014/main" id="{59D3C154-21B3-9143-946D-1E8A43437D85}"/>
                </a:ext>
              </a:extLst>
            </p:cNvPr>
            <p:cNvPicPr>
              <a:picLocks noChangeAspect="1"/>
            </p:cNvPicPr>
            <p:nvPr/>
          </p:nvPicPr>
          <p:blipFill>
            <a:blip r:embed="rId6"/>
            <a:stretch>
              <a:fillRect/>
            </a:stretch>
          </p:blipFill>
          <p:spPr>
            <a:xfrm>
              <a:off x="4203574" y="5880098"/>
              <a:ext cx="2554321" cy="582782"/>
            </a:xfrm>
            <a:prstGeom prst="rect">
              <a:avLst/>
            </a:prstGeom>
          </p:spPr>
        </p:pic>
      </p:grpSp>
      <p:pic>
        <p:nvPicPr>
          <p:cNvPr id="41" name="Picture 2">
            <a:extLst>
              <a:ext uri="{FF2B5EF4-FFF2-40B4-BE49-F238E27FC236}">
                <a16:creationId xmlns:a16="http://schemas.microsoft.com/office/drawing/2014/main" id="{D8D0E397-B940-0A45-ADC7-7E8E873FD4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7788" y="5948133"/>
            <a:ext cx="1862001" cy="48942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a:extLst>
              <a:ext uri="{FF2B5EF4-FFF2-40B4-BE49-F238E27FC236}">
                <a16:creationId xmlns:a16="http://schemas.microsoft.com/office/drawing/2014/main" id="{4248E4F2-0B30-DF43-A6B4-ED47107B34F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3488" y="5748814"/>
            <a:ext cx="942316" cy="93883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89A24756-5F9E-F149-8DD6-2A66D2C5C0D4}"/>
              </a:ext>
            </a:extLst>
          </p:cNvPr>
          <p:cNvPicPr>
            <a:picLocks noChangeAspect="1"/>
          </p:cNvPicPr>
          <p:nvPr/>
        </p:nvPicPr>
        <p:blipFill>
          <a:blip r:embed="rId9"/>
          <a:stretch>
            <a:fillRect/>
          </a:stretch>
        </p:blipFill>
        <p:spPr>
          <a:xfrm>
            <a:off x="6792915" y="5948133"/>
            <a:ext cx="1656505" cy="489422"/>
          </a:xfrm>
          <a:prstGeom prst="rect">
            <a:avLst/>
          </a:prstGeom>
        </p:spPr>
      </p:pic>
      <p:sp>
        <p:nvSpPr>
          <p:cNvPr id="40" name="TextBox 39">
            <a:extLst>
              <a:ext uri="{FF2B5EF4-FFF2-40B4-BE49-F238E27FC236}">
                <a16:creationId xmlns:a16="http://schemas.microsoft.com/office/drawing/2014/main" id="{182098A7-260E-EB4A-87AA-572CAB6D7694}"/>
              </a:ext>
            </a:extLst>
          </p:cNvPr>
          <p:cNvSpPr txBox="1"/>
          <p:nvPr/>
        </p:nvSpPr>
        <p:spPr>
          <a:xfrm>
            <a:off x="694580" y="5884899"/>
            <a:ext cx="799151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Calibri" panose="020F0502020204030204" pitchFamily="34" charset="0"/>
                <a:cs typeface="Calibri" panose="020F0502020204030204" pitchFamily="34" charset="0"/>
              </a:rPr>
              <a:t>5</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lang="en-US" sz="1400" b="1" dirty="0">
                <a:solidFill>
                  <a:prstClr val="black"/>
                </a:solidFill>
                <a:latin typeface="Calibri" panose="020F0502020204030204" pitchFamily="34" charset="0"/>
                <a:cs typeface="Calibri" panose="020F0502020204030204" pitchFamily="34" charset="0"/>
              </a:rPr>
              <a:t>6			     7					        1,4</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p:txBody>
      </p:sp>
      <p:pic>
        <p:nvPicPr>
          <p:cNvPr id="48" name="Picture 47" descr="A picture containing drawing&#10;&#10;Description automatically generated">
            <a:extLst>
              <a:ext uri="{FF2B5EF4-FFF2-40B4-BE49-F238E27FC236}">
                <a16:creationId xmlns:a16="http://schemas.microsoft.com/office/drawing/2014/main" id="{532D2A0E-49BA-F44A-93B6-DF18FB3A97AB}"/>
              </a:ext>
            </a:extLst>
          </p:cNvPr>
          <p:cNvPicPr>
            <a:picLocks noChangeAspect="1"/>
          </p:cNvPicPr>
          <p:nvPr/>
        </p:nvPicPr>
        <p:blipFill>
          <a:blip r:embed="rId10"/>
          <a:stretch>
            <a:fillRect/>
          </a:stretch>
        </p:blipFill>
        <p:spPr>
          <a:xfrm>
            <a:off x="3061239" y="5270791"/>
            <a:ext cx="791182" cy="324255"/>
          </a:xfrm>
          <a:prstGeom prst="rect">
            <a:avLst/>
          </a:prstGeom>
        </p:spPr>
      </p:pic>
      <p:sp>
        <p:nvSpPr>
          <p:cNvPr id="49" name="Title 1">
            <a:extLst>
              <a:ext uri="{FF2B5EF4-FFF2-40B4-BE49-F238E27FC236}">
                <a16:creationId xmlns:a16="http://schemas.microsoft.com/office/drawing/2014/main" id="{D7BD3DAB-B726-A54A-870D-2B897B36D72A}"/>
              </a:ext>
            </a:extLst>
          </p:cNvPr>
          <p:cNvSpPr>
            <a:spLocks noGrp="1"/>
          </p:cNvSpPr>
          <p:nvPr>
            <p:ph type="ctrTitle"/>
          </p:nvPr>
        </p:nvSpPr>
        <p:spPr>
          <a:xfrm>
            <a:off x="0" y="0"/>
            <a:ext cx="9144000" cy="2051133"/>
          </a:xfrm>
          <a:solidFill>
            <a:schemeClr val="accent2">
              <a:lumMod val="20000"/>
              <a:lumOff val="80000"/>
            </a:schemeClr>
          </a:solidFill>
        </p:spPr>
        <p:txBody>
          <a:bodyPr anchor="ctr" anchorCtr="0">
            <a:normAutofit/>
          </a:bodyPr>
          <a:lstStyle/>
          <a:p>
            <a:pPr algn="ctr">
              <a:lnSpc>
                <a:spcPct val="105000"/>
              </a:lnSpc>
            </a:pPr>
            <a:r>
              <a:rPr lang="en-US" sz="3600" b="1" dirty="0">
                <a:solidFill>
                  <a:srgbClr val="0070C0"/>
                </a:solidFill>
              </a:rPr>
              <a:t>GenASM: A High-Performance, Low-Power Approximate String Matching Acceleration Framework for Genome Sequence Analysis</a:t>
            </a:r>
            <a:endParaRPr lang="en-US" sz="3500" dirty="0">
              <a:solidFill>
                <a:schemeClr val="accent1"/>
              </a:solidFill>
            </a:endParaRPr>
          </a:p>
        </p:txBody>
      </p:sp>
      <p:pic>
        <p:nvPicPr>
          <p:cNvPr id="2" name="Picture 1">
            <a:extLst>
              <a:ext uri="{FF2B5EF4-FFF2-40B4-BE49-F238E27FC236}">
                <a16:creationId xmlns:a16="http://schemas.microsoft.com/office/drawing/2014/main" id="{EB68B984-F916-1D44-A043-2BCF187188D1}"/>
              </a:ext>
            </a:extLst>
          </p:cNvPr>
          <p:cNvPicPr>
            <a:picLocks noChangeAspect="1"/>
          </p:cNvPicPr>
          <p:nvPr/>
        </p:nvPicPr>
        <p:blipFill>
          <a:blip r:embed="rId11"/>
          <a:stretch>
            <a:fillRect/>
          </a:stretch>
        </p:blipFill>
        <p:spPr>
          <a:xfrm>
            <a:off x="910241" y="6044789"/>
            <a:ext cx="1491264" cy="295773"/>
          </a:xfrm>
          <a:prstGeom prst="rect">
            <a:avLst/>
          </a:prstGeom>
        </p:spPr>
      </p:pic>
    </p:spTree>
    <p:extLst>
      <p:ext uri="{BB962C8B-B14F-4D97-AF65-F5344CB8AC3E}">
        <p14:creationId xmlns:p14="http://schemas.microsoft.com/office/powerpoint/2010/main" val="3061807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A6D00-56D8-D04C-9A4A-CB34F95ADD64}"/>
              </a:ext>
            </a:extLst>
          </p:cNvPr>
          <p:cNvSpPr>
            <a:spLocks noGrp="1"/>
          </p:cNvSpPr>
          <p:nvPr>
            <p:ph type="title"/>
          </p:nvPr>
        </p:nvSpPr>
        <p:spPr>
          <a:xfrm>
            <a:off x="366963" y="257434"/>
            <a:ext cx="8410073" cy="753467"/>
          </a:xfrm>
        </p:spPr>
        <p:txBody>
          <a:bodyPr>
            <a:normAutofit fontScale="90000"/>
          </a:bodyPr>
          <a:lstStyle/>
          <a:p>
            <a:r>
              <a:rPr lang="en-US" dirty="0"/>
              <a:t>Genome Sequencing</a:t>
            </a:r>
          </a:p>
        </p:txBody>
      </p:sp>
      <p:sp>
        <p:nvSpPr>
          <p:cNvPr id="3" name="Content Placeholder 2">
            <a:extLst>
              <a:ext uri="{FF2B5EF4-FFF2-40B4-BE49-F238E27FC236}">
                <a16:creationId xmlns:a16="http://schemas.microsoft.com/office/drawing/2014/main" id="{F69C0DC3-C1EF-874A-818E-A979FC3E234A}"/>
              </a:ext>
            </a:extLst>
          </p:cNvPr>
          <p:cNvSpPr>
            <a:spLocks noGrp="1"/>
          </p:cNvSpPr>
          <p:nvPr>
            <p:ph idx="1"/>
          </p:nvPr>
        </p:nvSpPr>
        <p:spPr>
          <a:xfrm>
            <a:off x="366963" y="1147483"/>
            <a:ext cx="8410073" cy="5289176"/>
          </a:xfrm>
        </p:spPr>
        <p:txBody>
          <a:bodyPr>
            <a:noAutofit/>
          </a:bodyPr>
          <a:lstStyle/>
          <a:p>
            <a:pPr marL="342900" indent="-342900">
              <a:lnSpc>
                <a:spcPct val="110000"/>
              </a:lnSpc>
              <a:spcBef>
                <a:spcPts val="600"/>
              </a:spcBef>
              <a:spcAft>
                <a:spcPts val="0"/>
              </a:spcAft>
            </a:pPr>
            <a:r>
              <a:rPr lang="en-US" sz="2200" b="1" dirty="0">
                <a:solidFill>
                  <a:srgbClr val="FE6200"/>
                </a:solidFill>
              </a:rPr>
              <a:t>Genome sequencing: </a:t>
            </a:r>
            <a:r>
              <a:rPr lang="en-US" sz="2200" dirty="0">
                <a:solidFill>
                  <a:schemeClr val="tx1"/>
                </a:solidFill>
              </a:rPr>
              <a:t>Enables us to determine the order of the DNA sequence in an organism’s genome</a:t>
            </a:r>
          </a:p>
          <a:p>
            <a:pPr marL="720725" lvl="1" indent="-230188">
              <a:lnSpc>
                <a:spcPct val="120000"/>
              </a:lnSpc>
              <a:spcBef>
                <a:spcPts val="600"/>
              </a:spcBef>
              <a:spcAft>
                <a:spcPts val="0"/>
              </a:spcAft>
            </a:pPr>
            <a:r>
              <a:rPr lang="en-US" sz="2200" dirty="0">
                <a:solidFill>
                  <a:schemeClr val="tx1"/>
                </a:solidFill>
              </a:rPr>
              <a:t>Plays a </a:t>
            </a:r>
            <a:r>
              <a:rPr lang="en-US" sz="2200" dirty="0">
                <a:solidFill>
                  <a:srgbClr val="0070C0"/>
                </a:solidFill>
              </a:rPr>
              <a:t>pivotal role </a:t>
            </a:r>
            <a:r>
              <a:rPr lang="en-US" sz="2200" dirty="0">
                <a:solidFill>
                  <a:schemeClr val="tx1"/>
                </a:solidFill>
              </a:rPr>
              <a:t>in:</a:t>
            </a:r>
          </a:p>
          <a:p>
            <a:pPr marL="992188" lvl="2" indent="-227013">
              <a:lnSpc>
                <a:spcPct val="120000"/>
              </a:lnSpc>
              <a:spcBef>
                <a:spcPts val="0"/>
              </a:spcBef>
              <a:spcAft>
                <a:spcPts val="0"/>
              </a:spcAft>
            </a:pPr>
            <a:r>
              <a:rPr lang="en-US" sz="2100" dirty="0">
                <a:solidFill>
                  <a:schemeClr val="tx1"/>
                </a:solidFill>
              </a:rPr>
              <a:t>Personalized medicine</a:t>
            </a:r>
          </a:p>
          <a:p>
            <a:pPr marL="992188" lvl="2" indent="-227013">
              <a:lnSpc>
                <a:spcPct val="120000"/>
              </a:lnSpc>
              <a:spcBef>
                <a:spcPts val="0"/>
              </a:spcBef>
              <a:spcAft>
                <a:spcPts val="0"/>
              </a:spcAft>
            </a:pPr>
            <a:r>
              <a:rPr lang="en-US" sz="2100" dirty="0">
                <a:solidFill>
                  <a:schemeClr val="tx1"/>
                </a:solidFill>
              </a:rPr>
              <a:t>Outbreak tracing</a:t>
            </a:r>
          </a:p>
          <a:p>
            <a:pPr marL="992188" lvl="2" indent="-227013">
              <a:lnSpc>
                <a:spcPct val="120000"/>
              </a:lnSpc>
              <a:spcBef>
                <a:spcPts val="0"/>
              </a:spcBef>
              <a:spcAft>
                <a:spcPts val="0"/>
              </a:spcAft>
            </a:pPr>
            <a:r>
              <a:rPr lang="en-US" sz="2100" dirty="0">
                <a:solidFill>
                  <a:schemeClr val="tx1"/>
                </a:solidFill>
              </a:rPr>
              <a:t>Understanding of evolution</a:t>
            </a:r>
          </a:p>
          <a:p>
            <a:pPr marL="992188" lvl="2" indent="-227013">
              <a:lnSpc>
                <a:spcPct val="120000"/>
              </a:lnSpc>
              <a:spcBef>
                <a:spcPts val="0"/>
              </a:spcBef>
              <a:spcAft>
                <a:spcPts val="0"/>
              </a:spcAft>
            </a:pPr>
            <a:endParaRPr lang="en-US" sz="2100" dirty="0">
              <a:solidFill>
                <a:schemeClr val="tx1"/>
              </a:solidFill>
            </a:endParaRPr>
          </a:p>
          <a:p>
            <a:pPr marL="765175" lvl="2" indent="0">
              <a:lnSpc>
                <a:spcPct val="120000"/>
              </a:lnSpc>
              <a:spcBef>
                <a:spcPts val="0"/>
              </a:spcBef>
              <a:spcAft>
                <a:spcPts val="0"/>
              </a:spcAft>
              <a:buNone/>
            </a:pPr>
            <a:endParaRPr lang="en-US" sz="2200" dirty="0">
              <a:solidFill>
                <a:schemeClr val="tx1"/>
              </a:solidFill>
            </a:endParaRPr>
          </a:p>
          <a:p>
            <a:pPr marL="342900" indent="-342900">
              <a:lnSpc>
                <a:spcPct val="110000"/>
              </a:lnSpc>
              <a:spcBef>
                <a:spcPts val="600"/>
              </a:spcBef>
              <a:spcAft>
                <a:spcPts val="0"/>
              </a:spcAft>
            </a:pPr>
            <a:r>
              <a:rPr lang="en-US" sz="2200" dirty="0">
                <a:solidFill>
                  <a:schemeClr val="tx1"/>
                </a:solidFill>
              </a:rPr>
              <a:t>Modern genome sequencing machines extract smaller randomized fragments of the original DNA sequence, known as </a:t>
            </a:r>
            <a:r>
              <a:rPr lang="en-US" sz="2200" b="1" dirty="0">
                <a:solidFill>
                  <a:srgbClr val="0070C0"/>
                </a:solidFill>
              </a:rPr>
              <a:t>reads</a:t>
            </a:r>
          </a:p>
          <a:p>
            <a:pPr marL="715963" lvl="1" indent="-212725">
              <a:lnSpc>
                <a:spcPct val="120000"/>
              </a:lnSpc>
              <a:spcBef>
                <a:spcPts val="600"/>
              </a:spcBef>
              <a:spcAft>
                <a:spcPts val="0"/>
              </a:spcAft>
            </a:pPr>
            <a:r>
              <a:rPr lang="en-US" sz="2100" i="1" dirty="0">
                <a:solidFill>
                  <a:schemeClr val="tx1"/>
                </a:solidFill>
              </a:rPr>
              <a:t>Short reads: </a:t>
            </a:r>
            <a:r>
              <a:rPr lang="en-US" sz="2100" dirty="0">
                <a:solidFill>
                  <a:srgbClr val="C00000"/>
                </a:solidFill>
              </a:rPr>
              <a:t>a few hundred base pairs</a:t>
            </a:r>
            <a:r>
              <a:rPr lang="en-US" sz="2100" dirty="0">
                <a:solidFill>
                  <a:schemeClr val="tx1"/>
                </a:solidFill>
              </a:rPr>
              <a:t>, </a:t>
            </a:r>
            <a:r>
              <a:rPr lang="en-US" sz="2100" dirty="0">
                <a:solidFill>
                  <a:srgbClr val="00B050"/>
                </a:solidFill>
              </a:rPr>
              <a:t>error rate of </a:t>
            </a:r>
            <a:r>
              <a:rPr lang="en-US" sz="2100" dirty="0">
                <a:solidFill>
                  <a:srgbClr val="00B050"/>
                </a:solidFill>
                <a:latin typeface="Calibri" panose="020F0502020204030204" pitchFamily="34" charset="0"/>
              </a:rPr>
              <a:t>∼0.1%</a:t>
            </a:r>
            <a:endParaRPr lang="en-US" sz="2100" dirty="0">
              <a:solidFill>
                <a:schemeClr val="tx1"/>
              </a:solidFill>
            </a:endParaRPr>
          </a:p>
          <a:p>
            <a:pPr marL="715963" lvl="1" indent="-212725">
              <a:lnSpc>
                <a:spcPct val="120000"/>
              </a:lnSpc>
              <a:spcBef>
                <a:spcPts val="0"/>
              </a:spcBef>
              <a:spcAft>
                <a:spcPts val="0"/>
              </a:spcAft>
            </a:pPr>
            <a:r>
              <a:rPr lang="en-US" sz="2100" i="1" dirty="0">
                <a:solidFill>
                  <a:schemeClr val="tx1"/>
                </a:solidFill>
              </a:rPr>
              <a:t>Long reads: </a:t>
            </a:r>
            <a:r>
              <a:rPr lang="en-US" sz="2100" dirty="0">
                <a:solidFill>
                  <a:srgbClr val="00B050"/>
                </a:solidFill>
              </a:rPr>
              <a:t>thousands to millions of base pairs</a:t>
            </a:r>
            <a:r>
              <a:rPr lang="en-US" sz="2100" dirty="0">
                <a:solidFill>
                  <a:schemeClr val="tx1"/>
                </a:solidFill>
              </a:rPr>
              <a:t>,</a:t>
            </a:r>
            <a:r>
              <a:rPr lang="en-US" sz="2100" dirty="0">
                <a:solidFill>
                  <a:srgbClr val="00B050"/>
                </a:solidFill>
              </a:rPr>
              <a:t> </a:t>
            </a:r>
            <a:r>
              <a:rPr lang="en-US" sz="2100" dirty="0">
                <a:solidFill>
                  <a:srgbClr val="C00000"/>
                </a:solidFill>
              </a:rPr>
              <a:t>error rate of </a:t>
            </a:r>
            <a:r>
              <a:rPr lang="en-US" sz="2100" dirty="0">
                <a:solidFill>
                  <a:srgbClr val="C00000"/>
                </a:solidFill>
                <a:latin typeface="Calibri" panose="020F0502020204030204" pitchFamily="34" charset="0"/>
              </a:rPr>
              <a:t>10–15%</a:t>
            </a:r>
            <a:endParaRPr lang="en-US" sz="2100" i="1" dirty="0">
              <a:solidFill>
                <a:srgbClr val="0070C0"/>
              </a:solidFill>
            </a:endParaRPr>
          </a:p>
          <a:p>
            <a:pPr marL="446088" indent="-266700">
              <a:lnSpc>
                <a:spcPct val="120000"/>
              </a:lnSpc>
              <a:spcBef>
                <a:spcPts val="600"/>
              </a:spcBef>
              <a:spcAft>
                <a:spcPts val="0"/>
              </a:spcAft>
            </a:pPr>
            <a:endParaRPr lang="en-US" sz="2200" i="1" dirty="0">
              <a:solidFill>
                <a:srgbClr val="FE6200"/>
              </a:solidFill>
            </a:endParaRPr>
          </a:p>
        </p:txBody>
      </p:sp>
      <p:sp>
        <p:nvSpPr>
          <p:cNvPr id="5" name="Slide Number Placeholder 4">
            <a:extLst>
              <a:ext uri="{FF2B5EF4-FFF2-40B4-BE49-F238E27FC236}">
                <a16:creationId xmlns:a16="http://schemas.microsoft.com/office/drawing/2014/main" id="{BF4548FC-B7D5-F84F-83AA-BEEE7ACE5F05}"/>
              </a:ext>
            </a:extLst>
          </p:cNvPr>
          <p:cNvSpPr>
            <a:spLocks noGrp="1"/>
          </p:cNvSpPr>
          <p:nvPr>
            <p:ph type="sldNum" sz="quarter" idx="10"/>
          </p:nvPr>
        </p:nvSpPr>
        <p:spPr/>
        <p:txBody>
          <a:bodyPr/>
          <a:lstStyle/>
          <a:p>
            <a:fld id="{BE67019E-6B59-9444-A8F8-0CFAB6B6981D}" type="slidenum">
              <a:rPr lang="en-US" smtClean="0"/>
              <a:pPr/>
              <a:t>2</a:t>
            </a:fld>
            <a:endParaRPr lang="en-US" dirty="0"/>
          </a:p>
        </p:txBody>
      </p:sp>
      <p:pic>
        <p:nvPicPr>
          <p:cNvPr id="6" name="Picture 5">
            <a:extLst>
              <a:ext uri="{FF2B5EF4-FFF2-40B4-BE49-F238E27FC236}">
                <a16:creationId xmlns:a16="http://schemas.microsoft.com/office/drawing/2014/main" id="{8C62BDD8-22E4-0545-AA07-946E9BFD1A77}"/>
              </a:ext>
            </a:extLst>
          </p:cNvPr>
          <p:cNvPicPr>
            <a:picLocks noChangeAspect="1"/>
          </p:cNvPicPr>
          <p:nvPr/>
        </p:nvPicPr>
        <p:blipFill>
          <a:blip r:embed="rId4"/>
          <a:stretch>
            <a:fillRect/>
          </a:stretch>
        </p:blipFill>
        <p:spPr>
          <a:xfrm>
            <a:off x="6257282" y="1861023"/>
            <a:ext cx="2519754" cy="1525114"/>
          </a:xfrm>
          <a:prstGeom prst="rect">
            <a:avLst/>
          </a:prstGeom>
        </p:spPr>
      </p:pic>
    </p:spTree>
    <p:custDataLst>
      <p:tags r:id="rId1"/>
    </p:custDataLst>
    <p:extLst>
      <p:ext uri="{BB962C8B-B14F-4D97-AF65-F5344CB8AC3E}">
        <p14:creationId xmlns:p14="http://schemas.microsoft.com/office/powerpoint/2010/main" val="115557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A6D00-56D8-D04C-9A4A-CB34F95ADD64}"/>
              </a:ext>
            </a:extLst>
          </p:cNvPr>
          <p:cNvSpPr>
            <a:spLocks noGrp="1"/>
          </p:cNvSpPr>
          <p:nvPr>
            <p:ph type="title"/>
          </p:nvPr>
        </p:nvSpPr>
        <p:spPr>
          <a:xfrm>
            <a:off x="366963" y="257434"/>
            <a:ext cx="8410073" cy="753467"/>
          </a:xfrm>
        </p:spPr>
        <p:txBody>
          <a:bodyPr>
            <a:normAutofit fontScale="90000"/>
          </a:bodyPr>
          <a:lstStyle/>
          <a:p>
            <a:r>
              <a:rPr lang="en-US" dirty="0"/>
              <a:t>Genome Sequence Analysis</a:t>
            </a:r>
          </a:p>
        </p:txBody>
      </p:sp>
      <p:sp>
        <p:nvSpPr>
          <p:cNvPr id="3" name="Content Placeholder 2">
            <a:extLst>
              <a:ext uri="{FF2B5EF4-FFF2-40B4-BE49-F238E27FC236}">
                <a16:creationId xmlns:a16="http://schemas.microsoft.com/office/drawing/2014/main" id="{F69C0DC3-C1EF-874A-818E-A979FC3E234A}"/>
              </a:ext>
            </a:extLst>
          </p:cNvPr>
          <p:cNvSpPr>
            <a:spLocks noGrp="1"/>
          </p:cNvSpPr>
          <p:nvPr>
            <p:ph idx="1"/>
          </p:nvPr>
        </p:nvSpPr>
        <p:spPr>
          <a:xfrm>
            <a:off x="366963" y="1147483"/>
            <a:ext cx="8410073" cy="5289176"/>
          </a:xfrm>
        </p:spPr>
        <p:txBody>
          <a:bodyPr>
            <a:noAutofit/>
          </a:bodyPr>
          <a:lstStyle/>
          <a:p>
            <a:pPr marL="342900" indent="-342900">
              <a:lnSpc>
                <a:spcPct val="110000"/>
              </a:lnSpc>
              <a:spcBef>
                <a:spcPts val="600"/>
              </a:spcBef>
              <a:spcAft>
                <a:spcPts val="0"/>
              </a:spcAft>
            </a:pPr>
            <a:r>
              <a:rPr lang="en-US" sz="2200" b="1" dirty="0">
                <a:solidFill>
                  <a:srgbClr val="FE6200"/>
                </a:solidFill>
              </a:rPr>
              <a:t>Read mapping: </a:t>
            </a:r>
            <a:r>
              <a:rPr lang="en-US" sz="2200" i="1" dirty="0">
                <a:solidFill>
                  <a:schemeClr val="tx1"/>
                </a:solidFill>
              </a:rPr>
              <a:t>First key step </a:t>
            </a:r>
            <a:r>
              <a:rPr lang="en-US" sz="2200" dirty="0">
                <a:solidFill>
                  <a:schemeClr val="tx1"/>
                </a:solidFill>
              </a:rPr>
              <a:t>in genome sequence analysis (GSA)</a:t>
            </a:r>
            <a:endParaRPr lang="en-US" sz="2200" i="1" dirty="0">
              <a:solidFill>
                <a:srgbClr val="00B050"/>
              </a:solidFill>
            </a:endParaRPr>
          </a:p>
          <a:p>
            <a:pPr marL="666750" lvl="1" indent="-260350">
              <a:lnSpc>
                <a:spcPct val="110000"/>
              </a:lnSpc>
              <a:spcBef>
                <a:spcPts val="600"/>
              </a:spcBef>
              <a:spcAft>
                <a:spcPts val="0"/>
              </a:spcAft>
            </a:pPr>
            <a:r>
              <a:rPr lang="en-US" sz="2200" dirty="0">
                <a:solidFill>
                  <a:schemeClr val="tx1"/>
                </a:solidFill>
              </a:rPr>
              <a:t>Aligns </a:t>
            </a:r>
            <a:r>
              <a:rPr lang="en-US" sz="2200" dirty="0">
                <a:solidFill>
                  <a:srgbClr val="00B050"/>
                </a:solidFill>
              </a:rPr>
              <a:t>reads</a:t>
            </a:r>
            <a:r>
              <a:rPr lang="en-US" sz="2200" dirty="0">
                <a:solidFill>
                  <a:schemeClr val="tx1"/>
                </a:solidFill>
              </a:rPr>
              <a:t> to one or more possible locations within          	             the </a:t>
            </a:r>
            <a:r>
              <a:rPr lang="en-US" sz="2200" dirty="0">
                <a:solidFill>
                  <a:srgbClr val="00B050"/>
                </a:solidFill>
              </a:rPr>
              <a:t>reference genome</a:t>
            </a:r>
            <a:r>
              <a:rPr lang="en-US" sz="2200" dirty="0">
                <a:solidFill>
                  <a:schemeClr val="tx1"/>
                </a:solidFill>
              </a:rPr>
              <a:t>, and</a:t>
            </a:r>
          </a:p>
          <a:p>
            <a:pPr marL="666750" lvl="1" indent="-260350">
              <a:lnSpc>
                <a:spcPct val="110000"/>
              </a:lnSpc>
              <a:spcBef>
                <a:spcPts val="0"/>
              </a:spcBef>
              <a:spcAft>
                <a:spcPts val="0"/>
              </a:spcAft>
            </a:pPr>
            <a:r>
              <a:rPr lang="en-US" sz="2200" dirty="0">
                <a:solidFill>
                  <a:schemeClr val="tx1"/>
                </a:solidFill>
              </a:rPr>
              <a:t>Finds the </a:t>
            </a:r>
            <a:r>
              <a:rPr lang="en-US" sz="2200" dirty="0">
                <a:solidFill>
                  <a:srgbClr val="00B050"/>
                </a:solidFill>
              </a:rPr>
              <a:t>matches</a:t>
            </a:r>
            <a:r>
              <a:rPr lang="en-US" sz="2200" dirty="0">
                <a:solidFill>
                  <a:schemeClr val="tx1"/>
                </a:solidFill>
              </a:rPr>
              <a:t> and </a:t>
            </a:r>
            <a:r>
              <a:rPr lang="en-US" sz="2200" dirty="0">
                <a:solidFill>
                  <a:srgbClr val="00B050"/>
                </a:solidFill>
              </a:rPr>
              <a:t>differences</a:t>
            </a:r>
            <a:r>
              <a:rPr lang="en-US" sz="2200" dirty="0">
                <a:solidFill>
                  <a:schemeClr val="tx1"/>
                </a:solidFill>
              </a:rPr>
              <a:t> between the read and 	             the reference genome segment at that location </a:t>
            </a:r>
          </a:p>
          <a:p>
            <a:pPr marL="342900" indent="-342900">
              <a:lnSpc>
                <a:spcPct val="110000"/>
              </a:lnSpc>
              <a:spcBef>
                <a:spcPts val="0"/>
              </a:spcBef>
              <a:spcAft>
                <a:spcPts val="0"/>
              </a:spcAft>
            </a:pPr>
            <a:endParaRPr lang="en-US" sz="2200" dirty="0">
              <a:solidFill>
                <a:schemeClr val="tx1"/>
              </a:solidFill>
            </a:endParaRPr>
          </a:p>
          <a:p>
            <a:pPr marL="342900" indent="-342900">
              <a:lnSpc>
                <a:spcPct val="110000"/>
              </a:lnSpc>
              <a:spcBef>
                <a:spcPts val="0"/>
              </a:spcBef>
              <a:spcAft>
                <a:spcPts val="0"/>
              </a:spcAft>
            </a:pPr>
            <a:endParaRPr lang="en-US" sz="1200" dirty="0">
              <a:solidFill>
                <a:schemeClr val="tx1"/>
              </a:solidFill>
            </a:endParaRPr>
          </a:p>
          <a:p>
            <a:pPr marL="342900" indent="-342900">
              <a:lnSpc>
                <a:spcPct val="110000"/>
              </a:lnSpc>
              <a:spcBef>
                <a:spcPts val="0"/>
              </a:spcBef>
              <a:spcAft>
                <a:spcPts val="0"/>
              </a:spcAft>
            </a:pPr>
            <a:r>
              <a:rPr lang="en-US" sz="2200" dirty="0">
                <a:solidFill>
                  <a:schemeClr val="tx1"/>
                </a:solidFill>
              </a:rPr>
              <a:t>Multiple steps of read mapping require </a:t>
            </a:r>
            <a:r>
              <a:rPr lang="en-US" sz="2200" b="1" i="1" dirty="0">
                <a:solidFill>
                  <a:srgbClr val="0070C0"/>
                </a:solidFill>
              </a:rPr>
              <a:t>approximate string matching</a:t>
            </a:r>
          </a:p>
          <a:p>
            <a:pPr marL="720725" lvl="1" indent="-230188">
              <a:lnSpc>
                <a:spcPct val="110000"/>
              </a:lnSpc>
              <a:spcBef>
                <a:spcPts val="600"/>
              </a:spcBef>
              <a:spcAft>
                <a:spcPts val="0"/>
              </a:spcAft>
            </a:pPr>
            <a:r>
              <a:rPr lang="en-US" sz="2200" dirty="0">
                <a:solidFill>
                  <a:schemeClr val="tx1"/>
                </a:solidFill>
              </a:rPr>
              <a:t>Approximate string matching (ASM) enables read mapping to account for </a:t>
            </a:r>
            <a:r>
              <a:rPr lang="en-US" sz="2200" dirty="0">
                <a:solidFill>
                  <a:srgbClr val="0070C0"/>
                </a:solidFill>
              </a:rPr>
              <a:t>sequencing errors </a:t>
            </a:r>
            <a:r>
              <a:rPr lang="en-US" sz="2200" dirty="0">
                <a:solidFill>
                  <a:schemeClr val="tx1"/>
                </a:solidFill>
              </a:rPr>
              <a:t>and </a:t>
            </a:r>
            <a:r>
              <a:rPr lang="en-US" sz="2200" dirty="0">
                <a:solidFill>
                  <a:srgbClr val="0070C0"/>
                </a:solidFill>
              </a:rPr>
              <a:t>genetic variations </a:t>
            </a:r>
            <a:r>
              <a:rPr lang="en-US" sz="2200" dirty="0">
                <a:solidFill>
                  <a:schemeClr val="tx1"/>
                </a:solidFill>
              </a:rPr>
              <a:t>in the reads</a:t>
            </a:r>
          </a:p>
          <a:p>
            <a:pPr marL="342900" indent="-342900">
              <a:lnSpc>
                <a:spcPct val="110000"/>
              </a:lnSpc>
              <a:spcBef>
                <a:spcPts val="0"/>
              </a:spcBef>
              <a:spcAft>
                <a:spcPts val="0"/>
              </a:spcAft>
            </a:pPr>
            <a:endParaRPr lang="en-US" sz="2200" dirty="0">
              <a:solidFill>
                <a:schemeClr val="tx1"/>
              </a:solidFill>
            </a:endParaRPr>
          </a:p>
          <a:p>
            <a:pPr marL="342900" indent="-342900">
              <a:lnSpc>
                <a:spcPct val="110000"/>
              </a:lnSpc>
              <a:spcBef>
                <a:spcPts val="0"/>
              </a:spcBef>
              <a:spcAft>
                <a:spcPts val="0"/>
              </a:spcAft>
            </a:pPr>
            <a:endParaRPr lang="en-US" sz="1200" dirty="0">
              <a:solidFill>
                <a:schemeClr val="tx1"/>
              </a:solidFill>
            </a:endParaRPr>
          </a:p>
          <a:p>
            <a:pPr marL="342900" indent="-342900">
              <a:lnSpc>
                <a:spcPct val="110000"/>
              </a:lnSpc>
              <a:spcBef>
                <a:spcPts val="0"/>
              </a:spcBef>
              <a:spcAft>
                <a:spcPts val="0"/>
              </a:spcAft>
            </a:pPr>
            <a:r>
              <a:rPr lang="en-US" sz="2200" dirty="0">
                <a:solidFill>
                  <a:schemeClr val="tx1"/>
                </a:solidFill>
              </a:rPr>
              <a:t>Bottlenecked by the </a:t>
            </a:r>
            <a:r>
              <a:rPr lang="en-US" sz="2200" dirty="0">
                <a:solidFill>
                  <a:srgbClr val="C00000"/>
                </a:solidFill>
              </a:rPr>
              <a:t>computational power and memory bandwidth limitations of existing systems</a:t>
            </a:r>
          </a:p>
          <a:p>
            <a:pPr marL="442913" lvl="1" indent="0">
              <a:lnSpc>
                <a:spcPct val="110000"/>
              </a:lnSpc>
              <a:spcBef>
                <a:spcPts val="0"/>
              </a:spcBef>
              <a:spcAft>
                <a:spcPts val="0"/>
              </a:spcAft>
              <a:buNone/>
            </a:pPr>
            <a:endParaRPr lang="en-US" sz="2200" dirty="0"/>
          </a:p>
          <a:p>
            <a:pPr marL="446088" indent="-266700">
              <a:lnSpc>
                <a:spcPct val="110000"/>
              </a:lnSpc>
              <a:spcBef>
                <a:spcPts val="0"/>
              </a:spcBef>
              <a:spcAft>
                <a:spcPts val="0"/>
              </a:spcAft>
            </a:pPr>
            <a:endParaRPr lang="en-US" sz="2200" i="1" dirty="0">
              <a:solidFill>
                <a:srgbClr val="FE6200"/>
              </a:solidFill>
            </a:endParaRPr>
          </a:p>
        </p:txBody>
      </p:sp>
      <p:sp>
        <p:nvSpPr>
          <p:cNvPr id="5" name="Slide Number Placeholder 4">
            <a:extLst>
              <a:ext uri="{FF2B5EF4-FFF2-40B4-BE49-F238E27FC236}">
                <a16:creationId xmlns:a16="http://schemas.microsoft.com/office/drawing/2014/main" id="{BF4548FC-B7D5-F84F-83AA-BEEE7ACE5F05}"/>
              </a:ext>
            </a:extLst>
          </p:cNvPr>
          <p:cNvSpPr>
            <a:spLocks noGrp="1"/>
          </p:cNvSpPr>
          <p:nvPr>
            <p:ph type="sldNum" sz="quarter" idx="10"/>
          </p:nvPr>
        </p:nvSpPr>
        <p:spPr/>
        <p:txBody>
          <a:bodyPr/>
          <a:lstStyle/>
          <a:p>
            <a:fld id="{BE67019E-6B59-9444-A8F8-0CFAB6B6981D}" type="slidenum">
              <a:rPr lang="en-US" smtClean="0"/>
              <a:pPr/>
              <a:t>3</a:t>
            </a:fld>
            <a:endParaRPr lang="en-US" dirty="0"/>
          </a:p>
        </p:txBody>
      </p:sp>
    </p:spTree>
    <p:custDataLst>
      <p:tags r:id="rId1"/>
    </p:custDataLst>
    <p:extLst>
      <p:ext uri="{BB962C8B-B14F-4D97-AF65-F5344CB8AC3E}">
        <p14:creationId xmlns:p14="http://schemas.microsoft.com/office/powerpoint/2010/main" val="296155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963" y="257434"/>
            <a:ext cx="8410073" cy="753467"/>
          </a:xfrm>
        </p:spPr>
        <p:txBody>
          <a:bodyPr>
            <a:normAutofit fontScale="90000"/>
          </a:bodyPr>
          <a:lstStyle/>
          <a:p>
            <a:r>
              <a:rPr lang="en-US" dirty="0"/>
              <a:t>GenASM: ASM Framework for GSA</a:t>
            </a:r>
          </a:p>
        </p:txBody>
      </p:sp>
      <p:sp>
        <p:nvSpPr>
          <p:cNvPr id="3" name="Content Placeholder 2"/>
          <p:cNvSpPr>
            <a:spLocks noGrp="1"/>
          </p:cNvSpPr>
          <p:nvPr>
            <p:ph idx="1"/>
          </p:nvPr>
        </p:nvSpPr>
        <p:spPr>
          <a:xfrm>
            <a:off x="366962" y="3089629"/>
            <a:ext cx="8410073" cy="3354714"/>
          </a:xfrm>
        </p:spPr>
        <p:txBody>
          <a:bodyPr>
            <a:noAutofit/>
          </a:bodyPr>
          <a:lstStyle/>
          <a:p>
            <a:pPr marL="285750" indent="-285750">
              <a:lnSpc>
                <a:spcPct val="110000"/>
              </a:lnSpc>
              <a:spcBef>
                <a:spcPts val="0"/>
              </a:spcBef>
              <a:spcAft>
                <a:spcPts val="0"/>
              </a:spcAft>
            </a:pPr>
            <a:r>
              <a:rPr lang="en-US" sz="2200" b="1" dirty="0">
                <a:solidFill>
                  <a:srgbClr val="FE6200"/>
                </a:solidFill>
              </a:rPr>
              <a:t>GenASM:</a:t>
            </a:r>
            <a:r>
              <a:rPr lang="en-US" sz="2200" dirty="0">
                <a:solidFill>
                  <a:srgbClr val="FE6200"/>
                </a:solidFill>
              </a:rPr>
              <a:t> </a:t>
            </a:r>
            <a:r>
              <a:rPr lang="en-US" sz="2200" i="1" dirty="0">
                <a:solidFill>
                  <a:schemeClr val="tx1"/>
                </a:solidFill>
              </a:rPr>
              <a:t>First</a:t>
            </a:r>
            <a:r>
              <a:rPr lang="en-US" sz="2200" dirty="0">
                <a:solidFill>
                  <a:schemeClr val="tx1"/>
                </a:solidFill>
              </a:rPr>
              <a:t> ASM acceleration framework for GSA</a:t>
            </a:r>
          </a:p>
          <a:p>
            <a:pPr marL="533400" lvl="1" indent="-215900">
              <a:lnSpc>
                <a:spcPct val="110000"/>
              </a:lnSpc>
              <a:spcBef>
                <a:spcPts val="900"/>
              </a:spcBef>
              <a:spcAft>
                <a:spcPts val="0"/>
              </a:spcAft>
            </a:pPr>
            <a:r>
              <a:rPr lang="en-US" sz="2200" dirty="0">
                <a:solidFill>
                  <a:schemeClr val="tx1"/>
                </a:solidFill>
              </a:rPr>
              <a:t>Based upon the </a:t>
            </a:r>
            <a:r>
              <a:rPr lang="en-US" sz="2200" i="1" dirty="0">
                <a:solidFill>
                  <a:schemeClr val="tx1"/>
                </a:solidFill>
              </a:rPr>
              <a:t>Bitap</a:t>
            </a:r>
            <a:r>
              <a:rPr lang="en-US" sz="2200" dirty="0">
                <a:solidFill>
                  <a:schemeClr val="tx1"/>
                </a:solidFill>
              </a:rPr>
              <a:t> algorithm </a:t>
            </a:r>
          </a:p>
          <a:p>
            <a:pPr marL="808038" lvl="2" indent="-217488">
              <a:lnSpc>
                <a:spcPct val="110000"/>
              </a:lnSpc>
              <a:spcBef>
                <a:spcPts val="0"/>
              </a:spcBef>
              <a:spcAft>
                <a:spcPts val="0"/>
              </a:spcAft>
            </a:pPr>
            <a:r>
              <a:rPr lang="en-US" sz="2200" dirty="0">
                <a:solidFill>
                  <a:schemeClr val="tx1"/>
                </a:solidFill>
              </a:rPr>
              <a:t>Uses </a:t>
            </a:r>
            <a:r>
              <a:rPr lang="en-US" sz="2200" dirty="0">
                <a:solidFill>
                  <a:srgbClr val="00B050"/>
                </a:solidFill>
              </a:rPr>
              <a:t>fast and simple bitwise operations </a:t>
            </a:r>
            <a:r>
              <a:rPr lang="en-US" sz="2200" dirty="0">
                <a:solidFill>
                  <a:schemeClr val="tx1"/>
                </a:solidFill>
              </a:rPr>
              <a:t>to perform ASM</a:t>
            </a:r>
          </a:p>
          <a:p>
            <a:pPr marL="533400" lvl="1" indent="-215900">
              <a:lnSpc>
                <a:spcPct val="110000"/>
              </a:lnSpc>
              <a:spcBef>
                <a:spcPts val="900"/>
              </a:spcBef>
              <a:spcAft>
                <a:spcPts val="0"/>
              </a:spcAft>
            </a:pPr>
            <a:r>
              <a:rPr lang="en-US" sz="2200" dirty="0">
                <a:solidFill>
                  <a:schemeClr val="tx1"/>
                </a:solidFill>
              </a:rPr>
              <a:t>Modified and extended ASM algorithm</a:t>
            </a:r>
          </a:p>
          <a:p>
            <a:pPr marL="808038" lvl="2" indent="-217488">
              <a:lnSpc>
                <a:spcPct val="110000"/>
              </a:lnSpc>
              <a:spcBef>
                <a:spcPts val="0"/>
              </a:spcBef>
              <a:spcAft>
                <a:spcPts val="0"/>
              </a:spcAft>
            </a:pPr>
            <a:r>
              <a:rPr lang="en-US" sz="2200" dirty="0">
                <a:solidFill>
                  <a:srgbClr val="1F8DD3"/>
                </a:solidFill>
              </a:rPr>
              <a:t>Highly-parallel Bitap </a:t>
            </a:r>
            <a:r>
              <a:rPr lang="en-US" sz="2200" dirty="0">
                <a:solidFill>
                  <a:schemeClr val="tx1"/>
                </a:solidFill>
              </a:rPr>
              <a:t>with long read support</a:t>
            </a:r>
          </a:p>
          <a:p>
            <a:pPr marL="808038" lvl="2" indent="-217488">
              <a:lnSpc>
                <a:spcPct val="110000"/>
              </a:lnSpc>
              <a:spcBef>
                <a:spcPts val="0"/>
              </a:spcBef>
              <a:spcAft>
                <a:spcPts val="0"/>
              </a:spcAft>
            </a:pPr>
            <a:r>
              <a:rPr lang="en-US" sz="2200" dirty="0">
                <a:solidFill>
                  <a:schemeClr val="tx1"/>
                </a:solidFill>
              </a:rPr>
              <a:t>Bitvector-based</a:t>
            </a:r>
            <a:r>
              <a:rPr lang="en-US" sz="2200" dirty="0"/>
              <a:t> </a:t>
            </a:r>
            <a:r>
              <a:rPr lang="en-US" sz="2200" dirty="0">
                <a:solidFill>
                  <a:srgbClr val="1F8DD3"/>
                </a:solidFill>
              </a:rPr>
              <a:t>novel algorithm to perform </a:t>
            </a:r>
            <a:r>
              <a:rPr lang="en-US" sz="2200" i="1" dirty="0">
                <a:solidFill>
                  <a:srgbClr val="1F8DD3"/>
                </a:solidFill>
              </a:rPr>
              <a:t>traceback</a:t>
            </a:r>
            <a:r>
              <a:rPr lang="en-US" sz="2200" dirty="0">
                <a:solidFill>
                  <a:srgbClr val="1F8DD3"/>
                </a:solidFill>
              </a:rPr>
              <a:t> </a:t>
            </a:r>
          </a:p>
          <a:p>
            <a:pPr marL="533400" lvl="1" indent="-215900">
              <a:lnSpc>
                <a:spcPct val="110000"/>
              </a:lnSpc>
              <a:spcBef>
                <a:spcPts val="900"/>
              </a:spcBef>
              <a:spcAft>
                <a:spcPts val="0"/>
              </a:spcAft>
            </a:pPr>
            <a:r>
              <a:rPr lang="en-US" sz="2200" dirty="0">
                <a:solidFill>
                  <a:srgbClr val="7030A0"/>
                </a:solidFill>
              </a:rPr>
              <a:t>Co-design</a:t>
            </a:r>
            <a:r>
              <a:rPr lang="en-US" sz="2200" dirty="0">
                <a:solidFill>
                  <a:schemeClr val="tx1"/>
                </a:solidFill>
              </a:rPr>
              <a:t> of our modified </a:t>
            </a:r>
            <a:r>
              <a:rPr lang="en-US" sz="2200" dirty="0">
                <a:solidFill>
                  <a:srgbClr val="7030A0"/>
                </a:solidFill>
              </a:rPr>
              <a:t>scalable and memory-efficient algorithms </a:t>
            </a:r>
            <a:r>
              <a:rPr lang="en-US" sz="2200" dirty="0">
                <a:solidFill>
                  <a:schemeClr val="tx1"/>
                </a:solidFill>
              </a:rPr>
              <a:t>with </a:t>
            </a:r>
            <a:r>
              <a:rPr lang="en-US" sz="2200" dirty="0">
                <a:solidFill>
                  <a:srgbClr val="7030A0"/>
                </a:solidFill>
              </a:rPr>
              <a:t>low-power and area-efficient hardware accelerators</a:t>
            </a:r>
          </a:p>
          <a:p>
            <a:pPr marL="806450" lvl="1" indent="-258763">
              <a:lnSpc>
                <a:spcPct val="110000"/>
              </a:lnSpc>
              <a:spcBef>
                <a:spcPts val="0"/>
              </a:spcBef>
              <a:spcAft>
                <a:spcPts val="0"/>
              </a:spcAft>
            </a:pPr>
            <a:endParaRPr lang="en-US" sz="2100" dirty="0">
              <a:solidFill>
                <a:schemeClr val="tx1"/>
              </a:solidFill>
            </a:endParaRPr>
          </a:p>
          <a:p>
            <a:pPr marL="806450" lvl="1" indent="-258763">
              <a:lnSpc>
                <a:spcPct val="110000"/>
              </a:lnSpc>
              <a:spcBef>
                <a:spcPts val="0"/>
              </a:spcBef>
              <a:spcAft>
                <a:spcPts val="0"/>
              </a:spcAft>
            </a:pPr>
            <a:endParaRPr lang="en-US" sz="2100" dirty="0">
              <a:solidFill>
                <a:schemeClr val="tx1"/>
              </a:solidFill>
            </a:endParaRPr>
          </a:p>
          <a:p>
            <a:pPr marL="285750" indent="-285750">
              <a:lnSpc>
                <a:spcPct val="110000"/>
              </a:lnSpc>
              <a:spcBef>
                <a:spcPts val="0"/>
              </a:spcBef>
              <a:spcAft>
                <a:spcPts val="0"/>
              </a:spcAft>
            </a:pPr>
            <a:endParaRPr lang="en-US" sz="2100" dirty="0">
              <a:solidFill>
                <a:schemeClr val="tx1"/>
              </a:solidFill>
            </a:endParaRPr>
          </a:p>
        </p:txBody>
      </p:sp>
      <p:sp>
        <p:nvSpPr>
          <p:cNvPr id="6" name="TextBox 5">
            <a:extLst>
              <a:ext uri="{FF2B5EF4-FFF2-40B4-BE49-F238E27FC236}">
                <a16:creationId xmlns:a16="http://schemas.microsoft.com/office/drawing/2014/main" id="{5BF7F3FE-F1CE-E146-81C5-1C1E994AFF21}"/>
              </a:ext>
            </a:extLst>
          </p:cNvPr>
          <p:cNvSpPr txBox="1"/>
          <p:nvPr/>
        </p:nvSpPr>
        <p:spPr>
          <a:xfrm>
            <a:off x="366962" y="1165147"/>
            <a:ext cx="8410073" cy="1797287"/>
          </a:xfrm>
          <a:prstGeom prst="roundRect">
            <a:avLst>
              <a:gd name="adj" fmla="val 4777"/>
            </a:avLst>
          </a:prstGeom>
          <a:solidFill>
            <a:schemeClr val="accent2">
              <a:lumMod val="40000"/>
              <a:lumOff val="60000"/>
              <a:alpha val="88000"/>
            </a:schemeClr>
          </a:solidFill>
          <a:ln>
            <a:noFill/>
          </a:ln>
        </p:spPr>
        <p:txBody>
          <a:bodyPr wrap="square" rtlCol="0" anchor="ctr" anchorCtr="0">
            <a:noAutofit/>
          </a:bodyPr>
          <a:lstStyle/>
          <a:p>
            <a:pPr marL="0" marR="0" lvl="0" indent="0" algn="ctr" defTabSz="457200" rtl="0" eaLnBrk="1" fontAlgn="auto" latinLnBrk="0" hangingPunct="1">
              <a:lnSpc>
                <a:spcPct val="110000"/>
              </a:lnSpc>
              <a:spcAft>
                <a:spcPts val="300"/>
              </a:spcAft>
              <a:buClrTx/>
              <a:buSzTx/>
              <a:buFontTx/>
              <a:buNone/>
              <a:tabLst/>
              <a:defRPr/>
            </a:pPr>
            <a:r>
              <a:rPr kumimoji="0" lang="en-US" sz="2600" b="1" i="0" u="none" strike="noStrike" kern="1200" cap="none" spc="0" normalizeH="0" baseline="0" noProof="0" dirty="0">
                <a:ln>
                  <a:noFill/>
                </a:ln>
                <a:effectLst/>
                <a:uLnTx/>
                <a:uFillTx/>
                <a:latin typeface="Corbel" panose="020B0503020204020204" pitchFamily="34" charset="0"/>
                <a:cs typeface="Calibri" panose="020F0502020204030204" pitchFamily="34" charset="0"/>
              </a:rPr>
              <a:t>Our Goal:</a:t>
            </a:r>
          </a:p>
          <a:p>
            <a:pPr lvl="0" algn="ctr">
              <a:lnSpc>
                <a:spcPct val="110000"/>
              </a:lnSpc>
            </a:pPr>
            <a:r>
              <a:rPr kumimoji="0" lang="en-US" sz="2400" b="0" i="0" u="none" strike="noStrike" kern="1200" cap="none" spc="0" normalizeH="0" baseline="0" noProof="0" dirty="0">
                <a:ln>
                  <a:noFill/>
                </a:ln>
                <a:solidFill>
                  <a:srgbClr val="FE6200"/>
                </a:solidFill>
                <a:effectLst/>
                <a:uLnTx/>
                <a:uFillTx/>
                <a:latin typeface="Corbel" panose="020B0503020204020204" pitchFamily="34" charset="0"/>
                <a:cs typeface="Calibri" panose="020F0502020204030204" pitchFamily="34" charset="0"/>
              </a:rPr>
              <a:t>Accelerate approximate string matching </a:t>
            </a:r>
          </a:p>
          <a:p>
            <a:pPr lvl="0" algn="ctr">
              <a:lnSpc>
                <a:spcPct val="110000"/>
              </a:lnSpc>
            </a:pPr>
            <a:r>
              <a:rPr kumimoji="0" lang="en-US" sz="2400" b="0" i="0" u="none" strike="noStrike" kern="1200" cap="none" spc="0" normalizeH="0" baseline="0" noProof="0" dirty="0">
                <a:ln>
                  <a:noFill/>
                </a:ln>
                <a:solidFill>
                  <a:prstClr val="black"/>
                </a:solidFill>
                <a:effectLst/>
                <a:uLnTx/>
                <a:uFillTx/>
                <a:latin typeface="Corbel" panose="020B0503020204020204" pitchFamily="34" charset="0"/>
                <a:cs typeface="Calibri" panose="020F0502020204030204" pitchFamily="34" charset="0"/>
              </a:rPr>
              <a:t>by designing </a:t>
            </a:r>
            <a:r>
              <a:rPr lang="en-US" sz="2400" dirty="0">
                <a:solidFill>
                  <a:srgbClr val="00B050"/>
                </a:solidFill>
                <a:latin typeface="Corbel" panose="020B0503020204020204" pitchFamily="34" charset="0"/>
                <a:cs typeface="Calibri" panose="020F0502020204030204" pitchFamily="34" charset="0"/>
              </a:rPr>
              <a:t>a fast and flexible framework</a:t>
            </a:r>
            <a:r>
              <a:rPr lang="en-US" sz="2400" dirty="0">
                <a:solidFill>
                  <a:prstClr val="black"/>
                </a:solidFill>
                <a:latin typeface="Corbel" panose="020B0503020204020204" pitchFamily="34" charset="0"/>
                <a:cs typeface="Calibri" panose="020F0502020204030204" pitchFamily="34" charset="0"/>
              </a:rPr>
              <a:t>, </a:t>
            </a:r>
          </a:p>
          <a:p>
            <a:pPr lvl="0" algn="ctr">
              <a:lnSpc>
                <a:spcPct val="110000"/>
              </a:lnSpc>
            </a:pPr>
            <a:r>
              <a:rPr lang="en-US" sz="2400" dirty="0">
                <a:solidFill>
                  <a:prstClr val="black"/>
                </a:solidFill>
                <a:latin typeface="Corbel" panose="020B0503020204020204" pitchFamily="34" charset="0"/>
                <a:cs typeface="Calibri" panose="020F0502020204030204" pitchFamily="34" charset="0"/>
              </a:rPr>
              <a:t>which can accelerate </a:t>
            </a:r>
            <a:r>
              <a:rPr lang="en-US" sz="2400" i="1" dirty="0">
                <a:solidFill>
                  <a:srgbClr val="1F8DD3"/>
                </a:solidFill>
                <a:latin typeface="Corbel" panose="020B0503020204020204" pitchFamily="34" charset="0"/>
                <a:cs typeface="Calibri" panose="020F0502020204030204" pitchFamily="34" charset="0"/>
              </a:rPr>
              <a:t>multiple steps </a:t>
            </a:r>
            <a:r>
              <a:rPr lang="en-US" sz="2400" dirty="0">
                <a:solidFill>
                  <a:srgbClr val="1F8DD3"/>
                </a:solidFill>
                <a:latin typeface="Corbel" panose="020B0503020204020204" pitchFamily="34" charset="0"/>
                <a:cs typeface="Calibri" panose="020F0502020204030204" pitchFamily="34" charset="0"/>
              </a:rPr>
              <a:t>of genome sequence analysis</a:t>
            </a:r>
            <a:endParaRPr kumimoji="0" lang="en-US" sz="2400" b="0" i="0" u="none" strike="noStrike" kern="1200" cap="none" spc="0" normalizeH="0" baseline="0" noProof="0" dirty="0">
              <a:ln>
                <a:noFill/>
              </a:ln>
              <a:solidFill>
                <a:srgbClr val="1F8DD3"/>
              </a:solidFill>
              <a:effectLst/>
              <a:uLnTx/>
              <a:uFillTx/>
              <a:latin typeface="Corbel" panose="020B050302020402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AABE0BF-1D84-3A4A-9E14-C064D39DE5CE}"/>
              </a:ext>
            </a:extLst>
          </p:cNvPr>
          <p:cNvSpPr>
            <a:spLocks noGrp="1"/>
          </p:cNvSpPr>
          <p:nvPr>
            <p:ph type="sldNum" sz="quarter" idx="10"/>
          </p:nvPr>
        </p:nvSpPr>
        <p:spPr/>
        <p:txBody>
          <a:bodyPr/>
          <a:lstStyle/>
          <a:p>
            <a:fld id="{BE67019E-6B59-9444-A8F8-0CFAB6B6981D}" type="slidenum">
              <a:rPr lang="en-US" smtClean="0"/>
              <a:pPr/>
              <a:t>4</a:t>
            </a:fld>
            <a:endParaRPr lang="en-US" dirty="0"/>
          </a:p>
        </p:txBody>
      </p:sp>
    </p:spTree>
    <p:custDataLst>
      <p:tags r:id="rId1"/>
    </p:custDataLst>
    <p:extLst>
      <p:ext uri="{BB962C8B-B14F-4D97-AF65-F5344CB8AC3E}">
        <p14:creationId xmlns:p14="http://schemas.microsoft.com/office/powerpoint/2010/main" val="174979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8BEC95D-5242-1445-B6FF-1297E3AE86BB}"/>
              </a:ext>
            </a:extLst>
          </p:cNvPr>
          <p:cNvSpPr txBox="1"/>
          <p:nvPr/>
        </p:nvSpPr>
        <p:spPr>
          <a:xfrm>
            <a:off x="2260369" y="1190642"/>
            <a:ext cx="6583077" cy="3186151"/>
          </a:xfrm>
          <a:prstGeom prst="roundRect">
            <a:avLst>
              <a:gd name="adj" fmla="val 1745"/>
            </a:avLst>
          </a:prstGeom>
          <a:solidFill>
            <a:schemeClr val="accent6">
              <a:lumMod val="20000"/>
              <a:lumOff val="80000"/>
            </a:schemeClr>
          </a:solidFill>
          <a:ln w="28575">
            <a:solidFill>
              <a:schemeClr val="tx1"/>
            </a:solidFill>
          </a:ln>
        </p:spPr>
        <p:txBody>
          <a:bodyPr wrap="square" rtlCol="0" anchor="t" anchorCtr="0">
            <a:noAutofit/>
          </a:bodyPr>
          <a:lstStyle/>
          <a:p>
            <a:pPr algn="ctr"/>
            <a:endParaRPr lang="en-US" sz="1306" b="1" dirty="0">
              <a:latin typeface="Corbel" panose="020B0503020204020204" pitchFamily="34" charset="0"/>
            </a:endParaRPr>
          </a:p>
        </p:txBody>
      </p:sp>
      <p:sp>
        <p:nvSpPr>
          <p:cNvPr id="98" name="TextBox 97">
            <a:extLst>
              <a:ext uri="{FF2B5EF4-FFF2-40B4-BE49-F238E27FC236}">
                <a16:creationId xmlns:a16="http://schemas.microsoft.com/office/drawing/2014/main" id="{A3A01C92-18BE-DC41-AC75-77BB85F9BB4C}"/>
              </a:ext>
            </a:extLst>
          </p:cNvPr>
          <p:cNvSpPr txBox="1"/>
          <p:nvPr/>
        </p:nvSpPr>
        <p:spPr>
          <a:xfrm>
            <a:off x="4442891" y="1216785"/>
            <a:ext cx="1350282" cy="500419"/>
          </a:xfrm>
          <a:prstGeom prst="roundRect">
            <a:avLst>
              <a:gd name="adj" fmla="val 0"/>
            </a:avLst>
          </a:prstGeom>
          <a:noFill/>
        </p:spPr>
        <p:txBody>
          <a:bodyPr wrap="square" rtlCol="0" anchor="ctr" anchorCtr="0">
            <a:noAutofit/>
          </a:bodyPr>
          <a:lstStyle/>
          <a:p>
            <a:pPr algn="r" defTabSz="331836">
              <a:defRPr/>
            </a:pPr>
            <a:r>
              <a:rPr lang="en-US" sz="1700" b="1" kern="0" dirty="0">
                <a:solidFill>
                  <a:schemeClr val="tx1">
                    <a:lumMod val="50000"/>
                    <a:lumOff val="50000"/>
                  </a:schemeClr>
                </a:solidFill>
                <a:latin typeface="Corbel" panose="020B0503020204020204" pitchFamily="34" charset="0"/>
              </a:rPr>
              <a:t>GenASM-DC</a:t>
            </a:r>
            <a:endParaRPr lang="en-US" sz="1700" b="1" kern="0" baseline="-25000" dirty="0">
              <a:solidFill>
                <a:schemeClr val="tx1">
                  <a:lumMod val="50000"/>
                  <a:lumOff val="50000"/>
                </a:schemeClr>
              </a:solidFill>
              <a:latin typeface="Corbel" panose="020B0503020204020204" pitchFamily="34" charset="0"/>
            </a:endParaRPr>
          </a:p>
        </p:txBody>
      </p:sp>
      <p:sp>
        <p:nvSpPr>
          <p:cNvPr id="99" name="TextBox 98">
            <a:extLst>
              <a:ext uri="{FF2B5EF4-FFF2-40B4-BE49-F238E27FC236}">
                <a16:creationId xmlns:a16="http://schemas.microsoft.com/office/drawing/2014/main" id="{39218610-939D-B048-9A6D-92E206AF6746}"/>
              </a:ext>
            </a:extLst>
          </p:cNvPr>
          <p:cNvSpPr txBox="1"/>
          <p:nvPr/>
        </p:nvSpPr>
        <p:spPr>
          <a:xfrm>
            <a:off x="5894758" y="1216785"/>
            <a:ext cx="1331456" cy="500419"/>
          </a:xfrm>
          <a:prstGeom prst="roundRect">
            <a:avLst>
              <a:gd name="adj" fmla="val 0"/>
            </a:avLst>
          </a:prstGeom>
          <a:noFill/>
        </p:spPr>
        <p:txBody>
          <a:bodyPr wrap="square" rtlCol="0" anchor="ctr" anchorCtr="0">
            <a:noAutofit/>
          </a:bodyPr>
          <a:lstStyle/>
          <a:p>
            <a:pPr defTabSz="331836">
              <a:defRPr/>
            </a:pPr>
            <a:r>
              <a:rPr lang="en-US" sz="1700" b="1" kern="0" dirty="0">
                <a:solidFill>
                  <a:schemeClr val="tx1">
                    <a:lumMod val="50000"/>
                    <a:lumOff val="50000"/>
                  </a:schemeClr>
                </a:solidFill>
                <a:latin typeface="Corbel" panose="020B0503020204020204" pitchFamily="34" charset="0"/>
              </a:rPr>
              <a:t>GenASM-TB</a:t>
            </a:r>
            <a:endParaRPr lang="en-US" sz="1700" b="1" kern="0" baseline="-25000" dirty="0">
              <a:solidFill>
                <a:schemeClr val="tx1">
                  <a:lumMod val="50000"/>
                  <a:lumOff val="50000"/>
                </a:schemeClr>
              </a:solidFill>
              <a:latin typeface="Corbel" panose="020B0503020204020204" pitchFamily="34" charset="0"/>
            </a:endParaRPr>
          </a:p>
        </p:txBody>
      </p:sp>
      <p:pic>
        <p:nvPicPr>
          <p:cNvPr id="83" name="Picture 82">
            <a:extLst>
              <a:ext uri="{FF2B5EF4-FFF2-40B4-BE49-F238E27FC236}">
                <a16:creationId xmlns:a16="http://schemas.microsoft.com/office/drawing/2014/main" id="{9F2E1CB4-DB06-DD43-9598-B4C988968E06}"/>
              </a:ext>
            </a:extLst>
          </p:cNvPr>
          <p:cNvPicPr>
            <a:picLocks/>
          </p:cNvPicPr>
          <p:nvPr/>
        </p:nvPicPr>
        <p:blipFill rotWithShape="1">
          <a:blip r:embed="rId4"/>
          <a:srcRect l="54403"/>
          <a:stretch/>
        </p:blipFill>
        <p:spPr>
          <a:xfrm>
            <a:off x="5856978" y="1180225"/>
            <a:ext cx="3013177" cy="3195178"/>
          </a:xfrm>
          <a:prstGeom prst="rect">
            <a:avLst/>
          </a:prstGeom>
        </p:spPr>
      </p:pic>
      <p:pic>
        <p:nvPicPr>
          <p:cNvPr id="84" name="Picture 83">
            <a:extLst>
              <a:ext uri="{FF2B5EF4-FFF2-40B4-BE49-F238E27FC236}">
                <a16:creationId xmlns:a16="http://schemas.microsoft.com/office/drawing/2014/main" id="{3184E677-89EB-1F4D-9BB2-40F7EFBD3CA5}"/>
              </a:ext>
            </a:extLst>
          </p:cNvPr>
          <p:cNvPicPr>
            <a:picLocks noChangeAspect="1"/>
          </p:cNvPicPr>
          <p:nvPr/>
        </p:nvPicPr>
        <p:blipFill rotWithShape="1">
          <a:blip r:embed="rId5"/>
          <a:srcRect r="45949"/>
          <a:stretch/>
        </p:blipFill>
        <p:spPr>
          <a:xfrm>
            <a:off x="2242087" y="1180225"/>
            <a:ext cx="3571827" cy="3195178"/>
          </a:xfrm>
          <a:prstGeom prst="rect">
            <a:avLst/>
          </a:prstGeom>
        </p:spPr>
      </p:pic>
      <p:sp>
        <p:nvSpPr>
          <p:cNvPr id="2" name="Title 1">
            <a:extLst>
              <a:ext uri="{FF2B5EF4-FFF2-40B4-BE49-F238E27FC236}">
                <a16:creationId xmlns:a16="http://schemas.microsoft.com/office/drawing/2014/main" id="{1B69E1B1-900D-AE42-B885-FB604CB610B7}"/>
              </a:ext>
            </a:extLst>
          </p:cNvPr>
          <p:cNvSpPr>
            <a:spLocks noGrp="1"/>
          </p:cNvSpPr>
          <p:nvPr>
            <p:ph type="title"/>
          </p:nvPr>
        </p:nvSpPr>
        <p:spPr>
          <a:xfrm>
            <a:off x="366963" y="257434"/>
            <a:ext cx="8410073" cy="753467"/>
          </a:xfrm>
        </p:spPr>
        <p:txBody>
          <a:bodyPr>
            <a:normAutofit fontScale="90000"/>
          </a:bodyPr>
          <a:lstStyle/>
          <a:p>
            <a:r>
              <a:rPr lang="en-US" dirty="0"/>
              <a:t>GenASM: Hardware Design</a:t>
            </a:r>
          </a:p>
        </p:txBody>
      </p:sp>
      <p:sp>
        <p:nvSpPr>
          <p:cNvPr id="3" name="Slide Number Placeholder 2">
            <a:extLst>
              <a:ext uri="{FF2B5EF4-FFF2-40B4-BE49-F238E27FC236}">
                <a16:creationId xmlns:a16="http://schemas.microsoft.com/office/drawing/2014/main" id="{95327947-F438-2147-A6C6-B1DE7A808D92}"/>
              </a:ext>
            </a:extLst>
          </p:cNvPr>
          <p:cNvSpPr>
            <a:spLocks noGrp="1"/>
          </p:cNvSpPr>
          <p:nvPr>
            <p:ph type="sldNum" sz="quarter" idx="10"/>
          </p:nvPr>
        </p:nvSpPr>
        <p:spPr/>
        <p:txBody>
          <a:bodyPr/>
          <a:lstStyle/>
          <a:p>
            <a:fld id="{BE67019E-6B59-9444-A8F8-0CFAB6B6981D}" type="slidenum">
              <a:rPr lang="en-US" smtClean="0"/>
              <a:pPr/>
              <a:t>5</a:t>
            </a:fld>
            <a:endParaRPr lang="en-US" dirty="0"/>
          </a:p>
        </p:txBody>
      </p:sp>
      <p:cxnSp>
        <p:nvCxnSpPr>
          <p:cNvPr id="64" name="Straight Connector 63">
            <a:extLst>
              <a:ext uri="{FF2B5EF4-FFF2-40B4-BE49-F238E27FC236}">
                <a16:creationId xmlns:a16="http://schemas.microsoft.com/office/drawing/2014/main" id="{B27D210F-4CD4-8E42-85CA-2070CB4D1BA6}"/>
              </a:ext>
            </a:extLst>
          </p:cNvPr>
          <p:cNvCxnSpPr>
            <a:cxnSpLocks/>
          </p:cNvCxnSpPr>
          <p:nvPr/>
        </p:nvCxnSpPr>
        <p:spPr>
          <a:xfrm>
            <a:off x="5842622" y="1195724"/>
            <a:ext cx="0" cy="3186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DE2C23F0-9BFA-3D46-AD7D-45A1E4299135}"/>
              </a:ext>
            </a:extLst>
          </p:cNvPr>
          <p:cNvSpPr txBox="1"/>
          <p:nvPr/>
        </p:nvSpPr>
        <p:spPr>
          <a:xfrm>
            <a:off x="5316303" y="2371501"/>
            <a:ext cx="1066000" cy="1608781"/>
          </a:xfrm>
          <a:prstGeom prst="roundRect">
            <a:avLst>
              <a:gd name="adj" fmla="val 5084"/>
            </a:avLst>
          </a:prstGeom>
          <a:solidFill>
            <a:schemeClr val="accent6">
              <a:lumMod val="20000"/>
              <a:lumOff val="80000"/>
            </a:schemeClr>
          </a:solidFill>
          <a:ln w="28575">
            <a:solidFill>
              <a:schemeClr val="tx1">
                <a:lumMod val="50000"/>
                <a:lumOff val="50000"/>
              </a:schemeClr>
            </a:solidFill>
          </a:ln>
        </p:spPr>
        <p:txBody>
          <a:bodyPr wrap="square" rtlCol="0" anchor="t" anchorCtr="0">
            <a:noAutofit/>
          </a:bodyPr>
          <a:lstStyle/>
          <a:p>
            <a:pPr algn="ctr"/>
            <a:endParaRPr lang="en-US" sz="1306" b="1" dirty="0">
              <a:latin typeface="Corbel" panose="020B0503020204020204" pitchFamily="34" charset="0"/>
            </a:endParaRPr>
          </a:p>
        </p:txBody>
      </p:sp>
      <p:sp>
        <p:nvSpPr>
          <p:cNvPr id="5" name="Rectangle 4">
            <a:extLst>
              <a:ext uri="{FF2B5EF4-FFF2-40B4-BE49-F238E27FC236}">
                <a16:creationId xmlns:a16="http://schemas.microsoft.com/office/drawing/2014/main" id="{8569F024-29B5-F240-A68A-1B18EF567080}"/>
              </a:ext>
            </a:extLst>
          </p:cNvPr>
          <p:cNvSpPr/>
          <p:nvPr/>
        </p:nvSpPr>
        <p:spPr>
          <a:xfrm>
            <a:off x="2133807" y="4391341"/>
            <a:ext cx="2309084" cy="1200329"/>
          </a:xfrm>
          <a:prstGeom prst="rect">
            <a:avLst/>
          </a:prstGeom>
        </p:spPr>
        <p:txBody>
          <a:bodyPr wrap="square">
            <a:spAutoFit/>
          </a:bodyPr>
          <a:lstStyle/>
          <a:p>
            <a:pPr algn="ctr"/>
            <a:r>
              <a:rPr lang="en-US" b="1" dirty="0">
                <a:solidFill>
                  <a:srgbClr val="00B050"/>
                </a:solidFill>
              </a:rPr>
              <a:t>GenASM-DC:</a:t>
            </a:r>
            <a:r>
              <a:rPr lang="en-US" dirty="0">
                <a:solidFill>
                  <a:srgbClr val="00B050"/>
                </a:solidFill>
              </a:rPr>
              <a:t> </a:t>
            </a:r>
          </a:p>
          <a:p>
            <a:pPr algn="ctr"/>
            <a:r>
              <a:rPr lang="en-US" dirty="0"/>
              <a:t>generates bitvectors </a:t>
            </a:r>
          </a:p>
          <a:p>
            <a:pPr algn="ctr"/>
            <a:r>
              <a:rPr lang="en-US" dirty="0"/>
              <a:t>and performs edit </a:t>
            </a:r>
          </a:p>
          <a:p>
            <a:pPr algn="ctr"/>
            <a:r>
              <a:rPr lang="en-US" b="1" dirty="0">
                <a:solidFill>
                  <a:srgbClr val="00B050"/>
                </a:solidFill>
              </a:rPr>
              <a:t>D</a:t>
            </a:r>
            <a:r>
              <a:rPr lang="en-US" dirty="0"/>
              <a:t>istance </a:t>
            </a:r>
            <a:r>
              <a:rPr lang="en-US" b="1" dirty="0">
                <a:solidFill>
                  <a:srgbClr val="00B050"/>
                </a:solidFill>
              </a:rPr>
              <a:t>C</a:t>
            </a:r>
            <a:r>
              <a:rPr lang="en-US" dirty="0"/>
              <a:t>alculation</a:t>
            </a:r>
          </a:p>
        </p:txBody>
      </p:sp>
      <p:sp>
        <p:nvSpPr>
          <p:cNvPr id="6" name="Rectangle 5">
            <a:extLst>
              <a:ext uri="{FF2B5EF4-FFF2-40B4-BE49-F238E27FC236}">
                <a16:creationId xmlns:a16="http://schemas.microsoft.com/office/drawing/2014/main" id="{89437F79-F9D7-384C-8586-8F9603BA6CD5}"/>
              </a:ext>
            </a:extLst>
          </p:cNvPr>
          <p:cNvSpPr/>
          <p:nvPr/>
        </p:nvSpPr>
        <p:spPr>
          <a:xfrm>
            <a:off x="6123848" y="4391341"/>
            <a:ext cx="2847852" cy="1200329"/>
          </a:xfrm>
          <a:prstGeom prst="rect">
            <a:avLst/>
          </a:prstGeom>
        </p:spPr>
        <p:txBody>
          <a:bodyPr wrap="square">
            <a:spAutoFit/>
          </a:bodyPr>
          <a:lstStyle/>
          <a:p>
            <a:pPr marL="538163" algn="ctr">
              <a:lnSpc>
                <a:spcPct val="100000"/>
              </a:lnSpc>
              <a:spcBef>
                <a:spcPts val="0"/>
              </a:spcBef>
              <a:spcAft>
                <a:spcPts val="0"/>
              </a:spcAft>
            </a:pPr>
            <a:r>
              <a:rPr lang="en-US" b="1" dirty="0">
                <a:solidFill>
                  <a:srgbClr val="7A20C9"/>
                </a:solidFill>
              </a:rPr>
              <a:t>GenASM-TB:</a:t>
            </a:r>
            <a:r>
              <a:rPr lang="en-US" dirty="0">
                <a:solidFill>
                  <a:srgbClr val="7A20C9"/>
                </a:solidFill>
              </a:rPr>
              <a:t> </a:t>
            </a:r>
            <a:r>
              <a:rPr lang="en-US" dirty="0"/>
              <a:t>performs </a:t>
            </a:r>
            <a:r>
              <a:rPr lang="en-US" b="1" dirty="0" err="1">
                <a:solidFill>
                  <a:srgbClr val="7A20C9"/>
                </a:solidFill>
              </a:rPr>
              <a:t>T</a:t>
            </a:r>
            <a:r>
              <a:rPr lang="en-US" dirty="0" err="1"/>
              <a:t>race</a:t>
            </a:r>
            <a:r>
              <a:rPr lang="en-US" b="1" dirty="0" err="1">
                <a:solidFill>
                  <a:srgbClr val="7A20C9"/>
                </a:solidFill>
              </a:rPr>
              <a:t>B</a:t>
            </a:r>
            <a:r>
              <a:rPr lang="en-US" dirty="0" err="1"/>
              <a:t>ack</a:t>
            </a:r>
            <a:r>
              <a:rPr lang="en-US" dirty="0"/>
              <a:t> and assembles the optimal alignment </a:t>
            </a:r>
          </a:p>
        </p:txBody>
      </p:sp>
      <p:sp>
        <p:nvSpPr>
          <p:cNvPr id="47" name="TextBox 46">
            <a:extLst>
              <a:ext uri="{FF2B5EF4-FFF2-40B4-BE49-F238E27FC236}">
                <a16:creationId xmlns:a16="http://schemas.microsoft.com/office/drawing/2014/main" id="{E4D4197C-BD3C-D540-A871-01293B70AAFA}"/>
              </a:ext>
            </a:extLst>
          </p:cNvPr>
          <p:cNvSpPr txBox="1"/>
          <p:nvPr/>
        </p:nvSpPr>
        <p:spPr>
          <a:xfrm>
            <a:off x="306826" y="2907140"/>
            <a:ext cx="1045030" cy="1436916"/>
          </a:xfrm>
          <a:prstGeom prst="roundRect">
            <a:avLst>
              <a:gd name="adj" fmla="val 5645"/>
            </a:avLst>
          </a:prstGeom>
          <a:solidFill>
            <a:srgbClr val="FBE5D6"/>
          </a:solidFill>
          <a:ln w="28575">
            <a:solidFill>
              <a:schemeClr val="tx1"/>
            </a:solidFill>
          </a:ln>
        </p:spPr>
        <p:txBody>
          <a:bodyPr wrap="square" rtlCol="0" anchor="ctr" anchorCtr="0">
            <a:noAutofit/>
          </a:bodyPr>
          <a:lstStyle/>
          <a:p>
            <a:pPr algn="ctr"/>
            <a:r>
              <a:rPr lang="en-US" sz="1700" b="1" dirty="0">
                <a:solidFill>
                  <a:schemeClr val="tx2">
                    <a:lumMod val="50000"/>
                  </a:schemeClr>
                </a:solidFill>
                <a:latin typeface="Corbel" panose="020B0503020204020204" pitchFamily="34" charset="0"/>
              </a:rPr>
              <a:t>Host CPU</a:t>
            </a:r>
          </a:p>
        </p:txBody>
      </p:sp>
      <p:sp>
        <p:nvSpPr>
          <p:cNvPr id="95" name="TextBox 94">
            <a:extLst>
              <a:ext uri="{FF2B5EF4-FFF2-40B4-BE49-F238E27FC236}">
                <a16:creationId xmlns:a16="http://schemas.microsoft.com/office/drawing/2014/main" id="{8EBACF83-976B-674A-866A-9D6AE55F8723}"/>
              </a:ext>
            </a:extLst>
          </p:cNvPr>
          <p:cNvSpPr txBox="1"/>
          <p:nvPr/>
        </p:nvSpPr>
        <p:spPr>
          <a:xfrm>
            <a:off x="5389227" y="2448668"/>
            <a:ext cx="930547" cy="366459"/>
          </a:xfrm>
          <a:prstGeom prst="roundRect">
            <a:avLst>
              <a:gd name="adj" fmla="val 9171"/>
            </a:avLst>
          </a:prstGeom>
          <a:solidFill>
            <a:schemeClr val="accent6">
              <a:lumMod val="20000"/>
              <a:lumOff val="80000"/>
            </a:schemeClr>
          </a:solidFill>
          <a:ln w="28575">
            <a:solidFill>
              <a:schemeClr val="tx1">
                <a:lumMod val="50000"/>
                <a:lumOff val="50000"/>
              </a:schemeClr>
            </a:solidFill>
          </a:ln>
        </p:spPr>
        <p:txBody>
          <a:bodyPr wrap="square" rtlCol="0" anchor="ctr" anchorCtr="0">
            <a:noAutofit/>
          </a:bodyPr>
          <a:lstStyle>
            <a:defPPr>
              <a:defRPr lang="en-US"/>
            </a:defPPr>
            <a:lvl1pPr algn="ctr">
              <a:defRPr sz="1500" b="1">
                <a:latin typeface="Corbel" panose="020B0503020204020204" pitchFamily="34" charset="0"/>
              </a:defRPr>
            </a:lvl1pPr>
          </a:lstStyle>
          <a:p>
            <a:r>
              <a:rPr lang="en-US" sz="1200" dirty="0">
                <a:solidFill>
                  <a:schemeClr val="tx1">
                    <a:lumMod val="50000"/>
                    <a:lumOff val="50000"/>
                  </a:schemeClr>
                </a:solidFill>
              </a:rPr>
              <a:t>TB-SRAM</a:t>
            </a:r>
            <a:r>
              <a:rPr lang="en-US" sz="1200" baseline="-25000" dirty="0">
                <a:solidFill>
                  <a:schemeClr val="tx1">
                    <a:lumMod val="50000"/>
                    <a:lumOff val="50000"/>
                  </a:schemeClr>
                </a:solidFill>
                <a:latin typeface="Calibri" panose="020F0502020204030204" pitchFamily="34" charset="0"/>
                <a:cs typeface="Calibri" panose="020F0502020204030204" pitchFamily="34" charset="0"/>
              </a:rPr>
              <a:t>1</a:t>
            </a:r>
          </a:p>
        </p:txBody>
      </p:sp>
      <p:sp>
        <p:nvSpPr>
          <p:cNvPr id="96" name="TextBox 95">
            <a:extLst>
              <a:ext uri="{FF2B5EF4-FFF2-40B4-BE49-F238E27FC236}">
                <a16:creationId xmlns:a16="http://schemas.microsoft.com/office/drawing/2014/main" id="{0EF49DC6-094C-814D-8FDE-3A004C471D52}"/>
              </a:ext>
            </a:extLst>
          </p:cNvPr>
          <p:cNvSpPr txBox="1"/>
          <p:nvPr/>
        </p:nvSpPr>
        <p:spPr>
          <a:xfrm>
            <a:off x="5389227" y="2856057"/>
            <a:ext cx="930547" cy="366459"/>
          </a:xfrm>
          <a:prstGeom prst="roundRect">
            <a:avLst>
              <a:gd name="adj" fmla="val 9171"/>
            </a:avLst>
          </a:prstGeom>
          <a:solidFill>
            <a:schemeClr val="accent6">
              <a:lumMod val="20000"/>
              <a:lumOff val="80000"/>
            </a:schemeClr>
          </a:solidFill>
          <a:ln w="28575">
            <a:solidFill>
              <a:schemeClr val="tx1">
                <a:lumMod val="50000"/>
                <a:lumOff val="50000"/>
              </a:schemeClr>
            </a:solidFill>
          </a:ln>
        </p:spPr>
        <p:txBody>
          <a:bodyPr wrap="square" rtlCol="0" anchor="ctr" anchorCtr="0">
            <a:noAutofit/>
          </a:bodyPr>
          <a:lstStyle>
            <a:defPPr>
              <a:defRPr lang="en-US"/>
            </a:defPPr>
            <a:lvl1pPr algn="ctr">
              <a:defRPr sz="1200" b="1">
                <a:latin typeface="Corbel" panose="020B0503020204020204" pitchFamily="34" charset="0"/>
              </a:defRPr>
            </a:lvl1pPr>
          </a:lstStyle>
          <a:p>
            <a:r>
              <a:rPr lang="en-US" dirty="0">
                <a:solidFill>
                  <a:schemeClr val="tx1">
                    <a:lumMod val="50000"/>
                    <a:lumOff val="50000"/>
                  </a:schemeClr>
                </a:solidFill>
              </a:rPr>
              <a:t>TB-SRAM</a:t>
            </a:r>
            <a:r>
              <a:rPr lang="en-US" baseline="-25000" dirty="0">
                <a:solidFill>
                  <a:schemeClr val="tx1">
                    <a:lumMod val="50000"/>
                    <a:lumOff val="50000"/>
                  </a:schemeClr>
                </a:solidFill>
                <a:latin typeface="Calibri" panose="020F0502020204030204" pitchFamily="34" charset="0"/>
                <a:cs typeface="Calibri" panose="020F0502020204030204" pitchFamily="34" charset="0"/>
              </a:rPr>
              <a:t>2</a:t>
            </a:r>
          </a:p>
        </p:txBody>
      </p:sp>
      <p:sp>
        <p:nvSpPr>
          <p:cNvPr id="97" name="TextBox 96">
            <a:extLst>
              <a:ext uri="{FF2B5EF4-FFF2-40B4-BE49-F238E27FC236}">
                <a16:creationId xmlns:a16="http://schemas.microsoft.com/office/drawing/2014/main" id="{EC1FB049-4E97-D84B-A90E-4FF82A5F1A0F}"/>
              </a:ext>
            </a:extLst>
          </p:cNvPr>
          <p:cNvSpPr txBox="1"/>
          <p:nvPr/>
        </p:nvSpPr>
        <p:spPr>
          <a:xfrm>
            <a:off x="5392556" y="3528074"/>
            <a:ext cx="930547" cy="366459"/>
          </a:xfrm>
          <a:prstGeom prst="roundRect">
            <a:avLst>
              <a:gd name="adj" fmla="val 9171"/>
            </a:avLst>
          </a:prstGeom>
          <a:solidFill>
            <a:schemeClr val="accent6">
              <a:lumMod val="20000"/>
              <a:lumOff val="80000"/>
            </a:schemeClr>
          </a:solidFill>
          <a:ln w="28575">
            <a:solidFill>
              <a:schemeClr val="tx1">
                <a:lumMod val="50000"/>
                <a:lumOff val="50000"/>
              </a:schemeClr>
            </a:solidFill>
          </a:ln>
        </p:spPr>
        <p:txBody>
          <a:bodyPr wrap="square" rtlCol="0" anchor="ctr" anchorCtr="0">
            <a:noAutofit/>
          </a:bodyPr>
          <a:lstStyle>
            <a:defPPr>
              <a:defRPr lang="en-US"/>
            </a:defPPr>
            <a:lvl1pPr algn="ctr">
              <a:defRPr sz="1200" b="1">
                <a:latin typeface="Corbel" panose="020B0503020204020204" pitchFamily="34" charset="0"/>
              </a:defRPr>
            </a:lvl1pPr>
          </a:lstStyle>
          <a:p>
            <a:r>
              <a:rPr lang="en-US" dirty="0">
                <a:solidFill>
                  <a:schemeClr val="tx1">
                    <a:lumMod val="50000"/>
                    <a:lumOff val="50000"/>
                  </a:schemeClr>
                </a:solidFill>
              </a:rPr>
              <a:t>TB-</a:t>
            </a:r>
            <a:r>
              <a:rPr lang="en-US" dirty="0" err="1">
                <a:solidFill>
                  <a:schemeClr val="tx1">
                    <a:lumMod val="50000"/>
                    <a:lumOff val="50000"/>
                  </a:schemeClr>
                </a:solidFill>
              </a:rPr>
              <a:t>SRAM</a:t>
            </a:r>
            <a:r>
              <a:rPr lang="en-US" baseline="-25000" dirty="0" err="1">
                <a:solidFill>
                  <a:schemeClr val="tx1">
                    <a:lumMod val="50000"/>
                    <a:lumOff val="50000"/>
                  </a:schemeClr>
                </a:solidFill>
                <a:latin typeface="Calibri" panose="020F0502020204030204" pitchFamily="34" charset="0"/>
                <a:cs typeface="Calibri" panose="020F0502020204030204" pitchFamily="34" charset="0"/>
              </a:rPr>
              <a:t>n</a:t>
            </a:r>
            <a:endParaRPr lang="en-US" baseline="-250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90" name="TextBox 89">
            <a:extLst>
              <a:ext uri="{FF2B5EF4-FFF2-40B4-BE49-F238E27FC236}">
                <a16:creationId xmlns:a16="http://schemas.microsoft.com/office/drawing/2014/main" id="{6C6B4FEB-5584-0747-93F1-DAD48F9011B1}"/>
              </a:ext>
            </a:extLst>
          </p:cNvPr>
          <p:cNvSpPr txBox="1"/>
          <p:nvPr/>
        </p:nvSpPr>
        <p:spPr>
          <a:xfrm>
            <a:off x="7321660" y="2625134"/>
            <a:ext cx="1438155" cy="1049078"/>
          </a:xfrm>
          <a:prstGeom prst="roundRect">
            <a:avLst>
              <a:gd name="adj" fmla="val 5214"/>
            </a:avLst>
          </a:prstGeom>
          <a:solidFill>
            <a:schemeClr val="accent6">
              <a:lumMod val="20000"/>
              <a:lumOff val="80000"/>
              <a:alpha val="34000"/>
            </a:schemeClr>
          </a:solidFill>
          <a:ln w="28575">
            <a:solidFill>
              <a:schemeClr val="tx1">
                <a:lumMod val="50000"/>
                <a:lumOff val="50000"/>
              </a:schemeClr>
            </a:solidFill>
          </a:ln>
        </p:spPr>
        <p:txBody>
          <a:bodyPr wrap="square" rtlCol="0" anchor="ctr" anchorCtr="0">
            <a:noAutofit/>
          </a:bodyPr>
          <a:lstStyle>
            <a:defPPr>
              <a:defRPr lang="en-US"/>
            </a:defPPr>
            <a:lvl1pPr algn="ctr">
              <a:defRPr sz="4000" b="1"/>
            </a:lvl1pPr>
          </a:lstStyle>
          <a:p>
            <a:r>
              <a:rPr lang="en-US" sz="1700" dirty="0">
                <a:solidFill>
                  <a:schemeClr val="tx1">
                    <a:lumMod val="50000"/>
                    <a:lumOff val="50000"/>
                  </a:schemeClr>
                </a:solidFill>
                <a:latin typeface="Corbel" panose="020B0503020204020204" pitchFamily="34" charset="0"/>
              </a:rPr>
              <a:t>GenASM-TB</a:t>
            </a:r>
          </a:p>
          <a:p>
            <a:r>
              <a:rPr lang="en-US" sz="1700" dirty="0">
                <a:solidFill>
                  <a:schemeClr val="tx1">
                    <a:lumMod val="50000"/>
                    <a:lumOff val="50000"/>
                  </a:schemeClr>
                </a:solidFill>
                <a:latin typeface="Corbel" panose="020B0503020204020204" pitchFamily="34" charset="0"/>
              </a:rPr>
              <a:t>Accelerator</a:t>
            </a:r>
          </a:p>
        </p:txBody>
      </p:sp>
      <p:sp>
        <p:nvSpPr>
          <p:cNvPr id="89" name="TextBox 88">
            <a:extLst>
              <a:ext uri="{FF2B5EF4-FFF2-40B4-BE49-F238E27FC236}">
                <a16:creationId xmlns:a16="http://schemas.microsoft.com/office/drawing/2014/main" id="{07E0B3D6-29D3-7C4D-96F2-54D4478201D4}"/>
              </a:ext>
            </a:extLst>
          </p:cNvPr>
          <p:cNvSpPr txBox="1">
            <a:spLocks/>
          </p:cNvSpPr>
          <p:nvPr/>
        </p:nvSpPr>
        <p:spPr>
          <a:xfrm>
            <a:off x="2365690" y="1268457"/>
            <a:ext cx="1938243" cy="3025957"/>
          </a:xfrm>
          <a:prstGeom prst="roundRect">
            <a:avLst>
              <a:gd name="adj" fmla="val 1481"/>
            </a:avLst>
          </a:prstGeom>
          <a:solidFill>
            <a:schemeClr val="accent6">
              <a:lumMod val="20000"/>
              <a:lumOff val="80000"/>
            </a:schemeClr>
          </a:solidFill>
          <a:ln w="28575">
            <a:solidFill>
              <a:schemeClr val="tx1">
                <a:lumMod val="50000"/>
                <a:lumOff val="50000"/>
              </a:schemeClr>
            </a:solidFill>
          </a:ln>
        </p:spPr>
        <p:txBody>
          <a:bodyPr wrap="square" rtlCol="0" anchor="ctr" anchorCtr="0">
            <a:noAutofit/>
          </a:bodyPr>
          <a:lstStyle/>
          <a:p>
            <a:pPr algn="ctr">
              <a:spcBef>
                <a:spcPts val="218"/>
              </a:spcBef>
            </a:pPr>
            <a:endParaRPr lang="en-US" sz="1306" b="1" dirty="0">
              <a:solidFill>
                <a:schemeClr val="tx1">
                  <a:lumMod val="50000"/>
                  <a:lumOff val="50000"/>
                </a:schemeClr>
              </a:solidFill>
              <a:latin typeface="Corbel" panose="020B0503020204020204" pitchFamily="34" charset="0"/>
            </a:endParaRPr>
          </a:p>
          <a:p>
            <a:pPr algn="ctr">
              <a:spcBef>
                <a:spcPts val="218"/>
              </a:spcBef>
            </a:pPr>
            <a:endParaRPr lang="en-US" sz="1306" b="1" dirty="0">
              <a:solidFill>
                <a:schemeClr val="tx1">
                  <a:lumMod val="50000"/>
                  <a:lumOff val="50000"/>
                </a:schemeClr>
              </a:solidFill>
              <a:latin typeface="Corbel" panose="020B0503020204020204" pitchFamily="34" charset="0"/>
            </a:endParaRPr>
          </a:p>
          <a:p>
            <a:pPr algn="ctr">
              <a:spcBef>
                <a:spcPts val="218"/>
              </a:spcBef>
            </a:pPr>
            <a:endParaRPr lang="en-US" sz="800" b="1" dirty="0">
              <a:solidFill>
                <a:schemeClr val="tx1">
                  <a:lumMod val="50000"/>
                  <a:lumOff val="50000"/>
                </a:schemeClr>
              </a:solidFill>
              <a:latin typeface="Corbel" panose="020B0503020204020204" pitchFamily="34" charset="0"/>
            </a:endParaRPr>
          </a:p>
          <a:p>
            <a:pPr algn="ctr">
              <a:spcBef>
                <a:spcPts val="218"/>
              </a:spcBef>
            </a:pPr>
            <a:r>
              <a:rPr lang="en-US" sz="1700" b="1" dirty="0">
                <a:solidFill>
                  <a:schemeClr val="tx1">
                    <a:lumMod val="50000"/>
                    <a:lumOff val="50000"/>
                  </a:schemeClr>
                </a:solidFill>
                <a:latin typeface="Corbel" panose="020B0503020204020204" pitchFamily="34" charset="0"/>
              </a:rPr>
              <a:t>GenASM-DC</a:t>
            </a:r>
          </a:p>
          <a:p>
            <a:pPr algn="ctr"/>
            <a:r>
              <a:rPr lang="en-US" sz="1700" b="1" dirty="0">
                <a:solidFill>
                  <a:schemeClr val="tx1">
                    <a:lumMod val="50000"/>
                    <a:lumOff val="50000"/>
                  </a:schemeClr>
                </a:solidFill>
                <a:latin typeface="Corbel" panose="020B0503020204020204" pitchFamily="34" charset="0"/>
              </a:rPr>
              <a:t>Accelerator</a:t>
            </a:r>
          </a:p>
        </p:txBody>
      </p:sp>
      <p:sp>
        <p:nvSpPr>
          <p:cNvPr id="48" name="TextBox 47">
            <a:extLst>
              <a:ext uri="{FF2B5EF4-FFF2-40B4-BE49-F238E27FC236}">
                <a16:creationId xmlns:a16="http://schemas.microsoft.com/office/drawing/2014/main" id="{F82AFE28-A730-F54B-BDB9-2903F5C46379}"/>
              </a:ext>
            </a:extLst>
          </p:cNvPr>
          <p:cNvSpPr txBox="1"/>
          <p:nvPr/>
        </p:nvSpPr>
        <p:spPr>
          <a:xfrm>
            <a:off x="7322449" y="2625134"/>
            <a:ext cx="1438155" cy="1049078"/>
          </a:xfrm>
          <a:prstGeom prst="roundRect">
            <a:avLst>
              <a:gd name="adj" fmla="val 5214"/>
            </a:avLst>
          </a:prstGeom>
          <a:solidFill>
            <a:srgbClr val="5D2784">
              <a:alpha val="34000"/>
            </a:srgbClr>
          </a:solidFill>
          <a:ln w="28575">
            <a:solidFill>
              <a:schemeClr val="tx1"/>
            </a:solidFill>
          </a:ln>
        </p:spPr>
        <p:txBody>
          <a:bodyPr wrap="square" rtlCol="0" anchor="ctr" anchorCtr="0">
            <a:noAutofit/>
          </a:bodyPr>
          <a:lstStyle>
            <a:defPPr>
              <a:defRPr lang="en-US"/>
            </a:defPPr>
            <a:lvl1pPr algn="ctr">
              <a:defRPr sz="4000" b="1"/>
            </a:lvl1pPr>
          </a:lstStyle>
          <a:p>
            <a:r>
              <a:rPr lang="en-US" sz="1700" dirty="0">
                <a:solidFill>
                  <a:srgbClr val="5D2784"/>
                </a:solidFill>
                <a:latin typeface="Corbel" panose="020B0503020204020204" pitchFamily="34" charset="0"/>
              </a:rPr>
              <a:t>GenASM-TB</a:t>
            </a:r>
          </a:p>
          <a:p>
            <a:r>
              <a:rPr lang="en-US" sz="1700" dirty="0">
                <a:solidFill>
                  <a:srgbClr val="5D2784"/>
                </a:solidFill>
                <a:latin typeface="Corbel" panose="020B0503020204020204" pitchFamily="34" charset="0"/>
              </a:rPr>
              <a:t>Accelerator</a:t>
            </a:r>
          </a:p>
        </p:txBody>
      </p:sp>
      <p:sp>
        <p:nvSpPr>
          <p:cNvPr id="49" name="TextBox 48">
            <a:extLst>
              <a:ext uri="{FF2B5EF4-FFF2-40B4-BE49-F238E27FC236}">
                <a16:creationId xmlns:a16="http://schemas.microsoft.com/office/drawing/2014/main" id="{06E67603-A052-9F46-A113-7D67CE7803AA}"/>
              </a:ext>
            </a:extLst>
          </p:cNvPr>
          <p:cNvSpPr txBox="1">
            <a:spLocks/>
          </p:cNvSpPr>
          <p:nvPr/>
        </p:nvSpPr>
        <p:spPr>
          <a:xfrm>
            <a:off x="2365691" y="1272397"/>
            <a:ext cx="1938243" cy="3032434"/>
          </a:xfrm>
          <a:prstGeom prst="roundRect">
            <a:avLst>
              <a:gd name="adj" fmla="val 1481"/>
            </a:avLst>
          </a:prstGeom>
          <a:solidFill>
            <a:srgbClr val="A9D18E"/>
          </a:solidFill>
          <a:ln w="28575">
            <a:solidFill>
              <a:schemeClr val="tx1"/>
            </a:solidFill>
          </a:ln>
        </p:spPr>
        <p:txBody>
          <a:bodyPr wrap="square" rtlCol="0" anchor="ctr" anchorCtr="0">
            <a:noAutofit/>
          </a:bodyPr>
          <a:lstStyle/>
          <a:p>
            <a:pPr algn="ctr">
              <a:spcBef>
                <a:spcPts val="218"/>
              </a:spcBef>
            </a:pPr>
            <a:endParaRPr lang="en-US" sz="1306" b="1" dirty="0">
              <a:solidFill>
                <a:srgbClr val="324D1F"/>
              </a:solidFill>
              <a:latin typeface="Corbel" panose="020B0503020204020204" pitchFamily="34" charset="0"/>
            </a:endParaRPr>
          </a:p>
          <a:p>
            <a:pPr algn="ctr">
              <a:spcBef>
                <a:spcPts val="218"/>
              </a:spcBef>
            </a:pPr>
            <a:endParaRPr lang="en-US" sz="1306" b="1" dirty="0">
              <a:solidFill>
                <a:srgbClr val="324D1F"/>
              </a:solidFill>
              <a:latin typeface="Corbel" panose="020B0503020204020204" pitchFamily="34" charset="0"/>
            </a:endParaRPr>
          </a:p>
          <a:p>
            <a:pPr algn="ctr">
              <a:spcBef>
                <a:spcPts val="218"/>
              </a:spcBef>
            </a:pPr>
            <a:endParaRPr lang="en-US" sz="800" b="1" dirty="0">
              <a:solidFill>
                <a:srgbClr val="324D1F"/>
              </a:solidFill>
              <a:latin typeface="Corbel" panose="020B0503020204020204" pitchFamily="34" charset="0"/>
            </a:endParaRPr>
          </a:p>
          <a:p>
            <a:pPr algn="ctr">
              <a:spcBef>
                <a:spcPts val="218"/>
              </a:spcBef>
            </a:pPr>
            <a:r>
              <a:rPr lang="en-US" sz="1700" b="1" dirty="0">
                <a:solidFill>
                  <a:srgbClr val="324D1F"/>
                </a:solidFill>
                <a:latin typeface="Corbel" panose="020B0503020204020204" pitchFamily="34" charset="0"/>
              </a:rPr>
              <a:t>GenASM-DC</a:t>
            </a:r>
          </a:p>
          <a:p>
            <a:pPr algn="ctr"/>
            <a:r>
              <a:rPr lang="en-US" sz="1700" b="1" dirty="0">
                <a:solidFill>
                  <a:srgbClr val="324D1F"/>
                </a:solidFill>
                <a:latin typeface="Corbel" panose="020B0503020204020204" pitchFamily="34" charset="0"/>
              </a:rPr>
              <a:t>Accelerator</a:t>
            </a:r>
          </a:p>
        </p:txBody>
      </p:sp>
      <p:sp>
        <p:nvSpPr>
          <p:cNvPr id="51" name="TextBox 50">
            <a:extLst>
              <a:ext uri="{FF2B5EF4-FFF2-40B4-BE49-F238E27FC236}">
                <a16:creationId xmlns:a16="http://schemas.microsoft.com/office/drawing/2014/main" id="{8B0C5D13-221E-FA4B-AC59-0C9DA7A468A8}"/>
              </a:ext>
            </a:extLst>
          </p:cNvPr>
          <p:cNvSpPr txBox="1"/>
          <p:nvPr/>
        </p:nvSpPr>
        <p:spPr>
          <a:xfrm>
            <a:off x="315121" y="1192550"/>
            <a:ext cx="1045030" cy="1436916"/>
          </a:xfrm>
          <a:prstGeom prst="roundRect">
            <a:avLst>
              <a:gd name="adj" fmla="val 6412"/>
            </a:avLst>
          </a:prstGeom>
          <a:solidFill>
            <a:srgbClr val="9DC3E6"/>
          </a:solidFill>
          <a:ln w="28575">
            <a:solidFill>
              <a:schemeClr val="tx1"/>
            </a:solidFill>
          </a:ln>
        </p:spPr>
        <p:txBody>
          <a:bodyPr wrap="square" rtlCol="0" anchor="ctr" anchorCtr="0">
            <a:noAutofit/>
          </a:bodyPr>
          <a:lstStyle/>
          <a:p>
            <a:pPr algn="ctr"/>
            <a:r>
              <a:rPr lang="en-US" sz="1700" b="1" dirty="0">
                <a:latin typeface="Corbel" panose="020B0503020204020204" pitchFamily="34" charset="0"/>
              </a:rPr>
              <a:t>Main Memory</a:t>
            </a:r>
          </a:p>
        </p:txBody>
      </p:sp>
      <p:cxnSp>
        <p:nvCxnSpPr>
          <p:cNvPr id="52" name="Straight Arrow Connector 51">
            <a:extLst>
              <a:ext uri="{FF2B5EF4-FFF2-40B4-BE49-F238E27FC236}">
                <a16:creationId xmlns:a16="http://schemas.microsoft.com/office/drawing/2014/main" id="{6EF9E3F9-83F0-BD4C-B62A-C7193DF60C22}"/>
              </a:ext>
            </a:extLst>
          </p:cNvPr>
          <p:cNvCxnSpPr>
            <a:cxnSpLocks/>
          </p:cNvCxnSpPr>
          <p:nvPr/>
        </p:nvCxnSpPr>
        <p:spPr>
          <a:xfrm>
            <a:off x="1367544" y="3625598"/>
            <a:ext cx="87387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CD97E67-96E5-5C47-961F-EC29E543ECC2}"/>
              </a:ext>
            </a:extLst>
          </p:cNvPr>
          <p:cNvSpPr txBox="1"/>
          <p:nvPr/>
        </p:nvSpPr>
        <p:spPr>
          <a:xfrm>
            <a:off x="2452539" y="1404140"/>
            <a:ext cx="1709666" cy="657002"/>
          </a:xfrm>
          <a:prstGeom prst="roundRect">
            <a:avLst>
              <a:gd name="adj" fmla="val 9171"/>
            </a:avLst>
          </a:prstGeom>
          <a:solidFill>
            <a:schemeClr val="accent6">
              <a:lumMod val="20000"/>
              <a:lumOff val="80000"/>
            </a:schemeClr>
          </a:solidFill>
          <a:ln w="28575">
            <a:solidFill>
              <a:schemeClr val="tx1">
                <a:lumMod val="50000"/>
                <a:lumOff val="50000"/>
              </a:schemeClr>
            </a:solidFill>
          </a:ln>
        </p:spPr>
        <p:txBody>
          <a:bodyPr wrap="square" rtlCol="0" anchor="ctr" anchorCtr="0">
            <a:noAutofit/>
          </a:bodyPr>
          <a:lstStyle>
            <a:defPPr>
              <a:defRPr lang="en-US"/>
            </a:defPPr>
            <a:lvl1pPr algn="ctr">
              <a:defRPr sz="1700" b="1">
                <a:latin typeface="Corbel" panose="020B0503020204020204" pitchFamily="34" charset="0"/>
              </a:defRPr>
            </a:lvl1pPr>
          </a:lstStyle>
          <a:p>
            <a:r>
              <a:rPr lang="en-US" sz="1500" dirty="0">
                <a:solidFill>
                  <a:schemeClr val="tx1">
                    <a:lumMod val="50000"/>
                    <a:lumOff val="50000"/>
                  </a:schemeClr>
                </a:solidFill>
              </a:rPr>
              <a:t>DC-SRAM</a:t>
            </a:r>
          </a:p>
        </p:txBody>
      </p:sp>
      <p:cxnSp>
        <p:nvCxnSpPr>
          <p:cNvPr id="54" name="Straight Arrow Connector 53">
            <a:extLst>
              <a:ext uri="{FF2B5EF4-FFF2-40B4-BE49-F238E27FC236}">
                <a16:creationId xmlns:a16="http://schemas.microsoft.com/office/drawing/2014/main" id="{E267709E-DB69-4A4B-8ABC-E8AB4447C52E}"/>
              </a:ext>
            </a:extLst>
          </p:cNvPr>
          <p:cNvCxnSpPr>
            <a:cxnSpLocks/>
          </p:cNvCxnSpPr>
          <p:nvPr/>
        </p:nvCxnSpPr>
        <p:spPr>
          <a:xfrm flipV="1">
            <a:off x="4327218" y="3097751"/>
            <a:ext cx="96580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2E425066-E6B0-A846-B017-B7DB488B8F0E}"/>
              </a:ext>
            </a:extLst>
          </p:cNvPr>
          <p:cNvSpPr txBox="1"/>
          <p:nvPr/>
        </p:nvSpPr>
        <p:spPr>
          <a:xfrm>
            <a:off x="2456337" y="1408080"/>
            <a:ext cx="1709666" cy="657002"/>
          </a:xfrm>
          <a:prstGeom prst="roundRect">
            <a:avLst>
              <a:gd name="adj" fmla="val 9171"/>
            </a:avLst>
          </a:prstGeom>
          <a:solidFill>
            <a:srgbClr val="9DC3E6"/>
          </a:solidFill>
          <a:ln w="28575">
            <a:solidFill>
              <a:schemeClr val="tx1"/>
            </a:solidFill>
          </a:ln>
        </p:spPr>
        <p:txBody>
          <a:bodyPr wrap="square" rtlCol="0" anchor="ctr" anchorCtr="0">
            <a:noAutofit/>
          </a:bodyPr>
          <a:lstStyle>
            <a:defPPr>
              <a:defRPr lang="en-US"/>
            </a:defPPr>
            <a:lvl1pPr algn="ctr">
              <a:defRPr sz="1700" b="1">
                <a:latin typeface="Corbel" panose="020B0503020204020204" pitchFamily="34" charset="0"/>
              </a:defRPr>
            </a:lvl1pPr>
          </a:lstStyle>
          <a:p>
            <a:r>
              <a:rPr lang="en-US" sz="1500" dirty="0"/>
              <a:t>DC-SRAM</a:t>
            </a:r>
          </a:p>
        </p:txBody>
      </p:sp>
      <p:cxnSp>
        <p:nvCxnSpPr>
          <p:cNvPr id="59" name="Straight Arrow Connector 58">
            <a:extLst>
              <a:ext uri="{FF2B5EF4-FFF2-40B4-BE49-F238E27FC236}">
                <a16:creationId xmlns:a16="http://schemas.microsoft.com/office/drawing/2014/main" id="{83E5CFBE-2E5A-7249-B643-97F99991CF2C}"/>
              </a:ext>
            </a:extLst>
          </p:cNvPr>
          <p:cNvCxnSpPr>
            <a:cxnSpLocks/>
          </p:cNvCxnSpPr>
          <p:nvPr/>
        </p:nvCxnSpPr>
        <p:spPr>
          <a:xfrm flipV="1">
            <a:off x="6413678" y="3085322"/>
            <a:ext cx="90295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604AF4D6-2AF0-0544-B486-565A91BDA3BB}"/>
              </a:ext>
            </a:extLst>
          </p:cNvPr>
          <p:cNvSpPr txBox="1"/>
          <p:nvPr/>
        </p:nvSpPr>
        <p:spPr>
          <a:xfrm>
            <a:off x="4442891" y="1216785"/>
            <a:ext cx="1350282" cy="500419"/>
          </a:xfrm>
          <a:prstGeom prst="roundRect">
            <a:avLst>
              <a:gd name="adj" fmla="val 0"/>
            </a:avLst>
          </a:prstGeom>
          <a:noFill/>
        </p:spPr>
        <p:txBody>
          <a:bodyPr wrap="square" rtlCol="0" anchor="ctr" anchorCtr="0">
            <a:noAutofit/>
          </a:bodyPr>
          <a:lstStyle/>
          <a:p>
            <a:pPr algn="r" defTabSz="331836">
              <a:defRPr/>
            </a:pPr>
            <a:r>
              <a:rPr lang="en-US" sz="1700" b="1" kern="0" dirty="0">
                <a:solidFill>
                  <a:srgbClr val="324D1F"/>
                </a:solidFill>
                <a:latin typeface="Corbel" panose="020B0503020204020204" pitchFamily="34" charset="0"/>
              </a:rPr>
              <a:t>GenASM-DC</a:t>
            </a:r>
            <a:endParaRPr lang="en-US" sz="1700" b="1" kern="0" baseline="-25000" dirty="0">
              <a:solidFill>
                <a:srgbClr val="324D1F"/>
              </a:solidFill>
              <a:latin typeface="Corbel" panose="020B0503020204020204" pitchFamily="34" charset="0"/>
            </a:endParaRPr>
          </a:p>
        </p:txBody>
      </p:sp>
      <p:sp>
        <p:nvSpPr>
          <p:cNvPr id="66" name="TextBox 65">
            <a:extLst>
              <a:ext uri="{FF2B5EF4-FFF2-40B4-BE49-F238E27FC236}">
                <a16:creationId xmlns:a16="http://schemas.microsoft.com/office/drawing/2014/main" id="{D6FCD6C1-7C56-7E47-9E5B-55C628394A5E}"/>
              </a:ext>
            </a:extLst>
          </p:cNvPr>
          <p:cNvSpPr txBox="1"/>
          <p:nvPr/>
        </p:nvSpPr>
        <p:spPr>
          <a:xfrm>
            <a:off x="5894758" y="1216785"/>
            <a:ext cx="1331456" cy="500419"/>
          </a:xfrm>
          <a:prstGeom prst="roundRect">
            <a:avLst>
              <a:gd name="adj" fmla="val 0"/>
            </a:avLst>
          </a:prstGeom>
          <a:noFill/>
        </p:spPr>
        <p:txBody>
          <a:bodyPr wrap="square" rtlCol="0" anchor="ctr" anchorCtr="0">
            <a:noAutofit/>
          </a:bodyPr>
          <a:lstStyle/>
          <a:p>
            <a:pPr defTabSz="331836">
              <a:defRPr/>
            </a:pPr>
            <a:r>
              <a:rPr lang="en-US" sz="1700" b="1" kern="0" dirty="0">
                <a:solidFill>
                  <a:srgbClr val="5D2784"/>
                </a:solidFill>
                <a:latin typeface="Corbel" panose="020B0503020204020204" pitchFamily="34" charset="0"/>
              </a:rPr>
              <a:t>GenASM-TB</a:t>
            </a:r>
            <a:endParaRPr lang="en-US" sz="1700" b="1" kern="0" baseline="-25000" dirty="0">
              <a:solidFill>
                <a:srgbClr val="5D2784"/>
              </a:solidFill>
              <a:latin typeface="Corbel" panose="020B0503020204020204" pitchFamily="34" charset="0"/>
            </a:endParaRPr>
          </a:p>
        </p:txBody>
      </p:sp>
      <p:sp>
        <p:nvSpPr>
          <p:cNvPr id="67" name="TextBox 66">
            <a:extLst>
              <a:ext uri="{FF2B5EF4-FFF2-40B4-BE49-F238E27FC236}">
                <a16:creationId xmlns:a16="http://schemas.microsoft.com/office/drawing/2014/main" id="{DD598BED-0A71-E54D-96B6-2DEF337EE61C}"/>
              </a:ext>
            </a:extLst>
          </p:cNvPr>
          <p:cNvSpPr txBox="1"/>
          <p:nvPr/>
        </p:nvSpPr>
        <p:spPr>
          <a:xfrm>
            <a:off x="5316303" y="2371502"/>
            <a:ext cx="1066000" cy="1608781"/>
          </a:xfrm>
          <a:prstGeom prst="roundRect">
            <a:avLst>
              <a:gd name="adj" fmla="val 5084"/>
            </a:avLst>
          </a:prstGeom>
          <a:solidFill>
            <a:schemeClr val="accent2">
              <a:lumMod val="20000"/>
              <a:lumOff val="80000"/>
            </a:schemeClr>
          </a:solidFill>
          <a:ln w="28575">
            <a:solidFill>
              <a:schemeClr val="tx1"/>
            </a:solidFill>
          </a:ln>
        </p:spPr>
        <p:txBody>
          <a:bodyPr wrap="square" rtlCol="0" anchor="t" anchorCtr="0">
            <a:noAutofit/>
          </a:bodyPr>
          <a:lstStyle/>
          <a:p>
            <a:pPr algn="ctr"/>
            <a:endParaRPr lang="en-US" sz="1306" b="1" dirty="0">
              <a:latin typeface="Corbel" panose="020B0503020204020204" pitchFamily="34" charset="0"/>
            </a:endParaRPr>
          </a:p>
        </p:txBody>
      </p:sp>
      <p:sp>
        <p:nvSpPr>
          <p:cNvPr id="68" name="TextBox 67">
            <a:extLst>
              <a:ext uri="{FF2B5EF4-FFF2-40B4-BE49-F238E27FC236}">
                <a16:creationId xmlns:a16="http://schemas.microsoft.com/office/drawing/2014/main" id="{CB306A5A-D800-C44F-A92E-DA735463AEA2}"/>
              </a:ext>
            </a:extLst>
          </p:cNvPr>
          <p:cNvSpPr txBox="1"/>
          <p:nvPr/>
        </p:nvSpPr>
        <p:spPr>
          <a:xfrm>
            <a:off x="5391705" y="2452850"/>
            <a:ext cx="930547" cy="366459"/>
          </a:xfrm>
          <a:prstGeom prst="roundRect">
            <a:avLst>
              <a:gd name="adj" fmla="val 9171"/>
            </a:avLst>
          </a:prstGeom>
          <a:solidFill>
            <a:srgbClr val="9DC3E6"/>
          </a:solidFill>
          <a:ln w="28575">
            <a:solidFill>
              <a:schemeClr val="tx1"/>
            </a:solidFill>
          </a:ln>
        </p:spPr>
        <p:txBody>
          <a:bodyPr wrap="square" rtlCol="0" anchor="ctr" anchorCtr="0">
            <a:noAutofit/>
          </a:bodyPr>
          <a:lstStyle>
            <a:defPPr>
              <a:defRPr lang="en-US"/>
            </a:defPPr>
            <a:lvl1pPr algn="ctr">
              <a:defRPr sz="1500" b="1">
                <a:latin typeface="Corbel" panose="020B0503020204020204" pitchFamily="34" charset="0"/>
              </a:defRPr>
            </a:lvl1pPr>
          </a:lstStyle>
          <a:p>
            <a:r>
              <a:rPr lang="en-US" sz="1200" dirty="0"/>
              <a:t>TB-SRAM</a:t>
            </a:r>
            <a:r>
              <a:rPr lang="en-US" sz="1200" baseline="-25000" dirty="0">
                <a:latin typeface="Calibri" panose="020F0502020204030204" pitchFamily="34" charset="0"/>
                <a:cs typeface="Calibri" panose="020F0502020204030204" pitchFamily="34" charset="0"/>
              </a:rPr>
              <a:t>1</a:t>
            </a:r>
          </a:p>
        </p:txBody>
      </p:sp>
      <p:sp>
        <p:nvSpPr>
          <p:cNvPr id="69" name="TextBox 68">
            <a:extLst>
              <a:ext uri="{FF2B5EF4-FFF2-40B4-BE49-F238E27FC236}">
                <a16:creationId xmlns:a16="http://schemas.microsoft.com/office/drawing/2014/main" id="{F794A57F-2F57-C24C-A1FA-05A10C1437F8}"/>
              </a:ext>
            </a:extLst>
          </p:cNvPr>
          <p:cNvSpPr txBox="1"/>
          <p:nvPr/>
        </p:nvSpPr>
        <p:spPr>
          <a:xfrm>
            <a:off x="5391705" y="2860239"/>
            <a:ext cx="930547" cy="366459"/>
          </a:xfrm>
          <a:prstGeom prst="roundRect">
            <a:avLst>
              <a:gd name="adj" fmla="val 9171"/>
            </a:avLst>
          </a:prstGeom>
          <a:solidFill>
            <a:srgbClr val="9DC3E6"/>
          </a:solidFill>
          <a:ln w="28575">
            <a:solidFill>
              <a:schemeClr val="tx1"/>
            </a:solidFill>
          </a:ln>
        </p:spPr>
        <p:txBody>
          <a:bodyPr wrap="square" rtlCol="0" anchor="ctr" anchorCtr="0">
            <a:noAutofit/>
          </a:bodyPr>
          <a:lstStyle>
            <a:defPPr>
              <a:defRPr lang="en-US"/>
            </a:defPPr>
            <a:lvl1pPr algn="ctr">
              <a:defRPr sz="1200" b="1">
                <a:latin typeface="Corbel" panose="020B0503020204020204" pitchFamily="34" charset="0"/>
              </a:defRPr>
            </a:lvl1pPr>
          </a:lstStyle>
          <a:p>
            <a:r>
              <a:rPr lang="en-US" dirty="0"/>
              <a:t>TB-SRAM</a:t>
            </a:r>
            <a:r>
              <a:rPr lang="en-US" baseline="-25000" dirty="0">
                <a:latin typeface="Calibri" panose="020F0502020204030204" pitchFamily="34" charset="0"/>
                <a:cs typeface="Calibri" panose="020F0502020204030204" pitchFamily="34" charset="0"/>
              </a:rPr>
              <a:t>2</a:t>
            </a:r>
          </a:p>
        </p:txBody>
      </p:sp>
      <p:sp>
        <p:nvSpPr>
          <p:cNvPr id="70" name="TextBox 69">
            <a:extLst>
              <a:ext uri="{FF2B5EF4-FFF2-40B4-BE49-F238E27FC236}">
                <a16:creationId xmlns:a16="http://schemas.microsoft.com/office/drawing/2014/main" id="{3A529D52-E8B8-D247-8C17-FE4B7520194E}"/>
              </a:ext>
            </a:extLst>
          </p:cNvPr>
          <p:cNvSpPr txBox="1"/>
          <p:nvPr/>
        </p:nvSpPr>
        <p:spPr>
          <a:xfrm>
            <a:off x="5395034" y="3532256"/>
            <a:ext cx="930547" cy="366459"/>
          </a:xfrm>
          <a:prstGeom prst="roundRect">
            <a:avLst>
              <a:gd name="adj" fmla="val 9171"/>
            </a:avLst>
          </a:prstGeom>
          <a:solidFill>
            <a:srgbClr val="9DC3E6"/>
          </a:solidFill>
          <a:ln w="28575">
            <a:solidFill>
              <a:schemeClr val="tx1"/>
            </a:solidFill>
          </a:ln>
        </p:spPr>
        <p:txBody>
          <a:bodyPr wrap="square" rtlCol="0" anchor="ctr" anchorCtr="0">
            <a:noAutofit/>
          </a:bodyPr>
          <a:lstStyle>
            <a:defPPr>
              <a:defRPr lang="en-US"/>
            </a:defPPr>
            <a:lvl1pPr algn="ctr">
              <a:defRPr sz="1200" b="1">
                <a:latin typeface="Corbel" panose="020B0503020204020204" pitchFamily="34" charset="0"/>
              </a:defRPr>
            </a:lvl1pPr>
          </a:lstStyle>
          <a:p>
            <a:r>
              <a:rPr lang="en-US" dirty="0"/>
              <a:t>TB-</a:t>
            </a:r>
            <a:r>
              <a:rPr lang="en-US" dirty="0" err="1"/>
              <a:t>SRAM</a:t>
            </a:r>
            <a:r>
              <a:rPr lang="en-US" baseline="-25000" dirty="0" err="1">
                <a:latin typeface="Calibri" panose="020F0502020204030204" pitchFamily="34" charset="0"/>
                <a:cs typeface="Calibri" panose="020F0502020204030204" pitchFamily="34" charset="0"/>
              </a:rPr>
              <a:t>n</a:t>
            </a:r>
            <a:endParaRPr lang="en-US" baseline="-25000" dirty="0">
              <a:latin typeface="Calibri" panose="020F0502020204030204" pitchFamily="34" charset="0"/>
              <a:cs typeface="Calibri" panose="020F0502020204030204" pitchFamily="34" charset="0"/>
            </a:endParaRPr>
          </a:p>
        </p:txBody>
      </p:sp>
      <p:cxnSp>
        <p:nvCxnSpPr>
          <p:cNvPr id="72" name="Straight Arrow Connector 71">
            <a:extLst>
              <a:ext uri="{FF2B5EF4-FFF2-40B4-BE49-F238E27FC236}">
                <a16:creationId xmlns:a16="http://schemas.microsoft.com/office/drawing/2014/main" id="{54B56202-BE97-8247-9FF6-AE6315245A0C}"/>
              </a:ext>
            </a:extLst>
          </p:cNvPr>
          <p:cNvCxnSpPr>
            <a:cxnSpLocks/>
          </p:cNvCxnSpPr>
          <p:nvPr/>
        </p:nvCxnSpPr>
        <p:spPr>
          <a:xfrm>
            <a:off x="1374787" y="1945455"/>
            <a:ext cx="873871"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AD90EF56-805F-CF4C-850A-B8485C121EAC}"/>
              </a:ext>
            </a:extLst>
          </p:cNvPr>
          <p:cNvCxnSpPr>
            <a:cxnSpLocks/>
          </p:cNvCxnSpPr>
          <p:nvPr/>
        </p:nvCxnSpPr>
        <p:spPr>
          <a:xfrm>
            <a:off x="3303362" y="2110934"/>
            <a:ext cx="0" cy="657004"/>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1C5433CA-81F8-0D4C-AA7B-663062C71A40}"/>
              </a:ext>
            </a:extLst>
          </p:cNvPr>
          <p:cNvSpPr/>
          <p:nvPr/>
        </p:nvSpPr>
        <p:spPr>
          <a:xfrm>
            <a:off x="5738359" y="3199195"/>
            <a:ext cx="208924" cy="359714"/>
          </a:xfrm>
          <a:prstGeom prst="rect">
            <a:avLst/>
          </a:prstGeom>
        </p:spPr>
        <p:txBody>
          <a:bodyPr wrap="square">
            <a:spAutoFit/>
          </a:bodyPr>
          <a:lstStyle/>
          <a:p>
            <a:pPr algn="ctr">
              <a:lnSpc>
                <a:spcPct val="50000"/>
              </a:lnSpc>
            </a:pPr>
            <a:r>
              <a:rPr lang="en-US" sz="1089" b="1" dirty="0">
                <a:latin typeface="Corbel" panose="020B0503020204020204" pitchFamily="34" charset="0"/>
              </a:rPr>
              <a:t>.</a:t>
            </a:r>
          </a:p>
          <a:p>
            <a:pPr algn="ctr">
              <a:lnSpc>
                <a:spcPct val="50000"/>
              </a:lnSpc>
            </a:pPr>
            <a:r>
              <a:rPr lang="en-US" sz="1089" b="1" dirty="0">
                <a:latin typeface="Corbel" panose="020B0503020204020204" pitchFamily="34" charset="0"/>
              </a:rPr>
              <a:t>.</a:t>
            </a:r>
          </a:p>
          <a:p>
            <a:pPr algn="ctr">
              <a:lnSpc>
                <a:spcPct val="50000"/>
              </a:lnSpc>
            </a:pPr>
            <a:r>
              <a:rPr lang="en-US" sz="1089" b="1" dirty="0">
                <a:latin typeface="Corbel" panose="020B0503020204020204" pitchFamily="34" charset="0"/>
              </a:rPr>
              <a:t>.</a:t>
            </a:r>
          </a:p>
        </p:txBody>
      </p:sp>
    </p:spTree>
    <p:custDataLst>
      <p:tags r:id="rId1"/>
    </p:custDataLst>
    <p:extLst>
      <p:ext uri="{BB962C8B-B14F-4D97-AF65-F5344CB8AC3E}">
        <p14:creationId xmlns:p14="http://schemas.microsoft.com/office/powerpoint/2010/main" val="165553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8" grpId="0" animBg="1"/>
      <p:bldP spid="49" grpId="0" animBg="1"/>
      <p:bldP spid="57" grpId="0" animBg="1"/>
      <p:bldP spid="65" grpId="0"/>
      <p:bldP spid="66" grpId="0"/>
      <p:bldP spid="67" grpId="0" animBg="1"/>
      <p:bldP spid="68" grpId="0" animBg="1"/>
      <p:bldP spid="69" grpId="0" animBg="1"/>
      <p:bldP spid="70" grpId="0" animBg="1"/>
      <p:bldP spid="10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8BEC95D-5242-1445-B6FF-1297E3AE86BB}"/>
              </a:ext>
            </a:extLst>
          </p:cNvPr>
          <p:cNvSpPr txBox="1"/>
          <p:nvPr/>
        </p:nvSpPr>
        <p:spPr>
          <a:xfrm>
            <a:off x="2260369" y="1190642"/>
            <a:ext cx="6583077" cy="3186151"/>
          </a:xfrm>
          <a:prstGeom prst="roundRect">
            <a:avLst>
              <a:gd name="adj" fmla="val 1745"/>
            </a:avLst>
          </a:prstGeom>
          <a:solidFill>
            <a:schemeClr val="accent6">
              <a:lumMod val="20000"/>
              <a:lumOff val="80000"/>
            </a:schemeClr>
          </a:solidFill>
          <a:ln w="28575">
            <a:solidFill>
              <a:schemeClr val="tx1"/>
            </a:solidFill>
          </a:ln>
        </p:spPr>
        <p:txBody>
          <a:bodyPr wrap="square" rtlCol="0" anchor="t" anchorCtr="0">
            <a:noAutofit/>
          </a:bodyPr>
          <a:lstStyle/>
          <a:p>
            <a:pPr algn="ctr"/>
            <a:endParaRPr lang="en-US" sz="1306" b="1" dirty="0">
              <a:latin typeface="Corbel" panose="020B0503020204020204" pitchFamily="34" charset="0"/>
            </a:endParaRPr>
          </a:p>
        </p:txBody>
      </p:sp>
      <p:sp>
        <p:nvSpPr>
          <p:cNvPr id="98" name="TextBox 97">
            <a:extLst>
              <a:ext uri="{FF2B5EF4-FFF2-40B4-BE49-F238E27FC236}">
                <a16:creationId xmlns:a16="http://schemas.microsoft.com/office/drawing/2014/main" id="{A3A01C92-18BE-DC41-AC75-77BB85F9BB4C}"/>
              </a:ext>
            </a:extLst>
          </p:cNvPr>
          <p:cNvSpPr txBox="1"/>
          <p:nvPr/>
        </p:nvSpPr>
        <p:spPr>
          <a:xfrm>
            <a:off x="4442891" y="1216785"/>
            <a:ext cx="1350282" cy="500419"/>
          </a:xfrm>
          <a:prstGeom prst="roundRect">
            <a:avLst>
              <a:gd name="adj" fmla="val 0"/>
            </a:avLst>
          </a:prstGeom>
          <a:noFill/>
        </p:spPr>
        <p:txBody>
          <a:bodyPr wrap="square" rtlCol="0" anchor="ctr" anchorCtr="0">
            <a:noAutofit/>
          </a:bodyPr>
          <a:lstStyle/>
          <a:p>
            <a:pPr algn="r" defTabSz="331836">
              <a:defRPr/>
            </a:pPr>
            <a:r>
              <a:rPr lang="en-US" sz="1700" b="1" kern="0" dirty="0">
                <a:solidFill>
                  <a:schemeClr val="tx1">
                    <a:lumMod val="50000"/>
                    <a:lumOff val="50000"/>
                  </a:schemeClr>
                </a:solidFill>
                <a:latin typeface="Corbel" panose="020B0503020204020204" pitchFamily="34" charset="0"/>
              </a:rPr>
              <a:t>GenASM-DC</a:t>
            </a:r>
            <a:endParaRPr lang="en-US" sz="1700" b="1" kern="0" baseline="-25000" dirty="0">
              <a:solidFill>
                <a:schemeClr val="tx1">
                  <a:lumMod val="50000"/>
                  <a:lumOff val="50000"/>
                </a:schemeClr>
              </a:solidFill>
              <a:latin typeface="Corbel" panose="020B0503020204020204" pitchFamily="34" charset="0"/>
            </a:endParaRPr>
          </a:p>
        </p:txBody>
      </p:sp>
      <p:sp>
        <p:nvSpPr>
          <p:cNvPr id="99" name="TextBox 98">
            <a:extLst>
              <a:ext uri="{FF2B5EF4-FFF2-40B4-BE49-F238E27FC236}">
                <a16:creationId xmlns:a16="http://schemas.microsoft.com/office/drawing/2014/main" id="{39218610-939D-B048-9A6D-92E206AF6746}"/>
              </a:ext>
            </a:extLst>
          </p:cNvPr>
          <p:cNvSpPr txBox="1"/>
          <p:nvPr/>
        </p:nvSpPr>
        <p:spPr>
          <a:xfrm>
            <a:off x="5894758" y="1216785"/>
            <a:ext cx="1331456" cy="500419"/>
          </a:xfrm>
          <a:prstGeom prst="roundRect">
            <a:avLst>
              <a:gd name="adj" fmla="val 0"/>
            </a:avLst>
          </a:prstGeom>
          <a:noFill/>
        </p:spPr>
        <p:txBody>
          <a:bodyPr wrap="square" rtlCol="0" anchor="ctr" anchorCtr="0">
            <a:noAutofit/>
          </a:bodyPr>
          <a:lstStyle/>
          <a:p>
            <a:pPr defTabSz="331836">
              <a:defRPr/>
            </a:pPr>
            <a:r>
              <a:rPr lang="en-US" sz="1700" b="1" kern="0" dirty="0">
                <a:solidFill>
                  <a:schemeClr val="tx1">
                    <a:lumMod val="50000"/>
                    <a:lumOff val="50000"/>
                  </a:schemeClr>
                </a:solidFill>
                <a:latin typeface="Corbel" panose="020B0503020204020204" pitchFamily="34" charset="0"/>
              </a:rPr>
              <a:t>GenASM-TB</a:t>
            </a:r>
            <a:endParaRPr lang="en-US" sz="1700" b="1" kern="0" baseline="-25000" dirty="0">
              <a:solidFill>
                <a:schemeClr val="tx1">
                  <a:lumMod val="50000"/>
                  <a:lumOff val="50000"/>
                </a:schemeClr>
              </a:solidFill>
              <a:latin typeface="Corbel" panose="020B0503020204020204" pitchFamily="34" charset="0"/>
            </a:endParaRPr>
          </a:p>
        </p:txBody>
      </p:sp>
      <p:pic>
        <p:nvPicPr>
          <p:cNvPr id="83" name="Picture 82">
            <a:extLst>
              <a:ext uri="{FF2B5EF4-FFF2-40B4-BE49-F238E27FC236}">
                <a16:creationId xmlns:a16="http://schemas.microsoft.com/office/drawing/2014/main" id="{9F2E1CB4-DB06-DD43-9598-B4C988968E06}"/>
              </a:ext>
            </a:extLst>
          </p:cNvPr>
          <p:cNvPicPr>
            <a:picLocks/>
          </p:cNvPicPr>
          <p:nvPr/>
        </p:nvPicPr>
        <p:blipFill rotWithShape="1">
          <a:blip r:embed="rId4"/>
          <a:srcRect l="54403"/>
          <a:stretch/>
        </p:blipFill>
        <p:spPr>
          <a:xfrm>
            <a:off x="5856978" y="1180225"/>
            <a:ext cx="3013177" cy="3195178"/>
          </a:xfrm>
          <a:prstGeom prst="rect">
            <a:avLst/>
          </a:prstGeom>
        </p:spPr>
      </p:pic>
      <p:pic>
        <p:nvPicPr>
          <p:cNvPr id="84" name="Picture 83">
            <a:extLst>
              <a:ext uri="{FF2B5EF4-FFF2-40B4-BE49-F238E27FC236}">
                <a16:creationId xmlns:a16="http://schemas.microsoft.com/office/drawing/2014/main" id="{3184E677-89EB-1F4D-9BB2-40F7EFBD3CA5}"/>
              </a:ext>
            </a:extLst>
          </p:cNvPr>
          <p:cNvPicPr>
            <a:picLocks noChangeAspect="1"/>
          </p:cNvPicPr>
          <p:nvPr/>
        </p:nvPicPr>
        <p:blipFill rotWithShape="1">
          <a:blip r:embed="rId5"/>
          <a:srcRect r="45949"/>
          <a:stretch/>
        </p:blipFill>
        <p:spPr>
          <a:xfrm>
            <a:off x="2242087" y="1180225"/>
            <a:ext cx="3571827" cy="3195178"/>
          </a:xfrm>
          <a:prstGeom prst="rect">
            <a:avLst/>
          </a:prstGeom>
        </p:spPr>
      </p:pic>
      <p:sp>
        <p:nvSpPr>
          <p:cNvPr id="2" name="Title 1">
            <a:extLst>
              <a:ext uri="{FF2B5EF4-FFF2-40B4-BE49-F238E27FC236}">
                <a16:creationId xmlns:a16="http://schemas.microsoft.com/office/drawing/2014/main" id="{1B69E1B1-900D-AE42-B885-FB604CB610B7}"/>
              </a:ext>
            </a:extLst>
          </p:cNvPr>
          <p:cNvSpPr>
            <a:spLocks noGrp="1"/>
          </p:cNvSpPr>
          <p:nvPr>
            <p:ph type="title"/>
          </p:nvPr>
        </p:nvSpPr>
        <p:spPr>
          <a:xfrm>
            <a:off x="366963" y="257434"/>
            <a:ext cx="8410073" cy="753467"/>
          </a:xfrm>
        </p:spPr>
        <p:txBody>
          <a:bodyPr>
            <a:normAutofit fontScale="90000"/>
          </a:bodyPr>
          <a:lstStyle/>
          <a:p>
            <a:r>
              <a:rPr lang="en-US" dirty="0"/>
              <a:t>GenASM: Hardware Design</a:t>
            </a:r>
          </a:p>
        </p:txBody>
      </p:sp>
      <p:sp>
        <p:nvSpPr>
          <p:cNvPr id="3" name="Slide Number Placeholder 2">
            <a:extLst>
              <a:ext uri="{FF2B5EF4-FFF2-40B4-BE49-F238E27FC236}">
                <a16:creationId xmlns:a16="http://schemas.microsoft.com/office/drawing/2014/main" id="{95327947-F438-2147-A6C6-B1DE7A808D92}"/>
              </a:ext>
            </a:extLst>
          </p:cNvPr>
          <p:cNvSpPr>
            <a:spLocks noGrp="1"/>
          </p:cNvSpPr>
          <p:nvPr>
            <p:ph type="sldNum" sz="quarter" idx="10"/>
          </p:nvPr>
        </p:nvSpPr>
        <p:spPr/>
        <p:txBody>
          <a:bodyPr/>
          <a:lstStyle/>
          <a:p>
            <a:fld id="{BE67019E-6B59-9444-A8F8-0CFAB6B6981D}" type="slidenum">
              <a:rPr lang="en-US" smtClean="0"/>
              <a:pPr/>
              <a:t>6</a:t>
            </a:fld>
            <a:endParaRPr lang="en-US" dirty="0"/>
          </a:p>
        </p:txBody>
      </p:sp>
      <p:cxnSp>
        <p:nvCxnSpPr>
          <p:cNvPr id="64" name="Straight Connector 63">
            <a:extLst>
              <a:ext uri="{FF2B5EF4-FFF2-40B4-BE49-F238E27FC236}">
                <a16:creationId xmlns:a16="http://schemas.microsoft.com/office/drawing/2014/main" id="{B27D210F-4CD4-8E42-85CA-2070CB4D1BA6}"/>
              </a:ext>
            </a:extLst>
          </p:cNvPr>
          <p:cNvCxnSpPr>
            <a:cxnSpLocks/>
          </p:cNvCxnSpPr>
          <p:nvPr/>
        </p:nvCxnSpPr>
        <p:spPr>
          <a:xfrm>
            <a:off x="5842622" y="1195724"/>
            <a:ext cx="0" cy="3186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DE2C23F0-9BFA-3D46-AD7D-45A1E4299135}"/>
              </a:ext>
            </a:extLst>
          </p:cNvPr>
          <p:cNvSpPr txBox="1"/>
          <p:nvPr/>
        </p:nvSpPr>
        <p:spPr>
          <a:xfrm>
            <a:off x="5316303" y="2371501"/>
            <a:ext cx="1066000" cy="1608781"/>
          </a:xfrm>
          <a:prstGeom prst="roundRect">
            <a:avLst>
              <a:gd name="adj" fmla="val 5084"/>
            </a:avLst>
          </a:prstGeom>
          <a:solidFill>
            <a:schemeClr val="accent6">
              <a:lumMod val="20000"/>
              <a:lumOff val="80000"/>
            </a:schemeClr>
          </a:solidFill>
          <a:ln w="28575">
            <a:solidFill>
              <a:schemeClr val="tx1">
                <a:lumMod val="50000"/>
                <a:lumOff val="50000"/>
              </a:schemeClr>
            </a:solidFill>
          </a:ln>
        </p:spPr>
        <p:txBody>
          <a:bodyPr wrap="square" rtlCol="0" anchor="t" anchorCtr="0">
            <a:noAutofit/>
          </a:bodyPr>
          <a:lstStyle/>
          <a:p>
            <a:pPr algn="ctr"/>
            <a:endParaRPr lang="en-US" sz="1306" b="1" dirty="0">
              <a:latin typeface="Corbel" panose="020B0503020204020204" pitchFamily="34" charset="0"/>
            </a:endParaRPr>
          </a:p>
        </p:txBody>
      </p:sp>
      <p:sp>
        <p:nvSpPr>
          <p:cNvPr id="5" name="Rectangle 4">
            <a:extLst>
              <a:ext uri="{FF2B5EF4-FFF2-40B4-BE49-F238E27FC236}">
                <a16:creationId xmlns:a16="http://schemas.microsoft.com/office/drawing/2014/main" id="{8569F024-29B5-F240-A68A-1B18EF567080}"/>
              </a:ext>
            </a:extLst>
          </p:cNvPr>
          <p:cNvSpPr/>
          <p:nvPr/>
        </p:nvSpPr>
        <p:spPr>
          <a:xfrm>
            <a:off x="2133807" y="4391341"/>
            <a:ext cx="2309084" cy="1200329"/>
          </a:xfrm>
          <a:prstGeom prst="rect">
            <a:avLst/>
          </a:prstGeom>
        </p:spPr>
        <p:txBody>
          <a:bodyPr wrap="square">
            <a:spAutoFit/>
          </a:bodyPr>
          <a:lstStyle/>
          <a:p>
            <a:pPr algn="ctr"/>
            <a:r>
              <a:rPr lang="en-US" b="1" dirty="0">
                <a:solidFill>
                  <a:srgbClr val="00B050"/>
                </a:solidFill>
              </a:rPr>
              <a:t>GenASM-DC:</a:t>
            </a:r>
            <a:r>
              <a:rPr lang="en-US" dirty="0">
                <a:solidFill>
                  <a:srgbClr val="00B050"/>
                </a:solidFill>
              </a:rPr>
              <a:t> </a:t>
            </a:r>
          </a:p>
          <a:p>
            <a:pPr algn="ctr"/>
            <a:r>
              <a:rPr lang="en-US" dirty="0"/>
              <a:t>generates bitvectors </a:t>
            </a:r>
          </a:p>
          <a:p>
            <a:pPr algn="ctr"/>
            <a:r>
              <a:rPr lang="en-US" dirty="0"/>
              <a:t>and performs edit </a:t>
            </a:r>
          </a:p>
          <a:p>
            <a:pPr algn="ctr"/>
            <a:r>
              <a:rPr lang="en-US" b="1" dirty="0">
                <a:solidFill>
                  <a:srgbClr val="00B050"/>
                </a:solidFill>
              </a:rPr>
              <a:t>D</a:t>
            </a:r>
            <a:r>
              <a:rPr lang="en-US" dirty="0"/>
              <a:t>istance </a:t>
            </a:r>
            <a:r>
              <a:rPr lang="en-US" b="1" dirty="0">
                <a:solidFill>
                  <a:srgbClr val="00B050"/>
                </a:solidFill>
              </a:rPr>
              <a:t>C</a:t>
            </a:r>
            <a:r>
              <a:rPr lang="en-US" dirty="0"/>
              <a:t>alculation</a:t>
            </a:r>
          </a:p>
        </p:txBody>
      </p:sp>
      <p:sp>
        <p:nvSpPr>
          <p:cNvPr id="6" name="Rectangle 5">
            <a:extLst>
              <a:ext uri="{FF2B5EF4-FFF2-40B4-BE49-F238E27FC236}">
                <a16:creationId xmlns:a16="http://schemas.microsoft.com/office/drawing/2014/main" id="{89437F79-F9D7-384C-8586-8F9603BA6CD5}"/>
              </a:ext>
            </a:extLst>
          </p:cNvPr>
          <p:cNvSpPr/>
          <p:nvPr/>
        </p:nvSpPr>
        <p:spPr>
          <a:xfrm>
            <a:off x="6123848" y="4391341"/>
            <a:ext cx="2847852" cy="1200329"/>
          </a:xfrm>
          <a:prstGeom prst="rect">
            <a:avLst/>
          </a:prstGeom>
        </p:spPr>
        <p:txBody>
          <a:bodyPr wrap="square">
            <a:spAutoFit/>
          </a:bodyPr>
          <a:lstStyle/>
          <a:p>
            <a:pPr marL="538163" algn="ctr">
              <a:lnSpc>
                <a:spcPct val="100000"/>
              </a:lnSpc>
              <a:spcBef>
                <a:spcPts val="0"/>
              </a:spcBef>
              <a:spcAft>
                <a:spcPts val="0"/>
              </a:spcAft>
            </a:pPr>
            <a:r>
              <a:rPr lang="en-US" b="1" dirty="0">
                <a:solidFill>
                  <a:srgbClr val="7A20C9"/>
                </a:solidFill>
              </a:rPr>
              <a:t>GenASM-TB:</a:t>
            </a:r>
            <a:r>
              <a:rPr lang="en-US" dirty="0">
                <a:solidFill>
                  <a:srgbClr val="7A20C9"/>
                </a:solidFill>
              </a:rPr>
              <a:t> </a:t>
            </a:r>
            <a:r>
              <a:rPr lang="en-US" dirty="0"/>
              <a:t>performs </a:t>
            </a:r>
            <a:r>
              <a:rPr lang="en-US" b="1" dirty="0" err="1">
                <a:solidFill>
                  <a:srgbClr val="7A20C9"/>
                </a:solidFill>
              </a:rPr>
              <a:t>T</a:t>
            </a:r>
            <a:r>
              <a:rPr lang="en-US" dirty="0" err="1"/>
              <a:t>race</a:t>
            </a:r>
            <a:r>
              <a:rPr lang="en-US" b="1" dirty="0" err="1">
                <a:solidFill>
                  <a:srgbClr val="7A20C9"/>
                </a:solidFill>
              </a:rPr>
              <a:t>B</a:t>
            </a:r>
            <a:r>
              <a:rPr lang="en-US" dirty="0" err="1"/>
              <a:t>ack</a:t>
            </a:r>
            <a:r>
              <a:rPr lang="en-US" dirty="0"/>
              <a:t> and assembles the optimal alignment </a:t>
            </a:r>
          </a:p>
        </p:txBody>
      </p:sp>
      <p:sp>
        <p:nvSpPr>
          <p:cNvPr id="47" name="TextBox 46">
            <a:extLst>
              <a:ext uri="{FF2B5EF4-FFF2-40B4-BE49-F238E27FC236}">
                <a16:creationId xmlns:a16="http://schemas.microsoft.com/office/drawing/2014/main" id="{E4D4197C-BD3C-D540-A871-01293B70AAFA}"/>
              </a:ext>
            </a:extLst>
          </p:cNvPr>
          <p:cNvSpPr txBox="1"/>
          <p:nvPr/>
        </p:nvSpPr>
        <p:spPr>
          <a:xfrm>
            <a:off x="306826" y="2907140"/>
            <a:ext cx="1045030" cy="1436916"/>
          </a:xfrm>
          <a:prstGeom prst="roundRect">
            <a:avLst>
              <a:gd name="adj" fmla="val 5645"/>
            </a:avLst>
          </a:prstGeom>
          <a:solidFill>
            <a:srgbClr val="FBE5D6"/>
          </a:solidFill>
          <a:ln w="28575">
            <a:solidFill>
              <a:schemeClr val="tx1"/>
            </a:solidFill>
          </a:ln>
        </p:spPr>
        <p:txBody>
          <a:bodyPr wrap="square" rtlCol="0" anchor="ctr" anchorCtr="0">
            <a:noAutofit/>
          </a:bodyPr>
          <a:lstStyle/>
          <a:p>
            <a:pPr algn="ctr"/>
            <a:r>
              <a:rPr lang="en-US" sz="1700" b="1" dirty="0">
                <a:solidFill>
                  <a:schemeClr val="tx2">
                    <a:lumMod val="50000"/>
                  </a:schemeClr>
                </a:solidFill>
                <a:latin typeface="Corbel" panose="020B0503020204020204" pitchFamily="34" charset="0"/>
              </a:rPr>
              <a:t>Host CPU</a:t>
            </a:r>
          </a:p>
        </p:txBody>
      </p:sp>
      <p:sp>
        <p:nvSpPr>
          <p:cNvPr id="95" name="TextBox 94">
            <a:extLst>
              <a:ext uri="{FF2B5EF4-FFF2-40B4-BE49-F238E27FC236}">
                <a16:creationId xmlns:a16="http://schemas.microsoft.com/office/drawing/2014/main" id="{8EBACF83-976B-674A-866A-9D6AE55F8723}"/>
              </a:ext>
            </a:extLst>
          </p:cNvPr>
          <p:cNvSpPr txBox="1"/>
          <p:nvPr/>
        </p:nvSpPr>
        <p:spPr>
          <a:xfrm>
            <a:off x="5389227" y="2448668"/>
            <a:ext cx="930547" cy="366459"/>
          </a:xfrm>
          <a:prstGeom prst="roundRect">
            <a:avLst>
              <a:gd name="adj" fmla="val 9171"/>
            </a:avLst>
          </a:prstGeom>
          <a:solidFill>
            <a:schemeClr val="accent6">
              <a:lumMod val="20000"/>
              <a:lumOff val="80000"/>
            </a:schemeClr>
          </a:solidFill>
          <a:ln w="28575">
            <a:solidFill>
              <a:schemeClr val="tx1">
                <a:lumMod val="50000"/>
                <a:lumOff val="50000"/>
              </a:schemeClr>
            </a:solidFill>
          </a:ln>
        </p:spPr>
        <p:txBody>
          <a:bodyPr wrap="square" rtlCol="0" anchor="ctr" anchorCtr="0">
            <a:noAutofit/>
          </a:bodyPr>
          <a:lstStyle>
            <a:defPPr>
              <a:defRPr lang="en-US"/>
            </a:defPPr>
            <a:lvl1pPr algn="ctr">
              <a:defRPr sz="1500" b="1">
                <a:latin typeface="Corbel" panose="020B0503020204020204" pitchFamily="34" charset="0"/>
              </a:defRPr>
            </a:lvl1pPr>
          </a:lstStyle>
          <a:p>
            <a:r>
              <a:rPr lang="en-US" sz="1200" dirty="0">
                <a:solidFill>
                  <a:schemeClr val="tx1">
                    <a:lumMod val="50000"/>
                    <a:lumOff val="50000"/>
                  </a:schemeClr>
                </a:solidFill>
              </a:rPr>
              <a:t>TB-SRAM</a:t>
            </a:r>
            <a:r>
              <a:rPr lang="en-US" sz="1200" baseline="-25000" dirty="0">
                <a:solidFill>
                  <a:schemeClr val="tx1">
                    <a:lumMod val="50000"/>
                    <a:lumOff val="50000"/>
                  </a:schemeClr>
                </a:solidFill>
                <a:latin typeface="Calibri" panose="020F0502020204030204" pitchFamily="34" charset="0"/>
                <a:cs typeface="Calibri" panose="020F0502020204030204" pitchFamily="34" charset="0"/>
              </a:rPr>
              <a:t>1</a:t>
            </a:r>
          </a:p>
        </p:txBody>
      </p:sp>
      <p:sp>
        <p:nvSpPr>
          <p:cNvPr id="96" name="TextBox 95">
            <a:extLst>
              <a:ext uri="{FF2B5EF4-FFF2-40B4-BE49-F238E27FC236}">
                <a16:creationId xmlns:a16="http://schemas.microsoft.com/office/drawing/2014/main" id="{0EF49DC6-094C-814D-8FDE-3A004C471D52}"/>
              </a:ext>
            </a:extLst>
          </p:cNvPr>
          <p:cNvSpPr txBox="1"/>
          <p:nvPr/>
        </p:nvSpPr>
        <p:spPr>
          <a:xfrm>
            <a:off x="5389227" y="2856057"/>
            <a:ext cx="930547" cy="366459"/>
          </a:xfrm>
          <a:prstGeom prst="roundRect">
            <a:avLst>
              <a:gd name="adj" fmla="val 9171"/>
            </a:avLst>
          </a:prstGeom>
          <a:solidFill>
            <a:schemeClr val="accent6">
              <a:lumMod val="20000"/>
              <a:lumOff val="80000"/>
            </a:schemeClr>
          </a:solidFill>
          <a:ln w="28575">
            <a:solidFill>
              <a:schemeClr val="tx1">
                <a:lumMod val="50000"/>
                <a:lumOff val="50000"/>
              </a:schemeClr>
            </a:solidFill>
          </a:ln>
        </p:spPr>
        <p:txBody>
          <a:bodyPr wrap="square" rtlCol="0" anchor="ctr" anchorCtr="0">
            <a:noAutofit/>
          </a:bodyPr>
          <a:lstStyle>
            <a:defPPr>
              <a:defRPr lang="en-US"/>
            </a:defPPr>
            <a:lvl1pPr algn="ctr">
              <a:defRPr sz="1200" b="1">
                <a:latin typeface="Corbel" panose="020B0503020204020204" pitchFamily="34" charset="0"/>
              </a:defRPr>
            </a:lvl1pPr>
          </a:lstStyle>
          <a:p>
            <a:r>
              <a:rPr lang="en-US" dirty="0">
                <a:solidFill>
                  <a:schemeClr val="tx1">
                    <a:lumMod val="50000"/>
                    <a:lumOff val="50000"/>
                  </a:schemeClr>
                </a:solidFill>
              </a:rPr>
              <a:t>TB-SRAM</a:t>
            </a:r>
            <a:r>
              <a:rPr lang="en-US" baseline="-25000" dirty="0">
                <a:solidFill>
                  <a:schemeClr val="tx1">
                    <a:lumMod val="50000"/>
                    <a:lumOff val="50000"/>
                  </a:schemeClr>
                </a:solidFill>
                <a:latin typeface="Calibri" panose="020F0502020204030204" pitchFamily="34" charset="0"/>
                <a:cs typeface="Calibri" panose="020F0502020204030204" pitchFamily="34" charset="0"/>
              </a:rPr>
              <a:t>2</a:t>
            </a:r>
          </a:p>
        </p:txBody>
      </p:sp>
      <p:sp>
        <p:nvSpPr>
          <p:cNvPr id="97" name="TextBox 96">
            <a:extLst>
              <a:ext uri="{FF2B5EF4-FFF2-40B4-BE49-F238E27FC236}">
                <a16:creationId xmlns:a16="http://schemas.microsoft.com/office/drawing/2014/main" id="{EC1FB049-4E97-D84B-A90E-4FF82A5F1A0F}"/>
              </a:ext>
            </a:extLst>
          </p:cNvPr>
          <p:cNvSpPr txBox="1"/>
          <p:nvPr/>
        </p:nvSpPr>
        <p:spPr>
          <a:xfrm>
            <a:off x="5392556" y="3528074"/>
            <a:ext cx="930547" cy="366459"/>
          </a:xfrm>
          <a:prstGeom prst="roundRect">
            <a:avLst>
              <a:gd name="adj" fmla="val 9171"/>
            </a:avLst>
          </a:prstGeom>
          <a:solidFill>
            <a:schemeClr val="accent6">
              <a:lumMod val="20000"/>
              <a:lumOff val="80000"/>
            </a:schemeClr>
          </a:solidFill>
          <a:ln w="28575">
            <a:solidFill>
              <a:schemeClr val="tx1">
                <a:lumMod val="50000"/>
                <a:lumOff val="50000"/>
              </a:schemeClr>
            </a:solidFill>
          </a:ln>
        </p:spPr>
        <p:txBody>
          <a:bodyPr wrap="square" rtlCol="0" anchor="ctr" anchorCtr="0">
            <a:noAutofit/>
          </a:bodyPr>
          <a:lstStyle>
            <a:defPPr>
              <a:defRPr lang="en-US"/>
            </a:defPPr>
            <a:lvl1pPr algn="ctr">
              <a:defRPr sz="1200" b="1">
                <a:latin typeface="Corbel" panose="020B0503020204020204" pitchFamily="34" charset="0"/>
              </a:defRPr>
            </a:lvl1pPr>
          </a:lstStyle>
          <a:p>
            <a:r>
              <a:rPr lang="en-US" dirty="0">
                <a:solidFill>
                  <a:schemeClr val="tx1">
                    <a:lumMod val="50000"/>
                    <a:lumOff val="50000"/>
                  </a:schemeClr>
                </a:solidFill>
              </a:rPr>
              <a:t>TB-</a:t>
            </a:r>
            <a:r>
              <a:rPr lang="en-US" dirty="0" err="1">
                <a:solidFill>
                  <a:schemeClr val="tx1">
                    <a:lumMod val="50000"/>
                    <a:lumOff val="50000"/>
                  </a:schemeClr>
                </a:solidFill>
              </a:rPr>
              <a:t>SRAM</a:t>
            </a:r>
            <a:r>
              <a:rPr lang="en-US" baseline="-25000" dirty="0" err="1">
                <a:solidFill>
                  <a:schemeClr val="tx1">
                    <a:lumMod val="50000"/>
                    <a:lumOff val="50000"/>
                  </a:schemeClr>
                </a:solidFill>
                <a:latin typeface="Calibri" panose="020F0502020204030204" pitchFamily="34" charset="0"/>
                <a:cs typeface="Calibri" panose="020F0502020204030204" pitchFamily="34" charset="0"/>
              </a:rPr>
              <a:t>n</a:t>
            </a:r>
            <a:endParaRPr lang="en-US" baseline="-250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90" name="TextBox 89">
            <a:extLst>
              <a:ext uri="{FF2B5EF4-FFF2-40B4-BE49-F238E27FC236}">
                <a16:creationId xmlns:a16="http://schemas.microsoft.com/office/drawing/2014/main" id="{6C6B4FEB-5584-0747-93F1-DAD48F9011B1}"/>
              </a:ext>
            </a:extLst>
          </p:cNvPr>
          <p:cNvSpPr txBox="1"/>
          <p:nvPr/>
        </p:nvSpPr>
        <p:spPr>
          <a:xfrm>
            <a:off x="7321660" y="2625134"/>
            <a:ext cx="1438155" cy="1049078"/>
          </a:xfrm>
          <a:prstGeom prst="roundRect">
            <a:avLst>
              <a:gd name="adj" fmla="val 5214"/>
            </a:avLst>
          </a:prstGeom>
          <a:solidFill>
            <a:schemeClr val="accent6">
              <a:lumMod val="20000"/>
              <a:lumOff val="80000"/>
              <a:alpha val="34000"/>
            </a:schemeClr>
          </a:solidFill>
          <a:ln w="28575">
            <a:solidFill>
              <a:schemeClr val="tx1">
                <a:lumMod val="50000"/>
                <a:lumOff val="50000"/>
              </a:schemeClr>
            </a:solidFill>
          </a:ln>
        </p:spPr>
        <p:txBody>
          <a:bodyPr wrap="square" rtlCol="0" anchor="ctr" anchorCtr="0">
            <a:noAutofit/>
          </a:bodyPr>
          <a:lstStyle>
            <a:defPPr>
              <a:defRPr lang="en-US"/>
            </a:defPPr>
            <a:lvl1pPr algn="ctr">
              <a:defRPr sz="4000" b="1"/>
            </a:lvl1pPr>
          </a:lstStyle>
          <a:p>
            <a:r>
              <a:rPr lang="en-US" sz="1700" dirty="0">
                <a:solidFill>
                  <a:schemeClr val="tx1">
                    <a:lumMod val="50000"/>
                    <a:lumOff val="50000"/>
                  </a:schemeClr>
                </a:solidFill>
                <a:latin typeface="Corbel" panose="020B0503020204020204" pitchFamily="34" charset="0"/>
              </a:rPr>
              <a:t>GenASM-TB</a:t>
            </a:r>
          </a:p>
          <a:p>
            <a:r>
              <a:rPr lang="en-US" sz="1700" dirty="0">
                <a:solidFill>
                  <a:schemeClr val="tx1">
                    <a:lumMod val="50000"/>
                    <a:lumOff val="50000"/>
                  </a:schemeClr>
                </a:solidFill>
                <a:latin typeface="Corbel" panose="020B0503020204020204" pitchFamily="34" charset="0"/>
              </a:rPr>
              <a:t>Accelerator</a:t>
            </a:r>
          </a:p>
        </p:txBody>
      </p:sp>
      <p:sp>
        <p:nvSpPr>
          <p:cNvPr id="89" name="TextBox 88">
            <a:extLst>
              <a:ext uri="{FF2B5EF4-FFF2-40B4-BE49-F238E27FC236}">
                <a16:creationId xmlns:a16="http://schemas.microsoft.com/office/drawing/2014/main" id="{07E0B3D6-29D3-7C4D-96F2-54D4478201D4}"/>
              </a:ext>
            </a:extLst>
          </p:cNvPr>
          <p:cNvSpPr txBox="1">
            <a:spLocks/>
          </p:cNvSpPr>
          <p:nvPr/>
        </p:nvSpPr>
        <p:spPr>
          <a:xfrm>
            <a:off x="2365690" y="1268457"/>
            <a:ext cx="1938243" cy="3025957"/>
          </a:xfrm>
          <a:prstGeom prst="roundRect">
            <a:avLst>
              <a:gd name="adj" fmla="val 1481"/>
            </a:avLst>
          </a:prstGeom>
          <a:solidFill>
            <a:schemeClr val="accent6">
              <a:lumMod val="20000"/>
              <a:lumOff val="80000"/>
            </a:schemeClr>
          </a:solidFill>
          <a:ln w="28575">
            <a:solidFill>
              <a:schemeClr val="tx1">
                <a:lumMod val="50000"/>
                <a:lumOff val="50000"/>
              </a:schemeClr>
            </a:solidFill>
          </a:ln>
        </p:spPr>
        <p:txBody>
          <a:bodyPr wrap="square" rtlCol="0" anchor="ctr" anchorCtr="0">
            <a:noAutofit/>
          </a:bodyPr>
          <a:lstStyle/>
          <a:p>
            <a:pPr algn="ctr">
              <a:spcBef>
                <a:spcPts val="218"/>
              </a:spcBef>
            </a:pPr>
            <a:endParaRPr lang="en-US" sz="1306" b="1" dirty="0">
              <a:solidFill>
                <a:schemeClr val="tx1">
                  <a:lumMod val="50000"/>
                  <a:lumOff val="50000"/>
                </a:schemeClr>
              </a:solidFill>
              <a:latin typeface="Corbel" panose="020B0503020204020204" pitchFamily="34" charset="0"/>
            </a:endParaRPr>
          </a:p>
          <a:p>
            <a:pPr algn="ctr">
              <a:spcBef>
                <a:spcPts val="218"/>
              </a:spcBef>
            </a:pPr>
            <a:endParaRPr lang="en-US" sz="1306" b="1" dirty="0">
              <a:solidFill>
                <a:schemeClr val="tx1">
                  <a:lumMod val="50000"/>
                  <a:lumOff val="50000"/>
                </a:schemeClr>
              </a:solidFill>
              <a:latin typeface="Corbel" panose="020B0503020204020204" pitchFamily="34" charset="0"/>
            </a:endParaRPr>
          </a:p>
          <a:p>
            <a:pPr algn="ctr">
              <a:spcBef>
                <a:spcPts val="218"/>
              </a:spcBef>
            </a:pPr>
            <a:endParaRPr lang="en-US" sz="800" b="1" dirty="0">
              <a:solidFill>
                <a:schemeClr val="tx1">
                  <a:lumMod val="50000"/>
                  <a:lumOff val="50000"/>
                </a:schemeClr>
              </a:solidFill>
              <a:latin typeface="Corbel" panose="020B0503020204020204" pitchFamily="34" charset="0"/>
            </a:endParaRPr>
          </a:p>
          <a:p>
            <a:pPr algn="ctr">
              <a:spcBef>
                <a:spcPts val="218"/>
              </a:spcBef>
            </a:pPr>
            <a:r>
              <a:rPr lang="en-US" sz="1700" b="1" dirty="0">
                <a:solidFill>
                  <a:schemeClr val="tx1">
                    <a:lumMod val="50000"/>
                    <a:lumOff val="50000"/>
                  </a:schemeClr>
                </a:solidFill>
                <a:latin typeface="Corbel" panose="020B0503020204020204" pitchFamily="34" charset="0"/>
              </a:rPr>
              <a:t>GenASM-DC</a:t>
            </a:r>
          </a:p>
          <a:p>
            <a:pPr algn="ctr"/>
            <a:r>
              <a:rPr lang="en-US" sz="1700" b="1" dirty="0">
                <a:solidFill>
                  <a:schemeClr val="tx1">
                    <a:lumMod val="50000"/>
                    <a:lumOff val="50000"/>
                  </a:schemeClr>
                </a:solidFill>
                <a:latin typeface="Corbel" panose="020B0503020204020204" pitchFamily="34" charset="0"/>
              </a:rPr>
              <a:t>Accelerator</a:t>
            </a:r>
          </a:p>
        </p:txBody>
      </p:sp>
      <p:sp>
        <p:nvSpPr>
          <p:cNvPr id="48" name="TextBox 47">
            <a:extLst>
              <a:ext uri="{FF2B5EF4-FFF2-40B4-BE49-F238E27FC236}">
                <a16:creationId xmlns:a16="http://schemas.microsoft.com/office/drawing/2014/main" id="{F82AFE28-A730-F54B-BDB9-2903F5C46379}"/>
              </a:ext>
            </a:extLst>
          </p:cNvPr>
          <p:cNvSpPr txBox="1"/>
          <p:nvPr/>
        </p:nvSpPr>
        <p:spPr>
          <a:xfrm>
            <a:off x="7322449" y="2625134"/>
            <a:ext cx="1438155" cy="1049078"/>
          </a:xfrm>
          <a:prstGeom prst="roundRect">
            <a:avLst>
              <a:gd name="adj" fmla="val 5214"/>
            </a:avLst>
          </a:prstGeom>
          <a:solidFill>
            <a:srgbClr val="5D2784">
              <a:alpha val="34000"/>
            </a:srgbClr>
          </a:solidFill>
          <a:ln w="28575">
            <a:solidFill>
              <a:schemeClr val="tx1"/>
            </a:solidFill>
          </a:ln>
        </p:spPr>
        <p:txBody>
          <a:bodyPr wrap="square" rtlCol="0" anchor="ctr" anchorCtr="0">
            <a:noAutofit/>
          </a:bodyPr>
          <a:lstStyle>
            <a:defPPr>
              <a:defRPr lang="en-US"/>
            </a:defPPr>
            <a:lvl1pPr algn="ctr">
              <a:defRPr sz="4000" b="1"/>
            </a:lvl1pPr>
          </a:lstStyle>
          <a:p>
            <a:r>
              <a:rPr lang="en-US" sz="1700" dirty="0">
                <a:solidFill>
                  <a:srgbClr val="5D2784"/>
                </a:solidFill>
                <a:latin typeface="Corbel" panose="020B0503020204020204" pitchFamily="34" charset="0"/>
              </a:rPr>
              <a:t>GenASM-TB</a:t>
            </a:r>
          </a:p>
          <a:p>
            <a:r>
              <a:rPr lang="en-US" sz="1700" dirty="0">
                <a:solidFill>
                  <a:srgbClr val="5D2784"/>
                </a:solidFill>
                <a:latin typeface="Corbel" panose="020B0503020204020204" pitchFamily="34" charset="0"/>
              </a:rPr>
              <a:t>Accelerator</a:t>
            </a:r>
          </a:p>
        </p:txBody>
      </p:sp>
      <p:sp>
        <p:nvSpPr>
          <p:cNvPr id="49" name="TextBox 48">
            <a:extLst>
              <a:ext uri="{FF2B5EF4-FFF2-40B4-BE49-F238E27FC236}">
                <a16:creationId xmlns:a16="http://schemas.microsoft.com/office/drawing/2014/main" id="{06E67603-A052-9F46-A113-7D67CE7803AA}"/>
              </a:ext>
            </a:extLst>
          </p:cNvPr>
          <p:cNvSpPr txBox="1">
            <a:spLocks/>
          </p:cNvSpPr>
          <p:nvPr/>
        </p:nvSpPr>
        <p:spPr>
          <a:xfrm>
            <a:off x="2365691" y="1272397"/>
            <a:ext cx="1938243" cy="3032434"/>
          </a:xfrm>
          <a:prstGeom prst="roundRect">
            <a:avLst>
              <a:gd name="adj" fmla="val 1481"/>
            </a:avLst>
          </a:prstGeom>
          <a:solidFill>
            <a:srgbClr val="A9D18E"/>
          </a:solidFill>
          <a:ln w="28575">
            <a:solidFill>
              <a:schemeClr val="tx1"/>
            </a:solidFill>
          </a:ln>
        </p:spPr>
        <p:txBody>
          <a:bodyPr wrap="square" rtlCol="0" anchor="ctr" anchorCtr="0">
            <a:noAutofit/>
          </a:bodyPr>
          <a:lstStyle/>
          <a:p>
            <a:pPr algn="ctr">
              <a:spcBef>
                <a:spcPts val="218"/>
              </a:spcBef>
            </a:pPr>
            <a:endParaRPr lang="en-US" sz="1306" b="1" dirty="0">
              <a:solidFill>
                <a:srgbClr val="324D1F"/>
              </a:solidFill>
              <a:latin typeface="Corbel" panose="020B0503020204020204" pitchFamily="34" charset="0"/>
            </a:endParaRPr>
          </a:p>
          <a:p>
            <a:pPr algn="ctr">
              <a:spcBef>
                <a:spcPts val="218"/>
              </a:spcBef>
            </a:pPr>
            <a:endParaRPr lang="en-US" sz="1306" b="1" dirty="0">
              <a:solidFill>
                <a:srgbClr val="324D1F"/>
              </a:solidFill>
              <a:latin typeface="Corbel" panose="020B0503020204020204" pitchFamily="34" charset="0"/>
            </a:endParaRPr>
          </a:p>
          <a:p>
            <a:pPr algn="ctr">
              <a:spcBef>
                <a:spcPts val="218"/>
              </a:spcBef>
            </a:pPr>
            <a:endParaRPr lang="en-US" sz="800" b="1" dirty="0">
              <a:solidFill>
                <a:srgbClr val="324D1F"/>
              </a:solidFill>
              <a:latin typeface="Corbel" panose="020B0503020204020204" pitchFamily="34" charset="0"/>
            </a:endParaRPr>
          </a:p>
          <a:p>
            <a:pPr algn="ctr">
              <a:spcBef>
                <a:spcPts val="218"/>
              </a:spcBef>
            </a:pPr>
            <a:r>
              <a:rPr lang="en-US" sz="1700" b="1" dirty="0">
                <a:solidFill>
                  <a:srgbClr val="324D1F"/>
                </a:solidFill>
                <a:latin typeface="Corbel" panose="020B0503020204020204" pitchFamily="34" charset="0"/>
              </a:rPr>
              <a:t>GenASM-DC</a:t>
            </a:r>
          </a:p>
          <a:p>
            <a:pPr algn="ctr"/>
            <a:r>
              <a:rPr lang="en-US" sz="1700" b="1" dirty="0">
                <a:solidFill>
                  <a:srgbClr val="324D1F"/>
                </a:solidFill>
                <a:latin typeface="Corbel" panose="020B0503020204020204" pitchFamily="34" charset="0"/>
              </a:rPr>
              <a:t>Accelerator</a:t>
            </a:r>
          </a:p>
        </p:txBody>
      </p:sp>
      <p:sp>
        <p:nvSpPr>
          <p:cNvPr id="51" name="TextBox 50">
            <a:extLst>
              <a:ext uri="{FF2B5EF4-FFF2-40B4-BE49-F238E27FC236}">
                <a16:creationId xmlns:a16="http://schemas.microsoft.com/office/drawing/2014/main" id="{8B0C5D13-221E-FA4B-AC59-0C9DA7A468A8}"/>
              </a:ext>
            </a:extLst>
          </p:cNvPr>
          <p:cNvSpPr txBox="1"/>
          <p:nvPr/>
        </p:nvSpPr>
        <p:spPr>
          <a:xfrm>
            <a:off x="315121" y="1192550"/>
            <a:ext cx="1045030" cy="1436916"/>
          </a:xfrm>
          <a:prstGeom prst="roundRect">
            <a:avLst>
              <a:gd name="adj" fmla="val 6412"/>
            </a:avLst>
          </a:prstGeom>
          <a:solidFill>
            <a:srgbClr val="9DC3E6"/>
          </a:solidFill>
          <a:ln w="28575">
            <a:solidFill>
              <a:schemeClr val="tx1"/>
            </a:solidFill>
          </a:ln>
        </p:spPr>
        <p:txBody>
          <a:bodyPr wrap="square" rtlCol="0" anchor="ctr" anchorCtr="0">
            <a:noAutofit/>
          </a:bodyPr>
          <a:lstStyle/>
          <a:p>
            <a:pPr algn="ctr"/>
            <a:r>
              <a:rPr lang="en-US" sz="1700" b="1" dirty="0">
                <a:latin typeface="Corbel" panose="020B0503020204020204" pitchFamily="34" charset="0"/>
              </a:rPr>
              <a:t>Main Memory</a:t>
            </a:r>
          </a:p>
        </p:txBody>
      </p:sp>
      <p:cxnSp>
        <p:nvCxnSpPr>
          <p:cNvPr id="52" name="Straight Arrow Connector 51">
            <a:extLst>
              <a:ext uri="{FF2B5EF4-FFF2-40B4-BE49-F238E27FC236}">
                <a16:creationId xmlns:a16="http://schemas.microsoft.com/office/drawing/2014/main" id="{6EF9E3F9-83F0-BD4C-B62A-C7193DF60C22}"/>
              </a:ext>
            </a:extLst>
          </p:cNvPr>
          <p:cNvCxnSpPr>
            <a:cxnSpLocks/>
          </p:cNvCxnSpPr>
          <p:nvPr/>
        </p:nvCxnSpPr>
        <p:spPr>
          <a:xfrm>
            <a:off x="1367544" y="3625598"/>
            <a:ext cx="87387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CD97E67-96E5-5C47-961F-EC29E543ECC2}"/>
              </a:ext>
            </a:extLst>
          </p:cNvPr>
          <p:cNvSpPr txBox="1"/>
          <p:nvPr/>
        </p:nvSpPr>
        <p:spPr>
          <a:xfrm>
            <a:off x="2452539" y="1404140"/>
            <a:ext cx="1709666" cy="657002"/>
          </a:xfrm>
          <a:prstGeom prst="roundRect">
            <a:avLst>
              <a:gd name="adj" fmla="val 9171"/>
            </a:avLst>
          </a:prstGeom>
          <a:solidFill>
            <a:schemeClr val="accent6">
              <a:lumMod val="20000"/>
              <a:lumOff val="80000"/>
            </a:schemeClr>
          </a:solidFill>
          <a:ln w="28575">
            <a:solidFill>
              <a:schemeClr val="tx1">
                <a:lumMod val="50000"/>
                <a:lumOff val="50000"/>
              </a:schemeClr>
            </a:solidFill>
          </a:ln>
        </p:spPr>
        <p:txBody>
          <a:bodyPr wrap="square" rtlCol="0" anchor="ctr" anchorCtr="0">
            <a:noAutofit/>
          </a:bodyPr>
          <a:lstStyle>
            <a:defPPr>
              <a:defRPr lang="en-US"/>
            </a:defPPr>
            <a:lvl1pPr algn="ctr">
              <a:defRPr sz="1700" b="1">
                <a:latin typeface="Corbel" panose="020B0503020204020204" pitchFamily="34" charset="0"/>
              </a:defRPr>
            </a:lvl1pPr>
          </a:lstStyle>
          <a:p>
            <a:r>
              <a:rPr lang="en-US" sz="1500" dirty="0">
                <a:solidFill>
                  <a:schemeClr val="tx1">
                    <a:lumMod val="50000"/>
                    <a:lumOff val="50000"/>
                  </a:schemeClr>
                </a:solidFill>
              </a:rPr>
              <a:t>DC-SRAM</a:t>
            </a:r>
          </a:p>
        </p:txBody>
      </p:sp>
      <p:cxnSp>
        <p:nvCxnSpPr>
          <p:cNvPr id="54" name="Straight Arrow Connector 53">
            <a:extLst>
              <a:ext uri="{FF2B5EF4-FFF2-40B4-BE49-F238E27FC236}">
                <a16:creationId xmlns:a16="http://schemas.microsoft.com/office/drawing/2014/main" id="{E267709E-DB69-4A4B-8ABC-E8AB4447C52E}"/>
              </a:ext>
            </a:extLst>
          </p:cNvPr>
          <p:cNvCxnSpPr>
            <a:cxnSpLocks/>
          </p:cNvCxnSpPr>
          <p:nvPr/>
        </p:nvCxnSpPr>
        <p:spPr>
          <a:xfrm flipV="1">
            <a:off x="4327218" y="3097751"/>
            <a:ext cx="96580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2E425066-E6B0-A846-B017-B7DB488B8F0E}"/>
              </a:ext>
            </a:extLst>
          </p:cNvPr>
          <p:cNvSpPr txBox="1"/>
          <p:nvPr/>
        </p:nvSpPr>
        <p:spPr>
          <a:xfrm>
            <a:off x="2456337" y="1408080"/>
            <a:ext cx="1709666" cy="657002"/>
          </a:xfrm>
          <a:prstGeom prst="roundRect">
            <a:avLst>
              <a:gd name="adj" fmla="val 9171"/>
            </a:avLst>
          </a:prstGeom>
          <a:solidFill>
            <a:srgbClr val="9DC3E6"/>
          </a:solidFill>
          <a:ln w="28575">
            <a:solidFill>
              <a:schemeClr val="tx1"/>
            </a:solidFill>
          </a:ln>
        </p:spPr>
        <p:txBody>
          <a:bodyPr wrap="square" rtlCol="0" anchor="ctr" anchorCtr="0">
            <a:noAutofit/>
          </a:bodyPr>
          <a:lstStyle>
            <a:defPPr>
              <a:defRPr lang="en-US"/>
            </a:defPPr>
            <a:lvl1pPr algn="ctr">
              <a:defRPr sz="1700" b="1">
                <a:latin typeface="Corbel" panose="020B0503020204020204" pitchFamily="34" charset="0"/>
              </a:defRPr>
            </a:lvl1pPr>
          </a:lstStyle>
          <a:p>
            <a:r>
              <a:rPr lang="en-US" sz="1500" dirty="0"/>
              <a:t>DC-SRAM</a:t>
            </a:r>
          </a:p>
        </p:txBody>
      </p:sp>
      <p:cxnSp>
        <p:nvCxnSpPr>
          <p:cNvPr id="59" name="Straight Arrow Connector 58">
            <a:extLst>
              <a:ext uri="{FF2B5EF4-FFF2-40B4-BE49-F238E27FC236}">
                <a16:creationId xmlns:a16="http://schemas.microsoft.com/office/drawing/2014/main" id="{83E5CFBE-2E5A-7249-B643-97F99991CF2C}"/>
              </a:ext>
            </a:extLst>
          </p:cNvPr>
          <p:cNvCxnSpPr>
            <a:cxnSpLocks/>
          </p:cNvCxnSpPr>
          <p:nvPr/>
        </p:nvCxnSpPr>
        <p:spPr>
          <a:xfrm flipV="1">
            <a:off x="6413678" y="3085322"/>
            <a:ext cx="90295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604AF4D6-2AF0-0544-B486-565A91BDA3BB}"/>
              </a:ext>
            </a:extLst>
          </p:cNvPr>
          <p:cNvSpPr txBox="1"/>
          <p:nvPr/>
        </p:nvSpPr>
        <p:spPr>
          <a:xfrm>
            <a:off x="4442891" y="1216785"/>
            <a:ext cx="1350282" cy="500419"/>
          </a:xfrm>
          <a:prstGeom prst="roundRect">
            <a:avLst>
              <a:gd name="adj" fmla="val 0"/>
            </a:avLst>
          </a:prstGeom>
          <a:noFill/>
        </p:spPr>
        <p:txBody>
          <a:bodyPr wrap="square" rtlCol="0" anchor="ctr" anchorCtr="0">
            <a:noAutofit/>
          </a:bodyPr>
          <a:lstStyle/>
          <a:p>
            <a:pPr algn="r" defTabSz="331836">
              <a:defRPr/>
            </a:pPr>
            <a:r>
              <a:rPr lang="en-US" sz="1700" b="1" kern="0" dirty="0">
                <a:solidFill>
                  <a:srgbClr val="324D1F"/>
                </a:solidFill>
                <a:latin typeface="Corbel" panose="020B0503020204020204" pitchFamily="34" charset="0"/>
              </a:rPr>
              <a:t>GenASM-DC</a:t>
            </a:r>
            <a:endParaRPr lang="en-US" sz="1700" b="1" kern="0" baseline="-25000" dirty="0">
              <a:solidFill>
                <a:srgbClr val="324D1F"/>
              </a:solidFill>
              <a:latin typeface="Corbel" panose="020B0503020204020204" pitchFamily="34" charset="0"/>
            </a:endParaRPr>
          </a:p>
        </p:txBody>
      </p:sp>
      <p:sp>
        <p:nvSpPr>
          <p:cNvPr id="66" name="TextBox 65">
            <a:extLst>
              <a:ext uri="{FF2B5EF4-FFF2-40B4-BE49-F238E27FC236}">
                <a16:creationId xmlns:a16="http://schemas.microsoft.com/office/drawing/2014/main" id="{D6FCD6C1-7C56-7E47-9E5B-55C628394A5E}"/>
              </a:ext>
            </a:extLst>
          </p:cNvPr>
          <p:cNvSpPr txBox="1"/>
          <p:nvPr/>
        </p:nvSpPr>
        <p:spPr>
          <a:xfrm>
            <a:off x="5894758" y="1216785"/>
            <a:ext cx="1331456" cy="500419"/>
          </a:xfrm>
          <a:prstGeom prst="roundRect">
            <a:avLst>
              <a:gd name="adj" fmla="val 0"/>
            </a:avLst>
          </a:prstGeom>
          <a:noFill/>
        </p:spPr>
        <p:txBody>
          <a:bodyPr wrap="square" rtlCol="0" anchor="ctr" anchorCtr="0">
            <a:noAutofit/>
          </a:bodyPr>
          <a:lstStyle/>
          <a:p>
            <a:pPr defTabSz="331836">
              <a:defRPr/>
            </a:pPr>
            <a:r>
              <a:rPr lang="en-US" sz="1700" b="1" kern="0" dirty="0">
                <a:solidFill>
                  <a:srgbClr val="5D2784"/>
                </a:solidFill>
                <a:latin typeface="Corbel" panose="020B0503020204020204" pitchFamily="34" charset="0"/>
              </a:rPr>
              <a:t>GenASM-TB</a:t>
            </a:r>
            <a:endParaRPr lang="en-US" sz="1700" b="1" kern="0" baseline="-25000" dirty="0">
              <a:solidFill>
                <a:srgbClr val="5D2784"/>
              </a:solidFill>
              <a:latin typeface="Corbel" panose="020B0503020204020204" pitchFamily="34" charset="0"/>
            </a:endParaRPr>
          </a:p>
        </p:txBody>
      </p:sp>
      <p:sp>
        <p:nvSpPr>
          <p:cNvPr id="67" name="TextBox 66">
            <a:extLst>
              <a:ext uri="{FF2B5EF4-FFF2-40B4-BE49-F238E27FC236}">
                <a16:creationId xmlns:a16="http://schemas.microsoft.com/office/drawing/2014/main" id="{DD598BED-0A71-E54D-96B6-2DEF337EE61C}"/>
              </a:ext>
            </a:extLst>
          </p:cNvPr>
          <p:cNvSpPr txBox="1"/>
          <p:nvPr/>
        </p:nvSpPr>
        <p:spPr>
          <a:xfrm>
            <a:off x="5316303" y="2371502"/>
            <a:ext cx="1066000" cy="1608781"/>
          </a:xfrm>
          <a:prstGeom prst="roundRect">
            <a:avLst>
              <a:gd name="adj" fmla="val 5084"/>
            </a:avLst>
          </a:prstGeom>
          <a:solidFill>
            <a:schemeClr val="accent2">
              <a:lumMod val="20000"/>
              <a:lumOff val="80000"/>
            </a:schemeClr>
          </a:solidFill>
          <a:ln w="28575">
            <a:solidFill>
              <a:schemeClr val="tx1"/>
            </a:solidFill>
          </a:ln>
        </p:spPr>
        <p:txBody>
          <a:bodyPr wrap="square" rtlCol="0" anchor="t" anchorCtr="0">
            <a:noAutofit/>
          </a:bodyPr>
          <a:lstStyle/>
          <a:p>
            <a:pPr algn="ctr"/>
            <a:endParaRPr lang="en-US" sz="1306" b="1" dirty="0">
              <a:latin typeface="Corbel" panose="020B0503020204020204" pitchFamily="34" charset="0"/>
            </a:endParaRPr>
          </a:p>
        </p:txBody>
      </p:sp>
      <p:sp>
        <p:nvSpPr>
          <p:cNvPr id="68" name="TextBox 67">
            <a:extLst>
              <a:ext uri="{FF2B5EF4-FFF2-40B4-BE49-F238E27FC236}">
                <a16:creationId xmlns:a16="http://schemas.microsoft.com/office/drawing/2014/main" id="{CB306A5A-D800-C44F-A92E-DA735463AEA2}"/>
              </a:ext>
            </a:extLst>
          </p:cNvPr>
          <p:cNvSpPr txBox="1"/>
          <p:nvPr/>
        </p:nvSpPr>
        <p:spPr>
          <a:xfrm>
            <a:off x="5391705" y="2452850"/>
            <a:ext cx="930547" cy="366459"/>
          </a:xfrm>
          <a:prstGeom prst="roundRect">
            <a:avLst>
              <a:gd name="adj" fmla="val 9171"/>
            </a:avLst>
          </a:prstGeom>
          <a:solidFill>
            <a:srgbClr val="9DC3E6"/>
          </a:solidFill>
          <a:ln w="28575">
            <a:solidFill>
              <a:schemeClr val="tx1"/>
            </a:solidFill>
          </a:ln>
        </p:spPr>
        <p:txBody>
          <a:bodyPr wrap="square" rtlCol="0" anchor="ctr" anchorCtr="0">
            <a:noAutofit/>
          </a:bodyPr>
          <a:lstStyle>
            <a:defPPr>
              <a:defRPr lang="en-US"/>
            </a:defPPr>
            <a:lvl1pPr algn="ctr">
              <a:defRPr sz="1500" b="1">
                <a:latin typeface="Corbel" panose="020B0503020204020204" pitchFamily="34" charset="0"/>
              </a:defRPr>
            </a:lvl1pPr>
          </a:lstStyle>
          <a:p>
            <a:r>
              <a:rPr lang="en-US" sz="1200" dirty="0"/>
              <a:t>TB-SRAM</a:t>
            </a:r>
            <a:r>
              <a:rPr lang="en-US" sz="1200" baseline="-25000" dirty="0">
                <a:latin typeface="Calibri" panose="020F0502020204030204" pitchFamily="34" charset="0"/>
                <a:cs typeface="Calibri" panose="020F0502020204030204" pitchFamily="34" charset="0"/>
              </a:rPr>
              <a:t>1</a:t>
            </a:r>
          </a:p>
        </p:txBody>
      </p:sp>
      <p:sp>
        <p:nvSpPr>
          <p:cNvPr id="69" name="TextBox 68">
            <a:extLst>
              <a:ext uri="{FF2B5EF4-FFF2-40B4-BE49-F238E27FC236}">
                <a16:creationId xmlns:a16="http://schemas.microsoft.com/office/drawing/2014/main" id="{F794A57F-2F57-C24C-A1FA-05A10C1437F8}"/>
              </a:ext>
            </a:extLst>
          </p:cNvPr>
          <p:cNvSpPr txBox="1"/>
          <p:nvPr/>
        </p:nvSpPr>
        <p:spPr>
          <a:xfrm>
            <a:off x="5391705" y="2860239"/>
            <a:ext cx="930547" cy="366459"/>
          </a:xfrm>
          <a:prstGeom prst="roundRect">
            <a:avLst>
              <a:gd name="adj" fmla="val 9171"/>
            </a:avLst>
          </a:prstGeom>
          <a:solidFill>
            <a:srgbClr val="9DC3E6"/>
          </a:solidFill>
          <a:ln w="28575">
            <a:solidFill>
              <a:schemeClr val="tx1"/>
            </a:solidFill>
          </a:ln>
        </p:spPr>
        <p:txBody>
          <a:bodyPr wrap="square" rtlCol="0" anchor="ctr" anchorCtr="0">
            <a:noAutofit/>
          </a:bodyPr>
          <a:lstStyle>
            <a:defPPr>
              <a:defRPr lang="en-US"/>
            </a:defPPr>
            <a:lvl1pPr algn="ctr">
              <a:defRPr sz="1200" b="1">
                <a:latin typeface="Corbel" panose="020B0503020204020204" pitchFamily="34" charset="0"/>
              </a:defRPr>
            </a:lvl1pPr>
          </a:lstStyle>
          <a:p>
            <a:r>
              <a:rPr lang="en-US" dirty="0"/>
              <a:t>TB-SRAM</a:t>
            </a:r>
            <a:r>
              <a:rPr lang="en-US" baseline="-25000" dirty="0">
                <a:latin typeface="Calibri" panose="020F0502020204030204" pitchFamily="34" charset="0"/>
                <a:cs typeface="Calibri" panose="020F0502020204030204" pitchFamily="34" charset="0"/>
              </a:rPr>
              <a:t>2</a:t>
            </a:r>
          </a:p>
        </p:txBody>
      </p:sp>
      <p:sp>
        <p:nvSpPr>
          <p:cNvPr id="70" name="TextBox 69">
            <a:extLst>
              <a:ext uri="{FF2B5EF4-FFF2-40B4-BE49-F238E27FC236}">
                <a16:creationId xmlns:a16="http://schemas.microsoft.com/office/drawing/2014/main" id="{3A529D52-E8B8-D247-8C17-FE4B7520194E}"/>
              </a:ext>
            </a:extLst>
          </p:cNvPr>
          <p:cNvSpPr txBox="1"/>
          <p:nvPr/>
        </p:nvSpPr>
        <p:spPr>
          <a:xfrm>
            <a:off x="5395034" y="3532256"/>
            <a:ext cx="930547" cy="366459"/>
          </a:xfrm>
          <a:prstGeom prst="roundRect">
            <a:avLst>
              <a:gd name="adj" fmla="val 9171"/>
            </a:avLst>
          </a:prstGeom>
          <a:solidFill>
            <a:srgbClr val="9DC3E6"/>
          </a:solidFill>
          <a:ln w="28575">
            <a:solidFill>
              <a:schemeClr val="tx1"/>
            </a:solidFill>
          </a:ln>
        </p:spPr>
        <p:txBody>
          <a:bodyPr wrap="square" rtlCol="0" anchor="ctr" anchorCtr="0">
            <a:noAutofit/>
          </a:bodyPr>
          <a:lstStyle>
            <a:defPPr>
              <a:defRPr lang="en-US"/>
            </a:defPPr>
            <a:lvl1pPr algn="ctr">
              <a:defRPr sz="1200" b="1">
                <a:latin typeface="Corbel" panose="020B0503020204020204" pitchFamily="34" charset="0"/>
              </a:defRPr>
            </a:lvl1pPr>
          </a:lstStyle>
          <a:p>
            <a:r>
              <a:rPr lang="en-US" dirty="0"/>
              <a:t>TB-</a:t>
            </a:r>
            <a:r>
              <a:rPr lang="en-US" dirty="0" err="1"/>
              <a:t>SRAM</a:t>
            </a:r>
            <a:r>
              <a:rPr lang="en-US" baseline="-25000" dirty="0" err="1">
                <a:latin typeface="Calibri" panose="020F0502020204030204" pitchFamily="34" charset="0"/>
                <a:cs typeface="Calibri" panose="020F0502020204030204" pitchFamily="34" charset="0"/>
              </a:rPr>
              <a:t>n</a:t>
            </a:r>
            <a:endParaRPr lang="en-US" baseline="-25000" dirty="0">
              <a:latin typeface="Calibri" panose="020F0502020204030204" pitchFamily="34" charset="0"/>
              <a:cs typeface="Calibri" panose="020F0502020204030204" pitchFamily="34" charset="0"/>
            </a:endParaRPr>
          </a:p>
        </p:txBody>
      </p:sp>
      <p:cxnSp>
        <p:nvCxnSpPr>
          <p:cNvPr id="72" name="Straight Arrow Connector 71">
            <a:extLst>
              <a:ext uri="{FF2B5EF4-FFF2-40B4-BE49-F238E27FC236}">
                <a16:creationId xmlns:a16="http://schemas.microsoft.com/office/drawing/2014/main" id="{54B56202-BE97-8247-9FF6-AE6315245A0C}"/>
              </a:ext>
            </a:extLst>
          </p:cNvPr>
          <p:cNvCxnSpPr>
            <a:cxnSpLocks/>
          </p:cNvCxnSpPr>
          <p:nvPr/>
        </p:nvCxnSpPr>
        <p:spPr>
          <a:xfrm>
            <a:off x="1374787" y="1945455"/>
            <a:ext cx="873871"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AD90EF56-805F-CF4C-850A-B8485C121EAC}"/>
              </a:ext>
            </a:extLst>
          </p:cNvPr>
          <p:cNvCxnSpPr>
            <a:cxnSpLocks/>
          </p:cNvCxnSpPr>
          <p:nvPr/>
        </p:nvCxnSpPr>
        <p:spPr>
          <a:xfrm>
            <a:off x="3303362" y="2110934"/>
            <a:ext cx="0" cy="657004"/>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1C5433CA-81F8-0D4C-AA7B-663062C71A40}"/>
              </a:ext>
            </a:extLst>
          </p:cNvPr>
          <p:cNvSpPr/>
          <p:nvPr/>
        </p:nvSpPr>
        <p:spPr>
          <a:xfrm>
            <a:off x="5738359" y="3199195"/>
            <a:ext cx="208924" cy="359714"/>
          </a:xfrm>
          <a:prstGeom prst="rect">
            <a:avLst/>
          </a:prstGeom>
        </p:spPr>
        <p:txBody>
          <a:bodyPr wrap="square">
            <a:spAutoFit/>
          </a:bodyPr>
          <a:lstStyle/>
          <a:p>
            <a:pPr algn="ctr">
              <a:lnSpc>
                <a:spcPct val="50000"/>
              </a:lnSpc>
            </a:pPr>
            <a:r>
              <a:rPr lang="en-US" sz="1089" b="1" dirty="0">
                <a:latin typeface="Corbel" panose="020B0503020204020204" pitchFamily="34" charset="0"/>
              </a:rPr>
              <a:t>.</a:t>
            </a:r>
          </a:p>
          <a:p>
            <a:pPr algn="ctr">
              <a:lnSpc>
                <a:spcPct val="50000"/>
              </a:lnSpc>
            </a:pPr>
            <a:r>
              <a:rPr lang="en-US" sz="1089" b="1" dirty="0">
                <a:latin typeface="Corbel" panose="020B0503020204020204" pitchFamily="34" charset="0"/>
              </a:rPr>
              <a:t>.</a:t>
            </a:r>
          </a:p>
          <a:p>
            <a:pPr algn="ctr">
              <a:lnSpc>
                <a:spcPct val="50000"/>
              </a:lnSpc>
            </a:pPr>
            <a:r>
              <a:rPr lang="en-US" sz="1089" b="1" dirty="0">
                <a:latin typeface="Corbel" panose="020B0503020204020204" pitchFamily="34" charset="0"/>
              </a:rPr>
              <a:t>.</a:t>
            </a:r>
          </a:p>
        </p:txBody>
      </p:sp>
      <p:sp>
        <p:nvSpPr>
          <p:cNvPr id="37" name="TextBox 36">
            <a:extLst>
              <a:ext uri="{FF2B5EF4-FFF2-40B4-BE49-F238E27FC236}">
                <a16:creationId xmlns:a16="http://schemas.microsoft.com/office/drawing/2014/main" id="{96C58315-3367-6B42-AD49-508DEF548FD5}"/>
              </a:ext>
            </a:extLst>
          </p:cNvPr>
          <p:cNvSpPr txBox="1"/>
          <p:nvPr/>
        </p:nvSpPr>
        <p:spPr>
          <a:xfrm>
            <a:off x="300554" y="4439954"/>
            <a:ext cx="8569599" cy="1986212"/>
          </a:xfrm>
          <a:prstGeom prst="roundRect">
            <a:avLst>
              <a:gd name="adj" fmla="val 3133"/>
            </a:avLst>
          </a:prstGeom>
          <a:solidFill>
            <a:schemeClr val="bg1">
              <a:lumMod val="85000"/>
            </a:schemeClr>
          </a:solidFill>
          <a:ln>
            <a:noFill/>
          </a:ln>
        </p:spPr>
        <p:txBody>
          <a:bodyPr wrap="square" rtlCol="0" anchor="ctr" anchorCtr="0">
            <a:noAutofit/>
          </a:bodyPr>
          <a:lstStyle/>
          <a:p>
            <a:pPr lvl="0" algn="ctr">
              <a:lnSpc>
                <a:spcPct val="110000"/>
              </a:lnSpc>
              <a:spcAft>
                <a:spcPts val="300"/>
              </a:spcAft>
              <a:defRPr/>
            </a:pPr>
            <a:r>
              <a:rPr lang="en-US" sz="2100" b="1" dirty="0"/>
              <a:t>Our </a:t>
            </a:r>
            <a:r>
              <a:rPr lang="en-US" sz="2100" b="1" i="1" dirty="0"/>
              <a:t>specialized compute units </a:t>
            </a:r>
            <a:r>
              <a:rPr lang="en-US" sz="2100" b="1" dirty="0"/>
              <a:t>and </a:t>
            </a:r>
            <a:r>
              <a:rPr lang="en-US" sz="2100" b="1" i="1" dirty="0"/>
              <a:t>on-chip SRAMs </a:t>
            </a:r>
            <a:r>
              <a:rPr lang="en-US" sz="2100" b="1" dirty="0"/>
              <a:t>help us to: </a:t>
            </a:r>
          </a:p>
          <a:p>
            <a:pPr marL="342900" indent="-342900" algn="ctr">
              <a:lnSpc>
                <a:spcPct val="110000"/>
              </a:lnSpc>
              <a:spcAft>
                <a:spcPts val="300"/>
              </a:spcAft>
              <a:buFont typeface="Wingdings" pitchFamily="2" charset="2"/>
              <a:buChar char="à"/>
              <a:defRPr/>
            </a:pPr>
            <a:r>
              <a:rPr lang="en-US" sz="2100" b="1" dirty="0"/>
              <a:t>Match </a:t>
            </a:r>
            <a:r>
              <a:rPr lang="en-US" sz="2100" b="1" dirty="0">
                <a:solidFill>
                  <a:srgbClr val="00B050"/>
                </a:solidFill>
              </a:rPr>
              <a:t>the rate of computation </a:t>
            </a:r>
            <a:r>
              <a:rPr lang="en-US" sz="2100" b="1" dirty="0"/>
              <a:t>with </a:t>
            </a:r>
            <a:r>
              <a:rPr lang="en-US" sz="2100" b="1" dirty="0">
                <a:solidFill>
                  <a:srgbClr val="0070C0"/>
                </a:solidFill>
              </a:rPr>
              <a:t>memory capacity and bandwidth </a:t>
            </a:r>
          </a:p>
          <a:p>
            <a:pPr marL="342900" indent="-342900" algn="ctr">
              <a:lnSpc>
                <a:spcPct val="110000"/>
              </a:lnSpc>
              <a:spcAft>
                <a:spcPts val="300"/>
              </a:spcAft>
              <a:buFont typeface="Wingdings" pitchFamily="2" charset="2"/>
              <a:buChar char="à"/>
              <a:defRPr/>
            </a:pPr>
            <a:r>
              <a:rPr lang="en-US" sz="2100" b="1" dirty="0">
                <a:solidFill>
                  <a:srgbClr val="FE6200"/>
                </a:solidFill>
              </a:rPr>
              <a:t>Achieve high performance and power efficiency</a:t>
            </a:r>
            <a:endParaRPr lang="en-US" sz="2100" b="1" dirty="0">
              <a:solidFill>
                <a:srgbClr val="FE6200"/>
              </a:solidFill>
              <a:sym typeface="Wingdings" pitchFamily="2" charset="2"/>
            </a:endParaRPr>
          </a:p>
          <a:p>
            <a:pPr marL="342900" lvl="0" indent="-342900" algn="ctr">
              <a:lnSpc>
                <a:spcPct val="110000"/>
              </a:lnSpc>
              <a:spcAft>
                <a:spcPts val="300"/>
              </a:spcAft>
              <a:buFont typeface="Wingdings" pitchFamily="2" charset="2"/>
              <a:buChar char="à"/>
              <a:defRPr/>
            </a:pPr>
            <a:r>
              <a:rPr lang="en-US" sz="2100" b="1" dirty="0">
                <a:solidFill>
                  <a:srgbClr val="7030A0"/>
                </a:solidFill>
                <a:sym typeface="Wingdings" pitchFamily="2" charset="2"/>
              </a:rPr>
              <a:t>Scale </a:t>
            </a:r>
            <a:r>
              <a:rPr lang="en-US" sz="2100" b="1" dirty="0">
                <a:solidFill>
                  <a:srgbClr val="7030A0"/>
                </a:solidFill>
              </a:rPr>
              <a:t>linearly in performance </a:t>
            </a:r>
            <a:r>
              <a:rPr lang="en-US" sz="2100" b="1" dirty="0"/>
              <a:t>with                                                                    the number of parallel compute units that we add to the system</a:t>
            </a:r>
          </a:p>
        </p:txBody>
      </p:sp>
    </p:spTree>
    <p:custDataLst>
      <p:tags r:id="rId1"/>
    </p:custDataLst>
    <p:extLst>
      <p:ext uri="{BB962C8B-B14F-4D97-AF65-F5344CB8AC3E}">
        <p14:creationId xmlns:p14="http://schemas.microsoft.com/office/powerpoint/2010/main" val="154833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3E9A963-8108-2943-BF4E-A6A14A9AD83C}"/>
              </a:ext>
            </a:extLst>
          </p:cNvPr>
          <p:cNvSpPr>
            <a:spLocks noGrp="1"/>
          </p:cNvSpPr>
          <p:nvPr>
            <p:ph type="title"/>
          </p:nvPr>
        </p:nvSpPr>
        <p:spPr>
          <a:xfrm>
            <a:off x="366963" y="257434"/>
            <a:ext cx="8410073" cy="753467"/>
          </a:xfrm>
        </p:spPr>
        <p:txBody>
          <a:bodyPr>
            <a:noAutofit/>
          </a:bodyPr>
          <a:lstStyle/>
          <a:p>
            <a:r>
              <a:rPr lang="en-US" sz="4300" dirty="0"/>
              <a:t>GenASM-DC: Hardware Design</a:t>
            </a:r>
          </a:p>
        </p:txBody>
      </p:sp>
      <p:sp>
        <p:nvSpPr>
          <p:cNvPr id="12" name="Content Placeholder 11">
            <a:extLst>
              <a:ext uri="{FF2B5EF4-FFF2-40B4-BE49-F238E27FC236}">
                <a16:creationId xmlns:a16="http://schemas.microsoft.com/office/drawing/2014/main" id="{633A231E-505C-8549-BF45-E9E2E42E1EC0}"/>
              </a:ext>
            </a:extLst>
          </p:cNvPr>
          <p:cNvSpPr>
            <a:spLocks noGrp="1"/>
          </p:cNvSpPr>
          <p:nvPr>
            <p:ph idx="1"/>
          </p:nvPr>
        </p:nvSpPr>
        <p:spPr>
          <a:xfrm>
            <a:off x="366963" y="1116611"/>
            <a:ext cx="8410073" cy="4467117"/>
          </a:xfrm>
        </p:spPr>
        <p:txBody>
          <a:bodyPr>
            <a:normAutofit/>
          </a:bodyPr>
          <a:lstStyle/>
          <a:p>
            <a:pPr marL="520700" indent="-342900">
              <a:lnSpc>
                <a:spcPct val="100000"/>
              </a:lnSpc>
              <a:spcBef>
                <a:spcPts val="0"/>
              </a:spcBef>
              <a:spcAft>
                <a:spcPts val="0"/>
              </a:spcAft>
            </a:pPr>
            <a:r>
              <a:rPr lang="en-US" b="1" dirty="0">
                <a:solidFill>
                  <a:schemeClr val="tx1"/>
                </a:solidFill>
              </a:rPr>
              <a:t>Linear cyclic systolic array </a:t>
            </a:r>
            <a:r>
              <a:rPr lang="en-US" dirty="0">
                <a:solidFill>
                  <a:schemeClr val="tx1"/>
                </a:solidFill>
              </a:rPr>
              <a:t>based accelerator</a:t>
            </a:r>
          </a:p>
          <a:p>
            <a:pPr marL="784225" lvl="1" indent="-246063">
              <a:lnSpc>
                <a:spcPct val="100000"/>
              </a:lnSpc>
              <a:spcBef>
                <a:spcPts val="400"/>
              </a:spcBef>
              <a:spcAft>
                <a:spcPts val="0"/>
              </a:spcAft>
            </a:pPr>
            <a:r>
              <a:rPr lang="en-US" sz="2000" dirty="0">
                <a:solidFill>
                  <a:schemeClr val="tx1"/>
                </a:solidFill>
              </a:rPr>
              <a:t>Designed to </a:t>
            </a:r>
            <a:r>
              <a:rPr lang="en-US" sz="2000" dirty="0">
                <a:solidFill>
                  <a:srgbClr val="00B050"/>
                </a:solidFill>
              </a:rPr>
              <a:t>maximize parallelism </a:t>
            </a:r>
            <a:r>
              <a:rPr lang="en-US" sz="2000" dirty="0">
                <a:solidFill>
                  <a:schemeClr val="tx1"/>
                </a:solidFill>
              </a:rPr>
              <a:t>and </a:t>
            </a:r>
            <a:r>
              <a:rPr lang="en-US" sz="2000" dirty="0">
                <a:solidFill>
                  <a:srgbClr val="FE6200"/>
                </a:solidFill>
              </a:rPr>
              <a:t>minimize memory bandwidth and</a:t>
            </a:r>
            <a:r>
              <a:rPr lang="en-US" sz="2000" dirty="0"/>
              <a:t> </a:t>
            </a:r>
            <a:r>
              <a:rPr lang="en-US" sz="2000" dirty="0">
                <a:solidFill>
                  <a:srgbClr val="FE6200"/>
                </a:solidFill>
              </a:rPr>
              <a:t>memory footprint</a:t>
            </a:r>
          </a:p>
          <a:p>
            <a:pPr marL="520700" indent="-342900">
              <a:lnSpc>
                <a:spcPct val="100000"/>
              </a:lnSpc>
              <a:spcBef>
                <a:spcPts val="600"/>
              </a:spcBef>
              <a:spcAft>
                <a:spcPts val="0"/>
              </a:spcAft>
            </a:pPr>
            <a:endParaRPr lang="en-US" b="1" dirty="0"/>
          </a:p>
          <a:p>
            <a:endParaRPr lang="en-US" dirty="0"/>
          </a:p>
          <a:p>
            <a:endParaRPr lang="en-US" dirty="0"/>
          </a:p>
        </p:txBody>
      </p:sp>
      <p:sp>
        <p:nvSpPr>
          <p:cNvPr id="3" name="Slide Number Placeholder 2">
            <a:extLst>
              <a:ext uri="{FF2B5EF4-FFF2-40B4-BE49-F238E27FC236}">
                <a16:creationId xmlns:a16="http://schemas.microsoft.com/office/drawing/2014/main" id="{0DF195B6-6931-0D48-A63D-5C8C781B120B}"/>
              </a:ext>
            </a:extLst>
          </p:cNvPr>
          <p:cNvSpPr>
            <a:spLocks noGrp="1"/>
          </p:cNvSpPr>
          <p:nvPr>
            <p:ph type="sldNum" sz="quarter" idx="10"/>
          </p:nvPr>
        </p:nvSpPr>
        <p:spPr/>
        <p:txBody>
          <a:bodyPr/>
          <a:lstStyle/>
          <a:p>
            <a:fld id="{BE67019E-6B59-9444-A8F8-0CFAB6B6981D}" type="slidenum">
              <a:rPr lang="en-US" smtClean="0"/>
              <a:pPr/>
              <a:t>7</a:t>
            </a:fld>
            <a:endParaRPr lang="en-US" dirty="0"/>
          </a:p>
        </p:txBody>
      </p:sp>
      <p:sp>
        <p:nvSpPr>
          <p:cNvPr id="130" name="TextBox 129">
            <a:extLst>
              <a:ext uri="{FF2B5EF4-FFF2-40B4-BE49-F238E27FC236}">
                <a16:creationId xmlns:a16="http://schemas.microsoft.com/office/drawing/2014/main" id="{7B9C2CB9-78A4-C841-AB56-0303FB4DD3C0}"/>
              </a:ext>
            </a:extLst>
          </p:cNvPr>
          <p:cNvSpPr txBox="1"/>
          <p:nvPr/>
        </p:nvSpPr>
        <p:spPr>
          <a:xfrm>
            <a:off x="5449738" y="4240245"/>
            <a:ext cx="3058383" cy="323165"/>
          </a:xfrm>
          <a:prstGeom prst="rect">
            <a:avLst/>
          </a:prstGeom>
          <a:noFill/>
        </p:spPr>
        <p:txBody>
          <a:bodyPr wrap="square" rtlCol="0">
            <a:spAutoFit/>
          </a:bodyPr>
          <a:lstStyle/>
          <a:p>
            <a:pPr algn="r"/>
            <a:r>
              <a:rPr lang="en-US" sz="1500" b="1" dirty="0">
                <a:latin typeface="Corbel" panose="020B0503020204020204" pitchFamily="34" charset="0"/>
              </a:rPr>
              <a:t>Processing Block (PB)</a:t>
            </a:r>
          </a:p>
        </p:txBody>
      </p:sp>
      <p:sp>
        <p:nvSpPr>
          <p:cNvPr id="131" name="TextBox 130">
            <a:extLst>
              <a:ext uri="{FF2B5EF4-FFF2-40B4-BE49-F238E27FC236}">
                <a16:creationId xmlns:a16="http://schemas.microsoft.com/office/drawing/2014/main" id="{029C2511-A4D1-834E-8FE0-F9C4E2BF1F80}"/>
              </a:ext>
            </a:extLst>
          </p:cNvPr>
          <p:cNvSpPr txBox="1"/>
          <p:nvPr/>
        </p:nvSpPr>
        <p:spPr>
          <a:xfrm>
            <a:off x="3558395" y="6143354"/>
            <a:ext cx="1988653" cy="350099"/>
          </a:xfrm>
          <a:prstGeom prst="rect">
            <a:avLst/>
          </a:prstGeom>
          <a:noFill/>
        </p:spPr>
        <p:txBody>
          <a:bodyPr wrap="square" rtlCol="0">
            <a:spAutoFit/>
          </a:bodyPr>
          <a:lstStyle/>
          <a:p>
            <a:pPr algn="ctr"/>
            <a:r>
              <a:rPr lang="en-US" sz="1500" b="1" dirty="0">
                <a:latin typeface="Corbel" panose="020B0503020204020204" pitchFamily="34" charset="0"/>
              </a:rPr>
              <a:t>Processing Core (PC)</a:t>
            </a:r>
          </a:p>
        </p:txBody>
      </p:sp>
      <p:pic>
        <p:nvPicPr>
          <p:cNvPr id="35" name="Picture 34">
            <a:extLst>
              <a:ext uri="{FF2B5EF4-FFF2-40B4-BE49-F238E27FC236}">
                <a16:creationId xmlns:a16="http://schemas.microsoft.com/office/drawing/2014/main" id="{77453367-17DF-8442-A57E-B0014010A9CE}"/>
              </a:ext>
            </a:extLst>
          </p:cNvPr>
          <p:cNvPicPr>
            <a:picLocks noChangeAspect="1"/>
          </p:cNvPicPr>
          <p:nvPr/>
        </p:nvPicPr>
        <p:blipFill>
          <a:blip r:embed="rId4"/>
          <a:stretch>
            <a:fillRect/>
          </a:stretch>
        </p:blipFill>
        <p:spPr>
          <a:xfrm>
            <a:off x="3157654" y="4951007"/>
            <a:ext cx="2828689" cy="1188525"/>
          </a:xfrm>
          <a:prstGeom prst="rect">
            <a:avLst/>
          </a:prstGeom>
        </p:spPr>
      </p:pic>
      <p:pic>
        <p:nvPicPr>
          <p:cNvPr id="8" name="Picture 7">
            <a:extLst>
              <a:ext uri="{FF2B5EF4-FFF2-40B4-BE49-F238E27FC236}">
                <a16:creationId xmlns:a16="http://schemas.microsoft.com/office/drawing/2014/main" id="{98482649-2984-1F48-B85E-6C80293D298E}"/>
              </a:ext>
            </a:extLst>
          </p:cNvPr>
          <p:cNvPicPr>
            <a:picLocks noChangeAspect="1"/>
          </p:cNvPicPr>
          <p:nvPr/>
        </p:nvPicPr>
        <p:blipFill>
          <a:blip r:embed="rId5"/>
          <a:stretch>
            <a:fillRect/>
          </a:stretch>
        </p:blipFill>
        <p:spPr>
          <a:xfrm>
            <a:off x="1281821" y="2806510"/>
            <a:ext cx="7226300" cy="1397000"/>
          </a:xfrm>
          <a:prstGeom prst="rect">
            <a:avLst/>
          </a:prstGeom>
        </p:spPr>
      </p:pic>
      <p:pic>
        <p:nvPicPr>
          <p:cNvPr id="36" name="Picture 35">
            <a:extLst>
              <a:ext uri="{FF2B5EF4-FFF2-40B4-BE49-F238E27FC236}">
                <a16:creationId xmlns:a16="http://schemas.microsoft.com/office/drawing/2014/main" id="{644AF721-EC20-A544-B9F1-0E84E13EC5E8}"/>
              </a:ext>
            </a:extLst>
          </p:cNvPr>
          <p:cNvPicPr>
            <a:picLocks noChangeAspect="1"/>
          </p:cNvPicPr>
          <p:nvPr/>
        </p:nvPicPr>
        <p:blipFill>
          <a:blip r:embed="rId6"/>
          <a:stretch>
            <a:fillRect/>
          </a:stretch>
        </p:blipFill>
        <p:spPr>
          <a:xfrm>
            <a:off x="3981222" y="3006722"/>
            <a:ext cx="1143000" cy="1092200"/>
          </a:xfrm>
          <a:prstGeom prst="rect">
            <a:avLst/>
          </a:prstGeom>
        </p:spPr>
      </p:pic>
      <p:cxnSp>
        <p:nvCxnSpPr>
          <p:cNvPr id="38" name="Straight Connector 37">
            <a:extLst>
              <a:ext uri="{FF2B5EF4-FFF2-40B4-BE49-F238E27FC236}">
                <a16:creationId xmlns:a16="http://schemas.microsoft.com/office/drawing/2014/main" id="{58C7AE05-2F8C-6C44-9AD3-F12DE78EDF4C}"/>
              </a:ext>
            </a:extLst>
          </p:cNvPr>
          <p:cNvCxnSpPr>
            <a:cxnSpLocks/>
          </p:cNvCxnSpPr>
          <p:nvPr/>
        </p:nvCxnSpPr>
        <p:spPr>
          <a:xfrm flipH="1">
            <a:off x="3863163" y="3554539"/>
            <a:ext cx="590304" cy="1407321"/>
          </a:xfrm>
          <a:prstGeom prst="line">
            <a:avLst/>
          </a:prstGeom>
          <a:ln>
            <a:solidFill>
              <a:srgbClr val="324D1F"/>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B144FF9-C847-844D-A5ED-CB47F19C1FBA}"/>
              </a:ext>
            </a:extLst>
          </p:cNvPr>
          <p:cNvCxnSpPr>
            <a:cxnSpLocks/>
          </p:cNvCxnSpPr>
          <p:nvPr/>
        </p:nvCxnSpPr>
        <p:spPr>
          <a:xfrm>
            <a:off x="4662311" y="3565828"/>
            <a:ext cx="505112" cy="1403121"/>
          </a:xfrm>
          <a:prstGeom prst="line">
            <a:avLst/>
          </a:prstGeom>
          <a:ln>
            <a:solidFill>
              <a:srgbClr val="324D1F"/>
            </a:solidFill>
            <a:prstDash val="sysDot"/>
          </a:ln>
        </p:spPr>
        <p:style>
          <a:lnRef idx="1">
            <a:schemeClr val="accent1"/>
          </a:lnRef>
          <a:fillRef idx="0">
            <a:schemeClr val="accent1"/>
          </a:fillRef>
          <a:effectRef idx="0">
            <a:schemeClr val="accent1"/>
          </a:effectRef>
          <a:fontRef idx="minor">
            <a:schemeClr val="tx1"/>
          </a:fontRef>
        </p:style>
      </p:cxnSp>
      <p:pic>
        <p:nvPicPr>
          <p:cNvPr id="53" name="Picture 52">
            <a:extLst>
              <a:ext uri="{FF2B5EF4-FFF2-40B4-BE49-F238E27FC236}">
                <a16:creationId xmlns:a16="http://schemas.microsoft.com/office/drawing/2014/main" id="{F10A6624-E7EF-5C41-9E8C-EE7563115FC9}"/>
              </a:ext>
            </a:extLst>
          </p:cNvPr>
          <p:cNvPicPr>
            <a:picLocks noChangeAspect="1"/>
          </p:cNvPicPr>
          <p:nvPr/>
        </p:nvPicPr>
        <p:blipFill>
          <a:blip r:embed="rId7"/>
          <a:stretch>
            <a:fillRect/>
          </a:stretch>
        </p:blipFill>
        <p:spPr>
          <a:xfrm>
            <a:off x="472478" y="2806510"/>
            <a:ext cx="1549400" cy="1397000"/>
          </a:xfrm>
          <a:prstGeom prst="rect">
            <a:avLst/>
          </a:prstGeom>
        </p:spPr>
      </p:pic>
      <p:pic>
        <p:nvPicPr>
          <p:cNvPr id="54" name="Picture 53">
            <a:extLst>
              <a:ext uri="{FF2B5EF4-FFF2-40B4-BE49-F238E27FC236}">
                <a16:creationId xmlns:a16="http://schemas.microsoft.com/office/drawing/2014/main" id="{4DB16E6A-8930-6141-A702-23B833211FBE}"/>
              </a:ext>
            </a:extLst>
          </p:cNvPr>
          <p:cNvPicPr>
            <a:picLocks noChangeAspect="1"/>
          </p:cNvPicPr>
          <p:nvPr/>
        </p:nvPicPr>
        <p:blipFill>
          <a:blip r:embed="rId8"/>
          <a:stretch>
            <a:fillRect/>
          </a:stretch>
        </p:blipFill>
        <p:spPr>
          <a:xfrm>
            <a:off x="2501601" y="2157386"/>
            <a:ext cx="5689600" cy="1117600"/>
          </a:xfrm>
          <a:prstGeom prst="rect">
            <a:avLst/>
          </a:prstGeom>
        </p:spPr>
      </p:pic>
    </p:spTree>
    <p:custDataLst>
      <p:tags r:id="rId1"/>
    </p:custDataLst>
    <p:extLst>
      <p:ext uri="{BB962C8B-B14F-4D97-AF65-F5344CB8AC3E}">
        <p14:creationId xmlns:p14="http://schemas.microsoft.com/office/powerpoint/2010/main" val="89639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36"/>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TextBox 758">
            <a:extLst>
              <a:ext uri="{FF2B5EF4-FFF2-40B4-BE49-F238E27FC236}">
                <a16:creationId xmlns:a16="http://schemas.microsoft.com/office/drawing/2014/main" id="{7EE613AD-AC3B-9F43-A0AB-F2D30C7C66B8}"/>
              </a:ext>
            </a:extLst>
          </p:cNvPr>
          <p:cNvSpPr txBox="1"/>
          <p:nvPr/>
        </p:nvSpPr>
        <p:spPr>
          <a:xfrm>
            <a:off x="1146019" y="1317535"/>
            <a:ext cx="6844996" cy="2759436"/>
          </a:xfrm>
          <a:prstGeom prst="roundRect">
            <a:avLst>
              <a:gd name="adj" fmla="val 921"/>
            </a:avLst>
          </a:prstGeom>
          <a:solidFill>
            <a:srgbClr val="E9E7FF"/>
          </a:solidFill>
          <a:ln w="19050">
            <a:solidFill>
              <a:schemeClr val="tx1"/>
            </a:solidFill>
            <a:prstDash val="sysDash"/>
          </a:ln>
        </p:spPr>
        <p:txBody>
          <a:bodyPr wrap="square" rtlCol="0" anchor="ctr" anchorCtr="0">
            <a:noAutofit/>
          </a:bodyPr>
          <a:lstStyle>
            <a:defPPr>
              <a:defRPr lang="en-US"/>
            </a:defPPr>
            <a:lvl1pPr algn="ctr">
              <a:defRPr sz="2500" b="1">
                <a:latin typeface="Corbel" panose="020B0503020204020204" pitchFamily="34" charset="0"/>
              </a:defRPr>
            </a:lvl1pPr>
          </a:lstStyle>
          <a:p>
            <a:endParaRPr lang="en-US" sz="1677" dirty="0"/>
          </a:p>
        </p:txBody>
      </p:sp>
      <p:cxnSp>
        <p:nvCxnSpPr>
          <p:cNvPr id="761" name="Elbow Connector 760">
            <a:extLst>
              <a:ext uri="{FF2B5EF4-FFF2-40B4-BE49-F238E27FC236}">
                <a16:creationId xmlns:a16="http://schemas.microsoft.com/office/drawing/2014/main" id="{ACF2C94D-0B72-C44A-A47E-33DE55BE4A91}"/>
              </a:ext>
            </a:extLst>
          </p:cNvPr>
          <p:cNvCxnSpPr>
            <a:cxnSpLocks/>
          </p:cNvCxnSpPr>
          <p:nvPr/>
        </p:nvCxnSpPr>
        <p:spPr>
          <a:xfrm rot="5400000">
            <a:off x="2099702" y="3638664"/>
            <a:ext cx="413180" cy="345523"/>
          </a:xfrm>
          <a:prstGeom prst="bentConnector3">
            <a:avLst>
              <a:gd name="adj1" fmla="val 10064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2" name="TextBox 761">
            <a:extLst>
              <a:ext uri="{FF2B5EF4-FFF2-40B4-BE49-F238E27FC236}">
                <a16:creationId xmlns:a16="http://schemas.microsoft.com/office/drawing/2014/main" id="{F9B6713B-A23F-9643-96E1-E52EC854DFAB}"/>
              </a:ext>
            </a:extLst>
          </p:cNvPr>
          <p:cNvSpPr txBox="1"/>
          <p:nvPr/>
        </p:nvSpPr>
        <p:spPr>
          <a:xfrm>
            <a:off x="4581175" y="1931079"/>
            <a:ext cx="1068719" cy="988647"/>
          </a:xfrm>
          <a:prstGeom prst="roundRect">
            <a:avLst>
              <a:gd name="adj" fmla="val 6208"/>
            </a:avLst>
          </a:prstGeom>
          <a:solidFill>
            <a:schemeClr val="bg1"/>
          </a:solidFill>
          <a:ln w="28575">
            <a:solidFill>
              <a:schemeClr val="tx1"/>
            </a:solidFill>
          </a:ln>
        </p:spPr>
        <p:txBody>
          <a:bodyPr wrap="square" lIns="0" rIns="0" rtlCol="0" anchor="ctr" anchorCtr="0">
            <a:noAutofit/>
          </a:bodyPr>
          <a:lstStyle/>
          <a:p>
            <a:pPr algn="ctr"/>
            <a:r>
              <a:rPr lang="en-US" sz="1342" b="1" dirty="0">
                <a:latin typeface="Corbel" panose="020B0503020204020204" pitchFamily="34" charset="0"/>
              </a:rPr>
              <a:t>Bitwise Comparisons</a:t>
            </a:r>
          </a:p>
        </p:txBody>
      </p:sp>
      <p:sp>
        <p:nvSpPr>
          <p:cNvPr id="763" name="TextBox 762">
            <a:extLst>
              <a:ext uri="{FF2B5EF4-FFF2-40B4-BE49-F238E27FC236}">
                <a16:creationId xmlns:a16="http://schemas.microsoft.com/office/drawing/2014/main" id="{3ED69375-E475-7A4D-9F79-B1AC31E2575C}"/>
              </a:ext>
            </a:extLst>
          </p:cNvPr>
          <p:cNvSpPr txBox="1"/>
          <p:nvPr/>
        </p:nvSpPr>
        <p:spPr>
          <a:xfrm>
            <a:off x="6480441" y="1782989"/>
            <a:ext cx="1102435" cy="205305"/>
          </a:xfrm>
          <a:prstGeom prst="roundRect">
            <a:avLst>
              <a:gd name="adj" fmla="val 6043"/>
            </a:avLst>
          </a:prstGeom>
          <a:solidFill>
            <a:schemeClr val="bg1"/>
          </a:solidFill>
          <a:ln w="25400">
            <a:solidFill>
              <a:schemeClr val="tx1"/>
            </a:solidFill>
          </a:ln>
        </p:spPr>
        <p:txBody>
          <a:bodyPr wrap="square" rtlCol="0" anchor="ctr" anchorCtr="0">
            <a:noAutofit/>
          </a:bodyPr>
          <a:lstStyle/>
          <a:p>
            <a:pPr algn="ctr"/>
            <a:r>
              <a:rPr lang="en-US" sz="1207" b="1" dirty="0">
                <a:latin typeface="Corbel" panose="020B0503020204020204" pitchFamily="34" charset="0"/>
              </a:rPr>
              <a:t>  CIGAR string</a:t>
            </a:r>
          </a:p>
        </p:txBody>
      </p:sp>
      <p:sp>
        <p:nvSpPr>
          <p:cNvPr id="764" name="TextBox 763">
            <a:extLst>
              <a:ext uri="{FF2B5EF4-FFF2-40B4-BE49-F238E27FC236}">
                <a16:creationId xmlns:a16="http://schemas.microsoft.com/office/drawing/2014/main" id="{6FAFCACC-640A-0A49-A7A5-CA2A150CC446}"/>
              </a:ext>
            </a:extLst>
          </p:cNvPr>
          <p:cNvSpPr txBox="1"/>
          <p:nvPr/>
        </p:nvSpPr>
        <p:spPr>
          <a:xfrm>
            <a:off x="4582889" y="1519004"/>
            <a:ext cx="1044000" cy="239622"/>
          </a:xfrm>
          <a:prstGeom prst="roundRect">
            <a:avLst>
              <a:gd name="adj" fmla="val 16667"/>
            </a:avLst>
          </a:prstGeom>
          <a:solidFill>
            <a:schemeClr val="bg1"/>
          </a:solidFill>
          <a:ln w="25400">
            <a:solidFill>
              <a:schemeClr val="tx1"/>
            </a:solidFill>
          </a:ln>
        </p:spPr>
        <p:txBody>
          <a:bodyPr wrap="square" rtlCol="0" anchor="ctr" anchorCtr="0">
            <a:noAutofit/>
          </a:bodyPr>
          <a:lstStyle/>
          <a:p>
            <a:pPr algn="ctr"/>
            <a:r>
              <a:rPr lang="en-US" sz="1207" b="1" dirty="0">
                <a:latin typeface="Corbel" panose="020B0503020204020204" pitchFamily="34" charset="0"/>
              </a:rPr>
              <a:t>  Last CIGAR</a:t>
            </a:r>
          </a:p>
        </p:txBody>
      </p:sp>
      <p:cxnSp>
        <p:nvCxnSpPr>
          <p:cNvPr id="765" name="Straight Connector 764">
            <a:extLst>
              <a:ext uri="{FF2B5EF4-FFF2-40B4-BE49-F238E27FC236}">
                <a16:creationId xmlns:a16="http://schemas.microsoft.com/office/drawing/2014/main" id="{E102E5B6-26C4-C342-BE46-A3FA059D0E09}"/>
              </a:ext>
            </a:extLst>
          </p:cNvPr>
          <p:cNvCxnSpPr>
            <a:cxnSpLocks/>
          </p:cNvCxnSpPr>
          <p:nvPr/>
        </p:nvCxnSpPr>
        <p:spPr>
          <a:xfrm flipH="1">
            <a:off x="2369090" y="2426836"/>
            <a:ext cx="648961" cy="0"/>
          </a:xfrm>
          <a:prstGeom prst="line">
            <a:avLst/>
          </a:prstGeom>
          <a:noFill/>
          <a:ln w="38100" cap="flat" cmpd="sng" algn="ctr">
            <a:solidFill>
              <a:schemeClr val="tx1"/>
            </a:solidFill>
            <a:prstDash val="solid"/>
            <a:miter lim="800000"/>
          </a:ln>
          <a:effectLst/>
        </p:spPr>
      </p:cxnSp>
      <p:cxnSp>
        <p:nvCxnSpPr>
          <p:cNvPr id="766" name="Straight Connector 765">
            <a:extLst>
              <a:ext uri="{FF2B5EF4-FFF2-40B4-BE49-F238E27FC236}">
                <a16:creationId xmlns:a16="http://schemas.microsoft.com/office/drawing/2014/main" id="{55103B4C-ACA8-9843-A9B4-99D12142074F}"/>
              </a:ext>
            </a:extLst>
          </p:cNvPr>
          <p:cNvCxnSpPr>
            <a:cxnSpLocks/>
          </p:cNvCxnSpPr>
          <p:nvPr/>
        </p:nvCxnSpPr>
        <p:spPr>
          <a:xfrm flipV="1">
            <a:off x="3022011" y="2009160"/>
            <a:ext cx="0" cy="813058"/>
          </a:xfrm>
          <a:prstGeom prst="line">
            <a:avLst/>
          </a:prstGeom>
          <a:noFill/>
          <a:ln w="38100" cap="flat" cmpd="sng" algn="ctr">
            <a:solidFill>
              <a:schemeClr val="tx1"/>
            </a:solidFill>
            <a:prstDash val="solid"/>
            <a:miter lim="800000"/>
          </a:ln>
          <a:effectLst/>
        </p:spPr>
      </p:cxnSp>
      <p:cxnSp>
        <p:nvCxnSpPr>
          <p:cNvPr id="767" name="Straight Arrow Connector 766">
            <a:extLst>
              <a:ext uri="{FF2B5EF4-FFF2-40B4-BE49-F238E27FC236}">
                <a16:creationId xmlns:a16="http://schemas.microsoft.com/office/drawing/2014/main" id="{15B78698-2BB0-B94A-8CF0-5AE4CDDF910A}"/>
              </a:ext>
            </a:extLst>
          </p:cNvPr>
          <p:cNvCxnSpPr>
            <a:cxnSpLocks/>
          </p:cNvCxnSpPr>
          <p:nvPr/>
        </p:nvCxnSpPr>
        <p:spPr>
          <a:xfrm>
            <a:off x="3018050" y="2012147"/>
            <a:ext cx="1548920" cy="0"/>
          </a:xfrm>
          <a:prstGeom prst="straightConnector1">
            <a:avLst/>
          </a:prstGeom>
          <a:noFill/>
          <a:ln w="28575" cap="flat" cmpd="sng" algn="ctr">
            <a:solidFill>
              <a:schemeClr val="tx1"/>
            </a:solidFill>
            <a:prstDash val="solid"/>
            <a:miter lim="800000"/>
            <a:tailEnd type="triangle"/>
          </a:ln>
          <a:effectLst/>
        </p:spPr>
      </p:cxnSp>
      <p:cxnSp>
        <p:nvCxnSpPr>
          <p:cNvPr id="768" name="Straight Arrow Connector 767">
            <a:extLst>
              <a:ext uri="{FF2B5EF4-FFF2-40B4-BE49-F238E27FC236}">
                <a16:creationId xmlns:a16="http://schemas.microsoft.com/office/drawing/2014/main" id="{D26BC35A-7B0D-344F-8429-D646ED2BF224}"/>
              </a:ext>
            </a:extLst>
          </p:cNvPr>
          <p:cNvCxnSpPr>
            <a:cxnSpLocks/>
          </p:cNvCxnSpPr>
          <p:nvPr/>
        </p:nvCxnSpPr>
        <p:spPr>
          <a:xfrm>
            <a:off x="3018051" y="2819553"/>
            <a:ext cx="1546983" cy="0"/>
          </a:xfrm>
          <a:prstGeom prst="straightConnector1">
            <a:avLst/>
          </a:prstGeom>
          <a:noFill/>
          <a:ln w="28575" cap="flat" cmpd="sng" algn="ctr">
            <a:solidFill>
              <a:schemeClr val="tx1"/>
            </a:solidFill>
            <a:prstDash val="solid"/>
            <a:miter lim="800000"/>
            <a:tailEnd type="triangle"/>
          </a:ln>
          <a:effectLst/>
        </p:spPr>
      </p:cxnSp>
      <p:cxnSp>
        <p:nvCxnSpPr>
          <p:cNvPr id="769" name="Straight Arrow Connector 768">
            <a:extLst>
              <a:ext uri="{FF2B5EF4-FFF2-40B4-BE49-F238E27FC236}">
                <a16:creationId xmlns:a16="http://schemas.microsoft.com/office/drawing/2014/main" id="{AFD58206-A782-344F-8A2A-B3A0F89ABD60}"/>
              </a:ext>
            </a:extLst>
          </p:cNvPr>
          <p:cNvCxnSpPr>
            <a:cxnSpLocks/>
          </p:cNvCxnSpPr>
          <p:nvPr/>
        </p:nvCxnSpPr>
        <p:spPr>
          <a:xfrm>
            <a:off x="3018051" y="2556099"/>
            <a:ext cx="1546983" cy="0"/>
          </a:xfrm>
          <a:prstGeom prst="straightConnector1">
            <a:avLst/>
          </a:prstGeom>
          <a:noFill/>
          <a:ln w="28575" cap="flat" cmpd="sng" algn="ctr">
            <a:solidFill>
              <a:schemeClr val="tx1"/>
            </a:solidFill>
            <a:prstDash val="solid"/>
            <a:miter lim="800000"/>
            <a:tailEnd type="triangle"/>
          </a:ln>
          <a:effectLst/>
        </p:spPr>
      </p:cxnSp>
      <p:sp>
        <p:nvSpPr>
          <p:cNvPr id="770" name="Rounded Rectangle 769">
            <a:extLst>
              <a:ext uri="{FF2B5EF4-FFF2-40B4-BE49-F238E27FC236}">
                <a16:creationId xmlns:a16="http://schemas.microsoft.com/office/drawing/2014/main" id="{13393BC9-63DA-044A-869A-BC78A655D8F0}"/>
              </a:ext>
            </a:extLst>
          </p:cNvPr>
          <p:cNvSpPr/>
          <p:nvPr/>
        </p:nvSpPr>
        <p:spPr>
          <a:xfrm>
            <a:off x="3850385" y="2716037"/>
            <a:ext cx="255659" cy="163645"/>
          </a:xfrm>
          <a:prstGeom prst="roundRect">
            <a:avLst>
              <a:gd name="adj" fmla="val 13618"/>
            </a:avLst>
          </a:prstGeom>
          <a:solidFill>
            <a:schemeClr val="accent3">
              <a:lumMod val="20000"/>
              <a:lumOff val="80000"/>
            </a:schemeClr>
          </a:solidFill>
          <a:ln w="19050" cap="flat" cmpd="sng" algn="ctr">
            <a:solidFill>
              <a:schemeClr val="tx1"/>
            </a:solidFill>
            <a:prstDash val="solid"/>
            <a:miter lim="800000"/>
          </a:ln>
          <a:effectLst/>
        </p:spPr>
        <p:txBody>
          <a:bodyPr lIns="24163" tIns="24163" rIns="24163" bIns="24163" rtlCol="0" anchor="ctr"/>
          <a:lstStyle/>
          <a:p>
            <a:pPr algn="ctr" defTabSz="613688">
              <a:defRPr/>
            </a:pPr>
            <a:r>
              <a:rPr lang="en-US" sz="1342" b="1" kern="0" dirty="0">
                <a:latin typeface="Corbel" panose="020B0503020204020204" pitchFamily="34" charset="0"/>
              </a:rPr>
              <a:t>&lt;&lt;</a:t>
            </a:r>
          </a:p>
        </p:txBody>
      </p:sp>
      <p:sp>
        <p:nvSpPr>
          <p:cNvPr id="771" name="TextBox 770">
            <a:extLst>
              <a:ext uri="{FF2B5EF4-FFF2-40B4-BE49-F238E27FC236}">
                <a16:creationId xmlns:a16="http://schemas.microsoft.com/office/drawing/2014/main" id="{C869B5FE-BFF2-5944-8201-2F0B341E9D49}"/>
              </a:ext>
            </a:extLst>
          </p:cNvPr>
          <p:cNvSpPr txBox="1"/>
          <p:nvPr/>
        </p:nvSpPr>
        <p:spPr>
          <a:xfrm>
            <a:off x="3777229" y="1774928"/>
            <a:ext cx="771442" cy="298864"/>
          </a:xfrm>
          <a:prstGeom prst="rect">
            <a:avLst/>
          </a:prstGeom>
          <a:noFill/>
          <a:ln w="38100">
            <a:noFill/>
          </a:ln>
        </p:spPr>
        <p:txBody>
          <a:bodyPr wrap="square" rtlCol="0">
            <a:spAutoFit/>
          </a:bodyPr>
          <a:lstStyle/>
          <a:p>
            <a:pPr algn="r"/>
            <a:r>
              <a:rPr lang="en-US" sz="1342" b="1" i="1" dirty="0">
                <a:latin typeface="Corbel" panose="020B0503020204020204" pitchFamily="34" charset="0"/>
              </a:rPr>
              <a:t>match</a:t>
            </a:r>
          </a:p>
        </p:txBody>
      </p:sp>
      <p:cxnSp>
        <p:nvCxnSpPr>
          <p:cNvPr id="772" name="Straight Arrow Connector 771">
            <a:extLst>
              <a:ext uri="{FF2B5EF4-FFF2-40B4-BE49-F238E27FC236}">
                <a16:creationId xmlns:a16="http://schemas.microsoft.com/office/drawing/2014/main" id="{5F78075F-8ADE-FD4C-A0A6-8F247DCC962B}"/>
              </a:ext>
            </a:extLst>
          </p:cNvPr>
          <p:cNvCxnSpPr>
            <a:cxnSpLocks/>
          </p:cNvCxnSpPr>
          <p:nvPr/>
        </p:nvCxnSpPr>
        <p:spPr>
          <a:xfrm>
            <a:off x="5041208" y="1763360"/>
            <a:ext cx="0" cy="158187"/>
          </a:xfrm>
          <a:prstGeom prst="straightConnector1">
            <a:avLst/>
          </a:prstGeom>
          <a:noFill/>
          <a:ln w="12700" cap="flat" cmpd="sng" algn="ctr">
            <a:solidFill>
              <a:schemeClr val="tx1"/>
            </a:solidFill>
            <a:prstDash val="solid"/>
            <a:miter lim="800000"/>
            <a:tailEnd type="triangle"/>
          </a:ln>
          <a:effectLst/>
        </p:spPr>
      </p:cxnSp>
      <p:cxnSp>
        <p:nvCxnSpPr>
          <p:cNvPr id="773" name="Straight Arrow Connector 772">
            <a:extLst>
              <a:ext uri="{FF2B5EF4-FFF2-40B4-BE49-F238E27FC236}">
                <a16:creationId xmlns:a16="http://schemas.microsoft.com/office/drawing/2014/main" id="{72EA8FC8-B5CE-DD41-9C85-38A8A4F386EE}"/>
              </a:ext>
            </a:extLst>
          </p:cNvPr>
          <p:cNvCxnSpPr>
            <a:cxnSpLocks/>
          </p:cNvCxnSpPr>
          <p:nvPr/>
        </p:nvCxnSpPr>
        <p:spPr>
          <a:xfrm flipH="1" flipV="1">
            <a:off x="5134455" y="1763359"/>
            <a:ext cx="155" cy="160188"/>
          </a:xfrm>
          <a:prstGeom prst="straightConnector1">
            <a:avLst/>
          </a:prstGeom>
          <a:noFill/>
          <a:ln w="12700" cap="flat" cmpd="sng" algn="ctr">
            <a:solidFill>
              <a:schemeClr val="tx1"/>
            </a:solidFill>
            <a:prstDash val="solid"/>
            <a:miter lim="800000"/>
            <a:tailEnd type="triangle"/>
          </a:ln>
          <a:effectLst/>
        </p:spPr>
      </p:cxnSp>
      <p:sp>
        <p:nvSpPr>
          <p:cNvPr id="774" name="TextBox 773">
            <a:extLst>
              <a:ext uri="{FF2B5EF4-FFF2-40B4-BE49-F238E27FC236}">
                <a16:creationId xmlns:a16="http://schemas.microsoft.com/office/drawing/2014/main" id="{89146582-E0FF-7146-9C12-34DAC441EADA}"/>
              </a:ext>
            </a:extLst>
          </p:cNvPr>
          <p:cNvSpPr txBox="1"/>
          <p:nvPr/>
        </p:nvSpPr>
        <p:spPr>
          <a:xfrm>
            <a:off x="5578432" y="2162081"/>
            <a:ext cx="683064" cy="505395"/>
          </a:xfrm>
          <a:prstGeom prst="rect">
            <a:avLst/>
          </a:prstGeom>
          <a:noFill/>
          <a:ln>
            <a:noFill/>
          </a:ln>
        </p:spPr>
        <p:txBody>
          <a:bodyPr wrap="square" rtlCol="0">
            <a:spAutoFit/>
          </a:bodyPr>
          <a:lstStyle/>
          <a:p>
            <a:pPr algn="r"/>
            <a:r>
              <a:rPr lang="en-US" sz="1342" b="1" i="1" dirty="0">
                <a:latin typeface="Corbel" panose="020B0503020204020204" pitchFamily="34" charset="0"/>
              </a:rPr>
              <a:t>CIGAR</a:t>
            </a:r>
          </a:p>
          <a:p>
            <a:pPr algn="ctr"/>
            <a:r>
              <a:rPr lang="en-US" sz="1342" b="1" i="1" dirty="0">
                <a:latin typeface="Corbel" panose="020B0503020204020204" pitchFamily="34" charset="0"/>
              </a:rPr>
              <a:t>out</a:t>
            </a:r>
          </a:p>
        </p:txBody>
      </p:sp>
      <p:cxnSp>
        <p:nvCxnSpPr>
          <p:cNvPr id="775" name="Straight Arrow Connector 774">
            <a:extLst>
              <a:ext uri="{FF2B5EF4-FFF2-40B4-BE49-F238E27FC236}">
                <a16:creationId xmlns:a16="http://schemas.microsoft.com/office/drawing/2014/main" id="{A61581F4-CFBD-564F-8387-EC82DCE942B7}"/>
              </a:ext>
            </a:extLst>
          </p:cNvPr>
          <p:cNvCxnSpPr>
            <a:cxnSpLocks/>
          </p:cNvCxnSpPr>
          <p:nvPr/>
        </p:nvCxnSpPr>
        <p:spPr>
          <a:xfrm>
            <a:off x="6231122" y="2881025"/>
            <a:ext cx="265788" cy="0"/>
          </a:xfrm>
          <a:prstGeom prst="straightConnector1">
            <a:avLst/>
          </a:prstGeom>
          <a:noFill/>
          <a:ln w="25400" cap="flat" cmpd="sng" algn="ctr">
            <a:solidFill>
              <a:schemeClr val="tx1"/>
            </a:solidFill>
            <a:prstDash val="solid"/>
            <a:miter lim="800000"/>
            <a:tailEnd type="triangle"/>
          </a:ln>
          <a:effectLst/>
        </p:spPr>
      </p:cxnSp>
      <p:sp>
        <p:nvSpPr>
          <p:cNvPr id="776" name="Triangle 775">
            <a:extLst>
              <a:ext uri="{FF2B5EF4-FFF2-40B4-BE49-F238E27FC236}">
                <a16:creationId xmlns:a16="http://schemas.microsoft.com/office/drawing/2014/main" id="{29719223-0259-EE4F-B906-E85C6E9945E9}"/>
              </a:ext>
            </a:extLst>
          </p:cNvPr>
          <p:cNvSpPr/>
          <p:nvPr/>
        </p:nvSpPr>
        <p:spPr>
          <a:xfrm rot="5400000">
            <a:off x="6471959" y="1820494"/>
            <a:ext cx="131768" cy="114801"/>
          </a:xfrm>
          <a:prstGeom prst="triangl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7">
              <a:latin typeface="Corbel" panose="020B0503020204020204" pitchFamily="34" charset="0"/>
            </a:endParaRPr>
          </a:p>
        </p:txBody>
      </p:sp>
      <p:grpSp>
        <p:nvGrpSpPr>
          <p:cNvPr id="777" name="Group 776">
            <a:extLst>
              <a:ext uri="{FF2B5EF4-FFF2-40B4-BE49-F238E27FC236}">
                <a16:creationId xmlns:a16="http://schemas.microsoft.com/office/drawing/2014/main" id="{B31C5A53-2E89-9849-836D-B6460548C641}"/>
              </a:ext>
            </a:extLst>
          </p:cNvPr>
          <p:cNvGrpSpPr/>
          <p:nvPr/>
        </p:nvGrpSpPr>
        <p:grpSpPr>
          <a:xfrm>
            <a:off x="1889997" y="1519890"/>
            <a:ext cx="489309" cy="1545553"/>
            <a:chOff x="8731842" y="10098736"/>
            <a:chExt cx="729028" cy="2688281"/>
          </a:xfrm>
        </p:grpSpPr>
        <p:sp>
          <p:nvSpPr>
            <p:cNvPr id="778" name="Trapezoid 777">
              <a:extLst>
                <a:ext uri="{FF2B5EF4-FFF2-40B4-BE49-F238E27FC236}">
                  <a16:creationId xmlns:a16="http://schemas.microsoft.com/office/drawing/2014/main" id="{259DD956-9B91-574B-A373-D3A9346206D1}"/>
                </a:ext>
              </a:extLst>
            </p:cNvPr>
            <p:cNvSpPr/>
            <p:nvPr/>
          </p:nvSpPr>
          <p:spPr>
            <a:xfrm rot="5400000">
              <a:off x="7781130" y="11107277"/>
              <a:ext cx="2688281" cy="671199"/>
            </a:xfrm>
            <a:prstGeom prst="trapezoid">
              <a:avLst>
                <a:gd name="adj" fmla="val 59146"/>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2">
                <a:solidFill>
                  <a:schemeClr val="tx1"/>
                </a:solidFill>
                <a:latin typeface="Corbel" panose="020B0503020204020204" pitchFamily="34" charset="0"/>
              </a:endParaRPr>
            </a:p>
          </p:txBody>
        </p:sp>
        <p:sp>
          <p:nvSpPr>
            <p:cNvPr id="779" name="TextBox 778">
              <a:extLst>
                <a:ext uri="{FF2B5EF4-FFF2-40B4-BE49-F238E27FC236}">
                  <a16:creationId xmlns:a16="http://schemas.microsoft.com/office/drawing/2014/main" id="{B285317B-9BC4-8646-A141-ED56483B50B7}"/>
                </a:ext>
              </a:extLst>
            </p:cNvPr>
            <p:cNvSpPr txBox="1"/>
            <p:nvPr/>
          </p:nvSpPr>
          <p:spPr>
            <a:xfrm>
              <a:off x="8731842" y="10299492"/>
              <a:ext cx="596558" cy="2313655"/>
            </a:xfrm>
            <a:prstGeom prst="rect">
              <a:avLst/>
            </a:prstGeom>
            <a:noFill/>
            <a:ln w="28575">
              <a:noFill/>
            </a:ln>
          </p:spPr>
          <p:txBody>
            <a:bodyPr wrap="square" rtlCol="0">
              <a:spAutoFit/>
            </a:bodyPr>
            <a:lstStyle/>
            <a:p>
              <a:pPr>
                <a:spcAft>
                  <a:spcPts val="806"/>
                </a:spcAft>
              </a:pPr>
              <a:r>
                <a:rPr lang="en-US" sz="1300" b="1" dirty="0">
                  <a:latin typeface="Calibri" panose="020F0502020204030204" pitchFamily="34" charset="0"/>
                  <a:cs typeface="Calibri" panose="020F0502020204030204" pitchFamily="34" charset="0"/>
                </a:rPr>
                <a:t>1</a:t>
              </a:r>
            </a:p>
            <a:p>
              <a:r>
                <a:rPr lang="en-US" sz="1300" b="1" dirty="0">
                  <a:latin typeface="Calibri" panose="020F0502020204030204" pitchFamily="34" charset="0"/>
                  <a:cs typeface="Calibri" panose="020F0502020204030204" pitchFamily="34" charset="0"/>
                </a:rPr>
                <a:t>2</a:t>
              </a:r>
            </a:p>
            <a:p>
              <a:r>
                <a:rPr lang="en-US" sz="1300" b="1" dirty="0">
                  <a:latin typeface="Calibri" panose="020F0502020204030204" pitchFamily="34" charset="0"/>
                  <a:cs typeface="Calibri" panose="020F0502020204030204" pitchFamily="34" charset="0"/>
                </a:rPr>
                <a:t>.</a:t>
              </a:r>
            </a:p>
            <a:p>
              <a:r>
                <a:rPr lang="en-US" sz="1300" b="1" dirty="0">
                  <a:latin typeface="Calibri" panose="020F0502020204030204" pitchFamily="34" charset="0"/>
                  <a:cs typeface="Calibri" panose="020F0502020204030204" pitchFamily="34" charset="0"/>
                </a:rPr>
                <a:t>.</a:t>
              </a:r>
            </a:p>
            <a:p>
              <a:pPr>
                <a:spcBef>
                  <a:spcPts val="806"/>
                </a:spcBef>
              </a:pPr>
              <a:r>
                <a:rPr lang="en-US" sz="1300" b="1" dirty="0">
                  <a:latin typeface="Calibri" panose="020F0502020204030204" pitchFamily="34" charset="0"/>
                  <a:cs typeface="Calibri" panose="020F0502020204030204" pitchFamily="34" charset="0"/>
                </a:rPr>
                <a:t>64</a:t>
              </a:r>
            </a:p>
          </p:txBody>
        </p:sp>
      </p:grpSp>
      <p:cxnSp>
        <p:nvCxnSpPr>
          <p:cNvPr id="780" name="Elbow Connector 779">
            <a:extLst>
              <a:ext uri="{FF2B5EF4-FFF2-40B4-BE49-F238E27FC236}">
                <a16:creationId xmlns:a16="http://schemas.microsoft.com/office/drawing/2014/main" id="{8D286E7E-98AD-BE41-B76F-9E35C59A74A5}"/>
              </a:ext>
            </a:extLst>
          </p:cNvPr>
          <p:cNvCxnSpPr>
            <a:cxnSpLocks/>
          </p:cNvCxnSpPr>
          <p:nvPr/>
        </p:nvCxnSpPr>
        <p:spPr>
          <a:xfrm rot="5400000" flipH="1" flipV="1">
            <a:off x="831218" y="2605058"/>
            <a:ext cx="1933000" cy="265788"/>
          </a:xfrm>
          <a:prstGeom prst="bentConnector3">
            <a:avLst>
              <a:gd name="adj1" fmla="val 10000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1" name="Elbow Connector 780">
            <a:extLst>
              <a:ext uri="{FF2B5EF4-FFF2-40B4-BE49-F238E27FC236}">
                <a16:creationId xmlns:a16="http://schemas.microsoft.com/office/drawing/2014/main" id="{7332CE61-4A22-3A46-B934-67163B8D1C89}"/>
              </a:ext>
            </a:extLst>
          </p:cNvPr>
          <p:cNvCxnSpPr>
            <a:cxnSpLocks/>
          </p:cNvCxnSpPr>
          <p:nvPr/>
        </p:nvCxnSpPr>
        <p:spPr>
          <a:xfrm rot="5400000" flipH="1" flipV="1">
            <a:off x="1196789" y="2648502"/>
            <a:ext cx="1292694" cy="144975"/>
          </a:xfrm>
          <a:prstGeom prst="bentConnector3">
            <a:avLst>
              <a:gd name="adj1" fmla="val 99997"/>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2" name="Elbow Connector 781">
            <a:extLst>
              <a:ext uri="{FF2B5EF4-FFF2-40B4-BE49-F238E27FC236}">
                <a16:creationId xmlns:a16="http://schemas.microsoft.com/office/drawing/2014/main" id="{96636239-8FBA-6B40-9665-3BA73212FADA}"/>
              </a:ext>
            </a:extLst>
          </p:cNvPr>
          <p:cNvCxnSpPr>
            <a:cxnSpLocks/>
          </p:cNvCxnSpPr>
          <p:nvPr/>
        </p:nvCxnSpPr>
        <p:spPr>
          <a:xfrm>
            <a:off x="1762443" y="3371805"/>
            <a:ext cx="1260000" cy="57990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3" name="Elbow Connector 782">
            <a:extLst>
              <a:ext uri="{FF2B5EF4-FFF2-40B4-BE49-F238E27FC236}">
                <a16:creationId xmlns:a16="http://schemas.microsoft.com/office/drawing/2014/main" id="{4437FB6E-2015-094C-B0FF-4CB6DDA4A1A0}"/>
              </a:ext>
            </a:extLst>
          </p:cNvPr>
          <p:cNvCxnSpPr>
            <a:cxnSpLocks/>
          </p:cNvCxnSpPr>
          <p:nvPr/>
        </p:nvCxnSpPr>
        <p:spPr>
          <a:xfrm rot="5400000" flipH="1" flipV="1">
            <a:off x="1675290" y="2938191"/>
            <a:ext cx="432000" cy="108000"/>
          </a:xfrm>
          <a:prstGeom prst="bentConnector3">
            <a:avLst>
              <a:gd name="adj1" fmla="val 99997"/>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4" name="Elbow Connector 783">
            <a:extLst>
              <a:ext uri="{FF2B5EF4-FFF2-40B4-BE49-F238E27FC236}">
                <a16:creationId xmlns:a16="http://schemas.microsoft.com/office/drawing/2014/main" id="{5C4A6F29-4023-CD4A-8FB8-77EE31E7145C}"/>
              </a:ext>
            </a:extLst>
          </p:cNvPr>
          <p:cNvCxnSpPr>
            <a:cxnSpLocks/>
          </p:cNvCxnSpPr>
          <p:nvPr/>
        </p:nvCxnSpPr>
        <p:spPr>
          <a:xfrm>
            <a:off x="1833006" y="3200756"/>
            <a:ext cx="4276763" cy="77320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5" name="Straight Arrow Connector 784">
            <a:extLst>
              <a:ext uri="{FF2B5EF4-FFF2-40B4-BE49-F238E27FC236}">
                <a16:creationId xmlns:a16="http://schemas.microsoft.com/office/drawing/2014/main" id="{DE8E61BA-FE2D-7D4E-BB84-3314284CF911}"/>
              </a:ext>
            </a:extLst>
          </p:cNvPr>
          <p:cNvCxnSpPr>
            <a:cxnSpLocks/>
          </p:cNvCxnSpPr>
          <p:nvPr/>
        </p:nvCxnSpPr>
        <p:spPr>
          <a:xfrm>
            <a:off x="3018050" y="2285479"/>
            <a:ext cx="1548920" cy="0"/>
          </a:xfrm>
          <a:prstGeom prst="straightConnector1">
            <a:avLst/>
          </a:prstGeom>
          <a:noFill/>
          <a:ln w="28575" cap="flat" cmpd="sng" algn="ctr">
            <a:solidFill>
              <a:schemeClr val="tx1"/>
            </a:solidFill>
            <a:prstDash val="solid"/>
            <a:miter lim="800000"/>
            <a:tailEnd type="triangle"/>
          </a:ln>
          <a:effectLst/>
        </p:spPr>
      </p:cxnSp>
      <p:sp>
        <p:nvSpPr>
          <p:cNvPr id="786" name="TextBox 785">
            <a:extLst>
              <a:ext uri="{FF2B5EF4-FFF2-40B4-BE49-F238E27FC236}">
                <a16:creationId xmlns:a16="http://schemas.microsoft.com/office/drawing/2014/main" id="{C0782D26-D04B-7240-9E78-4AD36E5917E9}"/>
              </a:ext>
            </a:extLst>
          </p:cNvPr>
          <p:cNvSpPr txBox="1"/>
          <p:nvPr/>
        </p:nvSpPr>
        <p:spPr>
          <a:xfrm>
            <a:off x="2398772" y="2164755"/>
            <a:ext cx="740488" cy="278089"/>
          </a:xfrm>
          <a:prstGeom prst="rect">
            <a:avLst/>
          </a:prstGeom>
          <a:noFill/>
          <a:ln>
            <a:noFill/>
          </a:ln>
        </p:spPr>
        <p:txBody>
          <a:bodyPr wrap="square" rtlCol="0">
            <a:spAutoFit/>
          </a:bodyPr>
          <a:lstStyle/>
          <a:p>
            <a:r>
              <a:rPr lang="en-US" sz="1207" dirty="0">
                <a:latin typeface="Calibri" panose="020F0502020204030204" pitchFamily="34" charset="0"/>
                <a:cs typeface="Calibri" panose="020F0502020204030204" pitchFamily="34" charset="0"/>
              </a:rPr>
              <a:t>192</a:t>
            </a:r>
          </a:p>
        </p:txBody>
      </p:sp>
      <p:cxnSp>
        <p:nvCxnSpPr>
          <p:cNvPr id="787" name="Straight Connector 786">
            <a:extLst>
              <a:ext uri="{FF2B5EF4-FFF2-40B4-BE49-F238E27FC236}">
                <a16:creationId xmlns:a16="http://schemas.microsoft.com/office/drawing/2014/main" id="{E1A6C8F7-0E17-794C-B694-7DA64D081DA3}"/>
              </a:ext>
            </a:extLst>
          </p:cNvPr>
          <p:cNvCxnSpPr>
            <a:cxnSpLocks/>
          </p:cNvCxnSpPr>
          <p:nvPr/>
        </p:nvCxnSpPr>
        <p:spPr>
          <a:xfrm flipV="1">
            <a:off x="2568356" y="2343040"/>
            <a:ext cx="210863" cy="183833"/>
          </a:xfrm>
          <a:prstGeom prst="line">
            <a:avLst/>
          </a:prstGeom>
          <a:noFill/>
          <a:ln w="25400" cap="flat" cmpd="sng" algn="ctr">
            <a:solidFill>
              <a:schemeClr val="tx1"/>
            </a:solidFill>
            <a:prstDash val="solid"/>
            <a:miter lim="800000"/>
          </a:ln>
          <a:effectLst/>
        </p:spPr>
      </p:cxnSp>
      <p:sp>
        <p:nvSpPr>
          <p:cNvPr id="788" name="TextBox 787">
            <a:extLst>
              <a:ext uri="{FF2B5EF4-FFF2-40B4-BE49-F238E27FC236}">
                <a16:creationId xmlns:a16="http://schemas.microsoft.com/office/drawing/2014/main" id="{E8E4F495-7230-184F-9121-E1F68C29A4E2}"/>
              </a:ext>
            </a:extLst>
          </p:cNvPr>
          <p:cNvSpPr txBox="1"/>
          <p:nvPr/>
        </p:nvSpPr>
        <p:spPr>
          <a:xfrm>
            <a:off x="3704642" y="2050408"/>
            <a:ext cx="844029" cy="298864"/>
          </a:xfrm>
          <a:prstGeom prst="rect">
            <a:avLst/>
          </a:prstGeom>
          <a:noFill/>
          <a:ln w="38100">
            <a:noFill/>
          </a:ln>
        </p:spPr>
        <p:txBody>
          <a:bodyPr wrap="square" rtlCol="0">
            <a:spAutoFit/>
          </a:bodyPr>
          <a:lstStyle/>
          <a:p>
            <a:pPr algn="r"/>
            <a:r>
              <a:rPr lang="en-US" sz="1342" b="1" i="1" dirty="0">
                <a:latin typeface="Corbel" panose="020B0503020204020204" pitchFamily="34" charset="0"/>
              </a:rPr>
              <a:t>insertion</a:t>
            </a:r>
          </a:p>
        </p:txBody>
      </p:sp>
      <p:sp>
        <p:nvSpPr>
          <p:cNvPr id="789" name="TextBox 788">
            <a:extLst>
              <a:ext uri="{FF2B5EF4-FFF2-40B4-BE49-F238E27FC236}">
                <a16:creationId xmlns:a16="http://schemas.microsoft.com/office/drawing/2014/main" id="{DBE06A68-1360-B040-AE34-6F0C19F56895}"/>
              </a:ext>
            </a:extLst>
          </p:cNvPr>
          <p:cNvSpPr txBox="1"/>
          <p:nvPr/>
        </p:nvSpPr>
        <p:spPr>
          <a:xfrm>
            <a:off x="3777229" y="2310187"/>
            <a:ext cx="771442" cy="298864"/>
          </a:xfrm>
          <a:prstGeom prst="rect">
            <a:avLst/>
          </a:prstGeom>
          <a:noFill/>
          <a:ln w="38100">
            <a:noFill/>
          </a:ln>
        </p:spPr>
        <p:txBody>
          <a:bodyPr wrap="square" rtlCol="0">
            <a:spAutoFit/>
          </a:bodyPr>
          <a:lstStyle/>
          <a:p>
            <a:pPr algn="r"/>
            <a:r>
              <a:rPr lang="en-US" sz="1342" b="1" i="1" dirty="0">
                <a:latin typeface="Corbel" panose="020B0503020204020204" pitchFamily="34" charset="0"/>
              </a:rPr>
              <a:t>deletion</a:t>
            </a:r>
          </a:p>
        </p:txBody>
      </p:sp>
      <p:sp>
        <p:nvSpPr>
          <p:cNvPr id="790" name="TextBox 789">
            <a:extLst>
              <a:ext uri="{FF2B5EF4-FFF2-40B4-BE49-F238E27FC236}">
                <a16:creationId xmlns:a16="http://schemas.microsoft.com/office/drawing/2014/main" id="{41281511-09CA-C84B-B412-C7457DE38B8F}"/>
              </a:ext>
            </a:extLst>
          </p:cNvPr>
          <p:cNvSpPr txBox="1"/>
          <p:nvPr/>
        </p:nvSpPr>
        <p:spPr>
          <a:xfrm>
            <a:off x="3777229" y="2577030"/>
            <a:ext cx="771442" cy="298864"/>
          </a:xfrm>
          <a:prstGeom prst="rect">
            <a:avLst/>
          </a:prstGeom>
          <a:noFill/>
          <a:ln w="38100">
            <a:noFill/>
          </a:ln>
        </p:spPr>
        <p:txBody>
          <a:bodyPr wrap="square" rtlCol="0">
            <a:spAutoFit/>
          </a:bodyPr>
          <a:lstStyle/>
          <a:p>
            <a:pPr algn="r"/>
            <a:r>
              <a:rPr lang="en-US" sz="1342" b="1" i="1" dirty="0">
                <a:latin typeface="Corbel" panose="020B0503020204020204" pitchFamily="34" charset="0"/>
              </a:rPr>
              <a:t>subs</a:t>
            </a:r>
          </a:p>
        </p:txBody>
      </p:sp>
      <p:cxnSp>
        <p:nvCxnSpPr>
          <p:cNvPr id="791" name="Straight Arrow Connector 790">
            <a:extLst>
              <a:ext uri="{FF2B5EF4-FFF2-40B4-BE49-F238E27FC236}">
                <a16:creationId xmlns:a16="http://schemas.microsoft.com/office/drawing/2014/main" id="{F39516B6-B12A-7D42-93C6-DDA250EAD8BA}"/>
              </a:ext>
            </a:extLst>
          </p:cNvPr>
          <p:cNvCxnSpPr>
            <a:cxnSpLocks/>
          </p:cNvCxnSpPr>
          <p:nvPr/>
        </p:nvCxnSpPr>
        <p:spPr>
          <a:xfrm flipV="1">
            <a:off x="6218760" y="1877894"/>
            <a:ext cx="265788" cy="247"/>
          </a:xfrm>
          <a:prstGeom prst="straightConnector1">
            <a:avLst/>
          </a:prstGeom>
          <a:noFill/>
          <a:ln w="25400" cap="flat" cmpd="sng" algn="ctr">
            <a:solidFill>
              <a:schemeClr val="tx1"/>
            </a:solidFill>
            <a:prstDash val="solid"/>
            <a:miter lim="800000"/>
            <a:tailEnd type="triangle"/>
          </a:ln>
          <a:effectLst/>
        </p:spPr>
      </p:cxnSp>
      <p:cxnSp>
        <p:nvCxnSpPr>
          <p:cNvPr id="792" name="Straight Connector 791">
            <a:extLst>
              <a:ext uri="{FF2B5EF4-FFF2-40B4-BE49-F238E27FC236}">
                <a16:creationId xmlns:a16="http://schemas.microsoft.com/office/drawing/2014/main" id="{44E6BFF3-EF67-B346-B7E6-269886FE3C78}"/>
              </a:ext>
            </a:extLst>
          </p:cNvPr>
          <p:cNvCxnSpPr>
            <a:cxnSpLocks/>
          </p:cNvCxnSpPr>
          <p:nvPr/>
        </p:nvCxnSpPr>
        <p:spPr>
          <a:xfrm flipH="1">
            <a:off x="5647955" y="2424496"/>
            <a:ext cx="564904" cy="0"/>
          </a:xfrm>
          <a:prstGeom prst="line">
            <a:avLst/>
          </a:prstGeom>
          <a:noFill/>
          <a:ln w="38100" cap="flat" cmpd="sng" algn="ctr">
            <a:solidFill>
              <a:schemeClr val="tx1"/>
            </a:solidFill>
            <a:prstDash val="solid"/>
            <a:miter lim="800000"/>
          </a:ln>
          <a:effectLst/>
        </p:spPr>
      </p:cxnSp>
      <p:cxnSp>
        <p:nvCxnSpPr>
          <p:cNvPr id="793" name="Straight Connector 792">
            <a:extLst>
              <a:ext uri="{FF2B5EF4-FFF2-40B4-BE49-F238E27FC236}">
                <a16:creationId xmlns:a16="http://schemas.microsoft.com/office/drawing/2014/main" id="{DA54B754-3B74-C242-A10B-BF686134AC1D}"/>
              </a:ext>
            </a:extLst>
          </p:cNvPr>
          <p:cNvCxnSpPr>
            <a:cxnSpLocks/>
          </p:cNvCxnSpPr>
          <p:nvPr/>
        </p:nvCxnSpPr>
        <p:spPr>
          <a:xfrm flipH="1" flipV="1">
            <a:off x="6228630" y="1880029"/>
            <a:ext cx="0" cy="558000"/>
          </a:xfrm>
          <a:prstGeom prst="line">
            <a:avLst/>
          </a:prstGeom>
          <a:noFill/>
          <a:ln w="25400" cap="flat" cmpd="sng" algn="ctr">
            <a:solidFill>
              <a:schemeClr val="tx1"/>
            </a:solidFill>
            <a:prstDash val="solid"/>
            <a:miter lim="800000"/>
          </a:ln>
          <a:effectLst/>
        </p:spPr>
      </p:cxnSp>
      <p:cxnSp>
        <p:nvCxnSpPr>
          <p:cNvPr id="794" name="Elbow Connector 793">
            <a:extLst>
              <a:ext uri="{FF2B5EF4-FFF2-40B4-BE49-F238E27FC236}">
                <a16:creationId xmlns:a16="http://schemas.microsoft.com/office/drawing/2014/main" id="{9D1D2090-8162-3D4D-A30B-6A0C62D6983A}"/>
              </a:ext>
            </a:extLst>
          </p:cNvPr>
          <p:cNvCxnSpPr>
            <a:cxnSpLocks/>
          </p:cNvCxnSpPr>
          <p:nvPr/>
        </p:nvCxnSpPr>
        <p:spPr>
          <a:xfrm flipH="1" flipV="1">
            <a:off x="2168653" y="1659171"/>
            <a:ext cx="5146612" cy="1183963"/>
          </a:xfrm>
          <a:prstGeom prst="bentConnector4">
            <a:avLst>
              <a:gd name="adj1" fmla="val -10722"/>
              <a:gd name="adj2" fmla="val 11789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95" name="Group 794">
            <a:extLst>
              <a:ext uri="{FF2B5EF4-FFF2-40B4-BE49-F238E27FC236}">
                <a16:creationId xmlns:a16="http://schemas.microsoft.com/office/drawing/2014/main" id="{DA92E638-D96D-B544-94D7-8B92839C34F0}"/>
              </a:ext>
            </a:extLst>
          </p:cNvPr>
          <p:cNvGrpSpPr/>
          <p:nvPr/>
        </p:nvGrpSpPr>
        <p:grpSpPr>
          <a:xfrm>
            <a:off x="3120106" y="1756090"/>
            <a:ext cx="740488" cy="340345"/>
            <a:chOff x="4885665" y="9917646"/>
            <a:chExt cx="1103262" cy="507084"/>
          </a:xfrm>
        </p:grpSpPr>
        <p:sp>
          <p:nvSpPr>
            <p:cNvPr id="796" name="TextBox 795">
              <a:extLst>
                <a:ext uri="{FF2B5EF4-FFF2-40B4-BE49-F238E27FC236}">
                  <a16:creationId xmlns:a16="http://schemas.microsoft.com/office/drawing/2014/main" id="{EF7B792D-9DE5-0249-9E6C-FE60B2F37D2D}"/>
                </a:ext>
              </a:extLst>
            </p:cNvPr>
            <p:cNvSpPr txBox="1"/>
            <p:nvPr/>
          </p:nvSpPr>
          <p:spPr>
            <a:xfrm>
              <a:off x="4885665" y="9917646"/>
              <a:ext cx="1103262" cy="414328"/>
            </a:xfrm>
            <a:prstGeom prst="rect">
              <a:avLst/>
            </a:prstGeom>
            <a:noFill/>
            <a:ln>
              <a:noFill/>
            </a:ln>
          </p:spPr>
          <p:txBody>
            <a:bodyPr wrap="square" rtlCol="0">
              <a:spAutoFit/>
            </a:bodyPr>
            <a:lstStyle/>
            <a:p>
              <a:r>
                <a:rPr lang="en-US" sz="1207" dirty="0">
                  <a:latin typeface="Calibri" panose="020F0502020204030204" pitchFamily="34" charset="0"/>
                  <a:cs typeface="Calibri" panose="020F0502020204030204" pitchFamily="34" charset="0"/>
                </a:rPr>
                <a:t>64</a:t>
              </a:r>
            </a:p>
          </p:txBody>
        </p:sp>
        <p:cxnSp>
          <p:nvCxnSpPr>
            <p:cNvPr id="797" name="Straight Connector 796">
              <a:extLst>
                <a:ext uri="{FF2B5EF4-FFF2-40B4-BE49-F238E27FC236}">
                  <a16:creationId xmlns:a16="http://schemas.microsoft.com/office/drawing/2014/main" id="{42192E1C-F445-3F49-866B-BD1B8B12E980}"/>
                </a:ext>
              </a:extLst>
            </p:cNvPr>
            <p:cNvCxnSpPr>
              <a:cxnSpLocks/>
            </p:cNvCxnSpPr>
            <p:nvPr/>
          </p:nvCxnSpPr>
          <p:spPr>
            <a:xfrm flipV="1">
              <a:off x="5105892" y="10150836"/>
              <a:ext cx="314167" cy="273894"/>
            </a:xfrm>
            <a:prstGeom prst="line">
              <a:avLst/>
            </a:prstGeom>
            <a:noFill/>
            <a:ln w="25400" cap="flat" cmpd="sng" algn="ctr">
              <a:noFill/>
              <a:prstDash val="solid"/>
              <a:miter lim="800000"/>
            </a:ln>
            <a:effectLst/>
          </p:spPr>
        </p:cxnSp>
      </p:grpSp>
      <p:grpSp>
        <p:nvGrpSpPr>
          <p:cNvPr id="798" name="Group 797">
            <a:extLst>
              <a:ext uri="{FF2B5EF4-FFF2-40B4-BE49-F238E27FC236}">
                <a16:creationId xmlns:a16="http://schemas.microsoft.com/office/drawing/2014/main" id="{769E5367-C56A-2C4B-AFB4-D58BE1853899}"/>
              </a:ext>
            </a:extLst>
          </p:cNvPr>
          <p:cNvGrpSpPr/>
          <p:nvPr/>
        </p:nvGrpSpPr>
        <p:grpSpPr>
          <a:xfrm>
            <a:off x="3346719" y="2040556"/>
            <a:ext cx="740488" cy="340345"/>
            <a:chOff x="4885665" y="9917646"/>
            <a:chExt cx="1103262" cy="507084"/>
          </a:xfrm>
        </p:grpSpPr>
        <p:sp>
          <p:nvSpPr>
            <p:cNvPr id="799" name="TextBox 798">
              <a:extLst>
                <a:ext uri="{FF2B5EF4-FFF2-40B4-BE49-F238E27FC236}">
                  <a16:creationId xmlns:a16="http://schemas.microsoft.com/office/drawing/2014/main" id="{58C929D0-8BFC-9745-8488-B635734E927B}"/>
                </a:ext>
              </a:extLst>
            </p:cNvPr>
            <p:cNvSpPr txBox="1"/>
            <p:nvPr/>
          </p:nvSpPr>
          <p:spPr>
            <a:xfrm>
              <a:off x="4885665" y="9917646"/>
              <a:ext cx="1103262" cy="414328"/>
            </a:xfrm>
            <a:prstGeom prst="rect">
              <a:avLst/>
            </a:prstGeom>
            <a:noFill/>
            <a:ln>
              <a:noFill/>
            </a:ln>
          </p:spPr>
          <p:txBody>
            <a:bodyPr wrap="square" rtlCol="0">
              <a:spAutoFit/>
            </a:bodyPr>
            <a:lstStyle/>
            <a:p>
              <a:r>
                <a:rPr lang="en-US" sz="1207" dirty="0">
                  <a:latin typeface="Calibri" panose="020F0502020204030204" pitchFamily="34" charset="0"/>
                  <a:cs typeface="Calibri" panose="020F0502020204030204" pitchFamily="34" charset="0"/>
                </a:rPr>
                <a:t>64</a:t>
              </a:r>
            </a:p>
          </p:txBody>
        </p:sp>
        <p:cxnSp>
          <p:nvCxnSpPr>
            <p:cNvPr id="800" name="Straight Connector 799">
              <a:extLst>
                <a:ext uri="{FF2B5EF4-FFF2-40B4-BE49-F238E27FC236}">
                  <a16:creationId xmlns:a16="http://schemas.microsoft.com/office/drawing/2014/main" id="{16457AEA-85C2-304F-988E-00CA29CFEF90}"/>
                </a:ext>
              </a:extLst>
            </p:cNvPr>
            <p:cNvCxnSpPr>
              <a:cxnSpLocks/>
            </p:cNvCxnSpPr>
            <p:nvPr/>
          </p:nvCxnSpPr>
          <p:spPr>
            <a:xfrm flipV="1">
              <a:off x="5105892" y="10150836"/>
              <a:ext cx="314167" cy="273894"/>
            </a:xfrm>
            <a:prstGeom prst="line">
              <a:avLst/>
            </a:prstGeom>
            <a:noFill/>
            <a:ln w="25400" cap="flat" cmpd="sng" algn="ctr">
              <a:noFill/>
              <a:prstDash val="solid"/>
              <a:miter lim="800000"/>
            </a:ln>
            <a:effectLst/>
          </p:spPr>
        </p:cxnSp>
      </p:grpSp>
      <p:grpSp>
        <p:nvGrpSpPr>
          <p:cNvPr id="801" name="Group 800">
            <a:extLst>
              <a:ext uri="{FF2B5EF4-FFF2-40B4-BE49-F238E27FC236}">
                <a16:creationId xmlns:a16="http://schemas.microsoft.com/office/drawing/2014/main" id="{E18125AF-714F-EC43-BC05-DB403A321AD4}"/>
              </a:ext>
            </a:extLst>
          </p:cNvPr>
          <p:cNvGrpSpPr/>
          <p:nvPr/>
        </p:nvGrpSpPr>
        <p:grpSpPr>
          <a:xfrm>
            <a:off x="3120106" y="2326787"/>
            <a:ext cx="740488" cy="340345"/>
            <a:chOff x="4885665" y="9917646"/>
            <a:chExt cx="1103262" cy="507084"/>
          </a:xfrm>
        </p:grpSpPr>
        <p:sp>
          <p:nvSpPr>
            <p:cNvPr id="802" name="TextBox 801">
              <a:extLst>
                <a:ext uri="{FF2B5EF4-FFF2-40B4-BE49-F238E27FC236}">
                  <a16:creationId xmlns:a16="http://schemas.microsoft.com/office/drawing/2014/main" id="{6987A492-1D5C-9942-8378-518A156C4BA4}"/>
                </a:ext>
              </a:extLst>
            </p:cNvPr>
            <p:cNvSpPr txBox="1"/>
            <p:nvPr/>
          </p:nvSpPr>
          <p:spPr>
            <a:xfrm>
              <a:off x="4885665" y="9917646"/>
              <a:ext cx="1103262" cy="414328"/>
            </a:xfrm>
            <a:prstGeom prst="rect">
              <a:avLst/>
            </a:prstGeom>
            <a:noFill/>
            <a:ln>
              <a:noFill/>
            </a:ln>
          </p:spPr>
          <p:txBody>
            <a:bodyPr wrap="square" rtlCol="0">
              <a:spAutoFit/>
            </a:bodyPr>
            <a:lstStyle/>
            <a:p>
              <a:r>
                <a:rPr lang="en-US" sz="1207" dirty="0">
                  <a:latin typeface="Calibri" panose="020F0502020204030204" pitchFamily="34" charset="0"/>
                  <a:cs typeface="Calibri" panose="020F0502020204030204" pitchFamily="34" charset="0"/>
                </a:rPr>
                <a:t>64</a:t>
              </a:r>
            </a:p>
          </p:txBody>
        </p:sp>
        <p:cxnSp>
          <p:nvCxnSpPr>
            <p:cNvPr id="803" name="Straight Connector 802">
              <a:extLst>
                <a:ext uri="{FF2B5EF4-FFF2-40B4-BE49-F238E27FC236}">
                  <a16:creationId xmlns:a16="http://schemas.microsoft.com/office/drawing/2014/main" id="{AA4AA63E-1122-A94A-8C06-8A0D3B27B6A7}"/>
                </a:ext>
              </a:extLst>
            </p:cNvPr>
            <p:cNvCxnSpPr>
              <a:cxnSpLocks/>
            </p:cNvCxnSpPr>
            <p:nvPr/>
          </p:nvCxnSpPr>
          <p:spPr>
            <a:xfrm flipV="1">
              <a:off x="5105892" y="10150836"/>
              <a:ext cx="314167" cy="273894"/>
            </a:xfrm>
            <a:prstGeom prst="line">
              <a:avLst/>
            </a:prstGeom>
            <a:noFill/>
            <a:ln w="25400" cap="flat" cmpd="sng" algn="ctr">
              <a:noFill/>
              <a:prstDash val="solid"/>
              <a:miter lim="800000"/>
            </a:ln>
            <a:effectLst/>
          </p:spPr>
        </p:cxnSp>
      </p:grpSp>
      <p:grpSp>
        <p:nvGrpSpPr>
          <p:cNvPr id="804" name="Group 803">
            <a:extLst>
              <a:ext uri="{FF2B5EF4-FFF2-40B4-BE49-F238E27FC236}">
                <a16:creationId xmlns:a16="http://schemas.microsoft.com/office/drawing/2014/main" id="{DCAA5890-122D-654A-B049-63B75EE5BE27}"/>
              </a:ext>
            </a:extLst>
          </p:cNvPr>
          <p:cNvGrpSpPr/>
          <p:nvPr/>
        </p:nvGrpSpPr>
        <p:grpSpPr>
          <a:xfrm>
            <a:off x="3345967" y="2579389"/>
            <a:ext cx="740488" cy="340345"/>
            <a:chOff x="4885665" y="9917646"/>
            <a:chExt cx="1103262" cy="507084"/>
          </a:xfrm>
        </p:grpSpPr>
        <p:sp>
          <p:nvSpPr>
            <p:cNvPr id="805" name="TextBox 804">
              <a:extLst>
                <a:ext uri="{FF2B5EF4-FFF2-40B4-BE49-F238E27FC236}">
                  <a16:creationId xmlns:a16="http://schemas.microsoft.com/office/drawing/2014/main" id="{E6A93A2A-3997-BB40-8373-DF9EF198A99F}"/>
                </a:ext>
              </a:extLst>
            </p:cNvPr>
            <p:cNvSpPr txBox="1"/>
            <p:nvPr/>
          </p:nvSpPr>
          <p:spPr>
            <a:xfrm>
              <a:off x="4885665" y="9917646"/>
              <a:ext cx="1103262" cy="414328"/>
            </a:xfrm>
            <a:prstGeom prst="rect">
              <a:avLst/>
            </a:prstGeom>
            <a:noFill/>
            <a:ln>
              <a:noFill/>
            </a:ln>
          </p:spPr>
          <p:txBody>
            <a:bodyPr wrap="square" rtlCol="0">
              <a:spAutoFit/>
            </a:bodyPr>
            <a:lstStyle/>
            <a:p>
              <a:r>
                <a:rPr lang="en-US" sz="1207" dirty="0">
                  <a:latin typeface="Calibri" panose="020F0502020204030204" pitchFamily="34" charset="0"/>
                  <a:cs typeface="Calibri" panose="020F0502020204030204" pitchFamily="34" charset="0"/>
                </a:rPr>
                <a:t>64</a:t>
              </a:r>
            </a:p>
          </p:txBody>
        </p:sp>
        <p:cxnSp>
          <p:nvCxnSpPr>
            <p:cNvPr id="806" name="Straight Connector 805">
              <a:extLst>
                <a:ext uri="{FF2B5EF4-FFF2-40B4-BE49-F238E27FC236}">
                  <a16:creationId xmlns:a16="http://schemas.microsoft.com/office/drawing/2014/main" id="{381AFAB0-F232-B64D-BCFC-1D44D3B8993F}"/>
                </a:ext>
              </a:extLst>
            </p:cNvPr>
            <p:cNvCxnSpPr>
              <a:cxnSpLocks/>
            </p:cNvCxnSpPr>
            <p:nvPr/>
          </p:nvCxnSpPr>
          <p:spPr>
            <a:xfrm flipV="1">
              <a:off x="5105892" y="10150836"/>
              <a:ext cx="314167" cy="273894"/>
            </a:xfrm>
            <a:prstGeom prst="line">
              <a:avLst/>
            </a:prstGeom>
            <a:noFill/>
            <a:ln w="25400" cap="flat" cmpd="sng" algn="ctr">
              <a:noFill/>
              <a:prstDash val="solid"/>
              <a:miter lim="800000"/>
            </a:ln>
            <a:effectLst/>
          </p:spPr>
        </p:cxnSp>
      </p:grpSp>
      <p:cxnSp>
        <p:nvCxnSpPr>
          <p:cNvPr id="809" name="Straight Connector 808">
            <a:extLst>
              <a:ext uri="{FF2B5EF4-FFF2-40B4-BE49-F238E27FC236}">
                <a16:creationId xmlns:a16="http://schemas.microsoft.com/office/drawing/2014/main" id="{144AD7CE-0CB9-F047-AACB-6642A1A43167}"/>
              </a:ext>
            </a:extLst>
          </p:cNvPr>
          <p:cNvCxnSpPr>
            <a:cxnSpLocks/>
          </p:cNvCxnSpPr>
          <p:nvPr/>
        </p:nvCxnSpPr>
        <p:spPr>
          <a:xfrm flipH="1">
            <a:off x="2479055" y="3611757"/>
            <a:ext cx="4479057" cy="92"/>
          </a:xfrm>
          <a:prstGeom prst="line">
            <a:avLst/>
          </a:prstGeom>
          <a:noFill/>
          <a:ln w="28575" cap="flat" cmpd="sng" algn="ctr">
            <a:solidFill>
              <a:schemeClr val="tx1"/>
            </a:solidFill>
            <a:prstDash val="solid"/>
            <a:miter lim="800000"/>
          </a:ln>
          <a:effectLst/>
        </p:spPr>
      </p:cxnSp>
      <p:sp>
        <p:nvSpPr>
          <p:cNvPr id="810" name="TextBox 809">
            <a:extLst>
              <a:ext uri="{FF2B5EF4-FFF2-40B4-BE49-F238E27FC236}">
                <a16:creationId xmlns:a16="http://schemas.microsoft.com/office/drawing/2014/main" id="{0059F2ED-43F8-594A-8F1A-0A2D9AEE7EDB}"/>
              </a:ext>
            </a:extLst>
          </p:cNvPr>
          <p:cNvSpPr txBox="1">
            <a:spLocks noChangeAspect="1"/>
          </p:cNvSpPr>
          <p:nvPr/>
        </p:nvSpPr>
        <p:spPr>
          <a:xfrm>
            <a:off x="1791120" y="1372652"/>
            <a:ext cx="289951" cy="289951"/>
          </a:xfrm>
          <a:prstGeom prst="ellipse">
            <a:avLst/>
          </a:prstGeom>
          <a:solidFill>
            <a:schemeClr val="tx1"/>
          </a:solidFill>
          <a:ln>
            <a:noFill/>
          </a:ln>
        </p:spPr>
        <p:txBody>
          <a:bodyPr wrap="none" lIns="0" tIns="0" rIns="0" bIns="12080" rtlCol="0" anchor="ctr" anchorCtr="0">
            <a:noAutofit/>
          </a:bodyPr>
          <a:lstStyle/>
          <a:p>
            <a:pPr algn="ctr"/>
            <a:r>
              <a:rPr lang="en-US" sz="1878" b="1" dirty="0">
                <a:solidFill>
                  <a:schemeClr val="bg1"/>
                </a:solidFill>
                <a:latin typeface="Calibri" panose="020F0502020204030204" pitchFamily="34" charset="0"/>
                <a:ea typeface="Linux Libertine O Semibold" panose="02000503000000000000" pitchFamily="2" charset="0"/>
                <a:cs typeface="Calibri" panose="020F0502020204030204" pitchFamily="34" charset="0"/>
              </a:rPr>
              <a:t>1</a:t>
            </a:r>
          </a:p>
        </p:txBody>
      </p:sp>
      <p:sp>
        <p:nvSpPr>
          <p:cNvPr id="811" name="TextBox 810">
            <a:extLst>
              <a:ext uri="{FF2B5EF4-FFF2-40B4-BE49-F238E27FC236}">
                <a16:creationId xmlns:a16="http://schemas.microsoft.com/office/drawing/2014/main" id="{C9135D80-771F-7C43-AFB7-AEE99FEF10DD}"/>
              </a:ext>
            </a:extLst>
          </p:cNvPr>
          <p:cNvSpPr txBox="1">
            <a:spLocks noChangeAspect="1"/>
          </p:cNvSpPr>
          <p:nvPr/>
        </p:nvSpPr>
        <p:spPr>
          <a:xfrm>
            <a:off x="5482017" y="1782791"/>
            <a:ext cx="289951" cy="289951"/>
          </a:xfrm>
          <a:prstGeom prst="ellipse">
            <a:avLst/>
          </a:prstGeom>
          <a:solidFill>
            <a:schemeClr val="tx1"/>
          </a:solidFill>
          <a:ln>
            <a:noFill/>
          </a:ln>
        </p:spPr>
        <p:txBody>
          <a:bodyPr wrap="none" lIns="0" tIns="0" rIns="0" bIns="12080" rtlCol="0" anchor="ctr" anchorCtr="0">
            <a:noAutofit/>
          </a:bodyPr>
          <a:lstStyle/>
          <a:p>
            <a:pPr algn="ctr"/>
            <a:r>
              <a:rPr lang="en-US" sz="1878" b="1" dirty="0">
                <a:solidFill>
                  <a:schemeClr val="bg1"/>
                </a:solidFill>
                <a:latin typeface="Calibri" panose="020F0502020204030204" pitchFamily="34" charset="0"/>
                <a:ea typeface="Linux Libertine O Semibold" panose="02000503000000000000" pitchFamily="2" charset="0"/>
                <a:cs typeface="Calibri" panose="020F0502020204030204" pitchFamily="34" charset="0"/>
              </a:rPr>
              <a:t>2</a:t>
            </a:r>
          </a:p>
        </p:txBody>
      </p:sp>
      <p:sp>
        <p:nvSpPr>
          <p:cNvPr id="812" name="Triangle 811">
            <a:extLst>
              <a:ext uri="{FF2B5EF4-FFF2-40B4-BE49-F238E27FC236}">
                <a16:creationId xmlns:a16="http://schemas.microsoft.com/office/drawing/2014/main" id="{5810D8AC-714C-244D-85A8-A3700A024A68}"/>
              </a:ext>
            </a:extLst>
          </p:cNvPr>
          <p:cNvSpPr/>
          <p:nvPr/>
        </p:nvSpPr>
        <p:spPr>
          <a:xfrm rot="5400000">
            <a:off x="4574405" y="1576019"/>
            <a:ext cx="131768" cy="114801"/>
          </a:xfrm>
          <a:prstGeom prst="triangl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7">
              <a:latin typeface="Corbel" panose="020B0503020204020204" pitchFamily="34" charset="0"/>
            </a:endParaRPr>
          </a:p>
        </p:txBody>
      </p:sp>
      <p:cxnSp>
        <p:nvCxnSpPr>
          <p:cNvPr id="813" name="Elbow Connector 812">
            <a:extLst>
              <a:ext uri="{FF2B5EF4-FFF2-40B4-BE49-F238E27FC236}">
                <a16:creationId xmlns:a16="http://schemas.microsoft.com/office/drawing/2014/main" id="{24E0B3E8-DC63-9949-B7A2-D597FF9017EB}"/>
              </a:ext>
            </a:extLst>
          </p:cNvPr>
          <p:cNvCxnSpPr>
            <a:cxnSpLocks/>
          </p:cNvCxnSpPr>
          <p:nvPr/>
        </p:nvCxnSpPr>
        <p:spPr>
          <a:xfrm rot="5400000">
            <a:off x="3484742" y="3638664"/>
            <a:ext cx="413180" cy="345523"/>
          </a:xfrm>
          <a:prstGeom prst="bentConnector3">
            <a:avLst>
              <a:gd name="adj1" fmla="val 10064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4" name="Elbow Connector 813">
            <a:extLst>
              <a:ext uri="{FF2B5EF4-FFF2-40B4-BE49-F238E27FC236}">
                <a16:creationId xmlns:a16="http://schemas.microsoft.com/office/drawing/2014/main" id="{72364EE0-32CE-FC4F-914F-CE0E08202C1B}"/>
              </a:ext>
            </a:extLst>
          </p:cNvPr>
          <p:cNvCxnSpPr>
            <a:cxnSpLocks/>
          </p:cNvCxnSpPr>
          <p:nvPr/>
        </p:nvCxnSpPr>
        <p:spPr>
          <a:xfrm rot="5400000">
            <a:off x="6362505" y="3418682"/>
            <a:ext cx="845688" cy="345523"/>
          </a:xfrm>
          <a:prstGeom prst="bentConnector3">
            <a:avLst>
              <a:gd name="adj1" fmla="val 10064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5" name="TextBox 814">
            <a:extLst>
              <a:ext uri="{FF2B5EF4-FFF2-40B4-BE49-F238E27FC236}">
                <a16:creationId xmlns:a16="http://schemas.microsoft.com/office/drawing/2014/main" id="{98278C39-E66B-2A45-9638-496C6637B7F3}"/>
              </a:ext>
            </a:extLst>
          </p:cNvPr>
          <p:cNvSpPr txBox="1"/>
          <p:nvPr/>
        </p:nvSpPr>
        <p:spPr>
          <a:xfrm>
            <a:off x="6493787" y="2527692"/>
            <a:ext cx="884758" cy="669477"/>
          </a:xfrm>
          <a:prstGeom prst="roundRect">
            <a:avLst>
              <a:gd name="adj" fmla="val 4956"/>
            </a:avLst>
          </a:prstGeom>
          <a:solidFill>
            <a:schemeClr val="bg1"/>
          </a:solidFill>
          <a:ln w="28575">
            <a:solidFill>
              <a:schemeClr val="tx1"/>
            </a:solidFill>
          </a:ln>
        </p:spPr>
        <p:txBody>
          <a:bodyPr wrap="square" rtlCol="0" anchor="ctr" anchorCtr="0">
            <a:noAutofit/>
          </a:bodyPr>
          <a:lstStyle/>
          <a:p>
            <a:pPr algn="ctr"/>
            <a:r>
              <a:rPr lang="en-US" sz="1342" b="1" dirty="0">
                <a:latin typeface="Corbel" panose="020B0503020204020204" pitchFamily="34" charset="0"/>
              </a:rPr>
              <a:t>Next Rd </a:t>
            </a:r>
            <a:r>
              <a:rPr lang="en-US" sz="1342" b="1" dirty="0" err="1">
                <a:latin typeface="Corbel" panose="020B0503020204020204" pitchFamily="34" charset="0"/>
              </a:rPr>
              <a:t>Addr</a:t>
            </a:r>
            <a:r>
              <a:rPr lang="en-US" sz="1342" b="1" dirty="0">
                <a:latin typeface="Corbel" panose="020B0503020204020204" pitchFamily="34" charset="0"/>
              </a:rPr>
              <a:t> Compute</a:t>
            </a:r>
          </a:p>
        </p:txBody>
      </p:sp>
      <p:sp>
        <p:nvSpPr>
          <p:cNvPr id="816" name="TextBox 815">
            <a:extLst>
              <a:ext uri="{FF2B5EF4-FFF2-40B4-BE49-F238E27FC236}">
                <a16:creationId xmlns:a16="http://schemas.microsoft.com/office/drawing/2014/main" id="{2193DECC-E67C-F44A-93E1-17BC68257E72}"/>
              </a:ext>
            </a:extLst>
          </p:cNvPr>
          <p:cNvSpPr txBox="1">
            <a:spLocks noChangeAspect="1"/>
          </p:cNvSpPr>
          <p:nvPr/>
        </p:nvSpPr>
        <p:spPr>
          <a:xfrm>
            <a:off x="7238516" y="2348001"/>
            <a:ext cx="289951" cy="289951"/>
          </a:xfrm>
          <a:prstGeom prst="ellipse">
            <a:avLst/>
          </a:prstGeom>
          <a:solidFill>
            <a:schemeClr val="tx1"/>
          </a:solidFill>
          <a:ln>
            <a:noFill/>
          </a:ln>
        </p:spPr>
        <p:txBody>
          <a:bodyPr wrap="none" lIns="0" tIns="0" rIns="0" bIns="12080" rtlCol="0" anchor="ctr" anchorCtr="0">
            <a:noAutofit/>
          </a:bodyPr>
          <a:lstStyle/>
          <a:p>
            <a:pPr algn="ctr"/>
            <a:r>
              <a:rPr lang="en-US" sz="1878" b="1" dirty="0">
                <a:solidFill>
                  <a:schemeClr val="bg1"/>
                </a:solidFill>
                <a:latin typeface="Calibri" panose="020F0502020204030204" pitchFamily="34" charset="0"/>
                <a:ea typeface="Linux Libertine O Semibold" panose="02000503000000000000" pitchFamily="2" charset="0"/>
                <a:cs typeface="Calibri" panose="020F0502020204030204" pitchFamily="34" charset="0"/>
              </a:rPr>
              <a:t>3</a:t>
            </a:r>
          </a:p>
        </p:txBody>
      </p:sp>
      <p:sp>
        <p:nvSpPr>
          <p:cNvPr id="817" name="TextBox 816">
            <a:extLst>
              <a:ext uri="{FF2B5EF4-FFF2-40B4-BE49-F238E27FC236}">
                <a16:creationId xmlns:a16="http://schemas.microsoft.com/office/drawing/2014/main" id="{BF03D2D7-735A-724D-A3D8-C9B5149EC064}"/>
              </a:ext>
            </a:extLst>
          </p:cNvPr>
          <p:cNvSpPr txBox="1"/>
          <p:nvPr/>
        </p:nvSpPr>
        <p:spPr>
          <a:xfrm>
            <a:off x="4076231" y="3681774"/>
            <a:ext cx="1331456" cy="500419"/>
          </a:xfrm>
          <a:prstGeom prst="roundRect">
            <a:avLst>
              <a:gd name="adj" fmla="val 0"/>
            </a:avLst>
          </a:prstGeom>
          <a:noFill/>
          <a:ln>
            <a:noFill/>
          </a:ln>
        </p:spPr>
        <p:txBody>
          <a:bodyPr wrap="square" rtlCol="0" anchor="ctr" anchorCtr="0">
            <a:noAutofit/>
          </a:bodyPr>
          <a:lstStyle/>
          <a:p>
            <a:pPr defTabSz="331836">
              <a:defRPr/>
            </a:pPr>
            <a:r>
              <a:rPr lang="en-US" sz="1700" b="1" kern="0" dirty="0">
                <a:solidFill>
                  <a:srgbClr val="5D2784"/>
                </a:solidFill>
                <a:latin typeface="Corbel" panose="020B0503020204020204" pitchFamily="34" charset="0"/>
              </a:rPr>
              <a:t>GenASM-TB</a:t>
            </a:r>
            <a:endParaRPr lang="en-US" sz="1700" b="1" kern="0" baseline="-25000" dirty="0">
              <a:solidFill>
                <a:srgbClr val="5D2784"/>
              </a:solidFill>
              <a:latin typeface="Corbel" panose="020B0503020204020204" pitchFamily="34" charset="0"/>
            </a:endParaRPr>
          </a:p>
        </p:txBody>
      </p:sp>
      <p:cxnSp>
        <p:nvCxnSpPr>
          <p:cNvPr id="818" name="Straight Connector 817">
            <a:extLst>
              <a:ext uri="{FF2B5EF4-FFF2-40B4-BE49-F238E27FC236}">
                <a16:creationId xmlns:a16="http://schemas.microsoft.com/office/drawing/2014/main" id="{421EA3EA-C32E-6E4A-9A23-78291D91012A}"/>
              </a:ext>
            </a:extLst>
          </p:cNvPr>
          <p:cNvCxnSpPr>
            <a:cxnSpLocks/>
          </p:cNvCxnSpPr>
          <p:nvPr/>
        </p:nvCxnSpPr>
        <p:spPr>
          <a:xfrm flipV="1">
            <a:off x="6228630" y="2407482"/>
            <a:ext cx="0" cy="478800"/>
          </a:xfrm>
          <a:prstGeom prst="line">
            <a:avLst/>
          </a:prstGeom>
          <a:noFill/>
          <a:ln w="25400" cap="flat" cmpd="sng" algn="ctr">
            <a:solidFill>
              <a:schemeClr val="tx1"/>
            </a:solidFill>
            <a:prstDash val="solid"/>
            <a:miter lim="800000"/>
          </a:ln>
          <a:effectLst/>
        </p:spPr>
      </p:cxnSp>
      <p:sp>
        <p:nvSpPr>
          <p:cNvPr id="2" name="Title 1">
            <a:extLst>
              <a:ext uri="{FF2B5EF4-FFF2-40B4-BE49-F238E27FC236}">
                <a16:creationId xmlns:a16="http://schemas.microsoft.com/office/drawing/2014/main" id="{2A21F9FE-D2D1-2F45-BAE5-42DAD2A940A9}"/>
              </a:ext>
            </a:extLst>
          </p:cNvPr>
          <p:cNvSpPr>
            <a:spLocks noGrp="1"/>
          </p:cNvSpPr>
          <p:nvPr>
            <p:ph type="title"/>
          </p:nvPr>
        </p:nvSpPr>
        <p:spPr>
          <a:xfrm>
            <a:off x="366963" y="257434"/>
            <a:ext cx="8410073" cy="753467"/>
          </a:xfrm>
        </p:spPr>
        <p:txBody>
          <a:bodyPr>
            <a:normAutofit fontScale="90000"/>
          </a:bodyPr>
          <a:lstStyle/>
          <a:p>
            <a:r>
              <a:rPr lang="en-US" dirty="0"/>
              <a:t>GenASM-TB: Hardware Design</a:t>
            </a:r>
          </a:p>
        </p:txBody>
      </p:sp>
      <p:sp>
        <p:nvSpPr>
          <p:cNvPr id="3" name="Content Placeholder 2">
            <a:extLst>
              <a:ext uri="{FF2B5EF4-FFF2-40B4-BE49-F238E27FC236}">
                <a16:creationId xmlns:a16="http://schemas.microsoft.com/office/drawing/2014/main" id="{D9C16949-81DF-AE42-AD76-9FC4CA057DC8}"/>
              </a:ext>
            </a:extLst>
          </p:cNvPr>
          <p:cNvSpPr>
            <a:spLocks noGrp="1"/>
          </p:cNvSpPr>
          <p:nvPr>
            <p:ph idx="1"/>
          </p:nvPr>
        </p:nvSpPr>
        <p:spPr>
          <a:xfrm>
            <a:off x="366961" y="4451273"/>
            <a:ext cx="8410073" cy="2013829"/>
          </a:xfrm>
        </p:spPr>
        <p:txBody>
          <a:bodyPr>
            <a:noAutofit/>
          </a:bodyPr>
          <a:lstStyle/>
          <a:p>
            <a:pPr>
              <a:lnSpc>
                <a:spcPct val="100000"/>
              </a:lnSpc>
              <a:spcBef>
                <a:spcPts val="0"/>
              </a:spcBef>
              <a:spcAft>
                <a:spcPts val="300"/>
              </a:spcAft>
            </a:pPr>
            <a:r>
              <a:rPr lang="en-US" dirty="0">
                <a:solidFill>
                  <a:schemeClr val="tx1"/>
                </a:solidFill>
              </a:rPr>
              <a:t>Very simple logic: </a:t>
            </a:r>
          </a:p>
          <a:p>
            <a:pPr marL="454025" lvl="1" indent="0">
              <a:lnSpc>
                <a:spcPct val="100000"/>
              </a:lnSpc>
              <a:spcBef>
                <a:spcPts val="0"/>
              </a:spcBef>
              <a:spcAft>
                <a:spcPts val="0"/>
              </a:spcAft>
              <a:buNone/>
            </a:pPr>
            <a:r>
              <a:rPr lang="en-US" sz="2000" b="1" dirty="0">
                <a:solidFill>
                  <a:srgbClr val="FE6200"/>
                </a:solidFill>
                <a:latin typeface="Calibri" panose="020F0502020204030204" pitchFamily="34" charset="0"/>
              </a:rPr>
              <a:t>❶</a:t>
            </a:r>
            <a:r>
              <a:rPr lang="en-US" sz="2000" dirty="0">
                <a:solidFill>
                  <a:srgbClr val="FE6200"/>
                </a:solidFill>
              </a:rPr>
              <a:t>Reads the bitvectors </a:t>
            </a:r>
            <a:r>
              <a:rPr lang="en-US" sz="2000" dirty="0">
                <a:solidFill>
                  <a:schemeClr val="tx1"/>
                </a:solidFill>
              </a:rPr>
              <a:t>from one of the TB-SRAMs using the computed address </a:t>
            </a:r>
          </a:p>
          <a:p>
            <a:pPr marL="454025" lvl="1" indent="0">
              <a:lnSpc>
                <a:spcPct val="100000"/>
              </a:lnSpc>
              <a:spcBef>
                <a:spcPts val="0"/>
              </a:spcBef>
              <a:spcAft>
                <a:spcPts val="0"/>
              </a:spcAft>
              <a:buNone/>
            </a:pPr>
            <a:r>
              <a:rPr lang="en-US" sz="2000" b="1" dirty="0">
                <a:solidFill>
                  <a:srgbClr val="00B050"/>
                </a:solidFill>
                <a:latin typeface="Calibri" panose="020F0502020204030204" pitchFamily="34" charset="0"/>
              </a:rPr>
              <a:t>❷</a:t>
            </a:r>
            <a:r>
              <a:rPr lang="en-US" sz="2000" dirty="0">
                <a:solidFill>
                  <a:srgbClr val="00B050"/>
                </a:solidFill>
              </a:rPr>
              <a:t>Performs the required bitwise comparisons </a:t>
            </a:r>
            <a:r>
              <a:rPr lang="en-US" sz="2000" dirty="0">
                <a:solidFill>
                  <a:schemeClr val="tx1"/>
                </a:solidFill>
              </a:rPr>
              <a:t>to find the traceback output for the current position</a:t>
            </a:r>
          </a:p>
          <a:p>
            <a:pPr marL="454025" lvl="1" indent="0">
              <a:lnSpc>
                <a:spcPct val="100000"/>
              </a:lnSpc>
              <a:spcBef>
                <a:spcPts val="0"/>
              </a:spcBef>
              <a:spcAft>
                <a:spcPts val="0"/>
              </a:spcAft>
              <a:buNone/>
            </a:pPr>
            <a:r>
              <a:rPr lang="en-US" sz="2000" b="1" dirty="0">
                <a:solidFill>
                  <a:srgbClr val="0070C0"/>
                </a:solidFill>
              </a:rPr>
              <a:t>❸</a:t>
            </a:r>
            <a:r>
              <a:rPr lang="en-US" sz="2000" dirty="0">
                <a:solidFill>
                  <a:srgbClr val="1F8DD3"/>
                </a:solidFill>
              </a:rPr>
              <a:t>Computes the next TB-SRAM address </a:t>
            </a:r>
            <a:r>
              <a:rPr lang="en-US" sz="2000" dirty="0">
                <a:solidFill>
                  <a:schemeClr val="tx1"/>
                </a:solidFill>
              </a:rPr>
              <a:t>to read the new set of bitvectors</a:t>
            </a:r>
          </a:p>
          <a:p>
            <a:pPr marL="454025" lvl="1" indent="0">
              <a:lnSpc>
                <a:spcPct val="100000"/>
              </a:lnSpc>
              <a:spcBef>
                <a:spcPts val="0"/>
              </a:spcBef>
              <a:spcAft>
                <a:spcPts val="0"/>
              </a:spcAft>
              <a:buNone/>
            </a:pPr>
            <a:endParaRPr lang="en-US" sz="2000" dirty="0"/>
          </a:p>
        </p:txBody>
      </p:sp>
      <p:sp>
        <p:nvSpPr>
          <p:cNvPr id="9" name="Slide Number Placeholder 8">
            <a:extLst>
              <a:ext uri="{FF2B5EF4-FFF2-40B4-BE49-F238E27FC236}">
                <a16:creationId xmlns:a16="http://schemas.microsoft.com/office/drawing/2014/main" id="{4ADC880C-7F82-9E41-871E-89B70A6CD4ED}"/>
              </a:ext>
            </a:extLst>
          </p:cNvPr>
          <p:cNvSpPr>
            <a:spLocks noGrp="1"/>
          </p:cNvSpPr>
          <p:nvPr>
            <p:ph type="sldNum" sz="quarter" idx="10"/>
          </p:nvPr>
        </p:nvSpPr>
        <p:spPr/>
        <p:txBody>
          <a:bodyPr/>
          <a:lstStyle/>
          <a:p>
            <a:fld id="{BE67019E-6B59-9444-A8F8-0CFAB6B6981D}" type="slidenum">
              <a:rPr lang="en-US" smtClean="0"/>
              <a:pPr/>
              <a:t>8</a:t>
            </a:fld>
            <a:endParaRPr lang="en-US" dirty="0"/>
          </a:p>
        </p:txBody>
      </p:sp>
      <p:cxnSp>
        <p:nvCxnSpPr>
          <p:cNvPr id="563" name="Elbow Connector 562">
            <a:extLst>
              <a:ext uri="{FF2B5EF4-FFF2-40B4-BE49-F238E27FC236}">
                <a16:creationId xmlns:a16="http://schemas.microsoft.com/office/drawing/2014/main" id="{0B82A8C2-74C0-F943-B650-18CBE6154000}"/>
              </a:ext>
            </a:extLst>
          </p:cNvPr>
          <p:cNvCxnSpPr>
            <a:cxnSpLocks/>
          </p:cNvCxnSpPr>
          <p:nvPr/>
        </p:nvCxnSpPr>
        <p:spPr>
          <a:xfrm rot="5400000">
            <a:off x="2103185" y="3638664"/>
            <a:ext cx="413180" cy="345523"/>
          </a:xfrm>
          <a:prstGeom prst="bentConnector3">
            <a:avLst>
              <a:gd name="adj1" fmla="val 100643"/>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64" name="TextBox 563">
            <a:extLst>
              <a:ext uri="{FF2B5EF4-FFF2-40B4-BE49-F238E27FC236}">
                <a16:creationId xmlns:a16="http://schemas.microsoft.com/office/drawing/2014/main" id="{E5334EE5-BBF6-EB40-ADF3-E758C18E8684}"/>
              </a:ext>
            </a:extLst>
          </p:cNvPr>
          <p:cNvSpPr txBox="1"/>
          <p:nvPr/>
        </p:nvSpPr>
        <p:spPr>
          <a:xfrm>
            <a:off x="4584658" y="1931079"/>
            <a:ext cx="1068719" cy="988647"/>
          </a:xfrm>
          <a:prstGeom prst="roundRect">
            <a:avLst>
              <a:gd name="adj" fmla="val 6208"/>
            </a:avLst>
          </a:prstGeom>
          <a:solidFill>
            <a:schemeClr val="bg1"/>
          </a:solidFill>
          <a:ln w="28575">
            <a:solidFill>
              <a:srgbClr val="00B050"/>
            </a:solidFill>
          </a:ln>
        </p:spPr>
        <p:txBody>
          <a:bodyPr wrap="square" lIns="0" rIns="0" rtlCol="0" anchor="ctr" anchorCtr="0">
            <a:noAutofit/>
          </a:bodyPr>
          <a:lstStyle/>
          <a:p>
            <a:pPr algn="ctr"/>
            <a:r>
              <a:rPr lang="en-US" sz="1342" b="1" dirty="0">
                <a:latin typeface="Corbel" panose="020B0503020204020204" pitchFamily="34" charset="0"/>
              </a:rPr>
              <a:t>Bitwise Comparisons</a:t>
            </a:r>
          </a:p>
        </p:txBody>
      </p:sp>
      <p:sp>
        <p:nvSpPr>
          <p:cNvPr id="565" name="TextBox 564">
            <a:extLst>
              <a:ext uri="{FF2B5EF4-FFF2-40B4-BE49-F238E27FC236}">
                <a16:creationId xmlns:a16="http://schemas.microsoft.com/office/drawing/2014/main" id="{1E0AAD06-BCC3-6343-A374-CBD99B79E884}"/>
              </a:ext>
            </a:extLst>
          </p:cNvPr>
          <p:cNvSpPr txBox="1"/>
          <p:nvPr/>
        </p:nvSpPr>
        <p:spPr>
          <a:xfrm>
            <a:off x="6483924" y="1782989"/>
            <a:ext cx="1102435" cy="205305"/>
          </a:xfrm>
          <a:prstGeom prst="roundRect">
            <a:avLst>
              <a:gd name="adj" fmla="val 6043"/>
            </a:avLst>
          </a:prstGeom>
          <a:solidFill>
            <a:schemeClr val="bg1"/>
          </a:solidFill>
          <a:ln w="25400">
            <a:solidFill>
              <a:schemeClr val="tx1"/>
            </a:solidFill>
          </a:ln>
        </p:spPr>
        <p:txBody>
          <a:bodyPr wrap="square" rtlCol="0" anchor="ctr" anchorCtr="0">
            <a:noAutofit/>
          </a:bodyPr>
          <a:lstStyle/>
          <a:p>
            <a:pPr algn="ctr"/>
            <a:r>
              <a:rPr lang="en-US" sz="1207" b="1" dirty="0">
                <a:latin typeface="Corbel" panose="020B0503020204020204" pitchFamily="34" charset="0"/>
              </a:rPr>
              <a:t>  CIGAR string</a:t>
            </a:r>
          </a:p>
        </p:txBody>
      </p:sp>
      <p:sp>
        <p:nvSpPr>
          <p:cNvPr id="566" name="TextBox 565">
            <a:extLst>
              <a:ext uri="{FF2B5EF4-FFF2-40B4-BE49-F238E27FC236}">
                <a16:creationId xmlns:a16="http://schemas.microsoft.com/office/drawing/2014/main" id="{3FA9E386-0DD1-6F4F-ADAE-9A15D42B3E58}"/>
              </a:ext>
            </a:extLst>
          </p:cNvPr>
          <p:cNvSpPr txBox="1"/>
          <p:nvPr/>
        </p:nvSpPr>
        <p:spPr>
          <a:xfrm>
            <a:off x="4586372" y="1519004"/>
            <a:ext cx="1044000" cy="239622"/>
          </a:xfrm>
          <a:prstGeom prst="roundRect">
            <a:avLst>
              <a:gd name="adj" fmla="val 16667"/>
            </a:avLst>
          </a:prstGeom>
          <a:solidFill>
            <a:schemeClr val="bg1"/>
          </a:solidFill>
          <a:ln w="25400">
            <a:solidFill>
              <a:schemeClr val="tx1"/>
            </a:solidFill>
          </a:ln>
        </p:spPr>
        <p:txBody>
          <a:bodyPr wrap="square" rtlCol="0" anchor="ctr" anchorCtr="0">
            <a:noAutofit/>
          </a:bodyPr>
          <a:lstStyle/>
          <a:p>
            <a:pPr algn="ctr"/>
            <a:r>
              <a:rPr lang="en-US" sz="1207" b="1" dirty="0">
                <a:latin typeface="Corbel" panose="020B0503020204020204" pitchFamily="34" charset="0"/>
              </a:rPr>
              <a:t>  Last CIGAR</a:t>
            </a:r>
          </a:p>
        </p:txBody>
      </p:sp>
      <p:cxnSp>
        <p:nvCxnSpPr>
          <p:cNvPr id="567" name="Straight Connector 566">
            <a:extLst>
              <a:ext uri="{FF2B5EF4-FFF2-40B4-BE49-F238E27FC236}">
                <a16:creationId xmlns:a16="http://schemas.microsoft.com/office/drawing/2014/main" id="{A08A14DE-2049-7E4F-8C82-CEC0BEBD9F46}"/>
              </a:ext>
            </a:extLst>
          </p:cNvPr>
          <p:cNvCxnSpPr>
            <a:cxnSpLocks/>
          </p:cNvCxnSpPr>
          <p:nvPr/>
        </p:nvCxnSpPr>
        <p:spPr>
          <a:xfrm flipH="1">
            <a:off x="2372573" y="2426836"/>
            <a:ext cx="648961" cy="0"/>
          </a:xfrm>
          <a:prstGeom prst="line">
            <a:avLst/>
          </a:prstGeom>
          <a:noFill/>
          <a:ln w="38100" cap="flat" cmpd="sng" algn="ctr">
            <a:solidFill>
              <a:srgbClr val="FE6200"/>
            </a:solidFill>
            <a:prstDash val="solid"/>
            <a:miter lim="800000"/>
          </a:ln>
          <a:effectLst/>
        </p:spPr>
      </p:cxnSp>
      <p:cxnSp>
        <p:nvCxnSpPr>
          <p:cNvPr id="568" name="Straight Connector 567">
            <a:extLst>
              <a:ext uri="{FF2B5EF4-FFF2-40B4-BE49-F238E27FC236}">
                <a16:creationId xmlns:a16="http://schemas.microsoft.com/office/drawing/2014/main" id="{CCFB98FF-DF4C-104A-A206-2AE0834543DD}"/>
              </a:ext>
            </a:extLst>
          </p:cNvPr>
          <p:cNvCxnSpPr>
            <a:cxnSpLocks/>
          </p:cNvCxnSpPr>
          <p:nvPr/>
        </p:nvCxnSpPr>
        <p:spPr>
          <a:xfrm flipV="1">
            <a:off x="3025494" y="2009160"/>
            <a:ext cx="0" cy="813058"/>
          </a:xfrm>
          <a:prstGeom prst="line">
            <a:avLst/>
          </a:prstGeom>
          <a:noFill/>
          <a:ln w="38100" cap="flat" cmpd="sng" algn="ctr">
            <a:solidFill>
              <a:srgbClr val="00B050"/>
            </a:solidFill>
            <a:prstDash val="solid"/>
            <a:miter lim="800000"/>
          </a:ln>
          <a:effectLst/>
        </p:spPr>
      </p:cxnSp>
      <p:cxnSp>
        <p:nvCxnSpPr>
          <p:cNvPr id="569" name="Straight Arrow Connector 568">
            <a:extLst>
              <a:ext uri="{FF2B5EF4-FFF2-40B4-BE49-F238E27FC236}">
                <a16:creationId xmlns:a16="http://schemas.microsoft.com/office/drawing/2014/main" id="{CDC9AF70-BDA4-D74B-AB7B-5F9CB52CC166}"/>
              </a:ext>
            </a:extLst>
          </p:cNvPr>
          <p:cNvCxnSpPr>
            <a:cxnSpLocks/>
          </p:cNvCxnSpPr>
          <p:nvPr/>
        </p:nvCxnSpPr>
        <p:spPr>
          <a:xfrm>
            <a:off x="3021533" y="2012147"/>
            <a:ext cx="1548920" cy="0"/>
          </a:xfrm>
          <a:prstGeom prst="straightConnector1">
            <a:avLst/>
          </a:prstGeom>
          <a:noFill/>
          <a:ln w="28575" cap="flat" cmpd="sng" algn="ctr">
            <a:solidFill>
              <a:srgbClr val="00B050"/>
            </a:solidFill>
            <a:prstDash val="solid"/>
            <a:miter lim="800000"/>
            <a:tailEnd type="triangle"/>
          </a:ln>
          <a:effectLst/>
        </p:spPr>
      </p:cxnSp>
      <p:cxnSp>
        <p:nvCxnSpPr>
          <p:cNvPr id="570" name="Straight Arrow Connector 569">
            <a:extLst>
              <a:ext uri="{FF2B5EF4-FFF2-40B4-BE49-F238E27FC236}">
                <a16:creationId xmlns:a16="http://schemas.microsoft.com/office/drawing/2014/main" id="{FB7058E2-454F-2548-867A-2559B42DB0E0}"/>
              </a:ext>
            </a:extLst>
          </p:cNvPr>
          <p:cNvCxnSpPr>
            <a:cxnSpLocks/>
          </p:cNvCxnSpPr>
          <p:nvPr/>
        </p:nvCxnSpPr>
        <p:spPr>
          <a:xfrm>
            <a:off x="3021534" y="2819553"/>
            <a:ext cx="1546983" cy="0"/>
          </a:xfrm>
          <a:prstGeom prst="straightConnector1">
            <a:avLst/>
          </a:prstGeom>
          <a:noFill/>
          <a:ln w="28575" cap="flat" cmpd="sng" algn="ctr">
            <a:solidFill>
              <a:srgbClr val="00B050"/>
            </a:solidFill>
            <a:prstDash val="solid"/>
            <a:miter lim="800000"/>
            <a:tailEnd type="triangle"/>
          </a:ln>
          <a:effectLst/>
        </p:spPr>
      </p:cxnSp>
      <p:cxnSp>
        <p:nvCxnSpPr>
          <p:cNvPr id="571" name="Straight Arrow Connector 570">
            <a:extLst>
              <a:ext uri="{FF2B5EF4-FFF2-40B4-BE49-F238E27FC236}">
                <a16:creationId xmlns:a16="http://schemas.microsoft.com/office/drawing/2014/main" id="{861664B2-DB72-5347-A843-42F2E33593D4}"/>
              </a:ext>
            </a:extLst>
          </p:cNvPr>
          <p:cNvCxnSpPr>
            <a:cxnSpLocks/>
          </p:cNvCxnSpPr>
          <p:nvPr/>
        </p:nvCxnSpPr>
        <p:spPr>
          <a:xfrm>
            <a:off x="3021534" y="2556099"/>
            <a:ext cx="1546983" cy="0"/>
          </a:xfrm>
          <a:prstGeom prst="straightConnector1">
            <a:avLst/>
          </a:prstGeom>
          <a:noFill/>
          <a:ln w="28575" cap="flat" cmpd="sng" algn="ctr">
            <a:solidFill>
              <a:srgbClr val="00B050"/>
            </a:solidFill>
            <a:prstDash val="solid"/>
            <a:miter lim="800000"/>
            <a:tailEnd type="triangle"/>
          </a:ln>
          <a:effectLst/>
        </p:spPr>
      </p:cxnSp>
      <p:sp>
        <p:nvSpPr>
          <p:cNvPr id="572" name="Rounded Rectangle 571">
            <a:extLst>
              <a:ext uri="{FF2B5EF4-FFF2-40B4-BE49-F238E27FC236}">
                <a16:creationId xmlns:a16="http://schemas.microsoft.com/office/drawing/2014/main" id="{8708CD68-56EE-B046-BD4D-B162066469E3}"/>
              </a:ext>
            </a:extLst>
          </p:cNvPr>
          <p:cNvSpPr/>
          <p:nvPr/>
        </p:nvSpPr>
        <p:spPr>
          <a:xfrm>
            <a:off x="3853868" y="2716037"/>
            <a:ext cx="255659" cy="163645"/>
          </a:xfrm>
          <a:prstGeom prst="roundRect">
            <a:avLst>
              <a:gd name="adj" fmla="val 13618"/>
            </a:avLst>
          </a:prstGeom>
          <a:solidFill>
            <a:schemeClr val="accent3">
              <a:lumMod val="20000"/>
              <a:lumOff val="80000"/>
            </a:schemeClr>
          </a:solidFill>
          <a:ln w="19050" cap="flat" cmpd="sng" algn="ctr">
            <a:solidFill>
              <a:srgbClr val="00B050"/>
            </a:solidFill>
            <a:prstDash val="solid"/>
            <a:miter lim="800000"/>
          </a:ln>
          <a:effectLst/>
        </p:spPr>
        <p:txBody>
          <a:bodyPr lIns="24163" tIns="24163" rIns="24163" bIns="24163" rtlCol="0" anchor="ctr"/>
          <a:lstStyle/>
          <a:p>
            <a:pPr algn="ctr" defTabSz="613688">
              <a:defRPr/>
            </a:pPr>
            <a:r>
              <a:rPr lang="en-US" sz="1342" b="1" kern="0" dirty="0">
                <a:solidFill>
                  <a:srgbClr val="00B050"/>
                </a:solidFill>
                <a:latin typeface="Corbel" panose="020B0503020204020204" pitchFamily="34" charset="0"/>
              </a:rPr>
              <a:t>&lt;&lt;</a:t>
            </a:r>
          </a:p>
        </p:txBody>
      </p:sp>
      <p:sp>
        <p:nvSpPr>
          <p:cNvPr id="573" name="TextBox 572">
            <a:extLst>
              <a:ext uri="{FF2B5EF4-FFF2-40B4-BE49-F238E27FC236}">
                <a16:creationId xmlns:a16="http://schemas.microsoft.com/office/drawing/2014/main" id="{B974ACE9-EB80-F84A-9CEB-AE0D33D7FDD9}"/>
              </a:ext>
            </a:extLst>
          </p:cNvPr>
          <p:cNvSpPr txBox="1"/>
          <p:nvPr/>
        </p:nvSpPr>
        <p:spPr>
          <a:xfrm>
            <a:off x="3780712" y="1774928"/>
            <a:ext cx="771442" cy="298864"/>
          </a:xfrm>
          <a:prstGeom prst="rect">
            <a:avLst/>
          </a:prstGeom>
          <a:noFill/>
          <a:ln w="38100">
            <a:noFill/>
          </a:ln>
        </p:spPr>
        <p:txBody>
          <a:bodyPr wrap="square" rtlCol="0">
            <a:spAutoFit/>
          </a:bodyPr>
          <a:lstStyle/>
          <a:p>
            <a:pPr algn="r"/>
            <a:r>
              <a:rPr lang="en-US" sz="1342" b="1" i="1" dirty="0">
                <a:solidFill>
                  <a:srgbClr val="00B050"/>
                </a:solidFill>
                <a:latin typeface="Corbel" panose="020B0503020204020204" pitchFamily="34" charset="0"/>
              </a:rPr>
              <a:t>match</a:t>
            </a:r>
          </a:p>
        </p:txBody>
      </p:sp>
      <p:cxnSp>
        <p:nvCxnSpPr>
          <p:cNvPr id="574" name="Straight Arrow Connector 573">
            <a:extLst>
              <a:ext uri="{FF2B5EF4-FFF2-40B4-BE49-F238E27FC236}">
                <a16:creationId xmlns:a16="http://schemas.microsoft.com/office/drawing/2014/main" id="{DE8D8392-5D67-C44C-BC64-5810CC694411}"/>
              </a:ext>
            </a:extLst>
          </p:cNvPr>
          <p:cNvCxnSpPr>
            <a:cxnSpLocks/>
          </p:cNvCxnSpPr>
          <p:nvPr/>
        </p:nvCxnSpPr>
        <p:spPr>
          <a:xfrm>
            <a:off x="5044691" y="1763360"/>
            <a:ext cx="0" cy="158187"/>
          </a:xfrm>
          <a:prstGeom prst="straightConnector1">
            <a:avLst/>
          </a:prstGeom>
          <a:noFill/>
          <a:ln w="12700" cap="flat" cmpd="sng" algn="ctr">
            <a:solidFill>
              <a:sysClr val="windowText" lastClr="000000"/>
            </a:solidFill>
            <a:prstDash val="solid"/>
            <a:miter lim="800000"/>
            <a:tailEnd type="triangle"/>
          </a:ln>
          <a:effectLst/>
        </p:spPr>
      </p:cxnSp>
      <p:cxnSp>
        <p:nvCxnSpPr>
          <p:cNvPr id="575" name="Straight Arrow Connector 574">
            <a:extLst>
              <a:ext uri="{FF2B5EF4-FFF2-40B4-BE49-F238E27FC236}">
                <a16:creationId xmlns:a16="http://schemas.microsoft.com/office/drawing/2014/main" id="{AEB65493-7199-4D49-8E45-62C6BC260A6A}"/>
              </a:ext>
            </a:extLst>
          </p:cNvPr>
          <p:cNvCxnSpPr>
            <a:cxnSpLocks/>
          </p:cNvCxnSpPr>
          <p:nvPr/>
        </p:nvCxnSpPr>
        <p:spPr>
          <a:xfrm flipH="1" flipV="1">
            <a:off x="5137938" y="1763359"/>
            <a:ext cx="155" cy="160188"/>
          </a:xfrm>
          <a:prstGeom prst="straightConnector1">
            <a:avLst/>
          </a:prstGeom>
          <a:noFill/>
          <a:ln w="12700" cap="flat" cmpd="sng" algn="ctr">
            <a:solidFill>
              <a:sysClr val="windowText" lastClr="000000"/>
            </a:solidFill>
            <a:prstDash val="solid"/>
            <a:miter lim="800000"/>
            <a:tailEnd type="triangle"/>
          </a:ln>
          <a:effectLst/>
        </p:spPr>
      </p:cxnSp>
      <p:sp>
        <p:nvSpPr>
          <p:cNvPr id="576" name="TextBox 575">
            <a:extLst>
              <a:ext uri="{FF2B5EF4-FFF2-40B4-BE49-F238E27FC236}">
                <a16:creationId xmlns:a16="http://schemas.microsoft.com/office/drawing/2014/main" id="{E3AFEA1C-F036-5E40-8D21-E26E2F4C63B4}"/>
              </a:ext>
            </a:extLst>
          </p:cNvPr>
          <p:cNvSpPr txBox="1"/>
          <p:nvPr/>
        </p:nvSpPr>
        <p:spPr>
          <a:xfrm>
            <a:off x="5581915" y="2162081"/>
            <a:ext cx="683064" cy="505395"/>
          </a:xfrm>
          <a:prstGeom prst="rect">
            <a:avLst/>
          </a:prstGeom>
          <a:noFill/>
        </p:spPr>
        <p:txBody>
          <a:bodyPr wrap="square" rtlCol="0">
            <a:spAutoFit/>
          </a:bodyPr>
          <a:lstStyle/>
          <a:p>
            <a:pPr algn="r"/>
            <a:r>
              <a:rPr lang="en-US" sz="1342" b="1" i="1" dirty="0">
                <a:solidFill>
                  <a:srgbClr val="00B050"/>
                </a:solidFill>
                <a:latin typeface="Corbel" panose="020B0503020204020204" pitchFamily="34" charset="0"/>
              </a:rPr>
              <a:t>CIGAR</a:t>
            </a:r>
          </a:p>
          <a:p>
            <a:pPr algn="ctr"/>
            <a:r>
              <a:rPr lang="en-US" sz="1342" b="1" i="1" dirty="0">
                <a:solidFill>
                  <a:srgbClr val="00B050"/>
                </a:solidFill>
                <a:latin typeface="Corbel" panose="020B0503020204020204" pitchFamily="34" charset="0"/>
              </a:rPr>
              <a:t>out</a:t>
            </a:r>
          </a:p>
        </p:txBody>
      </p:sp>
      <p:cxnSp>
        <p:nvCxnSpPr>
          <p:cNvPr id="577" name="Straight Arrow Connector 576">
            <a:extLst>
              <a:ext uri="{FF2B5EF4-FFF2-40B4-BE49-F238E27FC236}">
                <a16:creationId xmlns:a16="http://schemas.microsoft.com/office/drawing/2014/main" id="{BBF611C3-FA31-864F-8783-06834C2B694F}"/>
              </a:ext>
            </a:extLst>
          </p:cNvPr>
          <p:cNvCxnSpPr>
            <a:cxnSpLocks/>
          </p:cNvCxnSpPr>
          <p:nvPr/>
        </p:nvCxnSpPr>
        <p:spPr>
          <a:xfrm>
            <a:off x="6234605" y="2881025"/>
            <a:ext cx="265788" cy="0"/>
          </a:xfrm>
          <a:prstGeom prst="straightConnector1">
            <a:avLst/>
          </a:prstGeom>
          <a:noFill/>
          <a:ln w="25400" cap="flat" cmpd="sng" algn="ctr">
            <a:solidFill>
              <a:sysClr val="windowText" lastClr="000000"/>
            </a:solidFill>
            <a:prstDash val="solid"/>
            <a:miter lim="800000"/>
            <a:tailEnd type="triangle"/>
          </a:ln>
          <a:effectLst/>
        </p:spPr>
      </p:cxnSp>
      <p:sp>
        <p:nvSpPr>
          <p:cNvPr id="578" name="Triangle 577">
            <a:extLst>
              <a:ext uri="{FF2B5EF4-FFF2-40B4-BE49-F238E27FC236}">
                <a16:creationId xmlns:a16="http://schemas.microsoft.com/office/drawing/2014/main" id="{098B194D-D68F-9842-9199-763F21D443F2}"/>
              </a:ext>
            </a:extLst>
          </p:cNvPr>
          <p:cNvSpPr/>
          <p:nvPr/>
        </p:nvSpPr>
        <p:spPr>
          <a:xfrm rot="5400000">
            <a:off x="6475442" y="1820494"/>
            <a:ext cx="131768" cy="114801"/>
          </a:xfrm>
          <a:prstGeom prst="triangl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7">
              <a:latin typeface="Corbel" panose="020B0503020204020204" pitchFamily="34" charset="0"/>
            </a:endParaRPr>
          </a:p>
        </p:txBody>
      </p:sp>
      <p:grpSp>
        <p:nvGrpSpPr>
          <p:cNvPr id="581" name="Group 580">
            <a:extLst>
              <a:ext uri="{FF2B5EF4-FFF2-40B4-BE49-F238E27FC236}">
                <a16:creationId xmlns:a16="http://schemas.microsoft.com/office/drawing/2014/main" id="{BB03096E-BD7A-DD44-8FB6-4488AFD44C0D}"/>
              </a:ext>
            </a:extLst>
          </p:cNvPr>
          <p:cNvGrpSpPr/>
          <p:nvPr/>
        </p:nvGrpSpPr>
        <p:grpSpPr>
          <a:xfrm>
            <a:off x="1893480" y="1519890"/>
            <a:ext cx="489309" cy="1545553"/>
            <a:chOff x="8731842" y="10098736"/>
            <a:chExt cx="729028" cy="2688281"/>
          </a:xfrm>
        </p:grpSpPr>
        <p:sp>
          <p:nvSpPr>
            <p:cNvPr id="582" name="Trapezoid 581">
              <a:extLst>
                <a:ext uri="{FF2B5EF4-FFF2-40B4-BE49-F238E27FC236}">
                  <a16:creationId xmlns:a16="http://schemas.microsoft.com/office/drawing/2014/main" id="{B3BB41C3-64B7-7548-865A-3A363AAAA509}"/>
                </a:ext>
              </a:extLst>
            </p:cNvPr>
            <p:cNvSpPr/>
            <p:nvPr/>
          </p:nvSpPr>
          <p:spPr>
            <a:xfrm rot="5400000">
              <a:off x="7781130" y="11107277"/>
              <a:ext cx="2688281" cy="671199"/>
            </a:xfrm>
            <a:prstGeom prst="trapezoid">
              <a:avLst>
                <a:gd name="adj" fmla="val 59146"/>
              </a:avLst>
            </a:prstGeom>
            <a:solidFill>
              <a:schemeClr val="bg1"/>
            </a:solidFill>
            <a:ln w="28575">
              <a:solidFill>
                <a:srgbClr val="FE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2">
                <a:solidFill>
                  <a:schemeClr val="tx1"/>
                </a:solidFill>
                <a:latin typeface="Corbel" panose="020B0503020204020204" pitchFamily="34" charset="0"/>
              </a:endParaRPr>
            </a:p>
          </p:txBody>
        </p:sp>
        <p:sp>
          <p:nvSpPr>
            <p:cNvPr id="583" name="TextBox 582">
              <a:extLst>
                <a:ext uri="{FF2B5EF4-FFF2-40B4-BE49-F238E27FC236}">
                  <a16:creationId xmlns:a16="http://schemas.microsoft.com/office/drawing/2014/main" id="{8FA70E3B-445B-A94F-8C98-99EFA4DB4B19}"/>
                </a:ext>
              </a:extLst>
            </p:cNvPr>
            <p:cNvSpPr txBox="1"/>
            <p:nvPr/>
          </p:nvSpPr>
          <p:spPr>
            <a:xfrm>
              <a:off x="8731842" y="10299492"/>
              <a:ext cx="596558" cy="2313655"/>
            </a:xfrm>
            <a:prstGeom prst="rect">
              <a:avLst/>
            </a:prstGeom>
            <a:noFill/>
            <a:ln w="28575">
              <a:noFill/>
            </a:ln>
          </p:spPr>
          <p:txBody>
            <a:bodyPr wrap="square" rtlCol="0">
              <a:spAutoFit/>
            </a:bodyPr>
            <a:lstStyle/>
            <a:p>
              <a:pPr>
                <a:spcAft>
                  <a:spcPts val="806"/>
                </a:spcAft>
              </a:pPr>
              <a:r>
                <a:rPr lang="en-US" sz="1300" b="1" dirty="0">
                  <a:latin typeface="Calibri" panose="020F0502020204030204" pitchFamily="34" charset="0"/>
                  <a:cs typeface="Calibri" panose="020F0502020204030204" pitchFamily="34" charset="0"/>
                </a:rPr>
                <a:t>1</a:t>
              </a:r>
            </a:p>
            <a:p>
              <a:r>
                <a:rPr lang="en-US" sz="1300" b="1" dirty="0">
                  <a:latin typeface="Calibri" panose="020F0502020204030204" pitchFamily="34" charset="0"/>
                  <a:cs typeface="Calibri" panose="020F0502020204030204" pitchFamily="34" charset="0"/>
                </a:rPr>
                <a:t>2</a:t>
              </a:r>
            </a:p>
            <a:p>
              <a:r>
                <a:rPr lang="en-US" sz="1300" b="1" dirty="0">
                  <a:latin typeface="Calibri" panose="020F0502020204030204" pitchFamily="34" charset="0"/>
                  <a:cs typeface="Calibri" panose="020F0502020204030204" pitchFamily="34" charset="0"/>
                </a:rPr>
                <a:t>.</a:t>
              </a:r>
            </a:p>
            <a:p>
              <a:r>
                <a:rPr lang="en-US" sz="1300" b="1" dirty="0">
                  <a:latin typeface="Calibri" panose="020F0502020204030204" pitchFamily="34" charset="0"/>
                  <a:cs typeface="Calibri" panose="020F0502020204030204" pitchFamily="34" charset="0"/>
                </a:rPr>
                <a:t>.</a:t>
              </a:r>
            </a:p>
            <a:p>
              <a:pPr>
                <a:spcBef>
                  <a:spcPts val="806"/>
                </a:spcBef>
              </a:pPr>
              <a:r>
                <a:rPr lang="en-US" sz="1300" b="1" dirty="0">
                  <a:latin typeface="Calibri" panose="020F0502020204030204" pitchFamily="34" charset="0"/>
                  <a:cs typeface="Calibri" panose="020F0502020204030204" pitchFamily="34" charset="0"/>
                </a:rPr>
                <a:t>64</a:t>
              </a:r>
            </a:p>
          </p:txBody>
        </p:sp>
      </p:grpSp>
      <p:cxnSp>
        <p:nvCxnSpPr>
          <p:cNvPr id="584" name="Elbow Connector 583">
            <a:extLst>
              <a:ext uri="{FF2B5EF4-FFF2-40B4-BE49-F238E27FC236}">
                <a16:creationId xmlns:a16="http://schemas.microsoft.com/office/drawing/2014/main" id="{C6654352-9FEF-DA4B-9F42-DC8631E7CB75}"/>
              </a:ext>
            </a:extLst>
          </p:cNvPr>
          <p:cNvCxnSpPr>
            <a:cxnSpLocks/>
          </p:cNvCxnSpPr>
          <p:nvPr/>
        </p:nvCxnSpPr>
        <p:spPr>
          <a:xfrm rot="5400000" flipH="1" flipV="1">
            <a:off x="834701" y="2605058"/>
            <a:ext cx="1933000" cy="265788"/>
          </a:xfrm>
          <a:prstGeom prst="bentConnector3">
            <a:avLst>
              <a:gd name="adj1" fmla="val 100005"/>
            </a:avLst>
          </a:prstGeom>
          <a:ln w="28575">
            <a:solidFill>
              <a:srgbClr val="FE6200"/>
            </a:solidFill>
            <a:tailEnd type="triangle"/>
          </a:ln>
        </p:spPr>
        <p:style>
          <a:lnRef idx="1">
            <a:schemeClr val="accent1"/>
          </a:lnRef>
          <a:fillRef idx="0">
            <a:schemeClr val="accent1"/>
          </a:fillRef>
          <a:effectRef idx="0">
            <a:schemeClr val="accent1"/>
          </a:effectRef>
          <a:fontRef idx="minor">
            <a:schemeClr val="tx1"/>
          </a:fontRef>
        </p:style>
      </p:cxnSp>
      <p:cxnSp>
        <p:nvCxnSpPr>
          <p:cNvPr id="585" name="Elbow Connector 584">
            <a:extLst>
              <a:ext uri="{FF2B5EF4-FFF2-40B4-BE49-F238E27FC236}">
                <a16:creationId xmlns:a16="http://schemas.microsoft.com/office/drawing/2014/main" id="{50F04BE6-B360-464D-BFD0-9D03B27316AC}"/>
              </a:ext>
            </a:extLst>
          </p:cNvPr>
          <p:cNvCxnSpPr>
            <a:cxnSpLocks/>
          </p:cNvCxnSpPr>
          <p:nvPr/>
        </p:nvCxnSpPr>
        <p:spPr>
          <a:xfrm rot="5400000" flipH="1" flipV="1">
            <a:off x="1200272" y="2648502"/>
            <a:ext cx="1292694" cy="144975"/>
          </a:xfrm>
          <a:prstGeom prst="bentConnector3">
            <a:avLst>
              <a:gd name="adj1" fmla="val 99997"/>
            </a:avLst>
          </a:prstGeom>
          <a:ln w="28575">
            <a:solidFill>
              <a:srgbClr val="FE6200"/>
            </a:solidFill>
            <a:tailEnd type="triangle"/>
          </a:ln>
        </p:spPr>
        <p:style>
          <a:lnRef idx="1">
            <a:schemeClr val="accent1"/>
          </a:lnRef>
          <a:fillRef idx="0">
            <a:schemeClr val="accent1"/>
          </a:fillRef>
          <a:effectRef idx="0">
            <a:schemeClr val="accent1"/>
          </a:effectRef>
          <a:fontRef idx="minor">
            <a:schemeClr val="tx1"/>
          </a:fontRef>
        </p:style>
      </p:cxnSp>
      <p:cxnSp>
        <p:nvCxnSpPr>
          <p:cNvPr id="586" name="Elbow Connector 585">
            <a:extLst>
              <a:ext uri="{FF2B5EF4-FFF2-40B4-BE49-F238E27FC236}">
                <a16:creationId xmlns:a16="http://schemas.microsoft.com/office/drawing/2014/main" id="{9C15819A-0468-004C-B0E7-4CC47838EC18}"/>
              </a:ext>
            </a:extLst>
          </p:cNvPr>
          <p:cNvCxnSpPr>
            <a:cxnSpLocks/>
          </p:cNvCxnSpPr>
          <p:nvPr/>
        </p:nvCxnSpPr>
        <p:spPr>
          <a:xfrm>
            <a:off x="1765926" y="3371805"/>
            <a:ext cx="1260000" cy="579900"/>
          </a:xfrm>
          <a:prstGeom prst="bentConnector2">
            <a:avLst/>
          </a:prstGeom>
          <a:ln w="28575">
            <a:solidFill>
              <a:srgbClr val="FE6200"/>
            </a:solidFill>
          </a:ln>
        </p:spPr>
        <p:style>
          <a:lnRef idx="1">
            <a:schemeClr val="accent1"/>
          </a:lnRef>
          <a:fillRef idx="0">
            <a:schemeClr val="accent1"/>
          </a:fillRef>
          <a:effectRef idx="0">
            <a:schemeClr val="accent1"/>
          </a:effectRef>
          <a:fontRef idx="minor">
            <a:schemeClr val="tx1"/>
          </a:fontRef>
        </p:style>
      </p:cxnSp>
      <p:cxnSp>
        <p:nvCxnSpPr>
          <p:cNvPr id="587" name="Elbow Connector 586">
            <a:extLst>
              <a:ext uri="{FF2B5EF4-FFF2-40B4-BE49-F238E27FC236}">
                <a16:creationId xmlns:a16="http://schemas.microsoft.com/office/drawing/2014/main" id="{3DDD82D3-C5B3-9744-836A-D2D10EF7A0D3}"/>
              </a:ext>
            </a:extLst>
          </p:cNvPr>
          <p:cNvCxnSpPr>
            <a:cxnSpLocks/>
          </p:cNvCxnSpPr>
          <p:nvPr/>
        </p:nvCxnSpPr>
        <p:spPr>
          <a:xfrm rot="5400000" flipH="1" flipV="1">
            <a:off x="1678773" y="2938191"/>
            <a:ext cx="432000" cy="108000"/>
          </a:xfrm>
          <a:prstGeom prst="bentConnector3">
            <a:avLst>
              <a:gd name="adj1" fmla="val 99997"/>
            </a:avLst>
          </a:prstGeom>
          <a:ln w="28575">
            <a:solidFill>
              <a:srgbClr val="FE6200"/>
            </a:solidFill>
            <a:tailEnd type="triangle"/>
          </a:ln>
        </p:spPr>
        <p:style>
          <a:lnRef idx="1">
            <a:schemeClr val="accent1"/>
          </a:lnRef>
          <a:fillRef idx="0">
            <a:schemeClr val="accent1"/>
          </a:fillRef>
          <a:effectRef idx="0">
            <a:schemeClr val="accent1"/>
          </a:effectRef>
          <a:fontRef idx="minor">
            <a:schemeClr val="tx1"/>
          </a:fontRef>
        </p:style>
      </p:cxnSp>
      <p:cxnSp>
        <p:nvCxnSpPr>
          <p:cNvPr id="588" name="Elbow Connector 587">
            <a:extLst>
              <a:ext uri="{FF2B5EF4-FFF2-40B4-BE49-F238E27FC236}">
                <a16:creationId xmlns:a16="http://schemas.microsoft.com/office/drawing/2014/main" id="{EDF44B07-41E7-A44E-BB98-D10329211503}"/>
              </a:ext>
            </a:extLst>
          </p:cNvPr>
          <p:cNvCxnSpPr>
            <a:cxnSpLocks/>
          </p:cNvCxnSpPr>
          <p:nvPr/>
        </p:nvCxnSpPr>
        <p:spPr>
          <a:xfrm>
            <a:off x="1836489" y="3200756"/>
            <a:ext cx="4276763" cy="773200"/>
          </a:xfrm>
          <a:prstGeom prst="bentConnector2">
            <a:avLst/>
          </a:prstGeom>
          <a:ln w="28575">
            <a:solidFill>
              <a:srgbClr val="FE6200"/>
            </a:solidFill>
          </a:ln>
        </p:spPr>
        <p:style>
          <a:lnRef idx="1">
            <a:schemeClr val="accent1"/>
          </a:lnRef>
          <a:fillRef idx="0">
            <a:schemeClr val="accent1"/>
          </a:fillRef>
          <a:effectRef idx="0">
            <a:schemeClr val="accent1"/>
          </a:effectRef>
          <a:fontRef idx="minor">
            <a:schemeClr val="tx1"/>
          </a:fontRef>
        </p:style>
      </p:cxnSp>
      <p:cxnSp>
        <p:nvCxnSpPr>
          <p:cNvPr id="591" name="Straight Arrow Connector 590">
            <a:extLst>
              <a:ext uri="{FF2B5EF4-FFF2-40B4-BE49-F238E27FC236}">
                <a16:creationId xmlns:a16="http://schemas.microsoft.com/office/drawing/2014/main" id="{28F693E7-383B-2E47-9AB2-EF68DC3D3B06}"/>
              </a:ext>
            </a:extLst>
          </p:cNvPr>
          <p:cNvCxnSpPr>
            <a:cxnSpLocks/>
          </p:cNvCxnSpPr>
          <p:nvPr/>
        </p:nvCxnSpPr>
        <p:spPr>
          <a:xfrm>
            <a:off x="3021533" y="2285479"/>
            <a:ext cx="1548920" cy="0"/>
          </a:xfrm>
          <a:prstGeom prst="straightConnector1">
            <a:avLst/>
          </a:prstGeom>
          <a:noFill/>
          <a:ln w="28575" cap="flat" cmpd="sng" algn="ctr">
            <a:solidFill>
              <a:srgbClr val="00B050"/>
            </a:solidFill>
            <a:prstDash val="solid"/>
            <a:miter lim="800000"/>
            <a:tailEnd type="triangle"/>
          </a:ln>
          <a:effectLst/>
        </p:spPr>
      </p:cxnSp>
      <p:sp>
        <p:nvSpPr>
          <p:cNvPr id="592" name="TextBox 591">
            <a:extLst>
              <a:ext uri="{FF2B5EF4-FFF2-40B4-BE49-F238E27FC236}">
                <a16:creationId xmlns:a16="http://schemas.microsoft.com/office/drawing/2014/main" id="{A92B5A6D-2AE8-BB43-BEC1-84F9E2B19C82}"/>
              </a:ext>
            </a:extLst>
          </p:cNvPr>
          <p:cNvSpPr txBox="1"/>
          <p:nvPr/>
        </p:nvSpPr>
        <p:spPr>
          <a:xfrm>
            <a:off x="2402255" y="2164755"/>
            <a:ext cx="740488" cy="278089"/>
          </a:xfrm>
          <a:prstGeom prst="rect">
            <a:avLst/>
          </a:prstGeom>
          <a:noFill/>
        </p:spPr>
        <p:txBody>
          <a:bodyPr wrap="square" rtlCol="0">
            <a:spAutoFit/>
          </a:bodyPr>
          <a:lstStyle/>
          <a:p>
            <a:r>
              <a:rPr lang="en-US" sz="1207" dirty="0">
                <a:latin typeface="Calibri" panose="020F0502020204030204" pitchFamily="34" charset="0"/>
                <a:cs typeface="Calibri" panose="020F0502020204030204" pitchFamily="34" charset="0"/>
              </a:rPr>
              <a:t>192</a:t>
            </a:r>
          </a:p>
        </p:txBody>
      </p:sp>
      <p:cxnSp>
        <p:nvCxnSpPr>
          <p:cNvPr id="593" name="Straight Connector 592">
            <a:extLst>
              <a:ext uri="{FF2B5EF4-FFF2-40B4-BE49-F238E27FC236}">
                <a16:creationId xmlns:a16="http://schemas.microsoft.com/office/drawing/2014/main" id="{C388A2BB-7AF9-F246-B338-DE879117FE70}"/>
              </a:ext>
            </a:extLst>
          </p:cNvPr>
          <p:cNvCxnSpPr>
            <a:cxnSpLocks/>
          </p:cNvCxnSpPr>
          <p:nvPr/>
        </p:nvCxnSpPr>
        <p:spPr>
          <a:xfrm flipV="1">
            <a:off x="2571839" y="2343040"/>
            <a:ext cx="210863" cy="183833"/>
          </a:xfrm>
          <a:prstGeom prst="line">
            <a:avLst/>
          </a:prstGeom>
          <a:noFill/>
          <a:ln w="25400" cap="flat" cmpd="sng" algn="ctr">
            <a:solidFill>
              <a:sysClr val="windowText" lastClr="000000"/>
            </a:solidFill>
            <a:prstDash val="solid"/>
            <a:miter lim="800000"/>
          </a:ln>
          <a:effectLst/>
        </p:spPr>
      </p:cxnSp>
      <p:sp>
        <p:nvSpPr>
          <p:cNvPr id="596" name="TextBox 595">
            <a:extLst>
              <a:ext uri="{FF2B5EF4-FFF2-40B4-BE49-F238E27FC236}">
                <a16:creationId xmlns:a16="http://schemas.microsoft.com/office/drawing/2014/main" id="{AD7BACB7-46EE-8745-B6BA-776F2321642F}"/>
              </a:ext>
            </a:extLst>
          </p:cNvPr>
          <p:cNvSpPr txBox="1"/>
          <p:nvPr/>
        </p:nvSpPr>
        <p:spPr>
          <a:xfrm>
            <a:off x="3708125" y="2050408"/>
            <a:ext cx="844029" cy="298864"/>
          </a:xfrm>
          <a:prstGeom prst="rect">
            <a:avLst/>
          </a:prstGeom>
          <a:noFill/>
          <a:ln w="38100">
            <a:noFill/>
          </a:ln>
        </p:spPr>
        <p:txBody>
          <a:bodyPr wrap="square" rtlCol="0">
            <a:spAutoFit/>
          </a:bodyPr>
          <a:lstStyle/>
          <a:p>
            <a:pPr algn="r"/>
            <a:r>
              <a:rPr lang="en-US" sz="1342" b="1" i="1" dirty="0">
                <a:solidFill>
                  <a:srgbClr val="00B050"/>
                </a:solidFill>
                <a:latin typeface="Corbel" panose="020B0503020204020204" pitchFamily="34" charset="0"/>
              </a:rPr>
              <a:t>insertion</a:t>
            </a:r>
          </a:p>
        </p:txBody>
      </p:sp>
      <p:sp>
        <p:nvSpPr>
          <p:cNvPr id="597" name="TextBox 596">
            <a:extLst>
              <a:ext uri="{FF2B5EF4-FFF2-40B4-BE49-F238E27FC236}">
                <a16:creationId xmlns:a16="http://schemas.microsoft.com/office/drawing/2014/main" id="{BCF652AD-8AE6-7C44-8646-3E7D921ED24E}"/>
              </a:ext>
            </a:extLst>
          </p:cNvPr>
          <p:cNvSpPr txBox="1"/>
          <p:nvPr/>
        </p:nvSpPr>
        <p:spPr>
          <a:xfrm>
            <a:off x="3780712" y="2310187"/>
            <a:ext cx="771442" cy="298864"/>
          </a:xfrm>
          <a:prstGeom prst="rect">
            <a:avLst/>
          </a:prstGeom>
          <a:noFill/>
          <a:ln w="38100">
            <a:noFill/>
          </a:ln>
        </p:spPr>
        <p:txBody>
          <a:bodyPr wrap="square" rtlCol="0">
            <a:spAutoFit/>
          </a:bodyPr>
          <a:lstStyle/>
          <a:p>
            <a:pPr algn="r"/>
            <a:r>
              <a:rPr lang="en-US" sz="1342" b="1" i="1" dirty="0">
                <a:solidFill>
                  <a:srgbClr val="00B050"/>
                </a:solidFill>
                <a:latin typeface="Corbel" panose="020B0503020204020204" pitchFamily="34" charset="0"/>
              </a:rPr>
              <a:t>deletion</a:t>
            </a:r>
          </a:p>
        </p:txBody>
      </p:sp>
      <p:sp>
        <p:nvSpPr>
          <p:cNvPr id="598" name="TextBox 597">
            <a:extLst>
              <a:ext uri="{FF2B5EF4-FFF2-40B4-BE49-F238E27FC236}">
                <a16:creationId xmlns:a16="http://schemas.microsoft.com/office/drawing/2014/main" id="{D44B4EB5-27DC-6E4C-92CB-01DF2A513642}"/>
              </a:ext>
            </a:extLst>
          </p:cNvPr>
          <p:cNvSpPr txBox="1"/>
          <p:nvPr/>
        </p:nvSpPr>
        <p:spPr>
          <a:xfrm>
            <a:off x="3780712" y="2577030"/>
            <a:ext cx="771442" cy="298864"/>
          </a:xfrm>
          <a:prstGeom prst="rect">
            <a:avLst/>
          </a:prstGeom>
          <a:noFill/>
          <a:ln w="38100">
            <a:noFill/>
          </a:ln>
        </p:spPr>
        <p:txBody>
          <a:bodyPr wrap="square" rtlCol="0">
            <a:spAutoFit/>
          </a:bodyPr>
          <a:lstStyle/>
          <a:p>
            <a:pPr algn="r"/>
            <a:r>
              <a:rPr lang="en-US" sz="1342" b="1" i="1" dirty="0">
                <a:solidFill>
                  <a:srgbClr val="00B050"/>
                </a:solidFill>
                <a:latin typeface="Corbel" panose="020B0503020204020204" pitchFamily="34" charset="0"/>
              </a:rPr>
              <a:t>subs</a:t>
            </a:r>
          </a:p>
        </p:txBody>
      </p:sp>
      <p:cxnSp>
        <p:nvCxnSpPr>
          <p:cNvPr id="599" name="Straight Arrow Connector 598">
            <a:extLst>
              <a:ext uri="{FF2B5EF4-FFF2-40B4-BE49-F238E27FC236}">
                <a16:creationId xmlns:a16="http://schemas.microsoft.com/office/drawing/2014/main" id="{D1077A70-E05F-2245-86A5-E94803DC5B87}"/>
              </a:ext>
            </a:extLst>
          </p:cNvPr>
          <p:cNvCxnSpPr>
            <a:cxnSpLocks/>
          </p:cNvCxnSpPr>
          <p:nvPr/>
        </p:nvCxnSpPr>
        <p:spPr>
          <a:xfrm flipV="1">
            <a:off x="6222243" y="1877894"/>
            <a:ext cx="265788" cy="247"/>
          </a:xfrm>
          <a:prstGeom prst="straightConnector1">
            <a:avLst/>
          </a:prstGeom>
          <a:noFill/>
          <a:ln w="25400" cap="flat" cmpd="sng" algn="ctr">
            <a:solidFill>
              <a:sysClr val="windowText" lastClr="000000"/>
            </a:solidFill>
            <a:prstDash val="solid"/>
            <a:miter lim="800000"/>
            <a:tailEnd type="triangle"/>
          </a:ln>
          <a:effectLst/>
        </p:spPr>
      </p:cxnSp>
      <p:cxnSp>
        <p:nvCxnSpPr>
          <p:cNvPr id="600" name="Straight Connector 599">
            <a:extLst>
              <a:ext uri="{FF2B5EF4-FFF2-40B4-BE49-F238E27FC236}">
                <a16:creationId xmlns:a16="http://schemas.microsoft.com/office/drawing/2014/main" id="{4A131C07-DBEE-2046-B5F9-9561CD5C84DF}"/>
              </a:ext>
            </a:extLst>
          </p:cNvPr>
          <p:cNvCxnSpPr>
            <a:cxnSpLocks/>
          </p:cNvCxnSpPr>
          <p:nvPr/>
        </p:nvCxnSpPr>
        <p:spPr>
          <a:xfrm flipH="1">
            <a:off x="5651438" y="2424496"/>
            <a:ext cx="564904" cy="0"/>
          </a:xfrm>
          <a:prstGeom prst="line">
            <a:avLst/>
          </a:prstGeom>
          <a:noFill/>
          <a:ln w="38100" cap="flat" cmpd="sng" algn="ctr">
            <a:solidFill>
              <a:srgbClr val="00B050"/>
            </a:solidFill>
            <a:prstDash val="solid"/>
            <a:miter lim="800000"/>
          </a:ln>
          <a:effectLst/>
        </p:spPr>
      </p:cxnSp>
      <p:cxnSp>
        <p:nvCxnSpPr>
          <p:cNvPr id="601" name="Straight Connector 600">
            <a:extLst>
              <a:ext uri="{FF2B5EF4-FFF2-40B4-BE49-F238E27FC236}">
                <a16:creationId xmlns:a16="http://schemas.microsoft.com/office/drawing/2014/main" id="{C2799503-01D4-E44C-88E3-02E6407AD831}"/>
              </a:ext>
            </a:extLst>
          </p:cNvPr>
          <p:cNvCxnSpPr>
            <a:cxnSpLocks/>
          </p:cNvCxnSpPr>
          <p:nvPr/>
        </p:nvCxnSpPr>
        <p:spPr>
          <a:xfrm flipH="1" flipV="1">
            <a:off x="6232113" y="1880029"/>
            <a:ext cx="0" cy="558000"/>
          </a:xfrm>
          <a:prstGeom prst="line">
            <a:avLst/>
          </a:prstGeom>
          <a:noFill/>
          <a:ln w="25400" cap="flat" cmpd="sng" algn="ctr">
            <a:solidFill>
              <a:sysClr val="windowText" lastClr="000000"/>
            </a:solidFill>
            <a:prstDash val="solid"/>
            <a:miter lim="800000"/>
          </a:ln>
          <a:effectLst/>
        </p:spPr>
      </p:cxnSp>
      <p:cxnSp>
        <p:nvCxnSpPr>
          <p:cNvPr id="602" name="Elbow Connector 601">
            <a:extLst>
              <a:ext uri="{FF2B5EF4-FFF2-40B4-BE49-F238E27FC236}">
                <a16:creationId xmlns:a16="http://schemas.microsoft.com/office/drawing/2014/main" id="{EBF8330A-AB2E-3944-919B-2303B9A47DC5}"/>
              </a:ext>
            </a:extLst>
          </p:cNvPr>
          <p:cNvCxnSpPr>
            <a:cxnSpLocks/>
          </p:cNvCxnSpPr>
          <p:nvPr/>
        </p:nvCxnSpPr>
        <p:spPr>
          <a:xfrm flipH="1" flipV="1">
            <a:off x="2172136" y="1659171"/>
            <a:ext cx="5146612" cy="1183963"/>
          </a:xfrm>
          <a:prstGeom prst="bentConnector4">
            <a:avLst>
              <a:gd name="adj1" fmla="val -10722"/>
              <a:gd name="adj2" fmla="val 117893"/>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603" name="Group 602">
            <a:extLst>
              <a:ext uri="{FF2B5EF4-FFF2-40B4-BE49-F238E27FC236}">
                <a16:creationId xmlns:a16="http://schemas.microsoft.com/office/drawing/2014/main" id="{06809DCA-8BCB-FD44-8F78-99FBE71E5E36}"/>
              </a:ext>
            </a:extLst>
          </p:cNvPr>
          <p:cNvGrpSpPr/>
          <p:nvPr/>
        </p:nvGrpSpPr>
        <p:grpSpPr>
          <a:xfrm>
            <a:off x="3123589" y="1756090"/>
            <a:ext cx="740488" cy="340345"/>
            <a:chOff x="4885665" y="9917646"/>
            <a:chExt cx="1103262" cy="507084"/>
          </a:xfrm>
        </p:grpSpPr>
        <p:sp>
          <p:nvSpPr>
            <p:cNvPr id="604" name="TextBox 603">
              <a:extLst>
                <a:ext uri="{FF2B5EF4-FFF2-40B4-BE49-F238E27FC236}">
                  <a16:creationId xmlns:a16="http://schemas.microsoft.com/office/drawing/2014/main" id="{3C95F26E-E38F-A94E-A5A4-41871B6B04A5}"/>
                </a:ext>
              </a:extLst>
            </p:cNvPr>
            <p:cNvSpPr txBox="1"/>
            <p:nvPr/>
          </p:nvSpPr>
          <p:spPr>
            <a:xfrm>
              <a:off x="4885665" y="9917646"/>
              <a:ext cx="1103262" cy="414328"/>
            </a:xfrm>
            <a:prstGeom prst="rect">
              <a:avLst/>
            </a:prstGeom>
            <a:noFill/>
          </p:spPr>
          <p:txBody>
            <a:bodyPr wrap="square" rtlCol="0">
              <a:spAutoFit/>
            </a:bodyPr>
            <a:lstStyle/>
            <a:p>
              <a:r>
                <a:rPr lang="en-US" sz="1207" dirty="0">
                  <a:latin typeface="Calibri" panose="020F0502020204030204" pitchFamily="34" charset="0"/>
                  <a:cs typeface="Calibri" panose="020F0502020204030204" pitchFamily="34" charset="0"/>
                </a:rPr>
                <a:t>64</a:t>
              </a:r>
            </a:p>
          </p:txBody>
        </p:sp>
        <p:cxnSp>
          <p:nvCxnSpPr>
            <p:cNvPr id="605" name="Straight Connector 604">
              <a:extLst>
                <a:ext uri="{FF2B5EF4-FFF2-40B4-BE49-F238E27FC236}">
                  <a16:creationId xmlns:a16="http://schemas.microsoft.com/office/drawing/2014/main" id="{C9FB4E5B-CC78-A240-A7E1-111E4923C7DA}"/>
                </a:ext>
              </a:extLst>
            </p:cNvPr>
            <p:cNvCxnSpPr>
              <a:cxnSpLocks/>
            </p:cNvCxnSpPr>
            <p:nvPr/>
          </p:nvCxnSpPr>
          <p:spPr>
            <a:xfrm flipV="1">
              <a:off x="5105892" y="10150836"/>
              <a:ext cx="314167" cy="273894"/>
            </a:xfrm>
            <a:prstGeom prst="line">
              <a:avLst/>
            </a:prstGeom>
            <a:noFill/>
            <a:ln w="25400" cap="flat" cmpd="sng" algn="ctr">
              <a:solidFill>
                <a:sysClr val="windowText" lastClr="000000"/>
              </a:solidFill>
              <a:prstDash val="solid"/>
              <a:miter lim="800000"/>
            </a:ln>
            <a:effectLst/>
          </p:spPr>
        </p:cxnSp>
      </p:grpSp>
      <p:grpSp>
        <p:nvGrpSpPr>
          <p:cNvPr id="606" name="Group 605">
            <a:extLst>
              <a:ext uri="{FF2B5EF4-FFF2-40B4-BE49-F238E27FC236}">
                <a16:creationId xmlns:a16="http://schemas.microsoft.com/office/drawing/2014/main" id="{3CC76A91-0F69-6349-A693-1D70B0A72DF4}"/>
              </a:ext>
            </a:extLst>
          </p:cNvPr>
          <p:cNvGrpSpPr/>
          <p:nvPr/>
        </p:nvGrpSpPr>
        <p:grpSpPr>
          <a:xfrm>
            <a:off x="3350202" y="2040556"/>
            <a:ext cx="740488" cy="340345"/>
            <a:chOff x="4885665" y="9917646"/>
            <a:chExt cx="1103262" cy="507084"/>
          </a:xfrm>
        </p:grpSpPr>
        <p:sp>
          <p:nvSpPr>
            <p:cNvPr id="607" name="TextBox 606">
              <a:extLst>
                <a:ext uri="{FF2B5EF4-FFF2-40B4-BE49-F238E27FC236}">
                  <a16:creationId xmlns:a16="http://schemas.microsoft.com/office/drawing/2014/main" id="{8A061629-6256-7F4C-A047-85D45E30EDF3}"/>
                </a:ext>
              </a:extLst>
            </p:cNvPr>
            <p:cNvSpPr txBox="1"/>
            <p:nvPr/>
          </p:nvSpPr>
          <p:spPr>
            <a:xfrm>
              <a:off x="4885665" y="9917646"/>
              <a:ext cx="1103262" cy="414328"/>
            </a:xfrm>
            <a:prstGeom prst="rect">
              <a:avLst/>
            </a:prstGeom>
            <a:noFill/>
          </p:spPr>
          <p:txBody>
            <a:bodyPr wrap="square" rtlCol="0">
              <a:spAutoFit/>
            </a:bodyPr>
            <a:lstStyle/>
            <a:p>
              <a:r>
                <a:rPr lang="en-US" sz="1207" dirty="0">
                  <a:latin typeface="Calibri" panose="020F0502020204030204" pitchFamily="34" charset="0"/>
                  <a:cs typeface="Calibri" panose="020F0502020204030204" pitchFamily="34" charset="0"/>
                </a:rPr>
                <a:t>64</a:t>
              </a:r>
            </a:p>
          </p:txBody>
        </p:sp>
        <p:cxnSp>
          <p:nvCxnSpPr>
            <p:cNvPr id="608" name="Straight Connector 607">
              <a:extLst>
                <a:ext uri="{FF2B5EF4-FFF2-40B4-BE49-F238E27FC236}">
                  <a16:creationId xmlns:a16="http://schemas.microsoft.com/office/drawing/2014/main" id="{5320A65B-F2CE-CE4D-AC1E-6A49F74F5F08}"/>
                </a:ext>
              </a:extLst>
            </p:cNvPr>
            <p:cNvCxnSpPr>
              <a:cxnSpLocks/>
            </p:cNvCxnSpPr>
            <p:nvPr/>
          </p:nvCxnSpPr>
          <p:spPr>
            <a:xfrm flipV="1">
              <a:off x="5105892" y="10150836"/>
              <a:ext cx="314167" cy="273894"/>
            </a:xfrm>
            <a:prstGeom prst="line">
              <a:avLst/>
            </a:prstGeom>
            <a:noFill/>
            <a:ln w="25400" cap="flat" cmpd="sng" algn="ctr">
              <a:solidFill>
                <a:sysClr val="windowText" lastClr="000000"/>
              </a:solidFill>
              <a:prstDash val="solid"/>
              <a:miter lim="800000"/>
            </a:ln>
            <a:effectLst/>
          </p:spPr>
        </p:cxnSp>
      </p:grpSp>
      <p:grpSp>
        <p:nvGrpSpPr>
          <p:cNvPr id="609" name="Group 608">
            <a:extLst>
              <a:ext uri="{FF2B5EF4-FFF2-40B4-BE49-F238E27FC236}">
                <a16:creationId xmlns:a16="http://schemas.microsoft.com/office/drawing/2014/main" id="{7A4AD672-2E16-E44D-BD5A-DDDB6A3B3CF0}"/>
              </a:ext>
            </a:extLst>
          </p:cNvPr>
          <p:cNvGrpSpPr/>
          <p:nvPr/>
        </p:nvGrpSpPr>
        <p:grpSpPr>
          <a:xfrm>
            <a:off x="3123589" y="2326787"/>
            <a:ext cx="740488" cy="340345"/>
            <a:chOff x="4885665" y="9917646"/>
            <a:chExt cx="1103262" cy="507084"/>
          </a:xfrm>
        </p:grpSpPr>
        <p:sp>
          <p:nvSpPr>
            <p:cNvPr id="610" name="TextBox 609">
              <a:extLst>
                <a:ext uri="{FF2B5EF4-FFF2-40B4-BE49-F238E27FC236}">
                  <a16:creationId xmlns:a16="http://schemas.microsoft.com/office/drawing/2014/main" id="{5A7B4C62-F9B6-8047-9A7F-8DCED48C7A6D}"/>
                </a:ext>
              </a:extLst>
            </p:cNvPr>
            <p:cNvSpPr txBox="1"/>
            <p:nvPr/>
          </p:nvSpPr>
          <p:spPr>
            <a:xfrm>
              <a:off x="4885665" y="9917646"/>
              <a:ext cx="1103262" cy="414328"/>
            </a:xfrm>
            <a:prstGeom prst="rect">
              <a:avLst/>
            </a:prstGeom>
            <a:noFill/>
          </p:spPr>
          <p:txBody>
            <a:bodyPr wrap="square" rtlCol="0">
              <a:spAutoFit/>
            </a:bodyPr>
            <a:lstStyle/>
            <a:p>
              <a:r>
                <a:rPr lang="en-US" sz="1207" dirty="0">
                  <a:latin typeface="Calibri" panose="020F0502020204030204" pitchFamily="34" charset="0"/>
                  <a:cs typeface="Calibri" panose="020F0502020204030204" pitchFamily="34" charset="0"/>
                </a:rPr>
                <a:t>64</a:t>
              </a:r>
            </a:p>
          </p:txBody>
        </p:sp>
        <p:cxnSp>
          <p:nvCxnSpPr>
            <p:cNvPr id="611" name="Straight Connector 610">
              <a:extLst>
                <a:ext uri="{FF2B5EF4-FFF2-40B4-BE49-F238E27FC236}">
                  <a16:creationId xmlns:a16="http://schemas.microsoft.com/office/drawing/2014/main" id="{A79053E8-5E62-614E-A5F0-BB057A943076}"/>
                </a:ext>
              </a:extLst>
            </p:cNvPr>
            <p:cNvCxnSpPr>
              <a:cxnSpLocks/>
            </p:cNvCxnSpPr>
            <p:nvPr/>
          </p:nvCxnSpPr>
          <p:spPr>
            <a:xfrm flipV="1">
              <a:off x="5105892" y="10150836"/>
              <a:ext cx="314167" cy="273894"/>
            </a:xfrm>
            <a:prstGeom prst="line">
              <a:avLst/>
            </a:prstGeom>
            <a:noFill/>
            <a:ln w="25400" cap="flat" cmpd="sng" algn="ctr">
              <a:solidFill>
                <a:sysClr val="windowText" lastClr="000000"/>
              </a:solidFill>
              <a:prstDash val="solid"/>
              <a:miter lim="800000"/>
            </a:ln>
            <a:effectLst/>
          </p:spPr>
        </p:cxnSp>
      </p:grpSp>
      <p:grpSp>
        <p:nvGrpSpPr>
          <p:cNvPr id="612" name="Group 611">
            <a:extLst>
              <a:ext uri="{FF2B5EF4-FFF2-40B4-BE49-F238E27FC236}">
                <a16:creationId xmlns:a16="http://schemas.microsoft.com/office/drawing/2014/main" id="{BAB7FB5E-CFFD-3C42-B4E6-B5C4A1398080}"/>
              </a:ext>
            </a:extLst>
          </p:cNvPr>
          <p:cNvGrpSpPr/>
          <p:nvPr/>
        </p:nvGrpSpPr>
        <p:grpSpPr>
          <a:xfrm>
            <a:off x="3349450" y="2579389"/>
            <a:ext cx="740488" cy="340345"/>
            <a:chOff x="4885665" y="9917646"/>
            <a:chExt cx="1103262" cy="507084"/>
          </a:xfrm>
        </p:grpSpPr>
        <p:sp>
          <p:nvSpPr>
            <p:cNvPr id="613" name="TextBox 612">
              <a:extLst>
                <a:ext uri="{FF2B5EF4-FFF2-40B4-BE49-F238E27FC236}">
                  <a16:creationId xmlns:a16="http://schemas.microsoft.com/office/drawing/2014/main" id="{2880583D-EEF8-8846-9CF0-B6D311B7753C}"/>
                </a:ext>
              </a:extLst>
            </p:cNvPr>
            <p:cNvSpPr txBox="1"/>
            <p:nvPr/>
          </p:nvSpPr>
          <p:spPr>
            <a:xfrm>
              <a:off x="4885665" y="9917646"/>
              <a:ext cx="1103262" cy="414328"/>
            </a:xfrm>
            <a:prstGeom prst="rect">
              <a:avLst/>
            </a:prstGeom>
            <a:noFill/>
          </p:spPr>
          <p:txBody>
            <a:bodyPr wrap="square" rtlCol="0">
              <a:spAutoFit/>
            </a:bodyPr>
            <a:lstStyle/>
            <a:p>
              <a:r>
                <a:rPr lang="en-US" sz="1207" dirty="0">
                  <a:latin typeface="Calibri" panose="020F0502020204030204" pitchFamily="34" charset="0"/>
                  <a:cs typeface="Calibri" panose="020F0502020204030204" pitchFamily="34" charset="0"/>
                </a:rPr>
                <a:t>64</a:t>
              </a:r>
            </a:p>
          </p:txBody>
        </p:sp>
        <p:cxnSp>
          <p:nvCxnSpPr>
            <p:cNvPr id="614" name="Straight Connector 613">
              <a:extLst>
                <a:ext uri="{FF2B5EF4-FFF2-40B4-BE49-F238E27FC236}">
                  <a16:creationId xmlns:a16="http://schemas.microsoft.com/office/drawing/2014/main" id="{F5363486-A11B-AE45-88C7-463F1C839614}"/>
                </a:ext>
              </a:extLst>
            </p:cNvPr>
            <p:cNvCxnSpPr>
              <a:cxnSpLocks/>
            </p:cNvCxnSpPr>
            <p:nvPr/>
          </p:nvCxnSpPr>
          <p:spPr>
            <a:xfrm flipV="1">
              <a:off x="5105892" y="10150836"/>
              <a:ext cx="314167" cy="273894"/>
            </a:xfrm>
            <a:prstGeom prst="line">
              <a:avLst/>
            </a:prstGeom>
            <a:noFill/>
            <a:ln w="25400" cap="flat" cmpd="sng" algn="ctr">
              <a:solidFill>
                <a:sysClr val="windowText" lastClr="000000"/>
              </a:solidFill>
              <a:prstDash val="solid"/>
              <a:miter lim="800000"/>
            </a:ln>
            <a:effectLst/>
          </p:spPr>
        </p:cxnSp>
      </p:grpSp>
      <p:cxnSp>
        <p:nvCxnSpPr>
          <p:cNvPr id="615" name="Elbow Connector 614">
            <a:extLst>
              <a:ext uri="{FF2B5EF4-FFF2-40B4-BE49-F238E27FC236}">
                <a16:creationId xmlns:a16="http://schemas.microsoft.com/office/drawing/2014/main" id="{80EE5B8B-035E-254A-B4D5-EF759E4808AC}"/>
              </a:ext>
            </a:extLst>
          </p:cNvPr>
          <p:cNvCxnSpPr>
            <a:cxnSpLocks/>
            <a:stCxn id="565" idx="3"/>
            <a:endCxn id="616" idx="0"/>
          </p:cNvCxnSpPr>
          <p:nvPr/>
        </p:nvCxnSpPr>
        <p:spPr>
          <a:xfrm>
            <a:off x="7586359" y="1885642"/>
            <a:ext cx="52703" cy="2357045"/>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6" name="TextBox 615">
            <a:extLst>
              <a:ext uri="{FF2B5EF4-FFF2-40B4-BE49-F238E27FC236}">
                <a16:creationId xmlns:a16="http://schemas.microsoft.com/office/drawing/2014/main" id="{9669A2DD-B39E-CE46-8579-825EB9656649}"/>
              </a:ext>
            </a:extLst>
          </p:cNvPr>
          <p:cNvSpPr txBox="1"/>
          <p:nvPr/>
        </p:nvSpPr>
        <p:spPr>
          <a:xfrm>
            <a:off x="7186883" y="4242687"/>
            <a:ext cx="904358" cy="459228"/>
          </a:xfrm>
          <a:prstGeom prst="rect">
            <a:avLst/>
          </a:prstGeom>
          <a:noFill/>
        </p:spPr>
        <p:txBody>
          <a:bodyPr wrap="square" tIns="0" rtlCol="0">
            <a:spAutoFit/>
          </a:bodyPr>
          <a:lstStyle/>
          <a:p>
            <a:pPr algn="ctr"/>
            <a:r>
              <a:rPr lang="en-US" sz="1342" b="1" i="1" dirty="0">
                <a:latin typeface="Corbel" panose="020B0503020204020204" pitchFamily="34" charset="0"/>
              </a:rPr>
              <a:t>to main </a:t>
            </a:r>
          </a:p>
          <a:p>
            <a:pPr algn="ctr"/>
            <a:r>
              <a:rPr lang="en-US" sz="1342" b="1" i="1" dirty="0">
                <a:latin typeface="Corbel" panose="020B0503020204020204" pitchFamily="34" charset="0"/>
              </a:rPr>
              <a:t>memory</a:t>
            </a:r>
          </a:p>
        </p:txBody>
      </p:sp>
      <p:cxnSp>
        <p:nvCxnSpPr>
          <p:cNvPr id="619" name="Straight Connector 618">
            <a:extLst>
              <a:ext uri="{FF2B5EF4-FFF2-40B4-BE49-F238E27FC236}">
                <a16:creationId xmlns:a16="http://schemas.microsoft.com/office/drawing/2014/main" id="{892F1FDA-66AF-2644-9BDF-0EA0E3E61A5F}"/>
              </a:ext>
            </a:extLst>
          </p:cNvPr>
          <p:cNvCxnSpPr>
            <a:cxnSpLocks/>
          </p:cNvCxnSpPr>
          <p:nvPr/>
        </p:nvCxnSpPr>
        <p:spPr>
          <a:xfrm flipH="1">
            <a:off x="2482538" y="3611757"/>
            <a:ext cx="4479057" cy="92"/>
          </a:xfrm>
          <a:prstGeom prst="line">
            <a:avLst/>
          </a:prstGeom>
          <a:noFill/>
          <a:ln w="28575" cap="flat" cmpd="sng" algn="ctr">
            <a:solidFill>
              <a:srgbClr val="0070C0"/>
            </a:solidFill>
            <a:prstDash val="solid"/>
            <a:miter lim="800000"/>
          </a:ln>
          <a:effectLst/>
        </p:spPr>
      </p:cxnSp>
      <p:sp>
        <p:nvSpPr>
          <p:cNvPr id="620" name="TextBox 619">
            <a:extLst>
              <a:ext uri="{FF2B5EF4-FFF2-40B4-BE49-F238E27FC236}">
                <a16:creationId xmlns:a16="http://schemas.microsoft.com/office/drawing/2014/main" id="{41B2967F-A153-9440-8232-D459120E4A7D}"/>
              </a:ext>
            </a:extLst>
          </p:cNvPr>
          <p:cNvSpPr txBox="1">
            <a:spLocks noChangeAspect="1"/>
          </p:cNvSpPr>
          <p:nvPr/>
        </p:nvSpPr>
        <p:spPr>
          <a:xfrm>
            <a:off x="1794603" y="1372652"/>
            <a:ext cx="289951" cy="289951"/>
          </a:xfrm>
          <a:prstGeom prst="ellipse">
            <a:avLst/>
          </a:prstGeom>
          <a:solidFill>
            <a:srgbClr val="FE6200"/>
          </a:solidFill>
        </p:spPr>
        <p:txBody>
          <a:bodyPr wrap="none" lIns="0" tIns="0" rIns="0" bIns="12080" rtlCol="0" anchor="ctr" anchorCtr="0">
            <a:noAutofit/>
          </a:bodyPr>
          <a:lstStyle/>
          <a:p>
            <a:pPr algn="ctr"/>
            <a:r>
              <a:rPr lang="en-US" sz="1878" b="1" dirty="0">
                <a:solidFill>
                  <a:schemeClr val="bg1"/>
                </a:solidFill>
                <a:latin typeface="Calibri" panose="020F0502020204030204" pitchFamily="34" charset="0"/>
                <a:ea typeface="Linux Libertine O Semibold" panose="02000503000000000000" pitchFamily="2" charset="0"/>
                <a:cs typeface="Calibri" panose="020F0502020204030204" pitchFamily="34" charset="0"/>
              </a:rPr>
              <a:t>1</a:t>
            </a:r>
          </a:p>
        </p:txBody>
      </p:sp>
      <p:sp>
        <p:nvSpPr>
          <p:cNvPr id="621" name="TextBox 620">
            <a:extLst>
              <a:ext uri="{FF2B5EF4-FFF2-40B4-BE49-F238E27FC236}">
                <a16:creationId xmlns:a16="http://schemas.microsoft.com/office/drawing/2014/main" id="{D8CB2AC5-BDEF-E849-8626-F104AFCBF28E}"/>
              </a:ext>
            </a:extLst>
          </p:cNvPr>
          <p:cNvSpPr txBox="1">
            <a:spLocks noChangeAspect="1"/>
          </p:cNvSpPr>
          <p:nvPr/>
        </p:nvSpPr>
        <p:spPr>
          <a:xfrm>
            <a:off x="5485500" y="1782791"/>
            <a:ext cx="289951" cy="289951"/>
          </a:xfrm>
          <a:prstGeom prst="ellipse">
            <a:avLst/>
          </a:prstGeom>
          <a:solidFill>
            <a:srgbClr val="00B050"/>
          </a:solidFill>
        </p:spPr>
        <p:txBody>
          <a:bodyPr wrap="none" lIns="0" tIns="0" rIns="0" bIns="12080" rtlCol="0" anchor="ctr" anchorCtr="0">
            <a:noAutofit/>
          </a:bodyPr>
          <a:lstStyle/>
          <a:p>
            <a:pPr algn="ctr"/>
            <a:r>
              <a:rPr lang="en-US" sz="1878" b="1" dirty="0">
                <a:solidFill>
                  <a:schemeClr val="bg1"/>
                </a:solidFill>
                <a:latin typeface="Calibri" panose="020F0502020204030204" pitchFamily="34" charset="0"/>
                <a:ea typeface="Linux Libertine O Semibold" panose="02000503000000000000" pitchFamily="2" charset="0"/>
                <a:cs typeface="Calibri" panose="020F0502020204030204" pitchFamily="34" charset="0"/>
              </a:rPr>
              <a:t>2</a:t>
            </a:r>
          </a:p>
        </p:txBody>
      </p:sp>
      <p:sp>
        <p:nvSpPr>
          <p:cNvPr id="622" name="Triangle 621">
            <a:extLst>
              <a:ext uri="{FF2B5EF4-FFF2-40B4-BE49-F238E27FC236}">
                <a16:creationId xmlns:a16="http://schemas.microsoft.com/office/drawing/2014/main" id="{61D11769-E980-9C4C-BBF0-9C56FC771118}"/>
              </a:ext>
            </a:extLst>
          </p:cNvPr>
          <p:cNvSpPr/>
          <p:nvPr/>
        </p:nvSpPr>
        <p:spPr>
          <a:xfrm rot="5400000">
            <a:off x="4577888" y="1576019"/>
            <a:ext cx="131768" cy="114801"/>
          </a:xfrm>
          <a:prstGeom prst="triangl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7">
              <a:latin typeface="Corbel" panose="020B0503020204020204" pitchFamily="34" charset="0"/>
            </a:endParaRPr>
          </a:p>
        </p:txBody>
      </p:sp>
      <p:cxnSp>
        <p:nvCxnSpPr>
          <p:cNvPr id="623" name="Elbow Connector 622">
            <a:extLst>
              <a:ext uri="{FF2B5EF4-FFF2-40B4-BE49-F238E27FC236}">
                <a16:creationId xmlns:a16="http://schemas.microsoft.com/office/drawing/2014/main" id="{9D6AC028-6990-264B-A180-357F8F745CFD}"/>
              </a:ext>
            </a:extLst>
          </p:cNvPr>
          <p:cNvCxnSpPr>
            <a:cxnSpLocks/>
          </p:cNvCxnSpPr>
          <p:nvPr/>
        </p:nvCxnSpPr>
        <p:spPr>
          <a:xfrm rot="5400000">
            <a:off x="3488225" y="3638664"/>
            <a:ext cx="413180" cy="345523"/>
          </a:xfrm>
          <a:prstGeom prst="bentConnector3">
            <a:avLst>
              <a:gd name="adj1" fmla="val 100643"/>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24" name="Elbow Connector 623">
            <a:extLst>
              <a:ext uri="{FF2B5EF4-FFF2-40B4-BE49-F238E27FC236}">
                <a16:creationId xmlns:a16="http://schemas.microsoft.com/office/drawing/2014/main" id="{6141D439-AF99-2746-92B4-47ABB0006FF9}"/>
              </a:ext>
            </a:extLst>
          </p:cNvPr>
          <p:cNvCxnSpPr>
            <a:cxnSpLocks/>
          </p:cNvCxnSpPr>
          <p:nvPr/>
        </p:nvCxnSpPr>
        <p:spPr>
          <a:xfrm rot="5400000">
            <a:off x="6365988" y="3418682"/>
            <a:ext cx="845688" cy="345523"/>
          </a:xfrm>
          <a:prstGeom prst="bentConnector3">
            <a:avLst>
              <a:gd name="adj1" fmla="val 100643"/>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25" name="TextBox 624">
            <a:extLst>
              <a:ext uri="{FF2B5EF4-FFF2-40B4-BE49-F238E27FC236}">
                <a16:creationId xmlns:a16="http://schemas.microsoft.com/office/drawing/2014/main" id="{73B5E7F1-88C1-924D-A95D-995D82F3EAAC}"/>
              </a:ext>
            </a:extLst>
          </p:cNvPr>
          <p:cNvSpPr txBox="1"/>
          <p:nvPr/>
        </p:nvSpPr>
        <p:spPr>
          <a:xfrm>
            <a:off x="6497270" y="2527692"/>
            <a:ext cx="884758" cy="669477"/>
          </a:xfrm>
          <a:prstGeom prst="roundRect">
            <a:avLst>
              <a:gd name="adj" fmla="val 4956"/>
            </a:avLst>
          </a:prstGeom>
          <a:solidFill>
            <a:schemeClr val="bg1"/>
          </a:solidFill>
          <a:ln w="28575">
            <a:solidFill>
              <a:srgbClr val="0070C0"/>
            </a:solidFill>
          </a:ln>
        </p:spPr>
        <p:txBody>
          <a:bodyPr wrap="square" rtlCol="0" anchor="ctr" anchorCtr="0">
            <a:noAutofit/>
          </a:bodyPr>
          <a:lstStyle/>
          <a:p>
            <a:pPr algn="ctr"/>
            <a:r>
              <a:rPr lang="en-US" sz="1342" b="1" dirty="0">
                <a:latin typeface="Corbel" panose="020B0503020204020204" pitchFamily="34" charset="0"/>
              </a:rPr>
              <a:t>Next Rd </a:t>
            </a:r>
            <a:r>
              <a:rPr lang="en-US" sz="1342" b="1" dirty="0" err="1">
                <a:latin typeface="Corbel" panose="020B0503020204020204" pitchFamily="34" charset="0"/>
              </a:rPr>
              <a:t>Addr</a:t>
            </a:r>
            <a:r>
              <a:rPr lang="en-US" sz="1342" b="1" dirty="0">
                <a:latin typeface="Corbel" panose="020B0503020204020204" pitchFamily="34" charset="0"/>
              </a:rPr>
              <a:t> Compute</a:t>
            </a:r>
          </a:p>
        </p:txBody>
      </p:sp>
      <p:sp>
        <p:nvSpPr>
          <p:cNvPr id="626" name="TextBox 625">
            <a:extLst>
              <a:ext uri="{FF2B5EF4-FFF2-40B4-BE49-F238E27FC236}">
                <a16:creationId xmlns:a16="http://schemas.microsoft.com/office/drawing/2014/main" id="{D75819ED-38CD-F444-B8AB-3F3B9230D58A}"/>
              </a:ext>
            </a:extLst>
          </p:cNvPr>
          <p:cNvSpPr txBox="1">
            <a:spLocks noChangeAspect="1"/>
          </p:cNvSpPr>
          <p:nvPr/>
        </p:nvSpPr>
        <p:spPr>
          <a:xfrm>
            <a:off x="7241999" y="2348001"/>
            <a:ext cx="289951" cy="289951"/>
          </a:xfrm>
          <a:prstGeom prst="ellipse">
            <a:avLst/>
          </a:prstGeom>
          <a:solidFill>
            <a:srgbClr val="0070C0"/>
          </a:solidFill>
        </p:spPr>
        <p:txBody>
          <a:bodyPr wrap="none" lIns="0" tIns="0" rIns="0" bIns="12080" rtlCol="0" anchor="ctr" anchorCtr="0">
            <a:noAutofit/>
          </a:bodyPr>
          <a:lstStyle/>
          <a:p>
            <a:pPr algn="ctr"/>
            <a:r>
              <a:rPr lang="en-US" sz="1878" b="1" dirty="0">
                <a:solidFill>
                  <a:schemeClr val="bg1"/>
                </a:solidFill>
                <a:latin typeface="Calibri" panose="020F0502020204030204" pitchFamily="34" charset="0"/>
                <a:ea typeface="Linux Libertine O Semibold" panose="02000503000000000000" pitchFamily="2" charset="0"/>
                <a:cs typeface="Calibri" panose="020F0502020204030204" pitchFamily="34" charset="0"/>
              </a:rPr>
              <a:t>3</a:t>
            </a:r>
          </a:p>
        </p:txBody>
      </p:sp>
      <p:cxnSp>
        <p:nvCxnSpPr>
          <p:cNvPr id="634" name="Straight Connector 633">
            <a:extLst>
              <a:ext uri="{FF2B5EF4-FFF2-40B4-BE49-F238E27FC236}">
                <a16:creationId xmlns:a16="http://schemas.microsoft.com/office/drawing/2014/main" id="{F637A0EB-0283-0644-958B-A111256F9F89}"/>
              </a:ext>
            </a:extLst>
          </p:cNvPr>
          <p:cNvCxnSpPr>
            <a:cxnSpLocks/>
          </p:cNvCxnSpPr>
          <p:nvPr/>
        </p:nvCxnSpPr>
        <p:spPr>
          <a:xfrm flipV="1">
            <a:off x="6232113" y="2407482"/>
            <a:ext cx="0" cy="478800"/>
          </a:xfrm>
          <a:prstGeom prst="line">
            <a:avLst/>
          </a:prstGeom>
          <a:noFill/>
          <a:ln w="25400" cap="flat" cmpd="sng" algn="ctr">
            <a:solidFill>
              <a:sysClr val="windowText" lastClr="000000"/>
            </a:solidFill>
            <a:prstDash val="solid"/>
            <a:miter lim="800000"/>
          </a:ln>
          <a:effectLst/>
        </p:spPr>
      </p:cxnSp>
      <p:sp>
        <p:nvSpPr>
          <p:cNvPr id="760" name="TextBox 759">
            <a:extLst>
              <a:ext uri="{FF2B5EF4-FFF2-40B4-BE49-F238E27FC236}">
                <a16:creationId xmlns:a16="http://schemas.microsoft.com/office/drawing/2014/main" id="{9F8E3053-2901-3241-8947-D6EFE7CA2FC5}"/>
              </a:ext>
            </a:extLst>
          </p:cNvPr>
          <p:cNvSpPr txBox="1"/>
          <p:nvPr/>
        </p:nvSpPr>
        <p:spPr>
          <a:xfrm>
            <a:off x="1217846" y="3705666"/>
            <a:ext cx="904359" cy="665085"/>
          </a:xfrm>
          <a:prstGeom prst="roundRect">
            <a:avLst>
              <a:gd name="adj" fmla="val 6414"/>
            </a:avLst>
          </a:prstGeom>
          <a:solidFill>
            <a:srgbClr val="9DC3E6"/>
          </a:solidFill>
          <a:ln w="25400">
            <a:solidFill>
              <a:schemeClr val="tx1"/>
            </a:solidFill>
          </a:ln>
        </p:spPr>
        <p:txBody>
          <a:bodyPr wrap="square" lIns="0" tIns="0" rIns="0" bIns="0" rtlCol="0" anchor="ctr" anchorCtr="0">
            <a:noAutofit/>
          </a:bodyPr>
          <a:lstStyle>
            <a:defPPr>
              <a:defRPr lang="en-US"/>
            </a:defPPr>
            <a:lvl1pPr algn="ctr">
              <a:defRPr sz="1950" b="1">
                <a:solidFill>
                  <a:schemeClr val="tx2">
                    <a:lumMod val="50000"/>
                  </a:schemeClr>
                </a:solidFill>
                <a:latin typeface="Corbel" panose="020B0503020204020204" pitchFamily="34" charset="0"/>
              </a:defRPr>
            </a:lvl1pPr>
          </a:lstStyle>
          <a:p>
            <a:r>
              <a:rPr lang="en-US" sz="1342" dirty="0">
                <a:latin typeface="Calibri" panose="020F0502020204030204" pitchFamily="34" charset="0"/>
                <a:cs typeface="Calibri" panose="020F0502020204030204" pitchFamily="34" charset="0"/>
              </a:rPr>
              <a:t>1.5KB</a:t>
            </a:r>
          </a:p>
          <a:p>
            <a:r>
              <a:rPr lang="en-US" sz="1342" dirty="0">
                <a:latin typeface="Calibri" panose="020F0502020204030204" pitchFamily="34" charset="0"/>
                <a:cs typeface="Calibri" panose="020F0502020204030204" pitchFamily="34" charset="0"/>
              </a:rPr>
              <a:t>TB-SRAM</a:t>
            </a:r>
            <a:r>
              <a:rPr lang="en-US" sz="1342" baseline="-25000" dirty="0">
                <a:latin typeface="Calibri" panose="020F0502020204030204" pitchFamily="34" charset="0"/>
                <a:cs typeface="Calibri" panose="020F0502020204030204" pitchFamily="34" charset="0"/>
              </a:rPr>
              <a:t>1</a:t>
            </a:r>
          </a:p>
        </p:txBody>
      </p:sp>
      <p:sp>
        <p:nvSpPr>
          <p:cNvPr id="807" name="TextBox 806">
            <a:extLst>
              <a:ext uri="{FF2B5EF4-FFF2-40B4-BE49-F238E27FC236}">
                <a16:creationId xmlns:a16="http://schemas.microsoft.com/office/drawing/2014/main" id="{5882546B-DF2E-B74E-8A18-AEB68712A87C}"/>
              </a:ext>
            </a:extLst>
          </p:cNvPr>
          <p:cNvSpPr txBox="1"/>
          <p:nvPr/>
        </p:nvSpPr>
        <p:spPr>
          <a:xfrm>
            <a:off x="2608139" y="3706662"/>
            <a:ext cx="904359" cy="665085"/>
          </a:xfrm>
          <a:prstGeom prst="roundRect">
            <a:avLst>
              <a:gd name="adj" fmla="val 6414"/>
            </a:avLst>
          </a:prstGeom>
          <a:solidFill>
            <a:srgbClr val="9DC3E6"/>
          </a:solidFill>
          <a:ln w="25400">
            <a:solidFill>
              <a:schemeClr val="tx1"/>
            </a:solidFill>
          </a:ln>
        </p:spPr>
        <p:txBody>
          <a:bodyPr wrap="square" lIns="0" tIns="0" rIns="0" bIns="0" rtlCol="0" anchor="ctr" anchorCtr="0">
            <a:noAutofit/>
          </a:bodyPr>
          <a:lstStyle>
            <a:defPPr>
              <a:defRPr lang="en-US"/>
            </a:defPPr>
            <a:lvl1pPr algn="ctr">
              <a:defRPr sz="1950" b="1">
                <a:solidFill>
                  <a:schemeClr val="tx2">
                    <a:lumMod val="50000"/>
                  </a:schemeClr>
                </a:solidFill>
                <a:latin typeface="Corbel" panose="020B0503020204020204" pitchFamily="34" charset="0"/>
              </a:defRPr>
            </a:lvl1pPr>
          </a:lstStyle>
          <a:p>
            <a:r>
              <a:rPr lang="en-US" sz="1342" dirty="0">
                <a:latin typeface="Calibri" panose="020F0502020204030204" pitchFamily="34" charset="0"/>
                <a:cs typeface="Calibri" panose="020F0502020204030204" pitchFamily="34" charset="0"/>
              </a:rPr>
              <a:t>1.5KB</a:t>
            </a:r>
          </a:p>
          <a:p>
            <a:r>
              <a:rPr lang="en-US" sz="1342" dirty="0">
                <a:latin typeface="Calibri" panose="020F0502020204030204" pitchFamily="34" charset="0"/>
                <a:cs typeface="Calibri" panose="020F0502020204030204" pitchFamily="34" charset="0"/>
              </a:rPr>
              <a:t>TB-SRAM</a:t>
            </a:r>
            <a:r>
              <a:rPr lang="en-US" sz="1342" baseline="-25000" dirty="0">
                <a:latin typeface="Calibri" panose="020F0502020204030204" pitchFamily="34" charset="0"/>
                <a:cs typeface="Calibri" panose="020F0502020204030204" pitchFamily="34" charset="0"/>
              </a:rPr>
              <a:t>2</a:t>
            </a:r>
          </a:p>
        </p:txBody>
      </p:sp>
      <p:sp>
        <p:nvSpPr>
          <p:cNvPr id="808" name="TextBox 807">
            <a:extLst>
              <a:ext uri="{FF2B5EF4-FFF2-40B4-BE49-F238E27FC236}">
                <a16:creationId xmlns:a16="http://schemas.microsoft.com/office/drawing/2014/main" id="{77791768-CF28-1B46-88A6-A4B4389B810B}"/>
              </a:ext>
            </a:extLst>
          </p:cNvPr>
          <p:cNvSpPr txBox="1"/>
          <p:nvPr/>
        </p:nvSpPr>
        <p:spPr>
          <a:xfrm>
            <a:off x="5703606" y="3706662"/>
            <a:ext cx="904359" cy="665085"/>
          </a:xfrm>
          <a:prstGeom prst="roundRect">
            <a:avLst>
              <a:gd name="adj" fmla="val 6414"/>
            </a:avLst>
          </a:prstGeom>
          <a:solidFill>
            <a:srgbClr val="9DC3E6"/>
          </a:solidFill>
          <a:ln w="25400">
            <a:solidFill>
              <a:schemeClr val="tx1"/>
            </a:solidFill>
          </a:ln>
        </p:spPr>
        <p:txBody>
          <a:bodyPr wrap="square" lIns="0" tIns="0" rIns="0" bIns="0" rtlCol="0" anchor="ctr" anchorCtr="0">
            <a:noAutofit/>
          </a:bodyPr>
          <a:lstStyle>
            <a:defPPr>
              <a:defRPr lang="en-US"/>
            </a:defPPr>
            <a:lvl1pPr algn="ctr">
              <a:defRPr sz="1200" b="1">
                <a:solidFill>
                  <a:schemeClr val="tx2">
                    <a:lumMod val="50000"/>
                  </a:schemeClr>
                </a:solidFill>
                <a:latin typeface="Corbel" panose="020B0503020204020204" pitchFamily="34" charset="0"/>
              </a:defRPr>
            </a:lvl1pPr>
          </a:lstStyle>
          <a:p>
            <a:r>
              <a:rPr lang="en-US" sz="1342" dirty="0">
                <a:latin typeface="Calibri" panose="020F0502020204030204" pitchFamily="34" charset="0"/>
                <a:cs typeface="Calibri" panose="020F0502020204030204" pitchFamily="34" charset="0"/>
              </a:rPr>
              <a:t>1.5KB</a:t>
            </a:r>
          </a:p>
          <a:p>
            <a:r>
              <a:rPr lang="en-US" sz="1342" dirty="0">
                <a:latin typeface="Calibri" panose="020F0502020204030204" pitchFamily="34" charset="0"/>
                <a:cs typeface="Calibri" panose="020F0502020204030204" pitchFamily="34" charset="0"/>
              </a:rPr>
              <a:t>TB-SRAM</a:t>
            </a:r>
            <a:r>
              <a:rPr lang="en-US" sz="1342" baseline="-25000" dirty="0">
                <a:latin typeface="Calibri" panose="020F0502020204030204" pitchFamily="34" charset="0"/>
                <a:cs typeface="Calibri" panose="020F0502020204030204" pitchFamily="34" charset="0"/>
              </a:rPr>
              <a:t>64</a:t>
            </a:r>
          </a:p>
        </p:txBody>
      </p:sp>
      <p:sp>
        <p:nvSpPr>
          <p:cNvPr id="820" name="TextBox 819">
            <a:extLst>
              <a:ext uri="{FF2B5EF4-FFF2-40B4-BE49-F238E27FC236}">
                <a16:creationId xmlns:a16="http://schemas.microsoft.com/office/drawing/2014/main" id="{C4879A81-B0EF-5946-8E32-3D800C33907D}"/>
              </a:ext>
            </a:extLst>
          </p:cNvPr>
          <p:cNvSpPr txBox="1">
            <a:spLocks noChangeAspect="1"/>
          </p:cNvSpPr>
          <p:nvPr/>
        </p:nvSpPr>
        <p:spPr>
          <a:xfrm>
            <a:off x="843876" y="4853468"/>
            <a:ext cx="289951" cy="289951"/>
          </a:xfrm>
          <a:prstGeom prst="ellipse">
            <a:avLst/>
          </a:prstGeom>
          <a:solidFill>
            <a:srgbClr val="FE6200"/>
          </a:solidFill>
        </p:spPr>
        <p:txBody>
          <a:bodyPr wrap="none" lIns="0" tIns="0" rIns="0" bIns="12080" rtlCol="0" anchor="ctr" anchorCtr="0">
            <a:noAutofit/>
          </a:bodyPr>
          <a:lstStyle/>
          <a:p>
            <a:pPr algn="ctr"/>
            <a:r>
              <a:rPr lang="en-US" sz="1878" b="1" dirty="0">
                <a:solidFill>
                  <a:schemeClr val="bg1"/>
                </a:solidFill>
                <a:latin typeface="Calibri" panose="020F0502020204030204" pitchFamily="34" charset="0"/>
                <a:ea typeface="Linux Libertine O Semibold" panose="02000503000000000000" pitchFamily="2" charset="0"/>
                <a:cs typeface="Calibri" panose="020F0502020204030204" pitchFamily="34" charset="0"/>
              </a:rPr>
              <a:t>1</a:t>
            </a:r>
          </a:p>
        </p:txBody>
      </p:sp>
      <p:sp>
        <p:nvSpPr>
          <p:cNvPr id="821" name="TextBox 820">
            <a:extLst>
              <a:ext uri="{FF2B5EF4-FFF2-40B4-BE49-F238E27FC236}">
                <a16:creationId xmlns:a16="http://schemas.microsoft.com/office/drawing/2014/main" id="{84E138AE-E4A0-EF4E-A5AB-8812E913ADEB}"/>
              </a:ext>
            </a:extLst>
          </p:cNvPr>
          <p:cNvSpPr txBox="1">
            <a:spLocks noChangeAspect="1"/>
          </p:cNvSpPr>
          <p:nvPr/>
        </p:nvSpPr>
        <p:spPr>
          <a:xfrm>
            <a:off x="843875" y="5459490"/>
            <a:ext cx="289951" cy="289951"/>
          </a:xfrm>
          <a:prstGeom prst="ellipse">
            <a:avLst/>
          </a:prstGeom>
          <a:solidFill>
            <a:srgbClr val="00B050"/>
          </a:solidFill>
        </p:spPr>
        <p:txBody>
          <a:bodyPr wrap="none" lIns="0" tIns="0" rIns="0" bIns="12080" rtlCol="0" anchor="ctr" anchorCtr="0">
            <a:noAutofit/>
          </a:bodyPr>
          <a:lstStyle/>
          <a:p>
            <a:pPr algn="ctr"/>
            <a:r>
              <a:rPr lang="en-US" sz="1878" b="1" dirty="0">
                <a:solidFill>
                  <a:schemeClr val="bg1"/>
                </a:solidFill>
                <a:latin typeface="Calibri" panose="020F0502020204030204" pitchFamily="34" charset="0"/>
                <a:ea typeface="Linux Libertine O Semibold" panose="02000503000000000000" pitchFamily="2" charset="0"/>
                <a:cs typeface="Calibri" panose="020F0502020204030204" pitchFamily="34" charset="0"/>
              </a:rPr>
              <a:t>2</a:t>
            </a:r>
          </a:p>
        </p:txBody>
      </p:sp>
      <p:sp>
        <p:nvSpPr>
          <p:cNvPr id="822" name="TextBox 821">
            <a:extLst>
              <a:ext uri="{FF2B5EF4-FFF2-40B4-BE49-F238E27FC236}">
                <a16:creationId xmlns:a16="http://schemas.microsoft.com/office/drawing/2014/main" id="{9F86C368-CA92-884E-9C8D-EABB0E5C7C62}"/>
              </a:ext>
            </a:extLst>
          </p:cNvPr>
          <p:cNvSpPr txBox="1">
            <a:spLocks noChangeAspect="1"/>
          </p:cNvSpPr>
          <p:nvPr/>
        </p:nvSpPr>
        <p:spPr>
          <a:xfrm>
            <a:off x="843875" y="6066990"/>
            <a:ext cx="289951" cy="289951"/>
          </a:xfrm>
          <a:prstGeom prst="ellipse">
            <a:avLst/>
          </a:prstGeom>
          <a:solidFill>
            <a:srgbClr val="0070C0"/>
          </a:solidFill>
        </p:spPr>
        <p:txBody>
          <a:bodyPr wrap="none" lIns="0" tIns="0" rIns="0" bIns="12080" rtlCol="0" anchor="ctr" anchorCtr="0">
            <a:noAutofit/>
          </a:bodyPr>
          <a:lstStyle/>
          <a:p>
            <a:pPr algn="ctr"/>
            <a:r>
              <a:rPr lang="en-US" sz="1878" b="1" dirty="0">
                <a:solidFill>
                  <a:schemeClr val="bg1"/>
                </a:solidFill>
                <a:latin typeface="Calibri" panose="020F0502020204030204" pitchFamily="34" charset="0"/>
                <a:ea typeface="Linux Libertine O Semibold" panose="02000503000000000000" pitchFamily="2" charset="0"/>
                <a:cs typeface="Calibri" panose="020F0502020204030204" pitchFamily="34" charset="0"/>
              </a:rPr>
              <a:t>3</a:t>
            </a:r>
          </a:p>
        </p:txBody>
      </p:sp>
    </p:spTree>
    <p:custDataLst>
      <p:tags r:id="rId1"/>
    </p:custDataLst>
    <p:extLst>
      <p:ext uri="{BB962C8B-B14F-4D97-AF65-F5344CB8AC3E}">
        <p14:creationId xmlns:p14="http://schemas.microsoft.com/office/powerpoint/2010/main" val="280736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8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6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6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6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7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7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7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7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7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7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9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9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9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9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0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0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0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0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1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2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2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7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9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6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0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7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
                                            <p:txEl>
                                              <p:pRg st="2" end="2"/>
                                            </p:txEl>
                                          </p:spTgt>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2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2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2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77"/>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602"/>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24"/>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619"/>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623"/>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563"/>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634"/>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3">
                                            <p:txEl>
                                              <p:pRg st="3" end="3"/>
                                            </p:txEl>
                                          </p:spTgt>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82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61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 grpId="0" animBg="1"/>
      <p:bldP spid="565" grpId="0" animBg="1"/>
      <p:bldP spid="566" grpId="0" animBg="1"/>
      <p:bldP spid="572" grpId="0" animBg="1"/>
      <p:bldP spid="573" grpId="0"/>
      <p:bldP spid="576" grpId="0"/>
      <p:bldP spid="578" grpId="0" animBg="1"/>
      <p:bldP spid="592" grpId="0"/>
      <p:bldP spid="596" grpId="0"/>
      <p:bldP spid="597" grpId="0"/>
      <p:bldP spid="598" grpId="0"/>
      <p:bldP spid="616" grpId="0"/>
      <p:bldP spid="620" grpId="0" animBg="1"/>
      <p:bldP spid="621" grpId="0" animBg="1"/>
      <p:bldP spid="622" grpId="0" animBg="1"/>
      <p:bldP spid="625" grpId="0" animBg="1"/>
      <p:bldP spid="626" grpId="0" animBg="1"/>
      <p:bldP spid="820" grpId="0" animBg="1"/>
      <p:bldP spid="821" grpId="0" animBg="1"/>
      <p:bldP spid="8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59DEC-4764-D047-BE94-404AA2F807CE}"/>
              </a:ext>
            </a:extLst>
          </p:cNvPr>
          <p:cNvSpPr>
            <a:spLocks noGrp="1"/>
          </p:cNvSpPr>
          <p:nvPr>
            <p:ph type="title"/>
          </p:nvPr>
        </p:nvSpPr>
        <p:spPr>
          <a:xfrm>
            <a:off x="366963" y="257434"/>
            <a:ext cx="8410073" cy="753467"/>
          </a:xfrm>
        </p:spPr>
        <p:txBody>
          <a:bodyPr>
            <a:normAutofit fontScale="90000"/>
          </a:bodyPr>
          <a:lstStyle/>
          <a:p>
            <a:r>
              <a:rPr lang="en-US" dirty="0"/>
              <a:t>Key Results – Area and Power</a:t>
            </a:r>
          </a:p>
        </p:txBody>
      </p:sp>
      <p:sp>
        <p:nvSpPr>
          <p:cNvPr id="3" name="Content Placeholder 2">
            <a:extLst>
              <a:ext uri="{FF2B5EF4-FFF2-40B4-BE49-F238E27FC236}">
                <a16:creationId xmlns:a16="http://schemas.microsoft.com/office/drawing/2014/main" id="{352355FD-8978-034C-A4F6-5DDD1F67AC9E}"/>
              </a:ext>
            </a:extLst>
          </p:cNvPr>
          <p:cNvSpPr>
            <a:spLocks noGrp="1"/>
          </p:cNvSpPr>
          <p:nvPr>
            <p:ph idx="1"/>
          </p:nvPr>
        </p:nvSpPr>
        <p:spPr>
          <a:xfrm>
            <a:off x="366963" y="1153551"/>
            <a:ext cx="8410073" cy="5281539"/>
          </a:xfrm>
        </p:spPr>
        <p:txBody>
          <a:bodyPr>
            <a:noAutofit/>
          </a:bodyPr>
          <a:lstStyle/>
          <a:p>
            <a:pPr marL="463550" indent="-285750">
              <a:lnSpc>
                <a:spcPct val="120000"/>
              </a:lnSpc>
              <a:spcBef>
                <a:spcPts val="0"/>
              </a:spcBef>
              <a:spcAft>
                <a:spcPts val="0"/>
              </a:spcAft>
            </a:pPr>
            <a:r>
              <a:rPr lang="en-US" dirty="0">
                <a:solidFill>
                  <a:schemeClr val="tx1"/>
                </a:solidFill>
              </a:rPr>
              <a:t>Based on our </a:t>
            </a:r>
            <a:r>
              <a:rPr lang="en-US" b="1" dirty="0">
                <a:solidFill>
                  <a:srgbClr val="0070C0"/>
                </a:solidFill>
              </a:rPr>
              <a:t>synthesis</a:t>
            </a:r>
            <a:r>
              <a:rPr lang="en-US" dirty="0">
                <a:solidFill>
                  <a:schemeClr val="tx1"/>
                </a:solidFill>
              </a:rPr>
              <a:t> of </a:t>
            </a:r>
            <a:r>
              <a:rPr lang="en-US" b="1" dirty="0">
                <a:solidFill>
                  <a:srgbClr val="0070C0"/>
                </a:solidFill>
              </a:rPr>
              <a:t>GenASM-DC</a:t>
            </a:r>
            <a:r>
              <a:rPr lang="en-US" b="1" dirty="0">
                <a:solidFill>
                  <a:srgbClr val="1F8DD3"/>
                </a:solidFill>
              </a:rPr>
              <a:t> </a:t>
            </a:r>
            <a:r>
              <a:rPr lang="en-US" dirty="0">
                <a:solidFill>
                  <a:schemeClr val="tx1"/>
                </a:solidFill>
              </a:rPr>
              <a:t>and</a:t>
            </a:r>
            <a:r>
              <a:rPr lang="en-US" b="1" dirty="0">
                <a:solidFill>
                  <a:srgbClr val="1F8DD3"/>
                </a:solidFill>
              </a:rPr>
              <a:t> </a:t>
            </a:r>
            <a:r>
              <a:rPr lang="en-US" b="1" dirty="0">
                <a:solidFill>
                  <a:srgbClr val="0070C0"/>
                </a:solidFill>
              </a:rPr>
              <a:t>GenASM-TB</a:t>
            </a:r>
            <a:r>
              <a:rPr lang="en-US" b="1" dirty="0">
                <a:solidFill>
                  <a:srgbClr val="1F8DD3"/>
                </a:solidFill>
              </a:rPr>
              <a:t> </a:t>
            </a:r>
            <a:r>
              <a:rPr lang="en-US" dirty="0">
                <a:solidFill>
                  <a:schemeClr val="tx1"/>
                </a:solidFill>
              </a:rPr>
              <a:t>accelerator datapaths using the Synopsys Design Compiler with a </a:t>
            </a:r>
            <a:r>
              <a:rPr lang="en-US" b="1" dirty="0">
                <a:solidFill>
                  <a:srgbClr val="0070C0"/>
                </a:solidFill>
                <a:latin typeface="Calibri" panose="020F0502020204030204" pitchFamily="34" charset="0"/>
              </a:rPr>
              <a:t>28</a:t>
            </a:r>
            <a:r>
              <a:rPr lang="en-US" b="1" dirty="0">
                <a:solidFill>
                  <a:srgbClr val="0070C0"/>
                </a:solidFill>
              </a:rPr>
              <a:t>nm</a:t>
            </a:r>
            <a:r>
              <a:rPr lang="en-US" dirty="0">
                <a:solidFill>
                  <a:srgbClr val="1F8DD3"/>
                </a:solidFill>
              </a:rPr>
              <a:t> </a:t>
            </a:r>
            <a:r>
              <a:rPr lang="en-US" dirty="0">
                <a:solidFill>
                  <a:schemeClr val="tx1"/>
                </a:solidFill>
              </a:rPr>
              <a:t>LP process:</a:t>
            </a:r>
          </a:p>
          <a:p>
            <a:pPr marL="727075" lvl="1" indent="-228600">
              <a:lnSpc>
                <a:spcPct val="120000"/>
              </a:lnSpc>
              <a:spcBef>
                <a:spcPts val="0"/>
              </a:spcBef>
              <a:spcAft>
                <a:spcPts val="0"/>
              </a:spcAft>
            </a:pPr>
            <a:r>
              <a:rPr lang="en-US" sz="2000" dirty="0">
                <a:solidFill>
                  <a:schemeClr val="tx1"/>
                </a:solidFill>
              </a:rPr>
              <a:t>Both GenASM-DC and GenASM-TB operate </a:t>
            </a:r>
            <a:r>
              <a:rPr lang="en-US" sz="2000" b="1" dirty="0">
                <a:solidFill>
                  <a:srgbClr val="0070C0"/>
                </a:solidFill>
              </a:rPr>
              <a:t>@ </a:t>
            </a:r>
            <a:r>
              <a:rPr lang="en-US" sz="2000" b="1" dirty="0">
                <a:solidFill>
                  <a:srgbClr val="0070C0"/>
                </a:solidFill>
                <a:latin typeface="Calibri" panose="020F0502020204030204" pitchFamily="34" charset="0"/>
              </a:rPr>
              <a:t>1</a:t>
            </a:r>
            <a:r>
              <a:rPr lang="en-US" sz="2000" b="1" dirty="0">
                <a:solidFill>
                  <a:srgbClr val="0070C0"/>
                </a:solidFill>
              </a:rPr>
              <a:t>GHz</a:t>
            </a:r>
          </a:p>
          <a:p>
            <a:pPr marL="727075" lvl="1" indent="-285750">
              <a:lnSpc>
                <a:spcPct val="120000"/>
              </a:lnSpc>
              <a:spcBef>
                <a:spcPts val="0"/>
              </a:spcBef>
              <a:spcAft>
                <a:spcPts val="0"/>
              </a:spcAft>
            </a:pPr>
            <a:endParaRPr lang="en-US" sz="2000" b="1" dirty="0">
              <a:solidFill>
                <a:srgbClr val="0070C0"/>
              </a:solidFill>
            </a:endParaRPr>
          </a:p>
          <a:p>
            <a:pPr marL="727075" lvl="1" indent="-285750">
              <a:lnSpc>
                <a:spcPct val="120000"/>
              </a:lnSpc>
              <a:spcBef>
                <a:spcPts val="0"/>
              </a:spcBef>
              <a:spcAft>
                <a:spcPts val="0"/>
              </a:spcAft>
            </a:pPr>
            <a:endParaRPr lang="en-US" sz="2000" b="1" dirty="0">
              <a:solidFill>
                <a:srgbClr val="0070C0"/>
              </a:solidFill>
            </a:endParaRPr>
          </a:p>
          <a:p>
            <a:pPr marL="727075" lvl="1" indent="-285750">
              <a:lnSpc>
                <a:spcPct val="120000"/>
              </a:lnSpc>
              <a:spcBef>
                <a:spcPts val="0"/>
              </a:spcBef>
              <a:spcAft>
                <a:spcPts val="0"/>
              </a:spcAft>
            </a:pPr>
            <a:endParaRPr lang="en-US" sz="2000" b="1" dirty="0">
              <a:solidFill>
                <a:srgbClr val="0070C0"/>
              </a:solidFill>
            </a:endParaRPr>
          </a:p>
          <a:p>
            <a:pPr marL="727075" lvl="1" indent="-285750">
              <a:lnSpc>
                <a:spcPct val="120000"/>
              </a:lnSpc>
              <a:spcBef>
                <a:spcPts val="0"/>
              </a:spcBef>
              <a:spcAft>
                <a:spcPts val="0"/>
              </a:spcAft>
            </a:pPr>
            <a:endParaRPr lang="en-US" sz="2000" b="1" dirty="0">
              <a:solidFill>
                <a:srgbClr val="0070C0"/>
              </a:solidFill>
            </a:endParaRPr>
          </a:p>
          <a:p>
            <a:pPr marL="727075" lvl="1" indent="-285750">
              <a:lnSpc>
                <a:spcPct val="120000"/>
              </a:lnSpc>
              <a:spcBef>
                <a:spcPts val="0"/>
              </a:spcBef>
              <a:spcAft>
                <a:spcPts val="0"/>
              </a:spcAft>
            </a:pPr>
            <a:endParaRPr lang="en-US" sz="2000" b="1" dirty="0">
              <a:solidFill>
                <a:srgbClr val="0070C0"/>
              </a:solidFill>
            </a:endParaRPr>
          </a:p>
          <a:p>
            <a:pPr marL="727075" lvl="1" indent="-285750">
              <a:lnSpc>
                <a:spcPct val="120000"/>
              </a:lnSpc>
              <a:spcBef>
                <a:spcPts val="0"/>
              </a:spcBef>
              <a:spcAft>
                <a:spcPts val="0"/>
              </a:spcAft>
            </a:pPr>
            <a:endParaRPr lang="en-US" sz="2000" b="1" dirty="0">
              <a:solidFill>
                <a:srgbClr val="0070C0"/>
              </a:solidFill>
            </a:endParaRPr>
          </a:p>
          <a:p>
            <a:pPr marL="441325" lvl="1" indent="0">
              <a:lnSpc>
                <a:spcPct val="120000"/>
              </a:lnSpc>
              <a:spcBef>
                <a:spcPts val="0"/>
              </a:spcBef>
              <a:spcAft>
                <a:spcPts val="0"/>
              </a:spcAft>
              <a:buNone/>
            </a:pPr>
            <a:endParaRPr lang="en-US" sz="2000" b="1" dirty="0">
              <a:solidFill>
                <a:srgbClr val="0070C0"/>
              </a:solidFill>
            </a:endParaRPr>
          </a:p>
          <a:p>
            <a:pPr marL="441325" lvl="1" indent="0">
              <a:lnSpc>
                <a:spcPct val="120000"/>
              </a:lnSpc>
              <a:spcBef>
                <a:spcPts val="0"/>
              </a:spcBef>
              <a:spcAft>
                <a:spcPts val="0"/>
              </a:spcAft>
              <a:buNone/>
            </a:pPr>
            <a:endParaRPr lang="en-US" sz="2000" b="1" dirty="0">
              <a:solidFill>
                <a:srgbClr val="0070C0"/>
              </a:solidFill>
            </a:endParaRPr>
          </a:p>
          <a:p>
            <a:pPr marL="180975" lvl="1" indent="0">
              <a:lnSpc>
                <a:spcPct val="120000"/>
              </a:lnSpc>
              <a:spcBef>
                <a:spcPts val="0"/>
              </a:spcBef>
              <a:spcAft>
                <a:spcPts val="0"/>
              </a:spcAft>
              <a:buNone/>
            </a:pPr>
            <a:r>
              <a:rPr lang="en-US" sz="2000" b="1" dirty="0">
                <a:solidFill>
                  <a:schemeClr val="tx1"/>
                </a:solidFill>
              </a:rPr>
              <a:t>               </a:t>
            </a:r>
            <a:r>
              <a:rPr lang="en-US" sz="200" b="1" dirty="0">
                <a:solidFill>
                  <a:schemeClr val="tx1"/>
                </a:solidFill>
              </a:rPr>
              <a:t> </a:t>
            </a:r>
            <a:r>
              <a:rPr lang="en-US" sz="2000" b="1" dirty="0">
                <a:solidFill>
                  <a:schemeClr val="tx1"/>
                </a:solidFill>
              </a:rPr>
              <a:t>Total (</a:t>
            </a:r>
            <a:r>
              <a:rPr lang="en-US" sz="2000" b="1" dirty="0">
                <a:solidFill>
                  <a:schemeClr val="tx1"/>
                </a:solidFill>
                <a:latin typeface="Calibri" panose="020F0502020204030204" pitchFamily="34" charset="0"/>
              </a:rPr>
              <a:t>1</a:t>
            </a:r>
            <a:r>
              <a:rPr lang="en-US" sz="2000" b="1" dirty="0">
                <a:solidFill>
                  <a:schemeClr val="tx1"/>
                </a:solidFill>
              </a:rPr>
              <a:t> vault):</a:t>
            </a:r>
            <a:r>
              <a:rPr lang="en-US" sz="2000" dirty="0">
                <a:solidFill>
                  <a:schemeClr val="tx1"/>
                </a:solidFill>
              </a:rPr>
              <a:t>	       </a:t>
            </a:r>
            <a:r>
              <a:rPr lang="en-US" sz="2000" dirty="0">
                <a:solidFill>
                  <a:schemeClr val="tx1"/>
                </a:solidFill>
                <a:latin typeface="Calibri" panose="020F0502020204030204" pitchFamily="34" charset="0"/>
              </a:rPr>
              <a:t>0.334 mm</a:t>
            </a:r>
            <a:r>
              <a:rPr lang="en-US" sz="2000" baseline="30000" dirty="0">
                <a:solidFill>
                  <a:schemeClr val="tx1"/>
                </a:solidFill>
                <a:latin typeface="Calibri" panose="020F0502020204030204" pitchFamily="34" charset="0"/>
              </a:rPr>
              <a:t>2</a:t>
            </a:r>
            <a:r>
              <a:rPr lang="en-US" sz="2000" dirty="0">
                <a:solidFill>
                  <a:schemeClr val="tx1"/>
                </a:solidFill>
                <a:latin typeface="Calibri" panose="020F0502020204030204" pitchFamily="34" charset="0"/>
              </a:rPr>
              <a:t>		          0.101 W	</a:t>
            </a:r>
            <a:endParaRPr lang="en-US" sz="2000" baseline="30000" dirty="0">
              <a:solidFill>
                <a:schemeClr val="tx1"/>
              </a:solidFill>
              <a:latin typeface="Calibri" panose="020F0502020204030204" pitchFamily="34" charset="0"/>
            </a:endParaRPr>
          </a:p>
          <a:p>
            <a:pPr marL="180975" lvl="1" indent="0">
              <a:lnSpc>
                <a:spcPct val="120000"/>
              </a:lnSpc>
              <a:spcBef>
                <a:spcPts val="0"/>
              </a:spcBef>
              <a:spcAft>
                <a:spcPts val="0"/>
              </a:spcAft>
              <a:buNone/>
            </a:pPr>
            <a:r>
              <a:rPr lang="en-US" sz="2000" b="1" dirty="0">
                <a:solidFill>
                  <a:schemeClr val="tx1"/>
                </a:solidFill>
              </a:rPr>
              <a:t>           Total (</a:t>
            </a:r>
            <a:r>
              <a:rPr lang="en-US" sz="2000" b="1" dirty="0">
                <a:solidFill>
                  <a:schemeClr val="tx1"/>
                </a:solidFill>
                <a:latin typeface="Calibri" panose="020F0502020204030204" pitchFamily="34" charset="0"/>
              </a:rPr>
              <a:t>32</a:t>
            </a:r>
            <a:r>
              <a:rPr lang="en-US" sz="2000" b="1" dirty="0">
                <a:solidFill>
                  <a:schemeClr val="tx1"/>
                </a:solidFill>
              </a:rPr>
              <a:t> vaults):</a:t>
            </a:r>
            <a:r>
              <a:rPr lang="en-US" sz="2000" dirty="0">
                <a:solidFill>
                  <a:schemeClr val="tx1"/>
                </a:solidFill>
              </a:rPr>
              <a:t>	       </a:t>
            </a:r>
            <a:r>
              <a:rPr lang="en-US" sz="2000" dirty="0">
                <a:solidFill>
                  <a:schemeClr val="tx1"/>
                </a:solidFill>
                <a:latin typeface="Calibri" panose="020F0502020204030204" pitchFamily="34" charset="0"/>
              </a:rPr>
              <a:t>10.69 mm</a:t>
            </a:r>
            <a:r>
              <a:rPr lang="en-US" sz="2000" baseline="30000" dirty="0">
                <a:solidFill>
                  <a:schemeClr val="tx1"/>
                </a:solidFill>
                <a:latin typeface="Calibri" panose="020F0502020204030204" pitchFamily="34" charset="0"/>
              </a:rPr>
              <a:t>2	</a:t>
            </a:r>
            <a:r>
              <a:rPr lang="en-US" sz="2000" dirty="0">
                <a:solidFill>
                  <a:schemeClr val="tx1"/>
                </a:solidFill>
                <a:latin typeface="Calibri" panose="020F0502020204030204" pitchFamily="34" charset="0"/>
              </a:rPr>
              <a:t>	          3.23 W</a:t>
            </a:r>
            <a:endParaRPr lang="en-US" sz="2000" baseline="30000" dirty="0">
              <a:solidFill>
                <a:schemeClr val="tx1"/>
              </a:solidFill>
              <a:latin typeface="Calibri" panose="020F0502020204030204" pitchFamily="34" charset="0"/>
            </a:endParaRPr>
          </a:p>
          <a:p>
            <a:pPr marL="180975" lvl="1" indent="0">
              <a:lnSpc>
                <a:spcPct val="120000"/>
              </a:lnSpc>
              <a:spcBef>
                <a:spcPts val="0"/>
              </a:spcBef>
              <a:spcAft>
                <a:spcPts val="0"/>
              </a:spcAft>
              <a:buNone/>
            </a:pPr>
            <a:r>
              <a:rPr lang="en-US" sz="2000" b="1" dirty="0">
                <a:solidFill>
                  <a:schemeClr val="tx1"/>
                </a:solidFill>
                <a:latin typeface="Calibri" panose="020F0502020204030204" pitchFamily="34" charset="0"/>
              </a:rPr>
              <a:t>%</a:t>
            </a:r>
            <a:r>
              <a:rPr lang="en-US" sz="2000" b="1" dirty="0">
                <a:solidFill>
                  <a:schemeClr val="tx1"/>
                </a:solidFill>
              </a:rPr>
              <a:t> of a Xeon CPU core:</a:t>
            </a:r>
            <a:r>
              <a:rPr lang="en-US" sz="2000" dirty="0">
                <a:solidFill>
                  <a:schemeClr val="tx1"/>
                </a:solidFill>
              </a:rPr>
              <a:t>	       </a:t>
            </a:r>
            <a:r>
              <a:rPr lang="en-US" sz="2000" b="1" dirty="0">
                <a:solidFill>
                  <a:srgbClr val="0070C0"/>
                </a:solidFill>
                <a:latin typeface="Calibri" panose="020F0502020204030204" pitchFamily="34" charset="0"/>
              </a:rPr>
              <a:t>1%			          1%</a:t>
            </a:r>
          </a:p>
          <a:p>
            <a:pPr marL="177800" indent="0">
              <a:lnSpc>
                <a:spcPct val="120000"/>
              </a:lnSpc>
              <a:spcBef>
                <a:spcPts val="0"/>
              </a:spcBef>
              <a:spcAft>
                <a:spcPts val="0"/>
              </a:spcAft>
              <a:buNone/>
            </a:pPr>
            <a:endParaRPr lang="en-US" dirty="0">
              <a:solidFill>
                <a:schemeClr val="tx1"/>
              </a:solidFill>
            </a:endParaRPr>
          </a:p>
          <a:p>
            <a:pPr marL="463550" indent="-285750">
              <a:lnSpc>
                <a:spcPct val="120000"/>
              </a:lnSpc>
              <a:spcBef>
                <a:spcPts val="0"/>
              </a:spcBef>
              <a:spcAft>
                <a:spcPts val="0"/>
              </a:spcAft>
            </a:pPr>
            <a:endParaRPr lang="en-US" dirty="0">
              <a:solidFill>
                <a:schemeClr val="tx1"/>
              </a:solidFill>
            </a:endParaRPr>
          </a:p>
          <a:p>
            <a:pPr marL="463550" indent="-285750">
              <a:lnSpc>
                <a:spcPct val="120000"/>
              </a:lnSpc>
              <a:spcBef>
                <a:spcPts val="0"/>
              </a:spcBef>
              <a:spcAft>
                <a:spcPts val="0"/>
              </a:spcAft>
            </a:pPr>
            <a:endParaRPr lang="en-US" dirty="0">
              <a:solidFill>
                <a:schemeClr val="tx1"/>
              </a:solidFill>
            </a:endParaRPr>
          </a:p>
          <a:p>
            <a:pPr marL="463550" indent="-285750">
              <a:lnSpc>
                <a:spcPct val="120000"/>
              </a:lnSpc>
              <a:spcBef>
                <a:spcPts val="0"/>
              </a:spcBef>
              <a:spcAft>
                <a:spcPts val="0"/>
              </a:spcAft>
            </a:pPr>
            <a:endParaRPr lang="en-US" dirty="0">
              <a:solidFill>
                <a:schemeClr val="tx1"/>
              </a:solidFill>
            </a:endParaRPr>
          </a:p>
          <a:p>
            <a:pPr marL="463550" indent="-285750">
              <a:lnSpc>
                <a:spcPct val="120000"/>
              </a:lnSpc>
              <a:spcBef>
                <a:spcPts val="0"/>
              </a:spcBef>
              <a:spcAft>
                <a:spcPts val="0"/>
              </a:spcAft>
            </a:pPr>
            <a:endParaRPr lang="en-US" dirty="0">
              <a:solidFill>
                <a:schemeClr val="tx1"/>
              </a:solidFill>
            </a:endParaRPr>
          </a:p>
          <a:p>
            <a:pPr marL="463550" indent="-285750">
              <a:lnSpc>
                <a:spcPct val="120000"/>
              </a:lnSpc>
              <a:spcBef>
                <a:spcPts val="0"/>
              </a:spcBef>
              <a:spcAft>
                <a:spcPts val="0"/>
              </a:spcAft>
            </a:pPr>
            <a:endParaRPr lang="en-US" dirty="0">
              <a:solidFill>
                <a:schemeClr val="tx1"/>
              </a:solidFill>
            </a:endParaRPr>
          </a:p>
          <a:p>
            <a:pPr marL="463550" indent="-285750">
              <a:lnSpc>
                <a:spcPct val="120000"/>
              </a:lnSpc>
              <a:spcBef>
                <a:spcPts val="0"/>
              </a:spcBef>
              <a:spcAft>
                <a:spcPts val="0"/>
              </a:spcAft>
            </a:pPr>
            <a:endParaRPr lang="en-US" dirty="0">
              <a:solidFill>
                <a:schemeClr val="tx1"/>
              </a:solidFill>
            </a:endParaRPr>
          </a:p>
          <a:p>
            <a:pPr marL="463550" indent="-285750">
              <a:lnSpc>
                <a:spcPct val="120000"/>
              </a:lnSpc>
              <a:spcBef>
                <a:spcPts val="0"/>
              </a:spcBef>
              <a:spcAft>
                <a:spcPts val="0"/>
              </a:spcAft>
            </a:pPr>
            <a:endParaRPr lang="en-US" dirty="0">
              <a:solidFill>
                <a:schemeClr val="tx1"/>
              </a:solidFill>
            </a:endParaRPr>
          </a:p>
        </p:txBody>
      </p:sp>
      <p:sp>
        <p:nvSpPr>
          <p:cNvPr id="8" name="Slide Number Placeholder 7">
            <a:extLst>
              <a:ext uri="{FF2B5EF4-FFF2-40B4-BE49-F238E27FC236}">
                <a16:creationId xmlns:a16="http://schemas.microsoft.com/office/drawing/2014/main" id="{4598AF6C-2548-9C45-A22B-C27AD0E24FE0}"/>
              </a:ext>
            </a:extLst>
          </p:cNvPr>
          <p:cNvSpPr>
            <a:spLocks noGrp="1"/>
          </p:cNvSpPr>
          <p:nvPr>
            <p:ph type="sldNum" sz="quarter" idx="10"/>
          </p:nvPr>
        </p:nvSpPr>
        <p:spPr/>
        <p:txBody>
          <a:bodyPr/>
          <a:lstStyle/>
          <a:p>
            <a:fld id="{BE67019E-6B59-9444-A8F8-0CFAB6B6981D}" type="slidenum">
              <a:rPr lang="en-US" smtClean="0"/>
              <a:pPr/>
              <a:t>9</a:t>
            </a:fld>
            <a:endParaRPr lang="en-US" dirty="0"/>
          </a:p>
        </p:txBody>
      </p:sp>
      <p:pic>
        <p:nvPicPr>
          <p:cNvPr id="9" name="Picture 8">
            <a:extLst>
              <a:ext uri="{FF2B5EF4-FFF2-40B4-BE49-F238E27FC236}">
                <a16:creationId xmlns:a16="http://schemas.microsoft.com/office/drawing/2014/main" id="{4B429080-6773-004C-B2E3-4D56C17EAD88}"/>
              </a:ext>
            </a:extLst>
          </p:cNvPr>
          <p:cNvPicPr>
            <a:picLocks noChangeAspect="1"/>
          </p:cNvPicPr>
          <p:nvPr/>
        </p:nvPicPr>
        <p:blipFill rotWithShape="1">
          <a:blip r:embed="rId4"/>
          <a:srcRect t="15771"/>
          <a:stretch/>
        </p:blipFill>
        <p:spPr>
          <a:xfrm>
            <a:off x="1956020" y="2515204"/>
            <a:ext cx="7516465" cy="2558231"/>
          </a:xfrm>
          <a:prstGeom prst="rect">
            <a:avLst/>
          </a:prstGeom>
        </p:spPr>
      </p:pic>
      <p:pic>
        <p:nvPicPr>
          <p:cNvPr id="13" name="Picture 12">
            <a:extLst>
              <a:ext uri="{FF2B5EF4-FFF2-40B4-BE49-F238E27FC236}">
                <a16:creationId xmlns:a16="http://schemas.microsoft.com/office/drawing/2014/main" id="{5D0D50E8-DDDA-BF47-BDF6-E79C94DC6207}"/>
              </a:ext>
            </a:extLst>
          </p:cNvPr>
          <p:cNvPicPr>
            <a:picLocks noChangeAspect="1"/>
          </p:cNvPicPr>
          <p:nvPr/>
        </p:nvPicPr>
        <p:blipFill rotWithShape="1">
          <a:blip r:embed="rId5"/>
          <a:srcRect t="30487" r="72020" b="18476"/>
          <a:stretch/>
        </p:blipFill>
        <p:spPr>
          <a:xfrm>
            <a:off x="366963" y="3109351"/>
            <a:ext cx="2284505" cy="1369938"/>
          </a:xfrm>
          <a:prstGeom prst="rect">
            <a:avLst/>
          </a:prstGeom>
        </p:spPr>
      </p:pic>
    </p:spTree>
    <p:custDataLst>
      <p:tags r:id="rId1"/>
    </p:custDataLst>
    <p:extLst>
      <p:ext uri="{BB962C8B-B14F-4D97-AF65-F5344CB8AC3E}">
        <p14:creationId xmlns:p14="http://schemas.microsoft.com/office/powerpoint/2010/main" val="27506259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8|4|8.7|7.6"/>
</p:tagLst>
</file>

<file path=ppt/tags/tag10.xml><?xml version="1.0" encoding="utf-8"?>
<p:tagLst xmlns:a="http://schemas.openxmlformats.org/drawingml/2006/main" xmlns:r="http://schemas.openxmlformats.org/officeDocument/2006/relationships" xmlns:p="http://schemas.openxmlformats.org/presentationml/2006/main">
  <p:tag name="TIMING" val="|4.3|0.6|0.5|2.3"/>
</p:tagLst>
</file>

<file path=ppt/tags/tag11.xml><?xml version="1.0" encoding="utf-8"?>
<p:tagLst xmlns:a="http://schemas.openxmlformats.org/drawingml/2006/main" xmlns:r="http://schemas.openxmlformats.org/officeDocument/2006/relationships" xmlns:p="http://schemas.openxmlformats.org/presentationml/2006/main">
  <p:tag name="TIMING" val="|8.7|0.9|1.1|3|0.5|0.5"/>
</p:tagLst>
</file>

<file path=ppt/tags/tag2.xml><?xml version="1.0" encoding="utf-8"?>
<p:tagLst xmlns:a="http://schemas.openxmlformats.org/drawingml/2006/main" xmlns:r="http://schemas.openxmlformats.org/officeDocument/2006/relationships" xmlns:p="http://schemas.openxmlformats.org/presentationml/2006/main">
  <p:tag name="TIMING" val="|1.9|2.9|11.3|11.7"/>
</p:tagLst>
</file>

<file path=ppt/tags/tag3.xml><?xml version="1.0" encoding="utf-8"?>
<p:tagLst xmlns:a="http://schemas.openxmlformats.org/drawingml/2006/main" xmlns:r="http://schemas.openxmlformats.org/officeDocument/2006/relationships" xmlns:p="http://schemas.openxmlformats.org/presentationml/2006/main">
  <p:tag name="TIMING" val="|1.5|5.7|1.5|9.1|8.1"/>
</p:tagLst>
</file>

<file path=ppt/tags/tag4.xml><?xml version="1.0" encoding="utf-8"?>
<p:tagLst xmlns:a="http://schemas.openxmlformats.org/drawingml/2006/main" xmlns:r="http://schemas.openxmlformats.org/officeDocument/2006/relationships" xmlns:p="http://schemas.openxmlformats.org/presentationml/2006/main">
  <p:tag name="TIMING" val="|5.2|8.2|10.3|4.6|7.9|3.1|3.8|3.3"/>
</p:tagLst>
</file>

<file path=ppt/tags/tag5.xml><?xml version="1.0" encoding="utf-8"?>
<p:tagLst xmlns:a="http://schemas.openxmlformats.org/drawingml/2006/main" xmlns:r="http://schemas.openxmlformats.org/officeDocument/2006/relationships" xmlns:p="http://schemas.openxmlformats.org/presentationml/2006/main">
  <p:tag name="TIMING" val="|5.2|8.2|10.3|4.6|7.9|3.1|3.8|3.3"/>
</p:tagLst>
</file>

<file path=ppt/tags/tag6.xml><?xml version="1.0" encoding="utf-8"?>
<p:tagLst xmlns:a="http://schemas.openxmlformats.org/drawingml/2006/main" xmlns:r="http://schemas.openxmlformats.org/officeDocument/2006/relationships" xmlns:p="http://schemas.openxmlformats.org/presentationml/2006/main">
  <p:tag name="TIMING" val="|2|7.5|6.6|9.2|7.1|5.3|7.5"/>
</p:tagLst>
</file>

<file path=ppt/tags/tag7.xml><?xml version="1.0" encoding="utf-8"?>
<p:tagLst xmlns:a="http://schemas.openxmlformats.org/drawingml/2006/main" xmlns:r="http://schemas.openxmlformats.org/officeDocument/2006/relationships" xmlns:p="http://schemas.openxmlformats.org/presentationml/2006/main">
  <p:tag name="TIMING" val="|4.4|2.6|3.7|5.6|10.3"/>
</p:tagLst>
</file>

<file path=ppt/tags/tag8.xml><?xml version="1.0" encoding="utf-8"?>
<p:tagLst xmlns:a="http://schemas.openxmlformats.org/drawingml/2006/main" xmlns:r="http://schemas.openxmlformats.org/officeDocument/2006/relationships" xmlns:p="http://schemas.openxmlformats.org/presentationml/2006/main">
  <p:tag name="TIMING" val="|3.7|5.2|3.8"/>
</p:tagLst>
</file>

<file path=ppt/tags/tag9.xml><?xml version="1.0" encoding="utf-8"?>
<p:tagLst xmlns:a="http://schemas.openxmlformats.org/drawingml/2006/main" xmlns:r="http://schemas.openxmlformats.org/officeDocument/2006/relationships" xmlns:p="http://schemas.openxmlformats.org/presentationml/2006/main">
  <p:tag name="TIMING" val="|3.7|5.2|3.8"/>
</p:tagLst>
</file>

<file path=ppt/theme/theme1.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1" id="{A5489879-DDF1-3B47-B3F5-DB6F6D612493}" vid="{33DDE609-D0E8-C249-A9C7-B34B636B08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16619</TotalTime>
  <Words>2230</Words>
  <Application>Microsoft Macintosh PowerPoint</Application>
  <PresentationFormat>On-screen Show (4:3)</PresentationFormat>
  <Paragraphs>374</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Corbel</vt:lpstr>
      <vt:lpstr>Courier New</vt:lpstr>
      <vt:lpstr>Wingdings</vt:lpstr>
      <vt:lpstr>Theme1</vt:lpstr>
      <vt:lpstr>GenASM: A High-Performance, Low-Power Approximate String Matching Acceleration Framework for Genome Sequence Analysis</vt:lpstr>
      <vt:lpstr>Genome Sequencing</vt:lpstr>
      <vt:lpstr>Genome Sequence Analysis</vt:lpstr>
      <vt:lpstr>GenASM: ASM Framework for GSA</vt:lpstr>
      <vt:lpstr>GenASM: Hardware Design</vt:lpstr>
      <vt:lpstr>GenASM: Hardware Design</vt:lpstr>
      <vt:lpstr>GenASM-DC: Hardware Design</vt:lpstr>
      <vt:lpstr>GenASM-TB: Hardware Design</vt:lpstr>
      <vt:lpstr>Key Results – Area and Power</vt:lpstr>
      <vt:lpstr>Key Results – Area and Power</vt:lpstr>
      <vt:lpstr>Use Cases of GenASM</vt:lpstr>
      <vt:lpstr>Use Cases of GenASM (cont’d.)</vt:lpstr>
      <vt:lpstr>Key Results</vt:lpstr>
      <vt:lpstr>GenASM: A High-Performance, Low-Power Approximate String Matching Acceleration Framework for Genome Sequence Analysis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GenASM: A Low-Power, Memory-Efficient Approximate String Matching Acceleration Framework for Genome Sequence Analysis     </dc:title>
  <dc:creator>Damla Senol Cali</dc:creator>
  <cp:lastModifiedBy>Damla Senol Cali</cp:lastModifiedBy>
  <cp:revision>544</cp:revision>
  <cp:lastPrinted>2020-09-24T15:48:13Z</cp:lastPrinted>
  <dcterms:created xsi:type="dcterms:W3CDTF">2020-08-18T13:49:09Z</dcterms:created>
  <dcterms:modified xsi:type="dcterms:W3CDTF">2020-10-20T22:39:28Z</dcterms:modified>
</cp:coreProperties>
</file>