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ppt/tags/tag22.xml" ContentType="application/vnd.openxmlformats-officedocument.presentationml.tags+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ppt/tags/tag24.xml" ContentType="application/vnd.openxmlformats-officedocument.presentationml.tags+xml"/>
  <Override PartName="/ppt/notesSlides/notesSlide33.xml" ContentType="application/vnd.openxmlformats-officedocument.presentationml.notesSlide+xml"/>
  <Override PartName="/ppt/tags/tag25.xml" ContentType="application/vnd.openxmlformats-officedocument.presentationml.tags+xml"/>
  <Override PartName="/ppt/notesSlides/notesSlide34.xml" ContentType="application/vnd.openxmlformats-officedocument.presentationml.notesSlide+xml"/>
  <Override PartName="/ppt/tags/tag26.xml" ContentType="application/vnd.openxmlformats-officedocument.presentationml.tags+xml"/>
  <Override PartName="/ppt/notesSlides/notesSlide35.xml" ContentType="application/vnd.openxmlformats-officedocument.presentationml.notesSlide+xml"/>
  <Override PartName="/ppt/tags/tag27.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8.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54"/>
  </p:notesMasterIdLst>
  <p:handoutMasterIdLst>
    <p:handoutMasterId r:id="rId55"/>
  </p:handoutMasterIdLst>
  <p:sldIdLst>
    <p:sldId id="4691" r:id="rId2"/>
    <p:sldId id="4692" r:id="rId3"/>
    <p:sldId id="4693" r:id="rId4"/>
    <p:sldId id="4694" r:id="rId5"/>
    <p:sldId id="4696" r:id="rId6"/>
    <p:sldId id="4613" r:id="rId7"/>
    <p:sldId id="4653" r:id="rId8"/>
    <p:sldId id="4499" r:id="rId9"/>
    <p:sldId id="4721" r:id="rId10"/>
    <p:sldId id="4698" r:id="rId11"/>
    <p:sldId id="4699" r:id="rId12"/>
    <p:sldId id="4622" r:id="rId13"/>
    <p:sldId id="4700" r:id="rId14"/>
    <p:sldId id="4506" r:id="rId15"/>
    <p:sldId id="4645" r:id="rId16"/>
    <p:sldId id="4695" r:id="rId17"/>
    <p:sldId id="4711" r:id="rId18"/>
    <p:sldId id="4718" r:id="rId19"/>
    <p:sldId id="4656" r:id="rId20"/>
    <p:sldId id="4628" r:id="rId21"/>
    <p:sldId id="4631" r:id="rId22"/>
    <p:sldId id="4701" r:id="rId23"/>
    <p:sldId id="4584" r:id="rId24"/>
    <p:sldId id="4719" r:id="rId25"/>
    <p:sldId id="4703" r:id="rId26"/>
    <p:sldId id="4704" r:id="rId27"/>
    <p:sldId id="4511" r:id="rId28"/>
    <p:sldId id="4720" r:id="rId29"/>
    <p:sldId id="4714" r:id="rId30"/>
    <p:sldId id="4705" r:id="rId31"/>
    <p:sldId id="4606" r:id="rId32"/>
    <p:sldId id="4708" r:id="rId33"/>
    <p:sldId id="4716" r:id="rId34"/>
    <p:sldId id="4659" r:id="rId35"/>
    <p:sldId id="4715" r:id="rId36"/>
    <p:sldId id="4712" r:id="rId37"/>
    <p:sldId id="4706" r:id="rId38"/>
    <p:sldId id="4709" r:id="rId39"/>
    <p:sldId id="4660" r:id="rId40"/>
    <p:sldId id="4713" r:id="rId41"/>
    <p:sldId id="4671" r:id="rId42"/>
    <p:sldId id="4664" r:id="rId43"/>
    <p:sldId id="4665" r:id="rId44"/>
    <p:sldId id="4497" r:id="rId45"/>
    <p:sldId id="4672" r:id="rId46"/>
    <p:sldId id="4673" r:id="rId47"/>
    <p:sldId id="4674" r:id="rId48"/>
    <p:sldId id="4648" r:id="rId49"/>
    <p:sldId id="4649" r:id="rId50"/>
    <p:sldId id="4650" r:id="rId51"/>
    <p:sldId id="312" r:id="rId52"/>
    <p:sldId id="431"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6200"/>
    <a:srgbClr val="00B050"/>
    <a:srgbClr val="7030A0"/>
    <a:srgbClr val="C00000"/>
    <a:srgbClr val="0070C0"/>
    <a:srgbClr val="098B43"/>
    <a:srgbClr val="324D1F"/>
    <a:srgbClr val="9DC3E6"/>
    <a:srgbClr val="FFCDD9"/>
    <a:srgbClr val="C485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66"/>
    <p:restoredTop sz="81891"/>
  </p:normalViewPr>
  <p:slideViewPr>
    <p:cSldViewPr snapToGrid="0" snapToObjects="1">
      <p:cViewPr varScale="1">
        <p:scale>
          <a:sx n="82" d="100"/>
          <a:sy n="82" d="100"/>
        </p:scale>
        <p:origin x="2840" y="1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1" d="100"/>
          <a:sy n="81" d="100"/>
        </p:scale>
        <p:origin x="402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5BBE3E-5EF1-3E41-B378-D6D52BB7A5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17381D-6A83-834C-A925-E27D2ACFF0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F6DE4F-B803-104D-AA15-502AFD6126B3}" type="datetimeFigureOut">
              <a:rPr lang="en-US" smtClean="0"/>
              <a:t>10/5/20</a:t>
            </a:fld>
            <a:endParaRPr lang="en-US"/>
          </a:p>
        </p:txBody>
      </p:sp>
      <p:sp>
        <p:nvSpPr>
          <p:cNvPr id="4" name="Footer Placeholder 3">
            <a:extLst>
              <a:ext uri="{FF2B5EF4-FFF2-40B4-BE49-F238E27FC236}">
                <a16:creationId xmlns:a16="http://schemas.microsoft.com/office/drawing/2014/main" id="{E4B19467-1154-5D45-AACF-AE098BE9AFF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15F319-D8A4-F846-BB60-91AB7174B4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2C521E-117D-5D40-BF43-93B079090C91}" type="slidenum">
              <a:rPr lang="en-US" smtClean="0"/>
              <a:t>‹#›</a:t>
            </a:fld>
            <a:endParaRPr lang="en-US"/>
          </a:p>
        </p:txBody>
      </p:sp>
    </p:spTree>
    <p:extLst>
      <p:ext uri="{BB962C8B-B14F-4D97-AF65-F5344CB8AC3E}">
        <p14:creationId xmlns:p14="http://schemas.microsoft.com/office/powerpoint/2010/main" val="2482864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3C208-645D-C24A-92BE-5C55D93EB607}" type="datetimeFigureOut">
              <a:rPr lang="en-US" smtClean="0"/>
              <a:t>10/5/20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139A41-7A76-1D40-B3BE-29B670EC38FE}" type="slidenum">
              <a:rPr lang="en-US" smtClean="0"/>
              <a:t>‹#›</a:t>
            </a:fld>
            <a:endParaRPr lang="en-US"/>
          </a:p>
        </p:txBody>
      </p:sp>
    </p:spTree>
    <p:extLst>
      <p:ext uri="{BB962C8B-B14F-4D97-AF65-F5344CB8AC3E}">
        <p14:creationId xmlns:p14="http://schemas.microsoft.com/office/powerpoint/2010/main" val="1792454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 am Damla Senol Cali. Today, I'll be presenting our work "GenASM: A High Performance, Low-Power Approximate String Matching Acceleration Framework for Genome Sequence Analysis". </a:t>
            </a:r>
          </a:p>
        </p:txBody>
      </p:sp>
      <p:sp>
        <p:nvSpPr>
          <p:cNvPr id="4" name="Slide Number Placeholder 3"/>
          <p:cNvSpPr>
            <a:spLocks noGrp="1"/>
          </p:cNvSpPr>
          <p:nvPr>
            <p:ph type="sldNum" sz="quarter" idx="5"/>
          </p:nvPr>
        </p:nvSpPr>
        <p:spPr/>
        <p:txBody>
          <a:bodyPr/>
          <a:lstStyle/>
          <a:p>
            <a:fld id="{47139A41-7A76-1D40-B3BE-29B670EC38FE}" type="slidenum">
              <a:rPr lang="en-US" smtClean="0"/>
              <a:t>1</a:t>
            </a:fld>
            <a:endParaRPr lang="en-US"/>
          </a:p>
        </p:txBody>
      </p:sp>
    </p:spTree>
    <p:extLst>
      <p:ext uri="{BB962C8B-B14F-4D97-AF65-F5344CB8AC3E}">
        <p14:creationId xmlns:p14="http://schemas.microsoft.com/office/powerpoint/2010/main" val="847918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Second, There is two-level data dependency in Bitap.</a:t>
            </a:r>
          </a:p>
          <a:p>
            <a:pPr marL="0" indent="0">
              <a:buNone/>
            </a:pPr>
            <a:endParaRPr lang="en-US" dirty="0"/>
          </a:p>
          <a:p>
            <a:pPr marL="0" indent="0">
              <a:buNone/>
            </a:pPr>
            <a:r>
              <a:rPr lang="en-US" dirty="0"/>
              <a:t>[CLICK] There is an outer loop data dependency when computing deletion, substitution and match bitvectors as they require </a:t>
            </a:r>
            <a:r>
              <a:rPr lang="en-US" dirty="0" err="1"/>
              <a:t>oldR</a:t>
            </a:r>
            <a:r>
              <a:rPr lang="en-US" dirty="0"/>
              <a:t> bitvectors which are coming from previous text iteration.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Also, there is an inner loop data dependency when computing insertion bitvector as it requires R[d-1] which is coming  from previous inner loop iteration.</a:t>
            </a:r>
          </a:p>
        </p:txBody>
      </p:sp>
      <p:sp>
        <p:nvSpPr>
          <p:cNvPr id="4" name="Slide Number Placeholder 3"/>
          <p:cNvSpPr>
            <a:spLocks noGrp="1"/>
          </p:cNvSpPr>
          <p:nvPr>
            <p:ph type="sldNum" sz="quarter" idx="5"/>
          </p:nvPr>
        </p:nvSpPr>
        <p:spPr/>
        <p:txBody>
          <a:bodyPr/>
          <a:lstStyle/>
          <a:p>
            <a:fld id="{47139A41-7A76-1D40-B3BE-29B670EC38FE}" type="slidenum">
              <a:rPr lang="en-US" smtClean="0"/>
              <a:t>10</a:t>
            </a:fld>
            <a:endParaRPr lang="en-US"/>
          </a:p>
        </p:txBody>
      </p:sp>
    </p:spTree>
    <p:extLst>
      <p:ext uri="{BB962C8B-B14F-4D97-AF65-F5344CB8AC3E}">
        <p14:creationId xmlns:p14="http://schemas.microsoft.com/office/powerpoint/2010/main" val="470296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third,  Bitap generates these four intermediate bitvectors but they are not stored and processed with a traceback step to find the optimal alignment</a:t>
            </a:r>
          </a:p>
        </p:txBody>
      </p:sp>
      <p:sp>
        <p:nvSpPr>
          <p:cNvPr id="4" name="Slide Number Placeholder 3"/>
          <p:cNvSpPr>
            <a:spLocks noGrp="1"/>
          </p:cNvSpPr>
          <p:nvPr>
            <p:ph type="sldNum" sz="quarter" idx="5"/>
          </p:nvPr>
        </p:nvSpPr>
        <p:spPr/>
        <p:txBody>
          <a:bodyPr/>
          <a:lstStyle/>
          <a:p>
            <a:fld id="{47139A41-7A76-1D40-B3BE-29B670EC38FE}" type="slidenum">
              <a:rPr lang="en-US" smtClean="0"/>
              <a:t>11</a:t>
            </a:fld>
            <a:endParaRPr lang="en-US"/>
          </a:p>
        </p:txBody>
      </p:sp>
    </p:spTree>
    <p:extLst>
      <p:ext uri="{BB962C8B-B14F-4D97-AF65-F5344CB8AC3E}">
        <p14:creationId xmlns:p14="http://schemas.microsoft.com/office/powerpoint/2010/main" val="2798096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find that Bitap has five limitations that hinder its applicability and efficient hardware acceleration for genome sequence analysis.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10000"/>
              </a:lnSpc>
              <a:spcBef>
                <a:spcPts val="0"/>
              </a:spcBef>
              <a:spcAft>
                <a:spcPts val="0"/>
              </a:spcAft>
              <a:buClrTx/>
              <a:buSzPct val="100000"/>
              <a:buFontTx/>
              <a:buNone/>
              <a:tabLst/>
              <a:defRPr/>
            </a:pPr>
            <a:r>
              <a:rPr lang="en-US" sz="1200" kern="1200" dirty="0">
                <a:solidFill>
                  <a:schemeClr val="tx1"/>
                </a:solidFill>
                <a:effectLst/>
                <a:latin typeface="+mn-lt"/>
                <a:ea typeface="+mn-ea"/>
                <a:cs typeface="+mn-cs"/>
              </a:rPr>
              <a:t>[CLICK] [CLICK] We have already covered the first two algorithmic limitations. </a:t>
            </a:r>
          </a:p>
          <a:p>
            <a:pPr lvl="0">
              <a:lnSpc>
                <a:spcPct val="110000"/>
              </a:lnSpc>
              <a:spcBef>
                <a:spcPts val="0"/>
              </a:spcBef>
              <a:spcAft>
                <a:spcPts val="0"/>
              </a:spcAft>
              <a:buSzPct val="100000"/>
            </a:pPr>
            <a:r>
              <a:rPr lang="en-US" sz="1200" kern="1200" dirty="0">
                <a:solidFill>
                  <a:schemeClr val="tx1"/>
                </a:solidFill>
                <a:effectLst/>
                <a:latin typeface="+mn-lt"/>
                <a:ea typeface="+mn-ea"/>
                <a:cs typeface="+mn-cs"/>
              </a:rPr>
              <a:t>[CLICK] We find one more algorithmic limitation, which is no support for long reads. In Bitap, the query length so read length is limited by the word size of the machine running the algorithm because </a:t>
            </a:r>
            <a:r>
              <a:rPr lang="en-US" sz="2050" kern="1200" dirty="0">
                <a:solidFill>
                  <a:schemeClr val="tx1"/>
                </a:solidFill>
                <a:effectLst/>
                <a:latin typeface="+mn-lt"/>
                <a:ea typeface="+mn-ea"/>
                <a:cs typeface="+mn-cs"/>
              </a:rPr>
              <a:t>e</a:t>
            </a:r>
            <a:r>
              <a:rPr lang="en-US" sz="2050" dirty="0">
                <a:solidFill>
                  <a:schemeClr val="tx1"/>
                </a:solidFill>
              </a:rPr>
              <a:t>ach bitvector has a length equal to the length of the pattern and we perform the bitwise operations on these bitvectors</a:t>
            </a:r>
            <a:r>
              <a:rPr lang="en-US" sz="2050" b="1" dirty="0">
                <a:solidFill>
                  <a:srgbClr val="C00000"/>
                </a:solidFill>
              </a:rPr>
              <a:t>. </a:t>
            </a:r>
            <a:r>
              <a:rPr lang="en-US" sz="1200" kern="1200" dirty="0">
                <a:solidFill>
                  <a:schemeClr val="tx1"/>
                </a:solidFill>
                <a:effectLst/>
                <a:latin typeface="+mn-lt"/>
                <a:ea typeface="+mn-ea"/>
                <a:cs typeface="+mn-cs"/>
              </a:rPr>
              <a:t>Thus, the algorithm does not support long reads, whose lengths are on the order of thousands to millions of base pairs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These are the algorithmic limitations of the Bitap algorithm.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Even after we solve the algorithmic limitations of Bitap, we find that we cannot extract significant performance benefits with algorithmic enhancements alone.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4) For example, while Bitap iterates over each character of the input text sequentially, we can enable text-level parallelism to improve its performance. However, the achievable level of parallelism is limited by the number of compute units in existing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5) We would expect that a GPU, which has thousands of compute units, can overcome the limited compute parallelism issues that CPUs experience. [CLICK] However, we find that a GPU implementation of the Bitap algorithm suffers from the limited amount of memory bandwidth available for each GPU thread.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And these are the HW-related limitations.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order to overcome these limitations and design an efficient accelerator, we find that we need to both (1) modify and extend the Bitap algorithm and (2) develop specialized hardware that can exploit the new opportunities that our algorithmic modifications provide.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64B0BB-F452-6F45-9C9C-EFED3BFBC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029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this end, we propose GenASM, an ASM acceleration framework for genome sequence analysis. </a:t>
            </a:r>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13</a:t>
            </a:fld>
            <a:endParaRPr lang="en-US"/>
          </a:p>
        </p:txBody>
      </p:sp>
    </p:spTree>
    <p:extLst>
      <p:ext uri="{BB962C8B-B14F-4D97-AF65-F5344CB8AC3E}">
        <p14:creationId xmlns:p14="http://schemas.microsoft.com/office/powerpoint/2010/main" val="25798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To our knowledge, GenASM is the first ASM acceleration framework for GSA and it is also first that enhances and accelerates Bitap. </a:t>
            </a:r>
            <a:br>
              <a:rPr lang="en-US" dirty="0"/>
            </a:br>
            <a:r>
              <a:rPr lang="en-US" dirty="0"/>
              <a:t>[CLICK]  </a:t>
            </a:r>
            <a:r>
              <a:rPr lang="en-US" sz="1200" b="0" i="0" u="none" strike="noStrike" kern="1200" dirty="0">
                <a:solidFill>
                  <a:schemeClr val="tx1"/>
                </a:solidFill>
                <a:effectLst/>
                <a:latin typeface="+mn-lt"/>
                <a:ea typeface="+mn-ea"/>
                <a:cs typeface="+mn-cs"/>
              </a:rPr>
              <a:t>We make significant modifications to Bitap in order to overcome those five limitations.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First, we modify the Bitap algorithm, by extending it to support long reads and by eliminating loop-carried data dependencies to enable parallelization.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Second, </a:t>
            </a:r>
            <a:r>
              <a:rPr lang="en-US" sz="1200" b="0" i="0" u="none" strike="noStrike" kern="1200" dirty="0">
                <a:solidFill>
                  <a:schemeClr val="tx1"/>
                </a:solidFill>
                <a:effectLst/>
                <a:latin typeface="+mn-lt"/>
                <a:ea typeface="+mn-ea"/>
                <a:cs typeface="+mn-cs"/>
              </a:rPr>
              <a:t>we develop a novel Bitap-compatible algorithm for traceback, which uses information collected during ASM about the different types of errors to identify the optimal alignment of reads.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these cover the algorithmic contributions of GenASM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And third, we co-design specialized, low-power and area-efficient hardware for both algorithms.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and this covers the hardware-level contributions of GenASM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14</a:t>
            </a:fld>
            <a:endParaRPr lang="en-US"/>
          </a:p>
        </p:txBody>
      </p:sp>
    </p:spTree>
    <p:extLst>
      <p:ext uri="{BB962C8B-B14F-4D97-AF65-F5344CB8AC3E}">
        <p14:creationId xmlns:p14="http://schemas.microsoft.com/office/powerpoint/2010/main" val="3457299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Our first algorithm GenASM-DC</a:t>
            </a:r>
          </a:p>
          <a:p>
            <a:r>
              <a:rPr lang="en-US" dirty="0"/>
              <a:t>[CLICK] is the modified Bitap algorithm for distance calculation, where </a:t>
            </a:r>
          </a:p>
          <a:p>
            <a:r>
              <a:rPr lang="en-US" dirty="0"/>
              <a:t>[CLICK] we extend it to provide efficient support for long reads,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enable parallelism besides bit-parallelism that baseline Bitap provides by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performing loop unrolling and </a:t>
            </a:r>
            <a:r>
              <a:rPr lang="en-US" sz="1200" kern="1200" dirty="0">
                <a:solidFill>
                  <a:schemeClr val="tx1"/>
                </a:solidFill>
                <a:effectLst/>
                <a:latin typeface="+mn-lt"/>
                <a:ea typeface="+mn-ea"/>
                <a:cs typeface="+mn-cs"/>
              </a:rPr>
              <a:t>removing the loop dependencies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t>
            </a:r>
            <a:r>
              <a:rPr lang="en-US" dirty="0"/>
              <a:t>exploiting text-level parallelism, where we divide the </a:t>
            </a:r>
            <a:r>
              <a:rPr lang="en-US" sz="1200" kern="1200" dirty="0">
                <a:solidFill>
                  <a:schemeClr val="tx1"/>
                </a:solidFill>
                <a:effectLst/>
                <a:latin typeface="+mn-lt"/>
                <a:ea typeface="+mn-ea"/>
                <a:cs typeface="+mn-cs"/>
              </a:rPr>
              <a:t>text into overlapping sub-texts and search the query in each of these sub-texts in parallel.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Our second algorithm, GenASM-TB, is a novel Bitap-compatible traceback algorithm,.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which </a:t>
            </a:r>
            <a:r>
              <a:rPr lang="en-US" sz="1200" kern="1200" dirty="0">
                <a:solidFill>
                  <a:srgbClr val="7030A0"/>
                </a:solidFill>
                <a:effectLst/>
                <a:latin typeface="+mn-lt"/>
                <a:ea typeface="+mn-ea"/>
                <a:cs typeface="+mn-cs"/>
              </a:rPr>
              <a:t>w</a:t>
            </a:r>
            <a:r>
              <a:rPr lang="en-US" sz="1200" dirty="0">
                <a:solidFill>
                  <a:srgbClr val="7030A0"/>
                </a:solidFill>
              </a:rPr>
              <a:t>alks through the intermediate bitvectors </a:t>
            </a:r>
            <a:r>
              <a:rPr lang="en-US" sz="1200" dirty="0">
                <a:solidFill>
                  <a:schemeClr val="tx1"/>
                </a:solidFill>
              </a:rPr>
              <a:t>(match, deletion, substitution, insertion) generated by GenASM-DC and finds the optimal alignment.</a:t>
            </a:r>
          </a:p>
          <a:p>
            <a:r>
              <a:rPr lang="en-US" sz="1200" dirty="0">
                <a:solidFill>
                  <a:schemeClr val="tx1"/>
                </a:solidFill>
              </a:rPr>
              <a:t>[CLICK] </a:t>
            </a:r>
            <a:r>
              <a:rPr lang="en-US" sz="1200" kern="1200" dirty="0">
                <a:solidFill>
                  <a:schemeClr val="tx1"/>
                </a:solidFill>
                <a:effectLst/>
                <a:latin typeface="+mn-lt"/>
                <a:ea typeface="+mn-ea"/>
                <a:cs typeface="+mn-cs"/>
              </a:rPr>
              <a:t>In order to decrease the memory footprint of the algorithm, it follows a divide-and-conquer approach, where we divide the text and pattern into overlapping windows and perform the traceback computation for each window. After all of the windows’ partial traceback outputs are generated, we merge them to find the complete traceback output.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15</a:t>
            </a:fld>
            <a:endParaRPr lang="en-US"/>
          </a:p>
        </p:txBody>
      </p:sp>
    </p:spTree>
    <p:extLst>
      <p:ext uri="{BB962C8B-B14F-4D97-AF65-F5344CB8AC3E}">
        <p14:creationId xmlns:p14="http://schemas.microsoft.com/office/powerpoint/2010/main" val="685012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0700" indent="-342900">
              <a:lnSpc>
                <a:spcPct val="100000"/>
              </a:lnSpc>
              <a:spcBef>
                <a:spcPts val="0"/>
              </a:spcBef>
              <a:spcAft>
                <a:spcPts val="600"/>
              </a:spcAft>
            </a:pPr>
            <a:r>
              <a:rPr lang="en-US" sz="1200" b="0" i="0" u="none" strike="noStrike" kern="1200" dirty="0">
                <a:solidFill>
                  <a:schemeClr val="tx1"/>
                </a:solidFill>
                <a:effectLst/>
                <a:latin typeface="+mn-lt"/>
                <a:ea typeface="+mn-ea"/>
                <a:cs typeface="+mn-cs"/>
              </a:rPr>
              <a:t>Let’s look at the HW design of GenASM.</a:t>
            </a:r>
          </a:p>
          <a:p>
            <a:pPr marL="520700" indent="-342900">
              <a:lnSpc>
                <a:spcPct val="100000"/>
              </a:lnSpc>
              <a:spcBef>
                <a:spcPts val="0"/>
              </a:spcBef>
              <a:spcAft>
                <a:spcPts val="600"/>
              </a:spcAft>
            </a:pPr>
            <a:r>
              <a:rPr lang="en-US" sz="1200" b="0" i="0" u="none" strike="noStrike" kern="1200" dirty="0">
                <a:solidFill>
                  <a:schemeClr val="tx1"/>
                </a:solidFill>
                <a:effectLst/>
                <a:latin typeface="+mn-lt"/>
                <a:ea typeface="+mn-ea"/>
                <a:cs typeface="+mn-cs"/>
              </a:rPr>
              <a:t>Our co-designed hardware consists of two components</a:t>
            </a:r>
            <a:r>
              <a:rPr lang="en-US" sz="2400" kern="1200" dirty="0">
                <a:solidFill>
                  <a:schemeClr val="tx1"/>
                </a:solidFill>
                <a:effectLst/>
                <a:latin typeface="+mn-lt"/>
                <a:ea typeface="+mn-ea"/>
                <a:cs typeface="+mn-cs"/>
              </a:rPr>
              <a:t>: </a:t>
            </a:r>
          </a:p>
          <a:p>
            <a:pPr marL="520700" indent="-342900">
              <a:lnSpc>
                <a:spcPct val="100000"/>
              </a:lnSpc>
              <a:spcBef>
                <a:spcPts val="0"/>
              </a:spcBef>
              <a:spcAft>
                <a:spcPts val="600"/>
              </a:spcAft>
            </a:pPr>
            <a:r>
              <a:rPr lang="en-US" sz="2400" kern="1200" dirty="0">
                <a:solidFill>
                  <a:schemeClr val="tx1"/>
                </a:solidFill>
                <a:effectLst/>
                <a:latin typeface="+mn-lt"/>
                <a:ea typeface="+mn-ea"/>
                <a:cs typeface="+mn-cs"/>
              </a:rPr>
              <a:t>[CLICK] (1) GenASM-DC, which provides hardware support to efficiently execute our GenASM-DC algorithm to perform distance calculation; and </a:t>
            </a:r>
          </a:p>
          <a:p>
            <a:pPr marL="520700" indent="-342900">
              <a:lnSpc>
                <a:spcPct val="100000"/>
              </a:lnSpc>
              <a:spcBef>
                <a:spcPts val="0"/>
              </a:spcBef>
              <a:spcAft>
                <a:spcPts val="600"/>
              </a:spcAft>
            </a:pPr>
            <a:r>
              <a:rPr lang="en-US" sz="2400" kern="1200" dirty="0">
                <a:solidFill>
                  <a:schemeClr val="tx1"/>
                </a:solidFill>
                <a:effectLst/>
                <a:latin typeface="+mn-lt"/>
                <a:ea typeface="+mn-ea"/>
                <a:cs typeface="+mn-cs"/>
              </a:rPr>
              <a:t>[CLICK] (2) GenASM-TB, which provides hardware support to efficiently execute our novel GenASM-TB algorithm to find the optimal alignment.</a:t>
            </a:r>
            <a:endParaRPr lang="en-US" sz="2200" dirty="0">
              <a:solidFill>
                <a:schemeClr val="tx1"/>
              </a:solidFill>
            </a:endParaRPr>
          </a:p>
          <a:p>
            <a:pPr marL="520700" indent="-342900">
              <a:lnSpc>
                <a:spcPct val="100000"/>
              </a:lnSpc>
              <a:spcBef>
                <a:spcPts val="0"/>
              </a:spcBef>
              <a:spcAft>
                <a:spcPts val="600"/>
              </a:spcAft>
            </a:pPr>
            <a:endParaRPr lang="en-US" sz="2200" dirty="0">
              <a:solidFill>
                <a:schemeClr val="tx1"/>
              </a:solidFill>
            </a:endParaRPr>
          </a:p>
          <a:p>
            <a:pPr marL="520700" indent="-342900">
              <a:lnSpc>
                <a:spcPct val="100000"/>
              </a:lnSpc>
              <a:spcBef>
                <a:spcPts val="0"/>
              </a:spcBef>
              <a:spcAft>
                <a:spcPts val="600"/>
              </a:spcAft>
            </a:pPr>
            <a:r>
              <a:rPr lang="en-US" sz="2200" dirty="0">
                <a:solidFill>
                  <a:schemeClr val="tx1"/>
                </a:solidFill>
              </a:rPr>
              <a:t>GenASM also has two types of SRAM buffers: [CLICK] DC-SRAM and [CLICK] TB-SRAMs</a:t>
            </a:r>
          </a:p>
          <a:p>
            <a:pPr marL="520700" indent="-342900">
              <a:lnSpc>
                <a:spcPct val="100000"/>
              </a:lnSpc>
              <a:spcBef>
                <a:spcPts val="0"/>
              </a:spcBef>
              <a:spcAft>
                <a:spcPts val="600"/>
              </a:spcAft>
            </a:pPr>
            <a:endParaRPr lang="en-US" sz="2200" dirty="0">
              <a:solidFill>
                <a:schemeClr val="tx1"/>
              </a:solidFill>
            </a:endParaRPr>
          </a:p>
          <a:p>
            <a:pPr marL="520700" indent="-342900">
              <a:lnSpc>
                <a:spcPct val="100000"/>
              </a:lnSpc>
              <a:spcBef>
                <a:spcPts val="0"/>
              </a:spcBef>
              <a:spcAft>
                <a:spcPts val="600"/>
              </a:spcAft>
            </a:pPr>
            <a:r>
              <a:rPr lang="en-US" sz="2400" dirty="0">
                <a:solidFill>
                  <a:schemeClr val="tx1"/>
                </a:solidFill>
              </a:rPr>
              <a:t>Let’s look at the high-level overview of GenASM</a:t>
            </a: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400" dirty="0"/>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400" dirty="0"/>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4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64B0BB-F452-6F45-9C9C-EFED3BFBC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012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 GenASM execution starts when the host CPU issues a task to GenASM with the reference and the query sequences’ locations. </a:t>
            </a:r>
          </a:p>
          <a:p>
            <a:r>
              <a:rPr lang="en-US" sz="1200" kern="1200" dirty="0">
                <a:solidFill>
                  <a:schemeClr val="tx1"/>
                </a:solidFill>
                <a:effectLst/>
                <a:latin typeface="+mn-lt"/>
                <a:ea typeface="+mn-ea"/>
                <a:cs typeface="+mn-cs"/>
              </a:rPr>
              <a:t>[CLICK] GenASM-DC reads the corresponding reference text region and the query pattern from the memory, and then writes these to its dedicated SRAM, DC-SRAM. </a:t>
            </a:r>
          </a:p>
          <a:p>
            <a:r>
              <a:rPr lang="en-US" sz="1200" kern="1200" dirty="0">
                <a:solidFill>
                  <a:schemeClr val="tx1"/>
                </a:solidFill>
                <a:effectLst/>
                <a:latin typeface="+mn-lt"/>
                <a:ea typeface="+mn-ea"/>
                <a:cs typeface="+mn-cs"/>
              </a:rPr>
              <a:t>[CLICK] After that, GenASM-DC divides the reference text and query pattern into multiple overlapping windows, and </a:t>
            </a:r>
          </a:p>
          <a:p>
            <a:r>
              <a:rPr lang="en-US" sz="1200" kern="1200" dirty="0">
                <a:solidFill>
                  <a:schemeClr val="tx1"/>
                </a:solidFill>
                <a:effectLst/>
                <a:latin typeface="+mn-lt"/>
                <a:ea typeface="+mn-ea"/>
                <a:cs typeface="+mn-cs"/>
              </a:rPr>
              <a:t>[CLICK] for each sub-text and sub-pattern, GenASM-DC searches for the sub-pattern within the sub-text and generates the bitvectors. </a:t>
            </a:r>
          </a:p>
          <a:p>
            <a:r>
              <a:rPr lang="en-US" sz="1200" kern="1200" dirty="0">
                <a:solidFill>
                  <a:schemeClr val="tx1"/>
                </a:solidFill>
                <a:effectLst/>
                <a:latin typeface="+mn-lt"/>
                <a:ea typeface="+mn-ea"/>
                <a:cs typeface="+mn-cs"/>
              </a:rPr>
              <a:t>[CLICK] GenASM-DC writes the generated bitvectors to TB-SRAMs. Once GenASM-DC completes its search for the current window, </a:t>
            </a:r>
          </a:p>
          <a:p>
            <a:r>
              <a:rPr lang="en-US" sz="1200" kern="1200" dirty="0">
                <a:solidFill>
                  <a:schemeClr val="tx1"/>
                </a:solidFill>
                <a:effectLst/>
                <a:latin typeface="+mn-lt"/>
                <a:ea typeface="+mn-ea"/>
                <a:cs typeface="+mn-cs"/>
              </a:rPr>
              <a:t>[CLICK] GenASM-TB starts reading the stored bitvectors from TB-SRAMs and </a:t>
            </a:r>
          </a:p>
          <a:p>
            <a:r>
              <a:rPr lang="en-US" sz="1200" kern="1200" dirty="0">
                <a:solidFill>
                  <a:schemeClr val="tx1"/>
                </a:solidFill>
                <a:effectLst/>
                <a:latin typeface="+mn-lt"/>
                <a:ea typeface="+mn-ea"/>
                <a:cs typeface="+mn-cs"/>
              </a:rPr>
              <a:t>[CLICK] generates the window’s traceback output. </a:t>
            </a:r>
          </a:p>
          <a:p>
            <a:r>
              <a:rPr lang="en-US" sz="1200" kern="1200" dirty="0">
                <a:solidFill>
                  <a:schemeClr val="tx1"/>
                </a:solidFill>
                <a:effectLst/>
                <a:latin typeface="+mn-lt"/>
                <a:ea typeface="+mn-ea"/>
                <a:cs typeface="+mn-cs"/>
              </a:rPr>
              <a:t>Once GenASM-TB generates this output, GenASM computes the next window and repeats Steps 3–7 until all windows are completed.</a:t>
            </a:r>
          </a:p>
        </p:txBody>
      </p:sp>
      <p:sp>
        <p:nvSpPr>
          <p:cNvPr id="4" name="Slide Number Placeholder 3"/>
          <p:cNvSpPr>
            <a:spLocks noGrp="1"/>
          </p:cNvSpPr>
          <p:nvPr>
            <p:ph type="sldNum" sz="quarter" idx="5"/>
          </p:nvPr>
        </p:nvSpPr>
        <p:spPr/>
        <p:txBody>
          <a:bodyPr/>
          <a:lstStyle/>
          <a:p>
            <a:fld id="{47139A41-7A76-1D40-B3BE-29B670EC38FE}" type="slidenum">
              <a:rPr lang="en-US" smtClean="0"/>
              <a:t>17</a:t>
            </a:fld>
            <a:endParaRPr lang="en-US"/>
          </a:p>
        </p:txBody>
      </p:sp>
    </p:spTree>
    <p:extLst>
      <p:ext uri="{BB962C8B-B14F-4D97-AF65-F5344CB8AC3E}">
        <p14:creationId xmlns:p14="http://schemas.microsoft.com/office/powerpoint/2010/main" val="2737921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0700" marR="0" lvl="0" indent="-342900" algn="l" defTabSz="914400" rtl="0" eaLnBrk="1" fontAlgn="auto" latinLnBrk="0" hangingPunct="1">
              <a:lnSpc>
                <a:spcPct val="100000"/>
              </a:lnSpc>
              <a:spcBef>
                <a:spcPts val="0"/>
              </a:spcBef>
              <a:spcAft>
                <a:spcPts val="600"/>
              </a:spcAft>
              <a:buClrTx/>
              <a:buSzTx/>
              <a:buFontTx/>
              <a:buNone/>
              <a:tabLst/>
              <a:defRPr/>
            </a:pPr>
            <a:r>
              <a:rPr lang="en-US" sz="1200" dirty="0">
                <a:solidFill>
                  <a:schemeClr val="tx1"/>
                </a:solidFill>
              </a:rPr>
              <a:t>[CLICK] Our specialized compute units and on-chip SRAMs helps us to: </a:t>
            </a:r>
          </a:p>
          <a:p>
            <a:pPr marL="520700" marR="0" lvl="0" indent="-342900" algn="l" defTabSz="914400" rtl="0" eaLnBrk="1" fontAlgn="auto" latinLnBrk="0" hangingPunct="1">
              <a:lnSpc>
                <a:spcPct val="100000"/>
              </a:lnSpc>
              <a:spcBef>
                <a:spcPts val="0"/>
              </a:spcBef>
              <a:spcAft>
                <a:spcPts val="600"/>
              </a:spcAft>
              <a:buClrTx/>
              <a:buSzTx/>
              <a:buFontTx/>
              <a:buNone/>
              <a:tabLst/>
              <a:defRPr/>
            </a:pPr>
            <a:r>
              <a:rPr lang="en-US" sz="1200" dirty="0">
                <a:solidFill>
                  <a:schemeClr val="tx1"/>
                </a:solidFill>
              </a:rPr>
              <a:t>[CLICK] (1) Match the rate of computation with memory capacity and bandwidth </a:t>
            </a:r>
          </a:p>
          <a:p>
            <a:pPr marL="520700" marR="0" lvl="0" indent="-342900" algn="l" defTabSz="914400" rtl="0" eaLnBrk="1" fontAlgn="auto" latinLnBrk="0" hangingPunct="1">
              <a:lnSpc>
                <a:spcPct val="100000"/>
              </a:lnSpc>
              <a:spcBef>
                <a:spcPts val="0"/>
              </a:spcBef>
              <a:spcAft>
                <a:spcPts val="600"/>
              </a:spcAft>
              <a:buClrTx/>
              <a:buSzTx/>
              <a:buFontTx/>
              <a:buNone/>
              <a:tabLst/>
              <a:defRPr/>
            </a:pPr>
            <a:r>
              <a:rPr lang="en-US" sz="1200" dirty="0">
                <a:solidFill>
                  <a:schemeClr val="tx1"/>
                </a:solidFill>
              </a:rPr>
              <a:t>[CLICK] (2) Achieve high performance and power efficiency</a:t>
            </a:r>
          </a:p>
          <a:p>
            <a:pPr marL="520700" marR="0" lvl="0" indent="-342900" algn="l" defTabSz="914400" rtl="0" eaLnBrk="1" fontAlgn="auto" latinLnBrk="0" hangingPunct="1">
              <a:lnSpc>
                <a:spcPct val="100000"/>
              </a:lnSpc>
              <a:spcBef>
                <a:spcPts val="0"/>
              </a:spcBef>
              <a:spcAft>
                <a:spcPts val="600"/>
              </a:spcAft>
              <a:buClrTx/>
              <a:buSzTx/>
              <a:buFontTx/>
              <a:buNone/>
              <a:tabLst/>
              <a:defRPr/>
            </a:pPr>
            <a:r>
              <a:rPr lang="en-US" sz="1200" dirty="0">
                <a:solidFill>
                  <a:schemeClr val="tx1"/>
                </a:solidFill>
              </a:rPr>
              <a:t>[CLICK] (3) Scale linearly in performance with the number of parallel compute units that we add to the system </a:t>
            </a:r>
          </a:p>
          <a:p>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18</a:t>
            </a:fld>
            <a:endParaRPr lang="en-US"/>
          </a:p>
        </p:txBody>
      </p:sp>
    </p:spTree>
    <p:extLst>
      <p:ext uri="{BB962C8B-B14F-4D97-AF65-F5344CB8AC3E}">
        <p14:creationId xmlns:p14="http://schemas.microsoft.com/office/powerpoint/2010/main" val="4255810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Let's look at GenASM-DC's hardware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We implement GenASM-DC as a linear cyclic systolic array based accelerator, using small and very simple logic components.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This design helps us to maximize parallelism and minimize memory BW and footprint.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Processing Core is the b</a:t>
            </a:r>
            <a:r>
              <a:rPr lang="en-US" dirty="0"/>
              <a:t>asic compute component which computes the intermediate bitvectors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and when we add the flip-flop-based storage logic around Processing Core, we define a </a:t>
            </a:r>
            <a:r>
              <a:rPr lang="en-US" sz="2000" b="1" dirty="0"/>
              <a:t>Processing Element (PE)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Multiple PEs are concatenated to define a </a:t>
            </a:r>
            <a:r>
              <a:rPr lang="en-US" sz="2000" b="1" dirty="0"/>
              <a:t>Processing Block</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We also have DC-SRAM, which stores the reference text, the pattern bitmasks for the query read, and the intermediate data generated from PEs, and we also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TB-SRAMs, which store the intermediate bitvectors generated by each PE of GenASM-DC for later use by GenASM-TB. </a:t>
            </a:r>
          </a:p>
          <a:p>
            <a:pPr marL="755650" lvl="1" indent="-255588">
              <a:lnSpc>
                <a:spcPct val="100000"/>
              </a:lnSpc>
              <a:spcBef>
                <a:spcPts val="0"/>
              </a:spcBef>
              <a:spcAft>
                <a:spcPts val="0"/>
              </a:spcAft>
              <a:tabLst>
                <a:tab pos="4699000" algn="l"/>
                <a:tab pos="4875213" algn="l"/>
                <a:tab pos="5240338" algn="l"/>
                <a:tab pos="5414963"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64B0BB-F452-6F45-9C9C-EFED3BFBC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690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Genome sequencing, which enables us to determine the DNA sequence of an organism, [CLICK] plays a pivotal role in areas such as personalized medicine, outbreak tracing (like COVID-19), and the understanding of evolution.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t>
            </a:r>
            <a:r>
              <a:rPr lang="en-US" dirty="0"/>
              <a:t>Modern genome sequencing machines </a:t>
            </a:r>
            <a:r>
              <a:rPr lang="en-US" sz="1200" dirty="0"/>
              <a:t>extract </a:t>
            </a:r>
            <a:r>
              <a:rPr lang="en-US" sz="1200" dirty="0">
                <a:solidFill>
                  <a:srgbClr val="C00000"/>
                </a:solidFill>
              </a:rPr>
              <a:t>small randomized fragments </a:t>
            </a:r>
            <a:r>
              <a:rPr lang="en-US" sz="1200" dirty="0"/>
              <a:t>of the original DNA sequence, which we call </a:t>
            </a:r>
            <a:r>
              <a:rPr lang="en-US" sz="1200" i="1" dirty="0"/>
              <a:t>reads.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State-of-the-art sequencing machines produce either short reads or long reads</a:t>
            </a:r>
            <a:endParaRPr lang="en-US" sz="1200" i="1" dirty="0"/>
          </a:p>
        </p:txBody>
      </p:sp>
      <p:sp>
        <p:nvSpPr>
          <p:cNvPr id="4" name="Slide Number Placeholder 3"/>
          <p:cNvSpPr>
            <a:spLocks noGrp="1"/>
          </p:cNvSpPr>
          <p:nvPr>
            <p:ph type="sldNum" sz="quarter" idx="5"/>
          </p:nvPr>
        </p:nvSpPr>
        <p:spPr/>
        <p:txBody>
          <a:bodyPr/>
          <a:lstStyle/>
          <a:p>
            <a:fld id="{47139A41-7A76-1D40-B3BE-29B670EC38FE}" type="slidenum">
              <a:rPr lang="en-US" smtClean="0"/>
              <a:t>2</a:t>
            </a:fld>
            <a:endParaRPr lang="en-US"/>
          </a:p>
        </p:txBody>
      </p:sp>
    </p:spTree>
    <p:extLst>
      <p:ext uri="{BB962C8B-B14F-4D97-AF65-F5344CB8AC3E}">
        <p14:creationId xmlns:p14="http://schemas.microsoft.com/office/powerpoint/2010/main" val="1952688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We implement GenASM-TB hardware using very simple logic, which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1) reads the bitvectors from one of the TB-SRAMs using the computed address,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2) performs the required bitwise comparisons to find the traceback output for the current position,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3) computes the next TB-SRAM address to read the new set of bitvectors.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GenASM-TB finds the complete traceback output (which is also called CIGAR string), [CLICK] it writes the output to main memory and completes its execution. </a:t>
            </a:r>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20</a:t>
            </a:fld>
            <a:endParaRPr lang="en-US"/>
          </a:p>
        </p:txBody>
      </p:sp>
    </p:spTree>
    <p:extLst>
      <p:ext uri="{BB962C8B-B14F-4D97-AF65-F5344CB8AC3E}">
        <p14:creationId xmlns:p14="http://schemas.microsoft.com/office/powerpoint/2010/main" val="3149739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demonstrate the efficiency and flexibility of the GenASM acceleration framework by describing three use cases of approximate string matching in genome sequence analysis: </a:t>
            </a:r>
          </a:p>
          <a:p>
            <a:r>
              <a:rPr lang="en-US" sz="1200" kern="1200" dirty="0">
                <a:solidFill>
                  <a:schemeClr val="tx1"/>
                </a:solidFill>
                <a:effectLst/>
                <a:latin typeface="+mn-lt"/>
                <a:ea typeface="+mn-ea"/>
                <a:cs typeface="+mn-cs"/>
              </a:rPr>
              <a:t>[CLICK] (1) read alignment step of short and long read mapping, </a:t>
            </a:r>
          </a:p>
          <a:p>
            <a:r>
              <a:rPr lang="en-US" sz="1200" kern="1200" dirty="0">
                <a:solidFill>
                  <a:schemeClr val="tx1"/>
                </a:solidFill>
                <a:effectLst/>
                <a:latin typeface="+mn-lt"/>
                <a:ea typeface="+mn-ea"/>
                <a:cs typeface="+mn-cs"/>
              </a:rPr>
              <a:t>Which is the most time consuming step of read mapping that we align each read to all of its candidate reference regions and then find the optimal alignment.</a:t>
            </a:r>
          </a:p>
          <a:p>
            <a:r>
              <a:rPr lang="en-US" sz="1200" kern="1200" dirty="0">
                <a:solidFill>
                  <a:schemeClr val="tx1"/>
                </a:solidFill>
                <a:effectLst/>
                <a:latin typeface="+mn-lt"/>
                <a:ea typeface="+mn-ea"/>
                <a:cs typeface="+mn-cs"/>
              </a:rPr>
              <a:t>[CLICK] (2) pre-alignment filtering for short reads, </a:t>
            </a:r>
          </a:p>
          <a:p>
            <a:r>
              <a:rPr lang="en-US" sz="1200" kern="1200" dirty="0">
                <a:solidFill>
                  <a:schemeClr val="tx1"/>
                </a:solidFill>
                <a:effectLst/>
                <a:latin typeface="+mn-lt"/>
                <a:ea typeface="+mn-ea"/>
                <a:cs typeface="+mn-cs"/>
              </a:rPr>
              <a:t>Where we aim to quickly identify and filter out the unlikely candidate reference regions of each read by approximating the edit distance between them and filter out if it is above a threshold.</a:t>
            </a:r>
          </a:p>
          <a:p>
            <a:r>
              <a:rPr lang="en-US" sz="1200" kern="1200" dirty="0">
                <a:solidFill>
                  <a:schemeClr val="tx1"/>
                </a:solidFill>
                <a:effectLst/>
                <a:latin typeface="+mn-lt"/>
                <a:ea typeface="+mn-ea"/>
                <a:cs typeface="+mn-cs"/>
              </a:rPr>
              <a:t>[CLICK] (3) edit distance calculation between any two arbitrary-length sequences. </a:t>
            </a:r>
          </a:p>
          <a:p>
            <a:r>
              <a:rPr lang="en-US" sz="1200" b="0" i="0" u="none" strike="noStrike" kern="1200" dirty="0">
                <a:solidFill>
                  <a:schemeClr val="tx1"/>
                </a:solidFill>
                <a:effectLst/>
                <a:latin typeface="+mn-lt"/>
                <a:ea typeface="+mn-ea"/>
                <a:cs typeface="+mn-cs"/>
              </a:rPr>
              <a:t>Which is one of the fundamental operations in genomics that measures the similarity or distance btw two sequences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We believe the GenASM framework can be useful for many other use cases, and we discuss some of them briefly in our paper.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7139A41-7A76-1D40-B3BE-29B670EC38FE}" type="slidenum">
              <a:rPr lang="en-US" smtClean="0"/>
              <a:t>21</a:t>
            </a:fld>
            <a:endParaRPr lang="en-US"/>
          </a:p>
        </p:txBody>
      </p:sp>
    </p:spTree>
    <p:extLst>
      <p:ext uri="{BB962C8B-B14F-4D97-AF65-F5344CB8AC3E}">
        <p14:creationId xmlns:p14="http://schemas.microsoft.com/office/powerpoint/2010/main" val="3676399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our evaluation of the GenASM design and framework.</a:t>
            </a:r>
          </a:p>
        </p:txBody>
      </p:sp>
      <p:sp>
        <p:nvSpPr>
          <p:cNvPr id="4" name="Slide Number Placeholder 3"/>
          <p:cNvSpPr>
            <a:spLocks noGrp="1"/>
          </p:cNvSpPr>
          <p:nvPr>
            <p:ph type="sldNum" sz="quarter" idx="5"/>
          </p:nvPr>
        </p:nvSpPr>
        <p:spPr/>
        <p:txBody>
          <a:bodyPr/>
          <a:lstStyle/>
          <a:p>
            <a:fld id="{47139A41-7A76-1D40-B3BE-29B670EC38FE}" type="slidenum">
              <a:rPr lang="en-US" smtClean="0"/>
              <a:t>22</a:t>
            </a:fld>
            <a:endParaRPr lang="en-US"/>
          </a:p>
        </p:txBody>
      </p:sp>
    </p:spTree>
    <p:extLst>
      <p:ext uri="{BB962C8B-B14F-4D97-AF65-F5344CB8AC3E}">
        <p14:creationId xmlns:p14="http://schemas.microsoft.com/office/powerpoint/2010/main" val="1988595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 </a:t>
            </a:r>
            <a:r>
              <a:rPr lang="en-US" dirty="0"/>
              <a:t>We evaluate GenASM using a combination of</a:t>
            </a:r>
          </a:p>
          <a:p>
            <a:r>
              <a:rPr lang="en-US" dirty="0"/>
              <a:t>(1) synthesis of our DC and TB accelerator datapaths, and</a:t>
            </a:r>
          </a:p>
          <a:p>
            <a:r>
              <a:rPr lang="en-US" dirty="0"/>
              <a:t>(2) detailed simulation-based performance modeling</a:t>
            </a: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dirty="0"/>
          </a:p>
          <a:p>
            <a:pPr marL="0" marR="0" lvl="0" indent="-342900" algn="l" defTabSz="914400" rtl="0" eaLnBrk="1" fontAlgn="auto" latinLnBrk="0" hangingPunct="1">
              <a:lnSpc>
                <a:spcPct val="100000"/>
              </a:lnSpc>
              <a:spcBef>
                <a:spcPts val="0"/>
              </a:spcBef>
              <a:spcAft>
                <a:spcPts val="600"/>
              </a:spcAft>
              <a:buClrTx/>
              <a:buSzTx/>
              <a:buFontTx/>
              <a:buNone/>
              <a:tabLst/>
              <a:defRPr/>
            </a:pPr>
            <a:r>
              <a:rPr lang="en-US" sz="1200" kern="1200" dirty="0">
                <a:solidFill>
                  <a:schemeClr val="tx1"/>
                </a:solidFill>
                <a:effectLst/>
                <a:latin typeface="+mn-lt"/>
                <a:ea typeface="+mn-ea"/>
                <a:cs typeface="+mn-cs"/>
              </a:rPr>
              <a:t>[CLICK] We evaluate a 16GB HMC-like 3D-stacked DRAM arch, with 32 vaults. Our accelerators can be ported anywhere in the system, but in order to achieve high parallelism and low power-consumption, we place GenASM-DC and GenASM-TB in the logic layer of 3D-stacked memory. As I will show next, our hardware is highly efficient in terms of both area and power, so they are within the budget limits of the logic layer.</a:t>
            </a:r>
          </a:p>
        </p:txBody>
      </p:sp>
      <p:sp>
        <p:nvSpPr>
          <p:cNvPr id="4" name="Slide Number Placeholder 3"/>
          <p:cNvSpPr>
            <a:spLocks noGrp="1"/>
          </p:cNvSpPr>
          <p:nvPr>
            <p:ph type="sldNum" sz="quarter" idx="5"/>
          </p:nvPr>
        </p:nvSpPr>
        <p:spPr/>
        <p:txBody>
          <a:bodyPr/>
          <a:lstStyle/>
          <a:p>
            <a:fld id="{47139A41-7A76-1D40-B3BE-29B670EC38FE}" type="slidenum">
              <a:rPr lang="en-US" smtClean="0"/>
              <a:t>23</a:t>
            </a:fld>
            <a:endParaRPr lang="en-US"/>
          </a:p>
        </p:txBody>
      </p:sp>
    </p:spTree>
    <p:extLst>
      <p:ext uri="{BB962C8B-B14F-4D97-AF65-F5344CB8AC3E}">
        <p14:creationId xmlns:p14="http://schemas.microsoft.com/office/powerpoint/2010/main" val="765211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 </a:t>
            </a:r>
            <a:r>
              <a:rPr lang="en-US" dirty="0"/>
              <a:t>For the use cases we evaluate, we compare GenASM with state-of-the-art HW and SW baselines.</a:t>
            </a:r>
          </a:p>
        </p:txBody>
      </p:sp>
      <p:sp>
        <p:nvSpPr>
          <p:cNvPr id="4" name="Slide Number Placeholder 3"/>
          <p:cNvSpPr>
            <a:spLocks noGrp="1"/>
          </p:cNvSpPr>
          <p:nvPr>
            <p:ph type="sldNum" sz="quarter" idx="5"/>
          </p:nvPr>
        </p:nvSpPr>
        <p:spPr/>
        <p:txBody>
          <a:bodyPr/>
          <a:lstStyle/>
          <a:p>
            <a:fld id="{47139A41-7A76-1D40-B3BE-29B670EC38FE}" type="slidenum">
              <a:rPr lang="en-US" smtClean="0"/>
              <a:t>24</a:t>
            </a:fld>
            <a:endParaRPr lang="en-US"/>
          </a:p>
        </p:txBody>
      </p:sp>
    </p:spTree>
    <p:extLst>
      <p:ext uri="{BB962C8B-B14F-4D97-AF65-F5344CB8AC3E}">
        <p14:creationId xmlns:p14="http://schemas.microsoft.com/office/powerpoint/2010/main" val="1781976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won’t go into details, so you can refer to our paper for more details.</a:t>
            </a:r>
          </a:p>
        </p:txBody>
      </p:sp>
      <p:sp>
        <p:nvSpPr>
          <p:cNvPr id="4" name="Slide Number Placeholder 3"/>
          <p:cNvSpPr>
            <a:spLocks noGrp="1"/>
          </p:cNvSpPr>
          <p:nvPr>
            <p:ph type="sldNum" sz="quarter" idx="5"/>
          </p:nvPr>
        </p:nvSpPr>
        <p:spPr/>
        <p:txBody>
          <a:bodyPr/>
          <a:lstStyle/>
          <a:p>
            <a:fld id="{47139A41-7A76-1D40-B3BE-29B670EC38FE}" type="slidenum">
              <a:rPr lang="en-US" smtClean="0"/>
              <a:t>25</a:t>
            </a:fld>
            <a:endParaRPr lang="en-US"/>
          </a:p>
        </p:txBody>
      </p:sp>
    </p:spTree>
    <p:extLst>
      <p:ext uri="{BB962C8B-B14F-4D97-AF65-F5344CB8AC3E}">
        <p14:creationId xmlns:p14="http://schemas.microsoft.com/office/powerpoint/2010/main" val="2445844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26</a:t>
            </a:fld>
            <a:endParaRPr lang="en-US"/>
          </a:p>
        </p:txBody>
      </p:sp>
    </p:spTree>
    <p:extLst>
      <p:ext uri="{BB962C8B-B14F-4D97-AF65-F5344CB8AC3E}">
        <p14:creationId xmlns:p14="http://schemas.microsoft.com/office/powerpoint/2010/main" val="2873415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 </a:t>
            </a:r>
            <a:r>
              <a:rPr lang="en-US" dirty="0"/>
              <a:t>We synthesize our DC and TB accelerator datapaths with a typical 28nm low-power process:</a:t>
            </a:r>
          </a:p>
          <a:p>
            <a:r>
              <a:rPr lang="en-US" sz="1200" kern="1200" dirty="0">
                <a:solidFill>
                  <a:schemeClr val="tx1"/>
                </a:solidFill>
                <a:effectLst/>
                <a:latin typeface="+mn-lt"/>
                <a:ea typeface="+mn-ea"/>
                <a:cs typeface="+mn-cs"/>
              </a:rPr>
              <a:t>[CLICK] </a:t>
            </a:r>
            <a:r>
              <a:rPr lang="en-US" dirty="0"/>
              <a:t>Both accelerators operates at 1GHz.</a:t>
            </a:r>
          </a:p>
          <a:p>
            <a:endParaRPr lang="en-US" dirty="0"/>
          </a:p>
          <a:p>
            <a:r>
              <a:rPr lang="en-US" sz="1200" kern="1200" dirty="0">
                <a:solidFill>
                  <a:schemeClr val="tx1"/>
                </a:solidFill>
                <a:effectLst/>
                <a:latin typeface="+mn-lt"/>
                <a:ea typeface="+mn-ea"/>
                <a:cs typeface="+mn-cs"/>
              </a:rPr>
              <a:t>[CLICK] </a:t>
            </a:r>
            <a:r>
              <a:rPr lang="en-US" dirty="0"/>
              <a:t>We find that for 32 GenASM accelerator (one for each HMC vault), total area overhead is ten point sixty nine millimeter square and total power consumption is three point twenty-three watts.</a:t>
            </a:r>
          </a:p>
          <a:p>
            <a:r>
              <a:rPr lang="en-US" dirty="0"/>
              <a:t>We observe that both area and power consumption of GenASM (at 1 vault) is around 1% of the area and power consumption of a single Xeon CPU core.</a:t>
            </a:r>
          </a:p>
        </p:txBody>
      </p:sp>
      <p:sp>
        <p:nvSpPr>
          <p:cNvPr id="4" name="Slide Number Placeholder 3"/>
          <p:cNvSpPr>
            <a:spLocks noGrp="1"/>
          </p:cNvSpPr>
          <p:nvPr>
            <p:ph type="sldNum" sz="quarter" idx="5"/>
          </p:nvPr>
        </p:nvSpPr>
        <p:spPr/>
        <p:txBody>
          <a:bodyPr/>
          <a:lstStyle/>
          <a:p>
            <a:fld id="{47139A41-7A76-1D40-B3BE-29B670EC38FE}" type="slidenum">
              <a:rPr lang="en-US" smtClean="0"/>
              <a:t>27</a:t>
            </a:fld>
            <a:endParaRPr lang="en-US"/>
          </a:p>
        </p:txBody>
      </p:sp>
    </p:spTree>
    <p:extLst>
      <p:ext uri="{BB962C8B-B14F-4D97-AF65-F5344CB8AC3E}">
        <p14:creationId xmlns:p14="http://schemas.microsoft.com/office/powerpoint/2010/main" val="4240837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GenASM has low area and power overheads.</a:t>
            </a:r>
          </a:p>
        </p:txBody>
      </p:sp>
      <p:sp>
        <p:nvSpPr>
          <p:cNvPr id="4" name="Slide Number Placeholder 3"/>
          <p:cNvSpPr>
            <a:spLocks noGrp="1"/>
          </p:cNvSpPr>
          <p:nvPr>
            <p:ph type="sldNum" sz="quarter" idx="5"/>
          </p:nvPr>
        </p:nvSpPr>
        <p:spPr/>
        <p:txBody>
          <a:bodyPr/>
          <a:lstStyle/>
          <a:p>
            <a:fld id="{47139A41-7A76-1D40-B3BE-29B670EC38FE}" type="slidenum">
              <a:rPr lang="en-US" smtClean="0"/>
              <a:t>28</a:t>
            </a:fld>
            <a:endParaRPr lang="en-US"/>
          </a:p>
        </p:txBody>
      </p:sp>
    </p:spTree>
    <p:extLst>
      <p:ext uri="{BB962C8B-B14F-4D97-AF65-F5344CB8AC3E}">
        <p14:creationId xmlns:p14="http://schemas.microsoft.com/office/powerpoint/2010/main" val="2263013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our results for the first use case: read alignment </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7139A41-7A76-1D40-B3BE-29B670EC38FE}" type="slidenum">
              <a:rPr lang="en-US" smtClean="0"/>
              <a:t>29</a:t>
            </a:fld>
            <a:endParaRPr lang="en-US"/>
          </a:p>
        </p:txBody>
      </p:sp>
    </p:spTree>
    <p:extLst>
      <p:ext uri="{BB962C8B-B14F-4D97-AF65-F5344CB8AC3E}">
        <p14:creationId xmlns:p14="http://schemas.microsoft.com/office/powerpoint/2010/main" val="2416160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Read mapping is the first key step in genome sequence analysis, [CLICK] where we take each read, align it to one or more possible locations within the reference genome, and find the matches and differences between the read and the reference genome segment at that location.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Multiple steps of read mapping must account for the sequencing errors, and for the differences caused by genetic variations. As a result, read mapping must perform approximate string matching (ASM).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However, it is currently bottlenecked by the computational power and memory bandwidth limitations of existing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p:txBody>
      </p:sp>
      <p:sp>
        <p:nvSpPr>
          <p:cNvPr id="4" name="Slide Number Placeholder 3"/>
          <p:cNvSpPr>
            <a:spLocks noGrp="1"/>
          </p:cNvSpPr>
          <p:nvPr>
            <p:ph type="sldNum" sz="quarter" idx="5"/>
          </p:nvPr>
        </p:nvSpPr>
        <p:spPr/>
        <p:txBody>
          <a:bodyPr/>
          <a:lstStyle/>
          <a:p>
            <a:fld id="{47139A41-7A76-1D40-B3BE-29B670EC38FE}" type="slidenum">
              <a:rPr lang="en-US" smtClean="0"/>
              <a:t>3</a:t>
            </a:fld>
            <a:endParaRPr lang="en-US"/>
          </a:p>
        </p:txBody>
      </p:sp>
    </p:spTree>
    <p:extLst>
      <p:ext uri="{BB962C8B-B14F-4D97-AF65-F5344CB8AC3E}">
        <p14:creationId xmlns:p14="http://schemas.microsoft.com/office/powerpoint/2010/main" val="4228962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 </a:t>
            </a:r>
            <a:r>
              <a:rPr lang="en-US" dirty="0"/>
              <a:t>As software baselines, we compare GenASM with BWA-MEM (which is shown with red bars) and Minimap2 (which is shown with purple bars). Both are commonly used, state-of-the-art read mappers. </a:t>
            </a:r>
          </a:p>
          <a:p>
            <a:r>
              <a:rPr lang="en-US" dirty="0"/>
              <a:t>[CLICK] </a:t>
            </a:r>
            <a:r>
              <a:rPr lang="en-US" b="0" dirty="0"/>
              <a:t>We find that </a:t>
            </a:r>
            <a:r>
              <a:rPr lang="en-US" sz="2800" b="0" dirty="0">
                <a:solidFill>
                  <a:schemeClr val="tx1"/>
                </a:solidFill>
                <a:latin typeface="Corbel" panose="020B0503020204020204" pitchFamily="34" charset="0"/>
              </a:rPr>
              <a:t>GenASM </a:t>
            </a:r>
            <a:r>
              <a:rPr lang="en-US" sz="2800" b="0" dirty="0">
                <a:solidFill>
                  <a:srgbClr val="7030A0"/>
                </a:solidFill>
                <a:latin typeface="Corbel" panose="020B0503020204020204" pitchFamily="34" charset="0"/>
              </a:rPr>
              <a:t>achieves [CLICK] </a:t>
            </a:r>
            <a:r>
              <a:rPr lang="en-US" sz="2800" b="0" dirty="0">
                <a:solidFill>
                  <a:srgbClr val="7030A0"/>
                </a:solidFill>
                <a:latin typeface="Calibri" panose="020F0502020204030204" pitchFamily="34" charset="0"/>
                <a:cs typeface="Calibri" panose="020F0502020204030204" pitchFamily="34" charset="0"/>
              </a:rPr>
              <a:t>six hundred and forty eight times speedup </a:t>
            </a:r>
            <a:r>
              <a:rPr lang="en-US" sz="2800" b="0" dirty="0">
                <a:solidFill>
                  <a:schemeClr val="tx1"/>
                </a:solidFill>
                <a:latin typeface="Corbel" panose="020B0503020204020204" pitchFamily="34" charset="0"/>
              </a:rPr>
              <a:t>over </a:t>
            </a:r>
            <a:r>
              <a:rPr lang="en-US" sz="2800" b="0" dirty="0">
                <a:solidFill>
                  <a:schemeClr val="tx1"/>
                </a:solidFill>
                <a:latin typeface="Calibri" panose="020F0502020204030204" pitchFamily="34" charset="0"/>
                <a:cs typeface="Calibri" panose="020F0502020204030204" pitchFamily="34" charset="0"/>
              </a:rPr>
              <a:t>12</a:t>
            </a:r>
            <a:r>
              <a:rPr lang="en-US" sz="2800" b="0" dirty="0">
                <a:solidFill>
                  <a:schemeClr val="tx1"/>
                </a:solidFill>
                <a:latin typeface="Corbel" panose="020B0503020204020204" pitchFamily="34" charset="0"/>
              </a:rPr>
              <a:t>-thread run of BWA-MEM </a:t>
            </a:r>
            <a:r>
              <a:rPr lang="en-US" sz="2800" b="0" dirty="0">
                <a:solidFill>
                  <a:srgbClr val="7030A0"/>
                </a:solidFill>
                <a:latin typeface="Calibri" panose="020F0502020204030204" pitchFamily="34" charset="0"/>
                <a:cs typeface="Calibri" panose="020F0502020204030204" pitchFamily="34" charset="0"/>
              </a:rPr>
              <a:t>and [CLICK] a  hundred and sixteen times </a:t>
            </a:r>
            <a:r>
              <a:rPr lang="en-US" sz="2800" b="0" dirty="0">
                <a:solidFill>
                  <a:srgbClr val="7030A0"/>
                </a:solidFill>
                <a:latin typeface="Corbel" panose="020B0503020204020204" pitchFamily="34" charset="0"/>
              </a:rPr>
              <a:t>speedup </a:t>
            </a:r>
            <a:r>
              <a:rPr lang="en-US" sz="2800" b="0" dirty="0">
                <a:solidFill>
                  <a:schemeClr val="tx1"/>
                </a:solidFill>
                <a:latin typeface="Corbel" panose="020B0503020204020204" pitchFamily="34" charset="0"/>
              </a:rPr>
              <a:t>over </a:t>
            </a:r>
            <a:r>
              <a:rPr lang="en-US" sz="2800" b="0" dirty="0">
                <a:solidFill>
                  <a:schemeClr val="tx1"/>
                </a:solidFill>
                <a:latin typeface="Calibri" panose="020F0502020204030204" pitchFamily="34" charset="0"/>
                <a:cs typeface="Calibri" panose="020F0502020204030204" pitchFamily="34" charset="0"/>
              </a:rPr>
              <a:t>12</a:t>
            </a:r>
            <a:r>
              <a:rPr lang="en-US" sz="2800" b="0" dirty="0">
                <a:solidFill>
                  <a:schemeClr val="tx1"/>
                </a:solidFill>
                <a:latin typeface="Corbel" panose="020B0503020204020204" pitchFamily="34" charset="0"/>
              </a:rPr>
              <a:t>-thread run of Minimap</a:t>
            </a:r>
            <a:r>
              <a:rPr lang="en-US" sz="2800" b="0" dirty="0">
                <a:solidFill>
                  <a:schemeClr val="tx1"/>
                </a:solidFill>
                <a:latin typeface="Calibri" panose="020F0502020204030204" pitchFamily="34" charset="0"/>
                <a:cs typeface="Calibri" panose="020F0502020204030204" pitchFamily="34" charset="0"/>
              </a:rPr>
              <a:t>2 (SW)</a:t>
            </a:r>
            <a:r>
              <a:rPr lang="en-US" sz="2800" b="0" dirty="0">
                <a:solidFill>
                  <a:schemeClr val="tx1"/>
                </a:solidFill>
                <a:latin typeface="Corbel" panose="020B0503020204020204" pitchFamily="34" charset="0"/>
              </a:rPr>
              <a:t>, [CLICK] while </a:t>
            </a:r>
            <a:r>
              <a:rPr lang="en-US" sz="2800" b="0" dirty="0">
                <a:solidFill>
                  <a:srgbClr val="7030A0"/>
                </a:solidFill>
                <a:latin typeface="Corbel" panose="020B0503020204020204" pitchFamily="34" charset="0"/>
              </a:rPr>
              <a:t>reducing power consumption by </a:t>
            </a:r>
            <a:r>
              <a:rPr lang="en-US" sz="2800" b="0" dirty="0">
                <a:solidFill>
                  <a:srgbClr val="7030A0"/>
                </a:solidFill>
                <a:latin typeface="Calibri" panose="020F0502020204030204" pitchFamily="34" charset="0"/>
                <a:cs typeface="Calibri" panose="020F0502020204030204" pitchFamily="34" charset="0"/>
              </a:rPr>
              <a:t>thirty four times and thirty seven times.</a:t>
            </a:r>
          </a:p>
          <a:p>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30</a:t>
            </a:fld>
            <a:endParaRPr lang="en-US"/>
          </a:p>
        </p:txBody>
      </p:sp>
    </p:spTree>
    <p:extLst>
      <p:ext uri="{BB962C8B-B14F-4D97-AF65-F5344CB8AC3E}">
        <p14:creationId xmlns:p14="http://schemas.microsoft.com/office/powerpoint/2010/main" val="3363371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 lvl="1" algn="l">
              <a:lnSpc>
                <a:spcPct val="110000"/>
              </a:lnSpc>
            </a:pPr>
            <a:r>
              <a:rPr lang="en-US" sz="1200" kern="1200" dirty="0">
                <a:solidFill>
                  <a:schemeClr val="tx1"/>
                </a:solidFill>
                <a:effectLst/>
                <a:latin typeface="+mn-lt"/>
                <a:ea typeface="+mn-ea"/>
                <a:cs typeface="+mn-cs"/>
              </a:rPr>
              <a:t>[CLICK] </a:t>
            </a:r>
            <a:r>
              <a:rPr lang="en-US" b="0" dirty="0"/>
              <a:t>Compared to GACT of Darwin, which is a state-of-the-art long read alignment accelerator, </a:t>
            </a:r>
            <a:r>
              <a:rPr lang="en-US" sz="1200" kern="1200" dirty="0">
                <a:solidFill>
                  <a:schemeClr val="tx1"/>
                </a:solidFill>
                <a:effectLst/>
                <a:latin typeface="+mn-lt"/>
                <a:ea typeface="+mn-ea"/>
                <a:cs typeface="+mn-cs"/>
              </a:rPr>
              <a:t>[CLICK] </a:t>
            </a:r>
            <a:r>
              <a:rPr lang="en-US" b="0" dirty="0"/>
              <a:t>GenASM provides </a:t>
            </a:r>
            <a:r>
              <a:rPr lang="en-US" sz="2800" b="0" dirty="0">
                <a:solidFill>
                  <a:srgbClr val="7030A0"/>
                </a:solidFill>
                <a:latin typeface="Calibri" panose="020F0502020204030204" pitchFamily="34" charset="0"/>
              </a:rPr>
              <a:t>3.9 times better throughput</a:t>
            </a:r>
            <a:r>
              <a:rPr lang="en-US" sz="2800" b="0" dirty="0">
                <a:solidFill>
                  <a:schemeClr val="tx1"/>
                </a:solidFill>
                <a:latin typeface="Calibri" panose="020F0502020204030204" pitchFamily="34" charset="0"/>
              </a:rPr>
              <a:t>, </a:t>
            </a:r>
            <a:r>
              <a:rPr lang="en-US" sz="2800" kern="1200" dirty="0">
                <a:solidFill>
                  <a:schemeClr val="tx1"/>
                </a:solidFill>
                <a:effectLst/>
                <a:latin typeface="+mn-lt"/>
                <a:ea typeface="+mn-ea"/>
                <a:cs typeface="+mn-cs"/>
              </a:rPr>
              <a:t>[CLICK] </a:t>
            </a:r>
            <a:r>
              <a:rPr lang="en-US" sz="2800" b="0" dirty="0">
                <a:solidFill>
                  <a:srgbClr val="7030A0"/>
                </a:solidFill>
                <a:latin typeface="Corbel" panose="020B0503020204020204" pitchFamily="34" charset="0"/>
              </a:rPr>
              <a:t>6.6 times better throughput per unit area</a:t>
            </a:r>
            <a:r>
              <a:rPr lang="en-US" sz="2800" b="0" dirty="0">
                <a:solidFill>
                  <a:schemeClr val="tx1"/>
                </a:solidFill>
                <a:latin typeface="Corbel" panose="020B0503020204020204" pitchFamily="34" charset="0"/>
              </a:rPr>
              <a:t>, and </a:t>
            </a:r>
            <a:r>
              <a:rPr lang="en-US" sz="2800" b="0" dirty="0">
                <a:solidFill>
                  <a:srgbClr val="7030A0"/>
                </a:solidFill>
                <a:latin typeface="Calibri" panose="020F0502020204030204" pitchFamily="34" charset="0"/>
                <a:cs typeface="Calibri" panose="020F0502020204030204" pitchFamily="34" charset="0"/>
              </a:rPr>
              <a:t>10.5 times better</a:t>
            </a:r>
            <a:r>
              <a:rPr lang="en-US" sz="2800" b="0" dirty="0">
                <a:solidFill>
                  <a:srgbClr val="7030A0"/>
                </a:solidFill>
                <a:latin typeface="Corbel" panose="020B0503020204020204" pitchFamily="34" charset="0"/>
              </a:rPr>
              <a:t> throughput per unit power</a:t>
            </a:r>
            <a:r>
              <a:rPr lang="en-US" sz="2800" b="0" dirty="0">
                <a:solidFill>
                  <a:schemeClr val="tx1"/>
                </a:solidFill>
                <a:latin typeface="Corbel" panose="020B0503020204020204" pitchFamily="34" charset="0"/>
              </a:rPr>
              <a:t>.</a:t>
            </a:r>
          </a:p>
          <a:p>
            <a:pPr algn="l"/>
            <a:endParaRPr lang="en-US" b="0" dirty="0"/>
          </a:p>
        </p:txBody>
      </p:sp>
      <p:sp>
        <p:nvSpPr>
          <p:cNvPr id="4" name="Slide Number Placeholder 3"/>
          <p:cNvSpPr>
            <a:spLocks noGrp="1"/>
          </p:cNvSpPr>
          <p:nvPr>
            <p:ph type="sldNum" sz="quarter" idx="5"/>
          </p:nvPr>
        </p:nvSpPr>
        <p:spPr/>
        <p:txBody>
          <a:bodyPr/>
          <a:lstStyle/>
          <a:p>
            <a:fld id="{47139A41-7A76-1D40-B3BE-29B670EC38FE}" type="slidenum">
              <a:rPr lang="en-US" smtClean="0"/>
              <a:t>31</a:t>
            </a:fld>
            <a:endParaRPr lang="en-US"/>
          </a:p>
        </p:txBody>
      </p:sp>
    </p:spTree>
    <p:extLst>
      <p:ext uri="{BB962C8B-B14F-4D97-AF65-F5344CB8AC3E}">
        <p14:creationId xmlns:p14="http://schemas.microsoft.com/office/powerpoint/2010/main" val="3987898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 </a:t>
            </a:r>
            <a:r>
              <a:rPr lang="en-US" dirty="0"/>
              <a:t>For short reads, compared to same SW baselines, </a:t>
            </a:r>
            <a:r>
              <a:rPr lang="en-US" sz="1200" kern="1200" dirty="0">
                <a:solidFill>
                  <a:schemeClr val="tx1"/>
                </a:solidFill>
                <a:effectLst/>
                <a:latin typeface="+mn-lt"/>
                <a:ea typeface="+mn-ea"/>
                <a:cs typeface="+mn-cs"/>
              </a:rPr>
              <a:t>[CLICK] [CLICK] [CLICK] </a:t>
            </a:r>
            <a:r>
              <a:rPr lang="en-US" dirty="0"/>
              <a:t>GenASM provides significant speedup and reduction in power consumption, similar to long reads.</a:t>
            </a:r>
          </a:p>
          <a:p>
            <a:endParaRPr lang="en-US" dirty="0"/>
          </a:p>
          <a:p>
            <a:r>
              <a:rPr lang="en-US" sz="1200" kern="1200" dirty="0">
                <a:solidFill>
                  <a:schemeClr val="tx1"/>
                </a:solidFill>
                <a:effectLst/>
                <a:latin typeface="+mn-lt"/>
                <a:ea typeface="+mn-ea"/>
                <a:cs typeface="+mn-cs"/>
              </a:rPr>
              <a:t>[CLICK] </a:t>
            </a:r>
            <a:r>
              <a:rPr lang="en-US" b="0" dirty="0"/>
              <a:t>Compared to </a:t>
            </a:r>
            <a:r>
              <a:rPr lang="en-US" b="0" dirty="0" err="1"/>
              <a:t>SillaX</a:t>
            </a:r>
            <a:r>
              <a:rPr lang="en-US" b="0" dirty="0"/>
              <a:t> of </a:t>
            </a:r>
            <a:r>
              <a:rPr lang="en-US" b="0" dirty="0" err="1"/>
              <a:t>GenAx</a:t>
            </a:r>
            <a:r>
              <a:rPr lang="en-US" b="0" dirty="0"/>
              <a:t>, which is a state-of-the-art short read alignment accelerator, GenASM provides </a:t>
            </a:r>
            <a:r>
              <a:rPr lang="en-US" sz="1200" b="0" dirty="0">
                <a:solidFill>
                  <a:srgbClr val="7030A0"/>
                </a:solidFill>
                <a:latin typeface="Calibri" panose="020F0502020204030204" pitchFamily="34" charset="0"/>
              </a:rPr>
              <a:t>1.9 times better throughput</a:t>
            </a:r>
            <a:r>
              <a:rPr lang="en-US" sz="1200" b="0" dirty="0">
                <a:solidFill>
                  <a:schemeClr val="tx1"/>
                </a:solidFill>
                <a:latin typeface="Calibri" panose="020F0502020204030204" pitchFamily="34" charset="0"/>
              </a:rPr>
              <a:t>, while using </a:t>
            </a:r>
            <a:r>
              <a:rPr lang="en-US" sz="1200" b="0" dirty="0">
                <a:solidFill>
                  <a:srgbClr val="7030A0"/>
                </a:solidFill>
                <a:latin typeface="Calibri" panose="020F0502020204030204" pitchFamily="34" charset="0"/>
              </a:rPr>
              <a:t>63% less logic area</a:t>
            </a:r>
            <a:r>
              <a:rPr lang="en-US" sz="1200" b="0" dirty="0">
                <a:solidFill>
                  <a:srgbClr val="7030A0"/>
                </a:solidFill>
                <a:latin typeface="Corbel" panose="020B0503020204020204" pitchFamily="34" charset="0"/>
              </a:rPr>
              <a:t> </a:t>
            </a:r>
            <a:r>
              <a:rPr lang="en-US" sz="1200" b="0" dirty="0">
                <a:solidFill>
                  <a:schemeClr val="tx1"/>
                </a:solidFill>
                <a:latin typeface="Corbel" panose="020B0503020204020204" pitchFamily="34" charset="0"/>
              </a:rPr>
              <a:t>and </a:t>
            </a:r>
            <a:r>
              <a:rPr lang="en-US" sz="1200" b="0" dirty="0">
                <a:solidFill>
                  <a:srgbClr val="7030A0"/>
                </a:solidFill>
                <a:latin typeface="Calibri" panose="020F0502020204030204" pitchFamily="34" charset="0"/>
              </a:rPr>
              <a:t>82% less logic power.</a:t>
            </a:r>
            <a:endParaRPr lang="en-US" b="0" dirty="0"/>
          </a:p>
          <a:p>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32</a:t>
            </a:fld>
            <a:endParaRPr lang="en-US"/>
          </a:p>
        </p:txBody>
      </p:sp>
    </p:spTree>
    <p:extLst>
      <p:ext uri="{BB962C8B-B14F-4D97-AF65-F5344CB8AC3E}">
        <p14:creationId xmlns:p14="http://schemas.microsoft.com/office/powerpoint/2010/main" val="939299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our results for the second use case: pre-alignment filtering</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7139A41-7A76-1D40-B3BE-29B670EC38FE}" type="slidenum">
              <a:rPr lang="en-US" smtClean="0"/>
              <a:t>33</a:t>
            </a:fld>
            <a:endParaRPr lang="en-US"/>
          </a:p>
        </p:txBody>
      </p:sp>
    </p:spTree>
    <p:extLst>
      <p:ext uri="{BB962C8B-B14F-4D97-AF65-F5344CB8AC3E}">
        <p14:creationId xmlns:p14="http://schemas.microsoft.com/office/powerpoint/2010/main" val="2323108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I do not have time to cover this result in detail, but here is the key takeaway: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Compared to Shouji, which is a state-of-the-art FPGA-based filter, GenASM is more efficient in terms of both speed and power consumption, while significantly improving the accuracy of pre-alignment filtering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34</a:t>
            </a:fld>
            <a:endParaRPr lang="en-US"/>
          </a:p>
        </p:txBody>
      </p:sp>
    </p:spTree>
    <p:extLst>
      <p:ext uri="{BB962C8B-B14F-4D97-AF65-F5344CB8AC3E}">
        <p14:creationId xmlns:p14="http://schemas.microsoft.com/office/powerpoint/2010/main" val="578402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our results for the third use case: edit distance calculation</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7139A41-7A76-1D40-B3BE-29B670EC38FE}" type="slidenum">
              <a:rPr lang="en-US" smtClean="0"/>
              <a:t>35</a:t>
            </a:fld>
            <a:endParaRPr lang="en-US"/>
          </a:p>
        </p:txBody>
      </p:sp>
    </p:spTree>
    <p:extLst>
      <p:ext uri="{BB962C8B-B14F-4D97-AF65-F5344CB8AC3E}">
        <p14:creationId xmlns:p14="http://schemas.microsoft.com/office/powerpoint/2010/main" val="6664642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Again, I won’t be able to cover these results in detail, but here are the key takeaways: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Compared to the SW baseline, Edlib, GenASM provides 2 to 4 orders of magnitude speedup, while reducing power consumption by 2 orders of magnitude.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And compared to the HW baseline, ASAP, GenASM </a:t>
            </a:r>
            <a:r>
              <a:rPr lang="en-US" dirty="0">
                <a:solidFill>
                  <a:schemeClr val="tx1"/>
                </a:solidFill>
              </a:rPr>
              <a:t>provides 9.3 to 400 times speedup, while consuming 67 times less power</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7139A41-7A76-1D40-B3BE-29B670EC38FE}" type="slidenum">
              <a:rPr lang="en-US" smtClean="0"/>
              <a:t>36</a:t>
            </a:fld>
            <a:endParaRPr lang="en-US"/>
          </a:p>
        </p:txBody>
      </p:sp>
    </p:spTree>
    <p:extLst>
      <p:ext uri="{BB962C8B-B14F-4D97-AF65-F5344CB8AC3E}">
        <p14:creationId xmlns:p14="http://schemas.microsoft.com/office/powerpoint/2010/main" val="39748594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conclude, </a:t>
            </a:r>
          </a:p>
        </p:txBody>
      </p:sp>
      <p:sp>
        <p:nvSpPr>
          <p:cNvPr id="4" name="Slide Number Placeholder 3"/>
          <p:cNvSpPr>
            <a:spLocks noGrp="1"/>
          </p:cNvSpPr>
          <p:nvPr>
            <p:ph type="sldNum" sz="quarter" idx="5"/>
          </p:nvPr>
        </p:nvSpPr>
        <p:spPr/>
        <p:txBody>
          <a:bodyPr/>
          <a:lstStyle/>
          <a:p>
            <a:fld id="{47139A41-7A76-1D40-B3BE-29B670EC38FE}" type="slidenum">
              <a:rPr lang="en-US" smtClean="0"/>
              <a:t>37</a:t>
            </a:fld>
            <a:endParaRPr lang="en-US"/>
          </a:p>
        </p:txBody>
      </p:sp>
    </p:spTree>
    <p:extLst>
      <p:ext uri="{BB962C8B-B14F-4D97-AF65-F5344CB8AC3E}">
        <p14:creationId xmlns:p14="http://schemas.microsoft.com/office/powerpoint/2010/main" val="32668410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list of additional details that you can find in our paper.</a:t>
            </a:r>
          </a:p>
        </p:txBody>
      </p:sp>
      <p:sp>
        <p:nvSpPr>
          <p:cNvPr id="4" name="Slide Number Placeholder 3"/>
          <p:cNvSpPr>
            <a:spLocks noGrp="1"/>
          </p:cNvSpPr>
          <p:nvPr>
            <p:ph type="sldNum" sz="quarter" idx="5"/>
          </p:nvPr>
        </p:nvSpPr>
        <p:spPr/>
        <p:txBody>
          <a:bodyPr/>
          <a:lstStyle/>
          <a:p>
            <a:fld id="{47139A41-7A76-1D40-B3BE-29B670EC38FE}" type="slidenum">
              <a:rPr lang="en-US" smtClean="0"/>
              <a:t>38</a:t>
            </a:fld>
            <a:endParaRPr lang="en-US"/>
          </a:p>
        </p:txBody>
      </p:sp>
    </p:spTree>
    <p:extLst>
      <p:ext uri="{BB962C8B-B14F-4D97-AF65-F5344CB8AC3E}">
        <p14:creationId xmlns:p14="http://schemas.microsoft.com/office/powerpoint/2010/main" val="12308240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[CLICK] To conclude, in this work, we focus on approximate string matching because it is one of the main bottlenecks of genome sequence analysis.</a:t>
            </a:r>
          </a:p>
          <a:p>
            <a:br>
              <a:rPr lang="en-US" b="0" dirty="0"/>
            </a:br>
            <a:r>
              <a:rPr lang="en-US" b="0" dirty="0"/>
              <a:t>[CLICK] We propose GenASM, </a:t>
            </a:r>
            <a:r>
              <a:rPr lang="en-US" sz="1200" dirty="0">
                <a:solidFill>
                  <a:schemeClr val="tx1"/>
                </a:solidFill>
              </a:rPr>
              <a:t>an </a:t>
            </a:r>
            <a:r>
              <a:rPr lang="en-US" sz="1200" dirty="0">
                <a:solidFill>
                  <a:srgbClr val="00B050"/>
                </a:solidFill>
              </a:rPr>
              <a:t>approximate string matching (ASM) acceleration framework</a:t>
            </a:r>
            <a:r>
              <a:rPr lang="en-US" sz="1200" dirty="0">
                <a:solidFill>
                  <a:srgbClr val="1F8DD3"/>
                </a:solidFill>
              </a:rPr>
              <a:t> </a:t>
            </a:r>
            <a:r>
              <a:rPr lang="en-US" sz="1200" dirty="0">
                <a:solidFill>
                  <a:schemeClr val="tx1"/>
                </a:solidFill>
              </a:rPr>
              <a:t>to accelerate </a:t>
            </a:r>
            <a:r>
              <a:rPr lang="en-US" sz="1200" dirty="0">
                <a:solidFill>
                  <a:srgbClr val="00B050"/>
                </a:solidFill>
              </a:rPr>
              <a:t>multiple steps of genome sequence analysis</a:t>
            </a:r>
            <a:endParaRPr lang="en-US" b="0" dirty="0"/>
          </a:p>
          <a:p>
            <a:r>
              <a:rPr lang="en-US" b="0" dirty="0"/>
              <a:t>[CLICK] GenASM is the first work that enhances and </a:t>
            </a:r>
            <a:r>
              <a:rPr lang="en-US" sz="1200" dirty="0">
                <a:solidFill>
                  <a:schemeClr val="tx1"/>
                </a:solidFill>
              </a:rPr>
              <a:t>accelerates Bitap for ASM with genomic sequences</a:t>
            </a:r>
          </a:p>
          <a:p>
            <a:endParaRPr lang="en-US" b="0" dirty="0"/>
          </a:p>
          <a:p>
            <a:r>
              <a:rPr lang="en-US" b="0" dirty="0"/>
              <a:t>[CLICK] In GenASM, we co-design </a:t>
            </a:r>
            <a:r>
              <a:rPr lang="en-US" sz="1200" dirty="0">
                <a:solidFill>
                  <a:schemeClr val="tx1"/>
                </a:solidFill>
              </a:rPr>
              <a:t>our modified </a:t>
            </a:r>
            <a:r>
              <a:rPr lang="en-US" sz="1200" dirty="0">
                <a:solidFill>
                  <a:srgbClr val="1F8DD3"/>
                </a:solidFill>
              </a:rPr>
              <a:t>scalable</a:t>
            </a:r>
            <a:r>
              <a:rPr lang="en-US" sz="1200" dirty="0"/>
              <a:t> </a:t>
            </a:r>
            <a:r>
              <a:rPr lang="en-US" sz="1200" dirty="0">
                <a:solidFill>
                  <a:schemeClr val="tx1"/>
                </a:solidFill>
              </a:rPr>
              <a:t>and</a:t>
            </a:r>
            <a:r>
              <a:rPr lang="en-US" sz="1200" dirty="0"/>
              <a:t> </a:t>
            </a:r>
            <a:r>
              <a:rPr lang="en-US" sz="1200" dirty="0">
                <a:solidFill>
                  <a:srgbClr val="1F8DD3"/>
                </a:solidFill>
              </a:rPr>
              <a:t>memory-efficient</a:t>
            </a:r>
            <a:r>
              <a:rPr lang="en-US" sz="1200" dirty="0"/>
              <a:t> </a:t>
            </a:r>
            <a:r>
              <a:rPr lang="en-US" sz="1200" dirty="0">
                <a:solidFill>
                  <a:schemeClr val="tx1"/>
                </a:solidFill>
              </a:rPr>
              <a:t>algorithms with </a:t>
            </a:r>
            <a:r>
              <a:rPr lang="en-US" sz="1200" dirty="0">
                <a:solidFill>
                  <a:srgbClr val="1F8DD3"/>
                </a:solidFill>
              </a:rPr>
              <a:t>low-power</a:t>
            </a:r>
            <a:r>
              <a:rPr lang="en-US" sz="1200" dirty="0"/>
              <a:t> </a:t>
            </a:r>
            <a:r>
              <a:rPr lang="en-US" sz="1200" dirty="0">
                <a:solidFill>
                  <a:schemeClr val="tx1"/>
                </a:solidFill>
              </a:rPr>
              <a:t>and</a:t>
            </a:r>
            <a:r>
              <a:rPr lang="en-US" sz="1200" dirty="0"/>
              <a:t> </a:t>
            </a:r>
            <a:r>
              <a:rPr lang="en-US" sz="1200" dirty="0">
                <a:solidFill>
                  <a:srgbClr val="1F8DD3"/>
                </a:solidFill>
              </a:rPr>
              <a:t>area-efficient</a:t>
            </a:r>
            <a:r>
              <a:rPr lang="en-US" sz="1200" dirty="0"/>
              <a:t> </a:t>
            </a:r>
            <a:r>
              <a:rPr lang="en-US" sz="1200" dirty="0">
                <a:solidFill>
                  <a:schemeClr val="tx1"/>
                </a:solidFill>
              </a:rPr>
              <a:t>hardware accelerators</a:t>
            </a:r>
          </a:p>
          <a:p>
            <a:endParaRPr lang="en-US" b="0" dirty="0"/>
          </a:p>
          <a:p>
            <a:r>
              <a:rPr lang="en-US" b="0" dirty="0"/>
              <a:t>[CLICK] We evaluate </a:t>
            </a:r>
            <a:r>
              <a:rPr lang="en-US" sz="1200" dirty="0">
                <a:solidFill>
                  <a:srgbClr val="1F8DD3"/>
                </a:solidFill>
              </a:rPr>
              <a:t>three different use cases</a:t>
            </a:r>
            <a:r>
              <a:rPr lang="en-US" sz="1200" b="0" dirty="0">
                <a:solidFill>
                  <a:srgbClr val="1F8DD3"/>
                </a:solidFill>
              </a:rPr>
              <a:t> and </a:t>
            </a:r>
          </a:p>
          <a:p>
            <a:r>
              <a:rPr lang="en-US" sz="1200" b="0" dirty="0">
                <a:solidFill>
                  <a:srgbClr val="1F8DD3"/>
                </a:solidFill>
              </a:rPr>
              <a:t>[CLICK] </a:t>
            </a:r>
            <a:r>
              <a:rPr lang="en-US" b="0" dirty="0"/>
              <a:t>we show that </a:t>
            </a:r>
            <a:r>
              <a:rPr lang="en-US" sz="1200" dirty="0">
                <a:solidFill>
                  <a:schemeClr val="tx1"/>
                </a:solidFill>
              </a:rPr>
              <a:t>GenASM is </a:t>
            </a:r>
            <a:r>
              <a:rPr lang="en-US" sz="1200" dirty="0">
                <a:solidFill>
                  <a:srgbClr val="FE6200"/>
                </a:solidFill>
              </a:rPr>
              <a:t>significantly more efficient for all the three use cases </a:t>
            </a:r>
            <a:r>
              <a:rPr lang="en-US" sz="1200" dirty="0">
                <a:solidFill>
                  <a:schemeClr val="tx1"/>
                </a:solidFill>
              </a:rPr>
              <a:t>(in terms of </a:t>
            </a:r>
            <a:r>
              <a:rPr lang="en-US" sz="1200" dirty="0">
                <a:solidFill>
                  <a:srgbClr val="FE6200"/>
                </a:solidFill>
              </a:rPr>
              <a:t>throughput</a:t>
            </a:r>
            <a:r>
              <a:rPr lang="en-US" sz="1200" dirty="0">
                <a:solidFill>
                  <a:srgbClr val="0070C0"/>
                </a:solidFill>
              </a:rPr>
              <a:t> </a:t>
            </a:r>
            <a:r>
              <a:rPr lang="en-US" sz="1200" dirty="0">
                <a:solidFill>
                  <a:schemeClr val="tx1"/>
                </a:solidFill>
              </a:rPr>
              <a:t>and</a:t>
            </a:r>
            <a:r>
              <a:rPr lang="en-US" sz="1200" dirty="0"/>
              <a:t> </a:t>
            </a:r>
            <a:r>
              <a:rPr lang="en-US" sz="1200" dirty="0">
                <a:solidFill>
                  <a:srgbClr val="FE6200"/>
                </a:solidFill>
              </a:rPr>
              <a:t>throughput per unit power</a:t>
            </a:r>
            <a:r>
              <a:rPr lang="en-US" sz="1200" dirty="0"/>
              <a:t>) </a:t>
            </a:r>
            <a:r>
              <a:rPr lang="en-US" sz="1200" dirty="0">
                <a:solidFill>
                  <a:schemeClr val="tx1"/>
                </a:solidFill>
              </a:rPr>
              <a:t>than state-of-the-art software and hardware baselines</a:t>
            </a:r>
            <a:endParaRPr lang="en-US" b="0" dirty="0"/>
          </a:p>
        </p:txBody>
      </p:sp>
      <p:sp>
        <p:nvSpPr>
          <p:cNvPr id="4" name="Slide Number Placeholder 3"/>
          <p:cNvSpPr>
            <a:spLocks noGrp="1"/>
          </p:cNvSpPr>
          <p:nvPr>
            <p:ph type="sldNum" sz="quarter" idx="5"/>
          </p:nvPr>
        </p:nvSpPr>
        <p:spPr/>
        <p:txBody>
          <a:bodyPr/>
          <a:lstStyle/>
          <a:p>
            <a:fld id="{7D64B0BB-F452-6F45-9C9C-EFED3BFBC47E}" type="slidenum">
              <a:rPr lang="en-US" smtClean="0"/>
              <a:t>39</a:t>
            </a:fld>
            <a:endParaRPr lang="en-US"/>
          </a:p>
        </p:txBody>
      </p:sp>
    </p:spTree>
    <p:extLst>
      <p:ext uri="{BB962C8B-B14F-4D97-AF65-F5344CB8AC3E}">
        <p14:creationId xmlns:p14="http://schemas.microsoft.com/office/powerpoint/2010/main" val="1429358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Our goal in this work is to design a fast and flexible framework for both short and long reads, which can accelerate multiple steps of genome sequence analysis (GSA).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To this end, we propose GenASM.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We base GenASM on Bitap, an ASM algorithm that uses only fast and simple bitwise operations, making it amenable to efficient hardware acceleration.</a:t>
            </a:r>
            <a:r>
              <a:rPr lang="en-US" sz="1200" kern="1200" dirty="0">
                <a:solidFill>
                  <a:schemeClr val="tx1"/>
                </a:solidFill>
                <a:effectLst/>
                <a:latin typeface="+mn-lt"/>
                <a:ea typeface="+mn-ea"/>
                <a:cs typeface="+mn-cs"/>
              </a:rPr>
              <a:t> To our knowledge, GenASM is the first work that enhances and accelerates Bitap.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We modify Bitap to support long reads and to enable parallelization.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also develop a novel Bitap-compatible algorithm for traceback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And</a:t>
            </a:r>
            <a:r>
              <a:rPr lang="en-US" sz="1200" b="0" i="0" u="none" strike="noStrike" kern="1200" dirty="0">
                <a:solidFill>
                  <a:schemeClr val="tx1"/>
                </a:solidFill>
                <a:effectLst/>
                <a:latin typeface="+mn-lt"/>
                <a:ea typeface="+mn-ea"/>
                <a:cs typeface="+mn-cs"/>
              </a:rPr>
              <a:t>, we co-design specialized hardware for both algorithms.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57B29E-981E-4B62-B6B9-A448AF3A7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9625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47139A41-7A76-1D40-B3BE-29B670EC38FE}" type="slidenum">
              <a:rPr lang="en-US" smtClean="0"/>
              <a:t>40</a:t>
            </a:fld>
            <a:endParaRPr lang="en-US"/>
          </a:p>
        </p:txBody>
      </p:sp>
    </p:spTree>
    <p:extLst>
      <p:ext uri="{BB962C8B-B14F-4D97-AF65-F5344CB8AC3E}">
        <p14:creationId xmlns:p14="http://schemas.microsoft.com/office/powerpoint/2010/main" val="4244723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the whole genome of most organisms cannot be sequenced all at once, the genome is broken into smaller fragments. </a:t>
            </a:r>
          </a:p>
          <a:p>
            <a:r>
              <a:rPr lang="en-US" sz="1200" kern="1200" dirty="0">
                <a:solidFill>
                  <a:schemeClr val="tx1"/>
                </a:solidFill>
                <a:effectLst/>
                <a:latin typeface="+mn-lt"/>
                <a:ea typeface="+mn-ea"/>
                <a:cs typeface="+mn-cs"/>
              </a:rPr>
              <a:t>After each fragment is sequenced, small pieces of DNA sequences (i.e. reads) are generated.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29B5B4-DF53-9241-A035-39249688D7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7713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order to understand what are the use cases of GenASM, we need to look at the read mapping pipeline. Read mapping can be seen as a four-step process (i.e., </a:t>
            </a:r>
            <a:r>
              <a:rPr lang="en-US" sz="1200" i="1" kern="1200" dirty="0">
                <a:solidFill>
                  <a:schemeClr val="tx1"/>
                </a:solidFill>
                <a:effectLst/>
                <a:latin typeface="+mn-lt"/>
                <a:ea typeface="+mn-ea"/>
                <a:cs typeface="+mn-cs"/>
              </a:rPr>
              <a:t>seed-and- extend</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read mapping starts with </a:t>
            </a:r>
            <a:r>
              <a:rPr lang="en-US" sz="1200" i="1" kern="1200" dirty="0">
                <a:solidFill>
                  <a:schemeClr val="tx1"/>
                </a:solidFill>
                <a:effectLst/>
                <a:latin typeface="+mn-lt"/>
                <a:ea typeface="+mn-ea"/>
                <a:cs typeface="+mn-cs"/>
              </a:rPr>
              <a:t>indexing </a:t>
            </a:r>
            <a:r>
              <a:rPr lang="en-US" sz="1200" kern="1200" dirty="0">
                <a:solidFill>
                  <a:schemeClr val="tx1"/>
                </a:solidFill>
                <a:effectLst/>
                <a:latin typeface="+mn-lt"/>
                <a:ea typeface="+mn-ea"/>
                <a:cs typeface="+mn-cs"/>
              </a:rPr>
              <a:t>the reference genome. This index contains all possible fixed-length substrings as the keys, and the exact match locations of these substrings in the reference genome as values. Second, </a:t>
            </a:r>
            <a:r>
              <a:rPr lang="en-US" sz="1200" i="1" kern="1200" dirty="0">
                <a:solidFill>
                  <a:schemeClr val="tx1"/>
                </a:solidFill>
                <a:effectLst/>
                <a:latin typeface="+mn-lt"/>
                <a:ea typeface="+mn-ea"/>
                <a:cs typeface="+mn-cs"/>
              </a:rPr>
              <a:t>seeding </a:t>
            </a:r>
            <a:r>
              <a:rPr lang="en-US" sz="1200" kern="1200" dirty="0">
                <a:solidFill>
                  <a:schemeClr val="tx1"/>
                </a:solidFill>
                <a:effectLst/>
                <a:latin typeface="+mn-lt"/>
                <a:ea typeface="+mn-ea"/>
                <a:cs typeface="+mn-cs"/>
              </a:rPr>
              <a:t>queries the index structure for determining potential mapping locations of each read in the reference genome using substrings (i.e., </a:t>
            </a:r>
            <a:r>
              <a:rPr lang="en-US" sz="1200" i="1" kern="1200" dirty="0">
                <a:solidFill>
                  <a:schemeClr val="tx1"/>
                </a:solidFill>
                <a:effectLst/>
                <a:latin typeface="+mn-lt"/>
                <a:ea typeface="+mn-ea"/>
                <a:cs typeface="+mn-cs"/>
              </a:rPr>
              <a:t>seeds</a:t>
            </a:r>
            <a:r>
              <a:rPr lang="en-US" sz="1200" kern="1200" dirty="0">
                <a:solidFill>
                  <a:schemeClr val="tx1"/>
                </a:solidFill>
                <a:effectLst/>
                <a:latin typeface="+mn-lt"/>
                <a:ea typeface="+mn-ea"/>
                <a:cs typeface="+mn-cs"/>
              </a:rPr>
              <a:t>) from each read.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Third, </a:t>
            </a:r>
            <a:r>
              <a:rPr lang="en-US" sz="1200" i="1" kern="1200" dirty="0">
                <a:solidFill>
                  <a:schemeClr val="tx1"/>
                </a:solidFill>
                <a:effectLst/>
                <a:latin typeface="+mn-lt"/>
                <a:ea typeface="+mn-ea"/>
                <a:cs typeface="+mn-cs"/>
              </a:rPr>
              <a:t>pre-alignment filtering </a:t>
            </a:r>
            <a:r>
              <a:rPr lang="en-US" sz="1200" kern="1200" dirty="0">
                <a:solidFill>
                  <a:schemeClr val="tx1"/>
                </a:solidFill>
                <a:effectLst/>
                <a:latin typeface="+mn-lt"/>
                <a:ea typeface="+mn-ea"/>
                <a:cs typeface="+mn-cs"/>
              </a:rPr>
              <a:t>uses filtering heuristics to examine the similarity between every read and its potential matching segment on the reference genome that are identified in the second step. Goal is to eliminate most of the dissimilar sequences to decrease the number of required alignments. Fourth, for all of the non-filtered candidate mapping locations, </a:t>
            </a:r>
            <a:r>
              <a:rPr lang="en-US" sz="1200" i="1" kern="1200" dirty="0">
                <a:solidFill>
                  <a:schemeClr val="tx1"/>
                </a:solidFill>
                <a:effectLst/>
                <a:latin typeface="+mn-lt"/>
                <a:ea typeface="+mn-ea"/>
                <a:cs typeface="+mn-cs"/>
              </a:rPr>
              <a:t>read alignment </a:t>
            </a:r>
            <a:r>
              <a:rPr lang="en-US" sz="1200" kern="1200" dirty="0">
                <a:solidFill>
                  <a:schemeClr val="tx1"/>
                </a:solidFill>
                <a:effectLst/>
                <a:latin typeface="+mn-lt"/>
                <a:ea typeface="+mn-ea"/>
                <a:cs typeface="+mn-cs"/>
              </a:rPr>
              <a:t>(i.e., </a:t>
            </a:r>
            <a:r>
              <a:rPr lang="en-US" sz="1200" i="1" kern="1200" dirty="0">
                <a:solidFill>
                  <a:schemeClr val="tx1"/>
                </a:solidFill>
                <a:effectLst/>
                <a:latin typeface="+mn-lt"/>
                <a:ea typeface="+mn-ea"/>
                <a:cs typeface="+mn-cs"/>
              </a:rPr>
              <a:t>seed-extension</a:t>
            </a:r>
            <a:r>
              <a:rPr lang="en-US" sz="1200" kern="1200" dirty="0">
                <a:solidFill>
                  <a:schemeClr val="tx1"/>
                </a:solidFill>
                <a:effectLst/>
                <a:latin typeface="+mn-lt"/>
                <a:ea typeface="+mn-ea"/>
                <a:cs typeface="+mn-cs"/>
              </a:rPr>
              <a:t>) step performs a dynamic programming based alignment to determine the best location of the query read. As part of this step, traceback operation between the reference segment and the query is performed in order to find the </a:t>
            </a:r>
            <a:r>
              <a:rPr lang="en-US" sz="1200" i="1" kern="1200" dirty="0">
                <a:solidFill>
                  <a:schemeClr val="tx1"/>
                </a:solidFill>
                <a:effectLst/>
                <a:latin typeface="+mn-lt"/>
                <a:ea typeface="+mn-ea"/>
                <a:cs typeface="+mn-cs"/>
              </a:rPr>
              <a:t>optimal alignment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43</a:t>
            </a:fld>
            <a:endParaRPr lang="en-US"/>
          </a:p>
        </p:txBody>
      </p:sp>
    </p:spTree>
    <p:extLst>
      <p:ext uri="{BB962C8B-B14F-4D97-AF65-F5344CB8AC3E}">
        <p14:creationId xmlns:p14="http://schemas.microsoft.com/office/powerpoint/2010/main" val="15569245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Genome sequence analysis pipeline </a:t>
            </a:r>
            <a:r>
              <a:rPr lang="en-US" dirty="0"/>
              <a:t>takes small DNA fragments from an organism and reorganizes them into the entire genome.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57B29E-981E-4B62-B6B9-A448AF3A7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365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output of MinION is raw signal data that represents changes in electric current when a DNA strand passes through nanopore. Thus, the pipeline starts with the raw signal data. The first step, basecalling, translates this raw signal output of MinION into bases (A, C, G, T) to generate DNA reads. The second step computes all read-to-read overlaps. The third pipeline step, genome assembly, then constructs a draft assembly. To increase the accuracy of the assembly, further polishing, i.e. post-assembly error correction, may be required. The fourth step of the pipeline is mapping the original basecalled reads to the generated draft assembly from the previous step (i.e. read mapping). The fifth and final step of the pipeline is polishing the assembly with the help of mappings from the previous step.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fld id="{2A29B5B4-DF53-9241-A035-39249688D76D}" type="slidenum">
              <a:rPr lang="en-US" smtClean="0"/>
              <a:t>51</a:t>
            </a:fld>
            <a:endParaRPr lang="en-US"/>
          </a:p>
        </p:txBody>
      </p:sp>
    </p:spTree>
    <p:extLst>
      <p:ext uri="{BB962C8B-B14F-4D97-AF65-F5344CB8AC3E}">
        <p14:creationId xmlns:p14="http://schemas.microsoft.com/office/powerpoint/2010/main" val="2441516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GenASM is flexible and can be used to accelerate multiple use cases.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In this work, we evaluate three use cases in detail: [CLICK] read alignment, [CLICK] pre-alignment filtering and [CLICK] edit distance calculation.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We find that, for all the three use cases [CLICK] [CLICK] [CLICK], GenASM is </a:t>
            </a:r>
            <a:r>
              <a:rPr lang="en-US" dirty="0">
                <a:solidFill>
                  <a:srgbClr val="FE6200"/>
                </a:solidFill>
              </a:rPr>
              <a:t>significantly more efficient </a:t>
            </a:r>
            <a:r>
              <a:rPr lang="en-US" sz="1200" kern="1200" dirty="0">
                <a:solidFill>
                  <a:schemeClr val="tx1"/>
                </a:solidFill>
                <a:effectLst/>
                <a:latin typeface="+mn-lt"/>
                <a:ea typeface="+mn-ea"/>
                <a:cs typeface="+mn-cs"/>
              </a:rPr>
              <a:t>in terms of both speed and power consumption </a:t>
            </a:r>
            <a:r>
              <a:rPr lang="en-US" dirty="0">
                <a:solidFill>
                  <a:schemeClr val="tx1"/>
                </a:solidFill>
              </a:rPr>
              <a:t>than state-of-the-art software and hardware baselines</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7139A41-7A76-1D40-B3BE-29B670EC38FE}" type="slidenum">
              <a:rPr lang="en-US" smtClean="0"/>
              <a:t>5</a:t>
            </a:fld>
            <a:endParaRPr lang="en-US"/>
          </a:p>
        </p:txBody>
      </p:sp>
    </p:spTree>
    <p:extLst>
      <p:ext uri="{BB962C8B-B14F-4D97-AF65-F5344CB8AC3E}">
        <p14:creationId xmlns:p14="http://schemas.microsoft.com/office/powerpoint/2010/main" val="1364611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approximate string matching and the bitap algorithm in detail.</a:t>
            </a:r>
          </a:p>
        </p:txBody>
      </p:sp>
      <p:sp>
        <p:nvSpPr>
          <p:cNvPr id="4" name="Slide Number Placeholder 3"/>
          <p:cNvSpPr>
            <a:spLocks noGrp="1"/>
          </p:cNvSpPr>
          <p:nvPr>
            <p:ph type="sldNum" sz="quarter" idx="5"/>
          </p:nvPr>
        </p:nvSpPr>
        <p:spPr/>
        <p:txBody>
          <a:bodyPr/>
          <a:lstStyle/>
          <a:p>
            <a:fld id="{47139A41-7A76-1D40-B3BE-29B670EC38FE}" type="slidenum">
              <a:rPr lang="en-US" smtClean="0"/>
              <a:t>6</a:t>
            </a:fld>
            <a:endParaRPr lang="en-US"/>
          </a:p>
        </p:txBody>
      </p:sp>
    </p:spTree>
    <p:extLst>
      <p:ext uri="{BB962C8B-B14F-4D97-AF65-F5344CB8AC3E}">
        <p14:creationId xmlns:p14="http://schemas.microsoft.com/office/powerpoint/2010/main" val="3721928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As I introduced, read mapping is the first key step in genome sequence analysis. </a:t>
            </a:r>
          </a:p>
          <a:p>
            <a:r>
              <a:rPr lang="en-US" sz="1000" kern="1200" dirty="0">
                <a:solidFill>
                  <a:schemeClr val="tx1"/>
                </a:solidFill>
                <a:effectLst/>
                <a:latin typeface="+mn-lt"/>
                <a:ea typeface="+mn-ea"/>
                <a:cs typeface="+mn-cs"/>
              </a:rPr>
              <a:t>[CLICK] When we are mapping the reads generated from the sequenced genome, they may not exactly map to the reference genome due to genetic variations and sequencing errors. </a:t>
            </a:r>
          </a:p>
          <a:p>
            <a:r>
              <a:rPr lang="en-US" sz="1000" kern="1200" dirty="0">
                <a:solidFill>
                  <a:schemeClr val="tx1"/>
                </a:solidFill>
                <a:effectLst/>
                <a:latin typeface="+mn-lt"/>
                <a:ea typeface="+mn-ea"/>
                <a:cs typeface="+mn-cs"/>
              </a:rPr>
              <a:t>[CLICK]  As we can see from this example, these errors and differences (which are also known as edits) can take the form of base [CLICK] deletions, [CLICK] substitutions and [CLICK] insertions. </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[CLICK] Since multiple steps of read mapping must account for these errors, they must perform approximate string matching (ASM). </a:t>
            </a:r>
          </a:p>
          <a:p>
            <a:r>
              <a:rPr lang="en-US" sz="1000" kern="1200" dirty="0">
                <a:solidFill>
                  <a:schemeClr val="tx1"/>
                </a:solidFill>
                <a:effectLst/>
                <a:latin typeface="+mn-lt"/>
                <a:ea typeface="+mn-ea"/>
                <a:cs typeface="+mn-cs"/>
              </a:rPr>
              <a:t>[CLICK] The goal of approximate string matching is to detect the differences and similarities between two sequences. </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[CLICK] In genomics, ASM is required </a:t>
            </a:r>
          </a:p>
          <a:p>
            <a:r>
              <a:rPr lang="en-US" sz="1000" kern="1200" dirty="0">
                <a:solidFill>
                  <a:schemeClr val="tx1"/>
                </a:solidFill>
                <a:effectLst/>
                <a:latin typeface="+mn-lt"/>
                <a:ea typeface="+mn-ea"/>
                <a:cs typeface="+mn-cs"/>
              </a:rPr>
              <a:t>[CLICK] (1) to determine the minimum number of edits between two genomic sequences (which is called edit distance), and also </a:t>
            </a:r>
          </a:p>
          <a:p>
            <a:r>
              <a:rPr lang="en-US" sz="1000" kern="1200" dirty="0">
                <a:solidFill>
                  <a:schemeClr val="tx1"/>
                </a:solidFill>
                <a:effectLst/>
                <a:latin typeface="+mn-lt"/>
                <a:ea typeface="+mn-ea"/>
                <a:cs typeface="+mn-cs"/>
              </a:rPr>
              <a:t>[CLICK] (2) to find the optimal alignment with a traceback step., where we find the sequence of  matches, substitutions, insertions and deletions, along with their positions. </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[CLICK] Approximate string matching is typically implemented as a dynamic programming based algorithm, which has quadratic time and space complexity. Therefore, it is desirable to find lower-complexity algorithms for ASM.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57B29E-981E-4B62-B6B9-A448AF3A7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52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One candidate to replace DP-based algorithms for ASM is the Bitap algorithm. Bitap uses only fast and simple bitwise operations to perform ASM, making it amenable to efficient hardware acceleration.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Bitap tackles the problem of computing the minimum edit distance between a reference text (e.g., reference genome) and a query pattern (e.g., read) with a maximum of k errors.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algorithm has two steps.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Bitap starts with a pre-processing 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where we generate one pattern bitmask for each character in the alphabet. These pattern bitmasks help us to represent the query pattern in a binary format.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Second step (searching or edit distance calculation) is the main step of the algorithm. Here, [CLICK] we examine each text character one by one, by using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1) the pre-processed pattern bitmasks,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2) status bitvectors which are updated at each text iteration and hold the partial match information for the text characters examined so far,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3) the simple bitwise operations.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64B0BB-F452-6F45-9C9C-EFED3BFBC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177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dirty="0">
                <a:solidFill>
                  <a:schemeClr val="tx1"/>
                </a:solidFill>
                <a:effectLst/>
                <a:latin typeface="+mn-lt"/>
                <a:ea typeface="+mn-ea"/>
                <a:cs typeface="+mn-cs"/>
              </a:rPr>
              <a:t>I won’t get into the details of the algorithm, but let me highlight the three key properties of it.</a:t>
            </a:r>
          </a:p>
          <a:p>
            <a:pPr marL="0" indent="0">
              <a:buNone/>
            </a:pPr>
            <a:endParaRPr lang="en-US" dirty="0"/>
          </a:p>
          <a:p>
            <a:pPr marL="0" indent="0">
              <a:buNone/>
            </a:pPr>
            <a:r>
              <a:rPr lang="en-US" dirty="0"/>
              <a:t>First, Bitap iterates over each text character as the outer loop and it iterates over each possible edit distance (1 to k) as the inner loop. </a:t>
            </a:r>
          </a:p>
          <a:p>
            <a:pPr marL="0" indent="0">
              <a:buNone/>
            </a:pPr>
            <a:endParaRPr lang="en-US" dirty="0"/>
          </a:p>
          <a:p>
            <a:pPr marL="0" indent="0">
              <a:buNone/>
            </a:pPr>
            <a:r>
              <a:rPr lang="en-US" dirty="0"/>
              <a:t>Thus, when we have long error-prone reads, both of these loops need to iterate over very large numbers.</a:t>
            </a:r>
          </a:p>
          <a:p>
            <a:pPr marL="0" indent="0">
              <a:buNone/>
            </a:pPr>
            <a:endParaRPr lang="en-US" dirty="0"/>
          </a:p>
        </p:txBody>
      </p:sp>
      <p:sp>
        <p:nvSpPr>
          <p:cNvPr id="4" name="Slide Number Placeholder 3"/>
          <p:cNvSpPr>
            <a:spLocks noGrp="1"/>
          </p:cNvSpPr>
          <p:nvPr>
            <p:ph type="sldNum" sz="quarter" idx="5"/>
          </p:nvPr>
        </p:nvSpPr>
        <p:spPr/>
        <p:txBody>
          <a:bodyPr/>
          <a:lstStyle/>
          <a:p>
            <a:fld id="{47139A41-7A76-1D40-B3BE-29B670EC38FE}" type="slidenum">
              <a:rPr lang="en-US" smtClean="0"/>
              <a:t>9</a:t>
            </a:fld>
            <a:endParaRPr lang="en-US"/>
          </a:p>
        </p:txBody>
      </p:sp>
    </p:spTree>
    <p:extLst>
      <p:ext uri="{BB962C8B-B14F-4D97-AF65-F5344CB8AC3E}">
        <p14:creationId xmlns:p14="http://schemas.microsoft.com/office/powerpoint/2010/main" val="993304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566160"/>
          </a:xfrm>
          <a:prstGeom prst="rect">
            <a:avLst/>
          </a:prstGeom>
        </p:spPr>
        <p:txBody>
          <a:bodyPr anchor="b">
            <a:normAutofit/>
          </a:bodyPr>
          <a:lstStyle>
            <a:lvl1pPr algn="l">
              <a:lnSpc>
                <a:spcPct val="85000"/>
              </a:lnSpc>
              <a:defRPr sz="8000" spc="-50" baseline="0">
                <a:solidFill>
                  <a:schemeClr val="tx1">
                    <a:lumMod val="85000"/>
                    <a:lumOff val="15000"/>
                  </a:schemeClr>
                </a:solidFill>
                <a:latin typeface="Corbel" panose="020B0503020204020204" pitchFamily="34" charset="0"/>
              </a:defRPr>
            </a:lvl1pPr>
          </a:lstStyle>
          <a:p>
            <a:r>
              <a:rPr lang="en-US" dirty="0"/>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lang="en-US" dirty="0">
                <a:latin typeface="Corbel" panose="020B0503020204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822961" y="6459786"/>
            <a:ext cx="1854203" cy="365125"/>
          </a:xfrm>
          <a:prstGeom prst="rect">
            <a:avLst/>
          </a:prstGeom>
        </p:spPr>
        <p:txBody>
          <a:bodyPr/>
          <a:lstStyle>
            <a:lvl1pPr>
              <a:defRPr>
                <a:latin typeface="Corbel" panose="020B0503020204020204" pitchFamily="34" charset="0"/>
              </a:defRPr>
            </a:lvl1p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lvl1pPr>
              <a:defRPr>
                <a:latin typeface="Corbel" panose="020B0503020204020204" pitchFamily="34" charset="0"/>
              </a:defRPr>
            </a:lvl1p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lvl1pPr>
              <a:defRPr>
                <a:latin typeface="Corbel" panose="020B0503020204020204" pitchFamily="34" charset="0"/>
              </a:defRPr>
            </a:lvl1pPr>
          </a:lstStyle>
          <a:p>
            <a:fld id="{CD91F3D4-A4DB-CE42-BA95-FABA56D31263}" type="slidenum">
              <a:rPr lang="en-US" smtClean="0"/>
              <a:pPr/>
              <a:t>‹#›</a:t>
            </a:fld>
            <a:endParaRPr lang="en-US"/>
          </a:p>
        </p:txBody>
      </p:sp>
    </p:spTree>
    <p:extLst>
      <p:ext uri="{BB962C8B-B14F-4D97-AF65-F5344CB8AC3E}">
        <p14:creationId xmlns:p14="http://schemas.microsoft.com/office/powerpoint/2010/main" val="2544315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298615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21760"/>
          </a:xfrm>
          <a:prstGeom prst="rect">
            <a:avLst/>
          </a:prstGeom>
        </p:spPr>
        <p:txBody>
          <a:bodyPr/>
          <a:lstStyle/>
          <a:p>
            <a:r>
              <a:rPr lang="en-US"/>
              <a:t>Click to edit Master title style</a:t>
            </a:r>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705555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84715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366963" y="257434"/>
            <a:ext cx="8410073" cy="753467"/>
          </a:xfrm>
          <a:prstGeom prst="rect">
            <a:avLst/>
          </a:prstGeom>
        </p:spPr>
        <p:txBody>
          <a:bodyPr/>
          <a:lstStyle>
            <a:lvl1pPr>
              <a:defRPr>
                <a:solidFill>
                  <a:srgbClr val="0070C0"/>
                </a:solidFill>
                <a:latin typeface="Corbel" panose="020B0503020204020204" pitchFamily="34" charset="0"/>
              </a:defRPr>
            </a:lvl1pPr>
          </a:lstStyle>
          <a:p>
            <a:r>
              <a:rPr lang="en-US"/>
              <a:t>Click to edit Master title style</a:t>
            </a:r>
          </a:p>
        </p:txBody>
      </p:sp>
      <p:sp>
        <p:nvSpPr>
          <p:cNvPr id="15" name="Text Placeholder 2"/>
          <p:cNvSpPr>
            <a:spLocks noGrp="1"/>
          </p:cNvSpPr>
          <p:nvPr>
            <p:ph idx="1"/>
          </p:nvPr>
        </p:nvSpPr>
        <p:spPr>
          <a:xfrm>
            <a:off x="366963" y="1153551"/>
            <a:ext cx="8410073" cy="5275384"/>
          </a:xfrm>
          <a:prstGeom prst="rect">
            <a:avLst/>
          </a:prstGeom>
        </p:spPr>
        <p:txBody>
          <a:bodyPr vert="horz" lIns="0" tIns="45720" rIns="0" bIns="45720" rtlCol="0">
            <a:normAutofit/>
          </a:bodyPr>
          <a:lstStyle>
            <a:lvl1pPr marL="454025" indent="-274638">
              <a:buSzPct val="90000"/>
              <a:buFont typeface="Wingdings" pitchFamily="2" charset="2"/>
              <a:buChar char="q"/>
              <a:tabLst/>
              <a:defRPr>
                <a:latin typeface="Corbel" panose="020B0503020204020204" pitchFamily="34" charset="0"/>
              </a:defRPr>
            </a:lvl1pPr>
            <a:lvl2pPr marL="717550" indent="-263525">
              <a:buSzPct val="90000"/>
              <a:buFont typeface="Courier New" panose="02070309020205020404" pitchFamily="49" charset="0"/>
              <a:buChar char="o"/>
              <a:tabLst/>
              <a:defRPr>
                <a:latin typeface="Corbel" panose="020B0503020204020204" pitchFamily="34" charset="0"/>
              </a:defRPr>
            </a:lvl2pPr>
            <a:lvl3pPr marL="896938" indent="-179388">
              <a:buSzPct val="90000"/>
              <a:buFont typeface="Wingdings" pitchFamily="2" charset="2"/>
              <a:buChar char="§"/>
              <a:tabLst/>
              <a:defRPr>
                <a:latin typeface="Corbel" panose="020B0503020204020204" pitchFamily="34" charset="0"/>
              </a:defRPr>
            </a:lvl3pPr>
            <a:lvl4pPr marL="454025" indent="-274638">
              <a:buFont typeface="Courier New" panose="02070309020205020404" pitchFamily="49" charset="0"/>
              <a:buChar char="o"/>
              <a:tabLst/>
              <a:defRPr>
                <a:latin typeface="Corbel" panose="020B0503020204020204" pitchFamily="34" charset="0"/>
              </a:defRPr>
            </a:lvl4pPr>
            <a:lvl5pPr marL="454025" indent="-274638">
              <a:buFont typeface="Courier New" panose="02070309020205020404" pitchFamily="49" charset="0"/>
              <a:buChar char="o"/>
              <a:tabLst/>
              <a:defRPr>
                <a:latin typeface="Corbel" panose="020B05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a:extLst>
              <a:ext uri="{FF2B5EF4-FFF2-40B4-BE49-F238E27FC236}">
                <a16:creationId xmlns:a16="http://schemas.microsoft.com/office/drawing/2014/main" id="{ACB0FC8C-43DD-9D48-AFAC-3990C93373E6}"/>
              </a:ext>
            </a:extLst>
          </p:cNvPr>
          <p:cNvSpPr>
            <a:spLocks noGrp="1"/>
          </p:cNvSpPr>
          <p:nvPr>
            <p:ph type="sldNum" sz="quarter" idx="10"/>
          </p:nvPr>
        </p:nvSpPr>
        <p:spPr>
          <a:xfrm>
            <a:off x="7516375" y="6571538"/>
            <a:ext cx="1260661" cy="270767"/>
          </a:xfrm>
          <a:prstGeom prst="rect">
            <a:avLst/>
          </a:prstGeom>
        </p:spPr>
        <p:txBody>
          <a:bodyPr anchor="ctr" anchorCtr="0"/>
          <a:lstStyle>
            <a:lvl1pPr algn="r">
              <a:defRPr sz="1600" b="1" i="0">
                <a:solidFill>
                  <a:srgbClr val="0070C0"/>
                </a:solidFill>
                <a:latin typeface="Calibri" panose="020F0502020204030204" pitchFamily="34" charset="0"/>
                <a:ea typeface="Linux Libertine O Semibold" panose="02000503000000000000" pitchFamily="2" charset="0"/>
                <a:cs typeface="Calibri" panose="020F0502020204030204" pitchFamily="34" charset="0"/>
              </a:defRPr>
            </a:lvl1pPr>
          </a:lstStyle>
          <a:p>
            <a:fld id="{BE67019E-6B59-9444-A8F8-0CFAB6B6981D}" type="slidenum">
              <a:rPr lang="en-US" smtClean="0"/>
              <a:pPr/>
              <a:t>‹#›</a:t>
            </a:fld>
            <a:endParaRPr lang="en-US" dirty="0"/>
          </a:p>
        </p:txBody>
      </p:sp>
      <p:sp>
        <p:nvSpPr>
          <p:cNvPr id="2" name="TextBox 1">
            <a:extLst>
              <a:ext uri="{FF2B5EF4-FFF2-40B4-BE49-F238E27FC236}">
                <a16:creationId xmlns:a16="http://schemas.microsoft.com/office/drawing/2014/main" id="{DFF6FA9D-EFD2-1C4F-A541-91C2470A455F}"/>
              </a:ext>
            </a:extLst>
          </p:cNvPr>
          <p:cNvSpPr txBox="1"/>
          <p:nvPr userDrawn="1"/>
        </p:nvSpPr>
        <p:spPr>
          <a:xfrm>
            <a:off x="366963" y="6535300"/>
            <a:ext cx="2286000" cy="338554"/>
          </a:xfrm>
          <a:prstGeom prst="rect">
            <a:avLst/>
          </a:prstGeom>
          <a:noFill/>
        </p:spPr>
        <p:txBody>
          <a:bodyPr wrap="square" rtlCol="0">
            <a:spAutoFit/>
          </a:bodyPr>
          <a:lstStyle/>
          <a:p>
            <a:pPr algn="l"/>
            <a:r>
              <a:rPr lang="en-US" sz="1600" b="1" i="0" dirty="0">
                <a:solidFill>
                  <a:srgbClr val="0070C0"/>
                </a:solidFill>
                <a:latin typeface="Corbel" panose="020B0503020204020204" pitchFamily="34" charset="0"/>
                <a:ea typeface="Linux Libertine O Semibold" panose="02000503000000000000" pitchFamily="2" charset="0"/>
                <a:cs typeface="Calibri" panose="020F0502020204030204" pitchFamily="34" charset="0"/>
              </a:rPr>
              <a:t>Damla Senol Cali</a:t>
            </a:r>
          </a:p>
        </p:txBody>
      </p:sp>
      <p:pic>
        <p:nvPicPr>
          <p:cNvPr id="8" name="Picture 7">
            <a:extLst>
              <a:ext uri="{FF2B5EF4-FFF2-40B4-BE49-F238E27FC236}">
                <a16:creationId xmlns:a16="http://schemas.microsoft.com/office/drawing/2014/main" id="{E79E2B53-383E-8940-BBFE-5EBE570A07C9}"/>
              </a:ext>
            </a:extLst>
          </p:cNvPr>
          <p:cNvPicPr>
            <a:picLocks noChangeAspect="1"/>
          </p:cNvPicPr>
          <p:nvPr userDrawn="1"/>
        </p:nvPicPr>
        <p:blipFill>
          <a:blip r:embed="rId2"/>
          <a:stretch>
            <a:fillRect/>
          </a:stretch>
        </p:blipFill>
        <p:spPr>
          <a:xfrm>
            <a:off x="4045346" y="6554274"/>
            <a:ext cx="1053308" cy="311205"/>
          </a:xfrm>
          <a:prstGeom prst="rect">
            <a:avLst/>
          </a:prstGeom>
        </p:spPr>
      </p:pic>
    </p:spTree>
    <p:extLst>
      <p:ext uri="{BB962C8B-B14F-4D97-AF65-F5344CB8AC3E}">
        <p14:creationId xmlns:p14="http://schemas.microsoft.com/office/powerpoint/2010/main" val="1236176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758952"/>
            <a:ext cx="75438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3A3EF56B-2326-4E43-9A56-37F643A747BE}"/>
              </a:ext>
            </a:extLst>
          </p:cNvPr>
          <p:cNvSpPr/>
          <p:nvPr userDrawn="1"/>
        </p:nvSpPr>
        <p:spPr>
          <a:xfrm flipV="1">
            <a:off x="462012" y="4366260"/>
            <a:ext cx="8265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81548F38-4271-374F-8F2F-F4933C041C58}"/>
              </a:ext>
            </a:extLst>
          </p:cNvPr>
          <p:cNvSpPr/>
          <p:nvPr userDrawn="1"/>
        </p:nvSpPr>
        <p:spPr>
          <a:xfrm>
            <a:off x="0" y="6403574"/>
            <a:ext cx="9144001" cy="480184"/>
          </a:xfrm>
          <a:prstGeom prst="rect">
            <a:avLst/>
          </a:prstGeom>
          <a:solidFill>
            <a:srgbClr val="75ABD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Tree>
    <p:extLst>
      <p:ext uri="{BB962C8B-B14F-4D97-AF65-F5344CB8AC3E}">
        <p14:creationId xmlns:p14="http://schemas.microsoft.com/office/powerpoint/2010/main" val="271798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7626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628620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0144" y="6388833"/>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404840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824075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lvl1pPr>
              <a:defRPr>
                <a:solidFill>
                  <a:schemeClr val="tx2"/>
                </a:solidFill>
              </a:defRPr>
            </a:lvl1pPr>
          </a:lstStyle>
          <a:p>
            <a:fld id="{CD91F3D4-A4DB-CE42-BA95-FABA56D31263}" type="slidenum">
              <a:rPr lang="en-US" smtClean="0"/>
              <a:t>‹#›</a:t>
            </a:fld>
            <a:endParaRPr lang="en-US"/>
          </a:p>
        </p:txBody>
      </p:sp>
    </p:spTree>
    <p:extLst>
      <p:ext uri="{BB962C8B-B14F-4D97-AF65-F5344CB8AC3E}">
        <p14:creationId xmlns:p14="http://schemas.microsoft.com/office/powerpoint/2010/main" val="4045717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a:prstGeom prst="rect">
            <a:avLst/>
          </a:prstGeo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135131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 y="6536970"/>
            <a:ext cx="9144001" cy="3704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
        <p:nvSpPr>
          <p:cNvPr id="9" name="Rectangle 8"/>
          <p:cNvSpPr/>
          <p:nvPr/>
        </p:nvSpPr>
        <p:spPr>
          <a:xfrm>
            <a:off x="366963" y="1006133"/>
            <a:ext cx="8410073"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66964" y="1138595"/>
            <a:ext cx="8410073" cy="531163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1">
            <a:extLst>
              <a:ext uri="{FF2B5EF4-FFF2-40B4-BE49-F238E27FC236}">
                <a16:creationId xmlns:a16="http://schemas.microsoft.com/office/drawing/2014/main" id="{9A79501A-6899-B540-BD7F-353D672C4F01}"/>
              </a:ext>
            </a:extLst>
          </p:cNvPr>
          <p:cNvSpPr>
            <a:spLocks noGrp="1"/>
          </p:cNvSpPr>
          <p:nvPr>
            <p:ph type="sldNum" sz="quarter" idx="4"/>
          </p:nvPr>
        </p:nvSpPr>
        <p:spPr>
          <a:xfrm>
            <a:off x="7516375" y="6567235"/>
            <a:ext cx="1260661" cy="270767"/>
          </a:xfrm>
          <a:prstGeom prst="rect">
            <a:avLst/>
          </a:prstGeom>
        </p:spPr>
        <p:txBody>
          <a:bodyPr anchor="ctr" anchorCtr="0"/>
          <a:lstStyle>
            <a:lvl1pPr algn="r">
              <a:defRPr sz="1600" b="1">
                <a:solidFill>
                  <a:schemeClr val="bg1"/>
                </a:solidFill>
                <a:latin typeface="Corbel" panose="020B0503020204020204" pitchFamily="34" charset="0"/>
                <a:cs typeface="Calibri" panose="020F0502020204030204" pitchFamily="34" charset="0"/>
              </a:defRPr>
            </a:lvl1pPr>
          </a:lstStyle>
          <a:p>
            <a:fld id="{BE67019E-6B59-9444-A8F8-0CFAB6B6981D}" type="slidenum">
              <a:rPr lang="en-US" smtClean="0"/>
              <a:pPr/>
              <a:t>‹#›</a:t>
            </a:fld>
            <a:endParaRPr lang="en-US" dirty="0"/>
          </a:p>
        </p:txBody>
      </p:sp>
      <p:sp>
        <p:nvSpPr>
          <p:cNvPr id="8" name="Title Placeholder 1">
            <a:extLst>
              <a:ext uri="{FF2B5EF4-FFF2-40B4-BE49-F238E27FC236}">
                <a16:creationId xmlns:a16="http://schemas.microsoft.com/office/drawing/2014/main" id="{B64D9AE9-2733-754F-86B9-8A69E05BAA3E}"/>
              </a:ext>
            </a:extLst>
          </p:cNvPr>
          <p:cNvSpPr>
            <a:spLocks noGrp="1"/>
          </p:cNvSpPr>
          <p:nvPr>
            <p:ph type="title"/>
          </p:nvPr>
        </p:nvSpPr>
        <p:spPr>
          <a:xfrm>
            <a:off x="366963" y="257434"/>
            <a:ext cx="8410073" cy="753467"/>
          </a:xfrm>
          <a:prstGeom prst="rect">
            <a:avLst/>
          </a:prstGeom>
        </p:spPr>
        <p:txBody>
          <a:bodyPr vert="horz" lIns="91440" tIns="45720" rIns="91440" bIns="45720" rtlCol="0" anchor="ctr" anchorCtr="0">
            <a:normAutofit/>
          </a:bodyPr>
          <a:lstStyle/>
          <a:p>
            <a:r>
              <a:rPr lang="en-US" dirty="0"/>
              <a:t>Click to edit Master title style</a:t>
            </a:r>
          </a:p>
        </p:txBody>
      </p:sp>
    </p:spTree>
    <p:extLst>
      <p:ext uri="{BB962C8B-B14F-4D97-AF65-F5344CB8AC3E}">
        <p14:creationId xmlns:p14="http://schemas.microsoft.com/office/powerpoint/2010/main" val="1766328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100000"/>
        </a:lnSpc>
        <a:spcBef>
          <a:spcPct val="0"/>
        </a:spcBef>
        <a:buNone/>
        <a:defRPr sz="4800" kern="1200" spc="-50" baseline="0">
          <a:solidFill>
            <a:schemeClr val="accent1"/>
          </a:solidFill>
          <a:latin typeface="Corbel" panose="020B0503020204020204" pitchFamily="34" charset="0"/>
          <a:ea typeface="+mj-ea"/>
          <a:cs typeface="Calibri" panose="020F050202020403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mailto:dsenol@andrew.cmu.edu"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tiff"/><Relationship Id="rId5" Type="http://schemas.openxmlformats.org/officeDocument/2006/relationships/image" Target="../media/image3.tiff"/><Relationship Id="rId10" Type="http://schemas.openxmlformats.org/officeDocument/2006/relationships/image" Target="../media/image7.png"/><Relationship Id="rId4" Type="http://schemas.openxmlformats.org/officeDocument/2006/relationships/image" Target="../media/image2.tiff"/><Relationship Id="rId9"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1.emf"/><Relationship Id="rId4" Type="http://schemas.openxmlformats.org/officeDocument/2006/relationships/image" Target="../media/image10.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1.emf"/><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1.emf"/><Relationship Id="rId4" Type="http://schemas.openxmlformats.org/officeDocument/2006/relationships/image" Target="../media/image10.emf"/></Relationships>
</file>

<file path=ppt/slides/_rels/slide19.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notesSlide" Target="../notesSlides/notesSlide19.xml"/><Relationship Id="rId7" Type="http://schemas.openxmlformats.org/officeDocument/2006/relationships/image" Target="../media/image15.emf"/><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9.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18.emf"/><Relationship Id="rId4" Type="http://schemas.openxmlformats.org/officeDocument/2006/relationships/image" Target="../media/image17.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18.emf"/><Relationship Id="rId4" Type="http://schemas.openxmlformats.org/officeDocument/2006/relationships/image" Target="../media/image17.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9.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0.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1.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2.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mailto:dsenol@andrew.cmu.edu" TargetMode="External"/><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tiff"/><Relationship Id="rId5" Type="http://schemas.openxmlformats.org/officeDocument/2006/relationships/image" Target="../media/image3.tiff"/><Relationship Id="rId10" Type="http://schemas.openxmlformats.org/officeDocument/2006/relationships/image" Target="../media/image7.png"/><Relationship Id="rId4" Type="http://schemas.openxmlformats.org/officeDocument/2006/relationships/image" Target="../media/image2.tiff"/><Relationship Id="rId9" Type="http://schemas.openxmlformats.org/officeDocument/2006/relationships/image" Target="../media/image1.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genome.gov/about-genomics/fact-sheets/DNA-Sequencing-Costs-Data"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genome.gov/about-genomics/fact-sheets/DNA-Sequencing-Costs-Data"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nanoporetech.com/covid-19/overview"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nanoporetech.com/covid-19/overview"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ubtitle 2">
            <a:extLst>
              <a:ext uri="{FF2B5EF4-FFF2-40B4-BE49-F238E27FC236}">
                <a16:creationId xmlns:a16="http://schemas.microsoft.com/office/drawing/2014/main" id="{796CC445-E4A1-C147-83BA-30245FA13992}"/>
              </a:ext>
            </a:extLst>
          </p:cNvPr>
          <p:cNvSpPr>
            <a:spLocks noGrp="1"/>
          </p:cNvSpPr>
          <p:nvPr>
            <p:ph type="subTitle" idx="1"/>
          </p:nvPr>
        </p:nvSpPr>
        <p:spPr>
          <a:xfrm>
            <a:off x="283845" y="2186611"/>
            <a:ext cx="8576310" cy="5100046"/>
          </a:xfrm>
        </p:spPr>
        <p:txBody>
          <a:bodyPr>
            <a:normAutofit/>
          </a:bodyPr>
          <a:lstStyle/>
          <a:p>
            <a:pPr algn="ctr">
              <a:lnSpc>
                <a:spcPct val="105000"/>
              </a:lnSpc>
              <a:spcBef>
                <a:spcPts val="0"/>
              </a:spcBef>
              <a:spcAft>
                <a:spcPts val="0"/>
              </a:spcAft>
            </a:pPr>
            <a:r>
              <a:rPr lang="en-US" sz="3000" dirty="0">
                <a:solidFill>
                  <a:schemeClr val="tx1"/>
                </a:solidFill>
              </a:rPr>
              <a:t>Damla Senol Cali</a:t>
            </a:r>
            <a:endParaRPr lang="en-US" sz="3000" baseline="30000" dirty="0">
              <a:solidFill>
                <a:schemeClr val="tx1"/>
              </a:solidFill>
            </a:endParaRPr>
          </a:p>
          <a:p>
            <a:pPr algn="ctr">
              <a:lnSpc>
                <a:spcPct val="105000"/>
              </a:lnSpc>
              <a:spcBef>
                <a:spcPts val="0"/>
              </a:spcBef>
              <a:spcAft>
                <a:spcPts val="0"/>
              </a:spcAft>
            </a:pPr>
            <a:r>
              <a:rPr lang="en-US" sz="2300" dirty="0">
                <a:solidFill>
                  <a:schemeClr val="tx1"/>
                </a:solidFill>
              </a:rPr>
              <a:t>Carnegie Mellon University</a:t>
            </a:r>
          </a:p>
          <a:p>
            <a:pPr algn="ctr">
              <a:lnSpc>
                <a:spcPct val="105000"/>
              </a:lnSpc>
              <a:spcBef>
                <a:spcPts val="0"/>
              </a:spcBef>
              <a:spcAft>
                <a:spcPts val="0"/>
              </a:spcAft>
            </a:pPr>
            <a:r>
              <a:rPr lang="en-US" sz="2300" dirty="0"/>
              <a:t>(</a:t>
            </a:r>
            <a:r>
              <a:rPr lang="en-US" sz="2300" dirty="0">
                <a:solidFill>
                  <a:srgbClr val="0070C0"/>
                </a:solidFill>
                <a:hlinkClick r:id="rId3">
                  <a:extLst>
                    <a:ext uri="{A12FA001-AC4F-418D-AE19-62706E023703}">
                      <ahyp:hlinkClr xmlns:ahyp="http://schemas.microsoft.com/office/drawing/2018/hyperlinkcolor" val="tx"/>
                    </a:ext>
                  </a:extLst>
                </a:hlinkClick>
              </a:rPr>
              <a:t>dsenol@andrew.cmu.edu</a:t>
            </a:r>
            <a:r>
              <a:rPr lang="en-US" sz="2300" dirty="0"/>
              <a:t>)</a:t>
            </a:r>
          </a:p>
          <a:p>
            <a:pPr algn="ctr">
              <a:lnSpc>
                <a:spcPct val="100000"/>
              </a:lnSpc>
              <a:spcBef>
                <a:spcPts val="0"/>
              </a:spcBef>
              <a:spcAft>
                <a:spcPts val="0"/>
              </a:spcAft>
            </a:pPr>
            <a:endParaRPr lang="en-US" dirty="0"/>
          </a:p>
          <a:p>
            <a:pPr algn="ctr">
              <a:lnSpc>
                <a:spcPct val="105000"/>
              </a:lnSpc>
              <a:spcBef>
                <a:spcPts val="0"/>
              </a:spcBef>
              <a:spcAft>
                <a:spcPts val="0"/>
              </a:spcAft>
            </a:pPr>
            <a:r>
              <a:rPr lang="en-US" sz="1900" dirty="0">
                <a:solidFill>
                  <a:schemeClr val="tx1"/>
                </a:solidFill>
              </a:rPr>
              <a:t>Gurpreet S. Kalsi</a:t>
            </a:r>
            <a:r>
              <a:rPr lang="en-US" sz="1900" baseline="30000" dirty="0">
                <a:solidFill>
                  <a:schemeClr val="tx1"/>
                </a:solidFill>
                <a:latin typeface="Calibri" panose="020F0502020204030204" pitchFamily="34" charset="0"/>
              </a:rPr>
              <a:t>2</a:t>
            </a:r>
            <a:r>
              <a:rPr lang="en-US" sz="1900" dirty="0">
                <a:solidFill>
                  <a:schemeClr val="tx1"/>
                </a:solidFill>
              </a:rPr>
              <a:t>, </a:t>
            </a:r>
            <a:r>
              <a:rPr lang="en-US" sz="1900" dirty="0" err="1">
                <a:solidFill>
                  <a:schemeClr val="tx1"/>
                </a:solidFill>
              </a:rPr>
              <a:t>Zulal</a:t>
            </a:r>
            <a:r>
              <a:rPr lang="en-US" sz="1900" dirty="0">
                <a:solidFill>
                  <a:schemeClr val="tx1"/>
                </a:solidFill>
              </a:rPr>
              <a:t> Bingol</a:t>
            </a:r>
            <a:r>
              <a:rPr lang="en-US" sz="1900" baseline="30000" dirty="0">
                <a:solidFill>
                  <a:schemeClr val="tx1"/>
                </a:solidFill>
                <a:latin typeface="Calibri" panose="020F0502020204030204" pitchFamily="34" charset="0"/>
              </a:rPr>
              <a:t>3</a:t>
            </a:r>
            <a:r>
              <a:rPr lang="en-US" sz="1900" dirty="0">
                <a:solidFill>
                  <a:schemeClr val="tx1"/>
                </a:solidFill>
              </a:rPr>
              <a:t>, Can Firtina</a:t>
            </a:r>
            <a:r>
              <a:rPr lang="en-US" sz="1900" baseline="30000" dirty="0">
                <a:solidFill>
                  <a:schemeClr val="tx1"/>
                </a:solidFill>
                <a:latin typeface="Calibri" panose="020F0502020204030204" pitchFamily="34" charset="0"/>
              </a:rPr>
              <a:t>4</a:t>
            </a:r>
            <a:r>
              <a:rPr lang="en-US" sz="1900" dirty="0">
                <a:solidFill>
                  <a:schemeClr val="tx1"/>
                </a:solidFill>
              </a:rPr>
              <a:t>, Lavanya Subramanian</a:t>
            </a:r>
            <a:r>
              <a:rPr lang="en-US" sz="1900" baseline="30000" dirty="0">
                <a:solidFill>
                  <a:schemeClr val="tx1"/>
                </a:solidFill>
                <a:latin typeface="Calibri" panose="020F0502020204030204" pitchFamily="34" charset="0"/>
              </a:rPr>
              <a:t>5</a:t>
            </a:r>
            <a:r>
              <a:rPr lang="en-US" sz="1900" dirty="0">
                <a:solidFill>
                  <a:schemeClr val="tx1"/>
                </a:solidFill>
              </a:rPr>
              <a:t>,</a:t>
            </a:r>
          </a:p>
          <a:p>
            <a:pPr algn="ctr">
              <a:lnSpc>
                <a:spcPct val="105000"/>
              </a:lnSpc>
              <a:spcBef>
                <a:spcPts val="0"/>
              </a:spcBef>
              <a:spcAft>
                <a:spcPts val="0"/>
              </a:spcAft>
            </a:pPr>
            <a:r>
              <a:rPr lang="en-US" sz="1900" dirty="0">
                <a:solidFill>
                  <a:schemeClr val="tx1"/>
                </a:solidFill>
              </a:rPr>
              <a:t>Jeremie Kim</a:t>
            </a:r>
            <a:r>
              <a:rPr lang="en-US" sz="1900" baseline="30000" dirty="0">
                <a:solidFill>
                  <a:schemeClr val="tx1"/>
                </a:solidFill>
                <a:latin typeface="Calibri" panose="020F0502020204030204" pitchFamily="34" charset="0"/>
              </a:rPr>
              <a:t>1,4</a:t>
            </a:r>
            <a:r>
              <a:rPr lang="en-US" sz="1900" dirty="0">
                <a:solidFill>
                  <a:schemeClr val="tx1"/>
                </a:solidFill>
              </a:rPr>
              <a:t>, Rachata Ausavarungnirun</a:t>
            </a:r>
            <a:r>
              <a:rPr lang="en-US" sz="1900" baseline="30000" dirty="0">
                <a:solidFill>
                  <a:schemeClr val="tx1"/>
                </a:solidFill>
                <a:latin typeface="Calibri" panose="020F0502020204030204" pitchFamily="34" charset="0"/>
              </a:rPr>
              <a:t>6,1</a:t>
            </a:r>
            <a:r>
              <a:rPr lang="en-US" sz="1900" dirty="0">
                <a:solidFill>
                  <a:schemeClr val="tx1"/>
                </a:solidFill>
              </a:rPr>
              <a:t>, Mohammed Alser</a:t>
            </a:r>
            <a:r>
              <a:rPr lang="en-US" sz="1900" baseline="30000" dirty="0">
                <a:solidFill>
                  <a:schemeClr val="tx1"/>
                </a:solidFill>
                <a:latin typeface="Calibri" panose="020F0502020204030204" pitchFamily="34" charset="0"/>
              </a:rPr>
              <a:t>4</a:t>
            </a:r>
            <a:r>
              <a:rPr lang="en-US" sz="1900" dirty="0">
                <a:solidFill>
                  <a:schemeClr val="tx1"/>
                </a:solidFill>
              </a:rPr>
              <a:t>, </a:t>
            </a:r>
          </a:p>
          <a:p>
            <a:pPr algn="ctr">
              <a:lnSpc>
                <a:spcPct val="105000"/>
              </a:lnSpc>
              <a:spcBef>
                <a:spcPts val="0"/>
              </a:spcBef>
              <a:spcAft>
                <a:spcPts val="0"/>
              </a:spcAft>
            </a:pPr>
            <a:r>
              <a:rPr lang="en-US" sz="1900" dirty="0">
                <a:solidFill>
                  <a:schemeClr val="tx1"/>
                </a:solidFill>
              </a:rPr>
              <a:t>Juan Gomez-Luna</a:t>
            </a:r>
            <a:r>
              <a:rPr lang="en-US" sz="1900" baseline="30000" dirty="0">
                <a:solidFill>
                  <a:schemeClr val="tx1"/>
                </a:solidFill>
                <a:latin typeface="Calibri" panose="020F0502020204030204" pitchFamily="34" charset="0"/>
              </a:rPr>
              <a:t>4</a:t>
            </a:r>
            <a:r>
              <a:rPr lang="en-US" sz="1900" dirty="0">
                <a:solidFill>
                  <a:schemeClr val="tx1"/>
                </a:solidFill>
              </a:rPr>
              <a:t>, </a:t>
            </a:r>
            <a:r>
              <a:rPr lang="en-US" sz="1900" dirty="0" err="1">
                <a:solidFill>
                  <a:schemeClr val="tx1"/>
                </a:solidFill>
              </a:rPr>
              <a:t>Amirali</a:t>
            </a:r>
            <a:r>
              <a:rPr lang="en-US" sz="1900" dirty="0">
                <a:solidFill>
                  <a:schemeClr val="tx1"/>
                </a:solidFill>
              </a:rPr>
              <a:t> Boroumand</a:t>
            </a:r>
            <a:r>
              <a:rPr lang="en-US" sz="1900" baseline="30000" dirty="0">
                <a:solidFill>
                  <a:schemeClr val="tx1"/>
                </a:solidFill>
                <a:latin typeface="Calibri" panose="020F0502020204030204" pitchFamily="34" charset="0"/>
              </a:rPr>
              <a:t>1</a:t>
            </a:r>
            <a:r>
              <a:rPr lang="en-US" sz="1900" dirty="0">
                <a:solidFill>
                  <a:schemeClr val="tx1"/>
                </a:solidFill>
              </a:rPr>
              <a:t>, Anant Nori</a:t>
            </a:r>
            <a:r>
              <a:rPr lang="en-US" sz="1900" baseline="30000" dirty="0">
                <a:solidFill>
                  <a:schemeClr val="tx1"/>
                </a:solidFill>
                <a:latin typeface="Calibri" panose="020F0502020204030204" pitchFamily="34" charset="0"/>
              </a:rPr>
              <a:t>2</a:t>
            </a:r>
            <a:r>
              <a:rPr lang="en-US" sz="1900" dirty="0">
                <a:solidFill>
                  <a:schemeClr val="tx1"/>
                </a:solidFill>
              </a:rPr>
              <a:t>, Allison Scibisz</a:t>
            </a:r>
            <a:r>
              <a:rPr lang="en-US" sz="1900" baseline="30000" dirty="0">
                <a:solidFill>
                  <a:schemeClr val="tx1"/>
                </a:solidFill>
                <a:latin typeface="Calibri" panose="020F0502020204030204" pitchFamily="34" charset="0"/>
              </a:rPr>
              <a:t>1</a:t>
            </a:r>
            <a:r>
              <a:rPr lang="en-US" sz="1900" dirty="0">
                <a:solidFill>
                  <a:schemeClr val="tx1"/>
                </a:solidFill>
              </a:rPr>
              <a:t>, </a:t>
            </a:r>
          </a:p>
          <a:p>
            <a:pPr algn="ctr">
              <a:lnSpc>
                <a:spcPct val="105000"/>
              </a:lnSpc>
              <a:spcBef>
                <a:spcPts val="0"/>
              </a:spcBef>
              <a:spcAft>
                <a:spcPts val="0"/>
              </a:spcAft>
            </a:pPr>
            <a:r>
              <a:rPr lang="en-US" sz="1900" dirty="0">
                <a:solidFill>
                  <a:schemeClr val="tx1"/>
                </a:solidFill>
              </a:rPr>
              <a:t>Sreenivas Subramoney</a:t>
            </a:r>
            <a:r>
              <a:rPr lang="en-US" sz="1900" baseline="30000" dirty="0">
                <a:solidFill>
                  <a:schemeClr val="tx1"/>
                </a:solidFill>
                <a:latin typeface="Calibri" panose="020F0502020204030204" pitchFamily="34" charset="0"/>
              </a:rPr>
              <a:t>2</a:t>
            </a:r>
            <a:r>
              <a:rPr lang="en-US" sz="1900" dirty="0">
                <a:solidFill>
                  <a:schemeClr val="tx1"/>
                </a:solidFill>
              </a:rPr>
              <a:t>, Can Alkan</a:t>
            </a:r>
            <a:r>
              <a:rPr lang="en-US" sz="1900" baseline="30000" dirty="0">
                <a:solidFill>
                  <a:schemeClr val="tx1"/>
                </a:solidFill>
                <a:latin typeface="Calibri" panose="020F0502020204030204" pitchFamily="34" charset="0"/>
              </a:rPr>
              <a:t>3</a:t>
            </a:r>
            <a:r>
              <a:rPr lang="en-US" sz="1900" dirty="0">
                <a:solidFill>
                  <a:schemeClr val="tx1"/>
                </a:solidFill>
              </a:rPr>
              <a:t>, Saugata Ghose</a:t>
            </a:r>
            <a:r>
              <a:rPr lang="en-US" sz="1900" baseline="30000" dirty="0">
                <a:solidFill>
                  <a:schemeClr val="tx1"/>
                </a:solidFill>
                <a:latin typeface="Calibri" panose="020F0502020204030204" pitchFamily="34" charset="0"/>
              </a:rPr>
              <a:t>7,1</a:t>
            </a:r>
            <a:r>
              <a:rPr lang="en-US" sz="1900" dirty="0">
                <a:solidFill>
                  <a:schemeClr val="tx1"/>
                </a:solidFill>
              </a:rPr>
              <a:t>, and Onur Mutlu</a:t>
            </a:r>
            <a:r>
              <a:rPr lang="en-US" sz="1900" baseline="30000" dirty="0">
                <a:solidFill>
                  <a:schemeClr val="tx1"/>
                </a:solidFill>
                <a:latin typeface="Calibri" panose="020F0502020204030204" pitchFamily="34" charset="0"/>
              </a:rPr>
              <a:t>4,1,3</a:t>
            </a:r>
          </a:p>
          <a:p>
            <a:pPr algn="ctr">
              <a:lnSpc>
                <a:spcPct val="100000"/>
              </a:lnSpc>
              <a:spcBef>
                <a:spcPts val="0"/>
              </a:spcBef>
              <a:spcAft>
                <a:spcPts val="0"/>
              </a:spcAft>
            </a:pPr>
            <a:endParaRPr lang="en-US" sz="2500" dirty="0"/>
          </a:p>
          <a:p>
            <a:pPr algn="ctr">
              <a:lnSpc>
                <a:spcPct val="100000"/>
              </a:lnSpc>
              <a:spcBef>
                <a:spcPts val="0"/>
              </a:spcBef>
              <a:spcAft>
                <a:spcPts val="0"/>
              </a:spcAft>
            </a:pPr>
            <a:endParaRPr lang="en-US" sz="2500" dirty="0"/>
          </a:p>
          <a:p>
            <a:pPr algn="ctr">
              <a:lnSpc>
                <a:spcPct val="100000"/>
              </a:lnSpc>
              <a:spcBef>
                <a:spcPts val="0"/>
              </a:spcBef>
              <a:spcAft>
                <a:spcPts val="0"/>
              </a:spcAft>
            </a:pPr>
            <a:endParaRPr lang="en-US" sz="2500" dirty="0"/>
          </a:p>
          <a:p>
            <a:pPr algn="r">
              <a:lnSpc>
                <a:spcPct val="100000"/>
              </a:lnSpc>
              <a:spcBef>
                <a:spcPts val="0"/>
              </a:spcBef>
              <a:spcAft>
                <a:spcPts val="0"/>
              </a:spcAft>
            </a:pPr>
            <a:endParaRPr lang="en-US" dirty="0"/>
          </a:p>
          <a:p>
            <a:pPr algn="r">
              <a:lnSpc>
                <a:spcPct val="100000"/>
              </a:lnSpc>
              <a:spcBef>
                <a:spcPts val="0"/>
              </a:spcBef>
              <a:spcAft>
                <a:spcPts val="0"/>
              </a:spcAft>
            </a:pPr>
            <a:endParaRPr lang="en-US" dirty="0"/>
          </a:p>
        </p:txBody>
      </p:sp>
      <p:grpSp>
        <p:nvGrpSpPr>
          <p:cNvPr id="37" name="Group 36">
            <a:extLst>
              <a:ext uri="{FF2B5EF4-FFF2-40B4-BE49-F238E27FC236}">
                <a16:creationId xmlns:a16="http://schemas.microsoft.com/office/drawing/2014/main" id="{6193A135-C817-9F40-8E25-806766A1E391}"/>
              </a:ext>
            </a:extLst>
          </p:cNvPr>
          <p:cNvGrpSpPr/>
          <p:nvPr/>
        </p:nvGrpSpPr>
        <p:grpSpPr>
          <a:xfrm>
            <a:off x="538479" y="5154021"/>
            <a:ext cx="8067042" cy="594793"/>
            <a:chOff x="634998" y="5868087"/>
            <a:chExt cx="8067042" cy="594793"/>
          </a:xfrm>
        </p:grpSpPr>
        <p:pic>
          <p:nvPicPr>
            <p:cNvPr id="44" name="Picture 43">
              <a:extLst>
                <a:ext uri="{FF2B5EF4-FFF2-40B4-BE49-F238E27FC236}">
                  <a16:creationId xmlns:a16="http://schemas.microsoft.com/office/drawing/2014/main" id="{AFD88F3A-22B5-0541-830C-CE8C70F1D75D}"/>
                </a:ext>
              </a:extLst>
            </p:cNvPr>
            <p:cNvPicPr>
              <a:picLocks noChangeAspect="1"/>
            </p:cNvPicPr>
            <p:nvPr/>
          </p:nvPicPr>
          <p:blipFill>
            <a:blip r:embed="rId4"/>
            <a:stretch>
              <a:fillRect/>
            </a:stretch>
          </p:blipFill>
          <p:spPr>
            <a:xfrm>
              <a:off x="800112" y="5976172"/>
              <a:ext cx="2103120" cy="390636"/>
            </a:xfrm>
            <a:prstGeom prst="rect">
              <a:avLst/>
            </a:prstGeom>
          </p:spPr>
        </p:pic>
        <p:pic>
          <p:nvPicPr>
            <p:cNvPr id="45" name="Picture 44">
              <a:extLst>
                <a:ext uri="{FF2B5EF4-FFF2-40B4-BE49-F238E27FC236}">
                  <a16:creationId xmlns:a16="http://schemas.microsoft.com/office/drawing/2014/main" id="{2C3C004B-3548-3A4C-9F73-FDE1CA57119F}"/>
                </a:ext>
              </a:extLst>
            </p:cNvPr>
            <p:cNvPicPr>
              <a:picLocks noChangeAspect="1"/>
            </p:cNvPicPr>
            <p:nvPr/>
          </p:nvPicPr>
          <p:blipFill rotWithShape="1">
            <a:blip r:embed="rId5"/>
            <a:srcRect l="9652" t="28752" r="10462" b="30881"/>
            <a:stretch/>
          </p:blipFill>
          <p:spPr>
            <a:xfrm>
              <a:off x="6786687" y="6006586"/>
              <a:ext cx="1862001" cy="365760"/>
            </a:xfrm>
            <a:prstGeom prst="rect">
              <a:avLst/>
            </a:prstGeom>
          </p:spPr>
        </p:pic>
        <p:sp>
          <p:nvSpPr>
            <p:cNvPr id="46" name="TextBox 45">
              <a:extLst>
                <a:ext uri="{FF2B5EF4-FFF2-40B4-BE49-F238E27FC236}">
                  <a16:creationId xmlns:a16="http://schemas.microsoft.com/office/drawing/2014/main" id="{43FC308C-44AB-2E4C-AD61-5E7A0F79D601}"/>
                </a:ext>
              </a:extLst>
            </p:cNvPr>
            <p:cNvSpPr txBox="1"/>
            <p:nvPr/>
          </p:nvSpPr>
          <p:spPr>
            <a:xfrm>
              <a:off x="634998" y="5868087"/>
              <a:ext cx="806704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2		     3	              				   4</a:t>
              </a:r>
            </a:p>
          </p:txBody>
        </p:sp>
        <p:pic>
          <p:nvPicPr>
            <p:cNvPr id="47" name="Picture 46">
              <a:extLst>
                <a:ext uri="{FF2B5EF4-FFF2-40B4-BE49-F238E27FC236}">
                  <a16:creationId xmlns:a16="http://schemas.microsoft.com/office/drawing/2014/main" id="{59D3C154-21B3-9143-946D-1E8A43437D85}"/>
                </a:ext>
              </a:extLst>
            </p:cNvPr>
            <p:cNvPicPr>
              <a:picLocks noChangeAspect="1"/>
            </p:cNvPicPr>
            <p:nvPr/>
          </p:nvPicPr>
          <p:blipFill>
            <a:blip r:embed="rId6"/>
            <a:stretch>
              <a:fillRect/>
            </a:stretch>
          </p:blipFill>
          <p:spPr>
            <a:xfrm>
              <a:off x="4203574" y="5880098"/>
              <a:ext cx="2554321" cy="582782"/>
            </a:xfrm>
            <a:prstGeom prst="rect">
              <a:avLst/>
            </a:prstGeom>
          </p:spPr>
        </p:pic>
      </p:grpSp>
      <p:pic>
        <p:nvPicPr>
          <p:cNvPr id="41" name="Picture 2">
            <a:extLst>
              <a:ext uri="{FF2B5EF4-FFF2-40B4-BE49-F238E27FC236}">
                <a16:creationId xmlns:a16="http://schemas.microsoft.com/office/drawing/2014/main" id="{D8D0E397-B940-0A45-ADC7-7E8E873FD4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7788" y="5948133"/>
            <a:ext cx="1862001" cy="48942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a:extLst>
              <a:ext uri="{FF2B5EF4-FFF2-40B4-BE49-F238E27FC236}">
                <a16:creationId xmlns:a16="http://schemas.microsoft.com/office/drawing/2014/main" id="{4248E4F2-0B30-DF43-A6B4-ED47107B34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3488" y="5748814"/>
            <a:ext cx="942316" cy="93883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89A24756-5F9E-F149-8DD6-2A66D2C5C0D4}"/>
              </a:ext>
            </a:extLst>
          </p:cNvPr>
          <p:cNvPicPr>
            <a:picLocks noChangeAspect="1"/>
          </p:cNvPicPr>
          <p:nvPr/>
        </p:nvPicPr>
        <p:blipFill>
          <a:blip r:embed="rId9"/>
          <a:stretch>
            <a:fillRect/>
          </a:stretch>
        </p:blipFill>
        <p:spPr>
          <a:xfrm>
            <a:off x="6792915" y="5948133"/>
            <a:ext cx="1656505" cy="489422"/>
          </a:xfrm>
          <a:prstGeom prst="rect">
            <a:avLst/>
          </a:prstGeom>
        </p:spPr>
      </p:pic>
      <p:sp>
        <p:nvSpPr>
          <p:cNvPr id="40" name="TextBox 39">
            <a:extLst>
              <a:ext uri="{FF2B5EF4-FFF2-40B4-BE49-F238E27FC236}">
                <a16:creationId xmlns:a16="http://schemas.microsoft.com/office/drawing/2014/main" id="{182098A7-260E-EB4A-87AA-572CAB6D7694}"/>
              </a:ext>
            </a:extLst>
          </p:cNvPr>
          <p:cNvSpPr txBox="1"/>
          <p:nvPr/>
        </p:nvSpPr>
        <p:spPr>
          <a:xfrm>
            <a:off x="694580" y="5884899"/>
            <a:ext cx="799151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Calibri" panose="020F0502020204030204" pitchFamily="34" charset="0"/>
                <a:cs typeface="Calibri" panose="020F0502020204030204" pitchFamily="34" charset="0"/>
              </a:rPr>
              <a:t>5</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lang="en-US" sz="1400" b="1" dirty="0">
                <a:solidFill>
                  <a:prstClr val="black"/>
                </a:solidFill>
                <a:latin typeface="Calibri" panose="020F0502020204030204" pitchFamily="34" charset="0"/>
                <a:cs typeface="Calibri" panose="020F0502020204030204" pitchFamily="34" charset="0"/>
              </a:rPr>
              <a:t>6			     7					        1,4</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pic>
        <p:nvPicPr>
          <p:cNvPr id="48" name="Picture 47" descr="A picture containing drawing&#10;&#10;Description automatically generated">
            <a:extLst>
              <a:ext uri="{FF2B5EF4-FFF2-40B4-BE49-F238E27FC236}">
                <a16:creationId xmlns:a16="http://schemas.microsoft.com/office/drawing/2014/main" id="{532D2A0E-49BA-F44A-93B6-DF18FB3A97AB}"/>
              </a:ext>
            </a:extLst>
          </p:cNvPr>
          <p:cNvPicPr>
            <a:picLocks noChangeAspect="1"/>
          </p:cNvPicPr>
          <p:nvPr/>
        </p:nvPicPr>
        <p:blipFill>
          <a:blip r:embed="rId10"/>
          <a:stretch>
            <a:fillRect/>
          </a:stretch>
        </p:blipFill>
        <p:spPr>
          <a:xfrm>
            <a:off x="3061239" y="5270791"/>
            <a:ext cx="791182" cy="324255"/>
          </a:xfrm>
          <a:prstGeom prst="rect">
            <a:avLst/>
          </a:prstGeom>
        </p:spPr>
      </p:pic>
      <p:sp>
        <p:nvSpPr>
          <p:cNvPr id="49" name="Title 1">
            <a:extLst>
              <a:ext uri="{FF2B5EF4-FFF2-40B4-BE49-F238E27FC236}">
                <a16:creationId xmlns:a16="http://schemas.microsoft.com/office/drawing/2014/main" id="{D7BD3DAB-B726-A54A-870D-2B897B36D72A}"/>
              </a:ext>
            </a:extLst>
          </p:cNvPr>
          <p:cNvSpPr>
            <a:spLocks noGrp="1"/>
          </p:cNvSpPr>
          <p:nvPr>
            <p:ph type="ctrTitle"/>
          </p:nvPr>
        </p:nvSpPr>
        <p:spPr>
          <a:xfrm>
            <a:off x="0" y="0"/>
            <a:ext cx="9144000" cy="2051133"/>
          </a:xfrm>
          <a:solidFill>
            <a:schemeClr val="accent2">
              <a:lumMod val="20000"/>
              <a:lumOff val="80000"/>
            </a:schemeClr>
          </a:solidFill>
        </p:spPr>
        <p:txBody>
          <a:bodyPr anchor="ctr" anchorCtr="0">
            <a:normAutofit/>
          </a:bodyPr>
          <a:lstStyle/>
          <a:p>
            <a:pPr algn="ctr">
              <a:lnSpc>
                <a:spcPct val="105000"/>
              </a:lnSpc>
            </a:pPr>
            <a:r>
              <a:rPr lang="en-US" sz="3600" b="1" dirty="0">
                <a:solidFill>
                  <a:srgbClr val="0070C0"/>
                </a:solidFill>
              </a:rPr>
              <a:t>GenASM: A High Performance, Low-Power Approximate String Matching Acceleration Framework for Genome Sequence Analysis</a:t>
            </a:r>
            <a:endParaRPr lang="en-US" sz="3500" dirty="0">
              <a:solidFill>
                <a:schemeClr val="accent1"/>
              </a:solidFill>
            </a:endParaRPr>
          </a:p>
        </p:txBody>
      </p:sp>
      <p:pic>
        <p:nvPicPr>
          <p:cNvPr id="2" name="Picture 1">
            <a:extLst>
              <a:ext uri="{FF2B5EF4-FFF2-40B4-BE49-F238E27FC236}">
                <a16:creationId xmlns:a16="http://schemas.microsoft.com/office/drawing/2014/main" id="{EB68B984-F916-1D44-A043-2BCF187188D1}"/>
              </a:ext>
            </a:extLst>
          </p:cNvPr>
          <p:cNvPicPr>
            <a:picLocks noChangeAspect="1"/>
          </p:cNvPicPr>
          <p:nvPr/>
        </p:nvPicPr>
        <p:blipFill>
          <a:blip r:embed="rId11"/>
          <a:stretch>
            <a:fillRect/>
          </a:stretch>
        </p:blipFill>
        <p:spPr>
          <a:xfrm>
            <a:off x="910241" y="6044789"/>
            <a:ext cx="1491264" cy="295773"/>
          </a:xfrm>
          <a:prstGeom prst="rect">
            <a:avLst/>
          </a:prstGeom>
        </p:spPr>
      </p:pic>
    </p:spTree>
    <p:extLst>
      <p:ext uri="{BB962C8B-B14F-4D97-AF65-F5344CB8AC3E}">
        <p14:creationId xmlns:p14="http://schemas.microsoft.com/office/powerpoint/2010/main" val="1130812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88731D3C-E633-8249-A9A2-2161CF919A98}"/>
              </a:ext>
            </a:extLst>
          </p:cNvPr>
          <p:cNvSpPr/>
          <p:nvPr/>
        </p:nvSpPr>
        <p:spPr>
          <a:xfrm>
            <a:off x="3532808" y="4340788"/>
            <a:ext cx="1684649" cy="362197"/>
          </a:xfrm>
          <a:prstGeom prst="roundRect">
            <a:avLst>
              <a:gd name="adj" fmla="val 9258"/>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ndParaRPr>
          </a:p>
        </p:txBody>
      </p:sp>
      <p:sp>
        <p:nvSpPr>
          <p:cNvPr id="12" name="Rounded Rectangle 11">
            <a:extLst>
              <a:ext uri="{FF2B5EF4-FFF2-40B4-BE49-F238E27FC236}">
                <a16:creationId xmlns:a16="http://schemas.microsoft.com/office/drawing/2014/main" id="{EE34486A-779C-6043-B996-1EAFCFCF2286}"/>
              </a:ext>
            </a:extLst>
          </p:cNvPr>
          <p:cNvSpPr/>
          <p:nvPr/>
        </p:nvSpPr>
        <p:spPr>
          <a:xfrm>
            <a:off x="3532810" y="3929725"/>
            <a:ext cx="1400932" cy="381916"/>
          </a:xfrm>
          <a:prstGeom prst="roundRect">
            <a:avLst>
              <a:gd name="adj" fmla="val 9258"/>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ndParaRPr>
          </a:p>
        </p:txBody>
      </p:sp>
      <p:sp>
        <p:nvSpPr>
          <p:cNvPr id="11" name="Rounded Rectangle 10">
            <a:extLst>
              <a:ext uri="{FF2B5EF4-FFF2-40B4-BE49-F238E27FC236}">
                <a16:creationId xmlns:a16="http://schemas.microsoft.com/office/drawing/2014/main" id="{F46A0958-E4AE-194B-8FDB-686F19594E7B}"/>
              </a:ext>
            </a:extLst>
          </p:cNvPr>
          <p:cNvSpPr/>
          <p:nvPr/>
        </p:nvSpPr>
        <p:spPr>
          <a:xfrm>
            <a:off x="1225899" y="2780049"/>
            <a:ext cx="1406769" cy="381916"/>
          </a:xfrm>
          <a:prstGeom prst="roundRect">
            <a:avLst>
              <a:gd name="adj" fmla="val 9258"/>
            </a:avLst>
          </a:prstGeom>
          <a:solidFill>
            <a:srgbClr val="92D050">
              <a:alpha val="45000"/>
            </a:srgbClr>
          </a:solidFill>
          <a:ln>
            <a:solidFill>
              <a:srgbClr val="92D05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ndParaRPr>
          </a:p>
        </p:txBody>
      </p:sp>
      <p:sp>
        <p:nvSpPr>
          <p:cNvPr id="10" name="Rounded Rectangle 9">
            <a:extLst>
              <a:ext uri="{FF2B5EF4-FFF2-40B4-BE49-F238E27FC236}">
                <a16:creationId xmlns:a16="http://schemas.microsoft.com/office/drawing/2014/main" id="{DEE13B0F-436B-E940-A2FC-BA7EEC6B9E45}"/>
              </a:ext>
            </a:extLst>
          </p:cNvPr>
          <p:cNvSpPr/>
          <p:nvPr/>
        </p:nvSpPr>
        <p:spPr>
          <a:xfrm>
            <a:off x="1225899" y="2019641"/>
            <a:ext cx="3707842" cy="381916"/>
          </a:xfrm>
          <a:prstGeom prst="roundRect">
            <a:avLst>
              <a:gd name="adj" fmla="val 9258"/>
            </a:avLst>
          </a:prstGeom>
          <a:solidFill>
            <a:srgbClr val="92D050">
              <a:alpha val="45000"/>
            </a:srgbClr>
          </a:solidFill>
          <a:ln>
            <a:solidFill>
              <a:srgbClr val="92D05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ndParaRPr>
          </a:p>
        </p:txBody>
      </p:sp>
      <p:sp>
        <p:nvSpPr>
          <p:cNvPr id="9" name="Rounded Rectangle 8">
            <a:extLst>
              <a:ext uri="{FF2B5EF4-FFF2-40B4-BE49-F238E27FC236}">
                <a16:creationId xmlns:a16="http://schemas.microsoft.com/office/drawing/2014/main" id="{F1CB9C43-CE68-3D47-B6D7-5C0192C453D2}"/>
              </a:ext>
            </a:extLst>
          </p:cNvPr>
          <p:cNvSpPr/>
          <p:nvPr/>
        </p:nvSpPr>
        <p:spPr>
          <a:xfrm>
            <a:off x="3532809" y="3174289"/>
            <a:ext cx="1684647" cy="774714"/>
          </a:xfrm>
          <a:prstGeom prst="roundRect">
            <a:avLst>
              <a:gd name="adj" fmla="val 2845"/>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ndParaRPr>
          </a:p>
        </p:txBody>
      </p:sp>
      <p:sp>
        <p:nvSpPr>
          <p:cNvPr id="2" name="Title 1">
            <a:extLst>
              <a:ext uri="{FF2B5EF4-FFF2-40B4-BE49-F238E27FC236}">
                <a16:creationId xmlns:a16="http://schemas.microsoft.com/office/drawing/2014/main" id="{7F90935E-F9B8-0B4A-A87D-3D8B46CF5D44}"/>
              </a:ext>
            </a:extLst>
          </p:cNvPr>
          <p:cNvSpPr>
            <a:spLocks noGrp="1"/>
          </p:cNvSpPr>
          <p:nvPr>
            <p:ph type="title"/>
          </p:nvPr>
        </p:nvSpPr>
        <p:spPr>
          <a:xfrm>
            <a:off x="366963" y="257434"/>
            <a:ext cx="8410073" cy="753467"/>
          </a:xfrm>
        </p:spPr>
        <p:txBody>
          <a:bodyPr>
            <a:normAutofit fontScale="90000"/>
          </a:bodyPr>
          <a:lstStyle/>
          <a:p>
            <a:r>
              <a:rPr lang="en-US" dirty="0"/>
              <a:t>Bitap Algorithm (cont’d.)</a:t>
            </a:r>
          </a:p>
        </p:txBody>
      </p:sp>
      <p:grpSp>
        <p:nvGrpSpPr>
          <p:cNvPr id="61" name="Group 60">
            <a:extLst>
              <a:ext uri="{FF2B5EF4-FFF2-40B4-BE49-F238E27FC236}">
                <a16:creationId xmlns:a16="http://schemas.microsoft.com/office/drawing/2014/main" id="{7C8890E8-2733-A842-8F80-CD03F2341F16}"/>
              </a:ext>
            </a:extLst>
          </p:cNvPr>
          <p:cNvGrpSpPr/>
          <p:nvPr/>
        </p:nvGrpSpPr>
        <p:grpSpPr>
          <a:xfrm>
            <a:off x="3532807" y="2944795"/>
            <a:ext cx="5511440" cy="1787979"/>
            <a:chOff x="3532807" y="2944795"/>
            <a:chExt cx="5511440" cy="1787979"/>
          </a:xfrm>
        </p:grpSpPr>
        <p:sp>
          <p:nvSpPr>
            <p:cNvPr id="62" name="Rounded Rectangle 61">
              <a:extLst>
                <a:ext uri="{FF2B5EF4-FFF2-40B4-BE49-F238E27FC236}">
                  <a16:creationId xmlns:a16="http://schemas.microsoft.com/office/drawing/2014/main" id="{A70AF514-EAEF-7048-AAA5-93892C926C8E}"/>
                </a:ext>
              </a:extLst>
            </p:cNvPr>
            <p:cNvSpPr/>
            <p:nvPr/>
          </p:nvSpPr>
          <p:spPr>
            <a:xfrm>
              <a:off x="3532807" y="3103187"/>
              <a:ext cx="1684651" cy="1629587"/>
            </a:xfrm>
            <a:prstGeom prst="roundRect">
              <a:avLst>
                <a:gd name="adj" fmla="val 1641"/>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ndParaRPr>
            </a:p>
          </p:txBody>
        </p:sp>
        <p:cxnSp>
          <p:nvCxnSpPr>
            <p:cNvPr id="63" name="Straight Arrow Connector 62">
              <a:extLst>
                <a:ext uri="{FF2B5EF4-FFF2-40B4-BE49-F238E27FC236}">
                  <a16:creationId xmlns:a16="http://schemas.microsoft.com/office/drawing/2014/main" id="{8D6EEC96-C52C-0C4E-AC25-FEF66B64F673}"/>
                </a:ext>
              </a:extLst>
            </p:cNvPr>
            <p:cNvCxnSpPr>
              <a:cxnSpLocks/>
            </p:cNvCxnSpPr>
            <p:nvPr/>
          </p:nvCxnSpPr>
          <p:spPr>
            <a:xfrm>
              <a:off x="5194454" y="3857170"/>
              <a:ext cx="1518907"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B8F8E145-BE2C-DA4D-BBD2-43D9B9C4B919}"/>
                </a:ext>
              </a:extLst>
            </p:cNvPr>
            <p:cNvSpPr txBox="1"/>
            <p:nvPr/>
          </p:nvSpPr>
          <p:spPr>
            <a:xfrm>
              <a:off x="6707528" y="2944795"/>
              <a:ext cx="2336719" cy="1323439"/>
            </a:xfrm>
            <a:prstGeom prst="rect">
              <a:avLst/>
            </a:prstGeom>
            <a:noFill/>
            <a:ln w="28575">
              <a:solidFill>
                <a:srgbClr val="92D05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Intel Clear" panose="020B0604020203020204" pitchFamily="34" charset="0"/>
                  <a:cs typeface="Intel Clear" panose="020B0604020203020204" pitchFamily="34" charset="0"/>
                </a:rPr>
                <a:t>Data dependency between iterations (i.e., no parallelization)</a:t>
              </a:r>
            </a:p>
          </p:txBody>
        </p:sp>
      </p:grpSp>
      <p:sp>
        <p:nvSpPr>
          <p:cNvPr id="39" name="Content Placeholder 2">
            <a:extLst>
              <a:ext uri="{FF2B5EF4-FFF2-40B4-BE49-F238E27FC236}">
                <a16:creationId xmlns:a16="http://schemas.microsoft.com/office/drawing/2014/main" id="{1DCF6B51-238A-8844-9A7D-237545EEC90E}"/>
              </a:ext>
            </a:extLst>
          </p:cNvPr>
          <p:cNvSpPr>
            <a:spLocks noGrp="1"/>
          </p:cNvSpPr>
          <p:nvPr>
            <p:ph idx="1"/>
          </p:nvPr>
        </p:nvSpPr>
        <p:spPr>
          <a:xfrm>
            <a:off x="366963" y="1246909"/>
            <a:ext cx="8410073" cy="5001491"/>
          </a:xfrm>
        </p:spPr>
        <p:txBody>
          <a:bodyPr numCol="1">
            <a:noAutofit/>
          </a:bodyPr>
          <a:lstStyle/>
          <a:p>
            <a:pPr marL="342900" indent="-342900">
              <a:lnSpc>
                <a:spcPct val="100000"/>
              </a:lnSpc>
              <a:spcBef>
                <a:spcPts val="300"/>
              </a:spcBef>
              <a:spcAft>
                <a:spcPts val="300"/>
              </a:spcAft>
            </a:pPr>
            <a:r>
              <a:rPr lang="en-US" b="1" dirty="0">
                <a:solidFill>
                  <a:srgbClr val="00B050"/>
                </a:solidFill>
              </a:rPr>
              <a:t>Step </a:t>
            </a:r>
            <a:r>
              <a:rPr lang="en-US" b="1" dirty="0">
                <a:solidFill>
                  <a:srgbClr val="00B050"/>
                </a:solidFill>
                <a:latin typeface="Calibri" panose="020F0502020204030204" pitchFamily="34" charset="0"/>
              </a:rPr>
              <a:t>2:</a:t>
            </a:r>
            <a:r>
              <a:rPr lang="en-US" b="1" dirty="0">
                <a:solidFill>
                  <a:srgbClr val="00B050"/>
                </a:solidFill>
              </a:rPr>
              <a:t> Edit Distance Calculation</a:t>
            </a:r>
          </a:p>
          <a:p>
            <a:pPr marL="344488" indent="0">
              <a:lnSpc>
                <a:spcPct val="100000"/>
              </a:lnSpc>
              <a:spcBef>
                <a:spcPts val="300"/>
              </a:spcBef>
              <a:spcAft>
                <a:spcPts val="300"/>
              </a:spcAft>
              <a:buNone/>
            </a:pPr>
            <a:r>
              <a:rPr lang="en-US" dirty="0">
                <a:solidFill>
                  <a:prstClr val="black"/>
                </a:solidFill>
              </a:rPr>
              <a:t>For each character of the text (char):</a:t>
            </a:r>
          </a:p>
          <a:p>
            <a:pPr marL="344488" lvl="2" indent="0">
              <a:lnSpc>
                <a:spcPct val="100000"/>
              </a:lnSpc>
              <a:spcBef>
                <a:spcPts val="300"/>
              </a:spcBef>
              <a:spcAft>
                <a:spcPts val="300"/>
              </a:spcAft>
              <a:buNone/>
            </a:pPr>
            <a:r>
              <a:rPr lang="en-US" sz="2000" dirty="0">
                <a:solidFill>
                  <a:prstClr val="black"/>
                </a:solidFill>
              </a:rPr>
              <a:t>	Copy previous R bitvectors as </a:t>
            </a:r>
            <a:r>
              <a:rPr lang="en-US" sz="2000" dirty="0" err="1">
                <a:solidFill>
                  <a:prstClr val="black"/>
                </a:solidFill>
              </a:rPr>
              <a:t>oldR</a:t>
            </a:r>
            <a:endParaRPr lang="en-US" sz="2000" dirty="0">
              <a:solidFill>
                <a:prstClr val="black"/>
              </a:solidFill>
            </a:endParaRPr>
          </a:p>
          <a:p>
            <a:pPr marL="344488" lvl="2" indent="0">
              <a:lnSpc>
                <a:spcPct val="100000"/>
              </a:lnSpc>
              <a:spcBef>
                <a:spcPts val="300"/>
              </a:spcBef>
              <a:spcAft>
                <a:spcPts val="300"/>
              </a:spcAft>
              <a:buNone/>
            </a:pPr>
            <a:r>
              <a:rPr lang="en-US" sz="2000" dirty="0">
                <a:solidFill>
                  <a:prstClr val="black"/>
                </a:solidFill>
              </a:rPr>
              <a:t>	R[</a:t>
            </a:r>
            <a:r>
              <a:rPr lang="en-US" sz="2000" dirty="0">
                <a:solidFill>
                  <a:prstClr val="black"/>
                </a:solidFill>
                <a:latin typeface="Calibri" panose="020F0502020204030204" pitchFamily="34" charset="0"/>
              </a:rPr>
              <a:t>0</a:t>
            </a:r>
            <a:r>
              <a:rPr lang="en-US" sz="2000" dirty="0">
                <a:solidFill>
                  <a:prstClr val="black"/>
                </a:solidFill>
              </a:rPr>
              <a:t>] = (</a:t>
            </a:r>
            <a:r>
              <a:rPr lang="en-US" sz="2000" dirty="0" err="1">
                <a:solidFill>
                  <a:prstClr val="black"/>
                </a:solidFill>
              </a:rPr>
              <a:t>oldR</a:t>
            </a:r>
            <a:r>
              <a:rPr lang="en-US" sz="2000" dirty="0">
                <a:solidFill>
                  <a:prstClr val="black"/>
                </a:solidFill>
              </a:rPr>
              <a:t>[</a:t>
            </a:r>
            <a:r>
              <a:rPr lang="en-US" sz="2000" dirty="0">
                <a:solidFill>
                  <a:prstClr val="black"/>
                </a:solidFill>
                <a:latin typeface="Calibri" panose="020F0502020204030204" pitchFamily="34" charset="0"/>
              </a:rPr>
              <a:t>0</a:t>
            </a:r>
            <a:r>
              <a:rPr lang="en-US" sz="2000" dirty="0">
                <a:solidFill>
                  <a:prstClr val="black"/>
                </a:solidFill>
              </a:rPr>
              <a:t>] &lt;&lt; </a:t>
            </a:r>
            <a:r>
              <a:rPr lang="en-US" sz="2000" dirty="0">
                <a:solidFill>
                  <a:prstClr val="black"/>
                </a:solidFill>
                <a:latin typeface="Calibri" panose="020F0502020204030204" pitchFamily="34" charset="0"/>
              </a:rPr>
              <a:t>1</a:t>
            </a:r>
            <a:r>
              <a:rPr lang="en-US" sz="2000" dirty="0">
                <a:solidFill>
                  <a:prstClr val="black"/>
                </a:solidFill>
              </a:rPr>
              <a:t>) | PM [char]</a:t>
            </a:r>
          </a:p>
          <a:p>
            <a:pPr marL="344488" lvl="2" indent="0">
              <a:lnSpc>
                <a:spcPct val="100000"/>
              </a:lnSpc>
              <a:spcBef>
                <a:spcPts val="300"/>
              </a:spcBef>
              <a:spcAft>
                <a:spcPts val="300"/>
              </a:spcAft>
              <a:buNone/>
            </a:pPr>
            <a:r>
              <a:rPr lang="en-US" sz="2000" dirty="0">
                <a:solidFill>
                  <a:prstClr val="black"/>
                </a:solidFill>
              </a:rPr>
              <a:t>	For d = </a:t>
            </a:r>
            <a:r>
              <a:rPr lang="en-US" sz="2000" dirty="0">
                <a:solidFill>
                  <a:prstClr val="black"/>
                </a:solidFill>
                <a:latin typeface="Calibri" panose="020F0502020204030204" pitchFamily="34" charset="0"/>
              </a:rPr>
              <a:t>1</a:t>
            </a:r>
            <a:r>
              <a:rPr lang="en-US" sz="2000" dirty="0">
                <a:solidFill>
                  <a:prstClr val="black"/>
                </a:solidFill>
              </a:rPr>
              <a:t>…k:</a:t>
            </a:r>
          </a:p>
          <a:p>
            <a:pPr marL="344488" lvl="2" indent="0">
              <a:lnSpc>
                <a:spcPct val="100000"/>
              </a:lnSpc>
              <a:spcBef>
                <a:spcPts val="300"/>
              </a:spcBef>
              <a:spcAft>
                <a:spcPts val="300"/>
              </a:spcAft>
              <a:buNone/>
            </a:pPr>
            <a:r>
              <a:rPr lang="en-US" sz="2000" dirty="0">
                <a:solidFill>
                  <a:prstClr val="black"/>
                </a:solidFill>
              </a:rPr>
              <a:t>		deletion          = </a:t>
            </a:r>
            <a:r>
              <a:rPr lang="en-US" sz="2000" dirty="0" err="1">
                <a:solidFill>
                  <a:prstClr val="black"/>
                </a:solidFill>
              </a:rPr>
              <a:t>oldR</a:t>
            </a:r>
            <a:r>
              <a:rPr lang="en-US" sz="2000" dirty="0">
                <a:solidFill>
                  <a:prstClr val="black"/>
                </a:solidFill>
              </a:rPr>
              <a:t>[d</a:t>
            </a:r>
            <a:r>
              <a:rPr lang="en-US" sz="2000" dirty="0">
                <a:solidFill>
                  <a:prstClr val="black"/>
                </a:solidFill>
                <a:latin typeface="Calibri" panose="020F0502020204030204" pitchFamily="34" charset="0"/>
              </a:rPr>
              <a:t>-1</a:t>
            </a:r>
            <a:r>
              <a:rPr lang="en-US" sz="2000" dirty="0">
                <a:solidFill>
                  <a:prstClr val="black"/>
                </a:solidFill>
              </a:rPr>
              <a:t>]		</a:t>
            </a:r>
          </a:p>
          <a:p>
            <a:pPr marL="344488" lvl="2" indent="0">
              <a:lnSpc>
                <a:spcPct val="100000"/>
              </a:lnSpc>
              <a:spcBef>
                <a:spcPts val="300"/>
              </a:spcBef>
              <a:spcAft>
                <a:spcPts val="300"/>
              </a:spcAft>
              <a:buNone/>
            </a:pPr>
            <a:r>
              <a:rPr lang="en-US" sz="2000" dirty="0">
                <a:solidFill>
                  <a:prstClr val="black"/>
                </a:solidFill>
              </a:rPr>
              <a:t>		substitution  = </a:t>
            </a:r>
            <a:r>
              <a:rPr lang="en-US" sz="2000" dirty="0" err="1">
                <a:solidFill>
                  <a:prstClr val="black"/>
                </a:solidFill>
              </a:rPr>
              <a:t>oldR</a:t>
            </a:r>
            <a:r>
              <a:rPr lang="en-US" sz="2000" dirty="0">
                <a:solidFill>
                  <a:prstClr val="black"/>
                </a:solidFill>
              </a:rPr>
              <a:t>[d</a:t>
            </a:r>
            <a:r>
              <a:rPr lang="en-US" sz="2000" dirty="0">
                <a:solidFill>
                  <a:prstClr val="black"/>
                </a:solidFill>
                <a:latin typeface="Calibri" panose="020F0502020204030204" pitchFamily="34" charset="0"/>
              </a:rPr>
              <a:t>-1</a:t>
            </a:r>
            <a:r>
              <a:rPr lang="en-US" sz="2000" dirty="0">
                <a:solidFill>
                  <a:prstClr val="black"/>
                </a:solidFill>
              </a:rPr>
              <a:t>] &lt;&lt; </a:t>
            </a:r>
            <a:r>
              <a:rPr lang="en-US" sz="2000" dirty="0">
                <a:solidFill>
                  <a:prstClr val="black"/>
                </a:solidFill>
                <a:latin typeface="Calibri" panose="020F0502020204030204" pitchFamily="34" charset="0"/>
              </a:rPr>
              <a:t>1</a:t>
            </a:r>
          </a:p>
          <a:p>
            <a:pPr marL="344488" lvl="2" indent="0">
              <a:lnSpc>
                <a:spcPct val="100000"/>
              </a:lnSpc>
              <a:spcBef>
                <a:spcPts val="300"/>
              </a:spcBef>
              <a:spcAft>
                <a:spcPts val="300"/>
              </a:spcAft>
              <a:buNone/>
            </a:pPr>
            <a:r>
              <a:rPr lang="en-US" sz="2000" dirty="0">
                <a:solidFill>
                  <a:prstClr val="black"/>
                </a:solidFill>
              </a:rPr>
              <a:t>		insertion         = R[d</a:t>
            </a:r>
            <a:r>
              <a:rPr lang="en-US" sz="2000" dirty="0">
                <a:solidFill>
                  <a:prstClr val="black"/>
                </a:solidFill>
                <a:latin typeface="Calibri" panose="020F0502020204030204" pitchFamily="34" charset="0"/>
              </a:rPr>
              <a:t>-1</a:t>
            </a:r>
            <a:r>
              <a:rPr lang="en-US" sz="2000" dirty="0">
                <a:solidFill>
                  <a:prstClr val="black"/>
                </a:solidFill>
              </a:rPr>
              <a:t>] &lt;&lt; </a:t>
            </a:r>
            <a:r>
              <a:rPr lang="en-US" sz="2000" dirty="0">
                <a:solidFill>
                  <a:prstClr val="black"/>
                </a:solidFill>
                <a:latin typeface="Calibri" panose="020F0502020204030204" pitchFamily="34" charset="0"/>
              </a:rPr>
              <a:t>1</a:t>
            </a:r>
          </a:p>
          <a:p>
            <a:pPr marL="344488" lvl="2" indent="0">
              <a:lnSpc>
                <a:spcPct val="100000"/>
              </a:lnSpc>
              <a:spcBef>
                <a:spcPts val="300"/>
              </a:spcBef>
              <a:spcAft>
                <a:spcPts val="300"/>
              </a:spcAft>
              <a:buNone/>
            </a:pPr>
            <a:r>
              <a:rPr lang="en-US" sz="2000" dirty="0">
                <a:solidFill>
                  <a:prstClr val="black"/>
                </a:solidFill>
              </a:rPr>
              <a:t>		match              = (</a:t>
            </a:r>
            <a:r>
              <a:rPr lang="en-US" sz="2000" dirty="0" err="1">
                <a:solidFill>
                  <a:prstClr val="black"/>
                </a:solidFill>
              </a:rPr>
              <a:t>oldR</a:t>
            </a:r>
            <a:r>
              <a:rPr lang="en-US" sz="2000" dirty="0">
                <a:solidFill>
                  <a:prstClr val="black"/>
                </a:solidFill>
              </a:rPr>
              <a:t>[d] &lt;&lt; </a:t>
            </a:r>
            <a:r>
              <a:rPr lang="en-US" sz="2000" dirty="0">
                <a:solidFill>
                  <a:prstClr val="black"/>
                </a:solidFill>
                <a:latin typeface="Calibri" panose="020F0502020204030204" pitchFamily="34" charset="0"/>
              </a:rPr>
              <a:t>1</a:t>
            </a:r>
            <a:r>
              <a:rPr lang="en-US" sz="2000" dirty="0">
                <a:solidFill>
                  <a:prstClr val="black"/>
                </a:solidFill>
              </a:rPr>
              <a:t>) | PM [char]</a:t>
            </a:r>
          </a:p>
          <a:p>
            <a:pPr marL="344488" lvl="2" indent="0">
              <a:lnSpc>
                <a:spcPct val="100000"/>
              </a:lnSpc>
              <a:spcBef>
                <a:spcPts val="300"/>
              </a:spcBef>
              <a:spcAft>
                <a:spcPts val="300"/>
              </a:spcAft>
              <a:buNone/>
            </a:pPr>
            <a:r>
              <a:rPr lang="en-US" sz="2000" dirty="0">
                <a:solidFill>
                  <a:prstClr val="black"/>
                </a:solidFill>
              </a:rPr>
              <a:t>		R[d] = deletion &amp; mismatch &amp; insertion &amp; match</a:t>
            </a:r>
          </a:p>
          <a:p>
            <a:pPr marL="344488" lvl="2" indent="0">
              <a:lnSpc>
                <a:spcPct val="100000"/>
              </a:lnSpc>
              <a:spcBef>
                <a:spcPts val="300"/>
              </a:spcBef>
              <a:spcAft>
                <a:spcPts val="300"/>
              </a:spcAft>
              <a:buNone/>
            </a:pPr>
            <a:r>
              <a:rPr lang="en-US" sz="2000" dirty="0">
                <a:solidFill>
                  <a:prstClr val="black"/>
                </a:solidFill>
              </a:rPr>
              <a:t>		Check MSB of R[d]:</a:t>
            </a:r>
          </a:p>
          <a:p>
            <a:pPr marL="344488" lvl="2" indent="0">
              <a:lnSpc>
                <a:spcPct val="100000"/>
              </a:lnSpc>
              <a:spcBef>
                <a:spcPts val="300"/>
              </a:spcBef>
              <a:spcAft>
                <a:spcPts val="300"/>
              </a:spcAft>
              <a:buNone/>
            </a:pPr>
            <a:r>
              <a:rPr lang="en-US" sz="2000" dirty="0">
                <a:solidFill>
                  <a:prstClr val="black"/>
                </a:solidFill>
              </a:rPr>
              <a:t>			If </a:t>
            </a:r>
            <a:r>
              <a:rPr lang="en-US" sz="2000" dirty="0">
                <a:solidFill>
                  <a:prstClr val="black"/>
                </a:solidFill>
                <a:latin typeface="Calibri" panose="020F0502020204030204" pitchFamily="34" charset="0"/>
                <a:ea typeface="Linux Libertine O" panose="02000503000000000000" pitchFamily="2" charset="0"/>
              </a:rPr>
              <a:t>1</a:t>
            </a:r>
            <a:r>
              <a:rPr lang="en-US" sz="2000" dirty="0">
                <a:solidFill>
                  <a:prstClr val="black"/>
                </a:solidFill>
              </a:rPr>
              <a:t>, no match. </a:t>
            </a:r>
          </a:p>
          <a:p>
            <a:pPr marL="344488" lvl="2" indent="0">
              <a:lnSpc>
                <a:spcPct val="100000"/>
              </a:lnSpc>
              <a:spcBef>
                <a:spcPts val="300"/>
              </a:spcBef>
              <a:spcAft>
                <a:spcPts val="300"/>
              </a:spcAft>
              <a:buNone/>
            </a:pPr>
            <a:r>
              <a:rPr lang="en-US" sz="2000" dirty="0">
                <a:solidFill>
                  <a:prstClr val="black"/>
                </a:solidFill>
              </a:rPr>
              <a:t>			If </a:t>
            </a:r>
            <a:r>
              <a:rPr lang="en-US" sz="2000" dirty="0">
                <a:solidFill>
                  <a:prstClr val="black"/>
                </a:solidFill>
                <a:latin typeface="Calibri" panose="020F0502020204030204" pitchFamily="34" charset="0"/>
                <a:ea typeface="Linux Libertine O" panose="02000503000000000000" pitchFamily="2" charset="0"/>
              </a:rPr>
              <a:t>0</a:t>
            </a:r>
            <a:r>
              <a:rPr lang="en-US" sz="2000" dirty="0">
                <a:solidFill>
                  <a:prstClr val="black"/>
                </a:solidFill>
              </a:rPr>
              <a:t>, match with </a:t>
            </a:r>
            <a:r>
              <a:rPr lang="en-US" sz="2000" i="1" dirty="0">
                <a:solidFill>
                  <a:prstClr val="black"/>
                </a:solidFill>
              </a:rPr>
              <a:t>d</a:t>
            </a:r>
            <a:r>
              <a:rPr lang="en-US" sz="2000" dirty="0">
                <a:solidFill>
                  <a:prstClr val="black"/>
                </a:solidFill>
              </a:rPr>
              <a:t> many errors.</a:t>
            </a:r>
          </a:p>
          <a:p>
            <a:pPr marL="0" indent="0">
              <a:lnSpc>
                <a:spcPct val="100000"/>
              </a:lnSpc>
              <a:spcBef>
                <a:spcPts val="300"/>
              </a:spcBef>
              <a:spcAft>
                <a:spcPts val="300"/>
              </a:spcAft>
              <a:buNone/>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6075" indent="0">
              <a:lnSpc>
                <a:spcPct val="100000"/>
              </a:lnSpc>
              <a:spcBef>
                <a:spcPts val="300"/>
              </a:spcBef>
              <a:spcAft>
                <a:spcPts val="300"/>
              </a:spcAft>
              <a:buNone/>
            </a:pPr>
            <a:endParaRPr lang="en-US" dirty="0">
              <a:solidFill>
                <a:prstClr val="black"/>
              </a:solidFill>
            </a:endParaRPr>
          </a:p>
        </p:txBody>
      </p:sp>
      <p:sp>
        <p:nvSpPr>
          <p:cNvPr id="66" name="Slide Number Placeholder 65">
            <a:extLst>
              <a:ext uri="{FF2B5EF4-FFF2-40B4-BE49-F238E27FC236}">
                <a16:creationId xmlns:a16="http://schemas.microsoft.com/office/drawing/2014/main" id="{D9F9BE8D-E946-994F-BD78-A3CA9F500402}"/>
              </a:ext>
            </a:extLst>
          </p:cNvPr>
          <p:cNvSpPr>
            <a:spLocks noGrp="1"/>
          </p:cNvSpPr>
          <p:nvPr>
            <p:ph type="sldNum" sz="quarter" idx="10"/>
          </p:nvPr>
        </p:nvSpPr>
        <p:spPr/>
        <p:txBody>
          <a:bodyPr/>
          <a:lstStyle/>
          <a:p>
            <a:fld id="{BE67019E-6B59-9444-A8F8-0CFAB6B6981D}" type="slidenum">
              <a:rPr lang="en-US" smtClean="0"/>
              <a:pPr/>
              <a:t>10</a:t>
            </a:fld>
            <a:endParaRPr lang="en-US" dirty="0"/>
          </a:p>
        </p:txBody>
      </p:sp>
    </p:spTree>
    <p:custDataLst>
      <p:tags r:id="rId1"/>
    </p:custDataLst>
    <p:extLst>
      <p:ext uri="{BB962C8B-B14F-4D97-AF65-F5344CB8AC3E}">
        <p14:creationId xmlns:p14="http://schemas.microsoft.com/office/powerpoint/2010/main" val="335050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2" grpId="1" animBg="1"/>
      <p:bldP spid="11" grpId="1" animBg="1"/>
      <p:bldP spid="10" grpId="0" animBg="1"/>
      <p:bldP spid="10" grpId="1" animBg="1"/>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B40AAA22-0982-A041-816C-A2C90B69272B}"/>
              </a:ext>
            </a:extLst>
          </p:cNvPr>
          <p:cNvSpPr/>
          <p:nvPr/>
        </p:nvSpPr>
        <p:spPr>
          <a:xfrm>
            <a:off x="2115018" y="3180521"/>
            <a:ext cx="1423312" cy="1508782"/>
          </a:xfrm>
          <a:prstGeom prst="roundRect">
            <a:avLst>
              <a:gd name="adj" fmla="val 4884"/>
            </a:avLst>
          </a:prstGeom>
          <a:solidFill>
            <a:srgbClr val="C48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7F90935E-F9B8-0B4A-A87D-3D8B46CF5D44}"/>
              </a:ext>
            </a:extLst>
          </p:cNvPr>
          <p:cNvSpPr>
            <a:spLocks noGrp="1"/>
          </p:cNvSpPr>
          <p:nvPr>
            <p:ph type="title"/>
          </p:nvPr>
        </p:nvSpPr>
        <p:spPr>
          <a:xfrm>
            <a:off x="366963" y="257434"/>
            <a:ext cx="8410073" cy="753467"/>
          </a:xfrm>
        </p:spPr>
        <p:txBody>
          <a:bodyPr>
            <a:normAutofit fontScale="90000"/>
          </a:bodyPr>
          <a:lstStyle/>
          <a:p>
            <a:r>
              <a:rPr lang="en-US" dirty="0"/>
              <a:t>Bitap Algorithm (cont’d.)</a:t>
            </a:r>
          </a:p>
        </p:txBody>
      </p:sp>
      <p:sp>
        <p:nvSpPr>
          <p:cNvPr id="39" name="Content Placeholder 2">
            <a:extLst>
              <a:ext uri="{FF2B5EF4-FFF2-40B4-BE49-F238E27FC236}">
                <a16:creationId xmlns:a16="http://schemas.microsoft.com/office/drawing/2014/main" id="{1DCF6B51-238A-8844-9A7D-237545EEC90E}"/>
              </a:ext>
            </a:extLst>
          </p:cNvPr>
          <p:cNvSpPr>
            <a:spLocks noGrp="1"/>
          </p:cNvSpPr>
          <p:nvPr>
            <p:ph idx="1"/>
          </p:nvPr>
        </p:nvSpPr>
        <p:spPr>
          <a:xfrm>
            <a:off x="366963" y="1246909"/>
            <a:ext cx="8410073" cy="5001491"/>
          </a:xfrm>
        </p:spPr>
        <p:txBody>
          <a:bodyPr numCol="1">
            <a:noAutofit/>
          </a:bodyPr>
          <a:lstStyle/>
          <a:p>
            <a:pPr marL="342900" indent="-342900">
              <a:lnSpc>
                <a:spcPct val="100000"/>
              </a:lnSpc>
              <a:spcBef>
                <a:spcPts val="300"/>
              </a:spcBef>
              <a:spcAft>
                <a:spcPts val="300"/>
              </a:spcAft>
            </a:pPr>
            <a:r>
              <a:rPr lang="en-US" b="1" dirty="0">
                <a:solidFill>
                  <a:srgbClr val="00B050"/>
                </a:solidFill>
              </a:rPr>
              <a:t>Step </a:t>
            </a:r>
            <a:r>
              <a:rPr lang="en-US" b="1" dirty="0">
                <a:solidFill>
                  <a:srgbClr val="00B050"/>
                </a:solidFill>
                <a:latin typeface="Calibri" panose="020F0502020204030204" pitchFamily="34" charset="0"/>
              </a:rPr>
              <a:t>2:</a:t>
            </a:r>
            <a:r>
              <a:rPr lang="en-US" b="1" dirty="0">
                <a:solidFill>
                  <a:srgbClr val="00B050"/>
                </a:solidFill>
              </a:rPr>
              <a:t> Edit Distance Calculation</a:t>
            </a:r>
          </a:p>
          <a:p>
            <a:pPr marL="344488" indent="0">
              <a:lnSpc>
                <a:spcPct val="100000"/>
              </a:lnSpc>
              <a:spcBef>
                <a:spcPts val="300"/>
              </a:spcBef>
              <a:spcAft>
                <a:spcPts val="300"/>
              </a:spcAft>
              <a:buNone/>
            </a:pPr>
            <a:r>
              <a:rPr lang="en-US" dirty="0">
                <a:solidFill>
                  <a:prstClr val="black"/>
                </a:solidFill>
              </a:rPr>
              <a:t>For each character of the text (char):</a:t>
            </a:r>
          </a:p>
          <a:p>
            <a:pPr marL="344488" lvl="2" indent="0">
              <a:lnSpc>
                <a:spcPct val="100000"/>
              </a:lnSpc>
              <a:spcBef>
                <a:spcPts val="300"/>
              </a:spcBef>
              <a:spcAft>
                <a:spcPts val="300"/>
              </a:spcAft>
              <a:buNone/>
            </a:pPr>
            <a:r>
              <a:rPr lang="en-US" sz="2000" dirty="0">
                <a:solidFill>
                  <a:prstClr val="black"/>
                </a:solidFill>
              </a:rPr>
              <a:t>	Copy previous R bitvectors as </a:t>
            </a:r>
            <a:r>
              <a:rPr lang="en-US" sz="2000" dirty="0" err="1">
                <a:solidFill>
                  <a:prstClr val="black"/>
                </a:solidFill>
              </a:rPr>
              <a:t>oldR</a:t>
            </a:r>
            <a:endParaRPr lang="en-US" sz="2000" dirty="0">
              <a:solidFill>
                <a:prstClr val="black"/>
              </a:solidFill>
            </a:endParaRPr>
          </a:p>
          <a:p>
            <a:pPr marL="344488" lvl="2" indent="0">
              <a:lnSpc>
                <a:spcPct val="100000"/>
              </a:lnSpc>
              <a:spcBef>
                <a:spcPts val="300"/>
              </a:spcBef>
              <a:spcAft>
                <a:spcPts val="300"/>
              </a:spcAft>
              <a:buNone/>
            </a:pPr>
            <a:r>
              <a:rPr lang="en-US" sz="2000" dirty="0">
                <a:solidFill>
                  <a:prstClr val="black"/>
                </a:solidFill>
              </a:rPr>
              <a:t>	R[</a:t>
            </a:r>
            <a:r>
              <a:rPr lang="en-US" sz="2000" dirty="0">
                <a:solidFill>
                  <a:prstClr val="black"/>
                </a:solidFill>
                <a:latin typeface="Calibri" panose="020F0502020204030204" pitchFamily="34" charset="0"/>
              </a:rPr>
              <a:t>0</a:t>
            </a:r>
            <a:r>
              <a:rPr lang="en-US" sz="2000" dirty="0">
                <a:solidFill>
                  <a:prstClr val="black"/>
                </a:solidFill>
              </a:rPr>
              <a:t>] = (</a:t>
            </a:r>
            <a:r>
              <a:rPr lang="en-US" sz="2000" dirty="0" err="1">
                <a:solidFill>
                  <a:prstClr val="black"/>
                </a:solidFill>
              </a:rPr>
              <a:t>oldR</a:t>
            </a:r>
            <a:r>
              <a:rPr lang="en-US" sz="2000" dirty="0">
                <a:solidFill>
                  <a:prstClr val="black"/>
                </a:solidFill>
              </a:rPr>
              <a:t>[</a:t>
            </a:r>
            <a:r>
              <a:rPr lang="en-US" sz="2000" dirty="0">
                <a:solidFill>
                  <a:prstClr val="black"/>
                </a:solidFill>
                <a:latin typeface="Calibri" panose="020F0502020204030204" pitchFamily="34" charset="0"/>
              </a:rPr>
              <a:t>0</a:t>
            </a:r>
            <a:r>
              <a:rPr lang="en-US" sz="2000" dirty="0">
                <a:solidFill>
                  <a:prstClr val="black"/>
                </a:solidFill>
              </a:rPr>
              <a:t>] &lt;&lt; </a:t>
            </a:r>
            <a:r>
              <a:rPr lang="en-US" sz="2000" dirty="0">
                <a:solidFill>
                  <a:prstClr val="black"/>
                </a:solidFill>
                <a:latin typeface="Calibri" panose="020F0502020204030204" pitchFamily="34" charset="0"/>
              </a:rPr>
              <a:t>1</a:t>
            </a:r>
            <a:r>
              <a:rPr lang="en-US" sz="2000" dirty="0">
                <a:solidFill>
                  <a:prstClr val="black"/>
                </a:solidFill>
              </a:rPr>
              <a:t>) | PM [char]</a:t>
            </a:r>
          </a:p>
          <a:p>
            <a:pPr marL="344488" lvl="2" indent="0">
              <a:lnSpc>
                <a:spcPct val="100000"/>
              </a:lnSpc>
              <a:spcBef>
                <a:spcPts val="300"/>
              </a:spcBef>
              <a:spcAft>
                <a:spcPts val="300"/>
              </a:spcAft>
              <a:buNone/>
            </a:pPr>
            <a:r>
              <a:rPr lang="en-US" sz="2000" dirty="0">
                <a:solidFill>
                  <a:prstClr val="black"/>
                </a:solidFill>
              </a:rPr>
              <a:t>	For d = </a:t>
            </a:r>
            <a:r>
              <a:rPr lang="en-US" sz="2000" dirty="0">
                <a:solidFill>
                  <a:prstClr val="black"/>
                </a:solidFill>
                <a:latin typeface="Calibri" panose="020F0502020204030204" pitchFamily="34" charset="0"/>
              </a:rPr>
              <a:t>1</a:t>
            </a:r>
            <a:r>
              <a:rPr lang="en-US" sz="2000" dirty="0">
                <a:solidFill>
                  <a:prstClr val="black"/>
                </a:solidFill>
              </a:rPr>
              <a:t>…k:</a:t>
            </a:r>
          </a:p>
          <a:p>
            <a:pPr marL="344488" lvl="2" indent="0">
              <a:lnSpc>
                <a:spcPct val="100000"/>
              </a:lnSpc>
              <a:spcBef>
                <a:spcPts val="300"/>
              </a:spcBef>
              <a:spcAft>
                <a:spcPts val="300"/>
              </a:spcAft>
              <a:buNone/>
            </a:pPr>
            <a:r>
              <a:rPr lang="en-US" sz="2000" dirty="0">
                <a:solidFill>
                  <a:prstClr val="black"/>
                </a:solidFill>
              </a:rPr>
              <a:t>		deletion          = </a:t>
            </a:r>
            <a:r>
              <a:rPr lang="en-US" sz="2000" dirty="0" err="1">
                <a:solidFill>
                  <a:prstClr val="black"/>
                </a:solidFill>
              </a:rPr>
              <a:t>oldR</a:t>
            </a:r>
            <a:r>
              <a:rPr lang="en-US" sz="2000" dirty="0">
                <a:solidFill>
                  <a:prstClr val="black"/>
                </a:solidFill>
              </a:rPr>
              <a:t>[d</a:t>
            </a:r>
            <a:r>
              <a:rPr lang="en-US" sz="2000" dirty="0">
                <a:solidFill>
                  <a:prstClr val="black"/>
                </a:solidFill>
                <a:latin typeface="Calibri" panose="020F0502020204030204" pitchFamily="34" charset="0"/>
              </a:rPr>
              <a:t>-1</a:t>
            </a:r>
            <a:r>
              <a:rPr lang="en-US" sz="2000" dirty="0">
                <a:solidFill>
                  <a:prstClr val="black"/>
                </a:solidFill>
              </a:rPr>
              <a:t>]</a:t>
            </a:r>
          </a:p>
          <a:p>
            <a:pPr marL="344488" lvl="2" indent="0">
              <a:lnSpc>
                <a:spcPct val="100000"/>
              </a:lnSpc>
              <a:spcBef>
                <a:spcPts val="300"/>
              </a:spcBef>
              <a:spcAft>
                <a:spcPts val="300"/>
              </a:spcAft>
              <a:buNone/>
            </a:pPr>
            <a:r>
              <a:rPr lang="en-US" sz="2000" dirty="0">
                <a:solidFill>
                  <a:prstClr val="black"/>
                </a:solidFill>
              </a:rPr>
              <a:t>		substitution  = </a:t>
            </a:r>
            <a:r>
              <a:rPr lang="en-US" sz="2000" dirty="0" err="1">
                <a:solidFill>
                  <a:prstClr val="black"/>
                </a:solidFill>
              </a:rPr>
              <a:t>oldR</a:t>
            </a:r>
            <a:r>
              <a:rPr lang="en-US" sz="2000" dirty="0">
                <a:solidFill>
                  <a:prstClr val="black"/>
                </a:solidFill>
              </a:rPr>
              <a:t>[d</a:t>
            </a:r>
            <a:r>
              <a:rPr lang="en-US" sz="2000" dirty="0">
                <a:solidFill>
                  <a:prstClr val="black"/>
                </a:solidFill>
                <a:latin typeface="Calibri" panose="020F0502020204030204" pitchFamily="34" charset="0"/>
              </a:rPr>
              <a:t>-1</a:t>
            </a:r>
            <a:r>
              <a:rPr lang="en-US" sz="2000" dirty="0">
                <a:solidFill>
                  <a:prstClr val="black"/>
                </a:solidFill>
              </a:rPr>
              <a:t>] &lt;&lt; </a:t>
            </a:r>
            <a:r>
              <a:rPr lang="en-US" sz="2000" dirty="0">
                <a:solidFill>
                  <a:prstClr val="black"/>
                </a:solidFill>
                <a:latin typeface="Calibri" panose="020F0502020204030204" pitchFamily="34" charset="0"/>
              </a:rPr>
              <a:t>1</a:t>
            </a:r>
          </a:p>
          <a:p>
            <a:pPr marL="344488" lvl="2" indent="0">
              <a:lnSpc>
                <a:spcPct val="100000"/>
              </a:lnSpc>
              <a:spcBef>
                <a:spcPts val="300"/>
              </a:spcBef>
              <a:spcAft>
                <a:spcPts val="300"/>
              </a:spcAft>
              <a:buNone/>
            </a:pPr>
            <a:r>
              <a:rPr lang="en-US" sz="2000" dirty="0">
                <a:solidFill>
                  <a:prstClr val="black"/>
                </a:solidFill>
              </a:rPr>
              <a:t>		insertion         = R[d</a:t>
            </a:r>
            <a:r>
              <a:rPr lang="en-US" sz="2000" dirty="0">
                <a:solidFill>
                  <a:prstClr val="black"/>
                </a:solidFill>
                <a:latin typeface="Calibri" panose="020F0502020204030204" pitchFamily="34" charset="0"/>
              </a:rPr>
              <a:t>-1</a:t>
            </a:r>
            <a:r>
              <a:rPr lang="en-US" sz="2000" dirty="0">
                <a:solidFill>
                  <a:prstClr val="black"/>
                </a:solidFill>
              </a:rPr>
              <a:t>] &lt;&lt; </a:t>
            </a:r>
            <a:r>
              <a:rPr lang="en-US" sz="2000" dirty="0">
                <a:solidFill>
                  <a:prstClr val="black"/>
                </a:solidFill>
                <a:latin typeface="Calibri" panose="020F0502020204030204" pitchFamily="34" charset="0"/>
              </a:rPr>
              <a:t>1</a:t>
            </a:r>
          </a:p>
          <a:p>
            <a:pPr marL="344488" lvl="2" indent="0">
              <a:lnSpc>
                <a:spcPct val="100000"/>
              </a:lnSpc>
              <a:spcBef>
                <a:spcPts val="300"/>
              </a:spcBef>
              <a:spcAft>
                <a:spcPts val="300"/>
              </a:spcAft>
              <a:buNone/>
            </a:pPr>
            <a:r>
              <a:rPr lang="en-US" sz="2000" dirty="0">
                <a:solidFill>
                  <a:prstClr val="black"/>
                </a:solidFill>
              </a:rPr>
              <a:t>		match              = (</a:t>
            </a:r>
            <a:r>
              <a:rPr lang="en-US" sz="2000" dirty="0" err="1">
                <a:solidFill>
                  <a:prstClr val="black"/>
                </a:solidFill>
              </a:rPr>
              <a:t>oldR</a:t>
            </a:r>
            <a:r>
              <a:rPr lang="en-US" sz="2000" dirty="0">
                <a:solidFill>
                  <a:prstClr val="black"/>
                </a:solidFill>
              </a:rPr>
              <a:t>[d] &lt;&lt; </a:t>
            </a:r>
            <a:r>
              <a:rPr lang="en-US" sz="2000" dirty="0">
                <a:solidFill>
                  <a:prstClr val="black"/>
                </a:solidFill>
                <a:latin typeface="Calibri" panose="020F0502020204030204" pitchFamily="34" charset="0"/>
              </a:rPr>
              <a:t>1</a:t>
            </a:r>
            <a:r>
              <a:rPr lang="en-US" sz="2000" dirty="0">
                <a:solidFill>
                  <a:prstClr val="black"/>
                </a:solidFill>
              </a:rPr>
              <a:t>) | PM [char]</a:t>
            </a:r>
          </a:p>
          <a:p>
            <a:pPr marL="344488" lvl="2" indent="0">
              <a:lnSpc>
                <a:spcPct val="100000"/>
              </a:lnSpc>
              <a:spcBef>
                <a:spcPts val="300"/>
              </a:spcBef>
              <a:spcAft>
                <a:spcPts val="300"/>
              </a:spcAft>
              <a:buNone/>
            </a:pPr>
            <a:r>
              <a:rPr lang="en-US" sz="2000" dirty="0">
                <a:solidFill>
                  <a:prstClr val="black"/>
                </a:solidFill>
              </a:rPr>
              <a:t>		R[d] = deletion &amp; mismatch &amp; insertion &amp; match</a:t>
            </a:r>
          </a:p>
          <a:p>
            <a:pPr marL="344488" lvl="2" indent="0">
              <a:lnSpc>
                <a:spcPct val="100000"/>
              </a:lnSpc>
              <a:spcBef>
                <a:spcPts val="300"/>
              </a:spcBef>
              <a:spcAft>
                <a:spcPts val="300"/>
              </a:spcAft>
              <a:buNone/>
            </a:pPr>
            <a:r>
              <a:rPr lang="en-US" sz="2000" dirty="0">
                <a:solidFill>
                  <a:prstClr val="black"/>
                </a:solidFill>
              </a:rPr>
              <a:t>		Check MSB of R[d]:</a:t>
            </a:r>
          </a:p>
          <a:p>
            <a:pPr marL="344488" lvl="2" indent="0">
              <a:lnSpc>
                <a:spcPct val="100000"/>
              </a:lnSpc>
              <a:spcBef>
                <a:spcPts val="300"/>
              </a:spcBef>
              <a:spcAft>
                <a:spcPts val="300"/>
              </a:spcAft>
              <a:buNone/>
            </a:pPr>
            <a:r>
              <a:rPr lang="en-US" sz="2000" dirty="0">
                <a:solidFill>
                  <a:prstClr val="black"/>
                </a:solidFill>
              </a:rPr>
              <a:t>			If </a:t>
            </a:r>
            <a:r>
              <a:rPr lang="en-US" sz="2000" dirty="0">
                <a:solidFill>
                  <a:prstClr val="black"/>
                </a:solidFill>
                <a:latin typeface="Calibri" panose="020F0502020204030204" pitchFamily="34" charset="0"/>
                <a:ea typeface="Linux Libertine O" panose="02000503000000000000" pitchFamily="2" charset="0"/>
              </a:rPr>
              <a:t>1</a:t>
            </a:r>
            <a:r>
              <a:rPr lang="en-US" sz="2000" dirty="0">
                <a:solidFill>
                  <a:prstClr val="black"/>
                </a:solidFill>
              </a:rPr>
              <a:t>, no match. </a:t>
            </a:r>
          </a:p>
          <a:p>
            <a:pPr marL="344488" lvl="2" indent="0">
              <a:lnSpc>
                <a:spcPct val="100000"/>
              </a:lnSpc>
              <a:spcBef>
                <a:spcPts val="300"/>
              </a:spcBef>
              <a:spcAft>
                <a:spcPts val="300"/>
              </a:spcAft>
              <a:buNone/>
            </a:pPr>
            <a:r>
              <a:rPr lang="en-US" sz="2000" dirty="0">
                <a:solidFill>
                  <a:prstClr val="black"/>
                </a:solidFill>
              </a:rPr>
              <a:t>			If </a:t>
            </a:r>
            <a:r>
              <a:rPr lang="en-US" sz="2000" dirty="0">
                <a:solidFill>
                  <a:prstClr val="black"/>
                </a:solidFill>
                <a:latin typeface="Calibri" panose="020F0502020204030204" pitchFamily="34" charset="0"/>
                <a:ea typeface="Linux Libertine O" panose="02000503000000000000" pitchFamily="2" charset="0"/>
              </a:rPr>
              <a:t>0</a:t>
            </a:r>
            <a:r>
              <a:rPr lang="en-US" sz="2000" dirty="0">
                <a:solidFill>
                  <a:prstClr val="black"/>
                </a:solidFill>
              </a:rPr>
              <a:t>, match with </a:t>
            </a:r>
            <a:r>
              <a:rPr lang="en-US" sz="2000" i="1" dirty="0">
                <a:solidFill>
                  <a:prstClr val="black"/>
                </a:solidFill>
              </a:rPr>
              <a:t>d</a:t>
            </a:r>
            <a:r>
              <a:rPr lang="en-US" sz="2000" dirty="0">
                <a:solidFill>
                  <a:prstClr val="black"/>
                </a:solidFill>
              </a:rPr>
              <a:t> many errors.</a:t>
            </a:r>
          </a:p>
          <a:p>
            <a:pPr marL="0" indent="0">
              <a:lnSpc>
                <a:spcPct val="100000"/>
              </a:lnSpc>
              <a:spcBef>
                <a:spcPts val="300"/>
              </a:spcBef>
              <a:spcAft>
                <a:spcPts val="300"/>
              </a:spcAft>
              <a:buNone/>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6075" indent="0">
              <a:lnSpc>
                <a:spcPct val="100000"/>
              </a:lnSpc>
              <a:spcBef>
                <a:spcPts val="300"/>
              </a:spcBef>
              <a:spcAft>
                <a:spcPts val="300"/>
              </a:spcAft>
              <a:buNone/>
            </a:pPr>
            <a:endParaRPr lang="en-US" dirty="0">
              <a:solidFill>
                <a:prstClr val="black"/>
              </a:solidFill>
            </a:endParaRPr>
          </a:p>
        </p:txBody>
      </p:sp>
      <p:sp>
        <p:nvSpPr>
          <p:cNvPr id="66" name="Slide Number Placeholder 65">
            <a:extLst>
              <a:ext uri="{FF2B5EF4-FFF2-40B4-BE49-F238E27FC236}">
                <a16:creationId xmlns:a16="http://schemas.microsoft.com/office/drawing/2014/main" id="{D9F9BE8D-E946-994F-BD78-A3CA9F500402}"/>
              </a:ext>
            </a:extLst>
          </p:cNvPr>
          <p:cNvSpPr>
            <a:spLocks noGrp="1"/>
          </p:cNvSpPr>
          <p:nvPr>
            <p:ph type="sldNum" sz="quarter" idx="10"/>
          </p:nvPr>
        </p:nvSpPr>
        <p:spPr/>
        <p:txBody>
          <a:bodyPr/>
          <a:lstStyle/>
          <a:p>
            <a:fld id="{BE67019E-6B59-9444-A8F8-0CFAB6B6981D}" type="slidenum">
              <a:rPr lang="en-US" smtClean="0"/>
              <a:pPr/>
              <a:t>11</a:t>
            </a:fld>
            <a:endParaRPr lang="en-US" dirty="0"/>
          </a:p>
        </p:txBody>
      </p:sp>
      <p:cxnSp>
        <p:nvCxnSpPr>
          <p:cNvPr id="29" name="Straight Arrow Connector 28">
            <a:extLst>
              <a:ext uri="{FF2B5EF4-FFF2-40B4-BE49-F238E27FC236}">
                <a16:creationId xmlns:a16="http://schemas.microsoft.com/office/drawing/2014/main" id="{02F53C41-5200-B545-BC0B-7BF33B15F8F4}"/>
              </a:ext>
            </a:extLst>
          </p:cNvPr>
          <p:cNvCxnSpPr>
            <a:cxnSpLocks/>
          </p:cNvCxnSpPr>
          <p:nvPr/>
        </p:nvCxnSpPr>
        <p:spPr>
          <a:xfrm>
            <a:off x="3538330" y="3942522"/>
            <a:ext cx="2067342" cy="0"/>
          </a:xfrm>
          <a:prstGeom prst="straightConnector1">
            <a:avLst/>
          </a:prstGeom>
          <a:ln w="28575">
            <a:solidFill>
              <a:srgbClr val="C485FC"/>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F531BA7-36BF-1E41-BF3D-D3111EFF3C6B}"/>
              </a:ext>
            </a:extLst>
          </p:cNvPr>
          <p:cNvSpPr txBox="1"/>
          <p:nvPr/>
        </p:nvSpPr>
        <p:spPr>
          <a:xfrm>
            <a:off x="5605672" y="2767280"/>
            <a:ext cx="3326294" cy="1323439"/>
          </a:xfrm>
          <a:prstGeom prst="rect">
            <a:avLst/>
          </a:prstGeom>
          <a:noFill/>
          <a:ln w="28575">
            <a:solidFill>
              <a:srgbClr val="C485FC"/>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Intel Clear" panose="020B0604020203020204" pitchFamily="34" charset="0"/>
                <a:cs typeface="Intel Clear" panose="020B0604020203020204" pitchFamily="34" charset="0"/>
              </a:rPr>
              <a:t>Does </a:t>
            </a:r>
            <a:r>
              <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Intel Clear" panose="020B0604020203020204" pitchFamily="34" charset="0"/>
                <a:cs typeface="Intel Clear" panose="020B0604020203020204" pitchFamily="34" charset="0"/>
              </a:rPr>
              <a:t>not</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Intel Clear" panose="020B0604020203020204" pitchFamily="34" charset="0"/>
                <a:cs typeface="Intel Clear" panose="020B0604020203020204" pitchFamily="34" charset="0"/>
              </a:rPr>
              <a:t> store and process these intermediate bitvectors to find the optimal alignment (i.e., no traceback)</a:t>
            </a:r>
          </a:p>
        </p:txBody>
      </p:sp>
    </p:spTree>
    <p:extLst>
      <p:ext uri="{BB962C8B-B14F-4D97-AF65-F5344CB8AC3E}">
        <p14:creationId xmlns:p14="http://schemas.microsoft.com/office/powerpoint/2010/main" val="2602785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BA1829E1-863A-2349-BE70-ED13097E4D59}"/>
              </a:ext>
            </a:extLst>
          </p:cNvPr>
          <p:cNvSpPr/>
          <p:nvPr/>
        </p:nvSpPr>
        <p:spPr>
          <a:xfrm>
            <a:off x="366962" y="4261337"/>
            <a:ext cx="8410073" cy="2192217"/>
          </a:xfrm>
          <a:prstGeom prst="roundRect">
            <a:avLst>
              <a:gd name="adj" fmla="val 1619"/>
            </a:avLst>
          </a:prstGeom>
          <a:solidFill>
            <a:srgbClr val="C00000">
              <a:alpha val="17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2000" b="1" dirty="0">
                <a:solidFill>
                  <a:srgbClr val="C00000"/>
                </a:solidFill>
              </a:rPr>
              <a:t>Hardware</a:t>
            </a:r>
          </a:p>
        </p:txBody>
      </p:sp>
      <p:sp>
        <p:nvSpPr>
          <p:cNvPr id="6" name="Rounded Rectangle 5">
            <a:extLst>
              <a:ext uri="{FF2B5EF4-FFF2-40B4-BE49-F238E27FC236}">
                <a16:creationId xmlns:a16="http://schemas.microsoft.com/office/drawing/2014/main" id="{7DA2E44F-D5F4-4C4E-8DCD-392B59580004}"/>
              </a:ext>
            </a:extLst>
          </p:cNvPr>
          <p:cNvSpPr/>
          <p:nvPr/>
        </p:nvSpPr>
        <p:spPr>
          <a:xfrm>
            <a:off x="366963" y="1158985"/>
            <a:ext cx="8410073" cy="2984368"/>
          </a:xfrm>
          <a:prstGeom prst="roundRect">
            <a:avLst>
              <a:gd name="adj" fmla="val 1116"/>
            </a:avLst>
          </a:prstGeom>
          <a:solidFill>
            <a:srgbClr val="0070C0">
              <a:alpha val="17000"/>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2000" b="1" dirty="0">
                <a:solidFill>
                  <a:srgbClr val="0070C0"/>
                </a:solidFill>
              </a:rPr>
              <a:t>Algorithm</a:t>
            </a:r>
          </a:p>
        </p:txBody>
      </p:sp>
      <p:sp>
        <p:nvSpPr>
          <p:cNvPr id="2" name="Title 1">
            <a:extLst>
              <a:ext uri="{FF2B5EF4-FFF2-40B4-BE49-F238E27FC236}">
                <a16:creationId xmlns:a16="http://schemas.microsoft.com/office/drawing/2014/main" id="{729E808E-FA67-9A4E-8BE4-839782231A1B}"/>
              </a:ext>
            </a:extLst>
          </p:cNvPr>
          <p:cNvSpPr>
            <a:spLocks noGrp="1"/>
          </p:cNvSpPr>
          <p:nvPr>
            <p:ph type="title"/>
          </p:nvPr>
        </p:nvSpPr>
        <p:spPr>
          <a:xfrm>
            <a:off x="366963" y="257434"/>
            <a:ext cx="8410073" cy="753467"/>
          </a:xfrm>
        </p:spPr>
        <p:txBody>
          <a:bodyPr>
            <a:noAutofit/>
          </a:bodyPr>
          <a:lstStyle/>
          <a:p>
            <a:r>
              <a:rPr lang="en-US" sz="4000" dirty="0"/>
              <a:t>Limitations of Bitap</a:t>
            </a:r>
          </a:p>
        </p:txBody>
      </p:sp>
      <p:sp>
        <p:nvSpPr>
          <p:cNvPr id="3" name="Content Placeholder 2">
            <a:extLst>
              <a:ext uri="{FF2B5EF4-FFF2-40B4-BE49-F238E27FC236}">
                <a16:creationId xmlns:a16="http://schemas.microsoft.com/office/drawing/2014/main" id="{E88C243C-6CB8-5444-A27A-8A86910E43AE}"/>
              </a:ext>
            </a:extLst>
          </p:cNvPr>
          <p:cNvSpPr>
            <a:spLocks noGrp="1"/>
          </p:cNvSpPr>
          <p:nvPr>
            <p:ph idx="1"/>
          </p:nvPr>
        </p:nvSpPr>
        <p:spPr>
          <a:xfrm>
            <a:off x="366963" y="1176569"/>
            <a:ext cx="8410073" cy="5001491"/>
          </a:xfrm>
        </p:spPr>
        <p:txBody>
          <a:bodyPr>
            <a:noAutofit/>
          </a:bodyPr>
          <a:lstStyle/>
          <a:p>
            <a:pPr marL="490538" indent="-303213">
              <a:lnSpc>
                <a:spcPct val="110000"/>
              </a:lnSpc>
              <a:spcBef>
                <a:spcPts val="600"/>
              </a:spcBef>
              <a:spcAft>
                <a:spcPts val="0"/>
              </a:spcAft>
              <a:buClr>
                <a:srgbClr val="0070C0"/>
              </a:buClr>
              <a:buSzPct val="100000"/>
              <a:buFont typeface="+mj-lt"/>
              <a:buAutoNum type="arabicParenR"/>
            </a:pPr>
            <a:r>
              <a:rPr lang="en-US" sz="2050" b="1" dirty="0">
                <a:solidFill>
                  <a:srgbClr val="0070C0"/>
                </a:solidFill>
              </a:rPr>
              <a:t>Data Dependency Between Iterations:</a:t>
            </a:r>
          </a:p>
          <a:p>
            <a:pPr lvl="1">
              <a:lnSpc>
                <a:spcPct val="110000"/>
              </a:lnSpc>
              <a:spcBef>
                <a:spcPts val="0"/>
              </a:spcBef>
              <a:spcAft>
                <a:spcPts val="0"/>
              </a:spcAft>
            </a:pPr>
            <a:r>
              <a:rPr lang="en-US" sz="2050" dirty="0">
                <a:solidFill>
                  <a:schemeClr val="tx1"/>
                </a:solidFill>
              </a:rPr>
              <a:t>Two-level data dependency forces the consecutive iterations to take place sequentially</a:t>
            </a:r>
            <a:endParaRPr lang="en-US" sz="2050" dirty="0"/>
          </a:p>
          <a:p>
            <a:pPr marL="490538" indent="-303213">
              <a:lnSpc>
                <a:spcPct val="110000"/>
              </a:lnSpc>
              <a:spcBef>
                <a:spcPts val="600"/>
              </a:spcBef>
              <a:spcAft>
                <a:spcPts val="0"/>
              </a:spcAft>
              <a:buClr>
                <a:srgbClr val="0070C0"/>
              </a:buClr>
              <a:buSzPct val="100000"/>
              <a:buFont typeface="+mj-lt"/>
              <a:buAutoNum type="arabicParenR"/>
            </a:pPr>
            <a:r>
              <a:rPr lang="en-US" sz="2050" b="1" dirty="0">
                <a:solidFill>
                  <a:srgbClr val="0070C0"/>
                </a:solidFill>
              </a:rPr>
              <a:t>No Support for Traceback:</a:t>
            </a:r>
          </a:p>
          <a:p>
            <a:pPr lvl="1">
              <a:lnSpc>
                <a:spcPct val="110000"/>
              </a:lnSpc>
              <a:spcBef>
                <a:spcPts val="0"/>
              </a:spcBef>
              <a:spcAft>
                <a:spcPts val="0"/>
              </a:spcAft>
            </a:pPr>
            <a:r>
              <a:rPr lang="en-US" sz="2050" dirty="0">
                <a:solidFill>
                  <a:schemeClr val="tx1"/>
                </a:solidFill>
              </a:rPr>
              <a:t>Bitap does not include any support for optimal alignment identification</a:t>
            </a:r>
            <a:endParaRPr lang="en-US" sz="2050" b="1" dirty="0">
              <a:solidFill>
                <a:srgbClr val="C00000"/>
              </a:solidFill>
            </a:endParaRPr>
          </a:p>
          <a:p>
            <a:pPr marL="490538" indent="-303213">
              <a:lnSpc>
                <a:spcPct val="110000"/>
              </a:lnSpc>
              <a:spcBef>
                <a:spcPts val="600"/>
              </a:spcBef>
              <a:spcAft>
                <a:spcPts val="0"/>
              </a:spcAft>
              <a:buClr>
                <a:srgbClr val="0070C0"/>
              </a:buClr>
              <a:buSzPct val="100000"/>
              <a:buFont typeface="+mj-lt"/>
              <a:buAutoNum type="arabicParenR"/>
            </a:pPr>
            <a:r>
              <a:rPr lang="en-US" sz="2050" b="1" dirty="0">
                <a:solidFill>
                  <a:srgbClr val="0070C0"/>
                </a:solidFill>
              </a:rPr>
              <a:t>No Support for Long Reads:</a:t>
            </a:r>
          </a:p>
          <a:p>
            <a:pPr lvl="1">
              <a:lnSpc>
                <a:spcPct val="110000"/>
              </a:lnSpc>
              <a:spcBef>
                <a:spcPts val="0"/>
              </a:spcBef>
              <a:spcAft>
                <a:spcPts val="0"/>
              </a:spcAft>
              <a:buSzPct val="100000"/>
            </a:pPr>
            <a:r>
              <a:rPr lang="en-US" sz="2050" dirty="0">
                <a:solidFill>
                  <a:schemeClr val="tx1"/>
                </a:solidFill>
              </a:rPr>
              <a:t>Each bitvector has a length equal to the length of the pattern</a:t>
            </a:r>
          </a:p>
          <a:p>
            <a:pPr lvl="1">
              <a:lnSpc>
                <a:spcPct val="110000"/>
              </a:lnSpc>
              <a:spcBef>
                <a:spcPts val="0"/>
              </a:spcBef>
              <a:spcAft>
                <a:spcPts val="0"/>
              </a:spcAft>
              <a:buSzPct val="100000"/>
            </a:pPr>
            <a:r>
              <a:rPr lang="en-US" sz="2050" dirty="0">
                <a:solidFill>
                  <a:schemeClr val="tx1"/>
                </a:solidFill>
              </a:rPr>
              <a:t>Bitwise operations are performed on these bitvectors</a:t>
            </a:r>
            <a:endParaRPr lang="en-US" sz="2050" b="1" dirty="0">
              <a:solidFill>
                <a:srgbClr val="C00000"/>
              </a:solidFill>
            </a:endParaRPr>
          </a:p>
          <a:p>
            <a:pPr marL="490538" indent="-303213">
              <a:lnSpc>
                <a:spcPct val="110000"/>
              </a:lnSpc>
              <a:spcAft>
                <a:spcPts val="0"/>
              </a:spcAft>
              <a:buClr>
                <a:srgbClr val="C00000"/>
              </a:buClr>
              <a:buSzPct val="100000"/>
              <a:buFont typeface="+mj-lt"/>
              <a:buAutoNum type="arabicParenR"/>
            </a:pPr>
            <a:r>
              <a:rPr lang="en-US" sz="2050" b="1" dirty="0">
                <a:solidFill>
                  <a:srgbClr val="C00000"/>
                </a:solidFill>
              </a:rPr>
              <a:t>Limited Compute Parallelism:</a:t>
            </a:r>
          </a:p>
          <a:p>
            <a:pPr lvl="1">
              <a:lnSpc>
                <a:spcPct val="110000"/>
              </a:lnSpc>
              <a:spcBef>
                <a:spcPts val="0"/>
              </a:spcBef>
              <a:spcAft>
                <a:spcPts val="0"/>
              </a:spcAft>
            </a:pPr>
            <a:r>
              <a:rPr lang="en-US" sz="2050" dirty="0">
                <a:solidFill>
                  <a:schemeClr val="tx1"/>
                </a:solidFill>
              </a:rPr>
              <a:t>Text-level parallelism</a:t>
            </a:r>
          </a:p>
          <a:p>
            <a:pPr lvl="1">
              <a:lnSpc>
                <a:spcPct val="110000"/>
              </a:lnSpc>
              <a:spcBef>
                <a:spcPts val="0"/>
              </a:spcBef>
              <a:spcAft>
                <a:spcPts val="0"/>
              </a:spcAft>
            </a:pPr>
            <a:r>
              <a:rPr lang="en-US" sz="2050" dirty="0">
                <a:solidFill>
                  <a:schemeClr val="tx1"/>
                </a:solidFill>
              </a:rPr>
              <a:t>Limited by the number of compute units in existing systems	</a:t>
            </a:r>
          </a:p>
          <a:p>
            <a:pPr marL="490538" indent="-303213">
              <a:lnSpc>
                <a:spcPct val="110000"/>
              </a:lnSpc>
              <a:spcBef>
                <a:spcPts val="600"/>
              </a:spcBef>
              <a:spcAft>
                <a:spcPts val="0"/>
              </a:spcAft>
              <a:buClr>
                <a:srgbClr val="C00000"/>
              </a:buClr>
              <a:buSzPct val="100000"/>
              <a:buFont typeface="+mj-lt"/>
              <a:buAutoNum type="arabicParenR"/>
            </a:pPr>
            <a:r>
              <a:rPr lang="en-US" sz="2050" b="1" dirty="0">
                <a:solidFill>
                  <a:srgbClr val="C00000"/>
                </a:solidFill>
              </a:rPr>
              <a:t>Limited Memory Bandwidth:</a:t>
            </a:r>
          </a:p>
          <a:p>
            <a:pPr lvl="1">
              <a:lnSpc>
                <a:spcPct val="110000"/>
              </a:lnSpc>
              <a:spcBef>
                <a:spcPts val="0"/>
              </a:spcBef>
              <a:spcAft>
                <a:spcPts val="0"/>
              </a:spcAft>
            </a:pPr>
            <a:r>
              <a:rPr lang="en-US" sz="2050" dirty="0">
                <a:solidFill>
                  <a:schemeClr val="tx1"/>
                </a:solidFill>
              </a:rPr>
              <a:t>High memory bandwidth required to read and write the computed bitvectors to memory</a:t>
            </a:r>
          </a:p>
          <a:p>
            <a:pPr>
              <a:lnSpc>
                <a:spcPct val="110000"/>
              </a:lnSpc>
              <a:spcBef>
                <a:spcPts val="0"/>
              </a:spcBef>
              <a:spcAft>
                <a:spcPts val="0"/>
              </a:spcAft>
            </a:pPr>
            <a:endParaRPr lang="en-US" sz="2050" dirty="0"/>
          </a:p>
          <a:p>
            <a:pPr marL="454025" lvl="1" indent="0">
              <a:lnSpc>
                <a:spcPct val="110000"/>
              </a:lnSpc>
              <a:spcBef>
                <a:spcPts val="0"/>
              </a:spcBef>
              <a:spcAft>
                <a:spcPts val="0"/>
              </a:spcAft>
              <a:buNone/>
            </a:pPr>
            <a:endParaRPr lang="en-US" sz="2050" dirty="0">
              <a:solidFill>
                <a:schemeClr val="tx1"/>
              </a:solidFill>
            </a:endParaRPr>
          </a:p>
          <a:p>
            <a:pPr lvl="1">
              <a:lnSpc>
                <a:spcPct val="110000"/>
              </a:lnSpc>
              <a:spcBef>
                <a:spcPts val="0"/>
              </a:spcBef>
              <a:spcAft>
                <a:spcPts val="0"/>
              </a:spcAft>
            </a:pPr>
            <a:endParaRPr lang="en-US" sz="2050" dirty="0">
              <a:solidFill>
                <a:srgbClr val="C00000"/>
              </a:solidFill>
            </a:endParaRPr>
          </a:p>
        </p:txBody>
      </p:sp>
      <p:sp>
        <p:nvSpPr>
          <p:cNvPr id="5" name="Slide Number Placeholder 4">
            <a:extLst>
              <a:ext uri="{FF2B5EF4-FFF2-40B4-BE49-F238E27FC236}">
                <a16:creationId xmlns:a16="http://schemas.microsoft.com/office/drawing/2014/main" id="{44011BC5-54C3-4748-AF2B-5774B7C4F5C8}"/>
              </a:ext>
            </a:extLst>
          </p:cNvPr>
          <p:cNvSpPr>
            <a:spLocks noGrp="1"/>
          </p:cNvSpPr>
          <p:nvPr>
            <p:ph type="sldNum" sz="quarter" idx="10"/>
          </p:nvPr>
        </p:nvSpPr>
        <p:spPr/>
        <p:txBody>
          <a:bodyPr/>
          <a:lstStyle/>
          <a:p>
            <a:fld id="{BE67019E-6B59-9444-A8F8-0CFAB6B6981D}" type="slidenum">
              <a:rPr lang="en-US" smtClean="0"/>
              <a:pPr/>
              <a:t>12</a:t>
            </a:fld>
            <a:endParaRPr lang="en-US" dirty="0"/>
          </a:p>
        </p:txBody>
      </p:sp>
    </p:spTree>
    <p:custDataLst>
      <p:tags r:id="rId1"/>
    </p:custDataLst>
    <p:extLst>
      <p:ext uri="{BB962C8B-B14F-4D97-AF65-F5344CB8AC3E}">
        <p14:creationId xmlns:p14="http://schemas.microsoft.com/office/powerpoint/2010/main" val="234913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7BBF8-6AF2-F249-B436-7CD1A96C8633}"/>
              </a:ext>
            </a:extLst>
          </p:cNvPr>
          <p:cNvSpPr>
            <a:spLocks noGrp="1"/>
          </p:cNvSpPr>
          <p:nvPr>
            <p:ph type="title"/>
          </p:nvPr>
        </p:nvSpPr>
        <p:spPr>
          <a:xfrm>
            <a:off x="366963" y="257434"/>
            <a:ext cx="8410073" cy="753467"/>
          </a:xfrm>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F1FB64B0-8854-B748-BCA8-08C018F14BE0}"/>
              </a:ext>
            </a:extLst>
          </p:cNvPr>
          <p:cNvSpPr>
            <a:spLocks noGrp="1"/>
          </p:cNvSpPr>
          <p:nvPr>
            <p:ph idx="1"/>
          </p:nvPr>
        </p:nvSpPr>
        <p:spPr/>
        <p:txBody>
          <a:bodyPr>
            <a:noAutofit/>
          </a:bodyPr>
          <a:lstStyle/>
          <a:p>
            <a:pPr marL="536575" indent="-357188">
              <a:buClr>
                <a:schemeClr val="bg1">
                  <a:lumMod val="75000"/>
                </a:schemeClr>
              </a:buClr>
            </a:pPr>
            <a:r>
              <a:rPr lang="en-US" sz="3000" b="1" dirty="0">
                <a:solidFill>
                  <a:schemeClr val="bg1">
                    <a:lumMod val="75000"/>
                  </a:schemeClr>
                </a:solidFill>
              </a:rPr>
              <a:t>Introduction</a:t>
            </a:r>
          </a:p>
          <a:p>
            <a:pPr marL="536575" indent="-357188">
              <a:buClr>
                <a:schemeClr val="bg1">
                  <a:lumMod val="75000"/>
                </a:schemeClr>
              </a:buClr>
            </a:pPr>
            <a:r>
              <a:rPr lang="en-US" sz="3000" b="1" dirty="0">
                <a:solidFill>
                  <a:schemeClr val="bg1">
                    <a:lumMod val="75000"/>
                  </a:schemeClr>
                </a:solidFill>
              </a:rPr>
              <a:t>Background</a:t>
            </a:r>
          </a:p>
          <a:p>
            <a:pPr marL="893763" lvl="1" indent="-303213">
              <a:buClr>
                <a:schemeClr val="bg1">
                  <a:lumMod val="75000"/>
                </a:schemeClr>
              </a:buClr>
            </a:pPr>
            <a:r>
              <a:rPr lang="en-US" sz="3000" b="1" dirty="0">
                <a:solidFill>
                  <a:schemeClr val="bg1">
                    <a:lumMod val="75000"/>
                  </a:schemeClr>
                </a:solidFill>
              </a:rPr>
              <a:t>Approximate String Matching (ASM)</a:t>
            </a:r>
          </a:p>
          <a:p>
            <a:pPr marL="893763" lvl="1" indent="-303213">
              <a:buClr>
                <a:schemeClr val="bg1">
                  <a:lumMod val="75000"/>
                </a:schemeClr>
              </a:buClr>
            </a:pPr>
            <a:r>
              <a:rPr lang="en-US" sz="3000" b="1" dirty="0">
                <a:solidFill>
                  <a:schemeClr val="bg1">
                    <a:lumMod val="75000"/>
                  </a:schemeClr>
                </a:solidFill>
              </a:rPr>
              <a:t>ASM with Bitap Algorithm</a:t>
            </a:r>
          </a:p>
          <a:p>
            <a:pPr marL="536575" indent="-357188"/>
            <a:r>
              <a:rPr lang="en-US" sz="3000" b="1" dirty="0">
                <a:solidFill>
                  <a:srgbClr val="0070C0"/>
                </a:solidFill>
              </a:rPr>
              <a:t>GenASM: ASM Acceleration Framework</a:t>
            </a:r>
          </a:p>
          <a:p>
            <a:pPr marL="893763" lvl="1" indent="-303213"/>
            <a:r>
              <a:rPr lang="en-US" sz="3000" b="1" dirty="0">
                <a:solidFill>
                  <a:srgbClr val="0070C0"/>
                </a:solidFill>
              </a:rPr>
              <a:t>GenASM Algorithm</a:t>
            </a:r>
          </a:p>
          <a:p>
            <a:pPr marL="893763" lvl="1" indent="-303213"/>
            <a:r>
              <a:rPr lang="en-US" sz="3000" b="1" dirty="0">
                <a:solidFill>
                  <a:srgbClr val="0070C0"/>
                </a:solidFill>
              </a:rPr>
              <a:t>GenASM Hardware Design</a:t>
            </a:r>
          </a:p>
          <a:p>
            <a:pPr marL="893763" lvl="1" indent="-303213"/>
            <a:r>
              <a:rPr lang="en-US" sz="3000" b="1" dirty="0">
                <a:solidFill>
                  <a:srgbClr val="0070C0"/>
                </a:solidFill>
              </a:rPr>
              <a:t>Use Cases of GenASM</a:t>
            </a:r>
          </a:p>
          <a:p>
            <a:pPr marL="536575" indent="-357188">
              <a:buClr>
                <a:schemeClr val="bg1">
                  <a:lumMod val="75000"/>
                </a:schemeClr>
              </a:buClr>
            </a:pPr>
            <a:r>
              <a:rPr lang="en-US" sz="3000" b="1" dirty="0">
                <a:solidFill>
                  <a:schemeClr val="bg1">
                    <a:lumMod val="75000"/>
                  </a:schemeClr>
                </a:solidFill>
              </a:rPr>
              <a:t>Evaluation</a:t>
            </a:r>
          </a:p>
          <a:p>
            <a:pPr marL="536575" indent="-357188">
              <a:buClr>
                <a:schemeClr val="bg1">
                  <a:lumMod val="75000"/>
                </a:schemeClr>
              </a:buClr>
            </a:pPr>
            <a:r>
              <a:rPr lang="en-US" sz="3000" b="1" dirty="0">
                <a:solidFill>
                  <a:schemeClr val="bg1">
                    <a:lumMod val="75000"/>
                  </a:schemeClr>
                </a:solidFill>
              </a:rPr>
              <a:t>Conclusion</a:t>
            </a:r>
          </a:p>
        </p:txBody>
      </p:sp>
      <p:sp>
        <p:nvSpPr>
          <p:cNvPr id="5" name="Slide Number Placeholder 4">
            <a:extLst>
              <a:ext uri="{FF2B5EF4-FFF2-40B4-BE49-F238E27FC236}">
                <a16:creationId xmlns:a16="http://schemas.microsoft.com/office/drawing/2014/main" id="{70573C91-78D5-8E42-A3C9-6E128966C517}"/>
              </a:ext>
            </a:extLst>
          </p:cNvPr>
          <p:cNvSpPr>
            <a:spLocks noGrp="1"/>
          </p:cNvSpPr>
          <p:nvPr>
            <p:ph type="sldNum" sz="quarter" idx="10"/>
          </p:nvPr>
        </p:nvSpPr>
        <p:spPr/>
        <p:txBody>
          <a:bodyPr/>
          <a:lstStyle/>
          <a:p>
            <a:fld id="{BE67019E-6B59-9444-A8F8-0CFAB6B6981D}" type="slidenum">
              <a:rPr lang="en-US" smtClean="0"/>
              <a:pPr/>
              <a:t>13</a:t>
            </a:fld>
            <a:endParaRPr lang="en-US" dirty="0"/>
          </a:p>
        </p:txBody>
      </p:sp>
    </p:spTree>
    <p:extLst>
      <p:ext uri="{BB962C8B-B14F-4D97-AF65-F5344CB8AC3E}">
        <p14:creationId xmlns:p14="http://schemas.microsoft.com/office/powerpoint/2010/main" val="3263187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8D917BCF-2FF3-F14B-892A-B967FC00EC08}"/>
              </a:ext>
            </a:extLst>
          </p:cNvPr>
          <p:cNvSpPr/>
          <p:nvPr/>
        </p:nvSpPr>
        <p:spPr>
          <a:xfrm>
            <a:off x="844041" y="3616199"/>
            <a:ext cx="7932996" cy="1578654"/>
          </a:xfrm>
          <a:prstGeom prst="roundRect">
            <a:avLst>
              <a:gd name="adj" fmla="val 3261"/>
            </a:avLst>
          </a:prstGeom>
          <a:solidFill>
            <a:srgbClr val="0070C0">
              <a:alpha val="17000"/>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endParaRPr lang="en-US" sz="2000" b="1" dirty="0">
              <a:solidFill>
                <a:srgbClr val="0070C0"/>
              </a:solidFill>
            </a:endParaRPr>
          </a:p>
        </p:txBody>
      </p:sp>
      <p:sp>
        <p:nvSpPr>
          <p:cNvPr id="7" name="Rounded Rectangle 6">
            <a:extLst>
              <a:ext uri="{FF2B5EF4-FFF2-40B4-BE49-F238E27FC236}">
                <a16:creationId xmlns:a16="http://schemas.microsoft.com/office/drawing/2014/main" id="{58C56414-CB52-6540-B895-DA21C3287D45}"/>
              </a:ext>
            </a:extLst>
          </p:cNvPr>
          <p:cNvSpPr/>
          <p:nvPr/>
        </p:nvSpPr>
        <p:spPr>
          <a:xfrm>
            <a:off x="844040" y="5314122"/>
            <a:ext cx="7932995" cy="877128"/>
          </a:xfrm>
          <a:prstGeom prst="roundRect">
            <a:avLst>
              <a:gd name="adj" fmla="val 5480"/>
            </a:avLst>
          </a:prstGeom>
          <a:solidFill>
            <a:srgbClr val="C00000">
              <a:alpha val="17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endParaRPr lang="en-US" sz="2000" b="1" dirty="0">
              <a:solidFill>
                <a:srgbClr val="FE6200"/>
              </a:solidFill>
            </a:endParaRPr>
          </a:p>
        </p:txBody>
      </p:sp>
      <p:sp>
        <p:nvSpPr>
          <p:cNvPr id="2" name="Title 1">
            <a:extLst>
              <a:ext uri="{FF2B5EF4-FFF2-40B4-BE49-F238E27FC236}">
                <a16:creationId xmlns:a16="http://schemas.microsoft.com/office/drawing/2014/main" id="{F0515F00-A75B-6943-AFE7-2C1251652E0C}"/>
              </a:ext>
            </a:extLst>
          </p:cNvPr>
          <p:cNvSpPr>
            <a:spLocks noGrp="1"/>
          </p:cNvSpPr>
          <p:nvPr>
            <p:ph type="title"/>
          </p:nvPr>
        </p:nvSpPr>
        <p:spPr>
          <a:xfrm>
            <a:off x="366963" y="257434"/>
            <a:ext cx="8410073" cy="753467"/>
          </a:xfrm>
        </p:spPr>
        <p:txBody>
          <a:bodyPr>
            <a:noAutofit/>
          </a:bodyPr>
          <a:lstStyle/>
          <a:p>
            <a:r>
              <a:rPr lang="en-US" sz="4400" dirty="0"/>
              <a:t>GenASM: ASM Framework for GSA</a:t>
            </a:r>
            <a:endParaRPr lang="en-US" sz="4300" dirty="0"/>
          </a:p>
        </p:txBody>
      </p:sp>
      <p:sp>
        <p:nvSpPr>
          <p:cNvPr id="3" name="Content Placeholder 2">
            <a:extLst>
              <a:ext uri="{FF2B5EF4-FFF2-40B4-BE49-F238E27FC236}">
                <a16:creationId xmlns:a16="http://schemas.microsoft.com/office/drawing/2014/main" id="{9FA9FAF1-C63B-A24D-8131-A567AE346E6E}"/>
              </a:ext>
            </a:extLst>
          </p:cNvPr>
          <p:cNvSpPr>
            <a:spLocks noGrp="1"/>
          </p:cNvSpPr>
          <p:nvPr>
            <p:ph idx="1"/>
          </p:nvPr>
        </p:nvSpPr>
        <p:spPr/>
        <p:txBody>
          <a:bodyPr>
            <a:noAutofit/>
          </a:bodyPr>
          <a:lstStyle/>
          <a:p>
            <a:pPr marL="520700" indent="-342900">
              <a:lnSpc>
                <a:spcPct val="120000"/>
              </a:lnSpc>
              <a:spcAft>
                <a:spcPts val="0"/>
              </a:spcAft>
            </a:pPr>
            <a:r>
              <a:rPr lang="en-US" sz="2200" dirty="0">
                <a:solidFill>
                  <a:srgbClr val="7030A0"/>
                </a:solidFill>
                <a:latin typeface="+mj-lt"/>
              </a:rPr>
              <a:t>Approximate string matching (ASM) acceleration framework </a:t>
            </a:r>
            <a:r>
              <a:rPr lang="en-US" sz="2200" dirty="0">
                <a:solidFill>
                  <a:schemeClr val="tx1"/>
                </a:solidFill>
                <a:latin typeface="+mj-lt"/>
              </a:rPr>
              <a:t>based on the Bitap algorithm</a:t>
            </a:r>
          </a:p>
          <a:p>
            <a:pPr marL="520700" indent="-342900">
              <a:lnSpc>
                <a:spcPct val="120000"/>
              </a:lnSpc>
              <a:spcAft>
                <a:spcPts val="0"/>
              </a:spcAft>
            </a:pPr>
            <a:r>
              <a:rPr lang="en-US" sz="2200" i="1" dirty="0">
                <a:solidFill>
                  <a:srgbClr val="00B050"/>
                </a:solidFill>
                <a:latin typeface="+mj-lt"/>
              </a:rPr>
              <a:t>First</a:t>
            </a:r>
            <a:r>
              <a:rPr lang="en-US" sz="2200" dirty="0">
                <a:solidFill>
                  <a:srgbClr val="00B050"/>
                </a:solidFill>
                <a:latin typeface="+mj-lt"/>
              </a:rPr>
              <a:t> ASM acceleration framework </a:t>
            </a:r>
            <a:r>
              <a:rPr lang="en-US" sz="2200" dirty="0">
                <a:solidFill>
                  <a:schemeClr val="tx1"/>
                </a:solidFill>
                <a:latin typeface="+mj-lt"/>
              </a:rPr>
              <a:t>for genome sequence analysis</a:t>
            </a:r>
          </a:p>
          <a:p>
            <a:pPr marL="520700" indent="-342900">
              <a:lnSpc>
                <a:spcPct val="120000"/>
              </a:lnSpc>
              <a:spcAft>
                <a:spcPts val="0"/>
              </a:spcAft>
            </a:pPr>
            <a:r>
              <a:rPr lang="en-US" sz="2200" dirty="0">
                <a:solidFill>
                  <a:schemeClr val="tx1"/>
                </a:solidFill>
                <a:latin typeface="+mj-lt"/>
              </a:rPr>
              <a:t>We overcome the </a:t>
            </a:r>
            <a:r>
              <a:rPr lang="en-US" sz="2200" dirty="0">
                <a:solidFill>
                  <a:srgbClr val="FE6200"/>
                </a:solidFill>
                <a:latin typeface="+mj-lt"/>
              </a:rPr>
              <a:t>five limitations </a:t>
            </a:r>
            <a:r>
              <a:rPr lang="en-US" sz="2200" dirty="0">
                <a:solidFill>
                  <a:schemeClr val="tx1"/>
                </a:solidFill>
                <a:latin typeface="+mj-lt"/>
              </a:rPr>
              <a:t>that hinder </a:t>
            </a:r>
            <a:r>
              <a:rPr lang="en-US" sz="2200" dirty="0" err="1">
                <a:solidFill>
                  <a:schemeClr val="tx1"/>
                </a:solidFill>
                <a:latin typeface="+mj-lt"/>
              </a:rPr>
              <a:t>Bitap’s</a:t>
            </a:r>
            <a:r>
              <a:rPr lang="en-US" sz="2200" dirty="0">
                <a:solidFill>
                  <a:schemeClr val="tx1"/>
                </a:solidFill>
                <a:latin typeface="+mj-lt"/>
              </a:rPr>
              <a:t> use in genome sequence analysis:</a:t>
            </a:r>
          </a:p>
          <a:p>
            <a:pPr marL="771525" lvl="1" indent="-223838">
              <a:lnSpc>
                <a:spcPct val="120000"/>
              </a:lnSpc>
              <a:spcBef>
                <a:spcPts val="1200"/>
              </a:spcBef>
              <a:spcAft>
                <a:spcPts val="0"/>
              </a:spcAft>
              <a:buClr>
                <a:srgbClr val="0070C0"/>
              </a:buClr>
            </a:pPr>
            <a:r>
              <a:rPr lang="en-US" sz="2200" dirty="0">
                <a:solidFill>
                  <a:schemeClr val="tx1"/>
                </a:solidFill>
                <a:latin typeface="+mj-lt"/>
              </a:rPr>
              <a:t>Modified and extended ASM algorithm</a:t>
            </a:r>
          </a:p>
          <a:p>
            <a:pPr marL="1081088" lvl="2" indent="-274638">
              <a:lnSpc>
                <a:spcPct val="120000"/>
              </a:lnSpc>
              <a:spcBef>
                <a:spcPts val="1200"/>
              </a:spcBef>
              <a:spcAft>
                <a:spcPts val="0"/>
              </a:spcAft>
              <a:buClr>
                <a:srgbClr val="0070C0"/>
              </a:buClr>
            </a:pPr>
            <a:r>
              <a:rPr lang="en-US" sz="2200" dirty="0">
                <a:solidFill>
                  <a:srgbClr val="0070C0"/>
                </a:solidFill>
                <a:latin typeface="+mj-lt"/>
              </a:rPr>
              <a:t>Highly-parallel Bitap </a:t>
            </a:r>
            <a:r>
              <a:rPr lang="en-US" sz="2200" dirty="0">
                <a:solidFill>
                  <a:schemeClr val="tx1"/>
                </a:solidFill>
                <a:latin typeface="+mj-lt"/>
              </a:rPr>
              <a:t>with long read support</a:t>
            </a:r>
          </a:p>
          <a:p>
            <a:pPr marL="1081088" lvl="2" indent="-274638">
              <a:lnSpc>
                <a:spcPct val="120000"/>
              </a:lnSpc>
              <a:spcBef>
                <a:spcPts val="1200"/>
              </a:spcBef>
              <a:spcAft>
                <a:spcPts val="0"/>
              </a:spcAft>
              <a:buClr>
                <a:srgbClr val="0070C0"/>
              </a:buClr>
            </a:pPr>
            <a:r>
              <a:rPr lang="en-US" sz="2200" dirty="0">
                <a:solidFill>
                  <a:srgbClr val="0070C0"/>
                </a:solidFill>
                <a:latin typeface="+mj-lt"/>
              </a:rPr>
              <a:t>Novel </a:t>
            </a:r>
            <a:r>
              <a:rPr lang="en-US" sz="2200" dirty="0">
                <a:solidFill>
                  <a:srgbClr val="0070C0"/>
                </a:solidFill>
              </a:rPr>
              <a:t>bitvector-based </a:t>
            </a:r>
            <a:r>
              <a:rPr lang="en-US" sz="2200" dirty="0">
                <a:solidFill>
                  <a:srgbClr val="0070C0"/>
                </a:solidFill>
                <a:latin typeface="+mj-lt"/>
              </a:rPr>
              <a:t>algorithm </a:t>
            </a:r>
            <a:r>
              <a:rPr lang="en-US" sz="2200" dirty="0">
                <a:solidFill>
                  <a:schemeClr val="tx1"/>
                </a:solidFill>
                <a:latin typeface="+mj-lt"/>
              </a:rPr>
              <a:t>to perform </a:t>
            </a:r>
            <a:r>
              <a:rPr lang="en-US" sz="2200" i="1" dirty="0">
                <a:solidFill>
                  <a:schemeClr val="tx1"/>
                </a:solidFill>
                <a:latin typeface="+mj-lt"/>
              </a:rPr>
              <a:t>traceback</a:t>
            </a:r>
            <a:r>
              <a:rPr lang="en-US" sz="2200" dirty="0">
                <a:solidFill>
                  <a:schemeClr val="tx1"/>
                </a:solidFill>
                <a:latin typeface="+mj-lt"/>
              </a:rPr>
              <a:t> </a:t>
            </a:r>
          </a:p>
          <a:p>
            <a:pPr marL="806450" lvl="1" indent="-258763">
              <a:lnSpc>
                <a:spcPct val="120000"/>
              </a:lnSpc>
              <a:spcBef>
                <a:spcPts val="1200"/>
              </a:spcBef>
              <a:spcAft>
                <a:spcPts val="0"/>
              </a:spcAft>
              <a:buClr>
                <a:srgbClr val="C00000"/>
              </a:buClr>
            </a:pPr>
            <a:r>
              <a:rPr lang="en-US" sz="2200" dirty="0">
                <a:solidFill>
                  <a:srgbClr val="C00000"/>
                </a:solidFill>
                <a:latin typeface="+mj-lt"/>
              </a:rPr>
              <a:t>Specialized, low-power and area-efficient hardware </a:t>
            </a:r>
            <a:r>
              <a:rPr lang="en-US" sz="2200" dirty="0">
                <a:solidFill>
                  <a:schemeClr val="tx1"/>
                </a:solidFill>
                <a:latin typeface="+mj-lt"/>
              </a:rPr>
              <a:t>for both  modified Bitap and novel traceback algorithms</a:t>
            </a:r>
          </a:p>
          <a:p>
            <a:pPr>
              <a:lnSpc>
                <a:spcPct val="120000"/>
              </a:lnSpc>
              <a:spcAft>
                <a:spcPts val="0"/>
              </a:spcAft>
            </a:pPr>
            <a:endParaRPr lang="en-US" sz="2200" dirty="0">
              <a:latin typeface="+mj-lt"/>
            </a:endParaRPr>
          </a:p>
        </p:txBody>
      </p:sp>
      <p:sp>
        <p:nvSpPr>
          <p:cNvPr id="5" name="Slide Number Placeholder 4">
            <a:extLst>
              <a:ext uri="{FF2B5EF4-FFF2-40B4-BE49-F238E27FC236}">
                <a16:creationId xmlns:a16="http://schemas.microsoft.com/office/drawing/2014/main" id="{0021086E-478F-D54F-956E-52EB0579186A}"/>
              </a:ext>
            </a:extLst>
          </p:cNvPr>
          <p:cNvSpPr>
            <a:spLocks noGrp="1"/>
          </p:cNvSpPr>
          <p:nvPr>
            <p:ph type="sldNum" sz="quarter" idx="10"/>
          </p:nvPr>
        </p:nvSpPr>
        <p:spPr/>
        <p:txBody>
          <a:bodyPr/>
          <a:lstStyle/>
          <a:p>
            <a:fld id="{BE67019E-6B59-9444-A8F8-0CFAB6B6981D}" type="slidenum">
              <a:rPr lang="en-US" smtClean="0"/>
              <a:pPr/>
              <a:t>14</a:t>
            </a:fld>
            <a:endParaRPr lang="en-US" dirty="0"/>
          </a:p>
        </p:txBody>
      </p:sp>
    </p:spTree>
    <p:custDataLst>
      <p:tags r:id="rId1"/>
    </p:custDataLst>
    <p:extLst>
      <p:ext uri="{BB962C8B-B14F-4D97-AF65-F5344CB8AC3E}">
        <p14:creationId xmlns:p14="http://schemas.microsoft.com/office/powerpoint/2010/main" val="423573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9D7E1-7932-3D4C-9EC3-18FE058504EE}"/>
              </a:ext>
            </a:extLst>
          </p:cNvPr>
          <p:cNvSpPr>
            <a:spLocks noGrp="1"/>
          </p:cNvSpPr>
          <p:nvPr>
            <p:ph type="title"/>
          </p:nvPr>
        </p:nvSpPr>
        <p:spPr>
          <a:xfrm>
            <a:off x="366963" y="257434"/>
            <a:ext cx="8410073" cy="753467"/>
          </a:xfrm>
        </p:spPr>
        <p:txBody>
          <a:bodyPr>
            <a:normAutofit fontScale="90000"/>
          </a:bodyPr>
          <a:lstStyle/>
          <a:p>
            <a:r>
              <a:rPr lang="en-US" dirty="0"/>
              <a:t>GenASM Algorithm</a:t>
            </a:r>
          </a:p>
        </p:txBody>
      </p:sp>
      <p:sp>
        <p:nvSpPr>
          <p:cNvPr id="3" name="Content Placeholder 2">
            <a:extLst>
              <a:ext uri="{FF2B5EF4-FFF2-40B4-BE49-F238E27FC236}">
                <a16:creationId xmlns:a16="http://schemas.microsoft.com/office/drawing/2014/main" id="{FD3192DA-F9ED-2746-A4C9-215E80808AB7}"/>
              </a:ext>
            </a:extLst>
          </p:cNvPr>
          <p:cNvSpPr>
            <a:spLocks noGrp="1"/>
          </p:cNvSpPr>
          <p:nvPr>
            <p:ph idx="1"/>
          </p:nvPr>
        </p:nvSpPr>
        <p:spPr/>
        <p:txBody>
          <a:bodyPr>
            <a:noAutofit/>
          </a:bodyPr>
          <a:lstStyle/>
          <a:p>
            <a:pPr marL="520700" indent="-342900">
              <a:lnSpc>
                <a:spcPct val="120000"/>
              </a:lnSpc>
              <a:spcBef>
                <a:spcPts val="0"/>
              </a:spcBef>
              <a:spcAft>
                <a:spcPts val="0"/>
              </a:spcAft>
            </a:pPr>
            <a:r>
              <a:rPr lang="en-US" sz="2200" b="1" dirty="0">
                <a:solidFill>
                  <a:srgbClr val="00B050"/>
                </a:solidFill>
              </a:rPr>
              <a:t>GenASM-DC Algorithm: </a:t>
            </a:r>
          </a:p>
          <a:p>
            <a:pPr marL="889000" lvl="1" indent="-300038">
              <a:lnSpc>
                <a:spcPct val="120000"/>
              </a:lnSpc>
              <a:spcBef>
                <a:spcPts val="0"/>
              </a:spcBef>
              <a:spcAft>
                <a:spcPts val="0"/>
              </a:spcAft>
            </a:pPr>
            <a:r>
              <a:rPr lang="en-US" sz="2200" dirty="0">
                <a:solidFill>
                  <a:schemeClr val="tx1"/>
                </a:solidFill>
              </a:rPr>
              <a:t>Modified Bitap for </a:t>
            </a:r>
            <a:r>
              <a:rPr lang="en-US" sz="2200" dirty="0">
                <a:solidFill>
                  <a:srgbClr val="00B050"/>
                </a:solidFill>
              </a:rPr>
              <a:t>D</a:t>
            </a:r>
            <a:r>
              <a:rPr lang="en-US" sz="2200" dirty="0">
                <a:solidFill>
                  <a:schemeClr val="tx1"/>
                </a:solidFill>
              </a:rPr>
              <a:t>istance </a:t>
            </a:r>
            <a:r>
              <a:rPr lang="en-US" sz="2200" dirty="0">
                <a:solidFill>
                  <a:srgbClr val="00B050"/>
                </a:solidFill>
              </a:rPr>
              <a:t>C</a:t>
            </a:r>
            <a:r>
              <a:rPr lang="en-US" sz="2200" dirty="0">
                <a:solidFill>
                  <a:schemeClr val="tx1"/>
                </a:solidFill>
              </a:rPr>
              <a:t>alculation</a:t>
            </a:r>
          </a:p>
          <a:p>
            <a:pPr marL="889000" lvl="1" indent="-300038">
              <a:lnSpc>
                <a:spcPct val="120000"/>
              </a:lnSpc>
              <a:spcBef>
                <a:spcPts val="0"/>
              </a:spcBef>
              <a:spcAft>
                <a:spcPts val="0"/>
              </a:spcAft>
            </a:pPr>
            <a:r>
              <a:rPr lang="en-US" sz="2200" dirty="0">
                <a:solidFill>
                  <a:schemeClr val="tx1"/>
                </a:solidFill>
              </a:rPr>
              <a:t>Extended for efficient </a:t>
            </a:r>
            <a:r>
              <a:rPr lang="en-US" sz="2200" dirty="0">
                <a:solidFill>
                  <a:srgbClr val="00B050"/>
                </a:solidFill>
              </a:rPr>
              <a:t>long read support</a:t>
            </a:r>
          </a:p>
          <a:p>
            <a:pPr marL="889000" lvl="1" indent="-300038">
              <a:lnSpc>
                <a:spcPct val="120000"/>
              </a:lnSpc>
              <a:spcBef>
                <a:spcPts val="0"/>
              </a:spcBef>
              <a:spcAft>
                <a:spcPts val="0"/>
              </a:spcAft>
            </a:pPr>
            <a:r>
              <a:rPr lang="en-US" sz="2200" dirty="0">
                <a:solidFill>
                  <a:schemeClr val="tx1"/>
                </a:solidFill>
              </a:rPr>
              <a:t>Besides bit-parallelism that Bitap has, extended for parallelism:</a:t>
            </a:r>
          </a:p>
          <a:p>
            <a:pPr marL="1112838" lvl="2" indent="-223838">
              <a:lnSpc>
                <a:spcPct val="120000"/>
              </a:lnSpc>
              <a:spcBef>
                <a:spcPts val="0"/>
              </a:spcBef>
              <a:spcAft>
                <a:spcPts val="0"/>
              </a:spcAft>
            </a:pPr>
            <a:r>
              <a:rPr lang="en-US" sz="2200" dirty="0">
                <a:solidFill>
                  <a:srgbClr val="00B050"/>
                </a:solidFill>
              </a:rPr>
              <a:t>Loop unrolling</a:t>
            </a:r>
          </a:p>
          <a:p>
            <a:pPr marL="1112838" lvl="2" indent="-223838">
              <a:lnSpc>
                <a:spcPct val="120000"/>
              </a:lnSpc>
              <a:spcBef>
                <a:spcPts val="0"/>
              </a:spcBef>
              <a:spcAft>
                <a:spcPts val="0"/>
              </a:spcAft>
            </a:pPr>
            <a:r>
              <a:rPr lang="en-US" sz="2200" dirty="0">
                <a:solidFill>
                  <a:srgbClr val="00B050"/>
                </a:solidFill>
              </a:rPr>
              <a:t>Text-level parallelism</a:t>
            </a:r>
          </a:p>
          <a:p>
            <a:pPr marL="588962" lvl="1" indent="0">
              <a:lnSpc>
                <a:spcPct val="120000"/>
              </a:lnSpc>
              <a:spcBef>
                <a:spcPts val="0"/>
              </a:spcBef>
              <a:spcAft>
                <a:spcPts val="0"/>
              </a:spcAft>
              <a:buNone/>
            </a:pPr>
            <a:endParaRPr lang="en-US" sz="2200" dirty="0">
              <a:solidFill>
                <a:srgbClr val="00B050"/>
              </a:solidFill>
            </a:endParaRPr>
          </a:p>
          <a:p>
            <a:pPr marL="520700" indent="-342900">
              <a:lnSpc>
                <a:spcPct val="120000"/>
              </a:lnSpc>
              <a:spcBef>
                <a:spcPts val="0"/>
              </a:spcBef>
              <a:spcAft>
                <a:spcPts val="0"/>
              </a:spcAft>
            </a:pPr>
            <a:r>
              <a:rPr lang="en-US" sz="2200" b="1" dirty="0">
                <a:solidFill>
                  <a:srgbClr val="7030A0"/>
                </a:solidFill>
              </a:rPr>
              <a:t>GenASM-TB Algorithm: </a:t>
            </a:r>
          </a:p>
          <a:p>
            <a:pPr marL="889000" lvl="1" indent="-300038">
              <a:lnSpc>
                <a:spcPct val="120000"/>
              </a:lnSpc>
              <a:spcBef>
                <a:spcPts val="0"/>
              </a:spcBef>
              <a:spcAft>
                <a:spcPts val="0"/>
              </a:spcAft>
            </a:pPr>
            <a:r>
              <a:rPr lang="en-US" sz="2200" dirty="0">
                <a:solidFill>
                  <a:schemeClr val="tx1"/>
                </a:solidFill>
              </a:rPr>
              <a:t>Novel Bitap-compatible </a:t>
            </a:r>
            <a:r>
              <a:rPr lang="en-US" sz="2200" dirty="0" err="1">
                <a:solidFill>
                  <a:srgbClr val="7030A0"/>
                </a:solidFill>
              </a:rPr>
              <a:t>T</a:t>
            </a:r>
            <a:r>
              <a:rPr lang="en-US" sz="2200" dirty="0" err="1">
                <a:solidFill>
                  <a:schemeClr val="tx1"/>
                </a:solidFill>
              </a:rPr>
              <a:t>race</a:t>
            </a:r>
            <a:r>
              <a:rPr lang="en-US" sz="2200" dirty="0" err="1">
                <a:solidFill>
                  <a:srgbClr val="7030A0"/>
                </a:solidFill>
              </a:rPr>
              <a:t>B</a:t>
            </a:r>
            <a:r>
              <a:rPr lang="en-US" sz="2200" dirty="0" err="1">
                <a:solidFill>
                  <a:schemeClr val="tx1"/>
                </a:solidFill>
              </a:rPr>
              <a:t>ack</a:t>
            </a:r>
            <a:r>
              <a:rPr lang="en-US" sz="2200" dirty="0">
                <a:solidFill>
                  <a:schemeClr val="tx1"/>
                </a:solidFill>
              </a:rPr>
              <a:t> algorithm</a:t>
            </a:r>
          </a:p>
          <a:p>
            <a:pPr marL="889000" lvl="1" indent="-300038">
              <a:lnSpc>
                <a:spcPct val="120000"/>
              </a:lnSpc>
              <a:spcBef>
                <a:spcPts val="0"/>
              </a:spcBef>
              <a:spcAft>
                <a:spcPts val="0"/>
              </a:spcAft>
            </a:pPr>
            <a:r>
              <a:rPr lang="en-US" sz="2200" dirty="0">
                <a:solidFill>
                  <a:srgbClr val="7030A0"/>
                </a:solidFill>
              </a:rPr>
              <a:t>Walks through the intermediate bitvectors </a:t>
            </a:r>
            <a:r>
              <a:rPr lang="en-US" sz="2200" dirty="0">
                <a:solidFill>
                  <a:schemeClr val="tx1"/>
                </a:solidFill>
              </a:rPr>
              <a:t>(match, deletion, substitution, insertion) generated by GenASM-DC </a:t>
            </a:r>
          </a:p>
          <a:p>
            <a:pPr marL="889000" lvl="1" indent="-300038">
              <a:lnSpc>
                <a:spcPct val="120000"/>
              </a:lnSpc>
              <a:spcBef>
                <a:spcPts val="0"/>
              </a:spcBef>
              <a:spcAft>
                <a:spcPts val="0"/>
              </a:spcAft>
            </a:pPr>
            <a:r>
              <a:rPr lang="en-US" sz="2200" dirty="0">
                <a:solidFill>
                  <a:schemeClr val="tx1"/>
                </a:solidFill>
              </a:rPr>
              <a:t>Follows a </a:t>
            </a:r>
            <a:r>
              <a:rPr lang="en-US" sz="2200" dirty="0">
                <a:solidFill>
                  <a:srgbClr val="7030A0"/>
                </a:solidFill>
              </a:rPr>
              <a:t>divide-and-conquer approach </a:t>
            </a:r>
            <a:r>
              <a:rPr lang="en-US" sz="2200" dirty="0">
                <a:solidFill>
                  <a:schemeClr val="tx1"/>
                </a:solidFill>
              </a:rPr>
              <a:t>to decrease the    memory footprint</a:t>
            </a:r>
          </a:p>
          <a:p>
            <a:pPr marL="520700" indent="-342900">
              <a:lnSpc>
                <a:spcPct val="120000"/>
              </a:lnSpc>
              <a:spcBef>
                <a:spcPts val="0"/>
              </a:spcBef>
              <a:spcAft>
                <a:spcPts val="0"/>
              </a:spcAft>
            </a:pPr>
            <a:endParaRPr lang="en-US" sz="2200" dirty="0"/>
          </a:p>
          <a:p>
            <a:pPr marL="784225" lvl="1" indent="-342900">
              <a:lnSpc>
                <a:spcPct val="120000"/>
              </a:lnSpc>
              <a:spcBef>
                <a:spcPts val="0"/>
              </a:spcBef>
              <a:spcAft>
                <a:spcPts val="0"/>
              </a:spcAft>
            </a:pPr>
            <a:endParaRPr lang="en-US" sz="2200" dirty="0"/>
          </a:p>
          <a:p>
            <a:pPr marL="177800" indent="0">
              <a:lnSpc>
                <a:spcPct val="120000"/>
              </a:lnSpc>
              <a:spcBef>
                <a:spcPts val="0"/>
              </a:spcBef>
              <a:spcAft>
                <a:spcPts val="0"/>
              </a:spcAft>
              <a:buNone/>
            </a:pPr>
            <a:endParaRPr lang="en-US" sz="2200" dirty="0">
              <a:solidFill>
                <a:schemeClr val="tx1"/>
              </a:solidFill>
            </a:endParaRPr>
          </a:p>
        </p:txBody>
      </p:sp>
      <p:sp>
        <p:nvSpPr>
          <p:cNvPr id="5" name="Slide Number Placeholder 4">
            <a:extLst>
              <a:ext uri="{FF2B5EF4-FFF2-40B4-BE49-F238E27FC236}">
                <a16:creationId xmlns:a16="http://schemas.microsoft.com/office/drawing/2014/main" id="{7041CBCE-D463-D04B-B8F5-012540FD04CD}"/>
              </a:ext>
            </a:extLst>
          </p:cNvPr>
          <p:cNvSpPr>
            <a:spLocks noGrp="1"/>
          </p:cNvSpPr>
          <p:nvPr>
            <p:ph type="sldNum" sz="quarter" idx="10"/>
          </p:nvPr>
        </p:nvSpPr>
        <p:spPr/>
        <p:txBody>
          <a:bodyPr/>
          <a:lstStyle/>
          <a:p>
            <a:fld id="{BE67019E-6B59-9444-A8F8-0CFAB6B6981D}" type="slidenum">
              <a:rPr lang="en-US" smtClean="0"/>
              <a:pPr/>
              <a:t>15</a:t>
            </a:fld>
            <a:endParaRPr lang="en-US" dirty="0"/>
          </a:p>
        </p:txBody>
      </p:sp>
    </p:spTree>
    <p:custDataLst>
      <p:tags r:id="rId1"/>
    </p:custDataLst>
    <p:extLst>
      <p:ext uri="{BB962C8B-B14F-4D97-AF65-F5344CB8AC3E}">
        <p14:creationId xmlns:p14="http://schemas.microsoft.com/office/powerpoint/2010/main" val="172223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a:extLst>
              <a:ext uri="{FF2B5EF4-FFF2-40B4-BE49-F238E27FC236}">
                <a16:creationId xmlns:a16="http://schemas.microsoft.com/office/drawing/2014/main" id="{48BEC95D-5242-1445-B6FF-1297E3AE86BB}"/>
              </a:ext>
            </a:extLst>
          </p:cNvPr>
          <p:cNvSpPr txBox="1"/>
          <p:nvPr/>
        </p:nvSpPr>
        <p:spPr>
          <a:xfrm>
            <a:off x="2260369" y="1190642"/>
            <a:ext cx="6583077" cy="3186151"/>
          </a:xfrm>
          <a:prstGeom prst="roundRect">
            <a:avLst>
              <a:gd name="adj" fmla="val 1745"/>
            </a:avLst>
          </a:prstGeom>
          <a:solidFill>
            <a:schemeClr val="accent6">
              <a:lumMod val="20000"/>
              <a:lumOff val="80000"/>
            </a:schemeClr>
          </a:solidFill>
          <a:ln w="28575">
            <a:solidFill>
              <a:schemeClr val="tx1"/>
            </a:solidFill>
          </a:ln>
        </p:spPr>
        <p:txBody>
          <a:bodyPr wrap="square" rtlCol="0" anchor="t" anchorCtr="0">
            <a:noAutofit/>
          </a:bodyPr>
          <a:lstStyle/>
          <a:p>
            <a:pPr algn="ctr"/>
            <a:endParaRPr lang="en-US" sz="1306" b="1" dirty="0">
              <a:latin typeface="Corbel" panose="020B0503020204020204" pitchFamily="34" charset="0"/>
            </a:endParaRPr>
          </a:p>
        </p:txBody>
      </p:sp>
      <p:sp>
        <p:nvSpPr>
          <p:cNvPr id="98" name="TextBox 97">
            <a:extLst>
              <a:ext uri="{FF2B5EF4-FFF2-40B4-BE49-F238E27FC236}">
                <a16:creationId xmlns:a16="http://schemas.microsoft.com/office/drawing/2014/main" id="{A3A01C92-18BE-DC41-AC75-77BB85F9BB4C}"/>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algn="r" defTabSz="331836">
              <a:defRPr/>
            </a:pPr>
            <a:r>
              <a:rPr lang="en-US" sz="1700" b="1" kern="0" dirty="0">
                <a:solidFill>
                  <a:schemeClr val="tx1">
                    <a:lumMod val="50000"/>
                    <a:lumOff val="50000"/>
                  </a:schemeClr>
                </a:solidFill>
                <a:latin typeface="Corbel" panose="020B0503020204020204" pitchFamily="34" charset="0"/>
              </a:rPr>
              <a:t>GenASM-DC</a:t>
            </a:r>
            <a:endParaRPr lang="en-US" sz="1700" b="1" kern="0" baseline="-25000" dirty="0">
              <a:solidFill>
                <a:schemeClr val="tx1">
                  <a:lumMod val="50000"/>
                  <a:lumOff val="50000"/>
                </a:schemeClr>
              </a:solidFill>
              <a:latin typeface="Corbel" panose="020B0503020204020204" pitchFamily="34" charset="0"/>
            </a:endParaRPr>
          </a:p>
        </p:txBody>
      </p:sp>
      <p:sp>
        <p:nvSpPr>
          <p:cNvPr id="99" name="TextBox 98">
            <a:extLst>
              <a:ext uri="{FF2B5EF4-FFF2-40B4-BE49-F238E27FC236}">
                <a16:creationId xmlns:a16="http://schemas.microsoft.com/office/drawing/2014/main" id="{39218610-939D-B048-9A6D-92E206AF6746}"/>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defTabSz="331836">
              <a:defRPr/>
            </a:pPr>
            <a:r>
              <a:rPr lang="en-US" sz="1700" b="1" kern="0" dirty="0">
                <a:solidFill>
                  <a:schemeClr val="tx1">
                    <a:lumMod val="50000"/>
                    <a:lumOff val="50000"/>
                  </a:schemeClr>
                </a:solidFill>
                <a:latin typeface="Corbel" panose="020B0503020204020204" pitchFamily="34" charset="0"/>
              </a:rPr>
              <a:t>GenASM-TB</a:t>
            </a:r>
            <a:endParaRPr lang="en-US" sz="1700" b="1" kern="0" baseline="-25000" dirty="0">
              <a:solidFill>
                <a:schemeClr val="tx1">
                  <a:lumMod val="50000"/>
                  <a:lumOff val="50000"/>
                </a:schemeClr>
              </a:solidFill>
              <a:latin typeface="Corbel" panose="020B0503020204020204" pitchFamily="34" charset="0"/>
            </a:endParaRPr>
          </a:p>
        </p:txBody>
      </p:sp>
      <p:pic>
        <p:nvPicPr>
          <p:cNvPr id="83" name="Picture 82">
            <a:extLst>
              <a:ext uri="{FF2B5EF4-FFF2-40B4-BE49-F238E27FC236}">
                <a16:creationId xmlns:a16="http://schemas.microsoft.com/office/drawing/2014/main" id="{9F2E1CB4-DB06-DD43-9598-B4C988968E06}"/>
              </a:ext>
            </a:extLst>
          </p:cNvPr>
          <p:cNvPicPr>
            <a:picLocks/>
          </p:cNvPicPr>
          <p:nvPr/>
        </p:nvPicPr>
        <p:blipFill rotWithShape="1">
          <a:blip r:embed="rId4"/>
          <a:srcRect l="54403"/>
          <a:stretch/>
        </p:blipFill>
        <p:spPr>
          <a:xfrm>
            <a:off x="5856978" y="1180225"/>
            <a:ext cx="3013177" cy="3195178"/>
          </a:xfrm>
          <a:prstGeom prst="rect">
            <a:avLst/>
          </a:prstGeom>
        </p:spPr>
      </p:pic>
      <p:pic>
        <p:nvPicPr>
          <p:cNvPr id="84" name="Picture 83">
            <a:extLst>
              <a:ext uri="{FF2B5EF4-FFF2-40B4-BE49-F238E27FC236}">
                <a16:creationId xmlns:a16="http://schemas.microsoft.com/office/drawing/2014/main" id="{3184E677-89EB-1F4D-9BB2-40F7EFBD3CA5}"/>
              </a:ext>
            </a:extLst>
          </p:cNvPr>
          <p:cNvPicPr>
            <a:picLocks noChangeAspect="1"/>
          </p:cNvPicPr>
          <p:nvPr/>
        </p:nvPicPr>
        <p:blipFill rotWithShape="1">
          <a:blip r:embed="rId5"/>
          <a:srcRect r="45949"/>
          <a:stretch/>
        </p:blipFill>
        <p:spPr>
          <a:xfrm>
            <a:off x="2242087" y="1180225"/>
            <a:ext cx="3571827" cy="3195178"/>
          </a:xfrm>
          <a:prstGeom prst="rect">
            <a:avLst/>
          </a:prstGeom>
        </p:spPr>
      </p:pic>
      <p:sp>
        <p:nvSpPr>
          <p:cNvPr id="2" name="Title 1">
            <a:extLst>
              <a:ext uri="{FF2B5EF4-FFF2-40B4-BE49-F238E27FC236}">
                <a16:creationId xmlns:a16="http://schemas.microsoft.com/office/drawing/2014/main" id="{1B69E1B1-900D-AE42-B885-FB604CB610B7}"/>
              </a:ext>
            </a:extLst>
          </p:cNvPr>
          <p:cNvSpPr>
            <a:spLocks noGrp="1"/>
          </p:cNvSpPr>
          <p:nvPr>
            <p:ph type="title"/>
          </p:nvPr>
        </p:nvSpPr>
        <p:spPr>
          <a:xfrm>
            <a:off x="366963" y="257434"/>
            <a:ext cx="8410073" cy="753467"/>
          </a:xfrm>
        </p:spPr>
        <p:txBody>
          <a:bodyPr>
            <a:normAutofit fontScale="90000"/>
          </a:bodyPr>
          <a:lstStyle/>
          <a:p>
            <a:r>
              <a:rPr lang="en-US" dirty="0"/>
              <a:t>GenASM Hardware Design</a:t>
            </a:r>
          </a:p>
        </p:txBody>
      </p:sp>
      <p:sp>
        <p:nvSpPr>
          <p:cNvPr id="3" name="Slide Number Placeholder 2">
            <a:extLst>
              <a:ext uri="{FF2B5EF4-FFF2-40B4-BE49-F238E27FC236}">
                <a16:creationId xmlns:a16="http://schemas.microsoft.com/office/drawing/2014/main" id="{95327947-F438-2147-A6C6-B1DE7A808D92}"/>
              </a:ext>
            </a:extLst>
          </p:cNvPr>
          <p:cNvSpPr>
            <a:spLocks noGrp="1"/>
          </p:cNvSpPr>
          <p:nvPr>
            <p:ph type="sldNum" sz="quarter" idx="10"/>
          </p:nvPr>
        </p:nvSpPr>
        <p:spPr/>
        <p:txBody>
          <a:bodyPr/>
          <a:lstStyle/>
          <a:p>
            <a:fld id="{BE67019E-6B59-9444-A8F8-0CFAB6B6981D}" type="slidenum">
              <a:rPr lang="en-US" smtClean="0"/>
              <a:pPr/>
              <a:t>16</a:t>
            </a:fld>
            <a:endParaRPr lang="en-US" dirty="0"/>
          </a:p>
        </p:txBody>
      </p:sp>
      <p:cxnSp>
        <p:nvCxnSpPr>
          <p:cNvPr id="64" name="Straight Connector 63">
            <a:extLst>
              <a:ext uri="{FF2B5EF4-FFF2-40B4-BE49-F238E27FC236}">
                <a16:creationId xmlns:a16="http://schemas.microsoft.com/office/drawing/2014/main" id="{B27D210F-4CD4-8E42-85CA-2070CB4D1BA6}"/>
              </a:ext>
            </a:extLst>
          </p:cNvPr>
          <p:cNvCxnSpPr>
            <a:cxnSpLocks/>
          </p:cNvCxnSpPr>
          <p:nvPr/>
        </p:nvCxnSpPr>
        <p:spPr>
          <a:xfrm>
            <a:off x="5842622" y="1195724"/>
            <a:ext cx="0" cy="31860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DE2C23F0-9BFA-3D46-AD7D-45A1E4299135}"/>
              </a:ext>
            </a:extLst>
          </p:cNvPr>
          <p:cNvSpPr txBox="1"/>
          <p:nvPr/>
        </p:nvSpPr>
        <p:spPr>
          <a:xfrm>
            <a:off x="5316303" y="2371501"/>
            <a:ext cx="1066000" cy="1608781"/>
          </a:xfrm>
          <a:prstGeom prst="roundRect">
            <a:avLst>
              <a:gd name="adj" fmla="val 5084"/>
            </a:avLst>
          </a:prstGeom>
          <a:solidFill>
            <a:schemeClr val="accent6">
              <a:lumMod val="20000"/>
              <a:lumOff val="80000"/>
            </a:schemeClr>
          </a:solidFill>
          <a:ln w="28575">
            <a:solidFill>
              <a:schemeClr val="tx1">
                <a:lumMod val="50000"/>
                <a:lumOff val="50000"/>
              </a:schemeClr>
            </a:solidFill>
          </a:ln>
        </p:spPr>
        <p:txBody>
          <a:bodyPr wrap="square" rtlCol="0" anchor="t" anchorCtr="0">
            <a:noAutofit/>
          </a:bodyPr>
          <a:lstStyle/>
          <a:p>
            <a:pPr algn="ctr"/>
            <a:endParaRPr lang="en-US" sz="1306" b="1" dirty="0">
              <a:latin typeface="Corbel" panose="020B0503020204020204" pitchFamily="34" charset="0"/>
            </a:endParaRPr>
          </a:p>
        </p:txBody>
      </p:sp>
      <p:sp>
        <p:nvSpPr>
          <p:cNvPr id="5" name="Rectangle 4">
            <a:extLst>
              <a:ext uri="{FF2B5EF4-FFF2-40B4-BE49-F238E27FC236}">
                <a16:creationId xmlns:a16="http://schemas.microsoft.com/office/drawing/2014/main" id="{8569F024-29B5-F240-A68A-1B18EF567080}"/>
              </a:ext>
            </a:extLst>
          </p:cNvPr>
          <p:cNvSpPr/>
          <p:nvPr/>
        </p:nvSpPr>
        <p:spPr>
          <a:xfrm>
            <a:off x="2133807" y="4391341"/>
            <a:ext cx="2309084" cy="1200329"/>
          </a:xfrm>
          <a:prstGeom prst="rect">
            <a:avLst/>
          </a:prstGeom>
        </p:spPr>
        <p:txBody>
          <a:bodyPr wrap="square">
            <a:spAutoFit/>
          </a:bodyPr>
          <a:lstStyle/>
          <a:p>
            <a:pPr algn="ctr"/>
            <a:r>
              <a:rPr lang="en-US" b="1" dirty="0">
                <a:solidFill>
                  <a:srgbClr val="00B050"/>
                </a:solidFill>
              </a:rPr>
              <a:t>GenASM-DC:</a:t>
            </a:r>
            <a:r>
              <a:rPr lang="en-US" dirty="0">
                <a:solidFill>
                  <a:srgbClr val="00B050"/>
                </a:solidFill>
              </a:rPr>
              <a:t> </a:t>
            </a:r>
          </a:p>
          <a:p>
            <a:pPr algn="ctr"/>
            <a:r>
              <a:rPr lang="en-US" dirty="0"/>
              <a:t>generates bitvectors </a:t>
            </a:r>
          </a:p>
          <a:p>
            <a:pPr algn="ctr"/>
            <a:r>
              <a:rPr lang="en-US" dirty="0"/>
              <a:t>and performs edit </a:t>
            </a:r>
          </a:p>
          <a:p>
            <a:pPr algn="ctr"/>
            <a:r>
              <a:rPr lang="en-US" b="1" dirty="0">
                <a:solidFill>
                  <a:srgbClr val="00B050"/>
                </a:solidFill>
              </a:rPr>
              <a:t>D</a:t>
            </a:r>
            <a:r>
              <a:rPr lang="en-US" dirty="0"/>
              <a:t>istance </a:t>
            </a:r>
            <a:r>
              <a:rPr lang="en-US" b="1" dirty="0">
                <a:solidFill>
                  <a:srgbClr val="00B050"/>
                </a:solidFill>
              </a:rPr>
              <a:t>C</a:t>
            </a:r>
            <a:r>
              <a:rPr lang="en-US" dirty="0"/>
              <a:t>alculation</a:t>
            </a:r>
          </a:p>
        </p:txBody>
      </p:sp>
      <p:sp>
        <p:nvSpPr>
          <p:cNvPr id="6" name="Rectangle 5">
            <a:extLst>
              <a:ext uri="{FF2B5EF4-FFF2-40B4-BE49-F238E27FC236}">
                <a16:creationId xmlns:a16="http://schemas.microsoft.com/office/drawing/2014/main" id="{89437F79-F9D7-384C-8586-8F9603BA6CD5}"/>
              </a:ext>
            </a:extLst>
          </p:cNvPr>
          <p:cNvSpPr/>
          <p:nvPr/>
        </p:nvSpPr>
        <p:spPr>
          <a:xfrm>
            <a:off x="6123848" y="4391341"/>
            <a:ext cx="2847852" cy="1200329"/>
          </a:xfrm>
          <a:prstGeom prst="rect">
            <a:avLst/>
          </a:prstGeom>
        </p:spPr>
        <p:txBody>
          <a:bodyPr wrap="square">
            <a:spAutoFit/>
          </a:bodyPr>
          <a:lstStyle/>
          <a:p>
            <a:pPr marL="538163" algn="ctr">
              <a:lnSpc>
                <a:spcPct val="100000"/>
              </a:lnSpc>
              <a:spcBef>
                <a:spcPts val="0"/>
              </a:spcBef>
              <a:spcAft>
                <a:spcPts val="0"/>
              </a:spcAft>
            </a:pPr>
            <a:r>
              <a:rPr lang="en-US" b="1" dirty="0">
                <a:solidFill>
                  <a:srgbClr val="7A20C9"/>
                </a:solidFill>
              </a:rPr>
              <a:t>GenASM-TB:</a:t>
            </a:r>
            <a:r>
              <a:rPr lang="en-US" dirty="0">
                <a:solidFill>
                  <a:srgbClr val="7A20C9"/>
                </a:solidFill>
              </a:rPr>
              <a:t> </a:t>
            </a:r>
            <a:r>
              <a:rPr lang="en-US" dirty="0"/>
              <a:t>performs </a:t>
            </a:r>
            <a:r>
              <a:rPr lang="en-US" b="1" dirty="0" err="1">
                <a:solidFill>
                  <a:srgbClr val="7A20C9"/>
                </a:solidFill>
              </a:rPr>
              <a:t>T</a:t>
            </a:r>
            <a:r>
              <a:rPr lang="en-US" dirty="0" err="1"/>
              <a:t>race</a:t>
            </a:r>
            <a:r>
              <a:rPr lang="en-US" b="1" dirty="0" err="1">
                <a:solidFill>
                  <a:srgbClr val="7A20C9"/>
                </a:solidFill>
              </a:rPr>
              <a:t>B</a:t>
            </a:r>
            <a:r>
              <a:rPr lang="en-US" dirty="0" err="1"/>
              <a:t>ack</a:t>
            </a:r>
            <a:r>
              <a:rPr lang="en-US" dirty="0"/>
              <a:t> and assembles the optimal alignment </a:t>
            </a:r>
          </a:p>
        </p:txBody>
      </p:sp>
      <p:sp>
        <p:nvSpPr>
          <p:cNvPr id="47" name="TextBox 46">
            <a:extLst>
              <a:ext uri="{FF2B5EF4-FFF2-40B4-BE49-F238E27FC236}">
                <a16:creationId xmlns:a16="http://schemas.microsoft.com/office/drawing/2014/main" id="{E4D4197C-BD3C-D540-A871-01293B70AAFA}"/>
              </a:ext>
            </a:extLst>
          </p:cNvPr>
          <p:cNvSpPr txBox="1"/>
          <p:nvPr/>
        </p:nvSpPr>
        <p:spPr>
          <a:xfrm>
            <a:off x="306826" y="2907140"/>
            <a:ext cx="1045030" cy="1436916"/>
          </a:xfrm>
          <a:prstGeom prst="roundRect">
            <a:avLst>
              <a:gd name="adj" fmla="val 5645"/>
            </a:avLst>
          </a:prstGeom>
          <a:solidFill>
            <a:srgbClr val="FBE5D6"/>
          </a:solidFill>
          <a:ln w="28575">
            <a:solidFill>
              <a:schemeClr val="tx1"/>
            </a:solidFill>
          </a:ln>
        </p:spPr>
        <p:txBody>
          <a:bodyPr wrap="square" rtlCol="0" anchor="ctr" anchorCtr="0">
            <a:noAutofit/>
          </a:bodyPr>
          <a:lstStyle/>
          <a:p>
            <a:pPr algn="ctr"/>
            <a:r>
              <a:rPr lang="en-US" sz="1700" b="1" dirty="0">
                <a:solidFill>
                  <a:schemeClr val="tx2">
                    <a:lumMod val="50000"/>
                  </a:schemeClr>
                </a:solidFill>
                <a:latin typeface="Corbel" panose="020B0503020204020204" pitchFamily="34" charset="0"/>
              </a:rPr>
              <a:t>Host CPU</a:t>
            </a:r>
          </a:p>
        </p:txBody>
      </p:sp>
      <p:sp>
        <p:nvSpPr>
          <p:cNvPr id="95" name="TextBox 94">
            <a:extLst>
              <a:ext uri="{FF2B5EF4-FFF2-40B4-BE49-F238E27FC236}">
                <a16:creationId xmlns:a16="http://schemas.microsoft.com/office/drawing/2014/main" id="{8EBACF83-976B-674A-866A-9D6AE55F8723}"/>
              </a:ext>
            </a:extLst>
          </p:cNvPr>
          <p:cNvSpPr txBox="1"/>
          <p:nvPr/>
        </p:nvSpPr>
        <p:spPr>
          <a:xfrm>
            <a:off x="5389227" y="2448668"/>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500" b="1">
                <a:latin typeface="Corbel" panose="020B0503020204020204" pitchFamily="34" charset="0"/>
              </a:defRPr>
            </a:lvl1pPr>
          </a:lstStyle>
          <a:p>
            <a:r>
              <a:rPr lang="en-US" sz="1200" dirty="0">
                <a:solidFill>
                  <a:schemeClr val="tx1">
                    <a:lumMod val="50000"/>
                    <a:lumOff val="50000"/>
                  </a:schemeClr>
                </a:solidFill>
              </a:rPr>
              <a:t>TB-SRAM</a:t>
            </a:r>
            <a:r>
              <a:rPr lang="en-US" sz="1200" baseline="-25000" dirty="0">
                <a:solidFill>
                  <a:schemeClr val="tx1">
                    <a:lumMod val="50000"/>
                    <a:lumOff val="50000"/>
                  </a:schemeClr>
                </a:solidFill>
                <a:latin typeface="Calibri" panose="020F0502020204030204" pitchFamily="34" charset="0"/>
                <a:cs typeface="Calibri" panose="020F0502020204030204" pitchFamily="34" charset="0"/>
              </a:rPr>
              <a:t>1</a:t>
            </a:r>
          </a:p>
        </p:txBody>
      </p:sp>
      <p:sp>
        <p:nvSpPr>
          <p:cNvPr id="96" name="TextBox 95">
            <a:extLst>
              <a:ext uri="{FF2B5EF4-FFF2-40B4-BE49-F238E27FC236}">
                <a16:creationId xmlns:a16="http://schemas.microsoft.com/office/drawing/2014/main" id="{0EF49DC6-094C-814D-8FDE-3A004C471D52}"/>
              </a:ext>
            </a:extLst>
          </p:cNvPr>
          <p:cNvSpPr txBox="1"/>
          <p:nvPr/>
        </p:nvSpPr>
        <p:spPr>
          <a:xfrm>
            <a:off x="5389227" y="2856057"/>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solidFill>
                  <a:schemeClr val="tx1">
                    <a:lumMod val="50000"/>
                    <a:lumOff val="50000"/>
                  </a:schemeClr>
                </a:solidFill>
              </a:rPr>
              <a:t>TB-SRAM</a:t>
            </a:r>
            <a:r>
              <a:rPr lang="en-US" baseline="-25000" dirty="0">
                <a:solidFill>
                  <a:schemeClr val="tx1">
                    <a:lumMod val="50000"/>
                    <a:lumOff val="50000"/>
                  </a:schemeClr>
                </a:solidFill>
                <a:latin typeface="Calibri" panose="020F0502020204030204" pitchFamily="34" charset="0"/>
                <a:cs typeface="Calibri" panose="020F0502020204030204" pitchFamily="34" charset="0"/>
              </a:rPr>
              <a:t>2</a:t>
            </a:r>
          </a:p>
        </p:txBody>
      </p:sp>
      <p:sp>
        <p:nvSpPr>
          <p:cNvPr id="97" name="TextBox 96">
            <a:extLst>
              <a:ext uri="{FF2B5EF4-FFF2-40B4-BE49-F238E27FC236}">
                <a16:creationId xmlns:a16="http://schemas.microsoft.com/office/drawing/2014/main" id="{EC1FB049-4E97-D84B-A90E-4FF82A5F1A0F}"/>
              </a:ext>
            </a:extLst>
          </p:cNvPr>
          <p:cNvSpPr txBox="1"/>
          <p:nvPr/>
        </p:nvSpPr>
        <p:spPr>
          <a:xfrm>
            <a:off x="5392556" y="3528074"/>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solidFill>
                  <a:schemeClr val="tx1">
                    <a:lumMod val="50000"/>
                    <a:lumOff val="50000"/>
                  </a:schemeClr>
                </a:solidFill>
              </a:rPr>
              <a:t>TB-</a:t>
            </a:r>
            <a:r>
              <a:rPr lang="en-US" dirty="0" err="1">
                <a:solidFill>
                  <a:schemeClr val="tx1">
                    <a:lumMod val="50000"/>
                    <a:lumOff val="50000"/>
                  </a:schemeClr>
                </a:solidFill>
              </a:rPr>
              <a:t>SRAM</a:t>
            </a:r>
            <a:r>
              <a:rPr lang="en-US" baseline="-25000" dirty="0" err="1">
                <a:solidFill>
                  <a:schemeClr val="tx1">
                    <a:lumMod val="50000"/>
                    <a:lumOff val="50000"/>
                  </a:schemeClr>
                </a:solidFill>
                <a:latin typeface="Calibri" panose="020F0502020204030204" pitchFamily="34" charset="0"/>
                <a:cs typeface="Calibri" panose="020F0502020204030204" pitchFamily="34" charset="0"/>
              </a:rPr>
              <a:t>n</a:t>
            </a:r>
            <a:endParaRPr lang="en-US" baseline="-250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90" name="TextBox 89">
            <a:extLst>
              <a:ext uri="{FF2B5EF4-FFF2-40B4-BE49-F238E27FC236}">
                <a16:creationId xmlns:a16="http://schemas.microsoft.com/office/drawing/2014/main" id="{6C6B4FEB-5584-0747-93F1-DAD48F9011B1}"/>
              </a:ext>
            </a:extLst>
          </p:cNvPr>
          <p:cNvSpPr txBox="1"/>
          <p:nvPr/>
        </p:nvSpPr>
        <p:spPr>
          <a:xfrm>
            <a:off x="7321660" y="2625134"/>
            <a:ext cx="1438155" cy="1049078"/>
          </a:xfrm>
          <a:prstGeom prst="roundRect">
            <a:avLst>
              <a:gd name="adj" fmla="val 5214"/>
            </a:avLst>
          </a:prstGeom>
          <a:solidFill>
            <a:schemeClr val="accent6">
              <a:lumMod val="20000"/>
              <a:lumOff val="80000"/>
              <a:alpha val="34000"/>
            </a:schemeClr>
          </a:solidFill>
          <a:ln w="28575">
            <a:solidFill>
              <a:schemeClr val="tx1">
                <a:lumMod val="50000"/>
                <a:lumOff val="50000"/>
              </a:schemeClr>
            </a:solidFill>
          </a:ln>
        </p:spPr>
        <p:txBody>
          <a:bodyPr wrap="square" rtlCol="0" anchor="ctr" anchorCtr="0">
            <a:noAutofit/>
          </a:bodyPr>
          <a:lstStyle>
            <a:defPPr>
              <a:defRPr lang="en-US"/>
            </a:defPPr>
            <a:lvl1pPr algn="ctr">
              <a:defRPr sz="4000" b="1"/>
            </a:lvl1pPr>
          </a:lstStyle>
          <a:p>
            <a:r>
              <a:rPr lang="en-US" sz="1700" dirty="0">
                <a:solidFill>
                  <a:schemeClr val="tx1">
                    <a:lumMod val="50000"/>
                    <a:lumOff val="50000"/>
                  </a:schemeClr>
                </a:solidFill>
                <a:latin typeface="Corbel" panose="020B0503020204020204" pitchFamily="34" charset="0"/>
              </a:rPr>
              <a:t>GenASM-TB</a:t>
            </a:r>
          </a:p>
          <a:p>
            <a:r>
              <a:rPr lang="en-US" sz="1700" dirty="0">
                <a:solidFill>
                  <a:schemeClr val="tx1">
                    <a:lumMod val="50000"/>
                    <a:lumOff val="50000"/>
                  </a:schemeClr>
                </a:solidFill>
                <a:latin typeface="Corbel" panose="020B0503020204020204" pitchFamily="34" charset="0"/>
              </a:rPr>
              <a:t>Accelerator</a:t>
            </a:r>
          </a:p>
        </p:txBody>
      </p:sp>
      <p:sp>
        <p:nvSpPr>
          <p:cNvPr id="89" name="TextBox 88">
            <a:extLst>
              <a:ext uri="{FF2B5EF4-FFF2-40B4-BE49-F238E27FC236}">
                <a16:creationId xmlns:a16="http://schemas.microsoft.com/office/drawing/2014/main" id="{07E0B3D6-29D3-7C4D-96F2-54D4478201D4}"/>
              </a:ext>
            </a:extLst>
          </p:cNvPr>
          <p:cNvSpPr txBox="1">
            <a:spLocks/>
          </p:cNvSpPr>
          <p:nvPr/>
        </p:nvSpPr>
        <p:spPr>
          <a:xfrm>
            <a:off x="2365690" y="1268457"/>
            <a:ext cx="1938243" cy="3025957"/>
          </a:xfrm>
          <a:prstGeom prst="roundRect">
            <a:avLst>
              <a:gd name="adj" fmla="val 148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p>
            <a:pPr algn="ctr">
              <a:spcBef>
                <a:spcPts val="218"/>
              </a:spcBef>
            </a:pPr>
            <a:endParaRPr lang="en-US" sz="1306" b="1" dirty="0">
              <a:solidFill>
                <a:schemeClr val="tx1">
                  <a:lumMod val="50000"/>
                  <a:lumOff val="50000"/>
                </a:schemeClr>
              </a:solidFill>
              <a:latin typeface="Corbel" panose="020B0503020204020204" pitchFamily="34" charset="0"/>
            </a:endParaRPr>
          </a:p>
          <a:p>
            <a:pPr algn="ctr">
              <a:spcBef>
                <a:spcPts val="218"/>
              </a:spcBef>
            </a:pPr>
            <a:endParaRPr lang="en-US" sz="1306" b="1" dirty="0">
              <a:solidFill>
                <a:schemeClr val="tx1">
                  <a:lumMod val="50000"/>
                  <a:lumOff val="50000"/>
                </a:schemeClr>
              </a:solidFill>
              <a:latin typeface="Corbel" panose="020B0503020204020204" pitchFamily="34" charset="0"/>
            </a:endParaRPr>
          </a:p>
          <a:p>
            <a:pPr algn="ctr">
              <a:spcBef>
                <a:spcPts val="218"/>
              </a:spcBef>
            </a:pPr>
            <a:endParaRPr lang="en-US" sz="800" b="1" dirty="0">
              <a:solidFill>
                <a:schemeClr val="tx1">
                  <a:lumMod val="50000"/>
                  <a:lumOff val="50000"/>
                </a:schemeClr>
              </a:solidFill>
              <a:latin typeface="Corbel" panose="020B0503020204020204" pitchFamily="34" charset="0"/>
            </a:endParaRPr>
          </a:p>
          <a:p>
            <a:pPr algn="ctr">
              <a:spcBef>
                <a:spcPts val="218"/>
              </a:spcBef>
            </a:pPr>
            <a:r>
              <a:rPr lang="en-US" sz="1700" b="1" dirty="0">
                <a:solidFill>
                  <a:schemeClr val="tx1">
                    <a:lumMod val="50000"/>
                    <a:lumOff val="50000"/>
                  </a:schemeClr>
                </a:solidFill>
                <a:latin typeface="Corbel" panose="020B0503020204020204" pitchFamily="34" charset="0"/>
              </a:rPr>
              <a:t>GenASM-DC</a:t>
            </a:r>
          </a:p>
          <a:p>
            <a:pPr algn="ctr"/>
            <a:r>
              <a:rPr lang="en-US" sz="1700" b="1" dirty="0">
                <a:solidFill>
                  <a:schemeClr val="tx1">
                    <a:lumMod val="50000"/>
                    <a:lumOff val="50000"/>
                  </a:schemeClr>
                </a:solidFill>
                <a:latin typeface="Corbel" panose="020B0503020204020204" pitchFamily="34" charset="0"/>
              </a:rPr>
              <a:t>Accelerator</a:t>
            </a:r>
          </a:p>
        </p:txBody>
      </p:sp>
      <p:sp>
        <p:nvSpPr>
          <p:cNvPr id="48" name="TextBox 47">
            <a:extLst>
              <a:ext uri="{FF2B5EF4-FFF2-40B4-BE49-F238E27FC236}">
                <a16:creationId xmlns:a16="http://schemas.microsoft.com/office/drawing/2014/main" id="{F82AFE28-A730-F54B-BDB9-2903F5C46379}"/>
              </a:ext>
            </a:extLst>
          </p:cNvPr>
          <p:cNvSpPr txBox="1"/>
          <p:nvPr/>
        </p:nvSpPr>
        <p:spPr>
          <a:xfrm>
            <a:off x="7322449" y="2625134"/>
            <a:ext cx="1438155" cy="1049078"/>
          </a:xfrm>
          <a:prstGeom prst="roundRect">
            <a:avLst>
              <a:gd name="adj" fmla="val 5214"/>
            </a:avLst>
          </a:prstGeom>
          <a:solidFill>
            <a:srgbClr val="5D2784">
              <a:alpha val="34000"/>
            </a:srgbClr>
          </a:solidFill>
          <a:ln w="28575">
            <a:solidFill>
              <a:schemeClr val="tx1"/>
            </a:solidFill>
          </a:ln>
        </p:spPr>
        <p:txBody>
          <a:bodyPr wrap="square" rtlCol="0" anchor="ctr" anchorCtr="0">
            <a:noAutofit/>
          </a:bodyPr>
          <a:lstStyle>
            <a:defPPr>
              <a:defRPr lang="en-US"/>
            </a:defPPr>
            <a:lvl1pPr algn="ctr">
              <a:defRPr sz="4000" b="1"/>
            </a:lvl1pPr>
          </a:lstStyle>
          <a:p>
            <a:r>
              <a:rPr lang="en-US" sz="1700" dirty="0">
                <a:solidFill>
                  <a:srgbClr val="5D2784"/>
                </a:solidFill>
                <a:latin typeface="Corbel" panose="020B0503020204020204" pitchFamily="34" charset="0"/>
              </a:rPr>
              <a:t>GenASM-TB</a:t>
            </a:r>
          </a:p>
          <a:p>
            <a:r>
              <a:rPr lang="en-US" sz="1700" dirty="0">
                <a:solidFill>
                  <a:srgbClr val="5D2784"/>
                </a:solidFill>
                <a:latin typeface="Corbel" panose="020B0503020204020204" pitchFamily="34" charset="0"/>
              </a:rPr>
              <a:t>Accelerator</a:t>
            </a:r>
          </a:p>
        </p:txBody>
      </p:sp>
      <p:sp>
        <p:nvSpPr>
          <p:cNvPr id="49" name="TextBox 48">
            <a:extLst>
              <a:ext uri="{FF2B5EF4-FFF2-40B4-BE49-F238E27FC236}">
                <a16:creationId xmlns:a16="http://schemas.microsoft.com/office/drawing/2014/main" id="{06E67603-A052-9F46-A113-7D67CE7803AA}"/>
              </a:ext>
            </a:extLst>
          </p:cNvPr>
          <p:cNvSpPr txBox="1">
            <a:spLocks/>
          </p:cNvSpPr>
          <p:nvPr/>
        </p:nvSpPr>
        <p:spPr>
          <a:xfrm>
            <a:off x="2365691" y="1272397"/>
            <a:ext cx="1938243" cy="3032434"/>
          </a:xfrm>
          <a:prstGeom prst="roundRect">
            <a:avLst>
              <a:gd name="adj" fmla="val 1481"/>
            </a:avLst>
          </a:prstGeom>
          <a:solidFill>
            <a:srgbClr val="A9D18E"/>
          </a:solidFill>
          <a:ln w="28575">
            <a:solidFill>
              <a:schemeClr val="tx1"/>
            </a:solidFill>
          </a:ln>
        </p:spPr>
        <p:txBody>
          <a:bodyPr wrap="square" rtlCol="0" anchor="ctr" anchorCtr="0">
            <a:noAutofit/>
          </a:bodyPr>
          <a:lstStyle/>
          <a:p>
            <a:pPr algn="ctr">
              <a:spcBef>
                <a:spcPts val="218"/>
              </a:spcBef>
            </a:pPr>
            <a:endParaRPr lang="en-US" sz="1306" b="1" dirty="0">
              <a:solidFill>
                <a:srgbClr val="324D1F"/>
              </a:solidFill>
              <a:latin typeface="Corbel" panose="020B0503020204020204" pitchFamily="34" charset="0"/>
            </a:endParaRPr>
          </a:p>
          <a:p>
            <a:pPr algn="ctr">
              <a:spcBef>
                <a:spcPts val="218"/>
              </a:spcBef>
            </a:pPr>
            <a:endParaRPr lang="en-US" sz="1306" b="1" dirty="0">
              <a:solidFill>
                <a:srgbClr val="324D1F"/>
              </a:solidFill>
              <a:latin typeface="Corbel" panose="020B0503020204020204" pitchFamily="34" charset="0"/>
            </a:endParaRPr>
          </a:p>
          <a:p>
            <a:pPr algn="ctr">
              <a:spcBef>
                <a:spcPts val="218"/>
              </a:spcBef>
            </a:pPr>
            <a:endParaRPr lang="en-US" sz="800" b="1" dirty="0">
              <a:solidFill>
                <a:srgbClr val="324D1F"/>
              </a:solidFill>
              <a:latin typeface="Corbel" panose="020B0503020204020204" pitchFamily="34" charset="0"/>
            </a:endParaRPr>
          </a:p>
          <a:p>
            <a:pPr algn="ctr">
              <a:spcBef>
                <a:spcPts val="218"/>
              </a:spcBef>
            </a:pPr>
            <a:r>
              <a:rPr lang="en-US" sz="1700" b="1" dirty="0">
                <a:solidFill>
                  <a:srgbClr val="324D1F"/>
                </a:solidFill>
                <a:latin typeface="Corbel" panose="020B0503020204020204" pitchFamily="34" charset="0"/>
              </a:rPr>
              <a:t>GenASM-DC</a:t>
            </a:r>
          </a:p>
          <a:p>
            <a:pPr algn="ctr"/>
            <a:r>
              <a:rPr lang="en-US" sz="1700" b="1" dirty="0">
                <a:solidFill>
                  <a:srgbClr val="324D1F"/>
                </a:solidFill>
                <a:latin typeface="Corbel" panose="020B0503020204020204" pitchFamily="34" charset="0"/>
              </a:rPr>
              <a:t>Accelerator</a:t>
            </a:r>
          </a:p>
        </p:txBody>
      </p:sp>
      <p:sp>
        <p:nvSpPr>
          <p:cNvPr id="51" name="TextBox 50">
            <a:extLst>
              <a:ext uri="{FF2B5EF4-FFF2-40B4-BE49-F238E27FC236}">
                <a16:creationId xmlns:a16="http://schemas.microsoft.com/office/drawing/2014/main" id="{8B0C5D13-221E-FA4B-AC59-0C9DA7A468A8}"/>
              </a:ext>
            </a:extLst>
          </p:cNvPr>
          <p:cNvSpPr txBox="1"/>
          <p:nvPr/>
        </p:nvSpPr>
        <p:spPr>
          <a:xfrm>
            <a:off x="315121" y="1192550"/>
            <a:ext cx="1045030" cy="1436916"/>
          </a:xfrm>
          <a:prstGeom prst="roundRect">
            <a:avLst>
              <a:gd name="adj" fmla="val 6412"/>
            </a:avLst>
          </a:prstGeom>
          <a:solidFill>
            <a:srgbClr val="9DC3E6"/>
          </a:solidFill>
          <a:ln w="28575">
            <a:solidFill>
              <a:schemeClr val="tx1"/>
            </a:solidFill>
          </a:ln>
        </p:spPr>
        <p:txBody>
          <a:bodyPr wrap="square" rtlCol="0" anchor="ctr" anchorCtr="0">
            <a:noAutofit/>
          </a:bodyPr>
          <a:lstStyle/>
          <a:p>
            <a:pPr algn="ctr"/>
            <a:r>
              <a:rPr lang="en-US" sz="1700" b="1" dirty="0">
                <a:latin typeface="Corbel" panose="020B0503020204020204" pitchFamily="34" charset="0"/>
              </a:rPr>
              <a:t>Main Memory</a:t>
            </a:r>
          </a:p>
        </p:txBody>
      </p:sp>
      <p:cxnSp>
        <p:nvCxnSpPr>
          <p:cNvPr id="52" name="Straight Arrow Connector 51">
            <a:extLst>
              <a:ext uri="{FF2B5EF4-FFF2-40B4-BE49-F238E27FC236}">
                <a16:creationId xmlns:a16="http://schemas.microsoft.com/office/drawing/2014/main" id="{6EF9E3F9-83F0-BD4C-B62A-C7193DF60C22}"/>
              </a:ext>
            </a:extLst>
          </p:cNvPr>
          <p:cNvCxnSpPr>
            <a:cxnSpLocks/>
          </p:cNvCxnSpPr>
          <p:nvPr/>
        </p:nvCxnSpPr>
        <p:spPr>
          <a:xfrm>
            <a:off x="1367544" y="3625598"/>
            <a:ext cx="8738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CD97E67-96E5-5C47-961F-EC29E543ECC2}"/>
              </a:ext>
            </a:extLst>
          </p:cNvPr>
          <p:cNvSpPr txBox="1"/>
          <p:nvPr/>
        </p:nvSpPr>
        <p:spPr>
          <a:xfrm>
            <a:off x="2452539" y="1404140"/>
            <a:ext cx="1709666" cy="657002"/>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700" b="1">
                <a:latin typeface="Corbel" panose="020B0503020204020204" pitchFamily="34" charset="0"/>
              </a:defRPr>
            </a:lvl1pPr>
          </a:lstStyle>
          <a:p>
            <a:r>
              <a:rPr lang="en-US" sz="1500" dirty="0">
                <a:solidFill>
                  <a:schemeClr val="tx1">
                    <a:lumMod val="50000"/>
                    <a:lumOff val="50000"/>
                  </a:schemeClr>
                </a:solidFill>
              </a:rPr>
              <a:t>DC-SRAM</a:t>
            </a:r>
          </a:p>
        </p:txBody>
      </p:sp>
      <p:cxnSp>
        <p:nvCxnSpPr>
          <p:cNvPr id="54" name="Straight Arrow Connector 53">
            <a:extLst>
              <a:ext uri="{FF2B5EF4-FFF2-40B4-BE49-F238E27FC236}">
                <a16:creationId xmlns:a16="http://schemas.microsoft.com/office/drawing/2014/main" id="{E267709E-DB69-4A4B-8ABC-E8AB4447C52E}"/>
              </a:ext>
            </a:extLst>
          </p:cNvPr>
          <p:cNvCxnSpPr>
            <a:cxnSpLocks/>
          </p:cNvCxnSpPr>
          <p:nvPr/>
        </p:nvCxnSpPr>
        <p:spPr>
          <a:xfrm flipV="1">
            <a:off x="4327218" y="3097751"/>
            <a:ext cx="9658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E425066-E6B0-A846-B017-B7DB488B8F0E}"/>
              </a:ext>
            </a:extLst>
          </p:cNvPr>
          <p:cNvSpPr txBox="1"/>
          <p:nvPr/>
        </p:nvSpPr>
        <p:spPr>
          <a:xfrm>
            <a:off x="2456337" y="1408080"/>
            <a:ext cx="1709666" cy="657002"/>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700" b="1">
                <a:latin typeface="Corbel" panose="020B0503020204020204" pitchFamily="34" charset="0"/>
              </a:defRPr>
            </a:lvl1pPr>
          </a:lstStyle>
          <a:p>
            <a:r>
              <a:rPr lang="en-US" sz="1500" dirty="0"/>
              <a:t>DC-SRAM</a:t>
            </a:r>
          </a:p>
        </p:txBody>
      </p:sp>
      <p:cxnSp>
        <p:nvCxnSpPr>
          <p:cNvPr id="59" name="Straight Arrow Connector 58">
            <a:extLst>
              <a:ext uri="{FF2B5EF4-FFF2-40B4-BE49-F238E27FC236}">
                <a16:creationId xmlns:a16="http://schemas.microsoft.com/office/drawing/2014/main" id="{83E5CFBE-2E5A-7249-B643-97F99991CF2C}"/>
              </a:ext>
            </a:extLst>
          </p:cNvPr>
          <p:cNvCxnSpPr>
            <a:cxnSpLocks/>
          </p:cNvCxnSpPr>
          <p:nvPr/>
        </p:nvCxnSpPr>
        <p:spPr>
          <a:xfrm flipV="1">
            <a:off x="6413678" y="3085322"/>
            <a:ext cx="90295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604AF4D6-2AF0-0544-B486-565A91BDA3BB}"/>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algn="r" defTabSz="331836">
              <a:defRPr/>
            </a:pPr>
            <a:r>
              <a:rPr lang="en-US" sz="1700" b="1" kern="0" dirty="0">
                <a:solidFill>
                  <a:srgbClr val="324D1F"/>
                </a:solidFill>
                <a:latin typeface="Corbel" panose="020B0503020204020204" pitchFamily="34" charset="0"/>
              </a:rPr>
              <a:t>GenASM-DC</a:t>
            </a:r>
            <a:endParaRPr lang="en-US" sz="1700" b="1" kern="0" baseline="-25000" dirty="0">
              <a:solidFill>
                <a:srgbClr val="324D1F"/>
              </a:solidFill>
              <a:latin typeface="Corbel" panose="020B0503020204020204" pitchFamily="34" charset="0"/>
            </a:endParaRPr>
          </a:p>
        </p:txBody>
      </p:sp>
      <p:sp>
        <p:nvSpPr>
          <p:cNvPr id="66" name="TextBox 65">
            <a:extLst>
              <a:ext uri="{FF2B5EF4-FFF2-40B4-BE49-F238E27FC236}">
                <a16:creationId xmlns:a16="http://schemas.microsoft.com/office/drawing/2014/main" id="{D6FCD6C1-7C56-7E47-9E5B-55C628394A5E}"/>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defTabSz="331836">
              <a:defRPr/>
            </a:pPr>
            <a:r>
              <a:rPr lang="en-US" sz="1700" b="1" kern="0" dirty="0">
                <a:solidFill>
                  <a:srgbClr val="5D2784"/>
                </a:solidFill>
                <a:latin typeface="Corbel" panose="020B0503020204020204" pitchFamily="34" charset="0"/>
              </a:rPr>
              <a:t>GenASM-TB</a:t>
            </a:r>
            <a:endParaRPr lang="en-US" sz="1700" b="1" kern="0" baseline="-25000" dirty="0">
              <a:solidFill>
                <a:srgbClr val="5D2784"/>
              </a:solidFill>
              <a:latin typeface="Corbel" panose="020B0503020204020204" pitchFamily="34" charset="0"/>
            </a:endParaRPr>
          </a:p>
        </p:txBody>
      </p:sp>
      <p:sp>
        <p:nvSpPr>
          <p:cNvPr id="67" name="TextBox 66">
            <a:extLst>
              <a:ext uri="{FF2B5EF4-FFF2-40B4-BE49-F238E27FC236}">
                <a16:creationId xmlns:a16="http://schemas.microsoft.com/office/drawing/2014/main" id="{DD598BED-0A71-E54D-96B6-2DEF337EE61C}"/>
              </a:ext>
            </a:extLst>
          </p:cNvPr>
          <p:cNvSpPr txBox="1"/>
          <p:nvPr/>
        </p:nvSpPr>
        <p:spPr>
          <a:xfrm>
            <a:off x="5316303" y="2371502"/>
            <a:ext cx="1066000" cy="1608781"/>
          </a:xfrm>
          <a:prstGeom prst="roundRect">
            <a:avLst>
              <a:gd name="adj" fmla="val 5084"/>
            </a:avLst>
          </a:prstGeom>
          <a:solidFill>
            <a:schemeClr val="accent2">
              <a:lumMod val="20000"/>
              <a:lumOff val="80000"/>
            </a:schemeClr>
          </a:solidFill>
          <a:ln w="28575">
            <a:solidFill>
              <a:schemeClr val="tx1"/>
            </a:solidFill>
          </a:ln>
        </p:spPr>
        <p:txBody>
          <a:bodyPr wrap="square" rtlCol="0" anchor="t" anchorCtr="0">
            <a:noAutofit/>
          </a:bodyPr>
          <a:lstStyle/>
          <a:p>
            <a:pPr algn="ctr"/>
            <a:endParaRPr lang="en-US" sz="1306" b="1" dirty="0">
              <a:latin typeface="Corbel" panose="020B0503020204020204" pitchFamily="34" charset="0"/>
            </a:endParaRPr>
          </a:p>
        </p:txBody>
      </p:sp>
      <p:sp>
        <p:nvSpPr>
          <p:cNvPr id="68" name="TextBox 67">
            <a:extLst>
              <a:ext uri="{FF2B5EF4-FFF2-40B4-BE49-F238E27FC236}">
                <a16:creationId xmlns:a16="http://schemas.microsoft.com/office/drawing/2014/main" id="{CB306A5A-D800-C44F-A92E-DA735463AEA2}"/>
              </a:ext>
            </a:extLst>
          </p:cNvPr>
          <p:cNvSpPr txBox="1"/>
          <p:nvPr/>
        </p:nvSpPr>
        <p:spPr>
          <a:xfrm>
            <a:off x="5391705" y="2452850"/>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500" b="1">
                <a:latin typeface="Corbel" panose="020B0503020204020204" pitchFamily="34" charset="0"/>
              </a:defRPr>
            </a:lvl1pPr>
          </a:lstStyle>
          <a:p>
            <a:r>
              <a:rPr lang="en-US" sz="1200" dirty="0"/>
              <a:t>TB-SRAM</a:t>
            </a:r>
            <a:r>
              <a:rPr lang="en-US" sz="1200" baseline="-25000" dirty="0">
                <a:latin typeface="Calibri" panose="020F0502020204030204" pitchFamily="34" charset="0"/>
                <a:cs typeface="Calibri" panose="020F0502020204030204" pitchFamily="34" charset="0"/>
              </a:rPr>
              <a:t>1</a:t>
            </a:r>
          </a:p>
        </p:txBody>
      </p:sp>
      <p:sp>
        <p:nvSpPr>
          <p:cNvPr id="69" name="TextBox 68">
            <a:extLst>
              <a:ext uri="{FF2B5EF4-FFF2-40B4-BE49-F238E27FC236}">
                <a16:creationId xmlns:a16="http://schemas.microsoft.com/office/drawing/2014/main" id="{F794A57F-2F57-C24C-A1FA-05A10C1437F8}"/>
              </a:ext>
            </a:extLst>
          </p:cNvPr>
          <p:cNvSpPr txBox="1"/>
          <p:nvPr/>
        </p:nvSpPr>
        <p:spPr>
          <a:xfrm>
            <a:off x="5391705" y="2860239"/>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t>TB-SRAM</a:t>
            </a:r>
            <a:r>
              <a:rPr lang="en-US" baseline="-25000" dirty="0">
                <a:latin typeface="Calibri" panose="020F0502020204030204" pitchFamily="34" charset="0"/>
                <a:cs typeface="Calibri" panose="020F0502020204030204" pitchFamily="34" charset="0"/>
              </a:rPr>
              <a:t>2</a:t>
            </a:r>
          </a:p>
        </p:txBody>
      </p:sp>
      <p:sp>
        <p:nvSpPr>
          <p:cNvPr id="70" name="TextBox 69">
            <a:extLst>
              <a:ext uri="{FF2B5EF4-FFF2-40B4-BE49-F238E27FC236}">
                <a16:creationId xmlns:a16="http://schemas.microsoft.com/office/drawing/2014/main" id="{3A529D52-E8B8-D247-8C17-FE4B7520194E}"/>
              </a:ext>
            </a:extLst>
          </p:cNvPr>
          <p:cNvSpPr txBox="1"/>
          <p:nvPr/>
        </p:nvSpPr>
        <p:spPr>
          <a:xfrm>
            <a:off x="5395034" y="3532256"/>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t>TB-</a:t>
            </a:r>
            <a:r>
              <a:rPr lang="en-US" dirty="0" err="1"/>
              <a:t>SRAM</a:t>
            </a:r>
            <a:r>
              <a:rPr lang="en-US" baseline="-25000" dirty="0" err="1">
                <a:latin typeface="Calibri" panose="020F0502020204030204" pitchFamily="34" charset="0"/>
                <a:cs typeface="Calibri" panose="020F0502020204030204" pitchFamily="34" charset="0"/>
              </a:rPr>
              <a:t>n</a:t>
            </a:r>
            <a:endParaRPr lang="en-US" baseline="-25000" dirty="0">
              <a:latin typeface="Calibri" panose="020F0502020204030204" pitchFamily="34" charset="0"/>
              <a:cs typeface="Calibri" panose="020F0502020204030204" pitchFamily="34" charset="0"/>
            </a:endParaRPr>
          </a:p>
        </p:txBody>
      </p:sp>
      <p:cxnSp>
        <p:nvCxnSpPr>
          <p:cNvPr id="72" name="Straight Arrow Connector 71">
            <a:extLst>
              <a:ext uri="{FF2B5EF4-FFF2-40B4-BE49-F238E27FC236}">
                <a16:creationId xmlns:a16="http://schemas.microsoft.com/office/drawing/2014/main" id="{54B56202-BE97-8247-9FF6-AE6315245A0C}"/>
              </a:ext>
            </a:extLst>
          </p:cNvPr>
          <p:cNvCxnSpPr>
            <a:cxnSpLocks/>
          </p:cNvCxnSpPr>
          <p:nvPr/>
        </p:nvCxnSpPr>
        <p:spPr>
          <a:xfrm>
            <a:off x="1374787" y="1945455"/>
            <a:ext cx="873871"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1C5433CA-81F8-0D4C-AA7B-663062C71A40}"/>
              </a:ext>
            </a:extLst>
          </p:cNvPr>
          <p:cNvSpPr/>
          <p:nvPr/>
        </p:nvSpPr>
        <p:spPr>
          <a:xfrm>
            <a:off x="5738359" y="3199195"/>
            <a:ext cx="208924" cy="359714"/>
          </a:xfrm>
          <a:prstGeom prst="rect">
            <a:avLst/>
          </a:prstGeom>
        </p:spPr>
        <p:txBody>
          <a:bodyPr wrap="square">
            <a:spAutoFit/>
          </a:bodyPr>
          <a:lstStyle/>
          <a:p>
            <a:pPr algn="ctr">
              <a:lnSpc>
                <a:spcPct val="50000"/>
              </a:lnSpc>
            </a:pPr>
            <a:r>
              <a:rPr lang="en-US" sz="1089" b="1" dirty="0">
                <a:latin typeface="Corbel" panose="020B0503020204020204" pitchFamily="34" charset="0"/>
              </a:rPr>
              <a:t>.</a:t>
            </a:r>
          </a:p>
          <a:p>
            <a:pPr algn="ctr">
              <a:lnSpc>
                <a:spcPct val="50000"/>
              </a:lnSpc>
            </a:pPr>
            <a:r>
              <a:rPr lang="en-US" sz="1089" b="1" dirty="0">
                <a:latin typeface="Corbel" panose="020B0503020204020204" pitchFamily="34" charset="0"/>
              </a:rPr>
              <a:t>.</a:t>
            </a:r>
          </a:p>
          <a:p>
            <a:pPr algn="ctr">
              <a:lnSpc>
                <a:spcPct val="50000"/>
              </a:lnSpc>
            </a:pPr>
            <a:r>
              <a:rPr lang="en-US" sz="1089" b="1" dirty="0">
                <a:latin typeface="Corbel" panose="020B0503020204020204" pitchFamily="34" charset="0"/>
              </a:rPr>
              <a:t>.</a:t>
            </a:r>
          </a:p>
        </p:txBody>
      </p:sp>
      <p:cxnSp>
        <p:nvCxnSpPr>
          <p:cNvPr id="38" name="Straight Arrow Connector 37">
            <a:extLst>
              <a:ext uri="{FF2B5EF4-FFF2-40B4-BE49-F238E27FC236}">
                <a16:creationId xmlns:a16="http://schemas.microsoft.com/office/drawing/2014/main" id="{91336D77-ECFE-BC4A-B70A-5C5DB7A8ED39}"/>
              </a:ext>
            </a:extLst>
          </p:cNvPr>
          <p:cNvCxnSpPr>
            <a:cxnSpLocks/>
          </p:cNvCxnSpPr>
          <p:nvPr/>
        </p:nvCxnSpPr>
        <p:spPr>
          <a:xfrm>
            <a:off x="3303362" y="2094000"/>
            <a:ext cx="0" cy="745123"/>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1357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8" grpId="0" animBg="1"/>
      <p:bldP spid="49" grpId="0" animBg="1"/>
      <p:bldP spid="57" grpId="0" animBg="1"/>
      <p:bldP spid="65" grpId="0"/>
      <p:bldP spid="66" grpId="0"/>
      <p:bldP spid="67" grpId="0" animBg="1"/>
      <p:bldP spid="68" grpId="0" animBg="1"/>
      <p:bldP spid="69" grpId="0" animBg="1"/>
      <p:bldP spid="70" grpId="0" animBg="1"/>
      <p:bldP spid="10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F706-62C1-C840-A4F0-1AAA3D668DB9}"/>
              </a:ext>
            </a:extLst>
          </p:cNvPr>
          <p:cNvSpPr>
            <a:spLocks noGrp="1"/>
          </p:cNvSpPr>
          <p:nvPr>
            <p:ph type="title"/>
          </p:nvPr>
        </p:nvSpPr>
        <p:spPr/>
        <p:txBody>
          <a:bodyPr>
            <a:normAutofit fontScale="90000"/>
          </a:bodyPr>
          <a:lstStyle/>
          <a:p>
            <a:r>
              <a:rPr lang="en-US" dirty="0"/>
              <a:t>GenASM Hardware Design</a:t>
            </a:r>
          </a:p>
        </p:txBody>
      </p:sp>
      <p:sp>
        <p:nvSpPr>
          <p:cNvPr id="4" name="Slide Number Placeholder 3">
            <a:extLst>
              <a:ext uri="{FF2B5EF4-FFF2-40B4-BE49-F238E27FC236}">
                <a16:creationId xmlns:a16="http://schemas.microsoft.com/office/drawing/2014/main" id="{F915A230-D311-F84A-B555-EA27ACA52E82}"/>
              </a:ext>
            </a:extLst>
          </p:cNvPr>
          <p:cNvSpPr>
            <a:spLocks noGrp="1"/>
          </p:cNvSpPr>
          <p:nvPr>
            <p:ph type="sldNum" sz="quarter" idx="10"/>
          </p:nvPr>
        </p:nvSpPr>
        <p:spPr/>
        <p:txBody>
          <a:bodyPr/>
          <a:lstStyle/>
          <a:p>
            <a:fld id="{BE67019E-6B59-9444-A8F8-0CFAB6B6981D}" type="slidenum">
              <a:rPr lang="en-US" smtClean="0"/>
              <a:pPr/>
              <a:t>17</a:t>
            </a:fld>
            <a:endParaRPr lang="en-US" dirty="0"/>
          </a:p>
        </p:txBody>
      </p:sp>
      <p:sp>
        <p:nvSpPr>
          <p:cNvPr id="49" name="TextBox 48">
            <a:extLst>
              <a:ext uri="{FF2B5EF4-FFF2-40B4-BE49-F238E27FC236}">
                <a16:creationId xmlns:a16="http://schemas.microsoft.com/office/drawing/2014/main" id="{6F2664BF-3369-EC4F-95A7-A194249F4D51}"/>
              </a:ext>
            </a:extLst>
          </p:cNvPr>
          <p:cNvSpPr txBox="1"/>
          <p:nvPr/>
        </p:nvSpPr>
        <p:spPr>
          <a:xfrm>
            <a:off x="2260369" y="1190642"/>
            <a:ext cx="6583077" cy="3186151"/>
          </a:xfrm>
          <a:prstGeom prst="roundRect">
            <a:avLst>
              <a:gd name="adj" fmla="val 1745"/>
            </a:avLst>
          </a:prstGeom>
          <a:solidFill>
            <a:schemeClr val="accent6">
              <a:lumMod val="20000"/>
              <a:lumOff val="80000"/>
            </a:schemeClr>
          </a:solidFill>
          <a:ln w="28575">
            <a:solidFill>
              <a:schemeClr val="tx1"/>
            </a:solidFill>
          </a:ln>
        </p:spPr>
        <p:txBody>
          <a:bodyPr wrap="square" rtlCol="0" anchor="t" anchorCtr="0">
            <a:noAutofit/>
          </a:bodyPr>
          <a:lstStyle/>
          <a:p>
            <a:pPr algn="ctr"/>
            <a:endParaRPr lang="en-US" sz="1306" b="1" dirty="0">
              <a:latin typeface="Corbel" panose="020B0503020204020204" pitchFamily="34" charset="0"/>
            </a:endParaRPr>
          </a:p>
        </p:txBody>
      </p:sp>
      <p:sp>
        <p:nvSpPr>
          <p:cNvPr id="50" name="TextBox 49">
            <a:extLst>
              <a:ext uri="{FF2B5EF4-FFF2-40B4-BE49-F238E27FC236}">
                <a16:creationId xmlns:a16="http://schemas.microsoft.com/office/drawing/2014/main" id="{815C5C34-28AB-794C-82A0-7E5EE0E21D01}"/>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algn="r" defTabSz="331836">
              <a:defRPr/>
            </a:pPr>
            <a:r>
              <a:rPr lang="en-US" sz="1700" b="1" kern="0" dirty="0">
                <a:solidFill>
                  <a:schemeClr val="tx1">
                    <a:lumMod val="50000"/>
                    <a:lumOff val="50000"/>
                  </a:schemeClr>
                </a:solidFill>
                <a:latin typeface="Corbel" panose="020B0503020204020204" pitchFamily="34" charset="0"/>
              </a:rPr>
              <a:t>GenASM-DC</a:t>
            </a:r>
            <a:endParaRPr lang="en-US" sz="1700" b="1" kern="0" baseline="-25000" dirty="0">
              <a:solidFill>
                <a:schemeClr val="tx1">
                  <a:lumMod val="50000"/>
                  <a:lumOff val="50000"/>
                </a:schemeClr>
              </a:solidFill>
              <a:latin typeface="Corbel" panose="020B0503020204020204" pitchFamily="34" charset="0"/>
            </a:endParaRPr>
          </a:p>
        </p:txBody>
      </p:sp>
      <p:sp>
        <p:nvSpPr>
          <p:cNvPr id="51" name="TextBox 50">
            <a:extLst>
              <a:ext uri="{FF2B5EF4-FFF2-40B4-BE49-F238E27FC236}">
                <a16:creationId xmlns:a16="http://schemas.microsoft.com/office/drawing/2014/main" id="{E6A50B17-0BC1-A54A-B70C-B8FBDA303045}"/>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defTabSz="331836">
              <a:defRPr/>
            </a:pPr>
            <a:r>
              <a:rPr lang="en-US" sz="1700" b="1" kern="0" dirty="0">
                <a:solidFill>
                  <a:schemeClr val="tx1">
                    <a:lumMod val="50000"/>
                    <a:lumOff val="50000"/>
                  </a:schemeClr>
                </a:solidFill>
                <a:latin typeface="Corbel" panose="020B0503020204020204" pitchFamily="34" charset="0"/>
              </a:rPr>
              <a:t>GenASM-TB</a:t>
            </a:r>
            <a:endParaRPr lang="en-US" sz="1700" b="1" kern="0" baseline="-25000" dirty="0">
              <a:solidFill>
                <a:schemeClr val="tx1">
                  <a:lumMod val="50000"/>
                  <a:lumOff val="50000"/>
                </a:schemeClr>
              </a:solidFill>
              <a:latin typeface="Corbel" panose="020B0503020204020204" pitchFamily="34" charset="0"/>
            </a:endParaRPr>
          </a:p>
        </p:txBody>
      </p:sp>
      <p:pic>
        <p:nvPicPr>
          <p:cNvPr id="52" name="Picture 51">
            <a:extLst>
              <a:ext uri="{FF2B5EF4-FFF2-40B4-BE49-F238E27FC236}">
                <a16:creationId xmlns:a16="http://schemas.microsoft.com/office/drawing/2014/main" id="{8FA27F8F-5C1C-E549-9BB9-6C2F20A56F0F}"/>
              </a:ext>
            </a:extLst>
          </p:cNvPr>
          <p:cNvPicPr>
            <a:picLocks/>
          </p:cNvPicPr>
          <p:nvPr/>
        </p:nvPicPr>
        <p:blipFill rotWithShape="1">
          <a:blip r:embed="rId4"/>
          <a:srcRect l="54403"/>
          <a:stretch/>
        </p:blipFill>
        <p:spPr>
          <a:xfrm>
            <a:off x="5856978" y="1180225"/>
            <a:ext cx="3013177" cy="3195178"/>
          </a:xfrm>
          <a:prstGeom prst="rect">
            <a:avLst/>
          </a:prstGeom>
        </p:spPr>
      </p:pic>
      <p:pic>
        <p:nvPicPr>
          <p:cNvPr id="53" name="Picture 52">
            <a:extLst>
              <a:ext uri="{FF2B5EF4-FFF2-40B4-BE49-F238E27FC236}">
                <a16:creationId xmlns:a16="http://schemas.microsoft.com/office/drawing/2014/main" id="{F600F974-73DE-4A4A-8E7B-33AA01C40B5A}"/>
              </a:ext>
            </a:extLst>
          </p:cNvPr>
          <p:cNvPicPr>
            <a:picLocks noChangeAspect="1"/>
          </p:cNvPicPr>
          <p:nvPr/>
        </p:nvPicPr>
        <p:blipFill rotWithShape="1">
          <a:blip r:embed="rId5"/>
          <a:srcRect r="45949"/>
          <a:stretch/>
        </p:blipFill>
        <p:spPr>
          <a:xfrm>
            <a:off x="2242087" y="1180225"/>
            <a:ext cx="3571827" cy="3195178"/>
          </a:xfrm>
          <a:prstGeom prst="rect">
            <a:avLst/>
          </a:prstGeom>
        </p:spPr>
      </p:pic>
      <p:cxnSp>
        <p:nvCxnSpPr>
          <p:cNvPr id="54" name="Straight Connector 53">
            <a:extLst>
              <a:ext uri="{FF2B5EF4-FFF2-40B4-BE49-F238E27FC236}">
                <a16:creationId xmlns:a16="http://schemas.microsoft.com/office/drawing/2014/main" id="{902179CF-9735-F541-A72B-E76A45F12480}"/>
              </a:ext>
            </a:extLst>
          </p:cNvPr>
          <p:cNvCxnSpPr>
            <a:cxnSpLocks/>
          </p:cNvCxnSpPr>
          <p:nvPr/>
        </p:nvCxnSpPr>
        <p:spPr>
          <a:xfrm>
            <a:off x="5842622" y="1195724"/>
            <a:ext cx="0" cy="31860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831A16C-F3BC-2846-A8B2-3431472F7C99}"/>
              </a:ext>
            </a:extLst>
          </p:cNvPr>
          <p:cNvSpPr txBox="1"/>
          <p:nvPr/>
        </p:nvSpPr>
        <p:spPr>
          <a:xfrm>
            <a:off x="5316303" y="2371501"/>
            <a:ext cx="1066000" cy="1608781"/>
          </a:xfrm>
          <a:prstGeom prst="roundRect">
            <a:avLst>
              <a:gd name="adj" fmla="val 5084"/>
            </a:avLst>
          </a:prstGeom>
          <a:solidFill>
            <a:schemeClr val="accent6">
              <a:lumMod val="20000"/>
              <a:lumOff val="80000"/>
            </a:schemeClr>
          </a:solidFill>
          <a:ln w="28575">
            <a:solidFill>
              <a:schemeClr val="tx1">
                <a:lumMod val="50000"/>
                <a:lumOff val="50000"/>
              </a:schemeClr>
            </a:solidFill>
          </a:ln>
        </p:spPr>
        <p:txBody>
          <a:bodyPr wrap="square" rtlCol="0" anchor="t" anchorCtr="0">
            <a:noAutofit/>
          </a:bodyPr>
          <a:lstStyle/>
          <a:p>
            <a:pPr algn="ctr"/>
            <a:endParaRPr lang="en-US" sz="1306" b="1" dirty="0">
              <a:latin typeface="Corbel" panose="020B0503020204020204" pitchFamily="34" charset="0"/>
            </a:endParaRPr>
          </a:p>
        </p:txBody>
      </p:sp>
      <p:sp>
        <p:nvSpPr>
          <p:cNvPr id="56" name="TextBox 55">
            <a:extLst>
              <a:ext uri="{FF2B5EF4-FFF2-40B4-BE49-F238E27FC236}">
                <a16:creationId xmlns:a16="http://schemas.microsoft.com/office/drawing/2014/main" id="{37B964CA-CF19-F34B-AC82-0D457A49AD01}"/>
              </a:ext>
            </a:extLst>
          </p:cNvPr>
          <p:cNvSpPr txBox="1"/>
          <p:nvPr/>
        </p:nvSpPr>
        <p:spPr>
          <a:xfrm>
            <a:off x="306826" y="2907140"/>
            <a:ext cx="1045030" cy="1436916"/>
          </a:xfrm>
          <a:prstGeom prst="roundRect">
            <a:avLst>
              <a:gd name="adj" fmla="val 5645"/>
            </a:avLst>
          </a:prstGeom>
          <a:solidFill>
            <a:srgbClr val="FBE5D6"/>
          </a:solidFill>
          <a:ln w="28575">
            <a:solidFill>
              <a:schemeClr val="tx1"/>
            </a:solidFill>
          </a:ln>
        </p:spPr>
        <p:txBody>
          <a:bodyPr wrap="square" rtlCol="0" anchor="ctr" anchorCtr="0">
            <a:noAutofit/>
          </a:bodyPr>
          <a:lstStyle/>
          <a:p>
            <a:pPr algn="ctr"/>
            <a:r>
              <a:rPr lang="en-US" sz="1700" b="1" dirty="0">
                <a:solidFill>
                  <a:schemeClr val="tx2">
                    <a:lumMod val="50000"/>
                  </a:schemeClr>
                </a:solidFill>
                <a:latin typeface="Corbel" panose="020B0503020204020204" pitchFamily="34" charset="0"/>
              </a:rPr>
              <a:t>Host CPU</a:t>
            </a:r>
          </a:p>
        </p:txBody>
      </p:sp>
      <p:sp>
        <p:nvSpPr>
          <p:cNvPr id="57" name="TextBox 56">
            <a:extLst>
              <a:ext uri="{FF2B5EF4-FFF2-40B4-BE49-F238E27FC236}">
                <a16:creationId xmlns:a16="http://schemas.microsoft.com/office/drawing/2014/main" id="{60CF545B-A1B2-2E4A-9BAD-A77CC3A923A9}"/>
              </a:ext>
            </a:extLst>
          </p:cNvPr>
          <p:cNvSpPr txBox="1"/>
          <p:nvPr/>
        </p:nvSpPr>
        <p:spPr>
          <a:xfrm>
            <a:off x="5389227" y="2448668"/>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500" b="1">
                <a:latin typeface="Corbel" panose="020B0503020204020204" pitchFamily="34" charset="0"/>
              </a:defRPr>
            </a:lvl1pPr>
          </a:lstStyle>
          <a:p>
            <a:r>
              <a:rPr lang="en-US" sz="1200" dirty="0">
                <a:solidFill>
                  <a:schemeClr val="tx1">
                    <a:lumMod val="50000"/>
                    <a:lumOff val="50000"/>
                  </a:schemeClr>
                </a:solidFill>
              </a:rPr>
              <a:t>TB-SRAM</a:t>
            </a:r>
            <a:r>
              <a:rPr lang="en-US" sz="1200" baseline="-25000" dirty="0">
                <a:solidFill>
                  <a:schemeClr val="tx1">
                    <a:lumMod val="50000"/>
                    <a:lumOff val="50000"/>
                  </a:schemeClr>
                </a:solidFill>
                <a:latin typeface="Calibri" panose="020F0502020204030204" pitchFamily="34" charset="0"/>
                <a:cs typeface="Calibri" panose="020F0502020204030204" pitchFamily="34" charset="0"/>
              </a:rPr>
              <a:t>1</a:t>
            </a:r>
          </a:p>
        </p:txBody>
      </p:sp>
      <p:sp>
        <p:nvSpPr>
          <p:cNvPr id="58" name="TextBox 57">
            <a:extLst>
              <a:ext uri="{FF2B5EF4-FFF2-40B4-BE49-F238E27FC236}">
                <a16:creationId xmlns:a16="http://schemas.microsoft.com/office/drawing/2014/main" id="{78F586E2-6BFD-7D40-B3B8-FA5210E5A757}"/>
              </a:ext>
            </a:extLst>
          </p:cNvPr>
          <p:cNvSpPr txBox="1"/>
          <p:nvPr/>
        </p:nvSpPr>
        <p:spPr>
          <a:xfrm>
            <a:off x="5389227" y="2856057"/>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solidFill>
                  <a:schemeClr val="tx1">
                    <a:lumMod val="50000"/>
                    <a:lumOff val="50000"/>
                  </a:schemeClr>
                </a:solidFill>
              </a:rPr>
              <a:t>TB-SRAM</a:t>
            </a:r>
            <a:r>
              <a:rPr lang="en-US" baseline="-25000" dirty="0">
                <a:solidFill>
                  <a:schemeClr val="tx1">
                    <a:lumMod val="50000"/>
                    <a:lumOff val="50000"/>
                  </a:schemeClr>
                </a:solidFill>
                <a:latin typeface="Calibri" panose="020F0502020204030204" pitchFamily="34" charset="0"/>
                <a:cs typeface="Calibri" panose="020F0502020204030204" pitchFamily="34" charset="0"/>
              </a:rPr>
              <a:t>2</a:t>
            </a:r>
          </a:p>
        </p:txBody>
      </p:sp>
      <p:sp>
        <p:nvSpPr>
          <p:cNvPr id="59" name="TextBox 58">
            <a:extLst>
              <a:ext uri="{FF2B5EF4-FFF2-40B4-BE49-F238E27FC236}">
                <a16:creationId xmlns:a16="http://schemas.microsoft.com/office/drawing/2014/main" id="{DA875FCA-5BB7-0C4B-977E-B2FD650A451F}"/>
              </a:ext>
            </a:extLst>
          </p:cNvPr>
          <p:cNvSpPr txBox="1"/>
          <p:nvPr/>
        </p:nvSpPr>
        <p:spPr>
          <a:xfrm>
            <a:off x="5392556" y="3528074"/>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solidFill>
                  <a:schemeClr val="tx1">
                    <a:lumMod val="50000"/>
                    <a:lumOff val="50000"/>
                  </a:schemeClr>
                </a:solidFill>
              </a:rPr>
              <a:t>TB-</a:t>
            </a:r>
            <a:r>
              <a:rPr lang="en-US" dirty="0" err="1">
                <a:solidFill>
                  <a:schemeClr val="tx1">
                    <a:lumMod val="50000"/>
                    <a:lumOff val="50000"/>
                  </a:schemeClr>
                </a:solidFill>
              </a:rPr>
              <a:t>SRAM</a:t>
            </a:r>
            <a:r>
              <a:rPr lang="en-US" baseline="-25000" dirty="0" err="1">
                <a:solidFill>
                  <a:schemeClr val="tx1">
                    <a:lumMod val="50000"/>
                    <a:lumOff val="50000"/>
                  </a:schemeClr>
                </a:solidFill>
                <a:latin typeface="Calibri" panose="020F0502020204030204" pitchFamily="34" charset="0"/>
                <a:cs typeface="Calibri" panose="020F0502020204030204" pitchFamily="34" charset="0"/>
              </a:rPr>
              <a:t>n</a:t>
            </a:r>
            <a:endParaRPr lang="en-US" baseline="-250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D5B0BE9C-E5AF-3542-99DD-6360D6C57C9E}"/>
              </a:ext>
            </a:extLst>
          </p:cNvPr>
          <p:cNvSpPr txBox="1"/>
          <p:nvPr/>
        </p:nvSpPr>
        <p:spPr>
          <a:xfrm>
            <a:off x="7321660" y="2625134"/>
            <a:ext cx="1438155" cy="1049078"/>
          </a:xfrm>
          <a:prstGeom prst="roundRect">
            <a:avLst>
              <a:gd name="adj" fmla="val 5214"/>
            </a:avLst>
          </a:prstGeom>
          <a:solidFill>
            <a:schemeClr val="accent6">
              <a:lumMod val="20000"/>
              <a:lumOff val="80000"/>
              <a:alpha val="34000"/>
            </a:schemeClr>
          </a:solidFill>
          <a:ln w="28575">
            <a:solidFill>
              <a:schemeClr val="tx1">
                <a:lumMod val="50000"/>
                <a:lumOff val="50000"/>
              </a:schemeClr>
            </a:solidFill>
          </a:ln>
        </p:spPr>
        <p:txBody>
          <a:bodyPr wrap="square" rtlCol="0" anchor="ctr" anchorCtr="0">
            <a:noAutofit/>
          </a:bodyPr>
          <a:lstStyle>
            <a:defPPr>
              <a:defRPr lang="en-US"/>
            </a:defPPr>
            <a:lvl1pPr algn="ctr">
              <a:defRPr sz="4000" b="1"/>
            </a:lvl1pPr>
          </a:lstStyle>
          <a:p>
            <a:r>
              <a:rPr lang="en-US" sz="1700" dirty="0">
                <a:solidFill>
                  <a:schemeClr val="tx1">
                    <a:lumMod val="50000"/>
                    <a:lumOff val="50000"/>
                  </a:schemeClr>
                </a:solidFill>
                <a:latin typeface="Corbel" panose="020B0503020204020204" pitchFamily="34" charset="0"/>
              </a:rPr>
              <a:t>GenASM-TB</a:t>
            </a:r>
          </a:p>
          <a:p>
            <a:r>
              <a:rPr lang="en-US" sz="1700" dirty="0">
                <a:solidFill>
                  <a:schemeClr val="tx1">
                    <a:lumMod val="50000"/>
                    <a:lumOff val="50000"/>
                  </a:schemeClr>
                </a:solidFill>
                <a:latin typeface="Corbel" panose="020B0503020204020204" pitchFamily="34" charset="0"/>
              </a:rPr>
              <a:t>Accelerator</a:t>
            </a:r>
          </a:p>
        </p:txBody>
      </p:sp>
      <p:sp>
        <p:nvSpPr>
          <p:cNvPr id="61" name="TextBox 60">
            <a:extLst>
              <a:ext uri="{FF2B5EF4-FFF2-40B4-BE49-F238E27FC236}">
                <a16:creationId xmlns:a16="http://schemas.microsoft.com/office/drawing/2014/main" id="{B2067F8C-71C1-104D-B521-C15879FA5BF8}"/>
              </a:ext>
            </a:extLst>
          </p:cNvPr>
          <p:cNvSpPr txBox="1">
            <a:spLocks/>
          </p:cNvSpPr>
          <p:nvPr/>
        </p:nvSpPr>
        <p:spPr>
          <a:xfrm>
            <a:off x="2365690" y="1268457"/>
            <a:ext cx="1938243" cy="3025957"/>
          </a:xfrm>
          <a:prstGeom prst="roundRect">
            <a:avLst>
              <a:gd name="adj" fmla="val 148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p>
            <a:pPr algn="ctr">
              <a:spcBef>
                <a:spcPts val="218"/>
              </a:spcBef>
            </a:pPr>
            <a:endParaRPr lang="en-US" sz="1306" b="1" dirty="0">
              <a:solidFill>
                <a:schemeClr val="tx1">
                  <a:lumMod val="50000"/>
                  <a:lumOff val="50000"/>
                </a:schemeClr>
              </a:solidFill>
              <a:latin typeface="Corbel" panose="020B0503020204020204" pitchFamily="34" charset="0"/>
            </a:endParaRPr>
          </a:p>
          <a:p>
            <a:pPr algn="ctr">
              <a:spcBef>
                <a:spcPts val="218"/>
              </a:spcBef>
            </a:pPr>
            <a:endParaRPr lang="en-US" sz="1306" b="1" dirty="0">
              <a:solidFill>
                <a:schemeClr val="tx1">
                  <a:lumMod val="50000"/>
                  <a:lumOff val="50000"/>
                </a:schemeClr>
              </a:solidFill>
              <a:latin typeface="Corbel" panose="020B0503020204020204" pitchFamily="34" charset="0"/>
            </a:endParaRPr>
          </a:p>
          <a:p>
            <a:pPr algn="ctr">
              <a:spcBef>
                <a:spcPts val="218"/>
              </a:spcBef>
            </a:pPr>
            <a:endParaRPr lang="en-US" sz="800" b="1" dirty="0">
              <a:solidFill>
                <a:schemeClr val="tx1">
                  <a:lumMod val="50000"/>
                  <a:lumOff val="50000"/>
                </a:schemeClr>
              </a:solidFill>
              <a:latin typeface="Corbel" panose="020B0503020204020204" pitchFamily="34" charset="0"/>
            </a:endParaRPr>
          </a:p>
          <a:p>
            <a:pPr algn="ctr">
              <a:spcBef>
                <a:spcPts val="218"/>
              </a:spcBef>
            </a:pPr>
            <a:r>
              <a:rPr lang="en-US" sz="1700" b="1" dirty="0">
                <a:solidFill>
                  <a:schemeClr val="tx1">
                    <a:lumMod val="50000"/>
                    <a:lumOff val="50000"/>
                  </a:schemeClr>
                </a:solidFill>
                <a:latin typeface="Corbel" panose="020B0503020204020204" pitchFamily="34" charset="0"/>
              </a:rPr>
              <a:t>GenASM-DC</a:t>
            </a:r>
          </a:p>
          <a:p>
            <a:pPr algn="ctr"/>
            <a:r>
              <a:rPr lang="en-US" sz="1700" b="1" dirty="0">
                <a:solidFill>
                  <a:schemeClr val="tx1">
                    <a:lumMod val="50000"/>
                    <a:lumOff val="50000"/>
                  </a:schemeClr>
                </a:solidFill>
                <a:latin typeface="Corbel" panose="020B0503020204020204" pitchFamily="34" charset="0"/>
              </a:rPr>
              <a:t>Accelerator</a:t>
            </a:r>
          </a:p>
        </p:txBody>
      </p:sp>
      <p:sp>
        <p:nvSpPr>
          <p:cNvPr id="62" name="TextBox 61">
            <a:extLst>
              <a:ext uri="{FF2B5EF4-FFF2-40B4-BE49-F238E27FC236}">
                <a16:creationId xmlns:a16="http://schemas.microsoft.com/office/drawing/2014/main" id="{6045B6F3-C506-354B-8767-47FC91063F3F}"/>
              </a:ext>
            </a:extLst>
          </p:cNvPr>
          <p:cNvSpPr txBox="1"/>
          <p:nvPr/>
        </p:nvSpPr>
        <p:spPr>
          <a:xfrm>
            <a:off x="7322449" y="2625134"/>
            <a:ext cx="1438155" cy="1049078"/>
          </a:xfrm>
          <a:prstGeom prst="roundRect">
            <a:avLst>
              <a:gd name="adj" fmla="val 5214"/>
            </a:avLst>
          </a:prstGeom>
          <a:solidFill>
            <a:srgbClr val="5D2784">
              <a:alpha val="34000"/>
            </a:srgbClr>
          </a:solidFill>
          <a:ln w="28575">
            <a:solidFill>
              <a:schemeClr val="tx1"/>
            </a:solidFill>
          </a:ln>
        </p:spPr>
        <p:txBody>
          <a:bodyPr wrap="square" rtlCol="0" anchor="ctr" anchorCtr="0">
            <a:noAutofit/>
          </a:bodyPr>
          <a:lstStyle>
            <a:defPPr>
              <a:defRPr lang="en-US"/>
            </a:defPPr>
            <a:lvl1pPr algn="ctr">
              <a:defRPr sz="4000" b="1"/>
            </a:lvl1pPr>
          </a:lstStyle>
          <a:p>
            <a:r>
              <a:rPr lang="en-US" sz="1700" dirty="0">
                <a:solidFill>
                  <a:srgbClr val="5D2784"/>
                </a:solidFill>
                <a:latin typeface="Corbel" panose="020B0503020204020204" pitchFamily="34" charset="0"/>
              </a:rPr>
              <a:t>GenASM-TB</a:t>
            </a:r>
          </a:p>
          <a:p>
            <a:r>
              <a:rPr lang="en-US" sz="1700" dirty="0">
                <a:solidFill>
                  <a:srgbClr val="5D2784"/>
                </a:solidFill>
                <a:latin typeface="Corbel" panose="020B0503020204020204" pitchFamily="34" charset="0"/>
              </a:rPr>
              <a:t>Accelerator</a:t>
            </a:r>
          </a:p>
        </p:txBody>
      </p:sp>
      <p:sp>
        <p:nvSpPr>
          <p:cNvPr id="63" name="TextBox 62">
            <a:extLst>
              <a:ext uri="{FF2B5EF4-FFF2-40B4-BE49-F238E27FC236}">
                <a16:creationId xmlns:a16="http://schemas.microsoft.com/office/drawing/2014/main" id="{BFD226AB-2C4A-154E-8A7A-9880594FA0B4}"/>
              </a:ext>
            </a:extLst>
          </p:cNvPr>
          <p:cNvSpPr txBox="1">
            <a:spLocks/>
          </p:cNvSpPr>
          <p:nvPr/>
        </p:nvSpPr>
        <p:spPr>
          <a:xfrm>
            <a:off x="2365691" y="1272397"/>
            <a:ext cx="1938243" cy="3032434"/>
          </a:xfrm>
          <a:prstGeom prst="roundRect">
            <a:avLst>
              <a:gd name="adj" fmla="val 1481"/>
            </a:avLst>
          </a:prstGeom>
          <a:solidFill>
            <a:srgbClr val="A9D18E"/>
          </a:solidFill>
          <a:ln w="28575">
            <a:solidFill>
              <a:schemeClr val="tx1"/>
            </a:solidFill>
          </a:ln>
        </p:spPr>
        <p:txBody>
          <a:bodyPr wrap="square" rtlCol="0" anchor="ctr" anchorCtr="0">
            <a:noAutofit/>
          </a:bodyPr>
          <a:lstStyle/>
          <a:p>
            <a:pPr algn="ctr">
              <a:spcBef>
                <a:spcPts val="218"/>
              </a:spcBef>
            </a:pPr>
            <a:endParaRPr lang="en-US" sz="1306" b="1" dirty="0">
              <a:solidFill>
                <a:srgbClr val="324D1F"/>
              </a:solidFill>
              <a:latin typeface="Corbel" panose="020B0503020204020204" pitchFamily="34" charset="0"/>
            </a:endParaRPr>
          </a:p>
          <a:p>
            <a:pPr algn="ctr">
              <a:spcBef>
                <a:spcPts val="218"/>
              </a:spcBef>
            </a:pPr>
            <a:endParaRPr lang="en-US" sz="1306" b="1" dirty="0">
              <a:solidFill>
                <a:srgbClr val="324D1F"/>
              </a:solidFill>
              <a:latin typeface="Corbel" panose="020B0503020204020204" pitchFamily="34" charset="0"/>
            </a:endParaRPr>
          </a:p>
          <a:p>
            <a:pPr algn="ctr">
              <a:spcBef>
                <a:spcPts val="218"/>
              </a:spcBef>
            </a:pPr>
            <a:endParaRPr lang="en-US" sz="800" b="1" dirty="0">
              <a:solidFill>
                <a:srgbClr val="324D1F"/>
              </a:solidFill>
              <a:latin typeface="Corbel" panose="020B0503020204020204" pitchFamily="34" charset="0"/>
            </a:endParaRPr>
          </a:p>
          <a:p>
            <a:pPr algn="ctr">
              <a:spcBef>
                <a:spcPts val="218"/>
              </a:spcBef>
            </a:pPr>
            <a:r>
              <a:rPr lang="en-US" sz="1700" b="1" dirty="0">
                <a:solidFill>
                  <a:srgbClr val="324D1F"/>
                </a:solidFill>
                <a:latin typeface="Corbel" panose="020B0503020204020204" pitchFamily="34" charset="0"/>
              </a:rPr>
              <a:t>GenASM-DC</a:t>
            </a:r>
          </a:p>
          <a:p>
            <a:pPr algn="ctr"/>
            <a:r>
              <a:rPr lang="en-US" sz="1700" b="1" dirty="0">
                <a:solidFill>
                  <a:srgbClr val="324D1F"/>
                </a:solidFill>
                <a:latin typeface="Corbel" panose="020B0503020204020204" pitchFamily="34" charset="0"/>
              </a:rPr>
              <a:t>Accelerator</a:t>
            </a:r>
          </a:p>
        </p:txBody>
      </p:sp>
      <p:sp>
        <p:nvSpPr>
          <p:cNvPr id="64" name="TextBox 63">
            <a:extLst>
              <a:ext uri="{FF2B5EF4-FFF2-40B4-BE49-F238E27FC236}">
                <a16:creationId xmlns:a16="http://schemas.microsoft.com/office/drawing/2014/main" id="{B5E1A3F2-154E-5746-AE74-4F89997F449A}"/>
              </a:ext>
            </a:extLst>
          </p:cNvPr>
          <p:cNvSpPr txBox="1"/>
          <p:nvPr/>
        </p:nvSpPr>
        <p:spPr>
          <a:xfrm>
            <a:off x="315121" y="1192550"/>
            <a:ext cx="1045030" cy="1436916"/>
          </a:xfrm>
          <a:prstGeom prst="roundRect">
            <a:avLst>
              <a:gd name="adj" fmla="val 6412"/>
            </a:avLst>
          </a:prstGeom>
          <a:solidFill>
            <a:srgbClr val="9DC3E6"/>
          </a:solidFill>
          <a:ln w="28575">
            <a:solidFill>
              <a:schemeClr val="tx1"/>
            </a:solidFill>
          </a:ln>
        </p:spPr>
        <p:txBody>
          <a:bodyPr wrap="square" rtlCol="0" anchor="ctr" anchorCtr="0">
            <a:noAutofit/>
          </a:bodyPr>
          <a:lstStyle/>
          <a:p>
            <a:pPr algn="ctr"/>
            <a:r>
              <a:rPr lang="en-US" sz="1700" b="1" dirty="0">
                <a:latin typeface="Corbel" panose="020B0503020204020204" pitchFamily="34" charset="0"/>
              </a:rPr>
              <a:t>Main Memory</a:t>
            </a:r>
          </a:p>
        </p:txBody>
      </p:sp>
      <p:cxnSp>
        <p:nvCxnSpPr>
          <p:cNvPr id="65" name="Straight Arrow Connector 64">
            <a:extLst>
              <a:ext uri="{FF2B5EF4-FFF2-40B4-BE49-F238E27FC236}">
                <a16:creationId xmlns:a16="http://schemas.microsoft.com/office/drawing/2014/main" id="{D5285307-AECD-0341-AD95-3A57EFC75D7A}"/>
              </a:ext>
            </a:extLst>
          </p:cNvPr>
          <p:cNvCxnSpPr>
            <a:cxnSpLocks/>
          </p:cNvCxnSpPr>
          <p:nvPr/>
        </p:nvCxnSpPr>
        <p:spPr>
          <a:xfrm>
            <a:off x="1367544" y="3625598"/>
            <a:ext cx="8738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714163F-6D75-F24C-9D2C-7FCE2829A7E4}"/>
              </a:ext>
            </a:extLst>
          </p:cNvPr>
          <p:cNvSpPr txBox="1"/>
          <p:nvPr/>
        </p:nvSpPr>
        <p:spPr>
          <a:xfrm>
            <a:off x="2452539" y="1404140"/>
            <a:ext cx="1709666" cy="657002"/>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700" b="1">
                <a:latin typeface="Corbel" panose="020B0503020204020204" pitchFamily="34" charset="0"/>
              </a:defRPr>
            </a:lvl1pPr>
          </a:lstStyle>
          <a:p>
            <a:r>
              <a:rPr lang="en-US" sz="1500" dirty="0">
                <a:solidFill>
                  <a:schemeClr val="tx1">
                    <a:lumMod val="50000"/>
                    <a:lumOff val="50000"/>
                  </a:schemeClr>
                </a:solidFill>
              </a:rPr>
              <a:t>DC-SRAM</a:t>
            </a:r>
          </a:p>
        </p:txBody>
      </p:sp>
      <p:cxnSp>
        <p:nvCxnSpPr>
          <p:cNvPr id="67" name="Straight Arrow Connector 66">
            <a:extLst>
              <a:ext uri="{FF2B5EF4-FFF2-40B4-BE49-F238E27FC236}">
                <a16:creationId xmlns:a16="http://schemas.microsoft.com/office/drawing/2014/main" id="{D75FEFB4-EAFD-3248-B303-1BE5C8BCC9AB}"/>
              </a:ext>
            </a:extLst>
          </p:cNvPr>
          <p:cNvCxnSpPr>
            <a:cxnSpLocks/>
          </p:cNvCxnSpPr>
          <p:nvPr/>
        </p:nvCxnSpPr>
        <p:spPr>
          <a:xfrm flipV="1">
            <a:off x="4327218" y="3097751"/>
            <a:ext cx="9658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34D94DD-C561-AC45-B15B-0940357B1B28}"/>
              </a:ext>
            </a:extLst>
          </p:cNvPr>
          <p:cNvSpPr txBox="1"/>
          <p:nvPr/>
        </p:nvSpPr>
        <p:spPr>
          <a:xfrm>
            <a:off x="2456337" y="1408080"/>
            <a:ext cx="1709666" cy="657002"/>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700" b="1">
                <a:latin typeface="Corbel" panose="020B0503020204020204" pitchFamily="34" charset="0"/>
              </a:defRPr>
            </a:lvl1pPr>
          </a:lstStyle>
          <a:p>
            <a:r>
              <a:rPr lang="en-US" sz="1500" dirty="0"/>
              <a:t>DC-SRAM</a:t>
            </a:r>
          </a:p>
        </p:txBody>
      </p:sp>
      <p:cxnSp>
        <p:nvCxnSpPr>
          <p:cNvPr id="69" name="Straight Arrow Connector 68">
            <a:extLst>
              <a:ext uri="{FF2B5EF4-FFF2-40B4-BE49-F238E27FC236}">
                <a16:creationId xmlns:a16="http://schemas.microsoft.com/office/drawing/2014/main" id="{28810DB2-49DA-514D-81DB-EE9CE2C276C6}"/>
              </a:ext>
            </a:extLst>
          </p:cNvPr>
          <p:cNvCxnSpPr>
            <a:cxnSpLocks/>
          </p:cNvCxnSpPr>
          <p:nvPr/>
        </p:nvCxnSpPr>
        <p:spPr>
          <a:xfrm flipV="1">
            <a:off x="6413678" y="3085322"/>
            <a:ext cx="90295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8222B21-6E0F-6B47-B6B2-EBC74F07103A}"/>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algn="r" defTabSz="331836">
              <a:defRPr/>
            </a:pPr>
            <a:r>
              <a:rPr lang="en-US" sz="1700" b="1" kern="0" dirty="0">
                <a:solidFill>
                  <a:srgbClr val="324D1F"/>
                </a:solidFill>
                <a:latin typeface="Corbel" panose="020B0503020204020204" pitchFamily="34" charset="0"/>
              </a:rPr>
              <a:t>GenASM-DC</a:t>
            </a:r>
            <a:endParaRPr lang="en-US" sz="1700" b="1" kern="0" baseline="-25000" dirty="0">
              <a:solidFill>
                <a:srgbClr val="324D1F"/>
              </a:solidFill>
              <a:latin typeface="Corbel" panose="020B0503020204020204" pitchFamily="34" charset="0"/>
            </a:endParaRPr>
          </a:p>
        </p:txBody>
      </p:sp>
      <p:sp>
        <p:nvSpPr>
          <p:cNvPr id="71" name="TextBox 70">
            <a:extLst>
              <a:ext uri="{FF2B5EF4-FFF2-40B4-BE49-F238E27FC236}">
                <a16:creationId xmlns:a16="http://schemas.microsoft.com/office/drawing/2014/main" id="{3E4C5888-0174-AF4A-A8E4-485C3E51A5DD}"/>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defTabSz="331836">
              <a:defRPr/>
            </a:pPr>
            <a:r>
              <a:rPr lang="en-US" sz="1700" b="1" kern="0" dirty="0">
                <a:solidFill>
                  <a:srgbClr val="5D2784"/>
                </a:solidFill>
                <a:latin typeface="Corbel" panose="020B0503020204020204" pitchFamily="34" charset="0"/>
              </a:rPr>
              <a:t>GenASM-TB</a:t>
            </a:r>
            <a:endParaRPr lang="en-US" sz="1700" b="1" kern="0" baseline="-25000" dirty="0">
              <a:solidFill>
                <a:srgbClr val="5D2784"/>
              </a:solidFill>
              <a:latin typeface="Corbel" panose="020B0503020204020204" pitchFamily="34" charset="0"/>
            </a:endParaRPr>
          </a:p>
        </p:txBody>
      </p:sp>
      <p:sp>
        <p:nvSpPr>
          <p:cNvPr id="72" name="TextBox 71">
            <a:extLst>
              <a:ext uri="{FF2B5EF4-FFF2-40B4-BE49-F238E27FC236}">
                <a16:creationId xmlns:a16="http://schemas.microsoft.com/office/drawing/2014/main" id="{E8C701E0-13D0-674E-9C9B-E8EE8FE7EB88}"/>
              </a:ext>
            </a:extLst>
          </p:cNvPr>
          <p:cNvSpPr txBox="1"/>
          <p:nvPr/>
        </p:nvSpPr>
        <p:spPr>
          <a:xfrm>
            <a:off x="5316303" y="2371502"/>
            <a:ext cx="1066000" cy="1608781"/>
          </a:xfrm>
          <a:prstGeom prst="roundRect">
            <a:avLst>
              <a:gd name="adj" fmla="val 5084"/>
            </a:avLst>
          </a:prstGeom>
          <a:solidFill>
            <a:schemeClr val="accent2">
              <a:lumMod val="20000"/>
              <a:lumOff val="80000"/>
            </a:schemeClr>
          </a:solidFill>
          <a:ln w="28575">
            <a:solidFill>
              <a:schemeClr val="tx1"/>
            </a:solidFill>
          </a:ln>
        </p:spPr>
        <p:txBody>
          <a:bodyPr wrap="square" rtlCol="0" anchor="t" anchorCtr="0">
            <a:noAutofit/>
          </a:bodyPr>
          <a:lstStyle/>
          <a:p>
            <a:pPr algn="ctr"/>
            <a:endParaRPr lang="en-US" sz="1306" b="1" dirty="0">
              <a:latin typeface="Corbel" panose="020B0503020204020204" pitchFamily="34" charset="0"/>
            </a:endParaRPr>
          </a:p>
        </p:txBody>
      </p:sp>
      <p:sp>
        <p:nvSpPr>
          <p:cNvPr id="73" name="TextBox 72">
            <a:extLst>
              <a:ext uri="{FF2B5EF4-FFF2-40B4-BE49-F238E27FC236}">
                <a16:creationId xmlns:a16="http://schemas.microsoft.com/office/drawing/2014/main" id="{549EBCDE-C098-094F-AFB0-85D9C004742B}"/>
              </a:ext>
            </a:extLst>
          </p:cNvPr>
          <p:cNvSpPr txBox="1"/>
          <p:nvPr/>
        </p:nvSpPr>
        <p:spPr>
          <a:xfrm>
            <a:off x="5391705" y="2452850"/>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500" b="1">
                <a:latin typeface="Corbel" panose="020B0503020204020204" pitchFamily="34" charset="0"/>
              </a:defRPr>
            </a:lvl1pPr>
          </a:lstStyle>
          <a:p>
            <a:r>
              <a:rPr lang="en-US" sz="1200" dirty="0"/>
              <a:t>TB-SRAM</a:t>
            </a:r>
            <a:r>
              <a:rPr lang="en-US" sz="1200" baseline="-25000" dirty="0">
                <a:latin typeface="Calibri" panose="020F0502020204030204" pitchFamily="34" charset="0"/>
                <a:cs typeface="Calibri" panose="020F0502020204030204" pitchFamily="34" charset="0"/>
              </a:rPr>
              <a:t>1</a:t>
            </a:r>
          </a:p>
        </p:txBody>
      </p:sp>
      <p:sp>
        <p:nvSpPr>
          <p:cNvPr id="74" name="TextBox 73">
            <a:extLst>
              <a:ext uri="{FF2B5EF4-FFF2-40B4-BE49-F238E27FC236}">
                <a16:creationId xmlns:a16="http://schemas.microsoft.com/office/drawing/2014/main" id="{9839777C-AC84-F541-9977-EF86E6FBCFEE}"/>
              </a:ext>
            </a:extLst>
          </p:cNvPr>
          <p:cNvSpPr txBox="1"/>
          <p:nvPr/>
        </p:nvSpPr>
        <p:spPr>
          <a:xfrm>
            <a:off x="5391705" y="2860239"/>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t>TB-SRAM</a:t>
            </a:r>
            <a:r>
              <a:rPr lang="en-US" baseline="-25000" dirty="0">
                <a:latin typeface="Calibri" panose="020F0502020204030204" pitchFamily="34" charset="0"/>
                <a:cs typeface="Calibri" panose="020F0502020204030204" pitchFamily="34" charset="0"/>
              </a:rPr>
              <a:t>2</a:t>
            </a:r>
          </a:p>
        </p:txBody>
      </p:sp>
      <p:sp>
        <p:nvSpPr>
          <p:cNvPr id="75" name="TextBox 74">
            <a:extLst>
              <a:ext uri="{FF2B5EF4-FFF2-40B4-BE49-F238E27FC236}">
                <a16:creationId xmlns:a16="http://schemas.microsoft.com/office/drawing/2014/main" id="{3B6474F5-4F16-E24D-BE9F-DF70EFFC3AA6}"/>
              </a:ext>
            </a:extLst>
          </p:cNvPr>
          <p:cNvSpPr txBox="1"/>
          <p:nvPr/>
        </p:nvSpPr>
        <p:spPr>
          <a:xfrm>
            <a:off x="5395034" y="3532256"/>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t>TB-</a:t>
            </a:r>
            <a:r>
              <a:rPr lang="en-US" dirty="0" err="1"/>
              <a:t>SRAM</a:t>
            </a:r>
            <a:r>
              <a:rPr lang="en-US" baseline="-25000" dirty="0" err="1">
                <a:latin typeface="Calibri" panose="020F0502020204030204" pitchFamily="34" charset="0"/>
                <a:cs typeface="Calibri" panose="020F0502020204030204" pitchFamily="34" charset="0"/>
              </a:rPr>
              <a:t>n</a:t>
            </a:r>
            <a:endParaRPr lang="en-US" baseline="-25000" dirty="0">
              <a:latin typeface="Calibri" panose="020F0502020204030204" pitchFamily="34" charset="0"/>
              <a:cs typeface="Calibri" panose="020F0502020204030204" pitchFamily="34" charset="0"/>
            </a:endParaRPr>
          </a:p>
        </p:txBody>
      </p:sp>
      <p:sp>
        <p:nvSpPr>
          <p:cNvPr id="78" name="Rectangle 77">
            <a:extLst>
              <a:ext uri="{FF2B5EF4-FFF2-40B4-BE49-F238E27FC236}">
                <a16:creationId xmlns:a16="http://schemas.microsoft.com/office/drawing/2014/main" id="{186F2E2B-9153-B343-A5DC-BA8AC82A7803}"/>
              </a:ext>
            </a:extLst>
          </p:cNvPr>
          <p:cNvSpPr/>
          <p:nvPr/>
        </p:nvSpPr>
        <p:spPr>
          <a:xfrm>
            <a:off x="5738359" y="3199195"/>
            <a:ext cx="208924" cy="359714"/>
          </a:xfrm>
          <a:prstGeom prst="rect">
            <a:avLst/>
          </a:prstGeom>
        </p:spPr>
        <p:txBody>
          <a:bodyPr wrap="square">
            <a:spAutoFit/>
          </a:bodyPr>
          <a:lstStyle/>
          <a:p>
            <a:pPr algn="ctr">
              <a:lnSpc>
                <a:spcPct val="50000"/>
              </a:lnSpc>
            </a:pPr>
            <a:r>
              <a:rPr lang="en-US" sz="1089" b="1" dirty="0">
                <a:latin typeface="Corbel" panose="020B0503020204020204" pitchFamily="34" charset="0"/>
              </a:rPr>
              <a:t>.</a:t>
            </a:r>
          </a:p>
          <a:p>
            <a:pPr algn="ctr">
              <a:lnSpc>
                <a:spcPct val="50000"/>
              </a:lnSpc>
            </a:pPr>
            <a:r>
              <a:rPr lang="en-US" sz="1089" b="1" dirty="0">
                <a:latin typeface="Corbel" panose="020B0503020204020204" pitchFamily="34" charset="0"/>
              </a:rPr>
              <a:t>.</a:t>
            </a:r>
          </a:p>
          <a:p>
            <a:pPr algn="ctr">
              <a:lnSpc>
                <a:spcPct val="50000"/>
              </a:lnSpc>
            </a:pPr>
            <a:r>
              <a:rPr lang="en-US" sz="1089" b="1" dirty="0">
                <a:latin typeface="Corbel" panose="020B0503020204020204" pitchFamily="34" charset="0"/>
              </a:rPr>
              <a:t>.</a:t>
            </a:r>
          </a:p>
        </p:txBody>
      </p:sp>
      <p:sp>
        <p:nvSpPr>
          <p:cNvPr id="79" name="TextBox 78">
            <a:extLst>
              <a:ext uri="{FF2B5EF4-FFF2-40B4-BE49-F238E27FC236}">
                <a16:creationId xmlns:a16="http://schemas.microsoft.com/office/drawing/2014/main" id="{617B514F-984C-CD49-925B-E4DEA2A7162F}"/>
              </a:ext>
            </a:extLst>
          </p:cNvPr>
          <p:cNvSpPr txBox="1"/>
          <p:nvPr/>
        </p:nvSpPr>
        <p:spPr>
          <a:xfrm>
            <a:off x="1378433" y="3645268"/>
            <a:ext cx="838550" cy="641465"/>
          </a:xfrm>
          <a:prstGeom prst="roundRect">
            <a:avLst>
              <a:gd name="adj" fmla="val 10928"/>
            </a:avLst>
          </a:prstGeom>
          <a:noFill/>
          <a:ln>
            <a:noFill/>
          </a:ln>
        </p:spPr>
        <p:txBody>
          <a:bodyPr wrap="square" rtlCol="0" anchor="ctr" anchorCtr="0">
            <a:noAutofit/>
          </a:bodyPr>
          <a:lstStyle/>
          <a:p>
            <a:pPr algn="ctr">
              <a:lnSpc>
                <a:spcPct val="90000"/>
              </a:lnSpc>
            </a:pPr>
            <a:r>
              <a:rPr lang="en-US" sz="1220" dirty="0">
                <a:latin typeface="Corbel" panose="020B0503020204020204" pitchFamily="34" charset="0"/>
              </a:rPr>
              <a:t>reference &amp; query locations</a:t>
            </a:r>
          </a:p>
        </p:txBody>
      </p:sp>
      <p:sp>
        <p:nvSpPr>
          <p:cNvPr id="80" name="Rectangle 79">
            <a:extLst>
              <a:ext uri="{FF2B5EF4-FFF2-40B4-BE49-F238E27FC236}">
                <a16:creationId xmlns:a16="http://schemas.microsoft.com/office/drawing/2014/main" id="{DD8ECE39-EE10-0D45-AF17-0C9976367C01}"/>
              </a:ext>
            </a:extLst>
          </p:cNvPr>
          <p:cNvSpPr/>
          <p:nvPr/>
        </p:nvSpPr>
        <p:spPr>
          <a:xfrm>
            <a:off x="4398800" y="3108053"/>
            <a:ext cx="843542" cy="438582"/>
          </a:xfrm>
          <a:prstGeom prst="rect">
            <a:avLst/>
          </a:prstGeom>
        </p:spPr>
        <p:txBody>
          <a:bodyPr wrap="square">
            <a:spAutoFit/>
          </a:bodyPr>
          <a:lstStyle/>
          <a:p>
            <a:pPr algn="ctr">
              <a:lnSpc>
                <a:spcPct val="90000"/>
              </a:lnSpc>
            </a:pPr>
            <a:r>
              <a:rPr lang="en-US" sz="1220" dirty="0">
                <a:latin typeface="Corbel" panose="020B0503020204020204" pitchFamily="34" charset="0"/>
              </a:rPr>
              <a:t>Write </a:t>
            </a:r>
          </a:p>
          <a:p>
            <a:pPr algn="ctr">
              <a:lnSpc>
                <a:spcPct val="90000"/>
              </a:lnSpc>
            </a:pPr>
            <a:r>
              <a:rPr lang="en-US" sz="1220" dirty="0">
                <a:latin typeface="Corbel" panose="020B0503020204020204" pitchFamily="34" charset="0"/>
              </a:rPr>
              <a:t>bitvectors</a:t>
            </a:r>
          </a:p>
        </p:txBody>
      </p:sp>
      <p:cxnSp>
        <p:nvCxnSpPr>
          <p:cNvPr id="97" name="Straight Arrow Connector 96">
            <a:extLst>
              <a:ext uri="{FF2B5EF4-FFF2-40B4-BE49-F238E27FC236}">
                <a16:creationId xmlns:a16="http://schemas.microsoft.com/office/drawing/2014/main" id="{87D5A794-FE8E-2C45-9212-CA36AF3D37AC}"/>
              </a:ext>
            </a:extLst>
          </p:cNvPr>
          <p:cNvCxnSpPr>
            <a:cxnSpLocks/>
          </p:cNvCxnSpPr>
          <p:nvPr/>
        </p:nvCxnSpPr>
        <p:spPr>
          <a:xfrm>
            <a:off x="3303362" y="2094000"/>
            <a:ext cx="0" cy="745123"/>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EC4675F3-CBC3-064E-BEE1-E1DE1A626FCC}"/>
              </a:ext>
            </a:extLst>
          </p:cNvPr>
          <p:cNvSpPr/>
          <p:nvPr/>
        </p:nvSpPr>
        <p:spPr>
          <a:xfrm>
            <a:off x="1389994" y="1958976"/>
            <a:ext cx="847629" cy="784830"/>
          </a:xfrm>
          <a:prstGeom prst="rect">
            <a:avLst/>
          </a:prstGeom>
        </p:spPr>
        <p:txBody>
          <a:bodyPr wrap="square">
            <a:spAutoFit/>
          </a:bodyPr>
          <a:lstStyle/>
          <a:p>
            <a:pPr algn="ctr">
              <a:lnSpc>
                <a:spcPct val="90000"/>
              </a:lnSpc>
            </a:pPr>
            <a:r>
              <a:rPr lang="en-US" sz="1220" dirty="0">
                <a:latin typeface="Corbel" panose="020B0503020204020204" pitchFamily="34" charset="0"/>
              </a:rPr>
              <a:t>reference text </a:t>
            </a:r>
          </a:p>
          <a:p>
            <a:pPr algn="ctr">
              <a:lnSpc>
                <a:spcPct val="90000"/>
              </a:lnSpc>
            </a:pPr>
            <a:r>
              <a:rPr lang="en-US" sz="1220" dirty="0">
                <a:latin typeface="Corbel" panose="020B0503020204020204" pitchFamily="34" charset="0"/>
              </a:rPr>
              <a:t>&amp; query pattern</a:t>
            </a:r>
          </a:p>
        </p:txBody>
      </p:sp>
      <p:sp>
        <p:nvSpPr>
          <p:cNvPr id="82" name="TextBox 81">
            <a:extLst>
              <a:ext uri="{FF2B5EF4-FFF2-40B4-BE49-F238E27FC236}">
                <a16:creationId xmlns:a16="http://schemas.microsoft.com/office/drawing/2014/main" id="{49366940-8D44-0C46-991D-82028F86ADF1}"/>
              </a:ext>
            </a:extLst>
          </p:cNvPr>
          <p:cNvSpPr txBox="1"/>
          <p:nvPr/>
        </p:nvSpPr>
        <p:spPr>
          <a:xfrm>
            <a:off x="2861346" y="2251029"/>
            <a:ext cx="921424" cy="391121"/>
          </a:xfrm>
          <a:prstGeom prst="roundRect">
            <a:avLst>
              <a:gd name="adj" fmla="val 10928"/>
            </a:avLst>
          </a:prstGeom>
          <a:solidFill>
            <a:srgbClr val="A9D18E"/>
          </a:solidFill>
          <a:ln>
            <a:noFill/>
          </a:ln>
        </p:spPr>
        <p:txBody>
          <a:bodyPr wrap="square" lIns="0" tIns="0" rIns="0" bIns="0" rtlCol="0" anchor="ctr" anchorCtr="0">
            <a:noAutofit/>
          </a:bodyPr>
          <a:lstStyle/>
          <a:p>
            <a:pPr algn="ctr">
              <a:lnSpc>
                <a:spcPct val="90000"/>
              </a:lnSpc>
            </a:pPr>
            <a:r>
              <a:rPr lang="en-US" sz="1220" dirty="0">
                <a:latin typeface="Corbel" panose="020B0503020204020204" pitchFamily="34" charset="0"/>
              </a:rPr>
              <a:t>sub-text &amp; </a:t>
            </a:r>
          </a:p>
          <a:p>
            <a:pPr algn="ctr">
              <a:lnSpc>
                <a:spcPct val="90000"/>
              </a:lnSpc>
            </a:pPr>
            <a:r>
              <a:rPr lang="en-US" sz="1220" dirty="0">
                <a:latin typeface="Corbel" panose="020B0503020204020204" pitchFamily="34" charset="0"/>
              </a:rPr>
              <a:t>sub-pattern</a:t>
            </a:r>
          </a:p>
        </p:txBody>
      </p:sp>
      <p:sp>
        <p:nvSpPr>
          <p:cNvPr id="83" name="Rectangle 82">
            <a:extLst>
              <a:ext uri="{FF2B5EF4-FFF2-40B4-BE49-F238E27FC236}">
                <a16:creationId xmlns:a16="http://schemas.microsoft.com/office/drawing/2014/main" id="{0D3C7D3B-3066-1642-ACC5-AD69E16D57FB}"/>
              </a:ext>
            </a:extLst>
          </p:cNvPr>
          <p:cNvSpPr/>
          <p:nvPr/>
        </p:nvSpPr>
        <p:spPr>
          <a:xfrm>
            <a:off x="6419907" y="3108053"/>
            <a:ext cx="864949" cy="438582"/>
          </a:xfrm>
          <a:prstGeom prst="rect">
            <a:avLst/>
          </a:prstGeom>
        </p:spPr>
        <p:txBody>
          <a:bodyPr wrap="square">
            <a:spAutoFit/>
          </a:bodyPr>
          <a:lstStyle/>
          <a:p>
            <a:pPr algn="ctr">
              <a:lnSpc>
                <a:spcPct val="90000"/>
              </a:lnSpc>
            </a:pPr>
            <a:r>
              <a:rPr lang="en-US" sz="1220" dirty="0">
                <a:latin typeface="Corbel" panose="020B0503020204020204" pitchFamily="34" charset="0"/>
              </a:rPr>
              <a:t>Read </a:t>
            </a:r>
          </a:p>
          <a:p>
            <a:pPr algn="ctr">
              <a:lnSpc>
                <a:spcPct val="90000"/>
              </a:lnSpc>
            </a:pPr>
            <a:r>
              <a:rPr lang="en-US" sz="1220" dirty="0">
                <a:latin typeface="Corbel" panose="020B0503020204020204" pitchFamily="34" charset="0"/>
              </a:rPr>
              <a:t>bitvectors</a:t>
            </a:r>
          </a:p>
        </p:txBody>
      </p:sp>
      <p:sp>
        <p:nvSpPr>
          <p:cNvPr id="85" name="TextBox 84">
            <a:extLst>
              <a:ext uri="{FF2B5EF4-FFF2-40B4-BE49-F238E27FC236}">
                <a16:creationId xmlns:a16="http://schemas.microsoft.com/office/drawing/2014/main" id="{F6896383-F39C-9A44-BBF2-EE1646FE4912}"/>
              </a:ext>
            </a:extLst>
          </p:cNvPr>
          <p:cNvSpPr txBox="1"/>
          <p:nvPr/>
        </p:nvSpPr>
        <p:spPr>
          <a:xfrm>
            <a:off x="2704298" y="3719634"/>
            <a:ext cx="959529" cy="438693"/>
          </a:xfrm>
          <a:prstGeom prst="roundRect">
            <a:avLst>
              <a:gd name="adj" fmla="val 10928"/>
            </a:avLst>
          </a:prstGeom>
          <a:noFill/>
          <a:ln>
            <a:noFill/>
          </a:ln>
        </p:spPr>
        <p:txBody>
          <a:bodyPr wrap="square" rtlCol="0" anchor="ctr" anchorCtr="0">
            <a:noAutofit/>
          </a:bodyPr>
          <a:lstStyle/>
          <a:p>
            <a:pPr algn="ctr">
              <a:lnSpc>
                <a:spcPct val="90000"/>
              </a:lnSpc>
            </a:pPr>
            <a:r>
              <a:rPr lang="en-US" sz="1220" dirty="0">
                <a:latin typeface="Corbel" panose="020B0503020204020204" pitchFamily="34" charset="0"/>
              </a:rPr>
              <a:t>Generate </a:t>
            </a:r>
          </a:p>
          <a:p>
            <a:pPr algn="ctr">
              <a:lnSpc>
                <a:spcPct val="90000"/>
              </a:lnSpc>
            </a:pPr>
            <a:r>
              <a:rPr lang="en-US" sz="1220" dirty="0">
                <a:latin typeface="Corbel" panose="020B0503020204020204" pitchFamily="34" charset="0"/>
              </a:rPr>
              <a:t>bitvectors</a:t>
            </a:r>
          </a:p>
        </p:txBody>
      </p:sp>
      <p:sp>
        <p:nvSpPr>
          <p:cNvPr id="86" name="TextBox 85">
            <a:extLst>
              <a:ext uri="{FF2B5EF4-FFF2-40B4-BE49-F238E27FC236}">
                <a16:creationId xmlns:a16="http://schemas.microsoft.com/office/drawing/2014/main" id="{37D4D36B-37C8-D54A-95F4-AA6438BDF577}"/>
              </a:ext>
            </a:extLst>
          </p:cNvPr>
          <p:cNvSpPr txBox="1">
            <a:spLocks noChangeAspect="1"/>
          </p:cNvSpPr>
          <p:nvPr/>
        </p:nvSpPr>
        <p:spPr>
          <a:xfrm>
            <a:off x="1889049" y="1619690"/>
            <a:ext cx="267122" cy="267122"/>
          </a:xfrm>
          <a:prstGeom prst="ellipse">
            <a:avLst/>
          </a:prstGeom>
          <a:solidFill>
            <a:schemeClr val="tx1"/>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2</a:t>
            </a:r>
          </a:p>
        </p:txBody>
      </p:sp>
      <p:sp>
        <p:nvSpPr>
          <p:cNvPr id="87" name="TextBox 86">
            <a:extLst>
              <a:ext uri="{FF2B5EF4-FFF2-40B4-BE49-F238E27FC236}">
                <a16:creationId xmlns:a16="http://schemas.microsoft.com/office/drawing/2014/main" id="{83BC8E47-B0B9-644B-ACD9-E76DCF611688}"/>
              </a:ext>
            </a:extLst>
          </p:cNvPr>
          <p:cNvSpPr txBox="1">
            <a:spLocks noChangeAspect="1"/>
          </p:cNvSpPr>
          <p:nvPr/>
        </p:nvSpPr>
        <p:spPr>
          <a:xfrm>
            <a:off x="1396380" y="3307825"/>
            <a:ext cx="267122" cy="267122"/>
          </a:xfrm>
          <a:prstGeom prst="ellipse">
            <a:avLst/>
          </a:prstGeom>
          <a:solidFill>
            <a:schemeClr val="tx1"/>
          </a:solidFill>
        </p:spPr>
        <p:txBody>
          <a:bodyPr wrap="none" lIns="13063"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1</a:t>
            </a:r>
          </a:p>
        </p:txBody>
      </p:sp>
      <p:sp>
        <p:nvSpPr>
          <p:cNvPr id="88" name="TextBox 87">
            <a:extLst>
              <a:ext uri="{FF2B5EF4-FFF2-40B4-BE49-F238E27FC236}">
                <a16:creationId xmlns:a16="http://schemas.microsoft.com/office/drawing/2014/main" id="{D35AB167-6DCC-5141-AAE7-8A6269EA5409}"/>
              </a:ext>
            </a:extLst>
          </p:cNvPr>
          <p:cNvSpPr txBox="1">
            <a:spLocks noChangeAspect="1"/>
          </p:cNvSpPr>
          <p:nvPr/>
        </p:nvSpPr>
        <p:spPr>
          <a:xfrm>
            <a:off x="2587796" y="2296727"/>
            <a:ext cx="267122" cy="267122"/>
          </a:xfrm>
          <a:prstGeom prst="ellipse">
            <a:avLst/>
          </a:prstGeom>
          <a:solidFill>
            <a:schemeClr val="tx1"/>
          </a:solidFill>
        </p:spPr>
        <p:txBody>
          <a:bodyPr wrap="none" lIns="13063"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3</a:t>
            </a:r>
          </a:p>
        </p:txBody>
      </p:sp>
      <p:sp>
        <p:nvSpPr>
          <p:cNvPr id="89" name="TextBox 88">
            <a:extLst>
              <a:ext uri="{FF2B5EF4-FFF2-40B4-BE49-F238E27FC236}">
                <a16:creationId xmlns:a16="http://schemas.microsoft.com/office/drawing/2014/main" id="{EC54EFB3-7D5A-844E-87C4-C1A5567C604E}"/>
              </a:ext>
            </a:extLst>
          </p:cNvPr>
          <p:cNvSpPr txBox="1">
            <a:spLocks noChangeAspect="1"/>
          </p:cNvSpPr>
          <p:nvPr/>
        </p:nvSpPr>
        <p:spPr>
          <a:xfrm>
            <a:off x="3599745" y="3796538"/>
            <a:ext cx="267122" cy="267122"/>
          </a:xfrm>
          <a:prstGeom prst="ellipse">
            <a:avLst/>
          </a:prstGeom>
          <a:solidFill>
            <a:schemeClr val="tx1"/>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4</a:t>
            </a:r>
          </a:p>
        </p:txBody>
      </p:sp>
      <p:sp>
        <p:nvSpPr>
          <p:cNvPr id="90" name="TextBox 89">
            <a:extLst>
              <a:ext uri="{FF2B5EF4-FFF2-40B4-BE49-F238E27FC236}">
                <a16:creationId xmlns:a16="http://schemas.microsoft.com/office/drawing/2014/main" id="{B5A80858-EEC4-D84E-A78B-77E9E36525AF}"/>
              </a:ext>
            </a:extLst>
          </p:cNvPr>
          <p:cNvSpPr txBox="1">
            <a:spLocks noChangeAspect="1"/>
          </p:cNvSpPr>
          <p:nvPr/>
        </p:nvSpPr>
        <p:spPr>
          <a:xfrm>
            <a:off x="4685572" y="2785587"/>
            <a:ext cx="267122" cy="267122"/>
          </a:xfrm>
          <a:prstGeom prst="ellipse">
            <a:avLst/>
          </a:prstGeom>
          <a:solidFill>
            <a:schemeClr val="tx1"/>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5</a:t>
            </a:r>
          </a:p>
        </p:txBody>
      </p:sp>
      <p:sp>
        <p:nvSpPr>
          <p:cNvPr id="91" name="TextBox 90">
            <a:extLst>
              <a:ext uri="{FF2B5EF4-FFF2-40B4-BE49-F238E27FC236}">
                <a16:creationId xmlns:a16="http://schemas.microsoft.com/office/drawing/2014/main" id="{6227EF7D-9269-E045-806B-792BBE0CB58D}"/>
              </a:ext>
            </a:extLst>
          </p:cNvPr>
          <p:cNvSpPr txBox="1">
            <a:spLocks noChangeAspect="1"/>
          </p:cNvSpPr>
          <p:nvPr/>
        </p:nvSpPr>
        <p:spPr>
          <a:xfrm>
            <a:off x="6729912" y="2770532"/>
            <a:ext cx="267122" cy="267122"/>
          </a:xfrm>
          <a:prstGeom prst="ellipse">
            <a:avLst/>
          </a:prstGeom>
          <a:solidFill>
            <a:schemeClr val="tx1"/>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6</a:t>
            </a:r>
          </a:p>
        </p:txBody>
      </p:sp>
      <p:cxnSp>
        <p:nvCxnSpPr>
          <p:cNvPr id="94" name="Straight Arrow Connector 93">
            <a:extLst>
              <a:ext uri="{FF2B5EF4-FFF2-40B4-BE49-F238E27FC236}">
                <a16:creationId xmlns:a16="http://schemas.microsoft.com/office/drawing/2014/main" id="{6E653B41-77AE-8B45-8858-E14150022CAF}"/>
              </a:ext>
            </a:extLst>
          </p:cNvPr>
          <p:cNvCxnSpPr>
            <a:cxnSpLocks/>
          </p:cNvCxnSpPr>
          <p:nvPr/>
        </p:nvCxnSpPr>
        <p:spPr>
          <a:xfrm>
            <a:off x="1367544" y="1942647"/>
            <a:ext cx="8738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B5334409-8D85-5D4E-B2D1-AF6B31993C60}"/>
              </a:ext>
            </a:extLst>
          </p:cNvPr>
          <p:cNvSpPr/>
          <p:nvPr/>
        </p:nvSpPr>
        <p:spPr>
          <a:xfrm>
            <a:off x="2133807" y="4391341"/>
            <a:ext cx="2309084" cy="1200329"/>
          </a:xfrm>
          <a:prstGeom prst="rect">
            <a:avLst/>
          </a:prstGeom>
        </p:spPr>
        <p:txBody>
          <a:bodyPr wrap="square">
            <a:spAutoFit/>
          </a:bodyPr>
          <a:lstStyle/>
          <a:p>
            <a:pPr algn="ctr"/>
            <a:r>
              <a:rPr lang="en-US" b="1" dirty="0">
                <a:solidFill>
                  <a:srgbClr val="00B050"/>
                </a:solidFill>
              </a:rPr>
              <a:t>GenASM-DC:</a:t>
            </a:r>
            <a:r>
              <a:rPr lang="en-US" dirty="0">
                <a:solidFill>
                  <a:srgbClr val="00B050"/>
                </a:solidFill>
              </a:rPr>
              <a:t> </a:t>
            </a:r>
          </a:p>
          <a:p>
            <a:pPr algn="ctr"/>
            <a:r>
              <a:rPr lang="en-US" dirty="0"/>
              <a:t>generates bitvectors </a:t>
            </a:r>
          </a:p>
          <a:p>
            <a:pPr algn="ctr"/>
            <a:r>
              <a:rPr lang="en-US" dirty="0"/>
              <a:t>and performs edit </a:t>
            </a:r>
          </a:p>
          <a:p>
            <a:pPr algn="ctr"/>
            <a:r>
              <a:rPr lang="en-US" b="1" dirty="0">
                <a:solidFill>
                  <a:srgbClr val="00B050"/>
                </a:solidFill>
              </a:rPr>
              <a:t>D</a:t>
            </a:r>
            <a:r>
              <a:rPr lang="en-US" dirty="0"/>
              <a:t>istance </a:t>
            </a:r>
            <a:r>
              <a:rPr lang="en-US" b="1" dirty="0">
                <a:solidFill>
                  <a:srgbClr val="00B050"/>
                </a:solidFill>
              </a:rPr>
              <a:t>C</a:t>
            </a:r>
            <a:r>
              <a:rPr lang="en-US" dirty="0"/>
              <a:t>alculation</a:t>
            </a:r>
          </a:p>
        </p:txBody>
      </p:sp>
      <p:sp>
        <p:nvSpPr>
          <p:cNvPr id="101" name="Rectangle 100">
            <a:extLst>
              <a:ext uri="{FF2B5EF4-FFF2-40B4-BE49-F238E27FC236}">
                <a16:creationId xmlns:a16="http://schemas.microsoft.com/office/drawing/2014/main" id="{F3879059-D6EE-7D4A-9868-74ABA2A8F50A}"/>
              </a:ext>
            </a:extLst>
          </p:cNvPr>
          <p:cNvSpPr/>
          <p:nvPr/>
        </p:nvSpPr>
        <p:spPr>
          <a:xfrm>
            <a:off x="6123848" y="4391341"/>
            <a:ext cx="2847852" cy="1200329"/>
          </a:xfrm>
          <a:prstGeom prst="rect">
            <a:avLst/>
          </a:prstGeom>
        </p:spPr>
        <p:txBody>
          <a:bodyPr wrap="square">
            <a:spAutoFit/>
          </a:bodyPr>
          <a:lstStyle/>
          <a:p>
            <a:pPr marL="538163" algn="ctr">
              <a:lnSpc>
                <a:spcPct val="100000"/>
              </a:lnSpc>
              <a:spcBef>
                <a:spcPts val="0"/>
              </a:spcBef>
              <a:spcAft>
                <a:spcPts val="0"/>
              </a:spcAft>
            </a:pPr>
            <a:r>
              <a:rPr lang="en-US" b="1" dirty="0">
                <a:solidFill>
                  <a:srgbClr val="7A20C9"/>
                </a:solidFill>
              </a:rPr>
              <a:t>GenASM-TB:</a:t>
            </a:r>
            <a:r>
              <a:rPr lang="en-US" dirty="0">
                <a:solidFill>
                  <a:srgbClr val="7A20C9"/>
                </a:solidFill>
              </a:rPr>
              <a:t> </a:t>
            </a:r>
            <a:r>
              <a:rPr lang="en-US" dirty="0"/>
              <a:t>performs </a:t>
            </a:r>
            <a:r>
              <a:rPr lang="en-US" b="1" dirty="0" err="1">
                <a:solidFill>
                  <a:srgbClr val="7A20C9"/>
                </a:solidFill>
              </a:rPr>
              <a:t>T</a:t>
            </a:r>
            <a:r>
              <a:rPr lang="en-US" dirty="0" err="1"/>
              <a:t>race</a:t>
            </a:r>
            <a:r>
              <a:rPr lang="en-US" b="1" dirty="0" err="1">
                <a:solidFill>
                  <a:srgbClr val="7A20C9"/>
                </a:solidFill>
              </a:rPr>
              <a:t>B</a:t>
            </a:r>
            <a:r>
              <a:rPr lang="en-US" dirty="0" err="1"/>
              <a:t>ack</a:t>
            </a:r>
            <a:r>
              <a:rPr lang="en-US" dirty="0"/>
              <a:t> and assembles the optimal alignment </a:t>
            </a:r>
          </a:p>
        </p:txBody>
      </p:sp>
      <p:cxnSp>
        <p:nvCxnSpPr>
          <p:cNvPr id="117" name="Straight Arrow Connector 116">
            <a:extLst>
              <a:ext uri="{FF2B5EF4-FFF2-40B4-BE49-F238E27FC236}">
                <a16:creationId xmlns:a16="http://schemas.microsoft.com/office/drawing/2014/main" id="{E4FFE967-0E24-4047-B38E-73DA9C85BFD3}"/>
              </a:ext>
            </a:extLst>
          </p:cNvPr>
          <p:cNvCxnSpPr>
            <a:cxnSpLocks/>
          </p:cNvCxnSpPr>
          <p:nvPr/>
        </p:nvCxnSpPr>
        <p:spPr>
          <a:xfrm flipV="1">
            <a:off x="6413678" y="3085322"/>
            <a:ext cx="902950"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EC5E8819-1B0B-D548-97C2-C7DE80E250AB}"/>
              </a:ext>
            </a:extLst>
          </p:cNvPr>
          <p:cNvSpPr/>
          <p:nvPr/>
        </p:nvSpPr>
        <p:spPr>
          <a:xfrm>
            <a:off x="6419907" y="3108053"/>
            <a:ext cx="864949" cy="438582"/>
          </a:xfrm>
          <a:prstGeom prst="rect">
            <a:avLst/>
          </a:prstGeom>
        </p:spPr>
        <p:txBody>
          <a:bodyPr wrap="square">
            <a:spAutoFit/>
          </a:bodyPr>
          <a:lstStyle/>
          <a:p>
            <a:pPr algn="ctr">
              <a:lnSpc>
                <a:spcPct val="90000"/>
              </a:lnSpc>
            </a:pPr>
            <a:r>
              <a:rPr lang="en-US" sz="1220" dirty="0">
                <a:solidFill>
                  <a:srgbClr val="C00000"/>
                </a:solidFill>
                <a:latin typeface="Corbel" panose="020B0503020204020204" pitchFamily="34" charset="0"/>
              </a:rPr>
              <a:t>Read </a:t>
            </a:r>
          </a:p>
          <a:p>
            <a:pPr algn="ctr">
              <a:lnSpc>
                <a:spcPct val="90000"/>
              </a:lnSpc>
            </a:pPr>
            <a:r>
              <a:rPr lang="en-US" sz="1220" dirty="0">
                <a:solidFill>
                  <a:srgbClr val="C00000"/>
                </a:solidFill>
                <a:latin typeface="Corbel" panose="020B0503020204020204" pitchFamily="34" charset="0"/>
              </a:rPr>
              <a:t>bitvectors</a:t>
            </a:r>
          </a:p>
        </p:txBody>
      </p:sp>
      <p:sp>
        <p:nvSpPr>
          <p:cNvPr id="119" name="TextBox 118">
            <a:extLst>
              <a:ext uri="{FF2B5EF4-FFF2-40B4-BE49-F238E27FC236}">
                <a16:creationId xmlns:a16="http://schemas.microsoft.com/office/drawing/2014/main" id="{D815CD1C-7288-604F-BB7A-237C8BD9A10F}"/>
              </a:ext>
            </a:extLst>
          </p:cNvPr>
          <p:cNvSpPr txBox="1">
            <a:spLocks noChangeAspect="1"/>
          </p:cNvSpPr>
          <p:nvPr/>
        </p:nvSpPr>
        <p:spPr>
          <a:xfrm>
            <a:off x="6729912" y="2770532"/>
            <a:ext cx="267122" cy="267122"/>
          </a:xfrm>
          <a:prstGeom prst="ellipse">
            <a:avLst/>
          </a:prstGeom>
          <a:solidFill>
            <a:srgbClr val="C00000"/>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6</a:t>
            </a:r>
          </a:p>
        </p:txBody>
      </p:sp>
      <p:cxnSp>
        <p:nvCxnSpPr>
          <p:cNvPr id="114" name="Straight Arrow Connector 113">
            <a:extLst>
              <a:ext uri="{FF2B5EF4-FFF2-40B4-BE49-F238E27FC236}">
                <a16:creationId xmlns:a16="http://schemas.microsoft.com/office/drawing/2014/main" id="{D614D36B-9B43-4646-AC90-1F4D4ADAA4DD}"/>
              </a:ext>
            </a:extLst>
          </p:cNvPr>
          <p:cNvCxnSpPr>
            <a:cxnSpLocks/>
          </p:cNvCxnSpPr>
          <p:nvPr/>
        </p:nvCxnSpPr>
        <p:spPr>
          <a:xfrm flipV="1">
            <a:off x="4327613" y="3097751"/>
            <a:ext cx="965801"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55D50D42-C3D1-9F48-BCE1-982F81A19D33}"/>
              </a:ext>
            </a:extLst>
          </p:cNvPr>
          <p:cNvSpPr/>
          <p:nvPr/>
        </p:nvSpPr>
        <p:spPr>
          <a:xfrm>
            <a:off x="4399195" y="3108053"/>
            <a:ext cx="843542" cy="438582"/>
          </a:xfrm>
          <a:prstGeom prst="rect">
            <a:avLst/>
          </a:prstGeom>
        </p:spPr>
        <p:txBody>
          <a:bodyPr wrap="square">
            <a:spAutoFit/>
          </a:bodyPr>
          <a:lstStyle/>
          <a:p>
            <a:pPr algn="ctr">
              <a:lnSpc>
                <a:spcPct val="90000"/>
              </a:lnSpc>
            </a:pPr>
            <a:r>
              <a:rPr lang="en-US" sz="1220" dirty="0">
                <a:solidFill>
                  <a:srgbClr val="C00000"/>
                </a:solidFill>
                <a:latin typeface="Corbel" panose="020B0503020204020204" pitchFamily="34" charset="0"/>
              </a:rPr>
              <a:t>Write </a:t>
            </a:r>
          </a:p>
          <a:p>
            <a:pPr algn="ctr">
              <a:lnSpc>
                <a:spcPct val="90000"/>
              </a:lnSpc>
            </a:pPr>
            <a:r>
              <a:rPr lang="en-US" sz="1220" dirty="0">
                <a:solidFill>
                  <a:srgbClr val="C00000"/>
                </a:solidFill>
                <a:latin typeface="Corbel" panose="020B0503020204020204" pitchFamily="34" charset="0"/>
              </a:rPr>
              <a:t>bitvectors</a:t>
            </a:r>
          </a:p>
        </p:txBody>
      </p:sp>
      <p:sp>
        <p:nvSpPr>
          <p:cNvPr id="116" name="TextBox 115">
            <a:extLst>
              <a:ext uri="{FF2B5EF4-FFF2-40B4-BE49-F238E27FC236}">
                <a16:creationId xmlns:a16="http://schemas.microsoft.com/office/drawing/2014/main" id="{DA6E12A7-B424-344E-A49F-3C09BD875C57}"/>
              </a:ext>
            </a:extLst>
          </p:cNvPr>
          <p:cNvSpPr txBox="1">
            <a:spLocks noChangeAspect="1"/>
          </p:cNvSpPr>
          <p:nvPr/>
        </p:nvSpPr>
        <p:spPr>
          <a:xfrm>
            <a:off x="4685967" y="2785587"/>
            <a:ext cx="267122" cy="267122"/>
          </a:xfrm>
          <a:prstGeom prst="ellipse">
            <a:avLst/>
          </a:prstGeom>
          <a:solidFill>
            <a:srgbClr val="C00000"/>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5</a:t>
            </a:r>
          </a:p>
        </p:txBody>
      </p:sp>
      <p:sp>
        <p:nvSpPr>
          <p:cNvPr id="112" name="TextBox 111">
            <a:extLst>
              <a:ext uri="{FF2B5EF4-FFF2-40B4-BE49-F238E27FC236}">
                <a16:creationId xmlns:a16="http://schemas.microsoft.com/office/drawing/2014/main" id="{3098C794-DD81-CA49-81A6-072385F90E1B}"/>
              </a:ext>
            </a:extLst>
          </p:cNvPr>
          <p:cNvSpPr txBox="1"/>
          <p:nvPr/>
        </p:nvSpPr>
        <p:spPr>
          <a:xfrm>
            <a:off x="2704298" y="3719634"/>
            <a:ext cx="959529" cy="438693"/>
          </a:xfrm>
          <a:prstGeom prst="roundRect">
            <a:avLst>
              <a:gd name="adj" fmla="val 10928"/>
            </a:avLst>
          </a:prstGeom>
          <a:noFill/>
          <a:ln>
            <a:noFill/>
          </a:ln>
        </p:spPr>
        <p:txBody>
          <a:bodyPr wrap="square" rtlCol="0" anchor="ctr" anchorCtr="0">
            <a:noAutofit/>
          </a:bodyPr>
          <a:lstStyle/>
          <a:p>
            <a:pPr algn="ctr">
              <a:lnSpc>
                <a:spcPct val="90000"/>
              </a:lnSpc>
            </a:pPr>
            <a:r>
              <a:rPr lang="en-US" sz="1220" dirty="0">
                <a:solidFill>
                  <a:srgbClr val="C00000"/>
                </a:solidFill>
                <a:latin typeface="Corbel" panose="020B0503020204020204" pitchFamily="34" charset="0"/>
              </a:rPr>
              <a:t>Generate </a:t>
            </a:r>
          </a:p>
          <a:p>
            <a:pPr algn="ctr">
              <a:lnSpc>
                <a:spcPct val="90000"/>
              </a:lnSpc>
            </a:pPr>
            <a:r>
              <a:rPr lang="en-US" sz="1220" dirty="0">
                <a:solidFill>
                  <a:srgbClr val="C00000"/>
                </a:solidFill>
                <a:latin typeface="Corbel" panose="020B0503020204020204" pitchFamily="34" charset="0"/>
              </a:rPr>
              <a:t>bitvectors</a:t>
            </a:r>
          </a:p>
        </p:txBody>
      </p:sp>
      <p:sp>
        <p:nvSpPr>
          <p:cNvPr id="113" name="TextBox 112">
            <a:extLst>
              <a:ext uri="{FF2B5EF4-FFF2-40B4-BE49-F238E27FC236}">
                <a16:creationId xmlns:a16="http://schemas.microsoft.com/office/drawing/2014/main" id="{CFB1860A-D7E0-F841-B5C2-8ED42D70E02A}"/>
              </a:ext>
            </a:extLst>
          </p:cNvPr>
          <p:cNvSpPr txBox="1">
            <a:spLocks noChangeAspect="1"/>
          </p:cNvSpPr>
          <p:nvPr/>
        </p:nvSpPr>
        <p:spPr>
          <a:xfrm>
            <a:off x="3599745" y="3796538"/>
            <a:ext cx="267122" cy="267122"/>
          </a:xfrm>
          <a:prstGeom prst="ellipse">
            <a:avLst/>
          </a:prstGeom>
          <a:solidFill>
            <a:srgbClr val="C00000"/>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4</a:t>
            </a:r>
          </a:p>
        </p:txBody>
      </p:sp>
      <p:cxnSp>
        <p:nvCxnSpPr>
          <p:cNvPr id="109" name="Straight Arrow Connector 108">
            <a:extLst>
              <a:ext uri="{FF2B5EF4-FFF2-40B4-BE49-F238E27FC236}">
                <a16:creationId xmlns:a16="http://schemas.microsoft.com/office/drawing/2014/main" id="{91411551-D6DD-724A-9B60-F2178BCCEB13}"/>
              </a:ext>
            </a:extLst>
          </p:cNvPr>
          <p:cNvCxnSpPr>
            <a:cxnSpLocks/>
          </p:cNvCxnSpPr>
          <p:nvPr/>
        </p:nvCxnSpPr>
        <p:spPr>
          <a:xfrm>
            <a:off x="3303362" y="2094000"/>
            <a:ext cx="0" cy="745123"/>
          </a:xfrm>
          <a:prstGeom prst="straightConnector1">
            <a:avLst/>
          </a:prstGeom>
          <a:ln w="28575">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A7835F5C-809F-5A40-A776-29B2301B5029}"/>
              </a:ext>
            </a:extLst>
          </p:cNvPr>
          <p:cNvSpPr txBox="1"/>
          <p:nvPr/>
        </p:nvSpPr>
        <p:spPr>
          <a:xfrm>
            <a:off x="2861346" y="2251029"/>
            <a:ext cx="921424" cy="391121"/>
          </a:xfrm>
          <a:prstGeom prst="roundRect">
            <a:avLst>
              <a:gd name="adj" fmla="val 10928"/>
            </a:avLst>
          </a:prstGeom>
          <a:solidFill>
            <a:srgbClr val="A9D18E"/>
          </a:solidFill>
          <a:ln>
            <a:noFill/>
          </a:ln>
        </p:spPr>
        <p:txBody>
          <a:bodyPr wrap="square" lIns="0" tIns="0" rIns="0" bIns="0" rtlCol="0" anchor="ctr" anchorCtr="0">
            <a:noAutofit/>
          </a:bodyPr>
          <a:lstStyle/>
          <a:p>
            <a:pPr algn="ctr">
              <a:lnSpc>
                <a:spcPct val="90000"/>
              </a:lnSpc>
            </a:pPr>
            <a:r>
              <a:rPr lang="en-US" sz="1220" dirty="0">
                <a:solidFill>
                  <a:srgbClr val="C00000"/>
                </a:solidFill>
                <a:latin typeface="Corbel" panose="020B0503020204020204" pitchFamily="34" charset="0"/>
              </a:rPr>
              <a:t>sub-text &amp; </a:t>
            </a:r>
          </a:p>
          <a:p>
            <a:pPr algn="ctr">
              <a:lnSpc>
                <a:spcPct val="90000"/>
              </a:lnSpc>
            </a:pPr>
            <a:r>
              <a:rPr lang="en-US" sz="1220" dirty="0">
                <a:solidFill>
                  <a:srgbClr val="C00000"/>
                </a:solidFill>
                <a:latin typeface="Corbel" panose="020B0503020204020204" pitchFamily="34" charset="0"/>
              </a:rPr>
              <a:t>sub-pattern</a:t>
            </a:r>
          </a:p>
        </p:txBody>
      </p:sp>
      <p:sp>
        <p:nvSpPr>
          <p:cNvPr id="111" name="TextBox 110">
            <a:extLst>
              <a:ext uri="{FF2B5EF4-FFF2-40B4-BE49-F238E27FC236}">
                <a16:creationId xmlns:a16="http://schemas.microsoft.com/office/drawing/2014/main" id="{9EE642EE-C4A0-344A-A361-86267D469ED7}"/>
              </a:ext>
            </a:extLst>
          </p:cNvPr>
          <p:cNvSpPr txBox="1">
            <a:spLocks noChangeAspect="1"/>
          </p:cNvSpPr>
          <p:nvPr/>
        </p:nvSpPr>
        <p:spPr>
          <a:xfrm>
            <a:off x="2587796" y="2296727"/>
            <a:ext cx="267122" cy="267122"/>
          </a:xfrm>
          <a:prstGeom prst="ellipse">
            <a:avLst/>
          </a:prstGeom>
          <a:solidFill>
            <a:srgbClr val="C00000"/>
          </a:solidFill>
        </p:spPr>
        <p:txBody>
          <a:bodyPr wrap="none" lIns="13063"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3</a:t>
            </a:r>
          </a:p>
        </p:txBody>
      </p:sp>
      <p:sp>
        <p:nvSpPr>
          <p:cNvPr id="106" name="Rectangle 105">
            <a:extLst>
              <a:ext uri="{FF2B5EF4-FFF2-40B4-BE49-F238E27FC236}">
                <a16:creationId xmlns:a16="http://schemas.microsoft.com/office/drawing/2014/main" id="{29E2CB3E-653D-DE43-9F90-2FD09EF2BDF7}"/>
              </a:ext>
            </a:extLst>
          </p:cNvPr>
          <p:cNvSpPr/>
          <p:nvPr/>
        </p:nvSpPr>
        <p:spPr>
          <a:xfrm>
            <a:off x="1389993" y="1958976"/>
            <a:ext cx="847629" cy="784830"/>
          </a:xfrm>
          <a:prstGeom prst="rect">
            <a:avLst/>
          </a:prstGeom>
        </p:spPr>
        <p:txBody>
          <a:bodyPr wrap="square">
            <a:spAutoFit/>
          </a:bodyPr>
          <a:lstStyle/>
          <a:p>
            <a:pPr algn="ctr">
              <a:lnSpc>
                <a:spcPct val="90000"/>
              </a:lnSpc>
            </a:pPr>
            <a:r>
              <a:rPr lang="en-US" sz="1220" dirty="0">
                <a:solidFill>
                  <a:srgbClr val="C00000"/>
                </a:solidFill>
                <a:latin typeface="Corbel" panose="020B0503020204020204" pitchFamily="34" charset="0"/>
              </a:rPr>
              <a:t>reference text </a:t>
            </a:r>
          </a:p>
          <a:p>
            <a:pPr algn="ctr">
              <a:lnSpc>
                <a:spcPct val="90000"/>
              </a:lnSpc>
            </a:pPr>
            <a:r>
              <a:rPr lang="en-US" sz="1220" dirty="0">
                <a:solidFill>
                  <a:srgbClr val="C00000"/>
                </a:solidFill>
                <a:latin typeface="Corbel" panose="020B0503020204020204" pitchFamily="34" charset="0"/>
              </a:rPr>
              <a:t>&amp; query pattern</a:t>
            </a:r>
          </a:p>
        </p:txBody>
      </p:sp>
      <p:sp>
        <p:nvSpPr>
          <p:cNvPr id="107" name="TextBox 106">
            <a:extLst>
              <a:ext uri="{FF2B5EF4-FFF2-40B4-BE49-F238E27FC236}">
                <a16:creationId xmlns:a16="http://schemas.microsoft.com/office/drawing/2014/main" id="{0D824AEE-3214-C14C-825A-B70795A039B2}"/>
              </a:ext>
            </a:extLst>
          </p:cNvPr>
          <p:cNvSpPr txBox="1">
            <a:spLocks noChangeAspect="1"/>
          </p:cNvSpPr>
          <p:nvPr/>
        </p:nvSpPr>
        <p:spPr>
          <a:xfrm>
            <a:off x="1889048" y="1619690"/>
            <a:ext cx="267122" cy="267122"/>
          </a:xfrm>
          <a:prstGeom prst="ellipse">
            <a:avLst/>
          </a:prstGeom>
          <a:solidFill>
            <a:srgbClr val="C00000"/>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2</a:t>
            </a:r>
          </a:p>
        </p:txBody>
      </p:sp>
      <p:cxnSp>
        <p:nvCxnSpPr>
          <p:cNvPr id="108" name="Straight Arrow Connector 107">
            <a:extLst>
              <a:ext uri="{FF2B5EF4-FFF2-40B4-BE49-F238E27FC236}">
                <a16:creationId xmlns:a16="http://schemas.microsoft.com/office/drawing/2014/main" id="{CC0CE5FD-0ACC-6B45-92A6-35DBF2114B67}"/>
              </a:ext>
            </a:extLst>
          </p:cNvPr>
          <p:cNvCxnSpPr>
            <a:cxnSpLocks/>
          </p:cNvCxnSpPr>
          <p:nvPr/>
        </p:nvCxnSpPr>
        <p:spPr>
          <a:xfrm>
            <a:off x="1367543" y="1942647"/>
            <a:ext cx="873871"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D3FAE32B-405E-C440-90AF-85D148C3188B}"/>
              </a:ext>
            </a:extLst>
          </p:cNvPr>
          <p:cNvCxnSpPr>
            <a:cxnSpLocks/>
          </p:cNvCxnSpPr>
          <p:nvPr/>
        </p:nvCxnSpPr>
        <p:spPr>
          <a:xfrm>
            <a:off x="1367543" y="3625598"/>
            <a:ext cx="873871"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01E3144D-70A5-0E4D-9E4D-6128ABEDB03F}"/>
              </a:ext>
            </a:extLst>
          </p:cNvPr>
          <p:cNvSpPr txBox="1"/>
          <p:nvPr/>
        </p:nvSpPr>
        <p:spPr>
          <a:xfrm>
            <a:off x="1378432" y="3645268"/>
            <a:ext cx="838550" cy="641465"/>
          </a:xfrm>
          <a:prstGeom prst="roundRect">
            <a:avLst>
              <a:gd name="adj" fmla="val 10928"/>
            </a:avLst>
          </a:prstGeom>
          <a:noFill/>
          <a:ln>
            <a:noFill/>
          </a:ln>
        </p:spPr>
        <p:txBody>
          <a:bodyPr wrap="square" rtlCol="0" anchor="ctr" anchorCtr="0">
            <a:noAutofit/>
          </a:bodyPr>
          <a:lstStyle/>
          <a:p>
            <a:pPr algn="ctr">
              <a:lnSpc>
                <a:spcPct val="90000"/>
              </a:lnSpc>
            </a:pPr>
            <a:r>
              <a:rPr lang="en-US" sz="1220" dirty="0">
                <a:solidFill>
                  <a:srgbClr val="C00000"/>
                </a:solidFill>
                <a:latin typeface="Corbel" panose="020B0503020204020204" pitchFamily="34" charset="0"/>
              </a:rPr>
              <a:t>reference &amp; query locations</a:t>
            </a:r>
          </a:p>
        </p:txBody>
      </p:sp>
      <p:sp>
        <p:nvSpPr>
          <p:cNvPr id="105" name="TextBox 104">
            <a:extLst>
              <a:ext uri="{FF2B5EF4-FFF2-40B4-BE49-F238E27FC236}">
                <a16:creationId xmlns:a16="http://schemas.microsoft.com/office/drawing/2014/main" id="{B1828865-B060-AB40-BBDA-84536D76E79A}"/>
              </a:ext>
            </a:extLst>
          </p:cNvPr>
          <p:cNvSpPr txBox="1">
            <a:spLocks noChangeAspect="1"/>
          </p:cNvSpPr>
          <p:nvPr/>
        </p:nvSpPr>
        <p:spPr>
          <a:xfrm>
            <a:off x="1396379" y="3307825"/>
            <a:ext cx="267122" cy="267122"/>
          </a:xfrm>
          <a:prstGeom prst="ellipse">
            <a:avLst/>
          </a:prstGeom>
          <a:solidFill>
            <a:srgbClr val="C00000"/>
          </a:solidFill>
        </p:spPr>
        <p:txBody>
          <a:bodyPr wrap="none" lIns="13063"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1</a:t>
            </a:r>
          </a:p>
        </p:txBody>
      </p:sp>
      <p:sp>
        <p:nvSpPr>
          <p:cNvPr id="124" name="Rectangle 123">
            <a:extLst>
              <a:ext uri="{FF2B5EF4-FFF2-40B4-BE49-F238E27FC236}">
                <a16:creationId xmlns:a16="http://schemas.microsoft.com/office/drawing/2014/main" id="{DF83BB73-6B4A-A045-81D8-0232E4E46D44}"/>
              </a:ext>
            </a:extLst>
          </p:cNvPr>
          <p:cNvSpPr/>
          <p:nvPr/>
        </p:nvSpPr>
        <p:spPr>
          <a:xfrm>
            <a:off x="7358945" y="2141934"/>
            <a:ext cx="1386942" cy="438582"/>
          </a:xfrm>
          <a:prstGeom prst="rect">
            <a:avLst/>
          </a:prstGeom>
        </p:spPr>
        <p:txBody>
          <a:bodyPr wrap="square">
            <a:spAutoFit/>
          </a:bodyPr>
          <a:lstStyle/>
          <a:p>
            <a:pPr algn="ctr">
              <a:lnSpc>
                <a:spcPct val="90000"/>
              </a:lnSpc>
            </a:pPr>
            <a:r>
              <a:rPr lang="en-US" sz="1220" dirty="0">
                <a:solidFill>
                  <a:srgbClr val="C00000"/>
                </a:solidFill>
                <a:latin typeface="Corbel" panose="020B0503020204020204" pitchFamily="34" charset="0"/>
              </a:rPr>
              <a:t>Find the </a:t>
            </a:r>
          </a:p>
          <a:p>
            <a:pPr algn="ctr">
              <a:lnSpc>
                <a:spcPct val="90000"/>
              </a:lnSpc>
            </a:pPr>
            <a:r>
              <a:rPr lang="en-US" sz="1220" dirty="0">
                <a:solidFill>
                  <a:srgbClr val="C00000"/>
                </a:solidFill>
                <a:latin typeface="Corbel" panose="020B0503020204020204" pitchFamily="34" charset="0"/>
              </a:rPr>
              <a:t>traceback output</a:t>
            </a:r>
          </a:p>
        </p:txBody>
      </p:sp>
      <p:sp>
        <p:nvSpPr>
          <p:cNvPr id="125" name="TextBox 124">
            <a:extLst>
              <a:ext uri="{FF2B5EF4-FFF2-40B4-BE49-F238E27FC236}">
                <a16:creationId xmlns:a16="http://schemas.microsoft.com/office/drawing/2014/main" id="{B9F94304-2720-3B42-AA0B-85840B1BA88F}"/>
              </a:ext>
            </a:extLst>
          </p:cNvPr>
          <p:cNvSpPr txBox="1">
            <a:spLocks noChangeAspect="1"/>
          </p:cNvSpPr>
          <p:nvPr/>
        </p:nvSpPr>
        <p:spPr>
          <a:xfrm>
            <a:off x="7918854" y="1860704"/>
            <a:ext cx="267122" cy="267122"/>
          </a:xfrm>
          <a:prstGeom prst="ellipse">
            <a:avLst/>
          </a:prstGeom>
          <a:solidFill>
            <a:srgbClr val="C00000"/>
          </a:solidFill>
        </p:spPr>
        <p:txBody>
          <a:bodyPr wrap="none" lIns="1800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7</a:t>
            </a:r>
          </a:p>
        </p:txBody>
      </p:sp>
    </p:spTree>
    <p:custDataLst>
      <p:tags r:id="rId1"/>
    </p:custDataLst>
    <p:extLst>
      <p:ext uri="{BB962C8B-B14F-4D97-AF65-F5344CB8AC3E}">
        <p14:creationId xmlns:p14="http://schemas.microsoft.com/office/powerpoint/2010/main" val="336738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0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0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0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6"/>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8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0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1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1"/>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8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13"/>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12"/>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116"/>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14"/>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15"/>
                                        </p:tgtEl>
                                        <p:attrNameLst>
                                          <p:attrName>style.visibility</p:attrName>
                                        </p:attrNameLst>
                                      </p:cBhvr>
                                      <p:to>
                                        <p:strVal val="hidden"/>
                                      </p:to>
                                    </p:set>
                                  </p:childTnLst>
                                </p:cTn>
                              </p:par>
                              <p:par>
                                <p:cTn id="87" presetID="1" presetClass="entr" presetSubtype="0" fill="hold" grpId="0" nodeType="withEffect">
                                  <p:stCondLst>
                                    <p:cond delay="0"/>
                                  </p:stCondLst>
                                  <p:childTnLst>
                                    <p:set>
                                      <p:cBhvr>
                                        <p:cTn id="88" dur="1" fill="hold">
                                          <p:stCondLst>
                                            <p:cond delay="0"/>
                                          </p:stCondLst>
                                        </p:cTn>
                                        <p:tgtEl>
                                          <p:spTgt spid="9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1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117"/>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119"/>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118"/>
                                        </p:tgtEl>
                                        <p:attrNameLst>
                                          <p:attrName>style.visibility</p:attrName>
                                        </p:attrNameLst>
                                      </p:cBhvr>
                                      <p:to>
                                        <p:strVal val="hidden"/>
                                      </p:to>
                                    </p:set>
                                  </p:childTnLst>
                                </p:cTn>
                              </p:par>
                              <p:par>
                                <p:cTn id="105" presetID="1" presetClass="entr" presetSubtype="0" fill="hold" grpId="0" nodeType="withEffect">
                                  <p:stCondLst>
                                    <p:cond delay="0"/>
                                  </p:stCondLst>
                                  <p:childTnLst>
                                    <p:set>
                                      <p:cBhvr>
                                        <p:cTn id="106" dur="1" fill="hold">
                                          <p:stCondLst>
                                            <p:cond delay="0"/>
                                          </p:stCondLst>
                                        </p:cTn>
                                        <p:tgtEl>
                                          <p:spTgt spid="9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8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2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81" grpId="0"/>
      <p:bldP spid="82" grpId="0" animBg="1"/>
      <p:bldP spid="83" grpId="0"/>
      <p:bldP spid="85" grpId="0"/>
      <p:bldP spid="86" grpId="0" animBg="1"/>
      <p:bldP spid="87" grpId="0" animBg="1"/>
      <p:bldP spid="88" grpId="0" animBg="1"/>
      <p:bldP spid="89" grpId="0" animBg="1"/>
      <p:bldP spid="90" grpId="0" animBg="1"/>
      <p:bldP spid="91" grpId="0" animBg="1"/>
      <p:bldP spid="118" grpId="0"/>
      <p:bldP spid="118" grpId="1"/>
      <p:bldP spid="119" grpId="0" animBg="1"/>
      <p:bldP spid="119" grpId="1" animBg="1"/>
      <p:bldP spid="115" grpId="0"/>
      <p:bldP spid="115" grpId="1"/>
      <p:bldP spid="116" grpId="0" animBg="1"/>
      <p:bldP spid="116" grpId="1" animBg="1"/>
      <p:bldP spid="112" grpId="0"/>
      <p:bldP spid="112" grpId="1"/>
      <p:bldP spid="113" grpId="0" animBg="1"/>
      <p:bldP spid="113" grpId="1" animBg="1"/>
      <p:bldP spid="110" grpId="0" animBg="1"/>
      <p:bldP spid="110" grpId="1" animBg="1"/>
      <p:bldP spid="111" grpId="0" animBg="1"/>
      <p:bldP spid="111" grpId="1" animBg="1"/>
      <p:bldP spid="106" grpId="0"/>
      <p:bldP spid="106" grpId="1"/>
      <p:bldP spid="107" grpId="0" animBg="1"/>
      <p:bldP spid="107" grpId="1" animBg="1"/>
      <p:bldP spid="104" grpId="0"/>
      <p:bldP spid="104" grpId="1"/>
      <p:bldP spid="105" grpId="0" animBg="1"/>
      <p:bldP spid="105" grpId="1" animBg="1"/>
      <p:bldP spid="124" grpId="0"/>
      <p:bldP spid="1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Arrow Connector 64">
            <a:extLst>
              <a:ext uri="{FF2B5EF4-FFF2-40B4-BE49-F238E27FC236}">
                <a16:creationId xmlns:a16="http://schemas.microsoft.com/office/drawing/2014/main" id="{D5285307-AECD-0341-AD95-3A57EFC75D7A}"/>
              </a:ext>
            </a:extLst>
          </p:cNvPr>
          <p:cNvCxnSpPr>
            <a:cxnSpLocks/>
          </p:cNvCxnSpPr>
          <p:nvPr/>
        </p:nvCxnSpPr>
        <p:spPr>
          <a:xfrm>
            <a:off x="1367544" y="3625598"/>
            <a:ext cx="8738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A1F706-62C1-C840-A4F0-1AAA3D668DB9}"/>
              </a:ext>
            </a:extLst>
          </p:cNvPr>
          <p:cNvSpPr>
            <a:spLocks noGrp="1"/>
          </p:cNvSpPr>
          <p:nvPr>
            <p:ph type="title"/>
          </p:nvPr>
        </p:nvSpPr>
        <p:spPr/>
        <p:txBody>
          <a:bodyPr>
            <a:normAutofit fontScale="90000"/>
          </a:bodyPr>
          <a:lstStyle/>
          <a:p>
            <a:r>
              <a:rPr lang="en-US" dirty="0"/>
              <a:t>GenASM Hardware Design</a:t>
            </a:r>
          </a:p>
        </p:txBody>
      </p:sp>
      <p:sp>
        <p:nvSpPr>
          <p:cNvPr id="4" name="Slide Number Placeholder 3">
            <a:extLst>
              <a:ext uri="{FF2B5EF4-FFF2-40B4-BE49-F238E27FC236}">
                <a16:creationId xmlns:a16="http://schemas.microsoft.com/office/drawing/2014/main" id="{F915A230-D311-F84A-B555-EA27ACA52E82}"/>
              </a:ext>
            </a:extLst>
          </p:cNvPr>
          <p:cNvSpPr>
            <a:spLocks noGrp="1"/>
          </p:cNvSpPr>
          <p:nvPr>
            <p:ph type="sldNum" sz="quarter" idx="10"/>
          </p:nvPr>
        </p:nvSpPr>
        <p:spPr/>
        <p:txBody>
          <a:bodyPr/>
          <a:lstStyle/>
          <a:p>
            <a:fld id="{BE67019E-6B59-9444-A8F8-0CFAB6B6981D}" type="slidenum">
              <a:rPr lang="en-US" smtClean="0"/>
              <a:pPr/>
              <a:t>18</a:t>
            </a:fld>
            <a:endParaRPr lang="en-US" dirty="0"/>
          </a:p>
        </p:txBody>
      </p:sp>
      <p:sp>
        <p:nvSpPr>
          <p:cNvPr id="49" name="TextBox 48">
            <a:extLst>
              <a:ext uri="{FF2B5EF4-FFF2-40B4-BE49-F238E27FC236}">
                <a16:creationId xmlns:a16="http://schemas.microsoft.com/office/drawing/2014/main" id="{6F2664BF-3369-EC4F-95A7-A194249F4D51}"/>
              </a:ext>
            </a:extLst>
          </p:cNvPr>
          <p:cNvSpPr txBox="1"/>
          <p:nvPr/>
        </p:nvSpPr>
        <p:spPr>
          <a:xfrm>
            <a:off x="2260369" y="1190642"/>
            <a:ext cx="6583077" cy="3186151"/>
          </a:xfrm>
          <a:prstGeom prst="roundRect">
            <a:avLst>
              <a:gd name="adj" fmla="val 1745"/>
            </a:avLst>
          </a:prstGeom>
          <a:solidFill>
            <a:schemeClr val="accent6">
              <a:lumMod val="20000"/>
              <a:lumOff val="80000"/>
            </a:schemeClr>
          </a:solidFill>
          <a:ln w="28575">
            <a:solidFill>
              <a:schemeClr val="tx1"/>
            </a:solidFill>
          </a:ln>
        </p:spPr>
        <p:txBody>
          <a:bodyPr wrap="square" rtlCol="0" anchor="t" anchorCtr="0">
            <a:noAutofit/>
          </a:bodyPr>
          <a:lstStyle/>
          <a:p>
            <a:pPr algn="ctr"/>
            <a:endParaRPr lang="en-US" sz="1306" b="1" dirty="0">
              <a:latin typeface="Corbel" panose="020B0503020204020204" pitchFamily="34" charset="0"/>
            </a:endParaRPr>
          </a:p>
        </p:txBody>
      </p:sp>
      <p:sp>
        <p:nvSpPr>
          <p:cNvPr id="50" name="TextBox 49">
            <a:extLst>
              <a:ext uri="{FF2B5EF4-FFF2-40B4-BE49-F238E27FC236}">
                <a16:creationId xmlns:a16="http://schemas.microsoft.com/office/drawing/2014/main" id="{815C5C34-28AB-794C-82A0-7E5EE0E21D01}"/>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algn="r" defTabSz="331836">
              <a:defRPr/>
            </a:pPr>
            <a:r>
              <a:rPr lang="en-US" sz="1700" b="1" kern="0" dirty="0">
                <a:solidFill>
                  <a:schemeClr val="tx1">
                    <a:lumMod val="50000"/>
                    <a:lumOff val="50000"/>
                  </a:schemeClr>
                </a:solidFill>
                <a:latin typeface="Corbel" panose="020B0503020204020204" pitchFamily="34" charset="0"/>
              </a:rPr>
              <a:t>GenASM-DC</a:t>
            </a:r>
            <a:endParaRPr lang="en-US" sz="1700" b="1" kern="0" baseline="-25000" dirty="0">
              <a:solidFill>
                <a:schemeClr val="tx1">
                  <a:lumMod val="50000"/>
                  <a:lumOff val="50000"/>
                </a:schemeClr>
              </a:solidFill>
              <a:latin typeface="Corbel" panose="020B0503020204020204" pitchFamily="34" charset="0"/>
            </a:endParaRPr>
          </a:p>
        </p:txBody>
      </p:sp>
      <p:sp>
        <p:nvSpPr>
          <p:cNvPr id="51" name="TextBox 50">
            <a:extLst>
              <a:ext uri="{FF2B5EF4-FFF2-40B4-BE49-F238E27FC236}">
                <a16:creationId xmlns:a16="http://schemas.microsoft.com/office/drawing/2014/main" id="{E6A50B17-0BC1-A54A-B70C-B8FBDA303045}"/>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defTabSz="331836">
              <a:defRPr/>
            </a:pPr>
            <a:r>
              <a:rPr lang="en-US" sz="1700" b="1" kern="0" dirty="0">
                <a:solidFill>
                  <a:schemeClr val="tx1">
                    <a:lumMod val="50000"/>
                    <a:lumOff val="50000"/>
                  </a:schemeClr>
                </a:solidFill>
                <a:latin typeface="Corbel" panose="020B0503020204020204" pitchFamily="34" charset="0"/>
              </a:rPr>
              <a:t>GenASM-TB</a:t>
            </a:r>
            <a:endParaRPr lang="en-US" sz="1700" b="1" kern="0" baseline="-25000" dirty="0">
              <a:solidFill>
                <a:schemeClr val="tx1">
                  <a:lumMod val="50000"/>
                  <a:lumOff val="50000"/>
                </a:schemeClr>
              </a:solidFill>
              <a:latin typeface="Corbel" panose="020B0503020204020204" pitchFamily="34" charset="0"/>
            </a:endParaRPr>
          </a:p>
        </p:txBody>
      </p:sp>
      <p:pic>
        <p:nvPicPr>
          <p:cNvPr id="52" name="Picture 51">
            <a:extLst>
              <a:ext uri="{FF2B5EF4-FFF2-40B4-BE49-F238E27FC236}">
                <a16:creationId xmlns:a16="http://schemas.microsoft.com/office/drawing/2014/main" id="{8FA27F8F-5C1C-E549-9BB9-6C2F20A56F0F}"/>
              </a:ext>
            </a:extLst>
          </p:cNvPr>
          <p:cNvPicPr>
            <a:picLocks/>
          </p:cNvPicPr>
          <p:nvPr/>
        </p:nvPicPr>
        <p:blipFill rotWithShape="1">
          <a:blip r:embed="rId4"/>
          <a:srcRect l="54403"/>
          <a:stretch/>
        </p:blipFill>
        <p:spPr>
          <a:xfrm>
            <a:off x="5856978" y="1180225"/>
            <a:ext cx="3013177" cy="3195178"/>
          </a:xfrm>
          <a:prstGeom prst="rect">
            <a:avLst/>
          </a:prstGeom>
        </p:spPr>
      </p:pic>
      <p:pic>
        <p:nvPicPr>
          <p:cNvPr id="53" name="Picture 52">
            <a:extLst>
              <a:ext uri="{FF2B5EF4-FFF2-40B4-BE49-F238E27FC236}">
                <a16:creationId xmlns:a16="http://schemas.microsoft.com/office/drawing/2014/main" id="{F600F974-73DE-4A4A-8E7B-33AA01C40B5A}"/>
              </a:ext>
            </a:extLst>
          </p:cNvPr>
          <p:cNvPicPr>
            <a:picLocks noChangeAspect="1"/>
          </p:cNvPicPr>
          <p:nvPr/>
        </p:nvPicPr>
        <p:blipFill rotWithShape="1">
          <a:blip r:embed="rId5"/>
          <a:srcRect r="45949"/>
          <a:stretch/>
        </p:blipFill>
        <p:spPr>
          <a:xfrm>
            <a:off x="2242087" y="1180225"/>
            <a:ext cx="3571827" cy="3195178"/>
          </a:xfrm>
          <a:prstGeom prst="rect">
            <a:avLst/>
          </a:prstGeom>
        </p:spPr>
      </p:pic>
      <p:cxnSp>
        <p:nvCxnSpPr>
          <p:cNvPr id="54" name="Straight Connector 53">
            <a:extLst>
              <a:ext uri="{FF2B5EF4-FFF2-40B4-BE49-F238E27FC236}">
                <a16:creationId xmlns:a16="http://schemas.microsoft.com/office/drawing/2014/main" id="{902179CF-9735-F541-A72B-E76A45F12480}"/>
              </a:ext>
            </a:extLst>
          </p:cNvPr>
          <p:cNvCxnSpPr>
            <a:cxnSpLocks/>
          </p:cNvCxnSpPr>
          <p:nvPr/>
        </p:nvCxnSpPr>
        <p:spPr>
          <a:xfrm>
            <a:off x="5842622" y="1195724"/>
            <a:ext cx="0" cy="31860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831A16C-F3BC-2846-A8B2-3431472F7C99}"/>
              </a:ext>
            </a:extLst>
          </p:cNvPr>
          <p:cNvSpPr txBox="1"/>
          <p:nvPr/>
        </p:nvSpPr>
        <p:spPr>
          <a:xfrm>
            <a:off x="5316303" y="2371501"/>
            <a:ext cx="1066000" cy="1608781"/>
          </a:xfrm>
          <a:prstGeom prst="roundRect">
            <a:avLst>
              <a:gd name="adj" fmla="val 5084"/>
            </a:avLst>
          </a:prstGeom>
          <a:solidFill>
            <a:schemeClr val="accent6">
              <a:lumMod val="20000"/>
              <a:lumOff val="80000"/>
            </a:schemeClr>
          </a:solidFill>
          <a:ln w="28575">
            <a:solidFill>
              <a:schemeClr val="tx1">
                <a:lumMod val="50000"/>
                <a:lumOff val="50000"/>
              </a:schemeClr>
            </a:solidFill>
          </a:ln>
        </p:spPr>
        <p:txBody>
          <a:bodyPr wrap="square" rtlCol="0" anchor="t" anchorCtr="0">
            <a:noAutofit/>
          </a:bodyPr>
          <a:lstStyle/>
          <a:p>
            <a:pPr algn="ctr"/>
            <a:endParaRPr lang="en-US" sz="1306" b="1" dirty="0">
              <a:latin typeface="Corbel" panose="020B0503020204020204" pitchFamily="34" charset="0"/>
            </a:endParaRPr>
          </a:p>
        </p:txBody>
      </p:sp>
      <p:sp>
        <p:nvSpPr>
          <p:cNvPr id="56" name="TextBox 55">
            <a:extLst>
              <a:ext uri="{FF2B5EF4-FFF2-40B4-BE49-F238E27FC236}">
                <a16:creationId xmlns:a16="http://schemas.microsoft.com/office/drawing/2014/main" id="{37B964CA-CF19-F34B-AC82-0D457A49AD01}"/>
              </a:ext>
            </a:extLst>
          </p:cNvPr>
          <p:cNvSpPr txBox="1"/>
          <p:nvPr/>
        </p:nvSpPr>
        <p:spPr>
          <a:xfrm>
            <a:off x="306826" y="2907140"/>
            <a:ext cx="1045030" cy="1436916"/>
          </a:xfrm>
          <a:prstGeom prst="roundRect">
            <a:avLst>
              <a:gd name="adj" fmla="val 5645"/>
            </a:avLst>
          </a:prstGeom>
          <a:solidFill>
            <a:srgbClr val="FBE5D6"/>
          </a:solidFill>
          <a:ln w="28575">
            <a:solidFill>
              <a:schemeClr val="tx1"/>
            </a:solidFill>
          </a:ln>
        </p:spPr>
        <p:txBody>
          <a:bodyPr wrap="square" rtlCol="0" anchor="ctr" anchorCtr="0">
            <a:noAutofit/>
          </a:bodyPr>
          <a:lstStyle/>
          <a:p>
            <a:pPr algn="ctr"/>
            <a:r>
              <a:rPr lang="en-US" sz="1700" b="1" dirty="0">
                <a:solidFill>
                  <a:schemeClr val="tx2">
                    <a:lumMod val="50000"/>
                  </a:schemeClr>
                </a:solidFill>
                <a:latin typeface="Corbel" panose="020B0503020204020204" pitchFamily="34" charset="0"/>
              </a:rPr>
              <a:t>Host CPU</a:t>
            </a:r>
          </a:p>
        </p:txBody>
      </p:sp>
      <p:sp>
        <p:nvSpPr>
          <p:cNvPr id="57" name="TextBox 56">
            <a:extLst>
              <a:ext uri="{FF2B5EF4-FFF2-40B4-BE49-F238E27FC236}">
                <a16:creationId xmlns:a16="http://schemas.microsoft.com/office/drawing/2014/main" id="{60CF545B-A1B2-2E4A-9BAD-A77CC3A923A9}"/>
              </a:ext>
            </a:extLst>
          </p:cNvPr>
          <p:cNvSpPr txBox="1"/>
          <p:nvPr/>
        </p:nvSpPr>
        <p:spPr>
          <a:xfrm>
            <a:off x="5389227" y="2448668"/>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500" b="1">
                <a:latin typeface="Corbel" panose="020B0503020204020204" pitchFamily="34" charset="0"/>
              </a:defRPr>
            </a:lvl1pPr>
          </a:lstStyle>
          <a:p>
            <a:r>
              <a:rPr lang="en-US" sz="1200" dirty="0">
                <a:solidFill>
                  <a:schemeClr val="tx1">
                    <a:lumMod val="50000"/>
                    <a:lumOff val="50000"/>
                  </a:schemeClr>
                </a:solidFill>
              </a:rPr>
              <a:t>TB-SRAM</a:t>
            </a:r>
            <a:r>
              <a:rPr lang="en-US" sz="1200" baseline="-25000" dirty="0">
                <a:solidFill>
                  <a:schemeClr val="tx1">
                    <a:lumMod val="50000"/>
                    <a:lumOff val="50000"/>
                  </a:schemeClr>
                </a:solidFill>
                <a:latin typeface="Calibri" panose="020F0502020204030204" pitchFamily="34" charset="0"/>
                <a:cs typeface="Calibri" panose="020F0502020204030204" pitchFamily="34" charset="0"/>
              </a:rPr>
              <a:t>1</a:t>
            </a:r>
          </a:p>
        </p:txBody>
      </p:sp>
      <p:sp>
        <p:nvSpPr>
          <p:cNvPr id="58" name="TextBox 57">
            <a:extLst>
              <a:ext uri="{FF2B5EF4-FFF2-40B4-BE49-F238E27FC236}">
                <a16:creationId xmlns:a16="http://schemas.microsoft.com/office/drawing/2014/main" id="{78F586E2-6BFD-7D40-B3B8-FA5210E5A757}"/>
              </a:ext>
            </a:extLst>
          </p:cNvPr>
          <p:cNvSpPr txBox="1"/>
          <p:nvPr/>
        </p:nvSpPr>
        <p:spPr>
          <a:xfrm>
            <a:off x="5389227" y="2856057"/>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solidFill>
                  <a:schemeClr val="tx1">
                    <a:lumMod val="50000"/>
                    <a:lumOff val="50000"/>
                  </a:schemeClr>
                </a:solidFill>
              </a:rPr>
              <a:t>TB-SRAM</a:t>
            </a:r>
            <a:r>
              <a:rPr lang="en-US" baseline="-25000" dirty="0">
                <a:solidFill>
                  <a:schemeClr val="tx1">
                    <a:lumMod val="50000"/>
                    <a:lumOff val="50000"/>
                  </a:schemeClr>
                </a:solidFill>
                <a:latin typeface="Calibri" panose="020F0502020204030204" pitchFamily="34" charset="0"/>
                <a:cs typeface="Calibri" panose="020F0502020204030204" pitchFamily="34" charset="0"/>
              </a:rPr>
              <a:t>2</a:t>
            </a:r>
          </a:p>
        </p:txBody>
      </p:sp>
      <p:sp>
        <p:nvSpPr>
          <p:cNvPr id="59" name="TextBox 58">
            <a:extLst>
              <a:ext uri="{FF2B5EF4-FFF2-40B4-BE49-F238E27FC236}">
                <a16:creationId xmlns:a16="http://schemas.microsoft.com/office/drawing/2014/main" id="{DA875FCA-5BB7-0C4B-977E-B2FD650A451F}"/>
              </a:ext>
            </a:extLst>
          </p:cNvPr>
          <p:cNvSpPr txBox="1"/>
          <p:nvPr/>
        </p:nvSpPr>
        <p:spPr>
          <a:xfrm>
            <a:off x="5392556" y="3528074"/>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solidFill>
                  <a:schemeClr val="tx1">
                    <a:lumMod val="50000"/>
                    <a:lumOff val="50000"/>
                  </a:schemeClr>
                </a:solidFill>
              </a:rPr>
              <a:t>TB-</a:t>
            </a:r>
            <a:r>
              <a:rPr lang="en-US" dirty="0" err="1">
                <a:solidFill>
                  <a:schemeClr val="tx1">
                    <a:lumMod val="50000"/>
                    <a:lumOff val="50000"/>
                  </a:schemeClr>
                </a:solidFill>
              </a:rPr>
              <a:t>SRAM</a:t>
            </a:r>
            <a:r>
              <a:rPr lang="en-US" baseline="-25000" dirty="0" err="1">
                <a:solidFill>
                  <a:schemeClr val="tx1">
                    <a:lumMod val="50000"/>
                    <a:lumOff val="50000"/>
                  </a:schemeClr>
                </a:solidFill>
                <a:latin typeface="Calibri" panose="020F0502020204030204" pitchFamily="34" charset="0"/>
                <a:cs typeface="Calibri" panose="020F0502020204030204" pitchFamily="34" charset="0"/>
              </a:rPr>
              <a:t>n</a:t>
            </a:r>
            <a:endParaRPr lang="en-US" baseline="-250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D5B0BE9C-E5AF-3542-99DD-6360D6C57C9E}"/>
              </a:ext>
            </a:extLst>
          </p:cNvPr>
          <p:cNvSpPr txBox="1"/>
          <p:nvPr/>
        </p:nvSpPr>
        <p:spPr>
          <a:xfrm>
            <a:off x="7321660" y="2625134"/>
            <a:ext cx="1438155" cy="1049078"/>
          </a:xfrm>
          <a:prstGeom prst="roundRect">
            <a:avLst>
              <a:gd name="adj" fmla="val 5214"/>
            </a:avLst>
          </a:prstGeom>
          <a:solidFill>
            <a:schemeClr val="accent6">
              <a:lumMod val="20000"/>
              <a:lumOff val="80000"/>
              <a:alpha val="34000"/>
            </a:schemeClr>
          </a:solidFill>
          <a:ln w="28575">
            <a:solidFill>
              <a:schemeClr val="tx1">
                <a:lumMod val="50000"/>
                <a:lumOff val="50000"/>
              </a:schemeClr>
            </a:solidFill>
          </a:ln>
        </p:spPr>
        <p:txBody>
          <a:bodyPr wrap="square" rtlCol="0" anchor="ctr" anchorCtr="0">
            <a:noAutofit/>
          </a:bodyPr>
          <a:lstStyle>
            <a:defPPr>
              <a:defRPr lang="en-US"/>
            </a:defPPr>
            <a:lvl1pPr algn="ctr">
              <a:defRPr sz="4000" b="1"/>
            </a:lvl1pPr>
          </a:lstStyle>
          <a:p>
            <a:r>
              <a:rPr lang="en-US" sz="1700" dirty="0">
                <a:solidFill>
                  <a:schemeClr val="tx1">
                    <a:lumMod val="50000"/>
                    <a:lumOff val="50000"/>
                  </a:schemeClr>
                </a:solidFill>
                <a:latin typeface="Corbel" panose="020B0503020204020204" pitchFamily="34" charset="0"/>
              </a:rPr>
              <a:t>GenASM-TB</a:t>
            </a:r>
          </a:p>
          <a:p>
            <a:r>
              <a:rPr lang="en-US" sz="1700" dirty="0">
                <a:solidFill>
                  <a:schemeClr val="tx1">
                    <a:lumMod val="50000"/>
                    <a:lumOff val="50000"/>
                  </a:schemeClr>
                </a:solidFill>
                <a:latin typeface="Corbel" panose="020B0503020204020204" pitchFamily="34" charset="0"/>
              </a:rPr>
              <a:t>Accelerator</a:t>
            </a:r>
          </a:p>
        </p:txBody>
      </p:sp>
      <p:sp>
        <p:nvSpPr>
          <p:cNvPr id="61" name="TextBox 60">
            <a:extLst>
              <a:ext uri="{FF2B5EF4-FFF2-40B4-BE49-F238E27FC236}">
                <a16:creationId xmlns:a16="http://schemas.microsoft.com/office/drawing/2014/main" id="{B2067F8C-71C1-104D-B521-C15879FA5BF8}"/>
              </a:ext>
            </a:extLst>
          </p:cNvPr>
          <p:cNvSpPr txBox="1">
            <a:spLocks/>
          </p:cNvSpPr>
          <p:nvPr/>
        </p:nvSpPr>
        <p:spPr>
          <a:xfrm>
            <a:off x="2365690" y="1268457"/>
            <a:ext cx="1938243" cy="3025957"/>
          </a:xfrm>
          <a:prstGeom prst="roundRect">
            <a:avLst>
              <a:gd name="adj" fmla="val 148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p>
            <a:pPr algn="ctr">
              <a:spcBef>
                <a:spcPts val="218"/>
              </a:spcBef>
            </a:pPr>
            <a:endParaRPr lang="en-US" sz="1306" b="1" dirty="0">
              <a:solidFill>
                <a:schemeClr val="tx1">
                  <a:lumMod val="50000"/>
                  <a:lumOff val="50000"/>
                </a:schemeClr>
              </a:solidFill>
              <a:latin typeface="Corbel" panose="020B0503020204020204" pitchFamily="34" charset="0"/>
            </a:endParaRPr>
          </a:p>
          <a:p>
            <a:pPr algn="ctr">
              <a:spcBef>
                <a:spcPts val="218"/>
              </a:spcBef>
            </a:pPr>
            <a:endParaRPr lang="en-US" sz="1306" b="1" dirty="0">
              <a:solidFill>
                <a:schemeClr val="tx1">
                  <a:lumMod val="50000"/>
                  <a:lumOff val="50000"/>
                </a:schemeClr>
              </a:solidFill>
              <a:latin typeface="Corbel" panose="020B0503020204020204" pitchFamily="34" charset="0"/>
            </a:endParaRPr>
          </a:p>
          <a:p>
            <a:pPr algn="ctr">
              <a:spcBef>
                <a:spcPts val="218"/>
              </a:spcBef>
            </a:pPr>
            <a:endParaRPr lang="en-US" sz="800" b="1" dirty="0">
              <a:solidFill>
                <a:schemeClr val="tx1">
                  <a:lumMod val="50000"/>
                  <a:lumOff val="50000"/>
                </a:schemeClr>
              </a:solidFill>
              <a:latin typeface="Corbel" panose="020B0503020204020204" pitchFamily="34" charset="0"/>
            </a:endParaRPr>
          </a:p>
          <a:p>
            <a:pPr algn="ctr">
              <a:spcBef>
                <a:spcPts val="218"/>
              </a:spcBef>
            </a:pPr>
            <a:r>
              <a:rPr lang="en-US" sz="1700" b="1" dirty="0">
                <a:solidFill>
                  <a:schemeClr val="tx1">
                    <a:lumMod val="50000"/>
                    <a:lumOff val="50000"/>
                  </a:schemeClr>
                </a:solidFill>
                <a:latin typeface="Corbel" panose="020B0503020204020204" pitchFamily="34" charset="0"/>
              </a:rPr>
              <a:t>GenASM-DC</a:t>
            </a:r>
          </a:p>
          <a:p>
            <a:pPr algn="ctr"/>
            <a:r>
              <a:rPr lang="en-US" sz="1700" b="1" dirty="0">
                <a:solidFill>
                  <a:schemeClr val="tx1">
                    <a:lumMod val="50000"/>
                    <a:lumOff val="50000"/>
                  </a:schemeClr>
                </a:solidFill>
                <a:latin typeface="Corbel" panose="020B0503020204020204" pitchFamily="34" charset="0"/>
              </a:rPr>
              <a:t>Accelerator</a:t>
            </a:r>
          </a:p>
        </p:txBody>
      </p:sp>
      <p:sp>
        <p:nvSpPr>
          <p:cNvPr id="62" name="TextBox 61">
            <a:extLst>
              <a:ext uri="{FF2B5EF4-FFF2-40B4-BE49-F238E27FC236}">
                <a16:creationId xmlns:a16="http://schemas.microsoft.com/office/drawing/2014/main" id="{6045B6F3-C506-354B-8767-47FC91063F3F}"/>
              </a:ext>
            </a:extLst>
          </p:cNvPr>
          <p:cNvSpPr txBox="1"/>
          <p:nvPr/>
        </p:nvSpPr>
        <p:spPr>
          <a:xfrm>
            <a:off x="7322449" y="2625134"/>
            <a:ext cx="1438155" cy="1049078"/>
          </a:xfrm>
          <a:prstGeom prst="roundRect">
            <a:avLst>
              <a:gd name="adj" fmla="val 5214"/>
            </a:avLst>
          </a:prstGeom>
          <a:solidFill>
            <a:srgbClr val="5D2784">
              <a:alpha val="34000"/>
            </a:srgbClr>
          </a:solidFill>
          <a:ln w="28575">
            <a:solidFill>
              <a:schemeClr val="tx1"/>
            </a:solidFill>
          </a:ln>
        </p:spPr>
        <p:txBody>
          <a:bodyPr wrap="square" rtlCol="0" anchor="ctr" anchorCtr="0">
            <a:noAutofit/>
          </a:bodyPr>
          <a:lstStyle>
            <a:defPPr>
              <a:defRPr lang="en-US"/>
            </a:defPPr>
            <a:lvl1pPr algn="ctr">
              <a:defRPr sz="4000" b="1"/>
            </a:lvl1pPr>
          </a:lstStyle>
          <a:p>
            <a:r>
              <a:rPr lang="en-US" sz="1700" dirty="0">
                <a:solidFill>
                  <a:srgbClr val="5D2784"/>
                </a:solidFill>
                <a:latin typeface="Corbel" panose="020B0503020204020204" pitchFamily="34" charset="0"/>
              </a:rPr>
              <a:t>GenASM-TB</a:t>
            </a:r>
          </a:p>
          <a:p>
            <a:r>
              <a:rPr lang="en-US" sz="1700" dirty="0">
                <a:solidFill>
                  <a:srgbClr val="5D2784"/>
                </a:solidFill>
                <a:latin typeface="Corbel" panose="020B0503020204020204" pitchFamily="34" charset="0"/>
              </a:rPr>
              <a:t>Accelerator</a:t>
            </a:r>
          </a:p>
        </p:txBody>
      </p:sp>
      <p:sp>
        <p:nvSpPr>
          <p:cNvPr id="63" name="TextBox 62">
            <a:extLst>
              <a:ext uri="{FF2B5EF4-FFF2-40B4-BE49-F238E27FC236}">
                <a16:creationId xmlns:a16="http://schemas.microsoft.com/office/drawing/2014/main" id="{BFD226AB-2C4A-154E-8A7A-9880594FA0B4}"/>
              </a:ext>
            </a:extLst>
          </p:cNvPr>
          <p:cNvSpPr txBox="1">
            <a:spLocks/>
          </p:cNvSpPr>
          <p:nvPr/>
        </p:nvSpPr>
        <p:spPr>
          <a:xfrm>
            <a:off x="2365691" y="1272397"/>
            <a:ext cx="1938243" cy="3032434"/>
          </a:xfrm>
          <a:prstGeom prst="roundRect">
            <a:avLst>
              <a:gd name="adj" fmla="val 1481"/>
            </a:avLst>
          </a:prstGeom>
          <a:solidFill>
            <a:srgbClr val="A9D18E"/>
          </a:solidFill>
          <a:ln w="28575">
            <a:solidFill>
              <a:schemeClr val="tx1"/>
            </a:solidFill>
          </a:ln>
        </p:spPr>
        <p:txBody>
          <a:bodyPr wrap="square" rtlCol="0" anchor="ctr" anchorCtr="0">
            <a:noAutofit/>
          </a:bodyPr>
          <a:lstStyle/>
          <a:p>
            <a:pPr algn="ctr">
              <a:spcBef>
                <a:spcPts val="218"/>
              </a:spcBef>
            </a:pPr>
            <a:endParaRPr lang="en-US" sz="1306" b="1" dirty="0">
              <a:solidFill>
                <a:srgbClr val="324D1F"/>
              </a:solidFill>
              <a:latin typeface="Corbel" panose="020B0503020204020204" pitchFamily="34" charset="0"/>
            </a:endParaRPr>
          </a:p>
          <a:p>
            <a:pPr algn="ctr">
              <a:spcBef>
                <a:spcPts val="218"/>
              </a:spcBef>
            </a:pPr>
            <a:endParaRPr lang="en-US" sz="1306" b="1" dirty="0">
              <a:solidFill>
                <a:srgbClr val="324D1F"/>
              </a:solidFill>
              <a:latin typeface="Corbel" panose="020B0503020204020204" pitchFamily="34" charset="0"/>
            </a:endParaRPr>
          </a:p>
          <a:p>
            <a:pPr algn="ctr">
              <a:spcBef>
                <a:spcPts val="218"/>
              </a:spcBef>
            </a:pPr>
            <a:endParaRPr lang="en-US" sz="800" b="1" dirty="0">
              <a:solidFill>
                <a:srgbClr val="324D1F"/>
              </a:solidFill>
              <a:latin typeface="Corbel" panose="020B0503020204020204" pitchFamily="34" charset="0"/>
            </a:endParaRPr>
          </a:p>
          <a:p>
            <a:pPr algn="ctr">
              <a:spcBef>
                <a:spcPts val="218"/>
              </a:spcBef>
            </a:pPr>
            <a:r>
              <a:rPr lang="en-US" sz="1700" b="1" dirty="0">
                <a:solidFill>
                  <a:srgbClr val="324D1F"/>
                </a:solidFill>
                <a:latin typeface="Corbel" panose="020B0503020204020204" pitchFamily="34" charset="0"/>
              </a:rPr>
              <a:t>GenASM-DC</a:t>
            </a:r>
          </a:p>
          <a:p>
            <a:pPr algn="ctr"/>
            <a:r>
              <a:rPr lang="en-US" sz="1700" b="1" dirty="0">
                <a:solidFill>
                  <a:srgbClr val="324D1F"/>
                </a:solidFill>
                <a:latin typeface="Corbel" panose="020B0503020204020204" pitchFamily="34" charset="0"/>
              </a:rPr>
              <a:t>Accelerator</a:t>
            </a:r>
          </a:p>
        </p:txBody>
      </p:sp>
      <p:sp>
        <p:nvSpPr>
          <p:cNvPr id="64" name="TextBox 63">
            <a:extLst>
              <a:ext uri="{FF2B5EF4-FFF2-40B4-BE49-F238E27FC236}">
                <a16:creationId xmlns:a16="http://schemas.microsoft.com/office/drawing/2014/main" id="{B5E1A3F2-154E-5746-AE74-4F89997F449A}"/>
              </a:ext>
            </a:extLst>
          </p:cNvPr>
          <p:cNvSpPr txBox="1"/>
          <p:nvPr/>
        </p:nvSpPr>
        <p:spPr>
          <a:xfrm>
            <a:off x="315121" y="1192550"/>
            <a:ext cx="1045030" cy="1436916"/>
          </a:xfrm>
          <a:prstGeom prst="roundRect">
            <a:avLst>
              <a:gd name="adj" fmla="val 6412"/>
            </a:avLst>
          </a:prstGeom>
          <a:solidFill>
            <a:srgbClr val="9DC3E6"/>
          </a:solidFill>
          <a:ln w="28575">
            <a:solidFill>
              <a:schemeClr val="tx1"/>
            </a:solidFill>
          </a:ln>
        </p:spPr>
        <p:txBody>
          <a:bodyPr wrap="square" rtlCol="0" anchor="ctr" anchorCtr="0">
            <a:noAutofit/>
          </a:bodyPr>
          <a:lstStyle/>
          <a:p>
            <a:pPr algn="ctr"/>
            <a:r>
              <a:rPr lang="en-US" sz="1700" b="1" dirty="0">
                <a:latin typeface="Corbel" panose="020B0503020204020204" pitchFamily="34" charset="0"/>
              </a:rPr>
              <a:t>Main Memory</a:t>
            </a:r>
          </a:p>
        </p:txBody>
      </p:sp>
      <p:sp>
        <p:nvSpPr>
          <p:cNvPr id="66" name="TextBox 65">
            <a:extLst>
              <a:ext uri="{FF2B5EF4-FFF2-40B4-BE49-F238E27FC236}">
                <a16:creationId xmlns:a16="http://schemas.microsoft.com/office/drawing/2014/main" id="{1714163F-6D75-F24C-9D2C-7FCE2829A7E4}"/>
              </a:ext>
            </a:extLst>
          </p:cNvPr>
          <p:cNvSpPr txBox="1"/>
          <p:nvPr/>
        </p:nvSpPr>
        <p:spPr>
          <a:xfrm>
            <a:off x="2452539" y="1404140"/>
            <a:ext cx="1709666" cy="657002"/>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700" b="1">
                <a:latin typeface="Corbel" panose="020B0503020204020204" pitchFamily="34" charset="0"/>
              </a:defRPr>
            </a:lvl1pPr>
          </a:lstStyle>
          <a:p>
            <a:r>
              <a:rPr lang="en-US" sz="1500" dirty="0">
                <a:solidFill>
                  <a:schemeClr val="tx1">
                    <a:lumMod val="50000"/>
                    <a:lumOff val="50000"/>
                  </a:schemeClr>
                </a:solidFill>
              </a:rPr>
              <a:t>DC-SRAM</a:t>
            </a:r>
          </a:p>
        </p:txBody>
      </p:sp>
      <p:cxnSp>
        <p:nvCxnSpPr>
          <p:cNvPr id="67" name="Straight Arrow Connector 66">
            <a:extLst>
              <a:ext uri="{FF2B5EF4-FFF2-40B4-BE49-F238E27FC236}">
                <a16:creationId xmlns:a16="http://schemas.microsoft.com/office/drawing/2014/main" id="{D75FEFB4-EAFD-3248-B303-1BE5C8BCC9AB}"/>
              </a:ext>
            </a:extLst>
          </p:cNvPr>
          <p:cNvCxnSpPr>
            <a:cxnSpLocks/>
          </p:cNvCxnSpPr>
          <p:nvPr/>
        </p:nvCxnSpPr>
        <p:spPr>
          <a:xfrm flipV="1">
            <a:off x="4327218" y="3097751"/>
            <a:ext cx="9658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34D94DD-C561-AC45-B15B-0940357B1B28}"/>
              </a:ext>
            </a:extLst>
          </p:cNvPr>
          <p:cNvSpPr txBox="1"/>
          <p:nvPr/>
        </p:nvSpPr>
        <p:spPr>
          <a:xfrm>
            <a:off x="2456337" y="1408080"/>
            <a:ext cx="1709666" cy="657002"/>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700" b="1">
                <a:latin typeface="Corbel" panose="020B0503020204020204" pitchFamily="34" charset="0"/>
              </a:defRPr>
            </a:lvl1pPr>
          </a:lstStyle>
          <a:p>
            <a:r>
              <a:rPr lang="en-US" sz="1500" dirty="0"/>
              <a:t>DC-SRAM</a:t>
            </a:r>
          </a:p>
        </p:txBody>
      </p:sp>
      <p:cxnSp>
        <p:nvCxnSpPr>
          <p:cNvPr id="69" name="Straight Arrow Connector 68">
            <a:extLst>
              <a:ext uri="{FF2B5EF4-FFF2-40B4-BE49-F238E27FC236}">
                <a16:creationId xmlns:a16="http://schemas.microsoft.com/office/drawing/2014/main" id="{28810DB2-49DA-514D-81DB-EE9CE2C276C6}"/>
              </a:ext>
            </a:extLst>
          </p:cNvPr>
          <p:cNvCxnSpPr>
            <a:cxnSpLocks/>
          </p:cNvCxnSpPr>
          <p:nvPr/>
        </p:nvCxnSpPr>
        <p:spPr>
          <a:xfrm flipV="1">
            <a:off x="6413678" y="3085322"/>
            <a:ext cx="90295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8222B21-6E0F-6B47-B6B2-EBC74F07103A}"/>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algn="r" defTabSz="331836">
              <a:defRPr/>
            </a:pPr>
            <a:r>
              <a:rPr lang="en-US" sz="1700" b="1" kern="0" dirty="0">
                <a:solidFill>
                  <a:srgbClr val="324D1F"/>
                </a:solidFill>
                <a:latin typeface="Corbel" panose="020B0503020204020204" pitchFamily="34" charset="0"/>
              </a:rPr>
              <a:t>GenASM-DC</a:t>
            </a:r>
            <a:endParaRPr lang="en-US" sz="1700" b="1" kern="0" baseline="-25000" dirty="0">
              <a:solidFill>
                <a:srgbClr val="324D1F"/>
              </a:solidFill>
              <a:latin typeface="Corbel" panose="020B0503020204020204" pitchFamily="34" charset="0"/>
            </a:endParaRPr>
          </a:p>
        </p:txBody>
      </p:sp>
      <p:sp>
        <p:nvSpPr>
          <p:cNvPr id="71" name="TextBox 70">
            <a:extLst>
              <a:ext uri="{FF2B5EF4-FFF2-40B4-BE49-F238E27FC236}">
                <a16:creationId xmlns:a16="http://schemas.microsoft.com/office/drawing/2014/main" id="{3E4C5888-0174-AF4A-A8E4-485C3E51A5DD}"/>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defTabSz="331836">
              <a:defRPr/>
            </a:pPr>
            <a:r>
              <a:rPr lang="en-US" sz="1700" b="1" kern="0" dirty="0">
                <a:solidFill>
                  <a:srgbClr val="5D2784"/>
                </a:solidFill>
                <a:latin typeface="Corbel" panose="020B0503020204020204" pitchFamily="34" charset="0"/>
              </a:rPr>
              <a:t>GenASM-TB</a:t>
            </a:r>
            <a:endParaRPr lang="en-US" sz="1700" b="1" kern="0" baseline="-25000" dirty="0">
              <a:solidFill>
                <a:srgbClr val="5D2784"/>
              </a:solidFill>
              <a:latin typeface="Corbel" panose="020B0503020204020204" pitchFamily="34" charset="0"/>
            </a:endParaRPr>
          </a:p>
        </p:txBody>
      </p:sp>
      <p:sp>
        <p:nvSpPr>
          <p:cNvPr id="72" name="TextBox 71">
            <a:extLst>
              <a:ext uri="{FF2B5EF4-FFF2-40B4-BE49-F238E27FC236}">
                <a16:creationId xmlns:a16="http://schemas.microsoft.com/office/drawing/2014/main" id="{E8C701E0-13D0-674E-9C9B-E8EE8FE7EB88}"/>
              </a:ext>
            </a:extLst>
          </p:cNvPr>
          <p:cNvSpPr txBox="1"/>
          <p:nvPr/>
        </p:nvSpPr>
        <p:spPr>
          <a:xfrm>
            <a:off x="5316303" y="2371502"/>
            <a:ext cx="1066000" cy="1608781"/>
          </a:xfrm>
          <a:prstGeom prst="roundRect">
            <a:avLst>
              <a:gd name="adj" fmla="val 5084"/>
            </a:avLst>
          </a:prstGeom>
          <a:solidFill>
            <a:schemeClr val="accent2">
              <a:lumMod val="20000"/>
              <a:lumOff val="80000"/>
            </a:schemeClr>
          </a:solidFill>
          <a:ln w="28575">
            <a:solidFill>
              <a:schemeClr val="tx1"/>
            </a:solidFill>
          </a:ln>
        </p:spPr>
        <p:txBody>
          <a:bodyPr wrap="square" rtlCol="0" anchor="t" anchorCtr="0">
            <a:noAutofit/>
          </a:bodyPr>
          <a:lstStyle/>
          <a:p>
            <a:pPr algn="ctr"/>
            <a:endParaRPr lang="en-US" sz="1306" b="1" dirty="0">
              <a:latin typeface="Corbel" panose="020B0503020204020204" pitchFamily="34" charset="0"/>
            </a:endParaRPr>
          </a:p>
        </p:txBody>
      </p:sp>
      <p:sp>
        <p:nvSpPr>
          <p:cNvPr id="73" name="TextBox 72">
            <a:extLst>
              <a:ext uri="{FF2B5EF4-FFF2-40B4-BE49-F238E27FC236}">
                <a16:creationId xmlns:a16="http://schemas.microsoft.com/office/drawing/2014/main" id="{549EBCDE-C098-094F-AFB0-85D9C004742B}"/>
              </a:ext>
            </a:extLst>
          </p:cNvPr>
          <p:cNvSpPr txBox="1"/>
          <p:nvPr/>
        </p:nvSpPr>
        <p:spPr>
          <a:xfrm>
            <a:off x="5391705" y="2452850"/>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500" b="1">
                <a:latin typeface="Corbel" panose="020B0503020204020204" pitchFamily="34" charset="0"/>
              </a:defRPr>
            </a:lvl1pPr>
          </a:lstStyle>
          <a:p>
            <a:r>
              <a:rPr lang="en-US" sz="1200" dirty="0"/>
              <a:t>TB-SRAM</a:t>
            </a:r>
            <a:r>
              <a:rPr lang="en-US" sz="1200" baseline="-25000" dirty="0">
                <a:latin typeface="Calibri" panose="020F0502020204030204" pitchFamily="34" charset="0"/>
                <a:cs typeface="Calibri" panose="020F0502020204030204" pitchFamily="34" charset="0"/>
              </a:rPr>
              <a:t>1</a:t>
            </a:r>
          </a:p>
        </p:txBody>
      </p:sp>
      <p:sp>
        <p:nvSpPr>
          <p:cNvPr id="74" name="TextBox 73">
            <a:extLst>
              <a:ext uri="{FF2B5EF4-FFF2-40B4-BE49-F238E27FC236}">
                <a16:creationId xmlns:a16="http://schemas.microsoft.com/office/drawing/2014/main" id="{9839777C-AC84-F541-9977-EF86E6FBCFEE}"/>
              </a:ext>
            </a:extLst>
          </p:cNvPr>
          <p:cNvSpPr txBox="1"/>
          <p:nvPr/>
        </p:nvSpPr>
        <p:spPr>
          <a:xfrm>
            <a:off x="5391705" y="2860239"/>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t>TB-SRAM</a:t>
            </a:r>
            <a:r>
              <a:rPr lang="en-US" baseline="-25000" dirty="0">
                <a:latin typeface="Calibri" panose="020F0502020204030204" pitchFamily="34" charset="0"/>
                <a:cs typeface="Calibri" panose="020F0502020204030204" pitchFamily="34" charset="0"/>
              </a:rPr>
              <a:t>2</a:t>
            </a:r>
          </a:p>
        </p:txBody>
      </p:sp>
      <p:sp>
        <p:nvSpPr>
          <p:cNvPr id="75" name="TextBox 74">
            <a:extLst>
              <a:ext uri="{FF2B5EF4-FFF2-40B4-BE49-F238E27FC236}">
                <a16:creationId xmlns:a16="http://schemas.microsoft.com/office/drawing/2014/main" id="{3B6474F5-4F16-E24D-BE9F-DF70EFFC3AA6}"/>
              </a:ext>
            </a:extLst>
          </p:cNvPr>
          <p:cNvSpPr txBox="1"/>
          <p:nvPr/>
        </p:nvSpPr>
        <p:spPr>
          <a:xfrm>
            <a:off x="5395034" y="3532256"/>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r>
              <a:rPr lang="en-US" dirty="0"/>
              <a:t>TB-</a:t>
            </a:r>
            <a:r>
              <a:rPr lang="en-US" dirty="0" err="1"/>
              <a:t>SRAM</a:t>
            </a:r>
            <a:r>
              <a:rPr lang="en-US" baseline="-25000" dirty="0" err="1">
                <a:latin typeface="Calibri" panose="020F0502020204030204" pitchFamily="34" charset="0"/>
                <a:cs typeface="Calibri" panose="020F0502020204030204" pitchFamily="34" charset="0"/>
              </a:rPr>
              <a:t>n</a:t>
            </a:r>
            <a:endParaRPr lang="en-US" baseline="-25000" dirty="0">
              <a:latin typeface="Calibri" panose="020F0502020204030204" pitchFamily="34" charset="0"/>
              <a:cs typeface="Calibri" panose="020F0502020204030204" pitchFamily="34" charset="0"/>
            </a:endParaRPr>
          </a:p>
        </p:txBody>
      </p:sp>
      <p:sp>
        <p:nvSpPr>
          <p:cNvPr id="78" name="Rectangle 77">
            <a:extLst>
              <a:ext uri="{FF2B5EF4-FFF2-40B4-BE49-F238E27FC236}">
                <a16:creationId xmlns:a16="http://schemas.microsoft.com/office/drawing/2014/main" id="{186F2E2B-9153-B343-A5DC-BA8AC82A7803}"/>
              </a:ext>
            </a:extLst>
          </p:cNvPr>
          <p:cNvSpPr/>
          <p:nvPr/>
        </p:nvSpPr>
        <p:spPr>
          <a:xfrm>
            <a:off x="5738359" y="3199195"/>
            <a:ext cx="208924" cy="359714"/>
          </a:xfrm>
          <a:prstGeom prst="rect">
            <a:avLst/>
          </a:prstGeom>
        </p:spPr>
        <p:txBody>
          <a:bodyPr wrap="square">
            <a:spAutoFit/>
          </a:bodyPr>
          <a:lstStyle/>
          <a:p>
            <a:pPr algn="ctr">
              <a:lnSpc>
                <a:spcPct val="50000"/>
              </a:lnSpc>
            </a:pPr>
            <a:r>
              <a:rPr lang="en-US" sz="1089" b="1" dirty="0">
                <a:latin typeface="Corbel" panose="020B0503020204020204" pitchFamily="34" charset="0"/>
              </a:rPr>
              <a:t>.</a:t>
            </a:r>
          </a:p>
          <a:p>
            <a:pPr algn="ctr">
              <a:lnSpc>
                <a:spcPct val="50000"/>
              </a:lnSpc>
            </a:pPr>
            <a:r>
              <a:rPr lang="en-US" sz="1089" b="1" dirty="0">
                <a:latin typeface="Corbel" panose="020B0503020204020204" pitchFamily="34" charset="0"/>
              </a:rPr>
              <a:t>.</a:t>
            </a:r>
          </a:p>
          <a:p>
            <a:pPr algn="ctr">
              <a:lnSpc>
                <a:spcPct val="50000"/>
              </a:lnSpc>
            </a:pPr>
            <a:r>
              <a:rPr lang="en-US" sz="1089" b="1" dirty="0">
                <a:latin typeface="Corbel" panose="020B0503020204020204" pitchFamily="34" charset="0"/>
              </a:rPr>
              <a:t>.</a:t>
            </a:r>
          </a:p>
        </p:txBody>
      </p:sp>
      <p:sp>
        <p:nvSpPr>
          <p:cNvPr id="79" name="TextBox 78">
            <a:extLst>
              <a:ext uri="{FF2B5EF4-FFF2-40B4-BE49-F238E27FC236}">
                <a16:creationId xmlns:a16="http://schemas.microsoft.com/office/drawing/2014/main" id="{617B514F-984C-CD49-925B-E4DEA2A7162F}"/>
              </a:ext>
            </a:extLst>
          </p:cNvPr>
          <p:cNvSpPr txBox="1"/>
          <p:nvPr/>
        </p:nvSpPr>
        <p:spPr>
          <a:xfrm>
            <a:off x="1378433" y="3645268"/>
            <a:ext cx="838550" cy="641465"/>
          </a:xfrm>
          <a:prstGeom prst="roundRect">
            <a:avLst>
              <a:gd name="adj" fmla="val 10928"/>
            </a:avLst>
          </a:prstGeom>
          <a:noFill/>
          <a:ln>
            <a:noFill/>
          </a:ln>
        </p:spPr>
        <p:txBody>
          <a:bodyPr wrap="square" rtlCol="0" anchor="ctr" anchorCtr="0">
            <a:noAutofit/>
          </a:bodyPr>
          <a:lstStyle/>
          <a:p>
            <a:pPr algn="ctr">
              <a:lnSpc>
                <a:spcPct val="90000"/>
              </a:lnSpc>
            </a:pPr>
            <a:r>
              <a:rPr lang="en-US" sz="1220" dirty="0">
                <a:latin typeface="Corbel" panose="020B0503020204020204" pitchFamily="34" charset="0"/>
              </a:rPr>
              <a:t>reference &amp; query locations</a:t>
            </a:r>
          </a:p>
        </p:txBody>
      </p:sp>
      <p:sp>
        <p:nvSpPr>
          <p:cNvPr id="80" name="Rectangle 79">
            <a:extLst>
              <a:ext uri="{FF2B5EF4-FFF2-40B4-BE49-F238E27FC236}">
                <a16:creationId xmlns:a16="http://schemas.microsoft.com/office/drawing/2014/main" id="{DD8ECE39-EE10-0D45-AF17-0C9976367C01}"/>
              </a:ext>
            </a:extLst>
          </p:cNvPr>
          <p:cNvSpPr/>
          <p:nvPr/>
        </p:nvSpPr>
        <p:spPr>
          <a:xfrm>
            <a:off x="4398800" y="3108053"/>
            <a:ext cx="843542" cy="438582"/>
          </a:xfrm>
          <a:prstGeom prst="rect">
            <a:avLst/>
          </a:prstGeom>
        </p:spPr>
        <p:txBody>
          <a:bodyPr wrap="square">
            <a:spAutoFit/>
          </a:bodyPr>
          <a:lstStyle/>
          <a:p>
            <a:pPr algn="ctr">
              <a:lnSpc>
                <a:spcPct val="90000"/>
              </a:lnSpc>
            </a:pPr>
            <a:r>
              <a:rPr lang="en-US" sz="1220" dirty="0">
                <a:latin typeface="Corbel" panose="020B0503020204020204" pitchFamily="34" charset="0"/>
              </a:rPr>
              <a:t>Write </a:t>
            </a:r>
          </a:p>
          <a:p>
            <a:pPr algn="ctr">
              <a:lnSpc>
                <a:spcPct val="90000"/>
              </a:lnSpc>
            </a:pPr>
            <a:r>
              <a:rPr lang="en-US" sz="1220" dirty="0">
                <a:latin typeface="Corbel" panose="020B0503020204020204" pitchFamily="34" charset="0"/>
              </a:rPr>
              <a:t>bitvectors</a:t>
            </a:r>
          </a:p>
        </p:txBody>
      </p:sp>
      <p:cxnSp>
        <p:nvCxnSpPr>
          <p:cNvPr id="97" name="Straight Arrow Connector 96">
            <a:extLst>
              <a:ext uri="{FF2B5EF4-FFF2-40B4-BE49-F238E27FC236}">
                <a16:creationId xmlns:a16="http://schemas.microsoft.com/office/drawing/2014/main" id="{87D5A794-FE8E-2C45-9212-CA36AF3D37AC}"/>
              </a:ext>
            </a:extLst>
          </p:cNvPr>
          <p:cNvCxnSpPr>
            <a:cxnSpLocks/>
          </p:cNvCxnSpPr>
          <p:nvPr/>
        </p:nvCxnSpPr>
        <p:spPr>
          <a:xfrm>
            <a:off x="3303362" y="2094000"/>
            <a:ext cx="0" cy="745123"/>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EC4675F3-CBC3-064E-BEE1-E1DE1A626FCC}"/>
              </a:ext>
            </a:extLst>
          </p:cNvPr>
          <p:cNvSpPr/>
          <p:nvPr/>
        </p:nvSpPr>
        <p:spPr>
          <a:xfrm>
            <a:off x="1389994" y="1958976"/>
            <a:ext cx="847629" cy="784830"/>
          </a:xfrm>
          <a:prstGeom prst="rect">
            <a:avLst/>
          </a:prstGeom>
        </p:spPr>
        <p:txBody>
          <a:bodyPr wrap="square">
            <a:spAutoFit/>
          </a:bodyPr>
          <a:lstStyle/>
          <a:p>
            <a:pPr algn="ctr">
              <a:lnSpc>
                <a:spcPct val="90000"/>
              </a:lnSpc>
            </a:pPr>
            <a:r>
              <a:rPr lang="en-US" sz="1220" dirty="0">
                <a:latin typeface="Corbel" panose="020B0503020204020204" pitchFamily="34" charset="0"/>
              </a:rPr>
              <a:t>reference text </a:t>
            </a:r>
          </a:p>
          <a:p>
            <a:pPr algn="ctr">
              <a:lnSpc>
                <a:spcPct val="90000"/>
              </a:lnSpc>
            </a:pPr>
            <a:r>
              <a:rPr lang="en-US" sz="1220" dirty="0">
                <a:latin typeface="Corbel" panose="020B0503020204020204" pitchFamily="34" charset="0"/>
              </a:rPr>
              <a:t>&amp; query pattern</a:t>
            </a:r>
          </a:p>
        </p:txBody>
      </p:sp>
      <p:sp>
        <p:nvSpPr>
          <p:cNvPr id="82" name="TextBox 81">
            <a:extLst>
              <a:ext uri="{FF2B5EF4-FFF2-40B4-BE49-F238E27FC236}">
                <a16:creationId xmlns:a16="http://schemas.microsoft.com/office/drawing/2014/main" id="{49366940-8D44-0C46-991D-82028F86ADF1}"/>
              </a:ext>
            </a:extLst>
          </p:cNvPr>
          <p:cNvSpPr txBox="1"/>
          <p:nvPr/>
        </p:nvSpPr>
        <p:spPr>
          <a:xfrm>
            <a:off x="2861346" y="2251029"/>
            <a:ext cx="921424" cy="391121"/>
          </a:xfrm>
          <a:prstGeom prst="roundRect">
            <a:avLst>
              <a:gd name="adj" fmla="val 10928"/>
            </a:avLst>
          </a:prstGeom>
          <a:solidFill>
            <a:srgbClr val="A9D18E"/>
          </a:solidFill>
          <a:ln>
            <a:noFill/>
          </a:ln>
        </p:spPr>
        <p:txBody>
          <a:bodyPr wrap="square" lIns="0" tIns="0" rIns="0" bIns="0" rtlCol="0" anchor="ctr" anchorCtr="0">
            <a:noAutofit/>
          </a:bodyPr>
          <a:lstStyle/>
          <a:p>
            <a:pPr algn="ctr">
              <a:lnSpc>
                <a:spcPct val="90000"/>
              </a:lnSpc>
            </a:pPr>
            <a:r>
              <a:rPr lang="en-US" sz="1220" dirty="0">
                <a:latin typeface="Corbel" panose="020B0503020204020204" pitchFamily="34" charset="0"/>
              </a:rPr>
              <a:t>sub-text &amp; </a:t>
            </a:r>
          </a:p>
          <a:p>
            <a:pPr algn="ctr">
              <a:lnSpc>
                <a:spcPct val="90000"/>
              </a:lnSpc>
            </a:pPr>
            <a:r>
              <a:rPr lang="en-US" sz="1220" dirty="0">
                <a:latin typeface="Corbel" panose="020B0503020204020204" pitchFamily="34" charset="0"/>
              </a:rPr>
              <a:t>sub-pattern</a:t>
            </a:r>
          </a:p>
        </p:txBody>
      </p:sp>
      <p:sp>
        <p:nvSpPr>
          <p:cNvPr id="83" name="Rectangle 82">
            <a:extLst>
              <a:ext uri="{FF2B5EF4-FFF2-40B4-BE49-F238E27FC236}">
                <a16:creationId xmlns:a16="http://schemas.microsoft.com/office/drawing/2014/main" id="{0D3C7D3B-3066-1642-ACC5-AD69E16D57FB}"/>
              </a:ext>
            </a:extLst>
          </p:cNvPr>
          <p:cNvSpPr/>
          <p:nvPr/>
        </p:nvSpPr>
        <p:spPr>
          <a:xfrm>
            <a:off x="6419907" y="3108053"/>
            <a:ext cx="864949" cy="438582"/>
          </a:xfrm>
          <a:prstGeom prst="rect">
            <a:avLst/>
          </a:prstGeom>
        </p:spPr>
        <p:txBody>
          <a:bodyPr wrap="square">
            <a:spAutoFit/>
          </a:bodyPr>
          <a:lstStyle/>
          <a:p>
            <a:pPr algn="ctr">
              <a:lnSpc>
                <a:spcPct val="90000"/>
              </a:lnSpc>
            </a:pPr>
            <a:r>
              <a:rPr lang="en-US" sz="1220" dirty="0">
                <a:latin typeface="Corbel" panose="020B0503020204020204" pitchFamily="34" charset="0"/>
              </a:rPr>
              <a:t>Read </a:t>
            </a:r>
          </a:p>
          <a:p>
            <a:pPr algn="ctr">
              <a:lnSpc>
                <a:spcPct val="90000"/>
              </a:lnSpc>
            </a:pPr>
            <a:r>
              <a:rPr lang="en-US" sz="1220" dirty="0">
                <a:latin typeface="Corbel" panose="020B0503020204020204" pitchFamily="34" charset="0"/>
              </a:rPr>
              <a:t>bitvectors</a:t>
            </a:r>
          </a:p>
        </p:txBody>
      </p:sp>
      <p:sp>
        <p:nvSpPr>
          <p:cNvPr id="84" name="Rectangle 83">
            <a:extLst>
              <a:ext uri="{FF2B5EF4-FFF2-40B4-BE49-F238E27FC236}">
                <a16:creationId xmlns:a16="http://schemas.microsoft.com/office/drawing/2014/main" id="{EF8DB940-1E64-F847-9BA8-C0D47C9D3143}"/>
              </a:ext>
            </a:extLst>
          </p:cNvPr>
          <p:cNvSpPr/>
          <p:nvPr/>
        </p:nvSpPr>
        <p:spPr>
          <a:xfrm>
            <a:off x="7358945" y="2141934"/>
            <a:ext cx="1386942" cy="438582"/>
          </a:xfrm>
          <a:prstGeom prst="rect">
            <a:avLst/>
          </a:prstGeom>
        </p:spPr>
        <p:txBody>
          <a:bodyPr wrap="square">
            <a:spAutoFit/>
          </a:bodyPr>
          <a:lstStyle/>
          <a:p>
            <a:pPr algn="ctr">
              <a:lnSpc>
                <a:spcPct val="90000"/>
              </a:lnSpc>
            </a:pPr>
            <a:r>
              <a:rPr lang="en-US" sz="1220" dirty="0">
                <a:latin typeface="Corbel" panose="020B0503020204020204" pitchFamily="34" charset="0"/>
              </a:rPr>
              <a:t>Find the </a:t>
            </a:r>
          </a:p>
          <a:p>
            <a:pPr algn="ctr">
              <a:lnSpc>
                <a:spcPct val="90000"/>
              </a:lnSpc>
            </a:pPr>
            <a:r>
              <a:rPr lang="en-US" sz="1220" dirty="0">
                <a:latin typeface="Corbel" panose="020B0503020204020204" pitchFamily="34" charset="0"/>
              </a:rPr>
              <a:t>traceback output</a:t>
            </a:r>
          </a:p>
        </p:txBody>
      </p:sp>
      <p:sp>
        <p:nvSpPr>
          <p:cNvPr id="85" name="TextBox 84">
            <a:extLst>
              <a:ext uri="{FF2B5EF4-FFF2-40B4-BE49-F238E27FC236}">
                <a16:creationId xmlns:a16="http://schemas.microsoft.com/office/drawing/2014/main" id="{F6896383-F39C-9A44-BBF2-EE1646FE4912}"/>
              </a:ext>
            </a:extLst>
          </p:cNvPr>
          <p:cNvSpPr txBox="1"/>
          <p:nvPr/>
        </p:nvSpPr>
        <p:spPr>
          <a:xfrm>
            <a:off x="2704298" y="3719634"/>
            <a:ext cx="959529" cy="438693"/>
          </a:xfrm>
          <a:prstGeom prst="roundRect">
            <a:avLst>
              <a:gd name="adj" fmla="val 10928"/>
            </a:avLst>
          </a:prstGeom>
          <a:noFill/>
          <a:ln>
            <a:noFill/>
          </a:ln>
        </p:spPr>
        <p:txBody>
          <a:bodyPr wrap="square" rtlCol="0" anchor="ctr" anchorCtr="0">
            <a:noAutofit/>
          </a:bodyPr>
          <a:lstStyle/>
          <a:p>
            <a:pPr algn="ctr">
              <a:lnSpc>
                <a:spcPct val="90000"/>
              </a:lnSpc>
            </a:pPr>
            <a:r>
              <a:rPr lang="en-US" sz="1220" dirty="0">
                <a:latin typeface="Corbel" panose="020B0503020204020204" pitchFamily="34" charset="0"/>
              </a:rPr>
              <a:t>Generate </a:t>
            </a:r>
          </a:p>
          <a:p>
            <a:pPr algn="ctr">
              <a:lnSpc>
                <a:spcPct val="90000"/>
              </a:lnSpc>
            </a:pPr>
            <a:r>
              <a:rPr lang="en-US" sz="1220" dirty="0">
                <a:latin typeface="Corbel" panose="020B0503020204020204" pitchFamily="34" charset="0"/>
              </a:rPr>
              <a:t>bitvectors</a:t>
            </a:r>
          </a:p>
        </p:txBody>
      </p:sp>
      <p:sp>
        <p:nvSpPr>
          <p:cNvPr id="86" name="TextBox 85">
            <a:extLst>
              <a:ext uri="{FF2B5EF4-FFF2-40B4-BE49-F238E27FC236}">
                <a16:creationId xmlns:a16="http://schemas.microsoft.com/office/drawing/2014/main" id="{37D4D36B-37C8-D54A-95F4-AA6438BDF577}"/>
              </a:ext>
            </a:extLst>
          </p:cNvPr>
          <p:cNvSpPr txBox="1">
            <a:spLocks noChangeAspect="1"/>
          </p:cNvSpPr>
          <p:nvPr/>
        </p:nvSpPr>
        <p:spPr>
          <a:xfrm>
            <a:off x="1889049" y="1619690"/>
            <a:ext cx="267122" cy="267122"/>
          </a:xfrm>
          <a:prstGeom prst="ellipse">
            <a:avLst/>
          </a:prstGeom>
          <a:solidFill>
            <a:schemeClr val="tx1"/>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2</a:t>
            </a:r>
          </a:p>
        </p:txBody>
      </p:sp>
      <p:sp>
        <p:nvSpPr>
          <p:cNvPr id="87" name="TextBox 86">
            <a:extLst>
              <a:ext uri="{FF2B5EF4-FFF2-40B4-BE49-F238E27FC236}">
                <a16:creationId xmlns:a16="http://schemas.microsoft.com/office/drawing/2014/main" id="{83BC8E47-B0B9-644B-ACD9-E76DCF611688}"/>
              </a:ext>
            </a:extLst>
          </p:cNvPr>
          <p:cNvSpPr txBox="1">
            <a:spLocks noChangeAspect="1"/>
          </p:cNvSpPr>
          <p:nvPr/>
        </p:nvSpPr>
        <p:spPr>
          <a:xfrm>
            <a:off x="1396380" y="3307825"/>
            <a:ext cx="267122" cy="267122"/>
          </a:xfrm>
          <a:prstGeom prst="ellipse">
            <a:avLst/>
          </a:prstGeom>
          <a:solidFill>
            <a:schemeClr val="tx1"/>
          </a:solidFill>
        </p:spPr>
        <p:txBody>
          <a:bodyPr wrap="none" lIns="13063"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1</a:t>
            </a:r>
          </a:p>
        </p:txBody>
      </p:sp>
      <p:sp>
        <p:nvSpPr>
          <p:cNvPr id="88" name="TextBox 87">
            <a:extLst>
              <a:ext uri="{FF2B5EF4-FFF2-40B4-BE49-F238E27FC236}">
                <a16:creationId xmlns:a16="http://schemas.microsoft.com/office/drawing/2014/main" id="{D35AB167-6DCC-5141-AAE7-8A6269EA5409}"/>
              </a:ext>
            </a:extLst>
          </p:cNvPr>
          <p:cNvSpPr txBox="1">
            <a:spLocks noChangeAspect="1"/>
          </p:cNvSpPr>
          <p:nvPr/>
        </p:nvSpPr>
        <p:spPr>
          <a:xfrm>
            <a:off x="2587796" y="2296727"/>
            <a:ext cx="267122" cy="267122"/>
          </a:xfrm>
          <a:prstGeom prst="ellipse">
            <a:avLst/>
          </a:prstGeom>
          <a:solidFill>
            <a:schemeClr val="tx1"/>
          </a:solidFill>
        </p:spPr>
        <p:txBody>
          <a:bodyPr wrap="none" lIns="13063"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3</a:t>
            </a:r>
          </a:p>
        </p:txBody>
      </p:sp>
      <p:sp>
        <p:nvSpPr>
          <p:cNvPr id="89" name="TextBox 88">
            <a:extLst>
              <a:ext uri="{FF2B5EF4-FFF2-40B4-BE49-F238E27FC236}">
                <a16:creationId xmlns:a16="http://schemas.microsoft.com/office/drawing/2014/main" id="{EC54EFB3-7D5A-844E-87C4-C1A5567C604E}"/>
              </a:ext>
            </a:extLst>
          </p:cNvPr>
          <p:cNvSpPr txBox="1">
            <a:spLocks noChangeAspect="1"/>
          </p:cNvSpPr>
          <p:nvPr/>
        </p:nvSpPr>
        <p:spPr>
          <a:xfrm>
            <a:off x="3599745" y="3796538"/>
            <a:ext cx="267122" cy="267122"/>
          </a:xfrm>
          <a:prstGeom prst="ellipse">
            <a:avLst/>
          </a:prstGeom>
          <a:solidFill>
            <a:schemeClr val="tx1"/>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4</a:t>
            </a:r>
          </a:p>
        </p:txBody>
      </p:sp>
      <p:sp>
        <p:nvSpPr>
          <p:cNvPr id="90" name="TextBox 89">
            <a:extLst>
              <a:ext uri="{FF2B5EF4-FFF2-40B4-BE49-F238E27FC236}">
                <a16:creationId xmlns:a16="http://schemas.microsoft.com/office/drawing/2014/main" id="{B5A80858-EEC4-D84E-A78B-77E9E36525AF}"/>
              </a:ext>
            </a:extLst>
          </p:cNvPr>
          <p:cNvSpPr txBox="1">
            <a:spLocks noChangeAspect="1"/>
          </p:cNvSpPr>
          <p:nvPr/>
        </p:nvSpPr>
        <p:spPr>
          <a:xfrm>
            <a:off x="4685572" y="2785587"/>
            <a:ext cx="267122" cy="267122"/>
          </a:xfrm>
          <a:prstGeom prst="ellipse">
            <a:avLst/>
          </a:prstGeom>
          <a:solidFill>
            <a:schemeClr val="tx1"/>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5</a:t>
            </a:r>
          </a:p>
        </p:txBody>
      </p:sp>
      <p:sp>
        <p:nvSpPr>
          <p:cNvPr id="91" name="TextBox 90">
            <a:extLst>
              <a:ext uri="{FF2B5EF4-FFF2-40B4-BE49-F238E27FC236}">
                <a16:creationId xmlns:a16="http://schemas.microsoft.com/office/drawing/2014/main" id="{6227EF7D-9269-E045-806B-792BBE0CB58D}"/>
              </a:ext>
            </a:extLst>
          </p:cNvPr>
          <p:cNvSpPr txBox="1">
            <a:spLocks noChangeAspect="1"/>
          </p:cNvSpPr>
          <p:nvPr/>
        </p:nvSpPr>
        <p:spPr>
          <a:xfrm>
            <a:off x="6729912" y="2770532"/>
            <a:ext cx="267122" cy="267122"/>
          </a:xfrm>
          <a:prstGeom prst="ellipse">
            <a:avLst/>
          </a:prstGeom>
          <a:solidFill>
            <a:schemeClr val="tx1"/>
          </a:solidFill>
        </p:spPr>
        <p:txBody>
          <a:bodyPr wrap="none" lIns="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6</a:t>
            </a:r>
          </a:p>
        </p:txBody>
      </p:sp>
      <p:sp>
        <p:nvSpPr>
          <p:cNvPr id="92" name="TextBox 91">
            <a:extLst>
              <a:ext uri="{FF2B5EF4-FFF2-40B4-BE49-F238E27FC236}">
                <a16:creationId xmlns:a16="http://schemas.microsoft.com/office/drawing/2014/main" id="{994FDF0E-7DD1-6E49-BB2A-564CCBA9BAE5}"/>
              </a:ext>
            </a:extLst>
          </p:cNvPr>
          <p:cNvSpPr txBox="1">
            <a:spLocks noChangeAspect="1"/>
          </p:cNvSpPr>
          <p:nvPr/>
        </p:nvSpPr>
        <p:spPr>
          <a:xfrm>
            <a:off x="7918854" y="1860704"/>
            <a:ext cx="267122" cy="267122"/>
          </a:xfrm>
          <a:prstGeom prst="ellipse">
            <a:avLst/>
          </a:prstGeom>
          <a:solidFill>
            <a:schemeClr val="tx1"/>
          </a:solidFill>
        </p:spPr>
        <p:txBody>
          <a:bodyPr wrap="none" lIns="18000" tIns="0" rIns="0" bIns="18000" rtlCol="0" anchor="ctr" anchorCtr="0">
            <a:noAutofit/>
          </a:bodyPr>
          <a:lstStyle/>
          <a:p>
            <a:pPr algn="ctr"/>
            <a:r>
              <a:rPr lang="en-US" sz="2000" b="1" dirty="0">
                <a:solidFill>
                  <a:schemeClr val="bg1"/>
                </a:solidFill>
                <a:latin typeface="Linux Libertine O Semibold" panose="02000503000000000000" pitchFamily="2" charset="0"/>
                <a:ea typeface="Linux Libertine O Semibold" panose="02000503000000000000" pitchFamily="2" charset="0"/>
                <a:cs typeface="Linux Libertine O Semibold" panose="02000503000000000000" pitchFamily="2" charset="0"/>
              </a:rPr>
              <a:t>7</a:t>
            </a:r>
          </a:p>
        </p:txBody>
      </p:sp>
      <p:cxnSp>
        <p:nvCxnSpPr>
          <p:cNvPr id="94" name="Straight Arrow Connector 93">
            <a:extLst>
              <a:ext uri="{FF2B5EF4-FFF2-40B4-BE49-F238E27FC236}">
                <a16:creationId xmlns:a16="http://schemas.microsoft.com/office/drawing/2014/main" id="{6E653B41-77AE-8B45-8858-E14150022CAF}"/>
              </a:ext>
            </a:extLst>
          </p:cNvPr>
          <p:cNvCxnSpPr>
            <a:cxnSpLocks/>
          </p:cNvCxnSpPr>
          <p:nvPr/>
        </p:nvCxnSpPr>
        <p:spPr>
          <a:xfrm>
            <a:off x="1367544" y="1942647"/>
            <a:ext cx="8738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B5334409-8D85-5D4E-B2D1-AF6B31993C60}"/>
              </a:ext>
            </a:extLst>
          </p:cNvPr>
          <p:cNvSpPr/>
          <p:nvPr/>
        </p:nvSpPr>
        <p:spPr>
          <a:xfrm>
            <a:off x="2133807" y="4391341"/>
            <a:ext cx="2309084" cy="1200329"/>
          </a:xfrm>
          <a:prstGeom prst="rect">
            <a:avLst/>
          </a:prstGeom>
        </p:spPr>
        <p:txBody>
          <a:bodyPr wrap="square">
            <a:spAutoFit/>
          </a:bodyPr>
          <a:lstStyle/>
          <a:p>
            <a:pPr algn="ctr"/>
            <a:r>
              <a:rPr lang="en-US" b="1" dirty="0">
                <a:solidFill>
                  <a:srgbClr val="00B050"/>
                </a:solidFill>
              </a:rPr>
              <a:t>GenASM-DC:</a:t>
            </a:r>
            <a:r>
              <a:rPr lang="en-US" dirty="0">
                <a:solidFill>
                  <a:srgbClr val="00B050"/>
                </a:solidFill>
              </a:rPr>
              <a:t> </a:t>
            </a:r>
          </a:p>
          <a:p>
            <a:pPr algn="ctr"/>
            <a:r>
              <a:rPr lang="en-US" dirty="0"/>
              <a:t>generates bitvectors </a:t>
            </a:r>
          </a:p>
          <a:p>
            <a:pPr algn="ctr"/>
            <a:r>
              <a:rPr lang="en-US" dirty="0"/>
              <a:t>and performs edit </a:t>
            </a:r>
          </a:p>
          <a:p>
            <a:pPr algn="ctr"/>
            <a:r>
              <a:rPr lang="en-US" b="1" dirty="0">
                <a:solidFill>
                  <a:srgbClr val="00B050"/>
                </a:solidFill>
              </a:rPr>
              <a:t>D</a:t>
            </a:r>
            <a:r>
              <a:rPr lang="en-US" dirty="0"/>
              <a:t>istance </a:t>
            </a:r>
            <a:r>
              <a:rPr lang="en-US" b="1" dirty="0">
                <a:solidFill>
                  <a:srgbClr val="00B050"/>
                </a:solidFill>
              </a:rPr>
              <a:t>C</a:t>
            </a:r>
            <a:r>
              <a:rPr lang="en-US" dirty="0"/>
              <a:t>alculation</a:t>
            </a:r>
          </a:p>
        </p:txBody>
      </p:sp>
      <p:sp>
        <p:nvSpPr>
          <p:cNvPr id="101" name="Rectangle 100">
            <a:extLst>
              <a:ext uri="{FF2B5EF4-FFF2-40B4-BE49-F238E27FC236}">
                <a16:creationId xmlns:a16="http://schemas.microsoft.com/office/drawing/2014/main" id="{F3879059-D6EE-7D4A-9868-74ABA2A8F50A}"/>
              </a:ext>
            </a:extLst>
          </p:cNvPr>
          <p:cNvSpPr/>
          <p:nvPr/>
        </p:nvSpPr>
        <p:spPr>
          <a:xfrm>
            <a:off x="6123848" y="4391341"/>
            <a:ext cx="2847852" cy="1200329"/>
          </a:xfrm>
          <a:prstGeom prst="rect">
            <a:avLst/>
          </a:prstGeom>
        </p:spPr>
        <p:txBody>
          <a:bodyPr wrap="square">
            <a:spAutoFit/>
          </a:bodyPr>
          <a:lstStyle/>
          <a:p>
            <a:pPr marL="538163" algn="ctr">
              <a:lnSpc>
                <a:spcPct val="100000"/>
              </a:lnSpc>
              <a:spcBef>
                <a:spcPts val="0"/>
              </a:spcBef>
              <a:spcAft>
                <a:spcPts val="0"/>
              </a:spcAft>
            </a:pPr>
            <a:r>
              <a:rPr lang="en-US" b="1" dirty="0">
                <a:solidFill>
                  <a:srgbClr val="7A20C9"/>
                </a:solidFill>
              </a:rPr>
              <a:t>GenASM-TB:</a:t>
            </a:r>
            <a:r>
              <a:rPr lang="en-US" dirty="0">
                <a:solidFill>
                  <a:srgbClr val="7A20C9"/>
                </a:solidFill>
              </a:rPr>
              <a:t> </a:t>
            </a:r>
            <a:r>
              <a:rPr lang="en-US" dirty="0"/>
              <a:t>performs </a:t>
            </a:r>
            <a:r>
              <a:rPr lang="en-US" b="1" dirty="0" err="1">
                <a:solidFill>
                  <a:srgbClr val="7A20C9"/>
                </a:solidFill>
              </a:rPr>
              <a:t>T</a:t>
            </a:r>
            <a:r>
              <a:rPr lang="en-US" dirty="0" err="1"/>
              <a:t>race</a:t>
            </a:r>
            <a:r>
              <a:rPr lang="en-US" b="1" dirty="0" err="1">
                <a:solidFill>
                  <a:srgbClr val="7A20C9"/>
                </a:solidFill>
              </a:rPr>
              <a:t>B</a:t>
            </a:r>
            <a:r>
              <a:rPr lang="en-US" dirty="0" err="1"/>
              <a:t>ack</a:t>
            </a:r>
            <a:r>
              <a:rPr lang="en-US" dirty="0"/>
              <a:t> and assembles the optimal alignment </a:t>
            </a:r>
          </a:p>
        </p:txBody>
      </p:sp>
      <p:sp>
        <p:nvSpPr>
          <p:cNvPr id="99" name="TextBox 98">
            <a:extLst>
              <a:ext uri="{FF2B5EF4-FFF2-40B4-BE49-F238E27FC236}">
                <a16:creationId xmlns:a16="http://schemas.microsoft.com/office/drawing/2014/main" id="{DE162FD9-F7F9-924C-A14A-66ED61FEC580}"/>
              </a:ext>
            </a:extLst>
          </p:cNvPr>
          <p:cNvSpPr txBox="1"/>
          <p:nvPr/>
        </p:nvSpPr>
        <p:spPr>
          <a:xfrm>
            <a:off x="300554" y="4439954"/>
            <a:ext cx="8569599" cy="1986212"/>
          </a:xfrm>
          <a:prstGeom prst="roundRect">
            <a:avLst>
              <a:gd name="adj" fmla="val 3133"/>
            </a:avLst>
          </a:prstGeom>
          <a:solidFill>
            <a:schemeClr val="bg1">
              <a:lumMod val="85000"/>
            </a:schemeClr>
          </a:solidFill>
          <a:ln>
            <a:noFill/>
          </a:ln>
        </p:spPr>
        <p:txBody>
          <a:bodyPr wrap="square" rtlCol="0" anchor="ctr" anchorCtr="0">
            <a:noAutofit/>
          </a:bodyPr>
          <a:lstStyle/>
          <a:p>
            <a:pPr lvl="0" algn="ctr">
              <a:lnSpc>
                <a:spcPct val="110000"/>
              </a:lnSpc>
              <a:spcAft>
                <a:spcPts val="300"/>
              </a:spcAft>
              <a:defRPr/>
            </a:pPr>
            <a:r>
              <a:rPr lang="en-US" sz="2100" b="1" dirty="0"/>
              <a:t>Our </a:t>
            </a:r>
            <a:r>
              <a:rPr lang="en-US" sz="2100" b="1" i="1" dirty="0"/>
              <a:t>specialized compute units </a:t>
            </a:r>
            <a:r>
              <a:rPr lang="en-US" sz="2100" b="1" dirty="0"/>
              <a:t>and </a:t>
            </a:r>
            <a:r>
              <a:rPr lang="en-US" sz="2100" b="1" i="1" dirty="0"/>
              <a:t>on-chip SRAMs </a:t>
            </a:r>
            <a:r>
              <a:rPr lang="en-US" sz="2100" b="1" dirty="0"/>
              <a:t>help us to: </a:t>
            </a:r>
          </a:p>
          <a:p>
            <a:pPr marL="342900" indent="-342900" algn="ctr">
              <a:lnSpc>
                <a:spcPct val="110000"/>
              </a:lnSpc>
              <a:spcAft>
                <a:spcPts val="300"/>
              </a:spcAft>
              <a:buFont typeface="Wingdings" pitchFamily="2" charset="2"/>
              <a:buChar char="à"/>
              <a:defRPr/>
            </a:pPr>
            <a:r>
              <a:rPr lang="en-US" sz="2100" b="1" dirty="0"/>
              <a:t>Match </a:t>
            </a:r>
            <a:r>
              <a:rPr lang="en-US" sz="2100" b="1" dirty="0">
                <a:solidFill>
                  <a:srgbClr val="00B050"/>
                </a:solidFill>
              </a:rPr>
              <a:t>the rate of computation </a:t>
            </a:r>
            <a:r>
              <a:rPr lang="en-US" sz="2100" b="1" dirty="0"/>
              <a:t>with </a:t>
            </a:r>
            <a:r>
              <a:rPr lang="en-US" sz="2100" b="1" dirty="0">
                <a:solidFill>
                  <a:srgbClr val="0070C0"/>
                </a:solidFill>
              </a:rPr>
              <a:t>memory capacity and bandwidth </a:t>
            </a:r>
          </a:p>
          <a:p>
            <a:pPr marL="342900" indent="-342900" algn="ctr">
              <a:lnSpc>
                <a:spcPct val="110000"/>
              </a:lnSpc>
              <a:spcAft>
                <a:spcPts val="300"/>
              </a:spcAft>
              <a:buFont typeface="Wingdings" pitchFamily="2" charset="2"/>
              <a:buChar char="à"/>
              <a:defRPr/>
            </a:pPr>
            <a:r>
              <a:rPr lang="en-US" sz="2100" b="1" dirty="0">
                <a:solidFill>
                  <a:srgbClr val="FE6200"/>
                </a:solidFill>
              </a:rPr>
              <a:t>Achieve high performance and power efficiency</a:t>
            </a:r>
            <a:endParaRPr lang="en-US" sz="2100" b="1" dirty="0">
              <a:solidFill>
                <a:srgbClr val="FE6200"/>
              </a:solidFill>
              <a:sym typeface="Wingdings" pitchFamily="2" charset="2"/>
            </a:endParaRPr>
          </a:p>
          <a:p>
            <a:pPr marL="342900" lvl="0" indent="-342900" algn="ctr">
              <a:lnSpc>
                <a:spcPct val="110000"/>
              </a:lnSpc>
              <a:spcAft>
                <a:spcPts val="300"/>
              </a:spcAft>
              <a:buFont typeface="Wingdings" pitchFamily="2" charset="2"/>
              <a:buChar char="à"/>
              <a:defRPr/>
            </a:pPr>
            <a:r>
              <a:rPr lang="en-US" sz="2100" b="1" dirty="0">
                <a:solidFill>
                  <a:srgbClr val="7030A0"/>
                </a:solidFill>
                <a:sym typeface="Wingdings" pitchFamily="2" charset="2"/>
              </a:rPr>
              <a:t>Scale </a:t>
            </a:r>
            <a:r>
              <a:rPr lang="en-US" sz="2100" b="1" dirty="0">
                <a:solidFill>
                  <a:srgbClr val="7030A0"/>
                </a:solidFill>
              </a:rPr>
              <a:t>linearly in performance </a:t>
            </a:r>
            <a:r>
              <a:rPr lang="en-US" sz="2100" b="1" dirty="0"/>
              <a:t>with                                                                     the number of parallel compute units that we add to the system</a:t>
            </a:r>
          </a:p>
        </p:txBody>
      </p:sp>
    </p:spTree>
    <p:custDataLst>
      <p:tags r:id="rId1"/>
    </p:custDataLst>
    <p:extLst>
      <p:ext uri="{BB962C8B-B14F-4D97-AF65-F5344CB8AC3E}">
        <p14:creationId xmlns:p14="http://schemas.microsoft.com/office/powerpoint/2010/main" val="153457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uiExpand="1"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3E9A963-8108-2943-BF4E-A6A14A9AD83C}"/>
              </a:ext>
            </a:extLst>
          </p:cNvPr>
          <p:cNvSpPr>
            <a:spLocks noGrp="1"/>
          </p:cNvSpPr>
          <p:nvPr>
            <p:ph type="title"/>
          </p:nvPr>
        </p:nvSpPr>
        <p:spPr>
          <a:xfrm>
            <a:off x="366963" y="257434"/>
            <a:ext cx="8410073" cy="753467"/>
          </a:xfrm>
        </p:spPr>
        <p:txBody>
          <a:bodyPr>
            <a:noAutofit/>
          </a:bodyPr>
          <a:lstStyle/>
          <a:p>
            <a:r>
              <a:rPr lang="en-US" sz="4300" dirty="0"/>
              <a:t>GenASM-DC: Hardware Design</a:t>
            </a:r>
          </a:p>
        </p:txBody>
      </p:sp>
      <p:sp>
        <p:nvSpPr>
          <p:cNvPr id="12" name="Content Placeholder 11">
            <a:extLst>
              <a:ext uri="{FF2B5EF4-FFF2-40B4-BE49-F238E27FC236}">
                <a16:creationId xmlns:a16="http://schemas.microsoft.com/office/drawing/2014/main" id="{633A231E-505C-8549-BF45-E9E2E42E1EC0}"/>
              </a:ext>
            </a:extLst>
          </p:cNvPr>
          <p:cNvSpPr>
            <a:spLocks noGrp="1"/>
          </p:cNvSpPr>
          <p:nvPr>
            <p:ph idx="1"/>
          </p:nvPr>
        </p:nvSpPr>
        <p:spPr>
          <a:xfrm>
            <a:off x="366963" y="1116611"/>
            <a:ext cx="8410073" cy="4467117"/>
          </a:xfrm>
        </p:spPr>
        <p:txBody>
          <a:bodyPr>
            <a:normAutofit/>
          </a:bodyPr>
          <a:lstStyle/>
          <a:p>
            <a:pPr marL="520700" indent="-342900">
              <a:lnSpc>
                <a:spcPct val="100000"/>
              </a:lnSpc>
              <a:spcBef>
                <a:spcPts val="0"/>
              </a:spcBef>
              <a:spcAft>
                <a:spcPts val="0"/>
              </a:spcAft>
            </a:pPr>
            <a:r>
              <a:rPr lang="en-US" b="1" dirty="0">
                <a:solidFill>
                  <a:schemeClr val="tx1"/>
                </a:solidFill>
              </a:rPr>
              <a:t>Linear cyclic systolic array </a:t>
            </a:r>
            <a:r>
              <a:rPr lang="en-US" dirty="0">
                <a:solidFill>
                  <a:schemeClr val="tx1"/>
                </a:solidFill>
              </a:rPr>
              <a:t>based accelerator</a:t>
            </a:r>
          </a:p>
          <a:p>
            <a:pPr marL="784225" lvl="1" indent="-246063">
              <a:lnSpc>
                <a:spcPct val="100000"/>
              </a:lnSpc>
              <a:spcBef>
                <a:spcPts val="400"/>
              </a:spcBef>
              <a:spcAft>
                <a:spcPts val="0"/>
              </a:spcAft>
            </a:pPr>
            <a:r>
              <a:rPr lang="en-US" sz="2000" dirty="0">
                <a:solidFill>
                  <a:schemeClr val="tx1"/>
                </a:solidFill>
              </a:rPr>
              <a:t>Designed to </a:t>
            </a:r>
            <a:r>
              <a:rPr lang="en-US" sz="2000" dirty="0">
                <a:solidFill>
                  <a:srgbClr val="00B050"/>
                </a:solidFill>
              </a:rPr>
              <a:t>maximize parallelism </a:t>
            </a:r>
            <a:r>
              <a:rPr lang="en-US" sz="2000" dirty="0">
                <a:solidFill>
                  <a:schemeClr val="tx1"/>
                </a:solidFill>
              </a:rPr>
              <a:t>and </a:t>
            </a:r>
            <a:r>
              <a:rPr lang="en-US" sz="2000" dirty="0">
                <a:solidFill>
                  <a:srgbClr val="FE6200"/>
                </a:solidFill>
              </a:rPr>
              <a:t>minimize memory bandwidth and</a:t>
            </a:r>
            <a:r>
              <a:rPr lang="en-US" sz="2000" dirty="0"/>
              <a:t> </a:t>
            </a:r>
            <a:r>
              <a:rPr lang="en-US" sz="2000" dirty="0">
                <a:solidFill>
                  <a:srgbClr val="FE6200"/>
                </a:solidFill>
              </a:rPr>
              <a:t>memory footprint</a:t>
            </a:r>
          </a:p>
          <a:p>
            <a:pPr marL="520700" indent="-342900">
              <a:lnSpc>
                <a:spcPct val="100000"/>
              </a:lnSpc>
              <a:spcBef>
                <a:spcPts val="600"/>
              </a:spcBef>
              <a:spcAft>
                <a:spcPts val="0"/>
              </a:spcAft>
            </a:pPr>
            <a:endParaRPr lang="en-US" b="1" dirty="0"/>
          </a:p>
          <a:p>
            <a:endParaRPr lang="en-US" dirty="0"/>
          </a:p>
          <a:p>
            <a:endParaRPr lang="en-US" dirty="0"/>
          </a:p>
        </p:txBody>
      </p:sp>
      <p:sp>
        <p:nvSpPr>
          <p:cNvPr id="3" name="Slide Number Placeholder 2">
            <a:extLst>
              <a:ext uri="{FF2B5EF4-FFF2-40B4-BE49-F238E27FC236}">
                <a16:creationId xmlns:a16="http://schemas.microsoft.com/office/drawing/2014/main" id="{0DF195B6-6931-0D48-A63D-5C8C781B120B}"/>
              </a:ext>
            </a:extLst>
          </p:cNvPr>
          <p:cNvSpPr>
            <a:spLocks noGrp="1"/>
          </p:cNvSpPr>
          <p:nvPr>
            <p:ph type="sldNum" sz="quarter" idx="10"/>
          </p:nvPr>
        </p:nvSpPr>
        <p:spPr/>
        <p:txBody>
          <a:bodyPr/>
          <a:lstStyle/>
          <a:p>
            <a:fld id="{BE67019E-6B59-9444-A8F8-0CFAB6B6981D}" type="slidenum">
              <a:rPr lang="en-US" smtClean="0"/>
              <a:pPr/>
              <a:t>19</a:t>
            </a:fld>
            <a:endParaRPr lang="en-US" dirty="0"/>
          </a:p>
        </p:txBody>
      </p:sp>
      <p:sp>
        <p:nvSpPr>
          <p:cNvPr id="130" name="TextBox 129">
            <a:extLst>
              <a:ext uri="{FF2B5EF4-FFF2-40B4-BE49-F238E27FC236}">
                <a16:creationId xmlns:a16="http://schemas.microsoft.com/office/drawing/2014/main" id="{7B9C2CB9-78A4-C841-AB56-0303FB4DD3C0}"/>
              </a:ext>
            </a:extLst>
          </p:cNvPr>
          <p:cNvSpPr txBox="1"/>
          <p:nvPr/>
        </p:nvSpPr>
        <p:spPr>
          <a:xfrm>
            <a:off x="5449738" y="4240245"/>
            <a:ext cx="3058383" cy="323165"/>
          </a:xfrm>
          <a:prstGeom prst="rect">
            <a:avLst/>
          </a:prstGeom>
          <a:noFill/>
        </p:spPr>
        <p:txBody>
          <a:bodyPr wrap="square" rtlCol="0">
            <a:spAutoFit/>
          </a:bodyPr>
          <a:lstStyle/>
          <a:p>
            <a:pPr algn="r"/>
            <a:r>
              <a:rPr lang="en-US" sz="1500" b="1" dirty="0">
                <a:latin typeface="Corbel" panose="020B0503020204020204" pitchFamily="34" charset="0"/>
              </a:rPr>
              <a:t>Processing Block (PB)</a:t>
            </a:r>
          </a:p>
        </p:txBody>
      </p:sp>
      <p:sp>
        <p:nvSpPr>
          <p:cNvPr id="131" name="TextBox 130">
            <a:extLst>
              <a:ext uri="{FF2B5EF4-FFF2-40B4-BE49-F238E27FC236}">
                <a16:creationId xmlns:a16="http://schemas.microsoft.com/office/drawing/2014/main" id="{029C2511-A4D1-834E-8FE0-F9C4E2BF1F80}"/>
              </a:ext>
            </a:extLst>
          </p:cNvPr>
          <p:cNvSpPr txBox="1"/>
          <p:nvPr/>
        </p:nvSpPr>
        <p:spPr>
          <a:xfrm>
            <a:off x="3558395" y="6143354"/>
            <a:ext cx="1988653" cy="350099"/>
          </a:xfrm>
          <a:prstGeom prst="rect">
            <a:avLst/>
          </a:prstGeom>
          <a:noFill/>
        </p:spPr>
        <p:txBody>
          <a:bodyPr wrap="square" rtlCol="0">
            <a:spAutoFit/>
          </a:bodyPr>
          <a:lstStyle/>
          <a:p>
            <a:pPr algn="ctr"/>
            <a:r>
              <a:rPr lang="en-US" sz="1500" b="1" dirty="0">
                <a:latin typeface="Corbel" panose="020B0503020204020204" pitchFamily="34" charset="0"/>
              </a:rPr>
              <a:t>Processing Core (PC)</a:t>
            </a:r>
          </a:p>
        </p:txBody>
      </p:sp>
      <p:pic>
        <p:nvPicPr>
          <p:cNvPr id="35" name="Picture 34">
            <a:extLst>
              <a:ext uri="{FF2B5EF4-FFF2-40B4-BE49-F238E27FC236}">
                <a16:creationId xmlns:a16="http://schemas.microsoft.com/office/drawing/2014/main" id="{77453367-17DF-8442-A57E-B0014010A9CE}"/>
              </a:ext>
            </a:extLst>
          </p:cNvPr>
          <p:cNvPicPr>
            <a:picLocks noChangeAspect="1"/>
          </p:cNvPicPr>
          <p:nvPr/>
        </p:nvPicPr>
        <p:blipFill>
          <a:blip r:embed="rId4"/>
          <a:stretch>
            <a:fillRect/>
          </a:stretch>
        </p:blipFill>
        <p:spPr>
          <a:xfrm>
            <a:off x="3157654" y="4951007"/>
            <a:ext cx="2828689" cy="1188525"/>
          </a:xfrm>
          <a:prstGeom prst="rect">
            <a:avLst/>
          </a:prstGeom>
        </p:spPr>
      </p:pic>
      <p:pic>
        <p:nvPicPr>
          <p:cNvPr id="8" name="Picture 7">
            <a:extLst>
              <a:ext uri="{FF2B5EF4-FFF2-40B4-BE49-F238E27FC236}">
                <a16:creationId xmlns:a16="http://schemas.microsoft.com/office/drawing/2014/main" id="{98482649-2984-1F48-B85E-6C80293D298E}"/>
              </a:ext>
            </a:extLst>
          </p:cNvPr>
          <p:cNvPicPr>
            <a:picLocks noChangeAspect="1"/>
          </p:cNvPicPr>
          <p:nvPr/>
        </p:nvPicPr>
        <p:blipFill>
          <a:blip r:embed="rId5"/>
          <a:stretch>
            <a:fillRect/>
          </a:stretch>
        </p:blipFill>
        <p:spPr>
          <a:xfrm>
            <a:off x="1281821" y="2806510"/>
            <a:ext cx="7226300" cy="1397000"/>
          </a:xfrm>
          <a:prstGeom prst="rect">
            <a:avLst/>
          </a:prstGeom>
        </p:spPr>
      </p:pic>
      <p:pic>
        <p:nvPicPr>
          <p:cNvPr id="36" name="Picture 35">
            <a:extLst>
              <a:ext uri="{FF2B5EF4-FFF2-40B4-BE49-F238E27FC236}">
                <a16:creationId xmlns:a16="http://schemas.microsoft.com/office/drawing/2014/main" id="{644AF721-EC20-A544-B9F1-0E84E13EC5E8}"/>
              </a:ext>
            </a:extLst>
          </p:cNvPr>
          <p:cNvPicPr>
            <a:picLocks noChangeAspect="1"/>
          </p:cNvPicPr>
          <p:nvPr/>
        </p:nvPicPr>
        <p:blipFill>
          <a:blip r:embed="rId6"/>
          <a:stretch>
            <a:fillRect/>
          </a:stretch>
        </p:blipFill>
        <p:spPr>
          <a:xfrm>
            <a:off x="3981222" y="3006722"/>
            <a:ext cx="1143000" cy="1092200"/>
          </a:xfrm>
          <a:prstGeom prst="rect">
            <a:avLst/>
          </a:prstGeom>
        </p:spPr>
      </p:pic>
      <p:cxnSp>
        <p:nvCxnSpPr>
          <p:cNvPr id="38" name="Straight Connector 37">
            <a:extLst>
              <a:ext uri="{FF2B5EF4-FFF2-40B4-BE49-F238E27FC236}">
                <a16:creationId xmlns:a16="http://schemas.microsoft.com/office/drawing/2014/main" id="{58C7AE05-2F8C-6C44-9AD3-F12DE78EDF4C}"/>
              </a:ext>
            </a:extLst>
          </p:cNvPr>
          <p:cNvCxnSpPr>
            <a:cxnSpLocks/>
          </p:cNvCxnSpPr>
          <p:nvPr/>
        </p:nvCxnSpPr>
        <p:spPr>
          <a:xfrm flipH="1">
            <a:off x="3863163" y="3554539"/>
            <a:ext cx="590304" cy="1407321"/>
          </a:xfrm>
          <a:prstGeom prst="line">
            <a:avLst/>
          </a:prstGeom>
          <a:ln>
            <a:solidFill>
              <a:srgbClr val="324D1F"/>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B144FF9-C847-844D-A5ED-CB47F19C1FBA}"/>
              </a:ext>
            </a:extLst>
          </p:cNvPr>
          <p:cNvCxnSpPr>
            <a:cxnSpLocks/>
          </p:cNvCxnSpPr>
          <p:nvPr/>
        </p:nvCxnSpPr>
        <p:spPr>
          <a:xfrm>
            <a:off x="4662311" y="3565828"/>
            <a:ext cx="505112" cy="1403121"/>
          </a:xfrm>
          <a:prstGeom prst="line">
            <a:avLst/>
          </a:prstGeom>
          <a:ln>
            <a:solidFill>
              <a:srgbClr val="324D1F"/>
            </a:solidFill>
            <a:prstDash val="sysDot"/>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F10A6624-E7EF-5C41-9E8C-EE7563115FC9}"/>
              </a:ext>
            </a:extLst>
          </p:cNvPr>
          <p:cNvPicPr>
            <a:picLocks noChangeAspect="1"/>
          </p:cNvPicPr>
          <p:nvPr/>
        </p:nvPicPr>
        <p:blipFill>
          <a:blip r:embed="rId7"/>
          <a:stretch>
            <a:fillRect/>
          </a:stretch>
        </p:blipFill>
        <p:spPr>
          <a:xfrm>
            <a:off x="472478" y="2806510"/>
            <a:ext cx="1549400" cy="1397000"/>
          </a:xfrm>
          <a:prstGeom prst="rect">
            <a:avLst/>
          </a:prstGeom>
        </p:spPr>
      </p:pic>
      <p:pic>
        <p:nvPicPr>
          <p:cNvPr id="54" name="Picture 53">
            <a:extLst>
              <a:ext uri="{FF2B5EF4-FFF2-40B4-BE49-F238E27FC236}">
                <a16:creationId xmlns:a16="http://schemas.microsoft.com/office/drawing/2014/main" id="{4DB16E6A-8930-6141-A702-23B833211FBE}"/>
              </a:ext>
            </a:extLst>
          </p:cNvPr>
          <p:cNvPicPr>
            <a:picLocks noChangeAspect="1"/>
          </p:cNvPicPr>
          <p:nvPr/>
        </p:nvPicPr>
        <p:blipFill>
          <a:blip r:embed="rId8"/>
          <a:stretch>
            <a:fillRect/>
          </a:stretch>
        </p:blipFill>
        <p:spPr>
          <a:xfrm>
            <a:off x="2501601" y="2157386"/>
            <a:ext cx="5689600" cy="1117600"/>
          </a:xfrm>
          <a:prstGeom prst="rect">
            <a:avLst/>
          </a:prstGeom>
        </p:spPr>
      </p:pic>
    </p:spTree>
    <p:custDataLst>
      <p:tags r:id="rId1"/>
    </p:custDataLst>
    <p:extLst>
      <p:ext uri="{BB962C8B-B14F-4D97-AF65-F5344CB8AC3E}">
        <p14:creationId xmlns:p14="http://schemas.microsoft.com/office/powerpoint/2010/main" val="393983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6D00-56D8-D04C-9A4A-CB34F95ADD64}"/>
              </a:ext>
            </a:extLst>
          </p:cNvPr>
          <p:cNvSpPr>
            <a:spLocks noGrp="1"/>
          </p:cNvSpPr>
          <p:nvPr>
            <p:ph type="title"/>
          </p:nvPr>
        </p:nvSpPr>
        <p:spPr>
          <a:xfrm>
            <a:off x="366963" y="257434"/>
            <a:ext cx="8410073" cy="753467"/>
          </a:xfrm>
        </p:spPr>
        <p:txBody>
          <a:bodyPr>
            <a:normAutofit fontScale="90000"/>
          </a:bodyPr>
          <a:lstStyle/>
          <a:p>
            <a:r>
              <a:rPr lang="en-US" dirty="0"/>
              <a:t>Genome Sequencing</a:t>
            </a:r>
          </a:p>
        </p:txBody>
      </p:sp>
      <p:sp>
        <p:nvSpPr>
          <p:cNvPr id="3" name="Content Placeholder 2">
            <a:extLst>
              <a:ext uri="{FF2B5EF4-FFF2-40B4-BE49-F238E27FC236}">
                <a16:creationId xmlns:a16="http://schemas.microsoft.com/office/drawing/2014/main" id="{F69C0DC3-C1EF-874A-818E-A979FC3E234A}"/>
              </a:ext>
            </a:extLst>
          </p:cNvPr>
          <p:cNvSpPr>
            <a:spLocks noGrp="1"/>
          </p:cNvSpPr>
          <p:nvPr>
            <p:ph idx="1"/>
          </p:nvPr>
        </p:nvSpPr>
        <p:spPr>
          <a:xfrm>
            <a:off x="366963" y="1147483"/>
            <a:ext cx="8410073" cy="5289176"/>
          </a:xfrm>
        </p:spPr>
        <p:txBody>
          <a:bodyPr>
            <a:noAutofit/>
          </a:bodyPr>
          <a:lstStyle/>
          <a:p>
            <a:pPr marL="342900" indent="-342900">
              <a:lnSpc>
                <a:spcPct val="110000"/>
              </a:lnSpc>
              <a:spcBef>
                <a:spcPts val="600"/>
              </a:spcBef>
              <a:spcAft>
                <a:spcPts val="0"/>
              </a:spcAft>
            </a:pPr>
            <a:r>
              <a:rPr lang="en-US" sz="2200" b="1" dirty="0">
                <a:solidFill>
                  <a:srgbClr val="FE6200"/>
                </a:solidFill>
              </a:rPr>
              <a:t>Genome sequencing: </a:t>
            </a:r>
            <a:r>
              <a:rPr lang="en-US" sz="2200" dirty="0">
                <a:solidFill>
                  <a:schemeClr val="tx1"/>
                </a:solidFill>
              </a:rPr>
              <a:t>Enables us to determine the order of the DNA sequence in an organism’s genome</a:t>
            </a:r>
          </a:p>
          <a:p>
            <a:pPr marL="720725" lvl="1" indent="-230188">
              <a:lnSpc>
                <a:spcPct val="120000"/>
              </a:lnSpc>
              <a:spcBef>
                <a:spcPts val="600"/>
              </a:spcBef>
              <a:spcAft>
                <a:spcPts val="0"/>
              </a:spcAft>
            </a:pPr>
            <a:r>
              <a:rPr lang="en-US" sz="2200" dirty="0">
                <a:solidFill>
                  <a:schemeClr val="tx1"/>
                </a:solidFill>
              </a:rPr>
              <a:t>Plays a </a:t>
            </a:r>
            <a:r>
              <a:rPr lang="en-US" sz="2200" dirty="0">
                <a:solidFill>
                  <a:srgbClr val="0070C0"/>
                </a:solidFill>
              </a:rPr>
              <a:t>pivotal role </a:t>
            </a:r>
            <a:r>
              <a:rPr lang="en-US" sz="2200" dirty="0">
                <a:solidFill>
                  <a:schemeClr val="tx1"/>
                </a:solidFill>
              </a:rPr>
              <a:t>in:</a:t>
            </a:r>
          </a:p>
          <a:p>
            <a:pPr marL="992188" lvl="2" indent="-227013">
              <a:lnSpc>
                <a:spcPct val="120000"/>
              </a:lnSpc>
              <a:spcBef>
                <a:spcPts val="0"/>
              </a:spcBef>
              <a:spcAft>
                <a:spcPts val="0"/>
              </a:spcAft>
            </a:pPr>
            <a:r>
              <a:rPr lang="en-US" sz="2100" dirty="0">
                <a:solidFill>
                  <a:schemeClr val="tx1"/>
                </a:solidFill>
              </a:rPr>
              <a:t>Personalized medicine</a:t>
            </a:r>
          </a:p>
          <a:p>
            <a:pPr marL="992188" lvl="2" indent="-227013">
              <a:lnSpc>
                <a:spcPct val="120000"/>
              </a:lnSpc>
              <a:spcBef>
                <a:spcPts val="0"/>
              </a:spcBef>
              <a:spcAft>
                <a:spcPts val="0"/>
              </a:spcAft>
            </a:pPr>
            <a:r>
              <a:rPr lang="en-US" sz="2100" dirty="0">
                <a:solidFill>
                  <a:schemeClr val="tx1"/>
                </a:solidFill>
              </a:rPr>
              <a:t>Outbreak tracing</a:t>
            </a:r>
          </a:p>
          <a:p>
            <a:pPr marL="992188" lvl="2" indent="-227013">
              <a:lnSpc>
                <a:spcPct val="120000"/>
              </a:lnSpc>
              <a:spcBef>
                <a:spcPts val="0"/>
              </a:spcBef>
              <a:spcAft>
                <a:spcPts val="0"/>
              </a:spcAft>
            </a:pPr>
            <a:r>
              <a:rPr lang="en-US" sz="2100" dirty="0">
                <a:solidFill>
                  <a:schemeClr val="tx1"/>
                </a:solidFill>
              </a:rPr>
              <a:t>Understanding of evolution</a:t>
            </a:r>
          </a:p>
          <a:p>
            <a:pPr marL="992188" lvl="2" indent="-227013">
              <a:lnSpc>
                <a:spcPct val="120000"/>
              </a:lnSpc>
              <a:spcBef>
                <a:spcPts val="0"/>
              </a:spcBef>
              <a:spcAft>
                <a:spcPts val="0"/>
              </a:spcAft>
            </a:pPr>
            <a:endParaRPr lang="en-US" sz="2100" dirty="0">
              <a:solidFill>
                <a:schemeClr val="tx1"/>
              </a:solidFill>
            </a:endParaRPr>
          </a:p>
          <a:p>
            <a:pPr marL="765175" lvl="2" indent="0">
              <a:lnSpc>
                <a:spcPct val="120000"/>
              </a:lnSpc>
              <a:spcBef>
                <a:spcPts val="0"/>
              </a:spcBef>
              <a:spcAft>
                <a:spcPts val="0"/>
              </a:spcAft>
              <a:buNone/>
            </a:pPr>
            <a:endParaRPr lang="en-US" sz="2200" dirty="0">
              <a:solidFill>
                <a:schemeClr val="tx1"/>
              </a:solidFill>
            </a:endParaRPr>
          </a:p>
          <a:p>
            <a:pPr marL="342900" indent="-342900">
              <a:lnSpc>
                <a:spcPct val="110000"/>
              </a:lnSpc>
              <a:spcBef>
                <a:spcPts val="600"/>
              </a:spcBef>
              <a:spcAft>
                <a:spcPts val="0"/>
              </a:spcAft>
            </a:pPr>
            <a:r>
              <a:rPr lang="en-US" sz="2200" dirty="0">
                <a:solidFill>
                  <a:schemeClr val="tx1"/>
                </a:solidFill>
              </a:rPr>
              <a:t>Modern genome sequencing machines extract smaller randomized fragments of the original DNA sequence, known as </a:t>
            </a:r>
            <a:r>
              <a:rPr lang="en-US" sz="2200" b="1" dirty="0">
                <a:solidFill>
                  <a:srgbClr val="0070C0"/>
                </a:solidFill>
              </a:rPr>
              <a:t>reads</a:t>
            </a:r>
          </a:p>
          <a:p>
            <a:pPr marL="715963" lvl="1" indent="-212725">
              <a:lnSpc>
                <a:spcPct val="120000"/>
              </a:lnSpc>
              <a:spcBef>
                <a:spcPts val="600"/>
              </a:spcBef>
              <a:spcAft>
                <a:spcPts val="0"/>
              </a:spcAft>
            </a:pPr>
            <a:r>
              <a:rPr lang="en-US" sz="2100" i="1" dirty="0">
                <a:solidFill>
                  <a:schemeClr val="tx1"/>
                </a:solidFill>
              </a:rPr>
              <a:t>Short reads: </a:t>
            </a:r>
            <a:r>
              <a:rPr lang="en-US" sz="2100" dirty="0">
                <a:solidFill>
                  <a:srgbClr val="C00000"/>
                </a:solidFill>
              </a:rPr>
              <a:t>a few hundred base pairs</a:t>
            </a:r>
            <a:r>
              <a:rPr lang="en-US" sz="2100" dirty="0">
                <a:solidFill>
                  <a:schemeClr val="tx1"/>
                </a:solidFill>
              </a:rPr>
              <a:t>, </a:t>
            </a:r>
            <a:r>
              <a:rPr lang="en-US" sz="2100" dirty="0">
                <a:solidFill>
                  <a:srgbClr val="00B050"/>
                </a:solidFill>
              </a:rPr>
              <a:t>error rate of </a:t>
            </a:r>
            <a:r>
              <a:rPr lang="en-US" sz="2100" dirty="0">
                <a:solidFill>
                  <a:srgbClr val="00B050"/>
                </a:solidFill>
                <a:latin typeface="Calibri" panose="020F0502020204030204" pitchFamily="34" charset="0"/>
              </a:rPr>
              <a:t>∼0.1%</a:t>
            </a:r>
            <a:endParaRPr lang="en-US" sz="2100" dirty="0">
              <a:solidFill>
                <a:schemeClr val="tx1"/>
              </a:solidFill>
            </a:endParaRPr>
          </a:p>
          <a:p>
            <a:pPr marL="715963" lvl="1" indent="-212725">
              <a:lnSpc>
                <a:spcPct val="120000"/>
              </a:lnSpc>
              <a:spcBef>
                <a:spcPts val="0"/>
              </a:spcBef>
              <a:spcAft>
                <a:spcPts val="0"/>
              </a:spcAft>
            </a:pPr>
            <a:r>
              <a:rPr lang="en-US" sz="2100" i="1" dirty="0">
                <a:solidFill>
                  <a:schemeClr val="tx1"/>
                </a:solidFill>
              </a:rPr>
              <a:t>Long reads: </a:t>
            </a:r>
            <a:r>
              <a:rPr lang="en-US" sz="2100" dirty="0">
                <a:solidFill>
                  <a:srgbClr val="00B050"/>
                </a:solidFill>
              </a:rPr>
              <a:t>thousands to millions of base pairs</a:t>
            </a:r>
            <a:r>
              <a:rPr lang="en-US" sz="2100" dirty="0">
                <a:solidFill>
                  <a:schemeClr val="tx1"/>
                </a:solidFill>
              </a:rPr>
              <a:t>,</a:t>
            </a:r>
            <a:r>
              <a:rPr lang="en-US" sz="2100" dirty="0">
                <a:solidFill>
                  <a:srgbClr val="00B050"/>
                </a:solidFill>
              </a:rPr>
              <a:t> </a:t>
            </a:r>
            <a:r>
              <a:rPr lang="en-US" sz="2100" dirty="0">
                <a:solidFill>
                  <a:srgbClr val="C00000"/>
                </a:solidFill>
              </a:rPr>
              <a:t>error rate of </a:t>
            </a:r>
            <a:r>
              <a:rPr lang="en-US" sz="2100" dirty="0">
                <a:solidFill>
                  <a:srgbClr val="C00000"/>
                </a:solidFill>
                <a:latin typeface="Calibri" panose="020F0502020204030204" pitchFamily="34" charset="0"/>
              </a:rPr>
              <a:t>10–15%</a:t>
            </a:r>
            <a:endParaRPr lang="en-US" sz="2100" i="1" dirty="0">
              <a:solidFill>
                <a:srgbClr val="0070C0"/>
              </a:solidFill>
            </a:endParaRPr>
          </a:p>
          <a:p>
            <a:pPr marL="446088" indent="-266700">
              <a:lnSpc>
                <a:spcPct val="120000"/>
              </a:lnSpc>
              <a:spcBef>
                <a:spcPts val="600"/>
              </a:spcBef>
              <a:spcAft>
                <a:spcPts val="0"/>
              </a:spcAft>
            </a:pPr>
            <a:endParaRPr lang="en-US" sz="2200" i="1" dirty="0">
              <a:solidFill>
                <a:srgbClr val="FE6200"/>
              </a:solidFill>
            </a:endParaRPr>
          </a:p>
        </p:txBody>
      </p:sp>
      <p:sp>
        <p:nvSpPr>
          <p:cNvPr id="5" name="Slide Number Placeholder 4">
            <a:extLst>
              <a:ext uri="{FF2B5EF4-FFF2-40B4-BE49-F238E27FC236}">
                <a16:creationId xmlns:a16="http://schemas.microsoft.com/office/drawing/2014/main" id="{BF4548FC-B7D5-F84F-83AA-BEEE7ACE5F05}"/>
              </a:ext>
            </a:extLst>
          </p:cNvPr>
          <p:cNvSpPr>
            <a:spLocks noGrp="1"/>
          </p:cNvSpPr>
          <p:nvPr>
            <p:ph type="sldNum" sz="quarter" idx="10"/>
          </p:nvPr>
        </p:nvSpPr>
        <p:spPr/>
        <p:txBody>
          <a:bodyPr/>
          <a:lstStyle/>
          <a:p>
            <a:fld id="{BE67019E-6B59-9444-A8F8-0CFAB6B6981D}" type="slidenum">
              <a:rPr lang="en-US" smtClean="0"/>
              <a:pPr/>
              <a:t>2</a:t>
            </a:fld>
            <a:endParaRPr lang="en-US" dirty="0"/>
          </a:p>
        </p:txBody>
      </p:sp>
      <p:pic>
        <p:nvPicPr>
          <p:cNvPr id="6" name="Picture 5">
            <a:extLst>
              <a:ext uri="{FF2B5EF4-FFF2-40B4-BE49-F238E27FC236}">
                <a16:creationId xmlns:a16="http://schemas.microsoft.com/office/drawing/2014/main" id="{8C62BDD8-22E4-0545-AA07-946E9BFD1A77}"/>
              </a:ext>
            </a:extLst>
          </p:cNvPr>
          <p:cNvPicPr>
            <a:picLocks noChangeAspect="1"/>
          </p:cNvPicPr>
          <p:nvPr/>
        </p:nvPicPr>
        <p:blipFill>
          <a:blip r:embed="rId4"/>
          <a:stretch>
            <a:fillRect/>
          </a:stretch>
        </p:blipFill>
        <p:spPr>
          <a:xfrm>
            <a:off x="6257282" y="1861023"/>
            <a:ext cx="2519754" cy="1525114"/>
          </a:xfrm>
          <a:prstGeom prst="rect">
            <a:avLst/>
          </a:prstGeom>
        </p:spPr>
      </p:pic>
    </p:spTree>
    <p:custDataLst>
      <p:tags r:id="rId1"/>
    </p:custDataLst>
    <p:extLst>
      <p:ext uri="{BB962C8B-B14F-4D97-AF65-F5344CB8AC3E}">
        <p14:creationId xmlns:p14="http://schemas.microsoft.com/office/powerpoint/2010/main" val="265965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Box 758">
            <a:extLst>
              <a:ext uri="{FF2B5EF4-FFF2-40B4-BE49-F238E27FC236}">
                <a16:creationId xmlns:a16="http://schemas.microsoft.com/office/drawing/2014/main" id="{7EE613AD-AC3B-9F43-A0AB-F2D30C7C66B8}"/>
              </a:ext>
            </a:extLst>
          </p:cNvPr>
          <p:cNvSpPr txBox="1"/>
          <p:nvPr/>
        </p:nvSpPr>
        <p:spPr>
          <a:xfrm>
            <a:off x="1146019" y="1317535"/>
            <a:ext cx="6844996" cy="2759436"/>
          </a:xfrm>
          <a:prstGeom prst="roundRect">
            <a:avLst>
              <a:gd name="adj" fmla="val 921"/>
            </a:avLst>
          </a:prstGeom>
          <a:solidFill>
            <a:srgbClr val="E9E7FF"/>
          </a:solidFill>
          <a:ln w="19050">
            <a:solidFill>
              <a:schemeClr val="tx1"/>
            </a:solidFill>
            <a:prstDash val="sysDash"/>
          </a:ln>
        </p:spPr>
        <p:txBody>
          <a:bodyPr wrap="square" rtlCol="0" anchor="ctr" anchorCtr="0">
            <a:noAutofit/>
          </a:bodyPr>
          <a:lstStyle>
            <a:defPPr>
              <a:defRPr lang="en-US"/>
            </a:defPPr>
            <a:lvl1pPr algn="ctr">
              <a:defRPr sz="2500" b="1">
                <a:latin typeface="Corbel" panose="020B0503020204020204" pitchFamily="34" charset="0"/>
              </a:defRPr>
            </a:lvl1pPr>
          </a:lstStyle>
          <a:p>
            <a:endParaRPr lang="en-US" sz="1677" dirty="0"/>
          </a:p>
        </p:txBody>
      </p:sp>
      <p:cxnSp>
        <p:nvCxnSpPr>
          <p:cNvPr id="761" name="Elbow Connector 760">
            <a:extLst>
              <a:ext uri="{FF2B5EF4-FFF2-40B4-BE49-F238E27FC236}">
                <a16:creationId xmlns:a16="http://schemas.microsoft.com/office/drawing/2014/main" id="{ACF2C94D-0B72-C44A-A47E-33DE55BE4A91}"/>
              </a:ext>
            </a:extLst>
          </p:cNvPr>
          <p:cNvCxnSpPr>
            <a:cxnSpLocks/>
          </p:cNvCxnSpPr>
          <p:nvPr/>
        </p:nvCxnSpPr>
        <p:spPr>
          <a:xfrm rot="5400000">
            <a:off x="2099702" y="3638664"/>
            <a:ext cx="413180" cy="345523"/>
          </a:xfrm>
          <a:prstGeom prst="bentConnector3">
            <a:avLst>
              <a:gd name="adj1" fmla="val 10064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2" name="TextBox 761">
            <a:extLst>
              <a:ext uri="{FF2B5EF4-FFF2-40B4-BE49-F238E27FC236}">
                <a16:creationId xmlns:a16="http://schemas.microsoft.com/office/drawing/2014/main" id="{F9B6713B-A23F-9643-96E1-E52EC854DFAB}"/>
              </a:ext>
            </a:extLst>
          </p:cNvPr>
          <p:cNvSpPr txBox="1"/>
          <p:nvPr/>
        </p:nvSpPr>
        <p:spPr>
          <a:xfrm>
            <a:off x="4581175" y="1931079"/>
            <a:ext cx="1068719" cy="988647"/>
          </a:xfrm>
          <a:prstGeom prst="roundRect">
            <a:avLst>
              <a:gd name="adj" fmla="val 6208"/>
            </a:avLst>
          </a:prstGeom>
          <a:solidFill>
            <a:schemeClr val="bg1"/>
          </a:solidFill>
          <a:ln w="28575">
            <a:solidFill>
              <a:schemeClr val="tx1"/>
            </a:solidFill>
          </a:ln>
        </p:spPr>
        <p:txBody>
          <a:bodyPr wrap="square" lIns="0" rIns="0" rtlCol="0" anchor="ctr" anchorCtr="0">
            <a:noAutofit/>
          </a:bodyPr>
          <a:lstStyle/>
          <a:p>
            <a:pPr algn="ctr"/>
            <a:r>
              <a:rPr lang="en-US" sz="1342" b="1" dirty="0">
                <a:latin typeface="Corbel" panose="020B0503020204020204" pitchFamily="34" charset="0"/>
              </a:rPr>
              <a:t>Bitwise Comparisons</a:t>
            </a:r>
          </a:p>
        </p:txBody>
      </p:sp>
      <p:sp>
        <p:nvSpPr>
          <p:cNvPr id="763" name="TextBox 762">
            <a:extLst>
              <a:ext uri="{FF2B5EF4-FFF2-40B4-BE49-F238E27FC236}">
                <a16:creationId xmlns:a16="http://schemas.microsoft.com/office/drawing/2014/main" id="{3ED69375-E475-7A4D-9F79-B1AC31E2575C}"/>
              </a:ext>
            </a:extLst>
          </p:cNvPr>
          <p:cNvSpPr txBox="1"/>
          <p:nvPr/>
        </p:nvSpPr>
        <p:spPr>
          <a:xfrm>
            <a:off x="6480441" y="1782989"/>
            <a:ext cx="1102435" cy="205305"/>
          </a:xfrm>
          <a:prstGeom prst="roundRect">
            <a:avLst>
              <a:gd name="adj" fmla="val 6043"/>
            </a:avLst>
          </a:prstGeom>
          <a:solidFill>
            <a:schemeClr val="bg1"/>
          </a:solidFill>
          <a:ln w="25400">
            <a:solidFill>
              <a:schemeClr val="tx1"/>
            </a:solidFill>
          </a:ln>
        </p:spPr>
        <p:txBody>
          <a:bodyPr wrap="square" rtlCol="0" anchor="ctr" anchorCtr="0">
            <a:noAutofit/>
          </a:bodyPr>
          <a:lstStyle/>
          <a:p>
            <a:pPr algn="ctr"/>
            <a:r>
              <a:rPr lang="en-US" sz="1207" b="1" dirty="0">
                <a:latin typeface="Corbel" panose="020B0503020204020204" pitchFamily="34" charset="0"/>
              </a:rPr>
              <a:t>  CIGAR string</a:t>
            </a:r>
          </a:p>
        </p:txBody>
      </p:sp>
      <p:sp>
        <p:nvSpPr>
          <p:cNvPr id="764" name="TextBox 763">
            <a:extLst>
              <a:ext uri="{FF2B5EF4-FFF2-40B4-BE49-F238E27FC236}">
                <a16:creationId xmlns:a16="http://schemas.microsoft.com/office/drawing/2014/main" id="{6FAFCACC-640A-0A49-A7A5-CA2A150CC446}"/>
              </a:ext>
            </a:extLst>
          </p:cNvPr>
          <p:cNvSpPr txBox="1"/>
          <p:nvPr/>
        </p:nvSpPr>
        <p:spPr>
          <a:xfrm>
            <a:off x="4582889" y="1519004"/>
            <a:ext cx="1044000" cy="239622"/>
          </a:xfrm>
          <a:prstGeom prst="roundRect">
            <a:avLst>
              <a:gd name="adj" fmla="val 16667"/>
            </a:avLst>
          </a:prstGeom>
          <a:solidFill>
            <a:schemeClr val="bg1"/>
          </a:solidFill>
          <a:ln w="25400">
            <a:solidFill>
              <a:schemeClr val="tx1"/>
            </a:solidFill>
          </a:ln>
        </p:spPr>
        <p:txBody>
          <a:bodyPr wrap="square" rtlCol="0" anchor="ctr" anchorCtr="0">
            <a:noAutofit/>
          </a:bodyPr>
          <a:lstStyle/>
          <a:p>
            <a:pPr algn="ctr"/>
            <a:r>
              <a:rPr lang="en-US" sz="1207" b="1" dirty="0">
                <a:latin typeface="Corbel" panose="020B0503020204020204" pitchFamily="34" charset="0"/>
              </a:rPr>
              <a:t>  Last CIGAR</a:t>
            </a:r>
          </a:p>
        </p:txBody>
      </p:sp>
      <p:cxnSp>
        <p:nvCxnSpPr>
          <p:cNvPr id="765" name="Straight Connector 764">
            <a:extLst>
              <a:ext uri="{FF2B5EF4-FFF2-40B4-BE49-F238E27FC236}">
                <a16:creationId xmlns:a16="http://schemas.microsoft.com/office/drawing/2014/main" id="{E102E5B6-26C4-C342-BE46-A3FA059D0E09}"/>
              </a:ext>
            </a:extLst>
          </p:cNvPr>
          <p:cNvCxnSpPr>
            <a:cxnSpLocks/>
          </p:cNvCxnSpPr>
          <p:nvPr/>
        </p:nvCxnSpPr>
        <p:spPr>
          <a:xfrm flipH="1">
            <a:off x="2369090" y="2426836"/>
            <a:ext cx="648961" cy="0"/>
          </a:xfrm>
          <a:prstGeom prst="line">
            <a:avLst/>
          </a:prstGeom>
          <a:noFill/>
          <a:ln w="38100" cap="flat" cmpd="sng" algn="ctr">
            <a:solidFill>
              <a:schemeClr val="tx1"/>
            </a:solidFill>
            <a:prstDash val="solid"/>
            <a:miter lim="800000"/>
          </a:ln>
          <a:effectLst/>
        </p:spPr>
      </p:cxnSp>
      <p:cxnSp>
        <p:nvCxnSpPr>
          <p:cNvPr id="766" name="Straight Connector 765">
            <a:extLst>
              <a:ext uri="{FF2B5EF4-FFF2-40B4-BE49-F238E27FC236}">
                <a16:creationId xmlns:a16="http://schemas.microsoft.com/office/drawing/2014/main" id="{55103B4C-ACA8-9843-A9B4-99D12142074F}"/>
              </a:ext>
            </a:extLst>
          </p:cNvPr>
          <p:cNvCxnSpPr>
            <a:cxnSpLocks/>
          </p:cNvCxnSpPr>
          <p:nvPr/>
        </p:nvCxnSpPr>
        <p:spPr>
          <a:xfrm flipV="1">
            <a:off x="3022011" y="2009160"/>
            <a:ext cx="0" cy="813058"/>
          </a:xfrm>
          <a:prstGeom prst="line">
            <a:avLst/>
          </a:prstGeom>
          <a:noFill/>
          <a:ln w="38100" cap="flat" cmpd="sng" algn="ctr">
            <a:solidFill>
              <a:schemeClr val="tx1"/>
            </a:solidFill>
            <a:prstDash val="solid"/>
            <a:miter lim="800000"/>
          </a:ln>
          <a:effectLst/>
        </p:spPr>
      </p:cxnSp>
      <p:cxnSp>
        <p:nvCxnSpPr>
          <p:cNvPr id="767" name="Straight Arrow Connector 766">
            <a:extLst>
              <a:ext uri="{FF2B5EF4-FFF2-40B4-BE49-F238E27FC236}">
                <a16:creationId xmlns:a16="http://schemas.microsoft.com/office/drawing/2014/main" id="{15B78698-2BB0-B94A-8CF0-5AE4CDDF910A}"/>
              </a:ext>
            </a:extLst>
          </p:cNvPr>
          <p:cNvCxnSpPr>
            <a:cxnSpLocks/>
          </p:cNvCxnSpPr>
          <p:nvPr/>
        </p:nvCxnSpPr>
        <p:spPr>
          <a:xfrm>
            <a:off x="3018050" y="2012147"/>
            <a:ext cx="1548920" cy="0"/>
          </a:xfrm>
          <a:prstGeom prst="straightConnector1">
            <a:avLst/>
          </a:prstGeom>
          <a:noFill/>
          <a:ln w="28575" cap="flat" cmpd="sng" algn="ctr">
            <a:solidFill>
              <a:schemeClr val="tx1"/>
            </a:solidFill>
            <a:prstDash val="solid"/>
            <a:miter lim="800000"/>
            <a:tailEnd type="triangle"/>
          </a:ln>
          <a:effectLst/>
        </p:spPr>
      </p:cxnSp>
      <p:cxnSp>
        <p:nvCxnSpPr>
          <p:cNvPr id="768" name="Straight Arrow Connector 767">
            <a:extLst>
              <a:ext uri="{FF2B5EF4-FFF2-40B4-BE49-F238E27FC236}">
                <a16:creationId xmlns:a16="http://schemas.microsoft.com/office/drawing/2014/main" id="{D26BC35A-7B0D-344F-8429-D646ED2BF224}"/>
              </a:ext>
            </a:extLst>
          </p:cNvPr>
          <p:cNvCxnSpPr>
            <a:cxnSpLocks/>
          </p:cNvCxnSpPr>
          <p:nvPr/>
        </p:nvCxnSpPr>
        <p:spPr>
          <a:xfrm>
            <a:off x="3018051" y="2819553"/>
            <a:ext cx="1546983" cy="0"/>
          </a:xfrm>
          <a:prstGeom prst="straightConnector1">
            <a:avLst/>
          </a:prstGeom>
          <a:noFill/>
          <a:ln w="28575" cap="flat" cmpd="sng" algn="ctr">
            <a:solidFill>
              <a:schemeClr val="tx1"/>
            </a:solidFill>
            <a:prstDash val="solid"/>
            <a:miter lim="800000"/>
            <a:tailEnd type="triangle"/>
          </a:ln>
          <a:effectLst/>
        </p:spPr>
      </p:cxnSp>
      <p:cxnSp>
        <p:nvCxnSpPr>
          <p:cNvPr id="769" name="Straight Arrow Connector 768">
            <a:extLst>
              <a:ext uri="{FF2B5EF4-FFF2-40B4-BE49-F238E27FC236}">
                <a16:creationId xmlns:a16="http://schemas.microsoft.com/office/drawing/2014/main" id="{AFD58206-A782-344F-8A2A-B3A0F89ABD60}"/>
              </a:ext>
            </a:extLst>
          </p:cNvPr>
          <p:cNvCxnSpPr>
            <a:cxnSpLocks/>
          </p:cNvCxnSpPr>
          <p:nvPr/>
        </p:nvCxnSpPr>
        <p:spPr>
          <a:xfrm>
            <a:off x="3018051" y="2556099"/>
            <a:ext cx="1546983" cy="0"/>
          </a:xfrm>
          <a:prstGeom prst="straightConnector1">
            <a:avLst/>
          </a:prstGeom>
          <a:noFill/>
          <a:ln w="28575" cap="flat" cmpd="sng" algn="ctr">
            <a:solidFill>
              <a:schemeClr val="tx1"/>
            </a:solidFill>
            <a:prstDash val="solid"/>
            <a:miter lim="800000"/>
            <a:tailEnd type="triangle"/>
          </a:ln>
          <a:effectLst/>
        </p:spPr>
      </p:cxnSp>
      <p:sp>
        <p:nvSpPr>
          <p:cNvPr id="770" name="Rounded Rectangle 769">
            <a:extLst>
              <a:ext uri="{FF2B5EF4-FFF2-40B4-BE49-F238E27FC236}">
                <a16:creationId xmlns:a16="http://schemas.microsoft.com/office/drawing/2014/main" id="{13393BC9-63DA-044A-869A-BC78A655D8F0}"/>
              </a:ext>
            </a:extLst>
          </p:cNvPr>
          <p:cNvSpPr/>
          <p:nvPr/>
        </p:nvSpPr>
        <p:spPr>
          <a:xfrm>
            <a:off x="3850385" y="2716037"/>
            <a:ext cx="255659" cy="163645"/>
          </a:xfrm>
          <a:prstGeom prst="roundRect">
            <a:avLst>
              <a:gd name="adj" fmla="val 13618"/>
            </a:avLst>
          </a:prstGeom>
          <a:solidFill>
            <a:schemeClr val="accent3">
              <a:lumMod val="20000"/>
              <a:lumOff val="80000"/>
            </a:schemeClr>
          </a:solidFill>
          <a:ln w="19050" cap="flat" cmpd="sng" algn="ctr">
            <a:solidFill>
              <a:schemeClr val="tx1"/>
            </a:solidFill>
            <a:prstDash val="solid"/>
            <a:miter lim="800000"/>
          </a:ln>
          <a:effectLst/>
        </p:spPr>
        <p:txBody>
          <a:bodyPr lIns="24163" tIns="24163" rIns="24163" bIns="24163" rtlCol="0" anchor="ctr"/>
          <a:lstStyle/>
          <a:p>
            <a:pPr algn="ctr" defTabSz="613688">
              <a:defRPr/>
            </a:pPr>
            <a:r>
              <a:rPr lang="en-US" sz="1342" b="1" kern="0" dirty="0">
                <a:latin typeface="Corbel" panose="020B0503020204020204" pitchFamily="34" charset="0"/>
              </a:rPr>
              <a:t>&lt;&lt;</a:t>
            </a:r>
          </a:p>
        </p:txBody>
      </p:sp>
      <p:sp>
        <p:nvSpPr>
          <p:cNvPr id="771" name="TextBox 770">
            <a:extLst>
              <a:ext uri="{FF2B5EF4-FFF2-40B4-BE49-F238E27FC236}">
                <a16:creationId xmlns:a16="http://schemas.microsoft.com/office/drawing/2014/main" id="{C869B5FE-BFF2-5944-8201-2F0B341E9D49}"/>
              </a:ext>
            </a:extLst>
          </p:cNvPr>
          <p:cNvSpPr txBox="1"/>
          <p:nvPr/>
        </p:nvSpPr>
        <p:spPr>
          <a:xfrm>
            <a:off x="3777229" y="1774928"/>
            <a:ext cx="771442" cy="298864"/>
          </a:xfrm>
          <a:prstGeom prst="rect">
            <a:avLst/>
          </a:prstGeom>
          <a:noFill/>
          <a:ln w="38100">
            <a:noFill/>
          </a:ln>
        </p:spPr>
        <p:txBody>
          <a:bodyPr wrap="square" rtlCol="0">
            <a:spAutoFit/>
          </a:bodyPr>
          <a:lstStyle/>
          <a:p>
            <a:pPr algn="r"/>
            <a:r>
              <a:rPr lang="en-US" sz="1342" b="1" i="1" dirty="0">
                <a:latin typeface="Corbel" panose="020B0503020204020204" pitchFamily="34" charset="0"/>
              </a:rPr>
              <a:t>match</a:t>
            </a:r>
          </a:p>
        </p:txBody>
      </p:sp>
      <p:cxnSp>
        <p:nvCxnSpPr>
          <p:cNvPr id="772" name="Straight Arrow Connector 771">
            <a:extLst>
              <a:ext uri="{FF2B5EF4-FFF2-40B4-BE49-F238E27FC236}">
                <a16:creationId xmlns:a16="http://schemas.microsoft.com/office/drawing/2014/main" id="{5F78075F-8ADE-FD4C-A0A6-8F247DCC962B}"/>
              </a:ext>
            </a:extLst>
          </p:cNvPr>
          <p:cNvCxnSpPr>
            <a:cxnSpLocks/>
          </p:cNvCxnSpPr>
          <p:nvPr/>
        </p:nvCxnSpPr>
        <p:spPr>
          <a:xfrm>
            <a:off x="5041208" y="1763360"/>
            <a:ext cx="0" cy="158187"/>
          </a:xfrm>
          <a:prstGeom prst="straightConnector1">
            <a:avLst/>
          </a:prstGeom>
          <a:noFill/>
          <a:ln w="12700" cap="flat" cmpd="sng" algn="ctr">
            <a:solidFill>
              <a:schemeClr val="tx1"/>
            </a:solidFill>
            <a:prstDash val="solid"/>
            <a:miter lim="800000"/>
            <a:tailEnd type="triangle"/>
          </a:ln>
          <a:effectLst/>
        </p:spPr>
      </p:cxnSp>
      <p:cxnSp>
        <p:nvCxnSpPr>
          <p:cNvPr id="773" name="Straight Arrow Connector 772">
            <a:extLst>
              <a:ext uri="{FF2B5EF4-FFF2-40B4-BE49-F238E27FC236}">
                <a16:creationId xmlns:a16="http://schemas.microsoft.com/office/drawing/2014/main" id="{72EA8FC8-B5CE-DD41-9C85-38A8A4F386EE}"/>
              </a:ext>
            </a:extLst>
          </p:cNvPr>
          <p:cNvCxnSpPr>
            <a:cxnSpLocks/>
          </p:cNvCxnSpPr>
          <p:nvPr/>
        </p:nvCxnSpPr>
        <p:spPr>
          <a:xfrm flipH="1" flipV="1">
            <a:off x="5134455" y="1763359"/>
            <a:ext cx="155" cy="160188"/>
          </a:xfrm>
          <a:prstGeom prst="straightConnector1">
            <a:avLst/>
          </a:prstGeom>
          <a:noFill/>
          <a:ln w="12700" cap="flat" cmpd="sng" algn="ctr">
            <a:solidFill>
              <a:schemeClr val="tx1"/>
            </a:solidFill>
            <a:prstDash val="solid"/>
            <a:miter lim="800000"/>
            <a:tailEnd type="triangle"/>
          </a:ln>
          <a:effectLst/>
        </p:spPr>
      </p:cxnSp>
      <p:sp>
        <p:nvSpPr>
          <p:cNvPr id="774" name="TextBox 773">
            <a:extLst>
              <a:ext uri="{FF2B5EF4-FFF2-40B4-BE49-F238E27FC236}">
                <a16:creationId xmlns:a16="http://schemas.microsoft.com/office/drawing/2014/main" id="{89146582-E0FF-7146-9C12-34DAC441EADA}"/>
              </a:ext>
            </a:extLst>
          </p:cNvPr>
          <p:cNvSpPr txBox="1"/>
          <p:nvPr/>
        </p:nvSpPr>
        <p:spPr>
          <a:xfrm>
            <a:off x="5578432" y="2162081"/>
            <a:ext cx="683064" cy="505395"/>
          </a:xfrm>
          <a:prstGeom prst="rect">
            <a:avLst/>
          </a:prstGeom>
          <a:noFill/>
          <a:ln>
            <a:noFill/>
          </a:ln>
        </p:spPr>
        <p:txBody>
          <a:bodyPr wrap="square" rtlCol="0">
            <a:spAutoFit/>
          </a:bodyPr>
          <a:lstStyle/>
          <a:p>
            <a:pPr algn="r"/>
            <a:r>
              <a:rPr lang="en-US" sz="1342" b="1" i="1" dirty="0">
                <a:latin typeface="Corbel" panose="020B0503020204020204" pitchFamily="34" charset="0"/>
              </a:rPr>
              <a:t>CIGAR</a:t>
            </a:r>
          </a:p>
          <a:p>
            <a:pPr algn="ctr"/>
            <a:r>
              <a:rPr lang="en-US" sz="1342" b="1" i="1" dirty="0">
                <a:latin typeface="Corbel" panose="020B0503020204020204" pitchFamily="34" charset="0"/>
              </a:rPr>
              <a:t>out</a:t>
            </a:r>
          </a:p>
        </p:txBody>
      </p:sp>
      <p:cxnSp>
        <p:nvCxnSpPr>
          <p:cNvPr id="775" name="Straight Arrow Connector 774">
            <a:extLst>
              <a:ext uri="{FF2B5EF4-FFF2-40B4-BE49-F238E27FC236}">
                <a16:creationId xmlns:a16="http://schemas.microsoft.com/office/drawing/2014/main" id="{A61581F4-CFBD-564F-8387-EC82DCE942B7}"/>
              </a:ext>
            </a:extLst>
          </p:cNvPr>
          <p:cNvCxnSpPr>
            <a:cxnSpLocks/>
          </p:cNvCxnSpPr>
          <p:nvPr/>
        </p:nvCxnSpPr>
        <p:spPr>
          <a:xfrm>
            <a:off x="6231122" y="2881025"/>
            <a:ext cx="265788" cy="0"/>
          </a:xfrm>
          <a:prstGeom prst="straightConnector1">
            <a:avLst/>
          </a:prstGeom>
          <a:noFill/>
          <a:ln w="25400" cap="flat" cmpd="sng" algn="ctr">
            <a:solidFill>
              <a:schemeClr val="tx1"/>
            </a:solidFill>
            <a:prstDash val="solid"/>
            <a:miter lim="800000"/>
            <a:tailEnd type="triangle"/>
          </a:ln>
          <a:effectLst/>
        </p:spPr>
      </p:cxnSp>
      <p:sp>
        <p:nvSpPr>
          <p:cNvPr id="776" name="Triangle 775">
            <a:extLst>
              <a:ext uri="{FF2B5EF4-FFF2-40B4-BE49-F238E27FC236}">
                <a16:creationId xmlns:a16="http://schemas.microsoft.com/office/drawing/2014/main" id="{29719223-0259-EE4F-B906-E85C6E9945E9}"/>
              </a:ext>
            </a:extLst>
          </p:cNvPr>
          <p:cNvSpPr/>
          <p:nvPr/>
        </p:nvSpPr>
        <p:spPr>
          <a:xfrm rot="5400000">
            <a:off x="6471959" y="1820494"/>
            <a:ext cx="131768" cy="114801"/>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7">
              <a:latin typeface="Corbel" panose="020B0503020204020204" pitchFamily="34" charset="0"/>
            </a:endParaRPr>
          </a:p>
        </p:txBody>
      </p:sp>
      <p:grpSp>
        <p:nvGrpSpPr>
          <p:cNvPr id="777" name="Group 776">
            <a:extLst>
              <a:ext uri="{FF2B5EF4-FFF2-40B4-BE49-F238E27FC236}">
                <a16:creationId xmlns:a16="http://schemas.microsoft.com/office/drawing/2014/main" id="{B31C5A53-2E89-9849-836D-B6460548C641}"/>
              </a:ext>
            </a:extLst>
          </p:cNvPr>
          <p:cNvGrpSpPr/>
          <p:nvPr/>
        </p:nvGrpSpPr>
        <p:grpSpPr>
          <a:xfrm>
            <a:off x="1889997" y="1519890"/>
            <a:ext cx="489309" cy="1545553"/>
            <a:chOff x="8731842" y="10098736"/>
            <a:chExt cx="729028" cy="2688281"/>
          </a:xfrm>
        </p:grpSpPr>
        <p:sp>
          <p:nvSpPr>
            <p:cNvPr id="778" name="Trapezoid 777">
              <a:extLst>
                <a:ext uri="{FF2B5EF4-FFF2-40B4-BE49-F238E27FC236}">
                  <a16:creationId xmlns:a16="http://schemas.microsoft.com/office/drawing/2014/main" id="{259DD956-9B91-574B-A373-D3A9346206D1}"/>
                </a:ext>
              </a:extLst>
            </p:cNvPr>
            <p:cNvSpPr/>
            <p:nvPr/>
          </p:nvSpPr>
          <p:spPr>
            <a:xfrm rot="5400000">
              <a:off x="7781130" y="11107277"/>
              <a:ext cx="2688281" cy="671199"/>
            </a:xfrm>
            <a:prstGeom prst="trapezoid">
              <a:avLst>
                <a:gd name="adj" fmla="val 59146"/>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2">
                <a:solidFill>
                  <a:schemeClr val="tx1"/>
                </a:solidFill>
                <a:latin typeface="Corbel" panose="020B0503020204020204" pitchFamily="34" charset="0"/>
              </a:endParaRPr>
            </a:p>
          </p:txBody>
        </p:sp>
        <p:sp>
          <p:nvSpPr>
            <p:cNvPr id="779" name="TextBox 778">
              <a:extLst>
                <a:ext uri="{FF2B5EF4-FFF2-40B4-BE49-F238E27FC236}">
                  <a16:creationId xmlns:a16="http://schemas.microsoft.com/office/drawing/2014/main" id="{B285317B-9BC4-8646-A141-ED56483B50B7}"/>
                </a:ext>
              </a:extLst>
            </p:cNvPr>
            <p:cNvSpPr txBox="1"/>
            <p:nvPr/>
          </p:nvSpPr>
          <p:spPr>
            <a:xfrm>
              <a:off x="8731842" y="10299492"/>
              <a:ext cx="596558" cy="2313655"/>
            </a:xfrm>
            <a:prstGeom prst="rect">
              <a:avLst/>
            </a:prstGeom>
            <a:noFill/>
            <a:ln w="28575">
              <a:noFill/>
            </a:ln>
          </p:spPr>
          <p:txBody>
            <a:bodyPr wrap="square" rtlCol="0">
              <a:spAutoFit/>
            </a:bodyPr>
            <a:lstStyle/>
            <a:p>
              <a:pPr>
                <a:spcAft>
                  <a:spcPts val="806"/>
                </a:spcAft>
              </a:pPr>
              <a:r>
                <a:rPr lang="en-US" sz="1300" b="1" dirty="0">
                  <a:latin typeface="Calibri" panose="020F0502020204030204" pitchFamily="34" charset="0"/>
                  <a:cs typeface="Calibri" panose="020F0502020204030204" pitchFamily="34" charset="0"/>
                </a:rPr>
                <a:t>1</a:t>
              </a:r>
            </a:p>
            <a:p>
              <a:r>
                <a:rPr lang="en-US" sz="1300" b="1" dirty="0">
                  <a:latin typeface="Calibri" panose="020F0502020204030204" pitchFamily="34" charset="0"/>
                  <a:cs typeface="Calibri" panose="020F0502020204030204" pitchFamily="34" charset="0"/>
                </a:rPr>
                <a:t>2</a:t>
              </a:r>
            </a:p>
            <a:p>
              <a:r>
                <a:rPr lang="en-US" sz="1300" b="1" dirty="0">
                  <a:latin typeface="Calibri" panose="020F0502020204030204" pitchFamily="34" charset="0"/>
                  <a:cs typeface="Calibri" panose="020F0502020204030204" pitchFamily="34" charset="0"/>
                </a:rPr>
                <a:t>.</a:t>
              </a:r>
            </a:p>
            <a:p>
              <a:r>
                <a:rPr lang="en-US" sz="1300" b="1" dirty="0">
                  <a:latin typeface="Calibri" panose="020F0502020204030204" pitchFamily="34" charset="0"/>
                  <a:cs typeface="Calibri" panose="020F0502020204030204" pitchFamily="34" charset="0"/>
                </a:rPr>
                <a:t>.</a:t>
              </a:r>
            </a:p>
            <a:p>
              <a:pPr>
                <a:spcBef>
                  <a:spcPts val="806"/>
                </a:spcBef>
              </a:pPr>
              <a:r>
                <a:rPr lang="en-US" sz="1300" b="1" dirty="0">
                  <a:latin typeface="Calibri" panose="020F0502020204030204" pitchFamily="34" charset="0"/>
                  <a:cs typeface="Calibri" panose="020F0502020204030204" pitchFamily="34" charset="0"/>
                </a:rPr>
                <a:t>64</a:t>
              </a:r>
            </a:p>
          </p:txBody>
        </p:sp>
      </p:grpSp>
      <p:cxnSp>
        <p:nvCxnSpPr>
          <p:cNvPr id="780" name="Elbow Connector 779">
            <a:extLst>
              <a:ext uri="{FF2B5EF4-FFF2-40B4-BE49-F238E27FC236}">
                <a16:creationId xmlns:a16="http://schemas.microsoft.com/office/drawing/2014/main" id="{8D286E7E-98AD-BE41-B76F-9E35C59A74A5}"/>
              </a:ext>
            </a:extLst>
          </p:cNvPr>
          <p:cNvCxnSpPr>
            <a:cxnSpLocks/>
          </p:cNvCxnSpPr>
          <p:nvPr/>
        </p:nvCxnSpPr>
        <p:spPr>
          <a:xfrm rot="5400000" flipH="1" flipV="1">
            <a:off x="831218" y="2605058"/>
            <a:ext cx="1933000" cy="265788"/>
          </a:xfrm>
          <a:prstGeom prst="bentConnector3">
            <a:avLst>
              <a:gd name="adj1" fmla="val 10000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1" name="Elbow Connector 780">
            <a:extLst>
              <a:ext uri="{FF2B5EF4-FFF2-40B4-BE49-F238E27FC236}">
                <a16:creationId xmlns:a16="http://schemas.microsoft.com/office/drawing/2014/main" id="{7332CE61-4A22-3A46-B934-67163B8D1C89}"/>
              </a:ext>
            </a:extLst>
          </p:cNvPr>
          <p:cNvCxnSpPr>
            <a:cxnSpLocks/>
          </p:cNvCxnSpPr>
          <p:nvPr/>
        </p:nvCxnSpPr>
        <p:spPr>
          <a:xfrm rot="5400000" flipH="1" flipV="1">
            <a:off x="1196789" y="2648502"/>
            <a:ext cx="1292694" cy="144975"/>
          </a:xfrm>
          <a:prstGeom prst="bentConnector3">
            <a:avLst>
              <a:gd name="adj1" fmla="val 9999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2" name="Elbow Connector 781">
            <a:extLst>
              <a:ext uri="{FF2B5EF4-FFF2-40B4-BE49-F238E27FC236}">
                <a16:creationId xmlns:a16="http://schemas.microsoft.com/office/drawing/2014/main" id="{96636239-8FBA-6B40-9665-3BA73212FADA}"/>
              </a:ext>
            </a:extLst>
          </p:cNvPr>
          <p:cNvCxnSpPr>
            <a:cxnSpLocks/>
          </p:cNvCxnSpPr>
          <p:nvPr/>
        </p:nvCxnSpPr>
        <p:spPr>
          <a:xfrm>
            <a:off x="1762443" y="3371805"/>
            <a:ext cx="1260000" cy="579900"/>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3" name="Elbow Connector 782">
            <a:extLst>
              <a:ext uri="{FF2B5EF4-FFF2-40B4-BE49-F238E27FC236}">
                <a16:creationId xmlns:a16="http://schemas.microsoft.com/office/drawing/2014/main" id="{4437FB6E-2015-094C-B0FF-4CB6DDA4A1A0}"/>
              </a:ext>
            </a:extLst>
          </p:cNvPr>
          <p:cNvCxnSpPr>
            <a:cxnSpLocks/>
          </p:cNvCxnSpPr>
          <p:nvPr/>
        </p:nvCxnSpPr>
        <p:spPr>
          <a:xfrm rot="5400000" flipH="1" flipV="1">
            <a:off x="1675290" y="2938191"/>
            <a:ext cx="432000" cy="108000"/>
          </a:xfrm>
          <a:prstGeom prst="bentConnector3">
            <a:avLst>
              <a:gd name="adj1" fmla="val 9999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4" name="Elbow Connector 783">
            <a:extLst>
              <a:ext uri="{FF2B5EF4-FFF2-40B4-BE49-F238E27FC236}">
                <a16:creationId xmlns:a16="http://schemas.microsoft.com/office/drawing/2014/main" id="{5C4A6F29-4023-CD4A-8FB8-77EE31E7145C}"/>
              </a:ext>
            </a:extLst>
          </p:cNvPr>
          <p:cNvCxnSpPr>
            <a:cxnSpLocks/>
          </p:cNvCxnSpPr>
          <p:nvPr/>
        </p:nvCxnSpPr>
        <p:spPr>
          <a:xfrm>
            <a:off x="1833006" y="3200756"/>
            <a:ext cx="4276763" cy="773200"/>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5" name="Straight Arrow Connector 784">
            <a:extLst>
              <a:ext uri="{FF2B5EF4-FFF2-40B4-BE49-F238E27FC236}">
                <a16:creationId xmlns:a16="http://schemas.microsoft.com/office/drawing/2014/main" id="{DE8E61BA-FE2D-7D4E-BB84-3314284CF911}"/>
              </a:ext>
            </a:extLst>
          </p:cNvPr>
          <p:cNvCxnSpPr>
            <a:cxnSpLocks/>
          </p:cNvCxnSpPr>
          <p:nvPr/>
        </p:nvCxnSpPr>
        <p:spPr>
          <a:xfrm>
            <a:off x="3018050" y="2285479"/>
            <a:ext cx="1548920" cy="0"/>
          </a:xfrm>
          <a:prstGeom prst="straightConnector1">
            <a:avLst/>
          </a:prstGeom>
          <a:noFill/>
          <a:ln w="28575" cap="flat" cmpd="sng" algn="ctr">
            <a:solidFill>
              <a:schemeClr val="tx1"/>
            </a:solidFill>
            <a:prstDash val="solid"/>
            <a:miter lim="800000"/>
            <a:tailEnd type="triangle"/>
          </a:ln>
          <a:effectLst/>
        </p:spPr>
      </p:cxnSp>
      <p:sp>
        <p:nvSpPr>
          <p:cNvPr id="786" name="TextBox 785">
            <a:extLst>
              <a:ext uri="{FF2B5EF4-FFF2-40B4-BE49-F238E27FC236}">
                <a16:creationId xmlns:a16="http://schemas.microsoft.com/office/drawing/2014/main" id="{C0782D26-D04B-7240-9E78-4AD36E5917E9}"/>
              </a:ext>
            </a:extLst>
          </p:cNvPr>
          <p:cNvSpPr txBox="1"/>
          <p:nvPr/>
        </p:nvSpPr>
        <p:spPr>
          <a:xfrm>
            <a:off x="2398772" y="2164755"/>
            <a:ext cx="740488" cy="278089"/>
          </a:xfrm>
          <a:prstGeom prst="rect">
            <a:avLst/>
          </a:prstGeom>
          <a:noFill/>
          <a:ln>
            <a:noFill/>
          </a:ln>
        </p:spPr>
        <p:txBody>
          <a:bodyPr wrap="square" rtlCol="0">
            <a:spAutoFit/>
          </a:bodyPr>
          <a:lstStyle/>
          <a:p>
            <a:r>
              <a:rPr lang="en-US" sz="1207" dirty="0">
                <a:latin typeface="Calibri" panose="020F0502020204030204" pitchFamily="34" charset="0"/>
                <a:cs typeface="Calibri" panose="020F0502020204030204" pitchFamily="34" charset="0"/>
              </a:rPr>
              <a:t>192</a:t>
            </a:r>
          </a:p>
        </p:txBody>
      </p:sp>
      <p:cxnSp>
        <p:nvCxnSpPr>
          <p:cNvPr id="787" name="Straight Connector 786">
            <a:extLst>
              <a:ext uri="{FF2B5EF4-FFF2-40B4-BE49-F238E27FC236}">
                <a16:creationId xmlns:a16="http://schemas.microsoft.com/office/drawing/2014/main" id="{E1A6C8F7-0E17-794C-B694-7DA64D081DA3}"/>
              </a:ext>
            </a:extLst>
          </p:cNvPr>
          <p:cNvCxnSpPr>
            <a:cxnSpLocks/>
          </p:cNvCxnSpPr>
          <p:nvPr/>
        </p:nvCxnSpPr>
        <p:spPr>
          <a:xfrm flipV="1">
            <a:off x="2568356" y="2343040"/>
            <a:ext cx="210863" cy="183833"/>
          </a:xfrm>
          <a:prstGeom prst="line">
            <a:avLst/>
          </a:prstGeom>
          <a:noFill/>
          <a:ln w="25400" cap="flat" cmpd="sng" algn="ctr">
            <a:solidFill>
              <a:schemeClr val="tx1"/>
            </a:solidFill>
            <a:prstDash val="solid"/>
            <a:miter lim="800000"/>
          </a:ln>
          <a:effectLst/>
        </p:spPr>
      </p:cxnSp>
      <p:sp>
        <p:nvSpPr>
          <p:cNvPr id="788" name="TextBox 787">
            <a:extLst>
              <a:ext uri="{FF2B5EF4-FFF2-40B4-BE49-F238E27FC236}">
                <a16:creationId xmlns:a16="http://schemas.microsoft.com/office/drawing/2014/main" id="{E8E4F495-7230-184F-9121-E1F68C29A4E2}"/>
              </a:ext>
            </a:extLst>
          </p:cNvPr>
          <p:cNvSpPr txBox="1"/>
          <p:nvPr/>
        </p:nvSpPr>
        <p:spPr>
          <a:xfrm>
            <a:off x="3704642" y="2050408"/>
            <a:ext cx="844029" cy="298864"/>
          </a:xfrm>
          <a:prstGeom prst="rect">
            <a:avLst/>
          </a:prstGeom>
          <a:noFill/>
          <a:ln w="38100">
            <a:noFill/>
          </a:ln>
        </p:spPr>
        <p:txBody>
          <a:bodyPr wrap="square" rtlCol="0">
            <a:spAutoFit/>
          </a:bodyPr>
          <a:lstStyle/>
          <a:p>
            <a:pPr algn="r"/>
            <a:r>
              <a:rPr lang="en-US" sz="1342" b="1" i="1" dirty="0">
                <a:latin typeface="Corbel" panose="020B0503020204020204" pitchFamily="34" charset="0"/>
              </a:rPr>
              <a:t>insertion</a:t>
            </a:r>
          </a:p>
        </p:txBody>
      </p:sp>
      <p:sp>
        <p:nvSpPr>
          <p:cNvPr id="789" name="TextBox 788">
            <a:extLst>
              <a:ext uri="{FF2B5EF4-FFF2-40B4-BE49-F238E27FC236}">
                <a16:creationId xmlns:a16="http://schemas.microsoft.com/office/drawing/2014/main" id="{DBE06A68-1360-B040-AE34-6F0C19F56895}"/>
              </a:ext>
            </a:extLst>
          </p:cNvPr>
          <p:cNvSpPr txBox="1"/>
          <p:nvPr/>
        </p:nvSpPr>
        <p:spPr>
          <a:xfrm>
            <a:off x="3777229" y="2310187"/>
            <a:ext cx="771442" cy="298864"/>
          </a:xfrm>
          <a:prstGeom prst="rect">
            <a:avLst/>
          </a:prstGeom>
          <a:noFill/>
          <a:ln w="38100">
            <a:noFill/>
          </a:ln>
        </p:spPr>
        <p:txBody>
          <a:bodyPr wrap="square" rtlCol="0">
            <a:spAutoFit/>
          </a:bodyPr>
          <a:lstStyle/>
          <a:p>
            <a:pPr algn="r"/>
            <a:r>
              <a:rPr lang="en-US" sz="1342" b="1" i="1" dirty="0">
                <a:latin typeface="Corbel" panose="020B0503020204020204" pitchFamily="34" charset="0"/>
              </a:rPr>
              <a:t>deletion</a:t>
            </a:r>
          </a:p>
        </p:txBody>
      </p:sp>
      <p:sp>
        <p:nvSpPr>
          <p:cNvPr id="790" name="TextBox 789">
            <a:extLst>
              <a:ext uri="{FF2B5EF4-FFF2-40B4-BE49-F238E27FC236}">
                <a16:creationId xmlns:a16="http://schemas.microsoft.com/office/drawing/2014/main" id="{41281511-09CA-C84B-B412-C7457DE38B8F}"/>
              </a:ext>
            </a:extLst>
          </p:cNvPr>
          <p:cNvSpPr txBox="1"/>
          <p:nvPr/>
        </p:nvSpPr>
        <p:spPr>
          <a:xfrm>
            <a:off x="3777229" y="2577030"/>
            <a:ext cx="771442" cy="298864"/>
          </a:xfrm>
          <a:prstGeom prst="rect">
            <a:avLst/>
          </a:prstGeom>
          <a:noFill/>
          <a:ln w="38100">
            <a:noFill/>
          </a:ln>
        </p:spPr>
        <p:txBody>
          <a:bodyPr wrap="square" rtlCol="0">
            <a:spAutoFit/>
          </a:bodyPr>
          <a:lstStyle/>
          <a:p>
            <a:pPr algn="r"/>
            <a:r>
              <a:rPr lang="en-US" sz="1342" b="1" i="1" dirty="0">
                <a:latin typeface="Corbel" panose="020B0503020204020204" pitchFamily="34" charset="0"/>
              </a:rPr>
              <a:t>subs</a:t>
            </a:r>
          </a:p>
        </p:txBody>
      </p:sp>
      <p:cxnSp>
        <p:nvCxnSpPr>
          <p:cNvPr id="791" name="Straight Arrow Connector 790">
            <a:extLst>
              <a:ext uri="{FF2B5EF4-FFF2-40B4-BE49-F238E27FC236}">
                <a16:creationId xmlns:a16="http://schemas.microsoft.com/office/drawing/2014/main" id="{F39516B6-B12A-7D42-93C6-DDA250EAD8BA}"/>
              </a:ext>
            </a:extLst>
          </p:cNvPr>
          <p:cNvCxnSpPr>
            <a:cxnSpLocks/>
          </p:cNvCxnSpPr>
          <p:nvPr/>
        </p:nvCxnSpPr>
        <p:spPr>
          <a:xfrm flipV="1">
            <a:off x="6218760" y="1877894"/>
            <a:ext cx="265788" cy="247"/>
          </a:xfrm>
          <a:prstGeom prst="straightConnector1">
            <a:avLst/>
          </a:prstGeom>
          <a:noFill/>
          <a:ln w="25400" cap="flat" cmpd="sng" algn="ctr">
            <a:solidFill>
              <a:schemeClr val="tx1"/>
            </a:solidFill>
            <a:prstDash val="solid"/>
            <a:miter lim="800000"/>
            <a:tailEnd type="triangle"/>
          </a:ln>
          <a:effectLst/>
        </p:spPr>
      </p:cxnSp>
      <p:cxnSp>
        <p:nvCxnSpPr>
          <p:cNvPr id="792" name="Straight Connector 791">
            <a:extLst>
              <a:ext uri="{FF2B5EF4-FFF2-40B4-BE49-F238E27FC236}">
                <a16:creationId xmlns:a16="http://schemas.microsoft.com/office/drawing/2014/main" id="{44E6BFF3-EF67-B346-B7E6-269886FE3C78}"/>
              </a:ext>
            </a:extLst>
          </p:cNvPr>
          <p:cNvCxnSpPr>
            <a:cxnSpLocks/>
          </p:cNvCxnSpPr>
          <p:nvPr/>
        </p:nvCxnSpPr>
        <p:spPr>
          <a:xfrm flipH="1">
            <a:off x="5647955" y="2424496"/>
            <a:ext cx="564904" cy="0"/>
          </a:xfrm>
          <a:prstGeom prst="line">
            <a:avLst/>
          </a:prstGeom>
          <a:noFill/>
          <a:ln w="38100" cap="flat" cmpd="sng" algn="ctr">
            <a:solidFill>
              <a:schemeClr val="tx1"/>
            </a:solidFill>
            <a:prstDash val="solid"/>
            <a:miter lim="800000"/>
          </a:ln>
          <a:effectLst/>
        </p:spPr>
      </p:cxnSp>
      <p:cxnSp>
        <p:nvCxnSpPr>
          <p:cNvPr id="793" name="Straight Connector 792">
            <a:extLst>
              <a:ext uri="{FF2B5EF4-FFF2-40B4-BE49-F238E27FC236}">
                <a16:creationId xmlns:a16="http://schemas.microsoft.com/office/drawing/2014/main" id="{DA54B754-3B74-C242-A10B-BF686134AC1D}"/>
              </a:ext>
            </a:extLst>
          </p:cNvPr>
          <p:cNvCxnSpPr>
            <a:cxnSpLocks/>
          </p:cNvCxnSpPr>
          <p:nvPr/>
        </p:nvCxnSpPr>
        <p:spPr>
          <a:xfrm flipH="1" flipV="1">
            <a:off x="6228630" y="1880029"/>
            <a:ext cx="0" cy="558000"/>
          </a:xfrm>
          <a:prstGeom prst="line">
            <a:avLst/>
          </a:prstGeom>
          <a:noFill/>
          <a:ln w="25400" cap="flat" cmpd="sng" algn="ctr">
            <a:solidFill>
              <a:schemeClr val="tx1"/>
            </a:solidFill>
            <a:prstDash val="solid"/>
            <a:miter lim="800000"/>
          </a:ln>
          <a:effectLst/>
        </p:spPr>
      </p:cxnSp>
      <p:cxnSp>
        <p:nvCxnSpPr>
          <p:cNvPr id="794" name="Elbow Connector 793">
            <a:extLst>
              <a:ext uri="{FF2B5EF4-FFF2-40B4-BE49-F238E27FC236}">
                <a16:creationId xmlns:a16="http://schemas.microsoft.com/office/drawing/2014/main" id="{9D1D2090-8162-3D4D-A30B-6A0C62D6983A}"/>
              </a:ext>
            </a:extLst>
          </p:cNvPr>
          <p:cNvCxnSpPr>
            <a:cxnSpLocks/>
          </p:cNvCxnSpPr>
          <p:nvPr/>
        </p:nvCxnSpPr>
        <p:spPr>
          <a:xfrm flipH="1" flipV="1">
            <a:off x="2168653" y="1659171"/>
            <a:ext cx="5146612" cy="1183963"/>
          </a:xfrm>
          <a:prstGeom prst="bentConnector4">
            <a:avLst>
              <a:gd name="adj1" fmla="val -10722"/>
              <a:gd name="adj2" fmla="val 11789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95" name="Group 794">
            <a:extLst>
              <a:ext uri="{FF2B5EF4-FFF2-40B4-BE49-F238E27FC236}">
                <a16:creationId xmlns:a16="http://schemas.microsoft.com/office/drawing/2014/main" id="{DA92E638-D96D-B544-94D7-8B92839C34F0}"/>
              </a:ext>
            </a:extLst>
          </p:cNvPr>
          <p:cNvGrpSpPr/>
          <p:nvPr/>
        </p:nvGrpSpPr>
        <p:grpSpPr>
          <a:xfrm>
            <a:off x="3120106" y="1756090"/>
            <a:ext cx="740488" cy="340345"/>
            <a:chOff x="4885665" y="9917646"/>
            <a:chExt cx="1103262" cy="507084"/>
          </a:xfrm>
        </p:grpSpPr>
        <p:sp>
          <p:nvSpPr>
            <p:cNvPr id="796" name="TextBox 795">
              <a:extLst>
                <a:ext uri="{FF2B5EF4-FFF2-40B4-BE49-F238E27FC236}">
                  <a16:creationId xmlns:a16="http://schemas.microsoft.com/office/drawing/2014/main" id="{EF7B792D-9DE5-0249-9E6C-FE60B2F37D2D}"/>
                </a:ext>
              </a:extLst>
            </p:cNvPr>
            <p:cNvSpPr txBox="1"/>
            <p:nvPr/>
          </p:nvSpPr>
          <p:spPr>
            <a:xfrm>
              <a:off x="4885665" y="9917646"/>
              <a:ext cx="1103262" cy="414328"/>
            </a:xfrm>
            <a:prstGeom prst="rect">
              <a:avLst/>
            </a:prstGeom>
            <a:noFill/>
            <a:ln>
              <a:noFill/>
            </a:ln>
          </p:spPr>
          <p:txBody>
            <a:bodyPr wrap="square" rtlCol="0">
              <a:spAutoFit/>
            </a:bodyPr>
            <a:lstStyle/>
            <a:p>
              <a:r>
                <a:rPr lang="en-US" sz="1207" dirty="0">
                  <a:latin typeface="Calibri" panose="020F0502020204030204" pitchFamily="34" charset="0"/>
                  <a:cs typeface="Calibri" panose="020F0502020204030204" pitchFamily="34" charset="0"/>
                </a:rPr>
                <a:t>64</a:t>
              </a:r>
            </a:p>
          </p:txBody>
        </p:sp>
        <p:cxnSp>
          <p:nvCxnSpPr>
            <p:cNvPr id="797" name="Straight Connector 796">
              <a:extLst>
                <a:ext uri="{FF2B5EF4-FFF2-40B4-BE49-F238E27FC236}">
                  <a16:creationId xmlns:a16="http://schemas.microsoft.com/office/drawing/2014/main" id="{42192E1C-F445-3F49-866B-BD1B8B12E980}"/>
                </a:ext>
              </a:extLst>
            </p:cNvPr>
            <p:cNvCxnSpPr>
              <a:cxnSpLocks/>
            </p:cNvCxnSpPr>
            <p:nvPr/>
          </p:nvCxnSpPr>
          <p:spPr>
            <a:xfrm flipV="1">
              <a:off x="5105892" y="10150836"/>
              <a:ext cx="314167" cy="273894"/>
            </a:xfrm>
            <a:prstGeom prst="line">
              <a:avLst/>
            </a:prstGeom>
            <a:noFill/>
            <a:ln w="25400" cap="flat" cmpd="sng" algn="ctr">
              <a:noFill/>
              <a:prstDash val="solid"/>
              <a:miter lim="800000"/>
            </a:ln>
            <a:effectLst/>
          </p:spPr>
        </p:cxnSp>
      </p:grpSp>
      <p:grpSp>
        <p:nvGrpSpPr>
          <p:cNvPr id="798" name="Group 797">
            <a:extLst>
              <a:ext uri="{FF2B5EF4-FFF2-40B4-BE49-F238E27FC236}">
                <a16:creationId xmlns:a16="http://schemas.microsoft.com/office/drawing/2014/main" id="{769E5367-C56A-2C4B-AFB4-D58BE1853899}"/>
              </a:ext>
            </a:extLst>
          </p:cNvPr>
          <p:cNvGrpSpPr/>
          <p:nvPr/>
        </p:nvGrpSpPr>
        <p:grpSpPr>
          <a:xfrm>
            <a:off x="3346719" y="2040556"/>
            <a:ext cx="740488" cy="340345"/>
            <a:chOff x="4885665" y="9917646"/>
            <a:chExt cx="1103262" cy="507084"/>
          </a:xfrm>
        </p:grpSpPr>
        <p:sp>
          <p:nvSpPr>
            <p:cNvPr id="799" name="TextBox 798">
              <a:extLst>
                <a:ext uri="{FF2B5EF4-FFF2-40B4-BE49-F238E27FC236}">
                  <a16:creationId xmlns:a16="http://schemas.microsoft.com/office/drawing/2014/main" id="{58C929D0-8BFC-9745-8488-B635734E927B}"/>
                </a:ext>
              </a:extLst>
            </p:cNvPr>
            <p:cNvSpPr txBox="1"/>
            <p:nvPr/>
          </p:nvSpPr>
          <p:spPr>
            <a:xfrm>
              <a:off x="4885665" y="9917646"/>
              <a:ext cx="1103262" cy="414328"/>
            </a:xfrm>
            <a:prstGeom prst="rect">
              <a:avLst/>
            </a:prstGeom>
            <a:noFill/>
            <a:ln>
              <a:noFill/>
            </a:ln>
          </p:spPr>
          <p:txBody>
            <a:bodyPr wrap="square" rtlCol="0">
              <a:spAutoFit/>
            </a:bodyPr>
            <a:lstStyle/>
            <a:p>
              <a:r>
                <a:rPr lang="en-US" sz="1207" dirty="0">
                  <a:latin typeface="Calibri" panose="020F0502020204030204" pitchFamily="34" charset="0"/>
                  <a:cs typeface="Calibri" panose="020F0502020204030204" pitchFamily="34" charset="0"/>
                </a:rPr>
                <a:t>64</a:t>
              </a:r>
            </a:p>
          </p:txBody>
        </p:sp>
        <p:cxnSp>
          <p:nvCxnSpPr>
            <p:cNvPr id="800" name="Straight Connector 799">
              <a:extLst>
                <a:ext uri="{FF2B5EF4-FFF2-40B4-BE49-F238E27FC236}">
                  <a16:creationId xmlns:a16="http://schemas.microsoft.com/office/drawing/2014/main" id="{16457AEA-85C2-304F-988E-00CA29CFEF90}"/>
                </a:ext>
              </a:extLst>
            </p:cNvPr>
            <p:cNvCxnSpPr>
              <a:cxnSpLocks/>
            </p:cNvCxnSpPr>
            <p:nvPr/>
          </p:nvCxnSpPr>
          <p:spPr>
            <a:xfrm flipV="1">
              <a:off x="5105892" y="10150836"/>
              <a:ext cx="314167" cy="273894"/>
            </a:xfrm>
            <a:prstGeom prst="line">
              <a:avLst/>
            </a:prstGeom>
            <a:noFill/>
            <a:ln w="25400" cap="flat" cmpd="sng" algn="ctr">
              <a:noFill/>
              <a:prstDash val="solid"/>
              <a:miter lim="800000"/>
            </a:ln>
            <a:effectLst/>
          </p:spPr>
        </p:cxnSp>
      </p:grpSp>
      <p:grpSp>
        <p:nvGrpSpPr>
          <p:cNvPr id="801" name="Group 800">
            <a:extLst>
              <a:ext uri="{FF2B5EF4-FFF2-40B4-BE49-F238E27FC236}">
                <a16:creationId xmlns:a16="http://schemas.microsoft.com/office/drawing/2014/main" id="{E18125AF-714F-EC43-BC05-DB403A321AD4}"/>
              </a:ext>
            </a:extLst>
          </p:cNvPr>
          <p:cNvGrpSpPr/>
          <p:nvPr/>
        </p:nvGrpSpPr>
        <p:grpSpPr>
          <a:xfrm>
            <a:off x="3120106" y="2326787"/>
            <a:ext cx="740488" cy="340345"/>
            <a:chOff x="4885665" y="9917646"/>
            <a:chExt cx="1103262" cy="507084"/>
          </a:xfrm>
        </p:grpSpPr>
        <p:sp>
          <p:nvSpPr>
            <p:cNvPr id="802" name="TextBox 801">
              <a:extLst>
                <a:ext uri="{FF2B5EF4-FFF2-40B4-BE49-F238E27FC236}">
                  <a16:creationId xmlns:a16="http://schemas.microsoft.com/office/drawing/2014/main" id="{6987A492-1D5C-9942-8378-518A156C4BA4}"/>
                </a:ext>
              </a:extLst>
            </p:cNvPr>
            <p:cNvSpPr txBox="1"/>
            <p:nvPr/>
          </p:nvSpPr>
          <p:spPr>
            <a:xfrm>
              <a:off x="4885665" y="9917646"/>
              <a:ext cx="1103262" cy="414328"/>
            </a:xfrm>
            <a:prstGeom prst="rect">
              <a:avLst/>
            </a:prstGeom>
            <a:noFill/>
            <a:ln>
              <a:noFill/>
            </a:ln>
          </p:spPr>
          <p:txBody>
            <a:bodyPr wrap="square" rtlCol="0">
              <a:spAutoFit/>
            </a:bodyPr>
            <a:lstStyle/>
            <a:p>
              <a:r>
                <a:rPr lang="en-US" sz="1207" dirty="0">
                  <a:latin typeface="Calibri" panose="020F0502020204030204" pitchFamily="34" charset="0"/>
                  <a:cs typeface="Calibri" panose="020F0502020204030204" pitchFamily="34" charset="0"/>
                </a:rPr>
                <a:t>64</a:t>
              </a:r>
            </a:p>
          </p:txBody>
        </p:sp>
        <p:cxnSp>
          <p:nvCxnSpPr>
            <p:cNvPr id="803" name="Straight Connector 802">
              <a:extLst>
                <a:ext uri="{FF2B5EF4-FFF2-40B4-BE49-F238E27FC236}">
                  <a16:creationId xmlns:a16="http://schemas.microsoft.com/office/drawing/2014/main" id="{AA4AA63E-1122-A94A-8C06-8A0D3B27B6A7}"/>
                </a:ext>
              </a:extLst>
            </p:cNvPr>
            <p:cNvCxnSpPr>
              <a:cxnSpLocks/>
            </p:cNvCxnSpPr>
            <p:nvPr/>
          </p:nvCxnSpPr>
          <p:spPr>
            <a:xfrm flipV="1">
              <a:off x="5105892" y="10150836"/>
              <a:ext cx="314167" cy="273894"/>
            </a:xfrm>
            <a:prstGeom prst="line">
              <a:avLst/>
            </a:prstGeom>
            <a:noFill/>
            <a:ln w="25400" cap="flat" cmpd="sng" algn="ctr">
              <a:noFill/>
              <a:prstDash val="solid"/>
              <a:miter lim="800000"/>
            </a:ln>
            <a:effectLst/>
          </p:spPr>
        </p:cxnSp>
      </p:grpSp>
      <p:grpSp>
        <p:nvGrpSpPr>
          <p:cNvPr id="804" name="Group 803">
            <a:extLst>
              <a:ext uri="{FF2B5EF4-FFF2-40B4-BE49-F238E27FC236}">
                <a16:creationId xmlns:a16="http://schemas.microsoft.com/office/drawing/2014/main" id="{DCAA5890-122D-654A-B049-63B75EE5BE27}"/>
              </a:ext>
            </a:extLst>
          </p:cNvPr>
          <p:cNvGrpSpPr/>
          <p:nvPr/>
        </p:nvGrpSpPr>
        <p:grpSpPr>
          <a:xfrm>
            <a:off x="3345967" y="2579389"/>
            <a:ext cx="740488" cy="340345"/>
            <a:chOff x="4885665" y="9917646"/>
            <a:chExt cx="1103262" cy="507084"/>
          </a:xfrm>
        </p:grpSpPr>
        <p:sp>
          <p:nvSpPr>
            <p:cNvPr id="805" name="TextBox 804">
              <a:extLst>
                <a:ext uri="{FF2B5EF4-FFF2-40B4-BE49-F238E27FC236}">
                  <a16:creationId xmlns:a16="http://schemas.microsoft.com/office/drawing/2014/main" id="{E6A93A2A-3997-BB40-8373-DF9EF198A99F}"/>
                </a:ext>
              </a:extLst>
            </p:cNvPr>
            <p:cNvSpPr txBox="1"/>
            <p:nvPr/>
          </p:nvSpPr>
          <p:spPr>
            <a:xfrm>
              <a:off x="4885665" y="9917646"/>
              <a:ext cx="1103262" cy="414328"/>
            </a:xfrm>
            <a:prstGeom prst="rect">
              <a:avLst/>
            </a:prstGeom>
            <a:noFill/>
            <a:ln>
              <a:noFill/>
            </a:ln>
          </p:spPr>
          <p:txBody>
            <a:bodyPr wrap="square" rtlCol="0">
              <a:spAutoFit/>
            </a:bodyPr>
            <a:lstStyle/>
            <a:p>
              <a:r>
                <a:rPr lang="en-US" sz="1207" dirty="0">
                  <a:latin typeface="Calibri" panose="020F0502020204030204" pitchFamily="34" charset="0"/>
                  <a:cs typeface="Calibri" panose="020F0502020204030204" pitchFamily="34" charset="0"/>
                </a:rPr>
                <a:t>64</a:t>
              </a:r>
            </a:p>
          </p:txBody>
        </p:sp>
        <p:cxnSp>
          <p:nvCxnSpPr>
            <p:cNvPr id="806" name="Straight Connector 805">
              <a:extLst>
                <a:ext uri="{FF2B5EF4-FFF2-40B4-BE49-F238E27FC236}">
                  <a16:creationId xmlns:a16="http://schemas.microsoft.com/office/drawing/2014/main" id="{381AFAB0-F232-B64D-BCFC-1D44D3B8993F}"/>
                </a:ext>
              </a:extLst>
            </p:cNvPr>
            <p:cNvCxnSpPr>
              <a:cxnSpLocks/>
            </p:cNvCxnSpPr>
            <p:nvPr/>
          </p:nvCxnSpPr>
          <p:spPr>
            <a:xfrm flipV="1">
              <a:off x="5105892" y="10150836"/>
              <a:ext cx="314167" cy="273894"/>
            </a:xfrm>
            <a:prstGeom prst="line">
              <a:avLst/>
            </a:prstGeom>
            <a:noFill/>
            <a:ln w="25400" cap="flat" cmpd="sng" algn="ctr">
              <a:noFill/>
              <a:prstDash val="solid"/>
              <a:miter lim="800000"/>
            </a:ln>
            <a:effectLst/>
          </p:spPr>
        </p:cxnSp>
      </p:grpSp>
      <p:cxnSp>
        <p:nvCxnSpPr>
          <p:cNvPr id="809" name="Straight Connector 808">
            <a:extLst>
              <a:ext uri="{FF2B5EF4-FFF2-40B4-BE49-F238E27FC236}">
                <a16:creationId xmlns:a16="http://schemas.microsoft.com/office/drawing/2014/main" id="{144AD7CE-0CB9-F047-AACB-6642A1A43167}"/>
              </a:ext>
            </a:extLst>
          </p:cNvPr>
          <p:cNvCxnSpPr>
            <a:cxnSpLocks/>
          </p:cNvCxnSpPr>
          <p:nvPr/>
        </p:nvCxnSpPr>
        <p:spPr>
          <a:xfrm flipH="1">
            <a:off x="2479055" y="3611757"/>
            <a:ext cx="4479057" cy="92"/>
          </a:xfrm>
          <a:prstGeom prst="line">
            <a:avLst/>
          </a:prstGeom>
          <a:noFill/>
          <a:ln w="28575" cap="flat" cmpd="sng" algn="ctr">
            <a:solidFill>
              <a:schemeClr val="tx1"/>
            </a:solidFill>
            <a:prstDash val="solid"/>
            <a:miter lim="800000"/>
          </a:ln>
          <a:effectLst/>
        </p:spPr>
      </p:cxnSp>
      <p:sp>
        <p:nvSpPr>
          <p:cNvPr id="810" name="TextBox 809">
            <a:extLst>
              <a:ext uri="{FF2B5EF4-FFF2-40B4-BE49-F238E27FC236}">
                <a16:creationId xmlns:a16="http://schemas.microsoft.com/office/drawing/2014/main" id="{0059F2ED-43F8-594A-8F1A-0A2D9AEE7EDB}"/>
              </a:ext>
            </a:extLst>
          </p:cNvPr>
          <p:cNvSpPr txBox="1">
            <a:spLocks noChangeAspect="1"/>
          </p:cNvSpPr>
          <p:nvPr/>
        </p:nvSpPr>
        <p:spPr>
          <a:xfrm>
            <a:off x="1791120" y="1372652"/>
            <a:ext cx="289951" cy="289951"/>
          </a:xfrm>
          <a:prstGeom prst="ellipse">
            <a:avLst/>
          </a:prstGeom>
          <a:solidFill>
            <a:schemeClr val="tx1"/>
          </a:solidFill>
          <a:ln>
            <a:noFill/>
          </a:ln>
        </p:spPr>
        <p:txBody>
          <a:bodyPr wrap="none" lIns="0" tIns="0" rIns="0" bIns="12080" rtlCol="0" anchor="ctr" anchorCtr="0">
            <a:noAutofit/>
          </a:bodyPr>
          <a:lstStyle/>
          <a:p>
            <a:pPr algn="ctr"/>
            <a:r>
              <a:rPr lang="en-US" sz="1878" b="1" dirty="0">
                <a:solidFill>
                  <a:schemeClr val="bg1"/>
                </a:solidFill>
                <a:latin typeface="Calibri" panose="020F0502020204030204" pitchFamily="34" charset="0"/>
                <a:ea typeface="Linux Libertine O Semibold" panose="02000503000000000000" pitchFamily="2" charset="0"/>
                <a:cs typeface="Calibri" panose="020F0502020204030204" pitchFamily="34" charset="0"/>
              </a:rPr>
              <a:t>1</a:t>
            </a:r>
          </a:p>
        </p:txBody>
      </p:sp>
      <p:sp>
        <p:nvSpPr>
          <p:cNvPr id="811" name="TextBox 810">
            <a:extLst>
              <a:ext uri="{FF2B5EF4-FFF2-40B4-BE49-F238E27FC236}">
                <a16:creationId xmlns:a16="http://schemas.microsoft.com/office/drawing/2014/main" id="{C9135D80-771F-7C43-AFB7-AEE99FEF10DD}"/>
              </a:ext>
            </a:extLst>
          </p:cNvPr>
          <p:cNvSpPr txBox="1">
            <a:spLocks noChangeAspect="1"/>
          </p:cNvSpPr>
          <p:nvPr/>
        </p:nvSpPr>
        <p:spPr>
          <a:xfrm>
            <a:off x="5482017" y="1782791"/>
            <a:ext cx="289951" cy="289951"/>
          </a:xfrm>
          <a:prstGeom prst="ellipse">
            <a:avLst/>
          </a:prstGeom>
          <a:solidFill>
            <a:schemeClr val="tx1"/>
          </a:solidFill>
          <a:ln>
            <a:noFill/>
          </a:ln>
        </p:spPr>
        <p:txBody>
          <a:bodyPr wrap="none" lIns="0" tIns="0" rIns="0" bIns="12080" rtlCol="0" anchor="ctr" anchorCtr="0">
            <a:noAutofit/>
          </a:bodyPr>
          <a:lstStyle/>
          <a:p>
            <a:pPr algn="ctr"/>
            <a:r>
              <a:rPr lang="en-US" sz="1878" b="1" dirty="0">
                <a:solidFill>
                  <a:schemeClr val="bg1"/>
                </a:solidFill>
                <a:latin typeface="Calibri" panose="020F0502020204030204" pitchFamily="34" charset="0"/>
                <a:ea typeface="Linux Libertine O Semibold" panose="02000503000000000000" pitchFamily="2" charset="0"/>
                <a:cs typeface="Calibri" panose="020F0502020204030204" pitchFamily="34" charset="0"/>
              </a:rPr>
              <a:t>2</a:t>
            </a:r>
          </a:p>
        </p:txBody>
      </p:sp>
      <p:sp>
        <p:nvSpPr>
          <p:cNvPr id="812" name="Triangle 811">
            <a:extLst>
              <a:ext uri="{FF2B5EF4-FFF2-40B4-BE49-F238E27FC236}">
                <a16:creationId xmlns:a16="http://schemas.microsoft.com/office/drawing/2014/main" id="{5810D8AC-714C-244D-85A8-A3700A024A68}"/>
              </a:ext>
            </a:extLst>
          </p:cNvPr>
          <p:cNvSpPr/>
          <p:nvPr/>
        </p:nvSpPr>
        <p:spPr>
          <a:xfrm rot="5400000">
            <a:off x="4574405" y="1576019"/>
            <a:ext cx="131768" cy="114801"/>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7">
              <a:latin typeface="Corbel" panose="020B0503020204020204" pitchFamily="34" charset="0"/>
            </a:endParaRPr>
          </a:p>
        </p:txBody>
      </p:sp>
      <p:cxnSp>
        <p:nvCxnSpPr>
          <p:cNvPr id="813" name="Elbow Connector 812">
            <a:extLst>
              <a:ext uri="{FF2B5EF4-FFF2-40B4-BE49-F238E27FC236}">
                <a16:creationId xmlns:a16="http://schemas.microsoft.com/office/drawing/2014/main" id="{24E0B3E8-DC63-9949-B7A2-D597FF9017EB}"/>
              </a:ext>
            </a:extLst>
          </p:cNvPr>
          <p:cNvCxnSpPr>
            <a:cxnSpLocks/>
          </p:cNvCxnSpPr>
          <p:nvPr/>
        </p:nvCxnSpPr>
        <p:spPr>
          <a:xfrm rot="5400000">
            <a:off x="3484742" y="3638664"/>
            <a:ext cx="413180" cy="345523"/>
          </a:xfrm>
          <a:prstGeom prst="bentConnector3">
            <a:avLst>
              <a:gd name="adj1" fmla="val 10064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4" name="Elbow Connector 813">
            <a:extLst>
              <a:ext uri="{FF2B5EF4-FFF2-40B4-BE49-F238E27FC236}">
                <a16:creationId xmlns:a16="http://schemas.microsoft.com/office/drawing/2014/main" id="{72364EE0-32CE-FC4F-914F-CE0E08202C1B}"/>
              </a:ext>
            </a:extLst>
          </p:cNvPr>
          <p:cNvCxnSpPr>
            <a:cxnSpLocks/>
          </p:cNvCxnSpPr>
          <p:nvPr/>
        </p:nvCxnSpPr>
        <p:spPr>
          <a:xfrm rot="5400000">
            <a:off x="6362505" y="3418682"/>
            <a:ext cx="845688" cy="345523"/>
          </a:xfrm>
          <a:prstGeom prst="bentConnector3">
            <a:avLst>
              <a:gd name="adj1" fmla="val 10064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5" name="TextBox 814">
            <a:extLst>
              <a:ext uri="{FF2B5EF4-FFF2-40B4-BE49-F238E27FC236}">
                <a16:creationId xmlns:a16="http://schemas.microsoft.com/office/drawing/2014/main" id="{98278C39-E66B-2A45-9638-496C6637B7F3}"/>
              </a:ext>
            </a:extLst>
          </p:cNvPr>
          <p:cNvSpPr txBox="1"/>
          <p:nvPr/>
        </p:nvSpPr>
        <p:spPr>
          <a:xfrm>
            <a:off x="6493787" y="2527692"/>
            <a:ext cx="884758" cy="669477"/>
          </a:xfrm>
          <a:prstGeom prst="roundRect">
            <a:avLst>
              <a:gd name="adj" fmla="val 4956"/>
            </a:avLst>
          </a:prstGeom>
          <a:solidFill>
            <a:schemeClr val="bg1"/>
          </a:solidFill>
          <a:ln w="28575">
            <a:solidFill>
              <a:schemeClr val="tx1"/>
            </a:solidFill>
          </a:ln>
        </p:spPr>
        <p:txBody>
          <a:bodyPr wrap="square" rtlCol="0" anchor="ctr" anchorCtr="0">
            <a:noAutofit/>
          </a:bodyPr>
          <a:lstStyle/>
          <a:p>
            <a:pPr algn="ctr"/>
            <a:r>
              <a:rPr lang="en-US" sz="1342" b="1" dirty="0">
                <a:latin typeface="Corbel" panose="020B0503020204020204" pitchFamily="34" charset="0"/>
              </a:rPr>
              <a:t>Next Rd </a:t>
            </a:r>
            <a:r>
              <a:rPr lang="en-US" sz="1342" b="1" dirty="0" err="1">
                <a:latin typeface="Corbel" panose="020B0503020204020204" pitchFamily="34" charset="0"/>
              </a:rPr>
              <a:t>Addr</a:t>
            </a:r>
            <a:r>
              <a:rPr lang="en-US" sz="1342" b="1" dirty="0">
                <a:latin typeface="Corbel" panose="020B0503020204020204" pitchFamily="34" charset="0"/>
              </a:rPr>
              <a:t> Compute</a:t>
            </a:r>
          </a:p>
        </p:txBody>
      </p:sp>
      <p:sp>
        <p:nvSpPr>
          <p:cNvPr id="816" name="TextBox 815">
            <a:extLst>
              <a:ext uri="{FF2B5EF4-FFF2-40B4-BE49-F238E27FC236}">
                <a16:creationId xmlns:a16="http://schemas.microsoft.com/office/drawing/2014/main" id="{2193DECC-E67C-F44A-93E1-17BC68257E72}"/>
              </a:ext>
            </a:extLst>
          </p:cNvPr>
          <p:cNvSpPr txBox="1">
            <a:spLocks noChangeAspect="1"/>
          </p:cNvSpPr>
          <p:nvPr/>
        </p:nvSpPr>
        <p:spPr>
          <a:xfrm>
            <a:off x="7238516" y="2348001"/>
            <a:ext cx="289951" cy="289951"/>
          </a:xfrm>
          <a:prstGeom prst="ellipse">
            <a:avLst/>
          </a:prstGeom>
          <a:solidFill>
            <a:schemeClr val="tx1"/>
          </a:solidFill>
          <a:ln>
            <a:noFill/>
          </a:ln>
        </p:spPr>
        <p:txBody>
          <a:bodyPr wrap="none" lIns="0" tIns="0" rIns="0" bIns="12080" rtlCol="0" anchor="ctr" anchorCtr="0">
            <a:noAutofit/>
          </a:bodyPr>
          <a:lstStyle/>
          <a:p>
            <a:pPr algn="ctr"/>
            <a:r>
              <a:rPr lang="en-US" sz="1878" b="1" dirty="0">
                <a:solidFill>
                  <a:schemeClr val="bg1"/>
                </a:solidFill>
                <a:latin typeface="Calibri" panose="020F0502020204030204" pitchFamily="34" charset="0"/>
                <a:ea typeface="Linux Libertine O Semibold" panose="02000503000000000000" pitchFamily="2" charset="0"/>
                <a:cs typeface="Calibri" panose="020F0502020204030204" pitchFamily="34" charset="0"/>
              </a:rPr>
              <a:t>3</a:t>
            </a:r>
          </a:p>
        </p:txBody>
      </p:sp>
      <p:sp>
        <p:nvSpPr>
          <p:cNvPr id="817" name="TextBox 816">
            <a:extLst>
              <a:ext uri="{FF2B5EF4-FFF2-40B4-BE49-F238E27FC236}">
                <a16:creationId xmlns:a16="http://schemas.microsoft.com/office/drawing/2014/main" id="{BF03D2D7-735A-724D-A3D8-C9B5149EC064}"/>
              </a:ext>
            </a:extLst>
          </p:cNvPr>
          <p:cNvSpPr txBox="1"/>
          <p:nvPr/>
        </p:nvSpPr>
        <p:spPr>
          <a:xfrm>
            <a:off x="4076231" y="3681774"/>
            <a:ext cx="1331456" cy="500419"/>
          </a:xfrm>
          <a:prstGeom prst="roundRect">
            <a:avLst>
              <a:gd name="adj" fmla="val 0"/>
            </a:avLst>
          </a:prstGeom>
          <a:noFill/>
          <a:ln>
            <a:noFill/>
          </a:ln>
        </p:spPr>
        <p:txBody>
          <a:bodyPr wrap="square" rtlCol="0" anchor="ctr" anchorCtr="0">
            <a:noAutofit/>
          </a:bodyPr>
          <a:lstStyle/>
          <a:p>
            <a:pPr defTabSz="331836">
              <a:defRPr/>
            </a:pPr>
            <a:r>
              <a:rPr lang="en-US" sz="1700" b="1" kern="0" dirty="0">
                <a:solidFill>
                  <a:srgbClr val="5D2784"/>
                </a:solidFill>
                <a:latin typeface="Corbel" panose="020B0503020204020204" pitchFamily="34" charset="0"/>
              </a:rPr>
              <a:t>GenASM-TB</a:t>
            </a:r>
            <a:endParaRPr lang="en-US" sz="1700" b="1" kern="0" baseline="-25000" dirty="0">
              <a:solidFill>
                <a:srgbClr val="5D2784"/>
              </a:solidFill>
              <a:latin typeface="Corbel" panose="020B0503020204020204" pitchFamily="34" charset="0"/>
            </a:endParaRPr>
          </a:p>
        </p:txBody>
      </p:sp>
      <p:cxnSp>
        <p:nvCxnSpPr>
          <p:cNvPr id="818" name="Straight Connector 817">
            <a:extLst>
              <a:ext uri="{FF2B5EF4-FFF2-40B4-BE49-F238E27FC236}">
                <a16:creationId xmlns:a16="http://schemas.microsoft.com/office/drawing/2014/main" id="{421EA3EA-C32E-6E4A-9A23-78291D91012A}"/>
              </a:ext>
            </a:extLst>
          </p:cNvPr>
          <p:cNvCxnSpPr>
            <a:cxnSpLocks/>
          </p:cNvCxnSpPr>
          <p:nvPr/>
        </p:nvCxnSpPr>
        <p:spPr>
          <a:xfrm flipV="1">
            <a:off x="6228630" y="2407482"/>
            <a:ext cx="0" cy="478800"/>
          </a:xfrm>
          <a:prstGeom prst="line">
            <a:avLst/>
          </a:prstGeom>
          <a:noFill/>
          <a:ln w="25400" cap="flat" cmpd="sng" algn="ctr">
            <a:solidFill>
              <a:schemeClr val="tx1"/>
            </a:solidFill>
            <a:prstDash val="solid"/>
            <a:miter lim="800000"/>
          </a:ln>
          <a:effectLst/>
        </p:spPr>
      </p:cxnSp>
      <p:sp>
        <p:nvSpPr>
          <p:cNvPr id="2" name="Title 1">
            <a:extLst>
              <a:ext uri="{FF2B5EF4-FFF2-40B4-BE49-F238E27FC236}">
                <a16:creationId xmlns:a16="http://schemas.microsoft.com/office/drawing/2014/main" id="{2A21F9FE-D2D1-2F45-BAE5-42DAD2A940A9}"/>
              </a:ext>
            </a:extLst>
          </p:cNvPr>
          <p:cNvSpPr>
            <a:spLocks noGrp="1"/>
          </p:cNvSpPr>
          <p:nvPr>
            <p:ph type="title"/>
          </p:nvPr>
        </p:nvSpPr>
        <p:spPr>
          <a:xfrm>
            <a:off x="366963" y="257434"/>
            <a:ext cx="8410073" cy="753467"/>
          </a:xfrm>
        </p:spPr>
        <p:txBody>
          <a:bodyPr>
            <a:normAutofit fontScale="90000"/>
          </a:bodyPr>
          <a:lstStyle/>
          <a:p>
            <a:r>
              <a:rPr lang="en-US" dirty="0"/>
              <a:t>GenASM-TB: Hardware Design</a:t>
            </a:r>
          </a:p>
        </p:txBody>
      </p:sp>
      <p:sp>
        <p:nvSpPr>
          <p:cNvPr id="3" name="Content Placeholder 2">
            <a:extLst>
              <a:ext uri="{FF2B5EF4-FFF2-40B4-BE49-F238E27FC236}">
                <a16:creationId xmlns:a16="http://schemas.microsoft.com/office/drawing/2014/main" id="{D9C16949-81DF-AE42-AD76-9FC4CA057DC8}"/>
              </a:ext>
            </a:extLst>
          </p:cNvPr>
          <p:cNvSpPr>
            <a:spLocks noGrp="1"/>
          </p:cNvSpPr>
          <p:nvPr>
            <p:ph idx="1"/>
          </p:nvPr>
        </p:nvSpPr>
        <p:spPr>
          <a:xfrm>
            <a:off x="366961" y="4451273"/>
            <a:ext cx="8410073" cy="2013829"/>
          </a:xfrm>
        </p:spPr>
        <p:txBody>
          <a:bodyPr>
            <a:noAutofit/>
          </a:bodyPr>
          <a:lstStyle/>
          <a:p>
            <a:pPr>
              <a:lnSpc>
                <a:spcPct val="100000"/>
              </a:lnSpc>
              <a:spcBef>
                <a:spcPts val="0"/>
              </a:spcBef>
              <a:spcAft>
                <a:spcPts val="300"/>
              </a:spcAft>
            </a:pPr>
            <a:r>
              <a:rPr lang="en-US" dirty="0">
                <a:solidFill>
                  <a:schemeClr val="tx1"/>
                </a:solidFill>
              </a:rPr>
              <a:t>Very simple logic: </a:t>
            </a:r>
          </a:p>
          <a:p>
            <a:pPr marL="454025" lvl="1" indent="0">
              <a:lnSpc>
                <a:spcPct val="100000"/>
              </a:lnSpc>
              <a:spcBef>
                <a:spcPts val="0"/>
              </a:spcBef>
              <a:spcAft>
                <a:spcPts val="0"/>
              </a:spcAft>
              <a:buNone/>
            </a:pPr>
            <a:r>
              <a:rPr lang="en-US" sz="2000" b="1" dirty="0">
                <a:solidFill>
                  <a:srgbClr val="FE6200"/>
                </a:solidFill>
                <a:latin typeface="Calibri" panose="020F0502020204030204" pitchFamily="34" charset="0"/>
              </a:rPr>
              <a:t>❶</a:t>
            </a:r>
            <a:r>
              <a:rPr lang="en-US" sz="2000" dirty="0">
                <a:solidFill>
                  <a:srgbClr val="FE6200"/>
                </a:solidFill>
              </a:rPr>
              <a:t>Reads the bitvectors </a:t>
            </a:r>
            <a:r>
              <a:rPr lang="en-US" sz="2000" dirty="0">
                <a:solidFill>
                  <a:schemeClr val="tx1"/>
                </a:solidFill>
              </a:rPr>
              <a:t>from one of the TB-SRAMs using the computed address </a:t>
            </a:r>
          </a:p>
          <a:p>
            <a:pPr marL="454025" lvl="1" indent="0">
              <a:lnSpc>
                <a:spcPct val="100000"/>
              </a:lnSpc>
              <a:spcBef>
                <a:spcPts val="0"/>
              </a:spcBef>
              <a:spcAft>
                <a:spcPts val="0"/>
              </a:spcAft>
              <a:buNone/>
            </a:pPr>
            <a:r>
              <a:rPr lang="en-US" sz="2000" b="1" dirty="0">
                <a:solidFill>
                  <a:srgbClr val="00B050"/>
                </a:solidFill>
                <a:latin typeface="Calibri" panose="020F0502020204030204" pitchFamily="34" charset="0"/>
              </a:rPr>
              <a:t>❷</a:t>
            </a:r>
            <a:r>
              <a:rPr lang="en-US" sz="2000" dirty="0">
                <a:solidFill>
                  <a:srgbClr val="00B050"/>
                </a:solidFill>
              </a:rPr>
              <a:t>Performs the required bitwise comparisons </a:t>
            </a:r>
            <a:r>
              <a:rPr lang="en-US" sz="2000" dirty="0">
                <a:solidFill>
                  <a:schemeClr val="tx1"/>
                </a:solidFill>
              </a:rPr>
              <a:t>to find the traceback output for the current position</a:t>
            </a:r>
          </a:p>
          <a:p>
            <a:pPr marL="454025" lvl="1" indent="0">
              <a:lnSpc>
                <a:spcPct val="100000"/>
              </a:lnSpc>
              <a:spcBef>
                <a:spcPts val="0"/>
              </a:spcBef>
              <a:spcAft>
                <a:spcPts val="0"/>
              </a:spcAft>
              <a:buNone/>
            </a:pPr>
            <a:r>
              <a:rPr lang="en-US" sz="2000" b="1" dirty="0">
                <a:solidFill>
                  <a:srgbClr val="0070C0"/>
                </a:solidFill>
              </a:rPr>
              <a:t>❸</a:t>
            </a:r>
            <a:r>
              <a:rPr lang="en-US" sz="2000" dirty="0">
                <a:solidFill>
                  <a:srgbClr val="1F8DD3"/>
                </a:solidFill>
              </a:rPr>
              <a:t>Computes the next TB-SRAM address </a:t>
            </a:r>
            <a:r>
              <a:rPr lang="en-US" sz="2000" dirty="0">
                <a:solidFill>
                  <a:schemeClr val="tx1"/>
                </a:solidFill>
              </a:rPr>
              <a:t>to read the new set of bitvectors</a:t>
            </a:r>
          </a:p>
          <a:p>
            <a:pPr marL="454025" lvl="1" indent="0">
              <a:lnSpc>
                <a:spcPct val="100000"/>
              </a:lnSpc>
              <a:spcBef>
                <a:spcPts val="0"/>
              </a:spcBef>
              <a:spcAft>
                <a:spcPts val="0"/>
              </a:spcAft>
              <a:buNone/>
            </a:pPr>
            <a:endParaRPr lang="en-US" sz="2000" dirty="0"/>
          </a:p>
        </p:txBody>
      </p:sp>
      <p:sp>
        <p:nvSpPr>
          <p:cNvPr id="9" name="Slide Number Placeholder 8">
            <a:extLst>
              <a:ext uri="{FF2B5EF4-FFF2-40B4-BE49-F238E27FC236}">
                <a16:creationId xmlns:a16="http://schemas.microsoft.com/office/drawing/2014/main" id="{4ADC880C-7F82-9E41-871E-89B70A6CD4ED}"/>
              </a:ext>
            </a:extLst>
          </p:cNvPr>
          <p:cNvSpPr>
            <a:spLocks noGrp="1"/>
          </p:cNvSpPr>
          <p:nvPr>
            <p:ph type="sldNum" sz="quarter" idx="10"/>
          </p:nvPr>
        </p:nvSpPr>
        <p:spPr/>
        <p:txBody>
          <a:bodyPr/>
          <a:lstStyle/>
          <a:p>
            <a:fld id="{BE67019E-6B59-9444-A8F8-0CFAB6B6981D}" type="slidenum">
              <a:rPr lang="en-US" smtClean="0"/>
              <a:pPr/>
              <a:t>20</a:t>
            </a:fld>
            <a:endParaRPr lang="en-US" dirty="0"/>
          </a:p>
        </p:txBody>
      </p:sp>
      <p:cxnSp>
        <p:nvCxnSpPr>
          <p:cNvPr id="563" name="Elbow Connector 562">
            <a:extLst>
              <a:ext uri="{FF2B5EF4-FFF2-40B4-BE49-F238E27FC236}">
                <a16:creationId xmlns:a16="http://schemas.microsoft.com/office/drawing/2014/main" id="{0B82A8C2-74C0-F943-B650-18CBE6154000}"/>
              </a:ext>
            </a:extLst>
          </p:cNvPr>
          <p:cNvCxnSpPr>
            <a:cxnSpLocks/>
          </p:cNvCxnSpPr>
          <p:nvPr/>
        </p:nvCxnSpPr>
        <p:spPr>
          <a:xfrm rot="5400000">
            <a:off x="2103185" y="3638664"/>
            <a:ext cx="413180" cy="345523"/>
          </a:xfrm>
          <a:prstGeom prst="bentConnector3">
            <a:avLst>
              <a:gd name="adj1" fmla="val 10064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64" name="TextBox 563">
            <a:extLst>
              <a:ext uri="{FF2B5EF4-FFF2-40B4-BE49-F238E27FC236}">
                <a16:creationId xmlns:a16="http://schemas.microsoft.com/office/drawing/2014/main" id="{E5334EE5-BBF6-EB40-ADF3-E758C18E8684}"/>
              </a:ext>
            </a:extLst>
          </p:cNvPr>
          <p:cNvSpPr txBox="1"/>
          <p:nvPr/>
        </p:nvSpPr>
        <p:spPr>
          <a:xfrm>
            <a:off x="4584658" y="1931079"/>
            <a:ext cx="1068719" cy="988647"/>
          </a:xfrm>
          <a:prstGeom prst="roundRect">
            <a:avLst>
              <a:gd name="adj" fmla="val 6208"/>
            </a:avLst>
          </a:prstGeom>
          <a:solidFill>
            <a:schemeClr val="bg1"/>
          </a:solidFill>
          <a:ln w="28575">
            <a:solidFill>
              <a:srgbClr val="00B050"/>
            </a:solidFill>
          </a:ln>
        </p:spPr>
        <p:txBody>
          <a:bodyPr wrap="square" lIns="0" rIns="0" rtlCol="0" anchor="ctr" anchorCtr="0">
            <a:noAutofit/>
          </a:bodyPr>
          <a:lstStyle/>
          <a:p>
            <a:pPr algn="ctr"/>
            <a:r>
              <a:rPr lang="en-US" sz="1342" b="1" dirty="0">
                <a:latin typeface="Corbel" panose="020B0503020204020204" pitchFamily="34" charset="0"/>
              </a:rPr>
              <a:t>Bitwise Comparisons</a:t>
            </a:r>
          </a:p>
        </p:txBody>
      </p:sp>
      <p:sp>
        <p:nvSpPr>
          <p:cNvPr id="565" name="TextBox 564">
            <a:extLst>
              <a:ext uri="{FF2B5EF4-FFF2-40B4-BE49-F238E27FC236}">
                <a16:creationId xmlns:a16="http://schemas.microsoft.com/office/drawing/2014/main" id="{1E0AAD06-BCC3-6343-A374-CBD99B79E884}"/>
              </a:ext>
            </a:extLst>
          </p:cNvPr>
          <p:cNvSpPr txBox="1"/>
          <p:nvPr/>
        </p:nvSpPr>
        <p:spPr>
          <a:xfrm>
            <a:off x="6483924" y="1782989"/>
            <a:ext cx="1102435" cy="205305"/>
          </a:xfrm>
          <a:prstGeom prst="roundRect">
            <a:avLst>
              <a:gd name="adj" fmla="val 6043"/>
            </a:avLst>
          </a:prstGeom>
          <a:solidFill>
            <a:schemeClr val="bg1"/>
          </a:solidFill>
          <a:ln w="25400">
            <a:solidFill>
              <a:schemeClr val="tx1"/>
            </a:solidFill>
          </a:ln>
        </p:spPr>
        <p:txBody>
          <a:bodyPr wrap="square" rtlCol="0" anchor="ctr" anchorCtr="0">
            <a:noAutofit/>
          </a:bodyPr>
          <a:lstStyle/>
          <a:p>
            <a:pPr algn="ctr"/>
            <a:r>
              <a:rPr lang="en-US" sz="1207" b="1" dirty="0">
                <a:latin typeface="Corbel" panose="020B0503020204020204" pitchFamily="34" charset="0"/>
              </a:rPr>
              <a:t>  CIGAR string</a:t>
            </a:r>
          </a:p>
        </p:txBody>
      </p:sp>
      <p:sp>
        <p:nvSpPr>
          <p:cNvPr id="566" name="TextBox 565">
            <a:extLst>
              <a:ext uri="{FF2B5EF4-FFF2-40B4-BE49-F238E27FC236}">
                <a16:creationId xmlns:a16="http://schemas.microsoft.com/office/drawing/2014/main" id="{3FA9E386-0DD1-6F4F-ADAE-9A15D42B3E58}"/>
              </a:ext>
            </a:extLst>
          </p:cNvPr>
          <p:cNvSpPr txBox="1"/>
          <p:nvPr/>
        </p:nvSpPr>
        <p:spPr>
          <a:xfrm>
            <a:off x="4586372" y="1519004"/>
            <a:ext cx="1044000" cy="239622"/>
          </a:xfrm>
          <a:prstGeom prst="roundRect">
            <a:avLst>
              <a:gd name="adj" fmla="val 16667"/>
            </a:avLst>
          </a:prstGeom>
          <a:solidFill>
            <a:schemeClr val="bg1"/>
          </a:solidFill>
          <a:ln w="25400">
            <a:solidFill>
              <a:schemeClr val="tx1"/>
            </a:solidFill>
          </a:ln>
        </p:spPr>
        <p:txBody>
          <a:bodyPr wrap="square" rtlCol="0" anchor="ctr" anchorCtr="0">
            <a:noAutofit/>
          </a:bodyPr>
          <a:lstStyle/>
          <a:p>
            <a:pPr algn="ctr"/>
            <a:r>
              <a:rPr lang="en-US" sz="1207" b="1" dirty="0">
                <a:latin typeface="Corbel" panose="020B0503020204020204" pitchFamily="34" charset="0"/>
              </a:rPr>
              <a:t>  Last CIGAR</a:t>
            </a:r>
          </a:p>
        </p:txBody>
      </p:sp>
      <p:cxnSp>
        <p:nvCxnSpPr>
          <p:cNvPr id="567" name="Straight Connector 566">
            <a:extLst>
              <a:ext uri="{FF2B5EF4-FFF2-40B4-BE49-F238E27FC236}">
                <a16:creationId xmlns:a16="http://schemas.microsoft.com/office/drawing/2014/main" id="{A08A14DE-2049-7E4F-8C82-CEC0BEBD9F46}"/>
              </a:ext>
            </a:extLst>
          </p:cNvPr>
          <p:cNvCxnSpPr>
            <a:cxnSpLocks/>
          </p:cNvCxnSpPr>
          <p:nvPr/>
        </p:nvCxnSpPr>
        <p:spPr>
          <a:xfrm flipH="1">
            <a:off x="2372573" y="2426836"/>
            <a:ext cx="648961" cy="0"/>
          </a:xfrm>
          <a:prstGeom prst="line">
            <a:avLst/>
          </a:prstGeom>
          <a:noFill/>
          <a:ln w="38100" cap="flat" cmpd="sng" algn="ctr">
            <a:solidFill>
              <a:srgbClr val="FE6200"/>
            </a:solidFill>
            <a:prstDash val="solid"/>
            <a:miter lim="800000"/>
          </a:ln>
          <a:effectLst/>
        </p:spPr>
      </p:cxnSp>
      <p:cxnSp>
        <p:nvCxnSpPr>
          <p:cNvPr id="568" name="Straight Connector 567">
            <a:extLst>
              <a:ext uri="{FF2B5EF4-FFF2-40B4-BE49-F238E27FC236}">
                <a16:creationId xmlns:a16="http://schemas.microsoft.com/office/drawing/2014/main" id="{CCFB98FF-DF4C-104A-A206-2AE0834543DD}"/>
              </a:ext>
            </a:extLst>
          </p:cNvPr>
          <p:cNvCxnSpPr>
            <a:cxnSpLocks/>
          </p:cNvCxnSpPr>
          <p:nvPr/>
        </p:nvCxnSpPr>
        <p:spPr>
          <a:xfrm flipV="1">
            <a:off x="3025494" y="2009160"/>
            <a:ext cx="0" cy="813058"/>
          </a:xfrm>
          <a:prstGeom prst="line">
            <a:avLst/>
          </a:prstGeom>
          <a:noFill/>
          <a:ln w="38100" cap="flat" cmpd="sng" algn="ctr">
            <a:solidFill>
              <a:srgbClr val="00B050"/>
            </a:solidFill>
            <a:prstDash val="solid"/>
            <a:miter lim="800000"/>
          </a:ln>
          <a:effectLst/>
        </p:spPr>
      </p:cxnSp>
      <p:cxnSp>
        <p:nvCxnSpPr>
          <p:cNvPr id="569" name="Straight Arrow Connector 568">
            <a:extLst>
              <a:ext uri="{FF2B5EF4-FFF2-40B4-BE49-F238E27FC236}">
                <a16:creationId xmlns:a16="http://schemas.microsoft.com/office/drawing/2014/main" id="{CDC9AF70-BDA4-D74B-AB7B-5F9CB52CC166}"/>
              </a:ext>
            </a:extLst>
          </p:cNvPr>
          <p:cNvCxnSpPr>
            <a:cxnSpLocks/>
          </p:cNvCxnSpPr>
          <p:nvPr/>
        </p:nvCxnSpPr>
        <p:spPr>
          <a:xfrm>
            <a:off x="3021533" y="2012147"/>
            <a:ext cx="1548920" cy="0"/>
          </a:xfrm>
          <a:prstGeom prst="straightConnector1">
            <a:avLst/>
          </a:prstGeom>
          <a:noFill/>
          <a:ln w="28575" cap="flat" cmpd="sng" algn="ctr">
            <a:solidFill>
              <a:srgbClr val="00B050"/>
            </a:solidFill>
            <a:prstDash val="solid"/>
            <a:miter lim="800000"/>
            <a:tailEnd type="triangle"/>
          </a:ln>
          <a:effectLst/>
        </p:spPr>
      </p:cxnSp>
      <p:cxnSp>
        <p:nvCxnSpPr>
          <p:cNvPr id="570" name="Straight Arrow Connector 569">
            <a:extLst>
              <a:ext uri="{FF2B5EF4-FFF2-40B4-BE49-F238E27FC236}">
                <a16:creationId xmlns:a16="http://schemas.microsoft.com/office/drawing/2014/main" id="{FB7058E2-454F-2548-867A-2559B42DB0E0}"/>
              </a:ext>
            </a:extLst>
          </p:cNvPr>
          <p:cNvCxnSpPr>
            <a:cxnSpLocks/>
          </p:cNvCxnSpPr>
          <p:nvPr/>
        </p:nvCxnSpPr>
        <p:spPr>
          <a:xfrm>
            <a:off x="3021534" y="2819553"/>
            <a:ext cx="1546983" cy="0"/>
          </a:xfrm>
          <a:prstGeom prst="straightConnector1">
            <a:avLst/>
          </a:prstGeom>
          <a:noFill/>
          <a:ln w="28575" cap="flat" cmpd="sng" algn="ctr">
            <a:solidFill>
              <a:srgbClr val="00B050"/>
            </a:solidFill>
            <a:prstDash val="solid"/>
            <a:miter lim="800000"/>
            <a:tailEnd type="triangle"/>
          </a:ln>
          <a:effectLst/>
        </p:spPr>
      </p:cxnSp>
      <p:cxnSp>
        <p:nvCxnSpPr>
          <p:cNvPr id="571" name="Straight Arrow Connector 570">
            <a:extLst>
              <a:ext uri="{FF2B5EF4-FFF2-40B4-BE49-F238E27FC236}">
                <a16:creationId xmlns:a16="http://schemas.microsoft.com/office/drawing/2014/main" id="{861664B2-DB72-5347-A843-42F2E33593D4}"/>
              </a:ext>
            </a:extLst>
          </p:cNvPr>
          <p:cNvCxnSpPr>
            <a:cxnSpLocks/>
          </p:cNvCxnSpPr>
          <p:nvPr/>
        </p:nvCxnSpPr>
        <p:spPr>
          <a:xfrm>
            <a:off x="3021534" y="2556099"/>
            <a:ext cx="1546983" cy="0"/>
          </a:xfrm>
          <a:prstGeom prst="straightConnector1">
            <a:avLst/>
          </a:prstGeom>
          <a:noFill/>
          <a:ln w="28575" cap="flat" cmpd="sng" algn="ctr">
            <a:solidFill>
              <a:srgbClr val="00B050"/>
            </a:solidFill>
            <a:prstDash val="solid"/>
            <a:miter lim="800000"/>
            <a:tailEnd type="triangle"/>
          </a:ln>
          <a:effectLst/>
        </p:spPr>
      </p:cxnSp>
      <p:sp>
        <p:nvSpPr>
          <p:cNvPr id="572" name="Rounded Rectangle 571">
            <a:extLst>
              <a:ext uri="{FF2B5EF4-FFF2-40B4-BE49-F238E27FC236}">
                <a16:creationId xmlns:a16="http://schemas.microsoft.com/office/drawing/2014/main" id="{8708CD68-56EE-B046-BD4D-B162066469E3}"/>
              </a:ext>
            </a:extLst>
          </p:cNvPr>
          <p:cNvSpPr/>
          <p:nvPr/>
        </p:nvSpPr>
        <p:spPr>
          <a:xfrm>
            <a:off x="3853868" y="2716037"/>
            <a:ext cx="255659" cy="163645"/>
          </a:xfrm>
          <a:prstGeom prst="roundRect">
            <a:avLst>
              <a:gd name="adj" fmla="val 13618"/>
            </a:avLst>
          </a:prstGeom>
          <a:solidFill>
            <a:schemeClr val="accent3">
              <a:lumMod val="20000"/>
              <a:lumOff val="80000"/>
            </a:schemeClr>
          </a:solidFill>
          <a:ln w="19050" cap="flat" cmpd="sng" algn="ctr">
            <a:solidFill>
              <a:srgbClr val="00B050"/>
            </a:solidFill>
            <a:prstDash val="solid"/>
            <a:miter lim="800000"/>
          </a:ln>
          <a:effectLst/>
        </p:spPr>
        <p:txBody>
          <a:bodyPr lIns="24163" tIns="24163" rIns="24163" bIns="24163" rtlCol="0" anchor="ctr"/>
          <a:lstStyle/>
          <a:p>
            <a:pPr algn="ctr" defTabSz="613688">
              <a:defRPr/>
            </a:pPr>
            <a:r>
              <a:rPr lang="en-US" sz="1342" b="1" kern="0" dirty="0">
                <a:solidFill>
                  <a:srgbClr val="00B050"/>
                </a:solidFill>
                <a:latin typeface="Corbel" panose="020B0503020204020204" pitchFamily="34" charset="0"/>
              </a:rPr>
              <a:t>&lt;&lt;</a:t>
            </a:r>
          </a:p>
        </p:txBody>
      </p:sp>
      <p:sp>
        <p:nvSpPr>
          <p:cNvPr id="573" name="TextBox 572">
            <a:extLst>
              <a:ext uri="{FF2B5EF4-FFF2-40B4-BE49-F238E27FC236}">
                <a16:creationId xmlns:a16="http://schemas.microsoft.com/office/drawing/2014/main" id="{B974ACE9-EB80-F84A-9CEB-AE0D33D7FDD9}"/>
              </a:ext>
            </a:extLst>
          </p:cNvPr>
          <p:cNvSpPr txBox="1"/>
          <p:nvPr/>
        </p:nvSpPr>
        <p:spPr>
          <a:xfrm>
            <a:off x="3780712" y="1774928"/>
            <a:ext cx="771442" cy="298864"/>
          </a:xfrm>
          <a:prstGeom prst="rect">
            <a:avLst/>
          </a:prstGeom>
          <a:noFill/>
          <a:ln w="38100">
            <a:noFill/>
          </a:ln>
        </p:spPr>
        <p:txBody>
          <a:bodyPr wrap="square" rtlCol="0">
            <a:spAutoFit/>
          </a:bodyPr>
          <a:lstStyle/>
          <a:p>
            <a:pPr algn="r"/>
            <a:r>
              <a:rPr lang="en-US" sz="1342" b="1" i="1" dirty="0">
                <a:solidFill>
                  <a:srgbClr val="00B050"/>
                </a:solidFill>
                <a:latin typeface="Corbel" panose="020B0503020204020204" pitchFamily="34" charset="0"/>
              </a:rPr>
              <a:t>match</a:t>
            </a:r>
          </a:p>
        </p:txBody>
      </p:sp>
      <p:cxnSp>
        <p:nvCxnSpPr>
          <p:cNvPr id="574" name="Straight Arrow Connector 573">
            <a:extLst>
              <a:ext uri="{FF2B5EF4-FFF2-40B4-BE49-F238E27FC236}">
                <a16:creationId xmlns:a16="http://schemas.microsoft.com/office/drawing/2014/main" id="{DE8D8392-5D67-C44C-BC64-5810CC694411}"/>
              </a:ext>
            </a:extLst>
          </p:cNvPr>
          <p:cNvCxnSpPr>
            <a:cxnSpLocks/>
          </p:cNvCxnSpPr>
          <p:nvPr/>
        </p:nvCxnSpPr>
        <p:spPr>
          <a:xfrm>
            <a:off x="5044691" y="1763360"/>
            <a:ext cx="0" cy="158187"/>
          </a:xfrm>
          <a:prstGeom prst="straightConnector1">
            <a:avLst/>
          </a:prstGeom>
          <a:noFill/>
          <a:ln w="12700" cap="flat" cmpd="sng" algn="ctr">
            <a:solidFill>
              <a:sysClr val="windowText" lastClr="000000"/>
            </a:solidFill>
            <a:prstDash val="solid"/>
            <a:miter lim="800000"/>
            <a:tailEnd type="triangle"/>
          </a:ln>
          <a:effectLst/>
        </p:spPr>
      </p:cxnSp>
      <p:cxnSp>
        <p:nvCxnSpPr>
          <p:cNvPr id="575" name="Straight Arrow Connector 574">
            <a:extLst>
              <a:ext uri="{FF2B5EF4-FFF2-40B4-BE49-F238E27FC236}">
                <a16:creationId xmlns:a16="http://schemas.microsoft.com/office/drawing/2014/main" id="{AEB65493-7199-4D49-8E45-62C6BC260A6A}"/>
              </a:ext>
            </a:extLst>
          </p:cNvPr>
          <p:cNvCxnSpPr>
            <a:cxnSpLocks/>
          </p:cNvCxnSpPr>
          <p:nvPr/>
        </p:nvCxnSpPr>
        <p:spPr>
          <a:xfrm flipH="1" flipV="1">
            <a:off x="5137938" y="1763359"/>
            <a:ext cx="155" cy="160188"/>
          </a:xfrm>
          <a:prstGeom prst="straightConnector1">
            <a:avLst/>
          </a:prstGeom>
          <a:noFill/>
          <a:ln w="12700" cap="flat" cmpd="sng" algn="ctr">
            <a:solidFill>
              <a:sysClr val="windowText" lastClr="000000"/>
            </a:solidFill>
            <a:prstDash val="solid"/>
            <a:miter lim="800000"/>
            <a:tailEnd type="triangle"/>
          </a:ln>
          <a:effectLst/>
        </p:spPr>
      </p:cxnSp>
      <p:sp>
        <p:nvSpPr>
          <p:cNvPr id="576" name="TextBox 575">
            <a:extLst>
              <a:ext uri="{FF2B5EF4-FFF2-40B4-BE49-F238E27FC236}">
                <a16:creationId xmlns:a16="http://schemas.microsoft.com/office/drawing/2014/main" id="{E3AFEA1C-F036-5E40-8D21-E26E2F4C63B4}"/>
              </a:ext>
            </a:extLst>
          </p:cNvPr>
          <p:cNvSpPr txBox="1"/>
          <p:nvPr/>
        </p:nvSpPr>
        <p:spPr>
          <a:xfrm>
            <a:off x="5581915" y="2162081"/>
            <a:ext cx="683064" cy="505395"/>
          </a:xfrm>
          <a:prstGeom prst="rect">
            <a:avLst/>
          </a:prstGeom>
          <a:noFill/>
        </p:spPr>
        <p:txBody>
          <a:bodyPr wrap="square" rtlCol="0">
            <a:spAutoFit/>
          </a:bodyPr>
          <a:lstStyle/>
          <a:p>
            <a:pPr algn="r"/>
            <a:r>
              <a:rPr lang="en-US" sz="1342" b="1" i="1" dirty="0">
                <a:solidFill>
                  <a:srgbClr val="00B050"/>
                </a:solidFill>
                <a:latin typeface="Corbel" panose="020B0503020204020204" pitchFamily="34" charset="0"/>
              </a:rPr>
              <a:t>CIGAR</a:t>
            </a:r>
          </a:p>
          <a:p>
            <a:pPr algn="ctr"/>
            <a:r>
              <a:rPr lang="en-US" sz="1342" b="1" i="1" dirty="0">
                <a:solidFill>
                  <a:srgbClr val="00B050"/>
                </a:solidFill>
                <a:latin typeface="Corbel" panose="020B0503020204020204" pitchFamily="34" charset="0"/>
              </a:rPr>
              <a:t>out</a:t>
            </a:r>
          </a:p>
        </p:txBody>
      </p:sp>
      <p:cxnSp>
        <p:nvCxnSpPr>
          <p:cNvPr id="577" name="Straight Arrow Connector 576">
            <a:extLst>
              <a:ext uri="{FF2B5EF4-FFF2-40B4-BE49-F238E27FC236}">
                <a16:creationId xmlns:a16="http://schemas.microsoft.com/office/drawing/2014/main" id="{BBF611C3-FA31-864F-8783-06834C2B694F}"/>
              </a:ext>
            </a:extLst>
          </p:cNvPr>
          <p:cNvCxnSpPr>
            <a:cxnSpLocks/>
          </p:cNvCxnSpPr>
          <p:nvPr/>
        </p:nvCxnSpPr>
        <p:spPr>
          <a:xfrm>
            <a:off x="6234605" y="2881025"/>
            <a:ext cx="265788" cy="0"/>
          </a:xfrm>
          <a:prstGeom prst="straightConnector1">
            <a:avLst/>
          </a:prstGeom>
          <a:noFill/>
          <a:ln w="25400" cap="flat" cmpd="sng" algn="ctr">
            <a:solidFill>
              <a:sysClr val="windowText" lastClr="000000"/>
            </a:solidFill>
            <a:prstDash val="solid"/>
            <a:miter lim="800000"/>
            <a:tailEnd type="triangle"/>
          </a:ln>
          <a:effectLst/>
        </p:spPr>
      </p:cxnSp>
      <p:sp>
        <p:nvSpPr>
          <p:cNvPr id="578" name="Triangle 577">
            <a:extLst>
              <a:ext uri="{FF2B5EF4-FFF2-40B4-BE49-F238E27FC236}">
                <a16:creationId xmlns:a16="http://schemas.microsoft.com/office/drawing/2014/main" id="{098B194D-D68F-9842-9199-763F21D443F2}"/>
              </a:ext>
            </a:extLst>
          </p:cNvPr>
          <p:cNvSpPr/>
          <p:nvPr/>
        </p:nvSpPr>
        <p:spPr>
          <a:xfrm rot="5400000">
            <a:off x="6475442" y="1820494"/>
            <a:ext cx="131768" cy="114801"/>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7">
              <a:latin typeface="Corbel" panose="020B0503020204020204" pitchFamily="34" charset="0"/>
            </a:endParaRPr>
          </a:p>
        </p:txBody>
      </p:sp>
      <p:grpSp>
        <p:nvGrpSpPr>
          <p:cNvPr id="581" name="Group 580">
            <a:extLst>
              <a:ext uri="{FF2B5EF4-FFF2-40B4-BE49-F238E27FC236}">
                <a16:creationId xmlns:a16="http://schemas.microsoft.com/office/drawing/2014/main" id="{BB03096E-BD7A-DD44-8FB6-4488AFD44C0D}"/>
              </a:ext>
            </a:extLst>
          </p:cNvPr>
          <p:cNvGrpSpPr/>
          <p:nvPr/>
        </p:nvGrpSpPr>
        <p:grpSpPr>
          <a:xfrm>
            <a:off x="1893480" y="1519890"/>
            <a:ext cx="489309" cy="1545553"/>
            <a:chOff x="8731842" y="10098736"/>
            <a:chExt cx="729028" cy="2688281"/>
          </a:xfrm>
        </p:grpSpPr>
        <p:sp>
          <p:nvSpPr>
            <p:cNvPr id="582" name="Trapezoid 581">
              <a:extLst>
                <a:ext uri="{FF2B5EF4-FFF2-40B4-BE49-F238E27FC236}">
                  <a16:creationId xmlns:a16="http://schemas.microsoft.com/office/drawing/2014/main" id="{B3BB41C3-64B7-7548-865A-3A363AAAA509}"/>
                </a:ext>
              </a:extLst>
            </p:cNvPr>
            <p:cNvSpPr/>
            <p:nvPr/>
          </p:nvSpPr>
          <p:spPr>
            <a:xfrm rot="5400000">
              <a:off x="7781130" y="11107277"/>
              <a:ext cx="2688281" cy="671199"/>
            </a:xfrm>
            <a:prstGeom prst="trapezoid">
              <a:avLst>
                <a:gd name="adj" fmla="val 59146"/>
              </a:avLst>
            </a:prstGeom>
            <a:solidFill>
              <a:schemeClr val="bg1"/>
            </a:solidFill>
            <a:ln w="28575">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2">
                <a:solidFill>
                  <a:schemeClr val="tx1"/>
                </a:solidFill>
                <a:latin typeface="Corbel" panose="020B0503020204020204" pitchFamily="34" charset="0"/>
              </a:endParaRPr>
            </a:p>
          </p:txBody>
        </p:sp>
        <p:sp>
          <p:nvSpPr>
            <p:cNvPr id="583" name="TextBox 582">
              <a:extLst>
                <a:ext uri="{FF2B5EF4-FFF2-40B4-BE49-F238E27FC236}">
                  <a16:creationId xmlns:a16="http://schemas.microsoft.com/office/drawing/2014/main" id="{8FA70E3B-445B-A94F-8C98-99EFA4DB4B19}"/>
                </a:ext>
              </a:extLst>
            </p:cNvPr>
            <p:cNvSpPr txBox="1"/>
            <p:nvPr/>
          </p:nvSpPr>
          <p:spPr>
            <a:xfrm>
              <a:off x="8731842" y="10299492"/>
              <a:ext cx="596558" cy="2313655"/>
            </a:xfrm>
            <a:prstGeom prst="rect">
              <a:avLst/>
            </a:prstGeom>
            <a:noFill/>
            <a:ln w="28575">
              <a:noFill/>
            </a:ln>
          </p:spPr>
          <p:txBody>
            <a:bodyPr wrap="square" rtlCol="0">
              <a:spAutoFit/>
            </a:bodyPr>
            <a:lstStyle/>
            <a:p>
              <a:pPr>
                <a:spcAft>
                  <a:spcPts val="806"/>
                </a:spcAft>
              </a:pPr>
              <a:r>
                <a:rPr lang="en-US" sz="1300" b="1" dirty="0">
                  <a:latin typeface="Calibri" panose="020F0502020204030204" pitchFamily="34" charset="0"/>
                  <a:cs typeface="Calibri" panose="020F0502020204030204" pitchFamily="34" charset="0"/>
                </a:rPr>
                <a:t>1</a:t>
              </a:r>
            </a:p>
            <a:p>
              <a:r>
                <a:rPr lang="en-US" sz="1300" b="1" dirty="0">
                  <a:latin typeface="Calibri" panose="020F0502020204030204" pitchFamily="34" charset="0"/>
                  <a:cs typeface="Calibri" panose="020F0502020204030204" pitchFamily="34" charset="0"/>
                </a:rPr>
                <a:t>2</a:t>
              </a:r>
            </a:p>
            <a:p>
              <a:r>
                <a:rPr lang="en-US" sz="1300" b="1" dirty="0">
                  <a:latin typeface="Calibri" panose="020F0502020204030204" pitchFamily="34" charset="0"/>
                  <a:cs typeface="Calibri" panose="020F0502020204030204" pitchFamily="34" charset="0"/>
                </a:rPr>
                <a:t>.</a:t>
              </a:r>
            </a:p>
            <a:p>
              <a:r>
                <a:rPr lang="en-US" sz="1300" b="1" dirty="0">
                  <a:latin typeface="Calibri" panose="020F0502020204030204" pitchFamily="34" charset="0"/>
                  <a:cs typeface="Calibri" panose="020F0502020204030204" pitchFamily="34" charset="0"/>
                </a:rPr>
                <a:t>.</a:t>
              </a:r>
            </a:p>
            <a:p>
              <a:pPr>
                <a:spcBef>
                  <a:spcPts val="806"/>
                </a:spcBef>
              </a:pPr>
              <a:r>
                <a:rPr lang="en-US" sz="1300" b="1" dirty="0">
                  <a:latin typeface="Calibri" panose="020F0502020204030204" pitchFamily="34" charset="0"/>
                  <a:cs typeface="Calibri" panose="020F0502020204030204" pitchFamily="34" charset="0"/>
                </a:rPr>
                <a:t>64</a:t>
              </a:r>
            </a:p>
          </p:txBody>
        </p:sp>
      </p:grpSp>
      <p:cxnSp>
        <p:nvCxnSpPr>
          <p:cNvPr id="584" name="Elbow Connector 583">
            <a:extLst>
              <a:ext uri="{FF2B5EF4-FFF2-40B4-BE49-F238E27FC236}">
                <a16:creationId xmlns:a16="http://schemas.microsoft.com/office/drawing/2014/main" id="{C6654352-9FEF-DA4B-9F42-DC8631E7CB75}"/>
              </a:ext>
            </a:extLst>
          </p:cNvPr>
          <p:cNvCxnSpPr>
            <a:cxnSpLocks/>
          </p:cNvCxnSpPr>
          <p:nvPr/>
        </p:nvCxnSpPr>
        <p:spPr>
          <a:xfrm rot="5400000" flipH="1" flipV="1">
            <a:off x="834701" y="2605058"/>
            <a:ext cx="1933000" cy="265788"/>
          </a:xfrm>
          <a:prstGeom prst="bentConnector3">
            <a:avLst>
              <a:gd name="adj1" fmla="val 100005"/>
            </a:avLst>
          </a:prstGeom>
          <a:ln w="28575">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585" name="Elbow Connector 584">
            <a:extLst>
              <a:ext uri="{FF2B5EF4-FFF2-40B4-BE49-F238E27FC236}">
                <a16:creationId xmlns:a16="http://schemas.microsoft.com/office/drawing/2014/main" id="{50F04BE6-B360-464D-BFD0-9D03B27316AC}"/>
              </a:ext>
            </a:extLst>
          </p:cNvPr>
          <p:cNvCxnSpPr>
            <a:cxnSpLocks/>
          </p:cNvCxnSpPr>
          <p:nvPr/>
        </p:nvCxnSpPr>
        <p:spPr>
          <a:xfrm rot="5400000" flipH="1" flipV="1">
            <a:off x="1200272" y="2648502"/>
            <a:ext cx="1292694" cy="144975"/>
          </a:xfrm>
          <a:prstGeom prst="bentConnector3">
            <a:avLst>
              <a:gd name="adj1" fmla="val 99997"/>
            </a:avLst>
          </a:prstGeom>
          <a:ln w="28575">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586" name="Elbow Connector 585">
            <a:extLst>
              <a:ext uri="{FF2B5EF4-FFF2-40B4-BE49-F238E27FC236}">
                <a16:creationId xmlns:a16="http://schemas.microsoft.com/office/drawing/2014/main" id="{9C15819A-0468-004C-B0E7-4CC47838EC18}"/>
              </a:ext>
            </a:extLst>
          </p:cNvPr>
          <p:cNvCxnSpPr>
            <a:cxnSpLocks/>
          </p:cNvCxnSpPr>
          <p:nvPr/>
        </p:nvCxnSpPr>
        <p:spPr>
          <a:xfrm>
            <a:off x="1765926" y="3371805"/>
            <a:ext cx="1260000" cy="579900"/>
          </a:xfrm>
          <a:prstGeom prst="bentConnector2">
            <a:avLst/>
          </a:prstGeom>
          <a:ln w="28575">
            <a:solidFill>
              <a:srgbClr val="FE6200"/>
            </a:solidFill>
          </a:ln>
        </p:spPr>
        <p:style>
          <a:lnRef idx="1">
            <a:schemeClr val="accent1"/>
          </a:lnRef>
          <a:fillRef idx="0">
            <a:schemeClr val="accent1"/>
          </a:fillRef>
          <a:effectRef idx="0">
            <a:schemeClr val="accent1"/>
          </a:effectRef>
          <a:fontRef idx="minor">
            <a:schemeClr val="tx1"/>
          </a:fontRef>
        </p:style>
      </p:cxnSp>
      <p:cxnSp>
        <p:nvCxnSpPr>
          <p:cNvPr id="587" name="Elbow Connector 586">
            <a:extLst>
              <a:ext uri="{FF2B5EF4-FFF2-40B4-BE49-F238E27FC236}">
                <a16:creationId xmlns:a16="http://schemas.microsoft.com/office/drawing/2014/main" id="{3DDD82D3-C5B3-9744-836A-D2D10EF7A0D3}"/>
              </a:ext>
            </a:extLst>
          </p:cNvPr>
          <p:cNvCxnSpPr>
            <a:cxnSpLocks/>
          </p:cNvCxnSpPr>
          <p:nvPr/>
        </p:nvCxnSpPr>
        <p:spPr>
          <a:xfrm rot="5400000" flipH="1" flipV="1">
            <a:off x="1678773" y="2938191"/>
            <a:ext cx="432000" cy="108000"/>
          </a:xfrm>
          <a:prstGeom prst="bentConnector3">
            <a:avLst>
              <a:gd name="adj1" fmla="val 99997"/>
            </a:avLst>
          </a:prstGeom>
          <a:ln w="28575">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588" name="Elbow Connector 587">
            <a:extLst>
              <a:ext uri="{FF2B5EF4-FFF2-40B4-BE49-F238E27FC236}">
                <a16:creationId xmlns:a16="http://schemas.microsoft.com/office/drawing/2014/main" id="{EDF44B07-41E7-A44E-BB98-D10329211503}"/>
              </a:ext>
            </a:extLst>
          </p:cNvPr>
          <p:cNvCxnSpPr>
            <a:cxnSpLocks/>
          </p:cNvCxnSpPr>
          <p:nvPr/>
        </p:nvCxnSpPr>
        <p:spPr>
          <a:xfrm>
            <a:off x="1836489" y="3200756"/>
            <a:ext cx="4276763" cy="773200"/>
          </a:xfrm>
          <a:prstGeom prst="bentConnector2">
            <a:avLst/>
          </a:prstGeom>
          <a:ln w="28575">
            <a:solidFill>
              <a:srgbClr val="FE6200"/>
            </a:solidFill>
          </a:ln>
        </p:spPr>
        <p:style>
          <a:lnRef idx="1">
            <a:schemeClr val="accent1"/>
          </a:lnRef>
          <a:fillRef idx="0">
            <a:schemeClr val="accent1"/>
          </a:fillRef>
          <a:effectRef idx="0">
            <a:schemeClr val="accent1"/>
          </a:effectRef>
          <a:fontRef idx="minor">
            <a:schemeClr val="tx1"/>
          </a:fontRef>
        </p:style>
      </p:cxnSp>
      <p:cxnSp>
        <p:nvCxnSpPr>
          <p:cNvPr id="591" name="Straight Arrow Connector 590">
            <a:extLst>
              <a:ext uri="{FF2B5EF4-FFF2-40B4-BE49-F238E27FC236}">
                <a16:creationId xmlns:a16="http://schemas.microsoft.com/office/drawing/2014/main" id="{28F693E7-383B-2E47-9AB2-EF68DC3D3B06}"/>
              </a:ext>
            </a:extLst>
          </p:cNvPr>
          <p:cNvCxnSpPr>
            <a:cxnSpLocks/>
          </p:cNvCxnSpPr>
          <p:nvPr/>
        </p:nvCxnSpPr>
        <p:spPr>
          <a:xfrm>
            <a:off x="3021533" y="2285479"/>
            <a:ext cx="1548920" cy="0"/>
          </a:xfrm>
          <a:prstGeom prst="straightConnector1">
            <a:avLst/>
          </a:prstGeom>
          <a:noFill/>
          <a:ln w="28575" cap="flat" cmpd="sng" algn="ctr">
            <a:solidFill>
              <a:srgbClr val="00B050"/>
            </a:solidFill>
            <a:prstDash val="solid"/>
            <a:miter lim="800000"/>
            <a:tailEnd type="triangle"/>
          </a:ln>
          <a:effectLst/>
        </p:spPr>
      </p:cxnSp>
      <p:sp>
        <p:nvSpPr>
          <p:cNvPr id="592" name="TextBox 591">
            <a:extLst>
              <a:ext uri="{FF2B5EF4-FFF2-40B4-BE49-F238E27FC236}">
                <a16:creationId xmlns:a16="http://schemas.microsoft.com/office/drawing/2014/main" id="{A92B5A6D-2AE8-BB43-BEC1-84F9E2B19C82}"/>
              </a:ext>
            </a:extLst>
          </p:cNvPr>
          <p:cNvSpPr txBox="1"/>
          <p:nvPr/>
        </p:nvSpPr>
        <p:spPr>
          <a:xfrm>
            <a:off x="2402255" y="2164755"/>
            <a:ext cx="740488" cy="278089"/>
          </a:xfrm>
          <a:prstGeom prst="rect">
            <a:avLst/>
          </a:prstGeom>
          <a:noFill/>
        </p:spPr>
        <p:txBody>
          <a:bodyPr wrap="square" rtlCol="0">
            <a:spAutoFit/>
          </a:bodyPr>
          <a:lstStyle/>
          <a:p>
            <a:r>
              <a:rPr lang="en-US" sz="1207" dirty="0">
                <a:latin typeface="Calibri" panose="020F0502020204030204" pitchFamily="34" charset="0"/>
                <a:cs typeface="Calibri" panose="020F0502020204030204" pitchFamily="34" charset="0"/>
              </a:rPr>
              <a:t>192</a:t>
            </a:r>
          </a:p>
        </p:txBody>
      </p:sp>
      <p:cxnSp>
        <p:nvCxnSpPr>
          <p:cNvPr id="593" name="Straight Connector 592">
            <a:extLst>
              <a:ext uri="{FF2B5EF4-FFF2-40B4-BE49-F238E27FC236}">
                <a16:creationId xmlns:a16="http://schemas.microsoft.com/office/drawing/2014/main" id="{C388A2BB-7AF9-F246-B338-DE879117FE70}"/>
              </a:ext>
            </a:extLst>
          </p:cNvPr>
          <p:cNvCxnSpPr>
            <a:cxnSpLocks/>
          </p:cNvCxnSpPr>
          <p:nvPr/>
        </p:nvCxnSpPr>
        <p:spPr>
          <a:xfrm flipV="1">
            <a:off x="2571839" y="2343040"/>
            <a:ext cx="210863" cy="183833"/>
          </a:xfrm>
          <a:prstGeom prst="line">
            <a:avLst/>
          </a:prstGeom>
          <a:noFill/>
          <a:ln w="25400" cap="flat" cmpd="sng" algn="ctr">
            <a:solidFill>
              <a:sysClr val="windowText" lastClr="000000"/>
            </a:solidFill>
            <a:prstDash val="solid"/>
            <a:miter lim="800000"/>
          </a:ln>
          <a:effectLst/>
        </p:spPr>
      </p:cxnSp>
      <p:sp>
        <p:nvSpPr>
          <p:cNvPr id="596" name="TextBox 595">
            <a:extLst>
              <a:ext uri="{FF2B5EF4-FFF2-40B4-BE49-F238E27FC236}">
                <a16:creationId xmlns:a16="http://schemas.microsoft.com/office/drawing/2014/main" id="{AD7BACB7-46EE-8745-B6BA-776F2321642F}"/>
              </a:ext>
            </a:extLst>
          </p:cNvPr>
          <p:cNvSpPr txBox="1"/>
          <p:nvPr/>
        </p:nvSpPr>
        <p:spPr>
          <a:xfrm>
            <a:off x="3708125" y="2050408"/>
            <a:ext cx="844029" cy="298864"/>
          </a:xfrm>
          <a:prstGeom prst="rect">
            <a:avLst/>
          </a:prstGeom>
          <a:noFill/>
          <a:ln w="38100">
            <a:noFill/>
          </a:ln>
        </p:spPr>
        <p:txBody>
          <a:bodyPr wrap="square" rtlCol="0">
            <a:spAutoFit/>
          </a:bodyPr>
          <a:lstStyle/>
          <a:p>
            <a:pPr algn="r"/>
            <a:r>
              <a:rPr lang="en-US" sz="1342" b="1" i="1" dirty="0">
                <a:solidFill>
                  <a:srgbClr val="00B050"/>
                </a:solidFill>
                <a:latin typeface="Corbel" panose="020B0503020204020204" pitchFamily="34" charset="0"/>
              </a:rPr>
              <a:t>insertion</a:t>
            </a:r>
          </a:p>
        </p:txBody>
      </p:sp>
      <p:sp>
        <p:nvSpPr>
          <p:cNvPr id="597" name="TextBox 596">
            <a:extLst>
              <a:ext uri="{FF2B5EF4-FFF2-40B4-BE49-F238E27FC236}">
                <a16:creationId xmlns:a16="http://schemas.microsoft.com/office/drawing/2014/main" id="{BCF652AD-8AE6-7C44-8646-3E7D921ED24E}"/>
              </a:ext>
            </a:extLst>
          </p:cNvPr>
          <p:cNvSpPr txBox="1"/>
          <p:nvPr/>
        </p:nvSpPr>
        <p:spPr>
          <a:xfrm>
            <a:off x="3780712" y="2310187"/>
            <a:ext cx="771442" cy="298864"/>
          </a:xfrm>
          <a:prstGeom prst="rect">
            <a:avLst/>
          </a:prstGeom>
          <a:noFill/>
          <a:ln w="38100">
            <a:noFill/>
          </a:ln>
        </p:spPr>
        <p:txBody>
          <a:bodyPr wrap="square" rtlCol="0">
            <a:spAutoFit/>
          </a:bodyPr>
          <a:lstStyle/>
          <a:p>
            <a:pPr algn="r"/>
            <a:r>
              <a:rPr lang="en-US" sz="1342" b="1" i="1" dirty="0">
                <a:solidFill>
                  <a:srgbClr val="00B050"/>
                </a:solidFill>
                <a:latin typeface="Corbel" panose="020B0503020204020204" pitchFamily="34" charset="0"/>
              </a:rPr>
              <a:t>deletion</a:t>
            </a:r>
          </a:p>
        </p:txBody>
      </p:sp>
      <p:sp>
        <p:nvSpPr>
          <p:cNvPr id="598" name="TextBox 597">
            <a:extLst>
              <a:ext uri="{FF2B5EF4-FFF2-40B4-BE49-F238E27FC236}">
                <a16:creationId xmlns:a16="http://schemas.microsoft.com/office/drawing/2014/main" id="{D44B4EB5-27DC-6E4C-92CB-01DF2A513642}"/>
              </a:ext>
            </a:extLst>
          </p:cNvPr>
          <p:cNvSpPr txBox="1"/>
          <p:nvPr/>
        </p:nvSpPr>
        <p:spPr>
          <a:xfrm>
            <a:off x="3780712" y="2577030"/>
            <a:ext cx="771442" cy="298864"/>
          </a:xfrm>
          <a:prstGeom prst="rect">
            <a:avLst/>
          </a:prstGeom>
          <a:noFill/>
          <a:ln w="38100">
            <a:noFill/>
          </a:ln>
        </p:spPr>
        <p:txBody>
          <a:bodyPr wrap="square" rtlCol="0">
            <a:spAutoFit/>
          </a:bodyPr>
          <a:lstStyle/>
          <a:p>
            <a:pPr algn="r"/>
            <a:r>
              <a:rPr lang="en-US" sz="1342" b="1" i="1" dirty="0">
                <a:solidFill>
                  <a:srgbClr val="00B050"/>
                </a:solidFill>
                <a:latin typeface="Corbel" panose="020B0503020204020204" pitchFamily="34" charset="0"/>
              </a:rPr>
              <a:t>subs</a:t>
            </a:r>
          </a:p>
        </p:txBody>
      </p:sp>
      <p:cxnSp>
        <p:nvCxnSpPr>
          <p:cNvPr id="599" name="Straight Arrow Connector 598">
            <a:extLst>
              <a:ext uri="{FF2B5EF4-FFF2-40B4-BE49-F238E27FC236}">
                <a16:creationId xmlns:a16="http://schemas.microsoft.com/office/drawing/2014/main" id="{D1077A70-E05F-2245-86A5-E94803DC5B87}"/>
              </a:ext>
            </a:extLst>
          </p:cNvPr>
          <p:cNvCxnSpPr>
            <a:cxnSpLocks/>
          </p:cNvCxnSpPr>
          <p:nvPr/>
        </p:nvCxnSpPr>
        <p:spPr>
          <a:xfrm flipV="1">
            <a:off x="6222243" y="1877894"/>
            <a:ext cx="265788" cy="247"/>
          </a:xfrm>
          <a:prstGeom prst="straightConnector1">
            <a:avLst/>
          </a:prstGeom>
          <a:noFill/>
          <a:ln w="25400" cap="flat" cmpd="sng" algn="ctr">
            <a:solidFill>
              <a:sysClr val="windowText" lastClr="000000"/>
            </a:solidFill>
            <a:prstDash val="solid"/>
            <a:miter lim="800000"/>
            <a:tailEnd type="triangle"/>
          </a:ln>
          <a:effectLst/>
        </p:spPr>
      </p:cxnSp>
      <p:cxnSp>
        <p:nvCxnSpPr>
          <p:cNvPr id="600" name="Straight Connector 599">
            <a:extLst>
              <a:ext uri="{FF2B5EF4-FFF2-40B4-BE49-F238E27FC236}">
                <a16:creationId xmlns:a16="http://schemas.microsoft.com/office/drawing/2014/main" id="{4A131C07-DBEE-2046-B5F9-9561CD5C84DF}"/>
              </a:ext>
            </a:extLst>
          </p:cNvPr>
          <p:cNvCxnSpPr>
            <a:cxnSpLocks/>
          </p:cNvCxnSpPr>
          <p:nvPr/>
        </p:nvCxnSpPr>
        <p:spPr>
          <a:xfrm flipH="1">
            <a:off x="5651438" y="2424496"/>
            <a:ext cx="564904" cy="0"/>
          </a:xfrm>
          <a:prstGeom prst="line">
            <a:avLst/>
          </a:prstGeom>
          <a:noFill/>
          <a:ln w="38100" cap="flat" cmpd="sng" algn="ctr">
            <a:solidFill>
              <a:srgbClr val="00B050"/>
            </a:solidFill>
            <a:prstDash val="solid"/>
            <a:miter lim="800000"/>
          </a:ln>
          <a:effectLst/>
        </p:spPr>
      </p:cxnSp>
      <p:cxnSp>
        <p:nvCxnSpPr>
          <p:cNvPr id="601" name="Straight Connector 600">
            <a:extLst>
              <a:ext uri="{FF2B5EF4-FFF2-40B4-BE49-F238E27FC236}">
                <a16:creationId xmlns:a16="http://schemas.microsoft.com/office/drawing/2014/main" id="{C2799503-01D4-E44C-88E3-02E6407AD831}"/>
              </a:ext>
            </a:extLst>
          </p:cNvPr>
          <p:cNvCxnSpPr>
            <a:cxnSpLocks/>
          </p:cNvCxnSpPr>
          <p:nvPr/>
        </p:nvCxnSpPr>
        <p:spPr>
          <a:xfrm flipH="1" flipV="1">
            <a:off x="6232113" y="1880029"/>
            <a:ext cx="0" cy="558000"/>
          </a:xfrm>
          <a:prstGeom prst="line">
            <a:avLst/>
          </a:prstGeom>
          <a:noFill/>
          <a:ln w="25400" cap="flat" cmpd="sng" algn="ctr">
            <a:solidFill>
              <a:sysClr val="windowText" lastClr="000000"/>
            </a:solidFill>
            <a:prstDash val="solid"/>
            <a:miter lim="800000"/>
          </a:ln>
          <a:effectLst/>
        </p:spPr>
      </p:cxnSp>
      <p:cxnSp>
        <p:nvCxnSpPr>
          <p:cNvPr id="602" name="Elbow Connector 601">
            <a:extLst>
              <a:ext uri="{FF2B5EF4-FFF2-40B4-BE49-F238E27FC236}">
                <a16:creationId xmlns:a16="http://schemas.microsoft.com/office/drawing/2014/main" id="{EBF8330A-AB2E-3944-919B-2303B9A47DC5}"/>
              </a:ext>
            </a:extLst>
          </p:cNvPr>
          <p:cNvCxnSpPr>
            <a:cxnSpLocks/>
          </p:cNvCxnSpPr>
          <p:nvPr/>
        </p:nvCxnSpPr>
        <p:spPr>
          <a:xfrm flipH="1" flipV="1">
            <a:off x="2172136" y="1659171"/>
            <a:ext cx="5146612" cy="1183963"/>
          </a:xfrm>
          <a:prstGeom prst="bentConnector4">
            <a:avLst>
              <a:gd name="adj1" fmla="val -10722"/>
              <a:gd name="adj2" fmla="val 11789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603" name="Group 602">
            <a:extLst>
              <a:ext uri="{FF2B5EF4-FFF2-40B4-BE49-F238E27FC236}">
                <a16:creationId xmlns:a16="http://schemas.microsoft.com/office/drawing/2014/main" id="{06809DCA-8BCB-FD44-8F78-99FBE71E5E36}"/>
              </a:ext>
            </a:extLst>
          </p:cNvPr>
          <p:cNvGrpSpPr/>
          <p:nvPr/>
        </p:nvGrpSpPr>
        <p:grpSpPr>
          <a:xfrm>
            <a:off x="3123589" y="1756090"/>
            <a:ext cx="740488" cy="340345"/>
            <a:chOff x="4885665" y="9917646"/>
            <a:chExt cx="1103262" cy="507084"/>
          </a:xfrm>
        </p:grpSpPr>
        <p:sp>
          <p:nvSpPr>
            <p:cNvPr id="604" name="TextBox 603">
              <a:extLst>
                <a:ext uri="{FF2B5EF4-FFF2-40B4-BE49-F238E27FC236}">
                  <a16:creationId xmlns:a16="http://schemas.microsoft.com/office/drawing/2014/main" id="{3C95F26E-E38F-A94E-A5A4-41871B6B04A5}"/>
                </a:ext>
              </a:extLst>
            </p:cNvPr>
            <p:cNvSpPr txBox="1"/>
            <p:nvPr/>
          </p:nvSpPr>
          <p:spPr>
            <a:xfrm>
              <a:off x="4885665" y="9917646"/>
              <a:ext cx="1103262" cy="414328"/>
            </a:xfrm>
            <a:prstGeom prst="rect">
              <a:avLst/>
            </a:prstGeom>
            <a:noFill/>
          </p:spPr>
          <p:txBody>
            <a:bodyPr wrap="square" rtlCol="0">
              <a:spAutoFit/>
            </a:bodyPr>
            <a:lstStyle/>
            <a:p>
              <a:r>
                <a:rPr lang="en-US" sz="1207" dirty="0">
                  <a:latin typeface="Calibri" panose="020F0502020204030204" pitchFamily="34" charset="0"/>
                  <a:cs typeface="Calibri" panose="020F0502020204030204" pitchFamily="34" charset="0"/>
                </a:rPr>
                <a:t>64</a:t>
              </a:r>
            </a:p>
          </p:txBody>
        </p:sp>
        <p:cxnSp>
          <p:nvCxnSpPr>
            <p:cNvPr id="605" name="Straight Connector 604">
              <a:extLst>
                <a:ext uri="{FF2B5EF4-FFF2-40B4-BE49-F238E27FC236}">
                  <a16:creationId xmlns:a16="http://schemas.microsoft.com/office/drawing/2014/main" id="{C9FB4E5B-CC78-A240-A7E1-111E4923C7DA}"/>
                </a:ext>
              </a:extLst>
            </p:cNvPr>
            <p:cNvCxnSpPr>
              <a:cxnSpLocks/>
            </p:cNvCxnSpPr>
            <p:nvPr/>
          </p:nvCxnSpPr>
          <p:spPr>
            <a:xfrm flipV="1">
              <a:off x="5105892" y="10150836"/>
              <a:ext cx="314167" cy="273894"/>
            </a:xfrm>
            <a:prstGeom prst="line">
              <a:avLst/>
            </a:prstGeom>
            <a:noFill/>
            <a:ln w="25400" cap="flat" cmpd="sng" algn="ctr">
              <a:solidFill>
                <a:sysClr val="windowText" lastClr="000000"/>
              </a:solidFill>
              <a:prstDash val="solid"/>
              <a:miter lim="800000"/>
            </a:ln>
            <a:effectLst/>
          </p:spPr>
        </p:cxnSp>
      </p:grpSp>
      <p:grpSp>
        <p:nvGrpSpPr>
          <p:cNvPr id="606" name="Group 605">
            <a:extLst>
              <a:ext uri="{FF2B5EF4-FFF2-40B4-BE49-F238E27FC236}">
                <a16:creationId xmlns:a16="http://schemas.microsoft.com/office/drawing/2014/main" id="{3CC76A91-0F69-6349-A693-1D70B0A72DF4}"/>
              </a:ext>
            </a:extLst>
          </p:cNvPr>
          <p:cNvGrpSpPr/>
          <p:nvPr/>
        </p:nvGrpSpPr>
        <p:grpSpPr>
          <a:xfrm>
            <a:off x="3350202" y="2040556"/>
            <a:ext cx="740488" cy="340345"/>
            <a:chOff x="4885665" y="9917646"/>
            <a:chExt cx="1103262" cy="507084"/>
          </a:xfrm>
        </p:grpSpPr>
        <p:sp>
          <p:nvSpPr>
            <p:cNvPr id="607" name="TextBox 606">
              <a:extLst>
                <a:ext uri="{FF2B5EF4-FFF2-40B4-BE49-F238E27FC236}">
                  <a16:creationId xmlns:a16="http://schemas.microsoft.com/office/drawing/2014/main" id="{8A061629-6256-7F4C-A047-85D45E30EDF3}"/>
                </a:ext>
              </a:extLst>
            </p:cNvPr>
            <p:cNvSpPr txBox="1"/>
            <p:nvPr/>
          </p:nvSpPr>
          <p:spPr>
            <a:xfrm>
              <a:off x="4885665" y="9917646"/>
              <a:ext cx="1103262" cy="414328"/>
            </a:xfrm>
            <a:prstGeom prst="rect">
              <a:avLst/>
            </a:prstGeom>
            <a:noFill/>
          </p:spPr>
          <p:txBody>
            <a:bodyPr wrap="square" rtlCol="0">
              <a:spAutoFit/>
            </a:bodyPr>
            <a:lstStyle/>
            <a:p>
              <a:r>
                <a:rPr lang="en-US" sz="1207" dirty="0">
                  <a:latin typeface="Calibri" panose="020F0502020204030204" pitchFamily="34" charset="0"/>
                  <a:cs typeface="Calibri" panose="020F0502020204030204" pitchFamily="34" charset="0"/>
                </a:rPr>
                <a:t>64</a:t>
              </a:r>
            </a:p>
          </p:txBody>
        </p:sp>
        <p:cxnSp>
          <p:nvCxnSpPr>
            <p:cNvPr id="608" name="Straight Connector 607">
              <a:extLst>
                <a:ext uri="{FF2B5EF4-FFF2-40B4-BE49-F238E27FC236}">
                  <a16:creationId xmlns:a16="http://schemas.microsoft.com/office/drawing/2014/main" id="{5320A65B-F2CE-CE4D-AC1E-6A49F74F5F08}"/>
                </a:ext>
              </a:extLst>
            </p:cNvPr>
            <p:cNvCxnSpPr>
              <a:cxnSpLocks/>
            </p:cNvCxnSpPr>
            <p:nvPr/>
          </p:nvCxnSpPr>
          <p:spPr>
            <a:xfrm flipV="1">
              <a:off x="5105892" y="10150836"/>
              <a:ext cx="314167" cy="273894"/>
            </a:xfrm>
            <a:prstGeom prst="line">
              <a:avLst/>
            </a:prstGeom>
            <a:noFill/>
            <a:ln w="25400" cap="flat" cmpd="sng" algn="ctr">
              <a:solidFill>
                <a:sysClr val="windowText" lastClr="000000"/>
              </a:solidFill>
              <a:prstDash val="solid"/>
              <a:miter lim="800000"/>
            </a:ln>
            <a:effectLst/>
          </p:spPr>
        </p:cxnSp>
      </p:grpSp>
      <p:grpSp>
        <p:nvGrpSpPr>
          <p:cNvPr id="609" name="Group 608">
            <a:extLst>
              <a:ext uri="{FF2B5EF4-FFF2-40B4-BE49-F238E27FC236}">
                <a16:creationId xmlns:a16="http://schemas.microsoft.com/office/drawing/2014/main" id="{7A4AD672-2E16-E44D-BD5A-DDDB6A3B3CF0}"/>
              </a:ext>
            </a:extLst>
          </p:cNvPr>
          <p:cNvGrpSpPr/>
          <p:nvPr/>
        </p:nvGrpSpPr>
        <p:grpSpPr>
          <a:xfrm>
            <a:off x="3123589" y="2326787"/>
            <a:ext cx="740488" cy="340345"/>
            <a:chOff x="4885665" y="9917646"/>
            <a:chExt cx="1103262" cy="507084"/>
          </a:xfrm>
        </p:grpSpPr>
        <p:sp>
          <p:nvSpPr>
            <p:cNvPr id="610" name="TextBox 609">
              <a:extLst>
                <a:ext uri="{FF2B5EF4-FFF2-40B4-BE49-F238E27FC236}">
                  <a16:creationId xmlns:a16="http://schemas.microsoft.com/office/drawing/2014/main" id="{5A7B4C62-F9B6-8047-9A7F-8DCED48C7A6D}"/>
                </a:ext>
              </a:extLst>
            </p:cNvPr>
            <p:cNvSpPr txBox="1"/>
            <p:nvPr/>
          </p:nvSpPr>
          <p:spPr>
            <a:xfrm>
              <a:off x="4885665" y="9917646"/>
              <a:ext cx="1103262" cy="414328"/>
            </a:xfrm>
            <a:prstGeom prst="rect">
              <a:avLst/>
            </a:prstGeom>
            <a:noFill/>
          </p:spPr>
          <p:txBody>
            <a:bodyPr wrap="square" rtlCol="0">
              <a:spAutoFit/>
            </a:bodyPr>
            <a:lstStyle/>
            <a:p>
              <a:r>
                <a:rPr lang="en-US" sz="1207" dirty="0">
                  <a:latin typeface="Calibri" panose="020F0502020204030204" pitchFamily="34" charset="0"/>
                  <a:cs typeface="Calibri" panose="020F0502020204030204" pitchFamily="34" charset="0"/>
                </a:rPr>
                <a:t>64</a:t>
              </a:r>
            </a:p>
          </p:txBody>
        </p:sp>
        <p:cxnSp>
          <p:nvCxnSpPr>
            <p:cNvPr id="611" name="Straight Connector 610">
              <a:extLst>
                <a:ext uri="{FF2B5EF4-FFF2-40B4-BE49-F238E27FC236}">
                  <a16:creationId xmlns:a16="http://schemas.microsoft.com/office/drawing/2014/main" id="{A79053E8-5E62-614E-A5F0-BB057A943076}"/>
                </a:ext>
              </a:extLst>
            </p:cNvPr>
            <p:cNvCxnSpPr>
              <a:cxnSpLocks/>
            </p:cNvCxnSpPr>
            <p:nvPr/>
          </p:nvCxnSpPr>
          <p:spPr>
            <a:xfrm flipV="1">
              <a:off x="5105892" y="10150836"/>
              <a:ext cx="314167" cy="273894"/>
            </a:xfrm>
            <a:prstGeom prst="line">
              <a:avLst/>
            </a:prstGeom>
            <a:noFill/>
            <a:ln w="25400" cap="flat" cmpd="sng" algn="ctr">
              <a:solidFill>
                <a:sysClr val="windowText" lastClr="000000"/>
              </a:solidFill>
              <a:prstDash val="solid"/>
              <a:miter lim="800000"/>
            </a:ln>
            <a:effectLst/>
          </p:spPr>
        </p:cxnSp>
      </p:grpSp>
      <p:grpSp>
        <p:nvGrpSpPr>
          <p:cNvPr id="612" name="Group 611">
            <a:extLst>
              <a:ext uri="{FF2B5EF4-FFF2-40B4-BE49-F238E27FC236}">
                <a16:creationId xmlns:a16="http://schemas.microsoft.com/office/drawing/2014/main" id="{BAB7FB5E-CFFD-3C42-B4E6-B5C4A1398080}"/>
              </a:ext>
            </a:extLst>
          </p:cNvPr>
          <p:cNvGrpSpPr/>
          <p:nvPr/>
        </p:nvGrpSpPr>
        <p:grpSpPr>
          <a:xfrm>
            <a:off x="3349450" y="2579389"/>
            <a:ext cx="740488" cy="340345"/>
            <a:chOff x="4885665" y="9917646"/>
            <a:chExt cx="1103262" cy="507084"/>
          </a:xfrm>
        </p:grpSpPr>
        <p:sp>
          <p:nvSpPr>
            <p:cNvPr id="613" name="TextBox 612">
              <a:extLst>
                <a:ext uri="{FF2B5EF4-FFF2-40B4-BE49-F238E27FC236}">
                  <a16:creationId xmlns:a16="http://schemas.microsoft.com/office/drawing/2014/main" id="{2880583D-EEF8-8846-9CF0-B6D311B7753C}"/>
                </a:ext>
              </a:extLst>
            </p:cNvPr>
            <p:cNvSpPr txBox="1"/>
            <p:nvPr/>
          </p:nvSpPr>
          <p:spPr>
            <a:xfrm>
              <a:off x="4885665" y="9917646"/>
              <a:ext cx="1103262" cy="414328"/>
            </a:xfrm>
            <a:prstGeom prst="rect">
              <a:avLst/>
            </a:prstGeom>
            <a:noFill/>
          </p:spPr>
          <p:txBody>
            <a:bodyPr wrap="square" rtlCol="0">
              <a:spAutoFit/>
            </a:bodyPr>
            <a:lstStyle/>
            <a:p>
              <a:r>
                <a:rPr lang="en-US" sz="1207" dirty="0">
                  <a:latin typeface="Calibri" panose="020F0502020204030204" pitchFamily="34" charset="0"/>
                  <a:cs typeface="Calibri" panose="020F0502020204030204" pitchFamily="34" charset="0"/>
                </a:rPr>
                <a:t>64</a:t>
              </a:r>
            </a:p>
          </p:txBody>
        </p:sp>
        <p:cxnSp>
          <p:nvCxnSpPr>
            <p:cNvPr id="614" name="Straight Connector 613">
              <a:extLst>
                <a:ext uri="{FF2B5EF4-FFF2-40B4-BE49-F238E27FC236}">
                  <a16:creationId xmlns:a16="http://schemas.microsoft.com/office/drawing/2014/main" id="{F5363486-A11B-AE45-88C7-463F1C839614}"/>
                </a:ext>
              </a:extLst>
            </p:cNvPr>
            <p:cNvCxnSpPr>
              <a:cxnSpLocks/>
            </p:cNvCxnSpPr>
            <p:nvPr/>
          </p:nvCxnSpPr>
          <p:spPr>
            <a:xfrm flipV="1">
              <a:off x="5105892" y="10150836"/>
              <a:ext cx="314167" cy="273894"/>
            </a:xfrm>
            <a:prstGeom prst="line">
              <a:avLst/>
            </a:prstGeom>
            <a:noFill/>
            <a:ln w="25400" cap="flat" cmpd="sng" algn="ctr">
              <a:solidFill>
                <a:sysClr val="windowText" lastClr="000000"/>
              </a:solidFill>
              <a:prstDash val="solid"/>
              <a:miter lim="800000"/>
            </a:ln>
            <a:effectLst/>
          </p:spPr>
        </p:cxnSp>
      </p:grpSp>
      <p:cxnSp>
        <p:nvCxnSpPr>
          <p:cNvPr id="615" name="Elbow Connector 614">
            <a:extLst>
              <a:ext uri="{FF2B5EF4-FFF2-40B4-BE49-F238E27FC236}">
                <a16:creationId xmlns:a16="http://schemas.microsoft.com/office/drawing/2014/main" id="{80EE5B8B-035E-254A-B4D5-EF759E4808AC}"/>
              </a:ext>
            </a:extLst>
          </p:cNvPr>
          <p:cNvCxnSpPr>
            <a:cxnSpLocks/>
            <a:stCxn id="565" idx="3"/>
            <a:endCxn id="616" idx="0"/>
          </p:cNvCxnSpPr>
          <p:nvPr/>
        </p:nvCxnSpPr>
        <p:spPr>
          <a:xfrm>
            <a:off x="7586359" y="1885642"/>
            <a:ext cx="52703" cy="2357045"/>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6" name="TextBox 615">
            <a:extLst>
              <a:ext uri="{FF2B5EF4-FFF2-40B4-BE49-F238E27FC236}">
                <a16:creationId xmlns:a16="http://schemas.microsoft.com/office/drawing/2014/main" id="{9669A2DD-B39E-CE46-8579-825EB9656649}"/>
              </a:ext>
            </a:extLst>
          </p:cNvPr>
          <p:cNvSpPr txBox="1"/>
          <p:nvPr/>
        </p:nvSpPr>
        <p:spPr>
          <a:xfrm>
            <a:off x="7186883" y="4242687"/>
            <a:ext cx="904358" cy="459228"/>
          </a:xfrm>
          <a:prstGeom prst="rect">
            <a:avLst/>
          </a:prstGeom>
          <a:noFill/>
        </p:spPr>
        <p:txBody>
          <a:bodyPr wrap="square" tIns="0" rtlCol="0">
            <a:spAutoFit/>
          </a:bodyPr>
          <a:lstStyle/>
          <a:p>
            <a:pPr algn="ctr"/>
            <a:r>
              <a:rPr lang="en-US" sz="1342" b="1" i="1" dirty="0">
                <a:latin typeface="Corbel" panose="020B0503020204020204" pitchFamily="34" charset="0"/>
              </a:rPr>
              <a:t>to main </a:t>
            </a:r>
          </a:p>
          <a:p>
            <a:pPr algn="ctr"/>
            <a:r>
              <a:rPr lang="en-US" sz="1342" b="1" i="1" dirty="0">
                <a:latin typeface="Corbel" panose="020B0503020204020204" pitchFamily="34" charset="0"/>
              </a:rPr>
              <a:t>memory</a:t>
            </a:r>
          </a:p>
        </p:txBody>
      </p:sp>
      <p:cxnSp>
        <p:nvCxnSpPr>
          <p:cNvPr id="619" name="Straight Connector 618">
            <a:extLst>
              <a:ext uri="{FF2B5EF4-FFF2-40B4-BE49-F238E27FC236}">
                <a16:creationId xmlns:a16="http://schemas.microsoft.com/office/drawing/2014/main" id="{892F1FDA-66AF-2644-9BDF-0EA0E3E61A5F}"/>
              </a:ext>
            </a:extLst>
          </p:cNvPr>
          <p:cNvCxnSpPr>
            <a:cxnSpLocks/>
          </p:cNvCxnSpPr>
          <p:nvPr/>
        </p:nvCxnSpPr>
        <p:spPr>
          <a:xfrm flipH="1">
            <a:off x="2482538" y="3611757"/>
            <a:ext cx="4479057" cy="92"/>
          </a:xfrm>
          <a:prstGeom prst="line">
            <a:avLst/>
          </a:prstGeom>
          <a:noFill/>
          <a:ln w="28575" cap="flat" cmpd="sng" algn="ctr">
            <a:solidFill>
              <a:srgbClr val="0070C0"/>
            </a:solidFill>
            <a:prstDash val="solid"/>
            <a:miter lim="800000"/>
          </a:ln>
          <a:effectLst/>
        </p:spPr>
      </p:cxnSp>
      <p:sp>
        <p:nvSpPr>
          <p:cNvPr id="620" name="TextBox 619">
            <a:extLst>
              <a:ext uri="{FF2B5EF4-FFF2-40B4-BE49-F238E27FC236}">
                <a16:creationId xmlns:a16="http://schemas.microsoft.com/office/drawing/2014/main" id="{41B2967F-A153-9440-8232-D459120E4A7D}"/>
              </a:ext>
            </a:extLst>
          </p:cNvPr>
          <p:cNvSpPr txBox="1">
            <a:spLocks noChangeAspect="1"/>
          </p:cNvSpPr>
          <p:nvPr/>
        </p:nvSpPr>
        <p:spPr>
          <a:xfrm>
            <a:off x="1794603" y="1372652"/>
            <a:ext cx="289951" cy="289951"/>
          </a:xfrm>
          <a:prstGeom prst="ellipse">
            <a:avLst/>
          </a:prstGeom>
          <a:solidFill>
            <a:srgbClr val="FE6200"/>
          </a:solidFill>
        </p:spPr>
        <p:txBody>
          <a:bodyPr wrap="none" lIns="0" tIns="0" rIns="0" bIns="12080" rtlCol="0" anchor="ctr" anchorCtr="0">
            <a:noAutofit/>
          </a:bodyPr>
          <a:lstStyle/>
          <a:p>
            <a:pPr algn="ctr"/>
            <a:r>
              <a:rPr lang="en-US" sz="1878" b="1" dirty="0">
                <a:solidFill>
                  <a:schemeClr val="bg1"/>
                </a:solidFill>
                <a:latin typeface="Calibri" panose="020F0502020204030204" pitchFamily="34" charset="0"/>
                <a:ea typeface="Linux Libertine O Semibold" panose="02000503000000000000" pitchFamily="2" charset="0"/>
                <a:cs typeface="Calibri" panose="020F0502020204030204" pitchFamily="34" charset="0"/>
              </a:rPr>
              <a:t>1</a:t>
            </a:r>
          </a:p>
        </p:txBody>
      </p:sp>
      <p:sp>
        <p:nvSpPr>
          <p:cNvPr id="621" name="TextBox 620">
            <a:extLst>
              <a:ext uri="{FF2B5EF4-FFF2-40B4-BE49-F238E27FC236}">
                <a16:creationId xmlns:a16="http://schemas.microsoft.com/office/drawing/2014/main" id="{D8CB2AC5-BDEF-E849-8626-F104AFCBF28E}"/>
              </a:ext>
            </a:extLst>
          </p:cNvPr>
          <p:cNvSpPr txBox="1">
            <a:spLocks noChangeAspect="1"/>
          </p:cNvSpPr>
          <p:nvPr/>
        </p:nvSpPr>
        <p:spPr>
          <a:xfrm>
            <a:off x="5485500" y="1782791"/>
            <a:ext cx="289951" cy="289951"/>
          </a:xfrm>
          <a:prstGeom prst="ellipse">
            <a:avLst/>
          </a:prstGeom>
          <a:solidFill>
            <a:srgbClr val="00B050"/>
          </a:solidFill>
        </p:spPr>
        <p:txBody>
          <a:bodyPr wrap="none" lIns="0" tIns="0" rIns="0" bIns="12080" rtlCol="0" anchor="ctr" anchorCtr="0">
            <a:noAutofit/>
          </a:bodyPr>
          <a:lstStyle/>
          <a:p>
            <a:pPr algn="ctr"/>
            <a:r>
              <a:rPr lang="en-US" sz="1878" b="1" dirty="0">
                <a:solidFill>
                  <a:schemeClr val="bg1"/>
                </a:solidFill>
                <a:latin typeface="Calibri" panose="020F0502020204030204" pitchFamily="34" charset="0"/>
                <a:ea typeface="Linux Libertine O Semibold" panose="02000503000000000000" pitchFamily="2" charset="0"/>
                <a:cs typeface="Calibri" panose="020F0502020204030204" pitchFamily="34" charset="0"/>
              </a:rPr>
              <a:t>2</a:t>
            </a:r>
          </a:p>
        </p:txBody>
      </p:sp>
      <p:sp>
        <p:nvSpPr>
          <p:cNvPr id="622" name="Triangle 621">
            <a:extLst>
              <a:ext uri="{FF2B5EF4-FFF2-40B4-BE49-F238E27FC236}">
                <a16:creationId xmlns:a16="http://schemas.microsoft.com/office/drawing/2014/main" id="{61D11769-E980-9C4C-BBF0-9C56FC771118}"/>
              </a:ext>
            </a:extLst>
          </p:cNvPr>
          <p:cNvSpPr/>
          <p:nvPr/>
        </p:nvSpPr>
        <p:spPr>
          <a:xfrm rot="5400000">
            <a:off x="4577888" y="1576019"/>
            <a:ext cx="131768" cy="114801"/>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7">
              <a:latin typeface="Corbel" panose="020B0503020204020204" pitchFamily="34" charset="0"/>
            </a:endParaRPr>
          </a:p>
        </p:txBody>
      </p:sp>
      <p:cxnSp>
        <p:nvCxnSpPr>
          <p:cNvPr id="623" name="Elbow Connector 622">
            <a:extLst>
              <a:ext uri="{FF2B5EF4-FFF2-40B4-BE49-F238E27FC236}">
                <a16:creationId xmlns:a16="http://schemas.microsoft.com/office/drawing/2014/main" id="{9D6AC028-6990-264B-A180-357F8F745CFD}"/>
              </a:ext>
            </a:extLst>
          </p:cNvPr>
          <p:cNvCxnSpPr>
            <a:cxnSpLocks/>
          </p:cNvCxnSpPr>
          <p:nvPr/>
        </p:nvCxnSpPr>
        <p:spPr>
          <a:xfrm rot="5400000">
            <a:off x="3488225" y="3638664"/>
            <a:ext cx="413180" cy="345523"/>
          </a:xfrm>
          <a:prstGeom prst="bentConnector3">
            <a:avLst>
              <a:gd name="adj1" fmla="val 10064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24" name="Elbow Connector 623">
            <a:extLst>
              <a:ext uri="{FF2B5EF4-FFF2-40B4-BE49-F238E27FC236}">
                <a16:creationId xmlns:a16="http://schemas.microsoft.com/office/drawing/2014/main" id="{6141D439-AF99-2746-92B4-47ABB0006FF9}"/>
              </a:ext>
            </a:extLst>
          </p:cNvPr>
          <p:cNvCxnSpPr>
            <a:cxnSpLocks/>
          </p:cNvCxnSpPr>
          <p:nvPr/>
        </p:nvCxnSpPr>
        <p:spPr>
          <a:xfrm rot="5400000">
            <a:off x="6365988" y="3418682"/>
            <a:ext cx="845688" cy="345523"/>
          </a:xfrm>
          <a:prstGeom prst="bentConnector3">
            <a:avLst>
              <a:gd name="adj1" fmla="val 10064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25" name="TextBox 624">
            <a:extLst>
              <a:ext uri="{FF2B5EF4-FFF2-40B4-BE49-F238E27FC236}">
                <a16:creationId xmlns:a16="http://schemas.microsoft.com/office/drawing/2014/main" id="{73B5E7F1-88C1-924D-A95D-995D82F3EAAC}"/>
              </a:ext>
            </a:extLst>
          </p:cNvPr>
          <p:cNvSpPr txBox="1"/>
          <p:nvPr/>
        </p:nvSpPr>
        <p:spPr>
          <a:xfrm>
            <a:off x="6497270" y="2527692"/>
            <a:ext cx="884758" cy="669477"/>
          </a:xfrm>
          <a:prstGeom prst="roundRect">
            <a:avLst>
              <a:gd name="adj" fmla="val 4956"/>
            </a:avLst>
          </a:prstGeom>
          <a:solidFill>
            <a:schemeClr val="bg1"/>
          </a:solidFill>
          <a:ln w="28575">
            <a:solidFill>
              <a:srgbClr val="0070C0"/>
            </a:solidFill>
          </a:ln>
        </p:spPr>
        <p:txBody>
          <a:bodyPr wrap="square" rtlCol="0" anchor="ctr" anchorCtr="0">
            <a:noAutofit/>
          </a:bodyPr>
          <a:lstStyle/>
          <a:p>
            <a:pPr algn="ctr"/>
            <a:r>
              <a:rPr lang="en-US" sz="1342" b="1" dirty="0">
                <a:latin typeface="Corbel" panose="020B0503020204020204" pitchFamily="34" charset="0"/>
              </a:rPr>
              <a:t>Next Rd </a:t>
            </a:r>
            <a:r>
              <a:rPr lang="en-US" sz="1342" b="1" dirty="0" err="1">
                <a:latin typeface="Corbel" panose="020B0503020204020204" pitchFamily="34" charset="0"/>
              </a:rPr>
              <a:t>Addr</a:t>
            </a:r>
            <a:r>
              <a:rPr lang="en-US" sz="1342" b="1" dirty="0">
                <a:latin typeface="Corbel" panose="020B0503020204020204" pitchFamily="34" charset="0"/>
              </a:rPr>
              <a:t> Compute</a:t>
            </a:r>
          </a:p>
        </p:txBody>
      </p:sp>
      <p:sp>
        <p:nvSpPr>
          <p:cNvPr id="626" name="TextBox 625">
            <a:extLst>
              <a:ext uri="{FF2B5EF4-FFF2-40B4-BE49-F238E27FC236}">
                <a16:creationId xmlns:a16="http://schemas.microsoft.com/office/drawing/2014/main" id="{D75819ED-38CD-F444-B8AB-3F3B9230D58A}"/>
              </a:ext>
            </a:extLst>
          </p:cNvPr>
          <p:cNvSpPr txBox="1">
            <a:spLocks noChangeAspect="1"/>
          </p:cNvSpPr>
          <p:nvPr/>
        </p:nvSpPr>
        <p:spPr>
          <a:xfrm>
            <a:off x="7241999" y="2348001"/>
            <a:ext cx="289951" cy="289951"/>
          </a:xfrm>
          <a:prstGeom prst="ellipse">
            <a:avLst/>
          </a:prstGeom>
          <a:solidFill>
            <a:srgbClr val="0070C0"/>
          </a:solidFill>
        </p:spPr>
        <p:txBody>
          <a:bodyPr wrap="none" lIns="0" tIns="0" rIns="0" bIns="12080" rtlCol="0" anchor="ctr" anchorCtr="0">
            <a:noAutofit/>
          </a:bodyPr>
          <a:lstStyle/>
          <a:p>
            <a:pPr algn="ctr"/>
            <a:r>
              <a:rPr lang="en-US" sz="1878" b="1" dirty="0">
                <a:solidFill>
                  <a:schemeClr val="bg1"/>
                </a:solidFill>
                <a:latin typeface="Calibri" panose="020F0502020204030204" pitchFamily="34" charset="0"/>
                <a:ea typeface="Linux Libertine O Semibold" panose="02000503000000000000" pitchFamily="2" charset="0"/>
                <a:cs typeface="Calibri" panose="020F0502020204030204" pitchFamily="34" charset="0"/>
              </a:rPr>
              <a:t>3</a:t>
            </a:r>
          </a:p>
        </p:txBody>
      </p:sp>
      <p:cxnSp>
        <p:nvCxnSpPr>
          <p:cNvPr id="634" name="Straight Connector 633">
            <a:extLst>
              <a:ext uri="{FF2B5EF4-FFF2-40B4-BE49-F238E27FC236}">
                <a16:creationId xmlns:a16="http://schemas.microsoft.com/office/drawing/2014/main" id="{F637A0EB-0283-0644-958B-A111256F9F89}"/>
              </a:ext>
            </a:extLst>
          </p:cNvPr>
          <p:cNvCxnSpPr>
            <a:cxnSpLocks/>
          </p:cNvCxnSpPr>
          <p:nvPr/>
        </p:nvCxnSpPr>
        <p:spPr>
          <a:xfrm flipV="1">
            <a:off x="6232113" y="2407482"/>
            <a:ext cx="0" cy="478800"/>
          </a:xfrm>
          <a:prstGeom prst="line">
            <a:avLst/>
          </a:prstGeom>
          <a:noFill/>
          <a:ln w="25400" cap="flat" cmpd="sng" algn="ctr">
            <a:solidFill>
              <a:sysClr val="windowText" lastClr="000000"/>
            </a:solidFill>
            <a:prstDash val="solid"/>
            <a:miter lim="800000"/>
          </a:ln>
          <a:effectLst/>
        </p:spPr>
      </p:cxnSp>
      <p:sp>
        <p:nvSpPr>
          <p:cNvPr id="760" name="TextBox 759">
            <a:extLst>
              <a:ext uri="{FF2B5EF4-FFF2-40B4-BE49-F238E27FC236}">
                <a16:creationId xmlns:a16="http://schemas.microsoft.com/office/drawing/2014/main" id="{9F8E3053-2901-3241-8947-D6EFE7CA2FC5}"/>
              </a:ext>
            </a:extLst>
          </p:cNvPr>
          <p:cNvSpPr txBox="1"/>
          <p:nvPr/>
        </p:nvSpPr>
        <p:spPr>
          <a:xfrm>
            <a:off x="1217846" y="3705666"/>
            <a:ext cx="904359" cy="665085"/>
          </a:xfrm>
          <a:prstGeom prst="roundRect">
            <a:avLst>
              <a:gd name="adj" fmla="val 6414"/>
            </a:avLst>
          </a:prstGeom>
          <a:solidFill>
            <a:srgbClr val="9DC3E6"/>
          </a:solidFill>
          <a:ln w="25400">
            <a:solidFill>
              <a:schemeClr val="tx1"/>
            </a:solidFill>
          </a:ln>
        </p:spPr>
        <p:txBody>
          <a:bodyPr wrap="square" lIns="0" tIns="0" rIns="0" bIns="0" rtlCol="0" anchor="ctr" anchorCtr="0">
            <a:noAutofit/>
          </a:bodyPr>
          <a:lstStyle>
            <a:defPPr>
              <a:defRPr lang="en-US"/>
            </a:defPPr>
            <a:lvl1pPr algn="ctr">
              <a:defRPr sz="1950" b="1">
                <a:solidFill>
                  <a:schemeClr val="tx2">
                    <a:lumMod val="50000"/>
                  </a:schemeClr>
                </a:solidFill>
                <a:latin typeface="Corbel" panose="020B0503020204020204" pitchFamily="34" charset="0"/>
              </a:defRPr>
            </a:lvl1pPr>
          </a:lstStyle>
          <a:p>
            <a:r>
              <a:rPr lang="en-US" sz="1342" dirty="0">
                <a:latin typeface="Calibri" panose="020F0502020204030204" pitchFamily="34" charset="0"/>
                <a:cs typeface="Calibri" panose="020F0502020204030204" pitchFamily="34" charset="0"/>
              </a:rPr>
              <a:t>1.5KB</a:t>
            </a:r>
          </a:p>
          <a:p>
            <a:r>
              <a:rPr lang="en-US" sz="1342" dirty="0">
                <a:latin typeface="Calibri" panose="020F0502020204030204" pitchFamily="34" charset="0"/>
                <a:cs typeface="Calibri" panose="020F0502020204030204" pitchFamily="34" charset="0"/>
              </a:rPr>
              <a:t>TB-SRAM</a:t>
            </a:r>
            <a:r>
              <a:rPr lang="en-US" sz="1342" baseline="-25000" dirty="0">
                <a:latin typeface="Calibri" panose="020F0502020204030204" pitchFamily="34" charset="0"/>
                <a:cs typeface="Calibri" panose="020F0502020204030204" pitchFamily="34" charset="0"/>
              </a:rPr>
              <a:t>1</a:t>
            </a:r>
          </a:p>
        </p:txBody>
      </p:sp>
      <p:sp>
        <p:nvSpPr>
          <p:cNvPr id="807" name="TextBox 806">
            <a:extLst>
              <a:ext uri="{FF2B5EF4-FFF2-40B4-BE49-F238E27FC236}">
                <a16:creationId xmlns:a16="http://schemas.microsoft.com/office/drawing/2014/main" id="{5882546B-DF2E-B74E-8A18-AEB68712A87C}"/>
              </a:ext>
            </a:extLst>
          </p:cNvPr>
          <p:cNvSpPr txBox="1"/>
          <p:nvPr/>
        </p:nvSpPr>
        <p:spPr>
          <a:xfrm>
            <a:off x="2608139" y="3706662"/>
            <a:ext cx="904359" cy="665085"/>
          </a:xfrm>
          <a:prstGeom prst="roundRect">
            <a:avLst>
              <a:gd name="adj" fmla="val 6414"/>
            </a:avLst>
          </a:prstGeom>
          <a:solidFill>
            <a:srgbClr val="9DC3E6"/>
          </a:solidFill>
          <a:ln w="25400">
            <a:solidFill>
              <a:schemeClr val="tx1"/>
            </a:solidFill>
          </a:ln>
        </p:spPr>
        <p:txBody>
          <a:bodyPr wrap="square" lIns="0" tIns="0" rIns="0" bIns="0" rtlCol="0" anchor="ctr" anchorCtr="0">
            <a:noAutofit/>
          </a:bodyPr>
          <a:lstStyle>
            <a:defPPr>
              <a:defRPr lang="en-US"/>
            </a:defPPr>
            <a:lvl1pPr algn="ctr">
              <a:defRPr sz="1950" b="1">
                <a:solidFill>
                  <a:schemeClr val="tx2">
                    <a:lumMod val="50000"/>
                  </a:schemeClr>
                </a:solidFill>
                <a:latin typeface="Corbel" panose="020B0503020204020204" pitchFamily="34" charset="0"/>
              </a:defRPr>
            </a:lvl1pPr>
          </a:lstStyle>
          <a:p>
            <a:r>
              <a:rPr lang="en-US" sz="1342" dirty="0">
                <a:latin typeface="Calibri" panose="020F0502020204030204" pitchFamily="34" charset="0"/>
                <a:cs typeface="Calibri" panose="020F0502020204030204" pitchFamily="34" charset="0"/>
              </a:rPr>
              <a:t>1.5KB</a:t>
            </a:r>
          </a:p>
          <a:p>
            <a:r>
              <a:rPr lang="en-US" sz="1342" dirty="0">
                <a:latin typeface="Calibri" panose="020F0502020204030204" pitchFamily="34" charset="0"/>
                <a:cs typeface="Calibri" panose="020F0502020204030204" pitchFamily="34" charset="0"/>
              </a:rPr>
              <a:t>TB-SRAM</a:t>
            </a:r>
            <a:r>
              <a:rPr lang="en-US" sz="1342" baseline="-25000" dirty="0">
                <a:latin typeface="Calibri" panose="020F0502020204030204" pitchFamily="34" charset="0"/>
                <a:cs typeface="Calibri" panose="020F0502020204030204" pitchFamily="34" charset="0"/>
              </a:rPr>
              <a:t>2</a:t>
            </a:r>
          </a:p>
        </p:txBody>
      </p:sp>
      <p:sp>
        <p:nvSpPr>
          <p:cNvPr id="808" name="TextBox 807">
            <a:extLst>
              <a:ext uri="{FF2B5EF4-FFF2-40B4-BE49-F238E27FC236}">
                <a16:creationId xmlns:a16="http://schemas.microsoft.com/office/drawing/2014/main" id="{77791768-CF28-1B46-88A6-A4B4389B810B}"/>
              </a:ext>
            </a:extLst>
          </p:cNvPr>
          <p:cNvSpPr txBox="1"/>
          <p:nvPr/>
        </p:nvSpPr>
        <p:spPr>
          <a:xfrm>
            <a:off x="5703606" y="3706662"/>
            <a:ext cx="904359" cy="665085"/>
          </a:xfrm>
          <a:prstGeom prst="roundRect">
            <a:avLst>
              <a:gd name="adj" fmla="val 6414"/>
            </a:avLst>
          </a:prstGeom>
          <a:solidFill>
            <a:srgbClr val="9DC3E6"/>
          </a:solidFill>
          <a:ln w="25400">
            <a:solidFill>
              <a:schemeClr val="tx1"/>
            </a:solidFill>
          </a:ln>
        </p:spPr>
        <p:txBody>
          <a:bodyPr wrap="square" lIns="0" tIns="0" rIns="0" bIns="0" rtlCol="0" anchor="ctr" anchorCtr="0">
            <a:noAutofit/>
          </a:bodyPr>
          <a:lstStyle>
            <a:defPPr>
              <a:defRPr lang="en-US"/>
            </a:defPPr>
            <a:lvl1pPr algn="ctr">
              <a:defRPr sz="1200" b="1">
                <a:solidFill>
                  <a:schemeClr val="tx2">
                    <a:lumMod val="50000"/>
                  </a:schemeClr>
                </a:solidFill>
                <a:latin typeface="Corbel" panose="020B0503020204020204" pitchFamily="34" charset="0"/>
              </a:defRPr>
            </a:lvl1pPr>
          </a:lstStyle>
          <a:p>
            <a:r>
              <a:rPr lang="en-US" sz="1342" dirty="0">
                <a:latin typeface="Calibri" panose="020F0502020204030204" pitchFamily="34" charset="0"/>
                <a:cs typeface="Calibri" panose="020F0502020204030204" pitchFamily="34" charset="0"/>
              </a:rPr>
              <a:t>1.5KB</a:t>
            </a:r>
          </a:p>
          <a:p>
            <a:r>
              <a:rPr lang="en-US" sz="1342" dirty="0">
                <a:latin typeface="Calibri" panose="020F0502020204030204" pitchFamily="34" charset="0"/>
                <a:cs typeface="Calibri" panose="020F0502020204030204" pitchFamily="34" charset="0"/>
              </a:rPr>
              <a:t>TB-SRAM</a:t>
            </a:r>
            <a:r>
              <a:rPr lang="en-US" sz="1342" baseline="-25000" dirty="0">
                <a:latin typeface="Calibri" panose="020F0502020204030204" pitchFamily="34" charset="0"/>
                <a:cs typeface="Calibri" panose="020F0502020204030204" pitchFamily="34" charset="0"/>
              </a:rPr>
              <a:t>64</a:t>
            </a:r>
          </a:p>
        </p:txBody>
      </p:sp>
      <p:sp>
        <p:nvSpPr>
          <p:cNvPr id="820" name="TextBox 819">
            <a:extLst>
              <a:ext uri="{FF2B5EF4-FFF2-40B4-BE49-F238E27FC236}">
                <a16:creationId xmlns:a16="http://schemas.microsoft.com/office/drawing/2014/main" id="{C4879A81-B0EF-5946-8E32-3D800C33907D}"/>
              </a:ext>
            </a:extLst>
          </p:cNvPr>
          <p:cNvSpPr txBox="1">
            <a:spLocks noChangeAspect="1"/>
          </p:cNvSpPr>
          <p:nvPr/>
        </p:nvSpPr>
        <p:spPr>
          <a:xfrm>
            <a:off x="843876" y="4853468"/>
            <a:ext cx="289951" cy="289951"/>
          </a:xfrm>
          <a:prstGeom prst="ellipse">
            <a:avLst/>
          </a:prstGeom>
          <a:solidFill>
            <a:srgbClr val="FE6200"/>
          </a:solidFill>
        </p:spPr>
        <p:txBody>
          <a:bodyPr wrap="none" lIns="0" tIns="0" rIns="0" bIns="12080" rtlCol="0" anchor="ctr" anchorCtr="0">
            <a:noAutofit/>
          </a:bodyPr>
          <a:lstStyle/>
          <a:p>
            <a:pPr algn="ctr"/>
            <a:r>
              <a:rPr lang="en-US" sz="1878" b="1" dirty="0">
                <a:solidFill>
                  <a:schemeClr val="bg1"/>
                </a:solidFill>
                <a:latin typeface="Calibri" panose="020F0502020204030204" pitchFamily="34" charset="0"/>
                <a:ea typeface="Linux Libertine O Semibold" panose="02000503000000000000" pitchFamily="2" charset="0"/>
                <a:cs typeface="Calibri" panose="020F0502020204030204" pitchFamily="34" charset="0"/>
              </a:rPr>
              <a:t>1</a:t>
            </a:r>
          </a:p>
        </p:txBody>
      </p:sp>
      <p:sp>
        <p:nvSpPr>
          <p:cNvPr id="821" name="TextBox 820">
            <a:extLst>
              <a:ext uri="{FF2B5EF4-FFF2-40B4-BE49-F238E27FC236}">
                <a16:creationId xmlns:a16="http://schemas.microsoft.com/office/drawing/2014/main" id="{84E138AE-E4A0-EF4E-A5AB-8812E913ADEB}"/>
              </a:ext>
            </a:extLst>
          </p:cNvPr>
          <p:cNvSpPr txBox="1">
            <a:spLocks noChangeAspect="1"/>
          </p:cNvSpPr>
          <p:nvPr/>
        </p:nvSpPr>
        <p:spPr>
          <a:xfrm>
            <a:off x="843875" y="5459490"/>
            <a:ext cx="289951" cy="289951"/>
          </a:xfrm>
          <a:prstGeom prst="ellipse">
            <a:avLst/>
          </a:prstGeom>
          <a:solidFill>
            <a:srgbClr val="00B050"/>
          </a:solidFill>
        </p:spPr>
        <p:txBody>
          <a:bodyPr wrap="none" lIns="0" tIns="0" rIns="0" bIns="12080" rtlCol="0" anchor="ctr" anchorCtr="0">
            <a:noAutofit/>
          </a:bodyPr>
          <a:lstStyle/>
          <a:p>
            <a:pPr algn="ctr"/>
            <a:r>
              <a:rPr lang="en-US" sz="1878" b="1" dirty="0">
                <a:solidFill>
                  <a:schemeClr val="bg1"/>
                </a:solidFill>
                <a:latin typeface="Calibri" panose="020F0502020204030204" pitchFamily="34" charset="0"/>
                <a:ea typeface="Linux Libertine O Semibold" panose="02000503000000000000" pitchFamily="2" charset="0"/>
                <a:cs typeface="Calibri" panose="020F0502020204030204" pitchFamily="34" charset="0"/>
              </a:rPr>
              <a:t>2</a:t>
            </a:r>
          </a:p>
        </p:txBody>
      </p:sp>
      <p:sp>
        <p:nvSpPr>
          <p:cNvPr id="822" name="TextBox 821">
            <a:extLst>
              <a:ext uri="{FF2B5EF4-FFF2-40B4-BE49-F238E27FC236}">
                <a16:creationId xmlns:a16="http://schemas.microsoft.com/office/drawing/2014/main" id="{9F86C368-CA92-884E-9C8D-EABB0E5C7C62}"/>
              </a:ext>
            </a:extLst>
          </p:cNvPr>
          <p:cNvSpPr txBox="1">
            <a:spLocks noChangeAspect="1"/>
          </p:cNvSpPr>
          <p:nvPr/>
        </p:nvSpPr>
        <p:spPr>
          <a:xfrm>
            <a:off x="843875" y="6066990"/>
            <a:ext cx="289951" cy="289951"/>
          </a:xfrm>
          <a:prstGeom prst="ellipse">
            <a:avLst/>
          </a:prstGeom>
          <a:solidFill>
            <a:srgbClr val="0070C0"/>
          </a:solidFill>
        </p:spPr>
        <p:txBody>
          <a:bodyPr wrap="none" lIns="0" tIns="0" rIns="0" bIns="12080" rtlCol="0" anchor="ctr" anchorCtr="0">
            <a:noAutofit/>
          </a:bodyPr>
          <a:lstStyle/>
          <a:p>
            <a:pPr algn="ctr"/>
            <a:r>
              <a:rPr lang="en-US" sz="1878" b="1" dirty="0">
                <a:solidFill>
                  <a:schemeClr val="bg1"/>
                </a:solidFill>
                <a:latin typeface="Calibri" panose="020F0502020204030204" pitchFamily="34" charset="0"/>
                <a:ea typeface="Linux Libertine O Semibold" panose="02000503000000000000" pitchFamily="2" charset="0"/>
                <a:cs typeface="Calibri" panose="020F0502020204030204" pitchFamily="34" charset="0"/>
              </a:rPr>
              <a:t>3</a:t>
            </a:r>
          </a:p>
        </p:txBody>
      </p:sp>
    </p:spTree>
    <p:custDataLst>
      <p:tags r:id="rId1"/>
    </p:custDataLst>
    <p:extLst>
      <p:ext uri="{BB962C8B-B14F-4D97-AF65-F5344CB8AC3E}">
        <p14:creationId xmlns:p14="http://schemas.microsoft.com/office/powerpoint/2010/main" val="250256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9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8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6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7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7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7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7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9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9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9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0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0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0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0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1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2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2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7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9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6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0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7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
                                            <p:txEl>
                                              <p:pRg st="2" end="2"/>
                                            </p:txEl>
                                          </p:spTgt>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2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2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77"/>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60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62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61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23"/>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63"/>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634"/>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
                                            <p:txEl>
                                              <p:pRg st="3" end="3"/>
                                            </p:txEl>
                                          </p:spTgt>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2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615"/>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6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 grpId="0" animBg="1"/>
      <p:bldP spid="565" grpId="0" animBg="1"/>
      <p:bldP spid="566" grpId="0" animBg="1"/>
      <p:bldP spid="572" grpId="0" animBg="1"/>
      <p:bldP spid="573" grpId="0"/>
      <p:bldP spid="576" grpId="0"/>
      <p:bldP spid="578" grpId="0" animBg="1"/>
      <p:bldP spid="592" grpId="0"/>
      <p:bldP spid="596" grpId="0"/>
      <p:bldP spid="597" grpId="0"/>
      <p:bldP spid="598" grpId="0"/>
      <p:bldP spid="616" grpId="0"/>
      <p:bldP spid="620" grpId="0" animBg="1"/>
      <p:bldP spid="621" grpId="0" animBg="1"/>
      <p:bldP spid="622" grpId="0" animBg="1"/>
      <p:bldP spid="625" grpId="0" animBg="1"/>
      <p:bldP spid="626" grpId="0" animBg="1"/>
      <p:bldP spid="820" grpId="1" animBg="1"/>
      <p:bldP spid="821" grpId="0" animBg="1"/>
      <p:bldP spid="8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Use Cases of GenASM</a:t>
            </a:r>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p:txBody>
          <a:bodyPr>
            <a:noAutofit/>
          </a:bodyPr>
          <a:lstStyle/>
          <a:p>
            <a:pPr marL="500063" indent="-360363">
              <a:lnSpc>
                <a:spcPct val="120000"/>
              </a:lnSpc>
              <a:spcBef>
                <a:spcPts val="0"/>
              </a:spcBef>
              <a:spcAft>
                <a:spcPts val="0"/>
              </a:spcAft>
              <a:buClr>
                <a:srgbClr val="7030A0"/>
              </a:buClr>
              <a:buAutoNum type="arabicParenBoth"/>
            </a:pPr>
            <a:r>
              <a:rPr lang="en-US" sz="2200" b="1" dirty="0">
                <a:solidFill>
                  <a:srgbClr val="7030A0"/>
                </a:solidFill>
              </a:rPr>
              <a:t>Read Alignment Step of Read Mapping</a:t>
            </a:r>
          </a:p>
          <a:p>
            <a:pPr lvl="1" indent="-217488">
              <a:lnSpc>
                <a:spcPct val="120000"/>
              </a:lnSpc>
              <a:spcBef>
                <a:spcPts val="0"/>
              </a:spcBef>
              <a:spcAft>
                <a:spcPts val="0"/>
              </a:spcAft>
              <a:buClr>
                <a:srgbClr val="7030A0"/>
              </a:buClr>
            </a:pPr>
            <a:r>
              <a:rPr lang="en-US" sz="2200" dirty="0">
                <a:solidFill>
                  <a:schemeClr val="tx1"/>
                </a:solidFill>
              </a:rPr>
              <a:t>Find the </a:t>
            </a:r>
            <a:r>
              <a:rPr lang="en-US" sz="2200" dirty="0">
                <a:solidFill>
                  <a:srgbClr val="7A20C9"/>
                </a:solidFill>
              </a:rPr>
              <a:t>optimal alignment</a:t>
            </a:r>
            <a:r>
              <a:rPr lang="en-US" sz="2200" dirty="0">
                <a:solidFill>
                  <a:schemeClr val="tx1"/>
                </a:solidFill>
              </a:rPr>
              <a:t> of how reads map to candidate reference regions</a:t>
            </a:r>
          </a:p>
          <a:p>
            <a:pPr marL="500063" indent="-360363">
              <a:lnSpc>
                <a:spcPct val="120000"/>
              </a:lnSpc>
              <a:spcAft>
                <a:spcPts val="0"/>
              </a:spcAft>
              <a:buClr>
                <a:srgbClr val="00B050"/>
              </a:buClr>
              <a:buFont typeface="Wingdings" pitchFamily="2" charset="2"/>
              <a:buAutoNum type="arabicParenBoth"/>
            </a:pPr>
            <a:r>
              <a:rPr lang="en-US" sz="2200" b="1" dirty="0">
                <a:solidFill>
                  <a:srgbClr val="00B050"/>
                </a:solidFill>
              </a:rPr>
              <a:t>Pre-Alignment Filtering for Short Reads</a:t>
            </a:r>
          </a:p>
          <a:p>
            <a:pPr lvl="1" indent="-217488">
              <a:lnSpc>
                <a:spcPct val="120000"/>
              </a:lnSpc>
              <a:spcBef>
                <a:spcPts val="0"/>
              </a:spcBef>
              <a:spcAft>
                <a:spcPts val="0"/>
              </a:spcAft>
              <a:buClr>
                <a:srgbClr val="00B050"/>
              </a:buClr>
            </a:pPr>
            <a:r>
              <a:rPr lang="en-US" sz="2200" dirty="0">
                <a:solidFill>
                  <a:schemeClr val="tx1"/>
                </a:solidFill>
              </a:rPr>
              <a:t>Quickly identify and </a:t>
            </a:r>
            <a:r>
              <a:rPr lang="en-US" sz="2200" dirty="0">
                <a:solidFill>
                  <a:srgbClr val="00B050"/>
                </a:solidFill>
              </a:rPr>
              <a:t>filter out the unlikely</a:t>
            </a:r>
            <a:r>
              <a:rPr lang="en-US" sz="2200" dirty="0">
                <a:solidFill>
                  <a:schemeClr val="tx1"/>
                </a:solidFill>
              </a:rPr>
              <a:t> candidate reference regions for each read</a:t>
            </a:r>
            <a:endParaRPr lang="en-US" sz="2200" b="1" dirty="0">
              <a:solidFill>
                <a:schemeClr val="tx1"/>
              </a:solidFill>
            </a:endParaRPr>
          </a:p>
          <a:p>
            <a:pPr marL="500063" indent="-360363">
              <a:lnSpc>
                <a:spcPct val="120000"/>
              </a:lnSpc>
              <a:spcAft>
                <a:spcPts val="0"/>
              </a:spcAft>
              <a:buClr>
                <a:srgbClr val="FE6200"/>
              </a:buClr>
              <a:buAutoNum type="arabicParenBoth"/>
            </a:pPr>
            <a:r>
              <a:rPr lang="en-US" sz="2200" b="1" dirty="0">
                <a:solidFill>
                  <a:srgbClr val="FE6200"/>
                </a:solidFill>
              </a:rPr>
              <a:t>Edit Distance Calculation</a:t>
            </a:r>
          </a:p>
          <a:p>
            <a:pPr lvl="1" indent="-217488">
              <a:lnSpc>
                <a:spcPct val="120000"/>
              </a:lnSpc>
              <a:spcBef>
                <a:spcPts val="0"/>
              </a:spcBef>
              <a:spcAft>
                <a:spcPts val="0"/>
              </a:spcAft>
              <a:buClr>
                <a:srgbClr val="FE6200"/>
              </a:buClr>
            </a:pPr>
            <a:r>
              <a:rPr lang="en-US" sz="2200" dirty="0">
                <a:solidFill>
                  <a:schemeClr val="tx1"/>
                </a:solidFill>
              </a:rPr>
              <a:t>Measure the </a:t>
            </a:r>
            <a:r>
              <a:rPr lang="en-US" sz="2200" dirty="0">
                <a:solidFill>
                  <a:srgbClr val="FE6200"/>
                </a:solidFill>
              </a:rPr>
              <a:t>similarity</a:t>
            </a:r>
            <a:r>
              <a:rPr lang="en-US" sz="2200" dirty="0"/>
              <a:t> or </a:t>
            </a:r>
            <a:r>
              <a:rPr lang="en-US" sz="2200" dirty="0">
                <a:solidFill>
                  <a:srgbClr val="FE6200"/>
                </a:solidFill>
              </a:rPr>
              <a:t>distance</a:t>
            </a:r>
            <a:r>
              <a:rPr lang="en-US" sz="2200" dirty="0"/>
              <a:t> </a:t>
            </a:r>
            <a:r>
              <a:rPr lang="en-US" sz="2200" dirty="0">
                <a:solidFill>
                  <a:schemeClr val="tx1"/>
                </a:solidFill>
              </a:rPr>
              <a:t>between two sequences</a:t>
            </a:r>
          </a:p>
          <a:p>
            <a:pPr marL="500063" indent="-360363">
              <a:lnSpc>
                <a:spcPct val="120000"/>
              </a:lnSpc>
              <a:spcBef>
                <a:spcPts val="2400"/>
              </a:spcBef>
              <a:spcAft>
                <a:spcPts val="0"/>
              </a:spcAft>
            </a:pPr>
            <a:r>
              <a:rPr lang="en-US" sz="2200" dirty="0">
                <a:solidFill>
                  <a:schemeClr val="tx1"/>
                </a:solidFill>
              </a:rPr>
              <a:t>We also discuss </a:t>
            </a:r>
            <a:r>
              <a:rPr lang="en-US" sz="2200" dirty="0">
                <a:solidFill>
                  <a:srgbClr val="1F8DD3"/>
                </a:solidFill>
              </a:rPr>
              <a:t>other possible use cases of GenASM </a:t>
            </a:r>
            <a:r>
              <a:rPr lang="en-US" sz="2200" dirty="0">
                <a:solidFill>
                  <a:schemeClr val="tx1"/>
                </a:solidFill>
              </a:rPr>
              <a:t>in our paper:</a:t>
            </a:r>
          </a:p>
          <a:p>
            <a:pPr lvl="1" indent="-217488">
              <a:lnSpc>
                <a:spcPct val="120000"/>
              </a:lnSpc>
              <a:spcBef>
                <a:spcPts val="0"/>
              </a:spcBef>
              <a:spcAft>
                <a:spcPts val="0"/>
              </a:spcAft>
              <a:buClr>
                <a:srgbClr val="0070C0"/>
              </a:buClr>
            </a:pPr>
            <a:r>
              <a:rPr lang="en-US" sz="2200" dirty="0">
                <a:solidFill>
                  <a:schemeClr val="tx1"/>
                </a:solidFill>
              </a:rPr>
              <a:t>Read-to-read overlap finding, hash-table based indexing, whole genome alignment, generic text search</a:t>
            </a:r>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fld id="{BE67019E-6B59-9444-A8F8-0CFAB6B6981D}" type="slidenum">
              <a:rPr lang="en-US" smtClean="0"/>
              <a:pPr/>
              <a:t>21</a:t>
            </a:fld>
            <a:endParaRPr lang="en-US" dirty="0"/>
          </a:p>
        </p:txBody>
      </p:sp>
    </p:spTree>
    <p:custDataLst>
      <p:tags r:id="rId1"/>
    </p:custDataLst>
    <p:extLst>
      <p:ext uri="{BB962C8B-B14F-4D97-AF65-F5344CB8AC3E}">
        <p14:creationId xmlns:p14="http://schemas.microsoft.com/office/powerpoint/2010/main" val="339074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7BBF8-6AF2-F249-B436-7CD1A96C8633}"/>
              </a:ext>
            </a:extLst>
          </p:cNvPr>
          <p:cNvSpPr>
            <a:spLocks noGrp="1"/>
          </p:cNvSpPr>
          <p:nvPr>
            <p:ph type="title"/>
          </p:nvPr>
        </p:nvSpPr>
        <p:spPr>
          <a:xfrm>
            <a:off x="366963" y="257434"/>
            <a:ext cx="8410073" cy="753467"/>
          </a:xfrm>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F1FB64B0-8854-B748-BCA8-08C018F14BE0}"/>
              </a:ext>
            </a:extLst>
          </p:cNvPr>
          <p:cNvSpPr>
            <a:spLocks noGrp="1"/>
          </p:cNvSpPr>
          <p:nvPr>
            <p:ph idx="1"/>
          </p:nvPr>
        </p:nvSpPr>
        <p:spPr/>
        <p:txBody>
          <a:bodyPr>
            <a:noAutofit/>
          </a:bodyPr>
          <a:lstStyle/>
          <a:p>
            <a:pPr marL="536575" indent="-357188">
              <a:buClr>
                <a:schemeClr val="bg1">
                  <a:lumMod val="75000"/>
                </a:schemeClr>
              </a:buClr>
            </a:pPr>
            <a:r>
              <a:rPr lang="en-US" sz="3000" b="1" dirty="0">
                <a:solidFill>
                  <a:schemeClr val="bg1">
                    <a:lumMod val="75000"/>
                  </a:schemeClr>
                </a:solidFill>
              </a:rPr>
              <a:t>Introduction</a:t>
            </a:r>
          </a:p>
          <a:p>
            <a:pPr marL="536575" indent="-357188">
              <a:buClr>
                <a:schemeClr val="bg1">
                  <a:lumMod val="75000"/>
                </a:schemeClr>
              </a:buClr>
            </a:pPr>
            <a:r>
              <a:rPr lang="en-US" sz="3000" b="1" dirty="0">
                <a:solidFill>
                  <a:schemeClr val="bg1">
                    <a:lumMod val="75000"/>
                  </a:schemeClr>
                </a:solidFill>
              </a:rPr>
              <a:t>Background</a:t>
            </a:r>
          </a:p>
          <a:p>
            <a:pPr marL="889000" lvl="1">
              <a:buClr>
                <a:schemeClr val="bg1">
                  <a:lumMod val="75000"/>
                </a:schemeClr>
              </a:buClr>
            </a:pPr>
            <a:r>
              <a:rPr lang="en-US" sz="3000" b="1" dirty="0">
                <a:solidFill>
                  <a:schemeClr val="bg1">
                    <a:lumMod val="75000"/>
                  </a:schemeClr>
                </a:solidFill>
              </a:rPr>
              <a:t>Approximate String Matching (ASM)</a:t>
            </a:r>
          </a:p>
          <a:p>
            <a:pPr marL="889000" lvl="1">
              <a:buClr>
                <a:schemeClr val="bg1">
                  <a:lumMod val="75000"/>
                </a:schemeClr>
              </a:buClr>
            </a:pPr>
            <a:r>
              <a:rPr lang="en-US" sz="3000" b="1" dirty="0">
                <a:solidFill>
                  <a:schemeClr val="bg1">
                    <a:lumMod val="75000"/>
                  </a:schemeClr>
                </a:solidFill>
              </a:rPr>
              <a:t>ASM with Bitap Algorithm</a:t>
            </a:r>
          </a:p>
          <a:p>
            <a:pPr marL="536575" indent="-357188">
              <a:buClr>
                <a:schemeClr val="bg1">
                  <a:lumMod val="75000"/>
                </a:schemeClr>
              </a:buClr>
            </a:pPr>
            <a:r>
              <a:rPr lang="en-US" sz="3000" b="1" dirty="0">
                <a:solidFill>
                  <a:schemeClr val="bg1">
                    <a:lumMod val="75000"/>
                  </a:schemeClr>
                </a:solidFill>
              </a:rPr>
              <a:t>GenASM: ASM Acceleration Framework</a:t>
            </a:r>
          </a:p>
          <a:p>
            <a:pPr marL="889000" lvl="1" indent="-261938">
              <a:buClr>
                <a:schemeClr val="bg1">
                  <a:lumMod val="75000"/>
                </a:schemeClr>
              </a:buClr>
            </a:pPr>
            <a:r>
              <a:rPr lang="en-US" sz="3000" b="1" dirty="0">
                <a:solidFill>
                  <a:schemeClr val="bg1">
                    <a:lumMod val="75000"/>
                  </a:schemeClr>
                </a:solidFill>
              </a:rPr>
              <a:t>GenASM Algorithm</a:t>
            </a:r>
          </a:p>
          <a:p>
            <a:pPr marL="889000" lvl="1" indent="-261938">
              <a:buClr>
                <a:schemeClr val="bg1">
                  <a:lumMod val="75000"/>
                </a:schemeClr>
              </a:buClr>
            </a:pPr>
            <a:r>
              <a:rPr lang="en-US" sz="3000" b="1" dirty="0">
                <a:solidFill>
                  <a:schemeClr val="bg1">
                    <a:lumMod val="75000"/>
                  </a:schemeClr>
                </a:solidFill>
              </a:rPr>
              <a:t>GenASM Hardware Design</a:t>
            </a:r>
          </a:p>
          <a:p>
            <a:pPr marL="889000" lvl="1" indent="-261938">
              <a:buClr>
                <a:schemeClr val="bg1">
                  <a:lumMod val="75000"/>
                </a:schemeClr>
              </a:buClr>
            </a:pPr>
            <a:r>
              <a:rPr lang="en-US" sz="3000" b="1" dirty="0">
                <a:solidFill>
                  <a:schemeClr val="bg1">
                    <a:lumMod val="75000"/>
                  </a:schemeClr>
                </a:solidFill>
              </a:rPr>
              <a:t>Use Cases of GenASM</a:t>
            </a:r>
          </a:p>
          <a:p>
            <a:pPr marL="536575" indent="-357188"/>
            <a:r>
              <a:rPr lang="en-US" sz="3000" b="1" dirty="0">
                <a:solidFill>
                  <a:srgbClr val="0070C0"/>
                </a:solidFill>
              </a:rPr>
              <a:t>Evaluation</a:t>
            </a:r>
          </a:p>
          <a:p>
            <a:pPr marL="536575" indent="-357188">
              <a:buClr>
                <a:schemeClr val="bg1">
                  <a:lumMod val="75000"/>
                </a:schemeClr>
              </a:buClr>
            </a:pPr>
            <a:r>
              <a:rPr lang="en-US" sz="3000" b="1" dirty="0">
                <a:solidFill>
                  <a:schemeClr val="bg1">
                    <a:lumMod val="75000"/>
                  </a:schemeClr>
                </a:solidFill>
              </a:rPr>
              <a:t>Conclusion</a:t>
            </a:r>
          </a:p>
        </p:txBody>
      </p:sp>
      <p:sp>
        <p:nvSpPr>
          <p:cNvPr id="5" name="Slide Number Placeholder 4">
            <a:extLst>
              <a:ext uri="{FF2B5EF4-FFF2-40B4-BE49-F238E27FC236}">
                <a16:creationId xmlns:a16="http://schemas.microsoft.com/office/drawing/2014/main" id="{70573C91-78D5-8E42-A3C9-6E128966C517}"/>
              </a:ext>
            </a:extLst>
          </p:cNvPr>
          <p:cNvSpPr>
            <a:spLocks noGrp="1"/>
          </p:cNvSpPr>
          <p:nvPr>
            <p:ph type="sldNum" sz="quarter" idx="10"/>
          </p:nvPr>
        </p:nvSpPr>
        <p:spPr/>
        <p:txBody>
          <a:bodyPr/>
          <a:lstStyle/>
          <a:p>
            <a:fld id="{BE67019E-6B59-9444-A8F8-0CFAB6B6981D}" type="slidenum">
              <a:rPr lang="en-US" smtClean="0"/>
              <a:pPr/>
              <a:t>22</a:t>
            </a:fld>
            <a:endParaRPr lang="en-US" dirty="0"/>
          </a:p>
        </p:txBody>
      </p:sp>
    </p:spTree>
    <p:extLst>
      <p:ext uri="{BB962C8B-B14F-4D97-AF65-F5344CB8AC3E}">
        <p14:creationId xmlns:p14="http://schemas.microsoft.com/office/powerpoint/2010/main" val="486468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2E690-AF32-714F-9B00-EC917B391F84}"/>
              </a:ext>
            </a:extLst>
          </p:cNvPr>
          <p:cNvSpPr>
            <a:spLocks noGrp="1"/>
          </p:cNvSpPr>
          <p:nvPr>
            <p:ph type="title"/>
          </p:nvPr>
        </p:nvSpPr>
        <p:spPr>
          <a:xfrm>
            <a:off x="366963" y="257434"/>
            <a:ext cx="8410073" cy="753467"/>
          </a:xfrm>
        </p:spPr>
        <p:txBody>
          <a:bodyPr>
            <a:normAutofit fontScale="90000"/>
          </a:bodyPr>
          <a:lstStyle/>
          <a:p>
            <a:r>
              <a:rPr lang="en-US" dirty="0"/>
              <a:t>Evaluation Methodology</a:t>
            </a:r>
          </a:p>
        </p:txBody>
      </p:sp>
      <p:sp>
        <p:nvSpPr>
          <p:cNvPr id="3" name="Content Placeholder 2">
            <a:extLst>
              <a:ext uri="{FF2B5EF4-FFF2-40B4-BE49-F238E27FC236}">
                <a16:creationId xmlns:a16="http://schemas.microsoft.com/office/drawing/2014/main" id="{125438DD-21B4-8D43-8D00-91519CD5BE89}"/>
              </a:ext>
            </a:extLst>
          </p:cNvPr>
          <p:cNvSpPr>
            <a:spLocks noGrp="1"/>
          </p:cNvSpPr>
          <p:nvPr>
            <p:ph idx="1"/>
          </p:nvPr>
        </p:nvSpPr>
        <p:spPr/>
        <p:txBody>
          <a:bodyPr>
            <a:noAutofit/>
          </a:bodyPr>
          <a:lstStyle/>
          <a:p>
            <a:pPr>
              <a:lnSpc>
                <a:spcPct val="120000"/>
              </a:lnSpc>
              <a:spcBef>
                <a:spcPts val="0"/>
              </a:spcBef>
              <a:spcAft>
                <a:spcPts val="0"/>
              </a:spcAft>
            </a:pPr>
            <a:r>
              <a:rPr lang="en-US" sz="2200" dirty="0">
                <a:solidFill>
                  <a:schemeClr val="tx1"/>
                </a:solidFill>
              </a:rPr>
              <a:t>We evaluate GenASM using:</a:t>
            </a:r>
          </a:p>
          <a:p>
            <a:pPr lvl="1">
              <a:lnSpc>
                <a:spcPct val="120000"/>
              </a:lnSpc>
              <a:spcBef>
                <a:spcPts val="0"/>
              </a:spcBef>
              <a:spcAft>
                <a:spcPts val="0"/>
              </a:spcAft>
            </a:pPr>
            <a:r>
              <a:rPr lang="en-US" sz="2200" dirty="0">
                <a:solidFill>
                  <a:srgbClr val="7030A0"/>
                </a:solidFill>
              </a:rPr>
              <a:t>Synthesized</a:t>
            </a:r>
            <a:r>
              <a:rPr lang="en-US" sz="2200" dirty="0">
                <a:solidFill>
                  <a:schemeClr val="tx1"/>
                </a:solidFill>
              </a:rPr>
              <a:t> SystemVerilog models of the GenASM-DC and GenASM-TB accelerator datapaths </a:t>
            </a:r>
          </a:p>
          <a:p>
            <a:pPr lvl="1">
              <a:lnSpc>
                <a:spcPct val="120000"/>
              </a:lnSpc>
              <a:spcBef>
                <a:spcPts val="0"/>
              </a:spcBef>
              <a:spcAft>
                <a:spcPts val="0"/>
              </a:spcAft>
            </a:pPr>
            <a:r>
              <a:rPr lang="en-US" sz="2200" dirty="0">
                <a:solidFill>
                  <a:schemeClr val="tx1"/>
                </a:solidFill>
              </a:rPr>
              <a:t>Detailed </a:t>
            </a:r>
            <a:r>
              <a:rPr lang="en-US" sz="2200" dirty="0">
                <a:solidFill>
                  <a:srgbClr val="7030A0"/>
                </a:solidFill>
              </a:rPr>
              <a:t>simulation-based performance modeling</a:t>
            </a:r>
          </a:p>
          <a:p>
            <a:pPr>
              <a:lnSpc>
                <a:spcPct val="120000"/>
              </a:lnSpc>
              <a:spcBef>
                <a:spcPts val="4200"/>
              </a:spcBef>
              <a:spcAft>
                <a:spcPts val="0"/>
              </a:spcAft>
            </a:pPr>
            <a:r>
              <a:rPr lang="en-US" sz="2200" dirty="0">
                <a:solidFill>
                  <a:schemeClr val="tx1"/>
                </a:solidFill>
                <a:latin typeface="Calibri" panose="020F0502020204030204" pitchFamily="34" charset="0"/>
              </a:rPr>
              <a:t>16</a:t>
            </a:r>
            <a:r>
              <a:rPr lang="en-US" sz="2200" dirty="0">
                <a:solidFill>
                  <a:schemeClr val="tx1"/>
                </a:solidFill>
              </a:rPr>
              <a:t>GB HMC-like </a:t>
            </a:r>
            <a:r>
              <a:rPr lang="en-US" sz="2200" dirty="0">
                <a:solidFill>
                  <a:srgbClr val="0070C0"/>
                </a:solidFill>
                <a:latin typeface="Calibri" panose="020F0502020204030204" pitchFamily="34" charset="0"/>
              </a:rPr>
              <a:t>3</a:t>
            </a:r>
            <a:r>
              <a:rPr lang="en-US" sz="2200" dirty="0">
                <a:solidFill>
                  <a:srgbClr val="0070C0"/>
                </a:solidFill>
              </a:rPr>
              <a:t>D-stacked DRAM architecture</a:t>
            </a:r>
          </a:p>
          <a:p>
            <a:pPr lvl="1">
              <a:lnSpc>
                <a:spcPct val="120000"/>
              </a:lnSpc>
              <a:spcBef>
                <a:spcPts val="0"/>
              </a:spcBef>
              <a:spcAft>
                <a:spcPts val="0"/>
              </a:spcAft>
            </a:pPr>
            <a:r>
              <a:rPr lang="en-US" sz="2200" dirty="0">
                <a:solidFill>
                  <a:srgbClr val="0070C0"/>
                </a:solidFill>
                <a:latin typeface="Calibri" panose="020F0502020204030204" pitchFamily="34" charset="0"/>
              </a:rPr>
              <a:t>32</a:t>
            </a:r>
            <a:r>
              <a:rPr lang="en-US" sz="2200" dirty="0">
                <a:solidFill>
                  <a:srgbClr val="0070C0"/>
                </a:solidFill>
              </a:rPr>
              <a:t> vaults </a:t>
            </a:r>
          </a:p>
          <a:p>
            <a:pPr lvl="1">
              <a:lnSpc>
                <a:spcPct val="120000"/>
              </a:lnSpc>
              <a:spcBef>
                <a:spcPts val="0"/>
              </a:spcBef>
              <a:spcAft>
                <a:spcPts val="0"/>
              </a:spcAft>
            </a:pPr>
            <a:r>
              <a:rPr lang="en-US" sz="2200" dirty="0">
                <a:solidFill>
                  <a:schemeClr val="tx1"/>
                </a:solidFill>
                <a:latin typeface="Calibri" panose="020F0502020204030204" pitchFamily="34" charset="0"/>
              </a:rPr>
              <a:t>256</a:t>
            </a:r>
            <a:r>
              <a:rPr lang="en-US" sz="2200" dirty="0">
                <a:solidFill>
                  <a:schemeClr val="tx1"/>
                </a:solidFill>
              </a:rPr>
              <a:t>GB/s of internal bandwidth, clock frequency of </a:t>
            </a:r>
            <a:r>
              <a:rPr lang="en-US" sz="2200" dirty="0">
                <a:solidFill>
                  <a:schemeClr val="tx1"/>
                </a:solidFill>
                <a:latin typeface="Calibri" panose="020F0502020204030204" pitchFamily="34" charset="0"/>
              </a:rPr>
              <a:t>1.25</a:t>
            </a:r>
            <a:r>
              <a:rPr lang="en-US" sz="2200" dirty="0">
                <a:solidFill>
                  <a:schemeClr val="tx1"/>
                </a:solidFill>
              </a:rPr>
              <a:t>GHz</a:t>
            </a:r>
          </a:p>
          <a:p>
            <a:pPr lvl="1">
              <a:lnSpc>
                <a:spcPct val="120000"/>
              </a:lnSpc>
              <a:spcBef>
                <a:spcPts val="0"/>
              </a:spcBef>
              <a:spcAft>
                <a:spcPts val="0"/>
              </a:spcAft>
            </a:pPr>
            <a:r>
              <a:rPr lang="en-US" sz="2200" dirty="0">
                <a:solidFill>
                  <a:schemeClr val="tx1"/>
                </a:solidFill>
              </a:rPr>
              <a:t>In order to achieve </a:t>
            </a:r>
            <a:r>
              <a:rPr lang="en-US" sz="2200" dirty="0">
                <a:solidFill>
                  <a:srgbClr val="0070C0"/>
                </a:solidFill>
              </a:rPr>
              <a:t>high parallelism </a:t>
            </a:r>
            <a:r>
              <a:rPr lang="en-US" sz="2200" dirty="0">
                <a:solidFill>
                  <a:schemeClr val="tx1"/>
                </a:solidFill>
              </a:rPr>
              <a:t>and </a:t>
            </a:r>
            <a:r>
              <a:rPr lang="en-US" sz="2200" dirty="0">
                <a:solidFill>
                  <a:srgbClr val="0070C0"/>
                </a:solidFill>
              </a:rPr>
              <a:t>low power-consumption</a:t>
            </a:r>
          </a:p>
          <a:p>
            <a:pPr lvl="1">
              <a:lnSpc>
                <a:spcPct val="120000"/>
              </a:lnSpc>
              <a:spcBef>
                <a:spcPts val="0"/>
              </a:spcBef>
              <a:spcAft>
                <a:spcPts val="0"/>
              </a:spcAft>
            </a:pPr>
            <a:r>
              <a:rPr lang="en-US" sz="2200" dirty="0">
                <a:solidFill>
                  <a:srgbClr val="0070C0"/>
                </a:solidFill>
              </a:rPr>
              <a:t>Within each vault, </a:t>
            </a:r>
            <a:r>
              <a:rPr lang="en-US" sz="2200" dirty="0">
                <a:solidFill>
                  <a:schemeClr val="tx1"/>
                </a:solidFill>
              </a:rPr>
              <a:t>the logic layer contains a GenASM-DC accelerator, its associated DC-SRAM, a GenASM-TB accelerator, and TB-SRAMs.</a:t>
            </a:r>
          </a:p>
          <a:p>
            <a:pPr marL="454025" lvl="1" indent="0">
              <a:lnSpc>
                <a:spcPct val="120000"/>
              </a:lnSpc>
              <a:spcBef>
                <a:spcPts val="0"/>
              </a:spcBef>
              <a:spcAft>
                <a:spcPts val="0"/>
              </a:spcAft>
              <a:buNone/>
            </a:pPr>
            <a:endParaRPr lang="en-US" sz="2200" dirty="0">
              <a:solidFill>
                <a:srgbClr val="00B050"/>
              </a:solidFill>
            </a:endParaRPr>
          </a:p>
        </p:txBody>
      </p:sp>
      <p:sp>
        <p:nvSpPr>
          <p:cNvPr id="5" name="Slide Number Placeholder 4">
            <a:extLst>
              <a:ext uri="{FF2B5EF4-FFF2-40B4-BE49-F238E27FC236}">
                <a16:creationId xmlns:a16="http://schemas.microsoft.com/office/drawing/2014/main" id="{002F7895-155B-3348-815C-BA0F8C2FA026}"/>
              </a:ext>
            </a:extLst>
          </p:cNvPr>
          <p:cNvSpPr>
            <a:spLocks noGrp="1"/>
          </p:cNvSpPr>
          <p:nvPr>
            <p:ph type="sldNum" sz="quarter" idx="10"/>
          </p:nvPr>
        </p:nvSpPr>
        <p:spPr/>
        <p:txBody>
          <a:bodyPr/>
          <a:lstStyle/>
          <a:p>
            <a:fld id="{BE67019E-6B59-9444-A8F8-0CFAB6B6981D}" type="slidenum">
              <a:rPr lang="en-US" smtClean="0"/>
              <a:pPr/>
              <a:t>23</a:t>
            </a:fld>
            <a:endParaRPr lang="en-US" dirty="0"/>
          </a:p>
        </p:txBody>
      </p:sp>
    </p:spTree>
    <p:custDataLst>
      <p:tags r:id="rId1"/>
    </p:custDataLst>
    <p:extLst>
      <p:ext uri="{BB962C8B-B14F-4D97-AF65-F5344CB8AC3E}">
        <p14:creationId xmlns:p14="http://schemas.microsoft.com/office/powerpoint/2010/main" val="244949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501D8-6865-6044-B9F0-D748E5A3E2E6}"/>
              </a:ext>
            </a:extLst>
          </p:cNvPr>
          <p:cNvSpPr>
            <a:spLocks noGrp="1"/>
          </p:cNvSpPr>
          <p:nvPr>
            <p:ph type="title"/>
          </p:nvPr>
        </p:nvSpPr>
        <p:spPr/>
        <p:txBody>
          <a:bodyPr>
            <a:normAutofit fontScale="90000"/>
          </a:bodyPr>
          <a:lstStyle/>
          <a:p>
            <a:r>
              <a:rPr lang="en-US" dirty="0"/>
              <a:t>Evaluation Methodology (cont’d.)</a:t>
            </a:r>
          </a:p>
        </p:txBody>
      </p:sp>
      <p:sp>
        <p:nvSpPr>
          <p:cNvPr id="4" name="Slide Number Placeholder 3">
            <a:extLst>
              <a:ext uri="{FF2B5EF4-FFF2-40B4-BE49-F238E27FC236}">
                <a16:creationId xmlns:a16="http://schemas.microsoft.com/office/drawing/2014/main" id="{691DAFF5-3E0D-D841-AA3E-7D9156941797}"/>
              </a:ext>
            </a:extLst>
          </p:cNvPr>
          <p:cNvSpPr>
            <a:spLocks noGrp="1"/>
          </p:cNvSpPr>
          <p:nvPr>
            <p:ph type="sldNum" sz="quarter" idx="10"/>
          </p:nvPr>
        </p:nvSpPr>
        <p:spPr/>
        <p:txBody>
          <a:bodyPr/>
          <a:lstStyle/>
          <a:p>
            <a:fld id="{BE67019E-6B59-9444-A8F8-0CFAB6B6981D}" type="slidenum">
              <a:rPr lang="en-US" smtClean="0"/>
              <a:pPr/>
              <a:t>24</a:t>
            </a:fld>
            <a:endParaRPr lang="en-US" dirty="0"/>
          </a:p>
        </p:txBody>
      </p:sp>
      <p:graphicFrame>
        <p:nvGraphicFramePr>
          <p:cNvPr id="5" name="Table 5">
            <a:extLst>
              <a:ext uri="{FF2B5EF4-FFF2-40B4-BE49-F238E27FC236}">
                <a16:creationId xmlns:a16="http://schemas.microsoft.com/office/drawing/2014/main" id="{9349D892-1E36-FE41-B37E-3675C7599CBB}"/>
              </a:ext>
            </a:extLst>
          </p:cNvPr>
          <p:cNvGraphicFramePr>
            <a:graphicFrameLocks noGrp="1"/>
          </p:cNvGraphicFramePr>
          <p:nvPr>
            <p:extLst>
              <p:ext uri="{D42A27DB-BD31-4B8C-83A1-F6EECF244321}">
                <p14:modId xmlns:p14="http://schemas.microsoft.com/office/powerpoint/2010/main" val="941548769"/>
              </p:ext>
            </p:extLst>
          </p:nvPr>
        </p:nvGraphicFramePr>
        <p:xfrm>
          <a:off x="366962" y="1550444"/>
          <a:ext cx="8410074" cy="3062981"/>
        </p:xfrm>
        <a:graphic>
          <a:graphicData uri="http://schemas.openxmlformats.org/drawingml/2006/table">
            <a:tbl>
              <a:tblPr firstRow="1" bandRow="1">
                <a:tableStyleId>{5940675A-B579-460E-94D1-54222C63F5DA}</a:tableStyleId>
              </a:tblPr>
              <a:tblGrid>
                <a:gridCol w="3180910">
                  <a:extLst>
                    <a:ext uri="{9D8B030D-6E8A-4147-A177-3AD203B41FA5}">
                      <a16:colId xmlns:a16="http://schemas.microsoft.com/office/drawing/2014/main" val="3479334533"/>
                    </a:ext>
                  </a:extLst>
                </a:gridCol>
                <a:gridCol w="2596896">
                  <a:extLst>
                    <a:ext uri="{9D8B030D-6E8A-4147-A177-3AD203B41FA5}">
                      <a16:colId xmlns:a16="http://schemas.microsoft.com/office/drawing/2014/main" val="1590512115"/>
                    </a:ext>
                  </a:extLst>
                </a:gridCol>
                <a:gridCol w="2632268">
                  <a:extLst>
                    <a:ext uri="{9D8B030D-6E8A-4147-A177-3AD203B41FA5}">
                      <a16:colId xmlns:a16="http://schemas.microsoft.com/office/drawing/2014/main" val="1767945653"/>
                    </a:ext>
                  </a:extLst>
                </a:gridCol>
              </a:tblGrid>
              <a:tr h="578981">
                <a:tc>
                  <a:txBody>
                    <a:bodyPr/>
                    <a:lstStyle/>
                    <a:p>
                      <a:pPr algn="ctr"/>
                      <a:endParaRPr lang="en-US" sz="2100" b="1" dirty="0"/>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100" b="1" dirty="0">
                          <a:solidFill>
                            <a:srgbClr val="0070C0"/>
                          </a:solidFill>
                        </a:rPr>
                        <a:t>SW Baselines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dirty="0">
                          <a:solidFill>
                            <a:srgbClr val="C00000"/>
                          </a:solidFill>
                        </a:rPr>
                        <a:t>HW Baselines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4900786"/>
                  </a:ext>
                </a:extLst>
              </a:tr>
              <a:tr h="828000">
                <a:tc>
                  <a:txBody>
                    <a:bodyPr/>
                    <a:lstStyle/>
                    <a:p>
                      <a:pPr algn="ctr"/>
                      <a:r>
                        <a:rPr lang="en-US" sz="2100" b="1" dirty="0">
                          <a:solidFill>
                            <a:srgbClr val="7030A0"/>
                          </a:solidFill>
                        </a:rPr>
                        <a:t>Read Alignment</a:t>
                      </a:r>
                      <a:endParaRPr lang="en-US" sz="21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dirty="0"/>
                        <a:t>Minimap</a:t>
                      </a:r>
                      <a:r>
                        <a:rPr lang="en-US" sz="2100" dirty="0">
                          <a:latin typeface="Calibri" panose="020F0502020204030204" pitchFamily="34" charset="0"/>
                          <a:cs typeface="Calibri" panose="020F0502020204030204" pitchFamily="34" charset="0"/>
                        </a:rPr>
                        <a:t>2</a:t>
                      </a:r>
                      <a:r>
                        <a:rPr lang="en-US" sz="2100" baseline="30000" dirty="0">
                          <a:latin typeface="Calibri" panose="020F0502020204030204" pitchFamily="34" charset="0"/>
                          <a:cs typeface="Calibri" panose="020F0502020204030204" pitchFamily="34" charset="0"/>
                        </a:rPr>
                        <a:t>1</a:t>
                      </a:r>
                      <a:endParaRPr lang="en-US" sz="2100" dirty="0"/>
                    </a:p>
                    <a:p>
                      <a:pPr algn="ctr"/>
                      <a:r>
                        <a:rPr lang="en-US" sz="2100" dirty="0"/>
                        <a:t>BWA-MEM</a:t>
                      </a:r>
                      <a:r>
                        <a:rPr lang="en-US" sz="2100" baseline="30000" dirty="0">
                          <a:latin typeface="Calibri" panose="020F0502020204030204" pitchFamily="34" charset="0"/>
                          <a:cs typeface="Calibri" panose="020F0502020204030204" pitchFamily="34" charset="0"/>
                        </a:rPr>
                        <a:t>2</a:t>
                      </a:r>
                      <a:endParaRPr lang="en-US" sz="21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alpha val="20000"/>
                      </a:srgbClr>
                    </a:solidFill>
                  </a:tcPr>
                </a:tc>
                <a:tc>
                  <a:txBody>
                    <a:bodyPr/>
                    <a:lstStyle/>
                    <a:p>
                      <a:pPr algn="ctr"/>
                      <a:r>
                        <a:rPr lang="en-US" sz="2100" dirty="0"/>
                        <a:t>GACT (Darwin)</a:t>
                      </a:r>
                      <a:r>
                        <a:rPr lang="en-US" sz="2100" baseline="30000" dirty="0">
                          <a:latin typeface="Calibri" panose="020F0502020204030204" pitchFamily="34" charset="0"/>
                          <a:cs typeface="Calibri" panose="020F0502020204030204" pitchFamily="34" charset="0"/>
                        </a:rPr>
                        <a:t>3</a:t>
                      </a:r>
                      <a:endParaRPr lang="en-US" sz="2100" dirty="0"/>
                    </a:p>
                    <a:p>
                      <a:pPr algn="ctr"/>
                      <a:r>
                        <a:rPr lang="en-US" sz="2100" dirty="0" err="1"/>
                        <a:t>SillaX</a:t>
                      </a:r>
                      <a:r>
                        <a:rPr lang="en-US" sz="2100" dirty="0"/>
                        <a:t> (</a:t>
                      </a:r>
                      <a:r>
                        <a:rPr lang="en-US" sz="2100" dirty="0" err="1"/>
                        <a:t>GenAx</a:t>
                      </a:r>
                      <a:r>
                        <a:rPr lang="en-US" sz="2100" dirty="0"/>
                        <a:t>)</a:t>
                      </a:r>
                      <a:r>
                        <a:rPr lang="en-US" sz="2100" baseline="30000" dirty="0">
                          <a:latin typeface="Calibri" panose="020F0502020204030204" pitchFamily="34" charset="0"/>
                          <a:cs typeface="Calibri" panose="020F0502020204030204" pitchFamily="34" charset="0"/>
                        </a:rPr>
                        <a:t>4</a:t>
                      </a:r>
                      <a:endParaRPr lang="en-US" sz="21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alpha val="20000"/>
                      </a:srgbClr>
                    </a:solidFill>
                  </a:tcPr>
                </a:tc>
                <a:extLst>
                  <a:ext uri="{0D108BD9-81ED-4DB2-BD59-A6C34878D82A}">
                    <a16:rowId xmlns:a16="http://schemas.microsoft.com/office/drawing/2014/main" val="1566023890"/>
                  </a:ext>
                </a:extLst>
              </a:tr>
              <a:tr h="828000">
                <a:tc>
                  <a:txBody>
                    <a:bodyPr/>
                    <a:lstStyle/>
                    <a:p>
                      <a:pPr algn="ctr"/>
                      <a:r>
                        <a:rPr lang="en-US" sz="2100" b="1" dirty="0">
                          <a:solidFill>
                            <a:srgbClr val="00B050"/>
                          </a:solidFill>
                        </a:rPr>
                        <a:t>Pre-Alignment Filtering</a:t>
                      </a:r>
                      <a:endParaRPr lang="en-US" sz="21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alpha val="20000"/>
                      </a:srgbClr>
                    </a:solidFill>
                  </a:tcPr>
                </a:tc>
                <a:tc>
                  <a:txBody>
                    <a:bodyPr/>
                    <a:lstStyle/>
                    <a:p>
                      <a:pPr algn="ctr"/>
                      <a:r>
                        <a:rPr lang="en-US" sz="2100" dirty="0"/>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alpha val="20000"/>
                      </a:srgbClr>
                    </a:solidFill>
                  </a:tcPr>
                </a:tc>
                <a:tc>
                  <a:txBody>
                    <a:bodyPr/>
                    <a:lstStyle/>
                    <a:p>
                      <a:pPr algn="ctr"/>
                      <a:r>
                        <a:rPr lang="en-US" sz="2100" dirty="0"/>
                        <a:t>Shouji</a:t>
                      </a:r>
                      <a:r>
                        <a:rPr lang="en-US" sz="2100" baseline="30000" dirty="0">
                          <a:latin typeface="Calibri" panose="020F0502020204030204" pitchFamily="34" charset="0"/>
                          <a:cs typeface="Calibri" panose="020F0502020204030204" pitchFamily="34" charset="0"/>
                        </a:rPr>
                        <a:t>5</a:t>
                      </a:r>
                      <a:endParaRPr lang="en-US" sz="21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alpha val="20000"/>
                      </a:srgbClr>
                    </a:solidFill>
                  </a:tcPr>
                </a:tc>
                <a:extLst>
                  <a:ext uri="{0D108BD9-81ED-4DB2-BD59-A6C34878D82A}">
                    <a16:rowId xmlns:a16="http://schemas.microsoft.com/office/drawing/2014/main" val="513489509"/>
                  </a:ext>
                </a:extLst>
              </a:tr>
              <a:tr h="828000">
                <a:tc>
                  <a:txBody>
                    <a:bodyPr/>
                    <a:lstStyle/>
                    <a:p>
                      <a:pPr algn="ctr"/>
                      <a:r>
                        <a:rPr lang="en-US" sz="2100" b="1" dirty="0">
                          <a:solidFill>
                            <a:srgbClr val="FE6200"/>
                          </a:solidFill>
                        </a:rPr>
                        <a:t>Edit Distance Calculation</a:t>
                      </a:r>
                      <a:endParaRPr lang="en-US" sz="21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6200">
                        <a:alpha val="20000"/>
                      </a:srgbClr>
                    </a:solidFill>
                  </a:tcPr>
                </a:tc>
                <a:tc>
                  <a:txBody>
                    <a:bodyPr/>
                    <a:lstStyle/>
                    <a:p>
                      <a:pPr algn="ctr"/>
                      <a:r>
                        <a:rPr lang="en-US" sz="2100" dirty="0"/>
                        <a:t>Edlib</a:t>
                      </a:r>
                      <a:r>
                        <a:rPr lang="en-US" sz="2100" baseline="30000" dirty="0">
                          <a:latin typeface="Calibri" panose="020F0502020204030204" pitchFamily="34" charset="0"/>
                          <a:cs typeface="Calibri" panose="020F0502020204030204" pitchFamily="34" charset="0"/>
                        </a:rPr>
                        <a:t>6</a:t>
                      </a:r>
                      <a:endParaRPr lang="en-US" sz="21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6200">
                        <a:alpha val="20000"/>
                      </a:srgbClr>
                    </a:solidFill>
                  </a:tcPr>
                </a:tc>
                <a:tc>
                  <a:txBody>
                    <a:bodyPr/>
                    <a:lstStyle/>
                    <a:p>
                      <a:pPr algn="ctr"/>
                      <a:r>
                        <a:rPr lang="en-US" sz="2100" dirty="0"/>
                        <a:t>ASAP</a:t>
                      </a:r>
                      <a:r>
                        <a:rPr lang="en-US" sz="2100" baseline="30000" dirty="0">
                          <a:latin typeface="Calibri" panose="020F0502020204030204" pitchFamily="34" charset="0"/>
                          <a:cs typeface="Calibri" panose="020F0502020204030204" pitchFamily="34" charset="0"/>
                        </a:rPr>
                        <a:t>7</a:t>
                      </a:r>
                      <a:endParaRPr lang="en-US" sz="21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6200">
                        <a:alpha val="20000"/>
                      </a:srgbClr>
                    </a:solidFill>
                  </a:tcPr>
                </a:tc>
                <a:extLst>
                  <a:ext uri="{0D108BD9-81ED-4DB2-BD59-A6C34878D82A}">
                    <a16:rowId xmlns:a16="http://schemas.microsoft.com/office/drawing/2014/main" val="3911764510"/>
                  </a:ext>
                </a:extLst>
              </a:tr>
            </a:tbl>
          </a:graphicData>
        </a:graphic>
      </p:graphicFrame>
      <p:sp>
        <p:nvSpPr>
          <p:cNvPr id="6" name="TextBox 5">
            <a:extLst>
              <a:ext uri="{FF2B5EF4-FFF2-40B4-BE49-F238E27FC236}">
                <a16:creationId xmlns:a16="http://schemas.microsoft.com/office/drawing/2014/main" id="{4FE0687B-F02B-6B46-A5F0-D5F0936199A7}"/>
              </a:ext>
            </a:extLst>
          </p:cNvPr>
          <p:cNvSpPr txBox="1"/>
          <p:nvPr/>
        </p:nvSpPr>
        <p:spPr>
          <a:xfrm>
            <a:off x="366963" y="5361166"/>
            <a:ext cx="8410073" cy="1169551"/>
          </a:xfrm>
          <a:prstGeom prst="rect">
            <a:avLst/>
          </a:prstGeom>
          <a:noFill/>
        </p:spPr>
        <p:txBody>
          <a:bodyPr wrap="square" rtlCol="0">
            <a:spAutoFit/>
          </a:bodyPr>
          <a:lstStyle/>
          <a:p>
            <a:pPr marL="101600" algn="r"/>
            <a:r>
              <a:rPr lang="en-US" sz="1000" dirty="0">
                <a:latin typeface="Calibri" panose="020F0502020204030204" pitchFamily="34" charset="0"/>
                <a:cs typeface="Calibri" panose="020F0502020204030204" pitchFamily="34" charset="0"/>
              </a:rPr>
              <a:t>[1] H. Li. "Minimap2: Pairwise Alignment for Nucleotide Sequences." In </a:t>
            </a:r>
            <a:r>
              <a:rPr lang="en-US" sz="1000" i="1" dirty="0">
                <a:latin typeface="Calibri" panose="020F0502020204030204" pitchFamily="34" charset="0"/>
                <a:cs typeface="Calibri" panose="020F0502020204030204" pitchFamily="34" charset="0"/>
              </a:rPr>
              <a:t>Bioinformatics, </a:t>
            </a:r>
            <a:r>
              <a:rPr lang="en-US" sz="1000" dirty="0">
                <a:latin typeface="Calibri" panose="020F0502020204030204" pitchFamily="34" charset="0"/>
                <a:cs typeface="Calibri" panose="020F0502020204030204" pitchFamily="34" charset="0"/>
              </a:rPr>
              <a:t>2018.</a:t>
            </a:r>
          </a:p>
          <a:p>
            <a:pPr marL="101600" algn="r"/>
            <a:r>
              <a:rPr lang="en-US" sz="1000" dirty="0">
                <a:latin typeface="Calibri" panose="020F0502020204030204" pitchFamily="34" charset="0"/>
                <a:cs typeface="Calibri" panose="020F0502020204030204" pitchFamily="34" charset="0"/>
              </a:rPr>
              <a:t>[2] H. Li. "Aligning sequence reads, clone sequences and assembly contigs with BWA-MEM." In </a:t>
            </a:r>
            <a:r>
              <a:rPr lang="en-US" sz="1000" i="1" dirty="0" err="1">
                <a:latin typeface="Calibri" panose="020F0502020204030204" pitchFamily="34" charset="0"/>
                <a:cs typeface="Calibri" panose="020F0502020204030204" pitchFamily="34" charset="0"/>
              </a:rPr>
              <a:t>arXiv</a:t>
            </a:r>
            <a:r>
              <a:rPr lang="en-US" sz="1000" i="1"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2013.</a:t>
            </a:r>
          </a:p>
          <a:p>
            <a:pPr marL="101600" algn="r"/>
            <a:r>
              <a:rPr lang="en-US" sz="1000" dirty="0">
                <a:latin typeface="Calibri" panose="020F0502020204030204" pitchFamily="34" charset="0"/>
                <a:cs typeface="Calibri" panose="020F0502020204030204" pitchFamily="34" charset="0"/>
              </a:rPr>
              <a:t>[3] Y. </a:t>
            </a:r>
            <a:r>
              <a:rPr lang="en-US" sz="1000" dirty="0" err="1">
                <a:latin typeface="Calibri" panose="020F0502020204030204" pitchFamily="34" charset="0"/>
                <a:cs typeface="Calibri" panose="020F0502020204030204" pitchFamily="34" charset="0"/>
              </a:rPr>
              <a:t>Turakhia</a:t>
            </a:r>
            <a:r>
              <a:rPr lang="en-US" sz="1000" dirty="0">
                <a:latin typeface="Calibri" panose="020F0502020204030204" pitchFamily="34" charset="0"/>
                <a:cs typeface="Calibri" panose="020F0502020204030204" pitchFamily="34" charset="0"/>
              </a:rPr>
              <a:t> et al. "Darwin: A genomics co-processor provides up to 15,000 x acceleration on long read assembly." In </a:t>
            </a:r>
            <a:r>
              <a:rPr lang="en-US" sz="1000" i="1" dirty="0">
                <a:latin typeface="Calibri" panose="020F0502020204030204" pitchFamily="34" charset="0"/>
                <a:cs typeface="Calibri" panose="020F0502020204030204" pitchFamily="34" charset="0"/>
              </a:rPr>
              <a:t>ASPLOS, </a:t>
            </a:r>
            <a:r>
              <a:rPr lang="en-US" sz="1000" dirty="0">
                <a:latin typeface="Calibri" panose="020F0502020204030204" pitchFamily="34" charset="0"/>
                <a:cs typeface="Calibri" panose="020F0502020204030204" pitchFamily="34" charset="0"/>
              </a:rPr>
              <a:t>2018.</a:t>
            </a:r>
          </a:p>
          <a:p>
            <a:pPr marL="101600" algn="r"/>
            <a:r>
              <a:rPr lang="en-US" sz="1000" dirty="0">
                <a:latin typeface="Calibri" panose="020F0502020204030204" pitchFamily="34" charset="0"/>
                <a:cs typeface="Calibri" panose="020F0502020204030204" pitchFamily="34" charset="0"/>
              </a:rPr>
              <a:t>[4] D. </a:t>
            </a:r>
            <a:r>
              <a:rPr lang="en-US" sz="1000" dirty="0" err="1">
                <a:latin typeface="Calibri" panose="020F0502020204030204" pitchFamily="34" charset="0"/>
                <a:cs typeface="Calibri" panose="020F0502020204030204" pitchFamily="34" charset="0"/>
              </a:rPr>
              <a:t>Fujiki</a:t>
            </a:r>
            <a:r>
              <a:rPr lang="en-US" sz="1000" dirty="0">
                <a:latin typeface="Calibri" panose="020F0502020204030204" pitchFamily="34" charset="0"/>
                <a:cs typeface="Calibri" panose="020F0502020204030204" pitchFamily="34" charset="0"/>
              </a:rPr>
              <a:t> et al. "</a:t>
            </a:r>
            <a:r>
              <a:rPr lang="en-US" sz="1000" dirty="0" err="1">
                <a:latin typeface="Calibri" panose="020F0502020204030204" pitchFamily="34" charset="0"/>
                <a:cs typeface="Calibri" panose="020F0502020204030204" pitchFamily="34" charset="0"/>
              </a:rPr>
              <a:t>GenAx</a:t>
            </a:r>
            <a:r>
              <a:rPr lang="en-US" sz="1000" dirty="0">
                <a:latin typeface="Calibri" panose="020F0502020204030204" pitchFamily="34" charset="0"/>
                <a:cs typeface="Calibri" panose="020F0502020204030204" pitchFamily="34" charset="0"/>
              </a:rPr>
              <a:t>: A genome sequencing accelerator." In </a:t>
            </a:r>
            <a:r>
              <a:rPr lang="en-US" sz="1000" i="1" dirty="0">
                <a:latin typeface="Calibri" panose="020F0502020204030204" pitchFamily="34" charset="0"/>
                <a:cs typeface="Calibri" panose="020F0502020204030204" pitchFamily="34" charset="0"/>
              </a:rPr>
              <a:t>ISCA</a:t>
            </a:r>
            <a:r>
              <a:rPr lang="en-US" sz="1000" dirty="0">
                <a:latin typeface="Calibri" panose="020F0502020204030204" pitchFamily="34" charset="0"/>
                <a:cs typeface="Calibri" panose="020F0502020204030204" pitchFamily="34" charset="0"/>
              </a:rPr>
              <a:t>, 2018.</a:t>
            </a:r>
          </a:p>
          <a:p>
            <a:pPr marL="101600" algn="r"/>
            <a:r>
              <a:rPr lang="en-US" sz="1000" dirty="0">
                <a:latin typeface="Calibri" panose="020F0502020204030204" pitchFamily="34" charset="0"/>
                <a:cs typeface="Calibri" panose="020F0502020204030204" pitchFamily="34" charset="0"/>
              </a:rPr>
              <a:t>[5] M. </a:t>
            </a:r>
            <a:r>
              <a:rPr lang="en-US" sz="1000" dirty="0" err="1">
                <a:latin typeface="Calibri" panose="020F0502020204030204" pitchFamily="34" charset="0"/>
                <a:cs typeface="Calibri" panose="020F0502020204030204" pitchFamily="34" charset="0"/>
              </a:rPr>
              <a:t>Alser</a:t>
            </a:r>
            <a:r>
              <a:rPr lang="en-US" sz="1000" dirty="0">
                <a:latin typeface="Calibri" panose="020F0502020204030204" pitchFamily="34" charset="0"/>
                <a:cs typeface="Calibri" panose="020F0502020204030204" pitchFamily="34" charset="0"/>
              </a:rPr>
              <a:t>. "Shouji: A fast and efficient pre-alignment filter for sequence alignment." In </a:t>
            </a:r>
            <a:r>
              <a:rPr lang="en-US" sz="1000" i="1" dirty="0">
                <a:latin typeface="Calibri" panose="020F0502020204030204" pitchFamily="34" charset="0"/>
                <a:cs typeface="Calibri" panose="020F0502020204030204" pitchFamily="34" charset="0"/>
              </a:rPr>
              <a:t>Bioinformatics, </a:t>
            </a:r>
            <a:r>
              <a:rPr lang="en-US" sz="1000" dirty="0">
                <a:latin typeface="Calibri" panose="020F0502020204030204" pitchFamily="34" charset="0"/>
                <a:cs typeface="Calibri" panose="020F0502020204030204" pitchFamily="34" charset="0"/>
              </a:rPr>
              <a:t>2019.</a:t>
            </a:r>
          </a:p>
          <a:p>
            <a:pPr marL="101600" algn="r"/>
            <a:r>
              <a:rPr lang="en-US" sz="1000" dirty="0">
                <a:latin typeface="Calibri" panose="020F0502020204030204" pitchFamily="34" charset="0"/>
                <a:cs typeface="Calibri" panose="020F0502020204030204" pitchFamily="34" charset="0"/>
              </a:rPr>
              <a:t>[6] M. </a:t>
            </a:r>
            <a:r>
              <a:rPr lang="en-US" sz="1000" dirty="0" err="1">
                <a:latin typeface="Calibri" panose="020F0502020204030204" pitchFamily="34" charset="0"/>
                <a:cs typeface="Calibri" panose="020F0502020204030204" pitchFamily="34" charset="0"/>
              </a:rPr>
              <a:t>Šošić</a:t>
            </a:r>
            <a:r>
              <a:rPr lang="en-US" sz="1000" dirty="0">
                <a:latin typeface="Calibri" panose="020F0502020204030204" pitchFamily="34" charset="0"/>
                <a:cs typeface="Calibri" panose="020F0502020204030204" pitchFamily="34" charset="0"/>
              </a:rPr>
              <a:t> et al. "Edlib: A C/C++ library for fast, exact sequence alignment using edit distance." In </a:t>
            </a:r>
            <a:r>
              <a:rPr lang="en-US" sz="1000" i="1" dirty="0">
                <a:latin typeface="Calibri" panose="020F0502020204030204" pitchFamily="34" charset="0"/>
                <a:cs typeface="Calibri" panose="020F0502020204030204" pitchFamily="34" charset="0"/>
              </a:rPr>
              <a:t>Bioinformatics, </a:t>
            </a:r>
            <a:r>
              <a:rPr lang="en-US" sz="1000" dirty="0">
                <a:latin typeface="Calibri" panose="020F0502020204030204" pitchFamily="34" charset="0"/>
                <a:cs typeface="Calibri" panose="020F0502020204030204" pitchFamily="34" charset="0"/>
              </a:rPr>
              <a:t>2017.</a:t>
            </a:r>
          </a:p>
          <a:p>
            <a:pPr marL="101600" algn="r"/>
            <a:r>
              <a:rPr lang="en-US" sz="1000" dirty="0">
                <a:latin typeface="Calibri" panose="020F0502020204030204" pitchFamily="34" charset="0"/>
                <a:cs typeface="Calibri" panose="020F0502020204030204" pitchFamily="34" charset="0"/>
              </a:rPr>
              <a:t>[7] S.S. Banerjee et al. ”ASAP: Accelerated short-read alignment on programmable hardware." In </a:t>
            </a:r>
            <a:r>
              <a:rPr lang="en-US" sz="1000" i="1" dirty="0">
                <a:latin typeface="Calibri" panose="020F0502020204030204" pitchFamily="34" charset="0"/>
                <a:cs typeface="Calibri" panose="020F0502020204030204" pitchFamily="34" charset="0"/>
              </a:rPr>
              <a:t>TC</a:t>
            </a:r>
            <a:r>
              <a:rPr lang="en-US" sz="1000" dirty="0">
                <a:latin typeface="Calibri" panose="020F0502020204030204" pitchFamily="34" charset="0"/>
                <a:cs typeface="Calibri" panose="020F0502020204030204" pitchFamily="34" charset="0"/>
              </a:rPr>
              <a:t>, 2018.</a:t>
            </a:r>
          </a:p>
        </p:txBody>
      </p:sp>
    </p:spTree>
    <p:extLst>
      <p:ext uri="{BB962C8B-B14F-4D97-AF65-F5344CB8AC3E}">
        <p14:creationId xmlns:p14="http://schemas.microsoft.com/office/powerpoint/2010/main" val="2580584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BB27-54EF-D84B-B276-582F0A440E9B}"/>
              </a:ext>
            </a:extLst>
          </p:cNvPr>
          <p:cNvSpPr>
            <a:spLocks noGrp="1"/>
          </p:cNvSpPr>
          <p:nvPr>
            <p:ph type="title"/>
          </p:nvPr>
        </p:nvSpPr>
        <p:spPr>
          <a:xfrm>
            <a:off x="366963" y="257434"/>
            <a:ext cx="8410073" cy="753467"/>
          </a:xfrm>
        </p:spPr>
        <p:txBody>
          <a:bodyPr>
            <a:normAutofit fontScale="90000"/>
          </a:bodyPr>
          <a:lstStyle/>
          <a:p>
            <a:r>
              <a:rPr lang="en-US" dirty="0"/>
              <a:t>Evaluation Methodology (cont’d.)</a:t>
            </a:r>
          </a:p>
        </p:txBody>
      </p:sp>
      <p:sp>
        <p:nvSpPr>
          <p:cNvPr id="3" name="Content Placeholder 2">
            <a:extLst>
              <a:ext uri="{FF2B5EF4-FFF2-40B4-BE49-F238E27FC236}">
                <a16:creationId xmlns:a16="http://schemas.microsoft.com/office/drawing/2014/main" id="{785AB0FB-CDB2-854B-BA22-041A994E2930}"/>
              </a:ext>
            </a:extLst>
          </p:cNvPr>
          <p:cNvSpPr>
            <a:spLocks noGrp="1"/>
          </p:cNvSpPr>
          <p:nvPr>
            <p:ph idx="1"/>
          </p:nvPr>
        </p:nvSpPr>
        <p:spPr>
          <a:xfrm>
            <a:off x="366963" y="1152000"/>
            <a:ext cx="8410073" cy="5235830"/>
          </a:xfrm>
        </p:spPr>
        <p:txBody>
          <a:bodyPr>
            <a:normAutofit/>
          </a:bodyPr>
          <a:lstStyle/>
          <a:p>
            <a:pPr marL="279400" indent="-279400">
              <a:lnSpc>
                <a:spcPct val="120000"/>
              </a:lnSpc>
              <a:spcBef>
                <a:spcPts val="0"/>
              </a:spcBef>
              <a:spcAft>
                <a:spcPts val="0"/>
              </a:spcAft>
            </a:pPr>
            <a:r>
              <a:rPr lang="en-US" sz="2200" b="1" dirty="0">
                <a:solidFill>
                  <a:srgbClr val="7030A0"/>
                </a:solidFill>
              </a:rPr>
              <a:t>For Use Case 1: Read Alignment</a:t>
            </a:r>
            <a:r>
              <a:rPr lang="en-US" sz="2200" dirty="0">
                <a:solidFill>
                  <a:schemeClr val="tx1"/>
                </a:solidFill>
              </a:rPr>
              <a:t>, we compare GenASM with:</a:t>
            </a:r>
          </a:p>
          <a:p>
            <a:pPr marL="593725" lvl="1" indent="-231775">
              <a:lnSpc>
                <a:spcPct val="120000"/>
              </a:lnSpc>
              <a:spcBef>
                <a:spcPts val="1800"/>
              </a:spcBef>
              <a:spcAft>
                <a:spcPts val="0"/>
              </a:spcAft>
            </a:pPr>
            <a:r>
              <a:rPr lang="en-US" sz="2200" dirty="0">
                <a:solidFill>
                  <a:srgbClr val="7030A0"/>
                </a:solidFill>
              </a:rPr>
              <a:t>Minimap</a:t>
            </a:r>
            <a:r>
              <a:rPr lang="en-US" sz="2200" dirty="0">
                <a:solidFill>
                  <a:srgbClr val="7030A0"/>
                </a:solidFill>
                <a:latin typeface="Calibri" panose="020F0502020204030204" pitchFamily="34" charset="0"/>
              </a:rPr>
              <a:t>2</a:t>
            </a:r>
            <a:r>
              <a:rPr lang="en-US" sz="2200" dirty="0">
                <a:solidFill>
                  <a:schemeClr val="tx1"/>
                </a:solidFill>
              </a:rPr>
              <a:t> and </a:t>
            </a:r>
            <a:r>
              <a:rPr lang="en-US" sz="2200" dirty="0">
                <a:solidFill>
                  <a:srgbClr val="7030A0"/>
                </a:solidFill>
              </a:rPr>
              <a:t>BWA-MEM</a:t>
            </a:r>
            <a:r>
              <a:rPr lang="en-US" sz="2200" dirty="0">
                <a:solidFill>
                  <a:schemeClr val="tx1"/>
                </a:solidFill>
              </a:rPr>
              <a:t> (state-of-the-art </a:t>
            </a:r>
            <a:r>
              <a:rPr lang="en-US" sz="2200" b="1" dirty="0">
                <a:solidFill>
                  <a:srgbClr val="0070C0"/>
                </a:solidFill>
              </a:rPr>
              <a:t>SW</a:t>
            </a:r>
            <a:r>
              <a:rPr lang="en-US" sz="2200" dirty="0">
                <a:solidFill>
                  <a:schemeClr val="tx1"/>
                </a:solidFill>
              </a:rPr>
              <a:t>)</a:t>
            </a:r>
          </a:p>
          <a:p>
            <a:pPr marL="808038" lvl="2" indent="-214313">
              <a:lnSpc>
                <a:spcPct val="120000"/>
              </a:lnSpc>
              <a:spcBef>
                <a:spcPts val="0"/>
              </a:spcBef>
              <a:spcAft>
                <a:spcPts val="0"/>
              </a:spcAft>
            </a:pPr>
            <a:r>
              <a:rPr lang="en-US" sz="2200" dirty="0">
                <a:solidFill>
                  <a:schemeClr val="tx1"/>
                </a:solidFill>
              </a:rPr>
              <a:t>Running on Intel® Xeon® Gold </a:t>
            </a:r>
            <a:r>
              <a:rPr lang="en-US" sz="2200" dirty="0">
                <a:solidFill>
                  <a:schemeClr val="tx1"/>
                </a:solidFill>
                <a:latin typeface="Calibri" panose="020F0502020204030204" pitchFamily="34" charset="0"/>
              </a:rPr>
              <a:t>6126</a:t>
            </a:r>
            <a:r>
              <a:rPr lang="en-US" sz="2200" dirty="0">
                <a:solidFill>
                  <a:schemeClr val="tx1"/>
                </a:solidFill>
              </a:rPr>
              <a:t> CPU (</a:t>
            </a:r>
            <a:r>
              <a:rPr lang="en-US" sz="2200" dirty="0">
                <a:solidFill>
                  <a:schemeClr val="tx1"/>
                </a:solidFill>
                <a:latin typeface="Calibri" panose="020F0502020204030204" pitchFamily="34" charset="0"/>
              </a:rPr>
              <a:t>12</a:t>
            </a:r>
            <a:r>
              <a:rPr lang="en-US" sz="2200" dirty="0">
                <a:solidFill>
                  <a:schemeClr val="tx1"/>
                </a:solidFill>
              </a:rPr>
              <a:t>-core) operating @</a:t>
            </a:r>
            <a:r>
              <a:rPr lang="en-US" sz="2200" dirty="0">
                <a:solidFill>
                  <a:schemeClr val="tx1"/>
                </a:solidFill>
                <a:latin typeface="Calibri" panose="020F0502020204030204" pitchFamily="34" charset="0"/>
              </a:rPr>
              <a:t>2.60</a:t>
            </a:r>
            <a:r>
              <a:rPr lang="en-US" sz="2200" dirty="0">
                <a:solidFill>
                  <a:schemeClr val="tx1"/>
                </a:solidFill>
              </a:rPr>
              <a:t>GHz with </a:t>
            </a:r>
            <a:r>
              <a:rPr lang="en-US" sz="2200" dirty="0">
                <a:solidFill>
                  <a:schemeClr val="tx1"/>
                </a:solidFill>
                <a:latin typeface="Calibri" panose="020F0502020204030204" pitchFamily="34" charset="0"/>
              </a:rPr>
              <a:t>64</a:t>
            </a:r>
            <a:r>
              <a:rPr lang="en-US" sz="2200" dirty="0">
                <a:solidFill>
                  <a:schemeClr val="tx1"/>
                </a:solidFill>
              </a:rPr>
              <a:t>GB DDR</a:t>
            </a:r>
            <a:r>
              <a:rPr lang="en-US" sz="2200" dirty="0">
                <a:solidFill>
                  <a:schemeClr val="tx1"/>
                </a:solidFill>
                <a:latin typeface="Calibri" panose="020F0502020204030204" pitchFamily="34" charset="0"/>
              </a:rPr>
              <a:t>4</a:t>
            </a:r>
            <a:r>
              <a:rPr lang="en-US" sz="2200" dirty="0">
                <a:solidFill>
                  <a:schemeClr val="tx1"/>
                </a:solidFill>
              </a:rPr>
              <a:t> memory</a:t>
            </a:r>
          </a:p>
          <a:p>
            <a:pPr marL="808038" lvl="2" indent="-214313">
              <a:lnSpc>
                <a:spcPct val="120000"/>
              </a:lnSpc>
              <a:spcBef>
                <a:spcPts val="0"/>
              </a:spcBef>
              <a:spcAft>
                <a:spcPts val="0"/>
              </a:spcAft>
            </a:pPr>
            <a:r>
              <a:rPr lang="en-US" sz="2200" dirty="0">
                <a:solidFill>
                  <a:schemeClr val="tx1"/>
                </a:solidFill>
              </a:rPr>
              <a:t>Using two simulated datasets:</a:t>
            </a:r>
          </a:p>
          <a:p>
            <a:pPr marL="989013" lvl="5" indent="-180975">
              <a:lnSpc>
                <a:spcPct val="120000"/>
              </a:lnSpc>
              <a:spcBef>
                <a:spcPts val="0"/>
              </a:spcBef>
              <a:spcAft>
                <a:spcPts val="0"/>
              </a:spcAft>
            </a:pPr>
            <a:r>
              <a:rPr lang="en-US" sz="2200" dirty="0">
                <a:solidFill>
                  <a:schemeClr val="tx1"/>
                </a:solidFill>
              </a:rPr>
              <a:t>Long ONT and PacBio reads: </a:t>
            </a:r>
            <a:r>
              <a:rPr lang="en-US" sz="2200" dirty="0">
                <a:solidFill>
                  <a:srgbClr val="7030A0"/>
                </a:solidFill>
                <a:latin typeface="Calibri" panose="020F0502020204030204" pitchFamily="34" charset="0"/>
                <a:cs typeface="Calibri" panose="020F0502020204030204" pitchFamily="34" charset="0"/>
              </a:rPr>
              <a:t>10</a:t>
            </a:r>
            <a:r>
              <a:rPr lang="en-US" sz="2200" dirty="0">
                <a:solidFill>
                  <a:srgbClr val="7030A0"/>
                </a:solidFill>
              </a:rPr>
              <a:t>Kbp reads, </a:t>
            </a:r>
            <a:r>
              <a:rPr lang="en-US" sz="2200" dirty="0">
                <a:solidFill>
                  <a:srgbClr val="7030A0"/>
                </a:solidFill>
                <a:latin typeface="Calibri" panose="020F0502020204030204" pitchFamily="34" charset="0"/>
                <a:cs typeface="Calibri" panose="020F0502020204030204" pitchFamily="34" charset="0"/>
              </a:rPr>
              <a:t>10-15%</a:t>
            </a:r>
            <a:r>
              <a:rPr lang="en-US" sz="2200" dirty="0">
                <a:solidFill>
                  <a:srgbClr val="7030A0"/>
                </a:solidFill>
              </a:rPr>
              <a:t> error rate</a:t>
            </a:r>
          </a:p>
          <a:p>
            <a:pPr marL="989013" lvl="5" indent="-180975">
              <a:lnSpc>
                <a:spcPct val="120000"/>
              </a:lnSpc>
              <a:spcBef>
                <a:spcPts val="0"/>
              </a:spcBef>
              <a:spcAft>
                <a:spcPts val="0"/>
              </a:spcAft>
            </a:pPr>
            <a:r>
              <a:rPr lang="en-US" sz="2200" dirty="0">
                <a:solidFill>
                  <a:schemeClr val="tx1"/>
                </a:solidFill>
              </a:rPr>
              <a:t>Short Illumina reads: </a:t>
            </a:r>
            <a:r>
              <a:rPr lang="en-US" sz="2200" dirty="0">
                <a:solidFill>
                  <a:srgbClr val="7030A0"/>
                </a:solidFill>
                <a:latin typeface="Calibri" panose="020F0502020204030204" pitchFamily="34" charset="0"/>
                <a:cs typeface="Calibri" panose="020F0502020204030204" pitchFamily="34" charset="0"/>
              </a:rPr>
              <a:t>100-250</a:t>
            </a:r>
            <a:r>
              <a:rPr lang="en-US" sz="2200" dirty="0">
                <a:solidFill>
                  <a:srgbClr val="7030A0"/>
                </a:solidFill>
              </a:rPr>
              <a:t>bp reads, </a:t>
            </a:r>
            <a:r>
              <a:rPr lang="en-US" sz="2200" dirty="0">
                <a:solidFill>
                  <a:srgbClr val="7030A0"/>
                </a:solidFill>
                <a:latin typeface="Calibri" panose="020F0502020204030204" pitchFamily="34" charset="0"/>
                <a:cs typeface="Calibri" panose="020F0502020204030204" pitchFamily="34" charset="0"/>
              </a:rPr>
              <a:t>5%</a:t>
            </a:r>
            <a:r>
              <a:rPr lang="en-US" sz="2200" dirty="0">
                <a:solidFill>
                  <a:srgbClr val="7030A0"/>
                </a:solidFill>
              </a:rPr>
              <a:t> error rate</a:t>
            </a:r>
          </a:p>
          <a:p>
            <a:pPr marL="625475" lvl="1">
              <a:lnSpc>
                <a:spcPct val="120000"/>
              </a:lnSpc>
              <a:spcBef>
                <a:spcPts val="3600"/>
              </a:spcBef>
              <a:spcAft>
                <a:spcPts val="0"/>
              </a:spcAft>
            </a:pPr>
            <a:r>
              <a:rPr lang="en-US" sz="2200" dirty="0">
                <a:solidFill>
                  <a:srgbClr val="7030A0"/>
                </a:solidFill>
              </a:rPr>
              <a:t>GACT of Darwin</a:t>
            </a:r>
            <a:r>
              <a:rPr lang="en-US" sz="2200" dirty="0">
                <a:solidFill>
                  <a:schemeClr val="tx1"/>
                </a:solidFill>
              </a:rPr>
              <a:t> and </a:t>
            </a:r>
            <a:r>
              <a:rPr lang="en-US" sz="2200" dirty="0" err="1">
                <a:solidFill>
                  <a:srgbClr val="7030A0"/>
                </a:solidFill>
              </a:rPr>
              <a:t>SillaX</a:t>
            </a:r>
            <a:r>
              <a:rPr lang="en-US" sz="2200" dirty="0">
                <a:solidFill>
                  <a:srgbClr val="7030A0"/>
                </a:solidFill>
              </a:rPr>
              <a:t> of </a:t>
            </a:r>
            <a:r>
              <a:rPr lang="en-US" sz="2200" dirty="0" err="1">
                <a:solidFill>
                  <a:srgbClr val="7030A0"/>
                </a:solidFill>
              </a:rPr>
              <a:t>GenAx</a:t>
            </a:r>
            <a:r>
              <a:rPr lang="en-US" sz="2200" baseline="30000" dirty="0">
                <a:solidFill>
                  <a:schemeClr val="tx1"/>
                </a:solidFill>
              </a:rPr>
              <a:t> </a:t>
            </a:r>
            <a:r>
              <a:rPr lang="en-US" sz="2200" dirty="0">
                <a:solidFill>
                  <a:schemeClr val="tx1"/>
                </a:solidFill>
              </a:rPr>
              <a:t>(state-of-the-art </a:t>
            </a:r>
            <a:r>
              <a:rPr lang="en-US" sz="2200" b="1" dirty="0">
                <a:solidFill>
                  <a:srgbClr val="C00000"/>
                </a:solidFill>
              </a:rPr>
              <a:t>HW</a:t>
            </a:r>
            <a:r>
              <a:rPr lang="en-US" sz="2200" dirty="0">
                <a:solidFill>
                  <a:schemeClr val="tx1"/>
                </a:solidFill>
              </a:rPr>
              <a:t>)</a:t>
            </a:r>
          </a:p>
          <a:p>
            <a:pPr marL="808038" lvl="2" indent="-214313">
              <a:lnSpc>
                <a:spcPct val="120000"/>
              </a:lnSpc>
              <a:spcBef>
                <a:spcPts val="0"/>
              </a:spcBef>
              <a:spcAft>
                <a:spcPts val="0"/>
              </a:spcAft>
            </a:pPr>
            <a:r>
              <a:rPr lang="en-US" sz="2200" dirty="0">
                <a:solidFill>
                  <a:schemeClr val="tx1"/>
                </a:solidFill>
              </a:rPr>
              <a:t>Open-source RTL for GACT</a:t>
            </a:r>
          </a:p>
          <a:p>
            <a:pPr marL="808038" lvl="2" indent="-214313">
              <a:lnSpc>
                <a:spcPct val="120000"/>
              </a:lnSpc>
              <a:spcBef>
                <a:spcPts val="0"/>
              </a:spcBef>
              <a:spcAft>
                <a:spcPts val="0"/>
              </a:spcAft>
            </a:pPr>
            <a:r>
              <a:rPr lang="en-US" sz="2200" dirty="0">
                <a:solidFill>
                  <a:schemeClr val="tx1"/>
                </a:solidFill>
              </a:rPr>
              <a:t>Data reported by the original work for </a:t>
            </a:r>
            <a:r>
              <a:rPr lang="en-US" sz="2200" dirty="0" err="1">
                <a:solidFill>
                  <a:schemeClr val="tx1"/>
                </a:solidFill>
              </a:rPr>
              <a:t>SillaX</a:t>
            </a:r>
            <a:endParaRPr lang="en-US" sz="2200" dirty="0">
              <a:solidFill>
                <a:schemeClr val="tx1"/>
              </a:solidFill>
            </a:endParaRPr>
          </a:p>
          <a:p>
            <a:pPr marL="808038" lvl="2" indent="-214313">
              <a:lnSpc>
                <a:spcPct val="120000"/>
              </a:lnSpc>
              <a:spcBef>
                <a:spcPts val="0"/>
              </a:spcBef>
              <a:spcAft>
                <a:spcPts val="0"/>
              </a:spcAft>
            </a:pPr>
            <a:r>
              <a:rPr lang="en-US" sz="2200" dirty="0">
                <a:solidFill>
                  <a:schemeClr val="tx1"/>
                </a:solidFill>
              </a:rPr>
              <a:t>GACT is best for </a:t>
            </a:r>
            <a:r>
              <a:rPr lang="en-US" sz="2200" dirty="0">
                <a:solidFill>
                  <a:srgbClr val="7030A0"/>
                </a:solidFill>
              </a:rPr>
              <a:t>long reads</a:t>
            </a:r>
            <a:r>
              <a:rPr lang="en-US" sz="2200" dirty="0">
                <a:solidFill>
                  <a:schemeClr val="tx1"/>
                </a:solidFill>
              </a:rPr>
              <a:t>, </a:t>
            </a:r>
            <a:r>
              <a:rPr lang="en-US" sz="2200" dirty="0" err="1">
                <a:solidFill>
                  <a:schemeClr val="tx1"/>
                </a:solidFill>
              </a:rPr>
              <a:t>SillaX</a:t>
            </a:r>
            <a:r>
              <a:rPr lang="en-US" sz="2200" dirty="0">
                <a:solidFill>
                  <a:schemeClr val="tx1"/>
                </a:solidFill>
              </a:rPr>
              <a:t> is best for </a:t>
            </a:r>
            <a:r>
              <a:rPr lang="en-US" sz="2200" dirty="0">
                <a:solidFill>
                  <a:srgbClr val="7030A0"/>
                </a:solidFill>
              </a:rPr>
              <a:t>short reads</a:t>
            </a:r>
          </a:p>
          <a:p>
            <a:pPr>
              <a:lnSpc>
                <a:spcPct val="110000"/>
              </a:lnSpc>
            </a:pPr>
            <a:endParaRPr lang="en-US" sz="2200" dirty="0"/>
          </a:p>
        </p:txBody>
      </p:sp>
      <p:sp>
        <p:nvSpPr>
          <p:cNvPr id="5" name="Slide Number Placeholder 4">
            <a:extLst>
              <a:ext uri="{FF2B5EF4-FFF2-40B4-BE49-F238E27FC236}">
                <a16:creationId xmlns:a16="http://schemas.microsoft.com/office/drawing/2014/main" id="{2E8DD9A6-446C-1F45-8DB1-056D723571CE}"/>
              </a:ext>
            </a:extLst>
          </p:cNvPr>
          <p:cNvSpPr>
            <a:spLocks noGrp="1"/>
          </p:cNvSpPr>
          <p:nvPr>
            <p:ph type="sldNum" sz="quarter" idx="10"/>
          </p:nvPr>
        </p:nvSpPr>
        <p:spPr/>
        <p:txBody>
          <a:bodyPr/>
          <a:lstStyle/>
          <a:p>
            <a:fld id="{BE67019E-6B59-9444-A8F8-0CFAB6B6981D}" type="slidenum">
              <a:rPr lang="en-US" smtClean="0"/>
              <a:pPr/>
              <a:t>25</a:t>
            </a:fld>
            <a:endParaRPr lang="en-US" dirty="0"/>
          </a:p>
        </p:txBody>
      </p:sp>
    </p:spTree>
    <p:extLst>
      <p:ext uri="{BB962C8B-B14F-4D97-AF65-F5344CB8AC3E}">
        <p14:creationId xmlns:p14="http://schemas.microsoft.com/office/powerpoint/2010/main" val="1749090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BB27-54EF-D84B-B276-582F0A440E9B}"/>
              </a:ext>
            </a:extLst>
          </p:cNvPr>
          <p:cNvSpPr>
            <a:spLocks noGrp="1"/>
          </p:cNvSpPr>
          <p:nvPr>
            <p:ph type="title"/>
          </p:nvPr>
        </p:nvSpPr>
        <p:spPr>
          <a:xfrm>
            <a:off x="366963" y="257434"/>
            <a:ext cx="8410073" cy="753467"/>
          </a:xfrm>
        </p:spPr>
        <p:txBody>
          <a:bodyPr>
            <a:normAutofit fontScale="90000"/>
          </a:bodyPr>
          <a:lstStyle/>
          <a:p>
            <a:r>
              <a:rPr lang="en-US" dirty="0"/>
              <a:t>Evaluation Methodology (cont’d.)</a:t>
            </a:r>
          </a:p>
        </p:txBody>
      </p:sp>
      <p:sp>
        <p:nvSpPr>
          <p:cNvPr id="3" name="Content Placeholder 2">
            <a:extLst>
              <a:ext uri="{FF2B5EF4-FFF2-40B4-BE49-F238E27FC236}">
                <a16:creationId xmlns:a16="http://schemas.microsoft.com/office/drawing/2014/main" id="{785AB0FB-CDB2-854B-BA22-041A994E2930}"/>
              </a:ext>
            </a:extLst>
          </p:cNvPr>
          <p:cNvSpPr>
            <a:spLocks noGrp="1"/>
          </p:cNvSpPr>
          <p:nvPr>
            <p:ph idx="1"/>
          </p:nvPr>
        </p:nvSpPr>
        <p:spPr>
          <a:xfrm>
            <a:off x="366963" y="1150883"/>
            <a:ext cx="8410073" cy="5249916"/>
          </a:xfrm>
        </p:spPr>
        <p:txBody>
          <a:bodyPr>
            <a:noAutofit/>
          </a:bodyPr>
          <a:lstStyle/>
          <a:p>
            <a:pPr marL="279400" indent="-279400">
              <a:lnSpc>
                <a:spcPct val="120000"/>
              </a:lnSpc>
              <a:spcBef>
                <a:spcPts val="0"/>
              </a:spcBef>
              <a:spcAft>
                <a:spcPts val="0"/>
              </a:spcAft>
            </a:pPr>
            <a:r>
              <a:rPr lang="en-US" sz="2200" b="1" dirty="0">
                <a:solidFill>
                  <a:srgbClr val="00B050"/>
                </a:solidFill>
              </a:rPr>
              <a:t>For Use Case 2: Pre-Alignment Filtering, </a:t>
            </a:r>
            <a:r>
              <a:rPr lang="en-US" sz="2200" dirty="0">
                <a:solidFill>
                  <a:schemeClr val="tx1"/>
                </a:solidFill>
              </a:rPr>
              <a:t>we compare GenASM with:</a:t>
            </a:r>
          </a:p>
          <a:p>
            <a:pPr marL="593725" lvl="1" indent="-231775">
              <a:lnSpc>
                <a:spcPct val="120000"/>
              </a:lnSpc>
              <a:spcBef>
                <a:spcPts val="600"/>
              </a:spcBef>
              <a:spcAft>
                <a:spcPts val="0"/>
              </a:spcAft>
            </a:pPr>
            <a:r>
              <a:rPr lang="en-US" sz="2200" dirty="0">
                <a:solidFill>
                  <a:srgbClr val="00B050"/>
                </a:solidFill>
              </a:rPr>
              <a:t>Shouji</a:t>
            </a:r>
            <a:r>
              <a:rPr lang="en-US" sz="2200" dirty="0">
                <a:solidFill>
                  <a:schemeClr val="tx1"/>
                </a:solidFill>
              </a:rPr>
              <a:t> (state-of-the-art </a:t>
            </a:r>
            <a:r>
              <a:rPr lang="en-US" sz="2200" b="1" dirty="0">
                <a:solidFill>
                  <a:srgbClr val="C00000"/>
                </a:solidFill>
              </a:rPr>
              <a:t>HW</a:t>
            </a:r>
            <a:r>
              <a:rPr lang="en-US" sz="2200" dirty="0">
                <a:solidFill>
                  <a:schemeClr val="tx1"/>
                </a:solidFill>
              </a:rPr>
              <a:t> – FPGA-based filter)</a:t>
            </a:r>
            <a:endParaRPr lang="en-US" sz="2200" baseline="30000" dirty="0">
              <a:solidFill>
                <a:schemeClr val="tx1"/>
              </a:solidFill>
            </a:endParaRPr>
          </a:p>
          <a:p>
            <a:pPr marL="808038" lvl="2" indent="-214313">
              <a:lnSpc>
                <a:spcPct val="120000"/>
              </a:lnSpc>
              <a:spcBef>
                <a:spcPts val="0"/>
              </a:spcBef>
              <a:spcAft>
                <a:spcPts val="0"/>
              </a:spcAft>
            </a:pPr>
            <a:r>
              <a:rPr lang="en-US" sz="2200" dirty="0">
                <a:solidFill>
                  <a:schemeClr val="tx1"/>
                </a:solidFill>
              </a:rPr>
              <a:t>Using two datasets provided as test cases:</a:t>
            </a:r>
          </a:p>
          <a:p>
            <a:pPr marL="1022350" lvl="3" indent="-165100">
              <a:lnSpc>
                <a:spcPct val="120000"/>
              </a:lnSpc>
              <a:spcBef>
                <a:spcPts val="0"/>
              </a:spcBef>
              <a:spcAft>
                <a:spcPts val="0"/>
              </a:spcAft>
              <a:buFont typeface="Arial" panose="020B0604020202020204" pitchFamily="34" charset="0"/>
              <a:buChar char="•"/>
            </a:pPr>
            <a:r>
              <a:rPr lang="en-US" sz="2200" dirty="0">
                <a:solidFill>
                  <a:srgbClr val="00B050"/>
                </a:solidFill>
                <a:latin typeface="Calibri" panose="020F0502020204030204" pitchFamily="34" charset="0"/>
              </a:rPr>
              <a:t>100</a:t>
            </a:r>
            <a:r>
              <a:rPr lang="en-US" sz="2200" dirty="0">
                <a:solidFill>
                  <a:srgbClr val="00B050"/>
                </a:solidFill>
              </a:rPr>
              <a:t>bp</a:t>
            </a:r>
            <a:r>
              <a:rPr lang="en-US" sz="2200" dirty="0">
                <a:solidFill>
                  <a:schemeClr val="tx1"/>
                </a:solidFill>
              </a:rPr>
              <a:t> reference-read pairs with </a:t>
            </a:r>
            <a:r>
              <a:rPr lang="en-US" sz="2200" dirty="0">
                <a:solidFill>
                  <a:srgbClr val="00B050"/>
                </a:solidFill>
              </a:rPr>
              <a:t>an edit distance threshold of </a:t>
            </a:r>
            <a:r>
              <a:rPr lang="en-US" sz="2200" dirty="0">
                <a:solidFill>
                  <a:srgbClr val="00B050"/>
                </a:solidFill>
                <a:latin typeface="Calibri" panose="020F0502020204030204" pitchFamily="34" charset="0"/>
              </a:rPr>
              <a:t>5</a:t>
            </a:r>
          </a:p>
          <a:p>
            <a:pPr marL="1022350" lvl="3" indent="-165100">
              <a:lnSpc>
                <a:spcPct val="120000"/>
              </a:lnSpc>
              <a:spcBef>
                <a:spcPts val="0"/>
              </a:spcBef>
              <a:spcAft>
                <a:spcPts val="0"/>
              </a:spcAft>
              <a:buFont typeface="Arial" panose="020B0604020202020204" pitchFamily="34" charset="0"/>
              <a:buChar char="•"/>
            </a:pPr>
            <a:r>
              <a:rPr lang="en-US" sz="2200" dirty="0">
                <a:solidFill>
                  <a:srgbClr val="00B050"/>
                </a:solidFill>
                <a:latin typeface="Calibri" panose="020F0502020204030204" pitchFamily="34" charset="0"/>
              </a:rPr>
              <a:t>250</a:t>
            </a:r>
            <a:r>
              <a:rPr lang="en-US" sz="2200" dirty="0">
                <a:solidFill>
                  <a:srgbClr val="00B050"/>
                </a:solidFill>
              </a:rPr>
              <a:t>bp</a:t>
            </a:r>
            <a:r>
              <a:rPr lang="en-US" sz="2200" dirty="0">
                <a:solidFill>
                  <a:schemeClr val="tx1"/>
                </a:solidFill>
              </a:rPr>
              <a:t> reference-read pairs with </a:t>
            </a:r>
            <a:r>
              <a:rPr lang="en-US" sz="2200" dirty="0">
                <a:solidFill>
                  <a:srgbClr val="00B050"/>
                </a:solidFill>
              </a:rPr>
              <a:t>an edit distance threshold of </a:t>
            </a:r>
            <a:r>
              <a:rPr lang="en-US" sz="2200" dirty="0">
                <a:solidFill>
                  <a:srgbClr val="00B050"/>
                </a:solidFill>
                <a:latin typeface="Calibri" panose="020F0502020204030204" pitchFamily="34" charset="0"/>
              </a:rPr>
              <a:t>15</a:t>
            </a:r>
            <a:endParaRPr lang="en-US" sz="2200" dirty="0">
              <a:latin typeface="Calibri" panose="020F0502020204030204" pitchFamily="34" charset="0"/>
            </a:endParaRPr>
          </a:p>
          <a:p>
            <a:pPr marL="279400" indent="-279400">
              <a:lnSpc>
                <a:spcPct val="120000"/>
              </a:lnSpc>
              <a:spcBef>
                <a:spcPts val="3000"/>
              </a:spcBef>
              <a:spcAft>
                <a:spcPts val="0"/>
              </a:spcAft>
            </a:pPr>
            <a:r>
              <a:rPr lang="en-US" sz="2200" b="1" dirty="0">
                <a:solidFill>
                  <a:srgbClr val="FE6200"/>
                </a:solidFill>
              </a:rPr>
              <a:t>For Use Case 3: Edit Distance Calculation</a:t>
            </a:r>
            <a:r>
              <a:rPr lang="en-US" sz="2200" dirty="0">
                <a:solidFill>
                  <a:srgbClr val="FE6200"/>
                </a:solidFill>
              </a:rPr>
              <a:t>,</a:t>
            </a:r>
            <a:r>
              <a:rPr lang="en-US" sz="2200" dirty="0">
                <a:solidFill>
                  <a:srgbClr val="7030A0"/>
                </a:solidFill>
              </a:rPr>
              <a:t> </a:t>
            </a:r>
            <a:r>
              <a:rPr lang="en-US" sz="2200" dirty="0">
                <a:solidFill>
                  <a:schemeClr val="tx1"/>
                </a:solidFill>
              </a:rPr>
              <a:t>we compare GenASM with:</a:t>
            </a:r>
          </a:p>
          <a:p>
            <a:pPr marL="593725" lvl="1" indent="-231775">
              <a:lnSpc>
                <a:spcPct val="120000"/>
              </a:lnSpc>
              <a:spcBef>
                <a:spcPts val="600"/>
              </a:spcBef>
              <a:spcAft>
                <a:spcPts val="0"/>
              </a:spcAft>
            </a:pPr>
            <a:r>
              <a:rPr lang="en-US" sz="2200" dirty="0">
                <a:solidFill>
                  <a:srgbClr val="FE6200"/>
                </a:solidFill>
              </a:rPr>
              <a:t>Edlib</a:t>
            </a:r>
            <a:r>
              <a:rPr lang="en-US" sz="2200" dirty="0">
                <a:solidFill>
                  <a:schemeClr val="tx1"/>
                </a:solidFill>
              </a:rPr>
              <a:t> (state-of-the-art </a:t>
            </a:r>
            <a:r>
              <a:rPr lang="en-US" sz="2200" b="1" dirty="0">
                <a:solidFill>
                  <a:srgbClr val="0070C0"/>
                </a:solidFill>
              </a:rPr>
              <a:t>SW</a:t>
            </a:r>
            <a:r>
              <a:rPr lang="en-US" sz="2200" dirty="0">
                <a:solidFill>
                  <a:schemeClr val="tx1"/>
                </a:solidFill>
              </a:rPr>
              <a:t>)</a:t>
            </a:r>
            <a:endParaRPr lang="en-US" sz="2200" baseline="30000" dirty="0">
              <a:solidFill>
                <a:schemeClr val="tx1"/>
              </a:solidFill>
            </a:endParaRPr>
          </a:p>
          <a:p>
            <a:pPr marL="808038" lvl="2" indent="-214313">
              <a:lnSpc>
                <a:spcPct val="120000"/>
              </a:lnSpc>
              <a:spcBef>
                <a:spcPts val="0"/>
              </a:spcBef>
              <a:spcAft>
                <a:spcPts val="0"/>
              </a:spcAft>
            </a:pPr>
            <a:r>
              <a:rPr lang="en-US" sz="2200" dirty="0">
                <a:solidFill>
                  <a:schemeClr val="tx1"/>
                </a:solidFill>
              </a:rPr>
              <a:t>Using two </a:t>
            </a:r>
            <a:r>
              <a:rPr lang="en-US" sz="2200" dirty="0">
                <a:solidFill>
                  <a:srgbClr val="FE6200"/>
                </a:solidFill>
                <a:latin typeface="Calibri" panose="020F0502020204030204" pitchFamily="34" charset="0"/>
              </a:rPr>
              <a:t>100</a:t>
            </a:r>
            <a:r>
              <a:rPr lang="en-US" sz="2200" dirty="0">
                <a:solidFill>
                  <a:srgbClr val="FE6200"/>
                </a:solidFill>
              </a:rPr>
              <a:t>Kbp and </a:t>
            </a:r>
            <a:r>
              <a:rPr lang="en-US" sz="2200" dirty="0">
                <a:solidFill>
                  <a:srgbClr val="FE6200"/>
                </a:solidFill>
                <a:latin typeface="Calibri" panose="020F0502020204030204" pitchFamily="34" charset="0"/>
              </a:rPr>
              <a:t>1</a:t>
            </a:r>
            <a:r>
              <a:rPr lang="en-US" sz="2200" dirty="0">
                <a:solidFill>
                  <a:srgbClr val="FE6200"/>
                </a:solidFill>
              </a:rPr>
              <a:t>Mbp </a:t>
            </a:r>
            <a:r>
              <a:rPr lang="en-US" sz="2200" dirty="0">
                <a:solidFill>
                  <a:schemeClr val="tx1"/>
                </a:solidFill>
              </a:rPr>
              <a:t>sequences with </a:t>
            </a:r>
            <a:r>
              <a:rPr lang="en-US" sz="2200" dirty="0">
                <a:solidFill>
                  <a:srgbClr val="FE6200"/>
                </a:solidFill>
              </a:rPr>
              <a:t>similarity ranging between </a:t>
            </a:r>
            <a:r>
              <a:rPr lang="en-US" sz="2200" dirty="0">
                <a:solidFill>
                  <a:srgbClr val="FE6200"/>
                </a:solidFill>
                <a:latin typeface="Calibri" panose="020F0502020204030204" pitchFamily="34" charset="0"/>
              </a:rPr>
              <a:t>60%-99%</a:t>
            </a:r>
          </a:p>
          <a:p>
            <a:pPr marL="593725" lvl="1" indent="-231775">
              <a:lnSpc>
                <a:spcPct val="120000"/>
              </a:lnSpc>
              <a:spcBef>
                <a:spcPts val="1200"/>
              </a:spcBef>
              <a:spcAft>
                <a:spcPts val="0"/>
              </a:spcAft>
            </a:pPr>
            <a:r>
              <a:rPr lang="en-US" sz="2200" dirty="0">
                <a:solidFill>
                  <a:srgbClr val="FE6200"/>
                </a:solidFill>
              </a:rPr>
              <a:t>ASAP</a:t>
            </a:r>
            <a:r>
              <a:rPr lang="en-US" sz="2200" baseline="30000" dirty="0">
                <a:solidFill>
                  <a:schemeClr val="tx1"/>
                </a:solidFill>
              </a:rPr>
              <a:t> </a:t>
            </a:r>
            <a:r>
              <a:rPr lang="en-US" sz="2200" dirty="0">
                <a:solidFill>
                  <a:schemeClr val="tx1"/>
                </a:solidFill>
              </a:rPr>
              <a:t>(state-of-the-art </a:t>
            </a:r>
            <a:r>
              <a:rPr lang="en-US" sz="2200" b="1" dirty="0">
                <a:solidFill>
                  <a:srgbClr val="C00000"/>
                </a:solidFill>
              </a:rPr>
              <a:t>HW</a:t>
            </a:r>
            <a:r>
              <a:rPr lang="en-US" sz="2200" dirty="0">
                <a:solidFill>
                  <a:schemeClr val="tx1"/>
                </a:solidFill>
              </a:rPr>
              <a:t> – FPGA-based accelerator)</a:t>
            </a:r>
            <a:r>
              <a:rPr lang="en-US" sz="2200" dirty="0"/>
              <a:t> </a:t>
            </a:r>
            <a:endParaRPr lang="en-US" sz="2200" dirty="0">
              <a:solidFill>
                <a:schemeClr val="tx1"/>
              </a:solidFill>
            </a:endParaRPr>
          </a:p>
          <a:p>
            <a:pPr marL="808038" lvl="2" indent="-214313">
              <a:lnSpc>
                <a:spcPct val="120000"/>
              </a:lnSpc>
              <a:spcBef>
                <a:spcPts val="0"/>
              </a:spcBef>
              <a:spcAft>
                <a:spcPts val="0"/>
              </a:spcAft>
            </a:pPr>
            <a:r>
              <a:rPr lang="en-US" sz="2200" dirty="0">
                <a:solidFill>
                  <a:schemeClr val="tx1"/>
                </a:solidFill>
              </a:rPr>
              <a:t>Using data reported by the original work</a:t>
            </a:r>
          </a:p>
          <a:p>
            <a:pPr lvl="2">
              <a:lnSpc>
                <a:spcPct val="120000"/>
              </a:lnSpc>
              <a:spcBef>
                <a:spcPts val="0"/>
              </a:spcBef>
              <a:spcAft>
                <a:spcPts val="0"/>
              </a:spcAft>
            </a:pPr>
            <a:endParaRPr lang="en-US" sz="2200" dirty="0"/>
          </a:p>
          <a:p>
            <a:pPr marL="717550" lvl="2" indent="0">
              <a:lnSpc>
                <a:spcPct val="120000"/>
              </a:lnSpc>
              <a:spcBef>
                <a:spcPts val="0"/>
              </a:spcBef>
              <a:spcAft>
                <a:spcPts val="0"/>
              </a:spcAft>
              <a:buNone/>
            </a:pPr>
            <a:endParaRPr lang="en-US" sz="2200" dirty="0"/>
          </a:p>
        </p:txBody>
      </p:sp>
      <p:sp>
        <p:nvSpPr>
          <p:cNvPr id="5" name="Slide Number Placeholder 4">
            <a:extLst>
              <a:ext uri="{FF2B5EF4-FFF2-40B4-BE49-F238E27FC236}">
                <a16:creationId xmlns:a16="http://schemas.microsoft.com/office/drawing/2014/main" id="{2E8DD9A6-446C-1F45-8DB1-056D723571CE}"/>
              </a:ext>
            </a:extLst>
          </p:cNvPr>
          <p:cNvSpPr>
            <a:spLocks noGrp="1"/>
          </p:cNvSpPr>
          <p:nvPr>
            <p:ph type="sldNum" sz="quarter" idx="10"/>
          </p:nvPr>
        </p:nvSpPr>
        <p:spPr/>
        <p:txBody>
          <a:bodyPr/>
          <a:lstStyle/>
          <a:p>
            <a:fld id="{BE67019E-6B59-9444-A8F8-0CFAB6B6981D}" type="slidenum">
              <a:rPr lang="en-US" smtClean="0"/>
              <a:pPr/>
              <a:t>26</a:t>
            </a:fld>
            <a:endParaRPr lang="en-US" dirty="0"/>
          </a:p>
        </p:txBody>
      </p:sp>
    </p:spTree>
    <p:extLst>
      <p:ext uri="{BB962C8B-B14F-4D97-AF65-F5344CB8AC3E}">
        <p14:creationId xmlns:p14="http://schemas.microsoft.com/office/powerpoint/2010/main" val="1908680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fontScale="90000"/>
          </a:bodyPr>
          <a:lstStyle/>
          <a:p>
            <a:r>
              <a:rPr lang="en-US" dirty="0"/>
              <a:t>Key Results – Area and Power</a:t>
            </a:r>
          </a:p>
        </p:txBody>
      </p:sp>
      <p:sp>
        <p:nvSpPr>
          <p:cNvPr id="3" name="Content Placeholder 2">
            <a:extLst>
              <a:ext uri="{FF2B5EF4-FFF2-40B4-BE49-F238E27FC236}">
                <a16:creationId xmlns:a16="http://schemas.microsoft.com/office/drawing/2014/main" id="{352355FD-8978-034C-A4F6-5DDD1F67AC9E}"/>
              </a:ext>
            </a:extLst>
          </p:cNvPr>
          <p:cNvSpPr>
            <a:spLocks noGrp="1"/>
          </p:cNvSpPr>
          <p:nvPr>
            <p:ph idx="1"/>
          </p:nvPr>
        </p:nvSpPr>
        <p:spPr>
          <a:xfrm>
            <a:off x="366963" y="1153551"/>
            <a:ext cx="8410073" cy="5281539"/>
          </a:xfrm>
        </p:spPr>
        <p:txBody>
          <a:bodyPr>
            <a:noAutofit/>
          </a:bodyPr>
          <a:lstStyle/>
          <a:p>
            <a:pPr marL="463550" indent="-285750">
              <a:lnSpc>
                <a:spcPct val="120000"/>
              </a:lnSpc>
              <a:spcBef>
                <a:spcPts val="0"/>
              </a:spcBef>
              <a:spcAft>
                <a:spcPts val="0"/>
              </a:spcAft>
            </a:pPr>
            <a:r>
              <a:rPr lang="en-US" dirty="0">
                <a:solidFill>
                  <a:schemeClr val="tx1"/>
                </a:solidFill>
              </a:rPr>
              <a:t>Based on our </a:t>
            </a:r>
            <a:r>
              <a:rPr lang="en-US" b="1" dirty="0">
                <a:solidFill>
                  <a:srgbClr val="0070C0"/>
                </a:solidFill>
              </a:rPr>
              <a:t>synthesis</a:t>
            </a:r>
            <a:r>
              <a:rPr lang="en-US" dirty="0">
                <a:solidFill>
                  <a:schemeClr val="tx1"/>
                </a:solidFill>
              </a:rPr>
              <a:t> of </a:t>
            </a:r>
            <a:r>
              <a:rPr lang="en-US" b="1" dirty="0">
                <a:solidFill>
                  <a:srgbClr val="0070C0"/>
                </a:solidFill>
              </a:rPr>
              <a:t>GenASM-DC</a:t>
            </a:r>
            <a:r>
              <a:rPr lang="en-US" b="1" dirty="0">
                <a:solidFill>
                  <a:srgbClr val="1F8DD3"/>
                </a:solidFill>
              </a:rPr>
              <a:t> </a:t>
            </a:r>
            <a:r>
              <a:rPr lang="en-US" dirty="0">
                <a:solidFill>
                  <a:schemeClr val="tx1"/>
                </a:solidFill>
              </a:rPr>
              <a:t>and</a:t>
            </a:r>
            <a:r>
              <a:rPr lang="en-US" b="1" dirty="0">
                <a:solidFill>
                  <a:srgbClr val="1F8DD3"/>
                </a:solidFill>
              </a:rPr>
              <a:t> </a:t>
            </a:r>
            <a:r>
              <a:rPr lang="en-US" b="1" dirty="0">
                <a:solidFill>
                  <a:srgbClr val="0070C0"/>
                </a:solidFill>
              </a:rPr>
              <a:t>GenASM-TB</a:t>
            </a:r>
            <a:r>
              <a:rPr lang="en-US" b="1" dirty="0">
                <a:solidFill>
                  <a:srgbClr val="1F8DD3"/>
                </a:solidFill>
              </a:rPr>
              <a:t> </a:t>
            </a:r>
            <a:r>
              <a:rPr lang="en-US" dirty="0">
                <a:solidFill>
                  <a:schemeClr val="tx1"/>
                </a:solidFill>
              </a:rPr>
              <a:t>accelerator datapaths using the Synopsys Design Compiler with a </a:t>
            </a:r>
            <a:r>
              <a:rPr lang="en-US" b="1" dirty="0">
                <a:solidFill>
                  <a:srgbClr val="0070C0"/>
                </a:solidFill>
                <a:latin typeface="Calibri" panose="020F0502020204030204" pitchFamily="34" charset="0"/>
              </a:rPr>
              <a:t>28</a:t>
            </a:r>
            <a:r>
              <a:rPr lang="en-US" b="1" dirty="0">
                <a:solidFill>
                  <a:srgbClr val="0070C0"/>
                </a:solidFill>
              </a:rPr>
              <a:t>nm</a:t>
            </a:r>
            <a:r>
              <a:rPr lang="en-US" dirty="0">
                <a:solidFill>
                  <a:srgbClr val="1F8DD3"/>
                </a:solidFill>
              </a:rPr>
              <a:t> </a:t>
            </a:r>
            <a:r>
              <a:rPr lang="en-US" dirty="0">
                <a:solidFill>
                  <a:schemeClr val="tx1"/>
                </a:solidFill>
              </a:rPr>
              <a:t>LP process:</a:t>
            </a:r>
          </a:p>
          <a:p>
            <a:pPr marL="727075" lvl="1" indent="-228600">
              <a:lnSpc>
                <a:spcPct val="120000"/>
              </a:lnSpc>
              <a:spcBef>
                <a:spcPts val="0"/>
              </a:spcBef>
              <a:spcAft>
                <a:spcPts val="0"/>
              </a:spcAft>
            </a:pPr>
            <a:r>
              <a:rPr lang="en-US" sz="2000" dirty="0">
                <a:solidFill>
                  <a:schemeClr val="tx1"/>
                </a:solidFill>
              </a:rPr>
              <a:t>Both GenASM-DC and GenASM-TB operate </a:t>
            </a:r>
            <a:r>
              <a:rPr lang="en-US" sz="2000" b="1" dirty="0">
                <a:solidFill>
                  <a:srgbClr val="0070C0"/>
                </a:solidFill>
              </a:rPr>
              <a:t>@ </a:t>
            </a:r>
            <a:r>
              <a:rPr lang="en-US" sz="2000" b="1" dirty="0">
                <a:solidFill>
                  <a:srgbClr val="0070C0"/>
                </a:solidFill>
                <a:latin typeface="Calibri" panose="020F0502020204030204" pitchFamily="34" charset="0"/>
              </a:rPr>
              <a:t>1</a:t>
            </a:r>
            <a:r>
              <a:rPr lang="en-US" sz="2000" b="1" dirty="0">
                <a:solidFill>
                  <a:srgbClr val="0070C0"/>
                </a:solidFill>
              </a:rPr>
              <a:t>GHz</a:t>
            </a: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180975" lvl="1" indent="0">
              <a:lnSpc>
                <a:spcPct val="120000"/>
              </a:lnSpc>
              <a:spcBef>
                <a:spcPts val="0"/>
              </a:spcBef>
              <a:spcAft>
                <a:spcPts val="0"/>
              </a:spcAft>
              <a:buNone/>
            </a:pPr>
            <a:r>
              <a:rPr lang="en-US" sz="2000" b="1" dirty="0">
                <a:solidFill>
                  <a:schemeClr val="tx1"/>
                </a:solidFill>
              </a:rPr>
              <a:t>               </a:t>
            </a:r>
            <a:r>
              <a:rPr lang="en-US" sz="200" b="1" dirty="0">
                <a:solidFill>
                  <a:schemeClr val="tx1"/>
                </a:solidFill>
              </a:rPr>
              <a:t> </a:t>
            </a:r>
            <a:r>
              <a:rPr lang="en-US" sz="2000" b="1" dirty="0">
                <a:solidFill>
                  <a:schemeClr val="tx1"/>
                </a:solidFill>
              </a:rPr>
              <a:t>Total (</a:t>
            </a:r>
            <a:r>
              <a:rPr lang="en-US" sz="2000" b="1" dirty="0">
                <a:solidFill>
                  <a:schemeClr val="tx1"/>
                </a:solidFill>
                <a:latin typeface="Calibri" panose="020F0502020204030204" pitchFamily="34" charset="0"/>
              </a:rPr>
              <a:t>1</a:t>
            </a:r>
            <a:r>
              <a:rPr lang="en-US" sz="2000" b="1" dirty="0">
                <a:solidFill>
                  <a:schemeClr val="tx1"/>
                </a:solidFill>
              </a:rPr>
              <a:t> vault):</a:t>
            </a:r>
            <a:r>
              <a:rPr lang="en-US" sz="2000" dirty="0">
                <a:solidFill>
                  <a:schemeClr val="tx1"/>
                </a:solidFill>
              </a:rPr>
              <a:t>	       </a:t>
            </a:r>
            <a:r>
              <a:rPr lang="en-US" sz="2000" dirty="0">
                <a:solidFill>
                  <a:schemeClr val="tx1"/>
                </a:solidFill>
                <a:latin typeface="Calibri" panose="020F0502020204030204" pitchFamily="34" charset="0"/>
              </a:rPr>
              <a:t>0.334 mm</a:t>
            </a:r>
            <a:r>
              <a:rPr lang="en-US" sz="2000" baseline="30000" dirty="0">
                <a:solidFill>
                  <a:schemeClr val="tx1"/>
                </a:solidFill>
                <a:latin typeface="Calibri" panose="020F0502020204030204" pitchFamily="34" charset="0"/>
              </a:rPr>
              <a:t>2</a:t>
            </a:r>
            <a:r>
              <a:rPr lang="en-US" sz="2000" dirty="0">
                <a:solidFill>
                  <a:schemeClr val="tx1"/>
                </a:solidFill>
                <a:latin typeface="Calibri" panose="020F0502020204030204" pitchFamily="34" charset="0"/>
              </a:rPr>
              <a:t>		          0.101 W	</a:t>
            </a:r>
            <a:endParaRPr lang="en-US" sz="2000" baseline="30000" dirty="0">
              <a:solidFill>
                <a:schemeClr val="tx1"/>
              </a:solidFill>
              <a:latin typeface="Calibri" panose="020F0502020204030204" pitchFamily="34" charset="0"/>
            </a:endParaRPr>
          </a:p>
          <a:p>
            <a:pPr marL="180975" lvl="1" indent="0">
              <a:lnSpc>
                <a:spcPct val="120000"/>
              </a:lnSpc>
              <a:spcBef>
                <a:spcPts val="0"/>
              </a:spcBef>
              <a:spcAft>
                <a:spcPts val="0"/>
              </a:spcAft>
              <a:buNone/>
            </a:pPr>
            <a:r>
              <a:rPr lang="en-US" sz="2000" b="1" dirty="0">
                <a:solidFill>
                  <a:schemeClr val="tx1"/>
                </a:solidFill>
              </a:rPr>
              <a:t>           Total (</a:t>
            </a:r>
            <a:r>
              <a:rPr lang="en-US" sz="2000" b="1" dirty="0">
                <a:solidFill>
                  <a:schemeClr val="tx1"/>
                </a:solidFill>
                <a:latin typeface="Calibri" panose="020F0502020204030204" pitchFamily="34" charset="0"/>
              </a:rPr>
              <a:t>32</a:t>
            </a:r>
            <a:r>
              <a:rPr lang="en-US" sz="2000" b="1" dirty="0">
                <a:solidFill>
                  <a:schemeClr val="tx1"/>
                </a:solidFill>
              </a:rPr>
              <a:t> vaults):</a:t>
            </a:r>
            <a:r>
              <a:rPr lang="en-US" sz="2000" dirty="0">
                <a:solidFill>
                  <a:schemeClr val="tx1"/>
                </a:solidFill>
              </a:rPr>
              <a:t>	       </a:t>
            </a:r>
            <a:r>
              <a:rPr lang="en-US" sz="2000" dirty="0">
                <a:solidFill>
                  <a:schemeClr val="tx1"/>
                </a:solidFill>
                <a:latin typeface="Calibri" panose="020F0502020204030204" pitchFamily="34" charset="0"/>
              </a:rPr>
              <a:t>10.69 mm</a:t>
            </a:r>
            <a:r>
              <a:rPr lang="en-US" sz="2000" baseline="30000" dirty="0">
                <a:solidFill>
                  <a:schemeClr val="tx1"/>
                </a:solidFill>
                <a:latin typeface="Calibri" panose="020F0502020204030204" pitchFamily="34" charset="0"/>
              </a:rPr>
              <a:t>2	</a:t>
            </a:r>
            <a:r>
              <a:rPr lang="en-US" sz="2000" dirty="0">
                <a:solidFill>
                  <a:schemeClr val="tx1"/>
                </a:solidFill>
                <a:latin typeface="Calibri" panose="020F0502020204030204" pitchFamily="34" charset="0"/>
              </a:rPr>
              <a:t>	          3.23 W</a:t>
            </a:r>
            <a:endParaRPr lang="en-US" sz="2000" baseline="30000" dirty="0">
              <a:solidFill>
                <a:schemeClr val="tx1"/>
              </a:solidFill>
              <a:latin typeface="Calibri" panose="020F0502020204030204" pitchFamily="34" charset="0"/>
            </a:endParaRPr>
          </a:p>
          <a:p>
            <a:pPr marL="180975" lvl="1" indent="0">
              <a:lnSpc>
                <a:spcPct val="120000"/>
              </a:lnSpc>
              <a:spcBef>
                <a:spcPts val="0"/>
              </a:spcBef>
              <a:spcAft>
                <a:spcPts val="0"/>
              </a:spcAft>
              <a:buNone/>
            </a:pPr>
            <a:r>
              <a:rPr lang="en-US" sz="2000" b="1" dirty="0">
                <a:solidFill>
                  <a:schemeClr val="tx1"/>
                </a:solidFill>
                <a:latin typeface="Calibri" panose="020F0502020204030204" pitchFamily="34" charset="0"/>
              </a:rPr>
              <a:t>%</a:t>
            </a:r>
            <a:r>
              <a:rPr lang="en-US" sz="2000" b="1" dirty="0">
                <a:solidFill>
                  <a:schemeClr val="tx1"/>
                </a:solidFill>
              </a:rPr>
              <a:t> of a Xeon CPU core:</a:t>
            </a:r>
            <a:r>
              <a:rPr lang="en-US" sz="2000" dirty="0">
                <a:solidFill>
                  <a:schemeClr val="tx1"/>
                </a:solidFill>
              </a:rPr>
              <a:t>	       </a:t>
            </a:r>
            <a:r>
              <a:rPr lang="en-US" sz="2000" b="1" dirty="0">
                <a:solidFill>
                  <a:srgbClr val="0070C0"/>
                </a:solidFill>
                <a:latin typeface="Calibri" panose="020F0502020204030204" pitchFamily="34" charset="0"/>
              </a:rPr>
              <a:t>1%			          1%</a:t>
            </a:r>
          </a:p>
          <a:p>
            <a:pPr marL="177800" indent="0">
              <a:lnSpc>
                <a:spcPct val="120000"/>
              </a:lnSpc>
              <a:spcBef>
                <a:spcPts val="0"/>
              </a:spcBef>
              <a:spcAft>
                <a:spcPts val="0"/>
              </a:spcAft>
              <a:buNone/>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p:txBody>
      </p:sp>
      <p:sp>
        <p:nvSpPr>
          <p:cNvPr id="8" name="Slide Number Placeholder 7">
            <a:extLst>
              <a:ext uri="{FF2B5EF4-FFF2-40B4-BE49-F238E27FC236}">
                <a16:creationId xmlns:a16="http://schemas.microsoft.com/office/drawing/2014/main" id="{4598AF6C-2548-9C45-A22B-C27AD0E24FE0}"/>
              </a:ext>
            </a:extLst>
          </p:cNvPr>
          <p:cNvSpPr>
            <a:spLocks noGrp="1"/>
          </p:cNvSpPr>
          <p:nvPr>
            <p:ph type="sldNum" sz="quarter" idx="10"/>
          </p:nvPr>
        </p:nvSpPr>
        <p:spPr/>
        <p:txBody>
          <a:bodyPr/>
          <a:lstStyle/>
          <a:p>
            <a:fld id="{BE67019E-6B59-9444-A8F8-0CFAB6B6981D}" type="slidenum">
              <a:rPr lang="en-US" smtClean="0"/>
              <a:pPr/>
              <a:t>27</a:t>
            </a:fld>
            <a:endParaRPr lang="en-US" dirty="0"/>
          </a:p>
        </p:txBody>
      </p:sp>
      <p:pic>
        <p:nvPicPr>
          <p:cNvPr id="9" name="Picture 8">
            <a:extLst>
              <a:ext uri="{FF2B5EF4-FFF2-40B4-BE49-F238E27FC236}">
                <a16:creationId xmlns:a16="http://schemas.microsoft.com/office/drawing/2014/main" id="{4B429080-6773-004C-B2E3-4D56C17EAD88}"/>
              </a:ext>
            </a:extLst>
          </p:cNvPr>
          <p:cNvPicPr>
            <a:picLocks noChangeAspect="1"/>
          </p:cNvPicPr>
          <p:nvPr/>
        </p:nvPicPr>
        <p:blipFill rotWithShape="1">
          <a:blip r:embed="rId4"/>
          <a:srcRect t="15771"/>
          <a:stretch/>
        </p:blipFill>
        <p:spPr>
          <a:xfrm>
            <a:off x="1956020" y="2515204"/>
            <a:ext cx="7516465" cy="2558231"/>
          </a:xfrm>
          <a:prstGeom prst="rect">
            <a:avLst/>
          </a:prstGeom>
        </p:spPr>
      </p:pic>
      <p:pic>
        <p:nvPicPr>
          <p:cNvPr id="13" name="Picture 12">
            <a:extLst>
              <a:ext uri="{FF2B5EF4-FFF2-40B4-BE49-F238E27FC236}">
                <a16:creationId xmlns:a16="http://schemas.microsoft.com/office/drawing/2014/main" id="{5D0D50E8-DDDA-BF47-BDF6-E79C94DC6207}"/>
              </a:ext>
            </a:extLst>
          </p:cNvPr>
          <p:cNvPicPr>
            <a:picLocks noChangeAspect="1"/>
          </p:cNvPicPr>
          <p:nvPr/>
        </p:nvPicPr>
        <p:blipFill rotWithShape="1">
          <a:blip r:embed="rId5"/>
          <a:srcRect t="30487" r="72020" b="18476"/>
          <a:stretch/>
        </p:blipFill>
        <p:spPr>
          <a:xfrm>
            <a:off x="366963" y="3109351"/>
            <a:ext cx="2284505" cy="1369938"/>
          </a:xfrm>
          <a:prstGeom prst="rect">
            <a:avLst/>
          </a:prstGeom>
        </p:spPr>
      </p:pic>
    </p:spTree>
    <p:custDataLst>
      <p:tags r:id="rId1"/>
    </p:custDataLst>
    <p:extLst>
      <p:ext uri="{BB962C8B-B14F-4D97-AF65-F5344CB8AC3E}">
        <p14:creationId xmlns:p14="http://schemas.microsoft.com/office/powerpoint/2010/main" val="63344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fontScale="90000"/>
          </a:bodyPr>
          <a:lstStyle/>
          <a:p>
            <a:r>
              <a:rPr lang="en-US" dirty="0"/>
              <a:t>Key Results – Area and Power</a:t>
            </a:r>
          </a:p>
        </p:txBody>
      </p:sp>
      <p:sp>
        <p:nvSpPr>
          <p:cNvPr id="3" name="Content Placeholder 2">
            <a:extLst>
              <a:ext uri="{FF2B5EF4-FFF2-40B4-BE49-F238E27FC236}">
                <a16:creationId xmlns:a16="http://schemas.microsoft.com/office/drawing/2014/main" id="{352355FD-8978-034C-A4F6-5DDD1F67AC9E}"/>
              </a:ext>
            </a:extLst>
          </p:cNvPr>
          <p:cNvSpPr>
            <a:spLocks noGrp="1"/>
          </p:cNvSpPr>
          <p:nvPr>
            <p:ph idx="1"/>
          </p:nvPr>
        </p:nvSpPr>
        <p:spPr>
          <a:xfrm>
            <a:off x="366963" y="1153551"/>
            <a:ext cx="8410073" cy="5281539"/>
          </a:xfrm>
        </p:spPr>
        <p:txBody>
          <a:bodyPr>
            <a:noAutofit/>
          </a:bodyPr>
          <a:lstStyle/>
          <a:p>
            <a:pPr marL="463550" indent="-285750">
              <a:lnSpc>
                <a:spcPct val="120000"/>
              </a:lnSpc>
              <a:spcBef>
                <a:spcPts val="0"/>
              </a:spcBef>
              <a:spcAft>
                <a:spcPts val="0"/>
              </a:spcAft>
            </a:pPr>
            <a:r>
              <a:rPr lang="en-US" dirty="0">
                <a:solidFill>
                  <a:schemeClr val="tx1"/>
                </a:solidFill>
              </a:rPr>
              <a:t>Based on our </a:t>
            </a:r>
            <a:r>
              <a:rPr lang="en-US" b="1" dirty="0">
                <a:solidFill>
                  <a:srgbClr val="0070C0"/>
                </a:solidFill>
              </a:rPr>
              <a:t>synthesis</a:t>
            </a:r>
            <a:r>
              <a:rPr lang="en-US" dirty="0">
                <a:solidFill>
                  <a:schemeClr val="tx1"/>
                </a:solidFill>
              </a:rPr>
              <a:t> of </a:t>
            </a:r>
            <a:r>
              <a:rPr lang="en-US" b="1" dirty="0">
                <a:solidFill>
                  <a:srgbClr val="0070C0"/>
                </a:solidFill>
              </a:rPr>
              <a:t>GenASM-DC</a:t>
            </a:r>
            <a:r>
              <a:rPr lang="en-US" b="1" dirty="0">
                <a:solidFill>
                  <a:srgbClr val="1F8DD3"/>
                </a:solidFill>
              </a:rPr>
              <a:t> </a:t>
            </a:r>
            <a:r>
              <a:rPr lang="en-US" dirty="0">
                <a:solidFill>
                  <a:schemeClr val="tx1"/>
                </a:solidFill>
              </a:rPr>
              <a:t>and</a:t>
            </a:r>
            <a:r>
              <a:rPr lang="en-US" b="1" dirty="0">
                <a:solidFill>
                  <a:srgbClr val="1F8DD3"/>
                </a:solidFill>
              </a:rPr>
              <a:t> </a:t>
            </a:r>
            <a:r>
              <a:rPr lang="en-US" b="1" dirty="0">
                <a:solidFill>
                  <a:srgbClr val="0070C0"/>
                </a:solidFill>
              </a:rPr>
              <a:t>GenASM-TB</a:t>
            </a:r>
            <a:r>
              <a:rPr lang="en-US" b="1" dirty="0">
                <a:solidFill>
                  <a:srgbClr val="1F8DD3"/>
                </a:solidFill>
              </a:rPr>
              <a:t> </a:t>
            </a:r>
            <a:r>
              <a:rPr lang="en-US" dirty="0">
                <a:solidFill>
                  <a:schemeClr val="tx1"/>
                </a:solidFill>
              </a:rPr>
              <a:t>accelerator datapaths using the Synopsys Design Compiler with a </a:t>
            </a:r>
            <a:r>
              <a:rPr lang="en-US" b="1" dirty="0">
                <a:solidFill>
                  <a:srgbClr val="0070C0"/>
                </a:solidFill>
                <a:latin typeface="Calibri" panose="020F0502020204030204" pitchFamily="34" charset="0"/>
              </a:rPr>
              <a:t>28</a:t>
            </a:r>
            <a:r>
              <a:rPr lang="en-US" b="1" dirty="0">
                <a:solidFill>
                  <a:srgbClr val="0070C0"/>
                </a:solidFill>
              </a:rPr>
              <a:t>nm</a:t>
            </a:r>
            <a:r>
              <a:rPr lang="en-US" dirty="0">
                <a:solidFill>
                  <a:srgbClr val="1F8DD3"/>
                </a:solidFill>
              </a:rPr>
              <a:t> </a:t>
            </a:r>
            <a:r>
              <a:rPr lang="en-US" dirty="0">
                <a:solidFill>
                  <a:schemeClr val="tx1"/>
                </a:solidFill>
              </a:rPr>
              <a:t>LP process:</a:t>
            </a:r>
          </a:p>
          <a:p>
            <a:pPr marL="727075" lvl="1" indent="-228600">
              <a:lnSpc>
                <a:spcPct val="120000"/>
              </a:lnSpc>
              <a:spcBef>
                <a:spcPts val="0"/>
              </a:spcBef>
              <a:spcAft>
                <a:spcPts val="0"/>
              </a:spcAft>
            </a:pPr>
            <a:r>
              <a:rPr lang="en-US" sz="2000" dirty="0">
                <a:solidFill>
                  <a:schemeClr val="tx1"/>
                </a:solidFill>
              </a:rPr>
              <a:t>Both GenASM-DC and GenASM-TB operate </a:t>
            </a:r>
            <a:r>
              <a:rPr lang="en-US" sz="2000" b="1" dirty="0">
                <a:solidFill>
                  <a:srgbClr val="0070C0"/>
                </a:solidFill>
              </a:rPr>
              <a:t>@ </a:t>
            </a:r>
            <a:r>
              <a:rPr lang="en-US" sz="2000" b="1" dirty="0">
                <a:solidFill>
                  <a:srgbClr val="0070C0"/>
                </a:solidFill>
                <a:latin typeface="Calibri" panose="020F0502020204030204" pitchFamily="34" charset="0"/>
              </a:rPr>
              <a:t>1</a:t>
            </a:r>
            <a:r>
              <a:rPr lang="en-US" sz="2000" b="1" dirty="0">
                <a:solidFill>
                  <a:srgbClr val="0070C0"/>
                </a:solidFill>
              </a:rPr>
              <a:t>GHz</a:t>
            </a: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180975" lvl="1" indent="0">
              <a:lnSpc>
                <a:spcPct val="120000"/>
              </a:lnSpc>
              <a:spcBef>
                <a:spcPts val="0"/>
              </a:spcBef>
              <a:spcAft>
                <a:spcPts val="0"/>
              </a:spcAft>
              <a:buNone/>
            </a:pPr>
            <a:r>
              <a:rPr lang="en-US" sz="2000" b="1" dirty="0">
                <a:solidFill>
                  <a:schemeClr val="tx1"/>
                </a:solidFill>
              </a:rPr>
              <a:t>               </a:t>
            </a:r>
            <a:r>
              <a:rPr lang="en-US" sz="200" b="1" dirty="0">
                <a:solidFill>
                  <a:schemeClr val="tx1"/>
                </a:solidFill>
              </a:rPr>
              <a:t> </a:t>
            </a: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p:txBody>
      </p:sp>
      <p:sp>
        <p:nvSpPr>
          <p:cNvPr id="8" name="Slide Number Placeholder 7">
            <a:extLst>
              <a:ext uri="{FF2B5EF4-FFF2-40B4-BE49-F238E27FC236}">
                <a16:creationId xmlns:a16="http://schemas.microsoft.com/office/drawing/2014/main" id="{4598AF6C-2548-9C45-A22B-C27AD0E24FE0}"/>
              </a:ext>
            </a:extLst>
          </p:cNvPr>
          <p:cNvSpPr>
            <a:spLocks noGrp="1"/>
          </p:cNvSpPr>
          <p:nvPr>
            <p:ph type="sldNum" sz="quarter" idx="10"/>
          </p:nvPr>
        </p:nvSpPr>
        <p:spPr/>
        <p:txBody>
          <a:bodyPr/>
          <a:lstStyle/>
          <a:p>
            <a:fld id="{BE67019E-6B59-9444-A8F8-0CFAB6B6981D}" type="slidenum">
              <a:rPr lang="en-US" smtClean="0"/>
              <a:pPr/>
              <a:t>28</a:t>
            </a:fld>
            <a:endParaRPr lang="en-US" dirty="0"/>
          </a:p>
        </p:txBody>
      </p:sp>
      <p:pic>
        <p:nvPicPr>
          <p:cNvPr id="9" name="Picture 8">
            <a:extLst>
              <a:ext uri="{FF2B5EF4-FFF2-40B4-BE49-F238E27FC236}">
                <a16:creationId xmlns:a16="http://schemas.microsoft.com/office/drawing/2014/main" id="{4B429080-6773-004C-B2E3-4D56C17EAD88}"/>
              </a:ext>
            </a:extLst>
          </p:cNvPr>
          <p:cNvPicPr>
            <a:picLocks noChangeAspect="1"/>
          </p:cNvPicPr>
          <p:nvPr/>
        </p:nvPicPr>
        <p:blipFill rotWithShape="1">
          <a:blip r:embed="rId4"/>
          <a:srcRect t="15771"/>
          <a:stretch/>
        </p:blipFill>
        <p:spPr>
          <a:xfrm>
            <a:off x="1956020" y="2515204"/>
            <a:ext cx="7516465" cy="2558231"/>
          </a:xfrm>
          <a:prstGeom prst="rect">
            <a:avLst/>
          </a:prstGeom>
        </p:spPr>
      </p:pic>
      <p:pic>
        <p:nvPicPr>
          <p:cNvPr id="13" name="Picture 12">
            <a:extLst>
              <a:ext uri="{FF2B5EF4-FFF2-40B4-BE49-F238E27FC236}">
                <a16:creationId xmlns:a16="http://schemas.microsoft.com/office/drawing/2014/main" id="{5D0D50E8-DDDA-BF47-BDF6-E79C94DC6207}"/>
              </a:ext>
            </a:extLst>
          </p:cNvPr>
          <p:cNvPicPr>
            <a:picLocks noChangeAspect="1"/>
          </p:cNvPicPr>
          <p:nvPr/>
        </p:nvPicPr>
        <p:blipFill rotWithShape="1">
          <a:blip r:embed="rId5"/>
          <a:srcRect t="30487" r="72020" b="18476"/>
          <a:stretch/>
        </p:blipFill>
        <p:spPr>
          <a:xfrm>
            <a:off x="366963" y="3109351"/>
            <a:ext cx="2284505" cy="1369938"/>
          </a:xfrm>
          <a:prstGeom prst="rect">
            <a:avLst/>
          </a:prstGeom>
        </p:spPr>
      </p:pic>
      <p:sp>
        <p:nvSpPr>
          <p:cNvPr id="7" name="Rounded Rectangle 6">
            <a:extLst>
              <a:ext uri="{FF2B5EF4-FFF2-40B4-BE49-F238E27FC236}">
                <a16:creationId xmlns:a16="http://schemas.microsoft.com/office/drawing/2014/main" id="{D83EE99D-3FC5-A547-8FDE-965ADF8CE1AC}"/>
              </a:ext>
            </a:extLst>
          </p:cNvPr>
          <p:cNvSpPr/>
          <p:nvPr/>
        </p:nvSpPr>
        <p:spPr>
          <a:xfrm>
            <a:off x="366963" y="5196220"/>
            <a:ext cx="8410072" cy="1099078"/>
          </a:xfrm>
          <a:prstGeom prst="roundRect">
            <a:avLst>
              <a:gd name="adj" fmla="val 7378"/>
            </a:avLst>
          </a:prstGeom>
          <a:solidFill>
            <a:srgbClr val="0070C0">
              <a:alpha val="15000"/>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pPr>
            <a:r>
              <a:rPr lang="en-US" sz="2800" b="1" dirty="0">
                <a:solidFill>
                  <a:schemeClr val="tx1"/>
                </a:solidFill>
                <a:latin typeface="Calibri" panose="020F0502020204030204" pitchFamily="34" charset="0"/>
                <a:cs typeface="Calibri" panose="020F0502020204030204" pitchFamily="34" charset="0"/>
              </a:rPr>
              <a:t>GenASM has </a:t>
            </a:r>
            <a:r>
              <a:rPr lang="en-US" sz="2800" b="1" dirty="0">
                <a:solidFill>
                  <a:srgbClr val="0070C0"/>
                </a:solidFill>
                <a:latin typeface="Calibri" panose="020F0502020204030204" pitchFamily="34" charset="0"/>
                <a:cs typeface="Calibri" panose="020F0502020204030204" pitchFamily="34" charset="0"/>
              </a:rPr>
              <a:t>low area and power overheads</a:t>
            </a:r>
          </a:p>
        </p:txBody>
      </p:sp>
    </p:spTree>
    <p:custDataLst>
      <p:tags r:id="rId1"/>
    </p:custDataLst>
    <p:extLst>
      <p:ext uri="{BB962C8B-B14F-4D97-AF65-F5344CB8AC3E}">
        <p14:creationId xmlns:p14="http://schemas.microsoft.com/office/powerpoint/2010/main" val="2528882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Key Results – Use Case </a:t>
            </a:r>
            <a:r>
              <a:rPr lang="en-US" dirty="0">
                <a:latin typeface="Calibri" panose="020F0502020204030204" pitchFamily="34" charset="0"/>
              </a:rPr>
              <a:t>1</a:t>
            </a:r>
            <a:endParaRPr lang="en-US" dirty="0"/>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a:xfrm>
            <a:off x="366963" y="1221283"/>
            <a:ext cx="8410073" cy="5275384"/>
          </a:xfrm>
        </p:spPr>
        <p:txBody>
          <a:bodyPr>
            <a:noAutofit/>
          </a:bodyPr>
          <a:lstStyle/>
          <a:p>
            <a:pPr marL="500063" indent="-360363">
              <a:lnSpc>
                <a:spcPct val="120000"/>
              </a:lnSpc>
              <a:spcBef>
                <a:spcPts val="0"/>
              </a:spcBef>
              <a:spcAft>
                <a:spcPts val="0"/>
              </a:spcAft>
              <a:buClr>
                <a:srgbClr val="7030A0"/>
              </a:buClr>
              <a:buAutoNum type="arabicParenBoth"/>
            </a:pPr>
            <a:r>
              <a:rPr lang="en-US" sz="2400" b="1" dirty="0">
                <a:solidFill>
                  <a:srgbClr val="7030A0"/>
                </a:solidFill>
              </a:rPr>
              <a:t>Read Alignment Step of Read Mapping</a:t>
            </a:r>
          </a:p>
          <a:p>
            <a:pPr lvl="1" indent="-217488">
              <a:lnSpc>
                <a:spcPct val="120000"/>
              </a:lnSpc>
              <a:spcBef>
                <a:spcPts val="0"/>
              </a:spcBef>
              <a:spcAft>
                <a:spcPts val="0"/>
              </a:spcAft>
              <a:buClr>
                <a:srgbClr val="7030A0"/>
              </a:buClr>
            </a:pPr>
            <a:r>
              <a:rPr lang="en-US" sz="2400" dirty="0">
                <a:solidFill>
                  <a:schemeClr val="tx1"/>
                </a:solidFill>
              </a:rPr>
              <a:t>Find the </a:t>
            </a:r>
            <a:r>
              <a:rPr lang="en-US" sz="2400" dirty="0">
                <a:solidFill>
                  <a:srgbClr val="7A20C9"/>
                </a:solidFill>
              </a:rPr>
              <a:t>optimal alignment</a:t>
            </a:r>
            <a:r>
              <a:rPr lang="en-US" sz="2400" dirty="0">
                <a:solidFill>
                  <a:schemeClr val="tx1"/>
                </a:solidFill>
              </a:rPr>
              <a:t> of how reads map to candidate reference regions</a:t>
            </a:r>
          </a:p>
          <a:p>
            <a:pPr marL="500063" indent="-360363">
              <a:lnSpc>
                <a:spcPct val="120000"/>
              </a:lnSpc>
              <a:spcBef>
                <a:spcPts val="4800"/>
              </a:spcBef>
              <a:spcAft>
                <a:spcPts val="0"/>
              </a:spcAft>
              <a:buClr>
                <a:schemeClr val="bg1">
                  <a:lumMod val="65000"/>
                </a:schemeClr>
              </a:buClr>
              <a:buFont typeface="Wingdings" pitchFamily="2" charset="2"/>
              <a:buAutoNum type="arabicParenBoth"/>
            </a:pPr>
            <a:r>
              <a:rPr lang="en-US" sz="2400" b="1" dirty="0">
                <a:solidFill>
                  <a:schemeClr val="bg1">
                    <a:lumMod val="65000"/>
                  </a:schemeClr>
                </a:solidFill>
              </a:rPr>
              <a:t>Pre-Alignment Filtering for Short Reads</a:t>
            </a:r>
          </a:p>
          <a:p>
            <a:pPr lvl="1" indent="-217488">
              <a:lnSpc>
                <a:spcPct val="120000"/>
              </a:lnSpc>
              <a:spcBef>
                <a:spcPts val="0"/>
              </a:spcBef>
              <a:spcAft>
                <a:spcPts val="0"/>
              </a:spcAft>
              <a:buClr>
                <a:schemeClr val="bg1">
                  <a:lumMod val="65000"/>
                </a:schemeClr>
              </a:buClr>
            </a:pPr>
            <a:r>
              <a:rPr lang="en-US" sz="2400" dirty="0">
                <a:solidFill>
                  <a:schemeClr val="bg1">
                    <a:lumMod val="65000"/>
                  </a:schemeClr>
                </a:solidFill>
              </a:rPr>
              <a:t>Quickly identify and filter out the unlikely candidate reference regions for each read</a:t>
            </a:r>
            <a:endParaRPr lang="en-US" sz="2400" b="1" dirty="0">
              <a:solidFill>
                <a:schemeClr val="bg1">
                  <a:lumMod val="65000"/>
                </a:schemeClr>
              </a:solidFill>
            </a:endParaRPr>
          </a:p>
          <a:p>
            <a:pPr marL="500063" indent="-360363">
              <a:lnSpc>
                <a:spcPct val="120000"/>
              </a:lnSpc>
              <a:spcBef>
                <a:spcPts val="4800"/>
              </a:spcBef>
              <a:spcAft>
                <a:spcPts val="0"/>
              </a:spcAft>
              <a:buClr>
                <a:schemeClr val="bg1">
                  <a:lumMod val="65000"/>
                </a:schemeClr>
              </a:buClr>
              <a:buFont typeface="Wingdings" pitchFamily="2" charset="2"/>
              <a:buAutoNum type="arabicParenBoth"/>
            </a:pPr>
            <a:r>
              <a:rPr lang="en-US" sz="2400" b="1" dirty="0">
                <a:solidFill>
                  <a:schemeClr val="bg1">
                    <a:lumMod val="65000"/>
                  </a:schemeClr>
                </a:solidFill>
              </a:rPr>
              <a:t>Edit Distance Calculation</a:t>
            </a:r>
          </a:p>
          <a:p>
            <a:pPr lvl="1" indent="-217488">
              <a:lnSpc>
                <a:spcPct val="120000"/>
              </a:lnSpc>
              <a:spcBef>
                <a:spcPts val="0"/>
              </a:spcBef>
              <a:spcAft>
                <a:spcPts val="0"/>
              </a:spcAft>
              <a:buClr>
                <a:schemeClr val="bg1">
                  <a:lumMod val="65000"/>
                </a:schemeClr>
              </a:buClr>
            </a:pPr>
            <a:r>
              <a:rPr lang="en-US" sz="2400" dirty="0">
                <a:solidFill>
                  <a:schemeClr val="bg1">
                    <a:lumMod val="65000"/>
                  </a:schemeClr>
                </a:solidFill>
              </a:rPr>
              <a:t>Measure the similarity or distance between two sequences</a:t>
            </a:r>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fld id="{BE67019E-6B59-9444-A8F8-0CFAB6B6981D}" type="slidenum">
              <a:rPr lang="en-US" smtClean="0"/>
              <a:pPr/>
              <a:t>29</a:t>
            </a:fld>
            <a:endParaRPr lang="en-US" dirty="0"/>
          </a:p>
        </p:txBody>
      </p:sp>
      <p:sp>
        <p:nvSpPr>
          <p:cNvPr id="6" name="Rounded Rectangle 5">
            <a:extLst>
              <a:ext uri="{FF2B5EF4-FFF2-40B4-BE49-F238E27FC236}">
                <a16:creationId xmlns:a16="http://schemas.microsoft.com/office/drawing/2014/main" id="{7774A94D-9602-EF43-9BF4-DA100BEDC884}"/>
              </a:ext>
            </a:extLst>
          </p:cNvPr>
          <p:cNvSpPr/>
          <p:nvPr/>
        </p:nvSpPr>
        <p:spPr>
          <a:xfrm>
            <a:off x="366963" y="1221236"/>
            <a:ext cx="8410072" cy="1440067"/>
          </a:xfrm>
          <a:prstGeom prst="roundRect">
            <a:avLst>
              <a:gd name="adj" fmla="val 7378"/>
            </a:avLst>
          </a:prstGeom>
          <a:solidFill>
            <a:srgbClr val="7030A0">
              <a:alpha val="15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spcBef>
                <a:spcPts val="0"/>
              </a:spcBef>
              <a:spcAft>
                <a:spcPts val="0"/>
              </a:spcAft>
            </a:pPr>
            <a:endParaRPr lang="en-US" sz="2800" b="1" dirty="0">
              <a:solidFill>
                <a:srgbClr val="7030A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341313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6D00-56D8-D04C-9A4A-CB34F95ADD64}"/>
              </a:ext>
            </a:extLst>
          </p:cNvPr>
          <p:cNvSpPr>
            <a:spLocks noGrp="1"/>
          </p:cNvSpPr>
          <p:nvPr>
            <p:ph type="title"/>
          </p:nvPr>
        </p:nvSpPr>
        <p:spPr>
          <a:xfrm>
            <a:off x="366963" y="257434"/>
            <a:ext cx="8410073" cy="753467"/>
          </a:xfrm>
        </p:spPr>
        <p:txBody>
          <a:bodyPr>
            <a:normAutofit fontScale="90000"/>
          </a:bodyPr>
          <a:lstStyle/>
          <a:p>
            <a:r>
              <a:rPr lang="en-US" dirty="0"/>
              <a:t>Genome Sequence Analysis</a:t>
            </a:r>
          </a:p>
        </p:txBody>
      </p:sp>
      <p:sp>
        <p:nvSpPr>
          <p:cNvPr id="3" name="Content Placeholder 2">
            <a:extLst>
              <a:ext uri="{FF2B5EF4-FFF2-40B4-BE49-F238E27FC236}">
                <a16:creationId xmlns:a16="http://schemas.microsoft.com/office/drawing/2014/main" id="{F69C0DC3-C1EF-874A-818E-A979FC3E234A}"/>
              </a:ext>
            </a:extLst>
          </p:cNvPr>
          <p:cNvSpPr>
            <a:spLocks noGrp="1"/>
          </p:cNvSpPr>
          <p:nvPr>
            <p:ph idx="1"/>
          </p:nvPr>
        </p:nvSpPr>
        <p:spPr>
          <a:xfrm>
            <a:off x="366963" y="1147483"/>
            <a:ext cx="8410073" cy="5289176"/>
          </a:xfrm>
        </p:spPr>
        <p:txBody>
          <a:bodyPr>
            <a:noAutofit/>
          </a:bodyPr>
          <a:lstStyle/>
          <a:p>
            <a:pPr marL="342900" indent="-342900">
              <a:lnSpc>
                <a:spcPct val="110000"/>
              </a:lnSpc>
              <a:spcBef>
                <a:spcPts val="600"/>
              </a:spcBef>
              <a:spcAft>
                <a:spcPts val="0"/>
              </a:spcAft>
            </a:pPr>
            <a:r>
              <a:rPr lang="en-US" sz="2200" b="1" dirty="0">
                <a:solidFill>
                  <a:srgbClr val="FE6200"/>
                </a:solidFill>
              </a:rPr>
              <a:t>Read mapping: </a:t>
            </a:r>
            <a:r>
              <a:rPr lang="en-US" sz="2200" i="1" dirty="0">
                <a:solidFill>
                  <a:schemeClr val="tx1"/>
                </a:solidFill>
              </a:rPr>
              <a:t>First key step </a:t>
            </a:r>
            <a:r>
              <a:rPr lang="en-US" sz="2200" dirty="0">
                <a:solidFill>
                  <a:schemeClr val="tx1"/>
                </a:solidFill>
              </a:rPr>
              <a:t>in genome sequence analysis (GSA)</a:t>
            </a:r>
            <a:endParaRPr lang="en-US" sz="2200" i="1" dirty="0">
              <a:solidFill>
                <a:srgbClr val="00B050"/>
              </a:solidFill>
            </a:endParaRPr>
          </a:p>
          <a:p>
            <a:pPr marL="666750" lvl="1" indent="-260350">
              <a:lnSpc>
                <a:spcPct val="110000"/>
              </a:lnSpc>
              <a:spcBef>
                <a:spcPts val="600"/>
              </a:spcBef>
              <a:spcAft>
                <a:spcPts val="0"/>
              </a:spcAft>
            </a:pPr>
            <a:r>
              <a:rPr lang="en-US" sz="2200" dirty="0">
                <a:solidFill>
                  <a:schemeClr val="tx1"/>
                </a:solidFill>
              </a:rPr>
              <a:t>Aligns </a:t>
            </a:r>
            <a:r>
              <a:rPr lang="en-US" sz="2200" dirty="0">
                <a:solidFill>
                  <a:srgbClr val="00B050"/>
                </a:solidFill>
              </a:rPr>
              <a:t>reads</a:t>
            </a:r>
            <a:r>
              <a:rPr lang="en-US" sz="2200" dirty="0">
                <a:solidFill>
                  <a:schemeClr val="tx1"/>
                </a:solidFill>
              </a:rPr>
              <a:t> to one or more possible locations within          	             the </a:t>
            </a:r>
            <a:r>
              <a:rPr lang="en-US" sz="2200" dirty="0">
                <a:solidFill>
                  <a:srgbClr val="00B050"/>
                </a:solidFill>
              </a:rPr>
              <a:t>reference genome</a:t>
            </a:r>
            <a:r>
              <a:rPr lang="en-US" sz="2200" dirty="0">
                <a:solidFill>
                  <a:schemeClr val="tx1"/>
                </a:solidFill>
              </a:rPr>
              <a:t>, and</a:t>
            </a:r>
          </a:p>
          <a:p>
            <a:pPr marL="666750" lvl="1" indent="-260350">
              <a:lnSpc>
                <a:spcPct val="110000"/>
              </a:lnSpc>
              <a:spcBef>
                <a:spcPts val="0"/>
              </a:spcBef>
              <a:spcAft>
                <a:spcPts val="0"/>
              </a:spcAft>
            </a:pPr>
            <a:r>
              <a:rPr lang="en-US" sz="2200" dirty="0">
                <a:solidFill>
                  <a:schemeClr val="tx1"/>
                </a:solidFill>
              </a:rPr>
              <a:t>Finds the </a:t>
            </a:r>
            <a:r>
              <a:rPr lang="en-US" sz="2200" dirty="0">
                <a:solidFill>
                  <a:srgbClr val="00B050"/>
                </a:solidFill>
              </a:rPr>
              <a:t>matches</a:t>
            </a:r>
            <a:r>
              <a:rPr lang="en-US" sz="2200" dirty="0">
                <a:solidFill>
                  <a:schemeClr val="tx1"/>
                </a:solidFill>
              </a:rPr>
              <a:t> and </a:t>
            </a:r>
            <a:r>
              <a:rPr lang="en-US" sz="2200" dirty="0">
                <a:solidFill>
                  <a:srgbClr val="00B050"/>
                </a:solidFill>
              </a:rPr>
              <a:t>differences</a:t>
            </a:r>
            <a:r>
              <a:rPr lang="en-US" sz="2200" dirty="0">
                <a:solidFill>
                  <a:schemeClr val="tx1"/>
                </a:solidFill>
              </a:rPr>
              <a:t> between the read and 	             the reference genome segment at that location </a:t>
            </a:r>
          </a:p>
          <a:p>
            <a:pPr marL="342900" indent="-342900">
              <a:lnSpc>
                <a:spcPct val="110000"/>
              </a:lnSpc>
              <a:spcBef>
                <a:spcPts val="0"/>
              </a:spcBef>
              <a:spcAft>
                <a:spcPts val="0"/>
              </a:spcAft>
            </a:pPr>
            <a:endParaRPr lang="en-US" sz="2200" dirty="0">
              <a:solidFill>
                <a:schemeClr val="tx1"/>
              </a:solidFill>
            </a:endParaRPr>
          </a:p>
          <a:p>
            <a:pPr marL="342900" indent="-342900">
              <a:lnSpc>
                <a:spcPct val="110000"/>
              </a:lnSpc>
              <a:spcBef>
                <a:spcPts val="0"/>
              </a:spcBef>
              <a:spcAft>
                <a:spcPts val="0"/>
              </a:spcAft>
            </a:pPr>
            <a:endParaRPr lang="en-US" sz="1200" dirty="0">
              <a:solidFill>
                <a:schemeClr val="tx1"/>
              </a:solidFill>
            </a:endParaRPr>
          </a:p>
          <a:p>
            <a:pPr marL="342900" indent="-342900">
              <a:lnSpc>
                <a:spcPct val="110000"/>
              </a:lnSpc>
              <a:spcBef>
                <a:spcPts val="0"/>
              </a:spcBef>
              <a:spcAft>
                <a:spcPts val="0"/>
              </a:spcAft>
            </a:pPr>
            <a:r>
              <a:rPr lang="en-US" sz="2200" dirty="0">
                <a:solidFill>
                  <a:schemeClr val="tx1"/>
                </a:solidFill>
              </a:rPr>
              <a:t>Multiple steps of read mapping require </a:t>
            </a:r>
            <a:r>
              <a:rPr lang="en-US" sz="2200" b="1" i="1" dirty="0">
                <a:solidFill>
                  <a:srgbClr val="0070C0"/>
                </a:solidFill>
              </a:rPr>
              <a:t>approximate string matching</a:t>
            </a:r>
          </a:p>
          <a:p>
            <a:pPr marL="720725" lvl="1" indent="-230188">
              <a:lnSpc>
                <a:spcPct val="110000"/>
              </a:lnSpc>
              <a:spcBef>
                <a:spcPts val="600"/>
              </a:spcBef>
              <a:spcAft>
                <a:spcPts val="0"/>
              </a:spcAft>
            </a:pPr>
            <a:r>
              <a:rPr lang="en-US" sz="2200" dirty="0">
                <a:solidFill>
                  <a:schemeClr val="tx1"/>
                </a:solidFill>
              </a:rPr>
              <a:t>Approximate string matching (ASM) enables read mapping to account for </a:t>
            </a:r>
            <a:r>
              <a:rPr lang="en-US" sz="2200" dirty="0">
                <a:solidFill>
                  <a:srgbClr val="0070C0"/>
                </a:solidFill>
              </a:rPr>
              <a:t>sequencing errors </a:t>
            </a:r>
            <a:r>
              <a:rPr lang="en-US" sz="2200" dirty="0">
                <a:solidFill>
                  <a:schemeClr val="tx1"/>
                </a:solidFill>
              </a:rPr>
              <a:t>and </a:t>
            </a:r>
            <a:r>
              <a:rPr lang="en-US" sz="2200" dirty="0">
                <a:solidFill>
                  <a:srgbClr val="0070C0"/>
                </a:solidFill>
              </a:rPr>
              <a:t>genetic variations </a:t>
            </a:r>
            <a:r>
              <a:rPr lang="en-US" sz="2200" dirty="0">
                <a:solidFill>
                  <a:schemeClr val="tx1"/>
                </a:solidFill>
              </a:rPr>
              <a:t>in the reads</a:t>
            </a:r>
          </a:p>
          <a:p>
            <a:pPr marL="342900" indent="-342900">
              <a:lnSpc>
                <a:spcPct val="110000"/>
              </a:lnSpc>
              <a:spcBef>
                <a:spcPts val="0"/>
              </a:spcBef>
              <a:spcAft>
                <a:spcPts val="0"/>
              </a:spcAft>
            </a:pPr>
            <a:endParaRPr lang="en-US" sz="2200" dirty="0">
              <a:solidFill>
                <a:schemeClr val="tx1"/>
              </a:solidFill>
            </a:endParaRPr>
          </a:p>
          <a:p>
            <a:pPr marL="342900" indent="-342900">
              <a:lnSpc>
                <a:spcPct val="110000"/>
              </a:lnSpc>
              <a:spcBef>
                <a:spcPts val="0"/>
              </a:spcBef>
              <a:spcAft>
                <a:spcPts val="0"/>
              </a:spcAft>
            </a:pPr>
            <a:endParaRPr lang="en-US" sz="1200" dirty="0">
              <a:solidFill>
                <a:schemeClr val="tx1"/>
              </a:solidFill>
            </a:endParaRPr>
          </a:p>
          <a:p>
            <a:pPr marL="342900" indent="-342900">
              <a:lnSpc>
                <a:spcPct val="110000"/>
              </a:lnSpc>
              <a:spcBef>
                <a:spcPts val="0"/>
              </a:spcBef>
              <a:spcAft>
                <a:spcPts val="0"/>
              </a:spcAft>
            </a:pPr>
            <a:r>
              <a:rPr lang="en-US" sz="2200" dirty="0">
                <a:solidFill>
                  <a:schemeClr val="tx1"/>
                </a:solidFill>
              </a:rPr>
              <a:t>Bottlenecked by the </a:t>
            </a:r>
            <a:r>
              <a:rPr lang="en-US" sz="2200" dirty="0">
                <a:solidFill>
                  <a:srgbClr val="C00000"/>
                </a:solidFill>
              </a:rPr>
              <a:t>computational power and memory bandwidth limitations of existing systems</a:t>
            </a:r>
          </a:p>
          <a:p>
            <a:pPr marL="442913" lvl="1" indent="0">
              <a:lnSpc>
                <a:spcPct val="110000"/>
              </a:lnSpc>
              <a:spcBef>
                <a:spcPts val="0"/>
              </a:spcBef>
              <a:spcAft>
                <a:spcPts val="0"/>
              </a:spcAft>
              <a:buNone/>
            </a:pPr>
            <a:endParaRPr lang="en-US" sz="2200" dirty="0"/>
          </a:p>
          <a:p>
            <a:pPr marL="446088" indent="-266700">
              <a:lnSpc>
                <a:spcPct val="110000"/>
              </a:lnSpc>
              <a:spcBef>
                <a:spcPts val="0"/>
              </a:spcBef>
              <a:spcAft>
                <a:spcPts val="0"/>
              </a:spcAft>
            </a:pPr>
            <a:endParaRPr lang="en-US" sz="2200" i="1" dirty="0">
              <a:solidFill>
                <a:srgbClr val="FE6200"/>
              </a:solidFill>
            </a:endParaRPr>
          </a:p>
        </p:txBody>
      </p:sp>
      <p:sp>
        <p:nvSpPr>
          <p:cNvPr id="5" name="Slide Number Placeholder 4">
            <a:extLst>
              <a:ext uri="{FF2B5EF4-FFF2-40B4-BE49-F238E27FC236}">
                <a16:creationId xmlns:a16="http://schemas.microsoft.com/office/drawing/2014/main" id="{BF4548FC-B7D5-F84F-83AA-BEEE7ACE5F05}"/>
              </a:ext>
            </a:extLst>
          </p:cNvPr>
          <p:cNvSpPr>
            <a:spLocks noGrp="1"/>
          </p:cNvSpPr>
          <p:nvPr>
            <p:ph type="sldNum" sz="quarter" idx="10"/>
          </p:nvPr>
        </p:nvSpPr>
        <p:spPr/>
        <p:txBody>
          <a:bodyPr/>
          <a:lstStyle/>
          <a:p>
            <a:fld id="{BE67019E-6B59-9444-A8F8-0CFAB6B6981D}" type="slidenum">
              <a:rPr lang="en-US" smtClean="0"/>
              <a:pPr/>
              <a:t>3</a:t>
            </a:fld>
            <a:endParaRPr lang="en-US" dirty="0"/>
          </a:p>
        </p:txBody>
      </p:sp>
    </p:spTree>
    <p:custDataLst>
      <p:tags r:id="rId1"/>
    </p:custDataLst>
    <p:extLst>
      <p:ext uri="{BB962C8B-B14F-4D97-AF65-F5344CB8AC3E}">
        <p14:creationId xmlns:p14="http://schemas.microsoft.com/office/powerpoint/2010/main" val="59198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a:bodyPr>
          <a:lstStyle/>
          <a:p>
            <a:r>
              <a:rPr lang="en-US" sz="4200" dirty="0"/>
              <a:t>Key Results – Use Case </a:t>
            </a:r>
            <a:r>
              <a:rPr lang="en-US" sz="4200" dirty="0">
                <a:latin typeface="Calibri" panose="020F0502020204030204" pitchFamily="34" charset="0"/>
              </a:rPr>
              <a:t>1 (</a:t>
            </a:r>
            <a:r>
              <a:rPr lang="en-US" sz="4200" dirty="0"/>
              <a:t>Long Reads)</a:t>
            </a:r>
            <a:endParaRPr lang="en-US" sz="4200" dirty="0">
              <a:solidFill>
                <a:srgbClr val="C00000"/>
              </a:solidFill>
            </a:endParaRPr>
          </a:p>
        </p:txBody>
      </p:sp>
      <p:sp>
        <p:nvSpPr>
          <p:cNvPr id="12" name="Slide Number Placeholder 11">
            <a:extLst>
              <a:ext uri="{FF2B5EF4-FFF2-40B4-BE49-F238E27FC236}">
                <a16:creationId xmlns:a16="http://schemas.microsoft.com/office/drawing/2014/main" id="{491E8E0A-8148-3D46-B15C-6F7C335D466B}"/>
              </a:ext>
            </a:extLst>
          </p:cNvPr>
          <p:cNvSpPr>
            <a:spLocks noGrp="1"/>
          </p:cNvSpPr>
          <p:nvPr>
            <p:ph type="sldNum" sz="quarter" idx="10"/>
          </p:nvPr>
        </p:nvSpPr>
        <p:spPr/>
        <p:txBody>
          <a:bodyPr/>
          <a:lstStyle/>
          <a:p>
            <a:fld id="{BE67019E-6B59-9444-A8F8-0CFAB6B6981D}" type="slidenum">
              <a:rPr lang="en-US" smtClean="0"/>
              <a:pPr/>
              <a:t>30</a:t>
            </a:fld>
            <a:endParaRPr lang="en-US" dirty="0"/>
          </a:p>
        </p:txBody>
      </p:sp>
      <p:pic>
        <p:nvPicPr>
          <p:cNvPr id="4" name="Picture 3">
            <a:extLst>
              <a:ext uri="{FF2B5EF4-FFF2-40B4-BE49-F238E27FC236}">
                <a16:creationId xmlns:a16="http://schemas.microsoft.com/office/drawing/2014/main" id="{3DCA2E96-03B2-5646-9CC4-F8034F667D8B}"/>
              </a:ext>
            </a:extLst>
          </p:cNvPr>
          <p:cNvPicPr>
            <a:picLocks noChangeAspect="1"/>
          </p:cNvPicPr>
          <p:nvPr/>
        </p:nvPicPr>
        <p:blipFill>
          <a:blip r:embed="rId4"/>
          <a:stretch>
            <a:fillRect/>
          </a:stretch>
        </p:blipFill>
        <p:spPr>
          <a:xfrm>
            <a:off x="149020" y="1106201"/>
            <a:ext cx="8628016" cy="3207514"/>
          </a:xfrm>
          <a:prstGeom prst="rect">
            <a:avLst/>
          </a:prstGeom>
        </p:spPr>
      </p:pic>
      <p:sp>
        <p:nvSpPr>
          <p:cNvPr id="6" name="Rounded Rectangle 5">
            <a:extLst>
              <a:ext uri="{FF2B5EF4-FFF2-40B4-BE49-F238E27FC236}">
                <a16:creationId xmlns:a16="http://schemas.microsoft.com/office/drawing/2014/main" id="{A1DC52E5-B438-E64E-99E2-17C1EEB97B13}"/>
              </a:ext>
            </a:extLst>
          </p:cNvPr>
          <p:cNvSpPr/>
          <p:nvPr/>
        </p:nvSpPr>
        <p:spPr>
          <a:xfrm>
            <a:off x="366963" y="4392987"/>
            <a:ext cx="8410072" cy="1825280"/>
          </a:xfrm>
          <a:prstGeom prst="roundRect">
            <a:avLst>
              <a:gd name="adj" fmla="val 7378"/>
            </a:avLst>
          </a:prstGeom>
          <a:solidFill>
            <a:srgbClr val="7030A0">
              <a:alpha val="15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spcBef>
                <a:spcPts val="0"/>
              </a:spcBef>
              <a:spcAft>
                <a:spcPts val="0"/>
              </a:spcAft>
            </a:pPr>
            <a:r>
              <a:rPr lang="en-US" sz="2800" dirty="0">
                <a:solidFill>
                  <a:schemeClr val="tx1"/>
                </a:solidFill>
                <a:latin typeface="Corbel" panose="020B0503020204020204" pitchFamily="34" charset="0"/>
              </a:rPr>
              <a:t>GenASM </a:t>
            </a:r>
            <a:r>
              <a:rPr lang="en-US" sz="2800" b="1" dirty="0">
                <a:solidFill>
                  <a:srgbClr val="7030A0"/>
                </a:solidFill>
                <a:latin typeface="Corbel" panose="020B0503020204020204" pitchFamily="34" charset="0"/>
              </a:rPr>
              <a:t>achieves </a:t>
            </a:r>
            <a:r>
              <a:rPr lang="en-US" sz="2800" b="1" dirty="0">
                <a:solidFill>
                  <a:srgbClr val="7030A0"/>
                </a:solidFill>
                <a:latin typeface="Calibri" panose="020F0502020204030204" pitchFamily="34" charset="0"/>
                <a:cs typeface="Calibri" panose="020F0502020204030204" pitchFamily="34" charset="0"/>
              </a:rPr>
              <a:t>648× and 116× </a:t>
            </a:r>
            <a:r>
              <a:rPr lang="en-US" sz="2800" b="1" dirty="0">
                <a:solidFill>
                  <a:srgbClr val="7030A0"/>
                </a:solidFill>
                <a:latin typeface="Corbel" panose="020B0503020204020204" pitchFamily="34" charset="0"/>
              </a:rPr>
              <a:t>speedup </a:t>
            </a:r>
            <a:r>
              <a:rPr lang="en-US" sz="2800" dirty="0">
                <a:solidFill>
                  <a:schemeClr val="tx1"/>
                </a:solidFill>
                <a:latin typeface="Corbel" panose="020B0503020204020204" pitchFamily="34" charset="0"/>
              </a:rPr>
              <a:t>over </a:t>
            </a:r>
          </a:p>
          <a:p>
            <a:pPr marL="15875" lvl="1" algn="ctr">
              <a:lnSpc>
                <a:spcPct val="110000"/>
              </a:lnSpc>
              <a:spcBef>
                <a:spcPts val="0"/>
              </a:spcBef>
              <a:spcAft>
                <a:spcPts val="0"/>
              </a:spcAft>
            </a:pPr>
            <a:r>
              <a:rPr lang="en-US" sz="2800" dirty="0">
                <a:solidFill>
                  <a:schemeClr val="tx1"/>
                </a:solidFill>
                <a:latin typeface="Calibri" panose="020F0502020204030204" pitchFamily="34" charset="0"/>
                <a:cs typeface="Calibri" panose="020F0502020204030204" pitchFamily="34" charset="0"/>
              </a:rPr>
              <a:t>12</a:t>
            </a:r>
            <a:r>
              <a:rPr lang="en-US" sz="2800" dirty="0">
                <a:solidFill>
                  <a:schemeClr val="tx1"/>
                </a:solidFill>
                <a:latin typeface="Corbel" panose="020B0503020204020204" pitchFamily="34" charset="0"/>
              </a:rPr>
              <a:t>-thread runs of BWA-MEM and Minimap</a:t>
            </a:r>
            <a:r>
              <a:rPr lang="en-US" sz="2800" dirty="0">
                <a:solidFill>
                  <a:schemeClr val="tx1"/>
                </a:solidFill>
                <a:latin typeface="Calibri" panose="020F0502020204030204" pitchFamily="34" charset="0"/>
                <a:cs typeface="Calibri" panose="020F0502020204030204" pitchFamily="34" charset="0"/>
              </a:rPr>
              <a:t>2</a:t>
            </a:r>
            <a:r>
              <a:rPr lang="en-US" sz="2800" dirty="0">
                <a:solidFill>
                  <a:schemeClr val="tx1"/>
                </a:solidFill>
                <a:latin typeface="Corbel" panose="020B0503020204020204" pitchFamily="34" charset="0"/>
              </a:rPr>
              <a:t>, </a:t>
            </a:r>
          </a:p>
          <a:p>
            <a:pPr marL="15875" lvl="1" algn="ctr">
              <a:lnSpc>
                <a:spcPct val="110000"/>
              </a:lnSpc>
              <a:spcBef>
                <a:spcPts val="0"/>
              </a:spcBef>
              <a:spcAft>
                <a:spcPts val="0"/>
              </a:spcAft>
            </a:pPr>
            <a:r>
              <a:rPr lang="en-US" sz="2800" dirty="0">
                <a:solidFill>
                  <a:schemeClr val="tx1"/>
                </a:solidFill>
                <a:latin typeface="Corbel" panose="020B0503020204020204" pitchFamily="34" charset="0"/>
              </a:rPr>
              <a:t>while </a:t>
            </a:r>
            <a:r>
              <a:rPr lang="en-US" sz="2800" b="1" dirty="0">
                <a:solidFill>
                  <a:srgbClr val="7030A0"/>
                </a:solidFill>
                <a:latin typeface="Corbel" panose="020B0503020204020204" pitchFamily="34" charset="0"/>
              </a:rPr>
              <a:t>reducing power consumption by </a:t>
            </a:r>
            <a:r>
              <a:rPr lang="en-US" sz="2800" b="1" dirty="0">
                <a:solidFill>
                  <a:srgbClr val="7030A0"/>
                </a:solidFill>
                <a:latin typeface="Calibri" panose="020F0502020204030204" pitchFamily="34" charset="0"/>
                <a:cs typeface="Calibri" panose="020F0502020204030204" pitchFamily="34" charset="0"/>
              </a:rPr>
              <a:t>34× and 37×</a:t>
            </a:r>
          </a:p>
        </p:txBody>
      </p:sp>
      <p:cxnSp>
        <p:nvCxnSpPr>
          <p:cNvPr id="7" name="Straight Arrow Connector 6">
            <a:extLst>
              <a:ext uri="{FF2B5EF4-FFF2-40B4-BE49-F238E27FC236}">
                <a16:creationId xmlns:a16="http://schemas.microsoft.com/office/drawing/2014/main" id="{396C383D-5393-8146-B3F8-2498387081B9}"/>
              </a:ext>
            </a:extLst>
          </p:cNvPr>
          <p:cNvCxnSpPr/>
          <p:nvPr/>
        </p:nvCxnSpPr>
        <p:spPr>
          <a:xfrm>
            <a:off x="7525577" y="2407024"/>
            <a:ext cx="0" cy="927847"/>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7BEF53F-905B-D74A-B5DA-825F0F73EDB6}"/>
              </a:ext>
            </a:extLst>
          </p:cNvPr>
          <p:cNvCxnSpPr>
            <a:cxnSpLocks/>
          </p:cNvCxnSpPr>
          <p:nvPr/>
        </p:nvCxnSpPr>
        <p:spPr>
          <a:xfrm>
            <a:off x="8082132" y="2051085"/>
            <a:ext cx="0" cy="703656"/>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B1A1555-D6CA-8B43-B12D-8704A6727E86}"/>
              </a:ext>
            </a:extLst>
          </p:cNvPr>
          <p:cNvSpPr/>
          <p:nvPr/>
        </p:nvSpPr>
        <p:spPr>
          <a:xfrm>
            <a:off x="7243630" y="2076486"/>
            <a:ext cx="702436" cy="400110"/>
          </a:xfrm>
          <a:prstGeom prst="rect">
            <a:avLst/>
          </a:prstGeom>
        </p:spPr>
        <p:txBody>
          <a:bodyPr wrap="none">
            <a:spAutoFit/>
          </a:bodyPr>
          <a:lstStyle/>
          <a:p>
            <a:r>
              <a:rPr lang="en-US" sz="2000" b="1" dirty="0">
                <a:solidFill>
                  <a:srgbClr val="C00000"/>
                </a:solidFill>
                <a:latin typeface="Calibri" panose="020F0502020204030204" pitchFamily="34" charset="0"/>
                <a:cs typeface="Calibri" panose="020F0502020204030204" pitchFamily="34" charset="0"/>
              </a:rPr>
              <a:t>648×</a:t>
            </a:r>
            <a:endParaRPr lang="en-US" sz="2000" dirty="0">
              <a:solidFill>
                <a:srgbClr val="C00000"/>
              </a:solidFill>
            </a:endParaRPr>
          </a:p>
        </p:txBody>
      </p:sp>
      <p:sp>
        <p:nvSpPr>
          <p:cNvPr id="13" name="Rectangle 12">
            <a:extLst>
              <a:ext uri="{FF2B5EF4-FFF2-40B4-BE49-F238E27FC236}">
                <a16:creationId xmlns:a16="http://schemas.microsoft.com/office/drawing/2014/main" id="{8B46A1A0-A251-024D-9874-E477B5A6524D}"/>
              </a:ext>
            </a:extLst>
          </p:cNvPr>
          <p:cNvSpPr/>
          <p:nvPr/>
        </p:nvSpPr>
        <p:spPr>
          <a:xfrm>
            <a:off x="7793965" y="1739702"/>
            <a:ext cx="702436" cy="400110"/>
          </a:xfrm>
          <a:prstGeom prst="rect">
            <a:avLst/>
          </a:prstGeom>
        </p:spPr>
        <p:txBody>
          <a:bodyPr wrap="none">
            <a:spAutoFit/>
          </a:bodyPr>
          <a:lstStyle/>
          <a:p>
            <a:r>
              <a:rPr lang="en-US" sz="2000" b="1" dirty="0">
                <a:solidFill>
                  <a:srgbClr val="C00000"/>
                </a:solidFill>
                <a:latin typeface="Calibri" panose="020F0502020204030204" pitchFamily="34" charset="0"/>
                <a:cs typeface="Calibri" panose="020F0502020204030204" pitchFamily="34" charset="0"/>
              </a:rPr>
              <a:t>116×</a:t>
            </a:r>
            <a:endParaRPr lang="en-US" sz="2000" dirty="0">
              <a:solidFill>
                <a:srgbClr val="C00000"/>
              </a:solidFill>
            </a:endParaRPr>
          </a:p>
        </p:txBody>
      </p:sp>
      <p:sp>
        <p:nvSpPr>
          <p:cNvPr id="11" name="Rectangle 10">
            <a:extLst>
              <a:ext uri="{FF2B5EF4-FFF2-40B4-BE49-F238E27FC236}">
                <a16:creationId xmlns:a16="http://schemas.microsoft.com/office/drawing/2014/main" id="{BC4CAA08-2ECC-6A41-902E-FFDDF62FB5E2}"/>
              </a:ext>
            </a:extLst>
          </p:cNvPr>
          <p:cNvSpPr/>
          <p:nvPr/>
        </p:nvSpPr>
        <p:spPr>
          <a:xfrm>
            <a:off x="366963" y="4409015"/>
            <a:ext cx="537070" cy="400110"/>
          </a:xfrm>
          <a:prstGeom prst="rect">
            <a:avLst/>
          </a:prstGeom>
        </p:spPr>
        <p:txBody>
          <a:bodyPr wrap="none">
            <a:spAutoFit/>
          </a:bodyPr>
          <a:lstStyle/>
          <a:p>
            <a:r>
              <a:rPr lang="en-US" sz="2000" b="1" dirty="0">
                <a:solidFill>
                  <a:srgbClr val="0070C0"/>
                </a:solidFill>
                <a:latin typeface="Calibri" panose="020F0502020204030204" pitchFamily="34" charset="0"/>
                <a:cs typeface="Calibri" panose="020F0502020204030204" pitchFamily="34" charset="0"/>
              </a:rPr>
              <a:t>SW</a:t>
            </a:r>
            <a:endParaRPr lang="en-US" sz="2000" dirty="0">
              <a:solidFill>
                <a:srgbClr val="0070C0"/>
              </a:solidFill>
            </a:endParaRPr>
          </a:p>
        </p:txBody>
      </p:sp>
    </p:spTree>
    <p:custDataLst>
      <p:tags r:id="rId1"/>
    </p:custDataLst>
    <p:extLst>
      <p:ext uri="{BB962C8B-B14F-4D97-AF65-F5344CB8AC3E}">
        <p14:creationId xmlns:p14="http://schemas.microsoft.com/office/powerpoint/2010/main" val="25203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3"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a:bodyPr>
          <a:lstStyle/>
          <a:p>
            <a:r>
              <a:rPr lang="en-US" sz="4200" dirty="0"/>
              <a:t>Key Results – Use Case </a:t>
            </a:r>
            <a:r>
              <a:rPr lang="en-US" sz="4200" dirty="0">
                <a:latin typeface="Calibri" panose="020F0502020204030204" pitchFamily="34" charset="0"/>
              </a:rPr>
              <a:t>1 (</a:t>
            </a:r>
            <a:r>
              <a:rPr lang="en-US" sz="4200" dirty="0"/>
              <a:t>Long Reads)</a:t>
            </a:r>
            <a:endParaRPr lang="en-US" sz="4200" dirty="0">
              <a:solidFill>
                <a:srgbClr val="C00000"/>
              </a:solidFill>
            </a:endParaRPr>
          </a:p>
        </p:txBody>
      </p:sp>
      <p:sp>
        <p:nvSpPr>
          <p:cNvPr id="12" name="Slide Number Placeholder 11">
            <a:extLst>
              <a:ext uri="{FF2B5EF4-FFF2-40B4-BE49-F238E27FC236}">
                <a16:creationId xmlns:a16="http://schemas.microsoft.com/office/drawing/2014/main" id="{491E8E0A-8148-3D46-B15C-6F7C335D466B}"/>
              </a:ext>
            </a:extLst>
          </p:cNvPr>
          <p:cNvSpPr>
            <a:spLocks noGrp="1"/>
          </p:cNvSpPr>
          <p:nvPr>
            <p:ph type="sldNum" sz="quarter" idx="10"/>
          </p:nvPr>
        </p:nvSpPr>
        <p:spPr/>
        <p:txBody>
          <a:bodyPr/>
          <a:lstStyle/>
          <a:p>
            <a:fld id="{BE67019E-6B59-9444-A8F8-0CFAB6B6981D}" type="slidenum">
              <a:rPr lang="en-US" smtClean="0"/>
              <a:pPr/>
              <a:t>31</a:t>
            </a:fld>
            <a:endParaRPr lang="en-US" dirty="0"/>
          </a:p>
        </p:txBody>
      </p:sp>
      <p:pic>
        <p:nvPicPr>
          <p:cNvPr id="13" name="Picture 12">
            <a:extLst>
              <a:ext uri="{FF2B5EF4-FFF2-40B4-BE49-F238E27FC236}">
                <a16:creationId xmlns:a16="http://schemas.microsoft.com/office/drawing/2014/main" id="{0672F822-8074-3E4C-BACB-AF21FFAE310E}"/>
              </a:ext>
            </a:extLst>
          </p:cNvPr>
          <p:cNvPicPr>
            <a:picLocks noChangeAspect="1"/>
          </p:cNvPicPr>
          <p:nvPr/>
        </p:nvPicPr>
        <p:blipFill>
          <a:blip r:embed="rId4"/>
          <a:stretch>
            <a:fillRect/>
          </a:stretch>
        </p:blipFill>
        <p:spPr>
          <a:xfrm>
            <a:off x="0" y="1074378"/>
            <a:ext cx="9144000" cy="2477954"/>
          </a:xfrm>
          <a:prstGeom prst="rect">
            <a:avLst/>
          </a:prstGeom>
        </p:spPr>
      </p:pic>
      <p:sp>
        <p:nvSpPr>
          <p:cNvPr id="14" name="Rounded Rectangle 13">
            <a:extLst>
              <a:ext uri="{FF2B5EF4-FFF2-40B4-BE49-F238E27FC236}">
                <a16:creationId xmlns:a16="http://schemas.microsoft.com/office/drawing/2014/main" id="{D17041D0-FB91-B540-B17C-34FFF01BD4D6}"/>
              </a:ext>
            </a:extLst>
          </p:cNvPr>
          <p:cNvSpPr/>
          <p:nvPr/>
        </p:nvSpPr>
        <p:spPr>
          <a:xfrm>
            <a:off x="366964" y="3880021"/>
            <a:ext cx="8410072" cy="2145406"/>
          </a:xfrm>
          <a:prstGeom prst="roundRect">
            <a:avLst>
              <a:gd name="adj" fmla="val 7378"/>
            </a:avLst>
          </a:prstGeom>
          <a:solidFill>
            <a:srgbClr val="7030A0">
              <a:alpha val="15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pPr>
            <a:r>
              <a:rPr lang="en-US" sz="2800" dirty="0">
                <a:solidFill>
                  <a:schemeClr val="tx1"/>
                </a:solidFill>
                <a:latin typeface="Corbel" panose="020B0503020204020204" pitchFamily="34" charset="0"/>
              </a:rPr>
              <a:t>GenASM provides </a:t>
            </a:r>
            <a:r>
              <a:rPr lang="en-US" sz="2800" b="1" dirty="0">
                <a:solidFill>
                  <a:srgbClr val="7030A0"/>
                </a:solidFill>
                <a:latin typeface="Calibri" panose="020F0502020204030204" pitchFamily="34" charset="0"/>
              </a:rPr>
              <a:t>3.9× better throughput</a:t>
            </a:r>
            <a:r>
              <a:rPr lang="en-US" sz="2800" b="1" dirty="0">
                <a:solidFill>
                  <a:schemeClr val="tx1"/>
                </a:solidFill>
                <a:latin typeface="Calibri" panose="020F0502020204030204" pitchFamily="34" charset="0"/>
              </a:rPr>
              <a:t>, </a:t>
            </a:r>
          </a:p>
          <a:p>
            <a:pPr marL="15875" lvl="1" algn="ctr">
              <a:lnSpc>
                <a:spcPct val="110000"/>
              </a:lnSpc>
            </a:pPr>
            <a:r>
              <a:rPr lang="en-US" sz="2800" b="1" dirty="0">
                <a:solidFill>
                  <a:srgbClr val="7030A0"/>
                </a:solidFill>
                <a:latin typeface="Corbel" panose="020B0503020204020204" pitchFamily="34" charset="0"/>
              </a:rPr>
              <a:t>6.6× the throughput per unit area</a:t>
            </a:r>
            <a:r>
              <a:rPr lang="en-US" sz="2800" dirty="0">
                <a:solidFill>
                  <a:schemeClr val="tx1"/>
                </a:solidFill>
                <a:latin typeface="Corbel" panose="020B0503020204020204" pitchFamily="34" charset="0"/>
              </a:rPr>
              <a:t>, and </a:t>
            </a:r>
          </a:p>
          <a:p>
            <a:pPr marL="15875" lvl="1" algn="ctr">
              <a:lnSpc>
                <a:spcPct val="110000"/>
              </a:lnSpc>
            </a:pPr>
            <a:r>
              <a:rPr lang="en-US" sz="2800" b="1" dirty="0">
                <a:solidFill>
                  <a:srgbClr val="7030A0"/>
                </a:solidFill>
                <a:latin typeface="Calibri" panose="020F0502020204030204" pitchFamily="34" charset="0"/>
                <a:cs typeface="Calibri" panose="020F0502020204030204" pitchFamily="34" charset="0"/>
              </a:rPr>
              <a:t>10.5×</a:t>
            </a:r>
            <a:r>
              <a:rPr lang="en-US" sz="2800" b="1" dirty="0">
                <a:solidFill>
                  <a:srgbClr val="7030A0"/>
                </a:solidFill>
                <a:latin typeface="Corbel" panose="020B0503020204020204" pitchFamily="34" charset="0"/>
              </a:rPr>
              <a:t> the throughput per unit power</a:t>
            </a:r>
            <a:r>
              <a:rPr lang="en-US" sz="2800" dirty="0">
                <a:solidFill>
                  <a:schemeClr val="tx1"/>
                </a:solidFill>
                <a:latin typeface="Corbel" panose="020B0503020204020204" pitchFamily="34" charset="0"/>
              </a:rPr>
              <a:t>, </a:t>
            </a:r>
          </a:p>
          <a:p>
            <a:pPr marL="15875" lvl="1" algn="ctr">
              <a:lnSpc>
                <a:spcPct val="110000"/>
              </a:lnSpc>
            </a:pPr>
            <a:r>
              <a:rPr lang="en-US" sz="2800" dirty="0">
                <a:solidFill>
                  <a:schemeClr val="tx1"/>
                </a:solidFill>
                <a:latin typeface="Corbel" panose="020B0503020204020204" pitchFamily="34" charset="0"/>
              </a:rPr>
              <a:t>compared to GACT of Darwin</a:t>
            </a:r>
            <a:endParaRPr lang="en-US" sz="2800" b="1" dirty="0">
              <a:solidFill>
                <a:schemeClr val="tx1"/>
              </a:solidFill>
              <a:latin typeface="Calibri" panose="020F0502020204030204" pitchFamily="34" charset="0"/>
              <a:cs typeface="Calibri" panose="020F0502020204030204" pitchFamily="34" charset="0"/>
            </a:endParaRPr>
          </a:p>
        </p:txBody>
      </p:sp>
      <p:cxnSp>
        <p:nvCxnSpPr>
          <p:cNvPr id="17" name="Straight Arrow Connector 16">
            <a:extLst>
              <a:ext uri="{FF2B5EF4-FFF2-40B4-BE49-F238E27FC236}">
                <a16:creationId xmlns:a16="http://schemas.microsoft.com/office/drawing/2014/main" id="{15B9D752-4B1D-1F40-A5B7-CE4FC01F130D}"/>
              </a:ext>
            </a:extLst>
          </p:cNvPr>
          <p:cNvCxnSpPr>
            <a:cxnSpLocks/>
          </p:cNvCxnSpPr>
          <p:nvPr/>
        </p:nvCxnSpPr>
        <p:spPr>
          <a:xfrm>
            <a:off x="8519772" y="1762751"/>
            <a:ext cx="0" cy="220019"/>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8F4213C-5933-F14F-B8A9-42CF7BFFEEF2}"/>
              </a:ext>
            </a:extLst>
          </p:cNvPr>
          <p:cNvSpPr/>
          <p:nvPr/>
        </p:nvSpPr>
        <p:spPr>
          <a:xfrm>
            <a:off x="8272110" y="1435062"/>
            <a:ext cx="641522" cy="400110"/>
          </a:xfrm>
          <a:prstGeom prst="rect">
            <a:avLst/>
          </a:prstGeom>
        </p:spPr>
        <p:txBody>
          <a:bodyPr wrap="none">
            <a:spAutoFit/>
          </a:bodyPr>
          <a:lstStyle/>
          <a:p>
            <a:r>
              <a:rPr lang="en-US" sz="2000" b="1" dirty="0">
                <a:solidFill>
                  <a:srgbClr val="C00000"/>
                </a:solidFill>
                <a:latin typeface="Calibri" panose="020F0502020204030204" pitchFamily="34" charset="0"/>
                <a:cs typeface="Calibri" panose="020F0502020204030204" pitchFamily="34" charset="0"/>
              </a:rPr>
              <a:t>3.9×</a:t>
            </a:r>
            <a:endParaRPr lang="en-US" sz="2000" dirty="0">
              <a:solidFill>
                <a:srgbClr val="C00000"/>
              </a:solidFill>
            </a:endParaRPr>
          </a:p>
        </p:txBody>
      </p:sp>
      <p:sp>
        <p:nvSpPr>
          <p:cNvPr id="9" name="Rectangle 8">
            <a:extLst>
              <a:ext uri="{FF2B5EF4-FFF2-40B4-BE49-F238E27FC236}">
                <a16:creationId xmlns:a16="http://schemas.microsoft.com/office/drawing/2014/main" id="{05E5780C-F6BB-E84F-A953-24566DF862BE}"/>
              </a:ext>
            </a:extLst>
          </p:cNvPr>
          <p:cNvSpPr/>
          <p:nvPr/>
        </p:nvSpPr>
        <p:spPr>
          <a:xfrm>
            <a:off x="366963" y="3880021"/>
            <a:ext cx="579005" cy="400110"/>
          </a:xfrm>
          <a:prstGeom prst="rect">
            <a:avLst/>
          </a:prstGeom>
        </p:spPr>
        <p:txBody>
          <a:bodyPr wrap="none">
            <a:spAutoFit/>
          </a:bodyPr>
          <a:lstStyle/>
          <a:p>
            <a:r>
              <a:rPr lang="en-US" sz="2000" b="1" dirty="0">
                <a:solidFill>
                  <a:srgbClr val="C00000"/>
                </a:solidFill>
                <a:latin typeface="Calibri" panose="020F0502020204030204" pitchFamily="34" charset="0"/>
                <a:cs typeface="Calibri" panose="020F0502020204030204" pitchFamily="34" charset="0"/>
              </a:rPr>
              <a:t>HW</a:t>
            </a:r>
            <a:endParaRPr lang="en-US" sz="2000" dirty="0">
              <a:solidFill>
                <a:srgbClr val="C00000"/>
              </a:solidFill>
            </a:endParaRPr>
          </a:p>
        </p:txBody>
      </p:sp>
    </p:spTree>
    <p:custDataLst>
      <p:tags r:id="rId1"/>
    </p:custDataLst>
    <p:extLst>
      <p:ext uri="{BB962C8B-B14F-4D97-AF65-F5344CB8AC3E}">
        <p14:creationId xmlns:p14="http://schemas.microsoft.com/office/powerpoint/2010/main" val="350662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1B6E63-481F-E849-931B-31532AF4585F}"/>
              </a:ext>
            </a:extLst>
          </p:cNvPr>
          <p:cNvPicPr>
            <a:picLocks noChangeAspect="1"/>
          </p:cNvPicPr>
          <p:nvPr/>
        </p:nvPicPr>
        <p:blipFill>
          <a:blip r:embed="rId4"/>
          <a:stretch>
            <a:fillRect/>
          </a:stretch>
        </p:blipFill>
        <p:spPr>
          <a:xfrm>
            <a:off x="565141" y="1111757"/>
            <a:ext cx="8013717" cy="2686987"/>
          </a:xfrm>
          <a:prstGeom prst="rect">
            <a:avLst/>
          </a:prstGeom>
        </p:spPr>
      </p:pic>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a:bodyPr>
          <a:lstStyle/>
          <a:p>
            <a:r>
              <a:rPr lang="en-US" sz="4200" dirty="0"/>
              <a:t>Key Results – Use Case </a:t>
            </a:r>
            <a:r>
              <a:rPr lang="en-US" sz="4200" dirty="0">
                <a:latin typeface="Calibri" panose="020F0502020204030204" pitchFamily="34" charset="0"/>
              </a:rPr>
              <a:t>1 (</a:t>
            </a:r>
            <a:r>
              <a:rPr lang="en-US" sz="4200" dirty="0"/>
              <a:t>Short Reads)</a:t>
            </a:r>
            <a:endParaRPr lang="en-US" sz="4200" dirty="0">
              <a:solidFill>
                <a:srgbClr val="C00000"/>
              </a:solidFill>
            </a:endParaRPr>
          </a:p>
        </p:txBody>
      </p:sp>
      <p:sp>
        <p:nvSpPr>
          <p:cNvPr id="12" name="Slide Number Placeholder 11">
            <a:extLst>
              <a:ext uri="{FF2B5EF4-FFF2-40B4-BE49-F238E27FC236}">
                <a16:creationId xmlns:a16="http://schemas.microsoft.com/office/drawing/2014/main" id="{491E8E0A-8148-3D46-B15C-6F7C335D466B}"/>
              </a:ext>
            </a:extLst>
          </p:cNvPr>
          <p:cNvSpPr>
            <a:spLocks noGrp="1"/>
          </p:cNvSpPr>
          <p:nvPr>
            <p:ph type="sldNum" sz="quarter" idx="10"/>
          </p:nvPr>
        </p:nvSpPr>
        <p:spPr/>
        <p:txBody>
          <a:bodyPr/>
          <a:lstStyle/>
          <a:p>
            <a:fld id="{BE67019E-6B59-9444-A8F8-0CFAB6B6981D}" type="slidenum">
              <a:rPr lang="en-US" smtClean="0"/>
              <a:pPr/>
              <a:t>32</a:t>
            </a:fld>
            <a:endParaRPr lang="en-US" dirty="0"/>
          </a:p>
        </p:txBody>
      </p:sp>
      <p:sp>
        <p:nvSpPr>
          <p:cNvPr id="6" name="Rounded Rectangle 5">
            <a:extLst>
              <a:ext uri="{FF2B5EF4-FFF2-40B4-BE49-F238E27FC236}">
                <a16:creationId xmlns:a16="http://schemas.microsoft.com/office/drawing/2014/main" id="{A1DC52E5-B438-E64E-99E2-17C1EEB97B13}"/>
              </a:ext>
            </a:extLst>
          </p:cNvPr>
          <p:cNvSpPr/>
          <p:nvPr/>
        </p:nvSpPr>
        <p:spPr>
          <a:xfrm>
            <a:off x="366963" y="3803791"/>
            <a:ext cx="8410072" cy="1260000"/>
          </a:xfrm>
          <a:prstGeom prst="roundRect">
            <a:avLst>
              <a:gd name="adj" fmla="val 7378"/>
            </a:avLst>
          </a:prstGeom>
          <a:solidFill>
            <a:srgbClr val="7030A0">
              <a:alpha val="15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spcBef>
                <a:spcPts val="0"/>
              </a:spcBef>
              <a:spcAft>
                <a:spcPts val="0"/>
              </a:spcAft>
            </a:pPr>
            <a:r>
              <a:rPr lang="en-US" sz="2350" dirty="0">
                <a:solidFill>
                  <a:schemeClr val="tx1"/>
                </a:solidFill>
                <a:latin typeface="Corbel" panose="020B0503020204020204" pitchFamily="34" charset="0"/>
              </a:rPr>
              <a:t>GenASM </a:t>
            </a:r>
            <a:r>
              <a:rPr lang="en-US" sz="2350" b="1" dirty="0">
                <a:solidFill>
                  <a:srgbClr val="7030A0"/>
                </a:solidFill>
                <a:latin typeface="Corbel" panose="020B0503020204020204" pitchFamily="34" charset="0"/>
              </a:rPr>
              <a:t>achieves </a:t>
            </a:r>
            <a:r>
              <a:rPr lang="en-US" sz="2350" b="1" dirty="0">
                <a:solidFill>
                  <a:srgbClr val="7030A0"/>
                </a:solidFill>
                <a:latin typeface="Calibri" panose="020F0502020204030204" pitchFamily="34" charset="0"/>
                <a:cs typeface="Calibri" panose="020F0502020204030204" pitchFamily="34" charset="0"/>
              </a:rPr>
              <a:t>111× and 158× </a:t>
            </a:r>
            <a:r>
              <a:rPr lang="en-US" sz="2350" b="1" dirty="0">
                <a:solidFill>
                  <a:srgbClr val="7030A0"/>
                </a:solidFill>
                <a:latin typeface="Corbel" panose="020B0503020204020204" pitchFamily="34" charset="0"/>
              </a:rPr>
              <a:t>speedup </a:t>
            </a:r>
            <a:r>
              <a:rPr lang="en-US" sz="2350" dirty="0">
                <a:solidFill>
                  <a:schemeClr val="tx1"/>
                </a:solidFill>
                <a:latin typeface="Corbel" panose="020B0503020204020204" pitchFamily="34" charset="0"/>
              </a:rPr>
              <a:t>over </a:t>
            </a:r>
          </a:p>
          <a:p>
            <a:pPr marL="15875" lvl="1" algn="ctr">
              <a:lnSpc>
                <a:spcPct val="110000"/>
              </a:lnSpc>
              <a:spcBef>
                <a:spcPts val="0"/>
              </a:spcBef>
              <a:spcAft>
                <a:spcPts val="0"/>
              </a:spcAft>
            </a:pPr>
            <a:r>
              <a:rPr lang="en-US" sz="2350" dirty="0">
                <a:solidFill>
                  <a:schemeClr val="tx1"/>
                </a:solidFill>
                <a:latin typeface="Calibri" panose="020F0502020204030204" pitchFamily="34" charset="0"/>
                <a:cs typeface="Calibri" panose="020F0502020204030204" pitchFamily="34" charset="0"/>
              </a:rPr>
              <a:t>12</a:t>
            </a:r>
            <a:r>
              <a:rPr lang="en-US" sz="2350" dirty="0">
                <a:solidFill>
                  <a:schemeClr val="tx1"/>
                </a:solidFill>
                <a:latin typeface="Corbel" panose="020B0503020204020204" pitchFamily="34" charset="0"/>
              </a:rPr>
              <a:t>-thread runs of BWA-MEM and Minimap</a:t>
            </a:r>
            <a:r>
              <a:rPr lang="en-US" sz="2350" dirty="0">
                <a:solidFill>
                  <a:schemeClr val="tx1"/>
                </a:solidFill>
                <a:latin typeface="Calibri" panose="020F0502020204030204" pitchFamily="34" charset="0"/>
                <a:cs typeface="Calibri" panose="020F0502020204030204" pitchFamily="34" charset="0"/>
              </a:rPr>
              <a:t>2</a:t>
            </a:r>
            <a:r>
              <a:rPr lang="en-US" sz="2350" dirty="0">
                <a:solidFill>
                  <a:schemeClr val="tx1"/>
                </a:solidFill>
                <a:latin typeface="Corbel" panose="020B0503020204020204" pitchFamily="34" charset="0"/>
              </a:rPr>
              <a:t>, </a:t>
            </a:r>
          </a:p>
          <a:p>
            <a:pPr marL="15875" lvl="1" algn="ctr">
              <a:lnSpc>
                <a:spcPct val="110000"/>
              </a:lnSpc>
              <a:spcBef>
                <a:spcPts val="0"/>
              </a:spcBef>
              <a:spcAft>
                <a:spcPts val="0"/>
              </a:spcAft>
            </a:pPr>
            <a:r>
              <a:rPr lang="en-US" sz="2350" dirty="0">
                <a:solidFill>
                  <a:schemeClr val="tx1"/>
                </a:solidFill>
                <a:latin typeface="Corbel" panose="020B0503020204020204" pitchFamily="34" charset="0"/>
              </a:rPr>
              <a:t>while </a:t>
            </a:r>
            <a:r>
              <a:rPr lang="en-US" sz="2350" b="1" dirty="0">
                <a:solidFill>
                  <a:srgbClr val="7030A0"/>
                </a:solidFill>
                <a:latin typeface="Corbel" panose="020B0503020204020204" pitchFamily="34" charset="0"/>
              </a:rPr>
              <a:t>reducing power consumption by </a:t>
            </a:r>
            <a:r>
              <a:rPr lang="en-US" sz="2350" b="1" dirty="0">
                <a:solidFill>
                  <a:srgbClr val="7030A0"/>
                </a:solidFill>
                <a:latin typeface="Calibri" panose="020F0502020204030204" pitchFamily="34" charset="0"/>
                <a:cs typeface="Calibri" panose="020F0502020204030204" pitchFamily="34" charset="0"/>
              </a:rPr>
              <a:t>33× and 31×</a:t>
            </a:r>
          </a:p>
        </p:txBody>
      </p:sp>
      <p:cxnSp>
        <p:nvCxnSpPr>
          <p:cNvPr id="7" name="Straight Arrow Connector 6">
            <a:extLst>
              <a:ext uri="{FF2B5EF4-FFF2-40B4-BE49-F238E27FC236}">
                <a16:creationId xmlns:a16="http://schemas.microsoft.com/office/drawing/2014/main" id="{396C383D-5393-8146-B3F8-2498387081B9}"/>
              </a:ext>
            </a:extLst>
          </p:cNvPr>
          <p:cNvCxnSpPr>
            <a:cxnSpLocks/>
          </p:cNvCxnSpPr>
          <p:nvPr/>
        </p:nvCxnSpPr>
        <p:spPr>
          <a:xfrm>
            <a:off x="7146939" y="2051222"/>
            <a:ext cx="0" cy="448422"/>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7BEF53F-905B-D74A-B5DA-825F0F73EDB6}"/>
              </a:ext>
            </a:extLst>
          </p:cNvPr>
          <p:cNvCxnSpPr>
            <a:cxnSpLocks/>
          </p:cNvCxnSpPr>
          <p:nvPr/>
        </p:nvCxnSpPr>
        <p:spPr>
          <a:xfrm>
            <a:off x="7802486" y="1865870"/>
            <a:ext cx="0" cy="475349"/>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B1A1555-D6CA-8B43-B12D-8704A6727E86}"/>
              </a:ext>
            </a:extLst>
          </p:cNvPr>
          <p:cNvSpPr/>
          <p:nvPr/>
        </p:nvSpPr>
        <p:spPr>
          <a:xfrm>
            <a:off x="6868735" y="1729010"/>
            <a:ext cx="702436" cy="400110"/>
          </a:xfrm>
          <a:prstGeom prst="rect">
            <a:avLst/>
          </a:prstGeom>
        </p:spPr>
        <p:txBody>
          <a:bodyPr wrap="none">
            <a:spAutoFit/>
          </a:bodyPr>
          <a:lstStyle/>
          <a:p>
            <a:r>
              <a:rPr lang="en-US" sz="2000" b="1" dirty="0">
                <a:solidFill>
                  <a:srgbClr val="C00000"/>
                </a:solidFill>
                <a:latin typeface="Calibri" panose="020F0502020204030204" pitchFamily="34" charset="0"/>
                <a:cs typeface="Calibri" panose="020F0502020204030204" pitchFamily="34" charset="0"/>
              </a:rPr>
              <a:t>111×</a:t>
            </a:r>
            <a:endParaRPr lang="en-US" sz="2000" dirty="0">
              <a:solidFill>
                <a:srgbClr val="C00000"/>
              </a:solidFill>
            </a:endParaRPr>
          </a:p>
        </p:txBody>
      </p:sp>
      <p:sp>
        <p:nvSpPr>
          <p:cNvPr id="13" name="Rectangle 12">
            <a:extLst>
              <a:ext uri="{FF2B5EF4-FFF2-40B4-BE49-F238E27FC236}">
                <a16:creationId xmlns:a16="http://schemas.microsoft.com/office/drawing/2014/main" id="{8B46A1A0-A251-024D-9874-E477B5A6524D}"/>
              </a:ext>
            </a:extLst>
          </p:cNvPr>
          <p:cNvSpPr/>
          <p:nvPr/>
        </p:nvSpPr>
        <p:spPr>
          <a:xfrm>
            <a:off x="7516375" y="1572686"/>
            <a:ext cx="702436" cy="400110"/>
          </a:xfrm>
          <a:prstGeom prst="rect">
            <a:avLst/>
          </a:prstGeom>
        </p:spPr>
        <p:txBody>
          <a:bodyPr wrap="none">
            <a:spAutoFit/>
          </a:bodyPr>
          <a:lstStyle/>
          <a:p>
            <a:r>
              <a:rPr lang="en-US" sz="2000" b="1" dirty="0">
                <a:solidFill>
                  <a:srgbClr val="C00000"/>
                </a:solidFill>
                <a:latin typeface="Calibri" panose="020F0502020204030204" pitchFamily="34" charset="0"/>
                <a:cs typeface="Calibri" panose="020F0502020204030204" pitchFamily="34" charset="0"/>
              </a:rPr>
              <a:t>158×</a:t>
            </a:r>
            <a:endParaRPr lang="en-US" sz="2000" dirty="0">
              <a:solidFill>
                <a:srgbClr val="C00000"/>
              </a:solidFill>
            </a:endParaRPr>
          </a:p>
        </p:txBody>
      </p:sp>
      <p:sp>
        <p:nvSpPr>
          <p:cNvPr id="14" name="Rounded Rectangle 13">
            <a:extLst>
              <a:ext uri="{FF2B5EF4-FFF2-40B4-BE49-F238E27FC236}">
                <a16:creationId xmlns:a16="http://schemas.microsoft.com/office/drawing/2014/main" id="{4055BDF3-E0DC-CA49-992C-78CF25492C70}"/>
              </a:ext>
            </a:extLst>
          </p:cNvPr>
          <p:cNvSpPr/>
          <p:nvPr/>
        </p:nvSpPr>
        <p:spPr>
          <a:xfrm>
            <a:off x="366963" y="5134110"/>
            <a:ext cx="8410072" cy="1263600"/>
          </a:xfrm>
          <a:prstGeom prst="roundRect">
            <a:avLst>
              <a:gd name="adj" fmla="val 7378"/>
            </a:avLst>
          </a:prstGeom>
          <a:solidFill>
            <a:srgbClr val="7030A0">
              <a:alpha val="15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pPr>
            <a:r>
              <a:rPr lang="en-US" sz="2350" dirty="0">
                <a:solidFill>
                  <a:schemeClr val="tx1"/>
                </a:solidFill>
                <a:latin typeface="Corbel" panose="020B0503020204020204" pitchFamily="34" charset="0"/>
              </a:rPr>
              <a:t>GenASM provides </a:t>
            </a:r>
            <a:r>
              <a:rPr lang="en-US" sz="2350" b="1" dirty="0">
                <a:solidFill>
                  <a:srgbClr val="7030A0"/>
                </a:solidFill>
                <a:latin typeface="Calibri" panose="020F0502020204030204" pitchFamily="34" charset="0"/>
              </a:rPr>
              <a:t>1.9× better throughput</a:t>
            </a:r>
            <a:r>
              <a:rPr lang="en-US" sz="2350" dirty="0">
                <a:solidFill>
                  <a:schemeClr val="tx1"/>
                </a:solidFill>
                <a:latin typeface="Calibri" panose="020F0502020204030204" pitchFamily="34" charset="0"/>
              </a:rPr>
              <a:t> and </a:t>
            </a:r>
          </a:p>
          <a:p>
            <a:pPr marL="15875" lvl="1" algn="ctr">
              <a:lnSpc>
                <a:spcPct val="110000"/>
              </a:lnSpc>
            </a:pPr>
            <a:r>
              <a:rPr lang="en-US" sz="2350" dirty="0">
                <a:solidFill>
                  <a:schemeClr val="tx1"/>
                </a:solidFill>
                <a:latin typeface="Calibri" panose="020F0502020204030204" pitchFamily="34" charset="0"/>
              </a:rPr>
              <a:t>uses</a:t>
            </a:r>
            <a:r>
              <a:rPr lang="en-US" sz="2350" b="1" dirty="0">
                <a:solidFill>
                  <a:schemeClr val="tx1"/>
                </a:solidFill>
                <a:latin typeface="Calibri" panose="020F0502020204030204" pitchFamily="34" charset="0"/>
              </a:rPr>
              <a:t> </a:t>
            </a:r>
            <a:r>
              <a:rPr lang="en-US" sz="2350" b="1" dirty="0">
                <a:solidFill>
                  <a:srgbClr val="7030A0"/>
                </a:solidFill>
                <a:latin typeface="Calibri" panose="020F0502020204030204" pitchFamily="34" charset="0"/>
              </a:rPr>
              <a:t>63% less logic area</a:t>
            </a:r>
            <a:r>
              <a:rPr lang="en-US" sz="2350" b="1" dirty="0">
                <a:solidFill>
                  <a:srgbClr val="7030A0"/>
                </a:solidFill>
                <a:latin typeface="Corbel" panose="020B0503020204020204" pitchFamily="34" charset="0"/>
              </a:rPr>
              <a:t> </a:t>
            </a:r>
            <a:r>
              <a:rPr lang="en-US" sz="2350" dirty="0">
                <a:solidFill>
                  <a:schemeClr val="tx1"/>
                </a:solidFill>
                <a:latin typeface="Corbel" panose="020B0503020204020204" pitchFamily="34" charset="0"/>
              </a:rPr>
              <a:t>and </a:t>
            </a:r>
            <a:r>
              <a:rPr lang="en-US" sz="2350" b="1" dirty="0">
                <a:solidFill>
                  <a:srgbClr val="7030A0"/>
                </a:solidFill>
                <a:latin typeface="Calibri" panose="020F0502020204030204" pitchFamily="34" charset="0"/>
              </a:rPr>
              <a:t>82% less logic power</a:t>
            </a:r>
            <a:r>
              <a:rPr lang="en-US" sz="2350" dirty="0">
                <a:solidFill>
                  <a:schemeClr val="tx1"/>
                </a:solidFill>
                <a:latin typeface="Calibri" panose="020F0502020204030204" pitchFamily="34" charset="0"/>
              </a:rPr>
              <a:t>, </a:t>
            </a:r>
          </a:p>
          <a:p>
            <a:pPr marL="15875" lvl="1" algn="ctr">
              <a:lnSpc>
                <a:spcPct val="110000"/>
              </a:lnSpc>
            </a:pPr>
            <a:r>
              <a:rPr lang="en-US" sz="2350" dirty="0">
                <a:solidFill>
                  <a:schemeClr val="tx1"/>
                </a:solidFill>
                <a:latin typeface="Corbel" panose="020B0503020204020204" pitchFamily="34" charset="0"/>
              </a:rPr>
              <a:t>compared to </a:t>
            </a:r>
            <a:r>
              <a:rPr lang="en-US" sz="2350" dirty="0" err="1">
                <a:solidFill>
                  <a:schemeClr val="tx1"/>
                </a:solidFill>
                <a:latin typeface="Corbel" panose="020B0503020204020204" pitchFamily="34" charset="0"/>
              </a:rPr>
              <a:t>SillaX</a:t>
            </a:r>
            <a:r>
              <a:rPr lang="en-US" sz="2350" dirty="0">
                <a:solidFill>
                  <a:schemeClr val="tx1"/>
                </a:solidFill>
                <a:latin typeface="Corbel" panose="020B0503020204020204" pitchFamily="34" charset="0"/>
              </a:rPr>
              <a:t> of </a:t>
            </a:r>
            <a:r>
              <a:rPr lang="en-US" sz="2350" dirty="0" err="1">
                <a:solidFill>
                  <a:schemeClr val="tx1"/>
                </a:solidFill>
                <a:latin typeface="Corbel" panose="020B0503020204020204" pitchFamily="34" charset="0"/>
              </a:rPr>
              <a:t>GenAx</a:t>
            </a:r>
            <a:endParaRPr lang="en-US" sz="2350" b="1" dirty="0">
              <a:solidFill>
                <a:schemeClr val="tx1"/>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022A682C-A102-E140-ADAE-2D60FDFA0E77}"/>
              </a:ext>
            </a:extLst>
          </p:cNvPr>
          <p:cNvSpPr/>
          <p:nvPr/>
        </p:nvSpPr>
        <p:spPr>
          <a:xfrm>
            <a:off x="366963" y="5134110"/>
            <a:ext cx="579005" cy="400110"/>
          </a:xfrm>
          <a:prstGeom prst="rect">
            <a:avLst/>
          </a:prstGeom>
        </p:spPr>
        <p:txBody>
          <a:bodyPr wrap="none">
            <a:spAutoFit/>
          </a:bodyPr>
          <a:lstStyle/>
          <a:p>
            <a:r>
              <a:rPr lang="en-US" sz="2000" b="1" dirty="0">
                <a:solidFill>
                  <a:srgbClr val="C00000"/>
                </a:solidFill>
                <a:latin typeface="Calibri" panose="020F0502020204030204" pitchFamily="34" charset="0"/>
                <a:cs typeface="Calibri" panose="020F0502020204030204" pitchFamily="34" charset="0"/>
              </a:rPr>
              <a:t>HW</a:t>
            </a:r>
            <a:endParaRPr lang="en-US" sz="2000" dirty="0">
              <a:solidFill>
                <a:srgbClr val="C00000"/>
              </a:solidFill>
            </a:endParaRPr>
          </a:p>
        </p:txBody>
      </p:sp>
      <p:sp>
        <p:nvSpPr>
          <p:cNvPr id="16" name="Rectangle 15">
            <a:extLst>
              <a:ext uri="{FF2B5EF4-FFF2-40B4-BE49-F238E27FC236}">
                <a16:creationId xmlns:a16="http://schemas.microsoft.com/office/drawing/2014/main" id="{9EBA66A9-88E1-174A-9648-199D0B1768EF}"/>
              </a:ext>
            </a:extLst>
          </p:cNvPr>
          <p:cNvSpPr/>
          <p:nvPr/>
        </p:nvSpPr>
        <p:spPr>
          <a:xfrm>
            <a:off x="366963" y="3798744"/>
            <a:ext cx="537070" cy="400110"/>
          </a:xfrm>
          <a:prstGeom prst="rect">
            <a:avLst/>
          </a:prstGeom>
        </p:spPr>
        <p:txBody>
          <a:bodyPr wrap="none">
            <a:spAutoFit/>
          </a:bodyPr>
          <a:lstStyle/>
          <a:p>
            <a:r>
              <a:rPr lang="en-US" sz="2000" b="1" dirty="0">
                <a:solidFill>
                  <a:srgbClr val="0070C0"/>
                </a:solidFill>
                <a:latin typeface="Calibri" panose="020F0502020204030204" pitchFamily="34" charset="0"/>
                <a:cs typeface="Calibri" panose="020F0502020204030204" pitchFamily="34" charset="0"/>
              </a:rPr>
              <a:t>SW</a:t>
            </a:r>
            <a:endParaRPr lang="en-US" sz="2000" dirty="0">
              <a:solidFill>
                <a:srgbClr val="0070C0"/>
              </a:solidFill>
            </a:endParaRPr>
          </a:p>
        </p:txBody>
      </p:sp>
    </p:spTree>
    <p:custDataLst>
      <p:tags r:id="rId1"/>
    </p:custDataLst>
    <p:extLst>
      <p:ext uri="{BB962C8B-B14F-4D97-AF65-F5344CB8AC3E}">
        <p14:creationId xmlns:p14="http://schemas.microsoft.com/office/powerpoint/2010/main" val="137741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3" grpId="0"/>
      <p:bldP spid="14" grpId="0" animBg="1"/>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Key Results – Use Case </a:t>
            </a:r>
            <a:r>
              <a:rPr lang="en-US" dirty="0">
                <a:latin typeface="Calibri" panose="020F0502020204030204" pitchFamily="34" charset="0"/>
              </a:rPr>
              <a:t>2</a:t>
            </a:r>
            <a:endParaRPr lang="en-US" dirty="0"/>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fld id="{BE67019E-6B59-9444-A8F8-0CFAB6B6981D}" type="slidenum">
              <a:rPr lang="en-US" smtClean="0"/>
              <a:pPr/>
              <a:t>33</a:t>
            </a:fld>
            <a:endParaRPr lang="en-US" dirty="0"/>
          </a:p>
        </p:txBody>
      </p:sp>
      <p:sp>
        <p:nvSpPr>
          <p:cNvPr id="9" name="Content Placeholder 2">
            <a:extLst>
              <a:ext uri="{FF2B5EF4-FFF2-40B4-BE49-F238E27FC236}">
                <a16:creationId xmlns:a16="http://schemas.microsoft.com/office/drawing/2014/main" id="{DC87ED84-73FC-5F4E-969A-F4CFD8B0BC0F}"/>
              </a:ext>
            </a:extLst>
          </p:cNvPr>
          <p:cNvSpPr>
            <a:spLocks noGrp="1"/>
          </p:cNvSpPr>
          <p:nvPr>
            <p:ph idx="1"/>
          </p:nvPr>
        </p:nvSpPr>
        <p:spPr>
          <a:xfrm>
            <a:off x="366963" y="1221283"/>
            <a:ext cx="8410073" cy="5275384"/>
          </a:xfrm>
        </p:spPr>
        <p:txBody>
          <a:bodyPr>
            <a:noAutofit/>
          </a:bodyPr>
          <a:lstStyle/>
          <a:p>
            <a:pPr marL="500063" indent="-360363">
              <a:lnSpc>
                <a:spcPct val="120000"/>
              </a:lnSpc>
              <a:spcAft>
                <a:spcPts val="0"/>
              </a:spcAft>
              <a:buClr>
                <a:schemeClr val="bg1">
                  <a:lumMod val="65000"/>
                </a:schemeClr>
              </a:buClr>
              <a:buFont typeface="Wingdings" pitchFamily="2" charset="2"/>
              <a:buAutoNum type="arabicParenBoth"/>
            </a:pPr>
            <a:r>
              <a:rPr lang="en-US" sz="2400" b="1" dirty="0">
                <a:solidFill>
                  <a:schemeClr val="bg1">
                    <a:lumMod val="65000"/>
                  </a:schemeClr>
                </a:solidFill>
              </a:rPr>
              <a:t>Read Alignment Step of Read Mapping</a:t>
            </a:r>
          </a:p>
          <a:p>
            <a:pPr lvl="1" indent="-217488">
              <a:lnSpc>
                <a:spcPct val="120000"/>
              </a:lnSpc>
              <a:spcBef>
                <a:spcPts val="0"/>
              </a:spcBef>
              <a:spcAft>
                <a:spcPts val="0"/>
              </a:spcAft>
              <a:buClr>
                <a:schemeClr val="bg1">
                  <a:lumMod val="65000"/>
                </a:schemeClr>
              </a:buClr>
            </a:pPr>
            <a:r>
              <a:rPr lang="en-US" sz="2400" dirty="0">
                <a:solidFill>
                  <a:schemeClr val="bg1">
                    <a:lumMod val="65000"/>
                  </a:schemeClr>
                </a:solidFill>
              </a:rPr>
              <a:t>Find the optimal alignment of how reads map to candidate reference regions</a:t>
            </a:r>
          </a:p>
          <a:p>
            <a:pPr marL="500063" indent="-360363">
              <a:lnSpc>
                <a:spcPct val="120000"/>
              </a:lnSpc>
              <a:spcBef>
                <a:spcPts val="4800"/>
              </a:spcBef>
              <a:spcAft>
                <a:spcPts val="0"/>
              </a:spcAft>
              <a:buClr>
                <a:srgbClr val="00B050"/>
              </a:buClr>
              <a:buFont typeface="Wingdings" pitchFamily="2" charset="2"/>
              <a:buAutoNum type="arabicParenBoth"/>
            </a:pPr>
            <a:r>
              <a:rPr lang="en-US" sz="2400" b="1" dirty="0">
                <a:solidFill>
                  <a:srgbClr val="00B050"/>
                </a:solidFill>
              </a:rPr>
              <a:t>Pre-Alignment Filtering for Short Reads</a:t>
            </a:r>
          </a:p>
          <a:p>
            <a:pPr lvl="1" indent="-217488">
              <a:lnSpc>
                <a:spcPct val="120000"/>
              </a:lnSpc>
              <a:spcBef>
                <a:spcPts val="0"/>
              </a:spcBef>
              <a:spcAft>
                <a:spcPts val="0"/>
              </a:spcAft>
              <a:buClr>
                <a:srgbClr val="00B050"/>
              </a:buClr>
            </a:pPr>
            <a:r>
              <a:rPr lang="en-US" sz="2400" dirty="0">
                <a:solidFill>
                  <a:schemeClr val="tx1"/>
                </a:solidFill>
              </a:rPr>
              <a:t>Quickly identify and </a:t>
            </a:r>
            <a:r>
              <a:rPr lang="en-US" sz="2400" dirty="0">
                <a:solidFill>
                  <a:srgbClr val="00B050"/>
                </a:solidFill>
              </a:rPr>
              <a:t>filter out the unlikely</a:t>
            </a:r>
            <a:r>
              <a:rPr lang="en-US" sz="2400" dirty="0">
                <a:solidFill>
                  <a:schemeClr val="tx1"/>
                </a:solidFill>
              </a:rPr>
              <a:t> candidate reference regions for each read</a:t>
            </a:r>
            <a:endParaRPr lang="en-US" sz="2400" b="1" dirty="0">
              <a:solidFill>
                <a:schemeClr val="tx1"/>
              </a:solidFill>
            </a:endParaRPr>
          </a:p>
          <a:p>
            <a:pPr marL="500063" indent="-360363">
              <a:lnSpc>
                <a:spcPct val="120000"/>
              </a:lnSpc>
              <a:spcBef>
                <a:spcPts val="4800"/>
              </a:spcBef>
              <a:spcAft>
                <a:spcPts val="0"/>
              </a:spcAft>
              <a:buClr>
                <a:schemeClr val="bg1">
                  <a:lumMod val="65000"/>
                </a:schemeClr>
              </a:buClr>
              <a:buAutoNum type="arabicParenBoth"/>
            </a:pPr>
            <a:r>
              <a:rPr lang="en-US" sz="2400" b="1" dirty="0">
                <a:solidFill>
                  <a:schemeClr val="bg1">
                    <a:lumMod val="65000"/>
                  </a:schemeClr>
                </a:solidFill>
              </a:rPr>
              <a:t>Edit Distance Calculation</a:t>
            </a:r>
          </a:p>
          <a:p>
            <a:pPr lvl="1" indent="-217488">
              <a:lnSpc>
                <a:spcPct val="120000"/>
              </a:lnSpc>
              <a:spcBef>
                <a:spcPts val="0"/>
              </a:spcBef>
              <a:spcAft>
                <a:spcPts val="0"/>
              </a:spcAft>
              <a:buClr>
                <a:schemeClr val="bg1">
                  <a:lumMod val="65000"/>
                </a:schemeClr>
              </a:buClr>
            </a:pPr>
            <a:r>
              <a:rPr lang="en-US" sz="2400" dirty="0">
                <a:solidFill>
                  <a:schemeClr val="bg1">
                    <a:lumMod val="65000"/>
                  </a:schemeClr>
                </a:solidFill>
              </a:rPr>
              <a:t>Measure the similarity or distance between two sequences</a:t>
            </a:r>
          </a:p>
        </p:txBody>
      </p:sp>
      <p:sp>
        <p:nvSpPr>
          <p:cNvPr id="12" name="Rounded Rectangle 11">
            <a:extLst>
              <a:ext uri="{FF2B5EF4-FFF2-40B4-BE49-F238E27FC236}">
                <a16:creationId xmlns:a16="http://schemas.microsoft.com/office/drawing/2014/main" id="{B104FA84-4891-C24F-B768-EBDD84C118E6}"/>
              </a:ext>
            </a:extLst>
          </p:cNvPr>
          <p:cNvSpPr/>
          <p:nvPr/>
        </p:nvSpPr>
        <p:spPr>
          <a:xfrm>
            <a:off x="366963" y="3156194"/>
            <a:ext cx="8410072" cy="1440067"/>
          </a:xfrm>
          <a:prstGeom prst="roundRect">
            <a:avLst>
              <a:gd name="adj" fmla="val 7378"/>
            </a:avLst>
          </a:prstGeom>
          <a:solidFill>
            <a:srgbClr val="098B43">
              <a:alpha val="15000"/>
            </a:srgbClr>
          </a:solidFill>
          <a:ln w="28575">
            <a:solidFill>
              <a:srgbClr val="098B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spcBef>
                <a:spcPts val="0"/>
              </a:spcBef>
              <a:spcAft>
                <a:spcPts val="0"/>
              </a:spcAft>
            </a:pPr>
            <a:endParaRPr lang="en-US" sz="2800" b="1" dirty="0">
              <a:solidFill>
                <a:srgbClr val="7030A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31544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fontScale="90000"/>
          </a:bodyPr>
          <a:lstStyle/>
          <a:p>
            <a:r>
              <a:rPr lang="en-US" dirty="0"/>
              <a:t>Key Results – Use Case </a:t>
            </a:r>
            <a:r>
              <a:rPr lang="en-US" dirty="0">
                <a:latin typeface="Calibri" panose="020F0502020204030204" pitchFamily="34" charset="0"/>
              </a:rPr>
              <a:t>2</a:t>
            </a:r>
            <a:endParaRPr lang="en-US" dirty="0"/>
          </a:p>
        </p:txBody>
      </p:sp>
      <p:sp>
        <p:nvSpPr>
          <p:cNvPr id="3" name="Content Placeholder 2">
            <a:extLst>
              <a:ext uri="{FF2B5EF4-FFF2-40B4-BE49-F238E27FC236}">
                <a16:creationId xmlns:a16="http://schemas.microsoft.com/office/drawing/2014/main" id="{352355FD-8978-034C-A4F6-5DDD1F67AC9E}"/>
              </a:ext>
            </a:extLst>
          </p:cNvPr>
          <p:cNvSpPr>
            <a:spLocks noGrp="1"/>
          </p:cNvSpPr>
          <p:nvPr>
            <p:ph idx="1"/>
          </p:nvPr>
        </p:nvSpPr>
        <p:spPr>
          <a:xfrm>
            <a:off x="366963" y="1101792"/>
            <a:ext cx="8410073" cy="5275384"/>
          </a:xfrm>
        </p:spPr>
        <p:txBody>
          <a:bodyPr>
            <a:noAutofit/>
          </a:bodyPr>
          <a:lstStyle/>
          <a:p>
            <a:pPr marL="312738" indent="-296863">
              <a:lnSpc>
                <a:spcPct val="120000"/>
              </a:lnSpc>
              <a:spcBef>
                <a:spcPts val="0"/>
              </a:spcBef>
              <a:spcAft>
                <a:spcPts val="600"/>
              </a:spcAft>
            </a:pPr>
            <a:r>
              <a:rPr lang="en-US" sz="2200" dirty="0">
                <a:solidFill>
                  <a:schemeClr val="tx1"/>
                </a:solidFill>
              </a:rPr>
              <a:t>Compared to </a:t>
            </a:r>
            <a:r>
              <a:rPr lang="en-US" sz="2200" dirty="0">
                <a:solidFill>
                  <a:srgbClr val="00B050"/>
                </a:solidFill>
              </a:rPr>
              <a:t>Shouji</a:t>
            </a:r>
            <a:r>
              <a:rPr lang="en-US" sz="2200" dirty="0">
                <a:solidFill>
                  <a:schemeClr val="tx1"/>
                </a:solidFill>
              </a:rPr>
              <a:t>:</a:t>
            </a:r>
          </a:p>
          <a:p>
            <a:pPr marL="625475" lvl="1">
              <a:lnSpc>
                <a:spcPct val="120000"/>
              </a:lnSpc>
              <a:spcBef>
                <a:spcPts val="0"/>
              </a:spcBef>
              <a:spcAft>
                <a:spcPts val="600"/>
              </a:spcAft>
            </a:pPr>
            <a:r>
              <a:rPr lang="en-US" sz="2200" b="1" dirty="0">
                <a:solidFill>
                  <a:srgbClr val="00B050"/>
                </a:solidFill>
                <a:latin typeface="Calibri" panose="020F0502020204030204" pitchFamily="34" charset="0"/>
              </a:rPr>
              <a:t>3.7× </a:t>
            </a:r>
            <a:r>
              <a:rPr lang="en-US" sz="2200" dirty="0">
                <a:solidFill>
                  <a:schemeClr val="tx1"/>
                </a:solidFill>
                <a:latin typeface="Calibri" panose="020F0502020204030204" pitchFamily="34" charset="0"/>
              </a:rPr>
              <a:t>speedup</a:t>
            </a:r>
          </a:p>
          <a:p>
            <a:pPr marL="625475" lvl="1">
              <a:lnSpc>
                <a:spcPct val="120000"/>
              </a:lnSpc>
              <a:spcBef>
                <a:spcPts val="0"/>
              </a:spcBef>
              <a:spcAft>
                <a:spcPts val="600"/>
              </a:spcAft>
            </a:pPr>
            <a:r>
              <a:rPr lang="en-US" sz="2200" b="1" dirty="0">
                <a:solidFill>
                  <a:srgbClr val="00B050"/>
                </a:solidFill>
                <a:latin typeface="Calibri" panose="020F0502020204030204" pitchFamily="34" charset="0"/>
              </a:rPr>
              <a:t>1.7× </a:t>
            </a:r>
            <a:r>
              <a:rPr lang="en-US" sz="2200" dirty="0">
                <a:solidFill>
                  <a:schemeClr val="tx1"/>
                </a:solidFill>
                <a:latin typeface="Calibri" panose="020F0502020204030204" pitchFamily="34" charset="0"/>
              </a:rPr>
              <a:t>less power consumption</a:t>
            </a:r>
          </a:p>
          <a:p>
            <a:pPr marL="625475" lvl="1">
              <a:lnSpc>
                <a:spcPct val="120000"/>
              </a:lnSpc>
              <a:spcBef>
                <a:spcPts val="0"/>
              </a:spcBef>
              <a:spcAft>
                <a:spcPts val="600"/>
              </a:spcAft>
            </a:pPr>
            <a:r>
              <a:rPr lang="en-US" sz="2200" b="1" dirty="0">
                <a:solidFill>
                  <a:srgbClr val="00B050"/>
                </a:solidFill>
              </a:rPr>
              <a:t>False accept rate of </a:t>
            </a:r>
            <a:r>
              <a:rPr lang="en-US" sz="2200" b="1" dirty="0">
                <a:solidFill>
                  <a:srgbClr val="00B050"/>
                </a:solidFill>
                <a:latin typeface="Calibri" panose="020F0502020204030204" pitchFamily="34" charset="0"/>
              </a:rPr>
              <a:t>0.02% </a:t>
            </a:r>
            <a:r>
              <a:rPr lang="en-US" sz="2200" dirty="0">
                <a:solidFill>
                  <a:schemeClr val="tx1"/>
                </a:solidFill>
                <a:latin typeface="Calibri" panose="020F0502020204030204" pitchFamily="34" charset="0"/>
              </a:rPr>
              <a:t>for GenASM vs. 4% for Shouji</a:t>
            </a:r>
          </a:p>
          <a:p>
            <a:pPr marL="625475" lvl="1">
              <a:lnSpc>
                <a:spcPct val="120000"/>
              </a:lnSpc>
              <a:spcBef>
                <a:spcPts val="0"/>
              </a:spcBef>
              <a:spcAft>
                <a:spcPts val="600"/>
              </a:spcAft>
            </a:pPr>
            <a:r>
              <a:rPr lang="en-US" sz="2200" b="1" dirty="0">
                <a:solidFill>
                  <a:srgbClr val="00B050"/>
                </a:solidFill>
              </a:rPr>
              <a:t>False reject rate of </a:t>
            </a:r>
            <a:r>
              <a:rPr lang="en-US" sz="2200" b="1" dirty="0">
                <a:solidFill>
                  <a:srgbClr val="00B050"/>
                </a:solidFill>
                <a:latin typeface="Calibri" panose="020F0502020204030204" pitchFamily="34" charset="0"/>
              </a:rPr>
              <a:t>0</a:t>
            </a:r>
            <a:r>
              <a:rPr lang="en-US" sz="2200" b="1" dirty="0">
                <a:solidFill>
                  <a:srgbClr val="00B050"/>
                </a:solidFill>
              </a:rPr>
              <a:t>% </a:t>
            </a:r>
            <a:r>
              <a:rPr lang="en-US" sz="2200" dirty="0">
                <a:solidFill>
                  <a:schemeClr val="tx1"/>
                </a:solidFill>
                <a:latin typeface="Calibri" panose="020F0502020204030204" pitchFamily="34" charset="0"/>
              </a:rPr>
              <a:t>for both GenASM and Shouji</a:t>
            </a:r>
            <a:endParaRPr lang="en-US" sz="2200" b="1" dirty="0">
              <a:solidFill>
                <a:srgbClr val="00B050"/>
              </a:solidFill>
            </a:endParaRPr>
          </a:p>
          <a:p>
            <a:pPr marL="177800" indent="0">
              <a:lnSpc>
                <a:spcPct val="110000"/>
              </a:lnSpc>
              <a:spcBef>
                <a:spcPts val="0"/>
              </a:spcBef>
              <a:spcAft>
                <a:spcPts val="0"/>
              </a:spcAft>
              <a:buNone/>
            </a:pPr>
            <a:endParaRPr lang="en-US" sz="2200" dirty="0"/>
          </a:p>
        </p:txBody>
      </p:sp>
      <p:sp>
        <p:nvSpPr>
          <p:cNvPr id="8" name="Slide Number Placeholder 7">
            <a:extLst>
              <a:ext uri="{FF2B5EF4-FFF2-40B4-BE49-F238E27FC236}">
                <a16:creationId xmlns:a16="http://schemas.microsoft.com/office/drawing/2014/main" id="{4598AF6C-2548-9C45-A22B-C27AD0E24FE0}"/>
              </a:ext>
            </a:extLst>
          </p:cNvPr>
          <p:cNvSpPr>
            <a:spLocks noGrp="1"/>
          </p:cNvSpPr>
          <p:nvPr>
            <p:ph type="sldNum" sz="quarter" idx="10"/>
          </p:nvPr>
        </p:nvSpPr>
        <p:spPr/>
        <p:txBody>
          <a:bodyPr/>
          <a:lstStyle/>
          <a:p>
            <a:fld id="{BE67019E-6B59-9444-A8F8-0CFAB6B6981D}" type="slidenum">
              <a:rPr lang="en-US" smtClean="0"/>
              <a:pPr/>
              <a:t>34</a:t>
            </a:fld>
            <a:endParaRPr lang="en-US" dirty="0"/>
          </a:p>
        </p:txBody>
      </p:sp>
      <p:sp>
        <p:nvSpPr>
          <p:cNvPr id="5" name="Rounded Rectangle 4">
            <a:extLst>
              <a:ext uri="{FF2B5EF4-FFF2-40B4-BE49-F238E27FC236}">
                <a16:creationId xmlns:a16="http://schemas.microsoft.com/office/drawing/2014/main" id="{F45CFE04-D755-6244-8EA3-3EFD117CD737}"/>
              </a:ext>
            </a:extLst>
          </p:cNvPr>
          <p:cNvSpPr/>
          <p:nvPr/>
        </p:nvSpPr>
        <p:spPr>
          <a:xfrm>
            <a:off x="366963" y="3900232"/>
            <a:ext cx="8410073" cy="2195768"/>
          </a:xfrm>
          <a:prstGeom prst="roundRect">
            <a:avLst>
              <a:gd name="adj" fmla="val 7378"/>
            </a:avLst>
          </a:prstGeom>
          <a:solidFill>
            <a:srgbClr val="098B43">
              <a:alpha val="14902"/>
            </a:srgbClr>
          </a:solidFill>
          <a:ln w="28575">
            <a:solidFill>
              <a:srgbClr val="098B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spcBef>
                <a:spcPts val="0"/>
              </a:spcBef>
              <a:spcAft>
                <a:spcPts val="0"/>
              </a:spcAft>
            </a:pPr>
            <a:r>
              <a:rPr lang="en-US" sz="2800" dirty="0">
                <a:solidFill>
                  <a:schemeClr val="tx1"/>
                </a:solidFill>
                <a:latin typeface="Corbel" panose="020B0503020204020204" pitchFamily="34" charset="0"/>
              </a:rPr>
              <a:t>GenASM is </a:t>
            </a:r>
            <a:r>
              <a:rPr lang="en-US" sz="2800" b="1" dirty="0">
                <a:solidFill>
                  <a:srgbClr val="00B050"/>
                </a:solidFill>
              </a:rPr>
              <a:t>more efficient in terms of </a:t>
            </a:r>
          </a:p>
          <a:p>
            <a:pPr marL="15875" lvl="1" algn="ctr">
              <a:lnSpc>
                <a:spcPct val="110000"/>
              </a:lnSpc>
              <a:spcBef>
                <a:spcPts val="0"/>
              </a:spcBef>
              <a:spcAft>
                <a:spcPts val="0"/>
              </a:spcAft>
            </a:pPr>
            <a:r>
              <a:rPr lang="en-US" sz="2800" b="1" dirty="0">
                <a:solidFill>
                  <a:srgbClr val="00B050"/>
                </a:solidFill>
              </a:rPr>
              <a:t>both speed and power consumption</a:t>
            </a:r>
            <a:r>
              <a:rPr lang="en-US" sz="2800" dirty="0">
                <a:solidFill>
                  <a:schemeClr val="tx1"/>
                </a:solidFill>
              </a:rPr>
              <a:t>, </a:t>
            </a:r>
          </a:p>
          <a:p>
            <a:pPr marL="15875" lvl="1" algn="ctr">
              <a:lnSpc>
                <a:spcPct val="110000"/>
              </a:lnSpc>
              <a:spcBef>
                <a:spcPts val="0"/>
              </a:spcBef>
              <a:spcAft>
                <a:spcPts val="0"/>
              </a:spcAft>
            </a:pPr>
            <a:r>
              <a:rPr lang="en-US" sz="2800" dirty="0">
                <a:solidFill>
                  <a:schemeClr val="tx1"/>
                </a:solidFill>
                <a:latin typeface="Corbel" panose="020B0503020204020204" pitchFamily="34" charset="0"/>
              </a:rPr>
              <a:t>while </a:t>
            </a:r>
            <a:r>
              <a:rPr lang="en-US" sz="2800" b="1" dirty="0">
                <a:solidFill>
                  <a:srgbClr val="00B050"/>
                </a:solidFill>
                <a:latin typeface="Corbel" panose="020B0503020204020204" pitchFamily="34" charset="0"/>
              </a:rPr>
              <a:t>significantly improving the accuracy </a:t>
            </a:r>
          </a:p>
          <a:p>
            <a:pPr marL="15875" lvl="1" algn="ctr">
              <a:lnSpc>
                <a:spcPct val="110000"/>
              </a:lnSpc>
              <a:spcBef>
                <a:spcPts val="0"/>
              </a:spcBef>
              <a:spcAft>
                <a:spcPts val="0"/>
              </a:spcAft>
            </a:pPr>
            <a:r>
              <a:rPr lang="en-US" sz="2800" dirty="0">
                <a:solidFill>
                  <a:schemeClr val="tx1"/>
                </a:solidFill>
                <a:latin typeface="Corbel" panose="020B0503020204020204" pitchFamily="34" charset="0"/>
              </a:rPr>
              <a:t>of pre-alignment filtering</a:t>
            </a:r>
          </a:p>
        </p:txBody>
      </p:sp>
      <p:sp>
        <p:nvSpPr>
          <p:cNvPr id="9" name="Rectangle 8">
            <a:extLst>
              <a:ext uri="{FF2B5EF4-FFF2-40B4-BE49-F238E27FC236}">
                <a16:creationId xmlns:a16="http://schemas.microsoft.com/office/drawing/2014/main" id="{E0BC0EEA-0BC7-8A40-A9DF-9B721B6A1677}"/>
              </a:ext>
            </a:extLst>
          </p:cNvPr>
          <p:cNvSpPr/>
          <p:nvPr/>
        </p:nvSpPr>
        <p:spPr>
          <a:xfrm>
            <a:off x="366963" y="3917167"/>
            <a:ext cx="579005" cy="400110"/>
          </a:xfrm>
          <a:prstGeom prst="rect">
            <a:avLst/>
          </a:prstGeom>
        </p:spPr>
        <p:txBody>
          <a:bodyPr wrap="none">
            <a:spAutoFit/>
          </a:bodyPr>
          <a:lstStyle/>
          <a:p>
            <a:r>
              <a:rPr lang="en-US" sz="2000" b="1" dirty="0">
                <a:solidFill>
                  <a:srgbClr val="C00000"/>
                </a:solidFill>
                <a:latin typeface="Calibri" panose="020F0502020204030204" pitchFamily="34" charset="0"/>
                <a:cs typeface="Calibri" panose="020F0502020204030204" pitchFamily="34" charset="0"/>
              </a:rPr>
              <a:t>HW</a:t>
            </a:r>
            <a:endParaRPr lang="en-US" sz="2000" dirty="0">
              <a:solidFill>
                <a:srgbClr val="C00000"/>
              </a:solidFill>
            </a:endParaRPr>
          </a:p>
        </p:txBody>
      </p:sp>
    </p:spTree>
    <p:custDataLst>
      <p:tags r:id="rId1"/>
    </p:custDataLst>
    <p:extLst>
      <p:ext uri="{BB962C8B-B14F-4D97-AF65-F5344CB8AC3E}">
        <p14:creationId xmlns:p14="http://schemas.microsoft.com/office/powerpoint/2010/main" val="9413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Key Results – Use Case </a:t>
            </a:r>
            <a:r>
              <a:rPr lang="en-US" dirty="0">
                <a:latin typeface="Calibri" panose="020F0502020204030204" pitchFamily="34" charset="0"/>
              </a:rPr>
              <a:t>3</a:t>
            </a:r>
            <a:endParaRPr lang="en-US" dirty="0"/>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fld id="{BE67019E-6B59-9444-A8F8-0CFAB6B6981D}" type="slidenum">
              <a:rPr lang="en-US" smtClean="0"/>
              <a:pPr/>
              <a:t>35</a:t>
            </a:fld>
            <a:endParaRPr lang="en-US" dirty="0"/>
          </a:p>
        </p:txBody>
      </p:sp>
      <p:sp>
        <p:nvSpPr>
          <p:cNvPr id="9" name="Content Placeholder 2">
            <a:extLst>
              <a:ext uri="{FF2B5EF4-FFF2-40B4-BE49-F238E27FC236}">
                <a16:creationId xmlns:a16="http://schemas.microsoft.com/office/drawing/2014/main" id="{DC87ED84-73FC-5F4E-969A-F4CFD8B0BC0F}"/>
              </a:ext>
            </a:extLst>
          </p:cNvPr>
          <p:cNvSpPr>
            <a:spLocks noGrp="1"/>
          </p:cNvSpPr>
          <p:nvPr>
            <p:ph idx="1"/>
          </p:nvPr>
        </p:nvSpPr>
        <p:spPr>
          <a:xfrm>
            <a:off x="366963" y="1221283"/>
            <a:ext cx="8410073" cy="5275384"/>
          </a:xfrm>
        </p:spPr>
        <p:txBody>
          <a:bodyPr>
            <a:noAutofit/>
          </a:bodyPr>
          <a:lstStyle/>
          <a:p>
            <a:pPr marL="500063" indent="-360363">
              <a:lnSpc>
                <a:spcPct val="120000"/>
              </a:lnSpc>
              <a:spcBef>
                <a:spcPts val="0"/>
              </a:spcBef>
              <a:spcAft>
                <a:spcPts val="0"/>
              </a:spcAft>
              <a:buClr>
                <a:schemeClr val="bg1">
                  <a:lumMod val="65000"/>
                </a:schemeClr>
              </a:buClr>
              <a:buAutoNum type="arabicParenBoth"/>
            </a:pPr>
            <a:r>
              <a:rPr lang="en-US" sz="2400" b="1" dirty="0">
                <a:solidFill>
                  <a:schemeClr val="bg1">
                    <a:lumMod val="65000"/>
                  </a:schemeClr>
                </a:solidFill>
              </a:rPr>
              <a:t>Read Alignment Step of Read Mapping</a:t>
            </a:r>
          </a:p>
          <a:p>
            <a:pPr lvl="1" indent="-217488">
              <a:lnSpc>
                <a:spcPct val="120000"/>
              </a:lnSpc>
              <a:spcBef>
                <a:spcPts val="0"/>
              </a:spcBef>
              <a:spcAft>
                <a:spcPts val="0"/>
              </a:spcAft>
              <a:buClr>
                <a:schemeClr val="bg1">
                  <a:lumMod val="65000"/>
                </a:schemeClr>
              </a:buClr>
            </a:pPr>
            <a:r>
              <a:rPr lang="en-US" sz="2400" dirty="0">
                <a:solidFill>
                  <a:schemeClr val="bg1">
                    <a:lumMod val="65000"/>
                  </a:schemeClr>
                </a:solidFill>
              </a:rPr>
              <a:t>Find the optimal alignment of how reads map to candidate reference regions</a:t>
            </a:r>
          </a:p>
          <a:p>
            <a:pPr marL="500063" indent="-360363">
              <a:lnSpc>
                <a:spcPct val="120000"/>
              </a:lnSpc>
              <a:spcBef>
                <a:spcPts val="4800"/>
              </a:spcBef>
              <a:spcAft>
                <a:spcPts val="0"/>
              </a:spcAft>
              <a:buClr>
                <a:schemeClr val="bg1">
                  <a:lumMod val="65000"/>
                </a:schemeClr>
              </a:buClr>
              <a:buFont typeface="Wingdings" pitchFamily="2" charset="2"/>
              <a:buAutoNum type="arabicParenBoth"/>
            </a:pPr>
            <a:r>
              <a:rPr lang="en-US" sz="2400" b="1" dirty="0">
                <a:solidFill>
                  <a:schemeClr val="bg1">
                    <a:lumMod val="65000"/>
                  </a:schemeClr>
                </a:solidFill>
              </a:rPr>
              <a:t>Pre-Alignment Filtering for Short Reads</a:t>
            </a:r>
          </a:p>
          <a:p>
            <a:pPr lvl="1" indent="-217488">
              <a:lnSpc>
                <a:spcPct val="120000"/>
              </a:lnSpc>
              <a:spcBef>
                <a:spcPts val="0"/>
              </a:spcBef>
              <a:spcAft>
                <a:spcPts val="0"/>
              </a:spcAft>
              <a:buClr>
                <a:schemeClr val="bg1">
                  <a:lumMod val="65000"/>
                </a:schemeClr>
              </a:buClr>
            </a:pPr>
            <a:r>
              <a:rPr lang="en-US" sz="2400" dirty="0">
                <a:solidFill>
                  <a:schemeClr val="bg1">
                    <a:lumMod val="65000"/>
                  </a:schemeClr>
                </a:solidFill>
              </a:rPr>
              <a:t>Quickly identify and filter out the unlikely candidate reference regions for each read</a:t>
            </a:r>
            <a:endParaRPr lang="en-US" sz="2400" b="1" dirty="0">
              <a:solidFill>
                <a:schemeClr val="bg1">
                  <a:lumMod val="65000"/>
                </a:schemeClr>
              </a:solidFill>
            </a:endParaRPr>
          </a:p>
          <a:p>
            <a:pPr marL="500063" indent="-360363">
              <a:lnSpc>
                <a:spcPct val="120000"/>
              </a:lnSpc>
              <a:spcBef>
                <a:spcPts val="4800"/>
              </a:spcBef>
              <a:spcAft>
                <a:spcPts val="0"/>
              </a:spcAft>
              <a:buClr>
                <a:srgbClr val="FE6200"/>
              </a:buClr>
              <a:buAutoNum type="arabicParenBoth"/>
            </a:pPr>
            <a:r>
              <a:rPr lang="en-US" sz="2400" b="1" dirty="0">
                <a:solidFill>
                  <a:srgbClr val="FE6200"/>
                </a:solidFill>
              </a:rPr>
              <a:t>Edit Distance Calculation</a:t>
            </a:r>
          </a:p>
          <a:p>
            <a:pPr lvl="1" indent="-217488">
              <a:lnSpc>
                <a:spcPct val="120000"/>
              </a:lnSpc>
              <a:spcBef>
                <a:spcPts val="0"/>
              </a:spcBef>
              <a:spcAft>
                <a:spcPts val="0"/>
              </a:spcAft>
              <a:buClr>
                <a:srgbClr val="FE6200"/>
              </a:buClr>
            </a:pPr>
            <a:r>
              <a:rPr lang="en-US" sz="2400" dirty="0">
                <a:solidFill>
                  <a:schemeClr val="tx1"/>
                </a:solidFill>
              </a:rPr>
              <a:t>Measure the </a:t>
            </a:r>
            <a:r>
              <a:rPr lang="en-US" sz="2400" dirty="0">
                <a:solidFill>
                  <a:srgbClr val="FE6200"/>
                </a:solidFill>
              </a:rPr>
              <a:t>similarity</a:t>
            </a:r>
            <a:r>
              <a:rPr lang="en-US" sz="2400" dirty="0"/>
              <a:t> or </a:t>
            </a:r>
            <a:r>
              <a:rPr lang="en-US" sz="2400" dirty="0">
                <a:solidFill>
                  <a:srgbClr val="FE6200"/>
                </a:solidFill>
              </a:rPr>
              <a:t>distance</a:t>
            </a:r>
            <a:r>
              <a:rPr lang="en-US" sz="2400" dirty="0"/>
              <a:t> </a:t>
            </a:r>
            <a:r>
              <a:rPr lang="en-US" sz="2400" dirty="0">
                <a:solidFill>
                  <a:schemeClr val="tx1"/>
                </a:solidFill>
              </a:rPr>
              <a:t>between two sequences</a:t>
            </a:r>
          </a:p>
        </p:txBody>
      </p:sp>
      <p:sp>
        <p:nvSpPr>
          <p:cNvPr id="12" name="Rounded Rectangle 11">
            <a:extLst>
              <a:ext uri="{FF2B5EF4-FFF2-40B4-BE49-F238E27FC236}">
                <a16:creationId xmlns:a16="http://schemas.microsoft.com/office/drawing/2014/main" id="{E8958949-062C-1D44-87E2-C5D0839F8949}"/>
              </a:ext>
            </a:extLst>
          </p:cNvPr>
          <p:cNvSpPr/>
          <p:nvPr/>
        </p:nvSpPr>
        <p:spPr>
          <a:xfrm>
            <a:off x="366963" y="5048623"/>
            <a:ext cx="8410072" cy="1047403"/>
          </a:xfrm>
          <a:prstGeom prst="roundRect">
            <a:avLst>
              <a:gd name="adj" fmla="val 7378"/>
            </a:avLst>
          </a:prstGeom>
          <a:solidFill>
            <a:srgbClr val="FE6200">
              <a:alpha val="15000"/>
            </a:srgbClr>
          </a:solidFill>
          <a:ln w="28575">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spcBef>
                <a:spcPts val="0"/>
              </a:spcBef>
              <a:spcAft>
                <a:spcPts val="0"/>
              </a:spcAft>
            </a:pPr>
            <a:endParaRPr lang="en-US" sz="2800" b="1" dirty="0">
              <a:solidFill>
                <a:srgbClr val="7030A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589386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307316F-7014-A94A-A108-82568621BC26}"/>
              </a:ext>
            </a:extLst>
          </p:cNvPr>
          <p:cNvPicPr>
            <a:picLocks noChangeAspect="1"/>
          </p:cNvPicPr>
          <p:nvPr/>
        </p:nvPicPr>
        <p:blipFill rotWithShape="1">
          <a:blip r:embed="rId4"/>
          <a:srcRect t="3406"/>
          <a:stretch/>
        </p:blipFill>
        <p:spPr>
          <a:xfrm>
            <a:off x="460157" y="1182391"/>
            <a:ext cx="8223683" cy="2287872"/>
          </a:xfrm>
          <a:prstGeom prst="rect">
            <a:avLst/>
          </a:prstGeom>
        </p:spPr>
      </p:pic>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fontScale="90000"/>
          </a:bodyPr>
          <a:lstStyle/>
          <a:p>
            <a:r>
              <a:rPr lang="en-US" dirty="0"/>
              <a:t>Key Results – Use Case </a:t>
            </a:r>
            <a:r>
              <a:rPr lang="en-US" dirty="0">
                <a:latin typeface="Calibri" panose="020F0502020204030204" pitchFamily="34" charset="0"/>
              </a:rPr>
              <a:t>3</a:t>
            </a:r>
            <a:endParaRPr lang="en-US" dirty="0"/>
          </a:p>
        </p:txBody>
      </p:sp>
      <p:sp>
        <p:nvSpPr>
          <p:cNvPr id="8" name="Slide Number Placeholder 7">
            <a:extLst>
              <a:ext uri="{FF2B5EF4-FFF2-40B4-BE49-F238E27FC236}">
                <a16:creationId xmlns:a16="http://schemas.microsoft.com/office/drawing/2014/main" id="{4598AF6C-2548-9C45-A22B-C27AD0E24FE0}"/>
              </a:ext>
            </a:extLst>
          </p:cNvPr>
          <p:cNvSpPr>
            <a:spLocks noGrp="1"/>
          </p:cNvSpPr>
          <p:nvPr>
            <p:ph type="sldNum" sz="quarter" idx="10"/>
          </p:nvPr>
        </p:nvSpPr>
        <p:spPr/>
        <p:txBody>
          <a:bodyPr/>
          <a:lstStyle/>
          <a:p>
            <a:fld id="{BE67019E-6B59-9444-A8F8-0CFAB6B6981D}" type="slidenum">
              <a:rPr lang="en-US" smtClean="0"/>
              <a:pPr/>
              <a:t>36</a:t>
            </a:fld>
            <a:endParaRPr lang="en-US" dirty="0"/>
          </a:p>
        </p:txBody>
      </p:sp>
      <p:sp>
        <p:nvSpPr>
          <p:cNvPr id="10" name="Rounded Rectangle 9">
            <a:extLst>
              <a:ext uri="{FF2B5EF4-FFF2-40B4-BE49-F238E27FC236}">
                <a16:creationId xmlns:a16="http://schemas.microsoft.com/office/drawing/2014/main" id="{C3D176AC-ABB1-A74D-A195-A868900C5A58}"/>
              </a:ext>
            </a:extLst>
          </p:cNvPr>
          <p:cNvSpPr/>
          <p:nvPr/>
        </p:nvSpPr>
        <p:spPr>
          <a:xfrm>
            <a:off x="366962" y="3563073"/>
            <a:ext cx="8410072" cy="1695022"/>
          </a:xfrm>
          <a:prstGeom prst="roundRect">
            <a:avLst>
              <a:gd name="adj" fmla="val 3259"/>
            </a:avLst>
          </a:prstGeom>
          <a:solidFill>
            <a:srgbClr val="FE6200">
              <a:alpha val="15000"/>
            </a:srgbClr>
          </a:solidFill>
          <a:ln w="28575">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spcBef>
                <a:spcPts val="0"/>
              </a:spcBef>
              <a:spcAft>
                <a:spcPts val="0"/>
              </a:spcAft>
            </a:pPr>
            <a:r>
              <a:rPr lang="en-US" sz="2350" dirty="0">
                <a:solidFill>
                  <a:schemeClr val="tx1"/>
                </a:solidFill>
                <a:latin typeface="Corbel" panose="020B0503020204020204" pitchFamily="34" charset="0"/>
              </a:rPr>
              <a:t>GenASM provides </a:t>
            </a:r>
            <a:r>
              <a:rPr lang="en-US" sz="2350" b="1" dirty="0">
                <a:solidFill>
                  <a:srgbClr val="FE6200"/>
                </a:solidFill>
                <a:latin typeface="Calibri" panose="020F0502020204030204" pitchFamily="34" charset="0"/>
                <a:cs typeface="Calibri" panose="020F0502020204030204" pitchFamily="34" charset="0"/>
              </a:rPr>
              <a:t>146 – 1458×</a:t>
            </a:r>
            <a:r>
              <a:rPr lang="en-US" sz="2350" b="1" dirty="0">
                <a:solidFill>
                  <a:srgbClr val="FE6200"/>
                </a:solidFill>
                <a:latin typeface="Corbel" panose="020B0503020204020204" pitchFamily="34" charset="0"/>
              </a:rPr>
              <a:t> </a:t>
            </a:r>
            <a:r>
              <a:rPr lang="en-US" sz="2350" dirty="0">
                <a:solidFill>
                  <a:schemeClr val="tx1"/>
                </a:solidFill>
                <a:latin typeface="Corbel" panose="020B0503020204020204" pitchFamily="34" charset="0"/>
              </a:rPr>
              <a:t>and </a:t>
            </a:r>
            <a:r>
              <a:rPr lang="en-US" sz="2350" b="1" dirty="0">
                <a:solidFill>
                  <a:srgbClr val="FE6200"/>
                </a:solidFill>
                <a:latin typeface="Calibri" panose="020F0502020204030204" pitchFamily="34" charset="0"/>
                <a:cs typeface="Calibri" panose="020F0502020204030204" pitchFamily="34" charset="0"/>
              </a:rPr>
              <a:t>627 – 12501× </a:t>
            </a:r>
            <a:r>
              <a:rPr lang="en-US" sz="2350" b="1" dirty="0">
                <a:solidFill>
                  <a:srgbClr val="FE6200"/>
                </a:solidFill>
                <a:latin typeface="Corbel" panose="020B0503020204020204" pitchFamily="34" charset="0"/>
              </a:rPr>
              <a:t>speedup, </a:t>
            </a:r>
          </a:p>
          <a:p>
            <a:pPr marL="15875" lvl="1" algn="ctr">
              <a:lnSpc>
                <a:spcPct val="110000"/>
              </a:lnSpc>
              <a:spcBef>
                <a:spcPts val="0"/>
              </a:spcBef>
              <a:spcAft>
                <a:spcPts val="0"/>
              </a:spcAft>
            </a:pPr>
            <a:r>
              <a:rPr lang="en-US" sz="2350" b="1" dirty="0">
                <a:solidFill>
                  <a:srgbClr val="FE6200"/>
                </a:solidFill>
                <a:latin typeface="Corbel" panose="020B0503020204020204" pitchFamily="34" charset="0"/>
              </a:rPr>
              <a:t>while reducing power consumption by </a:t>
            </a:r>
            <a:r>
              <a:rPr lang="en-US" sz="2350" b="1" dirty="0">
                <a:solidFill>
                  <a:srgbClr val="FE6200"/>
                </a:solidFill>
                <a:latin typeface="Calibri" panose="020F0502020204030204" pitchFamily="34" charset="0"/>
                <a:cs typeface="Calibri" panose="020F0502020204030204" pitchFamily="34" charset="0"/>
              </a:rPr>
              <a:t>548× </a:t>
            </a:r>
            <a:r>
              <a:rPr lang="en-US" sz="2350" dirty="0">
                <a:solidFill>
                  <a:schemeClr val="tx1"/>
                </a:solidFill>
                <a:latin typeface="Corbel" panose="020B0503020204020204" pitchFamily="34" charset="0"/>
              </a:rPr>
              <a:t>and </a:t>
            </a:r>
            <a:r>
              <a:rPr lang="en-US" sz="2350" b="1" dirty="0">
                <a:solidFill>
                  <a:srgbClr val="FE6200"/>
                </a:solidFill>
                <a:latin typeface="Calibri" panose="020F0502020204030204" pitchFamily="34" charset="0"/>
                <a:cs typeface="Calibri" panose="020F0502020204030204" pitchFamily="34" charset="0"/>
              </a:rPr>
              <a:t>582× </a:t>
            </a:r>
          </a:p>
          <a:p>
            <a:pPr marL="15875" lvl="1" algn="ctr">
              <a:lnSpc>
                <a:spcPct val="110000"/>
              </a:lnSpc>
              <a:spcBef>
                <a:spcPts val="0"/>
              </a:spcBef>
              <a:spcAft>
                <a:spcPts val="0"/>
              </a:spcAft>
            </a:pPr>
            <a:r>
              <a:rPr lang="en-US" sz="2350" dirty="0">
                <a:solidFill>
                  <a:schemeClr val="tx1"/>
                </a:solidFill>
                <a:latin typeface="Corbel" panose="020B0503020204020204" pitchFamily="34" charset="0"/>
              </a:rPr>
              <a:t>for 100Kbp and </a:t>
            </a:r>
            <a:r>
              <a:rPr lang="en-US" sz="2350" dirty="0">
                <a:solidFill>
                  <a:schemeClr val="tx1"/>
                </a:solidFill>
                <a:latin typeface="Calibri" panose="020F0502020204030204" pitchFamily="34" charset="0"/>
                <a:cs typeface="Calibri" panose="020F0502020204030204" pitchFamily="34" charset="0"/>
              </a:rPr>
              <a:t>1</a:t>
            </a:r>
            <a:r>
              <a:rPr lang="en-US" sz="2350" dirty="0">
                <a:solidFill>
                  <a:schemeClr val="tx1"/>
                </a:solidFill>
                <a:latin typeface="Corbel" panose="020B0503020204020204" pitchFamily="34" charset="0"/>
              </a:rPr>
              <a:t>Mbp sequences, respectively, compared to Edlib</a:t>
            </a:r>
            <a:endParaRPr lang="en-US" sz="2350" b="1" dirty="0">
              <a:solidFill>
                <a:srgbClr val="FE6200"/>
              </a:solidFill>
              <a:latin typeface="Calibri" panose="020F0502020204030204" pitchFamily="34" charset="0"/>
              <a:cs typeface="Calibri" panose="020F0502020204030204" pitchFamily="34" charset="0"/>
            </a:endParaRPr>
          </a:p>
        </p:txBody>
      </p:sp>
      <p:sp>
        <p:nvSpPr>
          <p:cNvPr id="11" name="Rounded Rectangle 10">
            <a:extLst>
              <a:ext uri="{FF2B5EF4-FFF2-40B4-BE49-F238E27FC236}">
                <a16:creationId xmlns:a16="http://schemas.microsoft.com/office/drawing/2014/main" id="{DF0DA1E2-9379-934B-8CE2-EAB0A4EDA05F}"/>
              </a:ext>
            </a:extLst>
          </p:cNvPr>
          <p:cNvSpPr/>
          <p:nvPr/>
        </p:nvSpPr>
        <p:spPr>
          <a:xfrm>
            <a:off x="366964" y="5344772"/>
            <a:ext cx="8410072" cy="1043236"/>
          </a:xfrm>
          <a:prstGeom prst="roundRect">
            <a:avLst>
              <a:gd name="adj" fmla="val 7378"/>
            </a:avLst>
          </a:prstGeom>
          <a:solidFill>
            <a:srgbClr val="FE6200">
              <a:alpha val="15000"/>
            </a:srgbClr>
          </a:solidFill>
          <a:ln w="28575">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lvl="1" algn="ctr">
              <a:lnSpc>
                <a:spcPct val="110000"/>
              </a:lnSpc>
            </a:pPr>
            <a:r>
              <a:rPr lang="en-US" sz="2350" dirty="0">
                <a:solidFill>
                  <a:schemeClr val="tx1"/>
                </a:solidFill>
                <a:latin typeface="Corbel" panose="020B0503020204020204" pitchFamily="34" charset="0"/>
              </a:rPr>
              <a:t>GenASM provides </a:t>
            </a:r>
            <a:r>
              <a:rPr lang="en-US" sz="2350" b="1" dirty="0">
                <a:solidFill>
                  <a:srgbClr val="FE6200"/>
                </a:solidFill>
                <a:latin typeface="Calibri" panose="020F0502020204030204" pitchFamily="34" charset="0"/>
                <a:cs typeface="Calibri" panose="020F0502020204030204" pitchFamily="34" charset="0"/>
              </a:rPr>
              <a:t>9.3 – 400×</a:t>
            </a:r>
            <a:r>
              <a:rPr lang="en-US" sz="2350" b="1" dirty="0">
                <a:solidFill>
                  <a:srgbClr val="FE6200"/>
                </a:solidFill>
                <a:latin typeface="Corbel" panose="020B0503020204020204" pitchFamily="34" charset="0"/>
              </a:rPr>
              <a:t> speedup </a:t>
            </a:r>
            <a:r>
              <a:rPr lang="en-US" sz="2350" dirty="0">
                <a:solidFill>
                  <a:schemeClr val="tx1"/>
                </a:solidFill>
                <a:latin typeface="Corbel" panose="020B0503020204020204" pitchFamily="34" charset="0"/>
              </a:rPr>
              <a:t>over ASAP, </a:t>
            </a:r>
          </a:p>
          <a:p>
            <a:pPr marL="15875" lvl="1" algn="ctr">
              <a:lnSpc>
                <a:spcPct val="110000"/>
              </a:lnSpc>
            </a:pPr>
            <a:r>
              <a:rPr lang="en-US" sz="2350" dirty="0">
                <a:solidFill>
                  <a:schemeClr val="tx1"/>
                </a:solidFill>
                <a:latin typeface="Corbel" panose="020B0503020204020204" pitchFamily="34" charset="0"/>
              </a:rPr>
              <a:t>while consuming </a:t>
            </a:r>
            <a:r>
              <a:rPr lang="en-US" sz="2350" b="1" dirty="0">
                <a:solidFill>
                  <a:srgbClr val="FE6200"/>
                </a:solidFill>
                <a:latin typeface="Calibri" panose="020F0502020204030204" pitchFamily="34" charset="0"/>
                <a:cs typeface="Calibri" panose="020F0502020204030204" pitchFamily="34" charset="0"/>
              </a:rPr>
              <a:t>67×</a:t>
            </a:r>
            <a:r>
              <a:rPr lang="en-US" sz="2350" b="1" dirty="0">
                <a:solidFill>
                  <a:srgbClr val="FE6200"/>
                </a:solidFill>
                <a:latin typeface="Corbel" panose="020B0503020204020204" pitchFamily="34" charset="0"/>
              </a:rPr>
              <a:t> less power</a:t>
            </a:r>
            <a:endParaRPr lang="en-US" sz="2350" dirty="0">
              <a:solidFill>
                <a:schemeClr val="tx1"/>
              </a:solidFill>
              <a:latin typeface="Corbel" panose="020B0503020204020204" pitchFamily="34" charset="0"/>
            </a:endParaRPr>
          </a:p>
        </p:txBody>
      </p:sp>
      <p:cxnSp>
        <p:nvCxnSpPr>
          <p:cNvPr id="13" name="Straight Arrow Connector 12">
            <a:extLst>
              <a:ext uri="{FF2B5EF4-FFF2-40B4-BE49-F238E27FC236}">
                <a16:creationId xmlns:a16="http://schemas.microsoft.com/office/drawing/2014/main" id="{54E9AE0B-2E39-BD41-BFD8-DF74B9F60CC3}"/>
              </a:ext>
            </a:extLst>
          </p:cNvPr>
          <p:cNvCxnSpPr>
            <a:cxnSpLocks/>
          </p:cNvCxnSpPr>
          <p:nvPr/>
        </p:nvCxnSpPr>
        <p:spPr>
          <a:xfrm>
            <a:off x="1787494" y="2152055"/>
            <a:ext cx="0" cy="369269"/>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9CDBA74-CF55-5D46-8563-4418ED5E2D3F}"/>
              </a:ext>
            </a:extLst>
          </p:cNvPr>
          <p:cNvSpPr/>
          <p:nvPr/>
        </p:nvSpPr>
        <p:spPr>
          <a:xfrm>
            <a:off x="1420790" y="1782723"/>
            <a:ext cx="651140" cy="369332"/>
          </a:xfrm>
          <a:prstGeom prst="rect">
            <a:avLst/>
          </a:prstGeom>
        </p:spPr>
        <p:txBody>
          <a:bodyPr wrap="none">
            <a:spAutoFit/>
          </a:bodyPr>
          <a:lstStyle/>
          <a:p>
            <a:r>
              <a:rPr lang="en-US" b="1" dirty="0">
                <a:solidFill>
                  <a:srgbClr val="C00000"/>
                </a:solidFill>
                <a:latin typeface="Calibri" panose="020F0502020204030204" pitchFamily="34" charset="0"/>
                <a:cs typeface="Calibri" panose="020F0502020204030204" pitchFamily="34" charset="0"/>
              </a:rPr>
              <a:t>146×</a:t>
            </a:r>
            <a:endParaRPr lang="en-US" dirty="0">
              <a:solidFill>
                <a:srgbClr val="C00000"/>
              </a:solidFill>
            </a:endParaRPr>
          </a:p>
        </p:txBody>
      </p:sp>
      <p:cxnSp>
        <p:nvCxnSpPr>
          <p:cNvPr id="17" name="Straight Arrow Connector 16">
            <a:extLst>
              <a:ext uri="{FF2B5EF4-FFF2-40B4-BE49-F238E27FC236}">
                <a16:creationId xmlns:a16="http://schemas.microsoft.com/office/drawing/2014/main" id="{0A568736-0E9B-294C-B52D-6FA78460086E}"/>
              </a:ext>
            </a:extLst>
          </p:cNvPr>
          <p:cNvCxnSpPr>
            <a:cxnSpLocks/>
          </p:cNvCxnSpPr>
          <p:nvPr/>
        </p:nvCxnSpPr>
        <p:spPr>
          <a:xfrm>
            <a:off x="7927716" y="1964573"/>
            <a:ext cx="0" cy="521448"/>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C6E485A-4D3B-5D44-AF70-57C3C33F4197}"/>
              </a:ext>
            </a:extLst>
          </p:cNvPr>
          <p:cNvSpPr/>
          <p:nvPr/>
        </p:nvSpPr>
        <p:spPr>
          <a:xfrm>
            <a:off x="7365554" y="1652394"/>
            <a:ext cx="768159" cy="369332"/>
          </a:xfrm>
          <a:prstGeom prst="rect">
            <a:avLst/>
          </a:prstGeom>
        </p:spPr>
        <p:txBody>
          <a:bodyPr wrap="none">
            <a:spAutoFit/>
          </a:bodyPr>
          <a:lstStyle/>
          <a:p>
            <a:r>
              <a:rPr lang="en-US" b="1" dirty="0">
                <a:solidFill>
                  <a:srgbClr val="C00000"/>
                </a:solidFill>
                <a:latin typeface="Calibri" panose="020F0502020204030204" pitchFamily="34" charset="0"/>
                <a:cs typeface="Calibri" panose="020F0502020204030204" pitchFamily="34" charset="0"/>
              </a:rPr>
              <a:t>1458×</a:t>
            </a:r>
            <a:endParaRPr lang="en-US" dirty="0">
              <a:solidFill>
                <a:srgbClr val="C00000"/>
              </a:solidFill>
            </a:endParaRPr>
          </a:p>
        </p:txBody>
      </p:sp>
      <p:cxnSp>
        <p:nvCxnSpPr>
          <p:cNvPr id="22" name="Straight Arrow Connector 21">
            <a:extLst>
              <a:ext uri="{FF2B5EF4-FFF2-40B4-BE49-F238E27FC236}">
                <a16:creationId xmlns:a16="http://schemas.microsoft.com/office/drawing/2014/main" id="{F518B6DC-A07F-AF44-885C-CAAC0F1A2448}"/>
              </a:ext>
            </a:extLst>
          </p:cNvPr>
          <p:cNvCxnSpPr>
            <a:cxnSpLocks/>
          </p:cNvCxnSpPr>
          <p:nvPr/>
        </p:nvCxnSpPr>
        <p:spPr>
          <a:xfrm>
            <a:off x="8405559" y="1614488"/>
            <a:ext cx="0" cy="695800"/>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112353C-453B-B843-A1A7-38AB5B8AAD95}"/>
              </a:ext>
            </a:extLst>
          </p:cNvPr>
          <p:cNvCxnSpPr>
            <a:cxnSpLocks/>
          </p:cNvCxnSpPr>
          <p:nvPr/>
        </p:nvCxnSpPr>
        <p:spPr>
          <a:xfrm>
            <a:off x="2264246" y="1838325"/>
            <a:ext cx="0" cy="508187"/>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B18F6AAB-07FD-8C4C-8619-B1CF0907F158}"/>
              </a:ext>
            </a:extLst>
          </p:cNvPr>
          <p:cNvSpPr/>
          <p:nvPr/>
        </p:nvSpPr>
        <p:spPr>
          <a:xfrm>
            <a:off x="1909856" y="1506292"/>
            <a:ext cx="702436" cy="369332"/>
          </a:xfrm>
          <a:prstGeom prst="rect">
            <a:avLst/>
          </a:prstGeom>
        </p:spPr>
        <p:txBody>
          <a:bodyPr wrap="square">
            <a:spAutoFit/>
          </a:bodyPr>
          <a:lstStyle/>
          <a:p>
            <a:r>
              <a:rPr lang="en-US" b="1" dirty="0">
                <a:solidFill>
                  <a:srgbClr val="C00000"/>
                </a:solidFill>
                <a:latin typeface="Calibri" panose="020F0502020204030204" pitchFamily="34" charset="0"/>
                <a:cs typeface="Calibri" panose="020F0502020204030204" pitchFamily="34" charset="0"/>
              </a:rPr>
              <a:t>627×</a:t>
            </a:r>
            <a:endParaRPr lang="en-US" dirty="0">
              <a:solidFill>
                <a:srgbClr val="C00000"/>
              </a:solidFill>
            </a:endParaRPr>
          </a:p>
        </p:txBody>
      </p:sp>
      <p:sp>
        <p:nvSpPr>
          <p:cNvPr id="34" name="Rectangle 33">
            <a:extLst>
              <a:ext uri="{FF2B5EF4-FFF2-40B4-BE49-F238E27FC236}">
                <a16:creationId xmlns:a16="http://schemas.microsoft.com/office/drawing/2014/main" id="{0061F01B-E03E-544E-91CD-2B0FA93AEECD}"/>
              </a:ext>
            </a:extLst>
          </p:cNvPr>
          <p:cNvSpPr/>
          <p:nvPr/>
        </p:nvSpPr>
        <p:spPr>
          <a:xfrm>
            <a:off x="7798661" y="1332279"/>
            <a:ext cx="885179" cy="369332"/>
          </a:xfrm>
          <a:prstGeom prst="rect">
            <a:avLst/>
          </a:prstGeom>
        </p:spPr>
        <p:txBody>
          <a:bodyPr wrap="none">
            <a:spAutoFit/>
          </a:bodyPr>
          <a:lstStyle/>
          <a:p>
            <a:r>
              <a:rPr lang="en-US" b="1" dirty="0">
                <a:solidFill>
                  <a:srgbClr val="C00000"/>
                </a:solidFill>
                <a:latin typeface="Calibri" panose="020F0502020204030204" pitchFamily="34" charset="0"/>
                <a:cs typeface="Calibri" panose="020F0502020204030204" pitchFamily="34" charset="0"/>
              </a:rPr>
              <a:t>12501×</a:t>
            </a:r>
            <a:endParaRPr lang="en-US" dirty="0">
              <a:solidFill>
                <a:srgbClr val="C00000"/>
              </a:solidFill>
            </a:endParaRPr>
          </a:p>
        </p:txBody>
      </p:sp>
      <p:sp>
        <p:nvSpPr>
          <p:cNvPr id="37" name="Rectangle 36">
            <a:extLst>
              <a:ext uri="{FF2B5EF4-FFF2-40B4-BE49-F238E27FC236}">
                <a16:creationId xmlns:a16="http://schemas.microsoft.com/office/drawing/2014/main" id="{0B6BCC69-6097-594C-A6B1-D315E6B70FEA}"/>
              </a:ext>
            </a:extLst>
          </p:cNvPr>
          <p:cNvSpPr/>
          <p:nvPr/>
        </p:nvSpPr>
        <p:spPr>
          <a:xfrm>
            <a:off x="366961" y="5350905"/>
            <a:ext cx="579005" cy="400110"/>
          </a:xfrm>
          <a:prstGeom prst="rect">
            <a:avLst/>
          </a:prstGeom>
        </p:spPr>
        <p:txBody>
          <a:bodyPr wrap="none">
            <a:spAutoFit/>
          </a:bodyPr>
          <a:lstStyle/>
          <a:p>
            <a:r>
              <a:rPr lang="en-US" sz="2000" b="1" dirty="0">
                <a:solidFill>
                  <a:srgbClr val="C00000"/>
                </a:solidFill>
                <a:latin typeface="Calibri" panose="020F0502020204030204" pitchFamily="34" charset="0"/>
                <a:cs typeface="Calibri" panose="020F0502020204030204" pitchFamily="34" charset="0"/>
              </a:rPr>
              <a:t>HW</a:t>
            </a:r>
            <a:endParaRPr lang="en-US" sz="2000" dirty="0">
              <a:solidFill>
                <a:srgbClr val="C00000"/>
              </a:solidFill>
            </a:endParaRPr>
          </a:p>
        </p:txBody>
      </p:sp>
      <p:sp>
        <p:nvSpPr>
          <p:cNvPr id="38" name="Rectangle 37">
            <a:extLst>
              <a:ext uri="{FF2B5EF4-FFF2-40B4-BE49-F238E27FC236}">
                <a16:creationId xmlns:a16="http://schemas.microsoft.com/office/drawing/2014/main" id="{ECA88008-0FBA-3D4E-9EEC-997D56A0CD2B}"/>
              </a:ext>
            </a:extLst>
          </p:cNvPr>
          <p:cNvSpPr/>
          <p:nvPr/>
        </p:nvSpPr>
        <p:spPr>
          <a:xfrm>
            <a:off x="366961" y="3565669"/>
            <a:ext cx="537070" cy="400110"/>
          </a:xfrm>
          <a:prstGeom prst="rect">
            <a:avLst/>
          </a:prstGeom>
        </p:spPr>
        <p:txBody>
          <a:bodyPr wrap="none">
            <a:spAutoFit/>
          </a:bodyPr>
          <a:lstStyle/>
          <a:p>
            <a:r>
              <a:rPr lang="en-US" sz="2000" b="1" dirty="0">
                <a:solidFill>
                  <a:srgbClr val="0070C0"/>
                </a:solidFill>
                <a:latin typeface="Calibri" panose="020F0502020204030204" pitchFamily="34" charset="0"/>
                <a:cs typeface="Calibri" panose="020F0502020204030204" pitchFamily="34" charset="0"/>
              </a:rPr>
              <a:t>SW</a:t>
            </a:r>
            <a:endParaRPr lang="en-US" sz="2000" dirty="0">
              <a:solidFill>
                <a:srgbClr val="0070C0"/>
              </a:solidFill>
            </a:endParaRPr>
          </a:p>
        </p:txBody>
      </p:sp>
    </p:spTree>
    <p:custDataLst>
      <p:tags r:id="rId1"/>
    </p:custDataLst>
    <p:extLst>
      <p:ext uri="{BB962C8B-B14F-4D97-AF65-F5344CB8AC3E}">
        <p14:creationId xmlns:p14="http://schemas.microsoft.com/office/powerpoint/2010/main" val="62680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bg/>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animBg="1"/>
      <p:bldP spid="11" grpId="0" animBg="1"/>
      <p:bldP spid="14" grpId="0"/>
      <p:bldP spid="18" grpId="0"/>
      <p:bldP spid="31" grpId="0"/>
      <p:bldP spid="34" grpId="0"/>
      <p:bldP spid="37" grpId="0"/>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7BBF8-6AF2-F249-B436-7CD1A96C8633}"/>
              </a:ext>
            </a:extLst>
          </p:cNvPr>
          <p:cNvSpPr>
            <a:spLocks noGrp="1"/>
          </p:cNvSpPr>
          <p:nvPr>
            <p:ph type="title"/>
          </p:nvPr>
        </p:nvSpPr>
        <p:spPr>
          <a:xfrm>
            <a:off x="366963" y="257434"/>
            <a:ext cx="8410073" cy="753467"/>
          </a:xfrm>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F1FB64B0-8854-B748-BCA8-08C018F14BE0}"/>
              </a:ext>
            </a:extLst>
          </p:cNvPr>
          <p:cNvSpPr>
            <a:spLocks noGrp="1"/>
          </p:cNvSpPr>
          <p:nvPr>
            <p:ph idx="1"/>
          </p:nvPr>
        </p:nvSpPr>
        <p:spPr/>
        <p:txBody>
          <a:bodyPr>
            <a:noAutofit/>
          </a:bodyPr>
          <a:lstStyle/>
          <a:p>
            <a:pPr marL="536575" indent="-357188">
              <a:buClr>
                <a:schemeClr val="bg1">
                  <a:lumMod val="75000"/>
                </a:schemeClr>
              </a:buClr>
            </a:pPr>
            <a:r>
              <a:rPr lang="en-US" sz="3000" b="1" dirty="0">
                <a:solidFill>
                  <a:schemeClr val="bg1">
                    <a:lumMod val="75000"/>
                  </a:schemeClr>
                </a:solidFill>
              </a:rPr>
              <a:t>Introduction</a:t>
            </a:r>
          </a:p>
          <a:p>
            <a:pPr marL="536575" indent="-357188">
              <a:buClr>
                <a:schemeClr val="bg1">
                  <a:lumMod val="75000"/>
                </a:schemeClr>
              </a:buClr>
            </a:pPr>
            <a:r>
              <a:rPr lang="en-US" sz="3000" b="1" dirty="0">
                <a:solidFill>
                  <a:schemeClr val="bg1">
                    <a:lumMod val="75000"/>
                  </a:schemeClr>
                </a:solidFill>
              </a:rPr>
              <a:t>Background</a:t>
            </a:r>
          </a:p>
          <a:p>
            <a:pPr marL="889000" lvl="1">
              <a:buClr>
                <a:schemeClr val="bg1">
                  <a:lumMod val="75000"/>
                </a:schemeClr>
              </a:buClr>
            </a:pPr>
            <a:r>
              <a:rPr lang="en-US" sz="3000" b="1" dirty="0">
                <a:solidFill>
                  <a:schemeClr val="bg1">
                    <a:lumMod val="75000"/>
                  </a:schemeClr>
                </a:solidFill>
              </a:rPr>
              <a:t>Approximate String Matching (ASM)</a:t>
            </a:r>
          </a:p>
          <a:p>
            <a:pPr marL="889000" lvl="1">
              <a:buClr>
                <a:schemeClr val="bg1">
                  <a:lumMod val="75000"/>
                </a:schemeClr>
              </a:buClr>
            </a:pPr>
            <a:r>
              <a:rPr lang="en-US" sz="3000" b="1" dirty="0">
                <a:solidFill>
                  <a:schemeClr val="bg1">
                    <a:lumMod val="75000"/>
                  </a:schemeClr>
                </a:solidFill>
              </a:rPr>
              <a:t>ASM with Bitap Algorithm</a:t>
            </a:r>
          </a:p>
          <a:p>
            <a:pPr marL="536575" indent="-357188">
              <a:buClr>
                <a:schemeClr val="bg1">
                  <a:lumMod val="75000"/>
                </a:schemeClr>
              </a:buClr>
            </a:pPr>
            <a:r>
              <a:rPr lang="en-US" sz="3000" b="1" dirty="0">
                <a:solidFill>
                  <a:schemeClr val="bg1">
                    <a:lumMod val="75000"/>
                  </a:schemeClr>
                </a:solidFill>
              </a:rPr>
              <a:t>GenASM: ASM Acceleration Framework</a:t>
            </a:r>
          </a:p>
          <a:p>
            <a:pPr marL="889000" lvl="1" indent="-261938">
              <a:buClr>
                <a:schemeClr val="bg1">
                  <a:lumMod val="75000"/>
                </a:schemeClr>
              </a:buClr>
            </a:pPr>
            <a:r>
              <a:rPr lang="en-US" sz="3000" b="1" dirty="0">
                <a:solidFill>
                  <a:schemeClr val="bg1">
                    <a:lumMod val="75000"/>
                  </a:schemeClr>
                </a:solidFill>
              </a:rPr>
              <a:t>GenASM Algorithm</a:t>
            </a:r>
          </a:p>
          <a:p>
            <a:pPr marL="889000" lvl="1" indent="-261938">
              <a:buClr>
                <a:schemeClr val="bg1">
                  <a:lumMod val="75000"/>
                </a:schemeClr>
              </a:buClr>
            </a:pPr>
            <a:r>
              <a:rPr lang="en-US" sz="3000" b="1" dirty="0">
                <a:solidFill>
                  <a:schemeClr val="bg1">
                    <a:lumMod val="75000"/>
                  </a:schemeClr>
                </a:solidFill>
              </a:rPr>
              <a:t>GenASM Hardware Design</a:t>
            </a:r>
          </a:p>
          <a:p>
            <a:pPr marL="889000" lvl="1" indent="-261938">
              <a:buClr>
                <a:schemeClr val="bg1">
                  <a:lumMod val="75000"/>
                </a:schemeClr>
              </a:buClr>
            </a:pPr>
            <a:r>
              <a:rPr lang="en-US" sz="3000" b="1" dirty="0">
                <a:solidFill>
                  <a:schemeClr val="bg1">
                    <a:lumMod val="75000"/>
                  </a:schemeClr>
                </a:solidFill>
              </a:rPr>
              <a:t>Use Cases of GenASM</a:t>
            </a:r>
          </a:p>
          <a:p>
            <a:pPr marL="536575" indent="-357188">
              <a:buClr>
                <a:schemeClr val="bg1">
                  <a:lumMod val="75000"/>
                </a:schemeClr>
              </a:buClr>
            </a:pPr>
            <a:r>
              <a:rPr lang="en-US" sz="3000" b="1" dirty="0">
                <a:solidFill>
                  <a:schemeClr val="bg1">
                    <a:lumMod val="75000"/>
                  </a:schemeClr>
                </a:solidFill>
              </a:rPr>
              <a:t>Evaluation</a:t>
            </a:r>
          </a:p>
          <a:p>
            <a:pPr marL="536575" indent="-357188"/>
            <a:r>
              <a:rPr lang="en-US" sz="3000" b="1" dirty="0">
                <a:solidFill>
                  <a:srgbClr val="0070C0"/>
                </a:solidFill>
              </a:rPr>
              <a:t>Conclusion</a:t>
            </a:r>
          </a:p>
        </p:txBody>
      </p:sp>
      <p:sp>
        <p:nvSpPr>
          <p:cNvPr id="5" name="Slide Number Placeholder 4">
            <a:extLst>
              <a:ext uri="{FF2B5EF4-FFF2-40B4-BE49-F238E27FC236}">
                <a16:creationId xmlns:a16="http://schemas.microsoft.com/office/drawing/2014/main" id="{70573C91-78D5-8E42-A3C9-6E128966C517}"/>
              </a:ext>
            </a:extLst>
          </p:cNvPr>
          <p:cNvSpPr>
            <a:spLocks noGrp="1"/>
          </p:cNvSpPr>
          <p:nvPr>
            <p:ph type="sldNum" sz="quarter" idx="10"/>
          </p:nvPr>
        </p:nvSpPr>
        <p:spPr/>
        <p:txBody>
          <a:bodyPr/>
          <a:lstStyle/>
          <a:p>
            <a:fld id="{BE67019E-6B59-9444-A8F8-0CFAB6B6981D}" type="slidenum">
              <a:rPr lang="en-US" smtClean="0"/>
              <a:pPr/>
              <a:t>37</a:t>
            </a:fld>
            <a:endParaRPr lang="en-US" dirty="0"/>
          </a:p>
        </p:txBody>
      </p:sp>
    </p:spTree>
    <p:extLst>
      <p:ext uri="{BB962C8B-B14F-4D97-AF65-F5344CB8AC3E}">
        <p14:creationId xmlns:p14="http://schemas.microsoft.com/office/powerpoint/2010/main" val="1932156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ECFC-059E-BD4D-BA5A-FFABF3616A27}"/>
              </a:ext>
            </a:extLst>
          </p:cNvPr>
          <p:cNvSpPr>
            <a:spLocks noGrp="1"/>
          </p:cNvSpPr>
          <p:nvPr>
            <p:ph type="title"/>
          </p:nvPr>
        </p:nvSpPr>
        <p:spPr/>
        <p:txBody>
          <a:bodyPr>
            <a:normAutofit fontScale="90000"/>
          </a:bodyPr>
          <a:lstStyle/>
          <a:p>
            <a:r>
              <a:rPr lang="en-US" dirty="0"/>
              <a:t>Additional Details in the Paper</a:t>
            </a:r>
          </a:p>
        </p:txBody>
      </p:sp>
      <p:sp>
        <p:nvSpPr>
          <p:cNvPr id="3" name="Content Placeholder 2">
            <a:extLst>
              <a:ext uri="{FF2B5EF4-FFF2-40B4-BE49-F238E27FC236}">
                <a16:creationId xmlns:a16="http://schemas.microsoft.com/office/drawing/2014/main" id="{8CDF7148-7833-1341-B69C-2C566B679BFD}"/>
              </a:ext>
            </a:extLst>
          </p:cNvPr>
          <p:cNvSpPr>
            <a:spLocks noGrp="1"/>
          </p:cNvSpPr>
          <p:nvPr>
            <p:ph idx="1"/>
          </p:nvPr>
        </p:nvSpPr>
        <p:spPr/>
        <p:txBody>
          <a:bodyPr>
            <a:normAutofit/>
          </a:bodyPr>
          <a:lstStyle/>
          <a:p>
            <a:pPr marL="549275" indent="-398463">
              <a:lnSpc>
                <a:spcPct val="120000"/>
              </a:lnSpc>
              <a:spcBef>
                <a:spcPts val="600"/>
              </a:spcBef>
              <a:spcAft>
                <a:spcPts val="600"/>
              </a:spcAft>
            </a:pPr>
            <a:r>
              <a:rPr lang="en-US" sz="2400" dirty="0"/>
              <a:t>Details of the </a:t>
            </a:r>
            <a:r>
              <a:rPr lang="en-US" sz="2400" b="1" dirty="0">
                <a:solidFill>
                  <a:srgbClr val="0070C0"/>
                </a:solidFill>
              </a:rPr>
              <a:t>GenASM-DC and GenASM-TB algorithms</a:t>
            </a:r>
          </a:p>
          <a:p>
            <a:pPr marL="549275" indent="-398463">
              <a:lnSpc>
                <a:spcPct val="120000"/>
              </a:lnSpc>
              <a:spcBef>
                <a:spcPts val="600"/>
              </a:spcBef>
              <a:spcAft>
                <a:spcPts val="600"/>
              </a:spcAft>
            </a:pPr>
            <a:r>
              <a:rPr lang="en-US" sz="2400" b="1" dirty="0">
                <a:solidFill>
                  <a:srgbClr val="0070C0"/>
                </a:solidFill>
              </a:rPr>
              <a:t>Big-O analysis </a:t>
            </a:r>
            <a:r>
              <a:rPr lang="en-US" sz="2400" dirty="0"/>
              <a:t>of the algorithms</a:t>
            </a:r>
          </a:p>
          <a:p>
            <a:pPr marL="549275" indent="-398463">
              <a:lnSpc>
                <a:spcPct val="120000"/>
              </a:lnSpc>
              <a:spcBef>
                <a:spcPts val="600"/>
              </a:spcBef>
              <a:spcAft>
                <a:spcPts val="600"/>
              </a:spcAft>
            </a:pPr>
            <a:r>
              <a:rPr lang="en-US" sz="2400" dirty="0"/>
              <a:t>Detailed explanation of </a:t>
            </a:r>
            <a:r>
              <a:rPr lang="en-US" sz="2400" b="1" dirty="0">
                <a:solidFill>
                  <a:srgbClr val="0070C0"/>
                </a:solidFill>
              </a:rPr>
              <a:t>evaluated use cases</a:t>
            </a:r>
          </a:p>
          <a:p>
            <a:pPr marL="549275" indent="-398463">
              <a:lnSpc>
                <a:spcPct val="120000"/>
              </a:lnSpc>
              <a:spcBef>
                <a:spcPts val="600"/>
              </a:spcBef>
              <a:spcAft>
                <a:spcPts val="600"/>
              </a:spcAft>
            </a:pPr>
            <a:r>
              <a:rPr lang="en-US" sz="2400" b="1" dirty="0">
                <a:solidFill>
                  <a:srgbClr val="0070C0"/>
                </a:solidFill>
              </a:rPr>
              <a:t>Evaluation methodology details                                             </a:t>
            </a:r>
            <a:r>
              <a:rPr lang="en-US" sz="2400" dirty="0"/>
              <a:t>(datasets, baselines, performance model)</a:t>
            </a:r>
          </a:p>
          <a:p>
            <a:pPr marL="549275" indent="-398463">
              <a:lnSpc>
                <a:spcPct val="120000"/>
              </a:lnSpc>
              <a:spcBef>
                <a:spcPts val="600"/>
              </a:spcBef>
              <a:spcAft>
                <a:spcPts val="600"/>
              </a:spcAft>
            </a:pPr>
            <a:r>
              <a:rPr lang="en-US" sz="2400" b="1" dirty="0">
                <a:solidFill>
                  <a:srgbClr val="0070C0"/>
                </a:solidFill>
              </a:rPr>
              <a:t>Additional results </a:t>
            </a:r>
            <a:r>
              <a:rPr lang="en-US" sz="2400" dirty="0"/>
              <a:t>for the three evaluated use cases</a:t>
            </a:r>
          </a:p>
          <a:p>
            <a:pPr marL="549275" indent="-398463">
              <a:lnSpc>
                <a:spcPct val="120000"/>
              </a:lnSpc>
              <a:spcBef>
                <a:spcPts val="600"/>
              </a:spcBef>
              <a:spcAft>
                <a:spcPts val="600"/>
              </a:spcAft>
            </a:pPr>
            <a:r>
              <a:rPr lang="en-US" sz="2400" b="1" dirty="0">
                <a:solidFill>
                  <a:srgbClr val="0070C0"/>
                </a:solidFill>
              </a:rPr>
              <a:t>Sources of improvements in GenASM                             </a:t>
            </a:r>
            <a:r>
              <a:rPr lang="en-US" sz="2400" dirty="0"/>
              <a:t>(algorithm-level, hardware-level, technology-level)</a:t>
            </a:r>
          </a:p>
          <a:p>
            <a:pPr marL="549275" indent="-398463">
              <a:lnSpc>
                <a:spcPct val="120000"/>
              </a:lnSpc>
              <a:spcBef>
                <a:spcPts val="600"/>
              </a:spcBef>
              <a:spcAft>
                <a:spcPts val="600"/>
              </a:spcAft>
            </a:pPr>
            <a:r>
              <a:rPr lang="en-US" sz="2400" dirty="0"/>
              <a:t>Discussion of </a:t>
            </a:r>
            <a:r>
              <a:rPr lang="en-US" sz="2400" b="1" dirty="0">
                <a:solidFill>
                  <a:srgbClr val="0070C0"/>
                </a:solidFill>
              </a:rPr>
              <a:t>four other potential use cases </a:t>
            </a:r>
            <a:r>
              <a:rPr lang="en-US" sz="2400" dirty="0"/>
              <a:t>of GenASM </a:t>
            </a:r>
          </a:p>
          <a:p>
            <a:pPr marL="549275" indent="-398463">
              <a:lnSpc>
                <a:spcPct val="120000"/>
              </a:lnSpc>
              <a:spcBef>
                <a:spcPts val="600"/>
              </a:spcBef>
              <a:spcAft>
                <a:spcPts val="600"/>
              </a:spcAft>
            </a:pPr>
            <a:endParaRPr lang="en-US" sz="2400" dirty="0"/>
          </a:p>
        </p:txBody>
      </p:sp>
      <p:sp>
        <p:nvSpPr>
          <p:cNvPr id="4" name="Slide Number Placeholder 3">
            <a:extLst>
              <a:ext uri="{FF2B5EF4-FFF2-40B4-BE49-F238E27FC236}">
                <a16:creationId xmlns:a16="http://schemas.microsoft.com/office/drawing/2014/main" id="{BACEBAC6-C6CC-8447-8BB5-38EE6E653D8A}"/>
              </a:ext>
            </a:extLst>
          </p:cNvPr>
          <p:cNvSpPr>
            <a:spLocks noGrp="1"/>
          </p:cNvSpPr>
          <p:nvPr>
            <p:ph type="sldNum" sz="quarter" idx="10"/>
          </p:nvPr>
        </p:nvSpPr>
        <p:spPr/>
        <p:txBody>
          <a:bodyPr/>
          <a:lstStyle/>
          <a:p>
            <a:fld id="{BE67019E-6B59-9444-A8F8-0CFAB6B6981D}" type="slidenum">
              <a:rPr lang="en-US" smtClean="0"/>
              <a:pPr/>
              <a:t>38</a:t>
            </a:fld>
            <a:endParaRPr lang="en-US" dirty="0"/>
          </a:p>
        </p:txBody>
      </p:sp>
    </p:spTree>
    <p:extLst>
      <p:ext uri="{BB962C8B-B14F-4D97-AF65-F5344CB8AC3E}">
        <p14:creationId xmlns:p14="http://schemas.microsoft.com/office/powerpoint/2010/main" val="2882039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C8C3D-B7CC-5341-AF65-C1B6B49BF658}"/>
              </a:ext>
            </a:extLst>
          </p:cNvPr>
          <p:cNvSpPr>
            <a:spLocks noGrp="1"/>
          </p:cNvSpPr>
          <p:nvPr>
            <p:ph type="title"/>
          </p:nvPr>
        </p:nvSpPr>
        <p:spPr>
          <a:xfrm>
            <a:off x="366963" y="257434"/>
            <a:ext cx="8410073" cy="753467"/>
          </a:xfrm>
        </p:spPr>
        <p:txBody>
          <a:bodyPr>
            <a:normAutofit fontScale="90000"/>
          </a:bodyPr>
          <a:lstStyle/>
          <a:p>
            <a:r>
              <a:rPr lang="en-US" dirty="0"/>
              <a:t>Conclusion</a:t>
            </a:r>
          </a:p>
        </p:txBody>
      </p:sp>
      <p:sp>
        <p:nvSpPr>
          <p:cNvPr id="3" name="Content Placeholder 2">
            <a:extLst>
              <a:ext uri="{FF2B5EF4-FFF2-40B4-BE49-F238E27FC236}">
                <a16:creationId xmlns:a16="http://schemas.microsoft.com/office/drawing/2014/main" id="{83F9428F-C0C0-6A44-BBF7-1EF5C83C5A47}"/>
              </a:ext>
            </a:extLst>
          </p:cNvPr>
          <p:cNvSpPr>
            <a:spLocks noGrp="1"/>
          </p:cNvSpPr>
          <p:nvPr>
            <p:ph idx="1"/>
          </p:nvPr>
        </p:nvSpPr>
        <p:spPr>
          <a:xfrm>
            <a:off x="366963" y="1084539"/>
            <a:ext cx="8410073" cy="5275384"/>
          </a:xfrm>
        </p:spPr>
        <p:txBody>
          <a:bodyPr>
            <a:noAutofit/>
          </a:bodyPr>
          <a:lstStyle/>
          <a:p>
            <a:pPr>
              <a:lnSpc>
                <a:spcPct val="110000"/>
              </a:lnSpc>
              <a:spcBef>
                <a:spcPts val="0"/>
              </a:spcBef>
              <a:spcAft>
                <a:spcPts val="0"/>
              </a:spcAft>
            </a:pPr>
            <a:r>
              <a:rPr lang="en-US" sz="1900" b="1" dirty="0">
                <a:solidFill>
                  <a:srgbClr val="C00000"/>
                </a:solidFill>
              </a:rPr>
              <a:t>Problem: </a:t>
            </a:r>
          </a:p>
          <a:p>
            <a:pPr lvl="1" indent="-215900">
              <a:lnSpc>
                <a:spcPct val="110000"/>
              </a:lnSpc>
              <a:spcBef>
                <a:spcPts val="0"/>
              </a:spcBef>
              <a:spcAft>
                <a:spcPts val="0"/>
              </a:spcAft>
              <a:buClr>
                <a:srgbClr val="C00000"/>
              </a:buClr>
            </a:pPr>
            <a:r>
              <a:rPr lang="en-US" sz="1900" dirty="0">
                <a:solidFill>
                  <a:schemeClr val="tx1"/>
                </a:solidFill>
              </a:rPr>
              <a:t>Genome sequence analysis is bottlenecked by the </a:t>
            </a:r>
            <a:r>
              <a:rPr lang="en-US" sz="1900" dirty="0">
                <a:solidFill>
                  <a:srgbClr val="C00000"/>
                </a:solidFill>
              </a:rPr>
              <a:t>computational power </a:t>
            </a:r>
            <a:r>
              <a:rPr lang="en-US" sz="1900" dirty="0">
                <a:solidFill>
                  <a:schemeClr val="tx1"/>
                </a:solidFill>
              </a:rPr>
              <a:t>and</a:t>
            </a:r>
            <a:r>
              <a:rPr lang="en-US" sz="1900" dirty="0"/>
              <a:t> </a:t>
            </a:r>
            <a:r>
              <a:rPr lang="en-US" sz="1900" dirty="0">
                <a:solidFill>
                  <a:srgbClr val="C00000"/>
                </a:solidFill>
              </a:rPr>
              <a:t>memory bandwidth limitations </a:t>
            </a:r>
            <a:r>
              <a:rPr lang="en-US" sz="1900" dirty="0">
                <a:solidFill>
                  <a:schemeClr val="tx1"/>
                </a:solidFill>
              </a:rPr>
              <a:t>of existing systems</a:t>
            </a:r>
          </a:p>
          <a:p>
            <a:pPr lvl="1" indent="-215900">
              <a:lnSpc>
                <a:spcPct val="110000"/>
              </a:lnSpc>
              <a:spcBef>
                <a:spcPts val="0"/>
              </a:spcBef>
              <a:spcAft>
                <a:spcPts val="0"/>
              </a:spcAft>
              <a:buClr>
                <a:srgbClr val="C00000"/>
              </a:buClr>
            </a:pPr>
            <a:r>
              <a:rPr lang="en-US" sz="1900" dirty="0">
                <a:solidFill>
                  <a:schemeClr val="tx1"/>
                </a:solidFill>
              </a:rPr>
              <a:t>This bottleneck is particularly an issue for </a:t>
            </a:r>
            <a:r>
              <a:rPr lang="en-US" sz="1900" i="1" dirty="0">
                <a:solidFill>
                  <a:srgbClr val="C00000"/>
                </a:solidFill>
              </a:rPr>
              <a:t>approximate string matching</a:t>
            </a:r>
            <a:endParaRPr lang="en-US" sz="1900" dirty="0"/>
          </a:p>
          <a:p>
            <a:pPr>
              <a:lnSpc>
                <a:spcPct val="110000"/>
              </a:lnSpc>
              <a:spcBef>
                <a:spcPts val="1800"/>
              </a:spcBef>
              <a:spcAft>
                <a:spcPts val="0"/>
              </a:spcAft>
            </a:pPr>
            <a:r>
              <a:rPr lang="en-US" sz="1900" b="1" dirty="0">
                <a:solidFill>
                  <a:srgbClr val="0070C0"/>
                </a:solidFill>
              </a:rPr>
              <a:t>Key Contributions: </a:t>
            </a:r>
          </a:p>
          <a:p>
            <a:pPr lvl="1" indent="-215900">
              <a:lnSpc>
                <a:spcPct val="110000"/>
              </a:lnSpc>
              <a:spcBef>
                <a:spcPts val="0"/>
              </a:spcBef>
              <a:spcAft>
                <a:spcPts val="0"/>
              </a:spcAft>
              <a:buClr>
                <a:srgbClr val="0070C0"/>
              </a:buClr>
            </a:pPr>
            <a:r>
              <a:rPr lang="en-US" sz="1900" dirty="0">
                <a:solidFill>
                  <a:srgbClr val="0070C0"/>
                </a:solidFill>
              </a:rPr>
              <a:t>GenASM: </a:t>
            </a:r>
            <a:r>
              <a:rPr lang="en-US" sz="1900" dirty="0">
                <a:solidFill>
                  <a:schemeClr val="tx1"/>
                </a:solidFill>
              </a:rPr>
              <a:t>An approximate string matching (ASM) acceleration framework to accelerate </a:t>
            </a:r>
            <a:r>
              <a:rPr lang="en-US" sz="1900" dirty="0">
                <a:solidFill>
                  <a:srgbClr val="0070C0"/>
                </a:solidFill>
              </a:rPr>
              <a:t>multiple steps of genome sequence analysis</a:t>
            </a:r>
          </a:p>
          <a:p>
            <a:pPr marL="935038" lvl="2" indent="-217488">
              <a:lnSpc>
                <a:spcPct val="110000"/>
              </a:lnSpc>
              <a:spcBef>
                <a:spcPts val="0"/>
              </a:spcBef>
              <a:spcAft>
                <a:spcPts val="0"/>
              </a:spcAft>
            </a:pPr>
            <a:r>
              <a:rPr lang="en-US" sz="1900" i="1" dirty="0">
                <a:solidFill>
                  <a:srgbClr val="0070C0"/>
                </a:solidFill>
              </a:rPr>
              <a:t>First</a:t>
            </a:r>
            <a:r>
              <a:rPr lang="en-US" sz="1900" dirty="0"/>
              <a:t> </a:t>
            </a:r>
            <a:r>
              <a:rPr lang="en-US" sz="1900" dirty="0">
                <a:solidFill>
                  <a:schemeClr val="tx1"/>
                </a:solidFill>
              </a:rPr>
              <a:t>to enhance and accelerate Bitap for ASM with genomic sequences</a:t>
            </a:r>
          </a:p>
          <a:p>
            <a:pPr marL="935038" lvl="2" indent="-217488">
              <a:lnSpc>
                <a:spcPct val="110000"/>
              </a:lnSpc>
              <a:spcBef>
                <a:spcPts val="0"/>
              </a:spcBef>
              <a:spcAft>
                <a:spcPts val="0"/>
              </a:spcAft>
            </a:pPr>
            <a:r>
              <a:rPr lang="en-US" sz="1900" i="1" dirty="0">
                <a:solidFill>
                  <a:schemeClr val="tx1"/>
                </a:solidFill>
              </a:rPr>
              <a:t>Co-design</a:t>
            </a:r>
            <a:r>
              <a:rPr lang="en-US" sz="1900" dirty="0">
                <a:solidFill>
                  <a:schemeClr val="tx1"/>
                </a:solidFill>
              </a:rPr>
              <a:t> of our modified </a:t>
            </a:r>
            <a:r>
              <a:rPr lang="en-US" sz="1900" dirty="0">
                <a:solidFill>
                  <a:srgbClr val="0070C0"/>
                </a:solidFill>
              </a:rPr>
              <a:t>scalable</a:t>
            </a:r>
            <a:r>
              <a:rPr lang="en-US" sz="1900" dirty="0"/>
              <a:t> </a:t>
            </a:r>
            <a:r>
              <a:rPr lang="en-US" sz="1900" dirty="0">
                <a:solidFill>
                  <a:schemeClr val="tx1"/>
                </a:solidFill>
              </a:rPr>
              <a:t>and</a:t>
            </a:r>
            <a:r>
              <a:rPr lang="en-US" sz="1900" dirty="0"/>
              <a:t> </a:t>
            </a:r>
            <a:r>
              <a:rPr lang="en-US" sz="1900" dirty="0">
                <a:solidFill>
                  <a:srgbClr val="0070C0"/>
                </a:solidFill>
              </a:rPr>
              <a:t>memory-efficient</a:t>
            </a:r>
            <a:r>
              <a:rPr lang="en-US" sz="1900" dirty="0"/>
              <a:t> </a:t>
            </a:r>
            <a:r>
              <a:rPr lang="en-US" sz="1900" dirty="0">
                <a:solidFill>
                  <a:schemeClr val="tx1"/>
                </a:solidFill>
              </a:rPr>
              <a:t>algorithms with </a:t>
            </a:r>
            <a:r>
              <a:rPr lang="en-US" sz="1900" dirty="0">
                <a:solidFill>
                  <a:srgbClr val="0070C0"/>
                </a:solidFill>
              </a:rPr>
              <a:t>low-power</a:t>
            </a:r>
            <a:r>
              <a:rPr lang="en-US" sz="1900" dirty="0"/>
              <a:t> </a:t>
            </a:r>
            <a:r>
              <a:rPr lang="en-US" sz="1900" dirty="0">
                <a:solidFill>
                  <a:schemeClr val="tx1"/>
                </a:solidFill>
              </a:rPr>
              <a:t>and</a:t>
            </a:r>
            <a:r>
              <a:rPr lang="en-US" sz="1900" dirty="0"/>
              <a:t> </a:t>
            </a:r>
            <a:r>
              <a:rPr lang="en-US" sz="1900" dirty="0">
                <a:solidFill>
                  <a:srgbClr val="0070C0"/>
                </a:solidFill>
              </a:rPr>
              <a:t>area-efficient</a:t>
            </a:r>
            <a:r>
              <a:rPr lang="en-US" sz="1900" dirty="0"/>
              <a:t> </a:t>
            </a:r>
            <a:r>
              <a:rPr lang="en-US" sz="1900" dirty="0">
                <a:solidFill>
                  <a:schemeClr val="tx1"/>
                </a:solidFill>
              </a:rPr>
              <a:t>hardware accelerators</a:t>
            </a:r>
          </a:p>
          <a:p>
            <a:pPr marL="935038" lvl="2" indent="-217488">
              <a:lnSpc>
                <a:spcPct val="110000"/>
              </a:lnSpc>
              <a:spcBef>
                <a:spcPts val="0"/>
              </a:spcBef>
              <a:spcAft>
                <a:spcPts val="0"/>
              </a:spcAft>
            </a:pPr>
            <a:r>
              <a:rPr lang="en-US" sz="1900" dirty="0">
                <a:solidFill>
                  <a:schemeClr val="tx1"/>
                </a:solidFill>
              </a:rPr>
              <a:t>Evaluation of three different use cases: </a:t>
            </a:r>
            <a:r>
              <a:rPr lang="en-US" sz="1900" dirty="0">
                <a:solidFill>
                  <a:srgbClr val="7030A0"/>
                </a:solidFill>
              </a:rPr>
              <a:t>read alignment</a:t>
            </a:r>
            <a:r>
              <a:rPr lang="en-US" sz="1900" dirty="0">
                <a:solidFill>
                  <a:schemeClr val="tx1"/>
                </a:solidFill>
              </a:rPr>
              <a:t>, </a:t>
            </a:r>
            <a:r>
              <a:rPr lang="en-US" sz="1900" dirty="0">
                <a:solidFill>
                  <a:srgbClr val="00B050"/>
                </a:solidFill>
              </a:rPr>
              <a:t>pre-alignment filtering</a:t>
            </a:r>
            <a:r>
              <a:rPr lang="en-US" sz="1900" dirty="0">
                <a:solidFill>
                  <a:schemeClr val="tx1"/>
                </a:solidFill>
              </a:rPr>
              <a:t>, </a:t>
            </a:r>
            <a:r>
              <a:rPr lang="en-US" sz="1900" dirty="0">
                <a:solidFill>
                  <a:srgbClr val="FE6200"/>
                </a:solidFill>
              </a:rPr>
              <a:t>edit distance calculation</a:t>
            </a:r>
            <a:endParaRPr lang="en-US" sz="1900" dirty="0">
              <a:solidFill>
                <a:schemeClr val="tx1"/>
              </a:solidFill>
            </a:endParaRPr>
          </a:p>
          <a:p>
            <a:pPr>
              <a:lnSpc>
                <a:spcPct val="110000"/>
              </a:lnSpc>
              <a:spcBef>
                <a:spcPts val="1800"/>
              </a:spcBef>
              <a:spcAft>
                <a:spcPts val="0"/>
              </a:spcAft>
            </a:pPr>
            <a:r>
              <a:rPr lang="en-US" sz="1900" b="1" dirty="0">
                <a:solidFill>
                  <a:srgbClr val="00B050"/>
                </a:solidFill>
              </a:rPr>
              <a:t>Key Results: </a:t>
            </a:r>
            <a:r>
              <a:rPr lang="en-US" sz="1900" dirty="0">
                <a:solidFill>
                  <a:schemeClr val="tx1"/>
                </a:solidFill>
              </a:rPr>
              <a:t>GenASM is </a:t>
            </a:r>
            <a:r>
              <a:rPr lang="en-US" sz="1900" dirty="0">
                <a:solidFill>
                  <a:srgbClr val="00B050"/>
                </a:solidFill>
              </a:rPr>
              <a:t>significantly more efficient </a:t>
            </a:r>
            <a:r>
              <a:rPr lang="en-US" sz="1900" dirty="0">
                <a:solidFill>
                  <a:schemeClr val="tx1"/>
                </a:solidFill>
              </a:rPr>
              <a:t>for all the three use cases (in terms of </a:t>
            </a:r>
            <a:r>
              <a:rPr lang="en-US" sz="1900" dirty="0">
                <a:solidFill>
                  <a:srgbClr val="00B050"/>
                </a:solidFill>
              </a:rPr>
              <a:t>throughput</a:t>
            </a:r>
            <a:r>
              <a:rPr lang="en-US" sz="1900" dirty="0">
                <a:solidFill>
                  <a:srgbClr val="0070C0"/>
                </a:solidFill>
              </a:rPr>
              <a:t> </a:t>
            </a:r>
            <a:r>
              <a:rPr lang="en-US" sz="1900" dirty="0">
                <a:solidFill>
                  <a:schemeClr val="tx1"/>
                </a:solidFill>
              </a:rPr>
              <a:t>and</a:t>
            </a:r>
            <a:r>
              <a:rPr lang="en-US" sz="1900" dirty="0"/>
              <a:t> </a:t>
            </a:r>
            <a:r>
              <a:rPr lang="en-US" sz="1900" dirty="0">
                <a:solidFill>
                  <a:srgbClr val="00B050"/>
                </a:solidFill>
              </a:rPr>
              <a:t>throughput per unit power</a:t>
            </a:r>
            <a:r>
              <a:rPr lang="en-US" sz="1900" dirty="0"/>
              <a:t>) </a:t>
            </a:r>
            <a:r>
              <a:rPr lang="en-US" sz="1900" dirty="0">
                <a:solidFill>
                  <a:schemeClr val="tx1"/>
                </a:solidFill>
              </a:rPr>
              <a:t>than state-of-the-art </a:t>
            </a:r>
            <a:r>
              <a:rPr lang="en-US" sz="1900" dirty="0">
                <a:solidFill>
                  <a:srgbClr val="0070C0"/>
                </a:solidFill>
              </a:rPr>
              <a:t>software</a:t>
            </a:r>
            <a:r>
              <a:rPr lang="en-US" sz="1900" dirty="0">
                <a:solidFill>
                  <a:schemeClr val="tx1"/>
                </a:solidFill>
              </a:rPr>
              <a:t> and </a:t>
            </a:r>
            <a:r>
              <a:rPr lang="en-US" sz="1900" dirty="0">
                <a:solidFill>
                  <a:srgbClr val="C00000"/>
                </a:solidFill>
              </a:rPr>
              <a:t>hardware</a:t>
            </a:r>
            <a:r>
              <a:rPr lang="en-US" sz="1900" dirty="0">
                <a:solidFill>
                  <a:schemeClr val="tx1"/>
                </a:solidFill>
              </a:rPr>
              <a:t> baselines</a:t>
            </a:r>
          </a:p>
        </p:txBody>
      </p:sp>
      <p:sp>
        <p:nvSpPr>
          <p:cNvPr id="4" name="Slide Number Placeholder 3">
            <a:extLst>
              <a:ext uri="{FF2B5EF4-FFF2-40B4-BE49-F238E27FC236}">
                <a16:creationId xmlns:a16="http://schemas.microsoft.com/office/drawing/2014/main" id="{DBC85339-0960-2D4F-9702-117C5339C907}"/>
              </a:ext>
            </a:extLst>
          </p:cNvPr>
          <p:cNvSpPr>
            <a:spLocks noGrp="1"/>
          </p:cNvSpPr>
          <p:nvPr>
            <p:ph type="sldNum" sz="quarter" idx="10"/>
          </p:nvPr>
        </p:nvSpPr>
        <p:spPr/>
        <p:txBody>
          <a:bodyPr/>
          <a:lstStyle/>
          <a:p>
            <a:fld id="{BE67019E-6B59-9444-A8F8-0CFAB6B6981D}" type="slidenum">
              <a:rPr lang="en-US" smtClean="0"/>
              <a:pPr/>
              <a:t>39</a:t>
            </a:fld>
            <a:endParaRPr lang="en-US" dirty="0"/>
          </a:p>
        </p:txBody>
      </p:sp>
    </p:spTree>
    <p:custDataLst>
      <p:tags r:id="rId1"/>
    </p:custDataLst>
    <p:extLst>
      <p:ext uri="{BB962C8B-B14F-4D97-AF65-F5344CB8AC3E}">
        <p14:creationId xmlns:p14="http://schemas.microsoft.com/office/powerpoint/2010/main" val="328371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p:spPr>
        <p:txBody>
          <a:bodyPr>
            <a:normAutofit fontScale="90000"/>
          </a:bodyPr>
          <a:lstStyle/>
          <a:p>
            <a:r>
              <a:rPr lang="en-US" dirty="0"/>
              <a:t>GenASM: ASM Framework for GSA</a:t>
            </a:r>
          </a:p>
        </p:txBody>
      </p:sp>
      <p:sp>
        <p:nvSpPr>
          <p:cNvPr id="3" name="Content Placeholder 2"/>
          <p:cNvSpPr>
            <a:spLocks noGrp="1"/>
          </p:cNvSpPr>
          <p:nvPr>
            <p:ph idx="1"/>
          </p:nvPr>
        </p:nvSpPr>
        <p:spPr>
          <a:xfrm>
            <a:off x="366962" y="3037114"/>
            <a:ext cx="8410073" cy="3407229"/>
          </a:xfrm>
        </p:spPr>
        <p:txBody>
          <a:bodyPr>
            <a:noAutofit/>
          </a:bodyPr>
          <a:lstStyle/>
          <a:p>
            <a:pPr marL="285750" indent="-285750">
              <a:lnSpc>
                <a:spcPct val="110000"/>
              </a:lnSpc>
              <a:spcBef>
                <a:spcPts val="0"/>
              </a:spcBef>
              <a:spcAft>
                <a:spcPts val="0"/>
              </a:spcAft>
            </a:pPr>
            <a:r>
              <a:rPr lang="en-US" sz="2200" b="1" dirty="0">
                <a:solidFill>
                  <a:srgbClr val="FE6200"/>
                </a:solidFill>
              </a:rPr>
              <a:t>GenASM:</a:t>
            </a:r>
            <a:r>
              <a:rPr lang="en-US" sz="2200" dirty="0">
                <a:solidFill>
                  <a:srgbClr val="FE6200"/>
                </a:solidFill>
              </a:rPr>
              <a:t> </a:t>
            </a:r>
            <a:r>
              <a:rPr lang="en-US" sz="2200" i="1" dirty="0">
                <a:solidFill>
                  <a:schemeClr val="tx1"/>
                </a:solidFill>
              </a:rPr>
              <a:t>First</a:t>
            </a:r>
            <a:r>
              <a:rPr lang="en-US" sz="2200" dirty="0">
                <a:solidFill>
                  <a:schemeClr val="tx1"/>
                </a:solidFill>
              </a:rPr>
              <a:t> ASM acceleration framework for GSA</a:t>
            </a:r>
          </a:p>
          <a:p>
            <a:pPr marL="533400" lvl="1" indent="-215900">
              <a:lnSpc>
                <a:spcPct val="110000"/>
              </a:lnSpc>
              <a:spcBef>
                <a:spcPts val="300"/>
              </a:spcBef>
              <a:spcAft>
                <a:spcPts val="0"/>
              </a:spcAft>
            </a:pPr>
            <a:r>
              <a:rPr lang="en-US" sz="2200" dirty="0">
                <a:solidFill>
                  <a:schemeClr val="tx1"/>
                </a:solidFill>
              </a:rPr>
              <a:t>Based upon the </a:t>
            </a:r>
            <a:r>
              <a:rPr lang="en-US" sz="2200" i="1" dirty="0">
                <a:solidFill>
                  <a:schemeClr val="tx1"/>
                </a:solidFill>
              </a:rPr>
              <a:t>Bitap</a:t>
            </a:r>
            <a:r>
              <a:rPr lang="en-US" sz="2200" dirty="0">
                <a:solidFill>
                  <a:schemeClr val="tx1"/>
                </a:solidFill>
              </a:rPr>
              <a:t> algorithm </a:t>
            </a:r>
          </a:p>
          <a:p>
            <a:pPr marL="808038" lvl="2" indent="-217488">
              <a:lnSpc>
                <a:spcPct val="110000"/>
              </a:lnSpc>
              <a:spcBef>
                <a:spcPts val="0"/>
              </a:spcBef>
              <a:spcAft>
                <a:spcPts val="0"/>
              </a:spcAft>
            </a:pPr>
            <a:r>
              <a:rPr lang="en-US" sz="2200" dirty="0">
                <a:solidFill>
                  <a:schemeClr val="tx1"/>
                </a:solidFill>
              </a:rPr>
              <a:t>Uses </a:t>
            </a:r>
            <a:r>
              <a:rPr lang="en-US" sz="2200" dirty="0">
                <a:solidFill>
                  <a:srgbClr val="00B050"/>
                </a:solidFill>
              </a:rPr>
              <a:t>fast and simple bitwise operations </a:t>
            </a:r>
            <a:r>
              <a:rPr lang="en-US" sz="2200" dirty="0">
                <a:solidFill>
                  <a:schemeClr val="tx1"/>
                </a:solidFill>
              </a:rPr>
              <a:t>to perform ASM</a:t>
            </a:r>
          </a:p>
          <a:p>
            <a:pPr marL="533400" lvl="1" indent="-215900">
              <a:lnSpc>
                <a:spcPct val="110000"/>
              </a:lnSpc>
              <a:spcBef>
                <a:spcPts val="1200"/>
              </a:spcBef>
              <a:spcAft>
                <a:spcPts val="0"/>
              </a:spcAft>
            </a:pPr>
            <a:r>
              <a:rPr lang="en-US" sz="2200" dirty="0">
                <a:solidFill>
                  <a:schemeClr val="tx1"/>
                </a:solidFill>
              </a:rPr>
              <a:t>Modified and extended ASM algorithm</a:t>
            </a:r>
          </a:p>
          <a:p>
            <a:pPr marL="808038" lvl="2" indent="-217488">
              <a:lnSpc>
                <a:spcPct val="110000"/>
              </a:lnSpc>
              <a:spcBef>
                <a:spcPts val="0"/>
              </a:spcBef>
              <a:spcAft>
                <a:spcPts val="0"/>
              </a:spcAft>
            </a:pPr>
            <a:r>
              <a:rPr lang="en-US" sz="2200" dirty="0">
                <a:solidFill>
                  <a:srgbClr val="0070C0"/>
                </a:solidFill>
              </a:rPr>
              <a:t>Highly-parallel Bitap </a:t>
            </a:r>
            <a:r>
              <a:rPr lang="en-US" sz="2200" dirty="0">
                <a:solidFill>
                  <a:schemeClr val="tx1"/>
                </a:solidFill>
              </a:rPr>
              <a:t>with long read support</a:t>
            </a:r>
          </a:p>
          <a:p>
            <a:pPr marL="808038" lvl="2" indent="-217488">
              <a:lnSpc>
                <a:spcPct val="110000"/>
              </a:lnSpc>
              <a:spcBef>
                <a:spcPts val="0"/>
              </a:spcBef>
              <a:spcAft>
                <a:spcPts val="0"/>
              </a:spcAft>
            </a:pPr>
            <a:r>
              <a:rPr lang="en-US" sz="2200" dirty="0">
                <a:solidFill>
                  <a:srgbClr val="0070C0"/>
                </a:solidFill>
              </a:rPr>
              <a:t>Novel bitvector-based algorithm </a:t>
            </a:r>
            <a:r>
              <a:rPr lang="en-US" sz="2200" dirty="0">
                <a:solidFill>
                  <a:schemeClr val="tx1"/>
                </a:solidFill>
              </a:rPr>
              <a:t>to perform </a:t>
            </a:r>
            <a:r>
              <a:rPr lang="en-US" sz="2200" i="1" dirty="0">
                <a:solidFill>
                  <a:schemeClr val="tx1"/>
                </a:solidFill>
              </a:rPr>
              <a:t>traceback</a:t>
            </a:r>
            <a:r>
              <a:rPr lang="en-US" sz="2200" dirty="0">
                <a:solidFill>
                  <a:schemeClr val="tx1"/>
                </a:solidFill>
              </a:rPr>
              <a:t> </a:t>
            </a:r>
          </a:p>
          <a:p>
            <a:pPr marL="533400" lvl="1" indent="-215900">
              <a:lnSpc>
                <a:spcPct val="110000"/>
              </a:lnSpc>
              <a:spcBef>
                <a:spcPts val="1200"/>
              </a:spcBef>
              <a:spcAft>
                <a:spcPts val="0"/>
              </a:spcAft>
            </a:pPr>
            <a:r>
              <a:rPr lang="en-US" sz="2200" dirty="0">
                <a:solidFill>
                  <a:srgbClr val="7030A0"/>
                </a:solidFill>
              </a:rPr>
              <a:t>Co-design</a:t>
            </a:r>
            <a:r>
              <a:rPr lang="en-US" sz="2200" dirty="0">
                <a:solidFill>
                  <a:schemeClr val="tx1"/>
                </a:solidFill>
              </a:rPr>
              <a:t> of our modified </a:t>
            </a:r>
            <a:r>
              <a:rPr lang="en-US" sz="2200" dirty="0">
                <a:solidFill>
                  <a:srgbClr val="7030A0"/>
                </a:solidFill>
              </a:rPr>
              <a:t>scalable and memory-efficient algorithms </a:t>
            </a:r>
            <a:r>
              <a:rPr lang="en-US" sz="2200" dirty="0">
                <a:solidFill>
                  <a:schemeClr val="tx1"/>
                </a:solidFill>
              </a:rPr>
              <a:t>with </a:t>
            </a:r>
            <a:r>
              <a:rPr lang="en-US" sz="2200" dirty="0">
                <a:solidFill>
                  <a:srgbClr val="7030A0"/>
                </a:solidFill>
              </a:rPr>
              <a:t>low-power and area-efficient hardware accelerators</a:t>
            </a:r>
          </a:p>
          <a:p>
            <a:pPr marL="806450" lvl="1" indent="-258763">
              <a:lnSpc>
                <a:spcPct val="110000"/>
              </a:lnSpc>
              <a:spcBef>
                <a:spcPts val="0"/>
              </a:spcBef>
              <a:spcAft>
                <a:spcPts val="0"/>
              </a:spcAft>
            </a:pPr>
            <a:endParaRPr lang="en-US" sz="2100" dirty="0">
              <a:solidFill>
                <a:schemeClr val="tx1"/>
              </a:solidFill>
            </a:endParaRPr>
          </a:p>
          <a:p>
            <a:pPr marL="806450" lvl="1" indent="-258763">
              <a:lnSpc>
                <a:spcPct val="110000"/>
              </a:lnSpc>
              <a:spcBef>
                <a:spcPts val="0"/>
              </a:spcBef>
              <a:spcAft>
                <a:spcPts val="0"/>
              </a:spcAft>
            </a:pPr>
            <a:endParaRPr lang="en-US" sz="2100" dirty="0">
              <a:solidFill>
                <a:schemeClr val="tx1"/>
              </a:solidFill>
            </a:endParaRPr>
          </a:p>
          <a:p>
            <a:pPr marL="285750" indent="-285750">
              <a:lnSpc>
                <a:spcPct val="110000"/>
              </a:lnSpc>
              <a:spcBef>
                <a:spcPts val="0"/>
              </a:spcBef>
              <a:spcAft>
                <a:spcPts val="0"/>
              </a:spcAft>
            </a:pPr>
            <a:endParaRPr lang="en-US" sz="2100" dirty="0">
              <a:solidFill>
                <a:schemeClr val="tx1"/>
              </a:solidFill>
            </a:endParaRPr>
          </a:p>
        </p:txBody>
      </p:sp>
      <p:sp>
        <p:nvSpPr>
          <p:cNvPr id="6" name="TextBox 5">
            <a:extLst>
              <a:ext uri="{FF2B5EF4-FFF2-40B4-BE49-F238E27FC236}">
                <a16:creationId xmlns:a16="http://schemas.microsoft.com/office/drawing/2014/main" id="{5BF7F3FE-F1CE-E146-81C5-1C1E994AFF21}"/>
              </a:ext>
            </a:extLst>
          </p:cNvPr>
          <p:cNvSpPr txBox="1"/>
          <p:nvPr/>
        </p:nvSpPr>
        <p:spPr>
          <a:xfrm>
            <a:off x="366962" y="1165147"/>
            <a:ext cx="8410073" cy="1797287"/>
          </a:xfrm>
          <a:prstGeom prst="roundRect">
            <a:avLst>
              <a:gd name="adj" fmla="val 4777"/>
            </a:avLst>
          </a:prstGeom>
          <a:solidFill>
            <a:schemeClr val="accent2">
              <a:lumMod val="40000"/>
              <a:lumOff val="60000"/>
              <a:alpha val="88000"/>
            </a:schemeClr>
          </a:solidFill>
          <a:ln>
            <a:noFill/>
          </a:ln>
        </p:spPr>
        <p:txBody>
          <a:bodyPr wrap="square" rtlCol="0" anchor="ctr" anchorCtr="0">
            <a:noAutofit/>
          </a:bodyPr>
          <a:lstStyle/>
          <a:p>
            <a:pPr marL="0" marR="0" lvl="0" indent="0" algn="ctr" defTabSz="457200" rtl="0" eaLnBrk="1" fontAlgn="auto" latinLnBrk="0" hangingPunct="1">
              <a:lnSpc>
                <a:spcPct val="110000"/>
              </a:lnSpc>
              <a:spcAft>
                <a:spcPts val="300"/>
              </a:spcAft>
              <a:buClrTx/>
              <a:buSzTx/>
              <a:buFontTx/>
              <a:buNone/>
              <a:tabLst/>
              <a:defRPr/>
            </a:pPr>
            <a:r>
              <a:rPr kumimoji="0" lang="en-US" sz="2400" b="1" i="0" u="none" strike="noStrike" kern="1200" cap="none" spc="0" normalizeH="0" baseline="0" noProof="0" dirty="0">
                <a:ln>
                  <a:noFill/>
                </a:ln>
                <a:effectLst/>
                <a:uLnTx/>
                <a:uFillTx/>
                <a:latin typeface="Corbel" panose="020B0503020204020204" pitchFamily="34" charset="0"/>
                <a:cs typeface="Calibri" panose="020F0502020204030204" pitchFamily="34" charset="0"/>
              </a:rPr>
              <a:t>Our Goal:</a:t>
            </a:r>
          </a:p>
          <a:p>
            <a:pPr lvl="0" algn="ctr">
              <a:lnSpc>
                <a:spcPct val="110000"/>
              </a:lnSpc>
            </a:pPr>
            <a:r>
              <a:rPr kumimoji="0" lang="en-US" sz="2300" b="0" i="0" u="none" strike="noStrike" kern="1200" cap="none" spc="0" normalizeH="0" baseline="0" noProof="0" dirty="0">
                <a:ln>
                  <a:noFill/>
                </a:ln>
                <a:solidFill>
                  <a:srgbClr val="FE6200"/>
                </a:solidFill>
                <a:effectLst/>
                <a:uLnTx/>
                <a:uFillTx/>
                <a:latin typeface="Corbel" panose="020B0503020204020204" pitchFamily="34" charset="0"/>
                <a:cs typeface="Calibri" panose="020F0502020204030204" pitchFamily="34" charset="0"/>
              </a:rPr>
              <a:t>Accelerate approximate string matching </a:t>
            </a:r>
          </a:p>
          <a:p>
            <a:pPr lvl="0" algn="ctr">
              <a:lnSpc>
                <a:spcPct val="110000"/>
              </a:lnSpc>
            </a:pPr>
            <a:r>
              <a:rPr kumimoji="0" lang="en-US" sz="2300" b="0" i="0" u="none" strike="noStrike" kern="1200" cap="none" spc="0" normalizeH="0" baseline="0" noProof="0" dirty="0">
                <a:ln>
                  <a:noFill/>
                </a:ln>
                <a:solidFill>
                  <a:prstClr val="black"/>
                </a:solidFill>
                <a:effectLst/>
                <a:uLnTx/>
                <a:uFillTx/>
                <a:latin typeface="Corbel" panose="020B0503020204020204" pitchFamily="34" charset="0"/>
                <a:cs typeface="Calibri" panose="020F0502020204030204" pitchFamily="34" charset="0"/>
              </a:rPr>
              <a:t>by designing </a:t>
            </a:r>
            <a:r>
              <a:rPr lang="en-US" sz="2300" dirty="0">
                <a:solidFill>
                  <a:srgbClr val="00B050"/>
                </a:solidFill>
                <a:latin typeface="Corbel" panose="020B0503020204020204" pitchFamily="34" charset="0"/>
                <a:cs typeface="Calibri" panose="020F0502020204030204" pitchFamily="34" charset="0"/>
              </a:rPr>
              <a:t>a fast and flexible framework</a:t>
            </a:r>
            <a:r>
              <a:rPr lang="en-US" sz="2300" dirty="0">
                <a:solidFill>
                  <a:prstClr val="black"/>
                </a:solidFill>
                <a:latin typeface="Corbel" panose="020B0503020204020204" pitchFamily="34" charset="0"/>
                <a:cs typeface="Calibri" panose="020F0502020204030204" pitchFamily="34" charset="0"/>
              </a:rPr>
              <a:t>, </a:t>
            </a:r>
          </a:p>
          <a:p>
            <a:pPr lvl="0" algn="ctr">
              <a:lnSpc>
                <a:spcPct val="110000"/>
              </a:lnSpc>
            </a:pPr>
            <a:r>
              <a:rPr lang="en-US" sz="2300" dirty="0">
                <a:solidFill>
                  <a:prstClr val="black"/>
                </a:solidFill>
                <a:latin typeface="Corbel" panose="020B0503020204020204" pitchFamily="34" charset="0"/>
                <a:cs typeface="Calibri" panose="020F0502020204030204" pitchFamily="34" charset="0"/>
              </a:rPr>
              <a:t>which can accelerate </a:t>
            </a:r>
            <a:r>
              <a:rPr lang="en-US" sz="2300" i="1" dirty="0">
                <a:solidFill>
                  <a:srgbClr val="0070C0"/>
                </a:solidFill>
                <a:latin typeface="Corbel" panose="020B0503020204020204" pitchFamily="34" charset="0"/>
                <a:cs typeface="Calibri" panose="020F0502020204030204" pitchFamily="34" charset="0"/>
              </a:rPr>
              <a:t>multiple steps </a:t>
            </a:r>
            <a:r>
              <a:rPr lang="en-US" sz="2300" dirty="0">
                <a:solidFill>
                  <a:srgbClr val="0070C0"/>
                </a:solidFill>
                <a:latin typeface="Corbel" panose="020B0503020204020204" pitchFamily="34" charset="0"/>
                <a:cs typeface="Calibri" panose="020F0502020204030204" pitchFamily="34" charset="0"/>
              </a:rPr>
              <a:t>of genome sequence analysis</a:t>
            </a:r>
            <a:endParaRPr kumimoji="0" lang="en-US" sz="2300" b="0" i="0" u="none" strike="noStrike" kern="1200" cap="none" spc="0" normalizeH="0" baseline="0" noProof="0" dirty="0">
              <a:ln>
                <a:noFill/>
              </a:ln>
              <a:solidFill>
                <a:srgbClr val="0070C0"/>
              </a:solidFill>
              <a:effectLst/>
              <a:uLnTx/>
              <a:uFillTx/>
              <a:latin typeface="Corbel" panose="020B0503020204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2AABE0BF-1D84-3A4A-9E14-C064D39DE5CE}"/>
              </a:ext>
            </a:extLst>
          </p:cNvPr>
          <p:cNvSpPr>
            <a:spLocks noGrp="1"/>
          </p:cNvSpPr>
          <p:nvPr>
            <p:ph type="sldNum" sz="quarter" idx="10"/>
          </p:nvPr>
        </p:nvSpPr>
        <p:spPr/>
        <p:txBody>
          <a:bodyPr/>
          <a:lstStyle/>
          <a:p>
            <a:fld id="{BE67019E-6B59-9444-A8F8-0CFAB6B6981D}" type="slidenum">
              <a:rPr lang="en-US" smtClean="0"/>
              <a:pPr/>
              <a:t>4</a:t>
            </a:fld>
            <a:endParaRPr lang="en-US" dirty="0"/>
          </a:p>
        </p:txBody>
      </p:sp>
    </p:spTree>
    <p:custDataLst>
      <p:tags r:id="rId1"/>
    </p:custDataLst>
    <p:extLst>
      <p:ext uri="{BB962C8B-B14F-4D97-AF65-F5344CB8AC3E}">
        <p14:creationId xmlns:p14="http://schemas.microsoft.com/office/powerpoint/2010/main" val="178840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ubtitle 2">
            <a:extLst>
              <a:ext uri="{FF2B5EF4-FFF2-40B4-BE49-F238E27FC236}">
                <a16:creationId xmlns:a16="http://schemas.microsoft.com/office/drawing/2014/main" id="{796CC445-E4A1-C147-83BA-30245FA13992}"/>
              </a:ext>
            </a:extLst>
          </p:cNvPr>
          <p:cNvSpPr>
            <a:spLocks noGrp="1"/>
          </p:cNvSpPr>
          <p:nvPr>
            <p:ph type="subTitle" idx="1"/>
          </p:nvPr>
        </p:nvSpPr>
        <p:spPr>
          <a:xfrm>
            <a:off x="283845" y="2186611"/>
            <a:ext cx="8576310" cy="5100046"/>
          </a:xfrm>
        </p:spPr>
        <p:txBody>
          <a:bodyPr>
            <a:normAutofit/>
          </a:bodyPr>
          <a:lstStyle/>
          <a:p>
            <a:pPr algn="ctr">
              <a:lnSpc>
                <a:spcPct val="105000"/>
              </a:lnSpc>
              <a:spcBef>
                <a:spcPts val="0"/>
              </a:spcBef>
              <a:spcAft>
                <a:spcPts val="0"/>
              </a:spcAft>
            </a:pPr>
            <a:r>
              <a:rPr lang="en-US" sz="3000" dirty="0">
                <a:solidFill>
                  <a:schemeClr val="tx1"/>
                </a:solidFill>
              </a:rPr>
              <a:t>Damla Senol Cali</a:t>
            </a:r>
            <a:endParaRPr lang="en-US" sz="3000" baseline="30000" dirty="0">
              <a:solidFill>
                <a:schemeClr val="tx1"/>
              </a:solidFill>
            </a:endParaRPr>
          </a:p>
          <a:p>
            <a:pPr algn="ctr">
              <a:lnSpc>
                <a:spcPct val="105000"/>
              </a:lnSpc>
              <a:spcBef>
                <a:spcPts val="0"/>
              </a:spcBef>
              <a:spcAft>
                <a:spcPts val="0"/>
              </a:spcAft>
            </a:pPr>
            <a:r>
              <a:rPr lang="en-US" sz="2300" dirty="0">
                <a:solidFill>
                  <a:schemeClr val="tx1"/>
                </a:solidFill>
              </a:rPr>
              <a:t>Carnegie Mellon University</a:t>
            </a:r>
          </a:p>
          <a:p>
            <a:pPr algn="ctr">
              <a:lnSpc>
                <a:spcPct val="105000"/>
              </a:lnSpc>
              <a:spcBef>
                <a:spcPts val="0"/>
              </a:spcBef>
              <a:spcAft>
                <a:spcPts val="0"/>
              </a:spcAft>
            </a:pPr>
            <a:r>
              <a:rPr lang="en-US" sz="2300" dirty="0"/>
              <a:t>(</a:t>
            </a:r>
            <a:r>
              <a:rPr lang="en-US" sz="2300" dirty="0">
                <a:solidFill>
                  <a:srgbClr val="0070C0"/>
                </a:solidFill>
                <a:hlinkClick r:id="rId3">
                  <a:extLst>
                    <a:ext uri="{A12FA001-AC4F-418D-AE19-62706E023703}">
                      <ahyp:hlinkClr xmlns:ahyp="http://schemas.microsoft.com/office/drawing/2018/hyperlinkcolor" val="tx"/>
                    </a:ext>
                  </a:extLst>
                </a:hlinkClick>
              </a:rPr>
              <a:t>dsenol@andrew.cmu.edu</a:t>
            </a:r>
            <a:r>
              <a:rPr lang="en-US" sz="2300" dirty="0"/>
              <a:t>)</a:t>
            </a:r>
          </a:p>
          <a:p>
            <a:pPr algn="ctr">
              <a:lnSpc>
                <a:spcPct val="100000"/>
              </a:lnSpc>
              <a:spcBef>
                <a:spcPts val="0"/>
              </a:spcBef>
              <a:spcAft>
                <a:spcPts val="0"/>
              </a:spcAft>
            </a:pPr>
            <a:endParaRPr lang="en-US" dirty="0"/>
          </a:p>
          <a:p>
            <a:pPr algn="ctr">
              <a:lnSpc>
                <a:spcPct val="105000"/>
              </a:lnSpc>
              <a:spcBef>
                <a:spcPts val="0"/>
              </a:spcBef>
              <a:spcAft>
                <a:spcPts val="0"/>
              </a:spcAft>
            </a:pPr>
            <a:r>
              <a:rPr lang="en-US" sz="1900" dirty="0">
                <a:solidFill>
                  <a:schemeClr val="tx1"/>
                </a:solidFill>
              </a:rPr>
              <a:t>Gurpreet S. Kalsi</a:t>
            </a:r>
            <a:r>
              <a:rPr lang="en-US" sz="1900" baseline="30000" dirty="0">
                <a:solidFill>
                  <a:schemeClr val="tx1"/>
                </a:solidFill>
                <a:latin typeface="Calibri" panose="020F0502020204030204" pitchFamily="34" charset="0"/>
              </a:rPr>
              <a:t>2</a:t>
            </a:r>
            <a:r>
              <a:rPr lang="en-US" sz="1900" dirty="0">
                <a:solidFill>
                  <a:schemeClr val="tx1"/>
                </a:solidFill>
              </a:rPr>
              <a:t>, </a:t>
            </a:r>
            <a:r>
              <a:rPr lang="en-US" sz="1900" dirty="0" err="1">
                <a:solidFill>
                  <a:schemeClr val="tx1"/>
                </a:solidFill>
              </a:rPr>
              <a:t>Zulal</a:t>
            </a:r>
            <a:r>
              <a:rPr lang="en-US" sz="1900" dirty="0">
                <a:solidFill>
                  <a:schemeClr val="tx1"/>
                </a:solidFill>
              </a:rPr>
              <a:t> Bingol</a:t>
            </a:r>
            <a:r>
              <a:rPr lang="en-US" sz="1900" baseline="30000" dirty="0">
                <a:solidFill>
                  <a:schemeClr val="tx1"/>
                </a:solidFill>
                <a:latin typeface="Calibri" panose="020F0502020204030204" pitchFamily="34" charset="0"/>
              </a:rPr>
              <a:t>3</a:t>
            </a:r>
            <a:r>
              <a:rPr lang="en-US" sz="1900" dirty="0">
                <a:solidFill>
                  <a:schemeClr val="tx1"/>
                </a:solidFill>
              </a:rPr>
              <a:t>, Can Firtina</a:t>
            </a:r>
            <a:r>
              <a:rPr lang="en-US" sz="1900" baseline="30000" dirty="0">
                <a:solidFill>
                  <a:schemeClr val="tx1"/>
                </a:solidFill>
                <a:latin typeface="Calibri" panose="020F0502020204030204" pitchFamily="34" charset="0"/>
              </a:rPr>
              <a:t>4</a:t>
            </a:r>
            <a:r>
              <a:rPr lang="en-US" sz="1900" dirty="0">
                <a:solidFill>
                  <a:schemeClr val="tx1"/>
                </a:solidFill>
              </a:rPr>
              <a:t>, Lavanya Subramanian</a:t>
            </a:r>
            <a:r>
              <a:rPr lang="en-US" sz="1900" baseline="30000" dirty="0">
                <a:solidFill>
                  <a:schemeClr val="tx1"/>
                </a:solidFill>
                <a:latin typeface="Calibri" panose="020F0502020204030204" pitchFamily="34" charset="0"/>
              </a:rPr>
              <a:t>5</a:t>
            </a:r>
            <a:r>
              <a:rPr lang="en-US" sz="1900" dirty="0">
                <a:solidFill>
                  <a:schemeClr val="tx1"/>
                </a:solidFill>
              </a:rPr>
              <a:t>,</a:t>
            </a:r>
          </a:p>
          <a:p>
            <a:pPr algn="ctr">
              <a:lnSpc>
                <a:spcPct val="105000"/>
              </a:lnSpc>
              <a:spcBef>
                <a:spcPts val="0"/>
              </a:spcBef>
              <a:spcAft>
                <a:spcPts val="0"/>
              </a:spcAft>
            </a:pPr>
            <a:r>
              <a:rPr lang="en-US" sz="1900" dirty="0">
                <a:solidFill>
                  <a:schemeClr val="tx1"/>
                </a:solidFill>
              </a:rPr>
              <a:t>Jeremie Kim</a:t>
            </a:r>
            <a:r>
              <a:rPr lang="en-US" sz="1900" baseline="30000" dirty="0">
                <a:solidFill>
                  <a:schemeClr val="tx1"/>
                </a:solidFill>
                <a:latin typeface="Calibri" panose="020F0502020204030204" pitchFamily="34" charset="0"/>
              </a:rPr>
              <a:t>1,4</a:t>
            </a:r>
            <a:r>
              <a:rPr lang="en-US" sz="1900" dirty="0">
                <a:solidFill>
                  <a:schemeClr val="tx1"/>
                </a:solidFill>
              </a:rPr>
              <a:t>, Rachata Ausavarungnirun</a:t>
            </a:r>
            <a:r>
              <a:rPr lang="en-US" sz="1900" baseline="30000" dirty="0">
                <a:solidFill>
                  <a:schemeClr val="tx1"/>
                </a:solidFill>
                <a:latin typeface="Calibri" panose="020F0502020204030204" pitchFamily="34" charset="0"/>
              </a:rPr>
              <a:t>6,1</a:t>
            </a:r>
            <a:r>
              <a:rPr lang="en-US" sz="1900" dirty="0">
                <a:solidFill>
                  <a:schemeClr val="tx1"/>
                </a:solidFill>
              </a:rPr>
              <a:t>, Mohammed Alser</a:t>
            </a:r>
            <a:r>
              <a:rPr lang="en-US" sz="1900" baseline="30000" dirty="0">
                <a:solidFill>
                  <a:schemeClr val="tx1"/>
                </a:solidFill>
                <a:latin typeface="Calibri" panose="020F0502020204030204" pitchFamily="34" charset="0"/>
              </a:rPr>
              <a:t>4</a:t>
            </a:r>
            <a:r>
              <a:rPr lang="en-US" sz="1900" dirty="0">
                <a:solidFill>
                  <a:schemeClr val="tx1"/>
                </a:solidFill>
              </a:rPr>
              <a:t>, </a:t>
            </a:r>
          </a:p>
          <a:p>
            <a:pPr algn="ctr">
              <a:lnSpc>
                <a:spcPct val="105000"/>
              </a:lnSpc>
              <a:spcBef>
                <a:spcPts val="0"/>
              </a:spcBef>
              <a:spcAft>
                <a:spcPts val="0"/>
              </a:spcAft>
            </a:pPr>
            <a:r>
              <a:rPr lang="en-US" sz="1900" dirty="0">
                <a:solidFill>
                  <a:schemeClr val="tx1"/>
                </a:solidFill>
              </a:rPr>
              <a:t>Juan Gomez-Luna</a:t>
            </a:r>
            <a:r>
              <a:rPr lang="en-US" sz="1900" baseline="30000" dirty="0">
                <a:solidFill>
                  <a:schemeClr val="tx1"/>
                </a:solidFill>
                <a:latin typeface="Calibri" panose="020F0502020204030204" pitchFamily="34" charset="0"/>
              </a:rPr>
              <a:t>4</a:t>
            </a:r>
            <a:r>
              <a:rPr lang="en-US" sz="1900" dirty="0">
                <a:solidFill>
                  <a:schemeClr val="tx1"/>
                </a:solidFill>
              </a:rPr>
              <a:t>, </a:t>
            </a:r>
            <a:r>
              <a:rPr lang="en-US" sz="1900" dirty="0" err="1">
                <a:solidFill>
                  <a:schemeClr val="tx1"/>
                </a:solidFill>
              </a:rPr>
              <a:t>Amirali</a:t>
            </a:r>
            <a:r>
              <a:rPr lang="en-US" sz="1900" dirty="0">
                <a:solidFill>
                  <a:schemeClr val="tx1"/>
                </a:solidFill>
              </a:rPr>
              <a:t> Boroumand</a:t>
            </a:r>
            <a:r>
              <a:rPr lang="en-US" sz="1900" baseline="30000" dirty="0">
                <a:solidFill>
                  <a:schemeClr val="tx1"/>
                </a:solidFill>
                <a:latin typeface="Calibri" panose="020F0502020204030204" pitchFamily="34" charset="0"/>
              </a:rPr>
              <a:t>1</a:t>
            </a:r>
            <a:r>
              <a:rPr lang="en-US" sz="1900" dirty="0">
                <a:solidFill>
                  <a:schemeClr val="tx1"/>
                </a:solidFill>
              </a:rPr>
              <a:t>, Anant Nori</a:t>
            </a:r>
            <a:r>
              <a:rPr lang="en-US" sz="1900" baseline="30000" dirty="0">
                <a:solidFill>
                  <a:schemeClr val="tx1"/>
                </a:solidFill>
                <a:latin typeface="Calibri" panose="020F0502020204030204" pitchFamily="34" charset="0"/>
              </a:rPr>
              <a:t>2</a:t>
            </a:r>
            <a:r>
              <a:rPr lang="en-US" sz="1900" dirty="0">
                <a:solidFill>
                  <a:schemeClr val="tx1"/>
                </a:solidFill>
              </a:rPr>
              <a:t>, Allison Scibisz</a:t>
            </a:r>
            <a:r>
              <a:rPr lang="en-US" sz="1900" baseline="30000" dirty="0">
                <a:solidFill>
                  <a:schemeClr val="tx1"/>
                </a:solidFill>
                <a:latin typeface="Calibri" panose="020F0502020204030204" pitchFamily="34" charset="0"/>
              </a:rPr>
              <a:t>1</a:t>
            </a:r>
            <a:r>
              <a:rPr lang="en-US" sz="1900" dirty="0">
                <a:solidFill>
                  <a:schemeClr val="tx1"/>
                </a:solidFill>
              </a:rPr>
              <a:t>, </a:t>
            </a:r>
          </a:p>
          <a:p>
            <a:pPr algn="ctr">
              <a:lnSpc>
                <a:spcPct val="105000"/>
              </a:lnSpc>
              <a:spcBef>
                <a:spcPts val="0"/>
              </a:spcBef>
              <a:spcAft>
                <a:spcPts val="0"/>
              </a:spcAft>
            </a:pPr>
            <a:r>
              <a:rPr lang="en-US" sz="1900" dirty="0">
                <a:solidFill>
                  <a:schemeClr val="tx1"/>
                </a:solidFill>
              </a:rPr>
              <a:t>Sreenivas Subramoney</a:t>
            </a:r>
            <a:r>
              <a:rPr lang="en-US" sz="1900" baseline="30000" dirty="0">
                <a:solidFill>
                  <a:schemeClr val="tx1"/>
                </a:solidFill>
                <a:latin typeface="Calibri" panose="020F0502020204030204" pitchFamily="34" charset="0"/>
              </a:rPr>
              <a:t>2</a:t>
            </a:r>
            <a:r>
              <a:rPr lang="en-US" sz="1900" dirty="0">
                <a:solidFill>
                  <a:schemeClr val="tx1"/>
                </a:solidFill>
              </a:rPr>
              <a:t>, Can Alkan</a:t>
            </a:r>
            <a:r>
              <a:rPr lang="en-US" sz="1900" baseline="30000" dirty="0">
                <a:solidFill>
                  <a:schemeClr val="tx1"/>
                </a:solidFill>
                <a:latin typeface="Calibri" panose="020F0502020204030204" pitchFamily="34" charset="0"/>
              </a:rPr>
              <a:t>3</a:t>
            </a:r>
            <a:r>
              <a:rPr lang="en-US" sz="1900" dirty="0">
                <a:solidFill>
                  <a:schemeClr val="tx1"/>
                </a:solidFill>
              </a:rPr>
              <a:t>, Saugata Ghose</a:t>
            </a:r>
            <a:r>
              <a:rPr lang="en-US" sz="1900" baseline="30000" dirty="0">
                <a:solidFill>
                  <a:schemeClr val="tx1"/>
                </a:solidFill>
                <a:latin typeface="Calibri" panose="020F0502020204030204" pitchFamily="34" charset="0"/>
              </a:rPr>
              <a:t>7,1</a:t>
            </a:r>
            <a:r>
              <a:rPr lang="en-US" sz="1900" dirty="0">
                <a:solidFill>
                  <a:schemeClr val="tx1"/>
                </a:solidFill>
              </a:rPr>
              <a:t>, and Onur Mutlu</a:t>
            </a:r>
            <a:r>
              <a:rPr lang="en-US" sz="1900" baseline="30000" dirty="0">
                <a:solidFill>
                  <a:schemeClr val="tx1"/>
                </a:solidFill>
                <a:latin typeface="Calibri" panose="020F0502020204030204" pitchFamily="34" charset="0"/>
              </a:rPr>
              <a:t>4,1,3</a:t>
            </a:r>
          </a:p>
          <a:p>
            <a:pPr algn="ctr">
              <a:lnSpc>
                <a:spcPct val="100000"/>
              </a:lnSpc>
              <a:spcBef>
                <a:spcPts val="0"/>
              </a:spcBef>
              <a:spcAft>
                <a:spcPts val="0"/>
              </a:spcAft>
            </a:pPr>
            <a:endParaRPr lang="en-US" sz="2500" dirty="0"/>
          </a:p>
          <a:p>
            <a:pPr algn="ctr">
              <a:lnSpc>
                <a:spcPct val="100000"/>
              </a:lnSpc>
              <a:spcBef>
                <a:spcPts val="0"/>
              </a:spcBef>
              <a:spcAft>
                <a:spcPts val="0"/>
              </a:spcAft>
            </a:pPr>
            <a:endParaRPr lang="en-US" sz="2500" dirty="0"/>
          </a:p>
          <a:p>
            <a:pPr algn="ctr">
              <a:lnSpc>
                <a:spcPct val="100000"/>
              </a:lnSpc>
              <a:spcBef>
                <a:spcPts val="0"/>
              </a:spcBef>
              <a:spcAft>
                <a:spcPts val="0"/>
              </a:spcAft>
            </a:pPr>
            <a:endParaRPr lang="en-US" sz="2500" dirty="0"/>
          </a:p>
          <a:p>
            <a:pPr algn="r">
              <a:lnSpc>
                <a:spcPct val="100000"/>
              </a:lnSpc>
              <a:spcBef>
                <a:spcPts val="0"/>
              </a:spcBef>
              <a:spcAft>
                <a:spcPts val="0"/>
              </a:spcAft>
            </a:pPr>
            <a:endParaRPr lang="en-US" dirty="0"/>
          </a:p>
          <a:p>
            <a:pPr algn="r">
              <a:lnSpc>
                <a:spcPct val="100000"/>
              </a:lnSpc>
              <a:spcBef>
                <a:spcPts val="0"/>
              </a:spcBef>
              <a:spcAft>
                <a:spcPts val="0"/>
              </a:spcAft>
            </a:pPr>
            <a:endParaRPr lang="en-US" dirty="0"/>
          </a:p>
        </p:txBody>
      </p:sp>
      <p:grpSp>
        <p:nvGrpSpPr>
          <p:cNvPr id="37" name="Group 36">
            <a:extLst>
              <a:ext uri="{FF2B5EF4-FFF2-40B4-BE49-F238E27FC236}">
                <a16:creationId xmlns:a16="http://schemas.microsoft.com/office/drawing/2014/main" id="{6193A135-C817-9F40-8E25-806766A1E391}"/>
              </a:ext>
            </a:extLst>
          </p:cNvPr>
          <p:cNvGrpSpPr/>
          <p:nvPr/>
        </p:nvGrpSpPr>
        <p:grpSpPr>
          <a:xfrm>
            <a:off x="538479" y="5154021"/>
            <a:ext cx="8067042" cy="594793"/>
            <a:chOff x="634998" y="5868087"/>
            <a:chExt cx="8067042" cy="594793"/>
          </a:xfrm>
        </p:grpSpPr>
        <p:pic>
          <p:nvPicPr>
            <p:cNvPr id="44" name="Picture 43">
              <a:extLst>
                <a:ext uri="{FF2B5EF4-FFF2-40B4-BE49-F238E27FC236}">
                  <a16:creationId xmlns:a16="http://schemas.microsoft.com/office/drawing/2014/main" id="{AFD88F3A-22B5-0541-830C-CE8C70F1D75D}"/>
                </a:ext>
              </a:extLst>
            </p:cNvPr>
            <p:cNvPicPr>
              <a:picLocks noChangeAspect="1"/>
            </p:cNvPicPr>
            <p:nvPr/>
          </p:nvPicPr>
          <p:blipFill>
            <a:blip r:embed="rId4"/>
            <a:stretch>
              <a:fillRect/>
            </a:stretch>
          </p:blipFill>
          <p:spPr>
            <a:xfrm>
              <a:off x="800112" y="5976172"/>
              <a:ext cx="2103120" cy="390636"/>
            </a:xfrm>
            <a:prstGeom prst="rect">
              <a:avLst/>
            </a:prstGeom>
          </p:spPr>
        </p:pic>
        <p:pic>
          <p:nvPicPr>
            <p:cNvPr id="45" name="Picture 44">
              <a:extLst>
                <a:ext uri="{FF2B5EF4-FFF2-40B4-BE49-F238E27FC236}">
                  <a16:creationId xmlns:a16="http://schemas.microsoft.com/office/drawing/2014/main" id="{2C3C004B-3548-3A4C-9F73-FDE1CA57119F}"/>
                </a:ext>
              </a:extLst>
            </p:cNvPr>
            <p:cNvPicPr>
              <a:picLocks noChangeAspect="1"/>
            </p:cNvPicPr>
            <p:nvPr/>
          </p:nvPicPr>
          <p:blipFill rotWithShape="1">
            <a:blip r:embed="rId5"/>
            <a:srcRect l="9652" t="28752" r="10462" b="30881"/>
            <a:stretch/>
          </p:blipFill>
          <p:spPr>
            <a:xfrm>
              <a:off x="6786687" y="6006586"/>
              <a:ext cx="1862001" cy="365760"/>
            </a:xfrm>
            <a:prstGeom prst="rect">
              <a:avLst/>
            </a:prstGeom>
          </p:spPr>
        </p:pic>
        <p:sp>
          <p:nvSpPr>
            <p:cNvPr id="46" name="TextBox 45">
              <a:extLst>
                <a:ext uri="{FF2B5EF4-FFF2-40B4-BE49-F238E27FC236}">
                  <a16:creationId xmlns:a16="http://schemas.microsoft.com/office/drawing/2014/main" id="{43FC308C-44AB-2E4C-AD61-5E7A0F79D601}"/>
                </a:ext>
              </a:extLst>
            </p:cNvPr>
            <p:cNvSpPr txBox="1"/>
            <p:nvPr/>
          </p:nvSpPr>
          <p:spPr>
            <a:xfrm>
              <a:off x="634998" y="5868087"/>
              <a:ext cx="806704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2		     3	              				   4</a:t>
              </a:r>
            </a:p>
          </p:txBody>
        </p:sp>
        <p:pic>
          <p:nvPicPr>
            <p:cNvPr id="47" name="Picture 46">
              <a:extLst>
                <a:ext uri="{FF2B5EF4-FFF2-40B4-BE49-F238E27FC236}">
                  <a16:creationId xmlns:a16="http://schemas.microsoft.com/office/drawing/2014/main" id="{59D3C154-21B3-9143-946D-1E8A43437D85}"/>
                </a:ext>
              </a:extLst>
            </p:cNvPr>
            <p:cNvPicPr>
              <a:picLocks noChangeAspect="1"/>
            </p:cNvPicPr>
            <p:nvPr/>
          </p:nvPicPr>
          <p:blipFill>
            <a:blip r:embed="rId6"/>
            <a:stretch>
              <a:fillRect/>
            </a:stretch>
          </p:blipFill>
          <p:spPr>
            <a:xfrm>
              <a:off x="4203574" y="5880098"/>
              <a:ext cx="2554321" cy="582782"/>
            </a:xfrm>
            <a:prstGeom prst="rect">
              <a:avLst/>
            </a:prstGeom>
          </p:spPr>
        </p:pic>
      </p:grpSp>
      <p:pic>
        <p:nvPicPr>
          <p:cNvPr id="41" name="Picture 2">
            <a:extLst>
              <a:ext uri="{FF2B5EF4-FFF2-40B4-BE49-F238E27FC236}">
                <a16:creationId xmlns:a16="http://schemas.microsoft.com/office/drawing/2014/main" id="{D8D0E397-B940-0A45-ADC7-7E8E873FD4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7788" y="5948133"/>
            <a:ext cx="1862001" cy="48942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a:extLst>
              <a:ext uri="{FF2B5EF4-FFF2-40B4-BE49-F238E27FC236}">
                <a16:creationId xmlns:a16="http://schemas.microsoft.com/office/drawing/2014/main" id="{4248E4F2-0B30-DF43-A6B4-ED47107B34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3488" y="5748814"/>
            <a:ext cx="942316" cy="93883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89A24756-5F9E-F149-8DD6-2A66D2C5C0D4}"/>
              </a:ext>
            </a:extLst>
          </p:cNvPr>
          <p:cNvPicPr>
            <a:picLocks noChangeAspect="1"/>
          </p:cNvPicPr>
          <p:nvPr/>
        </p:nvPicPr>
        <p:blipFill>
          <a:blip r:embed="rId9"/>
          <a:stretch>
            <a:fillRect/>
          </a:stretch>
        </p:blipFill>
        <p:spPr>
          <a:xfrm>
            <a:off x="6792915" y="5948133"/>
            <a:ext cx="1656505" cy="489422"/>
          </a:xfrm>
          <a:prstGeom prst="rect">
            <a:avLst/>
          </a:prstGeom>
        </p:spPr>
      </p:pic>
      <p:sp>
        <p:nvSpPr>
          <p:cNvPr id="40" name="TextBox 39">
            <a:extLst>
              <a:ext uri="{FF2B5EF4-FFF2-40B4-BE49-F238E27FC236}">
                <a16:creationId xmlns:a16="http://schemas.microsoft.com/office/drawing/2014/main" id="{182098A7-260E-EB4A-87AA-572CAB6D7694}"/>
              </a:ext>
            </a:extLst>
          </p:cNvPr>
          <p:cNvSpPr txBox="1"/>
          <p:nvPr/>
        </p:nvSpPr>
        <p:spPr>
          <a:xfrm>
            <a:off x="694580" y="5884899"/>
            <a:ext cx="799151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Calibri" panose="020F0502020204030204" pitchFamily="34" charset="0"/>
                <a:cs typeface="Calibri" panose="020F0502020204030204" pitchFamily="34" charset="0"/>
              </a:rPr>
              <a:t>5</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lang="en-US" sz="1400" b="1" dirty="0">
                <a:solidFill>
                  <a:prstClr val="black"/>
                </a:solidFill>
                <a:latin typeface="Calibri" panose="020F0502020204030204" pitchFamily="34" charset="0"/>
                <a:cs typeface="Calibri" panose="020F0502020204030204" pitchFamily="34" charset="0"/>
              </a:rPr>
              <a:t>6			     7					        1,4</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pic>
        <p:nvPicPr>
          <p:cNvPr id="48" name="Picture 47" descr="A picture containing drawing&#10;&#10;Description automatically generated">
            <a:extLst>
              <a:ext uri="{FF2B5EF4-FFF2-40B4-BE49-F238E27FC236}">
                <a16:creationId xmlns:a16="http://schemas.microsoft.com/office/drawing/2014/main" id="{532D2A0E-49BA-F44A-93B6-DF18FB3A97AB}"/>
              </a:ext>
            </a:extLst>
          </p:cNvPr>
          <p:cNvPicPr>
            <a:picLocks noChangeAspect="1"/>
          </p:cNvPicPr>
          <p:nvPr/>
        </p:nvPicPr>
        <p:blipFill>
          <a:blip r:embed="rId10"/>
          <a:stretch>
            <a:fillRect/>
          </a:stretch>
        </p:blipFill>
        <p:spPr>
          <a:xfrm>
            <a:off x="3061239" y="5270791"/>
            <a:ext cx="791182" cy="324255"/>
          </a:xfrm>
          <a:prstGeom prst="rect">
            <a:avLst/>
          </a:prstGeom>
        </p:spPr>
      </p:pic>
      <p:sp>
        <p:nvSpPr>
          <p:cNvPr id="49" name="Title 1">
            <a:extLst>
              <a:ext uri="{FF2B5EF4-FFF2-40B4-BE49-F238E27FC236}">
                <a16:creationId xmlns:a16="http://schemas.microsoft.com/office/drawing/2014/main" id="{D7BD3DAB-B726-A54A-870D-2B897B36D72A}"/>
              </a:ext>
            </a:extLst>
          </p:cNvPr>
          <p:cNvSpPr>
            <a:spLocks noGrp="1"/>
          </p:cNvSpPr>
          <p:nvPr>
            <p:ph type="ctrTitle"/>
          </p:nvPr>
        </p:nvSpPr>
        <p:spPr>
          <a:xfrm>
            <a:off x="0" y="0"/>
            <a:ext cx="9144000" cy="2051133"/>
          </a:xfrm>
          <a:solidFill>
            <a:schemeClr val="accent2">
              <a:lumMod val="20000"/>
              <a:lumOff val="80000"/>
            </a:schemeClr>
          </a:solidFill>
        </p:spPr>
        <p:txBody>
          <a:bodyPr anchor="ctr" anchorCtr="0">
            <a:normAutofit/>
          </a:bodyPr>
          <a:lstStyle/>
          <a:p>
            <a:pPr algn="ctr">
              <a:lnSpc>
                <a:spcPct val="105000"/>
              </a:lnSpc>
            </a:pPr>
            <a:r>
              <a:rPr lang="en-US" sz="3600" b="1" dirty="0">
                <a:solidFill>
                  <a:srgbClr val="0070C0"/>
                </a:solidFill>
              </a:rPr>
              <a:t>GenASM: A High Performance, Low-Power Approximate String Matching Acceleration Framework for Genome Sequence Analysis</a:t>
            </a:r>
            <a:endParaRPr lang="en-US" sz="3500" dirty="0">
              <a:solidFill>
                <a:schemeClr val="accent1"/>
              </a:solidFill>
            </a:endParaRPr>
          </a:p>
        </p:txBody>
      </p:sp>
      <p:pic>
        <p:nvPicPr>
          <p:cNvPr id="2" name="Picture 1">
            <a:extLst>
              <a:ext uri="{FF2B5EF4-FFF2-40B4-BE49-F238E27FC236}">
                <a16:creationId xmlns:a16="http://schemas.microsoft.com/office/drawing/2014/main" id="{EB68B984-F916-1D44-A043-2BCF187188D1}"/>
              </a:ext>
            </a:extLst>
          </p:cNvPr>
          <p:cNvPicPr>
            <a:picLocks noChangeAspect="1"/>
          </p:cNvPicPr>
          <p:nvPr/>
        </p:nvPicPr>
        <p:blipFill>
          <a:blip r:embed="rId11"/>
          <a:stretch>
            <a:fillRect/>
          </a:stretch>
        </p:blipFill>
        <p:spPr>
          <a:xfrm>
            <a:off x="910241" y="6044789"/>
            <a:ext cx="1491264" cy="295773"/>
          </a:xfrm>
          <a:prstGeom prst="rect">
            <a:avLst/>
          </a:prstGeom>
        </p:spPr>
      </p:pic>
    </p:spTree>
    <p:extLst>
      <p:ext uri="{BB962C8B-B14F-4D97-AF65-F5344CB8AC3E}">
        <p14:creationId xmlns:p14="http://schemas.microsoft.com/office/powerpoint/2010/main" val="15734675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E3E9A-BB67-D64D-B9CD-3F955BC2F713}"/>
              </a:ext>
            </a:extLst>
          </p:cNvPr>
          <p:cNvSpPr>
            <a:spLocks noGrp="1"/>
          </p:cNvSpPr>
          <p:nvPr>
            <p:ph type="title"/>
          </p:nvPr>
        </p:nvSpPr>
        <p:spPr/>
        <p:txBody>
          <a:bodyPr/>
          <a:lstStyle/>
          <a:p>
            <a:r>
              <a:rPr lang="en-US" dirty="0">
                <a:solidFill>
                  <a:schemeClr val="accent1"/>
                </a:solidFill>
              </a:rPr>
              <a:t>Backup Slides</a:t>
            </a:r>
            <a:endParaRPr lang="en-US" sz="4000" dirty="0">
              <a:solidFill>
                <a:schemeClr val="accent1"/>
              </a:solidFill>
            </a:endParaRPr>
          </a:p>
        </p:txBody>
      </p:sp>
    </p:spTree>
    <p:extLst>
      <p:ext uri="{BB962C8B-B14F-4D97-AF65-F5344CB8AC3E}">
        <p14:creationId xmlns:p14="http://schemas.microsoft.com/office/powerpoint/2010/main" val="3293567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flipV="1">
            <a:off x="2218475" y="1993767"/>
            <a:ext cx="3816626" cy="122754"/>
          </a:xfrm>
          <a:prstGeom prst="rect">
            <a:avLst/>
          </a:prstGeom>
          <a:gradFill flip="none" rotWithShape="1">
            <a:gsLst>
              <a:gs pos="0">
                <a:srgbClr val="FFFF00"/>
              </a:gs>
              <a:gs pos="27000">
                <a:srgbClr val="D580DB"/>
              </a:gs>
              <a:gs pos="63000">
                <a:srgbClr val="00B0F0"/>
              </a:gs>
              <a:gs pos="89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7" name="TextBox 16"/>
          <p:cNvSpPr txBox="1"/>
          <p:nvPr/>
        </p:nvSpPr>
        <p:spPr>
          <a:xfrm>
            <a:off x="3954982" y="1678228"/>
            <a:ext cx="21966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Large DNA molecule</a:t>
            </a:r>
          </a:p>
        </p:txBody>
      </p:sp>
      <p:sp>
        <p:nvSpPr>
          <p:cNvPr id="27" name="Rectangle 26"/>
          <p:cNvSpPr/>
          <p:nvPr/>
        </p:nvSpPr>
        <p:spPr>
          <a:xfrm rot="20515068">
            <a:off x="2308257" y="2804389"/>
            <a:ext cx="1080000" cy="98550"/>
          </a:xfrm>
          <a:prstGeom prst="rect">
            <a:avLst/>
          </a:prstGeom>
          <a:solidFill>
            <a:srgbClr val="E3E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 name="Rectangle 27"/>
          <p:cNvSpPr/>
          <p:nvPr/>
        </p:nvSpPr>
        <p:spPr>
          <a:xfrm rot="541883">
            <a:off x="3326138" y="2962916"/>
            <a:ext cx="1080000" cy="100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9" name="Rectangle 28"/>
          <p:cNvSpPr/>
          <p:nvPr/>
        </p:nvSpPr>
        <p:spPr>
          <a:xfrm rot="21094906">
            <a:off x="2625287" y="3160417"/>
            <a:ext cx="1080000" cy="100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0" name="Rectangle 29"/>
          <p:cNvSpPr/>
          <p:nvPr/>
        </p:nvSpPr>
        <p:spPr>
          <a:xfrm rot="21250960">
            <a:off x="4014199" y="2778730"/>
            <a:ext cx="1080000" cy="100800"/>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1" name="Rectangle 30"/>
          <p:cNvSpPr/>
          <p:nvPr/>
        </p:nvSpPr>
        <p:spPr>
          <a:xfrm rot="358080">
            <a:off x="4030955" y="3259788"/>
            <a:ext cx="1080000" cy="1008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2" name="Rectangle 31"/>
          <p:cNvSpPr/>
          <p:nvPr/>
        </p:nvSpPr>
        <p:spPr>
          <a:xfrm rot="472447">
            <a:off x="4861120" y="2986372"/>
            <a:ext cx="1080000" cy="1008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3" name="Rectangle 32"/>
          <p:cNvSpPr/>
          <p:nvPr/>
        </p:nvSpPr>
        <p:spPr>
          <a:xfrm rot="21055297">
            <a:off x="5015857" y="3462076"/>
            <a:ext cx="1080000" cy="100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36" name="Straight Arrow Connector 35"/>
          <p:cNvCxnSpPr/>
          <p:nvPr/>
        </p:nvCxnSpPr>
        <p:spPr>
          <a:xfrm>
            <a:off x="4254440" y="2184447"/>
            <a:ext cx="0" cy="5120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894100" y="3618619"/>
            <a:ext cx="22575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Small DNA fragments</a:t>
            </a:r>
          </a:p>
        </p:txBody>
      </p:sp>
      <p:cxnSp>
        <p:nvCxnSpPr>
          <p:cNvPr id="40" name="Straight Arrow Connector 39"/>
          <p:cNvCxnSpPr/>
          <p:nvPr/>
        </p:nvCxnSpPr>
        <p:spPr>
          <a:xfrm>
            <a:off x="4275079" y="3987951"/>
            <a:ext cx="0" cy="5120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517875" y="4984040"/>
            <a:ext cx="8126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Reads</a:t>
            </a:r>
          </a:p>
        </p:txBody>
      </p:sp>
      <p:grpSp>
        <p:nvGrpSpPr>
          <p:cNvPr id="7" name="Group 6"/>
          <p:cNvGrpSpPr/>
          <p:nvPr/>
        </p:nvGrpSpPr>
        <p:grpSpPr>
          <a:xfrm>
            <a:off x="2360658" y="4519360"/>
            <a:ext cx="1562077" cy="338554"/>
            <a:chOff x="2188389" y="4545756"/>
            <a:chExt cx="1562077" cy="338554"/>
          </a:xfrm>
        </p:grpSpPr>
        <p:sp>
          <p:nvSpPr>
            <p:cNvPr id="41" name="Rectangle 40"/>
            <p:cNvSpPr/>
            <p:nvPr/>
          </p:nvSpPr>
          <p:spPr>
            <a:xfrm>
              <a:off x="2250608" y="4593349"/>
              <a:ext cx="1373688" cy="222956"/>
            </a:xfrm>
            <a:prstGeom prst="rect">
              <a:avLst/>
            </a:prstGeom>
            <a:solidFill>
              <a:srgbClr val="E3E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9" name="TextBox 48"/>
            <p:cNvSpPr txBox="1"/>
            <p:nvPr/>
          </p:nvSpPr>
          <p:spPr>
            <a:xfrm>
              <a:off x="2188389" y="4545756"/>
              <a:ext cx="156207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ACGTACCCCGT</a:t>
              </a:r>
            </a:p>
          </p:txBody>
        </p:sp>
      </p:grpSp>
      <p:grpSp>
        <p:nvGrpSpPr>
          <p:cNvPr id="18" name="Group 17"/>
          <p:cNvGrpSpPr/>
          <p:nvPr/>
        </p:nvGrpSpPr>
        <p:grpSpPr>
          <a:xfrm>
            <a:off x="3569046" y="4932628"/>
            <a:ext cx="1561509" cy="338554"/>
            <a:chOff x="3128483" y="5309496"/>
            <a:chExt cx="1561509" cy="338554"/>
          </a:xfrm>
        </p:grpSpPr>
        <p:sp>
          <p:nvSpPr>
            <p:cNvPr id="43" name="Rectangle 42"/>
            <p:cNvSpPr/>
            <p:nvPr/>
          </p:nvSpPr>
          <p:spPr>
            <a:xfrm>
              <a:off x="3203322" y="5362917"/>
              <a:ext cx="1375200" cy="223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0" name="TextBox 49"/>
            <p:cNvSpPr txBox="1"/>
            <p:nvPr/>
          </p:nvSpPr>
          <p:spPr>
            <a:xfrm>
              <a:off x="3128483" y="5309496"/>
              <a:ext cx="156150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GATACACTGTG</a:t>
              </a:r>
            </a:p>
          </p:txBody>
        </p:sp>
      </p:grpSp>
      <p:grpSp>
        <p:nvGrpSpPr>
          <p:cNvPr id="11" name="Group 10"/>
          <p:cNvGrpSpPr/>
          <p:nvPr/>
        </p:nvGrpSpPr>
        <p:grpSpPr>
          <a:xfrm>
            <a:off x="4535963" y="4490619"/>
            <a:ext cx="1539765" cy="338554"/>
            <a:chOff x="4477482" y="4534478"/>
            <a:chExt cx="1539765" cy="338554"/>
          </a:xfrm>
        </p:grpSpPr>
        <p:sp>
          <p:nvSpPr>
            <p:cNvPr id="44" name="Rectangle 43"/>
            <p:cNvSpPr/>
            <p:nvPr/>
          </p:nvSpPr>
          <p:spPr>
            <a:xfrm>
              <a:off x="4541403" y="4588375"/>
              <a:ext cx="1375200" cy="223200"/>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1" name="TextBox 50"/>
            <p:cNvSpPr txBox="1"/>
            <p:nvPr/>
          </p:nvSpPr>
          <p:spPr>
            <a:xfrm>
              <a:off x="4477482" y="4534478"/>
              <a:ext cx="153976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TTTTTTTAATT</a:t>
              </a:r>
            </a:p>
          </p:txBody>
        </p:sp>
      </p:grpSp>
      <p:grpSp>
        <p:nvGrpSpPr>
          <p:cNvPr id="19" name="Group 18"/>
          <p:cNvGrpSpPr/>
          <p:nvPr/>
        </p:nvGrpSpPr>
        <p:grpSpPr>
          <a:xfrm>
            <a:off x="2358575" y="5463512"/>
            <a:ext cx="1564160" cy="338554"/>
            <a:chOff x="3857124" y="4997083"/>
            <a:chExt cx="1564160" cy="338554"/>
          </a:xfrm>
        </p:grpSpPr>
        <p:sp>
          <p:nvSpPr>
            <p:cNvPr id="42" name="Rectangle 41"/>
            <p:cNvSpPr/>
            <p:nvPr/>
          </p:nvSpPr>
          <p:spPr>
            <a:xfrm>
              <a:off x="3938690" y="5047731"/>
              <a:ext cx="1375200" cy="223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2" name="TextBox 51"/>
            <p:cNvSpPr txBox="1"/>
            <p:nvPr/>
          </p:nvSpPr>
          <p:spPr>
            <a:xfrm>
              <a:off x="3857124" y="4997083"/>
              <a:ext cx="156416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CTAGGGACCTT</a:t>
              </a:r>
            </a:p>
          </p:txBody>
        </p:sp>
      </p:grpSp>
      <p:grpSp>
        <p:nvGrpSpPr>
          <p:cNvPr id="13" name="Group 12"/>
          <p:cNvGrpSpPr/>
          <p:nvPr/>
        </p:nvGrpSpPr>
        <p:grpSpPr>
          <a:xfrm>
            <a:off x="4572000" y="5456483"/>
            <a:ext cx="1658240" cy="338554"/>
            <a:chOff x="4551147" y="5294189"/>
            <a:chExt cx="1658240" cy="338554"/>
          </a:xfrm>
        </p:grpSpPr>
        <p:sp>
          <p:nvSpPr>
            <p:cNvPr id="45" name="Rectangle 44"/>
            <p:cNvSpPr/>
            <p:nvPr/>
          </p:nvSpPr>
          <p:spPr>
            <a:xfrm>
              <a:off x="4642047" y="5344410"/>
              <a:ext cx="1375200" cy="2232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3" name="TextBox 52"/>
            <p:cNvSpPr txBox="1"/>
            <p:nvPr/>
          </p:nvSpPr>
          <p:spPr>
            <a:xfrm>
              <a:off x="4551147" y="5294189"/>
              <a:ext cx="165824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ACGACGTAGCT</a:t>
              </a:r>
            </a:p>
          </p:txBody>
        </p:sp>
      </p:grpSp>
      <p:grpSp>
        <p:nvGrpSpPr>
          <p:cNvPr id="12" name="Group 11"/>
          <p:cNvGrpSpPr/>
          <p:nvPr/>
        </p:nvGrpSpPr>
        <p:grpSpPr>
          <a:xfrm>
            <a:off x="5287484" y="4926755"/>
            <a:ext cx="1577052" cy="338554"/>
            <a:chOff x="5390191" y="5006202"/>
            <a:chExt cx="1577052" cy="338554"/>
          </a:xfrm>
        </p:grpSpPr>
        <p:sp>
          <p:nvSpPr>
            <p:cNvPr id="46" name="Rectangle 45"/>
            <p:cNvSpPr/>
            <p:nvPr/>
          </p:nvSpPr>
          <p:spPr>
            <a:xfrm>
              <a:off x="5473122" y="5071106"/>
              <a:ext cx="1375200" cy="223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4" name="TextBox 53"/>
            <p:cNvSpPr txBox="1"/>
            <p:nvPr/>
          </p:nvSpPr>
          <p:spPr>
            <a:xfrm>
              <a:off x="5390191" y="5006202"/>
              <a:ext cx="157705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AAAAAAAAAA</a:t>
              </a:r>
            </a:p>
          </p:txBody>
        </p:sp>
      </p:grpSp>
      <p:grpSp>
        <p:nvGrpSpPr>
          <p:cNvPr id="14" name="Group 13"/>
          <p:cNvGrpSpPr/>
          <p:nvPr/>
        </p:nvGrpSpPr>
        <p:grpSpPr>
          <a:xfrm>
            <a:off x="1858454" y="4937187"/>
            <a:ext cx="1488373" cy="338554"/>
            <a:chOff x="2517296" y="5024271"/>
            <a:chExt cx="1488373" cy="338554"/>
          </a:xfrm>
        </p:grpSpPr>
        <p:sp>
          <p:nvSpPr>
            <p:cNvPr id="47" name="Rectangle 46"/>
            <p:cNvSpPr/>
            <p:nvPr/>
          </p:nvSpPr>
          <p:spPr>
            <a:xfrm>
              <a:off x="2582826" y="5074208"/>
              <a:ext cx="1375200" cy="223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5" name="TextBox 54"/>
            <p:cNvSpPr txBox="1"/>
            <p:nvPr/>
          </p:nvSpPr>
          <p:spPr>
            <a:xfrm>
              <a:off x="2517296" y="5024271"/>
              <a:ext cx="148837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orbel" panose="020B0503020204020204"/>
                  <a:ea typeface="+mn-ea"/>
                  <a:cs typeface="+mn-cs"/>
                </a:rPr>
                <a:t>ACGAGCGGGT</a:t>
              </a:r>
              <a:endPar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sp>
        <p:nvSpPr>
          <p:cNvPr id="21" name="Right Brace 20"/>
          <p:cNvSpPr/>
          <p:nvPr/>
        </p:nvSpPr>
        <p:spPr>
          <a:xfrm>
            <a:off x="6864536" y="4447646"/>
            <a:ext cx="652304" cy="1430394"/>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870D95F5-7750-3347-9E12-808E53A13286}"/>
              </a:ext>
            </a:extLst>
          </p:cNvPr>
          <p:cNvSpPr>
            <a:spLocks noGrp="1"/>
          </p:cNvSpPr>
          <p:nvPr>
            <p:ph type="title"/>
          </p:nvPr>
        </p:nvSpPr>
        <p:spPr>
          <a:xfrm>
            <a:off x="366963" y="257434"/>
            <a:ext cx="8410073" cy="753467"/>
          </a:xfrm>
        </p:spPr>
        <p:txBody>
          <a:bodyPr>
            <a:normAutofit fontScale="90000"/>
          </a:bodyPr>
          <a:lstStyle/>
          <a:p>
            <a:r>
              <a:rPr lang="en-US" dirty="0"/>
              <a:t>Genome Sequencing</a:t>
            </a:r>
          </a:p>
        </p:txBody>
      </p:sp>
      <p:sp>
        <p:nvSpPr>
          <p:cNvPr id="2" name="Slide Number Placeholder 1">
            <a:extLst>
              <a:ext uri="{FF2B5EF4-FFF2-40B4-BE49-F238E27FC236}">
                <a16:creationId xmlns:a16="http://schemas.microsoft.com/office/drawing/2014/main" id="{E8CA4F4F-8CC8-8544-87E7-6790627B414C}"/>
              </a:ext>
            </a:extLst>
          </p:cNvPr>
          <p:cNvSpPr>
            <a:spLocks noGrp="1"/>
          </p:cNvSpPr>
          <p:nvPr>
            <p:ph type="sldNum" sz="quarter" idx="10"/>
          </p:nvPr>
        </p:nvSpPr>
        <p:spPr/>
        <p:txBody>
          <a:bodyPr/>
          <a:lstStyle/>
          <a:p>
            <a:fld id="{BE67019E-6B59-9444-A8F8-0CFAB6B6981D}" type="slidenum">
              <a:rPr lang="en-US" smtClean="0"/>
              <a:pPr/>
              <a:t>42</a:t>
            </a:fld>
            <a:endParaRPr lang="en-US" dirty="0"/>
          </a:p>
        </p:txBody>
      </p:sp>
    </p:spTree>
    <p:extLst>
      <p:ext uri="{BB962C8B-B14F-4D97-AF65-F5344CB8AC3E}">
        <p14:creationId xmlns:p14="http://schemas.microsoft.com/office/powerpoint/2010/main" val="215251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7" grpId="0" animBg="1"/>
      <p:bldP spid="28" grpId="0" animBg="1"/>
      <p:bldP spid="29" grpId="0" animBg="1"/>
      <p:bldP spid="30" grpId="0" animBg="1"/>
      <p:bldP spid="31" grpId="0" animBg="1"/>
      <p:bldP spid="32" grpId="0" animBg="1"/>
      <p:bldP spid="33" grpId="0" animBg="1"/>
      <p:bldP spid="38" grpId="0"/>
      <p:bldP spid="48" grpId="0"/>
      <p:bldP spid="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BA8B-0698-D349-9205-A74EBA6580FE}"/>
              </a:ext>
            </a:extLst>
          </p:cNvPr>
          <p:cNvSpPr>
            <a:spLocks noGrp="1"/>
          </p:cNvSpPr>
          <p:nvPr>
            <p:ph type="title"/>
          </p:nvPr>
        </p:nvSpPr>
        <p:spPr>
          <a:xfrm>
            <a:off x="366963" y="257434"/>
            <a:ext cx="8410073" cy="753467"/>
          </a:xfrm>
        </p:spPr>
        <p:txBody>
          <a:bodyPr>
            <a:normAutofit fontScale="90000"/>
          </a:bodyPr>
          <a:lstStyle/>
          <a:p>
            <a:r>
              <a:rPr lang="en-US" dirty="0"/>
              <a:t>Read Mapping</a:t>
            </a:r>
          </a:p>
        </p:txBody>
      </p:sp>
      <p:sp>
        <p:nvSpPr>
          <p:cNvPr id="4" name="Slide Number Placeholder 3">
            <a:extLst>
              <a:ext uri="{FF2B5EF4-FFF2-40B4-BE49-F238E27FC236}">
                <a16:creationId xmlns:a16="http://schemas.microsoft.com/office/drawing/2014/main" id="{2E1C568A-8161-DC45-9CE8-49E57D3396FF}"/>
              </a:ext>
            </a:extLst>
          </p:cNvPr>
          <p:cNvSpPr>
            <a:spLocks noGrp="1"/>
          </p:cNvSpPr>
          <p:nvPr>
            <p:ph type="sldNum" sz="quarter" idx="10"/>
          </p:nvPr>
        </p:nvSpPr>
        <p:spPr/>
        <p:txBody>
          <a:bodyPr/>
          <a:lstStyle/>
          <a:p>
            <a:fld id="{BE67019E-6B59-9444-A8F8-0CFAB6B6981D}" type="slidenum">
              <a:rPr lang="en-US" smtClean="0"/>
              <a:pPr/>
              <a:t>43</a:t>
            </a:fld>
            <a:endParaRPr lang="en-US" dirty="0"/>
          </a:p>
        </p:txBody>
      </p:sp>
      <p:sp>
        <p:nvSpPr>
          <p:cNvPr id="5" name="Text Box 5">
            <a:extLst>
              <a:ext uri="{FF2B5EF4-FFF2-40B4-BE49-F238E27FC236}">
                <a16:creationId xmlns:a16="http://schemas.microsoft.com/office/drawing/2014/main" id="{7310741F-6C37-5F4F-BD15-002DE9458E8A}"/>
              </a:ext>
            </a:extLst>
          </p:cNvPr>
          <p:cNvSpPr txBox="1"/>
          <p:nvPr/>
        </p:nvSpPr>
        <p:spPr>
          <a:xfrm>
            <a:off x="2542479" y="1301501"/>
            <a:ext cx="3847922" cy="575782"/>
          </a:xfrm>
          <a:prstGeom prst="roundRect">
            <a:avLst/>
          </a:prstGeom>
          <a:solidFill>
            <a:srgbClr val="E0085F"/>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Indexing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6" name="Text Box 7">
            <a:extLst>
              <a:ext uri="{FF2B5EF4-FFF2-40B4-BE49-F238E27FC236}">
                <a16:creationId xmlns:a16="http://schemas.microsoft.com/office/drawing/2014/main" id="{E0861587-957D-784A-8ADA-2B40711C2574}"/>
              </a:ext>
            </a:extLst>
          </p:cNvPr>
          <p:cNvSpPr txBox="1"/>
          <p:nvPr/>
        </p:nvSpPr>
        <p:spPr>
          <a:xfrm>
            <a:off x="2542474" y="2651622"/>
            <a:ext cx="3847934" cy="575782"/>
          </a:xfrm>
          <a:prstGeom prst="roundRect">
            <a:avLst/>
          </a:prstGeom>
          <a:solidFill>
            <a:srgbClr val="0070C0"/>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Seeding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7" name="Text Box 8">
            <a:extLst>
              <a:ext uri="{FF2B5EF4-FFF2-40B4-BE49-F238E27FC236}">
                <a16:creationId xmlns:a16="http://schemas.microsoft.com/office/drawing/2014/main" id="{7AF52C67-0ADF-8843-9FB5-33CD043515E1}"/>
              </a:ext>
            </a:extLst>
          </p:cNvPr>
          <p:cNvSpPr txBox="1"/>
          <p:nvPr/>
        </p:nvSpPr>
        <p:spPr>
          <a:xfrm>
            <a:off x="2515310" y="4106276"/>
            <a:ext cx="3847914" cy="575782"/>
          </a:xfrm>
          <a:prstGeom prst="roundRect">
            <a:avLst/>
          </a:prstGeom>
          <a:solidFill>
            <a:srgbClr val="00B050"/>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Pre-Alignment Filtering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8" name="Text Box 9">
            <a:extLst>
              <a:ext uri="{FF2B5EF4-FFF2-40B4-BE49-F238E27FC236}">
                <a16:creationId xmlns:a16="http://schemas.microsoft.com/office/drawing/2014/main" id="{F033AC1C-2764-1C4F-9DFC-2EB4B15DF8EC}"/>
              </a:ext>
            </a:extLst>
          </p:cNvPr>
          <p:cNvSpPr txBox="1"/>
          <p:nvPr/>
        </p:nvSpPr>
        <p:spPr>
          <a:xfrm>
            <a:off x="2542474" y="5456396"/>
            <a:ext cx="3847908" cy="575782"/>
          </a:xfrm>
          <a:prstGeom prst="roundRect">
            <a:avLst/>
          </a:prstGeom>
          <a:solidFill>
            <a:srgbClr val="7030A0"/>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defRPr>
            </a:lvl1pPr>
          </a:lstStyle>
          <a:p>
            <a:r>
              <a:rPr lang="en-US" sz="2200" dirty="0"/>
              <a:t>Read Alignment</a:t>
            </a:r>
          </a:p>
        </p:txBody>
      </p:sp>
      <p:cxnSp>
        <p:nvCxnSpPr>
          <p:cNvPr id="9" name="Straight Arrow Connector 8">
            <a:extLst>
              <a:ext uri="{FF2B5EF4-FFF2-40B4-BE49-F238E27FC236}">
                <a16:creationId xmlns:a16="http://schemas.microsoft.com/office/drawing/2014/main" id="{3663F867-3FDD-A043-9125-14459CE72150}"/>
              </a:ext>
            </a:extLst>
          </p:cNvPr>
          <p:cNvCxnSpPr/>
          <p:nvPr/>
        </p:nvCxnSpPr>
        <p:spPr>
          <a:xfrm>
            <a:off x="2193394" y="1589392"/>
            <a:ext cx="321924"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 Box 19">
            <a:extLst>
              <a:ext uri="{FF2B5EF4-FFF2-40B4-BE49-F238E27FC236}">
                <a16:creationId xmlns:a16="http://schemas.microsoft.com/office/drawing/2014/main" id="{B0DDCA0B-151A-2E4C-BA43-1228339A8BCF}"/>
              </a:ext>
            </a:extLst>
          </p:cNvPr>
          <p:cNvSpPr txBox="1"/>
          <p:nvPr/>
        </p:nvSpPr>
        <p:spPr>
          <a:xfrm>
            <a:off x="962066" y="1240110"/>
            <a:ext cx="1348902" cy="572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1016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Reference</a:t>
            </a:r>
            <a:r>
              <a:rPr kumimoji="0" lang="en-US" sz="1800" b="0" i="0" u="none" strike="noStrike" kern="1200" cap="none" spc="0" normalizeH="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 genome</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2" name="Text Box 22">
            <a:extLst>
              <a:ext uri="{FF2B5EF4-FFF2-40B4-BE49-F238E27FC236}">
                <a16:creationId xmlns:a16="http://schemas.microsoft.com/office/drawing/2014/main" id="{F7E52F9A-20FE-4D4F-A2F8-434344E39DD2}"/>
              </a:ext>
            </a:extLst>
          </p:cNvPr>
          <p:cNvSpPr txBox="1"/>
          <p:nvPr/>
        </p:nvSpPr>
        <p:spPr>
          <a:xfrm>
            <a:off x="6690314" y="1950652"/>
            <a:ext cx="1555769" cy="635233"/>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Hash-table based index</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4" name="Text Box 28">
            <a:extLst>
              <a:ext uri="{FF2B5EF4-FFF2-40B4-BE49-F238E27FC236}">
                <a16:creationId xmlns:a16="http://schemas.microsoft.com/office/drawing/2014/main" id="{3BF7982F-CEFA-794D-B271-A7AF41EA81BF}"/>
              </a:ext>
            </a:extLst>
          </p:cNvPr>
          <p:cNvSpPr txBox="1"/>
          <p:nvPr/>
        </p:nvSpPr>
        <p:spPr>
          <a:xfrm>
            <a:off x="6690314" y="3349336"/>
            <a:ext cx="1921498" cy="63523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Potential mapping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locations</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5" name="Text Box 30">
            <a:extLst>
              <a:ext uri="{FF2B5EF4-FFF2-40B4-BE49-F238E27FC236}">
                <a16:creationId xmlns:a16="http://schemas.microsoft.com/office/drawing/2014/main" id="{D319116F-880C-E84C-AD77-2105F34D1414}"/>
              </a:ext>
            </a:extLst>
          </p:cNvPr>
          <p:cNvSpPr txBox="1"/>
          <p:nvPr/>
        </p:nvSpPr>
        <p:spPr>
          <a:xfrm>
            <a:off x="6363224" y="5802968"/>
            <a:ext cx="1768534" cy="572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Optimal alignment</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7" name="Text Box 32">
            <a:extLst>
              <a:ext uri="{FF2B5EF4-FFF2-40B4-BE49-F238E27FC236}">
                <a16:creationId xmlns:a16="http://schemas.microsoft.com/office/drawing/2014/main" id="{7DDB4D89-67B3-8646-94EE-DA6752AFFDCC}"/>
              </a:ext>
            </a:extLst>
          </p:cNvPr>
          <p:cNvSpPr txBox="1"/>
          <p:nvPr/>
        </p:nvSpPr>
        <p:spPr>
          <a:xfrm>
            <a:off x="6690314" y="4667978"/>
            <a:ext cx="2070211" cy="87864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Remaining potential mapping locations</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FBB18E88-BF73-BD48-A2C9-8A6D90D2FD86}"/>
              </a:ext>
            </a:extLst>
          </p:cNvPr>
          <p:cNvCxnSpPr>
            <a:cxnSpLocks/>
          </p:cNvCxnSpPr>
          <p:nvPr/>
        </p:nvCxnSpPr>
        <p:spPr>
          <a:xfrm>
            <a:off x="6417546" y="5978782"/>
            <a:ext cx="321924"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4A234C52-224A-774D-A87D-CC2C34FCC2B0}"/>
              </a:ext>
            </a:extLst>
          </p:cNvPr>
          <p:cNvCxnSpPr>
            <a:cxnSpLocks/>
          </p:cNvCxnSpPr>
          <p:nvPr/>
        </p:nvCxnSpPr>
        <p:spPr>
          <a:xfrm flipH="1">
            <a:off x="6417559" y="1828946"/>
            <a:ext cx="3" cy="878647"/>
          </a:xfrm>
          <a:prstGeom prst="curvedConnector3">
            <a:avLst>
              <a:gd name="adj1" fmla="val -762000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5FF2D40F-2481-9246-904F-4B4049B8C64B}"/>
              </a:ext>
            </a:extLst>
          </p:cNvPr>
          <p:cNvCxnSpPr>
            <a:cxnSpLocks/>
          </p:cNvCxnSpPr>
          <p:nvPr/>
        </p:nvCxnSpPr>
        <p:spPr>
          <a:xfrm flipH="1">
            <a:off x="6417556" y="3227629"/>
            <a:ext cx="3" cy="878647"/>
          </a:xfrm>
          <a:prstGeom prst="curvedConnector3">
            <a:avLst>
              <a:gd name="adj1" fmla="val -762000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F5D59D7C-ACED-8F4D-859C-5D985082FDF8}"/>
              </a:ext>
            </a:extLst>
          </p:cNvPr>
          <p:cNvCxnSpPr>
            <a:cxnSpLocks/>
          </p:cNvCxnSpPr>
          <p:nvPr/>
        </p:nvCxnSpPr>
        <p:spPr>
          <a:xfrm flipH="1">
            <a:off x="6417546" y="4667979"/>
            <a:ext cx="3" cy="878647"/>
          </a:xfrm>
          <a:prstGeom prst="curvedConnector3">
            <a:avLst>
              <a:gd name="adj1" fmla="val -762000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EF138C6-7330-634E-AA83-326E65627314}"/>
              </a:ext>
            </a:extLst>
          </p:cNvPr>
          <p:cNvCxnSpPr/>
          <p:nvPr/>
        </p:nvCxnSpPr>
        <p:spPr>
          <a:xfrm>
            <a:off x="2194350" y="2971408"/>
            <a:ext cx="321924"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Text Box 19">
            <a:extLst>
              <a:ext uri="{FF2B5EF4-FFF2-40B4-BE49-F238E27FC236}">
                <a16:creationId xmlns:a16="http://schemas.microsoft.com/office/drawing/2014/main" id="{C686FC58-3056-614C-B546-C2FE5256987B}"/>
              </a:ext>
            </a:extLst>
          </p:cNvPr>
          <p:cNvSpPr txBox="1"/>
          <p:nvPr/>
        </p:nvSpPr>
        <p:spPr>
          <a:xfrm>
            <a:off x="1132796" y="2776562"/>
            <a:ext cx="1348902" cy="63144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1016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Reads</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26" name="Text Box 19">
            <a:extLst>
              <a:ext uri="{FF2B5EF4-FFF2-40B4-BE49-F238E27FC236}">
                <a16:creationId xmlns:a16="http://schemas.microsoft.com/office/drawing/2014/main" id="{DBD606FC-6238-D740-9069-F471821A17F2}"/>
              </a:ext>
            </a:extLst>
          </p:cNvPr>
          <p:cNvSpPr txBox="1"/>
          <p:nvPr/>
        </p:nvSpPr>
        <p:spPr>
          <a:xfrm>
            <a:off x="1030026" y="3789567"/>
            <a:ext cx="1348902" cy="572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1016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Reference</a:t>
            </a:r>
          </a:p>
          <a:p>
            <a:pPr marL="0" marR="1016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orbel" panose="020B0503020204020204" pitchFamily="34" charset="0"/>
                <a:ea typeface="Calibri" panose="020F0502020204030204" pitchFamily="34" charset="0"/>
                <a:cs typeface="Calibri" panose="020F0502020204030204" pitchFamily="34" charset="0"/>
              </a:rPr>
              <a:t>segment</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27" name="Text Box 19">
            <a:extLst>
              <a:ext uri="{FF2B5EF4-FFF2-40B4-BE49-F238E27FC236}">
                <a16:creationId xmlns:a16="http://schemas.microsoft.com/office/drawing/2014/main" id="{1C96030B-4E1D-9540-9E8E-606FD4EDB0D3}"/>
              </a:ext>
            </a:extLst>
          </p:cNvPr>
          <p:cNvSpPr txBox="1"/>
          <p:nvPr/>
        </p:nvSpPr>
        <p:spPr>
          <a:xfrm>
            <a:off x="1030026" y="4637159"/>
            <a:ext cx="1348902" cy="63144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1016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Query read</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id="{C6951B32-8300-EB44-810E-64BE004CAFC0}"/>
              </a:ext>
            </a:extLst>
          </p:cNvPr>
          <p:cNvCxnSpPr>
            <a:cxnSpLocks/>
          </p:cNvCxnSpPr>
          <p:nvPr/>
        </p:nvCxnSpPr>
        <p:spPr>
          <a:xfrm>
            <a:off x="2193394" y="4152489"/>
            <a:ext cx="321916" cy="209116"/>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6AFE961-362A-1B4D-A439-926EBDC53A04}"/>
              </a:ext>
            </a:extLst>
          </p:cNvPr>
          <p:cNvCxnSpPr>
            <a:cxnSpLocks/>
          </p:cNvCxnSpPr>
          <p:nvPr/>
        </p:nvCxnSpPr>
        <p:spPr>
          <a:xfrm flipV="1">
            <a:off x="2196304" y="4484533"/>
            <a:ext cx="321916" cy="209116"/>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32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0" presetClass="path" presetSubtype="0" accel="50000" decel="50000" fill="hold" grpId="1" nodeType="clickEffect">
                                  <p:stCondLst>
                                    <p:cond delay="0"/>
                                  </p:stCondLst>
                                  <p:childTnLst>
                                    <p:animMotion origin="layout" path="M 0 0 L 0 0.19676 " pathEditMode="relative" ptsTypes="AA">
                                      <p:cBhvr>
                                        <p:cTn id="56" dur="2000" fill="hold"/>
                                        <p:tgtEl>
                                          <p:spTgt spid="26"/>
                                        </p:tgtEl>
                                        <p:attrNameLst>
                                          <p:attrName>ppt_x</p:attrName>
                                          <p:attrName>ppt_y</p:attrName>
                                        </p:attrNameLst>
                                      </p:cBhvr>
                                    </p:animMotion>
                                  </p:childTnLst>
                                </p:cTn>
                              </p:par>
                              <p:par>
                                <p:cTn id="57" presetID="0" presetClass="path" presetSubtype="0" accel="50000" decel="50000" fill="hold" grpId="1" nodeType="withEffect">
                                  <p:stCondLst>
                                    <p:cond delay="0"/>
                                  </p:stCondLst>
                                  <p:childTnLst>
                                    <p:animMotion origin="layout" path="M 0 0 L 0 0.19676 " pathEditMode="relative" ptsTypes="AA">
                                      <p:cBhvr>
                                        <p:cTn id="58" dur="2000" fill="hold"/>
                                        <p:tgtEl>
                                          <p:spTgt spid="27"/>
                                        </p:tgtEl>
                                        <p:attrNameLst>
                                          <p:attrName>ppt_x</p:attrName>
                                          <p:attrName>ppt_y</p:attrName>
                                        </p:attrNameLst>
                                      </p:cBhvr>
                                    </p:animMotion>
                                  </p:childTnLst>
                                </p:cTn>
                              </p:par>
                              <p:par>
                                <p:cTn id="59" presetID="0" presetClass="path" presetSubtype="0" accel="50000" decel="50000" fill="hold" nodeType="withEffect">
                                  <p:stCondLst>
                                    <p:cond delay="0"/>
                                  </p:stCondLst>
                                  <p:childTnLst>
                                    <p:animMotion origin="layout" path="M 0 0 L 0 0.19676 " pathEditMode="relative" ptsTypes="AA">
                                      <p:cBhvr>
                                        <p:cTn id="60" dur="2000" fill="hold"/>
                                        <p:tgtEl>
                                          <p:spTgt spid="29"/>
                                        </p:tgtEl>
                                        <p:attrNameLst>
                                          <p:attrName>ppt_x</p:attrName>
                                          <p:attrName>ppt_y</p:attrName>
                                        </p:attrNameLst>
                                      </p:cBhvr>
                                    </p:animMotion>
                                  </p:childTnLst>
                                </p:cTn>
                              </p:par>
                              <p:par>
                                <p:cTn id="61" presetID="0" presetClass="path" presetSubtype="0" accel="50000" decel="50000" fill="hold" nodeType="withEffect">
                                  <p:stCondLst>
                                    <p:cond delay="0"/>
                                  </p:stCondLst>
                                  <p:childTnLst>
                                    <p:animMotion origin="layout" path="M 0 0 L 0 0.19676 " pathEditMode="relative" ptsTypes="AA">
                                      <p:cBhvr>
                                        <p:cTn id="62" dur="2000" fill="hold"/>
                                        <p:tgtEl>
                                          <p:spTgt spid="31"/>
                                        </p:tgtEl>
                                        <p:attrNameLst>
                                          <p:attrName>ppt_x</p:attrName>
                                          <p:attrName>ppt_y</p:attrName>
                                        </p:attrNameLst>
                                      </p:cBhvr>
                                    </p:animMotion>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p:bldP spid="12" grpId="0"/>
      <p:bldP spid="14" grpId="0"/>
      <p:bldP spid="15" grpId="0"/>
      <p:bldP spid="17" grpId="0"/>
      <p:bldP spid="25" grpId="0"/>
      <p:bldP spid="26" grpId="0"/>
      <p:bldP spid="26" grpId="1"/>
      <p:bldP spid="27" grpId="0"/>
      <p:bldP spid="27"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p:spPr>
        <p:txBody>
          <a:bodyPr>
            <a:normAutofit fontScale="90000"/>
          </a:bodyPr>
          <a:lstStyle/>
          <a:p>
            <a:r>
              <a:rPr lang="en-US" dirty="0"/>
              <a:t>Short Reads vs. Long Reads</a:t>
            </a:r>
          </a:p>
        </p:txBody>
      </p:sp>
      <p:sp>
        <p:nvSpPr>
          <p:cNvPr id="3" name="Content Placeholder 2"/>
          <p:cNvSpPr>
            <a:spLocks noGrp="1"/>
          </p:cNvSpPr>
          <p:nvPr>
            <p:ph idx="1"/>
          </p:nvPr>
        </p:nvSpPr>
        <p:spPr/>
        <p:txBody>
          <a:bodyPr>
            <a:normAutofit/>
          </a:bodyPr>
          <a:lstStyle/>
          <a:p>
            <a:pPr marL="342900" indent="-342900">
              <a:lnSpc>
                <a:spcPct val="100000"/>
              </a:lnSpc>
              <a:buFont typeface="Wingdings" panose="05000000000000000000" pitchFamily="2" charset="2"/>
              <a:buChar char="Ø"/>
            </a:pPr>
            <a:r>
              <a:rPr lang="en-US" sz="2200" b="1" dirty="0"/>
              <a:t>Short Reads</a:t>
            </a:r>
          </a:p>
          <a:p>
            <a:pPr marL="690563" indent="-354013">
              <a:lnSpc>
                <a:spcPct val="100000"/>
              </a:lnSpc>
              <a:buFont typeface="Wingdings" panose="05000000000000000000" pitchFamily="2" charset="2"/>
              <a:buChar char="q"/>
            </a:pPr>
            <a:r>
              <a:rPr lang="en-US" dirty="0">
                <a:solidFill>
                  <a:prstClr val="black"/>
                </a:solidFill>
              </a:rPr>
              <a:t>Sequences with </a:t>
            </a:r>
            <a:r>
              <a:rPr lang="en-US" dirty="0">
                <a:solidFill>
                  <a:srgbClr val="F83308"/>
                </a:solidFill>
              </a:rPr>
              <a:t>tens to hundreds of bases</a:t>
            </a:r>
          </a:p>
          <a:p>
            <a:pPr marL="690563" indent="-354013">
              <a:lnSpc>
                <a:spcPct val="100000"/>
              </a:lnSpc>
              <a:buFont typeface="Wingdings" panose="05000000000000000000" pitchFamily="2" charset="2"/>
              <a:buChar char="q"/>
            </a:pPr>
            <a:r>
              <a:rPr lang="en-US" dirty="0">
                <a:solidFill>
                  <a:srgbClr val="0070C0"/>
                </a:solidFill>
              </a:rPr>
              <a:t>Highly accurate </a:t>
            </a:r>
            <a:r>
              <a:rPr lang="en-US" dirty="0">
                <a:solidFill>
                  <a:prstClr val="black"/>
                </a:solidFill>
              </a:rPr>
              <a:t>sequences</a:t>
            </a:r>
          </a:p>
          <a:p>
            <a:pPr marL="690563" indent="-354013">
              <a:lnSpc>
                <a:spcPct val="100000"/>
              </a:lnSpc>
              <a:buFont typeface="Wingdings" panose="05000000000000000000" pitchFamily="2" charset="2"/>
              <a:buChar char="q"/>
            </a:pPr>
            <a:r>
              <a:rPr lang="en-US" dirty="0">
                <a:solidFill>
                  <a:prstClr val="black"/>
                </a:solidFill>
              </a:rPr>
              <a:t>Output of </a:t>
            </a:r>
            <a:r>
              <a:rPr lang="en-US" b="1" dirty="0">
                <a:solidFill>
                  <a:prstClr val="black"/>
                </a:solidFill>
              </a:rPr>
              <a:t>SRS</a:t>
            </a:r>
            <a:r>
              <a:rPr lang="en-US" dirty="0">
                <a:solidFill>
                  <a:prstClr val="black"/>
                </a:solidFill>
              </a:rPr>
              <a:t> technologies (</a:t>
            </a:r>
            <a:r>
              <a:rPr lang="en-US" i="1" dirty="0">
                <a:solidFill>
                  <a:prstClr val="black"/>
                </a:solidFill>
              </a:rPr>
              <a:t>e.g., </a:t>
            </a:r>
            <a:r>
              <a:rPr lang="en-US" dirty="0">
                <a:solidFill>
                  <a:prstClr val="black"/>
                </a:solidFill>
              </a:rPr>
              <a:t>Illumina, Ion Torrent)</a:t>
            </a:r>
            <a:endParaRPr lang="en-US" sz="2200" dirty="0"/>
          </a:p>
          <a:p>
            <a:pPr marL="342900" indent="-342900">
              <a:lnSpc>
                <a:spcPct val="100000"/>
              </a:lnSpc>
              <a:buFont typeface="Wingdings" panose="05000000000000000000" pitchFamily="2" charset="2"/>
              <a:buChar char="Ø"/>
            </a:pPr>
            <a:endParaRPr lang="en-US" sz="2200" b="1" dirty="0"/>
          </a:p>
          <a:p>
            <a:pPr marL="342900" indent="-342900">
              <a:lnSpc>
                <a:spcPct val="100000"/>
              </a:lnSpc>
              <a:buFont typeface="Wingdings" panose="05000000000000000000" pitchFamily="2" charset="2"/>
              <a:buChar char="Ø"/>
            </a:pPr>
            <a:r>
              <a:rPr lang="en-US" sz="2200" b="1" dirty="0"/>
              <a:t>Long reads</a:t>
            </a:r>
          </a:p>
          <a:p>
            <a:pPr marL="690563" indent="-354013">
              <a:lnSpc>
                <a:spcPct val="100000"/>
              </a:lnSpc>
              <a:buFont typeface="Wingdings" panose="05000000000000000000" pitchFamily="2" charset="2"/>
              <a:buChar char="q"/>
            </a:pPr>
            <a:r>
              <a:rPr lang="en-US" dirty="0">
                <a:solidFill>
                  <a:prstClr val="black"/>
                </a:solidFill>
              </a:rPr>
              <a:t>Sequences with </a:t>
            </a:r>
            <a:r>
              <a:rPr lang="en-US" dirty="0">
                <a:solidFill>
                  <a:srgbClr val="0070C0"/>
                </a:solidFill>
              </a:rPr>
              <a:t>thousands or millions of bases</a:t>
            </a:r>
          </a:p>
          <a:p>
            <a:pPr marL="690563" indent="-354013">
              <a:lnSpc>
                <a:spcPct val="100000"/>
              </a:lnSpc>
              <a:buFont typeface="Wingdings" panose="05000000000000000000" pitchFamily="2" charset="2"/>
              <a:buChar char="q"/>
            </a:pPr>
            <a:r>
              <a:rPr lang="en-US" dirty="0">
                <a:solidFill>
                  <a:prstClr val="black"/>
                </a:solidFill>
              </a:rPr>
              <a:t>Sequences with </a:t>
            </a:r>
            <a:r>
              <a:rPr lang="en-US" dirty="0">
                <a:solidFill>
                  <a:srgbClr val="F83308"/>
                </a:solidFill>
              </a:rPr>
              <a:t>high error rates</a:t>
            </a:r>
          </a:p>
          <a:p>
            <a:pPr marL="690563" indent="-354013">
              <a:lnSpc>
                <a:spcPct val="100000"/>
              </a:lnSpc>
              <a:buFont typeface="Wingdings" panose="05000000000000000000" pitchFamily="2" charset="2"/>
              <a:buChar char="q"/>
            </a:pPr>
            <a:r>
              <a:rPr lang="en-US" dirty="0">
                <a:solidFill>
                  <a:prstClr val="black"/>
                </a:solidFill>
              </a:rPr>
              <a:t>Output of </a:t>
            </a:r>
            <a:r>
              <a:rPr lang="en-US" b="1" dirty="0">
                <a:solidFill>
                  <a:prstClr val="black"/>
                </a:solidFill>
              </a:rPr>
              <a:t>LRS </a:t>
            </a:r>
            <a:r>
              <a:rPr lang="en-US" dirty="0">
                <a:solidFill>
                  <a:prstClr val="black"/>
                </a:solidFill>
              </a:rPr>
              <a:t>technologies (</a:t>
            </a:r>
            <a:r>
              <a:rPr lang="en-US" i="1" dirty="0">
                <a:solidFill>
                  <a:prstClr val="black"/>
                </a:solidFill>
              </a:rPr>
              <a:t>e.g., </a:t>
            </a:r>
            <a:r>
              <a:rPr lang="en-US" dirty="0">
                <a:solidFill>
                  <a:prstClr val="black"/>
                </a:solidFill>
              </a:rPr>
              <a:t>Oxford Nanopore Technologies, PacBio)</a:t>
            </a:r>
          </a:p>
          <a:p>
            <a:endParaRPr lang="en-US" dirty="0"/>
          </a:p>
          <a:p>
            <a:endParaRPr lang="en-US" dirty="0"/>
          </a:p>
        </p:txBody>
      </p:sp>
      <p:sp>
        <p:nvSpPr>
          <p:cNvPr id="4" name="Slide Number Placeholder 3">
            <a:extLst>
              <a:ext uri="{FF2B5EF4-FFF2-40B4-BE49-F238E27FC236}">
                <a16:creationId xmlns:a16="http://schemas.microsoft.com/office/drawing/2014/main" id="{2933DBC7-52DF-BB40-A6BB-16041D3942C3}"/>
              </a:ext>
            </a:extLst>
          </p:cNvPr>
          <p:cNvSpPr>
            <a:spLocks noGrp="1"/>
          </p:cNvSpPr>
          <p:nvPr>
            <p:ph type="sldNum" sz="quarter" idx="10"/>
          </p:nvPr>
        </p:nvSpPr>
        <p:spPr/>
        <p:txBody>
          <a:bodyPr/>
          <a:lstStyle/>
          <a:p>
            <a:fld id="{BE67019E-6B59-9444-A8F8-0CFAB6B6981D}" type="slidenum">
              <a:rPr lang="en-US" smtClean="0"/>
              <a:pPr/>
              <a:t>44</a:t>
            </a:fld>
            <a:endParaRPr lang="en-US" dirty="0"/>
          </a:p>
        </p:txBody>
      </p:sp>
    </p:spTree>
    <p:extLst>
      <p:ext uri="{BB962C8B-B14F-4D97-AF65-F5344CB8AC3E}">
        <p14:creationId xmlns:p14="http://schemas.microsoft.com/office/powerpoint/2010/main" val="141957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533D-6578-9244-9E1E-65F2A91829C2}"/>
              </a:ext>
            </a:extLst>
          </p:cNvPr>
          <p:cNvSpPr>
            <a:spLocks noGrp="1"/>
          </p:cNvSpPr>
          <p:nvPr>
            <p:ph type="title"/>
          </p:nvPr>
        </p:nvSpPr>
        <p:spPr>
          <a:xfrm>
            <a:off x="366963" y="257434"/>
            <a:ext cx="8410073" cy="753467"/>
          </a:xfrm>
        </p:spPr>
        <p:txBody>
          <a:bodyPr>
            <a:normAutofit fontScale="90000"/>
          </a:bodyPr>
          <a:lstStyle/>
          <a:p>
            <a:r>
              <a:rPr lang="en-US" dirty="0"/>
              <a:t>Cost of Sequencing</a:t>
            </a:r>
          </a:p>
        </p:txBody>
      </p:sp>
      <p:sp>
        <p:nvSpPr>
          <p:cNvPr id="3" name="Content Placeholder 2">
            <a:extLst>
              <a:ext uri="{FF2B5EF4-FFF2-40B4-BE49-F238E27FC236}">
                <a16:creationId xmlns:a16="http://schemas.microsoft.com/office/drawing/2014/main" id="{3D9248F6-5736-8940-A0E5-90DF88C81348}"/>
              </a:ext>
            </a:extLst>
          </p:cNvPr>
          <p:cNvSpPr>
            <a:spLocks noGrp="1"/>
          </p:cNvSpPr>
          <p:nvPr>
            <p:ph idx="1"/>
          </p:nvPr>
        </p:nvSpPr>
        <p:spPr>
          <a:xfrm>
            <a:off x="366963" y="6158167"/>
            <a:ext cx="8410073" cy="270768"/>
          </a:xfrm>
        </p:spPr>
        <p:txBody>
          <a:bodyPr>
            <a:normAutofit fontScale="70000" lnSpcReduction="20000"/>
          </a:bodyPr>
          <a:lstStyle/>
          <a:p>
            <a:pPr marL="179387" indent="0" algn="r">
              <a:buNone/>
            </a:pPr>
            <a:r>
              <a:rPr lang="en-US" dirty="0"/>
              <a:t>*From NIH (</a:t>
            </a:r>
            <a:r>
              <a:rPr lang="en-US" dirty="0">
                <a:hlinkClick r:id="rId2"/>
              </a:rPr>
              <a:t>https://www.genome.gov/about-genomics/fact-sheets/DNA-Sequencing-Costs-Data</a:t>
            </a:r>
            <a:r>
              <a:rPr lang="en-US" dirty="0"/>
              <a:t>)</a:t>
            </a:r>
          </a:p>
        </p:txBody>
      </p:sp>
      <p:sp>
        <p:nvSpPr>
          <p:cNvPr id="4" name="Slide Number Placeholder 3">
            <a:extLst>
              <a:ext uri="{FF2B5EF4-FFF2-40B4-BE49-F238E27FC236}">
                <a16:creationId xmlns:a16="http://schemas.microsoft.com/office/drawing/2014/main" id="{B2815424-7A83-4648-A35C-4267CACD2F06}"/>
              </a:ext>
            </a:extLst>
          </p:cNvPr>
          <p:cNvSpPr>
            <a:spLocks noGrp="1"/>
          </p:cNvSpPr>
          <p:nvPr>
            <p:ph type="sldNum" sz="quarter" idx="10"/>
          </p:nvPr>
        </p:nvSpPr>
        <p:spPr/>
        <p:txBody>
          <a:bodyPr/>
          <a:lstStyle/>
          <a:p>
            <a:fld id="{BE67019E-6B59-9444-A8F8-0CFAB6B6981D}" type="slidenum">
              <a:rPr lang="en-US" smtClean="0"/>
              <a:pPr/>
              <a:t>45</a:t>
            </a:fld>
            <a:endParaRPr lang="en-US" dirty="0"/>
          </a:p>
        </p:txBody>
      </p:sp>
      <p:pic>
        <p:nvPicPr>
          <p:cNvPr id="1028" name="Picture 4" descr="Sequencing Cost Per Megabase">
            <a:extLst>
              <a:ext uri="{FF2B5EF4-FFF2-40B4-BE49-F238E27FC236}">
                <a16:creationId xmlns:a16="http://schemas.microsoft.com/office/drawing/2014/main" id="{B217C7EB-D432-1144-9FCF-170252005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123" y="1148038"/>
            <a:ext cx="8657751" cy="4872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1159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533D-6578-9244-9E1E-65F2A91829C2}"/>
              </a:ext>
            </a:extLst>
          </p:cNvPr>
          <p:cNvSpPr>
            <a:spLocks noGrp="1"/>
          </p:cNvSpPr>
          <p:nvPr>
            <p:ph type="title"/>
          </p:nvPr>
        </p:nvSpPr>
        <p:spPr>
          <a:xfrm>
            <a:off x="366963" y="257434"/>
            <a:ext cx="8410073" cy="753467"/>
          </a:xfrm>
        </p:spPr>
        <p:txBody>
          <a:bodyPr>
            <a:normAutofit fontScale="90000"/>
          </a:bodyPr>
          <a:lstStyle/>
          <a:p>
            <a:r>
              <a:rPr lang="en-US" dirty="0"/>
              <a:t>Cost of Sequencing (cont’d.)</a:t>
            </a:r>
          </a:p>
        </p:txBody>
      </p:sp>
      <p:sp>
        <p:nvSpPr>
          <p:cNvPr id="3" name="Content Placeholder 2">
            <a:extLst>
              <a:ext uri="{FF2B5EF4-FFF2-40B4-BE49-F238E27FC236}">
                <a16:creationId xmlns:a16="http://schemas.microsoft.com/office/drawing/2014/main" id="{3D9248F6-5736-8940-A0E5-90DF88C81348}"/>
              </a:ext>
            </a:extLst>
          </p:cNvPr>
          <p:cNvSpPr>
            <a:spLocks noGrp="1"/>
          </p:cNvSpPr>
          <p:nvPr>
            <p:ph idx="1"/>
          </p:nvPr>
        </p:nvSpPr>
        <p:spPr>
          <a:xfrm>
            <a:off x="366963" y="6158167"/>
            <a:ext cx="8410073" cy="270768"/>
          </a:xfrm>
        </p:spPr>
        <p:txBody>
          <a:bodyPr>
            <a:normAutofit fontScale="70000" lnSpcReduction="20000"/>
          </a:bodyPr>
          <a:lstStyle/>
          <a:p>
            <a:pPr marL="179387" indent="0" algn="r">
              <a:buNone/>
            </a:pPr>
            <a:r>
              <a:rPr lang="en-US" dirty="0"/>
              <a:t>*From NIH (</a:t>
            </a:r>
            <a:r>
              <a:rPr lang="en-US" dirty="0">
                <a:hlinkClick r:id="rId2"/>
              </a:rPr>
              <a:t>https://www.genome.gov/about-genomics/fact-sheets/DNA-Sequencing-Costs-Data</a:t>
            </a:r>
            <a:r>
              <a:rPr lang="en-US" dirty="0"/>
              <a:t>)</a:t>
            </a:r>
          </a:p>
        </p:txBody>
      </p:sp>
      <p:sp>
        <p:nvSpPr>
          <p:cNvPr id="4" name="Slide Number Placeholder 3">
            <a:extLst>
              <a:ext uri="{FF2B5EF4-FFF2-40B4-BE49-F238E27FC236}">
                <a16:creationId xmlns:a16="http://schemas.microsoft.com/office/drawing/2014/main" id="{B2815424-7A83-4648-A35C-4267CACD2F06}"/>
              </a:ext>
            </a:extLst>
          </p:cNvPr>
          <p:cNvSpPr>
            <a:spLocks noGrp="1"/>
          </p:cNvSpPr>
          <p:nvPr>
            <p:ph type="sldNum" sz="quarter" idx="10"/>
          </p:nvPr>
        </p:nvSpPr>
        <p:spPr/>
        <p:txBody>
          <a:bodyPr/>
          <a:lstStyle/>
          <a:p>
            <a:fld id="{BE67019E-6B59-9444-A8F8-0CFAB6B6981D}" type="slidenum">
              <a:rPr lang="en-US" smtClean="0"/>
              <a:pPr/>
              <a:t>46</a:t>
            </a:fld>
            <a:endParaRPr lang="en-US" dirty="0"/>
          </a:p>
        </p:txBody>
      </p:sp>
      <p:pic>
        <p:nvPicPr>
          <p:cNvPr id="2050" name="Picture 2" descr="Cost Per Genome">
            <a:extLst>
              <a:ext uri="{FF2B5EF4-FFF2-40B4-BE49-F238E27FC236}">
                <a16:creationId xmlns:a16="http://schemas.microsoft.com/office/drawing/2014/main" id="{4C91838C-D5EF-7D4A-BF49-482D0886A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71" y="1214617"/>
            <a:ext cx="8660255" cy="487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205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0BF76-B631-ED47-A0B9-BF5EAB39348D}"/>
              </a:ext>
            </a:extLst>
          </p:cNvPr>
          <p:cNvSpPr>
            <a:spLocks noGrp="1"/>
          </p:cNvSpPr>
          <p:nvPr>
            <p:ph type="title"/>
          </p:nvPr>
        </p:nvSpPr>
        <p:spPr>
          <a:xfrm>
            <a:off x="366963" y="257434"/>
            <a:ext cx="8410073" cy="753467"/>
          </a:xfrm>
        </p:spPr>
        <p:txBody>
          <a:bodyPr>
            <a:normAutofit fontScale="90000"/>
          </a:bodyPr>
          <a:lstStyle/>
          <a:p>
            <a:r>
              <a:rPr lang="en-US" dirty="0"/>
              <a:t>Sequencing of COVID-</a:t>
            </a:r>
            <a:r>
              <a:rPr lang="en-US" dirty="0">
                <a:latin typeface="Calibri" panose="020F0502020204030204" pitchFamily="34" charset="0"/>
              </a:rPr>
              <a:t>19</a:t>
            </a:r>
          </a:p>
        </p:txBody>
      </p:sp>
      <p:sp>
        <p:nvSpPr>
          <p:cNvPr id="3" name="Content Placeholder 2">
            <a:extLst>
              <a:ext uri="{FF2B5EF4-FFF2-40B4-BE49-F238E27FC236}">
                <a16:creationId xmlns:a16="http://schemas.microsoft.com/office/drawing/2014/main" id="{F8716B1D-4F0D-544D-8751-DC77F99600F7}"/>
              </a:ext>
            </a:extLst>
          </p:cNvPr>
          <p:cNvSpPr>
            <a:spLocks noGrp="1"/>
          </p:cNvSpPr>
          <p:nvPr>
            <p:ph idx="1"/>
          </p:nvPr>
        </p:nvSpPr>
        <p:spPr/>
        <p:txBody>
          <a:bodyPr/>
          <a:lstStyle/>
          <a:p>
            <a:pPr fontAlgn="base">
              <a:lnSpc>
                <a:spcPct val="100000"/>
              </a:lnSpc>
            </a:pPr>
            <a:r>
              <a:rPr lang="en-US" b="1" dirty="0"/>
              <a:t>Why whole genome sequencing (WGS) and sequence data analysis are important:</a:t>
            </a:r>
            <a:endParaRPr lang="en-US" dirty="0"/>
          </a:p>
          <a:p>
            <a:pPr lvl="1" fontAlgn="base">
              <a:lnSpc>
                <a:spcPct val="100000"/>
              </a:lnSpc>
            </a:pPr>
            <a:r>
              <a:rPr lang="en-US" sz="2000" dirty="0"/>
              <a:t>To detect the virus from a human sample such as saliva, Bronchoalveolar fluid etc. </a:t>
            </a:r>
          </a:p>
          <a:p>
            <a:pPr lvl="1" fontAlgn="base">
              <a:lnSpc>
                <a:spcPct val="100000"/>
              </a:lnSpc>
            </a:pPr>
            <a:r>
              <a:rPr lang="en-US" sz="2000" dirty="0"/>
              <a:t>To understand the sources and modes of transmission of the virus</a:t>
            </a:r>
          </a:p>
          <a:p>
            <a:pPr lvl="1" fontAlgn="base">
              <a:lnSpc>
                <a:spcPct val="100000"/>
              </a:lnSpc>
            </a:pPr>
            <a:r>
              <a:rPr lang="en-US" sz="2000" dirty="0"/>
              <a:t>To discover the genomic characteristics of the virus, and compare with the previous viruses (e.g., 02-03 SARS epidemic)</a:t>
            </a:r>
          </a:p>
          <a:p>
            <a:pPr lvl="1" fontAlgn="base">
              <a:lnSpc>
                <a:spcPct val="100000"/>
              </a:lnSpc>
            </a:pPr>
            <a:r>
              <a:rPr lang="en-US" sz="2000" dirty="0"/>
              <a:t>To design and evaluate the diagnostic tests</a:t>
            </a:r>
          </a:p>
          <a:p>
            <a:r>
              <a:rPr lang="en-US" b="1" dirty="0"/>
              <a:t>Two key areas of COVID-19 genomic research:</a:t>
            </a:r>
          </a:p>
          <a:p>
            <a:pPr lvl="1">
              <a:lnSpc>
                <a:spcPct val="100000"/>
              </a:lnSpc>
            </a:pPr>
            <a:r>
              <a:rPr lang="en-US" sz="2000" dirty="0"/>
              <a:t>To sequence the genome of the virus itself, COVID-19, in order to track the mutations in the virus. </a:t>
            </a:r>
          </a:p>
          <a:p>
            <a:pPr lvl="1">
              <a:lnSpc>
                <a:spcPct val="100000"/>
              </a:lnSpc>
            </a:pPr>
            <a:r>
              <a:rPr lang="en-US" sz="2000" dirty="0"/>
              <a:t>To explore the genes of infected patients. This analysis can be used to understand why some people get more severe symptoms than others, as well as, help with the development of new treatments in the future.</a:t>
            </a:r>
          </a:p>
        </p:txBody>
      </p:sp>
      <p:sp>
        <p:nvSpPr>
          <p:cNvPr id="4" name="Slide Number Placeholder 3">
            <a:extLst>
              <a:ext uri="{FF2B5EF4-FFF2-40B4-BE49-F238E27FC236}">
                <a16:creationId xmlns:a16="http://schemas.microsoft.com/office/drawing/2014/main" id="{46464C01-5556-6946-B805-03D6251C186D}"/>
              </a:ext>
            </a:extLst>
          </p:cNvPr>
          <p:cNvSpPr>
            <a:spLocks noGrp="1"/>
          </p:cNvSpPr>
          <p:nvPr>
            <p:ph type="sldNum" sz="quarter" idx="10"/>
          </p:nvPr>
        </p:nvSpPr>
        <p:spPr/>
        <p:txBody>
          <a:bodyPr/>
          <a:lstStyle/>
          <a:p>
            <a:fld id="{BE67019E-6B59-9444-A8F8-0CFAB6B6981D}" type="slidenum">
              <a:rPr lang="en-US" smtClean="0"/>
              <a:pPr/>
              <a:t>47</a:t>
            </a:fld>
            <a:endParaRPr lang="en-US" dirty="0"/>
          </a:p>
        </p:txBody>
      </p:sp>
    </p:spTree>
    <p:extLst>
      <p:ext uri="{BB962C8B-B14F-4D97-AF65-F5344CB8AC3E}">
        <p14:creationId xmlns:p14="http://schemas.microsoft.com/office/powerpoint/2010/main" val="17444764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E7EC8-226E-924F-86A7-7894FD5B0C73}"/>
              </a:ext>
            </a:extLst>
          </p:cNvPr>
          <p:cNvSpPr>
            <a:spLocks noGrp="1"/>
          </p:cNvSpPr>
          <p:nvPr>
            <p:ph type="title"/>
          </p:nvPr>
        </p:nvSpPr>
        <p:spPr>
          <a:xfrm>
            <a:off x="366963" y="257434"/>
            <a:ext cx="8410073" cy="753467"/>
          </a:xfrm>
        </p:spPr>
        <p:txBody>
          <a:bodyPr>
            <a:normAutofit fontScale="90000"/>
          </a:bodyPr>
          <a:lstStyle/>
          <a:p>
            <a:r>
              <a:rPr lang="en-US" dirty="0"/>
              <a:t>COVID-</a:t>
            </a:r>
            <a:r>
              <a:rPr lang="en-US" dirty="0">
                <a:latin typeface="Calibri" panose="020F0502020204030204" pitchFamily="34" charset="0"/>
              </a:rPr>
              <a:t>19</a:t>
            </a:r>
            <a:r>
              <a:rPr lang="en-US" dirty="0"/>
              <a:t> Sequencing with ONT</a:t>
            </a:r>
          </a:p>
        </p:txBody>
      </p:sp>
      <p:sp>
        <p:nvSpPr>
          <p:cNvPr id="3" name="Content Placeholder 2">
            <a:extLst>
              <a:ext uri="{FF2B5EF4-FFF2-40B4-BE49-F238E27FC236}">
                <a16:creationId xmlns:a16="http://schemas.microsoft.com/office/drawing/2014/main" id="{6B656E47-7248-4048-95AD-CB91A1263585}"/>
              </a:ext>
            </a:extLst>
          </p:cNvPr>
          <p:cNvSpPr>
            <a:spLocks noGrp="1"/>
          </p:cNvSpPr>
          <p:nvPr>
            <p:ph idx="1"/>
          </p:nvPr>
        </p:nvSpPr>
        <p:spPr>
          <a:xfrm>
            <a:off x="366963" y="6158167"/>
            <a:ext cx="8410073" cy="270767"/>
          </a:xfrm>
        </p:spPr>
        <p:txBody>
          <a:bodyPr>
            <a:normAutofit fontScale="70000" lnSpcReduction="20000"/>
          </a:bodyPr>
          <a:lstStyle/>
          <a:p>
            <a:pPr algn="r">
              <a:buFont typeface="Arial" panose="020B0604020202020204" pitchFamily="34" charset="0"/>
              <a:buChar char="•"/>
            </a:pPr>
            <a:r>
              <a:rPr lang="en-US" dirty="0"/>
              <a:t>From ONT (</a:t>
            </a:r>
            <a:r>
              <a:rPr lang="en-US" dirty="0">
                <a:hlinkClick r:id="rId2"/>
              </a:rPr>
              <a:t>https://nanoporetech.com/covid-19/overview</a:t>
            </a:r>
            <a:r>
              <a:rPr lang="en-US" dirty="0"/>
              <a:t>)</a:t>
            </a:r>
          </a:p>
        </p:txBody>
      </p:sp>
      <p:sp>
        <p:nvSpPr>
          <p:cNvPr id="4" name="Slide Number Placeholder 3">
            <a:extLst>
              <a:ext uri="{FF2B5EF4-FFF2-40B4-BE49-F238E27FC236}">
                <a16:creationId xmlns:a16="http://schemas.microsoft.com/office/drawing/2014/main" id="{948CEDB2-AFEC-5E4B-9145-9BE71FDC35A6}"/>
              </a:ext>
            </a:extLst>
          </p:cNvPr>
          <p:cNvSpPr>
            <a:spLocks noGrp="1"/>
          </p:cNvSpPr>
          <p:nvPr>
            <p:ph type="sldNum" sz="quarter" idx="10"/>
          </p:nvPr>
        </p:nvSpPr>
        <p:spPr/>
        <p:txBody>
          <a:bodyPr/>
          <a:lstStyle/>
          <a:p>
            <a:fld id="{BE67019E-6B59-9444-A8F8-0CFAB6B6981D}" type="slidenum">
              <a:rPr lang="en-US" smtClean="0"/>
              <a:pPr/>
              <a:t>48</a:t>
            </a:fld>
            <a:endParaRPr lang="en-US" dirty="0"/>
          </a:p>
        </p:txBody>
      </p:sp>
      <p:pic>
        <p:nvPicPr>
          <p:cNvPr id="3074" name="Picture 2">
            <a:extLst>
              <a:ext uri="{FF2B5EF4-FFF2-40B4-BE49-F238E27FC236}">
                <a16:creationId xmlns:a16="http://schemas.microsoft.com/office/drawing/2014/main" id="{3B8E9BCF-9EE2-5D42-9F8F-B25C36944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683" y="1289716"/>
            <a:ext cx="5558631" cy="427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9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E7EC8-226E-924F-86A7-7894FD5B0C73}"/>
              </a:ext>
            </a:extLst>
          </p:cNvPr>
          <p:cNvSpPr>
            <a:spLocks noGrp="1"/>
          </p:cNvSpPr>
          <p:nvPr>
            <p:ph type="title"/>
          </p:nvPr>
        </p:nvSpPr>
        <p:spPr>
          <a:xfrm>
            <a:off x="366963" y="257434"/>
            <a:ext cx="8410073" cy="753467"/>
          </a:xfrm>
        </p:spPr>
        <p:txBody>
          <a:bodyPr>
            <a:noAutofit/>
          </a:bodyPr>
          <a:lstStyle/>
          <a:p>
            <a:r>
              <a:rPr lang="en-US" sz="3900" dirty="0"/>
              <a:t>COVID-</a:t>
            </a:r>
            <a:r>
              <a:rPr lang="en-US" sz="3900" dirty="0">
                <a:latin typeface="Calibri" panose="020F0502020204030204" pitchFamily="34" charset="0"/>
              </a:rPr>
              <a:t>19</a:t>
            </a:r>
            <a:r>
              <a:rPr lang="en-US" sz="3900" dirty="0"/>
              <a:t> Sequencing with ONT (cont’d.)</a:t>
            </a:r>
          </a:p>
        </p:txBody>
      </p:sp>
      <p:sp>
        <p:nvSpPr>
          <p:cNvPr id="3" name="Content Placeholder 2">
            <a:extLst>
              <a:ext uri="{FF2B5EF4-FFF2-40B4-BE49-F238E27FC236}">
                <a16:creationId xmlns:a16="http://schemas.microsoft.com/office/drawing/2014/main" id="{6B656E47-7248-4048-95AD-CB91A1263585}"/>
              </a:ext>
            </a:extLst>
          </p:cNvPr>
          <p:cNvSpPr>
            <a:spLocks noGrp="1"/>
          </p:cNvSpPr>
          <p:nvPr>
            <p:ph idx="1"/>
          </p:nvPr>
        </p:nvSpPr>
        <p:spPr>
          <a:xfrm>
            <a:off x="366963" y="6158167"/>
            <a:ext cx="8410073" cy="270767"/>
          </a:xfrm>
        </p:spPr>
        <p:txBody>
          <a:bodyPr>
            <a:normAutofit fontScale="70000" lnSpcReduction="20000"/>
          </a:bodyPr>
          <a:lstStyle/>
          <a:p>
            <a:pPr algn="r">
              <a:buFont typeface="Arial" panose="020B0604020202020204" pitchFamily="34" charset="0"/>
              <a:buChar char="•"/>
            </a:pPr>
            <a:r>
              <a:rPr lang="en-US" dirty="0"/>
              <a:t>From ONT (</a:t>
            </a:r>
            <a:r>
              <a:rPr lang="en-US" dirty="0">
                <a:hlinkClick r:id="rId2"/>
              </a:rPr>
              <a:t>https://nanoporetech.com/covid-19/overview</a:t>
            </a:r>
            <a:r>
              <a:rPr lang="en-US" dirty="0"/>
              <a:t>)</a:t>
            </a:r>
          </a:p>
        </p:txBody>
      </p:sp>
      <p:sp>
        <p:nvSpPr>
          <p:cNvPr id="4" name="Slide Number Placeholder 3">
            <a:extLst>
              <a:ext uri="{FF2B5EF4-FFF2-40B4-BE49-F238E27FC236}">
                <a16:creationId xmlns:a16="http://schemas.microsoft.com/office/drawing/2014/main" id="{948CEDB2-AFEC-5E4B-9145-9BE71FDC35A6}"/>
              </a:ext>
            </a:extLst>
          </p:cNvPr>
          <p:cNvSpPr>
            <a:spLocks noGrp="1"/>
          </p:cNvSpPr>
          <p:nvPr>
            <p:ph type="sldNum" sz="quarter" idx="10"/>
          </p:nvPr>
        </p:nvSpPr>
        <p:spPr/>
        <p:txBody>
          <a:bodyPr/>
          <a:lstStyle/>
          <a:p>
            <a:fld id="{BE67019E-6B59-9444-A8F8-0CFAB6B6981D}" type="slidenum">
              <a:rPr lang="en-US" smtClean="0"/>
              <a:pPr/>
              <a:t>49</a:t>
            </a:fld>
            <a:endParaRPr lang="en-US" dirty="0"/>
          </a:p>
        </p:txBody>
      </p:sp>
      <p:pic>
        <p:nvPicPr>
          <p:cNvPr id="4098" name="Picture 2">
            <a:extLst>
              <a:ext uri="{FF2B5EF4-FFF2-40B4-BE49-F238E27FC236}">
                <a16:creationId xmlns:a16="http://schemas.microsoft.com/office/drawing/2014/main" id="{C14BC97C-9776-2C4D-BED5-2896E6A5B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69" y="1149202"/>
            <a:ext cx="8719860" cy="490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950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Use Cases &amp; Key Results</a:t>
            </a:r>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fld id="{BE67019E-6B59-9444-A8F8-0CFAB6B6981D}" type="slidenum">
              <a:rPr lang="en-US" smtClean="0"/>
              <a:pPr/>
              <a:t>5</a:t>
            </a:fld>
            <a:endParaRPr lang="en-US" dirty="0"/>
          </a:p>
        </p:txBody>
      </p:sp>
      <p:sp>
        <p:nvSpPr>
          <p:cNvPr id="17" name="Content Placeholder 2">
            <a:extLst>
              <a:ext uri="{FF2B5EF4-FFF2-40B4-BE49-F238E27FC236}">
                <a16:creationId xmlns:a16="http://schemas.microsoft.com/office/drawing/2014/main" id="{1E72C4E4-5A27-494B-8463-EC7E529EBE6B}"/>
              </a:ext>
            </a:extLst>
          </p:cNvPr>
          <p:cNvSpPr txBox="1">
            <a:spLocks/>
          </p:cNvSpPr>
          <p:nvPr/>
        </p:nvSpPr>
        <p:spPr>
          <a:xfrm>
            <a:off x="366957" y="4338918"/>
            <a:ext cx="8410073" cy="387866"/>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2925" indent="-395288">
              <a:lnSpc>
                <a:spcPct val="110000"/>
              </a:lnSpc>
              <a:spcBef>
                <a:spcPts val="0"/>
              </a:spcBef>
              <a:spcAft>
                <a:spcPts val="0"/>
              </a:spcAft>
              <a:buClr>
                <a:srgbClr val="00B050"/>
              </a:buClr>
              <a:buSzPct val="110000"/>
              <a:buFont typeface="Wingdings" pitchFamily="2" charset="2"/>
              <a:buAutoNum type="arabicParenBoth" startAt="2"/>
            </a:pPr>
            <a:endParaRPr lang="en-US" sz="2200" b="1" dirty="0">
              <a:solidFill>
                <a:srgbClr val="00B050"/>
              </a:solidFill>
            </a:endParaRPr>
          </a:p>
        </p:txBody>
      </p:sp>
      <p:sp>
        <p:nvSpPr>
          <p:cNvPr id="18" name="Content Placeholder 2">
            <a:extLst>
              <a:ext uri="{FF2B5EF4-FFF2-40B4-BE49-F238E27FC236}">
                <a16:creationId xmlns:a16="http://schemas.microsoft.com/office/drawing/2014/main" id="{2B3E9A52-8729-2A44-8282-625EC18B462E}"/>
              </a:ext>
            </a:extLst>
          </p:cNvPr>
          <p:cNvSpPr txBox="1">
            <a:spLocks/>
          </p:cNvSpPr>
          <p:nvPr/>
        </p:nvSpPr>
        <p:spPr>
          <a:xfrm>
            <a:off x="366957" y="7329700"/>
            <a:ext cx="8410073" cy="4744868"/>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39913" lvl="1" indent="-204788">
              <a:lnSpc>
                <a:spcPct val="120000"/>
              </a:lnSpc>
              <a:spcBef>
                <a:spcPts val="0"/>
              </a:spcBef>
              <a:spcAft>
                <a:spcPts val="0"/>
              </a:spcAft>
            </a:pPr>
            <a:endParaRPr lang="en-US" sz="2200" dirty="0">
              <a:solidFill>
                <a:schemeClr val="tx1"/>
              </a:solidFill>
              <a:latin typeface="Calibri" panose="020F0502020204030204" pitchFamily="34" charset="0"/>
            </a:endParaRPr>
          </a:p>
        </p:txBody>
      </p:sp>
      <p:sp>
        <p:nvSpPr>
          <p:cNvPr id="19" name="Content Placeholder 2">
            <a:extLst>
              <a:ext uri="{FF2B5EF4-FFF2-40B4-BE49-F238E27FC236}">
                <a16:creationId xmlns:a16="http://schemas.microsoft.com/office/drawing/2014/main" id="{919840C4-EE80-8848-BA02-72B40A4324EC}"/>
              </a:ext>
            </a:extLst>
          </p:cNvPr>
          <p:cNvSpPr txBox="1">
            <a:spLocks/>
          </p:cNvSpPr>
          <p:nvPr/>
        </p:nvSpPr>
        <p:spPr>
          <a:xfrm>
            <a:off x="366957" y="6392226"/>
            <a:ext cx="8410073" cy="530516"/>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2925" indent="-395288">
              <a:lnSpc>
                <a:spcPct val="110000"/>
              </a:lnSpc>
              <a:spcBef>
                <a:spcPts val="0"/>
              </a:spcBef>
              <a:spcAft>
                <a:spcPts val="0"/>
              </a:spcAft>
              <a:buClr>
                <a:srgbClr val="FE6200"/>
              </a:buClr>
              <a:buSzPct val="105000"/>
              <a:buFont typeface="Wingdings" pitchFamily="2" charset="2"/>
              <a:buAutoNum type="arabicParenBoth" startAt="3"/>
            </a:pPr>
            <a:endParaRPr lang="en-US" sz="2200" b="1" dirty="0">
              <a:solidFill>
                <a:srgbClr val="FE6200"/>
              </a:solidFill>
            </a:endParaRPr>
          </a:p>
        </p:txBody>
      </p:sp>
      <p:sp>
        <p:nvSpPr>
          <p:cNvPr id="42" name="TextBox 41">
            <a:extLst>
              <a:ext uri="{FF2B5EF4-FFF2-40B4-BE49-F238E27FC236}">
                <a16:creationId xmlns:a16="http://schemas.microsoft.com/office/drawing/2014/main" id="{63FDBC48-36D1-B740-A8FC-C7A31AA39D71}"/>
              </a:ext>
            </a:extLst>
          </p:cNvPr>
          <p:cNvSpPr txBox="1"/>
          <p:nvPr/>
        </p:nvSpPr>
        <p:spPr>
          <a:xfrm>
            <a:off x="366953" y="1233078"/>
            <a:ext cx="8410072" cy="2065604"/>
          </a:xfrm>
          <a:prstGeom prst="roundRect">
            <a:avLst>
              <a:gd name="adj" fmla="val 3822"/>
            </a:avLst>
          </a:prstGeom>
          <a:solidFill>
            <a:srgbClr val="7030A0">
              <a:alpha val="3000"/>
            </a:srgbClr>
          </a:solidFill>
          <a:ln w="38100">
            <a:solidFill>
              <a:srgbClr val="7030A0"/>
            </a:solidFill>
          </a:ln>
        </p:spPr>
        <p:txBody>
          <a:bodyPr wrap="square" rtlCol="0" anchor="t" anchorCtr="0">
            <a:noAutofit/>
          </a:bodyPr>
          <a:lstStyle/>
          <a:p>
            <a:pPr algn="r">
              <a:spcBef>
                <a:spcPts val="1200"/>
              </a:spcBef>
            </a:pPr>
            <a:endParaRPr lang="en-US" b="1" dirty="0">
              <a:solidFill>
                <a:srgbClr val="7030A0"/>
              </a:solidFill>
            </a:endParaRPr>
          </a:p>
        </p:txBody>
      </p:sp>
      <p:sp>
        <p:nvSpPr>
          <p:cNvPr id="43" name="TextBox 42">
            <a:extLst>
              <a:ext uri="{FF2B5EF4-FFF2-40B4-BE49-F238E27FC236}">
                <a16:creationId xmlns:a16="http://schemas.microsoft.com/office/drawing/2014/main" id="{26012F47-76F7-134A-8A14-86BF5961B16B}"/>
              </a:ext>
            </a:extLst>
          </p:cNvPr>
          <p:cNvSpPr txBox="1"/>
          <p:nvPr/>
        </p:nvSpPr>
        <p:spPr>
          <a:xfrm>
            <a:off x="366953" y="3618764"/>
            <a:ext cx="8410073" cy="956951"/>
          </a:xfrm>
          <a:prstGeom prst="roundRect">
            <a:avLst>
              <a:gd name="adj" fmla="val 4553"/>
            </a:avLst>
          </a:prstGeom>
          <a:solidFill>
            <a:srgbClr val="00B050">
              <a:alpha val="3000"/>
            </a:srgbClr>
          </a:solidFill>
          <a:ln w="38100">
            <a:solidFill>
              <a:srgbClr val="00B050"/>
            </a:solidFill>
          </a:ln>
        </p:spPr>
        <p:txBody>
          <a:bodyPr wrap="square" rtlCol="0" anchor="t" anchorCtr="0">
            <a:noAutofit/>
          </a:bodyPr>
          <a:lstStyle/>
          <a:p>
            <a:pPr algn="r"/>
            <a:endParaRPr lang="en-US" b="1" dirty="0">
              <a:solidFill>
                <a:srgbClr val="00B050"/>
              </a:solidFill>
            </a:endParaRPr>
          </a:p>
        </p:txBody>
      </p:sp>
      <p:sp>
        <p:nvSpPr>
          <p:cNvPr id="44" name="TextBox 43">
            <a:extLst>
              <a:ext uri="{FF2B5EF4-FFF2-40B4-BE49-F238E27FC236}">
                <a16:creationId xmlns:a16="http://schemas.microsoft.com/office/drawing/2014/main" id="{1A161E86-5513-4B43-A075-919C7ECE2438}"/>
              </a:ext>
            </a:extLst>
          </p:cNvPr>
          <p:cNvSpPr txBox="1"/>
          <p:nvPr/>
        </p:nvSpPr>
        <p:spPr>
          <a:xfrm>
            <a:off x="366951" y="4895798"/>
            <a:ext cx="8410073" cy="1345359"/>
          </a:xfrm>
          <a:prstGeom prst="roundRect">
            <a:avLst>
              <a:gd name="adj" fmla="val 4553"/>
            </a:avLst>
          </a:prstGeom>
          <a:solidFill>
            <a:srgbClr val="FE6200">
              <a:alpha val="3000"/>
            </a:srgbClr>
          </a:solidFill>
          <a:ln w="38100">
            <a:solidFill>
              <a:srgbClr val="FE6200"/>
            </a:solidFill>
          </a:ln>
        </p:spPr>
        <p:txBody>
          <a:bodyPr wrap="square" rtlCol="0" anchor="t" anchorCtr="0">
            <a:noAutofit/>
          </a:bodyPr>
          <a:lstStyle/>
          <a:p>
            <a:pPr algn="r"/>
            <a:endParaRPr lang="en-US" b="1" dirty="0">
              <a:solidFill>
                <a:srgbClr val="FE6200"/>
              </a:solidFill>
            </a:endParaRPr>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a:xfrm>
            <a:off x="366961" y="1233077"/>
            <a:ext cx="8410069" cy="5159149"/>
          </a:xfrm>
        </p:spPr>
        <p:txBody>
          <a:bodyPr numCol="1">
            <a:noAutofit/>
          </a:bodyPr>
          <a:lstStyle/>
          <a:p>
            <a:pPr marL="444500" indent="-306388">
              <a:lnSpc>
                <a:spcPct val="120000"/>
              </a:lnSpc>
              <a:spcBef>
                <a:spcPts val="0"/>
              </a:spcBef>
              <a:spcAft>
                <a:spcPts val="0"/>
              </a:spcAft>
              <a:buClr>
                <a:srgbClr val="7030A0"/>
              </a:buClr>
              <a:buSzPct val="100000"/>
              <a:buAutoNum type="arabicParenBoth"/>
            </a:pPr>
            <a:r>
              <a:rPr lang="en-US" sz="2100" b="1" dirty="0">
                <a:solidFill>
                  <a:srgbClr val="7030A0"/>
                </a:solidFill>
                <a:latin typeface="Calibri" panose="020F0502020204030204" pitchFamily="34" charset="0"/>
              </a:rPr>
              <a:t> </a:t>
            </a:r>
            <a:r>
              <a:rPr lang="en-US" sz="2100" b="1" dirty="0">
                <a:solidFill>
                  <a:srgbClr val="7030A0"/>
                </a:solidFill>
              </a:rPr>
              <a:t>Read Alignment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116×</a:t>
            </a:r>
            <a:r>
              <a:rPr lang="en-US" dirty="0">
                <a:solidFill>
                  <a:srgbClr val="FE6200"/>
                </a:solidFill>
              </a:rPr>
              <a:t> </a:t>
            </a:r>
            <a:r>
              <a:rPr lang="en-US" dirty="0">
                <a:solidFill>
                  <a:schemeClr val="tx1"/>
                </a:solidFill>
              </a:rPr>
              <a:t>speedup, </a:t>
            </a:r>
            <a:r>
              <a:rPr lang="en-US" b="1" dirty="0">
                <a:solidFill>
                  <a:srgbClr val="7030A0"/>
                </a:solidFill>
                <a:latin typeface="Calibri" panose="020F0502020204030204" pitchFamily="34" charset="0"/>
              </a:rPr>
              <a:t>37×</a:t>
            </a:r>
            <a:r>
              <a:rPr lang="en-US" dirty="0">
                <a:solidFill>
                  <a:srgbClr val="7A20C9"/>
                </a:solidFill>
              </a:rPr>
              <a:t> </a:t>
            </a:r>
            <a:r>
              <a:rPr lang="en-US" dirty="0">
                <a:solidFill>
                  <a:schemeClr val="tx1"/>
                </a:solidFill>
              </a:rPr>
              <a:t>less power than </a:t>
            </a:r>
            <a:r>
              <a:rPr lang="en-US" b="1" dirty="0">
                <a:solidFill>
                  <a:schemeClr val="tx1"/>
                </a:solidFill>
              </a:rPr>
              <a:t>Minimap</a:t>
            </a:r>
            <a:r>
              <a:rPr lang="en-US" b="1" dirty="0">
                <a:solidFill>
                  <a:schemeClr val="tx1"/>
                </a:solidFill>
                <a:latin typeface="Calibri" panose="020F0502020204030204" pitchFamily="34" charset="0"/>
              </a:rPr>
              <a:t>2</a:t>
            </a:r>
            <a:r>
              <a:rPr lang="en-US" dirty="0">
                <a:solidFill>
                  <a:schemeClr val="tx1"/>
                </a:solidFill>
              </a:rPr>
              <a:t>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111× </a:t>
            </a:r>
            <a:r>
              <a:rPr lang="en-US" dirty="0">
                <a:solidFill>
                  <a:schemeClr val="tx1"/>
                </a:solidFill>
              </a:rPr>
              <a:t>speedup, </a:t>
            </a:r>
            <a:r>
              <a:rPr lang="en-US" b="1" dirty="0">
                <a:solidFill>
                  <a:srgbClr val="7A20C9"/>
                </a:solidFill>
                <a:latin typeface="Calibri" panose="020F0502020204030204" pitchFamily="34" charset="0"/>
              </a:rPr>
              <a:t>33× </a:t>
            </a:r>
            <a:r>
              <a:rPr lang="en-US" dirty="0">
                <a:solidFill>
                  <a:schemeClr val="tx1"/>
                </a:solidFill>
              </a:rPr>
              <a:t>less power than </a:t>
            </a:r>
            <a:r>
              <a:rPr lang="en-US" b="1" dirty="0">
                <a:solidFill>
                  <a:schemeClr val="tx1"/>
                </a:solidFill>
              </a:rPr>
              <a:t>BWA-MEM</a:t>
            </a:r>
            <a:r>
              <a:rPr lang="en-US" dirty="0">
                <a:solidFill>
                  <a:schemeClr val="tx1"/>
                </a:solidFill>
              </a:rPr>
              <a:t>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3.9× </a:t>
            </a:r>
            <a:r>
              <a:rPr lang="en-US" dirty="0">
                <a:solidFill>
                  <a:schemeClr val="tx1"/>
                </a:solidFill>
                <a:latin typeface="Calibri" panose="020F0502020204030204" pitchFamily="34" charset="0"/>
              </a:rPr>
              <a:t>better throughput, </a:t>
            </a:r>
            <a:r>
              <a:rPr lang="en-US" b="1" dirty="0">
                <a:solidFill>
                  <a:srgbClr val="7A20C9"/>
                </a:solidFill>
                <a:latin typeface="Calibri" panose="020F0502020204030204" pitchFamily="34" charset="0"/>
              </a:rPr>
              <a:t>2.7× </a:t>
            </a:r>
            <a:r>
              <a:rPr lang="en-US" dirty="0">
                <a:solidFill>
                  <a:schemeClr val="tx1"/>
                </a:solidFill>
                <a:latin typeface="Calibri" panose="020F0502020204030204" pitchFamily="34" charset="0"/>
              </a:rPr>
              <a:t>less power than </a:t>
            </a:r>
            <a:r>
              <a:rPr lang="en-US" b="1" dirty="0">
                <a:solidFill>
                  <a:schemeClr val="tx1"/>
                </a:solidFill>
              </a:rPr>
              <a:t>Darwin </a:t>
            </a:r>
            <a:r>
              <a:rPr lang="en-US" sz="1600" dirty="0">
                <a:solidFill>
                  <a:schemeClr val="tx1"/>
                </a:solidFill>
              </a:rPr>
              <a:t>(state-of-the-art </a:t>
            </a:r>
            <a:r>
              <a:rPr lang="en-US" sz="1600" b="1" dirty="0">
                <a:solidFill>
                  <a:srgbClr val="C00000"/>
                </a:solidFill>
              </a:rPr>
              <a:t>HW</a:t>
            </a:r>
            <a:r>
              <a:rPr lang="en-US" sz="1600" dirty="0">
                <a:solidFill>
                  <a:schemeClr val="tx1"/>
                </a:solidFill>
              </a:rPr>
              <a:t>)</a:t>
            </a:r>
            <a:endParaRPr lang="en-US" sz="1600" dirty="0">
              <a:solidFill>
                <a:schemeClr val="tx1"/>
              </a:solidFill>
              <a:latin typeface="Calibri" panose="020F0502020204030204" pitchFamily="34" charset="0"/>
            </a:endParaRP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1.9× </a:t>
            </a:r>
            <a:r>
              <a:rPr lang="en-US" dirty="0">
                <a:solidFill>
                  <a:schemeClr val="tx1"/>
                </a:solidFill>
                <a:latin typeface="Calibri" panose="020F0502020204030204" pitchFamily="34" charset="0"/>
              </a:rPr>
              <a:t>better throughput, </a:t>
            </a:r>
            <a:r>
              <a:rPr lang="en-US" b="1" dirty="0">
                <a:solidFill>
                  <a:srgbClr val="7A20C9"/>
                </a:solidFill>
                <a:latin typeface="Calibri" panose="020F0502020204030204" pitchFamily="34" charset="0"/>
              </a:rPr>
              <a:t>82% </a:t>
            </a:r>
            <a:r>
              <a:rPr lang="en-US" dirty="0">
                <a:solidFill>
                  <a:schemeClr val="tx1"/>
                </a:solidFill>
                <a:latin typeface="Calibri" panose="020F0502020204030204" pitchFamily="34" charset="0"/>
              </a:rPr>
              <a:t>less logic power than </a:t>
            </a:r>
            <a:r>
              <a:rPr lang="en-US" b="1" dirty="0" err="1">
                <a:solidFill>
                  <a:schemeClr val="tx1"/>
                </a:solidFill>
              </a:rPr>
              <a:t>GenAx</a:t>
            </a:r>
            <a:r>
              <a:rPr lang="en-US" b="1" dirty="0">
                <a:solidFill>
                  <a:schemeClr val="tx1"/>
                </a:solidFill>
              </a:rPr>
              <a:t> </a:t>
            </a:r>
            <a:r>
              <a:rPr lang="en-US" sz="1600" dirty="0">
                <a:solidFill>
                  <a:schemeClr val="tx1"/>
                </a:solidFill>
              </a:rPr>
              <a:t>(state-of-the-art </a:t>
            </a:r>
            <a:r>
              <a:rPr lang="en-US" sz="1600" b="1" dirty="0">
                <a:solidFill>
                  <a:srgbClr val="C00000"/>
                </a:solidFill>
              </a:rPr>
              <a:t>HW</a:t>
            </a:r>
            <a:r>
              <a:rPr lang="en-US" sz="1600" dirty="0">
                <a:solidFill>
                  <a:schemeClr val="tx1"/>
                </a:solidFill>
              </a:rPr>
              <a:t>)</a:t>
            </a:r>
            <a:endParaRPr lang="en-US" sz="1600" dirty="0">
              <a:solidFill>
                <a:schemeClr val="tx1"/>
              </a:solidFill>
              <a:latin typeface="Calibri" panose="020F0502020204030204" pitchFamily="34" charset="0"/>
            </a:endParaRPr>
          </a:p>
          <a:p>
            <a:pPr marL="444500" indent="-306388">
              <a:lnSpc>
                <a:spcPct val="120000"/>
              </a:lnSpc>
              <a:spcBef>
                <a:spcPts val="4200"/>
              </a:spcBef>
              <a:spcAft>
                <a:spcPts val="0"/>
              </a:spcAft>
              <a:buClr>
                <a:srgbClr val="00B050"/>
              </a:buClr>
              <a:buSzPct val="100000"/>
              <a:buFont typeface="Wingdings" pitchFamily="2" charset="2"/>
              <a:buAutoNum type="arabicParenBoth" startAt="2"/>
            </a:pPr>
            <a:r>
              <a:rPr lang="en-US" sz="2100" b="1" dirty="0">
                <a:solidFill>
                  <a:srgbClr val="00B050"/>
                </a:solidFill>
                <a:latin typeface="Calibri" panose="020F0502020204030204" pitchFamily="34" charset="0"/>
              </a:rPr>
              <a:t> </a:t>
            </a:r>
            <a:r>
              <a:rPr lang="en-US" sz="2100" b="1" dirty="0">
                <a:solidFill>
                  <a:srgbClr val="00B050"/>
                </a:solidFill>
              </a:rPr>
              <a:t>Pre-Alignment Filtering</a:t>
            </a:r>
          </a:p>
          <a:p>
            <a:pPr marL="495300" indent="-311150">
              <a:lnSpc>
                <a:spcPct val="120000"/>
              </a:lnSpc>
              <a:spcBef>
                <a:spcPts val="0"/>
              </a:spcBef>
              <a:spcAft>
                <a:spcPts val="0"/>
              </a:spcAft>
              <a:buClr>
                <a:srgbClr val="00B050"/>
              </a:buClr>
            </a:pPr>
            <a:r>
              <a:rPr lang="en-US" b="1" dirty="0">
                <a:solidFill>
                  <a:srgbClr val="00B050"/>
                </a:solidFill>
                <a:latin typeface="Calibri" panose="020F0502020204030204" pitchFamily="34" charset="0"/>
              </a:rPr>
              <a:t>3.7×</a:t>
            </a:r>
            <a:r>
              <a:rPr lang="en-US" dirty="0">
                <a:solidFill>
                  <a:schemeClr val="tx1"/>
                </a:solidFill>
                <a:latin typeface="Calibri" panose="020F0502020204030204" pitchFamily="34" charset="0"/>
              </a:rPr>
              <a:t> speedup, </a:t>
            </a:r>
            <a:r>
              <a:rPr lang="en-US" b="1" dirty="0">
                <a:solidFill>
                  <a:srgbClr val="00B050"/>
                </a:solidFill>
                <a:latin typeface="Calibri" panose="020F0502020204030204" pitchFamily="34" charset="0"/>
              </a:rPr>
              <a:t>1.7×</a:t>
            </a:r>
            <a:r>
              <a:rPr lang="en-US" dirty="0">
                <a:solidFill>
                  <a:schemeClr val="tx1"/>
                </a:solidFill>
                <a:latin typeface="Calibri" panose="020F0502020204030204" pitchFamily="34" charset="0"/>
              </a:rPr>
              <a:t> less power than </a:t>
            </a:r>
            <a:r>
              <a:rPr lang="en-US" b="1" dirty="0">
                <a:solidFill>
                  <a:schemeClr val="tx1"/>
                </a:solidFill>
              </a:rPr>
              <a:t>Shouji </a:t>
            </a:r>
            <a:r>
              <a:rPr lang="en-US" sz="1600" dirty="0">
                <a:solidFill>
                  <a:schemeClr val="tx1"/>
                </a:solidFill>
              </a:rPr>
              <a:t>(state-of-the-art </a:t>
            </a:r>
            <a:r>
              <a:rPr lang="en-US" sz="1600" b="1" dirty="0">
                <a:solidFill>
                  <a:srgbClr val="C00000"/>
                </a:solidFill>
              </a:rPr>
              <a:t>HW</a:t>
            </a:r>
            <a:r>
              <a:rPr lang="en-US" sz="1600" dirty="0">
                <a:solidFill>
                  <a:schemeClr val="tx1"/>
                </a:solidFill>
              </a:rPr>
              <a:t>)</a:t>
            </a:r>
            <a:endParaRPr lang="en-US" sz="1600" b="1" dirty="0">
              <a:solidFill>
                <a:srgbClr val="00B050"/>
              </a:solidFill>
            </a:endParaRPr>
          </a:p>
          <a:p>
            <a:pPr marL="444500" indent="-306388">
              <a:lnSpc>
                <a:spcPct val="120000"/>
              </a:lnSpc>
              <a:spcBef>
                <a:spcPts val="4200"/>
              </a:spcBef>
              <a:spcAft>
                <a:spcPts val="0"/>
              </a:spcAft>
              <a:buClr>
                <a:srgbClr val="FE6200"/>
              </a:buClr>
              <a:buSzPct val="100000"/>
              <a:buFont typeface="Wingdings" pitchFamily="2" charset="2"/>
              <a:buAutoNum type="arabicParenBoth" startAt="3"/>
            </a:pPr>
            <a:r>
              <a:rPr lang="en-US" sz="2100" b="1" dirty="0">
                <a:solidFill>
                  <a:srgbClr val="FE6200"/>
                </a:solidFill>
                <a:latin typeface="Calibri" panose="020F0502020204030204" pitchFamily="34" charset="0"/>
              </a:rPr>
              <a:t> </a:t>
            </a:r>
            <a:r>
              <a:rPr lang="en-US" sz="2100" b="1" dirty="0">
                <a:solidFill>
                  <a:srgbClr val="FE6200"/>
                </a:solidFill>
              </a:rPr>
              <a:t>Edit Distance Calculation</a:t>
            </a:r>
          </a:p>
          <a:p>
            <a:pPr marL="495300" indent="-311150">
              <a:lnSpc>
                <a:spcPct val="120000"/>
              </a:lnSpc>
              <a:spcBef>
                <a:spcPts val="0"/>
              </a:spcBef>
              <a:spcAft>
                <a:spcPts val="0"/>
              </a:spcAft>
              <a:buClr>
                <a:srgbClr val="FE6200"/>
              </a:buClr>
            </a:pPr>
            <a:r>
              <a:rPr lang="en-US" b="1" dirty="0">
                <a:solidFill>
                  <a:srgbClr val="FE6200"/>
                </a:solidFill>
                <a:latin typeface="Calibri" panose="020F0502020204030204" pitchFamily="34" charset="0"/>
              </a:rPr>
              <a:t>22–12501× </a:t>
            </a:r>
            <a:r>
              <a:rPr lang="en-US" dirty="0">
                <a:solidFill>
                  <a:schemeClr val="tx1"/>
                </a:solidFill>
                <a:latin typeface="Calibri" panose="020F0502020204030204" pitchFamily="34" charset="0"/>
              </a:rPr>
              <a:t>speedup, </a:t>
            </a:r>
            <a:r>
              <a:rPr lang="en-US" b="1" dirty="0">
                <a:solidFill>
                  <a:srgbClr val="FE6200"/>
                </a:solidFill>
                <a:latin typeface="Calibri" panose="020F0502020204030204" pitchFamily="34" charset="0"/>
              </a:rPr>
              <a:t>548–582× </a:t>
            </a:r>
            <a:r>
              <a:rPr lang="en-US" dirty="0">
                <a:solidFill>
                  <a:schemeClr val="tx1"/>
                </a:solidFill>
                <a:latin typeface="Calibri" panose="020F0502020204030204" pitchFamily="34" charset="0"/>
              </a:rPr>
              <a:t>less power than </a:t>
            </a:r>
            <a:r>
              <a:rPr lang="en-US" b="1" dirty="0">
                <a:solidFill>
                  <a:schemeClr val="tx1"/>
                </a:solidFill>
              </a:rPr>
              <a:t>Edlib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FE6200"/>
              </a:buClr>
            </a:pPr>
            <a:r>
              <a:rPr lang="en-US" b="1" dirty="0">
                <a:solidFill>
                  <a:srgbClr val="FE6200"/>
                </a:solidFill>
                <a:latin typeface="Calibri" panose="020F0502020204030204" pitchFamily="34" charset="0"/>
              </a:rPr>
              <a:t>9.3–400× </a:t>
            </a:r>
            <a:r>
              <a:rPr lang="en-US" dirty="0">
                <a:solidFill>
                  <a:schemeClr val="tx1"/>
                </a:solidFill>
                <a:latin typeface="Calibri" panose="020F0502020204030204" pitchFamily="34" charset="0"/>
              </a:rPr>
              <a:t>speedup, </a:t>
            </a:r>
            <a:r>
              <a:rPr lang="en-US" b="1" dirty="0">
                <a:solidFill>
                  <a:srgbClr val="FE6200"/>
                </a:solidFill>
                <a:latin typeface="Calibri" panose="020F0502020204030204" pitchFamily="34" charset="0"/>
              </a:rPr>
              <a:t>67×</a:t>
            </a:r>
            <a:r>
              <a:rPr lang="en-US" b="1" dirty="0">
                <a:solidFill>
                  <a:srgbClr val="7A20C9"/>
                </a:solidFill>
                <a:latin typeface="Calibri" panose="020F0502020204030204" pitchFamily="34" charset="0"/>
              </a:rPr>
              <a:t> </a:t>
            </a:r>
            <a:r>
              <a:rPr lang="en-US" dirty="0">
                <a:solidFill>
                  <a:schemeClr val="tx1"/>
                </a:solidFill>
                <a:latin typeface="Calibri" panose="020F0502020204030204" pitchFamily="34" charset="0"/>
              </a:rPr>
              <a:t>less power than </a:t>
            </a:r>
            <a:r>
              <a:rPr lang="en-US" b="1" dirty="0">
                <a:solidFill>
                  <a:schemeClr val="tx1"/>
                </a:solidFill>
                <a:latin typeface="Calibri" panose="020F0502020204030204" pitchFamily="34" charset="0"/>
              </a:rPr>
              <a:t>ASAP</a:t>
            </a:r>
            <a:r>
              <a:rPr lang="en-US" sz="2120" dirty="0">
                <a:solidFill>
                  <a:schemeClr val="tx1"/>
                </a:solidFill>
                <a:latin typeface="Calibri" panose="020F0502020204030204" pitchFamily="34" charset="0"/>
              </a:rPr>
              <a:t> </a:t>
            </a:r>
            <a:r>
              <a:rPr lang="en-US" sz="1600" dirty="0">
                <a:solidFill>
                  <a:schemeClr val="tx1"/>
                </a:solidFill>
                <a:latin typeface="Calibri" panose="020F0502020204030204" pitchFamily="34" charset="0"/>
              </a:rPr>
              <a:t>(state-of-the-art </a:t>
            </a:r>
            <a:r>
              <a:rPr lang="en-US" sz="1600" b="1" dirty="0">
                <a:solidFill>
                  <a:srgbClr val="C00000"/>
                </a:solidFill>
                <a:latin typeface="Calibri" panose="020F0502020204030204" pitchFamily="34" charset="0"/>
              </a:rPr>
              <a:t>HW</a:t>
            </a:r>
            <a:r>
              <a:rPr lang="en-US" sz="1600" dirty="0">
                <a:solidFill>
                  <a:schemeClr val="tx1"/>
                </a:solidFill>
                <a:latin typeface="Calibri" panose="020F0502020204030204" pitchFamily="34" charset="0"/>
              </a:rPr>
              <a:t>)</a:t>
            </a:r>
          </a:p>
          <a:p>
            <a:pPr marL="542925" indent="-403225">
              <a:lnSpc>
                <a:spcPct val="120000"/>
              </a:lnSpc>
              <a:spcBef>
                <a:spcPts val="0"/>
              </a:spcBef>
              <a:spcAft>
                <a:spcPts val="0"/>
              </a:spcAft>
              <a:buClr>
                <a:srgbClr val="7030A0"/>
              </a:buClr>
              <a:buSzPct val="110000"/>
              <a:buAutoNum type="arabicParenBoth"/>
            </a:pPr>
            <a:endParaRPr lang="en-US" sz="2120" b="1" dirty="0">
              <a:solidFill>
                <a:srgbClr val="7030A0"/>
              </a:solidFill>
            </a:endParaRPr>
          </a:p>
        </p:txBody>
      </p:sp>
    </p:spTree>
    <p:custDataLst>
      <p:tags r:id="rId1"/>
    </p:custDataLst>
    <p:extLst>
      <p:ext uri="{BB962C8B-B14F-4D97-AF65-F5344CB8AC3E}">
        <p14:creationId xmlns:p14="http://schemas.microsoft.com/office/powerpoint/2010/main" val="303395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a:xfrm>
            <a:off x="366963" y="257434"/>
            <a:ext cx="8410073" cy="753467"/>
          </a:xfrm>
        </p:spPr>
        <p:txBody>
          <a:bodyPr>
            <a:noAutofit/>
          </a:bodyPr>
          <a:lstStyle/>
          <a:p>
            <a:r>
              <a:rPr lang="en-US" sz="3930" dirty="0"/>
              <a:t>Future of Genome Sequencing &amp;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fld id="{BE67019E-6B59-9444-A8F8-0CFAB6B6981D}" type="slidenum">
              <a:rPr lang="en-US" smtClean="0"/>
              <a:pPr/>
              <a:t>50</a:t>
            </a:fld>
            <a:endParaRPr lang="en-US" dirty="0"/>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143" y="3346327"/>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5518067"/>
            <a:ext cx="2423885" cy="369332"/>
          </a:xfrm>
          <a:prstGeom prst="rect">
            <a:avLst/>
          </a:prstGeom>
          <a:noFill/>
        </p:spPr>
        <p:txBody>
          <a:bodyPr wrap="square" rtlCol="0">
            <a:spAutoFit/>
          </a:bodyPr>
          <a:lstStyle/>
          <a:p>
            <a:r>
              <a:rPr lang="en-US" dirty="0" err="1"/>
              <a:t>SmidgION</a:t>
            </a:r>
            <a:r>
              <a:rPr lang="en-US" dirty="0"/>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2" y="1151879"/>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151879"/>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3415740"/>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3908363"/>
            <a:ext cx="2423885" cy="369332"/>
          </a:xfrm>
          <a:prstGeom prst="rect">
            <a:avLst/>
          </a:prstGeom>
          <a:solidFill>
            <a:schemeClr val="bg1"/>
          </a:solidFill>
        </p:spPr>
        <p:txBody>
          <a:bodyPr wrap="square" rtlCol="0">
            <a:spAutoFit/>
          </a:bodyPr>
          <a:lstStyle/>
          <a:p>
            <a:r>
              <a:rPr lang="en-US" dirty="0"/>
              <a:t>MinION from ONT</a:t>
            </a:r>
          </a:p>
        </p:txBody>
      </p:sp>
    </p:spTree>
    <p:extLst>
      <p:ext uri="{BB962C8B-B14F-4D97-AF65-F5344CB8AC3E}">
        <p14:creationId xmlns:p14="http://schemas.microsoft.com/office/powerpoint/2010/main" val="38440372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p:spPr>
        <p:txBody>
          <a:bodyPr>
            <a:noAutofit/>
          </a:bodyPr>
          <a:lstStyle/>
          <a:p>
            <a:r>
              <a:rPr lang="en-US" sz="3600" dirty="0"/>
              <a:t>Nanopore Genome Assembly Pipeline</a:t>
            </a:r>
          </a:p>
        </p:txBody>
      </p:sp>
      <p:sp>
        <p:nvSpPr>
          <p:cNvPr id="4" name="Slide Number Placeholder 3"/>
          <p:cNvSpPr>
            <a:spLocks noGrp="1"/>
          </p:cNvSpPr>
          <p:nvPr>
            <p:ph type="sldNum" sz="quarter" idx="10"/>
          </p:nvPr>
        </p:nvSpPr>
        <p:spPr/>
        <p:txBody>
          <a:bodyPr/>
          <a:lstStyle/>
          <a:p>
            <a:fld id="{C56C0957-1248-5A44-8C69-001B17EA42C9}" type="slidenum">
              <a:rPr lang="en-US" smtClean="0"/>
              <a:pPr/>
              <a:t>51</a:t>
            </a:fld>
            <a:endParaRPr lang="en-US" dirty="0"/>
          </a:p>
        </p:txBody>
      </p:sp>
      <p:sp>
        <p:nvSpPr>
          <p:cNvPr id="21" name="TextBox 20">
            <a:extLst>
              <a:ext uri="{FF2B5EF4-FFF2-40B4-BE49-F238E27FC236}">
                <a16:creationId xmlns:a16="http://schemas.microsoft.com/office/drawing/2014/main" id="{1A6071F8-582C-934F-A87B-0AD2023690CB}"/>
              </a:ext>
            </a:extLst>
          </p:cNvPr>
          <p:cNvSpPr txBox="1"/>
          <p:nvPr/>
        </p:nvSpPr>
        <p:spPr>
          <a:xfrm>
            <a:off x="2072642" y="1556011"/>
            <a:ext cx="4836155" cy="698655"/>
          </a:xfrm>
          <a:prstGeom prst="roundRect">
            <a:avLst/>
          </a:prstGeom>
          <a:solidFill>
            <a:schemeClr val="bg1"/>
          </a:solidFill>
          <a:ln w="28575">
            <a:solidFill>
              <a:srgbClr val="C00000"/>
            </a:solidFill>
          </a:ln>
        </p:spPr>
        <p:txBody>
          <a:bodyPr wrap="square" rtlCol="0" anchor="ctr" anchorCtr="0">
            <a:noAutofit/>
          </a:bodyPr>
          <a:lstStyle/>
          <a:p>
            <a:pPr algn="ctr"/>
            <a:r>
              <a:rPr lang="en-US" b="1" dirty="0">
                <a:solidFill>
                  <a:srgbClr val="C00000"/>
                </a:solidFill>
              </a:rPr>
              <a:t>Basecalling</a:t>
            </a:r>
          </a:p>
        </p:txBody>
      </p:sp>
      <p:sp>
        <p:nvSpPr>
          <p:cNvPr id="25" name="TextBox 24">
            <a:extLst>
              <a:ext uri="{FF2B5EF4-FFF2-40B4-BE49-F238E27FC236}">
                <a16:creationId xmlns:a16="http://schemas.microsoft.com/office/drawing/2014/main" id="{E960FA9F-06AB-334A-AEF3-B736D42D011C}"/>
              </a:ext>
            </a:extLst>
          </p:cNvPr>
          <p:cNvSpPr txBox="1"/>
          <p:nvPr/>
        </p:nvSpPr>
        <p:spPr>
          <a:xfrm>
            <a:off x="2072641" y="2514599"/>
            <a:ext cx="4856477" cy="694800"/>
          </a:xfrm>
          <a:prstGeom prst="roundRect">
            <a:avLst/>
          </a:prstGeom>
          <a:solidFill>
            <a:schemeClr val="bg1"/>
          </a:solidFill>
          <a:ln w="28575">
            <a:solidFill>
              <a:srgbClr val="0070C0"/>
            </a:solidFill>
          </a:ln>
        </p:spPr>
        <p:txBody>
          <a:bodyPr wrap="square" rtlCol="0" anchor="ctr" anchorCtr="0">
            <a:noAutofit/>
          </a:bodyPr>
          <a:lstStyle/>
          <a:p>
            <a:pPr algn="ctr"/>
            <a:r>
              <a:rPr lang="en-US" b="1" dirty="0">
                <a:solidFill>
                  <a:srgbClr val="0070C0"/>
                </a:solidFill>
              </a:rPr>
              <a:t>Read-to-Read Overlap Finding</a:t>
            </a:r>
          </a:p>
        </p:txBody>
      </p:sp>
      <p:sp>
        <p:nvSpPr>
          <p:cNvPr id="30" name="TextBox 29">
            <a:extLst>
              <a:ext uri="{FF2B5EF4-FFF2-40B4-BE49-F238E27FC236}">
                <a16:creationId xmlns:a16="http://schemas.microsoft.com/office/drawing/2014/main" id="{35E60C34-FEDB-0748-BB79-A32061F17469}"/>
              </a:ext>
            </a:extLst>
          </p:cNvPr>
          <p:cNvSpPr txBox="1"/>
          <p:nvPr/>
        </p:nvSpPr>
        <p:spPr>
          <a:xfrm>
            <a:off x="2072641" y="3473188"/>
            <a:ext cx="4856477" cy="694800"/>
          </a:xfrm>
          <a:prstGeom prst="roundRect">
            <a:avLst/>
          </a:prstGeom>
          <a:solidFill>
            <a:schemeClr val="bg1"/>
          </a:solidFill>
          <a:ln w="28575">
            <a:solidFill>
              <a:srgbClr val="00B050"/>
            </a:solidFill>
          </a:ln>
        </p:spPr>
        <p:txBody>
          <a:bodyPr wrap="square" rtlCol="0" anchor="ctr" anchorCtr="0">
            <a:noAutofit/>
          </a:bodyPr>
          <a:lstStyle/>
          <a:p>
            <a:pPr algn="ctr"/>
            <a:r>
              <a:rPr lang="en-US" b="1" dirty="0">
                <a:solidFill>
                  <a:srgbClr val="00B050"/>
                </a:solidFill>
              </a:rPr>
              <a:t>Assembly</a:t>
            </a:r>
          </a:p>
        </p:txBody>
      </p:sp>
      <p:sp>
        <p:nvSpPr>
          <p:cNvPr id="33" name="TextBox 32">
            <a:extLst>
              <a:ext uri="{FF2B5EF4-FFF2-40B4-BE49-F238E27FC236}">
                <a16:creationId xmlns:a16="http://schemas.microsoft.com/office/drawing/2014/main" id="{18379820-8A43-1D4B-AEEA-786B04F852C2}"/>
              </a:ext>
            </a:extLst>
          </p:cNvPr>
          <p:cNvSpPr txBox="1"/>
          <p:nvPr/>
        </p:nvSpPr>
        <p:spPr>
          <a:xfrm>
            <a:off x="2072641" y="4431777"/>
            <a:ext cx="4856477" cy="694800"/>
          </a:xfrm>
          <a:prstGeom prst="roundRect">
            <a:avLst/>
          </a:prstGeom>
          <a:solidFill>
            <a:schemeClr val="bg1"/>
          </a:solidFill>
          <a:ln w="28575">
            <a:solidFill>
              <a:srgbClr val="FB8776"/>
            </a:solidFill>
          </a:ln>
        </p:spPr>
        <p:txBody>
          <a:bodyPr wrap="square" rtlCol="0" anchor="ctr" anchorCtr="0">
            <a:noAutofit/>
          </a:bodyPr>
          <a:lstStyle/>
          <a:p>
            <a:pPr algn="ctr"/>
            <a:r>
              <a:rPr lang="en-US" b="1" dirty="0">
                <a:solidFill>
                  <a:srgbClr val="FB8776"/>
                </a:solidFill>
              </a:rPr>
              <a:t>Read Mapping (Optional)</a:t>
            </a:r>
          </a:p>
        </p:txBody>
      </p:sp>
      <p:sp>
        <p:nvSpPr>
          <p:cNvPr id="34" name="TextBox 33">
            <a:extLst>
              <a:ext uri="{FF2B5EF4-FFF2-40B4-BE49-F238E27FC236}">
                <a16:creationId xmlns:a16="http://schemas.microsoft.com/office/drawing/2014/main" id="{F47E76BB-3987-B843-9A1F-C58DB3E1AB92}"/>
              </a:ext>
            </a:extLst>
          </p:cNvPr>
          <p:cNvSpPr txBox="1"/>
          <p:nvPr/>
        </p:nvSpPr>
        <p:spPr>
          <a:xfrm>
            <a:off x="2072641" y="5390366"/>
            <a:ext cx="4856477" cy="694800"/>
          </a:xfrm>
          <a:prstGeom prst="roundRect">
            <a:avLst/>
          </a:prstGeom>
          <a:solidFill>
            <a:schemeClr val="bg1"/>
          </a:solidFill>
          <a:ln w="28575">
            <a:solidFill>
              <a:srgbClr val="7030A0"/>
            </a:solidFill>
          </a:ln>
        </p:spPr>
        <p:txBody>
          <a:bodyPr wrap="square" rtlCol="0" anchor="ctr" anchorCtr="0">
            <a:noAutofit/>
          </a:bodyPr>
          <a:lstStyle/>
          <a:p>
            <a:pPr algn="ctr"/>
            <a:r>
              <a:rPr lang="en-US" b="1" dirty="0">
                <a:solidFill>
                  <a:srgbClr val="7030A0"/>
                </a:solidFill>
              </a:rPr>
              <a:t>Polishing (Optional)</a:t>
            </a:r>
          </a:p>
        </p:txBody>
      </p:sp>
      <p:cxnSp>
        <p:nvCxnSpPr>
          <p:cNvPr id="35" name="Straight Arrow Connector 34">
            <a:extLst>
              <a:ext uri="{FF2B5EF4-FFF2-40B4-BE49-F238E27FC236}">
                <a16:creationId xmlns:a16="http://schemas.microsoft.com/office/drawing/2014/main" id="{3CCEC77F-F301-D042-8BDA-2AD2992A0992}"/>
              </a:ext>
            </a:extLst>
          </p:cNvPr>
          <p:cNvCxnSpPr/>
          <p:nvPr/>
        </p:nvCxnSpPr>
        <p:spPr>
          <a:xfrm>
            <a:off x="1249682" y="1928795"/>
            <a:ext cx="82296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39B7B40-6A47-D94B-A5DF-DBA427F44A6A}"/>
              </a:ext>
            </a:extLst>
          </p:cNvPr>
          <p:cNvCxnSpPr/>
          <p:nvPr/>
        </p:nvCxnSpPr>
        <p:spPr>
          <a:xfrm flipH="1" flipV="1">
            <a:off x="1249682" y="5765582"/>
            <a:ext cx="82296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9559BEA-BE90-5142-92C5-56E31470ABFD}"/>
              </a:ext>
            </a:extLst>
          </p:cNvPr>
          <p:cNvCxnSpPr/>
          <p:nvPr/>
        </p:nvCxnSpPr>
        <p:spPr>
          <a:xfrm>
            <a:off x="6913878" y="1822116"/>
            <a:ext cx="12700" cy="958589"/>
          </a:xfrm>
          <a:prstGeom prst="curvedConnector3">
            <a:avLst>
              <a:gd name="adj1" fmla="val 396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030EE0D3-210B-1E44-B2FD-4AE4AEFF6F67}"/>
              </a:ext>
            </a:extLst>
          </p:cNvPr>
          <p:cNvCxnSpPr/>
          <p:nvPr/>
        </p:nvCxnSpPr>
        <p:spPr>
          <a:xfrm>
            <a:off x="6911338" y="2863928"/>
            <a:ext cx="12700" cy="958589"/>
          </a:xfrm>
          <a:prstGeom prst="curvedConnector3">
            <a:avLst>
              <a:gd name="adj1" fmla="val 396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605234BE-61C3-5648-9E71-27C009DEAF25}"/>
              </a:ext>
            </a:extLst>
          </p:cNvPr>
          <p:cNvCxnSpPr/>
          <p:nvPr/>
        </p:nvCxnSpPr>
        <p:spPr>
          <a:xfrm>
            <a:off x="6911338" y="3895993"/>
            <a:ext cx="12700" cy="958589"/>
          </a:xfrm>
          <a:prstGeom prst="curvedConnector3">
            <a:avLst>
              <a:gd name="adj1" fmla="val 396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EF58D305-BFB3-F747-9A6A-6B9BD768A4D8}"/>
              </a:ext>
            </a:extLst>
          </p:cNvPr>
          <p:cNvCxnSpPr/>
          <p:nvPr/>
        </p:nvCxnSpPr>
        <p:spPr>
          <a:xfrm>
            <a:off x="6908798" y="4928058"/>
            <a:ext cx="12700" cy="958589"/>
          </a:xfrm>
          <a:prstGeom prst="curvedConnector3">
            <a:avLst>
              <a:gd name="adj1" fmla="val 396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EF5A52F-A6AB-784D-AD25-696F16B030F8}"/>
              </a:ext>
            </a:extLst>
          </p:cNvPr>
          <p:cNvSpPr txBox="1"/>
          <p:nvPr/>
        </p:nvSpPr>
        <p:spPr>
          <a:xfrm>
            <a:off x="91442" y="1593516"/>
            <a:ext cx="1280160" cy="646331"/>
          </a:xfrm>
          <a:prstGeom prst="rect">
            <a:avLst/>
          </a:prstGeom>
          <a:noFill/>
        </p:spPr>
        <p:txBody>
          <a:bodyPr wrap="square" rtlCol="0">
            <a:spAutoFit/>
          </a:bodyPr>
          <a:lstStyle/>
          <a:p>
            <a:pPr algn="ctr"/>
            <a:r>
              <a:rPr lang="en-US" dirty="0"/>
              <a:t>Raw signal data</a:t>
            </a:r>
          </a:p>
        </p:txBody>
      </p:sp>
      <p:sp>
        <p:nvSpPr>
          <p:cNvPr id="50" name="TextBox 49">
            <a:extLst>
              <a:ext uri="{FF2B5EF4-FFF2-40B4-BE49-F238E27FC236}">
                <a16:creationId xmlns:a16="http://schemas.microsoft.com/office/drawing/2014/main" id="{D46BEA79-41C2-0A48-8627-5756E4D79BA5}"/>
              </a:ext>
            </a:extLst>
          </p:cNvPr>
          <p:cNvSpPr txBox="1"/>
          <p:nvPr/>
        </p:nvSpPr>
        <p:spPr>
          <a:xfrm>
            <a:off x="91442" y="5459125"/>
            <a:ext cx="1280160" cy="646331"/>
          </a:xfrm>
          <a:prstGeom prst="rect">
            <a:avLst/>
          </a:prstGeom>
          <a:noFill/>
        </p:spPr>
        <p:txBody>
          <a:bodyPr wrap="square" rtlCol="0">
            <a:spAutoFit/>
          </a:bodyPr>
          <a:lstStyle/>
          <a:p>
            <a:pPr algn="ctr"/>
            <a:r>
              <a:rPr lang="en-US" dirty="0"/>
              <a:t>Improved assembly</a:t>
            </a:r>
          </a:p>
        </p:txBody>
      </p:sp>
      <p:sp>
        <p:nvSpPr>
          <p:cNvPr id="51" name="TextBox 50">
            <a:extLst>
              <a:ext uri="{FF2B5EF4-FFF2-40B4-BE49-F238E27FC236}">
                <a16:creationId xmlns:a16="http://schemas.microsoft.com/office/drawing/2014/main" id="{0E3BAA6E-8F88-3246-AF9E-33E431141F76}"/>
              </a:ext>
            </a:extLst>
          </p:cNvPr>
          <p:cNvSpPr txBox="1"/>
          <p:nvPr/>
        </p:nvSpPr>
        <p:spPr>
          <a:xfrm>
            <a:off x="7371078" y="2096435"/>
            <a:ext cx="1280160" cy="369332"/>
          </a:xfrm>
          <a:prstGeom prst="rect">
            <a:avLst/>
          </a:prstGeom>
          <a:noFill/>
        </p:spPr>
        <p:txBody>
          <a:bodyPr wrap="square" rtlCol="0">
            <a:spAutoFit/>
          </a:bodyPr>
          <a:lstStyle/>
          <a:p>
            <a:pPr algn="ctr"/>
            <a:r>
              <a:rPr lang="en-US"/>
              <a:t>DNA reads</a:t>
            </a:r>
            <a:endParaRPr lang="en-US" dirty="0"/>
          </a:p>
        </p:txBody>
      </p:sp>
      <p:sp>
        <p:nvSpPr>
          <p:cNvPr id="52" name="TextBox 51">
            <a:extLst>
              <a:ext uri="{FF2B5EF4-FFF2-40B4-BE49-F238E27FC236}">
                <a16:creationId xmlns:a16="http://schemas.microsoft.com/office/drawing/2014/main" id="{DA3FD1C8-A859-D04C-917A-4CCD868FE8AC}"/>
              </a:ext>
            </a:extLst>
          </p:cNvPr>
          <p:cNvSpPr txBox="1"/>
          <p:nvPr/>
        </p:nvSpPr>
        <p:spPr>
          <a:xfrm>
            <a:off x="7371078" y="3158556"/>
            <a:ext cx="1280160" cy="369332"/>
          </a:xfrm>
          <a:prstGeom prst="rect">
            <a:avLst/>
          </a:prstGeom>
          <a:noFill/>
        </p:spPr>
        <p:txBody>
          <a:bodyPr wrap="square" rtlCol="0">
            <a:spAutoFit/>
          </a:bodyPr>
          <a:lstStyle/>
          <a:p>
            <a:pPr algn="ctr"/>
            <a:r>
              <a:rPr lang="en-US"/>
              <a:t>Overlaps</a:t>
            </a:r>
            <a:endParaRPr lang="en-US" dirty="0"/>
          </a:p>
        </p:txBody>
      </p:sp>
      <p:sp>
        <p:nvSpPr>
          <p:cNvPr id="53" name="TextBox 52">
            <a:extLst>
              <a:ext uri="{FF2B5EF4-FFF2-40B4-BE49-F238E27FC236}">
                <a16:creationId xmlns:a16="http://schemas.microsoft.com/office/drawing/2014/main" id="{3B1EA923-7502-0F44-B669-677D1755D7F0}"/>
              </a:ext>
            </a:extLst>
          </p:cNvPr>
          <p:cNvSpPr txBox="1"/>
          <p:nvPr/>
        </p:nvSpPr>
        <p:spPr>
          <a:xfrm>
            <a:off x="7371078" y="4052121"/>
            <a:ext cx="1280160" cy="646331"/>
          </a:xfrm>
          <a:prstGeom prst="rect">
            <a:avLst/>
          </a:prstGeom>
          <a:noFill/>
        </p:spPr>
        <p:txBody>
          <a:bodyPr wrap="square" rtlCol="0">
            <a:spAutoFit/>
          </a:bodyPr>
          <a:lstStyle/>
          <a:p>
            <a:pPr algn="ctr"/>
            <a:r>
              <a:rPr lang="en-US"/>
              <a:t>Draft assembly</a:t>
            </a:r>
            <a:endParaRPr lang="en-US" dirty="0"/>
          </a:p>
        </p:txBody>
      </p:sp>
      <p:sp>
        <p:nvSpPr>
          <p:cNvPr id="54" name="TextBox 53">
            <a:extLst>
              <a:ext uri="{FF2B5EF4-FFF2-40B4-BE49-F238E27FC236}">
                <a16:creationId xmlns:a16="http://schemas.microsoft.com/office/drawing/2014/main" id="{1EE40258-2FEA-2741-BC50-3A4EE155E0A1}"/>
              </a:ext>
            </a:extLst>
          </p:cNvPr>
          <p:cNvSpPr txBox="1"/>
          <p:nvPr/>
        </p:nvSpPr>
        <p:spPr>
          <a:xfrm>
            <a:off x="7310118" y="4988013"/>
            <a:ext cx="1706880" cy="923330"/>
          </a:xfrm>
          <a:prstGeom prst="rect">
            <a:avLst/>
          </a:prstGeom>
          <a:noFill/>
          <a:ln>
            <a:noFill/>
          </a:ln>
        </p:spPr>
        <p:txBody>
          <a:bodyPr wrap="square" rtlCol="0">
            <a:spAutoFit/>
          </a:bodyPr>
          <a:lstStyle/>
          <a:p>
            <a:pPr algn="ctr"/>
            <a:r>
              <a:rPr lang="en-US" dirty="0"/>
              <a:t>Mappings of reads against draft assembly</a:t>
            </a:r>
          </a:p>
        </p:txBody>
      </p:sp>
      <p:cxnSp>
        <p:nvCxnSpPr>
          <p:cNvPr id="55" name="Straight Arrow Connector 54">
            <a:extLst>
              <a:ext uri="{FF2B5EF4-FFF2-40B4-BE49-F238E27FC236}">
                <a16:creationId xmlns:a16="http://schemas.microsoft.com/office/drawing/2014/main" id="{7C2A628B-A94C-5F49-BCDB-B287A4F7BEF9}"/>
              </a:ext>
            </a:extLst>
          </p:cNvPr>
          <p:cNvCxnSpPr/>
          <p:nvPr/>
        </p:nvCxnSpPr>
        <p:spPr>
          <a:xfrm flipH="1" flipV="1">
            <a:off x="1249682" y="3822516"/>
            <a:ext cx="82296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BFA4AD7-2E69-464C-A4CA-4132AB000D68}"/>
              </a:ext>
            </a:extLst>
          </p:cNvPr>
          <p:cNvSpPr txBox="1"/>
          <p:nvPr/>
        </p:nvSpPr>
        <p:spPr>
          <a:xfrm>
            <a:off x="91442" y="3637850"/>
            <a:ext cx="1280160" cy="369332"/>
          </a:xfrm>
          <a:prstGeom prst="rect">
            <a:avLst/>
          </a:prstGeom>
          <a:noFill/>
        </p:spPr>
        <p:txBody>
          <a:bodyPr wrap="square" rtlCol="0">
            <a:spAutoFit/>
          </a:bodyPr>
          <a:lstStyle/>
          <a:p>
            <a:pPr algn="ctr"/>
            <a:r>
              <a:rPr lang="en-US"/>
              <a:t>Assembly</a:t>
            </a:r>
            <a:endParaRPr lang="en-US" dirty="0"/>
          </a:p>
        </p:txBody>
      </p:sp>
      <p:pic>
        <p:nvPicPr>
          <p:cNvPr id="23" name="Picture 22">
            <a:extLst>
              <a:ext uri="{FF2B5EF4-FFF2-40B4-BE49-F238E27FC236}">
                <a16:creationId xmlns:a16="http://schemas.microsoft.com/office/drawing/2014/main" id="{E1DE4F80-2A45-B04B-9656-8095B899A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01" y="2151012"/>
            <a:ext cx="1302241" cy="571410"/>
          </a:xfrm>
          <a:prstGeom prst="rect">
            <a:avLst/>
          </a:prstGeom>
        </p:spPr>
      </p:pic>
    </p:spTree>
    <p:extLst>
      <p:ext uri="{BB962C8B-B14F-4D97-AF65-F5344CB8AC3E}">
        <p14:creationId xmlns:p14="http://schemas.microsoft.com/office/powerpoint/2010/main" val="27878237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F1B6A-C03D-9341-BBBA-F674090E6E9B}"/>
              </a:ext>
            </a:extLst>
          </p:cNvPr>
          <p:cNvSpPr>
            <a:spLocks noGrp="1"/>
          </p:cNvSpPr>
          <p:nvPr>
            <p:ph type="title"/>
          </p:nvPr>
        </p:nvSpPr>
        <p:spPr>
          <a:xfrm>
            <a:off x="366963" y="257434"/>
            <a:ext cx="8410073" cy="753467"/>
          </a:xfrm>
        </p:spPr>
        <p:txBody>
          <a:bodyPr>
            <a:normAutofit fontScale="90000"/>
          </a:bodyPr>
          <a:lstStyle/>
          <a:p>
            <a:r>
              <a:rPr lang="en-US" dirty="0"/>
              <a:t>Nanopore Sequencing  &amp; Tools</a:t>
            </a:r>
          </a:p>
        </p:txBody>
      </p:sp>
      <p:sp>
        <p:nvSpPr>
          <p:cNvPr id="4" name="Slide Number Placeholder 3">
            <a:extLst>
              <a:ext uri="{FF2B5EF4-FFF2-40B4-BE49-F238E27FC236}">
                <a16:creationId xmlns:a16="http://schemas.microsoft.com/office/drawing/2014/main" id="{02ED4695-A133-104D-85D5-6710DC5051E4}"/>
              </a:ext>
            </a:extLst>
          </p:cNvPr>
          <p:cNvSpPr>
            <a:spLocks noGrp="1"/>
          </p:cNvSpPr>
          <p:nvPr>
            <p:ph type="sldNum" sz="quarter" idx="10"/>
          </p:nvPr>
        </p:nvSpPr>
        <p:spPr/>
        <p:txBody>
          <a:bodyPr/>
          <a:lstStyle/>
          <a:p>
            <a:fld id="{C56C0957-1248-5A44-8C69-001B17EA42C9}" type="slidenum">
              <a:rPr lang="en-US" smtClean="0"/>
              <a:pPr/>
              <a:t>52</a:t>
            </a:fld>
            <a:endParaRPr lang="en-US" dirty="0"/>
          </a:p>
        </p:txBody>
      </p:sp>
      <p:sp>
        <p:nvSpPr>
          <p:cNvPr id="7" name="TextBox 6">
            <a:extLst>
              <a:ext uri="{FF2B5EF4-FFF2-40B4-BE49-F238E27FC236}">
                <a16:creationId xmlns:a16="http://schemas.microsoft.com/office/drawing/2014/main" id="{3DE135F5-E507-244D-8116-65E5E09DA034}"/>
              </a:ext>
            </a:extLst>
          </p:cNvPr>
          <p:cNvSpPr txBox="1"/>
          <p:nvPr/>
        </p:nvSpPr>
        <p:spPr>
          <a:xfrm>
            <a:off x="25913983" y="40994190"/>
            <a:ext cx="1678585" cy="400110"/>
          </a:xfrm>
          <a:prstGeom prst="rect">
            <a:avLst/>
          </a:prstGeom>
          <a:noFill/>
        </p:spPr>
        <p:txBody>
          <a:bodyPr wrap="square" rtlCol="0">
            <a:spAutoFit/>
          </a:bodyPr>
          <a:lstStyle/>
          <a:p>
            <a:r>
              <a:rPr lang="en-US" sz="2000" i="1" dirty="0" err="1"/>
              <a:t>BiB</a:t>
            </a:r>
            <a:r>
              <a:rPr lang="en-US" sz="2000" i="1" dirty="0"/>
              <a:t> version</a:t>
            </a:r>
          </a:p>
        </p:txBody>
      </p:sp>
      <p:sp>
        <p:nvSpPr>
          <p:cNvPr id="8" name="TextBox 7">
            <a:extLst>
              <a:ext uri="{FF2B5EF4-FFF2-40B4-BE49-F238E27FC236}">
                <a16:creationId xmlns:a16="http://schemas.microsoft.com/office/drawing/2014/main" id="{15E2EA42-6867-5F47-B970-1BC1B92167CC}"/>
              </a:ext>
            </a:extLst>
          </p:cNvPr>
          <p:cNvSpPr txBox="1"/>
          <p:nvPr/>
        </p:nvSpPr>
        <p:spPr>
          <a:xfrm>
            <a:off x="27947243" y="40994190"/>
            <a:ext cx="1795533" cy="400110"/>
          </a:xfrm>
          <a:prstGeom prst="rect">
            <a:avLst/>
          </a:prstGeom>
          <a:noFill/>
        </p:spPr>
        <p:txBody>
          <a:bodyPr wrap="square" rtlCol="0">
            <a:spAutoFit/>
          </a:bodyPr>
          <a:lstStyle/>
          <a:p>
            <a:r>
              <a:rPr lang="en-US" sz="2000" i="1" dirty="0" err="1"/>
              <a:t>arXiv</a:t>
            </a:r>
            <a:r>
              <a:rPr lang="en-US" sz="2000" i="1" dirty="0"/>
              <a:t> version</a:t>
            </a:r>
          </a:p>
        </p:txBody>
      </p:sp>
      <p:sp>
        <p:nvSpPr>
          <p:cNvPr id="9" name="TextBox 8">
            <a:extLst>
              <a:ext uri="{FF2B5EF4-FFF2-40B4-BE49-F238E27FC236}">
                <a16:creationId xmlns:a16="http://schemas.microsoft.com/office/drawing/2014/main" id="{310AC343-96FB-574C-9FF1-3783B3482BF2}"/>
              </a:ext>
            </a:extLst>
          </p:cNvPr>
          <p:cNvSpPr txBox="1"/>
          <p:nvPr/>
        </p:nvSpPr>
        <p:spPr>
          <a:xfrm>
            <a:off x="112541" y="4798925"/>
            <a:ext cx="5828219" cy="1477328"/>
          </a:xfrm>
          <a:prstGeom prst="rect">
            <a:avLst/>
          </a:prstGeom>
          <a:noFill/>
        </p:spPr>
        <p:txBody>
          <a:bodyPr wrap="square" rtlCol="0">
            <a:spAutoFit/>
          </a:bodyPr>
          <a:lstStyle/>
          <a:p>
            <a:r>
              <a:rPr lang="en-US" dirty="0"/>
              <a:t>Damla Senol Cali, Jeremie S. Kim, Saugata </a:t>
            </a:r>
            <a:r>
              <a:rPr lang="en-US" dirty="0" err="1"/>
              <a:t>Ghose</a:t>
            </a:r>
            <a:r>
              <a:rPr lang="en-US" dirty="0"/>
              <a:t>, Can Alkan, and Onur Mutlu. </a:t>
            </a:r>
            <a:r>
              <a:rPr lang="en-US" b="1" dirty="0">
                <a:solidFill>
                  <a:srgbClr val="0070C0"/>
                </a:solidFill>
              </a:rPr>
              <a:t>"Nanopore Sequencing Technology and Tools for Genome Assembly: Computational Analysis of the Current State, Bottlenecks and Future Directions."</a:t>
            </a:r>
            <a:r>
              <a:rPr lang="en-US" dirty="0"/>
              <a:t> </a:t>
            </a:r>
            <a:r>
              <a:rPr lang="en-US" i="1" dirty="0"/>
              <a:t>Briefings in Bioinformatics</a:t>
            </a:r>
            <a:r>
              <a:rPr lang="en-US" dirty="0"/>
              <a:t> (2018).</a:t>
            </a:r>
            <a:endParaRPr lang="en-US" sz="2000" i="1" dirty="0"/>
          </a:p>
        </p:txBody>
      </p:sp>
      <p:pic>
        <p:nvPicPr>
          <p:cNvPr id="15" name="Picture 14">
            <a:extLst>
              <a:ext uri="{FF2B5EF4-FFF2-40B4-BE49-F238E27FC236}">
                <a16:creationId xmlns:a16="http://schemas.microsoft.com/office/drawing/2014/main" id="{24ACFBEE-B840-5C4E-A36C-348ECAC2DFC3}"/>
              </a:ext>
            </a:extLst>
          </p:cNvPr>
          <p:cNvPicPr>
            <a:picLocks noChangeAspect="1"/>
          </p:cNvPicPr>
          <p:nvPr/>
        </p:nvPicPr>
        <p:blipFill rotWithShape="1">
          <a:blip r:embed="rId2"/>
          <a:srcRect r="1250"/>
          <a:stretch/>
        </p:blipFill>
        <p:spPr>
          <a:xfrm>
            <a:off x="194309" y="1502130"/>
            <a:ext cx="8801101" cy="3104160"/>
          </a:xfrm>
          <a:prstGeom prst="rect">
            <a:avLst/>
          </a:prstGeom>
        </p:spPr>
      </p:pic>
      <p:pic>
        <p:nvPicPr>
          <p:cNvPr id="10" name="Picture 9">
            <a:extLst>
              <a:ext uri="{FF2B5EF4-FFF2-40B4-BE49-F238E27FC236}">
                <a16:creationId xmlns:a16="http://schemas.microsoft.com/office/drawing/2014/main" id="{3B372421-9BD8-B04B-B7B6-FE90D088FD10}"/>
              </a:ext>
            </a:extLst>
          </p:cNvPr>
          <p:cNvPicPr>
            <a:picLocks noChangeAspect="1"/>
          </p:cNvPicPr>
          <p:nvPr/>
        </p:nvPicPr>
        <p:blipFill rotWithShape="1">
          <a:blip r:embed="rId3"/>
          <a:srcRect l="7994" t="8834" r="8672" b="9156"/>
          <a:stretch/>
        </p:blipFill>
        <p:spPr>
          <a:xfrm>
            <a:off x="6098570" y="4427442"/>
            <a:ext cx="1355759" cy="1334239"/>
          </a:xfrm>
          <a:prstGeom prst="rect">
            <a:avLst/>
          </a:prstGeom>
        </p:spPr>
      </p:pic>
      <p:pic>
        <p:nvPicPr>
          <p:cNvPr id="11" name="Picture 10">
            <a:extLst>
              <a:ext uri="{FF2B5EF4-FFF2-40B4-BE49-F238E27FC236}">
                <a16:creationId xmlns:a16="http://schemas.microsoft.com/office/drawing/2014/main" id="{ED2C2269-FEC7-E240-A077-30D781AF9D39}"/>
              </a:ext>
            </a:extLst>
          </p:cNvPr>
          <p:cNvPicPr>
            <a:picLocks noChangeAspect="1"/>
          </p:cNvPicPr>
          <p:nvPr/>
        </p:nvPicPr>
        <p:blipFill rotWithShape="1">
          <a:blip r:embed="rId4"/>
          <a:srcRect l="3916" t="4492" r="4362" b="4116"/>
          <a:stretch/>
        </p:blipFill>
        <p:spPr>
          <a:xfrm>
            <a:off x="7612138" y="4427442"/>
            <a:ext cx="1340423" cy="1335600"/>
          </a:xfrm>
          <a:prstGeom prst="rect">
            <a:avLst/>
          </a:prstGeom>
        </p:spPr>
      </p:pic>
      <p:sp>
        <p:nvSpPr>
          <p:cNvPr id="16" name="TextBox 15">
            <a:extLst>
              <a:ext uri="{FF2B5EF4-FFF2-40B4-BE49-F238E27FC236}">
                <a16:creationId xmlns:a16="http://schemas.microsoft.com/office/drawing/2014/main" id="{FC6CE995-7F1D-E54A-9FBF-DB09F82D47B5}"/>
              </a:ext>
            </a:extLst>
          </p:cNvPr>
          <p:cNvSpPr txBox="1"/>
          <p:nvPr/>
        </p:nvSpPr>
        <p:spPr>
          <a:xfrm>
            <a:off x="6098570" y="5761681"/>
            <a:ext cx="3045430" cy="369332"/>
          </a:xfrm>
          <a:prstGeom prst="rect">
            <a:avLst/>
          </a:prstGeom>
          <a:noFill/>
        </p:spPr>
        <p:txBody>
          <a:bodyPr wrap="square" rtlCol="0">
            <a:spAutoFit/>
          </a:bodyPr>
          <a:lstStyle/>
          <a:p>
            <a:r>
              <a:rPr lang="en-US" dirty="0"/>
              <a:t> </a:t>
            </a:r>
            <a:r>
              <a:rPr lang="en-US" dirty="0" err="1"/>
              <a:t>BiB</a:t>
            </a:r>
            <a:r>
              <a:rPr lang="en-US" dirty="0"/>
              <a:t> Version        </a:t>
            </a:r>
            <a:r>
              <a:rPr lang="en-US" dirty="0" err="1"/>
              <a:t>arXiv</a:t>
            </a:r>
            <a:r>
              <a:rPr lang="en-US" dirty="0"/>
              <a:t> Version</a:t>
            </a:r>
          </a:p>
        </p:txBody>
      </p:sp>
    </p:spTree>
    <p:extLst>
      <p:ext uri="{BB962C8B-B14F-4D97-AF65-F5344CB8AC3E}">
        <p14:creationId xmlns:p14="http://schemas.microsoft.com/office/powerpoint/2010/main" val="2329692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7BBF8-6AF2-F249-B436-7CD1A96C8633}"/>
              </a:ext>
            </a:extLst>
          </p:cNvPr>
          <p:cNvSpPr>
            <a:spLocks noGrp="1"/>
          </p:cNvSpPr>
          <p:nvPr>
            <p:ph type="title"/>
          </p:nvPr>
        </p:nvSpPr>
        <p:spPr>
          <a:xfrm>
            <a:off x="366963" y="257434"/>
            <a:ext cx="8410073" cy="753467"/>
          </a:xfrm>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F1FB64B0-8854-B748-BCA8-08C018F14BE0}"/>
              </a:ext>
            </a:extLst>
          </p:cNvPr>
          <p:cNvSpPr>
            <a:spLocks noGrp="1"/>
          </p:cNvSpPr>
          <p:nvPr>
            <p:ph idx="1"/>
          </p:nvPr>
        </p:nvSpPr>
        <p:spPr/>
        <p:txBody>
          <a:bodyPr>
            <a:noAutofit/>
          </a:bodyPr>
          <a:lstStyle/>
          <a:p>
            <a:pPr marL="536575" indent="-357188">
              <a:buClr>
                <a:schemeClr val="bg1">
                  <a:lumMod val="75000"/>
                </a:schemeClr>
              </a:buClr>
            </a:pPr>
            <a:r>
              <a:rPr lang="en-US" sz="3000" b="1" dirty="0">
                <a:solidFill>
                  <a:schemeClr val="bg1">
                    <a:lumMod val="75000"/>
                  </a:schemeClr>
                </a:solidFill>
              </a:rPr>
              <a:t>Introduction</a:t>
            </a:r>
          </a:p>
          <a:p>
            <a:pPr marL="536575" indent="-357188"/>
            <a:r>
              <a:rPr lang="en-US" sz="3000" b="1" dirty="0">
                <a:solidFill>
                  <a:srgbClr val="0070C0"/>
                </a:solidFill>
              </a:rPr>
              <a:t>Background</a:t>
            </a:r>
          </a:p>
          <a:p>
            <a:pPr marL="893763" lvl="1" indent="-303213"/>
            <a:r>
              <a:rPr lang="en-US" sz="3000" b="1" dirty="0">
                <a:solidFill>
                  <a:srgbClr val="0070C0"/>
                </a:solidFill>
              </a:rPr>
              <a:t>Approximate String Matching (ASM)</a:t>
            </a:r>
          </a:p>
          <a:p>
            <a:pPr marL="893763" lvl="1" indent="-303213"/>
            <a:r>
              <a:rPr lang="en-US" sz="3000" b="1" dirty="0">
                <a:solidFill>
                  <a:srgbClr val="0070C0"/>
                </a:solidFill>
              </a:rPr>
              <a:t>ASM with Bitap Algorithm</a:t>
            </a:r>
          </a:p>
          <a:p>
            <a:pPr marL="536575" indent="-357188">
              <a:buClr>
                <a:schemeClr val="bg1">
                  <a:lumMod val="75000"/>
                </a:schemeClr>
              </a:buClr>
            </a:pPr>
            <a:r>
              <a:rPr lang="en-US" sz="3000" b="1" dirty="0">
                <a:solidFill>
                  <a:schemeClr val="bg1">
                    <a:lumMod val="75000"/>
                  </a:schemeClr>
                </a:solidFill>
              </a:rPr>
              <a:t>GenASM: ASM Acceleration Framework</a:t>
            </a:r>
          </a:p>
          <a:p>
            <a:pPr marL="889000" lvl="1" indent="-261938">
              <a:buClr>
                <a:schemeClr val="bg1">
                  <a:lumMod val="75000"/>
                </a:schemeClr>
              </a:buClr>
            </a:pPr>
            <a:r>
              <a:rPr lang="en-US" sz="3000" b="1" dirty="0">
                <a:solidFill>
                  <a:schemeClr val="bg1">
                    <a:lumMod val="75000"/>
                  </a:schemeClr>
                </a:solidFill>
              </a:rPr>
              <a:t>GenASM Algorithm</a:t>
            </a:r>
          </a:p>
          <a:p>
            <a:pPr marL="889000" lvl="1" indent="-261938">
              <a:buClr>
                <a:schemeClr val="bg1">
                  <a:lumMod val="75000"/>
                </a:schemeClr>
              </a:buClr>
            </a:pPr>
            <a:r>
              <a:rPr lang="en-US" sz="3000" b="1" dirty="0">
                <a:solidFill>
                  <a:schemeClr val="bg1">
                    <a:lumMod val="75000"/>
                  </a:schemeClr>
                </a:solidFill>
              </a:rPr>
              <a:t>GenASM Hardware Design</a:t>
            </a:r>
          </a:p>
          <a:p>
            <a:pPr marL="889000" lvl="1" indent="-261938">
              <a:buClr>
                <a:schemeClr val="bg1">
                  <a:lumMod val="75000"/>
                </a:schemeClr>
              </a:buClr>
            </a:pPr>
            <a:r>
              <a:rPr lang="en-US" sz="3000" b="1" dirty="0">
                <a:solidFill>
                  <a:schemeClr val="bg1">
                    <a:lumMod val="75000"/>
                  </a:schemeClr>
                </a:solidFill>
              </a:rPr>
              <a:t>Use Cases of GenASM</a:t>
            </a:r>
          </a:p>
          <a:p>
            <a:pPr marL="536575" indent="-357188">
              <a:buClr>
                <a:schemeClr val="bg1">
                  <a:lumMod val="75000"/>
                </a:schemeClr>
              </a:buClr>
            </a:pPr>
            <a:r>
              <a:rPr lang="en-US" sz="3000" b="1" dirty="0">
                <a:solidFill>
                  <a:schemeClr val="bg1">
                    <a:lumMod val="75000"/>
                  </a:schemeClr>
                </a:solidFill>
              </a:rPr>
              <a:t>Evaluation</a:t>
            </a:r>
          </a:p>
          <a:p>
            <a:pPr marL="536575" indent="-357188">
              <a:buClr>
                <a:schemeClr val="bg1">
                  <a:lumMod val="75000"/>
                </a:schemeClr>
              </a:buClr>
            </a:pPr>
            <a:r>
              <a:rPr lang="en-US" sz="3000" b="1" dirty="0">
                <a:solidFill>
                  <a:schemeClr val="bg1">
                    <a:lumMod val="75000"/>
                  </a:schemeClr>
                </a:solidFill>
              </a:rPr>
              <a:t>Conclusion</a:t>
            </a:r>
          </a:p>
        </p:txBody>
      </p:sp>
      <p:sp>
        <p:nvSpPr>
          <p:cNvPr id="5" name="Slide Number Placeholder 4">
            <a:extLst>
              <a:ext uri="{FF2B5EF4-FFF2-40B4-BE49-F238E27FC236}">
                <a16:creationId xmlns:a16="http://schemas.microsoft.com/office/drawing/2014/main" id="{70573C91-78D5-8E42-A3C9-6E128966C517}"/>
              </a:ext>
            </a:extLst>
          </p:cNvPr>
          <p:cNvSpPr>
            <a:spLocks noGrp="1"/>
          </p:cNvSpPr>
          <p:nvPr>
            <p:ph type="sldNum" sz="quarter" idx="10"/>
          </p:nvPr>
        </p:nvSpPr>
        <p:spPr/>
        <p:txBody>
          <a:bodyPr/>
          <a:lstStyle/>
          <a:p>
            <a:fld id="{BE67019E-6B59-9444-A8F8-0CFAB6B6981D}" type="slidenum">
              <a:rPr lang="en-US" smtClean="0"/>
              <a:pPr/>
              <a:t>6</a:t>
            </a:fld>
            <a:endParaRPr lang="en-US" dirty="0"/>
          </a:p>
        </p:txBody>
      </p:sp>
    </p:spTree>
    <p:extLst>
      <p:ext uri="{BB962C8B-B14F-4D97-AF65-F5344CB8AC3E}">
        <p14:creationId xmlns:p14="http://schemas.microsoft.com/office/powerpoint/2010/main" val="2558298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2">
            <a:extLst>
              <a:ext uri="{FF2B5EF4-FFF2-40B4-BE49-F238E27FC236}">
                <a16:creationId xmlns:a16="http://schemas.microsoft.com/office/drawing/2014/main" id="{7BDCB8DC-C6A0-794D-AF0C-3A80180F398B}"/>
              </a:ext>
            </a:extLst>
          </p:cNvPr>
          <p:cNvSpPr>
            <a:spLocks noGrp="1"/>
          </p:cNvSpPr>
          <p:nvPr>
            <p:ph idx="1"/>
          </p:nvPr>
        </p:nvSpPr>
        <p:spPr>
          <a:xfrm>
            <a:off x="366963" y="1177636"/>
            <a:ext cx="8410073" cy="5126182"/>
          </a:xfrm>
        </p:spPr>
        <p:txBody>
          <a:bodyPr>
            <a:noAutofit/>
          </a:bodyPr>
          <a:lstStyle/>
          <a:p>
            <a:pPr marL="342900" indent="-342900">
              <a:lnSpc>
                <a:spcPct val="120000"/>
              </a:lnSpc>
              <a:spcBef>
                <a:spcPts val="2400"/>
              </a:spcBef>
              <a:spcAft>
                <a:spcPts val="0"/>
              </a:spcAft>
            </a:pPr>
            <a:r>
              <a:rPr lang="en-US" sz="2100" dirty="0">
                <a:solidFill>
                  <a:schemeClr val="tx1"/>
                </a:solidFill>
              </a:rPr>
              <a:t>Sequenced genome </a:t>
            </a:r>
            <a:r>
              <a:rPr lang="en-US" sz="2100" dirty="0">
                <a:solidFill>
                  <a:srgbClr val="C00000"/>
                </a:solidFill>
              </a:rPr>
              <a:t>may not exactly map </a:t>
            </a:r>
            <a:r>
              <a:rPr lang="en-US" sz="2100" dirty="0">
                <a:solidFill>
                  <a:schemeClr val="tx1"/>
                </a:solidFill>
              </a:rPr>
              <a:t>to the reference genome due to </a:t>
            </a:r>
            <a:r>
              <a:rPr lang="en-US" sz="2100" dirty="0">
                <a:solidFill>
                  <a:srgbClr val="0070C0"/>
                </a:solidFill>
                <a:sym typeface="Wingdings" panose="05000000000000000000" pitchFamily="2" charset="2"/>
              </a:rPr>
              <a:t>genetic variations </a:t>
            </a:r>
            <a:r>
              <a:rPr lang="en-US" sz="2100" dirty="0">
                <a:solidFill>
                  <a:schemeClr val="tx1"/>
                </a:solidFill>
                <a:sym typeface="Wingdings" panose="05000000000000000000" pitchFamily="2" charset="2"/>
              </a:rPr>
              <a:t>and </a:t>
            </a:r>
            <a:r>
              <a:rPr lang="en-US" sz="2100" dirty="0">
                <a:solidFill>
                  <a:srgbClr val="0070C0"/>
                </a:solidFill>
                <a:sym typeface="Wingdings" panose="05000000000000000000" pitchFamily="2" charset="2"/>
              </a:rPr>
              <a:t>sequencing errors</a:t>
            </a:r>
          </a:p>
          <a:p>
            <a:pPr marL="771525" indent="-325438">
              <a:lnSpc>
                <a:spcPct val="120000"/>
              </a:lnSpc>
              <a:spcBef>
                <a:spcPts val="0"/>
              </a:spcBef>
              <a:spcAft>
                <a:spcPts val="0"/>
              </a:spcAft>
              <a:buFont typeface="Courier New" panose="02070309020205020404" pitchFamily="49" charset="0"/>
              <a:buChar char="o"/>
            </a:pPr>
            <a:endParaRPr lang="en-US" sz="2100" dirty="0">
              <a:solidFill>
                <a:schemeClr val="tx1"/>
              </a:solidFill>
              <a:sym typeface="Wingdings" panose="05000000000000000000" pitchFamily="2" charset="2"/>
            </a:endParaRPr>
          </a:p>
          <a:p>
            <a:pPr marL="771525" indent="-325438">
              <a:lnSpc>
                <a:spcPct val="120000"/>
              </a:lnSpc>
              <a:spcBef>
                <a:spcPts val="0"/>
              </a:spcBef>
              <a:spcAft>
                <a:spcPts val="0"/>
              </a:spcAft>
              <a:buFont typeface="Courier New" panose="02070309020205020404" pitchFamily="49" charset="0"/>
              <a:buChar char="o"/>
            </a:pPr>
            <a:endParaRPr lang="en-US" sz="2100" dirty="0">
              <a:solidFill>
                <a:schemeClr val="tx1"/>
              </a:solidFill>
              <a:sym typeface="Wingdings" panose="05000000000000000000" pitchFamily="2" charset="2"/>
            </a:endParaRPr>
          </a:p>
          <a:p>
            <a:pPr marL="12700" indent="0">
              <a:lnSpc>
                <a:spcPct val="120000"/>
              </a:lnSpc>
              <a:spcBef>
                <a:spcPts val="0"/>
              </a:spcBef>
              <a:spcAft>
                <a:spcPts val="0"/>
              </a:spcAft>
              <a:buNone/>
            </a:pPr>
            <a:endParaRPr lang="en-US" sz="2100" dirty="0">
              <a:solidFill>
                <a:srgbClr val="FE6200"/>
              </a:solidFill>
              <a:sym typeface="Wingdings" panose="05000000000000000000" pitchFamily="2" charset="2"/>
            </a:endParaRPr>
          </a:p>
          <a:p>
            <a:pPr marL="355600" indent="-342900">
              <a:lnSpc>
                <a:spcPct val="120000"/>
              </a:lnSpc>
              <a:spcAft>
                <a:spcPts val="0"/>
              </a:spcAft>
            </a:pPr>
            <a:r>
              <a:rPr lang="en-US" sz="2100" b="1" dirty="0">
                <a:solidFill>
                  <a:schemeClr val="tx1"/>
                </a:solidFill>
                <a:sym typeface="Wingdings" panose="05000000000000000000" pitchFamily="2" charset="2"/>
              </a:rPr>
              <a:t>Approximate string matching (ASM):</a:t>
            </a:r>
          </a:p>
          <a:p>
            <a:pPr marL="625475" lvl="1" indent="-223838">
              <a:lnSpc>
                <a:spcPct val="120000"/>
              </a:lnSpc>
              <a:spcBef>
                <a:spcPts val="0"/>
              </a:spcBef>
              <a:spcAft>
                <a:spcPts val="0"/>
              </a:spcAft>
            </a:pPr>
            <a:r>
              <a:rPr lang="en-US" sz="2100" dirty="0">
                <a:solidFill>
                  <a:schemeClr val="tx1"/>
                </a:solidFill>
                <a:sym typeface="Wingdings" panose="05000000000000000000" pitchFamily="2" charset="2"/>
              </a:rPr>
              <a:t>Detect the </a:t>
            </a:r>
            <a:r>
              <a:rPr lang="en-US" sz="2100" dirty="0">
                <a:solidFill>
                  <a:srgbClr val="C00000"/>
                </a:solidFill>
                <a:sym typeface="Wingdings" panose="05000000000000000000" pitchFamily="2" charset="2"/>
              </a:rPr>
              <a:t>differences</a:t>
            </a:r>
            <a:r>
              <a:rPr lang="en-US" sz="2100" dirty="0">
                <a:solidFill>
                  <a:schemeClr val="tx1"/>
                </a:solidFill>
                <a:sym typeface="Wingdings" panose="05000000000000000000" pitchFamily="2" charset="2"/>
              </a:rPr>
              <a:t> and </a:t>
            </a:r>
            <a:r>
              <a:rPr lang="en-US" sz="2100" dirty="0">
                <a:solidFill>
                  <a:srgbClr val="00B050"/>
                </a:solidFill>
                <a:sym typeface="Wingdings" panose="05000000000000000000" pitchFamily="2" charset="2"/>
              </a:rPr>
              <a:t>similarities</a:t>
            </a:r>
            <a:r>
              <a:rPr lang="en-US" sz="2100" dirty="0">
                <a:solidFill>
                  <a:schemeClr val="tx1"/>
                </a:solidFill>
                <a:sym typeface="Wingdings" panose="05000000000000000000" pitchFamily="2" charset="2"/>
              </a:rPr>
              <a:t> between two sequences</a:t>
            </a:r>
          </a:p>
          <a:p>
            <a:pPr marL="625475" lvl="1" indent="-223838">
              <a:lnSpc>
                <a:spcPct val="120000"/>
              </a:lnSpc>
              <a:spcBef>
                <a:spcPts val="0"/>
              </a:spcBef>
              <a:spcAft>
                <a:spcPts val="0"/>
              </a:spcAft>
            </a:pPr>
            <a:r>
              <a:rPr lang="en-US" sz="2100" dirty="0">
                <a:solidFill>
                  <a:schemeClr val="tx1"/>
                </a:solidFill>
                <a:sym typeface="Wingdings" panose="05000000000000000000" pitchFamily="2" charset="2"/>
              </a:rPr>
              <a:t>In genomics, ASM is required to:</a:t>
            </a:r>
          </a:p>
          <a:p>
            <a:pPr marL="941388" lvl="2" indent="-185738">
              <a:lnSpc>
                <a:spcPct val="120000"/>
              </a:lnSpc>
              <a:spcBef>
                <a:spcPts val="0"/>
              </a:spcBef>
              <a:spcAft>
                <a:spcPts val="0"/>
              </a:spcAft>
            </a:pPr>
            <a:r>
              <a:rPr lang="en-US" sz="2100" dirty="0">
                <a:solidFill>
                  <a:schemeClr val="tx1"/>
                </a:solidFill>
                <a:sym typeface="Wingdings" panose="05000000000000000000" pitchFamily="2" charset="2"/>
              </a:rPr>
              <a:t>Find the </a:t>
            </a:r>
            <a:r>
              <a:rPr lang="en-US" sz="2100" i="1" dirty="0">
                <a:solidFill>
                  <a:srgbClr val="0070C0"/>
                </a:solidFill>
                <a:sym typeface="Wingdings" panose="05000000000000000000" pitchFamily="2" charset="2"/>
              </a:rPr>
              <a:t>minimum edit distance</a:t>
            </a:r>
            <a:r>
              <a:rPr lang="en-US" sz="2100" dirty="0">
                <a:solidFill>
                  <a:srgbClr val="0070C0"/>
                </a:solidFill>
                <a:sym typeface="Wingdings" panose="05000000000000000000" pitchFamily="2" charset="2"/>
              </a:rPr>
              <a:t> </a:t>
            </a:r>
            <a:r>
              <a:rPr lang="en-US" sz="2100" dirty="0">
                <a:solidFill>
                  <a:schemeClr val="tx1"/>
                </a:solidFill>
                <a:sym typeface="Wingdings" panose="05000000000000000000" pitchFamily="2" charset="2"/>
              </a:rPr>
              <a:t>(i.e., total number of edits)</a:t>
            </a:r>
          </a:p>
          <a:p>
            <a:pPr marL="941388" lvl="2" indent="-185738">
              <a:lnSpc>
                <a:spcPct val="120000"/>
              </a:lnSpc>
              <a:spcBef>
                <a:spcPts val="0"/>
              </a:spcBef>
              <a:spcAft>
                <a:spcPts val="0"/>
              </a:spcAft>
            </a:pPr>
            <a:r>
              <a:rPr lang="en-US" sz="2100" dirty="0">
                <a:solidFill>
                  <a:schemeClr val="tx1"/>
                </a:solidFill>
                <a:sym typeface="Wingdings" panose="05000000000000000000" pitchFamily="2" charset="2"/>
              </a:rPr>
              <a:t>Find the </a:t>
            </a:r>
            <a:r>
              <a:rPr lang="en-US" sz="2100" i="1" dirty="0">
                <a:solidFill>
                  <a:srgbClr val="0070C0"/>
                </a:solidFill>
                <a:sym typeface="Wingdings" panose="05000000000000000000" pitchFamily="2" charset="2"/>
              </a:rPr>
              <a:t>optimal alignment </a:t>
            </a:r>
            <a:r>
              <a:rPr lang="en-US" sz="2100" dirty="0">
                <a:solidFill>
                  <a:schemeClr val="tx1"/>
                </a:solidFill>
                <a:sym typeface="Wingdings" panose="05000000000000000000" pitchFamily="2" charset="2"/>
              </a:rPr>
              <a:t>with a </a:t>
            </a:r>
            <a:r>
              <a:rPr lang="en-US" sz="2100" i="1" dirty="0">
                <a:solidFill>
                  <a:srgbClr val="0070C0"/>
                </a:solidFill>
                <a:sym typeface="Wingdings" panose="05000000000000000000" pitchFamily="2" charset="2"/>
              </a:rPr>
              <a:t>traceback</a:t>
            </a:r>
            <a:r>
              <a:rPr lang="en-US" sz="2100" i="1" dirty="0">
                <a:solidFill>
                  <a:schemeClr val="tx1"/>
                </a:solidFill>
                <a:sym typeface="Wingdings" panose="05000000000000000000" pitchFamily="2" charset="2"/>
              </a:rPr>
              <a:t> </a:t>
            </a:r>
            <a:r>
              <a:rPr lang="en-US" sz="2100" dirty="0">
                <a:solidFill>
                  <a:schemeClr val="tx1"/>
                </a:solidFill>
                <a:sym typeface="Wingdings" panose="05000000000000000000" pitchFamily="2" charset="2"/>
              </a:rPr>
              <a:t>step</a:t>
            </a:r>
          </a:p>
          <a:p>
            <a:pPr marL="1144450" lvl="5" indent="-185738">
              <a:lnSpc>
                <a:spcPct val="120000"/>
              </a:lnSpc>
              <a:spcBef>
                <a:spcPts val="0"/>
              </a:spcBef>
              <a:spcAft>
                <a:spcPts val="0"/>
              </a:spcAft>
            </a:pPr>
            <a:r>
              <a:rPr lang="en-US" sz="2000" dirty="0">
                <a:solidFill>
                  <a:schemeClr val="tx1"/>
                </a:solidFill>
              </a:rPr>
              <a:t>Sequence of matches, substitutions, insertions and deletions,       along with their positions</a:t>
            </a:r>
          </a:p>
          <a:p>
            <a:pPr marL="625475" lvl="1" indent="-223838">
              <a:lnSpc>
                <a:spcPct val="120000"/>
              </a:lnSpc>
              <a:spcBef>
                <a:spcPts val="0"/>
              </a:spcBef>
              <a:spcAft>
                <a:spcPts val="0"/>
              </a:spcAft>
            </a:pPr>
            <a:r>
              <a:rPr lang="en-US" sz="2100" dirty="0">
                <a:solidFill>
                  <a:schemeClr val="tx1"/>
                </a:solidFill>
                <a:sym typeface="Wingdings" panose="05000000000000000000" pitchFamily="2" charset="2"/>
              </a:rPr>
              <a:t>Usually implemented as a </a:t>
            </a:r>
            <a:r>
              <a:rPr lang="en-US" sz="2100" dirty="0">
                <a:solidFill>
                  <a:srgbClr val="C00000"/>
                </a:solidFill>
                <a:sym typeface="Wingdings" panose="05000000000000000000" pitchFamily="2" charset="2"/>
              </a:rPr>
              <a:t>dynamic programming (DP) based algorithm</a:t>
            </a:r>
          </a:p>
          <a:p>
            <a:pPr marL="660400" indent="-342900">
              <a:lnSpc>
                <a:spcPct val="120000"/>
              </a:lnSpc>
              <a:spcBef>
                <a:spcPts val="0"/>
              </a:spcBef>
              <a:spcAft>
                <a:spcPts val="0"/>
              </a:spcAft>
              <a:buFont typeface="Wingdings" pitchFamily="2" charset="2"/>
              <a:buChar char="à"/>
            </a:pPr>
            <a:endParaRPr lang="en-US" sz="2100" dirty="0">
              <a:solidFill>
                <a:schemeClr val="tx1"/>
              </a:solidFill>
              <a:sym typeface="Wingdings" panose="05000000000000000000" pitchFamily="2" charset="2"/>
            </a:endParaRPr>
          </a:p>
          <a:p>
            <a:pPr marL="317500" indent="0">
              <a:lnSpc>
                <a:spcPct val="120000"/>
              </a:lnSpc>
              <a:spcBef>
                <a:spcPts val="0"/>
              </a:spcBef>
              <a:spcAft>
                <a:spcPts val="0"/>
              </a:spcAft>
              <a:buNone/>
            </a:pPr>
            <a:endParaRPr lang="en-US" sz="2100" dirty="0">
              <a:solidFill>
                <a:schemeClr val="tx1"/>
              </a:solidFill>
              <a:sym typeface="Wingdings" panose="05000000000000000000" pitchFamily="2" charset="2"/>
            </a:endParaRPr>
          </a:p>
          <a:p>
            <a:pPr marL="660400" indent="-342900">
              <a:lnSpc>
                <a:spcPct val="120000"/>
              </a:lnSpc>
              <a:spcBef>
                <a:spcPts val="0"/>
              </a:spcBef>
              <a:spcAft>
                <a:spcPts val="0"/>
              </a:spcAft>
              <a:buFont typeface="Wingdings" pitchFamily="2" charset="2"/>
              <a:buChar char="à"/>
            </a:pPr>
            <a:endParaRPr lang="en-US" sz="2100" dirty="0">
              <a:solidFill>
                <a:schemeClr val="tx1"/>
              </a:solidFill>
            </a:endParaRPr>
          </a:p>
          <a:p>
            <a:pPr marL="342900" indent="-342900">
              <a:lnSpc>
                <a:spcPct val="120000"/>
              </a:lnSpc>
              <a:spcBef>
                <a:spcPts val="0"/>
              </a:spcBef>
              <a:spcAft>
                <a:spcPts val="0"/>
              </a:spcAft>
              <a:buFont typeface="Wingdings" panose="05000000000000000000" pitchFamily="2" charset="2"/>
              <a:buChar char="Ø"/>
            </a:pPr>
            <a:endParaRPr lang="en-US" sz="2100" dirty="0">
              <a:solidFill>
                <a:schemeClr val="tx1"/>
              </a:solidFill>
            </a:endParaRPr>
          </a:p>
        </p:txBody>
      </p:sp>
      <p:sp>
        <p:nvSpPr>
          <p:cNvPr id="2" name="Title 1"/>
          <p:cNvSpPr>
            <a:spLocks noGrp="1"/>
          </p:cNvSpPr>
          <p:nvPr>
            <p:ph type="title"/>
          </p:nvPr>
        </p:nvSpPr>
        <p:spPr>
          <a:xfrm>
            <a:off x="366963" y="257434"/>
            <a:ext cx="8410073" cy="753467"/>
          </a:xfrm>
        </p:spPr>
        <p:txBody>
          <a:bodyPr>
            <a:normAutofit fontScale="90000"/>
          </a:bodyPr>
          <a:lstStyle/>
          <a:p>
            <a:r>
              <a:rPr lang="en-US" dirty="0"/>
              <a:t>Approximate String Matching</a:t>
            </a:r>
          </a:p>
        </p:txBody>
      </p:sp>
      <p:sp>
        <p:nvSpPr>
          <p:cNvPr id="24" name="Slide Number Placeholder 23">
            <a:extLst>
              <a:ext uri="{FF2B5EF4-FFF2-40B4-BE49-F238E27FC236}">
                <a16:creationId xmlns:a16="http://schemas.microsoft.com/office/drawing/2014/main" id="{E67EDDFB-5ABC-144D-BB9B-153CA3C1C051}"/>
              </a:ext>
            </a:extLst>
          </p:cNvPr>
          <p:cNvSpPr>
            <a:spLocks noGrp="1"/>
          </p:cNvSpPr>
          <p:nvPr>
            <p:ph type="sldNum" sz="quarter" idx="10"/>
          </p:nvPr>
        </p:nvSpPr>
        <p:spPr/>
        <p:txBody>
          <a:bodyPr/>
          <a:lstStyle/>
          <a:p>
            <a:fld id="{BE67019E-6B59-9444-A8F8-0CFAB6B6981D}" type="slidenum">
              <a:rPr lang="en-US" smtClean="0"/>
              <a:pPr/>
              <a:t>7</a:t>
            </a:fld>
            <a:endParaRPr lang="en-US" dirty="0"/>
          </a:p>
        </p:txBody>
      </p:sp>
      <p:sp>
        <p:nvSpPr>
          <p:cNvPr id="19" name="Text Box 46">
            <a:extLst>
              <a:ext uri="{FF2B5EF4-FFF2-40B4-BE49-F238E27FC236}">
                <a16:creationId xmlns:a16="http://schemas.microsoft.com/office/drawing/2014/main" id="{6218969F-07B4-A649-9D44-09667E6B04E6}"/>
              </a:ext>
            </a:extLst>
          </p:cNvPr>
          <p:cNvSpPr txBox="1"/>
          <p:nvPr/>
        </p:nvSpPr>
        <p:spPr>
          <a:xfrm>
            <a:off x="1467218" y="2048842"/>
            <a:ext cx="1427566" cy="770564"/>
          </a:xfrm>
          <a:prstGeom prst="rect">
            <a:avLst/>
          </a:prstGeom>
          <a:noFill/>
          <a:ln w="6350">
            <a:noFill/>
          </a:ln>
        </p:spPr>
        <p:txBody>
          <a:bodyPr rot="0" spcFirstLastPara="0" vert="horz" wrap="square" lIns="33180" tIns="16590" rIns="33180" bIns="16590" numCol="1" spcCol="0" rtlCol="0" fromWordArt="0" anchor="t" anchorCtr="0" forceAA="0" compatLnSpc="1">
            <a:prstTxWarp prst="textNoShape">
              <a:avLst/>
            </a:prstTxWarp>
            <a:noAutofit/>
          </a:bodyPr>
          <a:lstStyle/>
          <a:p>
            <a:pPr algn="r" defTabSz="165918"/>
            <a:r>
              <a:rPr lang="en-US" sz="2100" i="1" dirty="0">
                <a:solidFill>
                  <a:srgbClr val="7030A0"/>
                </a:solidFill>
                <a:latin typeface="Corbel" panose="020B0503020204020204" pitchFamily="34" charset="0"/>
                <a:ea typeface="Calibri" panose="020F0502020204030204" pitchFamily="34" charset="0"/>
                <a:cs typeface="Times New Roman" panose="02020603050405020304" pitchFamily="18" charset="0"/>
              </a:rPr>
              <a:t>Reference:</a:t>
            </a:r>
          </a:p>
          <a:p>
            <a:pPr algn="r" defTabSz="165918">
              <a:spcBef>
                <a:spcPts val="435"/>
              </a:spcBef>
            </a:pPr>
            <a:r>
              <a:rPr lang="en-US" sz="2100" i="1" dirty="0">
                <a:solidFill>
                  <a:srgbClr val="7030A0"/>
                </a:solidFill>
                <a:latin typeface="Corbel" panose="020B0503020204020204" pitchFamily="34" charset="0"/>
                <a:ea typeface="Calibri" panose="020F0502020204030204" pitchFamily="34" charset="0"/>
                <a:cs typeface="Times New Roman" panose="02020603050405020304" pitchFamily="18" charset="0"/>
              </a:rPr>
              <a:t>Read:</a:t>
            </a:r>
          </a:p>
        </p:txBody>
      </p:sp>
      <p:sp>
        <p:nvSpPr>
          <p:cNvPr id="20" name="Text Box 46">
            <a:extLst>
              <a:ext uri="{FF2B5EF4-FFF2-40B4-BE49-F238E27FC236}">
                <a16:creationId xmlns:a16="http://schemas.microsoft.com/office/drawing/2014/main" id="{F3BFAF3E-CB49-924A-B1D2-E22CFE4B8E54}"/>
              </a:ext>
            </a:extLst>
          </p:cNvPr>
          <p:cNvSpPr txBox="1"/>
          <p:nvPr/>
        </p:nvSpPr>
        <p:spPr>
          <a:xfrm>
            <a:off x="5714693" y="2790846"/>
            <a:ext cx="1240166" cy="354191"/>
          </a:xfrm>
          <a:prstGeom prst="rect">
            <a:avLst/>
          </a:prstGeom>
          <a:noFill/>
          <a:ln w="6350">
            <a:noFill/>
          </a:ln>
        </p:spPr>
        <p:txBody>
          <a:bodyPr rot="0" spcFirstLastPara="0" vert="horz" wrap="square" lIns="33180" tIns="16590" rIns="33180" bIns="16590" numCol="1" spcCol="0" rtlCol="0" fromWordArt="0" anchor="t" anchorCtr="0" forceAA="0" compatLnSpc="1">
            <a:prstTxWarp prst="textNoShape">
              <a:avLst/>
            </a:prstTxWarp>
            <a:noAutofit/>
          </a:bodyPr>
          <a:lstStyle/>
          <a:p>
            <a:pPr algn="ctr" defTabSz="165918"/>
            <a:r>
              <a:rPr lang="en-US" b="1" i="1" dirty="0">
                <a:solidFill>
                  <a:srgbClr val="5B9BD5">
                    <a:lumMod val="50000"/>
                  </a:srgbClr>
                </a:solidFill>
                <a:latin typeface="Corbel" panose="020B0503020204020204" pitchFamily="34" charset="0"/>
                <a:ea typeface="Calibri" panose="020F0502020204030204" pitchFamily="34" charset="0"/>
                <a:cs typeface="Times New Roman" panose="02020603050405020304" pitchFamily="18" charset="0"/>
              </a:rPr>
              <a:t>insertion</a:t>
            </a:r>
          </a:p>
        </p:txBody>
      </p:sp>
      <p:sp>
        <p:nvSpPr>
          <p:cNvPr id="21" name="Text Box 46">
            <a:extLst>
              <a:ext uri="{FF2B5EF4-FFF2-40B4-BE49-F238E27FC236}">
                <a16:creationId xmlns:a16="http://schemas.microsoft.com/office/drawing/2014/main" id="{EE5C9E14-0FFA-F74F-9CC0-A9FA7943FDC0}"/>
              </a:ext>
            </a:extLst>
          </p:cNvPr>
          <p:cNvSpPr txBox="1"/>
          <p:nvPr/>
        </p:nvSpPr>
        <p:spPr>
          <a:xfrm>
            <a:off x="4155009" y="2790846"/>
            <a:ext cx="1633722" cy="354192"/>
          </a:xfrm>
          <a:prstGeom prst="rect">
            <a:avLst/>
          </a:prstGeom>
          <a:noFill/>
          <a:ln w="6350">
            <a:noFill/>
          </a:ln>
        </p:spPr>
        <p:txBody>
          <a:bodyPr rot="0" spcFirstLastPara="0" vert="horz" wrap="square" lIns="33180" tIns="16590" rIns="33180" bIns="16590" numCol="1" spcCol="0" rtlCol="0" fromWordArt="0" anchor="t" anchorCtr="0" forceAA="0" compatLnSpc="1">
            <a:prstTxWarp prst="textNoShape">
              <a:avLst/>
            </a:prstTxWarp>
            <a:noAutofit/>
          </a:bodyPr>
          <a:lstStyle/>
          <a:p>
            <a:pPr algn="ctr" defTabSz="165918"/>
            <a:r>
              <a:rPr lang="en-US" b="1" i="1" dirty="0">
                <a:solidFill>
                  <a:srgbClr val="C00000"/>
                </a:solidFill>
                <a:latin typeface="Corbel" panose="020B0503020204020204" pitchFamily="34" charset="0"/>
                <a:ea typeface="Calibri" panose="020F0502020204030204" pitchFamily="34" charset="0"/>
                <a:cs typeface="Times New Roman" panose="02020603050405020304" pitchFamily="18" charset="0"/>
              </a:rPr>
              <a:t>substitution</a:t>
            </a:r>
          </a:p>
        </p:txBody>
      </p:sp>
      <p:sp>
        <p:nvSpPr>
          <p:cNvPr id="22" name="Text Box 46">
            <a:extLst>
              <a:ext uri="{FF2B5EF4-FFF2-40B4-BE49-F238E27FC236}">
                <a16:creationId xmlns:a16="http://schemas.microsoft.com/office/drawing/2014/main" id="{2ECC9885-8D88-2B4D-9CB1-C90F7B1701ED}"/>
              </a:ext>
            </a:extLst>
          </p:cNvPr>
          <p:cNvSpPr txBox="1"/>
          <p:nvPr/>
        </p:nvSpPr>
        <p:spPr>
          <a:xfrm>
            <a:off x="3050018" y="2790846"/>
            <a:ext cx="1142243" cy="354192"/>
          </a:xfrm>
          <a:prstGeom prst="rect">
            <a:avLst/>
          </a:prstGeom>
          <a:noFill/>
          <a:ln w="6350">
            <a:noFill/>
          </a:ln>
        </p:spPr>
        <p:txBody>
          <a:bodyPr rot="0" spcFirstLastPara="0" vert="horz" wrap="square" lIns="33180" tIns="16590" rIns="33180" bIns="16590" numCol="1" spcCol="0" rtlCol="0" fromWordArt="0" anchor="t" anchorCtr="0" forceAA="0" compatLnSpc="1">
            <a:prstTxWarp prst="textNoShape">
              <a:avLst/>
            </a:prstTxWarp>
            <a:noAutofit/>
          </a:bodyPr>
          <a:lstStyle/>
          <a:p>
            <a:pPr algn="ctr" defTabSz="165918"/>
            <a:r>
              <a:rPr lang="en-US" b="1" i="1" dirty="0">
                <a:solidFill>
                  <a:srgbClr val="70AD47">
                    <a:lumMod val="50000"/>
                  </a:srgbClr>
                </a:solidFill>
                <a:latin typeface="Corbel" panose="020B0503020204020204" pitchFamily="34" charset="0"/>
                <a:ea typeface="Calibri" panose="020F0502020204030204" pitchFamily="34" charset="0"/>
                <a:cs typeface="Times New Roman" panose="02020603050405020304" pitchFamily="18" charset="0"/>
              </a:rPr>
              <a:t>deletion</a:t>
            </a:r>
          </a:p>
        </p:txBody>
      </p:sp>
      <p:sp>
        <p:nvSpPr>
          <p:cNvPr id="44" name="Text Box 45">
            <a:extLst>
              <a:ext uri="{FF2B5EF4-FFF2-40B4-BE49-F238E27FC236}">
                <a16:creationId xmlns:a16="http://schemas.microsoft.com/office/drawing/2014/main" id="{ECC11917-BA8A-1B48-988E-B7523AD934CA}"/>
              </a:ext>
            </a:extLst>
          </p:cNvPr>
          <p:cNvSpPr txBox="1"/>
          <p:nvPr/>
        </p:nvSpPr>
        <p:spPr>
          <a:xfrm>
            <a:off x="2882795" y="2063640"/>
            <a:ext cx="4797387" cy="770564"/>
          </a:xfrm>
          <a:prstGeom prst="rect">
            <a:avLst/>
          </a:prstGeom>
          <a:noFill/>
          <a:ln w="6350">
            <a:noFill/>
          </a:ln>
        </p:spPr>
        <p:txBody>
          <a:bodyPr rot="0" spcFirstLastPara="0" vert="horz" wrap="square" lIns="33180" tIns="16590" rIns="33180" bIns="16590" numCol="1" spcCol="0" rtlCol="0" fromWordArt="0" anchor="t" anchorCtr="0" forceAA="0" compatLnSpc="1">
            <a:prstTxWarp prst="textNoShape">
              <a:avLst/>
            </a:prstTxWarp>
            <a:noAutofit/>
          </a:bodyPr>
          <a:lstStyle/>
          <a:p>
            <a:pPr defTabSz="165918"/>
            <a:r>
              <a:rPr lang="en-US" sz="2100" spc="300" dirty="0">
                <a:latin typeface="Corbel" panose="020B0503020204020204" pitchFamily="34" charset="0"/>
                <a:ea typeface="Calibri" panose="020F0502020204030204" pitchFamily="34" charset="0"/>
                <a:cs typeface="Times New Roman" panose="02020603050405020304" pitchFamily="18" charset="0"/>
              </a:rPr>
              <a:t>AAAATGTTTAGT</a:t>
            </a:r>
            <a:r>
              <a:rPr lang="en-US" sz="2100" spc="300" dirty="0">
                <a:latin typeface="Corbel" panose="020B0503020204020204" pitchFamily="34" charset="0"/>
                <a:cs typeface="Times New Roman" panose="02020603050405020304" pitchFamily="18" charset="0"/>
              </a:rPr>
              <a:t>G</a:t>
            </a:r>
            <a:r>
              <a:rPr lang="en-US" sz="2100" spc="300" dirty="0">
                <a:latin typeface="Corbel" panose="020B0503020204020204" pitchFamily="34" charset="0"/>
                <a:ea typeface="Calibri" panose="020F0502020204030204" pitchFamily="34" charset="0"/>
                <a:cs typeface="Times New Roman" panose="02020603050405020304" pitchFamily="18" charset="0"/>
              </a:rPr>
              <a:t>CTACTG</a:t>
            </a:r>
          </a:p>
          <a:p>
            <a:pPr defTabSz="165918">
              <a:spcBef>
                <a:spcPts val="435"/>
              </a:spcBef>
            </a:pPr>
            <a:r>
              <a:rPr lang="en-US" sz="2100" spc="300" dirty="0">
                <a:latin typeface="Corbel" panose="020B0503020204020204" pitchFamily="34" charset="0"/>
                <a:ea typeface="Calibri" panose="020F0502020204030204" pitchFamily="34" charset="0"/>
                <a:cs typeface="Times New Roman" panose="02020603050405020304" pitchFamily="18" charset="0"/>
              </a:rPr>
              <a:t>AAATGT</a:t>
            </a:r>
            <a:r>
              <a:rPr lang="en-US" sz="2100" spc="300" dirty="0">
                <a:latin typeface="Corbel" panose="020B0503020204020204" pitchFamily="34" charset="0"/>
                <a:cs typeface="Times New Roman" panose="02020603050405020304" pitchFamily="18" charset="0"/>
              </a:rPr>
              <a:t>T</a:t>
            </a:r>
            <a:r>
              <a:rPr lang="en-US" sz="2100" spc="300" dirty="0">
                <a:latin typeface="Corbel" panose="020B0503020204020204" pitchFamily="34" charset="0"/>
                <a:ea typeface="Calibri" panose="020F0502020204030204" pitchFamily="34" charset="0"/>
                <a:cs typeface="Times New Roman" panose="02020603050405020304" pitchFamily="18" charset="0"/>
              </a:rPr>
              <a:t>TACT</a:t>
            </a:r>
            <a:r>
              <a:rPr lang="en-US" sz="2100" spc="300" dirty="0">
                <a:latin typeface="Corbel" panose="020B0503020204020204" pitchFamily="34" charset="0"/>
                <a:cs typeface="Times New Roman" panose="02020603050405020304" pitchFamily="18" charset="0"/>
              </a:rPr>
              <a:t>G</a:t>
            </a:r>
            <a:r>
              <a:rPr lang="en-US" sz="2100" spc="300" dirty="0">
                <a:latin typeface="Corbel" panose="020B0503020204020204" pitchFamily="34" charset="0"/>
                <a:ea typeface="Calibri" panose="020F0502020204030204" pitchFamily="34" charset="0"/>
                <a:cs typeface="Times New Roman" panose="02020603050405020304" pitchFamily="18" charset="0"/>
              </a:rPr>
              <a:t>CTACTTG</a:t>
            </a:r>
          </a:p>
        </p:txBody>
      </p:sp>
      <p:sp>
        <p:nvSpPr>
          <p:cNvPr id="46" name="Text Box 45">
            <a:extLst>
              <a:ext uri="{FF2B5EF4-FFF2-40B4-BE49-F238E27FC236}">
                <a16:creationId xmlns:a16="http://schemas.microsoft.com/office/drawing/2014/main" id="{E984FF85-4FF0-5A44-A5E2-64A277DBF7AF}"/>
              </a:ext>
            </a:extLst>
          </p:cNvPr>
          <p:cNvSpPr txBox="1"/>
          <p:nvPr/>
        </p:nvSpPr>
        <p:spPr>
          <a:xfrm>
            <a:off x="2885146" y="2058722"/>
            <a:ext cx="4797387" cy="770564"/>
          </a:xfrm>
          <a:prstGeom prst="rect">
            <a:avLst/>
          </a:prstGeom>
          <a:noFill/>
          <a:ln w="6350">
            <a:noFill/>
          </a:ln>
        </p:spPr>
        <p:txBody>
          <a:bodyPr rot="0" spcFirstLastPara="0" vert="horz" wrap="square" lIns="33180" tIns="16590" rIns="33180" bIns="16590" numCol="1" spcCol="0" rtlCol="0" fromWordArt="0" anchor="t" anchorCtr="0" forceAA="0" compatLnSpc="1">
            <a:prstTxWarp prst="textNoShape">
              <a:avLst/>
            </a:prstTxWarp>
            <a:noAutofit/>
          </a:bodyPr>
          <a:lstStyle/>
          <a:p>
            <a:pPr defTabSz="165918"/>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AAA</a:t>
            </a:r>
            <a:r>
              <a:rPr lang="en-US" sz="2100" spc="300" dirty="0">
                <a:solidFill>
                  <a:srgbClr val="70AD47">
                    <a:lumMod val="50000"/>
                  </a:srgbClr>
                </a:solidFill>
                <a:latin typeface="Corbel" panose="020B0503020204020204" pitchFamily="34" charset="0"/>
                <a:ea typeface="Calibri" panose="020F0502020204030204" pitchFamily="34" charset="0"/>
                <a:cs typeface="Times New Roman" panose="02020603050405020304" pitchFamily="18" charset="0"/>
              </a:rPr>
              <a:t>A</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TGTTTAGT</a:t>
            </a:r>
            <a:r>
              <a:rPr lang="en-US" sz="2100" spc="300" dirty="0">
                <a:solidFill>
                  <a:prstClr val="black"/>
                </a:solidFill>
                <a:latin typeface="Corbel" panose="020B0503020204020204" pitchFamily="34" charset="0"/>
                <a:cs typeface="Times New Roman" panose="02020603050405020304" pitchFamily="18" charset="0"/>
              </a:rPr>
              <a:t>G</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CTACTG</a:t>
            </a:r>
            <a:endParaRPr lang="en-US" sz="2100" spc="300" dirty="0">
              <a:solidFill>
                <a:prstClr val="black">
                  <a:lumMod val="75000"/>
                  <a:lumOff val="25000"/>
                </a:prstClr>
              </a:solidFill>
              <a:latin typeface="Corbel" panose="020B0503020204020204" pitchFamily="34" charset="0"/>
              <a:ea typeface="Calibri" panose="020F0502020204030204" pitchFamily="34" charset="0"/>
              <a:cs typeface="Times New Roman" panose="02020603050405020304" pitchFamily="18" charset="0"/>
            </a:endParaRPr>
          </a:p>
          <a:p>
            <a:pPr defTabSz="165918">
              <a:spcBef>
                <a:spcPts val="435"/>
              </a:spcBef>
            </a:pP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AAA</a:t>
            </a:r>
            <a:r>
              <a:rPr lang="en-US" sz="2100" spc="300" dirty="0">
                <a:solidFill>
                  <a:srgbClr val="70AD47">
                    <a:lumMod val="20000"/>
                    <a:lumOff val="80000"/>
                  </a:srgbClr>
                </a:solidFill>
                <a:latin typeface="Corbel" panose="020B0503020204020204" pitchFamily="34" charset="0"/>
                <a:ea typeface="Calibri" panose="020F0502020204030204" pitchFamily="34" charset="0"/>
                <a:cs typeface="Times New Roman" panose="02020603050405020304" pitchFamily="18" charset="0"/>
              </a:rPr>
              <a:t>A</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TGT</a:t>
            </a:r>
            <a:r>
              <a:rPr lang="en-US" sz="2100" spc="300" dirty="0">
                <a:solidFill>
                  <a:prstClr val="black"/>
                </a:solidFill>
                <a:latin typeface="Corbel" panose="020B0503020204020204" pitchFamily="34" charset="0"/>
                <a:cs typeface="Times New Roman" panose="02020603050405020304" pitchFamily="18" charset="0"/>
              </a:rPr>
              <a:t>T</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TA</a:t>
            </a:r>
            <a:r>
              <a:rPr lang="en-US" sz="2100" spc="300" dirty="0">
                <a:latin typeface="Corbel" panose="020B0503020204020204" pitchFamily="34" charset="0"/>
                <a:ea typeface="Calibri" panose="020F0502020204030204" pitchFamily="34" charset="0"/>
                <a:cs typeface="Times New Roman" panose="02020603050405020304" pitchFamily="18" charset="0"/>
              </a:rPr>
              <a:t>C</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a:t>
            </a:r>
            <a:r>
              <a:rPr lang="en-US" sz="2100" spc="300" dirty="0">
                <a:solidFill>
                  <a:prstClr val="black"/>
                </a:solidFill>
                <a:latin typeface="Corbel" panose="020B0503020204020204" pitchFamily="34" charset="0"/>
                <a:cs typeface="Times New Roman" panose="02020603050405020304" pitchFamily="18" charset="0"/>
              </a:rPr>
              <a:t>G</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CTAC</a:t>
            </a:r>
            <a:r>
              <a:rPr lang="en-US" sz="2100" spc="300" dirty="0">
                <a:latin typeface="Corbel" panose="020B0503020204020204" pitchFamily="34" charset="0"/>
                <a:ea typeface="Calibri" panose="020F0502020204030204" pitchFamily="34" charset="0"/>
                <a:cs typeface="Times New Roman" panose="02020603050405020304" pitchFamily="18" charset="0"/>
              </a:rPr>
              <a:t>T</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TG</a:t>
            </a:r>
          </a:p>
        </p:txBody>
      </p:sp>
      <p:sp>
        <p:nvSpPr>
          <p:cNvPr id="45" name="Text Box 45">
            <a:extLst>
              <a:ext uri="{FF2B5EF4-FFF2-40B4-BE49-F238E27FC236}">
                <a16:creationId xmlns:a16="http://schemas.microsoft.com/office/drawing/2014/main" id="{E17892FD-8656-E14B-978B-F63FE6D0DC17}"/>
              </a:ext>
            </a:extLst>
          </p:cNvPr>
          <p:cNvSpPr txBox="1"/>
          <p:nvPr/>
        </p:nvSpPr>
        <p:spPr>
          <a:xfrm>
            <a:off x="2882794" y="2068558"/>
            <a:ext cx="4797387" cy="770564"/>
          </a:xfrm>
          <a:prstGeom prst="rect">
            <a:avLst/>
          </a:prstGeom>
          <a:noFill/>
          <a:ln w="6350">
            <a:noFill/>
          </a:ln>
        </p:spPr>
        <p:txBody>
          <a:bodyPr rot="0" spcFirstLastPara="0" vert="horz" wrap="square" lIns="33180" tIns="16590" rIns="33180" bIns="16590" numCol="1" spcCol="0" rtlCol="0" fromWordArt="0" anchor="t" anchorCtr="0" forceAA="0" compatLnSpc="1">
            <a:prstTxWarp prst="textNoShape">
              <a:avLst/>
            </a:prstTxWarp>
            <a:noAutofit/>
          </a:bodyPr>
          <a:lstStyle/>
          <a:p>
            <a:pPr defTabSz="165918"/>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AAA</a:t>
            </a:r>
            <a:r>
              <a:rPr lang="en-US" sz="2100" spc="300" dirty="0">
                <a:solidFill>
                  <a:srgbClr val="70AD47">
                    <a:lumMod val="50000"/>
                  </a:srgbClr>
                </a:solidFill>
                <a:latin typeface="Corbel" panose="020B0503020204020204" pitchFamily="34" charset="0"/>
                <a:ea typeface="Calibri" panose="020F0502020204030204" pitchFamily="34" charset="0"/>
                <a:cs typeface="Times New Roman" panose="02020603050405020304" pitchFamily="18" charset="0"/>
              </a:rPr>
              <a:t>A</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TGTTTAGT</a:t>
            </a:r>
            <a:r>
              <a:rPr lang="en-US" sz="2100" spc="300" dirty="0">
                <a:solidFill>
                  <a:prstClr val="black"/>
                </a:solidFill>
                <a:latin typeface="Corbel" panose="020B0503020204020204" pitchFamily="34" charset="0"/>
                <a:cs typeface="Times New Roman" panose="02020603050405020304" pitchFamily="18" charset="0"/>
              </a:rPr>
              <a:t>G</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CTACTG</a:t>
            </a:r>
            <a:endParaRPr lang="en-US" sz="2100" spc="300" dirty="0">
              <a:solidFill>
                <a:prstClr val="black">
                  <a:lumMod val="75000"/>
                  <a:lumOff val="25000"/>
                </a:prstClr>
              </a:solidFill>
              <a:latin typeface="Corbel" panose="020B0503020204020204" pitchFamily="34" charset="0"/>
              <a:ea typeface="Calibri" panose="020F0502020204030204" pitchFamily="34" charset="0"/>
              <a:cs typeface="Times New Roman" panose="02020603050405020304" pitchFamily="18" charset="0"/>
            </a:endParaRPr>
          </a:p>
          <a:p>
            <a:pPr defTabSz="165918">
              <a:spcBef>
                <a:spcPts val="435"/>
              </a:spcBef>
            </a:pP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AAA</a:t>
            </a:r>
            <a:r>
              <a:rPr lang="en-US" sz="2100" spc="300" dirty="0">
                <a:solidFill>
                  <a:srgbClr val="70AD47">
                    <a:lumMod val="20000"/>
                    <a:lumOff val="80000"/>
                  </a:srgbClr>
                </a:solidFill>
                <a:latin typeface="Corbel" panose="020B0503020204020204" pitchFamily="34" charset="0"/>
                <a:ea typeface="Calibri" panose="020F0502020204030204" pitchFamily="34" charset="0"/>
                <a:cs typeface="Times New Roman" panose="02020603050405020304" pitchFamily="18" charset="0"/>
              </a:rPr>
              <a:t>A</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TGT</a:t>
            </a:r>
            <a:r>
              <a:rPr lang="en-US" sz="2100" spc="300" dirty="0">
                <a:solidFill>
                  <a:prstClr val="black"/>
                </a:solidFill>
                <a:latin typeface="Corbel" panose="020B0503020204020204" pitchFamily="34" charset="0"/>
                <a:cs typeface="Times New Roman" panose="02020603050405020304" pitchFamily="18" charset="0"/>
              </a:rPr>
              <a:t>T</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TA</a:t>
            </a:r>
            <a:r>
              <a:rPr lang="en-US" sz="2100" spc="300" dirty="0">
                <a:solidFill>
                  <a:srgbClr val="FFD3D7"/>
                </a:solidFill>
                <a:latin typeface="Corbel" panose="020B0503020204020204" pitchFamily="34" charset="0"/>
                <a:ea typeface="Calibri" panose="020F0502020204030204" pitchFamily="34" charset="0"/>
                <a:cs typeface="Times New Roman" panose="02020603050405020304" pitchFamily="18" charset="0"/>
              </a:rPr>
              <a:t>G</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a:t>
            </a:r>
            <a:r>
              <a:rPr lang="en-US" sz="2100" spc="300" dirty="0">
                <a:solidFill>
                  <a:prstClr val="black"/>
                </a:solidFill>
                <a:latin typeface="Corbel" panose="020B0503020204020204" pitchFamily="34" charset="0"/>
                <a:cs typeface="Times New Roman" panose="02020603050405020304" pitchFamily="18" charset="0"/>
              </a:rPr>
              <a:t>G</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CTAC</a:t>
            </a:r>
            <a:r>
              <a:rPr lang="en-US" sz="2100" spc="300" dirty="0">
                <a:latin typeface="Corbel" panose="020B0503020204020204" pitchFamily="34" charset="0"/>
                <a:ea typeface="Calibri" panose="020F0502020204030204" pitchFamily="34" charset="0"/>
                <a:cs typeface="Times New Roman" panose="02020603050405020304" pitchFamily="18" charset="0"/>
              </a:rPr>
              <a:t>T</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TG</a:t>
            </a:r>
          </a:p>
        </p:txBody>
      </p:sp>
      <p:sp>
        <p:nvSpPr>
          <p:cNvPr id="18" name="Text Box 45">
            <a:extLst>
              <a:ext uri="{FF2B5EF4-FFF2-40B4-BE49-F238E27FC236}">
                <a16:creationId xmlns:a16="http://schemas.microsoft.com/office/drawing/2014/main" id="{6F2F2607-3A6F-1844-966C-91BEEE23D2BC}"/>
              </a:ext>
            </a:extLst>
          </p:cNvPr>
          <p:cNvSpPr txBox="1"/>
          <p:nvPr/>
        </p:nvSpPr>
        <p:spPr>
          <a:xfrm>
            <a:off x="2882793" y="2064814"/>
            <a:ext cx="4797387" cy="770564"/>
          </a:xfrm>
          <a:prstGeom prst="rect">
            <a:avLst/>
          </a:prstGeom>
          <a:solidFill>
            <a:schemeClr val="bg1"/>
          </a:solidFill>
          <a:ln w="6350">
            <a:noFill/>
          </a:ln>
        </p:spPr>
        <p:txBody>
          <a:bodyPr rot="0" spcFirstLastPara="0" vert="horz" wrap="square" lIns="33180" tIns="16590" rIns="33180" bIns="16590" numCol="1" spcCol="0" rtlCol="0" fromWordArt="0" anchor="t" anchorCtr="0" forceAA="0" compatLnSpc="1">
            <a:prstTxWarp prst="textNoShape">
              <a:avLst/>
            </a:prstTxWarp>
            <a:noAutofit/>
          </a:bodyPr>
          <a:lstStyle/>
          <a:p>
            <a:pPr defTabSz="165918"/>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AAA</a:t>
            </a:r>
            <a:r>
              <a:rPr lang="en-US" sz="2100" spc="300" dirty="0">
                <a:solidFill>
                  <a:srgbClr val="70AD47">
                    <a:lumMod val="50000"/>
                  </a:srgbClr>
                </a:solidFill>
                <a:latin typeface="Corbel" panose="020B0503020204020204" pitchFamily="34" charset="0"/>
                <a:ea typeface="Calibri" panose="020F0502020204030204" pitchFamily="34" charset="0"/>
                <a:cs typeface="Times New Roman" panose="02020603050405020304" pitchFamily="18" charset="0"/>
              </a:rPr>
              <a:t>A</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TGTTTAGT</a:t>
            </a:r>
            <a:r>
              <a:rPr lang="en-US" sz="2100" spc="300" dirty="0">
                <a:solidFill>
                  <a:prstClr val="black"/>
                </a:solidFill>
                <a:latin typeface="Corbel" panose="020B0503020204020204" pitchFamily="34" charset="0"/>
                <a:cs typeface="Times New Roman" panose="02020603050405020304" pitchFamily="18" charset="0"/>
              </a:rPr>
              <a:t>G</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CTAC</a:t>
            </a:r>
            <a:r>
              <a:rPr lang="en-US" sz="2100" spc="300" dirty="0">
                <a:solidFill>
                  <a:srgbClr val="5B9BD5">
                    <a:lumMod val="20000"/>
                    <a:lumOff val="80000"/>
                  </a:srgbClr>
                </a:solidFill>
                <a:latin typeface="Corbel" panose="020B0503020204020204" pitchFamily="34" charset="0"/>
                <a:ea typeface="Calibri" panose="020F0502020204030204" pitchFamily="34" charset="0"/>
                <a:cs typeface="Times New Roman" panose="02020603050405020304" pitchFamily="18" charset="0"/>
              </a:rPr>
              <a:t>T</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TG</a:t>
            </a:r>
            <a:endParaRPr lang="en-US" sz="2100" spc="300" dirty="0">
              <a:solidFill>
                <a:prstClr val="black">
                  <a:lumMod val="75000"/>
                  <a:lumOff val="25000"/>
                </a:prstClr>
              </a:solidFill>
              <a:latin typeface="Corbel" panose="020B0503020204020204" pitchFamily="34" charset="0"/>
              <a:ea typeface="Calibri" panose="020F0502020204030204" pitchFamily="34" charset="0"/>
              <a:cs typeface="Times New Roman" panose="02020603050405020304" pitchFamily="18" charset="0"/>
            </a:endParaRPr>
          </a:p>
          <a:p>
            <a:pPr defTabSz="165918">
              <a:spcBef>
                <a:spcPts val="435"/>
              </a:spcBef>
            </a:pP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AAA</a:t>
            </a:r>
            <a:r>
              <a:rPr lang="en-US" sz="2100" spc="300" dirty="0">
                <a:solidFill>
                  <a:srgbClr val="70AD47">
                    <a:lumMod val="20000"/>
                    <a:lumOff val="80000"/>
                  </a:srgbClr>
                </a:solidFill>
                <a:latin typeface="Corbel" panose="020B0503020204020204" pitchFamily="34" charset="0"/>
                <a:ea typeface="Calibri" panose="020F0502020204030204" pitchFamily="34" charset="0"/>
                <a:cs typeface="Times New Roman" panose="02020603050405020304" pitchFamily="18" charset="0"/>
              </a:rPr>
              <a:t>A</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TGT</a:t>
            </a:r>
            <a:r>
              <a:rPr lang="en-US" sz="2100" spc="300" dirty="0">
                <a:solidFill>
                  <a:prstClr val="black"/>
                </a:solidFill>
                <a:latin typeface="Corbel" panose="020B0503020204020204" pitchFamily="34" charset="0"/>
                <a:cs typeface="Times New Roman" panose="02020603050405020304" pitchFamily="18" charset="0"/>
              </a:rPr>
              <a:t>T</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TA</a:t>
            </a:r>
            <a:r>
              <a:rPr lang="en-US" sz="2100" spc="300" dirty="0">
                <a:solidFill>
                  <a:srgbClr val="FFD3D7"/>
                </a:solidFill>
                <a:latin typeface="Corbel" panose="020B0503020204020204" pitchFamily="34" charset="0"/>
                <a:ea typeface="Calibri" panose="020F0502020204030204" pitchFamily="34" charset="0"/>
                <a:cs typeface="Times New Roman" panose="02020603050405020304" pitchFamily="18" charset="0"/>
              </a:rPr>
              <a:t>G</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a:t>
            </a:r>
            <a:r>
              <a:rPr lang="en-US" sz="2100" spc="300" dirty="0">
                <a:solidFill>
                  <a:prstClr val="black"/>
                </a:solidFill>
                <a:latin typeface="Corbel" panose="020B0503020204020204" pitchFamily="34" charset="0"/>
                <a:cs typeface="Times New Roman" panose="02020603050405020304" pitchFamily="18" charset="0"/>
              </a:rPr>
              <a:t>G</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CTAC</a:t>
            </a:r>
            <a:r>
              <a:rPr lang="en-US" sz="2100" spc="300" dirty="0">
                <a:solidFill>
                  <a:srgbClr val="5B9BD5">
                    <a:lumMod val="50000"/>
                  </a:srgbClr>
                </a:solidFill>
                <a:latin typeface="Corbel" panose="020B0503020204020204" pitchFamily="34" charset="0"/>
                <a:ea typeface="Calibri" panose="020F0502020204030204" pitchFamily="34" charset="0"/>
                <a:cs typeface="Times New Roman" panose="02020603050405020304" pitchFamily="18" charset="0"/>
              </a:rPr>
              <a:t>T</a:t>
            </a:r>
            <a:r>
              <a:rPr lang="en-US" sz="2100" spc="300" dirty="0">
                <a:solidFill>
                  <a:prstClr val="black"/>
                </a:solidFill>
                <a:latin typeface="Corbel" panose="020B0503020204020204" pitchFamily="34" charset="0"/>
                <a:ea typeface="Calibri" panose="020F0502020204030204" pitchFamily="34" charset="0"/>
                <a:cs typeface="Times New Roman" panose="02020603050405020304" pitchFamily="18" charset="0"/>
              </a:rPr>
              <a:t>TG</a:t>
            </a:r>
          </a:p>
        </p:txBody>
      </p:sp>
      <p:sp>
        <p:nvSpPr>
          <p:cNvPr id="17" name="Rounded Rectangle 16">
            <a:extLst>
              <a:ext uri="{FF2B5EF4-FFF2-40B4-BE49-F238E27FC236}">
                <a16:creationId xmlns:a16="http://schemas.microsoft.com/office/drawing/2014/main" id="{6DDE204B-8D53-AF4C-92F1-359A5FF60A6A}"/>
              </a:ext>
            </a:extLst>
          </p:cNvPr>
          <p:cNvSpPr/>
          <p:nvPr/>
        </p:nvSpPr>
        <p:spPr>
          <a:xfrm>
            <a:off x="6221584" y="2103246"/>
            <a:ext cx="208800" cy="687600"/>
          </a:xfrm>
          <a:prstGeom prst="roundRect">
            <a:avLst/>
          </a:prstGeom>
          <a:solidFill>
            <a:schemeClr val="accent5">
              <a:lumMod val="20000"/>
              <a:lumOff val="8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3180" tIns="16590" rIns="33180" bIns="16590" numCol="1" spcCol="0" rtlCol="0" fromWordArt="0" anchor="ctr" anchorCtr="0" forceAA="0" compatLnSpc="1">
            <a:prstTxWarp prst="textNoShape">
              <a:avLst/>
            </a:prstTxWarp>
            <a:noAutofit/>
          </a:bodyPr>
          <a:lstStyle/>
          <a:p>
            <a:pPr defTabSz="165918"/>
            <a:endParaRPr lang="en-US" sz="2100">
              <a:solidFill>
                <a:prstClr val="white"/>
              </a:solidFill>
              <a:latin typeface="Corbel" panose="020B0503020204020204" pitchFamily="34" charset="0"/>
            </a:endParaRPr>
          </a:p>
        </p:txBody>
      </p:sp>
      <p:sp>
        <p:nvSpPr>
          <p:cNvPr id="26" name="Rounded Rectangle 25">
            <a:extLst>
              <a:ext uri="{FF2B5EF4-FFF2-40B4-BE49-F238E27FC236}">
                <a16:creationId xmlns:a16="http://schemas.microsoft.com/office/drawing/2014/main" id="{051F5BA0-2F6B-D54B-8074-57A53FC30BBD}"/>
              </a:ext>
            </a:extLst>
          </p:cNvPr>
          <p:cNvSpPr/>
          <p:nvPr/>
        </p:nvSpPr>
        <p:spPr>
          <a:xfrm>
            <a:off x="3505367" y="2106966"/>
            <a:ext cx="213963" cy="683911"/>
          </a:xfrm>
          <a:prstGeom prst="roundRect">
            <a:avLst/>
          </a:prstGeom>
          <a:solidFill>
            <a:srgbClr val="70AD47">
              <a:lumMod val="20000"/>
              <a:lumOff val="80000"/>
            </a:srgbClr>
          </a:solidFill>
          <a:ln w="12700" cap="flat" cmpd="sng" algn="ctr">
            <a:solidFill>
              <a:srgbClr val="70AD47">
                <a:lumMod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017AFE69-7E13-9743-B09C-9A4155EC3D0B}"/>
              </a:ext>
            </a:extLst>
          </p:cNvPr>
          <p:cNvSpPr/>
          <p:nvPr/>
        </p:nvSpPr>
        <p:spPr>
          <a:xfrm>
            <a:off x="4867470" y="2109286"/>
            <a:ext cx="208800" cy="687600"/>
          </a:xfrm>
          <a:prstGeom prst="roundRect">
            <a:avLst/>
          </a:prstGeom>
          <a:solidFill>
            <a:srgbClr val="FFD3D7"/>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3180" tIns="16590" rIns="33180" bIns="16590" numCol="1" spcCol="0" rtlCol="0" fromWordArt="0" anchor="ctr" anchorCtr="0" forceAA="0" compatLnSpc="1">
            <a:prstTxWarp prst="textNoShape">
              <a:avLst/>
            </a:prstTxWarp>
            <a:noAutofit/>
          </a:bodyPr>
          <a:lstStyle/>
          <a:p>
            <a:pPr defTabSz="165918"/>
            <a:endParaRPr lang="en-US" sz="2100">
              <a:solidFill>
                <a:prstClr val="white"/>
              </a:solidFill>
              <a:latin typeface="Corbel" panose="020B0503020204020204" pitchFamily="34" charset="0"/>
            </a:endParaRPr>
          </a:p>
        </p:txBody>
      </p:sp>
      <p:sp>
        <p:nvSpPr>
          <p:cNvPr id="23" name="Text Box 45">
            <a:extLst>
              <a:ext uri="{FF2B5EF4-FFF2-40B4-BE49-F238E27FC236}">
                <a16:creationId xmlns:a16="http://schemas.microsoft.com/office/drawing/2014/main" id="{B19ED59A-CE46-2A45-A7BF-07A9DE896B6E}"/>
              </a:ext>
            </a:extLst>
          </p:cNvPr>
          <p:cNvSpPr txBox="1"/>
          <p:nvPr/>
        </p:nvSpPr>
        <p:spPr>
          <a:xfrm>
            <a:off x="4862671" y="2488325"/>
            <a:ext cx="235024" cy="248162"/>
          </a:xfrm>
          <a:prstGeom prst="rect">
            <a:avLst/>
          </a:prstGeom>
          <a:noFill/>
          <a:ln w="6350">
            <a:noFill/>
          </a:ln>
        </p:spPr>
        <p:txBody>
          <a:bodyPr rot="0" spcFirstLastPara="0" vert="horz" wrap="square" lIns="33180" tIns="16590" rIns="33180" bIns="16590" numCol="1" spcCol="0" rtlCol="0" fromWordArt="0" anchor="ctr" anchorCtr="0" forceAA="0" compatLnSpc="1">
            <a:prstTxWarp prst="textNoShape">
              <a:avLst/>
            </a:prstTxWarp>
            <a:noAutofit/>
          </a:bodyPr>
          <a:lstStyle/>
          <a:p>
            <a:pPr algn="ctr" defTabSz="165918"/>
            <a:r>
              <a:rPr lang="en-US" sz="2100" spc="218" dirty="0">
                <a:solidFill>
                  <a:srgbClr val="C00000"/>
                </a:solidFill>
                <a:latin typeface="Corbel" panose="020B0503020204020204" pitchFamily="34" charset="0"/>
                <a:ea typeface="Calibri" panose="020F0502020204030204" pitchFamily="34" charset="0"/>
                <a:cs typeface="Times New Roman" panose="02020603050405020304" pitchFamily="18" charset="0"/>
              </a:rPr>
              <a:t>C</a:t>
            </a:r>
          </a:p>
        </p:txBody>
      </p:sp>
      <p:sp>
        <p:nvSpPr>
          <p:cNvPr id="47" name="Text Box 45">
            <a:extLst>
              <a:ext uri="{FF2B5EF4-FFF2-40B4-BE49-F238E27FC236}">
                <a16:creationId xmlns:a16="http://schemas.microsoft.com/office/drawing/2014/main" id="{41FDB233-FD46-4148-8799-9E88D07C8C96}"/>
              </a:ext>
            </a:extLst>
          </p:cNvPr>
          <p:cNvSpPr txBox="1"/>
          <p:nvPr/>
        </p:nvSpPr>
        <p:spPr>
          <a:xfrm>
            <a:off x="3526191" y="2115393"/>
            <a:ext cx="235024" cy="248162"/>
          </a:xfrm>
          <a:prstGeom prst="rect">
            <a:avLst/>
          </a:prstGeom>
          <a:noFill/>
          <a:ln w="6350">
            <a:noFill/>
          </a:ln>
        </p:spPr>
        <p:txBody>
          <a:bodyPr rot="0" spcFirstLastPara="0" vert="horz" wrap="square" lIns="33180" tIns="16590" rIns="33180" bIns="16590" numCol="1" spcCol="0" rtlCol="0" fromWordArt="0" anchor="ctr" anchorCtr="0" forceAA="0" compatLnSpc="1">
            <a:prstTxWarp prst="textNoShape">
              <a:avLst/>
            </a:prstTxWarp>
            <a:noAutofit/>
          </a:bodyPr>
          <a:lstStyle/>
          <a:p>
            <a:pPr algn="ctr" defTabSz="165918"/>
            <a:r>
              <a:rPr lang="en-US" sz="2100" spc="300" dirty="0">
                <a:solidFill>
                  <a:srgbClr val="70AD47">
                    <a:lumMod val="50000"/>
                  </a:srgbClr>
                </a:solidFill>
                <a:latin typeface="Corbel" panose="020B0503020204020204" pitchFamily="34" charset="0"/>
                <a:ea typeface="Calibri" panose="020F0502020204030204" pitchFamily="34" charset="0"/>
                <a:cs typeface="Times New Roman" panose="02020603050405020304" pitchFamily="18" charset="0"/>
              </a:rPr>
              <a:t>A</a:t>
            </a:r>
          </a:p>
        </p:txBody>
      </p:sp>
      <p:sp>
        <p:nvSpPr>
          <p:cNvPr id="48" name="Text Box 45">
            <a:extLst>
              <a:ext uri="{FF2B5EF4-FFF2-40B4-BE49-F238E27FC236}">
                <a16:creationId xmlns:a16="http://schemas.microsoft.com/office/drawing/2014/main" id="{BBB2B594-C703-DE45-9406-08FF5FA49001}"/>
              </a:ext>
            </a:extLst>
          </p:cNvPr>
          <p:cNvSpPr txBox="1"/>
          <p:nvPr/>
        </p:nvSpPr>
        <p:spPr>
          <a:xfrm>
            <a:off x="6232244" y="2496432"/>
            <a:ext cx="235024" cy="248162"/>
          </a:xfrm>
          <a:prstGeom prst="rect">
            <a:avLst/>
          </a:prstGeom>
          <a:noFill/>
          <a:ln w="6350">
            <a:noFill/>
          </a:ln>
        </p:spPr>
        <p:txBody>
          <a:bodyPr rot="0" spcFirstLastPara="0" vert="horz" wrap="square" lIns="33180" tIns="16590" rIns="33180" bIns="16590" numCol="1" spcCol="0" rtlCol="0" fromWordArt="0" anchor="ctr" anchorCtr="0" forceAA="0" compatLnSpc="1">
            <a:prstTxWarp prst="textNoShape">
              <a:avLst/>
            </a:prstTxWarp>
            <a:noAutofit/>
          </a:bodyPr>
          <a:lstStyle/>
          <a:p>
            <a:pPr algn="ctr" defTabSz="165918"/>
            <a:r>
              <a:rPr lang="en-US" sz="2100" spc="300" dirty="0">
                <a:solidFill>
                  <a:srgbClr val="5B9BD5">
                    <a:lumMod val="50000"/>
                  </a:srgbClr>
                </a:solidFill>
                <a:latin typeface="Corbel" panose="020B0503020204020204" pitchFamily="34" charset="0"/>
                <a:ea typeface="Calibri" panose="020F0502020204030204" pitchFamily="34" charset="0"/>
                <a:cs typeface="Times New Roman" panose="02020603050405020304" pitchFamily="18" charset="0"/>
              </a:rPr>
              <a:t>T</a:t>
            </a:r>
          </a:p>
        </p:txBody>
      </p:sp>
      <p:sp>
        <p:nvSpPr>
          <p:cNvPr id="49" name="Text Box 45">
            <a:extLst>
              <a:ext uri="{FF2B5EF4-FFF2-40B4-BE49-F238E27FC236}">
                <a16:creationId xmlns:a16="http://schemas.microsoft.com/office/drawing/2014/main" id="{FA793241-6159-A241-8198-8540050EA991}"/>
              </a:ext>
            </a:extLst>
          </p:cNvPr>
          <p:cNvSpPr txBox="1"/>
          <p:nvPr/>
        </p:nvSpPr>
        <p:spPr>
          <a:xfrm>
            <a:off x="4862671" y="2121819"/>
            <a:ext cx="235024" cy="248162"/>
          </a:xfrm>
          <a:prstGeom prst="rect">
            <a:avLst/>
          </a:prstGeom>
          <a:noFill/>
          <a:ln w="6350">
            <a:noFill/>
          </a:ln>
        </p:spPr>
        <p:txBody>
          <a:bodyPr rot="0" spcFirstLastPara="0" vert="horz" wrap="square" lIns="33180" tIns="16590" rIns="33180" bIns="16590" numCol="1" spcCol="0" rtlCol="0" fromWordArt="0" anchor="ctr" anchorCtr="0" forceAA="0" compatLnSpc="1">
            <a:prstTxWarp prst="textNoShape">
              <a:avLst/>
            </a:prstTxWarp>
            <a:noAutofit/>
          </a:bodyPr>
          <a:lstStyle/>
          <a:p>
            <a:pPr algn="ctr" defTabSz="165918"/>
            <a:r>
              <a:rPr lang="en-US" sz="2100" spc="218" dirty="0">
                <a:latin typeface="Corbel" panose="020B0503020204020204" pitchFamily="34" charset="0"/>
                <a:ea typeface="Calibri" panose="020F0502020204030204" pitchFamily="34" charset="0"/>
                <a:cs typeface="Times New Roman" panose="02020603050405020304" pitchFamily="18" charset="0"/>
              </a:rPr>
              <a:t>G</a:t>
            </a:r>
          </a:p>
        </p:txBody>
      </p:sp>
    </p:spTree>
    <p:custDataLst>
      <p:tags r:id="rId1"/>
    </p:custDataLst>
    <p:extLst>
      <p:ext uri="{BB962C8B-B14F-4D97-AF65-F5344CB8AC3E}">
        <p14:creationId xmlns:p14="http://schemas.microsoft.com/office/powerpoint/2010/main" val="277839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2"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4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2"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4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xit" presetSubtype="0" fill="hold" grpId="3" nodeType="withEffect">
                                  <p:stCondLst>
                                    <p:cond delay="0"/>
                                  </p:stCondLst>
                                  <p:childTnLst>
                                    <p:set>
                                      <p:cBhvr>
                                        <p:cTn id="50" dur="1" fill="hold">
                                          <p:stCondLst>
                                            <p:cond delay="0"/>
                                          </p:stCondLst>
                                        </p:cTn>
                                        <p:tgtEl>
                                          <p:spTgt spid="4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3">
                                            <p:txEl>
                                              <p:pRg st="8" end="8"/>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3">
                                            <p:txEl>
                                              <p:pRg st="9" end="9"/>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44" grpId="0"/>
      <p:bldP spid="44" grpId="1"/>
      <p:bldP spid="46" grpId="1"/>
      <p:bldP spid="46" grpId="2"/>
      <p:bldP spid="45" grpId="2"/>
      <p:bldP spid="45" grpId="3"/>
      <p:bldP spid="18" grpId="0" animBg="1"/>
      <p:bldP spid="17" grpId="0" animBg="1"/>
      <p:bldP spid="26" grpId="0" animBg="1"/>
      <p:bldP spid="15" grpId="0" animBg="1"/>
      <p:bldP spid="23" grpId="0"/>
      <p:bldP spid="47" grpId="0"/>
      <p:bldP spid="48"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p:spPr>
        <p:txBody>
          <a:bodyPr>
            <a:normAutofit fontScale="90000"/>
          </a:bodyPr>
          <a:lstStyle/>
          <a:p>
            <a:r>
              <a:rPr lang="en-US" dirty="0"/>
              <a:t>Bitap Algorithm</a:t>
            </a:r>
          </a:p>
        </p:txBody>
      </p:sp>
      <p:sp>
        <p:nvSpPr>
          <p:cNvPr id="3" name="Content Placeholder 2"/>
          <p:cNvSpPr>
            <a:spLocks noGrp="1"/>
          </p:cNvSpPr>
          <p:nvPr>
            <p:ph idx="1"/>
          </p:nvPr>
        </p:nvSpPr>
        <p:spPr>
          <a:xfrm>
            <a:off x="366963" y="1153551"/>
            <a:ext cx="8410073" cy="4848004"/>
          </a:xfrm>
        </p:spPr>
        <p:txBody>
          <a:bodyPr>
            <a:noAutofit/>
          </a:bodyPr>
          <a:lstStyle/>
          <a:p>
            <a:pPr marL="342900" indent="-342900">
              <a:lnSpc>
                <a:spcPct val="110000"/>
              </a:lnSpc>
              <a:spcBef>
                <a:spcPts val="0"/>
              </a:spcBef>
              <a:spcAft>
                <a:spcPts val="0"/>
              </a:spcAft>
            </a:pPr>
            <a:r>
              <a:rPr lang="en-US" sz="2100" dirty="0">
                <a:solidFill>
                  <a:srgbClr val="1F8DD3"/>
                </a:solidFill>
              </a:rPr>
              <a:t>Bitap</a:t>
            </a:r>
            <a:r>
              <a:rPr lang="en-US" sz="2100" baseline="30000" dirty="0"/>
              <a:t>1,2 </a:t>
            </a:r>
            <a:r>
              <a:rPr lang="en-US" sz="2100" dirty="0">
                <a:solidFill>
                  <a:schemeClr val="tx1"/>
                </a:solidFill>
              </a:rPr>
              <a:t>performs ASM with </a:t>
            </a:r>
            <a:r>
              <a:rPr lang="en-US" sz="2100" dirty="0">
                <a:solidFill>
                  <a:srgbClr val="1F8DD3"/>
                </a:solidFill>
              </a:rPr>
              <a:t>fast and simple bitwise operations</a:t>
            </a:r>
            <a:endParaRPr lang="en-US" sz="2100" dirty="0">
              <a:solidFill>
                <a:schemeClr val="tx1"/>
              </a:solidFill>
            </a:endParaRPr>
          </a:p>
          <a:p>
            <a:pPr marL="606425" lvl="1" indent="-241300">
              <a:lnSpc>
                <a:spcPct val="110000"/>
              </a:lnSpc>
              <a:spcBef>
                <a:spcPts val="0"/>
              </a:spcBef>
              <a:spcAft>
                <a:spcPts val="0"/>
              </a:spcAft>
            </a:pPr>
            <a:r>
              <a:rPr lang="en-US" sz="2100" dirty="0">
                <a:solidFill>
                  <a:schemeClr val="tx1"/>
                </a:solidFill>
              </a:rPr>
              <a:t>Amenable to efficient hardware acceleration</a:t>
            </a:r>
          </a:p>
          <a:p>
            <a:pPr marL="606425" lvl="1" indent="-241300">
              <a:lnSpc>
                <a:spcPct val="110000"/>
              </a:lnSpc>
              <a:spcBef>
                <a:spcPts val="0"/>
              </a:spcBef>
              <a:spcAft>
                <a:spcPts val="0"/>
              </a:spcAft>
            </a:pPr>
            <a:r>
              <a:rPr lang="en-US" sz="2100" dirty="0">
                <a:solidFill>
                  <a:schemeClr val="tx1"/>
                </a:solidFill>
              </a:rPr>
              <a:t>Computes the </a:t>
            </a:r>
            <a:r>
              <a:rPr lang="en-US" sz="2100" b="1" dirty="0">
                <a:solidFill>
                  <a:schemeClr val="tx1"/>
                </a:solidFill>
              </a:rPr>
              <a:t>minimum edit distance </a:t>
            </a:r>
            <a:r>
              <a:rPr lang="en-US" sz="2100" dirty="0">
                <a:solidFill>
                  <a:schemeClr val="tx1"/>
                </a:solidFill>
              </a:rPr>
              <a:t>between a </a:t>
            </a:r>
            <a:r>
              <a:rPr lang="en-US" sz="2100" b="1" dirty="0">
                <a:solidFill>
                  <a:schemeClr val="tx1"/>
                </a:solidFill>
              </a:rPr>
              <a:t>text</a:t>
            </a:r>
            <a:r>
              <a:rPr lang="en-US" sz="2100" dirty="0">
                <a:solidFill>
                  <a:schemeClr val="tx1"/>
                </a:solidFill>
              </a:rPr>
              <a:t> (e.g., reference genome) and a </a:t>
            </a:r>
            <a:r>
              <a:rPr lang="en-US" sz="2100" b="1" dirty="0">
                <a:solidFill>
                  <a:schemeClr val="tx1"/>
                </a:solidFill>
              </a:rPr>
              <a:t>pattern</a:t>
            </a:r>
            <a:r>
              <a:rPr lang="en-US" sz="2100" dirty="0">
                <a:solidFill>
                  <a:schemeClr val="tx1"/>
                </a:solidFill>
              </a:rPr>
              <a:t> (e.g., read) with a maximum of </a:t>
            </a:r>
            <a:r>
              <a:rPr lang="en-US" sz="2100" b="1" i="1" dirty="0">
                <a:solidFill>
                  <a:schemeClr val="tx1"/>
                </a:solidFill>
              </a:rPr>
              <a:t>k</a:t>
            </a:r>
            <a:r>
              <a:rPr lang="en-US" sz="2100" dirty="0">
                <a:solidFill>
                  <a:schemeClr val="tx1"/>
                </a:solidFill>
              </a:rPr>
              <a:t> errors </a:t>
            </a:r>
          </a:p>
          <a:p>
            <a:pPr marL="365125" indent="-352425">
              <a:lnSpc>
                <a:spcPct val="110000"/>
              </a:lnSpc>
              <a:spcAft>
                <a:spcPts val="0"/>
              </a:spcAft>
            </a:pPr>
            <a:r>
              <a:rPr lang="en-US" sz="2100" b="1" dirty="0">
                <a:solidFill>
                  <a:srgbClr val="FE6200"/>
                </a:solidFill>
              </a:rPr>
              <a:t>Step </a:t>
            </a:r>
            <a:r>
              <a:rPr lang="en-US" sz="2100" b="1" dirty="0">
                <a:solidFill>
                  <a:srgbClr val="FE6200"/>
                </a:solidFill>
                <a:latin typeface="Calibri" panose="020F0502020204030204" pitchFamily="34" charset="0"/>
              </a:rPr>
              <a:t>1</a:t>
            </a:r>
            <a:r>
              <a:rPr lang="en-US" sz="2100" b="1" dirty="0">
                <a:solidFill>
                  <a:srgbClr val="FE6200"/>
                </a:solidFill>
              </a:rPr>
              <a:t>: Pre-processing (per pattern)</a:t>
            </a:r>
          </a:p>
          <a:p>
            <a:pPr marL="627063" lvl="1" indent="-261938">
              <a:lnSpc>
                <a:spcPct val="110000"/>
              </a:lnSpc>
              <a:spcBef>
                <a:spcPts val="0"/>
              </a:spcBef>
              <a:spcAft>
                <a:spcPts val="0"/>
              </a:spcAft>
            </a:pPr>
            <a:r>
              <a:rPr lang="en-US" sz="2100" dirty="0">
                <a:solidFill>
                  <a:schemeClr val="tx1"/>
                </a:solidFill>
              </a:rPr>
              <a:t>Generate a </a:t>
            </a:r>
            <a:r>
              <a:rPr lang="en-US" sz="2100" dirty="0">
                <a:solidFill>
                  <a:srgbClr val="FE6200"/>
                </a:solidFill>
              </a:rPr>
              <a:t>pattern bitmask (PM) </a:t>
            </a:r>
            <a:r>
              <a:rPr lang="en-US" sz="2100" dirty="0">
                <a:solidFill>
                  <a:schemeClr val="tx1"/>
                </a:solidFill>
              </a:rPr>
              <a:t>for each character in the alphabet  (A, C, G, T)</a:t>
            </a:r>
          </a:p>
          <a:p>
            <a:pPr marL="627063" lvl="1" indent="-261938">
              <a:lnSpc>
                <a:spcPct val="110000"/>
              </a:lnSpc>
              <a:spcBef>
                <a:spcPts val="0"/>
              </a:spcBef>
              <a:spcAft>
                <a:spcPts val="0"/>
              </a:spcAft>
            </a:pPr>
            <a:r>
              <a:rPr lang="en-US" sz="2100" dirty="0">
                <a:solidFill>
                  <a:schemeClr val="tx1"/>
                </a:solidFill>
              </a:rPr>
              <a:t>Each PM indicates if character exists at each position of the pattern</a:t>
            </a:r>
          </a:p>
          <a:p>
            <a:pPr marL="365125" indent="-352425">
              <a:lnSpc>
                <a:spcPct val="110000"/>
              </a:lnSpc>
              <a:spcAft>
                <a:spcPts val="0"/>
              </a:spcAft>
            </a:pPr>
            <a:r>
              <a:rPr lang="en-US" sz="2100" b="1" dirty="0">
                <a:solidFill>
                  <a:srgbClr val="00B050"/>
                </a:solidFill>
              </a:rPr>
              <a:t>Step </a:t>
            </a:r>
            <a:r>
              <a:rPr lang="en-US" sz="2100" b="1" dirty="0">
                <a:solidFill>
                  <a:srgbClr val="00B050"/>
                </a:solidFill>
                <a:latin typeface="Calibri" panose="020F0502020204030204" pitchFamily="34" charset="0"/>
              </a:rPr>
              <a:t>2</a:t>
            </a:r>
            <a:r>
              <a:rPr lang="en-US" sz="2100" b="1" dirty="0">
                <a:solidFill>
                  <a:srgbClr val="00B050"/>
                </a:solidFill>
              </a:rPr>
              <a:t>: Searching (Edit Distance Calculation)</a:t>
            </a:r>
          </a:p>
          <a:p>
            <a:pPr marL="627063" lvl="1" indent="-222250">
              <a:lnSpc>
                <a:spcPct val="110000"/>
              </a:lnSpc>
              <a:spcBef>
                <a:spcPts val="0"/>
              </a:spcBef>
              <a:spcAft>
                <a:spcPts val="0"/>
              </a:spcAft>
            </a:pPr>
            <a:r>
              <a:rPr lang="en-US" sz="2100" dirty="0">
                <a:solidFill>
                  <a:srgbClr val="00B050"/>
                </a:solidFill>
              </a:rPr>
              <a:t>Compare all characters of the text with the pattern </a:t>
            </a:r>
            <a:r>
              <a:rPr lang="en-US" sz="2100" dirty="0">
                <a:solidFill>
                  <a:schemeClr val="tx1"/>
                </a:solidFill>
              </a:rPr>
              <a:t>by using:</a:t>
            </a:r>
          </a:p>
          <a:p>
            <a:pPr marL="889000" lvl="2" indent="-222250">
              <a:lnSpc>
                <a:spcPct val="110000"/>
              </a:lnSpc>
              <a:spcBef>
                <a:spcPts val="0"/>
              </a:spcBef>
              <a:spcAft>
                <a:spcPts val="0"/>
              </a:spcAft>
            </a:pPr>
            <a:r>
              <a:rPr lang="en-US" sz="2100" dirty="0">
                <a:solidFill>
                  <a:schemeClr val="tx1"/>
                </a:solidFill>
              </a:rPr>
              <a:t>Pattern bitmasks </a:t>
            </a:r>
          </a:p>
          <a:p>
            <a:pPr marL="889000" lvl="2" indent="-222250">
              <a:lnSpc>
                <a:spcPct val="110000"/>
              </a:lnSpc>
              <a:spcBef>
                <a:spcPts val="0"/>
              </a:spcBef>
              <a:spcAft>
                <a:spcPts val="0"/>
              </a:spcAft>
            </a:pPr>
            <a:r>
              <a:rPr lang="en-US" sz="2100" dirty="0">
                <a:solidFill>
                  <a:schemeClr val="tx1"/>
                </a:solidFill>
              </a:rPr>
              <a:t>Status bitvectors that hold the partial matches </a:t>
            </a:r>
          </a:p>
          <a:p>
            <a:pPr marL="889000" lvl="2" indent="-222250">
              <a:lnSpc>
                <a:spcPct val="110000"/>
              </a:lnSpc>
              <a:spcBef>
                <a:spcPts val="0"/>
              </a:spcBef>
              <a:spcAft>
                <a:spcPts val="0"/>
              </a:spcAft>
            </a:pPr>
            <a:r>
              <a:rPr lang="en-US" sz="2100" dirty="0">
                <a:solidFill>
                  <a:schemeClr val="tx1"/>
                </a:solidFill>
              </a:rPr>
              <a:t>Bitwise operations</a:t>
            </a:r>
          </a:p>
        </p:txBody>
      </p:sp>
      <p:sp>
        <p:nvSpPr>
          <p:cNvPr id="4" name="TextBox 3">
            <a:extLst>
              <a:ext uri="{FF2B5EF4-FFF2-40B4-BE49-F238E27FC236}">
                <a16:creationId xmlns:a16="http://schemas.microsoft.com/office/drawing/2014/main" id="{BDE0E787-8FB8-B94C-ABE5-5CA480A40BE3}"/>
              </a:ext>
            </a:extLst>
          </p:cNvPr>
          <p:cNvSpPr txBox="1"/>
          <p:nvPr/>
        </p:nvSpPr>
        <p:spPr>
          <a:xfrm>
            <a:off x="3771900" y="6135678"/>
            <a:ext cx="5005135" cy="400110"/>
          </a:xfrm>
          <a:prstGeom prst="rect">
            <a:avLst/>
          </a:prstGeom>
          <a:noFill/>
        </p:spPr>
        <p:txBody>
          <a:bodyPr wrap="square" rtlCol="0">
            <a:spAutoFit/>
          </a:bodyPr>
          <a:lstStyle/>
          <a:p>
            <a:pPr marL="101600" algn="r"/>
            <a:r>
              <a:rPr lang="en-US" sz="1000" dirty="0">
                <a:latin typeface="Calibri" panose="020F0502020204030204" pitchFamily="34" charset="0"/>
                <a:cs typeface="Calibri" panose="020F0502020204030204" pitchFamily="34" charset="0"/>
              </a:rPr>
              <a:t>[1] R. A. </a:t>
            </a:r>
            <a:r>
              <a:rPr lang="en-US" sz="1000" dirty="0" err="1">
                <a:latin typeface="Calibri" panose="020F0502020204030204" pitchFamily="34" charset="0"/>
                <a:cs typeface="Calibri" panose="020F0502020204030204" pitchFamily="34" charset="0"/>
              </a:rPr>
              <a:t>Baeza</a:t>
            </a:r>
            <a:r>
              <a:rPr lang="en-US" sz="1000" dirty="0">
                <a:latin typeface="Calibri" panose="020F0502020204030204" pitchFamily="34" charset="0"/>
                <a:cs typeface="Calibri" panose="020F0502020204030204" pitchFamily="34" charset="0"/>
              </a:rPr>
              <a:t>-Yates and G. H. </a:t>
            </a:r>
            <a:r>
              <a:rPr lang="en-US" sz="1000" dirty="0" err="1">
                <a:latin typeface="Calibri" panose="020F0502020204030204" pitchFamily="34" charset="0"/>
                <a:cs typeface="Calibri" panose="020F0502020204030204" pitchFamily="34" charset="0"/>
              </a:rPr>
              <a:t>Gonnet</a:t>
            </a:r>
            <a:r>
              <a:rPr lang="en-US" sz="1000" dirty="0">
                <a:latin typeface="Calibri" panose="020F0502020204030204" pitchFamily="34" charset="0"/>
                <a:cs typeface="Calibri" panose="020F0502020204030204" pitchFamily="34" charset="0"/>
              </a:rPr>
              <a:t>. "A New Approach to Text Searching." </a:t>
            </a:r>
            <a:r>
              <a:rPr lang="en-US" sz="1000" i="1" dirty="0">
                <a:latin typeface="Calibri" panose="020F0502020204030204" pitchFamily="34" charset="0"/>
                <a:cs typeface="Calibri" panose="020F0502020204030204" pitchFamily="34" charset="0"/>
              </a:rPr>
              <a:t>CACM, </a:t>
            </a:r>
            <a:r>
              <a:rPr lang="en-US" sz="1000" dirty="0">
                <a:latin typeface="Calibri" panose="020F0502020204030204" pitchFamily="34" charset="0"/>
                <a:cs typeface="Calibri" panose="020F0502020204030204" pitchFamily="34" charset="0"/>
              </a:rPr>
              <a:t>1992.</a:t>
            </a:r>
          </a:p>
          <a:p>
            <a:pPr marL="101600" algn="r"/>
            <a:r>
              <a:rPr lang="en-US" sz="1000" dirty="0">
                <a:latin typeface="Calibri" panose="020F0502020204030204" pitchFamily="34" charset="0"/>
                <a:cs typeface="Calibri" panose="020F0502020204030204" pitchFamily="34" charset="0"/>
              </a:rPr>
              <a:t>[2] S. Wu and U. Manber. "Fast Text Searching: Allowing Errors." </a:t>
            </a:r>
            <a:r>
              <a:rPr lang="en-US" sz="1000" i="1" dirty="0">
                <a:latin typeface="Calibri" panose="020F0502020204030204" pitchFamily="34" charset="0"/>
                <a:cs typeface="Calibri" panose="020F0502020204030204" pitchFamily="34" charset="0"/>
              </a:rPr>
              <a:t>CACM, </a:t>
            </a:r>
            <a:r>
              <a:rPr lang="en-US" sz="1000" dirty="0">
                <a:latin typeface="Calibri" panose="020F0502020204030204" pitchFamily="34" charset="0"/>
                <a:cs typeface="Calibri" panose="020F0502020204030204" pitchFamily="34" charset="0"/>
              </a:rPr>
              <a:t>1992.</a:t>
            </a:r>
          </a:p>
        </p:txBody>
      </p:sp>
      <p:sp>
        <p:nvSpPr>
          <p:cNvPr id="5" name="Slide Number Placeholder 4">
            <a:extLst>
              <a:ext uri="{FF2B5EF4-FFF2-40B4-BE49-F238E27FC236}">
                <a16:creationId xmlns:a16="http://schemas.microsoft.com/office/drawing/2014/main" id="{119C3E35-7279-EA40-9079-2CE38A335785}"/>
              </a:ext>
            </a:extLst>
          </p:cNvPr>
          <p:cNvSpPr>
            <a:spLocks noGrp="1"/>
          </p:cNvSpPr>
          <p:nvPr>
            <p:ph type="sldNum" sz="quarter" idx="10"/>
          </p:nvPr>
        </p:nvSpPr>
        <p:spPr/>
        <p:txBody>
          <a:bodyPr/>
          <a:lstStyle/>
          <a:p>
            <a:fld id="{BE67019E-6B59-9444-A8F8-0CFAB6B6981D}" type="slidenum">
              <a:rPr lang="en-US" smtClean="0"/>
              <a:pPr/>
              <a:t>8</a:t>
            </a:fld>
            <a:endParaRPr lang="en-US" dirty="0"/>
          </a:p>
        </p:txBody>
      </p:sp>
    </p:spTree>
    <p:custDataLst>
      <p:tags r:id="rId1"/>
    </p:custDataLst>
    <p:extLst>
      <p:ext uri="{BB962C8B-B14F-4D97-AF65-F5344CB8AC3E}">
        <p14:creationId xmlns:p14="http://schemas.microsoft.com/office/powerpoint/2010/main" val="34779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0935E-F9B8-0B4A-A87D-3D8B46CF5D44}"/>
              </a:ext>
            </a:extLst>
          </p:cNvPr>
          <p:cNvSpPr>
            <a:spLocks noGrp="1"/>
          </p:cNvSpPr>
          <p:nvPr>
            <p:ph type="title"/>
          </p:nvPr>
        </p:nvSpPr>
        <p:spPr>
          <a:xfrm>
            <a:off x="366963" y="257434"/>
            <a:ext cx="8410073" cy="753467"/>
          </a:xfrm>
        </p:spPr>
        <p:txBody>
          <a:bodyPr>
            <a:normAutofit fontScale="90000"/>
          </a:bodyPr>
          <a:lstStyle/>
          <a:p>
            <a:r>
              <a:rPr lang="en-US" dirty="0"/>
              <a:t>Bitap Algorithm (cont’d.)</a:t>
            </a:r>
          </a:p>
        </p:txBody>
      </p:sp>
      <p:grpSp>
        <p:nvGrpSpPr>
          <p:cNvPr id="49" name="Group 48">
            <a:extLst>
              <a:ext uri="{FF2B5EF4-FFF2-40B4-BE49-F238E27FC236}">
                <a16:creationId xmlns:a16="http://schemas.microsoft.com/office/drawing/2014/main" id="{28674167-2A74-1748-8476-9A9AAFD8BB74}"/>
              </a:ext>
            </a:extLst>
          </p:cNvPr>
          <p:cNvGrpSpPr/>
          <p:nvPr/>
        </p:nvGrpSpPr>
        <p:grpSpPr>
          <a:xfrm>
            <a:off x="569625" y="1580184"/>
            <a:ext cx="8208030" cy="1626735"/>
            <a:chOff x="569625" y="1580184"/>
            <a:chExt cx="8208030" cy="1626735"/>
          </a:xfrm>
        </p:grpSpPr>
        <p:sp>
          <p:nvSpPr>
            <p:cNvPr id="13" name="Rounded Rectangle 12">
              <a:extLst>
                <a:ext uri="{FF2B5EF4-FFF2-40B4-BE49-F238E27FC236}">
                  <a16:creationId xmlns:a16="http://schemas.microsoft.com/office/drawing/2014/main" id="{7A1B90B2-0C09-3046-A9F8-D51D63220822}"/>
                </a:ext>
              </a:extLst>
            </p:cNvPr>
            <p:cNvSpPr/>
            <p:nvPr/>
          </p:nvSpPr>
          <p:spPr>
            <a:xfrm>
              <a:off x="1174911" y="2781696"/>
              <a:ext cx="1508328" cy="425223"/>
            </a:xfrm>
            <a:prstGeom prst="roundRect">
              <a:avLst/>
            </a:prstGeom>
            <a:solidFill>
              <a:srgbClr val="FD92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Rounded Rectangle 13">
              <a:extLst>
                <a:ext uri="{FF2B5EF4-FFF2-40B4-BE49-F238E27FC236}">
                  <a16:creationId xmlns:a16="http://schemas.microsoft.com/office/drawing/2014/main" id="{D8CF7C6B-582E-E742-8FF6-7F1052E60B09}"/>
                </a:ext>
              </a:extLst>
            </p:cNvPr>
            <p:cNvSpPr/>
            <p:nvPr/>
          </p:nvSpPr>
          <p:spPr>
            <a:xfrm>
              <a:off x="569625" y="1604911"/>
              <a:ext cx="4010449" cy="425223"/>
            </a:xfrm>
            <a:prstGeom prst="round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15" name="Straight Arrow Connector 14">
              <a:extLst>
                <a:ext uri="{FF2B5EF4-FFF2-40B4-BE49-F238E27FC236}">
                  <a16:creationId xmlns:a16="http://schemas.microsoft.com/office/drawing/2014/main" id="{134EAEB8-0FB4-D447-8F5F-B171B0F08962}"/>
                </a:ext>
              </a:extLst>
            </p:cNvPr>
            <p:cNvCxnSpPr>
              <a:cxnSpLocks/>
            </p:cNvCxnSpPr>
            <p:nvPr/>
          </p:nvCxnSpPr>
          <p:spPr>
            <a:xfrm>
              <a:off x="4523309" y="1817522"/>
              <a:ext cx="1928241" cy="0"/>
            </a:xfrm>
            <a:prstGeom prst="straightConnector1">
              <a:avLst/>
            </a:prstGeom>
            <a:ln w="28575">
              <a:solidFill>
                <a:srgbClr val="FD9208"/>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81393A58-2D1D-5D43-BFB5-66B0F61E8B50}"/>
                </a:ext>
              </a:extLst>
            </p:cNvPr>
            <p:cNvCxnSpPr>
              <a:cxnSpLocks/>
            </p:cNvCxnSpPr>
            <p:nvPr/>
          </p:nvCxnSpPr>
          <p:spPr>
            <a:xfrm flipV="1">
              <a:off x="2636836" y="1935977"/>
              <a:ext cx="3814714" cy="1073855"/>
            </a:xfrm>
            <a:prstGeom prst="bentConnector3">
              <a:avLst>
                <a:gd name="adj1" fmla="val 84187"/>
              </a:avLst>
            </a:prstGeom>
            <a:ln w="28575">
              <a:solidFill>
                <a:srgbClr val="FD9208"/>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E23F9EB-65C1-2140-A424-CBE7E5B7EF8D}"/>
                </a:ext>
              </a:extLst>
            </p:cNvPr>
            <p:cNvSpPr txBox="1"/>
            <p:nvPr/>
          </p:nvSpPr>
          <p:spPr>
            <a:xfrm>
              <a:off x="6452169" y="1580184"/>
              <a:ext cx="2325486" cy="707886"/>
            </a:xfrm>
            <a:prstGeom prst="rect">
              <a:avLst/>
            </a:prstGeom>
            <a:noFill/>
            <a:ln w="28575">
              <a:solidFill>
                <a:srgbClr val="FD9208"/>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Intel Clear" panose="020B0604020203020204" pitchFamily="34" charset="0"/>
                  <a:cs typeface="Intel Clear" panose="020B0604020203020204" pitchFamily="34" charset="0"/>
                </a:rPr>
                <a:t>Large number of iterations</a:t>
              </a:r>
            </a:p>
          </p:txBody>
        </p:sp>
      </p:grpSp>
      <p:sp>
        <p:nvSpPr>
          <p:cNvPr id="39" name="Content Placeholder 2">
            <a:extLst>
              <a:ext uri="{FF2B5EF4-FFF2-40B4-BE49-F238E27FC236}">
                <a16:creationId xmlns:a16="http://schemas.microsoft.com/office/drawing/2014/main" id="{1DCF6B51-238A-8844-9A7D-237545EEC90E}"/>
              </a:ext>
            </a:extLst>
          </p:cNvPr>
          <p:cNvSpPr>
            <a:spLocks noGrp="1"/>
          </p:cNvSpPr>
          <p:nvPr>
            <p:ph idx="1"/>
          </p:nvPr>
        </p:nvSpPr>
        <p:spPr>
          <a:xfrm>
            <a:off x="366963" y="1246909"/>
            <a:ext cx="8410073" cy="5001491"/>
          </a:xfrm>
        </p:spPr>
        <p:txBody>
          <a:bodyPr numCol="1">
            <a:noAutofit/>
          </a:bodyPr>
          <a:lstStyle/>
          <a:p>
            <a:pPr marL="342900" indent="-342900">
              <a:lnSpc>
                <a:spcPct val="100000"/>
              </a:lnSpc>
              <a:spcBef>
                <a:spcPts val="300"/>
              </a:spcBef>
              <a:spcAft>
                <a:spcPts val="300"/>
              </a:spcAft>
            </a:pPr>
            <a:r>
              <a:rPr lang="en-US" b="1" dirty="0">
                <a:solidFill>
                  <a:srgbClr val="00B050"/>
                </a:solidFill>
              </a:rPr>
              <a:t>Step </a:t>
            </a:r>
            <a:r>
              <a:rPr lang="en-US" b="1" dirty="0">
                <a:solidFill>
                  <a:srgbClr val="00B050"/>
                </a:solidFill>
                <a:latin typeface="Calibri" panose="020F0502020204030204" pitchFamily="34" charset="0"/>
              </a:rPr>
              <a:t>2:</a:t>
            </a:r>
            <a:r>
              <a:rPr lang="en-US" b="1" dirty="0">
                <a:solidFill>
                  <a:srgbClr val="00B050"/>
                </a:solidFill>
              </a:rPr>
              <a:t> Edit Distance Calculation</a:t>
            </a:r>
          </a:p>
          <a:p>
            <a:pPr marL="344488" indent="0">
              <a:lnSpc>
                <a:spcPct val="100000"/>
              </a:lnSpc>
              <a:spcBef>
                <a:spcPts val="300"/>
              </a:spcBef>
              <a:spcAft>
                <a:spcPts val="300"/>
              </a:spcAft>
              <a:buNone/>
            </a:pPr>
            <a:r>
              <a:rPr lang="en-US" dirty="0">
                <a:solidFill>
                  <a:prstClr val="black"/>
                </a:solidFill>
              </a:rPr>
              <a:t>For each character of the text (char):</a:t>
            </a:r>
          </a:p>
          <a:p>
            <a:pPr marL="344488" lvl="2" indent="0">
              <a:lnSpc>
                <a:spcPct val="100000"/>
              </a:lnSpc>
              <a:spcBef>
                <a:spcPts val="300"/>
              </a:spcBef>
              <a:spcAft>
                <a:spcPts val="300"/>
              </a:spcAft>
              <a:buNone/>
            </a:pPr>
            <a:r>
              <a:rPr lang="en-US" sz="2000" dirty="0">
                <a:solidFill>
                  <a:prstClr val="black"/>
                </a:solidFill>
              </a:rPr>
              <a:t>	Copy previous R bitvectors as </a:t>
            </a:r>
            <a:r>
              <a:rPr lang="en-US" sz="2000" dirty="0" err="1">
                <a:solidFill>
                  <a:prstClr val="black"/>
                </a:solidFill>
              </a:rPr>
              <a:t>oldR</a:t>
            </a:r>
            <a:endParaRPr lang="en-US" sz="2000" dirty="0">
              <a:solidFill>
                <a:prstClr val="black"/>
              </a:solidFill>
            </a:endParaRPr>
          </a:p>
          <a:p>
            <a:pPr marL="344488" lvl="2" indent="0">
              <a:lnSpc>
                <a:spcPct val="100000"/>
              </a:lnSpc>
              <a:spcBef>
                <a:spcPts val="300"/>
              </a:spcBef>
              <a:spcAft>
                <a:spcPts val="300"/>
              </a:spcAft>
              <a:buNone/>
            </a:pPr>
            <a:r>
              <a:rPr lang="en-US" sz="2000" dirty="0">
                <a:solidFill>
                  <a:prstClr val="black"/>
                </a:solidFill>
              </a:rPr>
              <a:t>	R[</a:t>
            </a:r>
            <a:r>
              <a:rPr lang="en-US" sz="2000" dirty="0">
                <a:solidFill>
                  <a:prstClr val="black"/>
                </a:solidFill>
                <a:latin typeface="Calibri" panose="020F0502020204030204" pitchFamily="34" charset="0"/>
              </a:rPr>
              <a:t>0</a:t>
            </a:r>
            <a:r>
              <a:rPr lang="en-US" sz="2000" dirty="0">
                <a:solidFill>
                  <a:prstClr val="black"/>
                </a:solidFill>
              </a:rPr>
              <a:t>] = (</a:t>
            </a:r>
            <a:r>
              <a:rPr lang="en-US" sz="2000" dirty="0" err="1">
                <a:solidFill>
                  <a:prstClr val="black"/>
                </a:solidFill>
              </a:rPr>
              <a:t>oldR</a:t>
            </a:r>
            <a:r>
              <a:rPr lang="en-US" sz="2000" dirty="0">
                <a:solidFill>
                  <a:prstClr val="black"/>
                </a:solidFill>
              </a:rPr>
              <a:t>[</a:t>
            </a:r>
            <a:r>
              <a:rPr lang="en-US" sz="2000" dirty="0">
                <a:solidFill>
                  <a:prstClr val="black"/>
                </a:solidFill>
                <a:latin typeface="Calibri" panose="020F0502020204030204" pitchFamily="34" charset="0"/>
              </a:rPr>
              <a:t>0</a:t>
            </a:r>
            <a:r>
              <a:rPr lang="en-US" sz="2000" dirty="0">
                <a:solidFill>
                  <a:prstClr val="black"/>
                </a:solidFill>
              </a:rPr>
              <a:t>] &lt;&lt; </a:t>
            </a:r>
            <a:r>
              <a:rPr lang="en-US" sz="2000" dirty="0">
                <a:solidFill>
                  <a:prstClr val="black"/>
                </a:solidFill>
                <a:latin typeface="Calibri" panose="020F0502020204030204" pitchFamily="34" charset="0"/>
              </a:rPr>
              <a:t>1</a:t>
            </a:r>
            <a:r>
              <a:rPr lang="en-US" sz="2000" dirty="0">
                <a:solidFill>
                  <a:prstClr val="black"/>
                </a:solidFill>
              </a:rPr>
              <a:t>) | PM [char]</a:t>
            </a:r>
          </a:p>
          <a:p>
            <a:pPr marL="344488" lvl="2" indent="0">
              <a:lnSpc>
                <a:spcPct val="100000"/>
              </a:lnSpc>
              <a:spcBef>
                <a:spcPts val="300"/>
              </a:spcBef>
              <a:spcAft>
                <a:spcPts val="300"/>
              </a:spcAft>
              <a:buNone/>
            </a:pPr>
            <a:r>
              <a:rPr lang="en-US" sz="2000" dirty="0">
                <a:solidFill>
                  <a:prstClr val="black"/>
                </a:solidFill>
              </a:rPr>
              <a:t>	For d = </a:t>
            </a:r>
            <a:r>
              <a:rPr lang="en-US" sz="2000" dirty="0">
                <a:solidFill>
                  <a:prstClr val="black"/>
                </a:solidFill>
                <a:latin typeface="Calibri" panose="020F0502020204030204" pitchFamily="34" charset="0"/>
              </a:rPr>
              <a:t>1</a:t>
            </a:r>
            <a:r>
              <a:rPr lang="en-US" sz="2000" dirty="0">
                <a:solidFill>
                  <a:prstClr val="black"/>
                </a:solidFill>
              </a:rPr>
              <a:t>…k:</a:t>
            </a:r>
          </a:p>
          <a:p>
            <a:pPr marL="344488" lvl="2" indent="0">
              <a:lnSpc>
                <a:spcPct val="100000"/>
              </a:lnSpc>
              <a:spcBef>
                <a:spcPts val="300"/>
              </a:spcBef>
              <a:spcAft>
                <a:spcPts val="300"/>
              </a:spcAft>
              <a:buNone/>
            </a:pPr>
            <a:r>
              <a:rPr lang="en-US" sz="2000" dirty="0">
                <a:solidFill>
                  <a:prstClr val="black"/>
                </a:solidFill>
              </a:rPr>
              <a:t>		deletion          = </a:t>
            </a:r>
            <a:r>
              <a:rPr lang="en-US" sz="2000" dirty="0" err="1">
                <a:solidFill>
                  <a:prstClr val="black"/>
                </a:solidFill>
              </a:rPr>
              <a:t>oldR</a:t>
            </a:r>
            <a:r>
              <a:rPr lang="en-US" sz="2000" dirty="0">
                <a:solidFill>
                  <a:prstClr val="black"/>
                </a:solidFill>
              </a:rPr>
              <a:t>[d</a:t>
            </a:r>
            <a:r>
              <a:rPr lang="en-US" sz="2000" dirty="0">
                <a:solidFill>
                  <a:prstClr val="black"/>
                </a:solidFill>
                <a:latin typeface="Calibri" panose="020F0502020204030204" pitchFamily="34" charset="0"/>
              </a:rPr>
              <a:t>-1</a:t>
            </a:r>
            <a:r>
              <a:rPr lang="en-US" sz="2000" dirty="0">
                <a:solidFill>
                  <a:prstClr val="black"/>
                </a:solidFill>
              </a:rPr>
              <a:t>]</a:t>
            </a:r>
          </a:p>
          <a:p>
            <a:pPr marL="344488" lvl="2" indent="0">
              <a:lnSpc>
                <a:spcPct val="100000"/>
              </a:lnSpc>
              <a:spcBef>
                <a:spcPts val="300"/>
              </a:spcBef>
              <a:spcAft>
                <a:spcPts val="300"/>
              </a:spcAft>
              <a:buNone/>
            </a:pPr>
            <a:r>
              <a:rPr lang="en-US" sz="2000" dirty="0">
                <a:solidFill>
                  <a:prstClr val="black"/>
                </a:solidFill>
              </a:rPr>
              <a:t>		substitution  = </a:t>
            </a:r>
            <a:r>
              <a:rPr lang="en-US" sz="2000" dirty="0" err="1">
                <a:solidFill>
                  <a:prstClr val="black"/>
                </a:solidFill>
              </a:rPr>
              <a:t>oldR</a:t>
            </a:r>
            <a:r>
              <a:rPr lang="en-US" sz="2000" dirty="0">
                <a:solidFill>
                  <a:prstClr val="black"/>
                </a:solidFill>
              </a:rPr>
              <a:t>[d</a:t>
            </a:r>
            <a:r>
              <a:rPr lang="en-US" sz="2000" dirty="0">
                <a:solidFill>
                  <a:prstClr val="black"/>
                </a:solidFill>
                <a:latin typeface="Calibri" panose="020F0502020204030204" pitchFamily="34" charset="0"/>
              </a:rPr>
              <a:t>-1</a:t>
            </a:r>
            <a:r>
              <a:rPr lang="en-US" sz="2000" dirty="0">
                <a:solidFill>
                  <a:prstClr val="black"/>
                </a:solidFill>
              </a:rPr>
              <a:t>] &lt;&lt; </a:t>
            </a:r>
            <a:r>
              <a:rPr lang="en-US" sz="2000" dirty="0">
                <a:solidFill>
                  <a:prstClr val="black"/>
                </a:solidFill>
                <a:latin typeface="Calibri" panose="020F0502020204030204" pitchFamily="34" charset="0"/>
              </a:rPr>
              <a:t>1</a:t>
            </a:r>
          </a:p>
          <a:p>
            <a:pPr marL="344488" lvl="2" indent="0">
              <a:lnSpc>
                <a:spcPct val="100000"/>
              </a:lnSpc>
              <a:spcBef>
                <a:spcPts val="300"/>
              </a:spcBef>
              <a:spcAft>
                <a:spcPts val="300"/>
              </a:spcAft>
              <a:buNone/>
            </a:pPr>
            <a:r>
              <a:rPr lang="en-US" sz="2000" dirty="0">
                <a:solidFill>
                  <a:prstClr val="black"/>
                </a:solidFill>
              </a:rPr>
              <a:t>		insertion         = R[d</a:t>
            </a:r>
            <a:r>
              <a:rPr lang="en-US" sz="2000" dirty="0">
                <a:solidFill>
                  <a:prstClr val="black"/>
                </a:solidFill>
                <a:latin typeface="Calibri" panose="020F0502020204030204" pitchFamily="34" charset="0"/>
              </a:rPr>
              <a:t>-1</a:t>
            </a:r>
            <a:r>
              <a:rPr lang="en-US" sz="2000" dirty="0">
                <a:solidFill>
                  <a:prstClr val="black"/>
                </a:solidFill>
              </a:rPr>
              <a:t>] &lt;&lt; </a:t>
            </a:r>
            <a:r>
              <a:rPr lang="en-US" sz="2000" dirty="0">
                <a:solidFill>
                  <a:prstClr val="black"/>
                </a:solidFill>
                <a:latin typeface="Calibri" panose="020F0502020204030204" pitchFamily="34" charset="0"/>
              </a:rPr>
              <a:t>1</a:t>
            </a:r>
          </a:p>
          <a:p>
            <a:pPr marL="344488" lvl="2" indent="0">
              <a:lnSpc>
                <a:spcPct val="100000"/>
              </a:lnSpc>
              <a:spcBef>
                <a:spcPts val="300"/>
              </a:spcBef>
              <a:spcAft>
                <a:spcPts val="300"/>
              </a:spcAft>
              <a:buNone/>
            </a:pPr>
            <a:r>
              <a:rPr lang="en-US" sz="2000" dirty="0">
                <a:solidFill>
                  <a:prstClr val="black"/>
                </a:solidFill>
              </a:rPr>
              <a:t>		match              = (</a:t>
            </a:r>
            <a:r>
              <a:rPr lang="en-US" sz="2000" dirty="0" err="1">
                <a:solidFill>
                  <a:prstClr val="black"/>
                </a:solidFill>
              </a:rPr>
              <a:t>oldR</a:t>
            </a:r>
            <a:r>
              <a:rPr lang="en-US" sz="2000" dirty="0">
                <a:solidFill>
                  <a:prstClr val="black"/>
                </a:solidFill>
              </a:rPr>
              <a:t>[d] &lt;&lt; </a:t>
            </a:r>
            <a:r>
              <a:rPr lang="en-US" sz="2000" dirty="0">
                <a:solidFill>
                  <a:prstClr val="black"/>
                </a:solidFill>
                <a:latin typeface="Calibri" panose="020F0502020204030204" pitchFamily="34" charset="0"/>
              </a:rPr>
              <a:t>1</a:t>
            </a:r>
            <a:r>
              <a:rPr lang="en-US" sz="2000" dirty="0">
                <a:solidFill>
                  <a:prstClr val="black"/>
                </a:solidFill>
              </a:rPr>
              <a:t>) | PM [char]</a:t>
            </a:r>
          </a:p>
          <a:p>
            <a:pPr marL="344488" lvl="2" indent="0">
              <a:lnSpc>
                <a:spcPct val="100000"/>
              </a:lnSpc>
              <a:spcBef>
                <a:spcPts val="300"/>
              </a:spcBef>
              <a:spcAft>
                <a:spcPts val="300"/>
              </a:spcAft>
              <a:buNone/>
            </a:pPr>
            <a:r>
              <a:rPr lang="en-US" sz="2000" dirty="0">
                <a:solidFill>
                  <a:prstClr val="black"/>
                </a:solidFill>
              </a:rPr>
              <a:t>		R[d] = deletion &amp; mismatch &amp; insertion &amp; match</a:t>
            </a:r>
          </a:p>
          <a:p>
            <a:pPr marL="344488" lvl="2" indent="0">
              <a:lnSpc>
                <a:spcPct val="100000"/>
              </a:lnSpc>
              <a:spcBef>
                <a:spcPts val="300"/>
              </a:spcBef>
              <a:spcAft>
                <a:spcPts val="300"/>
              </a:spcAft>
              <a:buNone/>
            </a:pPr>
            <a:r>
              <a:rPr lang="en-US" sz="2000" dirty="0">
                <a:solidFill>
                  <a:prstClr val="black"/>
                </a:solidFill>
              </a:rPr>
              <a:t>		Check MSB of R[d]:</a:t>
            </a:r>
          </a:p>
          <a:p>
            <a:pPr marL="344488" lvl="2" indent="0">
              <a:lnSpc>
                <a:spcPct val="100000"/>
              </a:lnSpc>
              <a:spcBef>
                <a:spcPts val="300"/>
              </a:spcBef>
              <a:spcAft>
                <a:spcPts val="300"/>
              </a:spcAft>
              <a:buNone/>
            </a:pPr>
            <a:r>
              <a:rPr lang="en-US" sz="2000" dirty="0">
                <a:solidFill>
                  <a:prstClr val="black"/>
                </a:solidFill>
              </a:rPr>
              <a:t>			If </a:t>
            </a:r>
            <a:r>
              <a:rPr lang="en-US" sz="2000" dirty="0">
                <a:solidFill>
                  <a:prstClr val="black"/>
                </a:solidFill>
                <a:latin typeface="Calibri" panose="020F0502020204030204" pitchFamily="34" charset="0"/>
                <a:ea typeface="Linux Libertine O" panose="02000503000000000000" pitchFamily="2" charset="0"/>
              </a:rPr>
              <a:t>1</a:t>
            </a:r>
            <a:r>
              <a:rPr lang="en-US" sz="2000" dirty="0">
                <a:solidFill>
                  <a:prstClr val="black"/>
                </a:solidFill>
              </a:rPr>
              <a:t>, no match. </a:t>
            </a:r>
          </a:p>
          <a:p>
            <a:pPr marL="344488" lvl="2" indent="0">
              <a:lnSpc>
                <a:spcPct val="100000"/>
              </a:lnSpc>
              <a:spcBef>
                <a:spcPts val="300"/>
              </a:spcBef>
              <a:spcAft>
                <a:spcPts val="300"/>
              </a:spcAft>
              <a:buNone/>
            </a:pPr>
            <a:r>
              <a:rPr lang="en-US" sz="2000" dirty="0">
                <a:solidFill>
                  <a:prstClr val="black"/>
                </a:solidFill>
              </a:rPr>
              <a:t>			If </a:t>
            </a:r>
            <a:r>
              <a:rPr lang="en-US" sz="2000" dirty="0">
                <a:solidFill>
                  <a:prstClr val="black"/>
                </a:solidFill>
                <a:latin typeface="Calibri" panose="020F0502020204030204" pitchFamily="34" charset="0"/>
                <a:ea typeface="Linux Libertine O" panose="02000503000000000000" pitchFamily="2" charset="0"/>
              </a:rPr>
              <a:t>0</a:t>
            </a:r>
            <a:r>
              <a:rPr lang="en-US" sz="2000" dirty="0">
                <a:solidFill>
                  <a:prstClr val="black"/>
                </a:solidFill>
              </a:rPr>
              <a:t>, match with </a:t>
            </a:r>
            <a:r>
              <a:rPr lang="en-US" sz="2000" i="1" dirty="0">
                <a:solidFill>
                  <a:prstClr val="black"/>
                </a:solidFill>
              </a:rPr>
              <a:t>d</a:t>
            </a:r>
            <a:r>
              <a:rPr lang="en-US" sz="2000" dirty="0">
                <a:solidFill>
                  <a:prstClr val="black"/>
                </a:solidFill>
              </a:rPr>
              <a:t> many errors.</a:t>
            </a:r>
          </a:p>
          <a:p>
            <a:pPr marL="0" indent="0">
              <a:lnSpc>
                <a:spcPct val="100000"/>
              </a:lnSpc>
              <a:spcBef>
                <a:spcPts val="300"/>
              </a:spcBef>
              <a:spcAft>
                <a:spcPts val="300"/>
              </a:spcAft>
              <a:buNone/>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2900" indent="-342900">
              <a:lnSpc>
                <a:spcPct val="100000"/>
              </a:lnSpc>
              <a:spcBef>
                <a:spcPts val="300"/>
              </a:spcBef>
              <a:spcAft>
                <a:spcPts val="300"/>
              </a:spcAft>
              <a:buFont typeface="Wingdings" panose="05000000000000000000" pitchFamily="2" charset="2"/>
              <a:buChar char="Ø"/>
            </a:pPr>
            <a:endParaRPr lang="en-US" b="1" dirty="0">
              <a:solidFill>
                <a:prstClr val="black"/>
              </a:solidFill>
            </a:endParaRPr>
          </a:p>
          <a:p>
            <a:pPr marL="346075" indent="0">
              <a:lnSpc>
                <a:spcPct val="100000"/>
              </a:lnSpc>
              <a:spcBef>
                <a:spcPts val="300"/>
              </a:spcBef>
              <a:spcAft>
                <a:spcPts val="300"/>
              </a:spcAft>
              <a:buNone/>
            </a:pPr>
            <a:endParaRPr lang="en-US" dirty="0">
              <a:solidFill>
                <a:prstClr val="black"/>
              </a:solidFill>
            </a:endParaRPr>
          </a:p>
        </p:txBody>
      </p:sp>
      <p:sp>
        <p:nvSpPr>
          <p:cNvPr id="66" name="Slide Number Placeholder 65">
            <a:extLst>
              <a:ext uri="{FF2B5EF4-FFF2-40B4-BE49-F238E27FC236}">
                <a16:creationId xmlns:a16="http://schemas.microsoft.com/office/drawing/2014/main" id="{D9F9BE8D-E946-994F-BD78-A3CA9F500402}"/>
              </a:ext>
            </a:extLst>
          </p:cNvPr>
          <p:cNvSpPr>
            <a:spLocks noGrp="1"/>
          </p:cNvSpPr>
          <p:nvPr>
            <p:ph type="sldNum" sz="quarter" idx="10"/>
          </p:nvPr>
        </p:nvSpPr>
        <p:spPr/>
        <p:txBody>
          <a:bodyPr/>
          <a:lstStyle/>
          <a:p>
            <a:fld id="{BE67019E-6B59-9444-A8F8-0CFAB6B6981D}" type="slidenum">
              <a:rPr lang="en-US" smtClean="0"/>
              <a:pPr/>
              <a:t>9</a:t>
            </a:fld>
            <a:endParaRPr lang="en-US" dirty="0"/>
          </a:p>
        </p:txBody>
      </p:sp>
    </p:spTree>
    <p:extLst>
      <p:ext uri="{BB962C8B-B14F-4D97-AF65-F5344CB8AC3E}">
        <p14:creationId xmlns:p14="http://schemas.microsoft.com/office/powerpoint/2010/main" val="366586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4|8.7|7.6"/>
</p:tagLst>
</file>

<file path=ppt/tags/tag10.xml><?xml version="1.0" encoding="utf-8"?>
<p:tagLst xmlns:a="http://schemas.openxmlformats.org/drawingml/2006/main" xmlns:r="http://schemas.openxmlformats.org/officeDocument/2006/relationships" xmlns:p="http://schemas.openxmlformats.org/presentationml/2006/main">
  <p:tag name="TIMING" val="|2.2|2.5|4.8|4|4.2|3.2|16.4|8.7|1.9"/>
</p:tagLst>
</file>

<file path=ppt/tags/tag11.xml><?xml version="1.0" encoding="utf-8"?>
<p:tagLst xmlns:a="http://schemas.openxmlformats.org/drawingml/2006/main" xmlns:r="http://schemas.openxmlformats.org/officeDocument/2006/relationships" xmlns:p="http://schemas.openxmlformats.org/presentationml/2006/main">
  <p:tag name="TIMING" val="|6.8|8.4|11.3|1.1"/>
</p:tagLst>
</file>

<file path=ppt/tags/tag12.xml><?xml version="1.0" encoding="utf-8"?>
<p:tagLst xmlns:a="http://schemas.openxmlformats.org/drawingml/2006/main" xmlns:r="http://schemas.openxmlformats.org/officeDocument/2006/relationships" xmlns:p="http://schemas.openxmlformats.org/presentationml/2006/main">
  <p:tag name="TIMING" val="|1.9|8.3|10|7.4|7.3|8|3.5|12.1|4.7|3.7|3.3"/>
</p:tagLst>
</file>

<file path=ppt/tags/tag13.xml><?xml version="1.0" encoding="utf-8"?>
<p:tagLst xmlns:a="http://schemas.openxmlformats.org/drawingml/2006/main" xmlns:r="http://schemas.openxmlformats.org/officeDocument/2006/relationships" xmlns:p="http://schemas.openxmlformats.org/presentationml/2006/main">
  <p:tag name="TIMING" val="|1.9|8.3|10|7.4|7.3|8|3.5|12.1|4.7|3.7|3.3"/>
</p:tagLst>
</file>

<file path=ppt/tags/tag14.xml><?xml version="1.0" encoding="utf-8"?>
<p:tagLst xmlns:a="http://schemas.openxmlformats.org/drawingml/2006/main" xmlns:r="http://schemas.openxmlformats.org/officeDocument/2006/relationships" xmlns:p="http://schemas.openxmlformats.org/presentationml/2006/main">
  <p:tag name="TIMING" val="|2|7.5|6.6|9.2|7.1|5.3|7.5"/>
</p:tagLst>
</file>

<file path=ppt/tags/tag15.xml><?xml version="1.0" encoding="utf-8"?>
<p:tagLst xmlns:a="http://schemas.openxmlformats.org/drawingml/2006/main" xmlns:r="http://schemas.openxmlformats.org/officeDocument/2006/relationships" xmlns:p="http://schemas.openxmlformats.org/presentationml/2006/main">
  <p:tag name="TIMING" val="|4.4|2.6|3.7|5.6|10.3"/>
</p:tagLst>
</file>

<file path=ppt/tags/tag16.xml><?xml version="1.0" encoding="utf-8"?>
<p:tagLst xmlns:a="http://schemas.openxmlformats.org/drawingml/2006/main" xmlns:r="http://schemas.openxmlformats.org/officeDocument/2006/relationships" xmlns:p="http://schemas.openxmlformats.org/presentationml/2006/main">
  <p:tag name="TIMING" val="|10.8|14|15.7|13.7"/>
</p:tagLst>
</file>

<file path=ppt/tags/tag17.xml><?xml version="1.0" encoding="utf-8"?>
<p:tagLst xmlns:a="http://schemas.openxmlformats.org/drawingml/2006/main" xmlns:r="http://schemas.openxmlformats.org/officeDocument/2006/relationships" xmlns:p="http://schemas.openxmlformats.org/presentationml/2006/main">
  <p:tag name="TIMING" val="|1.9|9.8|27.1"/>
</p:tagLst>
</file>

<file path=ppt/tags/tag18.xml><?xml version="1.0" encoding="utf-8"?>
<p:tagLst xmlns:a="http://schemas.openxmlformats.org/drawingml/2006/main" xmlns:r="http://schemas.openxmlformats.org/officeDocument/2006/relationships" xmlns:p="http://schemas.openxmlformats.org/presentationml/2006/main">
  <p:tag name="TIMING" val="|3.7|5.2|3.8"/>
</p:tagLst>
</file>

<file path=ppt/tags/tag19.xml><?xml version="1.0" encoding="utf-8"?>
<p:tagLst xmlns:a="http://schemas.openxmlformats.org/drawingml/2006/main" xmlns:r="http://schemas.openxmlformats.org/officeDocument/2006/relationships" xmlns:p="http://schemas.openxmlformats.org/presentationml/2006/main">
  <p:tag name="TIMING" val="|3.7|5.2|3.8"/>
</p:tagLst>
</file>

<file path=ppt/tags/tag2.xml><?xml version="1.0" encoding="utf-8"?>
<p:tagLst xmlns:a="http://schemas.openxmlformats.org/drawingml/2006/main" xmlns:r="http://schemas.openxmlformats.org/officeDocument/2006/relationships" xmlns:p="http://schemas.openxmlformats.org/presentationml/2006/main">
  <p:tag name="TIMING" val="|1.9|2.9|11.3|11.7"/>
</p:tagLst>
</file>

<file path=ppt/tags/tag20.xml><?xml version="1.0" encoding="utf-8"?>
<p:tagLst xmlns:a="http://schemas.openxmlformats.org/drawingml/2006/main" xmlns:r="http://schemas.openxmlformats.org/officeDocument/2006/relationships" xmlns:p="http://schemas.openxmlformats.org/presentationml/2006/main">
  <p:tag name="TIMING" val="|5.1|0.7|0.9|2.1"/>
</p:tagLst>
</file>

<file path=ppt/tags/tag21.xml><?xml version="1.0" encoding="utf-8"?>
<p:tagLst xmlns:a="http://schemas.openxmlformats.org/drawingml/2006/main" xmlns:r="http://schemas.openxmlformats.org/officeDocument/2006/relationships" xmlns:p="http://schemas.openxmlformats.org/presentationml/2006/main">
  <p:tag name="TIMING" val="|1.6|9.1|1.9|2.8"/>
</p:tagLst>
</file>

<file path=ppt/tags/tag22.xml><?xml version="1.0" encoding="utf-8"?>
<p:tagLst xmlns:a="http://schemas.openxmlformats.org/drawingml/2006/main" xmlns:r="http://schemas.openxmlformats.org/officeDocument/2006/relationships" xmlns:p="http://schemas.openxmlformats.org/presentationml/2006/main">
  <p:tag name="TIMING" val="|2.6|4.3|2.8"/>
</p:tagLst>
</file>

<file path=ppt/tags/tag23.xml><?xml version="1.0" encoding="utf-8"?>
<p:tagLst xmlns:a="http://schemas.openxmlformats.org/drawingml/2006/main" xmlns:r="http://schemas.openxmlformats.org/officeDocument/2006/relationships" xmlns:p="http://schemas.openxmlformats.org/presentationml/2006/main">
  <p:tag name="TIMING" val="|2.1|2.5|0.5|0.7|3.2"/>
</p:tagLst>
</file>

<file path=ppt/tags/tag24.xml><?xml version="1.0" encoding="utf-8"?>
<p:tagLst xmlns:a="http://schemas.openxmlformats.org/drawingml/2006/main" xmlns:r="http://schemas.openxmlformats.org/officeDocument/2006/relationships" xmlns:p="http://schemas.openxmlformats.org/presentationml/2006/main">
  <p:tag name="TIMING" val="|5.1|0.7|0.9|2.1"/>
</p:tagLst>
</file>

<file path=ppt/tags/tag25.xml><?xml version="1.0" encoding="utf-8"?>
<p:tagLst xmlns:a="http://schemas.openxmlformats.org/drawingml/2006/main" xmlns:r="http://schemas.openxmlformats.org/officeDocument/2006/relationships" xmlns:p="http://schemas.openxmlformats.org/presentationml/2006/main">
  <p:tag name="TIMING" val="|2.2|28.3|15.4"/>
</p:tagLst>
</file>

<file path=ppt/tags/tag26.xml><?xml version="1.0" encoding="utf-8"?>
<p:tagLst xmlns:a="http://schemas.openxmlformats.org/drawingml/2006/main" xmlns:r="http://schemas.openxmlformats.org/officeDocument/2006/relationships" xmlns:p="http://schemas.openxmlformats.org/presentationml/2006/main">
  <p:tag name="TIMING" val="|5.1|0.7|0.9|2.1"/>
</p:tagLst>
</file>

<file path=ppt/tags/tag27.xml><?xml version="1.0" encoding="utf-8"?>
<p:tagLst xmlns:a="http://schemas.openxmlformats.org/drawingml/2006/main" xmlns:r="http://schemas.openxmlformats.org/officeDocument/2006/relationships" xmlns:p="http://schemas.openxmlformats.org/presentationml/2006/main">
  <p:tag name="TIMING" val="|0.7|4.2|17.7|10.5"/>
</p:tagLst>
</file>

<file path=ppt/tags/tag28.xml><?xml version="1.0" encoding="utf-8"?>
<p:tagLst xmlns:a="http://schemas.openxmlformats.org/drawingml/2006/main" xmlns:r="http://schemas.openxmlformats.org/officeDocument/2006/relationships" xmlns:p="http://schemas.openxmlformats.org/presentationml/2006/main">
  <p:tag name="TIMING" val="|1.8|6.6|7.4|5.8|7.7|2.8"/>
</p:tagLst>
</file>

<file path=ppt/tags/tag3.xml><?xml version="1.0" encoding="utf-8"?>
<p:tagLst xmlns:a="http://schemas.openxmlformats.org/drawingml/2006/main" xmlns:r="http://schemas.openxmlformats.org/officeDocument/2006/relationships" xmlns:p="http://schemas.openxmlformats.org/presentationml/2006/main">
  <p:tag name="TIMING" val="|2.3|9.4|2.4|15.2|9.8"/>
</p:tagLst>
</file>

<file path=ppt/tags/tag4.xml><?xml version="1.0" encoding="utf-8"?>
<p:tagLst xmlns:a="http://schemas.openxmlformats.org/drawingml/2006/main" xmlns:r="http://schemas.openxmlformats.org/officeDocument/2006/relationships" xmlns:p="http://schemas.openxmlformats.org/presentationml/2006/main">
  <p:tag name="TIMING" val="|8.7|0.9|1.1|3|0.5|0.5"/>
</p:tagLst>
</file>

<file path=ppt/tags/tag5.xml><?xml version="1.0" encoding="utf-8"?>
<p:tagLst xmlns:a="http://schemas.openxmlformats.org/drawingml/2006/main" xmlns:r="http://schemas.openxmlformats.org/officeDocument/2006/relationships" xmlns:p="http://schemas.openxmlformats.org/presentationml/2006/main">
  <p:tag name="TIMING" val="|5.6|9.1|7.5|1.1|1.2|3.2|7|5.9|2.6|6|14"/>
</p:tagLst>
</file>

<file path=ppt/tags/tag6.xml><?xml version="1.0" encoding="utf-8"?>
<p:tagLst xmlns:a="http://schemas.openxmlformats.org/drawingml/2006/main" xmlns:r="http://schemas.openxmlformats.org/officeDocument/2006/relationships" xmlns:p="http://schemas.openxmlformats.org/presentationml/2006/main">
  <p:tag name="TIMING" val="|4.5|9.9|11|4.3|20.1|3.7|2.1|8.2"/>
</p:tagLst>
</file>

<file path=ppt/tags/tag7.xml><?xml version="1.0" encoding="utf-8"?>
<p:tagLst xmlns:a="http://schemas.openxmlformats.org/drawingml/2006/main" xmlns:r="http://schemas.openxmlformats.org/officeDocument/2006/relationships" xmlns:p="http://schemas.openxmlformats.org/presentationml/2006/main">
  <p:tag name="TIMING" val="|4.5|13.5"/>
</p:tagLst>
</file>

<file path=ppt/tags/tag8.xml><?xml version="1.0" encoding="utf-8"?>
<p:tagLst xmlns:a="http://schemas.openxmlformats.org/drawingml/2006/main" xmlns:r="http://schemas.openxmlformats.org/officeDocument/2006/relationships" xmlns:p="http://schemas.openxmlformats.org/presentationml/2006/main">
  <p:tag name="TIMING" val="|16.5|0.4|4.5|24.9|20.9|18.1|8.8"/>
</p:tagLst>
</file>

<file path=ppt/tags/tag9.xml><?xml version="1.0" encoding="utf-8"?>
<p:tagLst xmlns:a="http://schemas.openxmlformats.org/drawingml/2006/main" xmlns:r="http://schemas.openxmlformats.org/officeDocument/2006/relationships" xmlns:p="http://schemas.openxmlformats.org/presentationml/2006/main">
  <p:tag name="TIMING" val="|1.9|8.3|7.8|8.9|13.3|3.7|6"/>
</p:tagLst>
</file>

<file path=ppt/theme/theme1.xml><?xml version="1.0" encoding="utf-8"?>
<a:theme xmlns:a="http://schemas.openxmlformats.org/drawingml/2006/main" name="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1" id="{A5489879-DDF1-3B47-B3F5-DB6F6D612493}" vid="{33DDE609-D0E8-C249-A9C7-B34B636B08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20782</TotalTime>
  <Words>7721</Words>
  <Application>Microsoft Macintosh PowerPoint</Application>
  <PresentationFormat>On-screen Show (4:3)</PresentationFormat>
  <Paragraphs>1047</Paragraphs>
  <Slides>52</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Calibri</vt:lpstr>
      <vt:lpstr>Corbel</vt:lpstr>
      <vt:lpstr>Courier New</vt:lpstr>
      <vt:lpstr>Linux Libertine O Semibold</vt:lpstr>
      <vt:lpstr>Wingdings</vt:lpstr>
      <vt:lpstr>Theme1</vt:lpstr>
      <vt:lpstr>GenASM: A High Performance, Low-Power Approximate String Matching Acceleration Framework for Genome Sequence Analysis</vt:lpstr>
      <vt:lpstr>Genome Sequencing</vt:lpstr>
      <vt:lpstr>Genome Sequence Analysis</vt:lpstr>
      <vt:lpstr>GenASM: ASM Framework for GSA</vt:lpstr>
      <vt:lpstr>Use Cases &amp; Key Results</vt:lpstr>
      <vt:lpstr>Outline</vt:lpstr>
      <vt:lpstr>Approximate String Matching</vt:lpstr>
      <vt:lpstr>Bitap Algorithm</vt:lpstr>
      <vt:lpstr>Bitap Algorithm (cont’d.)</vt:lpstr>
      <vt:lpstr>Bitap Algorithm (cont’d.)</vt:lpstr>
      <vt:lpstr>Bitap Algorithm (cont’d.)</vt:lpstr>
      <vt:lpstr>Limitations of Bitap</vt:lpstr>
      <vt:lpstr>Outline</vt:lpstr>
      <vt:lpstr>GenASM: ASM Framework for GSA</vt:lpstr>
      <vt:lpstr>GenASM Algorithm</vt:lpstr>
      <vt:lpstr>GenASM Hardware Design</vt:lpstr>
      <vt:lpstr>GenASM Hardware Design</vt:lpstr>
      <vt:lpstr>GenASM Hardware Design</vt:lpstr>
      <vt:lpstr>GenASM-DC: Hardware Design</vt:lpstr>
      <vt:lpstr>GenASM-TB: Hardware Design</vt:lpstr>
      <vt:lpstr>Use Cases of GenASM</vt:lpstr>
      <vt:lpstr>Outline</vt:lpstr>
      <vt:lpstr>Evaluation Methodology</vt:lpstr>
      <vt:lpstr>Evaluation Methodology (cont’d.)</vt:lpstr>
      <vt:lpstr>Evaluation Methodology (cont’d.)</vt:lpstr>
      <vt:lpstr>Evaluation Methodology (cont’d.)</vt:lpstr>
      <vt:lpstr>Key Results – Area and Power</vt:lpstr>
      <vt:lpstr>Key Results – Area and Power</vt:lpstr>
      <vt:lpstr>Key Results – Use Case 1</vt:lpstr>
      <vt:lpstr>Key Results – Use Case 1 (Long Reads)</vt:lpstr>
      <vt:lpstr>Key Results – Use Case 1 (Long Reads)</vt:lpstr>
      <vt:lpstr>Key Results – Use Case 1 (Short Reads)</vt:lpstr>
      <vt:lpstr>Key Results – Use Case 2</vt:lpstr>
      <vt:lpstr>Key Results – Use Case 2</vt:lpstr>
      <vt:lpstr>Key Results – Use Case 3</vt:lpstr>
      <vt:lpstr>Key Results – Use Case 3</vt:lpstr>
      <vt:lpstr>Outline</vt:lpstr>
      <vt:lpstr>Additional Details in the Paper</vt:lpstr>
      <vt:lpstr>Conclusion</vt:lpstr>
      <vt:lpstr>GenASM: A High Performance, Low-Power Approximate String Matching Acceleration Framework for Genome Sequence Analysis</vt:lpstr>
      <vt:lpstr>Backup Slides</vt:lpstr>
      <vt:lpstr>Genome Sequencing</vt:lpstr>
      <vt:lpstr>Read Mapping</vt:lpstr>
      <vt:lpstr>Short Reads vs. Long Reads</vt:lpstr>
      <vt:lpstr>Cost of Sequencing</vt:lpstr>
      <vt:lpstr>Cost of Sequencing (cont’d.)</vt:lpstr>
      <vt:lpstr>Sequencing of COVID-19</vt:lpstr>
      <vt:lpstr>COVID-19 Sequencing with ONT</vt:lpstr>
      <vt:lpstr>COVID-19 Sequencing with ONT (cont’d.)</vt:lpstr>
      <vt:lpstr>Future of Genome Sequencing &amp; Analysis</vt:lpstr>
      <vt:lpstr>Nanopore Genome Assembly Pipeline</vt:lpstr>
      <vt:lpstr>Nanopore Sequencing  &amp; Tools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GenASM: A Low-Power, Memory-Efficient Approximate String Matching Acceleration Framework for Genome Sequence Analysis     </dc:title>
  <dc:creator>Damla Senol Cali</dc:creator>
  <cp:lastModifiedBy>Damla Senol Cali</cp:lastModifiedBy>
  <cp:revision>748</cp:revision>
  <cp:lastPrinted>2020-09-24T15:48:13Z</cp:lastPrinted>
  <dcterms:created xsi:type="dcterms:W3CDTF">2020-08-18T13:49:09Z</dcterms:created>
  <dcterms:modified xsi:type="dcterms:W3CDTF">2020-10-05T15:00:12Z</dcterms:modified>
</cp:coreProperties>
</file>