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5990" r:id="rId2"/>
    <p:sldId id="5999" r:id="rId3"/>
    <p:sldId id="6036" r:id="rId4"/>
    <p:sldId id="6026" r:id="rId5"/>
    <p:sldId id="5937" r:id="rId6"/>
    <p:sldId id="6031" r:id="rId7"/>
    <p:sldId id="6032" r:id="rId8"/>
    <p:sldId id="6037" r:id="rId9"/>
    <p:sldId id="6038" r:id="rId10"/>
    <p:sldId id="6033" r:id="rId11"/>
    <p:sldId id="5991" r:id="rId12"/>
    <p:sldId id="6039" r:id="rId13"/>
    <p:sldId id="6008" r:id="rId14"/>
    <p:sldId id="6006" r:id="rId15"/>
    <p:sldId id="6009" r:id="rId16"/>
    <p:sldId id="6041" r:id="rId17"/>
    <p:sldId id="5993" r:id="rId18"/>
    <p:sldId id="6012" r:id="rId19"/>
    <p:sldId id="6047" r:id="rId20"/>
    <p:sldId id="6028" r:id="rId21"/>
    <p:sldId id="6016" r:id="rId22"/>
    <p:sldId id="6029" r:id="rId23"/>
    <p:sldId id="6030" r:id="rId24"/>
    <p:sldId id="6042" r:id="rId25"/>
    <p:sldId id="6027" r:id="rId26"/>
    <p:sldId id="5994" r:id="rId27"/>
    <p:sldId id="6005" r:id="rId28"/>
    <p:sldId id="6040" r:id="rId29"/>
    <p:sldId id="6043" r:id="rId30"/>
    <p:sldId id="5817" r:id="rId31"/>
    <p:sldId id="5795" r:id="rId32"/>
    <p:sldId id="5818" r:id="rId33"/>
    <p:sldId id="5859" r:id="rId34"/>
    <p:sldId id="6034" r:id="rId35"/>
    <p:sldId id="6001" r:id="rId36"/>
    <p:sldId id="6003" r:id="rId37"/>
    <p:sldId id="6010" r:id="rId38"/>
    <p:sldId id="6011" r:id="rId39"/>
    <p:sldId id="6044" r:id="rId40"/>
    <p:sldId id="6046" r:id="rId41"/>
    <p:sldId id="6019" r:id="rId4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7FF"/>
    <a:srgbClr val="FF9800"/>
    <a:srgbClr val="FFB55C"/>
    <a:srgbClr val="2F8100"/>
    <a:srgbClr val="FE6200"/>
    <a:srgbClr val="7E54AA"/>
    <a:srgbClr val="D9EBD3"/>
    <a:srgbClr val="DBFFDF"/>
    <a:srgbClr val="8FC56D"/>
    <a:srgbClr val="FFD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2" autoAdjust="0"/>
    <p:restoredTop sz="85752" autoAdjust="0"/>
  </p:normalViewPr>
  <p:slideViewPr>
    <p:cSldViewPr snapToObjects="1">
      <p:cViewPr varScale="1">
        <p:scale>
          <a:sx n="107" d="100"/>
          <a:sy n="107" d="100"/>
        </p:scale>
        <p:origin x="1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40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66457452430283"/>
          <c:y val="0.12855714173376875"/>
          <c:w val="0.80650555734165819"/>
          <c:h val="0.6804177077117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Normalized Speedup</c:v>
                </c:pt>
              </c:strCache>
            </c:strRef>
          </c:tx>
          <c:spPr>
            <a:solidFill>
              <a:srgbClr val="8FC56D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9A342C-C338-6242-B7B3-0C92FA5A6BD7}" type="VALUE">
                      <a:rPr lang="en-US" smtClean="0"/>
                      <a:pPr>
                        <a:defRPr sz="1800" b="1"/>
                      </a:pPr>
                      <a:t>[VALUE]</a:t>
                    </a:fld>
                    <a:r>
                      <a:rPr lang="en-US" altLang="zh-CN" dirty="0"/>
                      <a:t>x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FF-0A40-9511-120ED209F91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DEBB220-9CB7-2A49-9676-47B8876EABF5}" type="VALUE">
                      <a:rPr lang="en-US" smtClean="0"/>
                      <a:pPr>
                        <a:defRPr sz="1800" b="1"/>
                      </a:pPr>
                      <a:t>[VALUE]</a:t>
                    </a:fld>
                    <a:r>
                      <a:rPr lang="en-US" altLang="zh-CN" dirty="0"/>
                      <a:t>x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FF-0A40-9511-120ED209F91D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B38221-9D82-9E41-ABB4-EE058437D8B9}" type="VALUE">
                      <a:rPr lang="en-US" sz="2000" smtClean="0">
                        <a:solidFill>
                          <a:srgbClr val="C00000"/>
                        </a:solidFill>
                      </a:rPr>
                      <a:pPr>
                        <a:defRPr sz="2000" b="1">
                          <a:solidFill>
                            <a:srgbClr val="C00000"/>
                          </a:solidFill>
                        </a:defRPr>
                      </a:pPr>
                      <a:t>[VALUE]</a:t>
                    </a:fld>
                    <a:r>
                      <a:rPr lang="en-US" altLang="zh-CN" sz="2000" dirty="0">
                        <a:solidFill>
                          <a:srgbClr val="C00000"/>
                        </a:solidFill>
                      </a:rPr>
                      <a:t>x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FF-0A40-9511-120ED209F9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System A</c:v>
                </c:pt>
                <c:pt idx="1">
                  <c:v>System B</c:v>
                </c:pt>
                <c:pt idx="2">
                  <c:v>System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6.1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F-0A40-9511-120ED209F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7"/>
        <c:axId val="1303912079"/>
        <c:axId val="906376287"/>
      </c:barChart>
      <c:catAx>
        <c:axId val="13039120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06376287"/>
        <c:crosses val="autoZero"/>
        <c:auto val="1"/>
        <c:lblAlgn val="ctr"/>
        <c:lblOffset val="100"/>
        <c:noMultiLvlLbl val="0"/>
      </c:catAx>
      <c:valAx>
        <c:axId val="906376287"/>
        <c:scaling>
          <c:orientation val="minMax"/>
          <c:max val="12"/>
          <c:min val="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 b="1" dirty="0"/>
                  <a:t>Normalized</a:t>
                </a:r>
                <a:r>
                  <a:rPr lang="zh-CN" altLang="en-US" sz="1600" b="1" dirty="0"/>
                  <a:t> </a:t>
                </a:r>
                <a:r>
                  <a:rPr lang="en-US" altLang="zh-CN" sz="1600" b="1" dirty="0"/>
                  <a:t>Speedup</a:t>
                </a:r>
                <a:endParaRPr lang="en-US" sz="16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25400">
            <a:solidFill>
              <a:schemeClr val="tx1">
                <a:lumMod val="85000"/>
                <a:lumOff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>
                  <a:glow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3912079"/>
        <c:crosses val="autoZero"/>
        <c:crossBetween val="between"/>
        <c:majorUnit val="4"/>
      </c:valAx>
      <c:spPr>
        <a:noFill/>
        <a:ln w="19050">
          <a:solidFill>
            <a:schemeClr val="tx1">
              <a:lumMod val="85000"/>
              <a:lumOff val="1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7030A0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sx="57000" sy="57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E. coli</c:v>
                </c:pt>
                <c:pt idx="1">
                  <c:v>Human</c:v>
                </c:pt>
                <c:pt idx="2">
                  <c:v>GMEAN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B-E14B-8EDD-5669367FD1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FFD602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E. coli</c:v>
                </c:pt>
                <c:pt idx="1">
                  <c:v>Human</c:v>
                </c:pt>
                <c:pt idx="2">
                  <c:v>GMEAN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4.9944879100000001</c:v>
                </c:pt>
                <c:pt idx="1">
                  <c:v>5.7396923199999996</c:v>
                </c:pt>
                <c:pt idx="2">
                  <c:v>4.9768749120000004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CB-E14B-8EDD-5669367FD1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Optimistic PIM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E. coli</c:v>
                </c:pt>
                <c:pt idx="1">
                  <c:v>Human</c:v>
                </c:pt>
                <c:pt idx="2">
                  <c:v>GMEAN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29.813449940000002</c:v>
                </c:pt>
                <c:pt idx="1">
                  <c:v>28.537677949999999</c:v>
                </c:pt>
                <c:pt idx="2">
                  <c:v>29.922261599999999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CB-E14B-8EDD-5669367FD1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GenPIP</c:v>
                </c:pt>
              </c:strCache>
            </c:strRef>
          </c:tx>
          <c:spPr>
            <a:solidFill>
              <a:srgbClr val="2F8100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E. coli</c:v>
                </c:pt>
                <c:pt idx="1">
                  <c:v>Human</c:v>
                </c:pt>
                <c:pt idx="2">
                  <c:v>GMEAN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46.786149010000003</c:v>
                </c:pt>
                <c:pt idx="1">
                  <c:v>36.31840442</c:v>
                </c:pt>
                <c:pt idx="2">
                  <c:v>41.614992569999998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CB-E14B-8EDD-5669367FD1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overlap val="-20"/>
        <c:axId val="140080624"/>
        <c:axId val="388648144"/>
      </c:barChart>
      <c:catAx>
        <c:axId val="1400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648144"/>
        <c:crosses val="autoZero"/>
        <c:auto val="1"/>
        <c:lblAlgn val="ctr"/>
        <c:lblOffset val="100"/>
        <c:noMultiLvlLbl val="0"/>
      </c:catAx>
      <c:valAx>
        <c:axId val="38864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dirty="0"/>
                  <a:t>Normalized</a:t>
                </a:r>
                <a:r>
                  <a:rPr lang="zh-CN" altLang="en-US" sz="2000" b="1" baseline="0" dirty="0"/>
                  <a:t> </a:t>
                </a:r>
                <a:r>
                  <a:rPr lang="en-US" altLang="zh-CN" sz="2000" b="1" baseline="0" dirty="0"/>
                  <a:t>Speedup </a:t>
                </a:r>
                <a:endParaRPr 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080624"/>
        <c:crosses val="autoZero"/>
        <c:crossBetween val="between"/>
      </c:valAx>
      <c:spPr>
        <a:noFill/>
        <a:ln w="25400">
          <a:solidFill>
            <a:schemeClr val="tx1">
              <a:lumMod val="85000"/>
              <a:lumOff val="15000"/>
            </a:schemeClr>
          </a:solidFill>
        </a:ln>
        <a:effectLst/>
      </c:spPr>
    </c:plotArea>
    <c:legend>
      <c:legendPos val="t"/>
      <c:overlay val="0"/>
      <c:spPr>
        <a:noFill/>
        <a:ln w="22225">
          <a:noFill/>
        </a:ln>
        <a:effectLst>
          <a:outerShdw sx="1000" sy="1000" algn="ctr" rotWithShape="0">
            <a:srgbClr val="000000"/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7030A0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Sheet1!$H$2:$H$4</c:f>
              <c:strCache>
                <c:ptCount val="3"/>
                <c:pt idx="0">
                  <c:v>E. coli</c:v>
                </c:pt>
                <c:pt idx="1">
                  <c:v>Human</c:v>
                </c:pt>
                <c:pt idx="2">
                  <c:v>GMEAN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B-E14B-8EDD-5669367FD16A}"/>
            </c:ext>
          </c:extLst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FFD602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Sheet1!$H$2:$H$4</c:f>
              <c:strCache>
                <c:ptCount val="3"/>
                <c:pt idx="0">
                  <c:v>E. coli</c:v>
                </c:pt>
                <c:pt idx="1">
                  <c:v>Human</c:v>
                </c:pt>
                <c:pt idx="2">
                  <c:v>GMEAN</c:v>
                </c:pt>
              </c:strCache>
            </c:strRef>
          </c:cat>
          <c:val>
            <c:numRef>
              <c:f>Sheet1!$J$2:$J$4</c:f>
              <c:numCache>
                <c:formatCode>General</c:formatCode>
                <c:ptCount val="3"/>
                <c:pt idx="0">
                  <c:v>1.579237711</c:v>
                </c:pt>
                <c:pt idx="1">
                  <c:v>1.5841134729999999</c:v>
                </c:pt>
                <c:pt idx="2">
                  <c:v>1.5792532480000001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CB-E14B-8EDD-5669367FD16A}"/>
            </c:ext>
          </c:extLst>
        </c:ser>
        <c:ser>
          <c:idx val="2"/>
          <c:order val="2"/>
          <c:tx>
            <c:strRef>
              <c:f>Sheet1!$K$1</c:f>
              <c:strCache>
                <c:ptCount val="1"/>
                <c:pt idx="0">
                  <c:v>Optimistic PIM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Sheet1!$H$2:$H$4</c:f>
              <c:strCache>
                <c:ptCount val="3"/>
                <c:pt idx="0">
                  <c:v>E. coli</c:v>
                </c:pt>
                <c:pt idx="1">
                  <c:v>Human</c:v>
                </c:pt>
                <c:pt idx="2">
                  <c:v>GMEAN</c:v>
                </c:pt>
              </c:strCache>
            </c:strRef>
          </c:cat>
          <c:val>
            <c:numRef>
              <c:f>Sheet1!$K$2:$K$4</c:f>
              <c:numCache>
                <c:formatCode>General</c:formatCode>
                <c:ptCount val="3"/>
                <c:pt idx="0">
                  <c:v>24.52908923</c:v>
                </c:pt>
                <c:pt idx="1">
                  <c:v>23.148447260000001</c:v>
                </c:pt>
                <c:pt idx="2">
                  <c:v>23.878312050000002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CB-E14B-8EDD-5669367FD16A}"/>
            </c:ext>
          </c:extLst>
        </c:ser>
        <c:ser>
          <c:idx val="4"/>
          <c:order val="3"/>
          <c:tx>
            <c:strRef>
              <c:f>Sheet1!$L$1</c:f>
              <c:strCache>
                <c:ptCount val="1"/>
                <c:pt idx="0">
                  <c:v>GenPIP</c:v>
                </c:pt>
              </c:strCache>
            </c:strRef>
          </c:tx>
          <c:spPr>
            <a:solidFill>
              <a:srgbClr val="2F8100"/>
            </a:solidFill>
            <a:ln w="22225"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Sheet1!$H$2:$H$4</c:f>
              <c:strCache>
                <c:ptCount val="3"/>
                <c:pt idx="0">
                  <c:v>E. coli</c:v>
                </c:pt>
                <c:pt idx="1">
                  <c:v>Human</c:v>
                </c:pt>
                <c:pt idx="2">
                  <c:v>GMEAN</c:v>
                </c:pt>
              </c:strCache>
            </c:strRef>
          </c:cat>
          <c:val>
            <c:numRef>
              <c:f>Sheet1!$L$2:$L$4</c:f>
              <c:numCache>
                <c:formatCode>General</c:formatCode>
                <c:ptCount val="3"/>
                <c:pt idx="0">
                  <c:v>39.11909404</c:v>
                </c:pt>
                <c:pt idx="1">
                  <c:v>26.485641600000001</c:v>
                </c:pt>
                <c:pt idx="2">
                  <c:v>32.78314975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CB-E14B-8EDD-5669367FD1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overlap val="-20"/>
        <c:axId val="140080624"/>
        <c:axId val="388648144"/>
      </c:barChart>
      <c:catAx>
        <c:axId val="1400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648144"/>
        <c:crosses val="autoZero"/>
        <c:auto val="1"/>
        <c:lblAlgn val="ctr"/>
        <c:lblOffset val="100"/>
        <c:noMultiLvlLbl val="0"/>
      </c:catAx>
      <c:valAx>
        <c:axId val="38864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800" b="1" dirty="0"/>
                  <a:t>Normalized</a:t>
                </a:r>
                <a:r>
                  <a:rPr lang="zh-CN" altLang="en-US" sz="1800" b="1" baseline="0" dirty="0"/>
                  <a:t> </a:t>
                </a:r>
                <a:r>
                  <a:rPr lang="en-US" altLang="zh-CN" sz="1800" b="1" baseline="0" dirty="0"/>
                  <a:t>Energy</a:t>
                </a:r>
                <a:r>
                  <a:rPr lang="zh-CN" altLang="en-US" sz="1800" b="1" baseline="0" dirty="0"/>
                  <a:t> </a:t>
                </a:r>
                <a:r>
                  <a:rPr lang="en-US" altLang="zh-CN" sz="1800" b="1" baseline="0" dirty="0"/>
                  <a:t>Reduction</a:t>
                </a:r>
                <a:endParaRPr lang="en-US" sz="18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080624"/>
        <c:crosses val="autoZero"/>
        <c:crossBetween val="between"/>
      </c:valAx>
      <c:spPr>
        <a:noFill/>
        <a:ln w="25400">
          <a:solidFill>
            <a:schemeClr val="tx1">
              <a:lumMod val="85000"/>
              <a:lumOff val="15000"/>
            </a:scheme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5BBE3E-5EF1-3E41-B378-D6D52BB7A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7381D-6A83-834C-A925-E27D2ACFF0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3F6DE4F-B803-104D-AA15-502AFD6126B3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19467-1154-5D45-AACF-AE098BE9AF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5F319-D8A4-F846-BB60-91AB7174B4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B2C521E-117D-5D40-BF43-93B07909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64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F83C208-645D-C24A-92BE-5C55D93EB607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7139A41-7A76-1D40-B3BE-29B670EC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5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Morning,</a:t>
            </a:r>
            <a:r>
              <a:rPr lang="zh-CN" altLang="en-US" dirty="0"/>
              <a:t> </a:t>
            </a:r>
            <a:r>
              <a:rPr lang="en-US" altLang="zh-CN" dirty="0"/>
              <a:t>everyone</a:t>
            </a:r>
            <a:r>
              <a:rPr lang="en-US" dirty="0"/>
              <a:t>, I am </a:t>
            </a:r>
            <a:r>
              <a:rPr lang="en-US" altLang="zh-CN" dirty="0"/>
              <a:t>Haiyu</a:t>
            </a:r>
            <a:r>
              <a:rPr lang="zh-CN" altLang="en-US" dirty="0"/>
              <a:t> </a:t>
            </a:r>
            <a:r>
              <a:rPr lang="en-US" altLang="zh-CN" dirty="0"/>
              <a:t>Mao, a postdoc researcher in SAFARI research group at ETH</a:t>
            </a:r>
            <a:r>
              <a:rPr lang="en-US" dirty="0"/>
              <a:t>. Today, I</a:t>
            </a:r>
            <a:r>
              <a:rPr lang="zh-CN" altLang="en-US" dirty="0"/>
              <a:t> </a:t>
            </a:r>
            <a:r>
              <a:rPr lang="en-US" altLang="zh-CN" dirty="0"/>
              <a:t>am</a:t>
            </a:r>
            <a:r>
              <a:rPr lang="zh-CN" altLang="en-US" dirty="0"/>
              <a:t> </a:t>
            </a:r>
            <a:r>
              <a:rPr lang="en-US" altLang="zh-CN" dirty="0" err="1"/>
              <a:t>gonna</a:t>
            </a:r>
            <a:r>
              <a:rPr lang="en-US" altLang="zh-CN" dirty="0"/>
              <a:t> present </a:t>
            </a:r>
            <a:r>
              <a:rPr lang="en-US" dirty="0"/>
              <a:t>our work, </a:t>
            </a:r>
            <a:r>
              <a:rPr lang="en-US" dirty="0" err="1"/>
              <a:t>GenPIP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03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efficiently accelerate 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pipeline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minimizing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movement 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useless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quantify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potential benefits of overcoming the two limitations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performance of the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normalized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 err="1"/>
              <a:t>Basecalling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executed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in-memory</a:t>
            </a:r>
            <a:r>
              <a:rPr lang="zh-CN" altLang="en-US" dirty="0"/>
              <a:t> </a:t>
            </a:r>
            <a:r>
              <a:rPr lang="en-US" altLang="zh-CN" dirty="0"/>
              <a:t>accelerators</a:t>
            </a:r>
            <a:r>
              <a:rPr lang="zh-CN" altLang="en-US" dirty="0"/>
              <a:t> </a:t>
            </a:r>
            <a:r>
              <a:rPr lang="en-US" altLang="zh-CN" dirty="0"/>
              <a:t>separately,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achieves 2.7</a:t>
            </a:r>
            <a:r>
              <a:rPr lang="zh-CN" altLang="en-US" dirty="0"/>
              <a:t> </a:t>
            </a:r>
            <a:r>
              <a:rPr lang="en-US" altLang="zh-CN" dirty="0"/>
              <a:t>times</a:t>
            </a:r>
            <a:r>
              <a:rPr lang="zh-CN" altLang="en-US" dirty="0"/>
              <a:t> </a:t>
            </a:r>
            <a:r>
              <a:rPr lang="en-US" altLang="zh-CN" dirty="0"/>
              <a:t>speedup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Assume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movement,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achieves 6.1</a:t>
            </a:r>
            <a:r>
              <a:rPr lang="zh-CN" altLang="en-US" dirty="0"/>
              <a:t> </a:t>
            </a:r>
            <a:r>
              <a:rPr lang="en-US" altLang="zh-CN" dirty="0"/>
              <a:t>times</a:t>
            </a:r>
            <a:r>
              <a:rPr lang="zh-CN" altLang="en-US" dirty="0"/>
              <a:t> </a:t>
            </a:r>
            <a:r>
              <a:rPr lang="en-US" altLang="zh-CN" dirty="0"/>
              <a:t>speedup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Assume</a:t>
            </a:r>
            <a:r>
              <a:rPr lang="zh-CN" altLang="en-US" sz="1200" dirty="0"/>
              <a:t> </a:t>
            </a:r>
            <a:r>
              <a:rPr lang="en-US" altLang="zh-CN" sz="1200" dirty="0"/>
              <a:t>there</a:t>
            </a:r>
            <a:r>
              <a:rPr lang="zh-CN" altLang="en-US" sz="1200" dirty="0"/>
              <a:t> </a:t>
            </a:r>
            <a:r>
              <a:rPr lang="en-US" altLang="zh-CN" sz="1200" dirty="0"/>
              <a:t>is</a:t>
            </a:r>
            <a:r>
              <a:rPr lang="zh-CN" altLang="en-US" sz="1200" dirty="0"/>
              <a:t> </a:t>
            </a:r>
            <a:r>
              <a:rPr lang="en-US" altLang="zh-CN" sz="1200" dirty="0"/>
              <a:t>no</a:t>
            </a:r>
            <a:r>
              <a:rPr lang="zh-CN" altLang="en-US" sz="1200" dirty="0"/>
              <a:t> </a:t>
            </a:r>
            <a:r>
              <a:rPr lang="en-US" altLang="zh-CN" sz="1200" dirty="0"/>
              <a:t>data</a:t>
            </a:r>
            <a:r>
              <a:rPr lang="zh-CN" altLang="en-US" sz="1200" dirty="0"/>
              <a:t> </a:t>
            </a:r>
            <a:r>
              <a:rPr lang="en-US" altLang="zh-CN" sz="1200" dirty="0"/>
              <a:t>movement</a:t>
            </a:r>
            <a:r>
              <a:rPr lang="zh-CN" altLang="en-US" sz="1200" dirty="0"/>
              <a:t> </a:t>
            </a:r>
            <a:r>
              <a:rPr lang="en-US" altLang="zh-CN" sz="1200" dirty="0"/>
              <a:t>and</a:t>
            </a:r>
            <a:r>
              <a:rPr lang="zh-CN" altLang="en-US" sz="1200" dirty="0"/>
              <a:t> </a:t>
            </a:r>
            <a:r>
              <a:rPr lang="en-US" altLang="zh-CN" sz="1200" dirty="0"/>
              <a:t>no</a:t>
            </a:r>
            <a:r>
              <a:rPr lang="zh-CN" altLang="en-US" sz="1200" dirty="0"/>
              <a:t> </a:t>
            </a:r>
            <a:r>
              <a:rPr lang="en-US" altLang="zh-CN" sz="1200" dirty="0"/>
              <a:t>useless</a:t>
            </a:r>
            <a:r>
              <a:rPr lang="zh-CN" altLang="en-US" sz="1200" dirty="0"/>
              <a:t> </a:t>
            </a:r>
            <a:r>
              <a:rPr lang="en-US" altLang="zh-CN" sz="1200" dirty="0"/>
              <a:t>reads</a:t>
            </a:r>
            <a:r>
              <a:rPr lang="zh-CN" altLang="en-US" sz="1200" dirty="0"/>
              <a:t> </a:t>
            </a:r>
            <a:r>
              <a:rPr lang="en-US" altLang="zh-CN" sz="1200" dirty="0"/>
              <a:t>in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pipeline.</a:t>
            </a:r>
            <a:r>
              <a:rPr lang="zh-CN" altLang="en-US" sz="1200" dirty="0"/>
              <a:t> </a:t>
            </a:r>
            <a:r>
              <a:rPr lang="en-US" altLang="zh-CN" sz="1200" dirty="0"/>
              <a:t>Which</a:t>
            </a:r>
            <a:r>
              <a:rPr lang="zh-CN" altLang="en-US" sz="1200" dirty="0"/>
              <a:t> </a:t>
            </a:r>
            <a:r>
              <a:rPr lang="en-US" altLang="zh-CN" sz="1200" dirty="0"/>
              <a:t>a</a:t>
            </a:r>
            <a:r>
              <a:rPr lang="en-US" altLang="zh-CN" dirty="0"/>
              <a:t>chieves 9</a:t>
            </a:r>
            <a:r>
              <a:rPr lang="zh-CN" altLang="en-US" dirty="0"/>
              <a:t> </a:t>
            </a:r>
            <a:r>
              <a:rPr lang="en-US" altLang="zh-CN" dirty="0"/>
              <a:t>times</a:t>
            </a:r>
            <a:r>
              <a:rPr lang="zh-CN" altLang="en-US" dirty="0"/>
              <a:t> </a:t>
            </a:r>
            <a:r>
              <a:rPr lang="en-US" altLang="zh-CN" dirty="0"/>
              <a:t>speedup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32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Let’s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detail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proposal,</a:t>
            </a:r>
            <a:r>
              <a:rPr lang="zh-CN" altLang="en-US" dirty="0"/>
              <a:t> </a:t>
            </a:r>
            <a:r>
              <a:rPr lang="en-US" altLang="zh-CN" dirty="0" err="1"/>
              <a:t>GenPIP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33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GenPIP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 holistic in-memory accelerator for the genome analysis pipeline, including </a:t>
            </a:r>
            <a:r>
              <a:rPr lang="en-US" altLang="zh-CN" dirty="0" err="1"/>
              <a:t>basecalling</a:t>
            </a:r>
            <a:r>
              <a:rPr lang="en-US" altLang="zh-CN" dirty="0"/>
              <a:t>, read quality control, and read mapping steps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 err="1"/>
              <a:t>GenPIP</a:t>
            </a:r>
            <a:r>
              <a:rPr lang="en-US" altLang="zh-CN" dirty="0"/>
              <a:t> has two key techniques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Chunk-based pipeline (CP)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Early rejection (ER)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sz="1200" b="1" dirty="0">
                <a:solidFill>
                  <a:srgbClr val="2F8100"/>
                </a:solidFill>
              </a:rPr>
              <a:t>Enables</a:t>
            </a:r>
            <a:r>
              <a:rPr lang="zh-CN" altLang="en-US" sz="1200" b="1" dirty="0">
                <a:solidFill>
                  <a:srgbClr val="2F8100"/>
                </a:solidFill>
              </a:rPr>
              <a:t> </a:t>
            </a:r>
            <a:r>
              <a:rPr lang="en-US" sz="1200" b="1" dirty="0">
                <a:solidFill>
                  <a:srgbClr val="2F8100"/>
                </a:solidFill>
              </a:rPr>
              <a:t>fine-grained </a:t>
            </a:r>
            <a:r>
              <a:rPr lang="en-US" altLang="zh-CN" sz="1200" b="1" dirty="0">
                <a:solidFill>
                  <a:srgbClr val="2F8100"/>
                </a:solidFill>
              </a:rPr>
              <a:t>pipeline</a:t>
            </a:r>
            <a:r>
              <a:rPr lang="en-US" sz="1200" b="1" dirty="0">
                <a:solidFill>
                  <a:srgbClr val="2F8100"/>
                </a:solidFill>
              </a:rPr>
              <a:t> </a:t>
            </a:r>
            <a:r>
              <a:rPr lang="en-US" sz="1200" dirty="0"/>
              <a:t>of </a:t>
            </a:r>
            <a:r>
              <a:rPr lang="en-US" altLang="zh-CN" sz="1200" dirty="0"/>
              <a:t>genome</a:t>
            </a:r>
            <a:r>
              <a:rPr lang="zh-CN" altLang="en-US" sz="1200" dirty="0"/>
              <a:t> </a:t>
            </a:r>
            <a:r>
              <a:rPr lang="en-US" altLang="zh-CN" sz="1200" dirty="0"/>
              <a:t>analysis</a:t>
            </a:r>
            <a:r>
              <a:rPr lang="zh-CN" altLang="en-US" sz="1200" dirty="0"/>
              <a:t> </a:t>
            </a:r>
            <a:r>
              <a:rPr lang="en-US" sz="1200" dirty="0"/>
              <a:t>steps by processing reads at chunk granularity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35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i</a:t>
            </a:r>
            <a:r>
              <a:rPr lang="en-US" sz="1200" b="1" dirty="0">
                <a:solidFill>
                  <a:srgbClr val="0070C0"/>
                </a:solidFill>
              </a:rPr>
              <a:t>ncrease</a:t>
            </a:r>
            <a:r>
              <a:rPr lang="en-US" altLang="zh-CN" sz="1200" b="1" dirty="0">
                <a:solidFill>
                  <a:srgbClr val="0070C0"/>
                </a:solidFill>
              </a:rPr>
              <a:t>s</a:t>
            </a:r>
            <a:r>
              <a:rPr lang="en-US" sz="1200" b="1" dirty="0">
                <a:solidFill>
                  <a:srgbClr val="0070C0"/>
                </a:solidFill>
              </a:rPr>
              <a:t> parallelism </a:t>
            </a:r>
            <a:r>
              <a:rPr lang="en-US" sz="1200" dirty="0"/>
              <a:t>by overlapping the execution of different steps</a:t>
            </a:r>
            <a:r>
              <a:rPr lang="zh-CN" altLang="en-US" sz="1200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chuck</a:t>
            </a:r>
            <a:r>
              <a:rPr lang="zh-CN" altLang="en-US" dirty="0"/>
              <a:t> </a:t>
            </a:r>
            <a:r>
              <a:rPr lang="en-US" altLang="zh-CN" dirty="0"/>
              <a:t>granularity</a:t>
            </a:r>
            <a:endParaRPr lang="en-US" sz="1200" dirty="0"/>
          </a:p>
          <a:p>
            <a:r>
              <a:rPr lang="en-US" altLang="zh-CN" dirty="0"/>
              <a:t>CP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reduces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the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intermediate data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soon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generated</a:t>
            </a:r>
          </a:p>
          <a:p>
            <a:r>
              <a:rPr lang="en-US" altLang="zh-CN" dirty="0"/>
              <a:t>CP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provides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opportunities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for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ER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analyzing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chunk</a:t>
            </a:r>
            <a:r>
              <a:rPr lang="zh-CN" altLang="en-US" dirty="0"/>
              <a:t> </a:t>
            </a:r>
            <a:r>
              <a:rPr lang="en-US" altLang="zh-CN" dirty="0"/>
              <a:t>granularity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conventional</a:t>
            </a:r>
            <a:r>
              <a:rPr lang="zh-CN" altLang="en-US" dirty="0"/>
              <a:t> </a:t>
            </a:r>
            <a:r>
              <a:rPr lang="en-US" altLang="zh-CN" dirty="0"/>
              <a:t>pipeline,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basecaller</a:t>
            </a:r>
            <a:r>
              <a:rPr lang="zh-CN" altLang="en-US" dirty="0"/>
              <a:t> </a:t>
            </a:r>
            <a:r>
              <a:rPr lang="en-US" altLang="zh-CN" dirty="0" err="1"/>
              <a:t>basecalls</a:t>
            </a:r>
            <a:r>
              <a:rPr lang="zh-CN" altLang="en-US" dirty="0"/>
              <a:t> </a:t>
            </a:r>
            <a:r>
              <a:rPr lang="en-US" altLang="zh-CN" dirty="0"/>
              <a:t>chunks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assemble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check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chunk-based</a:t>
            </a:r>
            <a:r>
              <a:rPr lang="zh-CN" altLang="en-US" dirty="0"/>
              <a:t> </a:t>
            </a:r>
            <a:r>
              <a:rPr lang="en-US" altLang="zh-CN" dirty="0"/>
              <a:t>pipeline,</a:t>
            </a:r>
            <a:r>
              <a:rPr lang="zh-CN" altLang="en-US" dirty="0"/>
              <a:t> </a:t>
            </a:r>
            <a:r>
              <a:rPr lang="en-US" altLang="zh-CN" dirty="0"/>
              <a:t>once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chunk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 err="1"/>
              <a:t>basecalled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partial</a:t>
            </a:r>
            <a:r>
              <a:rPr lang="zh-CN" altLang="en-US" dirty="0"/>
              <a:t> </a:t>
            </a:r>
            <a:r>
              <a:rPr lang="en-US" altLang="zh-CN" dirty="0"/>
              <a:t>computation of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basecalled</a:t>
            </a:r>
            <a:r>
              <a:rPr lang="zh-CN" altLang="en-US" dirty="0"/>
              <a:t> </a:t>
            </a:r>
            <a:r>
              <a:rPr lang="en-US" altLang="zh-CN" dirty="0"/>
              <a:t>chunk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assemble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remaining computation 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Another key</a:t>
            </a:r>
            <a:r>
              <a:rPr lang="zh-CN" altLang="en-US" dirty="0"/>
              <a:t> </a:t>
            </a:r>
            <a:r>
              <a:rPr lang="en-US" altLang="zh-CN" dirty="0"/>
              <a:t>technique of</a:t>
            </a:r>
            <a:r>
              <a:rPr lang="zh-CN" altLang="en-US" dirty="0"/>
              <a:t> </a:t>
            </a:r>
            <a:r>
              <a:rPr lang="en-US" altLang="zh-CN" dirty="0" err="1"/>
              <a:t>GenPIP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Early rejection (ER)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sz="1200" b="1" dirty="0">
                <a:solidFill>
                  <a:srgbClr val="2F8100"/>
                </a:solidFill>
              </a:rPr>
              <a:t>Timely</a:t>
            </a:r>
            <a:r>
              <a:rPr lang="zh-CN" altLang="en-US" sz="1200" b="1" dirty="0">
                <a:solidFill>
                  <a:srgbClr val="2F8100"/>
                </a:solidFill>
              </a:rPr>
              <a:t> </a:t>
            </a:r>
            <a:r>
              <a:rPr lang="en-US" altLang="zh-CN" sz="1200" b="1" dirty="0">
                <a:solidFill>
                  <a:srgbClr val="2F8100"/>
                </a:solidFill>
              </a:rPr>
              <a:t>stops</a:t>
            </a:r>
            <a:r>
              <a:rPr lang="zh-CN" altLang="en-US" sz="1200" b="1" dirty="0">
                <a:solidFill>
                  <a:srgbClr val="2F8100"/>
                </a:solidFill>
              </a:rPr>
              <a:t> </a:t>
            </a:r>
            <a:r>
              <a:rPr lang="en-US" altLang="zh-CN" sz="1200" b="1" dirty="0">
                <a:solidFill>
                  <a:srgbClr val="2F8100"/>
                </a:solidFill>
              </a:rPr>
              <a:t>the</a:t>
            </a:r>
            <a:r>
              <a:rPr lang="zh-CN" altLang="en-US" sz="1200" b="1" dirty="0">
                <a:solidFill>
                  <a:srgbClr val="2F8100"/>
                </a:solidFill>
              </a:rPr>
              <a:t> </a:t>
            </a:r>
            <a:r>
              <a:rPr lang="en-US" altLang="zh-CN" sz="1200" b="1" dirty="0">
                <a:solidFill>
                  <a:srgbClr val="2F8100"/>
                </a:solidFill>
              </a:rPr>
              <a:t>execution</a:t>
            </a:r>
            <a:r>
              <a:rPr lang="zh-CN" altLang="en-US" sz="1200" b="1" dirty="0">
                <a:solidFill>
                  <a:srgbClr val="2F8100"/>
                </a:solidFill>
              </a:rPr>
              <a:t> </a:t>
            </a:r>
            <a:r>
              <a:rPr lang="en-US" altLang="zh-CN" sz="1200" b="1" dirty="0">
                <a:solidFill>
                  <a:srgbClr val="2F8100"/>
                </a:solidFill>
              </a:rPr>
              <a:t>on</a:t>
            </a:r>
            <a:r>
              <a:rPr lang="zh-CN" altLang="en-US" sz="1200" b="1" dirty="0">
                <a:solidFill>
                  <a:srgbClr val="2F8100"/>
                </a:solidFill>
              </a:rPr>
              <a:t> </a:t>
            </a:r>
            <a:r>
              <a:rPr lang="en-US" altLang="zh-CN" sz="1200" b="1" dirty="0">
                <a:solidFill>
                  <a:srgbClr val="2F8100"/>
                </a:solidFill>
              </a:rPr>
              <a:t>useless</a:t>
            </a:r>
            <a:r>
              <a:rPr lang="zh-CN" altLang="en-US" sz="1200" b="1" dirty="0">
                <a:solidFill>
                  <a:srgbClr val="2F8100"/>
                </a:solidFill>
              </a:rPr>
              <a:t> </a:t>
            </a:r>
            <a:r>
              <a:rPr lang="en-US" altLang="zh-CN" sz="1200" b="1" dirty="0">
                <a:solidFill>
                  <a:srgbClr val="2F8100"/>
                </a:solidFill>
              </a:rPr>
              <a:t>reads</a:t>
            </a:r>
            <a:r>
              <a:rPr lang="zh-CN" altLang="en-US" sz="1200" b="1" dirty="0">
                <a:solidFill>
                  <a:srgbClr val="2F8100"/>
                </a:solidFill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using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small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number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chunks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predict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usefulness of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23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early</a:t>
            </a:r>
            <a:r>
              <a:rPr lang="zh-CN" altLang="en-US" dirty="0"/>
              <a:t> </a:t>
            </a:r>
            <a:r>
              <a:rPr lang="en-US" altLang="zh-CN" dirty="0"/>
              <a:t>rejection</a:t>
            </a:r>
            <a:r>
              <a:rPr lang="zh-CN" altLang="en-US" dirty="0"/>
              <a:t> </a:t>
            </a:r>
            <a:r>
              <a:rPr lang="en-US" altLang="zh-CN" dirty="0"/>
              <a:t>technique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Predicts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and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eliminate</a:t>
            </a:r>
            <a:r>
              <a:rPr lang="en-US" altLang="zh-CN" b="1" dirty="0">
                <a:solidFill>
                  <a:srgbClr val="0070C0"/>
                </a:solidFill>
              </a:rPr>
              <a:t>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low-quality and unmapped reads in the genome analysis pipeline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as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early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as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possible</a:t>
            </a:r>
            <a:endParaRPr lang="en-US" dirty="0"/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 err="1"/>
              <a:t>basecalls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chunks,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average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score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chunks.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fails,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stops</a:t>
            </a:r>
            <a:r>
              <a:rPr lang="zh-CN" altLang="en-US" dirty="0"/>
              <a:t> </a:t>
            </a:r>
            <a:r>
              <a:rPr lang="en-US" altLang="zh-CN" dirty="0"/>
              <a:t>analysis;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passes,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 err="1"/>
              <a:t>basecalls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chunks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map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basecalled</a:t>
            </a:r>
            <a:r>
              <a:rPr lang="zh-CN" altLang="en-US" dirty="0"/>
              <a:t> </a:t>
            </a:r>
            <a:r>
              <a:rPr lang="en-US" altLang="zh-CN" dirty="0"/>
              <a:t>chunks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reference</a:t>
            </a:r>
            <a:r>
              <a:rPr lang="zh-CN" altLang="en-US" dirty="0"/>
              <a:t> </a:t>
            </a:r>
            <a:r>
              <a:rPr lang="en-US" altLang="zh-CN" dirty="0"/>
              <a:t>genome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  <a:r>
              <a:rPr lang="zh-CN" altLang="en-US" dirty="0"/>
              <a:t> </a:t>
            </a:r>
            <a:r>
              <a:rPr lang="en-US" altLang="zh-CN" dirty="0"/>
              <a:t>score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fails,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stops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otherwise,</a:t>
            </a:r>
            <a:r>
              <a:rPr lang="zh-CN" altLang="en-US" dirty="0"/>
              <a:t> </a:t>
            </a:r>
            <a:r>
              <a:rPr lang="en-US" altLang="zh-CN" dirty="0" err="1"/>
              <a:t>basecalling</a:t>
            </a:r>
            <a:r>
              <a:rPr lang="zh-CN" altLang="en-US" dirty="0"/>
              <a:t> </a:t>
            </a:r>
            <a:r>
              <a:rPr lang="en-US" altLang="zh-CN" dirty="0"/>
              <a:t>remaining</a:t>
            </a:r>
            <a:r>
              <a:rPr lang="zh-CN" altLang="en-US" dirty="0"/>
              <a:t> </a:t>
            </a:r>
            <a:r>
              <a:rPr lang="en-US" altLang="zh-CN" dirty="0"/>
              <a:t>chunks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remaining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conclusion,</a:t>
            </a:r>
            <a:r>
              <a:rPr lang="zh-CN" altLang="en-US" dirty="0"/>
              <a:t> </a:t>
            </a:r>
            <a:r>
              <a:rPr lang="en-US" altLang="zh-CN" dirty="0"/>
              <a:t>ER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sub-techniques,</a:t>
            </a:r>
            <a:r>
              <a:rPr lang="zh-CN" altLang="en-US" dirty="0"/>
              <a:t> </a:t>
            </a:r>
            <a:r>
              <a:rPr lang="en-US" altLang="zh-CN" dirty="0"/>
              <a:t>ER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chunk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scores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ER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chunk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72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worth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mention</a:t>
            </a:r>
            <a:r>
              <a:rPr lang="zh-CN" altLang="en-US" dirty="0"/>
              <a:t> </a:t>
            </a:r>
            <a:r>
              <a:rPr lang="en-US" altLang="zh-CN" dirty="0"/>
              <a:t>that,</a:t>
            </a:r>
            <a:r>
              <a:rPr lang="zh-CN" altLang="en-US" dirty="0"/>
              <a:t> </a:t>
            </a:r>
            <a:r>
              <a:rPr lang="en-US" altLang="zh-CN" dirty="0"/>
              <a:t>CP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ER</a:t>
            </a:r>
            <a:r>
              <a:rPr lang="zh-CN" altLang="en-US" dirty="0"/>
              <a:t> </a:t>
            </a:r>
            <a:r>
              <a:rPr lang="en-US" altLang="zh-CN" dirty="0"/>
              <a:t>can be implemented in many systems, 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CPU and GPU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implement CP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PIM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efficient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96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</a:t>
            </a:r>
            <a:r>
              <a:rPr lang="en-US" altLang="zh-CN" dirty="0" err="1"/>
              <a:t>GenPIP</a:t>
            </a:r>
            <a:r>
              <a:rPr lang="zh-CN" altLang="en-US" dirty="0"/>
              <a:t> </a:t>
            </a:r>
            <a:r>
              <a:rPr lang="en-US" altLang="zh-CN" dirty="0"/>
              <a:t>implementation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67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GenPIP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modules,</a:t>
            </a:r>
            <a:r>
              <a:rPr lang="zh-CN" altLang="en-US" dirty="0"/>
              <a:t> </a:t>
            </a:r>
            <a:r>
              <a:rPr lang="en-US" altLang="zh-CN" dirty="0" err="1"/>
              <a:t>basecalling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GenPIP</a:t>
            </a:r>
            <a:r>
              <a:rPr lang="zh-CN" altLang="en-US" dirty="0"/>
              <a:t> </a:t>
            </a:r>
            <a:r>
              <a:rPr lang="en-US" altLang="zh-CN" dirty="0"/>
              <a:t>controller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99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GenPIP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modules,</a:t>
            </a:r>
            <a:r>
              <a:rPr lang="zh-CN" altLang="en-US" dirty="0"/>
              <a:t> </a:t>
            </a:r>
            <a:r>
              <a:rPr lang="en-US" altLang="zh-CN" dirty="0" err="1"/>
              <a:t>basecalling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GenPIP</a:t>
            </a:r>
            <a:r>
              <a:rPr lang="zh-CN" altLang="en-US" dirty="0"/>
              <a:t> </a:t>
            </a:r>
            <a:r>
              <a:rPr lang="en-US" altLang="zh-CN" dirty="0"/>
              <a:t>controller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2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200" dirty="0"/>
              <a:t>[CLICK] Genome analysis enables us to determine the DNA sequence of an organism, </a:t>
            </a:r>
          </a:p>
          <a:p>
            <a:pPr defTabSz="966612">
              <a:defRPr/>
            </a:pPr>
            <a:r>
              <a:rPr lang="en-US" sz="1200" dirty="0"/>
              <a:t>[CLICK] which plays an important role in</a:t>
            </a:r>
          </a:p>
          <a:p>
            <a:pPr defTabSz="966612">
              <a:defRPr/>
            </a:pPr>
            <a:r>
              <a:rPr lang="en-US" sz="1200" dirty="0"/>
              <a:t>[CLICK] personalized medicine,</a:t>
            </a:r>
          </a:p>
          <a:p>
            <a:pPr defTabSz="966612">
              <a:defRPr/>
            </a:pPr>
            <a:r>
              <a:rPr lang="en-US" sz="1200" dirty="0"/>
              <a:t>[CLICK] outbreak tracing (like COVID-19) </a:t>
            </a:r>
          </a:p>
          <a:p>
            <a:pPr defTabSz="966612">
              <a:defRPr/>
            </a:pPr>
            <a:r>
              <a:rPr lang="en-US" sz="1200" dirty="0"/>
              <a:t>[CLICK] the understanding of evolution </a:t>
            </a:r>
          </a:p>
          <a:p>
            <a:pPr marL="0" marR="0" lvl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[CLICK] and so on</a:t>
            </a:r>
            <a:endParaRPr lang="en-US" dirty="0"/>
          </a:p>
          <a:p>
            <a:pPr defTabSz="966612">
              <a:defRPr/>
            </a:pPr>
            <a:r>
              <a:rPr lang="en-US" sz="1200" dirty="0"/>
              <a:t>[CLICK] </a:t>
            </a:r>
            <a:r>
              <a:rPr lang="en-US" dirty="0"/>
              <a:t>Modern genome sequencing machines </a:t>
            </a:r>
            <a:r>
              <a:rPr lang="en-US" sz="1200" dirty="0"/>
              <a:t>extract</a:t>
            </a:r>
            <a:r>
              <a:rPr lang="zh-CN" altLang="en-US" sz="1200" dirty="0"/>
              <a:t> </a:t>
            </a:r>
            <a:r>
              <a:rPr lang="en-US" altLang="zh-CN" sz="1200" dirty="0"/>
              <a:t>smaller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C00000"/>
                </a:solidFill>
              </a:rPr>
              <a:t>randomized fragments </a:t>
            </a:r>
            <a:r>
              <a:rPr lang="en-US" sz="1200" dirty="0"/>
              <a:t>of the original DNA sequence, which we call </a:t>
            </a:r>
            <a:r>
              <a:rPr lang="en-US" sz="1200" i="1" dirty="0"/>
              <a:t>reads.</a:t>
            </a:r>
          </a:p>
          <a:p>
            <a:r>
              <a:rPr lang="en-US" sz="1200" dirty="0"/>
              <a:t>[CLICK] </a:t>
            </a:r>
            <a:r>
              <a:rPr lang="en-US" altLang="zh-CN" sz="1200" dirty="0"/>
              <a:t>Oxford</a:t>
            </a:r>
            <a:r>
              <a:rPr lang="zh-CN" altLang="en-US" sz="1200" dirty="0"/>
              <a:t> </a:t>
            </a:r>
            <a:r>
              <a:rPr lang="en-US" altLang="zh-CN" sz="1200" dirty="0"/>
              <a:t>nanopore</a:t>
            </a:r>
            <a:r>
              <a:rPr lang="zh-CN" altLang="en-US" sz="1200" dirty="0"/>
              <a:t> </a:t>
            </a:r>
            <a:r>
              <a:rPr lang="en-US" altLang="zh-CN" sz="1200" dirty="0"/>
              <a:t>technologies is</a:t>
            </a:r>
            <a:r>
              <a:rPr lang="zh-CN" altLang="en-US" sz="1200" dirty="0"/>
              <a:t> </a:t>
            </a:r>
            <a:r>
              <a:rPr lang="en-US" altLang="zh-CN" sz="1200" dirty="0"/>
              <a:t>a widely-used</a:t>
            </a:r>
            <a:r>
              <a:rPr lang="zh-CN" altLang="en-US" sz="1200" dirty="0"/>
              <a:t> </a:t>
            </a:r>
            <a:r>
              <a:rPr lang="en-US" altLang="zh-CN" sz="1200" dirty="0"/>
              <a:t>sequencing</a:t>
            </a:r>
            <a:r>
              <a:rPr lang="zh-CN" altLang="en-US" sz="1200" dirty="0"/>
              <a:t> </a:t>
            </a:r>
            <a:r>
              <a:rPr lang="en-US" altLang="zh-CN" sz="1200" dirty="0"/>
              <a:t>technology</a:t>
            </a:r>
          </a:p>
          <a:p>
            <a:r>
              <a:rPr lang="en-US" altLang="zh-CN" sz="1200" dirty="0"/>
              <a:t>[CLICK]</a:t>
            </a:r>
            <a:r>
              <a:rPr lang="zh-CN" altLang="en-US" sz="1200" dirty="0"/>
              <a:t> </a:t>
            </a:r>
            <a:r>
              <a:rPr lang="en-US" altLang="zh-CN" sz="1200" dirty="0"/>
              <a:t>as it provides portable sequencing devices</a:t>
            </a:r>
          </a:p>
          <a:p>
            <a:r>
              <a:rPr lang="en-US" sz="1200" dirty="0"/>
              <a:t>[CLICK] it is high-throughput</a:t>
            </a:r>
          </a:p>
          <a:p>
            <a:r>
              <a:rPr lang="en-US" sz="1200" dirty="0"/>
              <a:t>[CLICK] and cheap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05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our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19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several simulators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 err="1"/>
              <a:t>GenPIP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compare</a:t>
            </a:r>
            <a:r>
              <a:rPr lang="zh-CN" altLang="en-US" dirty="0"/>
              <a:t> </a:t>
            </a:r>
            <a:r>
              <a:rPr lang="en-US" altLang="zh-CN" dirty="0" err="1"/>
              <a:t>GenPIP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 err="1"/>
              <a:t>cpu</a:t>
            </a:r>
            <a:r>
              <a:rPr lang="zh-CN" altLang="en-US" dirty="0"/>
              <a:t> </a:t>
            </a:r>
            <a:r>
              <a:rPr lang="en-US" altLang="zh-CN" dirty="0" err="1"/>
              <a:t>gpu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optimistic integration of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PIM</a:t>
            </a:r>
            <a:r>
              <a:rPr lang="zh-CN" altLang="en-US" dirty="0"/>
              <a:t> </a:t>
            </a:r>
            <a:r>
              <a:rPr lang="en-US" altLang="zh-CN" dirty="0"/>
              <a:t>accelerators,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assume 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movement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enough on-chip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intermediate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evaluate on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datasets,</a:t>
            </a:r>
            <a:r>
              <a:rPr lang="zh-CN" altLang="en-US" dirty="0"/>
              <a:t> </a:t>
            </a:r>
            <a:r>
              <a:rPr lang="en-US" altLang="zh-CN" dirty="0" err="1"/>
              <a:t>Ecoli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human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89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performance.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average,</a:t>
            </a:r>
            <a:r>
              <a:rPr lang="zh-CN" altLang="en-US" dirty="0"/>
              <a:t> </a:t>
            </a:r>
            <a:r>
              <a:rPr lang="en-US" altLang="zh-CN" dirty="0" err="1"/>
              <a:t>GenPIP</a:t>
            </a:r>
            <a:r>
              <a:rPr lang="zh-CN" altLang="en-US" dirty="0"/>
              <a:t> </a:t>
            </a:r>
            <a:r>
              <a:rPr lang="en-US" altLang="zh-CN" dirty="0"/>
              <a:t>provides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41.6x</a:t>
            </a:r>
            <a:r>
              <a:rPr lang="zh-CN" altLang="en-US" b="1" dirty="0">
                <a:solidFill>
                  <a:srgbClr val="7030A0"/>
                </a:solidFill>
              </a:rPr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over</a:t>
            </a:r>
            <a:r>
              <a:rPr lang="zh-CN" altLang="en-US" b="1" dirty="0">
                <a:solidFill>
                  <a:srgbClr val="7030A0"/>
                </a:solidFill>
              </a:rPr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CPU</a:t>
            </a:r>
            <a:r>
              <a:rPr lang="en-US" altLang="zh-CN" b="1" dirty="0">
                <a:solidFill>
                  <a:srgbClr val="002060"/>
                </a:solidFill>
              </a:rPr>
              <a:t>,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FF9800"/>
                </a:solidFill>
              </a:rPr>
              <a:t>8.4x</a:t>
            </a:r>
            <a:r>
              <a:rPr lang="zh-CN" altLang="en-US" b="1" dirty="0">
                <a:solidFill>
                  <a:srgbClr val="FF9800"/>
                </a:solidFill>
              </a:rPr>
              <a:t> </a:t>
            </a:r>
            <a:r>
              <a:rPr lang="en-US" altLang="zh-CN" b="1" dirty="0">
                <a:solidFill>
                  <a:srgbClr val="FF9800"/>
                </a:solidFill>
              </a:rPr>
              <a:t>over</a:t>
            </a:r>
            <a:r>
              <a:rPr lang="zh-CN" altLang="en-US" b="1" dirty="0">
                <a:solidFill>
                  <a:srgbClr val="FF9800"/>
                </a:solidFill>
              </a:rPr>
              <a:t> </a:t>
            </a:r>
            <a:r>
              <a:rPr lang="en-US" altLang="zh-CN" b="1" dirty="0">
                <a:solidFill>
                  <a:srgbClr val="FF9800"/>
                </a:solidFill>
              </a:rPr>
              <a:t>GPU</a:t>
            </a:r>
            <a:r>
              <a:rPr lang="en-US" altLang="zh-CN" b="1" dirty="0">
                <a:solidFill>
                  <a:srgbClr val="002060"/>
                </a:solidFill>
              </a:rPr>
              <a:t>,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and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1.4x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speedup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over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optimistic PIM,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ideal</a:t>
            </a:r>
            <a:r>
              <a:rPr lang="zh-CN" altLang="en-US" dirty="0"/>
              <a:t> </a:t>
            </a:r>
            <a:r>
              <a:rPr lang="en-US" altLang="zh-CN" dirty="0"/>
              <a:t>integration </a:t>
            </a:r>
            <a:endParaRPr lang="en-US" altLang="zh-CN" b="1" dirty="0">
              <a:solidFill>
                <a:srgbClr val="002060"/>
              </a:solidFill>
            </a:endParaRPr>
          </a:p>
          <a:p>
            <a:r>
              <a:rPr lang="en-US" altLang="zh-CN" b="1" dirty="0">
                <a:solidFill>
                  <a:srgbClr val="002060"/>
                </a:solidFill>
              </a:rPr>
              <a:t>More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evaluation details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in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the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paper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show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both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CP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and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ER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are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critical to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the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speedup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77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energy reduction</a:t>
            </a:r>
            <a:r>
              <a:rPr lang="zh-CN" altLang="en-US" dirty="0"/>
              <a:t> </a:t>
            </a:r>
            <a:r>
              <a:rPr lang="en-US" altLang="zh-CN" dirty="0"/>
              <a:t>results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average,</a:t>
            </a:r>
            <a:r>
              <a:rPr lang="zh-CN" altLang="en-US" dirty="0"/>
              <a:t> </a:t>
            </a:r>
            <a:r>
              <a:rPr lang="en-US" altLang="zh-CN" dirty="0" err="1"/>
              <a:t>GenPIP</a:t>
            </a:r>
            <a:r>
              <a:rPr lang="en-US" altLang="zh-CN" dirty="0"/>
              <a:t> provides 32.8, 20.8, and 1.37x energy savings compared to CPU, GPU, and</a:t>
            </a:r>
            <a:r>
              <a:rPr lang="zh-CN" altLang="en-US" dirty="0"/>
              <a:t> </a:t>
            </a:r>
            <a:r>
              <a:rPr lang="en-US" altLang="zh-CN" dirty="0"/>
              <a:t>optimistic PIM,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ideal</a:t>
            </a:r>
            <a:r>
              <a:rPr lang="zh-CN" altLang="en-US" dirty="0"/>
              <a:t> </a:t>
            </a:r>
            <a:r>
              <a:rPr lang="en-US" altLang="zh-CN" dirty="0"/>
              <a:t>integration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reducing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data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movement and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useless data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contribute a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lot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to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the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energy reduction</a:t>
            </a:r>
            <a:endParaRPr lang="en-US" b="1" dirty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87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26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including</a:t>
            </a:r>
            <a:endParaRPr lang="en-US" altLang="zh-CN" dirty="0"/>
          </a:p>
          <a:p>
            <a:r>
              <a:rPr lang="en-US" altLang="zh-CN" dirty="0"/>
              <a:t>Details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cp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er</a:t>
            </a:r>
            <a:endParaRPr lang="en-US" altLang="zh-CN" dirty="0"/>
          </a:p>
          <a:p>
            <a:r>
              <a:rPr lang="en-US" altLang="zh-CN" dirty="0"/>
              <a:t>Detailed</a:t>
            </a:r>
            <a:r>
              <a:rPr lang="zh-CN" altLang="en-US" dirty="0"/>
              <a:t> </a:t>
            </a:r>
            <a:r>
              <a:rPr lang="en-US" altLang="zh-CN" dirty="0" err="1"/>
              <a:t>genpip</a:t>
            </a:r>
            <a:r>
              <a:rPr lang="zh-CN" altLang="en-US" dirty="0"/>
              <a:t> </a:t>
            </a:r>
            <a:r>
              <a:rPr lang="en-US" altLang="zh-CN" dirty="0"/>
              <a:t>implementation </a:t>
            </a:r>
          </a:p>
          <a:p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applying</a:t>
            </a:r>
            <a:r>
              <a:rPr lang="zh-CN" altLang="en-US" dirty="0"/>
              <a:t> </a:t>
            </a:r>
            <a:r>
              <a:rPr lang="en-US" altLang="zh-CN" dirty="0" err="1"/>
              <a:t>cp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 err="1"/>
              <a:t>cpu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gpu</a:t>
            </a:r>
            <a:endParaRPr lang="en-US" altLang="zh-CN" dirty="0"/>
          </a:p>
          <a:p>
            <a:r>
              <a:rPr lang="en-US" altLang="zh-CN" dirty="0"/>
              <a:t>Sensitivity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</a:p>
          <a:p>
            <a:r>
              <a:rPr lang="en-US" altLang="zh-CN" dirty="0"/>
              <a:t>Area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97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conclude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50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200" dirty="0"/>
              <a:t>we </a:t>
            </a:r>
            <a:r>
              <a:rPr lang="en-US" altLang="zh-CN" sz="1200" dirty="0"/>
              <a:t>observe that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genome analysis</a:t>
            </a:r>
            <a:r>
              <a:rPr lang="zh-CN" altLang="en-US" sz="1200" dirty="0"/>
              <a:t> </a:t>
            </a:r>
            <a:r>
              <a:rPr lang="en-US" altLang="zh-CN" sz="1200" dirty="0"/>
              <a:t>pipeline</a:t>
            </a:r>
            <a:r>
              <a:rPr lang="zh-CN" altLang="en-US" sz="1200" dirty="0"/>
              <a:t> </a:t>
            </a:r>
            <a:r>
              <a:rPr lang="en-US" altLang="zh-CN" sz="1200" dirty="0"/>
              <a:t>has</a:t>
            </a:r>
            <a:r>
              <a:rPr lang="zh-CN" altLang="en-US" sz="1200" dirty="0"/>
              <a:t> </a:t>
            </a:r>
            <a:r>
              <a:rPr lang="en-US" altLang="zh-CN" sz="1200" dirty="0"/>
              <a:t>large</a:t>
            </a:r>
            <a:r>
              <a:rPr lang="zh-CN" altLang="en-US" sz="1200" dirty="0"/>
              <a:t> </a:t>
            </a:r>
            <a:r>
              <a:rPr lang="en-US" altLang="zh-CN" sz="1200" dirty="0"/>
              <a:t>data</a:t>
            </a:r>
            <a:r>
              <a:rPr lang="zh-CN" altLang="en-US" sz="1200" dirty="0"/>
              <a:t> </a:t>
            </a:r>
            <a:r>
              <a:rPr lang="en-US" altLang="zh-CN" sz="1200" dirty="0"/>
              <a:t>movement between</a:t>
            </a:r>
            <a:r>
              <a:rPr lang="zh-CN" altLang="en-US" sz="1200" dirty="0"/>
              <a:t> </a:t>
            </a:r>
            <a:r>
              <a:rPr lang="en-US" altLang="zh-CN" sz="1200" dirty="0"/>
              <a:t>steps</a:t>
            </a:r>
            <a:r>
              <a:rPr lang="zh-CN" altLang="en-US" sz="1200" dirty="0"/>
              <a:t> </a:t>
            </a:r>
            <a:r>
              <a:rPr lang="en-US" altLang="zh-CN" sz="1200" dirty="0"/>
              <a:t>and</a:t>
            </a:r>
            <a:r>
              <a:rPr lang="zh-CN" altLang="en-US" sz="1200" dirty="0"/>
              <a:t> </a:t>
            </a:r>
            <a:r>
              <a:rPr lang="en-US" altLang="zh-CN" sz="1200" dirty="0"/>
              <a:t>a</a:t>
            </a:r>
            <a:r>
              <a:rPr lang="zh-CN" altLang="en-US" sz="1200" dirty="0"/>
              <a:t> </a:t>
            </a:r>
            <a:r>
              <a:rPr lang="en-US" altLang="zh-CN" sz="1200" dirty="0"/>
              <a:t>significant amount</a:t>
            </a:r>
            <a:r>
              <a:rPr lang="zh-CN" altLang="en-US" sz="1200" dirty="0"/>
              <a:t> </a:t>
            </a:r>
            <a:r>
              <a:rPr lang="en-US" altLang="zh-CN" sz="1200" dirty="0"/>
              <a:t>of</a:t>
            </a:r>
            <a:r>
              <a:rPr lang="zh-CN" altLang="en-US" sz="1200" dirty="0"/>
              <a:t> </a:t>
            </a:r>
            <a:r>
              <a:rPr lang="en-US" altLang="zh-CN" sz="1200" dirty="0"/>
              <a:t>useless</a:t>
            </a:r>
            <a:r>
              <a:rPr lang="zh-CN" altLang="en-US" sz="1200" dirty="0"/>
              <a:t> </a:t>
            </a:r>
            <a:r>
              <a:rPr lang="en-US" altLang="zh-CN" sz="1200" dirty="0"/>
              <a:t>data</a:t>
            </a:r>
          </a:p>
          <a:p>
            <a:pPr defTabSz="966612">
              <a:defRPr/>
            </a:pPr>
            <a:r>
              <a:rPr lang="en-US" altLang="zh-CN" sz="1200" dirty="0"/>
              <a:t>Our</a:t>
            </a:r>
            <a:r>
              <a:rPr lang="zh-CN" altLang="en-US" sz="1200" dirty="0"/>
              <a:t> </a:t>
            </a:r>
            <a:r>
              <a:rPr lang="en-US" altLang="zh-CN" sz="1200" dirty="0"/>
              <a:t>goal</a:t>
            </a:r>
            <a:r>
              <a:rPr lang="zh-CN" altLang="en-US" sz="1200" dirty="0"/>
              <a:t> </a:t>
            </a:r>
            <a:r>
              <a:rPr lang="en-US" altLang="zh-CN" sz="1200" dirty="0"/>
              <a:t>is</a:t>
            </a:r>
            <a:r>
              <a:rPr lang="zh-CN" altLang="en-US" sz="1200" dirty="0"/>
              <a:t> </a:t>
            </a:r>
            <a:r>
              <a:rPr lang="en-US" altLang="zh-CN" sz="1200" dirty="0"/>
              <a:t>to</a:t>
            </a:r>
            <a:r>
              <a:rPr lang="zh-CN" altLang="en-US" sz="1200" dirty="0"/>
              <a:t> 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</a:rPr>
              <a:t>Tightly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</a:rPr>
              <a:t>integrate genome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</a:rPr>
              <a:t>analysis steps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movement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eliminate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computation on useless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US" sz="1200" dirty="0"/>
          </a:p>
          <a:p>
            <a:r>
              <a:rPr lang="en-US" altLang="zh-CN" sz="1200" dirty="0"/>
              <a:t>Therefore,</a:t>
            </a:r>
            <a:r>
              <a:rPr lang="zh-CN" altLang="en-US" sz="1200" dirty="0"/>
              <a:t> </a:t>
            </a:r>
            <a:r>
              <a:rPr lang="en-US" altLang="zh-CN" sz="1200" dirty="0"/>
              <a:t>we</a:t>
            </a:r>
            <a:r>
              <a:rPr lang="zh-CN" altLang="en-US" sz="1200" dirty="0"/>
              <a:t> </a:t>
            </a:r>
            <a:r>
              <a:rPr lang="en-US" altLang="zh-CN" sz="1200" dirty="0"/>
              <a:t>propose,</a:t>
            </a:r>
            <a:r>
              <a:rPr lang="zh-CN" altLang="en-US" sz="1200" dirty="0"/>
              <a:t> </a:t>
            </a:r>
            <a:r>
              <a:rPr lang="en-US" altLang="zh-CN" sz="1200" dirty="0" err="1"/>
              <a:t>GenPIP</a:t>
            </a:r>
            <a:r>
              <a:rPr lang="en-US" sz="1200" dirty="0"/>
              <a:t>, </a:t>
            </a:r>
            <a:r>
              <a:rPr lang="en-US" altLang="zh-CN" b="1" dirty="0">
                <a:solidFill>
                  <a:srgbClr val="2F8100"/>
                </a:solidFill>
              </a:rPr>
              <a:t>the</a:t>
            </a:r>
            <a:r>
              <a:rPr lang="zh-CN" altLang="en-US" dirty="0">
                <a:solidFill>
                  <a:srgbClr val="2F8100"/>
                </a:solidFill>
              </a:rPr>
              <a:t> </a:t>
            </a:r>
            <a:r>
              <a:rPr lang="en-US" b="1" i="1" dirty="0">
                <a:solidFill>
                  <a:srgbClr val="2F8100"/>
                </a:solidFill>
              </a:rPr>
              <a:t>First</a:t>
            </a:r>
            <a:r>
              <a:rPr lang="en-US" altLang="zh-CN" b="1" dirty="0">
                <a:solidFill>
                  <a:srgbClr val="2F8100"/>
                </a:solidFill>
              </a:rPr>
              <a:t> in-memory genome analysis accelerator </a:t>
            </a:r>
            <a:r>
              <a:rPr lang="en-US" altLang="zh-CN" dirty="0"/>
              <a:t>that</a:t>
            </a:r>
            <a:r>
              <a:rPr lang="en-US" altLang="zh-CN" b="1" dirty="0">
                <a:solidFill>
                  <a:srgbClr val="2F8100"/>
                </a:solidFill>
              </a:rPr>
              <a:t> tightly integrates </a:t>
            </a:r>
            <a:r>
              <a:rPr lang="en-US" altLang="zh-CN" dirty="0" err="1"/>
              <a:t>basecalling</a:t>
            </a:r>
            <a:r>
              <a:rPr lang="en-US" altLang="zh-CN" dirty="0"/>
              <a:t> and read mapping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2F8100"/>
                </a:solidFill>
              </a:rPr>
              <a:t>two</a:t>
            </a:r>
            <a:r>
              <a:rPr lang="zh-CN" altLang="en-US" b="1" dirty="0">
                <a:solidFill>
                  <a:srgbClr val="2F8100"/>
                </a:solidFill>
              </a:rPr>
              <a:t> </a:t>
            </a:r>
            <a:r>
              <a:rPr lang="en-US" altLang="zh-CN" b="1" dirty="0">
                <a:solidFill>
                  <a:srgbClr val="2F8100"/>
                </a:solidFill>
              </a:rPr>
              <a:t>key</a:t>
            </a:r>
            <a:r>
              <a:rPr lang="zh-CN" altLang="en-US" b="1" dirty="0">
                <a:solidFill>
                  <a:srgbClr val="2F8100"/>
                </a:solidFill>
              </a:rPr>
              <a:t> </a:t>
            </a:r>
            <a:r>
              <a:rPr lang="en-US" altLang="zh-CN" b="1" dirty="0">
                <a:solidFill>
                  <a:srgbClr val="2F8100"/>
                </a:solidFill>
              </a:rPr>
              <a:t>techniques</a:t>
            </a:r>
            <a:r>
              <a:rPr lang="zh-CN" altLang="en-US" b="1" dirty="0">
                <a:solidFill>
                  <a:srgbClr val="2F8100"/>
                </a:solidFill>
              </a:rPr>
              <a:t> </a:t>
            </a:r>
            <a:r>
              <a:rPr lang="en-US" altLang="zh-CN" sz="2000" b="1" dirty="0">
                <a:solidFill>
                  <a:srgbClr val="2F8100"/>
                </a:solidFill>
              </a:rPr>
              <a:t>A</a:t>
            </a:r>
            <a:r>
              <a:rPr lang="en-US" sz="2000" b="1" dirty="0">
                <a:solidFill>
                  <a:srgbClr val="2F8100"/>
                </a:solidFill>
              </a:rPr>
              <a:t> chunk-based pipeline</a:t>
            </a:r>
            <a:r>
              <a:rPr lang="zh-CN" altLang="en-US" sz="2000" b="0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rgbClr val="2F8100"/>
                </a:solidFill>
              </a:rPr>
              <a:t>A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sz="2000" b="1" dirty="0">
                <a:solidFill>
                  <a:srgbClr val="2F8100"/>
                </a:solidFill>
              </a:rPr>
              <a:t>new early-rejection technique</a:t>
            </a:r>
          </a:p>
          <a:p>
            <a:r>
              <a:rPr lang="en-US" altLang="zh-CN" sz="2000" b="1" dirty="0">
                <a:solidFill>
                  <a:srgbClr val="2F8100"/>
                </a:solidFill>
              </a:rPr>
              <a:t>According to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altLang="zh-CN" sz="2000" b="1" dirty="0">
                <a:solidFill>
                  <a:srgbClr val="2F8100"/>
                </a:solidFill>
              </a:rPr>
              <a:t>our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altLang="zh-CN" sz="2000" b="1" dirty="0">
                <a:solidFill>
                  <a:srgbClr val="2F8100"/>
                </a:solidFill>
              </a:rPr>
              <a:t>evaluation,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altLang="zh-CN" sz="2000" b="1" dirty="0" err="1">
                <a:solidFill>
                  <a:srgbClr val="2F8100"/>
                </a:solidFill>
              </a:rPr>
              <a:t>GenPIP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b="1" dirty="0">
                <a:solidFill>
                  <a:srgbClr val="E07E0F"/>
                </a:solidFill>
              </a:rPr>
              <a:t>outperforms</a:t>
            </a:r>
            <a:r>
              <a:rPr lang="en-US" dirty="0">
                <a:solidFill>
                  <a:srgbClr val="E07E0F"/>
                </a:solidFill>
              </a:rPr>
              <a:t> </a:t>
            </a:r>
            <a:r>
              <a:rPr lang="en-US" dirty="0"/>
              <a:t>state-of-the-art software &amp; hardware solutions</a:t>
            </a:r>
            <a:endParaRPr lang="en-US" altLang="zh-CN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050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</a:t>
            </a:r>
            <a:r>
              <a:rPr lang="zh-CN" altLang="en-US" dirty="0"/>
              <a:t> </a:t>
            </a:r>
            <a:r>
              <a:rPr lang="en-US" altLang="zh-CN" dirty="0"/>
              <a:t>you.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am</a:t>
            </a:r>
            <a:r>
              <a:rPr lang="zh-CN" altLang="en-US" dirty="0"/>
              <a:t> </a:t>
            </a:r>
            <a:r>
              <a:rPr lang="en-US" altLang="zh-CN" dirty="0"/>
              <a:t>happy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60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ONT, PacBio, Illumina</a:t>
            </a:r>
          </a:p>
          <a:p>
            <a:endParaRPr lang="en-US" dirty="0"/>
          </a:p>
          <a:p>
            <a:r>
              <a:rPr lang="en-US" dirty="0"/>
              <a:t>[CLICK] Based on the sequencing device, we obtain either short reads or long reads.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0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[CLICK] There are multiple steps in the genome analysis</a:t>
            </a:r>
            <a:endParaRPr lang="en-US" dirty="0"/>
          </a:p>
          <a:p>
            <a:r>
              <a:rPr lang="en-US" sz="1200" dirty="0"/>
              <a:t>[CLICK] </a:t>
            </a:r>
            <a:r>
              <a:rPr lang="en-US" dirty="0"/>
              <a:t>We observe there is large data movement between these steps</a:t>
            </a:r>
          </a:p>
          <a:p>
            <a:r>
              <a:rPr lang="en-US" sz="1200" dirty="0"/>
              <a:t>[CLICK] and a lot of wasted computation done on the data that later discovered to be useless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59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the compute power doesn’t match up with this trend.</a:t>
            </a:r>
          </a:p>
          <a:p>
            <a:endParaRPr lang="en-US" dirty="0"/>
          </a:p>
          <a:p>
            <a:pPr defTabSz="966612">
              <a:defRPr/>
            </a:pPr>
            <a:r>
              <a:rPr lang="en-US" sz="1300" dirty="0"/>
              <a:t>Modern sequencing machines generate read fragments at an exponentially higher rate than prior sequencing technologies, with their growth far outpacing the growth in computational power in recent years </a:t>
            </a:r>
            <a:endParaRPr lang="en-US" dirty="0">
              <a:effectLst/>
            </a:endParaRPr>
          </a:p>
          <a:p>
            <a:endParaRPr lang="en-US" dirty="0"/>
          </a:p>
          <a:p>
            <a:pPr defTabSz="966612">
              <a:defRPr/>
            </a:pPr>
            <a:r>
              <a:rPr lang="en-US" sz="1300" dirty="0"/>
              <a:t>For example, the Illumina </a:t>
            </a:r>
            <a:r>
              <a:rPr lang="en-US" sz="1300" dirty="0" err="1"/>
              <a:t>NovaSeq</a:t>
            </a:r>
            <a:r>
              <a:rPr lang="en-US" sz="1300" dirty="0"/>
              <a:t> 6000 system can sequence about 48 human whole genomes at 30× genome coverage (the av- </a:t>
            </a:r>
            <a:r>
              <a:rPr lang="en-US" sz="1300" dirty="0" err="1"/>
              <a:t>erage</a:t>
            </a:r>
            <a:r>
              <a:rPr lang="en-US" sz="1300" dirty="0"/>
              <a:t> number of times a genomic base is sequenced) in about two days. However, analyzing (performing mapping and variant calling) the sequencing data of a </a:t>
            </a:r>
            <a:r>
              <a:rPr lang="en-US" sz="1300" i="1" dirty="0"/>
              <a:t>single </a:t>
            </a:r>
            <a:r>
              <a:rPr lang="en-US" sz="1300" dirty="0"/>
              <a:t>human genome requires over 32 CPU hours on a 48-core Intel Xeon processor, 23 of which are spent on read mapping </a:t>
            </a:r>
            <a:endParaRPr lang="en-US" dirty="0"/>
          </a:p>
          <a:p>
            <a:pPr defTabSz="966612"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712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the compute power doesn’t match up with this trend.</a:t>
            </a:r>
          </a:p>
          <a:p>
            <a:endParaRPr lang="en-US" dirty="0"/>
          </a:p>
          <a:p>
            <a:pPr defTabSz="966612">
              <a:defRPr/>
            </a:pPr>
            <a:r>
              <a:rPr lang="en-US" sz="1300" dirty="0"/>
              <a:t>Modern sequencing machines generate read fragments at an exponentially higher rate than prior sequencing technologies, with their growth far outpacing the growth in computational power in recent years </a:t>
            </a:r>
            <a:endParaRPr lang="en-US" dirty="0">
              <a:effectLst/>
            </a:endParaRPr>
          </a:p>
          <a:p>
            <a:endParaRPr lang="en-US" dirty="0"/>
          </a:p>
          <a:p>
            <a:pPr defTabSz="966612">
              <a:defRPr/>
            </a:pPr>
            <a:r>
              <a:rPr lang="en-US" sz="1300" dirty="0"/>
              <a:t>For example, the Illumina </a:t>
            </a:r>
            <a:r>
              <a:rPr lang="en-US" sz="1300" dirty="0" err="1"/>
              <a:t>NovaSeq</a:t>
            </a:r>
            <a:r>
              <a:rPr lang="en-US" sz="1300" dirty="0"/>
              <a:t> 6000 system can sequence about 48 human whole genomes at 30× genome coverage (the av- </a:t>
            </a:r>
            <a:r>
              <a:rPr lang="en-US" sz="1300" dirty="0" err="1"/>
              <a:t>erage</a:t>
            </a:r>
            <a:r>
              <a:rPr lang="en-US" sz="1300" dirty="0"/>
              <a:t> number of times a genomic base is sequenced) in about two days. However, analyzing (performing mapping and variant calling) the sequencing data of a </a:t>
            </a:r>
            <a:r>
              <a:rPr lang="en-US" sz="1300" i="1" dirty="0"/>
              <a:t>single </a:t>
            </a:r>
            <a:r>
              <a:rPr lang="en-US" sz="1300" dirty="0"/>
              <a:t>human genome requires over 32 CPU hours on a 48-core Intel Xeon processor, 23 of which are spent on read mapping </a:t>
            </a:r>
            <a:endParaRPr lang="en-US" dirty="0"/>
          </a:p>
          <a:p>
            <a:pPr defTabSz="966612"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562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step,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quality control,</a:t>
            </a:r>
            <a:r>
              <a:rPr lang="zh-CN" altLang="en-US" dirty="0"/>
              <a:t> </a:t>
            </a:r>
            <a:r>
              <a:rPr lang="en-US" altLang="zh-CN" dirty="0"/>
              <a:t>usually runs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remote</a:t>
            </a:r>
            <a:r>
              <a:rPr lang="zh-CN" altLang="en-US" dirty="0"/>
              <a:t> </a:t>
            </a:r>
            <a:r>
              <a:rPr lang="en-US" altLang="zh-CN" dirty="0"/>
              <a:t>machines</a:t>
            </a:r>
            <a:r>
              <a:rPr lang="zh-CN" altLang="en-US" dirty="0"/>
              <a:t> </a:t>
            </a:r>
            <a:r>
              <a:rPr lang="en-US" altLang="zh-CN" dirty="0"/>
              <a:t>outside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lab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receives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scores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basecalling</a:t>
            </a:r>
            <a:r>
              <a:rPr lang="zh-CN" altLang="en-US" dirty="0"/>
              <a:t> </a:t>
            </a:r>
            <a:r>
              <a:rPr lang="en-US" altLang="zh-CN" dirty="0"/>
              <a:t>step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calculates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quality score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compares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score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threshold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decides whether it’s</a:t>
            </a:r>
            <a:r>
              <a:rPr lang="zh-CN" altLang="en-US" dirty="0"/>
              <a:t> </a:t>
            </a:r>
            <a:r>
              <a:rPr lang="en-US" altLang="zh-CN" dirty="0"/>
              <a:t>low-quality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high-quality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discards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low-quality reads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14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step,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mapping.</a:t>
            </a:r>
            <a:r>
              <a:rPr lang="zh-CN" altLang="en-US" dirty="0"/>
              <a:t> 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receives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high-quality long</a:t>
            </a:r>
            <a:r>
              <a:rPr lang="zh-CN" altLang="en-US" dirty="0"/>
              <a:t> </a:t>
            </a:r>
            <a:r>
              <a:rPr lang="en-US" altLang="zh-CN" dirty="0"/>
              <a:t>reads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seeding</a:t>
            </a:r>
            <a:r>
              <a:rPr lang="zh-CN" altLang="en-US" dirty="0"/>
              <a:t> </a:t>
            </a:r>
            <a:r>
              <a:rPr lang="en-US" altLang="zh-CN" dirty="0"/>
              <a:t>step,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uses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subsequences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pre-created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reference</a:t>
            </a:r>
            <a:r>
              <a:rPr lang="zh-CN" altLang="en-US" dirty="0"/>
              <a:t> </a:t>
            </a:r>
            <a:r>
              <a:rPr lang="en-US" altLang="zh-CN" dirty="0"/>
              <a:t>genome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gets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possible match</a:t>
            </a:r>
            <a:r>
              <a:rPr lang="zh-CN" altLang="en-US" dirty="0"/>
              <a:t> </a:t>
            </a:r>
            <a:r>
              <a:rPr lang="en-US" altLang="zh-CN" dirty="0"/>
              <a:t>locations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executes</a:t>
            </a:r>
            <a:r>
              <a:rPr lang="zh-CN" altLang="en-US" dirty="0"/>
              <a:t> </a:t>
            </a:r>
            <a:r>
              <a:rPr lang="en-US" altLang="zh-CN" dirty="0"/>
              <a:t>chaining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identify the</a:t>
            </a:r>
            <a:r>
              <a:rPr lang="zh-CN" altLang="en-US" dirty="0"/>
              <a:t> </a:t>
            </a:r>
            <a:r>
              <a:rPr lang="en-US" altLang="zh-CN" dirty="0"/>
              <a:t>candidate regions and</a:t>
            </a:r>
            <a:r>
              <a:rPr lang="zh-CN" altLang="en-US" dirty="0"/>
              <a:t> </a:t>
            </a:r>
            <a:r>
              <a:rPr lang="en-US" altLang="zh-CN" dirty="0"/>
              <a:t>output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chaining</a:t>
            </a:r>
            <a:r>
              <a:rPr lang="zh-CN" altLang="en-US" dirty="0"/>
              <a:t> </a:t>
            </a:r>
            <a:r>
              <a:rPr lang="en-US" altLang="zh-CN" dirty="0"/>
              <a:t>score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chaining</a:t>
            </a:r>
            <a:r>
              <a:rPr lang="zh-CN" altLang="en-US" dirty="0"/>
              <a:t> </a:t>
            </a:r>
            <a:r>
              <a:rPr lang="en-US" altLang="zh-CN" dirty="0"/>
              <a:t>score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acceptable,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executes</a:t>
            </a:r>
            <a:r>
              <a:rPr lang="zh-CN" altLang="en-US" dirty="0"/>
              <a:t> </a:t>
            </a:r>
            <a:r>
              <a:rPr lang="en-US" altLang="zh-CN" dirty="0"/>
              <a:t>alignment to</a:t>
            </a:r>
            <a:r>
              <a:rPr lang="zh-CN" altLang="en-US" dirty="0"/>
              <a:t> </a:t>
            </a:r>
            <a:r>
              <a:rPr lang="en-US" altLang="zh-CN" dirty="0"/>
              <a:t>quantitatively</a:t>
            </a:r>
            <a:r>
              <a:rPr lang="zh-CN" altLang="en-US" dirty="0"/>
              <a:t> </a:t>
            </a:r>
            <a:r>
              <a:rPr lang="en-US" altLang="zh-CN" dirty="0"/>
              <a:t>identify the</a:t>
            </a:r>
            <a:r>
              <a:rPr lang="zh-CN" altLang="en-US" dirty="0"/>
              <a:t> </a:t>
            </a:r>
            <a:r>
              <a:rPr lang="en-US" altLang="zh-CN" dirty="0"/>
              <a:t>similarity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candidate</a:t>
            </a:r>
            <a:r>
              <a:rPr lang="zh-CN" altLang="en-US" dirty="0"/>
              <a:t> </a:t>
            </a:r>
            <a:r>
              <a:rPr lang="en-US" altLang="zh-CN" dirty="0"/>
              <a:t>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778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goal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ER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chunk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scores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accurately</a:t>
            </a:r>
            <a:r>
              <a:rPr lang="zh-CN" altLang="en-US" dirty="0"/>
              <a:t> </a:t>
            </a:r>
            <a:r>
              <a:rPr lang="en-US" altLang="zh-CN" dirty="0"/>
              <a:t>estimate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entire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checking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sampled</a:t>
            </a:r>
            <a:r>
              <a:rPr lang="zh-CN" altLang="en-US" dirty="0"/>
              <a:t> </a:t>
            </a:r>
            <a:r>
              <a:rPr lang="en-US" altLang="zh-CN" dirty="0"/>
              <a:t>chunks</a:t>
            </a:r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achieve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goal,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chunk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score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low-quality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high-quality</a:t>
            </a:r>
            <a:r>
              <a:rPr lang="zh-CN" altLang="en-US" dirty="0"/>
              <a:t> </a:t>
            </a:r>
            <a:r>
              <a:rPr lang="en-US" altLang="zh-CN" dirty="0"/>
              <a:t>read.</a:t>
            </a:r>
            <a:r>
              <a:rPr lang="zh-CN" altLang="en-US" dirty="0"/>
              <a:t> </a:t>
            </a:r>
            <a:r>
              <a:rPr lang="en-US" altLang="zh-CN" dirty="0"/>
              <a:t>7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threshold 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observations.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en-US" dirty="0"/>
              <a:t>he range of quality scores for the chunks extracted from high-quality reads is greatly higher than that from low-quality reads 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Second,</a:t>
            </a:r>
            <a:r>
              <a:rPr lang="zh-CN" altLang="en-US" dirty="0"/>
              <a:t> </a:t>
            </a:r>
            <a:r>
              <a:rPr lang="en-US" dirty="0"/>
              <a:t>A single chunk’s quality score is not enough to predict the read quality score because there are many chunks whose quality scores are larger than 7 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Third,</a:t>
            </a:r>
            <a:r>
              <a:rPr lang="zh-CN" altLang="en-US" dirty="0"/>
              <a:t> </a:t>
            </a:r>
            <a:r>
              <a:rPr lang="en-US" dirty="0"/>
              <a:t>Consecutive chunks’ quality scores are usually close to each other, indicating that sampling consecutive chunks may not be representative enough to estimate the quality of an entire read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/>
              <a:t>Therefore,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conclude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ER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chunk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scores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Sample a small number of non-consecutive chunks evenly in a read to predict the read quality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94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rgbClr val="FE6200"/>
                </a:solidFill>
              </a:rPr>
              <a:t>The</a:t>
            </a:r>
            <a:r>
              <a:rPr lang="zh-CN" altLang="en-US" b="0" dirty="0">
                <a:solidFill>
                  <a:srgbClr val="FE6200"/>
                </a:solidFill>
              </a:rPr>
              <a:t> </a:t>
            </a:r>
            <a:r>
              <a:rPr lang="en-US" altLang="zh-CN" b="0" dirty="0">
                <a:solidFill>
                  <a:srgbClr val="FE6200"/>
                </a:solidFill>
              </a:rPr>
              <a:t>key</a:t>
            </a:r>
            <a:r>
              <a:rPr lang="zh-CN" altLang="en-US" b="0" dirty="0">
                <a:solidFill>
                  <a:srgbClr val="FE6200"/>
                </a:solidFill>
              </a:rPr>
              <a:t> </a:t>
            </a:r>
            <a:r>
              <a:rPr lang="en-US" altLang="zh-CN" b="0" dirty="0">
                <a:solidFill>
                  <a:srgbClr val="FE6200"/>
                </a:solidFill>
              </a:rPr>
              <a:t>insight</a:t>
            </a:r>
            <a:r>
              <a:rPr lang="zh-CN" altLang="en-US" b="0" dirty="0">
                <a:solidFill>
                  <a:srgbClr val="FE6200"/>
                </a:solidFill>
              </a:rPr>
              <a:t> </a:t>
            </a:r>
            <a:r>
              <a:rPr lang="en-US" altLang="zh-CN" b="0" dirty="0">
                <a:solidFill>
                  <a:srgbClr val="FE6200"/>
                </a:solidFill>
              </a:rPr>
              <a:t>of</a:t>
            </a:r>
            <a:r>
              <a:rPr lang="zh-CN" altLang="en-US" b="0" dirty="0">
                <a:solidFill>
                  <a:srgbClr val="FE6200"/>
                </a:solidFill>
              </a:rPr>
              <a:t> </a:t>
            </a:r>
            <a:r>
              <a:rPr lang="en-US" altLang="zh-CN" b="0" dirty="0">
                <a:solidFill>
                  <a:srgbClr val="FE6200"/>
                </a:solidFill>
              </a:rPr>
              <a:t>ER</a:t>
            </a:r>
            <a:r>
              <a:rPr lang="zh-CN" altLang="en-US" b="0" dirty="0">
                <a:solidFill>
                  <a:srgbClr val="FE6200"/>
                </a:solidFill>
              </a:rPr>
              <a:t> </a:t>
            </a:r>
            <a:r>
              <a:rPr lang="en-US" altLang="zh-CN" b="0" dirty="0">
                <a:solidFill>
                  <a:srgbClr val="FE6200"/>
                </a:solidFill>
              </a:rPr>
              <a:t>based</a:t>
            </a:r>
            <a:r>
              <a:rPr lang="zh-CN" altLang="en-US" b="0" dirty="0">
                <a:solidFill>
                  <a:srgbClr val="FE6200"/>
                </a:solidFill>
              </a:rPr>
              <a:t> </a:t>
            </a:r>
            <a:r>
              <a:rPr lang="en-US" altLang="zh-CN" b="0" dirty="0">
                <a:solidFill>
                  <a:srgbClr val="FE6200"/>
                </a:solidFill>
              </a:rPr>
              <a:t>on</a:t>
            </a:r>
            <a:r>
              <a:rPr lang="zh-CN" altLang="en-US" b="0" dirty="0">
                <a:solidFill>
                  <a:srgbClr val="FE6200"/>
                </a:solidFill>
              </a:rPr>
              <a:t> </a:t>
            </a:r>
            <a:r>
              <a:rPr lang="en-US" altLang="zh-CN" b="0" dirty="0">
                <a:solidFill>
                  <a:srgbClr val="FE6200"/>
                </a:solidFill>
              </a:rPr>
              <a:t>chunk</a:t>
            </a:r>
            <a:r>
              <a:rPr lang="zh-CN" altLang="en-US" b="0" dirty="0">
                <a:solidFill>
                  <a:srgbClr val="FE6200"/>
                </a:solidFill>
              </a:rPr>
              <a:t> </a:t>
            </a:r>
            <a:r>
              <a:rPr lang="en-US" altLang="zh-CN" b="0" dirty="0">
                <a:solidFill>
                  <a:srgbClr val="FE6200"/>
                </a:solidFill>
              </a:rPr>
              <a:t>mapping</a:t>
            </a:r>
            <a:r>
              <a:rPr lang="zh-CN" altLang="en-US" b="0" dirty="0">
                <a:solidFill>
                  <a:srgbClr val="FE6200"/>
                </a:solidFill>
              </a:rPr>
              <a:t> </a:t>
            </a:r>
            <a:r>
              <a:rPr lang="en-US" altLang="zh-CN" b="0" dirty="0">
                <a:solidFill>
                  <a:srgbClr val="FE6200"/>
                </a:solidFill>
              </a:rPr>
              <a:t>is</a:t>
            </a:r>
            <a:r>
              <a:rPr lang="zh-CN" altLang="en-US" b="0" dirty="0">
                <a:solidFill>
                  <a:srgbClr val="FE6200"/>
                </a:solidFill>
              </a:rPr>
              <a:t> </a:t>
            </a:r>
            <a:r>
              <a:rPr lang="en-US" altLang="zh-CN" b="0" dirty="0">
                <a:solidFill>
                  <a:srgbClr val="FE6200"/>
                </a:solidFill>
              </a:rPr>
              <a:t>that</a:t>
            </a:r>
            <a:r>
              <a:rPr lang="zh-CN" altLang="en-US" b="0" dirty="0">
                <a:solidFill>
                  <a:srgbClr val="FE6200"/>
                </a:solidFill>
              </a:rPr>
              <a:t> </a:t>
            </a:r>
            <a:r>
              <a:rPr lang="en-US" altLang="zh-CN" b="0" dirty="0"/>
              <a:t>A</a:t>
            </a:r>
            <a:r>
              <a:rPr lang="en-US" b="0" dirty="0"/>
              <a:t> read probably cannot be mapped to the reference genome </a:t>
            </a:r>
            <a:r>
              <a:rPr lang="en-US" b="0" dirty="0">
                <a:solidFill>
                  <a:srgbClr val="0070C0"/>
                </a:solidFill>
              </a:rPr>
              <a:t>if enough consecutive chunks in this read cannot be mapped to the reference genome </a:t>
            </a:r>
            <a:endParaRPr lang="en-US" altLang="zh-CN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/>
              <a:t>[CLICK]</a:t>
            </a:r>
            <a:r>
              <a:rPr lang="zh-CN" altLang="en-US" b="0" dirty="0"/>
              <a:t> </a:t>
            </a:r>
            <a:r>
              <a:rPr lang="en-US" altLang="zh-CN" b="0" dirty="0"/>
              <a:t>However,</a:t>
            </a:r>
            <a:r>
              <a:rPr lang="zh-CN" altLang="en-US" b="0" dirty="0"/>
              <a:t> </a:t>
            </a:r>
            <a:r>
              <a:rPr lang="en-US" altLang="zh-CN" sz="1200" b="0" dirty="0">
                <a:solidFill>
                  <a:srgbClr val="002060"/>
                </a:solidFill>
              </a:rPr>
              <a:t>Mapping</a:t>
            </a:r>
            <a:r>
              <a:rPr lang="zh-CN" altLang="en-US" sz="1200" b="0" dirty="0">
                <a:solidFill>
                  <a:srgbClr val="002060"/>
                </a:solidFill>
              </a:rPr>
              <a:t> </a:t>
            </a:r>
            <a:r>
              <a:rPr lang="en-US" altLang="zh-CN" sz="1200" b="0" dirty="0">
                <a:solidFill>
                  <a:srgbClr val="002060"/>
                </a:solidFill>
              </a:rPr>
              <a:t>a</a:t>
            </a:r>
            <a:r>
              <a:rPr lang="zh-CN" altLang="en-US" sz="1200" b="0" dirty="0">
                <a:solidFill>
                  <a:srgbClr val="002060"/>
                </a:solidFill>
              </a:rPr>
              <a:t> </a:t>
            </a:r>
            <a:r>
              <a:rPr lang="en-US" altLang="zh-CN" sz="1200" b="0" dirty="0">
                <a:solidFill>
                  <a:srgbClr val="002060"/>
                </a:solidFill>
              </a:rPr>
              <a:t>small</a:t>
            </a:r>
            <a:r>
              <a:rPr lang="zh-CN" altLang="en-US" sz="1200" b="0" dirty="0">
                <a:solidFill>
                  <a:srgbClr val="002060"/>
                </a:solidFill>
              </a:rPr>
              <a:t> </a:t>
            </a:r>
            <a:r>
              <a:rPr lang="en-US" altLang="zh-CN" sz="1200" b="0" dirty="0">
                <a:solidFill>
                  <a:srgbClr val="002060"/>
                </a:solidFill>
              </a:rPr>
              <a:t>chunk</a:t>
            </a:r>
            <a:r>
              <a:rPr lang="zh-CN" altLang="en-US" sz="1200" b="0" dirty="0">
                <a:solidFill>
                  <a:srgbClr val="002060"/>
                </a:solidFill>
              </a:rPr>
              <a:t> </a:t>
            </a:r>
            <a:r>
              <a:rPr lang="en-US" altLang="zh-CN" sz="1200" b="0" dirty="0">
                <a:solidFill>
                  <a:srgbClr val="002060"/>
                </a:solidFill>
              </a:rPr>
              <a:t>provides too many</a:t>
            </a:r>
            <a:r>
              <a:rPr lang="zh-CN" altLang="en-US" sz="1200" b="0" dirty="0">
                <a:solidFill>
                  <a:srgbClr val="002060"/>
                </a:solidFill>
              </a:rPr>
              <a:t> </a:t>
            </a:r>
            <a:r>
              <a:rPr lang="en-US" altLang="zh-CN" sz="1200" b="0" dirty="0">
                <a:solidFill>
                  <a:srgbClr val="002060"/>
                </a:solidFill>
              </a:rPr>
              <a:t>possible mapping locations </a:t>
            </a:r>
            <a:r>
              <a:rPr lang="zh-CN" altLang="en-US" sz="1200" b="0" dirty="0">
                <a:solidFill>
                  <a:srgbClr val="002060"/>
                </a:solidFill>
              </a:rPr>
              <a:t> </a:t>
            </a:r>
            <a:endParaRPr lang="en-US" sz="1200" b="0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/>
              <a:t>[CLICK]</a:t>
            </a:r>
            <a:r>
              <a:rPr lang="zh-CN" altLang="en-US" b="0" dirty="0"/>
              <a:t> </a:t>
            </a:r>
            <a:r>
              <a:rPr lang="en-US" altLang="zh-CN" b="0" dirty="0"/>
              <a:t>Therefore,</a:t>
            </a:r>
            <a:r>
              <a:rPr lang="zh-CN" altLang="en-US" b="0" dirty="0"/>
              <a:t> </a:t>
            </a:r>
            <a:r>
              <a:rPr lang="en-US" altLang="zh-CN" b="0" dirty="0"/>
              <a:t>ER</a:t>
            </a:r>
            <a:r>
              <a:rPr lang="zh-CN" altLang="en-US" b="0" dirty="0"/>
              <a:t> </a:t>
            </a:r>
            <a:r>
              <a:rPr lang="en-US" altLang="zh-CN" b="0" dirty="0"/>
              <a:t>based</a:t>
            </a:r>
            <a:r>
              <a:rPr lang="zh-CN" altLang="en-US" b="0" dirty="0"/>
              <a:t> </a:t>
            </a:r>
            <a:r>
              <a:rPr lang="en-US" altLang="zh-CN" b="0" dirty="0"/>
              <a:t>on</a:t>
            </a:r>
            <a:r>
              <a:rPr lang="zh-CN" altLang="en-US" b="0" dirty="0"/>
              <a:t> </a:t>
            </a:r>
            <a:r>
              <a:rPr lang="en-US" altLang="zh-CN" b="0" dirty="0"/>
              <a:t>chunk</a:t>
            </a:r>
            <a:r>
              <a:rPr lang="zh-CN" altLang="en-US" b="0" dirty="0"/>
              <a:t> </a:t>
            </a:r>
            <a:r>
              <a:rPr lang="en-US" altLang="zh-CN" b="0" dirty="0"/>
              <a:t>mapping</a:t>
            </a:r>
            <a:r>
              <a:rPr lang="zh-CN" altLang="en-US" b="0" dirty="0"/>
              <a:t> </a:t>
            </a:r>
            <a:r>
              <a:rPr lang="en-US" altLang="zh-CN" b="0" dirty="0"/>
              <a:t>needs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sz="1200" b="0" dirty="0">
                <a:solidFill>
                  <a:srgbClr val="002060"/>
                </a:solidFill>
              </a:rPr>
              <a:t>S</a:t>
            </a:r>
            <a:r>
              <a:rPr lang="en-US" sz="1200" b="0" dirty="0">
                <a:solidFill>
                  <a:srgbClr val="002060"/>
                </a:solidFill>
              </a:rPr>
              <a:t>ample a small number</a:t>
            </a:r>
            <a:r>
              <a:rPr lang="zh-CN" altLang="en-US" sz="1200" b="0" dirty="0">
                <a:solidFill>
                  <a:srgbClr val="002060"/>
                </a:solidFill>
              </a:rPr>
              <a:t> </a:t>
            </a:r>
            <a:r>
              <a:rPr lang="en-US" altLang="zh-CN" sz="1200" b="0" dirty="0">
                <a:solidFill>
                  <a:srgbClr val="002060"/>
                </a:solidFill>
              </a:rPr>
              <a:t>of</a:t>
            </a:r>
            <a:r>
              <a:rPr lang="en-US" sz="1200" b="0" dirty="0">
                <a:solidFill>
                  <a:srgbClr val="002060"/>
                </a:solidFill>
              </a:rPr>
              <a:t> </a:t>
            </a:r>
            <a:r>
              <a:rPr lang="en-US" sz="1200" b="0" i="1" dirty="0">
                <a:solidFill>
                  <a:srgbClr val="002060"/>
                </a:solidFill>
              </a:rPr>
              <a:t>consecutive </a:t>
            </a:r>
            <a:r>
              <a:rPr lang="en-US" sz="1200" b="0" dirty="0">
                <a:solidFill>
                  <a:srgbClr val="002060"/>
                </a:solidFill>
              </a:rPr>
              <a:t>chunks </a:t>
            </a:r>
            <a:r>
              <a:rPr lang="en-US" altLang="zh-CN" sz="1200" b="0" dirty="0">
                <a:solidFill>
                  <a:srgbClr val="002060"/>
                </a:solidFill>
              </a:rPr>
              <a:t>in</a:t>
            </a:r>
            <a:r>
              <a:rPr lang="zh-CN" altLang="en-US" sz="1200" b="0" dirty="0">
                <a:solidFill>
                  <a:srgbClr val="002060"/>
                </a:solidFill>
              </a:rPr>
              <a:t> </a:t>
            </a:r>
            <a:r>
              <a:rPr lang="en-US" altLang="zh-CN" sz="1200" b="0" dirty="0">
                <a:solidFill>
                  <a:srgbClr val="002060"/>
                </a:solidFill>
              </a:rPr>
              <a:t>a</a:t>
            </a:r>
            <a:r>
              <a:rPr lang="zh-CN" altLang="en-US" sz="1200" b="0" dirty="0">
                <a:solidFill>
                  <a:srgbClr val="002060"/>
                </a:solidFill>
              </a:rPr>
              <a:t> </a:t>
            </a:r>
            <a:r>
              <a:rPr lang="en-US" altLang="zh-CN" sz="1200" b="0" dirty="0">
                <a:solidFill>
                  <a:srgbClr val="002060"/>
                </a:solidFill>
              </a:rPr>
              <a:t>read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/>
              <a:t>[CLICK]</a:t>
            </a:r>
            <a:r>
              <a:rPr lang="zh-CN" altLang="en-US" b="0" dirty="0"/>
              <a:t> </a:t>
            </a:r>
            <a:r>
              <a:rPr lang="en-US" altLang="zh-CN" sz="1200" b="0" dirty="0">
                <a:solidFill>
                  <a:srgbClr val="002060"/>
                </a:solidFill>
              </a:rPr>
              <a:t>Merge these small consecutive chunks into a big chunk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/>
              <a:t>[CLICK]</a:t>
            </a:r>
            <a:r>
              <a:rPr lang="zh-CN" altLang="en-US" b="0" dirty="0"/>
              <a:t> </a:t>
            </a:r>
            <a:r>
              <a:rPr lang="en-US" altLang="zh-CN" sz="1200" b="0" dirty="0">
                <a:solidFill>
                  <a:srgbClr val="002060"/>
                </a:solidFill>
              </a:rPr>
              <a:t>Map this big chunk to the reference genome to predict whether the read can be mapped or not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882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GenPIP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modules,</a:t>
            </a:r>
            <a:r>
              <a:rPr lang="zh-CN" altLang="en-US" dirty="0"/>
              <a:t> </a:t>
            </a:r>
            <a:r>
              <a:rPr lang="en-US" altLang="zh-CN" dirty="0" err="1"/>
              <a:t>basecalling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GenPIP</a:t>
            </a:r>
            <a:r>
              <a:rPr lang="zh-CN" altLang="en-US" dirty="0"/>
              <a:t> </a:t>
            </a:r>
            <a:r>
              <a:rPr lang="en-US" altLang="zh-CN" dirty="0"/>
              <a:t>controller</a:t>
            </a:r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123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dirty="0">
                <a:solidFill>
                  <a:srgbClr val="002060"/>
                </a:solidFill>
              </a:rPr>
              <a:t>Early rejection based</a:t>
            </a:r>
            <a:r>
              <a:rPr lang="zh-CN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zh-CN" sz="1200" b="1" dirty="0">
                <a:solidFill>
                  <a:srgbClr val="002060"/>
                </a:solidFill>
              </a:rPr>
              <a:t>on</a:t>
            </a:r>
            <a:r>
              <a:rPr lang="zh-CN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zh-CN" sz="1200" b="1" dirty="0">
                <a:solidFill>
                  <a:srgbClr val="002060"/>
                </a:solidFill>
              </a:rPr>
              <a:t>the</a:t>
            </a:r>
            <a:r>
              <a:rPr lang="zh-CN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zh-CN" sz="1200" b="1" dirty="0">
                <a:solidFill>
                  <a:srgbClr val="002060"/>
                </a:solidFill>
              </a:rPr>
              <a:t>chunk</a:t>
            </a:r>
            <a:r>
              <a:rPr lang="zh-CN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zh-CN" sz="1200" b="1" dirty="0">
                <a:solidFill>
                  <a:srgbClr val="002060"/>
                </a:solidFill>
              </a:rPr>
              <a:t>quality</a:t>
            </a:r>
            <a:r>
              <a:rPr lang="zh-CN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zh-CN" sz="1200" b="1" dirty="0">
                <a:solidFill>
                  <a:srgbClr val="002060"/>
                </a:solidFill>
              </a:rPr>
              <a:t>scores</a:t>
            </a:r>
            <a:r>
              <a:rPr lang="zh-CN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zh-CN" sz="1200" b="1" dirty="0">
                <a:solidFill>
                  <a:srgbClr val="002060"/>
                </a:solidFill>
              </a:rPr>
              <a:t>technique</a:t>
            </a:r>
            <a:r>
              <a:rPr lang="zh-CN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zh-CN" sz="1200" b="1" dirty="0">
                <a:solidFill>
                  <a:srgbClr val="002060"/>
                </a:solidFill>
              </a:rPr>
              <a:t>uses </a:t>
            </a:r>
            <a:r>
              <a:rPr lang="en-US" altLang="zh-CN" sz="1200" b="1" dirty="0">
                <a:solidFill>
                  <a:srgbClr val="2F8100"/>
                </a:solidFill>
              </a:rPr>
              <a:t>two</a:t>
            </a:r>
            <a:r>
              <a:rPr lang="zh-CN" altLang="en-US" sz="1200" b="1" dirty="0">
                <a:solidFill>
                  <a:srgbClr val="2F8100"/>
                </a:solidFill>
              </a:rPr>
              <a:t> </a:t>
            </a:r>
            <a:r>
              <a:rPr lang="en-US" altLang="zh-CN" sz="1200" b="1" dirty="0">
                <a:solidFill>
                  <a:srgbClr val="002060"/>
                </a:solidFill>
              </a:rPr>
              <a:t>sampled chunks for the E. coli and </a:t>
            </a:r>
            <a:r>
              <a:rPr lang="en-US" altLang="zh-CN" sz="1200" b="1" dirty="0">
                <a:solidFill>
                  <a:srgbClr val="FE6200"/>
                </a:solidFill>
              </a:rPr>
              <a:t>five</a:t>
            </a:r>
            <a:r>
              <a:rPr lang="en-US" altLang="zh-CN" sz="1200" b="1" dirty="0">
                <a:solidFill>
                  <a:srgbClr val="002060"/>
                </a:solidFill>
              </a:rPr>
              <a:t> chunks</a:t>
            </a:r>
            <a:r>
              <a:rPr lang="zh-CN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zh-CN" sz="1200" b="1" dirty="0">
                <a:solidFill>
                  <a:srgbClr val="002060"/>
                </a:solidFill>
              </a:rPr>
              <a:t>for</a:t>
            </a:r>
            <a:r>
              <a:rPr lang="zh-CN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zh-CN" sz="1200" b="1" dirty="0">
                <a:solidFill>
                  <a:srgbClr val="002060"/>
                </a:solidFill>
              </a:rPr>
              <a:t>human dataset</a:t>
            </a:r>
          </a:p>
          <a:p>
            <a:r>
              <a:rPr lang="en-US" altLang="zh-CN" sz="1200" b="1" dirty="0">
                <a:solidFill>
                  <a:srgbClr val="002060"/>
                </a:solidFill>
              </a:rPr>
              <a:t>Early rejection based</a:t>
            </a:r>
            <a:r>
              <a:rPr lang="zh-CN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zh-CN" sz="1200" b="1" dirty="0">
                <a:solidFill>
                  <a:srgbClr val="002060"/>
                </a:solidFill>
              </a:rPr>
              <a:t>on</a:t>
            </a:r>
            <a:r>
              <a:rPr lang="zh-CN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zh-CN" sz="1200" b="1" dirty="0">
                <a:solidFill>
                  <a:srgbClr val="002060"/>
                </a:solidFill>
              </a:rPr>
              <a:t>the</a:t>
            </a:r>
            <a:r>
              <a:rPr lang="zh-CN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zh-CN" sz="1200" b="1" dirty="0">
                <a:solidFill>
                  <a:srgbClr val="002060"/>
                </a:solidFill>
              </a:rPr>
              <a:t>chunk</a:t>
            </a:r>
            <a:r>
              <a:rPr lang="zh-CN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zh-CN" sz="1200" b="1" dirty="0">
                <a:solidFill>
                  <a:srgbClr val="002060"/>
                </a:solidFill>
              </a:rPr>
              <a:t>mapping</a:t>
            </a:r>
            <a:r>
              <a:rPr lang="zh-CN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zh-CN" sz="1200" b="1" dirty="0">
                <a:solidFill>
                  <a:srgbClr val="002060"/>
                </a:solidFill>
              </a:rPr>
              <a:t>technique</a:t>
            </a:r>
            <a:r>
              <a:rPr lang="zh-CN" altLang="en-US" sz="1200" b="1" dirty="0">
                <a:solidFill>
                  <a:srgbClr val="002060"/>
                </a:solidFill>
              </a:rPr>
              <a:t> </a:t>
            </a:r>
            <a:r>
              <a:rPr lang="en-US" altLang="zh-CN" sz="1200" b="1" dirty="0">
                <a:solidFill>
                  <a:srgbClr val="002060"/>
                </a:solidFill>
              </a:rPr>
              <a:t>uses </a:t>
            </a:r>
            <a:r>
              <a:rPr lang="en-US" altLang="zh-CN" sz="1200" b="1" dirty="0">
                <a:solidFill>
                  <a:srgbClr val="FE6200"/>
                </a:solidFill>
              </a:rPr>
              <a:t>five</a:t>
            </a:r>
            <a:r>
              <a:rPr lang="en-US" altLang="zh-CN" sz="1200" b="1" dirty="0">
                <a:solidFill>
                  <a:srgbClr val="002060"/>
                </a:solidFill>
              </a:rPr>
              <a:t> and </a:t>
            </a:r>
            <a:r>
              <a:rPr lang="en-US" altLang="zh-CN" sz="1200" b="1" dirty="0">
                <a:solidFill>
                  <a:srgbClr val="FE6200"/>
                </a:solidFill>
              </a:rPr>
              <a:t>three</a:t>
            </a:r>
            <a:r>
              <a:rPr lang="en-US" altLang="zh-CN" sz="1200" b="1" dirty="0">
                <a:solidFill>
                  <a:srgbClr val="002060"/>
                </a:solidFill>
              </a:rPr>
              <a:t> sampled chunks for the E. coli and human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5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overcome these two limitations, we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 err="1"/>
              <a:t>GenPIP</a:t>
            </a:r>
            <a:endParaRPr lang="en-US" altLang="zh-CN" dirty="0"/>
          </a:p>
          <a:p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altLang="zh-CN" dirty="0" err="1"/>
              <a:t>GenPIP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en-US" dirty="0"/>
              <a:t> fast and energy-efficient in-memory acceleration system for the </a:t>
            </a:r>
            <a:r>
              <a:rPr lang="en-US" u="sng" dirty="0"/>
              <a:t>Gen</a:t>
            </a:r>
            <a:r>
              <a:rPr lang="en-US" dirty="0"/>
              <a:t>ome analysis </a:t>
            </a:r>
            <a:r>
              <a:rPr lang="en-US" u="sng" dirty="0" err="1"/>
              <a:t>PIP</a:t>
            </a:r>
            <a:r>
              <a:rPr lang="en-US" dirty="0" err="1"/>
              <a:t>eline</a:t>
            </a:r>
            <a:r>
              <a:rPr 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tight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integration of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genome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analysis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steps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b="1" dirty="0" err="1">
                <a:solidFill>
                  <a:srgbClr val="2F8100"/>
                </a:solidFill>
              </a:rPr>
              <a:t>GenPIP</a:t>
            </a:r>
            <a:r>
              <a:rPr 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dirty="0"/>
              <a:t>two key techniques</a:t>
            </a:r>
            <a:endParaRPr lang="en-US" altLang="zh-CN" sz="2000" b="1" dirty="0">
              <a:solidFill>
                <a:srgbClr val="2F8100"/>
              </a:solidFill>
            </a:endParaRPr>
          </a:p>
          <a:p>
            <a:pPr lvl="2"/>
            <a:r>
              <a:rPr lang="en-US" altLang="zh-CN" sz="2000" dirty="0"/>
              <a:t>A</a:t>
            </a:r>
            <a:r>
              <a:rPr lang="en-US" sz="2000" dirty="0"/>
              <a:t> chunk-based pipeline that provides </a:t>
            </a:r>
            <a:r>
              <a:rPr lang="en-US" sz="2000" b="1" dirty="0">
                <a:solidFill>
                  <a:srgbClr val="2F8100"/>
                </a:solidFill>
              </a:rPr>
              <a:t>fine-grained collaboration </a:t>
            </a:r>
            <a:r>
              <a:rPr lang="en-US" sz="2000" dirty="0"/>
              <a:t>of </a:t>
            </a:r>
            <a:r>
              <a:rPr lang="en-US" altLang="zh-CN" sz="2000" dirty="0"/>
              <a:t>genome</a:t>
            </a:r>
            <a:r>
              <a:rPr lang="zh-CN" altLang="en-US" sz="2000" dirty="0"/>
              <a:t> </a:t>
            </a:r>
            <a:r>
              <a:rPr lang="en-US" altLang="zh-CN" sz="2000" dirty="0"/>
              <a:t>analysis</a:t>
            </a:r>
            <a:r>
              <a:rPr lang="zh-CN" altLang="en-US" sz="2000" dirty="0"/>
              <a:t> </a:t>
            </a:r>
            <a:r>
              <a:rPr lang="en-US" altLang="zh-CN" sz="2000" dirty="0"/>
              <a:t>steps</a:t>
            </a:r>
            <a:endParaRPr lang="en-US" sz="2000" b="1" dirty="0">
              <a:solidFill>
                <a:srgbClr val="2F8100"/>
              </a:solidFill>
            </a:endParaRPr>
          </a:p>
          <a:p>
            <a:pPr lvl="2"/>
            <a:r>
              <a:rPr lang="en-US" altLang="zh-CN" sz="2000" dirty="0"/>
              <a:t>A</a:t>
            </a:r>
            <a:r>
              <a:rPr lang="en-US" sz="2000" dirty="0"/>
              <a:t>n early-rejection technique </a:t>
            </a:r>
            <a:r>
              <a:rPr lang="en-US" sz="2000" b="1" dirty="0">
                <a:solidFill>
                  <a:srgbClr val="2F8100"/>
                </a:solidFill>
              </a:rPr>
              <a:t>predicts which reads will not be useful </a:t>
            </a:r>
            <a:r>
              <a:rPr lang="en-US" sz="2000" dirty="0"/>
              <a:t>and then stops the execution of </a:t>
            </a:r>
            <a:r>
              <a:rPr lang="en-US" sz="2000" dirty="0" err="1"/>
              <a:t>basecalling</a:t>
            </a:r>
            <a:r>
              <a:rPr lang="en-US" sz="2000" dirty="0"/>
              <a:t> and read mapping for such reads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  <a:r>
              <a:rPr lang="zh-CN" altLang="en-US" dirty="0"/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GenPIP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outperforms state-of-the-art software &amp; hardware solutions.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0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have a look at the genome analysis pipeline and our 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9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we get the raw signals from the nanopore sequencing machine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</a:p>
          <a:p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step,</a:t>
            </a:r>
            <a:r>
              <a:rPr lang="zh-CN" altLang="en-US" dirty="0"/>
              <a:t> </a:t>
            </a:r>
            <a:r>
              <a:rPr lang="en-US" altLang="zh-CN" dirty="0" err="1"/>
              <a:t>basecalling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raw</a:t>
            </a:r>
            <a:r>
              <a:rPr lang="zh-CN" altLang="en-US" dirty="0"/>
              <a:t> </a:t>
            </a:r>
            <a:r>
              <a:rPr lang="en-US" altLang="zh-CN" dirty="0"/>
              <a:t>signals</a:t>
            </a:r>
            <a:r>
              <a:rPr lang="zh-CN" altLang="en-US" dirty="0"/>
              <a:t> </a:t>
            </a:r>
            <a:r>
              <a:rPr lang="en-US" altLang="zh-CN" dirty="0"/>
              <a:t>chunk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chunk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basecall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chunk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bases.</a:t>
            </a:r>
          </a:p>
          <a:p>
            <a:r>
              <a:rPr lang="en-US" altLang="zh-CN" dirty="0"/>
              <a:t>Here,</a:t>
            </a:r>
            <a:r>
              <a:rPr lang="zh-CN" altLang="en-US" dirty="0"/>
              <a:t> </a:t>
            </a:r>
            <a:r>
              <a:rPr lang="en-US" altLang="zh-CN" dirty="0"/>
              <a:t>red</a:t>
            </a:r>
            <a:r>
              <a:rPr lang="zh-CN" altLang="en-US" dirty="0"/>
              <a:t> </a:t>
            </a:r>
            <a:r>
              <a:rPr lang="en-US" altLang="zh-CN" dirty="0"/>
              <a:t>means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green</a:t>
            </a:r>
            <a:r>
              <a:rPr lang="zh-CN" altLang="en-US" dirty="0"/>
              <a:t> </a:t>
            </a:r>
            <a:r>
              <a:rPr lang="en-US" altLang="zh-CN" dirty="0"/>
              <a:t>means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</a:p>
          <a:p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 err="1"/>
              <a:t>basecalling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chunks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sequence,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assemble them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read.</a:t>
            </a:r>
          </a:p>
          <a:p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 err="1"/>
              <a:t>basecalling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raw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sequences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reads,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</a:p>
          <a:p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step,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control.</a:t>
            </a:r>
          </a:p>
          <a:p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filters 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low-quality</a:t>
            </a:r>
            <a:r>
              <a:rPr lang="zh-CN" altLang="en-US" dirty="0"/>
              <a:t> </a:t>
            </a:r>
            <a:r>
              <a:rPr lang="en-US" altLang="zh-CN" dirty="0"/>
              <a:t>reads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stores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high-quality</a:t>
            </a:r>
            <a:r>
              <a:rPr lang="zh-CN" altLang="en-US" dirty="0"/>
              <a:t> </a:t>
            </a:r>
            <a:r>
              <a:rPr lang="en-US" altLang="zh-CN" dirty="0"/>
              <a:t>reads</a:t>
            </a:r>
          </a:p>
          <a:p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that,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  <a:r>
              <a:rPr lang="zh-CN" altLang="en-US" dirty="0"/>
              <a:t> </a:t>
            </a:r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map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reference genome</a:t>
            </a:r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mapped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reference</a:t>
            </a:r>
            <a:r>
              <a:rPr lang="zh-CN" altLang="en-US" dirty="0"/>
              <a:t> </a:t>
            </a:r>
            <a:r>
              <a:rPr lang="en-US" altLang="zh-CN" dirty="0"/>
              <a:t>genome,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discard it</a:t>
            </a:r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mapped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reference</a:t>
            </a:r>
            <a:r>
              <a:rPr lang="zh-CN" altLang="en-US" dirty="0"/>
              <a:t> </a:t>
            </a:r>
            <a:r>
              <a:rPr lang="en-US" altLang="zh-CN" dirty="0"/>
              <a:t>genome,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  <a:r>
              <a:rPr lang="zh-CN" altLang="en-US" dirty="0"/>
              <a:t> </a:t>
            </a:r>
            <a:r>
              <a:rPr lang="en-US" altLang="zh-CN" dirty="0"/>
              <a:t>results.</a:t>
            </a:r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genome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pipeline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limitations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movement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human</a:t>
            </a:r>
            <a:r>
              <a:rPr lang="zh-CN" altLang="en-US" dirty="0"/>
              <a:t> </a:t>
            </a:r>
            <a:r>
              <a:rPr lang="en-US" altLang="zh-CN" dirty="0"/>
              <a:t>dataset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move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raw</a:t>
            </a:r>
            <a:r>
              <a:rPr lang="zh-CN" altLang="en-US" dirty="0"/>
              <a:t> </a:t>
            </a:r>
            <a:r>
              <a:rPr lang="en-US" altLang="zh-CN" dirty="0"/>
              <a:t>signals 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basecalling</a:t>
            </a:r>
            <a:endParaRPr lang="en-US" altLang="zh-CN" dirty="0"/>
          </a:p>
          <a:p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reads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move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executes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move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reads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machines</a:t>
            </a:r>
            <a:r>
              <a:rPr lang="zh-CN" altLang="en-US" dirty="0"/>
              <a:t> </a:t>
            </a:r>
            <a:r>
              <a:rPr lang="en-US" altLang="zh-CN" dirty="0"/>
              <a:t>executes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end,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mapped</a:t>
            </a:r>
            <a:r>
              <a:rPr lang="zh-CN" altLang="en-US" dirty="0"/>
              <a:t> </a:t>
            </a:r>
            <a:r>
              <a:rPr lang="en-US" altLang="zh-CN" dirty="0"/>
              <a:t>reads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reviewed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bio</a:t>
            </a:r>
            <a:r>
              <a:rPr lang="zh-CN" altLang="en-US" dirty="0"/>
              <a:t> </a:t>
            </a:r>
            <a:r>
              <a:rPr lang="en-US" altLang="zh-CN" dirty="0"/>
              <a:t>analysts.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conclude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movement between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4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Second,</a:t>
            </a:r>
            <a:r>
              <a:rPr lang="zh-CN" altLang="en-US" dirty="0"/>
              <a:t> </a:t>
            </a:r>
            <a:r>
              <a:rPr lang="en-US" altLang="zh-CN" dirty="0"/>
              <a:t>100%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reads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 err="1"/>
              <a:t>basecalled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20.5%</a:t>
            </a:r>
            <a:r>
              <a:rPr lang="zh-CN" altLang="en-US" dirty="0"/>
              <a:t> </a:t>
            </a:r>
            <a:r>
              <a:rPr lang="en-US" altLang="zh-CN" dirty="0"/>
              <a:t>low-quality</a:t>
            </a:r>
            <a:r>
              <a:rPr lang="zh-CN" altLang="en-US" dirty="0"/>
              <a:t> </a:t>
            </a:r>
            <a:r>
              <a:rPr lang="en-US" altLang="zh-CN" dirty="0"/>
              <a:t>reads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filtered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10%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unmapped</a:t>
            </a:r>
            <a:r>
              <a:rPr lang="zh-CN" altLang="en-US" dirty="0"/>
              <a:t> </a:t>
            </a:r>
            <a:r>
              <a:rPr lang="en-US" altLang="zh-CN" dirty="0"/>
              <a:t>reads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discarded.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conclude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considerable</a:t>
            </a:r>
            <a:r>
              <a:rPr lang="zh-CN" altLang="en-US" dirty="0"/>
              <a:t> </a:t>
            </a:r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useless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reads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unmapped</a:t>
            </a:r>
            <a:r>
              <a:rPr lang="zh-CN" altLang="en-US" dirty="0"/>
              <a:t> </a:t>
            </a:r>
            <a:r>
              <a:rPr lang="en-US" altLang="zh-CN" dirty="0"/>
              <a:t>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8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works</a:t>
            </a:r>
            <a:r>
              <a:rPr lang="zh-CN" altLang="en-US" dirty="0"/>
              <a:t> </a:t>
            </a:r>
            <a:r>
              <a:rPr lang="en-US" altLang="zh-CN" dirty="0"/>
              <a:t>accelerate either</a:t>
            </a:r>
            <a:r>
              <a:rPr lang="zh-CN" altLang="en-US" dirty="0"/>
              <a:t> </a:t>
            </a:r>
            <a:r>
              <a:rPr lang="en-US" altLang="zh-CN" dirty="0" err="1"/>
              <a:t>basecalling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prior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uses</a:t>
            </a:r>
            <a:r>
              <a:rPr lang="zh-CN" altLang="en-US" dirty="0"/>
              <a:t> </a:t>
            </a:r>
            <a:r>
              <a:rPr lang="en-US" altLang="zh-CN" dirty="0"/>
              <a:t>NVM-based</a:t>
            </a:r>
            <a:r>
              <a:rPr lang="zh-CN" altLang="en-US" dirty="0"/>
              <a:t> </a:t>
            </a:r>
            <a:r>
              <a:rPr lang="en-US" altLang="zh-CN" dirty="0"/>
              <a:t>PIM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dot-product</a:t>
            </a:r>
            <a:r>
              <a:rPr lang="zh-CN" altLang="en-US" dirty="0"/>
              <a:t> </a:t>
            </a:r>
            <a:r>
              <a:rPr lang="en-US" altLang="zh-CN" dirty="0"/>
              <a:t>calculation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accelerate </a:t>
            </a:r>
            <a:r>
              <a:rPr lang="en-US" altLang="zh-CN" dirty="0" err="1"/>
              <a:t>basecalling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dot-product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 err="1"/>
              <a:t>basecalling</a:t>
            </a:r>
            <a:endParaRPr lang="en-US" altLang="zh-CN" dirty="0"/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prior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uses</a:t>
            </a:r>
            <a:r>
              <a:rPr lang="zh-CN" altLang="en-US" dirty="0"/>
              <a:t> </a:t>
            </a:r>
            <a:r>
              <a:rPr lang="en-US" altLang="zh-CN" dirty="0"/>
              <a:t>NVM-based</a:t>
            </a:r>
            <a:r>
              <a:rPr lang="zh-CN" altLang="en-US" dirty="0"/>
              <a:t> </a:t>
            </a:r>
            <a:r>
              <a:rPr lang="en-US" altLang="zh-CN" dirty="0"/>
              <a:t>CAM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addition operation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accelerate read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dominant operations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</a:p>
          <a:p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PIM</a:t>
            </a:r>
            <a:r>
              <a:rPr lang="zh-CN" altLang="en-US" dirty="0"/>
              <a:t> </a:t>
            </a:r>
            <a:r>
              <a:rPr lang="en-US" altLang="zh-CN" dirty="0"/>
              <a:t>accelerators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movement 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step</a:t>
            </a:r>
          </a:p>
          <a:p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exacerbate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movement</a:t>
            </a:r>
            <a:r>
              <a:rPr lang="zh-CN" altLang="en-US" dirty="0"/>
              <a:t> </a:t>
            </a:r>
            <a:r>
              <a:rPr lang="en-US" altLang="zh-CN" dirty="0"/>
              <a:t>overhead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prior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tackles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movement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useless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39A41-7A76-1D40-B3BE-29B670EC38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9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lang="en-US" dirty="0">
                <a:latin typeface="Corbel" panose="020B0503020204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CD91F3D4-A4DB-CE42-BA95-FABA56D31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1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1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21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5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" hasCustomPrompt="1"/>
          </p:nvPr>
        </p:nvSpPr>
        <p:spPr>
          <a:xfrm>
            <a:off x="366963" y="1153551"/>
            <a:ext cx="8410073" cy="52753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346638">
              <a:buSzPct val="90000"/>
              <a:buFont typeface="Wingdings" pitchFamily="2" charset="2"/>
              <a:buChar char="q"/>
              <a:tabLst/>
              <a:defRPr>
                <a:latin typeface="Corbel" panose="020B0503020204020204" pitchFamily="34" charset="0"/>
              </a:defRPr>
            </a:lvl1pPr>
            <a:lvl2pPr marL="717550" indent="-263525">
              <a:buSzPct val="90000"/>
              <a:buFont typeface="Courier New" panose="02070309020205020404" pitchFamily="49" charset="0"/>
              <a:buChar char="o"/>
              <a:tabLst/>
              <a:defRPr>
                <a:latin typeface="Corbel" panose="020B0503020204020204" pitchFamily="34" charset="0"/>
              </a:defRPr>
            </a:lvl2pPr>
            <a:lvl3pPr marL="896938" indent="-179388">
              <a:buSzPct val="90000"/>
              <a:buFont typeface="Wingdings" pitchFamily="2" charset="2"/>
              <a:buChar char="§"/>
              <a:tabLst/>
              <a:defRPr>
                <a:latin typeface="Corbel" panose="020B0503020204020204" pitchFamily="34" charset="0"/>
              </a:defRPr>
            </a:lvl3pPr>
            <a:lvl4pPr marL="454025" indent="-274638">
              <a:buFont typeface="Courier New" panose="02070309020205020404" pitchFamily="49" charset="0"/>
              <a:buChar char="o"/>
              <a:tabLst/>
              <a:defRPr>
                <a:latin typeface="Corbel" panose="020B0503020204020204" pitchFamily="34" charset="0"/>
              </a:defRPr>
            </a:lvl4pPr>
            <a:lvl5pPr marL="454025" indent="-274638">
              <a:buFont typeface="Courier New" panose="02070309020205020404" pitchFamily="49" charset="0"/>
              <a:buChar char="o"/>
              <a:tabLst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zh-CN" altLang="en-US" dirty="0"/>
              <a:t> </a:t>
            </a: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CB0FC8C-43DD-9D48-AFAC-3990C93373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516375" y="6571538"/>
            <a:ext cx="1260661" cy="270767"/>
          </a:xfrm>
          <a:prstGeom prst="rect">
            <a:avLst/>
          </a:prstGeom>
        </p:spPr>
        <p:txBody>
          <a:bodyPr anchor="ctr" anchorCtr="0"/>
          <a:lstStyle>
            <a:lvl1pPr algn="r">
              <a:defRPr sz="1600" b="1" i="0">
                <a:solidFill>
                  <a:srgbClr val="0070C0"/>
                </a:solidFill>
                <a:latin typeface="Calibri" panose="020F0502020204030204" pitchFamily="34" charset="0"/>
                <a:ea typeface="Linux Libertine O Semibold" panose="02000503000000000000" pitchFamily="2" charset="0"/>
                <a:cs typeface="Calibri" panose="020F0502020204030204" pitchFamily="34" charset="0"/>
              </a:defRPr>
            </a:lvl1pPr>
          </a:lstStyle>
          <a:p>
            <a:fld id="{BE67019E-6B59-9444-A8F8-0CFAB6B698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9E2B53-383E-8940-BBFE-5EBE570A0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963" y="6546795"/>
            <a:ext cx="1053308" cy="31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7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EF56B-2326-4E43-9A56-37F643A747BE}"/>
              </a:ext>
            </a:extLst>
          </p:cNvPr>
          <p:cNvSpPr/>
          <p:nvPr userDrawn="1"/>
        </p:nvSpPr>
        <p:spPr>
          <a:xfrm flipV="1">
            <a:off x="462012" y="4366260"/>
            <a:ext cx="826569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189C2-FD03-1AD1-A354-1BE999ACBC82}"/>
              </a:ext>
            </a:extLst>
          </p:cNvPr>
          <p:cNvSpPr/>
          <p:nvPr userDrawn="1"/>
        </p:nvSpPr>
        <p:spPr>
          <a:xfrm>
            <a:off x="-2" y="6536970"/>
            <a:ext cx="9144001" cy="370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F2019A-EFEB-F0ED-D69E-15E3992AD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5346" y="6554274"/>
            <a:ext cx="1053308" cy="31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2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144" y="6388833"/>
            <a:ext cx="984019" cy="365125"/>
          </a:xfrm>
          <a:prstGeom prst="rect">
            <a:avLst/>
          </a:prstGeom>
        </p:spPr>
        <p:txBody>
          <a:bodyPr/>
          <a:lstStyle/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4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7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1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D91F3D4-A4DB-CE42-BA95-FABA56D31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3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" y="6536970"/>
            <a:ext cx="9144001" cy="370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dirty="0"/>
          </a:p>
        </p:txBody>
      </p:sp>
      <p:sp>
        <p:nvSpPr>
          <p:cNvPr id="9" name="Rectangle 8"/>
          <p:cNvSpPr/>
          <p:nvPr/>
        </p:nvSpPr>
        <p:spPr>
          <a:xfrm>
            <a:off x="366963" y="1006133"/>
            <a:ext cx="8410073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64" y="1138595"/>
            <a:ext cx="8410073" cy="53116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9A79501A-6899-B540-BD7F-353D672C4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6375" y="6567235"/>
            <a:ext cx="1260661" cy="270767"/>
          </a:xfrm>
          <a:prstGeom prst="rect">
            <a:avLst/>
          </a:prstGeom>
        </p:spPr>
        <p:txBody>
          <a:bodyPr anchor="ctr" anchorCtr="0"/>
          <a:lstStyle>
            <a:lvl1pPr algn="r">
              <a:defRPr sz="1600" b="1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defRPr>
            </a:lvl1pPr>
          </a:lstStyle>
          <a:p>
            <a:fld id="{BE67019E-6B59-9444-A8F8-0CFAB6B698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64D9AE9-2733-754F-86B9-8A69E05B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3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spc="-50" baseline="0">
          <a:solidFill>
            <a:schemeClr val="accent1"/>
          </a:solidFill>
          <a:latin typeface="Corbel" panose="020B0503020204020204" pitchFamily="34" charset="0"/>
          <a:ea typeface="+mj-ea"/>
          <a:cs typeface="Calibri" panose="020F05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1.xml"/><Relationship Id="rId7" Type="http://schemas.openxmlformats.org/officeDocument/2006/relationships/slide" Target="slide36.xml"/><Relationship Id="rId12" Type="http://schemas.openxmlformats.org/officeDocument/2006/relationships/slide" Target="slide4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0.xml"/><Relationship Id="rId5" Type="http://schemas.openxmlformats.org/officeDocument/2006/relationships/slide" Target="slide34.xml"/><Relationship Id="rId10" Type="http://schemas.openxmlformats.org/officeDocument/2006/relationships/slide" Target="slide39.xml"/><Relationship Id="rId4" Type="http://schemas.openxmlformats.org/officeDocument/2006/relationships/slide" Target="slide32.xml"/><Relationship Id="rId9" Type="http://schemas.openxmlformats.org/officeDocument/2006/relationships/slide" Target="slide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0.jpeg"/><Relationship Id="rId7" Type="http://schemas.openxmlformats.org/officeDocument/2006/relationships/slide" Target="slide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tiff"/><Relationship Id="rId5" Type="http://schemas.openxmlformats.org/officeDocument/2006/relationships/image" Target="../media/image32.tiff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ome.gov/about-genomics/fact-sheets/DNA-Sequencing-Costs-Data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29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ome.gov/about-genomics/fact-sheets/DNA-Sequencing-Costs-Data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29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29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btitle 2">
            <a:extLst>
              <a:ext uri="{FF2B5EF4-FFF2-40B4-BE49-F238E27FC236}">
                <a16:creationId xmlns:a16="http://schemas.microsoft.com/office/drawing/2014/main" id="{796CC445-E4A1-C147-83BA-30245FA13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49595"/>
            <a:ext cx="9144000" cy="158347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</a:rPr>
              <a:t>Haiyu Mao</a:t>
            </a:r>
            <a:r>
              <a:rPr lang="en-US" altLang="zh-CN" dirty="0"/>
              <a:t>,</a:t>
            </a:r>
            <a:r>
              <a:rPr lang="en-US" dirty="0"/>
              <a:t> </a:t>
            </a:r>
            <a:r>
              <a:rPr lang="en-US" sz="1800" dirty="0"/>
              <a:t>Mohammed </a:t>
            </a:r>
            <a:r>
              <a:rPr lang="en-US" sz="1800" dirty="0" err="1"/>
              <a:t>Alser</a:t>
            </a:r>
            <a:r>
              <a:rPr lang="en-US" altLang="zh-CN" sz="1800" dirty="0"/>
              <a:t>,</a:t>
            </a:r>
            <a:r>
              <a:rPr lang="zh-CN" altLang="en-US" sz="1800" dirty="0"/>
              <a:t> </a:t>
            </a:r>
            <a:r>
              <a:rPr lang="en-US" sz="1800" dirty="0"/>
              <a:t> Mohammad </a:t>
            </a:r>
            <a:r>
              <a:rPr lang="en-US" sz="1800" dirty="0" err="1"/>
              <a:t>Sadrosadati</a:t>
            </a:r>
            <a:r>
              <a:rPr lang="en-US" altLang="zh-CN" sz="1800" dirty="0"/>
              <a:t>,</a:t>
            </a:r>
            <a:r>
              <a:rPr lang="en-US" sz="1800" dirty="0"/>
              <a:t> Can </a:t>
            </a:r>
            <a:r>
              <a:rPr lang="en-US" sz="1800" dirty="0" err="1"/>
              <a:t>Firtina</a:t>
            </a:r>
            <a:r>
              <a:rPr lang="en-US" altLang="zh-CN" sz="1800" dirty="0"/>
              <a:t>,</a:t>
            </a:r>
            <a:r>
              <a:rPr lang="en-US" sz="1800" dirty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Akanksha</a:t>
            </a:r>
            <a:r>
              <a:rPr lang="zh-CN" altLang="en-US" sz="1800" dirty="0"/>
              <a:t> </a:t>
            </a:r>
            <a:r>
              <a:rPr lang="en-US" sz="1800" dirty="0" err="1"/>
              <a:t>Baranwal</a:t>
            </a:r>
            <a:r>
              <a:rPr lang="en-US" altLang="zh-CN" sz="1800" dirty="0"/>
              <a:t>,</a:t>
            </a:r>
            <a:r>
              <a:rPr lang="zh-CN" altLang="en-US" sz="2400" dirty="0"/>
              <a:t> </a:t>
            </a:r>
            <a:r>
              <a:rPr lang="en-US" sz="1800" dirty="0" err="1"/>
              <a:t>Damla</a:t>
            </a:r>
            <a:r>
              <a:rPr lang="en-US" sz="1800" dirty="0"/>
              <a:t> </a:t>
            </a:r>
            <a:r>
              <a:rPr lang="en-US" sz="1800" dirty="0" err="1"/>
              <a:t>Senol</a:t>
            </a:r>
            <a:r>
              <a:rPr lang="en-US" sz="1800" dirty="0"/>
              <a:t> Cali</a:t>
            </a:r>
            <a:r>
              <a:rPr lang="en-US" altLang="zh-CN" sz="1800" dirty="0"/>
              <a:t>,</a:t>
            </a:r>
            <a:r>
              <a:rPr lang="en-US" sz="1800" dirty="0"/>
              <a:t> Aditya </a:t>
            </a:r>
            <a:r>
              <a:rPr lang="en-US" sz="1800" dirty="0" err="1"/>
              <a:t>Manglik</a:t>
            </a:r>
            <a:r>
              <a:rPr lang="en-US" altLang="zh-CN" sz="1800" dirty="0"/>
              <a:t>,</a:t>
            </a:r>
            <a:r>
              <a:rPr lang="en-US" sz="1800" dirty="0"/>
              <a:t> Nour </a:t>
            </a:r>
            <a:r>
              <a:rPr lang="en-US" sz="1800" dirty="0" err="1"/>
              <a:t>Almadhoun</a:t>
            </a:r>
            <a:r>
              <a:rPr lang="en-US" sz="1800" dirty="0"/>
              <a:t> </a:t>
            </a:r>
            <a:r>
              <a:rPr lang="en-US" sz="1800" dirty="0" err="1"/>
              <a:t>Alserr</a:t>
            </a:r>
            <a:r>
              <a:rPr lang="en-US" altLang="zh-CN" sz="1800" dirty="0"/>
              <a:t>,</a:t>
            </a:r>
            <a:r>
              <a:rPr lang="en-US" sz="1800" dirty="0"/>
              <a:t> </a:t>
            </a:r>
            <a:r>
              <a:rPr lang="en-US" sz="1800" dirty="0" err="1"/>
              <a:t>Onur</a:t>
            </a:r>
            <a:r>
              <a:rPr lang="en-US" sz="1800" dirty="0"/>
              <a:t> </a:t>
            </a:r>
            <a:r>
              <a:rPr lang="en-US" sz="1800" dirty="0" err="1"/>
              <a:t>Mutlu</a:t>
            </a:r>
            <a:endParaRPr lang="en-US" sz="25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5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C3C004B-3548-3A4C-9F73-FDE1CA571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52" t="28752" r="10462" b="30881"/>
          <a:stretch/>
        </p:blipFill>
        <p:spPr>
          <a:xfrm>
            <a:off x="6385114" y="5976593"/>
            <a:ext cx="2491536" cy="489422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D7BD3DAB-B726-A54A-870D-2B897B36D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38109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n-US" sz="5400" b="1" dirty="0" err="1">
                <a:solidFill>
                  <a:schemeClr val="bg2">
                    <a:lumMod val="25000"/>
                  </a:schemeClr>
                </a:solidFill>
              </a:rPr>
              <a:t>GenPIP</a:t>
            </a:r>
            <a:r>
              <a:rPr lang="en-US" sz="5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In-Memory Acceleration of Genome Analysis via 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Tight Integration of </a:t>
            </a:r>
            <a:r>
              <a:rPr lang="en-US" sz="3200" b="1" dirty="0" err="1">
                <a:solidFill>
                  <a:srgbClr val="0070C0"/>
                </a:solidFill>
              </a:rPr>
              <a:t>Basecalling</a:t>
            </a:r>
            <a:r>
              <a:rPr lang="en-US" sz="3200" b="1" dirty="0">
                <a:solidFill>
                  <a:srgbClr val="0070C0"/>
                </a:solidFill>
              </a:rPr>
              <a:t> and Read Mapping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86F21-AB58-E548-81BC-610854371D84}"/>
              </a:ext>
            </a:extLst>
          </p:cNvPr>
          <p:cNvSpPr txBox="1"/>
          <p:nvPr/>
        </p:nvSpPr>
        <p:spPr>
          <a:xfrm>
            <a:off x="3958542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09D633F-1D08-F744-AF22-D2F2A1B25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8668" y="6044653"/>
            <a:ext cx="2175977" cy="41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5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40E41-73C7-A943-9055-081A7B3B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dirty="0"/>
              <a:t>Opportunities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388561-1ED4-0D47-91FD-17C87D8DC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636214"/>
              </p:ext>
            </p:extLst>
          </p:nvPr>
        </p:nvGraphicFramePr>
        <p:xfrm>
          <a:off x="-174172" y="3307584"/>
          <a:ext cx="9164298" cy="207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82900-7464-4245-9F8C-7945EE49EA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81199D-DF79-874E-A37E-E27D3BA29297}"/>
              </a:ext>
            </a:extLst>
          </p:cNvPr>
          <p:cNvSpPr txBox="1">
            <a:spLocks/>
          </p:cNvSpPr>
          <p:nvPr/>
        </p:nvSpPr>
        <p:spPr>
          <a:xfrm>
            <a:off x="366963" y="2569344"/>
            <a:ext cx="8655821" cy="10506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perform a study to quantify potential performance benefits</a:t>
            </a:r>
          </a:p>
          <a:p>
            <a:pPr marL="606425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Results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normalized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performance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GPU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C8550AD-A54F-FC48-BF13-7CB7A24B5BB9}"/>
              </a:ext>
            </a:extLst>
          </p:cNvPr>
          <p:cNvSpPr/>
          <p:nvPr/>
        </p:nvSpPr>
        <p:spPr>
          <a:xfrm>
            <a:off x="411054" y="1360152"/>
            <a:ext cx="8365982" cy="957943"/>
          </a:xfrm>
          <a:prstGeom prst="roundRect">
            <a:avLst>
              <a:gd name="adj" fmla="val 1116"/>
            </a:avLst>
          </a:prstGeom>
          <a:solidFill>
            <a:srgbClr val="FFD89B">
              <a:alpha val="17000"/>
            </a:srgbClr>
          </a:solidFill>
          <a:ln w="28575">
            <a:solidFill>
              <a:srgbClr val="FE6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CF35F4-841C-8240-9EE6-0C2664493AC3}"/>
              </a:ext>
            </a:extLst>
          </p:cNvPr>
          <p:cNvSpPr txBox="1">
            <a:spLocks/>
          </p:cNvSpPr>
          <p:nvPr/>
        </p:nvSpPr>
        <p:spPr>
          <a:xfrm>
            <a:off x="322870" y="1482064"/>
            <a:ext cx="8410073" cy="61789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 algn="ctr">
              <a:buNone/>
            </a:pPr>
            <a:r>
              <a:rPr lang="en-US" altLang="zh-CN" sz="2400" b="1" dirty="0">
                <a:solidFill>
                  <a:srgbClr val="FE6200"/>
                </a:solidFill>
              </a:rPr>
              <a:t>Goal:</a:t>
            </a:r>
            <a:r>
              <a:rPr lang="zh-CN" altLang="en-US" sz="2400" b="1" dirty="0">
                <a:solidFill>
                  <a:srgbClr val="FE6200"/>
                </a:solidFill>
              </a:rPr>
              <a:t> </a:t>
            </a:r>
            <a:r>
              <a:rPr lang="en-US" altLang="zh-CN" sz="2400" dirty="0"/>
              <a:t>Efficiently</a:t>
            </a:r>
            <a:r>
              <a:rPr lang="zh-CN" altLang="en-US" sz="2400" dirty="0"/>
              <a:t> </a:t>
            </a:r>
            <a:r>
              <a:rPr lang="en-US" altLang="zh-CN" sz="2400" dirty="0"/>
              <a:t>accelerate</a:t>
            </a:r>
            <a:r>
              <a:rPr lang="zh-CN" altLang="en-US" sz="2400" dirty="0"/>
              <a:t> </a:t>
            </a:r>
            <a:r>
              <a:rPr lang="en-US" sz="2400" dirty="0"/>
              <a:t>the entire genome analysis pipeline while </a:t>
            </a:r>
            <a:r>
              <a:rPr lang="en-US" sz="2400" b="1" dirty="0">
                <a:solidFill>
                  <a:srgbClr val="FE6200"/>
                </a:solidFill>
              </a:rPr>
              <a:t>minimizing data movement and useless computation</a:t>
            </a:r>
            <a:endParaRPr lang="en-US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35736B-0445-B649-93FD-22148E164C73}"/>
              </a:ext>
            </a:extLst>
          </p:cNvPr>
          <p:cNvGrpSpPr/>
          <p:nvPr/>
        </p:nvGrpSpPr>
        <p:grpSpPr>
          <a:xfrm>
            <a:off x="1545771" y="4974215"/>
            <a:ext cx="1917357" cy="1361278"/>
            <a:chOff x="3135086" y="3156294"/>
            <a:chExt cx="1917357" cy="1361278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5E1CE7F3-CA06-1744-9825-EBB6BEA9D744}"/>
                </a:ext>
              </a:extLst>
            </p:cNvPr>
            <p:cNvSpPr txBox="1">
              <a:spLocks/>
            </p:cNvSpPr>
            <p:nvPr/>
          </p:nvSpPr>
          <p:spPr>
            <a:xfrm>
              <a:off x="3135086" y="3156294"/>
              <a:ext cx="1854872" cy="1361278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454025" indent="-274638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90000"/>
                <a:buFont typeface="Wingdings" pitchFamily="2" charset="2"/>
                <a:buChar char="q"/>
                <a:tabLst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+mn-ea"/>
                  <a:cs typeface="Calibri" panose="020F0502020204030204" pitchFamily="34" charset="0"/>
                </a:defRPr>
              </a:lvl1pPr>
              <a:lvl2pPr marL="717550" indent="-263525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90000"/>
                <a:buFont typeface="Courier New" panose="02070309020205020404" pitchFamily="49" charset="0"/>
                <a:buChar char="o"/>
                <a:tabLst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+mn-ea"/>
                  <a:cs typeface="Calibri" panose="020F0502020204030204" pitchFamily="34" charset="0"/>
                </a:defRPr>
              </a:lvl2pPr>
              <a:lvl3pPr marL="896938" indent="-179388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90000"/>
                <a:buFont typeface="Wingdings" pitchFamily="2" charset="2"/>
                <a:buChar char="§"/>
                <a:tabLst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+mn-ea"/>
                  <a:cs typeface="Calibri" panose="020F0502020204030204" pitchFamily="34" charset="0"/>
                </a:defRPr>
              </a:lvl3pPr>
              <a:lvl4pPr marL="454025" indent="-274638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ourier New" panose="02070309020205020404" pitchFamily="49" charset="0"/>
                <a:buChar char="o"/>
                <a:tabLst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+mn-ea"/>
                  <a:cs typeface="Calibri" panose="020F0502020204030204" pitchFamily="34" charset="0"/>
                </a:defRPr>
              </a:lvl4pPr>
              <a:lvl5pPr marL="454025" indent="-274638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ourier New" panose="02070309020205020404" pitchFamily="49" charset="0"/>
                <a:buChar char="o"/>
                <a:tabLst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+mn-ea"/>
                  <a:cs typeface="Calibri" panose="020F0502020204030204" pitchFamily="34" charset="0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NVM-based</a:t>
              </a: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PIM</a:t>
              </a: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accelerators</a:t>
              </a: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zh-CN" sz="1600" dirty="0"/>
                <a:t>for separate </a:t>
              </a:r>
              <a:r>
                <a:rPr lang="en-US" altLang="zh-CN" sz="1600" dirty="0" err="1"/>
                <a:t>basecalling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and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read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mapping</a:t>
              </a:r>
              <a:endParaRPr lang="en-US" sz="16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4410F1-23B6-D144-9921-5577625BE515}"/>
                </a:ext>
              </a:extLst>
            </p:cNvPr>
            <p:cNvSpPr/>
            <p:nvPr/>
          </p:nvSpPr>
          <p:spPr>
            <a:xfrm>
              <a:off x="3135086" y="3168961"/>
              <a:ext cx="1917357" cy="1163554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AF1810-3135-064D-A18C-0E6CEA7DB56F}"/>
              </a:ext>
            </a:extLst>
          </p:cNvPr>
          <p:cNvGrpSpPr/>
          <p:nvPr/>
        </p:nvGrpSpPr>
        <p:grpSpPr>
          <a:xfrm>
            <a:off x="4038599" y="4986880"/>
            <a:ext cx="1889901" cy="1163556"/>
            <a:chOff x="5072743" y="3168959"/>
            <a:chExt cx="1889901" cy="1163556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09FA4D40-DFB9-AC40-AF02-6A95F935A50B}"/>
                </a:ext>
              </a:extLst>
            </p:cNvPr>
            <p:cNvSpPr txBox="1">
              <a:spLocks/>
            </p:cNvSpPr>
            <p:nvPr/>
          </p:nvSpPr>
          <p:spPr>
            <a:xfrm>
              <a:off x="5157542" y="3190083"/>
              <a:ext cx="1719943" cy="1066231"/>
            </a:xfrm>
            <a:prstGeom prst="rect">
              <a:avLst/>
            </a:prstGeom>
          </p:spPr>
          <p:txBody>
            <a:bodyPr vert="horz" lIns="0" tIns="45720" rIns="0" bIns="45720" rtlCol="0">
              <a:normAutofit fontScale="77500" lnSpcReduction="20000"/>
            </a:bodyPr>
            <a:lstStyle>
              <a:lvl1pPr marL="454025" indent="-274638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90000"/>
                <a:buFont typeface="Wingdings" pitchFamily="2" charset="2"/>
                <a:buChar char="q"/>
                <a:tabLst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+mn-ea"/>
                  <a:cs typeface="Calibri" panose="020F0502020204030204" pitchFamily="34" charset="0"/>
                </a:defRPr>
              </a:lvl1pPr>
              <a:lvl2pPr marL="717550" indent="-263525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90000"/>
                <a:buFont typeface="Courier New" panose="02070309020205020404" pitchFamily="49" charset="0"/>
                <a:buChar char="o"/>
                <a:tabLst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+mn-ea"/>
                  <a:cs typeface="Calibri" panose="020F0502020204030204" pitchFamily="34" charset="0"/>
                </a:defRPr>
              </a:lvl2pPr>
              <a:lvl3pPr marL="896938" indent="-179388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90000"/>
                <a:buFont typeface="Wingdings" pitchFamily="2" charset="2"/>
                <a:buChar char="§"/>
                <a:tabLst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+mn-ea"/>
                  <a:cs typeface="Calibri" panose="020F0502020204030204" pitchFamily="34" charset="0"/>
                </a:defRPr>
              </a:lvl3pPr>
              <a:lvl4pPr marL="454025" indent="-274638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ourier New" panose="02070309020205020404" pitchFamily="49" charset="0"/>
                <a:buChar char="o"/>
                <a:tabLst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+mn-ea"/>
                  <a:cs typeface="Calibri" panose="020F0502020204030204" pitchFamily="34" charset="0"/>
                </a:defRPr>
              </a:lvl4pPr>
              <a:lvl5pPr marL="454025" indent="-274638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ourier New" panose="02070309020205020404" pitchFamily="49" charset="0"/>
                <a:buChar char="o"/>
                <a:tabLst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+mn-ea"/>
                  <a:cs typeface="Calibri" panose="020F0502020204030204" pitchFamily="34" charset="0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C00000"/>
                  </a:solidFill>
                </a:rPr>
                <a:t>no data movement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0" indent="0" algn="ctr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100" dirty="0"/>
                <a:t>between </a:t>
              </a:r>
              <a:r>
                <a:rPr lang="en-US" altLang="zh-CN" sz="2100" dirty="0"/>
                <a:t>the</a:t>
              </a:r>
              <a:r>
                <a:rPr lang="zh-CN" altLang="en-US" sz="2100" dirty="0"/>
                <a:t> </a:t>
              </a:r>
              <a:r>
                <a:rPr lang="en-US" sz="2100" dirty="0"/>
                <a:t>accelerators of analysis steps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BB762F-B17D-154D-AAA3-5864C13F4CFB}"/>
                </a:ext>
              </a:extLst>
            </p:cNvPr>
            <p:cNvSpPr/>
            <p:nvPr/>
          </p:nvSpPr>
          <p:spPr>
            <a:xfrm>
              <a:off x="5072743" y="3168959"/>
              <a:ext cx="1889901" cy="1163556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AC0927-748A-1741-993D-106F415BF917}"/>
              </a:ext>
            </a:extLst>
          </p:cNvPr>
          <p:cNvGrpSpPr/>
          <p:nvPr/>
        </p:nvGrpSpPr>
        <p:grpSpPr>
          <a:xfrm>
            <a:off x="6503971" y="4974215"/>
            <a:ext cx="2004785" cy="1242325"/>
            <a:chOff x="6917629" y="3156294"/>
            <a:chExt cx="2004785" cy="1242325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EFA4C144-C6E9-CF46-915C-00766BB82376}"/>
                </a:ext>
              </a:extLst>
            </p:cNvPr>
            <p:cNvSpPr txBox="1">
              <a:spLocks/>
            </p:cNvSpPr>
            <p:nvPr/>
          </p:nvSpPr>
          <p:spPr>
            <a:xfrm>
              <a:off x="6917629" y="3156294"/>
              <a:ext cx="2004785" cy="1242325"/>
            </a:xfrm>
            <a:prstGeom prst="rect">
              <a:avLst/>
            </a:prstGeom>
          </p:spPr>
          <p:txBody>
            <a:bodyPr vert="horz" lIns="0" tIns="45720" rIns="0" bIns="45720" rtlCol="0">
              <a:normAutofit fontScale="85000" lnSpcReduction="20000"/>
            </a:bodyPr>
            <a:lstStyle>
              <a:lvl1pPr marL="454025" indent="-274638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90000"/>
                <a:buFont typeface="Wingdings" pitchFamily="2" charset="2"/>
                <a:buChar char="q"/>
                <a:tabLst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+mn-ea"/>
                  <a:cs typeface="Calibri" panose="020F0502020204030204" pitchFamily="34" charset="0"/>
                </a:defRPr>
              </a:lvl1pPr>
              <a:lvl2pPr marL="717550" indent="-263525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90000"/>
                <a:buFont typeface="Courier New" panose="02070309020205020404" pitchFamily="49" charset="0"/>
                <a:buChar char="o"/>
                <a:tabLst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+mn-ea"/>
                  <a:cs typeface="Calibri" panose="020F0502020204030204" pitchFamily="34" charset="0"/>
                </a:defRPr>
              </a:lvl2pPr>
              <a:lvl3pPr marL="896938" indent="-179388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90000"/>
                <a:buFont typeface="Wingdings" pitchFamily="2" charset="2"/>
                <a:buChar char="§"/>
                <a:tabLst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+mn-ea"/>
                  <a:cs typeface="Calibri" panose="020F0502020204030204" pitchFamily="34" charset="0"/>
                </a:defRPr>
              </a:lvl3pPr>
              <a:lvl4pPr marL="454025" indent="-274638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ourier New" panose="02070309020205020404" pitchFamily="49" charset="0"/>
                <a:buChar char="o"/>
                <a:tabLst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+mn-ea"/>
                  <a:cs typeface="Calibri" panose="020F0502020204030204" pitchFamily="34" charset="0"/>
                </a:defRPr>
              </a:lvl4pPr>
              <a:lvl5pPr marL="454025" indent="-274638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ourier New" panose="02070309020205020404" pitchFamily="49" charset="0"/>
                <a:buChar char="o"/>
                <a:tabLst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+mn-ea"/>
                  <a:cs typeface="Calibri" panose="020F0502020204030204" pitchFamily="34" charset="0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altLang="zh-CN" sz="1900" b="1" dirty="0">
                  <a:solidFill>
                    <a:srgbClr val="C00000"/>
                  </a:solidFill>
                </a:rPr>
                <a:t>n</a:t>
              </a:r>
              <a:r>
                <a:rPr lang="en-US" sz="1900" b="1" dirty="0">
                  <a:solidFill>
                    <a:srgbClr val="C00000"/>
                  </a:solidFill>
                </a:rPr>
                <a:t>o data movement </a:t>
              </a:r>
            </a:p>
            <a:p>
              <a:pPr marL="0" indent="0" algn="ctr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and </a:t>
              </a:r>
            </a:p>
            <a:p>
              <a:pPr marL="0" indent="0" algn="ctr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900" b="1" dirty="0">
                  <a:solidFill>
                    <a:srgbClr val="C00000"/>
                  </a:solidFill>
                </a:rPr>
                <a:t>no useless reads</a:t>
              </a:r>
            </a:p>
            <a:p>
              <a:pPr marL="0" indent="0" algn="ctr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altLang="zh-CN" sz="2100" b="1" dirty="0">
                  <a:solidFill>
                    <a:srgbClr val="0937FF"/>
                  </a:solidFill>
                </a:rPr>
                <a:t>(ideal</a:t>
              </a:r>
              <a:r>
                <a:rPr lang="zh-CN" altLang="en-US" sz="2100" b="1" dirty="0">
                  <a:solidFill>
                    <a:srgbClr val="0937FF"/>
                  </a:solidFill>
                </a:rPr>
                <a:t> </a:t>
              </a:r>
              <a:r>
                <a:rPr lang="en-US" altLang="zh-CN" sz="2100" b="1" dirty="0">
                  <a:solidFill>
                    <a:srgbClr val="0937FF"/>
                  </a:solidFill>
                </a:rPr>
                <a:t>case)</a:t>
              </a:r>
              <a:endParaRPr lang="en-US" sz="2100" b="1" dirty="0">
                <a:solidFill>
                  <a:srgbClr val="0937FF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2920F4-1C58-194B-8421-690350A95BF6}"/>
                </a:ext>
              </a:extLst>
            </p:cNvPr>
            <p:cNvSpPr/>
            <p:nvPr/>
          </p:nvSpPr>
          <p:spPr>
            <a:xfrm>
              <a:off x="6927840" y="3168960"/>
              <a:ext cx="1900473" cy="1163556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371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El"/>
        </p:bldSub>
      </p:bldGraphic>
      <p:bldP spid="8" grpId="0"/>
      <p:bldP spid="9" grpId="0" animBg="1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BBF8-6AF2-F249-B436-7CD1A96C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B64B0-8854-B748-BCA8-08C018F14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</a:p>
          <a:p>
            <a:pPr marL="536575" indent="-357188">
              <a:lnSpc>
                <a:spcPct val="150000"/>
              </a:lnSpc>
              <a:buClr>
                <a:srgbClr val="0070C0"/>
              </a:buClr>
            </a:pPr>
            <a:r>
              <a:rPr lang="en-US" altLang="zh-CN" sz="2700" b="1" dirty="0" err="1">
                <a:solidFill>
                  <a:srgbClr val="0070C0"/>
                </a:solidFill>
              </a:rPr>
              <a:t>GenPIP</a:t>
            </a:r>
            <a:r>
              <a:rPr lang="en-US" altLang="zh-CN" sz="2700" b="1" dirty="0">
                <a:solidFill>
                  <a:srgbClr val="0070C0"/>
                </a:solidFill>
              </a:rPr>
              <a:t>:</a:t>
            </a:r>
            <a:r>
              <a:rPr lang="zh-CN" altLang="en-US" sz="2700" b="1" dirty="0">
                <a:solidFill>
                  <a:srgbClr val="0070C0"/>
                </a:solidFill>
              </a:rPr>
              <a:t> </a:t>
            </a:r>
            <a:r>
              <a:rPr lang="en-US" altLang="zh-CN" sz="2700" b="1" dirty="0">
                <a:solidFill>
                  <a:srgbClr val="0070C0"/>
                </a:solidFill>
              </a:rPr>
              <a:t>Tight</a:t>
            </a:r>
            <a:r>
              <a:rPr lang="zh-CN" altLang="en-US" sz="2700" b="1" dirty="0">
                <a:solidFill>
                  <a:srgbClr val="0070C0"/>
                </a:solidFill>
              </a:rPr>
              <a:t> </a:t>
            </a:r>
            <a:r>
              <a:rPr lang="en-US" altLang="zh-CN" sz="2700" b="1" dirty="0">
                <a:solidFill>
                  <a:srgbClr val="0070C0"/>
                </a:solidFill>
              </a:rPr>
              <a:t>Integration of</a:t>
            </a:r>
            <a:r>
              <a:rPr lang="zh-CN" altLang="en-US" sz="2700" b="1" dirty="0">
                <a:solidFill>
                  <a:srgbClr val="0070C0"/>
                </a:solidFill>
              </a:rPr>
              <a:t> </a:t>
            </a:r>
            <a:r>
              <a:rPr lang="en-US" altLang="zh-CN" sz="2700" b="1" dirty="0">
                <a:solidFill>
                  <a:srgbClr val="0070C0"/>
                </a:solidFill>
              </a:rPr>
              <a:t>Genome</a:t>
            </a:r>
            <a:r>
              <a:rPr lang="zh-CN" altLang="en-US" sz="2700" b="1" dirty="0">
                <a:solidFill>
                  <a:srgbClr val="0070C0"/>
                </a:solidFill>
              </a:rPr>
              <a:t> </a:t>
            </a:r>
            <a:r>
              <a:rPr lang="en-US" altLang="zh-CN" sz="2700" b="1" dirty="0">
                <a:solidFill>
                  <a:srgbClr val="0070C0"/>
                </a:solidFill>
              </a:rPr>
              <a:t>Analysis</a:t>
            </a:r>
            <a:r>
              <a:rPr lang="zh-CN" altLang="en-US" sz="2700" b="1" dirty="0">
                <a:solidFill>
                  <a:srgbClr val="0070C0"/>
                </a:solidFill>
              </a:rPr>
              <a:t> </a:t>
            </a:r>
            <a:r>
              <a:rPr lang="en-US" altLang="zh-CN" sz="2700" b="1" dirty="0">
                <a:solidFill>
                  <a:srgbClr val="0070C0"/>
                </a:solidFill>
              </a:rPr>
              <a:t>Steps</a:t>
            </a:r>
          </a:p>
          <a:p>
            <a:pPr marL="800100" lvl="1" indent="-357188">
              <a:lnSpc>
                <a:spcPct val="150000"/>
              </a:lnSpc>
              <a:buClr>
                <a:srgbClr val="0070C0"/>
              </a:buClr>
            </a:pPr>
            <a:r>
              <a:rPr lang="en-US" altLang="zh-CN" sz="2500" b="1" dirty="0">
                <a:solidFill>
                  <a:srgbClr val="0070C0"/>
                </a:solidFill>
              </a:rPr>
              <a:t>Chunk-based</a:t>
            </a:r>
            <a:r>
              <a:rPr lang="zh-CN" altLang="en-US" sz="2500" b="1" dirty="0">
                <a:solidFill>
                  <a:srgbClr val="0070C0"/>
                </a:solidFill>
              </a:rPr>
              <a:t> </a:t>
            </a:r>
            <a:r>
              <a:rPr lang="en-US" altLang="zh-CN" sz="2500" b="1" dirty="0">
                <a:solidFill>
                  <a:srgbClr val="0070C0"/>
                </a:solidFill>
              </a:rPr>
              <a:t>Pipeline</a:t>
            </a:r>
            <a:r>
              <a:rPr lang="zh-CN" altLang="en-US" sz="2500" b="1" dirty="0">
                <a:solidFill>
                  <a:srgbClr val="0070C0"/>
                </a:solidFill>
              </a:rPr>
              <a:t> </a:t>
            </a:r>
            <a:r>
              <a:rPr lang="en-US" altLang="zh-CN" sz="2500" b="1" dirty="0">
                <a:solidFill>
                  <a:srgbClr val="0070C0"/>
                </a:solidFill>
              </a:rPr>
              <a:t>(CP)</a:t>
            </a:r>
          </a:p>
          <a:p>
            <a:pPr marL="800100" lvl="1" indent="-357188">
              <a:lnSpc>
                <a:spcPct val="150000"/>
              </a:lnSpc>
              <a:buClr>
                <a:srgbClr val="0070C0"/>
              </a:buClr>
            </a:pPr>
            <a:r>
              <a:rPr lang="en-US" altLang="zh-CN" sz="2500" b="1" dirty="0">
                <a:solidFill>
                  <a:srgbClr val="0070C0"/>
                </a:solidFill>
              </a:rPr>
              <a:t>Early</a:t>
            </a:r>
            <a:r>
              <a:rPr lang="zh-CN" altLang="en-US" sz="2500" b="1" dirty="0">
                <a:solidFill>
                  <a:srgbClr val="0070C0"/>
                </a:solidFill>
              </a:rPr>
              <a:t> </a:t>
            </a:r>
            <a:r>
              <a:rPr lang="en-US" altLang="zh-CN" sz="2500" b="1" dirty="0">
                <a:solidFill>
                  <a:srgbClr val="0070C0"/>
                </a:solidFill>
              </a:rPr>
              <a:t>Rejection</a:t>
            </a:r>
            <a:r>
              <a:rPr lang="zh-CN" altLang="en-US" sz="2500" b="1" dirty="0">
                <a:solidFill>
                  <a:srgbClr val="0070C0"/>
                </a:solidFill>
              </a:rPr>
              <a:t> </a:t>
            </a:r>
            <a:r>
              <a:rPr lang="en-US" altLang="zh-CN" sz="2500" b="1" dirty="0">
                <a:solidFill>
                  <a:srgbClr val="0070C0"/>
                </a:solidFill>
              </a:rPr>
              <a:t>(ER)</a:t>
            </a:r>
            <a:r>
              <a:rPr lang="zh-CN" altLang="en-US" sz="2500" b="1" dirty="0">
                <a:solidFill>
                  <a:srgbClr val="0070C0"/>
                </a:solidFill>
              </a:rPr>
              <a:t> </a:t>
            </a:r>
            <a:endParaRPr lang="en-US" altLang="zh-CN" sz="2500" b="1" dirty="0">
              <a:solidFill>
                <a:srgbClr val="0070C0"/>
              </a:solidFill>
            </a:endParaRPr>
          </a:p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 err="1">
                <a:solidFill>
                  <a:schemeClr val="bg1">
                    <a:lumMod val="75000"/>
                  </a:schemeClr>
                </a:solidFill>
              </a:rPr>
              <a:t>GenPIP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 Implementation</a:t>
            </a:r>
          </a:p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Evaluation </a:t>
            </a:r>
            <a:endParaRPr lang="en-US" sz="2700" b="1" dirty="0">
              <a:solidFill>
                <a:schemeClr val="bg1">
                  <a:lumMod val="75000"/>
                </a:schemeClr>
              </a:solidFill>
            </a:endParaRPr>
          </a:p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sz="27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73C91-78D5-8E42-A3C9-6E128966C5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5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F86E6-9721-CF4D-AE6A-0820D4F9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61" y="1360407"/>
            <a:ext cx="8410073" cy="843914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First</a:t>
            </a:r>
            <a:r>
              <a:rPr lang="zh-CN" altLang="en-US" b="1" i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holistic</a:t>
            </a:r>
            <a:r>
              <a:rPr lang="zh-CN" altLang="en-US" b="1" i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in-memory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accelerator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for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the genome analysis pipeline</a:t>
            </a:r>
            <a:r>
              <a:rPr lang="en-US" dirty="0"/>
              <a:t>, including </a:t>
            </a:r>
            <a:r>
              <a:rPr lang="en-US" dirty="0" err="1"/>
              <a:t>basecalling</a:t>
            </a:r>
            <a:r>
              <a:rPr lang="en-US" dirty="0"/>
              <a:t>, read quality control, and read mapping steps </a:t>
            </a:r>
          </a:p>
          <a:p>
            <a:pPr marL="179387" indent="0">
              <a:buNone/>
            </a:pP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A3B192-76C9-CA4B-88D0-2405B29139B9}"/>
              </a:ext>
            </a:extLst>
          </p:cNvPr>
          <p:cNvSpPr/>
          <p:nvPr/>
        </p:nvSpPr>
        <p:spPr>
          <a:xfrm>
            <a:off x="550442" y="4554905"/>
            <a:ext cx="8043109" cy="1227548"/>
          </a:xfrm>
          <a:prstGeom prst="roundRect">
            <a:avLst>
              <a:gd name="adj" fmla="val 1116"/>
            </a:avLst>
          </a:prstGeom>
          <a:solidFill>
            <a:srgbClr val="8FC56D">
              <a:alpha val="17000"/>
            </a:srgbClr>
          </a:solidFill>
          <a:ln w="28575">
            <a:solidFill>
              <a:srgbClr val="2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891118-7D22-BC4E-B5CD-BD0D50BB393A}"/>
              </a:ext>
            </a:extLst>
          </p:cNvPr>
          <p:cNvSpPr/>
          <p:nvPr/>
        </p:nvSpPr>
        <p:spPr>
          <a:xfrm>
            <a:off x="550442" y="2805128"/>
            <a:ext cx="8043109" cy="1470368"/>
          </a:xfrm>
          <a:prstGeom prst="roundRect">
            <a:avLst>
              <a:gd name="adj" fmla="val 1116"/>
            </a:avLst>
          </a:prstGeom>
          <a:solidFill>
            <a:srgbClr val="8FC56D">
              <a:alpha val="17000"/>
            </a:srgbClr>
          </a:solidFill>
          <a:ln w="28575">
            <a:solidFill>
              <a:srgbClr val="2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2AA0B-C5C3-9240-92A3-02B03E2E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GenPIP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9D8AC-4474-2046-90E6-D041E6439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7FAE47-83A4-4045-A9EB-165F98DDDEAD}"/>
              </a:ext>
            </a:extLst>
          </p:cNvPr>
          <p:cNvSpPr txBox="1">
            <a:spLocks/>
          </p:cNvSpPr>
          <p:nvPr/>
        </p:nvSpPr>
        <p:spPr>
          <a:xfrm>
            <a:off x="183478" y="2553827"/>
            <a:ext cx="8410073" cy="16857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buFont typeface="Wingdings" pitchFamily="2" charset="2"/>
              <a:buNone/>
            </a:pPr>
            <a:endParaRPr lang="en-US" dirty="0"/>
          </a:p>
          <a:p>
            <a:pPr lvl="1"/>
            <a:r>
              <a:rPr lang="en-US" altLang="zh-CN" sz="2000" b="1" u="sng" dirty="0">
                <a:solidFill>
                  <a:srgbClr val="2F8100"/>
                </a:solidFill>
              </a:rPr>
              <a:t>C</a:t>
            </a:r>
            <a:r>
              <a:rPr lang="en-US" sz="2000" b="1" dirty="0">
                <a:solidFill>
                  <a:srgbClr val="2F8100"/>
                </a:solidFill>
              </a:rPr>
              <a:t>hunk-based </a:t>
            </a:r>
            <a:r>
              <a:rPr lang="en-US" altLang="zh-CN" sz="2000" b="1" u="sng" dirty="0">
                <a:solidFill>
                  <a:srgbClr val="2F8100"/>
                </a:solidFill>
              </a:rPr>
              <a:t>P</a:t>
            </a:r>
            <a:r>
              <a:rPr lang="en-US" sz="2000" b="1" dirty="0">
                <a:solidFill>
                  <a:srgbClr val="2F8100"/>
                </a:solidFill>
              </a:rPr>
              <a:t>ipeline (CP</a:t>
            </a:r>
            <a:r>
              <a:rPr lang="en-US" altLang="zh-CN" sz="2000" b="1" dirty="0">
                <a:solidFill>
                  <a:srgbClr val="2F8100"/>
                </a:solidFill>
              </a:rPr>
              <a:t>)</a:t>
            </a:r>
          </a:p>
          <a:p>
            <a:pPr lvl="2"/>
            <a:r>
              <a:rPr lang="en-US" altLang="zh-CN" sz="2000" b="1" dirty="0">
                <a:solidFill>
                  <a:srgbClr val="2F8100"/>
                </a:solidFill>
              </a:rPr>
              <a:t>Enables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sz="2000" b="1" dirty="0">
                <a:solidFill>
                  <a:srgbClr val="2F8100"/>
                </a:solidFill>
              </a:rPr>
              <a:t>fine-grained </a:t>
            </a:r>
            <a:r>
              <a:rPr lang="en-US" altLang="zh-CN" sz="2000" b="1" dirty="0">
                <a:solidFill>
                  <a:srgbClr val="2F8100"/>
                </a:solidFill>
              </a:rPr>
              <a:t>pipelining</a:t>
            </a:r>
            <a:r>
              <a:rPr lang="en-US" sz="2000" b="1" dirty="0">
                <a:solidFill>
                  <a:srgbClr val="2F8100"/>
                </a:solidFill>
              </a:rPr>
              <a:t> </a:t>
            </a:r>
            <a:r>
              <a:rPr lang="en-US" sz="2000" dirty="0"/>
              <a:t>of </a:t>
            </a:r>
            <a:r>
              <a:rPr lang="en-US" altLang="zh-CN" sz="2000" dirty="0"/>
              <a:t>genome</a:t>
            </a:r>
            <a:r>
              <a:rPr lang="zh-CN" altLang="en-US" sz="2000" dirty="0"/>
              <a:t> </a:t>
            </a:r>
            <a:r>
              <a:rPr lang="en-US" altLang="zh-CN" sz="2000" dirty="0"/>
              <a:t>analysis</a:t>
            </a:r>
            <a:r>
              <a:rPr lang="zh-CN" altLang="en-US" sz="2000" dirty="0"/>
              <a:t> </a:t>
            </a:r>
            <a:r>
              <a:rPr lang="en-US" sz="2000" dirty="0"/>
              <a:t>steps </a:t>
            </a:r>
          </a:p>
          <a:p>
            <a:pPr lvl="2"/>
            <a:r>
              <a:rPr lang="en-US" altLang="zh-CN" sz="2000" dirty="0"/>
              <a:t>Processes</a:t>
            </a:r>
            <a:r>
              <a:rPr lang="zh-CN" altLang="en-US" sz="2000" dirty="0"/>
              <a:t> </a:t>
            </a:r>
            <a:r>
              <a:rPr lang="en-US" sz="2000" dirty="0"/>
              <a:t>reads at </a:t>
            </a:r>
            <a:r>
              <a:rPr lang="en-US" sz="2000" b="1" dirty="0">
                <a:solidFill>
                  <a:srgbClr val="2F8100"/>
                </a:solidFill>
              </a:rPr>
              <a:t>chunk</a:t>
            </a:r>
            <a:r>
              <a:rPr lang="en-US" sz="2000" dirty="0"/>
              <a:t> granularity (i.e., a subsequence</a:t>
            </a:r>
            <a:r>
              <a:rPr lang="en-US" altLang="zh-CN" sz="2000" dirty="0"/>
              <a:t>;</a:t>
            </a:r>
            <a:r>
              <a:rPr lang="en-US" sz="2000" dirty="0"/>
              <a:t> 300 bases)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D1A5C7-35BC-7B4A-9477-D3186D2730AA}"/>
              </a:ext>
            </a:extLst>
          </p:cNvPr>
          <p:cNvSpPr txBox="1">
            <a:spLocks/>
          </p:cNvSpPr>
          <p:nvPr/>
        </p:nvSpPr>
        <p:spPr>
          <a:xfrm>
            <a:off x="183478" y="4697418"/>
            <a:ext cx="8410073" cy="12788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b="1" u="sng" dirty="0">
                <a:solidFill>
                  <a:srgbClr val="2F8100"/>
                </a:solidFill>
              </a:rPr>
              <a:t>E</a:t>
            </a:r>
            <a:r>
              <a:rPr lang="en-US" sz="2000" b="1" dirty="0">
                <a:solidFill>
                  <a:srgbClr val="2F8100"/>
                </a:solidFill>
              </a:rPr>
              <a:t>arly </a:t>
            </a:r>
            <a:r>
              <a:rPr lang="en-US" altLang="zh-CN" sz="2000" b="1" u="sng" dirty="0">
                <a:solidFill>
                  <a:srgbClr val="2F8100"/>
                </a:solidFill>
              </a:rPr>
              <a:t>R</a:t>
            </a:r>
            <a:r>
              <a:rPr lang="en-US" sz="2000" b="1" dirty="0">
                <a:solidFill>
                  <a:srgbClr val="2F8100"/>
                </a:solidFill>
              </a:rPr>
              <a:t>ejection (ER)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3FED52-7005-5442-9329-78DBD147ADE0}"/>
              </a:ext>
            </a:extLst>
          </p:cNvPr>
          <p:cNvSpPr txBox="1">
            <a:spLocks/>
          </p:cNvSpPr>
          <p:nvPr/>
        </p:nvSpPr>
        <p:spPr>
          <a:xfrm>
            <a:off x="366961" y="1823998"/>
            <a:ext cx="8410073" cy="11345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buFont typeface="Wingdings" pitchFamily="2" charset="2"/>
              <a:buNone/>
            </a:pPr>
            <a:endParaRPr lang="en-US" dirty="0"/>
          </a:p>
          <a:p>
            <a:r>
              <a:rPr lang="en-US" b="1" dirty="0" err="1">
                <a:solidFill>
                  <a:srgbClr val="0070C0"/>
                </a:solidFill>
              </a:rPr>
              <a:t>GenPIP</a:t>
            </a:r>
            <a:r>
              <a:rPr 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dirty="0"/>
              <a:t>two key techniques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695AAC-4B10-F249-BC92-6EB60A4945B0}"/>
              </a:ext>
            </a:extLst>
          </p:cNvPr>
          <p:cNvSpPr/>
          <p:nvPr/>
        </p:nvSpPr>
        <p:spPr>
          <a:xfrm>
            <a:off x="366959" y="4360304"/>
            <a:ext cx="8410073" cy="203562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D74B-57CC-BA4C-91BB-2F3BF56C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Chunk-based</a:t>
            </a:r>
            <a:r>
              <a:rPr lang="zh-CN" altLang="en-US" dirty="0"/>
              <a:t> </a:t>
            </a:r>
            <a:r>
              <a:rPr lang="en-US" altLang="zh-CN" dirty="0"/>
              <a:t>Pipeline</a:t>
            </a:r>
            <a:r>
              <a:rPr lang="zh-CN" altLang="en-US" dirty="0"/>
              <a:t> </a:t>
            </a:r>
            <a:r>
              <a:rPr lang="en-US" altLang="zh-CN" dirty="0"/>
              <a:t>(CP)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88A69-889C-5E4B-BD7C-4115CE112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63" y="1153551"/>
            <a:ext cx="8410073" cy="16779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ncrease</a:t>
            </a:r>
            <a:r>
              <a:rPr lang="en-US" altLang="zh-CN" sz="2000" b="1" dirty="0">
                <a:solidFill>
                  <a:srgbClr val="0070C0"/>
                </a:solidFill>
              </a:rPr>
              <a:t>s</a:t>
            </a:r>
            <a:r>
              <a:rPr lang="en-US" sz="2000" b="1" dirty="0">
                <a:solidFill>
                  <a:srgbClr val="0070C0"/>
                </a:solidFill>
              </a:rPr>
              <a:t> parallelism </a:t>
            </a:r>
            <a:r>
              <a:rPr lang="en-US" sz="2000" dirty="0"/>
              <a:t>by overlapping the execution of different steps</a:t>
            </a:r>
            <a:r>
              <a:rPr lang="zh-CN" altLang="en-US" sz="2000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chuck</a:t>
            </a:r>
            <a:r>
              <a:rPr lang="zh-CN" altLang="en-US" dirty="0"/>
              <a:t> </a:t>
            </a:r>
            <a:r>
              <a:rPr lang="en-US" altLang="zh-CN" dirty="0"/>
              <a:t>granularity</a:t>
            </a:r>
            <a:endParaRPr lang="en-US" sz="2000" dirty="0"/>
          </a:p>
          <a:p>
            <a:r>
              <a:rPr lang="en-US" altLang="zh-CN" dirty="0"/>
              <a:t>CP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reduces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intermediate data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soon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generated</a:t>
            </a:r>
          </a:p>
          <a:p>
            <a:r>
              <a:rPr lang="en-US" altLang="zh-CN" dirty="0"/>
              <a:t>CP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provides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opportunities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for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ER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analyzing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chunk</a:t>
            </a:r>
            <a:r>
              <a:rPr lang="zh-CN" altLang="en-US" dirty="0"/>
              <a:t> </a:t>
            </a:r>
            <a:r>
              <a:rPr lang="en-US" altLang="zh-CN" dirty="0"/>
              <a:t>granularity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CF365-C34E-8F47-83E0-9857238B71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84EDC094-B6DC-874C-9D69-946E4933F46F}"/>
              </a:ext>
            </a:extLst>
          </p:cNvPr>
          <p:cNvSpPr/>
          <p:nvPr/>
        </p:nvSpPr>
        <p:spPr>
          <a:xfrm>
            <a:off x="5590418" y="4030989"/>
            <a:ext cx="996906" cy="405114"/>
          </a:xfrm>
          <a:prstGeom prst="roundRect">
            <a:avLst/>
          </a:prstGeom>
          <a:solidFill>
            <a:srgbClr val="AAD18E"/>
          </a:solidFill>
          <a:ln w="25400" cap="flat" cmpd="sng" algn="ctr">
            <a:solidFill>
              <a:srgbClr val="2F8100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QC</a:t>
            </a: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Read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F2DE187-6A32-ED46-A24B-E6A9915E2458}"/>
              </a:ext>
            </a:extLst>
          </p:cNvPr>
          <p:cNvSpPr/>
          <p:nvPr/>
        </p:nvSpPr>
        <p:spPr>
          <a:xfrm>
            <a:off x="6605140" y="4031373"/>
            <a:ext cx="2025904" cy="405114"/>
          </a:xfrm>
          <a:prstGeom prst="roundRect">
            <a:avLst/>
          </a:prstGeom>
          <a:solidFill>
            <a:srgbClr val="F5DA7F"/>
          </a:solidFill>
          <a:ln w="25400" cap="flat" cmpd="sng" algn="ctr">
            <a:solidFill>
              <a:srgbClr val="E7A61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Read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Mapping</a:t>
            </a: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Read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2CA957D-B932-9B44-AE97-1B92DFE01794}"/>
              </a:ext>
            </a:extLst>
          </p:cNvPr>
          <p:cNvSpPr txBox="1"/>
          <p:nvPr/>
        </p:nvSpPr>
        <p:spPr>
          <a:xfrm rot="16200000">
            <a:off x="-214684" y="3671585"/>
            <a:ext cx="161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67"/>
            <a:r>
              <a:rPr lang="en-US" altLang="zh-CN" sz="1200" b="1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Conventional Pipeline</a:t>
            </a:r>
            <a:endParaRPr lang="en-US" sz="12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8F9211BD-75DD-A64F-A573-16F8CF125B61}"/>
              </a:ext>
            </a:extLst>
          </p:cNvPr>
          <p:cNvSpPr/>
          <p:nvPr/>
        </p:nvSpPr>
        <p:spPr>
          <a:xfrm>
            <a:off x="843983" y="4758596"/>
            <a:ext cx="1162928" cy="405114"/>
          </a:xfrm>
          <a:prstGeom prst="roundRect">
            <a:avLst/>
          </a:prstGeom>
          <a:solidFill>
            <a:srgbClr val="FBE4D6">
              <a:lumMod val="90000"/>
            </a:srgbClr>
          </a:solidFill>
          <a:ln w="25400" cap="flat" cmpd="sng" algn="ctr">
            <a:solidFill>
              <a:srgbClr val="FBE4D6">
                <a:lumMod val="2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Basecalling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C1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66E98C7C-39ED-274E-A63F-A4856FF7D0BA}"/>
              </a:ext>
            </a:extLst>
          </p:cNvPr>
          <p:cNvSpPr/>
          <p:nvPr/>
        </p:nvSpPr>
        <p:spPr>
          <a:xfrm>
            <a:off x="838183" y="4032096"/>
            <a:ext cx="1162928" cy="405114"/>
          </a:xfrm>
          <a:prstGeom prst="roundRect">
            <a:avLst/>
          </a:prstGeom>
          <a:solidFill>
            <a:srgbClr val="FBE4D6">
              <a:lumMod val="90000"/>
            </a:srgbClr>
          </a:solidFill>
          <a:ln w="25400" cap="flat" cmpd="sng" algn="ctr">
            <a:solidFill>
              <a:srgbClr val="FBE4D6">
                <a:lumMod val="2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Basecalling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C1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2DD2EFE2-0761-844C-9F8E-6021E096EB40}"/>
              </a:ext>
            </a:extLst>
          </p:cNvPr>
          <p:cNvSpPr/>
          <p:nvPr/>
        </p:nvSpPr>
        <p:spPr>
          <a:xfrm>
            <a:off x="2027991" y="4033473"/>
            <a:ext cx="1162928" cy="405114"/>
          </a:xfrm>
          <a:prstGeom prst="roundRect">
            <a:avLst/>
          </a:prstGeom>
          <a:solidFill>
            <a:srgbClr val="FBE4D6">
              <a:lumMod val="90000"/>
            </a:srgbClr>
          </a:solidFill>
          <a:ln w="25400" cap="flat" cmpd="sng" algn="ctr">
            <a:solidFill>
              <a:srgbClr val="FBE4D6">
                <a:lumMod val="2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Basecalling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C2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C217FB9E-27D6-0B45-846B-F8EF00435093}"/>
              </a:ext>
            </a:extLst>
          </p:cNvPr>
          <p:cNvSpPr/>
          <p:nvPr/>
        </p:nvSpPr>
        <p:spPr>
          <a:xfrm>
            <a:off x="3215926" y="4033473"/>
            <a:ext cx="1162928" cy="405114"/>
          </a:xfrm>
          <a:prstGeom prst="roundRect">
            <a:avLst/>
          </a:prstGeom>
          <a:solidFill>
            <a:srgbClr val="FBE4D6">
              <a:lumMod val="90000"/>
            </a:srgbClr>
          </a:solidFill>
          <a:ln w="25400" cap="flat" cmpd="sng" algn="ctr">
            <a:solidFill>
              <a:srgbClr val="FBE4D6">
                <a:lumMod val="2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Basecalling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C3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5077B3EF-1ABD-1447-A45C-B8828D87435E}"/>
              </a:ext>
            </a:extLst>
          </p:cNvPr>
          <p:cNvSpPr/>
          <p:nvPr/>
        </p:nvSpPr>
        <p:spPr>
          <a:xfrm>
            <a:off x="4382550" y="4032096"/>
            <a:ext cx="1162928" cy="405114"/>
          </a:xfrm>
          <a:prstGeom prst="roundRect">
            <a:avLst/>
          </a:prstGeom>
          <a:solidFill>
            <a:srgbClr val="FBE4D6">
              <a:lumMod val="90000"/>
            </a:srgbClr>
          </a:solidFill>
          <a:ln w="25400" cap="flat" cmpd="sng" algn="ctr">
            <a:solidFill>
              <a:srgbClr val="FBE4D6">
                <a:lumMod val="2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Basecalling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C4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AFA2993-9AAA-A549-8219-E4F63DCD1640}"/>
              </a:ext>
            </a:extLst>
          </p:cNvPr>
          <p:cNvCxnSpPr>
            <a:cxnSpLocks/>
          </p:cNvCxnSpPr>
          <p:nvPr/>
        </p:nvCxnSpPr>
        <p:spPr>
          <a:xfrm>
            <a:off x="5558015" y="3780705"/>
            <a:ext cx="0" cy="822903"/>
          </a:xfrm>
          <a:prstGeom prst="line">
            <a:avLst/>
          </a:prstGeom>
          <a:noFill/>
          <a:ln w="3810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4275AC9-3671-D746-A462-3673634DE0AA}"/>
              </a:ext>
            </a:extLst>
          </p:cNvPr>
          <p:cNvGrpSpPr/>
          <p:nvPr/>
        </p:nvGrpSpPr>
        <p:grpSpPr>
          <a:xfrm>
            <a:off x="5118496" y="3476033"/>
            <a:ext cx="1146090" cy="285032"/>
            <a:chOff x="6773738" y="2969202"/>
            <a:chExt cx="1490108" cy="354646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970164B7-79E3-F942-99F6-8EF6EC094011}"/>
                </a:ext>
              </a:extLst>
            </p:cNvPr>
            <p:cNvCxnSpPr>
              <a:cxnSpLocks/>
            </p:cNvCxnSpPr>
            <p:nvPr/>
          </p:nvCxnSpPr>
          <p:spPr>
            <a:xfrm>
              <a:off x="7095115" y="3323848"/>
              <a:ext cx="6313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triangle" w="lg" len="med"/>
            </a:ln>
            <a:effectLst/>
          </p:spPr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E2F1A6D-43A4-E648-AE38-21ECBD217E71}"/>
                </a:ext>
              </a:extLst>
            </p:cNvPr>
            <p:cNvSpPr txBox="1"/>
            <p:nvPr/>
          </p:nvSpPr>
          <p:spPr>
            <a:xfrm>
              <a:off x="6773738" y="2969202"/>
              <a:ext cx="1490108" cy="34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A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</a:rPr>
                <a:t>ssemble</a:t>
              </a: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88782BEC-CCE1-014F-9358-1E25AE44C6FF}"/>
              </a:ext>
            </a:extLst>
          </p:cNvPr>
          <p:cNvSpPr txBox="1"/>
          <p:nvPr/>
        </p:nvSpPr>
        <p:spPr>
          <a:xfrm>
            <a:off x="7042299" y="3443863"/>
            <a:ext cx="1604327" cy="461665"/>
          </a:xfrm>
          <a:prstGeom prst="rect">
            <a:avLst/>
          </a:prstGeom>
          <a:noFill/>
          <a:ln w="34925">
            <a:solidFill>
              <a:srgbClr val="000000">
                <a:lumMod val="50000"/>
                <a:lumOff val="50000"/>
              </a:srgb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rPr>
              <a:t>QC: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rPr>
              <a:t> 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rPr>
              <a:t>Quality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rPr>
              <a:t> 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rPr>
              <a:t>control</a:t>
            </a:r>
          </a:p>
          <a:p>
            <a:pPr marL="0" marR="0" lvl="0" indent="0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RM:</a:t>
            </a:r>
            <a:r>
              <a:rPr lang="zh-CN" altLang="en-US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 </a:t>
            </a:r>
            <a:r>
              <a:rPr lang="en-US" altLang="zh-CN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Read</a:t>
            </a:r>
            <a:r>
              <a:rPr lang="zh-CN" altLang="en-US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 </a:t>
            </a:r>
            <a:r>
              <a:rPr lang="en-US" altLang="zh-CN" sz="1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mapping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2872FAC-51D5-9B4D-B64B-A1A9671084C0}"/>
              </a:ext>
            </a:extLst>
          </p:cNvPr>
          <p:cNvGrpSpPr/>
          <p:nvPr/>
        </p:nvGrpSpPr>
        <p:grpSpPr>
          <a:xfrm>
            <a:off x="791752" y="3457053"/>
            <a:ext cx="7839292" cy="3076456"/>
            <a:chOff x="791752" y="3271993"/>
            <a:chExt cx="7839292" cy="307645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7D01796-68BD-044C-97FD-7988C11CA43E}"/>
                </a:ext>
              </a:extLst>
            </p:cNvPr>
            <p:cNvCxnSpPr>
              <a:cxnSpLocks/>
            </p:cNvCxnSpPr>
            <p:nvPr/>
          </p:nvCxnSpPr>
          <p:spPr>
            <a:xfrm>
              <a:off x="804570" y="4418547"/>
              <a:ext cx="6385687" cy="0"/>
            </a:xfrm>
            <a:prstGeom prst="line">
              <a:avLst/>
            </a:prstGeom>
            <a:noFill/>
            <a:ln w="381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91721F4-2A5D-8347-8758-31E3B67C212C}"/>
                </a:ext>
              </a:extLst>
            </p:cNvPr>
            <p:cNvCxnSpPr>
              <a:cxnSpLocks/>
            </p:cNvCxnSpPr>
            <p:nvPr/>
          </p:nvCxnSpPr>
          <p:spPr>
            <a:xfrm>
              <a:off x="812232" y="6062245"/>
              <a:ext cx="7818812" cy="0"/>
            </a:xfrm>
            <a:prstGeom prst="line">
              <a:avLst/>
            </a:prstGeom>
            <a:noFill/>
            <a:ln w="508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23B0E70-1897-344F-AB41-4FDDBF6DF964}"/>
                </a:ext>
              </a:extLst>
            </p:cNvPr>
            <p:cNvSpPr txBox="1"/>
            <p:nvPr/>
          </p:nvSpPr>
          <p:spPr>
            <a:xfrm>
              <a:off x="7883525" y="6013319"/>
              <a:ext cx="692296" cy="335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67"/>
              <a:r>
                <a:rPr lang="en-US" altLang="zh-CN" sz="1600" b="1" dirty="0">
                  <a:solidFill>
                    <a:srgbClr val="000000"/>
                  </a:solidFill>
                  <a:latin typeface="Arial" panose="020B0604020202020204"/>
                  <a:ea typeface="黑体" panose="02010609060101010101" pitchFamily="49" charset="-122"/>
                </a:rPr>
                <a:t>Time</a:t>
              </a:r>
              <a:endParaRPr lang="en-US" sz="1600" b="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E2E7011-7C20-654B-8FC9-026B9EA268EE}"/>
                </a:ext>
              </a:extLst>
            </p:cNvPr>
            <p:cNvCxnSpPr>
              <a:cxnSpLocks/>
            </p:cNvCxnSpPr>
            <p:nvPr/>
          </p:nvCxnSpPr>
          <p:spPr>
            <a:xfrm>
              <a:off x="805543" y="3276600"/>
              <a:ext cx="1454" cy="2794935"/>
            </a:xfrm>
            <a:prstGeom prst="line">
              <a:avLst/>
            </a:prstGeom>
            <a:noFill/>
            <a:ln w="381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ACED136-9923-F548-B7E6-5853003DA415}"/>
                </a:ext>
              </a:extLst>
            </p:cNvPr>
            <p:cNvCxnSpPr>
              <a:cxnSpLocks/>
            </p:cNvCxnSpPr>
            <p:nvPr/>
          </p:nvCxnSpPr>
          <p:spPr>
            <a:xfrm>
              <a:off x="791752" y="3271993"/>
              <a:ext cx="6250547" cy="0"/>
            </a:xfrm>
            <a:prstGeom prst="line">
              <a:avLst/>
            </a:prstGeom>
            <a:noFill/>
            <a:ln w="381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ysDash"/>
              <a:miter lim="800000"/>
            </a:ln>
            <a:effectLst/>
          </p:spPr>
        </p:cxn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AC5B31D-B970-4048-9C1B-934FE7E83239}"/>
              </a:ext>
            </a:extLst>
          </p:cNvPr>
          <p:cNvSpPr txBox="1"/>
          <p:nvPr/>
        </p:nvSpPr>
        <p:spPr>
          <a:xfrm rot="16200000">
            <a:off x="-211963" y="5331777"/>
            <a:ext cx="161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67"/>
            <a:r>
              <a:rPr lang="en-US" altLang="zh-CN" sz="1200" b="1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Chunk-based Pipeline</a:t>
            </a:r>
            <a:endParaRPr lang="en-US" sz="12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9F90EFE-C0EB-7549-8376-F5B3C9E64BF3}"/>
              </a:ext>
            </a:extLst>
          </p:cNvPr>
          <p:cNvGrpSpPr/>
          <p:nvPr/>
        </p:nvGrpSpPr>
        <p:grpSpPr>
          <a:xfrm>
            <a:off x="2008720" y="4727380"/>
            <a:ext cx="1181494" cy="1452470"/>
            <a:chOff x="2008720" y="4542320"/>
            <a:chExt cx="1181494" cy="1452470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B54628B0-4375-0144-918B-4EA61EF300CC}"/>
                </a:ext>
              </a:extLst>
            </p:cNvPr>
            <p:cNvSpPr/>
            <p:nvPr/>
          </p:nvSpPr>
          <p:spPr>
            <a:xfrm>
              <a:off x="2021435" y="5096690"/>
              <a:ext cx="457430" cy="405114"/>
            </a:xfrm>
            <a:prstGeom prst="roundRect">
              <a:avLst/>
            </a:prstGeom>
            <a:solidFill>
              <a:srgbClr val="AAD18E"/>
            </a:solidFill>
            <a:ln w="25400" cap="flat" cmpd="sng" algn="ctr">
              <a:solidFill>
                <a:srgbClr val="2F81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QC</a:t>
              </a: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黑体" panose="02010609060101010101" pitchFamily="49" charset="-122"/>
                </a:rPr>
                <a:t>C1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DFF6592C-9632-0546-83BE-1A7FA66F14E7}"/>
                </a:ext>
              </a:extLst>
            </p:cNvPr>
            <p:cNvSpPr/>
            <p:nvPr/>
          </p:nvSpPr>
          <p:spPr>
            <a:xfrm>
              <a:off x="2027286" y="4574109"/>
              <a:ext cx="1162928" cy="405114"/>
            </a:xfrm>
            <a:prstGeom prst="roundRect">
              <a:avLst/>
            </a:prstGeom>
            <a:solidFill>
              <a:srgbClr val="FBE4D6">
                <a:lumMod val="90000"/>
              </a:srgbClr>
            </a:solidFill>
            <a:ln w="25400" cap="flat" cmpd="sng" algn="ctr">
              <a:solidFill>
                <a:srgbClr val="FBE4D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Basecalling</a:t>
              </a: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黑体" panose="02010609060101010101" pitchFamily="49" charset="-122"/>
                </a:rPr>
                <a:t>C2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99E9BAD-9E3D-3B4F-A2CD-EDF9EC46F6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08720" y="4542320"/>
              <a:ext cx="6595" cy="923976"/>
            </a:xfrm>
            <a:prstGeom prst="line">
              <a:avLst/>
            </a:prstGeom>
            <a:noFill/>
            <a:ln w="381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ysDash"/>
              <a:miter lim="800000"/>
            </a:ln>
            <a:effectLst/>
          </p:spPr>
        </p:cxn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8B7196CD-0383-8B44-B55D-C8858D95F28B}"/>
                </a:ext>
              </a:extLst>
            </p:cNvPr>
            <p:cNvSpPr/>
            <p:nvPr/>
          </p:nvSpPr>
          <p:spPr>
            <a:xfrm>
              <a:off x="2474572" y="5532802"/>
              <a:ext cx="489456" cy="405114"/>
            </a:xfrm>
            <a:prstGeom prst="roundRect">
              <a:avLst/>
            </a:prstGeom>
            <a:solidFill>
              <a:srgbClr val="F5DA7F"/>
            </a:solidFill>
            <a:ln w="25400" cap="flat" cmpd="sng" algn="ctr">
              <a:solidFill>
                <a:srgbClr val="E7A61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RM</a:t>
              </a: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C1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4E6F680-C797-FF46-A7F7-D747B875B0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6118" y="5070814"/>
              <a:ext cx="6595" cy="923976"/>
            </a:xfrm>
            <a:prstGeom prst="line">
              <a:avLst/>
            </a:prstGeom>
            <a:noFill/>
            <a:ln w="381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ysDash"/>
              <a:miter lim="800000"/>
            </a:ln>
            <a:effectLst/>
          </p:spPr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C60D1A7-3654-9644-9B9A-9AC9DC8CE1AB}"/>
              </a:ext>
            </a:extLst>
          </p:cNvPr>
          <p:cNvGrpSpPr/>
          <p:nvPr/>
        </p:nvGrpSpPr>
        <p:grpSpPr>
          <a:xfrm>
            <a:off x="3191088" y="4727380"/>
            <a:ext cx="1176405" cy="1460613"/>
            <a:chOff x="3191088" y="4542320"/>
            <a:chExt cx="1176405" cy="1460613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F47BCD9D-8C51-8243-9CF8-58804A2114F3}"/>
                </a:ext>
              </a:extLst>
            </p:cNvPr>
            <p:cNvSpPr/>
            <p:nvPr/>
          </p:nvSpPr>
          <p:spPr>
            <a:xfrm>
              <a:off x="3212406" y="5096690"/>
              <a:ext cx="454316" cy="405114"/>
            </a:xfrm>
            <a:prstGeom prst="roundRect">
              <a:avLst/>
            </a:prstGeom>
            <a:solidFill>
              <a:srgbClr val="AAD18E"/>
            </a:solidFill>
            <a:ln w="25400" cap="flat" cmpd="sng" algn="ctr">
              <a:solidFill>
                <a:srgbClr val="2F81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QC</a:t>
              </a: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黑体" panose="02010609060101010101" pitchFamily="49" charset="-122"/>
                </a:rPr>
                <a:t>C2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87E4515F-A497-484E-9BB0-5AE924C56D4E}"/>
                </a:ext>
              </a:extLst>
            </p:cNvPr>
            <p:cNvSpPr/>
            <p:nvPr/>
          </p:nvSpPr>
          <p:spPr>
            <a:xfrm>
              <a:off x="3204565" y="4574108"/>
              <a:ext cx="1162928" cy="405114"/>
            </a:xfrm>
            <a:prstGeom prst="roundRect">
              <a:avLst/>
            </a:prstGeom>
            <a:solidFill>
              <a:srgbClr val="FBE4D6">
                <a:lumMod val="90000"/>
              </a:srgbClr>
            </a:solidFill>
            <a:ln w="25400" cap="flat" cmpd="sng" algn="ctr">
              <a:solidFill>
                <a:srgbClr val="FBE4D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Basecalling</a:t>
              </a: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黑体" panose="02010609060101010101" pitchFamily="49" charset="-122"/>
                </a:rPr>
                <a:t>C3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E95BB621-E672-1C47-8F14-9E66BACC9101}"/>
                </a:ext>
              </a:extLst>
            </p:cNvPr>
            <p:cNvSpPr/>
            <p:nvPr/>
          </p:nvSpPr>
          <p:spPr>
            <a:xfrm>
              <a:off x="3656087" y="5531670"/>
              <a:ext cx="515139" cy="405114"/>
            </a:xfrm>
            <a:prstGeom prst="roundRect">
              <a:avLst/>
            </a:prstGeom>
            <a:solidFill>
              <a:srgbClr val="F5DA7F"/>
            </a:solidFill>
            <a:ln w="25400" cap="flat" cmpd="sng" algn="ctr">
              <a:solidFill>
                <a:srgbClr val="E7A61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</a:rPr>
                <a:t>RM</a:t>
              </a: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</a:rPr>
                <a:t>C2</a:t>
              </a: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F9C6200-CB4C-3B40-BBA0-E1720CAD37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1088" y="4542320"/>
              <a:ext cx="6595" cy="923976"/>
            </a:xfrm>
            <a:prstGeom prst="line">
              <a:avLst/>
            </a:prstGeom>
            <a:noFill/>
            <a:ln w="381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EDFF315-A3EF-BE40-A749-2EC4283513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8761" y="5078957"/>
              <a:ext cx="6595" cy="923976"/>
            </a:xfrm>
            <a:prstGeom prst="line">
              <a:avLst/>
            </a:prstGeom>
            <a:noFill/>
            <a:ln w="381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ysDash"/>
              <a:miter lim="800000"/>
            </a:ln>
            <a:effectLst/>
          </p:spPr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7CF30F9-8EC2-A743-BF17-13D3509A440E}"/>
              </a:ext>
            </a:extLst>
          </p:cNvPr>
          <p:cNvGrpSpPr/>
          <p:nvPr/>
        </p:nvGrpSpPr>
        <p:grpSpPr>
          <a:xfrm>
            <a:off x="4352356" y="4727380"/>
            <a:ext cx="1181761" cy="1470999"/>
            <a:chOff x="4352356" y="4542320"/>
            <a:chExt cx="1181761" cy="1470999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16C8A906-329C-024E-88B8-3293D8725CA3}"/>
                </a:ext>
              </a:extLst>
            </p:cNvPr>
            <p:cNvSpPr/>
            <p:nvPr/>
          </p:nvSpPr>
          <p:spPr>
            <a:xfrm>
              <a:off x="4362669" y="5093531"/>
              <a:ext cx="463949" cy="405114"/>
            </a:xfrm>
            <a:prstGeom prst="roundRect">
              <a:avLst/>
            </a:prstGeom>
            <a:solidFill>
              <a:srgbClr val="AAD18E"/>
            </a:solidFill>
            <a:ln w="25400" cap="flat" cmpd="sng" algn="ctr">
              <a:solidFill>
                <a:srgbClr val="2F81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QC</a:t>
              </a: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黑体" panose="02010609060101010101" pitchFamily="49" charset="-122"/>
                </a:rPr>
                <a:t>C3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84A76948-6DC6-9D49-9F63-EE52D41E76F0}"/>
                </a:ext>
              </a:extLst>
            </p:cNvPr>
            <p:cNvSpPr/>
            <p:nvPr/>
          </p:nvSpPr>
          <p:spPr>
            <a:xfrm>
              <a:off x="4371189" y="4572732"/>
              <a:ext cx="1162928" cy="405114"/>
            </a:xfrm>
            <a:prstGeom prst="roundRect">
              <a:avLst/>
            </a:prstGeom>
            <a:solidFill>
              <a:srgbClr val="FBE4D6">
                <a:lumMod val="90000"/>
              </a:srgbClr>
            </a:solidFill>
            <a:ln w="25400" cap="flat" cmpd="sng" algn="ctr">
              <a:solidFill>
                <a:srgbClr val="FBE4D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Basecalling</a:t>
              </a: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黑体" panose="02010609060101010101" pitchFamily="49" charset="-122"/>
                </a:rPr>
                <a:t>C4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C88539A-35D0-FC49-9298-816EE000E5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2356" y="4542320"/>
              <a:ext cx="6595" cy="923976"/>
            </a:xfrm>
            <a:prstGeom prst="line">
              <a:avLst/>
            </a:prstGeom>
            <a:noFill/>
            <a:ln w="381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459841B-25F2-454D-8875-E393EE0BBB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0688" y="5089343"/>
              <a:ext cx="6595" cy="923976"/>
            </a:xfrm>
            <a:prstGeom prst="line">
              <a:avLst/>
            </a:prstGeom>
            <a:noFill/>
            <a:ln w="381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ysDash"/>
              <a:miter lim="800000"/>
            </a:ln>
            <a:effectLst/>
          </p:spPr>
        </p:cxnSp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C2EB8A60-B70F-8B49-A732-CFE5E193257D}"/>
                </a:ext>
              </a:extLst>
            </p:cNvPr>
            <p:cNvSpPr/>
            <p:nvPr/>
          </p:nvSpPr>
          <p:spPr>
            <a:xfrm>
              <a:off x="4841896" y="5532802"/>
              <a:ext cx="523782" cy="405114"/>
            </a:xfrm>
            <a:prstGeom prst="roundRect">
              <a:avLst/>
            </a:prstGeom>
            <a:solidFill>
              <a:srgbClr val="F5DA7F"/>
            </a:solidFill>
            <a:ln w="25400" cap="flat" cmpd="sng" algn="ctr">
              <a:solidFill>
                <a:srgbClr val="E7A61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RM</a:t>
              </a: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</a:rPr>
                <a:t>C3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C844503-C526-9E48-AA03-8FE7035996E6}"/>
              </a:ext>
            </a:extLst>
          </p:cNvPr>
          <p:cNvGrpSpPr/>
          <p:nvPr/>
        </p:nvGrpSpPr>
        <p:grpSpPr>
          <a:xfrm>
            <a:off x="5535156" y="4718791"/>
            <a:ext cx="944569" cy="1468579"/>
            <a:chOff x="5535156" y="4533731"/>
            <a:chExt cx="944569" cy="1468579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5B94CC58-DD8B-364C-8CA7-2CDAB3F5F4B0}"/>
                </a:ext>
              </a:extLst>
            </p:cNvPr>
            <p:cNvSpPr/>
            <p:nvPr/>
          </p:nvSpPr>
          <p:spPr>
            <a:xfrm>
              <a:off x="5552563" y="5093532"/>
              <a:ext cx="459172" cy="405114"/>
            </a:xfrm>
            <a:prstGeom prst="roundRect">
              <a:avLst/>
            </a:prstGeom>
            <a:solidFill>
              <a:srgbClr val="AAD18E"/>
            </a:solidFill>
            <a:ln w="25400" cap="flat" cmpd="sng" algn="ctr">
              <a:solidFill>
                <a:srgbClr val="2F81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QC</a:t>
              </a: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黑体" panose="02010609060101010101" pitchFamily="49" charset="-122"/>
                </a:rPr>
                <a:t>C4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77D400FE-2C69-AA45-9474-616209381B01}"/>
                </a:ext>
              </a:extLst>
            </p:cNvPr>
            <p:cNvSpPr/>
            <p:nvPr/>
          </p:nvSpPr>
          <p:spPr>
            <a:xfrm>
              <a:off x="6007357" y="5533065"/>
              <a:ext cx="472368" cy="405114"/>
            </a:xfrm>
            <a:prstGeom prst="roundRect">
              <a:avLst/>
            </a:prstGeom>
            <a:solidFill>
              <a:srgbClr val="F5DA7F"/>
            </a:solidFill>
            <a:ln w="25400" cap="flat" cmpd="sng" algn="ctr">
              <a:solidFill>
                <a:srgbClr val="E7A61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RM</a:t>
              </a: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</a:rPr>
                <a:t>C4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AD778D-539A-9343-9FAD-BB5C4CE39DEC}"/>
                </a:ext>
              </a:extLst>
            </p:cNvPr>
            <p:cNvCxnSpPr>
              <a:cxnSpLocks/>
            </p:cNvCxnSpPr>
            <p:nvPr/>
          </p:nvCxnSpPr>
          <p:spPr>
            <a:xfrm>
              <a:off x="5535156" y="4533731"/>
              <a:ext cx="0" cy="966407"/>
            </a:xfrm>
            <a:prstGeom prst="line">
              <a:avLst/>
            </a:prstGeom>
            <a:noFill/>
            <a:ln w="381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CD0F3BD-D030-4645-88C0-929B1278D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5140" y="5078334"/>
              <a:ext cx="6595" cy="923976"/>
            </a:xfrm>
            <a:prstGeom prst="line">
              <a:avLst/>
            </a:prstGeom>
            <a:noFill/>
            <a:ln w="381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ysDash"/>
              <a:miter lim="800000"/>
            </a:ln>
            <a:effectLst/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6D00733-F8B0-F340-AD28-BB14F0290AC3}"/>
              </a:ext>
            </a:extLst>
          </p:cNvPr>
          <p:cNvGrpSpPr/>
          <p:nvPr/>
        </p:nvGrpSpPr>
        <p:grpSpPr>
          <a:xfrm>
            <a:off x="6022980" y="5142314"/>
            <a:ext cx="1167277" cy="979530"/>
            <a:chOff x="6022980" y="4957254"/>
            <a:chExt cx="1167277" cy="979530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80CF0567-6D93-E940-9100-1039C9728B1D}"/>
                </a:ext>
              </a:extLst>
            </p:cNvPr>
            <p:cNvSpPr/>
            <p:nvPr/>
          </p:nvSpPr>
          <p:spPr>
            <a:xfrm>
              <a:off x="6479725" y="5531670"/>
              <a:ext cx="710532" cy="405114"/>
            </a:xfrm>
            <a:prstGeom prst="roundRect">
              <a:avLst/>
            </a:prstGeom>
            <a:solidFill>
              <a:srgbClr val="F5DA7F"/>
            </a:solidFill>
            <a:ln w="25400" cap="flat" cmpd="sng" algn="ctr">
              <a:solidFill>
                <a:srgbClr val="E7A61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RM</a:t>
              </a: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</a:rPr>
                <a:t>Read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D768E8CF-890A-4644-9EFD-EC48E8C970A0}"/>
                </a:ext>
              </a:extLst>
            </p:cNvPr>
            <p:cNvGrpSpPr/>
            <p:nvPr/>
          </p:nvGrpSpPr>
          <p:grpSpPr>
            <a:xfrm>
              <a:off x="6022980" y="4957254"/>
              <a:ext cx="1146090" cy="285032"/>
              <a:chOff x="6773738" y="2969202"/>
              <a:chExt cx="1490108" cy="354646"/>
            </a:xfrm>
          </p:grpSpPr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12A1AD31-9F87-B449-8869-20386C688B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5115" y="3323848"/>
                <a:ext cx="6313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miter lim="800000"/>
                <a:tailEnd type="triangle" w="lg" len="med"/>
              </a:ln>
              <a:effectLst/>
            </p:spPr>
          </p:cxn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C384431D-4693-6A4B-98D9-CA20965F6407}"/>
                  </a:ext>
                </a:extLst>
              </p:cNvPr>
              <p:cNvSpPr txBox="1"/>
              <p:nvPr/>
            </p:nvSpPr>
            <p:spPr>
              <a:xfrm>
                <a:off x="6773738" y="2969202"/>
                <a:ext cx="1490108" cy="34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2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</a:rPr>
                  <a:t>A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/>
                  </a:rPr>
                  <a:t>ssemble</a:t>
                </a:r>
              </a:p>
            </p:txBody>
          </p:sp>
        </p:grp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F64AC6A-85F9-AC43-8C83-AE59E889FB32}"/>
              </a:ext>
            </a:extLst>
          </p:cNvPr>
          <p:cNvCxnSpPr>
            <a:cxnSpLocks/>
          </p:cNvCxnSpPr>
          <p:nvPr/>
        </p:nvCxnSpPr>
        <p:spPr>
          <a:xfrm>
            <a:off x="6475140" y="5433692"/>
            <a:ext cx="0" cy="822903"/>
          </a:xfrm>
          <a:prstGeom prst="line">
            <a:avLst/>
          </a:prstGeom>
          <a:noFill/>
          <a:ln w="38100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miter lim="800000"/>
          </a:ln>
          <a:effectLst/>
        </p:spPr>
      </p:cxn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BB296966-3834-5340-A53D-6723A1382279}"/>
              </a:ext>
            </a:extLst>
          </p:cNvPr>
          <p:cNvSpPr txBox="1">
            <a:spLocks/>
          </p:cNvSpPr>
          <p:nvPr/>
        </p:nvSpPr>
        <p:spPr>
          <a:xfrm>
            <a:off x="694377" y="3033516"/>
            <a:ext cx="7136546" cy="3950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buNone/>
            </a:pPr>
            <a:r>
              <a:rPr lang="en-US" altLang="zh-CN" b="1" dirty="0"/>
              <a:t>A</a:t>
            </a:r>
            <a:r>
              <a:rPr lang="zh-CN" altLang="en-US" b="1" dirty="0"/>
              <a:t> </a:t>
            </a:r>
            <a:r>
              <a:rPr lang="en-US" altLang="zh-CN" b="1" dirty="0"/>
              <a:t>read</a:t>
            </a:r>
            <a:r>
              <a:rPr lang="zh-CN" altLang="en-US" b="1" dirty="0"/>
              <a:t> </a:t>
            </a:r>
            <a:r>
              <a:rPr lang="en-US" altLang="zh-CN" dirty="0"/>
              <a:t>consists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four</a:t>
            </a:r>
            <a:r>
              <a:rPr lang="zh-CN" altLang="en-US" dirty="0"/>
              <a:t> </a:t>
            </a:r>
            <a:r>
              <a:rPr lang="en-US" altLang="zh-CN" dirty="0"/>
              <a:t>chunks:</a:t>
            </a:r>
            <a:r>
              <a:rPr lang="zh-CN" altLang="en-US" dirty="0"/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C1,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C2,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C3,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CD7EB7-C62E-C442-84CB-217C571D78F9}"/>
              </a:ext>
            </a:extLst>
          </p:cNvPr>
          <p:cNvGrpSpPr/>
          <p:nvPr/>
        </p:nvGrpSpPr>
        <p:grpSpPr>
          <a:xfrm>
            <a:off x="7076322" y="4030989"/>
            <a:ext cx="1700714" cy="2000895"/>
            <a:chOff x="7076322" y="4030989"/>
            <a:chExt cx="1700714" cy="200089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B6B62A3-7038-1D4D-B659-47149003D66D}"/>
                </a:ext>
              </a:extLst>
            </p:cNvPr>
            <p:cNvCxnSpPr>
              <a:cxnSpLocks/>
            </p:cNvCxnSpPr>
            <p:nvPr/>
          </p:nvCxnSpPr>
          <p:spPr>
            <a:xfrm>
              <a:off x="7190257" y="4437112"/>
              <a:ext cx="0" cy="1594772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ysDash"/>
              <a:miter lim="800000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04804C8-6A1D-5640-BFC8-95449664CF3A}"/>
                </a:ext>
              </a:extLst>
            </p:cNvPr>
            <p:cNvCxnSpPr>
              <a:cxnSpLocks/>
            </p:cNvCxnSpPr>
            <p:nvPr/>
          </p:nvCxnSpPr>
          <p:spPr>
            <a:xfrm>
              <a:off x="8646626" y="4030989"/>
              <a:ext cx="0" cy="2000895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ysDash"/>
              <a:miter lim="800000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34D9BA3-C109-6745-8C7F-F4A79A730BBE}"/>
                </a:ext>
              </a:extLst>
            </p:cNvPr>
            <p:cNvCxnSpPr>
              <a:stCxn id="131" idx="3"/>
            </p:cNvCxnSpPr>
            <p:nvPr/>
          </p:nvCxnSpPr>
          <p:spPr>
            <a:xfrm>
              <a:off x="7190257" y="5919287"/>
              <a:ext cx="1456369" cy="0"/>
            </a:xfrm>
            <a:prstGeom prst="straightConnector1">
              <a:avLst/>
            </a:prstGeom>
            <a:ln w="317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579CF1-B702-BD44-97C5-1819C3085D95}"/>
                </a:ext>
              </a:extLst>
            </p:cNvPr>
            <p:cNvSpPr txBox="1"/>
            <p:nvPr/>
          </p:nvSpPr>
          <p:spPr>
            <a:xfrm>
              <a:off x="7076322" y="5544093"/>
              <a:ext cx="1700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0070C0"/>
                  </a:solidFill>
                </a:rPr>
                <a:t>Saved</a:t>
              </a:r>
              <a:r>
                <a:rPr lang="zh-CN" altLang="en-US" b="1" dirty="0">
                  <a:solidFill>
                    <a:srgbClr val="0070C0"/>
                  </a:solidFill>
                </a:rPr>
                <a:t> </a:t>
              </a:r>
              <a:r>
                <a:rPr lang="en-US" altLang="zh-CN" b="1" dirty="0">
                  <a:solidFill>
                    <a:srgbClr val="0070C0"/>
                  </a:solidFill>
                </a:rPr>
                <a:t>cycles </a:t>
              </a:r>
              <a:r>
                <a:rPr lang="zh-CN" altLang="en-US" b="1" dirty="0">
                  <a:solidFill>
                    <a:srgbClr val="0070C0"/>
                  </a:solidFill>
                </a:rPr>
                <a:t> 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28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4" grpId="0"/>
      <p:bldP spid="83" grpId="0" animBg="1"/>
      <p:bldP spid="79" grpId="0" animBg="1"/>
      <p:bldP spid="80" grpId="0" animBg="1"/>
      <p:bldP spid="81" grpId="0" animBg="1"/>
      <p:bldP spid="82" grpId="0" animBg="1"/>
      <p:bldP spid="113" grpId="0" animBg="1"/>
      <p:bldP spid="115" grpId="0"/>
      <p:bldP spid="1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F86E6-9721-CF4D-AE6A-0820D4F9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61" y="1360407"/>
            <a:ext cx="8410073" cy="843914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First</a:t>
            </a:r>
            <a:r>
              <a:rPr lang="zh-CN" altLang="en-US" b="1" i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holistic</a:t>
            </a:r>
            <a:r>
              <a:rPr lang="zh-CN" altLang="en-US" b="1" i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in-memory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accelerator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for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the genome analysis pipeline</a:t>
            </a:r>
            <a:r>
              <a:rPr lang="en-US" dirty="0"/>
              <a:t>, including </a:t>
            </a:r>
            <a:r>
              <a:rPr lang="en-US" dirty="0" err="1"/>
              <a:t>basecalling</a:t>
            </a:r>
            <a:r>
              <a:rPr lang="en-US" dirty="0"/>
              <a:t>, read quality control, and read mapping steps </a:t>
            </a:r>
          </a:p>
          <a:p>
            <a:pPr marL="179387" indent="0">
              <a:buNone/>
            </a:pP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A3B192-76C9-CA4B-88D0-2405B29139B9}"/>
              </a:ext>
            </a:extLst>
          </p:cNvPr>
          <p:cNvSpPr/>
          <p:nvPr/>
        </p:nvSpPr>
        <p:spPr>
          <a:xfrm>
            <a:off x="550442" y="4554905"/>
            <a:ext cx="8043109" cy="1227548"/>
          </a:xfrm>
          <a:prstGeom prst="roundRect">
            <a:avLst>
              <a:gd name="adj" fmla="val 1116"/>
            </a:avLst>
          </a:prstGeom>
          <a:solidFill>
            <a:srgbClr val="8FC56D">
              <a:alpha val="17000"/>
            </a:srgbClr>
          </a:solidFill>
          <a:ln w="28575">
            <a:solidFill>
              <a:srgbClr val="2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891118-7D22-BC4E-B5CD-BD0D50BB393A}"/>
              </a:ext>
            </a:extLst>
          </p:cNvPr>
          <p:cNvSpPr/>
          <p:nvPr/>
        </p:nvSpPr>
        <p:spPr>
          <a:xfrm>
            <a:off x="550442" y="2805128"/>
            <a:ext cx="8043109" cy="1470368"/>
          </a:xfrm>
          <a:prstGeom prst="roundRect">
            <a:avLst>
              <a:gd name="adj" fmla="val 1116"/>
            </a:avLst>
          </a:prstGeom>
          <a:solidFill>
            <a:srgbClr val="8FC56D">
              <a:alpha val="17000"/>
            </a:srgbClr>
          </a:solidFill>
          <a:ln w="28575">
            <a:solidFill>
              <a:srgbClr val="2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2AA0B-C5C3-9240-92A3-02B03E2E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GenPIP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9D8AC-4474-2046-90E6-D041E6439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7FAE47-83A4-4045-A9EB-165F98DDDEAD}"/>
              </a:ext>
            </a:extLst>
          </p:cNvPr>
          <p:cNvSpPr txBox="1">
            <a:spLocks/>
          </p:cNvSpPr>
          <p:nvPr/>
        </p:nvSpPr>
        <p:spPr>
          <a:xfrm>
            <a:off x="183478" y="2553827"/>
            <a:ext cx="8410073" cy="16857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buFont typeface="Wingdings" pitchFamily="2" charset="2"/>
              <a:buNone/>
            </a:pPr>
            <a:endParaRPr lang="en-US" dirty="0"/>
          </a:p>
          <a:p>
            <a:pPr lvl="1"/>
            <a:r>
              <a:rPr lang="en-US" altLang="zh-CN" sz="2000" b="1" u="sng" dirty="0">
                <a:solidFill>
                  <a:srgbClr val="2F8100"/>
                </a:solidFill>
              </a:rPr>
              <a:t>C</a:t>
            </a:r>
            <a:r>
              <a:rPr lang="en-US" sz="2000" b="1" dirty="0">
                <a:solidFill>
                  <a:srgbClr val="2F8100"/>
                </a:solidFill>
              </a:rPr>
              <a:t>hunk-based </a:t>
            </a:r>
            <a:r>
              <a:rPr lang="en-US" altLang="zh-CN" sz="2000" b="1" u="sng" dirty="0">
                <a:solidFill>
                  <a:srgbClr val="2F8100"/>
                </a:solidFill>
              </a:rPr>
              <a:t>P</a:t>
            </a:r>
            <a:r>
              <a:rPr lang="en-US" sz="2000" b="1" dirty="0">
                <a:solidFill>
                  <a:srgbClr val="2F8100"/>
                </a:solidFill>
              </a:rPr>
              <a:t>ipeline (CP</a:t>
            </a:r>
            <a:r>
              <a:rPr lang="en-US" altLang="zh-CN" sz="2000" b="1" dirty="0">
                <a:solidFill>
                  <a:srgbClr val="2F8100"/>
                </a:solidFill>
              </a:rPr>
              <a:t>)</a:t>
            </a:r>
          </a:p>
          <a:p>
            <a:pPr lvl="2"/>
            <a:r>
              <a:rPr lang="en-US" altLang="zh-CN" sz="2000" b="1" dirty="0">
                <a:solidFill>
                  <a:srgbClr val="2F8100"/>
                </a:solidFill>
              </a:rPr>
              <a:t>Enables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sz="2000" b="1" dirty="0">
                <a:solidFill>
                  <a:srgbClr val="2F8100"/>
                </a:solidFill>
              </a:rPr>
              <a:t>fine-grained collaboration </a:t>
            </a:r>
            <a:r>
              <a:rPr lang="en-US" sz="2000" dirty="0"/>
              <a:t>of </a:t>
            </a:r>
            <a:r>
              <a:rPr lang="en-US" altLang="zh-CN" sz="2000" dirty="0"/>
              <a:t>genome</a:t>
            </a:r>
            <a:r>
              <a:rPr lang="zh-CN" altLang="en-US" sz="2000" dirty="0"/>
              <a:t> </a:t>
            </a:r>
            <a:r>
              <a:rPr lang="en-US" altLang="zh-CN" sz="2000" dirty="0"/>
              <a:t>analysis</a:t>
            </a:r>
            <a:r>
              <a:rPr lang="zh-CN" altLang="en-US" sz="2000" dirty="0"/>
              <a:t> </a:t>
            </a:r>
            <a:r>
              <a:rPr lang="en-US" sz="2000" dirty="0"/>
              <a:t>steps by processing reads at chunk granularity (i.e., a subsequence of a read, e.g., 300 bases)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D1A5C7-35BC-7B4A-9477-D3186D2730AA}"/>
              </a:ext>
            </a:extLst>
          </p:cNvPr>
          <p:cNvSpPr txBox="1">
            <a:spLocks/>
          </p:cNvSpPr>
          <p:nvPr/>
        </p:nvSpPr>
        <p:spPr>
          <a:xfrm>
            <a:off x="183478" y="4697418"/>
            <a:ext cx="8410073" cy="16380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b="1" u="sng" dirty="0">
                <a:solidFill>
                  <a:srgbClr val="2F8100"/>
                </a:solidFill>
              </a:rPr>
              <a:t>E</a:t>
            </a:r>
            <a:r>
              <a:rPr lang="en-US" sz="2000" b="1" dirty="0">
                <a:solidFill>
                  <a:srgbClr val="2F8100"/>
                </a:solidFill>
              </a:rPr>
              <a:t>arly </a:t>
            </a:r>
            <a:r>
              <a:rPr lang="en-US" altLang="zh-CN" sz="2000" b="1" u="sng" dirty="0">
                <a:solidFill>
                  <a:srgbClr val="2F8100"/>
                </a:solidFill>
              </a:rPr>
              <a:t>R</a:t>
            </a:r>
            <a:r>
              <a:rPr lang="en-US" sz="2000" b="1" dirty="0">
                <a:solidFill>
                  <a:srgbClr val="2F8100"/>
                </a:solidFill>
              </a:rPr>
              <a:t>ejection (ER) </a:t>
            </a:r>
          </a:p>
          <a:p>
            <a:pPr lvl="2"/>
            <a:r>
              <a:rPr lang="en-US" altLang="zh-CN" sz="2000" b="1" dirty="0">
                <a:solidFill>
                  <a:srgbClr val="2F8100"/>
                </a:solidFill>
              </a:rPr>
              <a:t>Stops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altLang="zh-CN" sz="2000" b="1" dirty="0">
                <a:solidFill>
                  <a:srgbClr val="2F8100"/>
                </a:solidFill>
              </a:rPr>
              <a:t>the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altLang="zh-CN" sz="2000" b="1" dirty="0">
                <a:solidFill>
                  <a:srgbClr val="2F8100"/>
                </a:solidFill>
              </a:rPr>
              <a:t>execution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altLang="zh-CN" sz="2000" b="1" dirty="0">
                <a:solidFill>
                  <a:srgbClr val="2F8100"/>
                </a:solidFill>
              </a:rPr>
              <a:t>on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altLang="zh-CN" sz="2000" b="1" dirty="0">
                <a:solidFill>
                  <a:srgbClr val="2F8100"/>
                </a:solidFill>
              </a:rPr>
              <a:t>useless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altLang="zh-CN" sz="2000" b="1" dirty="0">
                <a:solidFill>
                  <a:srgbClr val="2F8100"/>
                </a:solidFill>
              </a:rPr>
              <a:t>reads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altLang="zh-CN" sz="2000" b="1" dirty="0">
                <a:solidFill>
                  <a:srgbClr val="2F8100"/>
                </a:solidFill>
              </a:rPr>
              <a:t>as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altLang="zh-CN" sz="2000" b="1" dirty="0">
                <a:solidFill>
                  <a:srgbClr val="2F8100"/>
                </a:solidFill>
              </a:rPr>
              <a:t>early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altLang="zh-CN" sz="2000" b="1" dirty="0">
                <a:solidFill>
                  <a:srgbClr val="2F8100"/>
                </a:solidFill>
              </a:rPr>
              <a:t>as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altLang="zh-CN" sz="2000" b="1" dirty="0">
                <a:solidFill>
                  <a:srgbClr val="2F8100"/>
                </a:solidFill>
              </a:rPr>
              <a:t>possible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using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small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number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chunks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predict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usefulness of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3FED52-7005-5442-9329-78DBD147ADE0}"/>
              </a:ext>
            </a:extLst>
          </p:cNvPr>
          <p:cNvSpPr txBox="1">
            <a:spLocks/>
          </p:cNvSpPr>
          <p:nvPr/>
        </p:nvSpPr>
        <p:spPr>
          <a:xfrm>
            <a:off x="366961" y="1823998"/>
            <a:ext cx="8410073" cy="11345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buFont typeface="Wingdings" pitchFamily="2" charset="2"/>
              <a:buNone/>
            </a:pPr>
            <a:endParaRPr lang="en-US" dirty="0"/>
          </a:p>
          <a:p>
            <a:r>
              <a:rPr lang="en-US" b="1" dirty="0" err="1">
                <a:solidFill>
                  <a:srgbClr val="0070C0"/>
                </a:solidFill>
              </a:rPr>
              <a:t>GenPIP</a:t>
            </a:r>
            <a:r>
              <a:rPr 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dirty="0"/>
              <a:t>two key techniques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695AAC-4B10-F249-BC92-6EB60A4945B0}"/>
              </a:ext>
            </a:extLst>
          </p:cNvPr>
          <p:cNvSpPr/>
          <p:nvPr/>
        </p:nvSpPr>
        <p:spPr>
          <a:xfrm>
            <a:off x="454047" y="2729433"/>
            <a:ext cx="8410073" cy="17319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0E09111A-1177-0746-8279-30E257086CAE}"/>
              </a:ext>
            </a:extLst>
          </p:cNvPr>
          <p:cNvSpPr/>
          <p:nvPr/>
        </p:nvSpPr>
        <p:spPr>
          <a:xfrm>
            <a:off x="410729" y="5314830"/>
            <a:ext cx="8366307" cy="797528"/>
          </a:xfrm>
          <a:prstGeom prst="roundRect">
            <a:avLst>
              <a:gd name="adj" fmla="val 1116"/>
            </a:avLst>
          </a:prstGeom>
          <a:solidFill>
            <a:srgbClr val="8FC56D">
              <a:alpha val="17000"/>
            </a:srgbClr>
          </a:solidFill>
          <a:ln w="28575">
            <a:solidFill>
              <a:srgbClr val="2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82215402-AAFD-594D-98A7-2B29A2EFF540}"/>
              </a:ext>
            </a:extLst>
          </p:cNvPr>
          <p:cNvSpPr/>
          <p:nvPr/>
        </p:nvSpPr>
        <p:spPr>
          <a:xfrm>
            <a:off x="388845" y="4273885"/>
            <a:ext cx="8366307" cy="835108"/>
          </a:xfrm>
          <a:prstGeom prst="roundRect">
            <a:avLst>
              <a:gd name="adj" fmla="val 1116"/>
            </a:avLst>
          </a:prstGeom>
          <a:solidFill>
            <a:srgbClr val="8FC56D">
              <a:alpha val="17000"/>
            </a:srgbClr>
          </a:solidFill>
          <a:ln w="28575">
            <a:solidFill>
              <a:srgbClr val="2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A3152-3C8B-3048-BA92-2C28E015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Early</a:t>
            </a:r>
            <a:r>
              <a:rPr lang="zh-CN" altLang="en-US" dirty="0"/>
              <a:t> </a:t>
            </a:r>
            <a:r>
              <a:rPr lang="en-US" altLang="zh-CN" dirty="0"/>
              <a:t>Rejection</a:t>
            </a:r>
            <a:r>
              <a:rPr lang="zh-CN" altLang="en-US" dirty="0"/>
              <a:t> </a:t>
            </a:r>
            <a:r>
              <a:rPr lang="en-US" altLang="zh-CN" dirty="0"/>
              <a:t>(ER)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620C1-A936-294E-9C9A-EE176E44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63" y="1153551"/>
            <a:ext cx="8410073" cy="1056577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</a:rPr>
              <a:t>Predict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and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eliminate </a:t>
            </a:r>
            <a:r>
              <a:rPr lang="en-US" dirty="0"/>
              <a:t>low-quality and unmapped reads </a:t>
            </a:r>
            <a:r>
              <a:rPr lang="en-US" altLang="zh-CN" dirty="0"/>
              <a:t>from</a:t>
            </a:r>
            <a:r>
              <a:rPr lang="en-US" dirty="0"/>
              <a:t> the genome analysis pipeline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as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early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as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possible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AE5E6-1D12-C84D-8B08-9DB9F0ED2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A6BA513-C48B-7D4E-AA98-D5DAD660D1F0}"/>
              </a:ext>
            </a:extLst>
          </p:cNvPr>
          <p:cNvGrpSpPr/>
          <p:nvPr/>
        </p:nvGrpSpPr>
        <p:grpSpPr>
          <a:xfrm>
            <a:off x="2410628" y="2298074"/>
            <a:ext cx="643790" cy="383672"/>
            <a:chOff x="2410628" y="2570224"/>
            <a:chExt cx="643790" cy="38367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DFBA8D4-EA50-114B-AA2B-5E4DE72519F7}"/>
                </a:ext>
              </a:extLst>
            </p:cNvPr>
            <p:cNvSpPr txBox="1"/>
            <p:nvPr/>
          </p:nvSpPr>
          <p:spPr>
            <a:xfrm>
              <a:off x="2410628" y="2570224"/>
              <a:ext cx="643790" cy="38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7"/>
              <a:r>
                <a:rPr lang="en-US" altLang="zh-CN" sz="1400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黑体" panose="02010609060101010101" pitchFamily="49" charset="-122"/>
                </a:rPr>
                <a:t>Pass </a:t>
              </a:r>
              <a:endParaRPr lang="en-US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4C01D56-9AEA-B648-8EC3-7984853C89A8}"/>
                </a:ext>
              </a:extLst>
            </p:cNvPr>
            <p:cNvCxnSpPr>
              <a:cxnSpLocks/>
            </p:cNvCxnSpPr>
            <p:nvPr/>
          </p:nvCxnSpPr>
          <p:spPr>
            <a:xfrm>
              <a:off x="2510328" y="2883290"/>
              <a:ext cx="497363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5EF884A-BB8D-0746-B763-FF5C15C53E86}"/>
              </a:ext>
            </a:extLst>
          </p:cNvPr>
          <p:cNvGrpSpPr/>
          <p:nvPr/>
        </p:nvGrpSpPr>
        <p:grpSpPr>
          <a:xfrm>
            <a:off x="2410628" y="3282556"/>
            <a:ext cx="643790" cy="383672"/>
            <a:chOff x="2410628" y="3554706"/>
            <a:chExt cx="643790" cy="38367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0C226C1-3049-2540-879A-3DFC133E9E4D}"/>
                </a:ext>
              </a:extLst>
            </p:cNvPr>
            <p:cNvSpPr txBox="1"/>
            <p:nvPr/>
          </p:nvSpPr>
          <p:spPr>
            <a:xfrm>
              <a:off x="2410628" y="3554706"/>
              <a:ext cx="643790" cy="38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7"/>
              <a:r>
                <a:rPr lang="en-US" altLang="zh-CN" sz="1400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黑体" panose="02010609060101010101" pitchFamily="49" charset="-122"/>
                </a:rPr>
                <a:t>Fail</a:t>
              </a:r>
              <a:endParaRPr lang="en-US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11575B2-B1CC-EB4B-B1B7-D8BD68C6AF7F}"/>
                </a:ext>
              </a:extLst>
            </p:cNvPr>
            <p:cNvCxnSpPr>
              <a:cxnSpLocks/>
            </p:cNvCxnSpPr>
            <p:nvPr/>
          </p:nvCxnSpPr>
          <p:spPr>
            <a:xfrm>
              <a:off x="2510328" y="3867772"/>
              <a:ext cx="497363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F364992-FBA7-1049-B43A-A1608348B5DF}"/>
              </a:ext>
            </a:extLst>
          </p:cNvPr>
          <p:cNvGrpSpPr/>
          <p:nvPr/>
        </p:nvGrpSpPr>
        <p:grpSpPr>
          <a:xfrm>
            <a:off x="5552199" y="3577246"/>
            <a:ext cx="643790" cy="471355"/>
            <a:chOff x="5552199" y="3849396"/>
            <a:chExt cx="643790" cy="471355"/>
          </a:xfrm>
        </p:grpSpPr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F154AE74-79E0-9845-8A0A-22CE1E608E29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5651351" y="3849396"/>
              <a:ext cx="496263" cy="108000"/>
            </a:xfrm>
            <a:prstGeom prst="bentConnector3">
              <a:avLst>
                <a:gd name="adj1" fmla="val 3030"/>
              </a:avLst>
            </a:prstGeom>
            <a:noFill/>
            <a:ln w="38100" cap="flat" cmpd="sng" algn="ctr">
              <a:solidFill>
                <a:srgbClr val="000000">
                  <a:lumMod val="85000"/>
                  <a:lumOff val="1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B1054D4-BDB5-F84F-BEFC-A21D84908A41}"/>
                </a:ext>
              </a:extLst>
            </p:cNvPr>
            <p:cNvSpPr txBox="1"/>
            <p:nvPr/>
          </p:nvSpPr>
          <p:spPr>
            <a:xfrm>
              <a:off x="5552199" y="3937079"/>
              <a:ext cx="643790" cy="38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7"/>
              <a:r>
                <a:rPr lang="en-US" altLang="zh-CN" sz="1400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黑体" panose="02010609060101010101" pitchFamily="49" charset="-122"/>
                </a:rPr>
                <a:t>Pass </a:t>
              </a:r>
              <a:endParaRPr lang="en-US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</a:endParaRP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9011F58-64A2-3D41-8883-0C59DF1B6640}"/>
              </a:ext>
            </a:extLst>
          </p:cNvPr>
          <p:cNvSpPr/>
          <p:nvPr/>
        </p:nvSpPr>
        <p:spPr>
          <a:xfrm>
            <a:off x="393349" y="2320352"/>
            <a:ext cx="1002870" cy="1633621"/>
          </a:xfrm>
          <a:prstGeom prst="roundRect">
            <a:avLst/>
          </a:prstGeom>
          <a:solidFill>
            <a:srgbClr val="FFEDE0"/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Basecall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lang="en-US" altLang="zh-CN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a</a:t>
            </a:r>
            <a:r>
              <a:rPr lang="zh-CN" alt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 </a:t>
            </a:r>
            <a:r>
              <a:rPr lang="en-US" altLang="zh-CN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small</a:t>
            </a:r>
            <a:r>
              <a:rPr lang="zh-CN" alt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 </a:t>
            </a:r>
            <a:r>
              <a:rPr lang="en-US" altLang="zh-CN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number</a:t>
            </a:r>
            <a:r>
              <a:rPr lang="zh-CN" alt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 </a:t>
            </a:r>
            <a:r>
              <a:rPr lang="en-US" altLang="zh-CN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of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chunks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3248CDF-4973-7040-B038-3E6972B58EAA}"/>
              </a:ext>
            </a:extLst>
          </p:cNvPr>
          <p:cNvGrpSpPr/>
          <p:nvPr/>
        </p:nvGrpSpPr>
        <p:grpSpPr>
          <a:xfrm>
            <a:off x="1396219" y="2320352"/>
            <a:ext cx="1113485" cy="1633621"/>
            <a:chOff x="1396219" y="2592502"/>
            <a:chExt cx="1113485" cy="1633621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8BE79245-A8AE-9D44-A29B-2C72AA82921F}"/>
                </a:ext>
              </a:extLst>
            </p:cNvPr>
            <p:cNvSpPr/>
            <p:nvPr/>
          </p:nvSpPr>
          <p:spPr>
            <a:xfrm>
              <a:off x="1557492" y="2592502"/>
              <a:ext cx="952212" cy="1633621"/>
            </a:xfrm>
            <a:prstGeom prst="roundRect">
              <a:avLst/>
            </a:prstGeom>
            <a:solidFill>
              <a:srgbClr val="AAD18E"/>
            </a:solidFill>
            <a:ln w="25400" cap="flat" cmpd="sng" algn="ctr">
              <a:solidFill>
                <a:srgbClr val="2F81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Check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the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average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quality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of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these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chunks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7FBB09B-1C14-C14D-99F3-E044B4735E3B}"/>
                </a:ext>
              </a:extLst>
            </p:cNvPr>
            <p:cNvCxnSpPr>
              <a:cxnSpLocks/>
              <a:stCxn id="41" idx="3"/>
              <a:endCxn id="42" idx="1"/>
            </p:cNvCxnSpPr>
            <p:nvPr/>
          </p:nvCxnSpPr>
          <p:spPr>
            <a:xfrm>
              <a:off x="1396219" y="3398427"/>
              <a:ext cx="161273" cy="10886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EF1F1FE-44F4-094E-90B7-3D8E1E7F1613}"/>
              </a:ext>
            </a:extLst>
          </p:cNvPr>
          <p:cNvGrpSpPr/>
          <p:nvPr/>
        </p:nvGrpSpPr>
        <p:grpSpPr>
          <a:xfrm>
            <a:off x="7257051" y="2335476"/>
            <a:ext cx="1560864" cy="1435384"/>
            <a:chOff x="7257051" y="2607626"/>
            <a:chExt cx="1560864" cy="1435384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BC0A9A20-CCB1-1C41-94EB-8B52FD11D80E}"/>
                </a:ext>
              </a:extLst>
            </p:cNvPr>
            <p:cNvSpPr/>
            <p:nvPr/>
          </p:nvSpPr>
          <p:spPr>
            <a:xfrm>
              <a:off x="7397987" y="2607626"/>
              <a:ext cx="1419928" cy="1435384"/>
            </a:xfrm>
            <a:prstGeom prst="roundRect">
              <a:avLst/>
            </a:prstGeom>
            <a:solidFill>
              <a:srgbClr val="FFEDE0"/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Execute the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remaining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computation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in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read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mapping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AAC4A21-F1C0-0846-A469-53F587703BA6}"/>
                </a:ext>
              </a:extLst>
            </p:cNvPr>
            <p:cNvCxnSpPr>
              <a:cxnSpLocks/>
            </p:cNvCxnSpPr>
            <p:nvPr/>
          </p:nvCxnSpPr>
          <p:spPr>
            <a:xfrm>
              <a:off x="7257051" y="3334329"/>
              <a:ext cx="17515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0E1AB60-0749-7846-BA5C-2B22689CC0DA}"/>
              </a:ext>
            </a:extLst>
          </p:cNvPr>
          <p:cNvSpPr/>
          <p:nvPr/>
        </p:nvSpPr>
        <p:spPr>
          <a:xfrm>
            <a:off x="2996992" y="2354443"/>
            <a:ext cx="1247130" cy="737988"/>
          </a:xfrm>
          <a:prstGeom prst="roundRect">
            <a:avLst/>
          </a:prstGeom>
          <a:solidFill>
            <a:srgbClr val="FFEDE0"/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Basecall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lang="en-US" altLang="zh-CN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more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chunks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E2761AD-377C-7E43-B566-A2ADF31A5CB7}"/>
              </a:ext>
            </a:extLst>
          </p:cNvPr>
          <p:cNvGrpSpPr/>
          <p:nvPr/>
        </p:nvGrpSpPr>
        <p:grpSpPr>
          <a:xfrm>
            <a:off x="2943517" y="3268152"/>
            <a:ext cx="1401368" cy="612885"/>
            <a:chOff x="7459731" y="2830099"/>
            <a:chExt cx="1728190" cy="545541"/>
          </a:xfrm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6639B203-FA87-B04B-9F49-E4A86D20EF85}"/>
                </a:ext>
              </a:extLst>
            </p:cNvPr>
            <p:cNvSpPr/>
            <p:nvPr/>
          </p:nvSpPr>
          <p:spPr>
            <a:xfrm>
              <a:off x="7488846" y="2846937"/>
              <a:ext cx="1650550" cy="528703"/>
            </a:xfrm>
            <a:prstGeom prst="parallelogram">
              <a:avLst/>
            </a:prstGeom>
            <a:solidFill>
              <a:srgbClr val="9CC3E6"/>
            </a:solidFill>
            <a:ln w="25400" cap="flat" cmpd="sng" algn="ctr">
              <a:solidFill>
                <a:srgbClr val="9CC3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76FAA8B-39DB-A641-968D-4EE9B0718937}"/>
                </a:ext>
              </a:extLst>
            </p:cNvPr>
            <p:cNvSpPr txBox="1"/>
            <p:nvPr/>
          </p:nvSpPr>
          <p:spPr>
            <a:xfrm>
              <a:off x="7459731" y="2830099"/>
              <a:ext cx="1728190" cy="46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Stop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 </a:t>
              </a:r>
              <a:endPara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endParaRP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analysis 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2F9879BC-E7CE-1C47-ACAF-C720301E5875}"/>
              </a:ext>
            </a:extLst>
          </p:cNvPr>
          <p:cNvSpPr/>
          <p:nvPr/>
        </p:nvSpPr>
        <p:spPr>
          <a:xfrm>
            <a:off x="6096837" y="2326796"/>
            <a:ext cx="1160195" cy="1444064"/>
          </a:xfrm>
          <a:prstGeom prst="roundRect">
            <a:avLst/>
          </a:prstGeom>
          <a:solidFill>
            <a:srgbClr val="FFEDE0"/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Basecall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the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remaining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chunks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4F4F77D-DBE8-514D-9789-0DE8910A511C}"/>
              </a:ext>
            </a:extLst>
          </p:cNvPr>
          <p:cNvGrpSpPr/>
          <p:nvPr/>
        </p:nvGrpSpPr>
        <p:grpSpPr>
          <a:xfrm>
            <a:off x="4173975" y="3565074"/>
            <a:ext cx="643790" cy="484690"/>
            <a:chOff x="4173975" y="3837224"/>
            <a:chExt cx="643790" cy="484690"/>
          </a:xfrm>
        </p:grpSpPr>
        <p:cxnSp>
          <p:nvCxnSpPr>
            <p:cNvPr id="53" name="Elbow Connector 52">
              <a:extLst>
                <a:ext uri="{FF2B5EF4-FFF2-40B4-BE49-F238E27FC236}">
                  <a16:creationId xmlns:a16="http://schemas.microsoft.com/office/drawing/2014/main" id="{D10BF2CE-8B75-1041-9F67-2C02E1FB887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222226" y="3837224"/>
              <a:ext cx="461433" cy="108000"/>
            </a:xfrm>
            <a:prstGeom prst="bentConnector3">
              <a:avLst>
                <a:gd name="adj1" fmla="val 3030"/>
              </a:avLst>
            </a:prstGeom>
            <a:noFill/>
            <a:ln w="38100" cap="flat" cmpd="sng" algn="ctr">
              <a:solidFill>
                <a:srgbClr val="000000">
                  <a:lumMod val="85000"/>
                  <a:lumOff val="1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CE72B43-5BA4-2844-A864-D2907CA81B0E}"/>
                </a:ext>
              </a:extLst>
            </p:cNvPr>
            <p:cNvSpPr txBox="1"/>
            <p:nvPr/>
          </p:nvSpPr>
          <p:spPr>
            <a:xfrm>
              <a:off x="4173975" y="3938242"/>
              <a:ext cx="643790" cy="38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7"/>
              <a:r>
                <a:rPr lang="en-US" altLang="zh-CN" sz="1400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黑体" panose="02010609060101010101" pitchFamily="49" charset="-122"/>
                </a:rPr>
                <a:t>Fail</a:t>
              </a:r>
              <a:endParaRPr lang="en-US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B593611-F074-954F-8454-4972D0214093}"/>
              </a:ext>
            </a:extLst>
          </p:cNvPr>
          <p:cNvGrpSpPr/>
          <p:nvPr/>
        </p:nvGrpSpPr>
        <p:grpSpPr>
          <a:xfrm>
            <a:off x="4446474" y="2954069"/>
            <a:ext cx="1556674" cy="646669"/>
            <a:chOff x="4446474" y="3226219"/>
            <a:chExt cx="1556674" cy="646669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22DDBB9-614D-4143-A6C1-E267078EA8E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80211" y="3317766"/>
              <a:ext cx="183093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BE2E50D1-093D-7D49-AE4A-D38F21A341DA}"/>
                </a:ext>
              </a:extLst>
            </p:cNvPr>
            <p:cNvSpPr/>
            <p:nvPr/>
          </p:nvSpPr>
          <p:spPr>
            <a:xfrm>
              <a:off x="4446474" y="3383050"/>
              <a:ext cx="1556674" cy="489838"/>
            </a:xfrm>
            <a:prstGeom prst="roundRect">
              <a:avLst/>
            </a:prstGeom>
            <a:solidFill>
              <a:srgbClr val="AAD18E"/>
            </a:solidFill>
            <a:ln w="25400" cap="flat" cmpd="sng" algn="ctr">
              <a:solidFill>
                <a:srgbClr val="2F81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Check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the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mapping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score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D503A03F-A5F5-3E46-A0DD-45C5B4849A0B}"/>
              </a:ext>
            </a:extLst>
          </p:cNvPr>
          <p:cNvSpPr txBox="1">
            <a:spLocks/>
          </p:cNvSpPr>
          <p:nvPr/>
        </p:nvSpPr>
        <p:spPr>
          <a:xfrm>
            <a:off x="366961" y="4357266"/>
            <a:ext cx="8410073" cy="7897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Early-Rejection based on chunk quality scores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(ER-QSR)</a:t>
            </a:r>
          </a:p>
          <a:p>
            <a:pPr lvl="1"/>
            <a:r>
              <a:rPr lang="en-US" altLang="zh-CN" b="1" dirty="0"/>
              <a:t>Predict</a:t>
            </a:r>
            <a:r>
              <a:rPr lang="zh-CN" altLang="en-US" b="1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low-quality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/>
              <a:t>reads</a:t>
            </a:r>
            <a:r>
              <a:rPr lang="zh-CN" altLang="en-US" b="1" dirty="0"/>
              <a:t> </a:t>
            </a:r>
            <a:r>
              <a:rPr lang="en-US" altLang="zh-CN" b="1" dirty="0"/>
              <a:t>using</a:t>
            </a:r>
            <a:r>
              <a:rPr lang="zh-CN" altLang="en-US" b="1" dirty="0"/>
              <a:t> </a:t>
            </a:r>
            <a:r>
              <a:rPr lang="en-US" altLang="zh-CN" b="1" dirty="0"/>
              <a:t>chunk</a:t>
            </a:r>
            <a:r>
              <a:rPr lang="zh-CN" altLang="en-US" b="1" dirty="0"/>
              <a:t> </a:t>
            </a:r>
            <a:r>
              <a:rPr lang="en-US" altLang="zh-CN" b="1" dirty="0"/>
              <a:t>quality</a:t>
            </a:r>
            <a:r>
              <a:rPr lang="zh-CN" altLang="en-US" b="1" dirty="0"/>
              <a:t> </a:t>
            </a:r>
            <a:r>
              <a:rPr lang="en-US" altLang="zh-CN" b="1" dirty="0"/>
              <a:t>scores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43DE604-1908-FC4D-864B-AA2663FDD322}"/>
              </a:ext>
            </a:extLst>
          </p:cNvPr>
          <p:cNvSpPr txBox="1">
            <a:spLocks/>
          </p:cNvSpPr>
          <p:nvPr/>
        </p:nvSpPr>
        <p:spPr>
          <a:xfrm>
            <a:off x="364299" y="5392651"/>
            <a:ext cx="8410073" cy="7704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Early-Rejection based on chunk </a:t>
            </a:r>
            <a:r>
              <a:rPr lang="en-US" altLang="zh-CN" b="1" dirty="0">
                <a:solidFill>
                  <a:srgbClr val="0070C0"/>
                </a:solidFill>
              </a:rPr>
              <a:t>mapping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scores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(ER-CMR)</a:t>
            </a:r>
          </a:p>
          <a:p>
            <a:pPr lvl="1"/>
            <a:r>
              <a:rPr lang="en-US" altLang="zh-CN" b="1" dirty="0"/>
              <a:t>Predict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unmapped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reads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/>
              <a:t>using</a:t>
            </a:r>
            <a:r>
              <a:rPr lang="zh-CN" altLang="en-US" b="1" dirty="0"/>
              <a:t> </a:t>
            </a:r>
            <a:r>
              <a:rPr lang="en-US" altLang="zh-CN" b="1" dirty="0"/>
              <a:t>chunk</a:t>
            </a:r>
            <a:r>
              <a:rPr lang="zh-CN" altLang="en-US" b="1" dirty="0"/>
              <a:t> </a:t>
            </a:r>
            <a:r>
              <a:rPr lang="en-US" altLang="zh-CN" b="1" dirty="0"/>
              <a:t>mapping</a:t>
            </a:r>
            <a:r>
              <a:rPr lang="zh-CN" altLang="en-US" b="1" dirty="0"/>
              <a:t> </a:t>
            </a:r>
            <a:r>
              <a:rPr lang="en-US" altLang="zh-CN" b="1" dirty="0"/>
              <a:t>scores</a:t>
            </a:r>
            <a:endParaRPr lang="en-US" dirty="0"/>
          </a:p>
          <a:p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5E56651-2C83-FC46-A26D-D1307AD19646}"/>
              </a:ext>
            </a:extLst>
          </p:cNvPr>
          <p:cNvGrpSpPr/>
          <p:nvPr/>
        </p:nvGrpSpPr>
        <p:grpSpPr>
          <a:xfrm>
            <a:off x="4261738" y="2329229"/>
            <a:ext cx="1710705" cy="670367"/>
            <a:chOff x="4261738" y="2601379"/>
            <a:chExt cx="1710705" cy="670367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F77314B-7BAF-4D44-B8EB-85AAC50701AD}"/>
                </a:ext>
              </a:extLst>
            </p:cNvPr>
            <p:cNvCxnSpPr>
              <a:cxnSpLocks/>
            </p:cNvCxnSpPr>
            <p:nvPr/>
          </p:nvCxnSpPr>
          <p:spPr>
            <a:xfrm>
              <a:off x="4261738" y="2953896"/>
              <a:ext cx="23356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57B414B2-9D0D-5A47-BA03-ABB33052EEF3}"/>
                </a:ext>
              </a:extLst>
            </p:cNvPr>
            <p:cNvSpPr/>
            <p:nvPr/>
          </p:nvSpPr>
          <p:spPr>
            <a:xfrm>
              <a:off x="4498160" y="2601379"/>
              <a:ext cx="1474283" cy="670367"/>
            </a:xfrm>
            <a:prstGeom prst="roundRect">
              <a:avLst/>
            </a:prstGeom>
            <a:solidFill>
              <a:srgbClr val="FFEDE0"/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Map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basecalled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chunks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so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far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8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97" grpId="0" animBg="1"/>
      <p:bldP spid="97" grpId="1" animBg="1"/>
      <p:bldP spid="41" grpId="0" animBg="1"/>
      <p:bldP spid="47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BE54-5649-6B49-A950-021A1FE4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Implementation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E280D-4F4A-4947-B6A9-ADBD452F70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52BBAC-A53D-3041-AA3A-C449207F23BA}"/>
              </a:ext>
            </a:extLst>
          </p:cNvPr>
          <p:cNvSpPr/>
          <p:nvPr/>
        </p:nvSpPr>
        <p:spPr>
          <a:xfrm>
            <a:off x="366964" y="1317167"/>
            <a:ext cx="8410072" cy="1371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CP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ER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can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be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applied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on</a:t>
            </a:r>
          </a:p>
          <a:p>
            <a:pPr algn="ctr"/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different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systems,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e.g.,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CPU,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GPU,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PIM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D3C1C0B-DD9C-FF4B-8CAC-E28EBFED3703}"/>
              </a:ext>
            </a:extLst>
          </p:cNvPr>
          <p:cNvSpPr/>
          <p:nvPr/>
        </p:nvSpPr>
        <p:spPr>
          <a:xfrm>
            <a:off x="366963" y="3079865"/>
            <a:ext cx="8410072" cy="1730828"/>
          </a:xfrm>
          <a:prstGeom prst="roundRect">
            <a:avLst/>
          </a:prstGeom>
          <a:solidFill>
            <a:srgbClr val="8FC56D">
              <a:alpha val="35000"/>
            </a:srgbClr>
          </a:solidFill>
          <a:ln w="25400">
            <a:solidFill>
              <a:srgbClr val="2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2F8100"/>
                </a:solidFill>
              </a:rPr>
              <a:t>We implement CP and ER using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PIM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since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PIM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is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more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efficient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to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reduce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the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data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movement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between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genome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analysis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steps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7876F0B-A31F-4444-B439-950A61DD2A76}"/>
              </a:ext>
            </a:extLst>
          </p:cNvPr>
          <p:cNvSpPr/>
          <p:nvPr/>
        </p:nvSpPr>
        <p:spPr>
          <a:xfrm>
            <a:off x="366963" y="5201791"/>
            <a:ext cx="8410072" cy="10390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We also apply CP and ER on CPU and GPU baselines and observe speedup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and energy savings</a:t>
            </a:r>
          </a:p>
        </p:txBody>
      </p:sp>
    </p:spTree>
    <p:extLst>
      <p:ext uri="{BB962C8B-B14F-4D97-AF65-F5344CB8AC3E}">
        <p14:creationId xmlns:p14="http://schemas.microsoft.com/office/powerpoint/2010/main" val="319905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BBF8-6AF2-F249-B436-7CD1A96C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B64B0-8854-B748-BCA8-08C018F14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Background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and Motivation</a:t>
            </a:r>
          </a:p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 err="1">
                <a:solidFill>
                  <a:schemeClr val="bg1">
                    <a:lumMod val="75000"/>
                  </a:schemeClr>
                </a:solidFill>
              </a:rPr>
              <a:t>GenPIP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Tight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Integration of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Genome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Analysis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Steps</a:t>
            </a:r>
          </a:p>
          <a:p>
            <a:pPr marL="800100" lvl="1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Chunk-based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Pipeline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(CP)</a:t>
            </a:r>
          </a:p>
          <a:p>
            <a:pPr marL="800100" lvl="1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Early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Rejection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(ER)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altLang="zh-CN" sz="2500" b="1" dirty="0">
              <a:solidFill>
                <a:schemeClr val="bg1">
                  <a:lumMod val="75000"/>
                </a:schemeClr>
              </a:solidFill>
            </a:endParaRPr>
          </a:p>
          <a:p>
            <a:pPr marL="536575" indent="-357188">
              <a:lnSpc>
                <a:spcPct val="150000"/>
              </a:lnSpc>
              <a:buClr>
                <a:srgbClr val="0070C0"/>
              </a:buClr>
            </a:pPr>
            <a:r>
              <a:rPr lang="en-US" altLang="zh-CN" sz="2700" b="1" dirty="0" err="1">
                <a:solidFill>
                  <a:srgbClr val="0070C0"/>
                </a:solidFill>
              </a:rPr>
              <a:t>GenPIP</a:t>
            </a:r>
            <a:r>
              <a:rPr lang="en-US" altLang="zh-CN" sz="2700" b="1" dirty="0">
                <a:solidFill>
                  <a:srgbClr val="0070C0"/>
                </a:solidFill>
              </a:rPr>
              <a:t> Implementation</a:t>
            </a:r>
          </a:p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Evaluation </a:t>
            </a:r>
            <a:endParaRPr lang="en-US" sz="2700" b="1" dirty="0">
              <a:solidFill>
                <a:schemeClr val="bg1">
                  <a:lumMod val="75000"/>
                </a:schemeClr>
              </a:solidFill>
            </a:endParaRPr>
          </a:p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sz="27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73C91-78D5-8E42-A3C9-6E128966C5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73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51EE43F-0B81-7642-9B76-A72AFA09F276}"/>
              </a:ext>
            </a:extLst>
          </p:cNvPr>
          <p:cNvSpPr/>
          <p:nvPr/>
        </p:nvSpPr>
        <p:spPr>
          <a:xfrm>
            <a:off x="325900" y="1714898"/>
            <a:ext cx="8438449" cy="4141349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GenPIP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BCB5CA-DC79-AB4B-9CE8-49C2A8AC532D}"/>
              </a:ext>
            </a:extLst>
          </p:cNvPr>
          <p:cNvGrpSpPr/>
          <p:nvPr/>
        </p:nvGrpSpPr>
        <p:grpSpPr>
          <a:xfrm>
            <a:off x="5838516" y="1830076"/>
            <a:ext cx="2856700" cy="3943825"/>
            <a:chOff x="5838516" y="1906278"/>
            <a:chExt cx="2856700" cy="3943825"/>
          </a:xfrm>
        </p:grpSpPr>
        <p:sp>
          <p:nvSpPr>
            <p:cNvPr id="78" name="Google Shape;481;p54">
              <a:extLst>
                <a:ext uri="{FF2B5EF4-FFF2-40B4-BE49-F238E27FC236}">
                  <a16:creationId xmlns:a16="http://schemas.microsoft.com/office/drawing/2014/main" id="{498FA18F-8249-3C45-9C32-BD6D6E29A9EF}"/>
                </a:ext>
              </a:extLst>
            </p:cNvPr>
            <p:cNvSpPr/>
            <p:nvPr/>
          </p:nvSpPr>
          <p:spPr>
            <a:xfrm>
              <a:off x="5838516" y="1906278"/>
              <a:ext cx="2856700" cy="3943825"/>
            </a:xfrm>
            <a:prstGeom prst="roundRect">
              <a:avLst>
                <a:gd name="adj" fmla="val 1061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B23A932-2FB4-0046-9198-4019B69098C5}"/>
                </a:ext>
              </a:extLst>
            </p:cNvPr>
            <p:cNvSpPr/>
            <p:nvPr/>
          </p:nvSpPr>
          <p:spPr>
            <a:xfrm>
              <a:off x="5937803" y="5391038"/>
              <a:ext cx="2688489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Read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Mapping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Module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6E8742-B330-2E45-907C-E5443A02859F}"/>
              </a:ext>
            </a:extLst>
          </p:cNvPr>
          <p:cNvGrpSpPr/>
          <p:nvPr/>
        </p:nvGrpSpPr>
        <p:grpSpPr>
          <a:xfrm>
            <a:off x="3588237" y="1971331"/>
            <a:ext cx="1404693" cy="3802569"/>
            <a:chOff x="3588237" y="2047533"/>
            <a:chExt cx="1404693" cy="38025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604271D4-88AD-5144-89AB-1CA0D0C5A7F3}"/>
                </a:ext>
              </a:extLst>
            </p:cNvPr>
            <p:cNvSpPr/>
            <p:nvPr/>
          </p:nvSpPr>
          <p:spPr>
            <a:xfrm rot="16200000">
              <a:off x="2389299" y="3246471"/>
              <a:ext cx="3802569" cy="140469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695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695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695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695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2C41B41-FC22-244B-93EF-11C016F273DE}"/>
                </a:ext>
              </a:extLst>
            </p:cNvPr>
            <p:cNvSpPr/>
            <p:nvPr/>
          </p:nvSpPr>
          <p:spPr>
            <a:xfrm>
              <a:off x="3723818" y="5331513"/>
              <a:ext cx="1184111" cy="428969"/>
            </a:xfrm>
            <a:prstGeom prst="rect">
              <a:avLst/>
            </a:prstGeom>
            <a:noFill/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GenPIP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Controller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293A84-190E-574B-BDB3-CAB5B6527F39}"/>
              </a:ext>
            </a:extLst>
          </p:cNvPr>
          <p:cNvGrpSpPr/>
          <p:nvPr/>
        </p:nvGrpSpPr>
        <p:grpSpPr>
          <a:xfrm>
            <a:off x="390083" y="1830076"/>
            <a:ext cx="2176645" cy="3943826"/>
            <a:chOff x="390083" y="1906278"/>
            <a:chExt cx="2325619" cy="3943826"/>
          </a:xfrm>
        </p:grpSpPr>
        <p:sp>
          <p:nvSpPr>
            <p:cNvPr id="75" name="Google Shape;481;p54">
              <a:extLst>
                <a:ext uri="{FF2B5EF4-FFF2-40B4-BE49-F238E27FC236}">
                  <a16:creationId xmlns:a16="http://schemas.microsoft.com/office/drawing/2014/main" id="{602B65DA-FC0A-AF4A-943C-B9EBB29A3A26}"/>
                </a:ext>
              </a:extLst>
            </p:cNvPr>
            <p:cNvSpPr/>
            <p:nvPr/>
          </p:nvSpPr>
          <p:spPr>
            <a:xfrm>
              <a:off x="390083" y="1906278"/>
              <a:ext cx="2325619" cy="3943826"/>
            </a:xfrm>
            <a:prstGeom prst="roundRect">
              <a:avLst>
                <a:gd name="adj" fmla="val 6203"/>
              </a:avLst>
            </a:prstGeom>
            <a:solidFill>
              <a:srgbClr val="D9EAD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E9D6770-F3BC-074D-8DEB-49E7AE7CD51A}"/>
                </a:ext>
              </a:extLst>
            </p:cNvPr>
            <p:cNvSpPr/>
            <p:nvPr/>
          </p:nvSpPr>
          <p:spPr>
            <a:xfrm>
              <a:off x="445339" y="5391038"/>
              <a:ext cx="2223453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F81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Basecalling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F81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F81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Module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F81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B58CAD-C8A3-A24E-A469-9E2A608D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GenPIP</a:t>
            </a:r>
            <a:r>
              <a:rPr lang="zh-CN" altLang="en-US" dirty="0"/>
              <a:t> </a:t>
            </a:r>
            <a:r>
              <a:rPr lang="en-US" altLang="zh-CN" dirty="0"/>
              <a:t>Implementation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A6B06-9F93-B04F-90DE-5F3172662A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B5FC0F4-CF77-8446-91D4-8C0114220A59}"/>
              </a:ext>
            </a:extLst>
          </p:cNvPr>
          <p:cNvSpPr/>
          <p:nvPr/>
        </p:nvSpPr>
        <p:spPr>
          <a:xfrm>
            <a:off x="3702434" y="2276474"/>
            <a:ext cx="1170019" cy="11395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eDRAM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BDD41BB-9EEE-A644-B951-5D9840FFC0BD}"/>
              </a:ext>
            </a:extLst>
          </p:cNvPr>
          <p:cNvSpPr/>
          <p:nvPr/>
        </p:nvSpPr>
        <p:spPr>
          <a:xfrm rot="5400000">
            <a:off x="6454203" y="1717683"/>
            <a:ext cx="1616116" cy="2476839"/>
          </a:xfrm>
          <a:prstGeom prst="rect">
            <a:avLst/>
          </a:prstGeom>
          <a:gradFill flip="none" rotWithShape="1">
            <a:gsLst>
              <a:gs pos="11000">
                <a:schemeClr val="bg1">
                  <a:lumMod val="75000"/>
                </a:schemeClr>
              </a:gs>
              <a:gs pos="89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 w="25400" cap="flat" cmpd="sng" algn="ctr">
            <a:solidFill>
              <a:srgbClr val="000000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In-memory</a:t>
            </a: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Read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Mapping</a:t>
            </a:r>
          </a:p>
          <a:p>
            <a:pPr algn="ctr" defTabSz="914267">
              <a:defRPr/>
            </a:pPr>
            <a:r>
              <a:rPr lang="en-US" altLang="zh-CN" sz="14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[PARC,</a:t>
            </a:r>
            <a:r>
              <a:rPr lang="zh-CN" altLang="en-US" sz="14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 </a:t>
            </a:r>
            <a:r>
              <a:rPr lang="en-US" altLang="zh-CN" sz="14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ASPDAC’20]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>
                <a:solidFill>
                  <a:srgbClr val="0070C0"/>
                </a:solidFill>
                <a:latin typeface="Arial" panose="020B0604020202020204"/>
              </a:rPr>
              <a:t>+</a:t>
            </a:r>
            <a:r>
              <a:rPr lang="zh-CN" altLang="en-US" sz="1600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altLang="zh-CN" sz="1600" b="1" kern="0" dirty="0">
                <a:solidFill>
                  <a:srgbClr val="0070C0"/>
                </a:solidFill>
                <a:latin typeface="Arial" panose="020B0604020202020204"/>
              </a:rPr>
              <a:t>Our</a:t>
            </a:r>
            <a:r>
              <a:rPr lang="zh-CN" altLang="en-US" sz="1600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altLang="zh-CN" sz="1600" b="1" kern="0" dirty="0">
                <a:solidFill>
                  <a:srgbClr val="0070C0"/>
                </a:solidFill>
                <a:latin typeface="Arial" panose="020B0604020202020204"/>
              </a:rPr>
              <a:t>design</a:t>
            </a:r>
            <a:r>
              <a:rPr lang="zh-CN" altLang="en-US" sz="14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 </a:t>
            </a:r>
            <a:endParaRPr lang="en-US" altLang="zh-CN" sz="1400" b="1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21EC20-D8B1-9144-8A5A-C7EF0CB1BE8F}"/>
              </a:ext>
            </a:extLst>
          </p:cNvPr>
          <p:cNvSpPr/>
          <p:nvPr/>
        </p:nvSpPr>
        <p:spPr>
          <a:xfrm>
            <a:off x="614886" y="2087892"/>
            <a:ext cx="1703688" cy="193215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黑体" panose="02010609060101010101" pitchFamily="49" charset="-122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pitchFamily="49" charset="-122"/>
              </a:rPr>
              <a:t>In-memory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Basecaller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pitchFamily="49" charset="-122"/>
              </a:rPr>
              <a:t>[Helix,</a:t>
            </a: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pitchFamily="49" charset="-122"/>
              </a:rPr>
              <a:t> </a:t>
            </a:r>
            <a:r>
              <a:rPr lang="en-US" altLang="zh-CN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pitchFamily="49" charset="-122"/>
              </a:rPr>
              <a:t>PACT’20]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59B257E-3175-F046-A4CB-D34512CA3B3C}"/>
              </a:ext>
            </a:extLst>
          </p:cNvPr>
          <p:cNvSpPr/>
          <p:nvPr/>
        </p:nvSpPr>
        <p:spPr>
          <a:xfrm>
            <a:off x="596293" y="4455547"/>
            <a:ext cx="1803432" cy="615241"/>
          </a:xfrm>
          <a:prstGeom prst="rect">
            <a:avLst/>
          </a:prstGeom>
          <a:pattFill prst="lgGrid">
            <a:fgClr>
              <a:srgbClr val="9CC3E6">
                <a:lumMod val="20000"/>
                <a:lumOff val="80000"/>
              </a:srgbClr>
            </a:fgClr>
            <a:bgClr>
              <a:srgbClr val="FFFFFF"/>
            </a:bgClr>
          </a:patt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PIM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-CQS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PIM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chunk quality score calculation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8F2BE9D-B027-484E-A563-EDD34BD7EF2F}"/>
              </a:ext>
            </a:extLst>
          </p:cNvPr>
          <p:cNvGrpSpPr/>
          <p:nvPr/>
        </p:nvGrpSpPr>
        <p:grpSpPr>
          <a:xfrm>
            <a:off x="181734" y="1411844"/>
            <a:ext cx="4478184" cy="853744"/>
            <a:chOff x="181734" y="1474278"/>
            <a:chExt cx="4478184" cy="853744"/>
          </a:xfrm>
        </p:grpSpPr>
        <p:cxnSp>
          <p:nvCxnSpPr>
            <p:cNvPr id="100" name="Elbow Connector 99">
              <a:extLst>
                <a:ext uri="{FF2B5EF4-FFF2-40B4-BE49-F238E27FC236}">
                  <a16:creationId xmlns:a16="http://schemas.microsoft.com/office/drawing/2014/main" id="{CE6BDCE9-26E1-CB4E-91E6-749B11A563F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04503" y="2043553"/>
              <a:ext cx="567411" cy="1527"/>
            </a:xfrm>
            <a:prstGeom prst="bentConnector3">
              <a:avLst>
                <a:gd name="adj1" fmla="val 50000"/>
              </a:avLst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tailEnd type="triangle" w="med" len="sm"/>
            </a:ln>
            <a:effectLst/>
          </p:spPr>
        </p:cxn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AC3CBBE-77BA-F841-BB18-FB6A0BE7DB66}"/>
                </a:ext>
              </a:extLst>
            </p:cNvPr>
            <p:cNvSpPr/>
            <p:nvPr/>
          </p:nvSpPr>
          <p:spPr>
            <a:xfrm>
              <a:off x="181734" y="1474278"/>
              <a:ext cx="4478184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Raw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signals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from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the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sequencing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machine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881A012-98F7-8146-9A46-8FF7CA964343}"/>
              </a:ext>
            </a:extLst>
          </p:cNvPr>
          <p:cNvGrpSpPr/>
          <p:nvPr/>
        </p:nvGrpSpPr>
        <p:grpSpPr>
          <a:xfrm>
            <a:off x="2566728" y="2034193"/>
            <a:ext cx="1117660" cy="432000"/>
            <a:chOff x="2566728" y="2110395"/>
            <a:chExt cx="1117660" cy="432000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6CE3EC3D-3669-C644-8EDB-53DF09328A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6728" y="2524166"/>
              <a:ext cx="11176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tailEnd type="triangle" w="med" len="sm"/>
            </a:ln>
            <a:effectLst/>
          </p:spPr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4ED9512-17C4-A147-B0FA-B3C0D39EACEF}"/>
                </a:ext>
              </a:extLst>
            </p:cNvPr>
            <p:cNvSpPr/>
            <p:nvPr/>
          </p:nvSpPr>
          <p:spPr>
            <a:xfrm>
              <a:off x="2668681" y="2110395"/>
              <a:ext cx="908525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Signal</a:t>
              </a:r>
            </a:p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chunk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7FC7582-657C-3D43-BE65-AC3B29AA325D}"/>
              </a:ext>
            </a:extLst>
          </p:cNvPr>
          <p:cNvGrpSpPr/>
          <p:nvPr/>
        </p:nvGrpSpPr>
        <p:grpSpPr>
          <a:xfrm>
            <a:off x="452348" y="3987995"/>
            <a:ext cx="2369447" cy="434721"/>
            <a:chOff x="452348" y="4064197"/>
            <a:chExt cx="2369447" cy="434721"/>
          </a:xfrm>
        </p:grpSpPr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0F0BC73-5836-9649-850D-A11E6FDEB674}"/>
                </a:ext>
              </a:extLst>
            </p:cNvPr>
            <p:cNvCxnSpPr>
              <a:cxnSpLocks/>
            </p:cNvCxnSpPr>
            <p:nvPr/>
          </p:nvCxnSpPr>
          <p:spPr>
            <a:xfrm>
              <a:off x="684586" y="4096247"/>
              <a:ext cx="0" cy="402671"/>
            </a:xfrm>
            <a:prstGeom prst="straightConnector1">
              <a:avLst/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tailEnd type="triangle" w="med" len="sm"/>
            </a:ln>
            <a:effectLst/>
          </p:spPr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06EA7BE-E643-684A-82EF-DC02CA359322}"/>
                </a:ext>
              </a:extLst>
            </p:cNvPr>
            <p:cNvSpPr/>
            <p:nvPr/>
          </p:nvSpPr>
          <p:spPr>
            <a:xfrm>
              <a:off x="452348" y="4064197"/>
              <a:ext cx="2369447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Base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quality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score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1884199-4562-D14E-B25A-1749786BEC79}"/>
              </a:ext>
            </a:extLst>
          </p:cNvPr>
          <p:cNvGrpSpPr/>
          <p:nvPr/>
        </p:nvGrpSpPr>
        <p:grpSpPr>
          <a:xfrm>
            <a:off x="4781599" y="4478356"/>
            <a:ext cx="2087737" cy="432000"/>
            <a:chOff x="4781599" y="4554558"/>
            <a:chExt cx="2087737" cy="432000"/>
          </a:xfrm>
        </p:grpSpPr>
        <p:cxnSp>
          <p:nvCxnSpPr>
            <p:cNvPr id="115" name="Elbow Connector 114">
              <a:extLst>
                <a:ext uri="{FF2B5EF4-FFF2-40B4-BE49-F238E27FC236}">
                  <a16:creationId xmlns:a16="http://schemas.microsoft.com/office/drawing/2014/main" id="{7E5A3798-3D43-0249-B572-13690BA1175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781599" y="4564028"/>
              <a:ext cx="2087737" cy="402897"/>
            </a:xfrm>
            <a:prstGeom prst="bentConnector3">
              <a:avLst>
                <a:gd name="adj1" fmla="val 1509"/>
              </a:avLst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headEnd type="none"/>
              <a:tailEnd type="triangle" w="med" len="med"/>
            </a:ln>
            <a:effectLst/>
          </p:spPr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2BD5198-6413-7347-9C89-3B1555315393}"/>
                </a:ext>
              </a:extLst>
            </p:cNvPr>
            <p:cNvSpPr/>
            <p:nvPr/>
          </p:nvSpPr>
          <p:spPr>
            <a:xfrm>
              <a:off x="4909358" y="4554558"/>
              <a:ext cx="1959978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kern="0" dirty="0">
                  <a:solidFill>
                    <a:srgbClr val="FE6200"/>
                  </a:solidFill>
                  <a:latin typeface="Arial" panose="020B0604020202020204"/>
                  <a:ea typeface="黑体" panose="02010609060101010101" pitchFamily="49" charset="-122"/>
                </a:rPr>
                <a:t>Chunk</a:t>
              </a:r>
              <a:r>
                <a:rPr lang="zh-CN" altLang="en-US" sz="1600" b="1" kern="0" dirty="0">
                  <a:solidFill>
                    <a:srgbClr val="FE6200"/>
                  </a:solidFill>
                  <a:latin typeface="Arial" panose="020B0604020202020204"/>
                  <a:ea typeface="黑体" panose="02010609060101010101" pitchFamily="49" charset="-122"/>
                </a:rPr>
                <a:t> </a:t>
              </a:r>
              <a:r>
                <a:rPr lang="en-US" altLang="zh-CN" sz="1600" b="1" kern="0" dirty="0">
                  <a:solidFill>
                    <a:srgbClr val="FE6200"/>
                  </a:solidFill>
                  <a:latin typeface="Arial" panose="020B0604020202020204"/>
                  <a:ea typeface="黑体" panose="02010609060101010101" pitchFamily="49" charset="-122"/>
                </a:rPr>
                <a:t>m</a:t>
              </a:r>
              <a:r>
                <a:rPr kumimoji="0" lang="en-US" altLang="zh-CN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apping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score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1882D84-26AA-C845-B63C-27467DA9E9CE}"/>
              </a:ext>
            </a:extLst>
          </p:cNvPr>
          <p:cNvGrpSpPr/>
          <p:nvPr/>
        </p:nvGrpSpPr>
        <p:grpSpPr>
          <a:xfrm>
            <a:off x="7100154" y="4389309"/>
            <a:ext cx="2024056" cy="1309425"/>
            <a:chOff x="7100154" y="4465511"/>
            <a:chExt cx="2024056" cy="1309425"/>
          </a:xfrm>
        </p:grpSpPr>
        <p:cxnSp>
          <p:nvCxnSpPr>
            <p:cNvPr id="116" name="Elbow Connector 115">
              <a:extLst>
                <a:ext uri="{FF2B5EF4-FFF2-40B4-BE49-F238E27FC236}">
                  <a16:creationId xmlns:a16="http://schemas.microsoft.com/office/drawing/2014/main" id="{12BA04F9-0D93-5C4C-B3A5-20A3D2B543C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747147" y="3907353"/>
              <a:ext cx="437051" cy="1694665"/>
            </a:xfrm>
            <a:prstGeom prst="bentConnector2">
              <a:avLst/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tailEnd type="triangle" w="med" len="sm"/>
            </a:ln>
            <a:effectLst/>
          </p:spPr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8B24F25-076F-4941-8224-418C2DA53365}"/>
                </a:ext>
              </a:extLst>
            </p:cNvPr>
            <p:cNvSpPr/>
            <p:nvPr/>
          </p:nvSpPr>
          <p:spPr>
            <a:xfrm rot="16200000">
              <a:off x="8253497" y="4904224"/>
              <a:ext cx="1309425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To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storage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9D053A8-5306-AA4F-A195-24A25569A0ED}"/>
                </a:ext>
              </a:extLst>
            </p:cNvPr>
            <p:cNvSpPr/>
            <p:nvPr/>
          </p:nvSpPr>
          <p:spPr>
            <a:xfrm>
              <a:off x="7100154" y="4570077"/>
              <a:ext cx="1829934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kern="0" dirty="0">
                  <a:solidFill>
                    <a:srgbClr val="FE6200"/>
                  </a:solidFill>
                  <a:latin typeface="Arial" panose="020B0604020202020204"/>
                  <a:ea typeface="黑体" panose="02010609060101010101" pitchFamily="49" charset="-122"/>
                </a:rPr>
                <a:t>Read</a:t>
              </a:r>
              <a:r>
                <a:rPr lang="zh-CN" altLang="en-US" sz="1600" b="1" kern="0" dirty="0">
                  <a:solidFill>
                    <a:srgbClr val="FE6200"/>
                  </a:solidFill>
                  <a:latin typeface="Arial" panose="020B0604020202020204"/>
                  <a:ea typeface="黑体" panose="02010609060101010101" pitchFamily="49" charset="-122"/>
                </a:rPr>
                <a:t> </a:t>
              </a:r>
              <a:r>
                <a:rPr lang="en-US" altLang="zh-CN" sz="1600" b="1" kern="0" dirty="0">
                  <a:solidFill>
                    <a:srgbClr val="FE6200"/>
                  </a:solidFill>
                  <a:latin typeface="Arial" panose="020B0604020202020204"/>
                  <a:ea typeface="黑体" panose="02010609060101010101" pitchFamily="49" charset="-122"/>
                </a:rPr>
                <a:t>m</a:t>
              </a:r>
              <a:r>
                <a:rPr kumimoji="0" lang="en-US" altLang="zh-CN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apping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result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99CAD5-E8D8-994F-A379-9355C06F94D1}"/>
              </a:ext>
            </a:extLst>
          </p:cNvPr>
          <p:cNvGrpSpPr/>
          <p:nvPr/>
        </p:nvGrpSpPr>
        <p:grpSpPr>
          <a:xfrm>
            <a:off x="3595824" y="3498351"/>
            <a:ext cx="1431674" cy="568788"/>
            <a:chOff x="3595824" y="3574553"/>
            <a:chExt cx="1431674" cy="56878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2CBB5E0-CA3E-D348-B517-1F2E6F6F281A}"/>
                </a:ext>
              </a:extLst>
            </p:cNvPr>
            <p:cNvSpPr/>
            <p:nvPr/>
          </p:nvSpPr>
          <p:spPr>
            <a:xfrm>
              <a:off x="3721696" y="3574553"/>
              <a:ext cx="1153238" cy="5687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A733AF9-BB13-B646-97F2-2F0197F4D2B3}"/>
                </a:ext>
              </a:extLst>
            </p:cNvPr>
            <p:cNvSpPr txBox="1"/>
            <p:nvPr/>
          </p:nvSpPr>
          <p:spPr>
            <a:xfrm>
              <a:off x="3595824" y="3628419"/>
              <a:ext cx="143167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7">
                <a:lnSpc>
                  <a:spcPts val="1500"/>
                </a:lnSpc>
              </a:pPr>
              <a:r>
                <a:rPr lang="en-US" altLang="zh-CN" sz="1600" b="1" dirty="0">
                  <a:solidFill>
                    <a:srgbClr val="0070C0"/>
                  </a:solidFill>
                  <a:latin typeface="Arial" panose="020B0604020202020204"/>
                  <a:ea typeface="黑体" panose="02010609060101010101" pitchFamily="49" charset="-122"/>
                </a:rPr>
                <a:t>Average Calculator</a:t>
              </a:r>
              <a:endParaRPr lang="en-US" sz="1600" b="1" dirty="0">
                <a:solidFill>
                  <a:srgbClr val="0070C0"/>
                </a:solidFill>
                <a:latin typeface="Arial" panose="020B0604020202020204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4A9DE05-C3CB-A64F-BFD2-F602D36E229F}"/>
              </a:ext>
            </a:extLst>
          </p:cNvPr>
          <p:cNvGrpSpPr/>
          <p:nvPr/>
        </p:nvGrpSpPr>
        <p:grpSpPr>
          <a:xfrm>
            <a:off x="4864104" y="5215942"/>
            <a:ext cx="1118681" cy="432000"/>
            <a:chOff x="4883905" y="5261032"/>
            <a:chExt cx="1118681" cy="432000"/>
          </a:xfrm>
        </p:grpSpPr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ABBDA90-3574-214A-A155-E15583CD75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2930" y="5610824"/>
              <a:ext cx="84558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E2000A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5EE7371-683D-354A-A7F6-946B7972EBF1}"/>
                </a:ext>
              </a:extLst>
            </p:cNvPr>
            <p:cNvSpPr/>
            <p:nvPr/>
          </p:nvSpPr>
          <p:spPr>
            <a:xfrm>
              <a:off x="4883905" y="5261032"/>
              <a:ext cx="1118681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2000A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ER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7681299-7025-A04D-9171-940A7126ACD3}"/>
              </a:ext>
            </a:extLst>
          </p:cNvPr>
          <p:cNvGrpSpPr/>
          <p:nvPr/>
        </p:nvGrpSpPr>
        <p:grpSpPr>
          <a:xfrm>
            <a:off x="3682036" y="4478356"/>
            <a:ext cx="1184165" cy="648154"/>
            <a:chOff x="5179244" y="2092469"/>
            <a:chExt cx="1184165" cy="368944"/>
          </a:xfrm>
        </p:grpSpPr>
        <p:sp>
          <p:nvSpPr>
            <p:cNvPr id="132" name="Rounded Rectangle 131">
              <a:extLst>
                <a:ext uri="{FF2B5EF4-FFF2-40B4-BE49-F238E27FC236}">
                  <a16:creationId xmlns:a16="http://schemas.microsoft.com/office/drawing/2014/main" id="{89DD35ED-338F-3242-B4CE-83A4DCBB03B9}"/>
                </a:ext>
              </a:extLst>
            </p:cNvPr>
            <p:cNvSpPr/>
            <p:nvPr/>
          </p:nvSpPr>
          <p:spPr>
            <a:xfrm>
              <a:off x="5225790" y="2109623"/>
              <a:ext cx="1094463" cy="3517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F04283B-8B33-4141-BC86-407261FF3253}"/>
                </a:ext>
              </a:extLst>
            </p:cNvPr>
            <p:cNvSpPr txBox="1"/>
            <p:nvPr/>
          </p:nvSpPr>
          <p:spPr>
            <a:xfrm>
              <a:off x="5179244" y="2092469"/>
              <a:ext cx="1184165" cy="32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67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endParaRPr>
            </a:p>
            <a:p>
              <a:pPr marL="0" marR="0" lvl="0" indent="0" algn="ctr" defTabSz="914267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ER</a:t>
              </a:r>
            </a:p>
            <a:p>
              <a:pPr marL="0" marR="0" lvl="0" indent="0" algn="ctr" defTabSz="914267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Controller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EC7951F-0994-0944-82BC-B744E0EE0601}"/>
              </a:ext>
            </a:extLst>
          </p:cNvPr>
          <p:cNvGrpSpPr/>
          <p:nvPr/>
        </p:nvGrpSpPr>
        <p:grpSpPr>
          <a:xfrm>
            <a:off x="3907376" y="4071658"/>
            <a:ext cx="906126" cy="451938"/>
            <a:chOff x="3830165" y="4147221"/>
            <a:chExt cx="906126" cy="451938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8E0767A-619F-D746-B7B7-14C13C59432D}"/>
                </a:ext>
              </a:extLst>
            </p:cNvPr>
            <p:cNvSpPr/>
            <p:nvPr/>
          </p:nvSpPr>
          <p:spPr>
            <a:xfrm>
              <a:off x="3842984" y="4167159"/>
              <a:ext cx="893307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Quality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score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A6D97CD4-2ECE-2D42-82C9-CD5B96866063}"/>
                </a:ext>
              </a:extLst>
            </p:cNvPr>
            <p:cNvCxnSpPr>
              <a:cxnSpLocks/>
            </p:cNvCxnSpPr>
            <p:nvPr/>
          </p:nvCxnSpPr>
          <p:spPr>
            <a:xfrm>
              <a:off x="3830165" y="4147221"/>
              <a:ext cx="0" cy="419506"/>
            </a:xfrm>
            <a:prstGeom prst="straightConnector1">
              <a:avLst/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tailEnd type="triangle" w="med" len="sm"/>
            </a:ln>
            <a:effectLst/>
          </p:spPr>
        </p:cxn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44B5A79-B110-7C49-BB02-1497F812B37E}"/>
              </a:ext>
            </a:extLst>
          </p:cNvPr>
          <p:cNvGrpSpPr/>
          <p:nvPr/>
        </p:nvGrpSpPr>
        <p:grpSpPr>
          <a:xfrm>
            <a:off x="2533206" y="5210800"/>
            <a:ext cx="1118681" cy="432000"/>
            <a:chOff x="2545893" y="5287002"/>
            <a:chExt cx="1118681" cy="432000"/>
          </a:xfrm>
        </p:grpSpPr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DD22EF60-3AE1-4941-99DA-31FBCF23B7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6728" y="5634706"/>
              <a:ext cx="103284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E2000A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5916818-E678-B840-934E-78D885BCA3A7}"/>
                </a:ext>
              </a:extLst>
            </p:cNvPr>
            <p:cNvSpPr/>
            <p:nvPr/>
          </p:nvSpPr>
          <p:spPr>
            <a:xfrm>
              <a:off x="2545893" y="5287002"/>
              <a:ext cx="1118681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2000A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ER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3D0F520-37B4-0045-962B-945D2484C2FA}"/>
              </a:ext>
            </a:extLst>
          </p:cNvPr>
          <p:cNvGrpSpPr/>
          <p:nvPr/>
        </p:nvGrpSpPr>
        <p:grpSpPr>
          <a:xfrm>
            <a:off x="4872065" y="2794999"/>
            <a:ext cx="994924" cy="432000"/>
            <a:chOff x="4872065" y="2871201"/>
            <a:chExt cx="994924" cy="43200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7CFE558-60EB-C64E-9125-9FF89ED861F2}"/>
                </a:ext>
              </a:extLst>
            </p:cNvPr>
            <p:cNvSpPr/>
            <p:nvPr/>
          </p:nvSpPr>
          <p:spPr>
            <a:xfrm>
              <a:off x="4907929" y="2871201"/>
              <a:ext cx="908525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Chunk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63DF6B7D-3D38-A844-97A6-0FBC42E92F58}"/>
                </a:ext>
              </a:extLst>
            </p:cNvPr>
            <p:cNvCxnSpPr>
              <a:cxnSpLocks/>
            </p:cNvCxnSpPr>
            <p:nvPr/>
          </p:nvCxnSpPr>
          <p:spPr>
            <a:xfrm>
              <a:off x="4872065" y="3264454"/>
              <a:ext cx="994924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2B39A6-1DBC-9843-8BD6-574ADE2D3638}"/>
              </a:ext>
            </a:extLst>
          </p:cNvPr>
          <p:cNvGrpSpPr/>
          <p:nvPr/>
        </p:nvGrpSpPr>
        <p:grpSpPr>
          <a:xfrm rot="5400000">
            <a:off x="6863983" y="2874829"/>
            <a:ext cx="813521" cy="2682462"/>
            <a:chOff x="6526425" y="2374744"/>
            <a:chExt cx="813521" cy="2504298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613F847-79B0-894C-9136-A259E087241E}"/>
                </a:ext>
              </a:extLst>
            </p:cNvPr>
            <p:cNvSpPr/>
            <p:nvPr/>
          </p:nvSpPr>
          <p:spPr>
            <a:xfrm rot="16200000">
              <a:off x="5654904" y="3356862"/>
              <a:ext cx="2504298" cy="54006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695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660DC0D-2574-2B43-A0C3-CEEE00572CBF}"/>
                </a:ext>
              </a:extLst>
            </p:cNvPr>
            <p:cNvSpPr/>
            <p:nvPr/>
          </p:nvSpPr>
          <p:spPr>
            <a:xfrm rot="16200000">
              <a:off x="5706682" y="3196044"/>
              <a:ext cx="2453007" cy="813521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Read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Mapping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Controller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7418451-E459-F54C-AC9F-A87FE1FA3CC1}"/>
              </a:ext>
            </a:extLst>
          </p:cNvPr>
          <p:cNvGrpSpPr/>
          <p:nvPr/>
        </p:nvGrpSpPr>
        <p:grpSpPr>
          <a:xfrm>
            <a:off x="2318657" y="2671533"/>
            <a:ext cx="1383389" cy="606575"/>
            <a:chOff x="2318657" y="2015235"/>
            <a:chExt cx="1383389" cy="77256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807EB75-ABA1-F145-9AEA-42C597F90B02}"/>
                </a:ext>
              </a:extLst>
            </p:cNvPr>
            <p:cNvSpPr/>
            <p:nvPr/>
          </p:nvSpPr>
          <p:spPr>
            <a:xfrm>
              <a:off x="2377963" y="2015235"/>
              <a:ext cx="1313776" cy="772568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Basecalled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chunk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cxnSp>
          <p:nvCxnSpPr>
            <p:cNvPr id="141" name="Elbow Connector 140">
              <a:extLst>
                <a:ext uri="{FF2B5EF4-FFF2-40B4-BE49-F238E27FC236}">
                  <a16:creationId xmlns:a16="http://schemas.microsoft.com/office/drawing/2014/main" id="{23F3ED18-7665-054E-A5DA-30F818532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8657" y="2644115"/>
              <a:ext cx="1383389" cy="0"/>
            </a:xfrm>
            <a:prstGeom prst="bentConnector3">
              <a:avLst>
                <a:gd name="adj1" fmla="val 83049"/>
              </a:avLst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tailEnd type="triangle" w="med" len="sm"/>
            </a:ln>
            <a:effectLst/>
          </p:spPr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AB76977-D5DE-4643-8389-2318864A8A4E}"/>
              </a:ext>
            </a:extLst>
          </p:cNvPr>
          <p:cNvGrpSpPr/>
          <p:nvPr/>
        </p:nvGrpSpPr>
        <p:grpSpPr>
          <a:xfrm>
            <a:off x="2398808" y="3951164"/>
            <a:ext cx="1310217" cy="578037"/>
            <a:chOff x="2398808" y="4027366"/>
            <a:chExt cx="1310217" cy="578037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AE8F0C3-7A28-5342-B0F4-F395B3653FA7}"/>
                </a:ext>
              </a:extLst>
            </p:cNvPr>
            <p:cNvSpPr/>
            <p:nvPr/>
          </p:nvSpPr>
          <p:spPr>
            <a:xfrm>
              <a:off x="2588123" y="4105473"/>
              <a:ext cx="908525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Chunk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quality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score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cxnSp>
          <p:nvCxnSpPr>
            <p:cNvPr id="142" name="Elbow Connector 141">
              <a:extLst>
                <a:ext uri="{FF2B5EF4-FFF2-40B4-BE49-F238E27FC236}">
                  <a16:creationId xmlns:a16="http://schemas.microsoft.com/office/drawing/2014/main" id="{79EF7F31-8E2D-CD40-82B8-84C039D5A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8808" y="4027366"/>
              <a:ext cx="1310217" cy="578037"/>
            </a:xfrm>
            <a:prstGeom prst="bentConnector3">
              <a:avLst>
                <a:gd name="adj1" fmla="val 82403"/>
              </a:avLst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tailEnd type="triangle" w="med" len="sm"/>
            </a:ln>
            <a:effectLst/>
          </p:spPr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EE9728-FA81-6A47-B48D-DBA895300A88}"/>
              </a:ext>
            </a:extLst>
          </p:cNvPr>
          <p:cNvSpPr txBox="1"/>
          <p:nvPr/>
        </p:nvSpPr>
        <p:spPr>
          <a:xfrm>
            <a:off x="2466525" y="6093296"/>
            <a:ext cx="38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https://</a:t>
            </a:r>
            <a:r>
              <a:rPr lang="en-US" b="1" u="sng" dirty="0" err="1">
                <a:solidFill>
                  <a:srgbClr val="7030A0"/>
                </a:solidFill>
              </a:rPr>
              <a:t>arxiv.org</a:t>
            </a:r>
            <a:r>
              <a:rPr lang="en-US" b="1" u="sng" dirty="0">
                <a:solidFill>
                  <a:srgbClr val="7030A0"/>
                </a:solidFill>
              </a:rPr>
              <a:t>/pdf/2209.08600.pdf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8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5" grpId="0" animBg="1"/>
      <p:bldP spid="76" grpId="0" animBg="1"/>
      <p:bldP spid="93" grpId="0" animBg="1"/>
      <p:bldP spid="93" grpId="1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51EE43F-0B81-7642-9B76-A72AFA09F276}"/>
              </a:ext>
            </a:extLst>
          </p:cNvPr>
          <p:cNvSpPr/>
          <p:nvPr/>
        </p:nvSpPr>
        <p:spPr>
          <a:xfrm>
            <a:off x="325900" y="1714898"/>
            <a:ext cx="8438449" cy="4141349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GenPIP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BCB5CA-DC79-AB4B-9CE8-49C2A8AC532D}"/>
              </a:ext>
            </a:extLst>
          </p:cNvPr>
          <p:cNvGrpSpPr/>
          <p:nvPr/>
        </p:nvGrpSpPr>
        <p:grpSpPr>
          <a:xfrm>
            <a:off x="5838516" y="1830076"/>
            <a:ext cx="2856700" cy="3943825"/>
            <a:chOff x="5838516" y="1906278"/>
            <a:chExt cx="2856700" cy="3943825"/>
          </a:xfrm>
        </p:grpSpPr>
        <p:sp>
          <p:nvSpPr>
            <p:cNvPr id="78" name="Google Shape;481;p54">
              <a:extLst>
                <a:ext uri="{FF2B5EF4-FFF2-40B4-BE49-F238E27FC236}">
                  <a16:creationId xmlns:a16="http://schemas.microsoft.com/office/drawing/2014/main" id="{498FA18F-8249-3C45-9C32-BD6D6E29A9EF}"/>
                </a:ext>
              </a:extLst>
            </p:cNvPr>
            <p:cNvSpPr/>
            <p:nvPr/>
          </p:nvSpPr>
          <p:spPr>
            <a:xfrm>
              <a:off x="5838516" y="1906278"/>
              <a:ext cx="2856700" cy="3943825"/>
            </a:xfrm>
            <a:prstGeom prst="roundRect">
              <a:avLst>
                <a:gd name="adj" fmla="val 1061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B23A932-2FB4-0046-9198-4019B69098C5}"/>
                </a:ext>
              </a:extLst>
            </p:cNvPr>
            <p:cNvSpPr/>
            <p:nvPr/>
          </p:nvSpPr>
          <p:spPr>
            <a:xfrm>
              <a:off x="5937803" y="5391038"/>
              <a:ext cx="2688489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Read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Mapping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Module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6E8742-B330-2E45-907C-E5443A02859F}"/>
              </a:ext>
            </a:extLst>
          </p:cNvPr>
          <p:cNvGrpSpPr/>
          <p:nvPr/>
        </p:nvGrpSpPr>
        <p:grpSpPr>
          <a:xfrm>
            <a:off x="3588237" y="1971331"/>
            <a:ext cx="1404693" cy="3802569"/>
            <a:chOff x="3588237" y="2047533"/>
            <a:chExt cx="1404693" cy="3802569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604271D4-88AD-5144-89AB-1CA0D0C5A7F3}"/>
                </a:ext>
              </a:extLst>
            </p:cNvPr>
            <p:cNvSpPr/>
            <p:nvPr/>
          </p:nvSpPr>
          <p:spPr>
            <a:xfrm rot="16200000">
              <a:off x="2389299" y="3246471"/>
              <a:ext cx="3802569" cy="140469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695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695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695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695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2C41B41-FC22-244B-93EF-11C016F273DE}"/>
                </a:ext>
              </a:extLst>
            </p:cNvPr>
            <p:cNvSpPr/>
            <p:nvPr/>
          </p:nvSpPr>
          <p:spPr>
            <a:xfrm>
              <a:off x="3723818" y="5331513"/>
              <a:ext cx="1184111" cy="428969"/>
            </a:xfrm>
            <a:prstGeom prst="rect">
              <a:avLst/>
            </a:prstGeom>
            <a:noFill/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GenPIP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Controller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293A84-190E-574B-BDB3-CAB5B6527F39}"/>
              </a:ext>
            </a:extLst>
          </p:cNvPr>
          <p:cNvGrpSpPr/>
          <p:nvPr/>
        </p:nvGrpSpPr>
        <p:grpSpPr>
          <a:xfrm>
            <a:off x="390083" y="1830076"/>
            <a:ext cx="2176645" cy="3943826"/>
            <a:chOff x="390083" y="1906278"/>
            <a:chExt cx="2325619" cy="3943826"/>
          </a:xfrm>
        </p:grpSpPr>
        <p:sp>
          <p:nvSpPr>
            <p:cNvPr id="75" name="Google Shape;481;p54">
              <a:extLst>
                <a:ext uri="{FF2B5EF4-FFF2-40B4-BE49-F238E27FC236}">
                  <a16:creationId xmlns:a16="http://schemas.microsoft.com/office/drawing/2014/main" id="{602B65DA-FC0A-AF4A-943C-B9EBB29A3A26}"/>
                </a:ext>
              </a:extLst>
            </p:cNvPr>
            <p:cNvSpPr/>
            <p:nvPr/>
          </p:nvSpPr>
          <p:spPr>
            <a:xfrm>
              <a:off x="390083" y="1906278"/>
              <a:ext cx="2325619" cy="3943826"/>
            </a:xfrm>
            <a:prstGeom prst="roundRect">
              <a:avLst>
                <a:gd name="adj" fmla="val 6203"/>
              </a:avLst>
            </a:prstGeom>
            <a:solidFill>
              <a:srgbClr val="D9EAD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E9D6770-F3BC-074D-8DEB-49E7AE7CD51A}"/>
                </a:ext>
              </a:extLst>
            </p:cNvPr>
            <p:cNvSpPr/>
            <p:nvPr/>
          </p:nvSpPr>
          <p:spPr>
            <a:xfrm>
              <a:off x="445339" y="5391038"/>
              <a:ext cx="2223453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F81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Basecalling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F81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F81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Module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F81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B58CAD-C8A3-A24E-A469-9E2A608D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GenPIP</a:t>
            </a:r>
            <a:r>
              <a:rPr lang="zh-CN" altLang="en-US" dirty="0"/>
              <a:t> </a:t>
            </a:r>
            <a:r>
              <a:rPr lang="en-US" altLang="zh-CN" dirty="0"/>
              <a:t>Implementation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A6B06-9F93-B04F-90DE-5F3172662A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B5FC0F4-CF77-8446-91D4-8C0114220A59}"/>
              </a:ext>
            </a:extLst>
          </p:cNvPr>
          <p:cNvSpPr/>
          <p:nvPr/>
        </p:nvSpPr>
        <p:spPr>
          <a:xfrm>
            <a:off x="3702434" y="2276474"/>
            <a:ext cx="1170019" cy="11395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eDRAM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BDD41BB-9EEE-A644-B951-5D9840FFC0BD}"/>
              </a:ext>
            </a:extLst>
          </p:cNvPr>
          <p:cNvSpPr/>
          <p:nvPr/>
        </p:nvSpPr>
        <p:spPr>
          <a:xfrm rot="5400000">
            <a:off x="6454203" y="1717683"/>
            <a:ext cx="1616116" cy="2476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In-memory</a:t>
            </a: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Read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Mapping</a:t>
            </a: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>
                <a:solidFill>
                  <a:srgbClr val="0070C0"/>
                </a:solidFill>
                <a:latin typeface="Arial" panose="020B0604020202020204"/>
              </a:rPr>
              <a:t>Our</a:t>
            </a:r>
            <a:r>
              <a:rPr lang="zh-CN" altLang="en-US" sz="1600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altLang="zh-CN" sz="1600" b="1" kern="0" dirty="0">
                <a:solidFill>
                  <a:srgbClr val="0070C0"/>
                </a:solidFill>
                <a:latin typeface="Arial" panose="020B0604020202020204"/>
              </a:rPr>
              <a:t>design</a:t>
            </a:r>
            <a:r>
              <a:rPr lang="zh-CN" altLang="en-US" sz="1600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altLang="zh-CN" sz="14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+</a:t>
            </a:r>
            <a:r>
              <a:rPr lang="zh-CN" altLang="en-US" sz="14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 </a:t>
            </a:r>
            <a:endParaRPr lang="en-US" altLang="zh-CN" sz="1400" b="1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[PARC,</a:t>
            </a:r>
            <a:r>
              <a:rPr lang="zh-CN" altLang="en-US" sz="14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 </a:t>
            </a:r>
            <a:r>
              <a:rPr lang="en-US" altLang="zh-CN" sz="14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ASPDAC’20]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21EC20-D8B1-9144-8A5A-C7EF0CB1BE8F}"/>
              </a:ext>
            </a:extLst>
          </p:cNvPr>
          <p:cNvSpPr/>
          <p:nvPr/>
        </p:nvSpPr>
        <p:spPr>
          <a:xfrm>
            <a:off x="614886" y="2087892"/>
            <a:ext cx="1703688" cy="193215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黑体" panose="02010609060101010101" pitchFamily="49" charset="-122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pitchFamily="49" charset="-122"/>
              </a:rPr>
              <a:t>In-memory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Basecaller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pitchFamily="49" charset="-122"/>
              </a:rPr>
              <a:t>[Helix,</a:t>
            </a: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pitchFamily="49" charset="-122"/>
              </a:rPr>
              <a:t> </a:t>
            </a:r>
            <a:r>
              <a:rPr lang="en-US" altLang="zh-CN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黑体" panose="02010609060101010101" pitchFamily="49" charset="-122"/>
              </a:rPr>
              <a:t>PACT’20]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59B257E-3175-F046-A4CB-D34512CA3B3C}"/>
              </a:ext>
            </a:extLst>
          </p:cNvPr>
          <p:cNvSpPr/>
          <p:nvPr/>
        </p:nvSpPr>
        <p:spPr>
          <a:xfrm>
            <a:off x="596293" y="4455547"/>
            <a:ext cx="1803432" cy="615241"/>
          </a:xfrm>
          <a:prstGeom prst="rect">
            <a:avLst/>
          </a:prstGeom>
          <a:pattFill prst="lgGrid">
            <a:fgClr>
              <a:srgbClr val="9CC3E6">
                <a:lumMod val="20000"/>
                <a:lumOff val="80000"/>
              </a:srgbClr>
            </a:fgClr>
            <a:bgClr>
              <a:srgbClr val="FFFFFF"/>
            </a:bgClr>
          </a:patt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PIM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-CQS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PIM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chunk quality score calculation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8F2BE9D-B027-484E-A563-EDD34BD7EF2F}"/>
              </a:ext>
            </a:extLst>
          </p:cNvPr>
          <p:cNvGrpSpPr/>
          <p:nvPr/>
        </p:nvGrpSpPr>
        <p:grpSpPr>
          <a:xfrm>
            <a:off x="181734" y="1411844"/>
            <a:ext cx="4478184" cy="853744"/>
            <a:chOff x="181734" y="1474278"/>
            <a:chExt cx="4478184" cy="853744"/>
          </a:xfrm>
        </p:grpSpPr>
        <p:cxnSp>
          <p:nvCxnSpPr>
            <p:cNvPr id="100" name="Elbow Connector 99">
              <a:extLst>
                <a:ext uri="{FF2B5EF4-FFF2-40B4-BE49-F238E27FC236}">
                  <a16:creationId xmlns:a16="http://schemas.microsoft.com/office/drawing/2014/main" id="{CE6BDCE9-26E1-CB4E-91E6-749B11A563F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04503" y="2043553"/>
              <a:ext cx="567411" cy="1527"/>
            </a:xfrm>
            <a:prstGeom prst="bentConnector3">
              <a:avLst>
                <a:gd name="adj1" fmla="val 50000"/>
              </a:avLst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tailEnd type="triangle" w="med" len="sm"/>
            </a:ln>
            <a:effectLst/>
          </p:spPr>
        </p:cxn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AC3CBBE-77BA-F841-BB18-FB6A0BE7DB66}"/>
                </a:ext>
              </a:extLst>
            </p:cNvPr>
            <p:cNvSpPr/>
            <p:nvPr/>
          </p:nvSpPr>
          <p:spPr>
            <a:xfrm>
              <a:off x="181734" y="1474278"/>
              <a:ext cx="4478184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Raw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signals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from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the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sequencing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machine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881A012-98F7-8146-9A46-8FF7CA964343}"/>
              </a:ext>
            </a:extLst>
          </p:cNvPr>
          <p:cNvGrpSpPr/>
          <p:nvPr/>
        </p:nvGrpSpPr>
        <p:grpSpPr>
          <a:xfrm>
            <a:off x="2566728" y="2034193"/>
            <a:ext cx="1117660" cy="432000"/>
            <a:chOff x="2566728" y="2110395"/>
            <a:chExt cx="1117660" cy="432000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6CE3EC3D-3669-C644-8EDB-53DF09328A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6728" y="2524166"/>
              <a:ext cx="11176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tailEnd type="triangle" w="med" len="sm"/>
            </a:ln>
            <a:effectLst/>
          </p:spPr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4ED9512-17C4-A147-B0FA-B3C0D39EACEF}"/>
                </a:ext>
              </a:extLst>
            </p:cNvPr>
            <p:cNvSpPr/>
            <p:nvPr/>
          </p:nvSpPr>
          <p:spPr>
            <a:xfrm>
              <a:off x="2668681" y="2110395"/>
              <a:ext cx="908525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Signal</a:t>
              </a:r>
            </a:p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chunk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7FC7582-657C-3D43-BE65-AC3B29AA325D}"/>
              </a:ext>
            </a:extLst>
          </p:cNvPr>
          <p:cNvGrpSpPr/>
          <p:nvPr/>
        </p:nvGrpSpPr>
        <p:grpSpPr>
          <a:xfrm>
            <a:off x="452348" y="3987995"/>
            <a:ext cx="2369447" cy="434721"/>
            <a:chOff x="452348" y="4064197"/>
            <a:chExt cx="2369447" cy="434721"/>
          </a:xfrm>
        </p:grpSpPr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0F0BC73-5836-9649-850D-A11E6FDEB674}"/>
                </a:ext>
              </a:extLst>
            </p:cNvPr>
            <p:cNvCxnSpPr>
              <a:cxnSpLocks/>
            </p:cNvCxnSpPr>
            <p:nvPr/>
          </p:nvCxnSpPr>
          <p:spPr>
            <a:xfrm>
              <a:off x="684586" y="4096247"/>
              <a:ext cx="0" cy="402671"/>
            </a:xfrm>
            <a:prstGeom prst="straightConnector1">
              <a:avLst/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tailEnd type="triangle" w="med" len="sm"/>
            </a:ln>
            <a:effectLst/>
          </p:spPr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06EA7BE-E643-684A-82EF-DC02CA359322}"/>
                </a:ext>
              </a:extLst>
            </p:cNvPr>
            <p:cNvSpPr/>
            <p:nvPr/>
          </p:nvSpPr>
          <p:spPr>
            <a:xfrm>
              <a:off x="452348" y="4064197"/>
              <a:ext cx="2369447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Base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quality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score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1884199-4562-D14E-B25A-1749786BEC79}"/>
              </a:ext>
            </a:extLst>
          </p:cNvPr>
          <p:cNvGrpSpPr/>
          <p:nvPr/>
        </p:nvGrpSpPr>
        <p:grpSpPr>
          <a:xfrm>
            <a:off x="4781599" y="4478356"/>
            <a:ext cx="2087737" cy="432000"/>
            <a:chOff x="4781599" y="4554558"/>
            <a:chExt cx="2087737" cy="432000"/>
          </a:xfrm>
        </p:grpSpPr>
        <p:cxnSp>
          <p:nvCxnSpPr>
            <p:cNvPr id="115" name="Elbow Connector 114">
              <a:extLst>
                <a:ext uri="{FF2B5EF4-FFF2-40B4-BE49-F238E27FC236}">
                  <a16:creationId xmlns:a16="http://schemas.microsoft.com/office/drawing/2014/main" id="{7E5A3798-3D43-0249-B572-13690BA1175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781599" y="4564028"/>
              <a:ext cx="2087737" cy="402897"/>
            </a:xfrm>
            <a:prstGeom prst="bentConnector3">
              <a:avLst>
                <a:gd name="adj1" fmla="val 1509"/>
              </a:avLst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headEnd type="none"/>
              <a:tailEnd type="triangle" w="med" len="med"/>
            </a:ln>
            <a:effectLst/>
          </p:spPr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2BD5198-6413-7347-9C89-3B1555315393}"/>
                </a:ext>
              </a:extLst>
            </p:cNvPr>
            <p:cNvSpPr/>
            <p:nvPr/>
          </p:nvSpPr>
          <p:spPr>
            <a:xfrm>
              <a:off x="4909358" y="4554558"/>
              <a:ext cx="1959978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kern="0" dirty="0">
                  <a:solidFill>
                    <a:srgbClr val="FE6200"/>
                  </a:solidFill>
                  <a:latin typeface="Arial" panose="020B0604020202020204"/>
                  <a:ea typeface="黑体" panose="02010609060101010101" pitchFamily="49" charset="-122"/>
                </a:rPr>
                <a:t>Chunk</a:t>
              </a:r>
              <a:r>
                <a:rPr lang="zh-CN" altLang="en-US" sz="1600" b="1" kern="0" dirty="0">
                  <a:solidFill>
                    <a:srgbClr val="FE6200"/>
                  </a:solidFill>
                  <a:latin typeface="Arial" panose="020B0604020202020204"/>
                  <a:ea typeface="黑体" panose="02010609060101010101" pitchFamily="49" charset="-122"/>
                </a:rPr>
                <a:t> </a:t>
              </a:r>
              <a:r>
                <a:rPr lang="en-US" altLang="zh-CN" sz="1600" b="1" kern="0" dirty="0">
                  <a:solidFill>
                    <a:srgbClr val="FE6200"/>
                  </a:solidFill>
                  <a:latin typeface="Arial" panose="020B0604020202020204"/>
                  <a:ea typeface="黑体" panose="02010609060101010101" pitchFamily="49" charset="-122"/>
                </a:rPr>
                <a:t>m</a:t>
              </a:r>
              <a:r>
                <a:rPr kumimoji="0" lang="en-US" altLang="zh-CN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apping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score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1882D84-26AA-C845-B63C-27467DA9E9CE}"/>
              </a:ext>
            </a:extLst>
          </p:cNvPr>
          <p:cNvGrpSpPr/>
          <p:nvPr/>
        </p:nvGrpSpPr>
        <p:grpSpPr>
          <a:xfrm>
            <a:off x="7100154" y="4389309"/>
            <a:ext cx="2024056" cy="1309425"/>
            <a:chOff x="7100154" y="4465511"/>
            <a:chExt cx="2024056" cy="1309425"/>
          </a:xfrm>
        </p:grpSpPr>
        <p:cxnSp>
          <p:nvCxnSpPr>
            <p:cNvPr id="116" name="Elbow Connector 115">
              <a:extLst>
                <a:ext uri="{FF2B5EF4-FFF2-40B4-BE49-F238E27FC236}">
                  <a16:creationId xmlns:a16="http://schemas.microsoft.com/office/drawing/2014/main" id="{12BA04F9-0D93-5C4C-B3A5-20A3D2B543C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747147" y="3907353"/>
              <a:ext cx="437051" cy="1694665"/>
            </a:xfrm>
            <a:prstGeom prst="bentConnector2">
              <a:avLst/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tailEnd type="triangle" w="med" len="sm"/>
            </a:ln>
            <a:effectLst/>
          </p:spPr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8B24F25-076F-4941-8224-418C2DA53365}"/>
                </a:ext>
              </a:extLst>
            </p:cNvPr>
            <p:cNvSpPr/>
            <p:nvPr/>
          </p:nvSpPr>
          <p:spPr>
            <a:xfrm rot="16200000">
              <a:off x="8253497" y="4904224"/>
              <a:ext cx="1309425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To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storage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9D053A8-5306-AA4F-A195-24A25569A0ED}"/>
                </a:ext>
              </a:extLst>
            </p:cNvPr>
            <p:cNvSpPr/>
            <p:nvPr/>
          </p:nvSpPr>
          <p:spPr>
            <a:xfrm>
              <a:off x="7100154" y="4570077"/>
              <a:ext cx="1829934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kern="0" dirty="0">
                  <a:solidFill>
                    <a:srgbClr val="FE6200"/>
                  </a:solidFill>
                  <a:latin typeface="Arial" panose="020B0604020202020204"/>
                  <a:ea typeface="黑体" panose="02010609060101010101" pitchFamily="49" charset="-122"/>
                </a:rPr>
                <a:t>Read</a:t>
              </a:r>
              <a:r>
                <a:rPr lang="zh-CN" altLang="en-US" sz="1600" b="1" kern="0" dirty="0">
                  <a:solidFill>
                    <a:srgbClr val="FE6200"/>
                  </a:solidFill>
                  <a:latin typeface="Arial" panose="020B0604020202020204"/>
                  <a:ea typeface="黑体" panose="02010609060101010101" pitchFamily="49" charset="-122"/>
                </a:rPr>
                <a:t> </a:t>
              </a:r>
              <a:r>
                <a:rPr lang="en-US" altLang="zh-CN" sz="1600" b="1" kern="0" dirty="0">
                  <a:solidFill>
                    <a:srgbClr val="FE6200"/>
                  </a:solidFill>
                  <a:latin typeface="Arial" panose="020B0604020202020204"/>
                  <a:ea typeface="黑体" panose="02010609060101010101" pitchFamily="49" charset="-122"/>
                </a:rPr>
                <a:t>m</a:t>
              </a:r>
              <a:r>
                <a:rPr kumimoji="0" lang="en-US" altLang="zh-CN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apping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result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99CAD5-E8D8-994F-A379-9355C06F94D1}"/>
              </a:ext>
            </a:extLst>
          </p:cNvPr>
          <p:cNvGrpSpPr/>
          <p:nvPr/>
        </p:nvGrpSpPr>
        <p:grpSpPr>
          <a:xfrm>
            <a:off x="3595824" y="3498351"/>
            <a:ext cx="1431674" cy="568788"/>
            <a:chOff x="3595824" y="3574553"/>
            <a:chExt cx="1431674" cy="56878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2CBB5E0-CA3E-D348-B517-1F2E6F6F281A}"/>
                </a:ext>
              </a:extLst>
            </p:cNvPr>
            <p:cNvSpPr/>
            <p:nvPr/>
          </p:nvSpPr>
          <p:spPr>
            <a:xfrm>
              <a:off x="3721696" y="3574553"/>
              <a:ext cx="1153238" cy="5687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A733AF9-BB13-B646-97F2-2F0197F4D2B3}"/>
                </a:ext>
              </a:extLst>
            </p:cNvPr>
            <p:cNvSpPr txBox="1"/>
            <p:nvPr/>
          </p:nvSpPr>
          <p:spPr>
            <a:xfrm>
              <a:off x="3595824" y="3628419"/>
              <a:ext cx="143167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7">
                <a:lnSpc>
                  <a:spcPts val="1500"/>
                </a:lnSpc>
              </a:pPr>
              <a:r>
                <a:rPr lang="en-US" altLang="zh-CN" sz="1600" b="1" dirty="0">
                  <a:solidFill>
                    <a:srgbClr val="0070C0"/>
                  </a:solidFill>
                  <a:latin typeface="Arial" panose="020B0604020202020204"/>
                  <a:ea typeface="黑体" panose="02010609060101010101" pitchFamily="49" charset="-122"/>
                </a:rPr>
                <a:t>Average Calculator</a:t>
              </a:r>
              <a:endParaRPr lang="en-US" sz="1600" b="1" dirty="0">
                <a:solidFill>
                  <a:srgbClr val="0070C0"/>
                </a:solidFill>
                <a:latin typeface="Arial" panose="020B0604020202020204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4A9DE05-C3CB-A64F-BFD2-F602D36E229F}"/>
              </a:ext>
            </a:extLst>
          </p:cNvPr>
          <p:cNvGrpSpPr/>
          <p:nvPr/>
        </p:nvGrpSpPr>
        <p:grpSpPr>
          <a:xfrm>
            <a:off x="4864104" y="5215942"/>
            <a:ext cx="1118681" cy="432000"/>
            <a:chOff x="4883905" y="5261032"/>
            <a:chExt cx="1118681" cy="432000"/>
          </a:xfrm>
        </p:grpSpPr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ABBDA90-3574-214A-A155-E15583CD75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2930" y="5610824"/>
              <a:ext cx="84558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E2000A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5EE7371-683D-354A-A7F6-946B7972EBF1}"/>
                </a:ext>
              </a:extLst>
            </p:cNvPr>
            <p:cNvSpPr/>
            <p:nvPr/>
          </p:nvSpPr>
          <p:spPr>
            <a:xfrm>
              <a:off x="4883905" y="5261032"/>
              <a:ext cx="1118681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2000A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ER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7681299-7025-A04D-9171-940A7126ACD3}"/>
              </a:ext>
            </a:extLst>
          </p:cNvPr>
          <p:cNvGrpSpPr/>
          <p:nvPr/>
        </p:nvGrpSpPr>
        <p:grpSpPr>
          <a:xfrm>
            <a:off x="3682036" y="4478356"/>
            <a:ext cx="1184165" cy="648154"/>
            <a:chOff x="5179244" y="2092469"/>
            <a:chExt cx="1184165" cy="368944"/>
          </a:xfrm>
        </p:grpSpPr>
        <p:sp>
          <p:nvSpPr>
            <p:cNvPr id="132" name="Rounded Rectangle 131">
              <a:extLst>
                <a:ext uri="{FF2B5EF4-FFF2-40B4-BE49-F238E27FC236}">
                  <a16:creationId xmlns:a16="http://schemas.microsoft.com/office/drawing/2014/main" id="{89DD35ED-338F-3242-B4CE-83A4DCBB03B9}"/>
                </a:ext>
              </a:extLst>
            </p:cNvPr>
            <p:cNvSpPr/>
            <p:nvPr/>
          </p:nvSpPr>
          <p:spPr>
            <a:xfrm>
              <a:off x="5225790" y="2109623"/>
              <a:ext cx="1094463" cy="3517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F04283B-8B33-4141-BC86-407261FF3253}"/>
                </a:ext>
              </a:extLst>
            </p:cNvPr>
            <p:cNvSpPr txBox="1"/>
            <p:nvPr/>
          </p:nvSpPr>
          <p:spPr>
            <a:xfrm>
              <a:off x="5179244" y="2092469"/>
              <a:ext cx="1184165" cy="32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67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endParaRPr>
            </a:p>
            <a:p>
              <a:pPr marL="0" marR="0" lvl="0" indent="0" algn="ctr" defTabSz="914267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ER</a:t>
              </a:r>
            </a:p>
            <a:p>
              <a:pPr marL="0" marR="0" lvl="0" indent="0" algn="ctr" defTabSz="914267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Controller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EC7951F-0994-0944-82BC-B744E0EE0601}"/>
              </a:ext>
            </a:extLst>
          </p:cNvPr>
          <p:cNvGrpSpPr/>
          <p:nvPr/>
        </p:nvGrpSpPr>
        <p:grpSpPr>
          <a:xfrm>
            <a:off x="3907376" y="4071658"/>
            <a:ext cx="906126" cy="451938"/>
            <a:chOff x="3830165" y="4147221"/>
            <a:chExt cx="906126" cy="451938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8E0767A-619F-D746-B7B7-14C13C59432D}"/>
                </a:ext>
              </a:extLst>
            </p:cNvPr>
            <p:cNvSpPr/>
            <p:nvPr/>
          </p:nvSpPr>
          <p:spPr>
            <a:xfrm>
              <a:off x="3842984" y="4167159"/>
              <a:ext cx="893307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Quality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score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A6D97CD4-2ECE-2D42-82C9-CD5B96866063}"/>
                </a:ext>
              </a:extLst>
            </p:cNvPr>
            <p:cNvCxnSpPr>
              <a:cxnSpLocks/>
            </p:cNvCxnSpPr>
            <p:nvPr/>
          </p:nvCxnSpPr>
          <p:spPr>
            <a:xfrm>
              <a:off x="3830165" y="4147221"/>
              <a:ext cx="0" cy="419506"/>
            </a:xfrm>
            <a:prstGeom prst="straightConnector1">
              <a:avLst/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tailEnd type="triangle" w="med" len="sm"/>
            </a:ln>
            <a:effectLst/>
          </p:spPr>
        </p:cxn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44B5A79-B110-7C49-BB02-1497F812B37E}"/>
              </a:ext>
            </a:extLst>
          </p:cNvPr>
          <p:cNvGrpSpPr/>
          <p:nvPr/>
        </p:nvGrpSpPr>
        <p:grpSpPr>
          <a:xfrm>
            <a:off x="2533206" y="5210800"/>
            <a:ext cx="1118681" cy="432000"/>
            <a:chOff x="2545893" y="5287002"/>
            <a:chExt cx="1118681" cy="432000"/>
          </a:xfrm>
        </p:grpSpPr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DD22EF60-3AE1-4941-99DA-31FBCF23B7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6728" y="5634706"/>
              <a:ext cx="103284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E2000A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5916818-E678-B840-934E-78D885BCA3A7}"/>
                </a:ext>
              </a:extLst>
            </p:cNvPr>
            <p:cNvSpPr/>
            <p:nvPr/>
          </p:nvSpPr>
          <p:spPr>
            <a:xfrm>
              <a:off x="2545893" y="5287002"/>
              <a:ext cx="1118681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2000A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ER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3D0F520-37B4-0045-962B-945D2484C2FA}"/>
              </a:ext>
            </a:extLst>
          </p:cNvPr>
          <p:cNvGrpSpPr/>
          <p:nvPr/>
        </p:nvGrpSpPr>
        <p:grpSpPr>
          <a:xfrm>
            <a:off x="4872065" y="2794999"/>
            <a:ext cx="994924" cy="432000"/>
            <a:chOff x="4872065" y="2871201"/>
            <a:chExt cx="994924" cy="43200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7CFE558-60EB-C64E-9125-9FF89ED861F2}"/>
                </a:ext>
              </a:extLst>
            </p:cNvPr>
            <p:cNvSpPr/>
            <p:nvPr/>
          </p:nvSpPr>
          <p:spPr>
            <a:xfrm>
              <a:off x="4907929" y="2871201"/>
              <a:ext cx="908525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Chunk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63DF6B7D-3D38-A844-97A6-0FBC42E92F58}"/>
                </a:ext>
              </a:extLst>
            </p:cNvPr>
            <p:cNvCxnSpPr>
              <a:cxnSpLocks/>
            </p:cNvCxnSpPr>
            <p:nvPr/>
          </p:nvCxnSpPr>
          <p:spPr>
            <a:xfrm>
              <a:off x="4872065" y="3264454"/>
              <a:ext cx="994924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2B39A6-1DBC-9843-8BD6-574ADE2D3638}"/>
              </a:ext>
            </a:extLst>
          </p:cNvPr>
          <p:cNvGrpSpPr/>
          <p:nvPr/>
        </p:nvGrpSpPr>
        <p:grpSpPr>
          <a:xfrm rot="5400000">
            <a:off x="6863983" y="2874829"/>
            <a:ext cx="813521" cy="2682462"/>
            <a:chOff x="6526425" y="2374744"/>
            <a:chExt cx="813521" cy="2504298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613F847-79B0-894C-9136-A259E087241E}"/>
                </a:ext>
              </a:extLst>
            </p:cNvPr>
            <p:cNvSpPr/>
            <p:nvPr/>
          </p:nvSpPr>
          <p:spPr>
            <a:xfrm rot="16200000">
              <a:off x="5654904" y="3356862"/>
              <a:ext cx="2504298" cy="54006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695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660DC0D-2574-2B43-A0C3-CEEE00572CBF}"/>
                </a:ext>
              </a:extLst>
            </p:cNvPr>
            <p:cNvSpPr/>
            <p:nvPr/>
          </p:nvSpPr>
          <p:spPr>
            <a:xfrm rot="16200000">
              <a:off x="5706682" y="3196044"/>
              <a:ext cx="2453007" cy="813521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Read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Mapping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Controller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7418451-E459-F54C-AC9F-A87FE1FA3CC1}"/>
              </a:ext>
            </a:extLst>
          </p:cNvPr>
          <p:cNvGrpSpPr/>
          <p:nvPr/>
        </p:nvGrpSpPr>
        <p:grpSpPr>
          <a:xfrm>
            <a:off x="2318657" y="2671533"/>
            <a:ext cx="1383389" cy="606575"/>
            <a:chOff x="2318657" y="2015235"/>
            <a:chExt cx="1383389" cy="77256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807EB75-ABA1-F145-9AEA-42C597F90B02}"/>
                </a:ext>
              </a:extLst>
            </p:cNvPr>
            <p:cNvSpPr/>
            <p:nvPr/>
          </p:nvSpPr>
          <p:spPr>
            <a:xfrm>
              <a:off x="2377963" y="2015235"/>
              <a:ext cx="1313776" cy="772568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Basecalled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chunk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cxnSp>
          <p:nvCxnSpPr>
            <p:cNvPr id="141" name="Elbow Connector 140">
              <a:extLst>
                <a:ext uri="{FF2B5EF4-FFF2-40B4-BE49-F238E27FC236}">
                  <a16:creationId xmlns:a16="http://schemas.microsoft.com/office/drawing/2014/main" id="{23F3ED18-7665-054E-A5DA-30F818532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8657" y="2644115"/>
              <a:ext cx="1383389" cy="0"/>
            </a:xfrm>
            <a:prstGeom prst="bentConnector3">
              <a:avLst>
                <a:gd name="adj1" fmla="val 83049"/>
              </a:avLst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tailEnd type="triangle" w="med" len="sm"/>
            </a:ln>
            <a:effectLst/>
          </p:spPr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AB76977-D5DE-4643-8389-2318864A8A4E}"/>
              </a:ext>
            </a:extLst>
          </p:cNvPr>
          <p:cNvGrpSpPr/>
          <p:nvPr/>
        </p:nvGrpSpPr>
        <p:grpSpPr>
          <a:xfrm>
            <a:off x="2398808" y="3951164"/>
            <a:ext cx="1310217" cy="578037"/>
            <a:chOff x="2398808" y="4027366"/>
            <a:chExt cx="1310217" cy="578037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AE8F0C3-7A28-5342-B0F4-F395B3653FA7}"/>
                </a:ext>
              </a:extLst>
            </p:cNvPr>
            <p:cNvSpPr/>
            <p:nvPr/>
          </p:nvSpPr>
          <p:spPr>
            <a:xfrm>
              <a:off x="2588123" y="4105473"/>
              <a:ext cx="908525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Chunk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quality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E62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score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cxnSp>
          <p:nvCxnSpPr>
            <p:cNvPr id="142" name="Elbow Connector 141">
              <a:extLst>
                <a:ext uri="{FF2B5EF4-FFF2-40B4-BE49-F238E27FC236}">
                  <a16:creationId xmlns:a16="http://schemas.microsoft.com/office/drawing/2014/main" id="{79EF7F31-8E2D-CD40-82B8-84C039D5A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8808" y="4027366"/>
              <a:ext cx="1310217" cy="578037"/>
            </a:xfrm>
            <a:prstGeom prst="bentConnector3">
              <a:avLst>
                <a:gd name="adj1" fmla="val 82403"/>
              </a:avLst>
            </a:prstGeom>
            <a:noFill/>
            <a:ln w="50800" cap="flat" cmpd="sng" algn="ctr">
              <a:solidFill>
                <a:srgbClr val="FE6200"/>
              </a:solidFill>
              <a:prstDash val="solid"/>
              <a:miter lim="800000"/>
              <a:tailEnd type="triangle" w="med" len="sm"/>
            </a:ln>
            <a:effectLst/>
          </p:spPr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29566503-5A0F-DD44-9163-0276FB8E2FB5}"/>
              </a:ext>
            </a:extLst>
          </p:cNvPr>
          <p:cNvSpPr/>
          <p:nvPr/>
        </p:nvSpPr>
        <p:spPr>
          <a:xfrm>
            <a:off x="0" y="1411844"/>
            <a:ext cx="9124210" cy="474947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9BBAB56D-5D88-AF41-BEB4-108AD09C4A56}"/>
              </a:ext>
            </a:extLst>
          </p:cNvPr>
          <p:cNvSpPr/>
          <p:nvPr/>
        </p:nvSpPr>
        <p:spPr>
          <a:xfrm>
            <a:off x="366963" y="2675812"/>
            <a:ext cx="8451136" cy="2145952"/>
          </a:xfrm>
          <a:prstGeom prst="roundRect">
            <a:avLst/>
          </a:prstGeom>
          <a:solidFill>
            <a:srgbClr val="D9EBD3"/>
          </a:solidFill>
          <a:ln w="25400">
            <a:solidFill>
              <a:srgbClr val="2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2F8100"/>
                </a:solidFill>
              </a:rPr>
              <a:t>Tightly integrating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the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genome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analysis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steps</a:t>
            </a:r>
          </a:p>
          <a:p>
            <a:pPr marL="457200" indent="-349200" algn="ctr">
              <a:buFont typeface="Courier New" panose="02070309020205020404" pitchFamily="49" charset="0"/>
              <a:buChar char="o"/>
            </a:pPr>
            <a:r>
              <a:rPr lang="en-US" altLang="zh-CN" sz="2800" b="1" dirty="0">
                <a:solidFill>
                  <a:srgbClr val="2F8100"/>
                </a:solidFill>
              </a:rPr>
              <a:t>Reduces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data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movement </a:t>
            </a:r>
          </a:p>
          <a:p>
            <a:pPr marL="457200" indent="-349200" algn="ctr">
              <a:buFont typeface="Courier New" panose="02070309020205020404" pitchFamily="49" charset="0"/>
              <a:buChar char="o"/>
            </a:pPr>
            <a:r>
              <a:rPr lang="en-US" altLang="zh-CN" sz="2800" b="1" dirty="0">
                <a:solidFill>
                  <a:srgbClr val="2F8100"/>
                </a:solidFill>
              </a:rPr>
              <a:t>Eliminates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useless</a:t>
            </a:r>
            <a:r>
              <a:rPr lang="zh-CN" altLang="en-US" sz="2800" b="1" dirty="0">
                <a:solidFill>
                  <a:srgbClr val="2F8100"/>
                </a:solidFill>
              </a:rPr>
              <a:t> </a:t>
            </a:r>
            <a:r>
              <a:rPr lang="en-US" altLang="zh-CN" sz="2800" b="1" dirty="0">
                <a:solidFill>
                  <a:srgbClr val="2F8100"/>
                </a:solidFill>
              </a:rPr>
              <a:t>computation</a:t>
            </a:r>
          </a:p>
        </p:txBody>
      </p:sp>
    </p:spTree>
    <p:extLst>
      <p:ext uri="{BB962C8B-B14F-4D97-AF65-F5344CB8AC3E}">
        <p14:creationId xmlns:p14="http://schemas.microsoft.com/office/powerpoint/2010/main" val="150750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9A17-59A1-6E49-9E30-B37C9708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Overview:</a:t>
            </a:r>
            <a:r>
              <a:rPr lang="zh-CN" altLang="en-US" dirty="0"/>
              <a:t> </a:t>
            </a:r>
            <a:r>
              <a:rPr lang="en-US" altLang="zh-CN" dirty="0"/>
              <a:t>Genome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9DDD5-74FF-0749-B6CF-928CBCD34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63" y="1153551"/>
            <a:ext cx="8410073" cy="52363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E6200"/>
                </a:solidFill>
              </a:rPr>
              <a:t>Genome </a:t>
            </a:r>
            <a:r>
              <a:rPr lang="en-US" altLang="zh-CN" sz="2200" b="1" dirty="0">
                <a:solidFill>
                  <a:srgbClr val="FE6200"/>
                </a:solidFill>
              </a:rPr>
              <a:t>analysis</a:t>
            </a:r>
            <a:r>
              <a:rPr lang="en-US" sz="2200" b="1" dirty="0">
                <a:solidFill>
                  <a:srgbClr val="FE6200"/>
                </a:solidFill>
              </a:rPr>
              <a:t>: </a:t>
            </a:r>
            <a:r>
              <a:rPr lang="en-US" sz="2200" dirty="0">
                <a:solidFill>
                  <a:schemeClr val="tx1"/>
                </a:solidFill>
              </a:rPr>
              <a:t>Enables us to determine the order of the DNA sequence in an organism’s genome</a:t>
            </a:r>
          </a:p>
          <a:p>
            <a:pPr marL="606425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Plays a</a:t>
            </a:r>
            <a:r>
              <a:rPr lang="en-US" altLang="zh-CN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imp</a:t>
            </a:r>
            <a:r>
              <a:rPr lang="en-US" altLang="zh-CN" dirty="0">
                <a:solidFill>
                  <a:srgbClr val="7030A0"/>
                </a:solidFill>
              </a:rPr>
              <a:t>ortant</a:t>
            </a:r>
            <a:r>
              <a:rPr lang="en-US" dirty="0">
                <a:solidFill>
                  <a:srgbClr val="7030A0"/>
                </a:solidFill>
              </a:rPr>
              <a:t> role </a:t>
            </a:r>
            <a:r>
              <a:rPr lang="en-US" dirty="0">
                <a:solidFill>
                  <a:schemeClr val="tx1"/>
                </a:solidFill>
              </a:rPr>
              <a:t>in</a:t>
            </a:r>
          </a:p>
          <a:p>
            <a:pPr marL="992188" lvl="2" indent="-2270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Personalized medicine</a:t>
            </a:r>
          </a:p>
          <a:p>
            <a:pPr marL="992188" lvl="2" indent="-2270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Outbreak tracing</a:t>
            </a:r>
          </a:p>
          <a:p>
            <a:pPr marL="992188" lvl="2" indent="-2270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Understanding of evolution</a:t>
            </a:r>
          </a:p>
          <a:p>
            <a:pPr marL="992188" lvl="2" indent="-2270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chemeClr val="tx1"/>
                </a:solidFill>
              </a:rPr>
              <a:t>…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CCA57-4643-DA47-B8FB-385AC5627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55D9ECDB-DA0A-9B4E-8551-96E55DC13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931" y="1614450"/>
            <a:ext cx="723157" cy="1712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0CE834-8CA8-1E4D-B2D2-4E9F879D9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772" y="3842259"/>
            <a:ext cx="3386268" cy="2638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172AB1-D72F-5B43-B5D2-05C0C0FE8FA9}"/>
              </a:ext>
            </a:extLst>
          </p:cNvPr>
          <p:cNvSpPr txBox="1"/>
          <p:nvPr/>
        </p:nvSpPr>
        <p:spPr>
          <a:xfrm>
            <a:off x="5094520" y="6020582"/>
            <a:ext cx="368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E6200"/>
                </a:solidFill>
              </a:rPr>
              <a:t>ONT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sequencing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device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altLang="zh-CN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forbes.com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C68F4C-C17A-A340-80CB-47A5CEE1845C}"/>
              </a:ext>
            </a:extLst>
          </p:cNvPr>
          <p:cNvSpPr txBox="1">
            <a:spLocks/>
          </p:cNvSpPr>
          <p:nvPr/>
        </p:nvSpPr>
        <p:spPr>
          <a:xfrm>
            <a:off x="366963" y="3679371"/>
            <a:ext cx="8123894" cy="27105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Modern genome sequencing machines extract smaller randomized fragments of the original DNA sequence, known as </a:t>
            </a:r>
            <a:r>
              <a:rPr lang="en-US" sz="2200" b="1" i="1" dirty="0">
                <a:solidFill>
                  <a:schemeClr val="bg2">
                    <a:lumMod val="50000"/>
                  </a:schemeClr>
                </a:solidFill>
              </a:rPr>
              <a:t>reads</a:t>
            </a:r>
          </a:p>
          <a:p>
            <a:pPr marL="606425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FE6200"/>
                </a:solidFill>
              </a:rPr>
              <a:t>Oxford Nanopore Technolog</a:t>
            </a:r>
            <a:r>
              <a:rPr lang="en-US" altLang="zh-CN" b="1" dirty="0">
                <a:solidFill>
                  <a:srgbClr val="FE6200"/>
                </a:solidFill>
              </a:rPr>
              <a:t>ies</a:t>
            </a:r>
            <a:r>
              <a:rPr lang="en-US" b="1" dirty="0">
                <a:solidFill>
                  <a:srgbClr val="FE6200"/>
                </a:solidFill>
              </a:rPr>
              <a:t> (ONT)</a:t>
            </a:r>
            <a:r>
              <a:rPr lang="en-US" altLang="zh-CN" dirty="0">
                <a:solidFill>
                  <a:schemeClr val="tx1"/>
                </a:solidFill>
              </a:rPr>
              <a:t>: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endParaRPr lang="en-US" altLang="zh-CN" dirty="0">
              <a:solidFill>
                <a:schemeClr val="tx1"/>
              </a:solidFill>
            </a:endParaRPr>
          </a:p>
          <a:p>
            <a:pPr marL="263525" lvl="1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zh-CN" altLang="en-US" dirty="0">
                <a:solidFill>
                  <a:schemeClr val="tx1"/>
                </a:solidFill>
              </a:rPr>
              <a:t>        </a:t>
            </a:r>
            <a:r>
              <a:rPr lang="en-US" altLang="zh-CN" dirty="0">
                <a:solidFill>
                  <a:schemeClr val="tx1"/>
                </a:solidFill>
              </a:rPr>
              <a:t>A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widely-used sequencing technolog</a:t>
            </a:r>
            <a:r>
              <a:rPr lang="en-US" altLang="zh-CN" dirty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  <a:p>
            <a:pPr marL="1001813" lvl="2" indent="-270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chemeClr val="tx1"/>
                </a:solidFill>
              </a:rPr>
              <a:t>P</a:t>
            </a:r>
            <a:r>
              <a:rPr lang="en-US" sz="1800" dirty="0">
                <a:solidFill>
                  <a:schemeClr val="tx1"/>
                </a:solidFill>
              </a:rPr>
              <a:t>ortable sequencing devices 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1001813" lvl="2" indent="-270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chemeClr val="tx1"/>
                </a:solidFill>
              </a:rPr>
              <a:t>High-throughput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1001813" lvl="2" indent="-270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chemeClr val="tx1"/>
                </a:solidFill>
              </a:rPr>
              <a:t>Cheap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BBF8-6AF2-F249-B436-7CD1A96C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B64B0-8854-B748-BCA8-08C018F14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  <a:endParaRPr lang="en-US" altLang="zh-CN" sz="2300" b="1" dirty="0">
              <a:solidFill>
                <a:schemeClr val="bg1">
                  <a:lumMod val="75000"/>
                </a:schemeClr>
              </a:solidFill>
            </a:endParaRPr>
          </a:p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 err="1">
                <a:solidFill>
                  <a:schemeClr val="bg1">
                    <a:lumMod val="75000"/>
                  </a:schemeClr>
                </a:solidFill>
              </a:rPr>
              <a:t>GenPIP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Tight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Integration of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Genome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Analysis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Steps</a:t>
            </a:r>
          </a:p>
          <a:p>
            <a:pPr marL="800100" lvl="1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Chunk-based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Pipeline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(CP)</a:t>
            </a:r>
          </a:p>
          <a:p>
            <a:pPr marL="800100" lvl="1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Early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Rejection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(ER)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altLang="zh-CN" sz="2500" b="1" dirty="0">
              <a:solidFill>
                <a:schemeClr val="bg1">
                  <a:lumMod val="75000"/>
                </a:schemeClr>
              </a:solidFill>
            </a:endParaRPr>
          </a:p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 err="1">
                <a:solidFill>
                  <a:schemeClr val="bg1">
                    <a:lumMod val="75000"/>
                  </a:schemeClr>
                </a:solidFill>
              </a:rPr>
              <a:t>GenPIP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 Implementation</a:t>
            </a:r>
          </a:p>
          <a:p>
            <a:pPr marL="536575" indent="-357188">
              <a:lnSpc>
                <a:spcPct val="150000"/>
              </a:lnSpc>
              <a:buClr>
                <a:srgbClr val="0070C0"/>
              </a:buClr>
            </a:pPr>
            <a:r>
              <a:rPr lang="en-US" altLang="zh-CN" sz="2700" b="1" dirty="0">
                <a:solidFill>
                  <a:srgbClr val="0070C0"/>
                </a:solidFill>
              </a:rPr>
              <a:t>Evaluation </a:t>
            </a:r>
            <a:endParaRPr lang="en-US" sz="2700" b="1" dirty="0">
              <a:solidFill>
                <a:srgbClr val="0070C0"/>
              </a:solidFill>
            </a:endParaRPr>
          </a:p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sz="27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73C91-78D5-8E42-A3C9-6E128966C5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2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13677-21A8-5846-8A73-9B7E5E45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Evaluation Methodology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F98C2-121C-5B4B-BED5-FCBEBBBBF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BE4338-07B4-8C4E-8D79-B53FEB204692}"/>
              </a:ext>
            </a:extLst>
          </p:cNvPr>
          <p:cNvSpPr txBox="1">
            <a:spLocks/>
          </p:cNvSpPr>
          <p:nvPr/>
        </p:nvSpPr>
        <p:spPr>
          <a:xfrm>
            <a:off x="366962" y="990240"/>
            <a:ext cx="8410073" cy="558129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tx1"/>
                </a:solidFill>
              </a:rPr>
              <a:t>Performance, Area and Power Analysis: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Simulation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dirty="0"/>
              <a:t>Verilog HDL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NVSim</a:t>
            </a:r>
            <a:r>
              <a:rPr lang="zh-CN" altLang="en-US" dirty="0"/>
              <a:t> </a:t>
            </a:r>
            <a:r>
              <a:rPr lang="en-US" altLang="zh-CN" dirty="0"/>
              <a:t>[TCAD’12],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dirty="0"/>
              <a:t>CACTI 6.5</a:t>
            </a:r>
            <a:r>
              <a:rPr lang="zh-CN" altLang="en-US" dirty="0"/>
              <a:t> </a:t>
            </a:r>
            <a:r>
              <a:rPr lang="en-US" altLang="zh-CN" dirty="0"/>
              <a:t>[MICRO’07]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methodology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 for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endParaRPr lang="en-US" dirty="0"/>
          </a:p>
          <a:p>
            <a:pPr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tx1"/>
                </a:solidFill>
              </a:rPr>
              <a:t>Baseline</a:t>
            </a:r>
            <a:r>
              <a:rPr lang="en-US" altLang="zh-CN" sz="2100" b="1" dirty="0">
                <a:solidFill>
                  <a:schemeClr val="tx1"/>
                </a:solidFill>
              </a:rPr>
              <a:t>s</a:t>
            </a:r>
            <a:r>
              <a:rPr lang="en-US" sz="2100" b="1" dirty="0">
                <a:solidFill>
                  <a:schemeClr val="tx1"/>
                </a:solidFill>
              </a:rPr>
              <a:t>: 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100" b="1" dirty="0">
                <a:solidFill>
                  <a:srgbClr val="7E54AA"/>
                </a:solidFill>
              </a:rPr>
              <a:t>CPU</a:t>
            </a:r>
            <a:r>
              <a:rPr lang="zh-CN" altLang="en-US" sz="2100" dirty="0">
                <a:solidFill>
                  <a:srgbClr val="7E54AA"/>
                </a:solidFill>
              </a:rPr>
              <a:t> </a:t>
            </a:r>
            <a:r>
              <a:rPr lang="en-US" altLang="zh-CN" sz="2100" dirty="0">
                <a:solidFill>
                  <a:srgbClr val="7E54AA"/>
                </a:solidFill>
              </a:rPr>
              <a:t>(</a:t>
            </a:r>
            <a:r>
              <a:rPr lang="en-US" dirty="0">
                <a:solidFill>
                  <a:srgbClr val="7E54AA"/>
                </a:solidFill>
              </a:rPr>
              <a:t>Intel Xeon Gold 5118 CPU</a:t>
            </a:r>
            <a:r>
              <a:rPr lang="en-US" altLang="zh-CN" sz="2100" dirty="0">
                <a:solidFill>
                  <a:srgbClr val="7E54AA"/>
                </a:solidFill>
              </a:rPr>
              <a:t>)</a:t>
            </a:r>
            <a:endParaRPr lang="en-US" sz="2100" dirty="0">
              <a:solidFill>
                <a:srgbClr val="7E54AA"/>
              </a:solidFill>
            </a:endParaRP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100" b="1" dirty="0">
                <a:solidFill>
                  <a:srgbClr val="FF9800"/>
                </a:solidFill>
              </a:rPr>
              <a:t>GPU</a:t>
            </a:r>
            <a:r>
              <a:rPr lang="zh-CN" altLang="en-US" sz="2100" b="1" dirty="0">
                <a:solidFill>
                  <a:srgbClr val="FF9800"/>
                </a:solidFill>
              </a:rPr>
              <a:t> </a:t>
            </a:r>
            <a:r>
              <a:rPr lang="en-US" altLang="zh-CN" sz="2100" dirty="0">
                <a:solidFill>
                  <a:srgbClr val="FF9800"/>
                </a:solidFill>
              </a:rPr>
              <a:t>(</a:t>
            </a:r>
            <a:r>
              <a:rPr lang="en-US" dirty="0">
                <a:solidFill>
                  <a:srgbClr val="FF9800"/>
                </a:solidFill>
              </a:rPr>
              <a:t>NVIDIA GeForce RTX 2080 </a:t>
            </a:r>
            <a:r>
              <a:rPr lang="en-US" dirty="0" err="1">
                <a:solidFill>
                  <a:srgbClr val="FF9800"/>
                </a:solidFill>
              </a:rPr>
              <a:t>Ti</a:t>
            </a:r>
            <a:r>
              <a:rPr lang="en-US" dirty="0">
                <a:solidFill>
                  <a:srgbClr val="FF9800"/>
                </a:solidFill>
              </a:rPr>
              <a:t> GPU</a:t>
            </a:r>
            <a:r>
              <a:rPr lang="en-US" altLang="zh-CN" sz="2100" dirty="0">
                <a:solidFill>
                  <a:srgbClr val="FF9800"/>
                </a:solidFill>
              </a:rPr>
              <a:t>)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100" b="1" dirty="0">
                <a:solidFill>
                  <a:srgbClr val="0070C0"/>
                </a:solidFill>
              </a:rPr>
              <a:t>Optimistic integration of</a:t>
            </a:r>
            <a:r>
              <a:rPr lang="zh-CN" altLang="en-US" sz="2100" b="1" dirty="0">
                <a:solidFill>
                  <a:srgbClr val="0070C0"/>
                </a:solidFill>
              </a:rPr>
              <a:t> </a:t>
            </a:r>
            <a:r>
              <a:rPr lang="en-US" altLang="zh-CN" sz="2100" b="1" dirty="0">
                <a:solidFill>
                  <a:srgbClr val="0070C0"/>
                </a:solidFill>
              </a:rPr>
              <a:t>two</a:t>
            </a:r>
            <a:r>
              <a:rPr lang="zh-CN" altLang="en-US" sz="2100" b="1" dirty="0">
                <a:solidFill>
                  <a:srgbClr val="0070C0"/>
                </a:solidFill>
              </a:rPr>
              <a:t> </a:t>
            </a:r>
            <a:r>
              <a:rPr lang="en-US" altLang="zh-CN" sz="2100" b="1" dirty="0">
                <a:solidFill>
                  <a:srgbClr val="0070C0"/>
                </a:solidFill>
              </a:rPr>
              <a:t>PIM</a:t>
            </a:r>
            <a:r>
              <a:rPr lang="zh-CN" altLang="en-US" sz="2100" b="1" dirty="0">
                <a:solidFill>
                  <a:srgbClr val="0070C0"/>
                </a:solidFill>
              </a:rPr>
              <a:t> </a:t>
            </a:r>
            <a:r>
              <a:rPr lang="en-US" altLang="zh-CN" sz="2100" b="1" dirty="0">
                <a:solidFill>
                  <a:srgbClr val="0070C0"/>
                </a:solidFill>
              </a:rPr>
              <a:t>accelerators</a:t>
            </a:r>
            <a:r>
              <a:rPr lang="zh-CN" altLang="en-US" sz="2100" b="1" dirty="0">
                <a:solidFill>
                  <a:srgbClr val="0070C0"/>
                </a:solidFill>
              </a:rPr>
              <a:t> </a:t>
            </a:r>
            <a:r>
              <a:rPr lang="en-US" altLang="zh-CN" sz="2100" b="1" dirty="0">
                <a:solidFill>
                  <a:srgbClr val="0070C0"/>
                </a:solidFill>
              </a:rPr>
              <a:t>(</a:t>
            </a:r>
            <a:r>
              <a:rPr lang="en-US" altLang="zh-CN" sz="1700" b="1" dirty="0">
                <a:solidFill>
                  <a:srgbClr val="0070C0"/>
                </a:solidFill>
              </a:rPr>
              <a:t>Helix [PACT’20]</a:t>
            </a:r>
            <a:r>
              <a:rPr lang="zh-CN" altLang="en-US" sz="1700" b="1" dirty="0">
                <a:solidFill>
                  <a:srgbClr val="0070C0"/>
                </a:solidFill>
              </a:rPr>
              <a:t> </a:t>
            </a:r>
            <a:r>
              <a:rPr lang="en-US" altLang="zh-CN" sz="1700" b="1" dirty="0">
                <a:solidFill>
                  <a:srgbClr val="0070C0"/>
                </a:solidFill>
              </a:rPr>
              <a:t>and PARC [ASP-DAC’20]</a:t>
            </a:r>
            <a:r>
              <a:rPr lang="en-US" altLang="zh-CN" sz="2100" b="1" dirty="0">
                <a:solidFill>
                  <a:srgbClr val="0070C0"/>
                </a:solidFill>
              </a:rPr>
              <a:t>)</a:t>
            </a:r>
          </a:p>
          <a:p>
            <a:pPr lvl="2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/>
              <a:t>Assumes</a:t>
            </a:r>
            <a:r>
              <a:rPr lang="zh-CN" altLang="en-US" sz="1800" dirty="0"/>
              <a:t> </a:t>
            </a:r>
            <a:r>
              <a:rPr lang="en-US" altLang="zh-CN" sz="1800" b="1" dirty="0">
                <a:solidFill>
                  <a:srgbClr val="0070C0"/>
                </a:solidFill>
              </a:rPr>
              <a:t>no</a:t>
            </a:r>
            <a:r>
              <a:rPr lang="zh-CN" altLang="en-US" sz="1800" b="1" dirty="0">
                <a:solidFill>
                  <a:srgbClr val="0070C0"/>
                </a:solidFill>
              </a:rPr>
              <a:t> </a:t>
            </a:r>
            <a:r>
              <a:rPr lang="en-US" altLang="zh-CN" sz="1800" b="1" dirty="0">
                <a:solidFill>
                  <a:srgbClr val="0070C0"/>
                </a:solidFill>
              </a:rPr>
              <a:t>data</a:t>
            </a:r>
            <a:r>
              <a:rPr lang="zh-CN" altLang="en-US" sz="1800" b="1" dirty="0">
                <a:solidFill>
                  <a:srgbClr val="0070C0"/>
                </a:solidFill>
              </a:rPr>
              <a:t> </a:t>
            </a:r>
            <a:r>
              <a:rPr lang="en-US" altLang="zh-CN" sz="1800" b="1" dirty="0">
                <a:solidFill>
                  <a:srgbClr val="0070C0"/>
                </a:solidFill>
              </a:rPr>
              <a:t>movement</a:t>
            </a:r>
            <a:r>
              <a:rPr lang="zh-CN" altLang="en-US" sz="1800" dirty="0">
                <a:solidFill>
                  <a:srgbClr val="0070C0"/>
                </a:solidFill>
              </a:rPr>
              <a:t> </a:t>
            </a:r>
            <a:r>
              <a:rPr lang="en-US" altLang="zh-CN" sz="1800" dirty="0"/>
              <a:t>between</a:t>
            </a:r>
            <a:r>
              <a:rPr lang="zh-CN" altLang="en-US" sz="1800" dirty="0"/>
              <a:t> </a:t>
            </a:r>
            <a:r>
              <a:rPr lang="en-US" altLang="zh-CN" sz="1800" dirty="0"/>
              <a:t>steps</a:t>
            </a:r>
          </a:p>
          <a:p>
            <a:pPr lvl="2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/>
              <a:t>Assumes</a:t>
            </a:r>
            <a:r>
              <a:rPr lang="zh-CN" altLang="en-US" sz="1800" dirty="0"/>
              <a:t> </a:t>
            </a:r>
            <a:r>
              <a:rPr lang="en-US" altLang="zh-CN" sz="1800" dirty="0"/>
              <a:t>intermediate data</a:t>
            </a:r>
            <a:r>
              <a:rPr lang="zh-CN" altLang="en-US" sz="1800" dirty="0"/>
              <a:t> </a:t>
            </a:r>
            <a:r>
              <a:rPr lang="en-US" altLang="zh-CN" sz="1800" dirty="0"/>
              <a:t>causes</a:t>
            </a:r>
            <a:r>
              <a:rPr lang="zh-CN" altLang="en-US" sz="1800" dirty="0"/>
              <a:t> </a:t>
            </a:r>
            <a:r>
              <a:rPr lang="en-US" altLang="zh-CN" sz="1800" dirty="0"/>
              <a:t>no</a:t>
            </a:r>
            <a:r>
              <a:rPr lang="zh-CN" altLang="en-US" sz="1800" dirty="0"/>
              <a:t> </a:t>
            </a:r>
            <a:r>
              <a:rPr lang="en-US" altLang="zh-CN" sz="1800" dirty="0"/>
              <a:t>overhead</a:t>
            </a:r>
          </a:p>
          <a:p>
            <a:pPr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tx1"/>
                </a:solidFill>
              </a:rPr>
              <a:t>Datasets: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rgbClr val="FE6200"/>
                </a:solidFill>
              </a:rPr>
              <a:t>E.</a:t>
            </a:r>
            <a:r>
              <a:rPr lang="zh-CN" altLang="en-US" sz="2000" b="1" dirty="0">
                <a:solidFill>
                  <a:srgbClr val="FE6200"/>
                </a:solidFill>
              </a:rPr>
              <a:t> </a:t>
            </a:r>
            <a:r>
              <a:rPr lang="en-US" altLang="zh-CN" sz="2000" b="1" dirty="0">
                <a:solidFill>
                  <a:srgbClr val="FE6200"/>
                </a:solidFill>
              </a:rPr>
              <a:t>coli</a:t>
            </a:r>
            <a:r>
              <a:rPr lang="zh-CN" altLang="en-US" sz="2000" b="1" dirty="0">
                <a:solidFill>
                  <a:srgbClr val="FE6200"/>
                </a:solidFill>
              </a:rPr>
              <a:t> </a:t>
            </a:r>
            <a:r>
              <a:rPr lang="en-US" altLang="zh-CN" sz="2000" b="1" dirty="0">
                <a:solidFill>
                  <a:srgbClr val="FE6200"/>
                </a:solidFill>
              </a:rPr>
              <a:t>(</a:t>
            </a:r>
            <a:r>
              <a:rPr lang="en-US" u="sng" dirty="0"/>
              <a:t>http://</a:t>
            </a:r>
            <a:r>
              <a:rPr lang="en-US" u="sng" dirty="0" err="1"/>
              <a:t>lab.loman.net</a:t>
            </a:r>
            <a:r>
              <a:rPr lang="en-US" u="sng" dirty="0"/>
              <a:t>/2016/07/30/</a:t>
            </a:r>
            <a:r>
              <a:rPr lang="en-US" u="sng" dirty="0" err="1"/>
              <a:t>nano</a:t>
            </a:r>
            <a:r>
              <a:rPr lang="en-US" u="sng" dirty="0"/>
              <a:t> pore- r9- data- release/</a:t>
            </a:r>
            <a:r>
              <a:rPr lang="en-US" altLang="zh-CN" sz="2000" b="1" dirty="0">
                <a:solidFill>
                  <a:srgbClr val="FE6200"/>
                </a:solidFill>
              </a:rPr>
              <a:t>)</a:t>
            </a:r>
            <a:endParaRPr lang="en-US" sz="2000" dirty="0">
              <a:solidFill>
                <a:srgbClr val="FE620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rgbClr val="FE6200"/>
                </a:solidFill>
              </a:rPr>
              <a:t>Human</a:t>
            </a:r>
            <a:r>
              <a:rPr lang="zh-CN" altLang="en-US" sz="2000" b="1" dirty="0">
                <a:solidFill>
                  <a:srgbClr val="7030A0"/>
                </a:solidFill>
              </a:rPr>
              <a:t> </a:t>
            </a:r>
            <a:r>
              <a:rPr lang="en-US" altLang="zh-CN" sz="2000" b="1" dirty="0">
                <a:solidFill>
                  <a:srgbClr val="FE6200"/>
                </a:solidFill>
              </a:rPr>
              <a:t>(</a:t>
            </a:r>
            <a:r>
              <a:rPr lang="en-US" u="sng" dirty="0"/>
              <a:t>https://</a:t>
            </a:r>
            <a:r>
              <a:rPr lang="en-US" u="sng" dirty="0" err="1"/>
              <a:t>www.ebi.ac.uk</a:t>
            </a:r>
            <a:r>
              <a:rPr lang="en-US" u="sng" dirty="0"/>
              <a:t>/</a:t>
            </a:r>
            <a:r>
              <a:rPr lang="en-US" u="sng" dirty="0" err="1"/>
              <a:t>ena</a:t>
            </a:r>
            <a:r>
              <a:rPr lang="en-US" u="sng" dirty="0"/>
              <a:t>/browser/view/PRJEB30620</a:t>
            </a:r>
            <a:r>
              <a:rPr lang="en-US" altLang="zh-CN" sz="2000" b="1" dirty="0">
                <a:solidFill>
                  <a:srgbClr val="FE6200"/>
                </a:solidFill>
              </a:rPr>
              <a:t>)</a:t>
            </a:r>
            <a:endParaRPr lang="en-US" sz="2000" dirty="0">
              <a:solidFill>
                <a:srgbClr val="FE6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2AA6-3A0A-2F4C-A80B-EA44E1C2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Performance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9DDBC-0BCE-1A48-BCCB-9BBAD1A00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0BDD657-B6B4-9E45-8B24-85FC0F259C02}"/>
              </a:ext>
            </a:extLst>
          </p:cNvPr>
          <p:cNvSpPr/>
          <p:nvPr/>
        </p:nvSpPr>
        <p:spPr>
          <a:xfrm>
            <a:off x="366962" y="5018049"/>
            <a:ext cx="8410073" cy="6860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rgbClr val="002060"/>
                </a:solidFill>
              </a:rPr>
              <a:t>GenPIP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provides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41.6x</a:t>
            </a:r>
            <a:r>
              <a:rPr lang="en-US" altLang="zh-CN" b="1" dirty="0">
                <a:solidFill>
                  <a:srgbClr val="002060"/>
                </a:solidFill>
              </a:rPr>
              <a:t>,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FF9800"/>
                </a:solidFill>
              </a:rPr>
              <a:t>8.4x</a:t>
            </a:r>
            <a:r>
              <a:rPr lang="en-US" altLang="zh-CN" b="1" dirty="0">
                <a:solidFill>
                  <a:srgbClr val="002060"/>
                </a:solidFill>
              </a:rPr>
              <a:t>,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and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1.4x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speedup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over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CPU,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GPU,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and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optimistic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PIM</a:t>
            </a:r>
            <a:r>
              <a:rPr lang="zh-CN" altLang="en-US" b="1" dirty="0">
                <a:solidFill>
                  <a:srgbClr val="002060"/>
                </a:solidFill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7E8A6FF-54C5-FD40-B83B-EFE07AD49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715718"/>
              </p:ext>
            </p:extLst>
          </p:nvPr>
        </p:nvGraphicFramePr>
        <p:xfrm>
          <a:off x="366713" y="1154113"/>
          <a:ext cx="8410575" cy="376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6E945E-78E9-5749-8062-B81890A51332}"/>
              </a:ext>
            </a:extLst>
          </p:cNvPr>
          <p:cNvCxnSpPr>
            <a:cxnSpLocks/>
          </p:cNvCxnSpPr>
          <p:nvPr/>
        </p:nvCxnSpPr>
        <p:spPr>
          <a:xfrm flipH="1">
            <a:off x="6204039" y="1818036"/>
            <a:ext cx="5234" cy="2656115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D08ED4A-429D-564F-9104-C6C412979E84}"/>
              </a:ext>
            </a:extLst>
          </p:cNvPr>
          <p:cNvGrpSpPr/>
          <p:nvPr/>
        </p:nvGrpSpPr>
        <p:grpSpPr>
          <a:xfrm>
            <a:off x="6236845" y="2243007"/>
            <a:ext cx="821870" cy="2209800"/>
            <a:chOff x="7309312" y="2198914"/>
            <a:chExt cx="821870" cy="220980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ADD119C-FE2A-C044-98F8-E7B4485E4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3543" y="2198914"/>
              <a:ext cx="0" cy="220980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023088E-4E94-0042-A1E2-BADA0AAFDF03}"/>
                </a:ext>
              </a:extLst>
            </p:cNvPr>
            <p:cNvGrpSpPr/>
            <p:nvPr/>
          </p:nvGrpSpPr>
          <p:grpSpPr>
            <a:xfrm>
              <a:off x="7309312" y="3345194"/>
              <a:ext cx="821870" cy="369332"/>
              <a:chOff x="7309312" y="3345194"/>
              <a:chExt cx="821870" cy="36933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D2D5111-B588-DC40-9C54-3AB0CD4425C0}"/>
                  </a:ext>
                </a:extLst>
              </p:cNvPr>
              <p:cNvSpPr/>
              <p:nvPr/>
            </p:nvSpPr>
            <p:spPr>
              <a:xfrm rot="5400000">
                <a:off x="7490116" y="3279367"/>
                <a:ext cx="281679" cy="5545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620E0A6-E196-D24C-B44F-053048603A6F}"/>
                  </a:ext>
                </a:extLst>
              </p:cNvPr>
              <p:cNvSpPr txBox="1"/>
              <p:nvPr/>
            </p:nvSpPr>
            <p:spPr>
              <a:xfrm>
                <a:off x="7309312" y="3345194"/>
                <a:ext cx="821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7030A0"/>
                    </a:solidFill>
                  </a:rPr>
                  <a:t>41.6x</a:t>
                </a:r>
                <a:endParaRPr lang="en-US" sz="1400" b="1" dirty="0">
                  <a:solidFill>
                    <a:srgbClr val="7030A0"/>
                  </a:solidFill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70412C4-720F-E34B-99F3-444CB5EAFD8B}"/>
              </a:ext>
            </a:extLst>
          </p:cNvPr>
          <p:cNvGrpSpPr/>
          <p:nvPr/>
        </p:nvGrpSpPr>
        <p:grpSpPr>
          <a:xfrm>
            <a:off x="6848469" y="2240715"/>
            <a:ext cx="692350" cy="1980000"/>
            <a:chOff x="7568136" y="2198914"/>
            <a:chExt cx="692350" cy="198000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50E528D-DAD3-5346-A2F6-3E36FB513D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9487" y="2198914"/>
              <a:ext cx="0" cy="198000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B1DBF82-5E3F-3848-9189-F7CF1468A492}"/>
                </a:ext>
              </a:extLst>
            </p:cNvPr>
            <p:cNvGrpSpPr/>
            <p:nvPr/>
          </p:nvGrpSpPr>
          <p:grpSpPr>
            <a:xfrm>
              <a:off x="7568136" y="2905345"/>
              <a:ext cx="692350" cy="408125"/>
              <a:chOff x="7381770" y="3303814"/>
              <a:chExt cx="692350" cy="408125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6EA18F8-3CC5-D048-B8D2-F3379376DFF3}"/>
                  </a:ext>
                </a:extLst>
              </p:cNvPr>
              <p:cNvSpPr/>
              <p:nvPr/>
            </p:nvSpPr>
            <p:spPr>
              <a:xfrm>
                <a:off x="7554685" y="3303814"/>
                <a:ext cx="217715" cy="400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C9AE3E4-5065-A144-A1FA-43DFD193B608}"/>
                  </a:ext>
                </a:extLst>
              </p:cNvPr>
              <p:cNvSpPr txBox="1"/>
              <p:nvPr/>
            </p:nvSpPr>
            <p:spPr>
              <a:xfrm>
                <a:off x="7381770" y="3342607"/>
                <a:ext cx="692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9800"/>
                    </a:solidFill>
                  </a:rPr>
                  <a:t>8.4x</a:t>
                </a:r>
                <a:endParaRPr lang="en-US" b="1" dirty="0">
                  <a:solidFill>
                    <a:srgbClr val="FF9800"/>
                  </a:solidFill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42AA176-3BBD-CD40-B671-4E1FA2584C8C}"/>
              </a:ext>
            </a:extLst>
          </p:cNvPr>
          <p:cNvGrpSpPr/>
          <p:nvPr/>
        </p:nvGrpSpPr>
        <p:grpSpPr>
          <a:xfrm>
            <a:off x="7418945" y="2240715"/>
            <a:ext cx="679178" cy="642257"/>
            <a:chOff x="7800157" y="2198914"/>
            <a:chExt cx="679178" cy="642257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5FF65BB-25E4-404F-B7D7-469E23620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817" y="2198914"/>
              <a:ext cx="0" cy="642257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B99112-EAF1-464D-85A8-7E2EF86D02C7}"/>
                </a:ext>
              </a:extLst>
            </p:cNvPr>
            <p:cNvGrpSpPr/>
            <p:nvPr/>
          </p:nvGrpSpPr>
          <p:grpSpPr>
            <a:xfrm>
              <a:off x="7800157" y="2316436"/>
              <a:ext cx="679178" cy="408553"/>
              <a:chOff x="7059929" y="4155286"/>
              <a:chExt cx="679178" cy="408553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66F25FA-55DE-7541-8A6A-B47E7BF6CAF8}"/>
                  </a:ext>
                </a:extLst>
              </p:cNvPr>
              <p:cNvSpPr/>
              <p:nvPr/>
            </p:nvSpPr>
            <p:spPr>
              <a:xfrm>
                <a:off x="7181803" y="4163078"/>
                <a:ext cx="217715" cy="400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BB6F788-33EF-3046-9E7A-433C1E3EE96C}"/>
                  </a:ext>
                </a:extLst>
              </p:cNvPr>
              <p:cNvSpPr txBox="1"/>
              <p:nvPr/>
            </p:nvSpPr>
            <p:spPr>
              <a:xfrm>
                <a:off x="7059929" y="4155286"/>
                <a:ext cx="679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070C0"/>
                    </a:solidFill>
                  </a:rPr>
                  <a:t>1.4x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9660A0-25DB-374F-8E9E-B08B636B9F5E}"/>
              </a:ext>
            </a:extLst>
          </p:cNvPr>
          <p:cNvSpPr/>
          <p:nvPr/>
        </p:nvSpPr>
        <p:spPr>
          <a:xfrm>
            <a:off x="366962" y="5787767"/>
            <a:ext cx="8410073" cy="6860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E6200"/>
                </a:solidFill>
              </a:rPr>
              <a:t>Both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CP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and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ER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are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critical </a:t>
            </a:r>
            <a:r>
              <a:rPr lang="en-US" altLang="zh-CN" b="1" dirty="0">
                <a:solidFill>
                  <a:srgbClr val="002060"/>
                </a:solidFill>
              </a:rPr>
              <a:t>to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the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speedup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7" grpId="0" uiExpand="1">
        <p:bldSub>
          <a:bldChart bld="series"/>
        </p:bldSub>
      </p:bldGraphic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2AA6-3A0A-2F4C-A80B-EA44E1C2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Efficiency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9DDBC-0BCE-1A48-BCCB-9BBAD1A00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0BDD657-B6B4-9E45-8B24-85FC0F259C02}"/>
              </a:ext>
            </a:extLst>
          </p:cNvPr>
          <p:cNvSpPr/>
          <p:nvPr/>
        </p:nvSpPr>
        <p:spPr>
          <a:xfrm>
            <a:off x="366962" y="5018050"/>
            <a:ext cx="8410073" cy="6666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rgbClr val="002060"/>
                </a:solidFill>
              </a:rPr>
              <a:t>GenPIP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provides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32.8x</a:t>
            </a:r>
            <a:r>
              <a:rPr lang="en-US" altLang="zh-CN" b="1" dirty="0">
                <a:solidFill>
                  <a:srgbClr val="002060"/>
                </a:solidFill>
              </a:rPr>
              <a:t>,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FF9800"/>
                </a:solidFill>
              </a:rPr>
              <a:t>20.8x</a:t>
            </a:r>
            <a:r>
              <a:rPr lang="en-US" altLang="zh-CN" b="1" dirty="0">
                <a:solidFill>
                  <a:srgbClr val="002060"/>
                </a:solidFill>
              </a:rPr>
              <a:t>,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and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1.37x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energy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savings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endParaRPr lang="en-US" altLang="zh-CN" b="1" dirty="0">
              <a:solidFill>
                <a:srgbClr val="002060"/>
              </a:solidFill>
            </a:endParaRPr>
          </a:p>
          <a:p>
            <a:pPr algn="ctr"/>
            <a:r>
              <a:rPr lang="en-US" altLang="zh-CN" b="1" dirty="0">
                <a:solidFill>
                  <a:srgbClr val="002060"/>
                </a:solidFill>
              </a:rPr>
              <a:t>over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CPU,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GPU,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and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optimistic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PIM</a:t>
            </a:r>
            <a:r>
              <a:rPr lang="zh-CN" altLang="en-US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7E8A6FF-54C5-FD40-B83B-EFE07AD49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931104"/>
              </p:ext>
            </p:extLst>
          </p:nvPr>
        </p:nvGraphicFramePr>
        <p:xfrm>
          <a:off x="366713" y="1154113"/>
          <a:ext cx="8410575" cy="386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6E945E-78E9-5749-8062-B81890A51332}"/>
              </a:ext>
            </a:extLst>
          </p:cNvPr>
          <p:cNvCxnSpPr>
            <a:cxnSpLocks/>
          </p:cNvCxnSpPr>
          <p:nvPr/>
        </p:nvCxnSpPr>
        <p:spPr>
          <a:xfrm>
            <a:off x="6204857" y="1820759"/>
            <a:ext cx="0" cy="2751241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0834B2-48A4-5849-A262-20050952802F}"/>
              </a:ext>
            </a:extLst>
          </p:cNvPr>
          <p:cNvGrpSpPr/>
          <p:nvPr/>
        </p:nvGrpSpPr>
        <p:grpSpPr>
          <a:xfrm>
            <a:off x="6217167" y="2557818"/>
            <a:ext cx="821870" cy="1926325"/>
            <a:chOff x="7313797" y="2482389"/>
            <a:chExt cx="821870" cy="192632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7EF429A-43FB-E744-B03A-30C860D90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3543" y="2482389"/>
              <a:ext cx="0" cy="1926325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FFC1DDF-D93C-474D-85AD-D5D2356E9C5A}"/>
                </a:ext>
              </a:extLst>
            </p:cNvPr>
            <p:cNvGrpSpPr/>
            <p:nvPr/>
          </p:nvGrpSpPr>
          <p:grpSpPr>
            <a:xfrm>
              <a:off x="7313797" y="3463638"/>
              <a:ext cx="821870" cy="369332"/>
              <a:chOff x="7313797" y="3463638"/>
              <a:chExt cx="821870" cy="3693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B49260E-EE72-4B43-BE75-DE1202C52B4B}"/>
                  </a:ext>
                </a:extLst>
              </p:cNvPr>
              <p:cNvSpPr/>
              <p:nvPr/>
            </p:nvSpPr>
            <p:spPr>
              <a:xfrm rot="5400000">
                <a:off x="7561073" y="3332219"/>
                <a:ext cx="298253" cy="677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AC1FF2-8410-7749-B06D-54896041022F}"/>
                  </a:ext>
                </a:extLst>
              </p:cNvPr>
              <p:cNvSpPr txBox="1"/>
              <p:nvPr/>
            </p:nvSpPr>
            <p:spPr>
              <a:xfrm>
                <a:off x="7313797" y="3463638"/>
                <a:ext cx="821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7030A0"/>
                    </a:solidFill>
                  </a:rPr>
                  <a:t>32.8x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73D0A7-D4DF-B04D-8673-706A3DBB9BA7}"/>
              </a:ext>
            </a:extLst>
          </p:cNvPr>
          <p:cNvGrpSpPr/>
          <p:nvPr/>
        </p:nvGrpSpPr>
        <p:grpSpPr>
          <a:xfrm>
            <a:off x="6761650" y="2568704"/>
            <a:ext cx="754725" cy="1901615"/>
            <a:chOff x="7495625" y="2277299"/>
            <a:chExt cx="754725" cy="190161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D129672-6B2C-DD47-A2F8-33FB09CD9B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9487" y="2277299"/>
              <a:ext cx="0" cy="1901615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E52C256-2EC5-5845-9D93-A2DFDFF99D65}"/>
                </a:ext>
              </a:extLst>
            </p:cNvPr>
            <p:cNvGrpSpPr/>
            <p:nvPr/>
          </p:nvGrpSpPr>
          <p:grpSpPr>
            <a:xfrm>
              <a:off x="7495625" y="2905345"/>
              <a:ext cx="754725" cy="401344"/>
              <a:chOff x="7309259" y="3303814"/>
              <a:chExt cx="754725" cy="4013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D3881C3-831E-6E46-8027-9D02BFA3F121}"/>
                  </a:ext>
                </a:extLst>
              </p:cNvPr>
              <p:cNvSpPr/>
              <p:nvPr/>
            </p:nvSpPr>
            <p:spPr>
              <a:xfrm>
                <a:off x="7554685" y="3303814"/>
                <a:ext cx="217715" cy="400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52190F-6EB1-C740-B85F-C0BD0811914D}"/>
                  </a:ext>
                </a:extLst>
              </p:cNvPr>
              <p:cNvSpPr txBox="1"/>
              <p:nvPr/>
            </p:nvSpPr>
            <p:spPr>
              <a:xfrm>
                <a:off x="7309259" y="3335826"/>
                <a:ext cx="754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9800"/>
                    </a:solidFill>
                  </a:rPr>
                  <a:t>20.8x</a:t>
                </a:r>
                <a:endParaRPr lang="en-US" b="1" dirty="0">
                  <a:solidFill>
                    <a:srgbClr val="FF9800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ED44DD-D25A-A748-8888-3A67FA36925E}"/>
              </a:ext>
            </a:extLst>
          </p:cNvPr>
          <p:cNvGrpSpPr/>
          <p:nvPr/>
        </p:nvGrpSpPr>
        <p:grpSpPr>
          <a:xfrm>
            <a:off x="7329702" y="2579311"/>
            <a:ext cx="708817" cy="516944"/>
            <a:chOff x="7721922" y="2324228"/>
            <a:chExt cx="708817" cy="516944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1812B29-952E-2C4F-BD5B-CBF32446D8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817" y="2324228"/>
              <a:ext cx="0" cy="516944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BED0841-9E34-A74A-A793-D08E00EECC0F}"/>
                </a:ext>
              </a:extLst>
            </p:cNvPr>
            <p:cNvGrpSpPr/>
            <p:nvPr/>
          </p:nvGrpSpPr>
          <p:grpSpPr>
            <a:xfrm>
              <a:off x="7721922" y="2403675"/>
              <a:ext cx="708817" cy="369332"/>
              <a:chOff x="6981694" y="4242525"/>
              <a:chExt cx="708817" cy="36933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7D0442E-B78A-8348-B253-7B1D32548C4A}"/>
                  </a:ext>
                </a:extLst>
              </p:cNvPr>
              <p:cNvSpPr/>
              <p:nvPr/>
            </p:nvSpPr>
            <p:spPr>
              <a:xfrm rot="5400000">
                <a:off x="7193964" y="4189552"/>
                <a:ext cx="260257" cy="4865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7054C7-9F78-AA4F-8465-8F8223B39833}"/>
                  </a:ext>
                </a:extLst>
              </p:cNvPr>
              <p:cNvSpPr txBox="1"/>
              <p:nvPr/>
            </p:nvSpPr>
            <p:spPr>
              <a:xfrm>
                <a:off x="6981694" y="4242525"/>
                <a:ext cx="708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070C0"/>
                    </a:solidFill>
                  </a:rPr>
                  <a:t>1.37x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8094166-8F15-C741-B1F9-D036661BF198}"/>
              </a:ext>
            </a:extLst>
          </p:cNvPr>
          <p:cNvSpPr/>
          <p:nvPr/>
        </p:nvSpPr>
        <p:spPr>
          <a:xfrm>
            <a:off x="366962" y="5790007"/>
            <a:ext cx="8410073" cy="6666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E6200"/>
                </a:solidFill>
              </a:rPr>
              <a:t>ER is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especially critical </a:t>
            </a:r>
            <a:r>
              <a:rPr lang="en-US" altLang="zh-CN" b="1" dirty="0">
                <a:solidFill>
                  <a:srgbClr val="002060"/>
                </a:solidFill>
              </a:rPr>
              <a:t>to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the energy efficiency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7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7" grpId="0" uiExpand="1">
        <p:bldSub>
          <a:bldChart bld="series"/>
        </p:bldSub>
      </p:bldGraphic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69BF-AD4B-C842-B9A9-BBF89A9C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5DC14-CADC-E54F-8DCA-50D110D18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Details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CP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and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ER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/>
              <a:t>Detailed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</a:rPr>
              <a:t>GenPIP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architecture</a:t>
            </a:r>
            <a:r>
              <a:rPr lang="en-US" altLang="zh-CN" sz="2400" dirty="0"/>
              <a:t> and</a:t>
            </a:r>
            <a:r>
              <a:rPr lang="zh-CN" altLang="en-US" sz="2400" dirty="0"/>
              <a:t> </a:t>
            </a:r>
            <a:r>
              <a:rPr lang="en-US" altLang="zh-CN" sz="2400" dirty="0"/>
              <a:t>implementations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err="1"/>
              <a:t>GenPIP</a:t>
            </a:r>
            <a:r>
              <a:rPr lang="zh-CN" altLang="en-US" sz="2000" dirty="0"/>
              <a:t> </a:t>
            </a:r>
            <a:r>
              <a:rPr lang="en-US" altLang="zh-CN" sz="2000" dirty="0"/>
              <a:t>controller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Timely </a:t>
            </a:r>
            <a:r>
              <a:rPr lang="en-US" altLang="zh-CN" sz="2000" dirty="0"/>
              <a:t>e</a:t>
            </a:r>
            <a:r>
              <a:rPr lang="en-US" sz="2000" dirty="0"/>
              <a:t>arly </a:t>
            </a:r>
            <a:r>
              <a:rPr lang="en-US" altLang="zh-CN" sz="2000" dirty="0"/>
              <a:t>r</a:t>
            </a:r>
            <a:r>
              <a:rPr lang="en-US" sz="2000" dirty="0"/>
              <a:t>ejection </a:t>
            </a:r>
            <a:r>
              <a:rPr lang="en-US" altLang="zh-CN" sz="2000" dirty="0"/>
              <a:t>implementation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In-</a:t>
            </a:r>
            <a:r>
              <a:rPr lang="en-US" altLang="zh-CN" sz="2000" dirty="0"/>
              <a:t>m</a:t>
            </a:r>
            <a:r>
              <a:rPr lang="en-US" sz="2000" dirty="0"/>
              <a:t>emory </a:t>
            </a:r>
            <a:r>
              <a:rPr lang="en-US" altLang="zh-CN" sz="2000" dirty="0"/>
              <a:t>s</a:t>
            </a:r>
            <a:r>
              <a:rPr lang="en-US" sz="2000" dirty="0"/>
              <a:t>eeding </a:t>
            </a:r>
            <a:r>
              <a:rPr lang="en-US" altLang="zh-CN" sz="2000" dirty="0"/>
              <a:t>accelerator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More</a:t>
            </a:r>
            <a:r>
              <a:rPr lang="zh-CN" altLang="en-US" sz="2400" dirty="0"/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c</a:t>
            </a:r>
            <a:r>
              <a:rPr lang="en-US" sz="2400" b="1" dirty="0">
                <a:solidFill>
                  <a:srgbClr val="0070C0"/>
                </a:solidFill>
              </a:rPr>
              <a:t>omparison points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</a:rPr>
              <a:t>Sensitivity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analysis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chunks</a:t>
            </a:r>
            <a:r>
              <a:rPr lang="zh-CN" altLang="en-US" sz="2400" dirty="0"/>
              <a:t> </a:t>
            </a:r>
            <a:r>
              <a:rPr lang="en-US" altLang="zh-CN" sz="2400" dirty="0"/>
              <a:t>used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ER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</a:rPr>
              <a:t>Area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and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power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dirty="0"/>
              <a:t>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FBF94-9F8F-B944-B3DE-E79E1C7795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F2A017-DB73-BC44-9A3C-A31D987D518C}"/>
              </a:ext>
            </a:extLst>
          </p:cNvPr>
          <p:cNvSpPr/>
          <p:nvPr/>
        </p:nvSpPr>
        <p:spPr>
          <a:xfrm>
            <a:off x="366963" y="1077302"/>
            <a:ext cx="8410073" cy="513843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E6200"/>
                </a:solidFill>
              </a:rPr>
              <a:t>https://</a:t>
            </a:r>
            <a:r>
              <a:rPr lang="en-US" sz="2400" b="1" u="sng" dirty="0" err="1">
                <a:solidFill>
                  <a:srgbClr val="FE6200"/>
                </a:solidFill>
              </a:rPr>
              <a:t>arxiv.org</a:t>
            </a:r>
            <a:r>
              <a:rPr lang="en-US" sz="2400" b="1" u="sng" dirty="0">
                <a:solidFill>
                  <a:srgbClr val="FE6200"/>
                </a:solidFill>
              </a:rPr>
              <a:t>/pdf/2209.08600.pdf</a:t>
            </a:r>
          </a:p>
          <a:p>
            <a:pPr algn="ctr"/>
            <a:endParaRPr lang="en-US" b="1" u="sng" dirty="0">
              <a:solidFill>
                <a:srgbClr val="FE62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CAC491-8609-7542-8083-F3C2BB6DC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87" y="1411927"/>
            <a:ext cx="8437221" cy="1668073"/>
          </a:xfrm>
          <a:prstGeom prst="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86ABC7-C4F0-484C-8B5D-BDDE4A4C6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009" y="3941964"/>
            <a:ext cx="2349979" cy="23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58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69BF-AD4B-C842-B9A9-BBF89A9C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5DC14-CADC-E54F-8DCA-50D110D18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Details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CP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and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ER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/>
              <a:t>Detailed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</a:rPr>
              <a:t>GenPIP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dirty="0"/>
              <a:t>implementation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err="1"/>
              <a:t>GenPIP</a:t>
            </a:r>
            <a:r>
              <a:rPr lang="zh-CN" altLang="en-US" sz="2000" dirty="0"/>
              <a:t> </a:t>
            </a:r>
            <a:r>
              <a:rPr lang="en-US" altLang="zh-CN" sz="2000" dirty="0"/>
              <a:t>controller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E</a:t>
            </a:r>
            <a:r>
              <a:rPr lang="en-US" sz="2000" dirty="0"/>
              <a:t>arly </a:t>
            </a:r>
            <a:r>
              <a:rPr lang="en-US" altLang="zh-CN" sz="2000" dirty="0"/>
              <a:t>r</a:t>
            </a:r>
            <a:r>
              <a:rPr lang="en-US" sz="2000" dirty="0"/>
              <a:t>ejection </a:t>
            </a:r>
            <a:r>
              <a:rPr lang="en-US" altLang="zh-CN" sz="2000" dirty="0"/>
              <a:t>implementation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In-</a:t>
            </a:r>
            <a:r>
              <a:rPr lang="en-US" altLang="zh-CN" sz="2000" dirty="0"/>
              <a:t>m</a:t>
            </a:r>
            <a:r>
              <a:rPr lang="en-US" sz="2000" dirty="0"/>
              <a:t>emory </a:t>
            </a:r>
            <a:r>
              <a:rPr lang="en-US" altLang="zh-CN" sz="2000" dirty="0"/>
              <a:t>s</a:t>
            </a:r>
            <a:r>
              <a:rPr lang="en-US" sz="2000" dirty="0"/>
              <a:t>eeding </a:t>
            </a:r>
            <a:r>
              <a:rPr lang="en-US" altLang="zh-CN" sz="2000" dirty="0"/>
              <a:t>accelerator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 Results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applying CP and ER in CPU and GPU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</a:rPr>
              <a:t>Sensitivity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analysis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number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sampled</a:t>
            </a:r>
            <a:r>
              <a:rPr lang="zh-CN" altLang="en-US" sz="2400" dirty="0"/>
              <a:t> </a:t>
            </a:r>
            <a:r>
              <a:rPr lang="en-US" altLang="zh-CN" sz="2400" dirty="0"/>
              <a:t>chunks</a:t>
            </a:r>
            <a:r>
              <a:rPr lang="zh-CN" altLang="en-US" sz="2400" dirty="0"/>
              <a:t> </a:t>
            </a:r>
            <a:r>
              <a:rPr lang="en-US" altLang="zh-CN" sz="2400" dirty="0"/>
              <a:t>used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ER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</a:rPr>
              <a:t>Area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and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power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dirty="0"/>
              <a:t>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FBF94-9F8F-B944-B3DE-E79E1C7795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BBF8-6AF2-F249-B436-7CD1A96C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B64B0-8854-B748-BCA8-08C018F14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  <a:endParaRPr lang="en-US" altLang="zh-CN" sz="2300" b="1" dirty="0">
              <a:solidFill>
                <a:schemeClr val="bg1">
                  <a:lumMod val="75000"/>
                </a:schemeClr>
              </a:solidFill>
            </a:endParaRPr>
          </a:p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 err="1">
                <a:solidFill>
                  <a:schemeClr val="bg1">
                    <a:lumMod val="75000"/>
                  </a:schemeClr>
                </a:solidFill>
              </a:rPr>
              <a:t>GenPIP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Tight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Integration of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Genome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Analysis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Steps</a:t>
            </a:r>
          </a:p>
          <a:p>
            <a:pPr marL="800100" lvl="1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Chunk-based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Pipeline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(CP)</a:t>
            </a:r>
          </a:p>
          <a:p>
            <a:pPr marL="800100" lvl="1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Early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Rejection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(ER)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altLang="zh-CN" sz="2500" b="1" dirty="0">
              <a:solidFill>
                <a:schemeClr val="bg1">
                  <a:lumMod val="75000"/>
                </a:schemeClr>
              </a:solidFill>
            </a:endParaRPr>
          </a:p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 err="1">
                <a:solidFill>
                  <a:schemeClr val="bg1">
                    <a:lumMod val="75000"/>
                  </a:schemeClr>
                </a:solidFill>
              </a:rPr>
              <a:t>GenPIP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 Implementation</a:t>
            </a:r>
          </a:p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Evaluation </a:t>
            </a:r>
            <a:endParaRPr lang="en-US" sz="2700" b="1" dirty="0">
              <a:solidFill>
                <a:schemeClr val="bg1">
                  <a:lumMod val="75000"/>
                </a:schemeClr>
              </a:solidFill>
            </a:endParaRPr>
          </a:p>
          <a:p>
            <a:pPr marL="536575" indent="-357188">
              <a:lnSpc>
                <a:spcPct val="150000"/>
              </a:lnSpc>
              <a:buClr>
                <a:srgbClr val="0070C0"/>
              </a:buClr>
            </a:pPr>
            <a:r>
              <a:rPr lang="en-US" altLang="zh-CN" sz="2700" b="1" dirty="0">
                <a:solidFill>
                  <a:srgbClr val="0070C0"/>
                </a:solidFill>
              </a:rPr>
              <a:t>Conclusion</a:t>
            </a:r>
            <a:endParaRPr lang="en-US" sz="27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73C91-78D5-8E42-A3C9-6E128966C5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13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D751-8AAA-F34F-867E-8AF07050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109C5-8B17-D04B-98DC-8F9FA1FAA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894555B-4F9B-C040-AF9A-F2FCF2FD23B7}"/>
              </a:ext>
            </a:extLst>
          </p:cNvPr>
          <p:cNvSpPr/>
          <p:nvPr/>
        </p:nvSpPr>
        <p:spPr>
          <a:xfrm>
            <a:off x="352631" y="3374542"/>
            <a:ext cx="8410070" cy="1889476"/>
          </a:xfrm>
          <a:prstGeom prst="roundRect">
            <a:avLst>
              <a:gd name="adj" fmla="val 1116"/>
            </a:avLst>
          </a:prstGeom>
          <a:solidFill>
            <a:srgbClr val="3BAC39">
              <a:alpha val="17000"/>
            </a:srgbClr>
          </a:solidFill>
          <a:ln w="28575">
            <a:solidFill>
              <a:srgbClr val="3BA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CAE332A-38CD-E44F-8553-2CCB21BFEF99}"/>
              </a:ext>
            </a:extLst>
          </p:cNvPr>
          <p:cNvSpPr/>
          <p:nvPr/>
        </p:nvSpPr>
        <p:spPr>
          <a:xfrm>
            <a:off x="352629" y="2402429"/>
            <a:ext cx="8410072" cy="775267"/>
          </a:xfrm>
          <a:prstGeom prst="roundRect">
            <a:avLst>
              <a:gd name="adj" fmla="val 1116"/>
            </a:avLst>
          </a:prstGeom>
          <a:solidFill>
            <a:srgbClr val="0070C0">
              <a:alpha val="17000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892DE94-FAB9-5F47-9153-B399DB79FC9D}"/>
              </a:ext>
            </a:extLst>
          </p:cNvPr>
          <p:cNvSpPr/>
          <p:nvPr/>
        </p:nvSpPr>
        <p:spPr>
          <a:xfrm>
            <a:off x="352631" y="5472298"/>
            <a:ext cx="8410070" cy="784093"/>
          </a:xfrm>
          <a:prstGeom prst="roundRect">
            <a:avLst>
              <a:gd name="adj" fmla="val 1116"/>
            </a:avLst>
          </a:prstGeom>
          <a:solidFill>
            <a:srgbClr val="FF9800">
              <a:alpha val="17000"/>
            </a:srgbClr>
          </a:solidFill>
          <a:ln w="28575"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5DDC8-2F49-8E4A-AA81-ADD880C0A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07" y="2450129"/>
            <a:ext cx="8410073" cy="902190"/>
          </a:xfrm>
        </p:spPr>
        <p:txBody>
          <a:bodyPr>
            <a:normAutofit/>
          </a:bodyPr>
          <a:lstStyle/>
          <a:p>
            <a:r>
              <a:rPr lang="en-US" altLang="zh-CN" b="1" u="sng" dirty="0">
                <a:solidFill>
                  <a:schemeClr val="bg2">
                    <a:lumMod val="50000"/>
                  </a:schemeClr>
                </a:solidFill>
              </a:rPr>
              <a:t>Goal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</a:rPr>
              <a:t>Tightly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</a:rPr>
              <a:t>integrate genome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</a:rPr>
              <a:t>analysis steps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movement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eliminate</a:t>
            </a:r>
            <a:r>
              <a:rPr lang="zh-CN" altLang="en-US" dirty="0"/>
              <a:t> </a:t>
            </a:r>
            <a:r>
              <a:rPr lang="en-US" altLang="zh-CN" dirty="0"/>
              <a:t>computation on useless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EDE846-D561-6748-A7D7-951384BB3B9A}"/>
              </a:ext>
            </a:extLst>
          </p:cNvPr>
          <p:cNvSpPr txBox="1">
            <a:spLocks/>
          </p:cNvSpPr>
          <p:nvPr/>
        </p:nvSpPr>
        <p:spPr>
          <a:xfrm>
            <a:off x="352632" y="5551181"/>
            <a:ext cx="8410070" cy="8120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u="sng" dirty="0" err="1">
                <a:solidFill>
                  <a:srgbClr val="FF9800"/>
                </a:solidFill>
              </a:rPr>
              <a:t>GenPIP</a:t>
            </a:r>
            <a:r>
              <a:rPr lang="zh-CN" altLang="en-US" dirty="0">
                <a:solidFill>
                  <a:srgbClr val="E07E0F"/>
                </a:solidFill>
              </a:rPr>
              <a:t> </a:t>
            </a:r>
            <a:r>
              <a:rPr lang="en-US" b="1" dirty="0">
                <a:solidFill>
                  <a:srgbClr val="FF9800"/>
                </a:solidFill>
              </a:rPr>
              <a:t>outperforms</a:t>
            </a:r>
            <a:r>
              <a:rPr lang="en-US" dirty="0">
                <a:solidFill>
                  <a:srgbClr val="E07E0F"/>
                </a:solidFill>
              </a:rPr>
              <a:t> </a:t>
            </a:r>
            <a:r>
              <a:rPr lang="en-US" dirty="0"/>
              <a:t>state-of-the-art software &amp; hardware solutions using </a:t>
            </a:r>
            <a:r>
              <a:rPr lang="en-US" b="1" dirty="0">
                <a:solidFill>
                  <a:srgbClr val="FF9800"/>
                </a:solidFill>
              </a:rPr>
              <a:t>CPU</a:t>
            </a:r>
            <a:r>
              <a:rPr lang="en-US" dirty="0"/>
              <a:t>, </a:t>
            </a:r>
            <a:r>
              <a:rPr lang="en-US" sz="2100" b="1" dirty="0">
                <a:solidFill>
                  <a:srgbClr val="FF9800"/>
                </a:solidFill>
              </a:rPr>
              <a:t>GPU</a:t>
            </a:r>
            <a:r>
              <a:rPr lang="en-US" dirty="0"/>
              <a:t>, and </a:t>
            </a:r>
            <a:r>
              <a:rPr lang="en-US" altLang="zh-CN" sz="2100" b="1" dirty="0">
                <a:solidFill>
                  <a:srgbClr val="FF9800"/>
                </a:solidFill>
              </a:rPr>
              <a:t>optimistic</a:t>
            </a:r>
            <a:r>
              <a:rPr lang="en-US" altLang="zh-CN" b="1" dirty="0">
                <a:solidFill>
                  <a:srgbClr val="7030A0"/>
                </a:solidFill>
              </a:rPr>
              <a:t> </a:t>
            </a:r>
            <a:r>
              <a:rPr lang="en-US" sz="2100" b="1" dirty="0">
                <a:solidFill>
                  <a:srgbClr val="FF9800"/>
                </a:solidFill>
              </a:rPr>
              <a:t>PIM</a:t>
            </a:r>
            <a:r>
              <a:rPr lang="zh-CN" altLang="en-US" b="1" dirty="0">
                <a:solidFill>
                  <a:srgbClr val="7030A0"/>
                </a:solidFill>
              </a:rPr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sz="2100" b="1" dirty="0">
                <a:solidFill>
                  <a:srgbClr val="FF9800"/>
                </a:solidFill>
              </a:rPr>
              <a:t>41.6×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sz="2100" b="1" dirty="0">
                <a:solidFill>
                  <a:srgbClr val="FF9800"/>
                </a:solidFill>
              </a:rPr>
              <a:t>8.4x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sz="2100" b="1" dirty="0">
                <a:solidFill>
                  <a:srgbClr val="FF9800"/>
                </a:solidFill>
              </a:rPr>
              <a:t>1.4x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respectively.</a:t>
            </a:r>
            <a:endParaRPr lang="en-US" dirty="0"/>
          </a:p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331A3D-F3F3-EC4E-8112-CD1CF9577869}"/>
              </a:ext>
            </a:extLst>
          </p:cNvPr>
          <p:cNvSpPr txBox="1">
            <a:spLocks/>
          </p:cNvSpPr>
          <p:nvPr/>
        </p:nvSpPr>
        <p:spPr>
          <a:xfrm>
            <a:off x="352628" y="3431202"/>
            <a:ext cx="8410073" cy="186189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u="sng" dirty="0" err="1">
                <a:solidFill>
                  <a:srgbClr val="2F8100"/>
                </a:solidFill>
              </a:rPr>
              <a:t>GenPIP</a:t>
            </a:r>
            <a:r>
              <a:rPr lang="en-US" altLang="zh-CN" dirty="0">
                <a:solidFill>
                  <a:srgbClr val="2F8100"/>
                </a:solidFill>
              </a:rPr>
              <a:t>:</a:t>
            </a:r>
            <a:r>
              <a:rPr lang="zh-CN" altLang="en-US" dirty="0">
                <a:solidFill>
                  <a:srgbClr val="2F8100"/>
                </a:solidFill>
              </a:rPr>
              <a:t> </a:t>
            </a:r>
            <a:r>
              <a:rPr lang="en-US" altLang="zh-CN" b="1" dirty="0">
                <a:solidFill>
                  <a:srgbClr val="2F8100"/>
                </a:solidFill>
              </a:rPr>
              <a:t>The</a:t>
            </a:r>
            <a:r>
              <a:rPr lang="zh-CN" altLang="en-US" dirty="0">
                <a:solidFill>
                  <a:srgbClr val="2F8100"/>
                </a:solidFill>
              </a:rPr>
              <a:t> </a:t>
            </a:r>
            <a:r>
              <a:rPr lang="en-US" altLang="zh-CN" b="1" i="1" dirty="0">
                <a:solidFill>
                  <a:srgbClr val="2F8100"/>
                </a:solidFill>
              </a:rPr>
              <a:t>f</a:t>
            </a:r>
            <a:r>
              <a:rPr lang="en-US" b="1" i="1" dirty="0">
                <a:solidFill>
                  <a:srgbClr val="2F8100"/>
                </a:solidFill>
              </a:rPr>
              <a:t>irst</a:t>
            </a:r>
            <a:r>
              <a:rPr lang="en-US" altLang="zh-CN" b="1" dirty="0">
                <a:solidFill>
                  <a:srgbClr val="2F8100"/>
                </a:solidFill>
              </a:rPr>
              <a:t> in-memory genome analysis accelerator </a:t>
            </a:r>
            <a:r>
              <a:rPr lang="en-US" altLang="zh-CN" dirty="0"/>
              <a:t>that</a:t>
            </a:r>
            <a:r>
              <a:rPr lang="en-US" altLang="zh-CN" b="1" dirty="0">
                <a:solidFill>
                  <a:srgbClr val="2F8100"/>
                </a:solidFill>
              </a:rPr>
              <a:t> tightly integrates </a:t>
            </a:r>
            <a:r>
              <a:rPr lang="en-US" altLang="zh-CN" dirty="0"/>
              <a:t>genome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</a:p>
          <a:p>
            <a:r>
              <a:rPr lang="en-US" altLang="zh-CN" b="1" u="sng" dirty="0" err="1">
                <a:solidFill>
                  <a:srgbClr val="2F8100"/>
                </a:solidFill>
              </a:rPr>
              <a:t>GenPIP</a:t>
            </a:r>
            <a:r>
              <a:rPr lang="zh-CN" altLang="en-US" dirty="0">
                <a:solidFill>
                  <a:srgbClr val="2F8100"/>
                </a:solidFill>
              </a:rPr>
              <a:t> </a:t>
            </a:r>
            <a:r>
              <a:rPr lang="en-US" altLang="zh-CN" dirty="0"/>
              <a:t>has</a:t>
            </a:r>
            <a:r>
              <a:rPr lang="zh-CN" altLang="en-US" dirty="0">
                <a:solidFill>
                  <a:srgbClr val="2F8100"/>
                </a:solidFill>
              </a:rPr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techniques</a:t>
            </a:r>
            <a:r>
              <a:rPr lang="en-US" dirty="0"/>
              <a:t> </a:t>
            </a:r>
          </a:p>
          <a:p>
            <a:pPr lvl="1"/>
            <a:r>
              <a:rPr lang="en-US" altLang="zh-CN" sz="2000" b="1" dirty="0">
                <a:solidFill>
                  <a:srgbClr val="2F8100"/>
                </a:solidFill>
              </a:rPr>
              <a:t>A</a:t>
            </a:r>
            <a:r>
              <a:rPr lang="en-US" sz="2000" b="1" dirty="0">
                <a:solidFill>
                  <a:srgbClr val="2F8100"/>
                </a:solidFill>
              </a:rPr>
              <a:t> chunk-based pipeline</a:t>
            </a:r>
            <a:endParaRPr lang="en-US" sz="2000" dirty="0"/>
          </a:p>
          <a:p>
            <a:pPr lvl="1"/>
            <a:r>
              <a:rPr lang="en-US" altLang="zh-CN" sz="2000" b="1" dirty="0">
                <a:solidFill>
                  <a:srgbClr val="2F8100"/>
                </a:solidFill>
              </a:rPr>
              <a:t>A</a:t>
            </a:r>
            <a:r>
              <a:rPr lang="zh-CN" altLang="en-US" sz="2000" b="1" dirty="0">
                <a:solidFill>
                  <a:srgbClr val="2F8100"/>
                </a:solidFill>
              </a:rPr>
              <a:t> </a:t>
            </a:r>
            <a:r>
              <a:rPr lang="en-US" sz="2000" b="1" dirty="0">
                <a:solidFill>
                  <a:srgbClr val="2F8100"/>
                </a:solidFill>
              </a:rPr>
              <a:t>new early-rejection technique</a:t>
            </a:r>
            <a:endParaRPr lang="en-US" altLang="zh-CN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41CF9EA-74F6-4D47-9CB9-990FFD8E4DCD}"/>
              </a:ext>
            </a:extLst>
          </p:cNvPr>
          <p:cNvSpPr/>
          <p:nvPr/>
        </p:nvSpPr>
        <p:spPr>
          <a:xfrm>
            <a:off x="352629" y="1229586"/>
            <a:ext cx="8410072" cy="1017725"/>
          </a:xfrm>
          <a:prstGeom prst="roundRect">
            <a:avLst>
              <a:gd name="adj" fmla="val 1116"/>
            </a:avLst>
          </a:prstGeom>
          <a:solidFill>
            <a:srgbClr val="C00000">
              <a:alpha val="17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5CB3AF0-B3F0-3B4B-8E23-DFF245501A67}"/>
              </a:ext>
            </a:extLst>
          </p:cNvPr>
          <p:cNvSpPr txBox="1">
            <a:spLocks/>
          </p:cNvSpPr>
          <p:nvPr/>
        </p:nvSpPr>
        <p:spPr>
          <a:xfrm>
            <a:off x="352630" y="1302825"/>
            <a:ext cx="8268860" cy="9444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u="sng" dirty="0">
                <a:solidFill>
                  <a:srgbClr val="C00000"/>
                </a:solidFill>
              </a:rPr>
              <a:t>Problem</a:t>
            </a:r>
            <a:r>
              <a:rPr lang="en-US" altLang="zh-CN" b="1" dirty="0">
                <a:solidFill>
                  <a:srgbClr val="C00000"/>
                </a:solidFill>
              </a:rPr>
              <a:t>: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genome</a:t>
            </a:r>
            <a:r>
              <a:rPr lang="zh-CN" altLang="en-US" dirty="0"/>
              <a:t> </a:t>
            </a:r>
            <a:r>
              <a:rPr lang="en-US" altLang="zh-CN" dirty="0"/>
              <a:t>analysis pipeline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large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data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movement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genome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significant</a:t>
            </a:r>
            <a:r>
              <a:rPr lang="zh-CN" altLang="en-US" dirty="0"/>
              <a:t> </a:t>
            </a:r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of </a:t>
            </a:r>
            <a:r>
              <a:rPr lang="en-US" altLang="zh-CN" b="1" dirty="0">
                <a:solidFill>
                  <a:srgbClr val="C00000"/>
                </a:solidFill>
              </a:rPr>
              <a:t>wasted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computation on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useless data</a:t>
            </a:r>
          </a:p>
        </p:txBody>
      </p:sp>
    </p:spTree>
    <p:extLst>
      <p:ext uri="{BB962C8B-B14F-4D97-AF65-F5344CB8AC3E}">
        <p14:creationId xmlns:p14="http://schemas.microsoft.com/office/powerpoint/2010/main" val="5188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btitle 2">
            <a:extLst>
              <a:ext uri="{FF2B5EF4-FFF2-40B4-BE49-F238E27FC236}">
                <a16:creationId xmlns:a16="http://schemas.microsoft.com/office/drawing/2014/main" id="{796CC445-E4A1-C147-83BA-30245FA13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49595"/>
            <a:ext cx="9144000" cy="158347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</a:rPr>
              <a:t>Haiyu Mao</a:t>
            </a:r>
            <a:r>
              <a:rPr lang="en-US" altLang="zh-CN" dirty="0"/>
              <a:t>,</a:t>
            </a:r>
            <a:r>
              <a:rPr lang="en-US" dirty="0"/>
              <a:t> </a:t>
            </a:r>
            <a:r>
              <a:rPr lang="en-US" sz="1800" dirty="0"/>
              <a:t>Mohammed </a:t>
            </a:r>
            <a:r>
              <a:rPr lang="en-US" sz="1800" dirty="0" err="1"/>
              <a:t>Alser</a:t>
            </a:r>
            <a:r>
              <a:rPr lang="en-US" altLang="zh-CN" sz="1800" dirty="0"/>
              <a:t>,</a:t>
            </a:r>
            <a:r>
              <a:rPr lang="zh-CN" altLang="en-US" sz="1800" dirty="0"/>
              <a:t> </a:t>
            </a:r>
            <a:r>
              <a:rPr lang="en-US" sz="1800" dirty="0"/>
              <a:t> Mohammad </a:t>
            </a:r>
            <a:r>
              <a:rPr lang="en-US" sz="1800" dirty="0" err="1"/>
              <a:t>Sadrosadati</a:t>
            </a:r>
            <a:r>
              <a:rPr lang="en-US" altLang="zh-CN" sz="1800" dirty="0"/>
              <a:t>,</a:t>
            </a:r>
            <a:r>
              <a:rPr lang="en-US" sz="1800" dirty="0"/>
              <a:t> Can </a:t>
            </a:r>
            <a:r>
              <a:rPr lang="en-US" sz="1800" dirty="0" err="1"/>
              <a:t>Firtina</a:t>
            </a:r>
            <a:r>
              <a:rPr lang="en-US" altLang="zh-CN" sz="1800" dirty="0"/>
              <a:t>,</a:t>
            </a:r>
            <a:r>
              <a:rPr lang="en-US" sz="1800" dirty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Akanksha</a:t>
            </a:r>
            <a:r>
              <a:rPr lang="zh-CN" altLang="en-US" sz="1800" dirty="0"/>
              <a:t> </a:t>
            </a:r>
            <a:r>
              <a:rPr lang="en-US" sz="1800" dirty="0" err="1"/>
              <a:t>Baranwal</a:t>
            </a:r>
            <a:r>
              <a:rPr lang="en-US" altLang="zh-CN" sz="1800" dirty="0"/>
              <a:t>,</a:t>
            </a:r>
            <a:r>
              <a:rPr lang="zh-CN" altLang="en-US" sz="2400" dirty="0"/>
              <a:t> </a:t>
            </a:r>
            <a:r>
              <a:rPr lang="en-US" sz="1800" dirty="0" err="1"/>
              <a:t>Damla</a:t>
            </a:r>
            <a:r>
              <a:rPr lang="en-US" sz="1800" dirty="0"/>
              <a:t> </a:t>
            </a:r>
            <a:r>
              <a:rPr lang="en-US" sz="1800" dirty="0" err="1"/>
              <a:t>Senol</a:t>
            </a:r>
            <a:r>
              <a:rPr lang="en-US" sz="1800" dirty="0"/>
              <a:t> Cali</a:t>
            </a:r>
            <a:r>
              <a:rPr lang="en-US" altLang="zh-CN" sz="1800" dirty="0"/>
              <a:t>,</a:t>
            </a:r>
            <a:r>
              <a:rPr lang="en-US" sz="1800" dirty="0"/>
              <a:t> Aditya </a:t>
            </a:r>
            <a:r>
              <a:rPr lang="en-US" sz="1800" dirty="0" err="1"/>
              <a:t>Manglik</a:t>
            </a:r>
            <a:r>
              <a:rPr lang="en-US" altLang="zh-CN" sz="1800" dirty="0"/>
              <a:t>,</a:t>
            </a:r>
            <a:r>
              <a:rPr lang="en-US" sz="1800" dirty="0"/>
              <a:t> Nour </a:t>
            </a:r>
            <a:r>
              <a:rPr lang="en-US" sz="1800" dirty="0" err="1"/>
              <a:t>Almadhoun</a:t>
            </a:r>
            <a:r>
              <a:rPr lang="en-US" sz="1800" dirty="0"/>
              <a:t> </a:t>
            </a:r>
            <a:r>
              <a:rPr lang="en-US" sz="1800" dirty="0" err="1"/>
              <a:t>Alserr</a:t>
            </a:r>
            <a:r>
              <a:rPr lang="en-US" altLang="zh-CN" sz="1800" dirty="0"/>
              <a:t>,</a:t>
            </a:r>
            <a:r>
              <a:rPr lang="en-US" sz="1800" dirty="0"/>
              <a:t> </a:t>
            </a:r>
            <a:r>
              <a:rPr lang="en-US" sz="1800" dirty="0" err="1"/>
              <a:t>Onur</a:t>
            </a:r>
            <a:r>
              <a:rPr lang="en-US" sz="1800" dirty="0"/>
              <a:t> </a:t>
            </a:r>
            <a:r>
              <a:rPr lang="en-US" sz="1800" dirty="0" err="1"/>
              <a:t>Mutlu</a:t>
            </a:r>
            <a:endParaRPr lang="en-US" sz="25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5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C3C004B-3548-3A4C-9F73-FDE1CA571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52" t="28752" r="10462" b="30881"/>
          <a:stretch/>
        </p:blipFill>
        <p:spPr>
          <a:xfrm>
            <a:off x="6385114" y="5976593"/>
            <a:ext cx="2491536" cy="489422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D7BD3DAB-B726-A54A-870D-2B897B36D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38109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n-US" sz="5400" b="1" dirty="0" err="1">
                <a:solidFill>
                  <a:schemeClr val="bg2">
                    <a:lumMod val="25000"/>
                  </a:schemeClr>
                </a:solidFill>
              </a:rPr>
              <a:t>GenPIP</a:t>
            </a:r>
            <a:r>
              <a:rPr lang="en-US" sz="5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In-Memory Acceleration of Genome Analysis via 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Tight Integration of </a:t>
            </a:r>
            <a:r>
              <a:rPr lang="en-US" sz="3200" b="1" dirty="0" err="1">
                <a:solidFill>
                  <a:srgbClr val="0070C0"/>
                </a:solidFill>
              </a:rPr>
              <a:t>Basecalling</a:t>
            </a:r>
            <a:r>
              <a:rPr lang="en-US" sz="3200" b="1" dirty="0">
                <a:solidFill>
                  <a:srgbClr val="0070C0"/>
                </a:solidFill>
              </a:rPr>
              <a:t> and Read Mapping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86F21-AB58-E548-81BC-610854371D84}"/>
              </a:ext>
            </a:extLst>
          </p:cNvPr>
          <p:cNvSpPr txBox="1"/>
          <p:nvPr/>
        </p:nvSpPr>
        <p:spPr>
          <a:xfrm>
            <a:off x="3958542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09D633F-1D08-F744-AF22-D2F2A1B25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8668" y="6044653"/>
            <a:ext cx="2175977" cy="41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E63E-63A6-6E43-B76F-89B7AD69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Backup</a:t>
            </a:r>
            <a:r>
              <a:rPr lang="zh-CN" altLang="en-US" dirty="0"/>
              <a:t> </a:t>
            </a:r>
            <a:r>
              <a:rPr lang="en-US" altLang="zh-CN" dirty="0"/>
              <a:t>Slides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96C78-711C-B740-8488-6EA6D7188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hlinkClick r:id="rId2" action="ppaction://hlinksldjump"/>
              </a:rPr>
              <a:t>Genome</a:t>
            </a:r>
            <a:r>
              <a:rPr lang="zh-CN" altLang="en-US" dirty="0">
                <a:hlinkClick r:id="rId2" action="ppaction://hlinksldjump"/>
              </a:rPr>
              <a:t> </a:t>
            </a:r>
            <a:r>
              <a:rPr lang="en-US" altLang="zh-CN" dirty="0">
                <a:hlinkClick r:id="rId2" action="ppaction://hlinksldjump"/>
              </a:rPr>
              <a:t>Sequencing</a:t>
            </a:r>
            <a:endParaRPr lang="en-US" altLang="zh-CN" dirty="0"/>
          </a:p>
          <a:p>
            <a:pPr lvl="1"/>
            <a:r>
              <a:rPr lang="en-US" altLang="zh-CN" dirty="0">
                <a:hlinkClick r:id="rId3" action="ppaction://hlinksldjump"/>
              </a:rPr>
              <a:t>Sequencing</a:t>
            </a:r>
            <a:r>
              <a:rPr lang="zh-CN" altLang="en-US" dirty="0">
                <a:hlinkClick r:id="rId3" action="ppaction://hlinksldjump"/>
              </a:rPr>
              <a:t> </a:t>
            </a:r>
            <a:r>
              <a:rPr lang="en-US" altLang="zh-CN" dirty="0">
                <a:hlinkClick r:id="rId3" action="ppaction://hlinksldjump"/>
              </a:rPr>
              <a:t>Technologies</a:t>
            </a:r>
            <a:endParaRPr lang="en-US" altLang="zh-CN" dirty="0"/>
          </a:p>
          <a:p>
            <a:pPr lvl="1"/>
            <a:r>
              <a:rPr lang="en-US" altLang="zh-CN" dirty="0">
                <a:hlinkClick r:id="rId4" action="ppaction://hlinksldjump"/>
              </a:rPr>
              <a:t>Current</a:t>
            </a:r>
            <a:r>
              <a:rPr lang="zh-CN" altLang="en-US" dirty="0">
                <a:hlinkClick r:id="rId4" action="ppaction://hlinksldjump"/>
              </a:rPr>
              <a:t> </a:t>
            </a:r>
            <a:r>
              <a:rPr lang="en-US" altLang="zh-CN" dirty="0">
                <a:hlinkClick r:id="rId4" action="ppaction://hlinksldjump"/>
              </a:rPr>
              <a:t>State</a:t>
            </a:r>
            <a:r>
              <a:rPr lang="zh-CN" altLang="en-US" dirty="0">
                <a:hlinkClick r:id="rId4" action="ppaction://hlinksldjump"/>
              </a:rPr>
              <a:t> </a:t>
            </a:r>
            <a:r>
              <a:rPr lang="en-US" altLang="zh-CN" dirty="0">
                <a:hlinkClick r:id="rId4" action="ppaction://hlinksldjump"/>
              </a:rPr>
              <a:t>of</a:t>
            </a:r>
            <a:r>
              <a:rPr lang="zh-CN" altLang="en-US" dirty="0">
                <a:hlinkClick r:id="rId4" action="ppaction://hlinksldjump"/>
              </a:rPr>
              <a:t> </a:t>
            </a:r>
            <a:r>
              <a:rPr lang="en-US" altLang="zh-CN" dirty="0">
                <a:hlinkClick r:id="rId4" action="ppaction://hlinksldjump"/>
              </a:rPr>
              <a:t>Sequencing</a:t>
            </a:r>
            <a:endParaRPr lang="en-US" altLang="zh-CN" dirty="0"/>
          </a:p>
          <a:p>
            <a:r>
              <a:rPr lang="en-US" altLang="zh-CN" dirty="0"/>
              <a:t>Genome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Pipeline</a:t>
            </a:r>
          </a:p>
          <a:p>
            <a:pPr lvl="1"/>
            <a:r>
              <a:rPr lang="en-US" altLang="zh-CN" dirty="0" err="1">
                <a:hlinkClick r:id="rId5" action="ppaction://hlinksldjump"/>
              </a:rPr>
              <a:t>Basecalling</a:t>
            </a:r>
            <a:endParaRPr lang="en-US" altLang="zh-CN" dirty="0"/>
          </a:p>
          <a:p>
            <a:pPr lvl="1"/>
            <a:r>
              <a:rPr lang="en-US" altLang="zh-CN" dirty="0">
                <a:hlinkClick r:id="rId6" action="ppaction://hlinksldjump"/>
              </a:rPr>
              <a:t>Read</a:t>
            </a:r>
            <a:r>
              <a:rPr lang="zh-CN" altLang="en-US" dirty="0">
                <a:hlinkClick r:id="rId6" action="ppaction://hlinksldjump"/>
              </a:rPr>
              <a:t> </a:t>
            </a:r>
            <a:r>
              <a:rPr lang="en-US" altLang="zh-CN" dirty="0">
                <a:hlinkClick r:id="rId6" action="ppaction://hlinksldjump"/>
              </a:rPr>
              <a:t>Quality</a:t>
            </a:r>
            <a:r>
              <a:rPr lang="zh-CN" altLang="en-US" dirty="0">
                <a:hlinkClick r:id="rId6" action="ppaction://hlinksldjump"/>
              </a:rPr>
              <a:t> </a:t>
            </a:r>
            <a:r>
              <a:rPr lang="en-US" altLang="zh-CN" dirty="0">
                <a:hlinkClick r:id="rId6" action="ppaction://hlinksldjump"/>
              </a:rPr>
              <a:t>Control</a:t>
            </a:r>
            <a:endParaRPr lang="en-US" altLang="zh-CN" dirty="0"/>
          </a:p>
          <a:p>
            <a:pPr lvl="1"/>
            <a:r>
              <a:rPr lang="en-US" altLang="zh-CN" dirty="0">
                <a:hlinkClick r:id="rId7" action="ppaction://hlinksldjump"/>
              </a:rPr>
              <a:t>Read</a:t>
            </a:r>
            <a:r>
              <a:rPr lang="zh-CN" altLang="en-US" dirty="0">
                <a:hlinkClick r:id="rId7" action="ppaction://hlinksldjump"/>
              </a:rPr>
              <a:t> </a:t>
            </a:r>
            <a:r>
              <a:rPr lang="en-US" altLang="zh-CN" dirty="0">
                <a:hlinkClick r:id="rId7" action="ppaction://hlinksldjump"/>
              </a:rPr>
              <a:t>Mapping</a:t>
            </a:r>
            <a:endParaRPr lang="en-US" altLang="zh-CN" dirty="0"/>
          </a:p>
          <a:p>
            <a:r>
              <a:rPr lang="en-US" altLang="zh-CN" dirty="0"/>
              <a:t>Early</a:t>
            </a:r>
            <a:r>
              <a:rPr lang="zh-CN" altLang="en-US" dirty="0"/>
              <a:t> </a:t>
            </a:r>
            <a:r>
              <a:rPr lang="en-US" altLang="zh-CN" dirty="0"/>
              <a:t>Rejection</a:t>
            </a:r>
          </a:p>
          <a:p>
            <a:pPr lvl="1"/>
            <a:r>
              <a:rPr lang="en-US" altLang="zh-CN" dirty="0">
                <a:hlinkClick r:id="rId8" action="ppaction://hlinksldjump"/>
              </a:rPr>
              <a:t>ER</a:t>
            </a:r>
            <a:r>
              <a:rPr lang="zh-CN" altLang="en-US" dirty="0">
                <a:hlinkClick r:id="rId8" action="ppaction://hlinksldjump"/>
              </a:rPr>
              <a:t> </a:t>
            </a:r>
            <a:r>
              <a:rPr lang="en-US" altLang="zh-CN" dirty="0">
                <a:hlinkClick r:id="rId8" action="ppaction://hlinksldjump"/>
              </a:rPr>
              <a:t>based</a:t>
            </a:r>
            <a:r>
              <a:rPr lang="zh-CN" altLang="en-US" dirty="0">
                <a:hlinkClick r:id="rId8" action="ppaction://hlinksldjump"/>
              </a:rPr>
              <a:t> </a:t>
            </a:r>
            <a:r>
              <a:rPr lang="en-US" altLang="zh-CN" dirty="0">
                <a:hlinkClick r:id="rId8" action="ppaction://hlinksldjump"/>
              </a:rPr>
              <a:t>on</a:t>
            </a:r>
            <a:r>
              <a:rPr lang="zh-CN" altLang="en-US" dirty="0">
                <a:hlinkClick r:id="rId8" action="ppaction://hlinksldjump"/>
              </a:rPr>
              <a:t> </a:t>
            </a:r>
            <a:r>
              <a:rPr lang="en-US" altLang="zh-CN" dirty="0">
                <a:hlinkClick r:id="rId8" action="ppaction://hlinksldjump"/>
              </a:rPr>
              <a:t>Quality</a:t>
            </a:r>
            <a:r>
              <a:rPr lang="zh-CN" altLang="en-US" dirty="0">
                <a:hlinkClick r:id="rId8" action="ppaction://hlinksldjump"/>
              </a:rPr>
              <a:t> </a:t>
            </a:r>
            <a:r>
              <a:rPr lang="en-US" altLang="zh-CN" dirty="0">
                <a:hlinkClick r:id="rId8" action="ppaction://hlinksldjump"/>
              </a:rPr>
              <a:t>Scores</a:t>
            </a:r>
            <a:endParaRPr lang="en-US" altLang="zh-CN" dirty="0"/>
          </a:p>
          <a:p>
            <a:pPr lvl="1"/>
            <a:r>
              <a:rPr lang="en-US" altLang="zh-CN" dirty="0">
                <a:hlinkClick r:id="rId9" action="ppaction://hlinksldjump"/>
              </a:rPr>
              <a:t>ER</a:t>
            </a:r>
            <a:r>
              <a:rPr lang="zh-CN" altLang="en-US" dirty="0">
                <a:hlinkClick r:id="rId9" action="ppaction://hlinksldjump"/>
              </a:rPr>
              <a:t> </a:t>
            </a:r>
            <a:r>
              <a:rPr lang="en-US" altLang="zh-CN" dirty="0">
                <a:hlinkClick r:id="rId9" action="ppaction://hlinksldjump"/>
              </a:rPr>
              <a:t>based</a:t>
            </a:r>
            <a:r>
              <a:rPr lang="zh-CN" altLang="en-US" dirty="0">
                <a:hlinkClick r:id="rId9" action="ppaction://hlinksldjump"/>
              </a:rPr>
              <a:t> </a:t>
            </a:r>
            <a:r>
              <a:rPr lang="en-US" altLang="zh-CN" dirty="0">
                <a:hlinkClick r:id="rId9" action="ppaction://hlinksldjump"/>
              </a:rPr>
              <a:t>on</a:t>
            </a:r>
            <a:r>
              <a:rPr lang="zh-CN" altLang="en-US" dirty="0">
                <a:hlinkClick r:id="rId9" action="ppaction://hlinksldjump"/>
              </a:rPr>
              <a:t> </a:t>
            </a:r>
            <a:r>
              <a:rPr lang="en-US" altLang="zh-CN" dirty="0">
                <a:hlinkClick r:id="rId9" action="ppaction://hlinksldjump"/>
              </a:rPr>
              <a:t>Chunk</a:t>
            </a:r>
            <a:r>
              <a:rPr lang="zh-CN" altLang="en-US" dirty="0">
                <a:hlinkClick r:id="rId9" action="ppaction://hlinksldjump"/>
              </a:rPr>
              <a:t> </a:t>
            </a:r>
            <a:r>
              <a:rPr lang="en-US" altLang="zh-CN" dirty="0">
                <a:hlinkClick r:id="rId9" action="ppaction://hlinksldjump"/>
              </a:rPr>
              <a:t>Mapping</a:t>
            </a:r>
            <a:endParaRPr lang="en-US" altLang="zh-CN" dirty="0"/>
          </a:p>
          <a:p>
            <a:r>
              <a:rPr lang="en-US" altLang="zh-CN" dirty="0">
                <a:hlinkClick r:id="rId10" action="ppaction://hlinksldjump"/>
              </a:rPr>
              <a:t>GenPIP</a:t>
            </a:r>
            <a:r>
              <a:rPr lang="zh-CN" altLang="en-US" dirty="0">
                <a:hlinkClick r:id="rId10" action="ppaction://hlinksldjump"/>
              </a:rPr>
              <a:t> </a:t>
            </a:r>
            <a:r>
              <a:rPr lang="en-US" altLang="zh-CN" dirty="0">
                <a:hlinkClick r:id="rId10" action="ppaction://hlinksldjump"/>
              </a:rPr>
              <a:t>Architecture</a:t>
            </a:r>
            <a:endParaRPr lang="en-US" altLang="zh-CN" dirty="0"/>
          </a:p>
          <a:p>
            <a:pPr lvl="1"/>
            <a:r>
              <a:rPr lang="en-US" altLang="zh-CN" dirty="0">
                <a:hlinkClick r:id="rId11" action="ppaction://hlinksldjump"/>
              </a:rPr>
              <a:t>In-memory seeding</a:t>
            </a:r>
            <a:endParaRPr lang="en-US" altLang="zh-CN" dirty="0">
              <a:hlinkClick r:id="rId12" action="ppaction://hlinksldjump"/>
            </a:endParaRPr>
          </a:p>
          <a:p>
            <a:r>
              <a:rPr lang="en-US" altLang="zh-CN" dirty="0">
                <a:hlinkClick r:id="rId12" action="ppaction://hlinksldjump"/>
              </a:rPr>
              <a:t>Number</a:t>
            </a:r>
            <a:r>
              <a:rPr lang="zh-CN" altLang="en-US" dirty="0">
                <a:hlinkClick r:id="rId12" action="ppaction://hlinksldjump"/>
              </a:rPr>
              <a:t> </a:t>
            </a:r>
            <a:r>
              <a:rPr lang="en-US" altLang="zh-CN" dirty="0">
                <a:hlinkClick r:id="rId12" action="ppaction://hlinksldjump"/>
              </a:rPr>
              <a:t>of</a:t>
            </a:r>
            <a:r>
              <a:rPr lang="zh-CN" altLang="en-US" dirty="0">
                <a:hlinkClick r:id="rId12" action="ppaction://hlinksldjump"/>
              </a:rPr>
              <a:t> </a:t>
            </a:r>
            <a:r>
              <a:rPr lang="en-US" altLang="zh-CN" dirty="0">
                <a:hlinkClick r:id="rId12" action="ppaction://hlinksldjump"/>
              </a:rPr>
              <a:t>chunks</a:t>
            </a:r>
            <a:r>
              <a:rPr lang="zh-CN" altLang="en-US" dirty="0">
                <a:hlinkClick r:id="rId12" action="ppaction://hlinksldjump"/>
              </a:rPr>
              <a:t> </a:t>
            </a:r>
            <a:r>
              <a:rPr lang="en-US" altLang="zh-CN" dirty="0">
                <a:hlinkClick r:id="rId12" action="ppaction://hlinksldjump"/>
              </a:rPr>
              <a:t>for</a:t>
            </a:r>
            <a:r>
              <a:rPr lang="zh-CN" altLang="en-US" dirty="0">
                <a:hlinkClick r:id="rId12" action="ppaction://hlinksldjump"/>
              </a:rPr>
              <a:t> </a:t>
            </a:r>
            <a:r>
              <a:rPr lang="en-US" altLang="zh-CN" dirty="0">
                <a:hlinkClick r:id="rId12" action="ppaction://hlinksldjump"/>
              </a:rPr>
              <a:t>ER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CCECE-BF14-1945-B432-7771839189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4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8B31-630A-024D-AEA9-7B1D2444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Overview: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Limitations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54C6C-9E24-9249-9A9A-613492212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C8F196-E19C-ED47-B632-662B6CC30938}"/>
              </a:ext>
            </a:extLst>
          </p:cNvPr>
          <p:cNvSpPr/>
          <p:nvPr/>
        </p:nvSpPr>
        <p:spPr>
          <a:xfrm>
            <a:off x="366962" y="1436914"/>
            <a:ext cx="8410073" cy="11974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Multiple steps in genome analysis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DE20328-D5AA-AA4B-BECB-E8FBD8644C91}"/>
              </a:ext>
            </a:extLst>
          </p:cNvPr>
          <p:cNvSpPr/>
          <p:nvPr/>
        </p:nvSpPr>
        <p:spPr>
          <a:xfrm>
            <a:off x="366962" y="3614056"/>
            <a:ext cx="4019981" cy="2416629"/>
          </a:xfrm>
          <a:prstGeom prst="roundRect">
            <a:avLst/>
          </a:prstGeom>
          <a:solidFill>
            <a:srgbClr val="C00000">
              <a:alpha val="10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Large data movement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between 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multiple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F740899-42A3-E948-8617-97FFC989CB50}"/>
              </a:ext>
            </a:extLst>
          </p:cNvPr>
          <p:cNvSpPr/>
          <p:nvPr/>
        </p:nvSpPr>
        <p:spPr>
          <a:xfrm>
            <a:off x="4757054" y="3614055"/>
            <a:ext cx="4019981" cy="2474049"/>
          </a:xfrm>
          <a:prstGeom prst="roundRect">
            <a:avLst/>
          </a:prstGeom>
          <a:solidFill>
            <a:srgbClr val="C00000">
              <a:alpha val="10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lot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C00000"/>
                </a:solidFill>
              </a:rPr>
              <a:t>w</a:t>
            </a:r>
            <a:r>
              <a:rPr lang="en-US" sz="2800" b="1" dirty="0">
                <a:solidFill>
                  <a:srgbClr val="C00000"/>
                </a:solidFill>
              </a:rPr>
              <a:t>asted computation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done on data that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later discovered to be </a:t>
            </a:r>
            <a:r>
              <a:rPr lang="en-US" sz="2800" b="1" dirty="0">
                <a:solidFill>
                  <a:srgbClr val="C00000"/>
                </a:solidFill>
              </a:rPr>
              <a:t>useless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E9D8DE05-D36E-474D-99A5-F30E019EE087}"/>
              </a:ext>
            </a:extLst>
          </p:cNvPr>
          <p:cNvSpPr/>
          <p:nvPr/>
        </p:nvSpPr>
        <p:spPr>
          <a:xfrm>
            <a:off x="2039494" y="2688770"/>
            <a:ext cx="674915" cy="87085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3725E401-034C-ED48-B51D-3EC850AFE9CA}"/>
              </a:ext>
            </a:extLst>
          </p:cNvPr>
          <p:cNvSpPr/>
          <p:nvPr/>
        </p:nvSpPr>
        <p:spPr>
          <a:xfrm>
            <a:off x="6429586" y="2688770"/>
            <a:ext cx="674915" cy="87085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EC676BF-316A-1043-8240-35A2F13B2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8" y="2950027"/>
            <a:ext cx="1028972" cy="10289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1CB9524-F7E3-1545-9DF1-634B3FBE0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69" y="2950027"/>
            <a:ext cx="1028972" cy="102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4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EC2C2AD-DE34-3D45-B867-327873E9C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20" y="1531300"/>
            <a:ext cx="1835272" cy="1933716"/>
          </a:xfrm>
          <a:prstGeom prst="rect">
            <a:avLst/>
          </a:prstGeom>
        </p:spPr>
      </p:pic>
      <p:pic>
        <p:nvPicPr>
          <p:cNvPr id="12" name="Picture 11" descr="A picture containing Teams&#10;&#10;Description automatically generated">
            <a:extLst>
              <a:ext uri="{FF2B5EF4-FFF2-40B4-BE49-F238E27FC236}">
                <a16:creationId xmlns:a16="http://schemas.microsoft.com/office/drawing/2014/main" id="{68708CD2-00C9-A848-B84A-9DE9E9B58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580" y="3677905"/>
            <a:ext cx="2064415" cy="2115478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734A5031-3999-CE42-A724-B3E1F7D39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623" y="1742254"/>
            <a:ext cx="1767469" cy="19337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DD18AA-5CF4-3342-92DE-9CFADC00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Genome Sequencing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DF1AB-C002-5543-A04B-2FEAFACC8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9F960-F9D4-DD4D-8075-D084ADC9E26B}"/>
              </a:ext>
            </a:extLst>
          </p:cNvPr>
          <p:cNvSpPr txBox="1"/>
          <p:nvPr/>
        </p:nvSpPr>
        <p:spPr>
          <a:xfrm>
            <a:off x="267957" y="3518505"/>
            <a:ext cx="229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 Collection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AFFD6-A903-C641-94CD-0BFA72ADCCDD}"/>
              </a:ext>
            </a:extLst>
          </p:cNvPr>
          <p:cNvSpPr txBox="1"/>
          <p:nvPr/>
        </p:nvSpPr>
        <p:spPr>
          <a:xfrm>
            <a:off x="2982112" y="5795465"/>
            <a:ext cx="163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E62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Preparation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2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2F1AA-9D5A-5B43-B03C-27ACE6F5BDF7}"/>
              </a:ext>
            </a:extLst>
          </p:cNvPr>
          <p:cNvSpPr txBox="1"/>
          <p:nvPr/>
        </p:nvSpPr>
        <p:spPr>
          <a:xfrm>
            <a:off x="5094787" y="3518505"/>
            <a:ext cx="163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+mj-lt"/>
              </a:rPr>
              <a:t>Sequencing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99D06-BB2D-594C-B115-3F158F0CB381}"/>
              </a:ext>
            </a:extLst>
          </p:cNvPr>
          <p:cNvSpPr txBox="1"/>
          <p:nvPr/>
        </p:nvSpPr>
        <p:spPr>
          <a:xfrm>
            <a:off x="6778100" y="5767154"/>
            <a:ext cx="244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+mj-lt"/>
              </a:rPr>
              <a:t>Genome Sequence Analysis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DB20CBC-AD51-644E-8C79-5A46C5133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878" y="4259492"/>
            <a:ext cx="1517158" cy="1533891"/>
          </a:xfrm>
          <a:prstGeom prst="rect">
            <a:avLst/>
          </a:prstGeom>
        </p:spPr>
      </p:pic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A3B54E0E-5D92-7E45-A900-FA923BAFF8B3}"/>
              </a:ext>
            </a:extLst>
          </p:cNvPr>
          <p:cNvCxnSpPr/>
          <p:nvPr/>
        </p:nvCxnSpPr>
        <p:spPr>
          <a:xfrm>
            <a:off x="1414953" y="4145280"/>
            <a:ext cx="1347627" cy="1203960"/>
          </a:xfrm>
          <a:prstGeom prst="curvedConnector3">
            <a:avLst>
              <a:gd name="adj1" fmla="val -1219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C5CD0179-5F38-7548-B97D-F00041ED10C3}"/>
              </a:ext>
            </a:extLst>
          </p:cNvPr>
          <p:cNvCxnSpPr>
            <a:cxnSpLocks/>
          </p:cNvCxnSpPr>
          <p:nvPr/>
        </p:nvCxnSpPr>
        <p:spPr>
          <a:xfrm flipV="1">
            <a:off x="3747160" y="2472904"/>
            <a:ext cx="1347627" cy="1203960"/>
          </a:xfrm>
          <a:prstGeom prst="curvedConnector3">
            <a:avLst>
              <a:gd name="adj1" fmla="val -1219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4948178C-59C9-7044-8F7D-E77BF9A98410}"/>
              </a:ext>
            </a:extLst>
          </p:cNvPr>
          <p:cNvCxnSpPr>
            <a:cxnSpLocks/>
          </p:cNvCxnSpPr>
          <p:nvPr/>
        </p:nvCxnSpPr>
        <p:spPr>
          <a:xfrm rot="5400000" flipV="1">
            <a:off x="6723258" y="2981617"/>
            <a:ext cx="1347627" cy="1203960"/>
          </a:xfrm>
          <a:prstGeom prst="curvedConnector3">
            <a:avLst>
              <a:gd name="adj1" fmla="val -1219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9D49FA3-639D-AB4F-9601-A12386401595}"/>
              </a:ext>
            </a:extLst>
          </p:cNvPr>
          <p:cNvSpPr txBox="1"/>
          <p:nvPr/>
        </p:nvSpPr>
        <p:spPr>
          <a:xfrm>
            <a:off x="759644" y="5252739"/>
            <a:ext cx="134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Large DNA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molecule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0CD105-1C91-7B49-8620-8062A1FD9007}"/>
              </a:ext>
            </a:extLst>
          </p:cNvPr>
          <p:cNvSpPr txBox="1"/>
          <p:nvPr/>
        </p:nvSpPr>
        <p:spPr>
          <a:xfrm>
            <a:off x="3106579" y="1946749"/>
            <a:ext cx="172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Chopped DNA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fragments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BB8816-5189-4D45-9E09-A500DDC0662C}"/>
              </a:ext>
            </a:extLst>
          </p:cNvPr>
          <p:cNvSpPr txBox="1"/>
          <p:nvPr/>
        </p:nvSpPr>
        <p:spPr>
          <a:xfrm>
            <a:off x="7541415" y="2566269"/>
            <a:ext cx="134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+mj-lt"/>
              </a:rPr>
              <a:t>Sequenced reads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7142965-8503-6B46-B81B-B7E9E10DF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64725">
            <a:off x="2982124" y="1458650"/>
            <a:ext cx="1835272" cy="49269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7A9CD6B-578D-D14A-87E5-47941B79E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1484" y="1211167"/>
            <a:ext cx="2013945" cy="1359595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52E14D73-77EB-AF4F-8940-8B0C35D5A5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998" r="19218"/>
          <a:stretch/>
        </p:blipFill>
        <p:spPr>
          <a:xfrm>
            <a:off x="347908" y="5080604"/>
            <a:ext cx="446576" cy="990600"/>
          </a:xfrm>
          <a:prstGeom prst="rect">
            <a:avLst/>
          </a:prstGeom>
        </p:spPr>
      </p:pic>
      <p:pic>
        <p:nvPicPr>
          <p:cNvPr id="9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923E17C0-0CAC-5E42-8DDE-524D6CA288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7825" y="67825"/>
            <a:ext cx="872502" cy="8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39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All nanopore sequencing devices">
            <a:extLst>
              <a:ext uri="{FF2B5EF4-FFF2-40B4-BE49-F238E27FC236}">
                <a16:creationId xmlns:a16="http://schemas.microsoft.com/office/drawing/2014/main" id="{65E8F293-F8F2-3949-A3FA-92EF679E8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9" y="1269595"/>
            <a:ext cx="7923722" cy="16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250207-A49B-48C8-B287-F2C92992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Sequencing Technologies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D66C6-BCF1-45AD-BE5F-E6E8900E99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6B2D06E-05B3-0548-970D-25ED2FA21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26" y="5484539"/>
            <a:ext cx="8410073" cy="883153"/>
          </a:xfrm>
          <a:prstGeom prst="roundRect">
            <a:avLst>
              <a:gd name="adj" fmla="val 586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chemeClr val="tx1"/>
                </a:solidFill>
              </a:rPr>
              <a:t>Short reads: </a:t>
            </a:r>
            <a:r>
              <a:rPr lang="en-US" b="1" dirty="0">
                <a:solidFill>
                  <a:srgbClr val="C00000"/>
                </a:solidFill>
              </a:rPr>
              <a:t>a few hundred base pairs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error rate of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∼0.1%</a:t>
            </a:r>
            <a:endParaRPr lang="en-US" b="1" dirty="0">
              <a:solidFill>
                <a:schemeClr val="tx1"/>
              </a:solidFill>
            </a:endParaRPr>
          </a:p>
          <a:p>
            <a:pPr marL="50323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chemeClr val="tx1"/>
                </a:solidFill>
              </a:rPr>
              <a:t>Long reads: </a:t>
            </a:r>
            <a:r>
              <a:rPr lang="en-US" sz="2000" b="1" dirty="0">
                <a:solidFill>
                  <a:srgbClr val="00B050"/>
                </a:solidFill>
              </a:rPr>
              <a:t>thousands to millions of base pairs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error rate of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5–10%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pic>
        <p:nvPicPr>
          <p:cNvPr id="11268" name="Picture 4" descr="Instruments">
            <a:extLst>
              <a:ext uri="{FF2B5EF4-FFF2-40B4-BE49-F238E27FC236}">
                <a16:creationId xmlns:a16="http://schemas.microsoft.com/office/drawing/2014/main" id="{CC0851B3-60E2-824A-BE7D-2803E73F9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39" y="3066008"/>
            <a:ext cx="3406397" cy="23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AFE62BC-9A6F-8F41-B7E1-C9E3512F87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2405" y="3618274"/>
            <a:ext cx="2019864" cy="157097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7B34340-077E-5C4E-9D5F-96B81D7951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027" y="3177149"/>
            <a:ext cx="1393037" cy="220520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302C736-B6B5-254B-9174-7488DBE7BDF4}"/>
              </a:ext>
            </a:extLst>
          </p:cNvPr>
          <p:cNvSpPr txBox="1"/>
          <p:nvPr/>
        </p:nvSpPr>
        <p:spPr>
          <a:xfrm>
            <a:off x="6721135" y="1266833"/>
            <a:ext cx="201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Oxford Nanopore (ONT)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7A7B23A-A5D9-854A-A303-9E1EA3E72B58}"/>
              </a:ext>
            </a:extLst>
          </p:cNvPr>
          <p:cNvSpPr txBox="1"/>
          <p:nvPr/>
        </p:nvSpPr>
        <p:spPr>
          <a:xfrm>
            <a:off x="3081038" y="3207849"/>
            <a:ext cx="134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PacBio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49AD99-E90D-0946-A26D-1977A470545E}"/>
              </a:ext>
            </a:extLst>
          </p:cNvPr>
          <p:cNvSpPr txBox="1"/>
          <p:nvPr/>
        </p:nvSpPr>
        <p:spPr>
          <a:xfrm>
            <a:off x="5254255" y="3072402"/>
            <a:ext cx="134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Illumina</a:t>
            </a:r>
          </a:p>
        </p:txBody>
      </p:sp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3D6839F5-A1C3-824D-BAF3-36FBAA619A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7825" y="67825"/>
            <a:ext cx="872502" cy="8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 animBg="1"/>
      <p:bldP spid="47" grpId="0"/>
      <p:bldP spid="48" grpId="0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533D-6578-9244-9E1E-65F2A918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State of 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248F6-5736-8940-A0E5-90DF88C81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63" y="6158167"/>
            <a:ext cx="8410073" cy="270768"/>
          </a:xfrm>
        </p:spPr>
        <p:txBody>
          <a:bodyPr>
            <a:normAutofit fontScale="70000" lnSpcReduction="20000"/>
          </a:bodyPr>
          <a:lstStyle/>
          <a:p>
            <a:pPr marL="179387" indent="0" algn="r">
              <a:buNone/>
            </a:pPr>
            <a:r>
              <a:rPr lang="en-US" dirty="0"/>
              <a:t>*From NIH (</a:t>
            </a:r>
            <a:r>
              <a:rPr lang="en-US" dirty="0">
                <a:hlinkClick r:id="rId3"/>
              </a:rPr>
              <a:t>https://www.genome.gov/about-genomics/fact-sheets/DNA-Sequencing-Costs-Data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15424-7A83-4648-A35C-4267CACD2F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050" name="Picture 2" descr="Cost Per Genome">
            <a:extLst>
              <a:ext uri="{FF2B5EF4-FFF2-40B4-BE49-F238E27FC236}">
                <a16:creationId xmlns:a16="http://schemas.microsoft.com/office/drawing/2014/main" id="{4C91838C-D5EF-7D4A-BF49-482D0886A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1" y="1214617"/>
            <a:ext cx="8660255" cy="48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6C2206CA-B330-3542-B120-A9C41123C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7825" y="67825"/>
            <a:ext cx="872502" cy="8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09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533D-6578-9244-9E1E-65F2A918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State of 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248F6-5736-8940-A0E5-90DF88C81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63" y="6158167"/>
            <a:ext cx="8410073" cy="270768"/>
          </a:xfrm>
        </p:spPr>
        <p:txBody>
          <a:bodyPr>
            <a:normAutofit fontScale="70000" lnSpcReduction="20000"/>
          </a:bodyPr>
          <a:lstStyle/>
          <a:p>
            <a:pPr marL="179387" indent="0" algn="r">
              <a:buNone/>
            </a:pPr>
            <a:r>
              <a:rPr lang="en-US" dirty="0"/>
              <a:t>*From NIH (</a:t>
            </a:r>
            <a:r>
              <a:rPr lang="en-US" dirty="0">
                <a:hlinkClick r:id="rId3"/>
              </a:rPr>
              <a:t>https://www.genome.gov/about-genomics/fact-sheets/DNA-Sequencing-Costs-Data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15424-7A83-4648-A35C-4267CACD2F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050" name="Picture 2" descr="Cost Per Genome">
            <a:extLst>
              <a:ext uri="{FF2B5EF4-FFF2-40B4-BE49-F238E27FC236}">
                <a16:creationId xmlns:a16="http://schemas.microsoft.com/office/drawing/2014/main" id="{4C91838C-D5EF-7D4A-BF49-482D0886A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1" y="1214617"/>
            <a:ext cx="8660255" cy="48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41527-C536-DD44-8022-D13DD89EC1C1}"/>
              </a:ext>
            </a:extLst>
          </p:cNvPr>
          <p:cNvSpPr txBox="1"/>
          <p:nvPr/>
        </p:nvSpPr>
        <p:spPr>
          <a:xfrm>
            <a:off x="241870" y="3003807"/>
            <a:ext cx="8660255" cy="1296019"/>
          </a:xfrm>
          <a:prstGeom prst="roundRect">
            <a:avLst>
              <a:gd name="adj" fmla="val 4777"/>
            </a:avLst>
          </a:prstGeom>
          <a:solidFill>
            <a:srgbClr val="C00000">
              <a:alpha val="72007"/>
            </a:srgbClr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2200">
                <a:latin typeface="Corbel" panose="020B05030202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000" b="1" dirty="0"/>
              <a:t>Computation is a bottleneck!</a:t>
            </a:r>
          </a:p>
        </p:txBody>
      </p:sp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8CC76A81-5F43-D84B-A1E4-12F248962F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7825" y="67825"/>
            <a:ext cx="872502" cy="8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31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8DD8-7A67-CF49-9A78-7D19ED50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Basecalling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278D6-6521-7448-ACFB-DBAC5B5410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7816A3-03FC-7940-B5B5-CA014BA95A43}"/>
              </a:ext>
            </a:extLst>
          </p:cNvPr>
          <p:cNvGrpSpPr/>
          <p:nvPr/>
        </p:nvGrpSpPr>
        <p:grpSpPr>
          <a:xfrm>
            <a:off x="2492698" y="1730834"/>
            <a:ext cx="4002019" cy="1707801"/>
            <a:chOff x="774743" y="3877744"/>
            <a:chExt cx="4002019" cy="182846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657B3D5-FEFD-6D40-9681-335538BB32AA}"/>
                </a:ext>
              </a:extLst>
            </p:cNvPr>
            <p:cNvSpPr/>
            <p:nvPr/>
          </p:nvSpPr>
          <p:spPr>
            <a:xfrm>
              <a:off x="955971" y="4233795"/>
              <a:ext cx="3738905" cy="1367598"/>
            </a:xfrm>
            <a:prstGeom prst="roundRect">
              <a:avLst>
                <a:gd name="adj" fmla="val 6317"/>
              </a:avLst>
            </a:prstGeom>
            <a:solidFill>
              <a:srgbClr val="9CC3E6"/>
            </a:solidFill>
            <a:ln w="25400" cap="flat" cmpd="sng" algn="ctr">
              <a:solidFill>
                <a:srgbClr val="9CC3E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B1B748-4507-CB46-851E-9E9F7A480117}"/>
                </a:ext>
              </a:extLst>
            </p:cNvPr>
            <p:cNvSpPr/>
            <p:nvPr/>
          </p:nvSpPr>
          <p:spPr>
            <a:xfrm>
              <a:off x="2002558" y="5262838"/>
              <a:ext cx="9318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267"/>
              <a:r>
                <a:rPr lang="en-US" sz="1600" b="1" dirty="0">
                  <a:solidFill>
                    <a:srgbClr val="44546A"/>
                  </a:solidFill>
                  <a:latin typeface="Arial" panose="020B0604020202020204"/>
                </a:rPr>
                <a:t>DNNs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254AB5-6FA7-E54F-BB86-B0CD745B54E5}"/>
                </a:ext>
              </a:extLst>
            </p:cNvPr>
            <p:cNvSpPr/>
            <p:nvPr/>
          </p:nvSpPr>
          <p:spPr>
            <a:xfrm>
              <a:off x="2155021" y="3877744"/>
              <a:ext cx="14741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267"/>
              <a:r>
                <a:rPr lang="en-US" altLang="zh-CN" sz="1600" b="1" dirty="0" err="1">
                  <a:solidFill>
                    <a:srgbClr val="000000"/>
                  </a:solidFill>
                  <a:latin typeface="Arial" panose="020B0604020202020204"/>
                  <a:ea typeface="黑体" panose="02010609060101010101" pitchFamily="49" charset="-122"/>
                </a:rPr>
                <a:t>Basecaller</a:t>
              </a:r>
              <a:endParaRPr lang="en-US" sz="1600" b="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50368C8-D319-8647-A950-847D23538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4371" y="4450846"/>
              <a:ext cx="876475" cy="8764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746AAB-A66E-074D-9AE2-7F3E26674105}"/>
                </a:ext>
              </a:extLst>
            </p:cNvPr>
            <p:cNvSpPr/>
            <p:nvPr/>
          </p:nvSpPr>
          <p:spPr>
            <a:xfrm>
              <a:off x="774743" y="3901499"/>
              <a:ext cx="4002019" cy="1804706"/>
            </a:xfrm>
            <a:prstGeom prst="rect">
              <a:avLst/>
            </a:prstGeom>
            <a:noFill/>
            <a:ln w="254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F50C57-3A43-AC4D-A493-AA81287F4A2D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458049" y="2548102"/>
            <a:ext cx="267305" cy="5811"/>
          </a:xfrm>
          <a:prstGeom prst="straightConnector1">
            <a:avLst/>
          </a:prstGeom>
          <a:noFill/>
          <a:ln w="381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Process 12">
            <a:extLst>
              <a:ext uri="{FF2B5EF4-FFF2-40B4-BE49-F238E27FC236}">
                <a16:creationId xmlns:a16="http://schemas.microsoft.com/office/drawing/2014/main" id="{CE8658D9-7494-4749-861E-64D51E04EAE6}"/>
              </a:ext>
            </a:extLst>
          </p:cNvPr>
          <p:cNvSpPr/>
          <p:nvPr/>
        </p:nvSpPr>
        <p:spPr>
          <a:xfrm>
            <a:off x="2804421" y="2155119"/>
            <a:ext cx="1172997" cy="1032350"/>
          </a:xfrm>
          <a:prstGeom prst="flowChart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BD6B53-E067-8B47-9547-D469AB13022E}"/>
              </a:ext>
            </a:extLst>
          </p:cNvPr>
          <p:cNvSpPr/>
          <p:nvPr/>
        </p:nvSpPr>
        <p:spPr>
          <a:xfrm>
            <a:off x="2753332" y="2110251"/>
            <a:ext cx="892877" cy="1077218"/>
          </a:xfrm>
          <a:prstGeom prst="rect">
            <a:avLst/>
          </a:prstGeom>
          <a:ln w="25400">
            <a:solidFill>
              <a:srgbClr val="44546A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>
                <a:solidFill>
                  <a:srgbClr val="44546A"/>
                </a:solidFill>
                <a:latin typeface="Arial" panose="020B0604020202020204"/>
              </a:rPr>
              <a:t>Input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>
                <a:solidFill>
                  <a:srgbClr val="44546A"/>
                </a:solidFill>
                <a:latin typeface="Arial" panose="020B0604020202020204"/>
              </a:rPr>
              <a:t>raw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rPr>
              <a:t>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</a:rPr>
              <a:t>ig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rPr>
              <a:t>nal</a:t>
            </a: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</a:rPr>
              <a:t>chunks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06BBB3-34CF-FC4A-BB1B-BC2F82102AE0}"/>
              </a:ext>
            </a:extLst>
          </p:cNvPr>
          <p:cNvGrpSpPr/>
          <p:nvPr/>
        </p:nvGrpSpPr>
        <p:grpSpPr>
          <a:xfrm>
            <a:off x="5150665" y="2132685"/>
            <a:ext cx="1278830" cy="1102600"/>
            <a:chOff x="3309762" y="4411521"/>
            <a:chExt cx="1304542" cy="1102600"/>
          </a:xfrm>
        </p:grpSpPr>
        <p:sp>
          <p:nvSpPr>
            <p:cNvPr id="16" name="Process 15">
              <a:extLst>
                <a:ext uri="{FF2B5EF4-FFF2-40B4-BE49-F238E27FC236}">
                  <a16:creationId xmlns:a16="http://schemas.microsoft.com/office/drawing/2014/main" id="{9525F545-0B1B-4949-A46C-E5830DA89DA5}"/>
                </a:ext>
              </a:extLst>
            </p:cNvPr>
            <p:cNvSpPr/>
            <p:nvPr/>
          </p:nvSpPr>
          <p:spPr>
            <a:xfrm>
              <a:off x="3355889" y="4411521"/>
              <a:ext cx="1183525" cy="1102600"/>
            </a:xfrm>
            <a:prstGeom prst="flowChartProcess">
              <a:avLst/>
            </a:prstGeom>
            <a:noFill/>
            <a:ln w="254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696596-3EEE-BF49-9945-9A7F14D013DA}"/>
                </a:ext>
              </a:extLst>
            </p:cNvPr>
            <p:cNvSpPr/>
            <p:nvPr/>
          </p:nvSpPr>
          <p:spPr>
            <a:xfrm>
              <a:off x="3309762" y="4411521"/>
              <a:ext cx="130454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67"/>
              <a:r>
                <a:rPr lang="en-US" altLang="zh-CN" sz="1600" b="1" dirty="0">
                  <a:solidFill>
                    <a:srgbClr val="44546A"/>
                  </a:solidFill>
                  <a:latin typeface="Arial" panose="020B0604020202020204"/>
                </a:rPr>
                <a:t>A</a:t>
              </a:r>
              <a:r>
                <a:rPr lang="en-US" sz="1600" b="1" dirty="0">
                  <a:solidFill>
                    <a:srgbClr val="44546A"/>
                  </a:solidFill>
                  <a:latin typeface="Arial" panose="020B0604020202020204"/>
                </a:rPr>
                <a:t>ssemb</a:t>
              </a:r>
              <a:r>
                <a:rPr lang="en-US" altLang="zh-CN" sz="1600" b="1" dirty="0">
                  <a:solidFill>
                    <a:srgbClr val="44546A"/>
                  </a:solidFill>
                  <a:latin typeface="Arial" panose="020B0604020202020204"/>
                  <a:ea typeface="黑体" panose="02010609060101010101" pitchFamily="49" charset="-122"/>
                </a:rPr>
                <a:t>l</a:t>
              </a:r>
              <a:r>
                <a:rPr lang="en-US" sz="1600" b="1" dirty="0">
                  <a:solidFill>
                    <a:srgbClr val="44546A"/>
                  </a:solidFill>
                  <a:latin typeface="Arial" panose="020B0604020202020204"/>
                </a:rPr>
                <a:t>e</a:t>
              </a:r>
            </a:p>
            <a:p>
              <a:pPr algn="ctr" defTabSz="914267"/>
              <a:r>
                <a:rPr lang="en-US" sz="1600" b="1" dirty="0">
                  <a:solidFill>
                    <a:srgbClr val="44546A"/>
                  </a:solidFill>
                  <a:latin typeface="Arial" panose="020B0604020202020204"/>
                </a:rPr>
                <a:t> </a:t>
              </a:r>
              <a:r>
                <a:rPr lang="en-US" altLang="zh-CN" sz="1600" b="1" dirty="0">
                  <a:solidFill>
                    <a:srgbClr val="44546A"/>
                  </a:solidFill>
                  <a:latin typeface="Arial" panose="020B0604020202020204"/>
                  <a:ea typeface="黑体" panose="02010609060101010101" pitchFamily="49" charset="-122"/>
                </a:rPr>
                <a:t>chunks</a:t>
              </a:r>
              <a:r>
                <a:rPr lang="zh-CN" altLang="en-US" sz="1600" b="1" dirty="0">
                  <a:solidFill>
                    <a:srgbClr val="44546A"/>
                  </a:solidFill>
                  <a:latin typeface="Arial" panose="020B0604020202020204"/>
                  <a:ea typeface="黑体" panose="02010609060101010101" pitchFamily="49" charset="-122"/>
                </a:rPr>
                <a:t> </a:t>
              </a:r>
              <a:r>
                <a:rPr lang="en-US" altLang="zh-CN" sz="1600" b="1" dirty="0">
                  <a:solidFill>
                    <a:srgbClr val="44546A"/>
                  </a:solidFill>
                  <a:latin typeface="Arial" panose="020B0604020202020204"/>
                  <a:ea typeface="黑体" panose="02010609060101010101" pitchFamily="49" charset="-122"/>
                </a:rPr>
                <a:t>of</a:t>
              </a:r>
              <a:r>
                <a:rPr lang="zh-CN" altLang="en-US" sz="1600" b="1" dirty="0">
                  <a:solidFill>
                    <a:srgbClr val="44546A"/>
                  </a:solidFill>
                  <a:latin typeface="Arial" panose="020B0604020202020204"/>
                  <a:ea typeface="黑体" panose="02010609060101010101" pitchFamily="49" charset="-122"/>
                </a:rPr>
                <a:t> </a:t>
              </a:r>
              <a:r>
                <a:rPr lang="en-US" altLang="zh-CN" sz="1600" b="1" dirty="0">
                  <a:solidFill>
                    <a:srgbClr val="44546A"/>
                  </a:solidFill>
                  <a:latin typeface="Arial" panose="020B0604020202020204"/>
                  <a:ea typeface="黑体" panose="02010609060101010101" pitchFamily="49" charset="-122"/>
                </a:rPr>
                <a:t>bases</a:t>
              </a:r>
              <a:r>
                <a:rPr lang="zh-CN" altLang="en-US" sz="1600" b="1" dirty="0">
                  <a:solidFill>
                    <a:srgbClr val="44546A"/>
                  </a:solidFill>
                  <a:latin typeface="Arial" panose="020B0604020202020204"/>
                  <a:ea typeface="黑体" panose="02010609060101010101" pitchFamily="49" charset="-122"/>
                </a:rPr>
                <a:t> </a:t>
              </a:r>
              <a:r>
                <a:rPr lang="en-US" sz="1600" b="1" dirty="0">
                  <a:solidFill>
                    <a:srgbClr val="44546A"/>
                  </a:solidFill>
                  <a:latin typeface="Arial" panose="020B0604020202020204"/>
                </a:rPr>
                <a:t>into a long read</a:t>
              </a:r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32DD323-B1E4-9A4B-B2FE-E5C38D29ACE0}"/>
              </a:ext>
            </a:extLst>
          </p:cNvPr>
          <p:cNvSpPr/>
          <p:nvPr/>
        </p:nvSpPr>
        <p:spPr>
          <a:xfrm>
            <a:off x="6725354" y="2383284"/>
            <a:ext cx="1707804" cy="341258"/>
          </a:xfrm>
          <a:prstGeom prst="roundRect">
            <a:avLst/>
          </a:prstGeom>
          <a:solidFill>
            <a:srgbClr val="FBE4D6"/>
          </a:solidFill>
          <a:ln w="25400" cap="flat" cmpd="sng" algn="ctr">
            <a:solidFill>
              <a:srgbClr val="FBE4D6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BE4D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Long Reads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548E16-1F9A-4F4E-B802-84A91DEA1D74}"/>
              </a:ext>
            </a:extLst>
          </p:cNvPr>
          <p:cNvCxnSpPr>
            <a:cxnSpLocks/>
          </p:cNvCxnSpPr>
          <p:nvPr/>
        </p:nvCxnSpPr>
        <p:spPr>
          <a:xfrm>
            <a:off x="2261262" y="2548102"/>
            <a:ext cx="396000" cy="0"/>
          </a:xfrm>
          <a:prstGeom prst="straightConnector1">
            <a:avLst/>
          </a:prstGeom>
          <a:noFill/>
          <a:ln w="381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DD014A4-6277-1E49-9D1C-E0BAEFCE6C9F}"/>
              </a:ext>
            </a:extLst>
          </p:cNvPr>
          <p:cNvSpPr/>
          <p:nvPr/>
        </p:nvSpPr>
        <p:spPr>
          <a:xfrm>
            <a:off x="555703" y="2379608"/>
            <a:ext cx="1707803" cy="344934"/>
          </a:xfrm>
          <a:prstGeom prst="roundRect">
            <a:avLst/>
          </a:prstGeom>
          <a:solidFill>
            <a:srgbClr val="FBE4D6"/>
          </a:solidFill>
          <a:ln w="25400" cap="flat" cmpd="sng" algn="ctr">
            <a:solidFill>
              <a:srgbClr val="FBE4D6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BE4D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Raw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BE4D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Signals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A1FE4B-959E-C847-86B6-A6B5B22EDF3C}"/>
              </a:ext>
            </a:extLst>
          </p:cNvPr>
          <p:cNvSpPr/>
          <p:nvPr/>
        </p:nvSpPr>
        <p:spPr>
          <a:xfrm>
            <a:off x="4475451" y="2144716"/>
            <a:ext cx="688009" cy="1077218"/>
          </a:xfrm>
          <a:prstGeom prst="rect">
            <a:avLst/>
          </a:prstGeom>
          <a:ln w="25400">
            <a:solidFill>
              <a:srgbClr val="44546A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>
                <a:solidFill>
                  <a:srgbClr val="44546A"/>
                </a:solidFill>
                <a:latin typeface="Arial" panose="020B0604020202020204"/>
              </a:rPr>
              <a:t>A</a:t>
            </a:r>
            <a:r>
              <a:rPr lang="zh-CN" altLang="en-US" sz="1600" b="1" kern="0" dirty="0">
                <a:solidFill>
                  <a:srgbClr val="44546A"/>
                </a:solidFill>
                <a:latin typeface="Arial" panose="020B0604020202020204"/>
              </a:rPr>
              <a:t> </a:t>
            </a:r>
            <a:r>
              <a:rPr lang="en-US" altLang="zh-CN" sz="1600" b="1" kern="0" dirty="0">
                <a:solidFill>
                  <a:srgbClr val="44546A"/>
                </a:solidFill>
                <a:latin typeface="Arial" panose="020B0604020202020204"/>
              </a:rPr>
              <a:t>0.1</a:t>
            </a: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>
                <a:solidFill>
                  <a:srgbClr val="44546A"/>
                </a:solidFill>
                <a:latin typeface="Arial" panose="020B0604020202020204"/>
              </a:rPr>
              <a:t>C</a:t>
            </a:r>
            <a:r>
              <a:rPr lang="zh-CN" altLang="en-US" sz="1600" b="1" kern="0" dirty="0">
                <a:solidFill>
                  <a:srgbClr val="44546A"/>
                </a:solidFill>
                <a:latin typeface="Arial" panose="020B0604020202020204"/>
              </a:rPr>
              <a:t> </a:t>
            </a:r>
            <a:r>
              <a:rPr lang="en-US" altLang="zh-CN" sz="1600" b="1" kern="0" dirty="0">
                <a:solidFill>
                  <a:srgbClr val="44546A"/>
                </a:solidFill>
                <a:latin typeface="Arial" panose="020B0604020202020204"/>
              </a:rPr>
              <a:t>0.6</a:t>
            </a: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</a:rPr>
              <a:t>G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</a:rPr>
              <a:t>0.2</a:t>
            </a: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>
                <a:solidFill>
                  <a:srgbClr val="44546A"/>
                </a:solidFill>
                <a:latin typeface="Arial" panose="020B0604020202020204"/>
              </a:rPr>
              <a:t>T</a:t>
            </a:r>
            <a:r>
              <a:rPr lang="zh-CN" altLang="en-US" sz="1600" b="1" kern="0" dirty="0">
                <a:solidFill>
                  <a:srgbClr val="44546A"/>
                </a:solidFill>
                <a:latin typeface="Arial" panose="020B0604020202020204"/>
              </a:rPr>
              <a:t> </a:t>
            </a:r>
            <a:r>
              <a:rPr lang="en-US" altLang="zh-CN" sz="1600" b="1" kern="0" dirty="0">
                <a:solidFill>
                  <a:srgbClr val="44546A"/>
                </a:solidFill>
                <a:latin typeface="Arial" panose="020B0604020202020204"/>
              </a:rPr>
              <a:t>0.1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1705AEA-1913-9843-8D3D-852DE56F2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617" y="4208326"/>
            <a:ext cx="7877455" cy="207211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Input:</a:t>
            </a: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Raw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signal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b="1" dirty="0">
                <a:solidFill>
                  <a:srgbClr val="FE6200"/>
                </a:solidFill>
              </a:rPr>
              <a:t>chunks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Process:</a:t>
            </a: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Translate raw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signals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bases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(i.e.,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A,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C,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G,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T)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calculate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each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quality</a:t>
            </a: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altLang="zh-CN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Output:</a:t>
            </a: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Assemble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chunks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into</a:t>
            </a: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b="1" dirty="0">
                <a:solidFill>
                  <a:srgbClr val="FE6200"/>
                </a:solidFill>
              </a:rPr>
              <a:t>a</a:t>
            </a:r>
            <a:r>
              <a:rPr lang="zh-CN" altLang="en-US" sz="2200" b="1" dirty="0">
                <a:solidFill>
                  <a:srgbClr val="FE6200"/>
                </a:solidFill>
              </a:rPr>
              <a:t> </a:t>
            </a:r>
            <a:r>
              <a:rPr lang="en-US" altLang="zh-CN" sz="2200" b="1" dirty="0">
                <a:solidFill>
                  <a:srgbClr val="FE6200"/>
                </a:solidFill>
              </a:rPr>
              <a:t>long</a:t>
            </a:r>
            <a:r>
              <a:rPr lang="zh-CN" altLang="en-US" sz="2200" b="1" dirty="0">
                <a:solidFill>
                  <a:srgbClr val="FE6200"/>
                </a:solidFill>
              </a:rPr>
              <a:t> </a:t>
            </a:r>
            <a:r>
              <a:rPr lang="en-US" altLang="zh-CN" sz="2200" b="1" dirty="0">
                <a:solidFill>
                  <a:srgbClr val="FE6200"/>
                </a:solidFill>
              </a:rPr>
              <a:t>read</a:t>
            </a:r>
          </a:p>
        </p:txBody>
      </p:sp>
      <p:pic>
        <p:nvPicPr>
          <p:cNvPr id="22" name="Picture 21">
            <a:hlinkClick r:id="rId3" action="ppaction://hlinksldjump"/>
            <a:extLst>
              <a:ext uri="{FF2B5EF4-FFF2-40B4-BE49-F238E27FC236}">
                <a16:creationId xmlns:a16="http://schemas.microsoft.com/office/drawing/2014/main" id="{253EDDA5-A523-9848-B59E-30C90FD56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534" y="5407943"/>
            <a:ext cx="872502" cy="8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1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3E8D-0D5A-CA40-B56D-2CBE468F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accent3"/>
                </a:solidFill>
              </a:rPr>
              <a:t>Read</a:t>
            </a:r>
            <a:r>
              <a:rPr lang="zh-CN" altLang="en-US" dirty="0">
                <a:solidFill>
                  <a:schemeClr val="accent3"/>
                </a:solidFill>
              </a:rPr>
              <a:t> </a:t>
            </a:r>
            <a:r>
              <a:rPr lang="en-US" altLang="zh-CN" dirty="0">
                <a:solidFill>
                  <a:schemeClr val="accent3"/>
                </a:solidFill>
              </a:rPr>
              <a:t>Quality</a:t>
            </a:r>
            <a:r>
              <a:rPr lang="zh-CN" altLang="en-US" dirty="0">
                <a:solidFill>
                  <a:schemeClr val="accent3"/>
                </a:solidFill>
              </a:rPr>
              <a:t> </a:t>
            </a:r>
            <a:r>
              <a:rPr lang="en-US" altLang="zh-CN" dirty="0">
                <a:solidFill>
                  <a:schemeClr val="accent3"/>
                </a:solidFill>
              </a:rPr>
              <a:t>Control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515A7-9859-A545-982E-20AFD8B74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447AD2-C636-B34A-8DAA-3535D8EE1F09}"/>
              </a:ext>
            </a:extLst>
          </p:cNvPr>
          <p:cNvSpPr/>
          <p:nvPr/>
        </p:nvSpPr>
        <p:spPr>
          <a:xfrm>
            <a:off x="2731311" y="1567539"/>
            <a:ext cx="5641836" cy="1807029"/>
          </a:xfrm>
          <a:prstGeom prst="rect">
            <a:avLst/>
          </a:prstGeom>
          <a:noFill/>
          <a:ln w="25400" cap="flat" cmpd="sng" algn="ctr">
            <a:solidFill>
              <a:srgbClr val="2F81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E84CAA88-FEA0-FF42-B1C4-E1868C3E7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36" y="3877139"/>
            <a:ext cx="8357627" cy="2296159"/>
          </a:xfr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Input: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b="1" dirty="0">
                <a:solidFill>
                  <a:srgbClr val="FE6200"/>
                </a:solidFill>
              </a:rPr>
              <a:t>Base</a:t>
            </a:r>
            <a:r>
              <a:rPr lang="zh-CN" altLang="en-US" sz="1800" b="1" dirty="0">
                <a:solidFill>
                  <a:srgbClr val="FE6200"/>
                </a:solidFill>
              </a:rPr>
              <a:t> </a:t>
            </a:r>
            <a:r>
              <a:rPr lang="en-US" altLang="zh-CN" sz="1800" b="1" dirty="0">
                <a:solidFill>
                  <a:srgbClr val="FE6200"/>
                </a:solidFill>
              </a:rPr>
              <a:t>quality</a:t>
            </a:r>
            <a:r>
              <a:rPr lang="zh-CN" altLang="en-US" sz="1800" b="1" dirty="0">
                <a:solidFill>
                  <a:srgbClr val="FE6200"/>
                </a:solidFill>
              </a:rPr>
              <a:t> </a:t>
            </a:r>
            <a:r>
              <a:rPr lang="en-US" altLang="zh-CN" sz="1800" b="1" dirty="0">
                <a:solidFill>
                  <a:srgbClr val="FE6200"/>
                </a:solidFill>
              </a:rPr>
              <a:t>scores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basecalling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Process: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Calculate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average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quality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scores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b="1" dirty="0">
                <a:solidFill>
                  <a:srgbClr val="FE6200"/>
                </a:solidFill>
              </a:rPr>
              <a:t>read</a:t>
            </a:r>
            <a:r>
              <a:rPr lang="zh-CN" altLang="en-US" sz="1800" b="1" dirty="0">
                <a:solidFill>
                  <a:srgbClr val="FE6200"/>
                </a:solidFill>
              </a:rPr>
              <a:t> </a:t>
            </a:r>
            <a:r>
              <a:rPr lang="en-US" altLang="zh-CN" sz="1800" b="1" dirty="0">
                <a:solidFill>
                  <a:srgbClr val="FE6200"/>
                </a:solidFill>
              </a:rPr>
              <a:t>quality</a:t>
            </a:r>
            <a:r>
              <a:rPr lang="zh-CN" altLang="en-US" sz="1800" b="1" dirty="0">
                <a:solidFill>
                  <a:srgbClr val="FE6200"/>
                </a:solidFill>
              </a:rPr>
              <a:t> </a:t>
            </a:r>
            <a:r>
              <a:rPr lang="en-US" altLang="zh-CN" sz="1800" b="1" dirty="0">
                <a:solidFill>
                  <a:srgbClr val="FE6200"/>
                </a:solidFill>
              </a:rPr>
              <a:t>score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compare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quality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score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threshold to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decide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whether this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low-quality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high-quality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Output: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b="1" dirty="0">
                <a:solidFill>
                  <a:srgbClr val="FE6200"/>
                </a:solidFill>
              </a:rPr>
              <a:t>High-quality</a:t>
            </a:r>
            <a:r>
              <a:rPr lang="zh-CN" altLang="en-US" sz="1800" b="1" dirty="0">
                <a:solidFill>
                  <a:srgbClr val="FE6200"/>
                </a:solidFill>
              </a:rPr>
              <a:t> </a:t>
            </a:r>
            <a:r>
              <a:rPr lang="en-US" altLang="zh-CN" sz="1800" b="1" dirty="0">
                <a:solidFill>
                  <a:srgbClr val="FE6200"/>
                </a:solidFill>
              </a:rPr>
              <a:t>reads</a:t>
            </a:r>
            <a:r>
              <a:rPr lang="zh-CN" altLang="en-US" sz="1800" dirty="0">
                <a:solidFill>
                  <a:srgbClr val="FE6200"/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(discard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low-quality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reads)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F4BD43-3A62-DE4A-908D-AB0B2BD78F1B}"/>
              </a:ext>
            </a:extLst>
          </p:cNvPr>
          <p:cNvGrpSpPr/>
          <p:nvPr/>
        </p:nvGrpSpPr>
        <p:grpSpPr>
          <a:xfrm>
            <a:off x="511111" y="1890092"/>
            <a:ext cx="2391462" cy="1132647"/>
            <a:chOff x="53911" y="4577265"/>
            <a:chExt cx="2391462" cy="1132647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66F5CFDC-9A96-5248-BBAA-0AA1750C2F3D}"/>
                </a:ext>
              </a:extLst>
            </p:cNvPr>
            <p:cNvSpPr/>
            <p:nvPr/>
          </p:nvSpPr>
          <p:spPr>
            <a:xfrm>
              <a:off x="809487" y="4840664"/>
              <a:ext cx="1132411" cy="566591"/>
            </a:xfrm>
            <a:prstGeom prst="roundRect">
              <a:avLst/>
            </a:prstGeom>
            <a:solidFill>
              <a:srgbClr val="FFE1A2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9363F9D-C7CC-C248-B33E-46F17CE86A05}"/>
                </a:ext>
              </a:extLst>
            </p:cNvPr>
            <p:cNvGrpSpPr/>
            <p:nvPr/>
          </p:nvGrpSpPr>
          <p:grpSpPr>
            <a:xfrm>
              <a:off x="898024" y="4805854"/>
              <a:ext cx="1001858" cy="636209"/>
              <a:chOff x="960000" y="4410941"/>
              <a:chExt cx="1001858" cy="636209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F43493B-8ACC-DC49-A2D3-FB68967AF259}"/>
                  </a:ext>
                </a:extLst>
              </p:cNvPr>
              <p:cNvSpPr txBox="1"/>
              <p:nvPr/>
            </p:nvSpPr>
            <p:spPr>
              <a:xfrm>
                <a:off x="960000" y="4412349"/>
                <a:ext cx="3043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67"/>
                <a:r>
                  <a:rPr lang="en-US" altLang="zh-CN" sz="1600" b="1" dirty="0">
                    <a:solidFill>
                      <a:srgbClr val="B45300"/>
                    </a:solidFill>
                    <a:latin typeface="Arial" panose="020B0604020202020204"/>
                    <a:ea typeface="黑体" panose="02010609060101010101" pitchFamily="49" charset="-122"/>
                  </a:rPr>
                  <a:t>A</a:t>
                </a:r>
                <a:endParaRPr lang="en-US" sz="1600" b="1" dirty="0">
                  <a:solidFill>
                    <a:srgbClr val="B45300"/>
                  </a:solidFill>
                  <a:latin typeface="Arial" panose="020B0604020202020204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E55FB7B-B56C-9541-B2CA-129E879F671B}"/>
                  </a:ext>
                </a:extLst>
              </p:cNvPr>
              <p:cNvSpPr txBox="1"/>
              <p:nvPr/>
            </p:nvSpPr>
            <p:spPr>
              <a:xfrm>
                <a:off x="1138664" y="4410941"/>
                <a:ext cx="3043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67"/>
                <a:r>
                  <a:rPr lang="en-US" altLang="zh-CN" sz="1600" b="1" dirty="0">
                    <a:solidFill>
                      <a:srgbClr val="B45300"/>
                    </a:solidFill>
                    <a:latin typeface="Arial" panose="020B0604020202020204"/>
                    <a:ea typeface="黑体" panose="02010609060101010101" pitchFamily="49" charset="-122"/>
                  </a:rPr>
                  <a:t>A</a:t>
                </a:r>
                <a:endParaRPr lang="en-US" sz="1600" b="1" dirty="0">
                  <a:solidFill>
                    <a:srgbClr val="B45300"/>
                  </a:solidFill>
                  <a:latin typeface="Arial" panose="020B0604020202020204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B48B186-63C3-374D-8650-4D60C06FFB93}"/>
                  </a:ext>
                </a:extLst>
              </p:cNvPr>
              <p:cNvSpPr txBox="1"/>
              <p:nvPr/>
            </p:nvSpPr>
            <p:spPr>
              <a:xfrm>
                <a:off x="1319056" y="4410941"/>
                <a:ext cx="3043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67"/>
                <a:r>
                  <a:rPr lang="en-US" altLang="zh-CN" sz="1600" b="1" dirty="0">
                    <a:solidFill>
                      <a:srgbClr val="B45300"/>
                    </a:solidFill>
                    <a:latin typeface="Arial" panose="020B0604020202020204"/>
                    <a:ea typeface="黑体" panose="02010609060101010101" pitchFamily="49" charset="-122"/>
                  </a:rPr>
                  <a:t>C</a:t>
                </a:r>
                <a:endParaRPr lang="en-US" sz="1600" b="1" dirty="0">
                  <a:solidFill>
                    <a:srgbClr val="B45300"/>
                  </a:solidFill>
                  <a:latin typeface="Arial" panose="020B0604020202020204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06B90DF-F196-B349-AE81-38394BBB007E}"/>
                  </a:ext>
                </a:extLst>
              </p:cNvPr>
              <p:cNvSpPr txBox="1"/>
              <p:nvPr/>
            </p:nvSpPr>
            <p:spPr>
              <a:xfrm>
                <a:off x="1484079" y="4410941"/>
                <a:ext cx="3043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67"/>
                <a:r>
                  <a:rPr lang="en-US" altLang="zh-CN" sz="1600" b="1" dirty="0">
                    <a:solidFill>
                      <a:srgbClr val="B45300"/>
                    </a:solidFill>
                    <a:latin typeface="Arial" panose="020B0604020202020204"/>
                    <a:ea typeface="黑体" panose="02010609060101010101" pitchFamily="49" charset="-122"/>
                  </a:rPr>
                  <a:t>T</a:t>
                </a:r>
                <a:endParaRPr lang="en-US" sz="1600" b="1" dirty="0">
                  <a:solidFill>
                    <a:srgbClr val="B45300"/>
                  </a:solidFill>
                  <a:latin typeface="Arial" panose="020B0604020202020204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6F8098C-1724-3146-8E70-8EF741C7CB7B}"/>
                  </a:ext>
                </a:extLst>
              </p:cNvPr>
              <p:cNvSpPr txBox="1"/>
              <p:nvPr/>
            </p:nvSpPr>
            <p:spPr>
              <a:xfrm>
                <a:off x="1623032" y="4410941"/>
                <a:ext cx="3043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67"/>
                <a:r>
                  <a:rPr lang="en-US" altLang="zh-CN" sz="1600" b="1" dirty="0">
                    <a:solidFill>
                      <a:srgbClr val="B45300"/>
                    </a:solidFill>
                    <a:latin typeface="Arial" panose="020B0604020202020204"/>
                    <a:ea typeface="黑体" panose="02010609060101010101" pitchFamily="49" charset="-122"/>
                  </a:rPr>
                  <a:t>G</a:t>
                </a:r>
                <a:endParaRPr lang="en-US" sz="1600" b="1" dirty="0">
                  <a:solidFill>
                    <a:srgbClr val="B45300"/>
                  </a:solidFill>
                  <a:latin typeface="Arial" panose="020B0604020202020204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DA9455F-DC0C-FB4B-ABEE-C833B5AE7BD7}"/>
                  </a:ext>
                </a:extLst>
              </p:cNvPr>
              <p:cNvSpPr txBox="1"/>
              <p:nvPr/>
            </p:nvSpPr>
            <p:spPr>
              <a:xfrm>
                <a:off x="961891" y="4708596"/>
                <a:ext cx="3043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67"/>
                <a:r>
                  <a:rPr lang="en-US" altLang="zh-CN" sz="1600" b="1" dirty="0">
                    <a:solidFill>
                      <a:srgbClr val="B45300"/>
                    </a:solidFill>
                    <a:latin typeface="Arial" panose="020B0604020202020204"/>
                    <a:ea typeface="黑体" panose="02010609060101010101" pitchFamily="49" charset="-122"/>
                  </a:rPr>
                  <a:t>3</a:t>
                </a:r>
                <a:endParaRPr lang="en-US" sz="1600" b="1" dirty="0">
                  <a:solidFill>
                    <a:srgbClr val="B45300"/>
                  </a:solidFill>
                  <a:latin typeface="Arial" panose="020B0604020202020204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C209F78-3DF3-924F-9C94-8C88DDA9A157}"/>
                  </a:ext>
                </a:extLst>
              </p:cNvPr>
              <p:cNvSpPr txBox="1"/>
              <p:nvPr/>
            </p:nvSpPr>
            <p:spPr>
              <a:xfrm>
                <a:off x="1140555" y="4707188"/>
                <a:ext cx="3043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67"/>
                <a:r>
                  <a:rPr lang="en-US" altLang="zh-CN" sz="1600" b="1" dirty="0">
                    <a:solidFill>
                      <a:srgbClr val="B45300"/>
                    </a:solidFill>
                    <a:latin typeface="Arial" panose="020B0604020202020204"/>
                    <a:ea typeface="黑体" panose="02010609060101010101" pitchFamily="49" charset="-122"/>
                  </a:rPr>
                  <a:t>5</a:t>
                </a:r>
                <a:endParaRPr lang="en-US" sz="1600" b="1" dirty="0">
                  <a:solidFill>
                    <a:srgbClr val="B45300"/>
                  </a:solidFill>
                  <a:latin typeface="Arial" panose="020B0604020202020204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E0D4BAB-25F4-7240-9884-0239D548091D}"/>
                  </a:ext>
                </a:extLst>
              </p:cNvPr>
              <p:cNvSpPr txBox="1"/>
              <p:nvPr/>
            </p:nvSpPr>
            <p:spPr>
              <a:xfrm>
                <a:off x="1320947" y="4707188"/>
                <a:ext cx="3043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67"/>
                <a:r>
                  <a:rPr lang="en-US" altLang="zh-CN" sz="1600" b="1" dirty="0">
                    <a:solidFill>
                      <a:srgbClr val="B45300"/>
                    </a:solidFill>
                    <a:latin typeface="Arial" panose="020B0604020202020204"/>
                    <a:ea typeface="黑体" panose="02010609060101010101" pitchFamily="49" charset="-122"/>
                  </a:rPr>
                  <a:t>4</a:t>
                </a:r>
                <a:endParaRPr lang="en-US" sz="1600" b="1" dirty="0">
                  <a:solidFill>
                    <a:srgbClr val="B45300"/>
                  </a:solidFill>
                  <a:latin typeface="Arial" panose="020B0604020202020204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7A0F4E5-6009-9041-AC32-4811AB39D142}"/>
                  </a:ext>
                </a:extLst>
              </p:cNvPr>
              <p:cNvSpPr txBox="1"/>
              <p:nvPr/>
            </p:nvSpPr>
            <p:spPr>
              <a:xfrm>
                <a:off x="1485970" y="4707188"/>
                <a:ext cx="3043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67"/>
                <a:r>
                  <a:rPr lang="en-US" altLang="zh-CN" sz="1600" b="1" dirty="0">
                    <a:solidFill>
                      <a:srgbClr val="B45300"/>
                    </a:solidFill>
                    <a:latin typeface="Arial" panose="020B0604020202020204"/>
                    <a:ea typeface="黑体" panose="02010609060101010101" pitchFamily="49" charset="-122"/>
                  </a:rPr>
                  <a:t>2</a:t>
                </a:r>
                <a:endParaRPr lang="en-US" sz="1600" b="1" dirty="0">
                  <a:solidFill>
                    <a:srgbClr val="B45300"/>
                  </a:solidFill>
                  <a:latin typeface="Arial" panose="020B0604020202020204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8E01EBF-2B5D-8747-B58D-BE2320209243}"/>
                  </a:ext>
                </a:extLst>
              </p:cNvPr>
              <p:cNvSpPr txBox="1"/>
              <p:nvPr/>
            </p:nvSpPr>
            <p:spPr>
              <a:xfrm>
                <a:off x="1657500" y="4707365"/>
                <a:ext cx="3043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67"/>
                <a:r>
                  <a:rPr lang="en-US" altLang="zh-CN" sz="1600" b="1" dirty="0">
                    <a:solidFill>
                      <a:srgbClr val="B45300"/>
                    </a:solidFill>
                    <a:latin typeface="Arial" panose="020B0604020202020204"/>
                    <a:ea typeface="黑体" panose="02010609060101010101" pitchFamily="49" charset="-122"/>
                  </a:rPr>
                  <a:t>7</a:t>
                </a:r>
                <a:endParaRPr lang="en-US" sz="1600" b="1" dirty="0">
                  <a:solidFill>
                    <a:srgbClr val="B453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92CE5EC-7897-0246-86D4-D297426B9C40}"/>
                </a:ext>
              </a:extLst>
            </p:cNvPr>
            <p:cNvSpPr txBox="1"/>
            <p:nvPr/>
          </p:nvSpPr>
          <p:spPr>
            <a:xfrm>
              <a:off x="53911" y="4577265"/>
              <a:ext cx="1291708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7">
                <a:lnSpc>
                  <a:spcPts val="1600"/>
                </a:lnSpc>
              </a:pPr>
              <a:r>
                <a:rPr lang="en-US" altLang="zh-CN" sz="1600" b="1" dirty="0">
                  <a:solidFill>
                    <a:srgbClr val="B45300"/>
                  </a:solidFill>
                  <a:latin typeface="Arial" panose="020B0604020202020204"/>
                  <a:ea typeface="黑体" panose="02010609060101010101" pitchFamily="49" charset="-122"/>
                </a:rPr>
                <a:t>Long</a:t>
              </a:r>
              <a:r>
                <a:rPr lang="zh-CN" altLang="en-US" sz="1600" b="1" dirty="0">
                  <a:solidFill>
                    <a:srgbClr val="B45300"/>
                  </a:solidFill>
                  <a:latin typeface="Arial" panose="020B0604020202020204"/>
                  <a:ea typeface="黑体" panose="02010609060101010101" pitchFamily="49" charset="-122"/>
                </a:rPr>
                <a:t> </a:t>
              </a:r>
              <a:r>
                <a:rPr lang="en-US" altLang="zh-CN" sz="1600" b="1" dirty="0">
                  <a:solidFill>
                    <a:srgbClr val="B45300"/>
                  </a:solidFill>
                  <a:latin typeface="Arial" panose="020B0604020202020204"/>
                  <a:ea typeface="黑体" panose="02010609060101010101" pitchFamily="49" charset="-122"/>
                </a:rPr>
                <a:t>read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F1AEFED-A708-A44F-8CEE-934158318991}"/>
                </a:ext>
              </a:extLst>
            </p:cNvPr>
            <p:cNvSpPr txBox="1"/>
            <p:nvPr/>
          </p:nvSpPr>
          <p:spPr>
            <a:xfrm>
              <a:off x="101505" y="5412395"/>
              <a:ext cx="2343868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67">
                <a:lnSpc>
                  <a:spcPts val="1600"/>
                </a:lnSpc>
              </a:pPr>
              <a:r>
                <a:rPr lang="en-US" altLang="zh-CN" sz="1600" b="1" dirty="0">
                  <a:solidFill>
                    <a:srgbClr val="B45300"/>
                  </a:solidFill>
                  <a:latin typeface="Arial" panose="020B0604020202020204"/>
                  <a:ea typeface="黑体" panose="02010609060101010101" pitchFamily="49" charset="-122"/>
                </a:rPr>
                <a:t>Base</a:t>
              </a:r>
              <a:r>
                <a:rPr lang="zh-CN" altLang="en-US" sz="1600" b="1" dirty="0">
                  <a:solidFill>
                    <a:srgbClr val="B45300"/>
                  </a:solidFill>
                  <a:latin typeface="Arial" panose="020B0604020202020204"/>
                  <a:ea typeface="黑体" panose="02010609060101010101" pitchFamily="49" charset="-122"/>
                </a:rPr>
                <a:t> </a:t>
              </a:r>
              <a:r>
                <a:rPr lang="en-US" altLang="zh-CN" sz="1600" b="1" dirty="0">
                  <a:solidFill>
                    <a:srgbClr val="B45300"/>
                  </a:solidFill>
                  <a:latin typeface="Arial" panose="020B0604020202020204"/>
                  <a:ea typeface="黑体" panose="02010609060101010101" pitchFamily="49" charset="-122"/>
                </a:rPr>
                <a:t>quality</a:t>
              </a:r>
              <a:r>
                <a:rPr lang="zh-CN" altLang="en-US" sz="1600" b="1" dirty="0">
                  <a:solidFill>
                    <a:srgbClr val="B45300"/>
                  </a:solidFill>
                  <a:latin typeface="Arial" panose="020B0604020202020204"/>
                  <a:ea typeface="黑体" panose="02010609060101010101" pitchFamily="49" charset="-122"/>
                </a:rPr>
                <a:t> </a:t>
              </a:r>
              <a:r>
                <a:rPr lang="en-US" altLang="zh-CN" sz="1600" b="1" dirty="0">
                  <a:solidFill>
                    <a:srgbClr val="B45300"/>
                  </a:solidFill>
                  <a:latin typeface="Arial" panose="020B0604020202020204"/>
                  <a:ea typeface="黑体" panose="02010609060101010101" pitchFamily="49" charset="-122"/>
                </a:rPr>
                <a:t>score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6C3542-5C44-7E46-B74A-0185C33F9D36}"/>
                </a:ext>
              </a:extLst>
            </p:cNvPr>
            <p:cNvCxnSpPr>
              <a:cxnSpLocks/>
              <a:endCxn id="49" idx="3"/>
            </p:cNvCxnSpPr>
            <p:nvPr/>
          </p:nvCxnSpPr>
          <p:spPr>
            <a:xfrm flipV="1">
              <a:off x="165736" y="5123960"/>
              <a:ext cx="1776162" cy="4984"/>
            </a:xfrm>
            <a:prstGeom prst="line">
              <a:avLst/>
            </a:prstGeom>
            <a:ln w="25400">
              <a:solidFill>
                <a:srgbClr val="E07E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05B320A9-FED9-8442-BDE6-50D97191F252}"/>
              </a:ext>
            </a:extLst>
          </p:cNvPr>
          <p:cNvSpPr/>
          <p:nvPr/>
        </p:nvSpPr>
        <p:spPr>
          <a:xfrm>
            <a:off x="2896859" y="2152312"/>
            <a:ext cx="1441990" cy="620211"/>
          </a:xfrm>
          <a:prstGeom prst="roundRect">
            <a:avLst/>
          </a:prstGeom>
          <a:solidFill>
            <a:srgbClr val="DBECD0"/>
          </a:solidFill>
          <a:ln w="25400">
            <a:solidFill>
              <a:srgbClr val="2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A8E9FD4A-71C5-E24D-8E86-15631321006C}"/>
              </a:ext>
            </a:extLst>
          </p:cNvPr>
          <p:cNvSpPr/>
          <p:nvPr/>
        </p:nvSpPr>
        <p:spPr>
          <a:xfrm>
            <a:off x="4886499" y="1784024"/>
            <a:ext cx="1624152" cy="1394663"/>
          </a:xfrm>
          <a:prstGeom prst="roundRect">
            <a:avLst/>
          </a:prstGeom>
          <a:solidFill>
            <a:srgbClr val="DBECD0"/>
          </a:solidFill>
          <a:ln w="25400">
            <a:solidFill>
              <a:srgbClr val="2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 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F9CB8B9-FB72-644A-8CDE-2954F5043DA8}"/>
              </a:ext>
            </a:extLst>
          </p:cNvPr>
          <p:cNvCxnSpPr>
            <a:cxnSpLocks/>
          </p:cNvCxnSpPr>
          <p:nvPr/>
        </p:nvCxnSpPr>
        <p:spPr>
          <a:xfrm rot="16200000">
            <a:off x="6780651" y="2603980"/>
            <a:ext cx="0" cy="54000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563EB6B-B26A-764A-9374-C680F9CC1F09}"/>
              </a:ext>
            </a:extLst>
          </p:cNvPr>
          <p:cNvCxnSpPr>
            <a:cxnSpLocks/>
          </p:cNvCxnSpPr>
          <p:nvPr/>
        </p:nvCxnSpPr>
        <p:spPr>
          <a:xfrm rot="16200000">
            <a:off x="6780651" y="1836053"/>
            <a:ext cx="0" cy="54000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434FAEDC-8F52-974A-853E-23341A0F05C8}"/>
              </a:ext>
            </a:extLst>
          </p:cNvPr>
          <p:cNvSpPr txBox="1"/>
          <p:nvPr/>
        </p:nvSpPr>
        <p:spPr>
          <a:xfrm>
            <a:off x="6979224" y="1985511"/>
            <a:ext cx="145638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67">
              <a:lnSpc>
                <a:spcPts val="1600"/>
              </a:lnSpc>
            </a:pPr>
            <a:r>
              <a:rPr lang="en-US" altLang="zh-CN" sz="1600" b="1" dirty="0">
                <a:solidFill>
                  <a:srgbClr val="2F8100"/>
                </a:solidFill>
                <a:latin typeface="Arial" panose="020B0604020202020204"/>
                <a:ea typeface="黑体" panose="02010609060101010101" pitchFamily="49" charset="-122"/>
              </a:rPr>
              <a:t>High-quality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3E195B7-CE34-E24E-81F7-D3BBDAC39B52}"/>
              </a:ext>
            </a:extLst>
          </p:cNvPr>
          <p:cNvSpPr txBox="1"/>
          <p:nvPr/>
        </p:nvSpPr>
        <p:spPr>
          <a:xfrm>
            <a:off x="7041687" y="2767116"/>
            <a:ext cx="133146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67">
              <a:lnSpc>
                <a:spcPts val="1600"/>
              </a:lnSpc>
            </a:pPr>
            <a:r>
              <a:rPr lang="en-US" altLang="zh-CN" sz="1600" b="1" dirty="0">
                <a:solidFill>
                  <a:srgbClr val="C00000"/>
                </a:solidFill>
                <a:latin typeface="Arial" panose="020B0604020202020204"/>
                <a:ea typeface="黑体" panose="02010609060101010101" pitchFamily="49" charset="-122"/>
              </a:rPr>
              <a:t>Low-quality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D5A492C-F490-CA4D-9B9F-D0B260353D45}"/>
              </a:ext>
            </a:extLst>
          </p:cNvPr>
          <p:cNvSpPr txBox="1"/>
          <p:nvPr/>
        </p:nvSpPr>
        <p:spPr>
          <a:xfrm>
            <a:off x="6387957" y="2960454"/>
            <a:ext cx="88819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67">
              <a:lnSpc>
                <a:spcPts val="16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黑体" panose="02010609060101010101" pitchFamily="49" charset="-122"/>
              </a:rPr>
              <a:t>lower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F945173-196A-E742-B6A0-2C48E66FEB79}"/>
              </a:ext>
            </a:extLst>
          </p:cNvPr>
          <p:cNvSpPr txBox="1"/>
          <p:nvPr/>
        </p:nvSpPr>
        <p:spPr>
          <a:xfrm>
            <a:off x="6382507" y="1771888"/>
            <a:ext cx="89364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67">
              <a:lnSpc>
                <a:spcPts val="16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黑体" panose="02010609060101010101" pitchFamily="49" charset="-122"/>
              </a:rPr>
              <a:t>higher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96B163C-7C6B-9249-98B3-E14C3F4568C8}"/>
              </a:ext>
            </a:extLst>
          </p:cNvPr>
          <p:cNvSpPr/>
          <p:nvPr/>
        </p:nvSpPr>
        <p:spPr>
          <a:xfrm>
            <a:off x="7136999" y="2775724"/>
            <a:ext cx="1140834" cy="23973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Discard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AB7AAD-BA92-7D44-BB60-989DC49B305E}"/>
              </a:ext>
            </a:extLst>
          </p:cNvPr>
          <p:cNvCxnSpPr/>
          <p:nvPr/>
        </p:nvCxnSpPr>
        <p:spPr>
          <a:xfrm>
            <a:off x="2357082" y="2579304"/>
            <a:ext cx="545491" cy="0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23D876C-B241-9848-8282-5B575710B23B}"/>
              </a:ext>
            </a:extLst>
          </p:cNvPr>
          <p:cNvCxnSpPr/>
          <p:nvPr/>
        </p:nvCxnSpPr>
        <p:spPr>
          <a:xfrm>
            <a:off x="4338849" y="2467514"/>
            <a:ext cx="545491" cy="0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hlinkClick r:id="rId3" action="ppaction://hlinksldjump"/>
            <a:extLst>
              <a:ext uri="{FF2B5EF4-FFF2-40B4-BE49-F238E27FC236}">
                <a16:creationId xmlns:a16="http://schemas.microsoft.com/office/drawing/2014/main" id="{495CA896-04DD-4649-A097-2F4CBF9DF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358" y="5494620"/>
            <a:ext cx="872502" cy="8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9" grpId="0" animBg="1"/>
      <p:bldP spid="83" grpId="0" animBg="1"/>
      <p:bldP spid="86" grpId="0"/>
      <p:bldP spid="87" grpId="0"/>
      <p:bldP spid="89" grpId="0"/>
      <p:bldP spid="90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3E8D-0D5A-CA40-B56D-2CBE468F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accent3"/>
                </a:solidFill>
              </a:rPr>
              <a:t>Read</a:t>
            </a:r>
            <a:r>
              <a:rPr lang="zh-CN" altLang="en-US" dirty="0">
                <a:solidFill>
                  <a:schemeClr val="accent3"/>
                </a:solidFill>
              </a:rPr>
              <a:t> </a:t>
            </a:r>
            <a:r>
              <a:rPr lang="en-US" altLang="zh-CN" dirty="0">
                <a:solidFill>
                  <a:schemeClr val="accent3"/>
                </a:solidFill>
              </a:rPr>
              <a:t>Mapping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515A7-9859-A545-982E-20AFD8B74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221DA30E-5D67-BD44-B52B-8D52A380885A}"/>
              </a:ext>
            </a:extLst>
          </p:cNvPr>
          <p:cNvSpPr/>
          <p:nvPr/>
        </p:nvSpPr>
        <p:spPr>
          <a:xfrm>
            <a:off x="5941211" y="2448687"/>
            <a:ext cx="1248683" cy="1193555"/>
          </a:xfrm>
          <a:prstGeom prst="roundRect">
            <a:avLst>
              <a:gd name="adj" fmla="val 5622"/>
            </a:avLst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A28FE83-4F46-7542-B4F5-EBFE626E3A2F}"/>
              </a:ext>
            </a:extLst>
          </p:cNvPr>
          <p:cNvSpPr/>
          <p:nvPr/>
        </p:nvSpPr>
        <p:spPr>
          <a:xfrm>
            <a:off x="5827250" y="1745417"/>
            <a:ext cx="1370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67"/>
            <a:r>
              <a:rPr lang="en-US" altLang="zh-CN" sz="1600" b="1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(c)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Chaining</a:t>
            </a:r>
            <a:endParaRPr lang="en-US" sz="16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5A5B263-DC46-B345-A7D7-43C416B1C751}"/>
              </a:ext>
            </a:extLst>
          </p:cNvPr>
          <p:cNvSpPr/>
          <p:nvPr/>
        </p:nvSpPr>
        <p:spPr>
          <a:xfrm>
            <a:off x="1758825" y="1692060"/>
            <a:ext cx="5556225" cy="2094197"/>
          </a:xfrm>
          <a:prstGeom prst="rect">
            <a:avLst/>
          </a:prstGeom>
          <a:noFill/>
          <a:ln w="25400" cap="flat" cmpd="sng" algn="ctr">
            <a:solidFill>
              <a:srgbClr val="2F81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B30231FD-B470-BF43-A1F6-3DC4F03C8B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8100" y="2849450"/>
          <a:ext cx="833120" cy="73152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166070376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333994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98617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23386642"/>
                    </a:ext>
                  </a:extLst>
                </a:gridCol>
              </a:tblGrid>
              <a:tr h="172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600" dirty="0"/>
                    </a:p>
                  </a:txBody>
                  <a:tcPr>
                    <a:lnL w="12700" cmpd="sng">
                      <a:solidFill>
                        <a:srgbClr val="AAD18E"/>
                      </a:solidFill>
                    </a:lnL>
                    <a:lnR w="12700" cmpd="sng">
                      <a:solidFill>
                        <a:srgbClr val="AAD18E"/>
                      </a:solidFill>
                    </a:lnR>
                    <a:lnT w="12700" cmpd="sng">
                      <a:solidFill>
                        <a:srgbClr val="AAD18E"/>
                      </a:solidFill>
                    </a:lnT>
                    <a:lnB w="12700" cmpd="sng">
                      <a:solidFill>
                        <a:srgbClr val="AAD18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600" dirty="0"/>
                    </a:p>
                  </a:txBody>
                  <a:tcPr>
                    <a:lnL w="12700" cmpd="sng">
                      <a:solidFill>
                        <a:srgbClr val="AAD18E"/>
                      </a:solidFill>
                    </a:lnL>
                    <a:lnR w="12700" cmpd="sng">
                      <a:solidFill>
                        <a:srgbClr val="AAD18E"/>
                      </a:solidFill>
                    </a:lnR>
                    <a:lnT w="12700" cmpd="sng">
                      <a:solidFill>
                        <a:srgbClr val="AAD18E"/>
                      </a:solidFill>
                    </a:lnT>
                    <a:lnB w="12700" cmpd="sng">
                      <a:solidFill>
                        <a:srgbClr val="AAD18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600" dirty="0"/>
                    </a:p>
                  </a:txBody>
                  <a:tcPr>
                    <a:lnL w="12700" cmpd="sng">
                      <a:solidFill>
                        <a:srgbClr val="AAD18E"/>
                      </a:solidFill>
                    </a:lnL>
                    <a:lnR w="12700" cmpd="sng">
                      <a:solidFill>
                        <a:srgbClr val="AAD18E"/>
                      </a:solidFill>
                    </a:lnR>
                    <a:lnT w="12700" cmpd="sng">
                      <a:solidFill>
                        <a:srgbClr val="AAD18E"/>
                      </a:solidFill>
                    </a:lnT>
                    <a:lnB w="12700" cmpd="sng">
                      <a:solidFill>
                        <a:srgbClr val="AAD18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600" dirty="0"/>
                    </a:p>
                  </a:txBody>
                  <a:tcPr>
                    <a:lnL w="12700" cmpd="sng">
                      <a:solidFill>
                        <a:srgbClr val="AAD18E"/>
                      </a:solidFill>
                    </a:lnL>
                    <a:lnR w="12700" cmpd="sng">
                      <a:solidFill>
                        <a:srgbClr val="AAD18E"/>
                      </a:solidFill>
                    </a:lnR>
                    <a:lnT w="12700" cmpd="sng">
                      <a:solidFill>
                        <a:srgbClr val="AAD18E"/>
                      </a:solidFill>
                    </a:lnT>
                    <a:lnB w="12700" cmpd="sng">
                      <a:solidFill>
                        <a:srgbClr val="AAD18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76522"/>
                  </a:ext>
                </a:extLst>
              </a:tr>
              <a:tr h="172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600" dirty="0"/>
                    </a:p>
                  </a:txBody>
                  <a:tcPr>
                    <a:lnL w="12700" cmpd="sng">
                      <a:solidFill>
                        <a:srgbClr val="AAD18E"/>
                      </a:solidFill>
                    </a:lnL>
                    <a:lnR w="12700" cmpd="sng">
                      <a:solidFill>
                        <a:srgbClr val="AAD18E"/>
                      </a:solidFill>
                    </a:lnR>
                    <a:lnT w="12700" cmpd="sng">
                      <a:solidFill>
                        <a:srgbClr val="AAD18E"/>
                      </a:solidFill>
                    </a:lnT>
                    <a:lnB w="12700" cmpd="sng">
                      <a:solidFill>
                        <a:srgbClr val="AAD18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600" dirty="0"/>
                    </a:p>
                  </a:txBody>
                  <a:tcPr>
                    <a:lnL w="12700" cmpd="sng">
                      <a:solidFill>
                        <a:srgbClr val="AAD18E"/>
                      </a:solidFill>
                    </a:lnL>
                    <a:lnR w="12700" cmpd="sng">
                      <a:solidFill>
                        <a:srgbClr val="AAD18E"/>
                      </a:solidFill>
                    </a:lnR>
                    <a:lnT w="12700" cmpd="sng">
                      <a:solidFill>
                        <a:srgbClr val="AAD18E"/>
                      </a:solidFill>
                    </a:lnT>
                    <a:lnB w="12700" cmpd="sng">
                      <a:solidFill>
                        <a:srgbClr val="AAD18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600" dirty="0"/>
                    </a:p>
                  </a:txBody>
                  <a:tcPr>
                    <a:lnL w="12700" cmpd="sng">
                      <a:solidFill>
                        <a:srgbClr val="AAD18E"/>
                      </a:solidFill>
                    </a:lnL>
                    <a:lnR w="12700" cmpd="sng">
                      <a:solidFill>
                        <a:srgbClr val="AAD18E"/>
                      </a:solidFill>
                    </a:lnR>
                    <a:lnT w="12700" cmpd="sng">
                      <a:solidFill>
                        <a:srgbClr val="AAD18E"/>
                      </a:solidFill>
                    </a:lnT>
                    <a:lnB w="12700" cmpd="sng">
                      <a:solidFill>
                        <a:srgbClr val="AAD18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600" dirty="0"/>
                    </a:p>
                  </a:txBody>
                  <a:tcPr>
                    <a:lnL w="12700" cmpd="sng">
                      <a:solidFill>
                        <a:srgbClr val="AAD18E"/>
                      </a:solidFill>
                    </a:lnL>
                    <a:lnR w="12700" cmpd="sng">
                      <a:solidFill>
                        <a:srgbClr val="AAD18E"/>
                      </a:solidFill>
                    </a:lnR>
                    <a:lnT w="12700" cmpd="sng">
                      <a:solidFill>
                        <a:srgbClr val="AAD18E"/>
                      </a:solidFill>
                    </a:lnT>
                    <a:lnB w="12700" cmpd="sng">
                      <a:solidFill>
                        <a:srgbClr val="AAD18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862018"/>
                  </a:ext>
                </a:extLst>
              </a:tr>
              <a:tr h="172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600"/>
                    </a:p>
                  </a:txBody>
                  <a:tcPr>
                    <a:lnL w="12700" cmpd="sng">
                      <a:solidFill>
                        <a:srgbClr val="AAD18E"/>
                      </a:solidFill>
                    </a:lnL>
                    <a:lnR w="12700" cmpd="sng">
                      <a:solidFill>
                        <a:srgbClr val="AAD18E"/>
                      </a:solidFill>
                    </a:lnR>
                    <a:lnT w="12700" cmpd="sng">
                      <a:solidFill>
                        <a:srgbClr val="AAD18E"/>
                      </a:solidFill>
                    </a:lnT>
                    <a:lnB w="12700" cmpd="sng">
                      <a:solidFill>
                        <a:srgbClr val="AAD18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600"/>
                    </a:p>
                  </a:txBody>
                  <a:tcPr>
                    <a:lnL w="12700" cmpd="sng">
                      <a:solidFill>
                        <a:srgbClr val="AAD18E"/>
                      </a:solidFill>
                    </a:lnL>
                    <a:lnR w="12700" cmpd="sng">
                      <a:solidFill>
                        <a:srgbClr val="AAD18E"/>
                      </a:solidFill>
                    </a:lnR>
                    <a:lnT w="12700" cmpd="sng">
                      <a:solidFill>
                        <a:srgbClr val="AAD18E"/>
                      </a:solidFill>
                    </a:lnT>
                    <a:lnB w="12700" cmpd="sng">
                      <a:solidFill>
                        <a:srgbClr val="AAD18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600" dirty="0"/>
                    </a:p>
                  </a:txBody>
                  <a:tcPr>
                    <a:lnL w="12700" cmpd="sng">
                      <a:solidFill>
                        <a:srgbClr val="AAD18E"/>
                      </a:solidFill>
                    </a:lnL>
                    <a:lnR w="12700" cmpd="sng">
                      <a:solidFill>
                        <a:srgbClr val="AAD18E"/>
                      </a:solidFill>
                    </a:lnR>
                    <a:lnT w="12700" cmpd="sng">
                      <a:solidFill>
                        <a:srgbClr val="AAD18E"/>
                      </a:solidFill>
                    </a:lnT>
                    <a:lnB w="12700" cmpd="sng">
                      <a:solidFill>
                        <a:srgbClr val="AAD18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600" dirty="0"/>
                    </a:p>
                  </a:txBody>
                  <a:tcPr>
                    <a:lnL w="12700" cmpd="sng">
                      <a:solidFill>
                        <a:srgbClr val="AAD18E"/>
                      </a:solidFill>
                    </a:lnL>
                    <a:lnR w="12700" cmpd="sng">
                      <a:solidFill>
                        <a:srgbClr val="AAD18E"/>
                      </a:solidFill>
                    </a:lnR>
                    <a:lnT w="12700" cmpd="sng">
                      <a:solidFill>
                        <a:srgbClr val="AAD18E"/>
                      </a:solidFill>
                    </a:lnT>
                    <a:lnB w="12700" cmpd="sng">
                      <a:solidFill>
                        <a:srgbClr val="AAD18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27317"/>
                  </a:ext>
                </a:extLst>
              </a:tr>
              <a:tr h="172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600"/>
                    </a:p>
                  </a:txBody>
                  <a:tcPr>
                    <a:lnL w="12700" cmpd="sng">
                      <a:solidFill>
                        <a:srgbClr val="AAD18E"/>
                      </a:solidFill>
                    </a:lnL>
                    <a:lnR w="12700" cmpd="sng">
                      <a:solidFill>
                        <a:srgbClr val="AAD18E"/>
                      </a:solidFill>
                    </a:lnR>
                    <a:lnT w="12700" cmpd="sng">
                      <a:solidFill>
                        <a:srgbClr val="AAD18E"/>
                      </a:solidFill>
                    </a:lnT>
                    <a:lnB w="12700" cmpd="sng">
                      <a:solidFill>
                        <a:srgbClr val="AAD18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600"/>
                    </a:p>
                  </a:txBody>
                  <a:tcPr>
                    <a:lnL w="12700" cmpd="sng">
                      <a:solidFill>
                        <a:srgbClr val="AAD18E"/>
                      </a:solidFill>
                    </a:lnL>
                    <a:lnR w="12700" cmpd="sng">
                      <a:solidFill>
                        <a:srgbClr val="AAD18E"/>
                      </a:solidFill>
                    </a:lnR>
                    <a:lnT w="12700" cmpd="sng">
                      <a:solidFill>
                        <a:srgbClr val="AAD18E"/>
                      </a:solidFill>
                    </a:lnT>
                    <a:lnB w="12700" cmpd="sng">
                      <a:solidFill>
                        <a:srgbClr val="AAD18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600" dirty="0"/>
                    </a:p>
                  </a:txBody>
                  <a:tcPr>
                    <a:lnL w="12700" cmpd="sng">
                      <a:solidFill>
                        <a:srgbClr val="AAD18E"/>
                      </a:solidFill>
                    </a:lnL>
                    <a:lnR w="12700" cmpd="sng">
                      <a:solidFill>
                        <a:srgbClr val="AAD18E"/>
                      </a:solidFill>
                    </a:lnR>
                    <a:lnT w="12700" cmpd="sng">
                      <a:solidFill>
                        <a:srgbClr val="AAD18E"/>
                      </a:solidFill>
                    </a:lnT>
                    <a:lnB w="12700" cmpd="sng">
                      <a:solidFill>
                        <a:srgbClr val="AAD18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600" dirty="0"/>
                    </a:p>
                  </a:txBody>
                  <a:tcPr>
                    <a:lnL w="12700" cmpd="sng">
                      <a:solidFill>
                        <a:srgbClr val="AAD18E"/>
                      </a:solidFill>
                    </a:lnL>
                    <a:lnR w="12700" cmpd="sng">
                      <a:solidFill>
                        <a:srgbClr val="AAD18E"/>
                      </a:solidFill>
                    </a:lnR>
                    <a:lnT w="12700" cmpd="sng">
                      <a:solidFill>
                        <a:srgbClr val="AAD18E"/>
                      </a:solidFill>
                    </a:lnT>
                    <a:lnB w="12700" cmpd="sng">
                      <a:solidFill>
                        <a:srgbClr val="AAD18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12719"/>
                  </a:ext>
                </a:extLst>
              </a:tr>
            </a:tbl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2B03A205-7467-7741-AF53-BA70883ED0CC}"/>
              </a:ext>
            </a:extLst>
          </p:cNvPr>
          <p:cNvSpPr txBox="1"/>
          <p:nvPr/>
        </p:nvSpPr>
        <p:spPr>
          <a:xfrm>
            <a:off x="6036946" y="2433195"/>
            <a:ext cx="1237224" cy="45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67">
              <a:lnSpc>
                <a:spcPts val="1400"/>
              </a:lnSpc>
            </a:pPr>
            <a:r>
              <a:rPr lang="en-US" altLang="zh-CN" sz="1600" b="1" dirty="0">
                <a:solidFill>
                  <a:srgbClr val="2F8100">
                    <a:lumMod val="50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Possible</a:t>
            </a:r>
            <a:r>
              <a:rPr lang="zh-CN" altLang="en-US" sz="1600" b="1" dirty="0">
                <a:solidFill>
                  <a:srgbClr val="2F8100">
                    <a:lumMod val="50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 </a:t>
            </a:r>
            <a:r>
              <a:rPr lang="en-US" altLang="zh-CN" sz="1600" b="1" dirty="0">
                <a:solidFill>
                  <a:srgbClr val="2F8100">
                    <a:lumMod val="50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substrings</a:t>
            </a:r>
            <a:endParaRPr lang="en-US" sz="1600" b="1" dirty="0">
              <a:solidFill>
                <a:srgbClr val="2F8100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5C31686-F818-D64F-A837-8C33C8AA432F}"/>
              </a:ext>
            </a:extLst>
          </p:cNvPr>
          <p:cNvSpPr txBox="1"/>
          <p:nvPr/>
        </p:nvSpPr>
        <p:spPr>
          <a:xfrm rot="16200000">
            <a:off x="5792501" y="3086660"/>
            <a:ext cx="712125" cy="23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7">
              <a:lnSpc>
                <a:spcPts val="1000"/>
              </a:lnSpc>
            </a:pPr>
            <a:r>
              <a:rPr lang="en-US" altLang="zh-CN" sz="1600" b="1" dirty="0">
                <a:solidFill>
                  <a:srgbClr val="2F8100">
                    <a:lumMod val="50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Read</a:t>
            </a:r>
            <a:endParaRPr lang="en-US" sz="1600" b="1" dirty="0">
              <a:solidFill>
                <a:srgbClr val="2F8100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A61BDC1-8851-B14F-BAAF-E3C69EC81CE3}"/>
              </a:ext>
            </a:extLst>
          </p:cNvPr>
          <p:cNvSpPr txBox="1"/>
          <p:nvPr/>
        </p:nvSpPr>
        <p:spPr>
          <a:xfrm>
            <a:off x="6508977" y="3117771"/>
            <a:ext cx="725673" cy="23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7">
              <a:lnSpc>
                <a:spcPts val="1000"/>
              </a:lnSpc>
            </a:pPr>
            <a:r>
              <a:rPr lang="en-US" altLang="zh-CN" sz="1600" b="1" dirty="0">
                <a:solidFill>
                  <a:srgbClr val="2F8100">
                    <a:lumMod val="50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DP</a:t>
            </a:r>
            <a:endParaRPr lang="en-US" sz="1600" b="1" dirty="0">
              <a:solidFill>
                <a:srgbClr val="2F8100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0053DC1-CBFF-934E-A30C-BB8857522B61}"/>
              </a:ext>
            </a:extLst>
          </p:cNvPr>
          <p:cNvSpPr/>
          <p:nvPr/>
        </p:nvSpPr>
        <p:spPr>
          <a:xfrm>
            <a:off x="5782454" y="2099212"/>
            <a:ext cx="15588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67"/>
            <a:r>
              <a:rPr lang="en-US" altLang="zh-CN" sz="1600" b="1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(d)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Alignment</a:t>
            </a:r>
            <a:endParaRPr lang="en-US" sz="16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87886A2E-1379-8445-9EB0-B072ED289CA9}"/>
              </a:ext>
            </a:extLst>
          </p:cNvPr>
          <p:cNvSpPr/>
          <p:nvPr/>
        </p:nvSpPr>
        <p:spPr>
          <a:xfrm>
            <a:off x="5886967" y="1779237"/>
            <a:ext cx="288000" cy="288032"/>
          </a:xfrm>
          <a:prstGeom prst="ellipse">
            <a:avLst/>
          </a:prstGeom>
          <a:solidFill>
            <a:srgbClr val="FFFFFF"/>
          </a:solidFill>
          <a:ln w="2222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232AC11-581E-FB4E-BA09-EA12B13752FA}"/>
              </a:ext>
            </a:extLst>
          </p:cNvPr>
          <p:cNvSpPr/>
          <p:nvPr/>
        </p:nvSpPr>
        <p:spPr>
          <a:xfrm>
            <a:off x="5887978" y="2132900"/>
            <a:ext cx="288000" cy="288032"/>
          </a:xfrm>
          <a:prstGeom prst="ellipse">
            <a:avLst/>
          </a:prstGeom>
          <a:solidFill>
            <a:srgbClr val="FFFFFF"/>
          </a:solidFill>
          <a:ln w="2222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632BE384-1B59-E447-9F62-410BF5099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43" y="4077192"/>
            <a:ext cx="8406556" cy="2212424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Input:</a:t>
            </a: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b="1" dirty="0">
                <a:solidFill>
                  <a:srgbClr val="FE6200"/>
                </a:solidFill>
              </a:rPr>
              <a:t>High-quality</a:t>
            </a:r>
            <a:r>
              <a:rPr lang="zh-CN" altLang="en-US" sz="2200" b="1" dirty="0">
                <a:solidFill>
                  <a:srgbClr val="FE6200"/>
                </a:solidFill>
              </a:rPr>
              <a:t> </a:t>
            </a:r>
            <a:r>
              <a:rPr lang="en-US" altLang="zh-CN" sz="2200" b="1" dirty="0">
                <a:solidFill>
                  <a:srgbClr val="FE6200"/>
                </a:solidFill>
              </a:rPr>
              <a:t>read</a:t>
            </a:r>
            <a:r>
              <a:rPr lang="zh-CN" altLang="en-US" sz="2200" b="1" dirty="0">
                <a:solidFill>
                  <a:srgbClr val="FE6200"/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passes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quality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Process:</a:t>
            </a: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altLang="zh-CN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06425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rgbClr val="FE6200"/>
                </a:solidFill>
              </a:rPr>
              <a:t>subsequence</a:t>
            </a:r>
            <a:r>
              <a:rPr lang="zh-CN" altLang="en-US" sz="2000" b="1" dirty="0">
                <a:solidFill>
                  <a:srgbClr val="FE6200"/>
                </a:solidFill>
              </a:rPr>
              <a:t> </a:t>
            </a:r>
            <a:r>
              <a:rPr lang="en-US" altLang="zh-CN" sz="2000" b="1" dirty="0">
                <a:solidFill>
                  <a:srgbClr val="FE6200"/>
                </a:solidFill>
              </a:rPr>
              <a:t>in</a:t>
            </a:r>
            <a:r>
              <a:rPr lang="zh-CN" altLang="en-US" sz="2000" b="1" dirty="0">
                <a:solidFill>
                  <a:srgbClr val="FE6200"/>
                </a:solidFill>
              </a:rPr>
              <a:t> </a:t>
            </a:r>
            <a:r>
              <a:rPr lang="en-US" altLang="zh-CN" sz="2000" b="1" dirty="0">
                <a:solidFill>
                  <a:srgbClr val="FE6200"/>
                </a:solidFill>
              </a:rPr>
              <a:t>a</a:t>
            </a:r>
            <a:r>
              <a:rPr lang="zh-CN" altLang="en-US" sz="2000" b="1" dirty="0">
                <a:solidFill>
                  <a:srgbClr val="FE6200"/>
                </a:solidFill>
              </a:rPr>
              <a:t> </a:t>
            </a:r>
            <a:r>
              <a:rPr lang="en-US" altLang="zh-CN" sz="2000" b="1" dirty="0">
                <a:solidFill>
                  <a:srgbClr val="FE6200"/>
                </a:solidFill>
              </a:rPr>
              <a:t>read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query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hash table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rgbClr val="FE6200"/>
                </a:solidFill>
              </a:rPr>
              <a:t>possible</a:t>
            </a:r>
            <a:r>
              <a:rPr lang="zh-CN" altLang="en-US" sz="2000" b="1" dirty="0">
                <a:solidFill>
                  <a:srgbClr val="FE6200"/>
                </a:solidFill>
              </a:rPr>
              <a:t> </a:t>
            </a:r>
            <a:r>
              <a:rPr lang="en-US" altLang="zh-CN" sz="2000" b="1" dirty="0">
                <a:solidFill>
                  <a:srgbClr val="FE6200"/>
                </a:solidFill>
              </a:rPr>
              <a:t>match</a:t>
            </a:r>
            <a:r>
              <a:rPr lang="zh-CN" altLang="en-US" sz="2000" b="1" dirty="0">
                <a:solidFill>
                  <a:srgbClr val="FE6200"/>
                </a:solidFill>
              </a:rPr>
              <a:t> </a:t>
            </a:r>
            <a:r>
              <a:rPr lang="en-US" altLang="zh-CN" sz="2000" b="1" dirty="0">
                <a:solidFill>
                  <a:srgbClr val="FE6200"/>
                </a:solidFill>
              </a:rPr>
              <a:t>locations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06425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the candidate regions and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rgbClr val="FE6200"/>
                </a:solidFill>
              </a:rPr>
              <a:t>output</a:t>
            </a:r>
            <a:r>
              <a:rPr lang="zh-CN" altLang="en-US" sz="2000" b="1" dirty="0">
                <a:solidFill>
                  <a:srgbClr val="FE6200"/>
                </a:solidFill>
              </a:rPr>
              <a:t> </a:t>
            </a:r>
            <a:r>
              <a:rPr lang="en-US" altLang="zh-CN" sz="2000" b="1" dirty="0">
                <a:solidFill>
                  <a:srgbClr val="FE6200"/>
                </a:solidFill>
              </a:rPr>
              <a:t>the</a:t>
            </a:r>
            <a:r>
              <a:rPr lang="zh-CN" altLang="en-US" sz="2000" b="1" dirty="0">
                <a:solidFill>
                  <a:srgbClr val="FE6200"/>
                </a:solidFill>
              </a:rPr>
              <a:t> </a:t>
            </a:r>
            <a:r>
              <a:rPr lang="en-US" altLang="zh-CN" sz="2000" b="1" dirty="0">
                <a:solidFill>
                  <a:srgbClr val="FE6200"/>
                </a:solidFill>
              </a:rPr>
              <a:t>chaining</a:t>
            </a:r>
            <a:r>
              <a:rPr lang="zh-CN" altLang="en-US" sz="2000" b="1" dirty="0">
                <a:solidFill>
                  <a:srgbClr val="FE6200"/>
                </a:solidFill>
              </a:rPr>
              <a:t> </a:t>
            </a:r>
            <a:r>
              <a:rPr lang="en-US" altLang="zh-CN" sz="2000" b="1" dirty="0">
                <a:solidFill>
                  <a:srgbClr val="FE6200"/>
                </a:solidFill>
              </a:rPr>
              <a:t>score</a:t>
            </a:r>
          </a:p>
          <a:p>
            <a:pPr marL="606425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Execute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alignment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chain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Output:</a:t>
            </a: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Mapping</a:t>
            </a: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information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E5868E3F-937C-4C47-9B92-48EE58826D1D}"/>
              </a:ext>
            </a:extLst>
          </p:cNvPr>
          <p:cNvSpPr/>
          <p:nvPr/>
        </p:nvSpPr>
        <p:spPr>
          <a:xfrm>
            <a:off x="1984209" y="1329260"/>
            <a:ext cx="2725712" cy="255733"/>
          </a:xfrm>
          <a:prstGeom prst="roundRect">
            <a:avLst/>
          </a:prstGeom>
          <a:solidFill>
            <a:srgbClr val="FBE4D6"/>
          </a:solidFill>
          <a:ln w="25400" cap="flat" cmpd="sng" algn="ctr">
            <a:solidFill>
              <a:srgbClr val="FBE4D6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BE4D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High-quality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BE4D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BE4D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Long Reads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41AF74-1580-F845-9EC3-043E2DA92632}"/>
              </a:ext>
            </a:extLst>
          </p:cNvPr>
          <p:cNvCxnSpPr/>
          <p:nvPr/>
        </p:nvCxnSpPr>
        <p:spPr>
          <a:xfrm>
            <a:off x="4273324" y="1594499"/>
            <a:ext cx="0" cy="576442"/>
          </a:xfrm>
          <a:prstGeom prst="straightConnector1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745228-8945-664D-8589-B34F2A4FB3C0}"/>
              </a:ext>
            </a:extLst>
          </p:cNvPr>
          <p:cNvGrpSpPr/>
          <p:nvPr/>
        </p:nvGrpSpPr>
        <p:grpSpPr>
          <a:xfrm>
            <a:off x="1815301" y="1745417"/>
            <a:ext cx="2313280" cy="1893761"/>
            <a:chOff x="248552" y="4154764"/>
            <a:chExt cx="2313280" cy="18937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C404A2D-34C4-9846-BE35-F36B0DA727A2}"/>
                </a:ext>
              </a:extLst>
            </p:cNvPr>
            <p:cNvGrpSpPr/>
            <p:nvPr/>
          </p:nvGrpSpPr>
          <p:grpSpPr>
            <a:xfrm>
              <a:off x="248552" y="4154764"/>
              <a:ext cx="2287791" cy="1893761"/>
              <a:chOff x="688652" y="4157828"/>
              <a:chExt cx="2287791" cy="1893761"/>
            </a:xfrm>
          </p:grpSpPr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1EF124B0-0BF8-0740-A1BC-C3FA0CB7D004}"/>
                  </a:ext>
                </a:extLst>
              </p:cNvPr>
              <p:cNvSpPr/>
              <p:nvPr/>
            </p:nvSpPr>
            <p:spPr>
              <a:xfrm>
                <a:off x="704512" y="4532372"/>
                <a:ext cx="2271931" cy="1519217"/>
              </a:xfrm>
              <a:prstGeom prst="roundRect">
                <a:avLst>
                  <a:gd name="adj" fmla="val 5622"/>
                </a:avLst>
              </a:prstGeom>
              <a:solidFill>
                <a:srgbClr val="E7E6E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F806351-A92F-C646-A743-EAC0C895C707}"/>
                  </a:ext>
                </a:extLst>
              </p:cNvPr>
              <p:cNvSpPr/>
              <p:nvPr/>
            </p:nvSpPr>
            <p:spPr>
              <a:xfrm>
                <a:off x="1193111" y="4157828"/>
                <a:ext cx="133722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267"/>
                <a:r>
                  <a:rPr lang="en-US" altLang="zh-CN" sz="1600" b="1" dirty="0">
                    <a:solidFill>
                      <a:srgbClr val="000000"/>
                    </a:solidFill>
                    <a:latin typeface="Arial" panose="020B0604020202020204"/>
                    <a:ea typeface="黑体" panose="02010609060101010101" pitchFamily="49" charset="-122"/>
                  </a:rPr>
                  <a:t>(a)</a:t>
                </a:r>
                <a:r>
                  <a:rPr lang="zh-CN" altLang="en-US" sz="1600" b="1" dirty="0">
                    <a:solidFill>
                      <a:srgbClr val="000000"/>
                    </a:solidFill>
                    <a:latin typeface="Arial" panose="020B0604020202020204"/>
                    <a:ea typeface="黑体" panose="02010609060101010101" pitchFamily="49" charset="-122"/>
                  </a:rPr>
                  <a:t> </a:t>
                </a:r>
                <a:r>
                  <a:rPr lang="en-US" altLang="zh-CN" sz="1600" b="1" dirty="0">
                    <a:solidFill>
                      <a:srgbClr val="000000"/>
                    </a:solidFill>
                    <a:latin typeface="Arial" panose="020B0604020202020204"/>
                    <a:ea typeface="黑体" panose="02010609060101010101" pitchFamily="49" charset="-122"/>
                  </a:rPr>
                  <a:t>Indexing</a:t>
                </a:r>
                <a:endParaRPr lang="en-US" sz="1600" b="1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5E9E8B44-D9C2-3143-B97B-08DE8FC31EF4}"/>
                  </a:ext>
                </a:extLst>
              </p:cNvPr>
              <p:cNvSpPr/>
              <p:nvPr/>
            </p:nvSpPr>
            <p:spPr>
              <a:xfrm>
                <a:off x="745098" y="4595267"/>
                <a:ext cx="2161603" cy="203746"/>
              </a:xfrm>
              <a:prstGeom prst="roundRect">
                <a:avLst/>
              </a:prstGeom>
              <a:solidFill>
                <a:srgbClr val="E1EFD9"/>
              </a:solidFill>
              <a:ln w="25400" cap="flat" cmpd="sng" algn="ctr">
                <a:solidFill>
                  <a:srgbClr val="E1EFD9">
                    <a:lumMod val="2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1EFD9">
                        <a:lumMod val="2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Reference Genome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1EFD9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82" name="Curved Connector 81">
                <a:extLst>
                  <a:ext uri="{FF2B5EF4-FFF2-40B4-BE49-F238E27FC236}">
                    <a16:creationId xmlns:a16="http://schemas.microsoft.com/office/drawing/2014/main" id="{F332BA76-CBE0-7E42-A1F7-8C0D0B567A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9610" y="4787219"/>
                <a:ext cx="889924" cy="832322"/>
              </a:xfrm>
              <a:prstGeom prst="curvedConnector3">
                <a:avLst>
                  <a:gd name="adj1" fmla="val -2886"/>
                </a:avLst>
              </a:prstGeom>
              <a:noFill/>
              <a:ln w="3810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83" name="Rounded Rectangle 82">
                <a:extLst>
                  <a:ext uri="{FF2B5EF4-FFF2-40B4-BE49-F238E27FC236}">
                    <a16:creationId xmlns:a16="http://schemas.microsoft.com/office/drawing/2014/main" id="{9103EBA8-924E-AC41-B5C1-685CEB9FE749}"/>
                  </a:ext>
                </a:extLst>
              </p:cNvPr>
              <p:cNvSpPr/>
              <p:nvPr/>
            </p:nvSpPr>
            <p:spPr>
              <a:xfrm>
                <a:off x="688652" y="5115486"/>
                <a:ext cx="1230291" cy="183322"/>
              </a:xfrm>
              <a:prstGeom prst="roundRect">
                <a:avLst/>
              </a:prstGeom>
              <a:solidFill>
                <a:srgbClr val="E1EFD9">
                  <a:lumMod val="25000"/>
                </a:srgbClr>
              </a:solidFill>
              <a:ln w="25400" cap="flat" cmpd="sng" algn="ctr">
                <a:solidFill>
                  <a:srgbClr val="E1EFD9">
                    <a:lumMod val="2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 defTabSz="914267"/>
                <a:r>
                  <a:rPr lang="en-US" altLang="zh-CN" sz="1200" b="1" kern="0" dirty="0">
                    <a:solidFill>
                      <a:srgbClr val="FFFFFF"/>
                    </a:solidFill>
                    <a:latin typeface="Arial" panose="020B0604020202020204"/>
                    <a:ea typeface="黑体" panose="02010609060101010101" pitchFamily="49" charset="-122"/>
                  </a:rPr>
                  <a:t>Subsequence</a:t>
                </a:r>
              </a:p>
            </p:txBody>
          </p:sp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DC384A5C-E5FE-7C41-8CAA-A4345E4720C9}"/>
                  </a:ext>
                </a:extLst>
              </p:cNvPr>
              <p:cNvSpPr/>
              <p:nvPr/>
            </p:nvSpPr>
            <p:spPr>
              <a:xfrm>
                <a:off x="749371" y="5361495"/>
                <a:ext cx="1173844" cy="187831"/>
              </a:xfrm>
              <a:prstGeom prst="roundRect">
                <a:avLst/>
              </a:prstGeom>
              <a:solidFill>
                <a:srgbClr val="E1EFD9"/>
              </a:solidFill>
              <a:ln w="254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1EFD9">
                        <a:lumMod val="2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locations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1EFD9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FC80388-E52E-A046-B681-A2BC9C9501AE}"/>
                  </a:ext>
                </a:extLst>
              </p:cNvPr>
              <p:cNvSpPr/>
              <p:nvPr/>
            </p:nvSpPr>
            <p:spPr>
              <a:xfrm>
                <a:off x="1264941" y="4181940"/>
                <a:ext cx="288000" cy="288032"/>
              </a:xfrm>
              <a:prstGeom prst="ellipse">
                <a:avLst/>
              </a:prstGeom>
              <a:solidFill>
                <a:srgbClr val="FFFFFF"/>
              </a:solidFill>
              <a:ln w="2222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rPr>
                  <a:t>a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43268E1-7C7B-6141-945A-D6E8DBD4FE47}"/>
                  </a:ext>
                </a:extLst>
              </p:cNvPr>
              <p:cNvGrpSpPr/>
              <p:nvPr/>
            </p:nvGrpSpPr>
            <p:grpSpPr>
              <a:xfrm>
                <a:off x="1949758" y="5109518"/>
                <a:ext cx="869548" cy="835200"/>
                <a:chOff x="7193932" y="339589"/>
                <a:chExt cx="869548" cy="83520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F3C3AC0-FFCB-8545-BFB3-1D7C4533440A}"/>
                    </a:ext>
                  </a:extLst>
                </p:cNvPr>
                <p:cNvSpPr/>
                <p:nvPr/>
              </p:nvSpPr>
              <p:spPr>
                <a:xfrm>
                  <a:off x="7213800" y="339589"/>
                  <a:ext cx="418761" cy="835200"/>
                </a:xfrm>
                <a:prstGeom prst="rect">
                  <a:avLst/>
                </a:prstGeom>
                <a:solidFill>
                  <a:srgbClr val="E1EFD9">
                    <a:lumMod val="25000"/>
                  </a:srgbClr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6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D6DFFBB0-735E-8145-A969-1DE2A326856C}"/>
                    </a:ext>
                  </a:extLst>
                </p:cNvPr>
                <p:cNvSpPr/>
                <p:nvPr/>
              </p:nvSpPr>
              <p:spPr>
                <a:xfrm>
                  <a:off x="7644719" y="339589"/>
                  <a:ext cx="418761" cy="835200"/>
                </a:xfrm>
                <a:prstGeom prst="rect">
                  <a:avLst/>
                </a:prstGeom>
                <a:solidFill>
                  <a:srgbClr val="E1EFD9">
                    <a:lumMod val="90000"/>
                  </a:srgbClr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6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B5E204F8-738E-2D4E-A38F-815FC8E118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97965" y="551207"/>
                  <a:ext cx="858815" cy="538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1BF37E3F-642C-E746-9A7A-795A27A8BFE3}"/>
                    </a:ext>
                  </a:extLst>
                </p:cNvPr>
                <p:cNvCxnSpPr>
                  <a:cxnSpLocks/>
                  <a:endCxn id="91" idx="3"/>
                </p:cNvCxnSpPr>
                <p:nvPr/>
              </p:nvCxnSpPr>
              <p:spPr>
                <a:xfrm>
                  <a:off x="7193932" y="757189"/>
                  <a:ext cx="86954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78475E00-6EBB-C846-BB5A-4576B70A01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21208" y="976876"/>
                  <a:ext cx="826368" cy="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50C4D07-AD04-FC40-BB88-B02F466A7062}"/>
                </a:ext>
              </a:extLst>
            </p:cNvPr>
            <p:cNvSpPr txBox="1"/>
            <p:nvPr/>
          </p:nvSpPr>
          <p:spPr>
            <a:xfrm>
              <a:off x="1324608" y="4861803"/>
              <a:ext cx="1237224" cy="27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7">
                <a:lnSpc>
                  <a:spcPts val="1400"/>
                </a:lnSpc>
              </a:pPr>
              <a:r>
                <a:rPr lang="en-US" altLang="zh-CN" sz="1600" b="1" dirty="0">
                  <a:solidFill>
                    <a:srgbClr val="2F8100">
                      <a:lumMod val="50000"/>
                    </a:srgbClr>
                  </a:solidFill>
                  <a:latin typeface="Arial" panose="020B0604020202020204"/>
                  <a:ea typeface="黑体" panose="02010609060101010101" pitchFamily="49" charset="-122"/>
                </a:rPr>
                <a:t>Hash</a:t>
              </a:r>
              <a:r>
                <a:rPr lang="zh-CN" altLang="en-US" sz="1600" b="1" dirty="0">
                  <a:solidFill>
                    <a:srgbClr val="2F8100">
                      <a:lumMod val="50000"/>
                    </a:srgbClr>
                  </a:solidFill>
                  <a:latin typeface="Arial" panose="020B0604020202020204"/>
                  <a:ea typeface="黑体" panose="02010609060101010101" pitchFamily="49" charset="-122"/>
                </a:rPr>
                <a:t> </a:t>
              </a:r>
              <a:r>
                <a:rPr lang="en-US" altLang="zh-CN" sz="1600" b="1" dirty="0">
                  <a:solidFill>
                    <a:srgbClr val="2F8100">
                      <a:lumMod val="50000"/>
                    </a:srgbClr>
                  </a:solidFill>
                  <a:latin typeface="Arial" panose="020B0604020202020204"/>
                  <a:ea typeface="黑体" panose="02010609060101010101" pitchFamily="49" charset="-122"/>
                </a:rPr>
                <a:t>table</a:t>
              </a:r>
              <a:endParaRPr lang="en-US" sz="1600" b="1" dirty="0">
                <a:solidFill>
                  <a:srgbClr val="2F8100">
                    <a:lumMod val="50000"/>
                  </a:srgbClr>
                </a:solidFill>
                <a:latin typeface="Arial" panose="020B060402020202020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AFC2113-8CB1-0D4B-841C-BC615D8A0397}"/>
              </a:ext>
            </a:extLst>
          </p:cNvPr>
          <p:cNvGrpSpPr/>
          <p:nvPr/>
        </p:nvGrpSpPr>
        <p:grpSpPr>
          <a:xfrm>
            <a:off x="3512959" y="1745417"/>
            <a:ext cx="2271982" cy="1896825"/>
            <a:chOff x="2436854" y="4154764"/>
            <a:chExt cx="2271982" cy="1896825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7BB439EC-1A45-3449-84A2-6D5FB893099A}"/>
                </a:ext>
              </a:extLst>
            </p:cNvPr>
            <p:cNvSpPr/>
            <p:nvPr/>
          </p:nvSpPr>
          <p:spPr>
            <a:xfrm>
              <a:off x="3065133" y="4539421"/>
              <a:ext cx="1587974" cy="1512168"/>
            </a:xfrm>
            <a:prstGeom prst="roundRect">
              <a:avLst>
                <a:gd name="adj" fmla="val 5622"/>
              </a:avLst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F468372-46EF-E44C-811C-EE78BB5CD7E5}"/>
                </a:ext>
              </a:extLst>
            </p:cNvPr>
            <p:cNvSpPr/>
            <p:nvPr/>
          </p:nvSpPr>
          <p:spPr>
            <a:xfrm>
              <a:off x="3154233" y="4154764"/>
              <a:ext cx="13596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67"/>
              <a:r>
                <a:rPr lang="zh-CN" altLang="en-US" sz="1600" b="1" dirty="0">
                  <a:solidFill>
                    <a:srgbClr val="000000"/>
                  </a:solidFill>
                  <a:latin typeface="Arial" panose="020B0604020202020204"/>
                  <a:ea typeface="黑体" panose="02010609060101010101" pitchFamily="49" charset="-122"/>
                </a:rPr>
                <a:t> </a:t>
              </a:r>
              <a:r>
                <a:rPr lang="en-US" altLang="zh-CN" sz="1600" b="1" dirty="0">
                  <a:solidFill>
                    <a:srgbClr val="000000"/>
                  </a:solidFill>
                  <a:latin typeface="Arial" panose="020B0604020202020204"/>
                  <a:ea typeface="黑体" panose="02010609060101010101" pitchFamily="49" charset="-122"/>
                </a:rPr>
                <a:t>(b)</a:t>
              </a:r>
              <a:r>
                <a:rPr lang="zh-CN" altLang="en-US" sz="1600" b="1" dirty="0">
                  <a:solidFill>
                    <a:srgbClr val="000000"/>
                  </a:solidFill>
                  <a:latin typeface="Arial" panose="020B0604020202020204"/>
                  <a:ea typeface="黑体" panose="02010609060101010101" pitchFamily="49" charset="-122"/>
                </a:rPr>
                <a:t> </a:t>
              </a:r>
              <a:r>
                <a:rPr lang="en-US" altLang="zh-CN" sz="1600" b="1" dirty="0">
                  <a:solidFill>
                    <a:srgbClr val="000000"/>
                  </a:solidFill>
                  <a:latin typeface="Arial" panose="020B0604020202020204"/>
                  <a:ea typeface="黑体" panose="02010609060101010101" pitchFamily="49" charset="-122"/>
                </a:rPr>
                <a:t>Seeding</a:t>
              </a:r>
              <a:endParaRPr lang="en-US" sz="1600" b="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3943E4-5B6F-E44F-B004-B926C4C89FD9}"/>
                </a:ext>
              </a:extLst>
            </p:cNvPr>
            <p:cNvSpPr txBox="1"/>
            <p:nvPr/>
          </p:nvSpPr>
          <p:spPr>
            <a:xfrm>
              <a:off x="3490300" y="5176277"/>
              <a:ext cx="7719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67"/>
              <a:r>
                <a:rPr lang="en-US" altLang="zh-CN" sz="1600" b="1" dirty="0">
                  <a:solidFill>
                    <a:srgbClr val="2F8100">
                      <a:lumMod val="50000"/>
                    </a:srgbClr>
                  </a:solidFill>
                  <a:latin typeface="Arial" panose="020B0604020202020204"/>
                  <a:ea typeface="黑体" panose="02010609060101010101" pitchFamily="49" charset="-122"/>
                </a:rPr>
                <a:t>Query</a:t>
              </a:r>
              <a:endParaRPr lang="en-US" sz="1600" b="1" dirty="0">
                <a:solidFill>
                  <a:srgbClr val="2F8100">
                    <a:lumMod val="50000"/>
                  </a:srgbClr>
                </a:solidFill>
                <a:latin typeface="Arial" panose="020B0604020202020204"/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BFDEBF7-8808-0C42-AD57-B75E2CBBEEFD}"/>
                </a:ext>
              </a:extLst>
            </p:cNvPr>
            <p:cNvCxnSpPr>
              <a:cxnSpLocks/>
              <a:endCxn id="75" idx="1"/>
            </p:cNvCxnSpPr>
            <p:nvPr/>
          </p:nvCxnSpPr>
          <p:spPr>
            <a:xfrm>
              <a:off x="2815560" y="5654858"/>
              <a:ext cx="763319" cy="169194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B081882-452D-5E42-B71D-1430E146DA0A}"/>
                </a:ext>
              </a:extLst>
            </p:cNvPr>
            <p:cNvSpPr txBox="1"/>
            <p:nvPr/>
          </p:nvSpPr>
          <p:spPr>
            <a:xfrm>
              <a:off x="3578879" y="5597451"/>
              <a:ext cx="1129957" cy="453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67">
                <a:lnSpc>
                  <a:spcPts val="1400"/>
                </a:lnSpc>
              </a:pPr>
              <a:r>
                <a:rPr lang="en-US" altLang="zh-CN" sz="1600" b="1" dirty="0">
                  <a:solidFill>
                    <a:srgbClr val="2F8100">
                      <a:lumMod val="50000"/>
                    </a:srgbClr>
                  </a:solidFill>
                  <a:latin typeface="Arial" panose="020B0604020202020204"/>
                  <a:ea typeface="黑体" panose="02010609060101010101" pitchFamily="49" charset="-122"/>
                </a:rPr>
                <a:t>Possible</a:t>
              </a:r>
            </a:p>
            <a:p>
              <a:pPr defTabSz="914267">
                <a:lnSpc>
                  <a:spcPts val="1400"/>
                </a:lnSpc>
              </a:pPr>
              <a:r>
                <a:rPr lang="en-US" altLang="zh-CN" sz="1600" b="1" dirty="0">
                  <a:solidFill>
                    <a:srgbClr val="2F8100">
                      <a:lumMod val="50000"/>
                    </a:srgbClr>
                  </a:solidFill>
                  <a:latin typeface="Arial" panose="020B0604020202020204"/>
                  <a:ea typeface="黑体" panose="02010609060101010101" pitchFamily="49" charset="-122"/>
                </a:rPr>
                <a:t>locations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DF69A86-1E98-B048-9D7E-ECE2AA5C23CC}"/>
                </a:ext>
              </a:extLst>
            </p:cNvPr>
            <p:cNvSpPr/>
            <p:nvPr/>
          </p:nvSpPr>
          <p:spPr>
            <a:xfrm>
              <a:off x="3290879" y="4205286"/>
              <a:ext cx="288000" cy="288032"/>
            </a:xfrm>
            <a:prstGeom prst="ellipse">
              <a:avLst/>
            </a:prstGeom>
            <a:solidFill>
              <a:srgbClr val="FFFFFF"/>
            </a:solidFill>
            <a:ln w="2222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95" name="Curved Connector 94">
              <a:extLst>
                <a:ext uri="{FF2B5EF4-FFF2-40B4-BE49-F238E27FC236}">
                  <a16:creationId xmlns:a16="http://schemas.microsoft.com/office/drawing/2014/main" id="{4615C780-9011-F84A-93A5-8D0CF7467D9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436854" y="4774583"/>
              <a:ext cx="1115796" cy="857224"/>
            </a:xfrm>
            <a:prstGeom prst="curvedConnector3">
              <a:avLst>
                <a:gd name="adj1" fmla="val -2438"/>
              </a:avLst>
            </a:prstGeom>
            <a:noFill/>
            <a:ln w="381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4CB5E7BA-2EF4-7544-AC2A-2475CE59D46D}"/>
                </a:ext>
              </a:extLst>
            </p:cNvPr>
            <p:cNvSpPr/>
            <p:nvPr/>
          </p:nvSpPr>
          <p:spPr>
            <a:xfrm>
              <a:off x="3070595" y="4577973"/>
              <a:ext cx="1525562" cy="216751"/>
            </a:xfrm>
            <a:prstGeom prst="roundRect">
              <a:avLst/>
            </a:prstGeom>
            <a:solidFill>
              <a:srgbClr val="E1EFD9"/>
            </a:solidFill>
            <a:ln w="25400" cap="flat" cmpd="sng" algn="ctr">
              <a:solidFill>
                <a:srgbClr val="E1EFD9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1EFD9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Read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1EFD9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BF4A1B41-417D-604B-B0C0-680D9CE11968}"/>
                </a:ext>
              </a:extLst>
            </p:cNvPr>
            <p:cNvSpPr/>
            <p:nvPr/>
          </p:nvSpPr>
          <p:spPr>
            <a:xfrm>
              <a:off x="3222078" y="5005499"/>
              <a:ext cx="1222595" cy="216753"/>
            </a:xfrm>
            <a:prstGeom prst="roundRect">
              <a:avLst/>
            </a:prstGeom>
            <a:solidFill>
              <a:srgbClr val="E1EFD9">
                <a:lumMod val="25000"/>
              </a:srgbClr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 defTabSz="914267"/>
              <a:r>
                <a:rPr lang="en-US" altLang="zh-CN" sz="1200" b="1" kern="0" dirty="0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Subsequence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hlinkClick r:id="rId3" action="ppaction://hlinksldjump"/>
            <a:extLst>
              <a:ext uri="{FF2B5EF4-FFF2-40B4-BE49-F238E27FC236}">
                <a16:creationId xmlns:a16="http://schemas.microsoft.com/office/drawing/2014/main" id="{B88713FB-CDAC-F84B-A0DC-F3173EF72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358" y="5494620"/>
            <a:ext cx="872502" cy="8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9" grpId="0"/>
      <p:bldP spid="70" grpId="0" animBg="1"/>
      <p:bldP spid="77" grpId="0"/>
      <p:bldP spid="78" grpId="0"/>
      <p:bldP spid="79" grpId="0"/>
      <p:bldP spid="81" grpId="0"/>
      <p:bldP spid="87" grpId="0" animBg="1"/>
      <p:bldP spid="88" grpId="0" animBg="1"/>
      <p:bldP spid="9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C7C08D-962A-3E43-8637-5AFB49AF2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43" y="1761818"/>
            <a:ext cx="6513184" cy="2698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99F72-4B0B-F046-80CB-A6F44755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ER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Chunk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Scores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AA67E-A80F-3144-80F4-647ED174F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63" y="1153551"/>
            <a:ext cx="8410073" cy="777869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</a:rPr>
              <a:t>Goal: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Accurately e</a:t>
            </a:r>
            <a:r>
              <a:rPr lang="en-US" dirty="0"/>
              <a:t>stimate the quality of the entire read by </a:t>
            </a:r>
            <a:r>
              <a:rPr lang="en-US" b="1" dirty="0">
                <a:solidFill>
                  <a:srgbClr val="0070C0"/>
                </a:solidFill>
              </a:rPr>
              <a:t>checking the quality of a small number of sampled chunks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7764A-274C-2A41-A4E3-BF7B00845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9B8232-9CFD-A942-B467-6CC2EB22A97B}"/>
              </a:ext>
            </a:extLst>
          </p:cNvPr>
          <p:cNvSpPr txBox="1">
            <a:spLocks/>
          </p:cNvSpPr>
          <p:nvPr/>
        </p:nvSpPr>
        <p:spPr>
          <a:xfrm>
            <a:off x="366963" y="4489751"/>
            <a:ext cx="8410073" cy="1933351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0070C0"/>
                </a:solidFill>
              </a:rPr>
              <a:t>Observation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1: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The range of quality scores for the chunks extracted from high-quality reads is greatly higher than that from low-quality reads </a:t>
            </a:r>
          </a:p>
          <a:p>
            <a:r>
              <a:rPr lang="en-US" altLang="zh-CN" b="1" dirty="0">
                <a:solidFill>
                  <a:srgbClr val="0070C0"/>
                </a:solidFill>
              </a:rPr>
              <a:t>Observation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2: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A single chunk’s quality score is not enough to predict the read quality score because there are many chunks whose quality scores are larger than 7 </a:t>
            </a:r>
            <a:endParaRPr lang="en-US" altLang="zh-CN" b="1" dirty="0">
              <a:solidFill>
                <a:srgbClr val="0070C0"/>
              </a:solidFill>
            </a:endParaRPr>
          </a:p>
          <a:p>
            <a:r>
              <a:rPr lang="en-US" altLang="zh-CN" b="1" dirty="0">
                <a:solidFill>
                  <a:srgbClr val="0070C0"/>
                </a:solidFill>
              </a:rPr>
              <a:t>Observation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3: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Consecutive chunks’ quality scores are usually close to each other, indicating that sampling consecutive chunks may not be representative enough to estimate the quality of an entire read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9B91D1-238E-164B-93A2-FCCC1BC4CF14}"/>
              </a:ext>
            </a:extLst>
          </p:cNvPr>
          <p:cNvCxnSpPr/>
          <p:nvPr/>
        </p:nvCxnSpPr>
        <p:spPr>
          <a:xfrm>
            <a:off x="6746488" y="3111193"/>
            <a:ext cx="535258" cy="0"/>
          </a:xfrm>
          <a:prstGeom prst="line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4642E4-4D05-5D40-8402-FCBC6C62C537}"/>
              </a:ext>
            </a:extLst>
          </p:cNvPr>
          <p:cNvSpPr txBox="1">
            <a:spLocks/>
          </p:cNvSpPr>
          <p:nvPr/>
        </p:nvSpPr>
        <p:spPr>
          <a:xfrm>
            <a:off x="7163827" y="2958387"/>
            <a:ext cx="1432100" cy="477033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buNone/>
            </a:pPr>
            <a:r>
              <a:rPr lang="en-US" altLang="zh-CN" dirty="0">
                <a:solidFill>
                  <a:srgbClr val="C00000"/>
                </a:solidFill>
              </a:rPr>
              <a:t>Threshold: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612AD8-2E2A-394D-888D-232E4CC70BC0}"/>
              </a:ext>
            </a:extLst>
          </p:cNvPr>
          <p:cNvSpPr txBox="1">
            <a:spLocks/>
          </p:cNvSpPr>
          <p:nvPr/>
        </p:nvSpPr>
        <p:spPr>
          <a:xfrm>
            <a:off x="1249963" y="3418646"/>
            <a:ext cx="2708720" cy="4770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 algn="ctr">
              <a:buNone/>
            </a:pPr>
            <a:r>
              <a:rPr lang="en-US" altLang="zh-CN" b="1" dirty="0">
                <a:solidFill>
                  <a:srgbClr val="FFD602"/>
                </a:solidFill>
              </a:rPr>
              <a:t>Low-quality</a:t>
            </a:r>
            <a:r>
              <a:rPr lang="zh-CN" altLang="en-US" b="1" dirty="0">
                <a:solidFill>
                  <a:srgbClr val="FFD602"/>
                </a:solidFill>
              </a:rPr>
              <a:t> </a:t>
            </a:r>
            <a:r>
              <a:rPr lang="en-US" altLang="zh-CN" b="1" dirty="0">
                <a:solidFill>
                  <a:srgbClr val="FFD602"/>
                </a:solidFill>
              </a:rPr>
              <a:t>read</a:t>
            </a:r>
            <a:endParaRPr lang="en-US" b="1" dirty="0">
              <a:solidFill>
                <a:srgbClr val="FFD60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460D5CE-83D9-AE4C-ABF5-05D98F346317}"/>
              </a:ext>
            </a:extLst>
          </p:cNvPr>
          <p:cNvSpPr txBox="1">
            <a:spLocks/>
          </p:cNvSpPr>
          <p:nvPr/>
        </p:nvSpPr>
        <p:spPr>
          <a:xfrm>
            <a:off x="4037768" y="3435420"/>
            <a:ext cx="2708720" cy="4770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 algn="ctr">
              <a:buNone/>
            </a:pPr>
            <a:r>
              <a:rPr lang="en-US" altLang="zh-CN" b="1" dirty="0">
                <a:solidFill>
                  <a:srgbClr val="2F8100"/>
                </a:solidFill>
              </a:rPr>
              <a:t>High-quality</a:t>
            </a:r>
            <a:r>
              <a:rPr lang="zh-CN" altLang="en-US" b="1" dirty="0">
                <a:solidFill>
                  <a:srgbClr val="2F8100"/>
                </a:solidFill>
              </a:rPr>
              <a:t> </a:t>
            </a:r>
            <a:r>
              <a:rPr lang="en-US" altLang="zh-CN" b="1" dirty="0">
                <a:solidFill>
                  <a:srgbClr val="2F8100"/>
                </a:solidFill>
              </a:rPr>
              <a:t>read</a:t>
            </a:r>
            <a:endParaRPr lang="en-US" b="1" dirty="0">
              <a:solidFill>
                <a:srgbClr val="2F81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020026-9DB2-3C40-9C77-7CF2C8912F4E}"/>
              </a:ext>
            </a:extLst>
          </p:cNvPr>
          <p:cNvCxnSpPr>
            <a:cxnSpLocks/>
          </p:cNvCxnSpPr>
          <p:nvPr/>
        </p:nvCxnSpPr>
        <p:spPr>
          <a:xfrm rot="5400000">
            <a:off x="6746488" y="3378822"/>
            <a:ext cx="535258" cy="0"/>
          </a:xfrm>
          <a:prstGeom prst="line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3D36B2-06F2-7C40-9A81-E6D27811CB2F}"/>
              </a:ext>
            </a:extLst>
          </p:cNvPr>
          <p:cNvCxnSpPr>
            <a:cxnSpLocks/>
          </p:cNvCxnSpPr>
          <p:nvPr/>
        </p:nvCxnSpPr>
        <p:spPr>
          <a:xfrm rot="16200000">
            <a:off x="6746488" y="2843564"/>
            <a:ext cx="535258" cy="0"/>
          </a:xfrm>
          <a:prstGeom prst="line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88A627C-D559-6046-8DCB-7B695A201C15}"/>
              </a:ext>
            </a:extLst>
          </p:cNvPr>
          <p:cNvSpPr txBox="1">
            <a:spLocks/>
          </p:cNvSpPr>
          <p:nvPr/>
        </p:nvSpPr>
        <p:spPr>
          <a:xfrm>
            <a:off x="7014117" y="2495036"/>
            <a:ext cx="1432100" cy="477033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buNone/>
            </a:pPr>
            <a:r>
              <a:rPr lang="en-US" altLang="zh-CN" dirty="0">
                <a:solidFill>
                  <a:srgbClr val="C00000"/>
                </a:solidFill>
              </a:rPr>
              <a:t>High-quality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BF3627C-9112-D04B-B120-BFE42061162B}"/>
              </a:ext>
            </a:extLst>
          </p:cNvPr>
          <p:cNvSpPr txBox="1">
            <a:spLocks/>
          </p:cNvSpPr>
          <p:nvPr/>
        </p:nvSpPr>
        <p:spPr>
          <a:xfrm>
            <a:off x="7014117" y="3378822"/>
            <a:ext cx="1432100" cy="4770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buNone/>
            </a:pPr>
            <a:r>
              <a:rPr lang="en-US" altLang="zh-CN" dirty="0">
                <a:solidFill>
                  <a:srgbClr val="C00000"/>
                </a:solidFill>
              </a:rPr>
              <a:t>Low-quality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B0F4159-8567-8E49-9288-F0B390333DA2}"/>
              </a:ext>
            </a:extLst>
          </p:cNvPr>
          <p:cNvSpPr/>
          <p:nvPr/>
        </p:nvSpPr>
        <p:spPr>
          <a:xfrm>
            <a:off x="366963" y="4494191"/>
            <a:ext cx="8228964" cy="19333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002060"/>
                </a:solidFill>
              </a:rPr>
              <a:t>S</a:t>
            </a:r>
            <a:r>
              <a:rPr lang="en-US" sz="2000" b="1" dirty="0">
                <a:solidFill>
                  <a:srgbClr val="002060"/>
                </a:solidFill>
              </a:rPr>
              <a:t>ample a small number of </a:t>
            </a:r>
            <a:r>
              <a:rPr lang="en-US" sz="2000" b="1" i="1" dirty="0">
                <a:solidFill>
                  <a:srgbClr val="002060"/>
                </a:solidFill>
              </a:rPr>
              <a:t>non-consecutive </a:t>
            </a:r>
            <a:r>
              <a:rPr lang="en-US" sz="2000" b="1" dirty="0">
                <a:solidFill>
                  <a:srgbClr val="002060"/>
                </a:solidFill>
              </a:rPr>
              <a:t>chunks </a:t>
            </a:r>
            <a:r>
              <a:rPr lang="en-US" altLang="zh-CN" sz="2000" b="1" dirty="0">
                <a:solidFill>
                  <a:srgbClr val="002060"/>
                </a:solidFill>
              </a:rPr>
              <a:t>evenly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in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a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read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endParaRPr lang="en-US" altLang="zh-CN" sz="2000" b="1" dirty="0">
              <a:solidFill>
                <a:srgbClr val="002060"/>
              </a:solidFill>
            </a:endParaRP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</a:rPr>
              <a:t>to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predict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the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read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quality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8" name="Picture 17">
            <a:hlinkClick r:id="rId4" action="ppaction://hlinksldjump"/>
            <a:extLst>
              <a:ext uri="{FF2B5EF4-FFF2-40B4-BE49-F238E27FC236}">
                <a16:creationId xmlns:a16="http://schemas.microsoft.com/office/drawing/2014/main" id="{4FDD0B90-CE64-D84F-B668-F81F8E9EF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9358" y="5494620"/>
            <a:ext cx="872502" cy="8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6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9F72-4B0B-F046-80CB-A6F44755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ER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Chunk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AA67E-A80F-3144-80F4-647ED174F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63" y="1153551"/>
            <a:ext cx="8410073" cy="1054390"/>
          </a:xfrm>
        </p:spPr>
        <p:txBody>
          <a:bodyPr/>
          <a:lstStyle/>
          <a:p>
            <a:r>
              <a:rPr lang="en-US" altLang="zh-CN" b="1" dirty="0">
                <a:solidFill>
                  <a:srgbClr val="FE6200"/>
                </a:solidFill>
              </a:rPr>
              <a:t>Key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insight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of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ER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based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on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chunk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b="1" dirty="0">
                <a:solidFill>
                  <a:srgbClr val="FE6200"/>
                </a:solidFill>
              </a:rPr>
              <a:t>mapping:</a:t>
            </a:r>
            <a:r>
              <a:rPr lang="zh-CN" altLang="en-US" b="1" dirty="0">
                <a:solidFill>
                  <a:srgbClr val="FE6200"/>
                </a:solidFill>
              </a:rPr>
              <a:t> </a:t>
            </a:r>
            <a:r>
              <a:rPr lang="en-US" altLang="zh-CN" dirty="0"/>
              <a:t>A</a:t>
            </a:r>
            <a:r>
              <a:rPr lang="en-US" dirty="0"/>
              <a:t> read probably cannot be mapped to the reference genome </a:t>
            </a:r>
            <a:r>
              <a:rPr lang="en-US" b="1" dirty="0">
                <a:solidFill>
                  <a:srgbClr val="0070C0"/>
                </a:solidFill>
              </a:rPr>
              <a:t>if enough consecutive chunks in this read cannot be mapped to the reference genome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7764A-274C-2A41-A4E3-BF7B00845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1B04FC-EED1-A045-A5F2-7738462E2BD1}"/>
              </a:ext>
            </a:extLst>
          </p:cNvPr>
          <p:cNvSpPr/>
          <p:nvPr/>
        </p:nvSpPr>
        <p:spPr>
          <a:xfrm>
            <a:off x="366962" y="4177505"/>
            <a:ext cx="8410073" cy="19333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rgbClr val="002060"/>
                </a:solidFill>
              </a:rPr>
              <a:t>1.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S</a:t>
            </a:r>
            <a:r>
              <a:rPr lang="en-US" sz="2000" b="1" dirty="0">
                <a:solidFill>
                  <a:srgbClr val="002060"/>
                </a:solidFill>
              </a:rPr>
              <a:t>ample a small number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of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i="1" dirty="0">
                <a:solidFill>
                  <a:srgbClr val="002060"/>
                </a:solidFill>
              </a:rPr>
              <a:t>consecutive </a:t>
            </a:r>
            <a:r>
              <a:rPr lang="en-US" sz="2000" b="1" dirty="0">
                <a:solidFill>
                  <a:srgbClr val="002060"/>
                </a:solidFill>
              </a:rPr>
              <a:t>chunks </a:t>
            </a:r>
            <a:r>
              <a:rPr lang="en-US" altLang="zh-CN" sz="2000" b="1" dirty="0">
                <a:solidFill>
                  <a:srgbClr val="002060"/>
                </a:solidFill>
              </a:rPr>
              <a:t>in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a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read</a:t>
            </a:r>
          </a:p>
          <a:p>
            <a:r>
              <a:rPr lang="en-US" altLang="zh-CN" sz="2000" b="1" dirty="0">
                <a:solidFill>
                  <a:srgbClr val="002060"/>
                </a:solidFill>
              </a:rPr>
              <a:t>2.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Merge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these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small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consecutive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chunks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into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a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big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chunk</a:t>
            </a:r>
          </a:p>
          <a:p>
            <a:r>
              <a:rPr lang="en-US" altLang="zh-CN" sz="2000" b="1" dirty="0">
                <a:solidFill>
                  <a:srgbClr val="002060"/>
                </a:solidFill>
              </a:rPr>
              <a:t>3.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Map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this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big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chunk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to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the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reference genome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to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predict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whether the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read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can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be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mapped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or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not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B0D214A-A530-8347-9C51-7226CABAA16A}"/>
              </a:ext>
            </a:extLst>
          </p:cNvPr>
          <p:cNvSpPr/>
          <p:nvPr/>
        </p:nvSpPr>
        <p:spPr>
          <a:xfrm>
            <a:off x="366962" y="2350591"/>
            <a:ext cx="8410073" cy="1284707"/>
          </a:xfrm>
          <a:prstGeom prst="roundRect">
            <a:avLst/>
          </a:prstGeom>
          <a:solidFill>
            <a:srgbClr val="C00000">
              <a:alpha val="1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002060"/>
                </a:solidFill>
              </a:rPr>
              <a:t>Mapping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a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small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chunk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provides too many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possible mapping locations 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DB73ED8E-419D-CD42-856F-7A886E54A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358" y="5494620"/>
            <a:ext cx="872502" cy="8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8CAD-C8A3-A24E-A469-9E2A608D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Architecture of</a:t>
            </a:r>
            <a:r>
              <a:rPr lang="zh-CN" altLang="en-US" dirty="0"/>
              <a:t> </a:t>
            </a:r>
            <a:r>
              <a:rPr lang="en-US" altLang="zh-CN" dirty="0" err="1"/>
              <a:t>GenPIP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A6B06-9F93-B04F-90DE-5F3172662A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51EE43F-0B81-7642-9B76-A72AFA09F276}"/>
              </a:ext>
            </a:extLst>
          </p:cNvPr>
          <p:cNvSpPr/>
          <p:nvPr/>
        </p:nvSpPr>
        <p:spPr>
          <a:xfrm>
            <a:off x="338587" y="1791100"/>
            <a:ext cx="8438449" cy="4141349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Google Shape;481;p54">
            <a:extLst>
              <a:ext uri="{FF2B5EF4-FFF2-40B4-BE49-F238E27FC236}">
                <a16:creationId xmlns:a16="http://schemas.microsoft.com/office/drawing/2014/main" id="{602B65DA-FC0A-AF4A-943C-B9EBB29A3A26}"/>
              </a:ext>
            </a:extLst>
          </p:cNvPr>
          <p:cNvSpPr/>
          <p:nvPr/>
        </p:nvSpPr>
        <p:spPr>
          <a:xfrm>
            <a:off x="390083" y="1906278"/>
            <a:ext cx="2325619" cy="3943826"/>
          </a:xfrm>
          <a:prstGeom prst="roundRect">
            <a:avLst>
              <a:gd name="adj" fmla="val 6203"/>
            </a:avLst>
          </a:prstGeom>
          <a:solidFill>
            <a:srgbClr val="D9EAD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21EC20-D8B1-9144-8A5A-C7EF0CB1BE8F}"/>
              </a:ext>
            </a:extLst>
          </p:cNvPr>
          <p:cNvSpPr/>
          <p:nvPr/>
        </p:nvSpPr>
        <p:spPr>
          <a:xfrm>
            <a:off x="614886" y="2425742"/>
            <a:ext cx="1703688" cy="1670505"/>
          </a:xfrm>
          <a:prstGeom prst="rect">
            <a:avLst/>
          </a:prstGeom>
          <a:solidFill>
            <a:srgbClr val="E9E7B4"/>
          </a:solidFill>
          <a:ln w="25400" cap="flat" cmpd="sng" algn="ctr">
            <a:solidFill>
              <a:srgbClr val="000000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E1EFD9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PIM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1EFD9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1EFD9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Basecaller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E1EFD9">
                  <a:lumMod val="25000"/>
                </a:srgb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87FF660-4FC4-4446-B89D-A6209A246DBE}"/>
              </a:ext>
            </a:extLst>
          </p:cNvPr>
          <p:cNvSpPr/>
          <p:nvPr/>
        </p:nvSpPr>
        <p:spPr>
          <a:xfrm>
            <a:off x="667035" y="3177338"/>
            <a:ext cx="1601932" cy="576931"/>
          </a:xfrm>
          <a:prstGeom prst="rect">
            <a:avLst/>
          </a:prstGeom>
          <a:solidFill>
            <a:srgbClr val="AAD18E"/>
          </a:solidFill>
          <a:ln w="25400" cap="flat" cmpd="sng" algn="ctr">
            <a:solidFill>
              <a:srgbClr val="000000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Quality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Score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Calculation </a:t>
            </a: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for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Each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Base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Google Shape;481;p54">
            <a:extLst>
              <a:ext uri="{FF2B5EF4-FFF2-40B4-BE49-F238E27FC236}">
                <a16:creationId xmlns:a16="http://schemas.microsoft.com/office/drawing/2014/main" id="{498FA18F-8249-3C45-9C32-BD6D6E29A9EF}"/>
              </a:ext>
            </a:extLst>
          </p:cNvPr>
          <p:cNvSpPr/>
          <p:nvPr/>
        </p:nvSpPr>
        <p:spPr>
          <a:xfrm>
            <a:off x="5424736" y="1906278"/>
            <a:ext cx="3270480" cy="3943825"/>
          </a:xfrm>
          <a:prstGeom prst="roundRect">
            <a:avLst>
              <a:gd name="adj" fmla="val 10613"/>
            </a:avLst>
          </a:prstGeom>
          <a:solidFill>
            <a:srgbClr val="FBE4D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5039AC2-4017-2E45-B1AB-CEB9784A8222}"/>
              </a:ext>
            </a:extLst>
          </p:cNvPr>
          <p:cNvCxnSpPr>
            <a:cxnSpLocks/>
          </p:cNvCxnSpPr>
          <p:nvPr/>
        </p:nvCxnSpPr>
        <p:spPr>
          <a:xfrm rot="5400000">
            <a:off x="3366589" y="3562880"/>
            <a:ext cx="2052000" cy="0"/>
          </a:xfrm>
          <a:prstGeom prst="line">
            <a:avLst/>
          </a:prstGeom>
          <a:noFill/>
          <a:ln w="1016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</a:ln>
          <a:effectLst/>
        </p:spPr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1613F847-79B0-894C-9136-A259E087241E}"/>
              </a:ext>
            </a:extLst>
          </p:cNvPr>
          <p:cNvSpPr/>
          <p:nvPr/>
        </p:nvSpPr>
        <p:spPr>
          <a:xfrm rot="16200000">
            <a:off x="5751141" y="3250463"/>
            <a:ext cx="2435792" cy="664030"/>
          </a:xfrm>
          <a:prstGeom prst="roundRect">
            <a:avLst/>
          </a:prstGeom>
          <a:solidFill>
            <a:srgbClr val="F4E488"/>
          </a:solidFill>
          <a:ln w="25400" cap="flat" cmpd="sng" algn="ctr">
            <a:solidFill>
              <a:srgbClr val="B695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B695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604271D4-88AD-5144-89AB-1CA0D0C5A7F3}"/>
              </a:ext>
            </a:extLst>
          </p:cNvPr>
          <p:cNvSpPr/>
          <p:nvPr/>
        </p:nvSpPr>
        <p:spPr>
          <a:xfrm rot="16200000">
            <a:off x="2389299" y="3246471"/>
            <a:ext cx="3802569" cy="1404693"/>
          </a:xfrm>
          <a:prstGeom prst="roundRect">
            <a:avLst/>
          </a:prstGeom>
          <a:solidFill>
            <a:srgbClr val="F4E488"/>
          </a:solidFill>
          <a:ln w="25400" cap="flat" cmpd="sng" algn="ctr">
            <a:solidFill>
              <a:srgbClr val="B695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B695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B695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B695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B695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5DF8BDD-80EF-8544-99A9-FD19FB944349}"/>
              </a:ext>
            </a:extLst>
          </p:cNvPr>
          <p:cNvSpPr/>
          <p:nvPr/>
        </p:nvSpPr>
        <p:spPr>
          <a:xfrm>
            <a:off x="5478835" y="5485411"/>
            <a:ext cx="432000" cy="432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00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A5194A9-ABEE-2D41-8132-064C443868B1}"/>
              </a:ext>
            </a:extLst>
          </p:cNvPr>
          <p:cNvSpPr/>
          <p:nvPr/>
        </p:nvSpPr>
        <p:spPr>
          <a:xfrm>
            <a:off x="3702046" y="2986750"/>
            <a:ext cx="1170019" cy="531226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FBE4D6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Chunk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Buffer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E6052B1-69C9-FE46-9E64-A847A3A345E1}"/>
              </a:ext>
            </a:extLst>
          </p:cNvPr>
          <p:cNvSpPr/>
          <p:nvPr/>
        </p:nvSpPr>
        <p:spPr>
          <a:xfrm>
            <a:off x="6833959" y="2122694"/>
            <a:ext cx="360000" cy="360000"/>
          </a:xfrm>
          <a:prstGeom prst="ellips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4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BDD41BB-9EEE-A644-B951-5D9840FFC0BD}"/>
              </a:ext>
            </a:extLst>
          </p:cNvPr>
          <p:cNvSpPr/>
          <p:nvPr/>
        </p:nvSpPr>
        <p:spPr>
          <a:xfrm>
            <a:off x="7845796" y="2398014"/>
            <a:ext cx="752906" cy="2270116"/>
          </a:xfrm>
          <a:prstGeom prst="rect">
            <a:avLst/>
          </a:prstGeom>
          <a:solidFill>
            <a:srgbClr val="FBE4D6">
              <a:lumMod val="75000"/>
            </a:srgbClr>
          </a:solidFill>
          <a:ln w="25400" cap="flat" cmpd="sng" algn="ctr">
            <a:solidFill>
              <a:srgbClr val="000000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BE4D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DP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BE4D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BE4D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Units</a:t>
            </a: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(Dynamic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Programming)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B5FC0F4-CF77-8446-91D4-8C0114220A59}"/>
              </a:ext>
            </a:extLst>
          </p:cNvPr>
          <p:cNvSpPr/>
          <p:nvPr/>
        </p:nvSpPr>
        <p:spPr>
          <a:xfrm>
            <a:off x="3702434" y="2352676"/>
            <a:ext cx="1170019" cy="564899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FBE4D6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Read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Queue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2CBB5E0-CA3E-D348-B517-1F2E6F6F281A}"/>
              </a:ext>
            </a:extLst>
          </p:cNvPr>
          <p:cNvSpPr/>
          <p:nvPr/>
        </p:nvSpPr>
        <p:spPr>
          <a:xfrm>
            <a:off x="3721696" y="3574553"/>
            <a:ext cx="1153238" cy="568788"/>
          </a:xfrm>
          <a:prstGeom prst="rect">
            <a:avLst/>
          </a:prstGeom>
          <a:solidFill>
            <a:srgbClr val="E9E7B4"/>
          </a:solidFill>
          <a:ln w="25400" cap="flat" cmpd="sng" algn="ctr">
            <a:solidFill>
              <a:srgbClr val="000000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6EB2CE5-3FFB-8247-83A2-4D50ED038619}"/>
              </a:ext>
            </a:extLst>
          </p:cNvPr>
          <p:cNvSpPr/>
          <p:nvPr/>
        </p:nvSpPr>
        <p:spPr>
          <a:xfrm>
            <a:off x="559699" y="2339812"/>
            <a:ext cx="1811831" cy="1807409"/>
          </a:xfrm>
          <a:prstGeom prst="rect">
            <a:avLst/>
          </a:prstGeom>
          <a:noFill/>
          <a:ln w="6350" cap="flat" cmpd="sng" algn="ctr">
            <a:solidFill>
              <a:srgbClr val="000000">
                <a:lumMod val="85000"/>
                <a:lumOff val="15000"/>
              </a:srgbClr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FEBD616-2BFE-5142-92B4-074DA2C1710E}"/>
              </a:ext>
            </a:extLst>
          </p:cNvPr>
          <p:cNvSpPr/>
          <p:nvPr/>
        </p:nvSpPr>
        <p:spPr>
          <a:xfrm>
            <a:off x="1290097" y="2015661"/>
            <a:ext cx="360000" cy="360000"/>
          </a:xfrm>
          <a:prstGeom prst="ellips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6881910-B8E2-7548-A836-776D868036B1}"/>
              </a:ext>
            </a:extLst>
          </p:cNvPr>
          <p:cNvSpPr/>
          <p:nvPr/>
        </p:nvSpPr>
        <p:spPr>
          <a:xfrm>
            <a:off x="7770381" y="2339812"/>
            <a:ext cx="870296" cy="2370569"/>
          </a:xfrm>
          <a:prstGeom prst="rect">
            <a:avLst/>
          </a:prstGeom>
          <a:noFill/>
          <a:ln w="6350" cap="flat" cmpd="sng" algn="ctr">
            <a:solidFill>
              <a:srgbClr val="000000">
                <a:lumMod val="85000"/>
                <a:lumOff val="15000"/>
              </a:srgbClr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A0CDAB7-31E8-364B-84C2-28ACB51A4788}"/>
              </a:ext>
            </a:extLst>
          </p:cNvPr>
          <p:cNvSpPr/>
          <p:nvPr/>
        </p:nvSpPr>
        <p:spPr>
          <a:xfrm>
            <a:off x="8055604" y="2147154"/>
            <a:ext cx="360000" cy="360000"/>
          </a:xfrm>
          <a:prstGeom prst="ellips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5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D15D6624-3821-AC4C-B821-91746B0CA191}"/>
              </a:ext>
            </a:extLst>
          </p:cNvPr>
          <p:cNvSpPr/>
          <p:nvPr/>
        </p:nvSpPr>
        <p:spPr>
          <a:xfrm>
            <a:off x="882383" y="3778838"/>
            <a:ext cx="1270577" cy="266217"/>
          </a:xfrm>
          <a:prstGeom prst="round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Global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Buffer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59B257E-3175-F046-A4CB-D34512CA3B3C}"/>
              </a:ext>
            </a:extLst>
          </p:cNvPr>
          <p:cNvSpPr/>
          <p:nvPr/>
        </p:nvSpPr>
        <p:spPr>
          <a:xfrm>
            <a:off x="596292" y="4531749"/>
            <a:ext cx="1887365" cy="615241"/>
          </a:xfrm>
          <a:prstGeom prst="rect">
            <a:avLst/>
          </a:prstGeom>
          <a:pattFill prst="lgGrid">
            <a:fgClr>
              <a:srgbClr val="9CC3E6">
                <a:lumMod val="20000"/>
                <a:lumOff val="80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PIM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-CQS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PIM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chunk quality score calculation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0009F72-D4D4-164C-BF71-FCA2EAFE0756}"/>
              </a:ext>
            </a:extLst>
          </p:cNvPr>
          <p:cNvSpPr/>
          <p:nvPr/>
        </p:nvSpPr>
        <p:spPr>
          <a:xfrm>
            <a:off x="414994" y="4426910"/>
            <a:ext cx="324000" cy="324000"/>
          </a:xfrm>
          <a:prstGeom prst="ellips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E9D6770-F3BC-074D-8DEB-49E7AE7CD51A}"/>
              </a:ext>
            </a:extLst>
          </p:cNvPr>
          <p:cNvSpPr/>
          <p:nvPr/>
        </p:nvSpPr>
        <p:spPr>
          <a:xfrm>
            <a:off x="619882" y="5499304"/>
            <a:ext cx="2223453" cy="432000"/>
          </a:xfrm>
          <a:prstGeom prst="rect">
            <a:avLst/>
          </a:prstGeom>
          <a:noFill/>
          <a:ln w="25400" cap="flat" cmpd="sng" algn="ctr">
            <a:noFill/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2F81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Basecalling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F81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2F81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Module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2F81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0783AFF-3D3B-F246-AF34-ACE495A846E6}"/>
              </a:ext>
            </a:extLst>
          </p:cNvPr>
          <p:cNvSpPr/>
          <p:nvPr/>
        </p:nvSpPr>
        <p:spPr>
          <a:xfrm>
            <a:off x="338588" y="5470924"/>
            <a:ext cx="432000" cy="432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00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a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2C41B41-FC22-244B-93EF-11C016F273DE}"/>
              </a:ext>
            </a:extLst>
          </p:cNvPr>
          <p:cNvSpPr/>
          <p:nvPr/>
        </p:nvSpPr>
        <p:spPr>
          <a:xfrm>
            <a:off x="3830165" y="5396340"/>
            <a:ext cx="1184111" cy="428969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D3850A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GenPIP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3850A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D3850A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Controller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D3850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B23A932-2FB4-0046-9198-4019B69098C5}"/>
              </a:ext>
            </a:extLst>
          </p:cNvPr>
          <p:cNvSpPr/>
          <p:nvPr/>
        </p:nvSpPr>
        <p:spPr>
          <a:xfrm>
            <a:off x="5946684" y="5499304"/>
            <a:ext cx="2688489" cy="432000"/>
          </a:xfrm>
          <a:prstGeom prst="rect">
            <a:avLst/>
          </a:prstGeom>
          <a:noFill/>
          <a:ln w="25400" cap="flat" cmpd="sng" algn="ctr">
            <a:noFill/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9D440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Read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9D440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9D440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Mapping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9D440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9D440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Module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9D440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660DC0D-2574-2B43-A0C3-CEEE00572CBF}"/>
              </a:ext>
            </a:extLst>
          </p:cNvPr>
          <p:cNvSpPr/>
          <p:nvPr/>
        </p:nvSpPr>
        <p:spPr>
          <a:xfrm rot="16200000">
            <a:off x="6397306" y="2532662"/>
            <a:ext cx="1184111" cy="813521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C17B12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Read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17B12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C17B12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Mapping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17B12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C17B12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Controller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8F2BE9D-B027-484E-A563-EDD34BD7EF2F}"/>
              </a:ext>
            </a:extLst>
          </p:cNvPr>
          <p:cNvGrpSpPr/>
          <p:nvPr/>
        </p:nvGrpSpPr>
        <p:grpSpPr>
          <a:xfrm>
            <a:off x="181734" y="1474278"/>
            <a:ext cx="4478184" cy="878398"/>
            <a:chOff x="181734" y="1474278"/>
            <a:chExt cx="4478184" cy="878398"/>
          </a:xfrm>
        </p:grpSpPr>
        <p:cxnSp>
          <p:nvCxnSpPr>
            <p:cNvPr id="100" name="Elbow Connector 99">
              <a:extLst>
                <a:ext uri="{FF2B5EF4-FFF2-40B4-BE49-F238E27FC236}">
                  <a16:creationId xmlns:a16="http://schemas.microsoft.com/office/drawing/2014/main" id="{CE6BDCE9-26E1-CB4E-91E6-749B11A563FE}"/>
                </a:ext>
              </a:extLst>
            </p:cNvPr>
            <p:cNvCxnSpPr>
              <a:cxnSpLocks/>
              <a:endCxn id="86" idx="0"/>
            </p:cNvCxnSpPr>
            <p:nvPr/>
          </p:nvCxnSpPr>
          <p:spPr>
            <a:xfrm rot="16200000" flipH="1">
              <a:off x="3997089" y="2062321"/>
              <a:ext cx="576472" cy="4237"/>
            </a:xfrm>
            <a:prstGeom prst="bentConnector3">
              <a:avLst>
                <a:gd name="adj1" fmla="val 50000"/>
              </a:avLst>
            </a:prstGeom>
            <a:noFill/>
            <a:ln w="76200" cap="flat" cmpd="sng" algn="ctr">
              <a:solidFill>
                <a:srgbClr val="E8E6FF">
                  <a:lumMod val="50000"/>
                </a:srgbClr>
              </a:solidFill>
              <a:prstDash val="solid"/>
              <a:miter lim="800000"/>
              <a:tailEnd type="triangle" w="med" len="sm"/>
            </a:ln>
            <a:effectLst/>
          </p:spPr>
        </p:cxn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AC3CBBE-77BA-F841-BB18-FB6A0BE7DB66}"/>
                </a:ext>
              </a:extLst>
            </p:cNvPr>
            <p:cNvSpPr/>
            <p:nvPr/>
          </p:nvSpPr>
          <p:spPr>
            <a:xfrm>
              <a:off x="181734" y="1474278"/>
              <a:ext cx="4478184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Raw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signals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from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the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sequencing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machine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8E6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881A012-98F7-8146-9A46-8FF7CA964343}"/>
              </a:ext>
            </a:extLst>
          </p:cNvPr>
          <p:cNvGrpSpPr/>
          <p:nvPr/>
        </p:nvGrpSpPr>
        <p:grpSpPr>
          <a:xfrm>
            <a:off x="2693804" y="2524166"/>
            <a:ext cx="1016270" cy="518037"/>
            <a:chOff x="2693804" y="2524166"/>
            <a:chExt cx="1016270" cy="518037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6CE3EC3D-3669-C644-8EDB-53DF09328A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3804" y="2524166"/>
              <a:ext cx="990583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E8E6FF">
                  <a:lumMod val="50000"/>
                </a:srgbClr>
              </a:solidFill>
              <a:prstDash val="solid"/>
              <a:miter lim="800000"/>
              <a:tailEnd type="triangle" w="med" len="sm"/>
            </a:ln>
            <a:effectLst/>
          </p:spPr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4ED9512-17C4-A147-B0FA-B3C0D39EACEF}"/>
                </a:ext>
              </a:extLst>
            </p:cNvPr>
            <p:cNvSpPr/>
            <p:nvPr/>
          </p:nvSpPr>
          <p:spPr>
            <a:xfrm>
              <a:off x="2801549" y="2610203"/>
              <a:ext cx="908525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Signal</a:t>
              </a:r>
            </a:p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chunk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8E6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7FC7582-657C-3D43-BE65-AC3B29AA325D}"/>
              </a:ext>
            </a:extLst>
          </p:cNvPr>
          <p:cNvGrpSpPr/>
          <p:nvPr/>
        </p:nvGrpSpPr>
        <p:grpSpPr>
          <a:xfrm>
            <a:off x="773531" y="3747044"/>
            <a:ext cx="1431093" cy="838298"/>
            <a:chOff x="773531" y="3747044"/>
            <a:chExt cx="1431093" cy="838298"/>
          </a:xfrm>
        </p:grpSpPr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0F0BC73-5836-9649-850D-A11E6FDEB674}"/>
                </a:ext>
              </a:extLst>
            </p:cNvPr>
            <p:cNvCxnSpPr>
              <a:cxnSpLocks/>
            </p:cNvCxnSpPr>
            <p:nvPr/>
          </p:nvCxnSpPr>
          <p:spPr>
            <a:xfrm>
              <a:off x="782560" y="3747044"/>
              <a:ext cx="0" cy="751874"/>
            </a:xfrm>
            <a:prstGeom prst="straightConnector1">
              <a:avLst/>
            </a:prstGeom>
            <a:noFill/>
            <a:ln w="76200" cap="flat" cmpd="sng" algn="ctr">
              <a:solidFill>
                <a:srgbClr val="E8E6FF">
                  <a:lumMod val="50000"/>
                </a:srgbClr>
              </a:solidFill>
              <a:prstDash val="solid"/>
              <a:miter lim="800000"/>
              <a:tailEnd type="triangle" w="med" len="sm"/>
            </a:ln>
            <a:effectLst/>
          </p:spPr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06EA7BE-E643-684A-82EF-DC02CA359322}"/>
                </a:ext>
              </a:extLst>
            </p:cNvPr>
            <p:cNvSpPr/>
            <p:nvPr/>
          </p:nvSpPr>
          <p:spPr>
            <a:xfrm>
              <a:off x="773531" y="4153342"/>
              <a:ext cx="1431093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Base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quality</a:t>
              </a:r>
            </a:p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scores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8E6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BD3CF0B-A6E7-A54C-9160-28565CFFD8F4}"/>
              </a:ext>
            </a:extLst>
          </p:cNvPr>
          <p:cNvGrpSpPr/>
          <p:nvPr/>
        </p:nvGrpSpPr>
        <p:grpSpPr>
          <a:xfrm>
            <a:off x="6078840" y="2364583"/>
            <a:ext cx="519501" cy="1164138"/>
            <a:chOff x="6078840" y="2364583"/>
            <a:chExt cx="519501" cy="116413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809A4DC-B0C1-7F4F-92B1-F9E0942C0C6A}"/>
                </a:ext>
              </a:extLst>
            </p:cNvPr>
            <p:cNvSpPr/>
            <p:nvPr/>
          </p:nvSpPr>
          <p:spPr>
            <a:xfrm rot="16200000">
              <a:off x="5826168" y="2691693"/>
              <a:ext cx="1086220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Chunk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&amp;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E8E6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locations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8E6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07E4414-BDAC-C84A-9125-762B6245789F}"/>
                </a:ext>
              </a:extLst>
            </p:cNvPr>
            <p:cNvCxnSpPr>
              <a:cxnSpLocks/>
            </p:cNvCxnSpPr>
            <p:nvPr/>
          </p:nvCxnSpPr>
          <p:spPr>
            <a:xfrm>
              <a:off x="6078840" y="3528721"/>
              <a:ext cx="519501" cy="0"/>
            </a:xfrm>
            <a:prstGeom prst="straightConnector1">
              <a:avLst/>
            </a:prstGeom>
            <a:noFill/>
            <a:ln w="73025" cap="flat" cmpd="sng" algn="ctr">
              <a:solidFill>
                <a:srgbClr val="E8E6FF">
                  <a:lumMod val="50000"/>
                </a:srgbClr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46233FB-5AA3-0248-A6E0-92FF60A315FE}"/>
              </a:ext>
            </a:extLst>
          </p:cNvPr>
          <p:cNvGrpSpPr/>
          <p:nvPr/>
        </p:nvGrpSpPr>
        <p:grpSpPr>
          <a:xfrm>
            <a:off x="7305148" y="1660075"/>
            <a:ext cx="498607" cy="1672588"/>
            <a:chOff x="7305148" y="1660075"/>
            <a:chExt cx="498607" cy="1672588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6D6B76C-64EA-2E41-BE96-84F39BC20934}"/>
                </a:ext>
              </a:extLst>
            </p:cNvPr>
            <p:cNvSpPr/>
            <p:nvPr/>
          </p:nvSpPr>
          <p:spPr>
            <a:xfrm rot="16200000">
              <a:off x="6751461" y="2280369"/>
              <a:ext cx="1672588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Chunk/read</a:t>
              </a:r>
            </a:p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&amp;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locations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8E6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7AD07691-AC40-9247-9034-EFFD3F9A9733}"/>
                </a:ext>
              </a:extLst>
            </p:cNvPr>
            <p:cNvCxnSpPr>
              <a:cxnSpLocks/>
            </p:cNvCxnSpPr>
            <p:nvPr/>
          </p:nvCxnSpPr>
          <p:spPr>
            <a:xfrm>
              <a:off x="7305148" y="3193502"/>
              <a:ext cx="465233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E8E6FF">
                  <a:lumMod val="50000"/>
                </a:srgbClr>
              </a:solidFill>
              <a:prstDash val="solid"/>
              <a:miter lim="800000"/>
              <a:tailEnd type="triangle" w="med" len="sm"/>
            </a:ln>
            <a:effectLst/>
          </p:spPr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1F54814-EC36-DB4D-ABE1-95D540A55015}"/>
              </a:ext>
            </a:extLst>
          </p:cNvPr>
          <p:cNvGrpSpPr/>
          <p:nvPr/>
        </p:nvGrpSpPr>
        <p:grpSpPr>
          <a:xfrm>
            <a:off x="7301052" y="3254011"/>
            <a:ext cx="513695" cy="1309425"/>
            <a:chOff x="7301052" y="3254011"/>
            <a:chExt cx="513695" cy="1309425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875EBB2A-BAE0-9E4D-8687-00A39D1599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1052" y="4437943"/>
              <a:ext cx="469329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E8E6FF">
                  <a:lumMod val="50000"/>
                </a:srgbClr>
              </a:solidFill>
              <a:prstDash val="solid"/>
              <a:miter lim="800000"/>
              <a:tailEnd type="triangle" w="med" len="sm"/>
            </a:ln>
            <a:effectLst/>
          </p:spPr>
        </p:cxn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785AAE6-0389-EA44-98B8-73C16080FD27}"/>
                </a:ext>
              </a:extLst>
            </p:cNvPr>
            <p:cNvSpPr/>
            <p:nvPr/>
          </p:nvSpPr>
          <p:spPr>
            <a:xfrm rot="16200000">
              <a:off x="6944034" y="3692724"/>
              <a:ext cx="1309425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Mapping</a:t>
              </a:r>
            </a:p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result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8E6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1884199-4562-D14E-B25A-1749786BEC79}"/>
              </a:ext>
            </a:extLst>
          </p:cNvPr>
          <p:cNvGrpSpPr/>
          <p:nvPr/>
        </p:nvGrpSpPr>
        <p:grpSpPr>
          <a:xfrm>
            <a:off x="4781598" y="4570926"/>
            <a:ext cx="2087737" cy="485648"/>
            <a:chOff x="4781598" y="4570926"/>
            <a:chExt cx="2087737" cy="485648"/>
          </a:xfrm>
        </p:grpSpPr>
        <p:cxnSp>
          <p:nvCxnSpPr>
            <p:cNvPr id="115" name="Elbow Connector 114">
              <a:extLst>
                <a:ext uri="{FF2B5EF4-FFF2-40B4-BE49-F238E27FC236}">
                  <a16:creationId xmlns:a16="http://schemas.microsoft.com/office/drawing/2014/main" id="{7E5A3798-3D43-0249-B572-13690BA1175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781598" y="4570926"/>
              <a:ext cx="2052000" cy="396000"/>
            </a:xfrm>
            <a:prstGeom prst="bentConnector3">
              <a:avLst>
                <a:gd name="adj1" fmla="val 5"/>
              </a:avLst>
            </a:prstGeom>
            <a:noFill/>
            <a:ln w="76200" cap="flat" cmpd="sng" algn="ctr">
              <a:solidFill>
                <a:srgbClr val="E8E6FF">
                  <a:lumMod val="50000"/>
                </a:srgbClr>
              </a:solidFill>
              <a:prstDash val="solid"/>
              <a:miter lim="800000"/>
              <a:headEnd type="none"/>
              <a:tailEnd type="triangle" w="med" len="med"/>
            </a:ln>
            <a:effectLst/>
          </p:spPr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2BD5198-6413-7347-9C89-3B1555315393}"/>
                </a:ext>
              </a:extLst>
            </p:cNvPr>
            <p:cNvSpPr/>
            <p:nvPr/>
          </p:nvSpPr>
          <p:spPr>
            <a:xfrm>
              <a:off x="4909357" y="4624574"/>
              <a:ext cx="1959978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Chaining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score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8E6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21F1BF9-57B2-FA4B-AEAA-CA1EFB2A34AD}"/>
              </a:ext>
            </a:extLst>
          </p:cNvPr>
          <p:cNvGrpSpPr/>
          <p:nvPr/>
        </p:nvGrpSpPr>
        <p:grpSpPr>
          <a:xfrm>
            <a:off x="2625755" y="4688225"/>
            <a:ext cx="1118681" cy="432000"/>
            <a:chOff x="2625755" y="4688225"/>
            <a:chExt cx="1118681" cy="432000"/>
          </a:xfrm>
        </p:grpSpPr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DC0B3C70-663C-5F4A-9459-C303F04BA6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3804" y="5110560"/>
              <a:ext cx="884049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E2000A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8225482-A34E-4043-AC02-5BC5FECB9C0A}"/>
                </a:ext>
              </a:extLst>
            </p:cNvPr>
            <p:cNvSpPr/>
            <p:nvPr/>
          </p:nvSpPr>
          <p:spPr>
            <a:xfrm>
              <a:off x="2625755" y="4688225"/>
              <a:ext cx="1118681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2000A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ER-QSR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2000A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E2000A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2000A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signal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2000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9F284B5-C333-F548-A522-860A22293F8A}"/>
              </a:ext>
            </a:extLst>
          </p:cNvPr>
          <p:cNvSpPr/>
          <p:nvPr/>
        </p:nvSpPr>
        <p:spPr>
          <a:xfrm>
            <a:off x="5553585" y="2385133"/>
            <a:ext cx="533901" cy="2173676"/>
          </a:xfrm>
          <a:prstGeom prst="rect">
            <a:avLst/>
          </a:prstGeom>
          <a:solidFill>
            <a:srgbClr val="EBC6B4"/>
          </a:solidFill>
          <a:ln w="25400" cap="flat" cmpd="sng" algn="ctr">
            <a:solidFill>
              <a:srgbClr val="000000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B34E13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In-memory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B34E13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B34E13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B34E13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seeding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B34E13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B34E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F3A875B-861C-4248-BDD7-3A52C76D347A}"/>
              </a:ext>
            </a:extLst>
          </p:cNvPr>
          <p:cNvSpPr/>
          <p:nvPr/>
        </p:nvSpPr>
        <p:spPr>
          <a:xfrm>
            <a:off x="5628210" y="2136369"/>
            <a:ext cx="360000" cy="360000"/>
          </a:xfrm>
          <a:prstGeom prst="ellips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1882D84-26AA-C845-B63C-27467DA9E9CE}"/>
              </a:ext>
            </a:extLst>
          </p:cNvPr>
          <p:cNvGrpSpPr/>
          <p:nvPr/>
        </p:nvGrpSpPr>
        <p:grpSpPr>
          <a:xfrm>
            <a:off x="6950308" y="4465227"/>
            <a:ext cx="2150944" cy="1309425"/>
            <a:chOff x="6950308" y="4465227"/>
            <a:chExt cx="2150944" cy="1309425"/>
          </a:xfrm>
        </p:grpSpPr>
        <p:cxnSp>
          <p:nvCxnSpPr>
            <p:cNvPr id="116" name="Elbow Connector 115">
              <a:extLst>
                <a:ext uri="{FF2B5EF4-FFF2-40B4-BE49-F238E27FC236}">
                  <a16:creationId xmlns:a16="http://schemas.microsoft.com/office/drawing/2014/main" id="{12BA04F9-0D93-5C4C-B3A5-20A3D2B543C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877036" y="4073212"/>
              <a:ext cx="180000" cy="1620000"/>
            </a:xfrm>
            <a:prstGeom prst="bentConnector2">
              <a:avLst/>
            </a:prstGeom>
            <a:noFill/>
            <a:ln w="76200" cap="flat" cmpd="sng" algn="ctr">
              <a:solidFill>
                <a:srgbClr val="E8E6FF">
                  <a:lumMod val="50000"/>
                </a:srgbClr>
              </a:solidFill>
              <a:prstDash val="solid"/>
              <a:miter lim="800000"/>
              <a:tailEnd type="triangle" w="med" len="sm"/>
            </a:ln>
            <a:effectLst/>
          </p:spPr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8B24F25-076F-4941-8224-418C2DA53365}"/>
                </a:ext>
              </a:extLst>
            </p:cNvPr>
            <p:cNvSpPr/>
            <p:nvPr/>
          </p:nvSpPr>
          <p:spPr>
            <a:xfrm rot="16200000">
              <a:off x="8230539" y="4903940"/>
              <a:ext cx="1309425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To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storage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8E6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9D053A8-5306-AA4F-A195-24A25569A0ED}"/>
                </a:ext>
              </a:extLst>
            </p:cNvPr>
            <p:cNvSpPr/>
            <p:nvPr/>
          </p:nvSpPr>
          <p:spPr>
            <a:xfrm>
              <a:off x="6950308" y="5045636"/>
              <a:ext cx="1829934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Sequence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alignment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result 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E6EA871-A33E-914A-80B1-E0593A83A60E}"/>
              </a:ext>
            </a:extLst>
          </p:cNvPr>
          <p:cNvGrpSpPr/>
          <p:nvPr/>
        </p:nvGrpSpPr>
        <p:grpSpPr>
          <a:xfrm>
            <a:off x="3721696" y="4498918"/>
            <a:ext cx="1115874" cy="404208"/>
            <a:chOff x="5225790" y="1967134"/>
            <a:chExt cx="1115874" cy="404208"/>
          </a:xfrm>
        </p:grpSpPr>
        <p:sp>
          <p:nvSpPr>
            <p:cNvPr id="126" name="Rounded Rectangle 125">
              <a:extLst>
                <a:ext uri="{FF2B5EF4-FFF2-40B4-BE49-F238E27FC236}">
                  <a16:creationId xmlns:a16="http://schemas.microsoft.com/office/drawing/2014/main" id="{A163B2B7-54A8-F84F-9E83-31A8E064620D}"/>
                </a:ext>
              </a:extLst>
            </p:cNvPr>
            <p:cNvSpPr/>
            <p:nvPr/>
          </p:nvSpPr>
          <p:spPr>
            <a:xfrm>
              <a:off x="5225790" y="1967134"/>
              <a:ext cx="1094463" cy="340040"/>
            </a:xfrm>
            <a:prstGeom prst="roundRect">
              <a:avLst/>
            </a:prstGeom>
            <a:solidFill>
              <a:srgbClr val="E7E6E6">
                <a:lumMod val="90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4E7CA19-4DA8-B844-83C8-C57F34A07EFE}"/>
                </a:ext>
              </a:extLst>
            </p:cNvPr>
            <p:cNvSpPr txBox="1"/>
            <p:nvPr/>
          </p:nvSpPr>
          <p:spPr>
            <a:xfrm>
              <a:off x="5249597" y="1968860"/>
              <a:ext cx="1092067" cy="402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67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ER-QSR</a:t>
              </a:r>
            </a:p>
            <a:p>
              <a:pPr marL="0" marR="0" lvl="0" indent="0" algn="ctr" defTabSz="914267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Controller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2A733AF9-BB13-B646-97F2-2F0197F4D2B3}"/>
              </a:ext>
            </a:extLst>
          </p:cNvPr>
          <p:cNvSpPr txBox="1"/>
          <p:nvPr/>
        </p:nvSpPr>
        <p:spPr>
          <a:xfrm>
            <a:off x="3581753" y="3530627"/>
            <a:ext cx="143167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67">
              <a:lnSpc>
                <a:spcPts val="1500"/>
              </a:lnSpc>
            </a:pPr>
            <a:r>
              <a:rPr lang="en-US" altLang="zh-CN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  <a:ea typeface="黑体" panose="02010609060101010101" pitchFamily="49" charset="-122"/>
              </a:rPr>
              <a:t>Average Quality Score Calculator</a:t>
            </a:r>
            <a:endParaRPr lang="en-US" sz="14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4A9DE05-C3CB-A64F-BFD2-F602D36E229F}"/>
              </a:ext>
            </a:extLst>
          </p:cNvPr>
          <p:cNvGrpSpPr/>
          <p:nvPr/>
        </p:nvGrpSpPr>
        <p:grpSpPr>
          <a:xfrm>
            <a:off x="4883733" y="5100583"/>
            <a:ext cx="1118681" cy="510241"/>
            <a:chOff x="4883733" y="5100583"/>
            <a:chExt cx="1118681" cy="510241"/>
          </a:xfrm>
        </p:grpSpPr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ABBDA90-3574-214A-A155-E15583CD75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2930" y="5610824"/>
              <a:ext cx="468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E2000A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5EE7371-683D-354A-A7F6-946B7972EBF1}"/>
                </a:ext>
              </a:extLst>
            </p:cNvPr>
            <p:cNvSpPr/>
            <p:nvPr/>
          </p:nvSpPr>
          <p:spPr>
            <a:xfrm>
              <a:off x="4883733" y="5100583"/>
              <a:ext cx="1118681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2000A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ER-CMR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2000A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E2000A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2000A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signal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2000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7681299-7025-A04D-9171-940A7126ACD3}"/>
              </a:ext>
            </a:extLst>
          </p:cNvPr>
          <p:cNvGrpSpPr/>
          <p:nvPr/>
        </p:nvGrpSpPr>
        <p:grpSpPr>
          <a:xfrm>
            <a:off x="3728582" y="4889285"/>
            <a:ext cx="1116946" cy="402482"/>
            <a:chOff x="5225790" y="2109623"/>
            <a:chExt cx="1116946" cy="402482"/>
          </a:xfrm>
        </p:grpSpPr>
        <p:sp>
          <p:nvSpPr>
            <p:cNvPr id="132" name="Rounded Rectangle 131">
              <a:extLst>
                <a:ext uri="{FF2B5EF4-FFF2-40B4-BE49-F238E27FC236}">
                  <a16:creationId xmlns:a16="http://schemas.microsoft.com/office/drawing/2014/main" id="{89DD35ED-338F-3242-B4CE-83A4DCBB03B9}"/>
                </a:ext>
              </a:extLst>
            </p:cNvPr>
            <p:cNvSpPr/>
            <p:nvPr/>
          </p:nvSpPr>
          <p:spPr>
            <a:xfrm>
              <a:off x="5225790" y="2109623"/>
              <a:ext cx="1094463" cy="351790"/>
            </a:xfrm>
            <a:prstGeom prst="roundRect">
              <a:avLst/>
            </a:prstGeom>
            <a:solidFill>
              <a:srgbClr val="E7E6E6">
                <a:lumMod val="90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F04283B-8B33-4141-BC86-407261FF3253}"/>
                </a:ext>
              </a:extLst>
            </p:cNvPr>
            <p:cNvSpPr txBox="1"/>
            <p:nvPr/>
          </p:nvSpPr>
          <p:spPr>
            <a:xfrm>
              <a:off x="5250669" y="2109623"/>
              <a:ext cx="1092067" cy="402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67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ER-CMR</a:t>
              </a:r>
            </a:p>
            <a:p>
              <a:pPr marL="0" marR="0" lvl="0" indent="0" algn="ctr" defTabSz="914267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</a:rPr>
                <a:t>Controller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EC7951F-0994-0944-82BC-B744E0EE0601}"/>
              </a:ext>
            </a:extLst>
          </p:cNvPr>
          <p:cNvGrpSpPr/>
          <p:nvPr/>
        </p:nvGrpSpPr>
        <p:grpSpPr>
          <a:xfrm>
            <a:off x="3887756" y="4126323"/>
            <a:ext cx="893307" cy="432000"/>
            <a:chOff x="3810424" y="4126808"/>
            <a:chExt cx="893307" cy="432000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8E0767A-619F-D746-B7B7-14C13C59432D}"/>
                </a:ext>
              </a:extLst>
            </p:cNvPr>
            <p:cNvSpPr/>
            <p:nvPr/>
          </p:nvSpPr>
          <p:spPr>
            <a:xfrm>
              <a:off x="3810424" y="4126808"/>
              <a:ext cx="893307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Quality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score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8E6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A6D97CD4-2ECE-2D42-82C9-CD5B96866063}"/>
                </a:ext>
              </a:extLst>
            </p:cNvPr>
            <p:cNvCxnSpPr>
              <a:cxnSpLocks/>
            </p:cNvCxnSpPr>
            <p:nvPr/>
          </p:nvCxnSpPr>
          <p:spPr>
            <a:xfrm>
              <a:off x="3830165" y="4147221"/>
              <a:ext cx="0" cy="324000"/>
            </a:xfrm>
            <a:prstGeom prst="straightConnector1">
              <a:avLst/>
            </a:prstGeom>
            <a:noFill/>
            <a:ln w="76200" cap="flat" cmpd="sng" algn="ctr">
              <a:solidFill>
                <a:srgbClr val="E8E6FF">
                  <a:lumMod val="50000"/>
                </a:srgbClr>
              </a:solidFill>
              <a:prstDash val="solid"/>
              <a:miter lim="800000"/>
              <a:tailEnd type="triangle" w="med" len="sm"/>
            </a:ln>
            <a:effectLst/>
          </p:spPr>
        </p:cxn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44B5A79-B110-7C49-BB02-1497F812B37E}"/>
              </a:ext>
            </a:extLst>
          </p:cNvPr>
          <p:cNvGrpSpPr/>
          <p:nvPr/>
        </p:nvGrpSpPr>
        <p:grpSpPr>
          <a:xfrm>
            <a:off x="2632645" y="5217550"/>
            <a:ext cx="1118681" cy="432000"/>
            <a:chOff x="2632645" y="5217550"/>
            <a:chExt cx="1118681" cy="432000"/>
          </a:xfrm>
        </p:grpSpPr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DD22EF60-3AE1-4941-99DA-31FBCF23B7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3804" y="5634706"/>
              <a:ext cx="905769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E2000A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5916818-E678-B840-934E-78D885BCA3A7}"/>
                </a:ext>
              </a:extLst>
            </p:cNvPr>
            <p:cNvSpPr/>
            <p:nvPr/>
          </p:nvSpPr>
          <p:spPr>
            <a:xfrm>
              <a:off x="2632645" y="5217550"/>
              <a:ext cx="1118681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2000A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ER-CMR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2000A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E2000A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2000A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signal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2000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3D0F520-37B4-0045-962B-945D2484C2FA}"/>
              </a:ext>
            </a:extLst>
          </p:cNvPr>
          <p:cNvGrpSpPr/>
          <p:nvPr/>
        </p:nvGrpSpPr>
        <p:grpSpPr>
          <a:xfrm>
            <a:off x="4872065" y="2443004"/>
            <a:ext cx="612000" cy="908525"/>
            <a:chOff x="4872065" y="2443004"/>
            <a:chExt cx="612000" cy="908525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7CFE558-60EB-C64E-9125-9FF89ED861F2}"/>
                </a:ext>
              </a:extLst>
            </p:cNvPr>
            <p:cNvSpPr/>
            <p:nvPr/>
          </p:nvSpPr>
          <p:spPr>
            <a:xfrm rot="16200000">
              <a:off x="4738607" y="2681267"/>
              <a:ext cx="908525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Chunk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8E6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63DF6B7D-3D38-A844-97A6-0FBC42E92F58}"/>
                </a:ext>
              </a:extLst>
            </p:cNvPr>
            <p:cNvCxnSpPr>
              <a:cxnSpLocks/>
            </p:cNvCxnSpPr>
            <p:nvPr/>
          </p:nvCxnSpPr>
          <p:spPr>
            <a:xfrm>
              <a:off x="4872065" y="3264454"/>
              <a:ext cx="612000" cy="0"/>
            </a:xfrm>
            <a:prstGeom prst="straightConnector1">
              <a:avLst/>
            </a:prstGeom>
            <a:noFill/>
            <a:ln w="73025" cap="flat" cmpd="sng" algn="ctr">
              <a:solidFill>
                <a:srgbClr val="E8E6FF">
                  <a:lumMod val="50000"/>
                </a:srgbClr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046A3343-2F8F-9F41-BA9D-2E512733A11A}"/>
              </a:ext>
            </a:extLst>
          </p:cNvPr>
          <p:cNvSpPr/>
          <p:nvPr/>
        </p:nvSpPr>
        <p:spPr>
          <a:xfrm rot="16200000">
            <a:off x="6418906" y="3862802"/>
            <a:ext cx="1068060" cy="520358"/>
          </a:xfrm>
          <a:prstGeom prst="round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Buffer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7418451-E459-F54C-AC9F-A87FE1FA3CC1}"/>
              </a:ext>
            </a:extLst>
          </p:cNvPr>
          <p:cNvGrpSpPr/>
          <p:nvPr/>
        </p:nvGrpSpPr>
        <p:grpSpPr>
          <a:xfrm>
            <a:off x="2152960" y="3252363"/>
            <a:ext cx="1549086" cy="850916"/>
            <a:chOff x="2152960" y="3252363"/>
            <a:chExt cx="1549086" cy="850916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807EB75-ABA1-F145-9AEA-42C597F90B02}"/>
                </a:ext>
              </a:extLst>
            </p:cNvPr>
            <p:cNvSpPr/>
            <p:nvPr/>
          </p:nvSpPr>
          <p:spPr>
            <a:xfrm>
              <a:off x="2270274" y="3330711"/>
              <a:ext cx="1313776" cy="772568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Basecalled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E8E6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chunk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8E6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41" name="Elbow Connector 140">
              <a:extLst>
                <a:ext uri="{FF2B5EF4-FFF2-40B4-BE49-F238E27FC236}">
                  <a16:creationId xmlns:a16="http://schemas.microsoft.com/office/drawing/2014/main" id="{23F3ED18-7665-054E-A5DA-30F818532F7D}"/>
                </a:ext>
              </a:extLst>
            </p:cNvPr>
            <p:cNvCxnSpPr>
              <a:stCxn id="92" idx="3"/>
              <a:endCxn id="83" idx="1"/>
            </p:cNvCxnSpPr>
            <p:nvPr/>
          </p:nvCxnSpPr>
          <p:spPr>
            <a:xfrm flipV="1">
              <a:off x="2152960" y="3252363"/>
              <a:ext cx="1549086" cy="659584"/>
            </a:xfrm>
            <a:prstGeom prst="bentConnector3">
              <a:avLst>
                <a:gd name="adj1" fmla="val 86541"/>
              </a:avLst>
            </a:prstGeom>
            <a:noFill/>
            <a:ln w="76200" cap="flat" cmpd="sng" algn="ctr">
              <a:solidFill>
                <a:srgbClr val="E8E6FF">
                  <a:lumMod val="50000"/>
                </a:srgbClr>
              </a:solidFill>
              <a:prstDash val="solid"/>
              <a:miter lim="800000"/>
              <a:tailEnd type="triangle" w="med" len="sm"/>
            </a:ln>
            <a:effectLst/>
          </p:spPr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AB76977-D5DE-4643-8389-2318864A8A4E}"/>
              </a:ext>
            </a:extLst>
          </p:cNvPr>
          <p:cNvGrpSpPr/>
          <p:nvPr/>
        </p:nvGrpSpPr>
        <p:grpSpPr>
          <a:xfrm>
            <a:off x="2485025" y="4027366"/>
            <a:ext cx="1224000" cy="640046"/>
            <a:chOff x="2485025" y="4027366"/>
            <a:chExt cx="1224000" cy="64004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AE8F0C3-7A28-5342-B0F4-F395B3653FA7}"/>
                </a:ext>
              </a:extLst>
            </p:cNvPr>
            <p:cNvSpPr/>
            <p:nvPr/>
          </p:nvSpPr>
          <p:spPr>
            <a:xfrm>
              <a:off x="2672062" y="4235412"/>
              <a:ext cx="908525" cy="432000"/>
            </a:xfrm>
            <a:prstGeom prst="rect">
              <a:avLst/>
            </a:prstGeom>
            <a:noFill/>
            <a:ln w="25400" cap="flat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7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8E6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CQS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8E6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42" name="Elbow Connector 141">
              <a:extLst>
                <a:ext uri="{FF2B5EF4-FFF2-40B4-BE49-F238E27FC236}">
                  <a16:creationId xmlns:a16="http://schemas.microsoft.com/office/drawing/2014/main" id="{79EF7F31-8E2D-CD40-82B8-84C039D5A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5025" y="4027366"/>
              <a:ext cx="1224000" cy="540000"/>
            </a:xfrm>
            <a:prstGeom prst="bentConnector3">
              <a:avLst>
                <a:gd name="adj1" fmla="val 80980"/>
              </a:avLst>
            </a:prstGeom>
            <a:noFill/>
            <a:ln w="76200" cap="flat" cmpd="sng" algn="ctr">
              <a:solidFill>
                <a:srgbClr val="E8E6FF">
                  <a:lumMod val="50000"/>
                </a:srgbClr>
              </a:solidFill>
              <a:prstDash val="solid"/>
              <a:miter lim="800000"/>
              <a:tailEnd type="triangle" w="med" len="sm"/>
            </a:ln>
            <a:effectLst/>
          </p:spPr>
        </p:cxn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3DB0F6FC-193A-9A45-A515-E1584BC8AAD9}"/>
              </a:ext>
            </a:extLst>
          </p:cNvPr>
          <p:cNvSpPr/>
          <p:nvPr/>
        </p:nvSpPr>
        <p:spPr>
          <a:xfrm>
            <a:off x="3480520" y="5470924"/>
            <a:ext cx="432000" cy="432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00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4" name="Picture 123">
            <a:hlinkClick r:id="rId3" action="ppaction://hlinksldjump"/>
            <a:extLst>
              <a:ext uri="{FF2B5EF4-FFF2-40B4-BE49-F238E27FC236}">
                <a16:creationId xmlns:a16="http://schemas.microsoft.com/office/drawing/2014/main" id="{C5697ACE-F5C8-CE43-98C1-D9FC4CD4A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358" y="5494620"/>
            <a:ext cx="872502" cy="8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5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AA0B-C5C3-9240-92A3-02B03E2E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63" y="257434"/>
            <a:ext cx="8531710" cy="75346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Overview:</a:t>
            </a:r>
            <a:r>
              <a:rPr lang="zh-CN" altLang="en-US" dirty="0"/>
              <a:t> </a:t>
            </a:r>
            <a:r>
              <a:rPr lang="en-US" altLang="zh-CN" dirty="0" err="1"/>
              <a:t>GenPIP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9D8AC-4474-2046-90E6-D041E6439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A3B192-76C9-CA4B-88D0-2405B29139B9}"/>
              </a:ext>
            </a:extLst>
          </p:cNvPr>
          <p:cNvSpPr/>
          <p:nvPr/>
        </p:nvSpPr>
        <p:spPr>
          <a:xfrm>
            <a:off x="455146" y="2971800"/>
            <a:ext cx="8321889" cy="766019"/>
          </a:xfrm>
          <a:prstGeom prst="roundRect">
            <a:avLst>
              <a:gd name="adj" fmla="val 1116"/>
            </a:avLst>
          </a:prstGeom>
          <a:solidFill>
            <a:srgbClr val="8FC56D">
              <a:alpha val="17000"/>
            </a:srgbClr>
          </a:solidFill>
          <a:ln w="28575">
            <a:solidFill>
              <a:srgbClr val="2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C1D5163-5291-5446-8198-E202043665DE}"/>
              </a:ext>
            </a:extLst>
          </p:cNvPr>
          <p:cNvSpPr/>
          <p:nvPr/>
        </p:nvSpPr>
        <p:spPr>
          <a:xfrm>
            <a:off x="455146" y="1488119"/>
            <a:ext cx="8321889" cy="740805"/>
          </a:xfrm>
          <a:prstGeom prst="roundRect">
            <a:avLst>
              <a:gd name="adj" fmla="val 1116"/>
            </a:avLst>
          </a:prstGeom>
          <a:solidFill>
            <a:srgbClr val="0070C0">
              <a:alpha val="17000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93B7C8D-8E25-FA48-A827-71274261777C}"/>
              </a:ext>
            </a:extLst>
          </p:cNvPr>
          <p:cNvSpPr/>
          <p:nvPr/>
        </p:nvSpPr>
        <p:spPr>
          <a:xfrm>
            <a:off x="471873" y="5367568"/>
            <a:ext cx="8321889" cy="815519"/>
          </a:xfrm>
          <a:prstGeom prst="roundRect">
            <a:avLst>
              <a:gd name="adj" fmla="val 1116"/>
            </a:avLst>
          </a:prstGeom>
          <a:solidFill>
            <a:schemeClr val="tx2">
              <a:lumMod val="60000"/>
              <a:lumOff val="40000"/>
              <a:alpha val="17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6A35F7-2F8C-BD4B-A7E0-CE2381A92B41}"/>
              </a:ext>
            </a:extLst>
          </p:cNvPr>
          <p:cNvSpPr txBox="1">
            <a:spLocks/>
          </p:cNvSpPr>
          <p:nvPr/>
        </p:nvSpPr>
        <p:spPr>
          <a:xfrm>
            <a:off x="389007" y="1531795"/>
            <a:ext cx="8410073" cy="7308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0070C0"/>
                </a:solidFill>
              </a:rPr>
              <a:t>GenPIP</a:t>
            </a:r>
            <a:r>
              <a:rPr lang="en-US" altLang="zh-CN" b="1" dirty="0">
                <a:solidFill>
                  <a:srgbClr val="0070C0"/>
                </a:solidFill>
              </a:rPr>
              <a:t>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A</a:t>
            </a:r>
            <a:r>
              <a:rPr lang="en-US" dirty="0"/>
              <a:t> fast and energy-efficient </a:t>
            </a:r>
            <a:r>
              <a:rPr lang="en-US" b="1" dirty="0">
                <a:solidFill>
                  <a:srgbClr val="0070C0"/>
                </a:solidFill>
              </a:rPr>
              <a:t>in-memory</a:t>
            </a:r>
            <a:r>
              <a:rPr lang="en-US" dirty="0"/>
              <a:t> acceleration system for the </a:t>
            </a:r>
            <a:r>
              <a:rPr lang="en-US" u="sng" dirty="0"/>
              <a:t>Gen</a:t>
            </a:r>
            <a:r>
              <a:rPr lang="en-US" dirty="0"/>
              <a:t>ome analysis </a:t>
            </a:r>
            <a:r>
              <a:rPr lang="en-US" u="sng" dirty="0" err="1"/>
              <a:t>PIP</a:t>
            </a:r>
            <a:r>
              <a:rPr lang="en-US" dirty="0" err="1"/>
              <a:t>eline</a:t>
            </a:r>
            <a:r>
              <a:rPr 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tight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integration of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genome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analysis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steps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315800E-502D-6A44-AC4F-34B1417CF3B5}"/>
              </a:ext>
            </a:extLst>
          </p:cNvPr>
          <p:cNvSpPr txBox="1">
            <a:spLocks/>
          </p:cNvSpPr>
          <p:nvPr/>
        </p:nvSpPr>
        <p:spPr>
          <a:xfrm>
            <a:off x="366960" y="2613240"/>
            <a:ext cx="8410073" cy="11028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2F8100"/>
                </a:solidFill>
              </a:rPr>
              <a:t>GenPIP</a:t>
            </a:r>
            <a:r>
              <a:rPr 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dirty="0"/>
              <a:t>two key techniques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49261A-DD95-F246-BDD2-9DC6F75280CC}"/>
              </a:ext>
            </a:extLst>
          </p:cNvPr>
          <p:cNvSpPr txBox="1">
            <a:spLocks/>
          </p:cNvSpPr>
          <p:nvPr/>
        </p:nvSpPr>
        <p:spPr>
          <a:xfrm>
            <a:off x="383689" y="5429567"/>
            <a:ext cx="8410073" cy="7919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7030A0"/>
                </a:solidFill>
              </a:rPr>
              <a:t>GenPIP</a:t>
            </a:r>
            <a:r>
              <a:rPr lang="en-US" dirty="0"/>
              <a:t> outperforms state-of-the-art software &amp; hardware solutions using </a:t>
            </a:r>
            <a:r>
              <a:rPr lang="en-US" b="1" dirty="0">
                <a:solidFill>
                  <a:srgbClr val="7030A0"/>
                </a:solidFill>
              </a:rPr>
              <a:t>CPU</a:t>
            </a:r>
            <a:r>
              <a:rPr lang="en-US" dirty="0"/>
              <a:t>, </a:t>
            </a:r>
            <a:r>
              <a:rPr lang="en-US" b="1" dirty="0">
                <a:solidFill>
                  <a:srgbClr val="7030A0"/>
                </a:solidFill>
              </a:rPr>
              <a:t>GPU</a:t>
            </a:r>
            <a:r>
              <a:rPr lang="en-US" dirty="0"/>
              <a:t>, and </a:t>
            </a:r>
            <a:r>
              <a:rPr lang="en-US" altLang="zh-CN" b="1" dirty="0">
                <a:solidFill>
                  <a:srgbClr val="7030A0"/>
                </a:solidFill>
              </a:rPr>
              <a:t>optimistic </a:t>
            </a:r>
            <a:r>
              <a:rPr lang="en-US" b="1" dirty="0">
                <a:solidFill>
                  <a:srgbClr val="7030A0"/>
                </a:solidFill>
              </a:rPr>
              <a:t>PIM</a:t>
            </a:r>
            <a:r>
              <a:rPr lang="zh-CN" altLang="en-US" b="1" dirty="0">
                <a:solidFill>
                  <a:srgbClr val="7030A0"/>
                </a:solidFill>
              </a:rPr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41.6×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8.4x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1.4x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respectively.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6FFF72C-FDD8-7D43-BE14-03011D86E005}"/>
              </a:ext>
            </a:extLst>
          </p:cNvPr>
          <p:cNvSpPr/>
          <p:nvPr/>
        </p:nvSpPr>
        <p:spPr>
          <a:xfrm>
            <a:off x="455145" y="3875308"/>
            <a:ext cx="8321889" cy="947063"/>
          </a:xfrm>
          <a:prstGeom prst="roundRect">
            <a:avLst>
              <a:gd name="adj" fmla="val 1116"/>
            </a:avLst>
          </a:prstGeom>
          <a:solidFill>
            <a:srgbClr val="8FC56D">
              <a:alpha val="17000"/>
            </a:srgbClr>
          </a:solidFill>
          <a:ln w="28575">
            <a:solidFill>
              <a:srgbClr val="2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E39FA7-CCA0-014F-A3AB-64DDF7AFC349}"/>
              </a:ext>
            </a:extLst>
          </p:cNvPr>
          <p:cNvSpPr txBox="1">
            <a:spLocks/>
          </p:cNvSpPr>
          <p:nvPr/>
        </p:nvSpPr>
        <p:spPr>
          <a:xfrm>
            <a:off x="366962" y="3897080"/>
            <a:ext cx="8254524" cy="947063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b="1" dirty="0">
                <a:solidFill>
                  <a:srgbClr val="2F8100"/>
                </a:solidFill>
              </a:rPr>
              <a:t>E</a:t>
            </a:r>
            <a:r>
              <a:rPr lang="en-US" sz="2000" b="1" dirty="0">
                <a:solidFill>
                  <a:srgbClr val="2F8100"/>
                </a:solidFill>
              </a:rPr>
              <a:t>arly rejection (ER) </a:t>
            </a:r>
          </a:p>
          <a:p>
            <a:pPr lvl="2"/>
            <a:r>
              <a:rPr lang="en-US" sz="2000" b="1" dirty="0">
                <a:solidFill>
                  <a:srgbClr val="2F8100"/>
                </a:solidFill>
              </a:rPr>
              <a:t>Timely stop</a:t>
            </a:r>
            <a:r>
              <a:rPr lang="en-US" altLang="zh-CN" sz="2000" b="1" dirty="0">
                <a:solidFill>
                  <a:srgbClr val="2F8100"/>
                </a:solidFill>
              </a:rPr>
              <a:t>s</a:t>
            </a:r>
            <a:r>
              <a:rPr lang="en-US" sz="2000" b="1" dirty="0">
                <a:solidFill>
                  <a:srgbClr val="2F8100"/>
                </a:solidFill>
              </a:rPr>
              <a:t> the execution on useless </a:t>
            </a:r>
            <a:r>
              <a:rPr lang="en-US" altLang="zh-CN" sz="2000" b="1" dirty="0">
                <a:solidFill>
                  <a:srgbClr val="2F8100"/>
                </a:solidFill>
              </a:rPr>
              <a:t>data</a:t>
            </a:r>
            <a:r>
              <a:rPr lang="en-US" sz="2000" dirty="0"/>
              <a:t> by predicting which reads will not be useful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11C4D2-8D74-0A42-B08D-D40DABBD00D8}"/>
              </a:ext>
            </a:extLst>
          </p:cNvPr>
          <p:cNvSpPr txBox="1">
            <a:spLocks/>
          </p:cNvSpPr>
          <p:nvPr/>
        </p:nvSpPr>
        <p:spPr>
          <a:xfrm>
            <a:off x="377572" y="2693683"/>
            <a:ext cx="8410073" cy="11028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altLang="zh-CN" sz="2000" b="1" dirty="0">
                <a:solidFill>
                  <a:srgbClr val="2F8100"/>
                </a:solidFill>
              </a:rPr>
              <a:t>C</a:t>
            </a:r>
            <a:r>
              <a:rPr lang="en-US" sz="2000" b="1" dirty="0">
                <a:solidFill>
                  <a:srgbClr val="2F8100"/>
                </a:solidFill>
              </a:rPr>
              <a:t>hunk-based pipeline (CP</a:t>
            </a:r>
            <a:r>
              <a:rPr lang="en-US" altLang="zh-CN" sz="2000" b="1" dirty="0">
                <a:solidFill>
                  <a:srgbClr val="2F8100"/>
                </a:solidFill>
              </a:rPr>
              <a:t>)</a:t>
            </a:r>
          </a:p>
          <a:p>
            <a:pPr lvl="2"/>
            <a:r>
              <a:rPr lang="en-US" altLang="zh-CN" sz="2000" b="1" dirty="0">
                <a:solidFill>
                  <a:srgbClr val="2F8100"/>
                </a:solidFill>
              </a:rPr>
              <a:t>P</a:t>
            </a:r>
            <a:r>
              <a:rPr lang="en-US" sz="2000" b="1" dirty="0">
                <a:solidFill>
                  <a:srgbClr val="2F8100"/>
                </a:solidFill>
              </a:rPr>
              <a:t>rovide</a:t>
            </a:r>
            <a:r>
              <a:rPr lang="en-US" altLang="zh-CN" sz="2000" b="1" dirty="0">
                <a:solidFill>
                  <a:srgbClr val="2F8100"/>
                </a:solidFill>
              </a:rPr>
              <a:t>s</a:t>
            </a:r>
            <a:r>
              <a:rPr lang="en-US" sz="2000" b="1" dirty="0">
                <a:solidFill>
                  <a:srgbClr val="2F8100"/>
                </a:solidFill>
              </a:rPr>
              <a:t> fine-grained collaboration </a:t>
            </a:r>
            <a:r>
              <a:rPr lang="en-US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genome</a:t>
            </a:r>
            <a:r>
              <a:rPr lang="zh-CN" altLang="en-US" sz="2000" dirty="0"/>
              <a:t> </a:t>
            </a:r>
            <a:r>
              <a:rPr lang="en-US" altLang="zh-CN" sz="2000" dirty="0"/>
              <a:t>analysis</a:t>
            </a:r>
            <a:r>
              <a:rPr lang="zh-CN" altLang="en-US" sz="2000" dirty="0"/>
              <a:t> </a:t>
            </a:r>
            <a:r>
              <a:rPr lang="en-US" altLang="zh-CN" sz="2000" dirty="0"/>
              <a:t>steps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13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5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8E58-570C-D244-B587-F7405CC6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In-memory Seeding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6BD57-804A-2B42-9C74-B3FB271A7D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142CBF-6DF3-ED43-8289-1DADB0CF7F24}"/>
              </a:ext>
            </a:extLst>
          </p:cNvPr>
          <p:cNvSpPr/>
          <p:nvPr/>
        </p:nvSpPr>
        <p:spPr>
          <a:xfrm>
            <a:off x="4016070" y="2571895"/>
            <a:ext cx="4124702" cy="2393298"/>
          </a:xfrm>
          <a:prstGeom prst="rect">
            <a:avLst/>
          </a:prstGeom>
          <a:solidFill>
            <a:srgbClr val="EBC6B4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80B03976-B456-2047-889A-0C08DEECABD3}"/>
              </a:ext>
            </a:extLst>
          </p:cNvPr>
          <p:cNvCxnSpPr>
            <a:cxnSpLocks/>
          </p:cNvCxnSpPr>
          <p:nvPr/>
        </p:nvCxnSpPr>
        <p:spPr>
          <a:xfrm rot="16200000">
            <a:off x="6022486" y="2337911"/>
            <a:ext cx="468000" cy="288000"/>
          </a:xfrm>
          <a:prstGeom prst="bentConnector2">
            <a:avLst/>
          </a:prstGeom>
          <a:ln w="38100">
            <a:solidFill>
              <a:schemeClr val="accent5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95C2B96-67CC-9C42-AA63-2EB27921AEDC}"/>
              </a:ext>
            </a:extLst>
          </p:cNvPr>
          <p:cNvSpPr/>
          <p:nvPr/>
        </p:nvSpPr>
        <p:spPr>
          <a:xfrm>
            <a:off x="6336461" y="1898946"/>
            <a:ext cx="2236311" cy="744845"/>
          </a:xfrm>
          <a:prstGeom prst="rect">
            <a:avLst/>
          </a:prstGeom>
          <a:noFill/>
          <a:ln w="254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20"/>
              </a:lnSpc>
            </a:pPr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</a:rPr>
              <a:t>list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</a:rPr>
              <a:t>possible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</a:rPr>
              <a:t>locations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</a:rPr>
              <a:t>read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</a:rPr>
              <a:t>mapping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</a:rPr>
              <a:t>controller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2AAD524-0EB7-2A46-9027-29D20E313607}"/>
              </a:ext>
            </a:extLst>
          </p:cNvPr>
          <p:cNvGrpSpPr/>
          <p:nvPr/>
        </p:nvGrpSpPr>
        <p:grpSpPr>
          <a:xfrm>
            <a:off x="7900514" y="2614569"/>
            <a:ext cx="749041" cy="2120232"/>
            <a:chOff x="7900514" y="2614569"/>
            <a:chExt cx="749041" cy="212023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C632978-80CC-9644-9416-C96598A4CF17}"/>
                </a:ext>
              </a:extLst>
            </p:cNvPr>
            <p:cNvSpPr/>
            <p:nvPr/>
          </p:nvSpPr>
          <p:spPr>
            <a:xfrm rot="16200000">
              <a:off x="7373439" y="3458685"/>
              <a:ext cx="2120232" cy="432000"/>
            </a:xfrm>
            <a:prstGeom prst="rect">
              <a:avLst/>
            </a:prstGeom>
            <a:noFill/>
            <a:ln w="254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en-US" altLang="zh-CN" sz="1600" b="1" dirty="0">
                  <a:solidFill>
                    <a:schemeClr val="accent5">
                      <a:lumMod val="50000"/>
                    </a:schemeClr>
                  </a:solidFill>
                </a:rPr>
                <a:t>Possible</a:t>
              </a:r>
              <a:r>
                <a:rPr lang="zh-CN" altLang="en-US" sz="16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zh-CN" sz="1600" b="1" dirty="0">
                  <a:solidFill>
                    <a:schemeClr val="accent5">
                      <a:lumMod val="50000"/>
                    </a:schemeClr>
                  </a:solidFill>
                </a:rPr>
                <a:t>locations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53" name="Elbow Connector 52">
              <a:extLst>
                <a:ext uri="{FF2B5EF4-FFF2-40B4-BE49-F238E27FC236}">
                  <a16:creationId xmlns:a16="http://schemas.microsoft.com/office/drawing/2014/main" id="{AB5A670F-4D17-694D-B815-7ABAE233DA18}"/>
                </a:ext>
              </a:extLst>
            </p:cNvPr>
            <p:cNvCxnSpPr/>
            <p:nvPr/>
          </p:nvCxnSpPr>
          <p:spPr>
            <a:xfrm flipH="1" flipV="1">
              <a:off x="7900514" y="2879842"/>
              <a:ext cx="13360" cy="540000"/>
            </a:xfrm>
            <a:prstGeom prst="bentConnector3">
              <a:avLst>
                <a:gd name="adj1" fmla="val -2540689"/>
              </a:avLst>
            </a:prstGeom>
            <a:ln w="38100">
              <a:solidFill>
                <a:schemeClr val="accent5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96562CF9-5792-684D-8A7F-ABDD91E75CD5}"/>
                </a:ext>
              </a:extLst>
            </p:cNvPr>
            <p:cNvCxnSpPr/>
            <p:nvPr/>
          </p:nvCxnSpPr>
          <p:spPr>
            <a:xfrm flipH="1" flipV="1">
              <a:off x="7900514" y="2891669"/>
              <a:ext cx="13360" cy="1584000"/>
            </a:xfrm>
            <a:prstGeom prst="bentConnector3">
              <a:avLst>
                <a:gd name="adj1" fmla="val -2540689"/>
              </a:avLst>
            </a:prstGeom>
            <a:ln w="38100">
              <a:solidFill>
                <a:schemeClr val="accent5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2479004-7ECC-4C40-BA53-0F267327A1FD}"/>
              </a:ext>
            </a:extLst>
          </p:cNvPr>
          <p:cNvGrpSpPr/>
          <p:nvPr/>
        </p:nvGrpSpPr>
        <p:grpSpPr>
          <a:xfrm>
            <a:off x="4606588" y="2590052"/>
            <a:ext cx="832442" cy="248594"/>
            <a:chOff x="4606588" y="2590052"/>
            <a:chExt cx="832442" cy="248594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1A9A11E-F374-8643-BA3E-C4E7920900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25677" y="2837649"/>
              <a:ext cx="545015" cy="1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6696A57-7264-E741-8DCF-98CBF2E88E2F}"/>
                </a:ext>
              </a:extLst>
            </p:cNvPr>
            <p:cNvSpPr txBox="1"/>
            <p:nvPr/>
          </p:nvSpPr>
          <p:spPr>
            <a:xfrm>
              <a:off x="4606588" y="2590052"/>
              <a:ext cx="832442" cy="248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altLang="zh-CN" sz="1400" b="1" dirty="0">
                  <a:solidFill>
                    <a:schemeClr val="accent5">
                      <a:lumMod val="50000"/>
                    </a:schemeClr>
                  </a:solidFill>
                </a:rPr>
                <a:t>Chunk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6759467-9E5C-F24E-AF46-9DD882A6F9AC}"/>
              </a:ext>
            </a:extLst>
          </p:cNvPr>
          <p:cNvGrpSpPr/>
          <p:nvPr/>
        </p:nvGrpSpPr>
        <p:grpSpPr>
          <a:xfrm>
            <a:off x="4415747" y="2917410"/>
            <a:ext cx="7154" cy="1423938"/>
            <a:chOff x="4415747" y="2917410"/>
            <a:chExt cx="7154" cy="1423938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DBDCF95-50CC-D447-816A-BF5C03710D68}"/>
                </a:ext>
              </a:extLst>
            </p:cNvPr>
            <p:cNvCxnSpPr>
              <a:cxnSpLocks/>
            </p:cNvCxnSpPr>
            <p:nvPr/>
          </p:nvCxnSpPr>
          <p:spPr>
            <a:xfrm>
              <a:off x="4422901" y="2917410"/>
              <a:ext cx="0" cy="21600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76CDD32-E72C-2946-9C52-866AAB97A935}"/>
                </a:ext>
              </a:extLst>
            </p:cNvPr>
            <p:cNvCxnSpPr>
              <a:cxnSpLocks/>
            </p:cNvCxnSpPr>
            <p:nvPr/>
          </p:nvCxnSpPr>
          <p:spPr>
            <a:xfrm>
              <a:off x="4415747" y="4125348"/>
              <a:ext cx="0" cy="21600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8807319-23BD-1F4C-B73C-B8637723D2F2}"/>
              </a:ext>
            </a:extLst>
          </p:cNvPr>
          <p:cNvGrpSpPr/>
          <p:nvPr/>
        </p:nvGrpSpPr>
        <p:grpSpPr>
          <a:xfrm>
            <a:off x="4114088" y="3952267"/>
            <a:ext cx="599262" cy="248594"/>
            <a:chOff x="5297922" y="981303"/>
            <a:chExt cx="599262" cy="248594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5DBD8503-909D-AD40-9294-761E6FC153CB}"/>
                </a:ext>
              </a:extLst>
            </p:cNvPr>
            <p:cNvSpPr/>
            <p:nvPr/>
          </p:nvSpPr>
          <p:spPr>
            <a:xfrm>
              <a:off x="5297922" y="981303"/>
              <a:ext cx="592859" cy="188156"/>
            </a:xfrm>
            <a:prstGeom prst="roundRect">
              <a:avLst/>
            </a:prstGeom>
            <a:solidFill>
              <a:srgbClr val="EF9800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4CD6731-FE31-4D43-A6C9-136DA3700756}"/>
                </a:ext>
              </a:extLst>
            </p:cNvPr>
            <p:cNvSpPr txBox="1"/>
            <p:nvPr/>
          </p:nvSpPr>
          <p:spPr>
            <a:xfrm>
              <a:off x="5297922" y="981303"/>
              <a:ext cx="599262" cy="248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QSG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10F4515-7876-1B40-9F39-AA20B9A10F41}"/>
              </a:ext>
            </a:extLst>
          </p:cNvPr>
          <p:cNvGrpSpPr/>
          <p:nvPr/>
        </p:nvGrpSpPr>
        <p:grpSpPr>
          <a:xfrm>
            <a:off x="3931134" y="2916742"/>
            <a:ext cx="1236276" cy="1992042"/>
            <a:chOff x="3931134" y="2916742"/>
            <a:chExt cx="1236276" cy="199204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E45DBD7-1291-D44F-BC37-B8F59BB00887}"/>
                </a:ext>
              </a:extLst>
            </p:cNvPr>
            <p:cNvGrpSpPr/>
            <p:nvPr/>
          </p:nvGrpSpPr>
          <p:grpSpPr>
            <a:xfrm>
              <a:off x="3938288" y="3138838"/>
              <a:ext cx="1007114" cy="562008"/>
              <a:chOff x="2869289" y="343687"/>
              <a:chExt cx="1007114" cy="562008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FE8BEBA-AD16-C94B-B8D7-A885CA90C01E}"/>
                  </a:ext>
                </a:extLst>
              </p:cNvPr>
              <p:cNvSpPr/>
              <p:nvPr/>
            </p:nvSpPr>
            <p:spPr>
              <a:xfrm>
                <a:off x="3024863" y="343687"/>
                <a:ext cx="706930" cy="537349"/>
              </a:xfrm>
              <a:prstGeom prst="rect">
                <a:avLst/>
              </a:prstGeom>
              <a:pattFill prst="lgGrid">
                <a:fgClr>
                  <a:schemeClr val="accent2">
                    <a:lumMod val="90000"/>
                  </a:schemeClr>
                </a:fgClr>
                <a:bgClr>
                  <a:schemeClr val="bg1"/>
                </a:bgClr>
              </a:patt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CDCDC3C-1A3B-6946-9497-5B3FA980EFE1}"/>
                  </a:ext>
                </a:extLst>
              </p:cNvPr>
              <p:cNvSpPr txBox="1"/>
              <p:nvPr/>
            </p:nvSpPr>
            <p:spPr>
              <a:xfrm>
                <a:off x="2869289" y="363691"/>
                <a:ext cx="1007114" cy="408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altLang="zh-CN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ReRAM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altLang="zh-CN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CAM</a:t>
                </a:r>
                <a:endPara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B0FBAA9-2496-6243-9DC1-7435D6F7620C}"/>
                  </a:ext>
                </a:extLst>
              </p:cNvPr>
              <p:cNvSpPr txBox="1"/>
              <p:nvPr/>
            </p:nvSpPr>
            <p:spPr>
              <a:xfrm>
                <a:off x="3087509" y="597918"/>
                <a:ext cx="7154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</a:t>
                </a:r>
                <a:r>
                  <a:rPr lang="en-US" altLang="zh-CN" sz="1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key</a:t>
                </a:r>
                <a:r>
                  <a:rPr lang="en-US" altLang="zh-CN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</a:t>
                </a:r>
                <a:endPara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DDFD6CE-201E-3C49-BB45-9FA994E296E1}"/>
                </a:ext>
              </a:extLst>
            </p:cNvPr>
            <p:cNvSpPr txBox="1"/>
            <p:nvPr/>
          </p:nvSpPr>
          <p:spPr>
            <a:xfrm>
              <a:off x="4319470" y="2916742"/>
              <a:ext cx="832442" cy="248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altLang="zh-CN" sz="1400" b="1" dirty="0">
                  <a:solidFill>
                    <a:schemeClr val="accent5">
                      <a:lumMod val="50000"/>
                    </a:schemeClr>
                  </a:solidFill>
                </a:rPr>
                <a:t>Query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762DDF7-1FA1-BA48-A9EC-1CE2BDE4103C}"/>
                </a:ext>
              </a:extLst>
            </p:cNvPr>
            <p:cNvGrpSpPr/>
            <p:nvPr/>
          </p:nvGrpSpPr>
          <p:grpSpPr>
            <a:xfrm>
              <a:off x="3931134" y="4346776"/>
              <a:ext cx="1007114" cy="562008"/>
              <a:chOff x="2869289" y="343687"/>
              <a:chExt cx="1007114" cy="56200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4DCBE24-9593-9845-B8C2-9EEDB777B9A0}"/>
                  </a:ext>
                </a:extLst>
              </p:cNvPr>
              <p:cNvSpPr/>
              <p:nvPr/>
            </p:nvSpPr>
            <p:spPr>
              <a:xfrm>
                <a:off x="3024863" y="343687"/>
                <a:ext cx="706930" cy="537349"/>
              </a:xfrm>
              <a:prstGeom prst="rect">
                <a:avLst/>
              </a:prstGeom>
              <a:pattFill prst="lgGrid">
                <a:fgClr>
                  <a:schemeClr val="accent2">
                    <a:lumMod val="90000"/>
                  </a:schemeClr>
                </a:fgClr>
                <a:bgClr>
                  <a:schemeClr val="bg1"/>
                </a:bgClr>
              </a:patt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5843913-F92C-594E-8D31-A2916CA4D3CE}"/>
                  </a:ext>
                </a:extLst>
              </p:cNvPr>
              <p:cNvSpPr txBox="1"/>
              <p:nvPr/>
            </p:nvSpPr>
            <p:spPr>
              <a:xfrm>
                <a:off x="2869289" y="363691"/>
                <a:ext cx="1007114" cy="408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altLang="zh-CN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ReRAM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altLang="zh-CN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CAM</a:t>
                </a:r>
                <a:endPara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179D60-4EDF-8B4A-9B0E-87B8E422D020}"/>
                  </a:ext>
                </a:extLst>
              </p:cNvPr>
              <p:cNvSpPr txBox="1"/>
              <p:nvPr/>
            </p:nvSpPr>
            <p:spPr>
              <a:xfrm>
                <a:off x="3087509" y="597918"/>
                <a:ext cx="7154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</a:t>
                </a:r>
                <a:r>
                  <a:rPr lang="en-US" altLang="zh-CN" sz="1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key</a:t>
                </a:r>
                <a:r>
                  <a:rPr lang="en-US" altLang="zh-CN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</a:t>
                </a:r>
                <a:endPara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EC263C7-101B-C64F-B374-85E808CD76C2}"/>
                </a:ext>
              </a:extLst>
            </p:cNvPr>
            <p:cNvSpPr txBox="1"/>
            <p:nvPr/>
          </p:nvSpPr>
          <p:spPr>
            <a:xfrm>
              <a:off x="4334968" y="4133929"/>
              <a:ext cx="832442" cy="248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altLang="zh-CN" sz="1400" b="1" dirty="0">
                  <a:solidFill>
                    <a:schemeClr val="accent5">
                      <a:lumMod val="50000"/>
                    </a:schemeClr>
                  </a:solidFill>
                </a:rPr>
                <a:t>Query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8FE5355-4A38-BB45-AD2D-3F22BEDE8E46}"/>
              </a:ext>
            </a:extLst>
          </p:cNvPr>
          <p:cNvGrpSpPr/>
          <p:nvPr/>
        </p:nvGrpSpPr>
        <p:grpSpPr>
          <a:xfrm>
            <a:off x="4631760" y="3407512"/>
            <a:ext cx="837507" cy="1529062"/>
            <a:chOff x="4631760" y="3407512"/>
            <a:chExt cx="837507" cy="1529062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A0F4C8A-D359-1A4D-98DD-9F581107B542}"/>
                </a:ext>
              </a:extLst>
            </p:cNvPr>
            <p:cNvCxnSpPr>
              <a:cxnSpLocks/>
            </p:cNvCxnSpPr>
            <p:nvPr/>
          </p:nvCxnSpPr>
          <p:spPr>
            <a:xfrm>
              <a:off x="4800792" y="3407512"/>
              <a:ext cx="484157" cy="255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E10ED07C-190B-B340-85A1-16EFA7B7DB82}"/>
                </a:ext>
              </a:extLst>
            </p:cNvPr>
            <p:cNvCxnSpPr>
              <a:cxnSpLocks/>
            </p:cNvCxnSpPr>
            <p:nvPr/>
          </p:nvCxnSpPr>
          <p:spPr>
            <a:xfrm>
              <a:off x="4793354" y="4588119"/>
              <a:ext cx="484157" cy="255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6DF2D13-D373-DC4D-828D-EA9C94265053}"/>
                </a:ext>
              </a:extLst>
            </p:cNvPr>
            <p:cNvSpPr txBox="1"/>
            <p:nvPr/>
          </p:nvSpPr>
          <p:spPr>
            <a:xfrm>
              <a:off x="4636825" y="3490558"/>
              <a:ext cx="832442" cy="248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altLang="zh-CN" sz="1400" b="1" dirty="0" err="1">
                  <a:solidFill>
                    <a:schemeClr val="accent5">
                      <a:lumMod val="50000"/>
                    </a:schemeClr>
                  </a:solidFill>
                </a:rPr>
                <a:t>Addr</a:t>
              </a:r>
              <a:r>
                <a:rPr lang="en-US" altLang="zh-CN" sz="1400" b="1" dirty="0">
                  <a:solidFill>
                    <a:schemeClr val="accent5">
                      <a:lumMod val="50000"/>
                    </a:schemeClr>
                  </a:solidFill>
                </a:rPr>
                <a:t>.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4D0B246-4C8D-DD45-AE9C-17E9C931B36E}"/>
                </a:ext>
              </a:extLst>
            </p:cNvPr>
            <p:cNvSpPr txBox="1"/>
            <p:nvPr/>
          </p:nvSpPr>
          <p:spPr>
            <a:xfrm>
              <a:off x="4631760" y="4687980"/>
              <a:ext cx="832442" cy="248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altLang="zh-CN" sz="1400" b="1" dirty="0" err="1">
                  <a:solidFill>
                    <a:schemeClr val="accent5">
                      <a:lumMod val="50000"/>
                    </a:schemeClr>
                  </a:solidFill>
                </a:rPr>
                <a:t>Addr</a:t>
              </a:r>
              <a:r>
                <a:rPr lang="en-US" altLang="zh-CN" sz="1400" b="1" dirty="0">
                  <a:solidFill>
                    <a:schemeClr val="accent5">
                      <a:lumMod val="50000"/>
                    </a:schemeClr>
                  </a:solidFill>
                </a:rPr>
                <a:t>.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F95263D-4F5B-E349-81C9-C8036FC20DE2}"/>
              </a:ext>
            </a:extLst>
          </p:cNvPr>
          <p:cNvGrpSpPr/>
          <p:nvPr/>
        </p:nvGrpSpPr>
        <p:grpSpPr>
          <a:xfrm>
            <a:off x="3436001" y="1906755"/>
            <a:ext cx="4464512" cy="1109301"/>
            <a:chOff x="3436001" y="1906755"/>
            <a:chExt cx="4464512" cy="110930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10EAC46-3A84-654C-944F-A8AA8CB12718}"/>
                </a:ext>
              </a:extLst>
            </p:cNvPr>
            <p:cNvSpPr/>
            <p:nvPr/>
          </p:nvSpPr>
          <p:spPr>
            <a:xfrm>
              <a:off x="5297812" y="2723790"/>
              <a:ext cx="2602701" cy="29226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1" dirty="0" err="1">
                  <a:solidFill>
                    <a:schemeClr val="accent6">
                      <a:lumMod val="50000"/>
                    </a:schemeClr>
                  </a:solidFill>
                </a:rPr>
                <a:t>eDRAM</a:t>
              </a:r>
              <a:r>
                <a:rPr lang="zh-CN" alt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zh-CN" sz="1400" b="1" dirty="0">
                  <a:solidFill>
                    <a:schemeClr val="accent6">
                      <a:lumMod val="50000"/>
                    </a:schemeClr>
                  </a:solidFill>
                </a:rPr>
                <a:t>Buffer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49" name="Elbow Connector 48">
              <a:extLst>
                <a:ext uri="{FF2B5EF4-FFF2-40B4-BE49-F238E27FC236}">
                  <a16:creationId xmlns:a16="http://schemas.microsoft.com/office/drawing/2014/main" id="{C2E31EB3-55A2-D543-B514-A4057E482CAF}"/>
                </a:ext>
              </a:extLst>
            </p:cNvPr>
            <p:cNvCxnSpPr>
              <a:cxnSpLocks/>
            </p:cNvCxnSpPr>
            <p:nvPr/>
          </p:nvCxnSpPr>
          <p:spPr>
            <a:xfrm>
              <a:off x="5609191" y="2253070"/>
              <a:ext cx="180000" cy="504000"/>
            </a:xfrm>
            <a:prstGeom prst="bentConnector2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D6D6AC2-AF18-2249-AFBA-57AE283D8946}"/>
                </a:ext>
              </a:extLst>
            </p:cNvPr>
            <p:cNvSpPr/>
            <p:nvPr/>
          </p:nvSpPr>
          <p:spPr>
            <a:xfrm>
              <a:off x="3436001" y="1906755"/>
              <a:ext cx="2236311" cy="744845"/>
            </a:xfrm>
            <a:prstGeom prst="rect">
              <a:avLst/>
            </a:prstGeom>
            <a:noFill/>
            <a:ln w="254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520"/>
                </a:lnSpc>
              </a:pPr>
              <a:r>
                <a:rPr lang="en-US" altLang="zh-CN" sz="1600" b="1" dirty="0" err="1">
                  <a:solidFill>
                    <a:schemeClr val="accent5">
                      <a:lumMod val="50000"/>
                    </a:schemeClr>
                  </a:solidFill>
                </a:rPr>
                <a:t>Basecalled</a:t>
              </a:r>
              <a:r>
                <a:rPr lang="en-US" altLang="zh-CN" sz="16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</a:p>
            <a:p>
              <a:pPr algn="ctr">
                <a:lnSpc>
                  <a:spcPts val="1520"/>
                </a:lnSpc>
              </a:pPr>
              <a:r>
                <a:rPr lang="en-US" altLang="zh-CN" sz="1600" b="1" dirty="0">
                  <a:solidFill>
                    <a:schemeClr val="accent5">
                      <a:lumMod val="50000"/>
                    </a:schemeClr>
                  </a:solidFill>
                </a:rPr>
                <a:t>chunk from the </a:t>
              </a:r>
              <a:r>
                <a:rPr lang="en-US" altLang="zh-CN" sz="1600" b="1" dirty="0" err="1">
                  <a:solidFill>
                    <a:schemeClr val="accent5">
                      <a:lumMod val="50000"/>
                    </a:schemeClr>
                  </a:solidFill>
                </a:rPr>
                <a:t>GenPIP</a:t>
              </a:r>
              <a:r>
                <a:rPr lang="en-US" altLang="zh-CN" sz="1600" b="1" dirty="0">
                  <a:solidFill>
                    <a:schemeClr val="accent5">
                      <a:lumMod val="50000"/>
                    </a:schemeClr>
                  </a:solidFill>
                </a:rPr>
                <a:t> controller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3689DBF-8610-3743-A24E-E00C3A9C34EB}"/>
              </a:ext>
            </a:extLst>
          </p:cNvPr>
          <p:cNvGrpSpPr/>
          <p:nvPr/>
        </p:nvGrpSpPr>
        <p:grpSpPr>
          <a:xfrm>
            <a:off x="5297813" y="3043437"/>
            <a:ext cx="2714207" cy="1832448"/>
            <a:chOff x="5297813" y="3043437"/>
            <a:chExt cx="2714207" cy="183244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6219829-D861-1A4C-9BC8-1B83E59CC5E9}"/>
                </a:ext>
              </a:extLst>
            </p:cNvPr>
            <p:cNvSpPr/>
            <p:nvPr/>
          </p:nvSpPr>
          <p:spPr>
            <a:xfrm rot="16200000">
              <a:off x="6396749" y="3700286"/>
              <a:ext cx="414999" cy="432000"/>
            </a:xfrm>
            <a:prstGeom prst="rect">
              <a:avLst/>
            </a:prstGeom>
            <a:noFill/>
            <a:ln w="254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en-US" altLang="zh-CN" sz="1600" b="1" dirty="0">
                  <a:solidFill>
                    <a:schemeClr val="tx1"/>
                  </a:solidFill>
                </a:rPr>
                <a:t>…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F8AC425-EF86-4142-A6AD-3695663E937E}"/>
                </a:ext>
              </a:extLst>
            </p:cNvPr>
            <p:cNvSpPr/>
            <p:nvPr/>
          </p:nvSpPr>
          <p:spPr>
            <a:xfrm>
              <a:off x="5297813" y="3043437"/>
              <a:ext cx="2693843" cy="680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ReRAM-based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RAM</a:t>
              </a:r>
            </a:p>
            <a:p>
              <a:pPr algn="ct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(stores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possible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locations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i.e.,</a:t>
              </a:r>
              <a:r>
                <a:rPr lang="zh-CN" alt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values</a:t>
              </a:r>
              <a:r>
                <a:rPr lang="zh-CN" alt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hash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table)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250C8F6-9B79-B241-A14E-C787446C6527}"/>
                </a:ext>
              </a:extLst>
            </p:cNvPr>
            <p:cNvSpPr/>
            <p:nvPr/>
          </p:nvSpPr>
          <p:spPr>
            <a:xfrm>
              <a:off x="5312020" y="4191566"/>
              <a:ext cx="2700000" cy="6843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ReRAM-based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RAM</a:t>
              </a:r>
            </a:p>
            <a:p>
              <a:pPr algn="ct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(stores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possible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locations</a:t>
              </a:r>
            </a:p>
            <a:p>
              <a:pPr algn="ct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i.e.,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values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hash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table)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57D1D6C3-04D1-F84C-9667-27FCDF40E46E}"/>
              </a:ext>
            </a:extLst>
          </p:cNvPr>
          <p:cNvSpPr/>
          <p:nvPr/>
        </p:nvSpPr>
        <p:spPr>
          <a:xfrm rot="16200000">
            <a:off x="4183089" y="3592325"/>
            <a:ext cx="414999" cy="432000"/>
          </a:xfrm>
          <a:prstGeom prst="rect">
            <a:avLst/>
          </a:prstGeom>
          <a:noFill/>
          <a:ln w="254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zh-CN" sz="1600" b="1" dirty="0">
                <a:solidFill>
                  <a:schemeClr val="tx1"/>
                </a:solidFill>
              </a:rPr>
              <a:t>…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D854043-D430-7E4C-BF19-0EC02F13A4EF}"/>
              </a:ext>
            </a:extLst>
          </p:cNvPr>
          <p:cNvGrpSpPr/>
          <p:nvPr/>
        </p:nvGrpSpPr>
        <p:grpSpPr>
          <a:xfrm>
            <a:off x="518389" y="2614569"/>
            <a:ext cx="4202115" cy="2325826"/>
            <a:chOff x="518389" y="2614569"/>
            <a:chExt cx="4202115" cy="23258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0AB511-4B9D-BE4F-8A06-F83E9F635936}"/>
                </a:ext>
              </a:extLst>
            </p:cNvPr>
            <p:cNvSpPr/>
            <p:nvPr/>
          </p:nvSpPr>
          <p:spPr>
            <a:xfrm>
              <a:off x="582796" y="2985476"/>
              <a:ext cx="3091279" cy="1954919"/>
            </a:xfrm>
            <a:prstGeom prst="rect">
              <a:avLst/>
            </a:prstGeom>
            <a:no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18C265-973F-3F46-BAC0-5DFE38E85F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62211" y="2627159"/>
              <a:ext cx="458656" cy="11717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FC1A877-FE4E-254F-B57F-A04DD8234621}"/>
                </a:ext>
              </a:extLst>
            </p:cNvPr>
            <p:cNvCxnSpPr>
              <a:cxnSpLocks/>
              <a:stCxn id="60" idx="1"/>
            </p:cNvCxnSpPr>
            <p:nvPr/>
          </p:nvCxnSpPr>
          <p:spPr>
            <a:xfrm flipH="1">
              <a:off x="3680096" y="2868626"/>
              <a:ext cx="441146" cy="206794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E30D8D-B6BF-F542-9862-2A9D12276C64}"/>
                </a:ext>
              </a:extLst>
            </p:cNvPr>
            <p:cNvGrpSpPr/>
            <p:nvPr/>
          </p:nvGrpSpPr>
          <p:grpSpPr>
            <a:xfrm>
              <a:off x="812212" y="3333737"/>
              <a:ext cx="2544635" cy="1140160"/>
              <a:chOff x="8400056" y="4638295"/>
              <a:chExt cx="2544635" cy="117730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18E9C17-6EFD-3541-9CDD-D3B121188D81}"/>
                  </a:ext>
                </a:extLst>
              </p:cNvPr>
              <p:cNvGrpSpPr/>
              <p:nvPr/>
            </p:nvGrpSpPr>
            <p:grpSpPr>
              <a:xfrm>
                <a:off x="8400056" y="4638295"/>
                <a:ext cx="2521128" cy="1177307"/>
                <a:chOff x="8327400" y="4302171"/>
                <a:chExt cx="2521128" cy="1177307"/>
              </a:xfrm>
            </p:grpSpPr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C402EDF8-B48D-1D48-83DE-470936C0C504}"/>
                    </a:ext>
                  </a:extLst>
                </p:cNvPr>
                <p:cNvCxnSpPr>
                  <a:endCxn id="37" idx="0"/>
                </p:cNvCxnSpPr>
                <p:nvPr/>
              </p:nvCxnSpPr>
              <p:spPr>
                <a:xfrm>
                  <a:off x="8482031" y="4450706"/>
                  <a:ext cx="2353" cy="182071"/>
                </a:xfrm>
                <a:prstGeom prst="straightConnector1">
                  <a:avLst/>
                </a:prstGeom>
                <a:ln w="38100">
                  <a:solidFill>
                    <a:schemeClr val="accent4">
                      <a:lumMod val="25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624302A3-37A2-6D4A-8333-CC5E2F4C6198}"/>
                    </a:ext>
                  </a:extLst>
                </p:cNvPr>
                <p:cNvCxnSpPr/>
                <p:nvPr/>
              </p:nvCxnSpPr>
              <p:spPr>
                <a:xfrm>
                  <a:off x="8967141" y="4447033"/>
                  <a:ext cx="2353" cy="182071"/>
                </a:xfrm>
                <a:prstGeom prst="straightConnector1">
                  <a:avLst/>
                </a:prstGeom>
                <a:ln w="38100">
                  <a:solidFill>
                    <a:schemeClr val="accent4">
                      <a:lumMod val="25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0C793845-0196-934B-A95D-3CC735D392D5}"/>
                    </a:ext>
                  </a:extLst>
                </p:cNvPr>
                <p:cNvCxnSpPr/>
                <p:nvPr/>
              </p:nvCxnSpPr>
              <p:spPr>
                <a:xfrm>
                  <a:off x="9446699" y="4449759"/>
                  <a:ext cx="2353" cy="182071"/>
                </a:xfrm>
                <a:prstGeom prst="straightConnector1">
                  <a:avLst/>
                </a:prstGeom>
                <a:ln w="38100">
                  <a:solidFill>
                    <a:schemeClr val="accent4">
                      <a:lumMod val="25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CAF296FC-702B-3E48-B7E2-8F9ED7096C9D}"/>
                    </a:ext>
                  </a:extLst>
                </p:cNvPr>
                <p:cNvCxnSpPr/>
                <p:nvPr/>
              </p:nvCxnSpPr>
              <p:spPr>
                <a:xfrm>
                  <a:off x="10701598" y="4453074"/>
                  <a:ext cx="2353" cy="182071"/>
                </a:xfrm>
                <a:prstGeom prst="straightConnector1">
                  <a:avLst/>
                </a:prstGeom>
                <a:ln w="38100">
                  <a:solidFill>
                    <a:schemeClr val="accent4">
                      <a:lumMod val="25000"/>
                    </a:schemeClr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26645085-BE74-C249-B832-8544DF41E6A5}"/>
                    </a:ext>
                  </a:extLst>
                </p:cNvPr>
                <p:cNvCxnSpPr/>
                <p:nvPr/>
              </p:nvCxnSpPr>
              <p:spPr>
                <a:xfrm>
                  <a:off x="8479678" y="5295039"/>
                  <a:ext cx="2353" cy="182071"/>
                </a:xfrm>
                <a:prstGeom prst="straightConnector1">
                  <a:avLst/>
                </a:prstGeom>
                <a:ln w="38100">
                  <a:solidFill>
                    <a:schemeClr val="accent4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39227CDB-D231-BA47-994B-C987A3C4C537}"/>
                    </a:ext>
                  </a:extLst>
                </p:cNvPr>
                <p:cNvCxnSpPr/>
                <p:nvPr/>
              </p:nvCxnSpPr>
              <p:spPr>
                <a:xfrm>
                  <a:off x="8964788" y="5291366"/>
                  <a:ext cx="2353" cy="182071"/>
                </a:xfrm>
                <a:prstGeom prst="straightConnector1">
                  <a:avLst/>
                </a:prstGeom>
                <a:ln w="38100">
                  <a:solidFill>
                    <a:schemeClr val="accent4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0CC0C4C9-9144-1C47-AD8C-F5D64DD010C3}"/>
                    </a:ext>
                  </a:extLst>
                </p:cNvPr>
                <p:cNvCxnSpPr/>
                <p:nvPr/>
              </p:nvCxnSpPr>
              <p:spPr>
                <a:xfrm>
                  <a:off x="9444346" y="5294092"/>
                  <a:ext cx="2353" cy="182071"/>
                </a:xfrm>
                <a:prstGeom prst="straightConnector1">
                  <a:avLst/>
                </a:prstGeom>
                <a:ln w="38100">
                  <a:solidFill>
                    <a:schemeClr val="accent4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39840D66-A390-8747-9586-3E6B5FDD1D17}"/>
                    </a:ext>
                  </a:extLst>
                </p:cNvPr>
                <p:cNvCxnSpPr/>
                <p:nvPr/>
              </p:nvCxnSpPr>
              <p:spPr>
                <a:xfrm>
                  <a:off x="10699245" y="5297407"/>
                  <a:ext cx="2353" cy="182071"/>
                </a:xfrm>
                <a:prstGeom prst="straightConnector1">
                  <a:avLst/>
                </a:prstGeom>
                <a:ln w="38100">
                  <a:solidFill>
                    <a:schemeClr val="accent4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Elbow Connector 27">
                  <a:extLst>
                    <a:ext uri="{FF2B5EF4-FFF2-40B4-BE49-F238E27FC236}">
                      <a16:creationId xmlns:a16="http://schemas.microsoft.com/office/drawing/2014/main" id="{1198AF61-9028-1B40-BB70-5A3F16DF1256}"/>
                    </a:ext>
                  </a:extLst>
                </p:cNvPr>
                <p:cNvCxnSpPr>
                  <a:cxnSpLocks/>
                  <a:stCxn id="40" idx="3"/>
                  <a:endCxn id="36" idx="3"/>
                </p:cNvCxnSpPr>
                <p:nvPr/>
              </p:nvCxnSpPr>
              <p:spPr>
                <a:xfrm flipH="1">
                  <a:off x="10846176" y="4774025"/>
                  <a:ext cx="2352" cy="389662"/>
                </a:xfrm>
                <a:prstGeom prst="bentConnector3">
                  <a:avLst>
                    <a:gd name="adj1" fmla="val -7461513"/>
                  </a:avLst>
                </a:prstGeom>
                <a:ln w="38100">
                  <a:solidFill>
                    <a:srgbClr val="2F81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881E9DD-8D20-554E-8DC7-33979B4B1D00}"/>
                    </a:ext>
                  </a:extLst>
                </p:cNvPr>
                <p:cNvCxnSpPr>
                  <a:stCxn id="37" idx="3"/>
                </p:cNvCxnSpPr>
                <p:nvPr/>
              </p:nvCxnSpPr>
              <p:spPr>
                <a:xfrm>
                  <a:off x="8639014" y="4772315"/>
                  <a:ext cx="1095491" cy="1710"/>
                </a:xfrm>
                <a:prstGeom prst="line">
                  <a:avLst/>
                </a:prstGeom>
                <a:ln w="63500">
                  <a:solidFill>
                    <a:srgbClr val="2F8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19775F43-51AD-504B-AB73-1FCF2F74BD23}"/>
                    </a:ext>
                  </a:extLst>
                </p:cNvPr>
                <p:cNvCxnSpPr/>
                <p:nvPr/>
              </p:nvCxnSpPr>
              <p:spPr>
                <a:xfrm>
                  <a:off x="10407766" y="4774683"/>
                  <a:ext cx="134132" cy="1710"/>
                </a:xfrm>
                <a:prstGeom prst="line">
                  <a:avLst/>
                </a:prstGeom>
                <a:ln w="63500">
                  <a:solidFill>
                    <a:srgbClr val="2F8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7B34C7A-21EC-A148-BCE5-63D38E6332F0}"/>
                    </a:ext>
                  </a:extLst>
                </p:cNvPr>
                <p:cNvCxnSpPr/>
                <p:nvPr/>
              </p:nvCxnSpPr>
              <p:spPr>
                <a:xfrm>
                  <a:off x="8640931" y="5160526"/>
                  <a:ext cx="1095491" cy="1710"/>
                </a:xfrm>
                <a:prstGeom prst="line">
                  <a:avLst/>
                </a:prstGeom>
                <a:ln w="63500">
                  <a:solidFill>
                    <a:srgbClr val="2F8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D7AF898-45DE-EC4F-9888-BFF7D8A5C427}"/>
                    </a:ext>
                  </a:extLst>
                </p:cNvPr>
                <p:cNvCxnSpPr/>
                <p:nvPr/>
              </p:nvCxnSpPr>
              <p:spPr>
                <a:xfrm>
                  <a:off x="10409682" y="5162894"/>
                  <a:ext cx="134132" cy="1710"/>
                </a:xfrm>
                <a:prstGeom prst="line">
                  <a:avLst/>
                </a:prstGeom>
                <a:ln w="63500">
                  <a:solidFill>
                    <a:srgbClr val="2F81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FC69D8A1-B6C7-E745-8B6A-C78D12CAEE58}"/>
                    </a:ext>
                  </a:extLst>
                </p:cNvPr>
                <p:cNvSpPr/>
                <p:nvPr/>
              </p:nvSpPr>
              <p:spPr>
                <a:xfrm>
                  <a:off x="8327400" y="5022438"/>
                  <a:ext cx="309262" cy="279077"/>
                </a:xfrm>
                <a:prstGeom prst="roundRect">
                  <a:avLst/>
                </a:prstGeom>
                <a:solidFill>
                  <a:srgbClr val="EF933A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ounded Rectangle 33">
                  <a:extLst>
                    <a:ext uri="{FF2B5EF4-FFF2-40B4-BE49-F238E27FC236}">
                      <a16:creationId xmlns:a16="http://schemas.microsoft.com/office/drawing/2014/main" id="{A7EFD9E3-EBA3-E040-B86E-EE95998A06C0}"/>
                    </a:ext>
                  </a:extLst>
                </p:cNvPr>
                <p:cNvSpPr/>
                <p:nvPr/>
              </p:nvSpPr>
              <p:spPr>
                <a:xfrm>
                  <a:off x="8812477" y="5024806"/>
                  <a:ext cx="309262" cy="279077"/>
                </a:xfrm>
                <a:prstGeom prst="roundRect">
                  <a:avLst/>
                </a:prstGeom>
                <a:solidFill>
                  <a:srgbClr val="EF933A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C055D44D-3B11-674A-91A1-A8549EB228CE}"/>
                    </a:ext>
                  </a:extLst>
                </p:cNvPr>
                <p:cNvSpPr/>
                <p:nvPr/>
              </p:nvSpPr>
              <p:spPr>
                <a:xfrm>
                  <a:off x="9292068" y="5021491"/>
                  <a:ext cx="309262" cy="279077"/>
                </a:xfrm>
                <a:prstGeom prst="roundRect">
                  <a:avLst/>
                </a:prstGeom>
                <a:solidFill>
                  <a:srgbClr val="EF933A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1A023A57-3514-624C-9DE3-B3A0130FDB56}"/>
                    </a:ext>
                  </a:extLst>
                </p:cNvPr>
                <p:cNvSpPr/>
                <p:nvPr/>
              </p:nvSpPr>
              <p:spPr>
                <a:xfrm>
                  <a:off x="10536914" y="5024148"/>
                  <a:ext cx="309262" cy="279077"/>
                </a:xfrm>
                <a:prstGeom prst="roundRect">
                  <a:avLst/>
                </a:prstGeom>
                <a:solidFill>
                  <a:srgbClr val="EF933A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0C44419F-7945-6046-A77C-CD6BF43A4D8B}"/>
                    </a:ext>
                  </a:extLst>
                </p:cNvPr>
                <p:cNvSpPr/>
                <p:nvPr/>
              </p:nvSpPr>
              <p:spPr>
                <a:xfrm>
                  <a:off x="8329752" y="4632777"/>
                  <a:ext cx="309262" cy="279077"/>
                </a:xfrm>
                <a:prstGeom prst="roundRect">
                  <a:avLst/>
                </a:prstGeom>
                <a:solidFill>
                  <a:srgbClr val="EF933A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5148BF7D-BB47-7946-B904-EC1E18BA0649}"/>
                    </a:ext>
                  </a:extLst>
                </p:cNvPr>
                <p:cNvSpPr/>
                <p:nvPr/>
              </p:nvSpPr>
              <p:spPr>
                <a:xfrm>
                  <a:off x="8814829" y="4635145"/>
                  <a:ext cx="309262" cy="279077"/>
                </a:xfrm>
                <a:prstGeom prst="roundRect">
                  <a:avLst/>
                </a:prstGeom>
                <a:solidFill>
                  <a:srgbClr val="EF933A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D7B02E80-4951-A04A-85CF-CA3CF6A3D15C}"/>
                    </a:ext>
                  </a:extLst>
                </p:cNvPr>
                <p:cNvSpPr/>
                <p:nvPr/>
              </p:nvSpPr>
              <p:spPr>
                <a:xfrm>
                  <a:off x="9294420" y="4631830"/>
                  <a:ext cx="309262" cy="279077"/>
                </a:xfrm>
                <a:prstGeom prst="roundRect">
                  <a:avLst/>
                </a:prstGeom>
                <a:solidFill>
                  <a:srgbClr val="EF933A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AF0FA67A-C6AE-D346-962B-3D380A7E28CF}"/>
                    </a:ext>
                  </a:extLst>
                </p:cNvPr>
                <p:cNvSpPr/>
                <p:nvPr/>
              </p:nvSpPr>
              <p:spPr>
                <a:xfrm>
                  <a:off x="10539266" y="4634487"/>
                  <a:ext cx="309262" cy="279077"/>
                </a:xfrm>
                <a:prstGeom prst="roundRect">
                  <a:avLst/>
                </a:prstGeom>
                <a:solidFill>
                  <a:srgbClr val="EF933A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A0EF32F-39EA-D54F-A9EF-92D8F85234B6}"/>
                    </a:ext>
                  </a:extLst>
                </p:cNvPr>
                <p:cNvSpPr txBox="1"/>
                <p:nvPr/>
              </p:nvSpPr>
              <p:spPr>
                <a:xfrm>
                  <a:off x="9726192" y="4693247"/>
                  <a:ext cx="344943" cy="2768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solidFill>
                        <a:srgbClr val="2F8100"/>
                      </a:solidFill>
                    </a:rPr>
                    <a:t>…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0C6FF26-BFAA-7841-AEB4-3A4DB29D5C91}"/>
                    </a:ext>
                  </a:extLst>
                </p:cNvPr>
                <p:cNvSpPr txBox="1"/>
                <p:nvPr/>
              </p:nvSpPr>
              <p:spPr>
                <a:xfrm>
                  <a:off x="9730381" y="4302171"/>
                  <a:ext cx="344943" cy="2768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solidFill>
                        <a:srgbClr val="2F8100"/>
                      </a:solidFill>
                    </a:rPr>
                    <a:t>…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BED65E-32C8-AD49-9640-CA50AFF2130B}"/>
                  </a:ext>
                </a:extLst>
              </p:cNvPr>
              <p:cNvSpPr txBox="1"/>
              <p:nvPr/>
            </p:nvSpPr>
            <p:spPr>
              <a:xfrm>
                <a:off x="8405705" y="4946830"/>
                <a:ext cx="323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FC63DC-473E-D242-9612-F9190E7B03C7}"/>
                  </a:ext>
                </a:extLst>
              </p:cNvPr>
              <p:cNvSpPr txBox="1"/>
              <p:nvPr/>
            </p:nvSpPr>
            <p:spPr>
              <a:xfrm>
                <a:off x="8910837" y="4959200"/>
                <a:ext cx="323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98C386-BBAF-3240-9421-47D2E59DE4E9}"/>
                  </a:ext>
                </a:extLst>
              </p:cNvPr>
              <p:cNvSpPr txBox="1"/>
              <p:nvPr/>
            </p:nvSpPr>
            <p:spPr>
              <a:xfrm>
                <a:off x="9371107" y="4926444"/>
                <a:ext cx="323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31DBF9-398C-F342-B063-02954424978B}"/>
                  </a:ext>
                </a:extLst>
              </p:cNvPr>
              <p:cNvSpPr txBox="1"/>
              <p:nvPr/>
            </p:nvSpPr>
            <p:spPr>
              <a:xfrm>
                <a:off x="10621467" y="4962218"/>
                <a:ext cx="323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EA9F6C-4D87-5D41-BCF1-FF3BE4E79F07}"/>
                  </a:ext>
                </a:extLst>
              </p:cNvPr>
              <p:cNvSpPr txBox="1"/>
              <p:nvPr/>
            </p:nvSpPr>
            <p:spPr>
              <a:xfrm>
                <a:off x="10621467" y="5333555"/>
                <a:ext cx="323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EA4D88-711E-C143-822A-4AC72A2FB0BF}"/>
                  </a:ext>
                </a:extLst>
              </p:cNvPr>
              <p:cNvSpPr txBox="1"/>
              <p:nvPr/>
            </p:nvSpPr>
            <p:spPr>
              <a:xfrm>
                <a:off x="9389351" y="5357371"/>
                <a:ext cx="323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9C8065-7DBC-E248-9CD4-3214C63C4E04}"/>
                  </a:ext>
                </a:extLst>
              </p:cNvPr>
              <p:cNvSpPr txBox="1"/>
              <p:nvPr/>
            </p:nvSpPr>
            <p:spPr>
              <a:xfrm>
                <a:off x="8909095" y="5328119"/>
                <a:ext cx="323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6E9920-8360-734F-9B84-17CF77AD8DD6}"/>
                  </a:ext>
                </a:extLst>
              </p:cNvPr>
              <p:cNvSpPr txBox="1"/>
              <p:nvPr/>
            </p:nvSpPr>
            <p:spPr>
              <a:xfrm>
                <a:off x="8409820" y="5348466"/>
                <a:ext cx="323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726D670-9356-B546-B82E-31A6BFEBD35C}"/>
                </a:ext>
              </a:extLst>
            </p:cNvPr>
            <p:cNvSpPr/>
            <p:nvPr/>
          </p:nvSpPr>
          <p:spPr>
            <a:xfrm>
              <a:off x="728142" y="3132996"/>
              <a:ext cx="2853177" cy="354094"/>
            </a:xfrm>
            <a:prstGeom prst="rect">
              <a:avLst/>
            </a:prstGeom>
            <a:noFill/>
            <a:ln w="254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5">
                      <a:lumMod val="50000"/>
                    </a:schemeClr>
                  </a:solidFill>
                </a:rPr>
                <a:t>A</a:t>
              </a:r>
              <a:r>
                <a:rPr lang="zh-CN" altLang="en-US" sz="16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zh-CN" sz="1600" b="1" dirty="0">
                  <a:solidFill>
                    <a:schemeClr val="accent5">
                      <a:lumMod val="50000"/>
                    </a:schemeClr>
                  </a:solidFill>
                </a:rPr>
                <a:t>substring from</a:t>
              </a:r>
              <a:r>
                <a:rPr lang="zh-CN" altLang="en-US" sz="16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zh-CN" sz="1600" b="1" dirty="0">
                  <a:solidFill>
                    <a:schemeClr val="accent5">
                      <a:lumMod val="50000"/>
                    </a:schemeClr>
                  </a:solidFill>
                </a:rPr>
                <a:t>a</a:t>
              </a:r>
              <a:r>
                <a:rPr lang="zh-CN" altLang="en-US" sz="16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zh-CN" sz="1600" b="1" dirty="0">
                  <a:solidFill>
                    <a:schemeClr val="accent5">
                      <a:lumMod val="50000"/>
                    </a:schemeClr>
                  </a:solidFill>
                </a:rPr>
                <a:t>chunk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384EB6E-499A-7242-AACD-20EA9CE2CA24}"/>
                </a:ext>
              </a:extLst>
            </p:cNvPr>
            <p:cNvSpPr/>
            <p:nvPr/>
          </p:nvSpPr>
          <p:spPr>
            <a:xfrm>
              <a:off x="719234" y="4432070"/>
              <a:ext cx="2796840" cy="317188"/>
            </a:xfrm>
            <a:prstGeom prst="rect">
              <a:avLst/>
            </a:prstGeom>
            <a:noFill/>
            <a:ln w="254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5">
                      <a:lumMod val="50000"/>
                    </a:schemeClr>
                  </a:solidFill>
                </a:rPr>
                <a:t>Generated</a:t>
              </a:r>
              <a:r>
                <a:rPr lang="zh-CN" altLang="en-US" sz="16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zh-CN" sz="1600" b="1" dirty="0">
                  <a:solidFill>
                    <a:schemeClr val="accent5">
                      <a:lumMod val="50000"/>
                    </a:schemeClr>
                  </a:solidFill>
                </a:rPr>
                <a:t>query</a:t>
              </a:r>
              <a:r>
                <a:rPr lang="zh-CN" altLang="en-US" sz="16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zh-CN" sz="1600" b="1" dirty="0">
                  <a:solidFill>
                    <a:schemeClr val="accent5">
                      <a:lumMod val="50000"/>
                    </a:schemeClr>
                  </a:solidFill>
                </a:rPr>
                <a:t>string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5A23F201-CD9A-4249-972C-10D74CEE49D7}"/>
                </a:ext>
              </a:extLst>
            </p:cNvPr>
            <p:cNvSpPr/>
            <p:nvPr/>
          </p:nvSpPr>
          <p:spPr>
            <a:xfrm>
              <a:off x="582614" y="2614569"/>
              <a:ext cx="3106205" cy="407339"/>
            </a:xfrm>
            <a:prstGeom prst="roundRect">
              <a:avLst/>
            </a:prstGeom>
            <a:solidFill>
              <a:srgbClr val="EF9800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DABC45E-0A5D-A841-B7B7-5374318C3150}"/>
                </a:ext>
              </a:extLst>
            </p:cNvPr>
            <p:cNvGrpSpPr/>
            <p:nvPr/>
          </p:nvGrpSpPr>
          <p:grpSpPr>
            <a:xfrm>
              <a:off x="4121242" y="2744329"/>
              <a:ext cx="599262" cy="248594"/>
              <a:chOff x="5297922" y="981303"/>
              <a:chExt cx="599262" cy="248594"/>
            </a:xfrm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DD17114A-ED72-1A41-992A-D132ECA4B3CD}"/>
                  </a:ext>
                </a:extLst>
              </p:cNvPr>
              <p:cNvSpPr/>
              <p:nvPr/>
            </p:nvSpPr>
            <p:spPr>
              <a:xfrm>
                <a:off x="5297922" y="981303"/>
                <a:ext cx="592859" cy="188156"/>
              </a:xfrm>
              <a:prstGeom prst="roundRect">
                <a:avLst/>
              </a:prstGeom>
              <a:solidFill>
                <a:srgbClr val="EF9800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C170D5B-95AF-144A-A87F-3DD522C8D1FA}"/>
                  </a:ext>
                </a:extLst>
              </p:cNvPr>
              <p:cNvSpPr txBox="1"/>
              <p:nvPr/>
            </p:nvSpPr>
            <p:spPr>
              <a:xfrm>
                <a:off x="5297922" y="981303"/>
                <a:ext cx="599262" cy="248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altLang="zh-CN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QSG</a:t>
                </a:r>
                <a:endPara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3B0AF47-FD55-4845-9486-E634A212818C}"/>
                </a:ext>
              </a:extLst>
            </p:cNvPr>
            <p:cNvSpPr/>
            <p:nvPr/>
          </p:nvSpPr>
          <p:spPr>
            <a:xfrm>
              <a:off x="518389" y="2647983"/>
              <a:ext cx="3249991" cy="354094"/>
            </a:xfrm>
            <a:prstGeom prst="rect">
              <a:avLst/>
            </a:prstGeom>
            <a:noFill/>
            <a:ln w="254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Query String Generator (QSG)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94" name="Picture 93">
            <a:hlinkClick r:id="rId2" action="ppaction://hlinksldjump"/>
            <a:extLst>
              <a:ext uri="{FF2B5EF4-FFF2-40B4-BE49-F238E27FC236}">
                <a16:creationId xmlns:a16="http://schemas.microsoft.com/office/drawing/2014/main" id="{6BA009B1-2D81-BF4E-B54D-A6C8E373D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358" y="5494620"/>
            <a:ext cx="872502" cy="8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8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2AA6-3A0A-2F4C-A80B-EA44E1C2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dirty="0"/>
              <a:t>Sensitivity Analysis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FA640B-4BA2-DC4C-A7B6-415ACCA3A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6963" y="1127842"/>
            <a:ext cx="3915105" cy="23984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9DDBC-0BCE-1A48-BCCB-9BBAD1A00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E308D-3F89-EF4E-BA68-41223EC83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668" y="1127842"/>
            <a:ext cx="3995368" cy="242385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73A4254-9B0B-6243-B5AE-4A79F2097863}"/>
              </a:ext>
            </a:extLst>
          </p:cNvPr>
          <p:cNvSpPr/>
          <p:nvPr/>
        </p:nvSpPr>
        <p:spPr>
          <a:xfrm>
            <a:off x="366962" y="4114800"/>
            <a:ext cx="8410073" cy="9143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rgbClr val="002060"/>
                </a:solidFill>
              </a:rPr>
              <a:t>Early rejection based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on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the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chunk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quality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scores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technique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uses </a:t>
            </a:r>
            <a:r>
              <a:rPr lang="en-US" altLang="zh-CN" sz="2000" b="1" dirty="0">
                <a:solidFill>
                  <a:srgbClr val="2F8100"/>
                </a:solidFill>
              </a:rPr>
              <a:t>two</a:t>
            </a:r>
            <a:r>
              <a:rPr lang="en-US" altLang="zh-CN" sz="2000" b="1" dirty="0">
                <a:solidFill>
                  <a:srgbClr val="002060"/>
                </a:solidFill>
              </a:rPr>
              <a:t> and </a:t>
            </a:r>
            <a:r>
              <a:rPr lang="en-US" altLang="zh-CN" sz="2000" b="1" dirty="0">
                <a:solidFill>
                  <a:srgbClr val="FE6200"/>
                </a:solidFill>
              </a:rPr>
              <a:t>five</a:t>
            </a:r>
            <a:r>
              <a:rPr lang="en-US" altLang="zh-CN" sz="2000" b="1" dirty="0">
                <a:solidFill>
                  <a:srgbClr val="002060"/>
                </a:solidFill>
              </a:rPr>
              <a:t> sampled chunks for the E. coli and human datasets, respectively.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01176A3-B226-0B4C-B847-420CED838FCA}"/>
              </a:ext>
            </a:extLst>
          </p:cNvPr>
          <p:cNvSpPr/>
          <p:nvPr/>
        </p:nvSpPr>
        <p:spPr>
          <a:xfrm>
            <a:off x="366962" y="5355682"/>
            <a:ext cx="8410073" cy="8864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rgbClr val="002060"/>
                </a:solidFill>
              </a:rPr>
              <a:t>Early rejection based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on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the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chunk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mapping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technique</a:t>
            </a:r>
            <a:r>
              <a:rPr lang="zh-CN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</a:rPr>
              <a:t>uses </a:t>
            </a:r>
            <a:r>
              <a:rPr lang="en-US" altLang="zh-CN" sz="2000" b="1" dirty="0">
                <a:solidFill>
                  <a:srgbClr val="FE6200"/>
                </a:solidFill>
              </a:rPr>
              <a:t>five</a:t>
            </a:r>
            <a:r>
              <a:rPr lang="en-US" altLang="zh-CN" sz="2000" b="1" dirty="0">
                <a:solidFill>
                  <a:srgbClr val="002060"/>
                </a:solidFill>
              </a:rPr>
              <a:t> and </a:t>
            </a:r>
            <a:r>
              <a:rPr lang="en-US" altLang="zh-CN" sz="2000" b="1" dirty="0">
                <a:solidFill>
                  <a:srgbClr val="FE6200"/>
                </a:solidFill>
              </a:rPr>
              <a:t>three</a:t>
            </a:r>
            <a:r>
              <a:rPr lang="en-US" altLang="zh-CN" sz="2000" b="1" dirty="0">
                <a:solidFill>
                  <a:srgbClr val="002060"/>
                </a:solidFill>
              </a:rPr>
              <a:t> sampled chunks for the E. coli and human datasets, respectively.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4BDB1A-0E81-5343-879E-3203E95A7FCE}"/>
              </a:ext>
            </a:extLst>
          </p:cNvPr>
          <p:cNvSpPr/>
          <p:nvPr/>
        </p:nvSpPr>
        <p:spPr>
          <a:xfrm>
            <a:off x="209668" y="350550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</a:rPr>
              <a:t>Early rejection based</a:t>
            </a:r>
            <a:r>
              <a:rPr lang="zh-CN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</a:rPr>
              <a:t>on</a:t>
            </a:r>
            <a:r>
              <a:rPr lang="zh-CN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</a:rPr>
              <a:t>the</a:t>
            </a:r>
            <a:r>
              <a:rPr lang="zh-CN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</a:rPr>
              <a:t>chunk</a:t>
            </a:r>
            <a:r>
              <a:rPr lang="zh-CN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</a:rPr>
              <a:t>quality</a:t>
            </a:r>
            <a:r>
              <a:rPr lang="zh-CN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</a:rPr>
              <a:t>scores</a:t>
            </a:r>
            <a:r>
              <a:rPr lang="zh-CN" altLang="en-US" sz="1600" b="1" dirty="0">
                <a:solidFill>
                  <a:srgbClr val="002060"/>
                </a:solidFill>
              </a:rPr>
              <a:t> 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DDBC9A-C515-6046-856C-44B9461CE623}"/>
              </a:ext>
            </a:extLst>
          </p:cNvPr>
          <p:cNvSpPr/>
          <p:nvPr/>
        </p:nvSpPr>
        <p:spPr>
          <a:xfrm>
            <a:off x="4781668" y="3505504"/>
            <a:ext cx="40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</a:rPr>
              <a:t>Early rejection based</a:t>
            </a:r>
            <a:r>
              <a:rPr lang="zh-CN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</a:rPr>
              <a:t>on</a:t>
            </a:r>
            <a:r>
              <a:rPr lang="zh-CN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</a:rPr>
              <a:t>the</a:t>
            </a:r>
            <a:r>
              <a:rPr lang="zh-CN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</a:rPr>
              <a:t>chunk</a:t>
            </a:r>
            <a:r>
              <a:rPr lang="zh-CN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zh-CN" sz="1600" b="1" dirty="0">
                <a:solidFill>
                  <a:srgbClr val="002060"/>
                </a:solidFill>
              </a:rPr>
              <a:t>mapping</a:t>
            </a:r>
            <a:endParaRPr lang="en-US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81E256-D3C4-E042-9E76-31E6AACC9F00}"/>
              </a:ext>
            </a:extLst>
          </p:cNvPr>
          <p:cNvSpPr/>
          <p:nvPr/>
        </p:nvSpPr>
        <p:spPr>
          <a:xfrm>
            <a:off x="1162756" y="1484492"/>
            <a:ext cx="225777" cy="225777"/>
          </a:xfrm>
          <a:prstGeom prst="ellipse">
            <a:avLst/>
          </a:prstGeom>
          <a:noFill/>
          <a:ln w="50800">
            <a:solidFill>
              <a:srgbClr val="2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7B7648-511A-2F40-92DD-3D026B23FEC9}"/>
              </a:ext>
            </a:extLst>
          </p:cNvPr>
          <p:cNvSpPr/>
          <p:nvPr/>
        </p:nvSpPr>
        <p:spPr>
          <a:xfrm>
            <a:off x="1162756" y="3003590"/>
            <a:ext cx="225777" cy="225777"/>
          </a:xfrm>
          <a:prstGeom prst="ellipse">
            <a:avLst/>
          </a:prstGeom>
          <a:noFill/>
          <a:ln w="50800">
            <a:solidFill>
              <a:srgbClr val="2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7F5B86-DF4D-C64D-B701-A84C1BEF3FEB}"/>
              </a:ext>
            </a:extLst>
          </p:cNvPr>
          <p:cNvSpPr/>
          <p:nvPr/>
        </p:nvSpPr>
        <p:spPr>
          <a:xfrm>
            <a:off x="3776134" y="2156181"/>
            <a:ext cx="225777" cy="225777"/>
          </a:xfrm>
          <a:prstGeom prst="ellipse">
            <a:avLst/>
          </a:prstGeom>
          <a:noFill/>
          <a:ln w="50800">
            <a:solidFill>
              <a:srgbClr val="FE6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E62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2324B0-20F2-5E49-A850-0AAD02F61443}"/>
              </a:ext>
            </a:extLst>
          </p:cNvPr>
          <p:cNvSpPr/>
          <p:nvPr/>
        </p:nvSpPr>
        <p:spPr>
          <a:xfrm>
            <a:off x="3786391" y="2663453"/>
            <a:ext cx="225777" cy="225777"/>
          </a:xfrm>
          <a:prstGeom prst="ellipse">
            <a:avLst/>
          </a:prstGeom>
          <a:noFill/>
          <a:ln w="50800">
            <a:solidFill>
              <a:srgbClr val="FE6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E62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437A5D-FE66-0E41-9C43-BFF96CFA0209}"/>
              </a:ext>
            </a:extLst>
          </p:cNvPr>
          <p:cNvSpPr/>
          <p:nvPr/>
        </p:nvSpPr>
        <p:spPr>
          <a:xfrm>
            <a:off x="8246533" y="2020714"/>
            <a:ext cx="225777" cy="225777"/>
          </a:xfrm>
          <a:prstGeom prst="ellipse">
            <a:avLst/>
          </a:prstGeom>
          <a:noFill/>
          <a:ln w="50800">
            <a:solidFill>
              <a:srgbClr val="2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6FEC9E-0923-DB45-8B23-89625610073D}"/>
              </a:ext>
            </a:extLst>
          </p:cNvPr>
          <p:cNvSpPr/>
          <p:nvPr/>
        </p:nvSpPr>
        <p:spPr>
          <a:xfrm>
            <a:off x="8257822" y="3043101"/>
            <a:ext cx="225777" cy="225777"/>
          </a:xfrm>
          <a:prstGeom prst="ellipse">
            <a:avLst/>
          </a:prstGeom>
          <a:noFill/>
          <a:ln w="50800">
            <a:solidFill>
              <a:srgbClr val="2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C4E474-2A97-EA49-ADC9-1E3D23BB953E}"/>
              </a:ext>
            </a:extLst>
          </p:cNvPr>
          <p:cNvSpPr/>
          <p:nvPr/>
        </p:nvSpPr>
        <p:spPr>
          <a:xfrm>
            <a:off x="6942667" y="2060225"/>
            <a:ext cx="225777" cy="225777"/>
          </a:xfrm>
          <a:prstGeom prst="ellipse">
            <a:avLst/>
          </a:prstGeom>
          <a:noFill/>
          <a:ln w="50800">
            <a:solidFill>
              <a:srgbClr val="FE6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E62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AA2EA4C-7C01-3447-A4BA-55678B3E5493}"/>
              </a:ext>
            </a:extLst>
          </p:cNvPr>
          <p:cNvSpPr/>
          <p:nvPr/>
        </p:nvSpPr>
        <p:spPr>
          <a:xfrm>
            <a:off x="6941636" y="3007764"/>
            <a:ext cx="225777" cy="225777"/>
          </a:xfrm>
          <a:prstGeom prst="ellipse">
            <a:avLst/>
          </a:prstGeom>
          <a:noFill/>
          <a:ln w="50800">
            <a:solidFill>
              <a:srgbClr val="FE6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E6200"/>
              </a:solidFill>
            </a:endParaRPr>
          </a:p>
        </p:txBody>
      </p:sp>
      <p:pic>
        <p:nvPicPr>
          <p:cNvPr id="20" name="Picture 19">
            <a:hlinkClick r:id="rId5" action="ppaction://hlinksldjump"/>
            <a:extLst>
              <a:ext uri="{FF2B5EF4-FFF2-40B4-BE49-F238E27FC236}">
                <a16:creationId xmlns:a16="http://schemas.microsoft.com/office/drawing/2014/main" id="{0318128B-6BF1-3248-95C5-192847388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566" y="72839"/>
            <a:ext cx="872502" cy="8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BBF8-6AF2-F249-B436-7CD1A96C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63" y="257434"/>
            <a:ext cx="8410073" cy="753467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B64B0-8854-B748-BCA8-08C018F14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6575" indent="-357188">
              <a:lnSpc>
                <a:spcPct val="150000"/>
              </a:lnSpc>
              <a:buClr>
                <a:srgbClr val="2676C6"/>
              </a:buClr>
            </a:pPr>
            <a:r>
              <a:rPr lang="en-US" altLang="zh-CN" sz="2700" b="1" dirty="0">
                <a:solidFill>
                  <a:schemeClr val="accent3"/>
                </a:solidFill>
              </a:rPr>
              <a:t>Background</a:t>
            </a:r>
            <a:r>
              <a:rPr lang="zh-CN" altLang="en-US" sz="2700" b="1" dirty="0">
                <a:solidFill>
                  <a:schemeClr val="accent3"/>
                </a:solidFill>
              </a:rPr>
              <a:t> </a:t>
            </a:r>
            <a:r>
              <a:rPr lang="en-US" altLang="zh-CN" sz="2700" b="1" dirty="0">
                <a:solidFill>
                  <a:schemeClr val="accent3"/>
                </a:solidFill>
              </a:rPr>
              <a:t>and</a:t>
            </a:r>
            <a:r>
              <a:rPr lang="zh-CN" altLang="en-US" sz="2700" b="1" dirty="0">
                <a:solidFill>
                  <a:schemeClr val="accent3"/>
                </a:solidFill>
              </a:rPr>
              <a:t> </a:t>
            </a:r>
            <a:r>
              <a:rPr lang="en-US" altLang="zh-CN" sz="2700" b="1" dirty="0">
                <a:solidFill>
                  <a:schemeClr val="accent3"/>
                </a:solidFill>
              </a:rPr>
              <a:t>Motivation</a:t>
            </a:r>
            <a:endParaRPr lang="en-US" altLang="zh-CN" sz="2300" b="1" dirty="0">
              <a:solidFill>
                <a:schemeClr val="bg1">
                  <a:lumMod val="75000"/>
                </a:schemeClr>
              </a:solidFill>
            </a:endParaRPr>
          </a:p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 err="1">
                <a:solidFill>
                  <a:schemeClr val="bg1">
                    <a:lumMod val="75000"/>
                  </a:schemeClr>
                </a:solidFill>
              </a:rPr>
              <a:t>GenPIP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Tight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Integration of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Genome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Analysis</a:t>
            </a:r>
            <a:r>
              <a:rPr lang="zh-CN" altLang="en-US" sz="27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Steps</a:t>
            </a:r>
          </a:p>
          <a:p>
            <a:pPr marL="800100" lvl="1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Chunk-based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Pipeline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(CP)</a:t>
            </a:r>
          </a:p>
          <a:p>
            <a:pPr marL="800100" lvl="1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Early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Rejection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500" b="1" dirty="0">
                <a:solidFill>
                  <a:schemeClr val="bg1">
                    <a:lumMod val="75000"/>
                  </a:schemeClr>
                </a:solidFill>
              </a:rPr>
              <a:t>(ER)</a:t>
            </a:r>
            <a:r>
              <a:rPr lang="zh-CN" altLang="en-US" sz="25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altLang="zh-CN" sz="2500" b="1" dirty="0">
              <a:solidFill>
                <a:schemeClr val="bg1">
                  <a:lumMod val="75000"/>
                </a:schemeClr>
              </a:solidFill>
            </a:endParaRPr>
          </a:p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 err="1">
                <a:solidFill>
                  <a:schemeClr val="bg1">
                    <a:lumMod val="75000"/>
                  </a:schemeClr>
                </a:solidFill>
              </a:rPr>
              <a:t>GenPIP</a:t>
            </a: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 Implementation </a:t>
            </a:r>
          </a:p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Evaluation </a:t>
            </a:r>
            <a:endParaRPr lang="en-US" sz="2700" b="1" dirty="0">
              <a:solidFill>
                <a:schemeClr val="bg1">
                  <a:lumMod val="75000"/>
                </a:schemeClr>
              </a:solidFill>
            </a:endParaRPr>
          </a:p>
          <a:p>
            <a:pPr marL="536575" indent="-357188"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sz="27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73C91-78D5-8E42-A3C9-6E128966C5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5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206">
            <a:extLst>
              <a:ext uri="{FF2B5EF4-FFF2-40B4-BE49-F238E27FC236}">
                <a16:creationId xmlns:a16="http://schemas.microsoft.com/office/drawing/2014/main" id="{89FE957A-7F89-9D4E-AFAE-8B14EFF0FA45}"/>
              </a:ext>
            </a:extLst>
          </p:cNvPr>
          <p:cNvSpPr txBox="1"/>
          <p:nvPr/>
        </p:nvSpPr>
        <p:spPr>
          <a:xfrm>
            <a:off x="5174029" y="4614143"/>
            <a:ext cx="162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2F8100"/>
                </a:solidFill>
              </a:rPr>
              <a:t>High-quality</a:t>
            </a:r>
            <a:endParaRPr lang="en-US" b="1" dirty="0">
              <a:solidFill>
                <a:srgbClr val="2F8100"/>
              </a:solidFill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BF1BD37F-8F71-B445-A30C-7F76F5337FDA}"/>
              </a:ext>
            </a:extLst>
          </p:cNvPr>
          <p:cNvSpPr txBox="1"/>
          <p:nvPr/>
        </p:nvSpPr>
        <p:spPr>
          <a:xfrm>
            <a:off x="7306906" y="1316444"/>
            <a:ext cx="162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E6200"/>
                </a:solidFill>
              </a:rPr>
              <a:t>Read</a:t>
            </a:r>
            <a:endParaRPr lang="en-US" b="1" dirty="0">
              <a:solidFill>
                <a:srgbClr val="FE6200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C508E3C-807E-A94D-A21B-E270A3248A69}"/>
              </a:ext>
            </a:extLst>
          </p:cNvPr>
          <p:cNvGrpSpPr/>
          <p:nvPr/>
        </p:nvGrpSpPr>
        <p:grpSpPr>
          <a:xfrm>
            <a:off x="6642946" y="2167295"/>
            <a:ext cx="441488" cy="216000"/>
            <a:chOff x="6492340" y="3397489"/>
            <a:chExt cx="441488" cy="2160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23B6BF1-AD58-C14D-8964-C3AEB9B5C511}"/>
                </a:ext>
              </a:extLst>
            </p:cNvPr>
            <p:cNvSpPr/>
            <p:nvPr/>
          </p:nvSpPr>
          <p:spPr>
            <a:xfrm>
              <a:off x="6492340" y="3397489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G</a:t>
              </a:r>
              <a:endParaRPr lang="en-US" b="1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92F4A0E-6167-E945-919D-4498D3D4EDCC}"/>
                </a:ext>
              </a:extLst>
            </p:cNvPr>
            <p:cNvSpPr/>
            <p:nvPr/>
          </p:nvSpPr>
          <p:spPr>
            <a:xfrm>
              <a:off x="6717828" y="3397489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G</a:t>
              </a:r>
              <a:endParaRPr lang="en-US" b="1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5D137BB-700B-5042-8AA2-9C4B99DB43B3}"/>
              </a:ext>
            </a:extLst>
          </p:cNvPr>
          <p:cNvGrpSpPr/>
          <p:nvPr/>
        </p:nvGrpSpPr>
        <p:grpSpPr>
          <a:xfrm>
            <a:off x="6648706" y="2170086"/>
            <a:ext cx="441488" cy="216000"/>
            <a:chOff x="6492340" y="3397489"/>
            <a:chExt cx="441488" cy="216000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BB92410-9C44-0347-9AEE-A3FDC5308B6E}"/>
                </a:ext>
              </a:extLst>
            </p:cNvPr>
            <p:cNvSpPr/>
            <p:nvPr/>
          </p:nvSpPr>
          <p:spPr>
            <a:xfrm>
              <a:off x="6492340" y="3397489"/>
              <a:ext cx="216000" cy="216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A</a:t>
              </a:r>
              <a:endParaRPr lang="en-US" b="1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9C3D96A-DF96-6C41-A194-3865CAE3A147}"/>
                </a:ext>
              </a:extLst>
            </p:cNvPr>
            <p:cNvSpPr/>
            <p:nvPr/>
          </p:nvSpPr>
          <p:spPr>
            <a:xfrm>
              <a:off x="6717828" y="3397489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C</a:t>
              </a:r>
              <a:endParaRPr lang="en-US" b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85E1DE-4D9A-E147-8873-2161E9BB0658}"/>
              </a:ext>
            </a:extLst>
          </p:cNvPr>
          <p:cNvGrpSpPr/>
          <p:nvPr/>
        </p:nvGrpSpPr>
        <p:grpSpPr>
          <a:xfrm>
            <a:off x="3356154" y="1744579"/>
            <a:ext cx="1606368" cy="477391"/>
            <a:chOff x="473648" y="3397489"/>
            <a:chExt cx="1606368" cy="477391"/>
          </a:xfrm>
        </p:grpSpPr>
        <p:pic>
          <p:nvPicPr>
            <p:cNvPr id="75" name="Content Placeholder 5">
              <a:extLst>
                <a:ext uri="{FF2B5EF4-FFF2-40B4-BE49-F238E27FC236}">
                  <a16:creationId xmlns:a16="http://schemas.microsoft.com/office/drawing/2014/main" id="{AB2EA312-63B0-E347-9BA2-0C0CE64ED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648" y="3417443"/>
              <a:ext cx="1606368" cy="45743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3132D5-8F59-8648-9589-5B377A8A7D78}"/>
                </a:ext>
              </a:extLst>
            </p:cNvPr>
            <p:cNvSpPr/>
            <p:nvPr/>
          </p:nvSpPr>
          <p:spPr>
            <a:xfrm>
              <a:off x="473648" y="3397489"/>
              <a:ext cx="1606368" cy="469656"/>
            </a:xfrm>
            <a:prstGeom prst="rect">
              <a:avLst/>
            </a:prstGeom>
            <a:solidFill>
              <a:schemeClr val="lt1">
                <a:alpha val="8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418A767-7BF3-614A-86F9-E0A33B12F072}"/>
              </a:ext>
            </a:extLst>
          </p:cNvPr>
          <p:cNvGrpSpPr/>
          <p:nvPr/>
        </p:nvGrpSpPr>
        <p:grpSpPr>
          <a:xfrm>
            <a:off x="5319236" y="1317176"/>
            <a:ext cx="1865335" cy="1927042"/>
            <a:chOff x="5384552" y="1132115"/>
            <a:chExt cx="1865335" cy="192704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6B1EC0B-CC72-0449-B795-4C16B4CCEFAF}"/>
                </a:ext>
              </a:extLst>
            </p:cNvPr>
            <p:cNvGrpSpPr/>
            <p:nvPr/>
          </p:nvGrpSpPr>
          <p:grpSpPr>
            <a:xfrm>
              <a:off x="5444083" y="1319872"/>
              <a:ext cx="1739285" cy="1739285"/>
              <a:chOff x="4952816" y="3595606"/>
              <a:chExt cx="1739285" cy="173928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545188D-7C36-DE45-BD29-75E39B026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2816" y="3595606"/>
                <a:ext cx="1739285" cy="173928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9DC05C6-D2CF-EC46-BBF5-59F74BC2D1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7210" y="4041888"/>
                <a:ext cx="675617" cy="675617"/>
              </a:xfrm>
              <a:prstGeom prst="rect">
                <a:avLst/>
              </a:prstGeom>
            </p:spPr>
          </p:pic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C808849-9430-4A4C-82F6-1B6D80980665}"/>
                </a:ext>
              </a:extLst>
            </p:cNvPr>
            <p:cNvSpPr/>
            <p:nvPr/>
          </p:nvSpPr>
          <p:spPr>
            <a:xfrm>
              <a:off x="5388430" y="1458686"/>
              <a:ext cx="1861457" cy="1600471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64A9D2DF-68D5-D44E-93AA-6FAC26EEAFD0}"/>
                </a:ext>
              </a:extLst>
            </p:cNvPr>
            <p:cNvSpPr/>
            <p:nvPr/>
          </p:nvSpPr>
          <p:spPr>
            <a:xfrm>
              <a:off x="5384552" y="1132115"/>
              <a:ext cx="1861457" cy="326572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Compute</a:t>
              </a:r>
              <a:endParaRPr lang="en-US" b="1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29247B-EE64-EC4D-B138-42461CC0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>
                <a:solidFill>
                  <a:schemeClr val="accent3"/>
                </a:solidFill>
              </a:rPr>
              <a:t>Genome</a:t>
            </a:r>
            <a:r>
              <a:rPr lang="zh-CN" altLang="en-US" dirty="0">
                <a:solidFill>
                  <a:schemeClr val="accent3"/>
                </a:solidFill>
              </a:rPr>
              <a:t> </a:t>
            </a:r>
            <a:r>
              <a:rPr lang="en-US" altLang="zh-CN" dirty="0">
                <a:solidFill>
                  <a:schemeClr val="accent3"/>
                </a:solidFill>
              </a:rPr>
              <a:t>Analysis</a:t>
            </a:r>
            <a:r>
              <a:rPr lang="zh-CN" altLang="en-US" dirty="0">
                <a:solidFill>
                  <a:schemeClr val="accent3"/>
                </a:solidFill>
              </a:rPr>
              <a:t> </a:t>
            </a:r>
            <a:r>
              <a:rPr lang="en-US" altLang="zh-CN" dirty="0">
                <a:solidFill>
                  <a:schemeClr val="accent3"/>
                </a:solidFill>
              </a:rPr>
              <a:t>Pipeline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B1201-916D-C24C-95FF-F8F829A5C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2EF717-E9FC-A646-A545-A733B2C832F7}"/>
              </a:ext>
            </a:extLst>
          </p:cNvPr>
          <p:cNvGrpSpPr/>
          <p:nvPr/>
        </p:nvGrpSpPr>
        <p:grpSpPr>
          <a:xfrm>
            <a:off x="0" y="1436645"/>
            <a:ext cx="3213463" cy="1807573"/>
            <a:chOff x="0" y="1251584"/>
            <a:chExt cx="3213463" cy="18075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43C4B3-E283-4548-8311-F043EBB84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251584"/>
              <a:ext cx="3213463" cy="180757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4F0ED6-109D-D14F-81BF-F6E6D4F82A77}"/>
                </a:ext>
              </a:extLst>
            </p:cNvPr>
            <p:cNvSpPr/>
            <p:nvPr/>
          </p:nvSpPr>
          <p:spPr>
            <a:xfrm>
              <a:off x="1750423" y="2390503"/>
              <a:ext cx="966651" cy="48332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BBC22F-F987-7847-B24D-F78A0456D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7961" y="2686361"/>
            <a:ext cx="919113" cy="26173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8717A6-1951-014B-945A-0AD5F0975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311437" y="2310221"/>
            <a:ext cx="1675176" cy="3531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1EE844-7730-1949-8548-F686A97CA0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3311437" y="2740216"/>
            <a:ext cx="1675176" cy="41575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895B32F-0BA1-5048-82D4-16143632C489}"/>
              </a:ext>
            </a:extLst>
          </p:cNvPr>
          <p:cNvGrpSpPr/>
          <p:nvPr/>
        </p:nvGrpSpPr>
        <p:grpSpPr>
          <a:xfrm>
            <a:off x="3218296" y="1283031"/>
            <a:ext cx="1865335" cy="1961187"/>
            <a:chOff x="3120322" y="1097970"/>
            <a:chExt cx="1865335" cy="1961187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C46DD80-6AE1-914C-82CA-7FFBB5E9D4DB}"/>
                </a:ext>
              </a:extLst>
            </p:cNvPr>
            <p:cNvSpPr/>
            <p:nvPr/>
          </p:nvSpPr>
          <p:spPr>
            <a:xfrm>
              <a:off x="3124200" y="1458686"/>
              <a:ext cx="1861457" cy="1600471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711B8F7-D3FD-7D40-8556-41F319971975}"/>
                </a:ext>
              </a:extLst>
            </p:cNvPr>
            <p:cNvSpPr/>
            <p:nvPr/>
          </p:nvSpPr>
          <p:spPr>
            <a:xfrm>
              <a:off x="3120322" y="1132115"/>
              <a:ext cx="1861457" cy="326572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01184D-54F5-1041-B1EE-7399F33474F8}"/>
                </a:ext>
              </a:extLst>
            </p:cNvPr>
            <p:cNvSpPr txBox="1"/>
            <p:nvPr/>
          </p:nvSpPr>
          <p:spPr>
            <a:xfrm>
              <a:off x="3582626" y="1097970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</a:rPr>
                <a:t>Storage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76DBCCD3-E407-F741-854B-97CF58511D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5726" y="1733549"/>
            <a:ext cx="594129" cy="4690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0222332-8FE9-C947-BB2C-1783289393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9855" y="1773577"/>
            <a:ext cx="602585" cy="3825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B3A36F-80D5-E845-9139-8EDE94821B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7883" y="1778745"/>
            <a:ext cx="563590" cy="397828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FFE04047-5C97-D342-BF01-6011F68E1BE0}"/>
              </a:ext>
            </a:extLst>
          </p:cNvPr>
          <p:cNvGrpSpPr/>
          <p:nvPr/>
        </p:nvGrpSpPr>
        <p:grpSpPr>
          <a:xfrm>
            <a:off x="7406476" y="1283031"/>
            <a:ext cx="1432724" cy="1961187"/>
            <a:chOff x="3120322" y="1097970"/>
            <a:chExt cx="1894117" cy="1961187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F52C6A0B-9051-0147-9674-FC6419E9821C}"/>
                </a:ext>
              </a:extLst>
            </p:cNvPr>
            <p:cNvSpPr/>
            <p:nvPr/>
          </p:nvSpPr>
          <p:spPr>
            <a:xfrm>
              <a:off x="3124198" y="1458686"/>
              <a:ext cx="1890240" cy="1600471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306C03AD-54CF-8E40-8A39-D038F0719E08}"/>
                </a:ext>
              </a:extLst>
            </p:cNvPr>
            <p:cNvSpPr/>
            <p:nvPr/>
          </p:nvSpPr>
          <p:spPr>
            <a:xfrm>
              <a:off x="3120322" y="1132115"/>
              <a:ext cx="1894117" cy="315681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69FFDD2-EE6C-1C43-8477-A8D3C5185707}"/>
                </a:ext>
              </a:extLst>
            </p:cNvPr>
            <p:cNvSpPr txBox="1"/>
            <p:nvPr/>
          </p:nvSpPr>
          <p:spPr>
            <a:xfrm>
              <a:off x="3435533" y="1097970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</a:rPr>
                <a:t>Storage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057ED07-747B-9A4E-A741-2B8757B1ECF0}"/>
              </a:ext>
            </a:extLst>
          </p:cNvPr>
          <p:cNvSpPr txBox="1"/>
          <p:nvPr/>
        </p:nvSpPr>
        <p:spPr>
          <a:xfrm>
            <a:off x="5390310" y="2848211"/>
            <a:ext cx="169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1.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</a:rPr>
              <a:t>Basecalling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91DCAEF-AEC2-6E42-99C8-944387237D93}"/>
              </a:ext>
            </a:extLst>
          </p:cNvPr>
          <p:cNvGrpSpPr/>
          <p:nvPr/>
        </p:nvGrpSpPr>
        <p:grpSpPr>
          <a:xfrm>
            <a:off x="6949161" y="4036887"/>
            <a:ext cx="1865335" cy="2091983"/>
            <a:chOff x="6949161" y="3851826"/>
            <a:chExt cx="1865335" cy="2091983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F747B78-B4BC-8B4B-86DB-BE6FD6336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8692" y="3908951"/>
              <a:ext cx="1739285" cy="1739285"/>
            </a:xfrm>
            <a:prstGeom prst="rect">
              <a:avLst/>
            </a:prstGeom>
          </p:spPr>
        </p:pic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DDE17B1C-1BE6-114B-BF35-2C2DA74076A3}"/>
                </a:ext>
              </a:extLst>
            </p:cNvPr>
            <p:cNvSpPr/>
            <p:nvPr/>
          </p:nvSpPr>
          <p:spPr>
            <a:xfrm>
              <a:off x="6953039" y="4178397"/>
              <a:ext cx="1861457" cy="1765412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3D82AB7D-4EA3-254A-8E45-995F1191B953}"/>
                </a:ext>
              </a:extLst>
            </p:cNvPr>
            <p:cNvSpPr/>
            <p:nvPr/>
          </p:nvSpPr>
          <p:spPr>
            <a:xfrm>
              <a:off x="6949161" y="3851826"/>
              <a:ext cx="1861457" cy="326572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Compute</a:t>
              </a:r>
              <a:endParaRPr lang="en-US" b="1" dirty="0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79F9408-CD67-734E-8AEE-C2AF6B922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43182" y="4363748"/>
              <a:ext cx="935090" cy="654563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13184E7-EEAA-CB48-86E5-101ED16C1270}"/>
                </a:ext>
              </a:extLst>
            </p:cNvPr>
            <p:cNvSpPr txBox="1"/>
            <p:nvPr/>
          </p:nvSpPr>
          <p:spPr>
            <a:xfrm>
              <a:off x="7020548" y="5297478"/>
              <a:ext cx="17869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0070C0"/>
                  </a:solidFill>
                </a:rPr>
                <a:t>2.</a:t>
              </a:r>
              <a:r>
                <a:rPr lang="zh-CN" altLang="en-US" b="1" dirty="0">
                  <a:solidFill>
                    <a:srgbClr val="0070C0"/>
                  </a:solidFill>
                </a:rPr>
                <a:t> </a:t>
              </a:r>
              <a:r>
                <a:rPr lang="en-US" altLang="zh-CN" b="1" dirty="0">
                  <a:solidFill>
                    <a:srgbClr val="0070C0"/>
                  </a:solidFill>
                </a:rPr>
                <a:t>Read</a:t>
              </a:r>
              <a:r>
                <a:rPr lang="zh-CN" altLang="en-US" b="1" dirty="0">
                  <a:solidFill>
                    <a:srgbClr val="0070C0"/>
                  </a:solidFill>
                </a:rPr>
                <a:t> </a:t>
              </a:r>
              <a:r>
                <a:rPr lang="en-US" altLang="zh-CN" b="1" dirty="0">
                  <a:solidFill>
                    <a:srgbClr val="0070C0"/>
                  </a:solidFill>
                </a:rPr>
                <a:t>Quality</a:t>
              </a:r>
              <a:r>
                <a:rPr lang="zh-CN" altLang="en-US" b="1" dirty="0">
                  <a:solidFill>
                    <a:srgbClr val="0070C0"/>
                  </a:solidFill>
                </a:rPr>
                <a:t> </a:t>
              </a:r>
              <a:r>
                <a:rPr lang="en-US" altLang="zh-CN" b="1" dirty="0">
                  <a:solidFill>
                    <a:srgbClr val="0070C0"/>
                  </a:solidFill>
                </a:rPr>
                <a:t>Control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5128BC-917E-2547-A0C9-82D750FD996D}"/>
              </a:ext>
            </a:extLst>
          </p:cNvPr>
          <p:cNvGrpSpPr/>
          <p:nvPr/>
        </p:nvGrpSpPr>
        <p:grpSpPr>
          <a:xfrm>
            <a:off x="5227943" y="4613246"/>
            <a:ext cx="1478932" cy="1515625"/>
            <a:chOff x="3030451" y="1007384"/>
            <a:chExt cx="1955206" cy="2051773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5ED597C6-9B3D-B04C-91DC-C148EAE20EB5}"/>
                </a:ext>
              </a:extLst>
            </p:cNvPr>
            <p:cNvSpPr/>
            <p:nvPr/>
          </p:nvSpPr>
          <p:spPr>
            <a:xfrm>
              <a:off x="3042848" y="1458687"/>
              <a:ext cx="1942809" cy="1600470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FE76EF96-35D5-0E47-A044-AA57DDCAAA72}"/>
                </a:ext>
              </a:extLst>
            </p:cNvPr>
            <p:cNvSpPr/>
            <p:nvPr/>
          </p:nvSpPr>
          <p:spPr>
            <a:xfrm>
              <a:off x="3030451" y="1100814"/>
              <a:ext cx="1951328" cy="357874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45454FC-6848-944A-9657-D4CC18CB07C5}"/>
                </a:ext>
              </a:extLst>
            </p:cNvPr>
            <p:cNvSpPr txBox="1"/>
            <p:nvPr/>
          </p:nvSpPr>
          <p:spPr>
            <a:xfrm>
              <a:off x="3343468" y="1007384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</a:rPr>
                <a:t>Storage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00CF7F8-878B-D444-8E1C-1B3A383FFA75}"/>
              </a:ext>
            </a:extLst>
          </p:cNvPr>
          <p:cNvGrpSpPr/>
          <p:nvPr/>
        </p:nvGrpSpPr>
        <p:grpSpPr>
          <a:xfrm>
            <a:off x="-32724" y="4370815"/>
            <a:ext cx="898017" cy="1764523"/>
            <a:chOff x="-32724" y="4185754"/>
            <a:chExt cx="898017" cy="1764523"/>
          </a:xfrm>
        </p:grpSpPr>
        <p:sp>
          <p:nvSpPr>
            <p:cNvPr id="82" name="Left Arrow 81">
              <a:extLst>
                <a:ext uri="{FF2B5EF4-FFF2-40B4-BE49-F238E27FC236}">
                  <a16:creationId xmlns:a16="http://schemas.microsoft.com/office/drawing/2014/main" id="{CFAF4F12-0C30-8B43-880A-98BB9E2EAB6A}"/>
                </a:ext>
              </a:extLst>
            </p:cNvPr>
            <p:cNvSpPr/>
            <p:nvPr/>
          </p:nvSpPr>
          <p:spPr>
            <a:xfrm>
              <a:off x="587829" y="4865231"/>
              <a:ext cx="277464" cy="261940"/>
            </a:xfrm>
            <a:prstGeom prst="leftArrow">
              <a:avLst/>
            </a:prstGeom>
            <a:solidFill>
              <a:srgbClr val="FE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3E889C0-1121-254A-AFFB-D9DB44C72C62}"/>
                </a:ext>
              </a:extLst>
            </p:cNvPr>
            <p:cNvSpPr txBox="1"/>
            <p:nvPr/>
          </p:nvSpPr>
          <p:spPr>
            <a:xfrm>
              <a:off x="-32724" y="4185754"/>
              <a:ext cx="677108" cy="176452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E6200"/>
                  </a:solidFill>
                </a:rPr>
                <a:t>Store</a:t>
              </a:r>
              <a:r>
                <a:rPr lang="zh-CN" altLang="en-US" sz="1600" b="1" dirty="0">
                  <a:solidFill>
                    <a:srgbClr val="FE6200"/>
                  </a:solidFill>
                </a:rPr>
                <a:t> </a:t>
              </a:r>
              <a:endParaRPr lang="en-US" altLang="zh-CN" sz="1600" b="1" dirty="0">
                <a:solidFill>
                  <a:srgbClr val="FE6200"/>
                </a:solidFill>
              </a:endParaRPr>
            </a:p>
            <a:p>
              <a:pPr algn="ctr"/>
              <a:r>
                <a:rPr lang="en-US" altLang="zh-CN" sz="1600" b="1" dirty="0">
                  <a:solidFill>
                    <a:srgbClr val="FE6200"/>
                  </a:solidFill>
                </a:rPr>
                <a:t>mapping</a:t>
              </a:r>
              <a:r>
                <a:rPr lang="zh-CN" altLang="en-US" sz="1600" b="1" dirty="0">
                  <a:solidFill>
                    <a:srgbClr val="FE6200"/>
                  </a:solidFill>
                </a:rPr>
                <a:t> </a:t>
              </a:r>
              <a:r>
                <a:rPr lang="en-US" altLang="zh-CN" sz="1600" b="1" dirty="0">
                  <a:solidFill>
                    <a:srgbClr val="FE6200"/>
                  </a:solidFill>
                </a:rPr>
                <a:t>results</a:t>
              </a:r>
              <a:endParaRPr lang="en-US" sz="1600" b="1" dirty="0">
                <a:solidFill>
                  <a:srgbClr val="FE6200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67FE4BE-E059-9642-842A-ADA4ED4E9C9C}"/>
              </a:ext>
            </a:extLst>
          </p:cNvPr>
          <p:cNvGrpSpPr/>
          <p:nvPr/>
        </p:nvGrpSpPr>
        <p:grpSpPr>
          <a:xfrm>
            <a:off x="379200" y="1283031"/>
            <a:ext cx="2640401" cy="1961187"/>
            <a:chOff x="3120322" y="1105944"/>
            <a:chExt cx="1865335" cy="1953213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1D8CA498-9B97-A446-9E24-2E409B896E21}"/>
                </a:ext>
              </a:extLst>
            </p:cNvPr>
            <p:cNvSpPr/>
            <p:nvPr/>
          </p:nvSpPr>
          <p:spPr>
            <a:xfrm>
              <a:off x="3124200" y="1458686"/>
              <a:ext cx="1861457" cy="1600471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3A775EEB-C8A7-C840-B7AB-771B9C8DF963}"/>
                </a:ext>
              </a:extLst>
            </p:cNvPr>
            <p:cNvSpPr/>
            <p:nvPr/>
          </p:nvSpPr>
          <p:spPr>
            <a:xfrm>
              <a:off x="3120322" y="1132115"/>
              <a:ext cx="1861457" cy="32657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452D3B8-E49A-AE46-B680-D79AE2ECAE1F}"/>
                </a:ext>
              </a:extLst>
            </p:cNvPr>
            <p:cNvSpPr txBox="1"/>
            <p:nvPr/>
          </p:nvSpPr>
          <p:spPr>
            <a:xfrm>
              <a:off x="3278905" y="1105944"/>
              <a:ext cx="1595726" cy="35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</a:rPr>
                <a:t>Genome</a:t>
              </a:r>
              <a:r>
                <a:rPr lang="zh-CN" altLang="en-US" b="1" dirty="0">
                  <a:solidFill>
                    <a:schemeClr val="bg1"/>
                  </a:solidFill>
                </a:rPr>
                <a:t> </a:t>
              </a:r>
              <a:r>
                <a:rPr lang="en-US" altLang="zh-CN" b="1" dirty="0">
                  <a:solidFill>
                    <a:schemeClr val="bg1"/>
                  </a:solidFill>
                </a:rPr>
                <a:t>sequencing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6F7D68-26E3-1044-9478-BCE439B4D3DD}"/>
              </a:ext>
            </a:extLst>
          </p:cNvPr>
          <p:cNvGrpSpPr/>
          <p:nvPr/>
        </p:nvGrpSpPr>
        <p:grpSpPr>
          <a:xfrm>
            <a:off x="6645518" y="2176871"/>
            <a:ext cx="441488" cy="216000"/>
            <a:chOff x="6492340" y="3397489"/>
            <a:chExt cx="441488" cy="216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58D277-AB0A-B44D-B79E-2CAC38538BAD}"/>
                </a:ext>
              </a:extLst>
            </p:cNvPr>
            <p:cNvSpPr/>
            <p:nvPr/>
          </p:nvSpPr>
          <p:spPr>
            <a:xfrm>
              <a:off x="6492340" y="3397489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A</a:t>
              </a:r>
              <a:endParaRPr lang="en-US" b="1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57EE3E5-55C9-B84A-AA09-1DFE5D12F933}"/>
                </a:ext>
              </a:extLst>
            </p:cNvPr>
            <p:cNvSpPr/>
            <p:nvPr/>
          </p:nvSpPr>
          <p:spPr>
            <a:xfrm>
              <a:off x="6717828" y="3397489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T</a:t>
              </a:r>
              <a:endParaRPr lang="en-US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E5D048-AAF6-DF4B-9219-F5BE300902A8}"/>
              </a:ext>
            </a:extLst>
          </p:cNvPr>
          <p:cNvGrpSpPr/>
          <p:nvPr/>
        </p:nvGrpSpPr>
        <p:grpSpPr>
          <a:xfrm>
            <a:off x="7450879" y="2342612"/>
            <a:ext cx="1348853" cy="216000"/>
            <a:chOff x="7450879" y="2342612"/>
            <a:chExt cx="1348853" cy="216000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0667A4B-63D0-4F45-93DD-10D786AF40F6}"/>
                </a:ext>
              </a:extLst>
            </p:cNvPr>
            <p:cNvGrpSpPr/>
            <p:nvPr/>
          </p:nvGrpSpPr>
          <p:grpSpPr>
            <a:xfrm>
              <a:off x="7450879" y="2342612"/>
              <a:ext cx="441488" cy="216000"/>
              <a:chOff x="6492340" y="3397489"/>
              <a:chExt cx="441488" cy="21600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385FFC2-9DBA-4348-B384-9D4EB6CEF01C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251DE44-B15D-7040-BC21-61FF30F1D748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C</a:t>
                </a:r>
                <a:endParaRPr lang="en-US" b="1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A54BC19-A7F6-5E48-A8A9-17F6B32E9AF9}"/>
                </a:ext>
              </a:extLst>
            </p:cNvPr>
            <p:cNvGrpSpPr/>
            <p:nvPr/>
          </p:nvGrpSpPr>
          <p:grpSpPr>
            <a:xfrm>
              <a:off x="7908666" y="2342612"/>
              <a:ext cx="441488" cy="216000"/>
              <a:chOff x="6492340" y="3397489"/>
              <a:chExt cx="441488" cy="216000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B39C20B-4E0E-9F4D-9EDA-0D69F8481CF9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170A721-02AA-8946-B984-13AD2C27E895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T</a:t>
                </a:r>
                <a:endParaRPr lang="en-US" b="1" dirty="0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771C395-D5C5-224C-A585-B1270795D699}"/>
                </a:ext>
              </a:extLst>
            </p:cNvPr>
            <p:cNvGrpSpPr/>
            <p:nvPr/>
          </p:nvGrpSpPr>
          <p:grpSpPr>
            <a:xfrm>
              <a:off x="8358244" y="2342612"/>
              <a:ext cx="441488" cy="216000"/>
              <a:chOff x="6492340" y="3397489"/>
              <a:chExt cx="441488" cy="216000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B9A34C6-E6F0-564E-836A-883A11E6B958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T</a:t>
                </a:r>
                <a:endParaRPr lang="en-US" b="1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11AE720-7E96-6943-B26C-72CCF96E7198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C</a:t>
                </a:r>
                <a:endParaRPr lang="en-US" b="1" dirty="0"/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3E70D9E-B02B-ED43-B2BD-7A008240B072}"/>
              </a:ext>
            </a:extLst>
          </p:cNvPr>
          <p:cNvGrpSpPr/>
          <p:nvPr/>
        </p:nvGrpSpPr>
        <p:grpSpPr>
          <a:xfrm>
            <a:off x="7450879" y="2809807"/>
            <a:ext cx="1348853" cy="216000"/>
            <a:chOff x="7450879" y="2342612"/>
            <a:chExt cx="1348853" cy="21600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B73DC42-7A95-3847-87E5-BE07C38AB451}"/>
                </a:ext>
              </a:extLst>
            </p:cNvPr>
            <p:cNvGrpSpPr/>
            <p:nvPr/>
          </p:nvGrpSpPr>
          <p:grpSpPr>
            <a:xfrm>
              <a:off x="7450879" y="2342612"/>
              <a:ext cx="441488" cy="216000"/>
              <a:chOff x="6492340" y="3397489"/>
              <a:chExt cx="441488" cy="216000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2890B63F-8C08-E04C-BBA9-59E6D589ACAF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T</a:t>
                </a:r>
                <a:endParaRPr lang="en-US" b="1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E1E3F07-81B9-D04C-A36A-4EB5B7846761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C</a:t>
                </a:r>
                <a:endParaRPr lang="en-US" b="1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205DC34-F8CA-DF4B-8450-9713BCAD9196}"/>
                </a:ext>
              </a:extLst>
            </p:cNvPr>
            <p:cNvGrpSpPr/>
            <p:nvPr/>
          </p:nvGrpSpPr>
          <p:grpSpPr>
            <a:xfrm>
              <a:off x="7908666" y="2342612"/>
              <a:ext cx="441488" cy="216000"/>
              <a:chOff x="6492340" y="3397489"/>
              <a:chExt cx="441488" cy="21600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74E27FB-77EF-2046-96F0-A138C3AF176E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</a:t>
                </a:r>
                <a:endParaRPr lang="en-US" b="1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2D451E1-058A-8348-81BC-A668CD569D81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</a:t>
                </a:r>
                <a:endParaRPr lang="en-US" b="1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8B1AB7F-D2A2-F241-8BF3-7B17EBBD8174}"/>
                </a:ext>
              </a:extLst>
            </p:cNvPr>
            <p:cNvGrpSpPr/>
            <p:nvPr/>
          </p:nvGrpSpPr>
          <p:grpSpPr>
            <a:xfrm>
              <a:off x="8358244" y="2342612"/>
              <a:ext cx="441488" cy="216000"/>
              <a:chOff x="6492340" y="3397489"/>
              <a:chExt cx="441488" cy="216000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6E67487-9A66-D145-9DD2-661DD0AB1B25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</a:t>
                </a:r>
                <a:endParaRPr lang="en-US" b="1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3DBB7E6-16CA-C24B-A8AB-C55D41613707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A5C2599-DA20-6449-AC94-4C981E862B06}"/>
              </a:ext>
            </a:extLst>
          </p:cNvPr>
          <p:cNvSpPr/>
          <p:nvPr/>
        </p:nvSpPr>
        <p:spPr>
          <a:xfrm>
            <a:off x="3277632" y="2270667"/>
            <a:ext cx="1718470" cy="8853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3991D6-010C-144B-AB60-49F22F84C84E}"/>
              </a:ext>
            </a:extLst>
          </p:cNvPr>
          <p:cNvGrpSpPr/>
          <p:nvPr/>
        </p:nvGrpSpPr>
        <p:grpSpPr>
          <a:xfrm>
            <a:off x="865293" y="4070817"/>
            <a:ext cx="4116486" cy="2091983"/>
            <a:chOff x="865293" y="4070817"/>
            <a:chExt cx="4116486" cy="209198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B235E62-6499-944F-A952-4391518C4980}"/>
                </a:ext>
              </a:extLst>
            </p:cNvPr>
            <p:cNvGrpSpPr/>
            <p:nvPr/>
          </p:nvGrpSpPr>
          <p:grpSpPr>
            <a:xfrm>
              <a:off x="865293" y="4070817"/>
              <a:ext cx="4116486" cy="2091983"/>
              <a:chOff x="865293" y="3885756"/>
              <a:chExt cx="4116486" cy="2091983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2B2C09EA-20D0-DB45-898A-056E3C6EAB83}"/>
                  </a:ext>
                </a:extLst>
              </p:cNvPr>
              <p:cNvSpPr/>
              <p:nvPr/>
            </p:nvSpPr>
            <p:spPr>
              <a:xfrm>
                <a:off x="873851" y="4212327"/>
                <a:ext cx="4107928" cy="1765412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56372366-D7CA-614B-BE0A-4C4B7C945645}"/>
                  </a:ext>
                </a:extLst>
              </p:cNvPr>
              <p:cNvSpPr/>
              <p:nvPr/>
            </p:nvSpPr>
            <p:spPr>
              <a:xfrm>
                <a:off x="865293" y="3885756"/>
                <a:ext cx="4107928" cy="326572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Compute</a:t>
                </a:r>
                <a:endParaRPr lang="en-US" b="1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B68738C-AC17-FE46-975B-1429A656B579}"/>
                  </a:ext>
                </a:extLst>
              </p:cNvPr>
              <p:cNvSpPr txBox="1"/>
              <p:nvPr/>
            </p:nvSpPr>
            <p:spPr>
              <a:xfrm>
                <a:off x="1276832" y="5573588"/>
                <a:ext cx="3422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0070C0"/>
                    </a:solidFill>
                  </a:rPr>
                  <a:t>3.</a:t>
                </a:r>
                <a:r>
                  <a:rPr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Read</a:t>
                </a:r>
                <a:r>
                  <a:rPr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Mapping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148ECAE-EDC2-5E46-AC2B-B0532FE307B2}"/>
                  </a:ext>
                </a:extLst>
              </p:cNvPr>
              <p:cNvSpPr/>
              <p:nvPr/>
            </p:nvSpPr>
            <p:spPr>
              <a:xfrm>
                <a:off x="1015739" y="4581658"/>
                <a:ext cx="3807036" cy="3730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7132DC3-7E25-0E40-B817-5142C7D4523D}"/>
                </a:ext>
              </a:extLst>
            </p:cNvPr>
            <p:cNvSpPr txBox="1"/>
            <p:nvPr/>
          </p:nvSpPr>
          <p:spPr>
            <a:xfrm>
              <a:off x="1207990" y="4397387"/>
              <a:ext cx="3422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Reference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genome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531CBD14-A909-3444-B38B-C230F9068CE6}"/>
                </a:ext>
              </a:extLst>
            </p:cNvPr>
            <p:cNvSpPr/>
            <p:nvPr/>
          </p:nvSpPr>
          <p:spPr>
            <a:xfrm>
              <a:off x="1095518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0B06A91-CBD8-B449-A839-6695489B9574}"/>
                </a:ext>
              </a:extLst>
            </p:cNvPr>
            <p:cNvSpPr/>
            <p:nvPr/>
          </p:nvSpPr>
          <p:spPr>
            <a:xfrm>
              <a:off x="1314219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4B03F23-DE9E-B14D-8F46-BA1159B4A3B2}"/>
                </a:ext>
              </a:extLst>
            </p:cNvPr>
            <p:cNvSpPr/>
            <p:nvPr/>
          </p:nvSpPr>
          <p:spPr>
            <a:xfrm>
              <a:off x="1521696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72F74F3-23DE-2A44-BEA0-FE903FFD0758}"/>
                </a:ext>
              </a:extLst>
            </p:cNvPr>
            <p:cNvSpPr/>
            <p:nvPr/>
          </p:nvSpPr>
          <p:spPr>
            <a:xfrm>
              <a:off x="1740397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2B3D714-D001-C84A-BE6A-A7CBDF23934B}"/>
                </a:ext>
              </a:extLst>
            </p:cNvPr>
            <p:cNvSpPr/>
            <p:nvPr/>
          </p:nvSpPr>
          <p:spPr>
            <a:xfrm>
              <a:off x="1945366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0EF2AB1-A77E-2A4F-878E-C99964F6EC6D}"/>
                </a:ext>
              </a:extLst>
            </p:cNvPr>
            <p:cNvSpPr/>
            <p:nvPr/>
          </p:nvSpPr>
          <p:spPr>
            <a:xfrm>
              <a:off x="2164067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978C099-8607-BD48-B2C5-EED49B1330E0}"/>
                </a:ext>
              </a:extLst>
            </p:cNvPr>
            <p:cNvSpPr/>
            <p:nvPr/>
          </p:nvSpPr>
          <p:spPr>
            <a:xfrm>
              <a:off x="2370152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7DA7E1B-B59A-5B4A-A00E-3A075946E963}"/>
                </a:ext>
              </a:extLst>
            </p:cNvPr>
            <p:cNvSpPr/>
            <p:nvPr/>
          </p:nvSpPr>
          <p:spPr>
            <a:xfrm>
              <a:off x="2588853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0A350C1-4023-9A45-B469-1690226E3A18}"/>
                </a:ext>
              </a:extLst>
            </p:cNvPr>
            <p:cNvSpPr/>
            <p:nvPr/>
          </p:nvSpPr>
          <p:spPr>
            <a:xfrm>
              <a:off x="2794694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C6076B28-844B-CF40-B8F1-23E96E81DEB2}"/>
                </a:ext>
              </a:extLst>
            </p:cNvPr>
            <p:cNvSpPr/>
            <p:nvPr/>
          </p:nvSpPr>
          <p:spPr>
            <a:xfrm>
              <a:off x="3013395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2E644D9-6EA7-4C49-A2D8-A92E76ADD96D}"/>
                </a:ext>
              </a:extLst>
            </p:cNvPr>
            <p:cNvSpPr/>
            <p:nvPr/>
          </p:nvSpPr>
          <p:spPr>
            <a:xfrm>
              <a:off x="3219722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151CB12-E7D7-674A-A3DD-59C676849779}"/>
                </a:ext>
              </a:extLst>
            </p:cNvPr>
            <p:cNvSpPr/>
            <p:nvPr/>
          </p:nvSpPr>
          <p:spPr>
            <a:xfrm>
              <a:off x="3438423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BCFB41E2-9589-0C41-8C48-4064A349038B}"/>
                </a:ext>
              </a:extLst>
            </p:cNvPr>
            <p:cNvSpPr/>
            <p:nvPr/>
          </p:nvSpPr>
          <p:spPr>
            <a:xfrm>
              <a:off x="3644265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3E436C0-5A6C-514C-AC9D-FC8036F5861F}"/>
                </a:ext>
              </a:extLst>
            </p:cNvPr>
            <p:cNvSpPr/>
            <p:nvPr/>
          </p:nvSpPr>
          <p:spPr>
            <a:xfrm>
              <a:off x="3862966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BE8EA2D-F9F6-A04D-A166-6383269AC013}"/>
                </a:ext>
              </a:extLst>
            </p:cNvPr>
            <p:cNvSpPr/>
            <p:nvPr/>
          </p:nvSpPr>
          <p:spPr>
            <a:xfrm>
              <a:off x="4066845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5BEFB59-9AC5-704E-A20A-32209CC04399}"/>
                </a:ext>
              </a:extLst>
            </p:cNvPr>
            <p:cNvSpPr/>
            <p:nvPr/>
          </p:nvSpPr>
          <p:spPr>
            <a:xfrm>
              <a:off x="4285546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AC50092-8649-D043-A1F7-8C5D2E534699}"/>
                </a:ext>
              </a:extLst>
            </p:cNvPr>
            <p:cNvSpPr/>
            <p:nvPr/>
          </p:nvSpPr>
          <p:spPr>
            <a:xfrm>
              <a:off x="4470603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82CAFAB-4A99-F942-A3DC-E970A7D2B533}"/>
              </a:ext>
            </a:extLst>
          </p:cNvPr>
          <p:cNvGrpSpPr/>
          <p:nvPr/>
        </p:nvGrpSpPr>
        <p:grpSpPr>
          <a:xfrm>
            <a:off x="7450879" y="2809807"/>
            <a:ext cx="1348853" cy="216000"/>
            <a:chOff x="7450879" y="2342612"/>
            <a:chExt cx="1348853" cy="21600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B4737B28-CB5E-244F-ABE7-35A5B013398F}"/>
                </a:ext>
              </a:extLst>
            </p:cNvPr>
            <p:cNvGrpSpPr/>
            <p:nvPr/>
          </p:nvGrpSpPr>
          <p:grpSpPr>
            <a:xfrm>
              <a:off x="7450879" y="2342612"/>
              <a:ext cx="441488" cy="216000"/>
              <a:chOff x="6492340" y="3397489"/>
              <a:chExt cx="441488" cy="216000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E93AC8D2-8DAB-3748-984E-20332418B011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T</a:t>
                </a:r>
                <a:endParaRPr lang="en-US" b="1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69615A12-98CB-8541-890E-2C9FC418FD5D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C</a:t>
                </a:r>
                <a:endParaRPr lang="en-US" b="1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322E5070-6EE2-B944-9373-ADB4A51DEBF4}"/>
                </a:ext>
              </a:extLst>
            </p:cNvPr>
            <p:cNvGrpSpPr/>
            <p:nvPr/>
          </p:nvGrpSpPr>
          <p:grpSpPr>
            <a:xfrm>
              <a:off x="7908666" y="2342612"/>
              <a:ext cx="441488" cy="216000"/>
              <a:chOff x="6492340" y="3397489"/>
              <a:chExt cx="441488" cy="216000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CF243CF-D67D-9946-8D07-2E8EFEA9201A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</a:t>
                </a:r>
                <a:endParaRPr lang="en-US" b="1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2A5BA0D6-0822-D147-983F-A0DF908E355C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</a:t>
                </a:r>
                <a:endParaRPr lang="en-US" b="1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D81DBBAF-EA5D-3A4C-9978-20D8BB698936}"/>
                </a:ext>
              </a:extLst>
            </p:cNvPr>
            <p:cNvGrpSpPr/>
            <p:nvPr/>
          </p:nvGrpSpPr>
          <p:grpSpPr>
            <a:xfrm>
              <a:off x="8358244" y="2342612"/>
              <a:ext cx="441488" cy="216000"/>
              <a:chOff x="6492340" y="3397489"/>
              <a:chExt cx="441488" cy="216000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93FD070-1863-0D44-85C3-6F3A62AA7AF5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</a:t>
                </a:r>
                <a:endParaRPr lang="en-US" b="1" dirty="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7F161CA-261F-FC4C-AF6B-A5BAE7A9AD04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9B6717B-F04C-1F4C-A54B-5310AC8C14B0}"/>
              </a:ext>
            </a:extLst>
          </p:cNvPr>
          <p:cNvSpPr/>
          <p:nvPr/>
        </p:nvSpPr>
        <p:spPr>
          <a:xfrm>
            <a:off x="7450879" y="2809807"/>
            <a:ext cx="1359739" cy="22307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986CD4A-4C32-0941-B742-589FD91021B5}"/>
              </a:ext>
            </a:extLst>
          </p:cNvPr>
          <p:cNvGrpSpPr/>
          <p:nvPr/>
        </p:nvGrpSpPr>
        <p:grpSpPr>
          <a:xfrm>
            <a:off x="7450879" y="2342612"/>
            <a:ext cx="1348853" cy="216000"/>
            <a:chOff x="7450879" y="2342612"/>
            <a:chExt cx="1348853" cy="216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8B298234-8588-6241-9C18-9CBF0E729FC2}"/>
                </a:ext>
              </a:extLst>
            </p:cNvPr>
            <p:cNvGrpSpPr/>
            <p:nvPr/>
          </p:nvGrpSpPr>
          <p:grpSpPr>
            <a:xfrm>
              <a:off x="7450879" y="2342612"/>
              <a:ext cx="441488" cy="216000"/>
              <a:chOff x="6492340" y="3397489"/>
              <a:chExt cx="441488" cy="216000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4478250-6F72-B742-969E-1DEB33591FA3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E157698D-8153-4F44-AC1E-5DB5E5C6AA58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C</a:t>
                </a:r>
                <a:endParaRPr lang="en-US" b="1" dirty="0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5C5D8454-AC7B-3B47-B758-D13D84D18F37}"/>
                </a:ext>
              </a:extLst>
            </p:cNvPr>
            <p:cNvGrpSpPr/>
            <p:nvPr/>
          </p:nvGrpSpPr>
          <p:grpSpPr>
            <a:xfrm>
              <a:off x="7908666" y="2342612"/>
              <a:ext cx="441488" cy="216000"/>
              <a:chOff x="6492340" y="3397489"/>
              <a:chExt cx="441488" cy="216000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8E7C2D97-7FD5-1940-A803-FD78B8E8CAD3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2C986CC3-F817-4F47-B61E-60ECBD3F060E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T</a:t>
                </a:r>
                <a:endParaRPr lang="en-US" b="1" dirty="0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CD778034-1261-6147-9FCD-87A1A43FEE2E}"/>
                </a:ext>
              </a:extLst>
            </p:cNvPr>
            <p:cNvGrpSpPr/>
            <p:nvPr/>
          </p:nvGrpSpPr>
          <p:grpSpPr>
            <a:xfrm>
              <a:off x="8358244" y="2342612"/>
              <a:ext cx="441488" cy="216000"/>
              <a:chOff x="6492340" y="3397489"/>
              <a:chExt cx="441488" cy="216000"/>
            </a:xfrm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7284AF8-FEB5-DE4C-96D2-8E846E314FE1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T</a:t>
                </a:r>
                <a:endParaRPr lang="en-US" b="1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67909644-16DC-1B42-8573-ECE4C9B1F1BC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C</a:t>
                </a:r>
                <a:endParaRPr lang="en-US" b="1" dirty="0"/>
              </a:p>
            </p:txBody>
          </p:sp>
        </p:grpSp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EE635D3C-BA58-FA47-8E22-F63BF5A79073}"/>
              </a:ext>
            </a:extLst>
          </p:cNvPr>
          <p:cNvSpPr/>
          <p:nvPr/>
        </p:nvSpPr>
        <p:spPr>
          <a:xfrm>
            <a:off x="7450879" y="2338446"/>
            <a:ext cx="1359739" cy="22307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3083F8F-BBB3-CC4A-9586-CF399BF2C974}"/>
              </a:ext>
            </a:extLst>
          </p:cNvPr>
          <p:cNvSpPr/>
          <p:nvPr/>
        </p:nvSpPr>
        <p:spPr>
          <a:xfrm>
            <a:off x="7442032" y="1837713"/>
            <a:ext cx="1359739" cy="38425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686DFF0-6D0D-424B-9BF8-659331C5FFBE}"/>
              </a:ext>
            </a:extLst>
          </p:cNvPr>
          <p:cNvGrpSpPr/>
          <p:nvPr/>
        </p:nvGrpSpPr>
        <p:grpSpPr>
          <a:xfrm>
            <a:off x="5306394" y="5738955"/>
            <a:ext cx="1348853" cy="216000"/>
            <a:chOff x="7450879" y="2342612"/>
            <a:chExt cx="1348853" cy="216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F5BD1D3A-0A39-5646-9997-AA33BD54926A}"/>
                </a:ext>
              </a:extLst>
            </p:cNvPr>
            <p:cNvGrpSpPr/>
            <p:nvPr/>
          </p:nvGrpSpPr>
          <p:grpSpPr>
            <a:xfrm>
              <a:off x="7450879" y="2342612"/>
              <a:ext cx="441488" cy="216000"/>
              <a:chOff x="6492340" y="3397489"/>
              <a:chExt cx="441488" cy="216000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B7160BAE-3683-0149-A7D0-A885CB30FB0B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</a:t>
                </a:r>
                <a:endParaRPr lang="en-US" b="1" dirty="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D8A74096-FAAE-424A-91AE-CB2FF524150F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T</a:t>
                </a:r>
                <a:endParaRPr lang="en-US" b="1" dirty="0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E874236-A660-0548-A2E2-C862FA7657E0}"/>
                </a:ext>
              </a:extLst>
            </p:cNvPr>
            <p:cNvGrpSpPr/>
            <p:nvPr/>
          </p:nvGrpSpPr>
          <p:grpSpPr>
            <a:xfrm>
              <a:off x="7908666" y="2342612"/>
              <a:ext cx="441488" cy="216000"/>
              <a:chOff x="6492340" y="3397489"/>
              <a:chExt cx="441488" cy="216000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54647EAD-85B6-A843-9D2A-D5694E4C8932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CDC8B201-1C29-3340-B03A-8410C886BBB1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9D3EDBD8-557F-9A44-89EF-B586EEC6AF33}"/>
                </a:ext>
              </a:extLst>
            </p:cNvPr>
            <p:cNvGrpSpPr/>
            <p:nvPr/>
          </p:nvGrpSpPr>
          <p:grpSpPr>
            <a:xfrm>
              <a:off x="8358244" y="2342612"/>
              <a:ext cx="441488" cy="216000"/>
              <a:chOff x="6492340" y="3397489"/>
              <a:chExt cx="441488" cy="216000"/>
            </a:xfrm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8D4CD034-ADC3-DD42-8026-8E2F1623F9AD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</a:t>
                </a:r>
                <a:endParaRPr lang="en-US" b="1" dirty="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1930ED5E-31B1-FA47-A8F8-FC05A2836445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C</a:t>
                </a:r>
                <a:endParaRPr lang="en-US" b="1" dirty="0"/>
              </a:p>
            </p:txBody>
          </p:sp>
        </p:grpSp>
      </p:grpSp>
      <p:sp>
        <p:nvSpPr>
          <p:cNvPr id="191" name="Rectangle 190">
            <a:extLst>
              <a:ext uri="{FF2B5EF4-FFF2-40B4-BE49-F238E27FC236}">
                <a16:creationId xmlns:a16="http://schemas.microsoft.com/office/drawing/2014/main" id="{8CE30ECB-6A08-A049-834D-40A8C747527C}"/>
              </a:ext>
            </a:extLst>
          </p:cNvPr>
          <p:cNvSpPr/>
          <p:nvPr/>
        </p:nvSpPr>
        <p:spPr>
          <a:xfrm>
            <a:off x="5287539" y="5606387"/>
            <a:ext cx="1396290" cy="45381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F881309-7145-A943-900A-B3A40E9058F5}"/>
              </a:ext>
            </a:extLst>
          </p:cNvPr>
          <p:cNvSpPr/>
          <p:nvPr/>
        </p:nvSpPr>
        <p:spPr>
          <a:xfrm>
            <a:off x="5276593" y="5164735"/>
            <a:ext cx="1407175" cy="42255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A65CA21-24AF-6345-8565-57C2FEFC6CFA}"/>
              </a:ext>
            </a:extLst>
          </p:cNvPr>
          <p:cNvGrpSpPr/>
          <p:nvPr/>
        </p:nvGrpSpPr>
        <p:grpSpPr>
          <a:xfrm>
            <a:off x="5306394" y="5738955"/>
            <a:ext cx="1348853" cy="216000"/>
            <a:chOff x="7450879" y="2342612"/>
            <a:chExt cx="1348853" cy="216000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988925C-E648-3C4C-8618-16169A30205E}"/>
                </a:ext>
              </a:extLst>
            </p:cNvPr>
            <p:cNvGrpSpPr/>
            <p:nvPr/>
          </p:nvGrpSpPr>
          <p:grpSpPr>
            <a:xfrm>
              <a:off x="7450879" y="2342612"/>
              <a:ext cx="441488" cy="216000"/>
              <a:chOff x="6492340" y="3397489"/>
              <a:chExt cx="441488" cy="216000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E79B9AF5-D9C7-C94C-A101-1C83522804EE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</a:t>
                </a:r>
                <a:endParaRPr lang="en-US" b="1" dirty="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5A07AD1E-C78B-0F40-A368-C31E1B8F82D5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T</a:t>
                </a:r>
                <a:endParaRPr lang="en-US" b="1" dirty="0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A4C6D400-752A-D74C-A788-4C06605A632A}"/>
                </a:ext>
              </a:extLst>
            </p:cNvPr>
            <p:cNvGrpSpPr/>
            <p:nvPr/>
          </p:nvGrpSpPr>
          <p:grpSpPr>
            <a:xfrm>
              <a:off x="7908666" y="2342612"/>
              <a:ext cx="441488" cy="216000"/>
              <a:chOff x="6492340" y="3397489"/>
              <a:chExt cx="441488" cy="216000"/>
            </a:xfrm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E63C587-5FBF-0B42-B0FE-09F96EB3E477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B4100153-EECC-F044-80B0-4FE52EB2D3F7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CF6DEF7-19BF-8844-AF50-9BCFD28D1D3C}"/>
                </a:ext>
              </a:extLst>
            </p:cNvPr>
            <p:cNvGrpSpPr/>
            <p:nvPr/>
          </p:nvGrpSpPr>
          <p:grpSpPr>
            <a:xfrm>
              <a:off x="8358244" y="2342612"/>
              <a:ext cx="441488" cy="216000"/>
              <a:chOff x="6492340" y="3397489"/>
              <a:chExt cx="441488" cy="216000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3B3D17A5-AD5D-F446-9DD7-893AD6B757F9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</a:t>
                </a:r>
                <a:endParaRPr lang="en-US" b="1" dirty="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DDC0BA28-9B24-DF4C-A1B5-3546D6AF51DC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C</a:t>
                </a:r>
                <a:endParaRPr lang="en-US" b="1" dirty="0"/>
              </a:p>
            </p:txBody>
          </p: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D4F334E-63DE-BB4F-8380-969A69C6A48A}"/>
              </a:ext>
            </a:extLst>
          </p:cNvPr>
          <p:cNvGrpSpPr/>
          <p:nvPr/>
        </p:nvGrpSpPr>
        <p:grpSpPr>
          <a:xfrm>
            <a:off x="5291515" y="5266539"/>
            <a:ext cx="1348853" cy="216000"/>
            <a:chOff x="7450879" y="2342612"/>
            <a:chExt cx="1348853" cy="216000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BAB73606-5CB5-484A-9BD1-04651AB62C44}"/>
                </a:ext>
              </a:extLst>
            </p:cNvPr>
            <p:cNvGrpSpPr/>
            <p:nvPr/>
          </p:nvGrpSpPr>
          <p:grpSpPr>
            <a:xfrm>
              <a:off x="7450879" y="2342612"/>
              <a:ext cx="441488" cy="216000"/>
              <a:chOff x="6492340" y="3397489"/>
              <a:chExt cx="441488" cy="216000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90C9B03D-8632-604F-B4DD-B472AEC6658A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7B44AE3-7FDF-F344-B605-E3742D7BCEA2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C</a:t>
                </a:r>
                <a:endParaRPr lang="en-US" b="1" dirty="0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D3A442A-1948-4A47-AFCC-11CB7520EAD8}"/>
                </a:ext>
              </a:extLst>
            </p:cNvPr>
            <p:cNvGrpSpPr/>
            <p:nvPr/>
          </p:nvGrpSpPr>
          <p:grpSpPr>
            <a:xfrm>
              <a:off x="7908666" y="2342612"/>
              <a:ext cx="441488" cy="216000"/>
              <a:chOff x="6492340" y="3397489"/>
              <a:chExt cx="441488" cy="216000"/>
            </a:xfrm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C98B723F-D508-1F49-89F4-6638BA51D2E6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ADAFDA2B-9946-484B-BFAF-AF3F0C6AA696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T</a:t>
                </a:r>
                <a:endParaRPr lang="en-US" b="1" dirty="0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006ADDD4-464B-2441-9D64-22CF44BA8681}"/>
                </a:ext>
              </a:extLst>
            </p:cNvPr>
            <p:cNvGrpSpPr/>
            <p:nvPr/>
          </p:nvGrpSpPr>
          <p:grpSpPr>
            <a:xfrm>
              <a:off x="8358244" y="2342612"/>
              <a:ext cx="441488" cy="216000"/>
              <a:chOff x="6492340" y="3397489"/>
              <a:chExt cx="441488" cy="216000"/>
            </a:xfrm>
          </p:grpSpPr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B0281649-AD63-BE4A-9236-E845E061D8E9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T</a:t>
                </a:r>
                <a:endParaRPr lang="en-US" b="1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0C80D0ED-B38D-DA41-B1B9-C7AD8D1A68E6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C</a:t>
                </a:r>
                <a:endParaRPr lang="en-US" b="1" dirty="0"/>
              </a:p>
            </p:txBody>
          </p:sp>
        </p:grpSp>
      </p:grpSp>
      <p:sp>
        <p:nvSpPr>
          <p:cNvPr id="81" name="Multiply 80">
            <a:extLst>
              <a:ext uri="{FF2B5EF4-FFF2-40B4-BE49-F238E27FC236}">
                <a16:creationId xmlns:a16="http://schemas.microsoft.com/office/drawing/2014/main" id="{55D6E4C8-3CAE-404C-9594-FF738A3F3878}"/>
              </a:ext>
            </a:extLst>
          </p:cNvPr>
          <p:cNvSpPr/>
          <p:nvPr/>
        </p:nvSpPr>
        <p:spPr>
          <a:xfrm>
            <a:off x="3309106" y="5090414"/>
            <a:ext cx="1197428" cy="535117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7FAE86A5-030C-CA4D-AA05-D589FD4ED5DE}"/>
              </a:ext>
            </a:extLst>
          </p:cNvPr>
          <p:cNvSpPr txBox="1"/>
          <p:nvPr/>
        </p:nvSpPr>
        <p:spPr>
          <a:xfrm>
            <a:off x="1276832" y="5449778"/>
            <a:ext cx="136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2F8100"/>
                </a:solidFill>
              </a:rPr>
              <a:t>Mapped</a:t>
            </a:r>
            <a:endParaRPr lang="en-US" b="1" dirty="0">
              <a:solidFill>
                <a:srgbClr val="2F8100"/>
              </a:solidFill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A6223677-7C87-4848-AC6E-E6D2B0C5E045}"/>
              </a:ext>
            </a:extLst>
          </p:cNvPr>
          <p:cNvSpPr txBox="1"/>
          <p:nvPr/>
        </p:nvSpPr>
        <p:spPr>
          <a:xfrm>
            <a:off x="3191113" y="5469656"/>
            <a:ext cx="136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Unmapped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39E431-FB95-2344-8F16-8E630633FEE6}"/>
              </a:ext>
            </a:extLst>
          </p:cNvPr>
          <p:cNvSpPr/>
          <p:nvPr/>
        </p:nvSpPr>
        <p:spPr>
          <a:xfrm>
            <a:off x="5141261" y="3918874"/>
            <a:ext cx="1629990" cy="684823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C9226B8-6B31-C640-B94E-0FE6EBC67F98}"/>
              </a:ext>
            </a:extLst>
          </p:cNvPr>
          <p:cNvSpPr txBox="1"/>
          <p:nvPr/>
        </p:nvSpPr>
        <p:spPr>
          <a:xfrm>
            <a:off x="5138460" y="3895313"/>
            <a:ext cx="162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Low-quality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4" name="Multiply 63">
            <a:extLst>
              <a:ext uri="{FF2B5EF4-FFF2-40B4-BE49-F238E27FC236}">
                <a16:creationId xmlns:a16="http://schemas.microsoft.com/office/drawing/2014/main" id="{0CDBFF18-49FE-5C48-9902-CD0F877F753F}"/>
              </a:ext>
            </a:extLst>
          </p:cNvPr>
          <p:cNvSpPr/>
          <p:nvPr/>
        </p:nvSpPr>
        <p:spPr>
          <a:xfrm>
            <a:off x="5390310" y="4114828"/>
            <a:ext cx="1197428" cy="535117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B2761D7B-3181-8F4B-B4A6-87BE7CC0C6E9}"/>
              </a:ext>
            </a:extLst>
          </p:cNvPr>
          <p:cNvCxnSpPr>
            <a:cxnSpLocks/>
          </p:cNvCxnSpPr>
          <p:nvPr/>
        </p:nvCxnSpPr>
        <p:spPr>
          <a:xfrm flipH="1">
            <a:off x="8791991" y="1453520"/>
            <a:ext cx="72000" cy="2736000"/>
          </a:xfrm>
          <a:prstGeom prst="bentConnector3">
            <a:avLst>
              <a:gd name="adj1" fmla="val -121004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06028757-9686-0D4A-91A7-68C98B814932}"/>
              </a:ext>
            </a:extLst>
          </p:cNvPr>
          <p:cNvCxnSpPr>
            <a:stCxn id="67" idx="1"/>
            <a:endCxn id="72" idx="3"/>
          </p:cNvCxnSpPr>
          <p:nvPr/>
        </p:nvCxnSpPr>
        <p:spPr>
          <a:xfrm rot="10800000">
            <a:off x="4973221" y="4234103"/>
            <a:ext cx="254722" cy="580338"/>
          </a:xfrm>
          <a:prstGeom prst="bentConnector3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4A1E232-5545-B441-9011-838AFB36073A}"/>
              </a:ext>
            </a:extLst>
          </p:cNvPr>
          <p:cNvCxnSpPr>
            <a:cxnSpLocks/>
          </p:cNvCxnSpPr>
          <p:nvPr/>
        </p:nvCxnSpPr>
        <p:spPr>
          <a:xfrm>
            <a:off x="5112881" y="1480462"/>
            <a:ext cx="195469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6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86 L 0.25747 0.04722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L 0.08715 -0.0379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44 L 0.19636 0.0465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13733 -0.03657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-0.00231 L 0.13629 0.04375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092 L 0.1868 -0.03704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324 C 0.02309 0.11297 0.0467 0.22917 0.00781 0.26343 C -0.03107 0.29746 -0.13246 0.24954 -0.23385 0.20139 " pathEditMode="relative" ptsTypes="AAA">
                                      <p:cBhvr>
                                        <p:cTn id="11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C 0.02361 0.1493 0.0474 0.29884 0.00834 0.36898 C -0.03055 0.43912 -0.23402 0.41967 -0.23402 0.4199 L -0.23402 0.41967 " pathEditMode="relative" rAng="0" ptsTypes="AAAA">
                                      <p:cBhvr>
                                        <p:cTn id="1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2111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46806 -0.01412 C -0.50573 -0.01482 -0.36598 -0.00903 -0.22622 -0.00324 " pathEditMode="relative" rAng="0" ptsTypes="AAA">
                                      <p:cBhvr>
                                        <p:cTn id="1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5" y="-718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6 L -0.44323 -0.07477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2" y="-3657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07" grpId="1"/>
      <p:bldP spid="206" grpId="0"/>
      <p:bldP spid="59" grpId="0"/>
      <p:bldP spid="17" grpId="0" animBg="1"/>
      <p:bldP spid="18" grpId="0" animBg="1"/>
      <p:bldP spid="169" grpId="0" animBg="1"/>
      <p:bldP spid="170" grpId="0" animBg="1"/>
      <p:bldP spid="191" grpId="0" animBg="1"/>
      <p:bldP spid="202" grpId="0" animBg="1"/>
      <p:bldP spid="81" grpId="0" animBg="1"/>
      <p:bldP spid="203" grpId="0"/>
      <p:bldP spid="204" grpId="0"/>
      <p:bldP spid="23" grpId="0" animBg="1"/>
      <p:bldP spid="205" grpId="0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A7EE-A51F-D440-9493-936D55B2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accent3"/>
                </a:solidFill>
              </a:rPr>
              <a:t>Limitation 1: Large Data Movement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6C157-F7D3-E34D-BE81-72A07C5E3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B14564-6644-7642-A44B-4E7A550D01C7}"/>
              </a:ext>
            </a:extLst>
          </p:cNvPr>
          <p:cNvGrpSpPr/>
          <p:nvPr/>
        </p:nvGrpSpPr>
        <p:grpSpPr>
          <a:xfrm>
            <a:off x="200796" y="2220688"/>
            <a:ext cx="1071258" cy="523206"/>
            <a:chOff x="320538" y="1839686"/>
            <a:chExt cx="1071258" cy="523206"/>
          </a:xfrm>
        </p:grpSpPr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A77BDD17-6861-1C4F-95DD-13041273C6A5}"/>
                </a:ext>
              </a:extLst>
            </p:cNvPr>
            <p:cNvSpPr/>
            <p:nvPr/>
          </p:nvSpPr>
          <p:spPr>
            <a:xfrm>
              <a:off x="366963" y="1839686"/>
              <a:ext cx="978408" cy="484632"/>
            </a:xfrm>
            <a:prstGeom prst="homePlate">
              <a:avLst/>
            </a:prstGeom>
            <a:solidFill>
              <a:srgbClr val="FE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825C7F-A3C8-FB43-81C0-A89F5034440E}"/>
                </a:ext>
              </a:extLst>
            </p:cNvPr>
            <p:cNvSpPr txBox="1"/>
            <p:nvPr/>
          </p:nvSpPr>
          <p:spPr>
            <a:xfrm>
              <a:off x="320538" y="1850572"/>
              <a:ext cx="1071258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Raw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Signals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Chevron 7">
            <a:extLst>
              <a:ext uri="{FF2B5EF4-FFF2-40B4-BE49-F238E27FC236}">
                <a16:creationId xmlns:a16="http://schemas.microsoft.com/office/drawing/2014/main" id="{58330411-1327-EE43-9BE3-48B179ECCEA3}"/>
              </a:ext>
            </a:extLst>
          </p:cNvPr>
          <p:cNvSpPr/>
          <p:nvPr/>
        </p:nvSpPr>
        <p:spPr>
          <a:xfrm>
            <a:off x="1055913" y="2220688"/>
            <a:ext cx="1839688" cy="4846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solidFill>
                  <a:schemeClr val="bg1"/>
                </a:solidFill>
              </a:rPr>
              <a:t>Basecalling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90E14CAD-AE22-8D43-BD0F-BB65AEC3EFBA}"/>
              </a:ext>
            </a:extLst>
          </p:cNvPr>
          <p:cNvSpPr/>
          <p:nvPr/>
        </p:nvSpPr>
        <p:spPr>
          <a:xfrm>
            <a:off x="2721427" y="2220688"/>
            <a:ext cx="1273631" cy="484632"/>
          </a:xfrm>
          <a:prstGeom prst="chevron">
            <a:avLst/>
          </a:prstGeom>
          <a:solidFill>
            <a:srgbClr val="FE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Reads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4AEB29-0C00-7345-8914-8208F02A83CA}"/>
              </a:ext>
            </a:extLst>
          </p:cNvPr>
          <p:cNvGrpSpPr/>
          <p:nvPr/>
        </p:nvGrpSpPr>
        <p:grpSpPr>
          <a:xfrm>
            <a:off x="3820884" y="2220688"/>
            <a:ext cx="1839688" cy="523206"/>
            <a:chOff x="3820884" y="1251857"/>
            <a:chExt cx="1839688" cy="523206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67646675-F4E2-EC41-9534-E487B153D943}"/>
                </a:ext>
              </a:extLst>
            </p:cNvPr>
            <p:cNvSpPr/>
            <p:nvPr/>
          </p:nvSpPr>
          <p:spPr>
            <a:xfrm>
              <a:off x="3820884" y="1251857"/>
              <a:ext cx="1839688" cy="484632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A294CD-9FE3-2E47-A38F-F82DE92C3085}"/>
                </a:ext>
              </a:extLst>
            </p:cNvPr>
            <p:cNvSpPr txBox="1"/>
            <p:nvPr/>
          </p:nvSpPr>
          <p:spPr>
            <a:xfrm>
              <a:off x="3995057" y="1262743"/>
              <a:ext cx="1449373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Read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quality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control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09DF44-2466-D340-B9CD-70170F946576}"/>
              </a:ext>
            </a:extLst>
          </p:cNvPr>
          <p:cNvGrpSpPr/>
          <p:nvPr/>
        </p:nvGrpSpPr>
        <p:grpSpPr>
          <a:xfrm>
            <a:off x="5431967" y="2210496"/>
            <a:ext cx="1578431" cy="512320"/>
            <a:chOff x="5431967" y="1241665"/>
            <a:chExt cx="1578431" cy="512320"/>
          </a:xfrm>
        </p:grpSpPr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42EE639C-68A4-B540-8CBB-1BFD13B6300D}"/>
                </a:ext>
              </a:extLst>
            </p:cNvPr>
            <p:cNvSpPr/>
            <p:nvPr/>
          </p:nvSpPr>
          <p:spPr>
            <a:xfrm>
              <a:off x="5486397" y="1251857"/>
              <a:ext cx="1426030" cy="484632"/>
            </a:xfrm>
            <a:prstGeom prst="chevron">
              <a:avLst/>
            </a:prstGeom>
            <a:solidFill>
              <a:srgbClr val="FE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4F0F3C-9168-4542-8095-80E8C8EBEF81}"/>
                </a:ext>
              </a:extLst>
            </p:cNvPr>
            <p:cNvSpPr txBox="1"/>
            <p:nvPr/>
          </p:nvSpPr>
          <p:spPr>
            <a:xfrm>
              <a:off x="5431967" y="1241665"/>
              <a:ext cx="1578431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High-quality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reads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CE8030-6FB8-F046-8630-E3301FB7CCA5}"/>
              </a:ext>
            </a:extLst>
          </p:cNvPr>
          <p:cNvGrpSpPr/>
          <p:nvPr/>
        </p:nvGrpSpPr>
        <p:grpSpPr>
          <a:xfrm>
            <a:off x="6738253" y="2220688"/>
            <a:ext cx="1328061" cy="516474"/>
            <a:chOff x="6738253" y="1251857"/>
            <a:chExt cx="1328061" cy="516474"/>
          </a:xfrm>
        </p:grpSpPr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5D053280-9F7D-BC4C-A8DB-6E67E0800E06}"/>
                </a:ext>
              </a:extLst>
            </p:cNvPr>
            <p:cNvSpPr/>
            <p:nvPr/>
          </p:nvSpPr>
          <p:spPr>
            <a:xfrm>
              <a:off x="6738253" y="1251857"/>
              <a:ext cx="1328061" cy="484632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434C3B-FD8A-4F44-9B14-A4C260FDBCF8}"/>
                </a:ext>
              </a:extLst>
            </p:cNvPr>
            <p:cNvSpPr txBox="1"/>
            <p:nvPr/>
          </p:nvSpPr>
          <p:spPr>
            <a:xfrm>
              <a:off x="6912427" y="1262743"/>
              <a:ext cx="968831" cy="50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Read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 </a:t>
              </a:r>
              <a:endParaRPr lang="en-US" altLang="zh-CN" sz="1600" b="1" dirty="0">
                <a:solidFill>
                  <a:schemeClr val="bg1"/>
                </a:solidFill>
              </a:endParaRPr>
            </a:p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mapping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4D2CD5-B24C-A142-8317-50DC1FF34C05}"/>
              </a:ext>
            </a:extLst>
          </p:cNvPr>
          <p:cNvGrpSpPr/>
          <p:nvPr/>
        </p:nvGrpSpPr>
        <p:grpSpPr>
          <a:xfrm>
            <a:off x="7826825" y="2210496"/>
            <a:ext cx="1197434" cy="512320"/>
            <a:chOff x="7826825" y="1241665"/>
            <a:chExt cx="1197434" cy="512320"/>
          </a:xfrm>
        </p:grpSpPr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136C8666-0EE6-7247-BBDB-07D0209A6C22}"/>
                </a:ext>
              </a:extLst>
            </p:cNvPr>
            <p:cNvSpPr/>
            <p:nvPr/>
          </p:nvSpPr>
          <p:spPr>
            <a:xfrm>
              <a:off x="7881254" y="1251857"/>
              <a:ext cx="1055918" cy="484632"/>
            </a:xfrm>
            <a:prstGeom prst="chevron">
              <a:avLst/>
            </a:prstGeom>
            <a:solidFill>
              <a:srgbClr val="FE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D58582-238B-404C-8895-76A49F58A519}"/>
                </a:ext>
              </a:extLst>
            </p:cNvPr>
            <p:cNvSpPr txBox="1"/>
            <p:nvPr/>
          </p:nvSpPr>
          <p:spPr>
            <a:xfrm>
              <a:off x="7826825" y="1241665"/>
              <a:ext cx="1197434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Mapped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reads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C763E329-B0AE-E54E-B465-791974F45761}"/>
              </a:ext>
            </a:extLst>
          </p:cNvPr>
          <p:cNvSpPr/>
          <p:nvPr/>
        </p:nvSpPr>
        <p:spPr>
          <a:xfrm>
            <a:off x="247221" y="4332514"/>
            <a:ext cx="8529815" cy="1153886"/>
          </a:xfrm>
          <a:prstGeom prst="roundRect">
            <a:avLst>
              <a:gd name="adj" fmla="val 1116"/>
            </a:avLst>
          </a:prstGeom>
          <a:solidFill>
            <a:srgbClr val="C00000">
              <a:alpha val="17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Large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data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movement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between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genome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analysis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steps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4EEB01-C2C3-4249-AA7C-9E6E9883C0EF}"/>
              </a:ext>
            </a:extLst>
          </p:cNvPr>
          <p:cNvSpPr/>
          <p:nvPr/>
        </p:nvSpPr>
        <p:spPr>
          <a:xfrm>
            <a:off x="567596" y="3181882"/>
            <a:ext cx="1386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3913</a:t>
            </a:r>
            <a:r>
              <a:rPr lang="en-US" sz="2400" b="1" dirty="0">
                <a:solidFill>
                  <a:srgbClr val="C00000"/>
                </a:solidFill>
              </a:rPr>
              <a:t> GB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002E8CB1-595B-D346-BE81-AE1EE0FA8790}"/>
              </a:ext>
            </a:extLst>
          </p:cNvPr>
          <p:cNvCxnSpPr>
            <a:cxnSpLocks/>
            <a:stCxn id="6" idx="2"/>
            <a:endCxn id="3" idx="0"/>
          </p:cNvCxnSpPr>
          <p:nvPr/>
        </p:nvCxnSpPr>
        <p:spPr>
          <a:xfrm rot="16200000" flipH="1">
            <a:off x="779538" y="2700781"/>
            <a:ext cx="437988" cy="524214"/>
          </a:xfrm>
          <a:prstGeom prst="bentConnector3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8D00C3F-6741-8342-B4D6-C5478618D56F}"/>
              </a:ext>
            </a:extLst>
          </p:cNvPr>
          <p:cNvSpPr/>
          <p:nvPr/>
        </p:nvSpPr>
        <p:spPr>
          <a:xfrm>
            <a:off x="2635448" y="3192768"/>
            <a:ext cx="1214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546</a:t>
            </a:r>
            <a:r>
              <a:rPr lang="en-US" sz="2400" b="1" dirty="0">
                <a:solidFill>
                  <a:srgbClr val="C00000"/>
                </a:solidFill>
              </a:rPr>
              <a:t> GB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5A65EE0-36C6-224D-9760-34668FC3381A}"/>
              </a:ext>
            </a:extLst>
          </p:cNvPr>
          <p:cNvCxnSpPr>
            <a:stCxn id="9" idx="2"/>
            <a:endCxn id="39" idx="0"/>
          </p:cNvCxnSpPr>
          <p:nvPr/>
        </p:nvCxnSpPr>
        <p:spPr>
          <a:xfrm>
            <a:off x="3237085" y="2705320"/>
            <a:ext cx="5645" cy="48744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BDA4D605-4030-EB40-A089-7BA248428B49}"/>
              </a:ext>
            </a:extLst>
          </p:cNvPr>
          <p:cNvSpPr/>
          <p:nvPr/>
        </p:nvSpPr>
        <p:spPr>
          <a:xfrm>
            <a:off x="4740728" y="3192768"/>
            <a:ext cx="1214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437</a:t>
            </a:r>
            <a:r>
              <a:rPr lang="en-US" sz="2400" b="1" dirty="0">
                <a:solidFill>
                  <a:srgbClr val="C00000"/>
                </a:solidFill>
              </a:rPr>
              <a:t> GB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1AF80BD2-B240-2046-AE9C-AE3E5BE52D4D}"/>
              </a:ext>
            </a:extLst>
          </p:cNvPr>
          <p:cNvCxnSpPr>
            <a:stCxn id="13" idx="2"/>
            <a:endCxn id="43" idx="0"/>
          </p:cNvCxnSpPr>
          <p:nvPr/>
        </p:nvCxnSpPr>
        <p:spPr>
          <a:xfrm rot="5400000">
            <a:off x="5549621" y="2521206"/>
            <a:ext cx="469952" cy="873173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7D3B31B8-61C6-1340-A508-2A254DE647A9}"/>
              </a:ext>
            </a:extLst>
          </p:cNvPr>
          <p:cNvSpPr/>
          <p:nvPr/>
        </p:nvSpPr>
        <p:spPr>
          <a:xfrm>
            <a:off x="7689181" y="3192072"/>
            <a:ext cx="1214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F8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382</a:t>
            </a:r>
            <a:r>
              <a:rPr lang="en-US" sz="2400" b="1" dirty="0">
                <a:solidFill>
                  <a:srgbClr val="2F8100"/>
                </a:solidFill>
              </a:rPr>
              <a:t> GB</a:t>
            </a:r>
            <a:r>
              <a:rPr lang="zh-CN" altLang="en-US" sz="2400" b="1" dirty="0">
                <a:solidFill>
                  <a:srgbClr val="2F8100"/>
                </a:solidFill>
              </a:rPr>
              <a:t> </a:t>
            </a:r>
            <a:endParaRPr lang="en-US" sz="2400" dirty="0">
              <a:solidFill>
                <a:srgbClr val="2F8100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BEBFD15-879B-9D4A-952C-00255D554C62}"/>
              </a:ext>
            </a:extLst>
          </p:cNvPr>
          <p:cNvCxnSpPr>
            <a:cxnSpLocks/>
          </p:cNvCxnSpPr>
          <p:nvPr/>
        </p:nvCxnSpPr>
        <p:spPr>
          <a:xfrm>
            <a:off x="8294914" y="2732314"/>
            <a:ext cx="1549" cy="448872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8EF51BBD-E870-E946-A1F6-1E96A5838450}"/>
              </a:ext>
            </a:extLst>
          </p:cNvPr>
          <p:cNvSpPr/>
          <p:nvPr/>
        </p:nvSpPr>
        <p:spPr>
          <a:xfrm>
            <a:off x="545824" y="3199706"/>
            <a:ext cx="5387695" cy="431050"/>
          </a:xfrm>
          <a:prstGeom prst="roundRect">
            <a:avLst>
              <a:gd name="adj" fmla="val 1116"/>
            </a:avLst>
          </a:prstGeom>
          <a:solidFill>
            <a:srgbClr val="C00000">
              <a:alpha val="17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806103B-E592-FE4F-9BD6-D77EBA62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63" y="1153551"/>
            <a:ext cx="8410073" cy="5275384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Using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human</a:t>
            </a:r>
            <a:r>
              <a:rPr lang="zh-CN" altLang="en-US" sz="2400" dirty="0"/>
              <a:t> </a:t>
            </a:r>
            <a:r>
              <a:rPr lang="en-US" altLang="zh-CN" sz="2400" dirty="0"/>
              <a:t>dataset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[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NC’19</a:t>
            </a:r>
            <a:r>
              <a:rPr lang="en-US" altLang="zh-CN" sz="2400" dirty="0"/>
              <a:t>]</a:t>
            </a:r>
            <a:r>
              <a:rPr lang="zh-CN" altLang="en-US" sz="2400" dirty="0"/>
              <a:t> 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altLang="zh-CN" sz="2400" dirty="0"/>
              <a:t>an</a:t>
            </a:r>
            <a:r>
              <a:rPr lang="zh-CN" altLang="en-US" sz="2400" dirty="0"/>
              <a:t> </a:t>
            </a:r>
            <a:r>
              <a:rPr lang="en-US" altLang="zh-CN" sz="2400" dirty="0"/>
              <a:t>example: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3938A2-E5B7-CF4F-A3C1-E1853770E422}"/>
              </a:ext>
            </a:extLst>
          </p:cNvPr>
          <p:cNvSpPr/>
          <p:nvPr/>
        </p:nvSpPr>
        <p:spPr>
          <a:xfrm>
            <a:off x="119740" y="6175367"/>
            <a:ext cx="8657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NimbusRomNo9L"/>
              </a:rPr>
              <a:t>[NC'19]</a:t>
            </a:r>
            <a:r>
              <a:rPr lang="zh-CN" altLang="en-US" sz="900" dirty="0">
                <a:latin typeface="NimbusRomNo9L"/>
              </a:rPr>
              <a:t> </a:t>
            </a:r>
            <a:r>
              <a:rPr lang="en-US" sz="900" dirty="0">
                <a:latin typeface="NimbusRomNo9L"/>
              </a:rPr>
              <a:t>Rory Bowden, Robert W Davies, Andreas </a:t>
            </a:r>
            <a:r>
              <a:rPr lang="en-US" sz="900" dirty="0" err="1">
                <a:latin typeface="NimbusRomNo9L"/>
              </a:rPr>
              <a:t>Heger</a:t>
            </a:r>
            <a:r>
              <a:rPr lang="en-US" sz="900" dirty="0">
                <a:latin typeface="NimbusRomNo9L"/>
              </a:rPr>
              <a:t>, Alistair T </a:t>
            </a:r>
            <a:r>
              <a:rPr lang="en-US" sz="900" dirty="0" err="1">
                <a:latin typeface="NimbusRomNo9L"/>
              </a:rPr>
              <a:t>Pagnamenta</a:t>
            </a:r>
            <a:r>
              <a:rPr lang="en-US" sz="900" dirty="0">
                <a:latin typeface="NimbusRomNo9L"/>
              </a:rPr>
              <a:t>, </a:t>
            </a:r>
            <a:r>
              <a:rPr lang="en-US" sz="900" dirty="0" err="1">
                <a:latin typeface="NimbusRomNo9L"/>
              </a:rPr>
              <a:t>Mariateresa</a:t>
            </a:r>
            <a:r>
              <a:rPr lang="en-US" sz="900" dirty="0">
                <a:latin typeface="NimbusRomNo9L"/>
              </a:rPr>
              <a:t> de Cesare, Laura E </a:t>
            </a:r>
            <a:r>
              <a:rPr lang="en-US" sz="900" dirty="0" err="1">
                <a:latin typeface="NimbusRomNo9L"/>
              </a:rPr>
              <a:t>Oikkonen</a:t>
            </a:r>
            <a:r>
              <a:rPr lang="en-US" sz="900" dirty="0">
                <a:latin typeface="NimbusRomNo9L"/>
              </a:rPr>
              <a:t>, Duncan Parkes, Colin Freeman, Fatima </a:t>
            </a:r>
            <a:r>
              <a:rPr lang="en-US" sz="900" dirty="0" err="1">
                <a:latin typeface="NimbusRomNo9L"/>
              </a:rPr>
              <a:t>Dhalla</a:t>
            </a:r>
            <a:r>
              <a:rPr lang="en-US" sz="900" dirty="0">
                <a:latin typeface="NimbusRomNo9L"/>
              </a:rPr>
              <a:t>, </a:t>
            </a:r>
            <a:r>
              <a:rPr lang="en-US" sz="900" dirty="0" err="1">
                <a:latin typeface="NimbusRomNo9L"/>
              </a:rPr>
              <a:t>Smita</a:t>
            </a:r>
            <a:r>
              <a:rPr lang="en-US" sz="900" dirty="0">
                <a:latin typeface="NimbusRomNo9L"/>
              </a:rPr>
              <a:t> Y Patel, et al. Sequencing of human genomes with nanopore technology. Nature Communications, 2019.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C4A120-DB41-784C-8844-F77C792A5931}"/>
              </a:ext>
            </a:extLst>
          </p:cNvPr>
          <p:cNvCxnSpPr>
            <a:cxnSpLocks/>
          </p:cNvCxnSpPr>
          <p:nvPr/>
        </p:nvCxnSpPr>
        <p:spPr>
          <a:xfrm>
            <a:off x="0" y="6175367"/>
            <a:ext cx="9144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3" grpId="0" animBg="1"/>
      <p:bldP spid="3" grpId="0"/>
      <p:bldP spid="39" grpId="0"/>
      <p:bldP spid="43" grpId="0"/>
      <p:bldP spid="48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04851CE1-70AA-DF47-9230-FBA4B97E8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63" y="1153551"/>
            <a:ext cx="8410073" cy="5275384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Using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human</a:t>
            </a:r>
            <a:r>
              <a:rPr lang="zh-CN" altLang="en-US" sz="2400" dirty="0"/>
              <a:t> </a:t>
            </a:r>
            <a:r>
              <a:rPr lang="en-US" altLang="zh-CN" sz="2400" dirty="0"/>
              <a:t>dataset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[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NC’19</a:t>
            </a:r>
            <a:r>
              <a:rPr lang="en-US" altLang="zh-CN" sz="2400" dirty="0"/>
              <a:t>]</a:t>
            </a:r>
            <a:r>
              <a:rPr lang="zh-CN" altLang="en-US" sz="2400" dirty="0"/>
              <a:t>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altLang="zh-CN" sz="2400" dirty="0"/>
              <a:t>an</a:t>
            </a:r>
            <a:r>
              <a:rPr lang="zh-CN" altLang="en-US" sz="2400" dirty="0"/>
              <a:t> </a:t>
            </a:r>
            <a:r>
              <a:rPr lang="en-US" altLang="zh-CN" sz="2400" dirty="0"/>
              <a:t>example: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3A7EE-A51F-D440-9493-936D55B2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accent3"/>
                </a:solidFill>
              </a:rPr>
              <a:t>Limitation 2: Wasted</a:t>
            </a:r>
            <a:r>
              <a:rPr lang="zh-CN" altLang="en-US" dirty="0">
                <a:solidFill>
                  <a:schemeClr val="accent3"/>
                </a:solidFill>
              </a:rPr>
              <a:t> </a:t>
            </a:r>
            <a:r>
              <a:rPr lang="en-US" altLang="zh-CN" dirty="0">
                <a:solidFill>
                  <a:schemeClr val="accent3"/>
                </a:solidFill>
              </a:rPr>
              <a:t>Computation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6C157-F7D3-E34D-BE81-72A07C5E3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B14564-6644-7642-A44B-4E7A550D01C7}"/>
              </a:ext>
            </a:extLst>
          </p:cNvPr>
          <p:cNvGrpSpPr/>
          <p:nvPr/>
        </p:nvGrpSpPr>
        <p:grpSpPr>
          <a:xfrm>
            <a:off x="200796" y="2220683"/>
            <a:ext cx="1071258" cy="523206"/>
            <a:chOff x="320538" y="1839686"/>
            <a:chExt cx="1071258" cy="523206"/>
          </a:xfrm>
        </p:grpSpPr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A77BDD17-6861-1C4F-95DD-13041273C6A5}"/>
                </a:ext>
              </a:extLst>
            </p:cNvPr>
            <p:cNvSpPr/>
            <p:nvPr/>
          </p:nvSpPr>
          <p:spPr>
            <a:xfrm>
              <a:off x="366963" y="1839686"/>
              <a:ext cx="978408" cy="484632"/>
            </a:xfrm>
            <a:prstGeom prst="homePlate">
              <a:avLst/>
            </a:prstGeom>
            <a:solidFill>
              <a:srgbClr val="FE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825C7F-A3C8-FB43-81C0-A89F5034440E}"/>
                </a:ext>
              </a:extLst>
            </p:cNvPr>
            <p:cNvSpPr txBox="1"/>
            <p:nvPr/>
          </p:nvSpPr>
          <p:spPr>
            <a:xfrm>
              <a:off x="320538" y="1850572"/>
              <a:ext cx="1071258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Raw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Signals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Chevron 7">
            <a:extLst>
              <a:ext uri="{FF2B5EF4-FFF2-40B4-BE49-F238E27FC236}">
                <a16:creationId xmlns:a16="http://schemas.microsoft.com/office/drawing/2014/main" id="{58330411-1327-EE43-9BE3-48B179ECCEA3}"/>
              </a:ext>
            </a:extLst>
          </p:cNvPr>
          <p:cNvSpPr/>
          <p:nvPr/>
        </p:nvSpPr>
        <p:spPr>
          <a:xfrm>
            <a:off x="1055913" y="2220683"/>
            <a:ext cx="1839688" cy="4846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solidFill>
                  <a:schemeClr val="bg1"/>
                </a:solidFill>
              </a:rPr>
              <a:t>Basecalling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90E14CAD-AE22-8D43-BD0F-BB65AEC3EFBA}"/>
              </a:ext>
            </a:extLst>
          </p:cNvPr>
          <p:cNvSpPr/>
          <p:nvPr/>
        </p:nvSpPr>
        <p:spPr>
          <a:xfrm>
            <a:off x="2721427" y="2220683"/>
            <a:ext cx="1273631" cy="484632"/>
          </a:xfrm>
          <a:prstGeom prst="chevron">
            <a:avLst/>
          </a:prstGeom>
          <a:solidFill>
            <a:srgbClr val="FE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Reads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4AEB29-0C00-7345-8914-8208F02A83CA}"/>
              </a:ext>
            </a:extLst>
          </p:cNvPr>
          <p:cNvGrpSpPr/>
          <p:nvPr/>
        </p:nvGrpSpPr>
        <p:grpSpPr>
          <a:xfrm>
            <a:off x="3820884" y="2220683"/>
            <a:ext cx="1839688" cy="523206"/>
            <a:chOff x="3820884" y="1251857"/>
            <a:chExt cx="1839688" cy="523206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67646675-F4E2-EC41-9534-E487B153D943}"/>
                </a:ext>
              </a:extLst>
            </p:cNvPr>
            <p:cNvSpPr/>
            <p:nvPr/>
          </p:nvSpPr>
          <p:spPr>
            <a:xfrm>
              <a:off x="3820884" y="1251857"/>
              <a:ext cx="1839688" cy="484632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A294CD-9FE3-2E47-A38F-F82DE92C3085}"/>
                </a:ext>
              </a:extLst>
            </p:cNvPr>
            <p:cNvSpPr txBox="1"/>
            <p:nvPr/>
          </p:nvSpPr>
          <p:spPr>
            <a:xfrm>
              <a:off x="3995057" y="1262743"/>
              <a:ext cx="1449373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Read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quality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control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09DF44-2466-D340-B9CD-70170F946576}"/>
              </a:ext>
            </a:extLst>
          </p:cNvPr>
          <p:cNvGrpSpPr/>
          <p:nvPr/>
        </p:nvGrpSpPr>
        <p:grpSpPr>
          <a:xfrm>
            <a:off x="5431967" y="2210491"/>
            <a:ext cx="1578431" cy="512320"/>
            <a:chOff x="5431967" y="1241665"/>
            <a:chExt cx="1578431" cy="512320"/>
          </a:xfrm>
        </p:grpSpPr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42EE639C-68A4-B540-8CBB-1BFD13B6300D}"/>
                </a:ext>
              </a:extLst>
            </p:cNvPr>
            <p:cNvSpPr/>
            <p:nvPr/>
          </p:nvSpPr>
          <p:spPr>
            <a:xfrm>
              <a:off x="5486397" y="1251857"/>
              <a:ext cx="1426030" cy="484632"/>
            </a:xfrm>
            <a:prstGeom prst="chevron">
              <a:avLst/>
            </a:prstGeom>
            <a:solidFill>
              <a:srgbClr val="FE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4F0F3C-9168-4542-8095-80E8C8EBEF81}"/>
                </a:ext>
              </a:extLst>
            </p:cNvPr>
            <p:cNvSpPr txBox="1"/>
            <p:nvPr/>
          </p:nvSpPr>
          <p:spPr>
            <a:xfrm>
              <a:off x="5431967" y="1241665"/>
              <a:ext cx="1578431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High-quality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reads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CE8030-6FB8-F046-8630-E3301FB7CCA5}"/>
              </a:ext>
            </a:extLst>
          </p:cNvPr>
          <p:cNvGrpSpPr/>
          <p:nvPr/>
        </p:nvGrpSpPr>
        <p:grpSpPr>
          <a:xfrm>
            <a:off x="6738253" y="2220683"/>
            <a:ext cx="1328061" cy="516474"/>
            <a:chOff x="6738253" y="1251857"/>
            <a:chExt cx="1328061" cy="516474"/>
          </a:xfrm>
        </p:grpSpPr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5D053280-9F7D-BC4C-A8DB-6E67E0800E06}"/>
                </a:ext>
              </a:extLst>
            </p:cNvPr>
            <p:cNvSpPr/>
            <p:nvPr/>
          </p:nvSpPr>
          <p:spPr>
            <a:xfrm>
              <a:off x="6738253" y="1251857"/>
              <a:ext cx="1328061" cy="484632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434C3B-FD8A-4F44-9B14-A4C260FDBCF8}"/>
                </a:ext>
              </a:extLst>
            </p:cNvPr>
            <p:cNvSpPr txBox="1"/>
            <p:nvPr/>
          </p:nvSpPr>
          <p:spPr>
            <a:xfrm>
              <a:off x="6912427" y="1262743"/>
              <a:ext cx="968831" cy="50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Read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 </a:t>
              </a:r>
              <a:endParaRPr lang="en-US" altLang="zh-CN" sz="1600" b="1" dirty="0">
                <a:solidFill>
                  <a:schemeClr val="bg1"/>
                </a:solidFill>
              </a:endParaRPr>
            </a:p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mapping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4D2CD5-B24C-A142-8317-50DC1FF34C05}"/>
              </a:ext>
            </a:extLst>
          </p:cNvPr>
          <p:cNvGrpSpPr/>
          <p:nvPr/>
        </p:nvGrpSpPr>
        <p:grpSpPr>
          <a:xfrm>
            <a:off x="7826825" y="2210491"/>
            <a:ext cx="1197434" cy="512320"/>
            <a:chOff x="7826825" y="1241665"/>
            <a:chExt cx="1197434" cy="512320"/>
          </a:xfrm>
        </p:grpSpPr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136C8666-0EE6-7247-BBDB-07D0209A6C22}"/>
                </a:ext>
              </a:extLst>
            </p:cNvPr>
            <p:cNvSpPr/>
            <p:nvPr/>
          </p:nvSpPr>
          <p:spPr>
            <a:xfrm>
              <a:off x="7881254" y="1251857"/>
              <a:ext cx="1055918" cy="484632"/>
            </a:xfrm>
            <a:prstGeom prst="chevron">
              <a:avLst/>
            </a:prstGeom>
            <a:solidFill>
              <a:srgbClr val="FE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D58582-238B-404C-8895-76A49F58A519}"/>
                </a:ext>
              </a:extLst>
            </p:cNvPr>
            <p:cNvSpPr txBox="1"/>
            <p:nvPr/>
          </p:nvSpPr>
          <p:spPr>
            <a:xfrm>
              <a:off x="7826825" y="1241665"/>
              <a:ext cx="1197434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Mapped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reads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B43DD66-7900-DA49-A2BD-C459A81C09E1}"/>
              </a:ext>
            </a:extLst>
          </p:cNvPr>
          <p:cNvGrpSpPr/>
          <p:nvPr/>
        </p:nvGrpSpPr>
        <p:grpSpPr>
          <a:xfrm>
            <a:off x="5074307" y="2712321"/>
            <a:ext cx="1914320" cy="1050090"/>
            <a:chOff x="5074307" y="1743495"/>
            <a:chExt cx="1914320" cy="105009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781F91-C17A-604D-8C58-7DF3853D3498}"/>
                </a:ext>
              </a:extLst>
            </p:cNvPr>
            <p:cNvGrpSpPr/>
            <p:nvPr/>
          </p:nvGrpSpPr>
          <p:grpSpPr>
            <a:xfrm>
              <a:off x="5074307" y="2281265"/>
              <a:ext cx="1914320" cy="512320"/>
              <a:chOff x="5074307" y="2281265"/>
              <a:chExt cx="1914320" cy="51232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D2B574-AA90-2D4C-935D-53CF02AAA827}"/>
                  </a:ext>
                </a:extLst>
              </p:cNvPr>
              <p:cNvSpPr txBox="1"/>
              <p:nvPr/>
            </p:nvSpPr>
            <p:spPr>
              <a:xfrm>
                <a:off x="5410196" y="2281265"/>
                <a:ext cx="1578431" cy="51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Low-quality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reads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Multiply 18">
                <a:extLst>
                  <a:ext uri="{FF2B5EF4-FFF2-40B4-BE49-F238E27FC236}">
                    <a16:creationId xmlns:a16="http://schemas.microsoft.com/office/drawing/2014/main" id="{E7CED750-05BC-124E-99CF-A38E48F11FBE}"/>
                  </a:ext>
                </a:extLst>
              </p:cNvPr>
              <p:cNvSpPr/>
              <p:nvPr/>
            </p:nvSpPr>
            <p:spPr>
              <a:xfrm>
                <a:off x="5074307" y="2287997"/>
                <a:ext cx="424546" cy="424542"/>
              </a:xfrm>
              <a:prstGeom prst="mathMultiply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Bent Arrow 28">
              <a:extLst>
                <a:ext uri="{FF2B5EF4-FFF2-40B4-BE49-F238E27FC236}">
                  <a16:creationId xmlns:a16="http://schemas.microsoft.com/office/drawing/2014/main" id="{D38B3CCE-1FCA-0745-BDFA-FA16706E1E46}"/>
                </a:ext>
              </a:extLst>
            </p:cNvPr>
            <p:cNvSpPr/>
            <p:nvPr/>
          </p:nvSpPr>
          <p:spPr>
            <a:xfrm flipV="1">
              <a:off x="5472010" y="1743495"/>
              <a:ext cx="323086" cy="945273"/>
            </a:xfrm>
            <a:prstGeom prst="bentArrow">
              <a:avLst>
                <a:gd name="adj1" fmla="val 25000"/>
                <a:gd name="adj2" fmla="val 23393"/>
                <a:gd name="adj3" fmla="val 25000"/>
                <a:gd name="adj4" fmla="val 43750"/>
              </a:avLst>
            </a:prstGeom>
            <a:solidFill>
              <a:srgbClr val="FE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E484A0-5A1C-3C4D-BC53-C817D4E3A9C4}"/>
              </a:ext>
            </a:extLst>
          </p:cNvPr>
          <p:cNvGrpSpPr/>
          <p:nvPr/>
        </p:nvGrpSpPr>
        <p:grpSpPr>
          <a:xfrm>
            <a:off x="7483932" y="2712320"/>
            <a:ext cx="1790704" cy="1053750"/>
            <a:chOff x="7574127" y="1212555"/>
            <a:chExt cx="1790704" cy="105375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523F553-B997-7745-96C9-E6BB5A4C496B}"/>
                </a:ext>
              </a:extLst>
            </p:cNvPr>
            <p:cNvGrpSpPr/>
            <p:nvPr/>
          </p:nvGrpSpPr>
          <p:grpSpPr>
            <a:xfrm>
              <a:off x="7574127" y="1753985"/>
              <a:ext cx="1790704" cy="512320"/>
              <a:chOff x="7516584" y="1764177"/>
              <a:chExt cx="1790704" cy="51232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8952EE-D673-4542-89B2-0BFD81B68A6D}"/>
                  </a:ext>
                </a:extLst>
              </p:cNvPr>
              <p:cNvSpPr txBox="1"/>
              <p:nvPr/>
            </p:nvSpPr>
            <p:spPr>
              <a:xfrm>
                <a:off x="7728857" y="1764177"/>
                <a:ext cx="1578431" cy="51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Unmapped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reads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Multiply 21">
                <a:extLst>
                  <a:ext uri="{FF2B5EF4-FFF2-40B4-BE49-F238E27FC236}">
                    <a16:creationId xmlns:a16="http://schemas.microsoft.com/office/drawing/2014/main" id="{765FEBAD-8FA8-0F40-8D85-653EF6DBB33B}"/>
                  </a:ext>
                </a:extLst>
              </p:cNvPr>
              <p:cNvSpPr/>
              <p:nvPr/>
            </p:nvSpPr>
            <p:spPr>
              <a:xfrm>
                <a:off x="7516584" y="1778523"/>
                <a:ext cx="424546" cy="424542"/>
              </a:xfrm>
              <a:prstGeom prst="mathMultiply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Bent Arrow 29">
              <a:extLst>
                <a:ext uri="{FF2B5EF4-FFF2-40B4-BE49-F238E27FC236}">
                  <a16:creationId xmlns:a16="http://schemas.microsoft.com/office/drawing/2014/main" id="{C36A4412-9377-1144-9A6E-6EFB17B340D3}"/>
                </a:ext>
              </a:extLst>
            </p:cNvPr>
            <p:cNvSpPr/>
            <p:nvPr/>
          </p:nvSpPr>
          <p:spPr>
            <a:xfrm flipV="1">
              <a:off x="7971449" y="1212555"/>
              <a:ext cx="286179" cy="945273"/>
            </a:xfrm>
            <a:prstGeom prst="bentArrow">
              <a:avLst>
                <a:gd name="adj1" fmla="val 25000"/>
                <a:gd name="adj2" fmla="val 23393"/>
                <a:gd name="adj3" fmla="val 25000"/>
                <a:gd name="adj4" fmla="val 43750"/>
              </a:avLst>
            </a:prstGeom>
            <a:solidFill>
              <a:srgbClr val="FE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8D1A36D8-F471-204E-B3FB-20BDB852AF01}"/>
              </a:ext>
            </a:extLst>
          </p:cNvPr>
          <p:cNvSpPr/>
          <p:nvPr/>
        </p:nvSpPr>
        <p:spPr>
          <a:xfrm>
            <a:off x="247221" y="4487264"/>
            <a:ext cx="8529815" cy="1278237"/>
          </a:xfrm>
          <a:prstGeom prst="roundRect">
            <a:avLst>
              <a:gd name="adj" fmla="val 1116"/>
            </a:avLst>
          </a:prstGeom>
          <a:solidFill>
            <a:srgbClr val="C00000">
              <a:alpha val="17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considerable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amount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computation on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useless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data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due to 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Low-quality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reads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Unmapped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reads</a:t>
            </a:r>
          </a:p>
          <a:p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3567E7-ECD5-A646-9688-8D118A11F74D}"/>
              </a:ext>
            </a:extLst>
          </p:cNvPr>
          <p:cNvSpPr/>
          <p:nvPr/>
        </p:nvSpPr>
        <p:spPr>
          <a:xfrm>
            <a:off x="2743203" y="1769904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9AD344-DFB7-8148-A12F-4CD27D66282B}"/>
              </a:ext>
            </a:extLst>
          </p:cNvPr>
          <p:cNvSpPr/>
          <p:nvPr/>
        </p:nvSpPr>
        <p:spPr>
          <a:xfrm>
            <a:off x="5681116" y="1781327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79.5%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B2831A-4F8A-5740-AD2E-13C5DA117219}"/>
              </a:ext>
            </a:extLst>
          </p:cNvPr>
          <p:cNvSpPr/>
          <p:nvPr/>
        </p:nvSpPr>
        <p:spPr>
          <a:xfrm>
            <a:off x="7794167" y="1781326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F8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69.5%</a:t>
            </a:r>
            <a:endParaRPr lang="en-US" sz="2400" dirty="0">
              <a:solidFill>
                <a:srgbClr val="2F81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E6C1E1-155F-CC47-A80E-6EAFE940F223}"/>
              </a:ext>
            </a:extLst>
          </p:cNvPr>
          <p:cNvSpPr/>
          <p:nvPr/>
        </p:nvSpPr>
        <p:spPr>
          <a:xfrm>
            <a:off x="5650443" y="3690401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20.5%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28436-0FE6-BA41-8FEA-089494F5EE97}"/>
              </a:ext>
            </a:extLst>
          </p:cNvPr>
          <p:cNvSpPr/>
          <p:nvPr/>
        </p:nvSpPr>
        <p:spPr>
          <a:xfrm>
            <a:off x="7881254" y="3690401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3D40A04-AEC5-324A-8568-C19A60664BAA}"/>
              </a:ext>
            </a:extLst>
          </p:cNvPr>
          <p:cNvSpPr/>
          <p:nvPr/>
        </p:nvSpPr>
        <p:spPr>
          <a:xfrm>
            <a:off x="119740" y="6175367"/>
            <a:ext cx="8657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NimbusRomNo9L"/>
              </a:rPr>
              <a:t>[NC'19]</a:t>
            </a:r>
            <a:r>
              <a:rPr lang="zh-CN" altLang="en-US" sz="900" dirty="0">
                <a:latin typeface="NimbusRomNo9L"/>
              </a:rPr>
              <a:t> </a:t>
            </a:r>
            <a:r>
              <a:rPr lang="en-US" sz="900" dirty="0">
                <a:latin typeface="NimbusRomNo9L"/>
              </a:rPr>
              <a:t>Rory Bowden, Robert W Davies, Andreas </a:t>
            </a:r>
            <a:r>
              <a:rPr lang="en-US" sz="900" dirty="0" err="1">
                <a:latin typeface="NimbusRomNo9L"/>
              </a:rPr>
              <a:t>Heger</a:t>
            </a:r>
            <a:r>
              <a:rPr lang="en-US" sz="900" dirty="0">
                <a:latin typeface="NimbusRomNo9L"/>
              </a:rPr>
              <a:t>, Alistair T </a:t>
            </a:r>
            <a:r>
              <a:rPr lang="en-US" sz="900" dirty="0" err="1">
                <a:latin typeface="NimbusRomNo9L"/>
              </a:rPr>
              <a:t>Pagnamenta</a:t>
            </a:r>
            <a:r>
              <a:rPr lang="en-US" sz="900" dirty="0">
                <a:latin typeface="NimbusRomNo9L"/>
              </a:rPr>
              <a:t>, </a:t>
            </a:r>
            <a:r>
              <a:rPr lang="en-US" sz="900" dirty="0" err="1">
                <a:latin typeface="NimbusRomNo9L"/>
              </a:rPr>
              <a:t>Mariateresa</a:t>
            </a:r>
            <a:r>
              <a:rPr lang="en-US" sz="900" dirty="0">
                <a:latin typeface="NimbusRomNo9L"/>
              </a:rPr>
              <a:t> de Cesare, Laura E </a:t>
            </a:r>
            <a:r>
              <a:rPr lang="en-US" sz="900" dirty="0" err="1">
                <a:latin typeface="NimbusRomNo9L"/>
              </a:rPr>
              <a:t>Oikkonen</a:t>
            </a:r>
            <a:r>
              <a:rPr lang="en-US" sz="900" dirty="0">
                <a:latin typeface="NimbusRomNo9L"/>
              </a:rPr>
              <a:t>, Duncan Parkes, Colin Freeman, Fatima </a:t>
            </a:r>
            <a:r>
              <a:rPr lang="en-US" sz="900" dirty="0" err="1">
                <a:latin typeface="NimbusRomNo9L"/>
              </a:rPr>
              <a:t>Dhalla</a:t>
            </a:r>
            <a:r>
              <a:rPr lang="en-US" sz="900" dirty="0">
                <a:latin typeface="NimbusRomNo9L"/>
              </a:rPr>
              <a:t>, </a:t>
            </a:r>
            <a:r>
              <a:rPr lang="en-US" sz="900" dirty="0" err="1">
                <a:latin typeface="NimbusRomNo9L"/>
              </a:rPr>
              <a:t>Smita</a:t>
            </a:r>
            <a:r>
              <a:rPr lang="en-US" sz="900" dirty="0">
                <a:latin typeface="NimbusRomNo9L"/>
              </a:rPr>
              <a:t> Y Patel, et al. Sequencing of human genomes with nanopore technology. Nature Communications, 2019.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5661D5-870F-9548-B6E8-41F4219BD5E1}"/>
              </a:ext>
            </a:extLst>
          </p:cNvPr>
          <p:cNvCxnSpPr>
            <a:cxnSpLocks/>
          </p:cNvCxnSpPr>
          <p:nvPr/>
        </p:nvCxnSpPr>
        <p:spPr>
          <a:xfrm>
            <a:off x="0" y="6175367"/>
            <a:ext cx="9144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8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8ACC-4FE6-EF45-BCC1-FE92F117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State-of-the-art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6A479-61BD-6241-B612-BFBEAB82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NVM-based</a:t>
            </a:r>
            <a:r>
              <a:rPr lang="zh-CN" altLang="en-US" sz="2400" dirty="0"/>
              <a:t> </a:t>
            </a:r>
            <a:r>
              <a:rPr lang="en-US" altLang="zh-CN" sz="2400" dirty="0"/>
              <a:t>PIM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an</a:t>
            </a:r>
            <a:r>
              <a:rPr lang="zh-CN" altLang="en-US" sz="2400" dirty="0"/>
              <a:t> </a:t>
            </a:r>
            <a:r>
              <a:rPr lang="en-US" altLang="zh-CN" sz="2400" dirty="0"/>
              <a:t>efficient technique to</a:t>
            </a:r>
            <a:r>
              <a:rPr lang="zh-CN" altLang="en-US" sz="2400" dirty="0"/>
              <a:t> </a:t>
            </a:r>
            <a:r>
              <a:rPr lang="en-US" altLang="zh-CN" sz="2400" dirty="0"/>
              <a:t>reduce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movement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processing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using</a:t>
            </a:r>
            <a:r>
              <a:rPr lang="zh-CN" altLang="en-US" sz="2400" dirty="0"/>
              <a:t> </a:t>
            </a:r>
            <a:r>
              <a:rPr lang="en-US" altLang="zh-CN" sz="2400" dirty="0"/>
              <a:t>or</a:t>
            </a:r>
            <a:r>
              <a:rPr lang="zh-CN" altLang="en-US" sz="2400" dirty="0"/>
              <a:t> </a:t>
            </a:r>
            <a:r>
              <a:rPr lang="en-US" altLang="zh-CN" sz="2400" dirty="0"/>
              <a:t>near</a:t>
            </a:r>
            <a:r>
              <a:rPr lang="zh-CN" altLang="en-US" sz="2400" dirty="0"/>
              <a:t> </a:t>
            </a:r>
            <a:r>
              <a:rPr lang="en-US" altLang="zh-CN" sz="2400" dirty="0"/>
              <a:t>memory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Reduce the data movement in a single</a:t>
            </a:r>
            <a:r>
              <a:rPr lang="zh-CN" altLang="en-US" sz="2000" dirty="0"/>
              <a:t> </a:t>
            </a:r>
            <a:r>
              <a:rPr lang="en-US" altLang="zh-CN" sz="2000" dirty="0"/>
              <a:t>genome</a:t>
            </a:r>
            <a:r>
              <a:rPr lang="zh-CN" altLang="en-US" sz="2000" dirty="0"/>
              <a:t> </a:t>
            </a:r>
            <a:r>
              <a:rPr lang="en-US" altLang="zh-CN" sz="2000" dirty="0"/>
              <a:t>analysis</a:t>
            </a:r>
            <a:r>
              <a:rPr lang="en-US" sz="2000" dirty="0"/>
              <a:t> step</a:t>
            </a:r>
          </a:p>
          <a:p>
            <a:pPr lvl="1"/>
            <a:r>
              <a:rPr lang="en-US" sz="2000" dirty="0"/>
              <a:t>Exacerbate the data movement</a:t>
            </a:r>
            <a:r>
              <a:rPr lang="zh-CN" altLang="en-US" sz="2000" dirty="0"/>
              <a:t> </a:t>
            </a:r>
            <a:r>
              <a:rPr lang="en-US" altLang="zh-CN" sz="2000" dirty="0"/>
              <a:t>overhead</a:t>
            </a:r>
            <a:r>
              <a:rPr lang="en-US" sz="2000" dirty="0"/>
              <a:t> between analysis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1BC47-EEB1-7942-AA1C-833C701E3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019E-6B59-9444-A8F8-0CFAB6B6981D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E030FA-FE63-8D46-8CFF-B32988661536}"/>
              </a:ext>
            </a:extLst>
          </p:cNvPr>
          <p:cNvGrpSpPr/>
          <p:nvPr/>
        </p:nvGrpSpPr>
        <p:grpSpPr>
          <a:xfrm>
            <a:off x="200796" y="2035622"/>
            <a:ext cx="1071258" cy="523206"/>
            <a:chOff x="320538" y="1839686"/>
            <a:chExt cx="1071258" cy="523206"/>
          </a:xfrm>
        </p:grpSpPr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AC9B1FC5-C38D-8B4C-9D65-6DD715CD41AF}"/>
                </a:ext>
              </a:extLst>
            </p:cNvPr>
            <p:cNvSpPr/>
            <p:nvPr/>
          </p:nvSpPr>
          <p:spPr>
            <a:xfrm>
              <a:off x="366963" y="1839686"/>
              <a:ext cx="978408" cy="484632"/>
            </a:xfrm>
            <a:prstGeom prst="homePlate">
              <a:avLst/>
            </a:prstGeom>
            <a:solidFill>
              <a:srgbClr val="FE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7484C9-8B42-0A43-81C6-4812F17A1A83}"/>
                </a:ext>
              </a:extLst>
            </p:cNvPr>
            <p:cNvSpPr txBox="1"/>
            <p:nvPr/>
          </p:nvSpPr>
          <p:spPr>
            <a:xfrm>
              <a:off x="320538" y="1850572"/>
              <a:ext cx="1071258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Raw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Signals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Chevron 7">
            <a:extLst>
              <a:ext uri="{FF2B5EF4-FFF2-40B4-BE49-F238E27FC236}">
                <a16:creationId xmlns:a16="http://schemas.microsoft.com/office/drawing/2014/main" id="{76C42C9B-D9CF-A547-B043-20856553EAFE}"/>
              </a:ext>
            </a:extLst>
          </p:cNvPr>
          <p:cNvSpPr/>
          <p:nvPr/>
        </p:nvSpPr>
        <p:spPr>
          <a:xfrm>
            <a:off x="1055913" y="2035622"/>
            <a:ext cx="1839688" cy="4846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solidFill>
                  <a:schemeClr val="bg1"/>
                </a:solidFill>
              </a:rPr>
              <a:t>Basecalling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505BEAE7-7D69-714B-9825-BAB6D4F8CBA7}"/>
              </a:ext>
            </a:extLst>
          </p:cNvPr>
          <p:cNvSpPr/>
          <p:nvPr/>
        </p:nvSpPr>
        <p:spPr>
          <a:xfrm>
            <a:off x="2721427" y="2035622"/>
            <a:ext cx="1273631" cy="484632"/>
          </a:xfrm>
          <a:prstGeom prst="chevron">
            <a:avLst/>
          </a:prstGeom>
          <a:solidFill>
            <a:srgbClr val="FE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Reads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203B55-D3A9-514E-834E-FC2E45B7BC36}"/>
              </a:ext>
            </a:extLst>
          </p:cNvPr>
          <p:cNvGrpSpPr/>
          <p:nvPr/>
        </p:nvGrpSpPr>
        <p:grpSpPr>
          <a:xfrm>
            <a:off x="3820884" y="2035622"/>
            <a:ext cx="1839688" cy="523206"/>
            <a:chOff x="3820884" y="1251857"/>
            <a:chExt cx="1839688" cy="523206"/>
          </a:xfrm>
        </p:grpSpPr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8A9E5BAA-F949-8F4E-8800-A393D3409A2B}"/>
                </a:ext>
              </a:extLst>
            </p:cNvPr>
            <p:cNvSpPr/>
            <p:nvPr/>
          </p:nvSpPr>
          <p:spPr>
            <a:xfrm>
              <a:off x="3820884" y="1251857"/>
              <a:ext cx="1839688" cy="484632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132898-4679-4E49-B706-E273750BA10C}"/>
                </a:ext>
              </a:extLst>
            </p:cNvPr>
            <p:cNvSpPr txBox="1"/>
            <p:nvPr/>
          </p:nvSpPr>
          <p:spPr>
            <a:xfrm>
              <a:off x="3995057" y="1262743"/>
              <a:ext cx="1449373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Read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quality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control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A1E56E-25D0-6643-B6CA-4B1F5D325D82}"/>
              </a:ext>
            </a:extLst>
          </p:cNvPr>
          <p:cNvGrpSpPr/>
          <p:nvPr/>
        </p:nvGrpSpPr>
        <p:grpSpPr>
          <a:xfrm>
            <a:off x="5431967" y="2025430"/>
            <a:ext cx="1578431" cy="512320"/>
            <a:chOff x="5431967" y="1241665"/>
            <a:chExt cx="1578431" cy="512320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02B7E00B-BB16-2245-A894-30BA547A797A}"/>
                </a:ext>
              </a:extLst>
            </p:cNvPr>
            <p:cNvSpPr/>
            <p:nvPr/>
          </p:nvSpPr>
          <p:spPr>
            <a:xfrm>
              <a:off x="5486397" y="1251857"/>
              <a:ext cx="1426030" cy="484632"/>
            </a:xfrm>
            <a:prstGeom prst="chevron">
              <a:avLst/>
            </a:prstGeom>
            <a:solidFill>
              <a:srgbClr val="FE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9343AD-826A-F746-B793-4E47A4C5B224}"/>
                </a:ext>
              </a:extLst>
            </p:cNvPr>
            <p:cNvSpPr txBox="1"/>
            <p:nvPr/>
          </p:nvSpPr>
          <p:spPr>
            <a:xfrm>
              <a:off x="5431967" y="1241665"/>
              <a:ext cx="1578431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High-quality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reads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E10151-B748-6441-9398-244920FE0D87}"/>
              </a:ext>
            </a:extLst>
          </p:cNvPr>
          <p:cNvGrpSpPr/>
          <p:nvPr/>
        </p:nvGrpSpPr>
        <p:grpSpPr>
          <a:xfrm>
            <a:off x="6738253" y="2035622"/>
            <a:ext cx="1328061" cy="516474"/>
            <a:chOff x="6738253" y="1251857"/>
            <a:chExt cx="1328061" cy="516474"/>
          </a:xfrm>
        </p:grpSpPr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58933C07-0244-D24F-AF62-C2B66AFB1017}"/>
                </a:ext>
              </a:extLst>
            </p:cNvPr>
            <p:cNvSpPr/>
            <p:nvPr/>
          </p:nvSpPr>
          <p:spPr>
            <a:xfrm>
              <a:off x="6738253" y="1251857"/>
              <a:ext cx="1328061" cy="484632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42F3BD-7E07-4643-BEE2-18F35A0ACA89}"/>
                </a:ext>
              </a:extLst>
            </p:cNvPr>
            <p:cNvSpPr txBox="1"/>
            <p:nvPr/>
          </p:nvSpPr>
          <p:spPr>
            <a:xfrm>
              <a:off x="6912427" y="1262743"/>
              <a:ext cx="968831" cy="50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Read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 </a:t>
              </a:r>
              <a:endParaRPr lang="en-US" altLang="zh-CN" sz="1600" b="1" dirty="0">
                <a:solidFill>
                  <a:schemeClr val="bg1"/>
                </a:solidFill>
              </a:endParaRPr>
            </a:p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mapping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86223A-9318-DE4C-85FE-14C6A2E74B53}"/>
              </a:ext>
            </a:extLst>
          </p:cNvPr>
          <p:cNvGrpSpPr/>
          <p:nvPr/>
        </p:nvGrpSpPr>
        <p:grpSpPr>
          <a:xfrm>
            <a:off x="7826825" y="2025430"/>
            <a:ext cx="1197434" cy="512320"/>
            <a:chOff x="7826825" y="1241665"/>
            <a:chExt cx="1197434" cy="512320"/>
          </a:xfrm>
        </p:grpSpPr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1C5663D6-BB68-BD44-84E7-76D667009A5D}"/>
                </a:ext>
              </a:extLst>
            </p:cNvPr>
            <p:cNvSpPr/>
            <p:nvPr/>
          </p:nvSpPr>
          <p:spPr>
            <a:xfrm>
              <a:off x="7881254" y="1251857"/>
              <a:ext cx="1055918" cy="484632"/>
            </a:xfrm>
            <a:prstGeom prst="chevron">
              <a:avLst/>
            </a:prstGeom>
            <a:solidFill>
              <a:srgbClr val="FE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E96278-A836-B741-8B26-0E6D150856A1}"/>
                </a:ext>
              </a:extLst>
            </p:cNvPr>
            <p:cNvSpPr txBox="1"/>
            <p:nvPr/>
          </p:nvSpPr>
          <p:spPr>
            <a:xfrm>
              <a:off x="7826825" y="1241665"/>
              <a:ext cx="1197434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Mapped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reads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83C094C9-8AC7-8D46-A3D5-6BDF519FA08E}"/>
              </a:ext>
            </a:extLst>
          </p:cNvPr>
          <p:cNvSpPr/>
          <p:nvPr/>
        </p:nvSpPr>
        <p:spPr>
          <a:xfrm>
            <a:off x="247221" y="5312228"/>
            <a:ext cx="8529815" cy="1045031"/>
          </a:xfrm>
          <a:prstGeom prst="roundRect">
            <a:avLst>
              <a:gd name="adj" fmla="val 1116"/>
            </a:avLst>
          </a:prstGeom>
          <a:solidFill>
            <a:srgbClr val="C00000">
              <a:alpha val="17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No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prior work tackles </a:t>
            </a:r>
            <a:r>
              <a:rPr lang="en-US" altLang="zh-CN" sz="2400" b="1" dirty="0">
                <a:solidFill>
                  <a:srgbClr val="C00000"/>
                </a:solidFill>
              </a:rPr>
              <a:t>data movement between analysis steps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reduces </a:t>
            </a:r>
            <a:r>
              <a:rPr lang="en-US" altLang="zh-CN" sz="2400" b="1" dirty="0">
                <a:solidFill>
                  <a:srgbClr val="C00000"/>
                </a:solidFill>
              </a:rPr>
              <a:t>useless computation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3C55950-8989-EA45-A0CE-2533F2AD60FE}"/>
              </a:ext>
            </a:extLst>
          </p:cNvPr>
          <p:cNvGrpSpPr/>
          <p:nvPr/>
        </p:nvGrpSpPr>
        <p:grpSpPr>
          <a:xfrm>
            <a:off x="247221" y="2701478"/>
            <a:ext cx="4226808" cy="1499319"/>
            <a:chOff x="247221" y="3670306"/>
            <a:chExt cx="3453922" cy="1499319"/>
          </a:xfrm>
        </p:grpSpPr>
        <p:sp>
          <p:nvSpPr>
            <p:cNvPr id="23" name="Rounded Rectangular Callout 22">
              <a:extLst>
                <a:ext uri="{FF2B5EF4-FFF2-40B4-BE49-F238E27FC236}">
                  <a16:creationId xmlns:a16="http://schemas.microsoft.com/office/drawing/2014/main" id="{6F2303F5-9ACE-A14A-86A4-FC3DE99AB15C}"/>
                </a:ext>
              </a:extLst>
            </p:cNvPr>
            <p:cNvSpPr/>
            <p:nvPr/>
          </p:nvSpPr>
          <p:spPr>
            <a:xfrm>
              <a:off x="247221" y="3670306"/>
              <a:ext cx="3453922" cy="1499319"/>
            </a:xfrm>
            <a:prstGeom prst="wedgeRoundRectCallout">
              <a:avLst>
                <a:gd name="adj1" fmla="val -2877"/>
                <a:gd name="adj2" fmla="val -62387"/>
                <a:gd name="adj3" fmla="val 16667"/>
              </a:avLst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C43EB15-1AAD-1B46-9471-28B00875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400" y="3791243"/>
              <a:ext cx="1430269" cy="128654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B31A60-580C-9F45-A5B6-5C0783D1E6E0}"/>
                </a:ext>
              </a:extLst>
            </p:cNvPr>
            <p:cNvSpPr txBox="1"/>
            <p:nvPr/>
          </p:nvSpPr>
          <p:spPr>
            <a:xfrm>
              <a:off x="1853581" y="4019018"/>
              <a:ext cx="18253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NVM-based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PIM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for</a:t>
              </a:r>
              <a:r>
                <a:rPr lang="zh-CN" altLang="en-US" sz="1600" dirty="0"/>
                <a:t> </a:t>
              </a:r>
              <a:r>
                <a:rPr lang="en-US" altLang="zh-CN" sz="1600" b="1" dirty="0">
                  <a:solidFill>
                    <a:srgbClr val="0070C0"/>
                  </a:solidFill>
                </a:rPr>
                <a:t>dot-product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operation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[Helix,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PACT’20] </a:t>
              </a:r>
              <a:endParaRPr lang="en-US" sz="16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6452B35-51A9-D14A-B722-40505DA1F01D}"/>
              </a:ext>
            </a:extLst>
          </p:cNvPr>
          <p:cNvGrpSpPr/>
          <p:nvPr/>
        </p:nvGrpSpPr>
        <p:grpSpPr>
          <a:xfrm>
            <a:off x="4767943" y="2690915"/>
            <a:ext cx="4169229" cy="1499319"/>
            <a:chOff x="4767943" y="3659743"/>
            <a:chExt cx="4169229" cy="1499319"/>
          </a:xfrm>
        </p:grpSpPr>
        <p:sp>
          <p:nvSpPr>
            <p:cNvPr id="24" name="Rounded Rectangular Callout 23">
              <a:extLst>
                <a:ext uri="{FF2B5EF4-FFF2-40B4-BE49-F238E27FC236}">
                  <a16:creationId xmlns:a16="http://schemas.microsoft.com/office/drawing/2014/main" id="{8F7CB575-6A0C-AC48-B52C-8A66A0718147}"/>
                </a:ext>
              </a:extLst>
            </p:cNvPr>
            <p:cNvSpPr/>
            <p:nvPr/>
          </p:nvSpPr>
          <p:spPr>
            <a:xfrm>
              <a:off x="4767943" y="3659743"/>
              <a:ext cx="4169229" cy="1499319"/>
            </a:xfrm>
            <a:prstGeom prst="wedgeRoundRectCallout">
              <a:avLst>
                <a:gd name="adj1" fmla="val 8877"/>
                <a:gd name="adj2" fmla="val -60935"/>
                <a:gd name="adj3" fmla="val 16667"/>
              </a:avLst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CD75502-1B49-C348-A2E3-3D8AB899E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9950" y="3701097"/>
              <a:ext cx="1748303" cy="141660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56E6E3-8F4E-324D-B5A0-E12727CF8CA7}"/>
                </a:ext>
              </a:extLst>
            </p:cNvPr>
            <p:cNvSpPr txBox="1"/>
            <p:nvPr/>
          </p:nvSpPr>
          <p:spPr>
            <a:xfrm>
              <a:off x="6889076" y="4019017"/>
              <a:ext cx="2038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NVM-based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PIM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for</a:t>
              </a:r>
              <a:r>
                <a:rPr lang="zh-CN" altLang="en-US" sz="1600" dirty="0"/>
                <a:t> </a:t>
              </a:r>
              <a:r>
                <a:rPr lang="en-US" altLang="zh-CN" sz="1600" b="1" dirty="0">
                  <a:solidFill>
                    <a:srgbClr val="0070C0"/>
                  </a:solidFill>
                </a:rPr>
                <a:t>search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and</a:t>
              </a:r>
              <a:r>
                <a:rPr lang="zh-CN" altLang="en-US" sz="1600" dirty="0"/>
                <a:t> </a:t>
              </a:r>
              <a:r>
                <a:rPr lang="en-US" altLang="zh-CN" sz="1600" b="1" dirty="0">
                  <a:solidFill>
                    <a:srgbClr val="0070C0"/>
                  </a:solidFill>
                </a:rPr>
                <a:t>addition </a:t>
              </a:r>
              <a:endParaRPr lang="en-US" altLang="zh-CN" sz="1600" dirty="0"/>
            </a:p>
            <a:p>
              <a:r>
                <a:rPr lang="en-US" altLang="zh-CN" sz="1600" dirty="0"/>
                <a:t>[PARC,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ASPDAC’20]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622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5489879-DDF1-3B47-B3F5-DB6F6D612493}" vid="{33DDE609-D0E8-C249-A9C7-B34B636B08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52795</TotalTime>
  <Words>4953</Words>
  <Application>Microsoft Macintosh PowerPoint</Application>
  <PresentationFormat>On-screen Show (4:3)</PresentationFormat>
  <Paragraphs>953</Paragraphs>
  <Slides>41</Slides>
  <Notes>37</Notes>
  <HiddenSlides>13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等线</vt:lpstr>
      <vt:lpstr>Linux Libertine O Semibold</vt:lpstr>
      <vt:lpstr>NimbusRomNo9L</vt:lpstr>
      <vt:lpstr>黑体</vt:lpstr>
      <vt:lpstr>华文楷体</vt:lpstr>
      <vt:lpstr>Arial</vt:lpstr>
      <vt:lpstr>Calibri</vt:lpstr>
      <vt:lpstr>Corbel</vt:lpstr>
      <vt:lpstr>Courier New</vt:lpstr>
      <vt:lpstr>Wingdings</vt:lpstr>
      <vt:lpstr>Theme1</vt:lpstr>
      <vt:lpstr>GenPIP  In-Memory Acceleration of Genome Analysis via  Tight Integration of Basecalling and Read Mapping</vt:lpstr>
      <vt:lpstr>Overview: Genome Analysis</vt:lpstr>
      <vt:lpstr>Overview: Two Limitations</vt:lpstr>
      <vt:lpstr>Overview: GenPIP</vt:lpstr>
      <vt:lpstr>Outline</vt:lpstr>
      <vt:lpstr>Genome Analysis Pipeline</vt:lpstr>
      <vt:lpstr>Limitation 1: Large Data Movement</vt:lpstr>
      <vt:lpstr>Limitation 2: Wasted Computation</vt:lpstr>
      <vt:lpstr>State-of-the-art Works</vt:lpstr>
      <vt:lpstr>Goal and Opportunities</vt:lpstr>
      <vt:lpstr>Outline</vt:lpstr>
      <vt:lpstr>GenPIP</vt:lpstr>
      <vt:lpstr>Chunk-based Pipeline (CP)</vt:lpstr>
      <vt:lpstr>GenPIP</vt:lpstr>
      <vt:lpstr>Early Rejection (ER) </vt:lpstr>
      <vt:lpstr>Implementation of CP and ER</vt:lpstr>
      <vt:lpstr>Outline</vt:lpstr>
      <vt:lpstr>GenPIP Implementation  </vt:lpstr>
      <vt:lpstr>GenPIP Implementation  </vt:lpstr>
      <vt:lpstr>Outline</vt:lpstr>
      <vt:lpstr>Evaluation Methodology</vt:lpstr>
      <vt:lpstr>Key Results – Performance </vt:lpstr>
      <vt:lpstr>Key Results – Energy Efficiency  </vt:lpstr>
      <vt:lpstr>More in the Paper</vt:lpstr>
      <vt:lpstr>More in the Paper</vt:lpstr>
      <vt:lpstr>Outline</vt:lpstr>
      <vt:lpstr>Conclusion</vt:lpstr>
      <vt:lpstr>GenPIP  In-Memory Acceleration of Genome Analysis via  Tight Integration of Basecalling and Read Mapping</vt:lpstr>
      <vt:lpstr>Backup Slides</vt:lpstr>
      <vt:lpstr>Genome Sequencing</vt:lpstr>
      <vt:lpstr>Sequencing Technologies</vt:lpstr>
      <vt:lpstr>Current State of Sequencing</vt:lpstr>
      <vt:lpstr>Current State of Sequencing</vt:lpstr>
      <vt:lpstr>Basecalling</vt:lpstr>
      <vt:lpstr>Read Quality Control</vt:lpstr>
      <vt:lpstr>Read Mapping</vt:lpstr>
      <vt:lpstr>ER based on Chunk Quality Scores </vt:lpstr>
      <vt:lpstr>ER based on Chunk Mapping</vt:lpstr>
      <vt:lpstr>Architecture of GenPIP</vt:lpstr>
      <vt:lpstr>In-memory Seeding</vt:lpstr>
      <vt:lpstr>Key Results – Sensitivity Analysis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GenASM: A Low-Power, Memory-Efficient Approximate String Matching Acceleration Framework for Genome Sequence Analysis     </dc:title>
  <dc:creator>Damla Senol Cali</dc:creator>
  <cp:lastModifiedBy>mao haiyu</cp:lastModifiedBy>
  <cp:revision>2300</cp:revision>
  <cp:lastPrinted>2022-10-02T13:46:48Z</cp:lastPrinted>
  <dcterms:created xsi:type="dcterms:W3CDTF">2020-08-18T13:49:09Z</dcterms:created>
  <dcterms:modified xsi:type="dcterms:W3CDTF">2022-10-04T14:20:25Z</dcterms:modified>
</cp:coreProperties>
</file>