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734" r:id="rId3"/>
    <p:sldId id="1033" r:id="rId4"/>
    <p:sldId id="1037" r:id="rId5"/>
    <p:sldId id="1044" r:id="rId6"/>
    <p:sldId id="1045" r:id="rId7"/>
    <p:sldId id="1046" r:id="rId8"/>
    <p:sldId id="103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9C2706-7B56-0DA1-D36B-5058A166FD8E}" name="Yaglikci  Abdullah Giray" initials="YAG" userId="S::yaglikca@ethz.ch::9d4a6345-5013-481a-aed7-5910ce0bef1f" providerId="AD"/>
  <p188:author id="{25D29E55-6E1B-8098-0CC8-6F8A5879E72E}" name="lois.orosa.nogueira@gmail.com" initials="lo" userId="S::urn:spo:guest#lois.orosa.nogueira@gmail.com::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/>
  <p:cmAuthor id="2" name="Microsoft Office User" initials="Office [2]" lastIdx="1" clrIdx="1"/>
  <p:cmAuthor id="3" name="Microsoft Office User" initials="Office [3]" lastIdx="1" clrIdx="2"/>
  <p:cmAuthor id="4" name="ggqd_e6b7e@idethz.onmicrosoft.com" initials="g" lastIdx="3" clrIdx="3">
    <p:extLst>
      <p:ext uri="{19B8F6BF-5375-455C-9EA6-DF929625EA0E}">
        <p15:presenceInfo xmlns:p15="http://schemas.microsoft.com/office/powerpoint/2012/main" userId="S::ggqd_e6b7e@ethz.ch::93ad1454-b441-4862-aa2c-ecbd07735b47" providerId="AD"/>
      </p:ext>
    </p:extLst>
  </p:cmAuthor>
  <p:cmAuthor id="5" name="Patel  Minesh Hamenbhai" initials="PH" lastIdx="2" clrIdx="4">
    <p:extLst>
      <p:ext uri="{19B8F6BF-5375-455C-9EA6-DF929625EA0E}">
        <p15:presenceInfo xmlns:p15="http://schemas.microsoft.com/office/powerpoint/2012/main" userId="S::mpatel@ethz.ch::6a2c18ab-280a-4d17-9acd-93b2f4ff5d5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FF3"/>
    <a:srgbClr val="E9F8FF"/>
    <a:srgbClr val="22AE9B"/>
    <a:srgbClr val="F2E7FF"/>
    <a:srgbClr val="0062A0"/>
    <a:srgbClr val="006FB5"/>
    <a:srgbClr val="0067A8"/>
    <a:srgbClr val="C0007E"/>
    <a:srgbClr val="EFD6FF"/>
    <a:srgbClr val="06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73623"/>
  </p:normalViewPr>
  <p:slideViewPr>
    <p:cSldViewPr snapToGrid="0" snapToObjects="1">
      <p:cViewPr varScale="1">
        <p:scale>
          <a:sx n="91" d="100"/>
          <a:sy n="91" d="100"/>
        </p:scale>
        <p:origin x="20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39BF3-6316-40F5-8F10-980B46B5A86B}" type="datetimeFigureOut">
              <a:rPr lang="en-US" smtClean="0"/>
              <a:t>2/21/22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676A0-33B1-4B4B-B1AA-B0B917FCA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Hi, I’m Nika, and today I will introduce </a:t>
            </a:r>
            <a:r>
              <a:rPr lang="en-US" dirty="0" err="1"/>
              <a:t>GenStore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66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Genome sequence analysis (GSA)</a:t>
            </a:r>
            <a:r>
              <a:rPr lang="en-US" sz="1200" b="0" dirty="0">
                <a:ea typeface="Segoe UI Symbol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en-US" sz="1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is critical for many applications [CLICK]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Genome sequencing machines extract smaller fragments of the original DNA sequence, known as reads. 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59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rgbClr val="F49415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Read mapping is the f</a:t>
            </a:r>
            <a:r>
              <a:rPr lang="en-US" sz="1200" b="0" dirty="0">
                <a:ea typeface="Segoe UI Symbol" panose="020B0502040204020203" pitchFamily="34" charset="0"/>
                <a:cs typeface="Segoe UI Historic" panose="020B0502040204020203" pitchFamily="34" charset="0"/>
              </a:rPr>
              <a:t>irst key step in genome sequence analysis [CLICK]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ea typeface="Segoe UI Symbol" panose="020B0502040204020203" pitchFamily="34" charset="0"/>
                <a:cs typeface="Segoe UI Historic" panose="020B0502040204020203" pitchFamily="34" charset="0"/>
              </a:rPr>
              <a:t>That </a:t>
            </a:r>
            <a:r>
              <a:rPr lang="en-US" sz="1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Aligns </a:t>
            </a:r>
            <a:r>
              <a:rPr lang="en-US" sz="1200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reads</a:t>
            </a:r>
            <a:r>
              <a:rPr lang="en-US" sz="1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 to potential </a:t>
            </a:r>
            <a:r>
              <a:rPr lang="en-US" sz="1200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matching</a:t>
            </a:r>
            <a:r>
              <a:rPr lang="en-US" sz="1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en-US" sz="1200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locations</a:t>
            </a:r>
            <a:r>
              <a:rPr lang="en-US" sz="1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 within the </a:t>
            </a:r>
            <a:r>
              <a:rPr lang="en-US" sz="1200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reference genome [CLICK]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effectLst/>
                <a:latin typeface="Corbel" panose="020B0503020204020204" pitchFamily="34" charset="0"/>
              </a:rPr>
              <a:t>Read mapping requires </a:t>
            </a:r>
            <a:r>
              <a:rPr lang="en-GB" sz="1200" dirty="0">
                <a:solidFill>
                  <a:srgbClr val="E90404"/>
                </a:solidFill>
                <a:effectLst/>
                <a:latin typeface="Corbel" panose="020B0503020204020204" pitchFamily="34" charset="0"/>
              </a:rPr>
              <a:t>computationally-expensive</a:t>
            </a:r>
            <a:r>
              <a:rPr lang="en-GB" sz="1200" dirty="0">
                <a:effectLst/>
                <a:latin typeface="Corbel" panose="020B0503020204020204" pitchFamily="34" charset="0"/>
              </a:rPr>
              <a:t> </a:t>
            </a:r>
            <a:r>
              <a:rPr lang="en-GB" sz="1200" b="1" i="1" dirty="0">
                <a:solidFill>
                  <a:srgbClr val="00B0F0"/>
                </a:solidFill>
                <a:effectLst/>
                <a:latin typeface="Corbel" panose="020B0503020204020204" pitchFamily="34" charset="0"/>
              </a:rPr>
              <a:t>approximate string matching (ASM) </a:t>
            </a:r>
            <a:r>
              <a:rPr lang="en-GB" sz="1200" dirty="0">
                <a:effectLst/>
                <a:latin typeface="Corbel" panose="020B0503020204020204" pitchFamily="34" charset="0"/>
              </a:rPr>
              <a:t>to account for differences between reads and the reference genome.  [CLICK] </a:t>
            </a:r>
            <a:endParaRPr lang="en-GB" sz="1200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a typeface="Segoe UI Symbol" panose="020B0502040204020203" pitchFamily="34" charset="0"/>
              <a:cs typeface="Segoe UI Historic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>
              <a:ea typeface="Segoe UI Symbol" panose="020B0502040204020203" pitchFamily="34" charset="0"/>
              <a:cs typeface="Segoe UI Historic" panose="020B0502040204020203" pitchFamily="34" charset="0"/>
            </a:endParaRPr>
          </a:p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3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H" dirty="0"/>
              <a:t>[While CLICKING] Read mapping performs ASM on large genomic datasets, containing millions of reads. [CLICK]</a:t>
            </a:r>
          </a:p>
          <a:p>
            <a:r>
              <a:rPr lang="en-CH" dirty="0"/>
              <a:t>Therefore, read mapping is both computationally expensive [CLICK]</a:t>
            </a:r>
          </a:p>
          <a:p>
            <a:r>
              <a:rPr lang="en-CH" dirty="0"/>
              <a:t>And incurs high data movement overhead [CLICK]</a:t>
            </a:r>
          </a:p>
          <a:p>
            <a:endParaRPr lang="en-CH" dirty="0"/>
          </a:p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00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has been significant effort into improving read mapping performance [CLICK]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Through efficient heuristics [CLICK]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hardware accelerators [CLICK]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various filters that prune reads that do not require expensive computation [CLICK].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these approaches address the computation overhead in read mapping [CLICK]</a:t>
            </a: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[While Reads Move]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 of them alleviate the data movement overhead from storage, whose impact becomes even larger when the computation overhead gets alleviated 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60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H" dirty="0"/>
              <a:t>Our key idea is to filter reads that do not require the expensive ASM computation in the storage system [CLICK] …</a:t>
            </a:r>
          </a:p>
          <a:p>
            <a:r>
              <a:rPr lang="en-GB" b="1" dirty="0"/>
              <a:t>[While Reads Move] T</a:t>
            </a:r>
            <a:r>
              <a:rPr lang="en-CH" b="1" dirty="0"/>
              <a:t>o fundamentally reduce </a:t>
            </a:r>
            <a:r>
              <a:rPr lang="en-CH" dirty="0"/>
              <a:t>the data movement overhead of read mapping</a:t>
            </a:r>
          </a:p>
          <a:p>
            <a:r>
              <a:rPr lang="en-CH" dirty="0"/>
              <a:t>However, filtering reads in a modern SSD can be challenging [CLICK]</a:t>
            </a:r>
          </a:p>
          <a:p>
            <a:r>
              <a:rPr lang="en-GB" dirty="0"/>
              <a:t>Due to different </a:t>
            </a:r>
            <a:r>
              <a:rPr lang="en-GB" dirty="0" err="1"/>
              <a:t>behavior</a:t>
            </a:r>
            <a:r>
              <a:rPr lang="en-GB" dirty="0"/>
              <a:t> across read mapping workloads. [CLICK]</a:t>
            </a:r>
          </a:p>
          <a:p>
            <a:r>
              <a:rPr lang="en-GB" dirty="0"/>
              <a:t>And the limited hardware resources in the SSD. </a:t>
            </a:r>
            <a:r>
              <a:rPr lang="en-GB" b="1" dirty="0"/>
              <a:t>By addressing these challenges [CLICK]</a:t>
            </a:r>
          </a:p>
          <a:p>
            <a:endParaRPr lang="en-GB" b="1" dirty="0"/>
          </a:p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17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 propose </a:t>
            </a:r>
            <a:r>
              <a:rPr lang="en-GB" dirty="0" err="1"/>
              <a:t>GenStore</a:t>
            </a:r>
            <a:r>
              <a:rPr lang="en-GB" dirty="0"/>
              <a:t>, the first in-storage processing system designed for genome sequence analysis. [CLICK]</a:t>
            </a:r>
          </a:p>
          <a:p>
            <a:r>
              <a:rPr lang="en-GB" dirty="0"/>
              <a:t>To reduce both the computation [CLICK]</a:t>
            </a:r>
          </a:p>
          <a:p>
            <a:r>
              <a:rPr lang="en-GB" dirty="0"/>
              <a:t>And the data movement overhead [CLICK]</a:t>
            </a:r>
          </a:p>
          <a:p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GenStore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provides high-performance and energy benefits compared to state-of-the-art HW and SW baselines </a:t>
            </a:r>
            <a:r>
              <a:rPr lang="en-GB" dirty="0"/>
              <a:t>[CLICK]</a:t>
            </a:r>
          </a:p>
          <a:p>
            <a:endParaRPr lang="en-GB" dirty="0"/>
          </a:p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79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For more details on </a:t>
            </a:r>
            <a:r>
              <a:rPr lang="en-US" baseline="0" dirty="0" err="1"/>
              <a:t>GenStore</a:t>
            </a:r>
            <a:r>
              <a:rPr lang="en-US" baseline="0" dirty="0"/>
              <a:t>, please attend our talk on March 3</a:t>
            </a:r>
            <a:r>
              <a:rPr lang="en-US" baseline="30000" dirty="0"/>
              <a:t>rd</a:t>
            </a:r>
            <a:r>
              <a:rPr lang="en-US" baseline="0" dirty="0"/>
              <a:t>, session 6A.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5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60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60" y="95697"/>
            <a:ext cx="8798061" cy="77046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Aft>
                <a:spcPts val="600"/>
              </a:spcAft>
              <a:defRPr sz="3600" b="1">
                <a:solidFill>
                  <a:srgbClr val="0062A0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978194"/>
            <a:ext cx="8987622" cy="5377521"/>
          </a:xfrm>
          <a:prstGeom prst="rect">
            <a:avLst/>
          </a:prstGeom>
        </p:spPr>
        <p:txBody>
          <a:bodyPr/>
          <a:lstStyle>
            <a:lvl1pPr marL="187200" indent="-187200">
              <a:tabLst/>
              <a:defRPr sz="2800">
                <a:latin typeface="Corbel" panose="020B0503020204020204" pitchFamily="34" charset="0"/>
              </a:defRPr>
            </a:lvl1pPr>
            <a:lvl2pPr marL="311150" indent="-187200">
              <a:buFont typeface="Cambria" panose="02040503050406030204" pitchFamily="18" charset="0"/>
              <a:buChar char="-"/>
              <a:tabLst/>
              <a:defRPr sz="2400">
                <a:latin typeface="Corbel" panose="020B0503020204020204" pitchFamily="34" charset="0"/>
              </a:defRPr>
            </a:lvl2pPr>
            <a:lvl3pPr marL="533400" indent="-187200">
              <a:tabLst/>
              <a:defRPr sz="2400">
                <a:latin typeface="Corbel" panose="020B0503020204020204" pitchFamily="34" charset="0"/>
              </a:defRPr>
            </a:lvl3pPr>
            <a:lvl4pPr indent="-187200">
              <a:defRPr sz="2400">
                <a:latin typeface="Corbel" panose="020B0503020204020204" pitchFamily="34" charset="0"/>
              </a:defRPr>
            </a:lvl4pPr>
            <a:lvl5pPr indent="-187200">
              <a:defRPr sz="2400">
                <a:latin typeface="Corbel" panose="020B05030202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924800" y="635571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D2B188-1D62-4FCA-8363-938AD4629BB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afari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9560" y="6413144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6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70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0.sv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sv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0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927"/>
            <a:ext cx="9144000" cy="2316615"/>
          </a:xfrm>
          <a:prstGeom prst="rect">
            <a:avLst/>
          </a:prstGeom>
          <a:solidFill>
            <a:srgbClr val="06436E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36220"/>
            <a:ext cx="9144000" cy="2151395"/>
          </a:xfrm>
          <a:prstGeom prst="rect">
            <a:avLst/>
          </a:prstGeom>
          <a:solidFill>
            <a:srgbClr val="06436E"/>
          </a:solidFill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en-US" sz="3600" b="1" dirty="0" err="1">
                <a:solidFill>
                  <a:srgbClr val="F5D8B0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GenStore</a:t>
            </a:r>
            <a:r>
              <a:rPr lang="en-US" sz="3600" b="1" dirty="0">
                <a:solidFill>
                  <a:srgbClr val="F5D8B0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600" b="1" dirty="0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3100" b="1" dirty="0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100" b="1" dirty="0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High-Performance In-Storage Processing System</a:t>
            </a:r>
            <a:br>
              <a:rPr lang="en-US" sz="3100" b="1" dirty="0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100" b="1" dirty="0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Genome Sequence Analysis</a:t>
            </a:r>
            <a:endParaRPr lang="en-US" sz="3100" dirty="0">
              <a:solidFill>
                <a:schemeClr val="accent4">
                  <a:lumMod val="20000"/>
                  <a:lumOff val="80000"/>
                </a:schemeClr>
              </a:solidFill>
              <a:latin typeface="Corbel" panose="020B0503020204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170386"/>
            <a:ext cx="9144000" cy="170587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500"/>
              </a:spcBef>
              <a:buNone/>
            </a:pPr>
            <a:r>
              <a:rPr lang="en-GB" sz="2000" b="1" u="sng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Nika Mansouri </a:t>
            </a:r>
            <a:r>
              <a:rPr lang="en-GB" sz="2000" b="1" u="sng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Ghiasi</a:t>
            </a:r>
            <a:r>
              <a:rPr lang="en-GB" sz="2000" b="1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Jisung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Park, Harun Mustafa,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Jeremie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Kim,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Ataberk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Olgun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pPr marL="0" indent="0" algn="ctr">
              <a:lnSpc>
                <a:spcPct val="100000"/>
              </a:lnSpc>
              <a:spcBef>
                <a:spcPts val="500"/>
              </a:spcBef>
              <a:buNone/>
            </a:pP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Arvid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Gollwitzer,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Damla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Senol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Cali, Can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Firtina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Haiyu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Mao, Nour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Almadhoun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Alserr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pPr marL="0" indent="0" algn="ctr">
              <a:lnSpc>
                <a:spcPct val="100000"/>
              </a:lnSpc>
              <a:spcBef>
                <a:spcPts val="500"/>
              </a:spcBef>
              <a:buNone/>
            </a:pP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Rachata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Ausavarungnirun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Nandita Vijaykumar, Mohammed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Alser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Onur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Mutlu</a:t>
            </a:r>
            <a:endParaRPr lang="en-US" sz="2000" dirty="0">
              <a:latin typeface="Corbel" panose="020B0503020204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7C26073-8D20-48E5-9751-3761552F8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34853" y="5127220"/>
            <a:ext cx="1901305" cy="3657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493808-1C51-9F45-A6ED-874599368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1820" t="33599" r="12247" b="30996"/>
          <a:stretch/>
        </p:blipFill>
        <p:spPr>
          <a:xfrm>
            <a:off x="228600" y="5963832"/>
            <a:ext cx="2350827" cy="4044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BBFCF3-2247-D74B-9369-235951C491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583" y="5963832"/>
            <a:ext cx="2001528" cy="5801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B3C9907-610A-3A45-9508-0B963A79C0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267" y="5761453"/>
            <a:ext cx="937146" cy="93714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EEC7B1-8381-EF40-8DC2-D84639E89C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569" y="5759178"/>
            <a:ext cx="2292824" cy="93942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4E67210-D575-9845-8915-113011F389D0}"/>
              </a:ext>
            </a:extLst>
          </p:cNvPr>
          <p:cNvSpPr/>
          <p:nvPr/>
        </p:nvSpPr>
        <p:spPr>
          <a:xfrm>
            <a:off x="0" y="2317542"/>
            <a:ext cx="9144000" cy="653515"/>
          </a:xfrm>
          <a:prstGeom prst="rect">
            <a:avLst/>
          </a:prstGeom>
          <a:solidFill>
            <a:srgbClr val="FFE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Corbel" panose="020B0503020204020204" pitchFamily="34" charset="0"/>
              </a:rPr>
              <a:t>Session 6A: Thursday 3 March, 3:00 PM CEST </a:t>
            </a:r>
            <a:endParaRPr lang="en-GB" sz="2400" b="1" dirty="0">
              <a:solidFill>
                <a:srgbClr val="FF0000"/>
              </a:solidFill>
              <a:effectLst/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51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Genome Sequence Analysis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863068"/>
            <a:ext cx="8987622" cy="2017090"/>
          </a:xfr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Clr>
                <a:schemeClr val="tx1"/>
              </a:buClr>
            </a:pPr>
            <a:r>
              <a:rPr lang="en-US" sz="2200" b="1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Genome sequence analysis (GSA)</a:t>
            </a: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 is critical for many applications.</a:t>
            </a:r>
          </a:p>
          <a:p>
            <a:pPr marL="363538" lvl="1" indent="-185738">
              <a:lnSpc>
                <a:spcPct val="100000"/>
              </a:lnSpc>
              <a:spcBef>
                <a:spcPts val="400"/>
              </a:spcBef>
            </a:pP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Personalized medicine</a:t>
            </a:r>
          </a:p>
          <a:p>
            <a:pPr marL="363538" lvl="1" indent="-185738">
              <a:lnSpc>
                <a:spcPct val="100000"/>
              </a:lnSpc>
              <a:spcBef>
                <a:spcPts val="400"/>
              </a:spcBef>
            </a:pP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Outbreak tracing</a:t>
            </a:r>
          </a:p>
          <a:p>
            <a:pPr marL="363538" lvl="1" indent="-185738">
              <a:lnSpc>
                <a:spcPct val="100000"/>
              </a:lnSpc>
              <a:spcBef>
                <a:spcPts val="400"/>
              </a:spcBef>
            </a:pP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Evolutionary studies</a:t>
            </a:r>
          </a:p>
          <a:p>
            <a:pPr marL="363538" lvl="1" indent="-185738">
              <a:lnSpc>
                <a:spcPct val="100000"/>
              </a:lnSpc>
              <a:spcBef>
                <a:spcPts val="400"/>
              </a:spcBef>
            </a:pPr>
            <a:endParaRPr lang="en-US" sz="2200" dirty="0">
              <a:ea typeface="Segoe UI Symbol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endParaRPr lang="en-US" sz="2200" dirty="0">
              <a:ea typeface="Segoe UI Symbol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815FE1A-BB38-2142-8A4D-60A48A5EF603}"/>
              </a:ext>
            </a:extLst>
          </p:cNvPr>
          <p:cNvSpPr txBox="1">
            <a:spLocks/>
          </p:cNvSpPr>
          <p:nvPr/>
        </p:nvSpPr>
        <p:spPr>
          <a:xfrm>
            <a:off x="75991" y="2760516"/>
            <a:ext cx="8987622" cy="595121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133350" indent="-1333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  <a:defRPr sz="2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311150" indent="-133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tabLst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5334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 Genome sequencing machines extract smaller fragments of the original DNA sequence, known as </a:t>
            </a:r>
            <a:r>
              <a:rPr lang="en-US" sz="2200" b="1" dirty="0">
                <a:solidFill>
                  <a:srgbClr val="00B0F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reads</a:t>
            </a: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FB9218-7DD0-5845-B052-E2FFA1804358}"/>
              </a:ext>
            </a:extLst>
          </p:cNvPr>
          <p:cNvSpPr/>
          <p:nvPr/>
        </p:nvSpPr>
        <p:spPr>
          <a:xfrm>
            <a:off x="570224" y="4809030"/>
            <a:ext cx="1503176" cy="196772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B736E1-D666-6747-9664-54E019AB94D5}"/>
              </a:ext>
            </a:extLst>
          </p:cNvPr>
          <p:cNvSpPr/>
          <p:nvPr/>
        </p:nvSpPr>
        <p:spPr>
          <a:xfrm>
            <a:off x="570224" y="5063423"/>
            <a:ext cx="1503176" cy="196772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42A33C-4BB8-3E43-A6CE-61C369794D9E}"/>
              </a:ext>
            </a:extLst>
          </p:cNvPr>
          <p:cNvSpPr/>
          <p:nvPr/>
        </p:nvSpPr>
        <p:spPr>
          <a:xfrm>
            <a:off x="570224" y="5572209"/>
            <a:ext cx="1503176" cy="196772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E13979-6503-E049-9F12-5FE9B5A36DD3}"/>
              </a:ext>
            </a:extLst>
          </p:cNvPr>
          <p:cNvSpPr/>
          <p:nvPr/>
        </p:nvSpPr>
        <p:spPr>
          <a:xfrm>
            <a:off x="570224" y="5317816"/>
            <a:ext cx="1503176" cy="196772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44BF05-2BAB-A648-B788-3BA86E3F8C8C}"/>
              </a:ext>
            </a:extLst>
          </p:cNvPr>
          <p:cNvSpPr/>
          <p:nvPr/>
        </p:nvSpPr>
        <p:spPr>
          <a:xfrm>
            <a:off x="451412" y="4676167"/>
            <a:ext cx="1740799" cy="1215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4E182B-DF51-EA4D-9F3F-0E7845682A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5" y="3605258"/>
            <a:ext cx="904357" cy="214181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5524454-8CB9-E644-9409-4448FEB49E0C}"/>
              </a:ext>
            </a:extLst>
          </p:cNvPr>
          <p:cNvSpPr/>
          <p:nvPr/>
        </p:nvSpPr>
        <p:spPr>
          <a:xfrm>
            <a:off x="1151525" y="4228818"/>
            <a:ext cx="717518" cy="4349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3D92D60-0D12-1A41-8197-821B2A9ABC80}"/>
              </a:ext>
            </a:extLst>
          </p:cNvPr>
          <p:cNvSpPr/>
          <p:nvPr/>
        </p:nvSpPr>
        <p:spPr>
          <a:xfrm>
            <a:off x="1196264" y="4984763"/>
            <a:ext cx="177666" cy="97517"/>
          </a:xfrm>
          <a:prstGeom prst="rect">
            <a:avLst/>
          </a:prstGeom>
          <a:solidFill>
            <a:schemeClr val="accent5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A3B4989-5B4B-584A-93F5-ABDDBE3BBB01}"/>
              </a:ext>
            </a:extLst>
          </p:cNvPr>
          <p:cNvSpPr/>
          <p:nvPr/>
        </p:nvSpPr>
        <p:spPr>
          <a:xfrm>
            <a:off x="2448325" y="4984763"/>
            <a:ext cx="177666" cy="97517"/>
          </a:xfrm>
          <a:prstGeom prst="rect">
            <a:avLst/>
          </a:prstGeom>
          <a:solidFill>
            <a:schemeClr val="accent5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D306F1-20ED-E849-8967-E6CDB4C006FA}"/>
              </a:ext>
            </a:extLst>
          </p:cNvPr>
          <p:cNvSpPr/>
          <p:nvPr/>
        </p:nvSpPr>
        <p:spPr>
          <a:xfrm>
            <a:off x="1071764" y="4423877"/>
            <a:ext cx="825221" cy="5808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FE3A6F-9729-8843-A18F-62E730626D30}"/>
              </a:ext>
            </a:extLst>
          </p:cNvPr>
          <p:cNvSpPr/>
          <p:nvPr/>
        </p:nvSpPr>
        <p:spPr>
          <a:xfrm>
            <a:off x="1821422" y="4005331"/>
            <a:ext cx="904357" cy="10004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937FC2-94C2-124F-BDB7-3DB51B150DA9}"/>
              </a:ext>
            </a:extLst>
          </p:cNvPr>
          <p:cNvSpPr/>
          <p:nvPr/>
        </p:nvSpPr>
        <p:spPr>
          <a:xfrm>
            <a:off x="1917974" y="4089227"/>
            <a:ext cx="717518" cy="35562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70E1AB-5CC3-EB41-B2D3-B7A38BC5A709}"/>
              </a:ext>
            </a:extLst>
          </p:cNvPr>
          <p:cNvCxnSpPr>
            <a:cxnSpLocks/>
            <a:stCxn id="18" idx="1"/>
            <a:endCxn id="18" idx="0"/>
          </p:cNvCxnSpPr>
          <p:nvPr/>
        </p:nvCxnSpPr>
        <p:spPr>
          <a:xfrm flipV="1">
            <a:off x="1917974" y="4089227"/>
            <a:ext cx="358759" cy="1778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D713C11-9BF9-F749-AC9F-C450F1124070}"/>
              </a:ext>
            </a:extLst>
          </p:cNvPr>
          <p:cNvCxnSpPr>
            <a:cxnSpLocks/>
          </p:cNvCxnSpPr>
          <p:nvPr/>
        </p:nvCxnSpPr>
        <p:spPr>
          <a:xfrm flipV="1">
            <a:off x="1896985" y="4109760"/>
            <a:ext cx="522122" cy="2543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039AAC5-B67B-064E-B4D8-190599F6AB21}"/>
              </a:ext>
            </a:extLst>
          </p:cNvPr>
          <p:cNvCxnSpPr>
            <a:cxnSpLocks/>
          </p:cNvCxnSpPr>
          <p:nvPr/>
        </p:nvCxnSpPr>
        <p:spPr>
          <a:xfrm>
            <a:off x="1821422" y="4540292"/>
            <a:ext cx="904357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F4556F1-DA3B-9547-962C-8D39B7B5A173}"/>
              </a:ext>
            </a:extLst>
          </p:cNvPr>
          <p:cNvCxnSpPr>
            <a:cxnSpLocks/>
          </p:cNvCxnSpPr>
          <p:nvPr/>
        </p:nvCxnSpPr>
        <p:spPr>
          <a:xfrm>
            <a:off x="2419107" y="4663734"/>
            <a:ext cx="0" cy="34095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B5F906E-E108-6A47-8529-16104D4FF92B}"/>
              </a:ext>
            </a:extLst>
          </p:cNvPr>
          <p:cNvCxnSpPr>
            <a:cxnSpLocks/>
          </p:cNvCxnSpPr>
          <p:nvPr/>
        </p:nvCxnSpPr>
        <p:spPr>
          <a:xfrm>
            <a:off x="1821422" y="4676167"/>
            <a:ext cx="904357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30F551C3-8A96-B248-8672-E65E34BFAAB0}"/>
              </a:ext>
            </a:extLst>
          </p:cNvPr>
          <p:cNvSpPr/>
          <p:nvPr/>
        </p:nvSpPr>
        <p:spPr>
          <a:xfrm flipV="1">
            <a:off x="1906398" y="4596872"/>
            <a:ext cx="4629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594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0.24445 -0.0787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22" y="-3935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0.29723 -0.06667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61" y="-333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0.59601 -0.11712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92" y="-5856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85185E-6 L 0.56059 -0.22616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21" y="-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uiExpand="1" build="p"/>
      <p:bldP spid="11" grpId="0" animBg="1"/>
      <p:bldP spid="12" grpId="0" animBg="1"/>
      <p:bldP spid="13" grpId="0" animBg="1"/>
      <p:bldP spid="14" grpId="0" animBg="1"/>
      <p:bldP spid="17" grpId="0" animBg="1"/>
      <p:bldP spid="36" grpId="0" animBg="1"/>
      <p:bldP spid="37" grpId="0" animBg="1"/>
      <p:bldP spid="16" grpId="0" animBg="1"/>
      <p:bldP spid="4" grpId="0" animBg="1"/>
      <p:bldP spid="18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Genome Sequence Analysis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863068"/>
            <a:ext cx="8987622" cy="391627"/>
          </a:xfrm>
        </p:spPr>
        <p:txBody>
          <a:bodyPr lIns="91440" tIns="45720" rIns="91440" bIns="45720" anchor="t">
            <a:noAutofit/>
          </a:bodyPr>
          <a:lstStyle/>
          <a:p>
            <a:pPr marL="185738" indent="-185738">
              <a:lnSpc>
                <a:spcPct val="100000"/>
              </a:lnSpc>
              <a:spcBef>
                <a:spcPts val="400"/>
              </a:spcBef>
              <a:buClr>
                <a:schemeClr val="tx1"/>
              </a:buClr>
            </a:pPr>
            <a:r>
              <a:rPr lang="en-US" sz="2200" b="1" dirty="0">
                <a:solidFill>
                  <a:srgbClr val="F49415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Read mapping: </a:t>
            </a: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First key step in genome sequence analysis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CF4ED3-D857-DF41-B178-08A171F601B9}"/>
              </a:ext>
            </a:extLst>
          </p:cNvPr>
          <p:cNvSpPr/>
          <p:nvPr/>
        </p:nvSpPr>
        <p:spPr>
          <a:xfrm>
            <a:off x="2789499" y="4377199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A13D5F-0F2D-F243-9F25-1D7165B0F375}"/>
              </a:ext>
            </a:extLst>
          </p:cNvPr>
          <p:cNvSpPr/>
          <p:nvPr/>
        </p:nvSpPr>
        <p:spPr>
          <a:xfrm>
            <a:off x="3277565" y="4729978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63A2EC-A094-CC47-863A-209A8F2FE953}"/>
              </a:ext>
            </a:extLst>
          </p:cNvPr>
          <p:cNvSpPr/>
          <p:nvPr/>
        </p:nvSpPr>
        <p:spPr>
          <a:xfrm>
            <a:off x="5717994" y="4134129"/>
            <a:ext cx="1514650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0D1977-6966-C04F-93CB-0834A523D208}"/>
              </a:ext>
            </a:extLst>
          </p:cNvPr>
          <p:cNvSpPr/>
          <p:nvPr/>
        </p:nvSpPr>
        <p:spPr>
          <a:xfrm>
            <a:off x="6061376" y="4625805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586341-02EC-AC40-ADCE-03BE081109A9}"/>
              </a:ext>
            </a:extLst>
          </p:cNvPr>
          <p:cNvSpPr/>
          <p:nvPr/>
        </p:nvSpPr>
        <p:spPr>
          <a:xfrm>
            <a:off x="1298969" y="2680042"/>
            <a:ext cx="6277060" cy="208345"/>
          </a:xfrm>
          <a:prstGeom prst="rect">
            <a:avLst/>
          </a:prstGeom>
          <a:solidFill>
            <a:schemeClr val="accent6">
              <a:lumMod val="40000"/>
              <a:lumOff val="60000"/>
              <a:alpha val="41176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9C91E8A-E172-C54D-BD10-CDEE469B4322}"/>
              </a:ext>
            </a:extLst>
          </p:cNvPr>
          <p:cNvSpPr txBox="1">
            <a:spLocks/>
          </p:cNvSpPr>
          <p:nvPr/>
        </p:nvSpPr>
        <p:spPr>
          <a:xfrm>
            <a:off x="75991" y="1329892"/>
            <a:ext cx="8987622" cy="391627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133350" indent="-1333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  <a:defRPr sz="2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311150" indent="-133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tabLst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5334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538" lvl="1" indent="-185738">
              <a:lnSpc>
                <a:spcPct val="100000"/>
              </a:lnSpc>
              <a:spcBef>
                <a:spcPts val="400"/>
              </a:spcBef>
            </a:pP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Aligns </a:t>
            </a:r>
            <a:r>
              <a:rPr lang="en-US" sz="2200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reads</a:t>
            </a: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 to potential </a:t>
            </a:r>
            <a:r>
              <a:rPr lang="en-US" sz="2200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matching</a:t>
            </a: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en-US" sz="2200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locations</a:t>
            </a: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 in the </a:t>
            </a:r>
            <a:r>
              <a:rPr lang="en-US" sz="2200" dirty="0">
                <a:solidFill>
                  <a:srgbClr val="00B050"/>
                </a:solidFill>
                <a:ea typeface="Segoe UI Symbol" panose="020B0502040204020203" pitchFamily="34" charset="0"/>
                <a:cs typeface="Segoe UI Historic" panose="020B0502040204020203" pitchFamily="34" charset="0"/>
              </a:rPr>
              <a:t>reference genome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78BFA01-8C57-0242-A02C-63C8B93FE6A8}"/>
              </a:ext>
            </a:extLst>
          </p:cNvPr>
          <p:cNvSpPr/>
          <p:nvPr/>
        </p:nvSpPr>
        <p:spPr>
          <a:xfrm>
            <a:off x="2053294" y="2419611"/>
            <a:ext cx="196770" cy="94191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glow rad="63500">
              <a:srgbClr val="FF0000">
                <a:alpha val="37963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22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D3017B1-DF1C-C44E-B9E6-93256CBB68C4}"/>
              </a:ext>
            </a:extLst>
          </p:cNvPr>
          <p:cNvSpPr/>
          <p:nvPr/>
        </p:nvSpPr>
        <p:spPr>
          <a:xfrm>
            <a:off x="6720316" y="2419611"/>
            <a:ext cx="196770" cy="94191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glow rad="63500">
              <a:srgbClr val="FF0000">
                <a:alpha val="37963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2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6DB8DE-ABD6-394D-BF16-793F11C14E93}"/>
              </a:ext>
            </a:extLst>
          </p:cNvPr>
          <p:cNvSpPr txBox="1"/>
          <p:nvPr/>
        </p:nvSpPr>
        <p:spPr>
          <a:xfrm>
            <a:off x="75991" y="4238301"/>
            <a:ext cx="879806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effectLst/>
                <a:latin typeface="Corbel" panose="020B0503020204020204" pitchFamily="34" charset="0"/>
              </a:rPr>
              <a:t>Read mapping requires </a:t>
            </a:r>
            <a:r>
              <a:rPr lang="en-GB" sz="2200" dirty="0">
                <a:solidFill>
                  <a:srgbClr val="E90404"/>
                </a:solidFill>
                <a:effectLst/>
                <a:latin typeface="Corbel" panose="020B0503020204020204" pitchFamily="34" charset="0"/>
              </a:rPr>
              <a:t>computationally-expensive</a:t>
            </a:r>
            <a:r>
              <a:rPr lang="en-GB" sz="2200" dirty="0">
                <a:effectLst/>
                <a:latin typeface="Corbel" panose="020B0503020204020204" pitchFamily="34" charset="0"/>
              </a:rPr>
              <a:t> </a:t>
            </a:r>
            <a:r>
              <a:rPr lang="en-GB" sz="2200" b="1" i="1" dirty="0">
                <a:solidFill>
                  <a:srgbClr val="00B0F0"/>
                </a:solidFill>
                <a:effectLst/>
                <a:latin typeface="Corbel" panose="020B0503020204020204" pitchFamily="34" charset="0"/>
              </a:rPr>
              <a:t>approximate string matching (ASM) </a:t>
            </a:r>
            <a:r>
              <a:rPr lang="en-GB" sz="2200" dirty="0">
                <a:effectLst/>
                <a:latin typeface="Corbel" panose="020B0503020204020204" pitchFamily="34" charset="0"/>
              </a:rPr>
              <a:t>to account for </a:t>
            </a:r>
            <a:r>
              <a:rPr lang="en-GB" sz="2200" dirty="0">
                <a:solidFill>
                  <a:srgbClr val="FF0000"/>
                </a:solidFill>
                <a:latin typeface="Corbel" panose="020B0503020204020204" pitchFamily="34" charset="0"/>
              </a:rPr>
              <a:t>differences</a:t>
            </a:r>
            <a:r>
              <a:rPr lang="en-GB" sz="2200" dirty="0">
                <a:latin typeface="Corbel" panose="020B0503020204020204" pitchFamily="34" charset="0"/>
              </a:rPr>
              <a:t> between reads and the reference genome due to: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A3C5A6-E87F-114E-BB3F-F8E69655CA9A}"/>
              </a:ext>
            </a:extLst>
          </p:cNvPr>
          <p:cNvSpPr txBox="1"/>
          <p:nvPr/>
        </p:nvSpPr>
        <p:spPr>
          <a:xfrm>
            <a:off x="3277565" y="2232545"/>
            <a:ext cx="32746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200" b="1" dirty="0">
                <a:solidFill>
                  <a:schemeClr val="accent4">
                    <a:lumMod val="50000"/>
                  </a:schemeClr>
                </a:solidFill>
                <a:latin typeface="Corbel" panose="020B0503020204020204" pitchFamily="34" charset="0"/>
              </a:rPr>
              <a:t>Reference Genome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9FAAB7-34B1-8945-8D1B-47772C2262F5}"/>
              </a:ext>
            </a:extLst>
          </p:cNvPr>
          <p:cNvSpPr txBox="1"/>
          <p:nvPr/>
        </p:nvSpPr>
        <p:spPr>
          <a:xfrm>
            <a:off x="1440240" y="3496480"/>
            <a:ext cx="16196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200" b="1" i="1" dirty="0">
                <a:solidFill>
                  <a:srgbClr val="FF0000"/>
                </a:solidFill>
                <a:latin typeface="Corbel" panose="020B0503020204020204" pitchFamily="34" charset="0"/>
              </a:rPr>
              <a:t>Differences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D6EAFD-8585-5E4A-8CFB-141B10EF7C60}"/>
              </a:ext>
            </a:extLst>
          </p:cNvPr>
          <p:cNvSpPr txBox="1"/>
          <p:nvPr/>
        </p:nvSpPr>
        <p:spPr>
          <a:xfrm>
            <a:off x="6008877" y="3496480"/>
            <a:ext cx="16196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200" b="1" i="1" dirty="0">
                <a:solidFill>
                  <a:srgbClr val="FF0000"/>
                </a:solidFill>
                <a:latin typeface="Corbel" panose="020B0503020204020204" pitchFamily="34" charset="0"/>
              </a:rPr>
              <a:t>Differences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8373785-2EE1-3F4D-88D5-E5FE1A3D40B6}"/>
              </a:ext>
            </a:extLst>
          </p:cNvPr>
          <p:cNvSpPr txBox="1">
            <a:spLocks/>
          </p:cNvSpPr>
          <p:nvPr/>
        </p:nvSpPr>
        <p:spPr>
          <a:xfrm>
            <a:off x="75991" y="5358860"/>
            <a:ext cx="8987622" cy="391627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133350" indent="-1333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  <a:defRPr sz="2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311150" indent="-133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tabLst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5334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538" lvl="1" indent="-185738">
              <a:lnSpc>
                <a:spcPct val="100000"/>
              </a:lnSpc>
              <a:spcBef>
                <a:spcPts val="400"/>
              </a:spcBef>
            </a:pP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Sequencing errors</a:t>
            </a:r>
          </a:p>
          <a:p>
            <a:pPr marL="363538" lvl="1" indent="-185738">
              <a:lnSpc>
                <a:spcPct val="100000"/>
              </a:lnSpc>
              <a:spcBef>
                <a:spcPts val="400"/>
              </a:spcBef>
            </a:pPr>
            <a:r>
              <a:rPr lang="en-US" sz="2200" dirty="0">
                <a:ea typeface="Segoe UI Symbol" panose="020B0502040204020203" pitchFamily="34" charset="0"/>
                <a:cs typeface="Segoe UI Historic" panose="020B0502040204020203" pitchFamily="34" charset="0"/>
              </a:rPr>
              <a:t>Genetic Variation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055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06 0.00764 L 0.01423 -0.2034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-1055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-0.00833 L 0.12292 -0.25532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-1236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14 -0.00787 L -0.46944 -0.1685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65" y="-803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97 -3.33333E-6 L -0.0158 -0.2412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  <p:bldP spid="11" grpId="0"/>
      <p:bldP spid="4" grpId="0" animBg="1"/>
      <p:bldP spid="13" grpId="0" animBg="1"/>
      <p:bldP spid="15" grpId="0"/>
      <p:bldP spid="18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829D2-A40B-314C-A479-C95DDD1C2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Genome Sequence Analysis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1ACC52-BF73-DA42-AD9D-F8B156EAD431}"/>
              </a:ext>
            </a:extLst>
          </p:cNvPr>
          <p:cNvSpPr/>
          <p:nvPr/>
        </p:nvSpPr>
        <p:spPr>
          <a:xfrm>
            <a:off x="0" y="4374560"/>
            <a:ext cx="9144000" cy="7639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28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en-CH" sz="2800" b="1" dirty="0">
                <a:solidFill>
                  <a:srgbClr val="C00000"/>
                </a:solidFill>
                <a:latin typeface="Corbel" panose="020B0503020204020204" pitchFamily="34" charset="0"/>
              </a:rPr>
              <a:t>Computation overhead</a:t>
            </a:r>
          </a:p>
          <a:p>
            <a:pPr algn="ctr"/>
            <a:r>
              <a:rPr lang="en-CH" sz="2800" b="1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671EFC-1331-174D-B84F-34BC5F4A4A6B}"/>
              </a:ext>
            </a:extLst>
          </p:cNvPr>
          <p:cNvSpPr/>
          <p:nvPr/>
        </p:nvSpPr>
        <p:spPr>
          <a:xfrm>
            <a:off x="-1" y="5303763"/>
            <a:ext cx="9144000" cy="7489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Corbel" panose="020B0503020204020204" pitchFamily="34" charset="0"/>
              </a:rPr>
              <a:t>Data </a:t>
            </a:r>
            <a:r>
              <a:rPr lang="en-GB" sz="2800" b="1" dirty="0">
                <a:solidFill>
                  <a:srgbClr val="C00000"/>
                </a:solidFill>
                <a:latin typeface="Corbel" panose="020B0503020204020204" pitchFamily="34" charset="0"/>
              </a:rPr>
              <a:t>movement overhead </a:t>
            </a:r>
            <a:r>
              <a:rPr lang="en-CH" sz="2800" b="1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</a:p>
        </p:txBody>
      </p:sp>
      <p:pic>
        <p:nvPicPr>
          <p:cNvPr id="24" name="Graphic 23" descr="Close">
            <a:extLst>
              <a:ext uri="{FF2B5EF4-FFF2-40B4-BE49-F238E27FC236}">
                <a16:creationId xmlns:a16="http://schemas.microsoft.com/office/drawing/2014/main" id="{481E8CAD-DA0B-DE49-AE7E-ADF4823874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8837" y="4306723"/>
            <a:ext cx="914400" cy="914400"/>
          </a:xfrm>
          <a:prstGeom prst="rect">
            <a:avLst/>
          </a:prstGeom>
        </p:spPr>
      </p:pic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529F4988-C678-5947-BDB2-49390A868FE9}"/>
              </a:ext>
            </a:extLst>
          </p:cNvPr>
          <p:cNvSpPr/>
          <p:nvPr/>
        </p:nvSpPr>
        <p:spPr>
          <a:xfrm>
            <a:off x="6724358" y="2291781"/>
            <a:ext cx="2048907" cy="1458415"/>
          </a:xfrm>
          <a:prstGeom prst="roundRect">
            <a:avLst>
              <a:gd name="adj" fmla="val 7116"/>
            </a:avLst>
          </a:prstGeom>
          <a:solidFill>
            <a:srgbClr val="F2E7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Computation 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Unit</a:t>
            </a:r>
          </a:p>
          <a:p>
            <a:pPr algn="ctr"/>
            <a:r>
              <a:rPr lang="en-CH" sz="2400" b="1" dirty="0">
                <a:solidFill>
                  <a:schemeClr val="accent3">
                    <a:lumMod val="75000"/>
                  </a:schemeClr>
                </a:solidFill>
                <a:latin typeface="Corbel" panose="020B0503020204020204" pitchFamily="34" charset="0"/>
              </a:rPr>
              <a:t>(CPU or Accelerator)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2B63E99D-D1E4-8245-8CB2-BCD3BEAAF8DA}"/>
              </a:ext>
            </a:extLst>
          </p:cNvPr>
          <p:cNvSpPr/>
          <p:nvPr/>
        </p:nvSpPr>
        <p:spPr>
          <a:xfrm>
            <a:off x="5657700" y="2291782"/>
            <a:ext cx="1024453" cy="1458415"/>
          </a:xfrm>
          <a:prstGeom prst="roundRect">
            <a:avLst>
              <a:gd name="adj" fmla="val 7116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Cache</a:t>
            </a:r>
            <a:endParaRPr lang="en-CH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E6BADFB-FFE1-4E42-8501-08F12E36204A}"/>
              </a:ext>
            </a:extLst>
          </p:cNvPr>
          <p:cNvSpPr/>
          <p:nvPr/>
        </p:nvSpPr>
        <p:spPr>
          <a:xfrm>
            <a:off x="3578041" y="2291782"/>
            <a:ext cx="1666613" cy="1458415"/>
          </a:xfrm>
          <a:prstGeom prst="roundRect">
            <a:avLst>
              <a:gd name="adj" fmla="val 7116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Main 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Memory</a:t>
            </a:r>
            <a:endParaRPr lang="en-CH" sz="2400" b="1" dirty="0">
              <a:solidFill>
                <a:schemeClr val="accent5"/>
              </a:solidFill>
              <a:latin typeface="Corbel" panose="020B0503020204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4709FEE-9362-744D-BD7D-4090E60D2C2C}"/>
              </a:ext>
            </a:extLst>
          </p:cNvPr>
          <p:cNvSpPr/>
          <p:nvPr/>
        </p:nvSpPr>
        <p:spPr>
          <a:xfrm>
            <a:off x="393539" y="2335943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271D223-4AC2-EF42-ACC1-66113579DA7F}"/>
              </a:ext>
            </a:extLst>
          </p:cNvPr>
          <p:cNvSpPr/>
          <p:nvPr/>
        </p:nvSpPr>
        <p:spPr>
          <a:xfrm>
            <a:off x="393539" y="2785215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7030A0"/>
                </a:solidFill>
                <a:latin typeface="Corbel" panose="020B0503020204020204" pitchFamily="34" charset="0"/>
              </a:rPr>
              <a:t>AAAA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4F2603E-EC35-944A-B5BF-522099302E4A}"/>
              </a:ext>
            </a:extLst>
          </p:cNvPr>
          <p:cNvSpPr/>
          <p:nvPr/>
        </p:nvSpPr>
        <p:spPr>
          <a:xfrm>
            <a:off x="393539" y="3234487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TTTTTT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7030A0"/>
                </a:solidFill>
                <a:latin typeface="Corbel" panose="020B0503020204020204" pitchFamily="34" charset="0"/>
              </a:rPr>
              <a:t>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B28578-0EA7-1344-8553-2880F1E40B36}"/>
              </a:ext>
            </a:extLst>
          </p:cNvPr>
          <p:cNvSpPr/>
          <p:nvPr/>
        </p:nvSpPr>
        <p:spPr>
          <a:xfrm>
            <a:off x="735911" y="3475414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102E78-13BB-5F40-8AB1-CDB1BEB38F0B}"/>
              </a:ext>
            </a:extLst>
          </p:cNvPr>
          <p:cNvSpPr/>
          <p:nvPr/>
        </p:nvSpPr>
        <p:spPr>
          <a:xfrm>
            <a:off x="688693" y="2518619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6AF30CC-AFFD-C243-B35B-C66C856DFAAA}"/>
              </a:ext>
            </a:extLst>
          </p:cNvPr>
          <p:cNvSpPr/>
          <p:nvPr/>
        </p:nvSpPr>
        <p:spPr>
          <a:xfrm>
            <a:off x="688693" y="2993932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382F4E4-D6C2-1545-B09F-1D6880140494}"/>
              </a:ext>
            </a:extLst>
          </p:cNvPr>
          <p:cNvSpPr/>
          <p:nvPr/>
        </p:nvSpPr>
        <p:spPr>
          <a:xfrm>
            <a:off x="720477" y="3238345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CCCC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F0239A0-AC43-254F-986D-684EDE49C650}"/>
              </a:ext>
            </a:extLst>
          </p:cNvPr>
          <p:cNvSpPr/>
          <p:nvPr/>
        </p:nvSpPr>
        <p:spPr>
          <a:xfrm>
            <a:off x="688041" y="2755783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TTT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46DDE2-1447-5147-855B-E194AB338B55}"/>
              </a:ext>
            </a:extLst>
          </p:cNvPr>
          <p:cNvSpPr/>
          <p:nvPr/>
        </p:nvSpPr>
        <p:spPr>
          <a:xfrm>
            <a:off x="756210" y="2351701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GT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6E44E6DE-D0ED-5B48-90BC-1628A4DF1CBD}"/>
              </a:ext>
            </a:extLst>
          </p:cNvPr>
          <p:cNvSpPr/>
          <p:nvPr/>
        </p:nvSpPr>
        <p:spPr>
          <a:xfrm>
            <a:off x="370735" y="2291781"/>
            <a:ext cx="2245002" cy="1458415"/>
          </a:xfrm>
          <a:prstGeom prst="roundRect">
            <a:avLst>
              <a:gd name="adj" fmla="val 7116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Storage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System</a:t>
            </a:r>
            <a:endParaRPr lang="en-CH" sz="2400" b="1" dirty="0">
              <a:solidFill>
                <a:schemeClr val="accent5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89B15F-EA14-7F42-9071-0F136A6363FF}"/>
              </a:ext>
            </a:extLst>
          </p:cNvPr>
          <p:cNvSpPr txBox="1"/>
          <p:nvPr/>
        </p:nvSpPr>
        <p:spPr>
          <a:xfrm>
            <a:off x="7372192" y="1667419"/>
            <a:ext cx="1181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H" sz="2800" b="1" dirty="0">
                <a:solidFill>
                  <a:srgbClr val="C00000"/>
                </a:solidFill>
                <a:latin typeface="Corbel" panose="020B0503020204020204" pitchFamily="34" charset="0"/>
              </a:rPr>
              <a:t>ASM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E8DE3FB2-0066-CC44-88B8-5F3645C02031}"/>
              </a:ext>
            </a:extLst>
          </p:cNvPr>
          <p:cNvSpPr/>
          <p:nvPr/>
        </p:nvSpPr>
        <p:spPr>
          <a:xfrm>
            <a:off x="1493236" y="1026714"/>
            <a:ext cx="5886717" cy="985838"/>
          </a:xfrm>
          <a:prstGeom prst="striped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800" b="1" dirty="0">
                <a:latin typeface="Corbel" panose="020B0503020204020204" pitchFamily="34" charset="0"/>
              </a:rPr>
              <a:t>Data Movement from Storage</a:t>
            </a:r>
          </a:p>
        </p:txBody>
      </p:sp>
      <p:pic>
        <p:nvPicPr>
          <p:cNvPr id="23" name="Graphic 22" descr="Close">
            <a:extLst>
              <a:ext uri="{FF2B5EF4-FFF2-40B4-BE49-F238E27FC236}">
                <a16:creationId xmlns:a16="http://schemas.microsoft.com/office/drawing/2014/main" id="{5C074053-199E-AE4B-94E6-C5A21A2B6B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8837" y="5219357"/>
            <a:ext cx="914400" cy="914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547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0.75781 0.21203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82" y="10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8 0.10856 L 0.73472 0.15185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7" y="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8 0.0449 L 0.73472 0.08819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7" y="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68 -0.08611 L 0.71024 0.0516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97 2.59259E-6 L 0.71406 0.19097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93" y="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3611 L 0.70747 0.13472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4" y="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2384 L 0.70677 0.09537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43" y="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8 0.02616 L 0.7342 0.16458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41" y="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5 0.01759 L 0.72361 0.22292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33" y="10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30" grpId="0" animBg="1"/>
      <p:bldP spid="31" grpId="0" animBg="1"/>
      <p:bldP spid="3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AD54C5-BF55-4E41-8C0F-3556E47BC5A0}"/>
              </a:ext>
            </a:extLst>
          </p:cNvPr>
          <p:cNvSpPr/>
          <p:nvPr/>
        </p:nvSpPr>
        <p:spPr>
          <a:xfrm>
            <a:off x="3305908" y="2113937"/>
            <a:ext cx="5648533" cy="18330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3829D2-A40B-314C-A479-C95DDD1C2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Improving the Performance of GSA</a:t>
            </a:r>
          </a:p>
        </p:txBody>
      </p:sp>
      <p:pic>
        <p:nvPicPr>
          <p:cNvPr id="5" name="Graphic 4" descr="Processor">
            <a:extLst>
              <a:ext uri="{FF2B5EF4-FFF2-40B4-BE49-F238E27FC236}">
                <a16:creationId xmlns:a16="http://schemas.microsoft.com/office/drawing/2014/main" id="{71065E2A-7362-3A42-A4EE-680E81E7CC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49529" y="1148222"/>
            <a:ext cx="955855" cy="955855"/>
          </a:xfrm>
          <a:prstGeom prst="rect">
            <a:avLst/>
          </a:prstGeom>
        </p:spPr>
      </p:pic>
      <p:pic>
        <p:nvPicPr>
          <p:cNvPr id="10" name="Graphic 9" descr="Gears">
            <a:extLst>
              <a:ext uri="{FF2B5EF4-FFF2-40B4-BE49-F238E27FC236}">
                <a16:creationId xmlns:a16="http://schemas.microsoft.com/office/drawing/2014/main" id="{3274706B-9FCF-B74A-AEEE-2613B8773C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44410" y="1190513"/>
            <a:ext cx="955854" cy="955854"/>
          </a:xfrm>
          <a:prstGeom prst="rect">
            <a:avLst/>
          </a:prstGeom>
        </p:spPr>
      </p:pic>
      <p:pic>
        <p:nvPicPr>
          <p:cNvPr id="12" name="Graphic 11" descr="Filter">
            <a:extLst>
              <a:ext uri="{FF2B5EF4-FFF2-40B4-BE49-F238E27FC236}">
                <a16:creationId xmlns:a16="http://schemas.microsoft.com/office/drawing/2014/main" id="{A3C1ACFA-1681-2944-95D5-336F827DAD7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77325" y="1199628"/>
            <a:ext cx="914400" cy="914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9D6EC6-9E53-1942-BA75-E28E28CB8EE7}"/>
              </a:ext>
            </a:extLst>
          </p:cNvPr>
          <p:cNvSpPr txBox="1"/>
          <p:nvPr/>
        </p:nvSpPr>
        <p:spPr>
          <a:xfrm>
            <a:off x="3986741" y="794677"/>
            <a:ext cx="1740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400" b="1" dirty="0">
                <a:latin typeface="Corbel" panose="020B0503020204020204" pitchFamily="34" charset="0"/>
              </a:rPr>
              <a:t>Heuristics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6BE85F-9B13-E947-BE2F-9258663BDA08}"/>
              </a:ext>
            </a:extLst>
          </p:cNvPr>
          <p:cNvSpPr txBox="1"/>
          <p:nvPr/>
        </p:nvSpPr>
        <p:spPr>
          <a:xfrm>
            <a:off x="5620127" y="806961"/>
            <a:ext cx="2131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400" b="1" dirty="0">
                <a:latin typeface="Corbel" panose="020B0503020204020204" pitchFamily="34" charset="0"/>
              </a:rPr>
              <a:t>Accelerators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AB6890-0F63-B747-9D57-26D84D7D6A66}"/>
              </a:ext>
            </a:extLst>
          </p:cNvPr>
          <p:cNvSpPr txBox="1"/>
          <p:nvPr/>
        </p:nvSpPr>
        <p:spPr>
          <a:xfrm>
            <a:off x="7503786" y="806961"/>
            <a:ext cx="1061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400" b="1" dirty="0">
                <a:latin typeface="Corbel" panose="020B0503020204020204" pitchFamily="34" charset="0"/>
              </a:rPr>
              <a:t>Filters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58D5AA-DFFA-8D4D-A741-7934E03EFF46}"/>
              </a:ext>
            </a:extLst>
          </p:cNvPr>
          <p:cNvSpPr/>
          <p:nvPr/>
        </p:nvSpPr>
        <p:spPr>
          <a:xfrm>
            <a:off x="0" y="4266028"/>
            <a:ext cx="9144000" cy="7639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28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en-CH" sz="2800" b="1" dirty="0">
                <a:solidFill>
                  <a:srgbClr val="22AE9B"/>
                </a:solidFill>
                <a:latin typeface="Corbel" panose="020B0503020204020204" pitchFamily="34" charset="0"/>
              </a:rPr>
              <a:t> Computation overhead</a:t>
            </a:r>
          </a:p>
          <a:p>
            <a:pPr algn="ctr"/>
            <a:r>
              <a:rPr lang="en-CH" sz="2800" b="1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6952C08-998A-834F-A6F1-1B3C2CFC3EEC}"/>
              </a:ext>
            </a:extLst>
          </p:cNvPr>
          <p:cNvSpPr/>
          <p:nvPr/>
        </p:nvSpPr>
        <p:spPr>
          <a:xfrm>
            <a:off x="-1" y="5177153"/>
            <a:ext cx="9144000" cy="9086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Corbel" panose="020B0503020204020204" pitchFamily="34" charset="0"/>
              </a:rPr>
              <a:t>Data </a:t>
            </a:r>
            <a:r>
              <a:rPr lang="en-GB" sz="2800" b="1" dirty="0">
                <a:solidFill>
                  <a:srgbClr val="C00000"/>
                </a:solidFill>
                <a:latin typeface="Corbel" panose="020B0503020204020204" pitchFamily="34" charset="0"/>
              </a:rPr>
              <a:t>movement overhead</a:t>
            </a:r>
          </a:p>
          <a:p>
            <a:pPr algn="ctr"/>
            <a:r>
              <a:rPr lang="en-US" sz="2800" b="1" dirty="0">
                <a:solidFill>
                  <a:srgbClr val="C00000"/>
                </a:solidFill>
                <a:latin typeface="Corbel" panose="020B0503020204020204" pitchFamily="34" charset="0"/>
              </a:rPr>
              <a:t>(The effect becomes even larger)</a:t>
            </a:r>
            <a:endParaRPr lang="en-CH" sz="28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15" name="Graphic 14" descr="Tick">
            <a:extLst>
              <a:ext uri="{FF2B5EF4-FFF2-40B4-BE49-F238E27FC236}">
                <a16:creationId xmlns:a16="http://schemas.microsoft.com/office/drawing/2014/main" id="{FDB41B50-9C63-6F45-A634-E2D3E7C9C49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8837" y="4163623"/>
            <a:ext cx="914400" cy="914400"/>
          </a:xfrm>
          <a:prstGeom prst="rect">
            <a:avLst/>
          </a:prstGeom>
        </p:spPr>
      </p:pic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6B1E11FC-2449-AF47-A1BD-344336E67734}"/>
              </a:ext>
            </a:extLst>
          </p:cNvPr>
          <p:cNvSpPr/>
          <p:nvPr/>
        </p:nvSpPr>
        <p:spPr>
          <a:xfrm>
            <a:off x="6724357" y="2291782"/>
            <a:ext cx="2048907" cy="1458415"/>
          </a:xfrm>
          <a:prstGeom prst="roundRect">
            <a:avLst>
              <a:gd name="adj" fmla="val 7116"/>
            </a:avLst>
          </a:prstGeom>
          <a:solidFill>
            <a:srgbClr val="F2E7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Computation 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Unit</a:t>
            </a:r>
          </a:p>
          <a:p>
            <a:pPr algn="ctr"/>
            <a:r>
              <a:rPr lang="en-CH" sz="2400" b="1" dirty="0">
                <a:solidFill>
                  <a:schemeClr val="accent3">
                    <a:lumMod val="75000"/>
                  </a:schemeClr>
                </a:solidFill>
                <a:latin typeface="Corbel" panose="020B0503020204020204" pitchFamily="34" charset="0"/>
              </a:rPr>
              <a:t>(CPU or Accelerator)</a:t>
            </a:r>
          </a:p>
        </p:txBody>
      </p:sp>
      <p:pic>
        <p:nvPicPr>
          <p:cNvPr id="29" name="Graphic 28" descr="Close">
            <a:extLst>
              <a:ext uri="{FF2B5EF4-FFF2-40B4-BE49-F238E27FC236}">
                <a16:creationId xmlns:a16="http://schemas.microsoft.com/office/drawing/2014/main" id="{7B6699BD-2614-9C42-A703-DC9F816B057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8837" y="5177153"/>
            <a:ext cx="914400" cy="914400"/>
          </a:xfrm>
          <a:prstGeom prst="rect">
            <a:avLst/>
          </a:prstGeom>
        </p:spPr>
      </p:pic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2757FBF9-4208-1744-9EA9-11254930E7BC}"/>
              </a:ext>
            </a:extLst>
          </p:cNvPr>
          <p:cNvSpPr/>
          <p:nvPr/>
        </p:nvSpPr>
        <p:spPr>
          <a:xfrm>
            <a:off x="5657700" y="2291782"/>
            <a:ext cx="1024453" cy="1458415"/>
          </a:xfrm>
          <a:prstGeom prst="roundRect">
            <a:avLst>
              <a:gd name="adj" fmla="val 7116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Cache</a:t>
            </a:r>
            <a:endParaRPr lang="en-CH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ED3F85D7-93C2-404D-85FD-3A2EDE228418}"/>
              </a:ext>
            </a:extLst>
          </p:cNvPr>
          <p:cNvSpPr/>
          <p:nvPr/>
        </p:nvSpPr>
        <p:spPr>
          <a:xfrm>
            <a:off x="3578041" y="2291782"/>
            <a:ext cx="1666613" cy="1458415"/>
          </a:xfrm>
          <a:prstGeom prst="roundRect">
            <a:avLst>
              <a:gd name="adj" fmla="val 7116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Main 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Memory</a:t>
            </a:r>
            <a:endParaRPr lang="en-CH" sz="2400" b="1" dirty="0">
              <a:solidFill>
                <a:schemeClr val="accent5"/>
              </a:solidFill>
              <a:latin typeface="Corbel" panose="020B0503020204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99E118C-EEAB-9C49-907C-AC67626CAD41}"/>
              </a:ext>
            </a:extLst>
          </p:cNvPr>
          <p:cNvSpPr/>
          <p:nvPr/>
        </p:nvSpPr>
        <p:spPr>
          <a:xfrm>
            <a:off x="393539" y="2335943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C535C70-FB4A-0241-B25F-8F569683D1E5}"/>
              </a:ext>
            </a:extLst>
          </p:cNvPr>
          <p:cNvSpPr/>
          <p:nvPr/>
        </p:nvSpPr>
        <p:spPr>
          <a:xfrm>
            <a:off x="393539" y="2785215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7030A0"/>
                </a:solidFill>
                <a:latin typeface="Corbel" panose="020B0503020204020204" pitchFamily="34" charset="0"/>
              </a:rPr>
              <a:t>AAAA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31397B8-63FB-714A-8F18-1A7789063CED}"/>
              </a:ext>
            </a:extLst>
          </p:cNvPr>
          <p:cNvSpPr/>
          <p:nvPr/>
        </p:nvSpPr>
        <p:spPr>
          <a:xfrm>
            <a:off x="393539" y="3234487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TTTTTT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7030A0"/>
                </a:solidFill>
                <a:latin typeface="Corbel" panose="020B0503020204020204" pitchFamily="34" charset="0"/>
              </a:rPr>
              <a:t>AAA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FFBA1F1-98E0-564F-83B1-193D6086B1E4}"/>
              </a:ext>
            </a:extLst>
          </p:cNvPr>
          <p:cNvSpPr/>
          <p:nvPr/>
        </p:nvSpPr>
        <p:spPr>
          <a:xfrm>
            <a:off x="735911" y="3475414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ED6AC3D-DFCB-1945-82BC-D3D9AF46B12B}"/>
              </a:ext>
            </a:extLst>
          </p:cNvPr>
          <p:cNvSpPr/>
          <p:nvPr/>
        </p:nvSpPr>
        <p:spPr>
          <a:xfrm>
            <a:off x="688693" y="2518619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7EDA0B1-A141-CD43-8FC8-CDAF384C8271}"/>
              </a:ext>
            </a:extLst>
          </p:cNvPr>
          <p:cNvSpPr/>
          <p:nvPr/>
        </p:nvSpPr>
        <p:spPr>
          <a:xfrm>
            <a:off x="688693" y="2993932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F4C7A2B-3783-764D-B20A-AFF30FE38B8F}"/>
              </a:ext>
            </a:extLst>
          </p:cNvPr>
          <p:cNvSpPr/>
          <p:nvPr/>
        </p:nvSpPr>
        <p:spPr>
          <a:xfrm>
            <a:off x="720477" y="3238345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CCCC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4A0BB08-190C-7B4C-9FA8-C453C2421161}"/>
              </a:ext>
            </a:extLst>
          </p:cNvPr>
          <p:cNvSpPr/>
          <p:nvPr/>
        </p:nvSpPr>
        <p:spPr>
          <a:xfrm>
            <a:off x="688041" y="2755783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TTT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5B4C9C8-047E-2449-8F6D-7E55DC35146F}"/>
              </a:ext>
            </a:extLst>
          </p:cNvPr>
          <p:cNvSpPr/>
          <p:nvPr/>
        </p:nvSpPr>
        <p:spPr>
          <a:xfrm>
            <a:off x="756210" y="2351701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GT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EB9A2E0D-0FDD-6F47-8CCA-D131C50CADE7}"/>
              </a:ext>
            </a:extLst>
          </p:cNvPr>
          <p:cNvSpPr/>
          <p:nvPr/>
        </p:nvSpPr>
        <p:spPr>
          <a:xfrm>
            <a:off x="370735" y="2291781"/>
            <a:ext cx="2245002" cy="1458415"/>
          </a:xfrm>
          <a:prstGeom prst="roundRect">
            <a:avLst>
              <a:gd name="adj" fmla="val 7116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Storage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System</a:t>
            </a:r>
            <a:endParaRPr lang="en-CH" sz="2400" b="1" dirty="0">
              <a:solidFill>
                <a:schemeClr val="accent5"/>
              </a:solidFill>
              <a:latin typeface="Corbel" panose="020B05030202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665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0.75781 0.21203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82" y="10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8 0.10856 L 0.73472 0.15185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7" y="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8 0.0449 L 0.73472 0.08819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7" y="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68 -0.08611 L 0.71024 0.05162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97 2.59259E-6 L 0.71406 0.19097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93" y="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3611 L 0.70747 0.13472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4" y="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2384 L 0.70677 0.09537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43" y="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8 0.02616 L 0.7342 0.16458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41" y="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5 0.01759 L 0.72361 0.22292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33" y="10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  <p:bldP spid="26" grpId="0"/>
      <p:bldP spid="27" grpId="0" animBg="1"/>
      <p:bldP spid="28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0A16E4E7-6240-3A4D-A6E2-73D5B4FA814B}"/>
              </a:ext>
            </a:extLst>
          </p:cNvPr>
          <p:cNvSpPr/>
          <p:nvPr/>
        </p:nvSpPr>
        <p:spPr>
          <a:xfrm>
            <a:off x="322865" y="2291781"/>
            <a:ext cx="2245002" cy="1458415"/>
          </a:xfrm>
          <a:prstGeom prst="roundRect">
            <a:avLst>
              <a:gd name="adj" fmla="val 7116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Storage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System</a:t>
            </a:r>
            <a:endParaRPr lang="en-CH" sz="2400" b="1" dirty="0">
              <a:solidFill>
                <a:schemeClr val="accent5"/>
              </a:solidFill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3829D2-A40B-314C-A479-C95DDD1C2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Key Idea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E86A3CC-72C5-294F-A8F7-440249F03B31}"/>
              </a:ext>
            </a:extLst>
          </p:cNvPr>
          <p:cNvSpPr/>
          <p:nvPr/>
        </p:nvSpPr>
        <p:spPr>
          <a:xfrm>
            <a:off x="-1" y="4332370"/>
            <a:ext cx="9143999" cy="7704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orbel" panose="020B0503020204020204" pitchFamily="34" charset="0"/>
              </a:rPr>
              <a:t>Read mapping workloads can exhibit different </a:t>
            </a:r>
            <a:r>
              <a:rPr lang="en-GB" sz="2800" b="1" dirty="0" err="1">
                <a:solidFill>
                  <a:schemeClr val="tx1"/>
                </a:solidFill>
                <a:latin typeface="Corbel" panose="020B0503020204020204" pitchFamily="34" charset="0"/>
              </a:rPr>
              <a:t>behavior</a:t>
            </a:r>
            <a:endParaRPr lang="en-CH" sz="2800" b="1" dirty="0">
              <a:solidFill>
                <a:schemeClr val="accent2"/>
              </a:solidFill>
              <a:latin typeface="Corbel" panose="020B0503020204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B38894D-FB68-B24E-9D5F-2AD8A3884AEB}"/>
              </a:ext>
            </a:extLst>
          </p:cNvPr>
          <p:cNvSpPr/>
          <p:nvPr/>
        </p:nvSpPr>
        <p:spPr>
          <a:xfrm>
            <a:off x="1" y="5233752"/>
            <a:ext cx="9143999" cy="9086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orbel" panose="020B0503020204020204" pitchFamily="34" charset="0"/>
              </a:rPr>
              <a:t>There are </a:t>
            </a:r>
            <a:r>
              <a:rPr lang="en-GB" sz="2800" b="1" dirty="0">
                <a:solidFill>
                  <a:schemeClr val="accent2"/>
                </a:solidFill>
                <a:latin typeface="Corbel" panose="020B0503020204020204" pitchFamily="34" charset="0"/>
              </a:rPr>
              <a:t>limited available hardware resources </a:t>
            </a:r>
          </a:p>
          <a:p>
            <a:pPr algn="ctr"/>
            <a:r>
              <a:rPr lang="en-GB" sz="2800" b="1" dirty="0">
                <a:solidFill>
                  <a:schemeClr val="tx1"/>
                </a:solidFill>
                <a:latin typeface="Corbel" panose="020B0503020204020204" pitchFamily="34" charset="0"/>
              </a:rPr>
              <a:t>in the storage system</a:t>
            </a:r>
            <a:endParaRPr lang="en-CH" sz="28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23" name="Graphic 22" descr="Filter">
            <a:extLst>
              <a:ext uri="{FF2B5EF4-FFF2-40B4-BE49-F238E27FC236}">
                <a16:creationId xmlns:a16="http://schemas.microsoft.com/office/drawing/2014/main" id="{E016CCEE-DD32-534E-B29D-D486E595FD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9560" y="1084746"/>
            <a:ext cx="914400" cy="9144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01FA4EA-1EC5-684B-ACB6-6B618B3ACE16}"/>
              </a:ext>
            </a:extLst>
          </p:cNvPr>
          <p:cNvSpPr txBox="1"/>
          <p:nvPr/>
        </p:nvSpPr>
        <p:spPr>
          <a:xfrm>
            <a:off x="1103960" y="1191465"/>
            <a:ext cx="5106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400" b="1" i="1" dirty="0">
                <a:solidFill>
                  <a:schemeClr val="accent5"/>
                </a:solidFill>
                <a:latin typeface="Corbel" panose="020B0503020204020204" pitchFamily="34" charset="0"/>
              </a:rPr>
              <a:t>Filter</a:t>
            </a:r>
            <a:r>
              <a:rPr lang="en-CH" sz="2400" b="1" dirty="0">
                <a:solidFill>
                  <a:schemeClr val="accent5"/>
                </a:solidFill>
                <a:latin typeface="Corbel" panose="020B0503020204020204" pitchFamily="34" charset="0"/>
              </a:rPr>
              <a:t> reads that do </a:t>
            </a:r>
            <a:r>
              <a:rPr lang="en-CH" sz="2400" b="1" i="1" dirty="0">
                <a:solidFill>
                  <a:schemeClr val="accent5"/>
                </a:solidFill>
                <a:latin typeface="Corbel" panose="020B0503020204020204" pitchFamily="34" charset="0"/>
              </a:rPr>
              <a:t>not</a:t>
            </a:r>
            <a:r>
              <a:rPr lang="en-CH" sz="2400" b="1" dirty="0">
                <a:solidFill>
                  <a:schemeClr val="accent5"/>
                </a:solidFill>
                <a:latin typeface="Corbel" panose="020B0503020204020204" pitchFamily="34" charset="0"/>
              </a:rPr>
              <a:t> require ASM</a:t>
            </a:r>
          </a:p>
          <a:p>
            <a:r>
              <a:rPr lang="en-GB" sz="2400" b="1" i="1" dirty="0">
                <a:solidFill>
                  <a:schemeClr val="accent5"/>
                </a:solidFill>
                <a:latin typeface="Corbel" panose="020B0503020204020204" pitchFamily="34" charset="0"/>
              </a:rPr>
              <a:t>i</a:t>
            </a:r>
            <a:r>
              <a:rPr lang="en-CH" sz="2400" b="1" i="1" dirty="0">
                <a:solidFill>
                  <a:schemeClr val="accent5"/>
                </a:solidFill>
                <a:latin typeface="Corbel" panose="020B0503020204020204" pitchFamily="34" charset="0"/>
              </a:rPr>
              <a:t>nside the storage system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B9BDF3CC-72FA-3846-825A-2E69C1DDDDFA}"/>
              </a:ext>
            </a:extLst>
          </p:cNvPr>
          <p:cNvSpPr/>
          <p:nvPr/>
        </p:nvSpPr>
        <p:spPr>
          <a:xfrm>
            <a:off x="6724357" y="2291782"/>
            <a:ext cx="2048907" cy="1458415"/>
          </a:xfrm>
          <a:prstGeom prst="roundRect">
            <a:avLst>
              <a:gd name="adj" fmla="val 7116"/>
            </a:avLst>
          </a:prstGeom>
          <a:solidFill>
            <a:srgbClr val="F2E7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Computation 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Unit</a:t>
            </a:r>
          </a:p>
          <a:p>
            <a:pPr algn="ctr"/>
            <a:r>
              <a:rPr lang="en-CH" sz="2400" b="1" dirty="0">
                <a:solidFill>
                  <a:schemeClr val="accent3">
                    <a:lumMod val="75000"/>
                  </a:schemeClr>
                </a:solidFill>
                <a:latin typeface="Corbel" panose="020B0503020204020204" pitchFamily="34" charset="0"/>
              </a:rPr>
              <a:t>(CPU or Accelerator)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31F1D5AD-6E06-3E47-8631-8FE20939606C}"/>
              </a:ext>
            </a:extLst>
          </p:cNvPr>
          <p:cNvSpPr/>
          <p:nvPr/>
        </p:nvSpPr>
        <p:spPr>
          <a:xfrm>
            <a:off x="5657700" y="2291782"/>
            <a:ext cx="1024453" cy="1458415"/>
          </a:xfrm>
          <a:prstGeom prst="roundRect">
            <a:avLst>
              <a:gd name="adj" fmla="val 7116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Cache</a:t>
            </a:r>
            <a:endParaRPr lang="en-CH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32F51195-502C-EC4C-B1EF-A36C65318F48}"/>
              </a:ext>
            </a:extLst>
          </p:cNvPr>
          <p:cNvSpPr/>
          <p:nvPr/>
        </p:nvSpPr>
        <p:spPr>
          <a:xfrm>
            <a:off x="3578041" y="2291782"/>
            <a:ext cx="1666613" cy="1458415"/>
          </a:xfrm>
          <a:prstGeom prst="roundRect">
            <a:avLst>
              <a:gd name="adj" fmla="val 7116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Main 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Memory</a:t>
            </a:r>
            <a:endParaRPr lang="en-CH" sz="2400" b="1" dirty="0">
              <a:solidFill>
                <a:schemeClr val="accent5"/>
              </a:solidFill>
              <a:latin typeface="Corbel" panose="020B0503020204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6252BD6-E81D-774E-B217-0E78268A2455}"/>
              </a:ext>
            </a:extLst>
          </p:cNvPr>
          <p:cNvSpPr/>
          <p:nvPr/>
        </p:nvSpPr>
        <p:spPr>
          <a:xfrm>
            <a:off x="393539" y="2335943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D5DD12A-65AD-D047-ADD7-F69A1A2A4E95}"/>
              </a:ext>
            </a:extLst>
          </p:cNvPr>
          <p:cNvSpPr/>
          <p:nvPr/>
        </p:nvSpPr>
        <p:spPr>
          <a:xfrm>
            <a:off x="393539" y="2785215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7030A0"/>
                </a:solidFill>
                <a:latin typeface="Corbel" panose="020B0503020204020204" pitchFamily="34" charset="0"/>
              </a:rPr>
              <a:t>AAAA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E1A92AC-0255-0449-A490-549F83E19104}"/>
              </a:ext>
            </a:extLst>
          </p:cNvPr>
          <p:cNvSpPr/>
          <p:nvPr/>
        </p:nvSpPr>
        <p:spPr>
          <a:xfrm>
            <a:off x="393539" y="3234487"/>
            <a:ext cx="1504707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TTTTTT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rgbClr val="7030A0"/>
                </a:solidFill>
                <a:latin typeface="Corbel" panose="020B0503020204020204" pitchFamily="34" charset="0"/>
              </a:rPr>
              <a:t>AAA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02C3FD7-F724-4C45-AF22-D1FE70F45D07}"/>
              </a:ext>
            </a:extLst>
          </p:cNvPr>
          <p:cNvSpPr/>
          <p:nvPr/>
        </p:nvSpPr>
        <p:spPr>
          <a:xfrm>
            <a:off x="735911" y="3475414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6028373-6D13-FE46-822D-6665058A07F2}"/>
              </a:ext>
            </a:extLst>
          </p:cNvPr>
          <p:cNvSpPr/>
          <p:nvPr/>
        </p:nvSpPr>
        <p:spPr>
          <a:xfrm>
            <a:off x="688693" y="2518619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4D4533A-F368-B14F-9D17-73B2AC9B61F4}"/>
              </a:ext>
            </a:extLst>
          </p:cNvPr>
          <p:cNvSpPr/>
          <p:nvPr/>
        </p:nvSpPr>
        <p:spPr>
          <a:xfrm>
            <a:off x="688693" y="2993932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AA</a:t>
            </a:r>
            <a:r>
              <a:rPr lang="en-CH" sz="1600" b="1" dirty="0">
                <a:solidFill>
                  <a:srgbClr val="67A042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EF3DA5A-84E5-FA47-A104-F468BD1F32B1}"/>
              </a:ext>
            </a:extLst>
          </p:cNvPr>
          <p:cNvSpPr/>
          <p:nvPr/>
        </p:nvSpPr>
        <p:spPr>
          <a:xfrm>
            <a:off x="720477" y="3238345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CCCC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671E869-4C18-1F4D-BDCE-18FC3B9FE175}"/>
              </a:ext>
            </a:extLst>
          </p:cNvPr>
          <p:cNvSpPr/>
          <p:nvPr/>
        </p:nvSpPr>
        <p:spPr>
          <a:xfrm>
            <a:off x="688041" y="2755783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TTT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GGG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C5B6CF7-93A9-FB4A-AD54-41CEAA4655B2}"/>
              </a:ext>
            </a:extLst>
          </p:cNvPr>
          <p:cNvSpPr/>
          <p:nvPr/>
        </p:nvSpPr>
        <p:spPr>
          <a:xfrm>
            <a:off x="756210" y="2351701"/>
            <a:ext cx="1514651" cy="208345"/>
          </a:xfrm>
          <a:prstGeom prst="rect">
            <a:avLst/>
          </a:prstGeom>
          <a:solidFill>
            <a:srgbClr val="F8F3E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46800" rtlCol="0" anchor="ctr"/>
          <a:lstStyle/>
          <a:p>
            <a:pPr algn="ctr"/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GT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CC</a:t>
            </a:r>
            <a:r>
              <a:rPr lang="en-CH" sz="1600" b="1" dirty="0">
                <a:solidFill>
                  <a:schemeClr val="accent6"/>
                </a:solidFill>
                <a:latin typeface="Corbel" panose="020B0503020204020204" pitchFamily="34" charset="0"/>
              </a:rPr>
              <a:t>TT</a:t>
            </a:r>
            <a:r>
              <a:rPr lang="en-CH" sz="1600" b="1" dirty="0">
                <a:solidFill>
                  <a:schemeClr val="accent1"/>
                </a:solidFill>
                <a:latin typeface="Corbel" panose="020B0503020204020204" pitchFamily="34" charset="0"/>
              </a:rPr>
              <a:t>GG</a:t>
            </a:r>
            <a:r>
              <a:rPr lang="en-CH" sz="1600" b="1" dirty="0">
                <a:solidFill>
                  <a:schemeClr val="accent2"/>
                </a:solidFill>
                <a:latin typeface="Corbel" panose="020B0503020204020204" pitchFamily="34" charset="0"/>
              </a:rPr>
              <a:t>C</a:t>
            </a:r>
            <a:r>
              <a:rPr lang="en-CH" sz="1600" b="1" dirty="0">
                <a:solidFill>
                  <a:srgbClr val="863DBE"/>
                </a:solidFill>
                <a:latin typeface="Corbel" panose="020B0503020204020204" pitchFamily="34" charset="0"/>
              </a:rPr>
              <a:t>A</a:t>
            </a:r>
            <a:endParaRPr lang="en-CH" sz="16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1DE9BA9-8DA1-F24B-BE80-49C0F1FBB77F}"/>
              </a:ext>
            </a:extLst>
          </p:cNvPr>
          <p:cNvSpPr txBox="1"/>
          <p:nvPr/>
        </p:nvSpPr>
        <p:spPr>
          <a:xfrm>
            <a:off x="401293" y="3750196"/>
            <a:ext cx="2081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/>
                </a:solidFill>
                <a:latin typeface="Corbel" panose="020B0503020204020204" pitchFamily="34" charset="0"/>
              </a:rPr>
              <a:t>Filtered Reads</a:t>
            </a:r>
            <a:endParaRPr lang="en-CH" sz="2400" b="1" dirty="0">
              <a:solidFill>
                <a:schemeClr val="accent5"/>
              </a:solidFill>
              <a:latin typeface="Corbel" panose="020B05030202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170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0.69861 0.20046 " pathEditMode="relative" rAng="0" ptsTypes="AA">
                                      <p:cBhvr>
                                        <p:cTn id="4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31" y="10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0.70087 0.14213 " pathEditMode="relative" rAng="0" ptsTypes="AA">
                                      <p:cBhvr>
                                        <p:cTn id="51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35" y="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44444E-6 L 0.71163 0.08657 " pathEditMode="relative" rAng="0" ptsTypes="AA">
                                      <p:cBhvr>
                                        <p:cTn id="54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73" y="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animBg="1"/>
      <p:bldP spid="31" grpId="0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829D2-A40B-314C-A479-C95DDD1C2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GenStore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70B287-BAD8-4542-8D2C-4A8E6592DB15}"/>
              </a:ext>
            </a:extLst>
          </p:cNvPr>
          <p:cNvSpPr/>
          <p:nvPr/>
        </p:nvSpPr>
        <p:spPr>
          <a:xfrm>
            <a:off x="-1" y="3816725"/>
            <a:ext cx="9144000" cy="748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2800" b="1" dirty="0">
              <a:solidFill>
                <a:srgbClr val="22AE9B"/>
              </a:solidFill>
              <a:latin typeface="Corbel" panose="020B0503020204020204" pitchFamily="34" charset="0"/>
            </a:endParaRPr>
          </a:p>
          <a:p>
            <a:pPr algn="ctr"/>
            <a:r>
              <a:rPr lang="en-CH" sz="2800" b="1" dirty="0">
                <a:solidFill>
                  <a:srgbClr val="22AE9B"/>
                </a:solidFill>
                <a:latin typeface="Corbel" panose="020B0503020204020204" pitchFamily="34" charset="0"/>
              </a:rPr>
              <a:t>Computation overhead</a:t>
            </a:r>
          </a:p>
          <a:p>
            <a:pPr algn="ctr"/>
            <a:r>
              <a:rPr lang="en-CH" sz="2800" b="1" dirty="0">
                <a:solidFill>
                  <a:srgbClr val="22AE9B"/>
                </a:solidFill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D1BA12-CAEE-1444-9A7D-EFF6CA2E8F96}"/>
              </a:ext>
            </a:extLst>
          </p:cNvPr>
          <p:cNvSpPr/>
          <p:nvPr/>
        </p:nvSpPr>
        <p:spPr>
          <a:xfrm>
            <a:off x="-1" y="4673964"/>
            <a:ext cx="9144000" cy="7487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22AE9B"/>
                </a:solidFill>
                <a:latin typeface="Corbel" panose="020B0503020204020204" pitchFamily="34" charset="0"/>
              </a:rPr>
              <a:t>Data </a:t>
            </a:r>
            <a:r>
              <a:rPr lang="en-GB" sz="2800" b="1" dirty="0">
                <a:solidFill>
                  <a:srgbClr val="22AE9B"/>
                </a:solidFill>
                <a:latin typeface="Corbel" panose="020B0503020204020204" pitchFamily="34" charset="0"/>
              </a:rPr>
              <a:t>movement overhead </a:t>
            </a:r>
            <a:r>
              <a:rPr lang="en-CH" sz="2800" b="1" dirty="0">
                <a:solidFill>
                  <a:srgbClr val="22AE9B"/>
                </a:solidFill>
                <a:latin typeface="Corbel" panose="020B0503020204020204" pitchFamily="34" charset="0"/>
              </a:rPr>
              <a:t> </a:t>
            </a:r>
          </a:p>
        </p:txBody>
      </p:sp>
      <p:pic>
        <p:nvPicPr>
          <p:cNvPr id="19" name="Graphic 18" descr="Tick">
            <a:extLst>
              <a:ext uri="{FF2B5EF4-FFF2-40B4-BE49-F238E27FC236}">
                <a16:creationId xmlns:a16="http://schemas.microsoft.com/office/drawing/2014/main" id="{8ADD320D-ADD8-D741-AE1B-CE3E9CE9C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2905" y="3760252"/>
            <a:ext cx="752783" cy="752783"/>
          </a:xfrm>
          <a:prstGeom prst="rect">
            <a:avLst/>
          </a:prstGeom>
        </p:spPr>
      </p:pic>
      <p:pic>
        <p:nvPicPr>
          <p:cNvPr id="23" name="Graphic 22" descr="Tick">
            <a:extLst>
              <a:ext uri="{FF2B5EF4-FFF2-40B4-BE49-F238E27FC236}">
                <a16:creationId xmlns:a16="http://schemas.microsoft.com/office/drawing/2014/main" id="{5FA6DC4C-828A-684A-83ED-10080AB9F6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5047" y="4642715"/>
            <a:ext cx="752783" cy="752783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D3C8E0D-B892-A54E-B98B-2BF91DABD861}"/>
              </a:ext>
            </a:extLst>
          </p:cNvPr>
          <p:cNvSpPr/>
          <p:nvPr/>
        </p:nvSpPr>
        <p:spPr>
          <a:xfrm>
            <a:off x="-1" y="5504396"/>
            <a:ext cx="9144000" cy="9207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lvl="1" indent="-185738" algn="ctr">
              <a:lnSpc>
                <a:spcPct val="100000"/>
              </a:lnSpc>
              <a:spcBef>
                <a:spcPts val="400"/>
              </a:spcBef>
            </a:pPr>
            <a:r>
              <a:rPr lang="en-US" sz="2800" b="1" dirty="0" err="1">
                <a:solidFill>
                  <a:srgbClr val="7030A0"/>
                </a:solidFill>
                <a:latin typeface="Corbel" panose="020B0503020204020204" pitchFamily="34" charset="0"/>
                <a:ea typeface="Segoe UI Symbol" panose="020B0502040204020203" pitchFamily="34" charset="0"/>
                <a:cs typeface="Segoe UI Historic" panose="020B0502040204020203" pitchFamily="34" charset="0"/>
              </a:rPr>
              <a:t>GenStore</a:t>
            </a:r>
            <a:r>
              <a:rPr lang="en-US" sz="2800" b="1" dirty="0">
                <a:solidFill>
                  <a:srgbClr val="7030A0"/>
                </a:solidFill>
                <a:latin typeface="Corbel" panose="020B0503020204020204" pitchFamily="34" charset="0"/>
                <a:ea typeface="Segoe UI Symbol" panose="020B0502040204020203" pitchFamily="34" charset="0"/>
                <a:cs typeface="Segoe UI Historic" panose="020B0502040204020203" pitchFamily="34" charset="0"/>
              </a:rPr>
              <a:t> provides significant speedup (</a:t>
            </a:r>
            <a:r>
              <a:rPr lang="en-US" sz="20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1.4x - 33.6x</a:t>
            </a:r>
            <a:r>
              <a:rPr lang="en-US" sz="2800" b="1" dirty="0">
                <a:solidFill>
                  <a:srgbClr val="7030A0"/>
                </a:solidFill>
                <a:latin typeface="Corbel" panose="020B0503020204020204" pitchFamily="34" charset="0"/>
                <a:ea typeface="Segoe UI Symbol" panose="020B0502040204020203" pitchFamily="34" charset="0"/>
                <a:cs typeface="Segoe UI Historic" panose="020B0502040204020203" pitchFamily="34" charset="0"/>
              </a:rPr>
              <a:t>) and  </a:t>
            </a:r>
          </a:p>
          <a:p>
            <a:pPr marL="363538" lvl="1" indent="-185738" algn="ctr">
              <a:lnSpc>
                <a:spcPct val="100000"/>
              </a:lnSpc>
              <a:spcBef>
                <a:spcPts val="400"/>
              </a:spcBef>
            </a:pPr>
            <a:r>
              <a:rPr lang="en-US" sz="2800" b="1" dirty="0">
                <a:solidFill>
                  <a:srgbClr val="7030A0"/>
                </a:solidFill>
                <a:latin typeface="Corbel" panose="020B0503020204020204" pitchFamily="34" charset="0"/>
                <a:ea typeface="Segoe UI Symbol" panose="020B0502040204020203" pitchFamily="34" charset="0"/>
                <a:cs typeface="Segoe UI Historic" panose="020B0502040204020203" pitchFamily="34" charset="0"/>
              </a:rPr>
              <a:t>energy reduction </a:t>
            </a:r>
            <a:r>
              <a:rPr lang="en-US" sz="20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(3.9x – 29.2x) </a:t>
            </a:r>
            <a:r>
              <a:rPr lang="en-US" sz="2800" b="1" dirty="0">
                <a:solidFill>
                  <a:srgbClr val="7030A0"/>
                </a:solidFill>
                <a:latin typeface="Corbel" panose="020B0503020204020204" pitchFamily="34" charset="0"/>
                <a:ea typeface="Segoe UI Symbol" panose="020B0502040204020203" pitchFamily="34" charset="0"/>
                <a:cs typeface="Segoe UI Historic" panose="020B0502040204020203" pitchFamily="34" charset="0"/>
              </a:rPr>
              <a:t>at low cost</a:t>
            </a:r>
          </a:p>
        </p:txBody>
      </p:sp>
      <p:pic>
        <p:nvPicPr>
          <p:cNvPr id="25" name="Graphic 24" descr="Filter">
            <a:extLst>
              <a:ext uri="{FF2B5EF4-FFF2-40B4-BE49-F238E27FC236}">
                <a16:creationId xmlns:a16="http://schemas.microsoft.com/office/drawing/2014/main" id="{8B25414C-F63C-6F43-896D-900C1C6031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89560" y="1084746"/>
            <a:ext cx="914400" cy="9144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A1149C-150A-D144-A3DF-0426926EEAFF}"/>
              </a:ext>
            </a:extLst>
          </p:cNvPr>
          <p:cNvSpPr txBox="1"/>
          <p:nvPr/>
        </p:nvSpPr>
        <p:spPr>
          <a:xfrm>
            <a:off x="1103960" y="1191465"/>
            <a:ext cx="5106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400" b="1" i="1" dirty="0">
                <a:solidFill>
                  <a:schemeClr val="accent5"/>
                </a:solidFill>
                <a:latin typeface="Corbel" panose="020B0503020204020204" pitchFamily="34" charset="0"/>
              </a:rPr>
              <a:t>Filter</a:t>
            </a:r>
            <a:r>
              <a:rPr lang="en-CH" sz="2400" b="1" dirty="0">
                <a:solidFill>
                  <a:schemeClr val="accent5"/>
                </a:solidFill>
                <a:latin typeface="Corbel" panose="020B0503020204020204" pitchFamily="34" charset="0"/>
              </a:rPr>
              <a:t> reads that do </a:t>
            </a:r>
            <a:r>
              <a:rPr lang="en-CH" sz="2400" b="1" i="1" dirty="0">
                <a:solidFill>
                  <a:schemeClr val="accent5"/>
                </a:solidFill>
                <a:latin typeface="Corbel" panose="020B0503020204020204" pitchFamily="34" charset="0"/>
              </a:rPr>
              <a:t>not</a:t>
            </a:r>
            <a:r>
              <a:rPr lang="en-CH" sz="2400" b="1" dirty="0">
                <a:solidFill>
                  <a:schemeClr val="accent5"/>
                </a:solidFill>
                <a:latin typeface="Corbel" panose="020B0503020204020204" pitchFamily="34" charset="0"/>
              </a:rPr>
              <a:t> require ASM</a:t>
            </a:r>
          </a:p>
          <a:p>
            <a:r>
              <a:rPr lang="en-GB" sz="2400" b="1" i="1" dirty="0">
                <a:solidFill>
                  <a:schemeClr val="accent5"/>
                </a:solidFill>
                <a:latin typeface="Corbel" panose="020B0503020204020204" pitchFamily="34" charset="0"/>
              </a:rPr>
              <a:t>i</a:t>
            </a:r>
            <a:r>
              <a:rPr lang="en-CH" sz="2400" b="1" i="1" dirty="0">
                <a:solidFill>
                  <a:schemeClr val="accent5"/>
                </a:solidFill>
                <a:latin typeface="Corbel" panose="020B0503020204020204" pitchFamily="34" charset="0"/>
              </a:rPr>
              <a:t>nside the storage system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5CC6916-7987-0B46-B0A9-B47E7D1A13F9}"/>
              </a:ext>
            </a:extLst>
          </p:cNvPr>
          <p:cNvSpPr/>
          <p:nvPr/>
        </p:nvSpPr>
        <p:spPr>
          <a:xfrm>
            <a:off x="6724357" y="2291782"/>
            <a:ext cx="2048907" cy="1458415"/>
          </a:xfrm>
          <a:prstGeom prst="roundRect">
            <a:avLst>
              <a:gd name="adj" fmla="val 7116"/>
            </a:avLst>
          </a:prstGeom>
          <a:solidFill>
            <a:srgbClr val="F2E7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Computation 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Unit</a:t>
            </a:r>
          </a:p>
          <a:p>
            <a:pPr algn="ctr"/>
            <a:r>
              <a:rPr lang="en-CH" sz="2400" b="1" dirty="0">
                <a:solidFill>
                  <a:schemeClr val="accent3">
                    <a:lumMod val="75000"/>
                  </a:schemeClr>
                </a:solidFill>
                <a:latin typeface="Corbel" panose="020B0503020204020204" pitchFamily="34" charset="0"/>
              </a:rPr>
              <a:t>(CPU or Accelerator)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264D21CD-5F00-BA42-9064-4C86BA154D2F}"/>
              </a:ext>
            </a:extLst>
          </p:cNvPr>
          <p:cNvSpPr/>
          <p:nvPr/>
        </p:nvSpPr>
        <p:spPr>
          <a:xfrm>
            <a:off x="5657700" y="2291782"/>
            <a:ext cx="1024453" cy="1458415"/>
          </a:xfrm>
          <a:prstGeom prst="roundRect">
            <a:avLst>
              <a:gd name="adj" fmla="val 7116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Cache</a:t>
            </a:r>
            <a:endParaRPr lang="en-CH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704870EB-B8E9-0845-BE3D-32A23EEAAAEF}"/>
              </a:ext>
            </a:extLst>
          </p:cNvPr>
          <p:cNvSpPr/>
          <p:nvPr/>
        </p:nvSpPr>
        <p:spPr>
          <a:xfrm>
            <a:off x="3578041" y="2291782"/>
            <a:ext cx="1666613" cy="1458415"/>
          </a:xfrm>
          <a:prstGeom prst="roundRect">
            <a:avLst>
              <a:gd name="adj" fmla="val 7116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Main </a:t>
            </a:r>
          </a:p>
          <a:p>
            <a:pPr algn="ctr"/>
            <a:r>
              <a:rPr lang="en-CH" sz="2400" b="1" dirty="0">
                <a:solidFill>
                  <a:schemeClr val="tx1"/>
                </a:solidFill>
                <a:latin typeface="Corbel" panose="020B0503020204020204" pitchFamily="34" charset="0"/>
              </a:rPr>
              <a:t>Memory</a:t>
            </a:r>
            <a:endParaRPr lang="en-CH" sz="2400" b="1" dirty="0">
              <a:solidFill>
                <a:schemeClr val="accent5"/>
              </a:solidFill>
              <a:latin typeface="Corbel" panose="020B0503020204020204" pitchFamily="34" charset="0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8ADA4EC-87CA-2144-B4F4-811485DEF7DD}"/>
              </a:ext>
            </a:extLst>
          </p:cNvPr>
          <p:cNvSpPr/>
          <p:nvPr/>
        </p:nvSpPr>
        <p:spPr>
          <a:xfrm>
            <a:off x="321973" y="2281048"/>
            <a:ext cx="2245002" cy="1458415"/>
          </a:xfrm>
          <a:prstGeom prst="roundRect">
            <a:avLst>
              <a:gd name="adj" fmla="val 7116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CH" sz="2200" b="1" dirty="0">
                <a:solidFill>
                  <a:schemeClr val="tx1"/>
                </a:solidFill>
                <a:latin typeface="Corbel" panose="020B0503020204020204" pitchFamily="34" charset="0"/>
              </a:rPr>
              <a:t>Genstore-Enabled</a:t>
            </a:r>
          </a:p>
          <a:p>
            <a:pPr algn="ctr"/>
            <a:r>
              <a:rPr lang="en-CH" sz="2200" b="1" dirty="0">
                <a:solidFill>
                  <a:schemeClr val="tx1"/>
                </a:solidFill>
                <a:latin typeface="Corbel" panose="020B0503020204020204" pitchFamily="34" charset="0"/>
              </a:rPr>
              <a:t>Storage</a:t>
            </a:r>
          </a:p>
          <a:p>
            <a:pPr algn="ctr"/>
            <a:r>
              <a:rPr lang="en-CH" sz="2200" b="1" dirty="0">
                <a:solidFill>
                  <a:schemeClr val="tx1"/>
                </a:solidFill>
                <a:latin typeface="Corbel" panose="020B0503020204020204" pitchFamily="34" charset="0"/>
              </a:rPr>
              <a:t>System</a:t>
            </a:r>
            <a:endParaRPr lang="en-CH" sz="2200" b="1" dirty="0">
              <a:solidFill>
                <a:schemeClr val="accent5"/>
              </a:solidFill>
              <a:latin typeface="Corbel" panose="020B05030202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316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7" grpId="0" uiExpand="1" bldLvl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927"/>
            <a:ext cx="9144000" cy="2316615"/>
          </a:xfrm>
          <a:prstGeom prst="rect">
            <a:avLst/>
          </a:prstGeom>
          <a:solidFill>
            <a:srgbClr val="06436E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>
              <a:solidFill>
                <a:srgbClr val="70AD47"/>
              </a:solidFill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170386"/>
            <a:ext cx="9144000" cy="170587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500"/>
              </a:spcBef>
              <a:buNone/>
            </a:pPr>
            <a:r>
              <a:rPr lang="en-GB" sz="2000" b="1" u="sng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Nika Mansouri </a:t>
            </a:r>
            <a:r>
              <a:rPr lang="en-GB" sz="2000" b="1" u="sng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Ghiasi</a:t>
            </a:r>
            <a:r>
              <a:rPr lang="en-GB" sz="2000" b="1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n-GB" sz="2000" b="1" i="1" dirty="0" err="1">
                <a:solidFill>
                  <a:schemeClr val="accent5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mnika@ethz.ch</a:t>
            </a:r>
            <a:r>
              <a:rPr lang="en-GB" sz="2000" b="1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 algn="ctr">
              <a:lnSpc>
                <a:spcPct val="100000"/>
              </a:lnSpc>
              <a:spcBef>
                <a:spcPts val="500"/>
              </a:spcBef>
              <a:buNone/>
            </a:pP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Jisung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Park, Harun Mustafa,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Jeremie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Kim,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Ataberk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Olgun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pPr marL="0" indent="0" algn="ctr">
              <a:lnSpc>
                <a:spcPct val="100000"/>
              </a:lnSpc>
              <a:spcBef>
                <a:spcPts val="500"/>
              </a:spcBef>
              <a:buNone/>
            </a:pP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Arvid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Gollwitzer,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Damla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Senol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Cali, Can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Firtina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Haiyu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Mao, Nour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Almadhoun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Alserr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pPr marL="0" indent="0" algn="ctr">
              <a:lnSpc>
                <a:spcPct val="100000"/>
              </a:lnSpc>
              <a:spcBef>
                <a:spcPts val="500"/>
              </a:spcBef>
              <a:buNone/>
            </a:pP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Rachata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Ausavarungnirun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Nandita Vijaykumar, Mohammed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Alser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Onur</a:t>
            </a:r>
            <a:r>
              <a:rPr lang="en-GB" sz="2000" dirty="0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Mutlu</a:t>
            </a:r>
            <a:endParaRPr lang="en-US" sz="2000" dirty="0">
              <a:latin typeface="Corbel" panose="020B0503020204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7C26073-8D20-48E5-9751-3761552F8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34853" y="5127220"/>
            <a:ext cx="1901305" cy="3657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493808-1C51-9F45-A6ED-874599368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1820" t="33599" r="12247" b="30996"/>
          <a:stretch/>
        </p:blipFill>
        <p:spPr>
          <a:xfrm>
            <a:off x="228600" y="5963832"/>
            <a:ext cx="2350827" cy="4044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BBFCF3-2247-D74B-9369-235951C491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583" y="5963832"/>
            <a:ext cx="2001528" cy="5801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B3C9907-610A-3A45-9508-0B963A79C0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267" y="5761453"/>
            <a:ext cx="937146" cy="93714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EEC7B1-8381-EF40-8DC2-D84639E89C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569" y="5759178"/>
            <a:ext cx="2292824" cy="93942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4E67210-D575-9845-8915-113011F389D0}"/>
              </a:ext>
            </a:extLst>
          </p:cNvPr>
          <p:cNvSpPr/>
          <p:nvPr/>
        </p:nvSpPr>
        <p:spPr>
          <a:xfrm>
            <a:off x="0" y="2317542"/>
            <a:ext cx="9144000" cy="653515"/>
          </a:xfrm>
          <a:prstGeom prst="rect">
            <a:avLst/>
          </a:prstGeom>
          <a:solidFill>
            <a:srgbClr val="FFE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Corbel" panose="020B0503020204020204" pitchFamily="34" charset="0"/>
              </a:rPr>
              <a:t>Session 6A: Thursday 3 March, 3:00 PM CEST </a:t>
            </a:r>
            <a:endParaRPr lang="en-GB" sz="2400" b="1" dirty="0">
              <a:solidFill>
                <a:srgbClr val="FF000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2CFC9EA-E62F-5D40-8BE3-F516604163A7}"/>
              </a:ext>
            </a:extLst>
          </p:cNvPr>
          <p:cNvSpPr txBox="1">
            <a:spLocks/>
          </p:cNvSpPr>
          <p:nvPr/>
        </p:nvSpPr>
        <p:spPr>
          <a:xfrm>
            <a:off x="0" y="36220"/>
            <a:ext cx="9144000" cy="2151395"/>
          </a:xfrm>
          <a:prstGeom prst="rect">
            <a:avLst/>
          </a:prstGeom>
          <a:solidFill>
            <a:srgbClr val="06436E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en-US" sz="3600" b="1">
                <a:solidFill>
                  <a:srgbClr val="F5D8B0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GenStore:</a:t>
            </a:r>
            <a:r>
              <a:rPr lang="en-US" sz="3600" b="1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3100" b="1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100" b="1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High-Performance In-Storage Processing System</a:t>
            </a:r>
            <a:br>
              <a:rPr lang="en-US" sz="3100" b="1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100" b="1">
                <a:solidFill>
                  <a:srgbClr val="FFFFFF"/>
                </a:solidFill>
                <a:latin typeface="Corbel" panose="020B05030202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Genome Sequence Analysis</a:t>
            </a:r>
            <a:endParaRPr lang="en-US" sz="3100" dirty="0">
              <a:solidFill>
                <a:schemeClr val="accent4">
                  <a:lumMod val="20000"/>
                  <a:lumOff val="80000"/>
                </a:schemeClr>
              </a:solidFill>
              <a:latin typeface="Corbel" panose="020B0503020204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4679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-3.4|0|0|4.3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|1.5|1.8|2.9|4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5.2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0.7|1|6.4|2.9|2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4.6|8.2|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.4|3.1|5.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11912</TotalTime>
  <Words>805</Words>
  <Application>Microsoft Macintosh PowerPoint</Application>
  <PresentationFormat>On-screen Show (4:3)</PresentationFormat>
  <Paragraphs>161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Cambria Math</vt:lpstr>
      <vt:lpstr>Corbel</vt:lpstr>
      <vt:lpstr>Verdana</vt:lpstr>
      <vt:lpstr>Office Theme</vt:lpstr>
      <vt:lpstr>GenStore:  A High-Performance In-Storage Processing System for Genome Sequence Analysis</vt:lpstr>
      <vt:lpstr>Genome Sequence Analysis</vt:lpstr>
      <vt:lpstr>Genome Sequence Analysis</vt:lpstr>
      <vt:lpstr>Genome Sequence Analysis</vt:lpstr>
      <vt:lpstr>Improving the Performance of GSA</vt:lpstr>
      <vt:lpstr>Key Idea</vt:lpstr>
      <vt:lpstr>GenStore</vt:lpstr>
      <vt:lpstr>PowerPoint Presentation</vt:lpstr>
    </vt:vector>
  </TitlesOfParts>
  <Company>Razer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Minesh Patel</dc:creator>
  <cp:lastModifiedBy>Microsoft Office User</cp:lastModifiedBy>
  <cp:revision>41</cp:revision>
  <cp:lastPrinted>2019-02-23T04:26:38Z</cp:lastPrinted>
  <dcterms:created xsi:type="dcterms:W3CDTF">2017-06-05T15:22:10Z</dcterms:created>
  <dcterms:modified xsi:type="dcterms:W3CDTF">2022-02-21T16:58:10Z</dcterms:modified>
</cp:coreProperties>
</file>