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8"/>
  </p:notesMasterIdLst>
  <p:handoutMasterIdLst>
    <p:handoutMasterId r:id="rId9"/>
  </p:handoutMasterIdLst>
  <p:sldIdLst>
    <p:sldId id="815" r:id="rId2"/>
    <p:sldId id="794" r:id="rId3"/>
    <p:sldId id="816" r:id="rId4"/>
    <p:sldId id="796" r:id="rId5"/>
    <p:sldId id="814" r:id="rId6"/>
    <p:sldId id="81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A8861"/>
    <a:srgbClr val="006600"/>
    <a:srgbClr val="FFFF66"/>
    <a:srgbClr val="C00000"/>
    <a:srgbClr val="F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4" autoAdjust="0"/>
    <p:restoredTop sz="88028" autoAdjust="0"/>
  </p:normalViewPr>
  <p:slideViewPr>
    <p:cSldViewPr>
      <p:cViewPr>
        <p:scale>
          <a:sx n="85" d="100"/>
          <a:sy n="85" d="100"/>
        </p:scale>
        <p:origin x="-1784" y="-2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3" d="100"/>
          <a:sy n="73" d="100"/>
        </p:scale>
        <p:origin x="-34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handoutMaster" Target="handoutMasters/handoutMaster1.xml"/><Relationship Id="rId10"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4BDD2E-8744-D74E-8A07-3D7C96C5ADED}" type="datetimeFigureOut">
              <a:rPr lang="en-US" smtClean="0"/>
              <a:t>3/30/18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0A336A-9C8E-8744-AD28-B78518F2E8D2}" type="slidenum">
              <a:rPr lang="en-US" smtClean="0"/>
              <a:t>‹#›</a:t>
            </a:fld>
            <a:endParaRPr lang="en-US"/>
          </a:p>
        </p:txBody>
      </p:sp>
    </p:spTree>
    <p:extLst>
      <p:ext uri="{BB962C8B-B14F-4D97-AF65-F5344CB8AC3E}">
        <p14:creationId xmlns:p14="http://schemas.microsoft.com/office/powerpoint/2010/main" val="783143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2B0202-0840-4C01-B8CE-44CF26C9F665}" type="datetimeFigureOut">
              <a:rPr lang="en-US" smtClean="0"/>
              <a:t>3/30/18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B66F2-E617-4D22-9699-A8F2E158CBC6}" type="slidenum">
              <a:rPr lang="en-US" smtClean="0"/>
              <a:t>‹#›</a:t>
            </a:fld>
            <a:endParaRPr lang="en-US"/>
          </a:p>
        </p:txBody>
      </p:sp>
    </p:spTree>
    <p:extLst>
      <p:ext uri="{BB962C8B-B14F-4D97-AF65-F5344CB8AC3E}">
        <p14:creationId xmlns:p14="http://schemas.microsoft.com/office/powerpoint/2010/main" val="3262748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Consumer</a:t>
            </a:r>
            <a:r>
              <a:rPr lang="en-US" baseline="0" dirty="0" smtClean="0"/>
              <a:t> devices like tablets smartphone and wearable are now everywhere and used by billions of people.</a:t>
            </a:r>
          </a:p>
          <a:p>
            <a:r>
              <a:rPr lang="en-US" dirty="0" smtClean="0"/>
              <a:t>One of the</a:t>
            </a:r>
            <a:r>
              <a:rPr lang="en-US" baseline="0" dirty="0" smtClean="0"/>
              <a:t> major challenge in these devices is battery limitation which makes the energy consumption a critical concern </a:t>
            </a:r>
            <a:r>
              <a:rPr lang="mr-IN" baseline="0" dirty="0" smtClean="0"/>
              <a:t>…</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2</a:t>
            </a:fld>
            <a:endParaRPr lang="en-US"/>
          </a:p>
        </p:txBody>
      </p:sp>
    </p:spTree>
    <p:extLst>
      <p:ext uri="{BB962C8B-B14F-4D97-AF65-F5344CB8AC3E}">
        <p14:creationId xmlns:p14="http://schemas.microsoft.com/office/powerpoint/2010/main" val="325628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take</a:t>
            </a:r>
            <a:r>
              <a:rPr lang="en-US" baseline="0" dirty="0" smtClean="0"/>
              <a:t> a look at widely-used </a:t>
            </a:r>
            <a:r>
              <a:rPr lang="en-US" baseline="0" dirty="0" err="1" smtClean="0"/>
              <a:t>google</a:t>
            </a:r>
            <a:r>
              <a:rPr lang="en-US" baseline="0" dirty="0" smtClean="0"/>
              <a:t> consumer workloads, to figure out the major sources of energy consumption.</a:t>
            </a:r>
          </a:p>
          <a:p>
            <a:endParaRPr lang="en-US" baseline="0" dirty="0" smtClean="0"/>
          </a:p>
          <a:p>
            <a:r>
              <a:rPr lang="en-US" baseline="0" dirty="0" smtClean="0"/>
              <a:t>We look at Google Chrome web </a:t>
            </a:r>
            <a:r>
              <a:rPr lang="en-US" baseline="0" dirty="0" err="1" smtClean="0"/>
              <a:t>brower</a:t>
            </a:r>
            <a:r>
              <a:rPr lang="en-US" baseline="0" dirty="0" smtClean="0"/>
              <a:t>. We take a look at </a:t>
            </a:r>
            <a:r>
              <a:rPr lang="en-US" baseline="0" dirty="0" err="1" smtClean="0"/>
              <a:t>Tensorflow</a:t>
            </a:r>
            <a:r>
              <a:rPr lang="en-US" baseline="0" dirty="0" smtClean="0"/>
              <a:t>, Google’s machine learning framework, and we also take a look at two important video related workloads, video playback and video capture, both rely on Google’s vp9 codec technology.</a:t>
            </a:r>
          </a:p>
          <a:p>
            <a:endParaRPr lang="en-US" baseline="0" dirty="0" smtClean="0"/>
          </a:p>
        </p:txBody>
      </p:sp>
      <p:sp>
        <p:nvSpPr>
          <p:cNvPr id="4" name="Slide Number Placeholder 3"/>
          <p:cNvSpPr>
            <a:spLocks noGrp="1"/>
          </p:cNvSpPr>
          <p:nvPr>
            <p:ph type="sldNum" sz="quarter" idx="10"/>
          </p:nvPr>
        </p:nvSpPr>
        <p:spPr/>
        <p:txBody>
          <a:bodyPr/>
          <a:lstStyle/>
          <a:p>
            <a:fld id="{3ECB66F2-E617-4D22-9699-A8F2E158CBC6}" type="slidenum">
              <a:rPr lang="en-US" smtClean="0"/>
              <a:t>3</a:t>
            </a:fld>
            <a:endParaRPr lang="en-US"/>
          </a:p>
        </p:txBody>
      </p:sp>
    </p:spTree>
    <p:extLst>
      <p:ext uri="{BB962C8B-B14F-4D97-AF65-F5344CB8AC3E}">
        <p14:creationId xmlns:p14="http://schemas.microsoft.com/office/powerpoint/2010/main" val="35964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Throughout our analysis, we make</a:t>
            </a:r>
            <a:r>
              <a:rPr lang="en-US" baseline="0" dirty="0" smtClean="0"/>
              <a:t> a key observation </a:t>
            </a:r>
            <a:r>
              <a:rPr lang="en-US" dirty="0" smtClean="0"/>
              <a:t>that</a:t>
            </a:r>
            <a:r>
              <a:rPr lang="en-US" baseline="0" dirty="0" smtClean="0"/>
              <a:t> out of all sources of energy consumption, data movement is a major contributor to the total system energy. We find that across all of the workloads</a:t>
            </a:r>
            <a:r>
              <a:rPr lang="en-US" dirty="0" smtClean="0"/>
              <a:t>,</a:t>
            </a:r>
            <a:r>
              <a:rPr lang="en-US" baseline="0" dirty="0" smtClean="0"/>
              <a:t> on average around 62.7% of total system energy is spent on data movement.</a:t>
            </a:r>
          </a:p>
          <a:p>
            <a:endParaRPr lang="en-US" baseline="0" dirty="0" smtClean="0"/>
          </a:p>
          <a:p>
            <a:r>
              <a:rPr lang="en-US" baseline="0" dirty="0" smtClean="0"/>
              <a:t>One way to reduce data movement cost is to move computation close to data, or </a:t>
            </a:r>
            <a:r>
              <a:rPr lang="mr-IN" baseline="0" dirty="0" smtClean="0"/>
              <a:t>…</a:t>
            </a:r>
            <a:endParaRPr lang="en-US" baseline="0" dirty="0" smtClean="0"/>
          </a:p>
          <a:p>
            <a:r>
              <a:rPr lang="en-US" baseline="0" dirty="0" smtClean="0"/>
              <a:t>One potential solution to address this cost it do move computation close to data, or in other words, do </a:t>
            </a:r>
            <a:r>
              <a:rPr lang="en-US" baseline="0" dirty="0" err="1" smtClean="0"/>
              <a:t>procesing</a:t>
            </a:r>
            <a:r>
              <a:rPr lang="en-US" baseline="0" dirty="0" smtClean="0"/>
              <a:t> in memory. However, the challenge is that these devices.</a:t>
            </a:r>
          </a:p>
          <a:p>
            <a:endParaRPr lang="en-US" baseline="0" dirty="0" smtClean="0"/>
          </a:p>
          <a:p>
            <a:endParaRPr lang="en-US" baseline="0" dirty="0" smtClean="0"/>
          </a:p>
          <a:p>
            <a:r>
              <a:rPr lang="en-US" dirty="0" smtClean="0"/>
              <a:t>One potential</a:t>
            </a:r>
            <a:r>
              <a:rPr lang="en-US" baseline="0" dirty="0" smtClean="0"/>
              <a:t> solution to mitigate data movement cost and reduce total system energy is to execute data-movement heavy portions of application close to data, or in other words, do processing in memory. However, consumer devices are </a:t>
            </a:r>
            <a:r>
              <a:rPr lang="en-US" baseline="0" dirty="0" err="1" smtClean="0"/>
              <a:t>extermely</a:t>
            </a:r>
            <a:r>
              <a:rPr lang="en-US" baseline="0" dirty="0" smtClean="0"/>
              <a:t> limited in terms of area and power budget. So the question is can we move part of the data movement heavy portion given the limited area and energy budget. Our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4</a:t>
            </a:fld>
            <a:endParaRPr lang="en-US"/>
          </a:p>
        </p:txBody>
      </p:sp>
    </p:spTree>
    <p:extLst>
      <p:ext uri="{BB962C8B-B14F-4D97-AF65-F5344CB8AC3E}">
        <p14:creationId xmlns:p14="http://schemas.microsoft.com/office/powerpoint/2010/main" val="74239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 figure</a:t>
            </a:r>
            <a:r>
              <a:rPr lang="en-US" sz="1200" kern="1200" baseline="0" dirty="0" smtClean="0">
                <a:solidFill>
                  <a:schemeClr val="tx1"/>
                </a:solidFill>
                <a:latin typeface="+mn-lt"/>
                <a:ea typeface="+mn-ea"/>
                <a:cs typeface="+mn-cs"/>
              </a:rPr>
              <a:t> out if we can use processing in memory, we dig deeper into our analysis and we make another key observation that majority of data movement often comes form simple functions and </a:t>
            </a:r>
            <a:r>
              <a:rPr lang="en-US" sz="1200" kern="1200" baseline="0" dirty="0" err="1" smtClean="0">
                <a:solidFill>
                  <a:schemeClr val="tx1"/>
                </a:solidFill>
                <a:latin typeface="+mn-lt"/>
                <a:ea typeface="+mn-ea"/>
                <a:cs typeface="+mn-cs"/>
              </a:rPr>
              <a:t>pritmitives</a:t>
            </a:r>
            <a:r>
              <a:rPr lang="en-US" sz="1200" kern="1200" baseline="0" dirty="0" smtClean="0">
                <a:solidFill>
                  <a:schemeClr val="tx1"/>
                </a:solidFill>
                <a:latin typeface="+mn-lt"/>
                <a:ea typeface="+mn-ea"/>
                <a:cs typeface="+mn-cs"/>
              </a:rPr>
              <a:t>. We find that these simple function can be implemented in memory as either a small embedded core, or group of small fixed function accelerators. Our result shows that offloading these function to PIM logic can significantly reduce data movement for each function and reduce energy on average around 55%  and improve </a:t>
            </a:r>
            <a:r>
              <a:rPr lang="en-US" sz="1200" kern="1200" baseline="0" dirty="0" err="1" smtClean="0">
                <a:solidFill>
                  <a:schemeClr val="tx1"/>
                </a:solidFill>
                <a:latin typeface="+mn-lt"/>
                <a:ea typeface="+mn-ea"/>
                <a:cs typeface="+mn-cs"/>
              </a:rPr>
              <a:t>perforamcne</a:t>
            </a:r>
            <a:r>
              <a:rPr lang="en-US" sz="1200" kern="1200" baseline="0" dirty="0" smtClean="0">
                <a:solidFill>
                  <a:schemeClr val="tx1"/>
                </a:solidFill>
                <a:latin typeface="+mn-lt"/>
                <a:ea typeface="+mn-ea"/>
                <a:cs typeface="+mn-cs"/>
              </a:rPr>
              <a:t> around 54%.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our PIM core can reduce significant portion of data movement, reduce </a:t>
            </a:r>
            <a:r>
              <a:rPr lang="en-US" sz="1200" kern="1200" baseline="0" dirty="0" err="1" smtClean="0">
                <a:solidFill>
                  <a:schemeClr val="tx1"/>
                </a:solidFill>
                <a:latin typeface="+mn-lt"/>
                <a:ea typeface="+mn-ea"/>
                <a:cs typeface="+mn-cs"/>
              </a:rPr>
              <a:t>enregy</a:t>
            </a:r>
            <a:r>
              <a:rPr lang="en-US" sz="1200" kern="1200" baseline="0" dirty="0" smtClean="0">
                <a:solidFill>
                  <a:schemeClr val="tx1"/>
                </a:solidFill>
                <a:latin typeface="+mn-lt"/>
                <a:ea typeface="+mn-ea"/>
                <a:cs typeface="+mn-cs"/>
              </a:rPr>
              <a:t> by 49.1% for each function and improve performance up to 2.2X. While using group of fixed function accelerator reduce energy by 55.4% and improve performance by up to 2.5X. </a:t>
            </a:r>
          </a:p>
          <a:p>
            <a:endParaRPr lang="en-US" sz="1200" kern="1200" baseline="0" dirty="0" smtClean="0">
              <a:solidFill>
                <a:schemeClr val="tx1"/>
              </a:solidFill>
              <a:latin typeface="+mn-lt"/>
              <a:ea typeface="+mn-ea"/>
              <a:cs typeface="+mn-cs"/>
            </a:endParaRPr>
          </a:p>
          <a:p>
            <a:pPr lvl="1">
              <a:spcBef>
                <a:spcPts val="600"/>
              </a:spcBef>
            </a:pPr>
            <a:r>
              <a:rPr lang="en-US" sz="1200" kern="1200" baseline="0" dirty="0" smtClean="0">
                <a:solidFill>
                  <a:schemeClr val="tx1"/>
                </a:solidFill>
                <a:latin typeface="+mn-lt"/>
                <a:ea typeface="+mn-ea"/>
                <a:cs typeface="+mn-cs"/>
              </a:rPr>
              <a:t>Or use </a:t>
            </a:r>
            <a:r>
              <a:rPr lang="en-US" sz="1200" kern="1200" baseline="0" dirty="0" err="1" smtClean="0">
                <a:solidFill>
                  <a:schemeClr val="tx1"/>
                </a:solidFill>
                <a:latin typeface="+mn-lt"/>
                <a:ea typeface="+mn-ea"/>
                <a:cs typeface="+mn-cs"/>
              </a:rPr>
              <a:t>Saugata’s</a:t>
            </a:r>
            <a:r>
              <a:rPr lang="en-US" sz="1200" kern="1200" baseline="0" dirty="0" smtClean="0">
                <a:solidFill>
                  <a:schemeClr val="tx1"/>
                </a:solidFill>
                <a:latin typeface="+mn-lt"/>
                <a:ea typeface="+mn-ea"/>
                <a:cs typeface="+mn-cs"/>
              </a:rPr>
              <a:t> approach : </a:t>
            </a:r>
            <a:r>
              <a:rPr lang="en-US" sz="2100" b="0" dirty="0" smtClean="0">
                <a:solidFill>
                  <a:srgbClr val="00B050"/>
                </a:solidFill>
              </a:rPr>
              <a:t>Reduces </a:t>
            </a:r>
            <a:r>
              <a:rPr lang="en-US" sz="2100" dirty="0" smtClean="0">
                <a:solidFill>
                  <a:srgbClr val="00B050"/>
                </a:solidFill>
              </a:rPr>
              <a:t>total system energy </a:t>
            </a:r>
            <a:r>
              <a:rPr lang="en-US" sz="2100" b="0" dirty="0" smtClean="0">
                <a:solidFill>
                  <a:srgbClr val="00B050"/>
                </a:solidFill>
              </a:rPr>
              <a:t>by an average of </a:t>
            </a:r>
            <a:r>
              <a:rPr lang="en-US" sz="2100" dirty="0" smtClean="0">
                <a:solidFill>
                  <a:srgbClr val="00B050"/>
                </a:solidFill>
              </a:rPr>
              <a:t>55.4%</a:t>
            </a:r>
          </a:p>
          <a:p>
            <a:pPr lvl="1">
              <a:spcBef>
                <a:spcPts val="300"/>
              </a:spcBef>
            </a:pPr>
            <a:r>
              <a:rPr lang="en-US" sz="2100" b="0" dirty="0" smtClean="0">
                <a:solidFill>
                  <a:srgbClr val="00B050"/>
                </a:solidFill>
              </a:rPr>
              <a:t>Reduces </a:t>
            </a:r>
            <a:r>
              <a:rPr lang="en-US" sz="2100" dirty="0" smtClean="0">
                <a:solidFill>
                  <a:srgbClr val="00B050"/>
                </a:solidFill>
              </a:rPr>
              <a:t>execution time</a:t>
            </a:r>
            <a:r>
              <a:rPr lang="en-US" sz="2100" b="0" dirty="0" smtClean="0">
                <a:solidFill>
                  <a:srgbClr val="00B050"/>
                </a:solidFill>
              </a:rPr>
              <a:t> by an average of </a:t>
            </a:r>
            <a:r>
              <a:rPr lang="en-US" sz="2100" dirty="0" smtClean="0">
                <a:solidFill>
                  <a:srgbClr val="00B050"/>
                </a:solidFill>
              </a:rPr>
              <a:t>54.2%</a:t>
            </a:r>
            <a:endParaRPr lang="en-US" sz="2400" dirty="0" smtClean="0">
              <a:solidFill>
                <a:srgbClr val="00B050"/>
              </a:solidFill>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result show that both of them can significantly reduce the data movement for each function.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Feedback: talk about result more</a:t>
            </a:r>
          </a:p>
          <a:p>
            <a:r>
              <a:rPr lang="en-US" sz="1200" kern="1200" dirty="0" smtClean="0">
                <a:solidFill>
                  <a:schemeClr val="tx1"/>
                </a:solidFill>
                <a:latin typeface="+mn-lt"/>
                <a:ea typeface="+mn-ea"/>
                <a:cs typeface="+mn-cs"/>
              </a:rPr>
              <a:t>Don’t talk about specific detail like </a:t>
            </a:r>
            <a:r>
              <a:rPr lang="en-US" sz="1200" kern="1200" dirty="0" err="1" smtClean="0">
                <a:solidFill>
                  <a:schemeClr val="tx1"/>
                </a:solidFill>
                <a:latin typeface="+mn-lt"/>
                <a:ea typeface="+mn-ea"/>
                <a:cs typeface="+mn-cs"/>
              </a:rPr>
              <a:t>MemCopy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MemSet</a:t>
            </a:r>
            <a:r>
              <a:rPr lang="en-US" sz="1200" kern="1200" dirty="0" smtClean="0">
                <a:solidFill>
                  <a:schemeClr val="tx1"/>
                </a:solidFill>
                <a:latin typeface="+mn-lt"/>
                <a:ea typeface="+mn-ea"/>
                <a:cs typeface="+mn-cs"/>
              </a:rPr>
              <a:t> stuff like that</a:t>
            </a:r>
          </a:p>
          <a:p>
            <a:r>
              <a:rPr lang="en-US" sz="1200" kern="1200" dirty="0" smtClean="0">
                <a:solidFill>
                  <a:schemeClr val="tx1"/>
                </a:solidFill>
                <a:latin typeface="+mn-lt"/>
                <a:ea typeface="+mn-ea"/>
                <a:cs typeface="+mn-cs"/>
              </a:rPr>
              <a:t>Main take away: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data movement come from simple functions</a:t>
            </a:r>
            <a:r>
              <a:rPr lang="en-US" sz="1200" kern="1200" baseline="0" dirty="0" smtClean="0">
                <a:solidFill>
                  <a:schemeClr val="tx1"/>
                </a:solidFill>
                <a:latin typeface="+mn-lt"/>
                <a:ea typeface="+mn-ea"/>
                <a:cs typeface="+mn-cs"/>
              </a:rPr>
              <a:t> that are simple enough to implement in PIM</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find that these</a:t>
            </a:r>
            <a:r>
              <a:rPr lang="en-US" sz="1200" kern="1200" baseline="0" dirty="0" smtClean="0">
                <a:solidFill>
                  <a:schemeClr val="tx1"/>
                </a:solidFill>
                <a:latin typeface="+mn-lt"/>
                <a:ea typeface="+mn-ea"/>
                <a:cs typeface="+mn-cs"/>
              </a:rPr>
              <a:t> functions and </a:t>
            </a:r>
            <a:r>
              <a:rPr lang="en-US" sz="1200" kern="1200" baseline="0" dirty="0" err="1" smtClean="0">
                <a:solidFill>
                  <a:schemeClr val="tx1"/>
                </a:solidFill>
                <a:latin typeface="+mn-lt"/>
                <a:ea typeface="+mn-ea"/>
                <a:cs typeface="+mn-cs"/>
              </a:rPr>
              <a:t>primitves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be implemented as PIM logic using either (1) a small low-power general-purpose embedded core or (2) a group of small fixed-function accelerators (PIM accelerators).</a:t>
            </a:r>
            <a:r>
              <a:rPr lang="en-US" sz="1200" kern="1200" baseline="0" dirty="0" smtClean="0">
                <a:solidFill>
                  <a:schemeClr val="tx1"/>
                </a:solidFill>
                <a:latin typeface="+mn-lt"/>
                <a:ea typeface="+mn-ea"/>
                <a:cs typeface="+mn-cs"/>
              </a:rPr>
              <a:t> Our Analysis shows that both are cost-feasible to use in consumer devices. We find that they eliminate a significant fraction of </a:t>
            </a:r>
            <a:r>
              <a:rPr lang="en-US" sz="1200" kern="1200" baseline="0" dirty="0" err="1" smtClean="0">
                <a:solidFill>
                  <a:schemeClr val="tx1"/>
                </a:solidFill>
                <a:latin typeface="+mn-lt"/>
                <a:ea typeface="+mn-ea"/>
                <a:cs typeface="+mn-cs"/>
              </a:rPr>
              <a:t>dat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amovement</a:t>
            </a:r>
            <a:r>
              <a:rPr lang="en-US" sz="1200" kern="1200" baseline="0" dirty="0" smtClean="0">
                <a:solidFill>
                  <a:schemeClr val="tx1"/>
                </a:solidFill>
                <a:latin typeface="+mn-lt"/>
                <a:ea typeface="+mn-ea"/>
                <a:cs typeface="+mn-cs"/>
              </a:rPr>
              <a:t>, and reduce energy consumption for each of these operation on average by 49 and 55%.</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5</a:t>
            </a:fld>
            <a:endParaRPr lang="en-US"/>
          </a:p>
        </p:txBody>
      </p:sp>
    </p:spTree>
    <p:extLst>
      <p:ext uri="{BB962C8B-B14F-4D97-AF65-F5344CB8AC3E}">
        <p14:creationId xmlns:p14="http://schemas.microsoft.com/office/powerpoint/2010/main" val="301199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Please drop by our talk during session 1 if you would like to learn more about data movement in Google</a:t>
            </a:r>
            <a:r>
              <a:rPr lang="en-US" sz="1200" kern="1200" baseline="0" dirty="0" smtClean="0">
                <a:solidFill>
                  <a:schemeClr val="tx1"/>
                </a:solidFill>
                <a:latin typeface="+mn-lt"/>
                <a:ea typeface="+mn-ea"/>
                <a:cs typeface="+mn-cs"/>
              </a:rPr>
              <a:t> workloads</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ECB66F2-E617-4D22-9699-A8F2E158CBC6}" type="slidenum">
              <a:rPr lang="en-US" smtClean="0"/>
              <a:t>6</a:t>
            </a:fld>
            <a:endParaRPr lang="en-US"/>
          </a:p>
        </p:txBody>
      </p:sp>
    </p:spTree>
    <p:extLst>
      <p:ext uri="{BB962C8B-B14F-4D97-AF65-F5344CB8AC3E}">
        <p14:creationId xmlns:p14="http://schemas.microsoft.com/office/powerpoint/2010/main" val="83406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lIns="91440"/>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20D214A-2AFC-4BE3-89FE-6518807E148F}"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15075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206B5BB5-C062-4C16-8C4E-0D7EE65EA5A7}"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156763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93CCC17E-136C-4D5B-9C83-1E9F6F691804}"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58719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E9021861-6BD7-4EE9-A68B-37E75913A333}"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60388756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8"/>
            <a:ext cx="2133600" cy="365125"/>
          </a:xfrm>
          <a:prstGeom prst="rect">
            <a:avLst/>
          </a:prstGeom>
        </p:spPr>
        <p:txBody>
          <a:bodyPr/>
          <a:lstStyle/>
          <a:p>
            <a:fld id="{CE294271-EC2C-4AA4-B1D8-6325DBCD6885}" type="datetime1">
              <a:rPr lang="en-US" smtClean="0"/>
              <a:t>3/30/18</a:t>
            </a:fld>
            <a:endParaRPr lang="en-US"/>
          </a:p>
        </p:txBody>
      </p:sp>
      <p:sp>
        <p:nvSpPr>
          <p:cNvPr id="5" name="Footer Placeholder 4"/>
          <p:cNvSpPr>
            <a:spLocks noGrp="1"/>
          </p:cNvSpPr>
          <p:nvPr>
            <p:ph type="ftr" sz="quarter" idx="11"/>
          </p:nvPr>
        </p:nvSpPr>
        <p:spPr>
          <a:xfrm>
            <a:off x="3124200" y="6356358"/>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9590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26C81D6-5C0A-4888-8AA2-94A703B72A86}"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72032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8"/>
            <a:ext cx="2133600" cy="365125"/>
          </a:xfrm>
          <a:prstGeom prst="rect">
            <a:avLst/>
          </a:prstGeom>
        </p:spPr>
        <p:txBody>
          <a:bodyPr/>
          <a:lstStyle/>
          <a:p>
            <a:fld id="{5C6A7242-E7F0-452E-9AAD-6A266A1C3304}" type="datetime1">
              <a:rPr lang="en-US" smtClean="0"/>
              <a:t>3/30/18</a:t>
            </a:fld>
            <a:endParaRPr lang="en-US"/>
          </a:p>
        </p:txBody>
      </p:sp>
      <p:sp>
        <p:nvSpPr>
          <p:cNvPr id="8" name="Footer Placeholder 7"/>
          <p:cNvSpPr>
            <a:spLocks noGrp="1"/>
          </p:cNvSpPr>
          <p:nvPr>
            <p:ph type="ftr" sz="quarter" idx="11"/>
          </p:nvPr>
        </p:nvSpPr>
        <p:spPr>
          <a:xfrm>
            <a:off x="3124200" y="6356358"/>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404986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8"/>
            <a:ext cx="2133600" cy="365125"/>
          </a:xfrm>
          <a:prstGeom prst="rect">
            <a:avLst/>
          </a:prstGeom>
        </p:spPr>
        <p:txBody>
          <a:bodyPr/>
          <a:lstStyle/>
          <a:p>
            <a:fld id="{E4A2E865-F686-4BA8-A1F8-7363E1251590}" type="datetime1">
              <a:rPr lang="en-US" smtClean="0"/>
              <a:t>3/30/18</a:t>
            </a:fld>
            <a:endParaRPr lang="en-US"/>
          </a:p>
        </p:txBody>
      </p:sp>
      <p:sp>
        <p:nvSpPr>
          <p:cNvPr id="4" name="Footer Placeholder 3"/>
          <p:cNvSpPr>
            <a:spLocks noGrp="1"/>
          </p:cNvSpPr>
          <p:nvPr>
            <p:ph type="ftr" sz="quarter" idx="11"/>
          </p:nvPr>
        </p:nvSpPr>
        <p:spPr>
          <a:xfrm>
            <a:off x="3124200" y="6356358"/>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6362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8"/>
            <a:ext cx="2133600" cy="365125"/>
          </a:xfrm>
          <a:prstGeom prst="rect">
            <a:avLst/>
          </a:prstGeom>
        </p:spPr>
        <p:txBody>
          <a:bodyPr/>
          <a:lstStyle/>
          <a:p>
            <a:fld id="{13858B6D-F0A8-4A5A-A21C-F2DDFAEE91CA}" type="datetime1">
              <a:rPr lang="en-US" smtClean="0"/>
              <a:t>3/30/18</a:t>
            </a:fld>
            <a:endParaRPr lang="en-US"/>
          </a:p>
        </p:txBody>
      </p:sp>
      <p:sp>
        <p:nvSpPr>
          <p:cNvPr id="3" name="Footer Placeholder 2"/>
          <p:cNvSpPr>
            <a:spLocks noGrp="1"/>
          </p:cNvSpPr>
          <p:nvPr>
            <p:ph type="ftr" sz="quarter" idx="11"/>
          </p:nvPr>
        </p:nvSpPr>
        <p:spPr>
          <a:xfrm>
            <a:off x="3124200" y="6356358"/>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36901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4BE59F63-4AED-4D19-AEDC-2344A5DC207C}"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8961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8"/>
            <a:ext cx="2133600" cy="365125"/>
          </a:xfrm>
          <a:prstGeom prst="rect">
            <a:avLst/>
          </a:prstGeom>
        </p:spPr>
        <p:txBody>
          <a:bodyPr/>
          <a:lstStyle/>
          <a:p>
            <a:fld id="{CE2DF23D-22DE-41A0-9045-8939205C2A67}" type="datetime1">
              <a:rPr lang="en-US" smtClean="0"/>
              <a:t>3/30/18</a:t>
            </a:fld>
            <a:endParaRPr lang="en-US"/>
          </a:p>
        </p:txBody>
      </p:sp>
      <p:sp>
        <p:nvSpPr>
          <p:cNvPr id="6" name="Footer Placeholder 5"/>
          <p:cNvSpPr>
            <a:spLocks noGrp="1"/>
          </p:cNvSpPr>
          <p:nvPr>
            <p:ph type="ftr" sz="quarter" idx="11"/>
          </p:nvPr>
        </p:nvSpPr>
        <p:spPr>
          <a:xfrm>
            <a:off x="3124200" y="6356358"/>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A2D8F13-174C-467F-9D40-7DDEF70CAB8C}" type="slidenum">
              <a:rPr lang="en-US" smtClean="0"/>
              <a:t>‹#›</a:t>
            </a:fld>
            <a:endParaRPr lang="en-US"/>
          </a:p>
        </p:txBody>
      </p:sp>
    </p:spTree>
    <p:extLst>
      <p:ext uri="{BB962C8B-B14F-4D97-AF65-F5344CB8AC3E}">
        <p14:creationId xmlns:p14="http://schemas.microsoft.com/office/powerpoint/2010/main" val="21722381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14400"/>
          </a:xfrm>
          <a:prstGeom prst="rect">
            <a:avLst/>
          </a:prstGeom>
        </p:spPr>
        <p:txBody>
          <a:bodyPr vert="horz" lIns="36576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143000"/>
            <a:ext cx="8839200" cy="525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315200" y="6492883"/>
            <a:ext cx="1828800" cy="365125"/>
          </a:xfrm>
          <a:prstGeom prst="rect">
            <a:avLst/>
          </a:prstGeom>
          <a:solidFill>
            <a:schemeClr val="bg1"/>
          </a:solidFill>
        </p:spPr>
        <p:txBody>
          <a:bodyPr vert="horz" lIns="91440" tIns="45720" rIns="91440" bIns="45720" rtlCol="0" anchor="ctr"/>
          <a:lstStyle>
            <a:lvl1pPr algn="r">
              <a:defRPr sz="2400" b="1">
                <a:solidFill>
                  <a:srgbClr val="0070C0"/>
                </a:solidFill>
              </a:defRPr>
            </a:lvl1pPr>
          </a:lstStyle>
          <a:p>
            <a:fld id="{BA2D8F13-174C-467F-9D40-7DDEF70CAB8C}" type="slidenum">
              <a:rPr lang="en-US" smtClean="0"/>
              <a:t>‹#›</a:t>
            </a:fld>
            <a:endParaRPr lang="en-US"/>
          </a:p>
        </p:txBody>
      </p:sp>
    </p:spTree>
    <p:extLst>
      <p:ext uri="{BB962C8B-B14F-4D97-AF65-F5344CB8AC3E}">
        <p14:creationId xmlns:p14="http://schemas.microsoft.com/office/powerpoint/2010/main" val="4284191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400" b="1"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3800" dirty="0" smtClean="0">
                <a:solidFill>
                  <a:srgbClr val="FFFFFF"/>
                </a:solidFill>
                <a:latin typeface=""/>
              </a:rPr>
              <a:t>Google Workloads</a:t>
            </a:r>
            <a:br>
              <a:rPr lang="en-US" sz="3800" dirty="0" smtClean="0">
                <a:solidFill>
                  <a:srgbClr val="FFFFFF"/>
                </a:solidFill>
                <a:latin typeface=""/>
              </a:rPr>
            </a:br>
            <a:r>
              <a:rPr lang="en-US" sz="3800" dirty="0" smtClean="0">
                <a:solidFill>
                  <a:srgbClr val="FFFFFF"/>
                </a:solidFill>
                <a:latin typeface=""/>
              </a:rPr>
              <a:t> for Consumer Devices:</a:t>
            </a:r>
            <a:br>
              <a:rPr lang="en-US" sz="3800" dirty="0" smtClean="0">
                <a:solidFill>
                  <a:srgbClr val="FFFFFF"/>
                </a:solidFill>
                <a:latin typeface=""/>
              </a:rPr>
            </a:br>
            <a:r>
              <a:rPr lang="en-US" sz="3800" dirty="0" smtClean="0">
                <a:solidFill>
                  <a:srgbClr val="FFFFFF"/>
                </a:solidFill>
                <a:latin typeface=""/>
              </a:rPr>
              <a:t>Mitigating </a:t>
            </a:r>
            <a:r>
              <a:rPr lang="en-US" sz="3800" dirty="0">
                <a:solidFill>
                  <a:srgbClr val="FFFFFF"/>
                </a:solidFill>
                <a:latin typeface=""/>
              </a:rPr>
              <a:t>Data </a:t>
            </a:r>
            <a:r>
              <a:rPr lang="en-US" sz="3800" dirty="0" smtClean="0">
                <a:solidFill>
                  <a:srgbClr val="FFFFFF"/>
                </a:solidFill>
                <a:latin typeface=""/>
              </a:rPr>
              <a:t>Movement Bottlenecks</a:t>
            </a:r>
            <a:endParaRPr lang="en-US" sz="3800" dirty="0">
              <a:solidFill>
                <a:srgbClr val="FFFFFF"/>
              </a:solidFill>
            </a:endParaRPr>
          </a:p>
        </p:txBody>
      </p:sp>
      <p:sp>
        <p:nvSpPr>
          <p:cNvPr id="6" name="Subtitle 5"/>
          <p:cNvSpPr>
            <a:spLocks noGrp="1"/>
          </p:cNvSpPr>
          <p:nvPr>
            <p:ph type="subTitle" idx="1"/>
          </p:nvPr>
        </p:nvSpPr>
        <p:spPr>
          <a:xfrm>
            <a:off x="1371600" y="3156704"/>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819400"/>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378337" y="3480376"/>
            <a:ext cx="8340745" cy="1200328"/>
          </a:xfrm>
          <a:prstGeom prst="rect">
            <a:avLst/>
          </a:prstGeom>
        </p:spPr>
        <p:txBody>
          <a:bodyPr wrap="non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a:solidFill>
                  <a:schemeClr val="tx1">
                    <a:lumMod val="50000"/>
                    <a:lumOff val="50000"/>
                  </a:schemeClr>
                </a:solidFill>
              </a:rPr>
              <a:t>Youngsok</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a:t>
            </a:r>
          </a:p>
          <a:p>
            <a:pPr algn="ctr"/>
            <a:r>
              <a:rPr lang="tr-TR" sz="2400" b="1" dirty="0" smtClean="0">
                <a:solidFill>
                  <a:schemeClr val="tx1">
                    <a:lumMod val="50000"/>
                    <a:lumOff val="50000"/>
                  </a:schemeClr>
                </a:solidFill>
              </a:rPr>
              <a:t> </a:t>
            </a:r>
            <a:r>
              <a:rPr lang="tr-TR" sz="2400" b="1" dirty="0" err="1">
                <a:solidFill>
                  <a:schemeClr val="tx1">
                    <a:lumMod val="50000"/>
                    <a:lumOff val="50000"/>
                  </a:schemeClr>
                </a:solidFill>
              </a:rPr>
              <a:t>Eric</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Shiu</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Rahul</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Thakur</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Daehyun</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Aki</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Kuusela</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tr-TR" sz="2400" b="1" dirty="0" smtClean="0">
                <a:solidFill>
                  <a:schemeClr val="tx1">
                    <a:lumMod val="50000"/>
                    <a:lumOff val="50000"/>
                  </a:schemeClr>
                </a:solidFill>
              </a:rPr>
              <a:t> </a:t>
            </a:r>
            <a:r>
              <a:rPr lang="tr-TR" sz="2400" b="1" dirty="0">
                <a:solidFill>
                  <a:schemeClr val="tx1">
                    <a:lumMod val="50000"/>
                    <a:lumOff val="50000"/>
                  </a:schemeClr>
                </a:solidFill>
              </a:rPr>
              <a:t>Allan </a:t>
            </a:r>
            <a:r>
              <a:rPr lang="tr-TR" sz="2400" b="1" dirty="0" err="1" smtClean="0">
                <a:solidFill>
                  <a:schemeClr val="tx1">
                    <a:lumMod val="50000"/>
                    <a:lumOff val="50000"/>
                  </a:schemeClr>
                </a:solidFill>
              </a:rPr>
              <a:t>Knies</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Parthasarathy</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Ranganathan</a:t>
            </a:r>
            <a:r>
              <a:rPr lang="tr-TR" sz="2400" b="1" dirty="0" smtClean="0">
                <a:solidFill>
                  <a:schemeClr val="tx1">
                    <a:lumMod val="50000"/>
                    <a:lumOff val="50000"/>
                  </a:schemeClr>
                </a:solidFill>
              </a:rPr>
              <a:t>, </a:t>
            </a:r>
            <a:r>
              <a:rPr lang="tr-TR" sz="2400" b="1" dirty="0">
                <a:solidFill>
                  <a:schemeClr val="tx1">
                    <a:lumMod val="50000"/>
                    <a:lumOff val="50000"/>
                  </a:schemeClr>
                </a:solidFill>
              </a:rPr>
              <a:t>Onur </a:t>
            </a:r>
            <a:r>
              <a:rPr lang="tr-TR" sz="2400" b="1" dirty="0" smtClean="0">
                <a:solidFill>
                  <a:schemeClr val="tx1">
                    <a:lumMod val="50000"/>
                    <a:lumOff val="50000"/>
                  </a:schemeClr>
                </a:solidFill>
              </a:rPr>
              <a:t>Mutlu</a:t>
            </a:r>
            <a:endParaRPr lang="en-US" sz="2400" b="1" dirty="0">
              <a:solidFill>
                <a:schemeClr val="tx1">
                  <a:lumMod val="50000"/>
                  <a:lumOff val="50000"/>
                </a:schemeClr>
              </a:solidFill>
            </a:endParaRPr>
          </a:p>
        </p:txBody>
      </p:sp>
      <p:sp>
        <p:nvSpPr>
          <p:cNvPr id="4" name="TextBox 3"/>
          <p:cNvSpPr txBox="1"/>
          <p:nvPr/>
        </p:nvSpPr>
        <p:spPr>
          <a:xfrm>
            <a:off x="-1882588" y="3316941"/>
            <a:ext cx="184666" cy="523220"/>
          </a:xfrm>
          <a:prstGeom prst="rect">
            <a:avLst/>
          </a:prstGeom>
          <a:noFill/>
        </p:spPr>
        <p:txBody>
          <a:bodyPr wrap="none" rtlCol="0">
            <a:spAutoFit/>
          </a:bodyPr>
          <a:lstStyle/>
          <a:p>
            <a:pPr algn="ctr"/>
            <a:endParaRPr lang="en-US" sz="2800" b="1" dirty="0" smtClean="0">
              <a:solidFill>
                <a:schemeClr val="tx1">
                  <a:lumMod val="75000"/>
                  <a:lumOff val="25000"/>
                </a:schemeClr>
              </a:solidFill>
            </a:endParaRPr>
          </a:p>
        </p:txBody>
      </p:sp>
      <p:pic>
        <p:nvPicPr>
          <p:cNvPr id="13" name="Picture 12"/>
          <p:cNvPicPr>
            <a:picLocks noChangeAspect="1"/>
          </p:cNvPicPr>
          <p:nvPr/>
        </p:nvPicPr>
        <p:blipFill rotWithShape="1">
          <a:blip r:embed="rId2"/>
          <a:srcRect t="27272" b="29091"/>
          <a:stretch/>
        </p:blipFill>
        <p:spPr>
          <a:xfrm>
            <a:off x="506982" y="6050611"/>
            <a:ext cx="1828800" cy="798022"/>
          </a:xfrm>
          <a:prstGeom prst="rect">
            <a:avLst/>
          </a:prstGeom>
        </p:spPr>
      </p:pic>
      <p:pic>
        <p:nvPicPr>
          <p:cNvPr id="14" name="Picture 13"/>
          <p:cNvPicPr>
            <a:picLocks noChangeAspect="1"/>
          </p:cNvPicPr>
          <p:nvPr/>
        </p:nvPicPr>
        <p:blipFill>
          <a:blip r:embed="rId3"/>
          <a:stretch>
            <a:fillRect/>
          </a:stretch>
        </p:blipFill>
        <p:spPr>
          <a:xfrm>
            <a:off x="6981825" y="4724400"/>
            <a:ext cx="1682084" cy="1657706"/>
          </a:xfrm>
          <a:prstGeom prst="rect">
            <a:avLst/>
          </a:prstGeom>
        </p:spPr>
      </p:pic>
      <p:pic>
        <p:nvPicPr>
          <p:cNvPr id="15" name="Picture 14"/>
          <p:cNvPicPr>
            <a:picLocks noChangeAspect="1"/>
          </p:cNvPicPr>
          <p:nvPr/>
        </p:nvPicPr>
        <p:blipFill rotWithShape="1">
          <a:blip r:embed="rId4"/>
          <a:srcRect t="30096" b="30046"/>
          <a:stretch/>
        </p:blipFill>
        <p:spPr>
          <a:xfrm>
            <a:off x="6632242" y="6179521"/>
            <a:ext cx="2381250" cy="533400"/>
          </a:xfrm>
          <a:prstGeom prst="rect">
            <a:avLst/>
          </a:prstGeom>
        </p:spPr>
      </p:pic>
      <p:pic>
        <p:nvPicPr>
          <p:cNvPr id="16" name="Picture 15" descr="safari.png"/>
          <p:cNvPicPr>
            <a:picLocks noChangeAspect="1"/>
          </p:cNvPicPr>
          <p:nvPr/>
        </p:nvPicPr>
        <p:blipFill rotWithShape="1">
          <a:blip r:embed="rId5" cstate="print"/>
          <a:srcRect r="1519"/>
          <a:stretch/>
        </p:blipFill>
        <p:spPr>
          <a:xfrm>
            <a:off x="476188" y="5294713"/>
            <a:ext cx="1890388" cy="555400"/>
          </a:xfrm>
          <a:prstGeom prst="rect">
            <a:avLst/>
          </a:prstGeom>
        </p:spPr>
      </p:pic>
      <p:pic>
        <p:nvPicPr>
          <p:cNvPr id="17" name="Picture 16"/>
          <p:cNvPicPr>
            <a:picLocks noChangeAspect="1"/>
          </p:cNvPicPr>
          <p:nvPr/>
        </p:nvPicPr>
        <p:blipFill>
          <a:blip r:embed="rId6"/>
          <a:stretch>
            <a:fillRect/>
          </a:stretch>
        </p:blipFill>
        <p:spPr>
          <a:xfrm>
            <a:off x="3015517" y="5030786"/>
            <a:ext cx="3112967" cy="112412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887" y="6045295"/>
            <a:ext cx="1748226" cy="801853"/>
          </a:xfrm>
          <a:prstGeom prst="rect">
            <a:avLst/>
          </a:prstGeom>
        </p:spPr>
      </p:pic>
    </p:spTree>
    <p:extLst>
      <p:ext uri="{BB962C8B-B14F-4D97-AF65-F5344CB8AC3E}">
        <p14:creationId xmlns:p14="http://schemas.microsoft.com/office/powerpoint/2010/main" val="15782377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a:cs typeface="Gill Sans MT"/>
              </a:rPr>
              <a:t>Consumer Devices</a:t>
            </a:r>
            <a:endParaRPr lang="en-US" dirty="0">
              <a:latin typeface="Gill Sans MT"/>
              <a:cs typeface="Gill Sans MT"/>
            </a:endParaRPr>
          </a:p>
        </p:txBody>
      </p:sp>
      <p:sp>
        <p:nvSpPr>
          <p:cNvPr id="3" name="Content Placeholder 2"/>
          <p:cNvSpPr>
            <a:spLocks noGrp="1"/>
          </p:cNvSpPr>
          <p:nvPr>
            <p:ph idx="1"/>
          </p:nvPr>
        </p:nvSpPr>
        <p:spPr>
          <a:xfrm>
            <a:off x="152400" y="1066800"/>
            <a:ext cx="8839200" cy="5638800"/>
          </a:xfrm>
        </p:spPr>
        <p:txBody>
          <a:bodyPr>
            <a:normAutofit/>
          </a:bodyPr>
          <a:lstStyle/>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endParaRPr lang="en-US" sz="2600" dirty="0" smtClean="0">
              <a:solidFill>
                <a:schemeClr val="tx2"/>
              </a:solidFill>
              <a:latin typeface="Gill Sans MT"/>
              <a:cs typeface="Gill Sans MT"/>
            </a:endParaRPr>
          </a:p>
          <a:p>
            <a:endParaRPr lang="en-US" sz="2600" dirty="0">
              <a:solidFill>
                <a:schemeClr val="tx2"/>
              </a:solidFill>
              <a:latin typeface="Gill Sans MT"/>
              <a:cs typeface="Gill Sans MT"/>
            </a:endParaRPr>
          </a:p>
          <a:p>
            <a:pPr lvl="1"/>
            <a:endParaRPr lang="en-US" sz="2000" dirty="0" smtClean="0">
              <a:solidFill>
                <a:srgbClr val="595959"/>
              </a:solidFill>
              <a:latin typeface="Gill Sans MT"/>
              <a:cs typeface="Gill Sans MT"/>
            </a:endParaRPr>
          </a:p>
          <a:p>
            <a:pPr lvl="1"/>
            <a:endParaRPr lang="en-US" sz="2400" dirty="0" smtClean="0">
              <a:solidFill>
                <a:schemeClr val="tx2"/>
              </a:solidFill>
              <a:latin typeface="Gill Sans MT"/>
              <a:cs typeface="Gill Sans MT"/>
            </a:endParaRPr>
          </a:p>
          <a:p>
            <a:pPr marL="342900" lvl="1" indent="-342900">
              <a:buFont typeface="Arial" pitchFamily="34" charset="0"/>
              <a:buChar char="•"/>
            </a:pPr>
            <a:endParaRPr lang="en-US" sz="2400" u="sng" dirty="0">
              <a:solidFill>
                <a:schemeClr val="tx2"/>
              </a:solidFill>
              <a:latin typeface="Gill Sans MT"/>
              <a:cs typeface="Gill Sans MT"/>
            </a:endParaRPr>
          </a:p>
          <a:p>
            <a:pPr lvl="1"/>
            <a:endParaRPr lang="en-US" sz="2000" dirty="0">
              <a:solidFill>
                <a:srgbClr val="595959"/>
              </a:solidFill>
              <a:latin typeface="Gill Sans MT"/>
              <a:cs typeface="Gill Sans MT"/>
            </a:endParaRPr>
          </a:p>
          <a:p>
            <a:endParaRPr lang="en-US" dirty="0">
              <a:latin typeface="Gill Sans MT"/>
              <a:cs typeface="Gill Sans MT"/>
            </a:endParaRPr>
          </a:p>
        </p:txBody>
      </p:sp>
      <p:sp>
        <p:nvSpPr>
          <p:cNvPr id="4" name="Slide Number Placeholder 3"/>
          <p:cNvSpPr>
            <a:spLocks noGrp="1"/>
          </p:cNvSpPr>
          <p:nvPr>
            <p:ph type="sldNum" sz="quarter" idx="12"/>
          </p:nvPr>
        </p:nvSpPr>
        <p:spPr/>
        <p:txBody>
          <a:bodyPr/>
          <a:lstStyle/>
          <a:p>
            <a:fld id="{BA2D8F13-174C-467F-9D40-7DDEF70CAB8C}" type="slidenum">
              <a:rPr lang="en-US" smtClean="0">
                <a:latin typeface="Gill Sans MT"/>
                <a:cs typeface="Gill Sans MT"/>
              </a:rPr>
              <a:t>2</a:t>
            </a:fld>
            <a:endParaRPr lang="en-US">
              <a:latin typeface="Gill Sans MT"/>
              <a:cs typeface="Gill Sans MT"/>
            </a:endParaRPr>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533400" y="3124200"/>
            <a:ext cx="8077200" cy="646331"/>
          </a:xfrm>
          <a:prstGeom prst="rect">
            <a:avLst/>
          </a:prstGeom>
        </p:spPr>
        <p:txBody>
          <a:bodyPr wrap="square">
            <a:spAutoFit/>
          </a:bodyPr>
          <a:lstStyle/>
          <a:p>
            <a:pPr algn="ctr"/>
            <a:r>
              <a:rPr lang="en-US" sz="3600" b="1" dirty="0" smtClean="0">
                <a:solidFill>
                  <a:schemeClr val="tx2"/>
                </a:solidFill>
                <a:latin typeface="Gill Sans MT"/>
                <a:cs typeface="Gill Sans MT"/>
              </a:rPr>
              <a:t>Consumer </a:t>
            </a:r>
            <a:r>
              <a:rPr lang="en-US" sz="3600" b="1" dirty="0">
                <a:solidFill>
                  <a:schemeClr val="tx2"/>
                </a:solidFill>
                <a:latin typeface="Gill Sans MT"/>
                <a:cs typeface="Gill Sans MT"/>
              </a:rPr>
              <a:t>devices are </a:t>
            </a:r>
            <a:r>
              <a:rPr lang="en-US" sz="3600" b="1" dirty="0" smtClean="0">
                <a:solidFill>
                  <a:schemeClr val="tx2"/>
                </a:solidFill>
                <a:latin typeface="Gill Sans MT"/>
                <a:cs typeface="Gill Sans MT"/>
              </a:rPr>
              <a:t>everywhere!</a:t>
            </a:r>
            <a:endParaRPr lang="en-US" sz="3600" b="1" dirty="0">
              <a:solidFill>
                <a:schemeClr val="tx2"/>
              </a:solidFill>
              <a:latin typeface="Gill Sans MT"/>
              <a:cs typeface="Gill Sans MT"/>
            </a:endParaRPr>
          </a:p>
        </p:txBody>
      </p:sp>
      <p:pic>
        <p:nvPicPr>
          <p:cNvPr id="11" name="Picture 10"/>
          <p:cNvPicPr>
            <a:picLocks noChangeAspect="1"/>
          </p:cNvPicPr>
          <p:nvPr/>
        </p:nvPicPr>
        <p:blipFill>
          <a:blip r:embed="rId4"/>
          <a:stretch>
            <a:fillRect/>
          </a:stretch>
        </p:blipFill>
        <p:spPr>
          <a:xfrm>
            <a:off x="1295400" y="1143000"/>
            <a:ext cx="2861107" cy="1938169"/>
          </a:xfrm>
          <a:prstGeom prst="rect">
            <a:avLst/>
          </a:prstGeom>
        </p:spPr>
      </p:pic>
      <p:pic>
        <p:nvPicPr>
          <p:cNvPr id="14" name="Picture 13"/>
          <p:cNvPicPr>
            <a:picLocks noChangeAspect="1"/>
          </p:cNvPicPr>
          <p:nvPr/>
        </p:nvPicPr>
        <p:blipFill>
          <a:blip r:embed="rId5"/>
          <a:stretch>
            <a:fillRect/>
          </a:stretch>
        </p:blipFill>
        <p:spPr>
          <a:xfrm>
            <a:off x="4222961" y="1066800"/>
            <a:ext cx="1457546" cy="1945899"/>
          </a:xfrm>
          <a:prstGeom prst="rect">
            <a:avLst/>
          </a:prstGeom>
        </p:spPr>
      </p:pic>
      <p:pic>
        <p:nvPicPr>
          <p:cNvPr id="15" name="Picture 14"/>
          <p:cNvPicPr>
            <a:picLocks noChangeAspect="1"/>
          </p:cNvPicPr>
          <p:nvPr/>
        </p:nvPicPr>
        <p:blipFill>
          <a:blip r:embed="rId6"/>
          <a:stretch>
            <a:fillRect/>
          </a:stretch>
        </p:blipFill>
        <p:spPr>
          <a:xfrm>
            <a:off x="6061507" y="1676204"/>
            <a:ext cx="1295596" cy="1295596"/>
          </a:xfrm>
          <a:prstGeom prst="rect">
            <a:avLst/>
          </a:prstGeom>
        </p:spPr>
      </p:pic>
      <p:pic>
        <p:nvPicPr>
          <p:cNvPr id="10" name="Picture 9"/>
          <p:cNvPicPr>
            <a:picLocks noChangeAspect="1"/>
          </p:cNvPicPr>
          <p:nvPr/>
        </p:nvPicPr>
        <p:blipFill>
          <a:blip r:embed="rId7"/>
          <a:stretch>
            <a:fillRect/>
          </a:stretch>
        </p:blipFill>
        <p:spPr>
          <a:xfrm>
            <a:off x="2438400" y="5223510"/>
            <a:ext cx="4581769" cy="1786890"/>
          </a:xfrm>
          <a:prstGeom prst="rect">
            <a:avLst/>
          </a:prstGeom>
        </p:spPr>
      </p:pic>
      <p:sp>
        <p:nvSpPr>
          <p:cNvPr id="13" name="Rectangle 12"/>
          <p:cNvSpPr/>
          <p:nvPr/>
        </p:nvSpPr>
        <p:spPr>
          <a:xfrm>
            <a:off x="0" y="3905071"/>
            <a:ext cx="9144000" cy="1200329"/>
          </a:xfrm>
          <a:prstGeom prst="rect">
            <a:avLst/>
          </a:prstGeom>
          <a:solidFill>
            <a:srgbClr val="800000"/>
          </a:solidFill>
        </p:spPr>
        <p:txBody>
          <a:bodyPr wrap="square">
            <a:spAutoFit/>
          </a:bodyPr>
          <a:lstStyle/>
          <a:p>
            <a:pPr algn="ctr"/>
            <a:r>
              <a:rPr lang="en-US" sz="3600" b="1" dirty="0" smtClean="0">
                <a:solidFill>
                  <a:srgbClr val="FFFFFF"/>
                </a:solidFill>
              </a:rPr>
              <a:t>Energy consumption is</a:t>
            </a:r>
            <a:br>
              <a:rPr lang="en-US" sz="3600" b="1" dirty="0" smtClean="0">
                <a:solidFill>
                  <a:srgbClr val="FFFFFF"/>
                </a:solidFill>
              </a:rPr>
            </a:br>
            <a:r>
              <a:rPr lang="en-US" sz="3600" b="1" dirty="0" smtClean="0">
                <a:solidFill>
                  <a:srgbClr val="FFFFFF"/>
                </a:solidFill>
              </a:rPr>
              <a:t> a first-class concern in consumer devices</a:t>
            </a:r>
            <a:endParaRPr lang="en-US" sz="3600" b="1" dirty="0">
              <a:solidFill>
                <a:srgbClr val="FFFFFF"/>
              </a:solidFill>
            </a:endParaRPr>
          </a:p>
        </p:txBody>
      </p:sp>
    </p:spTree>
    <p:extLst>
      <p:ext uri="{BB962C8B-B14F-4D97-AF65-F5344CB8AC3E}">
        <p14:creationId xmlns:p14="http://schemas.microsoft.com/office/powerpoint/2010/main" val="2567405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10210800" cy="914400"/>
          </a:xfrm>
        </p:spPr>
        <p:txBody>
          <a:bodyPr/>
          <a:lstStyle/>
          <a:p>
            <a:r>
              <a:rPr lang="en-US" sz="3700" dirty="0" smtClean="0"/>
              <a:t>Popular Google Consumer Workloads</a:t>
            </a:r>
            <a:endParaRPr lang="en-US" sz="3700" dirty="0"/>
          </a:p>
        </p:txBody>
      </p:sp>
      <p:sp>
        <p:nvSpPr>
          <p:cNvPr id="3" name="Content Placeholder 2"/>
          <p:cNvSpPr>
            <a:spLocks noGrp="1"/>
          </p:cNvSpPr>
          <p:nvPr>
            <p:ph idx="1"/>
          </p:nvPr>
        </p:nvSpPr>
        <p:spPr>
          <a:xfrm>
            <a:off x="152400" y="1066800"/>
            <a:ext cx="8839200" cy="5638800"/>
          </a:xfrm>
        </p:spPr>
        <p:txBody>
          <a:bodyPr>
            <a:normAutofit/>
          </a:bodyPr>
          <a:lstStyle/>
          <a:p>
            <a:pPr lvl="1"/>
            <a:endParaRPr lang="en-US" sz="2000" dirty="0">
              <a:solidFill>
                <a:srgbClr val="595959"/>
              </a:solidFill>
            </a:endParaRPr>
          </a:p>
          <a:p>
            <a:pPr lvl="1"/>
            <a:endParaRPr lang="en-US" sz="2400" dirty="0" smtClean="0">
              <a:solidFill>
                <a:schemeClr val="tx2"/>
              </a:solidFill>
            </a:endParaRPr>
          </a:p>
          <a:p>
            <a:pPr marL="342900" lvl="1" indent="-342900">
              <a:buFont typeface="Arial" pitchFamily="34" charset="0"/>
              <a:buChar char="•"/>
            </a:pPr>
            <a:endParaRPr lang="en-US" sz="2400" u="sng" dirty="0">
              <a:solidFill>
                <a:schemeClr val="tx2"/>
              </a:solidFill>
            </a:endParaRPr>
          </a:p>
          <a:p>
            <a:pPr lvl="1"/>
            <a:endParaRPr lang="en-US" sz="2000" dirty="0">
              <a:solidFill>
                <a:srgbClr val="595959"/>
              </a:solidFill>
            </a:endParaRPr>
          </a:p>
          <a:p>
            <a:endParaRPr lang="en-US" dirty="0"/>
          </a:p>
        </p:txBody>
      </p:sp>
      <p:sp>
        <p:nvSpPr>
          <p:cNvPr id="4" name="Slide Number Placeholder 3"/>
          <p:cNvSpPr>
            <a:spLocks noGrp="1"/>
          </p:cNvSpPr>
          <p:nvPr>
            <p:ph type="sldNum" sz="quarter" idx="12"/>
          </p:nvPr>
        </p:nvSpPr>
        <p:spPr/>
        <p:txBody>
          <a:bodyPr/>
          <a:lstStyle/>
          <a:p>
            <a:fld id="{BA2D8F13-174C-467F-9D40-7DDEF70CAB8C}" type="slidenum">
              <a:rPr lang="en-US" smtClean="0"/>
              <a:t>3</a:t>
            </a:fld>
            <a:endParaRPr lang="en-US"/>
          </a:p>
        </p:txBody>
      </p:sp>
      <p:pic>
        <p:nvPicPr>
          <p:cNvPr id="6" name="Picture 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5" name="Rectangle 4"/>
          <p:cNvSpPr/>
          <p:nvPr/>
        </p:nvSpPr>
        <p:spPr>
          <a:xfrm>
            <a:off x="533400" y="2433935"/>
            <a:ext cx="3124200" cy="584776"/>
          </a:xfrm>
          <a:prstGeom prst="rect">
            <a:avLst/>
          </a:prstGeom>
        </p:spPr>
        <p:txBody>
          <a:bodyPr wrap="square">
            <a:spAutoFit/>
          </a:bodyPr>
          <a:lstStyle/>
          <a:p>
            <a:pPr lvl="1" algn="ctr"/>
            <a:r>
              <a:rPr lang="en-US" sz="3200" b="1" dirty="0" smtClean="0"/>
              <a:t>Chrome</a:t>
            </a:r>
            <a:endParaRPr lang="en-US" sz="2800" b="1" dirty="0"/>
          </a:p>
        </p:txBody>
      </p:sp>
      <p:sp>
        <p:nvSpPr>
          <p:cNvPr id="9" name="TextBox 8"/>
          <p:cNvSpPr txBox="1"/>
          <p:nvPr/>
        </p:nvSpPr>
        <p:spPr>
          <a:xfrm>
            <a:off x="381000" y="2967335"/>
            <a:ext cx="3886200" cy="461665"/>
          </a:xfrm>
          <a:prstGeom prst="rect">
            <a:avLst/>
          </a:prstGeom>
          <a:noFill/>
        </p:spPr>
        <p:txBody>
          <a:bodyPr wrap="square" rtlCol="0">
            <a:spAutoFit/>
          </a:bodyPr>
          <a:lstStyle/>
          <a:p>
            <a:pPr marL="0" lvl="2" algn="ctr"/>
            <a:r>
              <a:rPr lang="en-US" sz="2400" b="1" dirty="0" smtClean="0">
                <a:solidFill>
                  <a:srgbClr val="595959"/>
                </a:solidFill>
              </a:rPr>
              <a:t>Google’s web browser</a:t>
            </a:r>
            <a:endParaRPr lang="en-US" sz="2400" b="1" dirty="0" smtClean="0">
              <a:solidFill>
                <a:srgbClr val="0000FF"/>
              </a:solidFill>
            </a:endParaRPr>
          </a:p>
        </p:txBody>
      </p:sp>
      <p:sp>
        <p:nvSpPr>
          <p:cNvPr id="11" name="TextBox 10"/>
          <p:cNvSpPr txBox="1"/>
          <p:nvPr/>
        </p:nvSpPr>
        <p:spPr>
          <a:xfrm>
            <a:off x="4267200" y="2463224"/>
            <a:ext cx="4267200" cy="584776"/>
          </a:xfrm>
          <a:prstGeom prst="rect">
            <a:avLst/>
          </a:prstGeom>
          <a:noFill/>
        </p:spPr>
        <p:txBody>
          <a:bodyPr wrap="square" rtlCol="0">
            <a:spAutoFit/>
          </a:bodyPr>
          <a:lstStyle/>
          <a:p>
            <a:pPr algn="ctr"/>
            <a:r>
              <a:rPr lang="en-US" sz="3200" b="1" dirty="0" err="1" smtClean="0">
                <a:solidFill>
                  <a:srgbClr val="000000"/>
                </a:solidFill>
              </a:rPr>
              <a:t>TensorFlow</a:t>
            </a:r>
            <a:r>
              <a:rPr lang="en-US" sz="3200" b="1" dirty="0" smtClean="0">
                <a:solidFill>
                  <a:srgbClr val="000000"/>
                </a:solidFill>
              </a:rPr>
              <a:t> Mobile</a:t>
            </a:r>
            <a:endParaRPr lang="en-US" sz="2600" b="1" dirty="0" smtClean="0">
              <a:solidFill>
                <a:srgbClr val="000000"/>
              </a:solidFill>
            </a:endParaRPr>
          </a:p>
        </p:txBody>
      </p:sp>
      <p:sp>
        <p:nvSpPr>
          <p:cNvPr id="12" name="TextBox 11"/>
          <p:cNvSpPr txBox="1"/>
          <p:nvPr/>
        </p:nvSpPr>
        <p:spPr>
          <a:xfrm>
            <a:off x="3810000" y="2979003"/>
            <a:ext cx="5257800" cy="830997"/>
          </a:xfrm>
          <a:prstGeom prst="rect">
            <a:avLst/>
          </a:prstGeom>
          <a:noFill/>
        </p:spPr>
        <p:txBody>
          <a:bodyPr wrap="square" rtlCol="0">
            <a:spAutoFit/>
          </a:bodyPr>
          <a:lstStyle/>
          <a:p>
            <a:pPr algn="ctr"/>
            <a:r>
              <a:rPr lang="en-US" sz="2400" b="1" dirty="0" smtClean="0">
                <a:solidFill>
                  <a:srgbClr val="595959"/>
                </a:solidFill>
              </a:rPr>
              <a:t>Google’s machine learning framework</a:t>
            </a:r>
            <a:endParaRPr lang="en-US" sz="2400" dirty="0">
              <a:solidFill>
                <a:srgbClr val="595959"/>
              </a:solidFill>
            </a:endParaRPr>
          </a:p>
        </p:txBody>
      </p:sp>
      <p:sp>
        <p:nvSpPr>
          <p:cNvPr id="16" name="Rectangle 15"/>
          <p:cNvSpPr/>
          <p:nvPr/>
        </p:nvSpPr>
        <p:spPr>
          <a:xfrm>
            <a:off x="-76200" y="5334000"/>
            <a:ext cx="4114800" cy="584776"/>
          </a:xfrm>
          <a:prstGeom prst="rect">
            <a:avLst/>
          </a:prstGeom>
        </p:spPr>
        <p:txBody>
          <a:bodyPr wrap="square">
            <a:spAutoFit/>
          </a:bodyPr>
          <a:lstStyle/>
          <a:p>
            <a:pPr lvl="1" algn="ctr"/>
            <a:r>
              <a:rPr lang="en-US" sz="3200" b="1" dirty="0" smtClean="0">
                <a:solidFill>
                  <a:srgbClr val="000000"/>
                </a:solidFill>
              </a:rPr>
              <a:t>Video Playback</a:t>
            </a:r>
            <a:endParaRPr lang="en-US" sz="3200" b="1" dirty="0">
              <a:solidFill>
                <a:srgbClr val="000000"/>
              </a:solidFill>
            </a:endParaRPr>
          </a:p>
        </p:txBody>
      </p:sp>
      <p:sp>
        <p:nvSpPr>
          <p:cNvPr id="17" name="TextBox 16"/>
          <p:cNvSpPr txBox="1"/>
          <p:nvPr/>
        </p:nvSpPr>
        <p:spPr>
          <a:xfrm>
            <a:off x="127000" y="5943600"/>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pic>
        <p:nvPicPr>
          <p:cNvPr id="13" name="Picture 12"/>
          <p:cNvPicPr>
            <a:picLocks noChangeAspect="1"/>
          </p:cNvPicPr>
          <p:nvPr/>
        </p:nvPicPr>
        <p:blipFill>
          <a:blip r:embed="rId4"/>
          <a:stretch>
            <a:fillRect/>
          </a:stretch>
        </p:blipFill>
        <p:spPr>
          <a:xfrm>
            <a:off x="1752600" y="1290935"/>
            <a:ext cx="1066800" cy="1066800"/>
          </a:xfrm>
          <a:prstGeom prst="rect">
            <a:avLst/>
          </a:prstGeom>
        </p:spPr>
      </p:pic>
      <p:pic>
        <p:nvPicPr>
          <p:cNvPr id="14" name="Picture 13"/>
          <p:cNvPicPr>
            <a:picLocks noChangeAspect="1"/>
          </p:cNvPicPr>
          <p:nvPr/>
        </p:nvPicPr>
        <p:blipFill>
          <a:blip r:embed="rId5"/>
          <a:stretch>
            <a:fillRect/>
          </a:stretch>
        </p:blipFill>
        <p:spPr>
          <a:xfrm>
            <a:off x="5791200" y="1205370"/>
            <a:ext cx="1081655" cy="1156830"/>
          </a:xfrm>
          <a:prstGeom prst="rect">
            <a:avLst/>
          </a:prstGeom>
        </p:spPr>
      </p:pic>
      <p:sp>
        <p:nvSpPr>
          <p:cNvPr id="19" name="Rectangle 18"/>
          <p:cNvSpPr/>
          <p:nvPr/>
        </p:nvSpPr>
        <p:spPr>
          <a:xfrm>
            <a:off x="6096000" y="3769051"/>
            <a:ext cx="3505200" cy="492443"/>
          </a:xfrm>
          <a:prstGeom prst="rect">
            <a:avLst/>
          </a:prstGeom>
        </p:spPr>
        <p:txBody>
          <a:bodyPr wrap="square">
            <a:spAutoFit/>
          </a:bodyPr>
          <a:lstStyle/>
          <a:p>
            <a:pPr lvl="1" algn="ctr"/>
            <a:endParaRPr lang="en-US" sz="2600" b="1" dirty="0">
              <a:solidFill>
                <a:srgbClr val="000000"/>
              </a:solidFill>
            </a:endParaRPr>
          </a:p>
        </p:txBody>
      </p:sp>
      <p:grpSp>
        <p:nvGrpSpPr>
          <p:cNvPr id="10" name="Group 9"/>
          <p:cNvGrpSpPr/>
          <p:nvPr/>
        </p:nvGrpSpPr>
        <p:grpSpPr>
          <a:xfrm>
            <a:off x="1371600" y="4191000"/>
            <a:ext cx="1600200" cy="1219200"/>
            <a:chOff x="5867400" y="2936553"/>
            <a:chExt cx="2057400" cy="1447800"/>
          </a:xfrm>
        </p:grpSpPr>
        <p:pic>
          <p:nvPicPr>
            <p:cNvPr id="31" name="Picture 30"/>
            <p:cNvPicPr>
              <a:picLocks noChangeAspect="1"/>
            </p:cNvPicPr>
            <p:nvPr/>
          </p:nvPicPr>
          <p:blipFill>
            <a:blip r:embed="rId6"/>
            <a:stretch>
              <a:fillRect/>
            </a:stretch>
          </p:blipFill>
          <p:spPr>
            <a:xfrm>
              <a:off x="6096000" y="3927153"/>
              <a:ext cx="431470" cy="457200"/>
            </a:xfrm>
            <a:prstGeom prst="rect">
              <a:avLst/>
            </a:prstGeom>
          </p:spPr>
        </p:pic>
        <p:pic>
          <p:nvPicPr>
            <p:cNvPr id="24" name="Picture 23"/>
            <p:cNvPicPr>
              <a:picLocks noChangeAspect="1"/>
            </p:cNvPicPr>
            <p:nvPr/>
          </p:nvPicPr>
          <p:blipFill>
            <a:blip r:embed="rId7"/>
            <a:stretch>
              <a:fillRect/>
            </a:stretch>
          </p:blipFill>
          <p:spPr>
            <a:xfrm>
              <a:off x="6553200" y="3984544"/>
              <a:ext cx="1295400" cy="325214"/>
            </a:xfrm>
            <a:prstGeom prst="rect">
              <a:avLst/>
            </a:prstGeom>
          </p:spPr>
        </p:pic>
        <p:pic>
          <p:nvPicPr>
            <p:cNvPr id="8" name="Picture 7"/>
            <p:cNvPicPr>
              <a:picLocks noChangeAspect="1"/>
            </p:cNvPicPr>
            <p:nvPr/>
          </p:nvPicPr>
          <p:blipFill>
            <a:blip r:embed="rId8"/>
            <a:stretch>
              <a:fillRect/>
            </a:stretch>
          </p:blipFill>
          <p:spPr>
            <a:xfrm>
              <a:off x="5867400" y="2936553"/>
              <a:ext cx="2057400" cy="935088"/>
            </a:xfrm>
            <a:prstGeom prst="rect">
              <a:avLst/>
            </a:prstGeom>
          </p:spPr>
        </p:pic>
      </p:grpSp>
      <p:grpSp>
        <p:nvGrpSpPr>
          <p:cNvPr id="25" name="Group 24"/>
          <p:cNvGrpSpPr/>
          <p:nvPr/>
        </p:nvGrpSpPr>
        <p:grpSpPr>
          <a:xfrm>
            <a:off x="5638800" y="4234696"/>
            <a:ext cx="1676400" cy="1219200"/>
            <a:chOff x="5867400" y="2936553"/>
            <a:chExt cx="2057400" cy="1447800"/>
          </a:xfrm>
        </p:grpSpPr>
        <p:pic>
          <p:nvPicPr>
            <p:cNvPr id="26" name="Picture 25"/>
            <p:cNvPicPr>
              <a:picLocks noChangeAspect="1"/>
            </p:cNvPicPr>
            <p:nvPr/>
          </p:nvPicPr>
          <p:blipFill>
            <a:blip r:embed="rId6"/>
            <a:stretch>
              <a:fillRect/>
            </a:stretch>
          </p:blipFill>
          <p:spPr>
            <a:xfrm>
              <a:off x="6096000" y="3927153"/>
              <a:ext cx="431470" cy="457200"/>
            </a:xfrm>
            <a:prstGeom prst="rect">
              <a:avLst/>
            </a:prstGeom>
          </p:spPr>
        </p:pic>
        <p:pic>
          <p:nvPicPr>
            <p:cNvPr id="27" name="Picture 26"/>
            <p:cNvPicPr>
              <a:picLocks noChangeAspect="1"/>
            </p:cNvPicPr>
            <p:nvPr/>
          </p:nvPicPr>
          <p:blipFill>
            <a:blip r:embed="rId7"/>
            <a:stretch>
              <a:fillRect/>
            </a:stretch>
          </p:blipFill>
          <p:spPr>
            <a:xfrm>
              <a:off x="6553200" y="3984544"/>
              <a:ext cx="1295400" cy="325214"/>
            </a:xfrm>
            <a:prstGeom prst="rect">
              <a:avLst/>
            </a:prstGeom>
          </p:spPr>
        </p:pic>
        <p:pic>
          <p:nvPicPr>
            <p:cNvPr id="28" name="Picture 27"/>
            <p:cNvPicPr>
              <a:picLocks noChangeAspect="1"/>
            </p:cNvPicPr>
            <p:nvPr/>
          </p:nvPicPr>
          <p:blipFill>
            <a:blip r:embed="rId8"/>
            <a:stretch>
              <a:fillRect/>
            </a:stretch>
          </p:blipFill>
          <p:spPr>
            <a:xfrm>
              <a:off x="5867400" y="2936553"/>
              <a:ext cx="2057400" cy="935088"/>
            </a:xfrm>
            <a:prstGeom prst="rect">
              <a:avLst/>
            </a:prstGeom>
          </p:spPr>
        </p:pic>
      </p:grpSp>
      <p:sp>
        <p:nvSpPr>
          <p:cNvPr id="30" name="Rectangle 29"/>
          <p:cNvSpPr/>
          <p:nvPr/>
        </p:nvSpPr>
        <p:spPr>
          <a:xfrm>
            <a:off x="4191000" y="5352872"/>
            <a:ext cx="4114800" cy="584776"/>
          </a:xfrm>
          <a:prstGeom prst="rect">
            <a:avLst/>
          </a:prstGeom>
        </p:spPr>
        <p:txBody>
          <a:bodyPr wrap="square">
            <a:spAutoFit/>
          </a:bodyPr>
          <a:lstStyle/>
          <a:p>
            <a:pPr lvl="1" algn="ctr"/>
            <a:r>
              <a:rPr lang="en-US" sz="3200" b="1" dirty="0" smtClean="0">
                <a:solidFill>
                  <a:srgbClr val="000000"/>
                </a:solidFill>
              </a:rPr>
              <a:t>Video Capture</a:t>
            </a:r>
            <a:endParaRPr lang="en-US" sz="3200" b="1" dirty="0">
              <a:solidFill>
                <a:srgbClr val="000000"/>
              </a:solidFill>
            </a:endParaRPr>
          </a:p>
        </p:txBody>
      </p:sp>
      <p:sp>
        <p:nvSpPr>
          <p:cNvPr id="32" name="TextBox 31"/>
          <p:cNvSpPr txBox="1"/>
          <p:nvPr/>
        </p:nvSpPr>
        <p:spPr>
          <a:xfrm>
            <a:off x="4318000" y="5962472"/>
            <a:ext cx="4292600" cy="830997"/>
          </a:xfrm>
          <a:prstGeom prst="rect">
            <a:avLst/>
          </a:prstGeom>
          <a:noFill/>
        </p:spPr>
        <p:txBody>
          <a:bodyPr wrap="square" rtlCol="0">
            <a:spAutoFit/>
          </a:bodyPr>
          <a:lstStyle/>
          <a:p>
            <a:pPr algn="ctr"/>
            <a:r>
              <a:rPr lang="en-US" sz="2400" b="1" dirty="0" smtClean="0">
                <a:solidFill>
                  <a:srgbClr val="595959"/>
                </a:solidFill>
              </a:rPr>
              <a:t>Google’s </a:t>
            </a:r>
            <a:r>
              <a:rPr lang="en-US" sz="2400" b="1" dirty="0" smtClean="0">
                <a:solidFill>
                  <a:srgbClr val="0000FF"/>
                </a:solidFill>
              </a:rPr>
              <a:t>video codec</a:t>
            </a:r>
            <a:r>
              <a:rPr lang="en-US" sz="2400" b="1" dirty="0" smtClean="0">
                <a:solidFill>
                  <a:srgbClr val="595959"/>
                </a:solidFill>
              </a:rPr>
              <a:t> </a:t>
            </a:r>
            <a:br>
              <a:rPr lang="en-US" sz="2400" b="1" dirty="0" smtClean="0">
                <a:solidFill>
                  <a:srgbClr val="595959"/>
                </a:solidFill>
              </a:rPr>
            </a:br>
            <a:endParaRPr lang="en-US" sz="2400" b="1" dirty="0" smtClean="0">
              <a:solidFill>
                <a:srgbClr val="0000FF"/>
              </a:solidFill>
            </a:endParaRPr>
          </a:p>
        </p:txBody>
      </p:sp>
    </p:spTree>
    <p:extLst>
      <p:ext uri="{BB962C8B-B14F-4D97-AF65-F5344CB8AC3E}">
        <p14:creationId xmlns:p14="http://schemas.microsoft.com/office/powerpoint/2010/main" val="2649649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6" grpId="0"/>
      <p:bldP spid="17" grpId="0"/>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2D8F13-174C-467F-9D40-7DDEF70CAB8C}" type="slidenum">
              <a:rPr lang="en-US" smtClean="0"/>
              <a:t>4</a:t>
            </a:fld>
            <a:endParaRPr lang="en-US"/>
          </a:p>
        </p:txBody>
      </p:sp>
      <p:sp>
        <p:nvSpPr>
          <p:cNvPr id="2" name="Title 1"/>
          <p:cNvSpPr>
            <a:spLocks noGrp="1"/>
          </p:cNvSpPr>
          <p:nvPr>
            <p:ph type="title"/>
          </p:nvPr>
        </p:nvSpPr>
        <p:spPr>
          <a:xfrm>
            <a:off x="-152400" y="0"/>
            <a:ext cx="9144000" cy="914400"/>
          </a:xfrm>
        </p:spPr>
        <p:txBody>
          <a:bodyPr/>
          <a:lstStyle/>
          <a:p>
            <a:r>
              <a:rPr lang="en-US" dirty="0" smtClean="0"/>
              <a:t>Energy Cost of Data Movement</a:t>
            </a:r>
            <a:endParaRPr lang="en-US" dirty="0"/>
          </a:p>
        </p:txBody>
      </p:sp>
      <p:sp>
        <p:nvSpPr>
          <p:cNvPr id="3" name="Content Placeholder 2"/>
          <p:cNvSpPr>
            <a:spLocks noGrp="1"/>
          </p:cNvSpPr>
          <p:nvPr>
            <p:ph idx="1"/>
          </p:nvPr>
        </p:nvSpPr>
        <p:spPr>
          <a:xfrm>
            <a:off x="-4724400" y="914400"/>
            <a:ext cx="2057400" cy="5486400"/>
          </a:xfrm>
        </p:spPr>
        <p:txBody>
          <a:bodyPr>
            <a:normAutofit/>
          </a:bodyPr>
          <a:lstStyle/>
          <a:p>
            <a:pPr marL="914400" lvl="2" indent="0">
              <a:buNone/>
            </a:pPr>
            <a:endParaRPr lang="en-US" sz="2000" dirty="0" smtClean="0">
              <a:cs typeface="Adobe Garamond Pro"/>
            </a:endParaRPr>
          </a:p>
          <a:p>
            <a:pPr lvl="1"/>
            <a:endParaRPr lang="en-US" sz="2400" dirty="0" smtClean="0">
              <a:cs typeface="Adobe Garamond Pro"/>
            </a:endParaRPr>
          </a:p>
        </p:txBody>
      </p:sp>
      <p:pic>
        <p:nvPicPr>
          <p:cNvPr id="9" name="Picture 8"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13" name="TextBox 12"/>
          <p:cNvSpPr txBox="1"/>
          <p:nvPr/>
        </p:nvSpPr>
        <p:spPr>
          <a:xfrm>
            <a:off x="3276600" y="2219980"/>
            <a:ext cx="3276600" cy="523220"/>
          </a:xfrm>
          <a:prstGeom prst="rect">
            <a:avLst/>
          </a:prstGeom>
          <a:noFill/>
        </p:spPr>
        <p:txBody>
          <a:bodyPr wrap="square" rtlCol="0">
            <a:spAutoFit/>
          </a:bodyPr>
          <a:lstStyle/>
          <a:p>
            <a:pPr algn="ctr"/>
            <a:r>
              <a:rPr lang="en-US" sz="2800" b="1" dirty="0" smtClean="0">
                <a:solidFill>
                  <a:schemeClr val="accent2"/>
                </a:solidFill>
              </a:rPr>
              <a:t>Data Movement</a:t>
            </a:r>
          </a:p>
        </p:txBody>
      </p:sp>
      <p:cxnSp>
        <p:nvCxnSpPr>
          <p:cNvPr id="29" name="Straight Arrow Connector 28"/>
          <p:cNvCxnSpPr/>
          <p:nvPr/>
        </p:nvCxnSpPr>
        <p:spPr>
          <a:xfrm flipH="1">
            <a:off x="3276600" y="2743200"/>
            <a:ext cx="1600200" cy="8382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76800" y="2743200"/>
            <a:ext cx="0" cy="9144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76800" y="2743200"/>
            <a:ext cx="1828800" cy="762000"/>
          </a:xfrm>
          <a:prstGeom prst="straightConnector1">
            <a:avLst/>
          </a:prstGeom>
          <a:ln w="44450" cmpd="sng">
            <a:solidFill>
              <a:schemeClr val="accent2"/>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0" y="1066800"/>
            <a:ext cx="9144000" cy="1031051"/>
          </a:xfrm>
          <a:prstGeom prst="rect">
            <a:avLst/>
          </a:prstGeom>
          <a:solidFill>
            <a:schemeClr val="accent6">
              <a:lumMod val="20000"/>
              <a:lumOff val="80000"/>
            </a:schemeClr>
          </a:solidFill>
        </p:spPr>
        <p:txBody>
          <a:bodyPr wrap="square">
            <a:spAutoFit/>
          </a:bodyPr>
          <a:lstStyle/>
          <a:p>
            <a:pPr algn="ctr"/>
            <a:r>
              <a:rPr lang="en-US" sz="3100" b="1" dirty="0" smtClean="0">
                <a:solidFill>
                  <a:srgbClr val="1F497D"/>
                </a:solidFill>
              </a:rPr>
              <a:t>1</a:t>
            </a:r>
            <a:r>
              <a:rPr lang="en-US" sz="3100" b="1" baseline="30000" dirty="0" smtClean="0">
                <a:solidFill>
                  <a:srgbClr val="1F497D"/>
                </a:solidFill>
              </a:rPr>
              <a:t>st</a:t>
            </a:r>
            <a:r>
              <a:rPr lang="en-US" sz="3100" b="1" dirty="0" smtClean="0">
                <a:solidFill>
                  <a:srgbClr val="1F497D"/>
                </a:solidFill>
              </a:rPr>
              <a:t> key observation</a:t>
            </a:r>
            <a:r>
              <a:rPr lang="en-US" sz="3000" b="1" dirty="0" smtClean="0">
                <a:solidFill>
                  <a:srgbClr val="1F497D"/>
                </a:solidFill>
              </a:rPr>
              <a:t>:  </a:t>
            </a:r>
            <a:r>
              <a:rPr lang="en-US" sz="3000" b="1" dirty="0" smtClean="0">
                <a:solidFill>
                  <a:schemeClr val="accent2"/>
                </a:solidFill>
              </a:rPr>
              <a:t>62.7%</a:t>
            </a:r>
            <a:r>
              <a:rPr lang="en-US" sz="3000" b="1" dirty="0" smtClean="0"/>
              <a:t> of the total system energy is spent on </a:t>
            </a:r>
            <a:r>
              <a:rPr lang="en-US" sz="3000" b="1" dirty="0" smtClean="0">
                <a:solidFill>
                  <a:srgbClr val="C00000"/>
                </a:solidFill>
              </a:rPr>
              <a:t>data movement</a:t>
            </a:r>
            <a:endParaRPr lang="en-US" sz="3000" b="1" dirty="0">
              <a:solidFill>
                <a:srgbClr val="C00000"/>
              </a:solidFill>
            </a:endParaRPr>
          </a:p>
        </p:txBody>
      </p:sp>
      <p:sp>
        <p:nvSpPr>
          <p:cNvPr id="33" name="Rectangle 32"/>
          <p:cNvSpPr/>
          <p:nvPr/>
        </p:nvSpPr>
        <p:spPr>
          <a:xfrm>
            <a:off x="0" y="5257800"/>
            <a:ext cx="9144000" cy="538609"/>
          </a:xfrm>
          <a:prstGeom prst="rect">
            <a:avLst/>
          </a:prstGeom>
          <a:noFill/>
        </p:spPr>
        <p:txBody>
          <a:bodyPr wrap="square">
            <a:spAutoFit/>
          </a:bodyPr>
          <a:lstStyle/>
          <a:p>
            <a:pPr marL="0" lvl="1" algn="ctr"/>
            <a:r>
              <a:rPr lang="en-US" sz="2900" b="1" dirty="0">
                <a:solidFill>
                  <a:schemeClr val="tx2"/>
                </a:solidFill>
              </a:rPr>
              <a:t>Potential </a:t>
            </a:r>
            <a:r>
              <a:rPr lang="en-US" sz="2900" b="1" dirty="0" smtClean="0">
                <a:solidFill>
                  <a:schemeClr val="tx2"/>
                </a:solidFill>
              </a:rPr>
              <a:t>solution</a:t>
            </a:r>
            <a:r>
              <a:rPr lang="en-US" sz="2900" b="1" dirty="0" smtClean="0">
                <a:solidFill>
                  <a:srgbClr val="0000FF"/>
                </a:solidFill>
              </a:rPr>
              <a:t>:</a:t>
            </a:r>
            <a:r>
              <a:rPr lang="en-US" sz="2900" b="1" dirty="0" smtClean="0"/>
              <a:t> move computation </a:t>
            </a:r>
            <a:r>
              <a:rPr lang="en-US" sz="2900" b="1" dirty="0" smtClean="0">
                <a:solidFill>
                  <a:srgbClr val="0000FF"/>
                </a:solidFill>
              </a:rPr>
              <a:t>close </a:t>
            </a:r>
            <a:r>
              <a:rPr lang="en-US" sz="2900" b="1" dirty="0">
                <a:solidFill>
                  <a:srgbClr val="0000FF"/>
                </a:solidFill>
              </a:rPr>
              <a:t>to </a:t>
            </a:r>
            <a:r>
              <a:rPr lang="en-US" sz="2900" b="1" dirty="0" smtClean="0">
                <a:solidFill>
                  <a:srgbClr val="0000FF"/>
                </a:solidFill>
              </a:rPr>
              <a:t>data</a:t>
            </a:r>
            <a:endParaRPr lang="en-US" sz="2900" b="1" dirty="0" smtClean="0"/>
          </a:p>
        </p:txBody>
      </p:sp>
      <p:sp>
        <p:nvSpPr>
          <p:cNvPr id="39" name="Rectangle 38"/>
          <p:cNvSpPr/>
          <p:nvPr/>
        </p:nvSpPr>
        <p:spPr>
          <a:xfrm>
            <a:off x="0" y="5943600"/>
            <a:ext cx="9144000" cy="538609"/>
          </a:xfrm>
          <a:prstGeom prst="rect">
            <a:avLst/>
          </a:prstGeom>
          <a:solidFill>
            <a:srgbClr val="800000"/>
          </a:solidFill>
        </p:spPr>
        <p:txBody>
          <a:bodyPr wrap="square">
            <a:spAutoFit/>
          </a:bodyPr>
          <a:lstStyle/>
          <a:p>
            <a:pPr marL="0" lvl="1" algn="ctr"/>
            <a:r>
              <a:rPr lang="en-US" sz="2900" b="1" dirty="0" smtClean="0">
                <a:solidFill>
                  <a:schemeClr val="bg1"/>
                </a:solidFill>
              </a:rPr>
              <a:t>Challenge:</a:t>
            </a:r>
            <a:r>
              <a:rPr lang="en-US" sz="2900" b="1" dirty="0">
                <a:solidFill>
                  <a:schemeClr val="bg1"/>
                </a:solidFill>
              </a:rPr>
              <a:t> </a:t>
            </a:r>
            <a:r>
              <a:rPr lang="en-US" sz="2900" b="1" dirty="0" smtClean="0">
                <a:solidFill>
                  <a:schemeClr val="bg1"/>
                </a:solidFill>
              </a:rPr>
              <a:t>limited area and energy budget</a:t>
            </a:r>
            <a:endParaRPr lang="en-US" sz="2900" b="1" dirty="0">
              <a:solidFill>
                <a:schemeClr val="bg1"/>
              </a:solidFill>
            </a:endParaRPr>
          </a:p>
        </p:txBody>
      </p:sp>
      <p:sp>
        <p:nvSpPr>
          <p:cNvPr id="19" name="TextBox 18"/>
          <p:cNvSpPr txBox="1"/>
          <p:nvPr/>
        </p:nvSpPr>
        <p:spPr>
          <a:xfrm>
            <a:off x="5239748" y="4648200"/>
            <a:ext cx="3980452" cy="430887"/>
          </a:xfrm>
          <a:prstGeom prst="rect">
            <a:avLst/>
          </a:prstGeom>
          <a:noFill/>
        </p:spPr>
        <p:txBody>
          <a:bodyPr wrap="square" rtlCol="0">
            <a:spAutoFit/>
          </a:bodyPr>
          <a:lstStyle/>
          <a:p>
            <a:pPr algn="ctr"/>
            <a:r>
              <a:rPr lang="en-US" sz="2200" b="1" dirty="0" smtClean="0"/>
              <a:t>Processing-In-Memory (PIM)</a:t>
            </a:r>
          </a:p>
        </p:txBody>
      </p:sp>
      <p:grpSp>
        <p:nvGrpSpPr>
          <p:cNvPr id="31" name="Group 30"/>
          <p:cNvGrpSpPr/>
          <p:nvPr/>
        </p:nvGrpSpPr>
        <p:grpSpPr>
          <a:xfrm>
            <a:off x="914400" y="2514603"/>
            <a:ext cx="7620001" cy="2133597"/>
            <a:chOff x="914399" y="1295401"/>
            <a:chExt cx="7620001" cy="2514599"/>
          </a:xfrm>
        </p:grpSpPr>
        <p:grpSp>
          <p:nvGrpSpPr>
            <p:cNvPr id="7" name="Group 6"/>
            <p:cNvGrpSpPr/>
            <p:nvPr/>
          </p:nvGrpSpPr>
          <p:grpSpPr>
            <a:xfrm>
              <a:off x="914399" y="1295401"/>
              <a:ext cx="7620001" cy="2514599"/>
              <a:chOff x="914400" y="1340069"/>
              <a:chExt cx="7218947" cy="3034861"/>
            </a:xfrm>
          </p:grpSpPr>
          <p:sp>
            <p:nvSpPr>
              <p:cNvPr id="22" name="TextBox 21"/>
              <p:cNvSpPr txBox="1"/>
              <p:nvPr/>
            </p:nvSpPr>
            <p:spPr>
              <a:xfrm>
                <a:off x="914400" y="1340069"/>
                <a:ext cx="897645" cy="523220"/>
              </a:xfrm>
              <a:prstGeom prst="rect">
                <a:avLst/>
              </a:prstGeom>
              <a:noFill/>
            </p:spPr>
            <p:txBody>
              <a:bodyPr wrap="square" rtlCol="0">
                <a:spAutoFit/>
              </a:bodyPr>
              <a:lstStyle/>
              <a:p>
                <a:pPr algn="ctr"/>
                <a:r>
                  <a:rPr lang="en-US" sz="2800" b="1" dirty="0" err="1" smtClean="0"/>
                  <a:t>SoC</a:t>
                </a:r>
                <a:endParaRPr lang="en-US" sz="2400" b="1" dirty="0" smtClean="0"/>
              </a:p>
            </p:txBody>
          </p:sp>
          <p:grpSp>
            <p:nvGrpSpPr>
              <p:cNvPr id="18" name="Group 17"/>
              <p:cNvGrpSpPr/>
              <p:nvPr/>
            </p:nvGrpSpPr>
            <p:grpSpPr>
              <a:xfrm>
                <a:off x="1066800" y="1707931"/>
                <a:ext cx="7066547" cy="2666999"/>
                <a:chOff x="1066800" y="1707931"/>
                <a:chExt cx="7066547" cy="2666999"/>
              </a:xfrm>
            </p:grpSpPr>
            <p:sp>
              <p:nvSpPr>
                <p:cNvPr id="10" name="Rounded Rectangle 9"/>
                <p:cNvSpPr/>
                <p:nvPr/>
              </p:nvSpPr>
              <p:spPr>
                <a:xfrm>
                  <a:off x="6858000" y="1707931"/>
                  <a:ext cx="1275347" cy="266699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bg1"/>
                      </a:solidFill>
                    </a:rPr>
                    <a:t>DRAM</a:t>
                  </a:r>
                  <a:endParaRPr lang="en-US" b="1" dirty="0">
                    <a:solidFill>
                      <a:schemeClr val="bg1"/>
                    </a:solidFill>
                  </a:endParaRPr>
                </a:p>
              </p:txBody>
            </p:sp>
            <p:sp>
              <p:nvSpPr>
                <p:cNvPr id="17" name="Rounded Rectangle 16"/>
                <p:cNvSpPr/>
                <p:nvPr/>
              </p:nvSpPr>
              <p:spPr>
                <a:xfrm>
                  <a:off x="1066800" y="2133600"/>
                  <a:ext cx="5105400" cy="1904999"/>
                </a:xfrm>
                <a:prstGeom prst="roundRect">
                  <a:avLst/>
                </a:prstGeom>
                <a:solidFill>
                  <a:schemeClr val="lt1">
                    <a:alpha val="0"/>
                  </a:schemeClr>
                </a:solidFill>
                <a:ln w="381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effectLst>
                      <a:outerShdw blurRad="38100" dist="38100" dir="2700000" algn="tl">
                        <a:srgbClr val="000000">
                          <a:alpha val="43137"/>
                        </a:srgbClr>
                      </a:outerShdw>
                    </a:effectLst>
                  </a:endParaRPr>
                </a:p>
              </p:txBody>
            </p:sp>
            <p:sp>
              <p:nvSpPr>
                <p:cNvPr id="23" name="Rounded Rectangle 22"/>
                <p:cNvSpPr/>
                <p:nvPr/>
              </p:nvSpPr>
              <p:spPr>
                <a:xfrm>
                  <a:off x="5101390" y="2423945"/>
                  <a:ext cx="577516" cy="1462256"/>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L2</a:t>
                  </a:r>
                  <a:endParaRPr lang="en-US" sz="1600" b="1" dirty="0">
                    <a:solidFill>
                      <a:schemeClr val="tx1"/>
                    </a:solidFill>
                  </a:endParaRPr>
                </a:p>
              </p:txBody>
            </p:sp>
            <p:cxnSp>
              <p:nvCxnSpPr>
                <p:cNvPr id="25" name="Straight Arrow Connector 24"/>
                <p:cNvCxnSpPr/>
                <p:nvPr/>
              </p:nvCxnSpPr>
              <p:spPr>
                <a:xfrm flipH="1">
                  <a:off x="2907632" y="3179378"/>
                  <a:ext cx="533400" cy="0"/>
                </a:xfrm>
                <a:prstGeom prst="straightConnector1">
                  <a:avLst/>
                </a:prstGeom>
                <a:noFill/>
                <a:ln w="57150" cap="flat" cmpd="sng" algn="ctr">
                  <a:solidFill>
                    <a:srgbClr val="000000"/>
                  </a:solidFill>
                  <a:prstDash val="solid"/>
                  <a:miter lim="800000"/>
                  <a:headEnd type="triangle"/>
                  <a:tailEnd type="triangle"/>
                </a:ln>
                <a:effectLst/>
              </p:spPr>
            </p:cxnSp>
            <p:sp>
              <p:nvSpPr>
                <p:cNvPr id="28" name="Rounded Rectangle 27"/>
                <p:cNvSpPr/>
                <p:nvPr/>
              </p:nvSpPr>
              <p:spPr>
                <a:xfrm>
                  <a:off x="3581400" y="2640721"/>
                  <a:ext cx="509337" cy="1090451"/>
                </a:xfrm>
                <a:prstGeom prst="roundRect">
                  <a:avLst/>
                </a:prstGeom>
                <a:solidFill>
                  <a:srgbClr val="8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L1</a:t>
                  </a:r>
                  <a:endParaRPr lang="en-US" sz="1050" b="1" dirty="0">
                    <a:solidFill>
                      <a:srgbClr val="000000"/>
                    </a:solidFill>
                  </a:endParaRPr>
                </a:p>
              </p:txBody>
            </p:sp>
            <p:grpSp>
              <p:nvGrpSpPr>
                <p:cNvPr id="38" name="Group 37"/>
                <p:cNvGrpSpPr/>
                <p:nvPr/>
              </p:nvGrpSpPr>
              <p:grpSpPr>
                <a:xfrm>
                  <a:off x="1219199" y="2488322"/>
                  <a:ext cx="1447799" cy="1042280"/>
                  <a:chOff x="3276600" y="1116722"/>
                  <a:chExt cx="1098981" cy="1042280"/>
                </a:xfrm>
              </p:grpSpPr>
              <p:sp>
                <p:nvSpPr>
                  <p:cNvPr id="21" name="Rounded Rectangle 20"/>
                  <p:cNvSpPr/>
                  <p:nvPr/>
                </p:nvSpPr>
                <p:spPr>
                  <a:xfrm>
                    <a:off x="3276600" y="11167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36" name="Rounded Rectangle 35"/>
                  <p:cNvSpPr/>
                  <p:nvPr/>
                </p:nvSpPr>
                <p:spPr>
                  <a:xfrm>
                    <a:off x="3429000" y="12691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rPr>
                      <a:t>CPU</a:t>
                    </a:r>
                    <a:endParaRPr lang="en-US" sz="1100" b="1" dirty="0">
                      <a:solidFill>
                        <a:srgbClr val="000000"/>
                      </a:solidFill>
                    </a:endParaRPr>
                  </a:p>
                </p:txBody>
              </p:sp>
              <p:sp>
                <p:nvSpPr>
                  <p:cNvPr id="37" name="Rounded Rectangle 36"/>
                  <p:cNvSpPr/>
                  <p:nvPr/>
                </p:nvSpPr>
                <p:spPr>
                  <a:xfrm>
                    <a:off x="3581400" y="1421522"/>
                    <a:ext cx="794181"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b="1" dirty="0">
                      <a:solidFill>
                        <a:srgbClr val="000000"/>
                      </a:solidFill>
                    </a:endParaRPr>
                  </a:p>
                </p:txBody>
              </p:sp>
            </p:grpSp>
            <p:cxnSp>
              <p:nvCxnSpPr>
                <p:cNvPr id="44" name="Straight Arrow Connector 43"/>
                <p:cNvCxnSpPr/>
                <p:nvPr/>
              </p:nvCxnSpPr>
              <p:spPr>
                <a:xfrm flipH="1">
                  <a:off x="4162927" y="3179378"/>
                  <a:ext cx="838200" cy="0"/>
                </a:xfrm>
                <a:prstGeom prst="straightConnector1">
                  <a:avLst/>
                </a:prstGeom>
                <a:noFill/>
                <a:ln w="63500" cap="flat" cmpd="sng" algn="ctr">
                  <a:solidFill>
                    <a:schemeClr val="tx1"/>
                  </a:solidFill>
                  <a:prstDash val="solid"/>
                  <a:miter lim="800000"/>
                  <a:headEnd type="triangle"/>
                  <a:tailEnd type="triangle"/>
                </a:ln>
                <a:effectLst/>
              </p:spPr>
            </p:cxnSp>
          </p:grpSp>
          <p:sp>
            <p:nvSpPr>
              <p:cNvPr id="46" name="Rounded Rectangle 45"/>
              <p:cNvSpPr/>
              <p:nvPr/>
            </p:nvSpPr>
            <p:spPr>
              <a:xfrm>
                <a:off x="1773145" y="2993692"/>
                <a:ext cx="1046255" cy="73748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CPU</a:t>
                </a:r>
                <a:endParaRPr lang="en-US" sz="1200" b="1" dirty="0">
                  <a:solidFill>
                    <a:srgbClr val="000000"/>
                  </a:solidFill>
                </a:endParaRPr>
              </a:p>
            </p:txBody>
          </p:sp>
        </p:grpSp>
        <p:cxnSp>
          <p:nvCxnSpPr>
            <p:cNvPr id="40" name="Straight Arrow Connector 39"/>
            <p:cNvCxnSpPr/>
            <p:nvPr/>
          </p:nvCxnSpPr>
          <p:spPr>
            <a:xfrm flipH="1">
              <a:off x="6019800" y="2819400"/>
              <a:ext cx="1066798" cy="2720"/>
            </a:xfrm>
            <a:prstGeom prst="straightConnector1">
              <a:avLst/>
            </a:prstGeom>
            <a:noFill/>
            <a:ln w="88900" cap="flat" cmpd="sng" algn="ctr">
              <a:solidFill>
                <a:schemeClr val="tx1"/>
              </a:solidFill>
              <a:prstDash val="solid"/>
              <a:miter lim="800000"/>
              <a:headEnd type="triangle"/>
              <a:tailEnd type="triangle"/>
            </a:ln>
            <a:effectLst/>
          </p:spPr>
        </p:cxnSp>
      </p:grpSp>
      <p:sp>
        <p:nvSpPr>
          <p:cNvPr id="34" name="Rounded Rectangle 33"/>
          <p:cNvSpPr/>
          <p:nvPr/>
        </p:nvSpPr>
        <p:spPr>
          <a:xfrm>
            <a:off x="6705600" y="4114800"/>
            <a:ext cx="1295400" cy="533400"/>
          </a:xfrm>
          <a:prstGeom prst="roundRect">
            <a:avLst/>
          </a:prstGeom>
          <a:solidFill>
            <a:srgbClr val="948A54"/>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Compute Unit </a:t>
            </a:r>
            <a:endParaRPr lang="en-US" b="1" dirty="0">
              <a:solidFill>
                <a:srgbClr val="000000"/>
              </a:solidFill>
            </a:endParaRPr>
          </a:p>
        </p:txBody>
      </p:sp>
    </p:spTree>
    <p:extLst>
      <p:ext uri="{BB962C8B-B14F-4D97-AF65-F5344CB8AC3E}">
        <p14:creationId xmlns:p14="http://schemas.microsoft.com/office/powerpoint/2010/main" val="3485607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animBg="1"/>
      <p:bldP spid="33" grpId="0"/>
      <p:bldP spid="39" grpId="0" animBg="1"/>
      <p:bldP spid="19" grpId="0"/>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134600" cy="914400"/>
          </a:xfrm>
        </p:spPr>
        <p:txBody>
          <a:bodyPr/>
          <a:lstStyle/>
          <a:p>
            <a:r>
              <a:rPr lang="en-US" sz="3700" dirty="0" smtClean="0"/>
              <a:t>Using PIM to Reduce Data Movement</a:t>
            </a:r>
            <a:endParaRPr lang="en-US" sz="3700" dirty="0"/>
          </a:p>
        </p:txBody>
      </p:sp>
      <p:pic>
        <p:nvPicPr>
          <p:cNvPr id="26" name="Picture 25" descr="safari.png"/>
          <p:cNvPicPr>
            <a:picLocks noChangeAspect="1"/>
          </p:cNvPicPr>
          <p:nvPr/>
        </p:nvPicPr>
        <p:blipFill>
          <a:blip r:embed="rId3" cstate="print"/>
          <a:stretch>
            <a:fillRect/>
          </a:stretch>
        </p:blipFill>
        <p:spPr>
          <a:xfrm>
            <a:off x="76200" y="6580445"/>
            <a:ext cx="959296" cy="277563"/>
          </a:xfrm>
          <a:prstGeom prst="rect">
            <a:avLst/>
          </a:prstGeom>
        </p:spPr>
      </p:pic>
      <p:sp>
        <p:nvSpPr>
          <p:cNvPr id="4" name="Slide Number Placeholder 3"/>
          <p:cNvSpPr>
            <a:spLocks noGrp="1"/>
          </p:cNvSpPr>
          <p:nvPr>
            <p:ph type="sldNum" sz="quarter" idx="12"/>
          </p:nvPr>
        </p:nvSpPr>
        <p:spPr>
          <a:xfrm>
            <a:off x="7288306" y="6495871"/>
            <a:ext cx="1828800" cy="365125"/>
          </a:xfrm>
        </p:spPr>
        <p:txBody>
          <a:bodyPr/>
          <a:lstStyle/>
          <a:p>
            <a:r>
              <a:rPr lang="en-US" dirty="0" smtClean="0"/>
              <a:t>5</a:t>
            </a:r>
            <a:endParaRPr lang="en-US" dirty="0"/>
          </a:p>
        </p:txBody>
      </p:sp>
      <p:sp>
        <p:nvSpPr>
          <p:cNvPr id="6" name="Rectangle 5"/>
          <p:cNvSpPr/>
          <p:nvPr/>
        </p:nvSpPr>
        <p:spPr>
          <a:xfrm>
            <a:off x="0" y="1072515"/>
            <a:ext cx="9144000" cy="984885"/>
          </a:xfrm>
          <a:prstGeom prst="rect">
            <a:avLst/>
          </a:prstGeom>
          <a:solidFill>
            <a:schemeClr val="accent6">
              <a:lumMod val="20000"/>
              <a:lumOff val="80000"/>
            </a:schemeClr>
          </a:solidFill>
        </p:spPr>
        <p:txBody>
          <a:bodyPr wrap="square">
            <a:spAutoFit/>
          </a:bodyPr>
          <a:lstStyle/>
          <a:p>
            <a:pPr marL="0" lvl="1" algn="ctr"/>
            <a:r>
              <a:rPr lang="en-US" sz="2900" b="1" dirty="0" smtClean="0">
                <a:solidFill>
                  <a:srgbClr val="1F497D"/>
                </a:solidFill>
              </a:rPr>
              <a:t>2</a:t>
            </a:r>
            <a:r>
              <a:rPr lang="en-US" sz="2900" b="1" baseline="30000" dirty="0" smtClean="0">
                <a:solidFill>
                  <a:srgbClr val="1F497D"/>
                </a:solidFill>
              </a:rPr>
              <a:t>nd</a:t>
            </a:r>
            <a:r>
              <a:rPr lang="en-US" sz="2900" b="1" dirty="0" smtClean="0">
                <a:solidFill>
                  <a:srgbClr val="1F497D"/>
                </a:solidFill>
              </a:rPr>
              <a:t> key </a:t>
            </a:r>
            <a:r>
              <a:rPr lang="en-US" sz="2900" b="1" dirty="0">
                <a:solidFill>
                  <a:srgbClr val="1F497D"/>
                </a:solidFill>
              </a:rPr>
              <a:t>observation: </a:t>
            </a:r>
            <a:r>
              <a:rPr lang="en-US" sz="2900" b="1" dirty="0" smtClean="0"/>
              <a:t>a</a:t>
            </a:r>
            <a:r>
              <a:rPr lang="en-US" sz="2900" b="1" dirty="0" smtClean="0">
                <a:solidFill>
                  <a:srgbClr val="1F497D"/>
                </a:solidFill>
              </a:rPr>
              <a:t> </a:t>
            </a:r>
            <a:r>
              <a:rPr lang="en-US" sz="2900" b="1" dirty="0" smtClean="0"/>
              <a:t>significant fraction of the</a:t>
            </a:r>
            <a:br>
              <a:rPr lang="en-US" sz="2900" b="1" dirty="0" smtClean="0"/>
            </a:br>
            <a:r>
              <a:rPr lang="en-US" sz="2900" b="1" dirty="0" smtClean="0"/>
              <a:t> </a:t>
            </a:r>
            <a:r>
              <a:rPr lang="en-US" sz="2900" b="1" dirty="0" smtClean="0">
                <a:solidFill>
                  <a:schemeClr val="accent2"/>
                </a:solidFill>
              </a:rPr>
              <a:t>data movement</a:t>
            </a:r>
            <a:r>
              <a:rPr lang="en-US" sz="2900" b="1" dirty="0" smtClean="0">
                <a:solidFill>
                  <a:srgbClr val="FF0000"/>
                </a:solidFill>
              </a:rPr>
              <a:t> </a:t>
            </a:r>
            <a:r>
              <a:rPr lang="en-US" sz="2900" b="1" dirty="0" smtClean="0"/>
              <a:t>often comes from</a:t>
            </a:r>
            <a:r>
              <a:rPr lang="en-US" sz="2900" b="1" dirty="0" smtClean="0">
                <a:solidFill>
                  <a:srgbClr val="0000FF"/>
                </a:solidFill>
              </a:rPr>
              <a:t> </a:t>
            </a:r>
            <a:r>
              <a:rPr lang="en-US" sz="2900" b="1" dirty="0" smtClean="0">
                <a:solidFill>
                  <a:schemeClr val="tx2"/>
                </a:solidFill>
              </a:rPr>
              <a:t>simple functions</a:t>
            </a:r>
            <a:endParaRPr lang="en-US" sz="2900" b="1" dirty="0">
              <a:solidFill>
                <a:schemeClr val="tx2"/>
              </a:solidFill>
            </a:endParaRPr>
          </a:p>
        </p:txBody>
      </p:sp>
      <p:sp>
        <p:nvSpPr>
          <p:cNvPr id="16" name="Rounded Rectangle 15"/>
          <p:cNvSpPr/>
          <p:nvPr/>
        </p:nvSpPr>
        <p:spPr>
          <a:xfrm>
            <a:off x="1905000" y="4358045"/>
            <a:ext cx="1524000" cy="740152"/>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rPr>
              <a:t>PIM Core</a:t>
            </a:r>
            <a:endParaRPr lang="en-US" sz="2400" b="1" dirty="0">
              <a:solidFill>
                <a:srgbClr val="000000"/>
              </a:solidFill>
            </a:endParaRPr>
          </a:p>
        </p:txBody>
      </p:sp>
      <p:grpSp>
        <p:nvGrpSpPr>
          <p:cNvPr id="17" name="Group 16"/>
          <p:cNvGrpSpPr/>
          <p:nvPr/>
        </p:nvGrpSpPr>
        <p:grpSpPr>
          <a:xfrm>
            <a:off x="4648200" y="4259997"/>
            <a:ext cx="2667000" cy="914400"/>
            <a:chOff x="5562600" y="3276600"/>
            <a:chExt cx="2438400" cy="990600"/>
          </a:xfrm>
        </p:grpSpPr>
        <p:sp>
          <p:nvSpPr>
            <p:cNvPr id="23" name="Rounded Rectangle 22"/>
            <p:cNvSpPr/>
            <p:nvPr/>
          </p:nvSpPr>
          <p:spPr>
            <a:xfrm>
              <a:off x="5562600" y="32766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24" name="Rounded Rectangle 23"/>
            <p:cNvSpPr/>
            <p:nvPr/>
          </p:nvSpPr>
          <p:spPr>
            <a:xfrm>
              <a:off x="5715000" y="34290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sp>
          <p:nvSpPr>
            <p:cNvPr id="25" name="Rounded Rectangle 24"/>
            <p:cNvSpPr/>
            <p:nvPr/>
          </p:nvSpPr>
          <p:spPr>
            <a:xfrm>
              <a:off x="5867400" y="3581400"/>
              <a:ext cx="2133600" cy="685800"/>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PIM Accelerator</a:t>
              </a:r>
              <a:endParaRPr lang="en-US" sz="2200" b="1" dirty="0">
                <a:solidFill>
                  <a:schemeClr val="tx1"/>
                </a:solidFill>
              </a:endParaRPr>
            </a:p>
          </p:txBody>
        </p:sp>
      </p:grpSp>
      <p:sp>
        <p:nvSpPr>
          <p:cNvPr id="66" name="Rectangle 65"/>
          <p:cNvSpPr/>
          <p:nvPr/>
        </p:nvSpPr>
        <p:spPr>
          <a:xfrm>
            <a:off x="0" y="2231648"/>
            <a:ext cx="9067800" cy="892552"/>
          </a:xfrm>
          <a:prstGeom prst="rect">
            <a:avLst/>
          </a:prstGeom>
        </p:spPr>
        <p:txBody>
          <a:bodyPr wrap="square">
            <a:spAutoFit/>
          </a:bodyPr>
          <a:lstStyle/>
          <a:p>
            <a:pPr algn="ctr"/>
            <a:r>
              <a:rPr lang="en-US" sz="2600" b="1" dirty="0" smtClean="0"/>
              <a:t>We can design lightweight logic to implement</a:t>
            </a:r>
            <a:br>
              <a:rPr lang="en-US" sz="2600" b="1" dirty="0" smtClean="0"/>
            </a:br>
            <a:r>
              <a:rPr lang="en-US" sz="2600" b="1" dirty="0" smtClean="0"/>
              <a:t> these </a:t>
            </a:r>
            <a:r>
              <a:rPr lang="en-US" sz="2600" b="1" i="1" u="sng" dirty="0" smtClean="0"/>
              <a:t>simple functions</a:t>
            </a:r>
            <a:r>
              <a:rPr lang="en-US" sz="2600" b="1" dirty="0" smtClean="0"/>
              <a:t> in </a:t>
            </a:r>
            <a:r>
              <a:rPr lang="en-US" sz="2600" b="1" dirty="0" smtClean="0">
                <a:solidFill>
                  <a:srgbClr val="0000FF"/>
                </a:solidFill>
              </a:rPr>
              <a:t>memory</a:t>
            </a:r>
          </a:p>
        </p:txBody>
      </p:sp>
      <p:sp>
        <p:nvSpPr>
          <p:cNvPr id="36" name="Rectangle 35"/>
          <p:cNvSpPr/>
          <p:nvPr/>
        </p:nvSpPr>
        <p:spPr>
          <a:xfrm>
            <a:off x="990600" y="3429000"/>
            <a:ext cx="3276600" cy="830997"/>
          </a:xfrm>
          <a:prstGeom prst="rect">
            <a:avLst/>
          </a:prstGeom>
        </p:spPr>
        <p:txBody>
          <a:bodyPr wrap="square">
            <a:spAutoFit/>
          </a:bodyPr>
          <a:lstStyle/>
          <a:p>
            <a:pPr algn="ctr"/>
            <a:r>
              <a:rPr lang="en-US" sz="2300" b="1" dirty="0" smtClean="0">
                <a:solidFill>
                  <a:srgbClr val="006600"/>
                </a:solidFill>
              </a:rPr>
              <a:t>Small embedded</a:t>
            </a:r>
            <a:br>
              <a:rPr lang="en-US" sz="2300" b="1" dirty="0" smtClean="0">
                <a:solidFill>
                  <a:srgbClr val="006600"/>
                </a:solidFill>
              </a:rPr>
            </a:br>
            <a:r>
              <a:rPr lang="en-US" sz="2300" b="1" dirty="0" smtClean="0">
                <a:solidFill>
                  <a:srgbClr val="006600"/>
                </a:solidFill>
              </a:rPr>
              <a:t> low-power core</a:t>
            </a:r>
          </a:p>
        </p:txBody>
      </p:sp>
      <p:sp>
        <p:nvSpPr>
          <p:cNvPr id="38" name="Rectangle 37"/>
          <p:cNvSpPr/>
          <p:nvPr/>
        </p:nvSpPr>
        <p:spPr>
          <a:xfrm>
            <a:off x="4114800" y="3429000"/>
            <a:ext cx="3352800" cy="830997"/>
          </a:xfrm>
          <a:prstGeom prst="rect">
            <a:avLst/>
          </a:prstGeom>
        </p:spPr>
        <p:txBody>
          <a:bodyPr wrap="square">
            <a:spAutoFit/>
          </a:bodyPr>
          <a:lstStyle/>
          <a:p>
            <a:pPr algn="ctr"/>
            <a:r>
              <a:rPr lang="en-US" sz="2300" b="1" dirty="0" smtClean="0">
                <a:solidFill>
                  <a:srgbClr val="006600"/>
                </a:solidFill>
              </a:rPr>
              <a:t>Small fixed-function accelerators</a:t>
            </a:r>
          </a:p>
        </p:txBody>
      </p:sp>
      <p:sp>
        <p:nvSpPr>
          <p:cNvPr id="39" name="Rectangle 38"/>
          <p:cNvSpPr/>
          <p:nvPr/>
        </p:nvSpPr>
        <p:spPr>
          <a:xfrm>
            <a:off x="0" y="5446693"/>
            <a:ext cx="9144000" cy="954107"/>
          </a:xfrm>
          <a:prstGeom prst="rect">
            <a:avLst/>
          </a:prstGeom>
          <a:solidFill>
            <a:schemeClr val="tx2">
              <a:lumMod val="75000"/>
            </a:schemeClr>
          </a:solidFill>
        </p:spPr>
        <p:txBody>
          <a:bodyPr wrap="square">
            <a:spAutoFit/>
          </a:bodyPr>
          <a:lstStyle/>
          <a:p>
            <a:pPr marL="0" lvl="1" algn="ctr"/>
            <a:r>
              <a:rPr lang="en-US" sz="2800" b="1" dirty="0" smtClean="0">
                <a:solidFill>
                  <a:srgbClr val="FFFFFF"/>
                </a:solidFill>
              </a:rPr>
              <a:t>Offloading to PIM logic reduces energy and improves performance, on average, by 55.4% and 54.2%</a:t>
            </a:r>
            <a:endParaRPr lang="en-US" sz="2800" b="1" dirty="0">
              <a:solidFill>
                <a:srgbClr val="FFFFFF"/>
              </a:solidFill>
            </a:endParaRPr>
          </a:p>
        </p:txBody>
      </p:sp>
    </p:spTree>
    <p:extLst>
      <p:ext uri="{BB962C8B-B14F-4D97-AF65-F5344CB8AC3E}">
        <p14:creationId xmlns:p14="http://schemas.microsoft.com/office/powerpoint/2010/main" val="3094480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66" grpId="0"/>
      <p:bldP spid="36" grpId="0"/>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015517" y="5030786"/>
            <a:ext cx="3112967" cy="1124128"/>
          </a:xfrm>
          <a:prstGeom prst="rect">
            <a:avLst/>
          </a:prstGeom>
        </p:spPr>
      </p:pic>
      <p:sp>
        <p:nvSpPr>
          <p:cNvPr id="5" name="Title 4"/>
          <p:cNvSpPr>
            <a:spLocks noGrp="1"/>
          </p:cNvSpPr>
          <p:nvPr>
            <p:ph type="ctrTitle"/>
          </p:nvPr>
        </p:nvSpPr>
        <p:spPr>
          <a:xfrm>
            <a:off x="0" y="228600"/>
            <a:ext cx="9144000" cy="2076450"/>
          </a:xfrm>
          <a:solidFill>
            <a:schemeClr val="tx2">
              <a:lumMod val="75000"/>
            </a:schemeClr>
          </a:solidFill>
        </p:spPr>
        <p:txBody>
          <a:bodyPr/>
          <a:lstStyle/>
          <a:p>
            <a:r>
              <a:rPr lang="en-US" sz="3800" dirty="0" smtClean="0">
                <a:solidFill>
                  <a:srgbClr val="FFFFFF"/>
                </a:solidFill>
                <a:latin typeface=""/>
              </a:rPr>
              <a:t>Google Workloads</a:t>
            </a:r>
            <a:br>
              <a:rPr lang="en-US" sz="3800" dirty="0" smtClean="0">
                <a:solidFill>
                  <a:srgbClr val="FFFFFF"/>
                </a:solidFill>
                <a:latin typeface=""/>
              </a:rPr>
            </a:br>
            <a:r>
              <a:rPr lang="en-US" sz="3800" dirty="0" smtClean="0">
                <a:solidFill>
                  <a:srgbClr val="FFFFFF"/>
                </a:solidFill>
                <a:latin typeface=""/>
              </a:rPr>
              <a:t> for Consumer Devices:</a:t>
            </a:r>
            <a:br>
              <a:rPr lang="en-US" sz="3800" dirty="0" smtClean="0">
                <a:solidFill>
                  <a:srgbClr val="FFFFFF"/>
                </a:solidFill>
                <a:latin typeface=""/>
              </a:rPr>
            </a:br>
            <a:r>
              <a:rPr lang="en-US" sz="3800" dirty="0" smtClean="0">
                <a:solidFill>
                  <a:srgbClr val="FFFFFF"/>
                </a:solidFill>
                <a:latin typeface=""/>
              </a:rPr>
              <a:t>Mitigating </a:t>
            </a:r>
            <a:r>
              <a:rPr lang="en-US" sz="3800" dirty="0">
                <a:solidFill>
                  <a:srgbClr val="FFFFFF"/>
                </a:solidFill>
                <a:latin typeface=""/>
              </a:rPr>
              <a:t>Data </a:t>
            </a:r>
            <a:r>
              <a:rPr lang="en-US" sz="3800" dirty="0" smtClean="0">
                <a:solidFill>
                  <a:srgbClr val="FFFFFF"/>
                </a:solidFill>
                <a:latin typeface=""/>
              </a:rPr>
              <a:t>Movement Bottlenecks</a:t>
            </a:r>
            <a:endParaRPr lang="en-US" sz="3800" dirty="0">
              <a:solidFill>
                <a:srgbClr val="FFFFFF"/>
              </a:solidFill>
            </a:endParaRPr>
          </a:p>
        </p:txBody>
      </p:sp>
      <p:sp>
        <p:nvSpPr>
          <p:cNvPr id="6" name="Subtitle 5"/>
          <p:cNvSpPr>
            <a:spLocks noGrp="1"/>
          </p:cNvSpPr>
          <p:nvPr>
            <p:ph type="subTitle" idx="1"/>
          </p:nvPr>
        </p:nvSpPr>
        <p:spPr>
          <a:xfrm>
            <a:off x="1371600" y="3352800"/>
            <a:ext cx="6400800" cy="685800"/>
          </a:xfrm>
        </p:spPr>
        <p:txBody>
          <a:bodyPr>
            <a:noAutofit/>
          </a:bodyPr>
          <a:lstStyle/>
          <a:p>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endParaRPr lang="en-US" sz="3600" dirty="0">
              <a:solidFill>
                <a:schemeClr val="tx1">
                  <a:lumMod val="75000"/>
                  <a:lumOff val="25000"/>
                </a:schemeClr>
              </a:solidFill>
            </a:endParaRPr>
          </a:p>
        </p:txBody>
      </p:sp>
      <p:sp>
        <p:nvSpPr>
          <p:cNvPr id="2" name="Rectangle 1"/>
          <p:cNvSpPr/>
          <p:nvPr/>
        </p:nvSpPr>
        <p:spPr>
          <a:xfrm>
            <a:off x="2605141" y="2362200"/>
            <a:ext cx="4024259" cy="584776"/>
          </a:xfrm>
          <a:prstGeom prst="rect">
            <a:avLst/>
          </a:prstGeom>
        </p:spPr>
        <p:txBody>
          <a:bodyPr wrap="none">
            <a:spAutoFit/>
          </a:bodyPr>
          <a:lstStyle/>
          <a:p>
            <a:pPr algn="ctr"/>
            <a:r>
              <a:rPr lang="en-US" sz="3200" b="1" dirty="0" smtClean="0">
                <a:solidFill>
                  <a:srgbClr val="800000"/>
                </a:solidFill>
              </a:rPr>
              <a:t>Amirali Boroumand</a:t>
            </a:r>
            <a:endParaRPr lang="en-US" sz="3200" b="1" dirty="0">
              <a:solidFill>
                <a:srgbClr val="800000"/>
              </a:solidFill>
            </a:endParaRPr>
          </a:p>
        </p:txBody>
      </p:sp>
      <p:sp>
        <p:nvSpPr>
          <p:cNvPr id="8" name="Rectangle 7"/>
          <p:cNvSpPr/>
          <p:nvPr/>
        </p:nvSpPr>
        <p:spPr>
          <a:xfrm>
            <a:off x="422255" y="2895600"/>
            <a:ext cx="8340745" cy="1200328"/>
          </a:xfrm>
          <a:prstGeom prst="rect">
            <a:avLst/>
          </a:prstGeom>
        </p:spPr>
        <p:txBody>
          <a:bodyPr wrap="none">
            <a:spAutoFit/>
          </a:bodyPr>
          <a:lstStyle/>
          <a:p>
            <a:pPr algn="ctr"/>
            <a:r>
              <a:rPr lang="en-US" sz="2400" b="1" dirty="0" err="1" smtClean="0">
                <a:solidFill>
                  <a:schemeClr val="tx1">
                    <a:lumMod val="50000"/>
                    <a:lumOff val="50000"/>
                  </a:schemeClr>
                </a:solidFill>
              </a:rPr>
              <a:t>Saugata</a:t>
            </a:r>
            <a:r>
              <a:rPr lang="en-US" sz="2400" b="1" dirty="0" smtClean="0">
                <a:solidFill>
                  <a:schemeClr val="tx1">
                    <a:lumMod val="50000"/>
                    <a:lumOff val="50000"/>
                  </a:schemeClr>
                </a:solidFill>
              </a:rPr>
              <a:t> </a:t>
            </a:r>
            <a:r>
              <a:rPr lang="en-US" sz="2400" b="1" dirty="0" err="1" smtClean="0">
                <a:solidFill>
                  <a:schemeClr val="tx1">
                    <a:lumMod val="50000"/>
                    <a:lumOff val="50000"/>
                  </a:schemeClr>
                </a:solidFill>
              </a:rPr>
              <a:t>Ghose</a:t>
            </a:r>
            <a:r>
              <a:rPr lang="en-US" sz="2400" b="1" dirty="0" smtClean="0">
                <a:solidFill>
                  <a:schemeClr val="tx1">
                    <a:lumMod val="50000"/>
                    <a:lumOff val="50000"/>
                  </a:schemeClr>
                </a:solidFill>
              </a:rPr>
              <a:t>,  </a:t>
            </a:r>
            <a:r>
              <a:rPr lang="tr-TR" sz="2400" b="1" dirty="0" err="1">
                <a:solidFill>
                  <a:schemeClr val="tx1">
                    <a:lumMod val="50000"/>
                    <a:lumOff val="50000"/>
                  </a:schemeClr>
                </a:solidFill>
              </a:rPr>
              <a:t>Youngsok</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Rachata</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Ausavarungnirun</a:t>
            </a:r>
            <a:r>
              <a:rPr lang="tr-TR" sz="2400" b="1" dirty="0" smtClean="0">
                <a:solidFill>
                  <a:schemeClr val="tx1">
                    <a:lumMod val="50000"/>
                    <a:lumOff val="50000"/>
                  </a:schemeClr>
                </a:solidFill>
              </a:rPr>
              <a:t>,</a:t>
            </a:r>
          </a:p>
          <a:p>
            <a:pPr algn="ctr"/>
            <a:r>
              <a:rPr lang="tr-TR" sz="2400" b="1" dirty="0" smtClean="0">
                <a:solidFill>
                  <a:schemeClr val="tx1">
                    <a:lumMod val="50000"/>
                    <a:lumOff val="50000"/>
                  </a:schemeClr>
                </a:solidFill>
              </a:rPr>
              <a:t> </a:t>
            </a:r>
            <a:r>
              <a:rPr lang="tr-TR" sz="2400" b="1" dirty="0" err="1">
                <a:solidFill>
                  <a:schemeClr val="tx1">
                    <a:lumMod val="50000"/>
                    <a:lumOff val="50000"/>
                  </a:schemeClr>
                </a:solidFill>
              </a:rPr>
              <a:t>Eric</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Shiu</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Rahul</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Thakur</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Daehyun</a:t>
            </a:r>
            <a:r>
              <a:rPr lang="tr-TR" sz="2400" b="1" dirty="0">
                <a:solidFill>
                  <a:schemeClr val="tx1">
                    <a:lumMod val="50000"/>
                    <a:lumOff val="50000"/>
                  </a:schemeClr>
                </a:solidFill>
              </a:rPr>
              <a:t> </a:t>
            </a:r>
            <a:r>
              <a:rPr lang="tr-TR" sz="2400" b="1" dirty="0" smtClean="0">
                <a:solidFill>
                  <a:schemeClr val="tx1">
                    <a:lumMod val="50000"/>
                    <a:lumOff val="50000"/>
                  </a:schemeClr>
                </a:solidFill>
              </a:rPr>
              <a:t>Kim, </a:t>
            </a:r>
            <a:r>
              <a:rPr lang="tr-TR" sz="2400" b="1" dirty="0" err="1" smtClean="0">
                <a:solidFill>
                  <a:schemeClr val="tx1">
                    <a:lumMod val="50000"/>
                    <a:lumOff val="50000"/>
                  </a:schemeClr>
                </a:solidFill>
              </a:rPr>
              <a:t>Aki</a:t>
            </a:r>
            <a:r>
              <a:rPr lang="tr-TR" sz="2400" b="1" dirty="0" smtClean="0">
                <a:solidFill>
                  <a:schemeClr val="tx1">
                    <a:lumMod val="50000"/>
                    <a:lumOff val="50000"/>
                  </a:schemeClr>
                </a:solidFill>
              </a:rPr>
              <a:t> </a:t>
            </a:r>
            <a:r>
              <a:rPr lang="tr-TR" sz="2400" b="1" dirty="0" err="1" smtClean="0">
                <a:solidFill>
                  <a:schemeClr val="tx1">
                    <a:lumMod val="50000"/>
                    <a:lumOff val="50000"/>
                  </a:schemeClr>
                </a:solidFill>
              </a:rPr>
              <a:t>Kuusela</a:t>
            </a:r>
            <a:r>
              <a:rPr lang="tr-TR" sz="2400" b="1" dirty="0" smtClean="0">
                <a:solidFill>
                  <a:schemeClr val="tx1">
                    <a:lumMod val="50000"/>
                    <a:lumOff val="50000"/>
                  </a:schemeClr>
                </a:solidFill>
              </a:rPr>
              <a:t>,</a:t>
            </a:r>
            <a:br>
              <a:rPr lang="tr-TR" sz="2400" b="1" dirty="0" smtClean="0">
                <a:solidFill>
                  <a:schemeClr val="tx1">
                    <a:lumMod val="50000"/>
                    <a:lumOff val="50000"/>
                  </a:schemeClr>
                </a:solidFill>
              </a:rPr>
            </a:br>
            <a:r>
              <a:rPr lang="tr-TR" sz="2400" b="1" dirty="0" smtClean="0">
                <a:solidFill>
                  <a:schemeClr val="tx1">
                    <a:lumMod val="50000"/>
                    <a:lumOff val="50000"/>
                  </a:schemeClr>
                </a:solidFill>
              </a:rPr>
              <a:t> </a:t>
            </a:r>
            <a:r>
              <a:rPr lang="tr-TR" sz="2400" b="1" dirty="0">
                <a:solidFill>
                  <a:schemeClr val="tx1">
                    <a:lumMod val="50000"/>
                    <a:lumOff val="50000"/>
                  </a:schemeClr>
                </a:solidFill>
              </a:rPr>
              <a:t>Allan </a:t>
            </a:r>
            <a:r>
              <a:rPr lang="tr-TR" sz="2400" b="1" dirty="0" err="1" smtClean="0">
                <a:solidFill>
                  <a:schemeClr val="tx1">
                    <a:lumMod val="50000"/>
                    <a:lumOff val="50000"/>
                  </a:schemeClr>
                </a:solidFill>
              </a:rPr>
              <a:t>Knies</a:t>
            </a:r>
            <a:r>
              <a:rPr lang="tr-TR" sz="2400" b="1" dirty="0" smtClean="0">
                <a:solidFill>
                  <a:schemeClr val="tx1">
                    <a:lumMod val="50000"/>
                    <a:lumOff val="50000"/>
                  </a:schemeClr>
                </a:solidFill>
              </a:rPr>
              <a:t>, </a:t>
            </a:r>
            <a:r>
              <a:rPr lang="tr-TR" sz="2400" b="1" dirty="0" err="1">
                <a:solidFill>
                  <a:schemeClr val="tx1">
                    <a:lumMod val="50000"/>
                    <a:lumOff val="50000"/>
                  </a:schemeClr>
                </a:solidFill>
              </a:rPr>
              <a:t>Parthasarathy</a:t>
            </a:r>
            <a:r>
              <a:rPr lang="tr-TR" sz="2400" b="1" dirty="0">
                <a:solidFill>
                  <a:schemeClr val="tx1">
                    <a:lumMod val="50000"/>
                    <a:lumOff val="50000"/>
                  </a:schemeClr>
                </a:solidFill>
              </a:rPr>
              <a:t> </a:t>
            </a:r>
            <a:r>
              <a:rPr lang="tr-TR" sz="2400" b="1" dirty="0" err="1" smtClean="0">
                <a:solidFill>
                  <a:schemeClr val="tx1">
                    <a:lumMod val="50000"/>
                    <a:lumOff val="50000"/>
                  </a:schemeClr>
                </a:solidFill>
              </a:rPr>
              <a:t>Ranganathan</a:t>
            </a:r>
            <a:r>
              <a:rPr lang="tr-TR" sz="2400" b="1" dirty="0" smtClean="0">
                <a:solidFill>
                  <a:schemeClr val="tx1">
                    <a:lumMod val="50000"/>
                    <a:lumOff val="50000"/>
                  </a:schemeClr>
                </a:solidFill>
              </a:rPr>
              <a:t>, </a:t>
            </a:r>
            <a:r>
              <a:rPr lang="tr-TR" sz="2400" b="1" dirty="0">
                <a:solidFill>
                  <a:schemeClr val="tx1">
                    <a:lumMod val="50000"/>
                    <a:lumOff val="50000"/>
                  </a:schemeClr>
                </a:solidFill>
              </a:rPr>
              <a:t>Onur </a:t>
            </a:r>
            <a:r>
              <a:rPr lang="tr-TR" sz="2400" b="1" dirty="0" smtClean="0">
                <a:solidFill>
                  <a:schemeClr val="tx1">
                    <a:lumMod val="50000"/>
                    <a:lumOff val="50000"/>
                  </a:schemeClr>
                </a:solidFill>
              </a:rPr>
              <a:t>Mutlu</a:t>
            </a:r>
            <a:endParaRPr lang="en-US" sz="2400" b="1" dirty="0">
              <a:solidFill>
                <a:schemeClr val="tx1">
                  <a:lumMod val="50000"/>
                  <a:lumOff val="50000"/>
                </a:schemeClr>
              </a:solidFill>
            </a:endParaRPr>
          </a:p>
        </p:txBody>
      </p:sp>
      <p:sp>
        <p:nvSpPr>
          <p:cNvPr id="13" name="Rectangle 12"/>
          <p:cNvSpPr/>
          <p:nvPr/>
        </p:nvSpPr>
        <p:spPr>
          <a:xfrm>
            <a:off x="2448391" y="4191000"/>
            <a:ext cx="4104809" cy="584776"/>
          </a:xfrm>
          <a:prstGeom prst="rect">
            <a:avLst/>
          </a:prstGeom>
        </p:spPr>
        <p:txBody>
          <a:bodyPr wrap="none">
            <a:spAutoFit/>
          </a:bodyPr>
          <a:lstStyle/>
          <a:p>
            <a:pPr algn="ctr"/>
            <a:r>
              <a:rPr lang="en-US" sz="3200" b="1" dirty="0" smtClean="0">
                <a:solidFill>
                  <a:srgbClr val="0000FF"/>
                </a:solidFill>
              </a:rPr>
              <a:t>Location:  </a:t>
            </a:r>
            <a:r>
              <a:rPr lang="en-US" sz="3200" b="1" dirty="0" err="1" smtClean="0">
                <a:solidFill>
                  <a:srgbClr val="0000FF"/>
                </a:solidFill>
              </a:rPr>
              <a:t>Virgina</a:t>
            </a:r>
            <a:r>
              <a:rPr lang="en-US" sz="3200" b="1" dirty="0" smtClean="0">
                <a:solidFill>
                  <a:srgbClr val="0000FF"/>
                </a:solidFill>
              </a:rPr>
              <a:t> EF</a:t>
            </a:r>
            <a:endParaRPr lang="en-US" sz="3200" b="1" dirty="0">
              <a:solidFill>
                <a:srgbClr val="0000FF"/>
              </a:solidFill>
            </a:endParaRPr>
          </a:p>
        </p:txBody>
      </p:sp>
      <p:sp>
        <p:nvSpPr>
          <p:cNvPr id="14" name="Rectangle 13"/>
          <p:cNvSpPr/>
          <p:nvPr/>
        </p:nvSpPr>
        <p:spPr>
          <a:xfrm>
            <a:off x="2921638" y="4673024"/>
            <a:ext cx="3168055" cy="584776"/>
          </a:xfrm>
          <a:prstGeom prst="rect">
            <a:avLst/>
          </a:prstGeom>
        </p:spPr>
        <p:txBody>
          <a:bodyPr wrap="none">
            <a:spAutoFit/>
          </a:bodyPr>
          <a:lstStyle/>
          <a:p>
            <a:pPr algn="ctr"/>
            <a:r>
              <a:rPr lang="en-US" sz="3200" b="1" dirty="0" smtClean="0">
                <a:solidFill>
                  <a:srgbClr val="0000FF"/>
                </a:solidFill>
              </a:rPr>
              <a:t>Time: 11:10 AM</a:t>
            </a:r>
            <a:endParaRPr lang="en-US" sz="3200" b="1" dirty="0">
              <a:solidFill>
                <a:srgbClr val="0000FF"/>
              </a:solidFill>
            </a:endParaRPr>
          </a:p>
        </p:txBody>
      </p:sp>
      <p:pic>
        <p:nvPicPr>
          <p:cNvPr id="15" name="Picture 14"/>
          <p:cNvPicPr>
            <a:picLocks noChangeAspect="1"/>
          </p:cNvPicPr>
          <p:nvPr/>
        </p:nvPicPr>
        <p:blipFill rotWithShape="1">
          <a:blip r:embed="rId4"/>
          <a:srcRect t="27272" b="29091"/>
          <a:stretch/>
        </p:blipFill>
        <p:spPr>
          <a:xfrm>
            <a:off x="506982" y="6050611"/>
            <a:ext cx="1828800" cy="798022"/>
          </a:xfrm>
          <a:prstGeom prst="rect">
            <a:avLst/>
          </a:prstGeom>
        </p:spPr>
      </p:pic>
      <p:pic>
        <p:nvPicPr>
          <p:cNvPr id="16" name="Picture 15"/>
          <p:cNvPicPr>
            <a:picLocks noChangeAspect="1"/>
          </p:cNvPicPr>
          <p:nvPr/>
        </p:nvPicPr>
        <p:blipFill>
          <a:blip r:embed="rId5"/>
          <a:stretch>
            <a:fillRect/>
          </a:stretch>
        </p:blipFill>
        <p:spPr>
          <a:xfrm>
            <a:off x="6981825" y="4724400"/>
            <a:ext cx="1682084" cy="1657706"/>
          </a:xfrm>
          <a:prstGeom prst="rect">
            <a:avLst/>
          </a:prstGeom>
        </p:spPr>
      </p:pic>
      <p:pic>
        <p:nvPicPr>
          <p:cNvPr id="17" name="Picture 16"/>
          <p:cNvPicPr>
            <a:picLocks noChangeAspect="1"/>
          </p:cNvPicPr>
          <p:nvPr/>
        </p:nvPicPr>
        <p:blipFill rotWithShape="1">
          <a:blip r:embed="rId6"/>
          <a:srcRect t="30096" b="30046"/>
          <a:stretch/>
        </p:blipFill>
        <p:spPr>
          <a:xfrm>
            <a:off x="6632242" y="6179521"/>
            <a:ext cx="2381250" cy="533400"/>
          </a:xfrm>
          <a:prstGeom prst="rect">
            <a:avLst/>
          </a:prstGeom>
        </p:spPr>
      </p:pic>
      <p:pic>
        <p:nvPicPr>
          <p:cNvPr id="18" name="Picture 17" descr="safari.png"/>
          <p:cNvPicPr>
            <a:picLocks noChangeAspect="1"/>
          </p:cNvPicPr>
          <p:nvPr/>
        </p:nvPicPr>
        <p:blipFill rotWithShape="1">
          <a:blip r:embed="rId7" cstate="print"/>
          <a:srcRect r="1519"/>
          <a:stretch/>
        </p:blipFill>
        <p:spPr>
          <a:xfrm>
            <a:off x="476188" y="5294713"/>
            <a:ext cx="1890388" cy="555400"/>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7887" y="6045295"/>
            <a:ext cx="1748226" cy="801853"/>
          </a:xfrm>
          <a:prstGeom prst="rect">
            <a:avLst/>
          </a:prstGeom>
        </p:spPr>
      </p:pic>
    </p:spTree>
    <p:extLst>
      <p:ext uri="{BB962C8B-B14F-4D97-AF65-F5344CB8AC3E}">
        <p14:creationId xmlns:p14="http://schemas.microsoft.com/office/powerpoint/2010/main" val="33732733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esha-theme">
  <a:themeElements>
    <a:clrScheme name="Custom 1">
      <a:dk1>
        <a:sysClr val="windowText" lastClr="000000"/>
      </a:dk1>
      <a:lt1>
        <a:sysClr val="window" lastClr="FFFFFF"/>
      </a:lt1>
      <a:dk2>
        <a:srgbClr val="1F497D"/>
      </a:dk2>
      <a:lt2>
        <a:srgbClr val="EEECE1"/>
      </a:lt2>
      <a:accent1>
        <a:srgbClr val="FDC600"/>
      </a:accent1>
      <a:accent2>
        <a:srgbClr val="C00000"/>
      </a:accent2>
      <a:accent3>
        <a:srgbClr val="0061FF"/>
      </a:accent3>
      <a:accent4>
        <a:srgbClr val="3C3C3C"/>
      </a:accent4>
      <a:accent5>
        <a:srgbClr val="00B3B3"/>
      </a:accent5>
      <a:accent6>
        <a:srgbClr val="777777"/>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3200" b="1" dirty="0" smtClean="0">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tx1">
              <a:lumMod val="75000"/>
              <a:lumOff val="25000"/>
            </a:schemeClr>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defRPr sz="2800" b="1"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sesha-theme</Template>
  <TotalTime>141462</TotalTime>
  <Words>822</Words>
  <Application>Microsoft Macintosh PowerPoint</Application>
  <PresentationFormat>On-screen Show (4:3)</PresentationFormat>
  <Paragraphs>103</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sesha-theme</vt:lpstr>
      <vt:lpstr>Google Workloads  for Consumer Devices: Mitigating Data Movement Bottlenecks</vt:lpstr>
      <vt:lpstr>Consumer Devices</vt:lpstr>
      <vt:lpstr>Popular Google Consumer Workloads</vt:lpstr>
      <vt:lpstr>Energy Cost of Data Movement</vt:lpstr>
      <vt:lpstr>Using PIM to Reduce Data Movement</vt:lpstr>
      <vt:lpstr>Google Workloads  for Consumer Devices: Mitigating Data Movement Bottlenecks</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Seshadri</dc:creator>
  <cp:lastModifiedBy>Amirali Boroumand</cp:lastModifiedBy>
  <cp:revision>3569</cp:revision>
  <dcterms:created xsi:type="dcterms:W3CDTF">2015-08-16T21:47:06Z</dcterms:created>
  <dcterms:modified xsi:type="dcterms:W3CDTF">2018-03-30T18:31:01Z</dcterms:modified>
</cp:coreProperties>
</file>