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32918400" cy="43891200"/>
  <p:notesSz cx="32461200" cy="4343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>
          <p15:clr>
            <a:srgbClr val="A4A3A4"/>
          </p15:clr>
        </p15:guide>
        <p15:guide id="2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20" d="100"/>
          <a:sy n="20" d="100"/>
        </p:scale>
        <p:origin x="282" y="15"/>
      </p:cViewPr>
      <p:guideLst>
        <p:guide orient="horz" pos="13824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amiraliboroumand:cmu:Google-internship:Amirali-Internship-data:PIM-Browser-estimated-energy-repair2%20copy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Saugata\AppData\Local\Temp\all-figures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augata\AppData\Local\Temp\all-figures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amiraliboroumand:cmu:Google-internship:Amirali-Internship-data:all-data-final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4022008656134"/>
          <c:y val="0.19355394019786801"/>
          <c:w val="0.77951932784655698"/>
          <c:h val="0.4947696345649100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Motivation!$S$34</c:f>
              <c:strCache>
                <c:ptCount val="1"/>
                <c:pt idx="0">
                  <c:v>Texture Tiling </c:v>
                </c:pt>
              </c:strCache>
            </c:strRef>
          </c:tx>
          <c:spPr>
            <a:solidFill>
              <a:srgbClr val="1F497D"/>
            </a:solidFill>
            <a:ln>
              <a:solidFill>
                <a:srgbClr val="000000"/>
              </a:solidFill>
            </a:ln>
            <a:effectLst/>
          </c:spPr>
          <c:invertIfNegative val="0"/>
          <c:cat>
            <c:strRef>
              <c:f>Motivation!$T$33:$Z$33</c:f>
              <c:strCache>
                <c:ptCount val="7"/>
                <c:pt idx="0">
                  <c:v>Google Docs</c:v>
                </c:pt>
                <c:pt idx="1">
                  <c:v>Gmail</c:v>
                </c:pt>
                <c:pt idx="2">
                  <c:v>Google Calendar</c:v>
                </c:pt>
                <c:pt idx="3">
                  <c:v>WordPress</c:v>
                </c:pt>
                <c:pt idx="4">
                  <c:v>Twitter</c:v>
                </c:pt>
                <c:pt idx="5">
                  <c:v>Animation</c:v>
                </c:pt>
                <c:pt idx="6">
                  <c:v>AVG</c:v>
                </c:pt>
              </c:strCache>
            </c:strRef>
          </c:cat>
          <c:val>
            <c:numRef>
              <c:f>Motivation!$T$34:$Z$34</c:f>
              <c:numCache>
                <c:formatCode>General</c:formatCode>
                <c:ptCount val="7"/>
                <c:pt idx="0">
                  <c:v>13120194730996.4</c:v>
                </c:pt>
                <c:pt idx="1">
                  <c:v>3057976393971.8101</c:v>
                </c:pt>
                <c:pt idx="2">
                  <c:v>319593492076.36401</c:v>
                </c:pt>
                <c:pt idx="3">
                  <c:v>5478893535086.2695</c:v>
                </c:pt>
                <c:pt idx="4">
                  <c:v>738397531219.68005</c:v>
                </c:pt>
                <c:pt idx="5">
                  <c:v>12302893814262</c:v>
                </c:pt>
                <c:pt idx="6">
                  <c:v>5836324916268.75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D7-4CA2-B5CC-1DFECB3FEA6B}"/>
            </c:ext>
          </c:extLst>
        </c:ser>
        <c:ser>
          <c:idx val="1"/>
          <c:order val="1"/>
          <c:tx>
            <c:strRef>
              <c:f>Motivation!$S$35</c:f>
              <c:strCache>
                <c:ptCount val="1"/>
                <c:pt idx="0">
                  <c:v>Color Blitting </c:v>
                </c:pt>
              </c:strCache>
            </c:strRef>
          </c:tx>
          <c:spPr>
            <a:solidFill>
              <a:srgbClr val="4A8861"/>
            </a:solidFill>
            <a:ln>
              <a:solidFill>
                <a:srgbClr val="000000"/>
              </a:solidFill>
            </a:ln>
            <a:effectLst/>
          </c:spPr>
          <c:invertIfNegative val="0"/>
          <c:cat>
            <c:strRef>
              <c:f>Motivation!$T$33:$Z$33</c:f>
              <c:strCache>
                <c:ptCount val="7"/>
                <c:pt idx="0">
                  <c:v>Google Docs</c:v>
                </c:pt>
                <c:pt idx="1">
                  <c:v>Gmail</c:v>
                </c:pt>
                <c:pt idx="2">
                  <c:v>Google Calendar</c:v>
                </c:pt>
                <c:pt idx="3">
                  <c:v>WordPress</c:v>
                </c:pt>
                <c:pt idx="4">
                  <c:v>Twitter</c:v>
                </c:pt>
                <c:pt idx="5">
                  <c:v>Animation</c:v>
                </c:pt>
                <c:pt idx="6">
                  <c:v>AVG</c:v>
                </c:pt>
              </c:strCache>
            </c:strRef>
          </c:cat>
          <c:val>
            <c:numRef>
              <c:f>Motivation!$T$35:$Z$35</c:f>
              <c:numCache>
                <c:formatCode>General</c:formatCode>
                <c:ptCount val="7"/>
                <c:pt idx="0">
                  <c:v>7963907871626.8398</c:v>
                </c:pt>
                <c:pt idx="1">
                  <c:v>2555534226481.3999</c:v>
                </c:pt>
                <c:pt idx="2">
                  <c:v>214665611070.79999</c:v>
                </c:pt>
                <c:pt idx="3">
                  <c:v>1995416480116.98</c:v>
                </c:pt>
                <c:pt idx="4">
                  <c:v>539179828060.67999</c:v>
                </c:pt>
                <c:pt idx="5">
                  <c:v>10082397746853</c:v>
                </c:pt>
                <c:pt idx="6">
                  <c:v>3891850294034.9399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D7-4CA2-B5CC-1DFECB3FEA6B}"/>
            </c:ext>
          </c:extLst>
        </c:ser>
        <c:ser>
          <c:idx val="2"/>
          <c:order val="2"/>
          <c:tx>
            <c:strRef>
              <c:f>Motivation!$S$36</c:f>
              <c:strCache>
                <c:ptCount val="1"/>
                <c:pt idx="0">
                  <c:v>Other</c:v>
                </c:pt>
              </c:strCache>
            </c:strRef>
          </c:tx>
          <c:spPr>
            <a:pattFill prst="wdDnDiag">
              <a:fgClr>
                <a:sysClr val="window" lastClr="FFFFFF">
                  <a:lumMod val="50000"/>
                </a:sysClr>
              </a:fgClr>
              <a:bgClr>
                <a:sysClr val="window" lastClr="FFFFFF">
                  <a:lumMod val="85000"/>
                </a:sysClr>
              </a:bgClr>
            </a:pattFill>
            <a:ln>
              <a:solidFill>
                <a:srgbClr val="000000"/>
              </a:solidFill>
            </a:ln>
            <a:effectLst/>
          </c:spPr>
          <c:invertIfNegative val="0"/>
          <c:cat>
            <c:strRef>
              <c:f>Motivation!$T$33:$Z$33</c:f>
              <c:strCache>
                <c:ptCount val="7"/>
                <c:pt idx="0">
                  <c:v>Google Docs</c:v>
                </c:pt>
                <c:pt idx="1">
                  <c:v>Gmail</c:v>
                </c:pt>
                <c:pt idx="2">
                  <c:v>Google Calendar</c:v>
                </c:pt>
                <c:pt idx="3">
                  <c:v>WordPress</c:v>
                </c:pt>
                <c:pt idx="4">
                  <c:v>Twitter</c:v>
                </c:pt>
                <c:pt idx="5">
                  <c:v>Animation</c:v>
                </c:pt>
                <c:pt idx="6">
                  <c:v>AVG</c:v>
                </c:pt>
              </c:strCache>
            </c:strRef>
          </c:cat>
          <c:val>
            <c:numRef>
              <c:f>Motivation!$T$36:$Z$36</c:f>
              <c:numCache>
                <c:formatCode>General</c:formatCode>
                <c:ptCount val="7"/>
                <c:pt idx="0">
                  <c:v>20595549111673.602</c:v>
                </c:pt>
                <c:pt idx="1">
                  <c:v>13367734983826.801</c:v>
                </c:pt>
                <c:pt idx="2">
                  <c:v>881303971032.83606</c:v>
                </c:pt>
                <c:pt idx="3">
                  <c:v>13227565313568.801</c:v>
                </c:pt>
                <c:pt idx="4">
                  <c:v>2335639754347.6401</c:v>
                </c:pt>
                <c:pt idx="5">
                  <c:v>27432841968845</c:v>
                </c:pt>
                <c:pt idx="6">
                  <c:v>12973439183882.4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D7-4CA2-B5CC-1DFECB3FEA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993715864"/>
        <c:axId val="-2025798280"/>
      </c:barChart>
      <c:catAx>
        <c:axId val="-1993715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spPr>
          <a:ln w="12700">
            <a:solidFill>
              <a:sysClr val="windowText" lastClr="000000"/>
            </a:solidFill>
          </a:ln>
        </c:spPr>
        <c:txPr>
          <a:bodyPr/>
          <a:lstStyle/>
          <a:p>
            <a:pPr>
              <a:lnSpc>
                <a:spcPts val="1800"/>
              </a:lnSpc>
              <a:defRPr sz="1600" b="0" spc="-180" baseline="0"/>
            </a:pPr>
            <a:endParaRPr lang="en-US"/>
          </a:p>
        </c:txPr>
        <c:crossAx val="-2025798280"/>
        <c:crosses val="autoZero"/>
        <c:auto val="1"/>
        <c:lblAlgn val="ctr"/>
        <c:lblOffset val="0"/>
        <c:noMultiLvlLbl val="0"/>
      </c:catAx>
      <c:valAx>
        <c:axId val="-2025798280"/>
        <c:scaling>
          <c:orientation val="minMax"/>
        </c:scaling>
        <c:delete val="0"/>
        <c:axPos val="l"/>
        <c:majorGridlines>
          <c:spPr>
            <a:ln>
              <a:solidFill>
                <a:sysClr val="windowText" lastClr="000000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lnSpc>
                    <a:spcPts val="2200"/>
                  </a:lnSpc>
                  <a:defRPr sz="2800"/>
                </a:pPr>
                <a:r>
                  <a:rPr lang="en-US" sz="2800" dirty="0"/>
                  <a:t>Fraction </a:t>
                </a:r>
                <a:r>
                  <a:rPr lang="en-US" sz="2800" dirty="0" smtClean="0"/>
                  <a:t>of</a:t>
                </a:r>
                <a:br>
                  <a:rPr lang="en-US" sz="2800" dirty="0" smtClean="0"/>
                </a:br>
                <a:r>
                  <a:rPr lang="en-US" sz="2800" dirty="0" smtClean="0"/>
                  <a:t>Total </a:t>
                </a:r>
                <a:r>
                  <a:rPr lang="en-US" sz="2800" dirty="0"/>
                  <a:t>Energy</a:t>
                </a:r>
              </a:p>
            </c:rich>
          </c:tx>
          <c:layout>
            <c:manualLayout>
              <c:xMode val="edge"/>
              <c:yMode val="edge"/>
              <c:x val="0"/>
              <c:y val="0.16245765384425001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2400" b="0"/>
            </a:pPr>
            <a:endParaRPr lang="en-US"/>
          </a:p>
        </c:txPr>
        <c:crossAx val="-1993715864"/>
        <c:crosses val="autoZero"/>
        <c:crossBetween val="between"/>
        <c:majorUnit val="0.2"/>
      </c:valAx>
      <c:spPr>
        <a:ln w="12700">
          <a:solidFill>
            <a:sysClr val="windowText" lastClr="000000"/>
          </a:solidFill>
        </a:ln>
      </c:spPr>
    </c:plotArea>
    <c:legend>
      <c:legendPos val="t"/>
      <c:layout>
        <c:manualLayout>
          <c:xMode val="edge"/>
          <c:yMode val="edge"/>
          <c:x val="0.21123981930068"/>
          <c:y val="1.75397783092524E-3"/>
          <c:w val="0.728432944109625"/>
          <c:h val="0.12636301231576799"/>
        </c:manualLayout>
      </c:layout>
      <c:overlay val="0"/>
      <c:txPr>
        <a:bodyPr/>
        <a:lstStyle/>
        <a:p>
          <a:pPr>
            <a:defRPr sz="2800" b="0"/>
          </a:pPr>
          <a:endParaRPr lang="en-US"/>
        </a:p>
      </c:txPr>
    </c:legend>
    <c:plotVisOnly val="1"/>
    <c:dispBlanksAs val="gap"/>
    <c:showDLblsOverMax val="0"/>
  </c:chart>
  <c:spPr>
    <a:ln>
      <a:noFill/>
    </a:ln>
    <a:effectLst/>
  </c:spPr>
  <c:txPr>
    <a:bodyPr/>
    <a:lstStyle/>
    <a:p>
      <a:pPr>
        <a:defRPr sz="1800" b="1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2648896840758"/>
          <c:y val="0.228581169235611"/>
          <c:w val="0.70822037610584199"/>
          <c:h val="0.528572121657148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browser!$C$8</c:f>
              <c:strCache>
                <c:ptCount val="1"/>
                <c:pt idx="0">
                  <c:v>Texture Tiling </c:v>
                </c:pt>
              </c:strCache>
            </c:strRef>
          </c:tx>
          <c:spPr>
            <a:solidFill>
              <a:srgbClr val="1F497D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browser!$D$6:$I$6</c:f>
              <c:strCache>
                <c:ptCount val="6"/>
                <c:pt idx="0">
                  <c:v>CPU</c:v>
                </c:pt>
                <c:pt idx="1">
                  <c:v>L1</c:v>
                </c:pt>
                <c:pt idx="2">
                  <c:v>LLC</c:v>
                </c:pt>
                <c:pt idx="3">
                  <c:v>Inter-
connect</c:v>
                </c:pt>
                <c:pt idx="4">
                  <c:v>Mem
Ctrl</c:v>
                </c:pt>
                <c:pt idx="5">
                  <c:v>DRAM</c:v>
                </c:pt>
              </c:strCache>
            </c:strRef>
          </c:cat>
          <c:val>
            <c:numRef>
              <c:f>browser!$D$8:$I$8</c:f>
              <c:numCache>
                <c:formatCode>General</c:formatCode>
                <c:ptCount val="6"/>
                <c:pt idx="0">
                  <c:v>2551611423734.52</c:v>
                </c:pt>
                <c:pt idx="1">
                  <c:v>903728069139.29004</c:v>
                </c:pt>
                <c:pt idx="2">
                  <c:v>687788466859.19995</c:v>
                </c:pt>
                <c:pt idx="3">
                  <c:v>2521647969456</c:v>
                </c:pt>
                <c:pt idx="4">
                  <c:v>403463675112.96002</c:v>
                </c:pt>
                <c:pt idx="5">
                  <c:v>6051955126694.4004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6D-425E-9768-3BC8ECE2D441}"/>
            </c:ext>
          </c:extLst>
        </c:ser>
        <c:ser>
          <c:idx val="1"/>
          <c:order val="1"/>
          <c:tx>
            <c:strRef>
              <c:f>browser!$C$9</c:f>
              <c:strCache>
                <c:ptCount val="1"/>
                <c:pt idx="0">
                  <c:v>Color Blitting </c:v>
                </c:pt>
              </c:strCache>
            </c:strRef>
          </c:tx>
          <c:spPr>
            <a:solidFill>
              <a:srgbClr val="4A8861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browser!$D$6:$I$6</c:f>
              <c:strCache>
                <c:ptCount val="6"/>
                <c:pt idx="0">
                  <c:v>CPU</c:v>
                </c:pt>
                <c:pt idx="1">
                  <c:v>L1</c:v>
                </c:pt>
                <c:pt idx="2">
                  <c:v>LLC</c:v>
                </c:pt>
                <c:pt idx="3">
                  <c:v>Inter-
connect</c:v>
                </c:pt>
                <c:pt idx="4">
                  <c:v>Mem
Ctrl</c:v>
                </c:pt>
                <c:pt idx="5">
                  <c:v>DRAM</c:v>
                </c:pt>
              </c:strCache>
            </c:strRef>
          </c:cat>
          <c:val>
            <c:numRef>
              <c:f>browser!$D$9:$I$9</c:f>
              <c:numCache>
                <c:formatCode>General</c:formatCode>
                <c:ptCount val="6"/>
                <c:pt idx="0">
                  <c:v>3025874069313.4399</c:v>
                </c:pt>
                <c:pt idx="1">
                  <c:v>531329645419</c:v>
                </c:pt>
                <c:pt idx="2">
                  <c:v>909145674584</c:v>
                </c:pt>
                <c:pt idx="3">
                  <c:v>982460247840</c:v>
                </c:pt>
                <c:pt idx="4">
                  <c:v>157193639654.39999</c:v>
                </c:pt>
                <c:pt idx="5">
                  <c:v>2357904594816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6D-425E-9768-3BC8ECE2D441}"/>
            </c:ext>
          </c:extLst>
        </c:ser>
        <c:ser>
          <c:idx val="2"/>
          <c:order val="2"/>
          <c:tx>
            <c:strRef>
              <c:f>browser!$C$10</c:f>
              <c:strCache>
                <c:ptCount val="1"/>
                <c:pt idx="0">
                  <c:v>Other</c:v>
                </c:pt>
              </c:strCache>
            </c:strRef>
          </c:tx>
          <c:spPr>
            <a:pattFill prst="wdDnDiag">
              <a:fgClr>
                <a:sysClr val="windowText" lastClr="000000">
                  <a:lumMod val="50000"/>
                  <a:lumOff val="50000"/>
                </a:sysClr>
              </a:fgClr>
              <a:bgClr>
                <a:srgbClr val="A5A5A5">
                  <a:lumMod val="40000"/>
                  <a:lumOff val="60000"/>
                </a:srgbClr>
              </a:bgClr>
            </a:pattFill>
            <a:ln>
              <a:solidFill>
                <a:srgbClr val="000000"/>
              </a:solidFill>
            </a:ln>
          </c:spPr>
          <c:invertIfNegative val="0"/>
          <c:dPt>
            <c:idx val="5"/>
            <c:invertIfNegative val="0"/>
            <c:bubble3D val="0"/>
            <c:spPr>
              <a:pattFill prst="wdDnDiag">
                <a:fgClr>
                  <a:sysClr val="window" lastClr="FFFFFF">
                    <a:lumMod val="50000"/>
                  </a:sysClr>
                </a:fgClr>
                <a:bgClr>
                  <a:sysClr val="window" lastClr="FFFFFF">
                    <a:lumMod val="85000"/>
                  </a:sysClr>
                </a:bgClr>
              </a:patt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D6D-425E-9768-3BC8ECE2D441}"/>
              </c:ext>
            </c:extLst>
          </c:dPt>
          <c:cat>
            <c:strRef>
              <c:f>browser!$D$6:$I$6</c:f>
              <c:strCache>
                <c:ptCount val="6"/>
                <c:pt idx="0">
                  <c:v>CPU</c:v>
                </c:pt>
                <c:pt idx="1">
                  <c:v>L1</c:v>
                </c:pt>
                <c:pt idx="2">
                  <c:v>LLC</c:v>
                </c:pt>
                <c:pt idx="3">
                  <c:v>Inter-
connect</c:v>
                </c:pt>
                <c:pt idx="4">
                  <c:v>Mem
Ctrl</c:v>
                </c:pt>
                <c:pt idx="5">
                  <c:v>DRAM</c:v>
                </c:pt>
              </c:strCache>
            </c:strRef>
          </c:cat>
          <c:val>
            <c:numRef>
              <c:f>browser!$D$10:$I$10</c:f>
              <c:numCache>
                <c:formatCode>General</c:formatCode>
                <c:ptCount val="6"/>
                <c:pt idx="0">
                  <c:v>4221329498252.04</c:v>
                </c:pt>
                <c:pt idx="1">
                  <c:v>2566789825241.71</c:v>
                </c:pt>
                <c:pt idx="2">
                  <c:v>2355873139356.7998</c:v>
                </c:pt>
                <c:pt idx="3">
                  <c:v>3045626768304</c:v>
                </c:pt>
                <c:pt idx="4">
                  <c:v>487300282928.64001</c:v>
                </c:pt>
                <c:pt idx="5">
                  <c:v>7309504243929.5996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6D-425E-9768-3BC8ECE2D4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-2038394984"/>
        <c:axId val="-2058919816"/>
      </c:barChart>
      <c:catAx>
        <c:axId val="-2038394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txPr>
          <a:bodyPr/>
          <a:lstStyle/>
          <a:p>
            <a:pPr>
              <a:lnSpc>
                <a:spcPts val="1800"/>
              </a:lnSpc>
              <a:defRPr sz="2000" b="1" spc="-50" baseline="0"/>
            </a:pPr>
            <a:endParaRPr lang="en-US"/>
          </a:p>
        </c:txPr>
        <c:crossAx val="-2058919816"/>
        <c:crosses val="autoZero"/>
        <c:auto val="1"/>
        <c:lblAlgn val="ctr"/>
        <c:lblOffset val="0"/>
        <c:noMultiLvlLbl val="0"/>
      </c:catAx>
      <c:valAx>
        <c:axId val="-2058919816"/>
        <c:scaling>
          <c:orientation val="minMax"/>
        </c:scaling>
        <c:delete val="0"/>
        <c:axPos val="l"/>
        <c:majorGridlines>
          <c:spPr>
            <a:ln>
              <a:solidFill>
                <a:sysClr val="windowText" lastClr="000000"/>
              </a:solidFill>
              <a:prstDash val="dash"/>
            </a:ln>
          </c:spPr>
        </c:majorGridlines>
        <c:title>
          <c:tx>
            <c:rich>
              <a:bodyPr rot="-5400000" vert="horz" anchor="ctr" anchorCtr="1"/>
              <a:lstStyle/>
              <a:p>
                <a:pPr>
                  <a:defRPr sz="2600" b="1"/>
                </a:pPr>
                <a:r>
                  <a:rPr lang="en-US" sz="2600" b="1" dirty="0"/>
                  <a:t>Total Energy </a:t>
                </a:r>
                <a:r>
                  <a:rPr lang="en-US" sz="2600" b="0" dirty="0"/>
                  <a:t>(</a:t>
                </a:r>
                <a:r>
                  <a:rPr lang="en-US" sz="2600" b="0" dirty="0" err="1"/>
                  <a:t>pJ</a:t>
                </a:r>
                <a:r>
                  <a:rPr lang="en-US" sz="2600" b="0" dirty="0"/>
                  <a:t>)</a:t>
                </a:r>
              </a:p>
            </c:rich>
          </c:tx>
          <c:layout>
            <c:manualLayout>
              <c:xMode val="edge"/>
              <c:yMode val="edge"/>
              <c:x val="9.3587898140525899E-2"/>
              <c:y val="0.117045768945826"/>
            </c:manualLayout>
          </c:layout>
          <c:overlay val="0"/>
        </c:title>
        <c:numFmt formatCode="General" sourceLinked="1"/>
        <c:majorTickMark val="out"/>
        <c:minorTickMark val="none"/>
        <c:tickLblPos val="none"/>
        <c:spPr>
          <a:ln w="127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0"/>
            </a:pPr>
            <a:endParaRPr lang="en-US"/>
          </a:p>
        </c:txPr>
        <c:crossAx val="-2038394984"/>
        <c:crosses val="autoZero"/>
        <c:crossBetween val="between"/>
        <c:majorUnit val="3000000000000"/>
      </c:valAx>
      <c:spPr>
        <a:ln w="12700">
          <a:solidFill>
            <a:sysClr val="windowText" lastClr="000000"/>
          </a:solidFill>
        </a:ln>
      </c:spPr>
    </c:plotArea>
    <c:legend>
      <c:legendPos val="t"/>
      <c:layout>
        <c:manualLayout>
          <c:xMode val="edge"/>
          <c:yMode val="edge"/>
          <c:x val="0.18870383218360501"/>
          <c:y val="4.71250336006084E-2"/>
          <c:w val="0.78586326710560594"/>
          <c:h val="0.112467925775012"/>
        </c:manualLayout>
      </c:layout>
      <c:overlay val="0"/>
      <c:txPr>
        <a:bodyPr/>
        <a:lstStyle/>
        <a:p>
          <a:pPr>
            <a:defRPr sz="2800" b="0" spc="-100" baseline="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 b="1"/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4277420344007098"/>
          <c:y val="0.29932244234595201"/>
          <c:w val="0.42644414284984183"/>
          <c:h val="0.4580348586319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'C:\Users\Saugata\AppData\Local\Temp\[PIM-Browser-estimated-energy-repair2.xlsx]Motivation'!$AH$59</c:f>
              <c:strCache>
                <c:ptCount val="1"/>
                <c:pt idx="0">
                  <c:v>Data Movement</c:v>
                </c:pt>
              </c:strCache>
            </c:strRef>
          </c:tx>
          <c:spPr>
            <a:pattFill prst="wdUpDiag">
              <a:fgClr>
                <a:srgbClr val="70AD47">
                  <a:lumMod val="20000"/>
                  <a:lumOff val="80000"/>
                </a:srgbClr>
              </a:fgClr>
              <a:bgClr>
                <a:srgbClr val="70AD47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'C:\Users\Saugata\AppData\Local\Temp\[PIM-Browser-estimated-energy-repair2.xlsx]Motivation'!$AG$61:$AG$62</c:f>
              <c:strCache>
                <c:ptCount val="2"/>
                <c:pt idx="0">
                  <c:v>Texture Tiling </c:v>
                </c:pt>
                <c:pt idx="1">
                  <c:v>Color Blitting </c:v>
                </c:pt>
              </c:strCache>
            </c:strRef>
          </c:cat>
          <c:val>
            <c:numRef>
              <c:f>'C:\Users\Saugata\AppData\Local\Temp\[PIM-Browser-estimated-energy-repair2.xlsx]Motivation'!$AH$61:$AH$62</c:f>
              <c:numCache>
                <c:formatCode>General</c:formatCode>
                <c:ptCount val="2"/>
                <c:pt idx="0">
                  <c:v>0.25732768103481901</c:v>
                </c:pt>
                <c:pt idx="1">
                  <c:v>0.120233029373742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ED-4FFB-9ABF-8731265A9881}"/>
            </c:ext>
          </c:extLst>
        </c:ser>
        <c:ser>
          <c:idx val="1"/>
          <c:order val="1"/>
          <c:tx>
            <c:strRef>
              <c:f>'C:\Users\Saugata\AppData\Local\Temp\[PIM-Browser-estimated-energy-repair2.xlsx]Motivation'!$AI$59</c:f>
              <c:strCache>
                <c:ptCount val="1"/>
                <c:pt idx="0">
                  <c:v>Compute</c:v>
                </c:pt>
              </c:strCache>
            </c:strRef>
          </c:tx>
          <c:spPr>
            <a:pattFill prst="wdDnDiag">
              <a:fgClr>
                <a:srgbClr val="ED7D31">
                  <a:lumMod val="75000"/>
                </a:srgbClr>
              </a:fgClr>
              <a:bgClr>
                <a:srgbClr val="ED7D31">
                  <a:lumMod val="40000"/>
                  <a:lumOff val="60000"/>
                </a:srgbClr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'C:\Users\Saugata\AppData\Local\Temp\[PIM-Browser-estimated-energy-repair2.xlsx]Motivation'!$AG$61:$AG$62</c:f>
              <c:strCache>
                <c:ptCount val="2"/>
                <c:pt idx="0">
                  <c:v>Texture Tiling </c:v>
                </c:pt>
                <c:pt idx="1">
                  <c:v>Color Blitting </c:v>
                </c:pt>
              </c:strCache>
            </c:strRef>
          </c:cat>
          <c:val>
            <c:numRef>
              <c:f>'C:\Users\Saugata\AppData\Local\Temp\[PIM-Browser-estimated-energy-repair2.xlsx]Motivation'!$AI$61:$AI$62</c:f>
              <c:numCache>
                <c:formatCode>General</c:formatCode>
                <c:ptCount val="2"/>
                <c:pt idx="0">
                  <c:v>6.2127555934615698E-2</c:v>
                </c:pt>
                <c:pt idx="1">
                  <c:v>7.3675074011556499E-2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ED-4FFB-9ABF-8731265A98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100"/>
        <c:axId val="-1989833640"/>
        <c:axId val="-2012757496"/>
      </c:barChart>
      <c:catAx>
        <c:axId val="-1989833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txPr>
          <a:bodyPr/>
          <a:lstStyle/>
          <a:p>
            <a:pPr>
              <a:lnSpc>
                <a:spcPts val="1800"/>
              </a:lnSpc>
              <a:defRPr sz="2000" b="0"/>
            </a:pPr>
            <a:endParaRPr lang="en-US"/>
          </a:p>
        </c:txPr>
        <c:crossAx val="-2012757496"/>
        <c:crosses val="autoZero"/>
        <c:auto val="1"/>
        <c:lblAlgn val="ctr"/>
        <c:lblOffset val="0"/>
        <c:noMultiLvlLbl val="0"/>
      </c:catAx>
      <c:valAx>
        <c:axId val="-2012757496"/>
        <c:scaling>
          <c:orientation val="minMax"/>
        </c:scaling>
        <c:delete val="0"/>
        <c:axPos val="l"/>
        <c:majorGridlines>
          <c:spPr>
            <a:ln>
              <a:solidFill>
                <a:sysClr val="windowText" lastClr="000000"/>
              </a:solidFill>
              <a:prstDash val="dash"/>
            </a:ln>
          </c:spPr>
        </c:majorGridlines>
        <c:title>
          <c:tx>
            <c:rich>
              <a:bodyPr rot="-5400000" vert="horz" anchor="ctr" anchorCtr="1"/>
              <a:lstStyle/>
              <a:p>
                <a:pPr>
                  <a:lnSpc>
                    <a:spcPts val="2200"/>
                  </a:lnSpc>
                  <a:defRPr sz="2600"/>
                </a:pPr>
                <a:r>
                  <a:rPr lang="en-US" sz="2600" dirty="0"/>
                  <a:t>Fraction of </a:t>
                </a:r>
                <a:br>
                  <a:rPr lang="en-US" sz="2600" dirty="0"/>
                </a:br>
                <a:r>
                  <a:rPr lang="en-US" sz="2600" dirty="0"/>
                  <a:t>Total</a:t>
                </a:r>
                <a:r>
                  <a:rPr lang="en-US" sz="2600" baseline="0" dirty="0"/>
                  <a:t> </a:t>
                </a:r>
                <a:r>
                  <a:rPr lang="en-US" sz="2600" dirty="0"/>
                  <a:t>Energy </a:t>
                </a:r>
              </a:p>
            </c:rich>
          </c:tx>
          <c:layout>
            <c:manualLayout>
              <c:xMode val="edge"/>
              <c:yMode val="edge"/>
              <c:x val="5.2906229947586897E-2"/>
              <c:y val="0.29641091860327246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2000" b="0"/>
            </a:pPr>
            <a:endParaRPr lang="en-US"/>
          </a:p>
        </c:txPr>
        <c:crossAx val="-1989833640"/>
        <c:crosses val="autoZero"/>
        <c:crossBetween val="between"/>
        <c:majorUnit val="0.1"/>
      </c:valAx>
      <c:spPr>
        <a:ln w="12700">
          <a:solidFill>
            <a:sysClr val="windowText" lastClr="000000"/>
          </a:solidFill>
        </a:ln>
      </c:spPr>
    </c:plotArea>
    <c:legend>
      <c:legendPos val="t"/>
      <c:layout>
        <c:manualLayout>
          <c:xMode val="edge"/>
          <c:yMode val="edge"/>
          <c:x val="9.00280821540664E-4"/>
          <c:y val="7.7084838117958299E-2"/>
          <c:w val="0.75040300736509202"/>
          <c:h val="0.199080579872525"/>
        </c:manualLayout>
      </c:layout>
      <c:overlay val="0"/>
      <c:txPr>
        <a:bodyPr/>
        <a:lstStyle/>
        <a:p>
          <a:pPr>
            <a:defRPr sz="2200" b="0" spc="-150" baseline="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 b="1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89094488188976E-2"/>
          <c:y val="0.157407518030899"/>
          <c:w val="0.89136832895887996"/>
          <c:h val="0.56280839895013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Browser!$C$79</c:f>
              <c:strCache>
                <c:ptCount val="1"/>
                <c:pt idx="0">
                  <c:v>CPU-Only</c:v>
                </c:pt>
              </c:strCache>
            </c:strRef>
          </c:tx>
          <c:spPr>
            <a:pattFill prst="wdDnDiag">
              <a:fgClr>
                <a:schemeClr val="tx2">
                  <a:lumMod val="40000"/>
                  <a:lumOff val="60000"/>
                </a:schemeClr>
              </a:fgClr>
              <a:bgClr>
                <a:schemeClr val="tx1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Browser!$A$80:$B$88</c:f>
              <c:strCache>
                <c:ptCount val="9"/>
                <c:pt idx="0">
                  <c:v>Texture_x000d_Tiling</c:v>
                </c:pt>
                <c:pt idx="1">
                  <c:v>Color_x000d_Blitting</c:v>
                </c:pt>
                <c:pt idx="2">
                  <c:v>Com-_x000d_pression</c:v>
                </c:pt>
                <c:pt idx="3">
                  <c:v>Decom-_x000d_pression</c:v>
                </c:pt>
                <c:pt idx="4">
                  <c:v>Packing</c:v>
                </c:pt>
                <c:pt idx="5">
                  <c:v>Quantization</c:v>
                </c:pt>
                <c:pt idx="6">
                  <c:v>Sub-Pixel Interpolation</c:v>
                </c:pt>
                <c:pt idx="7">
                  <c:v>Deblocking Filter</c:v>
                </c:pt>
                <c:pt idx="8">
                  <c:v>Motion Estimation</c:v>
                </c:pt>
              </c:strCache>
            </c:strRef>
          </c:cat>
          <c:val>
            <c:numRef>
              <c:f>Browser!$C$80:$C$88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C7-4EA5-B8C7-F519AE7AAEC6}"/>
            </c:ext>
          </c:extLst>
        </c:ser>
        <c:ser>
          <c:idx val="1"/>
          <c:order val="1"/>
          <c:tx>
            <c:strRef>
              <c:f>Browser!$D$79</c:f>
              <c:strCache>
                <c:ptCount val="1"/>
                <c:pt idx="0">
                  <c:v>PIM-Core</c:v>
                </c:pt>
              </c:strCache>
            </c:strRef>
          </c:tx>
          <c:spPr>
            <a:solidFill>
              <a:srgbClr val="4A8861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Browser!$A$80:$B$88</c:f>
              <c:strCache>
                <c:ptCount val="9"/>
                <c:pt idx="0">
                  <c:v>Texture_x000d_Tiling</c:v>
                </c:pt>
                <c:pt idx="1">
                  <c:v>Color_x000d_Blitting</c:v>
                </c:pt>
                <c:pt idx="2">
                  <c:v>Com-_x000d_pression</c:v>
                </c:pt>
                <c:pt idx="3">
                  <c:v>Decom-_x000d_pression</c:v>
                </c:pt>
                <c:pt idx="4">
                  <c:v>Packing</c:v>
                </c:pt>
                <c:pt idx="5">
                  <c:v>Quantization</c:v>
                </c:pt>
                <c:pt idx="6">
                  <c:v>Sub-Pixel Interpolation</c:v>
                </c:pt>
                <c:pt idx="7">
                  <c:v>Deblocking Filter</c:v>
                </c:pt>
                <c:pt idx="8">
                  <c:v>Motion Estimation</c:v>
                </c:pt>
              </c:strCache>
            </c:strRef>
          </c:cat>
          <c:val>
            <c:numRef>
              <c:f>Browser!$D$80:$D$88</c:f>
              <c:numCache>
                <c:formatCode>General</c:formatCode>
                <c:ptCount val="9"/>
                <c:pt idx="0">
                  <c:v>0.41637715800000002</c:v>
                </c:pt>
                <c:pt idx="1">
                  <c:v>0.531000429</c:v>
                </c:pt>
                <c:pt idx="2">
                  <c:v>0.59396378400000005</c:v>
                </c:pt>
                <c:pt idx="3">
                  <c:v>0.40527101500000001</c:v>
                </c:pt>
                <c:pt idx="4">
                  <c:v>0.50870371400000003</c:v>
                </c:pt>
                <c:pt idx="5">
                  <c:v>0.50461625300000001</c:v>
                </c:pt>
                <c:pt idx="6">
                  <c:v>0.50061163066835501</c:v>
                </c:pt>
                <c:pt idx="7">
                  <c:v>0.49893281561268099</c:v>
                </c:pt>
                <c:pt idx="8">
                  <c:v>0.59594186319049902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C7-4EA5-B8C7-F519AE7AAEC6}"/>
            </c:ext>
          </c:extLst>
        </c:ser>
        <c:ser>
          <c:idx val="2"/>
          <c:order val="2"/>
          <c:tx>
            <c:strRef>
              <c:f>Browser!$E$79</c:f>
              <c:strCache>
                <c:ptCount val="1"/>
                <c:pt idx="0">
                  <c:v>PIM-Acc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Browser!$A$80:$B$88</c:f>
              <c:strCache>
                <c:ptCount val="9"/>
                <c:pt idx="0">
                  <c:v>Texture_x000d_Tiling</c:v>
                </c:pt>
                <c:pt idx="1">
                  <c:v>Color_x000d_Blitting</c:v>
                </c:pt>
                <c:pt idx="2">
                  <c:v>Com-_x000d_pression</c:v>
                </c:pt>
                <c:pt idx="3">
                  <c:v>Decom-_x000d_pression</c:v>
                </c:pt>
                <c:pt idx="4">
                  <c:v>Packing</c:v>
                </c:pt>
                <c:pt idx="5">
                  <c:v>Quantization</c:v>
                </c:pt>
                <c:pt idx="6">
                  <c:v>Sub-Pixel Interpolation</c:v>
                </c:pt>
                <c:pt idx="7">
                  <c:v>Deblocking Filter</c:v>
                </c:pt>
                <c:pt idx="8">
                  <c:v>Motion Estimation</c:v>
                </c:pt>
              </c:strCache>
            </c:strRef>
          </c:cat>
          <c:val>
            <c:numRef>
              <c:f>Browser!$E$80:$E$88</c:f>
              <c:numCache>
                <c:formatCode>General</c:formatCode>
                <c:ptCount val="9"/>
                <c:pt idx="0">
                  <c:v>0.36127458499999998</c:v>
                </c:pt>
                <c:pt idx="1">
                  <c:v>0.42334838200000002</c:v>
                </c:pt>
                <c:pt idx="2">
                  <c:v>0.47293959899999999</c:v>
                </c:pt>
                <c:pt idx="3">
                  <c:v>0.29851487900000001</c:v>
                </c:pt>
                <c:pt idx="4">
                  <c:v>0.47245494599999999</c:v>
                </c:pt>
                <c:pt idx="5">
                  <c:v>0.42913338499999998</c:v>
                </c:pt>
                <c:pt idx="6">
                  <c:v>0.34481412367965097</c:v>
                </c:pt>
                <c:pt idx="7">
                  <c:v>0.26459175069815999</c:v>
                </c:pt>
                <c:pt idx="8">
                  <c:v>0.39249674136108298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C7-4EA5-B8C7-F519AE7AAE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25758872"/>
        <c:axId val="-2033157160"/>
      </c:barChart>
      <c:catAx>
        <c:axId val="-2025758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350" b="0"/>
            </a:pPr>
            <a:endParaRPr lang="en-US"/>
          </a:p>
        </c:txPr>
        <c:crossAx val="-2033157160"/>
        <c:crosses val="autoZero"/>
        <c:auto val="1"/>
        <c:lblAlgn val="ctr"/>
        <c:lblOffset val="100"/>
        <c:noMultiLvlLbl val="0"/>
      </c:catAx>
      <c:valAx>
        <c:axId val="-2033157160"/>
        <c:scaling>
          <c:orientation val="minMax"/>
          <c:max val="1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Normalized Energy</a:t>
                </a:r>
              </a:p>
            </c:rich>
          </c:tx>
          <c:layout>
            <c:manualLayout>
              <c:xMode val="edge"/>
              <c:yMode val="edge"/>
              <c:x val="9.0979877515310597E-3"/>
              <c:y val="0.16599607541249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0"/>
            </a:pPr>
            <a:endParaRPr lang="en-US"/>
          </a:p>
        </c:txPr>
        <c:crossAx val="-2025758872"/>
        <c:crosses val="autoZero"/>
        <c:crossBetween val="between"/>
        <c:majorUnit val="0.2"/>
      </c:valAx>
      <c:spPr>
        <a:ln w="19050" cmpd="sng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8173490813648299"/>
          <c:y val="4.2457713619130904E-3"/>
          <c:w val="0.61249945319335097"/>
          <c:h val="0.15850029163021301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spPr>
    <a:ln w="28575" cmpd="sng">
      <a:noFill/>
    </a:ln>
  </c:spPr>
  <c:txPr>
    <a:bodyPr/>
    <a:lstStyle/>
    <a:p>
      <a:pPr>
        <a:defRPr sz="1200" b="1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2807438436081205E-2"/>
          <c:y val="0.15926448849066299"/>
          <c:w val="0.90268141876943397"/>
          <c:h val="0.576615983346909"/>
        </c:manualLayout>
      </c:layout>
      <c:barChart>
        <c:barDir val="col"/>
        <c:grouping val="clustered"/>
        <c:varyColors val="0"/>
        <c:ser>
          <c:idx val="14"/>
          <c:order val="0"/>
          <c:tx>
            <c:strRef>
              <c:f>Browser!$F$40</c:f>
              <c:strCache>
                <c:ptCount val="1"/>
                <c:pt idx="0">
                  <c:v>CPU-Only</c:v>
                </c:pt>
              </c:strCache>
            </c:strRef>
          </c:tx>
          <c:spPr>
            <a:pattFill prst="wdDnDiag">
              <a:fgClr>
                <a:schemeClr val="accent5">
                  <a:lumMod val="40000"/>
                  <a:lumOff val="60000"/>
                </a:schemeClr>
              </a:fgClr>
              <a:bgClr>
                <a:schemeClr val="tx1"/>
              </a:bgClr>
            </a:patt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Browser!$G$39:$N$39</c:f>
              <c:strCache>
                <c:ptCount val="8"/>
                <c:pt idx="0">
                  <c:v>Texture       Tiling</c:v>
                </c:pt>
                <c:pt idx="1">
                  <c:v>Color       Blitting</c:v>
                </c:pt>
                <c:pt idx="2">
                  <c:v>Comp-    ression</c:v>
                </c:pt>
                <c:pt idx="3">
                  <c:v>Decomp-    ression</c:v>
                </c:pt>
                <c:pt idx="4">
                  <c:v>Sub-Pixel Interpolation</c:v>
                </c:pt>
                <c:pt idx="5">
                  <c:v>Deblocking Filter</c:v>
                </c:pt>
                <c:pt idx="6">
                  <c:v>Motion Estimation</c:v>
                </c:pt>
                <c:pt idx="7">
                  <c:v>TensorFlow</c:v>
                </c:pt>
              </c:strCache>
            </c:strRef>
          </c:cat>
          <c:val>
            <c:numRef>
              <c:f>Browser!$G$40:$N$40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CE-4C1F-8DCC-AC5D27ED3286}"/>
            </c:ext>
          </c:extLst>
        </c:ser>
        <c:ser>
          <c:idx val="0"/>
          <c:order val="1"/>
          <c:tx>
            <c:strRef>
              <c:f>Browser!$F$41</c:f>
              <c:strCache>
                <c:ptCount val="1"/>
                <c:pt idx="0">
                  <c:v>PIM-Core</c:v>
                </c:pt>
              </c:strCache>
            </c:strRef>
          </c:tx>
          <c:spPr>
            <a:solidFill>
              <a:srgbClr val="4A8861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Browser!$G$39:$N$39</c:f>
              <c:strCache>
                <c:ptCount val="8"/>
                <c:pt idx="0">
                  <c:v>Texture       Tiling</c:v>
                </c:pt>
                <c:pt idx="1">
                  <c:v>Color       Blitting</c:v>
                </c:pt>
                <c:pt idx="2">
                  <c:v>Comp-    ression</c:v>
                </c:pt>
                <c:pt idx="3">
                  <c:v>Decomp-    ression</c:v>
                </c:pt>
                <c:pt idx="4">
                  <c:v>Sub-Pixel Interpolation</c:v>
                </c:pt>
                <c:pt idx="5">
                  <c:v>Deblocking Filter</c:v>
                </c:pt>
                <c:pt idx="6">
                  <c:v>Motion Estimation</c:v>
                </c:pt>
                <c:pt idx="7">
                  <c:v>TensorFlow</c:v>
                </c:pt>
              </c:strCache>
            </c:strRef>
          </c:cat>
          <c:val>
            <c:numRef>
              <c:f>Browser!$G$41:$N$41</c:f>
              <c:numCache>
                <c:formatCode>General</c:formatCode>
                <c:ptCount val="8"/>
                <c:pt idx="0">
                  <c:v>0.43478260899999999</c:v>
                </c:pt>
                <c:pt idx="1">
                  <c:v>0.64516129</c:v>
                </c:pt>
                <c:pt idx="2">
                  <c:v>0.76335877900000004</c:v>
                </c:pt>
                <c:pt idx="3">
                  <c:v>0.76923076899999998</c:v>
                </c:pt>
                <c:pt idx="4">
                  <c:v>0.72463768115941996</c:v>
                </c:pt>
                <c:pt idx="5">
                  <c:v>0.8</c:v>
                </c:pt>
                <c:pt idx="6">
                  <c:v>0.84745762711864403</c:v>
                </c:pt>
                <c:pt idx="7">
                  <c:v>0.63694267515923597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CE-4C1F-8DCC-AC5D27ED3286}"/>
            </c:ext>
          </c:extLst>
        </c:ser>
        <c:ser>
          <c:idx val="1"/>
          <c:order val="2"/>
          <c:tx>
            <c:strRef>
              <c:f>Browser!$F$42</c:f>
              <c:strCache>
                <c:ptCount val="1"/>
                <c:pt idx="0">
                  <c:v>PIM-Acc</c:v>
                </c:pt>
              </c:strCache>
            </c:strRef>
          </c:tx>
          <c:spPr>
            <a:solidFill>
              <a:srgbClr val="FDC600">
                <a:lumMod val="60000"/>
                <a:lumOff val="40000"/>
              </a:srgb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Browser!$G$39:$N$39</c:f>
              <c:strCache>
                <c:ptCount val="8"/>
                <c:pt idx="0">
                  <c:v>Texture       Tiling</c:v>
                </c:pt>
                <c:pt idx="1">
                  <c:v>Color       Blitting</c:v>
                </c:pt>
                <c:pt idx="2">
                  <c:v>Comp-    ression</c:v>
                </c:pt>
                <c:pt idx="3">
                  <c:v>Decomp-    ression</c:v>
                </c:pt>
                <c:pt idx="4">
                  <c:v>Sub-Pixel Interpolation</c:v>
                </c:pt>
                <c:pt idx="5">
                  <c:v>Deblocking Filter</c:v>
                </c:pt>
                <c:pt idx="6">
                  <c:v>Motion Estimation</c:v>
                </c:pt>
                <c:pt idx="7">
                  <c:v>TensorFlow</c:v>
                </c:pt>
              </c:strCache>
            </c:strRef>
          </c:cat>
          <c:val>
            <c:numRef>
              <c:f>Browser!$G$42:$N$42</c:f>
              <c:numCache>
                <c:formatCode>General</c:formatCode>
                <c:ptCount val="8"/>
                <c:pt idx="0">
                  <c:v>0.4</c:v>
                </c:pt>
                <c:pt idx="1">
                  <c:v>0.57803468199999997</c:v>
                </c:pt>
                <c:pt idx="2">
                  <c:v>0.47619047599999997</c:v>
                </c:pt>
                <c:pt idx="3">
                  <c:v>0.5</c:v>
                </c:pt>
                <c:pt idx="4">
                  <c:v>0.581395348837209</c:v>
                </c:pt>
                <c:pt idx="5">
                  <c:v>0.70422535211267601</c:v>
                </c:pt>
                <c:pt idx="6">
                  <c:v>0.476190476190476</c:v>
                </c:pt>
                <c:pt idx="7">
                  <c:v>0.50505050505050497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CE-4C1F-8DCC-AC5D27ED3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1993726728"/>
        <c:axId val="-2128279416"/>
      </c:barChart>
      <c:catAx>
        <c:axId val="-1993726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00" b="0" spc="0" baseline="0"/>
            </a:pPr>
            <a:endParaRPr lang="en-US"/>
          </a:p>
        </c:txPr>
        <c:crossAx val="-2128279416"/>
        <c:crosses val="autoZero"/>
        <c:auto val="1"/>
        <c:lblAlgn val="ctr"/>
        <c:lblOffset val="100"/>
        <c:noMultiLvlLbl val="0"/>
      </c:catAx>
      <c:valAx>
        <c:axId val="-212827941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lg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Normalized Runtime</a:t>
                </a:r>
              </a:p>
            </c:rich>
          </c:tx>
          <c:layout>
            <c:manualLayout>
              <c:xMode val="edge"/>
              <c:yMode val="edge"/>
              <c:x val="2.8248777946751698E-3"/>
              <c:y val="0.20151246719160101"/>
            </c:manualLayout>
          </c:layout>
          <c:overlay val="0"/>
          <c:spPr>
            <a:noFill/>
            <a:ln w="25400">
              <a:noFill/>
            </a:ln>
          </c:spPr>
        </c:title>
        <c:numFmt formatCode="#,##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600" b="0">
                <a:latin typeface="+mn-lt"/>
              </a:defRPr>
            </a:pPr>
            <a:endParaRPr lang="en-US"/>
          </a:p>
        </c:txPr>
        <c:crossAx val="-1993726728"/>
        <c:crosses val="autoZero"/>
        <c:crossBetween val="between"/>
        <c:majorUnit val="0.2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r"/>
      <c:legendEntry>
        <c:idx val="2"/>
        <c:txPr>
          <a:bodyPr/>
          <a:lstStyle/>
          <a:p>
            <a:pPr>
              <a:defRPr sz="2400" b="1" i="0" u="none" strike="noStrike" baseline="0">
                <a:solidFill>
                  <a:srgbClr val="000000"/>
                </a:solidFill>
                <a:latin typeface="+mn-lt"/>
                <a:ea typeface="Calibri"/>
                <a:cs typeface="Calibri"/>
              </a:defRPr>
            </a:pPr>
            <a:endParaRPr lang="en-US"/>
          </a:p>
        </c:txPr>
      </c:legendEntry>
      <c:layout>
        <c:manualLayout>
          <c:xMode val="edge"/>
          <c:yMode val="edge"/>
          <c:x val="0.25160006253200501"/>
          <c:y val="1.51515151515151E-2"/>
          <c:w val="0.63493417843607003"/>
          <c:h val="0.11111111111111099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2400" b="1" i="0" u="none" strike="noStrike" baseline="0">
              <a:solidFill>
                <a:srgbClr val="000000"/>
              </a:solidFill>
              <a:latin typeface="+mn-lt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200" b="1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0.1621</cdr:x>
      <cdr:y>0.67167</cdr:y>
    </cdr:from>
    <cdr:to>
      <cdr:x>0.26293</cdr:x>
      <cdr:y>0.76045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62638" y="2561179"/>
          <a:ext cx="785373" cy="3385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2200" spc="-50" dirty="0" smtClean="0"/>
            <a:t>0</a:t>
          </a:r>
          <a:r>
            <a:rPr lang="en-US" sz="2200" baseline="15000" dirty="0" smtClean="0"/>
            <a:t>×</a:t>
          </a:r>
          <a:r>
            <a:rPr lang="en-US" sz="2200" spc="-50" dirty="0" smtClean="0"/>
            <a:t>10</a:t>
          </a:r>
          <a:r>
            <a:rPr lang="en-US" sz="2200" spc="-50" baseline="30000" dirty="0" smtClean="0"/>
            <a:t>12</a:t>
          </a:r>
          <a:endParaRPr lang="en-US" sz="2200" spc="-50" dirty="0"/>
        </a:p>
      </cdr:txBody>
    </cdr:sp>
  </cdr:relSizeAnchor>
  <cdr:relSizeAnchor xmlns:cdr="http://schemas.openxmlformats.org/drawingml/2006/chartDrawing">
    <cdr:from>
      <cdr:x>0.1621</cdr:x>
      <cdr:y>0.59173</cdr:y>
    </cdr:from>
    <cdr:to>
      <cdr:x>0.26293</cdr:x>
      <cdr:y>0.68052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62638" y="2256354"/>
          <a:ext cx="785373" cy="33857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2200" spc="-50" dirty="0" smtClean="0"/>
            <a:t>3</a:t>
          </a:r>
          <a:r>
            <a:rPr lang="en-US" sz="2200" baseline="15000" dirty="0" smtClean="0"/>
            <a:t>×</a:t>
          </a:r>
          <a:r>
            <a:rPr lang="en-US" sz="2200" spc="-50" dirty="0" smtClean="0"/>
            <a:t>10</a:t>
          </a:r>
          <a:r>
            <a:rPr lang="en-US" sz="2200" spc="-50" baseline="30000" dirty="0" smtClean="0"/>
            <a:t>12</a:t>
          </a:r>
          <a:endParaRPr lang="en-US" sz="2200" spc="-50" dirty="0"/>
        </a:p>
      </cdr:txBody>
    </cdr:sp>
  </cdr:relSizeAnchor>
  <cdr:relSizeAnchor xmlns:cdr="http://schemas.openxmlformats.org/drawingml/2006/chartDrawing">
    <cdr:from>
      <cdr:x>0.1621</cdr:x>
      <cdr:y>0.5118</cdr:y>
    </cdr:from>
    <cdr:to>
      <cdr:x>0.26293</cdr:x>
      <cdr:y>0.60059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62638" y="1951567"/>
          <a:ext cx="785373" cy="33857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2200" spc="-50" dirty="0" smtClean="0"/>
            <a:t>6</a:t>
          </a:r>
          <a:r>
            <a:rPr lang="en-US" sz="2200" baseline="15000" dirty="0" smtClean="0"/>
            <a:t>×</a:t>
          </a:r>
          <a:r>
            <a:rPr lang="en-US" sz="2200" spc="-50" dirty="0" smtClean="0"/>
            <a:t>10</a:t>
          </a:r>
          <a:r>
            <a:rPr lang="en-US" sz="2200" spc="-50" baseline="30000" dirty="0" smtClean="0"/>
            <a:t>12</a:t>
          </a:r>
          <a:endParaRPr lang="en-US" sz="2200" spc="-50" dirty="0"/>
        </a:p>
      </cdr:txBody>
    </cdr:sp>
  </cdr:relSizeAnchor>
  <cdr:relSizeAnchor xmlns:cdr="http://schemas.openxmlformats.org/drawingml/2006/chartDrawing">
    <cdr:from>
      <cdr:x>0.1621</cdr:x>
      <cdr:y>0.45185</cdr:y>
    </cdr:from>
    <cdr:to>
      <cdr:x>0.26293</cdr:x>
      <cdr:y>0.54064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62638" y="1722967"/>
          <a:ext cx="785373" cy="3385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2200" spc="-50" dirty="0" smtClean="0"/>
            <a:t>9</a:t>
          </a:r>
          <a:r>
            <a:rPr lang="en-US" sz="2200" baseline="15000" dirty="0" smtClean="0"/>
            <a:t>×</a:t>
          </a:r>
          <a:r>
            <a:rPr lang="en-US" sz="2200" spc="-50" dirty="0" smtClean="0"/>
            <a:t>10</a:t>
          </a:r>
          <a:r>
            <a:rPr lang="en-US" sz="2200" spc="-50" baseline="30000" dirty="0" smtClean="0"/>
            <a:t>12</a:t>
          </a:r>
          <a:endParaRPr lang="en-US" sz="2200" spc="-50" dirty="0"/>
        </a:p>
      </cdr:txBody>
    </cdr:sp>
  </cdr:relSizeAnchor>
  <cdr:relSizeAnchor xmlns:cdr="http://schemas.openxmlformats.org/drawingml/2006/chartDrawing">
    <cdr:from>
      <cdr:x>0.13954</cdr:x>
      <cdr:y>0.37192</cdr:y>
    </cdr:from>
    <cdr:to>
      <cdr:x>0.26102</cdr:x>
      <cdr:y>0.4607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086916" y="1418180"/>
          <a:ext cx="946218" cy="33853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2200" spc="-50" dirty="0" smtClean="0"/>
            <a:t>12</a:t>
          </a:r>
          <a:r>
            <a:rPr lang="en-US" sz="2200" baseline="15000" dirty="0" smtClean="0"/>
            <a:t>×</a:t>
          </a:r>
          <a:r>
            <a:rPr lang="en-US" sz="2200" spc="-50" dirty="0" smtClean="0"/>
            <a:t>10</a:t>
          </a:r>
          <a:r>
            <a:rPr lang="en-US" sz="2200" spc="-50" baseline="30000" dirty="0" smtClean="0"/>
            <a:t>12</a:t>
          </a:r>
          <a:endParaRPr lang="en-US" sz="2200" spc="-50" dirty="0"/>
        </a:p>
      </cdr:txBody>
    </cdr:sp>
  </cdr:relSizeAnchor>
  <cdr:relSizeAnchor xmlns:cdr="http://schemas.openxmlformats.org/drawingml/2006/chartDrawing">
    <cdr:from>
      <cdr:x>0.13954</cdr:x>
      <cdr:y>0.29198</cdr:y>
    </cdr:from>
    <cdr:to>
      <cdr:x>0.26102</cdr:x>
      <cdr:y>0.38077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086916" y="1113354"/>
          <a:ext cx="946218" cy="3385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2200" spc="-50" dirty="0" smtClean="0"/>
            <a:t>15</a:t>
          </a:r>
          <a:r>
            <a:rPr lang="en-US" sz="2200" baseline="15000" dirty="0" smtClean="0"/>
            <a:t>×</a:t>
          </a:r>
          <a:r>
            <a:rPr lang="en-US" sz="2200" spc="-50" dirty="0" smtClean="0"/>
            <a:t>10</a:t>
          </a:r>
          <a:r>
            <a:rPr lang="en-US" sz="2200" spc="-50" baseline="30000" dirty="0" smtClean="0"/>
            <a:t>12</a:t>
          </a:r>
          <a:endParaRPr lang="en-US" sz="2200" spc="-50" dirty="0"/>
        </a:p>
      </cdr:txBody>
    </cdr:sp>
  </cdr:relSizeAnchor>
  <cdr:relSizeAnchor xmlns:cdr="http://schemas.openxmlformats.org/drawingml/2006/chartDrawing">
    <cdr:from>
      <cdr:x>0.13954</cdr:x>
      <cdr:y>0.21205</cdr:y>
    </cdr:from>
    <cdr:to>
      <cdr:x>0.26102</cdr:x>
      <cdr:y>0.30084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086916" y="808567"/>
          <a:ext cx="946218" cy="3385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2200" spc="-50" dirty="0" smtClean="0"/>
            <a:t>18</a:t>
          </a:r>
          <a:r>
            <a:rPr lang="en-US" sz="2200" baseline="15000" dirty="0" smtClean="0"/>
            <a:t>×</a:t>
          </a:r>
          <a:r>
            <a:rPr lang="en-US" sz="2200" spc="-50" dirty="0" smtClean="0"/>
            <a:t>10</a:t>
          </a:r>
          <a:r>
            <a:rPr lang="en-US" sz="2200" spc="-50" baseline="30000" dirty="0" smtClean="0"/>
            <a:t>12</a:t>
          </a:r>
          <a:endParaRPr lang="en-US" sz="2200" spc="-5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4066838" cy="2171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8386425" y="0"/>
            <a:ext cx="14066838" cy="2171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16AA7-7505-9448-AD53-1E74C7E3804F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21900" y="3257550"/>
            <a:ext cx="12217400" cy="16287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246438" y="20631150"/>
            <a:ext cx="25968325" cy="195453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1254363"/>
            <a:ext cx="14066838" cy="2171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8386425" y="41254363"/>
            <a:ext cx="14066838" cy="2171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64EAA-613A-7D42-8F0C-6FFAC7DE2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77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7183123"/>
            <a:ext cx="27980640" cy="15280640"/>
          </a:xfrm>
        </p:spPr>
        <p:txBody>
          <a:bodyPr anchor="b"/>
          <a:lstStyle>
            <a:lvl1pPr algn="ctr">
              <a:defRPr sz="21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3053043"/>
            <a:ext cx="24688800" cy="10596877"/>
          </a:xfrm>
        </p:spPr>
        <p:txBody>
          <a:bodyPr/>
          <a:lstStyle>
            <a:lvl1pPr marL="0" indent="0" algn="ctr">
              <a:buNone/>
              <a:defRPr sz="8640"/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5C4B-A1AF-464D-BDE3-90EB15496C6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482-B634-489D-8C2A-63ED9F8F4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05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5C4B-A1AF-464D-BDE3-90EB15496C6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482-B634-489D-8C2A-63ED9F8F4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06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2336800"/>
            <a:ext cx="7098030" cy="3719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2336800"/>
            <a:ext cx="20882610" cy="3719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5C4B-A1AF-464D-BDE3-90EB15496C6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482-B634-489D-8C2A-63ED9F8F4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8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5C4B-A1AF-464D-BDE3-90EB15496C6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482-B634-489D-8C2A-63ED9F8F4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77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10942333"/>
            <a:ext cx="28392120" cy="18257517"/>
          </a:xfrm>
        </p:spPr>
        <p:txBody>
          <a:bodyPr anchor="b"/>
          <a:lstStyle>
            <a:lvl1pPr>
              <a:defRPr sz="21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29372573"/>
            <a:ext cx="28392120" cy="9601197"/>
          </a:xfrm>
        </p:spPr>
        <p:txBody>
          <a:bodyPr/>
          <a:lstStyle>
            <a:lvl1pPr marL="0" indent="0">
              <a:buNone/>
              <a:defRPr sz="8640">
                <a:solidFill>
                  <a:schemeClr val="tx1"/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5C4B-A1AF-464D-BDE3-90EB15496C6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482-B634-489D-8C2A-63ED9F8F4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43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11684000"/>
            <a:ext cx="13990320" cy="27848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11684000"/>
            <a:ext cx="13990320" cy="27848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5C4B-A1AF-464D-BDE3-90EB15496C6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482-B634-489D-8C2A-63ED9F8F4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20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336810"/>
            <a:ext cx="28392120" cy="84836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10759443"/>
            <a:ext cx="13926024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16032480"/>
            <a:ext cx="13926024" cy="2358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10759443"/>
            <a:ext cx="13994608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16032480"/>
            <a:ext cx="13994608" cy="2358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5C4B-A1AF-464D-BDE3-90EB15496C6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482-B634-489D-8C2A-63ED9F8F4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4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5C4B-A1AF-464D-BDE3-90EB15496C6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482-B634-489D-8C2A-63ED9F8F4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2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5C4B-A1AF-464D-BDE3-90EB15496C6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482-B634-489D-8C2A-63ED9F8F4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22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6319530"/>
            <a:ext cx="16664940" cy="31191200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5C4B-A1AF-464D-BDE3-90EB15496C6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482-B634-489D-8C2A-63ED9F8F4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3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6319530"/>
            <a:ext cx="16664940" cy="31191200"/>
          </a:xfrm>
        </p:spPr>
        <p:txBody>
          <a:bodyPr anchor="t"/>
          <a:lstStyle>
            <a:lvl1pPr marL="0" indent="0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5C4B-A1AF-464D-BDE3-90EB15496C6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482-B634-489D-8C2A-63ED9F8F4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83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2336810"/>
            <a:ext cx="2839212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11684000"/>
            <a:ext cx="2839212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35C4B-A1AF-464D-BDE3-90EB15496C6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40680650"/>
            <a:ext cx="1110996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68482-B634-489D-8C2A-63ED9F8F4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5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hart" Target="../charts/chart2.xml"/><Relationship Id="rId18" Type="http://schemas.openxmlformats.org/officeDocument/2006/relationships/image" Target="../media/image13.png"/><Relationship Id="rId3" Type="http://schemas.openxmlformats.org/officeDocument/2006/relationships/image" Target="../media/image2.png"/><Relationship Id="rId21" Type="http://schemas.openxmlformats.org/officeDocument/2006/relationships/chart" Target="../charts/chart5.xml"/><Relationship Id="rId7" Type="http://schemas.openxmlformats.org/officeDocument/2006/relationships/hyperlink" Target="https://github.com/CMU-SAFARI/MQSim/" TargetMode="External"/><Relationship Id="rId12" Type="http://schemas.openxmlformats.org/officeDocument/2006/relationships/chart" Target="../charts/chart1.xml"/><Relationship Id="rId17" Type="http://schemas.openxmlformats.org/officeDocument/2006/relationships/image" Target="../media/image12.pn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0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10" Type="http://schemas.openxmlformats.org/officeDocument/2006/relationships/image" Target="../media/image8.png"/><Relationship Id="rId19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4884" y="3327529"/>
            <a:ext cx="3335725" cy="333572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6070" y="3254359"/>
            <a:ext cx="3386558" cy="33374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0589" y="4568351"/>
            <a:ext cx="3775587" cy="769977"/>
          </a:xfrm>
          <a:prstGeom prst="rect">
            <a:avLst/>
          </a:prstGeom>
        </p:spPr>
      </p:pic>
      <p:pic>
        <p:nvPicPr>
          <p:cNvPr id="26" name="Picture 2" descr="Image result for cmu logo">
            <a:extLst>
              <a:ext uri="{FF2B5EF4-FFF2-40B4-BE49-F238E27FC236}">
                <a16:creationId xmlns:a16="http://schemas.microsoft.com/office/drawing/2014/main" id="{4F860DDF-D33B-4B21-A513-CEC969FD16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73" b="25864"/>
          <a:stretch/>
        </p:blipFill>
        <p:spPr bwMode="auto">
          <a:xfrm>
            <a:off x="816833" y="4574364"/>
            <a:ext cx="6249257" cy="9917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914400" y="250663"/>
            <a:ext cx="31089600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200" dirty="0">
                <a:solidFill>
                  <a:srgbClr val="C00000"/>
                </a:solidFill>
                <a:latin typeface="Gill Sans MT"/>
                <a:cs typeface="Gill Sans MT"/>
              </a:rPr>
              <a:t>Google </a:t>
            </a:r>
            <a:r>
              <a:rPr lang="en-US" sz="7200" dirty="0" smtClean="0">
                <a:solidFill>
                  <a:srgbClr val="C00000"/>
                </a:solidFill>
                <a:latin typeface="Gill Sans MT"/>
                <a:cs typeface="Gill Sans MT"/>
              </a:rPr>
              <a:t>Workloads </a:t>
            </a:r>
            <a:r>
              <a:rPr lang="en-US" sz="7200" dirty="0">
                <a:solidFill>
                  <a:srgbClr val="C00000"/>
                </a:solidFill>
                <a:latin typeface="Gill Sans MT"/>
                <a:cs typeface="Gill Sans MT"/>
              </a:rPr>
              <a:t>for Consumer Devices:</a:t>
            </a:r>
            <a:br>
              <a:rPr lang="en-US" sz="7200" dirty="0">
                <a:solidFill>
                  <a:srgbClr val="C00000"/>
                </a:solidFill>
                <a:latin typeface="Gill Sans MT"/>
                <a:cs typeface="Gill Sans MT"/>
              </a:rPr>
            </a:br>
            <a:r>
              <a:rPr lang="en-US" sz="7200" dirty="0">
                <a:solidFill>
                  <a:srgbClr val="C00000"/>
                </a:solidFill>
                <a:latin typeface="Gill Sans MT"/>
                <a:cs typeface="Gill Sans MT"/>
              </a:rPr>
              <a:t>Mitigating Data Movement </a:t>
            </a:r>
            <a:r>
              <a:rPr lang="en-US" sz="7200" dirty="0" smtClean="0">
                <a:solidFill>
                  <a:srgbClr val="C00000"/>
                </a:solidFill>
                <a:latin typeface="Gill Sans MT"/>
                <a:cs typeface="Gill Sans MT"/>
              </a:rPr>
              <a:t>Bottlenecks</a:t>
            </a:r>
          </a:p>
          <a:p>
            <a:pPr algn="ctr"/>
            <a:endParaRPr lang="en-US" sz="7200" dirty="0" smtClean="0">
              <a:solidFill>
                <a:srgbClr val="C00000"/>
              </a:solidFill>
              <a:latin typeface="Gill Sans MT"/>
              <a:cs typeface="Gill Sans M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14402" y="5808110"/>
            <a:ext cx="10218907" cy="1097280"/>
          </a:xfrm>
          <a:prstGeom prst="roundRect">
            <a:avLst>
              <a:gd name="adj" fmla="val 19119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0" tIns="91440" rIns="0" bIns="91440" rtlCol="0" anchor="t"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Gill Sans MT"/>
                <a:cs typeface="Gill Sans MT"/>
              </a:rPr>
              <a:t>Google Consumer Workloads</a:t>
            </a:r>
            <a:endParaRPr lang="en-US" sz="4800" b="1" dirty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0706274" y="18892230"/>
            <a:ext cx="1398548" cy="63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MT"/>
              <a:cs typeface="Gill Sans MT"/>
            </a:endParaRPr>
          </a:p>
        </p:txBody>
      </p:sp>
      <p:pic>
        <p:nvPicPr>
          <p:cNvPr id="48" name="Picture 47" descr="safar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057470" y="1075642"/>
            <a:ext cx="2743200" cy="793721"/>
          </a:xfrm>
          <a:prstGeom prst="rect">
            <a:avLst/>
          </a:prstGeom>
        </p:spPr>
      </p:pic>
      <p:sp>
        <p:nvSpPr>
          <p:cNvPr id="2" name="Rectangle 1">
            <a:hlinkClick r:id="rId7"/>
          </p:cNvPr>
          <p:cNvSpPr/>
          <p:nvPr/>
        </p:nvSpPr>
        <p:spPr>
          <a:xfrm>
            <a:off x="16976035" y="42332744"/>
            <a:ext cx="11378316" cy="620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MT"/>
              <a:cs typeface="Gill Sans M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029285" y="2618091"/>
            <a:ext cx="290847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Amirali Boroumand, </a:t>
            </a:r>
            <a:r>
              <a:rPr lang="en-US" sz="4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Saugata</a:t>
            </a:r>
            <a:r>
              <a:rPr lang="en-U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Ghose</a:t>
            </a:r>
            <a:r>
              <a:rPr lang="en-U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,  </a:t>
            </a:r>
            <a:r>
              <a:rPr lang="tr-TR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Youngsok </a:t>
            </a:r>
            <a:r>
              <a:rPr lang="tr-TR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Kim, Rachata Ausavarungnirun, </a:t>
            </a:r>
            <a:r>
              <a:rPr lang="tr-TR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Eric </a:t>
            </a:r>
            <a:r>
              <a:rPr lang="tr-TR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Shiu,</a:t>
            </a:r>
            <a:r>
              <a:rPr lang="en-U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/>
            </a:r>
            <a:br>
              <a:rPr lang="en-U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</a:br>
            <a:r>
              <a:rPr lang="tr-TR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Rahul Thakur</a:t>
            </a:r>
            <a:r>
              <a:rPr lang="tr-TR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, </a:t>
            </a:r>
            <a:r>
              <a:rPr lang="tr-TR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Daehyun </a:t>
            </a:r>
            <a:r>
              <a:rPr lang="tr-TR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Kim, Aki Kuusela, </a:t>
            </a:r>
            <a:r>
              <a:rPr lang="tr-TR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Allan </a:t>
            </a:r>
            <a:r>
              <a:rPr lang="tr-TR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Knies, </a:t>
            </a:r>
            <a:r>
              <a:rPr lang="tr-TR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Parthasarathy </a:t>
            </a:r>
            <a:r>
              <a:rPr lang="tr-TR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Ranganathan, </a:t>
            </a:r>
            <a:r>
              <a:rPr lang="tr-TR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Onur </a:t>
            </a:r>
            <a:r>
              <a:rPr lang="tr-TR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Mutlu</a:t>
            </a:r>
            <a:endParaRPr lang="en-US" sz="4800" b="1" dirty="0">
              <a:solidFill>
                <a:schemeClr val="tx1">
                  <a:lumMod val="50000"/>
                  <a:lumOff val="50000"/>
                </a:schemeClr>
              </a:solidFill>
              <a:latin typeface="Gill Sans MT"/>
              <a:cs typeface="Gill Sans MT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12608" y="4277719"/>
            <a:ext cx="1532296" cy="1408841"/>
          </a:xfrm>
          <a:prstGeom prst="rect">
            <a:avLst/>
          </a:prstGeom>
        </p:spPr>
      </p:pic>
      <p:sp>
        <p:nvSpPr>
          <p:cNvPr id="137" name="Rectangle 136"/>
          <p:cNvSpPr/>
          <p:nvPr/>
        </p:nvSpPr>
        <p:spPr>
          <a:xfrm>
            <a:off x="1777497" y="9969621"/>
            <a:ext cx="33193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Chrome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1185295" y="10630027"/>
            <a:ext cx="4529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Google’s web browser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5736209" y="9998911"/>
            <a:ext cx="45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TensorFlow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Mobile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5295776" y="10599362"/>
            <a:ext cx="54142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Google’s machine learning framework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2066815" y="12615681"/>
            <a:ext cx="7508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Video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Playback and Video Capture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3217230" y="13267590"/>
            <a:ext cx="5206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Goo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gle’s video </a:t>
            </a:r>
            <a:r>
              <a:rPr lang="en-US" sz="2800" b="1" kern="0" dirty="0" smtClean="0"/>
              <a:t>c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odec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/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</a:b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pic>
        <p:nvPicPr>
          <p:cNvPr id="143" name="Picture 1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77207" y="8386445"/>
            <a:ext cx="1613659" cy="1613659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38766" y="8400906"/>
            <a:ext cx="1439288" cy="1539318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88824" y="11472867"/>
            <a:ext cx="2395947" cy="1143096"/>
          </a:xfrm>
          <a:prstGeom prst="rect">
            <a:avLst/>
          </a:prstGeom>
        </p:spPr>
      </p:pic>
      <p:sp>
        <p:nvSpPr>
          <p:cNvPr id="155" name="TextBox 154"/>
          <p:cNvSpPr txBox="1"/>
          <p:nvPr/>
        </p:nvSpPr>
        <p:spPr>
          <a:xfrm>
            <a:off x="21081322" y="5791169"/>
            <a:ext cx="10752321" cy="1097280"/>
          </a:xfrm>
          <a:prstGeom prst="roundRect">
            <a:avLst>
              <a:gd name="adj" fmla="val 19119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0" tIns="91440" rIns="0" bIns="91440" rtlCol="0" anchor="t"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Gill Sans MT"/>
                <a:cs typeface="Gill Sans MT"/>
              </a:rPr>
              <a:t>Goals</a:t>
            </a:r>
            <a:endParaRPr lang="en-US" sz="4800" b="1" dirty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11471965" y="5791167"/>
            <a:ext cx="9016710" cy="1097280"/>
          </a:xfrm>
          <a:prstGeom prst="roundRect">
            <a:avLst>
              <a:gd name="adj" fmla="val 19119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0" tIns="91440" rIns="0" bIns="91440" rtlCol="0" anchor="t"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Gill Sans MT"/>
                <a:cs typeface="Gill Sans MT"/>
              </a:rPr>
              <a:t>Data Movement Cost</a:t>
            </a:r>
            <a:endParaRPr lang="en-US" sz="4800" b="1" dirty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14536904" y="831628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Data Movement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11556628" y="7163101"/>
            <a:ext cx="8889714" cy="1077218"/>
          </a:xfrm>
          <a:prstGeom prst="rect">
            <a:avLst/>
          </a:prstGeom>
          <a:solidFill>
            <a:srgbClr val="777777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1</a:t>
            </a:r>
            <a:r>
              <a:rPr kumimoji="0" lang="en-US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st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key observation: 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62.7%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of total system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energy is spent on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data movement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16457720" y="10998510"/>
            <a:ext cx="3980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Processing-in-Memory (PIM)</a:t>
            </a:r>
          </a:p>
        </p:txBody>
      </p:sp>
      <p:grpSp>
        <p:nvGrpSpPr>
          <p:cNvPr id="180" name="Group 179"/>
          <p:cNvGrpSpPr/>
          <p:nvPr/>
        </p:nvGrpSpPr>
        <p:grpSpPr>
          <a:xfrm>
            <a:off x="12132372" y="8737908"/>
            <a:ext cx="7620001" cy="2133597"/>
            <a:chOff x="914399" y="1295401"/>
            <a:chExt cx="7620001" cy="2514599"/>
          </a:xfrm>
        </p:grpSpPr>
        <p:grpSp>
          <p:nvGrpSpPr>
            <p:cNvPr id="181" name="Group 180"/>
            <p:cNvGrpSpPr/>
            <p:nvPr/>
          </p:nvGrpSpPr>
          <p:grpSpPr>
            <a:xfrm>
              <a:off x="914399" y="1295401"/>
              <a:ext cx="7620001" cy="2514599"/>
              <a:chOff x="914400" y="1340069"/>
              <a:chExt cx="7218947" cy="3034861"/>
            </a:xfrm>
          </p:grpSpPr>
          <p:sp>
            <p:nvSpPr>
              <p:cNvPr id="183" name="TextBox 182"/>
              <p:cNvSpPr txBox="1"/>
              <p:nvPr/>
            </p:nvSpPr>
            <p:spPr>
              <a:xfrm>
                <a:off x="914400" y="1340069"/>
                <a:ext cx="8976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SoC</a:t>
                </a:r>
                <a:endPara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84" name="Group 183"/>
              <p:cNvGrpSpPr/>
              <p:nvPr/>
            </p:nvGrpSpPr>
            <p:grpSpPr>
              <a:xfrm>
                <a:off x="1066800" y="1707931"/>
                <a:ext cx="7066547" cy="2666999"/>
                <a:chOff x="1066800" y="1707931"/>
                <a:chExt cx="7066547" cy="2666999"/>
              </a:xfrm>
            </p:grpSpPr>
            <p:sp>
              <p:nvSpPr>
                <p:cNvPr id="186" name="Rounded Rectangle 185"/>
                <p:cNvSpPr/>
                <p:nvPr/>
              </p:nvSpPr>
              <p:spPr>
                <a:xfrm>
                  <a:off x="6858000" y="1707931"/>
                  <a:ext cx="1275347" cy="2666999"/>
                </a:xfrm>
                <a:prstGeom prst="roundRect">
                  <a:avLst/>
                </a:prstGeom>
                <a:solidFill>
                  <a:srgbClr val="1F497D"/>
                </a:solidFill>
                <a:ln w="9525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rPr>
                    <a:t>DRAM</a:t>
                  </a: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87" name="Rounded Rectangle 186"/>
                <p:cNvSpPr/>
                <p:nvPr/>
              </p:nvSpPr>
              <p:spPr>
                <a:xfrm>
                  <a:off x="1066800" y="2133600"/>
                  <a:ext cx="5105400" cy="1904999"/>
                </a:xfrm>
                <a:prstGeom prst="roundRect">
                  <a:avLst/>
                </a:prstGeom>
                <a:solidFill>
                  <a:sysClr val="window" lastClr="FFFFFF">
                    <a:alpha val="0"/>
                  </a:sysClr>
                </a:solidFill>
                <a:ln w="38100" cap="flat" cmpd="sng" algn="ctr">
                  <a:solidFill>
                    <a:srgbClr val="000000"/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88" name="Rounded Rectangle 187"/>
                <p:cNvSpPr/>
                <p:nvPr/>
              </p:nvSpPr>
              <p:spPr>
                <a:xfrm>
                  <a:off x="5101390" y="2423945"/>
                  <a:ext cx="577516" cy="1462256"/>
                </a:xfrm>
                <a:prstGeom prst="round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rPr>
                    <a:t>L2</a:t>
                  </a:r>
                  <a:endPara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189" name="Straight Arrow Connector 188"/>
                <p:cNvCxnSpPr/>
                <p:nvPr/>
              </p:nvCxnSpPr>
              <p:spPr>
                <a:xfrm flipH="1">
                  <a:off x="2907632" y="3179378"/>
                  <a:ext cx="533400" cy="0"/>
                </a:xfrm>
                <a:prstGeom prst="straightConnector1">
                  <a:avLst/>
                </a:prstGeom>
                <a:noFill/>
                <a:ln w="57150" cap="flat" cmpd="sng" algn="ctr">
                  <a:solidFill>
                    <a:srgbClr val="000000"/>
                  </a:solidFill>
                  <a:prstDash val="solid"/>
                  <a:miter lim="800000"/>
                  <a:headEnd type="triangle"/>
                  <a:tailEnd type="triangle"/>
                </a:ln>
                <a:effectLst/>
              </p:spPr>
            </p:cxnSp>
            <p:sp>
              <p:nvSpPr>
                <p:cNvPr id="190" name="Rounded Rectangle 189"/>
                <p:cNvSpPr/>
                <p:nvPr/>
              </p:nvSpPr>
              <p:spPr>
                <a:xfrm>
                  <a:off x="3581400" y="2640721"/>
                  <a:ext cx="509337" cy="1090451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9525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rPr>
                    <a:t>L1</a:t>
                  </a:r>
                  <a:endParaRPr kumimoji="0" 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grpSp>
              <p:nvGrpSpPr>
                <p:cNvPr id="191" name="Group 190"/>
                <p:cNvGrpSpPr/>
                <p:nvPr/>
              </p:nvGrpSpPr>
              <p:grpSpPr>
                <a:xfrm>
                  <a:off x="1219199" y="2488322"/>
                  <a:ext cx="1447799" cy="1042280"/>
                  <a:chOff x="3276600" y="1116722"/>
                  <a:chExt cx="1098981" cy="1042280"/>
                </a:xfrm>
              </p:grpSpPr>
              <p:sp>
                <p:nvSpPr>
                  <p:cNvPr id="193" name="Rounded Rectangle 192"/>
                  <p:cNvSpPr/>
                  <p:nvPr/>
                </p:nvSpPr>
                <p:spPr>
                  <a:xfrm>
                    <a:off x="3276600" y="1116722"/>
                    <a:ext cx="794181" cy="737480"/>
                  </a:xfrm>
                  <a:prstGeom prst="roundRect">
                    <a:avLst/>
                  </a:prstGeom>
                  <a:solidFill>
                    <a:srgbClr val="EEECE1">
                      <a:lumMod val="50000"/>
                    </a:srgbClr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rPr>
                      <a:t>CPU</a:t>
                    </a:r>
                    <a:endPara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4" name="Rounded Rectangle 193"/>
                  <p:cNvSpPr/>
                  <p:nvPr/>
                </p:nvSpPr>
                <p:spPr>
                  <a:xfrm>
                    <a:off x="3429000" y="1269122"/>
                    <a:ext cx="794181" cy="737480"/>
                  </a:xfrm>
                  <a:prstGeom prst="roundRect">
                    <a:avLst/>
                  </a:prstGeom>
                  <a:solidFill>
                    <a:srgbClr val="EEECE1">
                      <a:lumMod val="50000"/>
                    </a:srgbClr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rPr>
                      <a:t>CPU</a:t>
                    </a:r>
                    <a:endPara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5" name="Rounded Rectangle 194"/>
                  <p:cNvSpPr/>
                  <p:nvPr/>
                </p:nvSpPr>
                <p:spPr>
                  <a:xfrm>
                    <a:off x="3581400" y="1421522"/>
                    <a:ext cx="794181" cy="737480"/>
                  </a:xfrm>
                  <a:prstGeom prst="roundRect">
                    <a:avLst/>
                  </a:prstGeom>
                  <a:solidFill>
                    <a:srgbClr val="EEECE1">
                      <a:lumMod val="50000"/>
                    </a:srgbClr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rPr>
                      <a:t>CPU</a:t>
                    </a:r>
                    <a:endPara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192" name="Straight Arrow Connector 191"/>
                <p:cNvCxnSpPr/>
                <p:nvPr/>
              </p:nvCxnSpPr>
              <p:spPr>
                <a:xfrm flipH="1">
                  <a:off x="4162927" y="3179378"/>
                  <a:ext cx="838200" cy="0"/>
                </a:xfrm>
                <a:prstGeom prst="straightConnector1">
                  <a:avLst/>
                </a:prstGeom>
                <a:noFill/>
                <a:ln w="63500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triangle"/>
                  <a:tailEnd type="triangle"/>
                </a:ln>
                <a:effectLst/>
              </p:spPr>
            </p:cxnSp>
          </p:grpSp>
          <p:sp>
            <p:nvSpPr>
              <p:cNvPr id="185" name="Rounded Rectangle 184"/>
              <p:cNvSpPr/>
              <p:nvPr/>
            </p:nvSpPr>
            <p:spPr>
              <a:xfrm>
                <a:off x="1773145" y="2993692"/>
                <a:ext cx="1046255" cy="737480"/>
              </a:xfrm>
              <a:prstGeom prst="roundRect">
                <a:avLst/>
              </a:prstGeom>
              <a:solidFill>
                <a:srgbClr val="EEECE1">
                  <a:lumMod val="50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CPU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  <p:cxnSp>
          <p:nvCxnSpPr>
            <p:cNvPr id="182" name="Straight Arrow Connector 181"/>
            <p:cNvCxnSpPr/>
            <p:nvPr/>
          </p:nvCxnSpPr>
          <p:spPr>
            <a:xfrm flipH="1">
              <a:off x="6019800" y="2819400"/>
              <a:ext cx="1066798" cy="2720"/>
            </a:xfrm>
            <a:prstGeom prst="straightConnector1">
              <a:avLst/>
            </a:prstGeom>
            <a:noFill/>
            <a:ln w="8890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</p:grpSp>
      <p:sp>
        <p:nvSpPr>
          <p:cNvPr id="196" name="Rounded Rectangle 195"/>
          <p:cNvSpPr/>
          <p:nvPr/>
        </p:nvSpPr>
        <p:spPr>
          <a:xfrm>
            <a:off x="17923572" y="10465110"/>
            <a:ext cx="1295400" cy="533400"/>
          </a:xfrm>
          <a:prstGeom prst="roundRect">
            <a:avLst/>
          </a:prstGeom>
          <a:solidFill>
            <a:srgbClr val="948A54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Compute Unit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11471965" y="11910373"/>
            <a:ext cx="8974377" cy="1077218"/>
          </a:xfrm>
          <a:prstGeom prst="rect">
            <a:avLst/>
          </a:prstGeom>
          <a:solidFill>
            <a:srgbClr val="777777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2</a:t>
            </a:r>
            <a:r>
              <a:rPr kumimoji="0" lang="en-US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nd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key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observation: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significant fraction of</a:t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data movement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often comes from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simple functions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1015967" y="7129218"/>
            <a:ext cx="99480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200" b="1" dirty="0" smtClean="0">
                <a:solidFill>
                  <a:srgbClr val="000000"/>
                </a:solidFill>
              </a:rPr>
              <a:t>We look at widely-used </a:t>
            </a:r>
            <a:r>
              <a:rPr lang="en-US" sz="3200" b="1" dirty="0" smtClean="0">
                <a:solidFill>
                  <a:srgbClr val="0000FF"/>
                </a:solidFill>
              </a:rPr>
              <a:t>Google workloads </a:t>
            </a:r>
            <a:r>
              <a:rPr lang="en-US" sz="3200" b="1" dirty="0" smtClean="0">
                <a:solidFill>
                  <a:srgbClr val="000000"/>
                </a:solidFill>
              </a:rPr>
              <a:t>to identify major sources of </a:t>
            </a:r>
            <a:r>
              <a:rPr lang="en-US" sz="3200" b="1" u="sng" dirty="0" smtClean="0">
                <a:solidFill>
                  <a:srgbClr val="800000"/>
                </a:solidFill>
              </a:rPr>
              <a:t>energy consumption</a:t>
            </a:r>
            <a:r>
              <a:rPr lang="en-US" sz="3200" b="1" dirty="0" smtClean="0">
                <a:solidFill>
                  <a:srgbClr val="800000"/>
                </a:solidFill>
              </a:rPr>
              <a:t>:</a:t>
            </a:r>
            <a:endParaRPr lang="en-US" sz="3200" b="1" dirty="0">
              <a:solidFill>
                <a:srgbClr val="800000"/>
              </a:solidFill>
            </a:endParaRPr>
          </a:p>
        </p:txBody>
      </p:sp>
      <p:cxnSp>
        <p:nvCxnSpPr>
          <p:cNvPr id="208" name="Straight Arrow Connector 207"/>
          <p:cNvCxnSpPr/>
          <p:nvPr/>
        </p:nvCxnSpPr>
        <p:spPr>
          <a:xfrm flipH="1">
            <a:off x="14646862" y="8924171"/>
            <a:ext cx="1363248" cy="601294"/>
          </a:xfrm>
          <a:prstGeom prst="straightConnector1">
            <a:avLst/>
          </a:prstGeom>
          <a:noFill/>
          <a:ln w="444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209" name="Straight Arrow Connector 208"/>
          <p:cNvCxnSpPr/>
          <p:nvPr/>
        </p:nvCxnSpPr>
        <p:spPr>
          <a:xfrm>
            <a:off x="16010109" y="8924171"/>
            <a:ext cx="76041" cy="643629"/>
          </a:xfrm>
          <a:prstGeom prst="straightConnector1">
            <a:avLst/>
          </a:prstGeom>
          <a:noFill/>
          <a:ln w="444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210" name="Straight Arrow Connector 209"/>
          <p:cNvCxnSpPr/>
          <p:nvPr/>
        </p:nvCxnSpPr>
        <p:spPr>
          <a:xfrm>
            <a:off x="16010109" y="8924171"/>
            <a:ext cx="1896315" cy="728300"/>
          </a:xfrm>
          <a:prstGeom prst="straightConnector1">
            <a:avLst/>
          </a:prstGeom>
          <a:noFill/>
          <a:ln w="444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217" name="TextBox 216"/>
          <p:cNvSpPr txBox="1"/>
          <p:nvPr/>
        </p:nvSpPr>
        <p:spPr>
          <a:xfrm>
            <a:off x="21308593" y="7085614"/>
            <a:ext cx="474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 Black" panose="020B0A04020102020204" pitchFamily="34" charset="0"/>
              </a:rPr>
              <a:t>1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21308593" y="9142165"/>
            <a:ext cx="474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595959"/>
                </a:solidFill>
                <a:latin typeface="Arial Black" panose="020B0A04020102020204" pitchFamily="34" charset="0"/>
              </a:rPr>
              <a:t>2</a:t>
            </a:r>
            <a:endParaRPr lang="en-US" sz="4800" dirty="0">
              <a:solidFill>
                <a:srgbClr val="595959"/>
              </a:solidFill>
              <a:latin typeface="Arial Black" panose="020B0A04020102020204" pitchFamily="34" charset="0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21942904" y="7157239"/>
            <a:ext cx="9516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cs typeface="Adobe Garamond Pro"/>
              </a:rPr>
              <a:t>Understand the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dobe Garamond Pro"/>
              </a:rPr>
              <a:t>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dobe Garamond Pro"/>
              </a:rPr>
              <a:t>data movement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cs typeface="Adobe Garamond Pro"/>
              </a:rPr>
              <a:t>related bottlenecks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cs typeface="Adobe Garamond Pro"/>
              </a:rPr>
              <a:t>in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Adobe Garamond Pro"/>
              </a:rPr>
              <a:t>modern consumer workloads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22086840" y="8948259"/>
            <a:ext cx="92283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cs typeface="Adobe Garamond Pro"/>
              </a:rPr>
              <a:t>Analyze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cs typeface="Adobe Garamond Pro"/>
              </a:rPr>
              <a:t>the benefits of </a:t>
            </a:r>
            <a:r>
              <a:rPr lang="en-US" sz="3200" b="1" kern="0" dirty="0" smtClean="0">
                <a:solidFill>
                  <a:srgbClr val="0000FF"/>
                </a:solidFill>
                <a:cs typeface="Adobe Garamond Pro"/>
              </a:rPr>
              <a:t>p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Adobe Garamond Pro"/>
              </a:rPr>
              <a:t>rocessing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Adobe Garamond Pro"/>
              </a:rPr>
              <a:t>-in-memory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Adobe Garamond Pro"/>
              </a:rPr>
              <a:t>(PIM)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cs typeface="Adobe Garamond Pro"/>
              </a:rPr>
              <a:t>to mitigate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dobe Garamond Pro"/>
              </a:rPr>
              <a:t>data movement cost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Adobe Garamond Pro"/>
              </a:rPr>
              <a:t/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Adobe Garamond Pro"/>
              </a:rPr>
            </a:b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21993700" y="11114021"/>
            <a:ext cx="94146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marR="0" lvl="2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cs typeface="Adobe Garamond Pro"/>
              </a:rPr>
              <a:t>Investigate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cs typeface="Adobe Garamond Pro"/>
              </a:rPr>
              <a:t>the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Adobe Garamond Pro"/>
              </a:rPr>
              <a:t>PIM logic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Adobe Garamond Pro"/>
              </a:rPr>
              <a:t>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cs typeface="Adobe Garamond Pro"/>
              </a:rPr>
              <a:t>that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cs typeface="Adobe Garamond Pro"/>
              </a:rPr>
              <a:t>can</a:t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cs typeface="Adobe Garamond Pro"/>
              </a:rPr>
            </a:b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Adobe Garamond Pro"/>
              </a:rPr>
              <a:t>maximize energy efficiency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cs typeface="Adobe Garamond Pro"/>
              </a:rPr>
              <a:t>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cs typeface="Adobe Garamond Pro"/>
              </a:rPr>
              <a:t>given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Adobe Garamond Pro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cs typeface="Adobe Garamond Pro"/>
              </a:rPr>
              <a:t>the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dobe Garamond Pro"/>
              </a:rPr>
              <a:t> </a:t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dobe Garamond Pro"/>
              </a:rPr>
            </a:b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dobe Garamond Pro"/>
              </a:rPr>
              <a:t>limited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dobe Garamond Pro"/>
              </a:rPr>
              <a:t>area and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dobe Garamond Pro"/>
              </a:rPr>
              <a:t>energy budget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cs typeface="Adobe Garamond Pro"/>
              </a:rPr>
              <a:t>in consumer devices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Adobe Garamond Pro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21350925" y="11429595"/>
            <a:ext cx="474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595959"/>
                </a:solidFill>
                <a:latin typeface="Arial Black" panose="020B0A04020102020204" pitchFamily="34" charset="0"/>
              </a:rPr>
              <a:t>3</a:t>
            </a:r>
            <a:endParaRPr lang="en-US" sz="4800" dirty="0">
              <a:solidFill>
                <a:srgbClr val="595959"/>
              </a:solidFill>
              <a:latin typeface="Arial Black" panose="020B0A04020102020204" pitchFamily="34" charset="0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914399" y="14004231"/>
            <a:ext cx="30919244" cy="1097280"/>
          </a:xfrm>
          <a:prstGeom prst="roundRect">
            <a:avLst>
              <a:gd name="adj" fmla="val 19119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0" tIns="91440" rIns="0" bIns="91440" rtlCol="0" anchor="t"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Gill Sans MT"/>
                <a:cs typeface="Gill Sans MT"/>
              </a:rPr>
              <a:t>Browser </a:t>
            </a:r>
            <a:endParaRPr lang="en-US" sz="4800" b="1" dirty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  <p:pic>
        <p:nvPicPr>
          <p:cNvPr id="224" name="Picture 2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52432" y="14022032"/>
            <a:ext cx="999041" cy="999041"/>
          </a:xfrm>
          <a:prstGeom prst="rect">
            <a:avLst/>
          </a:prstGeom>
        </p:spPr>
      </p:pic>
      <p:grpSp>
        <p:nvGrpSpPr>
          <p:cNvPr id="238" name="Group 237"/>
          <p:cNvGrpSpPr/>
          <p:nvPr/>
        </p:nvGrpSpPr>
        <p:grpSpPr>
          <a:xfrm>
            <a:off x="1745424" y="20532657"/>
            <a:ext cx="8889715" cy="4267139"/>
            <a:chOff x="374052" y="2252063"/>
            <a:chExt cx="7860356" cy="3352800"/>
          </a:xfrm>
        </p:grpSpPr>
        <p:graphicFrame>
          <p:nvGraphicFramePr>
            <p:cNvPr id="239" name="Chart 23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86620972"/>
                </p:ext>
              </p:extLst>
            </p:nvPr>
          </p:nvGraphicFramePr>
          <p:xfrm>
            <a:off x="374052" y="2252063"/>
            <a:ext cx="7860356" cy="3352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cxnSp>
          <p:nvCxnSpPr>
            <p:cNvPr id="240" name="Straight Connector 239"/>
            <p:cNvCxnSpPr/>
            <p:nvPr/>
          </p:nvCxnSpPr>
          <p:spPr>
            <a:xfrm>
              <a:off x="7036994" y="2654523"/>
              <a:ext cx="0" cy="2334065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dash"/>
            </a:ln>
            <a:effectLst/>
          </p:spPr>
        </p:cxnSp>
        <p:sp>
          <p:nvSpPr>
            <p:cNvPr id="241" name="TextBox 240"/>
            <p:cNvSpPr txBox="1"/>
            <p:nvPr/>
          </p:nvSpPr>
          <p:spPr>
            <a:xfrm>
              <a:off x="1672091" y="4682144"/>
              <a:ext cx="1099482" cy="3885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Google</a:t>
              </a:r>
              <a:b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</a:b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Docs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2659352" y="4716074"/>
              <a:ext cx="728715" cy="2539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Gmail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3415950" y="4648208"/>
              <a:ext cx="1113436" cy="4847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Google</a:t>
              </a:r>
              <a:b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</a:b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Calendar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4466417" y="4648208"/>
              <a:ext cx="799347" cy="4847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Word-</a:t>
              </a:r>
              <a:b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</a:b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Press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5338753" y="4682137"/>
              <a:ext cx="897682" cy="2539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Twitter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6" name="TextBox 245"/>
            <p:cNvSpPr txBox="1"/>
            <p:nvPr/>
          </p:nvSpPr>
          <p:spPr>
            <a:xfrm>
              <a:off x="6157105" y="4648208"/>
              <a:ext cx="888765" cy="4847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Ani-</a:t>
              </a:r>
              <a:b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</a:b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mation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7" name="TextBox 246"/>
            <p:cNvSpPr txBox="1"/>
            <p:nvPr/>
          </p:nvSpPr>
          <p:spPr>
            <a:xfrm>
              <a:off x="7236822" y="4716074"/>
              <a:ext cx="546874" cy="2539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AVG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771790" y="24410313"/>
            <a:ext cx="10202005" cy="1172468"/>
            <a:chOff x="1828800" y="5486399"/>
            <a:chExt cx="6019800" cy="937970"/>
          </a:xfrm>
          <a:solidFill>
            <a:srgbClr val="E4E4E4"/>
          </a:solidFill>
        </p:grpSpPr>
        <p:sp>
          <p:nvSpPr>
            <p:cNvPr id="249" name="Rectangle 248"/>
            <p:cNvSpPr/>
            <p:nvPr/>
          </p:nvSpPr>
          <p:spPr>
            <a:xfrm>
              <a:off x="1828800" y="5486399"/>
              <a:ext cx="6019800" cy="46781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endParaRPr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1828800" y="5562599"/>
              <a:ext cx="6019800" cy="86177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41.9% 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of page scrolling energy is spent on </a:t>
              </a:r>
              <a:b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</a:b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texture tiling 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and 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color </a:t>
              </a:r>
              <a:r>
                <a:rPr kumimoji="0" lang="en-US" sz="3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blitting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53" name="Rectangle 252"/>
          <p:cNvSpPr/>
          <p:nvPr/>
        </p:nvSpPr>
        <p:spPr>
          <a:xfrm>
            <a:off x="126996" y="29908022"/>
            <a:ext cx="68789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77%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of total energy consumption </a:t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goes to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data movement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graphicFrame>
        <p:nvGraphicFramePr>
          <p:cNvPr id="254" name="Chart 2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1275369"/>
              </p:ext>
            </p:extLst>
          </p:nvPr>
        </p:nvGraphicFramePr>
        <p:xfrm>
          <a:off x="-74851" y="26053157"/>
          <a:ext cx="7789084" cy="381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260" name="Rectangle 259"/>
          <p:cNvSpPr/>
          <p:nvPr/>
        </p:nvSpPr>
        <p:spPr>
          <a:xfrm>
            <a:off x="6902671" y="29719433"/>
            <a:ext cx="4698849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49.1%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of total data movement comes from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b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texture tiling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and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color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blitting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graphicFrame>
        <p:nvGraphicFramePr>
          <p:cNvPr id="262" name="Chart 2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8241861"/>
              </p:ext>
            </p:extLst>
          </p:nvPr>
        </p:nvGraphicFramePr>
        <p:xfrm>
          <a:off x="7608403" y="25697624"/>
          <a:ext cx="4402525" cy="4318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1245917" y="17154179"/>
            <a:ext cx="9516218" cy="2743200"/>
            <a:chOff x="12708068" y="16688498"/>
            <a:chExt cx="8763000" cy="2743200"/>
          </a:xfrm>
        </p:grpSpPr>
        <p:sp>
          <p:nvSpPr>
            <p:cNvPr id="285" name="Rounded Rectangle 284"/>
            <p:cNvSpPr/>
            <p:nvPr/>
          </p:nvSpPr>
          <p:spPr>
            <a:xfrm>
              <a:off x="12708068" y="17145698"/>
              <a:ext cx="1066800" cy="638610"/>
            </a:xfrm>
            <a:prstGeom prst="roundRect">
              <a:avLst/>
            </a:prstGeom>
            <a:solidFill>
              <a:srgbClr val="1F497D"/>
            </a:soli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HTML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86" name="Rounded Rectangle 285"/>
            <p:cNvSpPr/>
            <p:nvPr/>
          </p:nvSpPr>
          <p:spPr>
            <a:xfrm>
              <a:off x="12708068" y="18364898"/>
              <a:ext cx="1066800" cy="638610"/>
            </a:xfrm>
            <a:prstGeom prst="roundRect">
              <a:avLst/>
            </a:prstGeom>
            <a:solidFill>
              <a:srgbClr val="1F497D"/>
            </a:soli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CSS</a:t>
              </a:r>
              <a:endPara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87" name="Rounded Rectangle 286"/>
            <p:cNvSpPr/>
            <p:nvPr/>
          </p:nvSpPr>
          <p:spPr>
            <a:xfrm>
              <a:off x="14003468" y="17145698"/>
              <a:ext cx="1066800" cy="638610"/>
            </a:xfrm>
            <a:prstGeom prst="roundRect">
              <a:avLst/>
            </a:prstGeom>
            <a:solidFill>
              <a:srgbClr val="1F497D"/>
            </a:soli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HTML Parser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288" name="Straight Arrow Connector 287"/>
            <p:cNvCxnSpPr>
              <a:stCxn id="285" idx="3"/>
              <a:endCxn id="287" idx="1"/>
            </p:cNvCxnSpPr>
            <p:nvPr/>
          </p:nvCxnSpPr>
          <p:spPr>
            <a:xfrm>
              <a:off x="13774868" y="17465003"/>
              <a:ext cx="2286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headEnd type="none" w="med" len="med"/>
              <a:tailEnd type="arrow"/>
            </a:ln>
            <a:effectLst/>
          </p:spPr>
        </p:cxnSp>
        <p:sp>
          <p:nvSpPr>
            <p:cNvPr id="289" name="Rounded Rectangle 288"/>
            <p:cNvSpPr/>
            <p:nvPr/>
          </p:nvSpPr>
          <p:spPr>
            <a:xfrm>
              <a:off x="14003468" y="18364898"/>
              <a:ext cx="1066800" cy="638610"/>
            </a:xfrm>
            <a:prstGeom prst="roundRect">
              <a:avLst/>
            </a:prstGeom>
            <a:solidFill>
              <a:srgbClr val="1F497D"/>
            </a:soli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CSS Parser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290" name="Straight Arrow Connector 289"/>
            <p:cNvCxnSpPr>
              <a:stCxn id="286" idx="3"/>
              <a:endCxn id="289" idx="1"/>
            </p:cNvCxnSpPr>
            <p:nvPr/>
          </p:nvCxnSpPr>
          <p:spPr>
            <a:xfrm>
              <a:off x="13774868" y="18684203"/>
              <a:ext cx="2286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headEnd type="none" w="med" len="med"/>
              <a:tailEnd type="arrow"/>
            </a:ln>
            <a:effectLst/>
          </p:spPr>
        </p:cxnSp>
        <p:sp>
          <p:nvSpPr>
            <p:cNvPr id="291" name="Rounded Rectangle 290"/>
            <p:cNvSpPr/>
            <p:nvPr/>
          </p:nvSpPr>
          <p:spPr>
            <a:xfrm>
              <a:off x="15375068" y="17755298"/>
              <a:ext cx="1143000" cy="685800"/>
            </a:xfrm>
            <a:prstGeom prst="roundRect">
              <a:avLst/>
            </a:prstGeom>
            <a:solidFill>
              <a:srgbClr val="1F497D"/>
            </a:soli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Render Tree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292" name="Straight Arrow Connector 291"/>
            <p:cNvCxnSpPr>
              <a:stCxn id="291" idx="3"/>
            </p:cNvCxnSpPr>
            <p:nvPr/>
          </p:nvCxnSpPr>
          <p:spPr>
            <a:xfrm>
              <a:off x="16518068" y="18098198"/>
              <a:ext cx="2286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headEnd type="none" w="med" len="med"/>
              <a:tailEnd type="arrow"/>
            </a:ln>
            <a:effectLst/>
          </p:spPr>
        </p:cxnSp>
        <p:cxnSp>
          <p:nvCxnSpPr>
            <p:cNvPr id="293" name="Straight Arrow Connector 292"/>
            <p:cNvCxnSpPr/>
            <p:nvPr/>
          </p:nvCxnSpPr>
          <p:spPr>
            <a:xfrm>
              <a:off x="17813468" y="18098198"/>
              <a:ext cx="3048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headEnd type="none" w="med" len="med"/>
              <a:tailEnd type="arrow"/>
            </a:ln>
            <a:effectLst/>
          </p:spPr>
        </p:cxnSp>
        <p:cxnSp>
          <p:nvCxnSpPr>
            <p:cNvPr id="294" name="Elbow Connector 293"/>
            <p:cNvCxnSpPr>
              <a:stCxn id="287" idx="3"/>
              <a:endCxn id="291" idx="1"/>
            </p:cNvCxnSpPr>
            <p:nvPr/>
          </p:nvCxnSpPr>
          <p:spPr>
            <a:xfrm>
              <a:off x="15070268" y="17465003"/>
              <a:ext cx="304800" cy="633195"/>
            </a:xfrm>
            <a:prstGeom prst="bentConnector3">
              <a:avLst>
                <a:gd name="adj1" fmla="val 25490"/>
              </a:avLst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arrow"/>
            </a:ln>
            <a:effectLst/>
          </p:spPr>
        </p:cxnSp>
        <p:cxnSp>
          <p:nvCxnSpPr>
            <p:cNvPr id="295" name="Elbow Connector 294"/>
            <p:cNvCxnSpPr>
              <a:stCxn id="289" idx="3"/>
              <a:endCxn id="291" idx="1"/>
            </p:cNvCxnSpPr>
            <p:nvPr/>
          </p:nvCxnSpPr>
          <p:spPr>
            <a:xfrm flipV="1">
              <a:off x="15070268" y="18098198"/>
              <a:ext cx="304800" cy="586005"/>
            </a:xfrm>
            <a:prstGeom prst="bentConnector3">
              <a:avLst>
                <a:gd name="adj1" fmla="val 25490"/>
              </a:avLst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arrow"/>
            </a:ln>
            <a:effectLst/>
          </p:spPr>
        </p:cxnSp>
        <p:cxnSp>
          <p:nvCxnSpPr>
            <p:cNvPr id="296" name="Straight Arrow Connector 295"/>
            <p:cNvCxnSpPr/>
            <p:nvPr/>
          </p:nvCxnSpPr>
          <p:spPr>
            <a:xfrm>
              <a:off x="19566068" y="18098198"/>
              <a:ext cx="3810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headEnd type="none" w="med" len="med"/>
              <a:tailEnd type="arrow"/>
            </a:ln>
            <a:effectLst/>
          </p:spPr>
        </p:cxnSp>
        <p:sp>
          <p:nvSpPr>
            <p:cNvPr id="297" name="Rounded Rectangle 296"/>
            <p:cNvSpPr/>
            <p:nvPr/>
          </p:nvSpPr>
          <p:spPr>
            <a:xfrm>
              <a:off x="16746668" y="17755298"/>
              <a:ext cx="1066800" cy="685800"/>
            </a:xfrm>
            <a:prstGeom prst="roundRect">
              <a:avLst/>
            </a:prstGeom>
            <a:solidFill>
              <a:srgbClr val="1F497D"/>
            </a:soli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Layout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98" name="Rounded Rectangle 297"/>
            <p:cNvSpPr/>
            <p:nvPr/>
          </p:nvSpPr>
          <p:spPr>
            <a:xfrm>
              <a:off x="18118268" y="17755298"/>
              <a:ext cx="1447800" cy="685800"/>
            </a:xfrm>
            <a:prstGeom prst="roundRect">
              <a:avLst/>
            </a:prstGeom>
            <a:solidFill>
              <a:srgbClr val="1F497D"/>
            </a:soli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Rasteriza-tion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99" name="Rounded Rectangle 298"/>
            <p:cNvSpPr/>
            <p:nvPr/>
          </p:nvSpPr>
          <p:spPr>
            <a:xfrm>
              <a:off x="19947068" y="17755298"/>
              <a:ext cx="1524000" cy="685800"/>
            </a:xfrm>
            <a:prstGeom prst="roundRect">
              <a:avLst/>
            </a:prstGeom>
            <a:solidFill>
              <a:srgbClr val="1F497D"/>
            </a:soli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Composit-ing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00" name="Rounded Rectangle 299"/>
            <p:cNvSpPr/>
            <p:nvPr/>
          </p:nvSpPr>
          <p:spPr>
            <a:xfrm>
              <a:off x="19185068" y="18716888"/>
              <a:ext cx="1371600" cy="714810"/>
            </a:xfrm>
            <a:prstGeom prst="roundRect">
              <a:avLst/>
            </a:prstGeom>
            <a:solidFill>
              <a:srgbClr val="EEECE1">
                <a:lumMod val="25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Texture Tiling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301" name="Elbow Connector 300"/>
            <p:cNvCxnSpPr>
              <a:endCxn id="300" idx="1"/>
            </p:cNvCxnSpPr>
            <p:nvPr/>
          </p:nvCxnSpPr>
          <p:spPr>
            <a:xfrm rot="16200000" flipH="1">
              <a:off x="18697021" y="18586245"/>
              <a:ext cx="633195" cy="342900"/>
            </a:xfrm>
            <a:prstGeom prst="bentConnector2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arrow"/>
            </a:ln>
            <a:effectLst/>
          </p:spPr>
        </p:cxnSp>
        <p:cxnSp>
          <p:nvCxnSpPr>
            <p:cNvPr id="302" name="Elbow Connector 301"/>
            <p:cNvCxnSpPr>
              <a:stCxn id="300" idx="3"/>
            </p:cNvCxnSpPr>
            <p:nvPr/>
          </p:nvCxnSpPr>
          <p:spPr>
            <a:xfrm flipV="1">
              <a:off x="20556668" y="18441098"/>
              <a:ext cx="152400" cy="633195"/>
            </a:xfrm>
            <a:prstGeom prst="bentConnector2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arrow"/>
            </a:ln>
            <a:effectLst/>
          </p:spPr>
        </p:cxnSp>
        <p:cxnSp>
          <p:nvCxnSpPr>
            <p:cNvPr id="303" name="Straight Arrow Connector 302"/>
            <p:cNvCxnSpPr/>
            <p:nvPr/>
          </p:nvCxnSpPr>
          <p:spPr>
            <a:xfrm flipV="1">
              <a:off x="18880268" y="17374298"/>
              <a:ext cx="0" cy="381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arrow"/>
            </a:ln>
            <a:effectLst/>
          </p:spPr>
        </p:cxnSp>
        <p:sp>
          <p:nvSpPr>
            <p:cNvPr id="304" name="Rounded Rectangle 303"/>
            <p:cNvSpPr/>
            <p:nvPr/>
          </p:nvSpPr>
          <p:spPr>
            <a:xfrm>
              <a:off x="18194468" y="16688498"/>
              <a:ext cx="1371600" cy="685800"/>
            </a:xfrm>
            <a:prstGeom prst="roundRect">
              <a:avLst/>
            </a:prstGeom>
            <a:solidFill>
              <a:srgbClr val="EEECE1">
                <a:lumMod val="25000"/>
              </a:srgbClr>
            </a:soli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Color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Blitting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1892976" y="16756304"/>
            <a:ext cx="9103682" cy="4157369"/>
            <a:chOff x="13162936" y="18068697"/>
            <a:chExt cx="8782246" cy="4724400"/>
          </a:xfrm>
        </p:grpSpPr>
        <p:sp>
          <p:nvSpPr>
            <p:cNvPr id="529" name="Rounded Rectangle 528"/>
            <p:cNvSpPr/>
            <p:nvPr/>
          </p:nvSpPr>
          <p:spPr>
            <a:xfrm>
              <a:off x="18137562" y="19059297"/>
              <a:ext cx="1674020" cy="609600"/>
            </a:xfrm>
            <a:prstGeom prst="roundRect">
              <a:avLst>
                <a:gd name="adj" fmla="val 7702"/>
              </a:avLst>
            </a:prstGeom>
            <a:solidFill>
              <a:srgbClr val="1F497D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27432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Rasterization</a:t>
              </a: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3162936" y="18068697"/>
              <a:ext cx="8782246" cy="4724400"/>
              <a:chOff x="13162936" y="18068697"/>
              <a:chExt cx="8782246" cy="4724400"/>
            </a:xfrm>
          </p:grpSpPr>
          <p:grpSp>
            <p:nvGrpSpPr>
              <p:cNvPr id="551" name="Group 550"/>
              <p:cNvGrpSpPr/>
              <p:nvPr/>
            </p:nvGrpSpPr>
            <p:grpSpPr>
              <a:xfrm>
                <a:off x="18135182" y="20990610"/>
                <a:ext cx="1678965" cy="735687"/>
                <a:chOff x="1140435" y="4750713"/>
                <a:chExt cx="1678965" cy="735687"/>
              </a:xfrm>
            </p:grpSpPr>
            <p:sp>
              <p:nvSpPr>
                <p:cNvPr id="552" name="Rounded Rectangle 551"/>
                <p:cNvSpPr/>
                <p:nvPr/>
              </p:nvSpPr>
              <p:spPr>
                <a:xfrm>
                  <a:off x="1143000" y="4803308"/>
                  <a:ext cx="1676400" cy="683092"/>
                </a:xfrm>
                <a:prstGeom prst="roundRect">
                  <a:avLst>
                    <a:gd name="adj" fmla="val 7702"/>
                  </a:avLst>
                </a:prstGeom>
                <a:solidFill>
                  <a:srgbClr val="1F497D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0" tIns="27432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ts val="14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553" name="TextBox 552"/>
                <p:cNvSpPr txBox="1"/>
                <p:nvPr/>
              </p:nvSpPr>
              <p:spPr>
                <a:xfrm>
                  <a:off x="1518264" y="4750713"/>
                  <a:ext cx="92745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</a:rPr>
                    <a:t>Invoke</a:t>
                  </a:r>
                </a:p>
              </p:txBody>
            </p:sp>
            <p:sp>
              <p:nvSpPr>
                <p:cNvPr id="554" name="TextBox 553"/>
                <p:cNvSpPr txBox="1"/>
                <p:nvPr/>
              </p:nvSpPr>
              <p:spPr>
                <a:xfrm>
                  <a:off x="1140435" y="5029200"/>
                  <a:ext cx="1642009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rPr>
                    <a:t>Compositing</a:t>
                  </a: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162936" y="18068697"/>
                <a:ext cx="8782246" cy="4724400"/>
                <a:chOff x="13162936" y="18068697"/>
                <a:chExt cx="8782246" cy="4724400"/>
              </a:xfrm>
            </p:grpSpPr>
            <p:grpSp>
              <p:nvGrpSpPr>
                <p:cNvPr id="30" name="Group 29"/>
                <p:cNvGrpSpPr/>
                <p:nvPr/>
              </p:nvGrpSpPr>
              <p:grpSpPr>
                <a:xfrm>
                  <a:off x="13162936" y="18068697"/>
                  <a:ext cx="8782246" cy="4724400"/>
                  <a:chOff x="13162936" y="18068697"/>
                  <a:chExt cx="8782246" cy="4724400"/>
                </a:xfrm>
              </p:grpSpPr>
              <p:grpSp>
                <p:nvGrpSpPr>
                  <p:cNvPr id="28" name="Group 27"/>
                  <p:cNvGrpSpPr/>
                  <p:nvPr/>
                </p:nvGrpSpPr>
                <p:grpSpPr>
                  <a:xfrm>
                    <a:off x="13162936" y="18068697"/>
                    <a:ext cx="8782246" cy="4724400"/>
                    <a:chOff x="13162936" y="18068697"/>
                    <a:chExt cx="8782246" cy="4724400"/>
                  </a:xfrm>
                </p:grpSpPr>
                <p:sp>
                  <p:nvSpPr>
                    <p:cNvPr id="532" name="TextBox 531"/>
                    <p:cNvSpPr txBox="1"/>
                    <p:nvPr/>
                  </p:nvSpPr>
                  <p:spPr>
                    <a:xfrm rot="16200000">
                      <a:off x="18207756" y="20152062"/>
                      <a:ext cx="1096390" cy="13006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noAutofit/>
                    </a:bodyPr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2400" i="1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Calibri"/>
                        </a:rPr>
                        <a:t>idle</a:t>
                      </a:r>
                      <a:endParaRPr lang="en-US" sz="2400" i="1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66" name="TextBox 565"/>
                    <p:cNvSpPr txBox="1"/>
                    <p:nvPr/>
                  </p:nvSpPr>
                  <p:spPr>
                    <a:xfrm>
                      <a:off x="15778317" y="20868849"/>
                      <a:ext cx="1524000" cy="55264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u="none" strike="noStrike" kern="0" cap="none" spc="-5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high</a:t>
                      </a:r>
                      <a:endParaRPr kumimoji="0" lang="en-US" sz="2400" b="1" i="1" u="none" strike="noStrike" kern="0" cap="none" spc="-5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p:txBody>
                </p:sp>
                <p:grpSp>
                  <p:nvGrpSpPr>
                    <p:cNvPr id="25" name="Group 24"/>
                    <p:cNvGrpSpPr/>
                    <p:nvPr/>
                  </p:nvGrpSpPr>
                  <p:grpSpPr>
                    <a:xfrm>
                      <a:off x="13162936" y="18068697"/>
                      <a:ext cx="8782246" cy="4724400"/>
                      <a:chOff x="13162936" y="18068697"/>
                      <a:chExt cx="8782246" cy="4724400"/>
                    </a:xfrm>
                  </p:grpSpPr>
                  <p:cxnSp>
                    <p:nvCxnSpPr>
                      <p:cNvPr id="506" name="Straight Arrow Connector 505"/>
                      <p:cNvCxnSpPr>
                        <a:stCxn id="519" idx="3"/>
                      </p:cNvCxnSpPr>
                      <p:nvPr/>
                    </p:nvCxnSpPr>
                    <p:spPr>
                      <a:xfrm>
                        <a:off x="15395745" y="21704189"/>
                        <a:ext cx="458772" cy="422346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rgbClr val="006600"/>
                        </a:solidFill>
                        <a:prstDash val="sysDot"/>
                        <a:miter lim="800000"/>
                        <a:tailEnd type="stealth" w="lg" len="lg"/>
                      </a:ln>
                      <a:effectLst/>
                    </p:spPr>
                  </p:cxnSp>
                  <p:cxnSp>
                    <p:nvCxnSpPr>
                      <p:cNvPr id="507" name="Straight Arrow Connector 506"/>
                      <p:cNvCxnSpPr>
                        <a:endCxn id="517" idx="3"/>
                      </p:cNvCxnSpPr>
                      <p:nvPr/>
                    </p:nvCxnSpPr>
                    <p:spPr>
                      <a:xfrm flipH="1">
                        <a:off x="15397318" y="20049897"/>
                        <a:ext cx="457199" cy="249814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rgbClr val="006600"/>
                        </a:solidFill>
                        <a:prstDash val="sysDot"/>
                        <a:miter lim="800000"/>
                        <a:tailEnd type="stealth" w="lg" len="lg"/>
                      </a:ln>
                      <a:effectLst/>
                    </p:spPr>
                  </p:cxnSp>
                  <p:cxnSp>
                    <p:nvCxnSpPr>
                      <p:cNvPr id="521" name="Straight Arrow Connector 520"/>
                      <p:cNvCxnSpPr>
                        <a:stCxn id="515" idx="3"/>
                      </p:cNvCxnSpPr>
                      <p:nvPr/>
                    </p:nvCxnSpPr>
                    <p:spPr>
                      <a:xfrm>
                        <a:off x="15395751" y="19493854"/>
                        <a:ext cx="458766" cy="556043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rgbClr val="006600"/>
                        </a:solidFill>
                        <a:prstDash val="sysDot"/>
                        <a:miter lim="800000"/>
                        <a:tailEnd type="stealth" w="lg" len="lg"/>
                      </a:ln>
                      <a:effectLst/>
                    </p:spPr>
                  </p:cxnSp>
                  <p:cxnSp>
                    <p:nvCxnSpPr>
                      <p:cNvPr id="530" name="Straight Arrow Connector 529"/>
                      <p:cNvCxnSpPr>
                        <a:stCxn id="529" idx="3"/>
                      </p:cNvCxnSpPr>
                      <p:nvPr/>
                    </p:nvCxnSpPr>
                    <p:spPr>
                      <a:xfrm>
                        <a:off x="19811582" y="19364097"/>
                        <a:ext cx="457200" cy="304801"/>
                      </a:xfrm>
                      <a:prstGeom prst="straightConnector1">
                        <a:avLst/>
                      </a:prstGeom>
                      <a:noFill/>
                      <a:ln w="38100" cap="flat" cmpd="sng" algn="ctr">
                        <a:solidFill>
                          <a:srgbClr val="006600"/>
                        </a:solidFill>
                        <a:prstDash val="sysDot"/>
                        <a:miter lim="800000"/>
                        <a:tailEnd type="stealth" w="lg" len="lg"/>
                      </a:ln>
                      <a:effectLst/>
                    </p:spPr>
                  </p:cxnSp>
                  <p:sp>
                    <p:nvSpPr>
                      <p:cNvPr id="531" name="Rounded Rectangle 530"/>
                      <p:cNvSpPr/>
                      <p:nvPr/>
                    </p:nvSpPr>
                    <p:spPr>
                      <a:xfrm>
                        <a:off x="20240737" y="20081881"/>
                        <a:ext cx="1628247" cy="501416"/>
                      </a:xfrm>
                      <a:prstGeom prst="roundRect">
                        <a:avLst>
                          <a:gd name="adj" fmla="val 7702"/>
                        </a:avLst>
                      </a:prstGeom>
                      <a:solidFill>
                        <a:srgbClr val="EEECE1">
                          <a:lumMod val="50000"/>
                        </a:srgbClr>
                      </a:solidFill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lIns="0" tIns="27432" rIns="0" bIns="0"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ts val="14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22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ea typeface="+mn-ea"/>
                            <a:cs typeface="+mn-cs"/>
                          </a:rPr>
                          <a:t>Conversion</a:t>
                        </a:r>
                      </a:p>
                    </p:txBody>
                  </p:sp>
                  <p:grpSp>
                    <p:nvGrpSpPr>
                      <p:cNvPr id="559" name="Group 558"/>
                      <p:cNvGrpSpPr/>
                      <p:nvPr/>
                    </p:nvGrpSpPr>
                    <p:grpSpPr>
                      <a:xfrm>
                        <a:off x="20268782" y="20659497"/>
                        <a:ext cx="1524000" cy="712113"/>
                        <a:chOff x="3276600" y="4469487"/>
                        <a:chExt cx="1524000" cy="712113"/>
                      </a:xfrm>
                    </p:grpSpPr>
                    <p:sp>
                      <p:nvSpPr>
                        <p:cNvPr id="560" name="Rounded Rectangle 559"/>
                        <p:cNvSpPr/>
                        <p:nvPr/>
                      </p:nvSpPr>
                      <p:spPr>
                        <a:xfrm>
                          <a:off x="3276600" y="4495800"/>
                          <a:ext cx="1524000" cy="648075"/>
                        </a:xfrm>
                        <a:prstGeom prst="roundRect">
                          <a:avLst>
                            <a:gd name="adj" fmla="val 7702"/>
                          </a:avLst>
                        </a:prstGeom>
                        <a:solidFill>
                          <a:srgbClr val="4A8861"/>
                        </a:solidFill>
                        <a:ln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lIns="0" tIns="27432" rIns="0" bIns="0"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ts val="14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2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61" name="TextBox 560"/>
                        <p:cNvSpPr txBox="1"/>
                        <p:nvPr/>
                      </p:nvSpPr>
                      <p:spPr>
                        <a:xfrm>
                          <a:off x="3505200" y="4469487"/>
                          <a:ext cx="1065216" cy="43088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2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</a:rPr>
                            <a:t>Texture</a:t>
                          </a:r>
                        </a:p>
                      </p:txBody>
                    </p:sp>
                    <p:sp>
                      <p:nvSpPr>
                        <p:cNvPr id="562" name="TextBox 561"/>
                        <p:cNvSpPr txBox="1"/>
                        <p:nvPr/>
                      </p:nvSpPr>
                      <p:spPr>
                        <a:xfrm>
                          <a:off x="3697127" y="4750713"/>
                          <a:ext cx="722473" cy="43088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2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</a:rPr>
                            <a:t>Tiles</a:t>
                          </a:r>
                        </a:p>
                      </p:txBody>
                    </p:sp>
                  </p:grpSp>
                  <p:grpSp>
                    <p:nvGrpSpPr>
                      <p:cNvPr id="24" name="Group 23"/>
                      <p:cNvGrpSpPr/>
                      <p:nvPr/>
                    </p:nvGrpSpPr>
                    <p:grpSpPr>
                      <a:xfrm>
                        <a:off x="13162936" y="18068697"/>
                        <a:ext cx="8782246" cy="4724400"/>
                        <a:chOff x="13162936" y="18068697"/>
                        <a:chExt cx="8782246" cy="4724400"/>
                      </a:xfrm>
                    </p:grpSpPr>
                    <p:grpSp>
                      <p:nvGrpSpPr>
                        <p:cNvPr id="508" name="Group 507"/>
                        <p:cNvGrpSpPr/>
                        <p:nvPr/>
                      </p:nvGrpSpPr>
                      <p:grpSpPr>
                        <a:xfrm>
                          <a:off x="14340152" y="18144897"/>
                          <a:ext cx="3762417" cy="4648200"/>
                          <a:chOff x="1881233" y="1875505"/>
                          <a:chExt cx="3007069" cy="4012731"/>
                        </a:xfrm>
                      </p:grpSpPr>
                      <p:cxnSp>
                        <p:nvCxnSpPr>
                          <p:cNvPr id="509" name="Straight Connector 508"/>
                          <p:cNvCxnSpPr/>
                          <p:nvPr/>
                        </p:nvCxnSpPr>
                        <p:spPr>
                          <a:xfrm>
                            <a:off x="4614877" y="2212877"/>
                            <a:ext cx="0" cy="3554768"/>
                          </a:xfrm>
                          <a:prstGeom prst="line">
                            <a:avLst/>
                          </a:prstGeom>
                          <a:noFill/>
                          <a:ln w="25400" cap="flat" cmpd="sng" algn="ctr">
                            <a:solidFill>
                              <a:sysClr val="windowText" lastClr="000000"/>
                            </a:solidFill>
                            <a:prstDash val="solid"/>
                            <a:tailEnd type="triangle" w="lg" len="lg"/>
                          </a:ln>
                          <a:effectLst/>
                        </p:spPr>
                      </p:cxnSp>
                      <p:sp>
                        <p:nvSpPr>
                          <p:cNvPr id="510" name="TextBox 509"/>
                          <p:cNvSpPr txBox="1"/>
                          <p:nvPr/>
                        </p:nvSpPr>
                        <p:spPr>
                          <a:xfrm>
                            <a:off x="4366251" y="1875505"/>
                            <a:ext cx="522051" cy="31884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0" tIns="0" rIns="0" bIns="0" rtlCol="0">
                            <a:spAutoFit/>
                          </a:bodyPr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24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/>
                              </a:rPr>
                              <a:t>time</a:t>
                            </a:r>
                            <a:endParaRPr kumimoji="0" lang="en-US" sz="24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/>
                            </a:endParaRPr>
                          </a:p>
                        </p:txBody>
                      </p:sp>
                      <p:cxnSp>
                        <p:nvCxnSpPr>
                          <p:cNvPr id="511" name="Straight Connector 510"/>
                          <p:cNvCxnSpPr/>
                          <p:nvPr/>
                        </p:nvCxnSpPr>
                        <p:spPr>
                          <a:xfrm flipH="1">
                            <a:off x="2056238" y="2508040"/>
                            <a:ext cx="24228" cy="3380196"/>
                          </a:xfrm>
                          <a:prstGeom prst="line">
                            <a:avLst/>
                          </a:prstGeom>
                          <a:noFill/>
                          <a:ln w="38100" cap="flat" cmpd="sng" algn="ctr">
                            <a:solidFill>
                              <a:sysClr val="windowText" lastClr="000000">
                                <a:lumMod val="50000"/>
                                <a:lumOff val="50000"/>
                              </a:sysClr>
                            </a:solidFill>
                            <a:prstDash val="sysDot"/>
                          </a:ln>
                          <a:effectLst/>
                        </p:spPr>
                      </p:cxnSp>
                      <p:sp>
                        <p:nvSpPr>
                          <p:cNvPr id="512" name="TextBox 511"/>
                          <p:cNvSpPr txBox="1"/>
                          <p:nvPr/>
                        </p:nvSpPr>
                        <p:spPr>
                          <a:xfrm>
                            <a:off x="1881233" y="2270396"/>
                            <a:ext cx="398468" cy="26570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0" tIns="0" rIns="0" bIns="0" rtlCol="0">
                            <a:spAutoFit/>
                          </a:bodyPr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20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50000"/>
                                    <a:lumOff val="50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libri"/>
                              </a:rPr>
                              <a:t>CPU</a:t>
                            </a:r>
                            <a:endParaRPr kumimoji="0" lang="en-US" sz="20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effectLst/>
                              <a:uLnTx/>
                              <a:uFillTx/>
                              <a:latin typeface="Calibri"/>
                            </a:endParaRPr>
                          </a:p>
                        </p:txBody>
                      </p:sp>
                      <p:cxnSp>
                        <p:nvCxnSpPr>
                          <p:cNvPr id="513" name="Straight Connector 512"/>
                          <p:cNvCxnSpPr/>
                          <p:nvPr/>
                        </p:nvCxnSpPr>
                        <p:spPr>
                          <a:xfrm>
                            <a:off x="3728365" y="2508040"/>
                            <a:ext cx="0" cy="3347012"/>
                          </a:xfrm>
                          <a:prstGeom prst="line">
                            <a:avLst/>
                          </a:prstGeom>
                          <a:noFill/>
                          <a:ln w="38100" cap="flat" cmpd="sng" algn="ctr">
                            <a:solidFill>
                              <a:sysClr val="windowText" lastClr="000000">
                                <a:lumMod val="50000"/>
                                <a:lumOff val="50000"/>
                              </a:sysClr>
                            </a:solidFill>
                            <a:prstDash val="sysDot"/>
                          </a:ln>
                          <a:effectLst/>
                        </p:spPr>
                      </p:cxnSp>
                      <p:sp>
                        <p:nvSpPr>
                          <p:cNvPr id="514" name="TextBox 513"/>
                          <p:cNvSpPr txBox="1"/>
                          <p:nvPr/>
                        </p:nvSpPr>
                        <p:spPr>
                          <a:xfrm>
                            <a:off x="3307034" y="2270396"/>
                            <a:ext cx="770511" cy="26570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0" tIns="0" rIns="0" bIns="0" rtlCol="0">
                            <a:spAutoFit/>
                          </a:bodyPr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20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50000"/>
                                    <a:lumOff val="50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libri"/>
                              </a:rPr>
                              <a:t>Memory</a:t>
                            </a:r>
                            <a:endParaRPr kumimoji="0" lang="en-US" sz="18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effectLst/>
                              <a:uLnTx/>
                              <a:uFillTx/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515" name="Rounded Rectangle 514"/>
                        <p:cNvSpPr/>
                        <p:nvPr/>
                      </p:nvSpPr>
                      <p:spPr>
                        <a:xfrm>
                          <a:off x="13721731" y="19166410"/>
                          <a:ext cx="1674020" cy="654887"/>
                        </a:xfrm>
                        <a:prstGeom prst="roundRect">
                          <a:avLst>
                            <a:gd name="adj" fmla="val 7702"/>
                          </a:avLst>
                        </a:prstGeom>
                        <a:solidFill>
                          <a:srgbClr val="1F497D"/>
                        </a:solidFill>
                        <a:ln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lIns="0" tIns="27432" rIns="0" bIns="0"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ts val="14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200" b="0" i="0" u="none" strike="noStrike" kern="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a:t>Rasterization</a:t>
                          </a:r>
                          <a:endParaRPr kumimoji="0" lang="en-US" sz="22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516" name="Group 515"/>
                        <p:cNvGrpSpPr/>
                        <p:nvPr/>
                      </p:nvGrpSpPr>
                      <p:grpSpPr>
                        <a:xfrm>
                          <a:off x="13767501" y="20049003"/>
                          <a:ext cx="1629817" cy="1905894"/>
                          <a:chOff x="1189584" y="2802979"/>
                          <a:chExt cx="1629817" cy="1905894"/>
                        </a:xfrm>
                      </p:grpSpPr>
                      <p:sp>
                        <p:nvSpPr>
                          <p:cNvPr id="517" name="Rounded Rectangle 516"/>
                          <p:cNvSpPr/>
                          <p:nvPr/>
                        </p:nvSpPr>
                        <p:spPr>
                          <a:xfrm>
                            <a:off x="1191153" y="2802979"/>
                            <a:ext cx="1628248" cy="501416"/>
                          </a:xfrm>
                          <a:prstGeom prst="roundRect">
                            <a:avLst>
                              <a:gd name="adj" fmla="val 7702"/>
                            </a:avLst>
                          </a:prstGeom>
                          <a:solidFill>
                            <a:srgbClr val="EEECE1">
                              <a:lumMod val="50000"/>
                            </a:srgbClr>
                          </a:solidFill>
                          <a:ln w="12700" cap="flat" cmpd="sng" algn="ctr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lIns="0" tIns="27432" rIns="0" bIns="0" rtlCol="0" anchor="ctr"/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ts val="14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22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ea typeface="+mn-ea"/>
                                <a:cs typeface="+mn-cs"/>
                              </a:rPr>
                              <a:t>Read Bitmap</a:t>
                            </a:r>
                          </a:p>
                        </p:txBody>
                      </p:sp>
                      <p:sp>
                        <p:nvSpPr>
                          <p:cNvPr id="518" name="Rounded Rectangle 517"/>
                          <p:cNvSpPr/>
                          <p:nvPr/>
                        </p:nvSpPr>
                        <p:spPr>
                          <a:xfrm>
                            <a:off x="1189586" y="3494267"/>
                            <a:ext cx="1628247" cy="501416"/>
                          </a:xfrm>
                          <a:prstGeom prst="roundRect">
                            <a:avLst>
                              <a:gd name="adj" fmla="val 7702"/>
                            </a:avLst>
                          </a:prstGeom>
                          <a:solidFill>
                            <a:srgbClr val="EEECE1">
                              <a:lumMod val="50000"/>
                            </a:srgbClr>
                          </a:solidFill>
                          <a:ln w="12700" cap="flat" cmpd="sng" algn="ctr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lIns="0" tIns="27432" rIns="0" bIns="0" rtlCol="0" anchor="ctr"/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ts val="14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22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ea typeface="+mn-ea"/>
                                <a:cs typeface="+mn-cs"/>
                              </a:rPr>
                              <a:t>Conversion</a:t>
                            </a:r>
                          </a:p>
                        </p:txBody>
                      </p:sp>
                      <p:sp>
                        <p:nvSpPr>
                          <p:cNvPr id="519" name="Rounded Rectangle 518"/>
                          <p:cNvSpPr/>
                          <p:nvPr/>
                        </p:nvSpPr>
                        <p:spPr>
                          <a:xfrm>
                            <a:off x="1189584" y="4207457"/>
                            <a:ext cx="1628244" cy="501416"/>
                          </a:xfrm>
                          <a:prstGeom prst="roundRect">
                            <a:avLst>
                              <a:gd name="adj" fmla="val 7702"/>
                            </a:avLst>
                          </a:prstGeom>
                          <a:solidFill>
                            <a:srgbClr val="EEECE1">
                              <a:lumMod val="50000"/>
                            </a:srgbClr>
                          </a:solidFill>
                          <a:ln w="12700" cap="flat" cmpd="sng" algn="ctr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lIns="0" tIns="27432" rIns="0" bIns="0" rtlCol="0" anchor="ctr"/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ts val="14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22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ea typeface="+mn-ea"/>
                                <a:cs typeface="+mn-cs"/>
                              </a:rPr>
                              <a:t>Write Back</a:t>
                            </a:r>
                          </a:p>
                        </p:txBody>
                      </p:sp>
                    </p:grpSp>
                    <p:grpSp>
                      <p:nvGrpSpPr>
                        <p:cNvPr id="523" name="Group 522"/>
                        <p:cNvGrpSpPr/>
                        <p:nvPr/>
                      </p:nvGrpSpPr>
                      <p:grpSpPr>
                        <a:xfrm>
                          <a:off x="18721205" y="18068697"/>
                          <a:ext cx="2511311" cy="4554670"/>
                          <a:chOff x="5409421" y="914400"/>
                          <a:chExt cx="2511309" cy="4554670"/>
                        </a:xfrm>
                      </p:grpSpPr>
                      <p:cxnSp>
                        <p:nvCxnSpPr>
                          <p:cNvPr id="524" name="Straight Connector 523"/>
                          <p:cNvCxnSpPr/>
                          <p:nvPr/>
                        </p:nvCxnSpPr>
                        <p:spPr>
                          <a:xfrm>
                            <a:off x="5658700" y="1646878"/>
                            <a:ext cx="2898" cy="3822192"/>
                          </a:xfrm>
                          <a:prstGeom prst="line">
                            <a:avLst/>
                          </a:prstGeom>
                          <a:noFill/>
                          <a:ln w="38100" cap="flat" cmpd="sng" algn="ctr">
                            <a:solidFill>
                              <a:sysClr val="windowText" lastClr="000000">
                                <a:lumMod val="50000"/>
                                <a:lumOff val="50000"/>
                              </a:sysClr>
                            </a:solidFill>
                            <a:prstDash val="sysDot"/>
                          </a:ln>
                          <a:effectLst/>
                        </p:spPr>
                      </p:cxnSp>
                      <p:sp>
                        <p:nvSpPr>
                          <p:cNvPr id="525" name="TextBox 524"/>
                          <p:cNvSpPr txBox="1"/>
                          <p:nvPr/>
                        </p:nvSpPr>
                        <p:spPr>
                          <a:xfrm>
                            <a:off x="5409421" y="1371600"/>
                            <a:ext cx="498559" cy="30777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0" tIns="0" rIns="0" bIns="0" rtlCol="0">
                            <a:spAutoFit/>
                          </a:bodyPr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20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50000"/>
                                    <a:lumOff val="50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libri"/>
                              </a:rPr>
                              <a:t>CPU</a:t>
                            </a:r>
                            <a:endParaRPr kumimoji="0" lang="en-US" sz="16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effectLst/>
                              <a:uLnTx/>
                              <a:uFillTx/>
                              <a:latin typeface="Calibri"/>
                            </a:endParaRPr>
                          </a:p>
                        </p:txBody>
                      </p:sp>
                      <p:cxnSp>
                        <p:nvCxnSpPr>
                          <p:cNvPr id="526" name="Straight Connector 525"/>
                          <p:cNvCxnSpPr/>
                          <p:nvPr/>
                        </p:nvCxnSpPr>
                        <p:spPr>
                          <a:xfrm flipH="1">
                            <a:off x="7718996" y="1646878"/>
                            <a:ext cx="1540" cy="3763322"/>
                          </a:xfrm>
                          <a:prstGeom prst="line">
                            <a:avLst/>
                          </a:prstGeom>
                          <a:noFill/>
                          <a:ln w="38100" cap="flat" cmpd="sng" algn="ctr">
                            <a:solidFill>
                              <a:sysClr val="windowText" lastClr="000000">
                                <a:lumMod val="50000"/>
                                <a:lumOff val="50000"/>
                              </a:sysClr>
                            </a:solidFill>
                            <a:prstDash val="sysDot"/>
                          </a:ln>
                          <a:effectLst/>
                        </p:spPr>
                      </p:cxnSp>
                      <p:sp>
                        <p:nvSpPr>
                          <p:cNvPr id="527" name="TextBox 526"/>
                          <p:cNvSpPr txBox="1"/>
                          <p:nvPr/>
                        </p:nvSpPr>
                        <p:spPr>
                          <a:xfrm>
                            <a:off x="7430061" y="1371600"/>
                            <a:ext cx="490669" cy="30777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0" tIns="0" rIns="0" bIns="0" rtlCol="0">
                            <a:spAutoFit/>
                          </a:bodyPr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20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50000"/>
                                    <a:lumOff val="50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libri"/>
                              </a:rPr>
                              <a:t>PIM</a:t>
                            </a:r>
                            <a:endParaRPr kumimoji="0" lang="en-US" sz="1600" b="1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effectLst/>
                              <a:uLnTx/>
                              <a:uFillTx/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528" name="TextBox 527"/>
                          <p:cNvSpPr txBox="1"/>
                          <p:nvPr/>
                        </p:nvSpPr>
                        <p:spPr>
                          <a:xfrm>
                            <a:off x="5771779" y="914400"/>
                            <a:ext cx="1705394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0" tIns="0" rIns="0" bIns="0" rtlCol="0">
                            <a:spAutoFit/>
                          </a:bodyPr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24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1F497D"/>
                                </a:solidFill>
                                <a:effectLst/>
                                <a:uLnTx/>
                                <a:uFillTx/>
                                <a:latin typeface="Gill Sans MT"/>
                                <a:cs typeface="Gill Sans MT"/>
                              </a:rPr>
                              <a:t> CPU + PIM</a:t>
                            </a:r>
                            <a:endParaRPr kumimoji="0" lang="en-US" sz="2400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F497D"/>
                              </a:solidFill>
                              <a:effectLst/>
                              <a:uLnTx/>
                              <a:uFillTx/>
                              <a:latin typeface="Gill Sans MT"/>
                              <a:cs typeface="Gill Sans MT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33" name="Group 532"/>
                        <p:cNvGrpSpPr/>
                        <p:nvPr/>
                      </p:nvGrpSpPr>
                      <p:grpSpPr>
                        <a:xfrm>
                          <a:off x="17373184" y="18830703"/>
                          <a:ext cx="4571998" cy="531443"/>
                          <a:chOff x="940262" y="5486401"/>
                          <a:chExt cx="7631303" cy="271663"/>
                        </a:xfrm>
                      </p:grpSpPr>
                      <p:sp>
                        <p:nvSpPr>
                          <p:cNvPr id="534" name="Rectangle 533"/>
                          <p:cNvSpPr/>
                          <p:nvPr/>
                        </p:nvSpPr>
                        <p:spPr>
                          <a:xfrm>
                            <a:off x="940262" y="5486401"/>
                            <a:ext cx="6019799" cy="235994"/>
                          </a:xfrm>
                          <a:prstGeom prst="rect">
                            <a:avLst/>
                          </a:prstGeom>
                        </p:spPr>
                        <p:txBody>
                          <a:bodyPr wrap="square">
                            <a:spAutoFit/>
                          </a:bodyPr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2400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ysClr val="windowText" lastClr="000000">
                                  <a:lumMod val="75000"/>
                                  <a:lumOff val="25000"/>
                                </a:sysClr>
                              </a:solidFill>
                              <a:effectLst/>
                              <a:uLnTx/>
                              <a:uFillTx/>
                            </a:endParaRPr>
                          </a:p>
                        </p:txBody>
                      </p:sp>
                      <p:sp>
                        <p:nvSpPr>
                          <p:cNvPr id="535" name="Rectangle 534"/>
                          <p:cNvSpPr/>
                          <p:nvPr/>
                        </p:nvSpPr>
                        <p:spPr>
                          <a:xfrm>
                            <a:off x="1703388" y="5522070"/>
                            <a:ext cx="6868177" cy="235994"/>
                          </a:xfrm>
                          <a:prstGeom prst="rect">
                            <a:avLst/>
                          </a:prstGeom>
                        </p:spPr>
                        <p:txBody>
                          <a:bodyPr wrap="square">
                            <a:spAutoFit/>
                          </a:bodyPr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2400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</a:endParaRPr>
                          </a:p>
                        </p:txBody>
                      </p:sp>
                    </p:grpSp>
                    <p:sp>
                      <p:nvSpPr>
                        <p:cNvPr id="538" name="TextBox 537"/>
                        <p:cNvSpPr txBox="1"/>
                        <p:nvPr/>
                      </p:nvSpPr>
                      <p:spPr>
                        <a:xfrm>
                          <a:off x="14808457" y="18068697"/>
                          <a:ext cx="1487587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1F497D"/>
                              </a:solidFill>
                              <a:effectLst/>
                              <a:uLnTx/>
                              <a:uFillTx/>
                              <a:latin typeface="Gill Sans MT"/>
                              <a:cs typeface="Gill Sans MT"/>
                            </a:rPr>
                            <a:t>CPU-Only</a:t>
                          </a:r>
                          <a:endParaRPr kumimoji="0" lang="en-US" sz="24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Gill Sans MT"/>
                            <a:cs typeface="Gill Sans MT"/>
                          </a:endParaRPr>
                        </a:p>
                      </p:txBody>
                    </p:sp>
                    <p:grpSp>
                      <p:nvGrpSpPr>
                        <p:cNvPr id="539" name="Group 538"/>
                        <p:cNvGrpSpPr/>
                        <p:nvPr/>
                      </p:nvGrpSpPr>
                      <p:grpSpPr>
                        <a:xfrm>
                          <a:off x="15849184" y="19668897"/>
                          <a:ext cx="1524000" cy="685800"/>
                          <a:chOff x="3276600" y="2362200"/>
                          <a:chExt cx="1524000" cy="685800"/>
                        </a:xfrm>
                      </p:grpSpPr>
                      <p:sp>
                        <p:nvSpPr>
                          <p:cNvPr id="540" name="Rounded Rectangle 539"/>
                          <p:cNvSpPr/>
                          <p:nvPr/>
                        </p:nvSpPr>
                        <p:spPr>
                          <a:xfrm>
                            <a:off x="3276600" y="2438400"/>
                            <a:ext cx="1524000" cy="609600"/>
                          </a:xfrm>
                          <a:prstGeom prst="roundRect">
                            <a:avLst>
                              <a:gd name="adj" fmla="val 7702"/>
                            </a:avLst>
                          </a:prstGeom>
                          <a:solidFill>
                            <a:srgbClr val="4A8861"/>
                          </a:solidFill>
                          <a:ln w="12700" cap="flat" cmpd="sng" algn="ctr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lIns="0" tIns="27432" rIns="0" bIns="0" rtlCol="0" anchor="ctr"/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ts val="14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22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1" name="TextBox 540"/>
                          <p:cNvSpPr txBox="1"/>
                          <p:nvPr/>
                        </p:nvSpPr>
                        <p:spPr>
                          <a:xfrm>
                            <a:off x="3592989" y="2362200"/>
                            <a:ext cx="902811" cy="43088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22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</a:rPr>
                              <a:t>Linear</a:t>
                            </a:r>
                          </a:p>
                        </p:txBody>
                      </p:sp>
                      <p:sp>
                        <p:nvSpPr>
                          <p:cNvPr id="542" name="TextBox 541"/>
                          <p:cNvSpPr txBox="1"/>
                          <p:nvPr/>
                        </p:nvSpPr>
                        <p:spPr>
                          <a:xfrm>
                            <a:off x="3596465" y="2617113"/>
                            <a:ext cx="975535" cy="43088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22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</a:rPr>
                              <a:t>Bitmap</a:t>
                            </a:r>
                          </a:p>
                        </p:txBody>
                      </p:sp>
                    </p:grpSp>
                    <p:grpSp>
                      <p:nvGrpSpPr>
                        <p:cNvPr id="543" name="Group 542"/>
                        <p:cNvGrpSpPr/>
                        <p:nvPr/>
                      </p:nvGrpSpPr>
                      <p:grpSpPr>
                        <a:xfrm>
                          <a:off x="15849184" y="21776184"/>
                          <a:ext cx="1524000" cy="712113"/>
                          <a:chOff x="3276600" y="4469487"/>
                          <a:chExt cx="1524000" cy="712113"/>
                        </a:xfrm>
                      </p:grpSpPr>
                      <p:sp>
                        <p:nvSpPr>
                          <p:cNvPr id="544" name="Rounded Rectangle 543"/>
                          <p:cNvSpPr/>
                          <p:nvPr/>
                        </p:nvSpPr>
                        <p:spPr>
                          <a:xfrm>
                            <a:off x="3276600" y="4495800"/>
                            <a:ext cx="1524000" cy="648075"/>
                          </a:xfrm>
                          <a:prstGeom prst="roundRect">
                            <a:avLst>
                              <a:gd name="adj" fmla="val 7702"/>
                            </a:avLst>
                          </a:prstGeom>
                          <a:solidFill>
                            <a:srgbClr val="4A8861"/>
                          </a:solidFill>
                          <a:ln w="12700" cap="flat" cmpd="sng" algn="ctr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lIns="0" tIns="27432" rIns="0" bIns="0" rtlCol="0" anchor="ctr"/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ts val="14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22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5" name="TextBox 544"/>
                          <p:cNvSpPr txBox="1"/>
                          <p:nvPr/>
                        </p:nvSpPr>
                        <p:spPr>
                          <a:xfrm>
                            <a:off x="3505200" y="4469487"/>
                            <a:ext cx="1065216" cy="43088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22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</a:rPr>
                              <a:t>Texture</a:t>
                            </a:r>
                          </a:p>
                        </p:txBody>
                      </p:sp>
                      <p:sp>
                        <p:nvSpPr>
                          <p:cNvPr id="546" name="TextBox 545"/>
                          <p:cNvSpPr txBox="1"/>
                          <p:nvPr/>
                        </p:nvSpPr>
                        <p:spPr>
                          <a:xfrm>
                            <a:off x="3697127" y="4750713"/>
                            <a:ext cx="722473" cy="43088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22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</a:rPr>
                              <a:t>Tiles</a:t>
                            </a:r>
                          </a:p>
                        </p:txBody>
                      </p:sp>
                    </p:grpSp>
                    <p:grpSp>
                      <p:nvGrpSpPr>
                        <p:cNvPr id="547" name="Group 546"/>
                        <p:cNvGrpSpPr/>
                        <p:nvPr/>
                      </p:nvGrpSpPr>
                      <p:grpSpPr>
                        <a:xfrm>
                          <a:off x="13718352" y="22057410"/>
                          <a:ext cx="1678965" cy="735687"/>
                          <a:chOff x="1140435" y="4750713"/>
                          <a:chExt cx="1678965" cy="735687"/>
                        </a:xfrm>
                      </p:grpSpPr>
                      <p:sp>
                        <p:nvSpPr>
                          <p:cNvPr id="548" name="Rounded Rectangle 547"/>
                          <p:cNvSpPr/>
                          <p:nvPr/>
                        </p:nvSpPr>
                        <p:spPr>
                          <a:xfrm>
                            <a:off x="1143000" y="4803308"/>
                            <a:ext cx="1676400" cy="683092"/>
                          </a:xfrm>
                          <a:prstGeom prst="roundRect">
                            <a:avLst>
                              <a:gd name="adj" fmla="val 7702"/>
                            </a:avLst>
                          </a:prstGeom>
                          <a:solidFill>
                            <a:srgbClr val="1F497D"/>
                          </a:solidFill>
                          <a:ln w="12700" cap="flat" cmpd="sng" algn="ctr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lIns="0" tIns="27432" rIns="0" bIns="0" rtlCol="0" anchor="ctr"/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ts val="14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22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9" name="TextBox 548"/>
                          <p:cNvSpPr txBox="1"/>
                          <p:nvPr/>
                        </p:nvSpPr>
                        <p:spPr>
                          <a:xfrm>
                            <a:off x="1518264" y="4750713"/>
                            <a:ext cx="927457" cy="43088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22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ysClr val="window" lastClr="FFFFFF"/>
                                </a:solidFill>
                                <a:effectLst/>
                                <a:uLnTx/>
                                <a:uFillTx/>
                              </a:rPr>
                              <a:t>Invoke</a:t>
                            </a:r>
                          </a:p>
                        </p:txBody>
                      </p:sp>
                      <p:sp>
                        <p:nvSpPr>
                          <p:cNvPr id="550" name="TextBox 549"/>
                          <p:cNvSpPr txBox="1"/>
                          <p:nvPr/>
                        </p:nvSpPr>
                        <p:spPr>
                          <a:xfrm>
                            <a:off x="1140435" y="5029200"/>
                            <a:ext cx="1642009" cy="43088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22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</a:rPr>
                              <a:t>Compositing</a:t>
                            </a:r>
                          </a:p>
                        </p:txBody>
                      </p:sp>
                    </p:grpSp>
                    <p:sp>
                      <p:nvSpPr>
                        <p:cNvPr id="567" name="TextBox 566"/>
                        <p:cNvSpPr txBox="1"/>
                        <p:nvPr/>
                      </p:nvSpPr>
                      <p:spPr>
                        <a:xfrm rot="16200000">
                          <a:off x="12677260" y="20687973"/>
                          <a:ext cx="1524000" cy="55264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noAutofit/>
                        </a:bodyPr>
                        <a:lstStyle/>
                        <a:p>
                          <a:pPr algn="ctr">
                            <a:lnSpc>
                              <a:spcPts val="1600"/>
                            </a:lnSpc>
                          </a:pPr>
                          <a:r>
                            <a:rPr lang="en-US" sz="2400" b="1" i="1" spc="-50" dirty="0" smtClean="0">
                              <a:latin typeface="Calibri"/>
                            </a:rPr>
                            <a:t>Texture Tiling</a:t>
                          </a:r>
                          <a:endParaRPr lang="en-US" sz="2400" b="1" i="1" spc="-50" dirty="0">
                            <a:latin typeface="Calibri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520" name="Left Brace 519"/>
                  <p:cNvSpPr/>
                  <p:nvPr/>
                </p:nvSpPr>
                <p:spPr>
                  <a:xfrm>
                    <a:off x="13453621" y="20033475"/>
                    <a:ext cx="191096" cy="1905899"/>
                  </a:xfrm>
                  <a:prstGeom prst="leftBrace">
                    <a:avLst>
                      <a:gd name="adj1" fmla="val 101669"/>
                      <a:gd name="adj2" fmla="val 50000"/>
                    </a:avLst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2" name="TextBox 521"/>
                  <p:cNvSpPr txBox="1"/>
                  <p:nvPr/>
                </p:nvSpPr>
                <p:spPr>
                  <a:xfrm>
                    <a:off x="15849184" y="21097449"/>
                    <a:ext cx="1524000" cy="55264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ts val="1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400" b="1" i="1" u="none" strike="noStrike" kern="0" cap="none" spc="-5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/>
                      </a:rPr>
                      <a:t>data movement</a:t>
                    </a:r>
                    <a:endParaRPr kumimoji="0" lang="en-US" sz="2400" b="1" i="1" u="none" strike="noStrike" kern="0" cap="none" spc="-5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555" name="Group 554"/>
                <p:cNvGrpSpPr/>
                <p:nvPr/>
              </p:nvGrpSpPr>
              <p:grpSpPr>
                <a:xfrm>
                  <a:off x="20268782" y="19287897"/>
                  <a:ext cx="1524000" cy="685800"/>
                  <a:chOff x="3276600" y="2362200"/>
                  <a:chExt cx="1524000" cy="685800"/>
                </a:xfrm>
              </p:grpSpPr>
              <p:sp>
                <p:nvSpPr>
                  <p:cNvPr id="556" name="Rounded Rectangle 555"/>
                  <p:cNvSpPr/>
                  <p:nvPr/>
                </p:nvSpPr>
                <p:spPr>
                  <a:xfrm>
                    <a:off x="3276600" y="2438400"/>
                    <a:ext cx="1524000" cy="609600"/>
                  </a:xfrm>
                  <a:prstGeom prst="roundRect">
                    <a:avLst>
                      <a:gd name="adj" fmla="val 7702"/>
                    </a:avLst>
                  </a:prstGeom>
                  <a:solidFill>
                    <a:srgbClr val="4A8861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27432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ts val="14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7" name="TextBox 556"/>
                  <p:cNvSpPr txBox="1"/>
                  <p:nvPr/>
                </p:nvSpPr>
                <p:spPr>
                  <a:xfrm>
                    <a:off x="3592989" y="2362200"/>
                    <a:ext cx="902811" cy="4308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rPr>
                      <a:t>Linear</a:t>
                    </a:r>
                  </a:p>
                </p:txBody>
              </p:sp>
              <p:sp>
                <p:nvSpPr>
                  <p:cNvPr id="558" name="TextBox 557"/>
                  <p:cNvSpPr txBox="1"/>
                  <p:nvPr/>
                </p:nvSpPr>
                <p:spPr>
                  <a:xfrm>
                    <a:off x="3596465" y="2617113"/>
                    <a:ext cx="975535" cy="4308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rPr>
                      <a:t>Bitmap</a:t>
                    </a:r>
                  </a:p>
                </p:txBody>
              </p:sp>
            </p:grpSp>
          </p:grpSp>
        </p:grpSp>
      </p:grpSp>
      <p:sp>
        <p:nvSpPr>
          <p:cNvPr id="568" name="Rectangle 567"/>
          <p:cNvSpPr/>
          <p:nvPr/>
        </p:nvSpPr>
        <p:spPr>
          <a:xfrm>
            <a:off x="11937616" y="21051486"/>
            <a:ext cx="9144000" cy="538609"/>
          </a:xfrm>
          <a:prstGeom prst="rect">
            <a:avLst/>
          </a:prstGeom>
          <a:solidFill>
            <a:srgbClr val="1F497D">
              <a:lumMod val="75000"/>
            </a:srgbClr>
          </a:solidFill>
        </p:spPr>
        <p:txBody>
          <a:bodyPr wrap="square">
            <a:spAutoFit/>
          </a:bodyPr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Texture </a:t>
            </a: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tiling </a:t>
            </a: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is a good candidate for PIM execution</a:t>
            </a:r>
            <a:endParaRPr kumimoji="0" lang="en-US" sz="2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pSp>
        <p:nvGrpSpPr>
          <p:cNvPr id="581" name="Group 580"/>
          <p:cNvGrpSpPr/>
          <p:nvPr/>
        </p:nvGrpSpPr>
        <p:grpSpPr>
          <a:xfrm>
            <a:off x="11810619" y="21714813"/>
            <a:ext cx="9144000" cy="5317954"/>
            <a:chOff x="0" y="1097491"/>
            <a:chExt cx="9144000" cy="5317954"/>
          </a:xfrm>
        </p:grpSpPr>
        <p:sp>
          <p:nvSpPr>
            <p:cNvPr id="582" name="Rectangle 581"/>
            <p:cNvSpPr/>
            <p:nvPr/>
          </p:nvSpPr>
          <p:spPr>
            <a:xfrm>
              <a:off x="0" y="2017693"/>
              <a:ext cx="9143999" cy="954107"/>
            </a:xfrm>
            <a:prstGeom prst="rect">
              <a:avLst/>
            </a:prstGeom>
            <a:solidFill>
              <a:srgbClr val="777777">
                <a:lumMod val="20000"/>
                <a:lumOff val="80000"/>
              </a:srgb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Requires simple primitives: </a:t>
              </a:r>
              <a:r>
                <a:rPr kumimoji="0" lang="en-US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memcopy</a:t>
              </a: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, </a:t>
              </a: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bitwise operations</a:t>
              </a: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, and </a:t>
              </a: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simple</a:t>
              </a: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 arithmetic operations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endParaRPr>
            </a:p>
          </p:txBody>
        </p:sp>
        <p:sp>
          <p:nvSpPr>
            <p:cNvPr id="583" name="Rounded Rectangle 582"/>
            <p:cNvSpPr/>
            <p:nvPr/>
          </p:nvSpPr>
          <p:spPr>
            <a:xfrm>
              <a:off x="1151464" y="3335860"/>
              <a:ext cx="2133600" cy="762000"/>
            </a:xfrm>
            <a:prstGeom prst="roundRect">
              <a:avLst/>
            </a:prstGeom>
            <a:solidFill>
              <a:srgbClr val="4A8861"/>
            </a:soli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PIM Core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584" name="Rounded Rectangle 583"/>
            <p:cNvSpPr/>
            <p:nvPr/>
          </p:nvSpPr>
          <p:spPr>
            <a:xfrm>
              <a:off x="5723464" y="3335860"/>
              <a:ext cx="2209800" cy="762000"/>
            </a:xfrm>
            <a:prstGeom prst="roundRect">
              <a:avLst/>
            </a:prstGeom>
            <a:solidFill>
              <a:srgbClr val="4A8861"/>
            </a:soli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PIM Accelerator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585" name="Rounded Rectangle 584"/>
            <p:cNvSpPr/>
            <p:nvPr/>
          </p:nvSpPr>
          <p:spPr>
            <a:xfrm>
              <a:off x="3581400" y="1173691"/>
              <a:ext cx="1676400" cy="655109"/>
            </a:xfrm>
            <a:prstGeom prst="roundRect">
              <a:avLst/>
            </a:prstGeom>
            <a:solidFill>
              <a:srgbClr val="1F497D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Texture Tiling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586" name="Straight Arrow Connector 585"/>
            <p:cNvCxnSpPr/>
            <p:nvPr/>
          </p:nvCxnSpPr>
          <p:spPr>
            <a:xfrm flipV="1">
              <a:off x="1693280" y="1630891"/>
              <a:ext cx="1735720" cy="20186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headEnd type="none"/>
              <a:tailEnd type="triangle"/>
            </a:ln>
            <a:effectLst/>
          </p:spPr>
        </p:cxnSp>
        <p:sp>
          <p:nvSpPr>
            <p:cNvPr id="587" name="Rectangle 586"/>
            <p:cNvSpPr/>
            <p:nvPr/>
          </p:nvSpPr>
          <p:spPr>
            <a:xfrm>
              <a:off x="1524000" y="1097491"/>
              <a:ext cx="1905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Linear Bitmap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588" name="Straight Arrow Connector 587"/>
            <p:cNvCxnSpPr/>
            <p:nvPr/>
          </p:nvCxnSpPr>
          <p:spPr>
            <a:xfrm>
              <a:off x="5486400" y="1707091"/>
              <a:ext cx="1447800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headEnd type="none"/>
              <a:tailEnd type="triangle"/>
            </a:ln>
            <a:effectLst/>
          </p:spPr>
        </p:cxnSp>
        <p:sp>
          <p:nvSpPr>
            <p:cNvPr id="589" name="Rectangle 588"/>
            <p:cNvSpPr/>
            <p:nvPr/>
          </p:nvSpPr>
          <p:spPr>
            <a:xfrm>
              <a:off x="5410200" y="1173691"/>
              <a:ext cx="18288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Tiled Texture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0" name="Rectangle 589"/>
            <p:cNvSpPr/>
            <p:nvPr/>
          </p:nvSpPr>
          <p:spPr>
            <a:xfrm>
              <a:off x="465664" y="4257463"/>
              <a:ext cx="3429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9.4%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of the area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available for PIM logic</a:t>
              </a:r>
              <a:endParaRPr kumimoji="0" lang="en-US" sz="2400" b="1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1" name="Rectangle 590"/>
            <p:cNvSpPr/>
            <p:nvPr/>
          </p:nvSpPr>
          <p:spPr>
            <a:xfrm>
              <a:off x="5113864" y="4333663"/>
              <a:ext cx="35814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7.1%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of the area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available for PIM logic</a:t>
              </a:r>
              <a:endParaRPr kumimoji="0" lang="en-US" sz="2400" b="1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92" name="Rectangle 591"/>
            <p:cNvSpPr/>
            <p:nvPr/>
          </p:nvSpPr>
          <p:spPr>
            <a:xfrm>
              <a:off x="0" y="5399782"/>
              <a:ext cx="9144000" cy="1015663"/>
            </a:xfrm>
            <a:prstGeom prst="rect">
              <a:avLst/>
            </a:prstGeom>
            <a:solidFill>
              <a:srgbClr val="1F497D">
                <a:lumMod val="75000"/>
              </a:srgbClr>
            </a:solidFill>
          </p:spPr>
          <p:txBody>
            <a:bodyPr wrap="square">
              <a:spAutoFit/>
            </a:bodyPr>
            <a:lstStyle/>
            <a:p>
              <a:pPr marL="0" marR="0" lvl="1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PIM core and PIM accelerator are feasible to implement in-memory </a:t>
              </a:r>
              <a:r>
                <a:rPr lang="en-US" sz="3000" b="1" kern="0" dirty="0">
                  <a:solidFill>
                    <a:sysClr val="window" lastClr="FFFFFF"/>
                  </a:solidFill>
                </a:rPr>
                <a:t>t</a:t>
              </a:r>
              <a:r>
                <a:rPr kumimoji="0" lang="en-US" sz="3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exture</a:t>
              </a:r>
              <a:r>
                <a:rPr kumimoji="0" lang="en-US" sz="3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  <a:r>
                <a:rPr lang="en-US" sz="3000" b="1" kern="0" dirty="0">
                  <a:solidFill>
                    <a:sysClr val="window" lastClr="FFFFFF"/>
                  </a:solidFill>
                </a:rPr>
                <a:t>t</a:t>
              </a:r>
              <a:r>
                <a:rPr kumimoji="0" lang="en-US" sz="3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iling</a:t>
              </a:r>
              <a:endPara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17" name="Group 616"/>
          <p:cNvGrpSpPr/>
          <p:nvPr/>
        </p:nvGrpSpPr>
        <p:grpSpPr>
          <a:xfrm>
            <a:off x="27219458" y="16934153"/>
            <a:ext cx="5529614" cy="3196097"/>
            <a:chOff x="3810000" y="2539424"/>
            <a:chExt cx="5486400" cy="3673942"/>
          </a:xfrm>
        </p:grpSpPr>
        <p:cxnSp>
          <p:nvCxnSpPr>
            <p:cNvPr id="618" name="Elbow Connector 617"/>
            <p:cNvCxnSpPr>
              <a:stCxn id="637" idx="2"/>
              <a:endCxn id="624" idx="0"/>
            </p:cNvCxnSpPr>
            <p:nvPr/>
          </p:nvCxnSpPr>
          <p:spPr>
            <a:xfrm rot="5400000">
              <a:off x="6267319" y="3320606"/>
              <a:ext cx="609600" cy="418836"/>
            </a:xfrm>
            <a:prstGeom prst="bentConnector3">
              <a:avLst>
                <a:gd name="adj1" fmla="val 50000"/>
              </a:avLst>
            </a:prstGeom>
            <a:noFill/>
            <a:ln w="381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grpSp>
          <p:nvGrpSpPr>
            <p:cNvPr id="619" name="Group 618"/>
            <p:cNvGrpSpPr/>
            <p:nvPr/>
          </p:nvGrpSpPr>
          <p:grpSpPr>
            <a:xfrm>
              <a:off x="3810000" y="2539424"/>
              <a:ext cx="5486400" cy="3673942"/>
              <a:chOff x="3810000" y="2209800"/>
              <a:chExt cx="5486400" cy="3673942"/>
            </a:xfrm>
          </p:grpSpPr>
          <p:cxnSp>
            <p:nvCxnSpPr>
              <p:cNvPr id="620" name="Elbow Connector 619"/>
              <p:cNvCxnSpPr>
                <a:stCxn id="637" idx="2"/>
                <a:endCxn id="623" idx="0"/>
              </p:cNvCxnSpPr>
              <p:nvPr/>
            </p:nvCxnSpPr>
            <p:spPr>
              <a:xfrm rot="5400000">
                <a:off x="5619619" y="2343282"/>
                <a:ext cx="609600" cy="1714236"/>
              </a:xfrm>
              <a:prstGeom prst="bentConnector3">
                <a:avLst>
                  <a:gd name="adj1" fmla="val 50000"/>
                </a:avLst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621" name="Group 620"/>
              <p:cNvGrpSpPr/>
              <p:nvPr/>
            </p:nvGrpSpPr>
            <p:grpSpPr>
              <a:xfrm>
                <a:off x="3810000" y="2209800"/>
                <a:ext cx="5486400" cy="3673942"/>
                <a:chOff x="3810000" y="2209800"/>
                <a:chExt cx="5486400" cy="3673942"/>
              </a:xfrm>
            </p:grpSpPr>
            <p:grpSp>
              <p:nvGrpSpPr>
                <p:cNvPr id="622" name="Group 621"/>
                <p:cNvGrpSpPr/>
                <p:nvPr/>
              </p:nvGrpSpPr>
              <p:grpSpPr>
                <a:xfrm>
                  <a:off x="5295636" y="2209800"/>
                  <a:ext cx="2971801" cy="685800"/>
                  <a:chOff x="4609836" y="2362201"/>
                  <a:chExt cx="2971801" cy="685800"/>
                </a:xfrm>
              </p:grpSpPr>
              <p:sp>
                <p:nvSpPr>
                  <p:cNvPr id="637" name="Rounded Rectangle 636"/>
                  <p:cNvSpPr/>
                  <p:nvPr/>
                </p:nvSpPr>
                <p:spPr>
                  <a:xfrm>
                    <a:off x="4609836" y="2362201"/>
                    <a:ext cx="2971801" cy="685800"/>
                  </a:xfrm>
                  <a:prstGeom prst="roundRect">
                    <a:avLst/>
                  </a:prstGeom>
                  <a:solidFill>
                    <a:sysClr val="window" lastClr="FFFFFF">
                      <a:alpha val="0"/>
                    </a:sysClr>
                  </a:solidFill>
                  <a:ln w="38100" cap="flat" cmpd="sng" algn="ctr">
                    <a:solidFill>
                      <a:srgbClr val="000000"/>
                    </a:solidFill>
                    <a:prstDash val="dash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8" name="TextBox 637"/>
                  <p:cNvSpPr txBox="1"/>
                  <p:nvPr/>
                </p:nvSpPr>
                <p:spPr>
                  <a:xfrm>
                    <a:off x="4633857" y="2362201"/>
                    <a:ext cx="2240894" cy="62145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Chrome Process</a:t>
                    </a:r>
                  </a:p>
                </p:txBody>
              </p:sp>
              <p:pic>
                <p:nvPicPr>
                  <p:cNvPr id="639" name="Picture 638"/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6858000" y="2438401"/>
                    <a:ext cx="533400" cy="5334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623" name="Rounded Rectangle 622"/>
                <p:cNvSpPr/>
                <p:nvPr/>
              </p:nvSpPr>
              <p:spPr>
                <a:xfrm>
                  <a:off x="4572000" y="3505200"/>
                  <a:ext cx="990600" cy="1447800"/>
                </a:xfrm>
                <a:prstGeom prst="roundRect">
                  <a:avLst/>
                </a:prstGeom>
                <a:solidFill>
                  <a:sysClr val="window" lastClr="FFFFFF">
                    <a:alpha val="0"/>
                  </a:sysClr>
                </a:solidFill>
                <a:ln w="38100" cap="flat" cmpd="sng" algn="ctr">
                  <a:solidFill>
                    <a:srgbClr val="000000"/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624" name="Rounded Rectangle 623"/>
                <p:cNvSpPr/>
                <p:nvPr/>
              </p:nvSpPr>
              <p:spPr>
                <a:xfrm>
                  <a:off x="5867400" y="3505200"/>
                  <a:ext cx="990600" cy="1447800"/>
                </a:xfrm>
                <a:prstGeom prst="roundRect">
                  <a:avLst/>
                </a:prstGeom>
                <a:solidFill>
                  <a:sysClr val="window" lastClr="FFFFFF">
                    <a:alpha val="0"/>
                  </a:sysClr>
                </a:solidFill>
                <a:ln w="38100" cap="flat" cmpd="sng" algn="ctr">
                  <a:solidFill>
                    <a:srgbClr val="000000"/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625" name="Rounded Rectangle 624"/>
                <p:cNvSpPr/>
                <p:nvPr/>
              </p:nvSpPr>
              <p:spPr>
                <a:xfrm>
                  <a:off x="7848600" y="3505200"/>
                  <a:ext cx="990600" cy="1447800"/>
                </a:xfrm>
                <a:prstGeom prst="roundRect">
                  <a:avLst/>
                </a:prstGeom>
                <a:solidFill>
                  <a:sysClr val="window" lastClr="FFFFFF">
                    <a:alpha val="0"/>
                  </a:sysClr>
                </a:solidFill>
                <a:ln w="38100" cap="flat" cmpd="sng" algn="ctr">
                  <a:solidFill>
                    <a:srgbClr val="000000"/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626" name="Elbow Connector 625"/>
                <p:cNvCxnSpPr>
                  <a:stCxn id="637" idx="2"/>
                  <a:endCxn id="625" idx="0"/>
                </p:cNvCxnSpPr>
                <p:nvPr/>
              </p:nvCxnSpPr>
              <p:spPr>
                <a:xfrm rot="16200000" flipH="1">
                  <a:off x="7257918" y="2419217"/>
                  <a:ext cx="609600" cy="1562364"/>
                </a:xfrm>
                <a:prstGeom prst="bentConnector3">
                  <a:avLst>
                    <a:gd name="adj1" fmla="val 50000"/>
                  </a:avLst>
                </a:prstGeom>
                <a:noFill/>
                <a:ln w="38100" cap="flat" cmpd="sng" algn="ctr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27" name="TextBox 626"/>
                <p:cNvSpPr txBox="1"/>
                <p:nvPr/>
              </p:nvSpPr>
              <p:spPr>
                <a:xfrm>
                  <a:off x="7082297" y="3810000"/>
                  <a:ext cx="615343" cy="9528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mr-IN" sz="4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effectLst/>
                      <a:uLnTx/>
                      <a:uFillTx/>
                    </a:rPr>
                    <a:t>…</a:t>
                  </a:r>
                  <a:endParaRPr kumimoji="0" lang="en-US" sz="4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</a:endParaRPr>
                </a:p>
              </p:txBody>
            </p:sp>
            <p:pic>
              <p:nvPicPr>
                <p:cNvPr id="628" name="Picture 627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572000" y="4038600"/>
                  <a:ext cx="965200" cy="965200"/>
                </a:xfrm>
                <a:prstGeom prst="rect">
                  <a:avLst/>
                </a:prstGeom>
              </p:spPr>
            </p:pic>
            <p:pic>
              <p:nvPicPr>
                <p:cNvPr id="629" name="Picture 628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867400" y="4038600"/>
                  <a:ext cx="965200" cy="965200"/>
                </a:xfrm>
                <a:prstGeom prst="rect">
                  <a:avLst/>
                </a:prstGeom>
              </p:spPr>
            </p:pic>
            <p:pic>
              <p:nvPicPr>
                <p:cNvPr id="630" name="Picture 629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848600" y="4038600"/>
                  <a:ext cx="965200" cy="965200"/>
                </a:xfrm>
                <a:prstGeom prst="rect">
                  <a:avLst/>
                </a:prstGeom>
              </p:spPr>
            </p:pic>
            <p:pic>
              <p:nvPicPr>
                <p:cNvPr id="631" name="Picture 630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724400" y="3657600"/>
                  <a:ext cx="584200" cy="584200"/>
                </a:xfrm>
                <a:prstGeom prst="rect">
                  <a:avLst/>
                </a:prstGeom>
              </p:spPr>
            </p:pic>
            <p:pic>
              <p:nvPicPr>
                <p:cNvPr id="632" name="Picture 631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045200" y="3657600"/>
                  <a:ext cx="584200" cy="584200"/>
                </a:xfrm>
                <a:prstGeom prst="rect">
                  <a:avLst/>
                </a:prstGeom>
              </p:spPr>
            </p:pic>
            <p:pic>
              <p:nvPicPr>
                <p:cNvPr id="633" name="Picture 632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026400" y="3606800"/>
                  <a:ext cx="584200" cy="584200"/>
                </a:xfrm>
                <a:prstGeom prst="rect">
                  <a:avLst/>
                </a:prstGeom>
              </p:spPr>
            </p:pic>
            <p:sp>
              <p:nvSpPr>
                <p:cNvPr id="634" name="TextBox 633"/>
                <p:cNvSpPr txBox="1"/>
                <p:nvPr/>
              </p:nvSpPr>
              <p:spPr>
                <a:xfrm>
                  <a:off x="3810000" y="5105400"/>
                  <a:ext cx="1981200" cy="7783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Render Process </a:t>
                  </a:r>
                  <a:br>
                    <a:rPr kumimoji="0" lang="en-US" sz="1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</a:br>
                  <a:r>
                    <a:rPr kumimoji="0" lang="en-US" sz="1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(tab 1)</a:t>
                  </a:r>
                </a:p>
              </p:txBody>
            </p:sp>
            <p:sp>
              <p:nvSpPr>
                <p:cNvPr id="635" name="TextBox 634"/>
                <p:cNvSpPr txBox="1"/>
                <p:nvPr/>
              </p:nvSpPr>
              <p:spPr>
                <a:xfrm>
                  <a:off x="5434148" y="5105398"/>
                  <a:ext cx="1981200" cy="7783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Render Process </a:t>
                  </a:r>
                  <a:br>
                    <a:rPr kumimoji="0" lang="en-US" sz="1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</a:br>
                  <a:r>
                    <a:rPr kumimoji="0" lang="en-US" sz="1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(tab 2)</a:t>
                  </a:r>
                </a:p>
              </p:txBody>
            </p:sp>
            <p:sp>
              <p:nvSpPr>
                <p:cNvPr id="636" name="TextBox 635"/>
                <p:cNvSpPr txBox="1"/>
                <p:nvPr/>
              </p:nvSpPr>
              <p:spPr>
                <a:xfrm>
                  <a:off x="7315200" y="5105396"/>
                  <a:ext cx="1981200" cy="7783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Render Process </a:t>
                  </a:r>
                  <a:br>
                    <a:rPr kumimoji="0" lang="en-US" sz="1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</a:br>
                  <a:r>
                    <a:rPr kumimoji="0" lang="en-US" sz="1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(tab n)</a:t>
                  </a:r>
                </a:p>
              </p:txBody>
            </p:sp>
          </p:grpSp>
        </p:grpSp>
      </p:grpSp>
      <p:sp>
        <p:nvSpPr>
          <p:cNvPr id="226" name="Rectangle 225"/>
          <p:cNvSpPr/>
          <p:nvPr/>
        </p:nvSpPr>
        <p:spPr>
          <a:xfrm>
            <a:off x="22478277" y="20193835"/>
            <a:ext cx="7281099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</a:rPr>
              <a:t>Chrome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 pitchFamily="34" charset="0"/>
              </a:rPr>
              <a:t>uses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anose="020B0502020104020203" pitchFamily="34" charset="0"/>
              </a:rPr>
              <a:t>compression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 pitchFamily="34" charset="0"/>
              </a:rPr>
              <a:t>to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 pitchFamily="34" charset="0"/>
              </a:rPr>
              <a:t>reduce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 pitchFamily="34" charset="0"/>
              </a:rPr>
              <a:t> 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 pitchFamily="34" charset="0"/>
              </a:rPr>
              <a:t/>
            </a:r>
            <a:b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 pitchFamily="34" charset="0"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 pitchFamily="34" charset="0"/>
              </a:rPr>
              <a:t>each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 pitchFamily="34" charset="0"/>
              </a:rPr>
              <a:t>tab’s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 pitchFamily="34" charset="0"/>
              </a:rPr>
              <a:t>memory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 pitchFamily="34" charset="0"/>
              </a:rPr>
              <a:t>footprint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 panose="020B0502020104020203" pitchFamily="34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228" name="Content Placeholder 2"/>
          <p:cNvSpPr txBox="1">
            <a:spLocks/>
          </p:cNvSpPr>
          <p:nvPr/>
        </p:nvSpPr>
        <p:spPr>
          <a:xfrm>
            <a:off x="22461349" y="22192160"/>
            <a:ext cx="8991600" cy="586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To study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data movement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during tab switching,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/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we perform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an experiment: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 user opens 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50 tabs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(most-accessed websites)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Scrolls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through 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each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for a few second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Switches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to the 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next tab</a:t>
            </a:r>
            <a:endParaRPr kumimoji="0" lang="en" sz="2000" b="1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22181954" y="24681525"/>
            <a:ext cx="10244337" cy="954107"/>
          </a:xfrm>
          <a:prstGeom prst="rect">
            <a:avLst/>
          </a:prstGeom>
          <a:solidFill>
            <a:srgbClr val="E4E4E4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Compression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and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decompression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contribute to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18.1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%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of the total system energy</a:t>
            </a:r>
          </a:p>
        </p:txBody>
      </p:sp>
      <p:sp>
        <p:nvSpPr>
          <p:cNvPr id="232" name="Rectangle 231"/>
          <p:cNvSpPr/>
          <p:nvPr/>
        </p:nvSpPr>
        <p:spPr>
          <a:xfrm>
            <a:off x="22177191" y="25735697"/>
            <a:ext cx="10249100" cy="523220"/>
          </a:xfrm>
          <a:prstGeom prst="rect">
            <a:avLst/>
          </a:prstGeom>
          <a:solidFill>
            <a:srgbClr val="E4E4E4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19.6 GB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of data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move between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CPU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and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ZRAM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177830" y="31361730"/>
            <a:ext cx="12183105" cy="1097280"/>
          </a:xfrm>
          <a:prstGeom prst="roundRect">
            <a:avLst>
              <a:gd name="adj" fmla="val 19119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0" tIns="91440" rIns="0" bIns="91440" rtlCol="0" anchor="t">
            <a:no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Gill Sans MT"/>
                <a:cs typeface="Gill Sans MT"/>
              </a:rPr>
              <a:t>TensorFlow</a:t>
            </a:r>
            <a:r>
              <a:rPr lang="en-US" sz="4800" b="1" dirty="0" smtClean="0">
                <a:solidFill>
                  <a:schemeClr val="bg1"/>
                </a:solidFill>
                <a:latin typeface="Gill Sans MT"/>
                <a:cs typeface="Gill Sans MT"/>
              </a:rPr>
              <a:t> Mobile</a:t>
            </a:r>
            <a:endParaRPr lang="en-US" sz="4800" b="1" dirty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  <p:pic>
        <p:nvPicPr>
          <p:cNvPr id="236" name="Picture 2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11803" y="31268845"/>
            <a:ext cx="1081655" cy="1156830"/>
          </a:xfrm>
          <a:prstGeom prst="rect">
            <a:avLst/>
          </a:prstGeom>
        </p:spPr>
      </p:pic>
      <p:sp>
        <p:nvSpPr>
          <p:cNvPr id="265" name="Rectangle 264"/>
          <p:cNvSpPr/>
          <p:nvPr/>
        </p:nvSpPr>
        <p:spPr>
          <a:xfrm>
            <a:off x="169328" y="34494693"/>
            <a:ext cx="12233940" cy="1077218"/>
          </a:xfrm>
          <a:prstGeom prst="rect">
            <a:avLst/>
          </a:prstGeom>
          <a:solidFill>
            <a:srgbClr val="777777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57.3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%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of the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inference energy is spent on</a:t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data movement</a:t>
            </a:r>
            <a:endParaRPr kumimoji="0" lang="en-US" sz="3200" b="1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6" name="Rectangle 265"/>
          <p:cNvSpPr/>
          <p:nvPr/>
        </p:nvSpPr>
        <p:spPr>
          <a:xfrm>
            <a:off x="169328" y="36224193"/>
            <a:ext cx="12106944" cy="1077218"/>
          </a:xfrm>
          <a:prstGeom prst="rect">
            <a:avLst/>
          </a:prstGeom>
          <a:solidFill>
            <a:srgbClr val="E4E4E4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54.4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%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of the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data movement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energy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comes from </a:t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packing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/unpacking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and 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quantization</a:t>
            </a:r>
          </a:p>
        </p:txBody>
      </p:sp>
      <p:cxnSp>
        <p:nvCxnSpPr>
          <p:cNvPr id="267" name="Straight Arrow Connector 266"/>
          <p:cNvCxnSpPr/>
          <p:nvPr/>
        </p:nvCxnSpPr>
        <p:spPr>
          <a:xfrm>
            <a:off x="6273745" y="35675120"/>
            <a:ext cx="0" cy="38100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/>
          </a:ln>
          <a:effectLst/>
        </p:spPr>
      </p:cxnSp>
      <p:grpSp>
        <p:nvGrpSpPr>
          <p:cNvPr id="268" name="Group 267"/>
          <p:cNvGrpSpPr/>
          <p:nvPr/>
        </p:nvGrpSpPr>
        <p:grpSpPr>
          <a:xfrm>
            <a:off x="3454344" y="32691288"/>
            <a:ext cx="6197346" cy="1515696"/>
            <a:chOff x="1637883" y="2057400"/>
            <a:chExt cx="5638800" cy="1066800"/>
          </a:xfrm>
        </p:grpSpPr>
        <p:grpSp>
          <p:nvGrpSpPr>
            <p:cNvPr id="269" name="Group 268"/>
            <p:cNvGrpSpPr/>
            <p:nvPr/>
          </p:nvGrpSpPr>
          <p:grpSpPr>
            <a:xfrm>
              <a:off x="3657600" y="2057400"/>
              <a:ext cx="1600200" cy="1066800"/>
              <a:chOff x="3505200" y="1143000"/>
              <a:chExt cx="1828800" cy="1143000"/>
            </a:xfrm>
          </p:grpSpPr>
          <p:sp>
            <p:nvSpPr>
              <p:cNvPr id="274" name="Rounded Rectangle 273"/>
              <p:cNvSpPr/>
              <p:nvPr/>
            </p:nvSpPr>
            <p:spPr>
              <a:xfrm>
                <a:off x="3505200" y="1143000"/>
                <a:ext cx="1828800" cy="1143000"/>
              </a:xfrm>
              <a:prstGeom prst="roundRect">
                <a:avLst/>
              </a:prstGeom>
              <a:solidFill>
                <a:sysClr val="window" lastClr="FFFFFF">
                  <a:alpha val="0"/>
                </a:sysClr>
              </a:solidFill>
              <a:ln w="28575" cap="flat" cmpd="sng" algn="ctr">
                <a:solidFill>
                  <a:srgbClr val="000000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pic>
            <p:nvPicPr>
              <p:cNvPr id="275" name="Picture 274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81400" y="1188143"/>
                <a:ext cx="1650486" cy="1097857"/>
              </a:xfrm>
              <a:prstGeom prst="rect">
                <a:avLst/>
              </a:prstGeom>
            </p:spPr>
          </p:pic>
        </p:grpSp>
        <p:cxnSp>
          <p:nvCxnSpPr>
            <p:cNvPr id="270" name="Straight Arrow Connector 269"/>
            <p:cNvCxnSpPr/>
            <p:nvPr/>
          </p:nvCxnSpPr>
          <p:spPr>
            <a:xfrm flipV="1">
              <a:off x="2057400" y="2731532"/>
              <a:ext cx="1371600" cy="11668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arrow"/>
            </a:ln>
            <a:effectLst/>
          </p:spPr>
        </p:cxnSp>
        <p:sp>
          <p:nvSpPr>
            <p:cNvPr id="271" name="Rectangle 270"/>
            <p:cNvSpPr/>
            <p:nvPr/>
          </p:nvSpPr>
          <p:spPr>
            <a:xfrm>
              <a:off x="1637883" y="2256856"/>
              <a:ext cx="22098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Inference </a:t>
              </a:r>
              <a:endPara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72" name="Straight Arrow Connector 271"/>
            <p:cNvCxnSpPr/>
            <p:nvPr/>
          </p:nvCxnSpPr>
          <p:spPr>
            <a:xfrm>
              <a:off x="5486400" y="2731532"/>
              <a:ext cx="1371600" cy="11668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arrow"/>
            </a:ln>
            <a:effectLst/>
          </p:spPr>
        </p:cxnSp>
        <p:sp>
          <p:nvSpPr>
            <p:cNvPr id="273" name="Rectangle 272"/>
            <p:cNvSpPr/>
            <p:nvPr/>
          </p:nvSpPr>
          <p:spPr>
            <a:xfrm>
              <a:off x="5066883" y="2274115"/>
              <a:ext cx="22098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Prediction</a:t>
              </a:r>
              <a:endPara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-168622" y="38228784"/>
            <a:ext cx="6543016" cy="4976024"/>
            <a:chOff x="-197974" y="1143000"/>
            <a:chExt cx="8312317" cy="4976024"/>
          </a:xfrm>
        </p:grpSpPr>
        <p:sp>
          <p:nvSpPr>
            <p:cNvPr id="307" name="Rectangle 306"/>
            <p:cNvSpPr/>
            <p:nvPr/>
          </p:nvSpPr>
          <p:spPr>
            <a:xfrm>
              <a:off x="37143" y="2096188"/>
              <a:ext cx="8077200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</a:rPr>
                <a:t>  </a:t>
              </a:r>
              <a:r>
                <a:rPr kumimoji="0" lang="en-US" sz="2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Reorders</a:t>
              </a:r>
              <a:r>
                <a:rPr kumimoji="0" lang="en-US" sz="25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elements of matrices to</a:t>
              </a:r>
              <a:br>
                <a:rPr kumimoji="0" lang="en-US" sz="25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</a:br>
              <a:r>
                <a:rPr kumimoji="0" lang="en-US" sz="25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minimize </a:t>
              </a:r>
              <a:r>
                <a:rPr kumimoji="0" lang="en-US" sz="2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cache misses</a:t>
              </a:r>
              <a:endPara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endParaRPr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-197974" y="3395135"/>
              <a:ext cx="4114799" cy="1200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Up to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40%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of the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inference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</a:rPr>
                <a:t>energy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and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31%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of inference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</a:rPr>
                <a:t> execution time 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3466252" y="3395135"/>
              <a:ext cx="424038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</a:rPr>
                <a:t>Packing’s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data movement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accounts for up to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35.3%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of the inference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</a:rPr>
                <a:t>energy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310" name="Rounded Rectangle 309"/>
            <p:cNvSpPr/>
            <p:nvPr/>
          </p:nvSpPr>
          <p:spPr>
            <a:xfrm>
              <a:off x="2848448" y="1219200"/>
              <a:ext cx="1676400" cy="655109"/>
            </a:xfrm>
            <a:prstGeom prst="roundRect">
              <a:avLst/>
            </a:prstGeom>
            <a:solidFill>
              <a:srgbClr val="1F497D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Packing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311" name="Straight Arrow Connector 310"/>
            <p:cNvCxnSpPr/>
            <p:nvPr/>
          </p:nvCxnSpPr>
          <p:spPr>
            <a:xfrm>
              <a:off x="1095848" y="1676400"/>
              <a:ext cx="1447800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headEnd type="none"/>
              <a:tailEnd type="triangle"/>
            </a:ln>
            <a:effectLst/>
          </p:spPr>
        </p:cxnSp>
        <p:sp>
          <p:nvSpPr>
            <p:cNvPr id="312" name="Rectangle 311"/>
            <p:cNvSpPr/>
            <p:nvPr/>
          </p:nvSpPr>
          <p:spPr>
            <a:xfrm>
              <a:off x="867248" y="1143000"/>
              <a:ext cx="19049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Matrix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13" name="Straight Arrow Connector 312"/>
            <p:cNvCxnSpPr/>
            <p:nvPr/>
          </p:nvCxnSpPr>
          <p:spPr>
            <a:xfrm>
              <a:off x="4829648" y="1676400"/>
              <a:ext cx="1828800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headEnd type="none"/>
              <a:tailEnd type="triangle"/>
            </a:ln>
            <a:effectLst/>
          </p:spPr>
        </p:cxnSp>
        <p:sp>
          <p:nvSpPr>
            <p:cNvPr id="314" name="Rectangle 313"/>
            <p:cNvSpPr/>
            <p:nvPr/>
          </p:nvSpPr>
          <p:spPr>
            <a:xfrm>
              <a:off x="4297932" y="1143056"/>
              <a:ext cx="2926333" cy="461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Packed Matrix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15" name="Straight Arrow Connector 314"/>
            <p:cNvCxnSpPr/>
            <p:nvPr/>
          </p:nvCxnSpPr>
          <p:spPr>
            <a:xfrm>
              <a:off x="1712809" y="2895600"/>
              <a:ext cx="0" cy="38100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/>
            </a:ln>
            <a:effectLst/>
          </p:spPr>
        </p:cxnSp>
        <p:sp>
          <p:nvSpPr>
            <p:cNvPr id="316" name="Rectangle 315"/>
            <p:cNvSpPr/>
            <p:nvPr/>
          </p:nvSpPr>
          <p:spPr>
            <a:xfrm>
              <a:off x="177582" y="5164917"/>
              <a:ext cx="7529057" cy="954107"/>
            </a:xfrm>
            <a:prstGeom prst="rect">
              <a:avLst/>
            </a:prstGeom>
            <a:solidFill>
              <a:srgbClr val="777777">
                <a:lumMod val="20000"/>
                <a:lumOff val="80000"/>
              </a:srgb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 simple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data </a:t>
              </a: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reorganization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process</a:t>
              </a:r>
              <a:b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</a:b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that requires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</a:rPr>
                <a:t>simple arithmetic </a:t>
              </a:r>
            </a:p>
          </p:txBody>
        </p:sp>
        <p:cxnSp>
          <p:nvCxnSpPr>
            <p:cNvPr id="317" name="Straight Arrow Connector 316"/>
            <p:cNvCxnSpPr/>
            <p:nvPr/>
          </p:nvCxnSpPr>
          <p:spPr>
            <a:xfrm>
              <a:off x="5641770" y="2980270"/>
              <a:ext cx="0" cy="38100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/>
            </a:ln>
            <a:effectLst/>
          </p:spPr>
        </p:cxnSp>
      </p:grpSp>
      <p:grpSp>
        <p:nvGrpSpPr>
          <p:cNvPr id="7" name="Group 6"/>
          <p:cNvGrpSpPr/>
          <p:nvPr/>
        </p:nvGrpSpPr>
        <p:grpSpPr>
          <a:xfrm>
            <a:off x="6095805" y="38186450"/>
            <a:ext cx="6688450" cy="5023025"/>
            <a:chOff x="6392129" y="37847770"/>
            <a:chExt cx="9144000" cy="5023025"/>
          </a:xfrm>
        </p:grpSpPr>
        <p:sp>
          <p:nvSpPr>
            <p:cNvPr id="329" name="Rectangle 328"/>
            <p:cNvSpPr/>
            <p:nvPr/>
          </p:nvSpPr>
          <p:spPr>
            <a:xfrm>
              <a:off x="6468329" y="38770640"/>
              <a:ext cx="8915400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Converts </a:t>
              </a:r>
              <a:r>
                <a:rPr kumimoji="0" lang="en-US" sz="2500" b="1" i="0" u="sng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32-bit floating</a:t>
              </a:r>
              <a:r>
                <a:rPr kumimoji="0" lang="en-US" sz="25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point to </a:t>
              </a:r>
              <a:r>
                <a:rPr kumimoji="0" lang="en-US" sz="2500" b="1" i="0" u="sng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8-bit </a:t>
              </a:r>
              <a:r>
                <a:rPr kumimoji="0" lang="en-US" sz="25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integers</a:t>
              </a:r>
              <a:endParaRPr kumimoji="0" lang="en-US" sz="2500" b="1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endParaRPr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6544529" y="40057570"/>
              <a:ext cx="4114801" cy="1200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Up to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16.8%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of the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inference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</a:rPr>
                <a:t>energy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and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16.1%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of inference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</a:rPr>
                <a:t> execution time 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10440372" y="40057570"/>
              <a:ext cx="4690643" cy="1200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Majority of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quantization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energy comes from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/>
              </a:r>
              <a:b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</a:b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data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movement</a:t>
              </a:r>
            </a:p>
          </p:txBody>
        </p:sp>
        <p:sp>
          <p:nvSpPr>
            <p:cNvPr id="332" name="Rounded Rectangle 331"/>
            <p:cNvSpPr/>
            <p:nvPr/>
          </p:nvSpPr>
          <p:spPr>
            <a:xfrm>
              <a:off x="9633039" y="38008640"/>
              <a:ext cx="2474089" cy="643557"/>
            </a:xfrm>
            <a:prstGeom prst="roundRect">
              <a:avLst/>
            </a:prstGeom>
            <a:solidFill>
              <a:srgbClr val="1F497D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Quantization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333" name="Straight Arrow Connector 332"/>
            <p:cNvCxnSpPr/>
            <p:nvPr/>
          </p:nvCxnSpPr>
          <p:spPr>
            <a:xfrm>
              <a:off x="7340288" y="38465840"/>
              <a:ext cx="2003384" cy="17016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headEnd type="none"/>
              <a:tailEnd type="triangle"/>
            </a:ln>
            <a:effectLst/>
          </p:spPr>
        </p:cxnSp>
        <p:sp>
          <p:nvSpPr>
            <p:cNvPr id="334" name="Rectangle 333"/>
            <p:cNvSpPr/>
            <p:nvPr/>
          </p:nvSpPr>
          <p:spPr>
            <a:xfrm>
              <a:off x="6623622" y="37847827"/>
              <a:ext cx="323126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floating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oint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35" name="Straight Arrow Connector 334"/>
            <p:cNvCxnSpPr/>
            <p:nvPr/>
          </p:nvCxnSpPr>
          <p:spPr>
            <a:xfrm>
              <a:off x="12411929" y="38465840"/>
              <a:ext cx="1828800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headEnd type="none"/>
              <a:tailEnd type="triangle"/>
            </a:ln>
            <a:effectLst/>
          </p:spPr>
        </p:cxnSp>
        <p:sp>
          <p:nvSpPr>
            <p:cNvPr id="336" name="Rectangle 335"/>
            <p:cNvSpPr/>
            <p:nvPr/>
          </p:nvSpPr>
          <p:spPr>
            <a:xfrm>
              <a:off x="11951835" y="37847770"/>
              <a:ext cx="26583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integer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6392129" y="41916688"/>
              <a:ext cx="9144000" cy="954107"/>
            </a:xfrm>
            <a:prstGeom prst="rect">
              <a:avLst/>
            </a:prstGeom>
            <a:solidFill>
              <a:srgbClr val="777777">
                <a:lumMod val="20000"/>
                <a:lumOff val="80000"/>
              </a:srgb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simple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data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conversion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operation that requires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shift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,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addition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, and </a:t>
              </a: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multiplication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38" name="Straight Arrow Connector 337"/>
            <p:cNvCxnSpPr/>
            <p:nvPr/>
          </p:nvCxnSpPr>
          <p:spPr>
            <a:xfrm>
              <a:off x="8906729" y="39549565"/>
              <a:ext cx="0" cy="38100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/>
            </a:ln>
            <a:effectLst/>
          </p:spPr>
        </p:cxnSp>
        <p:cxnSp>
          <p:nvCxnSpPr>
            <p:cNvPr id="339" name="Straight Arrow Connector 338"/>
            <p:cNvCxnSpPr/>
            <p:nvPr/>
          </p:nvCxnSpPr>
          <p:spPr>
            <a:xfrm>
              <a:off x="12774603" y="39591900"/>
              <a:ext cx="0" cy="38100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/>
            </a:ln>
            <a:effectLst/>
          </p:spPr>
        </p:cxnSp>
      </p:grpSp>
      <p:sp>
        <p:nvSpPr>
          <p:cNvPr id="340" name="TextBox 339"/>
          <p:cNvSpPr txBox="1"/>
          <p:nvPr/>
        </p:nvSpPr>
        <p:spPr>
          <a:xfrm>
            <a:off x="12741923" y="31302453"/>
            <a:ext cx="9207205" cy="1097280"/>
          </a:xfrm>
          <a:prstGeom prst="roundRect">
            <a:avLst>
              <a:gd name="adj" fmla="val 19119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0" tIns="91440" rIns="0" bIns="91440" rtlCol="0" anchor="t"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Gill Sans MT"/>
                <a:cs typeface="Gill Sans MT"/>
              </a:rPr>
              <a:t>Video Playback and Capture</a:t>
            </a:r>
            <a:endParaRPr lang="en-US" sz="4800" b="1" dirty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  <p:sp>
        <p:nvSpPr>
          <p:cNvPr id="358" name="Rectangle 357"/>
          <p:cNvSpPr/>
          <p:nvPr/>
        </p:nvSpPr>
        <p:spPr>
          <a:xfrm>
            <a:off x="12699592" y="34291655"/>
            <a:ext cx="9249536" cy="954107"/>
          </a:xfrm>
          <a:prstGeom prst="rect">
            <a:avLst/>
          </a:prstGeom>
          <a:solidFill>
            <a:srgbClr val="E4E4E4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63.5%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of the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system energy is spent on</a:t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data movement</a:t>
            </a:r>
            <a:endParaRPr kumimoji="0" lang="en-US" sz="2800" b="1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59" name="Straight Arrow Connector 358"/>
          <p:cNvCxnSpPr/>
          <p:nvPr/>
        </p:nvCxnSpPr>
        <p:spPr>
          <a:xfrm>
            <a:off x="17491716" y="35375251"/>
            <a:ext cx="0" cy="38100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/>
          </a:ln>
          <a:effectLst/>
        </p:spPr>
      </p:cxnSp>
      <p:grpSp>
        <p:nvGrpSpPr>
          <p:cNvPr id="360" name="Group 359"/>
          <p:cNvGrpSpPr/>
          <p:nvPr/>
        </p:nvGrpSpPr>
        <p:grpSpPr>
          <a:xfrm>
            <a:off x="14113524" y="32979186"/>
            <a:ext cx="6400800" cy="1234678"/>
            <a:chOff x="685800" y="1752600"/>
            <a:chExt cx="6400800" cy="1234678"/>
          </a:xfrm>
        </p:grpSpPr>
        <p:grpSp>
          <p:nvGrpSpPr>
            <p:cNvPr id="361" name="Group 360"/>
            <p:cNvGrpSpPr/>
            <p:nvPr/>
          </p:nvGrpSpPr>
          <p:grpSpPr>
            <a:xfrm>
              <a:off x="685800" y="1752600"/>
              <a:ext cx="6400800" cy="1234678"/>
              <a:chOff x="685800" y="1752600"/>
              <a:chExt cx="6400800" cy="1234678"/>
            </a:xfrm>
          </p:grpSpPr>
          <p:pic>
            <p:nvPicPr>
              <p:cNvPr id="363" name="Picture 362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99639" y="1752600"/>
                <a:ext cx="1286961" cy="1234678"/>
              </a:xfrm>
              <a:prstGeom prst="rect">
                <a:avLst/>
              </a:prstGeom>
            </p:spPr>
          </p:pic>
          <p:pic>
            <p:nvPicPr>
              <p:cNvPr id="364" name="Picture 363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5800" y="1981200"/>
                <a:ext cx="867423" cy="806703"/>
              </a:xfrm>
              <a:prstGeom prst="rect">
                <a:avLst/>
              </a:prstGeom>
            </p:spPr>
          </p:pic>
          <p:cxnSp>
            <p:nvCxnSpPr>
              <p:cNvPr id="365" name="Straight Arrow Connector 364"/>
              <p:cNvCxnSpPr/>
              <p:nvPr/>
            </p:nvCxnSpPr>
            <p:spPr>
              <a:xfrm>
                <a:off x="1676400" y="2590800"/>
                <a:ext cx="121920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/>
              </a:ln>
              <a:effectLst/>
            </p:spPr>
          </p:cxnSp>
          <p:sp>
            <p:nvSpPr>
              <p:cNvPr id="366" name="Rectangle 365"/>
              <p:cNvSpPr/>
              <p:nvPr/>
            </p:nvSpPr>
            <p:spPr>
              <a:xfrm>
                <a:off x="1295400" y="1828800"/>
                <a:ext cx="19812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Compressed video</a:t>
                </a:r>
                <a:endParaRPr kumimoji="0" lang="en-US" sz="2000" b="1" i="0" u="sng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367" name="Straight Arrow Connector 366"/>
              <p:cNvCxnSpPr/>
              <p:nvPr/>
            </p:nvCxnSpPr>
            <p:spPr>
              <a:xfrm>
                <a:off x="4953000" y="2590800"/>
                <a:ext cx="91440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/>
              </a:ln>
              <a:effectLst/>
            </p:spPr>
          </p:cxnSp>
          <p:sp>
            <p:nvSpPr>
              <p:cNvPr id="368" name="Rounded Rectangle 367"/>
              <p:cNvSpPr/>
              <p:nvPr/>
            </p:nvSpPr>
            <p:spPr>
              <a:xfrm>
                <a:off x="3124199" y="2209800"/>
                <a:ext cx="1676401" cy="533400"/>
              </a:xfrm>
              <a:prstGeom prst="roundRect">
                <a:avLst>
                  <a:gd name="adj" fmla="val 7702"/>
                </a:avLst>
              </a:prstGeom>
              <a:solidFill>
                <a:srgbClr val="1F497D"/>
              </a:solidFill>
              <a:ln w="28575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lIns="0" tIns="27432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</a:rPr>
                  <a:t>VP9 Decoder</a:t>
                </a:r>
                <a:endParaRPr kumimoji="0" lang="en-US" sz="2000" b="1" i="0" u="sng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62" name="Rectangle 361"/>
            <p:cNvSpPr/>
            <p:nvPr/>
          </p:nvSpPr>
          <p:spPr>
            <a:xfrm>
              <a:off x="4648200" y="2057400"/>
              <a:ext cx="14478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Display</a:t>
              </a:r>
              <a:endPara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69" name="Picture 3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56724" y="32564321"/>
            <a:ext cx="1295400" cy="588759"/>
          </a:xfrm>
          <a:prstGeom prst="rect">
            <a:avLst/>
          </a:prstGeom>
        </p:spPr>
      </p:pic>
      <p:sp>
        <p:nvSpPr>
          <p:cNvPr id="370" name="Rectangle 369"/>
          <p:cNvSpPr/>
          <p:nvPr/>
        </p:nvSpPr>
        <p:spPr>
          <a:xfrm>
            <a:off x="12699592" y="35858065"/>
            <a:ext cx="9249536" cy="846706"/>
          </a:xfrm>
          <a:prstGeom prst="rect">
            <a:avLst/>
          </a:prstGeom>
          <a:solidFill>
            <a:srgbClr val="E4E4E4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80.4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%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of the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data movement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energy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comes from </a:t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sub-pixel interpolation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and </a:t>
            </a:r>
            <a:r>
              <a:rPr kumimoji="0" lang="en-US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deblocking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filter</a:t>
            </a:r>
            <a:endParaRPr kumimoji="0" lang="en-US" sz="2400" b="1" i="0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371" name="Rectangle 370"/>
          <p:cNvSpPr/>
          <p:nvPr/>
        </p:nvSpPr>
        <p:spPr>
          <a:xfrm>
            <a:off x="17237724" y="37188265"/>
            <a:ext cx="44196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</a:rPr>
              <a:t>Deblocking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</a:rPr>
              <a:t> filter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 a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simple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low-pass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filter that attempts to remove discontinuity in pixels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72" name="Straight Arrow Connector 371"/>
          <p:cNvCxnSpPr/>
          <p:nvPr/>
        </p:nvCxnSpPr>
        <p:spPr>
          <a:xfrm>
            <a:off x="15324260" y="36806126"/>
            <a:ext cx="0" cy="38100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/>
          </a:ln>
          <a:effectLst/>
        </p:spPr>
      </p:cxnSp>
      <p:cxnSp>
        <p:nvCxnSpPr>
          <p:cNvPr id="373" name="Straight Arrow Connector 372"/>
          <p:cNvCxnSpPr/>
          <p:nvPr/>
        </p:nvCxnSpPr>
        <p:spPr>
          <a:xfrm>
            <a:off x="19210460" y="36806126"/>
            <a:ext cx="0" cy="38100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/>
          </a:ln>
          <a:effectLst/>
        </p:spPr>
      </p:cxnSp>
      <p:sp>
        <p:nvSpPr>
          <p:cNvPr id="374" name="Rectangle 373"/>
          <p:cNvSpPr/>
          <p:nvPr/>
        </p:nvSpPr>
        <p:spPr>
          <a:xfrm>
            <a:off x="13190660" y="37153261"/>
            <a:ext cx="40386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</a:rPr>
              <a:t>Sub-pixel interpolation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</a:rPr>
              <a:t>: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interpolates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 value of pixels at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non-integer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location</a:t>
            </a:r>
          </a:p>
        </p:txBody>
      </p:sp>
      <p:sp>
        <p:nvSpPr>
          <p:cNvPr id="390" name="Rectangle 389"/>
          <p:cNvSpPr/>
          <p:nvPr/>
        </p:nvSpPr>
        <p:spPr>
          <a:xfrm>
            <a:off x="13216218" y="40176269"/>
            <a:ext cx="8424062" cy="954107"/>
          </a:xfrm>
          <a:prstGeom prst="rect">
            <a:avLst/>
          </a:prstGeom>
          <a:solidFill>
            <a:srgbClr val="E4E4E4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59.1%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of the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system energy is spent on</a:t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data movement</a:t>
            </a:r>
            <a:endParaRPr kumimoji="0" lang="en-US" sz="2800" b="1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91" name="Straight Arrow Connector 390"/>
          <p:cNvCxnSpPr/>
          <p:nvPr/>
        </p:nvCxnSpPr>
        <p:spPr>
          <a:xfrm>
            <a:off x="17517120" y="41178753"/>
            <a:ext cx="0" cy="38100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/>
          </a:ln>
          <a:effectLst/>
        </p:spPr>
      </p:cxnSp>
      <p:grpSp>
        <p:nvGrpSpPr>
          <p:cNvPr id="392" name="Group 391"/>
          <p:cNvGrpSpPr/>
          <p:nvPr/>
        </p:nvGrpSpPr>
        <p:grpSpPr>
          <a:xfrm>
            <a:off x="14121988" y="38929745"/>
            <a:ext cx="6468561" cy="1234678"/>
            <a:chOff x="846639" y="1752600"/>
            <a:chExt cx="6468561" cy="1234678"/>
          </a:xfrm>
        </p:grpSpPr>
        <p:grpSp>
          <p:nvGrpSpPr>
            <p:cNvPr id="393" name="Group 392"/>
            <p:cNvGrpSpPr/>
            <p:nvPr/>
          </p:nvGrpSpPr>
          <p:grpSpPr>
            <a:xfrm>
              <a:off x="846639" y="1752600"/>
              <a:ext cx="6468561" cy="1234678"/>
              <a:chOff x="846639" y="1752600"/>
              <a:chExt cx="6468561" cy="1234678"/>
            </a:xfrm>
          </p:grpSpPr>
          <p:pic>
            <p:nvPicPr>
              <p:cNvPr id="395" name="Picture 394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46639" y="1752600"/>
                <a:ext cx="1286961" cy="1234678"/>
              </a:xfrm>
              <a:prstGeom prst="rect">
                <a:avLst/>
              </a:prstGeom>
            </p:spPr>
          </p:pic>
          <p:pic>
            <p:nvPicPr>
              <p:cNvPr id="396" name="Picture 395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47777" y="1981200"/>
                <a:ext cx="867423" cy="806703"/>
              </a:xfrm>
              <a:prstGeom prst="rect">
                <a:avLst/>
              </a:prstGeom>
            </p:spPr>
          </p:pic>
          <p:cxnSp>
            <p:nvCxnSpPr>
              <p:cNvPr id="397" name="Straight Arrow Connector 396"/>
              <p:cNvCxnSpPr/>
              <p:nvPr/>
            </p:nvCxnSpPr>
            <p:spPr>
              <a:xfrm>
                <a:off x="2057400" y="2514600"/>
                <a:ext cx="129540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/>
              </a:ln>
              <a:effectLst/>
            </p:spPr>
          </p:cxnSp>
          <p:sp>
            <p:nvSpPr>
              <p:cNvPr id="398" name="Rectangle 397"/>
              <p:cNvSpPr/>
              <p:nvPr/>
            </p:nvSpPr>
            <p:spPr>
              <a:xfrm>
                <a:off x="1828800" y="1752600"/>
                <a:ext cx="17526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Captured video</a:t>
                </a:r>
                <a:endParaRPr kumimoji="0" lang="en-US" sz="2000" b="1" i="0" u="sng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399" name="Straight Arrow Connector 398"/>
              <p:cNvCxnSpPr/>
              <p:nvPr/>
            </p:nvCxnSpPr>
            <p:spPr>
              <a:xfrm>
                <a:off x="5029200" y="2514600"/>
                <a:ext cx="137160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/>
              </a:ln>
              <a:effectLst/>
            </p:spPr>
          </p:cxnSp>
          <p:sp>
            <p:nvSpPr>
              <p:cNvPr id="400" name="Rounded Rectangle 399"/>
              <p:cNvSpPr/>
              <p:nvPr/>
            </p:nvSpPr>
            <p:spPr>
              <a:xfrm>
                <a:off x="3495779" y="2209800"/>
                <a:ext cx="1381021" cy="533400"/>
              </a:xfrm>
              <a:prstGeom prst="roundRect">
                <a:avLst>
                  <a:gd name="adj" fmla="val 7702"/>
                </a:avLst>
              </a:prstGeom>
              <a:solidFill>
                <a:srgbClr val="1F497D"/>
              </a:solidFill>
              <a:ln w="28575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lIns="0" tIns="27432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</a:rPr>
                  <a:t>VP9 </a:t>
                </a:r>
                <a:r>
                  <a: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</a:rPr>
                  <a:t>Encoder</a:t>
                </a:r>
                <a:endParaRPr kumimoji="0" lang="en-US" sz="1600" b="1" i="0" u="sng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94" name="Rectangle 393"/>
            <p:cNvSpPr/>
            <p:nvPr/>
          </p:nvSpPr>
          <p:spPr>
            <a:xfrm>
              <a:off x="4800600" y="1885890"/>
              <a:ext cx="1752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Compressed</a:t>
              </a:r>
              <a:endParaRPr kumimoji="0" lang="en-US" sz="14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401" name="Picture 40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80549" y="38578375"/>
            <a:ext cx="1295400" cy="588759"/>
          </a:xfrm>
          <a:prstGeom prst="rect">
            <a:avLst/>
          </a:prstGeom>
        </p:spPr>
      </p:pic>
      <p:sp>
        <p:nvSpPr>
          <p:cNvPr id="402" name="Rectangle 401"/>
          <p:cNvSpPr/>
          <p:nvPr/>
        </p:nvSpPr>
        <p:spPr>
          <a:xfrm>
            <a:off x="13207574" y="41632843"/>
            <a:ext cx="8424063" cy="830997"/>
          </a:xfrm>
          <a:prstGeom prst="rect">
            <a:avLst/>
          </a:prstGeom>
          <a:solidFill>
            <a:srgbClr val="E4E4E4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Majority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of the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data movement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energy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comes from </a:t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motion estimation</a:t>
            </a:r>
            <a:endParaRPr kumimoji="0" lang="en-US" sz="2400" b="1" i="0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cxnSp>
        <p:nvCxnSpPr>
          <p:cNvPr id="403" name="Straight Arrow Connector 402"/>
          <p:cNvCxnSpPr/>
          <p:nvPr/>
        </p:nvCxnSpPr>
        <p:spPr>
          <a:xfrm>
            <a:off x="17517120" y="42598031"/>
            <a:ext cx="0" cy="38100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/>
          </a:ln>
          <a:effectLst/>
        </p:spPr>
      </p:cxnSp>
      <p:sp>
        <p:nvSpPr>
          <p:cNvPr id="404" name="Rectangle 403"/>
          <p:cNvSpPr/>
          <p:nvPr/>
        </p:nvSpPr>
        <p:spPr>
          <a:xfrm>
            <a:off x="14299780" y="42929255"/>
            <a:ext cx="6477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Motion estimation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 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compresses 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 frames using temporal redundancy between them</a:t>
            </a:r>
          </a:p>
        </p:txBody>
      </p:sp>
      <p:sp>
        <p:nvSpPr>
          <p:cNvPr id="405" name="TextBox 404"/>
          <p:cNvSpPr txBox="1"/>
          <p:nvPr/>
        </p:nvSpPr>
        <p:spPr>
          <a:xfrm>
            <a:off x="22334353" y="31327847"/>
            <a:ext cx="10218934" cy="1097280"/>
          </a:xfrm>
          <a:prstGeom prst="roundRect">
            <a:avLst>
              <a:gd name="adj" fmla="val 19119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0" tIns="91440" rIns="0" bIns="91440" rtlCol="0" anchor="t"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Gill Sans MT"/>
                <a:cs typeface="Gill Sans MT"/>
              </a:rPr>
              <a:t>Evaluation</a:t>
            </a:r>
            <a:endParaRPr lang="en-US" sz="4800" b="1" dirty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  <p:grpSp>
        <p:nvGrpSpPr>
          <p:cNvPr id="412" name="Group 411"/>
          <p:cNvGrpSpPr/>
          <p:nvPr/>
        </p:nvGrpSpPr>
        <p:grpSpPr>
          <a:xfrm>
            <a:off x="22867729" y="32962666"/>
            <a:ext cx="9144000" cy="4436135"/>
            <a:chOff x="-76200" y="1295400"/>
            <a:chExt cx="9144000" cy="4436135"/>
          </a:xfrm>
        </p:grpSpPr>
        <p:graphicFrame>
          <p:nvGraphicFramePr>
            <p:cNvPr id="413" name="Chart 41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37261444"/>
                </p:ext>
              </p:extLst>
            </p:nvPr>
          </p:nvGraphicFramePr>
          <p:xfrm>
            <a:off x="-76200" y="1295400"/>
            <a:ext cx="9144000" cy="44361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0"/>
            </a:graphicData>
          </a:graphic>
        </p:graphicFrame>
        <p:cxnSp>
          <p:nvCxnSpPr>
            <p:cNvPr id="414" name="Straight Connector 413"/>
            <p:cNvCxnSpPr/>
            <p:nvPr/>
          </p:nvCxnSpPr>
          <p:spPr>
            <a:xfrm flipV="1">
              <a:off x="822960" y="4495800"/>
              <a:ext cx="0" cy="576072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415" name="Straight Connector 414"/>
            <p:cNvCxnSpPr/>
            <p:nvPr/>
          </p:nvCxnSpPr>
          <p:spPr>
            <a:xfrm flipV="1">
              <a:off x="4443984" y="4495800"/>
              <a:ext cx="0" cy="576072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416" name="Straight Connector 415"/>
            <p:cNvCxnSpPr/>
            <p:nvPr/>
          </p:nvCxnSpPr>
          <p:spPr>
            <a:xfrm flipV="1">
              <a:off x="6254496" y="4495800"/>
              <a:ext cx="0" cy="576072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417" name="Straight Connector 416"/>
            <p:cNvCxnSpPr/>
            <p:nvPr/>
          </p:nvCxnSpPr>
          <p:spPr>
            <a:xfrm flipV="1">
              <a:off x="8979408" y="4495800"/>
              <a:ext cx="0" cy="576072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</p:grpSp>
      <p:sp>
        <p:nvSpPr>
          <p:cNvPr id="419" name="Rectangle 418"/>
          <p:cNvSpPr/>
          <p:nvPr/>
        </p:nvSpPr>
        <p:spPr>
          <a:xfrm>
            <a:off x="23028592" y="37212518"/>
            <a:ext cx="9144000" cy="892552"/>
          </a:xfrm>
          <a:prstGeom prst="rect">
            <a:avLst/>
          </a:prstGeom>
          <a:solidFill>
            <a:srgbClr val="777777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0" dirty="0" smtClean="0"/>
              <a:t>On average,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1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energy consumption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en-US" sz="2600" b="1" kern="0" dirty="0" smtClean="0"/>
              <a:t>reduces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by</a:t>
            </a:r>
            <a:b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</a:b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49.1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% 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using PIM core and 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55.4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% using PIM accelerator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grpSp>
        <p:nvGrpSpPr>
          <p:cNvPr id="427" name="Group 426"/>
          <p:cNvGrpSpPr/>
          <p:nvPr/>
        </p:nvGrpSpPr>
        <p:grpSpPr>
          <a:xfrm>
            <a:off x="22859264" y="38499723"/>
            <a:ext cx="9296400" cy="3962400"/>
            <a:chOff x="0" y="1371600"/>
            <a:chExt cx="9296400" cy="3962400"/>
          </a:xfrm>
        </p:grpSpPr>
        <p:graphicFrame>
          <p:nvGraphicFramePr>
            <p:cNvPr id="428" name="Chart 42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83561456"/>
                </p:ext>
              </p:extLst>
            </p:nvPr>
          </p:nvGraphicFramePr>
          <p:xfrm>
            <a:off x="0" y="1371600"/>
            <a:ext cx="9051365" cy="3657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1"/>
            </a:graphicData>
          </a:graphic>
        </p:graphicFrame>
        <p:sp>
          <p:nvSpPr>
            <p:cNvPr id="429" name="TextBox 428"/>
            <p:cNvSpPr txBox="1"/>
            <p:nvPr/>
          </p:nvSpPr>
          <p:spPr>
            <a:xfrm>
              <a:off x="1829227" y="4724400"/>
              <a:ext cx="2056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Chrome Browser</a:t>
              </a:r>
              <a:endPara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5257800" y="4687669"/>
              <a:ext cx="22038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Video Playback and Capture</a:t>
              </a:r>
              <a:endPara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1" name="TextBox 430"/>
            <p:cNvSpPr txBox="1"/>
            <p:nvPr/>
          </p:nvSpPr>
          <p:spPr>
            <a:xfrm>
              <a:off x="7772400" y="4648200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TensorFlow</a:t>
              </a: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Mobile</a:t>
              </a:r>
              <a:endPara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33" name="Rectangle 432"/>
          <p:cNvSpPr/>
          <p:nvPr/>
        </p:nvSpPr>
        <p:spPr>
          <a:xfrm>
            <a:off x="22970808" y="42621726"/>
            <a:ext cx="9117121" cy="830997"/>
          </a:xfrm>
          <a:prstGeom prst="rect">
            <a:avLst/>
          </a:prstGeom>
          <a:solidFill>
            <a:srgbClr val="E4E4E4"/>
          </a:solidFill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2400" b="1" kern="0" dirty="0"/>
              <a:t>On average, </a:t>
            </a:r>
            <a:r>
              <a:rPr lang="en-US" sz="2400" b="1" u="sng" kern="0" dirty="0"/>
              <a:t>energy consumption</a:t>
            </a:r>
            <a:r>
              <a:rPr lang="en-US" sz="2400" b="1" kern="0" dirty="0"/>
              <a:t> reduces by</a:t>
            </a:r>
            <a:br>
              <a:rPr lang="en-US" sz="2400" b="1" kern="0" dirty="0"/>
            </a:br>
            <a:r>
              <a:rPr lang="en-US" sz="2400" b="1" kern="0" dirty="0" smtClean="0">
                <a:solidFill>
                  <a:srgbClr val="0000FF"/>
                </a:solidFill>
              </a:rPr>
              <a:t>44.6% </a:t>
            </a:r>
            <a:r>
              <a:rPr lang="en-US" sz="2400" b="1" kern="0" dirty="0">
                <a:solidFill>
                  <a:srgbClr val="0000FF"/>
                </a:solidFill>
              </a:rPr>
              <a:t>using PIM core and </a:t>
            </a:r>
            <a:r>
              <a:rPr lang="en-US" sz="2400" b="1" kern="0" dirty="0" smtClean="0">
                <a:solidFill>
                  <a:srgbClr val="0000FF"/>
                </a:solidFill>
              </a:rPr>
              <a:t>54.2% </a:t>
            </a:r>
            <a:r>
              <a:rPr lang="en-US" sz="2400" b="1" kern="0" dirty="0">
                <a:solidFill>
                  <a:srgbClr val="0000FF"/>
                </a:solidFill>
              </a:rPr>
              <a:t>using PIM accelerator</a:t>
            </a:r>
            <a:endParaRPr lang="en-US" sz="2400" b="1" kern="0" dirty="0">
              <a:solidFill>
                <a:srgbClr val="0000FF"/>
              </a:solidFill>
            </a:endParaRPr>
          </a:p>
        </p:txBody>
      </p:sp>
      <p:sp>
        <p:nvSpPr>
          <p:cNvPr id="434" name="Rectangle 433"/>
          <p:cNvSpPr/>
          <p:nvPr/>
        </p:nvSpPr>
        <p:spPr>
          <a:xfrm>
            <a:off x="2828684" y="16260642"/>
            <a:ext cx="5478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Chrome Rendering Pipeline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5" name="TextBox 434"/>
          <p:cNvSpPr txBox="1"/>
          <p:nvPr/>
        </p:nvSpPr>
        <p:spPr>
          <a:xfrm>
            <a:off x="872043" y="15029066"/>
            <a:ext cx="19277975" cy="1058384"/>
          </a:xfrm>
          <a:prstGeom prst="roundRect">
            <a:avLst>
              <a:gd name="adj" fmla="val 19119"/>
            </a:avLst>
          </a:prstGeom>
          <a:noFill/>
          <a:ln>
            <a:noFill/>
          </a:ln>
        </p:spPr>
        <p:txBody>
          <a:bodyPr wrap="square" lIns="0" tIns="91440" rIns="0" bIns="91440" rtlCol="0" anchor="t">
            <a:noAutofit/>
          </a:bodyPr>
          <a:lstStyle/>
          <a:p>
            <a:pPr algn="ctr"/>
            <a:r>
              <a:rPr lang="en-US" sz="4800" b="1" dirty="0" smtClean="0">
                <a:latin typeface="Gill Sans MT"/>
                <a:cs typeface="Gill Sans MT"/>
              </a:rPr>
              <a:t>Scrolling</a:t>
            </a:r>
            <a:endParaRPr lang="en-US" sz="4800" b="1" dirty="0">
              <a:latin typeface="Gill Sans MT"/>
              <a:cs typeface="Gill Sans MT"/>
            </a:endParaRPr>
          </a:p>
        </p:txBody>
      </p:sp>
      <p:sp>
        <p:nvSpPr>
          <p:cNvPr id="436" name="TextBox 435"/>
          <p:cNvSpPr txBox="1"/>
          <p:nvPr/>
        </p:nvSpPr>
        <p:spPr>
          <a:xfrm>
            <a:off x="21717356" y="15012120"/>
            <a:ext cx="11201044" cy="1058384"/>
          </a:xfrm>
          <a:prstGeom prst="roundRect">
            <a:avLst>
              <a:gd name="adj" fmla="val 19119"/>
            </a:avLst>
          </a:prstGeom>
          <a:noFill/>
          <a:ln>
            <a:noFill/>
          </a:ln>
        </p:spPr>
        <p:txBody>
          <a:bodyPr wrap="square" lIns="0" tIns="91440" rIns="0" bIns="91440" rtlCol="0" anchor="t">
            <a:noAutofit/>
          </a:bodyPr>
          <a:lstStyle/>
          <a:p>
            <a:pPr algn="ctr"/>
            <a:r>
              <a:rPr lang="en-US" sz="4400" b="1" dirty="0" smtClean="0">
                <a:solidFill>
                  <a:srgbClr val="000000"/>
                </a:solidFill>
                <a:latin typeface="Gill Sans MT"/>
                <a:cs typeface="Gill Sans MT"/>
              </a:rPr>
              <a:t>Tab Switching</a:t>
            </a:r>
            <a:endParaRPr lang="en-US" sz="4400" b="1" dirty="0">
              <a:solidFill>
                <a:srgbClr val="000000"/>
              </a:solidFill>
              <a:latin typeface="Gill Sans MT"/>
              <a:cs typeface="Gill Sans M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77829" y="16087448"/>
            <a:ext cx="21157485" cy="15029053"/>
          </a:xfrm>
          <a:prstGeom prst="roundRect">
            <a:avLst>
              <a:gd name="adj" fmla="val 7060"/>
            </a:avLst>
          </a:prstGeom>
          <a:noFill/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" name="Rounded Rectangle 436"/>
          <p:cNvSpPr/>
          <p:nvPr/>
        </p:nvSpPr>
        <p:spPr>
          <a:xfrm>
            <a:off x="21589306" y="16087442"/>
            <a:ext cx="11006313" cy="14902054"/>
          </a:xfrm>
          <a:prstGeom prst="roundRect">
            <a:avLst>
              <a:gd name="adj" fmla="val 8068"/>
            </a:avLst>
          </a:prstGeom>
          <a:noFill/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478277" y="16122731"/>
            <a:ext cx="11598961" cy="96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>
                <a:solidFill>
                  <a:srgbClr val="1F497D"/>
                </a:solidFill>
                <a:latin typeface="Gill Sans MT"/>
              </a:rPr>
              <a:t>Chrome employs </a:t>
            </a:r>
            <a:r>
              <a:rPr lang="en-US" sz="2800" b="1" dirty="0" smtClean="0">
                <a:solidFill>
                  <a:srgbClr val="1F497D"/>
                </a:solidFill>
                <a:latin typeface="Gill Sans MT"/>
              </a:rPr>
              <a:t>a </a:t>
            </a:r>
            <a:r>
              <a:rPr lang="en-US" sz="2800" b="1" dirty="0">
                <a:solidFill>
                  <a:srgbClr val="0000FF"/>
                </a:solidFill>
                <a:latin typeface="Gill Sans MT"/>
              </a:rPr>
              <a:t>multi-process </a:t>
            </a:r>
            <a:r>
              <a:rPr lang="en-US" sz="2800" b="1" dirty="0">
                <a:solidFill>
                  <a:srgbClr val="1F497D"/>
                </a:solidFill>
                <a:latin typeface="Gill Sans MT"/>
              </a:rPr>
              <a:t>architecture</a:t>
            </a:r>
          </a:p>
          <a:p>
            <a:pPr marL="742950" lvl="1" indent="-285750" defTabSz="914400">
              <a:spcBef>
                <a:spcPct val="20000"/>
              </a:spcBef>
              <a:buFont typeface="Arial" pitchFamily="34" charset="0"/>
              <a:buChar char="–"/>
            </a:pPr>
            <a:endParaRPr lang="en-US" sz="2400" b="1" u="sng" dirty="0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478277" y="17377465"/>
            <a:ext cx="17026714" cy="184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>
                <a:solidFill>
                  <a:srgbClr val="1F497D"/>
                </a:solidFill>
                <a:latin typeface="Gill Sans MT"/>
              </a:rPr>
              <a:t>Main operations </a:t>
            </a:r>
            <a:r>
              <a:rPr lang="en-US" sz="2800" b="1" dirty="0" smtClean="0">
                <a:solidFill>
                  <a:srgbClr val="1F497D"/>
                </a:solidFill>
                <a:latin typeface="Gill Sans MT"/>
              </a:rPr>
              <a:t>during</a:t>
            </a:r>
            <a:br>
              <a:rPr lang="en-US" sz="2800" b="1" dirty="0" smtClean="0">
                <a:solidFill>
                  <a:srgbClr val="1F497D"/>
                </a:solidFill>
                <a:latin typeface="Gill Sans MT"/>
              </a:rPr>
            </a:br>
            <a:r>
              <a:rPr lang="en-US" sz="2800" b="1" dirty="0" smtClean="0">
                <a:solidFill>
                  <a:srgbClr val="0000FF"/>
                </a:solidFill>
                <a:latin typeface="Gill Sans MT"/>
              </a:rPr>
              <a:t>tab switching</a:t>
            </a:r>
            <a:r>
              <a:rPr lang="en-US" sz="2800" b="1" dirty="0">
                <a:solidFill>
                  <a:srgbClr val="1F497D"/>
                </a:solidFill>
                <a:latin typeface="Gill Sans MT"/>
              </a:rPr>
              <a:t>:</a:t>
            </a:r>
          </a:p>
          <a:p>
            <a:pPr marL="742950" lvl="1" indent="-285750" defTabSz="91440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Gill Sans MT"/>
              </a:rPr>
              <a:t>Context </a:t>
            </a:r>
            <a:r>
              <a:rPr 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ill Sans MT"/>
              </a:rPr>
              <a:t>switch</a:t>
            </a:r>
            <a:endParaRPr lang="en-US" sz="2400" b="1" dirty="0">
              <a:solidFill>
                <a:prstClr val="black">
                  <a:lumMod val="65000"/>
                  <a:lumOff val="35000"/>
                </a:prstClr>
              </a:solidFill>
              <a:latin typeface="Gill Sans MT"/>
            </a:endParaRPr>
          </a:p>
          <a:p>
            <a:pPr marL="742950" lvl="1" indent="-285750" defTabSz="91440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Gill Sans MT"/>
              </a:rPr>
              <a:t>Load the new page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7515783" y="20532665"/>
            <a:ext cx="4783512" cy="1820421"/>
            <a:chOff x="31113999" y="24892986"/>
            <a:chExt cx="4783513" cy="2133600"/>
          </a:xfrm>
        </p:grpSpPr>
        <p:grpSp>
          <p:nvGrpSpPr>
            <p:cNvPr id="34" name="Group 33"/>
            <p:cNvGrpSpPr/>
            <p:nvPr/>
          </p:nvGrpSpPr>
          <p:grpSpPr>
            <a:xfrm>
              <a:off x="31113999" y="24892986"/>
              <a:ext cx="4783513" cy="2133600"/>
              <a:chOff x="24108633" y="21209820"/>
              <a:chExt cx="5498580" cy="2133600"/>
            </a:xfrm>
          </p:grpSpPr>
          <p:sp>
            <p:nvSpPr>
              <p:cNvPr id="651" name="Rounded Rectangle 650"/>
              <p:cNvSpPr/>
              <p:nvPr/>
            </p:nvSpPr>
            <p:spPr>
              <a:xfrm>
                <a:off x="24108633" y="22139150"/>
                <a:ext cx="1409180" cy="823270"/>
              </a:xfrm>
              <a:prstGeom prst="roundRect">
                <a:avLst/>
              </a:prstGeom>
              <a:solidFill>
                <a:srgbClr val="EEECE1">
                  <a:lumMod val="50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CPU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grpSp>
            <p:nvGrpSpPr>
              <p:cNvPr id="652" name="Group 651"/>
              <p:cNvGrpSpPr/>
              <p:nvPr/>
            </p:nvGrpSpPr>
            <p:grpSpPr>
              <a:xfrm>
                <a:off x="28261013" y="21468441"/>
                <a:ext cx="1346200" cy="1874979"/>
                <a:chOff x="5867400" y="4449621"/>
                <a:chExt cx="1346200" cy="1874979"/>
              </a:xfrm>
            </p:grpSpPr>
            <p:sp>
              <p:nvSpPr>
                <p:cNvPr id="653" name="Rounded Rectangle 652"/>
                <p:cNvSpPr/>
                <p:nvPr/>
              </p:nvSpPr>
              <p:spPr>
                <a:xfrm>
                  <a:off x="5867400" y="4449621"/>
                  <a:ext cx="1346200" cy="1874979"/>
                </a:xfrm>
                <a:prstGeom prst="roundRect">
                  <a:avLst/>
                </a:prstGeom>
                <a:solidFill>
                  <a:srgbClr val="1F497D"/>
                </a:solidFill>
                <a:ln w="9525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654" name="TextBox 653"/>
                <p:cNvSpPr txBox="1"/>
                <p:nvPr/>
              </p:nvSpPr>
              <p:spPr>
                <a:xfrm>
                  <a:off x="5943600" y="4800600"/>
                  <a:ext cx="11523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</a:rPr>
                    <a:t>DRAM</a:t>
                  </a:r>
                </a:p>
              </p:txBody>
            </p:sp>
          </p:grpSp>
          <p:sp>
            <p:nvSpPr>
              <p:cNvPr id="655" name="Rounded Rectangle 654"/>
              <p:cNvSpPr/>
              <p:nvPr/>
            </p:nvSpPr>
            <p:spPr>
              <a:xfrm>
                <a:off x="28261013" y="22611441"/>
                <a:ext cx="1325880" cy="594670"/>
              </a:xfrm>
              <a:prstGeom prst="roundRect">
                <a:avLst/>
              </a:prstGeom>
              <a:solidFill>
                <a:srgbClr val="4A8861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ZRAM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grpSp>
            <p:nvGrpSpPr>
              <p:cNvPr id="656" name="Group 655"/>
              <p:cNvGrpSpPr/>
              <p:nvPr/>
            </p:nvGrpSpPr>
            <p:grpSpPr>
              <a:xfrm>
                <a:off x="25670213" y="21209820"/>
                <a:ext cx="2355733" cy="1437451"/>
                <a:chOff x="3175735" y="3581400"/>
                <a:chExt cx="1778407" cy="1197014"/>
              </a:xfrm>
            </p:grpSpPr>
            <p:grpSp>
              <p:nvGrpSpPr>
                <p:cNvPr id="657" name="Group 656"/>
                <p:cNvGrpSpPr/>
                <p:nvPr/>
              </p:nvGrpSpPr>
              <p:grpSpPr>
                <a:xfrm>
                  <a:off x="3733800" y="3581400"/>
                  <a:ext cx="713316" cy="914400"/>
                  <a:chOff x="2722033" y="4454815"/>
                  <a:chExt cx="963083" cy="1108810"/>
                </a:xfrm>
              </p:grpSpPr>
              <p:sp>
                <p:nvSpPr>
                  <p:cNvPr id="659" name="Rounded Rectangle 658"/>
                  <p:cNvSpPr/>
                  <p:nvPr/>
                </p:nvSpPr>
                <p:spPr>
                  <a:xfrm>
                    <a:off x="2722033" y="4454815"/>
                    <a:ext cx="963083" cy="1071224"/>
                  </a:xfrm>
                  <a:prstGeom prst="roundRect">
                    <a:avLst/>
                  </a:prstGeom>
                  <a:solidFill>
                    <a:sysClr val="window" lastClr="FFFFFF">
                      <a:alpha val="0"/>
                    </a:sysClr>
                  </a:solidFill>
                  <a:ln w="38100" cap="flat" cmpd="sng" algn="ctr">
                    <a:solidFill>
                      <a:srgbClr val="000000"/>
                    </a:solidFill>
                    <a:prstDash val="dash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660" name="Picture 659"/>
                  <p:cNvPicPr>
                    <a:picLocks noChangeAspect="1"/>
                  </p:cNvPicPr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2722033" y="4849476"/>
                    <a:ext cx="938389" cy="714149"/>
                  </a:xfrm>
                  <a:prstGeom prst="rect">
                    <a:avLst/>
                  </a:prstGeom>
                </p:spPr>
              </p:pic>
              <p:pic>
                <p:nvPicPr>
                  <p:cNvPr id="661" name="Picture 660"/>
                  <p:cNvPicPr>
                    <a:picLocks noChangeAspect="1"/>
                  </p:cNvPicPr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2870200" y="4567575"/>
                    <a:ext cx="567972" cy="432248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658" name="TextBox 657"/>
                <p:cNvSpPr txBox="1"/>
                <p:nvPr/>
              </p:nvSpPr>
              <p:spPr>
                <a:xfrm>
                  <a:off x="3175735" y="4419600"/>
                  <a:ext cx="1778407" cy="3588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Compressed Tab</a:t>
                  </a:r>
                </a:p>
              </p:txBody>
            </p:sp>
          </p:grpSp>
        </p:grpSp>
        <p:cxnSp>
          <p:nvCxnSpPr>
            <p:cNvPr id="438" name="Straight Arrow Connector 437"/>
            <p:cNvCxnSpPr/>
            <p:nvPr/>
          </p:nvCxnSpPr>
          <p:spPr>
            <a:xfrm>
              <a:off x="32570337" y="26493198"/>
              <a:ext cx="1828800" cy="0"/>
            </a:xfrm>
            <a:prstGeom prst="straightConnector1">
              <a:avLst/>
            </a:prstGeom>
            <a:ln w="57150" cmpd="sng">
              <a:solidFill>
                <a:srgbClr val="000000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9" name="TextBox 438"/>
          <p:cNvSpPr txBox="1"/>
          <p:nvPr/>
        </p:nvSpPr>
        <p:spPr>
          <a:xfrm>
            <a:off x="22469826" y="24722529"/>
            <a:ext cx="474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 Black" panose="020B0A04020102020204" pitchFamily="34" charset="0"/>
              </a:rPr>
              <a:t>1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440" name="TextBox 439"/>
          <p:cNvSpPr txBox="1"/>
          <p:nvPr/>
        </p:nvSpPr>
        <p:spPr>
          <a:xfrm>
            <a:off x="22469826" y="25611500"/>
            <a:ext cx="474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595959"/>
                </a:solidFill>
                <a:latin typeface="Arial Black" panose="020B0A04020102020204" pitchFamily="34" charset="0"/>
              </a:rPr>
              <a:t>2</a:t>
            </a:r>
            <a:endParaRPr lang="en-US" sz="4800" dirty="0">
              <a:solidFill>
                <a:srgbClr val="595959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1673975" y="26518834"/>
            <a:ext cx="10795457" cy="3285273"/>
            <a:chOff x="95955" y="990600"/>
            <a:chExt cx="9046845" cy="3810000"/>
          </a:xfrm>
        </p:grpSpPr>
        <p:cxnSp>
          <p:nvCxnSpPr>
            <p:cNvPr id="481" name="Straight Arrow Connector 480"/>
            <p:cNvCxnSpPr>
              <a:stCxn id="570" idx="1"/>
              <a:endCxn id="495" idx="3"/>
            </p:cNvCxnSpPr>
            <p:nvPr/>
          </p:nvCxnSpPr>
          <p:spPr>
            <a:xfrm flipH="1">
              <a:off x="2361042" y="2283415"/>
              <a:ext cx="676840" cy="362804"/>
            </a:xfrm>
            <a:prstGeom prst="straightConnector1">
              <a:avLst/>
            </a:prstGeom>
            <a:noFill/>
            <a:ln w="31750" cap="flat" cmpd="sng" algn="ctr">
              <a:solidFill>
                <a:srgbClr val="70AD47">
                  <a:lumMod val="75000"/>
                </a:srgbClr>
              </a:solidFill>
              <a:prstDash val="sysDot"/>
              <a:miter lim="800000"/>
              <a:tailEnd type="stealth" w="lg" len="lg"/>
            </a:ln>
            <a:effectLst/>
          </p:spPr>
        </p:cxnSp>
        <p:sp>
          <p:nvSpPr>
            <p:cNvPr id="482" name="TextBox 481"/>
            <p:cNvSpPr txBox="1"/>
            <p:nvPr/>
          </p:nvSpPr>
          <p:spPr>
            <a:xfrm>
              <a:off x="1330241" y="1295400"/>
              <a:ext cx="49855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000" b="1" i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/>
                </a:rPr>
                <a:t>CPU</a:t>
              </a:r>
              <a:endParaRPr lang="en-US" sz="20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endParaRPr>
            </a:p>
          </p:txBody>
        </p:sp>
        <p:sp>
          <p:nvSpPr>
            <p:cNvPr id="483" name="TextBox 482"/>
            <p:cNvSpPr txBox="1"/>
            <p:nvPr/>
          </p:nvSpPr>
          <p:spPr>
            <a:xfrm>
              <a:off x="1905000" y="990600"/>
              <a:ext cx="1487587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Gill Sans MT"/>
                  <a:cs typeface="Gill Sans MT"/>
                </a:rPr>
                <a:t>CPU-Only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ill Sans MT"/>
                <a:cs typeface="Gill Sans MT"/>
              </a:endParaRPr>
            </a:p>
          </p:txBody>
        </p:sp>
        <p:cxnSp>
          <p:nvCxnSpPr>
            <p:cNvPr id="484" name="Straight Connector 483"/>
            <p:cNvCxnSpPr/>
            <p:nvPr/>
          </p:nvCxnSpPr>
          <p:spPr>
            <a:xfrm>
              <a:off x="3853886" y="1676400"/>
              <a:ext cx="32314" cy="312420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ysDot"/>
            </a:ln>
            <a:effectLst/>
          </p:spPr>
        </p:cxnSp>
        <p:sp>
          <p:nvSpPr>
            <p:cNvPr id="485" name="TextBox 484"/>
            <p:cNvSpPr txBox="1"/>
            <p:nvPr/>
          </p:nvSpPr>
          <p:spPr>
            <a:xfrm>
              <a:off x="3347542" y="1295400"/>
              <a:ext cx="964056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000" b="1" i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/>
                </a:rPr>
                <a:t>Memory</a:t>
              </a:r>
              <a:endParaRPr lang="en-US" sz="20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endParaRPr>
            </a:p>
          </p:txBody>
        </p:sp>
        <p:cxnSp>
          <p:nvCxnSpPr>
            <p:cNvPr id="486" name="Straight Connector 485"/>
            <p:cNvCxnSpPr/>
            <p:nvPr/>
          </p:nvCxnSpPr>
          <p:spPr>
            <a:xfrm>
              <a:off x="5973038" y="1636553"/>
              <a:ext cx="46762" cy="3164047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ysDot"/>
            </a:ln>
            <a:effectLst/>
          </p:spPr>
        </p:cxnSp>
        <p:sp>
          <p:nvSpPr>
            <p:cNvPr id="487" name="TextBox 486"/>
            <p:cNvSpPr txBox="1"/>
            <p:nvPr/>
          </p:nvSpPr>
          <p:spPr>
            <a:xfrm>
              <a:off x="5723754" y="1295400"/>
              <a:ext cx="49855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000" b="1" i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/>
                </a:rPr>
                <a:t>CPU</a:t>
              </a:r>
              <a:endParaRPr lang="en-US" sz="20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endParaRPr>
            </a:p>
          </p:txBody>
        </p:sp>
        <p:sp>
          <p:nvSpPr>
            <p:cNvPr id="488" name="TextBox 487"/>
            <p:cNvSpPr txBox="1"/>
            <p:nvPr/>
          </p:nvSpPr>
          <p:spPr>
            <a:xfrm>
              <a:off x="6172200" y="1002268"/>
              <a:ext cx="1619885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1F497D"/>
                  </a:solidFill>
                  <a:latin typeface="Gill Sans MT"/>
                  <a:cs typeface="Gill Sans MT"/>
                </a:rPr>
                <a:t>CPU + PIM</a:t>
              </a:r>
              <a:endParaRPr lang="en-US" sz="2400" b="1" dirty="0">
                <a:solidFill>
                  <a:srgbClr val="1F497D"/>
                </a:solidFill>
                <a:latin typeface="Gill Sans MT"/>
                <a:cs typeface="Gill Sans MT"/>
              </a:endParaRPr>
            </a:p>
          </p:txBody>
        </p:sp>
        <p:cxnSp>
          <p:nvCxnSpPr>
            <p:cNvPr id="489" name="Straight Connector 488"/>
            <p:cNvCxnSpPr/>
            <p:nvPr/>
          </p:nvCxnSpPr>
          <p:spPr>
            <a:xfrm>
              <a:off x="8185986" y="1636553"/>
              <a:ext cx="43614" cy="3164047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ysDot"/>
            </a:ln>
            <a:effectLst/>
          </p:spPr>
        </p:cxnSp>
        <p:sp>
          <p:nvSpPr>
            <p:cNvPr id="490" name="TextBox 489"/>
            <p:cNvSpPr txBox="1"/>
            <p:nvPr/>
          </p:nvSpPr>
          <p:spPr>
            <a:xfrm>
              <a:off x="7940655" y="1295400"/>
              <a:ext cx="49066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000" b="1" i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/>
                </a:rPr>
                <a:t>PIM</a:t>
              </a:r>
              <a:endParaRPr lang="en-US" sz="20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endParaRPr>
            </a:p>
          </p:txBody>
        </p:sp>
        <p:cxnSp>
          <p:nvCxnSpPr>
            <p:cNvPr id="491" name="Straight Connector 490"/>
            <p:cNvCxnSpPr/>
            <p:nvPr/>
          </p:nvCxnSpPr>
          <p:spPr>
            <a:xfrm>
              <a:off x="4876800" y="1450572"/>
              <a:ext cx="0" cy="3350028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triangle" w="lg" len="lg"/>
            </a:ln>
            <a:effectLst/>
          </p:spPr>
        </p:cxnSp>
        <p:sp>
          <p:nvSpPr>
            <p:cNvPr id="492" name="TextBox 491"/>
            <p:cNvSpPr txBox="1"/>
            <p:nvPr/>
          </p:nvSpPr>
          <p:spPr>
            <a:xfrm>
              <a:off x="4566873" y="990600"/>
              <a:ext cx="653186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400" b="1" i="1" dirty="0" smtClean="0">
                  <a:solidFill>
                    <a:prstClr val="black"/>
                  </a:solidFill>
                  <a:latin typeface="Calibri"/>
                </a:rPr>
                <a:t>time</a:t>
              </a:r>
              <a:endParaRPr lang="en-US" sz="2000" b="1" i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493" name="Straight Connector 492"/>
            <p:cNvCxnSpPr/>
            <p:nvPr/>
          </p:nvCxnSpPr>
          <p:spPr>
            <a:xfrm flipH="1">
              <a:off x="1554250" y="1652315"/>
              <a:ext cx="17690" cy="3148285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ysDot"/>
            </a:ln>
            <a:effectLst/>
          </p:spPr>
        </p:cxnSp>
        <p:sp>
          <p:nvSpPr>
            <p:cNvPr id="494" name="Rounded Rectangle 493"/>
            <p:cNvSpPr/>
            <p:nvPr/>
          </p:nvSpPr>
          <p:spPr>
            <a:xfrm>
              <a:off x="487450" y="1752600"/>
              <a:ext cx="2209800" cy="533400"/>
            </a:xfrm>
            <a:prstGeom prst="roundRect">
              <a:avLst>
                <a:gd name="adj" fmla="val 7702"/>
              </a:avLst>
            </a:prstGeom>
            <a:solidFill>
              <a:srgbClr val="1F497D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lIns="0" tIns="27432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+mn-ea"/>
                  <a:cs typeface="+mn-cs"/>
                </a:rPr>
                <a:t>Swap out N pages</a:t>
              </a:r>
              <a:endParaRPr kumimoji="0" lang="en-US" sz="2200" b="0" i="0" u="none" strike="noStrike" kern="0" cap="none" spc="-4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5" name="Rounded Rectangle 494"/>
            <p:cNvSpPr/>
            <p:nvPr/>
          </p:nvSpPr>
          <p:spPr>
            <a:xfrm>
              <a:off x="639851" y="2438400"/>
              <a:ext cx="1721192" cy="415636"/>
            </a:xfrm>
            <a:prstGeom prst="roundRect">
              <a:avLst>
                <a:gd name="adj" fmla="val 7702"/>
              </a:avLst>
            </a:prstGeom>
            <a:solidFill>
              <a:srgbClr val="EEECE1">
                <a:lumMod val="50000"/>
              </a:srgbClr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lIns="0" tIns="27432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Read N Pages</a:t>
              </a: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6" name="Rounded Rectangle 495"/>
            <p:cNvSpPr/>
            <p:nvPr/>
          </p:nvSpPr>
          <p:spPr>
            <a:xfrm>
              <a:off x="639851" y="2971800"/>
              <a:ext cx="1721192" cy="389815"/>
            </a:xfrm>
            <a:prstGeom prst="roundRect">
              <a:avLst>
                <a:gd name="adj" fmla="val 7702"/>
              </a:avLst>
            </a:prstGeom>
            <a:solidFill>
              <a:srgbClr val="EEECE1">
                <a:lumMod val="50000"/>
              </a:srgbClr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lIns="0" tIns="27432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Compress</a:t>
              </a: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7" name="Rounded Rectangle 496"/>
            <p:cNvSpPr/>
            <p:nvPr/>
          </p:nvSpPr>
          <p:spPr>
            <a:xfrm>
              <a:off x="738037" y="4149437"/>
              <a:ext cx="1578213" cy="498763"/>
            </a:xfrm>
            <a:prstGeom prst="roundRect">
              <a:avLst>
                <a:gd name="adj" fmla="val 7702"/>
              </a:avLst>
            </a:prstGeom>
            <a:solidFill>
              <a:srgbClr val="1F497D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lIns="0" tIns="27432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Other tasks</a:t>
              </a: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8" name="Rounded Rectangle 497"/>
            <p:cNvSpPr/>
            <p:nvPr/>
          </p:nvSpPr>
          <p:spPr>
            <a:xfrm>
              <a:off x="639851" y="3505200"/>
              <a:ext cx="1721192" cy="457200"/>
            </a:xfrm>
            <a:prstGeom prst="roundRect">
              <a:avLst>
                <a:gd name="adj" fmla="val 7702"/>
              </a:avLst>
            </a:prstGeom>
            <a:solidFill>
              <a:srgbClr val="EEECE1">
                <a:lumMod val="50000"/>
              </a:srgbClr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lIns="0" tIns="27432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Write back</a:t>
              </a: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499" name="Straight Arrow Connector 498"/>
            <p:cNvCxnSpPr>
              <a:stCxn id="498" idx="3"/>
              <a:endCxn id="502" idx="1"/>
            </p:cNvCxnSpPr>
            <p:nvPr/>
          </p:nvCxnSpPr>
          <p:spPr>
            <a:xfrm>
              <a:off x="2361042" y="3733801"/>
              <a:ext cx="676794" cy="536031"/>
            </a:xfrm>
            <a:prstGeom prst="straightConnector1">
              <a:avLst/>
            </a:prstGeom>
            <a:noFill/>
            <a:ln w="31750" cap="flat" cmpd="sng" algn="ctr">
              <a:solidFill>
                <a:srgbClr val="70AD47">
                  <a:lumMod val="75000"/>
                </a:srgbClr>
              </a:solidFill>
              <a:prstDash val="sysDot"/>
              <a:miter lim="800000"/>
              <a:tailEnd type="stealth" w="lg" len="lg"/>
            </a:ln>
            <a:effectLst/>
          </p:spPr>
        </p:cxnSp>
        <p:sp>
          <p:nvSpPr>
            <p:cNvPr id="500" name="Left Brace 499"/>
            <p:cNvSpPr/>
            <p:nvPr/>
          </p:nvSpPr>
          <p:spPr>
            <a:xfrm>
              <a:off x="415172" y="2720842"/>
              <a:ext cx="102529" cy="1317750"/>
            </a:xfrm>
            <a:prstGeom prst="leftBrace">
              <a:avLst>
                <a:gd name="adj1" fmla="val 101669"/>
                <a:gd name="adj2" fmla="val 50000"/>
              </a:avLst>
            </a:pr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1" name="TextBox 500"/>
            <p:cNvSpPr txBox="1"/>
            <p:nvPr/>
          </p:nvSpPr>
          <p:spPr>
            <a:xfrm rot="16200000">
              <a:off x="-213513" y="3161694"/>
              <a:ext cx="881567" cy="262632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1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/>
                </a:rPr>
                <a:t>compression</a:t>
              </a:r>
              <a:endParaRPr kumimoji="0" lang="en-US" sz="22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02" name="Rounded Rectangle 501"/>
            <p:cNvSpPr/>
            <p:nvPr/>
          </p:nvSpPr>
          <p:spPr>
            <a:xfrm>
              <a:off x="3037836" y="4043864"/>
              <a:ext cx="1646150" cy="451936"/>
            </a:xfrm>
            <a:prstGeom prst="roundRect">
              <a:avLst>
                <a:gd name="adj" fmla="val 7702"/>
              </a:avLst>
            </a:prstGeom>
            <a:solidFill>
              <a:srgbClr val="4A8861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lIns="0" tIns="27432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ZRAM</a:t>
              </a: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3" name="Rounded Rectangle 502"/>
            <p:cNvSpPr/>
            <p:nvPr/>
          </p:nvSpPr>
          <p:spPr>
            <a:xfrm>
              <a:off x="5029200" y="1752600"/>
              <a:ext cx="2057400" cy="481008"/>
            </a:xfrm>
            <a:prstGeom prst="roundRect">
              <a:avLst>
                <a:gd name="adj" fmla="val 7702"/>
              </a:avLst>
            </a:prstGeom>
            <a:solidFill>
              <a:srgbClr val="1F497D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lIns="0" tIns="27432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Swap out </a:t>
              </a:r>
              <a:r>
                <a:rPr kumimoji="0" lang="en-US" sz="2200" b="0" i="1" u="none" strike="noStrike" kern="0" cap="none" spc="-4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N</a:t>
              </a:r>
              <a:r>
                <a:rPr kumimoji="0" lang="en-US" sz="2200" b="0" i="0" u="none" strike="noStrike" kern="0" cap="none" spc="-4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 pages</a:t>
              </a:r>
              <a:endParaRPr kumimoji="0" lang="en-US" sz="22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4" name="Rounded Rectangle 503"/>
            <p:cNvSpPr/>
            <p:nvPr/>
          </p:nvSpPr>
          <p:spPr>
            <a:xfrm>
              <a:off x="5191842" y="2479956"/>
              <a:ext cx="1666158" cy="491836"/>
            </a:xfrm>
            <a:prstGeom prst="roundRect">
              <a:avLst>
                <a:gd name="adj" fmla="val 7702"/>
              </a:avLst>
            </a:prstGeom>
            <a:solidFill>
              <a:srgbClr val="1F497D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lIns="0" tIns="27432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Other tasks</a:t>
              </a: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505" name="Rounded Rectangle 504"/>
            <p:cNvSpPr/>
            <p:nvPr/>
          </p:nvSpPr>
          <p:spPr>
            <a:xfrm>
              <a:off x="7399495" y="2743711"/>
              <a:ext cx="1592105" cy="474865"/>
            </a:xfrm>
            <a:prstGeom prst="roundRect">
              <a:avLst>
                <a:gd name="adj" fmla="val 7702"/>
              </a:avLst>
            </a:prstGeom>
            <a:solidFill>
              <a:srgbClr val="EEECE1">
                <a:lumMod val="50000"/>
              </a:srgbClr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lIns="0" tIns="27432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Compress</a:t>
              </a: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36" name="Rounded Rectangle 535"/>
            <p:cNvSpPr/>
            <p:nvPr/>
          </p:nvSpPr>
          <p:spPr>
            <a:xfrm>
              <a:off x="7391400" y="3410714"/>
              <a:ext cx="1599583" cy="475477"/>
            </a:xfrm>
            <a:prstGeom prst="roundRect">
              <a:avLst>
                <a:gd name="adj" fmla="val 7702"/>
              </a:avLst>
            </a:prstGeom>
            <a:solidFill>
              <a:srgbClr val="4A8861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lIns="0" tIns="27432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ZRAM</a:t>
              </a: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37" name="Rectangle 536"/>
            <p:cNvSpPr/>
            <p:nvPr/>
          </p:nvSpPr>
          <p:spPr>
            <a:xfrm>
              <a:off x="4876800" y="3116751"/>
              <a:ext cx="251460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No off-chip data movement</a:t>
              </a:r>
              <a:endPara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563" name="Group 562"/>
            <p:cNvGrpSpPr/>
            <p:nvPr/>
          </p:nvGrpSpPr>
          <p:grpSpPr>
            <a:xfrm>
              <a:off x="2971800" y="3048000"/>
              <a:ext cx="1524000" cy="857448"/>
              <a:chOff x="2971800" y="3048000"/>
              <a:chExt cx="1524000" cy="857448"/>
            </a:xfrm>
          </p:grpSpPr>
          <p:sp>
            <p:nvSpPr>
              <p:cNvPr id="564" name="TextBox 563"/>
              <p:cNvSpPr txBox="1"/>
              <p:nvPr/>
            </p:nvSpPr>
            <p:spPr>
              <a:xfrm>
                <a:off x="2971800" y="3352800"/>
                <a:ext cx="1524000" cy="5526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1" u="none" strike="noStrike" kern="0" cap="none" spc="-5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</a:rPr>
                  <a:t>data movement</a:t>
                </a:r>
                <a:endParaRPr kumimoji="0" lang="en-US" sz="2400" b="1" i="1" u="none" strike="noStrike" kern="0" cap="none" spc="-5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65" name="TextBox 564"/>
              <p:cNvSpPr txBox="1"/>
              <p:nvPr/>
            </p:nvSpPr>
            <p:spPr>
              <a:xfrm>
                <a:off x="2971800" y="3048000"/>
                <a:ext cx="1524000" cy="5526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1" u="none" strike="noStrike" kern="0" cap="none" spc="-5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</a:rPr>
                  <a:t>high</a:t>
                </a:r>
                <a:endParaRPr kumimoji="0" lang="en-US" sz="2400" b="1" i="1" u="none" strike="noStrike" kern="0" cap="none" spc="-5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569" name="Group 568"/>
            <p:cNvGrpSpPr/>
            <p:nvPr/>
          </p:nvGrpSpPr>
          <p:grpSpPr>
            <a:xfrm>
              <a:off x="2910643" y="1863299"/>
              <a:ext cx="1900580" cy="727499"/>
              <a:chOff x="2910643" y="1855442"/>
              <a:chExt cx="1900580" cy="811558"/>
            </a:xfrm>
          </p:grpSpPr>
          <p:sp>
            <p:nvSpPr>
              <p:cNvPr id="570" name="Rounded Rectangle 569"/>
              <p:cNvSpPr/>
              <p:nvPr/>
            </p:nvSpPr>
            <p:spPr>
              <a:xfrm>
                <a:off x="3037882" y="1981199"/>
                <a:ext cx="1646104" cy="685801"/>
              </a:xfrm>
              <a:prstGeom prst="roundRect">
                <a:avLst>
                  <a:gd name="adj" fmla="val 7702"/>
                </a:avLst>
              </a:prstGeom>
              <a:solidFill>
                <a:srgbClr val="4A8861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lIns="0" tIns="27432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571" name="Group 570"/>
              <p:cNvGrpSpPr/>
              <p:nvPr/>
            </p:nvGrpSpPr>
            <p:grpSpPr>
              <a:xfrm>
                <a:off x="2910643" y="1855442"/>
                <a:ext cx="1900580" cy="749570"/>
                <a:chOff x="2910643" y="1855442"/>
                <a:chExt cx="1900580" cy="749570"/>
              </a:xfrm>
            </p:grpSpPr>
            <p:sp>
              <p:nvSpPr>
                <p:cNvPr id="572" name="TextBox 571"/>
                <p:cNvSpPr txBox="1"/>
                <p:nvPr/>
              </p:nvSpPr>
              <p:spPr>
                <a:xfrm>
                  <a:off x="2910643" y="1855442"/>
                  <a:ext cx="1900580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Uncompressed</a:t>
                  </a:r>
                </a:p>
              </p:txBody>
            </p:sp>
            <p:sp>
              <p:nvSpPr>
                <p:cNvPr id="573" name="TextBox 572"/>
                <p:cNvSpPr txBox="1"/>
                <p:nvPr/>
              </p:nvSpPr>
              <p:spPr>
                <a:xfrm>
                  <a:off x="3454443" y="2174125"/>
                  <a:ext cx="812980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Pages</a:t>
                  </a:r>
                </a:p>
              </p:txBody>
            </p:sp>
          </p:grpSp>
        </p:grpSp>
        <p:grpSp>
          <p:nvGrpSpPr>
            <p:cNvPr id="574" name="Group 573"/>
            <p:cNvGrpSpPr/>
            <p:nvPr/>
          </p:nvGrpSpPr>
          <p:grpSpPr>
            <a:xfrm>
              <a:off x="7242220" y="1889900"/>
              <a:ext cx="1900580" cy="706156"/>
              <a:chOff x="2855553" y="1879251"/>
              <a:chExt cx="1900580" cy="787749"/>
            </a:xfrm>
          </p:grpSpPr>
          <p:sp>
            <p:nvSpPr>
              <p:cNvPr id="575" name="Rounded Rectangle 574"/>
              <p:cNvSpPr/>
              <p:nvPr/>
            </p:nvSpPr>
            <p:spPr>
              <a:xfrm>
                <a:off x="3012828" y="1981200"/>
                <a:ext cx="1591488" cy="685800"/>
              </a:xfrm>
              <a:prstGeom prst="roundRect">
                <a:avLst>
                  <a:gd name="adj" fmla="val 7702"/>
                </a:avLst>
              </a:prstGeom>
              <a:solidFill>
                <a:srgbClr val="4A8861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lIns="0" tIns="27432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576" name="Group 575"/>
              <p:cNvGrpSpPr/>
              <p:nvPr/>
            </p:nvGrpSpPr>
            <p:grpSpPr>
              <a:xfrm>
                <a:off x="2855553" y="1879251"/>
                <a:ext cx="1900580" cy="749569"/>
                <a:chOff x="2855553" y="1879251"/>
                <a:chExt cx="1900580" cy="749569"/>
              </a:xfrm>
            </p:grpSpPr>
            <p:sp>
              <p:nvSpPr>
                <p:cNvPr id="577" name="TextBox 576"/>
                <p:cNvSpPr txBox="1"/>
                <p:nvPr/>
              </p:nvSpPr>
              <p:spPr>
                <a:xfrm>
                  <a:off x="2855553" y="1879251"/>
                  <a:ext cx="1900580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Uncompressed</a:t>
                  </a:r>
                </a:p>
              </p:txBody>
            </p:sp>
            <p:sp>
              <p:nvSpPr>
                <p:cNvPr id="578" name="TextBox 577"/>
                <p:cNvSpPr txBox="1"/>
                <p:nvPr/>
              </p:nvSpPr>
              <p:spPr>
                <a:xfrm>
                  <a:off x="3410289" y="2197933"/>
                  <a:ext cx="812980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Pages</a:t>
                  </a:r>
                </a:p>
              </p:txBody>
            </p:sp>
          </p:grpSp>
        </p:grpSp>
      </p:grpSp>
      <p:sp>
        <p:nvSpPr>
          <p:cNvPr id="580" name="Rectangle 579"/>
          <p:cNvSpPr/>
          <p:nvPr/>
        </p:nvSpPr>
        <p:spPr>
          <a:xfrm>
            <a:off x="23197921" y="29973448"/>
            <a:ext cx="7746751" cy="954107"/>
          </a:xfrm>
          <a:prstGeom prst="rect">
            <a:avLst/>
          </a:prstGeom>
          <a:solidFill>
            <a:srgbClr val="1F497D">
              <a:lumMod val="75000"/>
            </a:srgbClr>
          </a:solidFill>
        </p:spPr>
        <p:txBody>
          <a:bodyPr wrap="square">
            <a:spAutoFit/>
          </a:bodyPr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Both functions can benefit from PIM execution and can be implemented at PIM logic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355" name="Rectangle 354"/>
          <p:cNvSpPr/>
          <p:nvPr/>
        </p:nvSpPr>
        <p:spPr>
          <a:xfrm>
            <a:off x="11641292" y="28830384"/>
            <a:ext cx="9440030" cy="538609"/>
          </a:xfrm>
          <a:prstGeom prst="rect">
            <a:avLst/>
          </a:prstGeom>
          <a:solidFill>
            <a:srgbClr val="777777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Color </a:t>
            </a:r>
            <a:r>
              <a:rPr kumimoji="0" lang="en-US" sz="2900" b="1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blitting</a:t>
            </a:r>
            <a:r>
              <a:rPr kumimoji="0" lang="en-US" sz="29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</a:t>
            </a: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is a </a:t>
            </a:r>
            <a:r>
              <a:rPr kumimoji="0" lang="en-US" sz="29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good </a:t>
            </a:r>
            <a:r>
              <a:rPr kumimoji="0" lang="en-US" sz="29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candidate</a:t>
            </a: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for </a:t>
            </a: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</a:rPr>
              <a:t>PIM execution </a:t>
            </a:r>
            <a:endParaRPr kumimoji="0" lang="en-US" sz="2900" b="1" i="0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</a:endParaRPr>
          </a:p>
        </p:txBody>
      </p:sp>
      <p:sp>
        <p:nvSpPr>
          <p:cNvPr id="357" name="Rectangle 356"/>
          <p:cNvSpPr/>
          <p:nvPr/>
        </p:nvSpPr>
        <p:spPr>
          <a:xfrm>
            <a:off x="11011774" y="27856612"/>
            <a:ext cx="11201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Generates a 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large amount 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of 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data 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movement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375" name="Rectangle 374"/>
          <p:cNvSpPr/>
          <p:nvPr/>
        </p:nvSpPr>
        <p:spPr>
          <a:xfrm>
            <a:off x="11771571" y="29442580"/>
            <a:ext cx="902516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Requires 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</a:rPr>
              <a:t>low-cost 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operations:</a:t>
            </a:r>
            <a:b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Memset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simple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arithmetic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and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shift operations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6" name="Rectangle 375"/>
          <p:cNvSpPr/>
          <p:nvPr/>
        </p:nvSpPr>
        <p:spPr>
          <a:xfrm>
            <a:off x="11926174" y="28297790"/>
            <a:ext cx="9067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Accounts for 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19.1%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of the 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total system 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energy 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during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scrolling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377" name="Rectangle 376"/>
          <p:cNvSpPr/>
          <p:nvPr/>
        </p:nvSpPr>
        <p:spPr>
          <a:xfrm>
            <a:off x="13703685" y="27166226"/>
            <a:ext cx="5478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Color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Blitting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8" name="Rectangle 377"/>
          <p:cNvSpPr/>
          <p:nvPr/>
        </p:nvSpPr>
        <p:spPr>
          <a:xfrm>
            <a:off x="13833658" y="16142088"/>
            <a:ext cx="5478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Texture Tiling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0" name="Rectangle 379"/>
          <p:cNvSpPr/>
          <p:nvPr/>
        </p:nvSpPr>
        <p:spPr>
          <a:xfrm>
            <a:off x="12330337" y="30348328"/>
            <a:ext cx="8043075" cy="556496"/>
          </a:xfrm>
          <a:prstGeom prst="rect">
            <a:avLst/>
          </a:prstGeom>
          <a:solidFill>
            <a:srgbClr val="1F497D">
              <a:lumMod val="75000"/>
            </a:srgbClr>
          </a:solidFill>
        </p:spPr>
        <p:txBody>
          <a:bodyPr wrap="square">
            <a:spAutoFit/>
          </a:bodyPr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Color </a:t>
            </a:r>
            <a:r>
              <a:rPr kumimoji="0" lang="en-US" sz="29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blitting</a:t>
            </a: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is feasible</a:t>
            </a:r>
            <a:r>
              <a:rPr kumimoji="0" lang="en-US" sz="29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to implement in PIM logic</a:t>
            </a: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endParaRPr kumimoji="0" lang="en-US" sz="2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003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138" grpId="0"/>
      <p:bldP spid="139" grpId="0"/>
      <p:bldP spid="140" grpId="0"/>
      <p:bldP spid="141" grpId="0"/>
      <p:bldP spid="142" grpId="0"/>
      <p:bldP spid="177" grpId="0"/>
      <p:bldP spid="178" grpId="0" animBg="1"/>
      <p:bldP spid="179" grpId="0"/>
      <p:bldP spid="196" grpId="0" animBg="1"/>
      <p:bldP spid="198" grpId="0" animBg="1"/>
      <p:bldP spid="203" grpId="0"/>
      <p:bldP spid="217" grpId="0"/>
      <p:bldP spid="218" grpId="0"/>
      <p:bldP spid="219" grpId="0"/>
      <p:bldP spid="220" grpId="0"/>
      <p:bldP spid="221" grpId="0"/>
      <p:bldP spid="222" grpId="0"/>
      <p:bldP spid="253" grpId="0"/>
      <p:bldGraphic spid="254" grpId="0">
        <p:bldAsOne/>
      </p:bldGraphic>
      <p:bldP spid="260" grpId="0"/>
      <p:bldGraphic spid="262" grpId="0">
        <p:bldAsOne/>
      </p:bldGraphic>
      <p:bldP spid="568" grpId="0" animBg="1"/>
      <p:bldP spid="226" grpId="0"/>
      <p:bldP spid="231" grpId="0" animBg="1"/>
      <p:bldP spid="232" grpId="0" animBg="1"/>
      <p:bldP spid="265" grpId="0" animBg="1"/>
      <p:bldP spid="266" grpId="0" animBg="1"/>
      <p:bldP spid="358" grpId="0" animBg="1"/>
      <p:bldP spid="370" grpId="0" animBg="1"/>
      <p:bldP spid="371" grpId="0"/>
      <p:bldP spid="374" grpId="0"/>
      <p:bldP spid="390" grpId="0" animBg="1"/>
      <p:bldP spid="402" grpId="0" animBg="1"/>
      <p:bldP spid="404" grpId="0"/>
      <p:bldP spid="419" grpId="0" animBg="1"/>
      <p:bldP spid="434" grpId="0"/>
      <p:bldP spid="439" grpId="0"/>
      <p:bldP spid="440" grpId="0"/>
      <p:bldP spid="580" grpId="0" animBg="1"/>
      <p:bldP spid="355" grpId="0" animBg="1"/>
      <p:bldP spid="357" grpId="0"/>
      <p:bldP spid="375" grpId="0"/>
      <p:bldP spid="376" grpId="0"/>
      <p:bldP spid="377" grpId="0"/>
      <p:bldP spid="378" grpId="0"/>
      <p:bldP spid="38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DC600"/>
    </a:accent1>
    <a:accent2>
      <a:srgbClr val="C00000"/>
    </a:accent2>
    <a:accent3>
      <a:srgbClr val="0061FF"/>
    </a:accent3>
    <a:accent4>
      <a:srgbClr val="3C3C3C"/>
    </a:accent4>
    <a:accent5>
      <a:srgbClr val="00B3B3"/>
    </a:accent5>
    <a:accent6>
      <a:srgbClr val="777777"/>
    </a:accent6>
    <a:hlink>
      <a:srgbClr val="0000FF"/>
    </a:hlink>
    <a:folHlink>
      <a:srgbClr val="800080"/>
    </a:folHlink>
  </a:clrScheme>
  <a:fontScheme name="Urban Pop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DC600"/>
    </a:accent1>
    <a:accent2>
      <a:srgbClr val="C00000"/>
    </a:accent2>
    <a:accent3>
      <a:srgbClr val="0061FF"/>
    </a:accent3>
    <a:accent4>
      <a:srgbClr val="3C3C3C"/>
    </a:accent4>
    <a:accent5>
      <a:srgbClr val="00B3B3"/>
    </a:accent5>
    <a:accent6>
      <a:srgbClr val="777777"/>
    </a:accent6>
    <a:hlink>
      <a:srgbClr val="0000FF"/>
    </a:hlink>
    <a:folHlink>
      <a:srgbClr val="800080"/>
    </a:folHlink>
  </a:clrScheme>
  <a:fontScheme name="Urban Pop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DC600"/>
    </a:accent1>
    <a:accent2>
      <a:srgbClr val="C00000"/>
    </a:accent2>
    <a:accent3>
      <a:srgbClr val="0061FF"/>
    </a:accent3>
    <a:accent4>
      <a:srgbClr val="3C3C3C"/>
    </a:accent4>
    <a:accent5>
      <a:srgbClr val="00B3B3"/>
    </a:accent5>
    <a:accent6>
      <a:srgbClr val="777777"/>
    </a:accent6>
    <a:hlink>
      <a:srgbClr val="0000FF"/>
    </a:hlink>
    <a:folHlink>
      <a:srgbClr val="800080"/>
    </a:folHlink>
  </a:clrScheme>
  <a:fontScheme name="Urban Pop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DC600"/>
    </a:accent1>
    <a:accent2>
      <a:srgbClr val="C00000"/>
    </a:accent2>
    <a:accent3>
      <a:srgbClr val="0061FF"/>
    </a:accent3>
    <a:accent4>
      <a:srgbClr val="3C3C3C"/>
    </a:accent4>
    <a:accent5>
      <a:srgbClr val="00B3B3"/>
    </a:accent5>
    <a:accent6>
      <a:srgbClr val="777777"/>
    </a:accent6>
    <a:hlink>
      <a:srgbClr val="0000FF"/>
    </a:hlink>
    <a:folHlink>
      <a:srgbClr val="800080"/>
    </a:folHlink>
  </a:clrScheme>
  <a:fontScheme name="Urban Pop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DC600"/>
    </a:accent1>
    <a:accent2>
      <a:srgbClr val="C00000"/>
    </a:accent2>
    <a:accent3>
      <a:srgbClr val="0061FF"/>
    </a:accent3>
    <a:accent4>
      <a:srgbClr val="3C3C3C"/>
    </a:accent4>
    <a:accent5>
      <a:srgbClr val="00B3B3"/>
    </a:accent5>
    <a:accent6>
      <a:srgbClr val="777777"/>
    </a:accent6>
    <a:hlink>
      <a:srgbClr val="0000FF"/>
    </a:hlink>
    <a:folHlink>
      <a:srgbClr val="800080"/>
    </a:folHlink>
  </a:clrScheme>
  <a:fontScheme name="Urban Pop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1354</TotalTime>
  <Words>677</Words>
  <Application>Microsoft Office PowerPoint</Application>
  <PresentationFormat>Custom</PresentationFormat>
  <Paragraphs>202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Adobe Garamond Pro</vt:lpstr>
      <vt:lpstr>Arial</vt:lpstr>
      <vt:lpstr>Arial Black</vt:lpstr>
      <vt:lpstr>Calibri</vt:lpstr>
      <vt:lpstr>Calibri Light</vt:lpstr>
      <vt:lpstr>Gill Sans MT</vt:lpstr>
      <vt:lpstr>Mangal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Saugata Ghose</dc:creator>
  <cp:lastModifiedBy>Saugata Ghose</cp:lastModifiedBy>
  <cp:revision>182</cp:revision>
  <cp:lastPrinted>2018-02-09T19:04:07Z</cp:lastPrinted>
  <dcterms:created xsi:type="dcterms:W3CDTF">2018-02-07T15:22:11Z</dcterms:created>
  <dcterms:modified xsi:type="dcterms:W3CDTF">2018-03-26T05:38:11Z</dcterms:modified>
</cp:coreProperties>
</file>