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notesSlides/notesSlide39.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61"/>
  </p:notesMasterIdLst>
  <p:handoutMasterIdLst>
    <p:handoutMasterId r:id="rId62"/>
  </p:handoutMasterIdLst>
  <p:sldIdLst>
    <p:sldId id="833" r:id="rId2"/>
    <p:sldId id="849" r:id="rId3"/>
    <p:sldId id="850" r:id="rId4"/>
    <p:sldId id="851" r:id="rId5"/>
    <p:sldId id="852" r:id="rId6"/>
    <p:sldId id="706" r:id="rId7"/>
    <p:sldId id="739" r:id="rId8"/>
    <p:sldId id="731" r:id="rId9"/>
    <p:sldId id="740" r:id="rId10"/>
    <p:sldId id="611" r:id="rId11"/>
    <p:sldId id="823" r:id="rId12"/>
    <p:sldId id="831" r:id="rId13"/>
    <p:sldId id="830" r:id="rId14"/>
    <p:sldId id="779" r:id="rId15"/>
    <p:sldId id="832" r:id="rId16"/>
    <p:sldId id="734" r:id="rId17"/>
    <p:sldId id="839" r:id="rId18"/>
    <p:sldId id="811" r:id="rId19"/>
    <p:sldId id="622" r:id="rId20"/>
    <p:sldId id="826" r:id="rId21"/>
    <p:sldId id="771" r:id="rId22"/>
    <p:sldId id="753" r:id="rId23"/>
    <p:sldId id="776" r:id="rId24"/>
    <p:sldId id="649" r:id="rId25"/>
    <p:sldId id="853" r:id="rId26"/>
    <p:sldId id="841" r:id="rId27"/>
    <p:sldId id="652" r:id="rId28"/>
    <p:sldId id="847" r:id="rId29"/>
    <p:sldId id="819" r:id="rId30"/>
    <p:sldId id="769" r:id="rId31"/>
    <p:sldId id="854" r:id="rId32"/>
    <p:sldId id="845" r:id="rId33"/>
    <p:sldId id="843" r:id="rId34"/>
    <p:sldId id="862" r:id="rId35"/>
    <p:sldId id="863" r:id="rId36"/>
    <p:sldId id="864" r:id="rId37"/>
    <p:sldId id="870" r:id="rId38"/>
    <p:sldId id="695" r:id="rId39"/>
    <p:sldId id="763" r:id="rId40"/>
    <p:sldId id="678" r:id="rId41"/>
    <p:sldId id="817" r:id="rId42"/>
    <p:sldId id="698" r:id="rId43"/>
    <p:sldId id="824" r:id="rId44"/>
    <p:sldId id="871" r:id="rId45"/>
    <p:sldId id="617" r:id="rId46"/>
    <p:sldId id="866" r:id="rId47"/>
    <p:sldId id="867" r:id="rId48"/>
    <p:sldId id="868" r:id="rId49"/>
    <p:sldId id="869" r:id="rId50"/>
    <p:sldId id="860" r:id="rId51"/>
    <p:sldId id="861" r:id="rId52"/>
    <p:sldId id="821" r:id="rId53"/>
    <p:sldId id="764" r:id="rId54"/>
    <p:sldId id="760" r:id="rId55"/>
    <p:sldId id="768" r:id="rId56"/>
    <p:sldId id="747" r:id="rId57"/>
    <p:sldId id="717" r:id="rId58"/>
    <p:sldId id="721" r:id="rId59"/>
    <p:sldId id="69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657"/>
    <a:srgbClr val="5FB380"/>
    <a:srgbClr val="4A8861"/>
    <a:srgbClr val="006600"/>
    <a:srgbClr val="FFFF66"/>
    <a:srgbClr val="C00000"/>
    <a:srgbClr val="F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94515" autoAdjust="0"/>
  </p:normalViewPr>
  <p:slideViewPr>
    <p:cSldViewPr>
      <p:cViewPr>
        <p:scale>
          <a:sx n="73" d="100"/>
          <a:sy n="73" d="100"/>
        </p:scale>
        <p:origin x="-1896" y="-21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3" d="100"/>
          <a:sy n="73" d="100"/>
        </p:scale>
        <p:origin x="-34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miraliboroumand:cmu:Google-internship:Amirali-Internship-data:PIM-Browser-estimated-energy-repair2%20copy.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Saugata\AppData\Local\Temp\all-figures.xlsx"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Saugata\AppData\Local\Temp\all-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Users\Saugata\AppData\Local\Temp\all-figures.xlsx" TargetMode="External"/><Relationship Id="rId3"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Users\Saugata\AppData\Local\Temp\all-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miraliboroumand:cmu:Google-internship:Amirali-Internship-data:all-data-final.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Users\Saugata\AppData\Local\Temp\all-figure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Users\Saugata\AppData\Local\Temp\all-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692563429571"/>
          <c:y val="0.184444444444444"/>
          <c:w val="0.801273490813648"/>
          <c:h val="0.49476963456491"/>
        </c:manualLayout>
      </c:layout>
      <c:barChart>
        <c:barDir val="col"/>
        <c:grouping val="percentStacked"/>
        <c:varyColors val="0"/>
        <c:ser>
          <c:idx val="0"/>
          <c:order val="0"/>
          <c:tx>
            <c:strRef>
              <c:f>Motivation!$S$34</c:f>
              <c:strCache>
                <c:ptCount val="1"/>
                <c:pt idx="0">
                  <c:v>Texture Tiling </c:v>
                </c:pt>
              </c:strCache>
            </c:strRef>
          </c:tx>
          <c:spPr>
            <a:solidFill>
              <a:srgbClr val="1F497D"/>
            </a:solidFill>
            <a:ln>
              <a:solidFill>
                <a:srgbClr val="000000"/>
              </a:solidFill>
            </a:ln>
            <a:effectLst/>
          </c:spPr>
          <c:invertIfNegative val="0"/>
          <c:cat>
            <c:strRef>
              <c:f>Motivation!$T$33:$Z$33</c:f>
              <c:strCache>
                <c:ptCount val="7"/>
                <c:pt idx="0">
                  <c:v>Google Docs</c:v>
                </c:pt>
                <c:pt idx="1">
                  <c:v>Gmail</c:v>
                </c:pt>
                <c:pt idx="2">
                  <c:v>Google Calendar</c:v>
                </c:pt>
                <c:pt idx="3">
                  <c:v>WordPress</c:v>
                </c:pt>
                <c:pt idx="4">
                  <c:v>Twitter</c:v>
                </c:pt>
                <c:pt idx="5">
                  <c:v>Animation</c:v>
                </c:pt>
                <c:pt idx="6">
                  <c:v>AVG</c:v>
                </c:pt>
              </c:strCache>
            </c:strRef>
          </c:cat>
          <c:val>
            <c:numRef>
              <c:f>Motivation!$T$34:$Z$34</c:f>
              <c:numCache>
                <c:formatCode>General</c:formatCode>
                <c:ptCount val="7"/>
                <c:pt idx="0">
                  <c:v>1.31201947309964E13</c:v>
                </c:pt>
                <c:pt idx="1">
                  <c:v>3.05797639397181E12</c:v>
                </c:pt>
                <c:pt idx="2">
                  <c:v>3.19593492076364E11</c:v>
                </c:pt>
                <c:pt idx="3">
                  <c:v>5.47889353508627E12</c:v>
                </c:pt>
                <c:pt idx="4">
                  <c:v>7.3839753121968E11</c:v>
                </c:pt>
                <c:pt idx="5">
                  <c:v>1.2302893814262E13</c:v>
                </c:pt>
                <c:pt idx="6">
                  <c:v>5.83632491626875E12</c:v>
                </c:pt>
              </c:numCache>
            </c:numRef>
          </c:val>
          <c:extLst xmlns:c16r2="http://schemas.microsoft.com/office/drawing/2015/06/chart">
            <c:ext xmlns:c16="http://schemas.microsoft.com/office/drawing/2014/chart" uri="{C3380CC4-5D6E-409C-BE32-E72D297353CC}">
              <c16:uniqueId val="{00000000-85B4-4825-90BA-FC1E849E7953}"/>
            </c:ext>
          </c:extLst>
        </c:ser>
        <c:ser>
          <c:idx val="1"/>
          <c:order val="1"/>
          <c:tx>
            <c:strRef>
              <c:f>Motivation!$S$35</c:f>
              <c:strCache>
                <c:ptCount val="1"/>
                <c:pt idx="0">
                  <c:v>Color Blitting </c:v>
                </c:pt>
              </c:strCache>
            </c:strRef>
          </c:tx>
          <c:spPr>
            <a:solidFill>
              <a:srgbClr val="4A8861"/>
            </a:solidFill>
            <a:ln>
              <a:solidFill>
                <a:srgbClr val="000000"/>
              </a:solidFill>
            </a:ln>
            <a:effectLst/>
          </c:spPr>
          <c:invertIfNegative val="0"/>
          <c:cat>
            <c:strRef>
              <c:f>Motivation!$T$33:$Z$33</c:f>
              <c:strCache>
                <c:ptCount val="7"/>
                <c:pt idx="0">
                  <c:v>Google Docs</c:v>
                </c:pt>
                <c:pt idx="1">
                  <c:v>Gmail</c:v>
                </c:pt>
                <c:pt idx="2">
                  <c:v>Google Calendar</c:v>
                </c:pt>
                <c:pt idx="3">
                  <c:v>WordPress</c:v>
                </c:pt>
                <c:pt idx="4">
                  <c:v>Twitter</c:v>
                </c:pt>
                <c:pt idx="5">
                  <c:v>Animation</c:v>
                </c:pt>
                <c:pt idx="6">
                  <c:v>AVG</c:v>
                </c:pt>
              </c:strCache>
            </c:strRef>
          </c:cat>
          <c:val>
            <c:numRef>
              <c:f>Motivation!$T$35:$Z$35</c:f>
              <c:numCache>
                <c:formatCode>General</c:formatCode>
                <c:ptCount val="7"/>
                <c:pt idx="0">
                  <c:v>7.96390787162684E12</c:v>
                </c:pt>
                <c:pt idx="1">
                  <c:v>2.5555342264814E12</c:v>
                </c:pt>
                <c:pt idx="2">
                  <c:v>2.146656110708E11</c:v>
                </c:pt>
                <c:pt idx="3">
                  <c:v>1.99541648011698E12</c:v>
                </c:pt>
                <c:pt idx="4">
                  <c:v>5.3917982806068E11</c:v>
                </c:pt>
                <c:pt idx="5">
                  <c:v>1.0082397746853E13</c:v>
                </c:pt>
                <c:pt idx="6">
                  <c:v>3.89185029403494E12</c:v>
                </c:pt>
              </c:numCache>
            </c:numRef>
          </c:val>
          <c:extLst xmlns:c16r2="http://schemas.microsoft.com/office/drawing/2015/06/chart">
            <c:ext xmlns:c16="http://schemas.microsoft.com/office/drawing/2014/chart" uri="{C3380CC4-5D6E-409C-BE32-E72D297353CC}">
              <c16:uniqueId val="{00000001-85B4-4825-90BA-FC1E849E7953}"/>
            </c:ext>
          </c:extLst>
        </c:ser>
        <c:ser>
          <c:idx val="2"/>
          <c:order val="2"/>
          <c:tx>
            <c:strRef>
              <c:f>Motivation!$S$36</c:f>
              <c:strCache>
                <c:ptCount val="1"/>
                <c:pt idx="0">
                  <c:v>Other</c:v>
                </c:pt>
              </c:strCache>
            </c:strRef>
          </c:tx>
          <c:spPr>
            <a:pattFill prst="wdDnDiag">
              <a:fgClr>
                <a:sysClr val="window" lastClr="FFFFFF">
                  <a:lumMod val="50000"/>
                </a:sysClr>
              </a:fgClr>
              <a:bgClr>
                <a:sysClr val="window" lastClr="FFFFFF">
                  <a:lumMod val="85000"/>
                </a:sysClr>
              </a:bgClr>
            </a:pattFill>
            <a:ln>
              <a:solidFill>
                <a:srgbClr val="000000"/>
              </a:solidFill>
            </a:ln>
            <a:effectLst/>
          </c:spPr>
          <c:invertIfNegative val="0"/>
          <c:cat>
            <c:strRef>
              <c:f>Motivation!$T$33:$Z$33</c:f>
              <c:strCache>
                <c:ptCount val="7"/>
                <c:pt idx="0">
                  <c:v>Google Docs</c:v>
                </c:pt>
                <c:pt idx="1">
                  <c:v>Gmail</c:v>
                </c:pt>
                <c:pt idx="2">
                  <c:v>Google Calendar</c:v>
                </c:pt>
                <c:pt idx="3">
                  <c:v>WordPress</c:v>
                </c:pt>
                <c:pt idx="4">
                  <c:v>Twitter</c:v>
                </c:pt>
                <c:pt idx="5">
                  <c:v>Animation</c:v>
                </c:pt>
                <c:pt idx="6">
                  <c:v>AVG</c:v>
                </c:pt>
              </c:strCache>
            </c:strRef>
          </c:cat>
          <c:val>
            <c:numRef>
              <c:f>Motivation!$T$36:$Z$36</c:f>
              <c:numCache>
                <c:formatCode>General</c:formatCode>
                <c:ptCount val="7"/>
                <c:pt idx="0">
                  <c:v>2.05955491116736E13</c:v>
                </c:pt>
                <c:pt idx="1">
                  <c:v>1.33677349838268E13</c:v>
                </c:pt>
                <c:pt idx="2">
                  <c:v>8.81303971032836E11</c:v>
                </c:pt>
                <c:pt idx="3">
                  <c:v>1.32275653135688E13</c:v>
                </c:pt>
                <c:pt idx="4">
                  <c:v>2.33563975434764E12</c:v>
                </c:pt>
                <c:pt idx="5">
                  <c:v>2.7432841968845E13</c:v>
                </c:pt>
                <c:pt idx="6">
                  <c:v>1.29734391838824E13</c:v>
                </c:pt>
              </c:numCache>
            </c:numRef>
          </c:val>
          <c:extLst xmlns:c16r2="http://schemas.microsoft.com/office/drawing/2015/06/chart">
            <c:ext xmlns:c16="http://schemas.microsoft.com/office/drawing/2014/chart" uri="{C3380CC4-5D6E-409C-BE32-E72D297353CC}">
              <c16:uniqueId val="{00000002-85B4-4825-90BA-FC1E849E7953}"/>
            </c:ext>
          </c:extLst>
        </c:ser>
        <c:dLbls>
          <c:showLegendKey val="0"/>
          <c:showVal val="0"/>
          <c:showCatName val="0"/>
          <c:showSerName val="0"/>
          <c:showPercent val="0"/>
          <c:showBubbleSize val="0"/>
        </c:dLbls>
        <c:gapWidth val="150"/>
        <c:overlap val="100"/>
        <c:axId val="2145896600"/>
        <c:axId val="-2089532808"/>
      </c:barChart>
      <c:catAx>
        <c:axId val="2145896600"/>
        <c:scaling>
          <c:orientation val="minMax"/>
        </c:scaling>
        <c:delete val="0"/>
        <c:axPos val="b"/>
        <c:numFmt formatCode="General" sourceLinked="0"/>
        <c:majorTickMark val="out"/>
        <c:minorTickMark val="none"/>
        <c:tickLblPos val="none"/>
        <c:spPr>
          <a:ln w="12700">
            <a:solidFill>
              <a:sysClr val="windowText" lastClr="000000"/>
            </a:solidFill>
          </a:ln>
        </c:spPr>
        <c:txPr>
          <a:bodyPr/>
          <a:lstStyle/>
          <a:p>
            <a:pPr>
              <a:lnSpc>
                <a:spcPts val="1800"/>
              </a:lnSpc>
              <a:defRPr sz="1600" b="0" spc="-180" baseline="0"/>
            </a:pPr>
            <a:endParaRPr lang="en-US"/>
          </a:p>
        </c:txPr>
        <c:crossAx val="-2089532808"/>
        <c:crosses val="autoZero"/>
        <c:auto val="1"/>
        <c:lblAlgn val="ctr"/>
        <c:lblOffset val="0"/>
        <c:noMultiLvlLbl val="0"/>
      </c:catAx>
      <c:valAx>
        <c:axId val="-2089532808"/>
        <c:scaling>
          <c:orientation val="minMax"/>
        </c:scaling>
        <c:delete val="0"/>
        <c:axPos val="l"/>
        <c:majorGridlines>
          <c:spPr>
            <a:ln>
              <a:solidFill>
                <a:sysClr val="windowText" lastClr="000000"/>
              </a:solidFill>
              <a:prstDash val="dash"/>
            </a:ln>
          </c:spPr>
        </c:majorGridlines>
        <c:title>
          <c:tx>
            <c:rich>
              <a:bodyPr rot="-5400000" vert="horz"/>
              <a:lstStyle/>
              <a:p>
                <a:pPr>
                  <a:lnSpc>
                    <a:spcPts val="2200"/>
                  </a:lnSpc>
                  <a:defRPr sz="2400"/>
                </a:pPr>
                <a:r>
                  <a:rPr lang="en-US" sz="2400" dirty="0"/>
                  <a:t>Fraction </a:t>
                </a:r>
                <a:r>
                  <a:rPr lang="en-US" sz="2400" dirty="0" smtClean="0"/>
                  <a:t>of</a:t>
                </a:r>
                <a:br>
                  <a:rPr lang="en-US" sz="2400" dirty="0" smtClean="0"/>
                </a:br>
                <a:r>
                  <a:rPr lang="en-US" sz="2400" dirty="0" smtClean="0"/>
                  <a:t>Total </a:t>
                </a:r>
                <a:r>
                  <a:rPr lang="en-US" sz="2400" dirty="0"/>
                  <a:t>Energy</a:t>
                </a:r>
              </a:p>
            </c:rich>
          </c:tx>
          <c:layout>
            <c:manualLayout>
              <c:xMode val="edge"/>
              <c:yMode val="edge"/>
              <c:x val="0.0"/>
              <c:y val="0.162457647339537"/>
            </c:manualLayout>
          </c:layout>
          <c:overlay val="0"/>
        </c:title>
        <c:numFmt formatCode="0%" sourceLinked="1"/>
        <c:majorTickMark val="out"/>
        <c:minorTickMark val="none"/>
        <c:tickLblPos val="nextTo"/>
        <c:spPr>
          <a:ln w="12700">
            <a:solidFill>
              <a:sysClr val="windowText" lastClr="000000"/>
            </a:solidFill>
          </a:ln>
        </c:spPr>
        <c:txPr>
          <a:bodyPr/>
          <a:lstStyle/>
          <a:p>
            <a:pPr>
              <a:defRPr sz="2200" b="0"/>
            </a:pPr>
            <a:endParaRPr lang="en-US"/>
          </a:p>
        </c:txPr>
        <c:crossAx val="2145896600"/>
        <c:crosses val="autoZero"/>
        <c:crossBetween val="between"/>
        <c:majorUnit val="0.2"/>
      </c:valAx>
      <c:spPr>
        <a:ln w="12700">
          <a:solidFill>
            <a:sysClr val="windowText" lastClr="000000"/>
          </a:solidFill>
        </a:ln>
      </c:spPr>
    </c:plotArea>
    <c:legend>
      <c:legendPos val="t"/>
      <c:layout>
        <c:manualLayout>
          <c:xMode val="edge"/>
          <c:yMode val="edge"/>
          <c:x val="0.241697754447361"/>
          <c:y val="0.0564102564102564"/>
          <c:w val="0.658247185768445"/>
          <c:h val="0.126363012315768"/>
        </c:manualLayout>
      </c:layout>
      <c:overlay val="0"/>
      <c:txPr>
        <a:bodyPr/>
        <a:lstStyle/>
        <a:p>
          <a:pPr>
            <a:defRPr sz="2200" b="0"/>
          </a:pPr>
          <a:endParaRPr lang="en-US"/>
        </a:p>
      </c:txPr>
    </c:legend>
    <c:plotVisOnly val="1"/>
    <c:dispBlanksAs val="gap"/>
    <c:showDLblsOverMax val="0"/>
  </c:chart>
  <c:spPr>
    <a:ln>
      <a:noFill/>
    </a:ln>
    <a:effectLst/>
  </c:spPr>
  <c:txPr>
    <a:bodyPr/>
    <a:lstStyle/>
    <a:p>
      <a:pPr>
        <a:defRPr sz="1800"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244242496004"/>
          <c:y val="0.301853442341356"/>
          <c:w val="0.698950476585164"/>
          <c:h val="0.455299818291944"/>
        </c:manualLayout>
      </c:layout>
      <c:barChart>
        <c:barDir val="col"/>
        <c:grouping val="stacked"/>
        <c:varyColors val="0"/>
        <c:ser>
          <c:idx val="0"/>
          <c:order val="0"/>
          <c:tx>
            <c:strRef>
              <c:f>browser!$C$8</c:f>
              <c:strCache>
                <c:ptCount val="1"/>
                <c:pt idx="0">
                  <c:v>Texture Tiling </c:v>
                </c:pt>
              </c:strCache>
            </c:strRef>
          </c:tx>
          <c:spPr>
            <a:solidFill>
              <a:srgbClr val="1F497D"/>
            </a:solidFill>
            <a:ln>
              <a:solidFill>
                <a:srgbClr val="000000"/>
              </a:solidFill>
            </a:ln>
          </c:spPr>
          <c:invertIfNegative val="0"/>
          <c:cat>
            <c:strRef>
              <c:f>browser!$D$6:$I$6</c:f>
              <c:strCache>
                <c:ptCount val="6"/>
                <c:pt idx="0">
                  <c:v>CPU</c:v>
                </c:pt>
                <c:pt idx="1">
                  <c:v>L1</c:v>
                </c:pt>
                <c:pt idx="2">
                  <c:v>LLC</c:v>
                </c:pt>
                <c:pt idx="3">
                  <c:v>Inter-
connect</c:v>
                </c:pt>
                <c:pt idx="4">
                  <c:v>Mem
Ctrl</c:v>
                </c:pt>
                <c:pt idx="5">
                  <c:v>DRAM</c:v>
                </c:pt>
              </c:strCache>
            </c:strRef>
          </c:cat>
          <c:val>
            <c:numRef>
              <c:f>browser!$D$8:$I$8</c:f>
              <c:numCache>
                <c:formatCode>General</c:formatCode>
                <c:ptCount val="6"/>
                <c:pt idx="0">
                  <c:v>2.55161142373452E12</c:v>
                </c:pt>
                <c:pt idx="1">
                  <c:v>9.0372806913929E11</c:v>
                </c:pt>
                <c:pt idx="2">
                  <c:v>6.877884668592E11</c:v>
                </c:pt>
                <c:pt idx="3">
                  <c:v>2.521647969456E12</c:v>
                </c:pt>
                <c:pt idx="4">
                  <c:v>4.0346367511296E11</c:v>
                </c:pt>
                <c:pt idx="5">
                  <c:v>6.0519551266944E12</c:v>
                </c:pt>
              </c:numCache>
            </c:numRef>
          </c:val>
          <c:extLst xmlns:c16r2="http://schemas.microsoft.com/office/drawing/2015/06/chart">
            <c:ext xmlns:c16="http://schemas.microsoft.com/office/drawing/2014/chart" uri="{C3380CC4-5D6E-409C-BE32-E72D297353CC}">
              <c16:uniqueId val="{00000000-AED9-4332-93B7-C466A6380D4E}"/>
            </c:ext>
          </c:extLst>
        </c:ser>
        <c:ser>
          <c:idx val="1"/>
          <c:order val="1"/>
          <c:tx>
            <c:strRef>
              <c:f>browser!$C$9</c:f>
              <c:strCache>
                <c:ptCount val="1"/>
                <c:pt idx="0">
                  <c:v>Color Blitting </c:v>
                </c:pt>
              </c:strCache>
            </c:strRef>
          </c:tx>
          <c:spPr>
            <a:solidFill>
              <a:srgbClr val="4A8861"/>
            </a:solidFill>
            <a:ln>
              <a:solidFill>
                <a:srgbClr val="000000"/>
              </a:solidFill>
            </a:ln>
          </c:spPr>
          <c:invertIfNegative val="0"/>
          <c:cat>
            <c:strRef>
              <c:f>browser!$D$6:$I$6</c:f>
              <c:strCache>
                <c:ptCount val="6"/>
                <c:pt idx="0">
                  <c:v>CPU</c:v>
                </c:pt>
                <c:pt idx="1">
                  <c:v>L1</c:v>
                </c:pt>
                <c:pt idx="2">
                  <c:v>LLC</c:v>
                </c:pt>
                <c:pt idx="3">
                  <c:v>Inter-
connect</c:v>
                </c:pt>
                <c:pt idx="4">
                  <c:v>Mem
Ctrl</c:v>
                </c:pt>
                <c:pt idx="5">
                  <c:v>DRAM</c:v>
                </c:pt>
              </c:strCache>
            </c:strRef>
          </c:cat>
          <c:val>
            <c:numRef>
              <c:f>browser!$D$9:$I$9</c:f>
              <c:numCache>
                <c:formatCode>General</c:formatCode>
                <c:ptCount val="6"/>
                <c:pt idx="0">
                  <c:v>3.02587406931344E12</c:v>
                </c:pt>
                <c:pt idx="1">
                  <c:v>5.31329645419E11</c:v>
                </c:pt>
                <c:pt idx="2">
                  <c:v>9.09145674584E11</c:v>
                </c:pt>
                <c:pt idx="3">
                  <c:v>9.8246024784E11</c:v>
                </c:pt>
                <c:pt idx="4">
                  <c:v>1.571936396544E11</c:v>
                </c:pt>
                <c:pt idx="5">
                  <c:v>2.357904594816E12</c:v>
                </c:pt>
              </c:numCache>
            </c:numRef>
          </c:val>
          <c:extLst xmlns:c16r2="http://schemas.microsoft.com/office/drawing/2015/06/chart">
            <c:ext xmlns:c16="http://schemas.microsoft.com/office/drawing/2014/chart" uri="{C3380CC4-5D6E-409C-BE32-E72D297353CC}">
              <c16:uniqueId val="{00000001-AED9-4332-93B7-C466A6380D4E}"/>
            </c:ext>
          </c:extLst>
        </c:ser>
        <c:ser>
          <c:idx val="2"/>
          <c:order val="2"/>
          <c:tx>
            <c:strRef>
              <c:f>browser!$C$10</c:f>
              <c:strCache>
                <c:ptCount val="1"/>
                <c:pt idx="0">
                  <c:v>Other</c:v>
                </c:pt>
              </c:strCache>
            </c:strRef>
          </c:tx>
          <c:spPr>
            <a:pattFill prst="wdDnDiag">
              <a:fgClr>
                <a:sysClr val="windowText" lastClr="000000">
                  <a:lumMod val="50000"/>
                  <a:lumOff val="50000"/>
                </a:sysClr>
              </a:fgClr>
              <a:bgClr>
                <a:srgbClr val="A5A5A5">
                  <a:lumMod val="40000"/>
                  <a:lumOff val="60000"/>
                </a:srgbClr>
              </a:bgClr>
            </a:pattFill>
            <a:ln>
              <a:solidFill>
                <a:srgbClr val="000000"/>
              </a:solidFill>
            </a:ln>
          </c:spPr>
          <c:invertIfNegative val="0"/>
          <c:dPt>
            <c:idx val="5"/>
            <c:invertIfNegative val="0"/>
            <c:bubble3D val="0"/>
            <c:spPr>
              <a:pattFill prst="wdDnDiag">
                <a:fgClr>
                  <a:sysClr val="window" lastClr="FFFFFF">
                    <a:lumMod val="50000"/>
                  </a:sysClr>
                </a:fgClr>
                <a:bgClr>
                  <a:sysClr val="window" lastClr="FFFFFF">
                    <a:lumMod val="85000"/>
                  </a:sysClr>
                </a:bgClr>
              </a:pattFill>
              <a:ln>
                <a:solidFill>
                  <a:srgbClr val="000000"/>
                </a:solidFill>
              </a:ln>
            </c:spPr>
            <c:extLst xmlns:c16r2="http://schemas.microsoft.com/office/drawing/2015/06/chart">
              <c:ext xmlns:c16="http://schemas.microsoft.com/office/drawing/2014/chart" uri="{C3380CC4-5D6E-409C-BE32-E72D297353CC}">
                <c16:uniqueId val="{00000003-AED9-4332-93B7-C466A6380D4E}"/>
              </c:ext>
            </c:extLst>
          </c:dPt>
          <c:cat>
            <c:strRef>
              <c:f>browser!$D$6:$I$6</c:f>
              <c:strCache>
                <c:ptCount val="6"/>
                <c:pt idx="0">
                  <c:v>CPU</c:v>
                </c:pt>
                <c:pt idx="1">
                  <c:v>L1</c:v>
                </c:pt>
                <c:pt idx="2">
                  <c:v>LLC</c:v>
                </c:pt>
                <c:pt idx="3">
                  <c:v>Inter-
connect</c:v>
                </c:pt>
                <c:pt idx="4">
                  <c:v>Mem
Ctrl</c:v>
                </c:pt>
                <c:pt idx="5">
                  <c:v>DRAM</c:v>
                </c:pt>
              </c:strCache>
            </c:strRef>
          </c:cat>
          <c:val>
            <c:numRef>
              <c:f>browser!$D$10:$I$10</c:f>
              <c:numCache>
                <c:formatCode>General</c:formatCode>
                <c:ptCount val="6"/>
                <c:pt idx="0">
                  <c:v>4.22132949825204E12</c:v>
                </c:pt>
                <c:pt idx="1">
                  <c:v>2.56678982524171E12</c:v>
                </c:pt>
                <c:pt idx="2">
                  <c:v>2.3558731393568E12</c:v>
                </c:pt>
                <c:pt idx="3">
                  <c:v>3.045626768304E12</c:v>
                </c:pt>
                <c:pt idx="4">
                  <c:v>4.8730028292864E11</c:v>
                </c:pt>
                <c:pt idx="5">
                  <c:v>7.3095042439296E12</c:v>
                </c:pt>
              </c:numCache>
            </c:numRef>
          </c:val>
          <c:extLst xmlns:c16r2="http://schemas.microsoft.com/office/drawing/2015/06/chart">
            <c:ext xmlns:c16="http://schemas.microsoft.com/office/drawing/2014/chart" uri="{C3380CC4-5D6E-409C-BE32-E72D297353CC}">
              <c16:uniqueId val="{00000004-AED9-4332-93B7-C466A6380D4E}"/>
            </c:ext>
          </c:extLst>
        </c:ser>
        <c:dLbls>
          <c:showLegendKey val="0"/>
          <c:showVal val="0"/>
          <c:showCatName val="0"/>
          <c:showSerName val="0"/>
          <c:showPercent val="0"/>
          <c:showBubbleSize val="0"/>
        </c:dLbls>
        <c:gapWidth val="120"/>
        <c:overlap val="100"/>
        <c:axId val="-2072676344"/>
        <c:axId val="-2070713416"/>
      </c:barChart>
      <c:catAx>
        <c:axId val="-2072676344"/>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lnSpc>
                <a:spcPts val="1800"/>
              </a:lnSpc>
              <a:defRPr sz="2000" b="0" spc="-50" baseline="0"/>
            </a:pPr>
            <a:endParaRPr lang="en-US"/>
          </a:p>
        </c:txPr>
        <c:crossAx val="-2070713416"/>
        <c:crosses val="autoZero"/>
        <c:auto val="1"/>
        <c:lblAlgn val="ctr"/>
        <c:lblOffset val="0"/>
        <c:noMultiLvlLbl val="0"/>
      </c:catAx>
      <c:valAx>
        <c:axId val="-2070713416"/>
        <c:scaling>
          <c:orientation val="minMax"/>
        </c:scaling>
        <c:delete val="0"/>
        <c:axPos val="l"/>
        <c:majorGridlines>
          <c:spPr>
            <a:ln>
              <a:solidFill>
                <a:sysClr val="windowText" lastClr="000000"/>
              </a:solidFill>
              <a:prstDash val="dash"/>
            </a:ln>
          </c:spPr>
        </c:majorGridlines>
        <c:title>
          <c:tx>
            <c:rich>
              <a:bodyPr rot="-5400000" vert="horz" anchor="ctr" anchorCtr="1"/>
              <a:lstStyle/>
              <a:p>
                <a:pPr>
                  <a:defRPr sz="2600" b="1"/>
                </a:pPr>
                <a:r>
                  <a:rPr lang="en-US" sz="2600" b="1" dirty="0"/>
                  <a:t>Total Energy </a:t>
                </a:r>
                <a:r>
                  <a:rPr lang="en-US" sz="2600" b="0" dirty="0"/>
                  <a:t>(</a:t>
                </a:r>
                <a:r>
                  <a:rPr lang="en-US" sz="2600" b="0" dirty="0" err="1"/>
                  <a:t>pJ</a:t>
                </a:r>
                <a:r>
                  <a:rPr lang="en-US" sz="2600" b="0" dirty="0"/>
                  <a:t>)</a:t>
                </a:r>
              </a:p>
            </c:rich>
          </c:tx>
          <c:layout>
            <c:manualLayout>
              <c:xMode val="edge"/>
              <c:yMode val="edge"/>
              <c:x val="0.0300751879699248"/>
              <c:y val="0.226954178604444"/>
            </c:manualLayout>
          </c:layout>
          <c:overlay val="0"/>
        </c:title>
        <c:numFmt formatCode="General" sourceLinked="1"/>
        <c:majorTickMark val="out"/>
        <c:minorTickMark val="none"/>
        <c:tickLblPos val="none"/>
        <c:spPr>
          <a:ln w="12700">
            <a:solidFill>
              <a:sysClr val="windowText" lastClr="000000"/>
            </a:solidFill>
          </a:ln>
        </c:spPr>
        <c:txPr>
          <a:bodyPr/>
          <a:lstStyle/>
          <a:p>
            <a:pPr>
              <a:defRPr sz="1600" b="0"/>
            </a:pPr>
            <a:endParaRPr lang="en-US"/>
          </a:p>
        </c:txPr>
        <c:crossAx val="-2072676344"/>
        <c:crosses val="autoZero"/>
        <c:crossBetween val="between"/>
        <c:majorUnit val="3.0E12"/>
      </c:valAx>
      <c:spPr>
        <a:ln w="12700">
          <a:solidFill>
            <a:sysClr val="windowText" lastClr="000000"/>
          </a:solidFill>
        </a:ln>
      </c:spPr>
    </c:plotArea>
    <c:legend>
      <c:legendPos val="t"/>
      <c:layout>
        <c:manualLayout>
          <c:xMode val="edge"/>
          <c:yMode val="edge"/>
          <c:x val="0.266967171866675"/>
          <c:y val="0.180347348338327"/>
          <c:w val="0.707599905274998"/>
          <c:h val="0.112467925775012"/>
        </c:manualLayout>
      </c:layout>
      <c:overlay val="0"/>
      <c:txPr>
        <a:bodyPr/>
        <a:lstStyle/>
        <a:p>
          <a:pPr>
            <a:defRPr sz="2200" b="0" spc="-100" baseline="0"/>
          </a:pPr>
          <a:endParaRPr lang="en-US"/>
        </a:p>
      </c:txPr>
    </c:legend>
    <c:plotVisOnly val="1"/>
    <c:dispBlanksAs val="gap"/>
    <c:showDLblsOverMax val="0"/>
  </c:chart>
  <c:spPr>
    <a:ln>
      <a:noFill/>
    </a:ln>
  </c:spPr>
  <c:txPr>
    <a:bodyPr/>
    <a:lstStyle/>
    <a:p>
      <a:pPr>
        <a:defRPr sz="1200" b="1"/>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2922800410818"/>
          <c:y val="0.299322442345952"/>
          <c:w val="0.585096428163871"/>
          <c:h val="0.458034858631995"/>
        </c:manualLayout>
      </c:layout>
      <c:barChart>
        <c:barDir val="col"/>
        <c:grouping val="stacked"/>
        <c:varyColors val="0"/>
        <c:ser>
          <c:idx val="0"/>
          <c:order val="0"/>
          <c:tx>
            <c:strRef>
              <c:f>'C:\Users\Saugata\AppData\Local\Temp\[PIM-Browser-estimated-energy-repair2.xlsx]Motivation'!$AH$59</c:f>
              <c:strCache>
                <c:ptCount val="1"/>
                <c:pt idx="0">
                  <c:v>Data Movement</c:v>
                </c:pt>
              </c:strCache>
            </c:strRef>
          </c:tx>
          <c:spPr>
            <a:pattFill prst="wdUpDiag">
              <a:fgClr>
                <a:srgbClr val="70AD47">
                  <a:lumMod val="20000"/>
                  <a:lumOff val="80000"/>
                </a:srgbClr>
              </a:fgClr>
              <a:bgClr>
                <a:srgbClr val="70AD47"/>
              </a:bgClr>
            </a:pattFill>
            <a:ln>
              <a:solidFill>
                <a:srgbClr val="000000"/>
              </a:solidFill>
            </a:ln>
          </c:spPr>
          <c:invertIfNegative val="0"/>
          <c:cat>
            <c:strRef>
              <c:f>'C:\Users\Saugata\AppData\Local\Temp\[PIM-Browser-estimated-energy-repair2.xlsx]Motivation'!$AG$61:$AG$62</c:f>
              <c:strCache>
                <c:ptCount val="2"/>
                <c:pt idx="0">
                  <c:v>Texture Tiling </c:v>
                </c:pt>
                <c:pt idx="1">
                  <c:v>Color Blitting </c:v>
                </c:pt>
              </c:strCache>
            </c:strRef>
          </c:cat>
          <c:val>
            <c:numRef>
              <c:f>'C:\Users\Saugata\AppData\Local\Temp\[PIM-Browser-estimated-energy-repair2.xlsx]Motivation'!$AH$61:$AH$62</c:f>
              <c:numCache>
                <c:formatCode>General</c:formatCode>
                <c:ptCount val="2"/>
                <c:pt idx="0">
                  <c:v>0.257327681034819</c:v>
                </c:pt>
                <c:pt idx="1">
                  <c:v>0.120233029373742</c:v>
                </c:pt>
              </c:numCache>
            </c:numRef>
          </c:val>
          <c:extLst xmlns:c16r2="http://schemas.microsoft.com/office/drawing/2015/06/chart">
            <c:ext xmlns:c16="http://schemas.microsoft.com/office/drawing/2014/chart" uri="{C3380CC4-5D6E-409C-BE32-E72D297353CC}">
              <c16:uniqueId val="{00000000-8C88-46BD-9426-02842831EE10}"/>
            </c:ext>
          </c:extLst>
        </c:ser>
        <c:ser>
          <c:idx val="1"/>
          <c:order val="1"/>
          <c:tx>
            <c:strRef>
              <c:f>'C:\Users\Saugata\AppData\Local\Temp\[PIM-Browser-estimated-energy-repair2.xlsx]Motivation'!$AI$59</c:f>
              <c:strCache>
                <c:ptCount val="1"/>
                <c:pt idx="0">
                  <c:v>Compute</c:v>
                </c:pt>
              </c:strCache>
            </c:strRef>
          </c:tx>
          <c:spPr>
            <a:pattFill prst="wdDnDiag">
              <a:fgClr>
                <a:srgbClr val="ED7D31">
                  <a:lumMod val="75000"/>
                </a:srgbClr>
              </a:fgClr>
              <a:bgClr>
                <a:srgbClr val="ED7D31">
                  <a:lumMod val="40000"/>
                  <a:lumOff val="60000"/>
                </a:srgbClr>
              </a:bgClr>
            </a:pattFill>
            <a:ln>
              <a:solidFill>
                <a:srgbClr val="000000"/>
              </a:solidFill>
            </a:ln>
          </c:spPr>
          <c:invertIfNegative val="0"/>
          <c:cat>
            <c:strRef>
              <c:f>'C:\Users\Saugata\AppData\Local\Temp\[PIM-Browser-estimated-energy-repair2.xlsx]Motivation'!$AG$61:$AG$62</c:f>
              <c:strCache>
                <c:ptCount val="2"/>
                <c:pt idx="0">
                  <c:v>Texture Tiling </c:v>
                </c:pt>
                <c:pt idx="1">
                  <c:v>Color Blitting </c:v>
                </c:pt>
              </c:strCache>
            </c:strRef>
          </c:cat>
          <c:val>
            <c:numRef>
              <c:f>'C:\Users\Saugata\AppData\Local\Temp\[PIM-Browser-estimated-energy-repair2.xlsx]Motivation'!$AI$61:$AI$62</c:f>
              <c:numCache>
                <c:formatCode>General</c:formatCode>
                <c:ptCount val="2"/>
                <c:pt idx="0">
                  <c:v>0.0621275559346157</c:v>
                </c:pt>
                <c:pt idx="1">
                  <c:v>0.0736750740115565</c:v>
                </c:pt>
              </c:numCache>
            </c:numRef>
          </c:val>
          <c:extLst xmlns:c16r2="http://schemas.microsoft.com/office/drawing/2015/06/chart">
            <c:ext xmlns:c16="http://schemas.microsoft.com/office/drawing/2014/chart" uri="{C3380CC4-5D6E-409C-BE32-E72D297353CC}">
              <c16:uniqueId val="{00000001-8C88-46BD-9426-02842831EE10}"/>
            </c:ext>
          </c:extLst>
        </c:ser>
        <c:dLbls>
          <c:showLegendKey val="0"/>
          <c:showVal val="0"/>
          <c:showCatName val="0"/>
          <c:showSerName val="0"/>
          <c:showPercent val="0"/>
          <c:showBubbleSize val="0"/>
        </c:dLbls>
        <c:gapWidth val="130"/>
        <c:overlap val="100"/>
        <c:axId val="-2104279768"/>
        <c:axId val="-2076317400"/>
      </c:barChart>
      <c:catAx>
        <c:axId val="-2104279768"/>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lnSpc>
                <a:spcPts val="1800"/>
              </a:lnSpc>
              <a:defRPr sz="2000" b="0"/>
            </a:pPr>
            <a:endParaRPr lang="en-US"/>
          </a:p>
        </c:txPr>
        <c:crossAx val="-2076317400"/>
        <c:crosses val="autoZero"/>
        <c:auto val="1"/>
        <c:lblAlgn val="ctr"/>
        <c:lblOffset val="0"/>
        <c:noMultiLvlLbl val="0"/>
      </c:catAx>
      <c:valAx>
        <c:axId val="-2076317400"/>
        <c:scaling>
          <c:orientation val="minMax"/>
        </c:scaling>
        <c:delete val="0"/>
        <c:axPos val="l"/>
        <c:majorGridlines>
          <c:spPr>
            <a:ln>
              <a:solidFill>
                <a:sysClr val="windowText" lastClr="000000"/>
              </a:solidFill>
              <a:prstDash val="dash"/>
            </a:ln>
          </c:spPr>
        </c:majorGridlines>
        <c:title>
          <c:tx>
            <c:rich>
              <a:bodyPr rot="-5400000" vert="horz" anchor="ctr" anchorCtr="1"/>
              <a:lstStyle/>
              <a:p>
                <a:pPr>
                  <a:lnSpc>
                    <a:spcPts val="2200"/>
                  </a:lnSpc>
                  <a:defRPr sz="2600"/>
                </a:pPr>
                <a:r>
                  <a:rPr lang="en-US" sz="2600"/>
                  <a:t>Fraction of </a:t>
                </a:r>
                <a:br>
                  <a:rPr lang="en-US" sz="2600"/>
                </a:br>
                <a:r>
                  <a:rPr lang="en-US" sz="2600"/>
                  <a:t>Total</a:t>
                </a:r>
                <a:r>
                  <a:rPr lang="en-US" sz="2600" baseline="0"/>
                  <a:t> </a:t>
                </a:r>
                <a:r>
                  <a:rPr lang="en-US" sz="2600"/>
                  <a:t>Energy </a:t>
                </a:r>
              </a:p>
            </c:rich>
          </c:tx>
          <c:layout>
            <c:manualLayout>
              <c:xMode val="edge"/>
              <c:yMode val="edge"/>
              <c:x val="0.0182897417543087"/>
              <c:y val="0.296410967368664"/>
            </c:manualLayout>
          </c:layout>
          <c:overlay val="0"/>
        </c:title>
        <c:numFmt formatCode="0%" sourceLinked="0"/>
        <c:majorTickMark val="out"/>
        <c:minorTickMark val="none"/>
        <c:tickLblPos val="nextTo"/>
        <c:spPr>
          <a:ln w="12700">
            <a:solidFill>
              <a:sysClr val="windowText" lastClr="000000"/>
            </a:solidFill>
          </a:ln>
        </c:spPr>
        <c:txPr>
          <a:bodyPr/>
          <a:lstStyle/>
          <a:p>
            <a:pPr>
              <a:defRPr sz="2000" b="0"/>
            </a:pPr>
            <a:endParaRPr lang="en-US"/>
          </a:p>
        </c:txPr>
        <c:crossAx val="-2104279768"/>
        <c:crosses val="autoZero"/>
        <c:crossBetween val="between"/>
        <c:majorUnit val="0.1"/>
      </c:valAx>
      <c:spPr>
        <a:ln w="12700">
          <a:solidFill>
            <a:sysClr val="windowText" lastClr="000000"/>
          </a:solidFill>
        </a:ln>
      </c:spPr>
    </c:plotArea>
    <c:legend>
      <c:legendPos val="t"/>
      <c:layout>
        <c:manualLayout>
          <c:xMode val="edge"/>
          <c:yMode val="edge"/>
          <c:x val="0.000900280821540664"/>
          <c:y val="0.0770848381179583"/>
          <c:w val="0.995603215681956"/>
          <c:h val="0.199080579872525"/>
        </c:manualLayout>
      </c:layout>
      <c:overlay val="0"/>
      <c:txPr>
        <a:bodyPr/>
        <a:lstStyle/>
        <a:p>
          <a:pPr>
            <a:defRPr sz="2200" b="0" spc="-150" baseline="0"/>
          </a:pPr>
          <a:endParaRPr lang="en-US"/>
        </a:p>
      </c:txPr>
    </c:legend>
    <c:plotVisOnly val="1"/>
    <c:dispBlanksAs val="gap"/>
    <c:showDLblsOverMax val="0"/>
  </c:chart>
  <c:spPr>
    <a:ln>
      <a:noFill/>
    </a:ln>
  </c:spPr>
  <c:txPr>
    <a:bodyPr/>
    <a:lstStyle/>
    <a:p>
      <a:pPr>
        <a:defRPr sz="1200"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244242496004"/>
          <c:y val="0.301853442341356"/>
          <c:w val="0.698950476585164"/>
          <c:h val="0.455299818291944"/>
        </c:manualLayout>
      </c:layout>
      <c:barChart>
        <c:barDir val="col"/>
        <c:grouping val="stacked"/>
        <c:varyColors val="0"/>
        <c:ser>
          <c:idx val="0"/>
          <c:order val="0"/>
          <c:tx>
            <c:strRef>
              <c:f>browser!$C$8</c:f>
              <c:strCache>
                <c:ptCount val="1"/>
                <c:pt idx="0">
                  <c:v>Texture Tiling </c:v>
                </c:pt>
              </c:strCache>
            </c:strRef>
          </c:tx>
          <c:spPr>
            <a:solidFill>
              <a:srgbClr val="1F497D"/>
            </a:solidFill>
            <a:ln>
              <a:solidFill>
                <a:srgbClr val="000000"/>
              </a:solidFill>
            </a:ln>
          </c:spPr>
          <c:invertIfNegative val="0"/>
          <c:cat>
            <c:strRef>
              <c:f>browser!$D$6:$I$6</c:f>
              <c:strCache>
                <c:ptCount val="6"/>
                <c:pt idx="0">
                  <c:v>CPU</c:v>
                </c:pt>
                <c:pt idx="1">
                  <c:v>L1</c:v>
                </c:pt>
                <c:pt idx="2">
                  <c:v>LLC</c:v>
                </c:pt>
                <c:pt idx="3">
                  <c:v>Inter-
connect</c:v>
                </c:pt>
                <c:pt idx="4">
                  <c:v>Mem
Ctrl</c:v>
                </c:pt>
                <c:pt idx="5">
                  <c:v>DRAM</c:v>
                </c:pt>
              </c:strCache>
            </c:strRef>
          </c:cat>
          <c:val>
            <c:numRef>
              <c:f>browser!$D$8:$I$8</c:f>
              <c:numCache>
                <c:formatCode>General</c:formatCode>
                <c:ptCount val="6"/>
                <c:pt idx="0">
                  <c:v>2.55161142373452E12</c:v>
                </c:pt>
                <c:pt idx="1">
                  <c:v>9.0372806913929E11</c:v>
                </c:pt>
                <c:pt idx="2">
                  <c:v>6.877884668592E11</c:v>
                </c:pt>
                <c:pt idx="3">
                  <c:v>2.521647969456E12</c:v>
                </c:pt>
                <c:pt idx="4">
                  <c:v>4.0346367511296E11</c:v>
                </c:pt>
                <c:pt idx="5">
                  <c:v>6.0519551266944E12</c:v>
                </c:pt>
              </c:numCache>
            </c:numRef>
          </c:val>
          <c:extLst xmlns:c16r2="http://schemas.microsoft.com/office/drawing/2015/06/chart">
            <c:ext xmlns:c16="http://schemas.microsoft.com/office/drawing/2014/chart" uri="{C3380CC4-5D6E-409C-BE32-E72D297353CC}">
              <c16:uniqueId val="{00000000-0FB1-4037-BD8B-3B910760094D}"/>
            </c:ext>
          </c:extLst>
        </c:ser>
        <c:ser>
          <c:idx val="1"/>
          <c:order val="1"/>
          <c:tx>
            <c:strRef>
              <c:f>browser!$C$9</c:f>
              <c:strCache>
                <c:ptCount val="1"/>
                <c:pt idx="0">
                  <c:v>Color Blitting </c:v>
                </c:pt>
              </c:strCache>
            </c:strRef>
          </c:tx>
          <c:spPr>
            <a:solidFill>
              <a:srgbClr val="4A8861"/>
            </a:solidFill>
            <a:ln>
              <a:solidFill>
                <a:srgbClr val="000000"/>
              </a:solidFill>
            </a:ln>
          </c:spPr>
          <c:invertIfNegative val="0"/>
          <c:cat>
            <c:strRef>
              <c:f>browser!$D$6:$I$6</c:f>
              <c:strCache>
                <c:ptCount val="6"/>
                <c:pt idx="0">
                  <c:v>CPU</c:v>
                </c:pt>
                <c:pt idx="1">
                  <c:v>L1</c:v>
                </c:pt>
                <c:pt idx="2">
                  <c:v>LLC</c:v>
                </c:pt>
                <c:pt idx="3">
                  <c:v>Inter-
connect</c:v>
                </c:pt>
                <c:pt idx="4">
                  <c:v>Mem
Ctrl</c:v>
                </c:pt>
                <c:pt idx="5">
                  <c:v>DRAM</c:v>
                </c:pt>
              </c:strCache>
            </c:strRef>
          </c:cat>
          <c:val>
            <c:numRef>
              <c:f>browser!$D$9:$I$9</c:f>
              <c:numCache>
                <c:formatCode>General</c:formatCode>
                <c:ptCount val="6"/>
                <c:pt idx="0">
                  <c:v>3.02587406931344E12</c:v>
                </c:pt>
                <c:pt idx="1">
                  <c:v>5.31329645419E11</c:v>
                </c:pt>
                <c:pt idx="2">
                  <c:v>9.09145674584E11</c:v>
                </c:pt>
                <c:pt idx="3">
                  <c:v>9.8246024784E11</c:v>
                </c:pt>
                <c:pt idx="4">
                  <c:v>1.571936396544E11</c:v>
                </c:pt>
                <c:pt idx="5">
                  <c:v>2.357904594816E12</c:v>
                </c:pt>
              </c:numCache>
            </c:numRef>
          </c:val>
          <c:extLst xmlns:c16r2="http://schemas.microsoft.com/office/drawing/2015/06/chart">
            <c:ext xmlns:c16="http://schemas.microsoft.com/office/drawing/2014/chart" uri="{C3380CC4-5D6E-409C-BE32-E72D297353CC}">
              <c16:uniqueId val="{00000001-0FB1-4037-BD8B-3B910760094D}"/>
            </c:ext>
          </c:extLst>
        </c:ser>
        <c:ser>
          <c:idx val="2"/>
          <c:order val="2"/>
          <c:tx>
            <c:strRef>
              <c:f>browser!$C$10</c:f>
              <c:strCache>
                <c:ptCount val="1"/>
                <c:pt idx="0">
                  <c:v>Other</c:v>
                </c:pt>
              </c:strCache>
            </c:strRef>
          </c:tx>
          <c:spPr>
            <a:pattFill prst="wdDnDiag">
              <a:fgClr>
                <a:sysClr val="windowText" lastClr="000000">
                  <a:lumMod val="50000"/>
                  <a:lumOff val="50000"/>
                </a:sysClr>
              </a:fgClr>
              <a:bgClr>
                <a:srgbClr val="A5A5A5">
                  <a:lumMod val="40000"/>
                  <a:lumOff val="60000"/>
                </a:srgbClr>
              </a:bgClr>
            </a:pattFill>
            <a:ln>
              <a:solidFill>
                <a:srgbClr val="000000"/>
              </a:solidFill>
            </a:ln>
          </c:spPr>
          <c:invertIfNegative val="0"/>
          <c:dPt>
            <c:idx val="5"/>
            <c:invertIfNegative val="0"/>
            <c:bubble3D val="0"/>
            <c:spPr>
              <a:pattFill prst="wdDnDiag">
                <a:fgClr>
                  <a:sysClr val="window" lastClr="FFFFFF">
                    <a:lumMod val="50000"/>
                  </a:sysClr>
                </a:fgClr>
                <a:bgClr>
                  <a:sysClr val="window" lastClr="FFFFFF">
                    <a:lumMod val="85000"/>
                  </a:sysClr>
                </a:bgClr>
              </a:pattFill>
              <a:ln>
                <a:solidFill>
                  <a:srgbClr val="000000"/>
                </a:solidFill>
              </a:ln>
            </c:spPr>
            <c:extLst xmlns:c16r2="http://schemas.microsoft.com/office/drawing/2015/06/chart">
              <c:ext xmlns:c16="http://schemas.microsoft.com/office/drawing/2014/chart" uri="{C3380CC4-5D6E-409C-BE32-E72D297353CC}">
                <c16:uniqueId val="{00000003-0FB1-4037-BD8B-3B910760094D}"/>
              </c:ext>
            </c:extLst>
          </c:dPt>
          <c:cat>
            <c:strRef>
              <c:f>browser!$D$6:$I$6</c:f>
              <c:strCache>
                <c:ptCount val="6"/>
                <c:pt idx="0">
                  <c:v>CPU</c:v>
                </c:pt>
                <c:pt idx="1">
                  <c:v>L1</c:v>
                </c:pt>
                <c:pt idx="2">
                  <c:v>LLC</c:v>
                </c:pt>
                <c:pt idx="3">
                  <c:v>Inter-
connect</c:v>
                </c:pt>
                <c:pt idx="4">
                  <c:v>Mem
Ctrl</c:v>
                </c:pt>
                <c:pt idx="5">
                  <c:v>DRAM</c:v>
                </c:pt>
              </c:strCache>
            </c:strRef>
          </c:cat>
          <c:val>
            <c:numRef>
              <c:f>browser!$D$10:$I$10</c:f>
              <c:numCache>
                <c:formatCode>General</c:formatCode>
                <c:ptCount val="6"/>
                <c:pt idx="0">
                  <c:v>4.22132949825204E12</c:v>
                </c:pt>
                <c:pt idx="1">
                  <c:v>2.56678982524171E12</c:v>
                </c:pt>
                <c:pt idx="2">
                  <c:v>2.3558731393568E12</c:v>
                </c:pt>
                <c:pt idx="3">
                  <c:v>3.045626768304E12</c:v>
                </c:pt>
                <c:pt idx="4">
                  <c:v>4.8730028292864E11</c:v>
                </c:pt>
                <c:pt idx="5">
                  <c:v>7.3095042439296E12</c:v>
                </c:pt>
              </c:numCache>
            </c:numRef>
          </c:val>
          <c:extLst xmlns:c16r2="http://schemas.microsoft.com/office/drawing/2015/06/chart">
            <c:ext xmlns:c16="http://schemas.microsoft.com/office/drawing/2014/chart" uri="{C3380CC4-5D6E-409C-BE32-E72D297353CC}">
              <c16:uniqueId val="{00000004-0FB1-4037-BD8B-3B910760094D}"/>
            </c:ext>
          </c:extLst>
        </c:ser>
        <c:dLbls>
          <c:showLegendKey val="0"/>
          <c:showVal val="0"/>
          <c:showCatName val="0"/>
          <c:showSerName val="0"/>
          <c:showPercent val="0"/>
          <c:showBubbleSize val="0"/>
        </c:dLbls>
        <c:gapWidth val="120"/>
        <c:overlap val="100"/>
        <c:axId val="-2094903784"/>
        <c:axId val="-2094900568"/>
      </c:barChart>
      <c:catAx>
        <c:axId val="-2094903784"/>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lnSpc>
                <a:spcPts val="1800"/>
              </a:lnSpc>
              <a:defRPr sz="2000" b="0" spc="-50" baseline="0"/>
            </a:pPr>
            <a:endParaRPr lang="en-US"/>
          </a:p>
        </c:txPr>
        <c:crossAx val="-2094900568"/>
        <c:crosses val="autoZero"/>
        <c:auto val="1"/>
        <c:lblAlgn val="ctr"/>
        <c:lblOffset val="0"/>
        <c:noMultiLvlLbl val="0"/>
      </c:catAx>
      <c:valAx>
        <c:axId val="-2094900568"/>
        <c:scaling>
          <c:orientation val="minMax"/>
        </c:scaling>
        <c:delete val="0"/>
        <c:axPos val="l"/>
        <c:majorGridlines>
          <c:spPr>
            <a:ln>
              <a:solidFill>
                <a:sysClr val="windowText" lastClr="000000"/>
              </a:solidFill>
              <a:prstDash val="dash"/>
            </a:ln>
          </c:spPr>
        </c:majorGridlines>
        <c:title>
          <c:tx>
            <c:rich>
              <a:bodyPr rot="-5400000" vert="horz" anchor="ctr" anchorCtr="1"/>
              <a:lstStyle/>
              <a:p>
                <a:pPr>
                  <a:defRPr sz="2600" b="1"/>
                </a:pPr>
                <a:r>
                  <a:rPr lang="en-US" sz="2600" b="1" dirty="0"/>
                  <a:t>Total Energy </a:t>
                </a:r>
                <a:r>
                  <a:rPr lang="en-US" sz="2600" b="0" dirty="0"/>
                  <a:t>(</a:t>
                </a:r>
                <a:r>
                  <a:rPr lang="en-US" sz="2600" b="0" dirty="0" err="1"/>
                  <a:t>pJ</a:t>
                </a:r>
                <a:r>
                  <a:rPr lang="en-US" sz="2600" b="0" dirty="0"/>
                  <a:t>)</a:t>
                </a:r>
              </a:p>
            </c:rich>
          </c:tx>
          <c:layout>
            <c:manualLayout>
              <c:xMode val="edge"/>
              <c:yMode val="edge"/>
              <c:x val="0.0300751879699248"/>
              <c:y val="0.226954178604444"/>
            </c:manualLayout>
          </c:layout>
          <c:overlay val="0"/>
        </c:title>
        <c:numFmt formatCode="General" sourceLinked="1"/>
        <c:majorTickMark val="out"/>
        <c:minorTickMark val="none"/>
        <c:tickLblPos val="none"/>
        <c:spPr>
          <a:ln w="12700">
            <a:solidFill>
              <a:sysClr val="windowText" lastClr="000000"/>
            </a:solidFill>
          </a:ln>
        </c:spPr>
        <c:txPr>
          <a:bodyPr/>
          <a:lstStyle/>
          <a:p>
            <a:pPr>
              <a:defRPr sz="1600" b="0"/>
            </a:pPr>
            <a:endParaRPr lang="en-US"/>
          </a:p>
        </c:txPr>
        <c:crossAx val="-2094903784"/>
        <c:crosses val="autoZero"/>
        <c:crossBetween val="between"/>
        <c:majorUnit val="3.0E12"/>
      </c:valAx>
      <c:spPr>
        <a:ln w="12700">
          <a:solidFill>
            <a:sysClr val="windowText" lastClr="000000"/>
          </a:solidFill>
        </a:ln>
      </c:spPr>
    </c:plotArea>
    <c:legend>
      <c:legendPos val="t"/>
      <c:layout>
        <c:manualLayout>
          <c:xMode val="edge"/>
          <c:yMode val="edge"/>
          <c:x val="0.266967171866675"/>
          <c:y val="0.180347348338327"/>
          <c:w val="0.707599905274998"/>
          <c:h val="0.112467925775012"/>
        </c:manualLayout>
      </c:layout>
      <c:overlay val="0"/>
      <c:txPr>
        <a:bodyPr/>
        <a:lstStyle/>
        <a:p>
          <a:pPr>
            <a:defRPr sz="2200" b="0" spc="-100" baseline="0"/>
          </a:pPr>
          <a:endParaRPr lang="en-US"/>
        </a:p>
      </c:txPr>
    </c:legend>
    <c:plotVisOnly val="1"/>
    <c:dispBlanksAs val="gap"/>
    <c:showDLblsOverMax val="0"/>
  </c:chart>
  <c:spPr>
    <a:ln>
      <a:noFill/>
    </a:ln>
  </c:spPr>
  <c:txPr>
    <a:bodyPr/>
    <a:lstStyle/>
    <a:p>
      <a:pPr>
        <a:defRPr sz="1200" b="1"/>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2922800410818"/>
          <c:y val="0.299322442345952"/>
          <c:w val="0.585096428163871"/>
          <c:h val="0.458034858631995"/>
        </c:manualLayout>
      </c:layout>
      <c:barChart>
        <c:barDir val="col"/>
        <c:grouping val="stacked"/>
        <c:varyColors val="0"/>
        <c:ser>
          <c:idx val="0"/>
          <c:order val="0"/>
          <c:tx>
            <c:strRef>
              <c:f>'C:\Users\Saugata\AppData\Local\Temp\[PIM-Browser-estimated-energy-repair2.xlsx]Motivation'!$AH$59</c:f>
              <c:strCache>
                <c:ptCount val="1"/>
                <c:pt idx="0">
                  <c:v>Data Movement</c:v>
                </c:pt>
              </c:strCache>
            </c:strRef>
          </c:tx>
          <c:spPr>
            <a:pattFill prst="wdUpDiag">
              <a:fgClr>
                <a:srgbClr val="70AD47">
                  <a:lumMod val="20000"/>
                  <a:lumOff val="80000"/>
                </a:srgbClr>
              </a:fgClr>
              <a:bgClr>
                <a:srgbClr val="70AD47"/>
              </a:bgClr>
            </a:pattFill>
            <a:ln>
              <a:solidFill>
                <a:srgbClr val="000000"/>
              </a:solidFill>
            </a:ln>
          </c:spPr>
          <c:invertIfNegative val="0"/>
          <c:cat>
            <c:strRef>
              <c:f>'C:\Users\Saugata\AppData\Local\Temp\[PIM-Browser-estimated-energy-repair2.xlsx]Motivation'!$AG$61:$AG$62</c:f>
              <c:strCache>
                <c:ptCount val="2"/>
                <c:pt idx="0">
                  <c:v>Texture Tiling </c:v>
                </c:pt>
                <c:pt idx="1">
                  <c:v>Color Blitting </c:v>
                </c:pt>
              </c:strCache>
            </c:strRef>
          </c:cat>
          <c:val>
            <c:numRef>
              <c:f>'C:\Users\Saugata\AppData\Local\Temp\[PIM-Browser-estimated-energy-repair2.xlsx]Motivation'!$AH$61:$AH$62</c:f>
              <c:numCache>
                <c:formatCode>General</c:formatCode>
                <c:ptCount val="2"/>
                <c:pt idx="0">
                  <c:v>0.257327681034819</c:v>
                </c:pt>
                <c:pt idx="1">
                  <c:v>0.120233029373742</c:v>
                </c:pt>
              </c:numCache>
            </c:numRef>
          </c:val>
          <c:extLst xmlns:c16r2="http://schemas.microsoft.com/office/drawing/2015/06/chart">
            <c:ext xmlns:c16="http://schemas.microsoft.com/office/drawing/2014/chart" uri="{C3380CC4-5D6E-409C-BE32-E72D297353CC}">
              <c16:uniqueId val="{00000000-4843-4572-AC38-E9BB6DBA0D7C}"/>
            </c:ext>
          </c:extLst>
        </c:ser>
        <c:ser>
          <c:idx val="1"/>
          <c:order val="1"/>
          <c:tx>
            <c:strRef>
              <c:f>'C:\Users\Saugata\AppData\Local\Temp\[PIM-Browser-estimated-energy-repair2.xlsx]Motivation'!$AI$59</c:f>
              <c:strCache>
                <c:ptCount val="1"/>
                <c:pt idx="0">
                  <c:v>Compute</c:v>
                </c:pt>
              </c:strCache>
            </c:strRef>
          </c:tx>
          <c:spPr>
            <a:pattFill prst="wdDnDiag">
              <a:fgClr>
                <a:srgbClr val="ED7D31">
                  <a:lumMod val="75000"/>
                </a:srgbClr>
              </a:fgClr>
              <a:bgClr>
                <a:srgbClr val="ED7D31">
                  <a:lumMod val="40000"/>
                  <a:lumOff val="60000"/>
                </a:srgbClr>
              </a:bgClr>
            </a:pattFill>
            <a:ln>
              <a:solidFill>
                <a:srgbClr val="000000"/>
              </a:solidFill>
            </a:ln>
          </c:spPr>
          <c:invertIfNegative val="0"/>
          <c:cat>
            <c:strRef>
              <c:f>'C:\Users\Saugata\AppData\Local\Temp\[PIM-Browser-estimated-energy-repair2.xlsx]Motivation'!$AG$61:$AG$62</c:f>
              <c:strCache>
                <c:ptCount val="2"/>
                <c:pt idx="0">
                  <c:v>Texture Tiling </c:v>
                </c:pt>
                <c:pt idx="1">
                  <c:v>Color Blitting </c:v>
                </c:pt>
              </c:strCache>
            </c:strRef>
          </c:cat>
          <c:val>
            <c:numRef>
              <c:f>'C:\Users\Saugata\AppData\Local\Temp\[PIM-Browser-estimated-energy-repair2.xlsx]Motivation'!$AI$61:$AI$62</c:f>
              <c:numCache>
                <c:formatCode>General</c:formatCode>
                <c:ptCount val="2"/>
                <c:pt idx="0">
                  <c:v>0.0621275559346157</c:v>
                </c:pt>
                <c:pt idx="1">
                  <c:v>0.0736750740115565</c:v>
                </c:pt>
              </c:numCache>
            </c:numRef>
          </c:val>
          <c:extLst xmlns:c16r2="http://schemas.microsoft.com/office/drawing/2015/06/chart">
            <c:ext xmlns:c16="http://schemas.microsoft.com/office/drawing/2014/chart" uri="{C3380CC4-5D6E-409C-BE32-E72D297353CC}">
              <c16:uniqueId val="{00000001-4843-4572-AC38-E9BB6DBA0D7C}"/>
            </c:ext>
          </c:extLst>
        </c:ser>
        <c:dLbls>
          <c:showLegendKey val="0"/>
          <c:showVal val="0"/>
          <c:showCatName val="0"/>
          <c:showSerName val="0"/>
          <c:showPercent val="0"/>
          <c:showBubbleSize val="0"/>
        </c:dLbls>
        <c:gapWidth val="130"/>
        <c:overlap val="100"/>
        <c:axId val="-2088964184"/>
        <c:axId val="-2088961256"/>
      </c:barChart>
      <c:catAx>
        <c:axId val="-2088964184"/>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lnSpc>
                <a:spcPts val="1800"/>
              </a:lnSpc>
              <a:defRPr sz="2000" b="0"/>
            </a:pPr>
            <a:endParaRPr lang="en-US"/>
          </a:p>
        </c:txPr>
        <c:crossAx val="-2088961256"/>
        <c:crosses val="autoZero"/>
        <c:auto val="1"/>
        <c:lblAlgn val="ctr"/>
        <c:lblOffset val="0"/>
        <c:noMultiLvlLbl val="0"/>
      </c:catAx>
      <c:valAx>
        <c:axId val="-2088961256"/>
        <c:scaling>
          <c:orientation val="minMax"/>
        </c:scaling>
        <c:delete val="0"/>
        <c:axPos val="l"/>
        <c:majorGridlines>
          <c:spPr>
            <a:ln>
              <a:solidFill>
                <a:sysClr val="windowText" lastClr="000000"/>
              </a:solidFill>
              <a:prstDash val="dash"/>
            </a:ln>
          </c:spPr>
        </c:majorGridlines>
        <c:title>
          <c:tx>
            <c:rich>
              <a:bodyPr rot="-5400000" vert="horz" anchor="ctr" anchorCtr="1"/>
              <a:lstStyle/>
              <a:p>
                <a:pPr>
                  <a:lnSpc>
                    <a:spcPts val="2200"/>
                  </a:lnSpc>
                  <a:defRPr sz="2600"/>
                </a:pPr>
                <a:r>
                  <a:rPr lang="en-US" sz="2600"/>
                  <a:t>Fraction of </a:t>
                </a:r>
                <a:br>
                  <a:rPr lang="en-US" sz="2600"/>
                </a:br>
                <a:r>
                  <a:rPr lang="en-US" sz="2600"/>
                  <a:t>Total</a:t>
                </a:r>
                <a:r>
                  <a:rPr lang="en-US" sz="2600" baseline="0"/>
                  <a:t> </a:t>
                </a:r>
                <a:r>
                  <a:rPr lang="en-US" sz="2600"/>
                  <a:t>Energy </a:t>
                </a:r>
              </a:p>
            </c:rich>
          </c:tx>
          <c:layout>
            <c:manualLayout>
              <c:xMode val="edge"/>
              <c:yMode val="edge"/>
              <c:x val="0.0182897417543087"/>
              <c:y val="0.296410967368664"/>
            </c:manualLayout>
          </c:layout>
          <c:overlay val="0"/>
        </c:title>
        <c:numFmt formatCode="0%" sourceLinked="0"/>
        <c:majorTickMark val="out"/>
        <c:minorTickMark val="none"/>
        <c:tickLblPos val="nextTo"/>
        <c:spPr>
          <a:ln w="12700">
            <a:solidFill>
              <a:sysClr val="windowText" lastClr="000000"/>
            </a:solidFill>
          </a:ln>
        </c:spPr>
        <c:txPr>
          <a:bodyPr/>
          <a:lstStyle/>
          <a:p>
            <a:pPr>
              <a:defRPr sz="2000" b="0"/>
            </a:pPr>
            <a:endParaRPr lang="en-US"/>
          </a:p>
        </c:txPr>
        <c:crossAx val="-2088964184"/>
        <c:crosses val="autoZero"/>
        <c:crossBetween val="between"/>
        <c:majorUnit val="0.1"/>
      </c:valAx>
      <c:spPr>
        <a:ln w="12700">
          <a:solidFill>
            <a:sysClr val="windowText" lastClr="000000"/>
          </a:solidFill>
        </a:ln>
      </c:spPr>
    </c:plotArea>
    <c:legend>
      <c:legendPos val="t"/>
      <c:layout>
        <c:manualLayout>
          <c:xMode val="edge"/>
          <c:yMode val="edge"/>
          <c:x val="0.000900280821540664"/>
          <c:y val="0.0770848381179583"/>
          <c:w val="0.995603215681956"/>
          <c:h val="0.199080579872525"/>
        </c:manualLayout>
      </c:layout>
      <c:overlay val="0"/>
      <c:txPr>
        <a:bodyPr/>
        <a:lstStyle/>
        <a:p>
          <a:pPr>
            <a:defRPr sz="2200" b="0" spc="-150" baseline="0"/>
          </a:pPr>
          <a:endParaRPr lang="en-US"/>
        </a:p>
      </c:txPr>
    </c:legend>
    <c:plotVisOnly val="1"/>
    <c:dispBlanksAs val="gap"/>
    <c:showDLblsOverMax val="0"/>
  </c:chart>
  <c:spPr>
    <a:ln>
      <a:noFill/>
    </a:ln>
  </c:spPr>
  <c:txPr>
    <a:bodyPr/>
    <a:lstStyle/>
    <a:p>
      <a:pPr>
        <a:defRPr sz="120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89094488188976"/>
          <c:y val="0.157407518030899"/>
          <c:w val="0.89136832895888"/>
          <c:h val="0.562808398950131"/>
        </c:manualLayout>
      </c:layout>
      <c:barChart>
        <c:barDir val="col"/>
        <c:grouping val="clustered"/>
        <c:varyColors val="0"/>
        <c:ser>
          <c:idx val="0"/>
          <c:order val="0"/>
          <c:tx>
            <c:strRef>
              <c:f>Browser!$C$79</c:f>
              <c:strCache>
                <c:ptCount val="1"/>
                <c:pt idx="0">
                  <c:v>CPU-Only</c:v>
                </c:pt>
              </c:strCache>
            </c:strRef>
          </c:tx>
          <c:spPr>
            <a:pattFill prst="wdDnDiag">
              <a:fgClr>
                <a:schemeClr val="tx2">
                  <a:lumMod val="40000"/>
                  <a:lumOff val="60000"/>
                </a:schemeClr>
              </a:fgClr>
              <a:bgClr>
                <a:schemeClr val="tx1"/>
              </a:bgClr>
            </a:pattFill>
            <a:ln>
              <a:solidFill>
                <a:schemeClr val="tx1"/>
              </a:solidFill>
            </a:ln>
          </c:spPr>
          <c:invertIfNegative val="0"/>
          <c:cat>
            <c:strRef>
              <c:f>Browser!$A$80:$B$88</c:f>
              <c:strCache>
                <c:ptCount val="9"/>
                <c:pt idx="0">
                  <c:v>Texture_x000d_Tiling</c:v>
                </c:pt>
                <c:pt idx="1">
                  <c:v>Color_x000d_Blitting</c:v>
                </c:pt>
                <c:pt idx="2">
                  <c:v>Com-_x000d_pression</c:v>
                </c:pt>
                <c:pt idx="3">
                  <c:v>Decom-_x000d_pression</c:v>
                </c:pt>
                <c:pt idx="4">
                  <c:v>Packing</c:v>
                </c:pt>
                <c:pt idx="5">
                  <c:v>Quantization</c:v>
                </c:pt>
                <c:pt idx="6">
                  <c:v>Sub-Pixel Interpolation</c:v>
                </c:pt>
                <c:pt idx="7">
                  <c:v>Deblocking Filter</c:v>
                </c:pt>
                <c:pt idx="8">
                  <c:v>Motion Estimation</c:v>
                </c:pt>
              </c:strCache>
            </c:strRef>
          </c:cat>
          <c:val>
            <c:numRef>
              <c:f>Browser!$C$80:$C$88</c:f>
              <c:numCache>
                <c:formatCode>General</c:formatCode>
                <c:ptCount val="9"/>
                <c:pt idx="0">
                  <c:v>1.0</c:v>
                </c:pt>
                <c:pt idx="1">
                  <c:v>1.0</c:v>
                </c:pt>
                <c:pt idx="2">
                  <c:v>1.0</c:v>
                </c:pt>
                <c:pt idx="3">
                  <c:v>1.0</c:v>
                </c:pt>
                <c:pt idx="4">
                  <c:v>1.0</c:v>
                </c:pt>
                <c:pt idx="5">
                  <c:v>1.0</c:v>
                </c:pt>
                <c:pt idx="6">
                  <c:v>1.0</c:v>
                </c:pt>
                <c:pt idx="7">
                  <c:v>1.0</c:v>
                </c:pt>
                <c:pt idx="8">
                  <c:v>1.0</c:v>
                </c:pt>
              </c:numCache>
            </c:numRef>
          </c:val>
          <c:extLst xmlns:c16r2="http://schemas.microsoft.com/office/drawing/2015/06/chart">
            <c:ext xmlns:c16="http://schemas.microsoft.com/office/drawing/2014/chart" uri="{C3380CC4-5D6E-409C-BE32-E72D297353CC}">
              <c16:uniqueId val="{00000000-ABE2-41F6-8046-EDE793FCF2A6}"/>
            </c:ext>
          </c:extLst>
        </c:ser>
        <c:ser>
          <c:idx val="1"/>
          <c:order val="1"/>
          <c:tx>
            <c:strRef>
              <c:f>Browser!$D$79</c:f>
              <c:strCache>
                <c:ptCount val="1"/>
                <c:pt idx="0">
                  <c:v>PIM-Core</c:v>
                </c:pt>
              </c:strCache>
            </c:strRef>
          </c:tx>
          <c:spPr>
            <a:solidFill>
              <a:srgbClr val="4A8861"/>
            </a:solidFill>
            <a:ln>
              <a:solidFill>
                <a:srgbClr val="000000"/>
              </a:solidFill>
            </a:ln>
          </c:spPr>
          <c:invertIfNegative val="0"/>
          <c:cat>
            <c:strRef>
              <c:f>Browser!$A$80:$B$88</c:f>
              <c:strCache>
                <c:ptCount val="9"/>
                <c:pt idx="0">
                  <c:v>Texture_x000d_Tiling</c:v>
                </c:pt>
                <c:pt idx="1">
                  <c:v>Color_x000d_Blitting</c:v>
                </c:pt>
                <c:pt idx="2">
                  <c:v>Com-_x000d_pression</c:v>
                </c:pt>
                <c:pt idx="3">
                  <c:v>Decom-_x000d_pression</c:v>
                </c:pt>
                <c:pt idx="4">
                  <c:v>Packing</c:v>
                </c:pt>
                <c:pt idx="5">
                  <c:v>Quantization</c:v>
                </c:pt>
                <c:pt idx="6">
                  <c:v>Sub-Pixel Interpolation</c:v>
                </c:pt>
                <c:pt idx="7">
                  <c:v>Deblocking Filter</c:v>
                </c:pt>
                <c:pt idx="8">
                  <c:v>Motion Estimation</c:v>
                </c:pt>
              </c:strCache>
            </c:strRef>
          </c:cat>
          <c:val>
            <c:numRef>
              <c:f>Browser!$D$80:$D$88</c:f>
              <c:numCache>
                <c:formatCode>General</c:formatCode>
                <c:ptCount val="9"/>
                <c:pt idx="0">
                  <c:v>0.416377158</c:v>
                </c:pt>
                <c:pt idx="1">
                  <c:v>0.531000429</c:v>
                </c:pt>
                <c:pt idx="2">
                  <c:v>0.593963784</c:v>
                </c:pt>
                <c:pt idx="3">
                  <c:v>0.405271015</c:v>
                </c:pt>
                <c:pt idx="4">
                  <c:v>0.508703714</c:v>
                </c:pt>
                <c:pt idx="5">
                  <c:v>0.504616253</c:v>
                </c:pt>
                <c:pt idx="6">
                  <c:v>0.500611630668355</c:v>
                </c:pt>
                <c:pt idx="7">
                  <c:v>0.498932815612681</c:v>
                </c:pt>
                <c:pt idx="8">
                  <c:v>0.595941863190499</c:v>
                </c:pt>
              </c:numCache>
            </c:numRef>
          </c:val>
          <c:extLst xmlns:c16r2="http://schemas.microsoft.com/office/drawing/2015/06/chart">
            <c:ext xmlns:c16="http://schemas.microsoft.com/office/drawing/2014/chart" uri="{C3380CC4-5D6E-409C-BE32-E72D297353CC}">
              <c16:uniqueId val="{00000001-ABE2-41F6-8046-EDE793FCF2A6}"/>
            </c:ext>
          </c:extLst>
        </c:ser>
        <c:ser>
          <c:idx val="2"/>
          <c:order val="2"/>
          <c:tx>
            <c:strRef>
              <c:f>Browser!$E$79</c:f>
              <c:strCache>
                <c:ptCount val="1"/>
                <c:pt idx="0">
                  <c:v>PIM-Acc</c:v>
                </c:pt>
              </c:strCache>
            </c:strRef>
          </c:tx>
          <c:spPr>
            <a:solidFill>
              <a:schemeClr val="accent1">
                <a:lumMod val="60000"/>
                <a:lumOff val="40000"/>
              </a:schemeClr>
            </a:solidFill>
            <a:ln>
              <a:solidFill>
                <a:srgbClr val="000000"/>
              </a:solidFill>
            </a:ln>
          </c:spPr>
          <c:invertIfNegative val="0"/>
          <c:cat>
            <c:strRef>
              <c:f>Browser!$A$80:$B$88</c:f>
              <c:strCache>
                <c:ptCount val="9"/>
                <c:pt idx="0">
                  <c:v>Texture_x000d_Tiling</c:v>
                </c:pt>
                <c:pt idx="1">
                  <c:v>Color_x000d_Blitting</c:v>
                </c:pt>
                <c:pt idx="2">
                  <c:v>Com-_x000d_pression</c:v>
                </c:pt>
                <c:pt idx="3">
                  <c:v>Decom-_x000d_pression</c:v>
                </c:pt>
                <c:pt idx="4">
                  <c:v>Packing</c:v>
                </c:pt>
                <c:pt idx="5">
                  <c:v>Quantization</c:v>
                </c:pt>
                <c:pt idx="6">
                  <c:v>Sub-Pixel Interpolation</c:v>
                </c:pt>
                <c:pt idx="7">
                  <c:v>Deblocking Filter</c:v>
                </c:pt>
                <c:pt idx="8">
                  <c:v>Motion Estimation</c:v>
                </c:pt>
              </c:strCache>
            </c:strRef>
          </c:cat>
          <c:val>
            <c:numRef>
              <c:f>Browser!$E$80:$E$88</c:f>
              <c:numCache>
                <c:formatCode>General</c:formatCode>
                <c:ptCount val="9"/>
                <c:pt idx="0">
                  <c:v>0.361274585</c:v>
                </c:pt>
                <c:pt idx="1">
                  <c:v>0.423348382</c:v>
                </c:pt>
                <c:pt idx="2">
                  <c:v>0.472939599</c:v>
                </c:pt>
                <c:pt idx="3">
                  <c:v>0.298514879</c:v>
                </c:pt>
                <c:pt idx="4">
                  <c:v>0.472454946</c:v>
                </c:pt>
                <c:pt idx="5">
                  <c:v>0.429133385</c:v>
                </c:pt>
                <c:pt idx="6">
                  <c:v>0.344814123679651</c:v>
                </c:pt>
                <c:pt idx="7">
                  <c:v>0.26459175069816</c:v>
                </c:pt>
                <c:pt idx="8">
                  <c:v>0.392496741361083</c:v>
                </c:pt>
              </c:numCache>
            </c:numRef>
          </c:val>
          <c:extLst xmlns:c16r2="http://schemas.microsoft.com/office/drawing/2015/06/chart">
            <c:ext xmlns:c16="http://schemas.microsoft.com/office/drawing/2014/chart" uri="{C3380CC4-5D6E-409C-BE32-E72D297353CC}">
              <c16:uniqueId val="{00000002-ABE2-41F6-8046-EDE793FCF2A6}"/>
            </c:ext>
          </c:extLst>
        </c:ser>
        <c:dLbls>
          <c:showLegendKey val="0"/>
          <c:showVal val="0"/>
          <c:showCatName val="0"/>
          <c:showSerName val="0"/>
          <c:showPercent val="0"/>
          <c:showBubbleSize val="0"/>
        </c:dLbls>
        <c:gapWidth val="150"/>
        <c:axId val="-2072377240"/>
        <c:axId val="-2077900536"/>
      </c:barChart>
      <c:catAx>
        <c:axId val="-2072377240"/>
        <c:scaling>
          <c:orientation val="minMax"/>
        </c:scaling>
        <c:delete val="0"/>
        <c:axPos val="b"/>
        <c:numFmt formatCode="General" sourceLinked="1"/>
        <c:majorTickMark val="out"/>
        <c:minorTickMark val="none"/>
        <c:tickLblPos val="nextTo"/>
        <c:txPr>
          <a:bodyPr/>
          <a:lstStyle/>
          <a:p>
            <a:pPr>
              <a:defRPr lang="en-US" sz="1350" b="0"/>
            </a:pPr>
            <a:endParaRPr lang="en-US"/>
          </a:p>
        </c:txPr>
        <c:crossAx val="-2077900536"/>
        <c:crosses val="autoZero"/>
        <c:auto val="1"/>
        <c:lblAlgn val="ctr"/>
        <c:lblOffset val="100"/>
        <c:noMultiLvlLbl val="0"/>
      </c:catAx>
      <c:valAx>
        <c:axId val="-2077900536"/>
        <c:scaling>
          <c:orientation val="minMax"/>
          <c:max val="1.0"/>
        </c:scaling>
        <c:delete val="0"/>
        <c:axPos val="l"/>
        <c:majorGridlines>
          <c:spPr>
            <a:ln>
              <a:prstDash val="dash"/>
            </a:ln>
          </c:spPr>
        </c:majorGridlines>
        <c:title>
          <c:tx>
            <c:rich>
              <a:bodyPr rot="-5400000" vert="horz"/>
              <a:lstStyle/>
              <a:p>
                <a:pPr>
                  <a:defRPr sz="2000"/>
                </a:pPr>
                <a:r>
                  <a:rPr lang="en-US" sz="2000"/>
                  <a:t>Normalized Energy</a:t>
                </a:r>
              </a:p>
            </c:rich>
          </c:tx>
          <c:layout>
            <c:manualLayout>
              <c:xMode val="edge"/>
              <c:yMode val="edge"/>
              <c:x val="0.00909798775153106"/>
              <c:y val="0.165996075412493"/>
            </c:manualLayout>
          </c:layout>
          <c:overlay val="0"/>
        </c:title>
        <c:numFmt formatCode="General" sourceLinked="1"/>
        <c:majorTickMark val="out"/>
        <c:minorTickMark val="none"/>
        <c:tickLblPos val="nextTo"/>
        <c:txPr>
          <a:bodyPr/>
          <a:lstStyle/>
          <a:p>
            <a:pPr>
              <a:defRPr sz="1600" b="0"/>
            </a:pPr>
            <a:endParaRPr lang="en-US"/>
          </a:p>
        </c:txPr>
        <c:crossAx val="-2072377240"/>
        <c:crosses val="autoZero"/>
        <c:crossBetween val="between"/>
        <c:majorUnit val="0.2"/>
      </c:valAx>
      <c:spPr>
        <a:ln w="19050" cmpd="sng">
          <a:solidFill>
            <a:schemeClr val="tx1"/>
          </a:solidFill>
        </a:ln>
      </c:spPr>
    </c:plotArea>
    <c:legend>
      <c:legendPos val="r"/>
      <c:layout>
        <c:manualLayout>
          <c:xMode val="edge"/>
          <c:yMode val="edge"/>
          <c:x val="0.181734908136483"/>
          <c:y val="0.00424577136191309"/>
          <c:w val="0.612499453193351"/>
          <c:h val="0.158500291630213"/>
        </c:manualLayout>
      </c:layout>
      <c:overlay val="0"/>
      <c:txPr>
        <a:bodyPr/>
        <a:lstStyle/>
        <a:p>
          <a:pPr>
            <a:defRPr sz="2400"/>
          </a:pPr>
          <a:endParaRPr lang="en-US"/>
        </a:p>
      </c:txPr>
    </c:legend>
    <c:plotVisOnly val="1"/>
    <c:dispBlanksAs val="gap"/>
    <c:showDLblsOverMax val="0"/>
  </c:chart>
  <c:spPr>
    <a:ln w="28575" cmpd="sng">
      <a:noFill/>
    </a:ln>
  </c:spPr>
  <c:txPr>
    <a:bodyPr/>
    <a:lstStyle/>
    <a:p>
      <a:pPr>
        <a:defRPr sz="12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28074384360812"/>
          <c:y val="0.159264488490663"/>
          <c:w val="0.902681418769434"/>
          <c:h val="0.576615983346909"/>
        </c:manualLayout>
      </c:layout>
      <c:barChart>
        <c:barDir val="col"/>
        <c:grouping val="clustered"/>
        <c:varyColors val="0"/>
        <c:ser>
          <c:idx val="14"/>
          <c:order val="0"/>
          <c:tx>
            <c:strRef>
              <c:f>Browser!$F$40</c:f>
              <c:strCache>
                <c:ptCount val="1"/>
                <c:pt idx="0">
                  <c:v>CPU-Only</c:v>
                </c:pt>
              </c:strCache>
            </c:strRef>
          </c:tx>
          <c:spPr>
            <a:pattFill prst="wdDnDiag">
              <a:fgClr>
                <a:schemeClr val="accent5">
                  <a:lumMod val="40000"/>
                  <a:lumOff val="60000"/>
                </a:schemeClr>
              </a:fgClr>
              <a:bgClr>
                <a:schemeClr val="tx1"/>
              </a:bgClr>
            </a:pattFill>
            <a:ln w="12700">
              <a:solidFill>
                <a:srgbClr val="000000"/>
              </a:solidFill>
              <a:prstDash val="solid"/>
            </a:ln>
          </c:spPr>
          <c:invertIfNegative val="0"/>
          <c:cat>
            <c:strRef>
              <c:f>Browser!$G$39:$N$39</c:f>
              <c:strCache>
                <c:ptCount val="8"/>
                <c:pt idx="0">
                  <c:v>Texture       Tiling</c:v>
                </c:pt>
                <c:pt idx="1">
                  <c:v>Color       Blitting</c:v>
                </c:pt>
                <c:pt idx="2">
                  <c:v>Comp-    ression</c:v>
                </c:pt>
                <c:pt idx="3">
                  <c:v>Decomp-    ression</c:v>
                </c:pt>
                <c:pt idx="4">
                  <c:v>Sub-Pixel Interpolation</c:v>
                </c:pt>
                <c:pt idx="5">
                  <c:v>Deblocking Filter</c:v>
                </c:pt>
                <c:pt idx="6">
                  <c:v>Motion Estimation</c:v>
                </c:pt>
                <c:pt idx="7">
                  <c:v>TensorFlow</c:v>
                </c:pt>
              </c:strCache>
            </c:strRef>
          </c:cat>
          <c:val>
            <c:numRef>
              <c:f>Browser!$G$40:$N$40</c:f>
              <c:numCache>
                <c:formatCode>General</c:formatCode>
                <c:ptCount val="8"/>
                <c:pt idx="0">
                  <c:v>1.0</c:v>
                </c:pt>
                <c:pt idx="1">
                  <c:v>1.0</c:v>
                </c:pt>
                <c:pt idx="2">
                  <c:v>1.0</c:v>
                </c:pt>
                <c:pt idx="3">
                  <c:v>1.0</c:v>
                </c:pt>
                <c:pt idx="4">
                  <c:v>1.0</c:v>
                </c:pt>
                <c:pt idx="5">
                  <c:v>1.0</c:v>
                </c:pt>
                <c:pt idx="6">
                  <c:v>1.0</c:v>
                </c:pt>
                <c:pt idx="7">
                  <c:v>1.0</c:v>
                </c:pt>
              </c:numCache>
            </c:numRef>
          </c:val>
          <c:extLst xmlns:c16r2="http://schemas.microsoft.com/office/drawing/2015/06/chart">
            <c:ext xmlns:c16="http://schemas.microsoft.com/office/drawing/2014/chart" uri="{C3380CC4-5D6E-409C-BE32-E72D297353CC}">
              <c16:uniqueId val="{00000000-8B57-4CCF-8AA2-1F832DB160CC}"/>
            </c:ext>
          </c:extLst>
        </c:ser>
        <c:ser>
          <c:idx val="0"/>
          <c:order val="1"/>
          <c:tx>
            <c:strRef>
              <c:f>Browser!$F$41</c:f>
              <c:strCache>
                <c:ptCount val="1"/>
                <c:pt idx="0">
                  <c:v>PIM-Core</c:v>
                </c:pt>
              </c:strCache>
            </c:strRef>
          </c:tx>
          <c:spPr>
            <a:solidFill>
              <a:srgbClr val="4A8861"/>
            </a:solidFill>
            <a:ln w="12700">
              <a:solidFill>
                <a:srgbClr val="000000"/>
              </a:solidFill>
              <a:prstDash val="solid"/>
            </a:ln>
          </c:spPr>
          <c:invertIfNegative val="0"/>
          <c:cat>
            <c:strRef>
              <c:f>Browser!$G$39:$N$39</c:f>
              <c:strCache>
                <c:ptCount val="8"/>
                <c:pt idx="0">
                  <c:v>Texture       Tiling</c:v>
                </c:pt>
                <c:pt idx="1">
                  <c:v>Color       Blitting</c:v>
                </c:pt>
                <c:pt idx="2">
                  <c:v>Comp-    ression</c:v>
                </c:pt>
                <c:pt idx="3">
                  <c:v>Decomp-    ression</c:v>
                </c:pt>
                <c:pt idx="4">
                  <c:v>Sub-Pixel Interpolation</c:v>
                </c:pt>
                <c:pt idx="5">
                  <c:v>Deblocking Filter</c:v>
                </c:pt>
                <c:pt idx="6">
                  <c:v>Motion Estimation</c:v>
                </c:pt>
                <c:pt idx="7">
                  <c:v>TensorFlow</c:v>
                </c:pt>
              </c:strCache>
            </c:strRef>
          </c:cat>
          <c:val>
            <c:numRef>
              <c:f>Browser!$G$41:$N$41</c:f>
              <c:numCache>
                <c:formatCode>General</c:formatCode>
                <c:ptCount val="8"/>
                <c:pt idx="0">
                  <c:v>0.434782609</c:v>
                </c:pt>
                <c:pt idx="1">
                  <c:v>0.64516129</c:v>
                </c:pt>
                <c:pt idx="2">
                  <c:v>0.763358779</c:v>
                </c:pt>
                <c:pt idx="3">
                  <c:v>0.769230769</c:v>
                </c:pt>
                <c:pt idx="4">
                  <c:v>0.72463768115942</c:v>
                </c:pt>
                <c:pt idx="5">
                  <c:v>0.8</c:v>
                </c:pt>
                <c:pt idx="6">
                  <c:v>0.847457627118644</c:v>
                </c:pt>
                <c:pt idx="7">
                  <c:v>0.636942675159236</c:v>
                </c:pt>
              </c:numCache>
            </c:numRef>
          </c:val>
          <c:extLst xmlns:c16r2="http://schemas.microsoft.com/office/drawing/2015/06/chart">
            <c:ext xmlns:c16="http://schemas.microsoft.com/office/drawing/2014/chart" uri="{C3380CC4-5D6E-409C-BE32-E72D297353CC}">
              <c16:uniqueId val="{00000001-8B57-4CCF-8AA2-1F832DB160CC}"/>
            </c:ext>
          </c:extLst>
        </c:ser>
        <c:ser>
          <c:idx val="1"/>
          <c:order val="2"/>
          <c:tx>
            <c:strRef>
              <c:f>Browser!$F$42</c:f>
              <c:strCache>
                <c:ptCount val="1"/>
                <c:pt idx="0">
                  <c:v>PIM-Acc</c:v>
                </c:pt>
              </c:strCache>
            </c:strRef>
          </c:tx>
          <c:spPr>
            <a:solidFill>
              <a:srgbClr val="FDC600">
                <a:lumMod val="60000"/>
                <a:lumOff val="40000"/>
              </a:srgbClr>
            </a:solidFill>
            <a:ln w="12700">
              <a:solidFill>
                <a:srgbClr val="000000"/>
              </a:solidFill>
              <a:prstDash val="solid"/>
            </a:ln>
          </c:spPr>
          <c:invertIfNegative val="0"/>
          <c:cat>
            <c:strRef>
              <c:f>Browser!$G$39:$N$39</c:f>
              <c:strCache>
                <c:ptCount val="8"/>
                <c:pt idx="0">
                  <c:v>Texture       Tiling</c:v>
                </c:pt>
                <c:pt idx="1">
                  <c:v>Color       Blitting</c:v>
                </c:pt>
                <c:pt idx="2">
                  <c:v>Comp-    ression</c:v>
                </c:pt>
                <c:pt idx="3">
                  <c:v>Decomp-    ression</c:v>
                </c:pt>
                <c:pt idx="4">
                  <c:v>Sub-Pixel Interpolation</c:v>
                </c:pt>
                <c:pt idx="5">
                  <c:v>Deblocking Filter</c:v>
                </c:pt>
                <c:pt idx="6">
                  <c:v>Motion Estimation</c:v>
                </c:pt>
                <c:pt idx="7">
                  <c:v>TensorFlow</c:v>
                </c:pt>
              </c:strCache>
            </c:strRef>
          </c:cat>
          <c:val>
            <c:numRef>
              <c:f>Browser!$G$42:$N$42</c:f>
              <c:numCache>
                <c:formatCode>General</c:formatCode>
                <c:ptCount val="8"/>
                <c:pt idx="0">
                  <c:v>0.4</c:v>
                </c:pt>
                <c:pt idx="1">
                  <c:v>0.578034682</c:v>
                </c:pt>
                <c:pt idx="2">
                  <c:v>0.476190476</c:v>
                </c:pt>
                <c:pt idx="3">
                  <c:v>0.5</c:v>
                </c:pt>
                <c:pt idx="4">
                  <c:v>0.581395348837209</c:v>
                </c:pt>
                <c:pt idx="5">
                  <c:v>0.704225352112676</c:v>
                </c:pt>
                <c:pt idx="6">
                  <c:v>0.476190476190476</c:v>
                </c:pt>
                <c:pt idx="7">
                  <c:v>0.505050505050505</c:v>
                </c:pt>
              </c:numCache>
            </c:numRef>
          </c:val>
          <c:extLst xmlns:c16r2="http://schemas.microsoft.com/office/drawing/2015/06/chart">
            <c:ext xmlns:c16="http://schemas.microsoft.com/office/drawing/2014/chart" uri="{C3380CC4-5D6E-409C-BE32-E72D297353CC}">
              <c16:uniqueId val="{00000002-8B57-4CCF-8AA2-1F832DB160CC}"/>
            </c:ext>
          </c:extLst>
        </c:ser>
        <c:dLbls>
          <c:showLegendKey val="0"/>
          <c:showVal val="0"/>
          <c:showCatName val="0"/>
          <c:showSerName val="0"/>
          <c:showPercent val="0"/>
          <c:showBubbleSize val="0"/>
        </c:dLbls>
        <c:gapWidth val="75"/>
        <c:overlap val="-25"/>
        <c:axId val="-2070333720"/>
        <c:axId val="-2070330520"/>
      </c:barChart>
      <c:catAx>
        <c:axId val="-2070333720"/>
        <c:scaling>
          <c:orientation val="minMax"/>
        </c:scaling>
        <c:delete val="0"/>
        <c:axPos val="b"/>
        <c:numFmt formatCode="General" sourceLinked="0"/>
        <c:majorTickMark val="out"/>
        <c:minorTickMark val="none"/>
        <c:tickLblPos val="nextTo"/>
        <c:spPr>
          <a:ln w="3175">
            <a:solidFill>
              <a:srgbClr val="000000"/>
            </a:solidFill>
            <a:prstDash val="solid"/>
          </a:ln>
        </c:spPr>
        <c:txPr>
          <a:bodyPr rot="0" vert="horz"/>
          <a:lstStyle/>
          <a:p>
            <a:pPr>
              <a:defRPr sz="1500" b="0" spc="0" baseline="0"/>
            </a:pPr>
            <a:endParaRPr lang="en-US"/>
          </a:p>
        </c:txPr>
        <c:crossAx val="-2070330520"/>
        <c:crosses val="autoZero"/>
        <c:auto val="1"/>
        <c:lblAlgn val="ctr"/>
        <c:lblOffset val="100"/>
        <c:noMultiLvlLbl val="0"/>
      </c:catAx>
      <c:valAx>
        <c:axId val="-2070330520"/>
        <c:scaling>
          <c:orientation val="minMax"/>
          <c:max val="1.0"/>
        </c:scaling>
        <c:delete val="0"/>
        <c:axPos val="l"/>
        <c:majorGridlines>
          <c:spPr>
            <a:ln w="3175">
              <a:solidFill>
                <a:srgbClr val="C0C0C0"/>
              </a:solidFill>
              <a:prstDash val="lgDash"/>
            </a:ln>
          </c:spPr>
        </c:majorGridlines>
        <c:title>
          <c:tx>
            <c:rich>
              <a:bodyPr rot="-5400000" vert="horz"/>
              <a:lstStyle/>
              <a:p>
                <a:pPr>
                  <a:defRPr sz="2000"/>
                </a:pPr>
                <a:r>
                  <a:rPr lang="en-US" sz="2000" dirty="0"/>
                  <a:t>Normalized Runtime</a:t>
                </a:r>
              </a:p>
            </c:rich>
          </c:tx>
          <c:layout>
            <c:manualLayout>
              <c:xMode val="edge"/>
              <c:yMode val="edge"/>
              <c:x val="0.00282487779467517"/>
              <c:y val="0.20151246719160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a:lstStyle/>
          <a:p>
            <a:pPr>
              <a:defRPr sz="1600" b="0">
                <a:latin typeface="+mn-lt"/>
              </a:defRPr>
            </a:pPr>
            <a:endParaRPr lang="en-US"/>
          </a:p>
        </c:txPr>
        <c:crossAx val="-2070333720"/>
        <c:crosses val="autoZero"/>
        <c:crossBetween val="between"/>
        <c:majorUnit val="0.2"/>
      </c:valAx>
      <c:spPr>
        <a:solidFill>
          <a:srgbClr val="FFFFFF"/>
        </a:solidFill>
        <a:ln w="12700">
          <a:solidFill>
            <a:srgbClr val="000000"/>
          </a:solidFill>
          <a:prstDash val="solid"/>
        </a:ln>
      </c:spPr>
    </c:plotArea>
    <c:legend>
      <c:legendPos val="r"/>
      <c:legendEntry>
        <c:idx val="2"/>
        <c:txPr>
          <a:bodyPr/>
          <a:lstStyle/>
          <a:p>
            <a:pPr>
              <a:defRPr sz="2400" b="1" i="0" u="none" strike="noStrike" baseline="0">
                <a:solidFill>
                  <a:srgbClr val="000000"/>
                </a:solidFill>
                <a:latin typeface="+mn-lt"/>
                <a:ea typeface="Calibri"/>
                <a:cs typeface="Calibri"/>
              </a:defRPr>
            </a:pPr>
            <a:endParaRPr lang="en-US"/>
          </a:p>
        </c:txPr>
      </c:legendEntry>
      <c:layout>
        <c:manualLayout>
          <c:xMode val="edge"/>
          <c:yMode val="edge"/>
          <c:x val="0.304918032786885"/>
          <c:y val="0.0151515151515151"/>
          <c:w val="0.501639344262295"/>
          <c:h val="0.111111111111111"/>
        </c:manualLayout>
      </c:layout>
      <c:overlay val="0"/>
      <c:spPr>
        <a:noFill/>
        <a:ln w="25400">
          <a:noFill/>
        </a:ln>
      </c:spPr>
      <c:txPr>
        <a:bodyPr/>
        <a:lstStyle/>
        <a:p>
          <a:pPr>
            <a:defRPr sz="2400" b="1" i="0" u="none" strike="noStrike" baseline="0">
              <a:solidFill>
                <a:srgbClr val="000000"/>
              </a:solidFill>
              <a:latin typeface="+mn-lt"/>
              <a:ea typeface="Calibri"/>
              <a:cs typeface="Calibri"/>
            </a:defRPr>
          </a:pPr>
          <a:endParaRPr lang="en-US"/>
        </a:p>
      </c:txPr>
    </c:legend>
    <c:plotVisOnly val="1"/>
    <c:dispBlanksAs val="gap"/>
    <c:showDLblsOverMax val="0"/>
  </c:chart>
  <c:spPr>
    <a:noFill/>
    <a:ln w="6350">
      <a:noFill/>
    </a:ln>
  </c:spPr>
  <c:txPr>
    <a:bodyPr/>
    <a:lstStyle/>
    <a:p>
      <a:pPr>
        <a:defRPr sz="1200" b="1">
          <a:solidFill>
            <a:srgbClr val="000000"/>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05206781585"/>
          <c:y val="0.0576021001886699"/>
          <c:w val="0.811503866070795"/>
          <c:h val="0.634006006417022"/>
        </c:manualLayout>
      </c:layout>
      <c:lineChart>
        <c:grouping val="standard"/>
        <c:varyColors val="0"/>
        <c:ser>
          <c:idx val="0"/>
          <c:order val="0"/>
          <c:tx>
            <c:strRef>
              <c:f>'C:\Users\amiraliboroumand\cmu\Google-internship\Compression\Comp\[decomp result.xlsx]Compression'!$A$83</c:f>
              <c:strCache>
                <c:ptCount val="1"/>
                <c:pt idx="0">
                  <c:v>swapped-out</c:v>
                </c:pt>
              </c:strCache>
            </c:strRef>
          </c:tx>
          <c:marker>
            <c:symbol val="none"/>
          </c:marker>
          <c:cat>
            <c:numRef>
              <c:f>'[all-figures.xlsx]browser'!$B$78:$HV$78</c:f>
              <c:numCache>
                <c:formatCode>General</c:formatCode>
                <c:ptCount val="22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numCache>
            </c:numRef>
          </c:cat>
          <c:val>
            <c:numRef>
              <c:f>'[all-figures.xlsx]browser'!$B$82:$HV$82</c:f>
              <c:numCache>
                <c:formatCode>General</c:formatCode>
                <c:ptCount val="229"/>
                <c:pt idx="0">
                  <c:v>0.035</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0.096</c:v>
                </c:pt>
                <c:pt idx="51">
                  <c:v>0.452</c:v>
                </c:pt>
                <c:pt idx="52">
                  <c:v>0.0</c:v>
                </c:pt>
                <c:pt idx="53">
                  <c:v>0.0</c:v>
                </c:pt>
                <c:pt idx="54">
                  <c:v>0.008</c:v>
                </c:pt>
                <c:pt idx="55">
                  <c:v>0.0</c:v>
                </c:pt>
                <c:pt idx="56">
                  <c:v>0.0</c:v>
                </c:pt>
                <c:pt idx="57">
                  <c:v>0.0</c:v>
                </c:pt>
                <c:pt idx="58">
                  <c:v>0.34</c:v>
                </c:pt>
                <c:pt idx="59">
                  <c:v>0.0</c:v>
                </c:pt>
                <c:pt idx="60">
                  <c:v>0.0</c:v>
                </c:pt>
                <c:pt idx="61">
                  <c:v>0.0</c:v>
                </c:pt>
                <c:pt idx="62">
                  <c:v>0.0</c:v>
                </c:pt>
                <c:pt idx="63">
                  <c:v>0.0</c:v>
                </c:pt>
                <c:pt idx="64">
                  <c:v>0.0</c:v>
                </c:pt>
                <c:pt idx="65">
                  <c:v>0.0</c:v>
                </c:pt>
                <c:pt idx="66">
                  <c:v>0.0</c:v>
                </c:pt>
                <c:pt idx="67">
                  <c:v>0.0</c:v>
                </c:pt>
                <c:pt idx="68">
                  <c:v>0.0</c:v>
                </c:pt>
                <c:pt idx="69">
                  <c:v>0.0</c:v>
                </c:pt>
                <c:pt idx="70">
                  <c:v>0.004</c:v>
                </c:pt>
                <c:pt idx="71">
                  <c:v>0.0</c:v>
                </c:pt>
                <c:pt idx="72">
                  <c:v>0.0</c:v>
                </c:pt>
                <c:pt idx="73">
                  <c:v>0.0</c:v>
                </c:pt>
                <c:pt idx="74">
                  <c:v>0.0</c:v>
                </c:pt>
                <c:pt idx="75">
                  <c:v>0.0</c:v>
                </c:pt>
                <c:pt idx="76">
                  <c:v>0.0</c:v>
                </c:pt>
                <c:pt idx="77">
                  <c:v>0.0</c:v>
                </c:pt>
                <c:pt idx="78">
                  <c:v>2.792</c:v>
                </c:pt>
                <c:pt idx="79">
                  <c:v>79.972</c:v>
                </c:pt>
                <c:pt idx="80">
                  <c:v>0.0</c:v>
                </c:pt>
                <c:pt idx="81">
                  <c:v>3.796</c:v>
                </c:pt>
                <c:pt idx="82">
                  <c:v>115.668</c:v>
                </c:pt>
                <c:pt idx="83">
                  <c:v>9.84</c:v>
                </c:pt>
                <c:pt idx="84">
                  <c:v>0.0</c:v>
                </c:pt>
                <c:pt idx="85">
                  <c:v>0.0</c:v>
                </c:pt>
                <c:pt idx="86">
                  <c:v>0.0</c:v>
                </c:pt>
                <c:pt idx="87">
                  <c:v>0.0</c:v>
                </c:pt>
                <c:pt idx="88">
                  <c:v>69.588</c:v>
                </c:pt>
                <c:pt idx="89">
                  <c:v>126.084</c:v>
                </c:pt>
                <c:pt idx="90">
                  <c:v>71.264</c:v>
                </c:pt>
                <c:pt idx="91">
                  <c:v>63.048</c:v>
                </c:pt>
                <c:pt idx="92">
                  <c:v>190.4</c:v>
                </c:pt>
                <c:pt idx="93">
                  <c:v>167.696</c:v>
                </c:pt>
                <c:pt idx="94">
                  <c:v>0.0</c:v>
                </c:pt>
                <c:pt idx="95">
                  <c:v>0.0</c:v>
                </c:pt>
                <c:pt idx="96">
                  <c:v>0.0</c:v>
                </c:pt>
                <c:pt idx="97">
                  <c:v>0.0</c:v>
                </c:pt>
                <c:pt idx="98">
                  <c:v>48.056</c:v>
                </c:pt>
                <c:pt idx="99">
                  <c:v>57.128</c:v>
                </c:pt>
                <c:pt idx="100">
                  <c:v>40.556</c:v>
                </c:pt>
                <c:pt idx="101">
                  <c:v>44.368</c:v>
                </c:pt>
                <c:pt idx="102">
                  <c:v>89.864</c:v>
                </c:pt>
                <c:pt idx="103">
                  <c:v>11.496</c:v>
                </c:pt>
                <c:pt idx="104">
                  <c:v>0.0</c:v>
                </c:pt>
                <c:pt idx="105">
                  <c:v>138.024</c:v>
                </c:pt>
                <c:pt idx="106">
                  <c:v>77.088</c:v>
                </c:pt>
                <c:pt idx="107">
                  <c:v>82.612</c:v>
                </c:pt>
                <c:pt idx="108">
                  <c:v>27.392</c:v>
                </c:pt>
                <c:pt idx="109">
                  <c:v>51.38</c:v>
                </c:pt>
                <c:pt idx="110">
                  <c:v>14.296</c:v>
                </c:pt>
                <c:pt idx="111">
                  <c:v>74.132</c:v>
                </c:pt>
                <c:pt idx="112">
                  <c:v>28.808</c:v>
                </c:pt>
                <c:pt idx="113">
                  <c:v>0.016</c:v>
                </c:pt>
                <c:pt idx="114">
                  <c:v>44.872</c:v>
                </c:pt>
                <c:pt idx="115">
                  <c:v>138.868</c:v>
                </c:pt>
                <c:pt idx="116">
                  <c:v>47.484</c:v>
                </c:pt>
                <c:pt idx="117">
                  <c:v>21.82</c:v>
                </c:pt>
                <c:pt idx="118">
                  <c:v>43.34</c:v>
                </c:pt>
                <c:pt idx="119">
                  <c:v>38.184</c:v>
                </c:pt>
                <c:pt idx="120">
                  <c:v>42.96</c:v>
                </c:pt>
                <c:pt idx="121">
                  <c:v>45.176</c:v>
                </c:pt>
                <c:pt idx="122">
                  <c:v>94.544</c:v>
                </c:pt>
                <c:pt idx="123">
                  <c:v>71.048</c:v>
                </c:pt>
                <c:pt idx="124">
                  <c:v>10.104</c:v>
                </c:pt>
                <c:pt idx="125">
                  <c:v>50.216</c:v>
                </c:pt>
                <c:pt idx="126">
                  <c:v>27.46</c:v>
                </c:pt>
                <c:pt idx="127">
                  <c:v>129.76</c:v>
                </c:pt>
                <c:pt idx="128">
                  <c:v>161.484</c:v>
                </c:pt>
                <c:pt idx="129">
                  <c:v>11.196</c:v>
                </c:pt>
                <c:pt idx="130">
                  <c:v>61.416</c:v>
                </c:pt>
                <c:pt idx="131">
                  <c:v>195.22</c:v>
                </c:pt>
                <c:pt idx="132">
                  <c:v>166.828</c:v>
                </c:pt>
                <c:pt idx="133">
                  <c:v>133.024</c:v>
                </c:pt>
                <c:pt idx="134">
                  <c:v>0.672</c:v>
                </c:pt>
                <c:pt idx="135">
                  <c:v>32.716</c:v>
                </c:pt>
                <c:pt idx="136">
                  <c:v>19.844</c:v>
                </c:pt>
                <c:pt idx="137">
                  <c:v>12.688</c:v>
                </c:pt>
                <c:pt idx="138">
                  <c:v>41.268</c:v>
                </c:pt>
                <c:pt idx="139">
                  <c:v>41.44</c:v>
                </c:pt>
                <c:pt idx="140">
                  <c:v>124.396</c:v>
                </c:pt>
                <c:pt idx="141">
                  <c:v>51.708</c:v>
                </c:pt>
                <c:pt idx="142">
                  <c:v>0.0</c:v>
                </c:pt>
                <c:pt idx="143">
                  <c:v>111.164</c:v>
                </c:pt>
                <c:pt idx="144">
                  <c:v>51.176</c:v>
                </c:pt>
                <c:pt idx="145">
                  <c:v>72.58</c:v>
                </c:pt>
                <c:pt idx="146">
                  <c:v>131.336</c:v>
                </c:pt>
                <c:pt idx="147">
                  <c:v>34.79600000000001</c:v>
                </c:pt>
                <c:pt idx="148">
                  <c:v>27.36</c:v>
                </c:pt>
                <c:pt idx="149">
                  <c:v>86.256</c:v>
                </c:pt>
                <c:pt idx="150">
                  <c:v>107.86</c:v>
                </c:pt>
                <c:pt idx="151">
                  <c:v>150.08</c:v>
                </c:pt>
                <c:pt idx="152">
                  <c:v>111.128</c:v>
                </c:pt>
                <c:pt idx="153">
                  <c:v>53.28400000000001</c:v>
                </c:pt>
                <c:pt idx="154">
                  <c:v>0.0</c:v>
                </c:pt>
                <c:pt idx="155">
                  <c:v>143.424</c:v>
                </c:pt>
                <c:pt idx="156">
                  <c:v>125.16</c:v>
                </c:pt>
                <c:pt idx="157">
                  <c:v>133.54</c:v>
                </c:pt>
                <c:pt idx="158">
                  <c:v>50.828</c:v>
                </c:pt>
                <c:pt idx="159">
                  <c:v>107.788</c:v>
                </c:pt>
                <c:pt idx="160">
                  <c:v>110.572</c:v>
                </c:pt>
                <c:pt idx="161">
                  <c:v>112.672</c:v>
                </c:pt>
                <c:pt idx="162">
                  <c:v>87.584</c:v>
                </c:pt>
                <c:pt idx="163">
                  <c:v>95.88</c:v>
                </c:pt>
                <c:pt idx="164">
                  <c:v>98.948</c:v>
                </c:pt>
                <c:pt idx="165">
                  <c:v>123.396</c:v>
                </c:pt>
                <c:pt idx="166">
                  <c:v>121.224</c:v>
                </c:pt>
                <c:pt idx="167">
                  <c:v>58.94</c:v>
                </c:pt>
                <c:pt idx="168">
                  <c:v>78.34</c:v>
                </c:pt>
                <c:pt idx="169">
                  <c:v>30.17599999999999</c:v>
                </c:pt>
                <c:pt idx="170">
                  <c:v>100.356</c:v>
                </c:pt>
                <c:pt idx="171">
                  <c:v>176.632</c:v>
                </c:pt>
                <c:pt idx="172">
                  <c:v>114.992</c:v>
                </c:pt>
                <c:pt idx="173">
                  <c:v>112.888</c:v>
                </c:pt>
                <c:pt idx="174">
                  <c:v>76.408</c:v>
                </c:pt>
                <c:pt idx="175">
                  <c:v>126.6</c:v>
                </c:pt>
                <c:pt idx="176">
                  <c:v>92.17999999999998</c:v>
                </c:pt>
                <c:pt idx="177">
                  <c:v>151.736</c:v>
                </c:pt>
                <c:pt idx="178">
                  <c:v>135.58</c:v>
                </c:pt>
                <c:pt idx="179">
                  <c:v>180.212</c:v>
                </c:pt>
                <c:pt idx="180">
                  <c:v>172.976</c:v>
                </c:pt>
                <c:pt idx="181">
                  <c:v>99.052</c:v>
                </c:pt>
                <c:pt idx="182">
                  <c:v>181.16</c:v>
                </c:pt>
                <c:pt idx="183">
                  <c:v>47.348</c:v>
                </c:pt>
                <c:pt idx="184">
                  <c:v>47.42400000000001</c:v>
                </c:pt>
                <c:pt idx="185">
                  <c:v>53.312</c:v>
                </c:pt>
                <c:pt idx="186">
                  <c:v>120.636</c:v>
                </c:pt>
                <c:pt idx="187">
                  <c:v>145.44</c:v>
                </c:pt>
                <c:pt idx="188">
                  <c:v>78.37599999999995</c:v>
                </c:pt>
                <c:pt idx="189">
                  <c:v>69.972</c:v>
                </c:pt>
                <c:pt idx="190">
                  <c:v>104.66</c:v>
                </c:pt>
                <c:pt idx="191">
                  <c:v>171.584</c:v>
                </c:pt>
                <c:pt idx="192">
                  <c:v>96.412</c:v>
                </c:pt>
                <c:pt idx="193">
                  <c:v>127.432</c:v>
                </c:pt>
                <c:pt idx="194">
                  <c:v>158.3</c:v>
                </c:pt>
                <c:pt idx="195">
                  <c:v>91.42</c:v>
                </c:pt>
                <c:pt idx="196">
                  <c:v>140.784</c:v>
                </c:pt>
                <c:pt idx="197">
                  <c:v>97.612</c:v>
                </c:pt>
                <c:pt idx="198">
                  <c:v>79.928</c:v>
                </c:pt>
                <c:pt idx="199">
                  <c:v>185.544</c:v>
                </c:pt>
                <c:pt idx="200">
                  <c:v>169.684</c:v>
                </c:pt>
                <c:pt idx="201">
                  <c:v>177.948</c:v>
                </c:pt>
                <c:pt idx="202">
                  <c:v>159.012</c:v>
                </c:pt>
                <c:pt idx="203">
                  <c:v>182.532</c:v>
                </c:pt>
                <c:pt idx="204">
                  <c:v>53.352</c:v>
                </c:pt>
                <c:pt idx="205">
                  <c:v>119.852</c:v>
                </c:pt>
                <c:pt idx="206">
                  <c:v>200.036</c:v>
                </c:pt>
                <c:pt idx="207">
                  <c:v>150.996</c:v>
                </c:pt>
                <c:pt idx="208">
                  <c:v>129.16</c:v>
                </c:pt>
                <c:pt idx="209">
                  <c:v>32.148</c:v>
                </c:pt>
                <c:pt idx="210">
                  <c:v>99.13599999999998</c:v>
                </c:pt>
                <c:pt idx="211">
                  <c:v>88.2</c:v>
                </c:pt>
                <c:pt idx="212">
                  <c:v>115.288</c:v>
                </c:pt>
                <c:pt idx="213">
                  <c:v>48.58</c:v>
                </c:pt>
                <c:pt idx="214">
                  <c:v>0.292</c:v>
                </c:pt>
                <c:pt idx="215">
                  <c:v>0.0</c:v>
                </c:pt>
                <c:pt idx="216">
                  <c:v>81.22</c:v>
                </c:pt>
                <c:pt idx="217">
                  <c:v>32.996</c:v>
                </c:pt>
                <c:pt idx="218">
                  <c:v>59.728</c:v>
                </c:pt>
                <c:pt idx="219">
                  <c:v>166.968</c:v>
                </c:pt>
                <c:pt idx="220">
                  <c:v>0.228</c:v>
                </c:pt>
                <c:pt idx="221">
                  <c:v>61.432</c:v>
                </c:pt>
                <c:pt idx="222">
                  <c:v>80.65599999999995</c:v>
                </c:pt>
                <c:pt idx="223">
                  <c:v>73.27599999999998</c:v>
                </c:pt>
                <c:pt idx="224">
                  <c:v>18.024</c:v>
                </c:pt>
                <c:pt idx="225">
                  <c:v>0.0</c:v>
                </c:pt>
                <c:pt idx="226">
                  <c:v>0.0</c:v>
                </c:pt>
                <c:pt idx="227">
                  <c:v>0.0</c:v>
                </c:pt>
                <c:pt idx="228">
                  <c:v>0.0</c:v>
                </c:pt>
              </c:numCache>
            </c:numRef>
          </c:val>
          <c:smooth val="0"/>
          <c:extLst xmlns:c16r2="http://schemas.microsoft.com/office/drawing/2015/06/chart">
            <c:ext xmlns:c16="http://schemas.microsoft.com/office/drawing/2014/chart" uri="{C3380CC4-5D6E-409C-BE32-E72D297353CC}">
              <c16:uniqueId val="{00000000-06FC-47DD-A64A-E40D9B1479F5}"/>
            </c:ext>
          </c:extLst>
        </c:ser>
        <c:dLbls>
          <c:showLegendKey val="0"/>
          <c:showVal val="0"/>
          <c:showCatName val="0"/>
          <c:showSerName val="0"/>
          <c:showPercent val="0"/>
          <c:showBubbleSize val="0"/>
        </c:dLbls>
        <c:marker val="1"/>
        <c:smooth val="0"/>
        <c:axId val="-2071381192"/>
        <c:axId val="-2071396504"/>
      </c:lineChart>
      <c:catAx>
        <c:axId val="-2071381192"/>
        <c:scaling>
          <c:orientation val="minMax"/>
        </c:scaling>
        <c:delete val="0"/>
        <c:axPos val="b"/>
        <c:title>
          <c:tx>
            <c:rich>
              <a:bodyPr/>
              <a:lstStyle/>
              <a:p>
                <a:pPr>
                  <a:defRPr sz="2000"/>
                </a:pPr>
                <a:r>
                  <a:rPr lang="en-US" sz="2000" dirty="0"/>
                  <a:t>Time </a:t>
                </a:r>
                <a:r>
                  <a:rPr lang="en-US" sz="2000" b="0" dirty="0"/>
                  <a:t>(</a:t>
                </a:r>
                <a:r>
                  <a:rPr lang="en-US" sz="2000" b="0" dirty="0" smtClean="0"/>
                  <a:t>seconds)</a:t>
                </a:r>
                <a:endParaRPr lang="en-US" sz="2000" b="0" dirty="0"/>
              </a:p>
            </c:rich>
          </c:tx>
          <c:layout>
            <c:manualLayout>
              <c:xMode val="edge"/>
              <c:yMode val="edge"/>
              <c:x val="0.421406580617859"/>
              <c:y val="0.889314074997114"/>
            </c:manualLayout>
          </c:layout>
          <c:overlay val="0"/>
        </c:title>
        <c:numFmt formatCode="General" sourceLinked="1"/>
        <c:majorTickMark val="out"/>
        <c:minorTickMark val="none"/>
        <c:tickLblPos val="nextTo"/>
        <c:spPr>
          <a:ln>
            <a:solidFill>
              <a:schemeClr val="tx1"/>
            </a:solidFill>
          </a:ln>
        </c:spPr>
        <c:crossAx val="-2071396504"/>
        <c:crosses val="autoZero"/>
        <c:auto val="1"/>
        <c:lblAlgn val="ctr"/>
        <c:lblOffset val="100"/>
        <c:tickLblSkip val="20"/>
        <c:tickMarkSkip val="20"/>
        <c:noMultiLvlLbl val="0"/>
      </c:catAx>
      <c:valAx>
        <c:axId val="-2071396504"/>
        <c:scaling>
          <c:orientation val="minMax"/>
        </c:scaling>
        <c:delete val="0"/>
        <c:axPos val="l"/>
        <c:majorGridlines>
          <c:spPr>
            <a:ln w="9525">
              <a:solidFill>
                <a:schemeClr val="tx1"/>
              </a:solidFill>
              <a:prstDash val="dash"/>
            </a:ln>
          </c:spPr>
        </c:majorGridlines>
        <c:title>
          <c:tx>
            <c:rich>
              <a:bodyPr rot="-5400000" vert="horz"/>
              <a:lstStyle/>
              <a:p>
                <a:pPr>
                  <a:lnSpc>
                    <a:spcPts val="2000"/>
                  </a:lnSpc>
                  <a:defRPr sz="2000"/>
                </a:pPr>
                <a:r>
                  <a:rPr lang="en-US" sz="2000" dirty="0"/>
                  <a:t>Data Swapped </a:t>
                </a:r>
                <a:r>
                  <a:rPr lang="en-US" sz="2000" dirty="0" smtClean="0"/>
                  <a:t>Out</a:t>
                </a:r>
                <a:br>
                  <a:rPr lang="en-US" sz="2000" dirty="0" smtClean="0"/>
                </a:br>
                <a:r>
                  <a:rPr lang="en-US" sz="2000" dirty="0" smtClean="0"/>
                  <a:t>to </a:t>
                </a:r>
                <a:r>
                  <a:rPr lang="en-US" sz="2000" dirty="0"/>
                  <a:t>ZRAM </a:t>
                </a:r>
                <a:r>
                  <a:rPr lang="en-US" sz="2000" b="0" dirty="0"/>
                  <a:t>(MB/s)</a:t>
                </a:r>
              </a:p>
            </c:rich>
          </c:tx>
          <c:layout>
            <c:manualLayout>
              <c:xMode val="edge"/>
              <c:yMode val="edge"/>
              <c:x val="0.0143810342325851"/>
              <c:y val="0.0229219314429968"/>
            </c:manualLayout>
          </c:layout>
          <c:overlay val="0"/>
        </c:title>
        <c:numFmt formatCode="General" sourceLinked="1"/>
        <c:majorTickMark val="out"/>
        <c:minorTickMark val="none"/>
        <c:tickLblPos val="nextTo"/>
        <c:spPr>
          <a:ln w="12700">
            <a:solidFill>
              <a:schemeClr val="tx1"/>
            </a:solidFill>
          </a:ln>
        </c:spPr>
        <c:crossAx val="-2071381192"/>
        <c:crosses val="autoZero"/>
        <c:crossBetween val="between"/>
      </c:valAx>
      <c:spPr>
        <a:solidFill>
          <a:schemeClr val="bg1"/>
        </a:solidFill>
        <a:ln w="12700">
          <a:solidFill>
            <a:schemeClr val="tx1"/>
          </a:solid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954421562689"/>
          <c:y val="0.074832062915687"/>
          <c:w val="0.812740258429235"/>
          <c:h val="0.618656761903355"/>
        </c:manualLayout>
      </c:layout>
      <c:lineChart>
        <c:grouping val="standard"/>
        <c:varyColors val="0"/>
        <c:ser>
          <c:idx val="0"/>
          <c:order val="0"/>
          <c:tx>
            <c:strRef>
              <c:f>'C:\Users\amiraliboroumand\cmu\Google-internship\Compression\Comp\[decomp result.xlsx]Compression'!$A$82</c:f>
              <c:strCache>
                <c:ptCount val="1"/>
                <c:pt idx="0">
                  <c:v>swapped-in</c:v>
                </c:pt>
              </c:strCache>
            </c:strRef>
          </c:tx>
          <c:marker>
            <c:symbol val="none"/>
          </c:marker>
          <c:cat>
            <c:numRef>
              <c:f>'[all-figures.xlsx]browser'!$B$78:$HV$78</c:f>
              <c:numCache>
                <c:formatCode>General</c:formatCode>
                <c:ptCount val="229"/>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numCache>
            </c:numRef>
          </c:cat>
          <c:val>
            <c:numRef>
              <c:f>'[all-figures.xlsx]browser'!$B$81:$HV$81</c:f>
              <c:numCache>
                <c:formatCode>General</c:formatCode>
                <c:ptCount val="229"/>
                <c:pt idx="0">
                  <c:v>0.018</c:v>
                </c:pt>
                <c:pt idx="1">
                  <c:v>0.0</c:v>
                </c:pt>
                <c:pt idx="2">
                  <c:v>0.036</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1.664</c:v>
                </c:pt>
                <c:pt idx="47">
                  <c:v>0.0</c:v>
                </c:pt>
                <c:pt idx="48">
                  <c:v>0.108</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0.004</c:v>
                </c:pt>
                <c:pt idx="68">
                  <c:v>0.0</c:v>
                </c:pt>
                <c:pt idx="69">
                  <c:v>0.0</c:v>
                </c:pt>
                <c:pt idx="70">
                  <c:v>0.0</c:v>
                </c:pt>
                <c:pt idx="71">
                  <c:v>0.0</c:v>
                </c:pt>
                <c:pt idx="72">
                  <c:v>0.0</c:v>
                </c:pt>
                <c:pt idx="73">
                  <c:v>0.0</c:v>
                </c:pt>
                <c:pt idx="74">
                  <c:v>0.0</c:v>
                </c:pt>
                <c:pt idx="75">
                  <c:v>0.0</c:v>
                </c:pt>
                <c:pt idx="76">
                  <c:v>0.0</c:v>
                </c:pt>
                <c:pt idx="77">
                  <c:v>0.0</c:v>
                </c:pt>
                <c:pt idx="78">
                  <c:v>0.0</c:v>
                </c:pt>
                <c:pt idx="79">
                  <c:v>0.044</c:v>
                </c:pt>
                <c:pt idx="80">
                  <c:v>0.304</c:v>
                </c:pt>
                <c:pt idx="81">
                  <c:v>0.452</c:v>
                </c:pt>
                <c:pt idx="82">
                  <c:v>0.56</c:v>
                </c:pt>
                <c:pt idx="83">
                  <c:v>1.14</c:v>
                </c:pt>
                <c:pt idx="84">
                  <c:v>0.492</c:v>
                </c:pt>
                <c:pt idx="85">
                  <c:v>2.804</c:v>
                </c:pt>
                <c:pt idx="86">
                  <c:v>0.868</c:v>
                </c:pt>
                <c:pt idx="87">
                  <c:v>0.56</c:v>
                </c:pt>
                <c:pt idx="88">
                  <c:v>0.136</c:v>
                </c:pt>
                <c:pt idx="89">
                  <c:v>0.336</c:v>
                </c:pt>
                <c:pt idx="90">
                  <c:v>6.827999999999971</c:v>
                </c:pt>
                <c:pt idx="91">
                  <c:v>1.596</c:v>
                </c:pt>
                <c:pt idx="92">
                  <c:v>10.712</c:v>
                </c:pt>
                <c:pt idx="93">
                  <c:v>11.58</c:v>
                </c:pt>
                <c:pt idx="94">
                  <c:v>14.212</c:v>
                </c:pt>
                <c:pt idx="95">
                  <c:v>27.508</c:v>
                </c:pt>
                <c:pt idx="96">
                  <c:v>14.268</c:v>
                </c:pt>
                <c:pt idx="97">
                  <c:v>27.652</c:v>
                </c:pt>
                <c:pt idx="98">
                  <c:v>14.712</c:v>
                </c:pt>
                <c:pt idx="99">
                  <c:v>8.304</c:v>
                </c:pt>
                <c:pt idx="100">
                  <c:v>7.792</c:v>
                </c:pt>
                <c:pt idx="101">
                  <c:v>4.872</c:v>
                </c:pt>
                <c:pt idx="102">
                  <c:v>16.132</c:v>
                </c:pt>
                <c:pt idx="103">
                  <c:v>19.496</c:v>
                </c:pt>
                <c:pt idx="104">
                  <c:v>7.323999999999991</c:v>
                </c:pt>
                <c:pt idx="105">
                  <c:v>6.204</c:v>
                </c:pt>
                <c:pt idx="106">
                  <c:v>31.904</c:v>
                </c:pt>
                <c:pt idx="107">
                  <c:v>36.904</c:v>
                </c:pt>
                <c:pt idx="108">
                  <c:v>5.472</c:v>
                </c:pt>
                <c:pt idx="109">
                  <c:v>8.444</c:v>
                </c:pt>
                <c:pt idx="110">
                  <c:v>23.848</c:v>
                </c:pt>
                <c:pt idx="111">
                  <c:v>16.576</c:v>
                </c:pt>
                <c:pt idx="112">
                  <c:v>21.68</c:v>
                </c:pt>
                <c:pt idx="113">
                  <c:v>3.224</c:v>
                </c:pt>
                <c:pt idx="114">
                  <c:v>19.3</c:v>
                </c:pt>
                <c:pt idx="115">
                  <c:v>6.756</c:v>
                </c:pt>
                <c:pt idx="116">
                  <c:v>7.444</c:v>
                </c:pt>
                <c:pt idx="117">
                  <c:v>43.244</c:v>
                </c:pt>
                <c:pt idx="118">
                  <c:v>8.128</c:v>
                </c:pt>
                <c:pt idx="119">
                  <c:v>15.112</c:v>
                </c:pt>
                <c:pt idx="120">
                  <c:v>13.092</c:v>
                </c:pt>
                <c:pt idx="121">
                  <c:v>20.18</c:v>
                </c:pt>
                <c:pt idx="122">
                  <c:v>21.848</c:v>
                </c:pt>
                <c:pt idx="123">
                  <c:v>51.368</c:v>
                </c:pt>
                <c:pt idx="124">
                  <c:v>36.46400000000001</c:v>
                </c:pt>
                <c:pt idx="125">
                  <c:v>28.1</c:v>
                </c:pt>
                <c:pt idx="126">
                  <c:v>11.936</c:v>
                </c:pt>
                <c:pt idx="127">
                  <c:v>14.46</c:v>
                </c:pt>
                <c:pt idx="128">
                  <c:v>13.088</c:v>
                </c:pt>
                <c:pt idx="129">
                  <c:v>27.896</c:v>
                </c:pt>
                <c:pt idx="130">
                  <c:v>10.768</c:v>
                </c:pt>
                <c:pt idx="131">
                  <c:v>18.112</c:v>
                </c:pt>
                <c:pt idx="132">
                  <c:v>11.58</c:v>
                </c:pt>
                <c:pt idx="133">
                  <c:v>30.62</c:v>
                </c:pt>
                <c:pt idx="134">
                  <c:v>76.66</c:v>
                </c:pt>
                <c:pt idx="135">
                  <c:v>48.204</c:v>
                </c:pt>
                <c:pt idx="136">
                  <c:v>18.876</c:v>
                </c:pt>
                <c:pt idx="137">
                  <c:v>18.4</c:v>
                </c:pt>
                <c:pt idx="138">
                  <c:v>10.936</c:v>
                </c:pt>
                <c:pt idx="139">
                  <c:v>64.364</c:v>
                </c:pt>
                <c:pt idx="140">
                  <c:v>44.708</c:v>
                </c:pt>
                <c:pt idx="141">
                  <c:v>52.32</c:v>
                </c:pt>
                <c:pt idx="142">
                  <c:v>19.14</c:v>
                </c:pt>
                <c:pt idx="143">
                  <c:v>26.456</c:v>
                </c:pt>
                <c:pt idx="144">
                  <c:v>41.14400000000001</c:v>
                </c:pt>
                <c:pt idx="145">
                  <c:v>34.256</c:v>
                </c:pt>
                <c:pt idx="146">
                  <c:v>44.304</c:v>
                </c:pt>
                <c:pt idx="147">
                  <c:v>22.184</c:v>
                </c:pt>
                <c:pt idx="148">
                  <c:v>32.856</c:v>
                </c:pt>
                <c:pt idx="149">
                  <c:v>45.364</c:v>
                </c:pt>
                <c:pt idx="150">
                  <c:v>75.244</c:v>
                </c:pt>
                <c:pt idx="151">
                  <c:v>67.472</c:v>
                </c:pt>
                <c:pt idx="152">
                  <c:v>83.06800000000001</c:v>
                </c:pt>
                <c:pt idx="153">
                  <c:v>40.33600000000001</c:v>
                </c:pt>
                <c:pt idx="154">
                  <c:v>41.436</c:v>
                </c:pt>
                <c:pt idx="155">
                  <c:v>81.316</c:v>
                </c:pt>
                <c:pt idx="156">
                  <c:v>50.60400000000001</c:v>
                </c:pt>
                <c:pt idx="157">
                  <c:v>71.588</c:v>
                </c:pt>
                <c:pt idx="158">
                  <c:v>53.564</c:v>
                </c:pt>
                <c:pt idx="159">
                  <c:v>44.864</c:v>
                </c:pt>
                <c:pt idx="160">
                  <c:v>66.888</c:v>
                </c:pt>
                <c:pt idx="161">
                  <c:v>56.312</c:v>
                </c:pt>
                <c:pt idx="162">
                  <c:v>29.504</c:v>
                </c:pt>
                <c:pt idx="163">
                  <c:v>92.23200000000001</c:v>
                </c:pt>
                <c:pt idx="164">
                  <c:v>125.624</c:v>
                </c:pt>
                <c:pt idx="165">
                  <c:v>122.832</c:v>
                </c:pt>
                <c:pt idx="166">
                  <c:v>104.616</c:v>
                </c:pt>
                <c:pt idx="167">
                  <c:v>35.088</c:v>
                </c:pt>
                <c:pt idx="168">
                  <c:v>60.9</c:v>
                </c:pt>
                <c:pt idx="169">
                  <c:v>34.79600000000001</c:v>
                </c:pt>
                <c:pt idx="170">
                  <c:v>79.2</c:v>
                </c:pt>
                <c:pt idx="171">
                  <c:v>38.788</c:v>
                </c:pt>
                <c:pt idx="172">
                  <c:v>72.936</c:v>
                </c:pt>
                <c:pt idx="173">
                  <c:v>43.676</c:v>
                </c:pt>
                <c:pt idx="174">
                  <c:v>59.312</c:v>
                </c:pt>
                <c:pt idx="175">
                  <c:v>60.876</c:v>
                </c:pt>
                <c:pt idx="176">
                  <c:v>65.74</c:v>
                </c:pt>
                <c:pt idx="177">
                  <c:v>89.14</c:v>
                </c:pt>
                <c:pt idx="178">
                  <c:v>38.148</c:v>
                </c:pt>
                <c:pt idx="179">
                  <c:v>49.52</c:v>
                </c:pt>
                <c:pt idx="180">
                  <c:v>63.272</c:v>
                </c:pt>
                <c:pt idx="181">
                  <c:v>126.148</c:v>
                </c:pt>
                <c:pt idx="182">
                  <c:v>104.372</c:v>
                </c:pt>
                <c:pt idx="183">
                  <c:v>38.396</c:v>
                </c:pt>
                <c:pt idx="184">
                  <c:v>90.784</c:v>
                </c:pt>
                <c:pt idx="185">
                  <c:v>108.704</c:v>
                </c:pt>
                <c:pt idx="186">
                  <c:v>144.62</c:v>
                </c:pt>
                <c:pt idx="187">
                  <c:v>134.94</c:v>
                </c:pt>
                <c:pt idx="188">
                  <c:v>52.608</c:v>
                </c:pt>
                <c:pt idx="189">
                  <c:v>73.02</c:v>
                </c:pt>
                <c:pt idx="190">
                  <c:v>142.684</c:v>
                </c:pt>
                <c:pt idx="191">
                  <c:v>120.236</c:v>
                </c:pt>
                <c:pt idx="192">
                  <c:v>80.968</c:v>
                </c:pt>
                <c:pt idx="193">
                  <c:v>120.28</c:v>
                </c:pt>
                <c:pt idx="194">
                  <c:v>97.936</c:v>
                </c:pt>
                <c:pt idx="195">
                  <c:v>110.316</c:v>
                </c:pt>
                <c:pt idx="196">
                  <c:v>112.38</c:v>
                </c:pt>
                <c:pt idx="197">
                  <c:v>75.09200000000001</c:v>
                </c:pt>
                <c:pt idx="198">
                  <c:v>66.14</c:v>
                </c:pt>
                <c:pt idx="199">
                  <c:v>94.868</c:v>
                </c:pt>
                <c:pt idx="200">
                  <c:v>227.764</c:v>
                </c:pt>
                <c:pt idx="201">
                  <c:v>191.28</c:v>
                </c:pt>
                <c:pt idx="202">
                  <c:v>209.96</c:v>
                </c:pt>
                <c:pt idx="203">
                  <c:v>183.74</c:v>
                </c:pt>
                <c:pt idx="204">
                  <c:v>128.76</c:v>
                </c:pt>
                <c:pt idx="205">
                  <c:v>188.424</c:v>
                </c:pt>
                <c:pt idx="206">
                  <c:v>97.584</c:v>
                </c:pt>
                <c:pt idx="207">
                  <c:v>84.704</c:v>
                </c:pt>
                <c:pt idx="208">
                  <c:v>48.452</c:v>
                </c:pt>
                <c:pt idx="209">
                  <c:v>65.04</c:v>
                </c:pt>
                <c:pt idx="210">
                  <c:v>63.012</c:v>
                </c:pt>
                <c:pt idx="211">
                  <c:v>92.384</c:v>
                </c:pt>
                <c:pt idx="212">
                  <c:v>79.268</c:v>
                </c:pt>
                <c:pt idx="213">
                  <c:v>66.908</c:v>
                </c:pt>
                <c:pt idx="214">
                  <c:v>47.828</c:v>
                </c:pt>
                <c:pt idx="215">
                  <c:v>41.248</c:v>
                </c:pt>
                <c:pt idx="216">
                  <c:v>59.888</c:v>
                </c:pt>
                <c:pt idx="217">
                  <c:v>54.232</c:v>
                </c:pt>
                <c:pt idx="218">
                  <c:v>41.532</c:v>
                </c:pt>
                <c:pt idx="219">
                  <c:v>59.188</c:v>
                </c:pt>
                <c:pt idx="220">
                  <c:v>47.09600000000001</c:v>
                </c:pt>
                <c:pt idx="221">
                  <c:v>53.652</c:v>
                </c:pt>
                <c:pt idx="222">
                  <c:v>66.416</c:v>
                </c:pt>
                <c:pt idx="223">
                  <c:v>57.064</c:v>
                </c:pt>
                <c:pt idx="224">
                  <c:v>35.648</c:v>
                </c:pt>
                <c:pt idx="225">
                  <c:v>48.78</c:v>
                </c:pt>
                <c:pt idx="226">
                  <c:v>160.512</c:v>
                </c:pt>
                <c:pt idx="227">
                  <c:v>92.792</c:v>
                </c:pt>
                <c:pt idx="228">
                  <c:v>9.912</c:v>
                </c:pt>
              </c:numCache>
            </c:numRef>
          </c:val>
          <c:smooth val="0"/>
          <c:extLst xmlns:c16r2="http://schemas.microsoft.com/office/drawing/2015/06/chart">
            <c:ext xmlns:c16="http://schemas.microsoft.com/office/drawing/2014/chart" uri="{C3380CC4-5D6E-409C-BE32-E72D297353CC}">
              <c16:uniqueId val="{00000000-80B4-4592-A2E9-BF6D21B8EF6F}"/>
            </c:ext>
          </c:extLst>
        </c:ser>
        <c:dLbls>
          <c:showLegendKey val="0"/>
          <c:showVal val="0"/>
          <c:showCatName val="0"/>
          <c:showSerName val="0"/>
          <c:showPercent val="0"/>
          <c:showBubbleSize val="0"/>
        </c:dLbls>
        <c:marker val="1"/>
        <c:smooth val="0"/>
        <c:axId val="-2069325752"/>
        <c:axId val="-2069319720"/>
      </c:lineChart>
      <c:catAx>
        <c:axId val="-2069325752"/>
        <c:scaling>
          <c:orientation val="minMax"/>
        </c:scaling>
        <c:delete val="0"/>
        <c:axPos val="b"/>
        <c:title>
          <c:tx>
            <c:rich>
              <a:bodyPr/>
              <a:lstStyle/>
              <a:p>
                <a:pPr>
                  <a:lnSpc>
                    <a:spcPts val="2000"/>
                  </a:lnSpc>
                  <a:defRPr sz="2000"/>
                </a:pPr>
                <a:r>
                  <a:rPr lang="en-US" sz="2000" dirty="0"/>
                  <a:t>Time </a:t>
                </a:r>
                <a:r>
                  <a:rPr lang="en-US" sz="2000" b="0" dirty="0"/>
                  <a:t>(</a:t>
                </a:r>
                <a:r>
                  <a:rPr lang="en-US" sz="2000" b="0" dirty="0" smtClean="0"/>
                  <a:t>seconds)</a:t>
                </a:r>
                <a:endParaRPr lang="en-US" sz="2000" b="0" dirty="0"/>
              </a:p>
            </c:rich>
          </c:tx>
          <c:layout>
            <c:manualLayout>
              <c:xMode val="edge"/>
              <c:yMode val="edge"/>
              <c:x val="0.436945678807645"/>
              <c:y val="0.89209915352691"/>
            </c:manualLayout>
          </c:layout>
          <c:overlay val="0"/>
        </c:title>
        <c:numFmt formatCode="General" sourceLinked="1"/>
        <c:majorTickMark val="out"/>
        <c:minorTickMark val="none"/>
        <c:tickLblPos val="nextTo"/>
        <c:spPr>
          <a:ln w="12700">
            <a:solidFill>
              <a:schemeClr val="tx1"/>
            </a:solidFill>
          </a:ln>
        </c:spPr>
        <c:crossAx val="-2069319720"/>
        <c:crosses val="autoZero"/>
        <c:auto val="1"/>
        <c:lblAlgn val="ctr"/>
        <c:lblOffset val="100"/>
        <c:tickLblSkip val="20"/>
        <c:tickMarkSkip val="20"/>
        <c:noMultiLvlLbl val="0"/>
      </c:catAx>
      <c:valAx>
        <c:axId val="-2069319720"/>
        <c:scaling>
          <c:orientation val="minMax"/>
        </c:scaling>
        <c:delete val="0"/>
        <c:axPos val="l"/>
        <c:majorGridlines>
          <c:spPr>
            <a:ln w="9525">
              <a:solidFill>
                <a:schemeClr val="tx1"/>
              </a:solidFill>
              <a:prstDash val="dash"/>
            </a:ln>
          </c:spPr>
        </c:majorGridlines>
        <c:title>
          <c:tx>
            <c:rich>
              <a:bodyPr rot="-5400000" vert="horz"/>
              <a:lstStyle/>
              <a:p>
                <a:pPr>
                  <a:lnSpc>
                    <a:spcPts val="2000"/>
                  </a:lnSpc>
                  <a:defRPr sz="2000"/>
                </a:pPr>
                <a:r>
                  <a:rPr lang="en-US" sz="2000" dirty="0"/>
                  <a:t>Data Swapped In from ZRAM </a:t>
                </a:r>
                <a:r>
                  <a:rPr lang="en-US" sz="2000" b="0" dirty="0"/>
                  <a:t>(MB/s)</a:t>
                </a:r>
              </a:p>
            </c:rich>
          </c:tx>
          <c:layout>
            <c:manualLayout>
              <c:xMode val="edge"/>
              <c:yMode val="edge"/>
              <c:x val="0.00884905612759944"/>
              <c:y val="0.0363620797379835"/>
            </c:manualLayout>
          </c:layout>
          <c:overlay val="0"/>
        </c:title>
        <c:numFmt formatCode="General" sourceLinked="1"/>
        <c:majorTickMark val="out"/>
        <c:minorTickMark val="none"/>
        <c:tickLblPos val="nextTo"/>
        <c:spPr>
          <a:ln w="12700">
            <a:solidFill>
              <a:schemeClr val="tx1"/>
            </a:solidFill>
          </a:ln>
        </c:spPr>
        <c:crossAx val="-2069325752"/>
        <c:crossesAt val="1.0"/>
        <c:crossBetween val="between"/>
      </c:valAx>
      <c:spPr>
        <a:solidFill>
          <a:schemeClr val="bg1"/>
        </a:solidFill>
        <a:ln w="12700">
          <a:solidFill>
            <a:schemeClr val="tx1"/>
          </a:solidFill>
        </a:ln>
      </c:spPr>
    </c:plotArea>
    <c:plotVisOnly val="1"/>
    <c:dispBlanksAs val="gap"/>
    <c:showDLblsOverMax val="0"/>
  </c:chart>
  <c:spPr>
    <a:ln>
      <a:noFill/>
    </a:ln>
  </c:spPr>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0.12406</cdr:x>
      <cdr:y>0.69942</cdr:y>
    </cdr:from>
    <cdr:to>
      <cdr:x>0.22489</cdr:x>
      <cdr:y>0.7882</cdr:y>
    </cdr:to>
    <cdr:sp macro="" textlink="">
      <cdr:nvSpPr>
        <cdr:cNvPr id="2" name="TextBox 1"/>
        <cdr:cNvSpPr txBox="1"/>
      </cdr:nvSpPr>
      <cdr:spPr>
        <a:xfrm xmlns:a="http://schemas.openxmlformats.org/drawingml/2006/main">
          <a:off x="838224" y="2667012"/>
          <a:ext cx="681248" cy="338534"/>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0</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0.12406</cdr:x>
      <cdr:y>0.61948</cdr:y>
    </cdr:from>
    <cdr:to>
      <cdr:x>0.22489</cdr:x>
      <cdr:y>0.70827</cdr:y>
    </cdr:to>
    <cdr:sp macro="" textlink="">
      <cdr:nvSpPr>
        <cdr:cNvPr id="3" name="TextBox 2"/>
        <cdr:cNvSpPr txBox="1"/>
      </cdr:nvSpPr>
      <cdr:spPr>
        <a:xfrm xmlns:a="http://schemas.openxmlformats.org/drawingml/2006/main">
          <a:off x="838224" y="2362187"/>
          <a:ext cx="681248" cy="338571"/>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3</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0.12406</cdr:x>
      <cdr:y>0.53955</cdr:y>
    </cdr:from>
    <cdr:to>
      <cdr:x>0.22489</cdr:x>
      <cdr:y>0.62834</cdr:y>
    </cdr:to>
    <cdr:sp macro="" textlink="">
      <cdr:nvSpPr>
        <cdr:cNvPr id="4" name="TextBox 3"/>
        <cdr:cNvSpPr txBox="1"/>
      </cdr:nvSpPr>
      <cdr:spPr>
        <a:xfrm xmlns:a="http://schemas.openxmlformats.org/drawingml/2006/main">
          <a:off x="838224" y="2057400"/>
          <a:ext cx="681248" cy="338571"/>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6</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0.12406</cdr:x>
      <cdr:y>0.4796</cdr:y>
    </cdr:from>
    <cdr:to>
      <cdr:x>0.22489</cdr:x>
      <cdr:y>0.56839</cdr:y>
    </cdr:to>
    <cdr:sp macro="" textlink="">
      <cdr:nvSpPr>
        <cdr:cNvPr id="5" name="TextBox 4"/>
        <cdr:cNvSpPr txBox="1"/>
      </cdr:nvSpPr>
      <cdr:spPr>
        <a:xfrm xmlns:a="http://schemas.openxmlformats.org/drawingml/2006/main">
          <a:off x="838224" y="1828800"/>
          <a:ext cx="681248" cy="33857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9</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0.1015</cdr:x>
      <cdr:y>0.39967</cdr:y>
    </cdr:from>
    <cdr:to>
      <cdr:x>0.22298</cdr:x>
      <cdr:y>0.48845</cdr:y>
    </cdr:to>
    <cdr:sp macro="" textlink="">
      <cdr:nvSpPr>
        <cdr:cNvPr id="6" name="TextBox 5"/>
        <cdr:cNvSpPr txBox="1"/>
      </cdr:nvSpPr>
      <cdr:spPr>
        <a:xfrm xmlns:a="http://schemas.openxmlformats.org/drawingml/2006/main">
          <a:off x="685800" y="1524013"/>
          <a:ext cx="820767" cy="33853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12</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0.1015</cdr:x>
      <cdr:y>0.31973</cdr:y>
    </cdr:from>
    <cdr:to>
      <cdr:x>0.22298</cdr:x>
      <cdr:y>0.40852</cdr:y>
    </cdr:to>
    <cdr:sp macro="" textlink="">
      <cdr:nvSpPr>
        <cdr:cNvPr id="7" name="TextBox 6"/>
        <cdr:cNvSpPr txBox="1"/>
      </cdr:nvSpPr>
      <cdr:spPr>
        <a:xfrm xmlns:a="http://schemas.openxmlformats.org/drawingml/2006/main">
          <a:off x="685800" y="1219187"/>
          <a:ext cx="820767" cy="33857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15</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0.1015</cdr:x>
      <cdr:y>0.2398</cdr:y>
    </cdr:from>
    <cdr:to>
      <cdr:x>0.22298</cdr:x>
      <cdr:y>0.32859</cdr:y>
    </cdr:to>
    <cdr:sp macro="" textlink="">
      <cdr:nvSpPr>
        <cdr:cNvPr id="8" name="TextBox 7"/>
        <cdr:cNvSpPr txBox="1"/>
      </cdr:nvSpPr>
      <cdr:spPr>
        <a:xfrm xmlns:a="http://schemas.openxmlformats.org/drawingml/2006/main">
          <a:off x="685800" y="914400"/>
          <a:ext cx="820767" cy="33857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18</a:t>
          </a:r>
          <a:r>
            <a:rPr lang="en-US" sz="2200" baseline="15000" dirty="0" smtClean="0"/>
            <a:t>×</a:t>
          </a:r>
          <a:r>
            <a:rPr lang="en-US" sz="2200" spc="-50" dirty="0" smtClean="0"/>
            <a:t>10</a:t>
          </a:r>
          <a:r>
            <a:rPr lang="en-US" sz="2200" spc="-50" baseline="30000" dirty="0" smtClean="0"/>
            <a:t>12</a:t>
          </a:r>
          <a:endParaRPr lang="en-US" sz="2200" spc="-50" dirty="0"/>
        </a:p>
      </cdr:txBody>
    </cdr:sp>
  </cdr:relSizeAnchor>
</c:userShapes>
</file>

<file path=ppt/drawings/drawing2.xml><?xml version="1.0" encoding="utf-8"?>
<c:userShapes xmlns:c="http://schemas.openxmlformats.org/drawingml/2006/chart">
  <cdr:relSizeAnchor xmlns:cdr="http://schemas.openxmlformats.org/drawingml/2006/chartDrawing">
    <cdr:from>
      <cdr:x>0.12406</cdr:x>
      <cdr:y>0.69942</cdr:y>
    </cdr:from>
    <cdr:to>
      <cdr:x>0.22489</cdr:x>
      <cdr:y>0.7882</cdr:y>
    </cdr:to>
    <cdr:sp macro="" textlink="">
      <cdr:nvSpPr>
        <cdr:cNvPr id="2" name="TextBox 1"/>
        <cdr:cNvSpPr txBox="1"/>
      </cdr:nvSpPr>
      <cdr:spPr>
        <a:xfrm xmlns:a="http://schemas.openxmlformats.org/drawingml/2006/main">
          <a:off x="838224" y="2667012"/>
          <a:ext cx="681248" cy="338534"/>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0</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0.12406</cdr:x>
      <cdr:y>0.61948</cdr:y>
    </cdr:from>
    <cdr:to>
      <cdr:x>0.22489</cdr:x>
      <cdr:y>0.70827</cdr:y>
    </cdr:to>
    <cdr:sp macro="" textlink="">
      <cdr:nvSpPr>
        <cdr:cNvPr id="3" name="TextBox 2"/>
        <cdr:cNvSpPr txBox="1"/>
      </cdr:nvSpPr>
      <cdr:spPr>
        <a:xfrm xmlns:a="http://schemas.openxmlformats.org/drawingml/2006/main">
          <a:off x="838224" y="2362187"/>
          <a:ext cx="681248" cy="338571"/>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3</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0.12406</cdr:x>
      <cdr:y>0.53955</cdr:y>
    </cdr:from>
    <cdr:to>
      <cdr:x>0.22489</cdr:x>
      <cdr:y>0.62834</cdr:y>
    </cdr:to>
    <cdr:sp macro="" textlink="">
      <cdr:nvSpPr>
        <cdr:cNvPr id="4" name="TextBox 3"/>
        <cdr:cNvSpPr txBox="1"/>
      </cdr:nvSpPr>
      <cdr:spPr>
        <a:xfrm xmlns:a="http://schemas.openxmlformats.org/drawingml/2006/main">
          <a:off x="838224" y="2057400"/>
          <a:ext cx="681248" cy="338571"/>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6</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0.12406</cdr:x>
      <cdr:y>0.4796</cdr:y>
    </cdr:from>
    <cdr:to>
      <cdr:x>0.22489</cdr:x>
      <cdr:y>0.56839</cdr:y>
    </cdr:to>
    <cdr:sp macro="" textlink="">
      <cdr:nvSpPr>
        <cdr:cNvPr id="5" name="TextBox 4"/>
        <cdr:cNvSpPr txBox="1"/>
      </cdr:nvSpPr>
      <cdr:spPr>
        <a:xfrm xmlns:a="http://schemas.openxmlformats.org/drawingml/2006/main">
          <a:off x="838224" y="1828800"/>
          <a:ext cx="681248" cy="33857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9</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0.1015</cdr:x>
      <cdr:y>0.39967</cdr:y>
    </cdr:from>
    <cdr:to>
      <cdr:x>0.22298</cdr:x>
      <cdr:y>0.48845</cdr:y>
    </cdr:to>
    <cdr:sp macro="" textlink="">
      <cdr:nvSpPr>
        <cdr:cNvPr id="6" name="TextBox 5"/>
        <cdr:cNvSpPr txBox="1"/>
      </cdr:nvSpPr>
      <cdr:spPr>
        <a:xfrm xmlns:a="http://schemas.openxmlformats.org/drawingml/2006/main">
          <a:off x="685800" y="1524013"/>
          <a:ext cx="820767" cy="33853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12</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0.1015</cdr:x>
      <cdr:y>0.31973</cdr:y>
    </cdr:from>
    <cdr:to>
      <cdr:x>0.22298</cdr:x>
      <cdr:y>0.40852</cdr:y>
    </cdr:to>
    <cdr:sp macro="" textlink="">
      <cdr:nvSpPr>
        <cdr:cNvPr id="7" name="TextBox 6"/>
        <cdr:cNvSpPr txBox="1"/>
      </cdr:nvSpPr>
      <cdr:spPr>
        <a:xfrm xmlns:a="http://schemas.openxmlformats.org/drawingml/2006/main">
          <a:off x="685800" y="1219187"/>
          <a:ext cx="820767" cy="33857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15</a:t>
          </a:r>
          <a:r>
            <a:rPr lang="en-US" sz="2200" baseline="15000" dirty="0" smtClean="0"/>
            <a:t>×</a:t>
          </a:r>
          <a:r>
            <a:rPr lang="en-US" sz="2200" spc="-50" dirty="0" smtClean="0"/>
            <a:t>10</a:t>
          </a:r>
          <a:r>
            <a:rPr lang="en-US" sz="2200" spc="-50" baseline="30000" dirty="0" smtClean="0"/>
            <a:t>12</a:t>
          </a:r>
          <a:endParaRPr lang="en-US" sz="2200" spc="-50" dirty="0"/>
        </a:p>
      </cdr:txBody>
    </cdr:sp>
  </cdr:relSizeAnchor>
  <cdr:relSizeAnchor xmlns:cdr="http://schemas.openxmlformats.org/drawingml/2006/chartDrawing">
    <cdr:from>
      <cdr:x>0.1015</cdr:x>
      <cdr:y>0.2398</cdr:y>
    </cdr:from>
    <cdr:to>
      <cdr:x>0.22298</cdr:x>
      <cdr:y>0.32859</cdr:y>
    </cdr:to>
    <cdr:sp macro="" textlink="">
      <cdr:nvSpPr>
        <cdr:cNvPr id="8" name="TextBox 7"/>
        <cdr:cNvSpPr txBox="1"/>
      </cdr:nvSpPr>
      <cdr:spPr>
        <a:xfrm xmlns:a="http://schemas.openxmlformats.org/drawingml/2006/main">
          <a:off x="685800" y="914400"/>
          <a:ext cx="820767" cy="33857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200" spc="-50" dirty="0" smtClean="0"/>
            <a:t>18</a:t>
          </a:r>
          <a:r>
            <a:rPr lang="en-US" sz="2200" baseline="15000" dirty="0" smtClean="0"/>
            <a:t>×</a:t>
          </a:r>
          <a:r>
            <a:rPr lang="en-US" sz="2200" spc="-50" dirty="0" smtClean="0"/>
            <a:t>10</a:t>
          </a:r>
          <a:r>
            <a:rPr lang="en-US" sz="2200" spc="-50" baseline="30000" dirty="0" smtClean="0"/>
            <a:t>12</a:t>
          </a:r>
          <a:endParaRPr lang="en-US" sz="2200" spc="-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4BDD2E-8744-D74E-8A07-3D7C96C5ADED}" type="datetimeFigureOut">
              <a:rPr lang="en-US" smtClean="0"/>
              <a:t>3/30/18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0A336A-9C8E-8744-AD28-B78518F2E8D2}" type="slidenum">
              <a:rPr lang="en-US" smtClean="0"/>
              <a:t>‹#›</a:t>
            </a:fld>
            <a:endParaRPr lang="en-US"/>
          </a:p>
        </p:txBody>
      </p:sp>
    </p:spTree>
    <p:extLst>
      <p:ext uri="{BB962C8B-B14F-4D97-AF65-F5344CB8AC3E}">
        <p14:creationId xmlns:p14="http://schemas.microsoft.com/office/powerpoint/2010/main" val="783143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B0202-0840-4C01-B8CE-44CF26C9F665}" type="datetimeFigureOut">
              <a:rPr lang="en-US" smtClean="0"/>
              <a:t>3/30/18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B66F2-E617-4D22-9699-A8F2E158CBC6}" type="slidenum">
              <a:rPr lang="en-US" smtClean="0"/>
              <a:t>‹#›</a:t>
            </a:fld>
            <a:endParaRPr lang="en-US"/>
          </a:p>
        </p:txBody>
      </p:sp>
    </p:spTree>
    <p:extLst>
      <p:ext uri="{BB962C8B-B14F-4D97-AF65-F5344CB8AC3E}">
        <p14:creationId xmlns:p14="http://schemas.microsoft.com/office/powerpoint/2010/main" val="32627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Consumer</a:t>
            </a:r>
            <a:r>
              <a:rPr lang="en-US" baseline="0" dirty="0" smtClean="0"/>
              <a:t> devices like tablets smartphone and wearable are now everywhere and used by billions of people.</a:t>
            </a:r>
          </a:p>
          <a:p>
            <a:r>
              <a:rPr lang="en-US" dirty="0" smtClean="0"/>
              <a:t>One of the</a:t>
            </a:r>
            <a:r>
              <a:rPr lang="en-US" baseline="0" dirty="0" smtClean="0"/>
              <a:t> major challenge in these devices is battery limitation which makes the energy consumption a critical concern </a:t>
            </a:r>
            <a:r>
              <a:rPr lang="mr-IN" baseline="0" dirty="0" smtClean="0"/>
              <a:t>…</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a:t>
            </a:r>
            <a:r>
              <a:rPr lang="en-US" dirty="0" err="1" smtClean="0"/>
              <a:t>gonna</a:t>
            </a:r>
            <a:r>
              <a:rPr lang="en-US" baseline="0" dirty="0" smtClean="0"/>
              <a:t> talk about our workload analysis. I will focus on chrome browser for the most of this talk.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12</a:t>
            </a:fld>
            <a:endParaRPr lang="en-US"/>
          </a:p>
        </p:txBody>
      </p:sp>
    </p:spTree>
    <p:extLst>
      <p:ext uri="{BB962C8B-B14F-4D97-AF65-F5344CB8AC3E}">
        <p14:creationId xmlns:p14="http://schemas.microsoft.com/office/powerpoint/2010/main" val="359646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13</a:t>
            </a:fld>
            <a:endParaRPr lang="en-US"/>
          </a:p>
        </p:txBody>
      </p:sp>
    </p:spTree>
    <p:extLst>
      <p:ext uri="{BB962C8B-B14F-4D97-AF65-F5344CB8AC3E}">
        <p14:creationId xmlns:p14="http://schemas.microsoft.com/office/powerpoint/2010/main" val="359646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14</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Feedback:</a:t>
            </a:r>
            <a:r>
              <a:rPr lang="en-US" sz="1200" kern="1200" baseline="0" dirty="0" smtClean="0">
                <a:solidFill>
                  <a:schemeClr val="tx1"/>
                </a:solidFill>
                <a:latin typeface="+mn-lt"/>
                <a:ea typeface="+mn-ea"/>
                <a:cs typeface="+mn-cs"/>
              </a:rPr>
              <a:t> the first major part just download the source files and parse them.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just</a:t>
            </a:r>
            <a:r>
              <a:rPr lang="en-US" sz="1200" kern="1200" baseline="0" dirty="0" smtClean="0">
                <a:solidFill>
                  <a:schemeClr val="tx1"/>
                </a:solidFill>
                <a:latin typeface="+mn-lt"/>
                <a:ea typeface="+mn-ea"/>
                <a:cs typeface="+mn-cs"/>
              </a:rPr>
              <a:t> want to give you a brief high-level overview of how chrome renders a webpage. First the browser downloads the HTML and CSS, it starts parsing them to extract the content of the webpage. Then, based on those, at the next two stages, the browser calculate the visual rep and position of each object at the page. So at the end of layout stage, for each object, it knows the visual elements and the location of each object that needs to be drawn.. Then it goes to </a:t>
            </a:r>
            <a:r>
              <a:rPr lang="en-US" sz="1200" kern="1200" baseline="0" dirty="0" err="1" smtClean="0">
                <a:solidFill>
                  <a:schemeClr val="tx1"/>
                </a:solidFill>
                <a:latin typeface="+mn-lt"/>
                <a:ea typeface="+mn-ea"/>
                <a:cs typeface="+mn-cs"/>
              </a:rPr>
              <a:t>rasterization</a:t>
            </a:r>
            <a:r>
              <a:rPr lang="en-US" sz="1200" kern="1200" baseline="0" dirty="0" smtClean="0">
                <a:solidFill>
                  <a:schemeClr val="tx1"/>
                </a:solidFill>
                <a:latin typeface="+mn-lt"/>
                <a:ea typeface="+mn-ea"/>
                <a:cs typeface="+mn-cs"/>
              </a:rPr>
              <a:t> which is basically the process of </a:t>
            </a:r>
            <a:r>
              <a:rPr lang="en-US" sz="1200" kern="1200" baseline="0" dirty="0" err="1" smtClean="0">
                <a:solidFill>
                  <a:schemeClr val="tx1"/>
                </a:solidFill>
                <a:latin typeface="+mn-lt"/>
                <a:ea typeface="+mn-ea"/>
                <a:cs typeface="+mn-cs"/>
              </a:rPr>
              <a:t>painiting</a:t>
            </a:r>
            <a:r>
              <a:rPr lang="en-US" sz="1200" kern="1200" baseline="0" dirty="0" smtClean="0">
                <a:solidFill>
                  <a:schemeClr val="tx1"/>
                </a:solidFill>
                <a:latin typeface="+mn-lt"/>
                <a:ea typeface="+mn-ea"/>
                <a:cs typeface="+mn-cs"/>
              </a:rPr>
              <a:t> those object and generating the bitmaps. And at the final stages, compositing gets those bitmaps and composite them to </a:t>
            </a:r>
            <a:r>
              <a:rPr lang="en-US" sz="1200" kern="1200" baseline="0" dirty="0" err="1" smtClean="0">
                <a:solidFill>
                  <a:schemeClr val="tx1"/>
                </a:solidFill>
                <a:latin typeface="+mn-lt"/>
                <a:ea typeface="+mn-ea"/>
                <a:cs typeface="+mn-cs"/>
              </a:rPr>
              <a:t>gether</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gerenate</a:t>
            </a:r>
            <a:r>
              <a:rPr lang="en-US" sz="1200" kern="1200" baseline="0" dirty="0" smtClean="0">
                <a:solidFill>
                  <a:schemeClr val="tx1"/>
                </a:solidFill>
                <a:latin typeface="+mn-lt"/>
                <a:ea typeface="+mn-ea"/>
                <a:cs typeface="+mn-cs"/>
              </a:rPr>
              <a:t> the final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and calculate the visual </a:t>
            </a:r>
            <a:r>
              <a:rPr lang="en-US" sz="1200" kern="1200" baseline="0" dirty="0" err="1" smtClean="0">
                <a:solidFill>
                  <a:schemeClr val="tx1"/>
                </a:solidFill>
                <a:latin typeface="+mn-lt"/>
                <a:ea typeface="+mn-ea"/>
                <a:cs typeface="+mn-cs"/>
              </a:rPr>
              <a:t>represenation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postiion</a:t>
            </a:r>
            <a:r>
              <a:rPr lang="en-US" sz="1200" kern="1200" baseline="0" dirty="0" smtClean="0">
                <a:solidFill>
                  <a:schemeClr val="tx1"/>
                </a:solidFill>
                <a:latin typeface="+mn-lt"/>
                <a:ea typeface="+mn-ea"/>
                <a:cs typeface="+mn-cs"/>
              </a:rPr>
              <a:t> of each object in the page. At the end of the layout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Everything starts with downloading the HTML and CSS.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chrome’s rendering engine, starts by parsing HTML files and store the </a:t>
            </a:r>
            <a:r>
              <a:rPr lang="en-US" sz="1200" kern="1200" dirty="0" smtClean="0">
                <a:solidFill>
                  <a:schemeClr val="tx1"/>
                </a:solidFill>
                <a:latin typeface="+mn-lt"/>
                <a:ea typeface="+mn-ea"/>
                <a:cs typeface="+mn-cs"/>
              </a:rPr>
              <a:t>the contents of a web page a tree of </a:t>
            </a:r>
            <a:r>
              <a:rPr lang="en-US" sz="1200" i="1" kern="1200" dirty="0" smtClean="0">
                <a:solidFill>
                  <a:schemeClr val="tx1"/>
                </a:solidFill>
                <a:latin typeface="+mn-lt"/>
                <a:ea typeface="+mn-ea"/>
                <a:cs typeface="+mn-cs"/>
              </a:rPr>
              <a:t>Node</a:t>
            </a:r>
            <a:r>
              <a:rPr lang="en-US" sz="1200" i="0" kern="1200" dirty="0" smtClean="0">
                <a:solidFill>
                  <a:schemeClr val="tx1"/>
                </a:solidFill>
                <a:latin typeface="+mn-lt"/>
                <a:ea typeface="+mn-ea"/>
                <a:cs typeface="+mn-cs"/>
              </a:rPr>
              <a:t> objects called the DOM tree. It also extracts style</a:t>
            </a:r>
            <a:r>
              <a:rPr lang="en-US" sz="1200" i="0" kern="1200" baseline="0" dirty="0" smtClean="0">
                <a:solidFill>
                  <a:schemeClr val="tx1"/>
                </a:solidFill>
                <a:latin typeface="+mn-lt"/>
                <a:ea typeface="+mn-ea"/>
                <a:cs typeface="+mn-cs"/>
              </a:rPr>
              <a:t> rules by parsing the CSS files. DOM tree and style rules together allows them to creates the render tree. </a:t>
            </a:r>
            <a:r>
              <a:rPr lang="en-US" sz="1200" kern="1200" dirty="0" smtClean="0">
                <a:solidFill>
                  <a:schemeClr val="tx1"/>
                </a:solidFill>
                <a:latin typeface="+mn-lt"/>
                <a:ea typeface="+mn-ea"/>
                <a:cs typeface="+mn-cs"/>
              </a:rPr>
              <a:t>The browser combines the DOM and style rules and generates "render tree,”. This tree is the visual representation of the document. The purpose of this tree is to enable painting the contents in their correct order. Up to this point we've calculated which nodes should be visible and their computed styles, but we have not calculated their exact position and size within the viewport of the device---that's the "layout" stage.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Layout computes the exact position and size of each object.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Finally, now that we know which nodes are visible, and their computed styles and geometry, we can pass this information to the final stage, which converts each node in the render tree to actual pixels on the screen. This step is often referred to as "painting" or "rasterizing.” Painting is the process of filling in pixels into bitmaps. It involves drawing out text, colors, images, borders, and shadows, essentially every visual part of the elements. Finally, The rasterized bitmap (also known as a texture) is then sent to the GPU through a process called texture upload, after which the GPU performs compositing.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DOM: the contents of a web page are internally stored as a tree of </a:t>
            </a:r>
            <a:r>
              <a:rPr lang="en-US" sz="1200" i="1" kern="1200" dirty="0" smtClean="0">
                <a:solidFill>
                  <a:schemeClr val="tx1"/>
                </a:solidFill>
                <a:latin typeface="+mn-lt"/>
                <a:ea typeface="+mn-ea"/>
                <a:cs typeface="+mn-cs"/>
              </a:rPr>
              <a:t>Node</a:t>
            </a:r>
            <a:r>
              <a:rPr lang="en-US" sz="1200" i="0" kern="1200" dirty="0" smtClean="0">
                <a:solidFill>
                  <a:schemeClr val="tx1"/>
                </a:solidFill>
                <a:latin typeface="+mn-lt"/>
                <a:ea typeface="+mn-ea"/>
                <a:cs typeface="+mn-cs"/>
              </a:rPr>
              <a:t> objects called the DOM tree.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DOM:</a:t>
            </a:r>
            <a:r>
              <a:rPr lang="en-US" sz="1200" i="0" kern="1200" baseline="0" dirty="0" smtClean="0">
                <a:solidFill>
                  <a:schemeClr val="tx1"/>
                </a:solidFill>
                <a:latin typeface="+mn-lt"/>
                <a:ea typeface="+mn-ea"/>
                <a:cs typeface="+mn-cs"/>
              </a:rPr>
              <a:t> content of the webpage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Style rules: describe the style that need to be applies to the document</a:t>
            </a: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Render Tree: </a:t>
            </a:r>
            <a:r>
              <a:rPr lang="en-US" sz="1200" kern="1200" dirty="0" smtClean="0">
                <a:solidFill>
                  <a:schemeClr val="tx1"/>
                </a:solidFill>
                <a:latin typeface="+mn-lt"/>
                <a:ea typeface="+mn-ea"/>
                <a:cs typeface="+mn-cs"/>
              </a:rPr>
              <a:t>This tree is of visual elements in the order in which they will be displayed. It is the visual representation of the document. The purpose of this tree is to enable painting the contents in their correct order.</a:t>
            </a: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Layout: The calculation of geometric information (where and what size each element has) for every visible element. It’s normally done for the entire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Paint/rasterize:</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Painting is the process of filling in pixels. It involves drawing out text, colors, images, borders, and shadows, essentially every visual part of the elements. The drawing is typically done onto multiple surfaces, often called layers.</a:t>
            </a: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Compositing: Since the parts of the page were drawn into potentially multiple layers they need to be drawn to the screen in the correct order so that the page renders correctly. This is especially important for elements that overlap another, since a mistake could result in one element appearing over the top of another incorrectly.</a:t>
            </a: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https://</a:t>
            </a:r>
            <a:r>
              <a:rPr lang="en-US" sz="1200" i="0" kern="1200" dirty="0" err="1" smtClean="0">
                <a:solidFill>
                  <a:schemeClr val="tx1"/>
                </a:solidFill>
                <a:latin typeface="+mn-lt"/>
                <a:ea typeface="+mn-ea"/>
                <a:cs typeface="+mn-cs"/>
              </a:rPr>
              <a:t>aerotwist.com</a:t>
            </a:r>
            <a:r>
              <a:rPr lang="en-US" sz="1200" i="0" kern="1200" dirty="0" smtClean="0">
                <a:solidFill>
                  <a:schemeClr val="tx1"/>
                </a:solidFill>
                <a:latin typeface="+mn-lt"/>
                <a:ea typeface="+mn-ea"/>
                <a:cs typeface="+mn-cs"/>
              </a:rPr>
              <a:t>/blog/the-anatomy-of-a-frame/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The main subsystems are:</a:t>
            </a:r>
          </a:p>
          <a:p>
            <a:r>
              <a:rPr lang="en-US" sz="1200" kern="1200" dirty="0" smtClean="0">
                <a:solidFill>
                  <a:schemeClr val="tx1"/>
                </a:solidFill>
                <a:latin typeface="+mn-lt"/>
                <a:ea typeface="+mn-ea"/>
                <a:cs typeface="+mn-cs"/>
              </a:rPr>
              <a:t>Input handling [technically not related to graphics per se, but nevertheless critical for many interactions]</a:t>
            </a:r>
          </a:p>
          <a:p>
            <a:r>
              <a:rPr lang="en-US" sz="1200" kern="1200" dirty="0" smtClean="0">
                <a:solidFill>
                  <a:schemeClr val="tx1"/>
                </a:solidFill>
                <a:latin typeface="+mn-lt"/>
                <a:ea typeface="+mn-ea"/>
                <a:cs typeface="+mn-cs"/>
              </a:rPr>
              <a:t>Parsing, which turns a chunk of HTML into DOM nodes</a:t>
            </a:r>
          </a:p>
          <a:p>
            <a:r>
              <a:rPr lang="en-US" sz="1200" kern="1200" dirty="0" smtClean="0">
                <a:solidFill>
                  <a:schemeClr val="tx1"/>
                </a:solidFill>
                <a:latin typeface="+mn-lt"/>
                <a:ea typeface="+mn-ea"/>
                <a:cs typeface="+mn-cs"/>
              </a:rPr>
              <a:t>Style, which resolves CSS onto the DOM</a:t>
            </a:r>
          </a:p>
          <a:p>
            <a:r>
              <a:rPr lang="en-US" sz="1200" kern="1200" dirty="0" smtClean="0">
                <a:solidFill>
                  <a:schemeClr val="tx1"/>
                </a:solidFill>
                <a:latin typeface="+mn-lt"/>
                <a:ea typeface="+mn-ea"/>
                <a:cs typeface="+mn-cs"/>
              </a:rPr>
              <a:t>Layout, which figures out where DOM elements end up relative to one another</a:t>
            </a:r>
          </a:p>
          <a:p>
            <a:r>
              <a:rPr lang="en-US" sz="1200" kern="1200" dirty="0" smtClean="0">
                <a:solidFill>
                  <a:schemeClr val="tx1"/>
                </a:solidFill>
                <a:latin typeface="+mn-lt"/>
                <a:ea typeface="+mn-ea"/>
                <a:cs typeface="+mn-cs"/>
              </a:rPr>
              <a:t>Paint setup, sometimes referred to as recording, which converts styled DOM elements into a display list (</a:t>
            </a:r>
            <a:r>
              <a:rPr lang="en-US" sz="1200" kern="1200" dirty="0" err="1" smtClean="0">
                <a:solidFill>
                  <a:schemeClr val="tx1"/>
                </a:solidFill>
                <a:latin typeface="+mn-lt"/>
                <a:ea typeface="+mn-ea"/>
                <a:cs typeface="+mn-cs"/>
              </a:rPr>
              <a:t>SkPicture</a:t>
            </a:r>
            <a:r>
              <a:rPr lang="en-US" sz="1200" kern="1200" dirty="0" smtClean="0">
                <a:solidFill>
                  <a:schemeClr val="tx1"/>
                </a:solidFill>
                <a:latin typeface="+mn-lt"/>
                <a:ea typeface="+mn-ea"/>
                <a:cs typeface="+mn-cs"/>
              </a:rPr>
              <a:t>) of drawing commands to paint later, on a per-layer basis</a:t>
            </a:r>
          </a:p>
          <a:p>
            <a:r>
              <a:rPr lang="en-US" sz="1200" kern="1200" dirty="0" smtClean="0">
                <a:solidFill>
                  <a:schemeClr val="tx1"/>
                </a:solidFill>
                <a:latin typeface="+mn-lt"/>
                <a:ea typeface="+mn-ea"/>
                <a:cs typeface="+mn-cs"/>
              </a:rPr>
              <a:t>Painting, which converts the </a:t>
            </a:r>
            <a:r>
              <a:rPr lang="en-US" sz="1200" kern="1200" dirty="0" err="1" smtClean="0">
                <a:solidFill>
                  <a:schemeClr val="tx1"/>
                </a:solidFill>
                <a:latin typeface="+mn-lt"/>
                <a:ea typeface="+mn-ea"/>
                <a:cs typeface="+mn-cs"/>
              </a:rPr>
              <a:t>SkPicture</a:t>
            </a:r>
            <a:r>
              <a:rPr lang="en-US" sz="1200" kern="1200" dirty="0" smtClean="0">
                <a:solidFill>
                  <a:schemeClr val="tx1"/>
                </a:solidFill>
                <a:latin typeface="+mn-lt"/>
                <a:ea typeface="+mn-ea"/>
                <a:cs typeface="+mn-cs"/>
              </a:rPr>
              <a:t> of drawing commands into pixels in a bitmap somewhere (either in system memory or on the GPU if using Ganesh)</a:t>
            </a:r>
          </a:p>
          <a:p>
            <a:r>
              <a:rPr lang="en-US" sz="1200" kern="1200" dirty="0" smtClean="0">
                <a:solidFill>
                  <a:schemeClr val="tx1"/>
                </a:solidFill>
                <a:latin typeface="+mn-lt"/>
                <a:ea typeface="+mn-ea"/>
                <a:cs typeface="+mn-cs"/>
              </a:rPr>
              <a:t>Compositing, which assembles all layers into a final screen image</a:t>
            </a:r>
          </a:p>
          <a:p>
            <a:r>
              <a:rPr lang="en-US" sz="1200" kern="1200" dirty="0" smtClean="0">
                <a:solidFill>
                  <a:schemeClr val="tx1"/>
                </a:solidFill>
                <a:latin typeface="+mn-lt"/>
                <a:ea typeface="+mn-ea"/>
                <a:cs typeface="+mn-cs"/>
              </a:rPr>
              <a:t>and, less obviously, the presentation infrastructure responsible for actually pushing a new frame to the OS (i.e. the browser UI and its compositor, the GPU process which actually communicates with the GL driver, </a:t>
            </a:r>
            <a:r>
              <a:rPr lang="en-US" sz="1200" kern="1200" dirty="0" err="1" smtClean="0">
                <a:solidFill>
                  <a:schemeClr val="tx1"/>
                </a:solidFill>
                <a:latin typeface="+mn-lt"/>
                <a:ea typeface="+mn-ea"/>
                <a:cs typeface="+mn-cs"/>
              </a:rPr>
              <a:t>etc</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15</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what are the important actions that users</a:t>
            </a:r>
            <a:r>
              <a:rPr lang="en-US" sz="1200" kern="1200" baseline="0" dirty="0" smtClean="0">
                <a:solidFill>
                  <a:schemeClr val="tx1"/>
                </a:solidFill>
                <a:latin typeface="+mn-lt"/>
                <a:ea typeface="+mn-ea"/>
                <a:cs typeface="+mn-cs"/>
              </a:rPr>
              <a:t> do with the </a:t>
            </a:r>
            <a:r>
              <a:rPr lang="en-US" sz="1200" kern="1200" baseline="0" dirty="0" err="1" smtClean="0">
                <a:solidFill>
                  <a:schemeClr val="tx1"/>
                </a:solidFill>
                <a:latin typeface="+mn-lt"/>
                <a:ea typeface="+mn-ea"/>
                <a:cs typeface="+mn-cs"/>
              </a:rPr>
              <a:t>browswe</a:t>
            </a:r>
            <a:r>
              <a:rPr lang="en-US" sz="1200" kern="1200" baseline="0" dirty="0" smtClean="0">
                <a:solidFill>
                  <a:schemeClr val="tx1"/>
                </a:solidFill>
                <a:latin typeface="+mn-lt"/>
                <a:ea typeface="+mn-ea"/>
                <a:cs typeface="+mn-cs"/>
              </a:rPr>
              <a:t> in the consumer devices?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user perception of the browser speed is based on three factors: (1) page load time, (2) smooth web page scrolling, and (3) quick switching between browser tabs. In our study, we focus on two user interactions that impact these three factors, and govern a user’s browsing experience: (1) page scrolling and (2) tab switching. Note that each interaction includes page loading.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emulate all these actions</a:t>
            </a:r>
            <a:r>
              <a:rPr lang="en-US" sz="1200" kern="1200" baseline="0" dirty="0" smtClean="0">
                <a:solidFill>
                  <a:schemeClr val="tx1"/>
                </a:solidFill>
                <a:effectLst/>
                <a:latin typeface="+mn-lt"/>
                <a:ea typeface="+mn-ea"/>
                <a:cs typeface="+mn-cs"/>
              </a:rPr>
              <a:t> using Google’s </a:t>
            </a:r>
            <a:r>
              <a:rPr lang="en-US" sz="1200" kern="1200" baseline="0" dirty="0" err="1" smtClean="0">
                <a:solidFill>
                  <a:schemeClr val="tx1"/>
                </a:solidFill>
                <a:effectLst/>
                <a:latin typeface="+mn-lt"/>
                <a:ea typeface="+mn-ea"/>
                <a:cs typeface="+mn-cs"/>
              </a:rPr>
              <a:t>temeletry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freamework</a:t>
            </a:r>
            <a:r>
              <a:rPr lang="en-US" sz="1200" kern="1200" baseline="0" dirty="0" smtClean="0">
                <a:solidFill>
                  <a:schemeClr val="tx1"/>
                </a:solidFill>
                <a:effectLst/>
                <a:latin typeface="+mn-lt"/>
                <a:ea typeface="+mn-ea"/>
                <a:cs typeface="+mn-cs"/>
              </a:rPr>
              <a:t> and focus on two actions: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Link it back to </a:t>
            </a:r>
            <a:r>
              <a:rPr lang="en-US" sz="1200" kern="1200" dirty="0" err="1" smtClean="0">
                <a:solidFill>
                  <a:schemeClr val="tx1"/>
                </a:solidFill>
                <a:effectLst/>
                <a:latin typeface="+mn-lt"/>
                <a:ea typeface="+mn-ea"/>
                <a:cs typeface="+mn-cs"/>
              </a:rPr>
              <a:t>telemtery</a:t>
            </a:r>
            <a:r>
              <a:rPr lang="en-US" sz="1200" kern="1200" dirty="0" smtClean="0">
                <a:solidFill>
                  <a:schemeClr val="tx1"/>
                </a:solidFill>
                <a:effectLst/>
                <a:latin typeface="+mn-lt"/>
                <a:ea typeface="+mn-ea"/>
                <a:cs typeface="+mn-cs"/>
              </a:rPr>
              <a:t> and probably</a:t>
            </a:r>
            <a:r>
              <a:rPr lang="en-US" sz="1200" kern="1200" baseline="0" dirty="0" smtClean="0">
                <a:solidFill>
                  <a:schemeClr val="tx1"/>
                </a:solidFill>
                <a:effectLst/>
                <a:latin typeface="+mn-lt"/>
                <a:ea typeface="+mn-ea"/>
                <a:cs typeface="+mn-cs"/>
              </a:rPr>
              <a:t> remove the first bullet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16</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let me give you a little bit background on how prior works deal with the PIM 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17</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When user scrolls a webpage, it triggers three operations in the browser. It forces the browser to </a:t>
            </a:r>
            <a:r>
              <a:rPr lang="en-US" sz="1200" kern="1200" baseline="0" dirty="0" err="1" smtClean="0">
                <a:solidFill>
                  <a:schemeClr val="tx1"/>
                </a:solidFill>
                <a:latin typeface="+mn-lt"/>
                <a:ea typeface="+mn-ea"/>
                <a:cs typeface="+mn-cs"/>
              </a:rPr>
              <a:t>recompute</a:t>
            </a:r>
            <a:r>
              <a:rPr lang="en-US" sz="1200" kern="1200" baseline="0" dirty="0" smtClean="0">
                <a:solidFill>
                  <a:schemeClr val="tx1"/>
                </a:solidFill>
                <a:latin typeface="+mn-lt"/>
                <a:ea typeface="+mn-ea"/>
                <a:cs typeface="+mn-cs"/>
              </a:rPr>
              <a:t> the layout because the position of each object has changed, it forces the browser to do </a:t>
            </a:r>
            <a:r>
              <a:rPr lang="en-US" sz="1200" kern="1200" baseline="0" dirty="0" err="1" smtClean="0">
                <a:solidFill>
                  <a:schemeClr val="tx1"/>
                </a:solidFill>
                <a:latin typeface="+mn-lt"/>
                <a:ea typeface="+mn-ea"/>
                <a:cs typeface="+mn-cs"/>
              </a:rPr>
              <a:t>rasterization</a:t>
            </a:r>
            <a:r>
              <a:rPr lang="en-US" sz="1200" kern="1200" baseline="0" dirty="0" smtClean="0">
                <a:solidFill>
                  <a:schemeClr val="tx1"/>
                </a:solidFill>
                <a:latin typeface="+mn-lt"/>
                <a:ea typeface="+mn-ea"/>
                <a:cs typeface="+mn-cs"/>
              </a:rPr>
              <a:t>, because there are some new contents that needs to be rasterized, and the browser need to do compositing because there are new objects that need to be displayed.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addition to that, I want to briefly talk about two other important functions that play a key role in our analysis. The first one is Texture Tiling, that happens between </a:t>
            </a:r>
            <a:r>
              <a:rPr lang="en-US" sz="1200" kern="1200" baseline="0" dirty="0" err="1" smtClean="0">
                <a:solidFill>
                  <a:schemeClr val="tx1"/>
                </a:solidFill>
                <a:latin typeface="+mn-lt"/>
                <a:ea typeface="+mn-ea"/>
                <a:cs typeface="+mn-cs"/>
              </a:rPr>
              <a:t>rasterization</a:t>
            </a:r>
            <a:r>
              <a:rPr lang="en-US" sz="1200" kern="1200" baseline="0" dirty="0" smtClean="0">
                <a:solidFill>
                  <a:schemeClr val="tx1"/>
                </a:solidFill>
                <a:latin typeface="+mn-lt"/>
                <a:ea typeface="+mn-ea"/>
                <a:cs typeface="+mn-cs"/>
              </a:rPr>
              <a:t> and compositing. To </a:t>
            </a:r>
            <a:r>
              <a:rPr lang="en-US" sz="1200" kern="1200" baseline="0" dirty="0" err="1" smtClean="0">
                <a:solidFill>
                  <a:schemeClr val="tx1"/>
                </a:solidFill>
                <a:latin typeface="+mn-lt"/>
                <a:ea typeface="+mn-ea"/>
                <a:cs typeface="+mn-cs"/>
              </a:rPr>
              <a:t>minimze</a:t>
            </a:r>
            <a:r>
              <a:rPr lang="en-US" sz="1200" kern="1200" baseline="0" dirty="0" smtClean="0">
                <a:solidFill>
                  <a:schemeClr val="tx1"/>
                </a:solidFill>
                <a:latin typeface="+mn-lt"/>
                <a:ea typeface="+mn-ea"/>
                <a:cs typeface="+mn-cs"/>
              </a:rPr>
              <a:t> cache misses, the graphic drivers invokes texture tiling to reo-</a:t>
            </a:r>
            <a:r>
              <a:rPr lang="en-US" sz="1200" kern="1200" baseline="0" dirty="0" err="1" smtClean="0">
                <a:solidFill>
                  <a:schemeClr val="tx1"/>
                </a:solidFill>
                <a:latin typeface="+mn-lt"/>
                <a:ea typeface="+mn-ea"/>
                <a:cs typeface="+mn-cs"/>
              </a:rPr>
              <a:t>rganize</a:t>
            </a:r>
            <a:r>
              <a:rPr lang="en-US" sz="1200" kern="1200" baseline="0" dirty="0" smtClean="0">
                <a:solidFill>
                  <a:schemeClr val="tx1"/>
                </a:solidFill>
                <a:latin typeface="+mn-lt"/>
                <a:ea typeface="+mn-ea"/>
                <a:cs typeface="+mn-cs"/>
              </a:rPr>
              <a:t> the bitmaps before sending them to GPU. Another important function is color </a:t>
            </a:r>
            <a:r>
              <a:rPr lang="en-US" sz="1200" kern="1200" baseline="0" dirty="0" err="1" smtClean="0">
                <a:solidFill>
                  <a:schemeClr val="tx1"/>
                </a:solidFill>
                <a:latin typeface="+mn-lt"/>
                <a:ea typeface="+mn-ea"/>
                <a:cs typeface="+mn-cs"/>
              </a:rPr>
              <a:t>blitting</a:t>
            </a:r>
            <a:r>
              <a:rPr lang="en-US" sz="1200" kern="1200" baseline="0" dirty="0" smtClean="0">
                <a:solidFill>
                  <a:schemeClr val="tx1"/>
                </a:solidFill>
                <a:latin typeface="+mn-lt"/>
                <a:ea typeface="+mn-ea"/>
                <a:cs typeface="+mn-cs"/>
              </a:rPr>
              <a:t>. Color </a:t>
            </a:r>
            <a:r>
              <a:rPr lang="en-US" sz="1200" kern="1200" baseline="0" dirty="0" err="1" smtClean="0">
                <a:solidFill>
                  <a:schemeClr val="tx1"/>
                </a:solidFill>
                <a:latin typeface="+mn-lt"/>
                <a:ea typeface="+mn-ea"/>
                <a:cs typeface="+mn-cs"/>
              </a:rPr>
              <a:t>blitting</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inoked</a:t>
            </a:r>
            <a:r>
              <a:rPr lang="en-US" sz="1200" kern="1200" baseline="0" dirty="0" smtClean="0">
                <a:solidFill>
                  <a:schemeClr val="tx1"/>
                </a:solidFill>
                <a:latin typeface="+mn-lt"/>
                <a:ea typeface="+mn-ea"/>
                <a:cs typeface="+mn-cs"/>
              </a:rPr>
              <a:t> during the </a:t>
            </a:r>
            <a:r>
              <a:rPr lang="en-US" sz="1200" kern="1200" baseline="0" dirty="0" err="1" smtClean="0">
                <a:solidFill>
                  <a:schemeClr val="tx1"/>
                </a:solidFill>
                <a:latin typeface="+mn-lt"/>
                <a:ea typeface="+mn-ea"/>
                <a:cs typeface="+mn-cs"/>
              </a:rPr>
              <a:t>rasterization</a:t>
            </a:r>
            <a:r>
              <a:rPr lang="en-US" sz="1200" kern="1200" baseline="0" dirty="0" smtClean="0">
                <a:solidFill>
                  <a:schemeClr val="tx1"/>
                </a:solidFill>
                <a:latin typeface="+mn-lt"/>
                <a:ea typeface="+mn-ea"/>
                <a:cs typeface="+mn-cs"/>
              </a:rPr>
              <a:t>. And it is used to convert the basic primitives like text and line, into bitmaps.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18</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I’m </a:t>
            </a:r>
            <a:r>
              <a:rPr lang="en-US" sz="1200" kern="1200" dirty="0" smtClean="0">
                <a:solidFill>
                  <a:schemeClr val="tx1"/>
                </a:solidFill>
                <a:latin typeface="+mn-lt"/>
                <a:ea typeface="+mn-ea"/>
                <a:cs typeface="+mn-cs"/>
              </a:rPr>
              <a:t>showing the energy breakdown for scrolling on different web pages. This figures shows </a:t>
            </a:r>
            <a:r>
              <a:rPr lang="en-US" sz="1200" kern="1200" baseline="0" dirty="0" smtClean="0">
                <a:solidFill>
                  <a:schemeClr val="tx1"/>
                </a:solidFill>
                <a:latin typeface="+mn-lt"/>
                <a:ea typeface="+mn-ea"/>
                <a:cs typeface="+mn-cs"/>
              </a:rPr>
              <a:t>what functions in browser consume the most of the energy </a:t>
            </a: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user do the scrolling. </a:t>
            </a:r>
            <a:r>
              <a:rPr lang="en-US" sz="1200" kern="1200" dirty="0" smtClean="0">
                <a:solidFill>
                  <a:schemeClr val="tx1"/>
                </a:solidFill>
                <a:latin typeface="+mn-lt"/>
                <a:ea typeface="+mn-ea"/>
                <a:cs typeface="+mn-cs"/>
              </a:rPr>
              <a:t>Across all of the pages that we test, 41.9% of page scrolling energy is spent on two data-intensive components: (1) texture tiling, where the graphics driver reorganizes the linear bitmap data into a tiled format for the GPU; and (2) color </a:t>
            </a:r>
            <a:r>
              <a:rPr lang="en-US" sz="1200" kern="1200" dirty="0" err="1" smtClean="0">
                <a:solidFill>
                  <a:schemeClr val="tx1"/>
                </a:solidFill>
                <a:latin typeface="+mn-lt"/>
                <a:ea typeface="+mn-ea"/>
                <a:cs typeface="+mn-cs"/>
              </a:rPr>
              <a:t>blitting</a:t>
            </a:r>
            <a:r>
              <a:rPr lang="en-US" sz="1200" kern="1200" dirty="0" smtClean="0">
                <a:solidFill>
                  <a:schemeClr val="tx1"/>
                </a:solidFill>
                <a:latin typeface="+mn-lt"/>
                <a:ea typeface="+mn-ea"/>
                <a:cs typeface="+mn-cs"/>
              </a:rPr>
              <a:t>, which is invoked by the </a:t>
            </a:r>
            <a:r>
              <a:rPr lang="en-US" sz="1200" kern="1200" dirty="0" err="1" smtClean="0">
                <a:solidFill>
                  <a:schemeClr val="tx1"/>
                </a:solidFill>
                <a:latin typeface="+mn-lt"/>
                <a:ea typeface="+mn-ea"/>
                <a:cs typeface="+mn-cs"/>
              </a:rPr>
              <a:t>Skia</a:t>
            </a:r>
            <a:r>
              <a:rPr lang="en-US" sz="1200" kern="1200" dirty="0" smtClean="0">
                <a:solidFill>
                  <a:schemeClr val="tx1"/>
                </a:solidFill>
                <a:latin typeface="+mn-lt"/>
                <a:ea typeface="+mn-ea"/>
                <a:cs typeface="+mn-cs"/>
              </a:rPr>
              <a:t> library [51] during </a:t>
            </a:r>
            <a:r>
              <a:rPr lang="en-US" sz="1200" kern="1200" dirty="0" err="1" smtClean="0">
                <a:solidFill>
                  <a:schemeClr val="tx1"/>
                </a:solidFill>
                <a:latin typeface="+mn-lt"/>
                <a:ea typeface="+mn-ea"/>
                <a:cs typeface="+mn-cs"/>
              </a:rPr>
              <a:t>rasterization</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rest of the energy is spent on a variety of other libraries and functions, each of which contributes to less than 1% of the total energy consumption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now the question is, where</a:t>
            </a:r>
            <a:r>
              <a:rPr lang="en-US" sz="1200" kern="1200" baseline="0" dirty="0" smtClean="0">
                <a:solidFill>
                  <a:schemeClr val="tx1"/>
                </a:solidFill>
                <a:latin typeface="+mn-lt"/>
                <a:ea typeface="+mn-ea"/>
                <a:cs typeface="+mn-cs"/>
              </a:rPr>
              <a:t> exactly the energy is spent in the system?</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19</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answer that question, here I’m showing the energy break down, across different hardware components in the consumer devices. The x axis shows how much energy is spent on each components like DRAM, caches or CPU, and the y axis shows the total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major observation from this figure is that majority of energy is spent on accessing data from DRAM, or on-chip caches, or moving data over interconnects. Our </a:t>
            </a:r>
            <a:r>
              <a:rPr lang="en-US" sz="1200" kern="1200" baseline="0" dirty="0" err="1" smtClean="0">
                <a:solidFill>
                  <a:schemeClr val="tx1"/>
                </a:solidFill>
                <a:effectLst/>
                <a:latin typeface="+mn-lt"/>
                <a:ea typeface="+mn-ea"/>
                <a:cs typeface="+mn-cs"/>
              </a:rPr>
              <a:t>anlaysis</a:t>
            </a:r>
            <a:r>
              <a:rPr lang="en-US" sz="1200" kern="1200" baseline="0" dirty="0" smtClean="0">
                <a:solidFill>
                  <a:schemeClr val="tx1"/>
                </a:solidFill>
                <a:effectLst/>
                <a:latin typeface="+mn-lt"/>
                <a:ea typeface="+mn-ea"/>
                <a:cs typeface="+mn-cs"/>
              </a:rPr>
              <a:t> shows that 77% of total energy goes to data movement. Our analysis show that almost half of that data movement comes from texture tiling and color </a:t>
            </a:r>
            <a:r>
              <a:rPr lang="en-US" sz="1200" kern="1200" baseline="0" dirty="0" err="1" smtClean="0">
                <a:solidFill>
                  <a:schemeClr val="tx1"/>
                </a:solidFill>
                <a:effectLst/>
                <a:latin typeface="+mn-lt"/>
                <a:ea typeface="+mn-ea"/>
                <a:cs typeface="+mn-cs"/>
              </a:rPr>
              <a:t>blitting</a:t>
            </a:r>
            <a:r>
              <a:rPr lang="en-US" sz="1200" kern="1200" baseline="0" dirty="0" smtClean="0">
                <a:solidFill>
                  <a:schemeClr val="tx1"/>
                </a:solidFill>
                <a:effectLst/>
                <a:latin typeface="+mn-lt"/>
                <a:ea typeface="+mn-ea"/>
                <a:cs typeface="+mn-cs"/>
              </a:rPr>
              <a:t>. Here I’m </a:t>
            </a:r>
            <a:r>
              <a:rPr lang="en-US" sz="1200" kern="1200" baseline="0" dirty="0" err="1" smtClean="0">
                <a:solidFill>
                  <a:schemeClr val="tx1"/>
                </a:solidFill>
                <a:effectLst/>
                <a:latin typeface="+mn-lt"/>
                <a:ea typeface="+mn-ea"/>
                <a:cs typeface="+mn-cs"/>
              </a:rPr>
              <a:t>showsing</a:t>
            </a:r>
            <a:r>
              <a:rPr lang="en-US" sz="1200" kern="1200" baseline="0" dirty="0" smtClean="0">
                <a:solidFill>
                  <a:schemeClr val="tx1"/>
                </a:solidFill>
                <a:effectLst/>
                <a:latin typeface="+mn-lt"/>
                <a:ea typeface="+mn-ea"/>
                <a:cs typeface="+mn-cs"/>
              </a:rPr>
              <a:t> that for each of those functions how much of the energy goes to data movement and computation. We find that these two functions are </a:t>
            </a:r>
            <a:r>
              <a:rPr lang="en-US" sz="1200" kern="1200" baseline="0" dirty="0" err="1" smtClean="0">
                <a:solidFill>
                  <a:schemeClr val="tx1"/>
                </a:solidFill>
                <a:effectLst/>
                <a:latin typeface="+mn-lt"/>
                <a:ea typeface="+mn-ea"/>
                <a:cs typeface="+mn-cs"/>
              </a:rPr>
              <a:t>extermely</a:t>
            </a:r>
            <a:r>
              <a:rPr lang="en-US" sz="1200" kern="1200" baseline="0" dirty="0" smtClean="0">
                <a:solidFill>
                  <a:schemeClr val="tx1"/>
                </a:solidFill>
                <a:effectLst/>
                <a:latin typeface="+mn-lt"/>
                <a:ea typeface="+mn-ea"/>
                <a:cs typeface="+mn-cs"/>
              </a:rPr>
              <a:t> data intensive and the data movement generate by these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answer this question, we dig deeper into our energy analysis. This figure shows </a:t>
            </a:r>
            <a:r>
              <a:rPr lang="en-US" sz="1200" kern="1200" dirty="0" smtClean="0">
                <a:solidFill>
                  <a:schemeClr val="tx1"/>
                </a:solidFill>
                <a:latin typeface="+mn-lt"/>
                <a:ea typeface="+mn-ea"/>
                <a:cs typeface="+mn-cs"/>
              </a:rPr>
              <a:t>gives more insight into where energy is spent in the system when we scroll through a Google Docs.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find that 77% of the total energy consumption is due to data movement. The data movement energy includes the energy consumed by DRAM, the off-chip interconnect, and the on-chip caches.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then zoom into each of those function and we find out that these functions are both very data intensive and majority of their energy goes to </a:t>
            </a:r>
            <a:r>
              <a:rPr lang="en-US" sz="1200" kern="1200" baseline="0" dirty="0" err="1" smtClean="0">
                <a:solidFill>
                  <a:schemeClr val="tx1"/>
                </a:solidFill>
                <a:effectLst/>
                <a:latin typeface="+mn-lt"/>
                <a:ea typeface="+mn-ea"/>
                <a:cs typeface="+mn-cs"/>
              </a:rPr>
              <a:t>dat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amovment</a:t>
            </a:r>
            <a:r>
              <a:rPr lang="en-US" sz="1200" kern="1200" baseline="0" dirty="0" smtClean="0">
                <a:solidFill>
                  <a:schemeClr val="tx1"/>
                </a:solidFill>
                <a:effectLst/>
                <a:latin typeface="+mn-lt"/>
                <a:ea typeface="+mn-ea"/>
                <a:cs typeface="+mn-cs"/>
              </a:rPr>
              <a:t>. In fact we find that t</a:t>
            </a:r>
            <a:r>
              <a:rPr lang="en-US" sz="1200" kern="1200" dirty="0" smtClean="0">
                <a:solidFill>
                  <a:schemeClr val="tx1"/>
                </a:solidFill>
                <a:latin typeface="+mn-lt"/>
                <a:ea typeface="+mn-ea"/>
                <a:cs typeface="+mn-cs"/>
              </a:rPr>
              <a:t>he data movement generated by texture tiling and color </a:t>
            </a:r>
            <a:r>
              <a:rPr lang="en-US" sz="1200" kern="1200" dirty="0" err="1" smtClean="0">
                <a:solidFill>
                  <a:schemeClr val="tx1"/>
                </a:solidFill>
                <a:latin typeface="+mn-lt"/>
                <a:ea typeface="+mn-ea"/>
                <a:cs typeface="+mn-cs"/>
              </a:rPr>
              <a:t>blitting</a:t>
            </a:r>
            <a:r>
              <a:rPr lang="en-US" sz="1200" kern="1200" dirty="0" smtClean="0">
                <a:solidFill>
                  <a:schemeClr val="tx1"/>
                </a:solidFill>
                <a:latin typeface="+mn-lt"/>
                <a:ea typeface="+mn-ea"/>
                <a:cs typeface="+mn-cs"/>
              </a:rPr>
              <a:t> alone accounts for 37.7% of the total system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fact, the data movement generated by these two functions account for 37.7 of total system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When you present the question, you would say: we first need to see </a:t>
            </a:r>
            <a:r>
              <a:rPr lang="en-US" sz="1200" kern="1200" baseline="0" dirty="0" err="1" smtClean="0">
                <a:solidFill>
                  <a:schemeClr val="tx1"/>
                </a:solidFill>
                <a:effectLst/>
                <a:latin typeface="+mn-lt"/>
                <a:ea typeface="+mn-ea"/>
                <a:cs typeface="+mn-cs"/>
              </a:rPr>
              <a:t>whats</a:t>
            </a:r>
            <a:r>
              <a:rPr lang="en-US" sz="1200" kern="1200" baseline="0" dirty="0" smtClean="0">
                <a:solidFill>
                  <a:schemeClr val="tx1"/>
                </a:solidFill>
                <a:effectLst/>
                <a:latin typeface="+mn-lt"/>
                <a:ea typeface="+mn-ea"/>
                <a:cs typeface="+mn-cs"/>
              </a:rPr>
              <a:t> going on during texture tiling.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answer this question, we need to first figure what each function does. We start by texture tiling.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20</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answer that question, here I’m showing the energy break down, across different hardware components in the consumer devices. The x axis shows how much energy is spent on each components like DRAM, caches or CPU, and the y axis shows the total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major observation from this figure is that majority of energy is spent on accessing data from DRAM, or on-chip caches, or moving data over interconnects. Our </a:t>
            </a:r>
            <a:r>
              <a:rPr lang="en-US" sz="1200" kern="1200" baseline="0" dirty="0" err="1" smtClean="0">
                <a:solidFill>
                  <a:schemeClr val="tx1"/>
                </a:solidFill>
                <a:effectLst/>
                <a:latin typeface="+mn-lt"/>
                <a:ea typeface="+mn-ea"/>
                <a:cs typeface="+mn-cs"/>
              </a:rPr>
              <a:t>anlaysis</a:t>
            </a:r>
            <a:r>
              <a:rPr lang="en-US" sz="1200" kern="1200" baseline="0" dirty="0" smtClean="0">
                <a:solidFill>
                  <a:schemeClr val="tx1"/>
                </a:solidFill>
                <a:effectLst/>
                <a:latin typeface="+mn-lt"/>
                <a:ea typeface="+mn-ea"/>
                <a:cs typeface="+mn-cs"/>
              </a:rPr>
              <a:t> shows that 77% of total energy goes to data movement. Our analysis show that almost half of that data movement comes from texture tiling and color </a:t>
            </a:r>
            <a:r>
              <a:rPr lang="en-US" sz="1200" kern="1200" baseline="0" dirty="0" err="1" smtClean="0">
                <a:solidFill>
                  <a:schemeClr val="tx1"/>
                </a:solidFill>
                <a:effectLst/>
                <a:latin typeface="+mn-lt"/>
                <a:ea typeface="+mn-ea"/>
                <a:cs typeface="+mn-cs"/>
              </a:rPr>
              <a:t>blitting</a:t>
            </a:r>
            <a:r>
              <a:rPr lang="en-US" sz="1200" kern="1200" baseline="0" dirty="0" smtClean="0">
                <a:solidFill>
                  <a:schemeClr val="tx1"/>
                </a:solidFill>
                <a:effectLst/>
                <a:latin typeface="+mn-lt"/>
                <a:ea typeface="+mn-ea"/>
                <a:cs typeface="+mn-cs"/>
              </a:rPr>
              <a:t>. Here I’m </a:t>
            </a:r>
            <a:r>
              <a:rPr lang="en-US" sz="1200" kern="1200" baseline="0" dirty="0" err="1" smtClean="0">
                <a:solidFill>
                  <a:schemeClr val="tx1"/>
                </a:solidFill>
                <a:effectLst/>
                <a:latin typeface="+mn-lt"/>
                <a:ea typeface="+mn-ea"/>
                <a:cs typeface="+mn-cs"/>
              </a:rPr>
              <a:t>showsing</a:t>
            </a:r>
            <a:r>
              <a:rPr lang="en-US" sz="1200" kern="1200" baseline="0" dirty="0" smtClean="0">
                <a:solidFill>
                  <a:schemeClr val="tx1"/>
                </a:solidFill>
                <a:effectLst/>
                <a:latin typeface="+mn-lt"/>
                <a:ea typeface="+mn-ea"/>
                <a:cs typeface="+mn-cs"/>
              </a:rPr>
              <a:t> that for each of those functions how much of the energy goes to data movement and computation. We find that these two functions are </a:t>
            </a:r>
            <a:r>
              <a:rPr lang="en-US" sz="1200" kern="1200" baseline="0" dirty="0" err="1" smtClean="0">
                <a:solidFill>
                  <a:schemeClr val="tx1"/>
                </a:solidFill>
                <a:effectLst/>
                <a:latin typeface="+mn-lt"/>
                <a:ea typeface="+mn-ea"/>
                <a:cs typeface="+mn-cs"/>
              </a:rPr>
              <a:t>extermely</a:t>
            </a:r>
            <a:r>
              <a:rPr lang="en-US" sz="1200" kern="1200" baseline="0" dirty="0" smtClean="0">
                <a:solidFill>
                  <a:schemeClr val="tx1"/>
                </a:solidFill>
                <a:effectLst/>
                <a:latin typeface="+mn-lt"/>
                <a:ea typeface="+mn-ea"/>
                <a:cs typeface="+mn-cs"/>
              </a:rPr>
              <a:t> data intensive and the data movement generate by these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answer this question, we dig deeper into our energy analysis. This figure shows </a:t>
            </a:r>
            <a:r>
              <a:rPr lang="en-US" sz="1200" kern="1200" dirty="0" smtClean="0">
                <a:solidFill>
                  <a:schemeClr val="tx1"/>
                </a:solidFill>
                <a:latin typeface="+mn-lt"/>
                <a:ea typeface="+mn-ea"/>
                <a:cs typeface="+mn-cs"/>
              </a:rPr>
              <a:t>gives more insight into where energy is spent in the system when we scroll through a Google Docs.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find that 77% of the total energy consumption is due to data movement. The data movement energy includes the energy consumed by DRAM, the off-chip interconnect, and the on-chip caches.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then zoom into each of those function and we find out that these functions are both very data intensive and majority of their energy goes to </a:t>
            </a:r>
            <a:r>
              <a:rPr lang="en-US" sz="1200" kern="1200" baseline="0" dirty="0" err="1" smtClean="0">
                <a:solidFill>
                  <a:schemeClr val="tx1"/>
                </a:solidFill>
                <a:effectLst/>
                <a:latin typeface="+mn-lt"/>
                <a:ea typeface="+mn-ea"/>
                <a:cs typeface="+mn-cs"/>
              </a:rPr>
              <a:t>dat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amovment</a:t>
            </a:r>
            <a:r>
              <a:rPr lang="en-US" sz="1200" kern="1200" baseline="0" dirty="0" smtClean="0">
                <a:solidFill>
                  <a:schemeClr val="tx1"/>
                </a:solidFill>
                <a:effectLst/>
                <a:latin typeface="+mn-lt"/>
                <a:ea typeface="+mn-ea"/>
                <a:cs typeface="+mn-cs"/>
              </a:rPr>
              <a:t>. In fact we find that t</a:t>
            </a:r>
            <a:r>
              <a:rPr lang="en-US" sz="1200" kern="1200" dirty="0" smtClean="0">
                <a:solidFill>
                  <a:schemeClr val="tx1"/>
                </a:solidFill>
                <a:latin typeface="+mn-lt"/>
                <a:ea typeface="+mn-ea"/>
                <a:cs typeface="+mn-cs"/>
              </a:rPr>
              <a:t>he data movement generated by texture tiling and color </a:t>
            </a:r>
            <a:r>
              <a:rPr lang="en-US" sz="1200" kern="1200" dirty="0" err="1" smtClean="0">
                <a:solidFill>
                  <a:schemeClr val="tx1"/>
                </a:solidFill>
                <a:latin typeface="+mn-lt"/>
                <a:ea typeface="+mn-ea"/>
                <a:cs typeface="+mn-cs"/>
              </a:rPr>
              <a:t>blitting</a:t>
            </a:r>
            <a:r>
              <a:rPr lang="en-US" sz="1200" kern="1200" dirty="0" smtClean="0">
                <a:solidFill>
                  <a:schemeClr val="tx1"/>
                </a:solidFill>
                <a:latin typeface="+mn-lt"/>
                <a:ea typeface="+mn-ea"/>
                <a:cs typeface="+mn-cs"/>
              </a:rPr>
              <a:t> alone accounts for 37.7% of the total system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fact, the data movement generated by these two functions account for 37.7 of total system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When you present the question, you would say: we first need to see </a:t>
            </a:r>
            <a:r>
              <a:rPr lang="en-US" sz="1200" kern="1200" baseline="0" dirty="0" err="1" smtClean="0">
                <a:solidFill>
                  <a:schemeClr val="tx1"/>
                </a:solidFill>
                <a:effectLst/>
                <a:latin typeface="+mn-lt"/>
                <a:ea typeface="+mn-ea"/>
                <a:cs typeface="+mn-cs"/>
              </a:rPr>
              <a:t>whats</a:t>
            </a:r>
            <a:r>
              <a:rPr lang="en-US" sz="1200" kern="1200" baseline="0" dirty="0" smtClean="0">
                <a:solidFill>
                  <a:schemeClr val="tx1"/>
                </a:solidFill>
                <a:effectLst/>
                <a:latin typeface="+mn-lt"/>
                <a:ea typeface="+mn-ea"/>
                <a:cs typeface="+mn-cs"/>
              </a:rPr>
              <a:t> going on during texture tiling.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answer this question, we need to first figure what each function does. We start by texture tiling.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21</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take</a:t>
            </a:r>
            <a:r>
              <a:rPr lang="en-US" baseline="0" dirty="0" smtClean="0"/>
              <a:t> a look at widely-used </a:t>
            </a:r>
            <a:r>
              <a:rPr lang="en-US" baseline="0" dirty="0" err="1" smtClean="0"/>
              <a:t>google</a:t>
            </a:r>
            <a:r>
              <a:rPr lang="en-US" baseline="0" dirty="0" smtClean="0"/>
              <a:t> consumer workloads, to figure out the major sources of energy consumption.</a:t>
            </a:r>
          </a:p>
          <a:p>
            <a:endParaRPr lang="en-US" baseline="0" dirty="0" smtClean="0"/>
          </a:p>
          <a:p>
            <a:r>
              <a:rPr lang="en-US" baseline="0" dirty="0" smtClean="0"/>
              <a:t>We look at Google Chrome web </a:t>
            </a:r>
            <a:r>
              <a:rPr lang="en-US" baseline="0" dirty="0" err="1" smtClean="0"/>
              <a:t>brower</a:t>
            </a:r>
            <a:r>
              <a:rPr lang="en-US" baseline="0" dirty="0" smtClean="0"/>
              <a:t>. We take a look at </a:t>
            </a:r>
            <a:r>
              <a:rPr lang="en-US" baseline="0" dirty="0" err="1" smtClean="0"/>
              <a:t>Tensorflow</a:t>
            </a:r>
            <a:r>
              <a:rPr lang="en-US" baseline="0" dirty="0" smtClean="0"/>
              <a:t>, Google’s machine learning framework, and we also take a look at two important video related workloads, video playback and video capture, both rely on Google’s vp9 codec technology.</a:t>
            </a:r>
          </a:p>
          <a:p>
            <a:endParaRPr lang="en-US" baseline="0" dirty="0" smtClean="0"/>
          </a:p>
        </p:txBody>
      </p:sp>
      <p:sp>
        <p:nvSpPr>
          <p:cNvPr id="4" name="Slide Number Placeholder 3"/>
          <p:cNvSpPr>
            <a:spLocks noGrp="1"/>
          </p:cNvSpPr>
          <p:nvPr>
            <p:ph type="sldNum" sz="quarter" idx="10"/>
          </p:nvPr>
        </p:nvSpPr>
        <p:spPr/>
        <p:txBody>
          <a:bodyPr/>
          <a:lstStyle/>
          <a:p>
            <a:fld id="{3ECB66F2-E617-4D22-9699-A8F2E158CBC6}" type="slidenum">
              <a:rPr lang="en-US" smtClean="0"/>
              <a:t>3</a:t>
            </a:fld>
            <a:endParaRPr lang="en-US"/>
          </a:p>
        </p:txBody>
      </p:sp>
    </p:spTree>
    <p:extLst>
      <p:ext uri="{BB962C8B-B14F-4D97-AF65-F5344CB8AC3E}">
        <p14:creationId xmlns:p14="http://schemas.microsoft.com/office/powerpoint/2010/main" val="359646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Feedback: move stuff from CPU-only to CPU+PIM, not fade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can we use PIM for texture tiling? To answer that, here I’m showing you</a:t>
            </a:r>
            <a:r>
              <a:rPr lang="en-US" sz="1200" kern="1200" baseline="0" dirty="0" smtClean="0">
                <a:solidFill>
                  <a:schemeClr val="tx1"/>
                </a:solidFill>
                <a:latin typeface="+mn-lt"/>
                <a:ea typeface="+mn-ea"/>
                <a:cs typeface="+mn-cs"/>
              </a:rPr>
              <a:t> a bit more detailed of interactions between CPU and memory during texture tiling. As I said the </a:t>
            </a:r>
            <a:r>
              <a:rPr lang="en-US" sz="1200" kern="1200" baseline="0" dirty="0" err="1" smtClean="0">
                <a:solidFill>
                  <a:schemeClr val="tx1"/>
                </a:solidFill>
                <a:latin typeface="+mn-lt"/>
                <a:ea typeface="+mn-ea"/>
                <a:cs typeface="+mn-cs"/>
              </a:rPr>
              <a:t>cpu</a:t>
            </a:r>
            <a:r>
              <a:rPr lang="en-US" sz="1200" kern="1200" baseline="0" dirty="0" smtClean="0">
                <a:solidFill>
                  <a:schemeClr val="tx1"/>
                </a:solidFill>
                <a:latin typeface="+mn-lt"/>
                <a:ea typeface="+mn-ea"/>
                <a:cs typeface="+mn-cs"/>
              </a:rPr>
              <a:t> performs </a:t>
            </a:r>
            <a:r>
              <a:rPr lang="en-US" sz="1200" kern="1200" baseline="0" dirty="0" err="1" smtClean="0">
                <a:solidFill>
                  <a:schemeClr val="tx1"/>
                </a:solidFill>
                <a:latin typeface="+mn-lt"/>
                <a:ea typeface="+mn-ea"/>
                <a:cs typeface="+mn-cs"/>
              </a:rPr>
              <a:t>rasterization</a:t>
            </a:r>
            <a:r>
              <a:rPr lang="en-US" sz="1200" kern="1200" baseline="0" dirty="0" smtClean="0">
                <a:solidFill>
                  <a:schemeClr val="tx1"/>
                </a:solidFill>
                <a:latin typeface="+mn-lt"/>
                <a:ea typeface="+mn-ea"/>
                <a:cs typeface="+mn-cs"/>
              </a:rPr>
              <a:t> and store the bitmap in memory. It then needs to invoke Compositing process. Texture Tiling happens in between. The graphic driver read the bitmap, convert it to a more cache friendly format for GPU, and write it back to a location that GPU reads from.. It then invoke compositing. That</a:t>
            </a:r>
            <a:r>
              <a:rPr lang="mr-IN"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s where a lot of data movement happens because there is poor data locality during this </a:t>
            </a:r>
            <a:r>
              <a:rPr lang="en-US" sz="1200" kern="1200" baseline="0" dirty="0" err="1" smtClean="0">
                <a:solidFill>
                  <a:schemeClr val="tx1"/>
                </a:solidFill>
                <a:latin typeface="+mn-lt"/>
                <a:ea typeface="+mn-ea"/>
                <a:cs typeface="+mn-cs"/>
              </a:rPr>
              <a:t>processn</a:t>
            </a:r>
            <a:r>
              <a:rPr lang="en-US" sz="1200" kern="1200" baseline="0" dirty="0" smtClean="0">
                <a:solidFill>
                  <a:schemeClr val="tx1"/>
                </a:solidFill>
                <a:latin typeface="+mn-lt"/>
                <a:ea typeface="+mn-ea"/>
                <a:cs typeface="+mn-cs"/>
              </a:rPr>
              <a:t> and the bitmap sizes are so large that in some cases they don’t even fit into last level cache. This process is a good candidate for PIM. Here I’m showing what would happen if we move it to PIM. PIM logic access the bitmaps in memory, do the conversion, and write it to the location </a:t>
            </a:r>
            <a:r>
              <a:rPr lang="en-US" sz="1200" kern="1200" baseline="0" dirty="0" err="1" smtClean="0">
                <a:solidFill>
                  <a:schemeClr val="tx1"/>
                </a:solidFill>
                <a:latin typeface="+mn-lt"/>
                <a:ea typeface="+mn-ea"/>
                <a:cs typeface="+mn-cs"/>
              </a:rPr>
              <a:t>gpu</a:t>
            </a:r>
            <a:r>
              <a:rPr lang="en-US" sz="1200" kern="1200" baseline="0" dirty="0" smtClean="0">
                <a:solidFill>
                  <a:schemeClr val="tx1"/>
                </a:solidFill>
                <a:latin typeface="+mn-lt"/>
                <a:ea typeface="+mn-ea"/>
                <a:cs typeface="+mn-cs"/>
              </a:rPr>
              <a:t> access that. This way, it eliminates a significant </a:t>
            </a:r>
            <a:r>
              <a:rPr lang="en-US" sz="1200" kern="1200" baseline="0" dirty="0" err="1" smtClean="0">
                <a:solidFill>
                  <a:schemeClr val="tx1"/>
                </a:solidFill>
                <a:latin typeface="+mn-lt"/>
                <a:ea typeface="+mn-ea"/>
                <a:cs typeface="+mn-cs"/>
              </a:rPr>
              <a:t>porition</a:t>
            </a:r>
            <a:r>
              <a:rPr lang="en-US" sz="1200" kern="1200" baseline="0" dirty="0" smtClean="0">
                <a:solidFill>
                  <a:schemeClr val="tx1"/>
                </a:solidFill>
                <a:latin typeface="+mn-lt"/>
                <a:ea typeface="+mn-ea"/>
                <a:cs typeface="+mn-cs"/>
              </a:rPr>
              <a:t> of data movement and it also frees up the </a:t>
            </a:r>
            <a:r>
              <a:rPr lang="en-US" sz="1200" kern="1200" baseline="0" dirty="0" err="1" smtClean="0">
                <a:solidFill>
                  <a:schemeClr val="tx1"/>
                </a:solidFill>
                <a:latin typeface="+mn-lt"/>
                <a:ea typeface="+mn-ea"/>
                <a:cs typeface="+mn-cs"/>
              </a:rPr>
              <a:t>cpu</a:t>
            </a:r>
            <a:r>
              <a:rPr lang="en-US" sz="1200" kern="1200" baseline="0" dirty="0" smtClean="0">
                <a:solidFill>
                  <a:schemeClr val="tx1"/>
                </a:solidFill>
                <a:latin typeface="+mn-lt"/>
                <a:ea typeface="+mn-ea"/>
                <a:cs typeface="+mn-cs"/>
              </a:rPr>
              <a:t> to do other important task</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a:t>
            </a:r>
            <a:r>
              <a:rPr lang="en-US" sz="1200" kern="1200" dirty="0" err="1" smtClean="0">
                <a:solidFill>
                  <a:schemeClr val="tx1"/>
                </a:solidFill>
                <a:latin typeface="+mn-lt"/>
                <a:ea typeface="+mn-ea"/>
                <a:cs typeface="+mn-cs"/>
              </a:rPr>
              <a:t>whats</a:t>
            </a:r>
            <a:r>
              <a:rPr lang="en-US" sz="1200" kern="1200" dirty="0" smtClean="0">
                <a:solidFill>
                  <a:schemeClr val="tx1"/>
                </a:solidFill>
                <a:latin typeface="+mn-lt"/>
                <a:ea typeface="+mn-ea"/>
                <a:cs typeface="+mn-cs"/>
              </a:rPr>
              <a:t> texture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Tiglin</a:t>
            </a:r>
            <a:r>
              <a:rPr lang="en-US" sz="1200" kern="1200" baseline="0" dirty="0" smtClean="0">
                <a:solidFill>
                  <a:schemeClr val="tx1"/>
                </a:solidFill>
                <a:latin typeface="+mn-lt"/>
                <a:ea typeface="+mn-ea"/>
                <a:cs typeface="+mn-cs"/>
              </a:rPr>
              <a:t>. Here I want to walk you through the major steps during Texture tiling.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Texture tiling happens after </a:t>
            </a:r>
            <a:r>
              <a:rPr lang="en-US" sz="1200" kern="1200" dirty="0" err="1" smtClean="0">
                <a:solidFill>
                  <a:schemeClr val="tx1"/>
                </a:solidFill>
                <a:latin typeface="+mn-lt"/>
                <a:ea typeface="+mn-ea"/>
                <a:cs typeface="+mn-cs"/>
              </a:rPr>
              <a:t>rasterization</a:t>
            </a:r>
            <a:r>
              <a:rPr lang="en-US" sz="1200" kern="1200" dirty="0" smtClean="0">
                <a:solidFill>
                  <a:schemeClr val="tx1"/>
                </a:solidFill>
                <a:latin typeface="+mn-lt"/>
                <a:ea typeface="+mn-ea"/>
                <a:cs typeface="+mn-cs"/>
              </a:rPr>
              <a:t> and before compositing. </a:t>
            </a:r>
            <a:r>
              <a:rPr lang="en-US" sz="1200" kern="1200" dirty="0" err="1" smtClean="0">
                <a:solidFill>
                  <a:schemeClr val="tx1"/>
                </a:solidFill>
                <a:latin typeface="+mn-lt"/>
                <a:ea typeface="+mn-ea"/>
                <a:cs typeface="+mn-cs"/>
              </a:rPr>
              <a:t>Rasterization</a:t>
            </a:r>
            <a:r>
              <a:rPr lang="en-US" sz="1200" kern="1200" dirty="0" smtClean="0">
                <a:solidFill>
                  <a:schemeClr val="tx1"/>
                </a:solidFill>
                <a:latin typeface="+mn-lt"/>
                <a:ea typeface="+mn-ea"/>
                <a:cs typeface="+mn-cs"/>
              </a:rPr>
              <a:t> generates a rasterized bitmap.</a:t>
            </a:r>
            <a:r>
              <a:rPr lang="en-US" sz="1200" kern="1200" baseline="0" dirty="0" smtClean="0">
                <a:solidFill>
                  <a:schemeClr val="tx1"/>
                </a:solidFill>
                <a:latin typeface="+mn-lt"/>
                <a:ea typeface="+mn-ea"/>
                <a:cs typeface="+mn-cs"/>
              </a:rPr>
              <a:t> Then, that bitmap is sent to GPU for compositing. </a:t>
            </a:r>
            <a:r>
              <a:rPr lang="en-US" sz="1200" kern="1200" dirty="0" smtClean="0">
                <a:solidFill>
                  <a:schemeClr val="tx1"/>
                </a:solidFill>
                <a:latin typeface="+mn-lt"/>
                <a:ea typeface="+mn-ea"/>
                <a:cs typeface="+mn-cs"/>
              </a:rPr>
              <a:t>After </a:t>
            </a:r>
            <a:r>
              <a:rPr lang="en-US" sz="1200" kern="1200" dirty="0" err="1" smtClean="0">
                <a:solidFill>
                  <a:schemeClr val="tx1"/>
                </a:solidFill>
                <a:latin typeface="+mn-lt"/>
                <a:ea typeface="+mn-ea"/>
                <a:cs typeface="+mn-cs"/>
              </a:rPr>
              <a:t>rasterization</a:t>
            </a:r>
            <a:r>
              <a:rPr lang="en-US" sz="1200" kern="1200" dirty="0" smtClean="0">
                <a:solidFill>
                  <a:schemeClr val="tx1"/>
                </a:solidFill>
                <a:latin typeface="+mn-lt"/>
                <a:ea typeface="+mn-ea"/>
                <a:cs typeface="+mn-cs"/>
              </a:rPr>
              <a:t>, compositing accesses each texture in both the horizontal and vertical directions. To minimize cache misses during compositing, the graphics driver reads the rasterized bitmap ( 2 ) and converts the bitmap into a tiled texture layout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of this</a:t>
            </a:r>
            <a:r>
              <a:rPr lang="en-US" sz="1200" kern="1200" baseline="0" dirty="0" smtClean="0">
                <a:solidFill>
                  <a:schemeClr val="tx1"/>
                </a:solidFill>
                <a:latin typeface="+mn-lt"/>
                <a:ea typeface="+mn-ea"/>
                <a:cs typeface="+mn-cs"/>
              </a:rPr>
              <a:t> high amount of data movement, </a:t>
            </a:r>
            <a:r>
              <a:rPr lang="en-US" sz="1200" kern="1200" dirty="0" smtClean="0">
                <a:solidFill>
                  <a:schemeClr val="tx1"/>
                </a:solidFill>
                <a:latin typeface="+mn-lt"/>
                <a:ea typeface="+mn-ea"/>
                <a:cs typeface="+mn-cs"/>
              </a:rPr>
              <a:t>texture tiling is a good candidate for PIM execution. By moving texture tiling to PIM, we</a:t>
            </a:r>
            <a:r>
              <a:rPr lang="en-US" sz="1200" kern="1200" baseline="0" dirty="0" smtClean="0">
                <a:solidFill>
                  <a:schemeClr val="tx1"/>
                </a:solidFill>
                <a:latin typeface="+mn-lt"/>
                <a:ea typeface="+mn-ea"/>
                <a:cs typeface="+mn-cs"/>
              </a:rPr>
              <a:t> can let the PIM logic read the bitmap, performs the tiling operation in the memory, and the write it to a location that GPU will access. This </a:t>
            </a:r>
            <a:r>
              <a:rPr lang="en-US" sz="1200" kern="1200" baseline="0" dirty="0" err="1" smtClean="0">
                <a:solidFill>
                  <a:schemeClr val="tx1"/>
                </a:solidFill>
                <a:latin typeface="+mn-lt"/>
                <a:ea typeface="+mn-ea"/>
                <a:cs typeface="+mn-cs"/>
              </a:rPr>
              <a:t>wa,y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can </a:t>
            </a:r>
            <a:r>
              <a:rPr lang="en-US" sz="1200" kern="1200" dirty="0" err="1" smtClean="0">
                <a:solidFill>
                  <a:schemeClr val="tx1"/>
                </a:solidFill>
                <a:latin typeface="+mn-lt"/>
                <a:ea typeface="+mn-ea"/>
                <a:cs typeface="+mn-cs"/>
              </a:rPr>
              <a:t>elimnate</a:t>
            </a:r>
            <a:r>
              <a:rPr lang="en-US" sz="1200" kern="1200" dirty="0" smtClean="0">
                <a:solidFill>
                  <a:schemeClr val="tx1"/>
                </a:solidFill>
                <a:latin typeface="+mn-lt"/>
                <a:ea typeface="+mn-ea"/>
                <a:cs typeface="+mn-cs"/>
              </a:rPr>
              <a:t> a significant portion</a:t>
            </a:r>
            <a:r>
              <a:rPr lang="en-US" sz="1200" kern="1200" baseline="0" dirty="0" smtClean="0">
                <a:solidFill>
                  <a:schemeClr val="tx1"/>
                </a:solidFill>
                <a:latin typeface="+mn-lt"/>
                <a:ea typeface="+mn-ea"/>
                <a:cs typeface="+mn-cs"/>
              </a:rPr>
              <a:t> of data movement as it happens close to data and avoid moving the texture back and forth between memory and CPU .</a:t>
            </a:r>
            <a:r>
              <a:rPr lang="en-US" sz="1200" kern="1200" dirty="0" smtClean="0">
                <a:solidFill>
                  <a:schemeClr val="tx1"/>
                </a:solidFill>
                <a:latin typeface="+mn-lt"/>
                <a:ea typeface="+mn-ea"/>
                <a:cs typeface="+mn-cs"/>
              </a:rPr>
              <a:t> we can free up the CPU ( 5 ) to perform other important compute-intensive tasks in Chrome, such as handling user interaction, executing JavaScript code, or rasterizing other render objects.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22</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next question is whether </a:t>
            </a:r>
            <a:r>
              <a:rPr lang="en-US" sz="1200" kern="1200" dirty="0" smtClean="0">
                <a:solidFill>
                  <a:schemeClr val="tx1"/>
                </a:solidFill>
                <a:latin typeface="+mn-lt"/>
                <a:ea typeface="+mn-ea"/>
                <a:cs typeface="+mn-cs"/>
              </a:rPr>
              <a:t>texture tiling is feasible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be implemented using PIM in consumer devices. To answer</a:t>
            </a:r>
            <a:r>
              <a:rPr lang="en-US" sz="1200" kern="1200" baseline="0" dirty="0" smtClean="0">
                <a:solidFill>
                  <a:schemeClr val="tx1"/>
                </a:solidFill>
                <a:latin typeface="+mn-lt"/>
                <a:ea typeface="+mn-ea"/>
                <a:cs typeface="+mn-cs"/>
              </a:rPr>
              <a:t> that, we analyze the </a:t>
            </a:r>
            <a:r>
              <a:rPr lang="en-US" sz="1200" kern="1200" baseline="0" dirty="0" err="1" smtClean="0">
                <a:solidFill>
                  <a:schemeClr val="tx1"/>
                </a:solidFill>
                <a:latin typeface="+mn-lt"/>
                <a:ea typeface="+mn-ea"/>
                <a:cs typeface="+mn-cs"/>
              </a:rPr>
              <a:t>texutre</a:t>
            </a:r>
            <a:r>
              <a:rPr lang="en-US" sz="1200" kern="1200" baseline="0" dirty="0" smtClean="0">
                <a:solidFill>
                  <a:schemeClr val="tx1"/>
                </a:solidFill>
                <a:latin typeface="+mn-lt"/>
                <a:ea typeface="+mn-ea"/>
                <a:cs typeface="+mn-cs"/>
              </a:rPr>
              <a:t> tiling in detail and find that</a:t>
            </a:r>
          </a:p>
          <a:p>
            <a:r>
              <a:rPr lang="en-US" sz="1200" kern="1200" dirty="0" smtClean="0">
                <a:solidFill>
                  <a:schemeClr val="tx1"/>
                </a:solidFill>
                <a:latin typeface="+mn-lt"/>
                <a:ea typeface="+mn-ea"/>
                <a:cs typeface="+mn-cs"/>
              </a:rPr>
              <a:t>hat texture tiling requires only simple primitives: </a:t>
            </a:r>
            <a:r>
              <a:rPr lang="en-US" sz="1200" kern="1200" dirty="0" err="1" smtClean="0">
                <a:solidFill>
                  <a:schemeClr val="tx1"/>
                </a:solidFill>
                <a:latin typeface="+mn-lt"/>
                <a:ea typeface="+mn-ea"/>
                <a:cs typeface="+mn-cs"/>
              </a:rPr>
              <a:t>memcopy</a:t>
            </a:r>
            <a:r>
              <a:rPr lang="en-US" sz="1200" kern="1200" dirty="0" smtClean="0">
                <a:solidFill>
                  <a:schemeClr val="tx1"/>
                </a:solidFill>
                <a:latin typeface="+mn-lt"/>
                <a:ea typeface="+mn-ea"/>
                <a:cs typeface="+mn-cs"/>
              </a:rPr>
              <a:t>, bitwise operations, and simple arithmetic operations (e.g., addition).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operations can be performed at high performance on our PIM core, and they can easily be implemented as a fixed function PIM accelerator.</a:t>
            </a:r>
          </a:p>
          <a:p>
            <a:r>
              <a:rPr lang="en-US" sz="1200" kern="1200" dirty="0" smtClean="0">
                <a:solidFill>
                  <a:schemeClr val="tx1"/>
                </a:solidFill>
                <a:latin typeface="+mn-lt"/>
                <a:ea typeface="+mn-ea"/>
                <a:cs typeface="+mn-cs"/>
              </a:rPr>
              <a:t>Our analysis </a:t>
            </a:r>
            <a:r>
              <a:rPr lang="en-US" sz="1200" kern="1200" dirty="0" err="1" smtClean="0">
                <a:solidFill>
                  <a:schemeClr val="tx1"/>
                </a:solidFill>
                <a:latin typeface="+mn-lt"/>
                <a:ea typeface="+mn-ea"/>
                <a:cs typeface="+mn-cs"/>
              </a:rPr>
              <a:t>hsows</a:t>
            </a:r>
            <a:r>
              <a:rPr lang="en-US" sz="1200" kern="1200" dirty="0" smtClean="0">
                <a:solidFill>
                  <a:schemeClr val="tx1"/>
                </a:solidFill>
                <a:latin typeface="+mn-lt"/>
                <a:ea typeface="+mn-ea"/>
                <a:cs typeface="+mn-cs"/>
              </a:rPr>
              <a:t> that each</a:t>
            </a:r>
            <a:r>
              <a:rPr lang="en-US" sz="1200" kern="1200" baseline="0" dirty="0" smtClean="0">
                <a:solidFill>
                  <a:schemeClr val="tx1"/>
                </a:solidFill>
                <a:latin typeface="+mn-lt"/>
                <a:ea typeface="+mn-ea"/>
                <a:cs typeface="+mn-cs"/>
              </a:rPr>
              <a:t> of them takes less than 10% of the area available per vault, and as a result, both are </a:t>
            </a:r>
            <a:r>
              <a:rPr lang="en-US" sz="1200" kern="1200" dirty="0" smtClean="0">
                <a:solidFill>
                  <a:schemeClr val="tx1"/>
                </a:solidFill>
                <a:latin typeface="+mn-lt"/>
                <a:ea typeface="+mn-ea"/>
                <a:cs typeface="+mn-cs"/>
              </a:rPr>
              <a:t>feasible to implement in a consumer device with 3D-stacked memory</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we explained before our PIM core is </a:t>
            </a:r>
            <a:r>
              <a:rPr lang="mr-I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PIM accelerator for texture tiling consists of multiple in-memory tiling units. </a:t>
            </a:r>
          </a:p>
          <a:p>
            <a:r>
              <a:rPr lang="en-US" sz="1200" kern="1200" dirty="0" smtClean="0">
                <a:solidFill>
                  <a:schemeClr val="tx1"/>
                </a:solidFill>
                <a:latin typeface="+mn-lt"/>
                <a:ea typeface="+mn-ea"/>
                <a:cs typeface="+mn-cs"/>
              </a:rPr>
              <a:t>Each in-memory tiling unit consists of only a simple ALU, and operates on a single 4 </a:t>
            </a:r>
            <a:r>
              <a:rPr lang="en-US" sz="1200" kern="1200" dirty="0" err="1" smtClean="0">
                <a:solidFill>
                  <a:schemeClr val="tx1"/>
                </a:solidFill>
                <a:latin typeface="+mn-lt"/>
                <a:ea typeface="+mn-ea"/>
                <a:cs typeface="+mn-cs"/>
              </a:rPr>
              <a:t>kB</a:t>
            </a:r>
            <a:r>
              <a:rPr lang="en-US" sz="1200" kern="1200" dirty="0" smtClean="0">
                <a:solidFill>
                  <a:schemeClr val="tx1"/>
                </a:solidFill>
                <a:latin typeface="+mn-lt"/>
                <a:ea typeface="+mn-ea"/>
                <a:cs typeface="+mn-cs"/>
              </a:rPr>
              <a:t> tile. </a:t>
            </a:r>
          </a:p>
          <a:p>
            <a:r>
              <a:rPr lang="en-US" sz="1200" kern="1200" dirty="0" smtClean="0">
                <a:solidFill>
                  <a:schemeClr val="tx1"/>
                </a:solidFill>
                <a:latin typeface="+mn-lt"/>
                <a:ea typeface="+mn-ea"/>
                <a:cs typeface="+mn-cs"/>
              </a:rPr>
              <a:t>We empirically decide to use four in-memory tiling units in each PIM accelerator</a:t>
            </a:r>
          </a:p>
          <a:p>
            <a:endParaRPr lang="en-US" dirty="0" smtClean="0"/>
          </a:p>
          <a:p>
            <a:r>
              <a:rPr lang="en-US" sz="1200" kern="1200" dirty="0" smtClean="0">
                <a:solidFill>
                  <a:schemeClr val="tx1"/>
                </a:solidFill>
                <a:latin typeface="+mn-lt"/>
                <a:ea typeface="+mn-ea"/>
                <a:cs typeface="+mn-cs"/>
              </a:rPr>
              <a:t>We conclude that the area required for texture tiling PIM logic is small, making the PIM logic feasible to implement in a consumer device with 3D-stacked memory</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23</a:t>
            </a:fld>
            <a:endParaRPr lang="en-US"/>
          </a:p>
        </p:txBody>
      </p:sp>
    </p:spTree>
    <p:extLst>
      <p:ext uri="{BB962C8B-B14F-4D97-AF65-F5344CB8AC3E}">
        <p14:creationId xmlns:p14="http://schemas.microsoft.com/office/powerpoint/2010/main" val="1191976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did the same analysis for Color </a:t>
            </a:r>
            <a:r>
              <a:rPr lang="en-US" sz="1200" kern="1200" dirty="0" err="1" smtClean="0">
                <a:solidFill>
                  <a:schemeClr val="tx1"/>
                </a:solidFill>
                <a:latin typeface="+mn-lt"/>
                <a:ea typeface="+mn-ea"/>
                <a:cs typeface="+mn-cs"/>
              </a:rPr>
              <a:t>Blitting</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Because of lack of time, I will talk about the key points here.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Majority</a:t>
            </a:r>
            <a:r>
              <a:rPr lang="en-US" sz="1200" kern="1200" baseline="0" dirty="0" smtClean="0">
                <a:solidFill>
                  <a:schemeClr val="tx1"/>
                </a:solidFill>
                <a:latin typeface="+mn-lt"/>
                <a:ea typeface="+mn-ea"/>
                <a:cs typeface="+mn-cs"/>
              </a:rPr>
              <a:t> come from </a:t>
            </a:r>
            <a:r>
              <a:rPr lang="en-US" sz="1200" kern="1200" dirty="0" smtClean="0">
                <a:solidFill>
                  <a:schemeClr val="tx1"/>
                </a:solidFill>
                <a:latin typeface="+mn-lt"/>
                <a:ea typeface="+mn-ea"/>
                <a:cs typeface="+mn-cs"/>
              </a:rPr>
              <a:t>its streaming access pattern and the large sizes of the bitmaps (e.g., 1024x1024 pixels).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function</a:t>
            </a:r>
            <a:r>
              <a:rPr lang="en-US" sz="1200" kern="1200" baseline="0" dirty="0" smtClean="0">
                <a:solidFill>
                  <a:schemeClr val="tx1"/>
                </a:solidFill>
                <a:effectLst/>
                <a:latin typeface="+mn-lt"/>
                <a:ea typeface="+mn-ea"/>
                <a:cs typeface="+mn-cs"/>
              </a:rPr>
              <a:t> itself require simple computations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24</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here I just want to wrap up our analysis for page scrolling.</a:t>
            </a:r>
            <a:r>
              <a:rPr lang="en-US" sz="1200" kern="1200" baseline="0" dirty="0" smtClean="0">
                <a:solidFill>
                  <a:schemeClr val="tx1"/>
                </a:solidFill>
                <a:latin typeface="+mn-lt"/>
                <a:ea typeface="+mn-ea"/>
                <a:cs typeface="+mn-cs"/>
              </a:rPr>
              <a:t> We found two data intensive functions that account for a significant portion of energy during scrolling. We find that both function can significantly </a:t>
            </a:r>
            <a:r>
              <a:rPr lang="en-US" sz="1200" kern="1200" baseline="0" dirty="0" err="1" smtClean="0">
                <a:solidFill>
                  <a:schemeClr val="tx1"/>
                </a:solidFill>
                <a:latin typeface="+mn-lt"/>
                <a:ea typeface="+mn-ea"/>
                <a:cs typeface="+mn-cs"/>
              </a:rPr>
              <a:t>benfti</a:t>
            </a:r>
            <a:r>
              <a:rPr lang="en-US" sz="1200" kern="1200" baseline="0" dirty="0" smtClean="0">
                <a:solidFill>
                  <a:schemeClr val="tx1"/>
                </a:solidFill>
                <a:latin typeface="+mn-lt"/>
                <a:ea typeface="+mn-ea"/>
                <a:cs typeface="+mn-cs"/>
              </a:rPr>
              <a:t> from PIM execution. We also find that both functions are simple enough that can be </a:t>
            </a:r>
            <a:r>
              <a:rPr lang="en-US" sz="1200" kern="1200" baseline="0" dirty="0" err="1" smtClean="0">
                <a:solidFill>
                  <a:schemeClr val="tx1"/>
                </a:solidFill>
                <a:latin typeface="+mn-lt"/>
                <a:ea typeface="+mn-ea"/>
                <a:cs typeface="+mn-cs"/>
              </a:rPr>
              <a:t>impelemented</a:t>
            </a:r>
            <a:r>
              <a:rPr lang="en-US" sz="1200" kern="1200" baseline="0" dirty="0" smtClean="0">
                <a:solidFill>
                  <a:schemeClr val="tx1"/>
                </a:solidFill>
                <a:latin typeface="+mn-lt"/>
                <a:ea typeface="+mn-ea"/>
                <a:cs typeface="+mn-cs"/>
              </a:rPr>
              <a:t> at </a:t>
            </a:r>
            <a:r>
              <a:rPr lang="en-US" sz="1200" kern="1200" baseline="0" dirty="0" err="1" smtClean="0">
                <a:solidFill>
                  <a:schemeClr val="tx1"/>
                </a:solidFill>
                <a:latin typeface="+mn-lt"/>
                <a:ea typeface="+mn-ea"/>
                <a:cs typeface="+mn-cs"/>
              </a:rPr>
              <a:t>pim</a:t>
            </a:r>
            <a:r>
              <a:rPr lang="en-US" sz="1200" kern="1200" baseline="0" dirty="0" smtClean="0">
                <a:solidFill>
                  <a:schemeClr val="tx1"/>
                </a:solidFill>
                <a:latin typeface="+mn-lt"/>
                <a:ea typeface="+mn-ea"/>
                <a:cs typeface="+mn-cs"/>
              </a:rPr>
              <a:t> logic</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25</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let me give you a little bit background on how prior works deal with the PIM 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26</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Chrome uses a multi-process architecture, where each tab has its own application process for rendering the page displayed in the tab to improve reliability</a:t>
            </a:r>
            <a:r>
              <a:rPr lang="en-US" sz="1200" kern="1200" baseline="0" dirty="0" smtClean="0">
                <a:solidFill>
                  <a:schemeClr val="tx1"/>
                </a:solidFill>
                <a:latin typeface="+mn-lt"/>
                <a:ea typeface="+mn-ea"/>
                <a:cs typeface="+mn-cs"/>
              </a:rPr>
              <a:t> and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 user switches between browser tabs, this triggers two operations: (1) a context switch to the process for the selected tab, and (2) a load operation for the new page.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27</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two primary concerns during tab switching: (1) how fast a new tab loads and becomes interactive, as this directly affects user satisfaction; and (2) memory consumption.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Memory consumption is a major concern for three reasons. First, the average memory footprint of a web page has increased significantly in recent years because of increased use of images, JavaScript, and video in modern web pages.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users tend to open multiple tabs at a time with each tab consuming additional memory.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Third, consumer devices typically have a much lower memory capacity than server or desktop systems, and without careful memory management, Chrome could run out of memory on these systems over time.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28</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Moves between CPU and ZRAM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two primary concerns during tab switching: (1) how fast a new tab loads and becomes interactive, as this directly affects user satisfaction; and (2) memory consumption.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Memory consumption is a major concern for three reasons. First, the average memory footprint of a web page has increased significantly in recent years because of increased use of images, JavaScript, and video in modern web pages.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users tend to open multiple tabs at a time with each tab consuming additional memory.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Third, consumer devices typically have a much lower memory capacity than server or desktop systems, and without careful memory management, Chrome could run out of memory on these systems over time.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29</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we want to see if we</a:t>
            </a:r>
            <a:r>
              <a:rPr lang="en-US" sz="1200" kern="1200" baseline="0" dirty="0" smtClean="0">
                <a:solidFill>
                  <a:schemeClr val="tx1"/>
                </a:solidFill>
                <a:latin typeface="+mn-lt"/>
                <a:ea typeface="+mn-ea"/>
                <a:cs typeface="+mn-cs"/>
              </a:rPr>
              <a:t> can mitigate data movement cost with PIM. To answer that, lets again take a look at interaction between CPU and memory when CPU wants to swap out N pages. we need to figure out where the data movement happens. Here shows what happens when CPU wants to swap out N inactive pages. </a:t>
            </a:r>
            <a:r>
              <a:rPr lang="en-US" sz="1200" kern="1200" dirty="0" smtClean="0">
                <a:solidFill>
                  <a:schemeClr val="tx1"/>
                </a:solidFill>
                <a:latin typeface="+mn-lt"/>
                <a:ea typeface="+mn-ea"/>
                <a:cs typeface="+mn-cs"/>
              </a:rPr>
              <a:t>it first read the inactive page data, compress the data ( 2 ), and write the compressed data to ZRAM. This incur a lot</a:t>
            </a:r>
            <a:r>
              <a:rPr lang="en-US" sz="1200" kern="1200" baseline="0" dirty="0" smtClean="0">
                <a:solidFill>
                  <a:schemeClr val="tx1"/>
                </a:solidFill>
                <a:latin typeface="+mn-lt"/>
                <a:ea typeface="+mn-ea"/>
                <a:cs typeface="+mn-cs"/>
              </a:rPr>
              <a:t> of overhead. This operation </a:t>
            </a:r>
            <a:r>
              <a:rPr lang="en-US" sz="1200" kern="1200" dirty="0" smtClean="0">
                <a:solidFill>
                  <a:schemeClr val="tx1"/>
                </a:solidFill>
                <a:latin typeface="+mn-lt"/>
                <a:ea typeface="+mn-ea"/>
                <a:cs typeface="+mn-cs"/>
              </a:rPr>
              <a:t>is a good fit for PIM as (1) it cause a large amount of data movement; and (2) compression can be handled in the background, since none of the active tab processes need the data that is being compressed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analysis shows that the compression algorithm</a:t>
            </a:r>
            <a:r>
              <a:rPr lang="en-US" sz="1200" kern="1200" baseline="0" dirty="0" smtClean="0">
                <a:solidFill>
                  <a:schemeClr val="tx1"/>
                </a:solidFill>
                <a:latin typeface="+mn-lt"/>
                <a:ea typeface="+mn-ea"/>
                <a:cs typeface="+mn-cs"/>
              </a:rPr>
              <a:t> used by chrome is simple enough that both </a:t>
            </a:r>
            <a:r>
              <a:rPr lang="en-US" sz="1200" kern="1200" baseline="0" dirty="0" err="1" smtClean="0">
                <a:solidFill>
                  <a:schemeClr val="tx1"/>
                </a:solidFill>
                <a:latin typeface="+mn-lt"/>
                <a:ea typeface="+mn-ea"/>
                <a:cs typeface="+mn-cs"/>
              </a:rPr>
              <a:t>pim</a:t>
            </a:r>
            <a:r>
              <a:rPr lang="en-US" sz="1200" kern="1200" baseline="0" dirty="0" smtClean="0">
                <a:solidFill>
                  <a:schemeClr val="tx1"/>
                </a:solidFill>
                <a:latin typeface="+mn-lt"/>
                <a:ea typeface="+mn-ea"/>
                <a:cs typeface="+mn-cs"/>
              </a:rPr>
              <a:t> core  and </a:t>
            </a:r>
            <a:r>
              <a:rPr lang="mr-IN"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wrap up, we</a:t>
            </a:r>
            <a:r>
              <a:rPr lang="en-US" sz="1200" kern="1200" baseline="0" dirty="0" smtClean="0">
                <a:solidFill>
                  <a:schemeClr val="tx1"/>
                </a:solidFill>
                <a:latin typeface="+mn-lt"/>
                <a:ea typeface="+mn-ea"/>
                <a:cs typeface="+mn-cs"/>
              </a:rPr>
              <a:t> found that a lot of data movement happens during tab switching as chrome tries to compress and decompress tabs. We find that both compression and decompression can significantly benefit from PIM execution and are feasible to be implemented at PIM logic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on</a:t>
            </a:r>
            <a:r>
              <a:rPr lang="en-US" sz="1200" kern="1200" baseline="0" dirty="0" smtClean="0">
                <a:solidFill>
                  <a:schemeClr val="tx1"/>
                </a:solidFill>
                <a:latin typeface="+mn-lt"/>
                <a:ea typeface="+mn-ea"/>
                <a:cs typeface="+mn-cs"/>
              </a:rPr>
              <a:t> the right </a:t>
            </a:r>
            <a:r>
              <a:rPr lang="en-US" sz="1200" kern="1200" dirty="0" smtClean="0">
                <a:solidFill>
                  <a:schemeClr val="tx1"/>
                </a:solidFill>
                <a:latin typeface="+mn-lt"/>
                <a:ea typeface="+mn-ea"/>
                <a:cs typeface="+mn-cs"/>
              </a:rPr>
              <a:t>what happens when we offload compression to PIM. In this case, the CPU only informs the PIM logic about the pages that need to be swapped out, and the PIM logic operates on the uncompressed page data that is already in memory. This (1) eliminates the off-chip page data movement that took place during CPU-based compression, and (2) frees up the CPU to perform other tasks while PIM performs compression in the background. We observe a similar behavior during decompression.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30</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wrap up, we</a:t>
            </a:r>
            <a:r>
              <a:rPr lang="en-US" sz="1200" kern="1200" baseline="0" dirty="0" smtClean="0">
                <a:solidFill>
                  <a:schemeClr val="tx1"/>
                </a:solidFill>
                <a:latin typeface="+mn-lt"/>
                <a:ea typeface="+mn-ea"/>
                <a:cs typeface="+mn-cs"/>
              </a:rPr>
              <a:t> found that a lot of data movement happens during tab switching as chrome tries to compress and decompress tabs. We find that both compression and decompression can significantly benefit from PIM execution and are feasible to be implemented at PIM logic</a:t>
            </a:r>
          </a:p>
        </p:txBody>
      </p:sp>
      <p:sp>
        <p:nvSpPr>
          <p:cNvPr id="4" name="Slide Number Placeholder 3"/>
          <p:cNvSpPr>
            <a:spLocks noGrp="1"/>
          </p:cNvSpPr>
          <p:nvPr>
            <p:ph type="sldNum" sz="quarter" idx="10"/>
          </p:nvPr>
        </p:nvSpPr>
        <p:spPr/>
        <p:txBody>
          <a:bodyPr/>
          <a:lstStyle/>
          <a:p>
            <a:fld id="{3ECB66F2-E617-4D22-9699-A8F2E158CBC6}" type="slidenum">
              <a:rPr lang="en-US" smtClean="0"/>
              <a:t>31</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Throughout our analysis, we make</a:t>
            </a:r>
            <a:r>
              <a:rPr lang="en-US" baseline="0" dirty="0" smtClean="0"/>
              <a:t> a key observation </a:t>
            </a:r>
            <a:r>
              <a:rPr lang="en-US" dirty="0" smtClean="0"/>
              <a:t>that</a:t>
            </a:r>
            <a:r>
              <a:rPr lang="en-US" baseline="0" dirty="0" smtClean="0"/>
              <a:t> out of all sources of energy consumption, data movement is a major contributor to the total system energy. We find that across all of the workloads</a:t>
            </a:r>
            <a:r>
              <a:rPr lang="en-US" dirty="0" smtClean="0"/>
              <a:t>,</a:t>
            </a:r>
            <a:r>
              <a:rPr lang="en-US" baseline="0" dirty="0" smtClean="0"/>
              <a:t> on average around 62.7% of total system energy is spent on data movement.</a:t>
            </a:r>
          </a:p>
          <a:p>
            <a:endParaRPr lang="en-US" baseline="0" dirty="0" smtClean="0"/>
          </a:p>
          <a:p>
            <a:r>
              <a:rPr lang="en-US" baseline="0" dirty="0" smtClean="0"/>
              <a:t>One way to reduce data movement cost is to move computation close to data, or </a:t>
            </a:r>
            <a:r>
              <a:rPr lang="mr-IN" baseline="0" dirty="0" smtClean="0"/>
              <a:t>…</a:t>
            </a:r>
            <a:endParaRPr lang="en-US" baseline="0" dirty="0" smtClean="0"/>
          </a:p>
          <a:p>
            <a:r>
              <a:rPr lang="en-US" baseline="0" dirty="0" smtClean="0"/>
              <a:t>One potential solution to address this cost it do move computation close to data, or in other words, do </a:t>
            </a:r>
            <a:r>
              <a:rPr lang="en-US" baseline="0" dirty="0" err="1" smtClean="0"/>
              <a:t>procesing</a:t>
            </a:r>
            <a:r>
              <a:rPr lang="en-US" baseline="0" dirty="0" smtClean="0"/>
              <a:t> in memory. However, the challenge is that these devices.</a:t>
            </a:r>
          </a:p>
          <a:p>
            <a:endParaRPr lang="en-US" baseline="0" dirty="0" smtClean="0"/>
          </a:p>
          <a:p>
            <a:endParaRPr lang="en-US" baseline="0" dirty="0" smtClean="0"/>
          </a:p>
          <a:p>
            <a:r>
              <a:rPr lang="en-US" dirty="0" smtClean="0"/>
              <a:t>One potential</a:t>
            </a:r>
            <a:r>
              <a:rPr lang="en-US" baseline="0" dirty="0" smtClean="0"/>
              <a:t> solution to mitigate data movement cost and reduce total system energy is to execute data-movement heavy portions of application close to data, or in other words, do processing in memory. However, consumer devices are </a:t>
            </a:r>
            <a:r>
              <a:rPr lang="en-US" baseline="0" dirty="0" err="1" smtClean="0"/>
              <a:t>extermely</a:t>
            </a:r>
            <a:r>
              <a:rPr lang="en-US" baseline="0" dirty="0" smtClean="0"/>
              <a:t> limited in terms of area and power budget. So the question is can we move part of the data movement heavy portion given the limited area and energy budget. Our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a:t>
            </a:fld>
            <a:endParaRPr lang="en-US"/>
          </a:p>
        </p:txBody>
      </p:sp>
    </p:spTree>
    <p:extLst>
      <p:ext uri="{BB962C8B-B14F-4D97-AF65-F5344CB8AC3E}">
        <p14:creationId xmlns:p14="http://schemas.microsoft.com/office/powerpoint/2010/main" val="74239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32</a:t>
            </a:fld>
            <a:endParaRPr lang="en-US"/>
          </a:p>
        </p:txBody>
      </p:sp>
    </p:spTree>
    <p:extLst>
      <p:ext uri="{BB962C8B-B14F-4D97-AF65-F5344CB8AC3E}">
        <p14:creationId xmlns:p14="http://schemas.microsoft.com/office/powerpoint/2010/main" val="359646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33</a:t>
            </a:fld>
            <a:endParaRPr lang="en-US"/>
          </a:p>
        </p:txBody>
      </p:sp>
    </p:spTree>
    <p:extLst>
      <p:ext uri="{BB962C8B-B14F-4D97-AF65-F5344CB8AC3E}">
        <p14:creationId xmlns:p14="http://schemas.microsoft.com/office/powerpoint/2010/main" val="3596460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34</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35</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36</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37</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also analyze video play back and video capture. We take a look at energy consumption when vp9 decider is </a:t>
            </a:r>
            <a:r>
              <a:rPr lang="en-US" sz="1200" kern="1200" dirty="0" err="1" smtClean="0">
                <a:solidFill>
                  <a:schemeClr val="tx1"/>
                </a:solidFill>
                <a:latin typeface="+mn-lt"/>
                <a:ea typeface="+mn-ea"/>
                <a:cs typeface="+mn-cs"/>
              </a:rPr>
              <a:t>yaed</a:t>
            </a:r>
            <a:r>
              <a:rPr lang="en-US" sz="1200" kern="1200" dirty="0" smtClean="0">
                <a:solidFill>
                  <a:schemeClr val="tx1"/>
                </a:solidFill>
                <a:latin typeface="+mn-lt"/>
                <a:ea typeface="+mn-ea"/>
                <a:cs typeface="+mn-cs"/>
              </a:rPr>
              <a:t> to playback a </a:t>
            </a:r>
            <a:r>
              <a:rPr lang="en-US" sz="1200" kern="1200" dirty="0" err="1" smtClean="0">
                <a:solidFill>
                  <a:schemeClr val="tx1"/>
                </a:solidFill>
                <a:latin typeface="+mn-lt"/>
                <a:ea typeface="+mn-ea"/>
                <a:cs typeface="+mn-cs"/>
              </a:rPr>
              <a:t>netflix</a:t>
            </a:r>
            <a:r>
              <a:rPr lang="en-US" sz="1200" kern="1200" dirty="0" smtClean="0">
                <a:solidFill>
                  <a:schemeClr val="tx1"/>
                </a:solidFill>
                <a:latin typeface="+mn-lt"/>
                <a:ea typeface="+mn-ea"/>
                <a:cs typeface="+mn-cs"/>
              </a:rPr>
              <a:t> film, and when vp9 </a:t>
            </a:r>
            <a:r>
              <a:rPr lang="en-US" sz="1200" kern="1200" dirty="0" err="1" smtClean="0">
                <a:solidFill>
                  <a:schemeClr val="tx1"/>
                </a:solidFill>
                <a:latin typeface="+mn-lt"/>
                <a:ea typeface="+mn-ea"/>
                <a:cs typeface="+mn-cs"/>
              </a:rPr>
              <a:t>wncoder</a:t>
            </a:r>
            <a:r>
              <a:rPr lang="en-US" sz="1200" kern="1200" dirty="0" smtClean="0">
                <a:solidFill>
                  <a:schemeClr val="tx1"/>
                </a:solidFill>
                <a:latin typeface="+mn-lt"/>
                <a:ea typeface="+mn-ea"/>
                <a:cs typeface="+mn-cs"/>
              </a:rPr>
              <a:t> is used to do real-time encoding of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find that for both of these workloads data </a:t>
            </a:r>
            <a:r>
              <a:rPr lang="en-US" sz="1200" kern="1200" dirty="0" err="1" smtClean="0">
                <a:solidFill>
                  <a:schemeClr val="tx1"/>
                </a:solidFill>
                <a:latin typeface="+mn-lt"/>
                <a:ea typeface="+mn-ea"/>
                <a:cs typeface="+mn-cs"/>
              </a:rPr>
              <a:t>movemwnt</a:t>
            </a:r>
            <a:r>
              <a:rPr lang="en-US" sz="1200" kern="1200" dirty="0" smtClean="0">
                <a:solidFill>
                  <a:schemeClr val="tx1"/>
                </a:solidFill>
                <a:latin typeface="+mn-lt"/>
                <a:ea typeface="+mn-ea"/>
                <a:cs typeface="+mn-cs"/>
              </a:rPr>
              <a:t> is a major contributor to the total system </a:t>
            </a:r>
            <a:r>
              <a:rPr lang="en-US" sz="1200" kern="1200" dirty="0" err="1" smtClean="0">
                <a:solidFill>
                  <a:schemeClr val="tx1"/>
                </a:solidFill>
                <a:latin typeface="+mn-lt"/>
                <a:ea typeface="+mn-ea"/>
                <a:cs typeface="+mn-cs"/>
              </a:rPr>
              <a:t>enery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we dog deeper we find that they are simple functions in decoding and encoding pipeline that generate the majority of </a:t>
            </a:r>
            <a:r>
              <a:rPr lang="en-US" sz="1200" kern="1200" dirty="0" err="1" smtClean="0">
                <a:solidFill>
                  <a:schemeClr val="tx1"/>
                </a:solidFill>
                <a:latin typeface="+mn-lt"/>
                <a:ea typeface="+mn-ea"/>
                <a:cs typeface="+mn-cs"/>
              </a:rPr>
              <a:t>dara</a:t>
            </a:r>
            <a:r>
              <a:rPr lang="en-US" sz="1200" kern="1200" dirty="0" smtClean="0">
                <a:solidFill>
                  <a:schemeClr val="tx1"/>
                </a:solidFill>
                <a:latin typeface="+mn-lt"/>
                <a:ea typeface="+mn-ea"/>
                <a:cs typeface="+mn-cs"/>
              </a:rPr>
              <a:t> movement.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Please refer to the paper for more detail.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38</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then analyzing the benefit of PIM in our simulator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40</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make another </a:t>
            </a:r>
            <a:r>
              <a:rPr lang="en-US" dirty="0" err="1" smtClean="0"/>
              <a:t>obsrevation</a:t>
            </a:r>
            <a:r>
              <a:rPr lang="en-US" dirty="0" smtClean="0"/>
              <a:t> that using PIM accelerator provide</a:t>
            </a:r>
            <a:r>
              <a:rPr lang="en-US" baseline="0" dirty="0" smtClean="0"/>
              <a:t> limited energy reduction over PIM core, for some of these workloads, such as texture tiling. This is </a:t>
            </a:r>
            <a:r>
              <a:rPr lang="en-US" baseline="0" dirty="0" err="1" smtClean="0"/>
              <a:t>becase</a:t>
            </a:r>
            <a:r>
              <a:rPr lang="en-US" baseline="0" dirty="0" smtClean="0"/>
              <a:t> these kernels are data intensive and have low </a:t>
            </a:r>
            <a:r>
              <a:rPr lang="en-US" baseline="0" dirty="0" err="1" smtClean="0"/>
              <a:t>ocmputational</a:t>
            </a:r>
            <a:r>
              <a:rPr lang="en-US" baseline="0" dirty="0" smtClean="0"/>
              <a:t> </a:t>
            </a:r>
            <a:r>
              <a:rPr lang="en-US" baseline="0" dirty="0" err="1" smtClean="0"/>
              <a:t>compleity</a:t>
            </a:r>
            <a:r>
              <a:rPr lang="en-US" baseline="0" dirty="0" smtClean="0"/>
              <a:t>, and as a result, using fixed function accelerator does not provide significant energy reduction over the PIM core.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41</a:t>
            </a:fld>
            <a:endParaRPr lang="en-US"/>
          </a:p>
        </p:txBody>
      </p:sp>
    </p:spTree>
    <p:extLst>
      <p:ext uri="{BB962C8B-B14F-4D97-AF65-F5344CB8AC3E}">
        <p14:creationId xmlns:p14="http://schemas.microsoft.com/office/powerpoint/2010/main" val="2195891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PIM-Core and PIM-</a:t>
            </a:r>
            <a:r>
              <a:rPr lang="en-US" sz="1200" kern="1200" dirty="0" err="1" smtClean="0">
                <a:solidFill>
                  <a:schemeClr val="tx1"/>
                </a:solidFill>
                <a:latin typeface="+mn-lt"/>
                <a:ea typeface="+mn-ea"/>
                <a:cs typeface="+mn-cs"/>
              </a:rPr>
              <a:t>Acc</a:t>
            </a:r>
            <a:r>
              <a:rPr lang="en-US" sz="1200" kern="1200" dirty="0" smtClean="0">
                <a:solidFill>
                  <a:schemeClr val="tx1"/>
                </a:solidFill>
                <a:latin typeface="+mn-lt"/>
                <a:ea typeface="+mn-ea"/>
                <a:cs typeface="+mn-cs"/>
              </a:rPr>
              <a:t> significantly outperform CPU-Only across all kernels, improving performance</a:t>
            </a:r>
            <a:r>
              <a:rPr lang="en-US" sz="1200" kern="1200" baseline="0" dirty="0" smtClean="0">
                <a:solidFill>
                  <a:schemeClr val="tx1"/>
                </a:solidFill>
                <a:latin typeface="+mn-lt"/>
                <a:ea typeface="+mn-ea"/>
                <a:cs typeface="+mn-cs"/>
              </a:rPr>
              <a:t> by </a:t>
            </a:r>
            <a:r>
              <a:rPr lang="mr-IN"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perfomance</a:t>
            </a:r>
            <a:r>
              <a:rPr lang="en-US" sz="1200" kern="1200" dirty="0" smtClean="0">
                <a:solidFill>
                  <a:schemeClr val="tx1"/>
                </a:solidFill>
                <a:latin typeface="+mn-lt"/>
                <a:ea typeface="+mn-ea"/>
                <a:cs typeface="+mn-cs"/>
              </a:rPr>
              <a:t> benefit come from higher bandwidth and lower access latency of 3D-stacked memory, because all of these kernels are data intensive. </a:t>
            </a:r>
          </a:p>
          <a:p>
            <a:r>
              <a:rPr lang="en-US" sz="1200" kern="1200" dirty="0" smtClean="0">
                <a:solidFill>
                  <a:schemeClr val="tx1"/>
                </a:solidFill>
                <a:latin typeface="+mn-lt"/>
                <a:ea typeface="+mn-ea"/>
                <a:cs typeface="+mn-cs"/>
              </a:rPr>
              <a:t>Performance improvement</a:t>
            </a:r>
            <a:r>
              <a:rPr lang="en-US" sz="1200" kern="1200" baseline="0" dirty="0" smtClean="0">
                <a:solidFill>
                  <a:schemeClr val="tx1"/>
                </a:solidFill>
                <a:latin typeface="+mn-lt"/>
                <a:ea typeface="+mn-ea"/>
                <a:cs typeface="+mn-cs"/>
              </a:rPr>
              <a:t> of PIM-</a:t>
            </a:r>
            <a:r>
              <a:rPr lang="en-US" sz="1200" kern="1200" baseline="0" dirty="0" err="1" smtClean="0">
                <a:solidFill>
                  <a:schemeClr val="tx1"/>
                </a:solidFill>
                <a:latin typeface="+mn-lt"/>
                <a:ea typeface="+mn-ea"/>
                <a:cs typeface="+mn-cs"/>
              </a:rPr>
              <a:t>acc</a:t>
            </a:r>
            <a:r>
              <a:rPr lang="en-US" sz="1200" kern="1200" baseline="0" dirty="0" smtClean="0">
                <a:solidFill>
                  <a:schemeClr val="tx1"/>
                </a:solidFill>
                <a:latin typeface="+mn-lt"/>
                <a:ea typeface="+mn-ea"/>
                <a:cs typeface="+mn-cs"/>
              </a:rPr>
              <a:t> over PIM-core </a:t>
            </a:r>
            <a:r>
              <a:rPr lang="en-US" sz="1200" kern="1200" baseline="0" dirty="0" err="1" smtClean="0">
                <a:solidFill>
                  <a:schemeClr val="tx1"/>
                </a:solidFill>
                <a:latin typeface="+mn-lt"/>
                <a:ea typeface="+mn-ea"/>
                <a:cs typeface="+mn-cs"/>
              </a:rPr>
              <a:t>differes</a:t>
            </a:r>
            <a:r>
              <a:rPr lang="en-US" sz="1200" kern="1200" baseline="0" dirty="0" smtClean="0">
                <a:solidFill>
                  <a:schemeClr val="tx1"/>
                </a:solidFill>
                <a:latin typeface="+mn-lt"/>
                <a:ea typeface="+mn-ea"/>
                <a:cs typeface="+mn-cs"/>
              </a:rPr>
              <a:t> across different workloads. </a:t>
            </a:r>
            <a:r>
              <a:rPr lang="en-US" sz="1200" kern="1200" dirty="0" smtClean="0">
                <a:solidFill>
                  <a:schemeClr val="tx1"/>
                </a:solidFill>
                <a:latin typeface="+mn-lt"/>
                <a:ea typeface="+mn-ea"/>
                <a:cs typeface="+mn-cs"/>
              </a:rPr>
              <a:t>In some cases</a:t>
            </a:r>
            <a:r>
              <a:rPr lang="en-US" sz="1200" kern="1200" baseline="0" dirty="0" smtClean="0">
                <a:solidFill>
                  <a:schemeClr val="tx1"/>
                </a:solidFill>
                <a:latin typeface="+mn-lt"/>
                <a:ea typeface="+mn-ea"/>
                <a:cs typeface="+mn-cs"/>
              </a:rPr>
              <a:t> such as Texture Tiling, </a:t>
            </a:r>
            <a:r>
              <a:rPr lang="en-US" sz="1200" kern="1200" dirty="0" smtClean="0">
                <a:solidFill>
                  <a:schemeClr val="tx1"/>
                </a:solidFill>
                <a:latin typeface="+mn-lt"/>
                <a:ea typeface="+mn-ea"/>
                <a:cs typeface="+mn-cs"/>
              </a:rPr>
              <a:t>the performance improvement of PIM-</a:t>
            </a:r>
            <a:r>
              <a:rPr lang="en-US" sz="1200" kern="1200" dirty="0" err="1" smtClean="0">
                <a:solidFill>
                  <a:schemeClr val="tx1"/>
                </a:solidFill>
                <a:latin typeface="+mn-lt"/>
                <a:ea typeface="+mn-ea"/>
                <a:cs typeface="+mn-cs"/>
              </a:rPr>
              <a:t>Acc</a:t>
            </a:r>
            <a:r>
              <a:rPr lang="en-US" sz="1200" kern="1200" dirty="0" smtClean="0">
                <a:solidFill>
                  <a:schemeClr val="tx1"/>
                </a:solidFill>
                <a:latin typeface="+mn-lt"/>
                <a:ea typeface="+mn-ea"/>
                <a:cs typeface="+mn-cs"/>
              </a:rPr>
              <a:t> over PIM-Core is limited by the low computational complexity of these two kernels. But</a:t>
            </a:r>
            <a:r>
              <a:rPr lang="en-US" sz="1200" kern="1200" baseline="0" dirty="0" smtClean="0">
                <a:solidFill>
                  <a:schemeClr val="tx1"/>
                </a:solidFill>
                <a:latin typeface="+mn-lt"/>
                <a:ea typeface="+mn-ea"/>
                <a:cs typeface="+mn-cs"/>
              </a:rPr>
              <a:t> there are other cases, such as</a:t>
            </a:r>
            <a:r>
              <a:rPr lang="en-US" sz="1200" kern="1200" dirty="0" smtClean="0">
                <a:solidFill>
                  <a:schemeClr val="tx1"/>
                </a:solidFill>
                <a:latin typeface="+mn-lt"/>
                <a:ea typeface="+mn-ea"/>
                <a:cs typeface="+mn-cs"/>
              </a:rPr>
              <a:t> compression that benefit significantly from using PIM-</a:t>
            </a:r>
            <a:r>
              <a:rPr lang="en-US" sz="1200" kern="1200" dirty="0" err="1" smtClean="0">
                <a:solidFill>
                  <a:schemeClr val="tx1"/>
                </a:solidFill>
                <a:latin typeface="+mn-lt"/>
                <a:ea typeface="+mn-ea"/>
                <a:cs typeface="+mn-cs"/>
              </a:rPr>
              <a:t>Acc</a:t>
            </a:r>
            <a:r>
              <a:rPr lang="en-US" sz="1200" kern="1200" dirty="0" smtClean="0">
                <a:solidFill>
                  <a:schemeClr val="tx1"/>
                </a:solidFill>
                <a:latin typeface="+mn-lt"/>
                <a:ea typeface="+mn-ea"/>
                <a:cs typeface="+mn-cs"/>
              </a:rPr>
              <a:t> over PIM-Core in terms of performance, because these kernels are more compute-intensive and less data-intensive compared to texture tiling and.</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42</a:t>
            </a:fld>
            <a:endParaRPr lang="en-US"/>
          </a:p>
        </p:txBody>
      </p:sp>
    </p:spTree>
    <p:extLst>
      <p:ext uri="{BB962C8B-B14F-4D97-AF65-F5344CB8AC3E}">
        <p14:creationId xmlns:p14="http://schemas.microsoft.com/office/powerpoint/2010/main" val="71203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figure</a:t>
            </a:r>
            <a:r>
              <a:rPr lang="en-US" sz="1200" kern="1200" baseline="0" dirty="0" smtClean="0">
                <a:solidFill>
                  <a:schemeClr val="tx1"/>
                </a:solidFill>
                <a:latin typeface="+mn-lt"/>
                <a:ea typeface="+mn-ea"/>
                <a:cs typeface="+mn-cs"/>
              </a:rPr>
              <a:t> out if we can use processing in memory, we dig deeper into our analysis and we make another key observation that majority of data movement often comes form simple functions and </a:t>
            </a:r>
            <a:r>
              <a:rPr lang="en-US" sz="1200" kern="1200" baseline="0" dirty="0" err="1" smtClean="0">
                <a:solidFill>
                  <a:schemeClr val="tx1"/>
                </a:solidFill>
                <a:latin typeface="+mn-lt"/>
                <a:ea typeface="+mn-ea"/>
                <a:cs typeface="+mn-cs"/>
              </a:rPr>
              <a:t>pritmitives</a:t>
            </a:r>
            <a:r>
              <a:rPr lang="en-US" sz="1200" kern="1200" baseline="0" dirty="0" smtClean="0">
                <a:solidFill>
                  <a:schemeClr val="tx1"/>
                </a:solidFill>
                <a:latin typeface="+mn-lt"/>
                <a:ea typeface="+mn-ea"/>
                <a:cs typeface="+mn-cs"/>
              </a:rPr>
              <a:t>. We find that these simple function can be implemented in memory as either a small embedded core, or group of small fixed function accelerators. Our result shows that offloading these function to PIM logic can significantly reduce data movement for each function and reduce energy on average around 55%  and improve </a:t>
            </a:r>
            <a:r>
              <a:rPr lang="en-US" sz="1200" kern="1200" baseline="0" dirty="0" err="1" smtClean="0">
                <a:solidFill>
                  <a:schemeClr val="tx1"/>
                </a:solidFill>
                <a:latin typeface="+mn-lt"/>
                <a:ea typeface="+mn-ea"/>
                <a:cs typeface="+mn-cs"/>
              </a:rPr>
              <a:t>perforamcne</a:t>
            </a:r>
            <a:r>
              <a:rPr lang="en-US" sz="1200" kern="1200" baseline="0" dirty="0" smtClean="0">
                <a:solidFill>
                  <a:schemeClr val="tx1"/>
                </a:solidFill>
                <a:latin typeface="+mn-lt"/>
                <a:ea typeface="+mn-ea"/>
                <a:cs typeface="+mn-cs"/>
              </a:rPr>
              <a:t> around 54%.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3ECB66F2-E617-4D22-9699-A8F2E158CBC6}" type="slidenum">
              <a:rPr lang="en-US" smtClean="0"/>
              <a:t>5</a:t>
            </a:fld>
            <a:endParaRPr lang="en-US"/>
          </a:p>
        </p:txBody>
      </p:sp>
    </p:spTree>
    <p:extLst>
      <p:ext uri="{BB962C8B-B14F-4D97-AF65-F5344CB8AC3E}">
        <p14:creationId xmlns:p14="http://schemas.microsoft.com/office/powerpoint/2010/main" val="3011996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43</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let me give you a little bit background on how prior works deal with the PIM coherence.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45</a:t>
            </a:fld>
            <a:endParaRPr lang="en-US"/>
          </a:p>
        </p:txBody>
      </p:sp>
    </p:spTree>
    <p:extLst>
      <p:ext uri="{BB962C8B-B14F-4D97-AF65-F5344CB8AC3E}">
        <p14:creationId xmlns:p14="http://schemas.microsoft.com/office/powerpoint/2010/main" val="730689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workload we analyzed</a:t>
            </a:r>
            <a:r>
              <a:rPr lang="en-US" sz="1200" kern="1200" baseline="0" dirty="0" smtClean="0">
                <a:solidFill>
                  <a:schemeClr val="tx1"/>
                </a:solidFill>
                <a:effectLst/>
                <a:latin typeface="+mn-lt"/>
                <a:ea typeface="+mn-ea"/>
                <a:cs typeface="+mn-cs"/>
              </a:rPr>
              <a:t> is video playback. We analyze the energy consumption when VP9 decoder is used to playback a 4K video from </a:t>
            </a:r>
            <a:r>
              <a:rPr lang="en-US" sz="1200" kern="1200" baseline="0" dirty="0" err="1" smtClean="0">
                <a:solidFill>
                  <a:schemeClr val="tx1"/>
                </a:solidFill>
                <a:effectLst/>
                <a:latin typeface="+mn-lt"/>
                <a:ea typeface="+mn-ea"/>
                <a:cs typeface="+mn-cs"/>
              </a:rPr>
              <a:t>netflix</a:t>
            </a:r>
            <a:r>
              <a:rPr lang="en-US" sz="1200" kern="1200" baseline="0" dirty="0" smtClean="0">
                <a:solidFill>
                  <a:schemeClr val="tx1"/>
                </a:solidFill>
                <a:effectLst/>
                <a:latin typeface="+mn-lt"/>
                <a:ea typeface="+mn-ea"/>
                <a:cs typeface="+mn-cs"/>
              </a:rPr>
              <a:t>. We find that 63.5 of the system energy during a 4K video playback goes to data movement.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46</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workload we analyzed</a:t>
            </a:r>
            <a:r>
              <a:rPr lang="en-US" sz="1200" kern="1200" baseline="0" dirty="0" smtClean="0">
                <a:solidFill>
                  <a:schemeClr val="tx1"/>
                </a:solidFill>
                <a:effectLst/>
                <a:latin typeface="+mn-lt"/>
                <a:ea typeface="+mn-ea"/>
                <a:cs typeface="+mn-cs"/>
              </a:rPr>
              <a:t> is video playback. We analyze the energy consumption when VP9 decoder is used to playback a 4K video from </a:t>
            </a:r>
            <a:r>
              <a:rPr lang="en-US" sz="1200" kern="1200" baseline="0" dirty="0" err="1" smtClean="0">
                <a:solidFill>
                  <a:schemeClr val="tx1"/>
                </a:solidFill>
                <a:effectLst/>
                <a:latin typeface="+mn-lt"/>
                <a:ea typeface="+mn-ea"/>
                <a:cs typeface="+mn-cs"/>
              </a:rPr>
              <a:t>netflix</a:t>
            </a:r>
            <a:r>
              <a:rPr lang="en-US" sz="1200" kern="1200" baseline="0" dirty="0" smtClean="0">
                <a:solidFill>
                  <a:schemeClr val="tx1"/>
                </a:solidFill>
                <a:effectLst/>
                <a:latin typeface="+mn-lt"/>
                <a:ea typeface="+mn-ea"/>
                <a:cs typeface="+mn-cs"/>
              </a:rPr>
              <a:t>. We find that 63.5 of the system energy during a 4K video playback goes to data movement.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47</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workload we looked at was</a:t>
            </a:r>
            <a:r>
              <a:rPr lang="en-US" sz="1200" kern="1200" baseline="0" dirty="0" smtClean="0">
                <a:solidFill>
                  <a:schemeClr val="tx1"/>
                </a:solidFill>
                <a:effectLst/>
                <a:latin typeface="+mn-lt"/>
                <a:ea typeface="+mn-ea"/>
                <a:cs typeface="+mn-cs"/>
              </a:rPr>
              <a:t> video capture. We analyze the energy </a:t>
            </a:r>
            <a:r>
              <a:rPr lang="en-US" sz="1200" kern="1200" baseline="0" dirty="0" err="1" smtClean="0">
                <a:solidFill>
                  <a:schemeClr val="tx1"/>
                </a:solidFill>
                <a:effectLst/>
                <a:latin typeface="+mn-lt"/>
                <a:ea typeface="+mn-ea"/>
                <a:cs typeface="+mn-cs"/>
              </a:rPr>
              <a:t>conusmption</a:t>
            </a:r>
            <a:r>
              <a:rPr lang="en-US" sz="1200" kern="1200" baseline="0" dirty="0" smtClean="0">
                <a:solidFill>
                  <a:schemeClr val="tx1"/>
                </a:solidFill>
                <a:effectLst/>
                <a:latin typeface="+mn-lt"/>
                <a:ea typeface="+mn-ea"/>
                <a:cs typeface="+mn-cs"/>
              </a:rPr>
              <a:t> of VP9 encoder </a:t>
            </a:r>
            <a:r>
              <a:rPr lang="en-US" sz="1200" kern="1200" dirty="0" smtClean="0">
                <a:solidFill>
                  <a:schemeClr val="tx1"/>
                </a:solidFill>
                <a:latin typeface="+mn-lt"/>
                <a:ea typeface="+mn-ea"/>
                <a:cs typeface="+mn-cs"/>
              </a:rPr>
              <a:t>during the real-time encoding of an HD video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encoder </a:t>
            </a:r>
          </a:p>
        </p:txBody>
      </p:sp>
      <p:sp>
        <p:nvSpPr>
          <p:cNvPr id="4" name="Slide Number Placeholder 3"/>
          <p:cNvSpPr>
            <a:spLocks noGrp="1"/>
          </p:cNvSpPr>
          <p:nvPr>
            <p:ph type="sldNum" sz="quarter" idx="10"/>
          </p:nvPr>
        </p:nvSpPr>
        <p:spPr/>
        <p:txBody>
          <a:bodyPr/>
          <a:lstStyle/>
          <a:p>
            <a:fld id="{3ECB66F2-E617-4D22-9699-A8F2E158CBC6}" type="slidenum">
              <a:rPr lang="en-US" smtClean="0"/>
              <a:t>48</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workload we looked at was</a:t>
            </a:r>
            <a:r>
              <a:rPr lang="en-US" sz="1200" kern="1200" baseline="0" dirty="0" smtClean="0">
                <a:solidFill>
                  <a:schemeClr val="tx1"/>
                </a:solidFill>
                <a:effectLst/>
                <a:latin typeface="+mn-lt"/>
                <a:ea typeface="+mn-ea"/>
                <a:cs typeface="+mn-cs"/>
              </a:rPr>
              <a:t> video capture. We analyze the energy </a:t>
            </a:r>
            <a:r>
              <a:rPr lang="en-US" sz="1200" kern="1200" baseline="0" dirty="0" err="1" smtClean="0">
                <a:solidFill>
                  <a:schemeClr val="tx1"/>
                </a:solidFill>
                <a:effectLst/>
                <a:latin typeface="+mn-lt"/>
                <a:ea typeface="+mn-ea"/>
                <a:cs typeface="+mn-cs"/>
              </a:rPr>
              <a:t>conusmption</a:t>
            </a:r>
            <a:r>
              <a:rPr lang="en-US" sz="1200" kern="1200" baseline="0" dirty="0" smtClean="0">
                <a:solidFill>
                  <a:schemeClr val="tx1"/>
                </a:solidFill>
                <a:effectLst/>
                <a:latin typeface="+mn-lt"/>
                <a:ea typeface="+mn-ea"/>
                <a:cs typeface="+mn-cs"/>
              </a:rPr>
              <a:t> of VP9 encoder </a:t>
            </a:r>
            <a:r>
              <a:rPr lang="en-US" sz="1200" kern="1200" dirty="0" smtClean="0">
                <a:solidFill>
                  <a:schemeClr val="tx1"/>
                </a:solidFill>
                <a:latin typeface="+mn-lt"/>
                <a:ea typeface="+mn-ea"/>
                <a:cs typeface="+mn-cs"/>
              </a:rPr>
              <a:t>during the real-time encoding of an HD video</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49</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Feedback: use fixed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analyze local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inference execution in consumer</a:t>
            </a:r>
            <a:r>
              <a:rPr lang="en-US" sz="1200" kern="1200" baseline="0" dirty="0" smtClean="0">
                <a:solidFill>
                  <a:schemeClr val="tx1"/>
                </a:solidFill>
                <a:effectLst/>
                <a:latin typeface="+mn-lt"/>
                <a:ea typeface="+mn-ea"/>
                <a:cs typeface="+mn-cs"/>
              </a:rPr>
              <a:t> devices across variety of network.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50</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Feedback: use fixed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analyze local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inference execution in consumer</a:t>
            </a:r>
            <a:r>
              <a:rPr lang="en-US" sz="1200" kern="1200" baseline="0" dirty="0" smtClean="0">
                <a:solidFill>
                  <a:schemeClr val="tx1"/>
                </a:solidFill>
                <a:effectLst/>
                <a:latin typeface="+mn-lt"/>
                <a:ea typeface="+mn-ea"/>
                <a:cs typeface="+mn-cs"/>
              </a:rPr>
              <a:t> devices across variety of network.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51</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Moves between CPU and ZRAM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two primary concerns during tab switching: (1) how fast a new tab loads and becomes interactive, as this directly affects user satisfaction; and (2) memory consumption.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Memory consumption is a major concern for three reasons. First, the average memory footprint of a web page has increased significantly in recent years because of increased use of images, JavaScript, and video in modern web pages.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users tend to open multiple tabs at a time with each tab consuming additional memory.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Third, consumer devices typically have a much lower memory capacity than server or desktop systems, and without careful memory management, Chrome could run out of memory on these systems over time.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52</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53</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6</a:t>
            </a:fld>
            <a:endParaRPr lang="en-US"/>
          </a:p>
        </p:txBody>
      </p:sp>
    </p:spTree>
    <p:extLst>
      <p:ext uri="{BB962C8B-B14F-4D97-AF65-F5344CB8AC3E}">
        <p14:creationId xmlns:p14="http://schemas.microsoft.com/office/powerpoint/2010/main" val="317156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Color </a:t>
            </a:r>
            <a:r>
              <a:rPr lang="en-US" sz="1200" kern="1200" dirty="0" err="1" smtClean="0">
                <a:solidFill>
                  <a:schemeClr val="tx1"/>
                </a:solidFill>
                <a:latin typeface="+mn-lt"/>
                <a:ea typeface="+mn-ea"/>
                <a:cs typeface="+mn-cs"/>
              </a:rPr>
              <a:t>blitting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rgenerates</a:t>
            </a:r>
            <a:r>
              <a:rPr lang="en-US" sz="1200" kern="1200" dirty="0" smtClean="0">
                <a:solidFill>
                  <a:schemeClr val="tx1"/>
                </a:solidFill>
                <a:latin typeface="+mn-lt"/>
                <a:ea typeface="+mn-ea"/>
                <a:cs typeface="+mn-cs"/>
              </a:rPr>
              <a:t> a large amount of data movement.</a:t>
            </a:r>
            <a:r>
              <a:rPr lang="en-US" sz="1200" kern="1200" baseline="0" dirty="0" smtClean="0">
                <a:solidFill>
                  <a:schemeClr val="tx1"/>
                </a:solidFill>
                <a:latin typeface="+mn-lt"/>
                <a:ea typeface="+mn-ea"/>
                <a:cs typeface="+mn-cs"/>
              </a:rPr>
              <a:t> It </a:t>
            </a:r>
            <a:r>
              <a:rPr lang="en-US" sz="1200" kern="1200" dirty="0" smtClean="0">
                <a:solidFill>
                  <a:schemeClr val="tx1"/>
                </a:solidFill>
                <a:latin typeface="+mn-lt"/>
                <a:ea typeface="+mn-ea"/>
                <a:cs typeface="+mn-cs"/>
              </a:rPr>
              <a:t>accounts for 19.1% of the total system energy used during page scrolling. 63.9% of the energy consumed by color </a:t>
            </a:r>
            <a:r>
              <a:rPr lang="en-US" sz="1200" kern="1200" dirty="0" err="1" smtClean="0">
                <a:solidFill>
                  <a:schemeClr val="tx1"/>
                </a:solidFill>
                <a:latin typeface="+mn-lt"/>
                <a:ea typeface="+mn-ea"/>
                <a:cs typeface="+mn-cs"/>
              </a:rPr>
              <a:t>blitting</a:t>
            </a:r>
            <a:r>
              <a:rPr lang="en-US" sz="1200" kern="1200" dirty="0" smtClean="0">
                <a:solidFill>
                  <a:schemeClr val="tx1"/>
                </a:solidFill>
                <a:latin typeface="+mn-lt"/>
                <a:ea typeface="+mn-ea"/>
                <a:cs typeface="+mn-cs"/>
              </a:rPr>
              <a:t> is due to data movement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Majority</a:t>
            </a:r>
            <a:r>
              <a:rPr lang="en-US" sz="1200" kern="1200" baseline="0" dirty="0" smtClean="0">
                <a:solidFill>
                  <a:schemeClr val="tx1"/>
                </a:solidFill>
                <a:latin typeface="+mn-lt"/>
                <a:ea typeface="+mn-ea"/>
                <a:cs typeface="+mn-cs"/>
              </a:rPr>
              <a:t> come from </a:t>
            </a:r>
            <a:r>
              <a:rPr lang="en-US" sz="1200" kern="1200" dirty="0" smtClean="0">
                <a:solidFill>
                  <a:schemeClr val="tx1"/>
                </a:solidFill>
                <a:latin typeface="+mn-lt"/>
                <a:ea typeface="+mn-ea"/>
                <a:cs typeface="+mn-cs"/>
              </a:rPr>
              <a:t>its streaming access pattern and the large sizes of the bitmaps (e.g., 1024x1024 pixels).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function</a:t>
            </a:r>
            <a:r>
              <a:rPr lang="en-US" sz="1200" kern="1200" baseline="0" dirty="0" smtClean="0">
                <a:solidFill>
                  <a:schemeClr val="tx1"/>
                </a:solidFill>
                <a:effectLst/>
                <a:latin typeface="+mn-lt"/>
                <a:ea typeface="+mn-ea"/>
                <a:cs typeface="+mn-cs"/>
              </a:rPr>
              <a:t> itself require simple computations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54</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observe that, in total, 11.7 GB of data is swapped out to ZRAM, at a rate of up to 201 MB/s.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observe a similar behavior for decompression with as much as 7.8 GB of data swapped in, at a rate of up to 227 MB/s.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switching between 50 tabs, compression and decompression incur 19.6 GB of data movement, and contribute to 18.1% and 14.2% of the total system energy and execution time of tab switching, respectively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55</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assume this memory organization. We assume that the 3D-stacked memory contains multiple vaults, which is basically the vertical slices of 3D-stacked DRAM, and that we can have PIM logic per vault. We assume that</a:t>
            </a:r>
            <a:r>
              <a:rPr lang="en-US" sz="1200" kern="1200" baseline="0" dirty="0" smtClean="0">
                <a:solidFill>
                  <a:schemeClr val="tx1"/>
                </a:solidFill>
                <a:latin typeface="+mn-lt"/>
                <a:ea typeface="+mn-ea"/>
                <a:cs typeface="+mn-cs"/>
              </a:rPr>
              <a:t> we have around 4 mm</a:t>
            </a:r>
            <a:r>
              <a:rPr lang="en-US" sz="1200" kern="1200" baseline="30000" dirty="0" smtClean="0">
                <a:solidFill>
                  <a:schemeClr val="tx1"/>
                </a:solidFill>
                <a:latin typeface="+mn-lt"/>
                <a:ea typeface="+mn-ea"/>
                <a:cs typeface="+mn-cs"/>
              </a:rPr>
              <a:t>2 </a:t>
            </a:r>
            <a:r>
              <a:rPr lang="en-US" sz="1200" kern="1200" baseline="0" dirty="0" smtClean="0">
                <a:solidFill>
                  <a:schemeClr val="tx1"/>
                </a:solidFill>
                <a:latin typeface="+mn-lt"/>
                <a:ea typeface="+mn-ea"/>
                <a:cs typeface="+mn-cs"/>
              </a:rPr>
              <a:t>available area for additional logic per vault.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each workload, once we identify a PIM target, we propose two types of PIM logic: (1) a general-purpose PIM core,; and (2) a fixed-function PIM accelerator, where we design custom logic for each PIM target.</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PIM core, </a:t>
            </a:r>
            <a:r>
              <a:rPr lang="en-US" sz="1200" kern="1200" dirty="0" err="1" smtClean="0">
                <a:solidFill>
                  <a:schemeClr val="tx1"/>
                </a:solidFill>
                <a:latin typeface="+mn-lt"/>
                <a:ea typeface="+mn-ea"/>
                <a:cs typeface="+mn-cs"/>
              </a:rPr>
              <a:t>iwe</a:t>
            </a:r>
            <a:r>
              <a:rPr lang="en-US" sz="1200" kern="1200" dirty="0" smtClean="0">
                <a:solidFill>
                  <a:schemeClr val="tx1"/>
                </a:solidFill>
                <a:latin typeface="+mn-lt"/>
                <a:ea typeface="+mn-ea"/>
                <a:cs typeface="+mn-cs"/>
              </a:rPr>
              <a:t> design a custom low-power core. All of the PIM targets that we evaluate are data intensive, and the majority of them perform only simple operations. As a result, we do not implement aggressive instruction-level parallelism (ILP) techniques (e.g., sophisticated branch predictors, superscalar execution) in our core. Several of our PIM targets exhibit highly data-parallel behavior, leading us to incorporate a SIMD unit that can perform a single operation on multiple pieces of data concurrently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the PIM accelerator for each of our PIM targets, we first design a customized in-memory logic unit, which is fixed-function logic that performs a single thread of the PIM target in the logic layer. To exploit the data-parallel nature of the PIM targets, we add multiple copies of the in-memory logic unit, so that multiple threads of execution can be performed concurrently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endParaRPr lang="en-US" baseline="0" dirty="0"/>
          </a:p>
        </p:txBody>
      </p:sp>
      <p:sp>
        <p:nvSpPr>
          <p:cNvPr id="4" name="Slide Number Placeholder 3"/>
          <p:cNvSpPr>
            <a:spLocks noGrp="1"/>
          </p:cNvSpPr>
          <p:nvPr>
            <p:ph type="sldNum" sz="quarter" idx="10"/>
          </p:nvPr>
        </p:nvSpPr>
        <p:spPr/>
        <p:txBody>
          <a:bodyPr/>
          <a:lstStyle/>
          <a:p>
            <a:fld id="{3ECB66F2-E617-4D22-9699-A8F2E158CBC6}" type="slidenum">
              <a:rPr lang="en-US" smtClean="0"/>
              <a:t>56</a:t>
            </a:fld>
            <a:endParaRPr lang="en-US"/>
          </a:p>
        </p:txBody>
      </p:sp>
    </p:spTree>
    <p:extLst>
      <p:ext uri="{BB962C8B-B14F-4D97-AF65-F5344CB8AC3E}">
        <p14:creationId xmlns:p14="http://schemas.microsoft.com/office/powerpoint/2010/main" val="1223018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next question is whether </a:t>
            </a:r>
            <a:r>
              <a:rPr lang="en-US" sz="1200" kern="1200" dirty="0" smtClean="0">
                <a:solidFill>
                  <a:schemeClr val="tx1"/>
                </a:solidFill>
                <a:latin typeface="+mn-lt"/>
                <a:ea typeface="+mn-ea"/>
                <a:cs typeface="+mn-cs"/>
              </a:rPr>
              <a:t>texture tiling can be implemented in a cost-effective manner using PIM. To answer</a:t>
            </a:r>
            <a:r>
              <a:rPr lang="en-US" sz="1200" kern="1200" baseline="0" dirty="0" smtClean="0">
                <a:solidFill>
                  <a:schemeClr val="tx1"/>
                </a:solidFill>
                <a:latin typeface="+mn-lt"/>
                <a:ea typeface="+mn-ea"/>
                <a:cs typeface="+mn-cs"/>
              </a:rPr>
              <a:t> that, we analyze the </a:t>
            </a:r>
            <a:r>
              <a:rPr lang="en-US" sz="1200" kern="1200" baseline="0" dirty="0" err="1" smtClean="0">
                <a:solidFill>
                  <a:schemeClr val="tx1"/>
                </a:solidFill>
                <a:latin typeface="+mn-lt"/>
                <a:ea typeface="+mn-ea"/>
                <a:cs typeface="+mn-cs"/>
              </a:rPr>
              <a:t>texutre</a:t>
            </a:r>
            <a:r>
              <a:rPr lang="en-US" sz="1200" kern="1200" baseline="0" dirty="0" smtClean="0">
                <a:solidFill>
                  <a:schemeClr val="tx1"/>
                </a:solidFill>
                <a:latin typeface="+mn-lt"/>
                <a:ea typeface="+mn-ea"/>
                <a:cs typeface="+mn-cs"/>
              </a:rPr>
              <a:t> tiling in detail and find that</a:t>
            </a:r>
          </a:p>
          <a:p>
            <a:r>
              <a:rPr lang="en-US" sz="1200" kern="1200" dirty="0" smtClean="0">
                <a:solidFill>
                  <a:schemeClr val="tx1"/>
                </a:solidFill>
                <a:latin typeface="+mn-lt"/>
                <a:ea typeface="+mn-ea"/>
                <a:cs typeface="+mn-cs"/>
              </a:rPr>
              <a:t>hat texture tiling requires only simple primitives: </a:t>
            </a:r>
            <a:r>
              <a:rPr lang="en-US" sz="1200" kern="1200" dirty="0" err="1" smtClean="0">
                <a:solidFill>
                  <a:schemeClr val="tx1"/>
                </a:solidFill>
                <a:latin typeface="+mn-lt"/>
                <a:ea typeface="+mn-ea"/>
                <a:cs typeface="+mn-cs"/>
              </a:rPr>
              <a:t>memcopy</a:t>
            </a:r>
            <a:r>
              <a:rPr lang="en-US" sz="1200" kern="1200" dirty="0" smtClean="0">
                <a:solidFill>
                  <a:schemeClr val="tx1"/>
                </a:solidFill>
                <a:latin typeface="+mn-lt"/>
                <a:ea typeface="+mn-ea"/>
                <a:cs typeface="+mn-cs"/>
              </a:rPr>
              <a:t>, bitwise operations, and simple arithmetic operations (e.g., addition).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operations can be performed at high performance on our PIM core, and they can easily be implemented as a fixed function PIM accelerator.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we explained before our PIM core is </a:t>
            </a:r>
            <a:r>
              <a:rPr lang="mr-I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PIM accelerator for texture tiling consists of multiple in-memory tiling units. </a:t>
            </a:r>
          </a:p>
          <a:p>
            <a:r>
              <a:rPr lang="en-US" sz="1200" kern="1200" dirty="0" smtClean="0">
                <a:solidFill>
                  <a:schemeClr val="tx1"/>
                </a:solidFill>
                <a:latin typeface="+mn-lt"/>
                <a:ea typeface="+mn-ea"/>
                <a:cs typeface="+mn-cs"/>
              </a:rPr>
              <a:t>Each in-memory tiling unit consists of only a simple ALU, and operates on a single 4 </a:t>
            </a:r>
            <a:r>
              <a:rPr lang="en-US" sz="1200" kern="1200" dirty="0" err="1" smtClean="0">
                <a:solidFill>
                  <a:schemeClr val="tx1"/>
                </a:solidFill>
                <a:latin typeface="+mn-lt"/>
                <a:ea typeface="+mn-ea"/>
                <a:cs typeface="+mn-cs"/>
              </a:rPr>
              <a:t>kB</a:t>
            </a:r>
            <a:r>
              <a:rPr lang="en-US" sz="1200" kern="1200" dirty="0" smtClean="0">
                <a:solidFill>
                  <a:schemeClr val="tx1"/>
                </a:solidFill>
                <a:latin typeface="+mn-lt"/>
                <a:ea typeface="+mn-ea"/>
                <a:cs typeface="+mn-cs"/>
              </a:rPr>
              <a:t> tile. </a:t>
            </a:r>
          </a:p>
          <a:p>
            <a:r>
              <a:rPr lang="en-US" sz="1200" kern="1200" dirty="0" smtClean="0">
                <a:solidFill>
                  <a:schemeClr val="tx1"/>
                </a:solidFill>
                <a:latin typeface="+mn-lt"/>
                <a:ea typeface="+mn-ea"/>
                <a:cs typeface="+mn-cs"/>
              </a:rPr>
              <a:t>We empirically decide to use four in-memory tiling units in each PIM accelerator</a:t>
            </a:r>
          </a:p>
          <a:p>
            <a:endParaRPr lang="en-US" dirty="0" smtClean="0"/>
          </a:p>
          <a:p>
            <a:r>
              <a:rPr lang="en-US" sz="1200" kern="1200" dirty="0" smtClean="0">
                <a:solidFill>
                  <a:schemeClr val="tx1"/>
                </a:solidFill>
                <a:latin typeface="+mn-lt"/>
                <a:ea typeface="+mn-ea"/>
                <a:cs typeface="+mn-cs"/>
              </a:rPr>
              <a:t>We conclude that the area required for texture tiling PIM logic is small, making the PIM logic feasible to implement in a consumer device with 3D-stacked memory</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57</a:t>
            </a:fld>
            <a:endParaRPr lang="en-US"/>
          </a:p>
        </p:txBody>
      </p:sp>
    </p:spTree>
    <p:extLst>
      <p:ext uri="{BB962C8B-B14F-4D97-AF65-F5344CB8AC3E}">
        <p14:creationId xmlns:p14="http://schemas.microsoft.com/office/powerpoint/2010/main" val="1191976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two primary concerns during tab switching: (1) how fast a new tab loads and becomes interactive, as this directly affects user satisfaction; and (2) memory consumption.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Memory consumption is a major concern for three reasons. First, the average memory footprint of a web page has increased significantly in recent years because of increased use of images, JavaScript, and video in modern web pages.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Second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users tend to open multiple tabs at a time with each tab consuming additional memory.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Third, consumer devices typically have a much lower memory capacity than server or desktop systems, and without careful memory management, Chrome could run out of memory on these systems over time.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58</a:t>
            </a:fld>
            <a:endParaRPr lang="en-US"/>
          </a:p>
        </p:txBody>
      </p:sp>
    </p:spTree>
    <p:extLst>
      <p:ext uri="{BB962C8B-B14F-4D97-AF65-F5344CB8AC3E}">
        <p14:creationId xmlns:p14="http://schemas.microsoft.com/office/powerpoint/2010/main" val="20434139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dirty="0" err="1" smtClean="0"/>
              <a:t>candidtate</a:t>
            </a:r>
            <a:r>
              <a:rPr lang="en-US" baseline="0" dirty="0" smtClean="0"/>
              <a:t> to delete</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59</a:t>
            </a:fld>
            <a:endParaRPr lang="en-US"/>
          </a:p>
        </p:txBody>
      </p:sp>
    </p:spTree>
    <p:extLst>
      <p:ext uri="{BB962C8B-B14F-4D97-AF65-F5344CB8AC3E}">
        <p14:creationId xmlns:p14="http://schemas.microsoft.com/office/powerpoint/2010/main" val="45615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jump into our</a:t>
            </a:r>
            <a:r>
              <a:rPr lang="en-US" baseline="0" dirty="0" smtClean="0"/>
              <a:t> analysis, lets talk about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7</a:t>
            </a:fld>
            <a:endParaRPr lang="en-US"/>
          </a:p>
        </p:txBody>
      </p:sp>
    </p:spTree>
    <p:extLst>
      <p:ext uri="{BB962C8B-B14F-4D97-AF65-F5344CB8AC3E}">
        <p14:creationId xmlns:p14="http://schemas.microsoft.com/office/powerpoint/2010/main" val="4714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8</a:t>
            </a:fld>
            <a:endParaRPr lang="en-US"/>
          </a:p>
        </p:txBody>
      </p:sp>
    </p:spTree>
    <p:extLst>
      <p:ext uri="{BB962C8B-B14F-4D97-AF65-F5344CB8AC3E}">
        <p14:creationId xmlns:p14="http://schemas.microsoft.com/office/powerpoint/2010/main" val="301199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Feedback: no </a:t>
            </a:r>
            <a:r>
              <a:rPr lang="en-US" dirty="0" err="1" smtClean="0"/>
              <a:t>wifi</a:t>
            </a:r>
            <a:r>
              <a:rPr lang="en-US" dirty="0" smtClean="0"/>
              <a:t> mention </a:t>
            </a:r>
          </a:p>
          <a:p>
            <a:endParaRPr lang="en-US" dirty="0" smtClean="0"/>
          </a:p>
          <a:p>
            <a:r>
              <a:rPr lang="en-US" dirty="0" smtClean="0"/>
              <a:t>We did our workload characterization</a:t>
            </a:r>
            <a:r>
              <a:rPr lang="en-US" baseline="0" dirty="0" smtClean="0"/>
              <a:t> on a </a:t>
            </a:r>
            <a:r>
              <a:rPr lang="en-US" baseline="0" dirty="0" err="1" smtClean="0"/>
              <a:t>Chromebook</a:t>
            </a:r>
            <a:r>
              <a:rPr lang="en-US" baseline="0" dirty="0" smtClean="0"/>
              <a:t> with an Intel </a:t>
            </a:r>
            <a:r>
              <a:rPr lang="en-US" baseline="0" dirty="0" err="1" smtClean="0"/>
              <a:t>SoC.</a:t>
            </a:r>
            <a:r>
              <a:rPr lang="en-US" baseline="0" dirty="0" smtClean="0"/>
              <a:t> We use performance counter within </a:t>
            </a:r>
            <a:r>
              <a:rPr lang="en-US" baseline="0" dirty="0" err="1" smtClean="0"/>
              <a:t>Soc</a:t>
            </a:r>
            <a:r>
              <a:rPr lang="en-US" baseline="0" dirty="0" smtClean="0"/>
              <a:t> to do our analysis.</a:t>
            </a:r>
          </a:p>
          <a:p>
            <a:endParaRPr lang="en-US" baseline="0" dirty="0" smtClean="0"/>
          </a:p>
          <a:p>
            <a:r>
              <a:rPr lang="en-US" baseline="0" dirty="0" smtClean="0"/>
              <a:t>We model energy as sum of the energy consumption that take place in CPU, caches, </a:t>
            </a:r>
            <a:r>
              <a:rPr lang="en-US" baseline="0" dirty="0" err="1" smtClean="0"/>
              <a:t>interconnet</a:t>
            </a:r>
            <a:r>
              <a:rPr lang="en-US" baseline="0" dirty="0" smtClean="0"/>
              <a:t> and DRAM. We turn off the </a:t>
            </a:r>
            <a:r>
              <a:rPr lang="en-US" baseline="0" dirty="0" err="1" smtClean="0"/>
              <a:t>wifi</a:t>
            </a:r>
            <a:r>
              <a:rPr lang="en-US" baseline="0" dirty="0" smtClean="0"/>
              <a:t> and </a:t>
            </a:r>
            <a:r>
              <a:rPr lang="en-US" sz="1200" kern="1200" dirty="0" smtClean="0">
                <a:solidFill>
                  <a:schemeClr val="tx1"/>
                </a:solidFill>
                <a:latin typeface="+mn-lt"/>
                <a:ea typeface="+mn-ea"/>
                <a:cs typeface="+mn-cs"/>
              </a:rPr>
              <a:t>use the lowest brightness for the display to ensure that the majority of the total energy is spent on the </a:t>
            </a:r>
            <a:r>
              <a:rPr lang="en-US" sz="1200" kern="1200" dirty="0" err="1" smtClean="0">
                <a:solidFill>
                  <a:schemeClr val="tx1"/>
                </a:solidFill>
                <a:latin typeface="+mn-lt"/>
                <a:ea typeface="+mn-ea"/>
                <a:cs typeface="+mn-cs"/>
              </a:rPr>
              <a:t>SoC</a:t>
            </a:r>
            <a:r>
              <a:rPr lang="en-US" sz="1200" kern="1200" dirty="0" smtClean="0">
                <a:solidFill>
                  <a:schemeClr val="tx1"/>
                </a:solidFill>
                <a:latin typeface="+mn-lt"/>
                <a:ea typeface="+mn-ea"/>
                <a:cs typeface="+mn-cs"/>
              </a:rPr>
              <a:t> and the memory system</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10</a:t>
            </a:fld>
            <a:endParaRPr lang="en-US"/>
          </a:p>
        </p:txBody>
      </p:sp>
    </p:spTree>
    <p:extLst>
      <p:ext uri="{BB962C8B-B14F-4D97-AF65-F5344CB8AC3E}">
        <p14:creationId xmlns:p14="http://schemas.microsoft.com/office/powerpoint/2010/main" val="2518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During our analysis, for</a:t>
            </a:r>
            <a:r>
              <a:rPr lang="en-US" sz="1200" kern="1200" baseline="0" dirty="0" smtClean="0">
                <a:solidFill>
                  <a:schemeClr val="tx1"/>
                </a:solidFill>
                <a:latin typeface="+mn-lt"/>
                <a:ea typeface="+mn-ea"/>
                <a:cs typeface="+mn-cs"/>
              </a:rPr>
              <a:t> each workload, once we identify </a:t>
            </a:r>
            <a:r>
              <a:rPr lang="en-US" sz="1200" kern="1200" dirty="0" smtClean="0">
                <a:solidFill>
                  <a:schemeClr val="tx1"/>
                </a:solidFill>
                <a:latin typeface="+mn-lt"/>
                <a:ea typeface="+mn-ea"/>
                <a:cs typeface="+mn-cs"/>
              </a:rPr>
              <a:t>a PIM target, we consider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two types of PIM logic implementation: (1) a general-purpose PIM core; and (2) a fixed-function PIM accelerator, </a:t>
            </a: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the PIM core, we design a small general</a:t>
            </a:r>
            <a:r>
              <a:rPr lang="en-US" sz="1200" kern="1200" baseline="0" dirty="0" smtClean="0">
                <a:solidFill>
                  <a:schemeClr val="tx1"/>
                </a:solidFill>
                <a:latin typeface="+mn-lt"/>
                <a:ea typeface="+mn-ea"/>
                <a:cs typeface="+mn-cs"/>
              </a:rPr>
              <a:t> purpose core based on the </a:t>
            </a:r>
            <a:r>
              <a:rPr lang="en-US" sz="1200" kern="1200" baseline="0" dirty="0" err="1" smtClean="0">
                <a:solidFill>
                  <a:schemeClr val="tx1"/>
                </a:solidFill>
                <a:latin typeface="+mn-lt"/>
                <a:ea typeface="+mn-ea"/>
                <a:cs typeface="+mn-cs"/>
              </a:rPr>
              <a:t>charateristic</a:t>
            </a:r>
            <a:r>
              <a:rPr lang="en-US" sz="1200" kern="1200" baseline="0" dirty="0" smtClean="0">
                <a:solidFill>
                  <a:schemeClr val="tx1"/>
                </a:solidFill>
                <a:latin typeface="+mn-lt"/>
                <a:ea typeface="+mn-ea"/>
                <a:cs typeface="+mn-cs"/>
              </a:rPr>
              <a:t> of PIM candidate we find across the workloads. It’s simple embedded core that doesn’t have any </a:t>
            </a:r>
            <a:r>
              <a:rPr lang="en-US" sz="1200" kern="1200" baseline="0" dirty="0" err="1" smtClean="0">
                <a:solidFill>
                  <a:schemeClr val="tx1"/>
                </a:solidFill>
                <a:latin typeface="+mn-lt"/>
                <a:ea typeface="+mn-ea"/>
                <a:cs typeface="+mn-cs"/>
              </a:rPr>
              <a:t>aggressi</a:t>
            </a:r>
            <a:r>
              <a:rPr lang="en-US" sz="1200" kern="1200" baseline="0" dirty="0" smtClean="0">
                <a:solidFill>
                  <a:schemeClr val="tx1"/>
                </a:solidFill>
                <a:latin typeface="+mn-lt"/>
                <a:ea typeface="+mn-ea"/>
                <a:cs typeface="+mn-cs"/>
              </a:rPr>
              <a:t> ILP techniques, and it includes a SIMD unit to benefit from parallelism. For the PIM accelerator, we design a fixed function logic that has an in memory logic unit for each candidates we find. To benefit from </a:t>
            </a:r>
            <a:r>
              <a:rPr lang="en-US" sz="1200" kern="1200" baseline="0" dirty="0" err="1" smtClean="0">
                <a:solidFill>
                  <a:schemeClr val="tx1"/>
                </a:solidFill>
                <a:latin typeface="+mn-lt"/>
                <a:ea typeface="+mn-ea"/>
                <a:cs typeface="+mn-cs"/>
              </a:rPr>
              <a:t>paralalliesm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eacch</a:t>
            </a:r>
            <a:r>
              <a:rPr lang="en-US" sz="1200" kern="1200" baseline="0" dirty="0" smtClean="0">
                <a:solidFill>
                  <a:schemeClr val="tx1"/>
                </a:solidFill>
                <a:latin typeface="+mn-lt"/>
                <a:ea typeface="+mn-ea"/>
                <a:cs typeface="+mn-cs"/>
              </a:rPr>
              <a:t> PIM accelerator has multiple.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 can run any of the PIM candidates</a:t>
            </a:r>
            <a:r>
              <a:rPr lang="en-US" sz="1200" kern="1200" baseline="0" dirty="0" smtClean="0">
                <a:solidFill>
                  <a:schemeClr val="tx1"/>
                </a:solidFill>
                <a:latin typeface="+mn-lt"/>
                <a:ea typeface="+mn-ea"/>
                <a:cs typeface="+mn-cs"/>
              </a:rPr>
              <a:t> we find. </a:t>
            </a:r>
            <a:r>
              <a:rPr lang="en-US" sz="1200" kern="1200" baseline="0" dirty="0" err="1" smtClean="0">
                <a:solidFill>
                  <a:schemeClr val="tx1"/>
                </a:solidFill>
                <a:latin typeface="+mn-lt"/>
                <a:ea typeface="+mn-ea"/>
                <a:cs typeface="+mn-cs"/>
              </a:rPr>
              <a:t>Majortiy</a:t>
            </a:r>
            <a:r>
              <a:rPr lang="en-US" sz="1200" kern="1200" baseline="0" dirty="0" smtClean="0">
                <a:solidFill>
                  <a:schemeClr val="tx1"/>
                </a:solidFill>
                <a:latin typeface="+mn-lt"/>
                <a:ea typeface="+mn-ea"/>
                <a:cs typeface="+mn-cs"/>
              </a:rPr>
              <a:t> of the candidates we find are data </a:t>
            </a:r>
            <a:r>
              <a:rPr lang="en-US" sz="1200" kern="1200" baseline="0" dirty="0" err="1" smtClean="0">
                <a:solidFill>
                  <a:schemeClr val="tx1"/>
                </a:solidFill>
                <a:latin typeface="+mn-lt"/>
                <a:ea typeface="+mn-ea"/>
                <a:cs typeface="+mn-cs"/>
              </a:rPr>
              <a:t>instensive</a:t>
            </a:r>
            <a:r>
              <a:rPr lang="en-US" sz="1200" kern="1200" baseline="0" dirty="0" smtClean="0">
                <a:solidFill>
                  <a:schemeClr val="tx1"/>
                </a:solidFill>
                <a:latin typeface="+mn-lt"/>
                <a:ea typeface="+mn-ea"/>
                <a:cs typeface="+mn-cs"/>
              </a:rPr>
              <a:t> and performs simple operations, as a result, our PIM core</a:t>
            </a:r>
            <a:r>
              <a:rPr lang="en-US" sz="1200" kern="1200" dirty="0" smtClean="0">
                <a:solidFill>
                  <a:schemeClr val="tx1"/>
                </a:solidFill>
                <a:latin typeface="+mn-lt"/>
                <a:ea typeface="+mn-ea"/>
                <a:cs typeface="+mn-cs"/>
              </a:rPr>
              <a:t> doesn’t have any aggressive</a:t>
            </a:r>
            <a:r>
              <a:rPr lang="en-US" sz="1200" kern="1200" baseline="0" dirty="0" smtClean="0">
                <a:solidFill>
                  <a:schemeClr val="tx1"/>
                </a:solidFill>
                <a:latin typeface="+mn-lt"/>
                <a:ea typeface="+mn-ea"/>
                <a:cs typeface="+mn-cs"/>
              </a:rPr>
              <a:t> high performance/ILP techniques. It also has a SIMD unit as all of candidates we find benefit from parallelism.</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the PIM accelerator, </a:t>
            </a:r>
            <a:r>
              <a:rPr lang="en-US" sz="1200" kern="1200" dirty="0" smtClean="0">
                <a:solidFill>
                  <a:schemeClr val="tx1"/>
                </a:solidFill>
                <a:latin typeface="+mn-lt"/>
                <a:ea typeface="+mn-ea"/>
                <a:cs typeface="+mn-cs"/>
              </a:rPr>
              <a:t>for each of our PIM targets, we first design a customized in-memory logic unit, To benefit</a:t>
            </a:r>
            <a:r>
              <a:rPr lang="en-US" sz="1200" kern="1200" baseline="0" dirty="0" smtClean="0">
                <a:solidFill>
                  <a:schemeClr val="tx1"/>
                </a:solidFill>
                <a:latin typeface="+mn-lt"/>
                <a:ea typeface="+mn-ea"/>
                <a:cs typeface="+mn-cs"/>
              </a:rPr>
              <a:t> from parallelism</a:t>
            </a:r>
            <a:r>
              <a:rPr lang="en-US" sz="1200" kern="1200" dirty="0" smtClean="0">
                <a:solidFill>
                  <a:schemeClr val="tx1"/>
                </a:solidFill>
                <a:latin typeface="+mn-lt"/>
                <a:ea typeface="+mn-ea"/>
                <a:cs typeface="+mn-cs"/>
              </a:rPr>
              <a:t>, each</a:t>
            </a:r>
            <a:r>
              <a:rPr lang="en-US" sz="1200" kern="1200" baseline="0" dirty="0" smtClean="0">
                <a:solidFill>
                  <a:schemeClr val="tx1"/>
                </a:solidFill>
                <a:latin typeface="+mn-lt"/>
                <a:ea typeface="+mn-ea"/>
                <a:cs typeface="+mn-cs"/>
              </a:rPr>
              <a:t> PIM </a:t>
            </a:r>
            <a:r>
              <a:rPr lang="en-US" sz="1200" kern="1200" baseline="0" dirty="0" err="1" smtClean="0">
                <a:solidFill>
                  <a:schemeClr val="tx1"/>
                </a:solidFill>
                <a:latin typeface="+mn-lt"/>
                <a:ea typeface="+mn-ea"/>
                <a:cs typeface="+mn-cs"/>
              </a:rPr>
              <a:t>acceleartor</a:t>
            </a:r>
            <a:r>
              <a:rPr lang="en-US" sz="1200" kern="1200" baseline="0" dirty="0" smtClean="0">
                <a:solidFill>
                  <a:schemeClr val="tx1"/>
                </a:solidFill>
                <a:latin typeface="+mn-lt"/>
                <a:ea typeface="+mn-ea"/>
                <a:cs typeface="+mn-cs"/>
              </a:rPr>
              <a:t> has </a:t>
            </a:r>
            <a:r>
              <a:rPr lang="en-US" sz="1200" kern="1200" dirty="0" smtClean="0">
                <a:solidFill>
                  <a:schemeClr val="tx1"/>
                </a:solidFill>
                <a:latin typeface="+mn-lt"/>
                <a:ea typeface="+mn-ea"/>
                <a:cs typeface="+mn-cs"/>
              </a:rPr>
              <a:t>multiple copies of the in-memory logic unit,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CB66F2-E617-4D22-9699-A8F2E158CBC6}" type="slidenum">
              <a:rPr lang="en-US" smtClean="0"/>
              <a:t>11</a:t>
            </a:fld>
            <a:endParaRPr lang="en-US"/>
          </a:p>
        </p:txBody>
      </p:sp>
    </p:spTree>
    <p:extLst>
      <p:ext uri="{BB962C8B-B14F-4D97-AF65-F5344CB8AC3E}">
        <p14:creationId xmlns:p14="http://schemas.microsoft.com/office/powerpoint/2010/main" val="122301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920D214A-2AFC-4BE3-89FE-6518807E148F}"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5075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206B5BB5-C062-4C16-8C4E-0D7EE65EA5A7}"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56763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93CCC17E-136C-4D5B-9C83-1E9F6F691804}"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58719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E9021861-6BD7-4EE9-A68B-37E75913A333}"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6038875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CE294271-EC2C-4AA4-B1D8-6325DBCD6885}"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9590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26C81D6-5C0A-4888-8AA2-94A703B72A86}" type="datetime1">
              <a:rPr lang="en-US" smtClean="0"/>
              <a:t>3/30/18</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72032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5C6A7242-E7F0-452E-9AAD-6A266A1C3304}" type="datetime1">
              <a:rPr lang="en-US" smtClean="0"/>
              <a:t>3/30/18</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0498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E4A2E865-F686-4BA8-A1F8-7363E1251590}" type="datetime1">
              <a:rPr lang="en-US" smtClean="0"/>
              <a:t>3/30/18</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6362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13858B6D-F0A8-4A5A-A21C-F2DDFAEE91CA}" type="datetime1">
              <a:rPr lang="en-US" smtClean="0"/>
              <a:t>3/30/18</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690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4BE59F63-4AED-4D19-AEDC-2344A5DC207C}" type="datetime1">
              <a:rPr lang="en-US" smtClean="0"/>
              <a:t>3/30/18</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961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E2DF23D-22DE-41A0-9045-8939205C2A67}" type="datetime1">
              <a:rPr lang="en-US" smtClean="0"/>
              <a:t>3/30/18</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172238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t>‹#›</a:t>
            </a:fld>
            <a:endParaRPr lang="en-US"/>
          </a:p>
        </p:txBody>
      </p:sp>
    </p:spTree>
    <p:extLst>
      <p:ext uri="{BB962C8B-B14F-4D97-AF65-F5344CB8AC3E}">
        <p14:creationId xmlns:p14="http://schemas.microsoft.com/office/powerpoint/2010/main" val="4284191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9144000" cy="2076450"/>
          </a:xfrm>
          <a:solidFill>
            <a:schemeClr val="tx2">
              <a:lumMod val="75000"/>
            </a:schemeClr>
          </a:solidFill>
        </p:spPr>
        <p:txBody>
          <a:bodyPr/>
          <a:lstStyle/>
          <a:p>
            <a:r>
              <a:rPr lang="en-US" sz="3800" dirty="0" smtClean="0">
                <a:solidFill>
                  <a:srgbClr val="FFFFFF"/>
                </a:solidFill>
                <a:latin typeface=""/>
              </a:rPr>
              <a:t>Google Workloads</a:t>
            </a:r>
            <a:br>
              <a:rPr lang="en-US" sz="3800" dirty="0" smtClean="0">
                <a:solidFill>
                  <a:srgbClr val="FFFFFF"/>
                </a:solidFill>
                <a:latin typeface=""/>
              </a:rPr>
            </a:br>
            <a:r>
              <a:rPr lang="en-US" sz="3800" dirty="0" smtClean="0">
                <a:solidFill>
                  <a:srgbClr val="FFFFFF"/>
                </a:solidFill>
                <a:latin typeface=""/>
              </a:rPr>
              <a:t> for Consumer Devices:</a:t>
            </a:r>
            <a:br>
              <a:rPr lang="en-US" sz="3800" dirty="0" smtClean="0">
                <a:solidFill>
                  <a:srgbClr val="FFFFFF"/>
                </a:solidFill>
                <a:latin typeface=""/>
              </a:rPr>
            </a:br>
            <a:r>
              <a:rPr lang="en-US" sz="3800" dirty="0" smtClean="0">
                <a:solidFill>
                  <a:srgbClr val="FFFFFF"/>
                </a:solidFill>
                <a:latin typeface=""/>
              </a:rPr>
              <a:t>Mitigating </a:t>
            </a:r>
            <a:r>
              <a:rPr lang="en-US" sz="3800" dirty="0">
                <a:solidFill>
                  <a:srgbClr val="FFFFFF"/>
                </a:solidFill>
                <a:latin typeface=""/>
              </a:rPr>
              <a:t>Data </a:t>
            </a:r>
            <a:r>
              <a:rPr lang="en-US" sz="3800" dirty="0" smtClean="0">
                <a:solidFill>
                  <a:srgbClr val="FFFFFF"/>
                </a:solidFill>
                <a:latin typeface=""/>
              </a:rPr>
              <a:t>Movement Bottlenecks</a:t>
            </a:r>
            <a:endParaRPr lang="en-US" sz="3800" dirty="0">
              <a:solidFill>
                <a:srgbClr val="FFFFFF"/>
              </a:solidFill>
            </a:endParaRPr>
          </a:p>
        </p:txBody>
      </p:sp>
      <p:sp>
        <p:nvSpPr>
          <p:cNvPr id="6" name="Subtitle 5"/>
          <p:cNvSpPr>
            <a:spLocks noGrp="1"/>
          </p:cNvSpPr>
          <p:nvPr>
            <p:ph type="subTitle" idx="1"/>
          </p:nvPr>
        </p:nvSpPr>
        <p:spPr>
          <a:xfrm>
            <a:off x="1371600" y="3156704"/>
            <a:ext cx="6400800" cy="685800"/>
          </a:xfrm>
        </p:spPr>
        <p:txBody>
          <a:bodyPr>
            <a:noAutofit/>
          </a:bodyPr>
          <a:lstStyle/>
          <a:p>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2605141" y="2819400"/>
            <a:ext cx="4024259" cy="584776"/>
          </a:xfrm>
          <a:prstGeom prst="rect">
            <a:avLst/>
          </a:prstGeom>
        </p:spPr>
        <p:txBody>
          <a:bodyPr wrap="none">
            <a:spAutoFit/>
          </a:bodyPr>
          <a:lstStyle/>
          <a:p>
            <a:pPr algn="ctr"/>
            <a:r>
              <a:rPr lang="en-US" sz="3200" b="1" dirty="0" smtClean="0">
                <a:solidFill>
                  <a:srgbClr val="800000"/>
                </a:solidFill>
              </a:rPr>
              <a:t>Amirali Boroumand</a:t>
            </a:r>
            <a:endParaRPr lang="en-US" sz="3200" b="1" dirty="0">
              <a:solidFill>
                <a:srgbClr val="800000"/>
              </a:solidFill>
            </a:endParaRPr>
          </a:p>
        </p:txBody>
      </p:sp>
      <p:sp>
        <p:nvSpPr>
          <p:cNvPr id="8" name="Rectangle 7"/>
          <p:cNvSpPr/>
          <p:nvPr/>
        </p:nvSpPr>
        <p:spPr>
          <a:xfrm>
            <a:off x="378337" y="3480376"/>
            <a:ext cx="8340745" cy="1200328"/>
          </a:xfrm>
          <a:prstGeom prst="rect">
            <a:avLst/>
          </a:prstGeom>
        </p:spPr>
        <p:txBody>
          <a:bodyPr wrap="none">
            <a:spAutoFit/>
          </a:bodyPr>
          <a:lstStyle/>
          <a:p>
            <a:pPr algn="ctr"/>
            <a:r>
              <a:rPr lang="en-US" sz="2400" b="1" dirty="0" err="1" smtClean="0">
                <a:solidFill>
                  <a:schemeClr val="tx1">
                    <a:lumMod val="50000"/>
                    <a:lumOff val="50000"/>
                  </a:schemeClr>
                </a:solidFill>
              </a:rPr>
              <a:t>Saugata</a:t>
            </a:r>
            <a:r>
              <a:rPr lang="en-US" sz="2400" b="1" dirty="0" smtClean="0">
                <a:solidFill>
                  <a:schemeClr val="tx1">
                    <a:lumMod val="50000"/>
                    <a:lumOff val="50000"/>
                  </a:schemeClr>
                </a:solidFill>
              </a:rPr>
              <a:t> </a:t>
            </a:r>
            <a:r>
              <a:rPr lang="en-US" sz="2400" b="1" dirty="0" err="1" smtClean="0">
                <a:solidFill>
                  <a:schemeClr val="tx1">
                    <a:lumMod val="50000"/>
                    <a:lumOff val="50000"/>
                  </a:schemeClr>
                </a:solidFill>
              </a:rPr>
              <a:t>Ghose</a:t>
            </a:r>
            <a:r>
              <a:rPr lang="en-US" sz="2400" b="1" dirty="0" smtClean="0">
                <a:solidFill>
                  <a:schemeClr val="tx1">
                    <a:lumMod val="50000"/>
                    <a:lumOff val="50000"/>
                  </a:schemeClr>
                </a:solidFill>
              </a:rPr>
              <a:t>,  </a:t>
            </a:r>
            <a:r>
              <a:rPr lang="tr-TR" sz="2400" b="1" dirty="0" err="1">
                <a:solidFill>
                  <a:schemeClr val="tx1">
                    <a:lumMod val="50000"/>
                    <a:lumOff val="50000"/>
                  </a:schemeClr>
                </a:solidFill>
              </a:rPr>
              <a:t>Youngsok</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Rachata</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Ausavarungnirun</a:t>
            </a:r>
            <a:r>
              <a:rPr lang="tr-TR" sz="2400" b="1" dirty="0" smtClean="0">
                <a:solidFill>
                  <a:schemeClr val="tx1">
                    <a:lumMod val="50000"/>
                    <a:lumOff val="50000"/>
                  </a:schemeClr>
                </a:solidFill>
              </a:rPr>
              <a:t>,</a:t>
            </a:r>
          </a:p>
          <a:p>
            <a:pPr algn="ctr"/>
            <a:r>
              <a:rPr lang="tr-TR" sz="2400" b="1" dirty="0" smtClean="0">
                <a:solidFill>
                  <a:schemeClr val="tx1">
                    <a:lumMod val="50000"/>
                    <a:lumOff val="50000"/>
                  </a:schemeClr>
                </a:solidFill>
              </a:rPr>
              <a:t> </a:t>
            </a:r>
            <a:r>
              <a:rPr lang="tr-TR" sz="2400" b="1" dirty="0" err="1">
                <a:solidFill>
                  <a:schemeClr val="tx1">
                    <a:lumMod val="50000"/>
                    <a:lumOff val="50000"/>
                  </a:schemeClr>
                </a:solidFill>
              </a:rPr>
              <a:t>Eric</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Shiu</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Rahul</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Thakur</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Daehyun</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Aki</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Kuusela</a:t>
            </a:r>
            <a:r>
              <a:rPr lang="tr-TR" sz="2400" b="1" dirty="0" smtClean="0">
                <a:solidFill>
                  <a:schemeClr val="tx1">
                    <a:lumMod val="50000"/>
                    <a:lumOff val="50000"/>
                  </a:schemeClr>
                </a:solidFill>
              </a:rPr>
              <a:t>,</a:t>
            </a:r>
            <a:br>
              <a:rPr lang="tr-TR" sz="2400" b="1" dirty="0" smtClean="0">
                <a:solidFill>
                  <a:schemeClr val="tx1">
                    <a:lumMod val="50000"/>
                    <a:lumOff val="50000"/>
                  </a:schemeClr>
                </a:solidFill>
              </a:rPr>
            </a:br>
            <a:r>
              <a:rPr lang="tr-TR" sz="2400" b="1" dirty="0" smtClean="0">
                <a:solidFill>
                  <a:schemeClr val="tx1">
                    <a:lumMod val="50000"/>
                    <a:lumOff val="50000"/>
                  </a:schemeClr>
                </a:solidFill>
              </a:rPr>
              <a:t> </a:t>
            </a:r>
            <a:r>
              <a:rPr lang="tr-TR" sz="2400" b="1" dirty="0">
                <a:solidFill>
                  <a:schemeClr val="tx1">
                    <a:lumMod val="50000"/>
                    <a:lumOff val="50000"/>
                  </a:schemeClr>
                </a:solidFill>
              </a:rPr>
              <a:t>Allan </a:t>
            </a:r>
            <a:r>
              <a:rPr lang="tr-TR" sz="2400" b="1" dirty="0" err="1" smtClean="0">
                <a:solidFill>
                  <a:schemeClr val="tx1">
                    <a:lumMod val="50000"/>
                    <a:lumOff val="50000"/>
                  </a:schemeClr>
                </a:solidFill>
              </a:rPr>
              <a:t>Knies</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Parthasarathy</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Ranganathan</a:t>
            </a:r>
            <a:r>
              <a:rPr lang="tr-TR" sz="2400" b="1" dirty="0" smtClean="0">
                <a:solidFill>
                  <a:schemeClr val="tx1">
                    <a:lumMod val="50000"/>
                    <a:lumOff val="50000"/>
                  </a:schemeClr>
                </a:solidFill>
              </a:rPr>
              <a:t>, </a:t>
            </a:r>
            <a:r>
              <a:rPr lang="tr-TR" sz="2400" b="1" dirty="0">
                <a:solidFill>
                  <a:schemeClr val="tx1">
                    <a:lumMod val="50000"/>
                    <a:lumOff val="50000"/>
                  </a:schemeClr>
                </a:solidFill>
              </a:rPr>
              <a:t>Onur </a:t>
            </a:r>
            <a:r>
              <a:rPr lang="tr-TR" sz="2400" b="1" dirty="0" smtClean="0">
                <a:solidFill>
                  <a:schemeClr val="tx1">
                    <a:lumMod val="50000"/>
                    <a:lumOff val="50000"/>
                  </a:schemeClr>
                </a:solidFill>
              </a:rPr>
              <a:t>Mutlu</a:t>
            </a:r>
            <a:endParaRPr lang="en-US" sz="2400" b="1" dirty="0">
              <a:solidFill>
                <a:schemeClr val="tx1">
                  <a:lumMod val="50000"/>
                  <a:lumOff val="50000"/>
                </a:schemeClr>
              </a:solidFill>
            </a:endParaRPr>
          </a:p>
        </p:txBody>
      </p:sp>
      <p:sp>
        <p:nvSpPr>
          <p:cNvPr id="4" name="TextBox 3"/>
          <p:cNvSpPr txBox="1"/>
          <p:nvPr/>
        </p:nvSpPr>
        <p:spPr>
          <a:xfrm>
            <a:off x="-1882588" y="3316941"/>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pic>
        <p:nvPicPr>
          <p:cNvPr id="13" name="Picture 12"/>
          <p:cNvPicPr>
            <a:picLocks noChangeAspect="1"/>
          </p:cNvPicPr>
          <p:nvPr/>
        </p:nvPicPr>
        <p:blipFill rotWithShape="1">
          <a:blip r:embed="rId2"/>
          <a:srcRect t="27272" b="29091"/>
          <a:stretch/>
        </p:blipFill>
        <p:spPr>
          <a:xfrm>
            <a:off x="506982" y="6050611"/>
            <a:ext cx="1828800" cy="798022"/>
          </a:xfrm>
          <a:prstGeom prst="rect">
            <a:avLst/>
          </a:prstGeom>
        </p:spPr>
      </p:pic>
      <p:pic>
        <p:nvPicPr>
          <p:cNvPr id="14" name="Picture 13"/>
          <p:cNvPicPr>
            <a:picLocks noChangeAspect="1"/>
          </p:cNvPicPr>
          <p:nvPr/>
        </p:nvPicPr>
        <p:blipFill>
          <a:blip r:embed="rId3"/>
          <a:stretch>
            <a:fillRect/>
          </a:stretch>
        </p:blipFill>
        <p:spPr>
          <a:xfrm>
            <a:off x="6981825" y="4724400"/>
            <a:ext cx="1682084" cy="1657706"/>
          </a:xfrm>
          <a:prstGeom prst="rect">
            <a:avLst/>
          </a:prstGeom>
        </p:spPr>
      </p:pic>
      <p:pic>
        <p:nvPicPr>
          <p:cNvPr id="15" name="Picture 14"/>
          <p:cNvPicPr>
            <a:picLocks noChangeAspect="1"/>
          </p:cNvPicPr>
          <p:nvPr/>
        </p:nvPicPr>
        <p:blipFill rotWithShape="1">
          <a:blip r:embed="rId4"/>
          <a:srcRect t="30096" b="30046"/>
          <a:stretch/>
        </p:blipFill>
        <p:spPr>
          <a:xfrm>
            <a:off x="6632242" y="6179521"/>
            <a:ext cx="2381250" cy="533400"/>
          </a:xfrm>
          <a:prstGeom prst="rect">
            <a:avLst/>
          </a:prstGeom>
        </p:spPr>
      </p:pic>
      <p:pic>
        <p:nvPicPr>
          <p:cNvPr id="16" name="Picture 15" descr="safari.png"/>
          <p:cNvPicPr>
            <a:picLocks noChangeAspect="1"/>
          </p:cNvPicPr>
          <p:nvPr/>
        </p:nvPicPr>
        <p:blipFill rotWithShape="1">
          <a:blip r:embed="rId5" cstate="print"/>
          <a:srcRect r="1519"/>
          <a:stretch/>
        </p:blipFill>
        <p:spPr>
          <a:xfrm>
            <a:off x="476188" y="5294713"/>
            <a:ext cx="1890388" cy="555400"/>
          </a:xfrm>
          <a:prstGeom prst="rect">
            <a:avLst/>
          </a:prstGeom>
        </p:spPr>
      </p:pic>
      <p:pic>
        <p:nvPicPr>
          <p:cNvPr id="17" name="Picture 16"/>
          <p:cNvPicPr>
            <a:picLocks noChangeAspect="1"/>
          </p:cNvPicPr>
          <p:nvPr/>
        </p:nvPicPr>
        <p:blipFill>
          <a:blip r:embed="rId6"/>
          <a:stretch>
            <a:fillRect/>
          </a:stretch>
        </p:blipFill>
        <p:spPr>
          <a:xfrm>
            <a:off x="3015517" y="5030786"/>
            <a:ext cx="3112967" cy="11241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887" y="6045295"/>
            <a:ext cx="1748226" cy="801853"/>
          </a:xfrm>
          <a:prstGeom prst="rect">
            <a:avLst/>
          </a:prstGeom>
        </p:spPr>
      </p:pic>
    </p:spTree>
    <p:extLst>
      <p:ext uri="{BB962C8B-B14F-4D97-AF65-F5344CB8AC3E}">
        <p14:creationId xmlns:p14="http://schemas.microsoft.com/office/powerpoint/2010/main" val="2657376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Analysis Methodology</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sz="2800" dirty="0" smtClean="0">
                <a:solidFill>
                  <a:schemeClr val="tx2"/>
                </a:solidFill>
                <a:cs typeface="Adobe Garamond Pro"/>
              </a:rPr>
              <a:t>Workload Characterization</a:t>
            </a:r>
          </a:p>
          <a:p>
            <a:pPr lvl="1"/>
            <a:r>
              <a:rPr lang="en-US" sz="2400" dirty="0" smtClean="0">
                <a:cs typeface="Adobe Garamond Pro"/>
              </a:rPr>
              <a:t>Chromebook with an</a:t>
            </a:r>
            <a:br>
              <a:rPr lang="en-US" sz="2400" dirty="0" smtClean="0">
                <a:cs typeface="Adobe Garamond Pro"/>
              </a:rPr>
            </a:br>
            <a:r>
              <a:rPr lang="en-US" sz="2400" dirty="0" smtClean="0">
                <a:cs typeface="Adobe Garamond Pro"/>
              </a:rPr>
              <a:t>Intel </a:t>
            </a:r>
            <a:r>
              <a:rPr lang="en-US" sz="2400" dirty="0">
                <a:cs typeface="Adobe Garamond Pro"/>
              </a:rPr>
              <a:t>Celeron </a:t>
            </a:r>
            <a:r>
              <a:rPr lang="en-US" sz="2400" dirty="0" err="1" smtClean="0">
                <a:cs typeface="Adobe Garamond Pro"/>
              </a:rPr>
              <a:t>SoC</a:t>
            </a:r>
            <a:r>
              <a:rPr lang="en-US" sz="2400" dirty="0">
                <a:cs typeface="Adobe Garamond Pro"/>
              </a:rPr>
              <a:t> </a:t>
            </a:r>
            <a:r>
              <a:rPr lang="en-US" sz="2400" dirty="0" smtClean="0">
                <a:cs typeface="Adobe Garamond Pro"/>
              </a:rPr>
              <a:t>and 2GB </a:t>
            </a:r>
            <a:r>
              <a:rPr lang="en-US" sz="2400" dirty="0">
                <a:cs typeface="Adobe Garamond Pro"/>
              </a:rPr>
              <a:t>of </a:t>
            </a:r>
            <a:r>
              <a:rPr lang="en-US" sz="2400" dirty="0" smtClean="0">
                <a:cs typeface="Adobe Garamond Pro"/>
              </a:rPr>
              <a:t>DRAM</a:t>
            </a:r>
          </a:p>
          <a:p>
            <a:pPr lvl="1"/>
            <a:r>
              <a:rPr lang="en-US" sz="2400" dirty="0" smtClean="0">
                <a:cs typeface="Adobe Garamond Pro"/>
              </a:rPr>
              <a:t>Extensively use performance counters within </a:t>
            </a:r>
            <a:r>
              <a:rPr lang="en-US" sz="2400" dirty="0" err="1" smtClean="0">
                <a:cs typeface="Adobe Garamond Pro"/>
              </a:rPr>
              <a:t>SoC</a:t>
            </a:r>
            <a:r>
              <a:rPr lang="en-US" sz="2400" dirty="0" smtClean="0">
                <a:cs typeface="Adobe Garamond Pro"/>
              </a:rPr>
              <a:t/>
            </a:r>
            <a:br>
              <a:rPr lang="en-US" sz="2400" dirty="0" smtClean="0">
                <a:cs typeface="Adobe Garamond Pro"/>
              </a:rPr>
            </a:br>
            <a:endParaRPr lang="en-US" sz="2200" dirty="0" smtClean="0">
              <a:cs typeface="Adobe Garamond Pro"/>
            </a:endParaRPr>
          </a:p>
          <a:p>
            <a:r>
              <a:rPr lang="en-US" sz="2800" dirty="0" smtClean="0">
                <a:solidFill>
                  <a:schemeClr val="tx2"/>
                </a:solidFill>
                <a:cs typeface="Adobe Garamond Pro"/>
              </a:rPr>
              <a:t>Energy Model</a:t>
            </a:r>
          </a:p>
          <a:p>
            <a:pPr lvl="1"/>
            <a:r>
              <a:rPr lang="en-US" sz="2400" dirty="0" smtClean="0">
                <a:cs typeface="Adobe Garamond Pro"/>
              </a:rPr>
              <a:t>Sum </a:t>
            </a:r>
            <a:r>
              <a:rPr lang="en-US" sz="2400" dirty="0">
                <a:cs typeface="Adobe Garamond Pro"/>
              </a:rPr>
              <a:t>of the energy consumption </a:t>
            </a:r>
            <a:r>
              <a:rPr lang="en-US" sz="2400" dirty="0" smtClean="0">
                <a:cs typeface="Adobe Garamond Pro"/>
              </a:rPr>
              <a:t>within the </a:t>
            </a:r>
            <a:r>
              <a:rPr lang="en-US" sz="2400" dirty="0" smtClean="0">
                <a:solidFill>
                  <a:srgbClr val="0000FF"/>
                </a:solidFill>
                <a:cs typeface="Adobe Garamond Pro"/>
              </a:rPr>
              <a:t>CPU</a:t>
            </a:r>
            <a:r>
              <a:rPr lang="en-US" sz="2400" dirty="0" smtClean="0">
                <a:cs typeface="Adobe Garamond Pro"/>
              </a:rPr>
              <a:t>, </a:t>
            </a:r>
            <a:br>
              <a:rPr lang="en-US" sz="2400" dirty="0" smtClean="0">
                <a:cs typeface="Adobe Garamond Pro"/>
              </a:rPr>
            </a:br>
            <a:r>
              <a:rPr lang="en-US" sz="2400" dirty="0" smtClean="0">
                <a:solidFill>
                  <a:srgbClr val="0000FF"/>
                </a:solidFill>
                <a:cs typeface="Adobe Garamond Pro"/>
              </a:rPr>
              <a:t>all caches</a:t>
            </a:r>
            <a:r>
              <a:rPr lang="en-US" sz="2400" dirty="0" smtClean="0">
                <a:cs typeface="Adobe Garamond Pro"/>
              </a:rPr>
              <a:t>, </a:t>
            </a:r>
            <a:r>
              <a:rPr lang="en-US" sz="2400" dirty="0">
                <a:solidFill>
                  <a:srgbClr val="0000FF"/>
                </a:solidFill>
                <a:cs typeface="Adobe Garamond Pro"/>
              </a:rPr>
              <a:t>off-chip </a:t>
            </a:r>
            <a:r>
              <a:rPr lang="en-US" sz="2400" dirty="0" smtClean="0">
                <a:solidFill>
                  <a:srgbClr val="0000FF"/>
                </a:solidFill>
                <a:cs typeface="Adobe Garamond Pro"/>
              </a:rPr>
              <a:t>interconnects</a:t>
            </a:r>
            <a:r>
              <a:rPr lang="en-US" sz="2400" dirty="0" smtClean="0">
                <a:cs typeface="Adobe Garamond Pro"/>
              </a:rPr>
              <a:t>, and </a:t>
            </a:r>
            <a:r>
              <a:rPr lang="en-US" sz="2400" dirty="0" smtClean="0">
                <a:solidFill>
                  <a:srgbClr val="0000FF"/>
                </a:solidFill>
                <a:cs typeface="Adobe Garamond Pro"/>
              </a:rPr>
              <a:t>DRAM</a:t>
            </a:r>
          </a:p>
          <a:p>
            <a:pPr marL="457200" lvl="1" indent="0">
              <a:buNone/>
            </a:pPr>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10</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6" name="Group 5"/>
          <p:cNvGrpSpPr/>
          <p:nvPr/>
        </p:nvGrpSpPr>
        <p:grpSpPr>
          <a:xfrm>
            <a:off x="1371600" y="4876800"/>
            <a:ext cx="6526566" cy="1767840"/>
            <a:chOff x="1094015" y="1981200"/>
            <a:chExt cx="6547757" cy="2209800"/>
          </a:xfrm>
        </p:grpSpPr>
        <p:grpSp>
          <p:nvGrpSpPr>
            <p:cNvPr id="8" name="Group 7"/>
            <p:cNvGrpSpPr/>
            <p:nvPr/>
          </p:nvGrpSpPr>
          <p:grpSpPr>
            <a:xfrm>
              <a:off x="1094015" y="1981200"/>
              <a:ext cx="6547757" cy="2209800"/>
              <a:chOff x="1094015" y="1981200"/>
              <a:chExt cx="6547757" cy="2209800"/>
            </a:xfrm>
          </p:grpSpPr>
          <p:sp>
            <p:nvSpPr>
              <p:cNvPr id="11" name="Rounded Rectangle 10"/>
              <p:cNvSpPr/>
              <p:nvPr/>
            </p:nvSpPr>
            <p:spPr>
              <a:xfrm>
                <a:off x="6727372" y="1981200"/>
                <a:ext cx="914400" cy="2209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rPr>
                  <a:t>DRAM</a:t>
                </a:r>
                <a:endParaRPr lang="en-US" sz="1400" b="1" dirty="0">
                  <a:solidFill>
                    <a:schemeClr val="bg1"/>
                  </a:solidFill>
                </a:endParaRPr>
              </a:p>
            </p:txBody>
          </p:sp>
          <p:sp>
            <p:nvSpPr>
              <p:cNvPr id="12" name="Left-Right Arrow 11"/>
              <p:cNvSpPr/>
              <p:nvPr/>
            </p:nvSpPr>
            <p:spPr>
              <a:xfrm rot="10800000">
                <a:off x="5421087" y="3035299"/>
                <a:ext cx="1224643" cy="266700"/>
              </a:xfrm>
              <a:prstGeom prst="leftRightArrow">
                <a:avLst/>
              </a:prstGeom>
              <a:solidFill>
                <a:srgbClr val="000000"/>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1094015" y="2146300"/>
                <a:ext cx="4735285" cy="1905000"/>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sp>
            <p:nvSpPr>
              <p:cNvPr id="14" name="Rounded Rectangle 13"/>
              <p:cNvSpPr/>
              <p:nvPr/>
            </p:nvSpPr>
            <p:spPr>
              <a:xfrm>
                <a:off x="4686300" y="2286000"/>
                <a:ext cx="609600" cy="16002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L2</a:t>
                </a:r>
                <a:endParaRPr lang="en-US" sz="1400" b="1" dirty="0">
                  <a:solidFill>
                    <a:srgbClr val="FFFFFF"/>
                  </a:solidFill>
                </a:endParaRPr>
              </a:p>
            </p:txBody>
          </p:sp>
          <p:cxnSp>
            <p:nvCxnSpPr>
              <p:cNvPr id="15" name="Straight Arrow Connector 14"/>
              <p:cNvCxnSpPr/>
              <p:nvPr/>
            </p:nvCxnSpPr>
            <p:spPr>
              <a:xfrm flipH="1">
                <a:off x="2563586" y="3213100"/>
                <a:ext cx="555172" cy="0"/>
              </a:xfrm>
              <a:prstGeom prst="straightConnector1">
                <a:avLst/>
              </a:prstGeom>
              <a:noFill/>
              <a:ln w="38100" cap="flat" cmpd="sng" algn="ctr">
                <a:solidFill>
                  <a:srgbClr val="000000"/>
                </a:solidFill>
                <a:prstDash val="solid"/>
                <a:miter lim="800000"/>
                <a:headEnd type="arrow"/>
                <a:tailEnd type="arrow"/>
              </a:ln>
              <a:effectLst/>
            </p:spPr>
          </p:cxnSp>
          <p:sp>
            <p:nvSpPr>
              <p:cNvPr id="16" name="Rounded Rectangle 15"/>
              <p:cNvSpPr/>
              <p:nvPr/>
            </p:nvSpPr>
            <p:spPr>
              <a:xfrm>
                <a:off x="3207822" y="2527300"/>
                <a:ext cx="482434" cy="1219200"/>
              </a:xfrm>
              <a:prstGeom prst="roundRect">
                <a:avLst/>
              </a:prstGeom>
              <a:solidFill>
                <a:srgbClr val="8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L1</a:t>
                </a:r>
                <a:endParaRPr lang="en-US" sz="900" b="1" dirty="0">
                  <a:solidFill>
                    <a:srgbClr val="FFFFFF"/>
                  </a:solidFill>
                </a:endParaRPr>
              </a:p>
            </p:txBody>
          </p:sp>
          <p:sp>
            <p:nvSpPr>
              <p:cNvPr id="21" name="Rounded Rectangle 20"/>
              <p:cNvSpPr/>
              <p:nvPr/>
            </p:nvSpPr>
            <p:spPr>
              <a:xfrm>
                <a:off x="1266957" y="2857500"/>
                <a:ext cx="1046255" cy="55880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CPU</a:t>
                </a:r>
                <a:endParaRPr lang="en-US" sz="1400" b="1" dirty="0">
                  <a:solidFill>
                    <a:srgbClr val="000000"/>
                  </a:solidFill>
                </a:endParaRPr>
              </a:p>
            </p:txBody>
          </p:sp>
          <p:cxnSp>
            <p:nvCxnSpPr>
              <p:cNvPr id="18" name="Straight Arrow Connector 17"/>
              <p:cNvCxnSpPr/>
              <p:nvPr/>
            </p:nvCxnSpPr>
            <p:spPr>
              <a:xfrm flipH="1">
                <a:off x="3788229" y="3213100"/>
                <a:ext cx="838200" cy="0"/>
              </a:xfrm>
              <a:prstGeom prst="straightConnector1">
                <a:avLst/>
              </a:prstGeom>
              <a:noFill/>
              <a:ln w="38100" cap="flat" cmpd="sng" algn="ctr">
                <a:solidFill>
                  <a:schemeClr val="tx1"/>
                </a:solidFill>
                <a:prstDash val="solid"/>
                <a:miter lim="800000"/>
                <a:headEnd type="arrow"/>
                <a:tailEnd type="arrow"/>
              </a:ln>
              <a:effectLst/>
            </p:spPr>
          </p:cxnSp>
        </p:grpSp>
        <p:sp>
          <p:nvSpPr>
            <p:cNvPr id="10" name="Rounded Rectangle 9"/>
            <p:cNvSpPr/>
            <p:nvPr/>
          </p:nvSpPr>
          <p:spPr>
            <a:xfrm>
              <a:off x="1419359" y="3009900"/>
              <a:ext cx="1046255" cy="55880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CPU</a:t>
              </a:r>
              <a:endParaRPr lang="en-US" sz="1400" b="1" dirty="0">
                <a:solidFill>
                  <a:srgbClr val="000000"/>
                </a:solidFill>
              </a:endParaRPr>
            </a:p>
          </p:txBody>
        </p:sp>
      </p:grpSp>
      <p:pic>
        <p:nvPicPr>
          <p:cNvPr id="22" name="Picture 21"/>
          <p:cNvPicPr>
            <a:picLocks noChangeAspect="1"/>
          </p:cNvPicPr>
          <p:nvPr/>
        </p:nvPicPr>
        <p:blipFill>
          <a:blip r:embed="rId4"/>
          <a:stretch>
            <a:fillRect/>
          </a:stretch>
        </p:blipFill>
        <p:spPr>
          <a:xfrm>
            <a:off x="5791200" y="1282699"/>
            <a:ext cx="609600" cy="609600"/>
          </a:xfrm>
          <a:prstGeom prst="rect">
            <a:avLst/>
          </a:prstGeom>
        </p:spPr>
      </p:pic>
      <p:pic>
        <p:nvPicPr>
          <p:cNvPr id="23" name="Picture 22"/>
          <p:cNvPicPr>
            <a:picLocks noChangeAspect="1"/>
          </p:cNvPicPr>
          <p:nvPr/>
        </p:nvPicPr>
        <p:blipFill>
          <a:blip r:embed="rId5"/>
          <a:stretch>
            <a:fillRect/>
          </a:stretch>
        </p:blipFill>
        <p:spPr>
          <a:xfrm>
            <a:off x="6477004" y="1282699"/>
            <a:ext cx="577111" cy="617220"/>
          </a:xfrm>
          <a:prstGeom prst="rect">
            <a:avLst/>
          </a:prstGeom>
        </p:spPr>
      </p:pic>
      <p:pic>
        <p:nvPicPr>
          <p:cNvPr id="24" name="Picture 23"/>
          <p:cNvPicPr>
            <a:picLocks noChangeAspect="1"/>
          </p:cNvPicPr>
          <p:nvPr/>
        </p:nvPicPr>
        <p:blipFill>
          <a:blip r:embed="rId6"/>
          <a:stretch>
            <a:fillRect/>
          </a:stretch>
        </p:blipFill>
        <p:spPr>
          <a:xfrm>
            <a:off x="7086600" y="1358899"/>
            <a:ext cx="1066800" cy="533400"/>
          </a:xfrm>
          <a:prstGeom prst="rect">
            <a:avLst/>
          </a:prstGeom>
        </p:spPr>
      </p:pic>
    </p:spTree>
    <p:extLst>
      <p:ext uri="{BB962C8B-B14F-4D97-AF65-F5344CB8AC3E}">
        <p14:creationId xmlns:p14="http://schemas.microsoft.com/office/powerpoint/2010/main" val="3580196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0363200" cy="914400"/>
          </a:xfrm>
        </p:spPr>
        <p:txBody>
          <a:bodyPr/>
          <a:lstStyle/>
          <a:p>
            <a:r>
              <a:rPr lang="en-US" dirty="0" smtClean="0">
                <a:solidFill>
                  <a:prstClr val="black">
                    <a:lumMod val="65000"/>
                    <a:lumOff val="35000"/>
                  </a:prstClr>
                </a:solidFill>
              </a:rPr>
              <a:t>PIM Logic Implementation</a:t>
            </a:r>
            <a:endParaRPr lang="en-US"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pic>
        <p:nvPicPr>
          <p:cNvPr id="45" name="Picture 4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18" name="Group 117"/>
          <p:cNvGrpSpPr/>
          <p:nvPr/>
        </p:nvGrpSpPr>
        <p:grpSpPr>
          <a:xfrm>
            <a:off x="1295400" y="1224248"/>
            <a:ext cx="5017711" cy="1518952"/>
            <a:chOff x="7171441" y="1731293"/>
            <a:chExt cx="4703468" cy="2441986"/>
          </a:xfrm>
        </p:grpSpPr>
        <p:grpSp>
          <p:nvGrpSpPr>
            <p:cNvPr id="119" name="Group 118"/>
            <p:cNvGrpSpPr/>
            <p:nvPr/>
          </p:nvGrpSpPr>
          <p:grpSpPr>
            <a:xfrm>
              <a:off x="7171441" y="1731293"/>
              <a:ext cx="4703468" cy="2441986"/>
              <a:chOff x="4080528" y="1218410"/>
              <a:chExt cx="4126867" cy="1622784"/>
            </a:xfrm>
          </p:grpSpPr>
          <p:cxnSp>
            <p:nvCxnSpPr>
              <p:cNvPr id="122" name="Straight Connector 121"/>
              <p:cNvCxnSpPr/>
              <p:nvPr/>
            </p:nvCxnSpPr>
            <p:spPr>
              <a:xfrm>
                <a:off x="7785350" y="2773501"/>
                <a:ext cx="0" cy="67693"/>
              </a:xfrm>
              <a:prstGeom prst="line">
                <a:avLst/>
              </a:prstGeom>
              <a:noFill/>
              <a:ln w="6350" cap="flat" cmpd="sng" algn="ctr">
                <a:solidFill>
                  <a:sysClr val="windowText" lastClr="000000"/>
                </a:solidFill>
                <a:prstDash val="solid"/>
                <a:miter lim="800000"/>
              </a:ln>
              <a:effectLst/>
            </p:spPr>
          </p:cxnSp>
          <p:sp>
            <p:nvSpPr>
              <p:cNvPr id="123" name="Cube 122"/>
              <p:cNvSpPr/>
              <p:nvPr/>
            </p:nvSpPr>
            <p:spPr>
              <a:xfrm>
                <a:off x="6644730" y="1682868"/>
                <a:ext cx="1562665" cy="710227"/>
              </a:xfrm>
              <a:prstGeom prst="cube">
                <a:avLst>
                  <a:gd name="adj" fmla="val 85440"/>
                </a:avLst>
              </a:prstGeom>
              <a:solidFill>
                <a:schemeClr val="tx2"/>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24" name="Cube 123"/>
              <p:cNvSpPr/>
              <p:nvPr/>
            </p:nvSpPr>
            <p:spPr>
              <a:xfrm>
                <a:off x="6745867" y="1587814"/>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25" name="Cube 124"/>
              <p:cNvSpPr/>
              <p:nvPr/>
            </p:nvSpPr>
            <p:spPr>
              <a:xfrm>
                <a:off x="6745867" y="1406221"/>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28" name="Cube 127"/>
              <p:cNvSpPr/>
              <p:nvPr/>
            </p:nvSpPr>
            <p:spPr>
              <a:xfrm>
                <a:off x="4080528" y="1612872"/>
                <a:ext cx="1505044" cy="820099"/>
              </a:xfrm>
              <a:prstGeom prst="cube">
                <a:avLst>
                  <a:gd name="adj" fmla="val 82478"/>
                </a:avLst>
              </a:prstGeom>
              <a:solidFill>
                <a:schemeClr val="bg2">
                  <a:lumMod val="50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 lastClr="FFFFFF"/>
                  </a:solidFill>
                  <a:effectLst/>
                  <a:uLnTx/>
                  <a:uFillTx/>
                  <a:latin typeface="Times New Roman"/>
                  <a:ea typeface="+mn-ea"/>
                  <a:cs typeface="Times New Roman"/>
                </a:endParaRPr>
              </a:p>
            </p:txBody>
          </p:sp>
          <p:cxnSp>
            <p:nvCxnSpPr>
              <p:cNvPr id="129" name="Straight Arrow Connector 128"/>
              <p:cNvCxnSpPr/>
              <p:nvPr/>
            </p:nvCxnSpPr>
            <p:spPr>
              <a:xfrm flipH="1">
                <a:off x="5592804" y="2057346"/>
                <a:ext cx="872449" cy="7211"/>
              </a:xfrm>
              <a:prstGeom prst="straightConnector1">
                <a:avLst/>
              </a:prstGeom>
              <a:noFill/>
              <a:ln w="57150" cap="flat" cmpd="sng" algn="ctr">
                <a:solidFill>
                  <a:sysClr val="windowText" lastClr="000000"/>
                </a:solidFill>
                <a:prstDash val="solid"/>
                <a:miter lim="800000"/>
                <a:headEnd type="arrow"/>
                <a:tailEnd type="arrow"/>
              </a:ln>
              <a:effectLst/>
            </p:spPr>
          </p:cxnSp>
          <p:sp>
            <p:nvSpPr>
              <p:cNvPr id="130" name="TextBox 129"/>
              <p:cNvSpPr txBox="1"/>
              <p:nvPr/>
            </p:nvSpPr>
            <p:spPr>
              <a:xfrm>
                <a:off x="4456557" y="1663818"/>
                <a:ext cx="875531" cy="5261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1" u="none" strike="noStrike" kern="0" cap="none" spc="0" normalizeH="0" baseline="0" noProof="0" dirty="0" err="1" smtClean="0">
                    <a:ln>
                      <a:noFill/>
                    </a:ln>
                    <a:solidFill>
                      <a:sysClr val="windowText" lastClr="000000"/>
                    </a:solidFill>
                    <a:effectLst/>
                    <a:uLnTx/>
                    <a:uFillTx/>
                    <a:latin typeface="Gill Sans MT"/>
                    <a:cs typeface="Gill Sans MT"/>
                  </a:rPr>
                  <a:t>SoC</a:t>
                </a:r>
                <a:endParaRPr kumimoji="0" lang="en-US" sz="2600" b="1" i="1" u="none" strike="noStrike" kern="0" cap="none" spc="0" normalizeH="0" baseline="0" noProof="0" dirty="0">
                  <a:ln>
                    <a:noFill/>
                  </a:ln>
                  <a:solidFill>
                    <a:sysClr val="windowText" lastClr="000000"/>
                  </a:solidFill>
                  <a:effectLst/>
                  <a:uLnTx/>
                  <a:uFillTx/>
                  <a:latin typeface="Gill Sans MT"/>
                  <a:cs typeface="Gill Sans MT"/>
                </a:endParaRPr>
              </a:p>
            </p:txBody>
          </p:sp>
          <p:sp>
            <p:nvSpPr>
              <p:cNvPr id="126" name="Cube 125"/>
              <p:cNvSpPr/>
              <p:nvPr/>
            </p:nvSpPr>
            <p:spPr>
              <a:xfrm>
                <a:off x="6745865" y="1218410"/>
                <a:ext cx="1391953" cy="651122"/>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grpSp>
        <p:sp>
          <p:nvSpPr>
            <p:cNvPr id="120" name="TextBox 119"/>
            <p:cNvSpPr txBox="1"/>
            <p:nvPr/>
          </p:nvSpPr>
          <p:spPr>
            <a:xfrm>
              <a:off x="10540131" y="1743569"/>
              <a:ext cx="1224402" cy="6432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ysClr val="windowText" lastClr="000000"/>
                  </a:solidFill>
                  <a:effectLst/>
                  <a:uLnTx/>
                  <a:uFillTx/>
                  <a:latin typeface="Gill Sans MT"/>
                  <a:cs typeface="Gill Sans MT"/>
                </a:rPr>
                <a:t>DRAM</a:t>
              </a:r>
              <a:endParaRPr kumimoji="0" lang="en-US" sz="1600" b="1" i="1" u="none" strike="noStrike" kern="0" cap="none" spc="0" normalizeH="0" baseline="0" noProof="0" dirty="0">
                <a:ln>
                  <a:noFill/>
                </a:ln>
                <a:solidFill>
                  <a:sysClr val="windowText" lastClr="000000"/>
                </a:solidFill>
                <a:effectLst/>
                <a:uLnTx/>
                <a:uFillTx/>
                <a:latin typeface="Gill Sans MT"/>
                <a:cs typeface="Gill Sans MT"/>
              </a:endParaRPr>
            </a:p>
          </p:txBody>
        </p:sp>
      </p:grpSp>
      <p:cxnSp>
        <p:nvCxnSpPr>
          <p:cNvPr id="116" name="Straight Arrow Connector 115"/>
          <p:cNvCxnSpPr/>
          <p:nvPr/>
        </p:nvCxnSpPr>
        <p:spPr>
          <a:xfrm flipV="1">
            <a:off x="6248400" y="1752600"/>
            <a:ext cx="685800" cy="228601"/>
          </a:xfrm>
          <a:prstGeom prst="straightConnector1">
            <a:avLst/>
          </a:prstGeom>
          <a:ln w="2540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973531" y="1447800"/>
            <a:ext cx="1560869" cy="400110"/>
          </a:xfrm>
          <a:prstGeom prst="rect">
            <a:avLst/>
          </a:prstGeom>
          <a:noFill/>
        </p:spPr>
        <p:txBody>
          <a:bodyPr wrap="none" rtlCol="0">
            <a:spAutoFit/>
          </a:bodyPr>
          <a:lstStyle/>
          <a:p>
            <a:pPr algn="ctr"/>
            <a:r>
              <a:rPr lang="en-US" sz="2000" b="1" dirty="0" smtClean="0"/>
              <a:t>Logic Layer</a:t>
            </a:r>
          </a:p>
        </p:txBody>
      </p:sp>
      <p:sp>
        <p:nvSpPr>
          <p:cNvPr id="95" name="Rounded Rectangle 94"/>
          <p:cNvSpPr/>
          <p:nvPr/>
        </p:nvSpPr>
        <p:spPr>
          <a:xfrm>
            <a:off x="1638300" y="3595333"/>
            <a:ext cx="2209800" cy="824267"/>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PIM Core</a:t>
            </a:r>
            <a:endParaRPr lang="en-US" sz="2400" b="1" dirty="0">
              <a:solidFill>
                <a:srgbClr val="000000"/>
              </a:solidFill>
            </a:endParaRPr>
          </a:p>
        </p:txBody>
      </p:sp>
      <p:grpSp>
        <p:nvGrpSpPr>
          <p:cNvPr id="21" name="Group 20"/>
          <p:cNvGrpSpPr/>
          <p:nvPr/>
        </p:nvGrpSpPr>
        <p:grpSpPr>
          <a:xfrm>
            <a:off x="5562600" y="3505200"/>
            <a:ext cx="2438400" cy="990600"/>
            <a:chOff x="5562600" y="3276600"/>
            <a:chExt cx="2438400" cy="990600"/>
          </a:xfrm>
        </p:grpSpPr>
        <p:sp>
          <p:nvSpPr>
            <p:cNvPr id="76" name="Rounded Rectangle 75"/>
            <p:cNvSpPr/>
            <p:nvPr/>
          </p:nvSpPr>
          <p:spPr>
            <a:xfrm>
              <a:off x="5562600" y="32766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80" name="Rounded Rectangle 79"/>
            <p:cNvSpPr/>
            <p:nvPr/>
          </p:nvSpPr>
          <p:spPr>
            <a:xfrm>
              <a:off x="5715000" y="34290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81" name="Rounded Rectangle 80"/>
            <p:cNvSpPr/>
            <p:nvPr/>
          </p:nvSpPr>
          <p:spPr>
            <a:xfrm>
              <a:off x="5867400" y="35814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 N</a:t>
              </a:r>
              <a:endParaRPr lang="en-US" sz="2200" b="1" dirty="0">
                <a:solidFill>
                  <a:schemeClr val="tx1"/>
                </a:solidFill>
              </a:endParaRPr>
            </a:p>
          </p:txBody>
        </p:sp>
      </p:grpSp>
      <p:cxnSp>
        <p:nvCxnSpPr>
          <p:cNvPr id="131" name="Straight Arrow Connector 130"/>
          <p:cNvCxnSpPr/>
          <p:nvPr/>
        </p:nvCxnSpPr>
        <p:spPr>
          <a:xfrm flipH="1">
            <a:off x="3429000" y="2438400"/>
            <a:ext cx="1421522" cy="838200"/>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5257800" y="2438400"/>
            <a:ext cx="1219200" cy="914400"/>
          </a:xfrm>
          <a:prstGeom prst="straightConnector1">
            <a:avLst/>
          </a:prstGeom>
          <a:ln w="38100" cmpd="sng">
            <a:solidFill>
              <a:schemeClr val="tx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914400" y="4475083"/>
            <a:ext cx="3657600" cy="892552"/>
          </a:xfrm>
          <a:prstGeom prst="rect">
            <a:avLst/>
          </a:prstGeom>
        </p:spPr>
        <p:txBody>
          <a:bodyPr wrap="square">
            <a:spAutoFit/>
          </a:bodyPr>
          <a:lstStyle/>
          <a:p>
            <a:pPr marL="0" lvl="1" algn="ctr"/>
            <a:r>
              <a:rPr lang="en-US" sz="2500" b="1" dirty="0">
                <a:solidFill>
                  <a:srgbClr val="006600"/>
                </a:solidFill>
                <a:cs typeface="Adobe Garamond Pro"/>
              </a:rPr>
              <a:t>C</a:t>
            </a:r>
            <a:r>
              <a:rPr lang="en-US" sz="2500" b="1" dirty="0" smtClean="0">
                <a:solidFill>
                  <a:srgbClr val="006600"/>
                </a:solidFill>
                <a:cs typeface="Adobe Garamond Pro"/>
              </a:rPr>
              <a:t>ustomized embedded </a:t>
            </a:r>
            <a:r>
              <a:rPr lang="en-US" sz="2500" b="1" dirty="0" smtClean="0">
                <a:solidFill>
                  <a:srgbClr val="000000"/>
                </a:solidFill>
                <a:cs typeface="Adobe Garamond Pro"/>
              </a:rPr>
              <a:t>general-purpose core</a:t>
            </a:r>
            <a:endParaRPr lang="en-US" sz="2500" b="1" dirty="0">
              <a:solidFill>
                <a:srgbClr val="000000"/>
              </a:solidFill>
              <a:cs typeface="Adobe Garamond Pro"/>
            </a:endParaRPr>
          </a:p>
        </p:txBody>
      </p:sp>
      <p:sp>
        <p:nvSpPr>
          <p:cNvPr id="8" name="Rectangle 7"/>
          <p:cNvSpPr/>
          <p:nvPr/>
        </p:nvSpPr>
        <p:spPr>
          <a:xfrm>
            <a:off x="762000" y="5828412"/>
            <a:ext cx="3962400" cy="461665"/>
          </a:xfrm>
          <a:prstGeom prst="rect">
            <a:avLst/>
          </a:prstGeom>
        </p:spPr>
        <p:txBody>
          <a:bodyPr wrap="square">
            <a:spAutoFit/>
          </a:bodyPr>
          <a:lstStyle/>
          <a:p>
            <a:pPr marL="0" lvl="2" algn="ctr"/>
            <a:r>
              <a:rPr lang="en-US" sz="2400" dirty="0" smtClean="0">
                <a:solidFill>
                  <a:srgbClr val="0000FF"/>
                </a:solidFill>
                <a:cs typeface="Adobe Garamond Pro"/>
              </a:rPr>
              <a:t>256-bit SIMD </a:t>
            </a:r>
            <a:r>
              <a:rPr lang="en-US" sz="2400" dirty="0">
                <a:cs typeface="Adobe Garamond Pro"/>
              </a:rPr>
              <a:t>unit </a:t>
            </a:r>
          </a:p>
        </p:txBody>
      </p:sp>
      <p:sp>
        <p:nvSpPr>
          <p:cNvPr id="53" name="Rectangle 52"/>
          <p:cNvSpPr/>
          <p:nvPr/>
        </p:nvSpPr>
        <p:spPr>
          <a:xfrm>
            <a:off x="762000" y="5431720"/>
            <a:ext cx="3962400" cy="461665"/>
          </a:xfrm>
          <a:prstGeom prst="rect">
            <a:avLst/>
          </a:prstGeom>
        </p:spPr>
        <p:txBody>
          <a:bodyPr wrap="square">
            <a:spAutoFit/>
          </a:bodyPr>
          <a:lstStyle/>
          <a:p>
            <a:pPr marL="0" lvl="2" algn="ctr"/>
            <a:r>
              <a:rPr lang="en-US" sz="2400" dirty="0" smtClean="0">
                <a:cs typeface="Adobe Garamond Pro"/>
              </a:rPr>
              <a:t>No aggressive ILP techniques</a:t>
            </a:r>
            <a:endParaRPr lang="en-US" sz="2400" dirty="0">
              <a:cs typeface="Adobe Garamond Pro"/>
            </a:endParaRPr>
          </a:p>
        </p:txBody>
      </p:sp>
      <p:sp>
        <p:nvSpPr>
          <p:cNvPr id="55" name="Rectangle 54"/>
          <p:cNvSpPr/>
          <p:nvPr/>
        </p:nvSpPr>
        <p:spPr>
          <a:xfrm>
            <a:off x="5181599" y="4495800"/>
            <a:ext cx="3505200" cy="892552"/>
          </a:xfrm>
          <a:prstGeom prst="rect">
            <a:avLst/>
          </a:prstGeom>
        </p:spPr>
        <p:txBody>
          <a:bodyPr wrap="square">
            <a:spAutoFit/>
          </a:bodyPr>
          <a:lstStyle/>
          <a:p>
            <a:pPr marL="0" lvl="1" algn="ctr"/>
            <a:r>
              <a:rPr lang="en-US" sz="2500" b="1" dirty="0" smtClean="0">
                <a:solidFill>
                  <a:srgbClr val="006600"/>
                </a:solidFill>
                <a:cs typeface="Adobe Garamond Pro"/>
              </a:rPr>
              <a:t>Small fixed-function </a:t>
            </a:r>
            <a:r>
              <a:rPr lang="en-US" sz="2500" b="1" dirty="0" smtClean="0">
                <a:solidFill>
                  <a:srgbClr val="000000"/>
                </a:solidFill>
                <a:cs typeface="Adobe Garamond Pro"/>
              </a:rPr>
              <a:t>accelerators</a:t>
            </a:r>
            <a:endParaRPr lang="en-US" sz="2500" b="1" dirty="0">
              <a:solidFill>
                <a:srgbClr val="000000"/>
              </a:solidFill>
              <a:cs typeface="Adobe Garamond Pro"/>
            </a:endParaRPr>
          </a:p>
        </p:txBody>
      </p:sp>
      <p:sp>
        <p:nvSpPr>
          <p:cNvPr id="56" name="Rectangle 55"/>
          <p:cNvSpPr/>
          <p:nvPr/>
        </p:nvSpPr>
        <p:spPr>
          <a:xfrm>
            <a:off x="4953000" y="5429310"/>
            <a:ext cx="3962399" cy="830997"/>
          </a:xfrm>
          <a:prstGeom prst="rect">
            <a:avLst/>
          </a:prstGeom>
        </p:spPr>
        <p:txBody>
          <a:bodyPr wrap="square">
            <a:spAutoFit/>
          </a:bodyPr>
          <a:lstStyle/>
          <a:p>
            <a:pPr marL="0" lvl="2" algn="ctr"/>
            <a:r>
              <a:rPr lang="en-US" sz="2400" dirty="0" smtClean="0">
                <a:cs typeface="Adobe Garamond Pro"/>
              </a:rPr>
              <a:t>Multiple copies of customized </a:t>
            </a:r>
            <a:br>
              <a:rPr lang="en-US" sz="2400" dirty="0" smtClean="0">
                <a:cs typeface="Adobe Garamond Pro"/>
              </a:rPr>
            </a:br>
            <a:r>
              <a:rPr lang="en-US" sz="2400" dirty="0" smtClean="0">
                <a:solidFill>
                  <a:srgbClr val="0000FF"/>
                </a:solidFill>
                <a:cs typeface="Adobe Garamond Pro"/>
              </a:rPr>
              <a:t>in-memory logic unit</a:t>
            </a:r>
            <a:endParaRPr lang="en-US" sz="2400" dirty="0">
              <a:solidFill>
                <a:srgbClr val="0000FF"/>
              </a:solidFill>
              <a:cs typeface="Adobe Garamond Pro"/>
            </a:endParaRPr>
          </a:p>
        </p:txBody>
      </p:sp>
    </p:spTree>
    <p:extLst>
      <p:ext uri="{BB962C8B-B14F-4D97-AF65-F5344CB8AC3E}">
        <p14:creationId xmlns:p14="http://schemas.microsoft.com/office/powerpoint/2010/main" val="2619240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par>
                                <p:cTn id="22" presetID="10" presetClass="entr" presetSubtype="0" fill="hold" nodeType="with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500"/>
                                        <p:tgtEl>
                                          <p:spTgt spid="135"/>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95" grpId="0" animBg="1"/>
      <p:bldP spid="51" grpId="0"/>
      <p:bldP spid="8" grpId="0"/>
      <p:bldP spid="53"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10800" cy="914400"/>
          </a:xfrm>
        </p:spPr>
        <p:txBody>
          <a:bodyPr/>
          <a:lstStyle/>
          <a:p>
            <a:r>
              <a:rPr lang="en-US" dirty="0" smtClean="0"/>
              <a:t>Workload Analysis</a:t>
            </a:r>
            <a:endParaRPr lang="en-US" dirty="0"/>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000" dirty="0">
              <a:solidFill>
                <a:srgbClr val="595959"/>
              </a:solidFill>
            </a:endParaRPr>
          </a:p>
          <a:p>
            <a:pPr lvl="1"/>
            <a:endParaRPr lang="en-US" sz="2400" dirty="0" smtClean="0">
              <a:solidFill>
                <a:schemeClr val="tx2"/>
              </a:solidFill>
            </a:endParaRPr>
          </a:p>
          <a:p>
            <a:pPr marL="342900" lvl="1" indent="-342900">
              <a:buFont typeface="Arial" pitchFamily="34" charset="0"/>
              <a:buChar char="•"/>
            </a:pPr>
            <a:endParaRPr lang="en-US" sz="2400" u="sng" dirty="0">
              <a:solidFill>
                <a:schemeClr val="tx2"/>
              </a:solidFill>
            </a:endParaRPr>
          </a:p>
          <a:p>
            <a:pPr lvl="1"/>
            <a:endParaRPr lang="en-US" sz="2000" dirty="0">
              <a:solidFill>
                <a:srgbClr val="595959"/>
              </a:solidFill>
            </a:endParaRPr>
          </a:p>
          <a:p>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12</a:t>
            </a:fld>
            <a:endParaRPr lang="en-US"/>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609600" y="2438400"/>
            <a:ext cx="3124200" cy="584776"/>
          </a:xfrm>
          <a:prstGeom prst="rect">
            <a:avLst/>
          </a:prstGeom>
        </p:spPr>
        <p:txBody>
          <a:bodyPr wrap="square">
            <a:spAutoFit/>
          </a:bodyPr>
          <a:lstStyle/>
          <a:p>
            <a:pPr lvl="1" algn="ctr"/>
            <a:r>
              <a:rPr lang="en-US" sz="3200" b="1" dirty="0" smtClean="0"/>
              <a:t>Chrome</a:t>
            </a:r>
            <a:endParaRPr lang="en-US" sz="2800" b="1" dirty="0"/>
          </a:p>
        </p:txBody>
      </p:sp>
      <p:sp>
        <p:nvSpPr>
          <p:cNvPr id="9" name="TextBox 8"/>
          <p:cNvSpPr txBox="1"/>
          <p:nvPr/>
        </p:nvSpPr>
        <p:spPr>
          <a:xfrm>
            <a:off x="457200" y="2971800"/>
            <a:ext cx="3886200" cy="461665"/>
          </a:xfrm>
          <a:prstGeom prst="rect">
            <a:avLst/>
          </a:prstGeom>
          <a:noFill/>
        </p:spPr>
        <p:txBody>
          <a:bodyPr wrap="square" rtlCol="0">
            <a:spAutoFit/>
          </a:bodyPr>
          <a:lstStyle/>
          <a:p>
            <a:pPr marL="0" lvl="2" algn="ctr"/>
            <a:r>
              <a:rPr lang="en-US" sz="2400" b="1" dirty="0" smtClean="0">
                <a:solidFill>
                  <a:srgbClr val="595959"/>
                </a:solidFill>
              </a:rPr>
              <a:t>Google’s web browser</a:t>
            </a:r>
            <a:endParaRPr lang="en-US" sz="2400" b="1" dirty="0" smtClean="0">
              <a:solidFill>
                <a:srgbClr val="0000FF"/>
              </a:solidFill>
            </a:endParaRPr>
          </a:p>
        </p:txBody>
      </p:sp>
      <p:sp>
        <p:nvSpPr>
          <p:cNvPr id="11" name="TextBox 10"/>
          <p:cNvSpPr txBox="1"/>
          <p:nvPr/>
        </p:nvSpPr>
        <p:spPr>
          <a:xfrm>
            <a:off x="4724400" y="2463224"/>
            <a:ext cx="4267200" cy="584776"/>
          </a:xfrm>
          <a:prstGeom prst="rect">
            <a:avLst/>
          </a:prstGeom>
          <a:noFill/>
        </p:spPr>
        <p:txBody>
          <a:bodyPr wrap="square" rtlCol="0">
            <a:spAutoFit/>
          </a:bodyPr>
          <a:lstStyle/>
          <a:p>
            <a:pPr algn="ctr"/>
            <a:r>
              <a:rPr lang="en-US" sz="3200" b="1" dirty="0" err="1" smtClean="0">
                <a:solidFill>
                  <a:srgbClr val="000000"/>
                </a:solidFill>
              </a:rPr>
              <a:t>TensorFlow</a:t>
            </a:r>
            <a:endParaRPr lang="en-US" sz="2600" b="1" dirty="0" smtClean="0">
              <a:solidFill>
                <a:srgbClr val="000000"/>
              </a:solidFill>
            </a:endParaRPr>
          </a:p>
        </p:txBody>
      </p:sp>
      <p:sp>
        <p:nvSpPr>
          <p:cNvPr id="12" name="TextBox 11"/>
          <p:cNvSpPr txBox="1"/>
          <p:nvPr/>
        </p:nvSpPr>
        <p:spPr>
          <a:xfrm>
            <a:off x="4191000" y="2979003"/>
            <a:ext cx="5257800" cy="830997"/>
          </a:xfrm>
          <a:prstGeom prst="rect">
            <a:avLst/>
          </a:prstGeom>
          <a:noFill/>
        </p:spPr>
        <p:txBody>
          <a:bodyPr wrap="square" rtlCol="0">
            <a:spAutoFit/>
          </a:bodyPr>
          <a:lstStyle/>
          <a:p>
            <a:pPr algn="ctr"/>
            <a:r>
              <a:rPr lang="en-US" sz="2400" b="1" dirty="0" smtClean="0">
                <a:solidFill>
                  <a:srgbClr val="595959"/>
                </a:solidFill>
              </a:rPr>
              <a:t>Google’s machine learning framework</a:t>
            </a:r>
            <a:endParaRPr lang="en-US" sz="2400" dirty="0">
              <a:solidFill>
                <a:srgbClr val="595959"/>
              </a:solidFill>
            </a:endParaRPr>
          </a:p>
        </p:txBody>
      </p:sp>
      <p:sp>
        <p:nvSpPr>
          <p:cNvPr id="16" name="Rectangle 15"/>
          <p:cNvSpPr/>
          <p:nvPr/>
        </p:nvSpPr>
        <p:spPr>
          <a:xfrm>
            <a:off x="228600" y="5334000"/>
            <a:ext cx="4114800" cy="584776"/>
          </a:xfrm>
          <a:prstGeom prst="rect">
            <a:avLst/>
          </a:prstGeom>
        </p:spPr>
        <p:txBody>
          <a:bodyPr wrap="square">
            <a:spAutoFit/>
          </a:bodyPr>
          <a:lstStyle/>
          <a:p>
            <a:pPr lvl="1" algn="ctr"/>
            <a:r>
              <a:rPr lang="en-US" sz="3200" b="1" dirty="0" smtClean="0">
                <a:solidFill>
                  <a:srgbClr val="000000"/>
                </a:solidFill>
              </a:rPr>
              <a:t>Video Playback</a:t>
            </a:r>
            <a:endParaRPr lang="en-US" sz="3200" b="1" dirty="0">
              <a:solidFill>
                <a:srgbClr val="000000"/>
              </a:solidFill>
            </a:endParaRPr>
          </a:p>
        </p:txBody>
      </p:sp>
      <p:sp>
        <p:nvSpPr>
          <p:cNvPr id="17" name="TextBox 16"/>
          <p:cNvSpPr txBox="1"/>
          <p:nvPr/>
        </p:nvSpPr>
        <p:spPr>
          <a:xfrm>
            <a:off x="431800" y="5943600"/>
            <a:ext cx="4292600" cy="461665"/>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p>
        </p:txBody>
      </p:sp>
      <p:pic>
        <p:nvPicPr>
          <p:cNvPr id="13" name="Picture 12"/>
          <p:cNvPicPr>
            <a:picLocks noChangeAspect="1"/>
          </p:cNvPicPr>
          <p:nvPr/>
        </p:nvPicPr>
        <p:blipFill>
          <a:blip r:embed="rId4"/>
          <a:stretch>
            <a:fillRect/>
          </a:stretch>
        </p:blipFill>
        <p:spPr>
          <a:xfrm>
            <a:off x="1828800" y="1295400"/>
            <a:ext cx="1066800" cy="1066800"/>
          </a:xfrm>
          <a:prstGeom prst="rect">
            <a:avLst/>
          </a:prstGeom>
        </p:spPr>
      </p:pic>
      <p:pic>
        <p:nvPicPr>
          <p:cNvPr id="14" name="Picture 13"/>
          <p:cNvPicPr>
            <a:picLocks noChangeAspect="1"/>
          </p:cNvPicPr>
          <p:nvPr/>
        </p:nvPicPr>
        <p:blipFill>
          <a:blip r:embed="rId5"/>
          <a:stretch>
            <a:fillRect/>
          </a:stretch>
        </p:blipFill>
        <p:spPr>
          <a:xfrm>
            <a:off x="6390896" y="1295400"/>
            <a:ext cx="1081655" cy="1156830"/>
          </a:xfrm>
          <a:prstGeom prst="rect">
            <a:avLst/>
          </a:prstGeom>
        </p:spPr>
      </p:pic>
      <p:sp>
        <p:nvSpPr>
          <p:cNvPr id="19" name="Rectangle 18"/>
          <p:cNvSpPr/>
          <p:nvPr/>
        </p:nvSpPr>
        <p:spPr>
          <a:xfrm>
            <a:off x="6096000" y="3769051"/>
            <a:ext cx="3505200" cy="492443"/>
          </a:xfrm>
          <a:prstGeom prst="rect">
            <a:avLst/>
          </a:prstGeom>
        </p:spPr>
        <p:txBody>
          <a:bodyPr wrap="square">
            <a:spAutoFit/>
          </a:bodyPr>
          <a:lstStyle/>
          <a:p>
            <a:pPr lvl="1" algn="ctr"/>
            <a:endParaRPr lang="en-US" sz="2600" b="1" dirty="0">
              <a:solidFill>
                <a:srgbClr val="000000"/>
              </a:solidFill>
            </a:endParaRPr>
          </a:p>
        </p:txBody>
      </p:sp>
      <p:grpSp>
        <p:nvGrpSpPr>
          <p:cNvPr id="10" name="Group 9"/>
          <p:cNvGrpSpPr/>
          <p:nvPr/>
        </p:nvGrpSpPr>
        <p:grpSpPr>
          <a:xfrm>
            <a:off x="1676400" y="4191000"/>
            <a:ext cx="1600200" cy="1219200"/>
            <a:chOff x="5867400" y="2936553"/>
            <a:chExt cx="2057400" cy="1447800"/>
          </a:xfrm>
        </p:grpSpPr>
        <p:pic>
          <p:nvPicPr>
            <p:cNvPr id="31" name="Picture 30"/>
            <p:cNvPicPr>
              <a:picLocks noChangeAspect="1"/>
            </p:cNvPicPr>
            <p:nvPr/>
          </p:nvPicPr>
          <p:blipFill>
            <a:blip r:embed="rId6"/>
            <a:stretch>
              <a:fillRect/>
            </a:stretch>
          </p:blipFill>
          <p:spPr>
            <a:xfrm>
              <a:off x="6096000" y="3927153"/>
              <a:ext cx="431470" cy="457200"/>
            </a:xfrm>
            <a:prstGeom prst="rect">
              <a:avLst/>
            </a:prstGeom>
          </p:spPr>
        </p:pic>
        <p:pic>
          <p:nvPicPr>
            <p:cNvPr id="24" name="Picture 23"/>
            <p:cNvPicPr>
              <a:picLocks noChangeAspect="1"/>
            </p:cNvPicPr>
            <p:nvPr/>
          </p:nvPicPr>
          <p:blipFill>
            <a:blip r:embed="rId7"/>
            <a:stretch>
              <a:fillRect/>
            </a:stretch>
          </p:blipFill>
          <p:spPr>
            <a:xfrm>
              <a:off x="6553200" y="3984544"/>
              <a:ext cx="1295400" cy="325214"/>
            </a:xfrm>
            <a:prstGeom prst="rect">
              <a:avLst/>
            </a:prstGeom>
          </p:spPr>
        </p:pic>
        <p:pic>
          <p:nvPicPr>
            <p:cNvPr id="8" name="Picture 7"/>
            <p:cNvPicPr>
              <a:picLocks noChangeAspect="1"/>
            </p:cNvPicPr>
            <p:nvPr/>
          </p:nvPicPr>
          <p:blipFill>
            <a:blip r:embed="rId8"/>
            <a:stretch>
              <a:fillRect/>
            </a:stretch>
          </p:blipFill>
          <p:spPr>
            <a:xfrm>
              <a:off x="5867400" y="2936553"/>
              <a:ext cx="2057400" cy="935088"/>
            </a:xfrm>
            <a:prstGeom prst="rect">
              <a:avLst/>
            </a:prstGeom>
          </p:spPr>
        </p:pic>
      </p:grpSp>
      <p:grpSp>
        <p:nvGrpSpPr>
          <p:cNvPr id="25" name="Group 24"/>
          <p:cNvGrpSpPr/>
          <p:nvPr/>
        </p:nvGrpSpPr>
        <p:grpSpPr>
          <a:xfrm>
            <a:off x="6019800" y="4267200"/>
            <a:ext cx="1676400" cy="1219200"/>
            <a:chOff x="5867400" y="2936553"/>
            <a:chExt cx="2057400" cy="1447800"/>
          </a:xfrm>
        </p:grpSpPr>
        <p:pic>
          <p:nvPicPr>
            <p:cNvPr id="26" name="Picture 25"/>
            <p:cNvPicPr>
              <a:picLocks noChangeAspect="1"/>
            </p:cNvPicPr>
            <p:nvPr/>
          </p:nvPicPr>
          <p:blipFill>
            <a:blip r:embed="rId6"/>
            <a:stretch>
              <a:fillRect/>
            </a:stretch>
          </p:blipFill>
          <p:spPr>
            <a:xfrm>
              <a:off x="6096000" y="3927153"/>
              <a:ext cx="431470" cy="457200"/>
            </a:xfrm>
            <a:prstGeom prst="rect">
              <a:avLst/>
            </a:prstGeom>
          </p:spPr>
        </p:pic>
        <p:pic>
          <p:nvPicPr>
            <p:cNvPr id="27" name="Picture 26"/>
            <p:cNvPicPr>
              <a:picLocks noChangeAspect="1"/>
            </p:cNvPicPr>
            <p:nvPr/>
          </p:nvPicPr>
          <p:blipFill>
            <a:blip r:embed="rId7"/>
            <a:stretch>
              <a:fillRect/>
            </a:stretch>
          </p:blipFill>
          <p:spPr>
            <a:xfrm>
              <a:off x="6553200" y="3984544"/>
              <a:ext cx="1295400" cy="325214"/>
            </a:xfrm>
            <a:prstGeom prst="rect">
              <a:avLst/>
            </a:prstGeom>
          </p:spPr>
        </p:pic>
        <p:pic>
          <p:nvPicPr>
            <p:cNvPr id="28" name="Picture 27"/>
            <p:cNvPicPr>
              <a:picLocks noChangeAspect="1"/>
            </p:cNvPicPr>
            <p:nvPr/>
          </p:nvPicPr>
          <p:blipFill>
            <a:blip r:embed="rId8"/>
            <a:stretch>
              <a:fillRect/>
            </a:stretch>
          </p:blipFill>
          <p:spPr>
            <a:xfrm>
              <a:off x="5867400" y="2936553"/>
              <a:ext cx="2057400" cy="935088"/>
            </a:xfrm>
            <a:prstGeom prst="rect">
              <a:avLst/>
            </a:prstGeom>
          </p:spPr>
        </p:pic>
      </p:grpSp>
      <p:sp>
        <p:nvSpPr>
          <p:cNvPr id="30" name="Rectangle 29"/>
          <p:cNvSpPr/>
          <p:nvPr/>
        </p:nvSpPr>
        <p:spPr>
          <a:xfrm>
            <a:off x="4572000" y="5385376"/>
            <a:ext cx="4114800" cy="584776"/>
          </a:xfrm>
          <a:prstGeom prst="rect">
            <a:avLst/>
          </a:prstGeom>
        </p:spPr>
        <p:txBody>
          <a:bodyPr wrap="square">
            <a:spAutoFit/>
          </a:bodyPr>
          <a:lstStyle/>
          <a:p>
            <a:pPr lvl="1" algn="ctr"/>
            <a:r>
              <a:rPr lang="en-US" sz="3200" b="1" dirty="0" smtClean="0">
                <a:solidFill>
                  <a:srgbClr val="000000"/>
                </a:solidFill>
              </a:rPr>
              <a:t>Video Capture</a:t>
            </a:r>
            <a:endParaRPr lang="en-US" sz="3200" b="1" dirty="0">
              <a:solidFill>
                <a:srgbClr val="000000"/>
              </a:solidFill>
            </a:endParaRPr>
          </a:p>
        </p:txBody>
      </p:sp>
      <p:sp>
        <p:nvSpPr>
          <p:cNvPr id="32" name="TextBox 31"/>
          <p:cNvSpPr txBox="1"/>
          <p:nvPr/>
        </p:nvSpPr>
        <p:spPr>
          <a:xfrm>
            <a:off x="4699000" y="5994976"/>
            <a:ext cx="4292600" cy="461665"/>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p>
        </p:txBody>
      </p:sp>
    </p:spTree>
    <p:extLst>
      <p:ext uri="{BB962C8B-B14F-4D97-AF65-F5344CB8AC3E}">
        <p14:creationId xmlns:p14="http://schemas.microsoft.com/office/powerpoint/2010/main" val="39325524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638800"/>
          </a:xfrm>
        </p:spPr>
        <p:txBody>
          <a:bodyPr>
            <a:normAutofit/>
          </a:bodyPr>
          <a:lstStyle/>
          <a:p>
            <a:pPr lvl="1"/>
            <a:endParaRPr lang="en-US" sz="2000" dirty="0">
              <a:solidFill>
                <a:srgbClr val="595959"/>
              </a:solidFill>
            </a:endParaRPr>
          </a:p>
          <a:p>
            <a:pPr lvl="1"/>
            <a:endParaRPr lang="en-US" sz="2400" dirty="0" smtClean="0">
              <a:solidFill>
                <a:schemeClr val="tx2"/>
              </a:solidFill>
            </a:endParaRPr>
          </a:p>
          <a:p>
            <a:pPr marL="342900" lvl="1" indent="-342900">
              <a:buFont typeface="Arial" pitchFamily="34" charset="0"/>
              <a:buChar char="•"/>
            </a:pPr>
            <a:endParaRPr lang="en-US" sz="2400" u="sng" dirty="0">
              <a:solidFill>
                <a:schemeClr val="tx2"/>
              </a:solidFill>
            </a:endParaRPr>
          </a:p>
          <a:p>
            <a:pPr lvl="1"/>
            <a:endParaRPr lang="en-US" sz="2000" dirty="0">
              <a:solidFill>
                <a:srgbClr val="595959"/>
              </a:solidFill>
            </a:endParaRPr>
          </a:p>
          <a:p>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13</a:t>
            </a:fld>
            <a:endParaRPr lang="en-US"/>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1" name="TextBox 10"/>
          <p:cNvSpPr txBox="1"/>
          <p:nvPr/>
        </p:nvSpPr>
        <p:spPr>
          <a:xfrm>
            <a:off x="4724400" y="2463224"/>
            <a:ext cx="4267200" cy="584776"/>
          </a:xfrm>
          <a:prstGeom prst="rect">
            <a:avLst/>
          </a:prstGeom>
          <a:noFill/>
        </p:spPr>
        <p:txBody>
          <a:bodyPr wrap="square" rtlCol="0">
            <a:spAutoFit/>
          </a:bodyPr>
          <a:lstStyle/>
          <a:p>
            <a:pPr algn="ctr"/>
            <a:r>
              <a:rPr lang="en-US" sz="3200" b="1" dirty="0" err="1" smtClean="0">
                <a:solidFill>
                  <a:schemeClr val="bg1">
                    <a:lumMod val="75000"/>
                  </a:schemeClr>
                </a:solidFill>
              </a:rPr>
              <a:t>TensorFlow</a:t>
            </a:r>
            <a:endParaRPr lang="en-US" sz="2600" b="1" dirty="0" smtClean="0">
              <a:solidFill>
                <a:schemeClr val="bg1">
                  <a:lumMod val="75000"/>
                </a:schemeClr>
              </a:solidFill>
            </a:endParaRPr>
          </a:p>
        </p:txBody>
      </p:sp>
      <p:sp>
        <p:nvSpPr>
          <p:cNvPr id="12" name="TextBox 11"/>
          <p:cNvSpPr txBox="1"/>
          <p:nvPr/>
        </p:nvSpPr>
        <p:spPr>
          <a:xfrm>
            <a:off x="4191000" y="2979003"/>
            <a:ext cx="5257800" cy="830997"/>
          </a:xfrm>
          <a:prstGeom prst="rect">
            <a:avLst/>
          </a:prstGeom>
          <a:noFill/>
        </p:spPr>
        <p:txBody>
          <a:bodyPr wrap="square" rtlCol="0">
            <a:spAutoFit/>
          </a:bodyPr>
          <a:lstStyle/>
          <a:p>
            <a:pPr algn="ctr"/>
            <a:r>
              <a:rPr lang="en-US" sz="2400" b="1" dirty="0" smtClean="0">
                <a:solidFill>
                  <a:schemeClr val="bg1">
                    <a:lumMod val="75000"/>
                  </a:schemeClr>
                </a:solidFill>
              </a:rPr>
              <a:t>Google’s machine learning framework</a:t>
            </a:r>
            <a:endParaRPr lang="en-US" sz="2400" dirty="0">
              <a:solidFill>
                <a:schemeClr val="bg1">
                  <a:lumMod val="75000"/>
                </a:schemeClr>
              </a:solidFill>
            </a:endParaRPr>
          </a:p>
        </p:txBody>
      </p:sp>
      <p:sp>
        <p:nvSpPr>
          <p:cNvPr id="16" name="Rectangle 15"/>
          <p:cNvSpPr/>
          <p:nvPr/>
        </p:nvSpPr>
        <p:spPr>
          <a:xfrm>
            <a:off x="228600" y="5334000"/>
            <a:ext cx="4114800" cy="584776"/>
          </a:xfrm>
          <a:prstGeom prst="rect">
            <a:avLst/>
          </a:prstGeom>
        </p:spPr>
        <p:txBody>
          <a:bodyPr wrap="square">
            <a:spAutoFit/>
          </a:bodyPr>
          <a:lstStyle/>
          <a:p>
            <a:pPr lvl="1" algn="ctr"/>
            <a:r>
              <a:rPr lang="en-US" sz="3200" b="1" dirty="0" smtClean="0">
                <a:solidFill>
                  <a:srgbClr val="BFBFBF"/>
                </a:solidFill>
              </a:rPr>
              <a:t>Video Playback</a:t>
            </a:r>
            <a:endParaRPr lang="en-US" sz="3200" b="1" dirty="0">
              <a:solidFill>
                <a:srgbClr val="BFBFBF"/>
              </a:solidFill>
            </a:endParaRPr>
          </a:p>
        </p:txBody>
      </p:sp>
      <p:sp>
        <p:nvSpPr>
          <p:cNvPr id="17" name="TextBox 16"/>
          <p:cNvSpPr txBox="1"/>
          <p:nvPr/>
        </p:nvSpPr>
        <p:spPr>
          <a:xfrm>
            <a:off x="431800" y="5943600"/>
            <a:ext cx="4292600" cy="461665"/>
          </a:xfrm>
          <a:prstGeom prst="rect">
            <a:avLst/>
          </a:prstGeom>
          <a:noFill/>
        </p:spPr>
        <p:txBody>
          <a:bodyPr wrap="square" rtlCol="0">
            <a:spAutoFit/>
          </a:bodyPr>
          <a:lstStyle/>
          <a:p>
            <a:pPr algn="ctr"/>
            <a:r>
              <a:rPr lang="en-US" sz="2400" b="1" dirty="0" smtClean="0">
                <a:solidFill>
                  <a:schemeClr val="bg1">
                    <a:lumMod val="75000"/>
                  </a:schemeClr>
                </a:solidFill>
              </a:rPr>
              <a:t>Google’s video codec</a:t>
            </a:r>
          </a:p>
        </p:txBody>
      </p:sp>
      <p:pic>
        <p:nvPicPr>
          <p:cNvPr id="14" name="Picture 13"/>
          <p:cNvPicPr>
            <a:picLocks noChangeAspect="1"/>
          </p:cNvPicPr>
          <p:nvPr/>
        </p:nvPicPr>
        <p:blipFill>
          <a:blip r:embed="rId4">
            <a:alphaModFix amt="33000"/>
          </a:blip>
          <a:stretch>
            <a:fillRect/>
          </a:stretch>
        </p:blipFill>
        <p:spPr>
          <a:xfrm>
            <a:off x="6390896" y="1295400"/>
            <a:ext cx="1081655" cy="1156830"/>
          </a:xfrm>
          <a:prstGeom prst="rect">
            <a:avLst/>
          </a:prstGeom>
        </p:spPr>
      </p:pic>
      <p:sp>
        <p:nvSpPr>
          <p:cNvPr id="19" name="Rectangle 18"/>
          <p:cNvSpPr/>
          <p:nvPr/>
        </p:nvSpPr>
        <p:spPr>
          <a:xfrm>
            <a:off x="6096000" y="3769051"/>
            <a:ext cx="3505200" cy="492443"/>
          </a:xfrm>
          <a:prstGeom prst="rect">
            <a:avLst/>
          </a:prstGeom>
        </p:spPr>
        <p:txBody>
          <a:bodyPr wrap="square">
            <a:spAutoFit/>
          </a:bodyPr>
          <a:lstStyle/>
          <a:p>
            <a:pPr lvl="1" algn="ctr"/>
            <a:endParaRPr lang="en-US" sz="2600" b="1" dirty="0">
              <a:solidFill>
                <a:srgbClr val="000000"/>
              </a:solidFill>
            </a:endParaRPr>
          </a:p>
        </p:txBody>
      </p:sp>
      <p:pic>
        <p:nvPicPr>
          <p:cNvPr id="31" name="Picture 30"/>
          <p:cNvPicPr>
            <a:picLocks noChangeAspect="1"/>
          </p:cNvPicPr>
          <p:nvPr/>
        </p:nvPicPr>
        <p:blipFill>
          <a:blip r:embed="rId5">
            <a:alphaModFix amt="35000"/>
          </a:blip>
          <a:stretch>
            <a:fillRect/>
          </a:stretch>
        </p:blipFill>
        <p:spPr>
          <a:xfrm>
            <a:off x="1854200" y="5025189"/>
            <a:ext cx="335588" cy="385011"/>
          </a:xfrm>
          <a:prstGeom prst="rect">
            <a:avLst/>
          </a:prstGeom>
        </p:spPr>
      </p:pic>
      <p:pic>
        <p:nvPicPr>
          <p:cNvPr id="24" name="Picture 23"/>
          <p:cNvPicPr>
            <a:picLocks noChangeAspect="1"/>
          </p:cNvPicPr>
          <p:nvPr/>
        </p:nvPicPr>
        <p:blipFill>
          <a:blip r:embed="rId6">
            <a:alphaModFix amt="37000"/>
          </a:blip>
          <a:stretch>
            <a:fillRect/>
          </a:stretch>
        </p:blipFill>
        <p:spPr>
          <a:xfrm>
            <a:off x="2209800" y="5073519"/>
            <a:ext cx="1007533" cy="273864"/>
          </a:xfrm>
          <a:prstGeom prst="rect">
            <a:avLst/>
          </a:prstGeom>
        </p:spPr>
      </p:pic>
      <p:pic>
        <p:nvPicPr>
          <p:cNvPr id="8" name="Picture 7"/>
          <p:cNvPicPr>
            <a:picLocks noChangeAspect="1"/>
          </p:cNvPicPr>
          <p:nvPr/>
        </p:nvPicPr>
        <p:blipFill>
          <a:blip r:embed="rId7">
            <a:alphaModFix amt="29000"/>
          </a:blip>
          <a:stretch>
            <a:fillRect/>
          </a:stretch>
        </p:blipFill>
        <p:spPr>
          <a:xfrm>
            <a:off x="1676400" y="4191000"/>
            <a:ext cx="1600200" cy="787443"/>
          </a:xfrm>
          <a:prstGeom prst="rect">
            <a:avLst/>
          </a:prstGeom>
        </p:spPr>
      </p:pic>
      <p:pic>
        <p:nvPicPr>
          <p:cNvPr id="26" name="Picture 25"/>
          <p:cNvPicPr>
            <a:picLocks noChangeAspect="1"/>
          </p:cNvPicPr>
          <p:nvPr/>
        </p:nvPicPr>
        <p:blipFill>
          <a:blip r:embed="rId5">
            <a:alphaModFix amt="49000"/>
          </a:blip>
          <a:stretch>
            <a:fillRect/>
          </a:stretch>
        </p:blipFill>
        <p:spPr>
          <a:xfrm>
            <a:off x="6206067" y="5101389"/>
            <a:ext cx="351568" cy="385011"/>
          </a:xfrm>
          <a:prstGeom prst="rect">
            <a:avLst/>
          </a:prstGeom>
        </p:spPr>
      </p:pic>
      <p:pic>
        <p:nvPicPr>
          <p:cNvPr id="27" name="Picture 26"/>
          <p:cNvPicPr>
            <a:picLocks noChangeAspect="1"/>
          </p:cNvPicPr>
          <p:nvPr/>
        </p:nvPicPr>
        <p:blipFill>
          <a:blip r:embed="rId6">
            <a:alphaModFix amt="35000"/>
          </a:blip>
          <a:stretch>
            <a:fillRect/>
          </a:stretch>
        </p:blipFill>
        <p:spPr>
          <a:xfrm>
            <a:off x="6578600" y="5149719"/>
            <a:ext cx="1055511" cy="273864"/>
          </a:xfrm>
          <a:prstGeom prst="rect">
            <a:avLst/>
          </a:prstGeom>
        </p:spPr>
      </p:pic>
      <p:pic>
        <p:nvPicPr>
          <p:cNvPr id="28" name="Picture 27"/>
          <p:cNvPicPr>
            <a:picLocks noChangeAspect="1"/>
          </p:cNvPicPr>
          <p:nvPr/>
        </p:nvPicPr>
        <p:blipFill>
          <a:blip r:embed="rId7">
            <a:alphaModFix amt="28000"/>
          </a:blip>
          <a:stretch>
            <a:fillRect/>
          </a:stretch>
        </p:blipFill>
        <p:spPr>
          <a:xfrm>
            <a:off x="6019800" y="4267200"/>
            <a:ext cx="1676400" cy="787443"/>
          </a:xfrm>
          <a:prstGeom prst="rect">
            <a:avLst/>
          </a:prstGeom>
        </p:spPr>
      </p:pic>
      <p:sp>
        <p:nvSpPr>
          <p:cNvPr id="30" name="Rectangle 29"/>
          <p:cNvSpPr/>
          <p:nvPr/>
        </p:nvSpPr>
        <p:spPr>
          <a:xfrm>
            <a:off x="4572000" y="5385376"/>
            <a:ext cx="4114800" cy="584776"/>
          </a:xfrm>
          <a:prstGeom prst="rect">
            <a:avLst/>
          </a:prstGeom>
        </p:spPr>
        <p:txBody>
          <a:bodyPr wrap="square">
            <a:spAutoFit/>
          </a:bodyPr>
          <a:lstStyle/>
          <a:p>
            <a:pPr lvl="1" algn="ctr"/>
            <a:r>
              <a:rPr lang="en-US" sz="3200" b="1" dirty="0" smtClean="0">
                <a:solidFill>
                  <a:srgbClr val="BFBFBF"/>
                </a:solidFill>
              </a:rPr>
              <a:t>Video Capture</a:t>
            </a:r>
            <a:endParaRPr lang="en-US" sz="3200" b="1" dirty="0">
              <a:solidFill>
                <a:srgbClr val="BFBFBF"/>
              </a:solidFill>
            </a:endParaRPr>
          </a:p>
        </p:txBody>
      </p:sp>
      <p:sp>
        <p:nvSpPr>
          <p:cNvPr id="32" name="TextBox 31"/>
          <p:cNvSpPr txBox="1"/>
          <p:nvPr/>
        </p:nvSpPr>
        <p:spPr>
          <a:xfrm>
            <a:off x="4699000" y="5994976"/>
            <a:ext cx="4292600" cy="830997"/>
          </a:xfrm>
          <a:prstGeom prst="rect">
            <a:avLst/>
          </a:prstGeom>
          <a:noFill/>
        </p:spPr>
        <p:txBody>
          <a:bodyPr wrap="square" rtlCol="0">
            <a:spAutoFit/>
          </a:bodyPr>
          <a:lstStyle/>
          <a:p>
            <a:pPr algn="ctr"/>
            <a:r>
              <a:rPr lang="en-US" sz="2400" b="1" dirty="0" smtClean="0">
                <a:solidFill>
                  <a:schemeClr val="bg1">
                    <a:lumMod val="75000"/>
                  </a:schemeClr>
                </a:solidFill>
              </a:rPr>
              <a:t>Google’s video codec</a:t>
            </a:r>
            <a:br>
              <a:rPr lang="en-US" sz="2400" b="1" dirty="0" smtClean="0">
                <a:solidFill>
                  <a:schemeClr val="bg1">
                    <a:lumMod val="75000"/>
                  </a:schemeClr>
                </a:solidFill>
              </a:rPr>
            </a:br>
            <a:endParaRPr lang="en-US" sz="2400" b="1" dirty="0" smtClean="0">
              <a:solidFill>
                <a:schemeClr val="bg1">
                  <a:lumMod val="75000"/>
                </a:schemeClr>
              </a:solidFill>
            </a:endParaRPr>
          </a:p>
        </p:txBody>
      </p:sp>
      <p:sp>
        <p:nvSpPr>
          <p:cNvPr id="25" name="Title 1"/>
          <p:cNvSpPr>
            <a:spLocks noGrp="1"/>
          </p:cNvSpPr>
          <p:nvPr>
            <p:ph type="title"/>
          </p:nvPr>
        </p:nvSpPr>
        <p:spPr>
          <a:xfrm>
            <a:off x="0" y="0"/>
            <a:ext cx="10210800" cy="914400"/>
          </a:xfrm>
        </p:spPr>
        <p:txBody>
          <a:bodyPr/>
          <a:lstStyle/>
          <a:p>
            <a:r>
              <a:rPr lang="en-US" dirty="0" smtClean="0"/>
              <a:t>Workload Analysis</a:t>
            </a:r>
            <a:endParaRPr lang="en-US" dirty="0"/>
          </a:p>
        </p:txBody>
      </p:sp>
      <p:sp>
        <p:nvSpPr>
          <p:cNvPr id="23" name="Rectangle 22"/>
          <p:cNvSpPr/>
          <p:nvPr/>
        </p:nvSpPr>
        <p:spPr>
          <a:xfrm>
            <a:off x="609600" y="2438400"/>
            <a:ext cx="3124200" cy="584776"/>
          </a:xfrm>
          <a:prstGeom prst="rect">
            <a:avLst/>
          </a:prstGeom>
        </p:spPr>
        <p:txBody>
          <a:bodyPr wrap="square">
            <a:spAutoFit/>
          </a:bodyPr>
          <a:lstStyle/>
          <a:p>
            <a:pPr lvl="1" algn="ctr"/>
            <a:r>
              <a:rPr lang="en-US" sz="3200" b="1" dirty="0" smtClean="0"/>
              <a:t>Chrome</a:t>
            </a:r>
            <a:endParaRPr lang="en-US" sz="2800" b="1" dirty="0"/>
          </a:p>
        </p:txBody>
      </p:sp>
      <p:sp>
        <p:nvSpPr>
          <p:cNvPr id="29" name="TextBox 28"/>
          <p:cNvSpPr txBox="1"/>
          <p:nvPr/>
        </p:nvSpPr>
        <p:spPr>
          <a:xfrm>
            <a:off x="457200" y="2971800"/>
            <a:ext cx="3886200" cy="461665"/>
          </a:xfrm>
          <a:prstGeom prst="rect">
            <a:avLst/>
          </a:prstGeom>
          <a:noFill/>
        </p:spPr>
        <p:txBody>
          <a:bodyPr wrap="square" rtlCol="0">
            <a:spAutoFit/>
          </a:bodyPr>
          <a:lstStyle/>
          <a:p>
            <a:pPr marL="0" lvl="2" algn="ctr"/>
            <a:r>
              <a:rPr lang="en-US" sz="2400" b="1" dirty="0" smtClean="0">
                <a:solidFill>
                  <a:srgbClr val="595959"/>
                </a:solidFill>
              </a:rPr>
              <a:t>Google’s web browser</a:t>
            </a:r>
            <a:endParaRPr lang="en-US" sz="2400" b="1" dirty="0" smtClean="0">
              <a:solidFill>
                <a:srgbClr val="0000FF"/>
              </a:solidFill>
            </a:endParaRPr>
          </a:p>
        </p:txBody>
      </p:sp>
      <p:pic>
        <p:nvPicPr>
          <p:cNvPr id="33" name="Picture 32"/>
          <p:cNvPicPr>
            <a:picLocks noChangeAspect="1"/>
          </p:cNvPicPr>
          <p:nvPr/>
        </p:nvPicPr>
        <p:blipFill>
          <a:blip r:embed="rId8"/>
          <a:stretch>
            <a:fillRect/>
          </a:stretch>
        </p:blipFill>
        <p:spPr>
          <a:xfrm>
            <a:off x="1828800" y="1295400"/>
            <a:ext cx="1066800" cy="1066800"/>
          </a:xfrm>
          <a:prstGeom prst="rect">
            <a:avLst/>
          </a:prstGeom>
        </p:spPr>
      </p:pic>
    </p:spTree>
    <p:extLst>
      <p:ext uri="{BB962C8B-B14F-4D97-AF65-F5344CB8AC3E}">
        <p14:creationId xmlns:p14="http://schemas.microsoft.com/office/powerpoint/2010/main" val="11706201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14400"/>
          </a:xfrm>
        </p:spPr>
        <p:txBody>
          <a:bodyPr/>
          <a:lstStyle/>
          <a:p>
            <a:r>
              <a:rPr lang="en-US" sz="4000" dirty="0" smtClean="0"/>
              <a:t>How Chrome Renders a Web Page</a:t>
            </a:r>
            <a:endParaRPr lang="en-US" sz="4000" dirty="0"/>
          </a:p>
        </p:txBody>
      </p:sp>
      <p:sp>
        <p:nvSpPr>
          <p:cNvPr id="3" name="Content Placeholder 2"/>
          <p:cNvSpPr>
            <a:spLocks noGrp="1"/>
          </p:cNvSpPr>
          <p:nvPr>
            <p:ph idx="1"/>
          </p:nvPr>
        </p:nvSpPr>
        <p:spPr>
          <a:xfrm>
            <a:off x="152400" y="1143000"/>
            <a:ext cx="8991600" cy="5257800"/>
          </a:xfrm>
        </p:spPr>
        <p:txBody>
          <a:bodyPr>
            <a:normAutofit/>
          </a:bodyPr>
          <a:lstStyle/>
          <a:p>
            <a:pPr lvl="1"/>
            <a:endParaRPr lang="en-US" sz="16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14</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5" name="Picture 4"/>
          <p:cNvPicPr>
            <a:picLocks noChangeAspect="1"/>
          </p:cNvPicPr>
          <p:nvPr/>
        </p:nvPicPr>
        <p:blipFill>
          <a:blip r:embed="rId4"/>
          <a:stretch>
            <a:fillRect/>
          </a:stretch>
        </p:blipFill>
        <p:spPr>
          <a:xfrm>
            <a:off x="46977" y="1447800"/>
            <a:ext cx="867423" cy="806703"/>
          </a:xfrm>
          <a:prstGeom prst="rect">
            <a:avLst/>
          </a:prstGeom>
        </p:spPr>
      </p:pic>
      <p:sp>
        <p:nvSpPr>
          <p:cNvPr id="21" name="Rounded Rectangle 20"/>
          <p:cNvSpPr/>
          <p:nvPr/>
        </p:nvSpPr>
        <p:spPr>
          <a:xfrm>
            <a:off x="3048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a:t>
            </a:r>
            <a:endParaRPr lang="en-US" sz="2000" b="1" dirty="0">
              <a:solidFill>
                <a:schemeClr val="bg1"/>
              </a:solidFill>
            </a:endParaRPr>
          </a:p>
        </p:txBody>
      </p:sp>
      <p:cxnSp>
        <p:nvCxnSpPr>
          <p:cNvPr id="23" name="Elbow Connector 22"/>
          <p:cNvCxnSpPr>
            <a:stCxn id="5" idx="2"/>
            <a:endCxn id="21" idx="1"/>
          </p:cNvCxnSpPr>
          <p:nvPr/>
        </p:nvCxnSpPr>
        <p:spPr>
          <a:xfrm rot="5400000">
            <a:off x="26844" y="2532460"/>
            <a:ext cx="731802" cy="175889"/>
          </a:xfrm>
          <a:prstGeom prst="bentConnector4">
            <a:avLst>
              <a:gd name="adj1" fmla="val 28184"/>
              <a:gd name="adj2" fmla="val 229968"/>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048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a:t>
            </a:r>
            <a:endParaRPr lang="en-US" sz="1700" b="1" dirty="0">
              <a:solidFill>
                <a:schemeClr val="bg1"/>
              </a:solidFill>
            </a:endParaRPr>
          </a:p>
        </p:txBody>
      </p:sp>
      <p:cxnSp>
        <p:nvCxnSpPr>
          <p:cNvPr id="25" name="Elbow Connector 24"/>
          <p:cNvCxnSpPr>
            <a:stCxn id="5" idx="2"/>
            <a:endCxn id="24" idx="1"/>
          </p:cNvCxnSpPr>
          <p:nvPr/>
        </p:nvCxnSpPr>
        <p:spPr>
          <a:xfrm rot="5400000">
            <a:off x="-582756" y="3142060"/>
            <a:ext cx="1951002" cy="175889"/>
          </a:xfrm>
          <a:prstGeom prst="bentConnector4">
            <a:avLst>
              <a:gd name="adj1" fmla="val 10418"/>
              <a:gd name="adj2" fmla="val 229968"/>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6002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 Parser</a:t>
            </a:r>
            <a:endParaRPr lang="en-US" sz="2000" b="1" dirty="0">
              <a:solidFill>
                <a:schemeClr val="bg1"/>
              </a:solidFill>
            </a:endParaRPr>
          </a:p>
        </p:txBody>
      </p:sp>
      <p:cxnSp>
        <p:nvCxnSpPr>
          <p:cNvPr id="39" name="Straight Arrow Connector 38"/>
          <p:cNvCxnSpPr>
            <a:stCxn id="21" idx="3"/>
            <a:endCxn id="37" idx="1"/>
          </p:cNvCxnSpPr>
          <p:nvPr/>
        </p:nvCxnSpPr>
        <p:spPr>
          <a:xfrm>
            <a:off x="1371600" y="2986305"/>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6002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 Parser</a:t>
            </a:r>
            <a:endParaRPr lang="en-US" sz="2000" b="1" dirty="0">
              <a:solidFill>
                <a:schemeClr val="bg1"/>
              </a:solidFill>
            </a:endParaRPr>
          </a:p>
        </p:txBody>
      </p:sp>
      <p:cxnSp>
        <p:nvCxnSpPr>
          <p:cNvPr id="47" name="Straight Arrow Connector 46"/>
          <p:cNvCxnSpPr>
            <a:stCxn id="24" idx="3"/>
            <a:endCxn id="46" idx="1"/>
          </p:cNvCxnSpPr>
          <p:nvPr/>
        </p:nvCxnSpPr>
        <p:spPr>
          <a:xfrm>
            <a:off x="1371600" y="4205505"/>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971800" y="3276600"/>
            <a:ext cx="1143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Render Tree</a:t>
            </a:r>
            <a:endParaRPr lang="en-US" sz="2000" b="1" dirty="0">
              <a:solidFill>
                <a:schemeClr val="bg1"/>
              </a:solidFill>
            </a:endParaRPr>
          </a:p>
        </p:txBody>
      </p:sp>
      <p:sp>
        <p:nvSpPr>
          <p:cNvPr id="51" name="Rounded Rectangle 50"/>
          <p:cNvSpPr/>
          <p:nvPr/>
        </p:nvSpPr>
        <p:spPr>
          <a:xfrm>
            <a:off x="4343400" y="3276600"/>
            <a:ext cx="1066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Layout</a:t>
            </a:r>
            <a:endParaRPr lang="en-US" sz="2000" b="1" dirty="0">
              <a:solidFill>
                <a:schemeClr val="bg1"/>
              </a:solidFill>
            </a:endParaRPr>
          </a:p>
        </p:txBody>
      </p:sp>
      <p:cxnSp>
        <p:nvCxnSpPr>
          <p:cNvPr id="52" name="Straight Arrow Connector 51"/>
          <p:cNvCxnSpPr>
            <a:stCxn id="50" idx="3"/>
            <a:endCxn id="51" idx="1"/>
          </p:cNvCxnSpPr>
          <p:nvPr/>
        </p:nvCxnSpPr>
        <p:spPr>
          <a:xfrm>
            <a:off x="4114800" y="3619500"/>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5715000" y="3276600"/>
            <a:ext cx="1447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Rasteriza-tion</a:t>
            </a:r>
            <a:endParaRPr lang="en-US" sz="2000" b="1" dirty="0">
              <a:solidFill>
                <a:schemeClr val="bg1"/>
              </a:solidFill>
            </a:endParaRPr>
          </a:p>
        </p:txBody>
      </p:sp>
      <p:cxnSp>
        <p:nvCxnSpPr>
          <p:cNvPr id="56" name="Straight Arrow Connector 55"/>
          <p:cNvCxnSpPr>
            <a:stCxn id="51" idx="3"/>
            <a:endCxn id="55" idx="1"/>
          </p:cNvCxnSpPr>
          <p:nvPr/>
        </p:nvCxnSpPr>
        <p:spPr>
          <a:xfrm>
            <a:off x="5410200" y="3619500"/>
            <a:ext cx="3048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37" idx="3"/>
            <a:endCxn id="50" idx="1"/>
          </p:cNvCxnSpPr>
          <p:nvPr/>
        </p:nvCxnSpPr>
        <p:spPr>
          <a:xfrm>
            <a:off x="2667000" y="2986305"/>
            <a:ext cx="304800" cy="633195"/>
          </a:xfrm>
          <a:prstGeom prst="bentConnector3">
            <a:avLst>
              <a:gd name="adj1" fmla="val 25490"/>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6" idx="3"/>
            <a:endCxn id="50" idx="1"/>
          </p:cNvCxnSpPr>
          <p:nvPr/>
        </p:nvCxnSpPr>
        <p:spPr>
          <a:xfrm flipV="1">
            <a:off x="2667000" y="3619500"/>
            <a:ext cx="304800" cy="586005"/>
          </a:xfrm>
          <a:prstGeom prst="bentConnector3">
            <a:avLst>
              <a:gd name="adj1" fmla="val 25490"/>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543800" y="3276600"/>
            <a:ext cx="1524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Composit-ing</a:t>
            </a:r>
            <a:endParaRPr lang="en-US" sz="2000" b="1" dirty="0">
              <a:solidFill>
                <a:schemeClr val="bg1"/>
              </a:solidFill>
            </a:endParaRPr>
          </a:p>
        </p:txBody>
      </p:sp>
      <p:cxnSp>
        <p:nvCxnSpPr>
          <p:cNvPr id="126" name="Straight Arrow Connector 125"/>
          <p:cNvCxnSpPr>
            <a:stCxn id="55" idx="3"/>
            <a:endCxn id="125" idx="1"/>
          </p:cNvCxnSpPr>
          <p:nvPr/>
        </p:nvCxnSpPr>
        <p:spPr>
          <a:xfrm>
            <a:off x="7162800" y="3619500"/>
            <a:ext cx="3810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400800" y="3962400"/>
            <a:ext cx="876300" cy="990599"/>
          </a:xfrm>
          <a:prstGeom prst="straightConnector1">
            <a:avLst/>
          </a:prstGeom>
          <a:ln w="38100" cmpd="sng">
            <a:solidFill>
              <a:schemeClr val="bg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7467600" y="2895600"/>
            <a:ext cx="762000" cy="3048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18" name="Rounded Rectangle 217"/>
          <p:cNvSpPr/>
          <p:nvPr/>
        </p:nvSpPr>
        <p:spPr>
          <a:xfrm>
            <a:off x="3048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a:t>
            </a:r>
            <a:endParaRPr lang="en-US" sz="2000" b="1" dirty="0">
              <a:solidFill>
                <a:schemeClr val="bg1"/>
              </a:solidFill>
            </a:endParaRPr>
          </a:p>
        </p:txBody>
      </p:sp>
      <p:sp>
        <p:nvSpPr>
          <p:cNvPr id="219" name="Rounded Rectangle 218"/>
          <p:cNvSpPr/>
          <p:nvPr/>
        </p:nvSpPr>
        <p:spPr>
          <a:xfrm>
            <a:off x="3048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a:t>
            </a:r>
            <a:endParaRPr lang="en-US" sz="1700" b="1" dirty="0">
              <a:solidFill>
                <a:schemeClr val="bg1"/>
              </a:solidFill>
            </a:endParaRPr>
          </a:p>
        </p:txBody>
      </p:sp>
      <p:sp>
        <p:nvSpPr>
          <p:cNvPr id="220" name="Rounded Rectangle 219"/>
          <p:cNvSpPr/>
          <p:nvPr/>
        </p:nvSpPr>
        <p:spPr>
          <a:xfrm>
            <a:off x="16002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 Parser</a:t>
            </a:r>
            <a:endParaRPr lang="en-US" sz="2000" b="1" dirty="0">
              <a:solidFill>
                <a:schemeClr val="bg1"/>
              </a:solidFill>
            </a:endParaRPr>
          </a:p>
        </p:txBody>
      </p:sp>
      <p:sp>
        <p:nvSpPr>
          <p:cNvPr id="221" name="Rounded Rectangle 220"/>
          <p:cNvSpPr/>
          <p:nvPr/>
        </p:nvSpPr>
        <p:spPr>
          <a:xfrm>
            <a:off x="16002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 Parser</a:t>
            </a:r>
            <a:endParaRPr lang="en-US" sz="2000" b="1" dirty="0">
              <a:solidFill>
                <a:schemeClr val="bg1"/>
              </a:solidFill>
            </a:endParaRPr>
          </a:p>
        </p:txBody>
      </p:sp>
      <p:sp>
        <p:nvSpPr>
          <p:cNvPr id="226" name="TextBox 225"/>
          <p:cNvSpPr txBox="1"/>
          <p:nvPr/>
        </p:nvSpPr>
        <p:spPr>
          <a:xfrm>
            <a:off x="0" y="914400"/>
            <a:ext cx="2743200" cy="1200328"/>
          </a:xfrm>
          <a:prstGeom prst="rect">
            <a:avLst/>
          </a:prstGeom>
          <a:noFill/>
          <a:ln>
            <a:noFill/>
          </a:ln>
        </p:spPr>
        <p:txBody>
          <a:bodyPr wrap="square" rtlCol="0">
            <a:spAutoFit/>
          </a:bodyPr>
          <a:lstStyle/>
          <a:p>
            <a:pPr algn="ctr"/>
            <a:r>
              <a:rPr lang="en-US" sz="2400" b="1" dirty="0">
                <a:solidFill>
                  <a:schemeClr val="bg1"/>
                </a:solidFill>
              </a:rPr>
              <a:t>Loading </a:t>
            </a:r>
            <a:r>
              <a:rPr lang="en-US" sz="2400" b="1" dirty="0" smtClean="0">
                <a:solidFill>
                  <a:schemeClr val="bg1"/>
                </a:solidFill>
              </a:rPr>
              <a:t>and </a:t>
            </a:r>
            <a:r>
              <a:rPr lang="en-US" sz="2400" b="1" dirty="0">
                <a:solidFill>
                  <a:schemeClr val="bg1"/>
                </a:solidFill>
              </a:rPr>
              <a:t>Parsing</a:t>
            </a:r>
          </a:p>
          <a:p>
            <a:pPr algn="ctr"/>
            <a:endParaRPr lang="en-US" sz="2400" b="1" dirty="0" smtClean="0">
              <a:solidFill>
                <a:schemeClr val="bg1"/>
              </a:solidFill>
            </a:endParaRPr>
          </a:p>
        </p:txBody>
      </p:sp>
      <p:sp>
        <p:nvSpPr>
          <p:cNvPr id="228" name="Rounded Rectangle 227"/>
          <p:cNvSpPr/>
          <p:nvPr/>
        </p:nvSpPr>
        <p:spPr>
          <a:xfrm>
            <a:off x="2971800" y="3276600"/>
            <a:ext cx="1143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Render Tree</a:t>
            </a:r>
            <a:endParaRPr lang="en-US" sz="2000" b="1" dirty="0">
              <a:solidFill>
                <a:schemeClr val="bg1"/>
              </a:solidFill>
            </a:endParaRPr>
          </a:p>
        </p:txBody>
      </p:sp>
      <p:sp>
        <p:nvSpPr>
          <p:cNvPr id="229" name="Rounded Rectangle 228"/>
          <p:cNvSpPr/>
          <p:nvPr/>
        </p:nvSpPr>
        <p:spPr>
          <a:xfrm>
            <a:off x="4343400" y="3276600"/>
            <a:ext cx="1066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Layout</a:t>
            </a:r>
            <a:endParaRPr lang="en-US" sz="2000" b="1" dirty="0">
              <a:solidFill>
                <a:schemeClr val="bg1"/>
              </a:solidFill>
            </a:endParaRPr>
          </a:p>
        </p:txBody>
      </p:sp>
      <p:sp>
        <p:nvSpPr>
          <p:cNvPr id="234" name="Rounded Rectangle 233"/>
          <p:cNvSpPr/>
          <p:nvPr/>
        </p:nvSpPr>
        <p:spPr>
          <a:xfrm>
            <a:off x="5715000" y="3276600"/>
            <a:ext cx="1447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Rasteriza-tion</a:t>
            </a:r>
            <a:endParaRPr lang="en-US" sz="2000" b="1" dirty="0">
              <a:solidFill>
                <a:schemeClr val="bg1"/>
              </a:solidFill>
            </a:endParaRPr>
          </a:p>
        </p:txBody>
      </p:sp>
      <p:sp>
        <p:nvSpPr>
          <p:cNvPr id="235" name="Rounded Rectangle 234"/>
          <p:cNvSpPr/>
          <p:nvPr/>
        </p:nvSpPr>
        <p:spPr>
          <a:xfrm>
            <a:off x="7543800" y="3276600"/>
            <a:ext cx="1524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Composi</a:t>
            </a:r>
            <a:r>
              <a:rPr lang="en-US" sz="2000" b="1" dirty="0">
                <a:solidFill>
                  <a:schemeClr val="bg1"/>
                </a:solidFill>
              </a:rPr>
              <a:t>-</a:t>
            </a:r>
            <a:r>
              <a:rPr lang="en-US" sz="2000" b="1" dirty="0" smtClean="0">
                <a:solidFill>
                  <a:schemeClr val="bg1"/>
                </a:solidFill>
              </a:rPr>
              <a:t>ting</a:t>
            </a:r>
            <a:endParaRPr lang="en-US" sz="2000" b="1" dirty="0">
              <a:solidFill>
                <a:schemeClr val="bg1"/>
              </a:solidFill>
            </a:endParaRPr>
          </a:p>
        </p:txBody>
      </p:sp>
      <p:sp>
        <p:nvSpPr>
          <p:cNvPr id="236" name="TextBox 235"/>
          <p:cNvSpPr txBox="1"/>
          <p:nvPr/>
        </p:nvSpPr>
        <p:spPr>
          <a:xfrm>
            <a:off x="5867400" y="990600"/>
            <a:ext cx="2971800" cy="830997"/>
          </a:xfrm>
          <a:prstGeom prst="rect">
            <a:avLst/>
          </a:prstGeom>
          <a:noFill/>
          <a:ln>
            <a:noFill/>
          </a:ln>
        </p:spPr>
        <p:txBody>
          <a:bodyPr wrap="square" rtlCol="0">
            <a:spAutoFit/>
          </a:bodyPr>
          <a:lstStyle/>
          <a:p>
            <a:pPr algn="ctr"/>
            <a:r>
              <a:rPr lang="en-US" sz="2400" b="1" dirty="0" smtClean="0">
                <a:solidFill>
                  <a:srgbClr val="FFFFFF"/>
                </a:solidFill>
              </a:rPr>
              <a:t>Painting</a:t>
            </a:r>
            <a:endParaRPr lang="en-US" sz="2400" b="1" dirty="0">
              <a:solidFill>
                <a:srgbClr val="FFFFFF"/>
              </a:solidFill>
            </a:endParaRPr>
          </a:p>
          <a:p>
            <a:pPr algn="ctr"/>
            <a:endParaRPr lang="en-US" sz="2400" b="1" dirty="0" smtClean="0">
              <a:solidFill>
                <a:schemeClr val="bg1"/>
              </a:solidFill>
            </a:endParaRPr>
          </a:p>
        </p:txBody>
      </p:sp>
      <p:cxnSp>
        <p:nvCxnSpPr>
          <p:cNvPr id="53" name="Straight Arrow Connector 52"/>
          <p:cNvCxnSpPr/>
          <p:nvPr/>
        </p:nvCxnSpPr>
        <p:spPr>
          <a:xfrm flipH="1">
            <a:off x="3200400" y="4114800"/>
            <a:ext cx="228600" cy="9906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99" idx="0"/>
          </p:cNvCxnSpPr>
          <p:nvPr/>
        </p:nvCxnSpPr>
        <p:spPr>
          <a:xfrm flipH="1">
            <a:off x="3467100" y="4038600"/>
            <a:ext cx="1485900" cy="11430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5571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14400"/>
          </a:xfrm>
        </p:spPr>
        <p:txBody>
          <a:bodyPr/>
          <a:lstStyle/>
          <a:p>
            <a:r>
              <a:rPr lang="en-US" sz="4000" dirty="0" smtClean="0"/>
              <a:t>How Chrome Renders a Web Page</a:t>
            </a:r>
            <a:endParaRPr lang="en-US" sz="4000" dirty="0"/>
          </a:p>
        </p:txBody>
      </p:sp>
      <p:sp>
        <p:nvSpPr>
          <p:cNvPr id="3" name="Content Placeholder 2"/>
          <p:cNvSpPr>
            <a:spLocks noGrp="1"/>
          </p:cNvSpPr>
          <p:nvPr>
            <p:ph idx="1"/>
          </p:nvPr>
        </p:nvSpPr>
        <p:spPr>
          <a:xfrm>
            <a:off x="152400" y="1143000"/>
            <a:ext cx="8991600" cy="5257800"/>
          </a:xfrm>
        </p:spPr>
        <p:txBody>
          <a:bodyPr>
            <a:normAutofit/>
          </a:bodyPr>
          <a:lstStyle/>
          <a:p>
            <a:pPr lvl="1"/>
            <a:endParaRPr lang="en-US" sz="16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15</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5" name="Picture 4"/>
          <p:cNvPicPr>
            <a:picLocks noChangeAspect="1"/>
          </p:cNvPicPr>
          <p:nvPr/>
        </p:nvPicPr>
        <p:blipFill>
          <a:blip r:embed="rId4"/>
          <a:stretch>
            <a:fillRect/>
          </a:stretch>
        </p:blipFill>
        <p:spPr>
          <a:xfrm>
            <a:off x="46977" y="1447800"/>
            <a:ext cx="867423" cy="806703"/>
          </a:xfrm>
          <a:prstGeom prst="rect">
            <a:avLst/>
          </a:prstGeom>
        </p:spPr>
      </p:pic>
      <p:sp>
        <p:nvSpPr>
          <p:cNvPr id="21" name="Rounded Rectangle 20"/>
          <p:cNvSpPr/>
          <p:nvPr/>
        </p:nvSpPr>
        <p:spPr>
          <a:xfrm>
            <a:off x="3048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a:t>
            </a:r>
            <a:endParaRPr lang="en-US" sz="2000" b="1" dirty="0">
              <a:solidFill>
                <a:schemeClr val="bg1"/>
              </a:solidFill>
            </a:endParaRPr>
          </a:p>
        </p:txBody>
      </p:sp>
      <p:cxnSp>
        <p:nvCxnSpPr>
          <p:cNvPr id="23" name="Elbow Connector 22"/>
          <p:cNvCxnSpPr>
            <a:stCxn id="5" idx="2"/>
            <a:endCxn id="21" idx="1"/>
          </p:cNvCxnSpPr>
          <p:nvPr/>
        </p:nvCxnSpPr>
        <p:spPr>
          <a:xfrm rot="5400000">
            <a:off x="26844" y="2532460"/>
            <a:ext cx="731802" cy="175889"/>
          </a:xfrm>
          <a:prstGeom prst="bentConnector4">
            <a:avLst>
              <a:gd name="adj1" fmla="val 28184"/>
              <a:gd name="adj2" fmla="val 229968"/>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048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a:t>
            </a:r>
            <a:endParaRPr lang="en-US" sz="1700" b="1" dirty="0">
              <a:solidFill>
                <a:schemeClr val="bg1"/>
              </a:solidFill>
            </a:endParaRPr>
          </a:p>
        </p:txBody>
      </p:sp>
      <p:cxnSp>
        <p:nvCxnSpPr>
          <p:cNvPr id="25" name="Elbow Connector 24"/>
          <p:cNvCxnSpPr>
            <a:stCxn id="5" idx="2"/>
            <a:endCxn id="24" idx="1"/>
          </p:cNvCxnSpPr>
          <p:nvPr/>
        </p:nvCxnSpPr>
        <p:spPr>
          <a:xfrm rot="5400000">
            <a:off x="-582756" y="3142060"/>
            <a:ext cx="1951002" cy="175889"/>
          </a:xfrm>
          <a:prstGeom prst="bentConnector4">
            <a:avLst>
              <a:gd name="adj1" fmla="val 10418"/>
              <a:gd name="adj2" fmla="val 229968"/>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6002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 Parser</a:t>
            </a:r>
            <a:endParaRPr lang="en-US" sz="2000" b="1" dirty="0">
              <a:solidFill>
                <a:schemeClr val="bg1"/>
              </a:solidFill>
            </a:endParaRPr>
          </a:p>
        </p:txBody>
      </p:sp>
      <p:cxnSp>
        <p:nvCxnSpPr>
          <p:cNvPr id="39" name="Straight Arrow Connector 38"/>
          <p:cNvCxnSpPr>
            <a:stCxn id="21" idx="3"/>
            <a:endCxn id="37" idx="1"/>
          </p:cNvCxnSpPr>
          <p:nvPr/>
        </p:nvCxnSpPr>
        <p:spPr>
          <a:xfrm>
            <a:off x="1371600" y="2986305"/>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6002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 Parser</a:t>
            </a:r>
            <a:endParaRPr lang="en-US" sz="2000" b="1" dirty="0">
              <a:solidFill>
                <a:schemeClr val="bg1"/>
              </a:solidFill>
            </a:endParaRPr>
          </a:p>
        </p:txBody>
      </p:sp>
      <p:cxnSp>
        <p:nvCxnSpPr>
          <p:cNvPr id="47" name="Straight Arrow Connector 46"/>
          <p:cNvCxnSpPr>
            <a:stCxn id="24" idx="3"/>
            <a:endCxn id="46" idx="1"/>
          </p:cNvCxnSpPr>
          <p:nvPr/>
        </p:nvCxnSpPr>
        <p:spPr>
          <a:xfrm>
            <a:off x="1371600" y="4205505"/>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971800" y="3276600"/>
            <a:ext cx="1143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Render Tree</a:t>
            </a:r>
            <a:endParaRPr lang="en-US" sz="2000" b="1" dirty="0">
              <a:solidFill>
                <a:schemeClr val="bg1"/>
              </a:solidFill>
            </a:endParaRPr>
          </a:p>
        </p:txBody>
      </p:sp>
      <p:sp>
        <p:nvSpPr>
          <p:cNvPr id="51" name="Rounded Rectangle 50"/>
          <p:cNvSpPr/>
          <p:nvPr/>
        </p:nvSpPr>
        <p:spPr>
          <a:xfrm>
            <a:off x="4343400" y="3276600"/>
            <a:ext cx="1066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Layout</a:t>
            </a:r>
            <a:endParaRPr lang="en-US" sz="2000" b="1" dirty="0">
              <a:solidFill>
                <a:schemeClr val="bg1"/>
              </a:solidFill>
            </a:endParaRPr>
          </a:p>
        </p:txBody>
      </p:sp>
      <p:cxnSp>
        <p:nvCxnSpPr>
          <p:cNvPr id="52" name="Straight Arrow Connector 51"/>
          <p:cNvCxnSpPr>
            <a:stCxn id="50" idx="3"/>
            <a:endCxn id="51" idx="1"/>
          </p:cNvCxnSpPr>
          <p:nvPr/>
        </p:nvCxnSpPr>
        <p:spPr>
          <a:xfrm>
            <a:off x="4114800" y="3619500"/>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5715000" y="3276600"/>
            <a:ext cx="1447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Rasteriza-tion</a:t>
            </a:r>
            <a:endParaRPr lang="en-US" sz="2000" b="1" dirty="0">
              <a:solidFill>
                <a:schemeClr val="bg1"/>
              </a:solidFill>
            </a:endParaRPr>
          </a:p>
        </p:txBody>
      </p:sp>
      <p:cxnSp>
        <p:nvCxnSpPr>
          <p:cNvPr id="56" name="Straight Arrow Connector 55"/>
          <p:cNvCxnSpPr>
            <a:stCxn id="51" idx="3"/>
            <a:endCxn id="55" idx="1"/>
          </p:cNvCxnSpPr>
          <p:nvPr/>
        </p:nvCxnSpPr>
        <p:spPr>
          <a:xfrm>
            <a:off x="5410200" y="3619500"/>
            <a:ext cx="3048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37" idx="3"/>
            <a:endCxn id="50" idx="1"/>
          </p:cNvCxnSpPr>
          <p:nvPr/>
        </p:nvCxnSpPr>
        <p:spPr>
          <a:xfrm>
            <a:off x="2667000" y="2986305"/>
            <a:ext cx="304800" cy="633195"/>
          </a:xfrm>
          <a:prstGeom prst="bentConnector3">
            <a:avLst>
              <a:gd name="adj1" fmla="val 25490"/>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6" idx="3"/>
            <a:endCxn id="50" idx="1"/>
          </p:cNvCxnSpPr>
          <p:nvPr/>
        </p:nvCxnSpPr>
        <p:spPr>
          <a:xfrm flipV="1">
            <a:off x="2667000" y="3619500"/>
            <a:ext cx="304800" cy="586005"/>
          </a:xfrm>
          <a:prstGeom prst="bentConnector3">
            <a:avLst>
              <a:gd name="adj1" fmla="val 25490"/>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543800" y="3276600"/>
            <a:ext cx="1524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Composi</a:t>
            </a:r>
            <a:r>
              <a:rPr lang="en-US" sz="2000" b="1" dirty="0" smtClean="0">
                <a:solidFill>
                  <a:schemeClr val="bg1"/>
                </a:solidFill>
              </a:rPr>
              <a:t>-ting</a:t>
            </a:r>
            <a:endParaRPr lang="en-US" sz="2000" b="1" dirty="0">
              <a:solidFill>
                <a:schemeClr val="bg1"/>
              </a:solidFill>
            </a:endParaRPr>
          </a:p>
        </p:txBody>
      </p:sp>
      <p:cxnSp>
        <p:nvCxnSpPr>
          <p:cNvPr id="126" name="Straight Arrow Connector 125"/>
          <p:cNvCxnSpPr>
            <a:stCxn id="55" idx="3"/>
            <a:endCxn id="125" idx="1"/>
          </p:cNvCxnSpPr>
          <p:nvPr/>
        </p:nvCxnSpPr>
        <p:spPr>
          <a:xfrm>
            <a:off x="7162800" y="3619500"/>
            <a:ext cx="3810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cxnSp>
        <p:nvCxnSpPr>
          <p:cNvPr id="76" name="Straight Arrow Connector 75"/>
          <p:cNvCxnSpPr/>
          <p:nvPr/>
        </p:nvCxnSpPr>
        <p:spPr>
          <a:xfrm>
            <a:off x="6400800" y="3962400"/>
            <a:ext cx="876300" cy="990599"/>
          </a:xfrm>
          <a:prstGeom prst="straightConnector1">
            <a:avLst/>
          </a:prstGeom>
          <a:ln w="38100" cmpd="sng">
            <a:solidFill>
              <a:schemeClr val="bg1"/>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7467600" y="2895600"/>
            <a:ext cx="762000" cy="3048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18" name="Rounded Rectangle 217"/>
          <p:cNvSpPr/>
          <p:nvPr/>
        </p:nvSpPr>
        <p:spPr>
          <a:xfrm>
            <a:off x="3048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a:t>
            </a:r>
            <a:endParaRPr lang="en-US" sz="2000" b="1" dirty="0">
              <a:solidFill>
                <a:schemeClr val="bg1"/>
              </a:solidFill>
            </a:endParaRPr>
          </a:p>
        </p:txBody>
      </p:sp>
      <p:sp>
        <p:nvSpPr>
          <p:cNvPr id="219" name="Rounded Rectangle 218"/>
          <p:cNvSpPr/>
          <p:nvPr/>
        </p:nvSpPr>
        <p:spPr>
          <a:xfrm>
            <a:off x="3048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a:t>
            </a:r>
            <a:endParaRPr lang="en-US" sz="1700" b="1" dirty="0">
              <a:solidFill>
                <a:schemeClr val="bg1"/>
              </a:solidFill>
            </a:endParaRPr>
          </a:p>
        </p:txBody>
      </p:sp>
      <p:sp>
        <p:nvSpPr>
          <p:cNvPr id="220" name="Rounded Rectangle 219"/>
          <p:cNvSpPr/>
          <p:nvPr/>
        </p:nvSpPr>
        <p:spPr>
          <a:xfrm>
            <a:off x="16002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 Parser</a:t>
            </a:r>
            <a:endParaRPr lang="en-US" sz="2000" b="1" dirty="0">
              <a:solidFill>
                <a:schemeClr val="bg1"/>
              </a:solidFill>
            </a:endParaRPr>
          </a:p>
        </p:txBody>
      </p:sp>
      <p:sp>
        <p:nvSpPr>
          <p:cNvPr id="221" name="Rounded Rectangle 220"/>
          <p:cNvSpPr/>
          <p:nvPr/>
        </p:nvSpPr>
        <p:spPr>
          <a:xfrm>
            <a:off x="16002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 Parser</a:t>
            </a:r>
            <a:endParaRPr lang="en-US" sz="2000" b="1" dirty="0">
              <a:solidFill>
                <a:schemeClr val="bg1"/>
              </a:solidFill>
            </a:endParaRPr>
          </a:p>
        </p:txBody>
      </p:sp>
      <p:cxnSp>
        <p:nvCxnSpPr>
          <p:cNvPr id="224" name="Straight Connector 223"/>
          <p:cNvCxnSpPr/>
          <p:nvPr/>
        </p:nvCxnSpPr>
        <p:spPr>
          <a:xfrm>
            <a:off x="2819400" y="1371600"/>
            <a:ext cx="0" cy="4572000"/>
          </a:xfrm>
          <a:prstGeom prst="line">
            <a:avLst/>
          </a:prstGeom>
          <a:ln w="38100" cmpd="sng">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0" y="914400"/>
            <a:ext cx="2743200" cy="1200328"/>
          </a:xfrm>
          <a:prstGeom prst="rect">
            <a:avLst/>
          </a:prstGeom>
          <a:noFill/>
          <a:ln>
            <a:noFill/>
          </a:ln>
        </p:spPr>
        <p:txBody>
          <a:bodyPr wrap="square" rtlCol="0">
            <a:spAutoFit/>
          </a:bodyPr>
          <a:lstStyle/>
          <a:p>
            <a:pPr algn="ctr"/>
            <a:r>
              <a:rPr lang="en-US" sz="2400" b="1" dirty="0">
                <a:solidFill>
                  <a:schemeClr val="bg1"/>
                </a:solidFill>
              </a:rPr>
              <a:t>Loading </a:t>
            </a:r>
            <a:r>
              <a:rPr lang="en-US" sz="2400" b="1" dirty="0" smtClean="0">
                <a:solidFill>
                  <a:schemeClr val="bg1"/>
                </a:solidFill>
              </a:rPr>
              <a:t>and </a:t>
            </a:r>
            <a:r>
              <a:rPr lang="en-US" sz="2400" b="1" dirty="0">
                <a:solidFill>
                  <a:schemeClr val="bg1"/>
                </a:solidFill>
              </a:rPr>
              <a:t>Parsing</a:t>
            </a:r>
          </a:p>
          <a:p>
            <a:pPr algn="ctr"/>
            <a:endParaRPr lang="en-US" sz="2400" b="1" dirty="0" smtClean="0">
              <a:solidFill>
                <a:schemeClr val="bg1"/>
              </a:solidFill>
            </a:endParaRPr>
          </a:p>
        </p:txBody>
      </p:sp>
      <p:sp>
        <p:nvSpPr>
          <p:cNvPr id="228" name="Rounded Rectangle 227"/>
          <p:cNvSpPr/>
          <p:nvPr/>
        </p:nvSpPr>
        <p:spPr>
          <a:xfrm>
            <a:off x="2971800" y="3276600"/>
            <a:ext cx="1143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Render Tree</a:t>
            </a:r>
            <a:endParaRPr lang="en-US" sz="2000" b="1" dirty="0">
              <a:solidFill>
                <a:schemeClr val="bg1"/>
              </a:solidFill>
            </a:endParaRPr>
          </a:p>
        </p:txBody>
      </p:sp>
      <p:sp>
        <p:nvSpPr>
          <p:cNvPr id="229" name="Rounded Rectangle 228"/>
          <p:cNvSpPr/>
          <p:nvPr/>
        </p:nvSpPr>
        <p:spPr>
          <a:xfrm>
            <a:off x="4343400" y="3276600"/>
            <a:ext cx="1066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Layout</a:t>
            </a:r>
            <a:endParaRPr lang="en-US" sz="2000" b="1" dirty="0">
              <a:solidFill>
                <a:schemeClr val="bg1"/>
              </a:solidFill>
            </a:endParaRPr>
          </a:p>
        </p:txBody>
      </p:sp>
      <p:cxnSp>
        <p:nvCxnSpPr>
          <p:cNvPr id="230" name="Straight Connector 229"/>
          <p:cNvCxnSpPr/>
          <p:nvPr/>
        </p:nvCxnSpPr>
        <p:spPr>
          <a:xfrm>
            <a:off x="5562600" y="1371600"/>
            <a:ext cx="0" cy="4572000"/>
          </a:xfrm>
          <a:prstGeom prst="line">
            <a:avLst/>
          </a:prstGeom>
          <a:ln w="38100" cmpd="sng">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2667000" y="952381"/>
            <a:ext cx="2971800" cy="830997"/>
          </a:xfrm>
          <a:prstGeom prst="rect">
            <a:avLst/>
          </a:prstGeom>
          <a:noFill/>
          <a:ln>
            <a:noFill/>
          </a:ln>
        </p:spPr>
        <p:txBody>
          <a:bodyPr wrap="square" rtlCol="0">
            <a:spAutoFit/>
          </a:bodyPr>
          <a:lstStyle/>
          <a:p>
            <a:pPr algn="ctr"/>
            <a:r>
              <a:rPr lang="en-US" sz="2400" b="1" dirty="0" err="1" smtClean="0">
                <a:solidFill>
                  <a:srgbClr val="FFFFFF"/>
                </a:solidFill>
              </a:rPr>
              <a:t>Layouting</a:t>
            </a:r>
            <a:endParaRPr lang="en-US" sz="2200" b="1" dirty="0">
              <a:solidFill>
                <a:srgbClr val="FFFFFF"/>
              </a:solidFill>
            </a:endParaRPr>
          </a:p>
          <a:p>
            <a:pPr algn="ctr"/>
            <a:endParaRPr lang="en-US" sz="2400" b="1" dirty="0" smtClean="0">
              <a:solidFill>
                <a:schemeClr val="bg1"/>
              </a:solidFill>
            </a:endParaRPr>
          </a:p>
        </p:txBody>
      </p:sp>
      <p:sp>
        <p:nvSpPr>
          <p:cNvPr id="234" name="Rounded Rectangle 233"/>
          <p:cNvSpPr/>
          <p:nvPr/>
        </p:nvSpPr>
        <p:spPr>
          <a:xfrm>
            <a:off x="5715000" y="3276600"/>
            <a:ext cx="1447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Rasteriza-tion</a:t>
            </a:r>
            <a:endParaRPr lang="en-US" sz="2000" b="1" dirty="0">
              <a:solidFill>
                <a:schemeClr val="bg1"/>
              </a:solidFill>
            </a:endParaRPr>
          </a:p>
        </p:txBody>
      </p:sp>
      <p:sp>
        <p:nvSpPr>
          <p:cNvPr id="235" name="Rounded Rectangle 234"/>
          <p:cNvSpPr/>
          <p:nvPr/>
        </p:nvSpPr>
        <p:spPr>
          <a:xfrm>
            <a:off x="7543800" y="3276600"/>
            <a:ext cx="1524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Composi</a:t>
            </a:r>
            <a:r>
              <a:rPr lang="en-US" sz="2000" b="1" dirty="0" smtClean="0">
                <a:solidFill>
                  <a:schemeClr val="bg1"/>
                </a:solidFill>
              </a:rPr>
              <a:t>-ting</a:t>
            </a:r>
            <a:endParaRPr lang="en-US" sz="2000" b="1" dirty="0">
              <a:solidFill>
                <a:schemeClr val="bg1"/>
              </a:solidFill>
            </a:endParaRPr>
          </a:p>
        </p:txBody>
      </p:sp>
      <p:sp>
        <p:nvSpPr>
          <p:cNvPr id="236" name="TextBox 235"/>
          <p:cNvSpPr txBox="1"/>
          <p:nvPr/>
        </p:nvSpPr>
        <p:spPr>
          <a:xfrm>
            <a:off x="5867400" y="990600"/>
            <a:ext cx="2971800" cy="830997"/>
          </a:xfrm>
          <a:prstGeom prst="rect">
            <a:avLst/>
          </a:prstGeom>
          <a:noFill/>
          <a:ln>
            <a:noFill/>
          </a:ln>
        </p:spPr>
        <p:txBody>
          <a:bodyPr wrap="square" rtlCol="0">
            <a:spAutoFit/>
          </a:bodyPr>
          <a:lstStyle/>
          <a:p>
            <a:pPr algn="ctr"/>
            <a:r>
              <a:rPr lang="en-US" sz="2400" b="1" dirty="0" smtClean="0">
                <a:solidFill>
                  <a:srgbClr val="FFFFFF"/>
                </a:solidFill>
              </a:rPr>
              <a:t>Painting</a:t>
            </a:r>
            <a:endParaRPr lang="en-US" sz="2400" b="1" dirty="0">
              <a:solidFill>
                <a:srgbClr val="FFFFFF"/>
              </a:solidFill>
            </a:endParaRPr>
          </a:p>
          <a:p>
            <a:pPr algn="ctr"/>
            <a:endParaRPr lang="en-US" sz="2400" b="1" dirty="0" smtClean="0">
              <a:solidFill>
                <a:schemeClr val="bg1"/>
              </a:solidFill>
            </a:endParaRPr>
          </a:p>
        </p:txBody>
      </p:sp>
      <p:grpSp>
        <p:nvGrpSpPr>
          <p:cNvPr id="36" name="Group 35"/>
          <p:cNvGrpSpPr/>
          <p:nvPr/>
        </p:nvGrpSpPr>
        <p:grpSpPr>
          <a:xfrm>
            <a:off x="4800600" y="4952999"/>
            <a:ext cx="4800600" cy="850392"/>
            <a:chOff x="-2299154" y="679007"/>
            <a:chExt cx="12249693" cy="592196"/>
          </a:xfrm>
        </p:grpSpPr>
        <p:sp>
          <p:nvSpPr>
            <p:cNvPr id="38" name="Rounded Rectangle 37"/>
            <p:cNvSpPr/>
            <p:nvPr/>
          </p:nvSpPr>
          <p:spPr bwMode="auto">
            <a:xfrm>
              <a:off x="-938077" y="679007"/>
              <a:ext cx="9527539" cy="59219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40" name="Rectangle 39"/>
            <p:cNvSpPr/>
            <p:nvPr/>
          </p:nvSpPr>
          <p:spPr>
            <a:xfrm>
              <a:off x="-2299154" y="726889"/>
              <a:ext cx="12249693" cy="535824"/>
            </a:xfrm>
            <a:prstGeom prst="rect">
              <a:avLst/>
            </a:prstGeom>
          </p:spPr>
          <p:txBody>
            <a:bodyPr wrap="square">
              <a:spAutoFit/>
            </a:bodyPr>
            <a:lstStyle/>
            <a:p>
              <a:pPr algn="ctr"/>
              <a:r>
                <a:rPr lang="en-US" sz="2200" b="1" dirty="0">
                  <a:solidFill>
                    <a:srgbClr val="0000FF"/>
                  </a:solidFill>
                </a:rPr>
                <a:t>p</a:t>
              </a:r>
              <a:r>
                <a:rPr lang="en-US" sz="2200" b="1" dirty="0" smtClean="0">
                  <a:solidFill>
                    <a:srgbClr val="0000FF"/>
                  </a:solidFill>
                </a:rPr>
                <a:t>aints </a:t>
              </a:r>
              <a:r>
                <a:rPr lang="en-US" sz="2200" b="1" dirty="0" smtClean="0"/>
                <a:t>those objects</a:t>
              </a:r>
              <a:r>
                <a:rPr lang="en-US" sz="2200" b="1" dirty="0" smtClean="0">
                  <a:solidFill>
                    <a:srgbClr val="0000FF"/>
                  </a:solidFill>
                </a:rPr>
                <a:t> </a:t>
              </a:r>
              <a:br>
                <a:rPr lang="en-US" sz="2200" b="1" dirty="0" smtClean="0">
                  <a:solidFill>
                    <a:srgbClr val="0000FF"/>
                  </a:solidFill>
                </a:rPr>
              </a:br>
              <a:r>
                <a:rPr lang="en-US" sz="2200" b="1" dirty="0" smtClean="0"/>
                <a:t>and generates the</a:t>
              </a:r>
              <a:r>
                <a:rPr lang="en-US" sz="2200" b="1" dirty="0" smtClean="0">
                  <a:solidFill>
                    <a:srgbClr val="0000FF"/>
                  </a:solidFill>
                </a:rPr>
                <a:t> bitmaps</a:t>
              </a:r>
              <a:endParaRPr lang="en-US" sz="2200" b="1" dirty="0">
                <a:solidFill>
                  <a:srgbClr val="0000FF"/>
                </a:solidFill>
              </a:endParaRPr>
            </a:p>
          </p:txBody>
        </p:sp>
      </p:grpSp>
      <p:grpSp>
        <p:nvGrpSpPr>
          <p:cNvPr id="98" name="Group 97"/>
          <p:cNvGrpSpPr/>
          <p:nvPr/>
        </p:nvGrpSpPr>
        <p:grpSpPr>
          <a:xfrm>
            <a:off x="1524000" y="5181600"/>
            <a:ext cx="3886200" cy="1207008"/>
            <a:chOff x="-543442" y="838201"/>
            <a:chExt cx="6403837" cy="418366"/>
          </a:xfrm>
        </p:grpSpPr>
        <p:sp>
          <p:nvSpPr>
            <p:cNvPr id="99" name="Rounded Rectangle 98"/>
            <p:cNvSpPr/>
            <p:nvPr/>
          </p:nvSpPr>
          <p:spPr bwMode="auto">
            <a:xfrm>
              <a:off x="84385" y="838201"/>
              <a:ext cx="5273748" cy="41836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100" name="Rectangle 99"/>
            <p:cNvSpPr/>
            <p:nvPr/>
          </p:nvSpPr>
          <p:spPr>
            <a:xfrm>
              <a:off x="-543442" y="864613"/>
              <a:ext cx="6403837" cy="384047"/>
            </a:xfrm>
            <a:prstGeom prst="rect">
              <a:avLst/>
            </a:prstGeom>
          </p:spPr>
          <p:txBody>
            <a:bodyPr wrap="square">
              <a:spAutoFit/>
            </a:bodyPr>
            <a:lstStyle/>
            <a:p>
              <a:pPr marL="0" lvl="1" algn="ctr"/>
              <a:r>
                <a:rPr lang="en-US" sz="2200" b="1" dirty="0"/>
                <a:t>c</a:t>
              </a:r>
              <a:r>
                <a:rPr lang="en-US" sz="2200" b="1" dirty="0" smtClean="0"/>
                <a:t>alculates the</a:t>
              </a:r>
              <a:br>
                <a:rPr lang="en-US" sz="2200" b="1" dirty="0" smtClean="0"/>
              </a:br>
              <a:r>
                <a:rPr lang="en-US" sz="2200" b="1" dirty="0" smtClean="0"/>
                <a:t> </a:t>
              </a:r>
              <a:r>
                <a:rPr lang="en-US" sz="2200" b="1" dirty="0" smtClean="0">
                  <a:solidFill>
                    <a:srgbClr val="0000FF"/>
                  </a:solidFill>
                </a:rPr>
                <a:t>visual</a:t>
              </a:r>
              <a:r>
                <a:rPr lang="ar-IQ" sz="2200" b="1" dirty="0" smtClean="0">
                  <a:solidFill>
                    <a:srgbClr val="0000FF"/>
                  </a:solidFill>
                </a:rPr>
                <a:t> </a:t>
              </a:r>
              <a:r>
                <a:rPr lang="en-US" sz="2200" b="1" dirty="0" smtClean="0">
                  <a:solidFill>
                    <a:srgbClr val="0000FF"/>
                  </a:solidFill>
                </a:rPr>
                <a:t>elements </a:t>
              </a:r>
              <a:r>
                <a:rPr lang="en-US" sz="2200" b="1" dirty="0" smtClean="0"/>
                <a:t>and </a:t>
              </a:r>
              <a:r>
                <a:rPr lang="en-US" sz="2200" b="1" dirty="0" smtClean="0">
                  <a:solidFill>
                    <a:srgbClr val="0000FF"/>
                  </a:solidFill>
                </a:rPr>
                <a:t>position</a:t>
              </a:r>
              <a:r>
                <a:rPr lang="en-US" sz="2200" b="1" dirty="0" smtClean="0"/>
                <a:t> of each </a:t>
              </a:r>
              <a:r>
                <a:rPr lang="en-US" sz="2200" b="1" i="1" u="sng" dirty="0" smtClean="0"/>
                <a:t>object</a:t>
              </a:r>
              <a:endParaRPr lang="en-US" sz="2200" b="1" dirty="0"/>
            </a:p>
          </p:txBody>
        </p:sp>
      </p:grpSp>
      <p:cxnSp>
        <p:nvCxnSpPr>
          <p:cNvPr id="53" name="Straight Arrow Connector 52"/>
          <p:cNvCxnSpPr/>
          <p:nvPr/>
        </p:nvCxnSpPr>
        <p:spPr>
          <a:xfrm flipH="1">
            <a:off x="3200400" y="4114800"/>
            <a:ext cx="228600" cy="9906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99" idx="0"/>
          </p:cNvCxnSpPr>
          <p:nvPr/>
        </p:nvCxnSpPr>
        <p:spPr>
          <a:xfrm flipH="1">
            <a:off x="3505200" y="4038600"/>
            <a:ext cx="1447800" cy="11430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724400" y="1849161"/>
            <a:ext cx="4343400" cy="1122640"/>
            <a:chOff x="-3684537" y="679008"/>
            <a:chExt cx="14546511" cy="781784"/>
          </a:xfrm>
        </p:grpSpPr>
        <p:sp>
          <p:nvSpPr>
            <p:cNvPr id="42" name="Rounded Rectangle 41"/>
            <p:cNvSpPr/>
            <p:nvPr/>
          </p:nvSpPr>
          <p:spPr bwMode="auto">
            <a:xfrm>
              <a:off x="-2408527" y="679008"/>
              <a:ext cx="12504895" cy="63677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43" name="Rectangle 42"/>
            <p:cNvSpPr/>
            <p:nvPr/>
          </p:nvSpPr>
          <p:spPr>
            <a:xfrm>
              <a:off x="-3684537" y="732072"/>
              <a:ext cx="14546511" cy="728720"/>
            </a:xfrm>
            <a:prstGeom prst="rect">
              <a:avLst/>
            </a:prstGeom>
          </p:spPr>
          <p:txBody>
            <a:bodyPr wrap="square">
              <a:spAutoFit/>
            </a:bodyPr>
            <a:lstStyle/>
            <a:p>
              <a:pPr algn="ctr"/>
              <a:r>
                <a:rPr lang="en-US" sz="2200" b="1" dirty="0" smtClean="0">
                  <a:solidFill>
                    <a:srgbClr val="000000"/>
                  </a:solidFill>
                </a:rPr>
                <a:t> </a:t>
              </a:r>
              <a:r>
                <a:rPr lang="en-US" sz="2200" b="1" dirty="0" smtClean="0">
                  <a:solidFill>
                    <a:srgbClr val="0000FF"/>
                  </a:solidFill>
                </a:rPr>
                <a:t>assembles all layers</a:t>
              </a:r>
              <a:r>
                <a:rPr lang="en-US" sz="2200" b="1" dirty="0">
                  <a:solidFill>
                    <a:srgbClr val="000000"/>
                  </a:solidFill>
                </a:rPr>
                <a:t/>
              </a:r>
              <a:br>
                <a:rPr lang="en-US" sz="2200" b="1" dirty="0">
                  <a:solidFill>
                    <a:srgbClr val="000000"/>
                  </a:solidFill>
                </a:rPr>
              </a:br>
              <a:r>
                <a:rPr lang="en-US" sz="2200" b="1" dirty="0" smtClean="0">
                  <a:solidFill>
                    <a:srgbClr val="000000"/>
                  </a:solidFill>
                </a:rPr>
                <a:t>into a final screen image</a:t>
              </a:r>
              <a:endParaRPr lang="en-US" sz="2200" b="1" dirty="0"/>
            </a:p>
            <a:p>
              <a:pPr algn="ctr"/>
              <a:endParaRPr lang="en-US" b="1" dirty="0">
                <a:solidFill>
                  <a:srgbClr val="000000"/>
                </a:solidFill>
              </a:endParaRPr>
            </a:p>
          </p:txBody>
        </p:sp>
      </p:grpSp>
    </p:spTree>
    <p:extLst>
      <p:ext uri="{BB962C8B-B14F-4D97-AF65-F5344CB8AC3E}">
        <p14:creationId xmlns:p14="http://schemas.microsoft.com/office/powerpoint/2010/main" val="4204881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8"/>
                                        </p:tgtEl>
                                        <p:attrNameLst>
                                          <p:attrName>style.visibility</p:attrName>
                                        </p:attrNameLst>
                                      </p:cBhvr>
                                      <p:to>
                                        <p:strVal val="visible"/>
                                      </p:to>
                                    </p:set>
                                    <p:animEffect transition="in" filter="fade">
                                      <p:cBhvr>
                                        <p:cTn id="15" dur="500"/>
                                        <p:tgtEl>
                                          <p:spTgt spid="2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1"/>
                                        </p:tgtEl>
                                        <p:attrNameLst>
                                          <p:attrName>style.visibility</p:attrName>
                                        </p:attrNameLst>
                                      </p:cBhvr>
                                      <p:to>
                                        <p:strVal val="visible"/>
                                      </p:to>
                                    </p:set>
                                    <p:animEffect transition="in" filter="fade">
                                      <p:cBhvr>
                                        <p:cTn id="18" dur="500"/>
                                        <p:tgtEl>
                                          <p:spTgt spid="2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fade">
                                      <p:cBhvr>
                                        <p:cTn id="21" dur="500"/>
                                        <p:tgtEl>
                                          <p:spTgt spid="2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fade">
                                      <p:cBhvr>
                                        <p:cTn id="25" dur="500"/>
                                        <p:tgtEl>
                                          <p:spTgt spid="2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fade">
                                      <p:cBhvr>
                                        <p:cTn id="28" dur="500"/>
                                        <p:tgtEl>
                                          <p:spTgt spid="2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9"/>
                                        </p:tgtEl>
                                        <p:attrNameLst>
                                          <p:attrName>style.visibility</p:attrName>
                                        </p:attrNameLst>
                                      </p:cBhvr>
                                      <p:to>
                                        <p:strVal val="visible"/>
                                      </p:to>
                                    </p:set>
                                    <p:animEffect transition="in" filter="fade">
                                      <p:cBhvr>
                                        <p:cTn id="33" dur="500"/>
                                        <p:tgtEl>
                                          <p:spTgt spid="2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8"/>
                                        </p:tgtEl>
                                        <p:attrNameLst>
                                          <p:attrName>style.visibility</p:attrName>
                                        </p:attrNameLst>
                                      </p:cBhvr>
                                      <p:to>
                                        <p:strVal val="visible"/>
                                      </p:to>
                                    </p:set>
                                    <p:animEffect transition="in" filter="fade">
                                      <p:cBhvr>
                                        <p:cTn id="36" dur="500"/>
                                        <p:tgtEl>
                                          <p:spTgt spid="22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30"/>
                                        </p:tgtEl>
                                        <p:attrNameLst>
                                          <p:attrName>style.visibility</p:attrName>
                                        </p:attrNameLst>
                                      </p:cBhvr>
                                      <p:to>
                                        <p:strVal val="visible"/>
                                      </p:to>
                                    </p:set>
                                    <p:animEffect transition="in" filter="fade">
                                      <p:cBhvr>
                                        <p:cTn id="40" dur="500"/>
                                        <p:tgtEl>
                                          <p:spTgt spid="2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1"/>
                                        </p:tgtEl>
                                        <p:attrNameLst>
                                          <p:attrName>style.visibility</p:attrName>
                                        </p:attrNameLst>
                                      </p:cBhvr>
                                      <p:to>
                                        <p:strVal val="visible"/>
                                      </p:to>
                                    </p:set>
                                    <p:animEffect transition="in" filter="fade">
                                      <p:cBhvr>
                                        <p:cTn id="43" dur="500"/>
                                        <p:tgtEl>
                                          <p:spTgt spid="231"/>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par>
                                <p:cTn id="48" presetID="10"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98"/>
                                        </p:tgtEl>
                                      </p:cBhvr>
                                    </p:animEffect>
                                    <p:set>
                                      <p:cBhvr>
                                        <p:cTn id="58" dur="1" fill="hold">
                                          <p:stCondLst>
                                            <p:cond delay="499"/>
                                          </p:stCondLst>
                                        </p:cTn>
                                        <p:tgtEl>
                                          <p:spTgt spid="9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34"/>
                                        </p:tgtEl>
                                        <p:attrNameLst>
                                          <p:attrName>style.visibility</p:attrName>
                                        </p:attrNameLst>
                                      </p:cBhvr>
                                      <p:to>
                                        <p:strVal val="visible"/>
                                      </p:to>
                                    </p:set>
                                    <p:animEffect transition="in" filter="fade">
                                      <p:cBhvr>
                                        <p:cTn id="68" dur="500"/>
                                        <p:tgtEl>
                                          <p:spTgt spid="2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6"/>
                                        </p:tgtEl>
                                        <p:attrNameLst>
                                          <p:attrName>style.visibility</p:attrName>
                                        </p:attrNameLst>
                                      </p:cBhvr>
                                      <p:to>
                                        <p:strVal val="visible"/>
                                      </p:to>
                                    </p:set>
                                    <p:animEffect transition="in" filter="fade">
                                      <p:cBhvr>
                                        <p:cTn id="71" dur="500"/>
                                        <p:tgtEl>
                                          <p:spTgt spid="2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36"/>
                                        </p:tgtEl>
                                      </p:cBhvr>
                                    </p:animEffect>
                                    <p:set>
                                      <p:cBhvr>
                                        <p:cTn id="83" dur="1" fill="hold">
                                          <p:stCondLst>
                                            <p:cond delay="499"/>
                                          </p:stCondLst>
                                        </p:cTn>
                                        <p:tgtEl>
                                          <p:spTgt spid="3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76"/>
                                        </p:tgtEl>
                                      </p:cBhvr>
                                    </p:animEffect>
                                    <p:set>
                                      <p:cBhvr>
                                        <p:cTn id="86" dur="1" fill="hold">
                                          <p:stCondLst>
                                            <p:cond delay="499"/>
                                          </p:stCondLst>
                                        </p:cTn>
                                        <p:tgtEl>
                                          <p:spTgt spid="76"/>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235"/>
                                        </p:tgtEl>
                                        <p:attrNameLst>
                                          <p:attrName>style.visibility</p:attrName>
                                        </p:attrNameLst>
                                      </p:cBhvr>
                                      <p:to>
                                        <p:strVal val="visible"/>
                                      </p:to>
                                    </p:set>
                                    <p:animEffect transition="in" filter="fade">
                                      <p:cBhvr>
                                        <p:cTn id="90" dur="500"/>
                                        <p:tgtEl>
                                          <p:spTgt spid="235"/>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fade">
                                      <p:cBhvr>
                                        <p:cTn id="94" dur="500"/>
                                        <p:tgtEl>
                                          <p:spTgt spid="110"/>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10"/>
                                        </p:tgtEl>
                                      </p:cBhvr>
                                    </p:animEffect>
                                    <p:set>
                                      <p:cBhvr>
                                        <p:cTn id="105"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18" grpId="0" animBg="1"/>
      <p:bldP spid="219" grpId="0" animBg="1"/>
      <p:bldP spid="220" grpId="0" animBg="1"/>
      <p:bldP spid="221" grpId="0" animBg="1"/>
      <p:bldP spid="226" grpId="0"/>
      <p:bldP spid="228" grpId="0" animBg="1"/>
      <p:bldP spid="229" grpId="0" animBg="1"/>
      <p:bldP spid="231" grpId="0"/>
      <p:bldP spid="234" grpId="0" animBg="1"/>
      <p:bldP spid="235" grpId="0" animBg="1"/>
      <p:bldP spid="2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Analysis</a:t>
            </a:r>
            <a:endParaRPr lang="en-US" dirty="0"/>
          </a:p>
        </p:txBody>
      </p:sp>
      <p:sp>
        <p:nvSpPr>
          <p:cNvPr id="3" name="Content Placeholder 2"/>
          <p:cNvSpPr>
            <a:spLocks noGrp="1"/>
          </p:cNvSpPr>
          <p:nvPr>
            <p:ph idx="1"/>
          </p:nvPr>
        </p:nvSpPr>
        <p:spPr>
          <a:xfrm>
            <a:off x="152400" y="1143000"/>
            <a:ext cx="8991600" cy="5257800"/>
          </a:xfrm>
        </p:spPr>
        <p:txBody>
          <a:bodyPr>
            <a:normAutofit/>
          </a:bodyPr>
          <a:lstStyle/>
          <a:p>
            <a:pPr lvl="0"/>
            <a:r>
              <a:rPr lang="en-US" sz="2800" dirty="0" smtClean="0">
                <a:solidFill>
                  <a:schemeClr val="tx2"/>
                </a:solidFill>
              </a:rPr>
              <a:t>To satisfy user experience, the browser must provide:</a:t>
            </a:r>
          </a:p>
          <a:p>
            <a:pPr lvl="1"/>
            <a:r>
              <a:rPr lang="en-US" sz="2400" dirty="0" smtClean="0">
                <a:solidFill>
                  <a:srgbClr val="595959"/>
                </a:solidFill>
              </a:rPr>
              <a:t>Fast </a:t>
            </a:r>
            <a:r>
              <a:rPr lang="en-US" sz="2400" dirty="0" smtClean="0">
                <a:solidFill>
                  <a:srgbClr val="0000FF"/>
                </a:solidFill>
              </a:rPr>
              <a:t>loading </a:t>
            </a:r>
            <a:r>
              <a:rPr lang="en-US" sz="2400" dirty="0" smtClean="0"/>
              <a:t>of webpages</a:t>
            </a:r>
          </a:p>
          <a:p>
            <a:pPr lvl="1"/>
            <a:r>
              <a:rPr lang="en-US" sz="2400" dirty="0" smtClean="0">
                <a:solidFill>
                  <a:srgbClr val="595959"/>
                </a:solidFill>
              </a:rPr>
              <a:t>Smooth </a:t>
            </a:r>
            <a:r>
              <a:rPr lang="en-US" sz="2400" dirty="0" smtClean="0">
                <a:solidFill>
                  <a:srgbClr val="0000FF"/>
                </a:solidFill>
              </a:rPr>
              <a:t>scrolling</a:t>
            </a:r>
            <a:r>
              <a:rPr lang="en-US" sz="2400" dirty="0" smtClean="0">
                <a:solidFill>
                  <a:srgbClr val="595959"/>
                </a:solidFill>
              </a:rPr>
              <a:t> of webpages</a:t>
            </a:r>
          </a:p>
          <a:p>
            <a:pPr lvl="1"/>
            <a:r>
              <a:rPr lang="en-US" sz="2400" dirty="0" smtClean="0">
                <a:solidFill>
                  <a:srgbClr val="595959"/>
                </a:solidFill>
              </a:rPr>
              <a:t>Quick </a:t>
            </a:r>
            <a:r>
              <a:rPr lang="en-US" sz="2400" dirty="0" smtClean="0">
                <a:solidFill>
                  <a:srgbClr val="0000FF"/>
                </a:solidFill>
              </a:rPr>
              <a:t>switching</a:t>
            </a:r>
            <a:r>
              <a:rPr lang="en-US" sz="2400" dirty="0" smtClean="0">
                <a:solidFill>
                  <a:srgbClr val="595959"/>
                </a:solidFill>
              </a:rPr>
              <a:t> between browser tabs</a:t>
            </a:r>
            <a:endParaRPr lang="en-US" sz="2400" dirty="0" smtClean="0">
              <a:solidFill>
                <a:srgbClr val="0000FF"/>
              </a:solidFill>
            </a:endParaRPr>
          </a:p>
          <a:p>
            <a:pPr lvl="1"/>
            <a:endParaRPr lang="en-US" sz="2400" dirty="0" smtClean="0">
              <a:solidFill>
                <a:srgbClr val="595959"/>
              </a:solidFill>
            </a:endParaRPr>
          </a:p>
          <a:p>
            <a:pPr lvl="0"/>
            <a:r>
              <a:rPr lang="en-US" sz="2800" dirty="0" smtClean="0">
                <a:solidFill>
                  <a:schemeClr val="tx2"/>
                </a:solidFill>
              </a:rPr>
              <a:t>We focus on two important user interactions:</a:t>
            </a:r>
            <a:br>
              <a:rPr lang="en-US" sz="2800" dirty="0" smtClean="0">
                <a:solidFill>
                  <a:schemeClr val="tx2"/>
                </a:solidFill>
              </a:rPr>
            </a:br>
            <a:r>
              <a:rPr lang="en-US" sz="2800" dirty="0" smtClean="0">
                <a:solidFill>
                  <a:schemeClr val="tx2"/>
                </a:solidFill>
              </a:rPr>
              <a:t> 1)  </a:t>
            </a:r>
            <a:r>
              <a:rPr lang="en-US" sz="2800" dirty="0" smtClean="0">
                <a:solidFill>
                  <a:srgbClr val="0000FF"/>
                </a:solidFill>
              </a:rPr>
              <a:t>Page Scrolling </a:t>
            </a:r>
            <a:br>
              <a:rPr lang="en-US" sz="2800" dirty="0" smtClean="0">
                <a:solidFill>
                  <a:srgbClr val="0000FF"/>
                </a:solidFill>
              </a:rPr>
            </a:br>
            <a:r>
              <a:rPr lang="en-US" sz="2800" dirty="0" smtClean="0">
                <a:solidFill>
                  <a:srgbClr val="0000FF"/>
                </a:solidFill>
              </a:rPr>
              <a:t> </a:t>
            </a:r>
            <a:r>
              <a:rPr lang="en-US" sz="2800" dirty="0" smtClean="0">
                <a:solidFill>
                  <a:schemeClr val="tx2"/>
                </a:solidFill>
              </a:rPr>
              <a:t>2) </a:t>
            </a:r>
            <a:r>
              <a:rPr lang="en-US" sz="2800" dirty="0">
                <a:solidFill>
                  <a:schemeClr val="tx2"/>
                </a:solidFill>
              </a:rPr>
              <a:t> </a:t>
            </a:r>
            <a:r>
              <a:rPr lang="en-US" sz="2800" dirty="0" smtClean="0">
                <a:solidFill>
                  <a:schemeClr val="tx2"/>
                </a:solidFill>
              </a:rPr>
              <a:t> </a:t>
            </a:r>
            <a:r>
              <a:rPr lang="en-US" sz="2800" dirty="0" smtClean="0">
                <a:solidFill>
                  <a:srgbClr val="0000FF"/>
                </a:solidFill>
              </a:rPr>
              <a:t>Tab Switching</a:t>
            </a:r>
            <a:endParaRPr lang="en-US" sz="2800" dirty="0">
              <a:solidFill>
                <a:srgbClr val="0000FF"/>
              </a:solidFill>
            </a:endParaRPr>
          </a:p>
          <a:p>
            <a:pPr lvl="1"/>
            <a:r>
              <a:rPr lang="en-US" sz="2400" dirty="0" smtClean="0">
                <a:solidFill>
                  <a:srgbClr val="595959"/>
                </a:solidFill>
              </a:rPr>
              <a:t>Both include </a:t>
            </a:r>
            <a:r>
              <a:rPr lang="en-US" sz="2400" u="sng" dirty="0" smtClean="0">
                <a:solidFill>
                  <a:srgbClr val="595959"/>
                </a:solidFill>
              </a:rPr>
              <a:t>page loading</a:t>
            </a:r>
          </a:p>
          <a:p>
            <a:pPr lvl="1"/>
            <a:endParaRPr lang="en-US" sz="1600" dirty="0" smtClean="0">
              <a:solidFill>
                <a:srgbClr val="595959"/>
              </a:solidFill>
            </a:endParaRPr>
          </a:p>
          <a:p>
            <a:pPr lvl="1"/>
            <a:endParaRPr lang="en-US" sz="16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16</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990676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Scrolling</a:t>
            </a:r>
          </a:p>
          <a:p>
            <a:pPr lvl="1"/>
            <a:endParaRPr lang="en-US" sz="2000" dirty="0" smtClean="0"/>
          </a:p>
        </p:txBody>
      </p:sp>
      <p:sp>
        <p:nvSpPr>
          <p:cNvPr id="4" name="Slide Number Placeholder 3"/>
          <p:cNvSpPr>
            <a:spLocks noGrp="1"/>
          </p:cNvSpPr>
          <p:nvPr>
            <p:ph type="sldNum" sz="quarter" idx="12"/>
          </p:nvPr>
        </p:nvSpPr>
        <p:spPr/>
        <p:txBody>
          <a:bodyPr/>
          <a:lstStyle/>
          <a:p>
            <a:r>
              <a:rPr lang="en-US" dirty="0" smtClean="0"/>
              <a:t>17</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957093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906000" cy="914400"/>
          </a:xfrm>
        </p:spPr>
        <p:txBody>
          <a:bodyPr/>
          <a:lstStyle/>
          <a:p>
            <a:r>
              <a:rPr lang="en-US" sz="4000" dirty="0"/>
              <a:t>What </a:t>
            </a:r>
            <a:r>
              <a:rPr lang="en-US" sz="4000" dirty="0" smtClean="0"/>
              <a:t>Does Happen </a:t>
            </a:r>
            <a:r>
              <a:rPr lang="en-US" sz="4000" dirty="0"/>
              <a:t>During Scrolling?</a:t>
            </a:r>
          </a:p>
        </p:txBody>
      </p:sp>
      <p:sp>
        <p:nvSpPr>
          <p:cNvPr id="3" name="Content Placeholder 2"/>
          <p:cNvSpPr>
            <a:spLocks noGrp="1"/>
          </p:cNvSpPr>
          <p:nvPr>
            <p:ph idx="1"/>
          </p:nvPr>
        </p:nvSpPr>
        <p:spPr>
          <a:xfrm>
            <a:off x="76200" y="1143000"/>
            <a:ext cx="8991600" cy="5257800"/>
          </a:xfrm>
        </p:spPr>
        <p:txBody>
          <a:bodyPr>
            <a:normAutofit/>
          </a:bodyPr>
          <a:lstStyle/>
          <a:p>
            <a:pPr lvl="1"/>
            <a:endParaRPr lang="en-US" sz="16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18</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5" name="Picture 4"/>
          <p:cNvPicPr>
            <a:picLocks noChangeAspect="1"/>
          </p:cNvPicPr>
          <p:nvPr/>
        </p:nvPicPr>
        <p:blipFill>
          <a:blip r:embed="rId4"/>
          <a:stretch>
            <a:fillRect/>
          </a:stretch>
        </p:blipFill>
        <p:spPr>
          <a:xfrm>
            <a:off x="46977" y="1447800"/>
            <a:ext cx="867423" cy="806703"/>
          </a:xfrm>
          <a:prstGeom prst="rect">
            <a:avLst/>
          </a:prstGeom>
        </p:spPr>
      </p:pic>
      <p:sp>
        <p:nvSpPr>
          <p:cNvPr id="21" name="Rounded Rectangle 20"/>
          <p:cNvSpPr/>
          <p:nvPr/>
        </p:nvSpPr>
        <p:spPr>
          <a:xfrm>
            <a:off x="3048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a:t>
            </a:r>
            <a:endParaRPr lang="en-US" sz="2000" b="1" dirty="0">
              <a:solidFill>
                <a:schemeClr val="bg1"/>
              </a:solidFill>
            </a:endParaRPr>
          </a:p>
        </p:txBody>
      </p:sp>
      <p:cxnSp>
        <p:nvCxnSpPr>
          <p:cNvPr id="23" name="Elbow Connector 22"/>
          <p:cNvCxnSpPr>
            <a:stCxn id="5" idx="2"/>
            <a:endCxn id="21" idx="1"/>
          </p:cNvCxnSpPr>
          <p:nvPr/>
        </p:nvCxnSpPr>
        <p:spPr>
          <a:xfrm rot="5400000">
            <a:off x="26844" y="2532460"/>
            <a:ext cx="731802" cy="175889"/>
          </a:xfrm>
          <a:prstGeom prst="bentConnector4">
            <a:avLst>
              <a:gd name="adj1" fmla="val 28184"/>
              <a:gd name="adj2" fmla="val 229968"/>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048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a:t>
            </a:r>
            <a:endParaRPr lang="en-US" sz="1700" b="1" dirty="0">
              <a:solidFill>
                <a:schemeClr val="bg1"/>
              </a:solidFill>
            </a:endParaRPr>
          </a:p>
        </p:txBody>
      </p:sp>
      <p:cxnSp>
        <p:nvCxnSpPr>
          <p:cNvPr id="25" name="Elbow Connector 24"/>
          <p:cNvCxnSpPr>
            <a:stCxn id="5" idx="2"/>
            <a:endCxn id="24" idx="1"/>
          </p:cNvCxnSpPr>
          <p:nvPr/>
        </p:nvCxnSpPr>
        <p:spPr>
          <a:xfrm rot="5400000">
            <a:off x="-582756" y="3142060"/>
            <a:ext cx="1951002" cy="175889"/>
          </a:xfrm>
          <a:prstGeom prst="bentConnector4">
            <a:avLst>
              <a:gd name="adj1" fmla="val 10418"/>
              <a:gd name="adj2" fmla="val 229968"/>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600200" y="26670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HTML Parser</a:t>
            </a:r>
            <a:endParaRPr lang="en-US" sz="2000" b="1" dirty="0">
              <a:solidFill>
                <a:schemeClr val="bg1"/>
              </a:solidFill>
            </a:endParaRPr>
          </a:p>
        </p:txBody>
      </p:sp>
      <p:cxnSp>
        <p:nvCxnSpPr>
          <p:cNvPr id="39" name="Straight Arrow Connector 38"/>
          <p:cNvCxnSpPr>
            <a:stCxn id="21" idx="3"/>
            <a:endCxn id="37" idx="1"/>
          </p:cNvCxnSpPr>
          <p:nvPr/>
        </p:nvCxnSpPr>
        <p:spPr>
          <a:xfrm>
            <a:off x="1371600" y="2986305"/>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600200" y="3886200"/>
            <a:ext cx="1066800" cy="63861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CSS Parser</a:t>
            </a:r>
            <a:endParaRPr lang="en-US" sz="2000" b="1" dirty="0">
              <a:solidFill>
                <a:schemeClr val="bg1"/>
              </a:solidFill>
            </a:endParaRPr>
          </a:p>
        </p:txBody>
      </p:sp>
      <p:cxnSp>
        <p:nvCxnSpPr>
          <p:cNvPr id="47" name="Straight Arrow Connector 46"/>
          <p:cNvCxnSpPr>
            <a:stCxn id="24" idx="3"/>
            <a:endCxn id="46" idx="1"/>
          </p:cNvCxnSpPr>
          <p:nvPr/>
        </p:nvCxnSpPr>
        <p:spPr>
          <a:xfrm>
            <a:off x="1371600" y="4205505"/>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971800" y="3276600"/>
            <a:ext cx="1143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Render Tree</a:t>
            </a:r>
            <a:endParaRPr lang="en-US" sz="2000" b="1" dirty="0">
              <a:solidFill>
                <a:schemeClr val="bg1"/>
              </a:solidFill>
            </a:endParaRPr>
          </a:p>
        </p:txBody>
      </p:sp>
      <p:sp>
        <p:nvSpPr>
          <p:cNvPr id="51" name="Rounded Rectangle 50"/>
          <p:cNvSpPr/>
          <p:nvPr/>
        </p:nvSpPr>
        <p:spPr>
          <a:xfrm>
            <a:off x="4343400" y="3276600"/>
            <a:ext cx="1066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Layout</a:t>
            </a:r>
            <a:endParaRPr lang="en-US" sz="2000" b="1" dirty="0">
              <a:solidFill>
                <a:schemeClr val="bg1"/>
              </a:solidFill>
            </a:endParaRPr>
          </a:p>
        </p:txBody>
      </p:sp>
      <p:cxnSp>
        <p:nvCxnSpPr>
          <p:cNvPr id="52" name="Straight Arrow Connector 51"/>
          <p:cNvCxnSpPr>
            <a:stCxn id="50" idx="3"/>
            <a:endCxn id="51" idx="1"/>
          </p:cNvCxnSpPr>
          <p:nvPr/>
        </p:nvCxnSpPr>
        <p:spPr>
          <a:xfrm>
            <a:off x="4114800" y="3619500"/>
            <a:ext cx="2286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5715000" y="3276600"/>
            <a:ext cx="1447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Rasteriza-tion</a:t>
            </a:r>
            <a:endParaRPr lang="en-US" sz="2000" b="1" dirty="0">
              <a:solidFill>
                <a:schemeClr val="bg1"/>
              </a:solidFill>
            </a:endParaRPr>
          </a:p>
        </p:txBody>
      </p:sp>
      <p:cxnSp>
        <p:nvCxnSpPr>
          <p:cNvPr id="56" name="Straight Arrow Connector 55"/>
          <p:cNvCxnSpPr>
            <a:stCxn id="51" idx="3"/>
            <a:endCxn id="55" idx="1"/>
          </p:cNvCxnSpPr>
          <p:nvPr/>
        </p:nvCxnSpPr>
        <p:spPr>
          <a:xfrm>
            <a:off x="5410200" y="3619500"/>
            <a:ext cx="3048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37" idx="3"/>
            <a:endCxn id="50" idx="1"/>
          </p:cNvCxnSpPr>
          <p:nvPr/>
        </p:nvCxnSpPr>
        <p:spPr>
          <a:xfrm>
            <a:off x="2667000" y="2986305"/>
            <a:ext cx="304800" cy="633195"/>
          </a:xfrm>
          <a:prstGeom prst="bentConnector3">
            <a:avLst>
              <a:gd name="adj1" fmla="val 25490"/>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6" idx="3"/>
            <a:endCxn id="50" idx="1"/>
          </p:cNvCxnSpPr>
          <p:nvPr/>
        </p:nvCxnSpPr>
        <p:spPr>
          <a:xfrm flipV="1">
            <a:off x="2667000" y="3619500"/>
            <a:ext cx="304800" cy="586005"/>
          </a:xfrm>
          <a:prstGeom prst="bentConnector3">
            <a:avLst>
              <a:gd name="adj1" fmla="val 25490"/>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543800" y="3276600"/>
            <a:ext cx="1524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Composi-itng</a:t>
            </a:r>
            <a:endParaRPr lang="en-US" sz="2000" b="1" dirty="0">
              <a:solidFill>
                <a:schemeClr val="bg1"/>
              </a:solidFill>
            </a:endParaRPr>
          </a:p>
        </p:txBody>
      </p:sp>
      <p:cxnSp>
        <p:nvCxnSpPr>
          <p:cNvPr id="126" name="Straight Arrow Connector 125"/>
          <p:cNvCxnSpPr>
            <a:stCxn id="55" idx="3"/>
            <a:endCxn id="125" idx="1"/>
          </p:cNvCxnSpPr>
          <p:nvPr/>
        </p:nvCxnSpPr>
        <p:spPr>
          <a:xfrm>
            <a:off x="7162800" y="3619500"/>
            <a:ext cx="381000" cy="0"/>
          </a:xfrm>
          <a:prstGeom prst="straightConnector1">
            <a:avLst/>
          </a:prstGeom>
          <a:ln w="3810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sp>
        <p:nvSpPr>
          <p:cNvPr id="229" name="Rounded Rectangle 228"/>
          <p:cNvSpPr/>
          <p:nvPr/>
        </p:nvSpPr>
        <p:spPr>
          <a:xfrm>
            <a:off x="4343400" y="3276600"/>
            <a:ext cx="1066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Layout</a:t>
            </a:r>
            <a:endParaRPr lang="en-US" sz="2000" b="1" dirty="0">
              <a:solidFill>
                <a:schemeClr val="bg1"/>
              </a:solidFill>
            </a:endParaRPr>
          </a:p>
        </p:txBody>
      </p:sp>
      <p:sp>
        <p:nvSpPr>
          <p:cNvPr id="234" name="Rounded Rectangle 233"/>
          <p:cNvSpPr/>
          <p:nvPr/>
        </p:nvSpPr>
        <p:spPr>
          <a:xfrm>
            <a:off x="5715000" y="3276600"/>
            <a:ext cx="14478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Rasteriza-tion</a:t>
            </a:r>
            <a:endParaRPr lang="en-US" sz="2000" b="1" dirty="0">
              <a:solidFill>
                <a:schemeClr val="bg1"/>
              </a:solidFill>
            </a:endParaRPr>
          </a:p>
        </p:txBody>
      </p:sp>
      <p:sp>
        <p:nvSpPr>
          <p:cNvPr id="235" name="Rounded Rectangle 234"/>
          <p:cNvSpPr/>
          <p:nvPr/>
        </p:nvSpPr>
        <p:spPr>
          <a:xfrm>
            <a:off x="7543800" y="3276600"/>
            <a:ext cx="1524000" cy="6858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chemeClr val="bg1"/>
                </a:solidFill>
              </a:rPr>
              <a:t>Composi</a:t>
            </a:r>
            <a:r>
              <a:rPr lang="en-US" sz="2000" b="1" dirty="0" smtClean="0">
                <a:solidFill>
                  <a:schemeClr val="bg1"/>
                </a:solidFill>
              </a:rPr>
              <a:t>-ting</a:t>
            </a:r>
            <a:endParaRPr lang="en-US" sz="2000" b="1" dirty="0">
              <a:solidFill>
                <a:schemeClr val="bg1"/>
              </a:solidFill>
            </a:endParaRPr>
          </a:p>
        </p:txBody>
      </p:sp>
      <p:grpSp>
        <p:nvGrpSpPr>
          <p:cNvPr id="28" name="Group 27"/>
          <p:cNvGrpSpPr/>
          <p:nvPr/>
        </p:nvGrpSpPr>
        <p:grpSpPr>
          <a:xfrm>
            <a:off x="9753600" y="1648968"/>
            <a:ext cx="5638800" cy="941832"/>
            <a:chOff x="-4918784" y="732071"/>
            <a:chExt cx="16481404" cy="903816"/>
          </a:xfrm>
        </p:grpSpPr>
        <p:sp>
          <p:nvSpPr>
            <p:cNvPr id="29" name="Rounded Rectangle 28"/>
            <p:cNvSpPr/>
            <p:nvPr/>
          </p:nvSpPr>
          <p:spPr bwMode="auto">
            <a:xfrm>
              <a:off x="-4696062" y="732071"/>
              <a:ext cx="16258682" cy="90381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0" name="Rectangle 29"/>
            <p:cNvSpPr/>
            <p:nvPr/>
          </p:nvSpPr>
          <p:spPr>
            <a:xfrm>
              <a:off x="-4918784" y="798054"/>
              <a:ext cx="16481404" cy="797455"/>
            </a:xfrm>
            <a:prstGeom prst="rect">
              <a:avLst/>
            </a:prstGeom>
          </p:spPr>
          <p:txBody>
            <a:bodyPr wrap="square">
              <a:spAutoFit/>
            </a:bodyPr>
            <a:lstStyle/>
            <a:p>
              <a:pPr marL="0" lvl="2" algn="ctr"/>
              <a:r>
                <a:rPr lang="en-US" sz="2400" b="1" dirty="0" err="1" smtClean="0">
                  <a:solidFill>
                    <a:srgbClr val="0000FF"/>
                  </a:solidFill>
                </a:rPr>
                <a:t>Rasterization</a:t>
              </a:r>
              <a:r>
                <a:rPr lang="en-US" sz="2400" b="1" dirty="0" smtClean="0"/>
                <a:t> generates the </a:t>
              </a:r>
              <a:r>
                <a:rPr lang="en-US" sz="2400" b="1" u="sng" dirty="0" smtClean="0"/>
                <a:t>bitmap</a:t>
              </a:r>
              <a:r>
                <a:rPr lang="en-US" sz="2400" b="1" dirty="0" smtClean="0"/>
                <a:t> </a:t>
              </a:r>
              <a:r>
                <a:rPr lang="en-US" sz="2400" b="1" dirty="0"/>
                <a:t>and </a:t>
              </a:r>
              <a:r>
                <a:rPr lang="en-US" sz="2400" b="1" dirty="0" smtClean="0"/>
                <a:t>sends it to </a:t>
              </a:r>
              <a:r>
                <a:rPr lang="en-US" sz="2400" b="1" u="sng" dirty="0"/>
                <a:t>GPU</a:t>
              </a:r>
              <a:r>
                <a:rPr lang="en-US" sz="2400" b="1" dirty="0"/>
                <a:t> for </a:t>
              </a:r>
              <a:r>
                <a:rPr lang="en-US" sz="2400" b="1" dirty="0" smtClean="0">
                  <a:solidFill>
                    <a:srgbClr val="0000FF"/>
                  </a:solidFill>
                </a:rPr>
                <a:t>compositing</a:t>
              </a:r>
              <a:endParaRPr lang="en-US" sz="2400" b="1" dirty="0">
                <a:solidFill>
                  <a:srgbClr val="0000FF"/>
                </a:solidFill>
              </a:endParaRPr>
            </a:p>
          </p:txBody>
        </p:sp>
      </p:grpSp>
      <p:sp>
        <p:nvSpPr>
          <p:cNvPr id="31" name="Rounded Rectangle 30"/>
          <p:cNvSpPr/>
          <p:nvPr/>
        </p:nvSpPr>
        <p:spPr>
          <a:xfrm>
            <a:off x="6781800" y="4238190"/>
            <a:ext cx="1371600" cy="714810"/>
          </a:xfrm>
          <a:prstGeom prst="roundRect">
            <a:avLst/>
          </a:prstGeom>
          <a:solidFill>
            <a:schemeClr val="bg2">
              <a:lumMod val="25000"/>
            </a:scheme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Texture Tiling</a:t>
            </a:r>
            <a:endParaRPr lang="en-US" sz="2000" b="1" dirty="0">
              <a:solidFill>
                <a:schemeClr val="bg1"/>
              </a:solidFill>
            </a:endParaRPr>
          </a:p>
        </p:txBody>
      </p:sp>
      <p:cxnSp>
        <p:nvCxnSpPr>
          <p:cNvPr id="32" name="Elbow Connector 31"/>
          <p:cNvCxnSpPr>
            <a:endCxn id="31" idx="1"/>
          </p:cNvCxnSpPr>
          <p:nvPr/>
        </p:nvCxnSpPr>
        <p:spPr>
          <a:xfrm rot="16200000" flipH="1">
            <a:off x="6293753" y="4107547"/>
            <a:ext cx="633195" cy="342900"/>
          </a:xfrm>
          <a:prstGeom prst="bentConnector2">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1" idx="3"/>
          </p:cNvCxnSpPr>
          <p:nvPr/>
        </p:nvCxnSpPr>
        <p:spPr>
          <a:xfrm flipV="1">
            <a:off x="8153400" y="3962400"/>
            <a:ext cx="152400" cy="633195"/>
          </a:xfrm>
          <a:prstGeom prst="bentConnector2">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971800" y="5303521"/>
            <a:ext cx="5791201" cy="1325879"/>
            <a:chOff x="-4694065" y="811665"/>
            <a:chExt cx="16296395" cy="955146"/>
          </a:xfrm>
        </p:grpSpPr>
        <p:sp>
          <p:nvSpPr>
            <p:cNvPr id="35" name="Rounded Rectangle 34"/>
            <p:cNvSpPr/>
            <p:nvPr/>
          </p:nvSpPr>
          <p:spPr bwMode="auto">
            <a:xfrm>
              <a:off x="-4694065" y="811665"/>
              <a:ext cx="16296395" cy="95514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6" name="Rectangle 35"/>
            <p:cNvSpPr/>
            <p:nvPr/>
          </p:nvSpPr>
          <p:spPr>
            <a:xfrm>
              <a:off x="-4694065" y="833622"/>
              <a:ext cx="16296392" cy="864701"/>
            </a:xfrm>
            <a:prstGeom prst="rect">
              <a:avLst/>
            </a:prstGeom>
          </p:spPr>
          <p:txBody>
            <a:bodyPr wrap="square">
              <a:spAutoFit/>
            </a:bodyPr>
            <a:lstStyle/>
            <a:p>
              <a:pPr algn="ctr"/>
              <a:r>
                <a:rPr lang="en-US" sz="2400" b="1" dirty="0"/>
                <a:t>t</a:t>
              </a:r>
              <a:r>
                <a:rPr lang="en-US" sz="2400" b="1" dirty="0" smtClean="0"/>
                <a:t>o </a:t>
              </a:r>
              <a:r>
                <a:rPr lang="en-US" sz="2400" b="1" dirty="0"/>
                <a:t>minimize </a:t>
              </a:r>
              <a:r>
                <a:rPr lang="en-US" sz="2400" b="1" dirty="0">
                  <a:solidFill>
                    <a:schemeClr val="accent2"/>
                  </a:solidFill>
                </a:rPr>
                <a:t>cache misses </a:t>
              </a:r>
              <a:r>
                <a:rPr lang="en-US" sz="2400" b="1" dirty="0" smtClean="0">
                  <a:solidFill>
                    <a:schemeClr val="accent2"/>
                  </a:solidFill>
                </a:rPr>
                <a:t/>
              </a:r>
              <a:br>
                <a:rPr lang="en-US" sz="2400" b="1" dirty="0" smtClean="0">
                  <a:solidFill>
                    <a:schemeClr val="accent2"/>
                  </a:solidFill>
                </a:rPr>
              </a:br>
              <a:r>
                <a:rPr lang="en-US" sz="2400" b="1" dirty="0" smtClean="0"/>
                <a:t>during </a:t>
              </a:r>
              <a:r>
                <a:rPr lang="en-US" sz="2400" b="1" dirty="0" smtClean="0">
                  <a:solidFill>
                    <a:srgbClr val="0000FF"/>
                  </a:solidFill>
                </a:rPr>
                <a:t>compositing</a:t>
              </a:r>
              <a:r>
                <a:rPr lang="en-US" sz="2400" b="1" dirty="0"/>
                <a:t>, </a:t>
              </a:r>
              <a:r>
                <a:rPr lang="en-US" sz="2400" b="1" dirty="0" smtClean="0"/>
                <a:t>the </a:t>
              </a:r>
              <a:r>
                <a:rPr lang="en-US" sz="2400" b="1" u="sng" dirty="0" smtClean="0"/>
                <a:t>graphics </a:t>
              </a:r>
              <a:r>
                <a:rPr lang="en-US" sz="2400" b="1" u="sng" dirty="0"/>
                <a:t>driver </a:t>
              </a:r>
              <a:r>
                <a:rPr lang="en-US" sz="2400" b="1" dirty="0" smtClean="0"/>
                <a:t>reorganizes the bitmaps</a:t>
              </a:r>
              <a:endParaRPr lang="en-US" sz="2400" b="1" dirty="0"/>
            </a:p>
          </p:txBody>
        </p:sp>
      </p:grpSp>
      <p:sp>
        <p:nvSpPr>
          <p:cNvPr id="40" name="Rounded Rectangle 39"/>
          <p:cNvSpPr/>
          <p:nvPr/>
        </p:nvSpPr>
        <p:spPr>
          <a:xfrm>
            <a:off x="6781800" y="4238190"/>
            <a:ext cx="1371600" cy="714810"/>
          </a:xfrm>
          <a:prstGeom prst="roundRect">
            <a:avLst/>
          </a:prstGeom>
          <a:solidFill>
            <a:schemeClr val="tx1">
              <a:alpha val="70000"/>
            </a:schemeClr>
          </a:soli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bg1"/>
              </a:solidFill>
            </a:endParaRPr>
          </a:p>
        </p:txBody>
      </p:sp>
      <p:grpSp>
        <p:nvGrpSpPr>
          <p:cNvPr id="41" name="Group 40"/>
          <p:cNvGrpSpPr/>
          <p:nvPr/>
        </p:nvGrpSpPr>
        <p:grpSpPr>
          <a:xfrm>
            <a:off x="432951" y="882590"/>
            <a:ext cx="5282049" cy="1327210"/>
            <a:chOff x="506014" y="5486398"/>
            <a:chExt cx="7709778" cy="567307"/>
          </a:xfrm>
        </p:grpSpPr>
        <p:grpSp>
          <p:nvGrpSpPr>
            <p:cNvPr id="42" name="Group 41"/>
            <p:cNvGrpSpPr/>
            <p:nvPr/>
          </p:nvGrpSpPr>
          <p:grpSpPr>
            <a:xfrm>
              <a:off x="763854" y="5486398"/>
              <a:ext cx="7229492" cy="553710"/>
              <a:chOff x="-1813577" y="838199"/>
              <a:chExt cx="11272566" cy="321274"/>
            </a:xfrm>
          </p:grpSpPr>
          <p:sp>
            <p:nvSpPr>
              <p:cNvPr id="44" name="Rounded Rectangle 43"/>
              <p:cNvSpPr/>
              <p:nvPr/>
            </p:nvSpPr>
            <p:spPr bwMode="auto">
              <a:xfrm>
                <a:off x="-1813577" y="845517"/>
                <a:ext cx="11272566" cy="313956"/>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45" name="Rectangle 44"/>
              <p:cNvSpPr/>
              <p:nvPr/>
            </p:nvSpPr>
            <p:spPr>
              <a:xfrm>
                <a:off x="-153064" y="838199"/>
                <a:ext cx="9386361" cy="120497"/>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43" name="Rectangle 42"/>
            <p:cNvSpPr/>
            <p:nvPr/>
          </p:nvSpPr>
          <p:spPr>
            <a:xfrm>
              <a:off x="506014" y="5540633"/>
              <a:ext cx="7709778" cy="513072"/>
            </a:xfrm>
            <a:prstGeom prst="rect">
              <a:avLst/>
            </a:prstGeom>
            <a:ln>
              <a:noFill/>
            </a:ln>
          </p:spPr>
          <p:txBody>
            <a:bodyPr wrap="square">
              <a:spAutoFit/>
            </a:bodyPr>
            <a:lstStyle/>
            <a:p>
              <a:pPr algn="ctr"/>
              <a:r>
                <a:rPr lang="en-US" sz="2400" b="1" dirty="0"/>
                <a:t>r</a:t>
              </a:r>
              <a:r>
                <a:rPr lang="en-US" sz="2400" b="1" dirty="0" smtClean="0"/>
                <a:t>asterization uses</a:t>
              </a:r>
              <a:r>
                <a:rPr lang="en-US" sz="2400" b="1" dirty="0" smtClean="0">
                  <a:solidFill>
                    <a:srgbClr val="0000FF"/>
                  </a:solidFill>
                </a:rPr>
                <a:t> color </a:t>
              </a:r>
              <a:r>
                <a:rPr lang="en-US" sz="2400" b="1" dirty="0" err="1" smtClean="0">
                  <a:solidFill>
                    <a:srgbClr val="0000FF"/>
                  </a:solidFill>
                </a:rPr>
                <a:t>blitters</a:t>
              </a:r>
              <a:r>
                <a:rPr lang="en-US" sz="2400" b="1" dirty="0" smtClean="0">
                  <a:solidFill>
                    <a:srgbClr val="0000FF"/>
                  </a:solidFill>
                </a:rPr>
                <a:t/>
              </a:r>
              <a:br>
                <a:rPr lang="en-US" sz="2400" b="1" dirty="0" smtClean="0">
                  <a:solidFill>
                    <a:srgbClr val="0000FF"/>
                  </a:solidFill>
                </a:rPr>
              </a:br>
              <a:r>
                <a:rPr lang="en-US" sz="2400" b="1" dirty="0" smtClean="0">
                  <a:solidFill>
                    <a:srgbClr val="0000FF"/>
                  </a:solidFill>
                </a:rPr>
                <a:t> </a:t>
              </a:r>
              <a:r>
                <a:rPr lang="en-US" sz="2400" b="1" dirty="0" smtClean="0">
                  <a:solidFill>
                    <a:srgbClr val="000000"/>
                  </a:solidFill>
                </a:rPr>
                <a:t>to</a:t>
              </a:r>
              <a:r>
                <a:rPr lang="en-US" sz="2400" b="1" dirty="0" smtClean="0">
                  <a:solidFill>
                    <a:srgbClr val="0000FF"/>
                  </a:solidFill>
                </a:rPr>
                <a:t> </a:t>
              </a:r>
              <a:r>
                <a:rPr lang="en-US" sz="2400" b="1" dirty="0" smtClean="0"/>
                <a:t>convert </a:t>
              </a:r>
              <a:r>
                <a:rPr lang="en-US" sz="2400" b="1" dirty="0"/>
                <a:t>the </a:t>
              </a:r>
              <a:r>
                <a:rPr lang="en-US" sz="2400" b="1" u="sng" dirty="0"/>
                <a:t>basic </a:t>
              </a:r>
              <a:r>
                <a:rPr lang="en-US" sz="2400" b="1" u="sng" dirty="0" smtClean="0"/>
                <a:t>primitives</a:t>
              </a:r>
              <a:r>
                <a:rPr lang="en-US" sz="2400" b="1" dirty="0" smtClean="0"/>
                <a:t> </a:t>
              </a:r>
              <a:br>
                <a:rPr lang="en-US" sz="2400" b="1" dirty="0" smtClean="0"/>
              </a:br>
              <a:r>
                <a:rPr lang="en-US" sz="2400" b="1" dirty="0" smtClean="0"/>
                <a:t>into </a:t>
              </a:r>
              <a:r>
                <a:rPr lang="en-US" sz="2400" b="1" dirty="0" smtClean="0">
                  <a:solidFill>
                    <a:srgbClr val="0000FF"/>
                  </a:solidFill>
                </a:rPr>
                <a:t>bitmaps</a:t>
              </a:r>
            </a:p>
          </p:txBody>
        </p:sp>
      </p:grpSp>
      <p:grpSp>
        <p:nvGrpSpPr>
          <p:cNvPr id="48" name="Group 47"/>
          <p:cNvGrpSpPr/>
          <p:nvPr/>
        </p:nvGrpSpPr>
        <p:grpSpPr>
          <a:xfrm>
            <a:off x="609600" y="5562605"/>
            <a:ext cx="5748078" cy="621271"/>
            <a:chOff x="1271333" y="5486395"/>
            <a:chExt cx="6577268" cy="279471"/>
          </a:xfrm>
        </p:grpSpPr>
        <p:sp>
          <p:nvSpPr>
            <p:cNvPr id="57" name="Rectangle 56"/>
            <p:cNvSpPr/>
            <p:nvPr/>
          </p:nvSpPr>
          <p:spPr>
            <a:xfrm>
              <a:off x="1828799" y="5486395"/>
              <a:ext cx="6019802" cy="207674"/>
            </a:xfrm>
            <a:prstGeom prst="rect">
              <a:avLst/>
            </a:prstGeom>
          </p:spPr>
          <p:txBody>
            <a:bodyPr wrap="square">
              <a:spAutoFit/>
            </a:bodyPr>
            <a:lstStyle/>
            <a:p>
              <a:pPr algn="ctr"/>
              <a:endParaRPr lang="en-US" sz="2400" b="1" dirty="0">
                <a:solidFill>
                  <a:schemeClr val="tx1">
                    <a:lumMod val="75000"/>
                    <a:lumOff val="25000"/>
                  </a:schemeClr>
                </a:solidFill>
              </a:endParaRPr>
            </a:p>
          </p:txBody>
        </p:sp>
        <p:sp>
          <p:nvSpPr>
            <p:cNvPr id="53" name="Rectangle 52"/>
            <p:cNvSpPr/>
            <p:nvPr/>
          </p:nvSpPr>
          <p:spPr>
            <a:xfrm>
              <a:off x="1271333" y="5558192"/>
              <a:ext cx="4882766" cy="207674"/>
            </a:xfrm>
            <a:prstGeom prst="rect">
              <a:avLst/>
            </a:prstGeom>
            <a:ln>
              <a:noFill/>
            </a:ln>
          </p:spPr>
          <p:txBody>
            <a:bodyPr wrap="square">
              <a:spAutoFit/>
            </a:bodyPr>
            <a:lstStyle/>
            <a:p>
              <a:pPr algn="ctr"/>
              <a:endParaRPr lang="en-US" sz="2400" b="1" dirty="0">
                <a:solidFill>
                  <a:srgbClr val="000000"/>
                </a:solidFill>
              </a:endParaRPr>
            </a:p>
          </p:txBody>
        </p:sp>
      </p:grpSp>
      <p:cxnSp>
        <p:nvCxnSpPr>
          <p:cNvPr id="58" name="Straight Arrow Connector 57"/>
          <p:cNvCxnSpPr/>
          <p:nvPr/>
        </p:nvCxnSpPr>
        <p:spPr>
          <a:xfrm flipH="1" flipV="1">
            <a:off x="4800600" y="2286000"/>
            <a:ext cx="914400" cy="228600"/>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5" idx="0"/>
          </p:cNvCxnSpPr>
          <p:nvPr/>
        </p:nvCxnSpPr>
        <p:spPr>
          <a:xfrm flipH="1">
            <a:off x="5867401" y="4953000"/>
            <a:ext cx="1028700" cy="350521"/>
          </a:xfrm>
          <a:prstGeom prst="straightConnector1">
            <a:avLst/>
          </a:prstGeom>
          <a:ln w="38100" cmpd="sng">
            <a:solidFill>
              <a:srgbClr val="FFFFFF"/>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477000" y="2895600"/>
            <a:ext cx="0" cy="381000"/>
          </a:xfrm>
          <a:prstGeom prst="straightConnector1">
            <a:avLst/>
          </a:prstGeom>
          <a:ln w="38100" cmpd="sng">
            <a:solidFill>
              <a:schemeClr val="tx1"/>
            </a:solidFill>
            <a:prstDash val="solid"/>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791200" y="2209800"/>
            <a:ext cx="1371600" cy="685800"/>
          </a:xfrm>
          <a:prstGeom prst="roundRect">
            <a:avLst/>
          </a:prstGeom>
          <a:solidFill>
            <a:schemeClr val="bg2">
              <a:lumMod val="2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Color </a:t>
            </a:r>
            <a:r>
              <a:rPr lang="en-US" sz="2000" b="1" dirty="0" err="1" smtClean="0">
                <a:solidFill>
                  <a:schemeClr val="bg1"/>
                </a:solidFill>
              </a:rPr>
              <a:t>Blitting</a:t>
            </a:r>
            <a:endParaRPr lang="en-US" sz="2000" b="1" dirty="0">
              <a:solidFill>
                <a:schemeClr val="bg1"/>
              </a:solidFill>
            </a:endParaRPr>
          </a:p>
        </p:txBody>
      </p:sp>
    </p:spTree>
    <p:extLst>
      <p:ext uri="{BB962C8B-B14F-4D97-AF65-F5344CB8AC3E}">
        <p14:creationId xmlns:p14="http://schemas.microsoft.com/office/powerpoint/2010/main" val="683384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5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500"/>
                                        <p:tgtEl>
                                          <p:spTgt spid="2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29"/>
                                        </p:tgtEl>
                                      </p:cBhvr>
                                    </p:animEffect>
                                    <p:set>
                                      <p:cBhvr>
                                        <p:cTn id="27" dur="1" fill="hold">
                                          <p:stCondLst>
                                            <p:cond delay="499"/>
                                          </p:stCondLst>
                                        </p:cTn>
                                        <p:tgtEl>
                                          <p:spTgt spid="229"/>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xit" presetSubtype="0" fill="hold" nodeType="withEffect">
                                  <p:stCondLst>
                                    <p:cond delay="0"/>
                                  </p:stCondLst>
                                  <p:childTnLst>
                                    <p:animEffect transition="out" filter="fade">
                                      <p:cBhvr>
                                        <p:cTn id="38" dur="500"/>
                                        <p:tgtEl>
                                          <p:spTgt spid="126"/>
                                        </p:tgtEl>
                                      </p:cBhvr>
                                    </p:animEffect>
                                    <p:set>
                                      <p:cBhvr>
                                        <p:cTn id="39" dur="1" fill="hold">
                                          <p:stCondLst>
                                            <p:cond delay="499"/>
                                          </p:stCondLst>
                                        </p:cTn>
                                        <p:tgtEl>
                                          <p:spTgt spid="12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4"/>
                                        </p:tgtEl>
                                      </p:cBhvr>
                                    </p:animEffect>
                                    <p:set>
                                      <p:cBhvr>
                                        <p:cTn id="51" dur="1" fill="hold">
                                          <p:stCondLst>
                                            <p:cond delay="499"/>
                                          </p:stCondLst>
                                        </p:cTn>
                                        <p:tgtEl>
                                          <p:spTgt spid="34"/>
                                        </p:tgtEl>
                                        <p:attrNameLst>
                                          <p:attrName>style.visibility</p:attrName>
                                        </p:attrNameLst>
                                      </p:cBhvr>
                                      <p:to>
                                        <p:strVal val="hidden"/>
                                      </p:to>
                                    </p:set>
                                  </p:childTnLst>
                                </p:cTn>
                              </p:par>
                              <p:par>
                                <p:cTn id="52" presetID="10" presetClass="entr" presetSubtype="0" fill="hold" grpId="1"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xit" presetSubtype="0" fill="hold" grpId="1" nodeType="withEffect">
                                  <p:stCondLst>
                                    <p:cond delay="0"/>
                                  </p:stCondLst>
                                  <p:childTnLst>
                                    <p:animEffect transition="out" filter="fade">
                                      <p:cBhvr>
                                        <p:cTn id="56" dur="500"/>
                                        <p:tgtEl>
                                          <p:spTgt spid="235"/>
                                        </p:tgtEl>
                                      </p:cBhvr>
                                    </p:animEffect>
                                    <p:set>
                                      <p:cBhvr>
                                        <p:cTn id="57" dur="1" fill="hold">
                                          <p:stCondLst>
                                            <p:cond delay="499"/>
                                          </p:stCondLst>
                                        </p:cTn>
                                        <p:tgtEl>
                                          <p:spTgt spid="23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par>
                                <p:cTn id="73" presetID="10"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8"/>
                                        </p:tgtEl>
                                      </p:cBhvr>
                                    </p:animEffect>
                                    <p:set>
                                      <p:cBhvr>
                                        <p:cTn id="83"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29" grpId="0" animBg="1"/>
      <p:bldP spid="229" grpId="1" animBg="1"/>
      <p:bldP spid="234" grpId="0" animBg="1"/>
      <p:bldP spid="235" grpId="0" animBg="1"/>
      <p:bldP spid="235" grpId="1" animBg="1"/>
      <p:bldP spid="31" grpId="0" animBg="1"/>
      <p:bldP spid="40" grpId="1"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Scrolling Energy Analysis</a:t>
            </a:r>
            <a:endParaRPr lang="en-US" dirty="0"/>
          </a:p>
        </p:txBody>
      </p:sp>
      <p:sp>
        <p:nvSpPr>
          <p:cNvPr id="4" name="Slide Number Placeholder 3"/>
          <p:cNvSpPr>
            <a:spLocks noGrp="1"/>
          </p:cNvSpPr>
          <p:nvPr>
            <p:ph type="sldNum" sz="quarter" idx="12"/>
          </p:nvPr>
        </p:nvSpPr>
        <p:spPr/>
        <p:txBody>
          <a:bodyPr/>
          <a:lstStyle/>
          <a:p>
            <a:r>
              <a:rPr lang="en-US" dirty="0" smtClean="0"/>
              <a:t>19</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5" name="Group 4"/>
          <p:cNvGrpSpPr/>
          <p:nvPr/>
        </p:nvGrpSpPr>
        <p:grpSpPr>
          <a:xfrm>
            <a:off x="76200" y="1676400"/>
            <a:ext cx="8915400" cy="3352800"/>
            <a:chOff x="76200" y="2286000"/>
            <a:chExt cx="8915400" cy="3352800"/>
          </a:xfrm>
        </p:grpSpPr>
        <p:graphicFrame>
          <p:nvGraphicFramePr>
            <p:cNvPr id="16" name="Chart 15"/>
            <p:cNvGraphicFramePr>
              <a:graphicFrameLocks/>
            </p:cNvGraphicFramePr>
            <p:nvPr>
              <p:extLst>
                <p:ext uri="{D42A27DB-BD31-4B8C-83A1-F6EECF244321}">
                  <p14:modId xmlns:p14="http://schemas.microsoft.com/office/powerpoint/2010/main" val="3544776328"/>
                </p:ext>
              </p:extLst>
            </p:nvPr>
          </p:nvGraphicFramePr>
          <p:xfrm>
            <a:off x="76200" y="2286000"/>
            <a:ext cx="8915400" cy="3352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p:cNvCxnSpPr/>
            <p:nvPr/>
          </p:nvCxnSpPr>
          <p:spPr>
            <a:xfrm>
              <a:off x="7924800" y="2771335"/>
              <a:ext cx="0" cy="2334065"/>
            </a:xfrm>
            <a:prstGeom prst="line">
              <a:avLst/>
            </a:prstGeom>
            <a:noFill/>
            <a:ln w="25400" cap="flat" cmpd="sng" algn="ctr">
              <a:solidFill>
                <a:srgbClr val="000000"/>
              </a:solidFill>
              <a:prstDash val="dash"/>
            </a:ln>
            <a:effectLst/>
          </p:spPr>
        </p:cxnSp>
        <p:sp>
          <p:nvSpPr>
            <p:cNvPr id="18" name="TextBox 17"/>
            <p:cNvSpPr txBox="1"/>
            <p:nvPr/>
          </p:nvSpPr>
          <p:spPr>
            <a:xfrm>
              <a:off x="1776912" y="4648207"/>
              <a:ext cx="813461" cy="479619"/>
            </a:xfrm>
            <a:prstGeom prst="rect">
              <a:avLst/>
            </a:prstGeom>
            <a:noFill/>
          </p:spPr>
          <p:txBody>
            <a:bodyPr wrap="none" lIns="0" tIns="0" rIns="0" bIns="0" rtlCol="0">
              <a:spAutoFit/>
            </a:bodyPr>
            <a:lstStyle/>
            <a:p>
              <a:pPr algn="ctr">
                <a:lnSpc>
                  <a:spcPts val="1800"/>
                </a:lnSpc>
              </a:pPr>
              <a:r>
                <a:rPr lang="en-US" sz="2200" dirty="0" smtClean="0"/>
                <a:t>Google</a:t>
              </a:r>
              <a:br>
                <a:rPr lang="en-US" sz="2200" dirty="0" smtClean="0"/>
              </a:br>
              <a:r>
                <a:rPr lang="en-US" sz="2200" dirty="0" smtClean="0"/>
                <a:t>Docs</a:t>
              </a:r>
              <a:endParaRPr lang="en-US" sz="2200" dirty="0"/>
            </a:p>
          </p:txBody>
        </p:sp>
        <p:sp>
          <p:nvSpPr>
            <p:cNvPr id="19" name="TextBox 18"/>
            <p:cNvSpPr txBox="1"/>
            <p:nvPr/>
          </p:nvSpPr>
          <p:spPr>
            <a:xfrm>
              <a:off x="2895034" y="4648200"/>
              <a:ext cx="667989" cy="248786"/>
            </a:xfrm>
            <a:prstGeom prst="rect">
              <a:avLst/>
            </a:prstGeom>
            <a:noFill/>
          </p:spPr>
          <p:txBody>
            <a:bodyPr wrap="none" lIns="0" tIns="0" rIns="0" bIns="0" rtlCol="0">
              <a:spAutoFit/>
            </a:bodyPr>
            <a:lstStyle/>
            <a:p>
              <a:pPr algn="ctr">
                <a:lnSpc>
                  <a:spcPts val="1800"/>
                </a:lnSpc>
              </a:pPr>
              <a:r>
                <a:rPr lang="en-US" sz="2200" dirty="0" smtClean="0"/>
                <a:t>Gmail</a:t>
              </a:r>
              <a:endParaRPr lang="en-US" sz="2200" dirty="0"/>
            </a:p>
          </p:txBody>
        </p:sp>
        <p:sp>
          <p:nvSpPr>
            <p:cNvPr id="20" name="TextBox 19"/>
            <p:cNvSpPr txBox="1"/>
            <p:nvPr/>
          </p:nvSpPr>
          <p:spPr>
            <a:xfrm>
              <a:off x="3729793" y="4648208"/>
              <a:ext cx="1025922" cy="479619"/>
            </a:xfrm>
            <a:prstGeom prst="rect">
              <a:avLst/>
            </a:prstGeom>
            <a:noFill/>
          </p:spPr>
          <p:txBody>
            <a:bodyPr wrap="none" lIns="0" tIns="0" rIns="0" bIns="0" rtlCol="0">
              <a:spAutoFit/>
            </a:bodyPr>
            <a:lstStyle/>
            <a:p>
              <a:pPr algn="ctr">
                <a:lnSpc>
                  <a:spcPts val="1800"/>
                </a:lnSpc>
              </a:pPr>
              <a:r>
                <a:rPr lang="en-US" sz="2200" dirty="0" smtClean="0"/>
                <a:t>Google</a:t>
              </a:r>
              <a:br>
                <a:rPr lang="en-US" sz="2200" dirty="0" smtClean="0"/>
              </a:br>
              <a:r>
                <a:rPr lang="en-US" sz="2200" dirty="0" smtClean="0"/>
                <a:t>Calendar</a:t>
              </a:r>
              <a:endParaRPr lang="en-US" sz="2200" dirty="0"/>
            </a:p>
          </p:txBody>
        </p:sp>
        <p:sp>
          <p:nvSpPr>
            <p:cNvPr id="21" name="TextBox 20"/>
            <p:cNvSpPr txBox="1"/>
            <p:nvPr/>
          </p:nvSpPr>
          <p:spPr>
            <a:xfrm>
              <a:off x="4910363" y="4648208"/>
              <a:ext cx="732735" cy="479619"/>
            </a:xfrm>
            <a:prstGeom prst="rect">
              <a:avLst/>
            </a:prstGeom>
            <a:noFill/>
          </p:spPr>
          <p:txBody>
            <a:bodyPr wrap="none" lIns="0" tIns="0" rIns="0" bIns="0" rtlCol="0">
              <a:spAutoFit/>
            </a:bodyPr>
            <a:lstStyle/>
            <a:p>
              <a:pPr algn="ctr">
                <a:lnSpc>
                  <a:spcPts val="1800"/>
                </a:lnSpc>
              </a:pPr>
              <a:r>
                <a:rPr lang="en-US" sz="2200" dirty="0" smtClean="0"/>
                <a:t>Word-</a:t>
              </a:r>
              <a:br>
                <a:rPr lang="en-US" sz="2200" dirty="0" smtClean="0"/>
              </a:br>
              <a:r>
                <a:rPr lang="en-US" sz="2200" dirty="0" smtClean="0"/>
                <a:t>Press</a:t>
              </a:r>
              <a:endParaRPr lang="en-US" sz="2200" dirty="0"/>
            </a:p>
          </p:txBody>
        </p:sp>
        <p:sp>
          <p:nvSpPr>
            <p:cNvPr id="22" name="TextBox 21"/>
            <p:cNvSpPr txBox="1"/>
            <p:nvPr/>
          </p:nvSpPr>
          <p:spPr>
            <a:xfrm>
              <a:off x="5888255" y="4648200"/>
              <a:ext cx="821589" cy="248786"/>
            </a:xfrm>
            <a:prstGeom prst="rect">
              <a:avLst/>
            </a:prstGeom>
            <a:noFill/>
          </p:spPr>
          <p:txBody>
            <a:bodyPr wrap="none" lIns="0" tIns="0" rIns="0" bIns="0" rtlCol="0">
              <a:spAutoFit/>
            </a:bodyPr>
            <a:lstStyle/>
            <a:p>
              <a:pPr algn="ctr">
                <a:lnSpc>
                  <a:spcPts val="1800"/>
                </a:lnSpc>
              </a:pPr>
              <a:r>
                <a:rPr lang="en-US" sz="2200" dirty="0" smtClean="0"/>
                <a:t>Twitter</a:t>
              </a:r>
              <a:endParaRPr lang="en-US" sz="2200" dirty="0"/>
            </a:p>
          </p:txBody>
        </p:sp>
        <p:sp>
          <p:nvSpPr>
            <p:cNvPr id="24" name="TextBox 23"/>
            <p:cNvSpPr txBox="1"/>
            <p:nvPr/>
          </p:nvSpPr>
          <p:spPr>
            <a:xfrm>
              <a:off x="6882203" y="4648208"/>
              <a:ext cx="814701" cy="479619"/>
            </a:xfrm>
            <a:prstGeom prst="rect">
              <a:avLst/>
            </a:prstGeom>
            <a:noFill/>
          </p:spPr>
          <p:txBody>
            <a:bodyPr wrap="none" lIns="0" tIns="0" rIns="0" bIns="0" rtlCol="0">
              <a:spAutoFit/>
            </a:bodyPr>
            <a:lstStyle/>
            <a:p>
              <a:pPr algn="ctr">
                <a:lnSpc>
                  <a:spcPts val="1800"/>
                </a:lnSpc>
              </a:pPr>
              <a:r>
                <a:rPr lang="en-US" sz="2200" dirty="0" smtClean="0"/>
                <a:t>Ani-</a:t>
              </a:r>
              <a:br>
                <a:rPr lang="en-US" sz="2200" dirty="0" smtClean="0"/>
              </a:br>
              <a:r>
                <a:rPr lang="en-US" sz="2200" dirty="0" err="1" smtClean="0"/>
                <a:t>mation</a:t>
              </a:r>
              <a:endParaRPr lang="en-US" sz="2200" dirty="0"/>
            </a:p>
          </p:txBody>
        </p:sp>
        <p:sp>
          <p:nvSpPr>
            <p:cNvPr id="25" name="TextBox 24"/>
            <p:cNvSpPr txBox="1"/>
            <p:nvPr/>
          </p:nvSpPr>
          <p:spPr>
            <a:xfrm>
              <a:off x="8116935" y="4648200"/>
              <a:ext cx="501302" cy="248786"/>
            </a:xfrm>
            <a:prstGeom prst="rect">
              <a:avLst/>
            </a:prstGeom>
            <a:noFill/>
          </p:spPr>
          <p:txBody>
            <a:bodyPr wrap="none" lIns="0" tIns="0" rIns="0" bIns="0" rtlCol="0">
              <a:spAutoFit/>
            </a:bodyPr>
            <a:lstStyle/>
            <a:p>
              <a:pPr algn="ctr">
                <a:lnSpc>
                  <a:spcPts val="1800"/>
                </a:lnSpc>
              </a:pPr>
              <a:r>
                <a:rPr lang="en-US" sz="2200" dirty="0" smtClean="0"/>
                <a:t>AVG</a:t>
              </a:r>
              <a:endParaRPr lang="en-US" sz="2200" dirty="0"/>
            </a:p>
          </p:txBody>
        </p:sp>
      </p:grpSp>
      <p:grpSp>
        <p:nvGrpSpPr>
          <p:cNvPr id="3" name="Group 2"/>
          <p:cNvGrpSpPr/>
          <p:nvPr/>
        </p:nvGrpSpPr>
        <p:grpSpPr>
          <a:xfrm>
            <a:off x="0" y="5105400"/>
            <a:ext cx="9144000" cy="1049357"/>
            <a:chOff x="1828800" y="5486399"/>
            <a:chExt cx="6019800" cy="839482"/>
          </a:xfrm>
          <a:solidFill>
            <a:srgbClr val="E4E4E4"/>
          </a:solidFill>
        </p:grpSpPr>
        <p:sp>
          <p:nvSpPr>
            <p:cNvPr id="42" name="Rectangle 41"/>
            <p:cNvSpPr/>
            <p:nvPr/>
          </p:nvSpPr>
          <p:spPr>
            <a:xfrm>
              <a:off x="1828800" y="5486399"/>
              <a:ext cx="6019800" cy="461665"/>
            </a:xfrm>
            <a:prstGeom prst="rect">
              <a:avLst/>
            </a:prstGeom>
            <a:grpFill/>
          </p:spPr>
          <p:txBody>
            <a:bodyPr wrap="square">
              <a:spAutoFit/>
            </a:bodyPr>
            <a:lstStyle/>
            <a:p>
              <a:pPr algn="ctr"/>
              <a:endParaRPr lang="en-US" sz="2400" b="1" dirty="0">
                <a:solidFill>
                  <a:schemeClr val="tx1">
                    <a:lumMod val="75000"/>
                    <a:lumOff val="25000"/>
                  </a:schemeClr>
                </a:solidFill>
              </a:endParaRPr>
            </a:p>
          </p:txBody>
        </p:sp>
        <p:sp>
          <p:nvSpPr>
            <p:cNvPr id="43" name="Rectangle 42"/>
            <p:cNvSpPr/>
            <p:nvPr/>
          </p:nvSpPr>
          <p:spPr>
            <a:xfrm>
              <a:off x="1828800" y="5562599"/>
              <a:ext cx="6019800" cy="763282"/>
            </a:xfrm>
            <a:prstGeom prst="rect">
              <a:avLst/>
            </a:prstGeom>
            <a:grpFill/>
          </p:spPr>
          <p:txBody>
            <a:bodyPr wrap="square">
              <a:spAutoFit/>
            </a:bodyPr>
            <a:lstStyle/>
            <a:p>
              <a:pPr algn="ctr"/>
              <a:r>
                <a:rPr lang="en-US" sz="2800" b="1" dirty="0" smtClean="0">
                  <a:solidFill>
                    <a:srgbClr val="C00000"/>
                  </a:solidFill>
                </a:rPr>
                <a:t>41.9% </a:t>
              </a:r>
              <a:r>
                <a:rPr lang="en-US" sz="2800" b="1" dirty="0" smtClean="0"/>
                <a:t>of page scrolling energy is spent on</a:t>
              </a:r>
              <a:br>
                <a:rPr lang="en-US" sz="2800" b="1" dirty="0" smtClean="0"/>
              </a:br>
              <a:r>
                <a:rPr lang="en-US" sz="2800" b="1" dirty="0" smtClean="0"/>
                <a:t> </a:t>
              </a:r>
              <a:r>
                <a:rPr lang="en-US" sz="2800" b="1" dirty="0" smtClean="0">
                  <a:solidFill>
                    <a:srgbClr val="0000FF"/>
                  </a:solidFill>
                </a:rPr>
                <a:t>texture tiling </a:t>
              </a:r>
              <a:r>
                <a:rPr lang="en-US" sz="2800" b="1" dirty="0" smtClean="0"/>
                <a:t>and </a:t>
              </a:r>
              <a:r>
                <a:rPr lang="en-US" sz="2800" b="1" dirty="0" smtClean="0">
                  <a:solidFill>
                    <a:srgbClr val="0000FF"/>
                  </a:solidFill>
                </a:rPr>
                <a:t>color </a:t>
              </a:r>
              <a:r>
                <a:rPr lang="en-US" sz="2800" b="1" dirty="0" err="1" smtClean="0">
                  <a:solidFill>
                    <a:srgbClr val="0000FF"/>
                  </a:solidFill>
                </a:rPr>
                <a:t>blitting</a:t>
              </a:r>
              <a:endParaRPr lang="en-US" sz="2800" b="1" dirty="0">
                <a:solidFill>
                  <a:srgbClr val="0000FF"/>
                </a:solidFill>
              </a:endParaRPr>
            </a:p>
          </p:txBody>
        </p:sp>
      </p:grpSp>
      <p:sp>
        <p:nvSpPr>
          <p:cNvPr id="46" name="Rounded Rectangle 45"/>
          <p:cNvSpPr/>
          <p:nvPr/>
        </p:nvSpPr>
        <p:spPr bwMode="auto">
          <a:xfrm>
            <a:off x="7924800" y="2133600"/>
            <a:ext cx="914400" cy="2286000"/>
          </a:xfrm>
          <a:prstGeom prst="roundRect">
            <a:avLst/>
          </a:prstGeom>
          <a:solidFill>
            <a:schemeClr val="lt1">
              <a:alpha val="0"/>
            </a:schemeClr>
          </a:solidFill>
          <a:ln w="57150" cmpd="sng">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Tree>
    <p:extLst>
      <p:ext uri="{BB962C8B-B14F-4D97-AF65-F5344CB8AC3E}">
        <p14:creationId xmlns:p14="http://schemas.microsoft.com/office/powerpoint/2010/main" val="1383323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a:cs typeface="Gill Sans MT"/>
              </a:rPr>
              <a:t>Consumer Devices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533400" y="3124200"/>
            <a:ext cx="8077200" cy="646331"/>
          </a:xfrm>
          <a:prstGeom prst="rect">
            <a:avLst/>
          </a:prstGeom>
        </p:spPr>
        <p:txBody>
          <a:bodyPr wrap="square">
            <a:spAutoFit/>
          </a:bodyPr>
          <a:lstStyle/>
          <a:p>
            <a:pPr algn="ctr"/>
            <a:r>
              <a:rPr lang="en-US" sz="3600" b="1" dirty="0" smtClean="0">
                <a:solidFill>
                  <a:schemeClr val="tx2"/>
                </a:solidFill>
                <a:latin typeface="Gill Sans MT"/>
                <a:cs typeface="Gill Sans MT"/>
              </a:rPr>
              <a:t>Consumer </a:t>
            </a:r>
            <a:r>
              <a:rPr lang="en-US" sz="3600" b="1" dirty="0">
                <a:solidFill>
                  <a:schemeClr val="tx2"/>
                </a:solidFill>
                <a:latin typeface="Gill Sans MT"/>
                <a:cs typeface="Gill Sans MT"/>
              </a:rPr>
              <a:t>devices are </a:t>
            </a:r>
            <a:r>
              <a:rPr lang="en-US" sz="3600" b="1" dirty="0" smtClean="0">
                <a:solidFill>
                  <a:schemeClr val="tx2"/>
                </a:solidFill>
                <a:latin typeface="Gill Sans MT"/>
                <a:cs typeface="Gill Sans MT"/>
              </a:rPr>
              <a:t>everywhere!</a:t>
            </a:r>
            <a:endParaRPr lang="en-US" sz="3600" b="1" dirty="0">
              <a:solidFill>
                <a:schemeClr val="tx2"/>
              </a:solidFill>
              <a:latin typeface="Gill Sans MT"/>
              <a:cs typeface="Gill Sans MT"/>
            </a:endParaRPr>
          </a:p>
        </p:txBody>
      </p:sp>
      <p:pic>
        <p:nvPicPr>
          <p:cNvPr id="11" name="Picture 10"/>
          <p:cNvPicPr>
            <a:picLocks noChangeAspect="1"/>
          </p:cNvPicPr>
          <p:nvPr/>
        </p:nvPicPr>
        <p:blipFill>
          <a:blip r:embed="rId4"/>
          <a:stretch>
            <a:fillRect/>
          </a:stretch>
        </p:blipFill>
        <p:spPr>
          <a:xfrm>
            <a:off x="1295400" y="1143000"/>
            <a:ext cx="2861107" cy="1938169"/>
          </a:xfrm>
          <a:prstGeom prst="rect">
            <a:avLst/>
          </a:prstGeom>
        </p:spPr>
      </p:pic>
      <p:pic>
        <p:nvPicPr>
          <p:cNvPr id="14" name="Picture 13"/>
          <p:cNvPicPr>
            <a:picLocks noChangeAspect="1"/>
          </p:cNvPicPr>
          <p:nvPr/>
        </p:nvPicPr>
        <p:blipFill>
          <a:blip r:embed="rId5"/>
          <a:stretch>
            <a:fillRect/>
          </a:stretch>
        </p:blipFill>
        <p:spPr>
          <a:xfrm>
            <a:off x="4222961" y="1066800"/>
            <a:ext cx="1457546" cy="1945899"/>
          </a:xfrm>
          <a:prstGeom prst="rect">
            <a:avLst/>
          </a:prstGeom>
        </p:spPr>
      </p:pic>
      <p:pic>
        <p:nvPicPr>
          <p:cNvPr id="15" name="Picture 14"/>
          <p:cNvPicPr>
            <a:picLocks noChangeAspect="1"/>
          </p:cNvPicPr>
          <p:nvPr/>
        </p:nvPicPr>
        <p:blipFill>
          <a:blip r:embed="rId6"/>
          <a:stretch>
            <a:fillRect/>
          </a:stretch>
        </p:blipFill>
        <p:spPr>
          <a:xfrm>
            <a:off x="6061507" y="1676204"/>
            <a:ext cx="1295596" cy="1295596"/>
          </a:xfrm>
          <a:prstGeom prst="rect">
            <a:avLst/>
          </a:prstGeom>
        </p:spPr>
      </p:pic>
      <p:pic>
        <p:nvPicPr>
          <p:cNvPr id="10" name="Picture 9"/>
          <p:cNvPicPr>
            <a:picLocks noChangeAspect="1"/>
          </p:cNvPicPr>
          <p:nvPr/>
        </p:nvPicPr>
        <p:blipFill>
          <a:blip r:embed="rId7"/>
          <a:stretch>
            <a:fillRect/>
          </a:stretch>
        </p:blipFill>
        <p:spPr>
          <a:xfrm>
            <a:off x="2438400" y="5223510"/>
            <a:ext cx="4581769" cy="1786890"/>
          </a:xfrm>
          <a:prstGeom prst="rect">
            <a:avLst/>
          </a:prstGeom>
        </p:spPr>
      </p:pic>
      <p:sp>
        <p:nvSpPr>
          <p:cNvPr id="13" name="Rectangle 12"/>
          <p:cNvSpPr/>
          <p:nvPr/>
        </p:nvSpPr>
        <p:spPr>
          <a:xfrm>
            <a:off x="0" y="3905071"/>
            <a:ext cx="9144000" cy="1200329"/>
          </a:xfrm>
          <a:prstGeom prst="rect">
            <a:avLst/>
          </a:prstGeom>
          <a:solidFill>
            <a:srgbClr val="800000"/>
          </a:solidFill>
        </p:spPr>
        <p:txBody>
          <a:bodyPr wrap="square">
            <a:spAutoFit/>
          </a:bodyPr>
          <a:lstStyle/>
          <a:p>
            <a:pPr algn="ctr"/>
            <a:r>
              <a:rPr lang="en-US" sz="3600" b="1" dirty="0" smtClean="0">
                <a:solidFill>
                  <a:srgbClr val="FFFFFF"/>
                </a:solidFill>
              </a:rPr>
              <a:t>Energy consumption is</a:t>
            </a:r>
            <a:br>
              <a:rPr lang="en-US" sz="3600" b="1" dirty="0" smtClean="0">
                <a:solidFill>
                  <a:srgbClr val="FFFFFF"/>
                </a:solidFill>
              </a:rPr>
            </a:br>
            <a:r>
              <a:rPr lang="en-US" sz="3600" b="1" dirty="0" smtClean="0">
                <a:solidFill>
                  <a:srgbClr val="FFFFFF"/>
                </a:solidFill>
              </a:rPr>
              <a:t> a first-class concern in consumer devices</a:t>
            </a:r>
            <a:endParaRPr lang="en-US" sz="3600" b="1" dirty="0">
              <a:solidFill>
                <a:srgbClr val="FFFFFF"/>
              </a:solidFill>
            </a:endParaRPr>
          </a:p>
        </p:txBody>
      </p:sp>
    </p:spTree>
    <p:extLst>
      <p:ext uri="{BB962C8B-B14F-4D97-AF65-F5344CB8AC3E}">
        <p14:creationId xmlns:p14="http://schemas.microsoft.com/office/powerpoint/2010/main" val="4065271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4286072"/>
            <a:ext cx="5029200" cy="1200328"/>
          </a:xfrm>
          <a:prstGeom prst="rect">
            <a:avLst/>
          </a:prstGeom>
        </p:spPr>
        <p:txBody>
          <a:bodyPr wrap="square">
            <a:spAutoFit/>
          </a:bodyPr>
          <a:lstStyle/>
          <a:p>
            <a:pPr algn="ctr"/>
            <a:r>
              <a:rPr lang="en-US" sz="2400" b="1" dirty="0" smtClean="0">
                <a:solidFill>
                  <a:srgbClr val="000000"/>
                </a:solidFill>
              </a:rPr>
              <a:t>A significant portion of</a:t>
            </a:r>
            <a:br>
              <a:rPr lang="en-US" sz="2400" b="1" dirty="0" smtClean="0">
                <a:solidFill>
                  <a:srgbClr val="000000"/>
                </a:solidFill>
              </a:rPr>
            </a:br>
            <a:r>
              <a:rPr lang="en-US" sz="2400" b="1" dirty="0" smtClean="0">
                <a:solidFill>
                  <a:srgbClr val="000000"/>
                </a:solidFill>
              </a:rPr>
              <a:t>total data movement comes from</a:t>
            </a:r>
            <a:br>
              <a:rPr lang="en-US" sz="2400" b="1" dirty="0" smtClean="0">
                <a:solidFill>
                  <a:srgbClr val="000000"/>
                </a:solidFill>
              </a:rPr>
            </a:br>
            <a:r>
              <a:rPr lang="en-US" sz="2400" b="1" dirty="0" smtClean="0">
                <a:solidFill>
                  <a:srgbClr val="000000"/>
                </a:solidFill>
              </a:rPr>
              <a:t> </a:t>
            </a:r>
            <a:r>
              <a:rPr lang="en-US" sz="2400" b="1" dirty="0" smtClean="0">
                <a:solidFill>
                  <a:srgbClr val="0000FF"/>
                </a:solidFill>
              </a:rPr>
              <a:t>texture tiling</a:t>
            </a:r>
            <a:r>
              <a:rPr lang="en-US" sz="2400" b="1" dirty="0" smtClean="0">
                <a:solidFill>
                  <a:srgbClr val="000000"/>
                </a:solidFill>
              </a:rPr>
              <a:t> and </a:t>
            </a:r>
            <a:r>
              <a:rPr lang="en-US" sz="2400" b="1" dirty="0" smtClean="0">
                <a:solidFill>
                  <a:srgbClr val="0000FF"/>
                </a:solidFill>
              </a:rPr>
              <a:t>color </a:t>
            </a:r>
            <a:r>
              <a:rPr lang="en-US" sz="2400" b="1" dirty="0" err="1" smtClean="0">
                <a:solidFill>
                  <a:srgbClr val="0000FF"/>
                </a:solidFill>
              </a:rPr>
              <a:t>blitting</a:t>
            </a:r>
            <a:endParaRPr lang="en-US" sz="2400" b="1" dirty="0">
              <a:solidFill>
                <a:srgbClr val="0000FF"/>
              </a:solidFill>
            </a:endParaRPr>
          </a:p>
        </p:txBody>
      </p:sp>
      <p:sp>
        <p:nvSpPr>
          <p:cNvPr id="2" name="Title 1"/>
          <p:cNvSpPr>
            <a:spLocks noGrp="1"/>
          </p:cNvSpPr>
          <p:nvPr>
            <p:ph type="title"/>
          </p:nvPr>
        </p:nvSpPr>
        <p:spPr>
          <a:xfrm>
            <a:off x="-228600" y="0"/>
            <a:ext cx="9677400" cy="914400"/>
          </a:xfrm>
        </p:spPr>
        <p:txBody>
          <a:bodyPr/>
          <a:lstStyle/>
          <a:p>
            <a:r>
              <a:rPr lang="en-US" dirty="0" smtClean="0"/>
              <a:t>Scrolling a Google Docs Web Page</a:t>
            </a:r>
            <a:endParaRPr lang="en-US" dirty="0"/>
          </a:p>
        </p:txBody>
      </p:sp>
      <p:sp>
        <p:nvSpPr>
          <p:cNvPr id="4" name="Slide Number Placeholder 3"/>
          <p:cNvSpPr>
            <a:spLocks noGrp="1"/>
          </p:cNvSpPr>
          <p:nvPr>
            <p:ph type="sldNum" sz="quarter" idx="12"/>
          </p:nvPr>
        </p:nvSpPr>
        <p:spPr/>
        <p:txBody>
          <a:bodyPr/>
          <a:lstStyle/>
          <a:p>
            <a:r>
              <a:rPr lang="en-US" dirty="0" smtClean="0"/>
              <a:t>20</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5715000" y="1600200"/>
            <a:ext cx="3810000" cy="1200328"/>
          </a:xfrm>
          <a:prstGeom prst="rect">
            <a:avLst/>
          </a:prstGeom>
        </p:spPr>
        <p:txBody>
          <a:bodyPr wrap="square">
            <a:spAutoFit/>
          </a:bodyPr>
          <a:lstStyle/>
          <a:p>
            <a:pPr algn="ctr"/>
            <a:r>
              <a:rPr lang="en-US" sz="2400" b="1" dirty="0" smtClean="0">
                <a:solidFill>
                  <a:srgbClr val="C00000"/>
                </a:solidFill>
              </a:rPr>
              <a:t>77%</a:t>
            </a:r>
            <a:r>
              <a:rPr lang="en-US" sz="2400" b="1" dirty="0" smtClean="0"/>
              <a:t> of total energy consumption goes to </a:t>
            </a:r>
            <a:r>
              <a:rPr lang="en-US" sz="2400" b="1" dirty="0" smtClean="0">
                <a:solidFill>
                  <a:schemeClr val="accent2"/>
                </a:solidFill>
              </a:rPr>
              <a:t>data movement</a:t>
            </a:r>
            <a:endParaRPr lang="en-US" sz="2400" b="1" dirty="0">
              <a:solidFill>
                <a:schemeClr val="accent2"/>
              </a:solidFill>
            </a:endParaRPr>
          </a:p>
        </p:txBody>
      </p:sp>
      <p:sp>
        <p:nvSpPr>
          <p:cNvPr id="21" name="Rectangle 20"/>
          <p:cNvSpPr/>
          <p:nvPr/>
        </p:nvSpPr>
        <p:spPr>
          <a:xfrm>
            <a:off x="1540435" y="6248400"/>
            <a:ext cx="4495800" cy="461665"/>
          </a:xfrm>
          <a:prstGeom prst="rect">
            <a:avLst/>
          </a:prstGeom>
        </p:spPr>
        <p:txBody>
          <a:bodyPr wrap="square">
            <a:spAutoFit/>
          </a:bodyPr>
          <a:lstStyle/>
          <a:p>
            <a:pPr algn="ctr"/>
            <a:r>
              <a:rPr lang="en-US" sz="2400" b="1" dirty="0" smtClean="0">
                <a:solidFill>
                  <a:srgbClr val="C00000"/>
                </a:solidFill>
              </a:rPr>
              <a:t>37.7%</a:t>
            </a:r>
            <a:r>
              <a:rPr lang="en-US" sz="2400" b="1" dirty="0" smtClean="0"/>
              <a:t> of total system energy </a:t>
            </a:r>
            <a:endParaRPr lang="en-US" sz="2400" b="1" dirty="0">
              <a:solidFill>
                <a:srgbClr val="0000FF"/>
              </a:solidFill>
            </a:endParaRPr>
          </a:p>
        </p:txBody>
      </p:sp>
      <p:graphicFrame>
        <p:nvGraphicFramePr>
          <p:cNvPr id="14" name="Chart 13"/>
          <p:cNvGraphicFramePr>
            <a:graphicFrameLocks/>
          </p:cNvGraphicFramePr>
          <p:nvPr>
            <p:extLst>
              <p:ext uri="{D42A27DB-BD31-4B8C-83A1-F6EECF244321}">
                <p14:modId xmlns:p14="http://schemas.microsoft.com/office/powerpoint/2010/main" val="4259217740"/>
              </p:ext>
            </p:extLst>
          </p:nvPr>
        </p:nvGraphicFramePr>
        <p:xfrm>
          <a:off x="-304800" y="228600"/>
          <a:ext cx="6756400" cy="3813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032020556"/>
              </p:ext>
            </p:extLst>
          </p:nvPr>
        </p:nvGraphicFramePr>
        <p:xfrm>
          <a:off x="5105400" y="3273762"/>
          <a:ext cx="3505200" cy="3584238"/>
        </p:xfrm>
        <a:graphic>
          <a:graphicData uri="http://schemas.openxmlformats.org/drawingml/2006/chart">
            <c:chart xmlns:c="http://schemas.openxmlformats.org/drawingml/2006/chart" xmlns:r="http://schemas.openxmlformats.org/officeDocument/2006/relationships" r:id="rId5"/>
          </a:graphicData>
        </a:graphic>
      </p:graphicFrame>
      <p:cxnSp>
        <p:nvCxnSpPr>
          <p:cNvPr id="24" name="Straight Arrow Connector 23"/>
          <p:cNvCxnSpPr>
            <a:endCxn id="21" idx="3"/>
          </p:cNvCxnSpPr>
          <p:nvPr/>
        </p:nvCxnSpPr>
        <p:spPr>
          <a:xfrm flipH="1">
            <a:off x="6036235" y="5562600"/>
            <a:ext cx="974165" cy="916633"/>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1" idx="3"/>
          </p:cNvCxnSpPr>
          <p:nvPr/>
        </p:nvCxnSpPr>
        <p:spPr>
          <a:xfrm flipH="1">
            <a:off x="6036235" y="5867400"/>
            <a:ext cx="2040965" cy="611833"/>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028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21" grpId="0"/>
      <p:bldGraphic spid="14" grpId="0">
        <p:bldAsOne/>
      </p:bldGraphic>
      <p:bldGraphic spid="1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28600" y="0"/>
            <a:ext cx="9677400" cy="914400"/>
          </a:xfrm>
        </p:spPr>
        <p:txBody>
          <a:bodyPr/>
          <a:lstStyle/>
          <a:p>
            <a:r>
              <a:rPr lang="en-US" dirty="0" smtClean="0"/>
              <a:t>Scrolling a Google Docs Web Page</a:t>
            </a:r>
            <a:endParaRPr lang="en-US" dirty="0"/>
          </a:p>
        </p:txBody>
      </p:sp>
      <p:sp>
        <p:nvSpPr>
          <p:cNvPr id="23" name="Rectangle 22"/>
          <p:cNvSpPr/>
          <p:nvPr/>
        </p:nvSpPr>
        <p:spPr>
          <a:xfrm>
            <a:off x="0" y="4286072"/>
            <a:ext cx="5029200" cy="1200328"/>
          </a:xfrm>
          <a:prstGeom prst="rect">
            <a:avLst/>
          </a:prstGeom>
        </p:spPr>
        <p:txBody>
          <a:bodyPr wrap="square">
            <a:spAutoFit/>
          </a:bodyPr>
          <a:lstStyle/>
          <a:p>
            <a:pPr algn="ctr"/>
            <a:r>
              <a:rPr lang="en-US" sz="2400" b="1" dirty="0" smtClean="0">
                <a:solidFill>
                  <a:srgbClr val="000000"/>
                </a:solidFill>
              </a:rPr>
              <a:t>A significant portion of</a:t>
            </a:r>
            <a:br>
              <a:rPr lang="en-US" sz="2400" b="1" dirty="0" smtClean="0">
                <a:solidFill>
                  <a:srgbClr val="000000"/>
                </a:solidFill>
              </a:rPr>
            </a:br>
            <a:r>
              <a:rPr lang="en-US" sz="2400" b="1" dirty="0" smtClean="0">
                <a:solidFill>
                  <a:srgbClr val="000000"/>
                </a:solidFill>
              </a:rPr>
              <a:t>total data movement comes from</a:t>
            </a:r>
            <a:br>
              <a:rPr lang="en-US" sz="2400" b="1" dirty="0" smtClean="0">
                <a:solidFill>
                  <a:srgbClr val="000000"/>
                </a:solidFill>
              </a:rPr>
            </a:br>
            <a:r>
              <a:rPr lang="en-US" sz="2400" b="1" dirty="0" smtClean="0">
                <a:solidFill>
                  <a:srgbClr val="000000"/>
                </a:solidFill>
              </a:rPr>
              <a:t> </a:t>
            </a:r>
            <a:r>
              <a:rPr lang="en-US" sz="2400" b="1" dirty="0" smtClean="0">
                <a:solidFill>
                  <a:srgbClr val="0000FF"/>
                </a:solidFill>
              </a:rPr>
              <a:t>texture tiling</a:t>
            </a:r>
            <a:r>
              <a:rPr lang="en-US" sz="2400" b="1" dirty="0" smtClean="0">
                <a:solidFill>
                  <a:srgbClr val="000000"/>
                </a:solidFill>
              </a:rPr>
              <a:t> and </a:t>
            </a:r>
            <a:r>
              <a:rPr lang="en-US" sz="2400" b="1" dirty="0" smtClean="0">
                <a:solidFill>
                  <a:srgbClr val="0000FF"/>
                </a:solidFill>
              </a:rPr>
              <a:t>color </a:t>
            </a:r>
            <a:r>
              <a:rPr lang="en-US" sz="2400" b="1" dirty="0" err="1" smtClean="0">
                <a:solidFill>
                  <a:srgbClr val="0000FF"/>
                </a:solidFill>
              </a:rPr>
              <a:t>blitting</a:t>
            </a:r>
            <a:endParaRPr lang="en-US" sz="2400" b="1" dirty="0">
              <a:solidFill>
                <a:srgbClr val="0000FF"/>
              </a:solidFill>
            </a:endParaRPr>
          </a:p>
        </p:txBody>
      </p:sp>
      <p:sp>
        <p:nvSpPr>
          <p:cNvPr id="4" name="Slide Number Placeholder 3"/>
          <p:cNvSpPr>
            <a:spLocks noGrp="1"/>
          </p:cNvSpPr>
          <p:nvPr>
            <p:ph type="sldNum" sz="quarter" idx="12"/>
          </p:nvPr>
        </p:nvSpPr>
        <p:spPr/>
        <p:txBody>
          <a:bodyPr/>
          <a:lstStyle/>
          <a:p>
            <a:r>
              <a:rPr lang="en-US" dirty="0" smtClean="0"/>
              <a:t>21</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8" name="Rectangle 17"/>
          <p:cNvSpPr/>
          <p:nvPr/>
        </p:nvSpPr>
        <p:spPr>
          <a:xfrm>
            <a:off x="5715000" y="1600200"/>
            <a:ext cx="3810000" cy="1200328"/>
          </a:xfrm>
          <a:prstGeom prst="rect">
            <a:avLst/>
          </a:prstGeom>
        </p:spPr>
        <p:txBody>
          <a:bodyPr wrap="square">
            <a:spAutoFit/>
          </a:bodyPr>
          <a:lstStyle/>
          <a:p>
            <a:pPr algn="ctr"/>
            <a:r>
              <a:rPr lang="en-US" sz="2400" b="1" dirty="0" smtClean="0">
                <a:solidFill>
                  <a:srgbClr val="C00000"/>
                </a:solidFill>
              </a:rPr>
              <a:t>77%</a:t>
            </a:r>
            <a:r>
              <a:rPr lang="en-US" sz="2400" b="1" dirty="0" smtClean="0"/>
              <a:t> of total energy consumption goes to </a:t>
            </a:r>
            <a:r>
              <a:rPr lang="en-US" sz="2400" b="1" dirty="0" smtClean="0">
                <a:solidFill>
                  <a:schemeClr val="accent2"/>
                </a:solidFill>
              </a:rPr>
              <a:t>data movement</a:t>
            </a:r>
            <a:endParaRPr lang="en-US" sz="2400" b="1" dirty="0">
              <a:solidFill>
                <a:schemeClr val="accent2"/>
              </a:solidFill>
            </a:endParaRPr>
          </a:p>
        </p:txBody>
      </p:sp>
      <p:sp>
        <p:nvSpPr>
          <p:cNvPr id="21" name="Rectangle 20"/>
          <p:cNvSpPr/>
          <p:nvPr/>
        </p:nvSpPr>
        <p:spPr>
          <a:xfrm>
            <a:off x="1540435" y="6248400"/>
            <a:ext cx="4495800" cy="461665"/>
          </a:xfrm>
          <a:prstGeom prst="rect">
            <a:avLst/>
          </a:prstGeom>
        </p:spPr>
        <p:txBody>
          <a:bodyPr wrap="square">
            <a:spAutoFit/>
          </a:bodyPr>
          <a:lstStyle/>
          <a:p>
            <a:pPr algn="ctr"/>
            <a:r>
              <a:rPr lang="en-US" sz="2400" b="1" dirty="0" smtClean="0">
                <a:solidFill>
                  <a:srgbClr val="C00000"/>
                </a:solidFill>
              </a:rPr>
              <a:t>37.7%</a:t>
            </a:r>
            <a:r>
              <a:rPr lang="en-US" sz="2400" b="1" dirty="0" smtClean="0"/>
              <a:t> of total system energy </a:t>
            </a:r>
            <a:endParaRPr lang="en-US" sz="2400" b="1" dirty="0">
              <a:solidFill>
                <a:srgbClr val="0000FF"/>
              </a:solidFill>
            </a:endParaRPr>
          </a:p>
        </p:txBody>
      </p:sp>
      <p:graphicFrame>
        <p:nvGraphicFramePr>
          <p:cNvPr id="14" name="Chart 13"/>
          <p:cNvGraphicFramePr>
            <a:graphicFrameLocks/>
          </p:cNvGraphicFramePr>
          <p:nvPr>
            <p:extLst>
              <p:ext uri="{D42A27DB-BD31-4B8C-83A1-F6EECF244321}">
                <p14:modId xmlns:p14="http://schemas.microsoft.com/office/powerpoint/2010/main" val="2676877453"/>
              </p:ext>
            </p:extLst>
          </p:nvPr>
        </p:nvGraphicFramePr>
        <p:xfrm>
          <a:off x="-304800" y="228600"/>
          <a:ext cx="6756400" cy="3813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4114461659"/>
              </p:ext>
            </p:extLst>
          </p:nvPr>
        </p:nvGraphicFramePr>
        <p:xfrm>
          <a:off x="5105400" y="3273762"/>
          <a:ext cx="3505200" cy="3584238"/>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1"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31" name="Group 30"/>
          <p:cNvGrpSpPr/>
          <p:nvPr/>
        </p:nvGrpSpPr>
        <p:grpSpPr>
          <a:xfrm>
            <a:off x="-228599" y="2971799"/>
            <a:ext cx="9601199" cy="1219200"/>
            <a:chOff x="1213867" y="5486400"/>
            <a:chExt cx="7748159" cy="508835"/>
          </a:xfrm>
        </p:grpSpPr>
        <p:grpSp>
          <p:nvGrpSpPr>
            <p:cNvPr id="32" name="Group 31"/>
            <p:cNvGrpSpPr/>
            <p:nvPr/>
          </p:nvGrpSpPr>
          <p:grpSpPr>
            <a:xfrm>
              <a:off x="1459839" y="5486400"/>
              <a:ext cx="7256214" cy="508835"/>
              <a:chOff x="-728366" y="838199"/>
              <a:chExt cx="11314238" cy="295236"/>
            </a:xfrm>
          </p:grpSpPr>
          <p:sp>
            <p:nvSpPr>
              <p:cNvPr id="34" name="Rounded Rectangle 33"/>
              <p:cNvSpPr/>
              <p:nvPr/>
            </p:nvSpPr>
            <p:spPr bwMode="auto">
              <a:xfrm>
                <a:off x="-728366" y="857675"/>
                <a:ext cx="11314238" cy="275760"/>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5" name="Rectangle 34"/>
              <p:cNvSpPr/>
              <p:nvPr/>
            </p:nvSpPr>
            <p:spPr>
              <a:xfrm>
                <a:off x="-153065" y="838199"/>
                <a:ext cx="9386361" cy="111795"/>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33" name="Rectangle 32"/>
            <p:cNvSpPr/>
            <p:nvPr/>
          </p:nvSpPr>
          <p:spPr>
            <a:xfrm>
              <a:off x="1213867" y="5581798"/>
              <a:ext cx="7748159" cy="398198"/>
            </a:xfrm>
            <a:prstGeom prst="rect">
              <a:avLst/>
            </a:prstGeom>
          </p:spPr>
          <p:txBody>
            <a:bodyPr wrap="square">
              <a:spAutoFit/>
            </a:bodyPr>
            <a:lstStyle/>
            <a:p>
              <a:pPr algn="ctr"/>
              <a:r>
                <a:rPr lang="en-US" sz="2800" b="1" dirty="0" smtClean="0"/>
                <a:t>Can we use </a:t>
              </a:r>
              <a:r>
                <a:rPr lang="en-US" sz="2800" b="1" dirty="0" smtClean="0">
                  <a:solidFill>
                    <a:srgbClr val="0000FF"/>
                  </a:solidFill>
                </a:rPr>
                <a:t>PIM</a:t>
              </a:r>
              <a:r>
                <a:rPr lang="en-US" sz="2800" b="1" dirty="0" smtClean="0"/>
                <a:t> to mitigate the </a:t>
              </a:r>
              <a:r>
                <a:rPr lang="en-US" sz="2800" b="1" dirty="0" smtClean="0">
                  <a:solidFill>
                    <a:schemeClr val="accent2"/>
                  </a:solidFill>
                </a:rPr>
                <a:t>data movement cost</a:t>
              </a:r>
            </a:p>
            <a:p>
              <a:pPr algn="ctr"/>
              <a:r>
                <a:rPr lang="en-US" sz="2800" b="1" dirty="0" smtClean="0">
                  <a:solidFill>
                    <a:schemeClr val="accent2"/>
                  </a:solidFill>
                </a:rPr>
                <a:t> </a:t>
              </a:r>
              <a:r>
                <a:rPr lang="en-US" sz="2800" b="1" dirty="0" smtClean="0">
                  <a:solidFill>
                    <a:srgbClr val="000000"/>
                  </a:solidFill>
                </a:rPr>
                <a:t>for</a:t>
              </a:r>
              <a:r>
                <a:rPr lang="en-US" sz="2800" b="1" dirty="0" smtClean="0">
                  <a:solidFill>
                    <a:schemeClr val="accent2"/>
                  </a:solidFill>
                </a:rPr>
                <a:t> </a:t>
              </a:r>
              <a:r>
                <a:rPr lang="en-US" sz="2800" b="1" dirty="0" smtClean="0">
                  <a:solidFill>
                    <a:srgbClr val="0000FF"/>
                  </a:solidFill>
                </a:rPr>
                <a:t>texture tiling </a:t>
              </a:r>
              <a:r>
                <a:rPr lang="en-US" sz="2800" b="1" dirty="0" smtClean="0"/>
                <a:t>and </a:t>
              </a:r>
              <a:r>
                <a:rPr lang="en-US" sz="2800" b="1" dirty="0" smtClean="0">
                  <a:solidFill>
                    <a:srgbClr val="0000FF"/>
                  </a:solidFill>
                </a:rPr>
                <a:t>color </a:t>
              </a:r>
              <a:r>
                <a:rPr lang="en-US" sz="2800" b="1" dirty="0" err="1" smtClean="0">
                  <a:solidFill>
                    <a:srgbClr val="0000FF"/>
                  </a:solidFill>
                </a:rPr>
                <a:t>blitting</a:t>
              </a:r>
              <a:r>
                <a:rPr lang="en-US" sz="2800" b="1" dirty="0" smtClean="0"/>
                <a:t>?</a:t>
              </a:r>
              <a:endParaRPr lang="en-US" sz="2800" b="1" dirty="0">
                <a:solidFill>
                  <a:srgbClr val="0000FF"/>
                </a:solidFill>
              </a:endParaRPr>
            </a:p>
          </p:txBody>
        </p:sp>
      </p:grpSp>
      <p:cxnSp>
        <p:nvCxnSpPr>
          <p:cNvPr id="24" name="Straight Arrow Connector 23"/>
          <p:cNvCxnSpPr>
            <a:endCxn id="21" idx="3"/>
          </p:cNvCxnSpPr>
          <p:nvPr/>
        </p:nvCxnSpPr>
        <p:spPr>
          <a:xfrm flipH="1">
            <a:off x="6036235" y="5562600"/>
            <a:ext cx="974165" cy="916633"/>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1" idx="3"/>
          </p:cNvCxnSpPr>
          <p:nvPr/>
        </p:nvCxnSpPr>
        <p:spPr>
          <a:xfrm flipH="1">
            <a:off x="6036235" y="5867400"/>
            <a:ext cx="2040965" cy="611833"/>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761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601200" cy="914400"/>
          </a:xfrm>
        </p:spPr>
        <p:txBody>
          <a:bodyPr/>
          <a:lstStyle/>
          <a:p>
            <a:r>
              <a:rPr lang="en-US" sz="3600" dirty="0" smtClean="0"/>
              <a:t>Can We Use PIM for Texture Tiling?</a:t>
            </a:r>
            <a:endParaRPr lang="en-US" sz="3600" dirty="0"/>
          </a:p>
        </p:txBody>
      </p:sp>
      <p:sp>
        <p:nvSpPr>
          <p:cNvPr id="4" name="Slide Number Placeholder 3"/>
          <p:cNvSpPr>
            <a:spLocks noGrp="1"/>
          </p:cNvSpPr>
          <p:nvPr>
            <p:ph type="sldNum" sz="quarter" idx="12"/>
          </p:nvPr>
        </p:nvSpPr>
        <p:spPr/>
        <p:txBody>
          <a:bodyPr/>
          <a:lstStyle/>
          <a:p>
            <a:r>
              <a:rPr lang="en-US" dirty="0" smtClean="0"/>
              <a:t>22</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cxnSp>
        <p:nvCxnSpPr>
          <p:cNvPr id="61" name="Straight Arrow Connector 60"/>
          <p:cNvCxnSpPr>
            <a:stCxn id="50" idx="3"/>
          </p:cNvCxnSpPr>
          <p:nvPr/>
        </p:nvCxnSpPr>
        <p:spPr>
          <a:xfrm>
            <a:off x="2442161" y="4473692"/>
            <a:ext cx="458772" cy="422346"/>
          </a:xfrm>
          <a:prstGeom prst="straightConnector1">
            <a:avLst/>
          </a:prstGeom>
          <a:noFill/>
          <a:ln w="38100" cap="flat" cmpd="sng" algn="ctr">
            <a:solidFill>
              <a:srgbClr val="006600"/>
            </a:solidFill>
            <a:prstDash val="sysDot"/>
            <a:miter lim="800000"/>
            <a:tailEnd type="stealth" w="lg" len="lg"/>
          </a:ln>
          <a:effectLst/>
        </p:spPr>
      </p:cxnSp>
      <p:cxnSp>
        <p:nvCxnSpPr>
          <p:cNvPr id="57" name="Straight Arrow Connector 56"/>
          <p:cNvCxnSpPr>
            <a:endCxn id="47" idx="3"/>
          </p:cNvCxnSpPr>
          <p:nvPr/>
        </p:nvCxnSpPr>
        <p:spPr>
          <a:xfrm flipH="1">
            <a:off x="2443734" y="2819400"/>
            <a:ext cx="457199" cy="249814"/>
          </a:xfrm>
          <a:prstGeom prst="straightConnector1">
            <a:avLst/>
          </a:prstGeom>
          <a:noFill/>
          <a:ln w="38100" cap="flat" cmpd="sng" algn="ctr">
            <a:solidFill>
              <a:srgbClr val="006600"/>
            </a:solidFill>
            <a:prstDash val="sysDot"/>
            <a:miter lim="800000"/>
            <a:tailEnd type="stealth" w="lg" len="lg"/>
          </a:ln>
          <a:effectLst/>
        </p:spPr>
      </p:cxnSp>
      <p:grpSp>
        <p:nvGrpSpPr>
          <p:cNvPr id="9" name="Group 8"/>
          <p:cNvGrpSpPr/>
          <p:nvPr/>
        </p:nvGrpSpPr>
        <p:grpSpPr>
          <a:xfrm>
            <a:off x="1386568" y="914400"/>
            <a:ext cx="3762417" cy="4648200"/>
            <a:chOff x="1881233" y="1875505"/>
            <a:chExt cx="3007069" cy="4012731"/>
          </a:xfrm>
        </p:grpSpPr>
        <p:cxnSp>
          <p:nvCxnSpPr>
            <p:cNvPr id="23" name="Straight Connector 22"/>
            <p:cNvCxnSpPr/>
            <p:nvPr/>
          </p:nvCxnSpPr>
          <p:spPr>
            <a:xfrm>
              <a:off x="4614877" y="2212877"/>
              <a:ext cx="0" cy="3554768"/>
            </a:xfrm>
            <a:prstGeom prst="line">
              <a:avLst/>
            </a:prstGeom>
            <a:ln w="254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66251" y="1875505"/>
              <a:ext cx="522051" cy="318840"/>
            </a:xfrm>
            <a:prstGeom prst="rect">
              <a:avLst/>
            </a:prstGeom>
            <a:noFill/>
          </p:spPr>
          <p:txBody>
            <a:bodyPr wrap="none" lIns="0" tIns="0" rIns="0" bIns="0" rtlCol="0">
              <a:spAutoFit/>
            </a:bodyPr>
            <a:lstStyle/>
            <a:p>
              <a:pPr algn="ctr"/>
              <a:r>
                <a:rPr lang="en-US" sz="2400" b="1" i="1" dirty="0" smtClean="0">
                  <a:solidFill>
                    <a:prstClr val="black"/>
                  </a:solidFill>
                  <a:latin typeface="Calibri"/>
                </a:rPr>
                <a:t>time</a:t>
              </a:r>
              <a:endParaRPr lang="en-US" sz="2400" b="1" i="1" dirty="0">
                <a:solidFill>
                  <a:prstClr val="black"/>
                </a:solidFill>
                <a:latin typeface="Calibri"/>
              </a:endParaRPr>
            </a:p>
          </p:txBody>
        </p:sp>
        <p:cxnSp>
          <p:nvCxnSpPr>
            <p:cNvPr id="29" name="Straight Connector 28"/>
            <p:cNvCxnSpPr/>
            <p:nvPr/>
          </p:nvCxnSpPr>
          <p:spPr>
            <a:xfrm flipH="1">
              <a:off x="2056238" y="2508040"/>
              <a:ext cx="24228" cy="3380196"/>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81233" y="2270396"/>
              <a:ext cx="398468" cy="265700"/>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CPU</a:t>
              </a:r>
              <a:endParaRPr lang="en-US" sz="2000" b="1" i="1" dirty="0">
                <a:solidFill>
                  <a:prstClr val="black">
                    <a:lumMod val="50000"/>
                    <a:lumOff val="50000"/>
                  </a:prstClr>
                </a:solidFill>
                <a:latin typeface="Calibri"/>
              </a:endParaRPr>
            </a:p>
          </p:txBody>
        </p:sp>
        <p:cxnSp>
          <p:nvCxnSpPr>
            <p:cNvPr id="36" name="Straight Connector 35"/>
            <p:cNvCxnSpPr/>
            <p:nvPr/>
          </p:nvCxnSpPr>
          <p:spPr>
            <a:xfrm>
              <a:off x="3728365" y="2508040"/>
              <a:ext cx="0" cy="3347012"/>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07034" y="2270396"/>
              <a:ext cx="770511" cy="265700"/>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Memory</a:t>
              </a:r>
              <a:endParaRPr lang="en-US" b="1" i="1" dirty="0">
                <a:solidFill>
                  <a:prstClr val="black">
                    <a:lumMod val="50000"/>
                    <a:lumOff val="50000"/>
                  </a:prstClr>
                </a:solidFill>
                <a:latin typeface="Calibri"/>
              </a:endParaRPr>
            </a:p>
          </p:txBody>
        </p:sp>
      </p:grpSp>
      <p:sp>
        <p:nvSpPr>
          <p:cNvPr id="38" name="Rounded Rectangle 37"/>
          <p:cNvSpPr/>
          <p:nvPr/>
        </p:nvSpPr>
        <p:spPr>
          <a:xfrm>
            <a:off x="768147" y="1935913"/>
            <a:ext cx="1674020" cy="654887"/>
          </a:xfrm>
          <a:prstGeom prst="roundRect">
            <a:avLst>
              <a:gd name="adj" fmla="val 7702"/>
            </a:avLst>
          </a:prstGeom>
          <a:solidFill>
            <a:schemeClr val="tx2"/>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err="1" smtClean="0">
                <a:ln>
                  <a:noFill/>
                </a:ln>
                <a:solidFill>
                  <a:srgbClr val="FFFFFF"/>
                </a:solidFill>
                <a:effectLst/>
                <a:uLnTx/>
                <a:uFillTx/>
                <a:ea typeface="+mn-ea"/>
                <a:cs typeface="+mn-cs"/>
              </a:rPr>
              <a:t>Rasterization</a:t>
            </a:r>
            <a:endParaRPr kumimoji="0" lang="en-US" sz="2200" b="0" i="0" u="none" strike="noStrike" kern="0" cap="none" spc="0" normalizeH="0" baseline="0" noProof="0" dirty="0" smtClean="0">
              <a:ln>
                <a:noFill/>
              </a:ln>
              <a:solidFill>
                <a:srgbClr val="FFFFFF"/>
              </a:solidFill>
              <a:effectLst/>
              <a:uLnTx/>
              <a:uFillTx/>
              <a:ea typeface="+mn-ea"/>
              <a:cs typeface="+mn-cs"/>
            </a:endParaRPr>
          </a:p>
        </p:txBody>
      </p:sp>
      <p:grpSp>
        <p:nvGrpSpPr>
          <p:cNvPr id="3" name="Group 2"/>
          <p:cNvGrpSpPr/>
          <p:nvPr/>
        </p:nvGrpSpPr>
        <p:grpSpPr>
          <a:xfrm>
            <a:off x="813917" y="2818506"/>
            <a:ext cx="1629817" cy="1905894"/>
            <a:chOff x="1189584" y="2802979"/>
            <a:chExt cx="1629817" cy="1905894"/>
          </a:xfrm>
        </p:grpSpPr>
        <p:sp>
          <p:nvSpPr>
            <p:cNvPr id="47" name="Rounded Rectangle 46"/>
            <p:cNvSpPr/>
            <p:nvPr/>
          </p:nvSpPr>
          <p:spPr>
            <a:xfrm>
              <a:off x="1191153" y="2802979"/>
              <a:ext cx="1628248" cy="501416"/>
            </a:xfrm>
            <a:prstGeom prst="roundRect">
              <a:avLst>
                <a:gd name="adj" fmla="val 7702"/>
              </a:avLst>
            </a:prstGeom>
            <a:solidFill>
              <a:schemeClr val="bg2">
                <a:lumMod val="50000"/>
              </a:schemeClr>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Read Bitmap</a:t>
              </a:r>
            </a:p>
          </p:txBody>
        </p:sp>
        <p:sp>
          <p:nvSpPr>
            <p:cNvPr id="48" name="Rounded Rectangle 47"/>
            <p:cNvSpPr/>
            <p:nvPr/>
          </p:nvSpPr>
          <p:spPr>
            <a:xfrm>
              <a:off x="1189586" y="3494267"/>
              <a:ext cx="1628247" cy="501416"/>
            </a:xfrm>
            <a:prstGeom prst="roundRect">
              <a:avLst>
                <a:gd name="adj" fmla="val 7702"/>
              </a:avLst>
            </a:prstGeom>
            <a:solidFill>
              <a:schemeClr val="bg2">
                <a:lumMod val="50000"/>
              </a:schemeClr>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Conversion</a:t>
              </a:r>
            </a:p>
          </p:txBody>
        </p:sp>
        <p:sp>
          <p:nvSpPr>
            <p:cNvPr id="50" name="Rounded Rectangle 49"/>
            <p:cNvSpPr/>
            <p:nvPr/>
          </p:nvSpPr>
          <p:spPr>
            <a:xfrm>
              <a:off x="1189584" y="4207457"/>
              <a:ext cx="1628244" cy="501416"/>
            </a:xfrm>
            <a:prstGeom prst="roundRect">
              <a:avLst>
                <a:gd name="adj" fmla="val 7702"/>
              </a:avLst>
            </a:prstGeom>
            <a:solidFill>
              <a:schemeClr val="bg2">
                <a:lumMod val="50000"/>
              </a:schemeClr>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Write Back</a:t>
              </a:r>
            </a:p>
          </p:txBody>
        </p:sp>
      </p:grpSp>
      <p:sp>
        <p:nvSpPr>
          <p:cNvPr id="51" name="Left Brace 50"/>
          <p:cNvSpPr/>
          <p:nvPr/>
        </p:nvSpPr>
        <p:spPr>
          <a:xfrm>
            <a:off x="500037" y="2802978"/>
            <a:ext cx="191096" cy="1905899"/>
          </a:xfrm>
          <a:prstGeom prst="leftBrace">
            <a:avLst>
              <a:gd name="adj1" fmla="val 101669"/>
              <a:gd name="adj2" fmla="val 50000"/>
            </a:avLst>
          </a:prstGeom>
          <a:no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Calibri"/>
              <a:ea typeface="+mn-ea"/>
              <a:cs typeface="+mn-cs"/>
            </a:endParaRPr>
          </a:p>
        </p:txBody>
      </p:sp>
      <p:cxnSp>
        <p:nvCxnSpPr>
          <p:cNvPr id="56" name="Straight Arrow Connector 55"/>
          <p:cNvCxnSpPr>
            <a:stCxn id="38" idx="3"/>
          </p:cNvCxnSpPr>
          <p:nvPr/>
        </p:nvCxnSpPr>
        <p:spPr>
          <a:xfrm>
            <a:off x="2442167" y="2263357"/>
            <a:ext cx="458766" cy="556043"/>
          </a:xfrm>
          <a:prstGeom prst="straightConnector1">
            <a:avLst/>
          </a:prstGeom>
          <a:noFill/>
          <a:ln w="38100" cap="flat" cmpd="sng" algn="ctr">
            <a:solidFill>
              <a:srgbClr val="006600"/>
            </a:solidFill>
            <a:prstDash val="sysDot"/>
            <a:miter lim="800000"/>
            <a:tailEnd type="stealth" w="lg" len="lg"/>
          </a:ln>
          <a:effectLst/>
        </p:spPr>
      </p:cxnSp>
      <p:sp>
        <p:nvSpPr>
          <p:cNvPr id="63" name="TextBox 62"/>
          <p:cNvSpPr txBox="1"/>
          <p:nvPr/>
        </p:nvSpPr>
        <p:spPr>
          <a:xfrm>
            <a:off x="2895600" y="3866952"/>
            <a:ext cx="1524000" cy="552648"/>
          </a:xfrm>
          <a:prstGeom prst="rect">
            <a:avLst/>
          </a:prstGeom>
          <a:noFill/>
        </p:spPr>
        <p:txBody>
          <a:bodyPr wrap="none" lIns="0" tIns="0" rIns="0" bIns="0" rtlCol="0">
            <a:noAutofit/>
          </a:bodyPr>
          <a:lstStyle/>
          <a:p>
            <a:pPr algn="ctr">
              <a:lnSpc>
                <a:spcPts val="1600"/>
              </a:lnSpc>
            </a:pPr>
            <a:r>
              <a:rPr lang="en-US" sz="2400" b="1" i="1" spc="-50" dirty="0" smtClean="0">
                <a:solidFill>
                  <a:schemeClr val="accent2"/>
                </a:solidFill>
                <a:latin typeface="Calibri"/>
              </a:rPr>
              <a:t>data movement</a:t>
            </a:r>
            <a:endParaRPr lang="en-US" sz="2400" b="1" i="1" spc="-50" dirty="0">
              <a:solidFill>
                <a:schemeClr val="accent2"/>
              </a:solidFill>
              <a:latin typeface="Calibri"/>
            </a:endParaRPr>
          </a:p>
        </p:txBody>
      </p:sp>
      <p:grpSp>
        <p:nvGrpSpPr>
          <p:cNvPr id="11" name="Group 10"/>
          <p:cNvGrpSpPr/>
          <p:nvPr/>
        </p:nvGrpSpPr>
        <p:grpSpPr>
          <a:xfrm>
            <a:off x="5767621" y="838200"/>
            <a:ext cx="2511311" cy="4554670"/>
            <a:chOff x="5409421" y="914400"/>
            <a:chExt cx="2511309" cy="4554670"/>
          </a:xfrm>
        </p:grpSpPr>
        <p:cxnSp>
          <p:nvCxnSpPr>
            <p:cNvPr id="42" name="Straight Connector 41"/>
            <p:cNvCxnSpPr/>
            <p:nvPr/>
          </p:nvCxnSpPr>
          <p:spPr>
            <a:xfrm>
              <a:off x="5658700" y="1646878"/>
              <a:ext cx="2898" cy="3822192"/>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09421" y="1371600"/>
              <a:ext cx="498559" cy="307777"/>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CPU</a:t>
              </a:r>
              <a:endParaRPr lang="en-US" sz="1600" b="1" i="1" dirty="0">
                <a:solidFill>
                  <a:prstClr val="black">
                    <a:lumMod val="50000"/>
                    <a:lumOff val="50000"/>
                  </a:prstClr>
                </a:solidFill>
                <a:latin typeface="Calibri"/>
              </a:endParaRPr>
            </a:p>
          </p:txBody>
        </p:sp>
        <p:cxnSp>
          <p:nvCxnSpPr>
            <p:cNvPr id="44" name="Straight Connector 43"/>
            <p:cNvCxnSpPr/>
            <p:nvPr/>
          </p:nvCxnSpPr>
          <p:spPr>
            <a:xfrm flipH="1">
              <a:off x="7718996" y="1646878"/>
              <a:ext cx="1540" cy="3763322"/>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30061" y="1371600"/>
              <a:ext cx="490669" cy="307777"/>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PIM</a:t>
              </a:r>
              <a:endParaRPr lang="en-US" sz="1600" b="1" i="1" dirty="0">
                <a:solidFill>
                  <a:prstClr val="black">
                    <a:lumMod val="50000"/>
                    <a:lumOff val="50000"/>
                  </a:prstClr>
                </a:solidFill>
                <a:latin typeface="Calibri"/>
              </a:endParaRPr>
            </a:p>
          </p:txBody>
        </p:sp>
        <p:sp>
          <p:nvSpPr>
            <p:cNvPr id="46" name="TextBox 45"/>
            <p:cNvSpPr txBox="1"/>
            <p:nvPr/>
          </p:nvSpPr>
          <p:spPr>
            <a:xfrm>
              <a:off x="5771779" y="914400"/>
              <a:ext cx="1705394" cy="369332"/>
            </a:xfrm>
            <a:prstGeom prst="rect">
              <a:avLst/>
            </a:prstGeom>
            <a:noFill/>
          </p:spPr>
          <p:txBody>
            <a:bodyPr wrap="none" lIns="0" tIns="0" rIns="0" bIns="0" rtlCol="0">
              <a:spAutoFit/>
            </a:bodyPr>
            <a:lstStyle/>
            <a:p>
              <a:pPr algn="ctr"/>
              <a:r>
                <a:rPr lang="en-US" sz="2400" b="1" dirty="0" smtClean="0">
                  <a:solidFill>
                    <a:schemeClr val="tx2"/>
                  </a:solidFill>
                  <a:latin typeface="Gill Sans MT"/>
                  <a:cs typeface="Gill Sans MT"/>
                </a:rPr>
                <a:t> CPU + PIM</a:t>
              </a:r>
              <a:endParaRPr lang="en-US" sz="2400" b="1" dirty="0">
                <a:solidFill>
                  <a:schemeClr val="tx2"/>
                </a:solidFill>
                <a:latin typeface="Gill Sans MT"/>
                <a:cs typeface="Gill Sans MT"/>
              </a:endParaRPr>
            </a:p>
          </p:txBody>
        </p:sp>
      </p:grpSp>
      <p:sp>
        <p:nvSpPr>
          <p:cNvPr id="53" name="Rounded Rectangle 52"/>
          <p:cNvSpPr/>
          <p:nvPr/>
        </p:nvSpPr>
        <p:spPr>
          <a:xfrm>
            <a:off x="5183978" y="1828800"/>
            <a:ext cx="1674020" cy="609600"/>
          </a:xfrm>
          <a:prstGeom prst="roundRect">
            <a:avLst>
              <a:gd name="adj" fmla="val 7702"/>
            </a:avLst>
          </a:prstGeom>
          <a:solidFill>
            <a:schemeClr val="tx2"/>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err="1" smtClean="0">
                <a:ln>
                  <a:noFill/>
                </a:ln>
                <a:solidFill>
                  <a:srgbClr val="FFFFFF"/>
                </a:solidFill>
                <a:effectLst/>
                <a:uLnTx/>
                <a:uFillTx/>
                <a:ea typeface="+mn-ea"/>
                <a:cs typeface="+mn-cs"/>
              </a:rPr>
              <a:t>Rasterization</a:t>
            </a:r>
            <a:endParaRPr kumimoji="0" lang="en-US" sz="2200" b="0" i="0" u="none" strike="noStrike" kern="0" cap="none" spc="0" normalizeH="0" baseline="0" noProof="0" dirty="0" smtClean="0">
              <a:ln>
                <a:noFill/>
              </a:ln>
              <a:solidFill>
                <a:srgbClr val="FFFFFF"/>
              </a:solidFill>
              <a:effectLst/>
              <a:uLnTx/>
              <a:uFillTx/>
              <a:ea typeface="+mn-ea"/>
              <a:cs typeface="+mn-cs"/>
            </a:endParaRPr>
          </a:p>
        </p:txBody>
      </p:sp>
      <p:cxnSp>
        <p:nvCxnSpPr>
          <p:cNvPr id="54" name="Straight Arrow Connector 53"/>
          <p:cNvCxnSpPr>
            <a:stCxn id="53" idx="3"/>
          </p:cNvCxnSpPr>
          <p:nvPr/>
        </p:nvCxnSpPr>
        <p:spPr>
          <a:xfrm>
            <a:off x="6857998" y="2133600"/>
            <a:ext cx="457200" cy="304801"/>
          </a:xfrm>
          <a:prstGeom prst="straightConnector1">
            <a:avLst/>
          </a:prstGeom>
          <a:noFill/>
          <a:ln w="38100" cap="flat" cmpd="sng" algn="ctr">
            <a:solidFill>
              <a:srgbClr val="006600"/>
            </a:solidFill>
            <a:prstDash val="sysDot"/>
            <a:miter lim="800000"/>
            <a:tailEnd type="stealth" w="lg" len="lg"/>
          </a:ln>
          <a:effectLst/>
        </p:spPr>
      </p:cxnSp>
      <p:sp>
        <p:nvSpPr>
          <p:cNvPr id="59" name="Rounded Rectangle 58"/>
          <p:cNvSpPr/>
          <p:nvPr/>
        </p:nvSpPr>
        <p:spPr>
          <a:xfrm>
            <a:off x="7287153" y="2851384"/>
            <a:ext cx="1628247" cy="501416"/>
          </a:xfrm>
          <a:prstGeom prst="roundRect">
            <a:avLst>
              <a:gd name="adj" fmla="val 7702"/>
            </a:avLst>
          </a:prstGeom>
          <a:solidFill>
            <a:schemeClr val="bg2">
              <a:lumMod val="50000"/>
            </a:schemeClr>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Conversion</a:t>
            </a:r>
          </a:p>
        </p:txBody>
      </p:sp>
      <p:sp>
        <p:nvSpPr>
          <p:cNvPr id="65" name="TextBox 64"/>
          <p:cNvSpPr txBox="1"/>
          <p:nvPr/>
        </p:nvSpPr>
        <p:spPr>
          <a:xfrm rot="16200000">
            <a:off x="5254172" y="2921565"/>
            <a:ext cx="1096390" cy="130061"/>
          </a:xfrm>
          <a:prstGeom prst="rect">
            <a:avLst/>
          </a:prstGeom>
          <a:noFill/>
        </p:spPr>
        <p:txBody>
          <a:bodyPr wrap="none" lIns="0" tIns="0" rIns="0" bIns="0" rtlCol="0">
            <a:noAutofit/>
          </a:bodyPr>
          <a:lstStyle/>
          <a:p>
            <a:pPr algn="ctr">
              <a:lnSpc>
                <a:spcPts val="1600"/>
              </a:lnSpc>
            </a:pPr>
            <a:r>
              <a:rPr lang="en-US" sz="2400" i="1" dirty="0" smtClean="0">
                <a:solidFill>
                  <a:prstClr val="black">
                    <a:lumMod val="50000"/>
                    <a:lumOff val="50000"/>
                  </a:prstClr>
                </a:solidFill>
                <a:latin typeface="Calibri"/>
              </a:rPr>
              <a:t>idle</a:t>
            </a:r>
            <a:endParaRPr lang="en-US" sz="2400" i="1" dirty="0">
              <a:solidFill>
                <a:prstClr val="black">
                  <a:lumMod val="50000"/>
                  <a:lumOff val="50000"/>
                </a:prstClr>
              </a:solidFill>
              <a:latin typeface="Calibri"/>
            </a:endParaRPr>
          </a:p>
        </p:txBody>
      </p:sp>
      <p:grpSp>
        <p:nvGrpSpPr>
          <p:cNvPr id="66" name="Group 65"/>
          <p:cNvGrpSpPr/>
          <p:nvPr/>
        </p:nvGrpSpPr>
        <p:grpSpPr>
          <a:xfrm>
            <a:off x="4419600" y="1600206"/>
            <a:ext cx="4571998" cy="531443"/>
            <a:chOff x="940262" y="5486401"/>
            <a:chExt cx="7631303" cy="271663"/>
          </a:xfrm>
        </p:grpSpPr>
        <p:sp>
          <p:nvSpPr>
            <p:cNvPr id="70" name="Rectangle 69"/>
            <p:cNvSpPr/>
            <p:nvPr/>
          </p:nvSpPr>
          <p:spPr>
            <a:xfrm>
              <a:off x="940262" y="5486401"/>
              <a:ext cx="6019799" cy="235994"/>
            </a:xfrm>
            <a:prstGeom prst="rect">
              <a:avLst/>
            </a:prstGeom>
          </p:spPr>
          <p:txBody>
            <a:bodyPr wrap="square">
              <a:spAutoFit/>
            </a:bodyPr>
            <a:lstStyle/>
            <a:p>
              <a:pPr algn="ctr"/>
              <a:endParaRPr lang="en-US" sz="2400" b="1" dirty="0">
                <a:solidFill>
                  <a:schemeClr val="tx1">
                    <a:lumMod val="75000"/>
                    <a:lumOff val="25000"/>
                  </a:schemeClr>
                </a:solidFill>
              </a:endParaRPr>
            </a:p>
          </p:txBody>
        </p:sp>
        <p:sp>
          <p:nvSpPr>
            <p:cNvPr id="68" name="Rectangle 67"/>
            <p:cNvSpPr/>
            <p:nvPr/>
          </p:nvSpPr>
          <p:spPr>
            <a:xfrm>
              <a:off x="1703388" y="5522070"/>
              <a:ext cx="6868177" cy="235994"/>
            </a:xfrm>
            <a:prstGeom prst="rect">
              <a:avLst/>
            </a:prstGeom>
          </p:spPr>
          <p:txBody>
            <a:bodyPr wrap="square">
              <a:spAutoFit/>
            </a:bodyPr>
            <a:lstStyle/>
            <a:p>
              <a:pPr algn="ctr"/>
              <a:endParaRPr lang="en-US" sz="2400" b="1" dirty="0">
                <a:solidFill>
                  <a:srgbClr val="0000FF"/>
                </a:solidFill>
              </a:endParaRPr>
            </a:p>
          </p:txBody>
        </p:sp>
      </p:grpSp>
      <p:sp>
        <p:nvSpPr>
          <p:cNvPr id="104" name="Rectangle 103"/>
          <p:cNvSpPr/>
          <p:nvPr/>
        </p:nvSpPr>
        <p:spPr>
          <a:xfrm>
            <a:off x="9144000" y="5257800"/>
            <a:ext cx="4343400" cy="830997"/>
          </a:xfrm>
          <a:prstGeom prst="rect">
            <a:avLst/>
          </a:prstGeom>
        </p:spPr>
        <p:txBody>
          <a:bodyPr wrap="square">
            <a:spAutoFit/>
          </a:bodyPr>
          <a:lstStyle/>
          <a:p>
            <a:pPr algn="ctr"/>
            <a:r>
              <a:rPr lang="en-US" sz="2400" b="1" dirty="0" smtClean="0"/>
              <a:t> 1) Eliminate a significant portion of </a:t>
            </a:r>
            <a:r>
              <a:rPr lang="en-US" sz="2400" b="1" dirty="0" smtClean="0">
                <a:solidFill>
                  <a:srgbClr val="C00000"/>
                </a:solidFill>
              </a:rPr>
              <a:t>data movement</a:t>
            </a:r>
            <a:endParaRPr lang="en-US" sz="2400" b="1" dirty="0">
              <a:solidFill>
                <a:srgbClr val="C00000"/>
              </a:solidFill>
            </a:endParaRPr>
          </a:p>
        </p:txBody>
      </p:sp>
      <p:sp>
        <p:nvSpPr>
          <p:cNvPr id="105" name="Rectangle 104"/>
          <p:cNvSpPr/>
          <p:nvPr/>
        </p:nvSpPr>
        <p:spPr>
          <a:xfrm>
            <a:off x="9296400" y="6122313"/>
            <a:ext cx="3962400" cy="430887"/>
          </a:xfrm>
          <a:prstGeom prst="rect">
            <a:avLst/>
          </a:prstGeom>
        </p:spPr>
        <p:txBody>
          <a:bodyPr wrap="square">
            <a:spAutoFit/>
          </a:bodyPr>
          <a:lstStyle/>
          <a:p>
            <a:pPr algn="ctr"/>
            <a:r>
              <a:rPr lang="en-US" sz="2200" b="1" dirty="0" smtClean="0"/>
              <a:t> 2) </a:t>
            </a:r>
            <a:r>
              <a:rPr lang="en-US" sz="2200" b="1" dirty="0" smtClean="0">
                <a:solidFill>
                  <a:srgbClr val="0000FF"/>
                </a:solidFill>
              </a:rPr>
              <a:t>Free up</a:t>
            </a:r>
            <a:r>
              <a:rPr lang="en-US" sz="2200" b="1" dirty="0" smtClean="0"/>
              <a:t> CPU to perform</a:t>
            </a:r>
            <a:endParaRPr lang="en-US" sz="2200" b="1" u="sng" dirty="0"/>
          </a:p>
        </p:txBody>
      </p:sp>
      <p:sp>
        <p:nvSpPr>
          <p:cNvPr id="111" name="TextBox 110"/>
          <p:cNvSpPr txBox="1"/>
          <p:nvPr/>
        </p:nvSpPr>
        <p:spPr>
          <a:xfrm>
            <a:off x="1854873" y="838200"/>
            <a:ext cx="1487587" cy="369332"/>
          </a:xfrm>
          <a:prstGeom prst="rect">
            <a:avLst/>
          </a:prstGeom>
          <a:noFill/>
        </p:spPr>
        <p:txBody>
          <a:bodyPr wrap="none" lIns="0" tIns="0" rIns="0" bIns="0" rtlCol="0">
            <a:spAutoFit/>
          </a:bodyPr>
          <a:lstStyle/>
          <a:p>
            <a:pPr algn="ctr"/>
            <a:r>
              <a:rPr lang="en-US" sz="2400" b="1" dirty="0" smtClean="0">
                <a:solidFill>
                  <a:schemeClr val="tx2"/>
                </a:solidFill>
                <a:latin typeface="Gill Sans MT"/>
                <a:cs typeface="Gill Sans MT"/>
              </a:rPr>
              <a:t>CPU-Only</a:t>
            </a:r>
            <a:endParaRPr lang="en-US" sz="2400" b="1" dirty="0">
              <a:solidFill>
                <a:schemeClr val="tx2"/>
              </a:solidFill>
              <a:latin typeface="Gill Sans MT"/>
              <a:cs typeface="Gill Sans MT"/>
            </a:endParaRPr>
          </a:p>
        </p:txBody>
      </p:sp>
      <p:grpSp>
        <p:nvGrpSpPr>
          <p:cNvPr id="133" name="Group 132"/>
          <p:cNvGrpSpPr/>
          <p:nvPr/>
        </p:nvGrpSpPr>
        <p:grpSpPr>
          <a:xfrm>
            <a:off x="2895600" y="2438400"/>
            <a:ext cx="1524000" cy="685800"/>
            <a:chOff x="3276600" y="2362200"/>
            <a:chExt cx="1524000" cy="685800"/>
          </a:xfrm>
        </p:grpSpPr>
        <p:sp>
          <p:nvSpPr>
            <p:cNvPr id="58" name="Rounded Rectangle 57"/>
            <p:cNvSpPr/>
            <p:nvPr/>
          </p:nvSpPr>
          <p:spPr>
            <a:xfrm>
              <a:off x="3276600" y="2438400"/>
              <a:ext cx="1524000" cy="609600"/>
            </a:xfrm>
            <a:prstGeom prst="roundRect">
              <a:avLst>
                <a:gd name="adj" fmla="val 7702"/>
              </a:avLst>
            </a:prstGeom>
            <a:solidFill>
              <a:srgbClr val="4A8861"/>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black"/>
                </a:solidFill>
                <a:effectLst/>
                <a:uLnTx/>
                <a:uFillTx/>
                <a:ea typeface="+mn-ea"/>
                <a:cs typeface="+mn-cs"/>
              </a:endParaRPr>
            </a:p>
          </p:txBody>
        </p:sp>
        <p:sp>
          <p:nvSpPr>
            <p:cNvPr id="118" name="TextBox 117"/>
            <p:cNvSpPr txBox="1"/>
            <p:nvPr/>
          </p:nvSpPr>
          <p:spPr>
            <a:xfrm>
              <a:off x="3592989" y="2362200"/>
              <a:ext cx="902811" cy="430887"/>
            </a:xfrm>
            <a:prstGeom prst="rect">
              <a:avLst/>
            </a:prstGeom>
            <a:noFill/>
          </p:spPr>
          <p:txBody>
            <a:bodyPr wrap="none" rtlCol="0">
              <a:spAutoFit/>
            </a:bodyPr>
            <a:lstStyle/>
            <a:p>
              <a:pPr algn="ctr"/>
              <a:r>
                <a:rPr lang="en-US" sz="2200" dirty="0" smtClean="0">
                  <a:solidFill>
                    <a:srgbClr val="000000"/>
                  </a:solidFill>
                </a:rPr>
                <a:t>Linear</a:t>
              </a:r>
            </a:p>
          </p:txBody>
        </p:sp>
        <p:sp>
          <p:nvSpPr>
            <p:cNvPr id="119" name="TextBox 118"/>
            <p:cNvSpPr txBox="1"/>
            <p:nvPr/>
          </p:nvSpPr>
          <p:spPr>
            <a:xfrm>
              <a:off x="3596465" y="2617113"/>
              <a:ext cx="975535" cy="430887"/>
            </a:xfrm>
            <a:prstGeom prst="rect">
              <a:avLst/>
            </a:prstGeom>
            <a:noFill/>
          </p:spPr>
          <p:txBody>
            <a:bodyPr wrap="none" rtlCol="0">
              <a:spAutoFit/>
            </a:bodyPr>
            <a:lstStyle/>
            <a:p>
              <a:pPr algn="ctr"/>
              <a:r>
                <a:rPr lang="en-US" sz="2200" dirty="0" smtClean="0">
                  <a:solidFill>
                    <a:srgbClr val="000000"/>
                  </a:solidFill>
                </a:rPr>
                <a:t>Bitmap</a:t>
              </a:r>
            </a:p>
          </p:txBody>
        </p:sp>
      </p:grpSp>
      <p:grpSp>
        <p:nvGrpSpPr>
          <p:cNvPr id="134" name="Group 133"/>
          <p:cNvGrpSpPr/>
          <p:nvPr/>
        </p:nvGrpSpPr>
        <p:grpSpPr>
          <a:xfrm>
            <a:off x="2895600" y="4545687"/>
            <a:ext cx="1524000" cy="712113"/>
            <a:chOff x="3276600" y="4469487"/>
            <a:chExt cx="1524000" cy="712113"/>
          </a:xfrm>
        </p:grpSpPr>
        <p:sp>
          <p:nvSpPr>
            <p:cNvPr id="62" name="Rounded Rectangle 61"/>
            <p:cNvSpPr/>
            <p:nvPr/>
          </p:nvSpPr>
          <p:spPr>
            <a:xfrm>
              <a:off x="3276600" y="4495800"/>
              <a:ext cx="1524000" cy="648075"/>
            </a:xfrm>
            <a:prstGeom prst="roundRect">
              <a:avLst>
                <a:gd name="adj" fmla="val 7702"/>
              </a:avLst>
            </a:prstGeom>
            <a:solidFill>
              <a:srgbClr val="4A8861"/>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black"/>
                </a:solidFill>
                <a:effectLst/>
                <a:uLnTx/>
                <a:uFillTx/>
                <a:ea typeface="+mn-ea"/>
                <a:cs typeface="+mn-cs"/>
              </a:endParaRPr>
            </a:p>
          </p:txBody>
        </p:sp>
        <p:sp>
          <p:nvSpPr>
            <p:cNvPr id="120" name="TextBox 119"/>
            <p:cNvSpPr txBox="1"/>
            <p:nvPr/>
          </p:nvSpPr>
          <p:spPr>
            <a:xfrm>
              <a:off x="3505200" y="4469487"/>
              <a:ext cx="1065216" cy="430887"/>
            </a:xfrm>
            <a:prstGeom prst="rect">
              <a:avLst/>
            </a:prstGeom>
            <a:noFill/>
          </p:spPr>
          <p:txBody>
            <a:bodyPr wrap="none" rtlCol="0">
              <a:spAutoFit/>
            </a:bodyPr>
            <a:lstStyle/>
            <a:p>
              <a:pPr algn="ctr"/>
              <a:r>
                <a:rPr lang="en-US" sz="2200" dirty="0" smtClean="0">
                  <a:solidFill>
                    <a:srgbClr val="000000"/>
                  </a:solidFill>
                </a:rPr>
                <a:t>Texture</a:t>
              </a:r>
            </a:p>
          </p:txBody>
        </p:sp>
        <p:sp>
          <p:nvSpPr>
            <p:cNvPr id="121" name="TextBox 120"/>
            <p:cNvSpPr txBox="1"/>
            <p:nvPr/>
          </p:nvSpPr>
          <p:spPr>
            <a:xfrm>
              <a:off x="3697127" y="4750713"/>
              <a:ext cx="722473" cy="430887"/>
            </a:xfrm>
            <a:prstGeom prst="rect">
              <a:avLst/>
            </a:prstGeom>
            <a:noFill/>
          </p:spPr>
          <p:txBody>
            <a:bodyPr wrap="none" rtlCol="0">
              <a:spAutoFit/>
            </a:bodyPr>
            <a:lstStyle/>
            <a:p>
              <a:pPr algn="ctr"/>
              <a:r>
                <a:rPr lang="en-US" sz="2200" dirty="0" smtClean="0">
                  <a:solidFill>
                    <a:srgbClr val="000000"/>
                  </a:solidFill>
                </a:rPr>
                <a:t>Tiles</a:t>
              </a:r>
            </a:p>
          </p:txBody>
        </p:sp>
      </p:grpSp>
      <p:grpSp>
        <p:nvGrpSpPr>
          <p:cNvPr id="139" name="Group 138"/>
          <p:cNvGrpSpPr/>
          <p:nvPr/>
        </p:nvGrpSpPr>
        <p:grpSpPr>
          <a:xfrm>
            <a:off x="764768" y="4826913"/>
            <a:ext cx="1678965" cy="735687"/>
            <a:chOff x="1140435" y="4750713"/>
            <a:chExt cx="1678965" cy="735687"/>
          </a:xfrm>
        </p:grpSpPr>
        <p:sp>
          <p:nvSpPr>
            <p:cNvPr id="49" name="Rounded Rectangle 48"/>
            <p:cNvSpPr/>
            <p:nvPr/>
          </p:nvSpPr>
          <p:spPr>
            <a:xfrm>
              <a:off x="1143000" y="4803308"/>
              <a:ext cx="1676400" cy="683092"/>
            </a:xfrm>
            <a:prstGeom prst="roundRect">
              <a:avLst>
                <a:gd name="adj" fmla="val 7702"/>
              </a:avLst>
            </a:prstGeom>
            <a:solidFill>
              <a:srgbClr val="1F497D"/>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FFFFFF"/>
                </a:solidFill>
                <a:effectLst/>
                <a:uLnTx/>
                <a:uFillTx/>
                <a:ea typeface="+mn-ea"/>
                <a:cs typeface="+mn-cs"/>
              </a:endParaRPr>
            </a:p>
          </p:txBody>
        </p:sp>
        <p:sp>
          <p:nvSpPr>
            <p:cNvPr id="135" name="TextBox 134"/>
            <p:cNvSpPr txBox="1"/>
            <p:nvPr/>
          </p:nvSpPr>
          <p:spPr>
            <a:xfrm>
              <a:off x="1518264" y="4750713"/>
              <a:ext cx="927457" cy="430887"/>
            </a:xfrm>
            <a:prstGeom prst="rect">
              <a:avLst/>
            </a:prstGeom>
            <a:noFill/>
          </p:spPr>
          <p:txBody>
            <a:bodyPr wrap="none" rtlCol="0">
              <a:spAutoFit/>
            </a:bodyPr>
            <a:lstStyle/>
            <a:p>
              <a:pPr algn="ctr"/>
              <a:r>
                <a:rPr lang="en-US" sz="2200" dirty="0" smtClean="0">
                  <a:solidFill>
                    <a:schemeClr val="bg1"/>
                  </a:solidFill>
                </a:rPr>
                <a:t>Invoke</a:t>
              </a:r>
            </a:p>
          </p:txBody>
        </p:sp>
        <p:sp>
          <p:nvSpPr>
            <p:cNvPr id="136" name="TextBox 135"/>
            <p:cNvSpPr txBox="1"/>
            <p:nvPr/>
          </p:nvSpPr>
          <p:spPr>
            <a:xfrm>
              <a:off x="1140435" y="5029200"/>
              <a:ext cx="1642009" cy="430887"/>
            </a:xfrm>
            <a:prstGeom prst="rect">
              <a:avLst/>
            </a:prstGeom>
            <a:noFill/>
          </p:spPr>
          <p:txBody>
            <a:bodyPr wrap="none" rtlCol="0">
              <a:spAutoFit/>
            </a:bodyPr>
            <a:lstStyle/>
            <a:p>
              <a:pPr algn="ctr"/>
              <a:r>
                <a:rPr lang="en-US" sz="2200" dirty="0" smtClean="0">
                  <a:solidFill>
                    <a:srgbClr val="FFFFFF"/>
                  </a:solidFill>
                </a:rPr>
                <a:t>Compositing</a:t>
              </a:r>
            </a:p>
          </p:txBody>
        </p:sp>
      </p:grpSp>
      <p:grpSp>
        <p:nvGrpSpPr>
          <p:cNvPr id="141" name="Group 140"/>
          <p:cNvGrpSpPr/>
          <p:nvPr/>
        </p:nvGrpSpPr>
        <p:grpSpPr>
          <a:xfrm>
            <a:off x="5181598" y="3760113"/>
            <a:ext cx="1678965" cy="735687"/>
            <a:chOff x="1140435" y="4750713"/>
            <a:chExt cx="1678965" cy="735687"/>
          </a:xfrm>
        </p:grpSpPr>
        <p:sp>
          <p:nvSpPr>
            <p:cNvPr id="142" name="Rounded Rectangle 141"/>
            <p:cNvSpPr/>
            <p:nvPr/>
          </p:nvSpPr>
          <p:spPr>
            <a:xfrm>
              <a:off x="1143000" y="4803308"/>
              <a:ext cx="1676400" cy="683092"/>
            </a:xfrm>
            <a:prstGeom prst="roundRect">
              <a:avLst>
                <a:gd name="adj" fmla="val 7702"/>
              </a:avLst>
            </a:prstGeom>
            <a:solidFill>
              <a:srgbClr val="1F497D"/>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srgbClr val="FFFFFF"/>
                </a:solidFill>
                <a:effectLst/>
                <a:uLnTx/>
                <a:uFillTx/>
                <a:ea typeface="+mn-ea"/>
                <a:cs typeface="+mn-cs"/>
              </a:endParaRPr>
            </a:p>
          </p:txBody>
        </p:sp>
        <p:sp>
          <p:nvSpPr>
            <p:cNvPr id="143" name="TextBox 142"/>
            <p:cNvSpPr txBox="1"/>
            <p:nvPr/>
          </p:nvSpPr>
          <p:spPr>
            <a:xfrm>
              <a:off x="1518264" y="4750713"/>
              <a:ext cx="927457" cy="430887"/>
            </a:xfrm>
            <a:prstGeom prst="rect">
              <a:avLst/>
            </a:prstGeom>
            <a:noFill/>
          </p:spPr>
          <p:txBody>
            <a:bodyPr wrap="none" rtlCol="0">
              <a:spAutoFit/>
            </a:bodyPr>
            <a:lstStyle/>
            <a:p>
              <a:pPr algn="ctr"/>
              <a:r>
                <a:rPr lang="en-US" sz="2200" dirty="0" smtClean="0">
                  <a:solidFill>
                    <a:schemeClr val="bg1"/>
                  </a:solidFill>
                </a:rPr>
                <a:t>Invoke</a:t>
              </a:r>
            </a:p>
          </p:txBody>
        </p:sp>
        <p:sp>
          <p:nvSpPr>
            <p:cNvPr id="144" name="TextBox 143"/>
            <p:cNvSpPr txBox="1"/>
            <p:nvPr/>
          </p:nvSpPr>
          <p:spPr>
            <a:xfrm>
              <a:off x="1140435" y="5029200"/>
              <a:ext cx="1642009" cy="430887"/>
            </a:xfrm>
            <a:prstGeom prst="rect">
              <a:avLst/>
            </a:prstGeom>
            <a:noFill/>
          </p:spPr>
          <p:txBody>
            <a:bodyPr wrap="none" rtlCol="0">
              <a:spAutoFit/>
            </a:bodyPr>
            <a:lstStyle/>
            <a:p>
              <a:pPr algn="ctr"/>
              <a:r>
                <a:rPr lang="en-US" sz="2200" dirty="0" smtClean="0">
                  <a:solidFill>
                    <a:srgbClr val="FFFFFF"/>
                  </a:solidFill>
                </a:rPr>
                <a:t>Compositing</a:t>
              </a:r>
            </a:p>
          </p:txBody>
        </p:sp>
      </p:grpSp>
      <p:grpSp>
        <p:nvGrpSpPr>
          <p:cNvPr id="145" name="Group 144"/>
          <p:cNvGrpSpPr/>
          <p:nvPr/>
        </p:nvGrpSpPr>
        <p:grpSpPr>
          <a:xfrm>
            <a:off x="7315198" y="2057400"/>
            <a:ext cx="1524000" cy="685800"/>
            <a:chOff x="3276600" y="2362200"/>
            <a:chExt cx="1524000" cy="685800"/>
          </a:xfrm>
        </p:grpSpPr>
        <p:sp>
          <p:nvSpPr>
            <p:cNvPr id="146" name="Rounded Rectangle 145"/>
            <p:cNvSpPr/>
            <p:nvPr/>
          </p:nvSpPr>
          <p:spPr>
            <a:xfrm>
              <a:off x="3276600" y="2438400"/>
              <a:ext cx="1524000" cy="609600"/>
            </a:xfrm>
            <a:prstGeom prst="roundRect">
              <a:avLst>
                <a:gd name="adj" fmla="val 7702"/>
              </a:avLst>
            </a:prstGeom>
            <a:solidFill>
              <a:srgbClr val="4A8861"/>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black"/>
                </a:solidFill>
                <a:effectLst/>
                <a:uLnTx/>
                <a:uFillTx/>
                <a:ea typeface="+mn-ea"/>
                <a:cs typeface="+mn-cs"/>
              </a:endParaRPr>
            </a:p>
          </p:txBody>
        </p:sp>
        <p:sp>
          <p:nvSpPr>
            <p:cNvPr id="147" name="TextBox 146"/>
            <p:cNvSpPr txBox="1"/>
            <p:nvPr/>
          </p:nvSpPr>
          <p:spPr>
            <a:xfrm>
              <a:off x="3592989" y="2362200"/>
              <a:ext cx="902811" cy="430887"/>
            </a:xfrm>
            <a:prstGeom prst="rect">
              <a:avLst/>
            </a:prstGeom>
            <a:noFill/>
          </p:spPr>
          <p:txBody>
            <a:bodyPr wrap="none" rtlCol="0">
              <a:spAutoFit/>
            </a:bodyPr>
            <a:lstStyle/>
            <a:p>
              <a:pPr algn="ctr"/>
              <a:r>
                <a:rPr lang="en-US" sz="2200" dirty="0" smtClean="0">
                  <a:solidFill>
                    <a:srgbClr val="000000"/>
                  </a:solidFill>
                </a:rPr>
                <a:t>Linear</a:t>
              </a:r>
            </a:p>
          </p:txBody>
        </p:sp>
        <p:sp>
          <p:nvSpPr>
            <p:cNvPr id="148" name="TextBox 147"/>
            <p:cNvSpPr txBox="1"/>
            <p:nvPr/>
          </p:nvSpPr>
          <p:spPr>
            <a:xfrm>
              <a:off x="3596465" y="2617113"/>
              <a:ext cx="975535" cy="430887"/>
            </a:xfrm>
            <a:prstGeom prst="rect">
              <a:avLst/>
            </a:prstGeom>
            <a:noFill/>
          </p:spPr>
          <p:txBody>
            <a:bodyPr wrap="none" rtlCol="0">
              <a:spAutoFit/>
            </a:bodyPr>
            <a:lstStyle/>
            <a:p>
              <a:pPr algn="ctr"/>
              <a:r>
                <a:rPr lang="en-US" sz="2200" dirty="0" smtClean="0">
                  <a:solidFill>
                    <a:srgbClr val="000000"/>
                  </a:solidFill>
                </a:rPr>
                <a:t>Bitmap</a:t>
              </a:r>
            </a:p>
          </p:txBody>
        </p:sp>
      </p:grpSp>
      <p:grpSp>
        <p:nvGrpSpPr>
          <p:cNvPr id="153" name="Group 152"/>
          <p:cNvGrpSpPr/>
          <p:nvPr/>
        </p:nvGrpSpPr>
        <p:grpSpPr>
          <a:xfrm>
            <a:off x="7315198" y="3429000"/>
            <a:ext cx="1524000" cy="712113"/>
            <a:chOff x="3276600" y="4469487"/>
            <a:chExt cx="1524000" cy="712113"/>
          </a:xfrm>
        </p:grpSpPr>
        <p:sp>
          <p:nvSpPr>
            <p:cNvPr id="154" name="Rounded Rectangle 153"/>
            <p:cNvSpPr/>
            <p:nvPr/>
          </p:nvSpPr>
          <p:spPr>
            <a:xfrm>
              <a:off x="3276600" y="4495800"/>
              <a:ext cx="1524000" cy="648075"/>
            </a:xfrm>
            <a:prstGeom prst="roundRect">
              <a:avLst>
                <a:gd name="adj" fmla="val 7702"/>
              </a:avLst>
            </a:prstGeom>
            <a:solidFill>
              <a:srgbClr val="4A8861"/>
            </a:solidFill>
            <a:ln w="12700" cap="flat" cmpd="sng" algn="ctr">
              <a:solidFill>
                <a:schemeClr val="tx1"/>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black"/>
                </a:solidFill>
                <a:effectLst/>
                <a:uLnTx/>
                <a:uFillTx/>
                <a:ea typeface="+mn-ea"/>
                <a:cs typeface="+mn-cs"/>
              </a:endParaRPr>
            </a:p>
          </p:txBody>
        </p:sp>
        <p:sp>
          <p:nvSpPr>
            <p:cNvPr id="155" name="TextBox 154"/>
            <p:cNvSpPr txBox="1"/>
            <p:nvPr/>
          </p:nvSpPr>
          <p:spPr>
            <a:xfrm>
              <a:off x="3505200" y="4469487"/>
              <a:ext cx="1065216" cy="430887"/>
            </a:xfrm>
            <a:prstGeom prst="rect">
              <a:avLst/>
            </a:prstGeom>
            <a:noFill/>
          </p:spPr>
          <p:txBody>
            <a:bodyPr wrap="none" rtlCol="0">
              <a:spAutoFit/>
            </a:bodyPr>
            <a:lstStyle/>
            <a:p>
              <a:pPr algn="ctr"/>
              <a:r>
                <a:rPr lang="en-US" sz="2200" dirty="0" smtClean="0">
                  <a:solidFill>
                    <a:srgbClr val="000000"/>
                  </a:solidFill>
                </a:rPr>
                <a:t>Texture</a:t>
              </a:r>
            </a:p>
          </p:txBody>
        </p:sp>
        <p:sp>
          <p:nvSpPr>
            <p:cNvPr id="156" name="TextBox 155"/>
            <p:cNvSpPr txBox="1"/>
            <p:nvPr/>
          </p:nvSpPr>
          <p:spPr>
            <a:xfrm>
              <a:off x="3697127" y="4750713"/>
              <a:ext cx="722473" cy="430887"/>
            </a:xfrm>
            <a:prstGeom prst="rect">
              <a:avLst/>
            </a:prstGeom>
            <a:noFill/>
          </p:spPr>
          <p:txBody>
            <a:bodyPr wrap="none" rtlCol="0">
              <a:spAutoFit/>
            </a:bodyPr>
            <a:lstStyle/>
            <a:p>
              <a:pPr algn="ctr"/>
              <a:r>
                <a:rPr lang="en-US" sz="2200" dirty="0" smtClean="0">
                  <a:solidFill>
                    <a:srgbClr val="000000"/>
                  </a:solidFill>
                </a:rPr>
                <a:t>Tiles</a:t>
              </a:r>
            </a:p>
          </p:txBody>
        </p:sp>
      </p:grpSp>
      <p:grpSp>
        <p:nvGrpSpPr>
          <p:cNvPr id="80" name="Group 79"/>
          <p:cNvGrpSpPr/>
          <p:nvPr/>
        </p:nvGrpSpPr>
        <p:grpSpPr>
          <a:xfrm>
            <a:off x="457200" y="5334004"/>
            <a:ext cx="6172200" cy="1447796"/>
            <a:chOff x="331393" y="759953"/>
            <a:chExt cx="8255667" cy="770812"/>
          </a:xfrm>
        </p:grpSpPr>
        <p:sp>
          <p:nvSpPr>
            <p:cNvPr id="82" name="Rounded Rectangle 81"/>
            <p:cNvSpPr/>
            <p:nvPr/>
          </p:nvSpPr>
          <p:spPr bwMode="auto">
            <a:xfrm>
              <a:off x="331393" y="759953"/>
              <a:ext cx="8255667" cy="770812"/>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83" name="Rectangle 82"/>
            <p:cNvSpPr/>
            <p:nvPr/>
          </p:nvSpPr>
          <p:spPr>
            <a:xfrm>
              <a:off x="467797" y="800523"/>
              <a:ext cx="8119263" cy="639059"/>
            </a:xfrm>
            <a:prstGeom prst="rect">
              <a:avLst/>
            </a:prstGeom>
          </p:spPr>
          <p:txBody>
            <a:bodyPr wrap="square">
              <a:spAutoFit/>
            </a:bodyPr>
            <a:lstStyle/>
            <a:p>
              <a:r>
                <a:rPr lang="en-US" sz="2400" b="1" dirty="0" smtClean="0">
                  <a:solidFill>
                    <a:srgbClr val="000000"/>
                  </a:solidFill>
                </a:rPr>
                <a:t>Major sources of </a:t>
              </a:r>
              <a:r>
                <a:rPr lang="en-US" sz="2400" b="1" dirty="0" smtClean="0">
                  <a:solidFill>
                    <a:srgbClr val="0000FF"/>
                  </a:solidFill>
                </a:rPr>
                <a:t>data movement</a:t>
              </a:r>
              <a:r>
                <a:rPr lang="en-US" sz="2400" b="1" dirty="0" smtClean="0">
                  <a:solidFill>
                    <a:srgbClr val="000000"/>
                  </a:solidFill>
                </a:rPr>
                <a:t>:</a:t>
              </a:r>
              <a:br>
                <a:rPr lang="en-US" sz="2400" b="1" dirty="0" smtClean="0">
                  <a:solidFill>
                    <a:srgbClr val="000000"/>
                  </a:solidFill>
                </a:rPr>
              </a:br>
              <a:r>
                <a:rPr lang="en-US" sz="2400" b="1" dirty="0" smtClean="0">
                  <a:solidFill>
                    <a:srgbClr val="000000"/>
                  </a:solidFill>
                </a:rPr>
                <a:t>1) </a:t>
              </a:r>
              <a:r>
                <a:rPr lang="en-US" sz="2400" b="1" dirty="0" smtClean="0">
                  <a:solidFill>
                    <a:schemeClr val="accent2"/>
                  </a:solidFill>
                </a:rPr>
                <a:t>poor</a:t>
              </a:r>
              <a:r>
                <a:rPr lang="en-US" sz="2400" b="1" dirty="0" smtClean="0">
                  <a:solidFill>
                    <a:srgbClr val="000000"/>
                  </a:solidFill>
                </a:rPr>
                <a:t> data </a:t>
              </a:r>
              <a:r>
                <a:rPr lang="en-US" sz="2400" b="1" dirty="0" smtClean="0">
                  <a:solidFill>
                    <a:srgbClr val="0000FF"/>
                  </a:solidFill>
                </a:rPr>
                <a:t>locality</a:t>
              </a:r>
              <a:r>
                <a:rPr lang="en-US" sz="2400" b="1" dirty="0" smtClean="0">
                  <a:solidFill>
                    <a:srgbClr val="000000"/>
                  </a:solidFill>
                </a:rPr>
                <a:t> </a:t>
              </a:r>
              <a:br>
                <a:rPr lang="en-US" sz="2400" b="1" dirty="0" smtClean="0">
                  <a:solidFill>
                    <a:srgbClr val="000000"/>
                  </a:solidFill>
                </a:rPr>
              </a:br>
              <a:r>
                <a:rPr lang="en-US" sz="2400" b="1" dirty="0" smtClean="0">
                  <a:solidFill>
                    <a:srgbClr val="000000"/>
                  </a:solidFill>
                </a:rPr>
                <a:t>2) </a:t>
              </a:r>
              <a:r>
                <a:rPr lang="en-US" sz="2400" b="1" dirty="0" smtClean="0">
                  <a:solidFill>
                    <a:schemeClr val="accent2"/>
                  </a:solidFill>
                </a:rPr>
                <a:t>large</a:t>
              </a:r>
              <a:r>
                <a:rPr lang="en-US" sz="2400" b="1" dirty="0" smtClean="0">
                  <a:solidFill>
                    <a:srgbClr val="000000"/>
                  </a:solidFill>
                </a:rPr>
                <a:t> rasterized bitmap size (</a:t>
              </a:r>
              <a:r>
                <a:rPr lang="en-US" sz="2400" b="1" dirty="0" smtClean="0">
                  <a:solidFill>
                    <a:srgbClr val="0000FF"/>
                  </a:solidFill>
                </a:rPr>
                <a:t>e.g. 4MB</a:t>
              </a:r>
              <a:r>
                <a:rPr lang="en-US" sz="2400" b="1" dirty="0" smtClean="0">
                  <a:solidFill>
                    <a:srgbClr val="000000"/>
                  </a:solidFill>
                </a:rPr>
                <a:t>)</a:t>
              </a:r>
              <a:endParaRPr lang="en-US" sz="2400" b="1" dirty="0">
                <a:solidFill>
                  <a:srgbClr val="000000"/>
                </a:solidFill>
              </a:endParaRPr>
            </a:p>
          </p:txBody>
        </p:sp>
      </p:grpSp>
      <p:sp>
        <p:nvSpPr>
          <p:cNvPr id="157" name="TextBox 156"/>
          <p:cNvSpPr txBox="1"/>
          <p:nvPr/>
        </p:nvSpPr>
        <p:spPr>
          <a:xfrm>
            <a:off x="2824733" y="3638352"/>
            <a:ext cx="1524000" cy="552648"/>
          </a:xfrm>
          <a:prstGeom prst="rect">
            <a:avLst/>
          </a:prstGeom>
          <a:noFill/>
        </p:spPr>
        <p:txBody>
          <a:bodyPr wrap="none" lIns="0" tIns="0" rIns="0" bIns="0" rtlCol="0">
            <a:noAutofit/>
          </a:bodyPr>
          <a:lstStyle/>
          <a:p>
            <a:pPr algn="ctr">
              <a:lnSpc>
                <a:spcPts val="1600"/>
              </a:lnSpc>
            </a:pPr>
            <a:r>
              <a:rPr lang="en-US" sz="2400" b="1" i="1" spc="-50" dirty="0" smtClean="0">
                <a:solidFill>
                  <a:schemeClr val="accent2"/>
                </a:solidFill>
                <a:latin typeface="Calibri"/>
              </a:rPr>
              <a:t>high</a:t>
            </a:r>
            <a:endParaRPr lang="en-US" sz="2400" b="1" i="1" spc="-50" dirty="0">
              <a:solidFill>
                <a:schemeClr val="accent2"/>
              </a:solidFill>
              <a:latin typeface="Calibri"/>
            </a:endParaRPr>
          </a:p>
        </p:txBody>
      </p:sp>
      <p:sp>
        <p:nvSpPr>
          <p:cNvPr id="67" name="TextBox 66"/>
          <p:cNvSpPr txBox="1"/>
          <p:nvPr/>
        </p:nvSpPr>
        <p:spPr>
          <a:xfrm rot="16200000">
            <a:off x="-276324" y="3457476"/>
            <a:ext cx="1524000" cy="552648"/>
          </a:xfrm>
          <a:prstGeom prst="rect">
            <a:avLst/>
          </a:prstGeom>
          <a:noFill/>
        </p:spPr>
        <p:txBody>
          <a:bodyPr wrap="none" lIns="0" tIns="0" rIns="0" bIns="0" rtlCol="0">
            <a:noAutofit/>
          </a:bodyPr>
          <a:lstStyle/>
          <a:p>
            <a:pPr algn="ctr">
              <a:lnSpc>
                <a:spcPts val="1600"/>
              </a:lnSpc>
            </a:pPr>
            <a:r>
              <a:rPr lang="en-US" sz="2400" b="1" i="1" spc="-50" dirty="0" smtClean="0">
                <a:latin typeface="Calibri"/>
              </a:rPr>
              <a:t>Texture Tiling</a:t>
            </a:r>
            <a:endParaRPr lang="en-US" sz="2400" b="1" i="1" spc="-50" dirty="0">
              <a:latin typeface="Calibri"/>
            </a:endParaRPr>
          </a:p>
        </p:txBody>
      </p:sp>
      <p:sp>
        <p:nvSpPr>
          <p:cNvPr id="69" name="Rectangle 68"/>
          <p:cNvSpPr/>
          <p:nvPr/>
        </p:nvSpPr>
        <p:spPr>
          <a:xfrm>
            <a:off x="0" y="5599093"/>
            <a:ext cx="9144000" cy="984885"/>
          </a:xfrm>
          <a:prstGeom prst="rect">
            <a:avLst/>
          </a:prstGeom>
          <a:solidFill>
            <a:schemeClr val="tx2">
              <a:lumMod val="75000"/>
            </a:schemeClr>
          </a:solidFill>
        </p:spPr>
        <p:txBody>
          <a:bodyPr wrap="square">
            <a:spAutoFit/>
          </a:bodyPr>
          <a:lstStyle/>
          <a:p>
            <a:pPr marL="0" lvl="1" algn="ctr"/>
            <a:r>
              <a:rPr lang="en-US" sz="2900" b="1" dirty="0" smtClean="0">
                <a:solidFill>
                  <a:srgbClr val="FFFFFF"/>
                </a:solidFill>
              </a:rPr>
              <a:t>Texture tiling is a good candidate for</a:t>
            </a:r>
            <a:br>
              <a:rPr lang="en-US" sz="2900" b="1" dirty="0" smtClean="0">
                <a:solidFill>
                  <a:srgbClr val="FFFFFF"/>
                </a:solidFill>
              </a:rPr>
            </a:br>
            <a:r>
              <a:rPr lang="en-US" sz="2900" b="1" dirty="0" smtClean="0">
                <a:solidFill>
                  <a:srgbClr val="FFFFFF"/>
                </a:solidFill>
              </a:rPr>
              <a:t> PIM execution</a:t>
            </a:r>
            <a:endParaRPr lang="en-US" sz="2900" b="1" dirty="0">
              <a:solidFill>
                <a:srgbClr val="FFFFFF"/>
              </a:solidFill>
            </a:endParaRPr>
          </a:p>
        </p:txBody>
      </p:sp>
    </p:spTree>
    <p:extLst>
      <p:ext uri="{BB962C8B-B14F-4D97-AF65-F5344CB8AC3E}">
        <p14:creationId xmlns:p14="http://schemas.microsoft.com/office/powerpoint/2010/main" val="4224036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nodeType="with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fade">
                                      <p:cBhvr>
                                        <p:cTn id="40" dur="500"/>
                                        <p:tgtEl>
                                          <p:spTgt spid="13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7"/>
                                        </p:tgtEl>
                                        <p:attrNameLst>
                                          <p:attrName>style.visibility</p:attrName>
                                        </p:attrNameLst>
                                      </p:cBhvr>
                                      <p:to>
                                        <p:strVal val="visible"/>
                                      </p:to>
                                    </p:set>
                                    <p:animEffect transition="in" filter="fade">
                                      <p:cBhvr>
                                        <p:cTn id="53" dur="500"/>
                                        <p:tgtEl>
                                          <p:spTgt spid="1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80"/>
                                        </p:tgtEl>
                                      </p:cBhvr>
                                    </p:animEffect>
                                    <p:set>
                                      <p:cBhvr>
                                        <p:cTn id="65" dur="1" fill="hold">
                                          <p:stCondLst>
                                            <p:cond delay="499"/>
                                          </p:stCondLst>
                                        </p:cTn>
                                        <p:tgtEl>
                                          <p:spTgt spid="80"/>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500"/>
                                        <p:tgtEl>
                                          <p:spTgt spid="65"/>
                                        </p:tgtEl>
                                      </p:cBhvr>
                                    </p:animEffect>
                                  </p:childTnLst>
                                </p:cTn>
                              </p:par>
                              <p:par>
                                <p:cTn id="85" presetID="10" presetClass="entr" presetSubtype="0"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animEffect transition="in" filter="fade">
                                      <p:cBhvr>
                                        <p:cTn id="87" dur="500"/>
                                        <p:tgtEl>
                                          <p:spTgt spid="145"/>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10" presetClass="entr" presetSubtype="0" fill="hold" nodeType="with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fade">
                                      <p:cBhvr>
                                        <p:cTn id="94" dur="500"/>
                                        <p:tgtEl>
                                          <p:spTgt spid="15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9"/>
                                        </p:tgtEl>
                                        <p:attrNameLst>
                                          <p:attrName>style.visibility</p:attrName>
                                        </p:attrNameLst>
                                      </p:cBhvr>
                                      <p:to>
                                        <p:strVal val="visible"/>
                                      </p:to>
                                    </p:set>
                                    <p:animEffect transition="in" filter="fade">
                                      <p:cBhvr>
                                        <p:cTn id="9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1" grpId="0" animBg="1"/>
      <p:bldP spid="63" grpId="0"/>
      <p:bldP spid="53" grpId="0" animBg="1"/>
      <p:bldP spid="59" grpId="0" animBg="1"/>
      <p:bldP spid="65" grpId="0"/>
      <p:bldP spid="111" grpId="0"/>
      <p:bldP spid="157" grpId="0"/>
      <p:bldP spid="67" grpId="0"/>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753600" cy="914400"/>
          </a:xfrm>
        </p:spPr>
        <p:txBody>
          <a:bodyPr/>
          <a:lstStyle/>
          <a:p>
            <a:r>
              <a:rPr lang="en-US" sz="3200" dirty="0" smtClean="0"/>
              <a:t>Can We Implement Texture Tiling in PIM Logic?</a:t>
            </a:r>
            <a:endParaRPr lang="en-US" sz="3200" dirty="0"/>
          </a:p>
        </p:txBody>
      </p:sp>
      <p:sp>
        <p:nvSpPr>
          <p:cNvPr id="4" name="Slide Number Placeholder 3"/>
          <p:cNvSpPr>
            <a:spLocks noGrp="1"/>
          </p:cNvSpPr>
          <p:nvPr>
            <p:ph type="sldNum" sz="quarter" idx="12"/>
          </p:nvPr>
        </p:nvSpPr>
        <p:spPr/>
        <p:txBody>
          <a:bodyPr/>
          <a:lstStyle/>
          <a:p>
            <a:fld id="{BA2D8F13-174C-467F-9D40-7DDEF70CAB8C}" type="slidenum">
              <a:rPr lang="en-US" smtClean="0"/>
              <a:t>23</a:t>
            </a:fld>
            <a:endParaRPr lang="en-US"/>
          </a:p>
        </p:txBody>
      </p:sp>
      <p:pic>
        <p:nvPicPr>
          <p:cNvPr id="15" name="Picture 14"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3" name="Rectangle 72"/>
          <p:cNvSpPr/>
          <p:nvPr/>
        </p:nvSpPr>
        <p:spPr>
          <a:xfrm>
            <a:off x="0" y="2017693"/>
            <a:ext cx="9143999"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000000"/>
                </a:solidFill>
              </a:rPr>
              <a:t>Requires simple primitives: </a:t>
            </a:r>
            <a:r>
              <a:rPr lang="en-US" sz="2800" b="1" dirty="0" err="1" smtClean="0">
                <a:solidFill>
                  <a:srgbClr val="0000FF"/>
                </a:solidFill>
              </a:rPr>
              <a:t>memcopy</a:t>
            </a:r>
            <a:r>
              <a:rPr lang="en-US" sz="2800" b="1" dirty="0" smtClean="0">
                <a:solidFill>
                  <a:srgbClr val="000000"/>
                </a:solidFill>
              </a:rPr>
              <a:t>, </a:t>
            </a:r>
            <a:r>
              <a:rPr lang="en-US" sz="2800" b="1" dirty="0" smtClean="0">
                <a:solidFill>
                  <a:srgbClr val="0000FF"/>
                </a:solidFill>
              </a:rPr>
              <a:t>bitwise operations</a:t>
            </a:r>
            <a:r>
              <a:rPr lang="en-US" sz="2800" b="1" dirty="0" smtClean="0">
                <a:solidFill>
                  <a:srgbClr val="000000"/>
                </a:solidFill>
              </a:rPr>
              <a:t>, and </a:t>
            </a:r>
            <a:r>
              <a:rPr lang="en-US" sz="2800" b="1" dirty="0" smtClean="0"/>
              <a:t>simple</a:t>
            </a:r>
            <a:r>
              <a:rPr lang="en-US" sz="2800" b="1" dirty="0" smtClean="0">
                <a:solidFill>
                  <a:srgbClr val="0000FF"/>
                </a:solidFill>
              </a:rPr>
              <a:t> arithmetic operations</a:t>
            </a:r>
            <a:endParaRPr lang="en-US" sz="2800" b="1" dirty="0">
              <a:solidFill>
                <a:srgbClr val="0000FF"/>
              </a:solidFill>
            </a:endParaRPr>
          </a:p>
        </p:txBody>
      </p:sp>
      <p:sp>
        <p:nvSpPr>
          <p:cNvPr id="74" name="Rounded Rectangle 73"/>
          <p:cNvSpPr/>
          <p:nvPr/>
        </p:nvSpPr>
        <p:spPr>
          <a:xfrm>
            <a:off x="1066800" y="3505200"/>
            <a:ext cx="2133600" cy="7620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PIM Core</a:t>
            </a:r>
            <a:endParaRPr lang="en-US" sz="2400" b="1" dirty="0">
              <a:solidFill>
                <a:srgbClr val="000000"/>
              </a:solidFill>
            </a:endParaRPr>
          </a:p>
        </p:txBody>
      </p:sp>
      <p:sp>
        <p:nvSpPr>
          <p:cNvPr id="75" name="Rounded Rectangle 74"/>
          <p:cNvSpPr/>
          <p:nvPr/>
        </p:nvSpPr>
        <p:spPr>
          <a:xfrm>
            <a:off x="5638800" y="3505200"/>
            <a:ext cx="2209800" cy="7620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PIM Accelerator</a:t>
            </a:r>
            <a:endParaRPr lang="en-US" sz="2400" b="1" dirty="0">
              <a:solidFill>
                <a:schemeClr val="tx1"/>
              </a:solidFill>
            </a:endParaRPr>
          </a:p>
        </p:txBody>
      </p:sp>
      <p:sp>
        <p:nvSpPr>
          <p:cNvPr id="25" name="Rounded Rectangle 24"/>
          <p:cNvSpPr/>
          <p:nvPr/>
        </p:nvSpPr>
        <p:spPr>
          <a:xfrm>
            <a:off x="3581400" y="1173691"/>
            <a:ext cx="1676400" cy="655109"/>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Texture Tiling</a:t>
            </a:r>
            <a:endParaRPr lang="en-US" b="1" dirty="0">
              <a:solidFill>
                <a:schemeClr val="bg1"/>
              </a:solidFill>
            </a:endParaRPr>
          </a:p>
        </p:txBody>
      </p:sp>
      <p:cxnSp>
        <p:nvCxnSpPr>
          <p:cNvPr id="26" name="Straight Arrow Connector 25"/>
          <p:cNvCxnSpPr/>
          <p:nvPr/>
        </p:nvCxnSpPr>
        <p:spPr>
          <a:xfrm>
            <a:off x="1981200" y="1630891"/>
            <a:ext cx="1447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524000" y="1097491"/>
            <a:ext cx="1905000" cy="461665"/>
          </a:xfrm>
          <a:prstGeom prst="rect">
            <a:avLst/>
          </a:prstGeom>
        </p:spPr>
        <p:txBody>
          <a:bodyPr wrap="square">
            <a:spAutoFit/>
          </a:bodyPr>
          <a:lstStyle/>
          <a:p>
            <a:pPr algn="ctr"/>
            <a:r>
              <a:rPr lang="en-US" sz="2400" dirty="0" smtClean="0"/>
              <a:t>Linear Bitmap</a:t>
            </a:r>
            <a:endParaRPr lang="en-US" sz="2400" dirty="0"/>
          </a:p>
        </p:txBody>
      </p:sp>
      <p:cxnSp>
        <p:nvCxnSpPr>
          <p:cNvPr id="37" name="Straight Arrow Connector 36"/>
          <p:cNvCxnSpPr/>
          <p:nvPr/>
        </p:nvCxnSpPr>
        <p:spPr>
          <a:xfrm>
            <a:off x="5486400" y="1707091"/>
            <a:ext cx="1447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410200" y="1173691"/>
            <a:ext cx="1828800" cy="461665"/>
          </a:xfrm>
          <a:prstGeom prst="rect">
            <a:avLst/>
          </a:prstGeom>
        </p:spPr>
        <p:txBody>
          <a:bodyPr wrap="square">
            <a:spAutoFit/>
          </a:bodyPr>
          <a:lstStyle/>
          <a:p>
            <a:pPr algn="ctr"/>
            <a:r>
              <a:rPr lang="en-US" sz="2400" dirty="0" smtClean="0"/>
              <a:t>Tiled Texture</a:t>
            </a:r>
            <a:endParaRPr lang="en-US" sz="2400" dirty="0"/>
          </a:p>
        </p:txBody>
      </p:sp>
      <p:sp>
        <p:nvSpPr>
          <p:cNvPr id="10" name="Rectangle 9"/>
          <p:cNvSpPr/>
          <p:nvPr/>
        </p:nvSpPr>
        <p:spPr>
          <a:xfrm>
            <a:off x="381000" y="4426803"/>
            <a:ext cx="3429000" cy="830997"/>
          </a:xfrm>
          <a:prstGeom prst="rect">
            <a:avLst/>
          </a:prstGeom>
        </p:spPr>
        <p:txBody>
          <a:bodyPr wrap="square">
            <a:spAutoFit/>
          </a:bodyPr>
          <a:lstStyle/>
          <a:p>
            <a:pPr algn="ctr"/>
            <a:r>
              <a:rPr lang="en-US" sz="2400" b="1" dirty="0">
                <a:solidFill>
                  <a:srgbClr val="0000FF"/>
                </a:solidFill>
              </a:rPr>
              <a:t>9.4% </a:t>
            </a:r>
            <a:r>
              <a:rPr lang="en-US" sz="2400" b="1" dirty="0"/>
              <a:t>of the area </a:t>
            </a:r>
            <a:r>
              <a:rPr lang="en-US" sz="2400" b="1" dirty="0" smtClean="0"/>
              <a:t>available for PIM logic</a:t>
            </a:r>
            <a:endParaRPr lang="en-US" sz="2400" b="1" baseline="30000" dirty="0"/>
          </a:p>
        </p:txBody>
      </p:sp>
      <p:sp>
        <p:nvSpPr>
          <p:cNvPr id="11" name="Rectangle 10"/>
          <p:cNvSpPr/>
          <p:nvPr/>
        </p:nvSpPr>
        <p:spPr>
          <a:xfrm>
            <a:off x="5029200" y="4503003"/>
            <a:ext cx="3581400" cy="830997"/>
          </a:xfrm>
          <a:prstGeom prst="rect">
            <a:avLst/>
          </a:prstGeom>
        </p:spPr>
        <p:txBody>
          <a:bodyPr wrap="square">
            <a:spAutoFit/>
          </a:bodyPr>
          <a:lstStyle/>
          <a:p>
            <a:pPr lvl="0" algn="ctr"/>
            <a:r>
              <a:rPr lang="en-US" sz="2400" b="1" dirty="0">
                <a:solidFill>
                  <a:srgbClr val="0000FF"/>
                </a:solidFill>
              </a:rPr>
              <a:t>7.1% </a:t>
            </a:r>
            <a:r>
              <a:rPr lang="en-US" sz="2400" b="1" dirty="0">
                <a:solidFill>
                  <a:prstClr val="black"/>
                </a:solidFill>
              </a:rPr>
              <a:t>of the area </a:t>
            </a:r>
            <a:r>
              <a:rPr lang="en-US" sz="2400" b="1" dirty="0" smtClean="0">
                <a:solidFill>
                  <a:prstClr val="black"/>
                </a:solidFill>
              </a:rPr>
              <a:t>available for PIM logic</a:t>
            </a:r>
            <a:endParaRPr lang="en-US" sz="2400" b="1" baseline="30000" dirty="0">
              <a:solidFill>
                <a:prstClr val="black"/>
              </a:solidFill>
            </a:endParaRPr>
          </a:p>
        </p:txBody>
      </p:sp>
      <p:sp>
        <p:nvSpPr>
          <p:cNvPr id="17" name="Rectangle 16"/>
          <p:cNvSpPr/>
          <p:nvPr/>
        </p:nvSpPr>
        <p:spPr>
          <a:xfrm>
            <a:off x="0" y="5399782"/>
            <a:ext cx="9144000" cy="1015663"/>
          </a:xfrm>
          <a:prstGeom prst="rect">
            <a:avLst/>
          </a:prstGeom>
          <a:solidFill>
            <a:schemeClr val="tx2">
              <a:lumMod val="75000"/>
            </a:schemeClr>
          </a:solidFill>
        </p:spPr>
        <p:txBody>
          <a:bodyPr wrap="square">
            <a:spAutoFit/>
          </a:bodyPr>
          <a:lstStyle/>
          <a:p>
            <a:pPr marL="0" lvl="1" algn="ctr"/>
            <a:r>
              <a:rPr lang="en-US" sz="3000" b="1" dirty="0">
                <a:solidFill>
                  <a:schemeClr val="bg1"/>
                </a:solidFill>
              </a:rPr>
              <a:t>PIM core and PIM accelerator are feasible to implement in-memory </a:t>
            </a:r>
            <a:r>
              <a:rPr lang="en-US" sz="3000" b="1" dirty="0" smtClean="0">
                <a:solidFill>
                  <a:schemeClr val="bg1"/>
                </a:solidFill>
              </a:rPr>
              <a:t>Texture Tiling</a:t>
            </a:r>
            <a:endParaRPr lang="en-US" sz="3000" b="1" dirty="0">
              <a:solidFill>
                <a:schemeClr val="bg1"/>
              </a:solidFill>
            </a:endParaRPr>
          </a:p>
        </p:txBody>
      </p:sp>
    </p:spTree>
    <p:extLst>
      <p:ext uri="{BB962C8B-B14F-4D97-AF65-F5344CB8AC3E}">
        <p14:creationId xmlns:p14="http://schemas.microsoft.com/office/powerpoint/2010/main" val="2458185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25" grpId="0" animBg="1"/>
      <p:bldP spid="35" grpId="0"/>
      <p:bldP spid="38" grpId="0"/>
      <p:bldP spid="10" grpId="0"/>
      <p:bldP spid="11"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t>
            </a:r>
            <a:r>
              <a:rPr lang="en-US" dirty="0" err="1" smtClean="0"/>
              <a:t>Blitting</a:t>
            </a:r>
            <a:r>
              <a:rPr lang="en-US" dirty="0" smtClean="0"/>
              <a:t> Analysis</a:t>
            </a:r>
            <a:endParaRPr lang="en-US" dirty="0"/>
          </a:p>
        </p:txBody>
      </p:sp>
      <p:sp>
        <p:nvSpPr>
          <p:cNvPr id="3" name="Content Placeholder 2"/>
          <p:cNvSpPr>
            <a:spLocks noGrp="1"/>
          </p:cNvSpPr>
          <p:nvPr>
            <p:ph idx="1"/>
          </p:nvPr>
        </p:nvSpPr>
        <p:spPr>
          <a:xfrm>
            <a:off x="0" y="1066800"/>
            <a:ext cx="9144000" cy="5562600"/>
          </a:xfrm>
        </p:spPr>
        <p:txBody>
          <a:bodyPr>
            <a:normAutofit/>
          </a:bodyPr>
          <a:lstStyle/>
          <a:p>
            <a:pPr lvl="1"/>
            <a:endParaRPr lang="en-US" sz="2000" dirty="0" smtClean="0">
              <a:solidFill>
                <a:srgbClr val="595959"/>
              </a:solidFill>
            </a:endParaRPr>
          </a:p>
          <a:p>
            <a:pPr lvl="1"/>
            <a:endParaRPr lang="en-US" sz="2000" dirty="0">
              <a:solidFill>
                <a:srgbClr val="595959"/>
              </a:solidFill>
            </a:endParaRPr>
          </a:p>
          <a:p>
            <a:pPr lvl="1"/>
            <a:endParaRPr lang="en-US" sz="2000" dirty="0" smtClean="0">
              <a:solidFill>
                <a:srgbClr val="595959"/>
              </a:solidFill>
            </a:endParaRPr>
          </a:p>
          <a:p>
            <a:pPr lvl="1"/>
            <a:endParaRPr lang="en-US" sz="2000" dirty="0" smtClean="0">
              <a:solidFill>
                <a:srgbClr val="595959"/>
              </a:solidFill>
            </a:endParaRPr>
          </a:p>
          <a:p>
            <a:pPr lvl="1"/>
            <a:endParaRPr lang="en-US" sz="2000" dirty="0">
              <a:solidFill>
                <a:srgbClr val="595959"/>
              </a:solidFill>
            </a:endParaRPr>
          </a:p>
          <a:p>
            <a:pPr lvl="1"/>
            <a:endParaRPr lang="en-US" sz="2000" dirty="0" smtClean="0">
              <a:solidFill>
                <a:srgbClr val="595959"/>
              </a:solidFill>
            </a:endParaRPr>
          </a:p>
          <a:p>
            <a:pPr lvl="1"/>
            <a:endParaRPr lang="en-US" sz="2000" dirty="0" smtClean="0">
              <a:solidFill>
                <a:srgbClr val="595959"/>
              </a:solidFill>
            </a:endParaRPr>
          </a:p>
          <a:p>
            <a:pPr marL="457200" lvl="1" indent="0">
              <a:buNone/>
            </a:pPr>
            <a:endParaRPr lang="en-US" sz="20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24</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0" y="2362200"/>
            <a:ext cx="9144000" cy="984885"/>
          </a:xfrm>
          <a:prstGeom prst="rect">
            <a:avLst/>
          </a:prstGeom>
          <a:solidFill>
            <a:schemeClr val="accent6">
              <a:lumMod val="20000"/>
              <a:lumOff val="80000"/>
            </a:schemeClr>
          </a:solidFill>
        </p:spPr>
        <p:txBody>
          <a:bodyPr wrap="square">
            <a:spAutoFit/>
          </a:bodyPr>
          <a:lstStyle/>
          <a:p>
            <a:pPr algn="ctr"/>
            <a:r>
              <a:rPr lang="en-US" sz="2900" b="1" dirty="0" smtClean="0"/>
              <a:t> </a:t>
            </a:r>
            <a:r>
              <a:rPr lang="en-US" sz="2900" b="1" dirty="0" smtClean="0">
                <a:solidFill>
                  <a:srgbClr val="1F497D"/>
                </a:solidFill>
              </a:rPr>
              <a:t> Color </a:t>
            </a:r>
            <a:r>
              <a:rPr lang="en-US" sz="2900" b="1" dirty="0" err="1">
                <a:solidFill>
                  <a:srgbClr val="1F497D"/>
                </a:solidFill>
              </a:rPr>
              <a:t>blitting</a:t>
            </a:r>
            <a:r>
              <a:rPr lang="en-US" sz="2900" b="1" dirty="0">
                <a:solidFill>
                  <a:srgbClr val="1F497D"/>
                </a:solidFill>
              </a:rPr>
              <a:t> </a:t>
            </a:r>
            <a:r>
              <a:rPr lang="en-US" sz="2900" b="1" dirty="0"/>
              <a:t>is a good </a:t>
            </a:r>
            <a:r>
              <a:rPr lang="en-US" sz="2900" b="1" dirty="0" smtClean="0"/>
              <a:t>candidate </a:t>
            </a:r>
          </a:p>
          <a:p>
            <a:pPr algn="ctr"/>
            <a:r>
              <a:rPr lang="en-US" sz="2900" b="1" dirty="0" smtClean="0"/>
              <a:t>for </a:t>
            </a:r>
            <a:r>
              <a:rPr lang="en-US" sz="2900" b="1" dirty="0" smtClean="0">
                <a:solidFill>
                  <a:srgbClr val="006600"/>
                </a:solidFill>
              </a:rPr>
              <a:t>PIM execution </a:t>
            </a:r>
            <a:endParaRPr lang="en-US" sz="2900" b="1" dirty="0">
              <a:solidFill>
                <a:srgbClr val="006600"/>
              </a:solidFill>
            </a:endParaRPr>
          </a:p>
        </p:txBody>
      </p:sp>
      <p:sp>
        <p:nvSpPr>
          <p:cNvPr id="14" name="Rectangle 13"/>
          <p:cNvSpPr/>
          <p:nvPr/>
        </p:nvSpPr>
        <p:spPr>
          <a:xfrm>
            <a:off x="0" y="4927937"/>
            <a:ext cx="9144000" cy="1015663"/>
          </a:xfrm>
          <a:prstGeom prst="rect">
            <a:avLst/>
          </a:prstGeom>
          <a:solidFill>
            <a:srgbClr val="E4E4E4"/>
          </a:solidFill>
        </p:spPr>
        <p:txBody>
          <a:bodyPr wrap="square">
            <a:spAutoFit/>
          </a:bodyPr>
          <a:lstStyle/>
          <a:p>
            <a:pPr algn="ctr"/>
            <a:r>
              <a:rPr lang="en-US" sz="3000" b="1" dirty="0"/>
              <a:t>It is </a:t>
            </a:r>
            <a:r>
              <a:rPr lang="en-US" sz="3000" b="1" dirty="0">
                <a:solidFill>
                  <a:srgbClr val="006600"/>
                </a:solidFill>
              </a:rPr>
              <a:t>feasible </a:t>
            </a:r>
            <a:r>
              <a:rPr lang="en-US" sz="3000" b="1" dirty="0"/>
              <a:t>to implement </a:t>
            </a:r>
            <a:r>
              <a:rPr lang="en-US" sz="3000" b="1" dirty="0" smtClean="0">
                <a:solidFill>
                  <a:schemeClr val="tx2"/>
                </a:solidFill>
              </a:rPr>
              <a:t>color </a:t>
            </a:r>
            <a:r>
              <a:rPr lang="en-US" sz="3000" b="1" dirty="0" err="1">
                <a:solidFill>
                  <a:schemeClr val="tx2"/>
                </a:solidFill>
              </a:rPr>
              <a:t>blitting</a:t>
            </a:r>
            <a:r>
              <a:rPr lang="en-US" sz="3000" b="1" dirty="0">
                <a:solidFill>
                  <a:schemeClr val="tx2"/>
                </a:solidFill>
              </a:rPr>
              <a:t> </a:t>
            </a:r>
            <a:r>
              <a:rPr lang="en-US" sz="3000" b="1" dirty="0" smtClean="0">
                <a:solidFill>
                  <a:schemeClr val="tx2"/>
                </a:solidFill>
              </a:rPr>
              <a:t/>
            </a:r>
            <a:br>
              <a:rPr lang="en-US" sz="3000" b="1" dirty="0" smtClean="0">
                <a:solidFill>
                  <a:schemeClr val="tx2"/>
                </a:solidFill>
              </a:rPr>
            </a:br>
            <a:r>
              <a:rPr lang="en-US" sz="3000" b="1" dirty="0" smtClean="0"/>
              <a:t>in </a:t>
            </a:r>
            <a:r>
              <a:rPr lang="en-US" sz="3000" b="1" dirty="0" smtClean="0">
                <a:solidFill>
                  <a:srgbClr val="006600"/>
                </a:solidFill>
              </a:rPr>
              <a:t>PIM core </a:t>
            </a:r>
            <a:r>
              <a:rPr lang="en-US" sz="3000" b="1" dirty="0" smtClean="0"/>
              <a:t>and </a:t>
            </a:r>
            <a:r>
              <a:rPr lang="en-US" sz="3000" b="1" dirty="0" smtClean="0">
                <a:solidFill>
                  <a:srgbClr val="006600"/>
                </a:solidFill>
              </a:rPr>
              <a:t>PIM accelerator</a:t>
            </a:r>
            <a:endParaRPr lang="en-US" sz="3000" b="1" dirty="0">
              <a:solidFill>
                <a:srgbClr val="006600"/>
              </a:solidFill>
            </a:endParaRPr>
          </a:p>
        </p:txBody>
      </p:sp>
      <p:sp>
        <p:nvSpPr>
          <p:cNvPr id="8" name="Rectangle 7"/>
          <p:cNvSpPr/>
          <p:nvPr/>
        </p:nvSpPr>
        <p:spPr>
          <a:xfrm>
            <a:off x="-990600" y="1143000"/>
            <a:ext cx="11201400" cy="492443"/>
          </a:xfrm>
          <a:prstGeom prst="rect">
            <a:avLst/>
          </a:prstGeom>
        </p:spPr>
        <p:txBody>
          <a:bodyPr wrap="square">
            <a:spAutoFit/>
          </a:bodyPr>
          <a:lstStyle/>
          <a:p>
            <a:pPr lvl="0" algn="ctr"/>
            <a:r>
              <a:rPr lang="en-US" sz="2600" b="1" dirty="0" smtClean="0"/>
              <a:t>Generates a </a:t>
            </a:r>
            <a:r>
              <a:rPr lang="en-US" sz="2600" b="1" dirty="0"/>
              <a:t>large amount </a:t>
            </a:r>
            <a:r>
              <a:rPr lang="en-US" sz="2600" b="1" dirty="0" smtClean="0"/>
              <a:t>of </a:t>
            </a:r>
            <a:r>
              <a:rPr lang="en-US" sz="2600" b="1" dirty="0">
                <a:solidFill>
                  <a:schemeClr val="accent2"/>
                </a:solidFill>
              </a:rPr>
              <a:t>data </a:t>
            </a:r>
            <a:r>
              <a:rPr lang="en-US" sz="2600" b="1" dirty="0" smtClean="0">
                <a:solidFill>
                  <a:schemeClr val="accent2"/>
                </a:solidFill>
              </a:rPr>
              <a:t>movement</a:t>
            </a:r>
            <a:endParaRPr lang="en-US" sz="2600" b="1" dirty="0">
              <a:solidFill>
                <a:schemeClr val="accent2"/>
              </a:solidFill>
            </a:endParaRPr>
          </a:p>
        </p:txBody>
      </p:sp>
      <p:sp>
        <p:nvSpPr>
          <p:cNvPr id="18" name="Rectangle 17"/>
          <p:cNvSpPr/>
          <p:nvPr/>
        </p:nvSpPr>
        <p:spPr>
          <a:xfrm>
            <a:off x="457200" y="3660338"/>
            <a:ext cx="8305800" cy="1292662"/>
          </a:xfrm>
          <a:prstGeom prst="rect">
            <a:avLst/>
          </a:prstGeom>
        </p:spPr>
        <p:txBody>
          <a:bodyPr wrap="square">
            <a:spAutoFit/>
          </a:bodyPr>
          <a:lstStyle/>
          <a:p>
            <a:pPr lvl="0" algn="ctr"/>
            <a:r>
              <a:rPr lang="en-US" sz="2600" b="1" dirty="0" smtClean="0"/>
              <a:t>Requires </a:t>
            </a:r>
            <a:r>
              <a:rPr lang="en-US" sz="2600" b="1" dirty="0">
                <a:solidFill>
                  <a:srgbClr val="006600"/>
                </a:solidFill>
              </a:rPr>
              <a:t>low-cost </a:t>
            </a:r>
            <a:r>
              <a:rPr lang="en-US" sz="2600" b="1" dirty="0" smtClean="0"/>
              <a:t>operations:</a:t>
            </a:r>
            <a:br>
              <a:rPr lang="en-US" sz="2600" b="1" dirty="0" smtClean="0"/>
            </a:br>
            <a:r>
              <a:rPr lang="en-US" sz="2600" b="1" dirty="0" smtClean="0"/>
              <a:t> </a:t>
            </a:r>
            <a:r>
              <a:rPr lang="en-US" sz="2400" b="1" dirty="0" err="1" smtClean="0">
                <a:solidFill>
                  <a:srgbClr val="0000FF"/>
                </a:solidFill>
              </a:rPr>
              <a:t>Memset</a:t>
            </a:r>
            <a:r>
              <a:rPr lang="en-US" sz="2400" b="1" dirty="0" smtClean="0"/>
              <a:t>, </a:t>
            </a:r>
            <a:r>
              <a:rPr lang="en-US" sz="2400" b="1" dirty="0" smtClean="0">
                <a:solidFill>
                  <a:srgbClr val="0000FF"/>
                </a:solidFill>
              </a:rPr>
              <a:t>simple arithmetic</a:t>
            </a:r>
            <a:r>
              <a:rPr lang="en-US" sz="2400" b="1" dirty="0" smtClean="0"/>
              <a:t>, and </a:t>
            </a:r>
            <a:r>
              <a:rPr lang="en-US" sz="2400" b="1" dirty="0" smtClean="0">
                <a:solidFill>
                  <a:srgbClr val="0000FF"/>
                </a:solidFill>
              </a:rPr>
              <a:t>shift operations</a:t>
            </a:r>
          </a:p>
          <a:p>
            <a:pPr lvl="0" algn="ctr"/>
            <a:endParaRPr lang="en-US" sz="2600" b="1" dirty="0"/>
          </a:p>
        </p:txBody>
      </p:sp>
      <p:sp>
        <p:nvSpPr>
          <p:cNvPr id="7" name="Rectangle 6"/>
          <p:cNvSpPr/>
          <p:nvPr/>
        </p:nvSpPr>
        <p:spPr>
          <a:xfrm>
            <a:off x="-76200" y="1626513"/>
            <a:ext cx="9067800" cy="430887"/>
          </a:xfrm>
          <a:prstGeom prst="rect">
            <a:avLst/>
          </a:prstGeom>
        </p:spPr>
        <p:txBody>
          <a:bodyPr wrap="square">
            <a:spAutoFit/>
          </a:bodyPr>
          <a:lstStyle/>
          <a:p>
            <a:pPr lvl="1" algn="ctr"/>
            <a:r>
              <a:rPr lang="en-US" sz="2200" b="1" dirty="0">
                <a:solidFill>
                  <a:srgbClr val="000000"/>
                </a:solidFill>
              </a:rPr>
              <a:t>Accounts for </a:t>
            </a:r>
            <a:r>
              <a:rPr lang="en-US" sz="2200" b="1" dirty="0">
                <a:solidFill>
                  <a:schemeClr val="accent2"/>
                </a:solidFill>
              </a:rPr>
              <a:t>19.1%</a:t>
            </a:r>
            <a:r>
              <a:rPr lang="en-US" sz="2200" b="1" dirty="0">
                <a:solidFill>
                  <a:srgbClr val="000000"/>
                </a:solidFill>
              </a:rPr>
              <a:t> of the </a:t>
            </a:r>
            <a:r>
              <a:rPr lang="en-US" sz="2200" b="1" dirty="0">
                <a:solidFill>
                  <a:srgbClr val="C00000"/>
                </a:solidFill>
              </a:rPr>
              <a:t>total system </a:t>
            </a:r>
            <a:r>
              <a:rPr lang="en-US" sz="2200" b="1" dirty="0" smtClean="0">
                <a:solidFill>
                  <a:srgbClr val="C00000"/>
                </a:solidFill>
              </a:rPr>
              <a:t>energy </a:t>
            </a:r>
            <a:r>
              <a:rPr lang="en-US" sz="2200" b="1" dirty="0" smtClean="0"/>
              <a:t>during</a:t>
            </a:r>
            <a:r>
              <a:rPr lang="en-US" sz="2200" b="1" dirty="0" smtClean="0">
                <a:solidFill>
                  <a:srgbClr val="C00000"/>
                </a:solidFill>
              </a:rPr>
              <a:t> </a:t>
            </a:r>
            <a:r>
              <a:rPr lang="en-US" sz="2200" b="1" dirty="0" smtClean="0">
                <a:solidFill>
                  <a:srgbClr val="0000FF"/>
                </a:solidFill>
              </a:rPr>
              <a:t>scrolling</a:t>
            </a:r>
            <a:endParaRPr lang="en-US" sz="2200" b="1" dirty="0">
              <a:solidFill>
                <a:srgbClr val="0000FF"/>
              </a:solidFill>
            </a:endParaRPr>
          </a:p>
        </p:txBody>
      </p:sp>
    </p:spTree>
    <p:extLst>
      <p:ext uri="{BB962C8B-B14F-4D97-AF65-F5344CB8AC3E}">
        <p14:creationId xmlns:p14="http://schemas.microsoft.com/office/powerpoint/2010/main" val="1973633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8" grpId="0"/>
      <p:bldP spid="1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Scrolling Wrap Up</a:t>
            </a:r>
            <a:endParaRPr lang="en-US" dirty="0"/>
          </a:p>
        </p:txBody>
      </p:sp>
      <p:sp>
        <p:nvSpPr>
          <p:cNvPr id="3" name="Content Placeholder 2"/>
          <p:cNvSpPr>
            <a:spLocks noGrp="1"/>
          </p:cNvSpPr>
          <p:nvPr>
            <p:ph idx="1"/>
          </p:nvPr>
        </p:nvSpPr>
        <p:spPr>
          <a:xfrm>
            <a:off x="0" y="1066800"/>
            <a:ext cx="9144000" cy="5562600"/>
          </a:xfrm>
        </p:spPr>
        <p:txBody>
          <a:bodyPr>
            <a:normAutofit/>
          </a:bodyPr>
          <a:lstStyle/>
          <a:p>
            <a:pPr lvl="1"/>
            <a:endParaRPr lang="en-US" sz="2000" dirty="0" smtClean="0">
              <a:solidFill>
                <a:srgbClr val="595959"/>
              </a:solidFill>
            </a:endParaRPr>
          </a:p>
          <a:p>
            <a:pPr lvl="1"/>
            <a:endParaRPr lang="en-US" sz="2000" dirty="0">
              <a:solidFill>
                <a:srgbClr val="595959"/>
              </a:solidFill>
            </a:endParaRPr>
          </a:p>
          <a:p>
            <a:pPr lvl="1"/>
            <a:endParaRPr lang="en-US" sz="2000" dirty="0" smtClean="0">
              <a:solidFill>
                <a:srgbClr val="595959"/>
              </a:solidFill>
            </a:endParaRPr>
          </a:p>
          <a:p>
            <a:pPr lvl="1"/>
            <a:endParaRPr lang="en-US" sz="2000" dirty="0" smtClean="0">
              <a:solidFill>
                <a:srgbClr val="595959"/>
              </a:solidFill>
            </a:endParaRPr>
          </a:p>
          <a:p>
            <a:pPr lvl="1"/>
            <a:endParaRPr lang="en-US" sz="2000" dirty="0">
              <a:solidFill>
                <a:srgbClr val="595959"/>
              </a:solidFill>
            </a:endParaRPr>
          </a:p>
          <a:p>
            <a:pPr lvl="1"/>
            <a:endParaRPr lang="en-US" sz="2000" dirty="0" smtClean="0">
              <a:solidFill>
                <a:srgbClr val="595959"/>
              </a:solidFill>
            </a:endParaRPr>
          </a:p>
          <a:p>
            <a:pPr lvl="1"/>
            <a:endParaRPr lang="en-US" sz="2000" dirty="0" smtClean="0">
              <a:solidFill>
                <a:srgbClr val="595959"/>
              </a:solidFill>
            </a:endParaRPr>
          </a:p>
          <a:p>
            <a:pPr marL="457200" lvl="1" indent="0">
              <a:buNone/>
            </a:pPr>
            <a:endParaRPr lang="en-US" sz="20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25</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8" name="Rectangle 7"/>
          <p:cNvSpPr/>
          <p:nvPr/>
        </p:nvSpPr>
        <p:spPr>
          <a:xfrm>
            <a:off x="0" y="1219200"/>
            <a:ext cx="9144000" cy="954107"/>
          </a:xfrm>
          <a:prstGeom prst="rect">
            <a:avLst/>
          </a:prstGeom>
        </p:spPr>
        <p:txBody>
          <a:bodyPr wrap="square">
            <a:spAutoFit/>
          </a:bodyPr>
          <a:lstStyle/>
          <a:p>
            <a:pPr lvl="0" algn="ctr"/>
            <a:r>
              <a:rPr lang="en-US" sz="2800" b="1" dirty="0" smtClean="0">
                <a:solidFill>
                  <a:srgbClr val="0000FF"/>
                </a:solidFill>
              </a:rPr>
              <a:t>Texture tiling </a:t>
            </a:r>
            <a:r>
              <a:rPr lang="en-US" sz="2800" b="1" dirty="0" smtClean="0"/>
              <a:t>and </a:t>
            </a:r>
            <a:r>
              <a:rPr lang="en-US" sz="2800" b="1" dirty="0" smtClean="0">
                <a:solidFill>
                  <a:srgbClr val="0000FF"/>
                </a:solidFill>
              </a:rPr>
              <a:t>color </a:t>
            </a:r>
            <a:r>
              <a:rPr lang="en-US" sz="2800" b="1" dirty="0" err="1" smtClean="0">
                <a:solidFill>
                  <a:srgbClr val="0000FF"/>
                </a:solidFill>
              </a:rPr>
              <a:t>blitting</a:t>
            </a:r>
            <a:r>
              <a:rPr lang="en-US" sz="2800" b="1" dirty="0" smtClean="0">
                <a:solidFill>
                  <a:srgbClr val="0000FF"/>
                </a:solidFill>
              </a:rPr>
              <a:t> </a:t>
            </a:r>
            <a:r>
              <a:rPr lang="en-US" sz="2800" b="1" dirty="0" smtClean="0"/>
              <a:t>account for</a:t>
            </a:r>
            <a:br>
              <a:rPr lang="en-US" sz="2800" b="1" dirty="0" smtClean="0"/>
            </a:br>
            <a:r>
              <a:rPr lang="en-US" sz="2800" b="1" dirty="0" smtClean="0"/>
              <a:t>a significant portion (</a:t>
            </a:r>
            <a:r>
              <a:rPr lang="en-US" sz="2800" b="1" dirty="0" smtClean="0">
                <a:solidFill>
                  <a:schemeClr val="accent2"/>
                </a:solidFill>
              </a:rPr>
              <a:t>41.9%</a:t>
            </a:r>
            <a:r>
              <a:rPr lang="en-US" sz="2800" b="1" dirty="0" smtClean="0"/>
              <a:t>) of energy consumption</a:t>
            </a:r>
            <a:endParaRPr lang="en-US" sz="2800" b="1" dirty="0">
              <a:solidFill>
                <a:schemeClr val="accent2"/>
              </a:solidFill>
            </a:endParaRPr>
          </a:p>
        </p:txBody>
      </p:sp>
      <p:sp>
        <p:nvSpPr>
          <p:cNvPr id="11" name="Rectangle 10"/>
          <p:cNvSpPr/>
          <p:nvPr/>
        </p:nvSpPr>
        <p:spPr>
          <a:xfrm>
            <a:off x="1219200" y="2514600"/>
            <a:ext cx="6858000" cy="830997"/>
          </a:xfrm>
          <a:prstGeom prst="rect">
            <a:avLst/>
          </a:prstGeom>
        </p:spPr>
        <p:txBody>
          <a:bodyPr wrap="square">
            <a:spAutoFit/>
          </a:bodyPr>
          <a:lstStyle/>
          <a:p>
            <a:pPr algn="ctr"/>
            <a:r>
              <a:rPr lang="en-US" sz="2400" b="1" dirty="0" smtClean="0">
                <a:solidFill>
                  <a:srgbClr val="C00000"/>
                </a:solidFill>
              </a:rPr>
              <a:t>37.7%</a:t>
            </a:r>
            <a:r>
              <a:rPr lang="en-US" sz="2400" b="1" dirty="0" smtClean="0"/>
              <a:t> of total system energy goes to</a:t>
            </a:r>
            <a:br>
              <a:rPr lang="en-US" sz="2400" b="1" dirty="0" smtClean="0"/>
            </a:br>
            <a:r>
              <a:rPr lang="en-US" sz="2400" b="1" dirty="0" smtClean="0"/>
              <a:t>data movement generated by these functions</a:t>
            </a:r>
            <a:endParaRPr lang="en-US" sz="2400" b="1" dirty="0">
              <a:solidFill>
                <a:srgbClr val="0000FF"/>
              </a:solidFill>
            </a:endParaRPr>
          </a:p>
        </p:txBody>
      </p:sp>
      <p:cxnSp>
        <p:nvCxnSpPr>
          <p:cNvPr id="12" name="Straight Arrow Connector 11"/>
          <p:cNvCxnSpPr/>
          <p:nvPr/>
        </p:nvCxnSpPr>
        <p:spPr>
          <a:xfrm>
            <a:off x="4572000" y="22098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3657600"/>
            <a:ext cx="9144000" cy="1015663"/>
          </a:xfrm>
          <a:prstGeom prst="rect">
            <a:avLst/>
          </a:prstGeom>
          <a:solidFill>
            <a:schemeClr val="tx2">
              <a:lumMod val="75000"/>
            </a:schemeClr>
          </a:solidFill>
        </p:spPr>
        <p:txBody>
          <a:bodyPr wrap="square">
            <a:spAutoFit/>
          </a:bodyPr>
          <a:lstStyle/>
          <a:p>
            <a:pPr marL="0" lvl="1" algn="ctr"/>
            <a:r>
              <a:rPr lang="en-US" sz="3000" b="1" dirty="0" smtClean="0">
                <a:solidFill>
                  <a:schemeClr val="bg1"/>
                </a:solidFill>
              </a:rPr>
              <a:t>Both functions can benefit significantly </a:t>
            </a:r>
            <a:br>
              <a:rPr lang="en-US" sz="3000" b="1" dirty="0" smtClean="0">
                <a:solidFill>
                  <a:schemeClr val="bg1"/>
                </a:solidFill>
              </a:rPr>
            </a:br>
            <a:r>
              <a:rPr lang="en-US" sz="3000" b="1" dirty="0" smtClean="0">
                <a:solidFill>
                  <a:schemeClr val="bg1"/>
                </a:solidFill>
              </a:rPr>
              <a:t>from PIM execution</a:t>
            </a:r>
            <a:endParaRPr lang="en-US" sz="3000" b="1" dirty="0">
              <a:solidFill>
                <a:schemeClr val="bg1"/>
              </a:solidFill>
            </a:endParaRPr>
          </a:p>
        </p:txBody>
      </p:sp>
      <p:sp>
        <p:nvSpPr>
          <p:cNvPr id="15" name="Rectangle 14"/>
          <p:cNvSpPr/>
          <p:nvPr/>
        </p:nvSpPr>
        <p:spPr>
          <a:xfrm>
            <a:off x="0" y="5156537"/>
            <a:ext cx="9144000" cy="1015663"/>
          </a:xfrm>
          <a:prstGeom prst="rect">
            <a:avLst/>
          </a:prstGeom>
          <a:solidFill>
            <a:schemeClr val="tx2">
              <a:lumMod val="75000"/>
            </a:schemeClr>
          </a:solidFill>
        </p:spPr>
        <p:txBody>
          <a:bodyPr wrap="square">
            <a:spAutoFit/>
          </a:bodyPr>
          <a:lstStyle/>
          <a:p>
            <a:pPr marL="0" lvl="1" algn="ctr"/>
            <a:r>
              <a:rPr lang="en-US" sz="3000" b="1" dirty="0" smtClean="0">
                <a:solidFill>
                  <a:schemeClr val="bg1"/>
                </a:solidFill>
              </a:rPr>
              <a:t>    Both functions are feasible to implement </a:t>
            </a:r>
            <a:br>
              <a:rPr lang="en-US" sz="3000" b="1" dirty="0" smtClean="0">
                <a:solidFill>
                  <a:schemeClr val="bg1"/>
                </a:solidFill>
              </a:rPr>
            </a:br>
            <a:r>
              <a:rPr lang="en-US" sz="3000" b="1" dirty="0" smtClean="0">
                <a:solidFill>
                  <a:schemeClr val="bg1"/>
                </a:solidFill>
              </a:rPr>
              <a:t>as PIM logic</a:t>
            </a:r>
            <a:endParaRPr lang="en-US" sz="3000" b="1" dirty="0">
              <a:solidFill>
                <a:schemeClr val="bg1"/>
              </a:solidFill>
            </a:endParaRPr>
          </a:p>
        </p:txBody>
      </p:sp>
      <p:sp>
        <p:nvSpPr>
          <p:cNvPr id="16" name="TextBox 15"/>
          <p:cNvSpPr txBox="1"/>
          <p:nvPr/>
        </p:nvSpPr>
        <p:spPr>
          <a:xfrm>
            <a:off x="152400" y="3657600"/>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1</a:t>
            </a:r>
            <a:endParaRPr lang="en-US" sz="4800" dirty="0">
              <a:solidFill>
                <a:schemeClr val="bg1"/>
              </a:solidFill>
              <a:latin typeface="Arial Black" panose="020B0A04020102020204" pitchFamily="34" charset="0"/>
            </a:endParaRPr>
          </a:p>
        </p:txBody>
      </p:sp>
      <p:sp>
        <p:nvSpPr>
          <p:cNvPr id="17" name="TextBox 16"/>
          <p:cNvSpPr txBox="1"/>
          <p:nvPr/>
        </p:nvSpPr>
        <p:spPr>
          <a:xfrm>
            <a:off x="152400" y="5257800"/>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2</a:t>
            </a:r>
            <a:endParaRPr lang="en-US" sz="4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26939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animBg="1"/>
      <p:bldP spid="15" grpId="0" animBg="1"/>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Tab Switching</a:t>
            </a:r>
          </a:p>
          <a:p>
            <a:pPr lvl="1"/>
            <a:endParaRPr lang="en-US" sz="2000" dirty="0" smtClean="0"/>
          </a:p>
        </p:txBody>
      </p:sp>
      <p:sp>
        <p:nvSpPr>
          <p:cNvPr id="4" name="Slide Number Placeholder 3"/>
          <p:cNvSpPr>
            <a:spLocks noGrp="1"/>
          </p:cNvSpPr>
          <p:nvPr>
            <p:ph type="sldNum" sz="quarter" idx="12"/>
          </p:nvPr>
        </p:nvSpPr>
        <p:spPr/>
        <p:txBody>
          <a:bodyPr/>
          <a:lstStyle/>
          <a:p>
            <a:r>
              <a:rPr lang="en-US" dirty="0" smtClean="0"/>
              <a:t>26</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7938171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525000" cy="914400"/>
          </a:xfrm>
        </p:spPr>
        <p:txBody>
          <a:bodyPr/>
          <a:lstStyle/>
          <a:p>
            <a:r>
              <a:rPr lang="en-US" sz="4000" dirty="0" smtClean="0"/>
              <a:t>What Happens During Tab Switching?</a:t>
            </a:r>
            <a:endParaRPr lang="en-US" sz="4000" dirty="0"/>
          </a:p>
        </p:txBody>
      </p:sp>
      <p:sp>
        <p:nvSpPr>
          <p:cNvPr id="3" name="Content Placeholder 2"/>
          <p:cNvSpPr>
            <a:spLocks noGrp="1"/>
          </p:cNvSpPr>
          <p:nvPr>
            <p:ph idx="1"/>
          </p:nvPr>
        </p:nvSpPr>
        <p:spPr>
          <a:xfrm>
            <a:off x="152400" y="990600"/>
            <a:ext cx="8991600" cy="6858000"/>
          </a:xfrm>
        </p:spPr>
        <p:txBody>
          <a:bodyPr>
            <a:normAutofit/>
          </a:bodyPr>
          <a:lstStyle/>
          <a:p>
            <a:pPr lvl="0"/>
            <a:r>
              <a:rPr lang="en-US" sz="2800" dirty="0">
                <a:solidFill>
                  <a:schemeClr val="tx2"/>
                </a:solidFill>
              </a:rPr>
              <a:t>Chrome employs a </a:t>
            </a:r>
            <a:r>
              <a:rPr lang="en-US" sz="2800" dirty="0">
                <a:solidFill>
                  <a:srgbClr val="0000FF"/>
                </a:solidFill>
              </a:rPr>
              <a:t>multi-</a:t>
            </a:r>
            <a:r>
              <a:rPr lang="en-US" sz="2800" dirty="0" smtClean="0">
                <a:solidFill>
                  <a:srgbClr val="0000FF"/>
                </a:solidFill>
              </a:rPr>
              <a:t>process </a:t>
            </a:r>
            <a:r>
              <a:rPr lang="en-US" sz="2800" dirty="0" smtClean="0">
                <a:solidFill>
                  <a:schemeClr val="tx2"/>
                </a:solidFill>
              </a:rPr>
              <a:t>architecture</a:t>
            </a:r>
          </a:p>
          <a:p>
            <a:pPr lvl="1"/>
            <a:r>
              <a:rPr lang="en-US" sz="2400" dirty="0" smtClean="0">
                <a:solidFill>
                  <a:srgbClr val="595959"/>
                </a:solidFill>
              </a:rPr>
              <a:t>Each tab is a </a:t>
            </a:r>
            <a:r>
              <a:rPr lang="en-US" sz="2400" u="sng" dirty="0" smtClean="0">
                <a:solidFill>
                  <a:srgbClr val="595959"/>
                </a:solidFill>
              </a:rPr>
              <a:t>separate process</a:t>
            </a:r>
          </a:p>
          <a:p>
            <a:pPr marL="0" lvl="0" indent="0">
              <a:buNone/>
            </a:pPr>
            <a:endParaRPr lang="en-US" sz="2400" dirty="0" smtClean="0">
              <a:solidFill>
                <a:srgbClr val="595959"/>
              </a:solidFill>
            </a:endParaRPr>
          </a:p>
          <a:p>
            <a:pPr marL="0" lvl="0" indent="0">
              <a:buNone/>
            </a:pPr>
            <a:endParaRPr lang="en-US" sz="2400" dirty="0">
              <a:solidFill>
                <a:srgbClr val="595959"/>
              </a:solidFill>
            </a:endParaRPr>
          </a:p>
          <a:p>
            <a:pPr marL="0" lvl="0" indent="0">
              <a:buNone/>
            </a:pPr>
            <a:endParaRPr lang="en-US" sz="2400" dirty="0" smtClean="0">
              <a:solidFill>
                <a:srgbClr val="595959"/>
              </a:solidFill>
            </a:endParaRPr>
          </a:p>
          <a:p>
            <a:pPr marL="0" lvl="0" indent="0">
              <a:buNone/>
            </a:pPr>
            <a:endParaRPr lang="en-US" sz="2400" dirty="0">
              <a:solidFill>
                <a:srgbClr val="595959"/>
              </a:solidFill>
            </a:endParaRPr>
          </a:p>
          <a:p>
            <a:pPr marL="0" lvl="0" indent="0">
              <a:buNone/>
            </a:pPr>
            <a:endParaRPr lang="en-US" sz="2400" dirty="0" smtClean="0">
              <a:solidFill>
                <a:srgbClr val="595959"/>
              </a:solidFill>
            </a:endParaRPr>
          </a:p>
          <a:p>
            <a:pPr marL="0" lvl="0" indent="0">
              <a:buNone/>
            </a:pPr>
            <a:endParaRPr lang="en-US" sz="2400" dirty="0" smtClean="0">
              <a:solidFill>
                <a:srgbClr val="595959"/>
              </a:solidFill>
            </a:endParaRPr>
          </a:p>
          <a:p>
            <a:pPr marL="0" lvl="0" indent="0">
              <a:buNone/>
            </a:pPr>
            <a:endParaRPr lang="en-US" sz="2400" dirty="0" smtClean="0">
              <a:solidFill>
                <a:srgbClr val="595959"/>
              </a:solidFill>
            </a:endParaRPr>
          </a:p>
          <a:p>
            <a:r>
              <a:rPr lang="en-US" sz="2800" dirty="0" smtClean="0">
                <a:solidFill>
                  <a:schemeClr val="tx2"/>
                </a:solidFill>
              </a:rPr>
              <a:t>Main operations during </a:t>
            </a:r>
            <a:r>
              <a:rPr lang="en-US" sz="2800" dirty="0" smtClean="0">
                <a:solidFill>
                  <a:srgbClr val="0000FF"/>
                </a:solidFill>
              </a:rPr>
              <a:t>tab switching</a:t>
            </a:r>
            <a:r>
              <a:rPr lang="en-US" sz="2800" dirty="0" smtClean="0">
                <a:solidFill>
                  <a:schemeClr val="tx2"/>
                </a:solidFill>
              </a:rPr>
              <a:t>:</a:t>
            </a:r>
          </a:p>
          <a:p>
            <a:pPr lvl="1"/>
            <a:r>
              <a:rPr lang="en-US" sz="2400" dirty="0" smtClean="0"/>
              <a:t>Context switch</a:t>
            </a:r>
          </a:p>
          <a:p>
            <a:pPr lvl="1"/>
            <a:r>
              <a:rPr lang="en-US" sz="2400" dirty="0" smtClean="0"/>
              <a:t>Load the new page</a:t>
            </a:r>
          </a:p>
          <a:p>
            <a:pPr lvl="1"/>
            <a:endParaRPr lang="en-US" sz="2200" dirty="0" smtClean="0">
              <a:solidFill>
                <a:schemeClr val="tx2"/>
              </a:solidFill>
            </a:endParaRPr>
          </a:p>
          <a:p>
            <a:pPr lvl="1"/>
            <a:endParaRPr lang="en-US" sz="2200" dirty="0">
              <a:solidFill>
                <a:schemeClr val="tx2"/>
              </a:solidFill>
            </a:endParaRPr>
          </a:p>
          <a:p>
            <a:pPr lvl="1"/>
            <a:endParaRPr lang="en-US" sz="2200" dirty="0" smtClean="0">
              <a:solidFill>
                <a:schemeClr val="tx2"/>
              </a:solidFill>
            </a:endParaRPr>
          </a:p>
          <a:p>
            <a:pPr lvl="0"/>
            <a:endParaRPr lang="en-US" sz="2400" dirty="0" smtClean="0">
              <a:solidFill>
                <a:srgbClr val="595959"/>
              </a:solidFill>
            </a:endParaRPr>
          </a:p>
          <a:p>
            <a:pPr lvl="0"/>
            <a:endParaRPr lang="en-US" sz="2400" dirty="0" smtClean="0">
              <a:solidFill>
                <a:srgbClr val="595959"/>
              </a:solidFill>
            </a:endParaRPr>
          </a:p>
          <a:p>
            <a:pPr lvl="0"/>
            <a:endParaRPr lang="en-US" sz="2400" dirty="0" smtClean="0">
              <a:solidFill>
                <a:srgbClr val="595959"/>
              </a:solidFill>
            </a:endParaRPr>
          </a:p>
          <a:p>
            <a:pPr lvl="0"/>
            <a:endParaRPr lang="en-US" sz="2400" dirty="0" smtClean="0">
              <a:solidFill>
                <a:srgbClr val="595959"/>
              </a:solidFill>
            </a:endParaRPr>
          </a:p>
          <a:p>
            <a:pPr lvl="0"/>
            <a:endParaRPr lang="en-US" sz="2400" dirty="0">
              <a:solidFill>
                <a:srgbClr val="595959"/>
              </a:solidFill>
            </a:endParaRPr>
          </a:p>
          <a:p>
            <a:pPr lvl="0"/>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27</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43" name="Group 42"/>
          <p:cNvGrpSpPr/>
          <p:nvPr/>
        </p:nvGrpSpPr>
        <p:grpSpPr>
          <a:xfrm>
            <a:off x="1981200" y="2209800"/>
            <a:ext cx="5105401" cy="3065777"/>
            <a:chOff x="4045131" y="2539424"/>
            <a:chExt cx="5251269" cy="4143513"/>
          </a:xfrm>
        </p:grpSpPr>
        <p:cxnSp>
          <p:nvCxnSpPr>
            <p:cNvPr id="19" name="Elbow Connector 18"/>
            <p:cNvCxnSpPr>
              <a:stCxn id="7" idx="2"/>
              <a:endCxn id="14" idx="0"/>
            </p:cNvCxnSpPr>
            <p:nvPr/>
          </p:nvCxnSpPr>
          <p:spPr>
            <a:xfrm rot="5400000">
              <a:off x="6248400" y="3339524"/>
              <a:ext cx="609600" cy="381000"/>
            </a:xfrm>
            <a:prstGeom prst="bentConnector3">
              <a:avLst>
                <a:gd name="adj1" fmla="val 50000"/>
              </a:avLst>
            </a:prstGeom>
            <a:ln w="3810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045131" y="2539424"/>
              <a:ext cx="5251269" cy="4143513"/>
              <a:chOff x="4045131" y="2209800"/>
              <a:chExt cx="5251269" cy="4143513"/>
            </a:xfrm>
          </p:grpSpPr>
          <p:cxnSp>
            <p:nvCxnSpPr>
              <p:cNvPr id="17" name="Elbow Connector 16"/>
              <p:cNvCxnSpPr>
                <a:stCxn id="7" idx="2"/>
                <a:endCxn id="11" idx="0"/>
              </p:cNvCxnSpPr>
              <p:nvPr/>
            </p:nvCxnSpPr>
            <p:spPr>
              <a:xfrm rot="5400000">
                <a:off x="5600700" y="2362200"/>
                <a:ext cx="609600" cy="1676400"/>
              </a:xfrm>
              <a:prstGeom prst="bentConnector3">
                <a:avLst>
                  <a:gd name="adj1" fmla="val 50000"/>
                </a:avLst>
              </a:prstGeom>
              <a:ln w="3810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045131" y="2209800"/>
                <a:ext cx="5251269" cy="4143513"/>
                <a:chOff x="4045131" y="2209800"/>
                <a:chExt cx="5251269" cy="4143513"/>
              </a:xfrm>
            </p:grpSpPr>
            <p:grpSp>
              <p:nvGrpSpPr>
                <p:cNvPr id="9" name="Group 8"/>
                <p:cNvGrpSpPr/>
                <p:nvPr/>
              </p:nvGrpSpPr>
              <p:grpSpPr>
                <a:xfrm>
                  <a:off x="5257799" y="2209800"/>
                  <a:ext cx="2971801" cy="685800"/>
                  <a:chOff x="4571999" y="2362201"/>
                  <a:chExt cx="2971801" cy="685800"/>
                </a:xfrm>
              </p:grpSpPr>
              <p:sp>
                <p:nvSpPr>
                  <p:cNvPr id="7" name="Rounded Rectangle 6"/>
                  <p:cNvSpPr/>
                  <p:nvPr/>
                </p:nvSpPr>
                <p:spPr>
                  <a:xfrm>
                    <a:off x="4571999" y="2362201"/>
                    <a:ext cx="2971801" cy="685800"/>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b="1" dirty="0" smtClean="0">
                      <a:effectLst>
                        <a:outerShdw blurRad="38100" dist="38100" dir="2700000" algn="tl">
                          <a:srgbClr val="000000">
                            <a:alpha val="43137"/>
                          </a:srgbClr>
                        </a:outerShdw>
                      </a:effectLst>
                    </a:endParaRPr>
                  </a:p>
                </p:txBody>
              </p:sp>
              <p:sp>
                <p:nvSpPr>
                  <p:cNvPr id="5" name="TextBox 4"/>
                  <p:cNvSpPr txBox="1"/>
                  <p:nvPr/>
                </p:nvSpPr>
                <p:spPr>
                  <a:xfrm>
                    <a:off x="4637076" y="2362201"/>
                    <a:ext cx="2234458" cy="540764"/>
                  </a:xfrm>
                  <a:prstGeom prst="rect">
                    <a:avLst/>
                  </a:prstGeom>
                  <a:noFill/>
                </p:spPr>
                <p:txBody>
                  <a:bodyPr wrap="none" rtlCol="0">
                    <a:spAutoFit/>
                  </a:bodyPr>
                  <a:lstStyle/>
                  <a:p>
                    <a:pPr algn="ctr"/>
                    <a:r>
                      <a:rPr lang="en-US" sz="2000" b="1" dirty="0" smtClean="0"/>
                      <a:t>Chrome Process</a:t>
                    </a:r>
                  </a:p>
                </p:txBody>
              </p:sp>
              <p:pic>
                <p:nvPicPr>
                  <p:cNvPr id="8" name="Picture 7"/>
                  <p:cNvPicPr>
                    <a:picLocks noChangeAspect="1"/>
                  </p:cNvPicPr>
                  <p:nvPr/>
                </p:nvPicPr>
                <p:blipFill>
                  <a:blip r:embed="rId4"/>
                  <a:stretch>
                    <a:fillRect/>
                  </a:stretch>
                </p:blipFill>
                <p:spPr>
                  <a:xfrm>
                    <a:off x="6858000" y="2438401"/>
                    <a:ext cx="533400" cy="533400"/>
                  </a:xfrm>
                  <a:prstGeom prst="rect">
                    <a:avLst/>
                  </a:prstGeom>
                </p:spPr>
              </p:pic>
            </p:grpSp>
            <p:sp>
              <p:nvSpPr>
                <p:cNvPr id="11" name="Rounded Rectangle 10"/>
                <p:cNvSpPr/>
                <p:nvPr/>
              </p:nvSpPr>
              <p:spPr>
                <a:xfrm>
                  <a:off x="4572000" y="3505200"/>
                  <a:ext cx="990600" cy="1447800"/>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b="1" dirty="0" smtClean="0">
                    <a:effectLst>
                      <a:outerShdw blurRad="38100" dist="38100" dir="2700000" algn="tl">
                        <a:srgbClr val="000000">
                          <a:alpha val="43137"/>
                        </a:srgbClr>
                      </a:outerShdw>
                    </a:effectLst>
                  </a:endParaRPr>
                </a:p>
              </p:txBody>
            </p:sp>
            <p:sp>
              <p:nvSpPr>
                <p:cNvPr id="14" name="Rounded Rectangle 13"/>
                <p:cNvSpPr/>
                <p:nvPr/>
              </p:nvSpPr>
              <p:spPr>
                <a:xfrm>
                  <a:off x="5867400" y="3505200"/>
                  <a:ext cx="990600" cy="1447800"/>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b="1" dirty="0" smtClean="0">
                    <a:effectLst>
                      <a:outerShdw blurRad="38100" dist="38100" dir="2700000" algn="tl">
                        <a:srgbClr val="000000">
                          <a:alpha val="43137"/>
                        </a:srgbClr>
                      </a:outerShdw>
                    </a:effectLst>
                  </a:endParaRPr>
                </a:p>
              </p:txBody>
            </p:sp>
            <p:sp>
              <p:nvSpPr>
                <p:cNvPr id="15" name="Rounded Rectangle 14"/>
                <p:cNvSpPr/>
                <p:nvPr/>
              </p:nvSpPr>
              <p:spPr>
                <a:xfrm>
                  <a:off x="7848600" y="3505200"/>
                  <a:ext cx="990600" cy="1447800"/>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b="1" dirty="0" smtClean="0">
                    <a:effectLst>
                      <a:outerShdw blurRad="38100" dist="38100" dir="2700000" algn="tl">
                        <a:srgbClr val="000000">
                          <a:alpha val="43137"/>
                        </a:srgbClr>
                      </a:outerShdw>
                    </a:effectLst>
                  </a:endParaRPr>
                </a:p>
              </p:txBody>
            </p:sp>
            <p:cxnSp>
              <p:nvCxnSpPr>
                <p:cNvPr id="22" name="Elbow Connector 21"/>
                <p:cNvCxnSpPr>
                  <a:stCxn id="7" idx="2"/>
                  <a:endCxn id="15" idx="0"/>
                </p:cNvCxnSpPr>
                <p:nvPr/>
              </p:nvCxnSpPr>
              <p:spPr>
                <a:xfrm rot="16200000" flipH="1">
                  <a:off x="7239000" y="2400300"/>
                  <a:ext cx="609600" cy="1600200"/>
                </a:xfrm>
                <a:prstGeom prst="bentConnector3">
                  <a:avLst>
                    <a:gd name="adj1" fmla="val 50000"/>
                  </a:avLst>
                </a:prstGeom>
                <a:ln w="3810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6982" y="3809999"/>
                  <a:ext cx="585971" cy="873541"/>
                </a:xfrm>
                <a:prstGeom prst="rect">
                  <a:avLst/>
                </a:prstGeom>
                <a:noFill/>
              </p:spPr>
              <p:txBody>
                <a:bodyPr wrap="none" rtlCol="0">
                  <a:spAutoFit/>
                </a:bodyPr>
                <a:lstStyle/>
                <a:p>
                  <a:pPr algn="ctr"/>
                  <a:r>
                    <a:rPr lang="mr-IN" sz="3600" b="1" dirty="0" smtClean="0">
                      <a:solidFill>
                        <a:schemeClr val="tx1">
                          <a:lumMod val="75000"/>
                          <a:lumOff val="25000"/>
                        </a:schemeClr>
                      </a:solidFill>
                    </a:rPr>
                    <a:t>…</a:t>
                  </a:r>
                  <a:endParaRPr lang="en-US" sz="3600" b="1" dirty="0" smtClean="0">
                    <a:solidFill>
                      <a:schemeClr val="tx1">
                        <a:lumMod val="75000"/>
                        <a:lumOff val="25000"/>
                      </a:schemeClr>
                    </a:solidFill>
                  </a:endParaRPr>
                </a:p>
              </p:txBody>
            </p:sp>
            <p:pic>
              <p:nvPicPr>
                <p:cNvPr id="29" name="Picture 28"/>
                <p:cNvPicPr>
                  <a:picLocks noChangeAspect="1"/>
                </p:cNvPicPr>
                <p:nvPr/>
              </p:nvPicPr>
              <p:blipFill>
                <a:blip r:embed="rId5"/>
                <a:stretch>
                  <a:fillRect/>
                </a:stretch>
              </p:blipFill>
              <p:spPr>
                <a:xfrm>
                  <a:off x="4572000" y="4038600"/>
                  <a:ext cx="965200" cy="965200"/>
                </a:xfrm>
                <a:prstGeom prst="rect">
                  <a:avLst/>
                </a:prstGeom>
              </p:spPr>
            </p:pic>
            <p:pic>
              <p:nvPicPr>
                <p:cNvPr id="30" name="Picture 29"/>
                <p:cNvPicPr>
                  <a:picLocks noChangeAspect="1"/>
                </p:cNvPicPr>
                <p:nvPr/>
              </p:nvPicPr>
              <p:blipFill>
                <a:blip r:embed="rId5"/>
                <a:stretch>
                  <a:fillRect/>
                </a:stretch>
              </p:blipFill>
              <p:spPr>
                <a:xfrm>
                  <a:off x="5867400" y="4038600"/>
                  <a:ext cx="965200" cy="965200"/>
                </a:xfrm>
                <a:prstGeom prst="rect">
                  <a:avLst/>
                </a:prstGeom>
              </p:spPr>
            </p:pic>
            <p:pic>
              <p:nvPicPr>
                <p:cNvPr id="31" name="Picture 30"/>
                <p:cNvPicPr>
                  <a:picLocks noChangeAspect="1"/>
                </p:cNvPicPr>
                <p:nvPr/>
              </p:nvPicPr>
              <p:blipFill>
                <a:blip r:embed="rId5"/>
                <a:stretch>
                  <a:fillRect/>
                </a:stretch>
              </p:blipFill>
              <p:spPr>
                <a:xfrm>
                  <a:off x="7848600" y="4038600"/>
                  <a:ext cx="965200" cy="965200"/>
                </a:xfrm>
                <a:prstGeom prst="rect">
                  <a:avLst/>
                </a:prstGeom>
              </p:spPr>
            </p:pic>
            <p:pic>
              <p:nvPicPr>
                <p:cNvPr id="32" name="Picture 31"/>
                <p:cNvPicPr>
                  <a:picLocks noChangeAspect="1"/>
                </p:cNvPicPr>
                <p:nvPr/>
              </p:nvPicPr>
              <p:blipFill>
                <a:blip r:embed="rId6"/>
                <a:stretch>
                  <a:fillRect/>
                </a:stretch>
              </p:blipFill>
              <p:spPr>
                <a:xfrm>
                  <a:off x="4724400" y="3657600"/>
                  <a:ext cx="584200" cy="584200"/>
                </a:xfrm>
                <a:prstGeom prst="rect">
                  <a:avLst/>
                </a:prstGeom>
              </p:spPr>
            </p:pic>
            <p:pic>
              <p:nvPicPr>
                <p:cNvPr id="33" name="Picture 32"/>
                <p:cNvPicPr>
                  <a:picLocks noChangeAspect="1"/>
                </p:cNvPicPr>
                <p:nvPr/>
              </p:nvPicPr>
              <p:blipFill>
                <a:blip r:embed="rId6"/>
                <a:stretch>
                  <a:fillRect/>
                </a:stretch>
              </p:blipFill>
              <p:spPr>
                <a:xfrm>
                  <a:off x="6045200" y="3657600"/>
                  <a:ext cx="584200" cy="584200"/>
                </a:xfrm>
                <a:prstGeom prst="rect">
                  <a:avLst/>
                </a:prstGeom>
              </p:spPr>
            </p:pic>
            <p:pic>
              <p:nvPicPr>
                <p:cNvPr id="34" name="Picture 33"/>
                <p:cNvPicPr>
                  <a:picLocks noChangeAspect="1"/>
                </p:cNvPicPr>
                <p:nvPr/>
              </p:nvPicPr>
              <p:blipFill>
                <a:blip r:embed="rId6"/>
                <a:stretch>
                  <a:fillRect/>
                </a:stretch>
              </p:blipFill>
              <p:spPr>
                <a:xfrm>
                  <a:off x="8026400" y="3606800"/>
                  <a:ext cx="584200" cy="584200"/>
                </a:xfrm>
                <a:prstGeom prst="rect">
                  <a:avLst/>
                </a:prstGeom>
              </p:spPr>
            </p:pic>
            <p:sp>
              <p:nvSpPr>
                <p:cNvPr id="37" name="TextBox 36"/>
                <p:cNvSpPr txBox="1"/>
                <p:nvPr/>
              </p:nvSpPr>
              <p:spPr>
                <a:xfrm>
                  <a:off x="4045131" y="5093441"/>
                  <a:ext cx="1981200" cy="1247915"/>
                </a:xfrm>
                <a:prstGeom prst="rect">
                  <a:avLst/>
                </a:prstGeom>
                <a:noFill/>
              </p:spPr>
              <p:txBody>
                <a:bodyPr wrap="square" rtlCol="0">
                  <a:spAutoFit/>
                </a:bodyPr>
                <a:lstStyle/>
                <a:p>
                  <a:pPr algn="ctr"/>
                  <a:r>
                    <a:rPr lang="en-US" b="1" dirty="0" smtClean="0">
                      <a:solidFill>
                        <a:srgbClr val="000000"/>
                      </a:solidFill>
                    </a:rPr>
                    <a:t>Tab 1 </a:t>
                  </a:r>
                  <a:br>
                    <a:rPr lang="en-US" b="1" dirty="0" smtClean="0">
                      <a:solidFill>
                        <a:srgbClr val="000000"/>
                      </a:solidFill>
                    </a:rPr>
                  </a:br>
                  <a:r>
                    <a:rPr lang="en-US" b="1" dirty="0" smtClean="0">
                      <a:solidFill>
                        <a:srgbClr val="000000"/>
                      </a:solidFill>
                    </a:rPr>
                    <a:t>Process </a:t>
                  </a:r>
                  <a:br>
                    <a:rPr lang="en-US" b="1" dirty="0" smtClean="0">
                      <a:solidFill>
                        <a:srgbClr val="000000"/>
                      </a:solidFill>
                    </a:rPr>
                  </a:br>
                  <a:endParaRPr lang="en-US" b="1" dirty="0" smtClean="0">
                    <a:solidFill>
                      <a:srgbClr val="000000"/>
                    </a:solidFill>
                  </a:endParaRPr>
                </a:p>
              </p:txBody>
            </p:sp>
            <p:sp>
              <p:nvSpPr>
                <p:cNvPr id="38" name="TextBox 37"/>
                <p:cNvSpPr txBox="1"/>
                <p:nvPr/>
              </p:nvSpPr>
              <p:spPr>
                <a:xfrm>
                  <a:off x="5299165" y="5093441"/>
                  <a:ext cx="1981200" cy="1247915"/>
                </a:xfrm>
                <a:prstGeom prst="rect">
                  <a:avLst/>
                </a:prstGeom>
                <a:noFill/>
              </p:spPr>
              <p:txBody>
                <a:bodyPr wrap="square" rtlCol="0">
                  <a:spAutoFit/>
                </a:bodyPr>
                <a:lstStyle/>
                <a:p>
                  <a:pPr algn="ctr"/>
                  <a:r>
                    <a:rPr lang="en-US" b="1" dirty="0" smtClean="0">
                      <a:solidFill>
                        <a:srgbClr val="000000"/>
                      </a:solidFill>
                    </a:rPr>
                    <a:t>Tab 2</a:t>
                  </a:r>
                  <a:br>
                    <a:rPr lang="en-US" b="1" dirty="0" smtClean="0">
                      <a:solidFill>
                        <a:srgbClr val="000000"/>
                      </a:solidFill>
                    </a:rPr>
                  </a:br>
                  <a:r>
                    <a:rPr lang="en-US" b="1" dirty="0" smtClean="0">
                      <a:solidFill>
                        <a:srgbClr val="000000"/>
                      </a:solidFill>
                    </a:rPr>
                    <a:t>Process </a:t>
                  </a:r>
                  <a:br>
                    <a:rPr lang="en-US" b="1" dirty="0" smtClean="0">
                      <a:solidFill>
                        <a:srgbClr val="000000"/>
                      </a:solidFill>
                    </a:rPr>
                  </a:br>
                  <a:endParaRPr lang="en-US" b="1" dirty="0" smtClean="0">
                    <a:solidFill>
                      <a:srgbClr val="000000"/>
                    </a:solidFill>
                  </a:endParaRPr>
                </a:p>
              </p:txBody>
            </p:sp>
            <p:sp>
              <p:nvSpPr>
                <p:cNvPr id="39" name="TextBox 38"/>
                <p:cNvSpPr txBox="1"/>
                <p:nvPr/>
              </p:nvSpPr>
              <p:spPr>
                <a:xfrm>
                  <a:off x="7315200" y="5105398"/>
                  <a:ext cx="1981200" cy="1247915"/>
                </a:xfrm>
                <a:prstGeom prst="rect">
                  <a:avLst/>
                </a:prstGeom>
                <a:noFill/>
              </p:spPr>
              <p:txBody>
                <a:bodyPr wrap="square" rtlCol="0">
                  <a:spAutoFit/>
                </a:bodyPr>
                <a:lstStyle/>
                <a:p>
                  <a:pPr algn="ctr"/>
                  <a:r>
                    <a:rPr lang="en-US" b="1" dirty="0" smtClean="0">
                      <a:solidFill>
                        <a:srgbClr val="000000"/>
                      </a:solidFill>
                    </a:rPr>
                    <a:t>Tab N</a:t>
                  </a:r>
                  <a:br>
                    <a:rPr lang="en-US" b="1" dirty="0" smtClean="0">
                      <a:solidFill>
                        <a:srgbClr val="000000"/>
                      </a:solidFill>
                    </a:rPr>
                  </a:br>
                  <a:r>
                    <a:rPr lang="en-US" b="1" dirty="0" smtClean="0">
                      <a:solidFill>
                        <a:srgbClr val="000000"/>
                      </a:solidFill>
                    </a:rPr>
                    <a:t>Process </a:t>
                  </a:r>
                  <a:br>
                    <a:rPr lang="en-US" b="1" dirty="0" smtClean="0">
                      <a:solidFill>
                        <a:srgbClr val="000000"/>
                      </a:solidFill>
                    </a:rPr>
                  </a:br>
                  <a:endParaRPr lang="en-US" b="1" dirty="0" smtClean="0">
                    <a:solidFill>
                      <a:srgbClr val="000000"/>
                    </a:solidFill>
                  </a:endParaRPr>
                </a:p>
              </p:txBody>
            </p:sp>
          </p:grpSp>
        </p:grpSp>
      </p:grpSp>
      <p:sp>
        <p:nvSpPr>
          <p:cNvPr id="10" name="Rectangle 9"/>
          <p:cNvSpPr/>
          <p:nvPr/>
        </p:nvSpPr>
        <p:spPr>
          <a:xfrm>
            <a:off x="1066800" y="5486408"/>
            <a:ext cx="7391400" cy="430887"/>
          </a:xfrm>
          <a:prstGeom prst="rect">
            <a:avLst/>
          </a:prstGeom>
        </p:spPr>
        <p:txBody>
          <a:bodyPr wrap="square">
            <a:spAutoFit/>
          </a:bodyPr>
          <a:lstStyle/>
          <a:p>
            <a:endParaRPr lang="en-US" sz="2200" dirty="0"/>
          </a:p>
        </p:txBody>
      </p:sp>
    </p:spTree>
    <p:extLst>
      <p:ext uri="{BB962C8B-B14F-4D97-AF65-F5344CB8AC3E}">
        <p14:creationId xmlns:p14="http://schemas.microsoft.com/office/powerpoint/2010/main" val="61663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Consumption</a:t>
            </a:r>
            <a:endParaRPr lang="en-US" dirty="0"/>
          </a:p>
        </p:txBody>
      </p:sp>
      <p:sp>
        <p:nvSpPr>
          <p:cNvPr id="3" name="Content Placeholder 2"/>
          <p:cNvSpPr>
            <a:spLocks noGrp="1"/>
          </p:cNvSpPr>
          <p:nvPr>
            <p:ph idx="1"/>
          </p:nvPr>
        </p:nvSpPr>
        <p:spPr>
          <a:xfrm>
            <a:off x="152400" y="1066800"/>
            <a:ext cx="8991600" cy="5867400"/>
          </a:xfrm>
        </p:spPr>
        <p:txBody>
          <a:bodyPr>
            <a:normAutofit/>
          </a:bodyPr>
          <a:lstStyle/>
          <a:p>
            <a:pPr lvl="0"/>
            <a:r>
              <a:rPr lang="en-US" sz="2600" dirty="0">
                <a:solidFill>
                  <a:schemeClr val="tx2"/>
                </a:solidFill>
              </a:rPr>
              <a:t>Primary concerns during </a:t>
            </a:r>
            <a:r>
              <a:rPr lang="en-US" sz="2600" dirty="0" smtClean="0">
                <a:solidFill>
                  <a:schemeClr val="tx2"/>
                </a:solidFill>
              </a:rPr>
              <a:t>tab switching</a:t>
            </a:r>
            <a:r>
              <a:rPr lang="en-US" sz="2600" dirty="0">
                <a:solidFill>
                  <a:schemeClr val="tx2"/>
                </a:solidFill>
              </a:rPr>
              <a:t>:</a:t>
            </a:r>
          </a:p>
          <a:p>
            <a:pPr lvl="1"/>
            <a:r>
              <a:rPr lang="en-US" sz="2200" dirty="0">
                <a:solidFill>
                  <a:srgbClr val="595959"/>
                </a:solidFill>
              </a:rPr>
              <a:t> How fast a new tab </a:t>
            </a:r>
            <a:r>
              <a:rPr lang="en-US" sz="2200" dirty="0">
                <a:solidFill>
                  <a:srgbClr val="0000FF"/>
                </a:solidFill>
              </a:rPr>
              <a:t>loads</a:t>
            </a:r>
            <a:r>
              <a:rPr lang="en-US" sz="2200" dirty="0">
                <a:solidFill>
                  <a:srgbClr val="595959"/>
                </a:solidFill>
              </a:rPr>
              <a:t> and </a:t>
            </a:r>
            <a:r>
              <a:rPr lang="en-US" sz="2200" dirty="0">
                <a:solidFill>
                  <a:srgbClr val="0000FF"/>
                </a:solidFill>
              </a:rPr>
              <a:t>becomes interactive</a:t>
            </a:r>
          </a:p>
          <a:p>
            <a:pPr lvl="1"/>
            <a:r>
              <a:rPr lang="en-US" sz="2200" dirty="0"/>
              <a:t> </a:t>
            </a:r>
            <a:r>
              <a:rPr lang="en-US" sz="2200" dirty="0">
                <a:solidFill>
                  <a:srgbClr val="C00000"/>
                </a:solidFill>
              </a:rPr>
              <a:t>Memory consumption</a:t>
            </a:r>
          </a:p>
          <a:p>
            <a:pPr marL="0" indent="0">
              <a:buNone/>
            </a:pPr>
            <a:endParaRPr lang="en-US" sz="2800" dirty="0" smtClean="0">
              <a:solidFill>
                <a:schemeClr val="tx2"/>
              </a:solidFill>
            </a:endParaRPr>
          </a:p>
          <a:p>
            <a:pPr lvl="1"/>
            <a:endParaRPr lang="en-US" sz="2200" dirty="0">
              <a:solidFill>
                <a:srgbClr val="0000FF"/>
              </a:solidFill>
            </a:endParaRPr>
          </a:p>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28</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8" name="Rounded Rectangle 7"/>
          <p:cNvSpPr/>
          <p:nvPr/>
        </p:nvSpPr>
        <p:spPr>
          <a:xfrm>
            <a:off x="1715020" y="5120330"/>
            <a:ext cx="1409180" cy="8232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sz="1200" b="1" dirty="0">
              <a:solidFill>
                <a:srgbClr val="000000"/>
              </a:solidFill>
            </a:endParaRPr>
          </a:p>
        </p:txBody>
      </p:sp>
      <p:grpSp>
        <p:nvGrpSpPr>
          <p:cNvPr id="27" name="Group 26"/>
          <p:cNvGrpSpPr/>
          <p:nvPr/>
        </p:nvGrpSpPr>
        <p:grpSpPr>
          <a:xfrm>
            <a:off x="5867400" y="4449621"/>
            <a:ext cx="1346200" cy="1874979"/>
            <a:chOff x="5867400" y="4449621"/>
            <a:chExt cx="1346200" cy="1874979"/>
          </a:xfrm>
        </p:grpSpPr>
        <p:sp>
          <p:nvSpPr>
            <p:cNvPr id="7" name="Rounded Rectangle 6"/>
            <p:cNvSpPr/>
            <p:nvPr/>
          </p:nvSpPr>
          <p:spPr>
            <a:xfrm>
              <a:off x="5867400" y="4449621"/>
              <a:ext cx="1346200"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5" name="TextBox 4"/>
            <p:cNvSpPr txBox="1"/>
            <p:nvPr/>
          </p:nvSpPr>
          <p:spPr>
            <a:xfrm>
              <a:off x="5943600" y="4800600"/>
              <a:ext cx="1152329" cy="461665"/>
            </a:xfrm>
            <a:prstGeom prst="rect">
              <a:avLst/>
            </a:prstGeom>
            <a:noFill/>
          </p:spPr>
          <p:txBody>
            <a:bodyPr wrap="none" rtlCol="0">
              <a:spAutoFit/>
            </a:bodyPr>
            <a:lstStyle/>
            <a:p>
              <a:pPr algn="ctr"/>
              <a:r>
                <a:rPr lang="en-US" sz="2400" b="1" dirty="0" smtClean="0">
                  <a:solidFill>
                    <a:schemeClr val="bg1"/>
                  </a:solidFill>
                </a:rPr>
                <a:t>DRAM</a:t>
              </a:r>
            </a:p>
          </p:txBody>
        </p:sp>
      </p:grpSp>
      <p:cxnSp>
        <p:nvCxnSpPr>
          <p:cNvPr id="17" name="Straight Arrow Connector 16"/>
          <p:cNvCxnSpPr/>
          <p:nvPr/>
        </p:nvCxnSpPr>
        <p:spPr>
          <a:xfrm>
            <a:off x="3657600" y="5791200"/>
            <a:ext cx="1828800" cy="0"/>
          </a:xfrm>
          <a:prstGeom prst="straightConnector1">
            <a:avLst/>
          </a:prstGeom>
          <a:ln w="57150" cmpd="sng">
            <a:solidFill>
              <a:srgbClr val="00000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352800" y="4190999"/>
            <a:ext cx="2286000" cy="1524001"/>
            <a:chOff x="3202057" y="3581400"/>
            <a:chExt cx="1725765" cy="1269087"/>
          </a:xfrm>
        </p:grpSpPr>
        <p:grpSp>
          <p:nvGrpSpPr>
            <p:cNvPr id="15" name="Group 14"/>
            <p:cNvGrpSpPr/>
            <p:nvPr/>
          </p:nvGrpSpPr>
          <p:grpSpPr>
            <a:xfrm>
              <a:off x="3733800" y="3581400"/>
              <a:ext cx="713316" cy="914400"/>
              <a:chOff x="2722033" y="4454815"/>
              <a:chExt cx="963083" cy="1108810"/>
            </a:xfrm>
          </p:grpSpPr>
          <p:sp>
            <p:nvSpPr>
              <p:cNvPr id="11" name="Rounded Rectangle 10"/>
              <p:cNvSpPr/>
              <p:nvPr/>
            </p:nvSpPr>
            <p:spPr>
              <a:xfrm>
                <a:off x="2722033" y="4454815"/>
                <a:ext cx="963083" cy="1071224"/>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b="1" dirty="0" smtClean="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4"/>
              <a:stretch>
                <a:fillRect/>
              </a:stretch>
            </p:blipFill>
            <p:spPr>
              <a:xfrm>
                <a:off x="2722033" y="4849476"/>
                <a:ext cx="938389" cy="714149"/>
              </a:xfrm>
              <a:prstGeom prst="rect">
                <a:avLst/>
              </a:prstGeom>
            </p:spPr>
          </p:pic>
          <p:pic>
            <p:nvPicPr>
              <p:cNvPr id="13" name="Picture 12"/>
              <p:cNvPicPr>
                <a:picLocks noChangeAspect="1"/>
              </p:cNvPicPr>
              <p:nvPr/>
            </p:nvPicPr>
            <p:blipFill>
              <a:blip r:embed="rId5"/>
              <a:stretch>
                <a:fillRect/>
              </a:stretch>
            </p:blipFill>
            <p:spPr>
              <a:xfrm>
                <a:off x="2870200" y="4567575"/>
                <a:ext cx="567972" cy="432248"/>
              </a:xfrm>
              <a:prstGeom prst="rect">
                <a:avLst/>
              </a:prstGeom>
            </p:spPr>
          </p:pic>
        </p:grpSp>
        <p:sp>
          <p:nvSpPr>
            <p:cNvPr id="19" name="TextBox 18"/>
            <p:cNvSpPr txBox="1"/>
            <p:nvPr/>
          </p:nvSpPr>
          <p:spPr>
            <a:xfrm>
              <a:off x="3202057" y="4419600"/>
              <a:ext cx="1725765" cy="430887"/>
            </a:xfrm>
            <a:prstGeom prst="rect">
              <a:avLst/>
            </a:prstGeom>
            <a:noFill/>
          </p:spPr>
          <p:txBody>
            <a:bodyPr wrap="none" rtlCol="0">
              <a:spAutoFit/>
            </a:bodyPr>
            <a:lstStyle/>
            <a:p>
              <a:pPr algn="ctr"/>
              <a:r>
                <a:rPr lang="en-US" sz="2200" b="1" dirty="0" smtClean="0"/>
                <a:t>Inactive Tab</a:t>
              </a:r>
            </a:p>
          </p:txBody>
        </p:sp>
      </p:grpSp>
      <p:sp>
        <p:nvSpPr>
          <p:cNvPr id="20" name="TextBox 19"/>
          <p:cNvSpPr txBox="1"/>
          <p:nvPr/>
        </p:nvSpPr>
        <p:spPr>
          <a:xfrm>
            <a:off x="3555926" y="5867400"/>
            <a:ext cx="1930474" cy="430887"/>
          </a:xfrm>
          <a:prstGeom prst="rect">
            <a:avLst/>
          </a:prstGeom>
          <a:noFill/>
        </p:spPr>
        <p:txBody>
          <a:bodyPr wrap="none" rtlCol="0">
            <a:spAutoFit/>
          </a:bodyPr>
          <a:lstStyle/>
          <a:p>
            <a:pPr algn="ctr"/>
            <a:r>
              <a:rPr lang="en-US" sz="2200" b="1" dirty="0" smtClean="0"/>
              <a:t>Compression</a:t>
            </a:r>
          </a:p>
        </p:txBody>
      </p:sp>
      <p:cxnSp>
        <p:nvCxnSpPr>
          <p:cNvPr id="22" name="Straight Arrow Connector 21"/>
          <p:cNvCxnSpPr/>
          <p:nvPr/>
        </p:nvCxnSpPr>
        <p:spPr>
          <a:xfrm>
            <a:off x="3581400" y="5791200"/>
            <a:ext cx="1828800" cy="0"/>
          </a:xfrm>
          <a:prstGeom prst="straightConnector1">
            <a:avLst/>
          </a:prstGeom>
          <a:ln w="57150" cmpd="sng">
            <a:solidFill>
              <a:srgbClr val="000000"/>
            </a:solidFill>
            <a:headEnd type="arrow" w="med" len="med"/>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29000" y="5867400"/>
            <a:ext cx="2235884" cy="430887"/>
          </a:xfrm>
          <a:prstGeom prst="rect">
            <a:avLst/>
          </a:prstGeom>
          <a:noFill/>
        </p:spPr>
        <p:txBody>
          <a:bodyPr wrap="none" rtlCol="0">
            <a:spAutoFit/>
          </a:bodyPr>
          <a:lstStyle/>
          <a:p>
            <a:pPr algn="ctr"/>
            <a:r>
              <a:rPr lang="en-US" sz="2200" b="1" dirty="0" smtClean="0"/>
              <a:t>Decompression</a:t>
            </a:r>
          </a:p>
        </p:txBody>
      </p:sp>
      <p:sp>
        <p:nvSpPr>
          <p:cNvPr id="25" name="Rectangle 24"/>
          <p:cNvSpPr/>
          <p:nvPr/>
        </p:nvSpPr>
        <p:spPr>
          <a:xfrm>
            <a:off x="-1219200" y="2667000"/>
            <a:ext cx="11201400" cy="1354217"/>
          </a:xfrm>
          <a:prstGeom prst="rect">
            <a:avLst/>
          </a:prstGeom>
        </p:spPr>
        <p:txBody>
          <a:bodyPr wrap="square">
            <a:spAutoFit/>
          </a:bodyPr>
          <a:lstStyle/>
          <a:p>
            <a:pPr lvl="0" algn="ctr"/>
            <a:r>
              <a:rPr lang="en-US" sz="2800" b="1" dirty="0">
                <a:solidFill>
                  <a:srgbClr val="000000"/>
                </a:solidFill>
              </a:rPr>
              <a:t>Chrome</a:t>
            </a:r>
            <a:r>
              <a:rPr lang="en-US" sz="2800" b="1" dirty="0">
                <a:solidFill>
                  <a:schemeClr val="accent2"/>
                </a:solidFill>
              </a:rPr>
              <a:t> </a:t>
            </a:r>
            <a:r>
              <a:rPr lang="en-US" sz="2800" b="1" dirty="0"/>
              <a:t>uses</a:t>
            </a:r>
            <a:r>
              <a:rPr lang="en-US" sz="2800" b="1" dirty="0">
                <a:solidFill>
                  <a:schemeClr val="accent2"/>
                </a:solidFill>
              </a:rPr>
              <a:t> </a:t>
            </a:r>
            <a:r>
              <a:rPr lang="en-US" sz="2800" b="1" dirty="0">
                <a:solidFill>
                  <a:srgbClr val="0000FF"/>
                </a:solidFill>
              </a:rPr>
              <a:t>compression</a:t>
            </a:r>
            <a:r>
              <a:rPr lang="en-US" sz="2800" b="1" dirty="0">
                <a:solidFill>
                  <a:schemeClr val="accent2"/>
                </a:solidFill>
              </a:rPr>
              <a:t> </a:t>
            </a:r>
            <a:r>
              <a:rPr lang="en-US" sz="2800" b="1" dirty="0" smtClean="0"/>
              <a:t>to</a:t>
            </a:r>
            <a:br>
              <a:rPr lang="en-US" sz="2800" b="1" dirty="0" smtClean="0"/>
            </a:br>
            <a:r>
              <a:rPr lang="en-US" sz="2800" b="1" dirty="0" smtClean="0"/>
              <a:t> reduce each </a:t>
            </a:r>
            <a:r>
              <a:rPr lang="en-US" sz="2800" b="1" dirty="0"/>
              <a:t>tab’s </a:t>
            </a:r>
            <a:r>
              <a:rPr lang="en-US" sz="2800" b="1" dirty="0">
                <a:solidFill>
                  <a:schemeClr val="accent2"/>
                </a:solidFill>
              </a:rPr>
              <a:t>memory footprint</a:t>
            </a:r>
          </a:p>
          <a:p>
            <a:pPr lvl="0" algn="ctr"/>
            <a:endParaRPr lang="en-US" sz="2600" b="1" dirty="0">
              <a:solidFill>
                <a:schemeClr val="accent2"/>
              </a:solidFill>
            </a:endParaRPr>
          </a:p>
        </p:txBody>
      </p:sp>
      <p:sp>
        <p:nvSpPr>
          <p:cNvPr id="9" name="Rounded Rectangle 8"/>
          <p:cNvSpPr/>
          <p:nvPr/>
        </p:nvSpPr>
        <p:spPr>
          <a:xfrm>
            <a:off x="5867400" y="5592621"/>
            <a:ext cx="1325880" cy="59467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ZRAM</a:t>
            </a:r>
            <a:endParaRPr lang="en-US" sz="1200" b="1" dirty="0">
              <a:solidFill>
                <a:srgbClr val="000000"/>
              </a:solidFill>
            </a:endParaRPr>
          </a:p>
        </p:txBody>
      </p:sp>
      <p:grpSp>
        <p:nvGrpSpPr>
          <p:cNvPr id="30" name="Group 29"/>
          <p:cNvGrpSpPr/>
          <p:nvPr/>
        </p:nvGrpSpPr>
        <p:grpSpPr>
          <a:xfrm>
            <a:off x="3276600" y="4191000"/>
            <a:ext cx="2355733" cy="1437451"/>
            <a:chOff x="3175735" y="3581400"/>
            <a:chExt cx="1778407" cy="1197014"/>
          </a:xfrm>
        </p:grpSpPr>
        <p:grpSp>
          <p:nvGrpSpPr>
            <p:cNvPr id="31" name="Group 30"/>
            <p:cNvGrpSpPr/>
            <p:nvPr/>
          </p:nvGrpSpPr>
          <p:grpSpPr>
            <a:xfrm>
              <a:off x="3733800" y="3581400"/>
              <a:ext cx="713316" cy="914400"/>
              <a:chOff x="2722033" y="4454815"/>
              <a:chExt cx="963083" cy="1108810"/>
            </a:xfrm>
          </p:grpSpPr>
          <p:sp>
            <p:nvSpPr>
              <p:cNvPr id="33" name="Rounded Rectangle 32"/>
              <p:cNvSpPr/>
              <p:nvPr/>
            </p:nvSpPr>
            <p:spPr>
              <a:xfrm>
                <a:off x="2722033" y="4454815"/>
                <a:ext cx="963083" cy="1071224"/>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b="1" dirty="0" smtClean="0">
                  <a:effectLst>
                    <a:outerShdw blurRad="38100" dist="38100" dir="2700000" algn="tl">
                      <a:srgbClr val="000000">
                        <a:alpha val="43137"/>
                      </a:srgbClr>
                    </a:outerShdw>
                  </a:effectLst>
                </a:endParaRPr>
              </a:p>
            </p:txBody>
          </p:sp>
          <p:pic>
            <p:nvPicPr>
              <p:cNvPr id="34" name="Picture 33"/>
              <p:cNvPicPr>
                <a:picLocks noChangeAspect="1"/>
              </p:cNvPicPr>
              <p:nvPr/>
            </p:nvPicPr>
            <p:blipFill>
              <a:blip r:embed="rId4"/>
              <a:stretch>
                <a:fillRect/>
              </a:stretch>
            </p:blipFill>
            <p:spPr>
              <a:xfrm>
                <a:off x="2722033" y="4849476"/>
                <a:ext cx="938389" cy="714149"/>
              </a:xfrm>
              <a:prstGeom prst="rect">
                <a:avLst/>
              </a:prstGeom>
            </p:spPr>
          </p:pic>
          <p:pic>
            <p:nvPicPr>
              <p:cNvPr id="35" name="Picture 34"/>
              <p:cNvPicPr>
                <a:picLocks noChangeAspect="1"/>
              </p:cNvPicPr>
              <p:nvPr/>
            </p:nvPicPr>
            <p:blipFill>
              <a:blip r:embed="rId5"/>
              <a:stretch>
                <a:fillRect/>
              </a:stretch>
            </p:blipFill>
            <p:spPr>
              <a:xfrm>
                <a:off x="2870200" y="4567575"/>
                <a:ext cx="567972" cy="432248"/>
              </a:xfrm>
              <a:prstGeom prst="rect">
                <a:avLst/>
              </a:prstGeom>
            </p:spPr>
          </p:pic>
        </p:grpSp>
        <p:sp>
          <p:nvSpPr>
            <p:cNvPr id="32" name="TextBox 31"/>
            <p:cNvSpPr txBox="1"/>
            <p:nvPr/>
          </p:nvSpPr>
          <p:spPr>
            <a:xfrm>
              <a:off x="3175735" y="4419600"/>
              <a:ext cx="1778407" cy="358814"/>
            </a:xfrm>
            <a:prstGeom prst="rect">
              <a:avLst/>
            </a:prstGeom>
            <a:noFill/>
          </p:spPr>
          <p:txBody>
            <a:bodyPr wrap="none" rtlCol="0">
              <a:spAutoFit/>
            </a:bodyPr>
            <a:lstStyle/>
            <a:p>
              <a:pPr algn="ctr"/>
              <a:r>
                <a:rPr lang="en-US" sz="2200" b="1" dirty="0" smtClean="0"/>
                <a:t>Compressed Tab</a:t>
              </a:r>
            </a:p>
          </p:txBody>
        </p:sp>
      </p:grpSp>
    </p:spTree>
    <p:extLst>
      <p:ext uri="{BB962C8B-B14F-4D97-AF65-F5344CB8AC3E}">
        <p14:creationId xmlns:p14="http://schemas.microsoft.com/office/powerpoint/2010/main" val="2859761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0" grpId="1"/>
      <p:bldP spid="23" grpId="0"/>
      <p:bldP spid="25"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Movement Study</a:t>
            </a:r>
            <a:endParaRPr lang="en-US" dirty="0"/>
          </a:p>
        </p:txBody>
      </p:sp>
      <p:sp>
        <p:nvSpPr>
          <p:cNvPr id="3" name="Content Placeholder 2"/>
          <p:cNvSpPr>
            <a:spLocks noGrp="1"/>
          </p:cNvSpPr>
          <p:nvPr>
            <p:ph idx="1"/>
          </p:nvPr>
        </p:nvSpPr>
        <p:spPr>
          <a:xfrm>
            <a:off x="152400" y="1066800"/>
            <a:ext cx="8991600" cy="5867400"/>
          </a:xfrm>
        </p:spPr>
        <p:txBody>
          <a:bodyPr>
            <a:normAutofit/>
          </a:bodyPr>
          <a:lstStyle/>
          <a:p>
            <a:pPr lvl="0"/>
            <a:r>
              <a:rPr lang="en-US" sz="2800" dirty="0" smtClean="0">
                <a:solidFill>
                  <a:schemeClr val="tx2"/>
                </a:solidFill>
              </a:rPr>
              <a:t>To study </a:t>
            </a:r>
            <a:r>
              <a:rPr lang="en-US" sz="2800" dirty="0" smtClean="0">
                <a:solidFill>
                  <a:srgbClr val="800000"/>
                </a:solidFill>
              </a:rPr>
              <a:t>data movement</a:t>
            </a:r>
            <a:r>
              <a:rPr lang="en-US" sz="2800" dirty="0" smtClean="0">
                <a:solidFill>
                  <a:schemeClr val="tx2"/>
                </a:solidFill>
              </a:rPr>
              <a:t> during tab switching, </a:t>
            </a:r>
            <a:br>
              <a:rPr lang="en-US" sz="2800" dirty="0" smtClean="0">
                <a:solidFill>
                  <a:schemeClr val="tx2"/>
                </a:solidFill>
              </a:rPr>
            </a:br>
            <a:r>
              <a:rPr lang="en-US" sz="2800" dirty="0" smtClean="0">
                <a:solidFill>
                  <a:schemeClr val="tx2"/>
                </a:solidFill>
              </a:rPr>
              <a:t>we emulate a user switching through 50 tabs</a:t>
            </a:r>
          </a:p>
          <a:p>
            <a:pPr lvl="1"/>
            <a:endParaRPr lang="en-US" sz="2200" dirty="0" smtClean="0">
              <a:solidFill>
                <a:srgbClr val="595959"/>
              </a:solidFill>
            </a:endParaRPr>
          </a:p>
          <a:p>
            <a:pPr marL="0" indent="0">
              <a:buNone/>
            </a:pPr>
            <a:r>
              <a:rPr lang="en-US" sz="2200" dirty="0" smtClean="0">
                <a:solidFill>
                  <a:srgbClr val="0000FF"/>
                </a:solidFill>
              </a:rPr>
              <a:t/>
            </a:r>
            <a:br>
              <a:rPr lang="en-US" sz="2200" dirty="0" smtClean="0">
                <a:solidFill>
                  <a:srgbClr val="0000FF"/>
                </a:solidFill>
              </a:rPr>
            </a:br>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29</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8" name="Rectangle 7"/>
          <p:cNvSpPr/>
          <p:nvPr/>
        </p:nvSpPr>
        <p:spPr>
          <a:xfrm>
            <a:off x="0" y="3415606"/>
            <a:ext cx="9144000" cy="954107"/>
          </a:xfrm>
          <a:prstGeom prst="rect">
            <a:avLst/>
          </a:prstGeom>
          <a:solidFill>
            <a:srgbClr val="E4E4E4"/>
          </a:solidFill>
        </p:spPr>
        <p:txBody>
          <a:bodyPr wrap="square">
            <a:spAutoFit/>
          </a:bodyPr>
          <a:lstStyle/>
          <a:p>
            <a:pPr marL="515938" lvl="0" algn="ctr"/>
            <a:r>
              <a:rPr lang="en-US" sz="2800" b="1" dirty="0">
                <a:solidFill>
                  <a:schemeClr val="tx2"/>
                </a:solidFill>
              </a:rPr>
              <a:t>Compression</a:t>
            </a:r>
            <a:r>
              <a:rPr lang="en-US" sz="2800" b="1" dirty="0"/>
              <a:t> and </a:t>
            </a:r>
            <a:r>
              <a:rPr lang="en-US" sz="2800" b="1" dirty="0" smtClean="0">
                <a:solidFill>
                  <a:srgbClr val="1F497D"/>
                </a:solidFill>
              </a:rPr>
              <a:t>decompression</a:t>
            </a:r>
            <a:br>
              <a:rPr lang="en-US" sz="2800" b="1" dirty="0" smtClean="0">
                <a:solidFill>
                  <a:srgbClr val="1F497D"/>
                </a:solidFill>
              </a:rPr>
            </a:br>
            <a:r>
              <a:rPr lang="en-US" sz="2800" b="1" dirty="0" smtClean="0"/>
              <a:t>contribute to</a:t>
            </a:r>
            <a:r>
              <a:rPr lang="en-US" sz="2800" b="1" dirty="0" smtClean="0">
                <a:solidFill>
                  <a:schemeClr val="accent2"/>
                </a:solidFill>
              </a:rPr>
              <a:t>18.1</a:t>
            </a:r>
            <a:r>
              <a:rPr lang="en-US" sz="2800" b="1" dirty="0">
                <a:solidFill>
                  <a:schemeClr val="accent2"/>
                </a:solidFill>
              </a:rPr>
              <a:t>%</a:t>
            </a:r>
            <a:r>
              <a:rPr lang="en-US" sz="2800" b="1" dirty="0"/>
              <a:t> of the total system energy</a:t>
            </a:r>
          </a:p>
        </p:txBody>
      </p:sp>
      <p:sp>
        <p:nvSpPr>
          <p:cNvPr id="10" name="Rectangle 9"/>
          <p:cNvSpPr/>
          <p:nvPr/>
        </p:nvSpPr>
        <p:spPr>
          <a:xfrm>
            <a:off x="0" y="4522113"/>
            <a:ext cx="9144000" cy="954107"/>
          </a:xfrm>
          <a:prstGeom prst="rect">
            <a:avLst/>
          </a:prstGeom>
          <a:solidFill>
            <a:srgbClr val="E4E4E4"/>
          </a:solidFill>
        </p:spPr>
        <p:txBody>
          <a:bodyPr wrap="square">
            <a:spAutoFit/>
          </a:bodyPr>
          <a:lstStyle/>
          <a:p>
            <a:pPr marL="515938" lvl="0" algn="ctr"/>
            <a:r>
              <a:rPr lang="en-US" sz="2800" b="1" dirty="0">
                <a:solidFill>
                  <a:srgbClr val="C00000"/>
                </a:solidFill>
              </a:rPr>
              <a:t>19.6 GB </a:t>
            </a:r>
            <a:r>
              <a:rPr lang="en-US" sz="2800" b="1" dirty="0"/>
              <a:t>of data </a:t>
            </a:r>
            <a:r>
              <a:rPr lang="en-US" sz="2800" b="1" dirty="0" smtClean="0"/>
              <a:t>moves between</a:t>
            </a:r>
            <a:br>
              <a:rPr lang="en-US" sz="2800" b="1" dirty="0" smtClean="0"/>
            </a:br>
            <a:r>
              <a:rPr lang="en-US" sz="2800" b="1" dirty="0" smtClean="0">
                <a:solidFill>
                  <a:schemeClr val="tx2"/>
                </a:solidFill>
              </a:rPr>
              <a:t>CPU </a:t>
            </a:r>
            <a:r>
              <a:rPr lang="en-US" sz="2800" b="1" dirty="0" smtClean="0">
                <a:solidFill>
                  <a:srgbClr val="000000"/>
                </a:solidFill>
              </a:rPr>
              <a:t>and</a:t>
            </a:r>
            <a:r>
              <a:rPr lang="en-US" sz="2800" b="1" dirty="0" smtClean="0">
                <a:solidFill>
                  <a:schemeClr val="tx2"/>
                </a:solidFill>
              </a:rPr>
              <a:t> </a:t>
            </a:r>
            <a:r>
              <a:rPr lang="en-US" sz="2800" b="1" dirty="0">
                <a:solidFill>
                  <a:schemeClr val="tx2"/>
                </a:solidFill>
              </a:rPr>
              <a:t>ZRAM</a:t>
            </a:r>
            <a:endParaRPr lang="en-US" sz="2800" b="1" dirty="0"/>
          </a:p>
        </p:txBody>
      </p:sp>
      <p:sp>
        <p:nvSpPr>
          <p:cNvPr id="9" name="TextBox 8"/>
          <p:cNvSpPr txBox="1"/>
          <p:nvPr/>
        </p:nvSpPr>
        <p:spPr>
          <a:xfrm>
            <a:off x="152400" y="4652189"/>
            <a:ext cx="474011" cy="830997"/>
          </a:xfrm>
          <a:prstGeom prst="rect">
            <a:avLst/>
          </a:prstGeom>
          <a:noFill/>
        </p:spPr>
        <p:txBody>
          <a:bodyPr wrap="square" rtlCol="0">
            <a:spAutoFit/>
          </a:bodyPr>
          <a:lstStyle/>
          <a:p>
            <a:r>
              <a:rPr lang="en-US" sz="4800" dirty="0" smtClean="0">
                <a:solidFill>
                  <a:schemeClr val="tx1">
                    <a:lumMod val="65000"/>
                    <a:lumOff val="35000"/>
                  </a:schemeClr>
                </a:solidFill>
                <a:latin typeface="Arial Black" panose="020B0A04020102020204" pitchFamily="34" charset="0"/>
              </a:rPr>
              <a:t>2</a:t>
            </a:r>
            <a:endParaRPr lang="en-US" sz="4800" dirty="0">
              <a:solidFill>
                <a:schemeClr val="tx1">
                  <a:lumMod val="65000"/>
                  <a:lumOff val="35000"/>
                </a:schemeClr>
              </a:solidFill>
              <a:latin typeface="Arial Black" panose="020B0A04020102020204" pitchFamily="34" charset="0"/>
            </a:endParaRPr>
          </a:p>
        </p:txBody>
      </p:sp>
      <p:sp>
        <p:nvSpPr>
          <p:cNvPr id="7" name="TextBox 6"/>
          <p:cNvSpPr txBox="1"/>
          <p:nvPr/>
        </p:nvSpPr>
        <p:spPr>
          <a:xfrm>
            <a:off x="135589" y="3509189"/>
            <a:ext cx="474011" cy="830997"/>
          </a:xfrm>
          <a:prstGeom prst="rect">
            <a:avLst/>
          </a:prstGeom>
          <a:noFill/>
        </p:spPr>
        <p:txBody>
          <a:bodyPr wrap="square" rtlCol="0">
            <a:spAutoFit/>
          </a:bodyPr>
          <a:lstStyle/>
          <a:p>
            <a:r>
              <a:rPr lang="en-US" sz="4800" dirty="0" smtClean="0">
                <a:solidFill>
                  <a:schemeClr val="tx1">
                    <a:lumMod val="65000"/>
                    <a:lumOff val="35000"/>
                  </a:schemeClr>
                </a:solidFill>
                <a:latin typeface="Arial Black" panose="020B0A04020102020204" pitchFamily="34" charset="0"/>
              </a:rPr>
              <a:t>1</a:t>
            </a:r>
            <a:endParaRPr lang="en-US" sz="4800" dirty="0">
              <a:solidFill>
                <a:schemeClr val="tx1">
                  <a:lumMod val="65000"/>
                  <a:lumOff val="35000"/>
                </a:schemeClr>
              </a:solidFill>
              <a:latin typeface="Arial Black" panose="020B0A04020102020204" pitchFamily="34" charset="0"/>
            </a:endParaRPr>
          </a:p>
        </p:txBody>
      </p:sp>
      <p:sp>
        <p:nvSpPr>
          <p:cNvPr id="5" name="Rectangle 4"/>
          <p:cNvSpPr/>
          <p:nvPr/>
        </p:nvSpPr>
        <p:spPr>
          <a:xfrm>
            <a:off x="1752600" y="2667000"/>
            <a:ext cx="5483793" cy="523220"/>
          </a:xfrm>
          <a:prstGeom prst="rect">
            <a:avLst/>
          </a:prstGeom>
        </p:spPr>
        <p:txBody>
          <a:bodyPr wrap="none">
            <a:spAutoFit/>
          </a:bodyPr>
          <a:lstStyle/>
          <a:p>
            <a:r>
              <a:rPr lang="en-US" sz="2800" b="1" dirty="0"/>
              <a:t>We make two </a:t>
            </a:r>
            <a:r>
              <a:rPr lang="en-US" sz="2800" b="1" dirty="0">
                <a:solidFill>
                  <a:srgbClr val="0000FF"/>
                </a:solidFill>
              </a:rPr>
              <a:t>key observations</a:t>
            </a:r>
            <a:r>
              <a:rPr lang="en-US" sz="2800" b="1" dirty="0"/>
              <a:t>:</a:t>
            </a:r>
          </a:p>
        </p:txBody>
      </p:sp>
    </p:spTree>
    <p:extLst>
      <p:ext uri="{BB962C8B-B14F-4D97-AF65-F5344CB8AC3E}">
        <p14:creationId xmlns:p14="http://schemas.microsoft.com/office/powerpoint/2010/main" val="3301409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0210800" cy="914400"/>
          </a:xfrm>
        </p:spPr>
        <p:txBody>
          <a:bodyPr/>
          <a:lstStyle/>
          <a:p>
            <a:r>
              <a:rPr lang="en-US" sz="3700" dirty="0" smtClean="0"/>
              <a:t>Popular Google Consumer Workloads</a:t>
            </a:r>
            <a:endParaRPr lang="en-US" sz="3700" dirty="0"/>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000" dirty="0">
              <a:solidFill>
                <a:srgbClr val="595959"/>
              </a:solidFill>
            </a:endParaRPr>
          </a:p>
          <a:p>
            <a:pPr lvl="1"/>
            <a:endParaRPr lang="en-US" sz="2400" dirty="0" smtClean="0">
              <a:solidFill>
                <a:schemeClr val="tx2"/>
              </a:solidFill>
            </a:endParaRPr>
          </a:p>
          <a:p>
            <a:pPr marL="342900" lvl="1" indent="-342900">
              <a:buFont typeface="Arial" pitchFamily="34" charset="0"/>
              <a:buChar char="•"/>
            </a:pPr>
            <a:endParaRPr lang="en-US" sz="2400" u="sng" dirty="0">
              <a:solidFill>
                <a:schemeClr val="tx2"/>
              </a:solidFill>
            </a:endParaRPr>
          </a:p>
          <a:p>
            <a:pPr lvl="1"/>
            <a:endParaRPr lang="en-US" sz="2000" dirty="0">
              <a:solidFill>
                <a:srgbClr val="595959"/>
              </a:solidFill>
            </a:endParaRPr>
          </a:p>
          <a:p>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3</a:t>
            </a:fld>
            <a:endParaRPr lang="en-US"/>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533400" y="2433935"/>
            <a:ext cx="3124200" cy="584776"/>
          </a:xfrm>
          <a:prstGeom prst="rect">
            <a:avLst/>
          </a:prstGeom>
        </p:spPr>
        <p:txBody>
          <a:bodyPr wrap="square">
            <a:spAutoFit/>
          </a:bodyPr>
          <a:lstStyle/>
          <a:p>
            <a:pPr lvl="1" algn="ctr"/>
            <a:r>
              <a:rPr lang="en-US" sz="3200" b="1" dirty="0" smtClean="0"/>
              <a:t>Chrome</a:t>
            </a:r>
            <a:endParaRPr lang="en-US" sz="2800" b="1" dirty="0"/>
          </a:p>
        </p:txBody>
      </p:sp>
      <p:sp>
        <p:nvSpPr>
          <p:cNvPr id="9" name="TextBox 8"/>
          <p:cNvSpPr txBox="1"/>
          <p:nvPr/>
        </p:nvSpPr>
        <p:spPr>
          <a:xfrm>
            <a:off x="381000" y="2967335"/>
            <a:ext cx="3886200" cy="461665"/>
          </a:xfrm>
          <a:prstGeom prst="rect">
            <a:avLst/>
          </a:prstGeom>
          <a:noFill/>
        </p:spPr>
        <p:txBody>
          <a:bodyPr wrap="square" rtlCol="0">
            <a:spAutoFit/>
          </a:bodyPr>
          <a:lstStyle/>
          <a:p>
            <a:pPr marL="0" lvl="2" algn="ctr"/>
            <a:r>
              <a:rPr lang="en-US" sz="2400" b="1" dirty="0" smtClean="0">
                <a:solidFill>
                  <a:srgbClr val="595959"/>
                </a:solidFill>
              </a:rPr>
              <a:t>Google’s web browser</a:t>
            </a:r>
            <a:endParaRPr lang="en-US" sz="2400" b="1" dirty="0" smtClean="0">
              <a:solidFill>
                <a:srgbClr val="0000FF"/>
              </a:solidFill>
            </a:endParaRPr>
          </a:p>
        </p:txBody>
      </p:sp>
      <p:sp>
        <p:nvSpPr>
          <p:cNvPr id="11" name="TextBox 10"/>
          <p:cNvSpPr txBox="1"/>
          <p:nvPr/>
        </p:nvSpPr>
        <p:spPr>
          <a:xfrm>
            <a:off x="4267200" y="2463224"/>
            <a:ext cx="4267200" cy="584776"/>
          </a:xfrm>
          <a:prstGeom prst="rect">
            <a:avLst/>
          </a:prstGeom>
          <a:noFill/>
        </p:spPr>
        <p:txBody>
          <a:bodyPr wrap="square" rtlCol="0">
            <a:spAutoFit/>
          </a:bodyPr>
          <a:lstStyle/>
          <a:p>
            <a:pPr algn="ctr"/>
            <a:r>
              <a:rPr lang="en-US" sz="3200" b="1" dirty="0" err="1" smtClean="0">
                <a:solidFill>
                  <a:srgbClr val="000000"/>
                </a:solidFill>
              </a:rPr>
              <a:t>TensorFlow</a:t>
            </a:r>
            <a:r>
              <a:rPr lang="en-US" sz="3200" b="1" dirty="0" smtClean="0">
                <a:solidFill>
                  <a:srgbClr val="000000"/>
                </a:solidFill>
              </a:rPr>
              <a:t> Mobile</a:t>
            </a:r>
            <a:endParaRPr lang="en-US" sz="2600" b="1" dirty="0" smtClean="0">
              <a:solidFill>
                <a:srgbClr val="000000"/>
              </a:solidFill>
            </a:endParaRPr>
          </a:p>
        </p:txBody>
      </p:sp>
      <p:sp>
        <p:nvSpPr>
          <p:cNvPr id="12" name="TextBox 11"/>
          <p:cNvSpPr txBox="1"/>
          <p:nvPr/>
        </p:nvSpPr>
        <p:spPr>
          <a:xfrm>
            <a:off x="3810000" y="2979003"/>
            <a:ext cx="5257800" cy="830997"/>
          </a:xfrm>
          <a:prstGeom prst="rect">
            <a:avLst/>
          </a:prstGeom>
          <a:noFill/>
        </p:spPr>
        <p:txBody>
          <a:bodyPr wrap="square" rtlCol="0">
            <a:spAutoFit/>
          </a:bodyPr>
          <a:lstStyle/>
          <a:p>
            <a:pPr algn="ctr"/>
            <a:r>
              <a:rPr lang="en-US" sz="2400" b="1" dirty="0" smtClean="0">
                <a:solidFill>
                  <a:srgbClr val="595959"/>
                </a:solidFill>
              </a:rPr>
              <a:t>Google’s machine learning framework</a:t>
            </a:r>
            <a:endParaRPr lang="en-US" sz="2400" dirty="0">
              <a:solidFill>
                <a:srgbClr val="595959"/>
              </a:solidFill>
            </a:endParaRPr>
          </a:p>
        </p:txBody>
      </p:sp>
      <p:sp>
        <p:nvSpPr>
          <p:cNvPr id="16" name="Rectangle 15"/>
          <p:cNvSpPr/>
          <p:nvPr/>
        </p:nvSpPr>
        <p:spPr>
          <a:xfrm>
            <a:off x="-76200" y="5334000"/>
            <a:ext cx="4114800" cy="584776"/>
          </a:xfrm>
          <a:prstGeom prst="rect">
            <a:avLst/>
          </a:prstGeom>
        </p:spPr>
        <p:txBody>
          <a:bodyPr wrap="square">
            <a:spAutoFit/>
          </a:bodyPr>
          <a:lstStyle/>
          <a:p>
            <a:pPr lvl="1" algn="ctr"/>
            <a:r>
              <a:rPr lang="en-US" sz="3200" b="1" dirty="0" smtClean="0">
                <a:solidFill>
                  <a:srgbClr val="000000"/>
                </a:solidFill>
              </a:rPr>
              <a:t>Video Playback</a:t>
            </a:r>
            <a:endParaRPr lang="en-US" sz="3200" b="1" dirty="0">
              <a:solidFill>
                <a:srgbClr val="000000"/>
              </a:solidFill>
            </a:endParaRPr>
          </a:p>
        </p:txBody>
      </p:sp>
      <p:sp>
        <p:nvSpPr>
          <p:cNvPr id="17" name="TextBox 16"/>
          <p:cNvSpPr txBox="1"/>
          <p:nvPr/>
        </p:nvSpPr>
        <p:spPr>
          <a:xfrm>
            <a:off x="127000" y="5943600"/>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pic>
        <p:nvPicPr>
          <p:cNvPr id="13" name="Picture 12"/>
          <p:cNvPicPr>
            <a:picLocks noChangeAspect="1"/>
          </p:cNvPicPr>
          <p:nvPr/>
        </p:nvPicPr>
        <p:blipFill>
          <a:blip r:embed="rId4"/>
          <a:stretch>
            <a:fillRect/>
          </a:stretch>
        </p:blipFill>
        <p:spPr>
          <a:xfrm>
            <a:off x="1752600" y="1290935"/>
            <a:ext cx="1066800" cy="1066800"/>
          </a:xfrm>
          <a:prstGeom prst="rect">
            <a:avLst/>
          </a:prstGeom>
        </p:spPr>
      </p:pic>
      <p:pic>
        <p:nvPicPr>
          <p:cNvPr id="14" name="Picture 13"/>
          <p:cNvPicPr>
            <a:picLocks noChangeAspect="1"/>
          </p:cNvPicPr>
          <p:nvPr/>
        </p:nvPicPr>
        <p:blipFill>
          <a:blip r:embed="rId5"/>
          <a:stretch>
            <a:fillRect/>
          </a:stretch>
        </p:blipFill>
        <p:spPr>
          <a:xfrm>
            <a:off x="5791200" y="1205370"/>
            <a:ext cx="1081655" cy="1156830"/>
          </a:xfrm>
          <a:prstGeom prst="rect">
            <a:avLst/>
          </a:prstGeom>
        </p:spPr>
      </p:pic>
      <p:sp>
        <p:nvSpPr>
          <p:cNvPr id="19" name="Rectangle 18"/>
          <p:cNvSpPr/>
          <p:nvPr/>
        </p:nvSpPr>
        <p:spPr>
          <a:xfrm>
            <a:off x="6096000" y="3769051"/>
            <a:ext cx="3505200" cy="492443"/>
          </a:xfrm>
          <a:prstGeom prst="rect">
            <a:avLst/>
          </a:prstGeom>
        </p:spPr>
        <p:txBody>
          <a:bodyPr wrap="square">
            <a:spAutoFit/>
          </a:bodyPr>
          <a:lstStyle/>
          <a:p>
            <a:pPr lvl="1" algn="ctr"/>
            <a:endParaRPr lang="en-US" sz="2600" b="1" dirty="0">
              <a:solidFill>
                <a:srgbClr val="000000"/>
              </a:solidFill>
            </a:endParaRPr>
          </a:p>
        </p:txBody>
      </p:sp>
      <p:grpSp>
        <p:nvGrpSpPr>
          <p:cNvPr id="10" name="Group 9"/>
          <p:cNvGrpSpPr/>
          <p:nvPr/>
        </p:nvGrpSpPr>
        <p:grpSpPr>
          <a:xfrm>
            <a:off x="1371600" y="4191000"/>
            <a:ext cx="1600200" cy="1219200"/>
            <a:chOff x="5867400" y="2936553"/>
            <a:chExt cx="2057400" cy="1447800"/>
          </a:xfrm>
        </p:grpSpPr>
        <p:pic>
          <p:nvPicPr>
            <p:cNvPr id="31" name="Picture 30"/>
            <p:cNvPicPr>
              <a:picLocks noChangeAspect="1"/>
            </p:cNvPicPr>
            <p:nvPr/>
          </p:nvPicPr>
          <p:blipFill>
            <a:blip r:embed="rId6"/>
            <a:stretch>
              <a:fillRect/>
            </a:stretch>
          </p:blipFill>
          <p:spPr>
            <a:xfrm>
              <a:off x="6096000" y="3927153"/>
              <a:ext cx="431470" cy="457200"/>
            </a:xfrm>
            <a:prstGeom prst="rect">
              <a:avLst/>
            </a:prstGeom>
          </p:spPr>
        </p:pic>
        <p:pic>
          <p:nvPicPr>
            <p:cNvPr id="24" name="Picture 23"/>
            <p:cNvPicPr>
              <a:picLocks noChangeAspect="1"/>
            </p:cNvPicPr>
            <p:nvPr/>
          </p:nvPicPr>
          <p:blipFill>
            <a:blip r:embed="rId7"/>
            <a:stretch>
              <a:fillRect/>
            </a:stretch>
          </p:blipFill>
          <p:spPr>
            <a:xfrm>
              <a:off x="6553200" y="3984544"/>
              <a:ext cx="1295400" cy="325214"/>
            </a:xfrm>
            <a:prstGeom prst="rect">
              <a:avLst/>
            </a:prstGeom>
          </p:spPr>
        </p:pic>
        <p:pic>
          <p:nvPicPr>
            <p:cNvPr id="8" name="Picture 7"/>
            <p:cNvPicPr>
              <a:picLocks noChangeAspect="1"/>
            </p:cNvPicPr>
            <p:nvPr/>
          </p:nvPicPr>
          <p:blipFill>
            <a:blip r:embed="rId8"/>
            <a:stretch>
              <a:fillRect/>
            </a:stretch>
          </p:blipFill>
          <p:spPr>
            <a:xfrm>
              <a:off x="5867400" y="2936553"/>
              <a:ext cx="2057400" cy="935088"/>
            </a:xfrm>
            <a:prstGeom prst="rect">
              <a:avLst/>
            </a:prstGeom>
          </p:spPr>
        </p:pic>
      </p:grpSp>
      <p:grpSp>
        <p:nvGrpSpPr>
          <p:cNvPr id="25" name="Group 24"/>
          <p:cNvGrpSpPr/>
          <p:nvPr/>
        </p:nvGrpSpPr>
        <p:grpSpPr>
          <a:xfrm>
            <a:off x="5638800" y="4234696"/>
            <a:ext cx="1676400" cy="1219200"/>
            <a:chOff x="5867400" y="2936553"/>
            <a:chExt cx="2057400" cy="1447800"/>
          </a:xfrm>
        </p:grpSpPr>
        <p:pic>
          <p:nvPicPr>
            <p:cNvPr id="26" name="Picture 25"/>
            <p:cNvPicPr>
              <a:picLocks noChangeAspect="1"/>
            </p:cNvPicPr>
            <p:nvPr/>
          </p:nvPicPr>
          <p:blipFill>
            <a:blip r:embed="rId6"/>
            <a:stretch>
              <a:fillRect/>
            </a:stretch>
          </p:blipFill>
          <p:spPr>
            <a:xfrm>
              <a:off x="6096000" y="3927153"/>
              <a:ext cx="431470" cy="457200"/>
            </a:xfrm>
            <a:prstGeom prst="rect">
              <a:avLst/>
            </a:prstGeom>
          </p:spPr>
        </p:pic>
        <p:pic>
          <p:nvPicPr>
            <p:cNvPr id="27" name="Picture 26"/>
            <p:cNvPicPr>
              <a:picLocks noChangeAspect="1"/>
            </p:cNvPicPr>
            <p:nvPr/>
          </p:nvPicPr>
          <p:blipFill>
            <a:blip r:embed="rId7"/>
            <a:stretch>
              <a:fillRect/>
            </a:stretch>
          </p:blipFill>
          <p:spPr>
            <a:xfrm>
              <a:off x="6553200" y="3984544"/>
              <a:ext cx="1295400" cy="325214"/>
            </a:xfrm>
            <a:prstGeom prst="rect">
              <a:avLst/>
            </a:prstGeom>
          </p:spPr>
        </p:pic>
        <p:pic>
          <p:nvPicPr>
            <p:cNvPr id="28" name="Picture 27"/>
            <p:cNvPicPr>
              <a:picLocks noChangeAspect="1"/>
            </p:cNvPicPr>
            <p:nvPr/>
          </p:nvPicPr>
          <p:blipFill>
            <a:blip r:embed="rId8"/>
            <a:stretch>
              <a:fillRect/>
            </a:stretch>
          </p:blipFill>
          <p:spPr>
            <a:xfrm>
              <a:off x="5867400" y="2936553"/>
              <a:ext cx="2057400" cy="935088"/>
            </a:xfrm>
            <a:prstGeom prst="rect">
              <a:avLst/>
            </a:prstGeom>
          </p:spPr>
        </p:pic>
      </p:grpSp>
      <p:sp>
        <p:nvSpPr>
          <p:cNvPr id="30" name="Rectangle 29"/>
          <p:cNvSpPr/>
          <p:nvPr/>
        </p:nvSpPr>
        <p:spPr>
          <a:xfrm>
            <a:off x="4191000" y="5352872"/>
            <a:ext cx="4114800" cy="584776"/>
          </a:xfrm>
          <a:prstGeom prst="rect">
            <a:avLst/>
          </a:prstGeom>
        </p:spPr>
        <p:txBody>
          <a:bodyPr wrap="square">
            <a:spAutoFit/>
          </a:bodyPr>
          <a:lstStyle/>
          <a:p>
            <a:pPr lvl="1" algn="ctr"/>
            <a:r>
              <a:rPr lang="en-US" sz="3200" b="1" dirty="0" smtClean="0">
                <a:solidFill>
                  <a:srgbClr val="000000"/>
                </a:solidFill>
              </a:rPr>
              <a:t>Video Capture</a:t>
            </a:r>
            <a:endParaRPr lang="en-US" sz="3200" b="1" dirty="0">
              <a:solidFill>
                <a:srgbClr val="000000"/>
              </a:solidFill>
            </a:endParaRPr>
          </a:p>
        </p:txBody>
      </p:sp>
      <p:sp>
        <p:nvSpPr>
          <p:cNvPr id="32" name="TextBox 31"/>
          <p:cNvSpPr txBox="1"/>
          <p:nvPr/>
        </p:nvSpPr>
        <p:spPr>
          <a:xfrm>
            <a:off x="4318000" y="5962472"/>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spTree>
    <p:extLst>
      <p:ext uri="{BB962C8B-B14F-4D97-AF65-F5344CB8AC3E}">
        <p14:creationId xmlns:p14="http://schemas.microsoft.com/office/powerpoint/2010/main" val="963872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6" grpId="0"/>
      <p:bldP spid="17" grpId="0"/>
      <p:bldP spid="3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0820400" cy="914400"/>
          </a:xfrm>
        </p:spPr>
        <p:txBody>
          <a:bodyPr/>
          <a:lstStyle/>
          <a:p>
            <a:r>
              <a:rPr lang="en-US" sz="3800" dirty="0" smtClean="0"/>
              <a:t>Can We Use PIM to Mitigate the Cost?</a:t>
            </a:r>
            <a:endParaRPr lang="en-US" sz="3800" dirty="0"/>
          </a:p>
        </p:txBody>
      </p:sp>
      <p:sp>
        <p:nvSpPr>
          <p:cNvPr id="3" name="Content Placeholder 2"/>
          <p:cNvSpPr>
            <a:spLocks noGrp="1"/>
          </p:cNvSpPr>
          <p:nvPr>
            <p:ph idx="1"/>
          </p:nvPr>
        </p:nvSpPr>
        <p:spPr>
          <a:xfrm>
            <a:off x="152400" y="990600"/>
            <a:ext cx="8991600" cy="5943600"/>
          </a:xfrm>
        </p:spPr>
        <p:txBody>
          <a:bodyPr>
            <a:normAutofit/>
          </a:bodyPr>
          <a:lstStyle/>
          <a:p>
            <a:pPr lvl="0"/>
            <a:endParaRPr lang="en-US" sz="2200" dirty="0" smtClean="0">
              <a:solidFill>
                <a:srgbClr val="595959"/>
              </a:solidFill>
            </a:endParaRPr>
          </a:p>
          <a:p>
            <a:pPr lvl="1"/>
            <a:endParaRPr lang="en-US" sz="2200" dirty="0" smtClean="0">
              <a:solidFill>
                <a:srgbClr val="595959"/>
              </a:solidFill>
            </a:endParaRPr>
          </a:p>
          <a:p>
            <a:pPr marL="457200" lvl="1" indent="0">
              <a:buNone/>
            </a:pPr>
            <a:r>
              <a:rPr lang="en-US" sz="2200" dirty="0" smtClean="0">
                <a:solidFill>
                  <a:srgbClr val="595959"/>
                </a:solidFill>
              </a:rPr>
              <a:t/>
            </a:r>
            <a:br>
              <a:rPr lang="en-US" sz="2200" dirty="0" smtClean="0">
                <a:solidFill>
                  <a:srgbClr val="595959"/>
                </a:solidFill>
              </a:rPr>
            </a:br>
            <a:endParaRPr lang="en-US" sz="2200" dirty="0">
              <a:solidFill>
                <a:srgbClr val="595959"/>
              </a:solidFill>
            </a:endParaRPr>
          </a:p>
          <a:p>
            <a:pPr lvl="1"/>
            <a:endParaRPr lang="en-US" sz="2200" dirty="0" smtClean="0">
              <a:solidFill>
                <a:srgbClr val="595959"/>
              </a:solidFill>
            </a:endParaRPr>
          </a:p>
          <a:p>
            <a:pPr lvl="1"/>
            <a:endParaRPr lang="en-US" sz="2200" dirty="0">
              <a:solidFill>
                <a:srgbClr val="595959"/>
              </a:solidFill>
            </a:endParaRPr>
          </a:p>
          <a:p>
            <a:pPr lvl="1"/>
            <a:endParaRPr lang="en-US" sz="2200" dirty="0" smtClean="0">
              <a:solidFill>
                <a:srgbClr val="595959"/>
              </a:solidFill>
            </a:endParaRPr>
          </a:p>
          <a:p>
            <a:pPr lvl="1"/>
            <a:endParaRPr lang="en-US" sz="2200" dirty="0">
              <a:solidFill>
                <a:srgbClr val="595959"/>
              </a:solidFill>
            </a:endParaRPr>
          </a:p>
          <a:p>
            <a:pPr lvl="1"/>
            <a:endParaRPr lang="en-US" sz="2200" dirty="0" smtClean="0">
              <a:solidFill>
                <a:srgbClr val="595959"/>
              </a:solidFill>
            </a:endParaRPr>
          </a:p>
          <a:p>
            <a:pPr lvl="1"/>
            <a:endParaRPr lang="en-US" sz="2200" dirty="0">
              <a:solidFill>
                <a:srgbClr val="595959"/>
              </a:solidFill>
            </a:endParaRPr>
          </a:p>
          <a:p>
            <a:pPr marL="457200" lvl="1" indent="0">
              <a:buNone/>
            </a:pPr>
            <a:endParaRPr lang="en-US" sz="2200" dirty="0" smtClean="0">
              <a:solidFill>
                <a:srgbClr val="595959"/>
              </a:solidFill>
            </a:endParaRPr>
          </a:p>
          <a:p>
            <a:pPr marL="457200" lvl="1" indent="0">
              <a:buNone/>
            </a:pPr>
            <a:endParaRPr lang="en-US" sz="2200" dirty="0" smtClean="0">
              <a:solidFill>
                <a:srgbClr val="595959"/>
              </a:solidFill>
            </a:endParaRPr>
          </a:p>
          <a:p>
            <a:pPr marL="457200" lvl="1" indent="0">
              <a:buNone/>
            </a:pPr>
            <a:r>
              <a:rPr lang="en-US" sz="2200" dirty="0" smtClean="0">
                <a:solidFill>
                  <a:schemeClr val="tx2"/>
                </a:solidFill>
              </a:rPr>
              <a:t/>
            </a:r>
            <a:br>
              <a:rPr lang="en-US" sz="2200" dirty="0" smtClean="0">
                <a:solidFill>
                  <a:schemeClr val="tx2"/>
                </a:solidFill>
              </a:rPr>
            </a:br>
            <a:endParaRPr lang="en-US" sz="2200" dirty="0" smtClean="0">
              <a:solidFill>
                <a:schemeClr val="tx2"/>
              </a:solidFill>
            </a:endParaRPr>
          </a:p>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a:xfrm>
            <a:off x="7543800" y="6492883"/>
            <a:ext cx="1600200" cy="365125"/>
          </a:xfrm>
        </p:spPr>
        <p:txBody>
          <a:bodyPr/>
          <a:lstStyle/>
          <a:p>
            <a:r>
              <a:rPr lang="en-US" dirty="0" smtClean="0"/>
              <a:t>30</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cxnSp>
        <p:nvCxnSpPr>
          <p:cNvPr id="8" name="Straight Arrow Connector 7"/>
          <p:cNvCxnSpPr/>
          <p:nvPr/>
        </p:nvCxnSpPr>
        <p:spPr>
          <a:xfrm flipH="1">
            <a:off x="2392450" y="2438400"/>
            <a:ext cx="487796" cy="275713"/>
          </a:xfrm>
          <a:prstGeom prst="straightConnector1">
            <a:avLst/>
          </a:prstGeom>
          <a:noFill/>
          <a:ln w="31750" cap="flat" cmpd="sng" algn="ctr">
            <a:solidFill>
              <a:srgbClr val="70AD47">
                <a:lumMod val="75000"/>
              </a:srgbClr>
            </a:solidFill>
            <a:prstDash val="sysDot"/>
            <a:miter lim="800000"/>
            <a:tailEnd type="stealth" w="lg" len="lg"/>
          </a:ln>
          <a:effectLst/>
        </p:spPr>
      </p:cxnSp>
      <p:sp>
        <p:nvSpPr>
          <p:cNvPr id="14" name="TextBox 13"/>
          <p:cNvSpPr txBox="1"/>
          <p:nvPr/>
        </p:nvSpPr>
        <p:spPr>
          <a:xfrm>
            <a:off x="1330241" y="1295400"/>
            <a:ext cx="498559" cy="307777"/>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CPU</a:t>
            </a:r>
            <a:endParaRPr lang="en-US" sz="2000" b="1" i="1" dirty="0">
              <a:solidFill>
                <a:prstClr val="black">
                  <a:lumMod val="50000"/>
                  <a:lumOff val="50000"/>
                </a:prstClr>
              </a:solidFill>
              <a:latin typeface="Calibri"/>
            </a:endParaRPr>
          </a:p>
        </p:txBody>
      </p:sp>
      <p:sp>
        <p:nvSpPr>
          <p:cNvPr id="15" name="TextBox 14"/>
          <p:cNvSpPr txBox="1"/>
          <p:nvPr/>
        </p:nvSpPr>
        <p:spPr>
          <a:xfrm>
            <a:off x="1905000" y="990600"/>
            <a:ext cx="1487587" cy="369332"/>
          </a:xfrm>
          <a:prstGeom prst="rect">
            <a:avLst/>
          </a:prstGeom>
          <a:noFill/>
        </p:spPr>
        <p:txBody>
          <a:bodyPr wrap="none" lIns="0" tIns="0" rIns="0" bIns="0" rtlCol="0">
            <a:spAutoFit/>
          </a:bodyPr>
          <a:lstStyle/>
          <a:p>
            <a:pPr algn="ctr"/>
            <a:r>
              <a:rPr lang="en-US" sz="2400" b="1" dirty="0" smtClean="0">
                <a:solidFill>
                  <a:schemeClr val="tx2"/>
                </a:solidFill>
                <a:latin typeface="Gill Sans MT"/>
                <a:cs typeface="Gill Sans MT"/>
              </a:rPr>
              <a:t>CPU-Only</a:t>
            </a:r>
            <a:endParaRPr lang="en-US" sz="2400" b="1" dirty="0">
              <a:solidFill>
                <a:schemeClr val="tx2"/>
              </a:solidFill>
              <a:latin typeface="Gill Sans MT"/>
              <a:cs typeface="Gill Sans MT"/>
            </a:endParaRPr>
          </a:p>
        </p:txBody>
      </p:sp>
      <p:cxnSp>
        <p:nvCxnSpPr>
          <p:cNvPr id="16" name="Straight Connector 15"/>
          <p:cNvCxnSpPr/>
          <p:nvPr/>
        </p:nvCxnSpPr>
        <p:spPr>
          <a:xfrm>
            <a:off x="3853886" y="1676400"/>
            <a:ext cx="32314" cy="31242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47542" y="1295400"/>
            <a:ext cx="964056" cy="307777"/>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Memory</a:t>
            </a:r>
            <a:endParaRPr lang="en-US" sz="2000" b="1" i="1" dirty="0">
              <a:solidFill>
                <a:prstClr val="black">
                  <a:lumMod val="50000"/>
                  <a:lumOff val="50000"/>
                </a:prstClr>
              </a:solidFill>
              <a:latin typeface="Calibri"/>
            </a:endParaRPr>
          </a:p>
        </p:txBody>
      </p:sp>
      <p:cxnSp>
        <p:nvCxnSpPr>
          <p:cNvPr id="18" name="Straight Connector 17"/>
          <p:cNvCxnSpPr/>
          <p:nvPr/>
        </p:nvCxnSpPr>
        <p:spPr>
          <a:xfrm>
            <a:off x="5973038" y="1636553"/>
            <a:ext cx="46762" cy="316404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23754" y="1295400"/>
            <a:ext cx="498559" cy="307777"/>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CPU</a:t>
            </a:r>
            <a:endParaRPr lang="en-US" sz="2000" b="1" i="1" dirty="0">
              <a:solidFill>
                <a:prstClr val="black">
                  <a:lumMod val="50000"/>
                  <a:lumOff val="50000"/>
                </a:prstClr>
              </a:solidFill>
              <a:latin typeface="Calibri"/>
            </a:endParaRPr>
          </a:p>
        </p:txBody>
      </p:sp>
      <p:sp>
        <p:nvSpPr>
          <p:cNvPr id="20" name="TextBox 19"/>
          <p:cNvSpPr txBox="1"/>
          <p:nvPr/>
        </p:nvSpPr>
        <p:spPr>
          <a:xfrm>
            <a:off x="6172200" y="1002268"/>
            <a:ext cx="1619885" cy="369332"/>
          </a:xfrm>
          <a:prstGeom prst="rect">
            <a:avLst/>
          </a:prstGeom>
          <a:noFill/>
        </p:spPr>
        <p:txBody>
          <a:bodyPr wrap="none" lIns="0" tIns="0" rIns="0" bIns="0" rtlCol="0">
            <a:spAutoFit/>
          </a:bodyPr>
          <a:lstStyle/>
          <a:p>
            <a:pPr algn="ctr"/>
            <a:r>
              <a:rPr lang="en-US" sz="2400" b="1" dirty="0" smtClean="0">
                <a:solidFill>
                  <a:srgbClr val="1F497D"/>
                </a:solidFill>
                <a:latin typeface="Gill Sans MT"/>
                <a:cs typeface="Gill Sans MT"/>
              </a:rPr>
              <a:t>CPU + PIM</a:t>
            </a:r>
            <a:endParaRPr lang="en-US" sz="2400" b="1" dirty="0">
              <a:solidFill>
                <a:srgbClr val="1F497D"/>
              </a:solidFill>
              <a:latin typeface="Gill Sans MT"/>
              <a:cs typeface="Gill Sans MT"/>
            </a:endParaRPr>
          </a:p>
        </p:txBody>
      </p:sp>
      <p:cxnSp>
        <p:nvCxnSpPr>
          <p:cNvPr id="21" name="Straight Connector 20"/>
          <p:cNvCxnSpPr/>
          <p:nvPr/>
        </p:nvCxnSpPr>
        <p:spPr>
          <a:xfrm>
            <a:off x="8185986" y="1636553"/>
            <a:ext cx="43614" cy="316404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40655" y="1295400"/>
            <a:ext cx="490669" cy="307777"/>
          </a:xfrm>
          <a:prstGeom prst="rect">
            <a:avLst/>
          </a:prstGeom>
          <a:noFill/>
        </p:spPr>
        <p:txBody>
          <a:bodyPr wrap="none" lIns="0" tIns="0" rIns="0" bIns="0" rtlCol="0">
            <a:spAutoFit/>
          </a:bodyPr>
          <a:lstStyle/>
          <a:p>
            <a:pPr algn="ctr"/>
            <a:r>
              <a:rPr lang="en-US" sz="2000" b="1" i="1" dirty="0" smtClean="0">
                <a:solidFill>
                  <a:prstClr val="black">
                    <a:lumMod val="50000"/>
                    <a:lumOff val="50000"/>
                  </a:prstClr>
                </a:solidFill>
                <a:latin typeface="Calibri"/>
              </a:rPr>
              <a:t>PIM</a:t>
            </a:r>
            <a:endParaRPr lang="en-US" sz="2000" b="1" i="1" dirty="0">
              <a:solidFill>
                <a:prstClr val="black">
                  <a:lumMod val="50000"/>
                  <a:lumOff val="50000"/>
                </a:prstClr>
              </a:solidFill>
              <a:latin typeface="Calibri"/>
            </a:endParaRPr>
          </a:p>
        </p:txBody>
      </p:sp>
      <p:cxnSp>
        <p:nvCxnSpPr>
          <p:cNvPr id="23" name="Straight Connector 22"/>
          <p:cNvCxnSpPr/>
          <p:nvPr/>
        </p:nvCxnSpPr>
        <p:spPr>
          <a:xfrm>
            <a:off x="4876800" y="1450572"/>
            <a:ext cx="0" cy="3350028"/>
          </a:xfrm>
          <a:prstGeom prst="line">
            <a:avLst/>
          </a:prstGeom>
          <a:ln w="254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66873" y="990600"/>
            <a:ext cx="653186" cy="369332"/>
          </a:xfrm>
          <a:prstGeom prst="rect">
            <a:avLst/>
          </a:prstGeom>
          <a:noFill/>
        </p:spPr>
        <p:txBody>
          <a:bodyPr wrap="none" lIns="0" tIns="0" rIns="0" bIns="0" rtlCol="0">
            <a:spAutoFit/>
          </a:bodyPr>
          <a:lstStyle/>
          <a:p>
            <a:pPr algn="ctr"/>
            <a:r>
              <a:rPr lang="en-US" sz="2400" b="1" i="1" dirty="0" smtClean="0">
                <a:solidFill>
                  <a:prstClr val="black"/>
                </a:solidFill>
                <a:latin typeface="Calibri"/>
              </a:rPr>
              <a:t>time</a:t>
            </a:r>
            <a:endParaRPr lang="en-US" sz="2000" b="1" i="1" dirty="0">
              <a:solidFill>
                <a:prstClr val="black"/>
              </a:solidFill>
              <a:latin typeface="Calibri"/>
            </a:endParaRPr>
          </a:p>
        </p:txBody>
      </p:sp>
      <p:cxnSp>
        <p:nvCxnSpPr>
          <p:cNvPr id="25" name="Straight Connector 24"/>
          <p:cNvCxnSpPr/>
          <p:nvPr/>
        </p:nvCxnSpPr>
        <p:spPr>
          <a:xfrm flipH="1">
            <a:off x="1554250" y="1652315"/>
            <a:ext cx="17690" cy="314828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87450" y="1752600"/>
            <a:ext cx="2209800" cy="533400"/>
          </a:xfrm>
          <a:prstGeom prst="roundRect">
            <a:avLst>
              <a:gd name="adj" fmla="val 7702"/>
            </a:avLst>
          </a:prstGeom>
          <a:solidFill>
            <a:schemeClr val="tx2"/>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chemeClr val="bg1"/>
                </a:solidFill>
                <a:effectLst/>
                <a:uLnTx/>
                <a:uFillTx/>
                <a:ea typeface="+mn-ea"/>
                <a:cs typeface="+mn-cs"/>
              </a:rPr>
              <a:t>Swap out</a:t>
            </a:r>
            <a:r>
              <a:rPr kumimoji="0" lang="en-US" sz="2200" b="0" i="0" u="none" strike="noStrike" kern="0" cap="none" spc="0" normalizeH="0" noProof="0" dirty="0" smtClean="0">
                <a:ln>
                  <a:noFill/>
                </a:ln>
                <a:solidFill>
                  <a:schemeClr val="bg1"/>
                </a:solidFill>
                <a:effectLst/>
                <a:uLnTx/>
                <a:uFillTx/>
                <a:ea typeface="+mn-ea"/>
                <a:cs typeface="+mn-cs"/>
              </a:rPr>
              <a:t> N pages</a:t>
            </a:r>
            <a:endParaRPr kumimoji="0" lang="en-US" sz="2200" b="0" i="0" u="none" strike="noStrike" kern="0" cap="none" spc="-40" normalizeH="0" baseline="0" noProof="0" dirty="0">
              <a:ln>
                <a:noFill/>
              </a:ln>
              <a:solidFill>
                <a:schemeClr val="bg1"/>
              </a:solidFill>
              <a:effectLst/>
              <a:uLnTx/>
              <a:uFillTx/>
              <a:ea typeface="+mn-ea"/>
              <a:cs typeface="+mn-cs"/>
            </a:endParaRPr>
          </a:p>
        </p:txBody>
      </p:sp>
      <p:sp>
        <p:nvSpPr>
          <p:cNvPr id="27" name="Rounded Rectangle 26"/>
          <p:cNvSpPr/>
          <p:nvPr/>
        </p:nvSpPr>
        <p:spPr>
          <a:xfrm>
            <a:off x="639851" y="2438400"/>
            <a:ext cx="1721192" cy="415636"/>
          </a:xfrm>
          <a:prstGeom prst="roundRect">
            <a:avLst>
              <a:gd name="adj" fmla="val 7702"/>
            </a:avLst>
          </a:prstGeom>
          <a:solidFill>
            <a:schemeClr val="bg2">
              <a:lumMod val="50000"/>
            </a:schemeClr>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Read</a:t>
            </a:r>
            <a:r>
              <a:rPr kumimoji="0" lang="en-US" sz="2200" b="0" i="0" u="none" strike="noStrike" kern="0" cap="none" spc="0" normalizeH="0" noProof="0" dirty="0" smtClean="0">
                <a:ln>
                  <a:noFill/>
                </a:ln>
                <a:solidFill>
                  <a:prstClr val="black"/>
                </a:solidFill>
                <a:effectLst/>
                <a:uLnTx/>
                <a:uFillTx/>
                <a:ea typeface="+mn-ea"/>
                <a:cs typeface="+mn-cs"/>
              </a:rPr>
              <a:t> </a:t>
            </a:r>
            <a:r>
              <a:rPr kumimoji="0" lang="en-US" sz="2200" b="0" i="0" u="none" strike="noStrike" kern="0" cap="none" spc="0" normalizeH="0" baseline="0" noProof="0" dirty="0" smtClean="0">
                <a:ln>
                  <a:noFill/>
                </a:ln>
                <a:solidFill>
                  <a:prstClr val="black"/>
                </a:solidFill>
                <a:effectLst/>
                <a:uLnTx/>
                <a:uFillTx/>
                <a:ea typeface="+mn-ea"/>
                <a:cs typeface="+mn-cs"/>
              </a:rPr>
              <a:t>N Pages</a:t>
            </a:r>
            <a:endParaRPr kumimoji="0" lang="en-US" sz="2200" b="0" i="0" u="none" strike="noStrike" kern="0" cap="none" spc="0" normalizeH="0" baseline="0" noProof="0" dirty="0">
              <a:ln>
                <a:noFill/>
              </a:ln>
              <a:solidFill>
                <a:prstClr val="black"/>
              </a:solidFill>
              <a:effectLst/>
              <a:uLnTx/>
              <a:uFillTx/>
              <a:ea typeface="+mn-ea"/>
              <a:cs typeface="+mn-cs"/>
            </a:endParaRPr>
          </a:p>
        </p:txBody>
      </p:sp>
      <p:sp>
        <p:nvSpPr>
          <p:cNvPr id="28" name="Rounded Rectangle 27"/>
          <p:cNvSpPr/>
          <p:nvPr/>
        </p:nvSpPr>
        <p:spPr>
          <a:xfrm>
            <a:off x="639851" y="2971800"/>
            <a:ext cx="1721192" cy="389815"/>
          </a:xfrm>
          <a:prstGeom prst="roundRect">
            <a:avLst>
              <a:gd name="adj" fmla="val 7702"/>
            </a:avLst>
          </a:prstGeom>
          <a:solidFill>
            <a:schemeClr val="bg2">
              <a:lumMod val="50000"/>
            </a:schemeClr>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Compress</a:t>
            </a:r>
            <a:endParaRPr kumimoji="0" lang="en-US" sz="2200" b="0" i="0" u="none" strike="noStrike" kern="0" cap="none" spc="0" normalizeH="0" baseline="0" noProof="0" dirty="0">
              <a:ln>
                <a:noFill/>
              </a:ln>
              <a:solidFill>
                <a:prstClr val="black"/>
              </a:solidFill>
              <a:effectLst/>
              <a:uLnTx/>
              <a:uFillTx/>
              <a:ea typeface="+mn-ea"/>
              <a:cs typeface="+mn-cs"/>
            </a:endParaRPr>
          </a:p>
        </p:txBody>
      </p:sp>
      <p:sp>
        <p:nvSpPr>
          <p:cNvPr id="29" name="Rounded Rectangle 28"/>
          <p:cNvSpPr/>
          <p:nvPr/>
        </p:nvSpPr>
        <p:spPr>
          <a:xfrm>
            <a:off x="738037" y="4149437"/>
            <a:ext cx="1578213" cy="498763"/>
          </a:xfrm>
          <a:prstGeom prst="roundRect">
            <a:avLst>
              <a:gd name="adj" fmla="val 7702"/>
            </a:avLst>
          </a:prstGeom>
          <a:solidFill>
            <a:schemeClr val="tx2"/>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ea typeface="+mn-ea"/>
                <a:cs typeface="+mn-cs"/>
              </a:rPr>
              <a:t>Other tasks</a:t>
            </a:r>
            <a:endParaRPr kumimoji="0" lang="en-US" sz="2200" b="0" i="0" u="none" strike="noStrike" kern="0" cap="none" spc="0" normalizeH="0" baseline="0" noProof="0" dirty="0">
              <a:ln>
                <a:noFill/>
              </a:ln>
              <a:solidFill>
                <a:srgbClr val="FFFFFF"/>
              </a:solidFill>
              <a:effectLst/>
              <a:uLnTx/>
              <a:uFillTx/>
              <a:ea typeface="+mn-ea"/>
              <a:cs typeface="+mn-cs"/>
            </a:endParaRPr>
          </a:p>
        </p:txBody>
      </p:sp>
      <p:sp>
        <p:nvSpPr>
          <p:cNvPr id="30" name="Rounded Rectangle 29"/>
          <p:cNvSpPr/>
          <p:nvPr/>
        </p:nvSpPr>
        <p:spPr>
          <a:xfrm>
            <a:off x="639851" y="3505200"/>
            <a:ext cx="1721192" cy="457200"/>
          </a:xfrm>
          <a:prstGeom prst="roundRect">
            <a:avLst>
              <a:gd name="adj" fmla="val 7702"/>
            </a:avLst>
          </a:prstGeom>
          <a:solidFill>
            <a:schemeClr val="bg2">
              <a:lumMod val="50000"/>
            </a:schemeClr>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lang="en-US" sz="2200" kern="0" dirty="0" smtClean="0">
                <a:solidFill>
                  <a:prstClr val="black"/>
                </a:solidFill>
              </a:rPr>
              <a:t>Write back</a:t>
            </a:r>
            <a:endParaRPr kumimoji="0" lang="en-US" sz="2200" b="0" i="0" u="none" strike="noStrike" kern="0" cap="none" spc="0" normalizeH="0" baseline="0" noProof="0" dirty="0">
              <a:ln>
                <a:noFill/>
              </a:ln>
              <a:solidFill>
                <a:prstClr val="black"/>
              </a:solidFill>
              <a:effectLst/>
              <a:uLnTx/>
              <a:uFillTx/>
            </a:endParaRPr>
          </a:p>
        </p:txBody>
      </p:sp>
      <p:cxnSp>
        <p:nvCxnSpPr>
          <p:cNvPr id="31" name="Straight Arrow Connector 30"/>
          <p:cNvCxnSpPr/>
          <p:nvPr/>
        </p:nvCxnSpPr>
        <p:spPr>
          <a:xfrm>
            <a:off x="2392450" y="3886192"/>
            <a:ext cx="609600" cy="381008"/>
          </a:xfrm>
          <a:prstGeom prst="straightConnector1">
            <a:avLst/>
          </a:prstGeom>
          <a:noFill/>
          <a:ln w="31750" cap="flat" cmpd="sng" algn="ctr">
            <a:solidFill>
              <a:srgbClr val="70AD47">
                <a:lumMod val="75000"/>
              </a:srgbClr>
            </a:solidFill>
            <a:prstDash val="sysDot"/>
            <a:miter lim="800000"/>
            <a:tailEnd type="stealth" w="lg" len="lg"/>
          </a:ln>
          <a:effectLst/>
        </p:spPr>
      </p:cxnSp>
      <p:sp>
        <p:nvSpPr>
          <p:cNvPr id="32" name="Left Brace 31"/>
          <p:cNvSpPr/>
          <p:nvPr/>
        </p:nvSpPr>
        <p:spPr>
          <a:xfrm>
            <a:off x="415172" y="2720842"/>
            <a:ext cx="102529" cy="1317750"/>
          </a:xfrm>
          <a:prstGeom prst="leftBrace">
            <a:avLst>
              <a:gd name="adj1" fmla="val 101669"/>
              <a:gd name="adj2" fmla="val 50000"/>
            </a:avLst>
          </a:prstGeom>
          <a:no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latin typeface="Calibri"/>
              <a:ea typeface="+mn-ea"/>
              <a:cs typeface="+mn-cs"/>
            </a:endParaRPr>
          </a:p>
        </p:txBody>
      </p:sp>
      <p:sp>
        <p:nvSpPr>
          <p:cNvPr id="33" name="TextBox 32"/>
          <p:cNvSpPr txBox="1"/>
          <p:nvPr/>
        </p:nvSpPr>
        <p:spPr>
          <a:xfrm rot="16200000">
            <a:off x="-355417" y="3161693"/>
            <a:ext cx="881566" cy="262632"/>
          </a:xfrm>
          <a:prstGeom prst="rect">
            <a:avLst/>
          </a:prstGeom>
          <a:solidFill>
            <a:sysClr val="window" lastClr="FFFFFF"/>
          </a:solid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1" u="none" strike="noStrike" kern="0" cap="none" spc="0" normalizeH="0" baseline="0" noProof="0" dirty="0" smtClean="0">
                <a:ln>
                  <a:noFill/>
                </a:ln>
                <a:effectLst/>
                <a:uLnTx/>
                <a:uFillTx/>
                <a:latin typeface="Calibri"/>
              </a:rPr>
              <a:t>compression</a:t>
            </a:r>
            <a:endParaRPr kumimoji="0" lang="en-US" sz="2200" b="1" i="1" u="none" strike="noStrike" kern="0" cap="none" spc="0" normalizeH="0" baseline="0" noProof="0" dirty="0">
              <a:ln>
                <a:noFill/>
              </a:ln>
              <a:effectLst/>
              <a:uLnTx/>
              <a:uFillTx/>
              <a:latin typeface="Calibri"/>
            </a:endParaRPr>
          </a:p>
        </p:txBody>
      </p:sp>
      <p:sp>
        <p:nvSpPr>
          <p:cNvPr id="35" name="Rounded Rectangle 34"/>
          <p:cNvSpPr/>
          <p:nvPr/>
        </p:nvSpPr>
        <p:spPr>
          <a:xfrm>
            <a:off x="3002050" y="4043864"/>
            <a:ext cx="1646150" cy="451936"/>
          </a:xfrm>
          <a:prstGeom prst="roundRect">
            <a:avLst>
              <a:gd name="adj" fmla="val 7702"/>
            </a:avLst>
          </a:prstGeom>
          <a:solidFill>
            <a:srgbClr val="4A8861"/>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ZRAM</a:t>
            </a:r>
            <a:endParaRPr kumimoji="0" lang="en-US" sz="2200" b="0" i="0" u="none" strike="noStrike" kern="0" cap="none" spc="0" normalizeH="0" baseline="0" noProof="0" dirty="0">
              <a:ln>
                <a:noFill/>
              </a:ln>
              <a:solidFill>
                <a:prstClr val="black"/>
              </a:solidFill>
              <a:effectLst/>
              <a:uLnTx/>
              <a:uFillTx/>
              <a:ea typeface="+mn-ea"/>
              <a:cs typeface="+mn-cs"/>
            </a:endParaRPr>
          </a:p>
        </p:txBody>
      </p:sp>
      <p:sp>
        <p:nvSpPr>
          <p:cNvPr id="37" name="Rounded Rectangle 36"/>
          <p:cNvSpPr/>
          <p:nvPr/>
        </p:nvSpPr>
        <p:spPr>
          <a:xfrm>
            <a:off x="5029200" y="1752600"/>
            <a:ext cx="2057400" cy="481008"/>
          </a:xfrm>
          <a:prstGeom prst="roundRect">
            <a:avLst>
              <a:gd name="adj" fmla="val 7702"/>
            </a:avLst>
          </a:prstGeom>
          <a:solidFill>
            <a:schemeClr val="tx2"/>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ea typeface="+mn-ea"/>
                <a:cs typeface="+mn-cs"/>
              </a:rPr>
              <a:t>Swap out</a:t>
            </a:r>
            <a:r>
              <a:rPr kumimoji="0" lang="en-US" sz="2200" b="0" i="0" u="none" strike="noStrike" kern="0" cap="none" spc="0" normalizeH="0" noProof="0" dirty="0" smtClean="0">
                <a:ln>
                  <a:noFill/>
                </a:ln>
                <a:solidFill>
                  <a:srgbClr val="FFFFFF"/>
                </a:solidFill>
                <a:effectLst/>
                <a:uLnTx/>
                <a:uFillTx/>
                <a:ea typeface="+mn-ea"/>
                <a:cs typeface="+mn-cs"/>
              </a:rPr>
              <a:t> </a:t>
            </a:r>
            <a:r>
              <a:rPr kumimoji="0" lang="en-US" sz="2200" b="0" i="1" u="none" strike="noStrike" kern="0" cap="none" spc="-40" normalizeH="0" baseline="0" noProof="0" dirty="0" smtClean="0">
                <a:ln>
                  <a:noFill/>
                </a:ln>
                <a:solidFill>
                  <a:srgbClr val="FFFFFF"/>
                </a:solidFill>
                <a:effectLst/>
                <a:uLnTx/>
                <a:uFillTx/>
                <a:ea typeface="+mn-ea"/>
                <a:cs typeface="+mn-cs"/>
              </a:rPr>
              <a:t>N</a:t>
            </a:r>
            <a:r>
              <a:rPr kumimoji="0" lang="en-US" sz="2200" b="0" i="0" u="none" strike="noStrike" kern="0" cap="none" spc="-40" normalizeH="0" baseline="0" noProof="0" dirty="0" smtClean="0">
                <a:ln>
                  <a:noFill/>
                </a:ln>
                <a:solidFill>
                  <a:srgbClr val="FFFFFF"/>
                </a:solidFill>
                <a:effectLst/>
                <a:uLnTx/>
                <a:uFillTx/>
                <a:ea typeface="+mn-ea"/>
                <a:cs typeface="+mn-cs"/>
              </a:rPr>
              <a:t> pages</a:t>
            </a:r>
            <a:endParaRPr kumimoji="0" lang="en-US" sz="2200" b="0" i="0" u="none" strike="noStrike" kern="0" cap="none" spc="-40" normalizeH="0" baseline="0" noProof="0" dirty="0">
              <a:ln>
                <a:noFill/>
              </a:ln>
              <a:solidFill>
                <a:srgbClr val="FFFFFF"/>
              </a:solidFill>
              <a:effectLst/>
              <a:uLnTx/>
              <a:uFillTx/>
              <a:ea typeface="+mn-ea"/>
              <a:cs typeface="+mn-cs"/>
            </a:endParaRPr>
          </a:p>
        </p:txBody>
      </p:sp>
      <p:sp>
        <p:nvSpPr>
          <p:cNvPr id="38" name="Rounded Rectangle 37"/>
          <p:cNvSpPr/>
          <p:nvPr/>
        </p:nvSpPr>
        <p:spPr>
          <a:xfrm>
            <a:off x="5191842" y="2479956"/>
            <a:ext cx="1666158" cy="491836"/>
          </a:xfrm>
          <a:prstGeom prst="roundRect">
            <a:avLst>
              <a:gd name="adj" fmla="val 7702"/>
            </a:avLst>
          </a:prstGeom>
          <a:solidFill>
            <a:schemeClr val="tx2"/>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lang="en-US" sz="2200" kern="0" dirty="0" smtClean="0">
                <a:solidFill>
                  <a:srgbClr val="FFFFFF"/>
                </a:solidFill>
              </a:rPr>
              <a:t>Other tasks</a:t>
            </a:r>
            <a:endParaRPr kumimoji="0" lang="en-US" sz="2200" b="0" i="0" u="none" strike="noStrike" kern="0" cap="none" spc="0" normalizeH="0" baseline="0" noProof="0" dirty="0">
              <a:ln>
                <a:noFill/>
              </a:ln>
              <a:solidFill>
                <a:srgbClr val="FFFFFF"/>
              </a:solidFill>
              <a:effectLst/>
              <a:uLnTx/>
              <a:uFillTx/>
            </a:endParaRPr>
          </a:p>
        </p:txBody>
      </p:sp>
      <p:sp>
        <p:nvSpPr>
          <p:cNvPr id="13" name="Rounded Rectangle 12"/>
          <p:cNvSpPr/>
          <p:nvPr/>
        </p:nvSpPr>
        <p:spPr>
          <a:xfrm>
            <a:off x="7399495" y="2725527"/>
            <a:ext cx="1592105" cy="474865"/>
          </a:xfrm>
          <a:prstGeom prst="roundRect">
            <a:avLst>
              <a:gd name="adj" fmla="val 7702"/>
            </a:avLst>
          </a:prstGeom>
          <a:solidFill>
            <a:schemeClr val="bg2">
              <a:lumMod val="50000"/>
            </a:schemeClr>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Compress</a:t>
            </a:r>
            <a:endParaRPr kumimoji="0" lang="en-US" sz="2200" b="0" i="0" u="none" strike="noStrike" kern="0" cap="none" spc="0" normalizeH="0" baseline="0" noProof="0" dirty="0">
              <a:ln>
                <a:noFill/>
              </a:ln>
              <a:solidFill>
                <a:prstClr val="black"/>
              </a:solidFill>
              <a:effectLst/>
              <a:uLnTx/>
              <a:uFillTx/>
              <a:ea typeface="+mn-ea"/>
              <a:cs typeface="+mn-cs"/>
            </a:endParaRPr>
          </a:p>
        </p:txBody>
      </p:sp>
      <p:sp>
        <p:nvSpPr>
          <p:cNvPr id="11" name="Rounded Rectangle 10"/>
          <p:cNvSpPr/>
          <p:nvPr/>
        </p:nvSpPr>
        <p:spPr>
          <a:xfrm>
            <a:off x="7391400" y="3410714"/>
            <a:ext cx="1676400" cy="475478"/>
          </a:xfrm>
          <a:prstGeom prst="roundRect">
            <a:avLst>
              <a:gd name="adj" fmla="val 7702"/>
            </a:avLst>
          </a:prstGeom>
          <a:solidFill>
            <a:srgbClr val="4A8861"/>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black"/>
                </a:solidFill>
                <a:effectLst/>
                <a:uLnTx/>
                <a:uFillTx/>
                <a:ea typeface="+mn-ea"/>
                <a:cs typeface="+mn-cs"/>
              </a:rPr>
              <a:t>ZRAM</a:t>
            </a:r>
            <a:endParaRPr kumimoji="0" lang="en-US" sz="2200" b="0" i="0" u="none" strike="noStrike" kern="0" cap="none" spc="0" normalizeH="0" baseline="0" noProof="0" dirty="0">
              <a:ln>
                <a:noFill/>
              </a:ln>
              <a:solidFill>
                <a:prstClr val="black"/>
              </a:solidFill>
              <a:effectLst/>
              <a:uLnTx/>
              <a:uFillTx/>
              <a:ea typeface="+mn-ea"/>
              <a:cs typeface="+mn-cs"/>
            </a:endParaRPr>
          </a:p>
        </p:txBody>
      </p:sp>
      <p:sp>
        <p:nvSpPr>
          <p:cNvPr id="42" name="Rectangle 41"/>
          <p:cNvSpPr/>
          <p:nvPr/>
        </p:nvSpPr>
        <p:spPr>
          <a:xfrm>
            <a:off x="4876800" y="3116751"/>
            <a:ext cx="2514600" cy="769441"/>
          </a:xfrm>
          <a:prstGeom prst="rect">
            <a:avLst/>
          </a:prstGeom>
        </p:spPr>
        <p:txBody>
          <a:bodyPr wrap="square">
            <a:spAutoFit/>
          </a:bodyPr>
          <a:lstStyle/>
          <a:p>
            <a:pPr algn="ctr"/>
            <a:r>
              <a:rPr lang="en-US" sz="2200" b="1" dirty="0" smtClean="0">
                <a:solidFill>
                  <a:srgbClr val="000000"/>
                </a:solidFill>
              </a:rPr>
              <a:t>No off-chip data movement</a:t>
            </a:r>
            <a:endParaRPr lang="en-US" sz="2200" b="1" dirty="0">
              <a:solidFill>
                <a:srgbClr val="000000"/>
              </a:solidFill>
            </a:endParaRPr>
          </a:p>
        </p:txBody>
      </p:sp>
      <p:sp>
        <p:nvSpPr>
          <p:cNvPr id="45" name="TextBox 44"/>
          <p:cNvSpPr txBox="1"/>
          <p:nvPr/>
        </p:nvSpPr>
        <p:spPr>
          <a:xfrm>
            <a:off x="-29882" y="6140824"/>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sp>
        <p:nvSpPr>
          <p:cNvPr id="55" name="Rectangle 54"/>
          <p:cNvSpPr/>
          <p:nvPr/>
        </p:nvSpPr>
        <p:spPr>
          <a:xfrm>
            <a:off x="1" y="5334000"/>
            <a:ext cx="9144000" cy="954107"/>
          </a:xfrm>
          <a:prstGeom prst="rect">
            <a:avLst/>
          </a:prstGeom>
          <a:solidFill>
            <a:schemeClr val="tx2">
              <a:lumMod val="75000"/>
            </a:schemeClr>
          </a:solidFill>
        </p:spPr>
        <p:txBody>
          <a:bodyPr wrap="square">
            <a:spAutoFit/>
          </a:bodyPr>
          <a:lstStyle/>
          <a:p>
            <a:pPr marL="0" lvl="1" algn="ctr"/>
            <a:r>
              <a:rPr lang="en-US" sz="2800" b="1" dirty="0" smtClean="0">
                <a:solidFill>
                  <a:schemeClr val="bg1"/>
                </a:solidFill>
              </a:rPr>
              <a:t>PIM core and PIM accelerator are feasible to implement in-memory compression/decompression</a:t>
            </a:r>
            <a:endParaRPr lang="en-US" sz="2800" b="1" dirty="0">
              <a:solidFill>
                <a:schemeClr val="bg1"/>
              </a:solidFill>
            </a:endParaRPr>
          </a:p>
        </p:txBody>
      </p:sp>
      <p:grpSp>
        <p:nvGrpSpPr>
          <p:cNvPr id="58" name="Group 57"/>
          <p:cNvGrpSpPr/>
          <p:nvPr/>
        </p:nvGrpSpPr>
        <p:grpSpPr>
          <a:xfrm>
            <a:off x="2971800" y="3048000"/>
            <a:ext cx="1524000" cy="857448"/>
            <a:chOff x="2971800" y="3048000"/>
            <a:chExt cx="1524000" cy="857448"/>
          </a:xfrm>
        </p:grpSpPr>
        <p:sp>
          <p:nvSpPr>
            <p:cNvPr id="56" name="TextBox 55"/>
            <p:cNvSpPr txBox="1"/>
            <p:nvPr/>
          </p:nvSpPr>
          <p:spPr>
            <a:xfrm>
              <a:off x="2971800" y="3352800"/>
              <a:ext cx="1524000" cy="552648"/>
            </a:xfrm>
            <a:prstGeom prst="rect">
              <a:avLst/>
            </a:prstGeom>
            <a:noFill/>
          </p:spPr>
          <p:txBody>
            <a:bodyPr wrap="none" lIns="0" tIns="0" rIns="0" bIns="0" rtlCol="0">
              <a:noAutofit/>
            </a:bodyPr>
            <a:lstStyle/>
            <a:p>
              <a:pPr algn="ctr">
                <a:lnSpc>
                  <a:spcPts val="1600"/>
                </a:lnSpc>
              </a:pPr>
              <a:r>
                <a:rPr lang="en-US" sz="2400" b="1" i="1" spc="-50" dirty="0" smtClean="0">
                  <a:solidFill>
                    <a:schemeClr val="accent2"/>
                  </a:solidFill>
                  <a:latin typeface="Calibri"/>
                </a:rPr>
                <a:t>data movement</a:t>
              </a:r>
              <a:endParaRPr lang="en-US" sz="2400" b="1" i="1" spc="-50" dirty="0">
                <a:solidFill>
                  <a:schemeClr val="accent2"/>
                </a:solidFill>
                <a:latin typeface="Calibri"/>
              </a:endParaRPr>
            </a:p>
          </p:txBody>
        </p:sp>
        <p:sp>
          <p:nvSpPr>
            <p:cNvPr id="57" name="TextBox 56"/>
            <p:cNvSpPr txBox="1"/>
            <p:nvPr/>
          </p:nvSpPr>
          <p:spPr>
            <a:xfrm>
              <a:off x="2971800" y="3048000"/>
              <a:ext cx="1524000" cy="552648"/>
            </a:xfrm>
            <a:prstGeom prst="rect">
              <a:avLst/>
            </a:prstGeom>
            <a:noFill/>
          </p:spPr>
          <p:txBody>
            <a:bodyPr wrap="none" lIns="0" tIns="0" rIns="0" bIns="0" rtlCol="0">
              <a:noAutofit/>
            </a:bodyPr>
            <a:lstStyle/>
            <a:p>
              <a:pPr algn="ctr">
                <a:lnSpc>
                  <a:spcPts val="1600"/>
                </a:lnSpc>
              </a:pPr>
              <a:r>
                <a:rPr lang="en-US" sz="2400" b="1" i="1" spc="-50" dirty="0" smtClean="0">
                  <a:solidFill>
                    <a:schemeClr val="accent2"/>
                  </a:solidFill>
                  <a:latin typeface="Calibri"/>
                </a:rPr>
                <a:t>high</a:t>
              </a:r>
              <a:endParaRPr lang="en-US" sz="2400" b="1" i="1" spc="-50" dirty="0">
                <a:solidFill>
                  <a:schemeClr val="accent2"/>
                </a:solidFill>
                <a:latin typeface="Calibri"/>
              </a:endParaRPr>
            </a:p>
          </p:txBody>
        </p:sp>
      </p:grpSp>
      <p:grpSp>
        <p:nvGrpSpPr>
          <p:cNvPr id="64" name="Group 63"/>
          <p:cNvGrpSpPr/>
          <p:nvPr/>
        </p:nvGrpSpPr>
        <p:grpSpPr>
          <a:xfrm>
            <a:off x="2819400" y="1899742"/>
            <a:ext cx="1900580" cy="691057"/>
            <a:chOff x="2819400" y="1896095"/>
            <a:chExt cx="1900580" cy="770905"/>
          </a:xfrm>
        </p:grpSpPr>
        <p:sp>
          <p:nvSpPr>
            <p:cNvPr id="34" name="Rounded Rectangle 33"/>
            <p:cNvSpPr/>
            <p:nvPr/>
          </p:nvSpPr>
          <p:spPr>
            <a:xfrm>
              <a:off x="2881062" y="1981200"/>
              <a:ext cx="1767138" cy="685800"/>
            </a:xfrm>
            <a:prstGeom prst="roundRect">
              <a:avLst>
                <a:gd name="adj" fmla="val 7702"/>
              </a:avLst>
            </a:prstGeom>
            <a:solidFill>
              <a:srgbClr val="4A8861"/>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1" u="none" strike="noStrike" kern="0" cap="none" spc="0" normalizeH="0" baseline="0" noProof="0" dirty="0">
                <a:ln>
                  <a:noFill/>
                </a:ln>
                <a:solidFill>
                  <a:prstClr val="black"/>
                </a:solidFill>
                <a:effectLst/>
                <a:uLnTx/>
                <a:uFillTx/>
                <a:ea typeface="+mn-ea"/>
                <a:cs typeface="+mn-cs"/>
              </a:endParaRPr>
            </a:p>
          </p:txBody>
        </p:sp>
        <p:grpSp>
          <p:nvGrpSpPr>
            <p:cNvPr id="63" name="Group 62"/>
            <p:cNvGrpSpPr/>
            <p:nvPr/>
          </p:nvGrpSpPr>
          <p:grpSpPr>
            <a:xfrm>
              <a:off x="2819400" y="1896095"/>
              <a:ext cx="1900580" cy="749569"/>
              <a:chOff x="2819400" y="1896095"/>
              <a:chExt cx="1900580" cy="749569"/>
            </a:xfrm>
          </p:grpSpPr>
          <p:sp>
            <p:nvSpPr>
              <p:cNvPr id="59" name="TextBox 58"/>
              <p:cNvSpPr txBox="1"/>
              <p:nvPr/>
            </p:nvSpPr>
            <p:spPr>
              <a:xfrm>
                <a:off x="2819400" y="1896095"/>
                <a:ext cx="1900580" cy="430887"/>
              </a:xfrm>
              <a:prstGeom prst="rect">
                <a:avLst/>
              </a:prstGeom>
              <a:noFill/>
            </p:spPr>
            <p:txBody>
              <a:bodyPr wrap="none" rtlCol="0">
                <a:spAutoFit/>
              </a:bodyPr>
              <a:lstStyle/>
              <a:p>
                <a:pPr algn="ctr"/>
                <a:r>
                  <a:rPr lang="en-US" sz="2200" dirty="0" smtClean="0"/>
                  <a:t>Uncompressed</a:t>
                </a:r>
              </a:p>
            </p:txBody>
          </p:sp>
          <p:sp>
            <p:nvSpPr>
              <p:cNvPr id="62" name="TextBox 61"/>
              <p:cNvSpPr txBox="1"/>
              <p:nvPr/>
            </p:nvSpPr>
            <p:spPr>
              <a:xfrm>
                <a:off x="3374136" y="2214777"/>
                <a:ext cx="812980" cy="430887"/>
              </a:xfrm>
              <a:prstGeom prst="rect">
                <a:avLst/>
              </a:prstGeom>
              <a:noFill/>
            </p:spPr>
            <p:txBody>
              <a:bodyPr wrap="none" rtlCol="0">
                <a:spAutoFit/>
              </a:bodyPr>
              <a:lstStyle/>
              <a:p>
                <a:pPr algn="ctr"/>
                <a:r>
                  <a:rPr lang="en-US" sz="2200" dirty="0" smtClean="0">
                    <a:solidFill>
                      <a:srgbClr val="000000"/>
                    </a:solidFill>
                  </a:rPr>
                  <a:t>Pages</a:t>
                </a:r>
              </a:p>
            </p:txBody>
          </p:sp>
        </p:grpSp>
      </p:grpSp>
      <p:grpSp>
        <p:nvGrpSpPr>
          <p:cNvPr id="70" name="Group 69"/>
          <p:cNvGrpSpPr/>
          <p:nvPr/>
        </p:nvGrpSpPr>
        <p:grpSpPr>
          <a:xfrm>
            <a:off x="7206067" y="1905000"/>
            <a:ext cx="1900580" cy="691057"/>
            <a:chOff x="2819400" y="1896095"/>
            <a:chExt cx="1900580" cy="770905"/>
          </a:xfrm>
        </p:grpSpPr>
        <p:sp>
          <p:nvSpPr>
            <p:cNvPr id="71" name="Rounded Rectangle 70"/>
            <p:cNvSpPr/>
            <p:nvPr/>
          </p:nvSpPr>
          <p:spPr>
            <a:xfrm>
              <a:off x="2881062" y="1981200"/>
              <a:ext cx="1767138" cy="685800"/>
            </a:xfrm>
            <a:prstGeom prst="roundRect">
              <a:avLst>
                <a:gd name="adj" fmla="val 7702"/>
              </a:avLst>
            </a:prstGeom>
            <a:solidFill>
              <a:srgbClr val="4A8861"/>
            </a:solidFill>
            <a:ln w="12700" cap="flat" cmpd="sng" algn="ctr">
              <a:solidFill>
                <a:srgbClr val="000000"/>
              </a:solidFill>
              <a:prstDash val="solid"/>
              <a:miter lim="800000"/>
            </a:ln>
            <a:effectLst/>
          </p:spPr>
          <p:txBody>
            <a:bodyPr lIns="0" tIns="27432" rIns="0" bIns="0" rtlCol="0" anchor="ct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2200" b="0" i="1" u="none" strike="noStrike" kern="0" cap="none" spc="0" normalizeH="0" baseline="0" noProof="0" dirty="0">
                <a:ln>
                  <a:noFill/>
                </a:ln>
                <a:solidFill>
                  <a:prstClr val="black"/>
                </a:solidFill>
                <a:effectLst/>
                <a:uLnTx/>
                <a:uFillTx/>
                <a:ea typeface="+mn-ea"/>
                <a:cs typeface="+mn-cs"/>
              </a:endParaRPr>
            </a:p>
          </p:txBody>
        </p:sp>
        <p:grpSp>
          <p:nvGrpSpPr>
            <p:cNvPr id="72" name="Group 71"/>
            <p:cNvGrpSpPr/>
            <p:nvPr/>
          </p:nvGrpSpPr>
          <p:grpSpPr>
            <a:xfrm>
              <a:off x="2819400" y="1896095"/>
              <a:ext cx="1900580" cy="749569"/>
              <a:chOff x="2819400" y="1896095"/>
              <a:chExt cx="1900580" cy="749569"/>
            </a:xfrm>
          </p:grpSpPr>
          <p:sp>
            <p:nvSpPr>
              <p:cNvPr id="73" name="TextBox 72"/>
              <p:cNvSpPr txBox="1"/>
              <p:nvPr/>
            </p:nvSpPr>
            <p:spPr>
              <a:xfrm>
                <a:off x="2819400" y="1896095"/>
                <a:ext cx="1900580" cy="430887"/>
              </a:xfrm>
              <a:prstGeom prst="rect">
                <a:avLst/>
              </a:prstGeom>
              <a:noFill/>
            </p:spPr>
            <p:txBody>
              <a:bodyPr wrap="none" rtlCol="0">
                <a:spAutoFit/>
              </a:bodyPr>
              <a:lstStyle/>
              <a:p>
                <a:pPr algn="ctr"/>
                <a:r>
                  <a:rPr lang="en-US" sz="2200" dirty="0" smtClean="0"/>
                  <a:t>Uncompressed</a:t>
                </a:r>
              </a:p>
            </p:txBody>
          </p:sp>
          <p:sp>
            <p:nvSpPr>
              <p:cNvPr id="74" name="TextBox 73"/>
              <p:cNvSpPr txBox="1"/>
              <p:nvPr/>
            </p:nvSpPr>
            <p:spPr>
              <a:xfrm>
                <a:off x="3374136" y="2214777"/>
                <a:ext cx="812980" cy="430887"/>
              </a:xfrm>
              <a:prstGeom prst="rect">
                <a:avLst/>
              </a:prstGeom>
              <a:noFill/>
            </p:spPr>
            <p:txBody>
              <a:bodyPr wrap="none" rtlCol="0">
                <a:spAutoFit/>
              </a:bodyPr>
              <a:lstStyle/>
              <a:p>
                <a:pPr algn="ctr"/>
                <a:r>
                  <a:rPr lang="en-US" sz="2200" dirty="0" smtClean="0">
                    <a:solidFill>
                      <a:srgbClr val="000000"/>
                    </a:solidFill>
                  </a:rPr>
                  <a:t>Pages</a:t>
                </a:r>
              </a:p>
            </p:txBody>
          </p:sp>
        </p:grpSp>
      </p:grpSp>
    </p:spTree>
    <p:extLst>
      <p:ext uri="{BB962C8B-B14F-4D97-AF65-F5344CB8AC3E}">
        <p14:creationId xmlns:p14="http://schemas.microsoft.com/office/powerpoint/2010/main" val="3562684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7" grpId="0"/>
      <p:bldP spid="19" grpId="0"/>
      <p:bldP spid="20" grpId="0"/>
      <p:bldP spid="22" grpId="0"/>
      <p:bldP spid="24" grpId="0"/>
      <p:bldP spid="26" grpId="0" animBg="1"/>
      <p:bldP spid="27" grpId="0" animBg="1"/>
      <p:bldP spid="28" grpId="0" animBg="1"/>
      <p:bldP spid="29" grpId="0" animBg="1"/>
      <p:bldP spid="30" grpId="0" animBg="1"/>
      <p:bldP spid="32" grpId="0" animBg="1"/>
      <p:bldP spid="33" grpId="0" animBg="1"/>
      <p:bldP spid="35" grpId="0" animBg="1"/>
      <p:bldP spid="37" grpId="0" animBg="1"/>
      <p:bldP spid="38" grpId="0" animBg="1"/>
      <p:bldP spid="13" grpId="0" animBg="1"/>
      <p:bldP spid="11" grpId="0" animBg="1"/>
      <p:bldP spid="42" grpId="0"/>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Switching Wrap Up</a:t>
            </a:r>
            <a:endParaRPr lang="en-US" dirty="0"/>
          </a:p>
        </p:txBody>
      </p:sp>
      <p:sp>
        <p:nvSpPr>
          <p:cNvPr id="3" name="Content Placeholder 2"/>
          <p:cNvSpPr>
            <a:spLocks noGrp="1"/>
          </p:cNvSpPr>
          <p:nvPr>
            <p:ph idx="1"/>
          </p:nvPr>
        </p:nvSpPr>
        <p:spPr>
          <a:xfrm>
            <a:off x="0" y="1066800"/>
            <a:ext cx="9144000" cy="5562600"/>
          </a:xfrm>
        </p:spPr>
        <p:txBody>
          <a:bodyPr>
            <a:normAutofit/>
          </a:bodyPr>
          <a:lstStyle/>
          <a:p>
            <a:pPr lvl="1"/>
            <a:endParaRPr lang="en-US" sz="2000" dirty="0" smtClean="0">
              <a:solidFill>
                <a:srgbClr val="595959"/>
              </a:solidFill>
            </a:endParaRPr>
          </a:p>
          <a:p>
            <a:pPr lvl="1"/>
            <a:endParaRPr lang="en-US" sz="2000" dirty="0">
              <a:solidFill>
                <a:srgbClr val="595959"/>
              </a:solidFill>
            </a:endParaRPr>
          </a:p>
          <a:p>
            <a:pPr lvl="1"/>
            <a:endParaRPr lang="en-US" sz="2000" dirty="0" smtClean="0">
              <a:solidFill>
                <a:srgbClr val="595959"/>
              </a:solidFill>
            </a:endParaRPr>
          </a:p>
          <a:p>
            <a:pPr lvl="1"/>
            <a:endParaRPr lang="en-US" sz="2000" dirty="0" smtClean="0">
              <a:solidFill>
                <a:srgbClr val="595959"/>
              </a:solidFill>
            </a:endParaRPr>
          </a:p>
          <a:p>
            <a:pPr lvl="1"/>
            <a:endParaRPr lang="en-US" sz="2000" dirty="0">
              <a:solidFill>
                <a:srgbClr val="595959"/>
              </a:solidFill>
            </a:endParaRPr>
          </a:p>
          <a:p>
            <a:pPr lvl="1"/>
            <a:endParaRPr lang="en-US" sz="2000" dirty="0" smtClean="0">
              <a:solidFill>
                <a:srgbClr val="595959"/>
              </a:solidFill>
            </a:endParaRPr>
          </a:p>
          <a:p>
            <a:pPr lvl="1"/>
            <a:endParaRPr lang="en-US" sz="2000" dirty="0" smtClean="0">
              <a:solidFill>
                <a:srgbClr val="595959"/>
              </a:solidFill>
            </a:endParaRPr>
          </a:p>
          <a:p>
            <a:pPr marL="457200" lvl="1" indent="0">
              <a:buNone/>
            </a:pPr>
            <a:endParaRPr lang="en-US" sz="20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31</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8" name="Rectangle 7"/>
          <p:cNvSpPr/>
          <p:nvPr/>
        </p:nvSpPr>
        <p:spPr>
          <a:xfrm>
            <a:off x="381000" y="1219200"/>
            <a:ext cx="8534400" cy="1384995"/>
          </a:xfrm>
          <a:prstGeom prst="rect">
            <a:avLst/>
          </a:prstGeom>
        </p:spPr>
        <p:txBody>
          <a:bodyPr wrap="square">
            <a:spAutoFit/>
          </a:bodyPr>
          <a:lstStyle/>
          <a:p>
            <a:pPr algn="ctr"/>
            <a:r>
              <a:rPr lang="en-US" sz="2800" b="1" dirty="0" smtClean="0"/>
              <a:t>A large amount </a:t>
            </a:r>
            <a:r>
              <a:rPr lang="en-US" sz="2800" b="1" dirty="0"/>
              <a:t>of </a:t>
            </a:r>
            <a:r>
              <a:rPr lang="en-US" sz="2800" b="1" dirty="0">
                <a:solidFill>
                  <a:schemeClr val="accent2"/>
                </a:solidFill>
              </a:rPr>
              <a:t>data movement </a:t>
            </a:r>
            <a:r>
              <a:rPr lang="en-US" sz="2800" b="1" dirty="0"/>
              <a:t>happens during </a:t>
            </a:r>
            <a:r>
              <a:rPr lang="en-US" sz="2800" b="1" dirty="0">
                <a:solidFill>
                  <a:srgbClr val="0000FF"/>
                </a:solidFill>
              </a:rPr>
              <a:t>tab switching </a:t>
            </a:r>
            <a:r>
              <a:rPr lang="en-US" sz="2800" b="1" dirty="0"/>
              <a:t>as </a:t>
            </a:r>
            <a:r>
              <a:rPr lang="en-US" sz="2800" b="1" dirty="0" smtClean="0"/>
              <a:t>Chrome attempts </a:t>
            </a:r>
            <a:r>
              <a:rPr lang="en-US" sz="2800" b="1" dirty="0"/>
              <a:t>to </a:t>
            </a:r>
            <a:r>
              <a:rPr lang="en-US" sz="2800" b="1" dirty="0">
                <a:solidFill>
                  <a:srgbClr val="0000FF"/>
                </a:solidFill>
              </a:rPr>
              <a:t>compress</a:t>
            </a:r>
            <a:r>
              <a:rPr lang="en-US" sz="2800" b="1" dirty="0"/>
              <a:t> and </a:t>
            </a:r>
            <a:r>
              <a:rPr lang="en-US" sz="2800" b="1" dirty="0" smtClean="0">
                <a:solidFill>
                  <a:srgbClr val="0000FF"/>
                </a:solidFill>
              </a:rPr>
              <a:t>decompress</a:t>
            </a:r>
            <a:r>
              <a:rPr lang="en-US" sz="2800" b="1" dirty="0" smtClean="0"/>
              <a:t> tabs</a:t>
            </a:r>
            <a:endParaRPr lang="en-US" sz="2800" b="1" dirty="0">
              <a:solidFill>
                <a:schemeClr val="accent2"/>
              </a:solidFill>
            </a:endParaRPr>
          </a:p>
        </p:txBody>
      </p:sp>
      <p:sp>
        <p:nvSpPr>
          <p:cNvPr id="17" name="TextBox 16"/>
          <p:cNvSpPr txBox="1"/>
          <p:nvPr/>
        </p:nvSpPr>
        <p:spPr>
          <a:xfrm>
            <a:off x="152400" y="5257800"/>
            <a:ext cx="474011" cy="830997"/>
          </a:xfrm>
          <a:prstGeom prst="rect">
            <a:avLst/>
          </a:prstGeom>
          <a:noFill/>
        </p:spPr>
        <p:txBody>
          <a:bodyPr wrap="square" rtlCol="0">
            <a:spAutoFit/>
          </a:bodyPr>
          <a:lstStyle/>
          <a:p>
            <a:r>
              <a:rPr lang="en-US" sz="4800" dirty="0" smtClean="0">
                <a:solidFill>
                  <a:schemeClr val="bg1"/>
                </a:solidFill>
                <a:latin typeface="Arial Black" panose="020B0A04020102020204" pitchFamily="34" charset="0"/>
              </a:rPr>
              <a:t>2</a:t>
            </a:r>
            <a:endParaRPr lang="en-US" sz="4800" dirty="0">
              <a:solidFill>
                <a:schemeClr val="bg1"/>
              </a:solidFill>
              <a:latin typeface="Arial Black" panose="020B0A04020102020204" pitchFamily="34" charset="0"/>
            </a:endParaRPr>
          </a:p>
        </p:txBody>
      </p:sp>
      <p:sp>
        <p:nvSpPr>
          <p:cNvPr id="14" name="Rectangle 13"/>
          <p:cNvSpPr/>
          <p:nvPr/>
        </p:nvSpPr>
        <p:spPr>
          <a:xfrm>
            <a:off x="0" y="3200400"/>
            <a:ext cx="9144000" cy="1015663"/>
          </a:xfrm>
          <a:prstGeom prst="rect">
            <a:avLst/>
          </a:prstGeom>
          <a:solidFill>
            <a:schemeClr val="tx2">
              <a:lumMod val="75000"/>
            </a:schemeClr>
          </a:solidFill>
        </p:spPr>
        <p:txBody>
          <a:bodyPr wrap="square">
            <a:spAutoFit/>
          </a:bodyPr>
          <a:lstStyle/>
          <a:p>
            <a:pPr marL="0" lvl="1" algn="ctr"/>
            <a:r>
              <a:rPr lang="en-US" sz="3000" b="1" dirty="0" smtClean="0">
                <a:solidFill>
                  <a:schemeClr val="bg1"/>
                </a:solidFill>
              </a:rPr>
              <a:t>Both functions can benefit from PIM execution and can be implemented as PIM logic</a:t>
            </a:r>
            <a:endParaRPr lang="en-US" sz="3000" b="1" dirty="0">
              <a:solidFill>
                <a:schemeClr val="bg1"/>
              </a:solidFill>
            </a:endParaRPr>
          </a:p>
        </p:txBody>
      </p:sp>
    </p:spTree>
    <p:extLst>
      <p:ext uri="{BB962C8B-B14F-4D97-AF65-F5344CB8AC3E}">
        <p14:creationId xmlns:p14="http://schemas.microsoft.com/office/powerpoint/2010/main" val="3055941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638800"/>
          </a:xfrm>
        </p:spPr>
        <p:txBody>
          <a:bodyPr>
            <a:normAutofit/>
          </a:bodyPr>
          <a:lstStyle/>
          <a:p>
            <a:pPr lvl="1"/>
            <a:endParaRPr lang="en-US" sz="2000" dirty="0">
              <a:solidFill>
                <a:srgbClr val="595959"/>
              </a:solidFill>
            </a:endParaRPr>
          </a:p>
          <a:p>
            <a:pPr lvl="1"/>
            <a:endParaRPr lang="en-US" sz="2400" dirty="0" smtClean="0">
              <a:solidFill>
                <a:schemeClr val="tx2"/>
              </a:solidFill>
            </a:endParaRPr>
          </a:p>
          <a:p>
            <a:pPr marL="342900" lvl="1" indent="-342900">
              <a:buFont typeface="Arial" pitchFamily="34" charset="0"/>
              <a:buChar char="•"/>
            </a:pPr>
            <a:endParaRPr lang="en-US" sz="2400" u="sng" dirty="0">
              <a:solidFill>
                <a:schemeClr val="tx2"/>
              </a:solidFill>
            </a:endParaRPr>
          </a:p>
          <a:p>
            <a:pPr lvl="1"/>
            <a:endParaRPr lang="en-US" sz="2000" dirty="0">
              <a:solidFill>
                <a:srgbClr val="595959"/>
              </a:solidFill>
            </a:endParaRPr>
          </a:p>
          <a:p>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32</a:t>
            </a:fld>
            <a:endParaRPr lang="en-US"/>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609600" y="2438400"/>
            <a:ext cx="3124200" cy="584776"/>
          </a:xfrm>
          <a:prstGeom prst="rect">
            <a:avLst/>
          </a:prstGeom>
        </p:spPr>
        <p:txBody>
          <a:bodyPr wrap="square">
            <a:spAutoFit/>
          </a:bodyPr>
          <a:lstStyle/>
          <a:p>
            <a:pPr lvl="1" algn="ctr"/>
            <a:r>
              <a:rPr lang="en-US" sz="3200" b="1" dirty="0" smtClean="0"/>
              <a:t>Chrome</a:t>
            </a:r>
            <a:endParaRPr lang="en-US" sz="2800" b="1" dirty="0"/>
          </a:p>
        </p:txBody>
      </p:sp>
      <p:sp>
        <p:nvSpPr>
          <p:cNvPr id="9" name="TextBox 8"/>
          <p:cNvSpPr txBox="1"/>
          <p:nvPr/>
        </p:nvSpPr>
        <p:spPr>
          <a:xfrm>
            <a:off x="457200" y="2971800"/>
            <a:ext cx="3886200" cy="461665"/>
          </a:xfrm>
          <a:prstGeom prst="rect">
            <a:avLst/>
          </a:prstGeom>
          <a:noFill/>
        </p:spPr>
        <p:txBody>
          <a:bodyPr wrap="square" rtlCol="0">
            <a:spAutoFit/>
          </a:bodyPr>
          <a:lstStyle/>
          <a:p>
            <a:pPr marL="0" lvl="2" algn="ctr"/>
            <a:r>
              <a:rPr lang="en-US" sz="2400" b="1" dirty="0" smtClean="0">
                <a:solidFill>
                  <a:srgbClr val="595959"/>
                </a:solidFill>
              </a:rPr>
              <a:t>Google’s web browser</a:t>
            </a:r>
            <a:endParaRPr lang="en-US" sz="2400" b="1" dirty="0" smtClean="0">
              <a:solidFill>
                <a:srgbClr val="0000FF"/>
              </a:solidFill>
            </a:endParaRPr>
          </a:p>
        </p:txBody>
      </p:sp>
      <p:sp>
        <p:nvSpPr>
          <p:cNvPr id="11" name="TextBox 10"/>
          <p:cNvSpPr txBox="1"/>
          <p:nvPr/>
        </p:nvSpPr>
        <p:spPr>
          <a:xfrm>
            <a:off x="4724400" y="2463224"/>
            <a:ext cx="4267200" cy="584776"/>
          </a:xfrm>
          <a:prstGeom prst="rect">
            <a:avLst/>
          </a:prstGeom>
          <a:noFill/>
        </p:spPr>
        <p:txBody>
          <a:bodyPr wrap="square" rtlCol="0">
            <a:spAutoFit/>
          </a:bodyPr>
          <a:lstStyle/>
          <a:p>
            <a:pPr algn="ctr"/>
            <a:r>
              <a:rPr lang="en-US" sz="3200" b="1" dirty="0" err="1" smtClean="0">
                <a:solidFill>
                  <a:srgbClr val="000000"/>
                </a:solidFill>
              </a:rPr>
              <a:t>TensorFlow</a:t>
            </a:r>
            <a:endParaRPr lang="en-US" sz="2600" b="1" dirty="0" smtClean="0">
              <a:solidFill>
                <a:srgbClr val="000000"/>
              </a:solidFill>
            </a:endParaRPr>
          </a:p>
        </p:txBody>
      </p:sp>
      <p:sp>
        <p:nvSpPr>
          <p:cNvPr id="12" name="TextBox 11"/>
          <p:cNvSpPr txBox="1"/>
          <p:nvPr/>
        </p:nvSpPr>
        <p:spPr>
          <a:xfrm>
            <a:off x="4191000" y="2979003"/>
            <a:ext cx="5257800" cy="830997"/>
          </a:xfrm>
          <a:prstGeom prst="rect">
            <a:avLst/>
          </a:prstGeom>
          <a:noFill/>
        </p:spPr>
        <p:txBody>
          <a:bodyPr wrap="square" rtlCol="0">
            <a:spAutoFit/>
          </a:bodyPr>
          <a:lstStyle/>
          <a:p>
            <a:pPr algn="ctr"/>
            <a:r>
              <a:rPr lang="en-US" sz="2400" b="1" dirty="0" smtClean="0">
                <a:solidFill>
                  <a:srgbClr val="595959"/>
                </a:solidFill>
              </a:rPr>
              <a:t>Google’s machine learning framework</a:t>
            </a:r>
            <a:endParaRPr lang="en-US" sz="2400" dirty="0">
              <a:solidFill>
                <a:srgbClr val="595959"/>
              </a:solidFill>
            </a:endParaRPr>
          </a:p>
        </p:txBody>
      </p:sp>
      <p:sp>
        <p:nvSpPr>
          <p:cNvPr id="16" name="Rectangle 15"/>
          <p:cNvSpPr/>
          <p:nvPr/>
        </p:nvSpPr>
        <p:spPr>
          <a:xfrm>
            <a:off x="228600" y="5334000"/>
            <a:ext cx="4114800" cy="584776"/>
          </a:xfrm>
          <a:prstGeom prst="rect">
            <a:avLst/>
          </a:prstGeom>
        </p:spPr>
        <p:txBody>
          <a:bodyPr wrap="square">
            <a:spAutoFit/>
          </a:bodyPr>
          <a:lstStyle/>
          <a:p>
            <a:pPr lvl="1" algn="ctr"/>
            <a:r>
              <a:rPr lang="en-US" sz="3200" b="1" dirty="0" smtClean="0">
                <a:solidFill>
                  <a:srgbClr val="000000"/>
                </a:solidFill>
              </a:rPr>
              <a:t>Video Playback</a:t>
            </a:r>
            <a:endParaRPr lang="en-US" sz="3200" b="1" dirty="0">
              <a:solidFill>
                <a:srgbClr val="000000"/>
              </a:solidFill>
            </a:endParaRPr>
          </a:p>
        </p:txBody>
      </p:sp>
      <p:sp>
        <p:nvSpPr>
          <p:cNvPr id="17" name="TextBox 16"/>
          <p:cNvSpPr txBox="1"/>
          <p:nvPr/>
        </p:nvSpPr>
        <p:spPr>
          <a:xfrm>
            <a:off x="431800" y="5943600"/>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pic>
        <p:nvPicPr>
          <p:cNvPr id="13" name="Picture 12"/>
          <p:cNvPicPr>
            <a:picLocks noChangeAspect="1"/>
          </p:cNvPicPr>
          <p:nvPr/>
        </p:nvPicPr>
        <p:blipFill>
          <a:blip r:embed="rId4"/>
          <a:stretch>
            <a:fillRect/>
          </a:stretch>
        </p:blipFill>
        <p:spPr>
          <a:xfrm>
            <a:off x="1828800" y="1295400"/>
            <a:ext cx="1066800" cy="1066800"/>
          </a:xfrm>
          <a:prstGeom prst="rect">
            <a:avLst/>
          </a:prstGeom>
        </p:spPr>
      </p:pic>
      <p:pic>
        <p:nvPicPr>
          <p:cNvPr id="14" name="Picture 13"/>
          <p:cNvPicPr>
            <a:picLocks noChangeAspect="1"/>
          </p:cNvPicPr>
          <p:nvPr/>
        </p:nvPicPr>
        <p:blipFill>
          <a:blip r:embed="rId5"/>
          <a:stretch>
            <a:fillRect/>
          </a:stretch>
        </p:blipFill>
        <p:spPr>
          <a:xfrm>
            <a:off x="6390896" y="1295400"/>
            <a:ext cx="1081655" cy="1156830"/>
          </a:xfrm>
          <a:prstGeom prst="rect">
            <a:avLst/>
          </a:prstGeom>
        </p:spPr>
      </p:pic>
      <p:sp>
        <p:nvSpPr>
          <p:cNvPr id="19" name="Rectangle 18"/>
          <p:cNvSpPr/>
          <p:nvPr/>
        </p:nvSpPr>
        <p:spPr>
          <a:xfrm>
            <a:off x="6096000" y="3769051"/>
            <a:ext cx="3505200" cy="492443"/>
          </a:xfrm>
          <a:prstGeom prst="rect">
            <a:avLst/>
          </a:prstGeom>
        </p:spPr>
        <p:txBody>
          <a:bodyPr wrap="square">
            <a:spAutoFit/>
          </a:bodyPr>
          <a:lstStyle/>
          <a:p>
            <a:pPr lvl="1" algn="ctr"/>
            <a:endParaRPr lang="en-US" sz="2600" b="1" dirty="0">
              <a:solidFill>
                <a:srgbClr val="000000"/>
              </a:solidFill>
            </a:endParaRPr>
          </a:p>
        </p:txBody>
      </p:sp>
      <p:grpSp>
        <p:nvGrpSpPr>
          <p:cNvPr id="10" name="Group 9"/>
          <p:cNvGrpSpPr/>
          <p:nvPr/>
        </p:nvGrpSpPr>
        <p:grpSpPr>
          <a:xfrm>
            <a:off x="1676400" y="4191000"/>
            <a:ext cx="1600200" cy="1219200"/>
            <a:chOff x="5867400" y="2936553"/>
            <a:chExt cx="2057400" cy="1447800"/>
          </a:xfrm>
        </p:grpSpPr>
        <p:pic>
          <p:nvPicPr>
            <p:cNvPr id="31" name="Picture 30"/>
            <p:cNvPicPr>
              <a:picLocks noChangeAspect="1"/>
            </p:cNvPicPr>
            <p:nvPr/>
          </p:nvPicPr>
          <p:blipFill>
            <a:blip r:embed="rId6"/>
            <a:stretch>
              <a:fillRect/>
            </a:stretch>
          </p:blipFill>
          <p:spPr>
            <a:xfrm>
              <a:off x="6096000" y="3927153"/>
              <a:ext cx="431470" cy="457200"/>
            </a:xfrm>
            <a:prstGeom prst="rect">
              <a:avLst/>
            </a:prstGeom>
          </p:spPr>
        </p:pic>
        <p:pic>
          <p:nvPicPr>
            <p:cNvPr id="24" name="Picture 23"/>
            <p:cNvPicPr>
              <a:picLocks noChangeAspect="1"/>
            </p:cNvPicPr>
            <p:nvPr/>
          </p:nvPicPr>
          <p:blipFill>
            <a:blip r:embed="rId7"/>
            <a:stretch>
              <a:fillRect/>
            </a:stretch>
          </p:blipFill>
          <p:spPr>
            <a:xfrm>
              <a:off x="6553200" y="3984544"/>
              <a:ext cx="1295400" cy="325214"/>
            </a:xfrm>
            <a:prstGeom prst="rect">
              <a:avLst/>
            </a:prstGeom>
          </p:spPr>
        </p:pic>
        <p:pic>
          <p:nvPicPr>
            <p:cNvPr id="8" name="Picture 7"/>
            <p:cNvPicPr>
              <a:picLocks noChangeAspect="1"/>
            </p:cNvPicPr>
            <p:nvPr/>
          </p:nvPicPr>
          <p:blipFill>
            <a:blip r:embed="rId8"/>
            <a:stretch>
              <a:fillRect/>
            </a:stretch>
          </p:blipFill>
          <p:spPr>
            <a:xfrm>
              <a:off x="5867400" y="2936553"/>
              <a:ext cx="2057400" cy="935088"/>
            </a:xfrm>
            <a:prstGeom prst="rect">
              <a:avLst/>
            </a:prstGeom>
          </p:spPr>
        </p:pic>
      </p:grpSp>
      <p:grpSp>
        <p:nvGrpSpPr>
          <p:cNvPr id="25" name="Group 24"/>
          <p:cNvGrpSpPr/>
          <p:nvPr/>
        </p:nvGrpSpPr>
        <p:grpSpPr>
          <a:xfrm>
            <a:off x="6019800" y="4267200"/>
            <a:ext cx="1676400" cy="1219200"/>
            <a:chOff x="5867400" y="2936553"/>
            <a:chExt cx="2057400" cy="1447800"/>
          </a:xfrm>
        </p:grpSpPr>
        <p:pic>
          <p:nvPicPr>
            <p:cNvPr id="26" name="Picture 25"/>
            <p:cNvPicPr>
              <a:picLocks noChangeAspect="1"/>
            </p:cNvPicPr>
            <p:nvPr/>
          </p:nvPicPr>
          <p:blipFill>
            <a:blip r:embed="rId6"/>
            <a:stretch>
              <a:fillRect/>
            </a:stretch>
          </p:blipFill>
          <p:spPr>
            <a:xfrm>
              <a:off x="6096000" y="3927153"/>
              <a:ext cx="431470" cy="457200"/>
            </a:xfrm>
            <a:prstGeom prst="rect">
              <a:avLst/>
            </a:prstGeom>
          </p:spPr>
        </p:pic>
        <p:pic>
          <p:nvPicPr>
            <p:cNvPr id="27" name="Picture 26"/>
            <p:cNvPicPr>
              <a:picLocks noChangeAspect="1"/>
            </p:cNvPicPr>
            <p:nvPr/>
          </p:nvPicPr>
          <p:blipFill>
            <a:blip r:embed="rId7"/>
            <a:stretch>
              <a:fillRect/>
            </a:stretch>
          </p:blipFill>
          <p:spPr>
            <a:xfrm>
              <a:off x="6553200" y="3984544"/>
              <a:ext cx="1295400" cy="325214"/>
            </a:xfrm>
            <a:prstGeom prst="rect">
              <a:avLst/>
            </a:prstGeom>
          </p:spPr>
        </p:pic>
        <p:pic>
          <p:nvPicPr>
            <p:cNvPr id="28" name="Picture 27"/>
            <p:cNvPicPr>
              <a:picLocks noChangeAspect="1"/>
            </p:cNvPicPr>
            <p:nvPr/>
          </p:nvPicPr>
          <p:blipFill>
            <a:blip r:embed="rId8"/>
            <a:stretch>
              <a:fillRect/>
            </a:stretch>
          </p:blipFill>
          <p:spPr>
            <a:xfrm>
              <a:off x="5867400" y="2936553"/>
              <a:ext cx="2057400" cy="935088"/>
            </a:xfrm>
            <a:prstGeom prst="rect">
              <a:avLst/>
            </a:prstGeom>
          </p:spPr>
        </p:pic>
      </p:grpSp>
      <p:sp>
        <p:nvSpPr>
          <p:cNvPr id="30" name="Rectangle 29"/>
          <p:cNvSpPr/>
          <p:nvPr/>
        </p:nvSpPr>
        <p:spPr>
          <a:xfrm>
            <a:off x="4572000" y="5385376"/>
            <a:ext cx="4114800" cy="584776"/>
          </a:xfrm>
          <a:prstGeom prst="rect">
            <a:avLst/>
          </a:prstGeom>
        </p:spPr>
        <p:txBody>
          <a:bodyPr wrap="square">
            <a:spAutoFit/>
          </a:bodyPr>
          <a:lstStyle/>
          <a:p>
            <a:pPr lvl="1" algn="ctr"/>
            <a:r>
              <a:rPr lang="en-US" sz="3200" b="1" dirty="0" smtClean="0">
                <a:solidFill>
                  <a:srgbClr val="000000"/>
                </a:solidFill>
              </a:rPr>
              <a:t>Video Capture</a:t>
            </a:r>
            <a:endParaRPr lang="en-US" sz="3200" b="1" dirty="0">
              <a:solidFill>
                <a:srgbClr val="000000"/>
              </a:solidFill>
            </a:endParaRPr>
          </a:p>
        </p:txBody>
      </p:sp>
      <p:sp>
        <p:nvSpPr>
          <p:cNvPr id="32" name="TextBox 31"/>
          <p:cNvSpPr txBox="1"/>
          <p:nvPr/>
        </p:nvSpPr>
        <p:spPr>
          <a:xfrm>
            <a:off x="4699000" y="5994976"/>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sp>
        <p:nvSpPr>
          <p:cNvPr id="29" name="Title 1"/>
          <p:cNvSpPr>
            <a:spLocks noGrp="1"/>
          </p:cNvSpPr>
          <p:nvPr>
            <p:ph type="title"/>
          </p:nvPr>
        </p:nvSpPr>
        <p:spPr>
          <a:xfrm>
            <a:off x="0" y="0"/>
            <a:ext cx="10210800" cy="914400"/>
          </a:xfrm>
        </p:spPr>
        <p:txBody>
          <a:bodyPr/>
          <a:lstStyle/>
          <a:p>
            <a:r>
              <a:rPr lang="en-US" dirty="0" smtClean="0"/>
              <a:t>Workload Analysis</a:t>
            </a:r>
            <a:endParaRPr lang="en-US" dirty="0"/>
          </a:p>
        </p:txBody>
      </p:sp>
    </p:spTree>
    <p:extLst>
      <p:ext uri="{BB962C8B-B14F-4D97-AF65-F5344CB8AC3E}">
        <p14:creationId xmlns:p14="http://schemas.microsoft.com/office/powerpoint/2010/main" val="12969296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638800"/>
          </a:xfrm>
        </p:spPr>
        <p:txBody>
          <a:bodyPr>
            <a:normAutofit/>
          </a:bodyPr>
          <a:lstStyle/>
          <a:p>
            <a:pPr lvl="1"/>
            <a:endParaRPr lang="en-US" sz="2000" dirty="0">
              <a:solidFill>
                <a:srgbClr val="595959"/>
              </a:solidFill>
            </a:endParaRPr>
          </a:p>
          <a:p>
            <a:pPr lvl="1"/>
            <a:endParaRPr lang="en-US" sz="2400" dirty="0" smtClean="0">
              <a:solidFill>
                <a:schemeClr val="tx2"/>
              </a:solidFill>
            </a:endParaRPr>
          </a:p>
          <a:p>
            <a:pPr marL="342900" lvl="1" indent="-342900">
              <a:buFont typeface="Arial" pitchFamily="34" charset="0"/>
              <a:buChar char="•"/>
            </a:pPr>
            <a:endParaRPr lang="en-US" sz="2400" u="sng" dirty="0">
              <a:solidFill>
                <a:schemeClr val="tx2"/>
              </a:solidFill>
            </a:endParaRPr>
          </a:p>
          <a:p>
            <a:pPr lvl="1"/>
            <a:endParaRPr lang="en-US" sz="2000" dirty="0">
              <a:solidFill>
                <a:srgbClr val="595959"/>
              </a:solidFill>
            </a:endParaRPr>
          </a:p>
          <a:p>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33</a:t>
            </a:fld>
            <a:endParaRPr lang="en-US"/>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609600" y="2438400"/>
            <a:ext cx="3124200" cy="584776"/>
          </a:xfrm>
          <a:prstGeom prst="rect">
            <a:avLst/>
          </a:prstGeom>
        </p:spPr>
        <p:txBody>
          <a:bodyPr wrap="square">
            <a:spAutoFit/>
          </a:bodyPr>
          <a:lstStyle/>
          <a:p>
            <a:pPr lvl="1" algn="ctr"/>
            <a:r>
              <a:rPr lang="en-US" sz="3200" b="1" dirty="0" smtClean="0">
                <a:solidFill>
                  <a:schemeClr val="bg1">
                    <a:lumMod val="85000"/>
                  </a:schemeClr>
                </a:solidFill>
              </a:rPr>
              <a:t>Chrome</a:t>
            </a:r>
            <a:endParaRPr lang="en-US" sz="2800" b="1" dirty="0">
              <a:solidFill>
                <a:schemeClr val="bg1">
                  <a:lumMod val="85000"/>
                </a:schemeClr>
              </a:solidFill>
            </a:endParaRPr>
          </a:p>
        </p:txBody>
      </p:sp>
      <p:sp>
        <p:nvSpPr>
          <p:cNvPr id="9" name="TextBox 8"/>
          <p:cNvSpPr txBox="1"/>
          <p:nvPr/>
        </p:nvSpPr>
        <p:spPr>
          <a:xfrm>
            <a:off x="457200" y="2971800"/>
            <a:ext cx="3886200" cy="461665"/>
          </a:xfrm>
          <a:prstGeom prst="rect">
            <a:avLst/>
          </a:prstGeom>
          <a:noFill/>
        </p:spPr>
        <p:txBody>
          <a:bodyPr wrap="square" rtlCol="0">
            <a:spAutoFit/>
          </a:bodyPr>
          <a:lstStyle/>
          <a:p>
            <a:pPr marL="0" lvl="2" algn="ctr"/>
            <a:r>
              <a:rPr lang="en-US" sz="2400" b="1" dirty="0" smtClean="0">
                <a:solidFill>
                  <a:schemeClr val="bg1">
                    <a:lumMod val="85000"/>
                  </a:schemeClr>
                </a:solidFill>
              </a:rPr>
              <a:t>Google’s web browser</a:t>
            </a:r>
          </a:p>
        </p:txBody>
      </p:sp>
      <p:sp>
        <p:nvSpPr>
          <p:cNvPr id="11" name="TextBox 10"/>
          <p:cNvSpPr txBox="1"/>
          <p:nvPr/>
        </p:nvSpPr>
        <p:spPr>
          <a:xfrm>
            <a:off x="4724400" y="2463224"/>
            <a:ext cx="4267200" cy="584776"/>
          </a:xfrm>
          <a:prstGeom prst="rect">
            <a:avLst/>
          </a:prstGeom>
          <a:noFill/>
        </p:spPr>
        <p:txBody>
          <a:bodyPr wrap="square" rtlCol="0">
            <a:spAutoFit/>
          </a:bodyPr>
          <a:lstStyle/>
          <a:p>
            <a:pPr algn="ctr"/>
            <a:r>
              <a:rPr lang="en-US" sz="3200" b="1" dirty="0" err="1" smtClean="0">
                <a:solidFill>
                  <a:srgbClr val="000000"/>
                </a:solidFill>
              </a:rPr>
              <a:t>TensorFlow</a:t>
            </a:r>
            <a:endParaRPr lang="en-US" sz="2600" b="1" dirty="0" smtClean="0">
              <a:solidFill>
                <a:srgbClr val="000000"/>
              </a:solidFill>
            </a:endParaRPr>
          </a:p>
        </p:txBody>
      </p:sp>
      <p:sp>
        <p:nvSpPr>
          <p:cNvPr id="12" name="TextBox 11"/>
          <p:cNvSpPr txBox="1"/>
          <p:nvPr/>
        </p:nvSpPr>
        <p:spPr>
          <a:xfrm>
            <a:off x="4191000" y="2979003"/>
            <a:ext cx="5257800" cy="830997"/>
          </a:xfrm>
          <a:prstGeom prst="rect">
            <a:avLst/>
          </a:prstGeom>
          <a:noFill/>
        </p:spPr>
        <p:txBody>
          <a:bodyPr wrap="square" rtlCol="0">
            <a:spAutoFit/>
          </a:bodyPr>
          <a:lstStyle/>
          <a:p>
            <a:pPr algn="ctr"/>
            <a:r>
              <a:rPr lang="en-US" sz="2400" b="1" dirty="0" smtClean="0">
                <a:solidFill>
                  <a:srgbClr val="595959"/>
                </a:solidFill>
              </a:rPr>
              <a:t>Google’s machine learning framework</a:t>
            </a:r>
            <a:endParaRPr lang="en-US" sz="2400" dirty="0">
              <a:solidFill>
                <a:srgbClr val="595959"/>
              </a:solidFill>
            </a:endParaRPr>
          </a:p>
        </p:txBody>
      </p:sp>
      <p:sp>
        <p:nvSpPr>
          <p:cNvPr id="16" name="Rectangle 15"/>
          <p:cNvSpPr/>
          <p:nvPr/>
        </p:nvSpPr>
        <p:spPr>
          <a:xfrm>
            <a:off x="228600" y="5334000"/>
            <a:ext cx="4114800" cy="584776"/>
          </a:xfrm>
          <a:prstGeom prst="rect">
            <a:avLst/>
          </a:prstGeom>
        </p:spPr>
        <p:txBody>
          <a:bodyPr wrap="square">
            <a:spAutoFit/>
          </a:bodyPr>
          <a:lstStyle/>
          <a:p>
            <a:pPr lvl="1" algn="ctr"/>
            <a:r>
              <a:rPr lang="en-US" sz="3200" b="1" dirty="0" smtClean="0">
                <a:solidFill>
                  <a:srgbClr val="000000"/>
                </a:solidFill>
              </a:rPr>
              <a:t>Video Playback</a:t>
            </a:r>
            <a:endParaRPr lang="en-US" sz="3200" b="1" dirty="0">
              <a:solidFill>
                <a:srgbClr val="000000"/>
              </a:solidFill>
            </a:endParaRPr>
          </a:p>
        </p:txBody>
      </p:sp>
      <p:sp>
        <p:nvSpPr>
          <p:cNvPr id="17" name="TextBox 16"/>
          <p:cNvSpPr txBox="1"/>
          <p:nvPr/>
        </p:nvSpPr>
        <p:spPr>
          <a:xfrm>
            <a:off x="431800" y="5943600"/>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pic>
        <p:nvPicPr>
          <p:cNvPr id="13" name="Picture 12"/>
          <p:cNvPicPr>
            <a:picLocks noChangeAspect="1"/>
          </p:cNvPicPr>
          <p:nvPr/>
        </p:nvPicPr>
        <p:blipFill>
          <a:blip r:embed="rId4">
            <a:alphaModFix amt="27000"/>
          </a:blip>
          <a:stretch>
            <a:fillRect/>
          </a:stretch>
        </p:blipFill>
        <p:spPr>
          <a:xfrm>
            <a:off x="1828800" y="1295400"/>
            <a:ext cx="1066800" cy="1066800"/>
          </a:xfrm>
          <a:prstGeom prst="rect">
            <a:avLst/>
          </a:prstGeom>
        </p:spPr>
      </p:pic>
      <p:pic>
        <p:nvPicPr>
          <p:cNvPr id="14" name="Picture 13"/>
          <p:cNvPicPr>
            <a:picLocks noChangeAspect="1"/>
          </p:cNvPicPr>
          <p:nvPr/>
        </p:nvPicPr>
        <p:blipFill>
          <a:blip r:embed="rId5"/>
          <a:stretch>
            <a:fillRect/>
          </a:stretch>
        </p:blipFill>
        <p:spPr>
          <a:xfrm>
            <a:off x="6390896" y="1295400"/>
            <a:ext cx="1081655" cy="1156830"/>
          </a:xfrm>
          <a:prstGeom prst="rect">
            <a:avLst/>
          </a:prstGeom>
        </p:spPr>
      </p:pic>
      <p:sp>
        <p:nvSpPr>
          <p:cNvPr id="19" name="Rectangle 18"/>
          <p:cNvSpPr/>
          <p:nvPr/>
        </p:nvSpPr>
        <p:spPr>
          <a:xfrm>
            <a:off x="6096000" y="3769051"/>
            <a:ext cx="3505200" cy="492443"/>
          </a:xfrm>
          <a:prstGeom prst="rect">
            <a:avLst/>
          </a:prstGeom>
        </p:spPr>
        <p:txBody>
          <a:bodyPr wrap="square">
            <a:spAutoFit/>
          </a:bodyPr>
          <a:lstStyle/>
          <a:p>
            <a:pPr lvl="1" algn="ctr"/>
            <a:endParaRPr lang="en-US" sz="2600" b="1" dirty="0">
              <a:solidFill>
                <a:srgbClr val="000000"/>
              </a:solidFill>
            </a:endParaRPr>
          </a:p>
        </p:txBody>
      </p:sp>
      <p:grpSp>
        <p:nvGrpSpPr>
          <p:cNvPr id="10" name="Group 9"/>
          <p:cNvGrpSpPr/>
          <p:nvPr/>
        </p:nvGrpSpPr>
        <p:grpSpPr>
          <a:xfrm>
            <a:off x="1676400" y="4191000"/>
            <a:ext cx="1600200" cy="1219200"/>
            <a:chOff x="5867400" y="2936553"/>
            <a:chExt cx="2057400" cy="1447800"/>
          </a:xfrm>
        </p:grpSpPr>
        <p:pic>
          <p:nvPicPr>
            <p:cNvPr id="31" name="Picture 30"/>
            <p:cNvPicPr>
              <a:picLocks noChangeAspect="1"/>
            </p:cNvPicPr>
            <p:nvPr/>
          </p:nvPicPr>
          <p:blipFill>
            <a:blip r:embed="rId6"/>
            <a:stretch>
              <a:fillRect/>
            </a:stretch>
          </p:blipFill>
          <p:spPr>
            <a:xfrm>
              <a:off x="6096000" y="3927153"/>
              <a:ext cx="431470" cy="457200"/>
            </a:xfrm>
            <a:prstGeom prst="rect">
              <a:avLst/>
            </a:prstGeom>
          </p:spPr>
        </p:pic>
        <p:pic>
          <p:nvPicPr>
            <p:cNvPr id="24" name="Picture 23"/>
            <p:cNvPicPr>
              <a:picLocks noChangeAspect="1"/>
            </p:cNvPicPr>
            <p:nvPr/>
          </p:nvPicPr>
          <p:blipFill>
            <a:blip r:embed="rId7"/>
            <a:stretch>
              <a:fillRect/>
            </a:stretch>
          </p:blipFill>
          <p:spPr>
            <a:xfrm>
              <a:off x="6553200" y="3984544"/>
              <a:ext cx="1295400" cy="325214"/>
            </a:xfrm>
            <a:prstGeom prst="rect">
              <a:avLst/>
            </a:prstGeom>
          </p:spPr>
        </p:pic>
        <p:pic>
          <p:nvPicPr>
            <p:cNvPr id="8" name="Picture 7"/>
            <p:cNvPicPr>
              <a:picLocks noChangeAspect="1"/>
            </p:cNvPicPr>
            <p:nvPr/>
          </p:nvPicPr>
          <p:blipFill>
            <a:blip r:embed="rId8"/>
            <a:stretch>
              <a:fillRect/>
            </a:stretch>
          </p:blipFill>
          <p:spPr>
            <a:xfrm>
              <a:off x="5867400" y="2936553"/>
              <a:ext cx="2057400" cy="935088"/>
            </a:xfrm>
            <a:prstGeom prst="rect">
              <a:avLst/>
            </a:prstGeom>
          </p:spPr>
        </p:pic>
      </p:grpSp>
      <p:grpSp>
        <p:nvGrpSpPr>
          <p:cNvPr id="25" name="Group 24"/>
          <p:cNvGrpSpPr/>
          <p:nvPr/>
        </p:nvGrpSpPr>
        <p:grpSpPr>
          <a:xfrm>
            <a:off x="6019800" y="4267200"/>
            <a:ext cx="1676400" cy="1219200"/>
            <a:chOff x="5867400" y="2936553"/>
            <a:chExt cx="2057400" cy="1447800"/>
          </a:xfrm>
        </p:grpSpPr>
        <p:pic>
          <p:nvPicPr>
            <p:cNvPr id="26" name="Picture 25"/>
            <p:cNvPicPr>
              <a:picLocks noChangeAspect="1"/>
            </p:cNvPicPr>
            <p:nvPr/>
          </p:nvPicPr>
          <p:blipFill>
            <a:blip r:embed="rId6"/>
            <a:stretch>
              <a:fillRect/>
            </a:stretch>
          </p:blipFill>
          <p:spPr>
            <a:xfrm>
              <a:off x="6096000" y="3927153"/>
              <a:ext cx="431470" cy="457200"/>
            </a:xfrm>
            <a:prstGeom prst="rect">
              <a:avLst/>
            </a:prstGeom>
          </p:spPr>
        </p:pic>
        <p:pic>
          <p:nvPicPr>
            <p:cNvPr id="27" name="Picture 26"/>
            <p:cNvPicPr>
              <a:picLocks noChangeAspect="1"/>
            </p:cNvPicPr>
            <p:nvPr/>
          </p:nvPicPr>
          <p:blipFill>
            <a:blip r:embed="rId7"/>
            <a:stretch>
              <a:fillRect/>
            </a:stretch>
          </p:blipFill>
          <p:spPr>
            <a:xfrm>
              <a:off x="6553200" y="3984544"/>
              <a:ext cx="1295400" cy="325214"/>
            </a:xfrm>
            <a:prstGeom prst="rect">
              <a:avLst/>
            </a:prstGeom>
          </p:spPr>
        </p:pic>
        <p:pic>
          <p:nvPicPr>
            <p:cNvPr id="28" name="Picture 27"/>
            <p:cNvPicPr>
              <a:picLocks noChangeAspect="1"/>
            </p:cNvPicPr>
            <p:nvPr/>
          </p:nvPicPr>
          <p:blipFill>
            <a:blip r:embed="rId8"/>
            <a:stretch>
              <a:fillRect/>
            </a:stretch>
          </p:blipFill>
          <p:spPr>
            <a:xfrm>
              <a:off x="5867400" y="2936553"/>
              <a:ext cx="2057400" cy="935088"/>
            </a:xfrm>
            <a:prstGeom prst="rect">
              <a:avLst/>
            </a:prstGeom>
          </p:spPr>
        </p:pic>
      </p:grpSp>
      <p:sp>
        <p:nvSpPr>
          <p:cNvPr id="30" name="Rectangle 29"/>
          <p:cNvSpPr/>
          <p:nvPr/>
        </p:nvSpPr>
        <p:spPr>
          <a:xfrm>
            <a:off x="4572000" y="5385376"/>
            <a:ext cx="4114800" cy="584776"/>
          </a:xfrm>
          <a:prstGeom prst="rect">
            <a:avLst/>
          </a:prstGeom>
        </p:spPr>
        <p:txBody>
          <a:bodyPr wrap="square">
            <a:spAutoFit/>
          </a:bodyPr>
          <a:lstStyle/>
          <a:p>
            <a:pPr lvl="1" algn="ctr"/>
            <a:r>
              <a:rPr lang="en-US" sz="3200" b="1" dirty="0" smtClean="0">
                <a:solidFill>
                  <a:srgbClr val="000000"/>
                </a:solidFill>
              </a:rPr>
              <a:t>Video Capture</a:t>
            </a:r>
            <a:endParaRPr lang="en-US" sz="3200" b="1" dirty="0">
              <a:solidFill>
                <a:srgbClr val="000000"/>
              </a:solidFill>
            </a:endParaRPr>
          </a:p>
        </p:txBody>
      </p:sp>
      <p:sp>
        <p:nvSpPr>
          <p:cNvPr id="32" name="TextBox 31"/>
          <p:cNvSpPr txBox="1"/>
          <p:nvPr/>
        </p:nvSpPr>
        <p:spPr>
          <a:xfrm>
            <a:off x="4699000" y="5994976"/>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sp>
        <p:nvSpPr>
          <p:cNvPr id="29" name="Title 1"/>
          <p:cNvSpPr>
            <a:spLocks noGrp="1"/>
          </p:cNvSpPr>
          <p:nvPr>
            <p:ph type="title"/>
          </p:nvPr>
        </p:nvSpPr>
        <p:spPr>
          <a:xfrm>
            <a:off x="0" y="0"/>
            <a:ext cx="10210800" cy="914400"/>
          </a:xfrm>
        </p:spPr>
        <p:txBody>
          <a:bodyPr/>
          <a:lstStyle/>
          <a:p>
            <a:r>
              <a:rPr lang="en-US" dirty="0" smtClean="0"/>
              <a:t>Workload Analysis</a:t>
            </a:r>
            <a:endParaRPr lang="en-US" dirty="0"/>
          </a:p>
        </p:txBody>
      </p:sp>
    </p:spTree>
    <p:extLst>
      <p:ext uri="{BB962C8B-B14F-4D97-AF65-F5344CB8AC3E}">
        <p14:creationId xmlns:p14="http://schemas.microsoft.com/office/powerpoint/2010/main" val="13854916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err="1" smtClean="0"/>
              <a:t>TensorFlow</a:t>
            </a:r>
            <a:r>
              <a:rPr lang="en-US" dirty="0" smtClean="0"/>
              <a:t> Mobile</a:t>
            </a:r>
            <a:endParaRPr lang="en-US" dirty="0"/>
          </a:p>
        </p:txBody>
      </p:sp>
      <p:sp>
        <p:nvSpPr>
          <p:cNvPr id="3" name="Content Placeholder 2"/>
          <p:cNvSpPr>
            <a:spLocks noGrp="1"/>
          </p:cNvSpPr>
          <p:nvPr>
            <p:ph idx="1"/>
          </p:nvPr>
        </p:nvSpPr>
        <p:spPr>
          <a:xfrm>
            <a:off x="152400" y="990600"/>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34</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13" name="Picture 12"/>
          <p:cNvPicPr>
            <a:picLocks noChangeAspect="1"/>
          </p:cNvPicPr>
          <p:nvPr/>
        </p:nvPicPr>
        <p:blipFill>
          <a:blip r:embed="rId4"/>
          <a:stretch>
            <a:fillRect/>
          </a:stretch>
        </p:blipFill>
        <p:spPr>
          <a:xfrm>
            <a:off x="4038600" y="762000"/>
            <a:ext cx="914400" cy="977950"/>
          </a:xfrm>
          <a:prstGeom prst="rect">
            <a:avLst/>
          </a:prstGeom>
        </p:spPr>
      </p:pic>
      <p:sp>
        <p:nvSpPr>
          <p:cNvPr id="5" name="Rectangle 4"/>
          <p:cNvSpPr/>
          <p:nvPr/>
        </p:nvSpPr>
        <p:spPr>
          <a:xfrm>
            <a:off x="0" y="3505200"/>
            <a:ext cx="9144000" cy="892552"/>
          </a:xfrm>
          <a:prstGeom prst="rect">
            <a:avLst/>
          </a:prstGeom>
          <a:solidFill>
            <a:schemeClr val="accent6">
              <a:lumMod val="20000"/>
              <a:lumOff val="80000"/>
            </a:schemeClr>
          </a:solidFill>
        </p:spPr>
        <p:txBody>
          <a:bodyPr wrap="square">
            <a:spAutoFit/>
          </a:bodyPr>
          <a:lstStyle/>
          <a:p>
            <a:pPr algn="ctr"/>
            <a:r>
              <a:rPr lang="en-US" sz="2600" b="1" dirty="0" smtClean="0"/>
              <a:t> </a:t>
            </a:r>
            <a:r>
              <a:rPr lang="en-US" sz="2600" b="1" dirty="0" smtClean="0">
                <a:solidFill>
                  <a:schemeClr val="accent2"/>
                </a:solidFill>
              </a:rPr>
              <a:t>57.3</a:t>
            </a:r>
            <a:r>
              <a:rPr lang="en-US" sz="2600" b="1" dirty="0">
                <a:solidFill>
                  <a:schemeClr val="accent2"/>
                </a:solidFill>
              </a:rPr>
              <a:t>%</a:t>
            </a:r>
            <a:r>
              <a:rPr lang="en-US" sz="2600" b="1" dirty="0"/>
              <a:t> of the </a:t>
            </a:r>
            <a:r>
              <a:rPr lang="en-US" sz="2600" b="1" dirty="0" smtClean="0"/>
              <a:t>inference energy is spent on</a:t>
            </a:r>
            <a:br>
              <a:rPr lang="en-US" sz="2600" b="1" dirty="0" smtClean="0"/>
            </a:br>
            <a:r>
              <a:rPr lang="en-US" sz="2600" b="1" dirty="0" smtClean="0"/>
              <a:t> </a:t>
            </a:r>
            <a:r>
              <a:rPr lang="en-US" sz="2600" b="1" u="sng" dirty="0" smtClean="0">
                <a:solidFill>
                  <a:schemeClr val="accent2"/>
                </a:solidFill>
              </a:rPr>
              <a:t>data movement</a:t>
            </a:r>
            <a:endParaRPr lang="en-US" sz="2600" b="1" u="sng" dirty="0"/>
          </a:p>
        </p:txBody>
      </p:sp>
      <p:sp>
        <p:nvSpPr>
          <p:cNvPr id="14" name="Rectangle 13"/>
          <p:cNvSpPr/>
          <p:nvPr/>
        </p:nvSpPr>
        <p:spPr>
          <a:xfrm>
            <a:off x="0" y="4938355"/>
            <a:ext cx="9144000" cy="830997"/>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54.4</a:t>
            </a:r>
            <a:r>
              <a:rPr lang="en-US" sz="2400" b="1" dirty="0">
                <a:solidFill>
                  <a:schemeClr val="accent2"/>
                </a:solidFill>
              </a:rPr>
              <a:t>%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packing</a:t>
            </a:r>
            <a:r>
              <a:rPr lang="en-US" sz="2400" b="1" u="sng" dirty="0">
                <a:solidFill>
                  <a:srgbClr val="0000FF"/>
                </a:solidFill>
              </a:rPr>
              <a:t>/unpacking</a:t>
            </a:r>
            <a:r>
              <a:rPr lang="en-US" sz="2400" b="1" u="sng" dirty="0"/>
              <a:t> </a:t>
            </a:r>
            <a:r>
              <a:rPr lang="en-US" sz="2400" b="1" dirty="0"/>
              <a:t>and </a:t>
            </a:r>
            <a:r>
              <a:rPr lang="en-US" sz="2400" b="1" u="sng" dirty="0">
                <a:solidFill>
                  <a:srgbClr val="0000FF"/>
                </a:solidFill>
              </a:rPr>
              <a:t>quantization</a:t>
            </a:r>
          </a:p>
        </p:txBody>
      </p:sp>
      <p:cxnSp>
        <p:nvCxnSpPr>
          <p:cNvPr id="30" name="Straight Arrow Connector 29"/>
          <p:cNvCxnSpPr/>
          <p:nvPr/>
        </p:nvCxnSpPr>
        <p:spPr>
          <a:xfrm>
            <a:off x="4495800" y="4473952"/>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676400" y="1828800"/>
            <a:ext cx="5638800" cy="1066800"/>
            <a:chOff x="1676400" y="2057400"/>
            <a:chExt cx="5638800" cy="1066800"/>
          </a:xfrm>
        </p:grpSpPr>
        <p:grpSp>
          <p:nvGrpSpPr>
            <p:cNvPr id="68" name="Group 67"/>
            <p:cNvGrpSpPr/>
            <p:nvPr/>
          </p:nvGrpSpPr>
          <p:grpSpPr>
            <a:xfrm>
              <a:off x="3657600" y="2057400"/>
              <a:ext cx="1600200" cy="1066800"/>
              <a:chOff x="3505200" y="1143000"/>
              <a:chExt cx="1828800" cy="1143000"/>
            </a:xfrm>
          </p:grpSpPr>
          <p:sp>
            <p:nvSpPr>
              <p:cNvPr id="67" name="Rounded Rectangle 66"/>
              <p:cNvSpPr/>
              <p:nvPr/>
            </p:nvSpPr>
            <p:spPr>
              <a:xfrm>
                <a:off x="3505200" y="1143000"/>
                <a:ext cx="1828800" cy="1143000"/>
              </a:xfrm>
              <a:prstGeom prst="roundRect">
                <a:avLst/>
              </a:prstGeom>
              <a:solidFill>
                <a:schemeClr val="lt1">
                  <a:alpha val="0"/>
                </a:schemeClr>
              </a:solidFill>
              <a:ln w="2857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pic>
            <p:nvPicPr>
              <p:cNvPr id="66" name="Picture 65"/>
              <p:cNvPicPr>
                <a:picLocks noChangeAspect="1"/>
              </p:cNvPicPr>
              <p:nvPr/>
            </p:nvPicPr>
            <p:blipFill>
              <a:blip r:embed="rId5"/>
              <a:stretch>
                <a:fillRect/>
              </a:stretch>
            </p:blipFill>
            <p:spPr>
              <a:xfrm>
                <a:off x="3581400" y="1188143"/>
                <a:ext cx="1650486" cy="1097857"/>
              </a:xfrm>
              <a:prstGeom prst="rect">
                <a:avLst/>
              </a:prstGeom>
            </p:spPr>
          </p:pic>
        </p:grpSp>
        <p:cxnSp>
          <p:nvCxnSpPr>
            <p:cNvPr id="69" name="Straight Arrow Connector 68"/>
            <p:cNvCxnSpPr/>
            <p:nvPr/>
          </p:nvCxnSpPr>
          <p:spPr>
            <a:xfrm flipV="1">
              <a:off x="2057400" y="2731532"/>
              <a:ext cx="1371600" cy="11668"/>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676400" y="2209800"/>
              <a:ext cx="2209800" cy="461665"/>
            </a:xfrm>
            <a:prstGeom prst="rect">
              <a:avLst/>
            </a:prstGeom>
          </p:spPr>
          <p:txBody>
            <a:bodyPr wrap="square">
              <a:spAutoFit/>
            </a:bodyPr>
            <a:lstStyle/>
            <a:p>
              <a:pPr algn="ctr"/>
              <a:r>
                <a:rPr lang="en-US" sz="2400" b="1" dirty="0" smtClean="0"/>
                <a:t>Inference </a:t>
              </a:r>
              <a:endParaRPr lang="en-US" sz="2000" b="1" u="sng" dirty="0"/>
            </a:p>
          </p:txBody>
        </p:sp>
        <p:cxnSp>
          <p:nvCxnSpPr>
            <p:cNvPr id="40" name="Straight Arrow Connector 39"/>
            <p:cNvCxnSpPr/>
            <p:nvPr/>
          </p:nvCxnSpPr>
          <p:spPr>
            <a:xfrm>
              <a:off x="5486400" y="2731532"/>
              <a:ext cx="1371600" cy="11668"/>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105400" y="2209800"/>
              <a:ext cx="2209800" cy="461665"/>
            </a:xfrm>
            <a:prstGeom prst="rect">
              <a:avLst/>
            </a:prstGeom>
          </p:spPr>
          <p:txBody>
            <a:bodyPr wrap="square">
              <a:spAutoFit/>
            </a:bodyPr>
            <a:lstStyle/>
            <a:p>
              <a:pPr algn="ctr"/>
              <a:r>
                <a:rPr lang="en-US" sz="2400" b="1" dirty="0" smtClean="0"/>
                <a:t>Prediction</a:t>
              </a:r>
              <a:endParaRPr lang="en-US" b="1" u="sng" dirty="0"/>
            </a:p>
          </p:txBody>
        </p:sp>
      </p:grpSp>
    </p:spTree>
    <p:extLst>
      <p:ext uri="{BB962C8B-B14F-4D97-AF65-F5344CB8AC3E}">
        <p14:creationId xmlns:p14="http://schemas.microsoft.com/office/powerpoint/2010/main" val="1120843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Packing</a:t>
            </a:r>
            <a:endParaRPr lang="en-US" dirty="0"/>
          </a:p>
        </p:txBody>
      </p:sp>
      <p:sp>
        <p:nvSpPr>
          <p:cNvPr id="3" name="Content Placeholder 2"/>
          <p:cNvSpPr>
            <a:spLocks noGrp="1"/>
          </p:cNvSpPr>
          <p:nvPr>
            <p:ph idx="1"/>
          </p:nvPr>
        </p:nvSpPr>
        <p:spPr>
          <a:xfrm>
            <a:off x="152400" y="914400"/>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36</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9" name="Rectangle 18"/>
          <p:cNvSpPr/>
          <p:nvPr/>
        </p:nvSpPr>
        <p:spPr>
          <a:xfrm>
            <a:off x="533400" y="1926848"/>
            <a:ext cx="8077200" cy="892552"/>
          </a:xfrm>
          <a:prstGeom prst="rect">
            <a:avLst/>
          </a:prstGeom>
        </p:spPr>
        <p:txBody>
          <a:bodyPr wrap="square">
            <a:spAutoFit/>
          </a:bodyPr>
          <a:lstStyle/>
          <a:p>
            <a:pPr algn="ctr"/>
            <a:r>
              <a:rPr lang="en-US" sz="2500" b="1" dirty="0" smtClean="0">
                <a:solidFill>
                  <a:srgbClr val="1F497D"/>
                </a:solidFill>
              </a:rPr>
              <a:t>  </a:t>
            </a:r>
            <a:r>
              <a:rPr lang="en-US" sz="2500" b="1" dirty="0" smtClean="0">
                <a:solidFill>
                  <a:srgbClr val="0000FF"/>
                </a:solidFill>
              </a:rPr>
              <a:t>Reorders</a:t>
            </a:r>
            <a:r>
              <a:rPr lang="en-US" sz="2500" b="1" dirty="0" smtClean="0"/>
              <a:t> elements of matrices to minimize </a:t>
            </a:r>
            <a:br>
              <a:rPr lang="en-US" sz="2500" b="1" dirty="0" smtClean="0"/>
            </a:br>
            <a:r>
              <a:rPr lang="en-US" sz="2500" b="1" dirty="0" smtClean="0">
                <a:solidFill>
                  <a:schemeClr val="accent2"/>
                </a:solidFill>
              </a:rPr>
              <a:t>cache misses </a:t>
            </a:r>
            <a:r>
              <a:rPr lang="en-US" sz="2500" b="1" dirty="0" smtClean="0"/>
              <a:t>during </a:t>
            </a:r>
            <a:r>
              <a:rPr lang="en-US" sz="2500" b="1" dirty="0" smtClean="0">
                <a:solidFill>
                  <a:srgbClr val="0000FF"/>
                </a:solidFill>
              </a:rPr>
              <a:t>matrix multiplication</a:t>
            </a:r>
            <a:endParaRPr lang="en-US" sz="2500" b="1" dirty="0">
              <a:solidFill>
                <a:srgbClr val="0000FF"/>
              </a:solidFill>
            </a:endParaRPr>
          </a:p>
        </p:txBody>
      </p:sp>
      <p:sp>
        <p:nvSpPr>
          <p:cNvPr id="20" name="Rectangle 19"/>
          <p:cNvSpPr/>
          <p:nvPr/>
        </p:nvSpPr>
        <p:spPr>
          <a:xfrm>
            <a:off x="-76200" y="3352800"/>
            <a:ext cx="4724400" cy="1200328"/>
          </a:xfrm>
          <a:prstGeom prst="rect">
            <a:avLst/>
          </a:prstGeom>
        </p:spPr>
        <p:txBody>
          <a:bodyPr wrap="square">
            <a:spAutoFit/>
          </a:bodyPr>
          <a:lstStyle/>
          <a:p>
            <a:pPr algn="ctr"/>
            <a:r>
              <a:rPr lang="en-US" sz="2400" b="1" dirty="0" smtClean="0"/>
              <a:t>Up to </a:t>
            </a:r>
            <a:r>
              <a:rPr lang="en-US" sz="2400" b="1" dirty="0" smtClean="0">
                <a:solidFill>
                  <a:schemeClr val="accent2"/>
                </a:solidFill>
              </a:rPr>
              <a:t>40% </a:t>
            </a:r>
            <a:r>
              <a:rPr lang="en-US" sz="2400" b="1" dirty="0" smtClean="0"/>
              <a:t>of the</a:t>
            </a:r>
            <a:br>
              <a:rPr lang="en-US" sz="2400" b="1" dirty="0" smtClean="0"/>
            </a:br>
            <a:r>
              <a:rPr lang="en-US" sz="2400" b="1" dirty="0" smtClean="0"/>
              <a:t> </a:t>
            </a:r>
            <a:r>
              <a:rPr lang="en-US" sz="2400" b="1" dirty="0" smtClean="0">
                <a:solidFill>
                  <a:srgbClr val="000000"/>
                </a:solidFill>
              </a:rPr>
              <a:t>inference </a:t>
            </a:r>
            <a:r>
              <a:rPr lang="en-US" sz="2400" b="1" dirty="0" smtClean="0">
                <a:solidFill>
                  <a:schemeClr val="tx2"/>
                </a:solidFill>
              </a:rPr>
              <a:t>energy</a:t>
            </a:r>
            <a:r>
              <a:rPr lang="en-US" sz="2400" b="1" dirty="0" smtClean="0"/>
              <a:t> and </a:t>
            </a:r>
            <a:r>
              <a:rPr lang="en-US" sz="2400" b="1" dirty="0" smtClean="0">
                <a:solidFill>
                  <a:srgbClr val="C00000"/>
                </a:solidFill>
              </a:rPr>
              <a:t>31%</a:t>
            </a:r>
            <a:r>
              <a:rPr lang="en-US" sz="2400" b="1" dirty="0" smtClean="0"/>
              <a:t> of</a:t>
            </a:r>
            <a:br>
              <a:rPr lang="en-US" sz="2400" b="1" dirty="0" smtClean="0"/>
            </a:br>
            <a:r>
              <a:rPr lang="en-US" sz="2400" b="1" dirty="0" smtClean="0"/>
              <a:t> inference</a:t>
            </a:r>
            <a:r>
              <a:rPr lang="en-US" sz="2400" b="1" dirty="0" smtClean="0">
                <a:solidFill>
                  <a:srgbClr val="1F497D"/>
                </a:solidFill>
              </a:rPr>
              <a:t> execution time </a:t>
            </a:r>
            <a:endParaRPr lang="en-US" sz="2400" b="1" dirty="0">
              <a:solidFill>
                <a:srgbClr val="1F497D"/>
              </a:solidFill>
            </a:endParaRPr>
          </a:p>
        </p:txBody>
      </p:sp>
      <p:sp>
        <p:nvSpPr>
          <p:cNvPr id="21" name="Rectangle 20"/>
          <p:cNvSpPr/>
          <p:nvPr/>
        </p:nvSpPr>
        <p:spPr>
          <a:xfrm>
            <a:off x="4648200" y="3352800"/>
            <a:ext cx="4724400" cy="1200328"/>
          </a:xfrm>
          <a:prstGeom prst="rect">
            <a:avLst/>
          </a:prstGeom>
        </p:spPr>
        <p:txBody>
          <a:bodyPr wrap="square">
            <a:spAutoFit/>
          </a:bodyPr>
          <a:lstStyle/>
          <a:p>
            <a:pPr algn="ctr"/>
            <a:r>
              <a:rPr lang="en-US" sz="2400" b="1" dirty="0" smtClean="0">
                <a:solidFill>
                  <a:srgbClr val="1F497D"/>
                </a:solidFill>
              </a:rPr>
              <a:t>Packing’s</a:t>
            </a:r>
            <a:r>
              <a:rPr lang="en-US" sz="2400" b="1" dirty="0" smtClean="0"/>
              <a:t> </a:t>
            </a:r>
            <a:r>
              <a:rPr lang="en-US" sz="2400" b="1" dirty="0" smtClean="0">
                <a:solidFill>
                  <a:srgbClr val="C00000"/>
                </a:solidFill>
              </a:rPr>
              <a:t>data movement </a:t>
            </a:r>
            <a:r>
              <a:rPr lang="en-US" sz="2400" b="1" dirty="0" smtClean="0"/>
              <a:t>accounts for up to </a:t>
            </a:r>
            <a:br>
              <a:rPr lang="en-US" sz="2400" b="1" dirty="0" smtClean="0"/>
            </a:br>
            <a:r>
              <a:rPr lang="en-US" sz="2400" b="1" dirty="0" smtClean="0">
                <a:solidFill>
                  <a:schemeClr val="accent2"/>
                </a:solidFill>
              </a:rPr>
              <a:t>35.3%</a:t>
            </a:r>
            <a:r>
              <a:rPr lang="en-US" sz="2400" b="1" dirty="0" smtClean="0"/>
              <a:t> of the inference </a:t>
            </a:r>
            <a:r>
              <a:rPr lang="en-US" sz="2400" b="1" dirty="0" smtClean="0">
                <a:solidFill>
                  <a:schemeClr val="tx2"/>
                </a:solidFill>
              </a:rPr>
              <a:t>energy</a:t>
            </a:r>
            <a:endParaRPr lang="en-US" sz="2400" b="1" dirty="0">
              <a:solidFill>
                <a:schemeClr val="tx2"/>
              </a:solidFill>
            </a:endParaRPr>
          </a:p>
        </p:txBody>
      </p:sp>
      <p:sp>
        <p:nvSpPr>
          <p:cNvPr id="28" name="Rounded Rectangle 27"/>
          <p:cNvSpPr/>
          <p:nvPr/>
        </p:nvSpPr>
        <p:spPr>
          <a:xfrm>
            <a:off x="3505200" y="1219200"/>
            <a:ext cx="1676400" cy="655109"/>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Packing</a:t>
            </a:r>
            <a:endParaRPr lang="en-US" b="1" dirty="0">
              <a:solidFill>
                <a:schemeClr val="bg1"/>
              </a:solidFill>
            </a:endParaRPr>
          </a:p>
        </p:txBody>
      </p:sp>
      <p:cxnSp>
        <p:nvCxnSpPr>
          <p:cNvPr id="29" name="Straight Arrow Connector 28"/>
          <p:cNvCxnSpPr/>
          <p:nvPr/>
        </p:nvCxnSpPr>
        <p:spPr>
          <a:xfrm>
            <a:off x="1752600" y="1676400"/>
            <a:ext cx="1447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524000" y="1143000"/>
            <a:ext cx="1905000" cy="461665"/>
          </a:xfrm>
          <a:prstGeom prst="rect">
            <a:avLst/>
          </a:prstGeom>
        </p:spPr>
        <p:txBody>
          <a:bodyPr wrap="square">
            <a:spAutoFit/>
          </a:bodyPr>
          <a:lstStyle/>
          <a:p>
            <a:pPr algn="ctr"/>
            <a:r>
              <a:rPr lang="en-US" sz="2400" dirty="0" smtClean="0"/>
              <a:t>Matrix</a:t>
            </a:r>
            <a:endParaRPr lang="en-US" sz="2400" dirty="0"/>
          </a:p>
        </p:txBody>
      </p:sp>
      <p:cxnSp>
        <p:nvCxnSpPr>
          <p:cNvPr id="32" name="Straight Arrow Connector 31"/>
          <p:cNvCxnSpPr/>
          <p:nvPr/>
        </p:nvCxnSpPr>
        <p:spPr>
          <a:xfrm>
            <a:off x="5486400" y="1676400"/>
            <a:ext cx="1828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57800" y="1143000"/>
            <a:ext cx="2209800" cy="461665"/>
          </a:xfrm>
          <a:prstGeom prst="rect">
            <a:avLst/>
          </a:prstGeom>
        </p:spPr>
        <p:txBody>
          <a:bodyPr wrap="square">
            <a:spAutoFit/>
          </a:bodyPr>
          <a:lstStyle/>
          <a:p>
            <a:pPr algn="ctr"/>
            <a:r>
              <a:rPr lang="en-US" sz="2400" dirty="0" smtClean="0"/>
              <a:t>Packed Matrix</a:t>
            </a:r>
            <a:endParaRPr lang="en-US" sz="2400" dirty="0"/>
          </a:p>
        </p:txBody>
      </p:sp>
      <p:cxnSp>
        <p:nvCxnSpPr>
          <p:cNvPr id="34" name="Straight Arrow Connector 33"/>
          <p:cNvCxnSpPr/>
          <p:nvPr/>
        </p:nvCxnSpPr>
        <p:spPr>
          <a:xfrm>
            <a:off x="2514600" y="2895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127248"/>
            <a:ext cx="9144000" cy="954107"/>
          </a:xfrm>
          <a:prstGeom prst="rect">
            <a:avLst/>
          </a:prstGeom>
          <a:solidFill>
            <a:schemeClr val="accent6">
              <a:lumMod val="20000"/>
              <a:lumOff val="80000"/>
            </a:schemeClr>
          </a:solidFill>
        </p:spPr>
        <p:txBody>
          <a:bodyPr wrap="square">
            <a:spAutoFit/>
          </a:bodyPr>
          <a:lstStyle/>
          <a:p>
            <a:pPr algn="ctr"/>
            <a:r>
              <a:rPr lang="en-US" sz="2800" b="1" dirty="0"/>
              <a:t>A simple </a:t>
            </a:r>
            <a:r>
              <a:rPr lang="en-US" sz="2800" b="1" dirty="0">
                <a:solidFill>
                  <a:srgbClr val="0000FF"/>
                </a:solidFill>
              </a:rPr>
              <a:t>data </a:t>
            </a:r>
            <a:r>
              <a:rPr lang="en-US" sz="2800" b="1" dirty="0" smtClean="0">
                <a:solidFill>
                  <a:srgbClr val="0000FF"/>
                </a:solidFill>
              </a:rPr>
              <a:t>reorganization </a:t>
            </a:r>
            <a:r>
              <a:rPr lang="en-US" sz="2800" b="1" dirty="0"/>
              <a:t>process</a:t>
            </a:r>
            <a:br>
              <a:rPr lang="en-US" sz="2800" b="1" dirty="0"/>
            </a:br>
            <a:r>
              <a:rPr lang="en-US" sz="2800" b="1" dirty="0"/>
              <a:t> that requires </a:t>
            </a:r>
            <a:r>
              <a:rPr lang="en-US" sz="2800" b="1" dirty="0">
                <a:solidFill>
                  <a:srgbClr val="006600"/>
                </a:solidFill>
              </a:rPr>
              <a:t>simple arithmetic </a:t>
            </a:r>
          </a:p>
        </p:txBody>
      </p:sp>
      <p:cxnSp>
        <p:nvCxnSpPr>
          <p:cNvPr id="17" name="Straight Arrow Connector 16"/>
          <p:cNvCxnSpPr/>
          <p:nvPr/>
        </p:nvCxnSpPr>
        <p:spPr>
          <a:xfrm>
            <a:off x="6705600" y="2895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08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animBg="1"/>
      <p:bldP spid="31" grpId="0"/>
      <p:bldP spid="33"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Quantization</a:t>
            </a:r>
            <a:endParaRPr lang="en-US" dirty="0"/>
          </a:p>
        </p:txBody>
      </p:sp>
      <p:sp>
        <p:nvSpPr>
          <p:cNvPr id="3" name="Content Placeholder 2"/>
          <p:cNvSpPr>
            <a:spLocks noGrp="1"/>
          </p:cNvSpPr>
          <p:nvPr>
            <p:ph idx="1"/>
          </p:nvPr>
        </p:nvSpPr>
        <p:spPr>
          <a:xfrm>
            <a:off x="152400" y="990600"/>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36</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9" name="Rectangle 18"/>
          <p:cNvSpPr/>
          <p:nvPr/>
        </p:nvSpPr>
        <p:spPr>
          <a:xfrm>
            <a:off x="76200" y="1981200"/>
            <a:ext cx="8915400" cy="861774"/>
          </a:xfrm>
          <a:prstGeom prst="rect">
            <a:avLst/>
          </a:prstGeom>
        </p:spPr>
        <p:txBody>
          <a:bodyPr wrap="square">
            <a:spAutoFit/>
          </a:bodyPr>
          <a:lstStyle/>
          <a:p>
            <a:pPr algn="ctr"/>
            <a:r>
              <a:rPr lang="en-US" sz="2500" b="1" dirty="0" smtClean="0"/>
              <a:t>Converts </a:t>
            </a:r>
            <a:r>
              <a:rPr lang="en-US" sz="2500" b="1" u="sng" dirty="0">
                <a:solidFill>
                  <a:srgbClr val="0000FF"/>
                </a:solidFill>
              </a:rPr>
              <a:t>32-bit floating point</a:t>
            </a:r>
            <a:r>
              <a:rPr lang="en-US" sz="2500" b="1" dirty="0"/>
              <a:t> to </a:t>
            </a:r>
            <a:r>
              <a:rPr lang="en-US" sz="2500" b="1" u="sng" dirty="0">
                <a:solidFill>
                  <a:srgbClr val="0000FF"/>
                </a:solidFill>
              </a:rPr>
              <a:t>8-bit integers </a:t>
            </a:r>
            <a:r>
              <a:rPr lang="en-US" sz="2500" b="1" dirty="0">
                <a:solidFill>
                  <a:srgbClr val="000000"/>
                </a:solidFill>
              </a:rPr>
              <a:t>to improve inference </a:t>
            </a:r>
            <a:r>
              <a:rPr lang="en-US" sz="2500" b="1" u="sng" dirty="0">
                <a:solidFill>
                  <a:srgbClr val="000000"/>
                </a:solidFill>
              </a:rPr>
              <a:t>execution time</a:t>
            </a:r>
            <a:r>
              <a:rPr lang="en-US" sz="2500" b="1" dirty="0">
                <a:solidFill>
                  <a:srgbClr val="000000"/>
                </a:solidFill>
              </a:rPr>
              <a:t> and </a:t>
            </a:r>
            <a:r>
              <a:rPr lang="en-US" sz="2500" b="1" u="sng" dirty="0">
                <a:solidFill>
                  <a:srgbClr val="000000"/>
                </a:solidFill>
              </a:rPr>
              <a:t>energy consumption </a:t>
            </a:r>
            <a:endParaRPr lang="en-US" sz="2500" b="1" u="sng" dirty="0">
              <a:solidFill>
                <a:srgbClr val="0000FF"/>
              </a:solidFill>
            </a:endParaRPr>
          </a:p>
        </p:txBody>
      </p:sp>
      <p:sp>
        <p:nvSpPr>
          <p:cNvPr id="20" name="Rectangle 19"/>
          <p:cNvSpPr/>
          <p:nvPr/>
        </p:nvSpPr>
        <p:spPr>
          <a:xfrm>
            <a:off x="152400" y="3352800"/>
            <a:ext cx="4191000" cy="1569660"/>
          </a:xfrm>
          <a:prstGeom prst="rect">
            <a:avLst/>
          </a:prstGeom>
        </p:spPr>
        <p:txBody>
          <a:bodyPr wrap="square">
            <a:spAutoFit/>
          </a:bodyPr>
          <a:lstStyle/>
          <a:p>
            <a:pPr algn="ctr"/>
            <a:r>
              <a:rPr lang="en-US" sz="2400" b="1" dirty="0" smtClean="0"/>
              <a:t>Up to </a:t>
            </a:r>
            <a:r>
              <a:rPr lang="en-US" sz="2400" b="1" dirty="0" smtClean="0">
                <a:solidFill>
                  <a:schemeClr val="accent2"/>
                </a:solidFill>
              </a:rPr>
              <a:t>16.8% </a:t>
            </a:r>
            <a:r>
              <a:rPr lang="en-US" sz="2400" b="1" dirty="0" smtClean="0"/>
              <a:t>of the </a:t>
            </a:r>
            <a:r>
              <a:rPr lang="en-US" sz="2400" b="1" dirty="0" smtClean="0">
                <a:solidFill>
                  <a:srgbClr val="000000"/>
                </a:solidFill>
              </a:rPr>
              <a:t>inference </a:t>
            </a:r>
            <a:r>
              <a:rPr lang="en-US" sz="2400" b="1" dirty="0" smtClean="0">
                <a:solidFill>
                  <a:schemeClr val="tx2"/>
                </a:solidFill>
              </a:rPr>
              <a:t>energy</a:t>
            </a:r>
            <a:r>
              <a:rPr lang="en-US" sz="2400" b="1" dirty="0" smtClean="0"/>
              <a:t> </a:t>
            </a:r>
            <a:br>
              <a:rPr lang="en-US" sz="2400" b="1" dirty="0" smtClean="0"/>
            </a:br>
            <a:r>
              <a:rPr lang="en-US" sz="2400" b="1" dirty="0" smtClean="0"/>
              <a:t>and </a:t>
            </a:r>
            <a:r>
              <a:rPr lang="en-US" sz="2400" b="1" dirty="0" smtClean="0">
                <a:solidFill>
                  <a:srgbClr val="C00000"/>
                </a:solidFill>
              </a:rPr>
              <a:t>16.1%</a:t>
            </a:r>
            <a:r>
              <a:rPr lang="en-US" sz="2400" b="1" dirty="0" smtClean="0"/>
              <a:t> of </a:t>
            </a:r>
            <a:br>
              <a:rPr lang="en-US" sz="2400" b="1" dirty="0" smtClean="0"/>
            </a:br>
            <a:r>
              <a:rPr lang="en-US" sz="2400" b="1" dirty="0" smtClean="0"/>
              <a:t>inference </a:t>
            </a:r>
            <a:r>
              <a:rPr lang="en-US" sz="2400" b="1" dirty="0" smtClean="0">
                <a:solidFill>
                  <a:srgbClr val="1F497D"/>
                </a:solidFill>
              </a:rPr>
              <a:t>execution time </a:t>
            </a:r>
            <a:endParaRPr lang="en-US" sz="2400" b="1" dirty="0">
              <a:solidFill>
                <a:srgbClr val="1F497D"/>
              </a:solidFill>
            </a:endParaRPr>
          </a:p>
        </p:txBody>
      </p:sp>
      <p:sp>
        <p:nvSpPr>
          <p:cNvPr id="21" name="Rectangle 20"/>
          <p:cNvSpPr/>
          <p:nvPr/>
        </p:nvSpPr>
        <p:spPr>
          <a:xfrm>
            <a:off x="4648200" y="3352800"/>
            <a:ext cx="4343400" cy="1200328"/>
          </a:xfrm>
          <a:prstGeom prst="rect">
            <a:avLst/>
          </a:prstGeom>
        </p:spPr>
        <p:txBody>
          <a:bodyPr wrap="square">
            <a:spAutoFit/>
          </a:bodyPr>
          <a:lstStyle/>
          <a:p>
            <a:pPr algn="ctr"/>
            <a:r>
              <a:rPr lang="en-US" sz="2400" b="1" dirty="0"/>
              <a:t>Majority of </a:t>
            </a:r>
            <a:r>
              <a:rPr lang="en-US" sz="2400" b="1" dirty="0" smtClean="0">
                <a:solidFill>
                  <a:srgbClr val="0000FF"/>
                </a:solidFill>
              </a:rPr>
              <a:t>quantization</a:t>
            </a:r>
            <a:r>
              <a:rPr lang="en-US" sz="2400" b="1" dirty="0"/>
              <a:t> </a:t>
            </a:r>
            <a:r>
              <a:rPr lang="en-US" sz="2400" b="1" dirty="0" smtClean="0"/>
              <a:t>energy </a:t>
            </a:r>
            <a:r>
              <a:rPr lang="en-US" sz="2400" b="1" dirty="0"/>
              <a:t>comes from </a:t>
            </a:r>
            <a:r>
              <a:rPr lang="en-US" sz="2400" b="1" dirty="0" smtClean="0"/>
              <a:t/>
            </a:r>
            <a:br>
              <a:rPr lang="en-US" sz="2400" b="1" dirty="0" smtClean="0"/>
            </a:br>
            <a:r>
              <a:rPr lang="en-US" sz="2400" b="1" dirty="0" smtClean="0">
                <a:solidFill>
                  <a:schemeClr val="accent2"/>
                </a:solidFill>
              </a:rPr>
              <a:t>data </a:t>
            </a:r>
            <a:r>
              <a:rPr lang="en-US" sz="2400" b="1" dirty="0">
                <a:solidFill>
                  <a:schemeClr val="accent2"/>
                </a:solidFill>
              </a:rPr>
              <a:t>movement</a:t>
            </a:r>
          </a:p>
        </p:txBody>
      </p:sp>
      <p:sp>
        <p:nvSpPr>
          <p:cNvPr id="28" name="Rounded Rectangle 27"/>
          <p:cNvSpPr/>
          <p:nvPr/>
        </p:nvSpPr>
        <p:spPr>
          <a:xfrm>
            <a:off x="4038600" y="1219200"/>
            <a:ext cx="1676400" cy="655109"/>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Quantization</a:t>
            </a:r>
            <a:endParaRPr lang="en-US" b="1" dirty="0">
              <a:solidFill>
                <a:schemeClr val="bg1"/>
              </a:solidFill>
            </a:endParaRPr>
          </a:p>
        </p:txBody>
      </p:sp>
      <p:cxnSp>
        <p:nvCxnSpPr>
          <p:cNvPr id="29" name="Straight Arrow Connector 28"/>
          <p:cNvCxnSpPr/>
          <p:nvPr/>
        </p:nvCxnSpPr>
        <p:spPr>
          <a:xfrm>
            <a:off x="1524000" y="1676400"/>
            <a:ext cx="2209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143000" y="1143000"/>
            <a:ext cx="2743200" cy="461665"/>
          </a:xfrm>
          <a:prstGeom prst="rect">
            <a:avLst/>
          </a:prstGeom>
        </p:spPr>
        <p:txBody>
          <a:bodyPr wrap="square">
            <a:spAutoFit/>
          </a:bodyPr>
          <a:lstStyle/>
          <a:p>
            <a:pPr algn="ctr"/>
            <a:r>
              <a:rPr lang="en-US" sz="2400" dirty="0" smtClean="0"/>
              <a:t>floating </a:t>
            </a:r>
            <a:r>
              <a:rPr lang="en-US" sz="2400" dirty="0"/>
              <a:t>p</a:t>
            </a:r>
            <a:r>
              <a:rPr lang="en-US" sz="2400" dirty="0" smtClean="0"/>
              <a:t>oint</a:t>
            </a:r>
            <a:endParaRPr lang="en-US" sz="2400" dirty="0"/>
          </a:p>
        </p:txBody>
      </p:sp>
      <p:cxnSp>
        <p:nvCxnSpPr>
          <p:cNvPr id="32" name="Straight Arrow Connector 31"/>
          <p:cNvCxnSpPr/>
          <p:nvPr/>
        </p:nvCxnSpPr>
        <p:spPr>
          <a:xfrm>
            <a:off x="6019800" y="1676400"/>
            <a:ext cx="1828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791200" y="1143000"/>
            <a:ext cx="2209800" cy="461665"/>
          </a:xfrm>
          <a:prstGeom prst="rect">
            <a:avLst/>
          </a:prstGeom>
        </p:spPr>
        <p:txBody>
          <a:bodyPr wrap="square">
            <a:spAutoFit/>
          </a:bodyPr>
          <a:lstStyle/>
          <a:p>
            <a:pPr algn="ctr"/>
            <a:r>
              <a:rPr lang="en-US" sz="2400" dirty="0" smtClean="0"/>
              <a:t>integer</a:t>
            </a:r>
            <a:endParaRPr lang="en-US" sz="2400" dirty="0"/>
          </a:p>
        </p:txBody>
      </p:sp>
      <p:sp>
        <p:nvSpPr>
          <p:cNvPr id="16" name="Rectangle 15"/>
          <p:cNvSpPr/>
          <p:nvPr/>
        </p:nvSpPr>
        <p:spPr>
          <a:xfrm>
            <a:off x="0" y="5294293"/>
            <a:ext cx="9144000" cy="954107"/>
          </a:xfrm>
          <a:prstGeom prst="rect">
            <a:avLst/>
          </a:prstGeom>
          <a:solidFill>
            <a:schemeClr val="accent6">
              <a:lumMod val="20000"/>
              <a:lumOff val="80000"/>
            </a:schemeClr>
          </a:solidFill>
        </p:spPr>
        <p:txBody>
          <a:bodyPr wrap="square">
            <a:spAutoFit/>
          </a:bodyPr>
          <a:lstStyle/>
          <a:p>
            <a:pPr algn="ctr"/>
            <a:r>
              <a:rPr lang="en-US" sz="2800" b="1" dirty="0" smtClean="0"/>
              <a:t>A </a:t>
            </a:r>
            <a:r>
              <a:rPr lang="en-US" sz="2800" b="1" dirty="0"/>
              <a:t>simple </a:t>
            </a:r>
            <a:r>
              <a:rPr lang="en-US" sz="2800" b="1" dirty="0">
                <a:solidFill>
                  <a:srgbClr val="0000FF"/>
                </a:solidFill>
              </a:rPr>
              <a:t>data</a:t>
            </a:r>
            <a:r>
              <a:rPr lang="en-US" sz="2800" b="1" dirty="0"/>
              <a:t> </a:t>
            </a:r>
            <a:r>
              <a:rPr lang="en-US" sz="2800" b="1" dirty="0">
                <a:solidFill>
                  <a:srgbClr val="0000FF"/>
                </a:solidFill>
              </a:rPr>
              <a:t>conversion</a:t>
            </a:r>
            <a:r>
              <a:rPr lang="en-US" sz="2800" b="1" dirty="0"/>
              <a:t> operation that requires </a:t>
            </a:r>
            <a:r>
              <a:rPr lang="en-US" sz="2800" b="1" dirty="0">
                <a:solidFill>
                  <a:srgbClr val="0000FF"/>
                </a:solidFill>
              </a:rPr>
              <a:t>shift</a:t>
            </a:r>
            <a:r>
              <a:rPr lang="en-US" sz="2800" b="1" dirty="0"/>
              <a:t>, </a:t>
            </a:r>
            <a:r>
              <a:rPr lang="en-US" sz="2800" b="1" dirty="0">
                <a:solidFill>
                  <a:srgbClr val="0000FF"/>
                </a:solidFill>
              </a:rPr>
              <a:t>addition</a:t>
            </a:r>
            <a:r>
              <a:rPr lang="en-US" sz="2800" b="1" dirty="0"/>
              <a:t>, and </a:t>
            </a:r>
            <a:r>
              <a:rPr lang="en-US" sz="2800" b="1" dirty="0">
                <a:solidFill>
                  <a:srgbClr val="0000FF"/>
                </a:solidFill>
              </a:rPr>
              <a:t>multiplication</a:t>
            </a:r>
            <a:r>
              <a:rPr lang="en-US" sz="2800" b="1" dirty="0"/>
              <a:t> operations</a:t>
            </a:r>
          </a:p>
        </p:txBody>
      </p:sp>
      <p:cxnSp>
        <p:nvCxnSpPr>
          <p:cNvPr id="17" name="Straight Arrow Connector 16"/>
          <p:cNvCxnSpPr/>
          <p:nvPr/>
        </p:nvCxnSpPr>
        <p:spPr>
          <a:xfrm>
            <a:off x="2514600" y="29718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24600" y="29718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21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animBg="1"/>
      <p:bldP spid="31" grpId="0"/>
      <p:bldP spid="33" grpId="0"/>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Quantization</a:t>
            </a:r>
            <a:endParaRPr lang="en-US" dirty="0"/>
          </a:p>
        </p:txBody>
      </p:sp>
      <p:sp>
        <p:nvSpPr>
          <p:cNvPr id="3" name="Content Placeholder 2"/>
          <p:cNvSpPr>
            <a:spLocks noGrp="1"/>
          </p:cNvSpPr>
          <p:nvPr>
            <p:ph idx="1"/>
          </p:nvPr>
        </p:nvSpPr>
        <p:spPr>
          <a:xfrm>
            <a:off x="152400" y="990600"/>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37</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9" name="Rectangle 18"/>
          <p:cNvSpPr/>
          <p:nvPr/>
        </p:nvSpPr>
        <p:spPr>
          <a:xfrm>
            <a:off x="76200" y="1981200"/>
            <a:ext cx="8915400" cy="861774"/>
          </a:xfrm>
          <a:prstGeom prst="rect">
            <a:avLst/>
          </a:prstGeom>
        </p:spPr>
        <p:txBody>
          <a:bodyPr wrap="square">
            <a:spAutoFit/>
          </a:bodyPr>
          <a:lstStyle/>
          <a:p>
            <a:pPr algn="ctr"/>
            <a:r>
              <a:rPr lang="en-US" sz="2500" b="1" dirty="0" smtClean="0"/>
              <a:t>Converts </a:t>
            </a:r>
            <a:r>
              <a:rPr lang="en-US" sz="2500" b="1" u="sng" dirty="0">
                <a:solidFill>
                  <a:srgbClr val="0000FF"/>
                </a:solidFill>
              </a:rPr>
              <a:t>32-bit floating point</a:t>
            </a:r>
            <a:r>
              <a:rPr lang="en-US" sz="2500" b="1" dirty="0"/>
              <a:t> to </a:t>
            </a:r>
            <a:r>
              <a:rPr lang="en-US" sz="2500" b="1" u="sng" dirty="0">
                <a:solidFill>
                  <a:srgbClr val="0000FF"/>
                </a:solidFill>
              </a:rPr>
              <a:t>8-bit integers </a:t>
            </a:r>
            <a:r>
              <a:rPr lang="en-US" sz="2500" b="1" dirty="0">
                <a:solidFill>
                  <a:srgbClr val="000000"/>
                </a:solidFill>
              </a:rPr>
              <a:t>to improve inference </a:t>
            </a:r>
            <a:r>
              <a:rPr lang="en-US" sz="2500" b="1" u="sng" dirty="0">
                <a:solidFill>
                  <a:srgbClr val="000000"/>
                </a:solidFill>
              </a:rPr>
              <a:t>execution time</a:t>
            </a:r>
            <a:r>
              <a:rPr lang="en-US" sz="2500" b="1" dirty="0">
                <a:solidFill>
                  <a:srgbClr val="000000"/>
                </a:solidFill>
              </a:rPr>
              <a:t> and </a:t>
            </a:r>
            <a:r>
              <a:rPr lang="en-US" sz="2500" b="1" u="sng" dirty="0">
                <a:solidFill>
                  <a:srgbClr val="000000"/>
                </a:solidFill>
              </a:rPr>
              <a:t>energy consumption </a:t>
            </a:r>
            <a:endParaRPr lang="en-US" sz="2500" b="1" u="sng" dirty="0">
              <a:solidFill>
                <a:srgbClr val="0000FF"/>
              </a:solidFill>
            </a:endParaRPr>
          </a:p>
        </p:txBody>
      </p:sp>
      <p:sp>
        <p:nvSpPr>
          <p:cNvPr id="20" name="Rectangle 19"/>
          <p:cNvSpPr/>
          <p:nvPr/>
        </p:nvSpPr>
        <p:spPr>
          <a:xfrm>
            <a:off x="152400" y="3352800"/>
            <a:ext cx="4191000" cy="1569660"/>
          </a:xfrm>
          <a:prstGeom prst="rect">
            <a:avLst/>
          </a:prstGeom>
        </p:spPr>
        <p:txBody>
          <a:bodyPr wrap="square">
            <a:spAutoFit/>
          </a:bodyPr>
          <a:lstStyle/>
          <a:p>
            <a:pPr algn="ctr"/>
            <a:r>
              <a:rPr lang="en-US" sz="2400" b="1" dirty="0" smtClean="0"/>
              <a:t>Up to </a:t>
            </a:r>
            <a:r>
              <a:rPr lang="en-US" sz="2400" b="1" dirty="0" smtClean="0">
                <a:solidFill>
                  <a:schemeClr val="accent2"/>
                </a:solidFill>
              </a:rPr>
              <a:t>16.8% </a:t>
            </a:r>
            <a:r>
              <a:rPr lang="en-US" sz="2400" b="1" dirty="0" smtClean="0"/>
              <a:t>of the </a:t>
            </a:r>
            <a:r>
              <a:rPr lang="en-US" sz="2400" b="1" dirty="0" smtClean="0">
                <a:solidFill>
                  <a:srgbClr val="000000"/>
                </a:solidFill>
              </a:rPr>
              <a:t>inference </a:t>
            </a:r>
            <a:r>
              <a:rPr lang="en-US" sz="2400" b="1" dirty="0" smtClean="0">
                <a:solidFill>
                  <a:schemeClr val="tx2"/>
                </a:solidFill>
              </a:rPr>
              <a:t>energy</a:t>
            </a:r>
            <a:r>
              <a:rPr lang="en-US" sz="2400" b="1" dirty="0" smtClean="0"/>
              <a:t> </a:t>
            </a:r>
            <a:br>
              <a:rPr lang="en-US" sz="2400" b="1" dirty="0" smtClean="0"/>
            </a:br>
            <a:r>
              <a:rPr lang="en-US" sz="2400" b="1" dirty="0" smtClean="0"/>
              <a:t>and </a:t>
            </a:r>
            <a:r>
              <a:rPr lang="en-US" sz="2400" b="1" dirty="0" smtClean="0">
                <a:solidFill>
                  <a:srgbClr val="C00000"/>
                </a:solidFill>
              </a:rPr>
              <a:t>16.1%</a:t>
            </a:r>
            <a:r>
              <a:rPr lang="en-US" sz="2400" b="1" dirty="0" smtClean="0"/>
              <a:t> of </a:t>
            </a:r>
            <a:br>
              <a:rPr lang="en-US" sz="2400" b="1" dirty="0" smtClean="0"/>
            </a:br>
            <a:r>
              <a:rPr lang="en-US" sz="2400" b="1" dirty="0" smtClean="0"/>
              <a:t>inference </a:t>
            </a:r>
            <a:r>
              <a:rPr lang="en-US" sz="2400" b="1" dirty="0" smtClean="0">
                <a:solidFill>
                  <a:srgbClr val="1F497D"/>
                </a:solidFill>
              </a:rPr>
              <a:t>execution time </a:t>
            </a:r>
            <a:endParaRPr lang="en-US" sz="2400" b="1" dirty="0">
              <a:solidFill>
                <a:srgbClr val="1F497D"/>
              </a:solidFill>
            </a:endParaRPr>
          </a:p>
        </p:txBody>
      </p:sp>
      <p:sp>
        <p:nvSpPr>
          <p:cNvPr id="21" name="Rectangle 20"/>
          <p:cNvSpPr/>
          <p:nvPr/>
        </p:nvSpPr>
        <p:spPr>
          <a:xfrm>
            <a:off x="4648200" y="3352800"/>
            <a:ext cx="4343400" cy="1200328"/>
          </a:xfrm>
          <a:prstGeom prst="rect">
            <a:avLst/>
          </a:prstGeom>
        </p:spPr>
        <p:txBody>
          <a:bodyPr wrap="square">
            <a:spAutoFit/>
          </a:bodyPr>
          <a:lstStyle/>
          <a:p>
            <a:pPr algn="ctr"/>
            <a:r>
              <a:rPr lang="en-US" sz="2400" b="1" dirty="0"/>
              <a:t>Majority of </a:t>
            </a:r>
            <a:r>
              <a:rPr lang="en-US" sz="2400" b="1" dirty="0" smtClean="0">
                <a:solidFill>
                  <a:srgbClr val="0000FF"/>
                </a:solidFill>
              </a:rPr>
              <a:t>quantization</a:t>
            </a:r>
            <a:r>
              <a:rPr lang="en-US" sz="2400" b="1" dirty="0"/>
              <a:t> </a:t>
            </a:r>
            <a:r>
              <a:rPr lang="en-US" sz="2400" b="1" dirty="0" smtClean="0"/>
              <a:t>energy </a:t>
            </a:r>
            <a:r>
              <a:rPr lang="en-US" sz="2400" b="1" dirty="0"/>
              <a:t>comes from </a:t>
            </a:r>
            <a:r>
              <a:rPr lang="en-US" sz="2400" b="1" dirty="0" smtClean="0"/>
              <a:t/>
            </a:r>
            <a:br>
              <a:rPr lang="en-US" sz="2400" b="1" dirty="0" smtClean="0"/>
            </a:br>
            <a:r>
              <a:rPr lang="en-US" sz="2400" b="1" dirty="0" smtClean="0">
                <a:solidFill>
                  <a:schemeClr val="accent2"/>
                </a:solidFill>
              </a:rPr>
              <a:t>data </a:t>
            </a:r>
            <a:r>
              <a:rPr lang="en-US" sz="2400" b="1" dirty="0">
                <a:solidFill>
                  <a:schemeClr val="accent2"/>
                </a:solidFill>
              </a:rPr>
              <a:t>movement</a:t>
            </a:r>
          </a:p>
        </p:txBody>
      </p:sp>
      <p:sp>
        <p:nvSpPr>
          <p:cNvPr id="28" name="Rounded Rectangle 27"/>
          <p:cNvSpPr/>
          <p:nvPr/>
        </p:nvSpPr>
        <p:spPr>
          <a:xfrm>
            <a:off x="4038600" y="1219200"/>
            <a:ext cx="1676400" cy="655109"/>
          </a:xfrm>
          <a:prstGeom prst="round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Quantization</a:t>
            </a:r>
            <a:endParaRPr lang="en-US" b="1" dirty="0">
              <a:solidFill>
                <a:schemeClr val="bg1"/>
              </a:solidFill>
            </a:endParaRPr>
          </a:p>
        </p:txBody>
      </p:sp>
      <p:cxnSp>
        <p:nvCxnSpPr>
          <p:cNvPr id="29" name="Straight Arrow Connector 28"/>
          <p:cNvCxnSpPr/>
          <p:nvPr/>
        </p:nvCxnSpPr>
        <p:spPr>
          <a:xfrm>
            <a:off x="1524000" y="1676400"/>
            <a:ext cx="2209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143000" y="1143000"/>
            <a:ext cx="2743200" cy="461665"/>
          </a:xfrm>
          <a:prstGeom prst="rect">
            <a:avLst/>
          </a:prstGeom>
        </p:spPr>
        <p:txBody>
          <a:bodyPr wrap="square">
            <a:spAutoFit/>
          </a:bodyPr>
          <a:lstStyle/>
          <a:p>
            <a:pPr algn="ctr"/>
            <a:r>
              <a:rPr lang="en-US" sz="2400" dirty="0" smtClean="0"/>
              <a:t>floating </a:t>
            </a:r>
            <a:r>
              <a:rPr lang="en-US" sz="2400" dirty="0"/>
              <a:t>p</a:t>
            </a:r>
            <a:r>
              <a:rPr lang="en-US" sz="2400" dirty="0" smtClean="0"/>
              <a:t>oint</a:t>
            </a:r>
            <a:endParaRPr lang="en-US" sz="2400" dirty="0"/>
          </a:p>
        </p:txBody>
      </p:sp>
      <p:cxnSp>
        <p:nvCxnSpPr>
          <p:cNvPr id="32" name="Straight Arrow Connector 31"/>
          <p:cNvCxnSpPr/>
          <p:nvPr/>
        </p:nvCxnSpPr>
        <p:spPr>
          <a:xfrm>
            <a:off x="6019800" y="1676400"/>
            <a:ext cx="1828800" cy="0"/>
          </a:xfrm>
          <a:prstGeom prst="straightConnector1">
            <a:avLst/>
          </a:prstGeom>
          <a:ln w="571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791200" y="1143000"/>
            <a:ext cx="2209800" cy="461665"/>
          </a:xfrm>
          <a:prstGeom prst="rect">
            <a:avLst/>
          </a:prstGeom>
        </p:spPr>
        <p:txBody>
          <a:bodyPr wrap="square">
            <a:spAutoFit/>
          </a:bodyPr>
          <a:lstStyle/>
          <a:p>
            <a:pPr algn="ctr"/>
            <a:r>
              <a:rPr lang="en-US" sz="2400" dirty="0" smtClean="0"/>
              <a:t>integer</a:t>
            </a:r>
            <a:endParaRPr lang="en-US" sz="2400" dirty="0"/>
          </a:p>
        </p:txBody>
      </p:sp>
      <p:sp>
        <p:nvSpPr>
          <p:cNvPr id="16" name="Rectangle 15"/>
          <p:cNvSpPr/>
          <p:nvPr/>
        </p:nvSpPr>
        <p:spPr>
          <a:xfrm>
            <a:off x="0" y="5294293"/>
            <a:ext cx="9144000" cy="954107"/>
          </a:xfrm>
          <a:prstGeom prst="rect">
            <a:avLst/>
          </a:prstGeom>
          <a:solidFill>
            <a:schemeClr val="accent6">
              <a:lumMod val="20000"/>
              <a:lumOff val="80000"/>
            </a:schemeClr>
          </a:solidFill>
        </p:spPr>
        <p:txBody>
          <a:bodyPr wrap="square">
            <a:spAutoFit/>
          </a:bodyPr>
          <a:lstStyle/>
          <a:p>
            <a:pPr algn="ctr"/>
            <a:r>
              <a:rPr lang="en-US" sz="2800" b="1" dirty="0" smtClean="0"/>
              <a:t>A </a:t>
            </a:r>
            <a:r>
              <a:rPr lang="en-US" sz="2800" b="1" dirty="0"/>
              <a:t>simple </a:t>
            </a:r>
            <a:r>
              <a:rPr lang="en-US" sz="2800" b="1" dirty="0">
                <a:solidFill>
                  <a:srgbClr val="0000FF"/>
                </a:solidFill>
              </a:rPr>
              <a:t>data</a:t>
            </a:r>
            <a:r>
              <a:rPr lang="en-US" sz="2800" b="1" dirty="0"/>
              <a:t> </a:t>
            </a:r>
            <a:r>
              <a:rPr lang="en-US" sz="2800" b="1" dirty="0">
                <a:solidFill>
                  <a:srgbClr val="0000FF"/>
                </a:solidFill>
              </a:rPr>
              <a:t>conversion</a:t>
            </a:r>
            <a:r>
              <a:rPr lang="en-US" sz="2800" b="1" dirty="0"/>
              <a:t> operation that requires </a:t>
            </a:r>
            <a:r>
              <a:rPr lang="en-US" sz="2800" b="1" dirty="0">
                <a:solidFill>
                  <a:srgbClr val="0000FF"/>
                </a:solidFill>
              </a:rPr>
              <a:t>shift</a:t>
            </a:r>
            <a:r>
              <a:rPr lang="en-US" sz="2800" b="1" dirty="0"/>
              <a:t>, </a:t>
            </a:r>
            <a:r>
              <a:rPr lang="en-US" sz="2800" b="1" dirty="0">
                <a:solidFill>
                  <a:srgbClr val="0000FF"/>
                </a:solidFill>
              </a:rPr>
              <a:t>addition</a:t>
            </a:r>
            <a:r>
              <a:rPr lang="en-US" sz="2800" b="1" dirty="0"/>
              <a:t>, and </a:t>
            </a:r>
            <a:r>
              <a:rPr lang="en-US" sz="2800" b="1" dirty="0">
                <a:solidFill>
                  <a:srgbClr val="0000FF"/>
                </a:solidFill>
              </a:rPr>
              <a:t>multiplication</a:t>
            </a:r>
            <a:r>
              <a:rPr lang="en-US" sz="2800" b="1" dirty="0"/>
              <a:t> operations</a:t>
            </a:r>
          </a:p>
        </p:txBody>
      </p:sp>
      <p:cxnSp>
        <p:nvCxnSpPr>
          <p:cNvPr id="17" name="Straight Arrow Connector 16"/>
          <p:cNvCxnSpPr/>
          <p:nvPr/>
        </p:nvCxnSpPr>
        <p:spPr>
          <a:xfrm>
            <a:off x="2514600" y="29718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24600" y="29718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23" name="Group 22"/>
          <p:cNvGrpSpPr/>
          <p:nvPr/>
        </p:nvGrpSpPr>
        <p:grpSpPr>
          <a:xfrm>
            <a:off x="143435" y="2643094"/>
            <a:ext cx="9080329" cy="1752600"/>
            <a:chOff x="1867295" y="5452953"/>
            <a:chExt cx="6877144" cy="668851"/>
          </a:xfrm>
        </p:grpSpPr>
        <p:grpSp>
          <p:nvGrpSpPr>
            <p:cNvPr id="24" name="Group 23"/>
            <p:cNvGrpSpPr/>
            <p:nvPr/>
          </p:nvGrpSpPr>
          <p:grpSpPr>
            <a:xfrm>
              <a:off x="1867295" y="5452953"/>
              <a:ext cx="6535685" cy="668851"/>
              <a:chOff x="-93042" y="818790"/>
              <a:chExt cx="10190753" cy="388079"/>
            </a:xfrm>
          </p:grpSpPr>
          <p:sp>
            <p:nvSpPr>
              <p:cNvPr id="26" name="Rounded Rectangle 25"/>
              <p:cNvSpPr/>
              <p:nvPr/>
            </p:nvSpPr>
            <p:spPr bwMode="auto">
              <a:xfrm>
                <a:off x="109225" y="818790"/>
                <a:ext cx="9988486" cy="388079"/>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7" name="Rectangle 26"/>
              <p:cNvSpPr/>
              <p:nvPr/>
            </p:nvSpPr>
            <p:spPr>
              <a:xfrm>
                <a:off x="-93042" y="854529"/>
                <a:ext cx="9386361" cy="125400"/>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25" name="Rectangle 24"/>
            <p:cNvSpPr/>
            <p:nvPr/>
          </p:nvSpPr>
          <p:spPr>
            <a:xfrm>
              <a:off x="2112440" y="5486396"/>
              <a:ext cx="6631999" cy="552052"/>
            </a:xfrm>
            <a:prstGeom prst="rect">
              <a:avLst/>
            </a:prstGeom>
          </p:spPr>
          <p:txBody>
            <a:bodyPr wrap="square">
              <a:spAutoFit/>
            </a:bodyPr>
            <a:lstStyle/>
            <a:p>
              <a:r>
                <a:rPr lang="en-US" sz="3200" b="1" dirty="0"/>
                <a:t>Based on our analysis, we conclude that:</a:t>
              </a:r>
            </a:p>
            <a:p>
              <a:pPr marL="342900" indent="-342900">
                <a:buFont typeface="Arial"/>
                <a:buChar char="•"/>
              </a:pPr>
              <a:r>
                <a:rPr lang="en-US" sz="2800" dirty="0" smtClean="0"/>
                <a:t>Both functions are good candidates </a:t>
              </a:r>
              <a:r>
                <a:rPr lang="en-US" sz="2800" dirty="0"/>
                <a:t>for </a:t>
              </a:r>
              <a:r>
                <a:rPr lang="en-US" sz="2800" dirty="0">
                  <a:solidFill>
                    <a:srgbClr val="0000FF"/>
                  </a:solidFill>
                </a:rPr>
                <a:t>PIM execution </a:t>
              </a:r>
            </a:p>
            <a:p>
              <a:pPr marL="342900" indent="-342900">
                <a:buFont typeface="Arial"/>
                <a:buChar char="•"/>
              </a:pPr>
              <a:r>
                <a:rPr lang="en-US" sz="2800" dirty="0"/>
                <a:t>It is </a:t>
              </a:r>
              <a:r>
                <a:rPr lang="en-US" sz="2800" dirty="0">
                  <a:solidFill>
                    <a:srgbClr val="0000FF"/>
                  </a:solidFill>
                </a:rPr>
                <a:t>feasible </a:t>
              </a:r>
              <a:r>
                <a:rPr lang="en-US" sz="2800" dirty="0"/>
                <a:t>to implement </a:t>
              </a:r>
              <a:r>
                <a:rPr lang="en-US" sz="2800" dirty="0" smtClean="0"/>
                <a:t>them </a:t>
              </a:r>
              <a:r>
                <a:rPr lang="en-US" sz="2800" dirty="0"/>
                <a:t>in </a:t>
              </a:r>
              <a:r>
                <a:rPr lang="en-US" sz="2800" dirty="0">
                  <a:solidFill>
                    <a:srgbClr val="0000FF"/>
                  </a:solidFill>
                </a:rPr>
                <a:t>PIM logic</a:t>
              </a:r>
            </a:p>
          </p:txBody>
        </p:sp>
      </p:grpSp>
    </p:spTree>
    <p:extLst>
      <p:ext uri="{BB962C8B-B14F-4D97-AF65-F5344CB8AC3E}">
        <p14:creationId xmlns:p14="http://schemas.microsoft.com/office/powerpoint/2010/main" val="2424634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Video Playback and Capture</a:t>
            </a:r>
            <a:endParaRPr lang="en-US" dirty="0"/>
          </a:p>
        </p:txBody>
      </p:sp>
      <p:sp>
        <p:nvSpPr>
          <p:cNvPr id="3" name="Content Placeholder 2"/>
          <p:cNvSpPr>
            <a:spLocks noGrp="1"/>
          </p:cNvSpPr>
          <p:nvPr>
            <p:ph idx="1"/>
          </p:nvPr>
        </p:nvSpPr>
        <p:spPr>
          <a:xfrm>
            <a:off x="227106" y="1107141"/>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38</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9" name="Group 8"/>
          <p:cNvGrpSpPr/>
          <p:nvPr/>
        </p:nvGrpSpPr>
        <p:grpSpPr>
          <a:xfrm>
            <a:off x="-40966" y="1882914"/>
            <a:ext cx="4528327" cy="1088886"/>
            <a:chOff x="-40966" y="1715035"/>
            <a:chExt cx="4528327" cy="1088886"/>
          </a:xfrm>
        </p:grpSpPr>
        <p:pic>
          <p:nvPicPr>
            <p:cNvPr id="35" name="Picture 34"/>
            <p:cNvPicPr>
              <a:picLocks noChangeAspect="1"/>
            </p:cNvPicPr>
            <p:nvPr/>
          </p:nvPicPr>
          <p:blipFill>
            <a:blip r:embed="rId4"/>
            <a:stretch>
              <a:fillRect/>
            </a:stretch>
          </p:blipFill>
          <p:spPr>
            <a:xfrm>
              <a:off x="3505200" y="1800940"/>
              <a:ext cx="982161" cy="942260"/>
            </a:xfrm>
            <a:prstGeom prst="rect">
              <a:avLst/>
            </a:prstGeom>
          </p:spPr>
        </p:pic>
        <p:grpSp>
          <p:nvGrpSpPr>
            <p:cNvPr id="17" name="Group 16"/>
            <p:cNvGrpSpPr/>
            <p:nvPr/>
          </p:nvGrpSpPr>
          <p:grpSpPr>
            <a:xfrm>
              <a:off x="-40966" y="1715035"/>
              <a:ext cx="3870016" cy="1088886"/>
              <a:chOff x="698940" y="1727404"/>
              <a:chExt cx="5160021" cy="1242217"/>
            </a:xfrm>
          </p:grpSpPr>
          <p:grpSp>
            <p:nvGrpSpPr>
              <p:cNvPr id="15" name="Group 14"/>
              <p:cNvGrpSpPr/>
              <p:nvPr/>
            </p:nvGrpSpPr>
            <p:grpSpPr>
              <a:xfrm>
                <a:off x="698940" y="1727404"/>
                <a:ext cx="4931421" cy="1242217"/>
                <a:chOff x="698940" y="1727404"/>
                <a:chExt cx="4931421" cy="1242217"/>
              </a:xfrm>
            </p:grpSpPr>
            <p:pic>
              <p:nvPicPr>
                <p:cNvPr id="26" name="Picture 25"/>
                <p:cNvPicPr>
                  <a:picLocks noChangeAspect="1"/>
                </p:cNvPicPr>
                <p:nvPr/>
              </p:nvPicPr>
              <p:blipFill>
                <a:blip r:embed="rId5"/>
                <a:stretch>
                  <a:fillRect/>
                </a:stretch>
              </p:blipFill>
              <p:spPr>
                <a:xfrm>
                  <a:off x="698940" y="2100320"/>
                  <a:ext cx="739336" cy="687583"/>
                </a:xfrm>
                <a:prstGeom prst="rect">
                  <a:avLst/>
                </a:prstGeom>
              </p:spPr>
            </p:pic>
            <p:cxnSp>
              <p:nvCxnSpPr>
                <p:cNvPr id="27" name="Straight Arrow Connector 26"/>
                <p:cNvCxnSpPr/>
                <p:nvPr/>
              </p:nvCxnSpPr>
              <p:spPr>
                <a:xfrm>
                  <a:off x="1430924" y="2590799"/>
                  <a:ext cx="12192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956761" y="1727404"/>
                  <a:ext cx="2336800" cy="807566"/>
                </a:xfrm>
                <a:prstGeom prst="rect">
                  <a:avLst/>
                </a:prstGeom>
              </p:spPr>
              <p:txBody>
                <a:bodyPr wrap="square">
                  <a:spAutoFit/>
                </a:bodyPr>
                <a:lstStyle/>
                <a:p>
                  <a:pPr algn="ctr"/>
                  <a:r>
                    <a:rPr lang="en-US" sz="2000" b="1" dirty="0" smtClean="0"/>
                    <a:t>Compressed video</a:t>
                  </a:r>
                  <a:endParaRPr lang="en-US" sz="2000" b="1" u="sng" dirty="0"/>
                </a:p>
              </p:txBody>
            </p:sp>
            <p:cxnSp>
              <p:nvCxnSpPr>
                <p:cNvPr id="44" name="Straight Arrow Connector 43"/>
                <p:cNvCxnSpPr/>
                <p:nvPr/>
              </p:nvCxnSpPr>
              <p:spPr>
                <a:xfrm>
                  <a:off x="4715961" y="2590799"/>
                  <a:ext cx="9144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2785563" y="2209800"/>
                  <a:ext cx="1727200" cy="759821"/>
                </a:xfrm>
                <a:prstGeom prst="roundRect">
                  <a:avLst>
                    <a:gd name="adj" fmla="val 7702"/>
                  </a:avLst>
                </a:prstGeom>
                <a:solidFill>
                  <a:schemeClr val="tx2"/>
                </a:solidFill>
                <a:ln w="28575" cap="flat" cmpd="sng" algn="ctr">
                  <a:solidFill>
                    <a:srgbClr val="000000"/>
                  </a:solidFill>
                  <a:prstDash val="solid"/>
                  <a:miter lim="800000"/>
                </a:ln>
                <a:effectLst/>
              </p:spPr>
              <p:txBody>
                <a:bodyPr lIns="0" tIns="27432" rIns="0" bIns="0" rtlCol="0" anchor="ctr"/>
                <a:lstStyle/>
                <a:p>
                  <a:pPr algn="ctr">
                    <a:lnSpc>
                      <a:spcPct val="90000"/>
                    </a:lnSpc>
                  </a:pPr>
                  <a:r>
                    <a:rPr lang="en-US" sz="2200" b="1" dirty="0">
                      <a:solidFill>
                        <a:schemeClr val="bg1"/>
                      </a:solidFill>
                    </a:rPr>
                    <a:t>VP9 Decoder</a:t>
                  </a:r>
                  <a:endParaRPr lang="en-US" sz="2200" b="1" u="sng" dirty="0">
                    <a:solidFill>
                      <a:schemeClr val="bg1"/>
                    </a:solidFill>
                  </a:endParaRPr>
                </a:p>
              </p:txBody>
            </p:sp>
          </p:grpSp>
          <p:sp>
            <p:nvSpPr>
              <p:cNvPr id="46" name="Rectangle 45"/>
              <p:cNvSpPr/>
              <p:nvPr/>
            </p:nvSpPr>
            <p:spPr>
              <a:xfrm>
                <a:off x="4411161" y="1839530"/>
                <a:ext cx="1447800" cy="400110"/>
              </a:xfrm>
              <a:prstGeom prst="rect">
                <a:avLst/>
              </a:prstGeom>
            </p:spPr>
            <p:txBody>
              <a:bodyPr wrap="square">
                <a:spAutoFit/>
              </a:bodyPr>
              <a:lstStyle/>
              <a:p>
                <a:pPr algn="ctr"/>
                <a:r>
                  <a:rPr lang="en-US" sz="2000" b="1" dirty="0" smtClean="0"/>
                  <a:t>Display</a:t>
                </a:r>
                <a:endParaRPr lang="en-US" sz="1600" b="1" u="sng" dirty="0"/>
              </a:p>
            </p:txBody>
          </p:sp>
        </p:grpSp>
      </p:grpSp>
      <p:pic>
        <p:nvPicPr>
          <p:cNvPr id="47" name="Picture 46"/>
          <p:cNvPicPr>
            <a:picLocks noChangeAspect="1"/>
          </p:cNvPicPr>
          <p:nvPr/>
        </p:nvPicPr>
        <p:blipFill>
          <a:blip r:embed="rId6"/>
          <a:stretch>
            <a:fillRect/>
          </a:stretch>
        </p:blipFill>
        <p:spPr>
          <a:xfrm>
            <a:off x="3962400" y="1066800"/>
            <a:ext cx="1295400" cy="588759"/>
          </a:xfrm>
          <a:prstGeom prst="rect">
            <a:avLst/>
          </a:prstGeom>
        </p:spPr>
      </p:pic>
      <p:grpSp>
        <p:nvGrpSpPr>
          <p:cNvPr id="23" name="Group 22"/>
          <p:cNvGrpSpPr/>
          <p:nvPr/>
        </p:nvGrpSpPr>
        <p:grpSpPr>
          <a:xfrm>
            <a:off x="4580439" y="1828800"/>
            <a:ext cx="4685645" cy="1111502"/>
            <a:chOff x="2103501" y="1752600"/>
            <a:chExt cx="4685645" cy="1111502"/>
          </a:xfrm>
        </p:grpSpPr>
        <p:grpSp>
          <p:nvGrpSpPr>
            <p:cNvPr id="24" name="Group 23"/>
            <p:cNvGrpSpPr/>
            <p:nvPr/>
          </p:nvGrpSpPr>
          <p:grpSpPr>
            <a:xfrm>
              <a:off x="2103501" y="1752600"/>
              <a:ext cx="4685645" cy="1111502"/>
              <a:chOff x="2103501" y="1752600"/>
              <a:chExt cx="4685645" cy="1111502"/>
            </a:xfrm>
          </p:grpSpPr>
          <p:pic>
            <p:nvPicPr>
              <p:cNvPr id="28" name="Picture 27"/>
              <p:cNvPicPr>
                <a:picLocks noChangeAspect="1"/>
              </p:cNvPicPr>
              <p:nvPr/>
            </p:nvPicPr>
            <p:blipFill>
              <a:blip r:embed="rId4"/>
              <a:stretch>
                <a:fillRect/>
              </a:stretch>
            </p:blipFill>
            <p:spPr>
              <a:xfrm>
                <a:off x="2103501" y="1898809"/>
                <a:ext cx="982161" cy="942260"/>
              </a:xfrm>
              <a:prstGeom prst="rect">
                <a:avLst/>
              </a:prstGeom>
            </p:spPr>
          </p:pic>
          <p:pic>
            <p:nvPicPr>
              <p:cNvPr id="29" name="Picture 28"/>
              <p:cNvPicPr>
                <a:picLocks noChangeAspect="1"/>
              </p:cNvPicPr>
              <p:nvPr/>
            </p:nvPicPr>
            <p:blipFill>
              <a:blip r:embed="rId5"/>
              <a:stretch>
                <a:fillRect/>
              </a:stretch>
            </p:blipFill>
            <p:spPr>
              <a:xfrm>
                <a:off x="6133662" y="2133600"/>
                <a:ext cx="655484" cy="609600"/>
              </a:xfrm>
              <a:prstGeom prst="rect">
                <a:avLst/>
              </a:prstGeom>
            </p:spPr>
          </p:pic>
          <p:cxnSp>
            <p:nvCxnSpPr>
              <p:cNvPr id="31" name="Straight Arrow Connector 30"/>
              <p:cNvCxnSpPr/>
              <p:nvPr/>
            </p:nvCxnSpPr>
            <p:spPr>
              <a:xfrm>
                <a:off x="2933262" y="2514600"/>
                <a:ext cx="905961"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52262" y="1752600"/>
                <a:ext cx="1752600" cy="707886"/>
              </a:xfrm>
              <a:prstGeom prst="rect">
                <a:avLst/>
              </a:prstGeom>
            </p:spPr>
            <p:txBody>
              <a:bodyPr wrap="square">
                <a:spAutoFit/>
              </a:bodyPr>
              <a:lstStyle/>
              <a:p>
                <a:pPr algn="ctr"/>
                <a:r>
                  <a:rPr lang="en-US" sz="2000" b="1" dirty="0" smtClean="0"/>
                  <a:t>Captured video</a:t>
                </a:r>
                <a:endParaRPr lang="en-US" sz="2000" b="1" u="sng" dirty="0"/>
              </a:p>
            </p:txBody>
          </p:sp>
          <p:cxnSp>
            <p:nvCxnSpPr>
              <p:cNvPr id="33" name="Straight Arrow Connector 32"/>
              <p:cNvCxnSpPr/>
              <p:nvPr/>
            </p:nvCxnSpPr>
            <p:spPr>
              <a:xfrm>
                <a:off x="5295462" y="2514600"/>
                <a:ext cx="922839"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906984" y="2209799"/>
                <a:ext cx="1312278" cy="654303"/>
              </a:xfrm>
              <a:prstGeom prst="roundRect">
                <a:avLst>
                  <a:gd name="adj" fmla="val 7702"/>
                </a:avLst>
              </a:prstGeom>
              <a:solidFill>
                <a:schemeClr val="tx2"/>
              </a:solidFill>
              <a:ln w="28575" cap="flat" cmpd="sng" algn="ctr">
                <a:solidFill>
                  <a:srgbClr val="000000"/>
                </a:solidFill>
                <a:prstDash val="solid"/>
                <a:miter lim="800000"/>
              </a:ln>
              <a:effectLst/>
            </p:spPr>
            <p:txBody>
              <a:bodyPr lIns="0" tIns="27432" rIns="0" bIns="0" rtlCol="0" anchor="ctr"/>
              <a:lstStyle/>
              <a:p>
                <a:pPr algn="ctr">
                  <a:lnSpc>
                    <a:spcPct val="90000"/>
                  </a:lnSpc>
                </a:pPr>
                <a:r>
                  <a:rPr lang="en-US" sz="2200" b="1" dirty="0">
                    <a:solidFill>
                      <a:schemeClr val="bg1"/>
                    </a:solidFill>
                  </a:rPr>
                  <a:t>VP9 </a:t>
                </a:r>
                <a:r>
                  <a:rPr lang="en-US" sz="2200" b="1" dirty="0" smtClean="0">
                    <a:solidFill>
                      <a:schemeClr val="bg1"/>
                    </a:solidFill>
                  </a:rPr>
                  <a:t>Encoder</a:t>
                </a:r>
                <a:endParaRPr lang="en-US" sz="2200" b="1" u="sng" dirty="0">
                  <a:solidFill>
                    <a:schemeClr val="bg1"/>
                  </a:solidFill>
                </a:endParaRPr>
              </a:p>
            </p:txBody>
          </p:sp>
        </p:grpSp>
        <p:sp>
          <p:nvSpPr>
            <p:cNvPr id="25" name="Rectangle 24"/>
            <p:cNvSpPr/>
            <p:nvPr/>
          </p:nvSpPr>
          <p:spPr>
            <a:xfrm>
              <a:off x="4838262" y="1809690"/>
              <a:ext cx="1752600" cy="707886"/>
            </a:xfrm>
            <a:prstGeom prst="rect">
              <a:avLst/>
            </a:prstGeom>
          </p:spPr>
          <p:txBody>
            <a:bodyPr wrap="square">
              <a:spAutoFit/>
            </a:bodyPr>
            <a:lstStyle/>
            <a:p>
              <a:pPr algn="ctr"/>
              <a:r>
                <a:rPr lang="en-US" sz="2000" b="1" dirty="0" smtClean="0"/>
                <a:t>Compressed</a:t>
              </a:r>
              <a:br>
                <a:rPr lang="en-US" sz="2000" b="1" dirty="0" smtClean="0"/>
              </a:br>
              <a:r>
                <a:rPr lang="en-US" sz="2000" b="1" dirty="0" smtClean="0"/>
                <a:t>video</a:t>
              </a:r>
            </a:p>
          </p:txBody>
        </p:sp>
      </p:grpSp>
      <p:sp>
        <p:nvSpPr>
          <p:cNvPr id="36" name="Rectangle 35"/>
          <p:cNvSpPr/>
          <p:nvPr/>
        </p:nvSpPr>
        <p:spPr>
          <a:xfrm>
            <a:off x="0" y="3588603"/>
            <a:ext cx="9144000" cy="523220"/>
          </a:xfrm>
          <a:prstGeom prst="rect">
            <a:avLst/>
          </a:prstGeom>
          <a:solidFill>
            <a:srgbClr val="E4E4E4"/>
          </a:solidFill>
        </p:spPr>
        <p:txBody>
          <a:bodyPr wrap="square">
            <a:spAutoFit/>
          </a:bodyPr>
          <a:lstStyle/>
          <a:p>
            <a:pPr algn="ctr"/>
            <a:r>
              <a:rPr lang="en-US" sz="2800" b="1" dirty="0" smtClean="0"/>
              <a:t>Majority of energy is spent on </a:t>
            </a:r>
            <a:r>
              <a:rPr lang="en-US" sz="2800" b="1" dirty="0" smtClean="0">
                <a:solidFill>
                  <a:schemeClr val="accent2"/>
                </a:solidFill>
              </a:rPr>
              <a:t>data movement</a:t>
            </a:r>
            <a:endParaRPr lang="en-US" sz="2800" b="1" u="sng" dirty="0">
              <a:solidFill>
                <a:schemeClr val="accent2"/>
              </a:solidFill>
            </a:endParaRPr>
          </a:p>
        </p:txBody>
      </p:sp>
      <p:sp>
        <p:nvSpPr>
          <p:cNvPr id="37" name="Rectangle 36"/>
          <p:cNvSpPr/>
          <p:nvPr/>
        </p:nvSpPr>
        <p:spPr>
          <a:xfrm>
            <a:off x="0" y="4724400"/>
            <a:ext cx="9144000" cy="954107"/>
          </a:xfrm>
          <a:prstGeom prst="rect">
            <a:avLst/>
          </a:prstGeom>
          <a:solidFill>
            <a:srgbClr val="E4E4E4"/>
          </a:solidFill>
        </p:spPr>
        <p:txBody>
          <a:bodyPr wrap="square">
            <a:spAutoFit/>
          </a:bodyPr>
          <a:lstStyle/>
          <a:p>
            <a:pPr algn="ctr"/>
            <a:r>
              <a:rPr lang="en-US" sz="2800" b="1" dirty="0" smtClean="0"/>
              <a:t>Majority of </a:t>
            </a:r>
            <a:r>
              <a:rPr lang="en-US" sz="2800" b="1" dirty="0" smtClean="0">
                <a:solidFill>
                  <a:srgbClr val="C00000"/>
                </a:solidFill>
              </a:rPr>
              <a:t>data movement </a:t>
            </a:r>
            <a:r>
              <a:rPr lang="en-US" sz="2800" b="1" dirty="0" smtClean="0"/>
              <a:t>comes from </a:t>
            </a:r>
            <a:br>
              <a:rPr lang="en-US" sz="2800" b="1" dirty="0" smtClean="0"/>
            </a:br>
            <a:r>
              <a:rPr lang="en-US" sz="2800" b="1" dirty="0" smtClean="0">
                <a:solidFill>
                  <a:srgbClr val="0000FF"/>
                </a:solidFill>
              </a:rPr>
              <a:t>simple functions</a:t>
            </a:r>
            <a:r>
              <a:rPr lang="en-US" sz="2800" b="1" dirty="0" smtClean="0"/>
              <a:t> in </a:t>
            </a:r>
            <a:r>
              <a:rPr lang="en-US" sz="2800" b="1" dirty="0" smtClean="0">
                <a:solidFill>
                  <a:srgbClr val="0000FF"/>
                </a:solidFill>
              </a:rPr>
              <a:t>decoding</a:t>
            </a:r>
            <a:r>
              <a:rPr lang="en-US" sz="2800" b="1" dirty="0" smtClean="0"/>
              <a:t> and </a:t>
            </a:r>
            <a:r>
              <a:rPr lang="en-US" sz="2800" b="1" dirty="0" smtClean="0">
                <a:solidFill>
                  <a:srgbClr val="0000FF"/>
                </a:solidFill>
              </a:rPr>
              <a:t>encoding</a:t>
            </a:r>
            <a:r>
              <a:rPr lang="en-US" sz="2800" b="1" dirty="0" smtClean="0"/>
              <a:t> pipelines</a:t>
            </a:r>
            <a:endParaRPr lang="en-US" sz="2800" b="1" u="sng" dirty="0">
              <a:solidFill>
                <a:srgbClr val="0000FF"/>
              </a:solidFill>
            </a:endParaRPr>
          </a:p>
        </p:txBody>
      </p:sp>
    </p:spTree>
    <p:extLst>
      <p:ext uri="{BB962C8B-B14F-4D97-AF65-F5344CB8AC3E}">
        <p14:creationId xmlns:p14="http://schemas.microsoft.com/office/powerpoint/2010/main" val="815774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rgbClr val="A6A6A6"/>
                </a:solidFill>
                <a:cs typeface="Adobe Garamond Pro"/>
              </a:rPr>
              <a:t>Background</a:t>
            </a:r>
          </a:p>
          <a:p>
            <a:pPr marL="342900" lvl="1" indent="-342900">
              <a:buFont typeface="Arial" pitchFamily="34" charset="0"/>
              <a:buChar char="•"/>
            </a:pPr>
            <a:r>
              <a:rPr lang="en-US" dirty="0">
                <a:solidFill>
                  <a:schemeClr val="bg1">
                    <a:lumMod val="65000"/>
                  </a:schemeClr>
                </a:solidFill>
                <a:cs typeface="Adobe Garamond Pro"/>
              </a:rPr>
              <a:t>Analysis Methodology</a:t>
            </a:r>
          </a:p>
          <a:p>
            <a:pPr marL="342900" lvl="1" indent="-342900">
              <a:buFont typeface="Arial" pitchFamily="34" charset="0"/>
              <a:buChar char="•"/>
            </a:pPr>
            <a:r>
              <a:rPr lang="en-US" dirty="0" smtClean="0">
                <a:solidFill>
                  <a:schemeClr val="bg1">
                    <a:lumMod val="65000"/>
                  </a:schemeClr>
                </a:solidFill>
                <a:cs typeface="Adobe Garamond Pro"/>
              </a:rPr>
              <a:t>Workload Analysis</a:t>
            </a:r>
            <a:endParaRPr lang="en-US" dirty="0" smtClean="0">
              <a:solidFill>
                <a:srgbClr val="A6A6A6"/>
              </a:solidFill>
              <a:cs typeface="Adobe Garamond Pro"/>
            </a:endParaRPr>
          </a:p>
          <a:p>
            <a:pPr marL="342900" lvl="1" indent="-342900">
              <a:buFont typeface="Arial" pitchFamily="34" charset="0"/>
              <a:buChar char="•"/>
            </a:pPr>
            <a:r>
              <a:rPr lang="en-US" sz="3600" dirty="0" smtClean="0">
                <a:solidFill>
                  <a:schemeClr val="tx2"/>
                </a:solidFill>
                <a:cs typeface="Adobe Garamond Pro"/>
              </a:rPr>
              <a:t>Evaluation</a:t>
            </a:r>
          </a:p>
          <a:p>
            <a:pPr marL="342900" lvl="1" indent="-342900">
              <a:buFont typeface="Arial" pitchFamily="34" charset="0"/>
              <a:buChar char="•"/>
            </a:pPr>
            <a:r>
              <a:rPr lang="en-US" dirty="0" smtClean="0">
                <a:solidFill>
                  <a:schemeClr val="bg1">
                    <a:lumMod val="75000"/>
                  </a:schemeClr>
                </a:solidFill>
                <a:cs typeface="Adobe Garamond Pro"/>
              </a:rPr>
              <a:t>Conclusion</a:t>
            </a:r>
            <a:endParaRPr lang="en-US" dirty="0">
              <a:solidFill>
                <a:schemeClr val="bg1">
                  <a:lumMod val="7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39</a:t>
            </a:fld>
            <a:endParaRPr lang="en-US"/>
          </a:p>
        </p:txBody>
      </p:sp>
      <p:pic>
        <p:nvPicPr>
          <p:cNvPr id="9" name="Picture 8" descr="safari.png"/>
          <p:cNvPicPr>
            <a:picLocks noChangeAspect="1"/>
          </p:cNvPicPr>
          <p:nvPr/>
        </p:nvPicPr>
        <p:blipFill>
          <a:blip r:embed="rId2"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22617791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2D8F13-174C-467F-9D40-7DDEF70CAB8C}" type="slidenum">
              <a:rPr lang="en-US" smtClean="0"/>
              <a:t>4</a:t>
            </a:fld>
            <a:endParaRPr lang="en-US"/>
          </a:p>
        </p:txBody>
      </p:sp>
      <p:sp>
        <p:nvSpPr>
          <p:cNvPr id="2" name="Title 1"/>
          <p:cNvSpPr>
            <a:spLocks noGrp="1"/>
          </p:cNvSpPr>
          <p:nvPr>
            <p:ph type="title"/>
          </p:nvPr>
        </p:nvSpPr>
        <p:spPr>
          <a:xfrm>
            <a:off x="-152400" y="0"/>
            <a:ext cx="9144000" cy="914400"/>
          </a:xfrm>
        </p:spPr>
        <p:txBody>
          <a:bodyPr/>
          <a:lstStyle/>
          <a:p>
            <a:r>
              <a:rPr lang="en-US" dirty="0" smtClean="0"/>
              <a:t>Energy Cost of Data Movement</a:t>
            </a:r>
            <a:endParaRPr lang="en-US" dirty="0"/>
          </a:p>
        </p:txBody>
      </p:sp>
      <p:sp>
        <p:nvSpPr>
          <p:cNvPr id="3" name="Content Placeholder 2"/>
          <p:cNvSpPr>
            <a:spLocks noGrp="1"/>
          </p:cNvSpPr>
          <p:nvPr>
            <p:ph idx="1"/>
          </p:nvPr>
        </p:nvSpPr>
        <p:spPr>
          <a:xfrm>
            <a:off x="-4724400" y="914400"/>
            <a:ext cx="2057400" cy="5486400"/>
          </a:xfrm>
        </p:spPr>
        <p:txBody>
          <a:bodyPr>
            <a:normAutofit/>
          </a:bodyPr>
          <a:lstStyle/>
          <a:p>
            <a:pPr marL="914400" lvl="2" indent="0">
              <a:buNone/>
            </a:pPr>
            <a:endParaRPr lang="en-US" sz="2000" dirty="0" smtClean="0">
              <a:cs typeface="Adobe Garamond Pro"/>
            </a:endParaRPr>
          </a:p>
          <a:p>
            <a:pPr lvl="1"/>
            <a:endParaRPr lang="en-US" sz="2400" dirty="0" smtClean="0">
              <a:cs typeface="Adobe Garamond Pro"/>
            </a:endParaRP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3" name="TextBox 12"/>
          <p:cNvSpPr txBox="1"/>
          <p:nvPr/>
        </p:nvSpPr>
        <p:spPr>
          <a:xfrm>
            <a:off x="3276600" y="2219980"/>
            <a:ext cx="3276600" cy="523220"/>
          </a:xfrm>
          <a:prstGeom prst="rect">
            <a:avLst/>
          </a:prstGeom>
          <a:noFill/>
        </p:spPr>
        <p:txBody>
          <a:bodyPr wrap="square" rtlCol="0">
            <a:spAutoFit/>
          </a:bodyPr>
          <a:lstStyle/>
          <a:p>
            <a:pPr algn="ctr"/>
            <a:r>
              <a:rPr lang="en-US" sz="2800" b="1" dirty="0" smtClean="0">
                <a:solidFill>
                  <a:schemeClr val="accent2"/>
                </a:solidFill>
              </a:rPr>
              <a:t>Data Movement</a:t>
            </a:r>
          </a:p>
        </p:txBody>
      </p:sp>
      <p:cxnSp>
        <p:nvCxnSpPr>
          <p:cNvPr id="29" name="Straight Arrow Connector 28"/>
          <p:cNvCxnSpPr/>
          <p:nvPr/>
        </p:nvCxnSpPr>
        <p:spPr>
          <a:xfrm flipH="1">
            <a:off x="3276600" y="2743200"/>
            <a:ext cx="1600200" cy="838200"/>
          </a:xfrm>
          <a:prstGeom prst="straightConnector1">
            <a:avLst/>
          </a:prstGeom>
          <a:ln w="44450" cmpd="sng">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76800" y="2743200"/>
            <a:ext cx="0" cy="914400"/>
          </a:xfrm>
          <a:prstGeom prst="straightConnector1">
            <a:avLst/>
          </a:prstGeom>
          <a:ln w="44450" cmpd="sng">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76800" y="2743200"/>
            <a:ext cx="1828800" cy="762000"/>
          </a:xfrm>
          <a:prstGeom prst="straightConnector1">
            <a:avLst/>
          </a:prstGeom>
          <a:ln w="44450" cmpd="sng">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1026349"/>
            <a:ext cx="9144000" cy="1031051"/>
          </a:xfrm>
          <a:prstGeom prst="rect">
            <a:avLst/>
          </a:prstGeom>
          <a:solidFill>
            <a:schemeClr val="accent6">
              <a:lumMod val="20000"/>
              <a:lumOff val="80000"/>
            </a:schemeClr>
          </a:solidFill>
        </p:spPr>
        <p:txBody>
          <a:bodyPr wrap="square">
            <a:spAutoFit/>
          </a:bodyPr>
          <a:lstStyle/>
          <a:p>
            <a:pPr algn="ctr"/>
            <a:r>
              <a:rPr lang="en-US" sz="3100" b="1" dirty="0" smtClean="0">
                <a:solidFill>
                  <a:srgbClr val="1F497D"/>
                </a:solidFill>
              </a:rPr>
              <a:t>1</a:t>
            </a:r>
            <a:r>
              <a:rPr lang="en-US" sz="3100" b="1" baseline="30000" dirty="0" smtClean="0">
                <a:solidFill>
                  <a:srgbClr val="1F497D"/>
                </a:solidFill>
              </a:rPr>
              <a:t>st</a:t>
            </a:r>
            <a:r>
              <a:rPr lang="en-US" sz="3100" b="1" dirty="0" smtClean="0">
                <a:solidFill>
                  <a:srgbClr val="1F497D"/>
                </a:solidFill>
              </a:rPr>
              <a:t> key observation</a:t>
            </a:r>
            <a:r>
              <a:rPr lang="en-US" sz="3000" b="1" dirty="0" smtClean="0">
                <a:solidFill>
                  <a:srgbClr val="1F497D"/>
                </a:solidFill>
              </a:rPr>
              <a:t>:  </a:t>
            </a:r>
            <a:r>
              <a:rPr lang="en-US" sz="3000" b="1" dirty="0" smtClean="0">
                <a:solidFill>
                  <a:schemeClr val="accent2"/>
                </a:solidFill>
              </a:rPr>
              <a:t>62.7%</a:t>
            </a:r>
            <a:r>
              <a:rPr lang="en-US" sz="3000" b="1" dirty="0" smtClean="0"/>
              <a:t> of the </a:t>
            </a:r>
            <a:br>
              <a:rPr lang="en-US" sz="3000" b="1" dirty="0" smtClean="0"/>
            </a:br>
            <a:r>
              <a:rPr lang="en-US" sz="3000" b="1" dirty="0" smtClean="0"/>
              <a:t>total system energy is spent on </a:t>
            </a:r>
            <a:r>
              <a:rPr lang="en-US" sz="3000" b="1" dirty="0" smtClean="0">
                <a:solidFill>
                  <a:srgbClr val="C00000"/>
                </a:solidFill>
              </a:rPr>
              <a:t>data movement</a:t>
            </a:r>
            <a:endParaRPr lang="en-US" sz="3000" b="1" dirty="0">
              <a:solidFill>
                <a:srgbClr val="C00000"/>
              </a:solidFill>
            </a:endParaRPr>
          </a:p>
        </p:txBody>
      </p:sp>
      <p:sp>
        <p:nvSpPr>
          <p:cNvPr id="33" name="Rectangle 32"/>
          <p:cNvSpPr/>
          <p:nvPr/>
        </p:nvSpPr>
        <p:spPr>
          <a:xfrm>
            <a:off x="0" y="5257800"/>
            <a:ext cx="9144000" cy="538609"/>
          </a:xfrm>
          <a:prstGeom prst="rect">
            <a:avLst/>
          </a:prstGeom>
          <a:noFill/>
        </p:spPr>
        <p:txBody>
          <a:bodyPr wrap="square">
            <a:spAutoFit/>
          </a:bodyPr>
          <a:lstStyle/>
          <a:p>
            <a:pPr marL="0" lvl="1" algn="ctr"/>
            <a:r>
              <a:rPr lang="en-US" sz="2900" b="1" dirty="0">
                <a:solidFill>
                  <a:schemeClr val="tx2"/>
                </a:solidFill>
              </a:rPr>
              <a:t>Potential </a:t>
            </a:r>
            <a:r>
              <a:rPr lang="en-US" sz="2900" b="1" dirty="0" smtClean="0">
                <a:solidFill>
                  <a:schemeClr val="tx2"/>
                </a:solidFill>
              </a:rPr>
              <a:t>solution</a:t>
            </a:r>
            <a:r>
              <a:rPr lang="en-US" sz="2900" b="1" dirty="0" smtClean="0">
                <a:solidFill>
                  <a:srgbClr val="0000FF"/>
                </a:solidFill>
              </a:rPr>
              <a:t>:</a:t>
            </a:r>
            <a:r>
              <a:rPr lang="en-US" sz="2900" b="1" dirty="0" smtClean="0"/>
              <a:t> move computation </a:t>
            </a:r>
            <a:r>
              <a:rPr lang="en-US" sz="2900" b="1" dirty="0" smtClean="0">
                <a:solidFill>
                  <a:srgbClr val="0000FF"/>
                </a:solidFill>
              </a:rPr>
              <a:t>close </a:t>
            </a:r>
            <a:r>
              <a:rPr lang="en-US" sz="2900" b="1" dirty="0">
                <a:solidFill>
                  <a:srgbClr val="0000FF"/>
                </a:solidFill>
              </a:rPr>
              <a:t>to </a:t>
            </a:r>
            <a:r>
              <a:rPr lang="en-US" sz="2900" b="1" dirty="0" smtClean="0">
                <a:solidFill>
                  <a:srgbClr val="0000FF"/>
                </a:solidFill>
              </a:rPr>
              <a:t>data</a:t>
            </a:r>
            <a:endParaRPr lang="en-US" sz="2900" b="1" dirty="0" smtClean="0"/>
          </a:p>
        </p:txBody>
      </p:sp>
      <p:sp>
        <p:nvSpPr>
          <p:cNvPr id="39" name="Rectangle 38"/>
          <p:cNvSpPr/>
          <p:nvPr/>
        </p:nvSpPr>
        <p:spPr>
          <a:xfrm>
            <a:off x="0" y="5943600"/>
            <a:ext cx="9144000" cy="538609"/>
          </a:xfrm>
          <a:prstGeom prst="rect">
            <a:avLst/>
          </a:prstGeom>
          <a:solidFill>
            <a:srgbClr val="800000"/>
          </a:solidFill>
        </p:spPr>
        <p:txBody>
          <a:bodyPr wrap="square">
            <a:spAutoFit/>
          </a:bodyPr>
          <a:lstStyle/>
          <a:p>
            <a:pPr marL="0" lvl="1" algn="ctr"/>
            <a:r>
              <a:rPr lang="en-US" sz="2900" b="1" dirty="0" smtClean="0">
                <a:solidFill>
                  <a:schemeClr val="bg1"/>
                </a:solidFill>
              </a:rPr>
              <a:t>Challenge:</a:t>
            </a:r>
            <a:r>
              <a:rPr lang="en-US" sz="2900" b="1" dirty="0">
                <a:solidFill>
                  <a:schemeClr val="bg1"/>
                </a:solidFill>
              </a:rPr>
              <a:t> </a:t>
            </a:r>
            <a:r>
              <a:rPr lang="en-US" sz="2900" b="1" dirty="0" smtClean="0">
                <a:solidFill>
                  <a:schemeClr val="bg1"/>
                </a:solidFill>
              </a:rPr>
              <a:t>limited area and energy budget</a:t>
            </a:r>
            <a:endParaRPr lang="en-US" sz="2900" b="1" dirty="0">
              <a:solidFill>
                <a:schemeClr val="bg1"/>
              </a:solidFill>
            </a:endParaRPr>
          </a:p>
        </p:txBody>
      </p:sp>
      <p:sp>
        <p:nvSpPr>
          <p:cNvPr id="19" name="TextBox 18"/>
          <p:cNvSpPr txBox="1"/>
          <p:nvPr/>
        </p:nvSpPr>
        <p:spPr>
          <a:xfrm>
            <a:off x="5239748" y="4648200"/>
            <a:ext cx="3980452" cy="430887"/>
          </a:xfrm>
          <a:prstGeom prst="rect">
            <a:avLst/>
          </a:prstGeom>
          <a:noFill/>
        </p:spPr>
        <p:txBody>
          <a:bodyPr wrap="square" rtlCol="0">
            <a:spAutoFit/>
          </a:bodyPr>
          <a:lstStyle/>
          <a:p>
            <a:pPr algn="ctr"/>
            <a:r>
              <a:rPr lang="en-US" sz="2200" b="1" dirty="0" smtClean="0"/>
              <a:t>Processing-in-Memory (PIM)</a:t>
            </a:r>
          </a:p>
        </p:txBody>
      </p:sp>
      <p:grpSp>
        <p:nvGrpSpPr>
          <p:cNvPr id="31" name="Group 30"/>
          <p:cNvGrpSpPr/>
          <p:nvPr/>
        </p:nvGrpSpPr>
        <p:grpSpPr>
          <a:xfrm>
            <a:off x="914400" y="2514603"/>
            <a:ext cx="7620001" cy="2133597"/>
            <a:chOff x="914399" y="1295401"/>
            <a:chExt cx="7620001" cy="2514599"/>
          </a:xfrm>
        </p:grpSpPr>
        <p:grpSp>
          <p:nvGrpSpPr>
            <p:cNvPr id="7" name="Group 6"/>
            <p:cNvGrpSpPr/>
            <p:nvPr/>
          </p:nvGrpSpPr>
          <p:grpSpPr>
            <a:xfrm>
              <a:off x="914399" y="1295401"/>
              <a:ext cx="7620001" cy="2514599"/>
              <a:chOff x="914400" y="1340069"/>
              <a:chExt cx="7218947" cy="3034861"/>
            </a:xfrm>
          </p:grpSpPr>
          <p:sp>
            <p:nvSpPr>
              <p:cNvPr id="22" name="TextBox 21"/>
              <p:cNvSpPr txBox="1"/>
              <p:nvPr/>
            </p:nvSpPr>
            <p:spPr>
              <a:xfrm>
                <a:off x="914400" y="1340069"/>
                <a:ext cx="897645" cy="523220"/>
              </a:xfrm>
              <a:prstGeom prst="rect">
                <a:avLst/>
              </a:prstGeom>
              <a:noFill/>
            </p:spPr>
            <p:txBody>
              <a:bodyPr wrap="square" rtlCol="0">
                <a:spAutoFit/>
              </a:bodyPr>
              <a:lstStyle/>
              <a:p>
                <a:pPr algn="ctr"/>
                <a:r>
                  <a:rPr lang="en-US" sz="2800" b="1" dirty="0" err="1" smtClean="0"/>
                  <a:t>SoC</a:t>
                </a:r>
                <a:endParaRPr lang="en-US" sz="2400" b="1" dirty="0" smtClean="0"/>
              </a:p>
            </p:txBody>
          </p:sp>
          <p:grpSp>
            <p:nvGrpSpPr>
              <p:cNvPr id="18" name="Group 17"/>
              <p:cNvGrpSpPr/>
              <p:nvPr/>
            </p:nvGrpSpPr>
            <p:grpSpPr>
              <a:xfrm>
                <a:off x="1066800" y="1707931"/>
                <a:ext cx="7066547" cy="2666999"/>
                <a:chOff x="1066800" y="1707931"/>
                <a:chExt cx="7066547" cy="2666999"/>
              </a:xfrm>
            </p:grpSpPr>
            <p:sp>
              <p:nvSpPr>
                <p:cNvPr id="10" name="Rounded Rectangle 9"/>
                <p:cNvSpPr/>
                <p:nvPr/>
              </p:nvSpPr>
              <p:spPr>
                <a:xfrm>
                  <a:off x="6858000" y="1707931"/>
                  <a:ext cx="1275347" cy="266699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DRAM</a:t>
                  </a:r>
                  <a:endParaRPr lang="en-US" b="1" dirty="0">
                    <a:solidFill>
                      <a:schemeClr val="bg1">
                        <a:lumMod val="95000"/>
                      </a:schemeClr>
                    </a:solidFill>
                  </a:endParaRPr>
                </a:p>
              </p:txBody>
            </p:sp>
            <p:sp>
              <p:nvSpPr>
                <p:cNvPr id="17" name="Rounded Rectangle 16"/>
                <p:cNvSpPr/>
                <p:nvPr/>
              </p:nvSpPr>
              <p:spPr>
                <a:xfrm>
                  <a:off x="1066800" y="2133600"/>
                  <a:ext cx="5105400" cy="1904999"/>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sp>
              <p:nvSpPr>
                <p:cNvPr id="23" name="Rounded Rectangle 22"/>
                <p:cNvSpPr/>
                <p:nvPr/>
              </p:nvSpPr>
              <p:spPr>
                <a:xfrm>
                  <a:off x="5101390" y="2423945"/>
                  <a:ext cx="577516" cy="1462256"/>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lumMod val="95000"/>
                        </a:schemeClr>
                      </a:solidFill>
                    </a:rPr>
                    <a:t>L2</a:t>
                  </a:r>
                  <a:endParaRPr lang="en-US" sz="1600" b="1" dirty="0">
                    <a:solidFill>
                      <a:schemeClr val="bg1">
                        <a:lumMod val="95000"/>
                      </a:schemeClr>
                    </a:solidFill>
                  </a:endParaRPr>
                </a:p>
              </p:txBody>
            </p:sp>
            <p:cxnSp>
              <p:nvCxnSpPr>
                <p:cNvPr id="25" name="Straight Arrow Connector 24"/>
                <p:cNvCxnSpPr/>
                <p:nvPr/>
              </p:nvCxnSpPr>
              <p:spPr>
                <a:xfrm flipH="1">
                  <a:off x="2907632" y="3179378"/>
                  <a:ext cx="533400" cy="0"/>
                </a:xfrm>
                <a:prstGeom prst="straightConnector1">
                  <a:avLst/>
                </a:prstGeom>
                <a:noFill/>
                <a:ln w="57150" cap="flat" cmpd="sng" algn="ctr">
                  <a:solidFill>
                    <a:srgbClr val="000000"/>
                  </a:solidFill>
                  <a:prstDash val="solid"/>
                  <a:miter lim="800000"/>
                  <a:headEnd type="triangle"/>
                  <a:tailEnd type="triangle"/>
                </a:ln>
                <a:effectLst/>
              </p:spPr>
            </p:cxnSp>
            <p:sp>
              <p:nvSpPr>
                <p:cNvPr id="28" name="Rounded Rectangle 27"/>
                <p:cNvSpPr/>
                <p:nvPr/>
              </p:nvSpPr>
              <p:spPr>
                <a:xfrm>
                  <a:off x="3581400" y="2640721"/>
                  <a:ext cx="509337" cy="1090451"/>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L1</a:t>
                  </a:r>
                  <a:endParaRPr lang="en-US" sz="1050" b="1" dirty="0">
                    <a:solidFill>
                      <a:schemeClr val="bg1">
                        <a:lumMod val="95000"/>
                      </a:schemeClr>
                    </a:solidFill>
                  </a:endParaRPr>
                </a:p>
              </p:txBody>
            </p:sp>
            <p:grpSp>
              <p:nvGrpSpPr>
                <p:cNvPr id="38" name="Group 37"/>
                <p:cNvGrpSpPr/>
                <p:nvPr/>
              </p:nvGrpSpPr>
              <p:grpSpPr>
                <a:xfrm>
                  <a:off x="1219199" y="2488322"/>
                  <a:ext cx="1447799" cy="1042280"/>
                  <a:chOff x="3276600" y="1116722"/>
                  <a:chExt cx="1098981" cy="1042280"/>
                </a:xfrm>
              </p:grpSpPr>
              <p:sp>
                <p:nvSpPr>
                  <p:cNvPr id="21" name="Rounded Rectangle 20"/>
                  <p:cNvSpPr/>
                  <p:nvPr/>
                </p:nvSpPr>
                <p:spPr>
                  <a:xfrm>
                    <a:off x="3276600" y="1116722"/>
                    <a:ext cx="794181"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CPU</a:t>
                    </a:r>
                    <a:endParaRPr lang="en-US" sz="1100" b="1" dirty="0">
                      <a:solidFill>
                        <a:srgbClr val="000000"/>
                      </a:solidFill>
                    </a:endParaRPr>
                  </a:p>
                </p:txBody>
              </p:sp>
              <p:sp>
                <p:nvSpPr>
                  <p:cNvPr id="36" name="Rounded Rectangle 35"/>
                  <p:cNvSpPr/>
                  <p:nvPr/>
                </p:nvSpPr>
                <p:spPr>
                  <a:xfrm>
                    <a:off x="3429000" y="1269122"/>
                    <a:ext cx="794181"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CPU</a:t>
                    </a:r>
                    <a:endParaRPr lang="en-US" sz="1100" b="1" dirty="0">
                      <a:solidFill>
                        <a:srgbClr val="000000"/>
                      </a:solidFill>
                    </a:endParaRPr>
                  </a:p>
                </p:txBody>
              </p:sp>
              <p:sp>
                <p:nvSpPr>
                  <p:cNvPr id="37" name="Rounded Rectangle 36"/>
                  <p:cNvSpPr/>
                  <p:nvPr/>
                </p:nvSpPr>
                <p:spPr>
                  <a:xfrm>
                    <a:off x="3581400" y="1421522"/>
                    <a:ext cx="794181"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b="1" dirty="0">
                      <a:solidFill>
                        <a:srgbClr val="000000"/>
                      </a:solidFill>
                    </a:endParaRPr>
                  </a:p>
                </p:txBody>
              </p:sp>
            </p:grpSp>
            <p:cxnSp>
              <p:nvCxnSpPr>
                <p:cNvPr id="44" name="Straight Arrow Connector 43"/>
                <p:cNvCxnSpPr/>
                <p:nvPr/>
              </p:nvCxnSpPr>
              <p:spPr>
                <a:xfrm flipH="1">
                  <a:off x="4162927" y="3179378"/>
                  <a:ext cx="838200" cy="0"/>
                </a:xfrm>
                <a:prstGeom prst="straightConnector1">
                  <a:avLst/>
                </a:prstGeom>
                <a:noFill/>
                <a:ln w="63500" cap="flat" cmpd="sng" algn="ctr">
                  <a:solidFill>
                    <a:schemeClr val="tx1"/>
                  </a:solidFill>
                  <a:prstDash val="solid"/>
                  <a:miter lim="800000"/>
                  <a:headEnd type="triangle"/>
                  <a:tailEnd type="triangle"/>
                </a:ln>
                <a:effectLst/>
              </p:spPr>
            </p:cxnSp>
          </p:grpSp>
          <p:sp>
            <p:nvSpPr>
              <p:cNvPr id="46" name="Rounded Rectangle 45"/>
              <p:cNvSpPr/>
              <p:nvPr/>
            </p:nvSpPr>
            <p:spPr>
              <a:xfrm>
                <a:off x="1773145" y="2993692"/>
                <a:ext cx="1046255"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lumMod val="95000"/>
                      </a:schemeClr>
                    </a:solidFill>
                  </a:rPr>
                  <a:t>CPU</a:t>
                </a:r>
                <a:endParaRPr lang="en-US" sz="1200" b="1" dirty="0">
                  <a:solidFill>
                    <a:schemeClr val="bg1">
                      <a:lumMod val="95000"/>
                    </a:schemeClr>
                  </a:solidFill>
                </a:endParaRPr>
              </a:p>
            </p:txBody>
          </p:sp>
        </p:grpSp>
        <p:cxnSp>
          <p:nvCxnSpPr>
            <p:cNvPr id="40" name="Straight Arrow Connector 39"/>
            <p:cNvCxnSpPr/>
            <p:nvPr/>
          </p:nvCxnSpPr>
          <p:spPr>
            <a:xfrm flipH="1">
              <a:off x="6019800" y="2819400"/>
              <a:ext cx="1066798" cy="2720"/>
            </a:xfrm>
            <a:prstGeom prst="straightConnector1">
              <a:avLst/>
            </a:prstGeom>
            <a:noFill/>
            <a:ln w="88900" cap="flat" cmpd="sng" algn="ctr">
              <a:solidFill>
                <a:schemeClr val="tx1"/>
              </a:solidFill>
              <a:prstDash val="solid"/>
              <a:miter lim="800000"/>
              <a:headEnd type="triangle"/>
              <a:tailEnd type="triangle"/>
            </a:ln>
            <a:effectLst/>
          </p:spPr>
        </p:cxnSp>
      </p:grpSp>
      <p:sp>
        <p:nvSpPr>
          <p:cNvPr id="34" name="Rounded Rectangle 33"/>
          <p:cNvSpPr/>
          <p:nvPr/>
        </p:nvSpPr>
        <p:spPr>
          <a:xfrm>
            <a:off x="6705600" y="4114800"/>
            <a:ext cx="1295400" cy="533400"/>
          </a:xfrm>
          <a:prstGeom prst="roundRect">
            <a:avLst/>
          </a:prstGeom>
          <a:solidFill>
            <a:srgbClr val="948A5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Compute Unit </a:t>
            </a:r>
            <a:endParaRPr lang="en-US" b="1" dirty="0">
              <a:solidFill>
                <a:schemeClr val="bg1"/>
              </a:solidFill>
            </a:endParaRPr>
          </a:p>
        </p:txBody>
      </p:sp>
    </p:spTree>
    <p:extLst>
      <p:ext uri="{BB962C8B-B14F-4D97-AF65-F5344CB8AC3E}">
        <p14:creationId xmlns:p14="http://schemas.microsoft.com/office/powerpoint/2010/main" val="1824716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33" grpId="0"/>
      <p:bldP spid="39" grpId="0" animBg="1"/>
      <p:bldP spid="19" grpId="0"/>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 </a:t>
            </a:r>
            <a:endParaRPr lang="en-US" dirty="0"/>
          </a:p>
        </p:txBody>
      </p:sp>
      <p:sp>
        <p:nvSpPr>
          <p:cNvPr id="3" name="Content Placeholder 2"/>
          <p:cNvSpPr>
            <a:spLocks noGrp="1"/>
          </p:cNvSpPr>
          <p:nvPr>
            <p:ph idx="1"/>
          </p:nvPr>
        </p:nvSpPr>
        <p:spPr>
          <a:xfrm>
            <a:off x="10459" y="990600"/>
            <a:ext cx="9296400" cy="5562600"/>
          </a:xfrm>
        </p:spPr>
        <p:txBody>
          <a:bodyPr>
            <a:normAutofit/>
          </a:bodyPr>
          <a:lstStyle/>
          <a:p>
            <a:pPr lvl="0"/>
            <a:r>
              <a:rPr lang="en-US" sz="2800" dirty="0" smtClean="0">
                <a:solidFill>
                  <a:schemeClr val="tx2"/>
                </a:solidFill>
              </a:rPr>
              <a:t>System Configuration (gem5 Simulator)</a:t>
            </a:r>
            <a:endParaRPr lang="en-US" sz="2800" dirty="0">
              <a:solidFill>
                <a:schemeClr val="tx2"/>
              </a:solidFill>
            </a:endParaRPr>
          </a:p>
          <a:p>
            <a:pPr lvl="1"/>
            <a:r>
              <a:rPr lang="en-US" sz="2400" dirty="0" err="1" smtClean="0">
                <a:solidFill>
                  <a:schemeClr val="accent2"/>
                </a:solidFill>
              </a:rPr>
              <a:t>SoC</a:t>
            </a:r>
            <a:r>
              <a:rPr lang="en-US" sz="2400" dirty="0" smtClean="0">
                <a:solidFill>
                  <a:schemeClr val="accent2"/>
                </a:solidFill>
              </a:rPr>
              <a:t>:  </a:t>
            </a:r>
            <a:r>
              <a:rPr lang="en-US" sz="2400" dirty="0" smtClean="0">
                <a:solidFill>
                  <a:srgbClr val="595959"/>
                </a:solidFill>
              </a:rPr>
              <a:t>4 </a:t>
            </a:r>
            <a:r>
              <a:rPr lang="en-US" sz="2400" dirty="0" err="1" smtClean="0">
                <a:solidFill>
                  <a:srgbClr val="595959"/>
                </a:solidFill>
              </a:rPr>
              <a:t>OoO</a:t>
            </a:r>
            <a:r>
              <a:rPr lang="en-US" sz="2400" dirty="0" smtClean="0">
                <a:solidFill>
                  <a:srgbClr val="595959"/>
                </a:solidFill>
              </a:rPr>
              <a:t> cores, 8-wide issue, 64 </a:t>
            </a:r>
            <a:r>
              <a:rPr lang="en-US" sz="2400" dirty="0" err="1" smtClean="0">
                <a:solidFill>
                  <a:srgbClr val="595959"/>
                </a:solidFill>
              </a:rPr>
              <a:t>kB</a:t>
            </a:r>
            <a:r>
              <a:rPr lang="en-US" sz="2400" dirty="0">
                <a:solidFill>
                  <a:srgbClr val="595959"/>
                </a:solidFill>
              </a:rPr>
              <a:t> </a:t>
            </a:r>
            <a:r>
              <a:rPr lang="en-US" sz="2400" dirty="0" smtClean="0">
                <a:solidFill>
                  <a:srgbClr val="595959"/>
                </a:solidFill>
              </a:rPr>
              <a:t>L1cache,</a:t>
            </a:r>
            <a:r>
              <a:rPr lang="en-US" sz="2400" dirty="0">
                <a:solidFill>
                  <a:srgbClr val="595959"/>
                </a:solidFill>
              </a:rPr>
              <a:t/>
            </a:r>
            <a:br>
              <a:rPr lang="en-US" sz="2400" dirty="0">
                <a:solidFill>
                  <a:srgbClr val="595959"/>
                </a:solidFill>
              </a:rPr>
            </a:br>
            <a:r>
              <a:rPr lang="en-US" sz="2400" dirty="0" smtClean="0">
                <a:solidFill>
                  <a:srgbClr val="595959"/>
                </a:solidFill>
              </a:rPr>
              <a:t>2MB L2 cache</a:t>
            </a:r>
          </a:p>
          <a:p>
            <a:pPr lvl="1">
              <a:spcBef>
                <a:spcPts val="1776"/>
              </a:spcBef>
            </a:pPr>
            <a:r>
              <a:rPr lang="en-US" sz="2400" dirty="0" smtClean="0">
                <a:solidFill>
                  <a:srgbClr val="C00000"/>
                </a:solidFill>
              </a:rPr>
              <a:t>PIM Core:</a:t>
            </a:r>
            <a:r>
              <a:rPr lang="en-US" sz="2400" dirty="0" smtClean="0">
                <a:solidFill>
                  <a:srgbClr val="595959"/>
                </a:solidFill>
              </a:rPr>
              <a:t> 1 core per vault, 1-wide issue, 4-wide SIMD, </a:t>
            </a:r>
            <a:br>
              <a:rPr lang="en-US" sz="2400" dirty="0" smtClean="0">
                <a:solidFill>
                  <a:srgbClr val="595959"/>
                </a:solidFill>
              </a:rPr>
            </a:br>
            <a:r>
              <a:rPr lang="en-US" sz="2400" dirty="0" smtClean="0">
                <a:solidFill>
                  <a:srgbClr val="595959"/>
                </a:solidFill>
              </a:rPr>
              <a:t>32kB L1 cache</a:t>
            </a:r>
          </a:p>
          <a:p>
            <a:pPr lvl="1">
              <a:spcBef>
                <a:spcPts val="1776"/>
              </a:spcBef>
            </a:pPr>
            <a:r>
              <a:rPr lang="en-US" sz="2400" dirty="0" smtClean="0">
                <a:solidFill>
                  <a:srgbClr val="C00000"/>
                </a:solidFill>
              </a:rPr>
              <a:t>3D-Stacked Memory: </a:t>
            </a:r>
            <a:r>
              <a:rPr lang="en-US" sz="2400" dirty="0" smtClean="0"/>
              <a:t>2GB cube, 16 vaults per cube</a:t>
            </a:r>
          </a:p>
          <a:p>
            <a:pPr lvl="2"/>
            <a:r>
              <a:rPr lang="en-US" sz="2200" dirty="0" smtClean="0"/>
              <a:t>Internal Bandwidth: 256GB/S </a:t>
            </a:r>
          </a:p>
          <a:p>
            <a:pPr lvl="2"/>
            <a:r>
              <a:rPr lang="en-US" sz="2200" dirty="0" smtClean="0">
                <a:solidFill>
                  <a:srgbClr val="595959"/>
                </a:solidFill>
              </a:rPr>
              <a:t>Off-Chip Channel Bandwidth: 32 GB/s</a:t>
            </a:r>
            <a:endParaRPr lang="en-US" sz="2200" dirty="0">
              <a:solidFill>
                <a:srgbClr val="595959"/>
              </a:solidFill>
            </a:endParaRPr>
          </a:p>
          <a:p>
            <a:pPr lvl="1">
              <a:spcBef>
                <a:spcPts val="1776"/>
              </a:spcBef>
            </a:pPr>
            <a:r>
              <a:rPr lang="en-US" sz="2400" dirty="0" smtClean="0">
                <a:solidFill>
                  <a:srgbClr val="C00000"/>
                </a:solidFill>
              </a:rPr>
              <a:t>Baseline Memory</a:t>
            </a:r>
            <a:r>
              <a:rPr lang="en-US" sz="2400" dirty="0">
                <a:solidFill>
                  <a:srgbClr val="C00000"/>
                </a:solidFill>
              </a:rPr>
              <a:t>: </a:t>
            </a:r>
            <a:r>
              <a:rPr lang="en-US" sz="2400" dirty="0" smtClean="0"/>
              <a:t>LPDDR3, 2GB, FR-FCFS scheduler</a:t>
            </a:r>
            <a:r>
              <a:rPr lang="en-US" sz="2000" dirty="0" smtClean="0"/>
              <a:t/>
            </a:r>
            <a:br>
              <a:rPr lang="en-US" sz="2000" dirty="0" smtClean="0"/>
            </a:br>
            <a:endParaRPr lang="en-US" sz="2000" dirty="0" smtClean="0">
              <a:solidFill>
                <a:srgbClr val="595959"/>
              </a:solidFill>
            </a:endParaRPr>
          </a:p>
          <a:p>
            <a:r>
              <a:rPr lang="en-US" sz="2800" dirty="0" smtClean="0">
                <a:solidFill>
                  <a:schemeClr val="tx2"/>
                </a:solidFill>
              </a:rPr>
              <a:t>We study each target </a:t>
            </a:r>
            <a:r>
              <a:rPr lang="en-US" sz="2800" dirty="0" smtClean="0">
                <a:solidFill>
                  <a:srgbClr val="0000FF"/>
                </a:solidFill>
              </a:rPr>
              <a:t>in isolation </a:t>
            </a:r>
            <a:r>
              <a:rPr lang="en-US" sz="2800" dirty="0" smtClean="0">
                <a:solidFill>
                  <a:schemeClr val="tx2"/>
                </a:solidFill>
              </a:rPr>
              <a:t>and emulate each separately and run them in our simulator</a:t>
            </a:r>
          </a:p>
          <a:p>
            <a:pPr lvl="1"/>
            <a:endParaRPr lang="en-US" sz="2400" dirty="0" smtClean="0">
              <a:solidFill>
                <a:srgbClr val="595959"/>
              </a:solidFill>
            </a:endParaRPr>
          </a:p>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40</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2734100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914400"/>
          </a:xfrm>
        </p:spPr>
        <p:txBody>
          <a:bodyPr/>
          <a:lstStyle/>
          <a:p>
            <a:r>
              <a:rPr lang="en-US" dirty="0" smtClean="0"/>
              <a:t>Normalized Energy </a:t>
            </a:r>
            <a:endParaRPr lang="en-US" dirty="0"/>
          </a:p>
        </p:txBody>
      </p:sp>
      <p:grpSp>
        <p:nvGrpSpPr>
          <p:cNvPr id="2" name="Group 1"/>
          <p:cNvGrpSpPr/>
          <p:nvPr/>
        </p:nvGrpSpPr>
        <p:grpSpPr>
          <a:xfrm>
            <a:off x="-76200" y="1126465"/>
            <a:ext cx="9144000" cy="4436135"/>
            <a:chOff x="-76200" y="1295400"/>
            <a:chExt cx="9144000" cy="4436135"/>
          </a:xfrm>
        </p:grpSpPr>
        <p:graphicFrame>
          <p:nvGraphicFramePr>
            <p:cNvPr id="5" name="Chart 4"/>
            <p:cNvGraphicFramePr>
              <a:graphicFrameLocks/>
            </p:cNvGraphicFramePr>
            <p:nvPr>
              <p:extLst>
                <p:ext uri="{D42A27DB-BD31-4B8C-83A1-F6EECF244321}">
                  <p14:modId xmlns:p14="http://schemas.microsoft.com/office/powerpoint/2010/main" val="1015432508"/>
                </p:ext>
              </p:extLst>
            </p:nvPr>
          </p:nvGraphicFramePr>
          <p:xfrm>
            <a:off x="-76200" y="1295400"/>
            <a:ext cx="9144000" cy="443613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822960" y="4495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43984" y="4495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54496" y="4495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979408" y="4495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484466" y="4933890"/>
            <a:ext cx="2249334" cy="400110"/>
          </a:xfrm>
          <a:prstGeom prst="rect">
            <a:avLst/>
          </a:prstGeom>
          <a:noFill/>
        </p:spPr>
        <p:txBody>
          <a:bodyPr wrap="none" rtlCol="0">
            <a:spAutoFit/>
          </a:bodyPr>
          <a:lstStyle/>
          <a:p>
            <a:pPr algn="ctr"/>
            <a:r>
              <a:rPr lang="en-US" sz="2000" b="1" dirty="0" smtClean="0"/>
              <a:t>Chrome Browser</a:t>
            </a:r>
            <a:endParaRPr lang="en-US" sz="3600" b="1" dirty="0" smtClean="0"/>
          </a:p>
        </p:txBody>
      </p:sp>
      <p:sp>
        <p:nvSpPr>
          <p:cNvPr id="11" name="TextBox 10"/>
          <p:cNvSpPr txBox="1"/>
          <p:nvPr/>
        </p:nvSpPr>
        <p:spPr>
          <a:xfrm>
            <a:off x="6400800" y="4854714"/>
            <a:ext cx="2514600" cy="707886"/>
          </a:xfrm>
          <a:prstGeom prst="rect">
            <a:avLst/>
          </a:prstGeom>
          <a:noFill/>
        </p:spPr>
        <p:txBody>
          <a:bodyPr wrap="square" rtlCol="0">
            <a:spAutoFit/>
          </a:bodyPr>
          <a:lstStyle/>
          <a:p>
            <a:pPr algn="ctr"/>
            <a:r>
              <a:rPr lang="en-US" sz="2000" b="1" dirty="0" smtClean="0"/>
              <a:t>Video Playback and Capture</a:t>
            </a:r>
            <a:endParaRPr lang="en-US" sz="3600" b="1" dirty="0" smtClean="0"/>
          </a:p>
        </p:txBody>
      </p:sp>
      <p:sp>
        <p:nvSpPr>
          <p:cNvPr id="12" name="TextBox 11"/>
          <p:cNvSpPr txBox="1"/>
          <p:nvPr/>
        </p:nvSpPr>
        <p:spPr>
          <a:xfrm>
            <a:off x="4343400" y="4854714"/>
            <a:ext cx="1952010" cy="707886"/>
          </a:xfrm>
          <a:prstGeom prst="rect">
            <a:avLst/>
          </a:prstGeom>
          <a:noFill/>
        </p:spPr>
        <p:txBody>
          <a:bodyPr wrap="square" rtlCol="0">
            <a:spAutoFit/>
          </a:bodyPr>
          <a:lstStyle/>
          <a:p>
            <a:pPr algn="ctr"/>
            <a:r>
              <a:rPr lang="en-US" sz="2000" b="1" dirty="0" err="1" smtClean="0"/>
              <a:t>TensorFlow</a:t>
            </a:r>
            <a:r>
              <a:rPr lang="en-US" sz="2000" b="1" dirty="0" smtClean="0"/>
              <a:t> Mobile</a:t>
            </a:r>
            <a:endParaRPr lang="en-US" sz="3600" b="1" dirty="0" smtClean="0"/>
          </a:p>
        </p:txBody>
      </p:sp>
      <p:sp>
        <p:nvSpPr>
          <p:cNvPr id="15" name="Rectangle 14"/>
          <p:cNvSpPr/>
          <p:nvPr/>
        </p:nvSpPr>
        <p:spPr>
          <a:xfrm>
            <a:off x="0" y="5715000"/>
            <a:ext cx="9144000" cy="892552"/>
          </a:xfrm>
          <a:prstGeom prst="rect">
            <a:avLst/>
          </a:prstGeom>
          <a:solidFill>
            <a:schemeClr val="accent6">
              <a:lumMod val="20000"/>
              <a:lumOff val="80000"/>
            </a:schemeClr>
          </a:solidFill>
        </p:spPr>
        <p:txBody>
          <a:bodyPr wrap="square">
            <a:spAutoFit/>
          </a:bodyPr>
          <a:lstStyle/>
          <a:p>
            <a:pPr algn="ctr"/>
            <a:r>
              <a:rPr lang="en-US" sz="2600" b="1" dirty="0" smtClean="0">
                <a:solidFill>
                  <a:srgbClr val="0000FF"/>
                </a:solidFill>
              </a:rPr>
              <a:t>PIM </a:t>
            </a:r>
            <a:r>
              <a:rPr lang="en-US" sz="2600" b="1" dirty="0">
                <a:solidFill>
                  <a:srgbClr val="0000FF"/>
                </a:solidFill>
              </a:rPr>
              <a:t>core</a:t>
            </a:r>
            <a:r>
              <a:rPr lang="en-US" sz="2600" b="1" dirty="0"/>
              <a:t> and </a:t>
            </a:r>
            <a:r>
              <a:rPr lang="en-US" sz="2600" b="1" dirty="0">
                <a:solidFill>
                  <a:srgbClr val="0000FF"/>
                </a:solidFill>
              </a:rPr>
              <a:t>PIM accelerator</a:t>
            </a:r>
            <a:r>
              <a:rPr lang="en-US" sz="2600" b="1" dirty="0"/>
              <a:t> </a:t>
            </a:r>
            <a:r>
              <a:rPr lang="en-US" sz="2600" b="1" dirty="0" smtClean="0"/>
              <a:t>reduces</a:t>
            </a:r>
            <a:br>
              <a:rPr lang="en-US" sz="2600" b="1" dirty="0" smtClean="0"/>
            </a:br>
            <a:r>
              <a:rPr lang="en-US" sz="2600" b="1" dirty="0" smtClean="0"/>
              <a:t> </a:t>
            </a:r>
            <a:r>
              <a:rPr lang="en-US" sz="2600" b="1" u="sng" dirty="0">
                <a:solidFill>
                  <a:schemeClr val="accent2"/>
                </a:solidFill>
              </a:rPr>
              <a:t>energy consumption</a:t>
            </a:r>
            <a:r>
              <a:rPr lang="en-US" sz="2600" b="1" dirty="0">
                <a:solidFill>
                  <a:schemeClr val="accent2"/>
                </a:solidFill>
              </a:rPr>
              <a:t> </a:t>
            </a:r>
            <a:r>
              <a:rPr lang="en-US" sz="2600" b="1" dirty="0"/>
              <a:t>on average by </a:t>
            </a:r>
            <a:r>
              <a:rPr lang="en-US" sz="2600" b="1" dirty="0">
                <a:solidFill>
                  <a:srgbClr val="0000FF"/>
                </a:solidFill>
              </a:rPr>
              <a:t>49.1%</a:t>
            </a:r>
            <a:r>
              <a:rPr lang="en-US" sz="2600" b="1" dirty="0"/>
              <a:t> and </a:t>
            </a:r>
            <a:r>
              <a:rPr lang="en-US" sz="2600" b="1" dirty="0">
                <a:solidFill>
                  <a:srgbClr val="0000FF"/>
                </a:solidFill>
              </a:rPr>
              <a:t>55.4%</a:t>
            </a:r>
          </a:p>
        </p:txBody>
      </p:sp>
      <p:sp>
        <p:nvSpPr>
          <p:cNvPr id="16" name="Rounded Rectangle 15"/>
          <p:cNvSpPr/>
          <p:nvPr/>
        </p:nvSpPr>
        <p:spPr bwMode="auto">
          <a:xfrm>
            <a:off x="919700" y="2228672"/>
            <a:ext cx="762000" cy="1653778"/>
          </a:xfrm>
          <a:prstGeom prst="roundRect">
            <a:avLst/>
          </a:prstGeom>
          <a:solidFill>
            <a:schemeClr val="lt1">
              <a:alpha val="0"/>
            </a:schemeClr>
          </a:solidFill>
          <a:ln w="57150" cmpd="sng">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cxnSp>
        <p:nvCxnSpPr>
          <p:cNvPr id="17" name="Straight Arrow Connector 16"/>
          <p:cNvCxnSpPr/>
          <p:nvPr/>
        </p:nvCxnSpPr>
        <p:spPr>
          <a:xfrm>
            <a:off x="1224500" y="3905072"/>
            <a:ext cx="1676400" cy="914400"/>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33400" y="4724400"/>
            <a:ext cx="8452900" cy="1143000"/>
            <a:chOff x="-153065" y="679005"/>
            <a:chExt cx="10073325" cy="795961"/>
          </a:xfrm>
        </p:grpSpPr>
        <p:sp>
          <p:nvSpPr>
            <p:cNvPr id="19" name="Rounded Rectangle 18"/>
            <p:cNvSpPr/>
            <p:nvPr/>
          </p:nvSpPr>
          <p:spPr bwMode="auto">
            <a:xfrm>
              <a:off x="-153065" y="679005"/>
              <a:ext cx="10073325" cy="795961"/>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0" name="Rectangle 19"/>
            <p:cNvSpPr/>
            <p:nvPr/>
          </p:nvSpPr>
          <p:spPr>
            <a:xfrm>
              <a:off x="22234" y="785133"/>
              <a:ext cx="9742221" cy="578689"/>
            </a:xfrm>
            <a:prstGeom prst="rect">
              <a:avLst/>
            </a:prstGeom>
          </p:spPr>
          <p:txBody>
            <a:bodyPr wrap="square">
              <a:spAutoFit/>
            </a:bodyPr>
            <a:lstStyle/>
            <a:p>
              <a:pPr algn="ctr"/>
              <a:r>
                <a:rPr lang="en-US" sz="2400" b="1" dirty="0" smtClean="0">
                  <a:solidFill>
                    <a:srgbClr val="0000FF"/>
                  </a:solidFill>
                </a:rPr>
                <a:t>77.7%</a:t>
              </a:r>
              <a:r>
                <a:rPr lang="en-US" sz="2400" b="1" dirty="0" smtClean="0"/>
                <a:t> and </a:t>
              </a:r>
              <a:r>
                <a:rPr lang="en-US" sz="2400" b="1" dirty="0" smtClean="0">
                  <a:solidFill>
                    <a:srgbClr val="0000FF"/>
                  </a:solidFill>
                </a:rPr>
                <a:t>82.6% </a:t>
              </a:r>
              <a:r>
                <a:rPr lang="en-US" sz="2400" b="1" dirty="0" smtClean="0"/>
                <a:t>of energy reduction for </a:t>
              </a:r>
              <a:r>
                <a:rPr lang="en-US" sz="2400" b="1" dirty="0">
                  <a:solidFill>
                    <a:srgbClr val="0000FF"/>
                  </a:solidFill>
                </a:rPr>
                <a:t>t</a:t>
              </a:r>
              <a:r>
                <a:rPr lang="en-US" sz="2400" b="1" dirty="0" smtClean="0">
                  <a:solidFill>
                    <a:srgbClr val="0000FF"/>
                  </a:solidFill>
                </a:rPr>
                <a:t>exture </a:t>
              </a:r>
              <a:r>
                <a:rPr lang="en-US" sz="2400" b="1" dirty="0">
                  <a:solidFill>
                    <a:srgbClr val="0000FF"/>
                  </a:solidFill>
                </a:rPr>
                <a:t>t</a:t>
              </a:r>
              <a:r>
                <a:rPr lang="en-US" sz="2400" b="1" dirty="0" smtClean="0">
                  <a:solidFill>
                    <a:srgbClr val="0000FF"/>
                  </a:solidFill>
                </a:rPr>
                <a:t>iling </a:t>
              </a:r>
              <a:r>
                <a:rPr lang="en-US" sz="2400" b="1" dirty="0" smtClean="0"/>
                <a:t>and </a:t>
              </a:r>
              <a:r>
                <a:rPr lang="en-US" sz="2400" b="1" dirty="0">
                  <a:solidFill>
                    <a:srgbClr val="0000FF"/>
                  </a:solidFill>
                </a:rPr>
                <a:t>p</a:t>
              </a:r>
              <a:r>
                <a:rPr lang="en-US" sz="2400" b="1" dirty="0" smtClean="0">
                  <a:solidFill>
                    <a:srgbClr val="0000FF"/>
                  </a:solidFill>
                </a:rPr>
                <a:t>acking </a:t>
              </a:r>
              <a:r>
                <a:rPr lang="en-US" sz="2400" b="1" dirty="0" smtClean="0"/>
                <a:t>comes from eliminating </a:t>
              </a:r>
              <a:r>
                <a:rPr lang="en-US" sz="2400" b="1" dirty="0">
                  <a:solidFill>
                    <a:schemeClr val="accent2"/>
                  </a:solidFill>
                </a:rPr>
                <a:t>data </a:t>
              </a:r>
              <a:r>
                <a:rPr lang="en-US" sz="2400" b="1" dirty="0" smtClean="0">
                  <a:solidFill>
                    <a:schemeClr val="accent2"/>
                  </a:solidFill>
                </a:rPr>
                <a:t>movement</a:t>
              </a:r>
              <a:endParaRPr lang="en-US" sz="2400" b="1" u="sng" dirty="0">
                <a:solidFill>
                  <a:srgbClr val="0000FF"/>
                </a:solidFill>
              </a:endParaRPr>
            </a:p>
          </p:txBody>
        </p:sp>
      </p:grpSp>
      <p:sp>
        <p:nvSpPr>
          <p:cNvPr id="21" name="Rounded Rectangle 20"/>
          <p:cNvSpPr/>
          <p:nvPr/>
        </p:nvSpPr>
        <p:spPr bwMode="auto">
          <a:xfrm>
            <a:off x="4572000" y="2286000"/>
            <a:ext cx="762000" cy="1653778"/>
          </a:xfrm>
          <a:prstGeom prst="roundRect">
            <a:avLst/>
          </a:prstGeom>
          <a:solidFill>
            <a:schemeClr val="lt1">
              <a:alpha val="0"/>
            </a:schemeClr>
          </a:solidFill>
          <a:ln w="57150" cmpd="sng">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cxnSp>
        <p:nvCxnSpPr>
          <p:cNvPr id="22" name="Straight Arrow Connector 21"/>
          <p:cNvCxnSpPr>
            <a:endCxn id="19" idx="0"/>
          </p:cNvCxnSpPr>
          <p:nvPr/>
        </p:nvCxnSpPr>
        <p:spPr>
          <a:xfrm flipH="1">
            <a:off x="4759850" y="3962400"/>
            <a:ext cx="193150" cy="762000"/>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3"/>
          <p:cNvSpPr>
            <a:spLocks noGrp="1"/>
          </p:cNvSpPr>
          <p:nvPr>
            <p:ph type="sldNum" sz="quarter" idx="12"/>
          </p:nvPr>
        </p:nvSpPr>
        <p:spPr>
          <a:xfrm>
            <a:off x="7315200" y="6492883"/>
            <a:ext cx="1828800" cy="365125"/>
          </a:xfrm>
        </p:spPr>
        <p:txBody>
          <a:bodyPr/>
          <a:lstStyle/>
          <a:p>
            <a:r>
              <a:rPr lang="en-US" dirty="0" smtClean="0"/>
              <a:t>41</a:t>
            </a:r>
            <a:endParaRPr lang="en-US" dirty="0"/>
          </a:p>
        </p:txBody>
      </p:sp>
      <p:pic>
        <p:nvPicPr>
          <p:cNvPr id="24" name="Picture 23"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25" name="Rounded Rectangle 24"/>
          <p:cNvSpPr/>
          <p:nvPr/>
        </p:nvSpPr>
        <p:spPr bwMode="auto">
          <a:xfrm>
            <a:off x="1072100" y="2537222"/>
            <a:ext cx="762000" cy="1653778"/>
          </a:xfrm>
          <a:prstGeom prst="roundRect">
            <a:avLst/>
          </a:prstGeom>
          <a:solidFill>
            <a:schemeClr val="lt1">
              <a:alpha val="0"/>
            </a:schemeClr>
          </a:solidFill>
          <a:ln w="57150" cmpd="sng">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Tree>
    <p:extLst>
      <p:ext uri="{BB962C8B-B14F-4D97-AF65-F5344CB8AC3E}">
        <p14:creationId xmlns:p14="http://schemas.microsoft.com/office/powerpoint/2010/main" val="4063232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1" grpId="0" animBg="1"/>
      <p:bldP spid="21" grpId="1" animBg="1"/>
      <p:bldP spid="25" grpId="0" animBg="1"/>
      <p:bldP spid="2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Normalized Runtime</a:t>
            </a:r>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42</a:t>
            </a:fld>
            <a:endParaRPr lang="en-US"/>
          </a:p>
        </p:txBody>
      </p:sp>
      <p:cxnSp>
        <p:nvCxnSpPr>
          <p:cNvPr id="8" name="Straight Connector 7"/>
          <p:cNvCxnSpPr/>
          <p:nvPr/>
        </p:nvCxnSpPr>
        <p:spPr>
          <a:xfrm flipV="1">
            <a:off x="838200" y="4114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006840" y="4102608"/>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8616" y="4114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991856" y="4114800"/>
            <a:ext cx="0" cy="576072"/>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0" y="1371600"/>
            <a:ext cx="9296400" cy="3962400"/>
            <a:chOff x="0" y="1371600"/>
            <a:chExt cx="9296400" cy="3962400"/>
          </a:xfrm>
        </p:grpSpPr>
        <p:graphicFrame>
          <p:nvGraphicFramePr>
            <p:cNvPr id="7" name="Chart 6"/>
            <p:cNvGraphicFramePr>
              <a:graphicFrameLocks/>
            </p:cNvGraphicFramePr>
            <p:nvPr>
              <p:extLst>
                <p:ext uri="{D42A27DB-BD31-4B8C-83A1-F6EECF244321}">
                  <p14:modId xmlns:p14="http://schemas.microsoft.com/office/powerpoint/2010/main" val="265119029"/>
                </p:ext>
              </p:extLst>
            </p:nvPr>
          </p:nvGraphicFramePr>
          <p:xfrm>
            <a:off x="0" y="1371600"/>
            <a:ext cx="905136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829227" y="4724400"/>
              <a:ext cx="2056973" cy="369332"/>
            </a:xfrm>
            <a:prstGeom prst="rect">
              <a:avLst/>
            </a:prstGeom>
            <a:noFill/>
          </p:spPr>
          <p:txBody>
            <a:bodyPr wrap="none" rtlCol="0">
              <a:spAutoFit/>
            </a:bodyPr>
            <a:lstStyle/>
            <a:p>
              <a:pPr algn="ctr"/>
              <a:r>
                <a:rPr lang="en-US" b="1" dirty="0" smtClean="0"/>
                <a:t>Chrome Browser</a:t>
              </a:r>
              <a:endParaRPr lang="en-US" sz="3200" b="1" dirty="0" smtClean="0"/>
            </a:p>
          </p:txBody>
        </p:sp>
        <p:sp>
          <p:nvSpPr>
            <p:cNvPr id="13" name="TextBox 12"/>
            <p:cNvSpPr txBox="1"/>
            <p:nvPr/>
          </p:nvSpPr>
          <p:spPr>
            <a:xfrm>
              <a:off x="5257800" y="4687669"/>
              <a:ext cx="2203862" cy="646331"/>
            </a:xfrm>
            <a:prstGeom prst="rect">
              <a:avLst/>
            </a:prstGeom>
            <a:noFill/>
          </p:spPr>
          <p:txBody>
            <a:bodyPr wrap="square" rtlCol="0">
              <a:spAutoFit/>
            </a:bodyPr>
            <a:lstStyle/>
            <a:p>
              <a:pPr algn="ctr"/>
              <a:r>
                <a:rPr lang="en-US" b="1" dirty="0" smtClean="0"/>
                <a:t>Video Playback and Capture</a:t>
              </a:r>
              <a:endParaRPr lang="en-US" sz="3200" b="1" dirty="0" smtClean="0"/>
            </a:p>
          </p:txBody>
        </p:sp>
        <p:sp>
          <p:nvSpPr>
            <p:cNvPr id="14" name="TextBox 13"/>
            <p:cNvSpPr txBox="1"/>
            <p:nvPr/>
          </p:nvSpPr>
          <p:spPr>
            <a:xfrm>
              <a:off x="7772400" y="4648200"/>
              <a:ext cx="1524000" cy="646331"/>
            </a:xfrm>
            <a:prstGeom prst="rect">
              <a:avLst/>
            </a:prstGeom>
            <a:noFill/>
          </p:spPr>
          <p:txBody>
            <a:bodyPr wrap="square" rtlCol="0">
              <a:spAutoFit/>
            </a:bodyPr>
            <a:lstStyle/>
            <a:p>
              <a:pPr algn="ctr"/>
              <a:r>
                <a:rPr lang="en-US" b="1" dirty="0" err="1" smtClean="0"/>
                <a:t>TensorFlow</a:t>
              </a:r>
              <a:r>
                <a:rPr lang="en-US" b="1" dirty="0" smtClean="0"/>
                <a:t> Mobile</a:t>
              </a:r>
              <a:endParaRPr lang="en-US" sz="3200" b="1" dirty="0" smtClean="0"/>
            </a:p>
          </p:txBody>
        </p:sp>
      </p:grpSp>
      <p:grpSp>
        <p:nvGrpSpPr>
          <p:cNvPr id="16" name="Group 15"/>
          <p:cNvGrpSpPr/>
          <p:nvPr/>
        </p:nvGrpSpPr>
        <p:grpSpPr>
          <a:xfrm>
            <a:off x="0" y="5360650"/>
            <a:ext cx="9144000" cy="963950"/>
            <a:chOff x="1867295" y="5514549"/>
            <a:chExt cx="6500483" cy="377220"/>
          </a:xfrm>
        </p:grpSpPr>
        <p:sp>
          <p:nvSpPr>
            <p:cNvPr id="20" name="Rectangle 19"/>
            <p:cNvSpPr/>
            <p:nvPr/>
          </p:nvSpPr>
          <p:spPr>
            <a:xfrm>
              <a:off x="1867295" y="5514549"/>
              <a:ext cx="6019801" cy="216126"/>
            </a:xfrm>
            <a:prstGeom prst="rect">
              <a:avLst/>
            </a:prstGeom>
          </p:spPr>
          <p:txBody>
            <a:bodyPr wrap="square">
              <a:spAutoFit/>
            </a:bodyPr>
            <a:lstStyle/>
            <a:p>
              <a:pPr algn="ctr"/>
              <a:endParaRPr lang="en-US" sz="2400" b="1" dirty="0">
                <a:solidFill>
                  <a:schemeClr val="tx1">
                    <a:lumMod val="75000"/>
                    <a:lumOff val="25000"/>
                  </a:schemeClr>
                </a:solidFill>
              </a:endParaRPr>
            </a:p>
          </p:txBody>
        </p:sp>
        <p:sp>
          <p:nvSpPr>
            <p:cNvPr id="18" name="Rectangle 17"/>
            <p:cNvSpPr/>
            <p:nvPr/>
          </p:nvSpPr>
          <p:spPr>
            <a:xfrm>
              <a:off x="1886403" y="5566577"/>
              <a:ext cx="6481375" cy="325192"/>
            </a:xfrm>
            <a:prstGeom prst="rect">
              <a:avLst/>
            </a:prstGeom>
            <a:solidFill>
              <a:srgbClr val="E4E4E4"/>
            </a:solidFill>
          </p:spPr>
          <p:txBody>
            <a:bodyPr wrap="square">
              <a:spAutoFit/>
            </a:bodyPr>
            <a:lstStyle/>
            <a:p>
              <a:pPr algn="ctr"/>
              <a:r>
                <a:rPr lang="en-US" sz="2400" b="1" dirty="0" smtClean="0"/>
                <a:t>Offloading these kernels to </a:t>
              </a:r>
              <a:r>
                <a:rPr lang="en-US" sz="2400" b="1" dirty="0" smtClean="0">
                  <a:solidFill>
                    <a:srgbClr val="0000FF"/>
                  </a:solidFill>
                </a:rPr>
                <a:t>PIM core</a:t>
              </a:r>
              <a:r>
                <a:rPr lang="en-US" sz="2400" b="1" dirty="0" smtClean="0"/>
                <a:t> and </a:t>
              </a:r>
              <a:r>
                <a:rPr lang="en-US" sz="2400" b="1" dirty="0" smtClean="0">
                  <a:solidFill>
                    <a:srgbClr val="0000FF"/>
                  </a:solidFill>
                </a:rPr>
                <a:t>PIM accelerator</a:t>
              </a:r>
              <a:r>
                <a:rPr lang="en-US" sz="2400" b="1" dirty="0" smtClean="0"/>
                <a:t> improves </a:t>
              </a:r>
              <a:r>
                <a:rPr lang="en-US" sz="2400" b="1" dirty="0" smtClean="0">
                  <a:solidFill>
                    <a:schemeClr val="accent2"/>
                  </a:solidFill>
                </a:rPr>
                <a:t>performance </a:t>
              </a:r>
              <a:r>
                <a:rPr lang="en-US" sz="2400" b="1" dirty="0" smtClean="0"/>
                <a:t>on average by </a:t>
              </a:r>
              <a:r>
                <a:rPr lang="en-US" sz="2400" b="1" dirty="0" smtClean="0">
                  <a:solidFill>
                    <a:srgbClr val="0000FF"/>
                  </a:solidFill>
                </a:rPr>
                <a:t>44.6%</a:t>
              </a:r>
              <a:r>
                <a:rPr lang="en-US" sz="2400" b="1" dirty="0" smtClean="0"/>
                <a:t> and </a:t>
              </a:r>
              <a:r>
                <a:rPr lang="en-US" sz="2400" b="1" dirty="0" smtClean="0">
                  <a:solidFill>
                    <a:srgbClr val="0000FF"/>
                  </a:solidFill>
                </a:rPr>
                <a:t>54.2%</a:t>
              </a:r>
              <a:endParaRPr lang="en-US" sz="2400" b="1" dirty="0">
                <a:solidFill>
                  <a:srgbClr val="0000FF"/>
                </a:solidFill>
              </a:endParaRPr>
            </a:p>
          </p:txBody>
        </p:sp>
      </p:grpSp>
      <p:sp>
        <p:nvSpPr>
          <p:cNvPr id="21" name="Rounded Rectangle 20"/>
          <p:cNvSpPr/>
          <p:nvPr/>
        </p:nvSpPr>
        <p:spPr bwMode="auto">
          <a:xfrm>
            <a:off x="1143000" y="2209800"/>
            <a:ext cx="762000" cy="1653778"/>
          </a:xfrm>
          <a:prstGeom prst="roundRect">
            <a:avLst/>
          </a:prstGeom>
          <a:solidFill>
            <a:schemeClr val="lt1">
              <a:alpha val="0"/>
            </a:schemeClr>
          </a:solidFill>
          <a:ln w="57150" cmpd="sng">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2" name="Rounded Rectangle 21"/>
          <p:cNvSpPr/>
          <p:nvPr/>
        </p:nvSpPr>
        <p:spPr bwMode="auto">
          <a:xfrm>
            <a:off x="3124200" y="2057400"/>
            <a:ext cx="762000" cy="1653778"/>
          </a:xfrm>
          <a:prstGeom prst="roundRect">
            <a:avLst/>
          </a:prstGeom>
          <a:solidFill>
            <a:schemeClr val="lt1">
              <a:alpha val="0"/>
            </a:schemeClr>
          </a:solidFill>
          <a:ln w="57150" cmpd="sng">
            <a:solidFill>
              <a:schemeClr val="accent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Tree>
    <p:extLst>
      <p:ext uri="{BB962C8B-B14F-4D97-AF65-F5344CB8AC3E}">
        <p14:creationId xmlns:p14="http://schemas.microsoft.com/office/powerpoint/2010/main" val="3107496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Conclusion</a:t>
            </a:r>
            <a:endParaRPr lang="en-US" dirty="0"/>
          </a:p>
        </p:txBody>
      </p:sp>
      <p:sp>
        <p:nvSpPr>
          <p:cNvPr id="3" name="Content Placeholder 2"/>
          <p:cNvSpPr>
            <a:spLocks noGrp="1"/>
          </p:cNvSpPr>
          <p:nvPr>
            <p:ph idx="1"/>
          </p:nvPr>
        </p:nvSpPr>
        <p:spPr>
          <a:xfrm>
            <a:off x="76200" y="685800"/>
            <a:ext cx="9144000" cy="6324600"/>
          </a:xfrm>
        </p:spPr>
        <p:txBody>
          <a:bodyPr>
            <a:normAutofit/>
          </a:bodyPr>
          <a:lstStyle/>
          <a:p>
            <a:pPr lvl="0"/>
            <a:r>
              <a:rPr lang="en-US" sz="2500" spc="-80" dirty="0" smtClean="0">
                <a:solidFill>
                  <a:schemeClr val="tx2"/>
                </a:solidFill>
              </a:rPr>
              <a:t>Energy consumption is a </a:t>
            </a:r>
            <a:r>
              <a:rPr lang="en-US" sz="2500" spc="-80" dirty="0" smtClean="0">
                <a:solidFill>
                  <a:srgbClr val="C00000"/>
                </a:solidFill>
              </a:rPr>
              <a:t>major challenge </a:t>
            </a:r>
            <a:r>
              <a:rPr lang="en-US" sz="2500" spc="-80" dirty="0" smtClean="0">
                <a:solidFill>
                  <a:schemeClr val="tx2"/>
                </a:solidFill>
              </a:rPr>
              <a:t>in consumer devices</a:t>
            </a:r>
          </a:p>
          <a:p>
            <a:r>
              <a:rPr lang="en-US" sz="2500" dirty="0" smtClean="0">
                <a:solidFill>
                  <a:schemeClr val="tx2"/>
                </a:solidFill>
              </a:rPr>
              <a:t>We conduct an in-depth analysis of popular </a:t>
            </a:r>
            <a:r>
              <a:rPr lang="en-US" sz="2500" dirty="0" smtClean="0">
                <a:solidFill>
                  <a:srgbClr val="0000FF"/>
                </a:solidFill>
              </a:rPr>
              <a:t>Google consumer workloads</a:t>
            </a:r>
          </a:p>
          <a:p>
            <a:pPr lvl="1"/>
            <a:r>
              <a:rPr lang="en-US" sz="2200" dirty="0" smtClean="0">
                <a:solidFill>
                  <a:schemeClr val="accent2"/>
                </a:solidFill>
              </a:rPr>
              <a:t>62.7%</a:t>
            </a:r>
            <a:r>
              <a:rPr lang="en-US" sz="2200" dirty="0" smtClean="0"/>
              <a:t> of the total system energy is spent on </a:t>
            </a:r>
            <a:r>
              <a:rPr lang="en-US" sz="2200" dirty="0" smtClean="0">
                <a:solidFill>
                  <a:srgbClr val="C00000"/>
                </a:solidFill>
              </a:rPr>
              <a:t>data movement</a:t>
            </a:r>
          </a:p>
          <a:p>
            <a:pPr lvl="1"/>
            <a:r>
              <a:rPr lang="en-US" sz="2200" dirty="0" smtClean="0"/>
              <a:t>Most </a:t>
            </a:r>
            <a:r>
              <a:rPr lang="en-US" sz="2200" dirty="0"/>
              <a:t>of the </a:t>
            </a:r>
            <a:r>
              <a:rPr lang="en-US" sz="2200" dirty="0">
                <a:solidFill>
                  <a:srgbClr val="FF0000"/>
                </a:solidFill>
              </a:rPr>
              <a:t>data movement </a:t>
            </a:r>
            <a:r>
              <a:rPr lang="en-US" sz="2200" dirty="0"/>
              <a:t>often come from </a:t>
            </a:r>
            <a:r>
              <a:rPr lang="en-US" sz="2200" u="sng" dirty="0">
                <a:solidFill>
                  <a:srgbClr val="0000FF"/>
                </a:solidFill>
              </a:rPr>
              <a:t>simple </a:t>
            </a:r>
            <a:r>
              <a:rPr lang="en-US" sz="2200" u="sng" dirty="0" smtClean="0">
                <a:solidFill>
                  <a:srgbClr val="0000FF"/>
                </a:solidFill>
              </a:rPr>
              <a:t>functions </a:t>
            </a:r>
            <a:r>
              <a:rPr lang="en-US" sz="2200" dirty="0" smtClean="0"/>
              <a:t>that consists of </a:t>
            </a:r>
            <a:r>
              <a:rPr lang="en-US" sz="2200" u="sng" dirty="0" smtClean="0">
                <a:solidFill>
                  <a:srgbClr val="0000FF"/>
                </a:solidFill>
              </a:rPr>
              <a:t>simple operations</a:t>
            </a:r>
            <a:r>
              <a:rPr lang="en-US" sz="2200" dirty="0" smtClean="0">
                <a:solidFill>
                  <a:srgbClr val="0000FF"/>
                </a:solidFill>
              </a:rPr>
              <a:t> </a:t>
            </a:r>
          </a:p>
          <a:p>
            <a:r>
              <a:rPr lang="en-US" sz="2500" dirty="0" smtClean="0">
                <a:solidFill>
                  <a:schemeClr val="tx2"/>
                </a:solidFill>
              </a:rPr>
              <a:t>We use </a:t>
            </a:r>
            <a:r>
              <a:rPr lang="en-US" sz="2500" dirty="0" smtClean="0">
                <a:solidFill>
                  <a:srgbClr val="0000FF"/>
                </a:solidFill>
              </a:rPr>
              <a:t>PIM</a:t>
            </a:r>
            <a:r>
              <a:rPr lang="en-US" sz="2500" dirty="0" smtClean="0">
                <a:solidFill>
                  <a:schemeClr val="tx2"/>
                </a:solidFill>
              </a:rPr>
              <a:t> to reduce </a:t>
            </a:r>
            <a:r>
              <a:rPr lang="en-US" sz="2500" dirty="0" smtClean="0">
                <a:solidFill>
                  <a:schemeClr val="accent2"/>
                </a:solidFill>
              </a:rPr>
              <a:t>data movement cost </a:t>
            </a:r>
            <a:endParaRPr lang="en-US" sz="2500" dirty="0">
              <a:solidFill>
                <a:schemeClr val="accent2"/>
              </a:solidFill>
            </a:endParaRPr>
          </a:p>
          <a:p>
            <a:pPr lvl="1"/>
            <a:r>
              <a:rPr lang="en-US" sz="2200" dirty="0" smtClean="0">
                <a:solidFill>
                  <a:srgbClr val="595959"/>
                </a:solidFill>
              </a:rPr>
              <a:t>We design </a:t>
            </a:r>
            <a:r>
              <a:rPr lang="en-US" sz="2200" dirty="0" smtClean="0">
                <a:solidFill>
                  <a:srgbClr val="0000FF"/>
                </a:solidFill>
              </a:rPr>
              <a:t>lightweight logic </a:t>
            </a:r>
            <a:r>
              <a:rPr lang="en-US" sz="2200" dirty="0" smtClean="0">
                <a:solidFill>
                  <a:srgbClr val="595959"/>
                </a:solidFill>
              </a:rPr>
              <a:t>to implement</a:t>
            </a:r>
            <a:br>
              <a:rPr lang="en-US" sz="2200" dirty="0" smtClean="0">
                <a:solidFill>
                  <a:srgbClr val="595959"/>
                </a:solidFill>
              </a:rPr>
            </a:br>
            <a:r>
              <a:rPr lang="en-US" sz="2200" dirty="0" smtClean="0">
                <a:solidFill>
                  <a:srgbClr val="0000FF"/>
                </a:solidFill>
              </a:rPr>
              <a:t>simple operations </a:t>
            </a:r>
            <a:r>
              <a:rPr lang="en-US" sz="2200" dirty="0" smtClean="0">
                <a:solidFill>
                  <a:srgbClr val="595959"/>
                </a:solidFill>
              </a:rPr>
              <a:t>in DRAM</a:t>
            </a:r>
          </a:p>
          <a:p>
            <a:pPr lvl="1"/>
            <a:endParaRPr lang="en-US" sz="2200" dirty="0">
              <a:solidFill>
                <a:srgbClr val="595959"/>
              </a:solidFill>
            </a:endParaRPr>
          </a:p>
          <a:p>
            <a:pPr marL="457200" lvl="1" indent="0">
              <a:buNone/>
            </a:pPr>
            <a:r>
              <a:rPr lang="en-US" sz="2200" dirty="0">
                <a:solidFill>
                  <a:srgbClr val="595959"/>
                </a:solidFill>
              </a:rPr>
              <a:t/>
            </a:r>
            <a:br>
              <a:rPr lang="en-US" sz="2200" dirty="0">
                <a:solidFill>
                  <a:srgbClr val="595959"/>
                </a:solidFill>
              </a:rPr>
            </a:br>
            <a:endParaRPr lang="en-US" sz="2200" dirty="0" smtClean="0">
              <a:solidFill>
                <a:srgbClr val="595959"/>
              </a:solidFill>
            </a:endParaRPr>
          </a:p>
          <a:p>
            <a:pPr lvl="1"/>
            <a:r>
              <a:rPr lang="en-US" sz="2200" dirty="0" smtClean="0">
                <a:solidFill>
                  <a:srgbClr val="595959"/>
                </a:solidFill>
              </a:rPr>
              <a:t>Reduces </a:t>
            </a:r>
            <a:r>
              <a:rPr lang="en-US" sz="2200" dirty="0" smtClean="0">
                <a:solidFill>
                  <a:schemeClr val="accent2"/>
                </a:solidFill>
              </a:rPr>
              <a:t>total energy </a:t>
            </a:r>
            <a:r>
              <a:rPr lang="en-US" sz="2200" dirty="0" smtClean="0">
                <a:solidFill>
                  <a:srgbClr val="595959"/>
                </a:solidFill>
              </a:rPr>
              <a:t>by </a:t>
            </a:r>
            <a:r>
              <a:rPr lang="en-US" sz="2200" dirty="0" smtClean="0">
                <a:solidFill>
                  <a:srgbClr val="0000FF"/>
                </a:solidFill>
              </a:rPr>
              <a:t>55.4%</a:t>
            </a:r>
            <a:r>
              <a:rPr lang="en-US" sz="2200" dirty="0" smtClean="0">
                <a:solidFill>
                  <a:srgbClr val="595959"/>
                </a:solidFill>
              </a:rPr>
              <a:t> </a:t>
            </a:r>
            <a:r>
              <a:rPr lang="en-US" sz="2200" dirty="0">
                <a:solidFill>
                  <a:srgbClr val="595959"/>
                </a:solidFill>
              </a:rPr>
              <a:t>on </a:t>
            </a:r>
            <a:r>
              <a:rPr lang="en-US" sz="2200" dirty="0" smtClean="0">
                <a:solidFill>
                  <a:srgbClr val="595959"/>
                </a:solidFill>
              </a:rPr>
              <a:t>average </a:t>
            </a:r>
          </a:p>
          <a:p>
            <a:pPr lvl="1"/>
            <a:r>
              <a:rPr lang="en-US" sz="2200" dirty="0" smtClean="0">
                <a:solidFill>
                  <a:srgbClr val="595959"/>
                </a:solidFill>
              </a:rPr>
              <a:t>Reduces </a:t>
            </a:r>
            <a:r>
              <a:rPr lang="en-US" sz="2200" dirty="0">
                <a:solidFill>
                  <a:srgbClr val="C00000"/>
                </a:solidFill>
              </a:rPr>
              <a:t>execution time </a:t>
            </a:r>
            <a:r>
              <a:rPr lang="en-US" sz="2200" dirty="0" smtClean="0">
                <a:solidFill>
                  <a:srgbClr val="595959"/>
                </a:solidFill>
              </a:rPr>
              <a:t>by </a:t>
            </a:r>
            <a:r>
              <a:rPr lang="en-US" sz="2200" dirty="0" smtClean="0">
                <a:solidFill>
                  <a:srgbClr val="0000FF"/>
                </a:solidFill>
              </a:rPr>
              <a:t>54.2</a:t>
            </a:r>
            <a:r>
              <a:rPr lang="en-US" sz="2200" dirty="0" smtClean="0">
                <a:solidFill>
                  <a:srgbClr val="595959"/>
                </a:solidFill>
              </a:rPr>
              <a:t>% on </a:t>
            </a:r>
            <a:r>
              <a:rPr lang="en-US" sz="2200" dirty="0">
                <a:solidFill>
                  <a:srgbClr val="595959"/>
                </a:solidFill>
              </a:rPr>
              <a:t>average </a:t>
            </a:r>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a:xfrm>
            <a:off x="8534400" y="6477001"/>
            <a:ext cx="609600" cy="381008"/>
          </a:xfrm>
        </p:spPr>
        <p:txBody>
          <a:bodyPr/>
          <a:lstStyle/>
          <a:p>
            <a:r>
              <a:rPr lang="en-US" dirty="0" smtClean="0"/>
              <a:t>43</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7" name="Rounded Rectangle 6"/>
          <p:cNvSpPr/>
          <p:nvPr/>
        </p:nvSpPr>
        <p:spPr>
          <a:xfrm>
            <a:off x="2286000" y="4517648"/>
            <a:ext cx="1524000" cy="74015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PIM Core</a:t>
            </a:r>
            <a:endParaRPr lang="en-US" sz="2400" b="1" dirty="0">
              <a:solidFill>
                <a:srgbClr val="000000"/>
              </a:solidFill>
            </a:endParaRPr>
          </a:p>
        </p:txBody>
      </p:sp>
      <p:grpSp>
        <p:nvGrpSpPr>
          <p:cNvPr id="8" name="Group 7"/>
          <p:cNvGrpSpPr/>
          <p:nvPr/>
        </p:nvGrpSpPr>
        <p:grpSpPr>
          <a:xfrm>
            <a:off x="5029200" y="4419600"/>
            <a:ext cx="2667000" cy="914400"/>
            <a:chOff x="5562600" y="3276600"/>
            <a:chExt cx="2438400" cy="990600"/>
          </a:xfrm>
        </p:grpSpPr>
        <p:sp>
          <p:nvSpPr>
            <p:cNvPr id="9" name="Rounded Rectangle 8"/>
            <p:cNvSpPr/>
            <p:nvPr/>
          </p:nvSpPr>
          <p:spPr>
            <a:xfrm>
              <a:off x="5562600" y="32766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10" name="Rounded Rectangle 9"/>
            <p:cNvSpPr/>
            <p:nvPr/>
          </p:nvSpPr>
          <p:spPr>
            <a:xfrm>
              <a:off x="5715000" y="34290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11" name="Rounded Rectangle 10"/>
            <p:cNvSpPr/>
            <p:nvPr/>
          </p:nvSpPr>
          <p:spPr>
            <a:xfrm>
              <a:off x="5867400" y="35814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grpSp>
    </p:spTree>
    <p:extLst>
      <p:ext uri="{BB962C8B-B14F-4D97-AF65-F5344CB8AC3E}">
        <p14:creationId xmlns:p14="http://schemas.microsoft.com/office/powerpoint/2010/main" val="1059750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9144000" cy="2076450"/>
          </a:xfrm>
          <a:solidFill>
            <a:schemeClr val="tx2">
              <a:lumMod val="75000"/>
            </a:schemeClr>
          </a:solidFill>
        </p:spPr>
        <p:txBody>
          <a:bodyPr/>
          <a:lstStyle/>
          <a:p>
            <a:r>
              <a:rPr lang="en-US" sz="3800" dirty="0" smtClean="0">
                <a:solidFill>
                  <a:srgbClr val="FFFFFF"/>
                </a:solidFill>
                <a:latin typeface=""/>
              </a:rPr>
              <a:t>Google Workloads</a:t>
            </a:r>
            <a:br>
              <a:rPr lang="en-US" sz="3800" dirty="0" smtClean="0">
                <a:solidFill>
                  <a:srgbClr val="FFFFFF"/>
                </a:solidFill>
                <a:latin typeface=""/>
              </a:rPr>
            </a:br>
            <a:r>
              <a:rPr lang="en-US" sz="3800" dirty="0" smtClean="0">
                <a:solidFill>
                  <a:srgbClr val="FFFFFF"/>
                </a:solidFill>
                <a:latin typeface=""/>
              </a:rPr>
              <a:t> for Consumer Devices:</a:t>
            </a:r>
            <a:br>
              <a:rPr lang="en-US" sz="3800" dirty="0" smtClean="0">
                <a:solidFill>
                  <a:srgbClr val="FFFFFF"/>
                </a:solidFill>
                <a:latin typeface=""/>
              </a:rPr>
            </a:br>
            <a:r>
              <a:rPr lang="en-US" sz="3800" dirty="0" smtClean="0">
                <a:solidFill>
                  <a:srgbClr val="FFFFFF"/>
                </a:solidFill>
                <a:latin typeface=""/>
              </a:rPr>
              <a:t>Mitigating </a:t>
            </a:r>
            <a:r>
              <a:rPr lang="en-US" sz="3800" dirty="0">
                <a:solidFill>
                  <a:srgbClr val="FFFFFF"/>
                </a:solidFill>
                <a:latin typeface=""/>
              </a:rPr>
              <a:t>Data </a:t>
            </a:r>
            <a:r>
              <a:rPr lang="en-US" sz="3800" dirty="0" smtClean="0">
                <a:solidFill>
                  <a:srgbClr val="FFFFFF"/>
                </a:solidFill>
                <a:latin typeface=""/>
              </a:rPr>
              <a:t>Movement Bottlenecks</a:t>
            </a:r>
            <a:endParaRPr lang="en-US" sz="3800" dirty="0">
              <a:solidFill>
                <a:srgbClr val="FFFFFF"/>
              </a:solidFill>
            </a:endParaRPr>
          </a:p>
        </p:txBody>
      </p:sp>
      <p:sp>
        <p:nvSpPr>
          <p:cNvPr id="6" name="Subtitle 5"/>
          <p:cNvSpPr>
            <a:spLocks noGrp="1"/>
          </p:cNvSpPr>
          <p:nvPr>
            <p:ph type="subTitle" idx="1"/>
          </p:nvPr>
        </p:nvSpPr>
        <p:spPr>
          <a:xfrm>
            <a:off x="1371600" y="3156704"/>
            <a:ext cx="6400800" cy="685800"/>
          </a:xfrm>
        </p:spPr>
        <p:txBody>
          <a:bodyPr>
            <a:noAutofit/>
          </a:bodyPr>
          <a:lstStyle/>
          <a:p>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2605141" y="2819400"/>
            <a:ext cx="4024259" cy="584776"/>
          </a:xfrm>
          <a:prstGeom prst="rect">
            <a:avLst/>
          </a:prstGeom>
        </p:spPr>
        <p:txBody>
          <a:bodyPr wrap="none">
            <a:spAutoFit/>
          </a:bodyPr>
          <a:lstStyle/>
          <a:p>
            <a:pPr algn="ctr"/>
            <a:r>
              <a:rPr lang="en-US" sz="3200" b="1" dirty="0" smtClean="0">
                <a:solidFill>
                  <a:srgbClr val="800000"/>
                </a:solidFill>
              </a:rPr>
              <a:t>Amirali Boroumand</a:t>
            </a:r>
            <a:endParaRPr lang="en-US" sz="3200" b="1" dirty="0">
              <a:solidFill>
                <a:srgbClr val="800000"/>
              </a:solidFill>
            </a:endParaRPr>
          </a:p>
        </p:txBody>
      </p:sp>
      <p:sp>
        <p:nvSpPr>
          <p:cNvPr id="8" name="Rectangle 7"/>
          <p:cNvSpPr/>
          <p:nvPr/>
        </p:nvSpPr>
        <p:spPr>
          <a:xfrm>
            <a:off x="378337" y="3480376"/>
            <a:ext cx="8340745" cy="1200328"/>
          </a:xfrm>
          <a:prstGeom prst="rect">
            <a:avLst/>
          </a:prstGeom>
        </p:spPr>
        <p:txBody>
          <a:bodyPr wrap="none">
            <a:spAutoFit/>
          </a:bodyPr>
          <a:lstStyle/>
          <a:p>
            <a:pPr algn="ctr"/>
            <a:r>
              <a:rPr lang="en-US" sz="2400" b="1" dirty="0" err="1" smtClean="0">
                <a:solidFill>
                  <a:schemeClr val="tx1">
                    <a:lumMod val="50000"/>
                    <a:lumOff val="50000"/>
                  </a:schemeClr>
                </a:solidFill>
              </a:rPr>
              <a:t>Saugata</a:t>
            </a:r>
            <a:r>
              <a:rPr lang="en-US" sz="2400" b="1" dirty="0" smtClean="0">
                <a:solidFill>
                  <a:schemeClr val="tx1">
                    <a:lumMod val="50000"/>
                    <a:lumOff val="50000"/>
                  </a:schemeClr>
                </a:solidFill>
              </a:rPr>
              <a:t> </a:t>
            </a:r>
            <a:r>
              <a:rPr lang="en-US" sz="2400" b="1" dirty="0" err="1" smtClean="0">
                <a:solidFill>
                  <a:schemeClr val="tx1">
                    <a:lumMod val="50000"/>
                    <a:lumOff val="50000"/>
                  </a:schemeClr>
                </a:solidFill>
              </a:rPr>
              <a:t>Ghose</a:t>
            </a:r>
            <a:r>
              <a:rPr lang="en-US" sz="2400" b="1" dirty="0" smtClean="0">
                <a:solidFill>
                  <a:schemeClr val="tx1">
                    <a:lumMod val="50000"/>
                    <a:lumOff val="50000"/>
                  </a:schemeClr>
                </a:solidFill>
              </a:rPr>
              <a:t>,  </a:t>
            </a:r>
            <a:r>
              <a:rPr lang="tr-TR" sz="2400" b="1" dirty="0" err="1">
                <a:solidFill>
                  <a:schemeClr val="tx1">
                    <a:lumMod val="50000"/>
                    <a:lumOff val="50000"/>
                  </a:schemeClr>
                </a:solidFill>
              </a:rPr>
              <a:t>Youngsok</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Rachata</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Ausavarungnirun</a:t>
            </a:r>
            <a:r>
              <a:rPr lang="tr-TR" sz="2400" b="1" dirty="0" smtClean="0">
                <a:solidFill>
                  <a:schemeClr val="tx1">
                    <a:lumMod val="50000"/>
                    <a:lumOff val="50000"/>
                  </a:schemeClr>
                </a:solidFill>
              </a:rPr>
              <a:t>,</a:t>
            </a:r>
          </a:p>
          <a:p>
            <a:pPr algn="ctr"/>
            <a:r>
              <a:rPr lang="tr-TR" sz="2400" b="1" dirty="0" smtClean="0">
                <a:solidFill>
                  <a:schemeClr val="tx1">
                    <a:lumMod val="50000"/>
                    <a:lumOff val="50000"/>
                  </a:schemeClr>
                </a:solidFill>
              </a:rPr>
              <a:t> </a:t>
            </a:r>
            <a:r>
              <a:rPr lang="tr-TR" sz="2400" b="1" dirty="0" err="1">
                <a:solidFill>
                  <a:schemeClr val="tx1">
                    <a:lumMod val="50000"/>
                    <a:lumOff val="50000"/>
                  </a:schemeClr>
                </a:solidFill>
              </a:rPr>
              <a:t>Eric</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Shiu</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Rahul</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Thakur</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Daehyun</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Aki</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Kuusela</a:t>
            </a:r>
            <a:r>
              <a:rPr lang="tr-TR" sz="2400" b="1" dirty="0" smtClean="0">
                <a:solidFill>
                  <a:schemeClr val="tx1">
                    <a:lumMod val="50000"/>
                    <a:lumOff val="50000"/>
                  </a:schemeClr>
                </a:solidFill>
              </a:rPr>
              <a:t>,</a:t>
            </a:r>
            <a:br>
              <a:rPr lang="tr-TR" sz="2400" b="1" dirty="0" smtClean="0">
                <a:solidFill>
                  <a:schemeClr val="tx1">
                    <a:lumMod val="50000"/>
                    <a:lumOff val="50000"/>
                  </a:schemeClr>
                </a:solidFill>
              </a:rPr>
            </a:br>
            <a:r>
              <a:rPr lang="tr-TR" sz="2400" b="1" dirty="0" smtClean="0">
                <a:solidFill>
                  <a:schemeClr val="tx1">
                    <a:lumMod val="50000"/>
                    <a:lumOff val="50000"/>
                  </a:schemeClr>
                </a:solidFill>
              </a:rPr>
              <a:t> </a:t>
            </a:r>
            <a:r>
              <a:rPr lang="tr-TR" sz="2400" b="1" dirty="0">
                <a:solidFill>
                  <a:schemeClr val="tx1">
                    <a:lumMod val="50000"/>
                    <a:lumOff val="50000"/>
                  </a:schemeClr>
                </a:solidFill>
              </a:rPr>
              <a:t>Allan </a:t>
            </a:r>
            <a:r>
              <a:rPr lang="tr-TR" sz="2400" b="1" dirty="0" err="1" smtClean="0">
                <a:solidFill>
                  <a:schemeClr val="tx1">
                    <a:lumMod val="50000"/>
                    <a:lumOff val="50000"/>
                  </a:schemeClr>
                </a:solidFill>
              </a:rPr>
              <a:t>Knies</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Parthasarathy</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Ranganathan</a:t>
            </a:r>
            <a:r>
              <a:rPr lang="tr-TR" sz="2400" b="1" dirty="0" smtClean="0">
                <a:solidFill>
                  <a:schemeClr val="tx1">
                    <a:lumMod val="50000"/>
                    <a:lumOff val="50000"/>
                  </a:schemeClr>
                </a:solidFill>
              </a:rPr>
              <a:t>, </a:t>
            </a:r>
            <a:r>
              <a:rPr lang="tr-TR" sz="2400" b="1" dirty="0">
                <a:solidFill>
                  <a:schemeClr val="tx1">
                    <a:lumMod val="50000"/>
                    <a:lumOff val="50000"/>
                  </a:schemeClr>
                </a:solidFill>
              </a:rPr>
              <a:t>Onur </a:t>
            </a:r>
            <a:r>
              <a:rPr lang="tr-TR" sz="2400" b="1" dirty="0" smtClean="0">
                <a:solidFill>
                  <a:schemeClr val="tx1">
                    <a:lumMod val="50000"/>
                    <a:lumOff val="50000"/>
                  </a:schemeClr>
                </a:solidFill>
              </a:rPr>
              <a:t>Mutlu</a:t>
            </a:r>
            <a:endParaRPr lang="en-US" sz="2400" b="1" dirty="0">
              <a:solidFill>
                <a:schemeClr val="tx1">
                  <a:lumMod val="50000"/>
                  <a:lumOff val="50000"/>
                </a:schemeClr>
              </a:solidFill>
            </a:endParaRPr>
          </a:p>
        </p:txBody>
      </p:sp>
      <p:sp>
        <p:nvSpPr>
          <p:cNvPr id="4" name="TextBox 3"/>
          <p:cNvSpPr txBox="1"/>
          <p:nvPr/>
        </p:nvSpPr>
        <p:spPr>
          <a:xfrm>
            <a:off x="-1882588" y="3316941"/>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pic>
        <p:nvPicPr>
          <p:cNvPr id="13" name="Picture 12"/>
          <p:cNvPicPr>
            <a:picLocks noChangeAspect="1"/>
          </p:cNvPicPr>
          <p:nvPr/>
        </p:nvPicPr>
        <p:blipFill rotWithShape="1">
          <a:blip r:embed="rId2"/>
          <a:srcRect t="27272" b="29091"/>
          <a:stretch/>
        </p:blipFill>
        <p:spPr>
          <a:xfrm>
            <a:off x="506982" y="6050611"/>
            <a:ext cx="1828800" cy="798022"/>
          </a:xfrm>
          <a:prstGeom prst="rect">
            <a:avLst/>
          </a:prstGeom>
        </p:spPr>
      </p:pic>
      <p:pic>
        <p:nvPicPr>
          <p:cNvPr id="14" name="Picture 13"/>
          <p:cNvPicPr>
            <a:picLocks noChangeAspect="1"/>
          </p:cNvPicPr>
          <p:nvPr/>
        </p:nvPicPr>
        <p:blipFill>
          <a:blip r:embed="rId3"/>
          <a:stretch>
            <a:fillRect/>
          </a:stretch>
        </p:blipFill>
        <p:spPr>
          <a:xfrm>
            <a:off x="6981825" y="4724400"/>
            <a:ext cx="1682084" cy="1657706"/>
          </a:xfrm>
          <a:prstGeom prst="rect">
            <a:avLst/>
          </a:prstGeom>
        </p:spPr>
      </p:pic>
      <p:pic>
        <p:nvPicPr>
          <p:cNvPr id="15" name="Picture 14"/>
          <p:cNvPicPr>
            <a:picLocks noChangeAspect="1"/>
          </p:cNvPicPr>
          <p:nvPr/>
        </p:nvPicPr>
        <p:blipFill rotWithShape="1">
          <a:blip r:embed="rId4"/>
          <a:srcRect t="30096" b="30046"/>
          <a:stretch/>
        </p:blipFill>
        <p:spPr>
          <a:xfrm>
            <a:off x="6632242" y="6179521"/>
            <a:ext cx="2381250" cy="533400"/>
          </a:xfrm>
          <a:prstGeom prst="rect">
            <a:avLst/>
          </a:prstGeom>
        </p:spPr>
      </p:pic>
      <p:pic>
        <p:nvPicPr>
          <p:cNvPr id="16" name="Picture 15" descr="safari.png"/>
          <p:cNvPicPr>
            <a:picLocks noChangeAspect="1"/>
          </p:cNvPicPr>
          <p:nvPr/>
        </p:nvPicPr>
        <p:blipFill rotWithShape="1">
          <a:blip r:embed="rId5" cstate="print"/>
          <a:srcRect r="1519"/>
          <a:stretch/>
        </p:blipFill>
        <p:spPr>
          <a:xfrm>
            <a:off x="476188" y="5294713"/>
            <a:ext cx="1890388" cy="555400"/>
          </a:xfrm>
          <a:prstGeom prst="rect">
            <a:avLst/>
          </a:prstGeom>
        </p:spPr>
      </p:pic>
      <p:pic>
        <p:nvPicPr>
          <p:cNvPr id="17" name="Picture 16"/>
          <p:cNvPicPr>
            <a:picLocks noChangeAspect="1"/>
          </p:cNvPicPr>
          <p:nvPr/>
        </p:nvPicPr>
        <p:blipFill>
          <a:blip r:embed="rId6"/>
          <a:stretch>
            <a:fillRect/>
          </a:stretch>
        </p:blipFill>
        <p:spPr>
          <a:xfrm>
            <a:off x="3015517" y="5030786"/>
            <a:ext cx="3112967" cy="11241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887" y="6045295"/>
            <a:ext cx="1748226" cy="801853"/>
          </a:xfrm>
          <a:prstGeom prst="rect">
            <a:avLst/>
          </a:prstGeom>
        </p:spPr>
      </p:pic>
    </p:spTree>
    <p:extLst>
      <p:ext uri="{BB962C8B-B14F-4D97-AF65-F5344CB8AC3E}">
        <p14:creationId xmlns:p14="http://schemas.microsoft.com/office/powerpoint/2010/main" val="4079827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990600"/>
            <a:ext cx="8991600" cy="5715000"/>
          </a:xfrm>
        </p:spPr>
        <p:txBody>
          <a:bodyPr>
            <a:normAutofit/>
          </a:bodyPr>
          <a:lstStyle/>
          <a:p>
            <a:pPr algn="ctr"/>
            <a:endParaRPr lang="en-US" sz="2800" dirty="0" smtClean="0">
              <a:solidFill>
                <a:schemeClr val="tx2"/>
              </a:solidFill>
            </a:endParaRPr>
          </a:p>
          <a:p>
            <a:pPr algn="ctr"/>
            <a:endParaRPr lang="en-US" sz="2800" dirty="0">
              <a:solidFill>
                <a:schemeClr val="tx2"/>
              </a:solidFill>
            </a:endParaRPr>
          </a:p>
          <a:p>
            <a:pPr algn="ctr"/>
            <a:endParaRPr lang="en-US" sz="2800" dirty="0" smtClean="0">
              <a:solidFill>
                <a:schemeClr val="tx2"/>
              </a:solidFill>
            </a:endParaRPr>
          </a:p>
          <a:p>
            <a:pPr marL="0" indent="0" algn="ctr">
              <a:buNone/>
            </a:pPr>
            <a:r>
              <a:rPr lang="en-US" sz="4400" dirty="0" smtClean="0">
                <a:solidFill>
                  <a:schemeClr val="tx2"/>
                </a:solidFill>
              </a:rPr>
              <a:t>Backup</a:t>
            </a:r>
          </a:p>
          <a:p>
            <a:pPr lvl="1"/>
            <a:endParaRPr lang="en-US" sz="2000" dirty="0" smtClean="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8304053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Video Playback</a:t>
            </a:r>
            <a:endParaRPr lang="en-US" dirty="0"/>
          </a:p>
        </p:txBody>
      </p:sp>
      <p:sp>
        <p:nvSpPr>
          <p:cNvPr id="3" name="Content Placeholder 2"/>
          <p:cNvSpPr>
            <a:spLocks noGrp="1"/>
          </p:cNvSpPr>
          <p:nvPr>
            <p:ph idx="1"/>
          </p:nvPr>
        </p:nvSpPr>
        <p:spPr>
          <a:xfrm>
            <a:off x="227106" y="1107141"/>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39</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0" y="2971800"/>
            <a:ext cx="9144000" cy="954107"/>
          </a:xfrm>
          <a:prstGeom prst="rect">
            <a:avLst/>
          </a:prstGeom>
          <a:solidFill>
            <a:srgbClr val="E4E4E4"/>
          </a:solidFill>
        </p:spPr>
        <p:txBody>
          <a:bodyPr wrap="square">
            <a:spAutoFit/>
          </a:bodyPr>
          <a:lstStyle/>
          <a:p>
            <a:pPr algn="ctr"/>
            <a:r>
              <a:rPr lang="en-US" sz="2800" b="1" dirty="0" smtClean="0"/>
              <a:t> </a:t>
            </a:r>
            <a:r>
              <a:rPr lang="en-US" sz="2800" b="1" dirty="0" smtClean="0">
                <a:solidFill>
                  <a:schemeClr val="accent2"/>
                </a:solidFill>
              </a:rPr>
              <a:t>63.5%</a:t>
            </a:r>
            <a:r>
              <a:rPr lang="en-US" sz="2800" b="1" dirty="0" smtClean="0"/>
              <a:t> </a:t>
            </a:r>
            <a:r>
              <a:rPr lang="en-US" sz="2800" b="1" dirty="0"/>
              <a:t>of the </a:t>
            </a:r>
            <a:r>
              <a:rPr lang="en-US" sz="2800" b="1" dirty="0" smtClean="0"/>
              <a:t>system energy is spent on</a:t>
            </a:r>
            <a:br>
              <a:rPr lang="en-US" sz="2800" b="1" dirty="0" smtClean="0"/>
            </a:br>
            <a:r>
              <a:rPr lang="en-US" sz="2800" b="1" dirty="0" smtClean="0"/>
              <a:t> </a:t>
            </a:r>
            <a:r>
              <a:rPr lang="en-US" sz="2800" b="1" u="sng" dirty="0" smtClean="0">
                <a:solidFill>
                  <a:schemeClr val="accent2"/>
                </a:solidFill>
              </a:rPr>
              <a:t>data movement</a:t>
            </a:r>
            <a:endParaRPr lang="en-US" sz="2800" b="1" u="sng" dirty="0"/>
          </a:p>
        </p:txBody>
      </p:sp>
      <p:cxnSp>
        <p:nvCxnSpPr>
          <p:cNvPr id="30" name="Straight Arrow Connector 29"/>
          <p:cNvCxnSpPr/>
          <p:nvPr/>
        </p:nvCxnSpPr>
        <p:spPr>
          <a:xfrm>
            <a:off x="4495800" y="3962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371600" y="1524000"/>
            <a:ext cx="6400800" cy="1234678"/>
            <a:chOff x="685800" y="1752600"/>
            <a:chExt cx="6400800" cy="1234678"/>
          </a:xfrm>
        </p:grpSpPr>
        <p:grpSp>
          <p:nvGrpSpPr>
            <p:cNvPr id="15" name="Group 14"/>
            <p:cNvGrpSpPr/>
            <p:nvPr/>
          </p:nvGrpSpPr>
          <p:grpSpPr>
            <a:xfrm>
              <a:off x="685800" y="1752600"/>
              <a:ext cx="6400800" cy="1234678"/>
              <a:chOff x="685800" y="1752600"/>
              <a:chExt cx="6400800" cy="1234678"/>
            </a:xfrm>
          </p:grpSpPr>
          <p:pic>
            <p:nvPicPr>
              <p:cNvPr id="12" name="Picture 11"/>
              <p:cNvPicPr>
                <a:picLocks noChangeAspect="1"/>
              </p:cNvPicPr>
              <p:nvPr/>
            </p:nvPicPr>
            <p:blipFill>
              <a:blip r:embed="rId4"/>
              <a:stretch>
                <a:fillRect/>
              </a:stretch>
            </p:blipFill>
            <p:spPr>
              <a:xfrm>
                <a:off x="5799639" y="1752600"/>
                <a:ext cx="1286961" cy="1234678"/>
              </a:xfrm>
              <a:prstGeom prst="rect">
                <a:avLst/>
              </a:prstGeom>
            </p:spPr>
          </p:pic>
          <p:pic>
            <p:nvPicPr>
              <p:cNvPr id="26" name="Picture 25"/>
              <p:cNvPicPr>
                <a:picLocks noChangeAspect="1"/>
              </p:cNvPicPr>
              <p:nvPr/>
            </p:nvPicPr>
            <p:blipFill>
              <a:blip r:embed="rId5"/>
              <a:stretch>
                <a:fillRect/>
              </a:stretch>
            </p:blipFill>
            <p:spPr>
              <a:xfrm>
                <a:off x="685800" y="1981200"/>
                <a:ext cx="867423" cy="806703"/>
              </a:xfrm>
              <a:prstGeom prst="rect">
                <a:avLst/>
              </a:prstGeom>
            </p:spPr>
          </p:pic>
          <p:cxnSp>
            <p:nvCxnSpPr>
              <p:cNvPr id="27" name="Straight Arrow Connector 26"/>
              <p:cNvCxnSpPr/>
              <p:nvPr/>
            </p:nvCxnSpPr>
            <p:spPr>
              <a:xfrm>
                <a:off x="1676400" y="2590800"/>
                <a:ext cx="12192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95400" y="1828800"/>
                <a:ext cx="1981200" cy="707886"/>
              </a:xfrm>
              <a:prstGeom prst="rect">
                <a:avLst/>
              </a:prstGeom>
            </p:spPr>
            <p:txBody>
              <a:bodyPr wrap="square">
                <a:spAutoFit/>
              </a:bodyPr>
              <a:lstStyle/>
              <a:p>
                <a:pPr algn="ctr"/>
                <a:r>
                  <a:rPr lang="en-US" sz="2000" b="1" dirty="0" smtClean="0"/>
                  <a:t>Compressed video</a:t>
                </a:r>
                <a:endParaRPr lang="en-US" sz="2000" b="1" u="sng" dirty="0"/>
              </a:p>
            </p:txBody>
          </p:sp>
          <p:cxnSp>
            <p:nvCxnSpPr>
              <p:cNvPr id="44" name="Straight Arrow Connector 43"/>
              <p:cNvCxnSpPr/>
              <p:nvPr/>
            </p:nvCxnSpPr>
            <p:spPr>
              <a:xfrm>
                <a:off x="4953000" y="2590800"/>
                <a:ext cx="9144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124199" y="2209800"/>
                <a:ext cx="1676401" cy="533400"/>
              </a:xfrm>
              <a:prstGeom prst="roundRect">
                <a:avLst>
                  <a:gd name="adj" fmla="val 7702"/>
                </a:avLst>
              </a:prstGeom>
              <a:solidFill>
                <a:schemeClr val="tx2"/>
              </a:solidFill>
              <a:ln w="28575" cap="flat" cmpd="sng" algn="ctr">
                <a:solidFill>
                  <a:srgbClr val="000000"/>
                </a:solidFill>
                <a:prstDash val="solid"/>
                <a:miter lim="800000"/>
              </a:ln>
              <a:effectLst/>
            </p:spPr>
            <p:txBody>
              <a:bodyPr lIns="0" tIns="27432" rIns="0" bIns="0" rtlCol="0" anchor="ctr"/>
              <a:lstStyle/>
              <a:p>
                <a:pPr algn="ctr"/>
                <a:r>
                  <a:rPr lang="en-US" sz="2000" b="1" dirty="0">
                    <a:solidFill>
                      <a:schemeClr val="bg1"/>
                    </a:solidFill>
                  </a:rPr>
                  <a:t>VP9 Decoder</a:t>
                </a:r>
                <a:endParaRPr lang="en-US" sz="2000" b="1" u="sng" dirty="0">
                  <a:solidFill>
                    <a:schemeClr val="bg1"/>
                  </a:solidFill>
                </a:endParaRPr>
              </a:p>
            </p:txBody>
          </p:sp>
        </p:grpSp>
        <p:sp>
          <p:nvSpPr>
            <p:cNvPr id="46" name="Rectangle 45"/>
            <p:cNvSpPr/>
            <p:nvPr/>
          </p:nvSpPr>
          <p:spPr>
            <a:xfrm>
              <a:off x="4648200" y="2057400"/>
              <a:ext cx="1447800" cy="400110"/>
            </a:xfrm>
            <a:prstGeom prst="rect">
              <a:avLst/>
            </a:prstGeom>
          </p:spPr>
          <p:txBody>
            <a:bodyPr wrap="square">
              <a:spAutoFit/>
            </a:bodyPr>
            <a:lstStyle/>
            <a:p>
              <a:pPr algn="ctr"/>
              <a:r>
                <a:rPr lang="en-US" sz="2000" b="1" dirty="0" smtClean="0"/>
                <a:t>Display</a:t>
              </a:r>
              <a:endParaRPr lang="en-US" sz="1600" b="1" u="sng" dirty="0"/>
            </a:p>
          </p:txBody>
        </p:sp>
      </p:grpSp>
      <p:pic>
        <p:nvPicPr>
          <p:cNvPr id="47" name="Picture 46"/>
          <p:cNvPicPr>
            <a:picLocks noChangeAspect="1"/>
          </p:cNvPicPr>
          <p:nvPr/>
        </p:nvPicPr>
        <p:blipFill>
          <a:blip r:embed="rId6"/>
          <a:stretch>
            <a:fillRect/>
          </a:stretch>
        </p:blipFill>
        <p:spPr>
          <a:xfrm>
            <a:off x="4114800" y="1066800"/>
            <a:ext cx="1295400" cy="588759"/>
          </a:xfrm>
          <a:prstGeom prst="rect">
            <a:avLst/>
          </a:prstGeom>
        </p:spPr>
      </p:pic>
      <p:sp>
        <p:nvSpPr>
          <p:cNvPr id="49" name="Rectangle 48"/>
          <p:cNvSpPr/>
          <p:nvPr/>
        </p:nvSpPr>
        <p:spPr>
          <a:xfrm>
            <a:off x="0" y="4343400"/>
            <a:ext cx="9144000" cy="830997"/>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80.4</a:t>
            </a:r>
            <a:r>
              <a:rPr lang="en-US" sz="2400" b="1" dirty="0">
                <a:solidFill>
                  <a:schemeClr val="accent2"/>
                </a:solidFill>
              </a:rPr>
              <a:t>%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sub-pixel interpolation </a:t>
            </a:r>
            <a:r>
              <a:rPr lang="en-US" sz="2400" b="1" dirty="0" smtClean="0"/>
              <a:t>and </a:t>
            </a:r>
            <a:r>
              <a:rPr lang="en-US" sz="2400" b="1" u="sng" dirty="0" err="1" smtClean="0">
                <a:solidFill>
                  <a:srgbClr val="0000FF"/>
                </a:solidFill>
              </a:rPr>
              <a:t>deblocking</a:t>
            </a:r>
            <a:r>
              <a:rPr lang="en-US" sz="2400" b="1" u="sng" dirty="0" smtClean="0">
                <a:solidFill>
                  <a:srgbClr val="0000FF"/>
                </a:solidFill>
              </a:rPr>
              <a:t> filter</a:t>
            </a:r>
            <a:endParaRPr lang="en-US" sz="2400" b="1" u="sng" dirty="0">
              <a:solidFill>
                <a:srgbClr val="0000FF"/>
              </a:solidFill>
            </a:endParaRPr>
          </a:p>
        </p:txBody>
      </p:sp>
      <p:sp>
        <p:nvSpPr>
          <p:cNvPr id="50" name="Rectangle 49"/>
          <p:cNvSpPr/>
          <p:nvPr/>
        </p:nvSpPr>
        <p:spPr>
          <a:xfrm>
            <a:off x="4495800" y="5521404"/>
            <a:ext cx="4419600" cy="1107996"/>
          </a:xfrm>
          <a:prstGeom prst="rect">
            <a:avLst/>
          </a:prstGeom>
        </p:spPr>
        <p:txBody>
          <a:bodyPr wrap="square">
            <a:spAutoFit/>
          </a:bodyPr>
          <a:lstStyle/>
          <a:p>
            <a:pPr algn="ctr"/>
            <a:r>
              <a:rPr lang="en-US" sz="2200" b="1" u="sng" dirty="0" err="1">
                <a:solidFill>
                  <a:srgbClr val="800000"/>
                </a:solidFill>
              </a:rPr>
              <a:t>Deblocking</a:t>
            </a:r>
            <a:r>
              <a:rPr lang="en-US" sz="2200" b="1" u="sng" dirty="0">
                <a:solidFill>
                  <a:srgbClr val="800000"/>
                </a:solidFill>
              </a:rPr>
              <a:t> filter</a:t>
            </a:r>
            <a:r>
              <a:rPr lang="en-US" sz="2200" b="1" dirty="0" smtClean="0"/>
              <a:t>: a </a:t>
            </a:r>
            <a:r>
              <a:rPr lang="en-US" sz="2200" b="1" dirty="0"/>
              <a:t>simple </a:t>
            </a:r>
            <a:r>
              <a:rPr lang="en-US" sz="2200" b="1" dirty="0">
                <a:solidFill>
                  <a:srgbClr val="0000FF"/>
                </a:solidFill>
              </a:rPr>
              <a:t>low-pass </a:t>
            </a:r>
            <a:r>
              <a:rPr lang="en-US" sz="2200" b="1" dirty="0" smtClean="0"/>
              <a:t>filter that attempts to remove discontinuity in pixels</a:t>
            </a:r>
            <a:endParaRPr lang="en-US" sz="2200" b="1" dirty="0"/>
          </a:p>
        </p:txBody>
      </p:sp>
      <p:cxnSp>
        <p:nvCxnSpPr>
          <p:cNvPr id="51" name="Straight Arrow Connector 50"/>
          <p:cNvCxnSpPr/>
          <p:nvPr/>
        </p:nvCxnSpPr>
        <p:spPr>
          <a:xfrm>
            <a:off x="2667000" y="5181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553200" y="5181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33400" y="5486400"/>
            <a:ext cx="4038600" cy="1107996"/>
          </a:xfrm>
          <a:prstGeom prst="rect">
            <a:avLst/>
          </a:prstGeom>
        </p:spPr>
        <p:txBody>
          <a:bodyPr wrap="square">
            <a:spAutoFit/>
          </a:bodyPr>
          <a:lstStyle/>
          <a:p>
            <a:pPr algn="ctr"/>
            <a:r>
              <a:rPr lang="en-US" sz="2200" b="1" u="sng" dirty="0">
                <a:solidFill>
                  <a:srgbClr val="800000"/>
                </a:solidFill>
              </a:rPr>
              <a:t>Sub-pixel interpolation</a:t>
            </a:r>
            <a:r>
              <a:rPr lang="en-US" sz="2200" b="1" dirty="0">
                <a:solidFill>
                  <a:srgbClr val="800000"/>
                </a:solidFill>
              </a:rPr>
              <a:t>:</a:t>
            </a:r>
            <a:r>
              <a:rPr lang="en-US" sz="2200" b="1" dirty="0"/>
              <a:t> </a:t>
            </a:r>
            <a:r>
              <a:rPr lang="en-US" sz="2200" b="1" dirty="0" smtClean="0"/>
              <a:t>interpolates </a:t>
            </a:r>
            <a:r>
              <a:rPr lang="en-US" sz="2200" b="1" dirty="0"/>
              <a:t>the value of pixels at </a:t>
            </a:r>
            <a:r>
              <a:rPr lang="en-US" sz="2200" b="1" dirty="0">
                <a:solidFill>
                  <a:srgbClr val="0000FF"/>
                </a:solidFill>
              </a:rPr>
              <a:t>non-integer </a:t>
            </a:r>
            <a:r>
              <a:rPr lang="en-US" sz="2200" b="1" dirty="0"/>
              <a:t>location</a:t>
            </a:r>
          </a:p>
        </p:txBody>
      </p:sp>
    </p:spTree>
    <p:extLst>
      <p:ext uri="{BB962C8B-B14F-4D97-AF65-F5344CB8AC3E}">
        <p14:creationId xmlns:p14="http://schemas.microsoft.com/office/powerpoint/2010/main" val="399433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P spid="50" grpId="0"/>
      <p:bldP spid="5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Video Playback</a:t>
            </a:r>
            <a:endParaRPr lang="en-US" dirty="0"/>
          </a:p>
        </p:txBody>
      </p:sp>
      <p:sp>
        <p:nvSpPr>
          <p:cNvPr id="3" name="Content Placeholder 2"/>
          <p:cNvSpPr>
            <a:spLocks noGrp="1"/>
          </p:cNvSpPr>
          <p:nvPr>
            <p:ph idx="1"/>
          </p:nvPr>
        </p:nvSpPr>
        <p:spPr>
          <a:xfrm>
            <a:off x="227106" y="1107141"/>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40</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0" y="2971800"/>
            <a:ext cx="9144000" cy="954107"/>
          </a:xfrm>
          <a:prstGeom prst="rect">
            <a:avLst/>
          </a:prstGeom>
          <a:solidFill>
            <a:srgbClr val="E4E4E4"/>
          </a:solidFill>
        </p:spPr>
        <p:txBody>
          <a:bodyPr wrap="square">
            <a:spAutoFit/>
          </a:bodyPr>
          <a:lstStyle/>
          <a:p>
            <a:pPr algn="ctr"/>
            <a:r>
              <a:rPr lang="en-US" sz="2800" b="1" dirty="0" smtClean="0"/>
              <a:t> </a:t>
            </a:r>
            <a:r>
              <a:rPr lang="en-US" sz="2800" b="1" dirty="0" smtClean="0">
                <a:solidFill>
                  <a:schemeClr val="accent2"/>
                </a:solidFill>
              </a:rPr>
              <a:t>63.5%</a:t>
            </a:r>
            <a:r>
              <a:rPr lang="en-US" sz="2800" b="1" dirty="0" smtClean="0"/>
              <a:t> </a:t>
            </a:r>
            <a:r>
              <a:rPr lang="en-US" sz="2800" b="1" dirty="0"/>
              <a:t>of the </a:t>
            </a:r>
            <a:r>
              <a:rPr lang="en-US" sz="2800" b="1" dirty="0" smtClean="0"/>
              <a:t>system energy is spent on</a:t>
            </a:r>
            <a:br>
              <a:rPr lang="en-US" sz="2800" b="1" dirty="0" smtClean="0"/>
            </a:br>
            <a:r>
              <a:rPr lang="en-US" sz="2800" b="1" dirty="0" smtClean="0"/>
              <a:t> </a:t>
            </a:r>
            <a:r>
              <a:rPr lang="en-US" sz="2800" b="1" u="sng" dirty="0" smtClean="0">
                <a:solidFill>
                  <a:schemeClr val="accent2"/>
                </a:solidFill>
              </a:rPr>
              <a:t>data movement</a:t>
            </a:r>
            <a:endParaRPr lang="en-US" sz="2800" b="1" u="sng" dirty="0"/>
          </a:p>
        </p:txBody>
      </p:sp>
      <p:cxnSp>
        <p:nvCxnSpPr>
          <p:cNvPr id="30" name="Straight Arrow Connector 29"/>
          <p:cNvCxnSpPr/>
          <p:nvPr/>
        </p:nvCxnSpPr>
        <p:spPr>
          <a:xfrm>
            <a:off x="4495800" y="3962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371600" y="1524000"/>
            <a:ext cx="6400800" cy="1234678"/>
            <a:chOff x="685800" y="1752600"/>
            <a:chExt cx="6400800" cy="1234678"/>
          </a:xfrm>
        </p:grpSpPr>
        <p:grpSp>
          <p:nvGrpSpPr>
            <p:cNvPr id="15" name="Group 14"/>
            <p:cNvGrpSpPr/>
            <p:nvPr/>
          </p:nvGrpSpPr>
          <p:grpSpPr>
            <a:xfrm>
              <a:off x="685800" y="1752600"/>
              <a:ext cx="6400800" cy="1234678"/>
              <a:chOff x="685800" y="1752600"/>
              <a:chExt cx="6400800" cy="1234678"/>
            </a:xfrm>
          </p:grpSpPr>
          <p:pic>
            <p:nvPicPr>
              <p:cNvPr id="12" name="Picture 11"/>
              <p:cNvPicPr>
                <a:picLocks noChangeAspect="1"/>
              </p:cNvPicPr>
              <p:nvPr/>
            </p:nvPicPr>
            <p:blipFill>
              <a:blip r:embed="rId4"/>
              <a:stretch>
                <a:fillRect/>
              </a:stretch>
            </p:blipFill>
            <p:spPr>
              <a:xfrm>
                <a:off x="5799639" y="1752600"/>
                <a:ext cx="1286961" cy="1234678"/>
              </a:xfrm>
              <a:prstGeom prst="rect">
                <a:avLst/>
              </a:prstGeom>
            </p:spPr>
          </p:pic>
          <p:pic>
            <p:nvPicPr>
              <p:cNvPr id="26" name="Picture 25"/>
              <p:cNvPicPr>
                <a:picLocks noChangeAspect="1"/>
              </p:cNvPicPr>
              <p:nvPr/>
            </p:nvPicPr>
            <p:blipFill>
              <a:blip r:embed="rId5"/>
              <a:stretch>
                <a:fillRect/>
              </a:stretch>
            </p:blipFill>
            <p:spPr>
              <a:xfrm>
                <a:off x="685800" y="1981200"/>
                <a:ext cx="867423" cy="806703"/>
              </a:xfrm>
              <a:prstGeom prst="rect">
                <a:avLst/>
              </a:prstGeom>
            </p:spPr>
          </p:pic>
          <p:cxnSp>
            <p:nvCxnSpPr>
              <p:cNvPr id="27" name="Straight Arrow Connector 26"/>
              <p:cNvCxnSpPr/>
              <p:nvPr/>
            </p:nvCxnSpPr>
            <p:spPr>
              <a:xfrm>
                <a:off x="1676400" y="2590800"/>
                <a:ext cx="12192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95400" y="1828800"/>
                <a:ext cx="1981200" cy="707886"/>
              </a:xfrm>
              <a:prstGeom prst="rect">
                <a:avLst/>
              </a:prstGeom>
            </p:spPr>
            <p:txBody>
              <a:bodyPr wrap="square">
                <a:spAutoFit/>
              </a:bodyPr>
              <a:lstStyle/>
              <a:p>
                <a:pPr algn="ctr"/>
                <a:r>
                  <a:rPr lang="en-US" sz="2000" b="1" dirty="0" smtClean="0"/>
                  <a:t>Compressed video</a:t>
                </a:r>
                <a:endParaRPr lang="en-US" sz="2000" b="1" u="sng" dirty="0"/>
              </a:p>
            </p:txBody>
          </p:sp>
          <p:cxnSp>
            <p:nvCxnSpPr>
              <p:cNvPr id="44" name="Straight Arrow Connector 43"/>
              <p:cNvCxnSpPr/>
              <p:nvPr/>
            </p:nvCxnSpPr>
            <p:spPr>
              <a:xfrm>
                <a:off x="4953000" y="2590800"/>
                <a:ext cx="9144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124199" y="2209800"/>
                <a:ext cx="1676401" cy="533400"/>
              </a:xfrm>
              <a:prstGeom prst="roundRect">
                <a:avLst>
                  <a:gd name="adj" fmla="val 7702"/>
                </a:avLst>
              </a:prstGeom>
              <a:solidFill>
                <a:schemeClr val="tx2"/>
              </a:solidFill>
              <a:ln w="28575" cap="flat" cmpd="sng" algn="ctr">
                <a:solidFill>
                  <a:srgbClr val="000000"/>
                </a:solidFill>
                <a:prstDash val="solid"/>
                <a:miter lim="800000"/>
              </a:ln>
              <a:effectLst/>
            </p:spPr>
            <p:txBody>
              <a:bodyPr lIns="0" tIns="27432" rIns="0" bIns="0" rtlCol="0" anchor="ctr"/>
              <a:lstStyle/>
              <a:p>
                <a:pPr algn="ctr"/>
                <a:r>
                  <a:rPr lang="en-US" sz="2000" b="1" dirty="0">
                    <a:solidFill>
                      <a:schemeClr val="bg1"/>
                    </a:solidFill>
                  </a:rPr>
                  <a:t>VP9 Decoder</a:t>
                </a:r>
                <a:endParaRPr lang="en-US" sz="2000" b="1" u="sng" dirty="0">
                  <a:solidFill>
                    <a:schemeClr val="bg1"/>
                  </a:solidFill>
                </a:endParaRPr>
              </a:p>
            </p:txBody>
          </p:sp>
        </p:grpSp>
        <p:sp>
          <p:nvSpPr>
            <p:cNvPr id="46" name="Rectangle 45"/>
            <p:cNvSpPr/>
            <p:nvPr/>
          </p:nvSpPr>
          <p:spPr>
            <a:xfrm>
              <a:off x="4648200" y="2057400"/>
              <a:ext cx="1447800" cy="400110"/>
            </a:xfrm>
            <a:prstGeom prst="rect">
              <a:avLst/>
            </a:prstGeom>
          </p:spPr>
          <p:txBody>
            <a:bodyPr wrap="square">
              <a:spAutoFit/>
            </a:bodyPr>
            <a:lstStyle/>
            <a:p>
              <a:pPr algn="ctr"/>
              <a:r>
                <a:rPr lang="en-US" sz="2000" b="1" dirty="0" smtClean="0"/>
                <a:t>Display</a:t>
              </a:r>
              <a:endParaRPr lang="en-US" sz="1600" b="1" u="sng" dirty="0"/>
            </a:p>
          </p:txBody>
        </p:sp>
      </p:grpSp>
      <p:pic>
        <p:nvPicPr>
          <p:cNvPr id="47" name="Picture 46"/>
          <p:cNvPicPr>
            <a:picLocks noChangeAspect="1"/>
          </p:cNvPicPr>
          <p:nvPr/>
        </p:nvPicPr>
        <p:blipFill>
          <a:blip r:embed="rId6"/>
          <a:stretch>
            <a:fillRect/>
          </a:stretch>
        </p:blipFill>
        <p:spPr>
          <a:xfrm>
            <a:off x="4114800" y="1066800"/>
            <a:ext cx="1295400" cy="588759"/>
          </a:xfrm>
          <a:prstGeom prst="rect">
            <a:avLst/>
          </a:prstGeom>
        </p:spPr>
      </p:pic>
      <p:sp>
        <p:nvSpPr>
          <p:cNvPr id="49" name="Rectangle 48"/>
          <p:cNvSpPr/>
          <p:nvPr/>
        </p:nvSpPr>
        <p:spPr>
          <a:xfrm>
            <a:off x="0" y="4343400"/>
            <a:ext cx="9144000" cy="830997"/>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80.4</a:t>
            </a:r>
            <a:r>
              <a:rPr lang="en-US" sz="2400" b="1" dirty="0">
                <a:solidFill>
                  <a:schemeClr val="accent2"/>
                </a:solidFill>
              </a:rPr>
              <a:t>%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sub-pixel interpolation </a:t>
            </a:r>
            <a:r>
              <a:rPr lang="en-US" sz="2400" b="1" dirty="0" smtClean="0"/>
              <a:t>and </a:t>
            </a:r>
            <a:r>
              <a:rPr lang="en-US" sz="2400" b="1" u="sng" dirty="0" err="1" smtClean="0">
                <a:solidFill>
                  <a:srgbClr val="0000FF"/>
                </a:solidFill>
              </a:rPr>
              <a:t>deblocking</a:t>
            </a:r>
            <a:r>
              <a:rPr lang="en-US" sz="2400" b="1" u="sng" dirty="0" smtClean="0">
                <a:solidFill>
                  <a:srgbClr val="0000FF"/>
                </a:solidFill>
              </a:rPr>
              <a:t> filter</a:t>
            </a:r>
            <a:endParaRPr lang="en-US" sz="2400" b="1" u="sng" dirty="0">
              <a:solidFill>
                <a:srgbClr val="0000FF"/>
              </a:solidFill>
            </a:endParaRPr>
          </a:p>
        </p:txBody>
      </p:sp>
      <p:sp>
        <p:nvSpPr>
          <p:cNvPr id="50" name="Rectangle 49"/>
          <p:cNvSpPr/>
          <p:nvPr/>
        </p:nvSpPr>
        <p:spPr>
          <a:xfrm>
            <a:off x="4495800" y="5521404"/>
            <a:ext cx="4419600" cy="1107996"/>
          </a:xfrm>
          <a:prstGeom prst="rect">
            <a:avLst/>
          </a:prstGeom>
        </p:spPr>
        <p:txBody>
          <a:bodyPr wrap="square">
            <a:spAutoFit/>
          </a:bodyPr>
          <a:lstStyle/>
          <a:p>
            <a:pPr algn="ctr"/>
            <a:r>
              <a:rPr lang="en-US" sz="2200" b="1" u="sng" dirty="0" err="1">
                <a:solidFill>
                  <a:srgbClr val="800000"/>
                </a:solidFill>
              </a:rPr>
              <a:t>Deblocking</a:t>
            </a:r>
            <a:r>
              <a:rPr lang="en-US" sz="2200" b="1" u="sng" dirty="0">
                <a:solidFill>
                  <a:srgbClr val="800000"/>
                </a:solidFill>
              </a:rPr>
              <a:t> filter</a:t>
            </a:r>
            <a:r>
              <a:rPr lang="en-US" sz="2200" b="1" dirty="0" smtClean="0"/>
              <a:t>: a </a:t>
            </a:r>
            <a:r>
              <a:rPr lang="en-US" sz="2200" b="1" dirty="0"/>
              <a:t>simple </a:t>
            </a:r>
            <a:r>
              <a:rPr lang="en-US" sz="2200" b="1" dirty="0">
                <a:solidFill>
                  <a:srgbClr val="0000FF"/>
                </a:solidFill>
              </a:rPr>
              <a:t>low-pass </a:t>
            </a:r>
            <a:r>
              <a:rPr lang="en-US" sz="2200" b="1" dirty="0" smtClean="0"/>
              <a:t>filter that attempts to remove discontinuity in pixels</a:t>
            </a:r>
            <a:endParaRPr lang="en-US" sz="2200" b="1" dirty="0"/>
          </a:p>
        </p:txBody>
      </p:sp>
      <p:cxnSp>
        <p:nvCxnSpPr>
          <p:cNvPr id="51" name="Straight Arrow Connector 50"/>
          <p:cNvCxnSpPr/>
          <p:nvPr/>
        </p:nvCxnSpPr>
        <p:spPr>
          <a:xfrm>
            <a:off x="2667000" y="5181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553200" y="5181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33400" y="5486400"/>
            <a:ext cx="4038600" cy="1107996"/>
          </a:xfrm>
          <a:prstGeom prst="rect">
            <a:avLst/>
          </a:prstGeom>
        </p:spPr>
        <p:txBody>
          <a:bodyPr wrap="square">
            <a:spAutoFit/>
          </a:bodyPr>
          <a:lstStyle/>
          <a:p>
            <a:pPr algn="ctr"/>
            <a:r>
              <a:rPr lang="en-US" sz="2200" b="1" u="sng" dirty="0">
                <a:solidFill>
                  <a:srgbClr val="800000"/>
                </a:solidFill>
              </a:rPr>
              <a:t>Sub-pixel interpolation</a:t>
            </a:r>
            <a:r>
              <a:rPr lang="en-US" sz="2200" b="1" dirty="0">
                <a:solidFill>
                  <a:srgbClr val="800000"/>
                </a:solidFill>
              </a:rPr>
              <a:t>:</a:t>
            </a:r>
            <a:r>
              <a:rPr lang="en-US" sz="2200" b="1" dirty="0"/>
              <a:t> </a:t>
            </a:r>
            <a:r>
              <a:rPr lang="en-US" sz="2200" b="1" dirty="0" smtClean="0"/>
              <a:t>interpolates </a:t>
            </a:r>
            <a:r>
              <a:rPr lang="en-US" sz="2200" b="1" dirty="0"/>
              <a:t>the value of pixels at </a:t>
            </a:r>
            <a:r>
              <a:rPr lang="en-US" sz="2200" b="1" dirty="0">
                <a:solidFill>
                  <a:srgbClr val="0000FF"/>
                </a:solidFill>
              </a:rPr>
              <a:t>non-integer </a:t>
            </a:r>
            <a:r>
              <a:rPr lang="en-US" sz="2200" b="1" dirty="0"/>
              <a:t>location</a:t>
            </a:r>
          </a:p>
        </p:txBody>
      </p:sp>
      <p:sp>
        <p:nvSpPr>
          <p:cNvPr id="23" name="Rectangle 22"/>
          <p:cNvSpPr/>
          <p:nvPr/>
        </p:nvSpPr>
        <p:spPr>
          <a:xfrm>
            <a:off x="-76200" y="0"/>
            <a:ext cx="92202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24" name="Group 23"/>
          <p:cNvGrpSpPr/>
          <p:nvPr/>
        </p:nvGrpSpPr>
        <p:grpSpPr>
          <a:xfrm>
            <a:off x="228600" y="3200400"/>
            <a:ext cx="9080329" cy="1752600"/>
            <a:chOff x="1867295" y="5452953"/>
            <a:chExt cx="6877144" cy="668851"/>
          </a:xfrm>
        </p:grpSpPr>
        <p:grpSp>
          <p:nvGrpSpPr>
            <p:cNvPr id="25" name="Group 24"/>
            <p:cNvGrpSpPr/>
            <p:nvPr/>
          </p:nvGrpSpPr>
          <p:grpSpPr>
            <a:xfrm>
              <a:off x="1867295" y="5452953"/>
              <a:ext cx="6535685" cy="668851"/>
              <a:chOff x="-93042" y="818790"/>
              <a:chExt cx="10190753" cy="388079"/>
            </a:xfrm>
          </p:grpSpPr>
          <p:sp>
            <p:nvSpPr>
              <p:cNvPr id="29" name="Rounded Rectangle 28"/>
              <p:cNvSpPr/>
              <p:nvPr/>
            </p:nvSpPr>
            <p:spPr bwMode="auto">
              <a:xfrm>
                <a:off x="109225" y="818790"/>
                <a:ext cx="9988486" cy="388079"/>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1" name="Rectangle 30"/>
              <p:cNvSpPr/>
              <p:nvPr/>
            </p:nvSpPr>
            <p:spPr>
              <a:xfrm>
                <a:off x="-93042" y="854529"/>
                <a:ext cx="9386361" cy="125400"/>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28" name="Rectangle 27"/>
            <p:cNvSpPr/>
            <p:nvPr/>
          </p:nvSpPr>
          <p:spPr>
            <a:xfrm>
              <a:off x="2112440" y="5486396"/>
              <a:ext cx="6631999" cy="552052"/>
            </a:xfrm>
            <a:prstGeom prst="rect">
              <a:avLst/>
            </a:prstGeom>
          </p:spPr>
          <p:txBody>
            <a:bodyPr wrap="square">
              <a:spAutoFit/>
            </a:bodyPr>
            <a:lstStyle/>
            <a:p>
              <a:r>
                <a:rPr lang="en-US" sz="3200" b="1" dirty="0"/>
                <a:t>Based on our analysis, we conclude that:</a:t>
              </a:r>
            </a:p>
            <a:p>
              <a:pPr marL="342900" indent="-342900">
                <a:buFont typeface="Arial"/>
                <a:buChar char="•"/>
              </a:pPr>
              <a:r>
                <a:rPr lang="en-US" sz="2800" dirty="0" smtClean="0"/>
                <a:t>Both Functions can benefit from </a:t>
              </a:r>
              <a:r>
                <a:rPr lang="en-US" sz="2800" dirty="0" smtClean="0">
                  <a:solidFill>
                    <a:srgbClr val="0000FF"/>
                  </a:solidFill>
                </a:rPr>
                <a:t>PIM </a:t>
              </a:r>
              <a:r>
                <a:rPr lang="en-US" sz="2800" dirty="0">
                  <a:solidFill>
                    <a:srgbClr val="0000FF"/>
                  </a:solidFill>
                </a:rPr>
                <a:t>execution </a:t>
              </a:r>
            </a:p>
            <a:p>
              <a:pPr marL="342900" indent="-342900">
                <a:buFont typeface="Arial"/>
                <a:buChar char="•"/>
              </a:pPr>
              <a:r>
                <a:rPr lang="en-US" sz="2800" dirty="0" smtClean="0"/>
                <a:t>They can be implemented in </a:t>
              </a:r>
              <a:r>
                <a:rPr lang="en-US" sz="2800" dirty="0">
                  <a:solidFill>
                    <a:srgbClr val="0000FF"/>
                  </a:solidFill>
                </a:rPr>
                <a:t>PIM </a:t>
              </a:r>
              <a:r>
                <a:rPr lang="en-US" sz="2800" dirty="0" smtClean="0">
                  <a:solidFill>
                    <a:srgbClr val="0000FF"/>
                  </a:solidFill>
                </a:rPr>
                <a:t>logic</a:t>
              </a:r>
              <a:endParaRPr lang="en-US" sz="2800" dirty="0">
                <a:solidFill>
                  <a:srgbClr val="0000FF"/>
                </a:solidFill>
              </a:endParaRPr>
            </a:p>
          </p:txBody>
        </p:sp>
      </p:grpSp>
    </p:spTree>
    <p:extLst>
      <p:ext uri="{BB962C8B-B14F-4D97-AF65-F5344CB8AC3E}">
        <p14:creationId xmlns:p14="http://schemas.microsoft.com/office/powerpoint/2010/main" val="555310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Video Capture</a:t>
            </a:r>
            <a:endParaRPr lang="en-US" dirty="0"/>
          </a:p>
        </p:txBody>
      </p:sp>
      <p:sp>
        <p:nvSpPr>
          <p:cNvPr id="3" name="Content Placeholder 2"/>
          <p:cNvSpPr>
            <a:spLocks noGrp="1"/>
          </p:cNvSpPr>
          <p:nvPr>
            <p:ph idx="1"/>
          </p:nvPr>
        </p:nvSpPr>
        <p:spPr>
          <a:xfrm>
            <a:off x="227106" y="1107141"/>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41</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0" y="2855893"/>
            <a:ext cx="9144000" cy="954107"/>
          </a:xfrm>
          <a:prstGeom prst="rect">
            <a:avLst/>
          </a:prstGeom>
          <a:solidFill>
            <a:srgbClr val="E4E4E4"/>
          </a:solidFill>
        </p:spPr>
        <p:txBody>
          <a:bodyPr wrap="square">
            <a:spAutoFit/>
          </a:bodyPr>
          <a:lstStyle/>
          <a:p>
            <a:pPr algn="ctr"/>
            <a:r>
              <a:rPr lang="en-US" sz="2800" b="1" dirty="0" smtClean="0"/>
              <a:t> </a:t>
            </a:r>
            <a:r>
              <a:rPr lang="en-US" sz="2800" b="1" dirty="0" smtClean="0">
                <a:solidFill>
                  <a:schemeClr val="accent2"/>
                </a:solidFill>
              </a:rPr>
              <a:t>59.1%</a:t>
            </a:r>
            <a:r>
              <a:rPr lang="en-US" sz="2800" b="1" dirty="0" smtClean="0"/>
              <a:t> </a:t>
            </a:r>
            <a:r>
              <a:rPr lang="en-US" sz="2800" b="1" dirty="0"/>
              <a:t>of the </a:t>
            </a:r>
            <a:r>
              <a:rPr lang="en-US" sz="2800" b="1" dirty="0" smtClean="0"/>
              <a:t>system energy is spent on</a:t>
            </a:r>
            <a:br>
              <a:rPr lang="en-US" sz="2800" b="1" dirty="0" smtClean="0"/>
            </a:br>
            <a:r>
              <a:rPr lang="en-US" sz="2800" b="1" dirty="0" smtClean="0"/>
              <a:t> </a:t>
            </a:r>
            <a:r>
              <a:rPr lang="en-US" sz="2800" b="1" u="sng" dirty="0" smtClean="0">
                <a:solidFill>
                  <a:schemeClr val="accent2"/>
                </a:solidFill>
              </a:rPr>
              <a:t>data movement</a:t>
            </a:r>
            <a:endParaRPr lang="en-US" sz="2800" b="1" u="sng" dirty="0"/>
          </a:p>
        </p:txBody>
      </p:sp>
      <p:cxnSp>
        <p:nvCxnSpPr>
          <p:cNvPr id="30" name="Straight Arrow Connector 29"/>
          <p:cNvCxnSpPr/>
          <p:nvPr/>
        </p:nvCxnSpPr>
        <p:spPr>
          <a:xfrm>
            <a:off x="4648200" y="3962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295400" y="1447800"/>
            <a:ext cx="6468561" cy="1234678"/>
            <a:chOff x="846639" y="1752600"/>
            <a:chExt cx="6468561" cy="1234678"/>
          </a:xfrm>
        </p:grpSpPr>
        <p:grpSp>
          <p:nvGrpSpPr>
            <p:cNvPr id="15" name="Group 14"/>
            <p:cNvGrpSpPr/>
            <p:nvPr/>
          </p:nvGrpSpPr>
          <p:grpSpPr>
            <a:xfrm>
              <a:off x="846639" y="1752600"/>
              <a:ext cx="6468561" cy="1234678"/>
              <a:chOff x="846639" y="1752600"/>
              <a:chExt cx="6468561" cy="1234678"/>
            </a:xfrm>
          </p:grpSpPr>
          <p:pic>
            <p:nvPicPr>
              <p:cNvPr id="12" name="Picture 11"/>
              <p:cNvPicPr>
                <a:picLocks noChangeAspect="1"/>
              </p:cNvPicPr>
              <p:nvPr/>
            </p:nvPicPr>
            <p:blipFill>
              <a:blip r:embed="rId4"/>
              <a:stretch>
                <a:fillRect/>
              </a:stretch>
            </p:blipFill>
            <p:spPr>
              <a:xfrm>
                <a:off x="846639" y="1752600"/>
                <a:ext cx="1286961" cy="1234678"/>
              </a:xfrm>
              <a:prstGeom prst="rect">
                <a:avLst/>
              </a:prstGeom>
            </p:spPr>
          </p:pic>
          <p:pic>
            <p:nvPicPr>
              <p:cNvPr id="26" name="Picture 25"/>
              <p:cNvPicPr>
                <a:picLocks noChangeAspect="1"/>
              </p:cNvPicPr>
              <p:nvPr/>
            </p:nvPicPr>
            <p:blipFill>
              <a:blip r:embed="rId5"/>
              <a:stretch>
                <a:fillRect/>
              </a:stretch>
            </p:blipFill>
            <p:spPr>
              <a:xfrm>
                <a:off x="6447777" y="1981200"/>
                <a:ext cx="867423" cy="806703"/>
              </a:xfrm>
              <a:prstGeom prst="rect">
                <a:avLst/>
              </a:prstGeom>
            </p:spPr>
          </p:pic>
          <p:cxnSp>
            <p:nvCxnSpPr>
              <p:cNvPr id="27" name="Straight Arrow Connector 26"/>
              <p:cNvCxnSpPr/>
              <p:nvPr/>
            </p:nvCxnSpPr>
            <p:spPr>
              <a:xfrm>
                <a:off x="2057400" y="2514600"/>
                <a:ext cx="12954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828800" y="1752600"/>
                <a:ext cx="1752600" cy="707886"/>
              </a:xfrm>
              <a:prstGeom prst="rect">
                <a:avLst/>
              </a:prstGeom>
            </p:spPr>
            <p:txBody>
              <a:bodyPr wrap="square">
                <a:spAutoFit/>
              </a:bodyPr>
              <a:lstStyle/>
              <a:p>
                <a:pPr algn="ctr"/>
                <a:r>
                  <a:rPr lang="en-US" sz="2000" b="1" dirty="0" smtClean="0"/>
                  <a:t>Captured video</a:t>
                </a:r>
                <a:endParaRPr lang="en-US" sz="2000" b="1" u="sng" dirty="0"/>
              </a:p>
            </p:txBody>
          </p:sp>
          <p:cxnSp>
            <p:nvCxnSpPr>
              <p:cNvPr id="44" name="Straight Arrow Connector 43"/>
              <p:cNvCxnSpPr/>
              <p:nvPr/>
            </p:nvCxnSpPr>
            <p:spPr>
              <a:xfrm>
                <a:off x="5029200" y="2514600"/>
                <a:ext cx="13716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495779" y="2209800"/>
                <a:ext cx="1381021" cy="533400"/>
              </a:xfrm>
              <a:prstGeom prst="roundRect">
                <a:avLst>
                  <a:gd name="adj" fmla="val 7702"/>
                </a:avLst>
              </a:prstGeom>
              <a:solidFill>
                <a:schemeClr val="tx2"/>
              </a:solidFill>
              <a:ln w="28575" cap="flat" cmpd="sng" algn="ctr">
                <a:solidFill>
                  <a:srgbClr val="000000"/>
                </a:solidFill>
                <a:prstDash val="solid"/>
                <a:miter lim="800000"/>
              </a:ln>
              <a:effectLst/>
            </p:spPr>
            <p:txBody>
              <a:bodyPr lIns="0" tIns="27432" rIns="0" bIns="0" rtlCol="0" anchor="ctr"/>
              <a:lstStyle/>
              <a:p>
                <a:pPr algn="ctr"/>
                <a:r>
                  <a:rPr lang="en-US" sz="1600" b="1" dirty="0">
                    <a:solidFill>
                      <a:schemeClr val="bg1"/>
                    </a:solidFill>
                  </a:rPr>
                  <a:t>VP9 </a:t>
                </a:r>
                <a:r>
                  <a:rPr lang="en-US" sz="1600" b="1" dirty="0" smtClean="0">
                    <a:solidFill>
                      <a:schemeClr val="bg1"/>
                    </a:solidFill>
                  </a:rPr>
                  <a:t>Encoder</a:t>
                </a:r>
                <a:endParaRPr lang="en-US" sz="1600" b="1" u="sng" dirty="0">
                  <a:solidFill>
                    <a:schemeClr val="bg1"/>
                  </a:solidFill>
                </a:endParaRPr>
              </a:p>
            </p:txBody>
          </p:sp>
        </p:grpSp>
        <p:sp>
          <p:nvSpPr>
            <p:cNvPr id="46" name="Rectangle 45"/>
            <p:cNvSpPr/>
            <p:nvPr/>
          </p:nvSpPr>
          <p:spPr>
            <a:xfrm>
              <a:off x="4800600" y="1885890"/>
              <a:ext cx="1752600" cy="400110"/>
            </a:xfrm>
            <a:prstGeom prst="rect">
              <a:avLst/>
            </a:prstGeom>
          </p:spPr>
          <p:txBody>
            <a:bodyPr wrap="square">
              <a:spAutoFit/>
            </a:bodyPr>
            <a:lstStyle/>
            <a:p>
              <a:pPr algn="ctr"/>
              <a:r>
                <a:rPr lang="en-US" sz="2000" b="1" dirty="0" smtClean="0"/>
                <a:t>Compressed</a:t>
              </a:r>
              <a:endParaRPr lang="en-US" sz="1400" b="1" u="sng" dirty="0"/>
            </a:p>
          </p:txBody>
        </p:sp>
      </p:grpSp>
      <p:pic>
        <p:nvPicPr>
          <p:cNvPr id="47" name="Picture 46"/>
          <p:cNvPicPr>
            <a:picLocks noChangeAspect="1"/>
          </p:cNvPicPr>
          <p:nvPr/>
        </p:nvPicPr>
        <p:blipFill>
          <a:blip r:embed="rId6"/>
          <a:stretch>
            <a:fillRect/>
          </a:stretch>
        </p:blipFill>
        <p:spPr>
          <a:xfrm>
            <a:off x="3953961" y="990600"/>
            <a:ext cx="1295400" cy="588759"/>
          </a:xfrm>
          <a:prstGeom prst="rect">
            <a:avLst/>
          </a:prstGeom>
        </p:spPr>
      </p:pic>
      <p:sp>
        <p:nvSpPr>
          <p:cNvPr id="24" name="Rectangle 23"/>
          <p:cNvSpPr/>
          <p:nvPr/>
        </p:nvSpPr>
        <p:spPr>
          <a:xfrm>
            <a:off x="0" y="4343400"/>
            <a:ext cx="9144000" cy="1200328"/>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Majority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motion estimation</a:t>
            </a:r>
            <a:r>
              <a:rPr lang="en-US" sz="2400" b="1" dirty="0"/>
              <a:t> </a:t>
            </a:r>
            <a:r>
              <a:rPr lang="en-US" sz="2400" b="1" dirty="0" smtClean="0"/>
              <a:t>which accounts for </a:t>
            </a:r>
            <a:r>
              <a:rPr lang="en-US" sz="2400" b="1" dirty="0" smtClean="0">
                <a:solidFill>
                  <a:schemeClr val="accent2"/>
                </a:solidFill>
              </a:rPr>
              <a:t>21.3%</a:t>
            </a:r>
            <a:r>
              <a:rPr lang="en-US" sz="2400" b="1" dirty="0" smtClean="0"/>
              <a:t> </a:t>
            </a:r>
            <a:br>
              <a:rPr lang="en-US" sz="2400" b="1" dirty="0" smtClean="0"/>
            </a:br>
            <a:r>
              <a:rPr lang="en-US" sz="2400" b="1" dirty="0" smtClean="0"/>
              <a:t>of total system energy</a:t>
            </a:r>
            <a:endParaRPr lang="en-US" sz="2400" b="1" u="sng" dirty="0">
              <a:solidFill>
                <a:srgbClr val="0000FF"/>
              </a:solidFill>
            </a:endParaRPr>
          </a:p>
        </p:txBody>
      </p:sp>
      <p:cxnSp>
        <p:nvCxnSpPr>
          <p:cNvPr id="25" name="Straight Arrow Connector 24"/>
          <p:cNvCxnSpPr/>
          <p:nvPr/>
        </p:nvCxnSpPr>
        <p:spPr>
          <a:xfrm>
            <a:off x="4648200" y="5562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19200" y="5936159"/>
            <a:ext cx="6477000" cy="769441"/>
          </a:xfrm>
          <a:prstGeom prst="rect">
            <a:avLst/>
          </a:prstGeom>
        </p:spPr>
        <p:txBody>
          <a:bodyPr wrap="square">
            <a:spAutoFit/>
          </a:bodyPr>
          <a:lstStyle/>
          <a:p>
            <a:pPr algn="ctr"/>
            <a:r>
              <a:rPr lang="en-US" sz="2200" b="1" u="sng" dirty="0" smtClean="0">
                <a:solidFill>
                  <a:schemeClr val="accent2"/>
                </a:solidFill>
              </a:rPr>
              <a:t>Motion estimation</a:t>
            </a:r>
            <a:r>
              <a:rPr lang="en-US" sz="2200" b="1" dirty="0"/>
              <a:t>: </a:t>
            </a:r>
            <a:r>
              <a:rPr lang="en-US" sz="2200" b="1" dirty="0" smtClean="0"/>
              <a:t>compresses </a:t>
            </a:r>
            <a:r>
              <a:rPr lang="en-US" sz="2200" b="1" dirty="0"/>
              <a:t>the frames using temporal redundancy between them</a:t>
            </a:r>
          </a:p>
        </p:txBody>
      </p:sp>
    </p:spTree>
    <p:extLst>
      <p:ext uri="{BB962C8B-B14F-4D97-AF65-F5344CB8AC3E}">
        <p14:creationId xmlns:p14="http://schemas.microsoft.com/office/powerpoint/2010/main" val="3100004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smtClean="0"/>
              <a:t>Video Capture</a:t>
            </a:r>
            <a:endParaRPr lang="en-US" dirty="0"/>
          </a:p>
        </p:txBody>
      </p:sp>
      <p:sp>
        <p:nvSpPr>
          <p:cNvPr id="3" name="Content Placeholder 2"/>
          <p:cNvSpPr>
            <a:spLocks noGrp="1"/>
          </p:cNvSpPr>
          <p:nvPr>
            <p:ph idx="1"/>
          </p:nvPr>
        </p:nvSpPr>
        <p:spPr>
          <a:xfrm>
            <a:off x="227106" y="1107141"/>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42</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0" y="2855893"/>
            <a:ext cx="9144000" cy="954107"/>
          </a:xfrm>
          <a:prstGeom prst="rect">
            <a:avLst/>
          </a:prstGeom>
          <a:solidFill>
            <a:srgbClr val="E4E4E4"/>
          </a:solidFill>
        </p:spPr>
        <p:txBody>
          <a:bodyPr wrap="square">
            <a:spAutoFit/>
          </a:bodyPr>
          <a:lstStyle/>
          <a:p>
            <a:pPr algn="ctr"/>
            <a:r>
              <a:rPr lang="en-US" sz="2800" b="1" dirty="0" smtClean="0"/>
              <a:t> </a:t>
            </a:r>
            <a:r>
              <a:rPr lang="en-US" sz="2800" b="1" dirty="0" smtClean="0">
                <a:solidFill>
                  <a:schemeClr val="accent2"/>
                </a:solidFill>
              </a:rPr>
              <a:t>59.1%</a:t>
            </a:r>
            <a:r>
              <a:rPr lang="en-US" sz="2800" b="1" dirty="0" smtClean="0"/>
              <a:t> </a:t>
            </a:r>
            <a:r>
              <a:rPr lang="en-US" sz="2800" b="1" dirty="0"/>
              <a:t>of the </a:t>
            </a:r>
            <a:r>
              <a:rPr lang="en-US" sz="2800" b="1" dirty="0" smtClean="0"/>
              <a:t>system energy is spent on</a:t>
            </a:r>
            <a:br>
              <a:rPr lang="en-US" sz="2800" b="1" dirty="0" smtClean="0"/>
            </a:br>
            <a:r>
              <a:rPr lang="en-US" sz="2800" b="1" dirty="0" smtClean="0"/>
              <a:t> </a:t>
            </a:r>
            <a:r>
              <a:rPr lang="en-US" sz="2800" b="1" u="sng" dirty="0" smtClean="0">
                <a:solidFill>
                  <a:schemeClr val="accent2"/>
                </a:solidFill>
              </a:rPr>
              <a:t>data movement</a:t>
            </a:r>
            <a:endParaRPr lang="en-US" sz="2800" b="1" u="sng" dirty="0"/>
          </a:p>
        </p:txBody>
      </p:sp>
      <p:cxnSp>
        <p:nvCxnSpPr>
          <p:cNvPr id="30" name="Straight Arrow Connector 29"/>
          <p:cNvCxnSpPr/>
          <p:nvPr/>
        </p:nvCxnSpPr>
        <p:spPr>
          <a:xfrm>
            <a:off x="4648200" y="3962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295400" y="1447800"/>
            <a:ext cx="6468561" cy="1234678"/>
            <a:chOff x="846639" y="1752600"/>
            <a:chExt cx="6468561" cy="1234678"/>
          </a:xfrm>
        </p:grpSpPr>
        <p:grpSp>
          <p:nvGrpSpPr>
            <p:cNvPr id="15" name="Group 14"/>
            <p:cNvGrpSpPr/>
            <p:nvPr/>
          </p:nvGrpSpPr>
          <p:grpSpPr>
            <a:xfrm>
              <a:off x="846639" y="1752600"/>
              <a:ext cx="6468561" cy="1234678"/>
              <a:chOff x="846639" y="1752600"/>
              <a:chExt cx="6468561" cy="1234678"/>
            </a:xfrm>
          </p:grpSpPr>
          <p:pic>
            <p:nvPicPr>
              <p:cNvPr id="12" name="Picture 11"/>
              <p:cNvPicPr>
                <a:picLocks noChangeAspect="1"/>
              </p:cNvPicPr>
              <p:nvPr/>
            </p:nvPicPr>
            <p:blipFill>
              <a:blip r:embed="rId4"/>
              <a:stretch>
                <a:fillRect/>
              </a:stretch>
            </p:blipFill>
            <p:spPr>
              <a:xfrm>
                <a:off x="846639" y="1752600"/>
                <a:ext cx="1286961" cy="1234678"/>
              </a:xfrm>
              <a:prstGeom prst="rect">
                <a:avLst/>
              </a:prstGeom>
            </p:spPr>
          </p:pic>
          <p:pic>
            <p:nvPicPr>
              <p:cNvPr id="26" name="Picture 25"/>
              <p:cNvPicPr>
                <a:picLocks noChangeAspect="1"/>
              </p:cNvPicPr>
              <p:nvPr/>
            </p:nvPicPr>
            <p:blipFill>
              <a:blip r:embed="rId5"/>
              <a:stretch>
                <a:fillRect/>
              </a:stretch>
            </p:blipFill>
            <p:spPr>
              <a:xfrm>
                <a:off x="6447777" y="1981200"/>
                <a:ext cx="867423" cy="806703"/>
              </a:xfrm>
              <a:prstGeom prst="rect">
                <a:avLst/>
              </a:prstGeom>
            </p:spPr>
          </p:pic>
          <p:cxnSp>
            <p:nvCxnSpPr>
              <p:cNvPr id="27" name="Straight Arrow Connector 26"/>
              <p:cNvCxnSpPr/>
              <p:nvPr/>
            </p:nvCxnSpPr>
            <p:spPr>
              <a:xfrm>
                <a:off x="2057400" y="2514600"/>
                <a:ext cx="12954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828800" y="1752600"/>
                <a:ext cx="1752600" cy="707886"/>
              </a:xfrm>
              <a:prstGeom prst="rect">
                <a:avLst/>
              </a:prstGeom>
            </p:spPr>
            <p:txBody>
              <a:bodyPr wrap="square">
                <a:spAutoFit/>
              </a:bodyPr>
              <a:lstStyle/>
              <a:p>
                <a:pPr algn="ctr"/>
                <a:r>
                  <a:rPr lang="en-US" sz="2000" b="1" dirty="0" smtClean="0"/>
                  <a:t>Captured video</a:t>
                </a:r>
                <a:endParaRPr lang="en-US" sz="2000" b="1" u="sng" dirty="0"/>
              </a:p>
            </p:txBody>
          </p:sp>
          <p:cxnSp>
            <p:nvCxnSpPr>
              <p:cNvPr id="44" name="Straight Arrow Connector 43"/>
              <p:cNvCxnSpPr/>
              <p:nvPr/>
            </p:nvCxnSpPr>
            <p:spPr>
              <a:xfrm>
                <a:off x="5029200" y="2514600"/>
                <a:ext cx="1371600" cy="0"/>
              </a:xfrm>
              <a:prstGeom prst="straightConnector1">
                <a:avLst/>
              </a:prstGeom>
              <a:ln w="3810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495779" y="2209800"/>
                <a:ext cx="1381021" cy="533400"/>
              </a:xfrm>
              <a:prstGeom prst="roundRect">
                <a:avLst>
                  <a:gd name="adj" fmla="val 7702"/>
                </a:avLst>
              </a:prstGeom>
              <a:solidFill>
                <a:schemeClr val="tx2"/>
              </a:solidFill>
              <a:ln w="28575" cap="flat" cmpd="sng" algn="ctr">
                <a:solidFill>
                  <a:srgbClr val="000000"/>
                </a:solidFill>
                <a:prstDash val="solid"/>
                <a:miter lim="800000"/>
              </a:ln>
              <a:effectLst/>
            </p:spPr>
            <p:txBody>
              <a:bodyPr lIns="0" tIns="27432" rIns="0" bIns="0" rtlCol="0" anchor="ctr"/>
              <a:lstStyle/>
              <a:p>
                <a:pPr algn="ctr"/>
                <a:r>
                  <a:rPr lang="en-US" sz="1600" b="1" dirty="0">
                    <a:solidFill>
                      <a:schemeClr val="bg1"/>
                    </a:solidFill>
                  </a:rPr>
                  <a:t>VP9 </a:t>
                </a:r>
                <a:r>
                  <a:rPr lang="en-US" sz="1600" b="1" dirty="0" smtClean="0">
                    <a:solidFill>
                      <a:schemeClr val="bg1"/>
                    </a:solidFill>
                  </a:rPr>
                  <a:t>Encoder</a:t>
                </a:r>
                <a:endParaRPr lang="en-US" sz="1600" b="1" u="sng" dirty="0">
                  <a:solidFill>
                    <a:schemeClr val="bg1"/>
                  </a:solidFill>
                </a:endParaRPr>
              </a:p>
            </p:txBody>
          </p:sp>
        </p:grpSp>
        <p:sp>
          <p:nvSpPr>
            <p:cNvPr id="46" name="Rectangle 45"/>
            <p:cNvSpPr/>
            <p:nvPr/>
          </p:nvSpPr>
          <p:spPr>
            <a:xfrm>
              <a:off x="4800600" y="1885890"/>
              <a:ext cx="1752600" cy="400110"/>
            </a:xfrm>
            <a:prstGeom prst="rect">
              <a:avLst/>
            </a:prstGeom>
          </p:spPr>
          <p:txBody>
            <a:bodyPr wrap="square">
              <a:spAutoFit/>
            </a:bodyPr>
            <a:lstStyle/>
            <a:p>
              <a:pPr algn="ctr"/>
              <a:r>
                <a:rPr lang="en-US" sz="2000" b="1" dirty="0" smtClean="0"/>
                <a:t>Compressed</a:t>
              </a:r>
              <a:endParaRPr lang="en-US" sz="1400" b="1" u="sng" dirty="0"/>
            </a:p>
          </p:txBody>
        </p:sp>
      </p:grpSp>
      <p:pic>
        <p:nvPicPr>
          <p:cNvPr id="47" name="Picture 46"/>
          <p:cNvPicPr>
            <a:picLocks noChangeAspect="1"/>
          </p:cNvPicPr>
          <p:nvPr/>
        </p:nvPicPr>
        <p:blipFill>
          <a:blip r:embed="rId6"/>
          <a:stretch>
            <a:fillRect/>
          </a:stretch>
        </p:blipFill>
        <p:spPr>
          <a:xfrm>
            <a:off x="3953961" y="990600"/>
            <a:ext cx="1295400" cy="588759"/>
          </a:xfrm>
          <a:prstGeom prst="rect">
            <a:avLst/>
          </a:prstGeom>
        </p:spPr>
      </p:pic>
      <p:sp>
        <p:nvSpPr>
          <p:cNvPr id="24" name="Rectangle 23"/>
          <p:cNvSpPr/>
          <p:nvPr/>
        </p:nvSpPr>
        <p:spPr>
          <a:xfrm>
            <a:off x="0" y="4343400"/>
            <a:ext cx="9144000" cy="1200328"/>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Majority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motion estimation</a:t>
            </a:r>
            <a:r>
              <a:rPr lang="en-US" sz="2400" b="1" dirty="0"/>
              <a:t> </a:t>
            </a:r>
            <a:r>
              <a:rPr lang="en-US" sz="2400" b="1" dirty="0" smtClean="0"/>
              <a:t>which accounts for </a:t>
            </a:r>
            <a:r>
              <a:rPr lang="en-US" sz="2400" b="1" dirty="0" smtClean="0">
                <a:solidFill>
                  <a:schemeClr val="accent2"/>
                </a:solidFill>
              </a:rPr>
              <a:t>21.3%</a:t>
            </a:r>
            <a:r>
              <a:rPr lang="en-US" sz="2400" b="1" dirty="0" smtClean="0"/>
              <a:t> </a:t>
            </a:r>
            <a:br>
              <a:rPr lang="en-US" sz="2400" b="1" dirty="0" smtClean="0"/>
            </a:br>
            <a:r>
              <a:rPr lang="en-US" sz="2400" b="1" dirty="0" smtClean="0"/>
              <a:t>of total system energy</a:t>
            </a:r>
            <a:endParaRPr lang="en-US" sz="2400" b="1" u="sng" dirty="0">
              <a:solidFill>
                <a:srgbClr val="0000FF"/>
              </a:solidFill>
            </a:endParaRPr>
          </a:p>
        </p:txBody>
      </p:sp>
      <p:cxnSp>
        <p:nvCxnSpPr>
          <p:cNvPr id="25" name="Straight Arrow Connector 24"/>
          <p:cNvCxnSpPr/>
          <p:nvPr/>
        </p:nvCxnSpPr>
        <p:spPr>
          <a:xfrm>
            <a:off x="4648200" y="55626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19200" y="5936159"/>
            <a:ext cx="6477000" cy="769441"/>
          </a:xfrm>
          <a:prstGeom prst="rect">
            <a:avLst/>
          </a:prstGeom>
        </p:spPr>
        <p:txBody>
          <a:bodyPr wrap="square">
            <a:spAutoFit/>
          </a:bodyPr>
          <a:lstStyle/>
          <a:p>
            <a:pPr algn="ctr"/>
            <a:r>
              <a:rPr lang="en-US" sz="2200" b="1" u="sng" dirty="0">
                <a:solidFill>
                  <a:schemeClr val="accent2"/>
                </a:solidFill>
              </a:rPr>
              <a:t>Motion </a:t>
            </a:r>
            <a:r>
              <a:rPr lang="en-US" sz="2200" b="1" u="sng" dirty="0" smtClean="0">
                <a:solidFill>
                  <a:schemeClr val="accent2"/>
                </a:solidFill>
              </a:rPr>
              <a:t>estimation</a:t>
            </a:r>
            <a:r>
              <a:rPr lang="en-US" sz="2200" b="1" dirty="0"/>
              <a:t>: </a:t>
            </a:r>
            <a:r>
              <a:rPr lang="en-US" sz="2200" b="1" dirty="0" smtClean="0"/>
              <a:t>compresses </a:t>
            </a:r>
            <a:r>
              <a:rPr lang="en-US" sz="2200" b="1" dirty="0"/>
              <a:t>the frames using temporal redundancy between them</a:t>
            </a:r>
          </a:p>
        </p:txBody>
      </p:sp>
      <p:sp>
        <p:nvSpPr>
          <p:cNvPr id="31" name="Rectangle 30"/>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29" name="Group 28"/>
          <p:cNvGrpSpPr/>
          <p:nvPr/>
        </p:nvGrpSpPr>
        <p:grpSpPr>
          <a:xfrm>
            <a:off x="381000" y="2886635"/>
            <a:ext cx="8534400" cy="1600201"/>
            <a:chOff x="1823882" y="5445012"/>
            <a:chExt cx="6876147" cy="749121"/>
          </a:xfrm>
        </p:grpSpPr>
        <p:grpSp>
          <p:nvGrpSpPr>
            <p:cNvPr id="34" name="Group 33"/>
            <p:cNvGrpSpPr/>
            <p:nvPr/>
          </p:nvGrpSpPr>
          <p:grpSpPr>
            <a:xfrm>
              <a:off x="1823882" y="5445012"/>
              <a:ext cx="6876147" cy="749121"/>
              <a:chOff x="-160733" y="814182"/>
              <a:chExt cx="10721616" cy="434653"/>
            </a:xfrm>
          </p:grpSpPr>
          <p:sp>
            <p:nvSpPr>
              <p:cNvPr id="36" name="Rounded Rectangle 35"/>
              <p:cNvSpPr/>
              <p:nvPr/>
            </p:nvSpPr>
            <p:spPr bwMode="auto">
              <a:xfrm>
                <a:off x="-160733" y="814182"/>
                <a:ext cx="10721616" cy="434653"/>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37" name="Rectangle 36"/>
              <p:cNvSpPr/>
              <p:nvPr/>
            </p:nvSpPr>
            <p:spPr>
              <a:xfrm>
                <a:off x="-93042" y="854529"/>
                <a:ext cx="9386361" cy="125400"/>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35" name="Rectangle 34"/>
            <p:cNvSpPr/>
            <p:nvPr/>
          </p:nvSpPr>
          <p:spPr>
            <a:xfrm>
              <a:off x="1886403" y="5522060"/>
              <a:ext cx="6752232" cy="648374"/>
            </a:xfrm>
            <a:prstGeom prst="rect">
              <a:avLst/>
            </a:prstGeom>
          </p:spPr>
          <p:txBody>
            <a:bodyPr wrap="square">
              <a:spAutoFit/>
            </a:bodyPr>
            <a:lstStyle/>
            <a:p>
              <a:pPr algn="ctr"/>
              <a:r>
                <a:rPr lang="en-US" sz="2800" b="1" dirty="0" smtClean="0">
                  <a:solidFill>
                    <a:schemeClr val="tx2"/>
                  </a:solidFill>
                </a:rPr>
                <a:t>Motion Estimation</a:t>
              </a:r>
              <a:r>
                <a:rPr lang="en-US" sz="2800" b="1" dirty="0" smtClean="0"/>
                <a:t> is a good candidate for </a:t>
              </a:r>
              <a:r>
                <a:rPr lang="en-US" sz="2800" b="1" dirty="0" smtClean="0">
                  <a:solidFill>
                    <a:srgbClr val="0000FF"/>
                  </a:solidFill>
                </a:rPr>
                <a:t>PIM execution</a:t>
              </a:r>
              <a:r>
                <a:rPr lang="en-US" sz="2800" b="1" dirty="0" smtClean="0"/>
                <a:t> and is </a:t>
              </a:r>
              <a:r>
                <a:rPr lang="en-US" sz="2800" b="1" dirty="0" smtClean="0">
                  <a:solidFill>
                    <a:srgbClr val="0000FF"/>
                  </a:solidFill>
                </a:rPr>
                <a:t>feasible</a:t>
              </a:r>
              <a:r>
                <a:rPr lang="en-US" sz="2800" b="1" dirty="0" smtClean="0"/>
                <a:t> to be implemented at PIM logic</a:t>
              </a:r>
              <a:endParaRPr lang="en-US" sz="2800" b="1" dirty="0">
                <a:solidFill>
                  <a:srgbClr val="0000FF"/>
                </a:solidFill>
              </a:endParaRPr>
            </a:p>
          </p:txBody>
        </p:sp>
      </p:grpSp>
    </p:spTree>
    <p:extLst>
      <p:ext uri="{BB962C8B-B14F-4D97-AF65-F5344CB8AC3E}">
        <p14:creationId xmlns:p14="http://schemas.microsoft.com/office/powerpoint/2010/main" val="3060082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134600" cy="914400"/>
          </a:xfrm>
        </p:spPr>
        <p:txBody>
          <a:bodyPr/>
          <a:lstStyle/>
          <a:p>
            <a:r>
              <a:rPr lang="en-US" sz="3700" dirty="0" smtClean="0"/>
              <a:t>Using PIM to Reduce Data Movement</a:t>
            </a:r>
            <a:endParaRPr lang="en-US" sz="3700" dirty="0"/>
          </a:p>
        </p:txBody>
      </p:sp>
      <p:pic>
        <p:nvPicPr>
          <p:cNvPr id="26" name="Picture 2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4" name="Slide Number Placeholder 3"/>
          <p:cNvSpPr>
            <a:spLocks noGrp="1"/>
          </p:cNvSpPr>
          <p:nvPr>
            <p:ph type="sldNum" sz="quarter" idx="12"/>
          </p:nvPr>
        </p:nvSpPr>
        <p:spPr>
          <a:xfrm>
            <a:off x="7288306" y="6495871"/>
            <a:ext cx="1828800" cy="365125"/>
          </a:xfrm>
        </p:spPr>
        <p:txBody>
          <a:bodyPr/>
          <a:lstStyle/>
          <a:p>
            <a:r>
              <a:rPr lang="en-US" dirty="0" smtClean="0"/>
              <a:t>5</a:t>
            </a:r>
            <a:endParaRPr lang="en-US" dirty="0"/>
          </a:p>
        </p:txBody>
      </p:sp>
      <p:sp>
        <p:nvSpPr>
          <p:cNvPr id="6" name="Rectangle 5"/>
          <p:cNvSpPr/>
          <p:nvPr/>
        </p:nvSpPr>
        <p:spPr>
          <a:xfrm>
            <a:off x="0" y="1072515"/>
            <a:ext cx="9144000" cy="984885"/>
          </a:xfrm>
          <a:prstGeom prst="rect">
            <a:avLst/>
          </a:prstGeom>
          <a:solidFill>
            <a:schemeClr val="accent6">
              <a:lumMod val="20000"/>
              <a:lumOff val="80000"/>
            </a:schemeClr>
          </a:solidFill>
        </p:spPr>
        <p:txBody>
          <a:bodyPr wrap="square">
            <a:spAutoFit/>
          </a:bodyPr>
          <a:lstStyle/>
          <a:p>
            <a:pPr marL="0" lvl="1" algn="ctr"/>
            <a:r>
              <a:rPr lang="en-US" sz="2900" b="1" dirty="0" smtClean="0">
                <a:solidFill>
                  <a:srgbClr val="1F497D"/>
                </a:solidFill>
              </a:rPr>
              <a:t>2</a:t>
            </a:r>
            <a:r>
              <a:rPr lang="en-US" sz="2900" b="1" baseline="30000" dirty="0" smtClean="0">
                <a:solidFill>
                  <a:srgbClr val="1F497D"/>
                </a:solidFill>
              </a:rPr>
              <a:t>nd</a:t>
            </a:r>
            <a:r>
              <a:rPr lang="en-US" sz="2900" b="1" dirty="0" smtClean="0">
                <a:solidFill>
                  <a:srgbClr val="1F497D"/>
                </a:solidFill>
              </a:rPr>
              <a:t> key </a:t>
            </a:r>
            <a:r>
              <a:rPr lang="en-US" sz="2900" b="1" dirty="0">
                <a:solidFill>
                  <a:srgbClr val="1F497D"/>
                </a:solidFill>
              </a:rPr>
              <a:t>observation: </a:t>
            </a:r>
            <a:r>
              <a:rPr lang="en-US" sz="2900" b="1" dirty="0" smtClean="0"/>
              <a:t>a</a:t>
            </a:r>
            <a:r>
              <a:rPr lang="en-US" sz="2900" b="1" dirty="0" smtClean="0">
                <a:solidFill>
                  <a:srgbClr val="1F497D"/>
                </a:solidFill>
              </a:rPr>
              <a:t> </a:t>
            </a:r>
            <a:r>
              <a:rPr lang="en-US" sz="2900" b="1" dirty="0" smtClean="0"/>
              <a:t>significant fraction of </a:t>
            </a:r>
            <a:br>
              <a:rPr lang="en-US" sz="2900" b="1" dirty="0" smtClean="0"/>
            </a:br>
            <a:r>
              <a:rPr lang="en-US" sz="2900" b="1" dirty="0" smtClean="0"/>
              <a:t> </a:t>
            </a:r>
            <a:r>
              <a:rPr lang="en-US" sz="2900" b="1" dirty="0" smtClean="0">
                <a:solidFill>
                  <a:schemeClr val="accent2"/>
                </a:solidFill>
              </a:rPr>
              <a:t>data movement</a:t>
            </a:r>
            <a:r>
              <a:rPr lang="en-US" sz="2900" b="1" dirty="0" smtClean="0">
                <a:solidFill>
                  <a:srgbClr val="FF0000"/>
                </a:solidFill>
              </a:rPr>
              <a:t> </a:t>
            </a:r>
            <a:r>
              <a:rPr lang="en-US" sz="2900" b="1" dirty="0" smtClean="0"/>
              <a:t>often comes from</a:t>
            </a:r>
            <a:r>
              <a:rPr lang="en-US" sz="2900" b="1" dirty="0" smtClean="0">
                <a:solidFill>
                  <a:srgbClr val="0000FF"/>
                </a:solidFill>
              </a:rPr>
              <a:t> </a:t>
            </a:r>
            <a:r>
              <a:rPr lang="en-US" sz="2900" b="1" dirty="0" smtClean="0">
                <a:solidFill>
                  <a:schemeClr val="tx2"/>
                </a:solidFill>
              </a:rPr>
              <a:t>simple functions</a:t>
            </a:r>
            <a:endParaRPr lang="en-US" sz="2900" b="1" dirty="0">
              <a:solidFill>
                <a:schemeClr val="tx2"/>
              </a:solidFill>
            </a:endParaRPr>
          </a:p>
        </p:txBody>
      </p:sp>
      <p:sp>
        <p:nvSpPr>
          <p:cNvPr id="16" name="Rounded Rectangle 15"/>
          <p:cNvSpPr/>
          <p:nvPr/>
        </p:nvSpPr>
        <p:spPr>
          <a:xfrm>
            <a:off x="1905000" y="4358045"/>
            <a:ext cx="1524000" cy="74015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PIM Core</a:t>
            </a:r>
            <a:endParaRPr lang="en-US" sz="2400" b="1" dirty="0">
              <a:solidFill>
                <a:srgbClr val="000000"/>
              </a:solidFill>
            </a:endParaRPr>
          </a:p>
        </p:txBody>
      </p:sp>
      <p:grpSp>
        <p:nvGrpSpPr>
          <p:cNvPr id="17" name="Group 16"/>
          <p:cNvGrpSpPr/>
          <p:nvPr/>
        </p:nvGrpSpPr>
        <p:grpSpPr>
          <a:xfrm>
            <a:off x="4648200" y="4259997"/>
            <a:ext cx="2667000" cy="914400"/>
            <a:chOff x="5562600" y="3276600"/>
            <a:chExt cx="2438400" cy="990600"/>
          </a:xfrm>
        </p:grpSpPr>
        <p:sp>
          <p:nvSpPr>
            <p:cNvPr id="23" name="Rounded Rectangle 22"/>
            <p:cNvSpPr/>
            <p:nvPr/>
          </p:nvSpPr>
          <p:spPr>
            <a:xfrm>
              <a:off x="5562600" y="32766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24" name="Rounded Rectangle 23"/>
            <p:cNvSpPr/>
            <p:nvPr/>
          </p:nvSpPr>
          <p:spPr>
            <a:xfrm>
              <a:off x="5715000" y="34290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25" name="Rounded Rectangle 24"/>
            <p:cNvSpPr/>
            <p:nvPr/>
          </p:nvSpPr>
          <p:spPr>
            <a:xfrm>
              <a:off x="5867400" y="35814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grpSp>
      <p:sp>
        <p:nvSpPr>
          <p:cNvPr id="66" name="Rectangle 65"/>
          <p:cNvSpPr/>
          <p:nvPr/>
        </p:nvSpPr>
        <p:spPr>
          <a:xfrm>
            <a:off x="0" y="2231648"/>
            <a:ext cx="9067800" cy="892552"/>
          </a:xfrm>
          <a:prstGeom prst="rect">
            <a:avLst/>
          </a:prstGeom>
        </p:spPr>
        <p:txBody>
          <a:bodyPr wrap="square">
            <a:spAutoFit/>
          </a:bodyPr>
          <a:lstStyle/>
          <a:p>
            <a:pPr algn="ctr"/>
            <a:r>
              <a:rPr lang="en-US" sz="2600" b="1" dirty="0" smtClean="0"/>
              <a:t>We can design lightweight logic to </a:t>
            </a:r>
            <a:br>
              <a:rPr lang="en-US" sz="2600" b="1" dirty="0" smtClean="0"/>
            </a:br>
            <a:r>
              <a:rPr lang="en-US" sz="2600" b="1" dirty="0" smtClean="0"/>
              <a:t>implement these </a:t>
            </a:r>
            <a:r>
              <a:rPr lang="en-US" sz="2600" b="1" i="1" u="sng" dirty="0" smtClean="0"/>
              <a:t>simple functions</a:t>
            </a:r>
            <a:r>
              <a:rPr lang="en-US" sz="2600" b="1" dirty="0" smtClean="0"/>
              <a:t> in </a:t>
            </a:r>
            <a:r>
              <a:rPr lang="en-US" sz="2600" b="1" dirty="0" smtClean="0">
                <a:solidFill>
                  <a:srgbClr val="0000FF"/>
                </a:solidFill>
              </a:rPr>
              <a:t>memory</a:t>
            </a:r>
          </a:p>
        </p:txBody>
      </p:sp>
      <p:sp>
        <p:nvSpPr>
          <p:cNvPr id="36" name="Rectangle 35"/>
          <p:cNvSpPr/>
          <p:nvPr/>
        </p:nvSpPr>
        <p:spPr>
          <a:xfrm>
            <a:off x="990600" y="3429000"/>
            <a:ext cx="3276600" cy="830997"/>
          </a:xfrm>
          <a:prstGeom prst="rect">
            <a:avLst/>
          </a:prstGeom>
        </p:spPr>
        <p:txBody>
          <a:bodyPr wrap="square">
            <a:spAutoFit/>
          </a:bodyPr>
          <a:lstStyle/>
          <a:p>
            <a:pPr algn="ctr"/>
            <a:r>
              <a:rPr lang="en-US" sz="2300" b="1" dirty="0" smtClean="0">
                <a:solidFill>
                  <a:srgbClr val="006600"/>
                </a:solidFill>
              </a:rPr>
              <a:t>Small embedded</a:t>
            </a:r>
            <a:br>
              <a:rPr lang="en-US" sz="2300" b="1" dirty="0" smtClean="0">
                <a:solidFill>
                  <a:srgbClr val="006600"/>
                </a:solidFill>
              </a:rPr>
            </a:br>
            <a:r>
              <a:rPr lang="en-US" sz="2300" b="1" dirty="0" smtClean="0">
                <a:solidFill>
                  <a:srgbClr val="006600"/>
                </a:solidFill>
              </a:rPr>
              <a:t> low-power core</a:t>
            </a:r>
          </a:p>
        </p:txBody>
      </p:sp>
      <p:sp>
        <p:nvSpPr>
          <p:cNvPr id="38" name="Rectangle 37"/>
          <p:cNvSpPr/>
          <p:nvPr/>
        </p:nvSpPr>
        <p:spPr>
          <a:xfrm>
            <a:off x="4305300" y="3429000"/>
            <a:ext cx="3352800" cy="830997"/>
          </a:xfrm>
          <a:prstGeom prst="rect">
            <a:avLst/>
          </a:prstGeom>
        </p:spPr>
        <p:txBody>
          <a:bodyPr wrap="square">
            <a:spAutoFit/>
          </a:bodyPr>
          <a:lstStyle/>
          <a:p>
            <a:pPr algn="ctr"/>
            <a:r>
              <a:rPr lang="en-US" sz="2300" b="1" dirty="0" smtClean="0">
                <a:solidFill>
                  <a:srgbClr val="006600"/>
                </a:solidFill>
              </a:rPr>
              <a:t>Small fixed-function accelerators</a:t>
            </a:r>
          </a:p>
        </p:txBody>
      </p:sp>
      <p:sp>
        <p:nvSpPr>
          <p:cNvPr id="39" name="Rectangle 38"/>
          <p:cNvSpPr/>
          <p:nvPr/>
        </p:nvSpPr>
        <p:spPr>
          <a:xfrm>
            <a:off x="0" y="5446693"/>
            <a:ext cx="9144000" cy="954107"/>
          </a:xfrm>
          <a:prstGeom prst="rect">
            <a:avLst/>
          </a:prstGeom>
          <a:solidFill>
            <a:schemeClr val="tx2">
              <a:lumMod val="75000"/>
            </a:schemeClr>
          </a:solidFill>
        </p:spPr>
        <p:txBody>
          <a:bodyPr wrap="square">
            <a:spAutoFit/>
          </a:bodyPr>
          <a:lstStyle/>
          <a:p>
            <a:pPr marL="0" lvl="1" algn="ctr"/>
            <a:r>
              <a:rPr lang="en-US" sz="2800" b="1" dirty="0" smtClean="0">
                <a:solidFill>
                  <a:srgbClr val="FFFFFF"/>
                </a:solidFill>
              </a:rPr>
              <a:t>Offloading to PIM logic reduces energy by 55.4%</a:t>
            </a:r>
            <a:br>
              <a:rPr lang="en-US" sz="2800" b="1" dirty="0" smtClean="0">
                <a:solidFill>
                  <a:srgbClr val="FFFFFF"/>
                </a:solidFill>
              </a:rPr>
            </a:br>
            <a:r>
              <a:rPr lang="en-US" sz="2800" b="1" dirty="0" smtClean="0">
                <a:solidFill>
                  <a:srgbClr val="FFFFFF"/>
                </a:solidFill>
              </a:rPr>
              <a:t>and improves performance by 54.2% on average</a:t>
            </a:r>
            <a:endParaRPr lang="en-US" sz="2800" b="1" dirty="0">
              <a:solidFill>
                <a:srgbClr val="FFFFFF"/>
              </a:solidFill>
            </a:endParaRPr>
          </a:p>
        </p:txBody>
      </p:sp>
    </p:spTree>
    <p:extLst>
      <p:ext uri="{BB962C8B-B14F-4D97-AF65-F5344CB8AC3E}">
        <p14:creationId xmlns:p14="http://schemas.microsoft.com/office/powerpoint/2010/main" val="111669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66" grpId="0"/>
      <p:bldP spid="36" grpId="0"/>
      <p:bldP spid="38" grpId="0"/>
      <p:bldP spid="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err="1" smtClean="0"/>
              <a:t>TensorFlow</a:t>
            </a:r>
            <a:r>
              <a:rPr lang="en-US" dirty="0" smtClean="0"/>
              <a:t> Mobile</a:t>
            </a:r>
            <a:endParaRPr lang="en-US" dirty="0"/>
          </a:p>
        </p:txBody>
      </p:sp>
      <p:sp>
        <p:nvSpPr>
          <p:cNvPr id="3" name="Content Placeholder 2"/>
          <p:cNvSpPr>
            <a:spLocks noGrp="1"/>
          </p:cNvSpPr>
          <p:nvPr>
            <p:ph idx="1"/>
          </p:nvPr>
        </p:nvSpPr>
        <p:spPr>
          <a:xfrm>
            <a:off x="152400" y="990600"/>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35</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13" name="Picture 12"/>
          <p:cNvPicPr>
            <a:picLocks noChangeAspect="1"/>
          </p:cNvPicPr>
          <p:nvPr/>
        </p:nvPicPr>
        <p:blipFill>
          <a:blip r:embed="rId4"/>
          <a:stretch>
            <a:fillRect/>
          </a:stretch>
        </p:blipFill>
        <p:spPr>
          <a:xfrm>
            <a:off x="4038600" y="762000"/>
            <a:ext cx="914400" cy="977950"/>
          </a:xfrm>
          <a:prstGeom prst="rect">
            <a:avLst/>
          </a:prstGeom>
        </p:spPr>
      </p:pic>
      <p:sp>
        <p:nvSpPr>
          <p:cNvPr id="5" name="Rectangle 4"/>
          <p:cNvSpPr/>
          <p:nvPr/>
        </p:nvSpPr>
        <p:spPr>
          <a:xfrm>
            <a:off x="0" y="3048000"/>
            <a:ext cx="9144000" cy="892552"/>
          </a:xfrm>
          <a:prstGeom prst="rect">
            <a:avLst/>
          </a:prstGeom>
          <a:solidFill>
            <a:schemeClr val="accent6">
              <a:lumMod val="20000"/>
              <a:lumOff val="80000"/>
            </a:schemeClr>
          </a:solidFill>
        </p:spPr>
        <p:txBody>
          <a:bodyPr wrap="square">
            <a:spAutoFit/>
          </a:bodyPr>
          <a:lstStyle/>
          <a:p>
            <a:pPr algn="ctr"/>
            <a:r>
              <a:rPr lang="en-US" sz="2600" b="1" dirty="0" smtClean="0"/>
              <a:t> </a:t>
            </a:r>
            <a:r>
              <a:rPr lang="en-US" sz="2600" b="1" dirty="0" smtClean="0">
                <a:solidFill>
                  <a:schemeClr val="accent2"/>
                </a:solidFill>
              </a:rPr>
              <a:t>57.3</a:t>
            </a:r>
            <a:r>
              <a:rPr lang="en-US" sz="2600" b="1" dirty="0">
                <a:solidFill>
                  <a:schemeClr val="accent2"/>
                </a:solidFill>
              </a:rPr>
              <a:t>%</a:t>
            </a:r>
            <a:r>
              <a:rPr lang="en-US" sz="2600" b="1" dirty="0"/>
              <a:t> of the </a:t>
            </a:r>
            <a:r>
              <a:rPr lang="en-US" sz="2600" b="1" dirty="0" smtClean="0"/>
              <a:t>inference energy is spent on</a:t>
            </a:r>
            <a:br>
              <a:rPr lang="en-US" sz="2600" b="1" dirty="0" smtClean="0"/>
            </a:br>
            <a:r>
              <a:rPr lang="en-US" sz="2600" b="1" dirty="0" smtClean="0"/>
              <a:t> </a:t>
            </a:r>
            <a:r>
              <a:rPr lang="en-US" sz="2600" b="1" u="sng" dirty="0" smtClean="0">
                <a:solidFill>
                  <a:schemeClr val="accent2"/>
                </a:solidFill>
              </a:rPr>
              <a:t>data movement</a:t>
            </a:r>
            <a:endParaRPr lang="en-US" sz="2600" b="1" u="sng" dirty="0"/>
          </a:p>
        </p:txBody>
      </p:sp>
      <p:sp>
        <p:nvSpPr>
          <p:cNvPr id="14" name="Rectangle 13"/>
          <p:cNvSpPr/>
          <p:nvPr/>
        </p:nvSpPr>
        <p:spPr>
          <a:xfrm>
            <a:off x="0" y="4267200"/>
            <a:ext cx="9144000" cy="830997"/>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54.4</a:t>
            </a:r>
            <a:r>
              <a:rPr lang="en-US" sz="2400" b="1" dirty="0">
                <a:solidFill>
                  <a:schemeClr val="accent2"/>
                </a:solidFill>
              </a:rPr>
              <a:t>%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packing</a:t>
            </a:r>
            <a:r>
              <a:rPr lang="en-US" sz="2400" b="1" u="sng" dirty="0">
                <a:solidFill>
                  <a:srgbClr val="0000FF"/>
                </a:solidFill>
              </a:rPr>
              <a:t>/unpacking</a:t>
            </a:r>
            <a:r>
              <a:rPr lang="en-US" sz="2400" b="1" u="sng" dirty="0"/>
              <a:t> </a:t>
            </a:r>
            <a:r>
              <a:rPr lang="en-US" sz="2400" b="1" dirty="0"/>
              <a:t>and </a:t>
            </a:r>
            <a:r>
              <a:rPr lang="en-US" sz="2400" b="1" u="sng" dirty="0">
                <a:solidFill>
                  <a:srgbClr val="0000FF"/>
                </a:solidFill>
              </a:rPr>
              <a:t>quantization</a:t>
            </a:r>
          </a:p>
        </p:txBody>
      </p:sp>
      <p:cxnSp>
        <p:nvCxnSpPr>
          <p:cNvPr id="30" name="Straight Arrow Connector 29"/>
          <p:cNvCxnSpPr/>
          <p:nvPr/>
        </p:nvCxnSpPr>
        <p:spPr>
          <a:xfrm>
            <a:off x="4495800" y="3962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419600" y="5410200"/>
            <a:ext cx="4724400" cy="1446550"/>
          </a:xfrm>
          <a:prstGeom prst="rect">
            <a:avLst/>
          </a:prstGeom>
        </p:spPr>
        <p:txBody>
          <a:bodyPr wrap="square">
            <a:spAutoFit/>
          </a:bodyPr>
          <a:lstStyle/>
          <a:p>
            <a:pPr algn="ctr"/>
            <a:r>
              <a:rPr lang="en-US" sz="2200" b="1" u="sng" dirty="0" smtClean="0">
                <a:solidFill>
                  <a:srgbClr val="800000"/>
                </a:solidFill>
              </a:rPr>
              <a:t>Quantization</a:t>
            </a:r>
            <a:r>
              <a:rPr lang="en-US" sz="2200" b="1" dirty="0" smtClean="0"/>
              <a:t>: A simple </a:t>
            </a:r>
            <a:r>
              <a:rPr lang="en-US" sz="2200" b="1" dirty="0" smtClean="0">
                <a:solidFill>
                  <a:srgbClr val="0000FF"/>
                </a:solidFill>
              </a:rPr>
              <a:t>data conversion </a:t>
            </a:r>
            <a:r>
              <a:rPr lang="en-US" sz="2200" b="1" dirty="0" smtClean="0"/>
              <a:t>operation that converts </a:t>
            </a:r>
            <a:r>
              <a:rPr lang="en-US" sz="2200" b="1" u="sng" dirty="0" smtClean="0">
                <a:solidFill>
                  <a:srgbClr val="0000FF"/>
                </a:solidFill>
              </a:rPr>
              <a:t>32-bit floating</a:t>
            </a:r>
            <a:r>
              <a:rPr lang="en-US" sz="2200" b="1" dirty="0" smtClean="0"/>
              <a:t> point to </a:t>
            </a:r>
            <a:r>
              <a:rPr lang="en-US" sz="2200" b="1" u="sng" dirty="0" smtClean="0">
                <a:solidFill>
                  <a:srgbClr val="0000FF"/>
                </a:solidFill>
              </a:rPr>
              <a:t>8-bit integers</a:t>
            </a:r>
            <a:endParaRPr lang="en-US" sz="2200" b="1" u="sng" dirty="0">
              <a:solidFill>
                <a:srgbClr val="0000FF"/>
              </a:solidFill>
            </a:endParaRPr>
          </a:p>
        </p:txBody>
      </p:sp>
      <p:cxnSp>
        <p:nvCxnSpPr>
          <p:cNvPr id="32" name="Straight Arrow Connector 31"/>
          <p:cNvCxnSpPr/>
          <p:nvPr/>
        </p:nvCxnSpPr>
        <p:spPr>
          <a:xfrm>
            <a:off x="2438400" y="5105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48400" y="5105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5486400"/>
            <a:ext cx="4800600" cy="1107996"/>
          </a:xfrm>
          <a:prstGeom prst="rect">
            <a:avLst/>
          </a:prstGeom>
        </p:spPr>
        <p:txBody>
          <a:bodyPr wrap="square">
            <a:spAutoFit/>
          </a:bodyPr>
          <a:lstStyle/>
          <a:p>
            <a:pPr algn="ctr"/>
            <a:r>
              <a:rPr lang="en-US" sz="2200" b="1" u="sng" dirty="0" smtClean="0">
                <a:solidFill>
                  <a:srgbClr val="800000"/>
                </a:solidFill>
              </a:rPr>
              <a:t>Packing</a:t>
            </a:r>
            <a:r>
              <a:rPr lang="en-US" sz="2200" b="1" dirty="0" smtClean="0"/>
              <a:t>: A simple </a:t>
            </a:r>
            <a:br>
              <a:rPr lang="en-US" sz="2200" b="1" dirty="0" smtClean="0"/>
            </a:br>
            <a:r>
              <a:rPr lang="en-US" sz="2200" b="1" dirty="0" smtClean="0">
                <a:solidFill>
                  <a:srgbClr val="0000FF"/>
                </a:solidFill>
              </a:rPr>
              <a:t>data re-organization</a:t>
            </a:r>
            <a:r>
              <a:rPr lang="en-US" sz="2200" b="1" dirty="0" smtClean="0"/>
              <a:t> process</a:t>
            </a:r>
            <a:br>
              <a:rPr lang="en-US" sz="2200" b="1" dirty="0" smtClean="0"/>
            </a:br>
            <a:r>
              <a:rPr lang="en-US" sz="2200" b="1" dirty="0" smtClean="0"/>
              <a:t>that </a:t>
            </a:r>
            <a:r>
              <a:rPr lang="en-US" sz="2200" b="1" dirty="0" smtClean="0">
                <a:solidFill>
                  <a:srgbClr val="0000FF"/>
                </a:solidFill>
              </a:rPr>
              <a:t>reorders</a:t>
            </a:r>
            <a:r>
              <a:rPr lang="en-US" sz="2200" b="1" dirty="0" smtClean="0"/>
              <a:t> elements of matrices</a:t>
            </a:r>
            <a:endParaRPr lang="en-US" sz="2200" b="1" dirty="0">
              <a:solidFill>
                <a:srgbClr val="0000FF"/>
              </a:solidFill>
            </a:endParaRPr>
          </a:p>
        </p:txBody>
      </p:sp>
      <p:grpSp>
        <p:nvGrpSpPr>
          <p:cNvPr id="17" name="Group 16"/>
          <p:cNvGrpSpPr/>
          <p:nvPr/>
        </p:nvGrpSpPr>
        <p:grpSpPr>
          <a:xfrm>
            <a:off x="1676400" y="1828800"/>
            <a:ext cx="5638800" cy="1066800"/>
            <a:chOff x="1676400" y="2057400"/>
            <a:chExt cx="5638800" cy="1066800"/>
          </a:xfrm>
        </p:grpSpPr>
        <p:grpSp>
          <p:nvGrpSpPr>
            <p:cNvPr id="68" name="Group 67"/>
            <p:cNvGrpSpPr/>
            <p:nvPr/>
          </p:nvGrpSpPr>
          <p:grpSpPr>
            <a:xfrm>
              <a:off x="3657600" y="2057400"/>
              <a:ext cx="1600200" cy="1066800"/>
              <a:chOff x="3505200" y="1143000"/>
              <a:chExt cx="1828800" cy="1143000"/>
            </a:xfrm>
          </p:grpSpPr>
          <p:sp>
            <p:nvSpPr>
              <p:cNvPr id="67" name="Rounded Rectangle 66"/>
              <p:cNvSpPr/>
              <p:nvPr/>
            </p:nvSpPr>
            <p:spPr>
              <a:xfrm>
                <a:off x="3505200" y="1143000"/>
                <a:ext cx="1828800" cy="1143000"/>
              </a:xfrm>
              <a:prstGeom prst="roundRect">
                <a:avLst/>
              </a:prstGeom>
              <a:solidFill>
                <a:schemeClr val="lt1">
                  <a:alpha val="0"/>
                </a:schemeClr>
              </a:solidFill>
              <a:ln w="2857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pic>
            <p:nvPicPr>
              <p:cNvPr id="66" name="Picture 65"/>
              <p:cNvPicPr>
                <a:picLocks noChangeAspect="1"/>
              </p:cNvPicPr>
              <p:nvPr/>
            </p:nvPicPr>
            <p:blipFill>
              <a:blip r:embed="rId5"/>
              <a:stretch>
                <a:fillRect/>
              </a:stretch>
            </p:blipFill>
            <p:spPr>
              <a:xfrm>
                <a:off x="3581400" y="1188143"/>
                <a:ext cx="1650486" cy="1097857"/>
              </a:xfrm>
              <a:prstGeom prst="rect">
                <a:avLst/>
              </a:prstGeom>
            </p:spPr>
          </p:pic>
        </p:grpSp>
        <p:cxnSp>
          <p:nvCxnSpPr>
            <p:cNvPr id="69" name="Straight Arrow Connector 68"/>
            <p:cNvCxnSpPr/>
            <p:nvPr/>
          </p:nvCxnSpPr>
          <p:spPr>
            <a:xfrm flipV="1">
              <a:off x="2057400" y="2731532"/>
              <a:ext cx="1371600" cy="11668"/>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676400" y="2209800"/>
              <a:ext cx="2209800" cy="461665"/>
            </a:xfrm>
            <a:prstGeom prst="rect">
              <a:avLst/>
            </a:prstGeom>
          </p:spPr>
          <p:txBody>
            <a:bodyPr wrap="square">
              <a:spAutoFit/>
            </a:bodyPr>
            <a:lstStyle/>
            <a:p>
              <a:pPr algn="ctr"/>
              <a:r>
                <a:rPr lang="en-US" sz="2400" b="1" dirty="0" smtClean="0"/>
                <a:t>Inference </a:t>
              </a:r>
              <a:endParaRPr lang="en-US" sz="2000" b="1" u="sng" dirty="0"/>
            </a:p>
          </p:txBody>
        </p:sp>
        <p:cxnSp>
          <p:nvCxnSpPr>
            <p:cNvPr id="40" name="Straight Arrow Connector 39"/>
            <p:cNvCxnSpPr/>
            <p:nvPr/>
          </p:nvCxnSpPr>
          <p:spPr>
            <a:xfrm>
              <a:off x="5486400" y="2731532"/>
              <a:ext cx="1371600" cy="11668"/>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105400" y="2209800"/>
              <a:ext cx="2209800" cy="461665"/>
            </a:xfrm>
            <a:prstGeom prst="rect">
              <a:avLst/>
            </a:prstGeom>
          </p:spPr>
          <p:txBody>
            <a:bodyPr wrap="square">
              <a:spAutoFit/>
            </a:bodyPr>
            <a:lstStyle/>
            <a:p>
              <a:pPr algn="ctr"/>
              <a:r>
                <a:rPr lang="en-US" sz="2400" b="1" dirty="0" smtClean="0"/>
                <a:t>Prediction</a:t>
              </a:r>
              <a:endParaRPr lang="en-US" b="1" u="sng" dirty="0"/>
            </a:p>
          </p:txBody>
        </p:sp>
      </p:grpSp>
    </p:spTree>
    <p:extLst>
      <p:ext uri="{BB962C8B-B14F-4D97-AF65-F5344CB8AC3E}">
        <p14:creationId xmlns:p14="http://schemas.microsoft.com/office/powerpoint/2010/main" val="2513525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31" grpId="0"/>
      <p:bldP spid="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dirty="0" err="1" smtClean="0"/>
              <a:t>TensorFlow</a:t>
            </a:r>
            <a:r>
              <a:rPr lang="en-US" dirty="0" smtClean="0"/>
              <a:t> Mobile</a:t>
            </a:r>
            <a:endParaRPr lang="en-US" dirty="0"/>
          </a:p>
        </p:txBody>
      </p:sp>
      <p:sp>
        <p:nvSpPr>
          <p:cNvPr id="3" name="Content Placeholder 2"/>
          <p:cNvSpPr>
            <a:spLocks noGrp="1"/>
          </p:cNvSpPr>
          <p:nvPr>
            <p:ph idx="1"/>
          </p:nvPr>
        </p:nvSpPr>
        <p:spPr>
          <a:xfrm>
            <a:off x="152400" y="990600"/>
            <a:ext cx="8991600" cy="5715000"/>
          </a:xfrm>
        </p:spPr>
        <p:txBody>
          <a:bodyPr>
            <a:normAutofit/>
          </a:bodyPr>
          <a:lstStyle/>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32</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13" name="Picture 12"/>
          <p:cNvPicPr>
            <a:picLocks noChangeAspect="1"/>
          </p:cNvPicPr>
          <p:nvPr/>
        </p:nvPicPr>
        <p:blipFill>
          <a:blip r:embed="rId4"/>
          <a:stretch>
            <a:fillRect/>
          </a:stretch>
        </p:blipFill>
        <p:spPr>
          <a:xfrm>
            <a:off x="4038600" y="762000"/>
            <a:ext cx="914400" cy="977950"/>
          </a:xfrm>
          <a:prstGeom prst="rect">
            <a:avLst/>
          </a:prstGeom>
        </p:spPr>
      </p:pic>
      <p:sp>
        <p:nvSpPr>
          <p:cNvPr id="5" name="Rectangle 4"/>
          <p:cNvSpPr/>
          <p:nvPr/>
        </p:nvSpPr>
        <p:spPr>
          <a:xfrm>
            <a:off x="0" y="3048000"/>
            <a:ext cx="9144000" cy="892552"/>
          </a:xfrm>
          <a:prstGeom prst="rect">
            <a:avLst/>
          </a:prstGeom>
          <a:solidFill>
            <a:schemeClr val="accent6">
              <a:lumMod val="20000"/>
              <a:lumOff val="80000"/>
            </a:schemeClr>
          </a:solidFill>
        </p:spPr>
        <p:txBody>
          <a:bodyPr wrap="square">
            <a:spAutoFit/>
          </a:bodyPr>
          <a:lstStyle/>
          <a:p>
            <a:pPr algn="ctr"/>
            <a:r>
              <a:rPr lang="en-US" sz="2600" b="1" dirty="0" smtClean="0"/>
              <a:t> </a:t>
            </a:r>
            <a:r>
              <a:rPr lang="en-US" sz="2600" b="1" dirty="0" smtClean="0">
                <a:solidFill>
                  <a:schemeClr val="accent2"/>
                </a:solidFill>
              </a:rPr>
              <a:t>57.3</a:t>
            </a:r>
            <a:r>
              <a:rPr lang="en-US" sz="2600" b="1" dirty="0">
                <a:solidFill>
                  <a:schemeClr val="accent2"/>
                </a:solidFill>
              </a:rPr>
              <a:t>%</a:t>
            </a:r>
            <a:r>
              <a:rPr lang="en-US" sz="2600" b="1" dirty="0"/>
              <a:t> of the </a:t>
            </a:r>
            <a:r>
              <a:rPr lang="en-US" sz="2600" b="1" dirty="0" smtClean="0"/>
              <a:t>inference energy is spent on</a:t>
            </a:r>
            <a:br>
              <a:rPr lang="en-US" sz="2600" b="1" dirty="0" smtClean="0"/>
            </a:br>
            <a:r>
              <a:rPr lang="en-US" sz="2600" b="1" dirty="0" smtClean="0"/>
              <a:t> </a:t>
            </a:r>
            <a:r>
              <a:rPr lang="en-US" sz="2600" b="1" u="sng" dirty="0" smtClean="0">
                <a:solidFill>
                  <a:schemeClr val="accent2"/>
                </a:solidFill>
              </a:rPr>
              <a:t>data movement</a:t>
            </a:r>
            <a:endParaRPr lang="en-US" sz="2600" b="1" u="sng" dirty="0"/>
          </a:p>
        </p:txBody>
      </p:sp>
      <p:sp>
        <p:nvSpPr>
          <p:cNvPr id="14" name="Rectangle 13"/>
          <p:cNvSpPr/>
          <p:nvPr/>
        </p:nvSpPr>
        <p:spPr>
          <a:xfrm>
            <a:off x="0" y="4267200"/>
            <a:ext cx="9144000" cy="830997"/>
          </a:xfrm>
          <a:prstGeom prst="rect">
            <a:avLst/>
          </a:prstGeom>
          <a:solidFill>
            <a:srgbClr val="E4E4E4"/>
          </a:solidFill>
        </p:spPr>
        <p:txBody>
          <a:bodyPr wrap="square">
            <a:spAutoFit/>
          </a:bodyPr>
          <a:lstStyle/>
          <a:p>
            <a:pPr algn="ctr"/>
            <a:r>
              <a:rPr lang="en-US" sz="2400" b="1" dirty="0" smtClean="0"/>
              <a:t> </a:t>
            </a:r>
            <a:r>
              <a:rPr lang="en-US" sz="2400" b="1" dirty="0" smtClean="0">
                <a:solidFill>
                  <a:schemeClr val="accent2"/>
                </a:solidFill>
              </a:rPr>
              <a:t>54.4</a:t>
            </a:r>
            <a:r>
              <a:rPr lang="en-US" sz="2400" b="1" dirty="0">
                <a:solidFill>
                  <a:schemeClr val="accent2"/>
                </a:solidFill>
              </a:rPr>
              <a:t>% </a:t>
            </a:r>
            <a:r>
              <a:rPr lang="en-US" sz="2400" b="1" dirty="0"/>
              <a:t>of the </a:t>
            </a:r>
            <a:r>
              <a:rPr lang="en-US" sz="2400" b="1" dirty="0">
                <a:solidFill>
                  <a:schemeClr val="accent2"/>
                </a:solidFill>
              </a:rPr>
              <a:t>data movement </a:t>
            </a:r>
            <a:r>
              <a:rPr lang="en-US" sz="2400" b="1" dirty="0"/>
              <a:t>energy </a:t>
            </a:r>
            <a:r>
              <a:rPr lang="en-US" sz="2400" b="1" dirty="0" smtClean="0"/>
              <a:t>comes from </a:t>
            </a:r>
            <a:br>
              <a:rPr lang="en-US" sz="2400" b="1" dirty="0" smtClean="0"/>
            </a:br>
            <a:r>
              <a:rPr lang="en-US" sz="2400" b="1" u="sng" dirty="0" smtClean="0">
                <a:solidFill>
                  <a:srgbClr val="0000FF"/>
                </a:solidFill>
              </a:rPr>
              <a:t>packing</a:t>
            </a:r>
            <a:r>
              <a:rPr lang="en-US" sz="2400" b="1" u="sng" dirty="0">
                <a:solidFill>
                  <a:srgbClr val="0000FF"/>
                </a:solidFill>
              </a:rPr>
              <a:t>/unpacking</a:t>
            </a:r>
            <a:r>
              <a:rPr lang="en-US" sz="2400" b="1" u="sng" dirty="0"/>
              <a:t> </a:t>
            </a:r>
            <a:r>
              <a:rPr lang="en-US" sz="2400" b="1" dirty="0"/>
              <a:t>and </a:t>
            </a:r>
            <a:r>
              <a:rPr lang="en-US" sz="2400" b="1" u="sng" dirty="0">
                <a:solidFill>
                  <a:srgbClr val="0000FF"/>
                </a:solidFill>
              </a:rPr>
              <a:t>quantization</a:t>
            </a:r>
          </a:p>
        </p:txBody>
      </p:sp>
      <p:cxnSp>
        <p:nvCxnSpPr>
          <p:cNvPr id="30" name="Straight Arrow Connector 29"/>
          <p:cNvCxnSpPr/>
          <p:nvPr/>
        </p:nvCxnSpPr>
        <p:spPr>
          <a:xfrm>
            <a:off x="4495800" y="3962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419600" y="5452646"/>
            <a:ext cx="4800600" cy="1446550"/>
          </a:xfrm>
          <a:prstGeom prst="rect">
            <a:avLst/>
          </a:prstGeom>
        </p:spPr>
        <p:txBody>
          <a:bodyPr wrap="square">
            <a:spAutoFit/>
          </a:bodyPr>
          <a:lstStyle/>
          <a:p>
            <a:pPr algn="ctr"/>
            <a:r>
              <a:rPr lang="en-US" sz="2200" b="1" u="sng" dirty="0" smtClean="0">
                <a:solidFill>
                  <a:srgbClr val="800000"/>
                </a:solidFill>
              </a:rPr>
              <a:t>Quantization</a:t>
            </a:r>
            <a:r>
              <a:rPr lang="en-US" sz="2200" b="1" dirty="0" smtClean="0"/>
              <a:t>: A simple </a:t>
            </a:r>
            <a:r>
              <a:rPr lang="en-US" sz="2200" b="1" dirty="0" smtClean="0">
                <a:solidFill>
                  <a:srgbClr val="0000FF"/>
                </a:solidFill>
              </a:rPr>
              <a:t>data conversion </a:t>
            </a:r>
            <a:r>
              <a:rPr lang="en-US" sz="2200" b="1" dirty="0" smtClean="0"/>
              <a:t>operation that converts </a:t>
            </a:r>
            <a:r>
              <a:rPr lang="en-US" sz="2200" b="1" u="sng" dirty="0" smtClean="0">
                <a:solidFill>
                  <a:srgbClr val="0000FF"/>
                </a:solidFill>
              </a:rPr>
              <a:t>32-bit floating</a:t>
            </a:r>
            <a:r>
              <a:rPr lang="en-US" sz="2200" b="1" dirty="0" smtClean="0"/>
              <a:t> point to </a:t>
            </a:r>
            <a:r>
              <a:rPr lang="en-US" sz="2200" b="1" u="sng" dirty="0" smtClean="0">
                <a:solidFill>
                  <a:srgbClr val="0000FF"/>
                </a:solidFill>
              </a:rPr>
              <a:t>8-bit integers</a:t>
            </a:r>
            <a:endParaRPr lang="en-US" sz="2200" b="1" u="sng" dirty="0">
              <a:solidFill>
                <a:srgbClr val="0000FF"/>
              </a:solidFill>
            </a:endParaRPr>
          </a:p>
        </p:txBody>
      </p:sp>
      <p:cxnSp>
        <p:nvCxnSpPr>
          <p:cNvPr id="32" name="Straight Arrow Connector 31"/>
          <p:cNvCxnSpPr/>
          <p:nvPr/>
        </p:nvCxnSpPr>
        <p:spPr>
          <a:xfrm>
            <a:off x="2438400" y="5105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48400" y="5105400"/>
            <a:ext cx="0" cy="381000"/>
          </a:xfrm>
          <a:prstGeom prst="straightConnector1">
            <a:avLst/>
          </a:prstGeom>
          <a:ln w="571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5486400"/>
            <a:ext cx="4800600" cy="1107996"/>
          </a:xfrm>
          <a:prstGeom prst="rect">
            <a:avLst/>
          </a:prstGeom>
        </p:spPr>
        <p:txBody>
          <a:bodyPr wrap="square">
            <a:spAutoFit/>
          </a:bodyPr>
          <a:lstStyle/>
          <a:p>
            <a:pPr algn="ctr"/>
            <a:r>
              <a:rPr lang="en-US" sz="2200" b="1" u="sng" dirty="0" smtClean="0">
                <a:solidFill>
                  <a:srgbClr val="800000"/>
                </a:solidFill>
              </a:rPr>
              <a:t>Packing</a:t>
            </a:r>
            <a:r>
              <a:rPr lang="en-US" sz="2200" b="1" dirty="0" smtClean="0"/>
              <a:t>: A simple </a:t>
            </a:r>
            <a:br>
              <a:rPr lang="en-US" sz="2200" b="1" dirty="0" smtClean="0"/>
            </a:br>
            <a:r>
              <a:rPr lang="en-US" sz="2200" b="1" dirty="0" smtClean="0">
                <a:solidFill>
                  <a:srgbClr val="0000FF"/>
                </a:solidFill>
              </a:rPr>
              <a:t>data re-organization</a:t>
            </a:r>
            <a:r>
              <a:rPr lang="en-US" sz="2200" b="1" dirty="0" smtClean="0"/>
              <a:t> process</a:t>
            </a:r>
            <a:br>
              <a:rPr lang="en-US" sz="2200" b="1" dirty="0" smtClean="0"/>
            </a:br>
            <a:r>
              <a:rPr lang="en-US" sz="2200" b="1" dirty="0" smtClean="0"/>
              <a:t>that </a:t>
            </a:r>
            <a:r>
              <a:rPr lang="en-US" sz="2200" b="1" dirty="0" smtClean="0">
                <a:solidFill>
                  <a:srgbClr val="0000FF"/>
                </a:solidFill>
              </a:rPr>
              <a:t>reorders</a:t>
            </a:r>
            <a:r>
              <a:rPr lang="en-US" sz="2200" b="1" dirty="0" smtClean="0"/>
              <a:t> elements of matrices</a:t>
            </a:r>
            <a:endParaRPr lang="en-US" sz="2200" b="1" dirty="0">
              <a:solidFill>
                <a:srgbClr val="0000FF"/>
              </a:solidFill>
            </a:endParaRPr>
          </a:p>
        </p:txBody>
      </p:sp>
      <p:grpSp>
        <p:nvGrpSpPr>
          <p:cNvPr id="17" name="Group 16"/>
          <p:cNvGrpSpPr/>
          <p:nvPr/>
        </p:nvGrpSpPr>
        <p:grpSpPr>
          <a:xfrm>
            <a:off x="1676400" y="1828800"/>
            <a:ext cx="5638800" cy="1066800"/>
            <a:chOff x="1676400" y="2057400"/>
            <a:chExt cx="5638800" cy="1066800"/>
          </a:xfrm>
        </p:grpSpPr>
        <p:grpSp>
          <p:nvGrpSpPr>
            <p:cNvPr id="68" name="Group 67"/>
            <p:cNvGrpSpPr/>
            <p:nvPr/>
          </p:nvGrpSpPr>
          <p:grpSpPr>
            <a:xfrm>
              <a:off x="3657600" y="2057400"/>
              <a:ext cx="1600200" cy="1066800"/>
              <a:chOff x="3505200" y="1143000"/>
              <a:chExt cx="1828800" cy="1143000"/>
            </a:xfrm>
          </p:grpSpPr>
          <p:sp>
            <p:nvSpPr>
              <p:cNvPr id="67" name="Rounded Rectangle 66"/>
              <p:cNvSpPr/>
              <p:nvPr/>
            </p:nvSpPr>
            <p:spPr>
              <a:xfrm>
                <a:off x="3505200" y="1143000"/>
                <a:ext cx="1828800" cy="1143000"/>
              </a:xfrm>
              <a:prstGeom prst="roundRect">
                <a:avLst/>
              </a:prstGeom>
              <a:solidFill>
                <a:schemeClr val="lt1">
                  <a:alpha val="0"/>
                </a:schemeClr>
              </a:solidFill>
              <a:ln w="2857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pic>
            <p:nvPicPr>
              <p:cNvPr id="66" name="Picture 65"/>
              <p:cNvPicPr>
                <a:picLocks noChangeAspect="1"/>
              </p:cNvPicPr>
              <p:nvPr/>
            </p:nvPicPr>
            <p:blipFill>
              <a:blip r:embed="rId5"/>
              <a:stretch>
                <a:fillRect/>
              </a:stretch>
            </p:blipFill>
            <p:spPr>
              <a:xfrm>
                <a:off x="3581400" y="1188143"/>
                <a:ext cx="1650486" cy="1097857"/>
              </a:xfrm>
              <a:prstGeom prst="rect">
                <a:avLst/>
              </a:prstGeom>
            </p:spPr>
          </p:pic>
        </p:grpSp>
        <p:cxnSp>
          <p:nvCxnSpPr>
            <p:cNvPr id="69" name="Straight Arrow Connector 68"/>
            <p:cNvCxnSpPr/>
            <p:nvPr/>
          </p:nvCxnSpPr>
          <p:spPr>
            <a:xfrm flipV="1">
              <a:off x="2057400" y="2731532"/>
              <a:ext cx="1371600" cy="11668"/>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676400" y="2209800"/>
              <a:ext cx="2209800" cy="461665"/>
            </a:xfrm>
            <a:prstGeom prst="rect">
              <a:avLst/>
            </a:prstGeom>
          </p:spPr>
          <p:txBody>
            <a:bodyPr wrap="square">
              <a:spAutoFit/>
            </a:bodyPr>
            <a:lstStyle/>
            <a:p>
              <a:pPr algn="ctr"/>
              <a:r>
                <a:rPr lang="en-US" sz="2400" b="1" dirty="0" smtClean="0"/>
                <a:t>Inference </a:t>
              </a:r>
              <a:endParaRPr lang="en-US" sz="2000" b="1" u="sng" dirty="0"/>
            </a:p>
          </p:txBody>
        </p:sp>
        <p:cxnSp>
          <p:nvCxnSpPr>
            <p:cNvPr id="40" name="Straight Arrow Connector 39"/>
            <p:cNvCxnSpPr/>
            <p:nvPr/>
          </p:nvCxnSpPr>
          <p:spPr>
            <a:xfrm>
              <a:off x="5486400" y="2731532"/>
              <a:ext cx="1371600" cy="11668"/>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105400" y="2209800"/>
              <a:ext cx="2209800" cy="461665"/>
            </a:xfrm>
            <a:prstGeom prst="rect">
              <a:avLst/>
            </a:prstGeom>
          </p:spPr>
          <p:txBody>
            <a:bodyPr wrap="square">
              <a:spAutoFit/>
            </a:bodyPr>
            <a:lstStyle/>
            <a:p>
              <a:pPr algn="ctr"/>
              <a:r>
                <a:rPr lang="en-US" sz="2400" b="1" dirty="0" smtClean="0"/>
                <a:t>Prediction</a:t>
              </a:r>
              <a:endParaRPr lang="en-US" b="1" u="sng" dirty="0"/>
            </a:p>
          </p:txBody>
        </p:sp>
      </p:grpSp>
      <p:sp>
        <p:nvSpPr>
          <p:cNvPr id="22" name="Rectangle 21"/>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23" name="Group 22"/>
          <p:cNvGrpSpPr/>
          <p:nvPr/>
        </p:nvGrpSpPr>
        <p:grpSpPr>
          <a:xfrm>
            <a:off x="143435" y="2643094"/>
            <a:ext cx="9080329" cy="1752600"/>
            <a:chOff x="1867295" y="5452953"/>
            <a:chExt cx="6877144" cy="668851"/>
          </a:xfrm>
        </p:grpSpPr>
        <p:grpSp>
          <p:nvGrpSpPr>
            <p:cNvPr id="24" name="Group 23"/>
            <p:cNvGrpSpPr/>
            <p:nvPr/>
          </p:nvGrpSpPr>
          <p:grpSpPr>
            <a:xfrm>
              <a:off x="1867295" y="5452953"/>
              <a:ext cx="6535685" cy="668851"/>
              <a:chOff x="-93042" y="818790"/>
              <a:chExt cx="10190753" cy="388079"/>
            </a:xfrm>
          </p:grpSpPr>
          <p:sp>
            <p:nvSpPr>
              <p:cNvPr id="26" name="Rounded Rectangle 25"/>
              <p:cNvSpPr/>
              <p:nvPr/>
            </p:nvSpPr>
            <p:spPr bwMode="auto">
              <a:xfrm>
                <a:off x="109225" y="818790"/>
                <a:ext cx="9988486" cy="388079"/>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7" name="Rectangle 26"/>
              <p:cNvSpPr/>
              <p:nvPr/>
            </p:nvSpPr>
            <p:spPr>
              <a:xfrm>
                <a:off x="-93042" y="854529"/>
                <a:ext cx="9386361" cy="125400"/>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25" name="Rectangle 24"/>
            <p:cNvSpPr/>
            <p:nvPr/>
          </p:nvSpPr>
          <p:spPr>
            <a:xfrm>
              <a:off x="2112440" y="5486396"/>
              <a:ext cx="6631999" cy="634859"/>
            </a:xfrm>
            <a:prstGeom prst="rect">
              <a:avLst/>
            </a:prstGeom>
          </p:spPr>
          <p:txBody>
            <a:bodyPr wrap="square">
              <a:spAutoFit/>
            </a:bodyPr>
            <a:lstStyle/>
            <a:p>
              <a:r>
                <a:rPr lang="en-US" sz="3200" b="1" dirty="0"/>
                <a:t>Based on our analysis, we conclude that:</a:t>
              </a:r>
            </a:p>
            <a:p>
              <a:pPr marL="342900" indent="-342900">
                <a:buFont typeface="Arial"/>
                <a:buChar char="•"/>
              </a:pPr>
              <a:r>
                <a:rPr lang="en-US" sz="2800" dirty="0" smtClean="0"/>
                <a:t>Both Functions are </a:t>
              </a:r>
              <a:r>
                <a:rPr lang="en-US" sz="2800" u="sng" dirty="0" smtClean="0"/>
                <a:t>good </a:t>
              </a:r>
              <a:r>
                <a:rPr lang="en-US" sz="2800" u="sng" dirty="0"/>
                <a:t>candidate </a:t>
              </a:r>
              <a:r>
                <a:rPr lang="en-US" sz="2800" dirty="0"/>
                <a:t>for </a:t>
              </a:r>
              <a:r>
                <a:rPr lang="en-US" sz="2800" dirty="0">
                  <a:solidFill>
                    <a:srgbClr val="0000FF"/>
                  </a:solidFill>
                </a:rPr>
                <a:t>PIM execution </a:t>
              </a:r>
            </a:p>
            <a:p>
              <a:pPr marL="342900" indent="-342900">
                <a:buFont typeface="Arial"/>
                <a:buChar char="•"/>
              </a:pPr>
              <a:r>
                <a:rPr lang="en-US" sz="2800" dirty="0"/>
                <a:t>It is </a:t>
              </a:r>
              <a:r>
                <a:rPr lang="en-US" sz="2800" dirty="0">
                  <a:solidFill>
                    <a:srgbClr val="0000FF"/>
                  </a:solidFill>
                </a:rPr>
                <a:t>feasible </a:t>
              </a:r>
              <a:r>
                <a:rPr lang="en-US" sz="2800" dirty="0"/>
                <a:t>to implement </a:t>
              </a:r>
              <a:r>
                <a:rPr lang="en-US" sz="2800" dirty="0" smtClean="0"/>
                <a:t>them </a:t>
              </a:r>
              <a:r>
                <a:rPr lang="en-US" sz="2800" dirty="0"/>
                <a:t>in </a:t>
              </a:r>
              <a:r>
                <a:rPr lang="en-US" sz="2800" dirty="0">
                  <a:solidFill>
                    <a:srgbClr val="0000FF"/>
                  </a:solidFill>
                </a:rPr>
                <a:t>PIM logic</a:t>
              </a:r>
            </a:p>
          </p:txBody>
        </p:sp>
      </p:grpSp>
    </p:spTree>
    <p:extLst>
      <p:ext uri="{BB962C8B-B14F-4D97-AF65-F5344CB8AC3E}">
        <p14:creationId xmlns:p14="http://schemas.microsoft.com/office/powerpoint/2010/main" val="2275877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Movement Study</a:t>
            </a:r>
            <a:endParaRPr lang="en-US" dirty="0"/>
          </a:p>
        </p:txBody>
      </p:sp>
      <p:sp>
        <p:nvSpPr>
          <p:cNvPr id="3" name="Content Placeholder 2"/>
          <p:cNvSpPr>
            <a:spLocks noGrp="1"/>
          </p:cNvSpPr>
          <p:nvPr>
            <p:ph idx="1"/>
          </p:nvPr>
        </p:nvSpPr>
        <p:spPr>
          <a:xfrm>
            <a:off x="152400" y="1066800"/>
            <a:ext cx="8991600" cy="5867400"/>
          </a:xfrm>
        </p:spPr>
        <p:txBody>
          <a:bodyPr>
            <a:normAutofit/>
          </a:bodyPr>
          <a:lstStyle/>
          <a:p>
            <a:pPr lvl="0"/>
            <a:r>
              <a:rPr lang="en-US" sz="2800" dirty="0" smtClean="0">
                <a:solidFill>
                  <a:schemeClr val="tx2"/>
                </a:solidFill>
              </a:rPr>
              <a:t>To study </a:t>
            </a:r>
            <a:r>
              <a:rPr lang="en-US" sz="2800" dirty="0" smtClean="0">
                <a:solidFill>
                  <a:srgbClr val="800000"/>
                </a:solidFill>
              </a:rPr>
              <a:t>data movement</a:t>
            </a:r>
            <a:r>
              <a:rPr lang="en-US" sz="2800" dirty="0" smtClean="0">
                <a:solidFill>
                  <a:schemeClr val="tx2"/>
                </a:solidFill>
              </a:rPr>
              <a:t> during tab switching, we did an experiment:</a:t>
            </a:r>
          </a:p>
          <a:p>
            <a:pPr lvl="1"/>
            <a:r>
              <a:rPr lang="en-US" sz="2400" dirty="0" smtClean="0">
                <a:solidFill>
                  <a:srgbClr val="595959"/>
                </a:solidFill>
              </a:rPr>
              <a:t>A user opens </a:t>
            </a:r>
            <a:r>
              <a:rPr lang="en-US" sz="2400" u="sng" dirty="0" smtClean="0">
                <a:solidFill>
                  <a:srgbClr val="595959"/>
                </a:solidFill>
              </a:rPr>
              <a:t>50 tabs</a:t>
            </a:r>
            <a:r>
              <a:rPr lang="en-US" sz="2400" dirty="0" smtClean="0">
                <a:solidFill>
                  <a:srgbClr val="595959"/>
                </a:solidFill>
              </a:rPr>
              <a:t> (most-accessed websites)</a:t>
            </a:r>
          </a:p>
          <a:p>
            <a:pPr lvl="1"/>
            <a:r>
              <a:rPr lang="en-US" sz="2400" u="sng" dirty="0" smtClean="0">
                <a:solidFill>
                  <a:srgbClr val="595959"/>
                </a:solidFill>
              </a:rPr>
              <a:t>Scrolls</a:t>
            </a:r>
            <a:r>
              <a:rPr lang="en-US" sz="2400" dirty="0" smtClean="0">
                <a:solidFill>
                  <a:srgbClr val="595959"/>
                </a:solidFill>
              </a:rPr>
              <a:t> through </a:t>
            </a:r>
            <a:r>
              <a:rPr lang="en-US" sz="2400" u="sng" dirty="0" smtClean="0">
                <a:solidFill>
                  <a:srgbClr val="595959"/>
                </a:solidFill>
              </a:rPr>
              <a:t>each</a:t>
            </a:r>
            <a:r>
              <a:rPr lang="en-US" sz="2400" dirty="0" smtClean="0">
                <a:solidFill>
                  <a:srgbClr val="595959"/>
                </a:solidFill>
              </a:rPr>
              <a:t> for a few second</a:t>
            </a:r>
          </a:p>
          <a:p>
            <a:pPr lvl="1"/>
            <a:r>
              <a:rPr lang="en-US" sz="2400" u="sng" dirty="0" smtClean="0">
                <a:solidFill>
                  <a:srgbClr val="595959"/>
                </a:solidFill>
              </a:rPr>
              <a:t>Switches</a:t>
            </a:r>
            <a:r>
              <a:rPr lang="en-US" sz="2400" dirty="0" smtClean="0">
                <a:solidFill>
                  <a:srgbClr val="595959"/>
                </a:solidFill>
              </a:rPr>
              <a:t> to the </a:t>
            </a:r>
            <a:r>
              <a:rPr lang="en-US" sz="2400" u="sng" dirty="0" smtClean="0">
                <a:solidFill>
                  <a:srgbClr val="595959"/>
                </a:solidFill>
              </a:rPr>
              <a:t>next tab</a:t>
            </a:r>
          </a:p>
          <a:p>
            <a:pPr lvl="1"/>
            <a:endParaRPr lang="en-US" sz="2200" dirty="0" smtClean="0">
              <a:solidFill>
                <a:srgbClr val="595959"/>
              </a:solidFill>
            </a:endParaRPr>
          </a:p>
          <a:p>
            <a:r>
              <a:rPr lang="en-US" sz="2800" dirty="0" smtClean="0">
                <a:solidFill>
                  <a:schemeClr val="tx2"/>
                </a:solidFill>
              </a:rPr>
              <a:t>We make two </a:t>
            </a:r>
            <a:r>
              <a:rPr lang="en-US" sz="2800" dirty="0" smtClean="0">
                <a:solidFill>
                  <a:srgbClr val="0000FF"/>
                </a:solidFill>
              </a:rPr>
              <a:t>key observations</a:t>
            </a:r>
            <a:r>
              <a:rPr lang="en-US" sz="2800" dirty="0" smtClean="0">
                <a:solidFill>
                  <a:schemeClr val="tx2"/>
                </a:solidFill>
              </a:rPr>
              <a:t>:</a:t>
            </a:r>
          </a:p>
          <a:p>
            <a:pPr lvl="1"/>
            <a:r>
              <a:rPr lang="en-US" sz="2400" dirty="0" smtClean="0"/>
              <a:t> </a:t>
            </a:r>
            <a:r>
              <a:rPr lang="en-US" sz="2400" dirty="0" smtClean="0">
                <a:solidFill>
                  <a:srgbClr val="0000FF"/>
                </a:solidFill>
              </a:rPr>
              <a:t>Compression</a:t>
            </a:r>
            <a:r>
              <a:rPr lang="en-US" sz="2400" dirty="0" smtClean="0">
                <a:solidFill>
                  <a:srgbClr val="595959"/>
                </a:solidFill>
              </a:rPr>
              <a:t> and </a:t>
            </a:r>
            <a:r>
              <a:rPr lang="en-US" sz="2400" dirty="0" smtClean="0">
                <a:solidFill>
                  <a:srgbClr val="0000FF"/>
                </a:solidFill>
              </a:rPr>
              <a:t>decompression</a:t>
            </a:r>
            <a:r>
              <a:rPr lang="en-US" sz="2400" dirty="0" smtClean="0">
                <a:solidFill>
                  <a:srgbClr val="595959"/>
                </a:solidFill>
              </a:rPr>
              <a:t> contribute to </a:t>
            </a:r>
            <a:r>
              <a:rPr lang="en-US" sz="2400" dirty="0" smtClean="0">
                <a:solidFill>
                  <a:schemeClr val="accent2"/>
                </a:solidFill>
              </a:rPr>
              <a:t>18.1%</a:t>
            </a:r>
            <a:r>
              <a:rPr lang="en-US" sz="2400" dirty="0" smtClean="0">
                <a:solidFill>
                  <a:srgbClr val="595959"/>
                </a:solidFill>
              </a:rPr>
              <a:t> of </a:t>
            </a:r>
            <a:r>
              <a:rPr lang="en-US" sz="2400" dirty="0" smtClean="0">
                <a:solidFill>
                  <a:srgbClr val="C00000"/>
                </a:solidFill>
              </a:rPr>
              <a:t>the total system energy</a:t>
            </a:r>
          </a:p>
          <a:p>
            <a:pPr lvl="1"/>
            <a:r>
              <a:rPr lang="en-US" sz="2400" dirty="0" smtClean="0">
                <a:solidFill>
                  <a:srgbClr val="595959"/>
                </a:solidFill>
              </a:rPr>
              <a:t> </a:t>
            </a:r>
            <a:r>
              <a:rPr lang="en-US" sz="2400" dirty="0" smtClean="0">
                <a:solidFill>
                  <a:srgbClr val="C00000"/>
                </a:solidFill>
              </a:rPr>
              <a:t>19.6 GB</a:t>
            </a:r>
            <a:r>
              <a:rPr lang="en-US" sz="2400" dirty="0" smtClean="0">
                <a:solidFill>
                  <a:srgbClr val="595959"/>
                </a:solidFill>
              </a:rPr>
              <a:t> of data </a:t>
            </a:r>
            <a:r>
              <a:rPr lang="en-US" sz="2400" u="sng" dirty="0" smtClean="0">
                <a:solidFill>
                  <a:srgbClr val="595959"/>
                </a:solidFill>
              </a:rPr>
              <a:t>swapped in and out</a:t>
            </a:r>
            <a:r>
              <a:rPr lang="en-US" sz="2400" dirty="0" smtClean="0">
                <a:solidFill>
                  <a:srgbClr val="595959"/>
                </a:solidFill>
              </a:rPr>
              <a:t> of </a:t>
            </a:r>
            <a:r>
              <a:rPr lang="en-US" sz="2400" dirty="0" smtClean="0">
                <a:solidFill>
                  <a:srgbClr val="0000FF"/>
                </a:solidFill>
              </a:rPr>
              <a:t>ZRAM</a:t>
            </a:r>
            <a:r>
              <a:rPr lang="en-US" sz="2200" dirty="0" smtClean="0">
                <a:solidFill>
                  <a:srgbClr val="0000FF"/>
                </a:solidFill>
              </a:rPr>
              <a:t/>
            </a:r>
            <a:br>
              <a:rPr lang="en-US" sz="2200" dirty="0" smtClean="0">
                <a:solidFill>
                  <a:srgbClr val="0000FF"/>
                </a:solidFill>
              </a:rPr>
            </a:br>
            <a:endParaRPr lang="en-US" sz="2200" dirty="0" smtClean="0">
              <a:solidFill>
                <a:srgbClr val="0000FF"/>
              </a:solidFill>
            </a:endParaRPr>
          </a:p>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28</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199535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914400"/>
          </a:xfrm>
        </p:spPr>
        <p:txBody>
          <a:bodyPr/>
          <a:lstStyle/>
          <a:p>
            <a:r>
              <a:rPr lang="en-US" sz="3600" dirty="0" smtClean="0"/>
              <a:t>Other Details and Results in the paper</a:t>
            </a:r>
            <a:endParaRPr lang="en-US" sz="3600" dirty="0"/>
          </a:p>
        </p:txBody>
      </p:sp>
      <p:sp>
        <p:nvSpPr>
          <p:cNvPr id="3" name="Content Placeholder 2"/>
          <p:cNvSpPr>
            <a:spLocks noGrp="1"/>
          </p:cNvSpPr>
          <p:nvPr>
            <p:ph idx="1"/>
          </p:nvPr>
        </p:nvSpPr>
        <p:spPr>
          <a:xfrm>
            <a:off x="152400" y="990600"/>
            <a:ext cx="8991600" cy="5562600"/>
          </a:xfrm>
        </p:spPr>
        <p:txBody>
          <a:bodyPr>
            <a:normAutofit/>
          </a:bodyPr>
          <a:lstStyle/>
          <a:p>
            <a:pPr lvl="0"/>
            <a:r>
              <a:rPr lang="en-US" sz="2600" dirty="0" smtClean="0">
                <a:solidFill>
                  <a:schemeClr val="tx2"/>
                </a:solidFill>
              </a:rPr>
              <a:t>Detailed discussion of the other workloads</a:t>
            </a:r>
            <a:endParaRPr lang="en-US" sz="2200" dirty="0" smtClean="0"/>
          </a:p>
          <a:p>
            <a:pPr lvl="1"/>
            <a:r>
              <a:rPr lang="en-US" sz="2200" dirty="0" err="1" smtClean="0"/>
              <a:t>Tensorflow</a:t>
            </a:r>
            <a:r>
              <a:rPr lang="en-US" sz="2200" dirty="0" smtClean="0"/>
              <a:t> Mobile</a:t>
            </a:r>
          </a:p>
          <a:p>
            <a:pPr lvl="1"/>
            <a:r>
              <a:rPr lang="en-US" sz="2200" dirty="0" smtClean="0"/>
              <a:t>Video Playback</a:t>
            </a:r>
          </a:p>
          <a:p>
            <a:pPr lvl="1"/>
            <a:r>
              <a:rPr lang="en-US" sz="2200" dirty="0" smtClean="0"/>
              <a:t>Video Capture</a:t>
            </a:r>
          </a:p>
          <a:p>
            <a:pPr lvl="1"/>
            <a:endParaRPr lang="en-US" sz="2200" dirty="0" smtClean="0"/>
          </a:p>
          <a:p>
            <a:pPr lvl="0"/>
            <a:r>
              <a:rPr lang="en-US" sz="2600" dirty="0" smtClean="0">
                <a:solidFill>
                  <a:schemeClr val="tx2"/>
                </a:solidFill>
              </a:rPr>
              <a:t>Detailed </a:t>
            </a:r>
            <a:r>
              <a:rPr lang="en-US" sz="2600" dirty="0">
                <a:solidFill>
                  <a:schemeClr val="tx2"/>
                </a:solidFill>
              </a:rPr>
              <a:t>discussion </a:t>
            </a:r>
            <a:r>
              <a:rPr lang="en-US" sz="2600" dirty="0" smtClean="0">
                <a:solidFill>
                  <a:schemeClr val="tx2"/>
                </a:solidFill>
              </a:rPr>
              <a:t>of  VP9 </a:t>
            </a:r>
            <a:r>
              <a:rPr lang="en-US" sz="2600" dirty="0" smtClean="0">
                <a:solidFill>
                  <a:srgbClr val="0000FF"/>
                </a:solidFill>
              </a:rPr>
              <a:t>hardware</a:t>
            </a:r>
            <a:r>
              <a:rPr lang="en-US" sz="2600" dirty="0" smtClean="0">
                <a:solidFill>
                  <a:schemeClr val="tx2"/>
                </a:solidFill>
              </a:rPr>
              <a:t> decoder and encoder</a:t>
            </a:r>
          </a:p>
          <a:p>
            <a:pPr marL="0" lvl="0" indent="0">
              <a:buNone/>
            </a:pPr>
            <a:endParaRPr lang="en-US" sz="2200" dirty="0" smtClean="0">
              <a:solidFill>
                <a:srgbClr val="595959"/>
              </a:solidFill>
            </a:endParaRPr>
          </a:p>
          <a:p>
            <a:r>
              <a:rPr lang="en-US" sz="2600" dirty="0" smtClean="0">
                <a:solidFill>
                  <a:schemeClr val="tx2"/>
                </a:solidFill>
              </a:rPr>
              <a:t>System Integration</a:t>
            </a:r>
          </a:p>
          <a:p>
            <a:pPr lvl="1"/>
            <a:r>
              <a:rPr lang="en-US" sz="2200" dirty="0" smtClean="0"/>
              <a:t>Software interface</a:t>
            </a:r>
          </a:p>
          <a:p>
            <a:pPr lvl="1"/>
            <a:r>
              <a:rPr lang="en-US" sz="2200" dirty="0" smtClean="0"/>
              <a:t>Coherence</a:t>
            </a:r>
          </a:p>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37</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1164730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t>
            </a:r>
            <a:r>
              <a:rPr lang="en-US" dirty="0" err="1" smtClean="0"/>
              <a:t>Blitting</a:t>
            </a:r>
            <a:r>
              <a:rPr lang="en-US" dirty="0" smtClean="0"/>
              <a:t> Analysis</a:t>
            </a:r>
            <a:endParaRPr lang="en-US" dirty="0"/>
          </a:p>
        </p:txBody>
      </p:sp>
      <p:sp>
        <p:nvSpPr>
          <p:cNvPr id="3" name="Content Placeholder 2"/>
          <p:cNvSpPr>
            <a:spLocks noGrp="1"/>
          </p:cNvSpPr>
          <p:nvPr>
            <p:ph idx="1"/>
          </p:nvPr>
        </p:nvSpPr>
        <p:spPr>
          <a:xfrm>
            <a:off x="152400" y="990600"/>
            <a:ext cx="8991600" cy="5562600"/>
          </a:xfrm>
        </p:spPr>
        <p:txBody>
          <a:bodyPr>
            <a:normAutofit fontScale="92500"/>
          </a:bodyPr>
          <a:lstStyle/>
          <a:p>
            <a:pPr lvl="0"/>
            <a:r>
              <a:rPr lang="en-US" sz="2600" dirty="0" smtClean="0">
                <a:solidFill>
                  <a:schemeClr val="tx2"/>
                </a:solidFill>
              </a:rPr>
              <a:t>Color </a:t>
            </a:r>
            <a:r>
              <a:rPr lang="en-US" sz="2600" dirty="0" err="1" smtClean="0">
                <a:solidFill>
                  <a:schemeClr val="tx2"/>
                </a:solidFill>
              </a:rPr>
              <a:t>blitting</a:t>
            </a:r>
            <a:r>
              <a:rPr lang="en-US" sz="2600" dirty="0" smtClean="0">
                <a:solidFill>
                  <a:schemeClr val="tx2"/>
                </a:solidFill>
              </a:rPr>
              <a:t> generates </a:t>
            </a:r>
            <a:r>
              <a:rPr lang="en-US" sz="2600" dirty="0" smtClean="0">
                <a:solidFill>
                  <a:srgbClr val="C00000"/>
                </a:solidFill>
              </a:rPr>
              <a:t>a</a:t>
            </a:r>
            <a:r>
              <a:rPr lang="en-US" sz="2600" dirty="0" smtClean="0">
                <a:solidFill>
                  <a:schemeClr val="tx2"/>
                </a:solidFill>
              </a:rPr>
              <a:t> </a:t>
            </a:r>
            <a:r>
              <a:rPr lang="en-US" sz="2600" dirty="0" smtClean="0">
                <a:solidFill>
                  <a:schemeClr val="accent2"/>
                </a:solidFill>
              </a:rPr>
              <a:t>large amount of data movement</a:t>
            </a:r>
          </a:p>
          <a:p>
            <a:pPr lvl="1"/>
            <a:r>
              <a:rPr lang="en-US" sz="2200" dirty="0" smtClean="0">
                <a:solidFill>
                  <a:srgbClr val="595959"/>
                </a:solidFill>
              </a:rPr>
              <a:t>Accounts </a:t>
            </a:r>
            <a:r>
              <a:rPr lang="en-US" sz="2200" dirty="0">
                <a:solidFill>
                  <a:srgbClr val="595959"/>
                </a:solidFill>
              </a:rPr>
              <a:t>for </a:t>
            </a:r>
            <a:r>
              <a:rPr lang="en-US" sz="2200" dirty="0">
                <a:solidFill>
                  <a:schemeClr val="accent2"/>
                </a:solidFill>
              </a:rPr>
              <a:t>19.1%</a:t>
            </a:r>
            <a:r>
              <a:rPr lang="en-US" sz="2200" dirty="0">
                <a:solidFill>
                  <a:srgbClr val="595959"/>
                </a:solidFill>
              </a:rPr>
              <a:t> of the </a:t>
            </a:r>
            <a:r>
              <a:rPr lang="en-US" sz="2200" dirty="0">
                <a:solidFill>
                  <a:srgbClr val="0000FF"/>
                </a:solidFill>
              </a:rPr>
              <a:t>total system energy</a:t>
            </a:r>
            <a:r>
              <a:rPr lang="en-US" sz="2200" dirty="0">
                <a:solidFill>
                  <a:srgbClr val="595959"/>
                </a:solidFill>
              </a:rPr>
              <a:t> used during </a:t>
            </a:r>
            <a:r>
              <a:rPr lang="en-US" sz="2200" dirty="0">
                <a:solidFill>
                  <a:srgbClr val="0000FF"/>
                </a:solidFill>
              </a:rPr>
              <a:t>page </a:t>
            </a:r>
            <a:r>
              <a:rPr lang="en-US" sz="2200" dirty="0" smtClean="0">
                <a:solidFill>
                  <a:srgbClr val="0000FF"/>
                </a:solidFill>
              </a:rPr>
              <a:t>scrolling</a:t>
            </a:r>
          </a:p>
          <a:p>
            <a:pPr lvl="1"/>
            <a:r>
              <a:rPr lang="en-US" sz="2200" dirty="0" smtClean="0"/>
              <a:t> </a:t>
            </a:r>
            <a:r>
              <a:rPr lang="en-US" sz="2200" dirty="0" smtClean="0">
                <a:solidFill>
                  <a:schemeClr val="accent2"/>
                </a:solidFill>
              </a:rPr>
              <a:t>63.9</a:t>
            </a:r>
            <a:r>
              <a:rPr lang="en-US" sz="2200" dirty="0">
                <a:solidFill>
                  <a:schemeClr val="accent2"/>
                </a:solidFill>
              </a:rPr>
              <a:t>% </a:t>
            </a:r>
            <a:r>
              <a:rPr lang="en-US" sz="2200" dirty="0"/>
              <a:t>of the </a:t>
            </a:r>
            <a:r>
              <a:rPr lang="en-US" sz="2200" dirty="0" smtClean="0"/>
              <a:t>energy </a:t>
            </a:r>
            <a:r>
              <a:rPr lang="en-US" sz="2200" dirty="0"/>
              <a:t>consumed </a:t>
            </a:r>
            <a:r>
              <a:rPr lang="en-US" sz="2200" dirty="0" smtClean="0"/>
              <a:t>by </a:t>
            </a:r>
            <a:r>
              <a:rPr lang="en-US" sz="2200" u="sng" dirty="0" smtClean="0"/>
              <a:t>color </a:t>
            </a:r>
            <a:r>
              <a:rPr lang="en-US" sz="2200" u="sng" dirty="0" err="1" smtClean="0"/>
              <a:t>blitting</a:t>
            </a:r>
            <a:r>
              <a:rPr lang="en-US" sz="2200" dirty="0" smtClean="0"/>
              <a:t> is </a:t>
            </a:r>
            <a:r>
              <a:rPr lang="en-US" sz="2200" dirty="0"/>
              <a:t>due to </a:t>
            </a:r>
            <a:r>
              <a:rPr lang="en-US" sz="2200" dirty="0">
                <a:solidFill>
                  <a:srgbClr val="C00000"/>
                </a:solidFill>
              </a:rPr>
              <a:t>data </a:t>
            </a:r>
            <a:r>
              <a:rPr lang="en-US" sz="2200" dirty="0" smtClean="0">
                <a:solidFill>
                  <a:srgbClr val="C00000"/>
                </a:solidFill>
              </a:rPr>
              <a:t>movement</a:t>
            </a:r>
            <a:r>
              <a:rPr lang="en-US" sz="2200" dirty="0" smtClean="0">
                <a:solidFill>
                  <a:srgbClr val="0000FF"/>
                </a:solidFill>
              </a:rPr>
              <a:t/>
            </a:r>
            <a:br>
              <a:rPr lang="en-US" sz="2200" dirty="0" smtClean="0">
                <a:solidFill>
                  <a:srgbClr val="0000FF"/>
                </a:solidFill>
              </a:rPr>
            </a:br>
            <a:endParaRPr lang="en-US" sz="2400" dirty="0" smtClean="0">
              <a:solidFill>
                <a:srgbClr val="595959"/>
              </a:solidFill>
            </a:endParaRPr>
          </a:p>
          <a:p>
            <a:r>
              <a:rPr lang="en-US" sz="2600" dirty="0" smtClean="0">
                <a:solidFill>
                  <a:schemeClr val="tx2"/>
                </a:solidFill>
              </a:rPr>
              <a:t>Majority of </a:t>
            </a:r>
            <a:r>
              <a:rPr lang="en-US" sz="2600" dirty="0" smtClean="0">
                <a:solidFill>
                  <a:srgbClr val="0000FF"/>
                </a:solidFill>
              </a:rPr>
              <a:t>data movement </a:t>
            </a:r>
            <a:r>
              <a:rPr lang="en-US" sz="2600" dirty="0" smtClean="0">
                <a:solidFill>
                  <a:schemeClr val="tx2"/>
                </a:solidFill>
              </a:rPr>
              <a:t>comes from:</a:t>
            </a:r>
          </a:p>
          <a:p>
            <a:pPr lvl="1"/>
            <a:r>
              <a:rPr lang="en-US" sz="2400" u="sng" dirty="0" smtClean="0"/>
              <a:t>Streaming</a:t>
            </a:r>
            <a:r>
              <a:rPr lang="en-US" sz="2400" dirty="0" smtClean="0"/>
              <a:t> </a:t>
            </a:r>
            <a:r>
              <a:rPr lang="en-US" sz="2400" dirty="0"/>
              <a:t>access pattern </a:t>
            </a:r>
            <a:endParaRPr lang="en-US" sz="2400" dirty="0" smtClean="0"/>
          </a:p>
          <a:p>
            <a:pPr lvl="1"/>
            <a:r>
              <a:rPr lang="en-US" sz="2400" dirty="0" smtClean="0"/>
              <a:t>The </a:t>
            </a:r>
            <a:r>
              <a:rPr lang="en-US" sz="2400" u="sng" dirty="0"/>
              <a:t>large sizes </a:t>
            </a:r>
            <a:r>
              <a:rPr lang="en-US" sz="2400" dirty="0"/>
              <a:t>of the </a:t>
            </a:r>
            <a:r>
              <a:rPr lang="en-US" sz="2400" dirty="0" smtClean="0"/>
              <a:t>bitmaps </a:t>
            </a:r>
            <a:r>
              <a:rPr lang="fi-FI" sz="2400" dirty="0"/>
              <a:t>(</a:t>
            </a:r>
            <a:r>
              <a:rPr lang="fi-FI" sz="2400" dirty="0" err="1"/>
              <a:t>e.g</a:t>
            </a:r>
            <a:r>
              <a:rPr lang="fi-FI" sz="2400" dirty="0"/>
              <a:t>., 1024x1024 </a:t>
            </a:r>
            <a:r>
              <a:rPr lang="fi-FI" sz="2400" dirty="0" err="1"/>
              <a:t>pixels</a:t>
            </a:r>
            <a:r>
              <a:rPr lang="fi-FI" sz="2400" dirty="0"/>
              <a:t>)</a:t>
            </a:r>
            <a:endParaRPr lang="en-US" sz="2200" dirty="0" smtClean="0">
              <a:solidFill>
                <a:schemeClr val="tx2"/>
              </a:solidFill>
            </a:endParaRPr>
          </a:p>
          <a:p>
            <a:pPr lvl="1"/>
            <a:endParaRPr lang="en-US" sz="2000" dirty="0" smtClean="0">
              <a:solidFill>
                <a:srgbClr val="595959"/>
              </a:solidFill>
            </a:endParaRPr>
          </a:p>
          <a:p>
            <a:r>
              <a:rPr lang="en-US" sz="2600" dirty="0" smtClean="0">
                <a:solidFill>
                  <a:schemeClr val="tx2"/>
                </a:solidFill>
              </a:rPr>
              <a:t>Color </a:t>
            </a:r>
            <a:r>
              <a:rPr lang="en-US" sz="2600" dirty="0" err="1" smtClean="0">
                <a:solidFill>
                  <a:schemeClr val="tx2"/>
                </a:solidFill>
              </a:rPr>
              <a:t>blitting</a:t>
            </a:r>
            <a:r>
              <a:rPr lang="en-US" sz="2600" dirty="0" smtClean="0">
                <a:solidFill>
                  <a:schemeClr val="tx2"/>
                </a:solidFill>
              </a:rPr>
              <a:t> require </a:t>
            </a:r>
            <a:r>
              <a:rPr lang="en-US" sz="2600" dirty="0" smtClean="0">
                <a:solidFill>
                  <a:srgbClr val="0000FF"/>
                </a:solidFill>
              </a:rPr>
              <a:t>low-cost computation </a:t>
            </a:r>
            <a:r>
              <a:rPr lang="en-US" sz="2600" dirty="0" smtClean="0">
                <a:solidFill>
                  <a:schemeClr val="tx2"/>
                </a:solidFill>
              </a:rPr>
              <a:t>operations</a:t>
            </a:r>
          </a:p>
          <a:p>
            <a:pPr lvl="1"/>
            <a:r>
              <a:rPr lang="en-US" sz="2400" u="sng" dirty="0" err="1" smtClean="0"/>
              <a:t>Memset</a:t>
            </a:r>
            <a:r>
              <a:rPr lang="en-US" sz="2400" dirty="0" smtClean="0"/>
              <a:t>, </a:t>
            </a:r>
            <a:r>
              <a:rPr lang="en-US" sz="2400" u="sng" dirty="0" smtClean="0"/>
              <a:t>simple arithmetic </a:t>
            </a:r>
            <a:r>
              <a:rPr lang="en-US" sz="2400" dirty="0" smtClean="0"/>
              <a:t>for alpha blending, </a:t>
            </a:r>
            <a:r>
              <a:rPr lang="en-US" sz="2400" u="sng" dirty="0" smtClean="0"/>
              <a:t>shift</a:t>
            </a:r>
            <a:r>
              <a:rPr lang="en-US" sz="2400" dirty="0" smtClean="0"/>
              <a:t> operations</a:t>
            </a: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27</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2" name="Rectangle 11"/>
          <p:cNvSpPr/>
          <p:nvPr/>
        </p:nvSpPr>
        <p:spPr>
          <a:xfrm>
            <a:off x="0" y="-2988"/>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7" name="Group 6"/>
          <p:cNvGrpSpPr/>
          <p:nvPr/>
        </p:nvGrpSpPr>
        <p:grpSpPr>
          <a:xfrm>
            <a:off x="533399" y="2438399"/>
            <a:ext cx="8915401" cy="2057398"/>
            <a:chOff x="1448225" y="5514543"/>
            <a:chExt cx="7008238" cy="1209253"/>
          </a:xfrm>
        </p:grpSpPr>
        <p:grpSp>
          <p:nvGrpSpPr>
            <p:cNvPr id="8" name="Group 7"/>
            <p:cNvGrpSpPr/>
            <p:nvPr/>
          </p:nvGrpSpPr>
          <p:grpSpPr>
            <a:xfrm>
              <a:off x="1448225" y="5514543"/>
              <a:ext cx="6438871" cy="1209253"/>
              <a:chOff x="-746475" y="854529"/>
              <a:chExt cx="10039794" cy="701633"/>
            </a:xfrm>
          </p:grpSpPr>
          <p:sp>
            <p:nvSpPr>
              <p:cNvPr id="10" name="Rounded Rectangle 9"/>
              <p:cNvSpPr/>
              <p:nvPr/>
            </p:nvSpPr>
            <p:spPr bwMode="auto">
              <a:xfrm>
                <a:off x="-746475" y="1046088"/>
                <a:ext cx="9993597" cy="510074"/>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11" name="Rectangle 10"/>
              <p:cNvSpPr/>
              <p:nvPr/>
            </p:nvSpPr>
            <p:spPr>
              <a:xfrm>
                <a:off x="-93042" y="854529"/>
                <a:ext cx="9386361" cy="157441"/>
              </a:xfrm>
              <a:prstGeom prst="rect">
                <a:avLst/>
              </a:prstGeom>
            </p:spPr>
            <p:txBody>
              <a:bodyPr wrap="square">
                <a:spAutoFit/>
              </a:bodyPr>
              <a:lstStyle/>
              <a:p>
                <a:pPr algn="ctr"/>
                <a:endParaRPr lang="en-US" sz="2400" b="1" dirty="0">
                  <a:solidFill>
                    <a:schemeClr val="tx1">
                      <a:lumMod val="75000"/>
                      <a:lumOff val="25000"/>
                    </a:schemeClr>
                  </a:solidFill>
                </a:endParaRPr>
              </a:p>
            </p:txBody>
          </p:sp>
        </p:grpSp>
        <p:sp>
          <p:nvSpPr>
            <p:cNvPr id="9" name="Rectangle 8"/>
            <p:cNvSpPr/>
            <p:nvPr/>
          </p:nvSpPr>
          <p:spPr>
            <a:xfrm>
              <a:off x="1687824" y="5890790"/>
              <a:ext cx="6768639" cy="777862"/>
            </a:xfrm>
            <a:prstGeom prst="rect">
              <a:avLst/>
            </a:prstGeom>
          </p:spPr>
          <p:txBody>
            <a:bodyPr wrap="square">
              <a:spAutoFit/>
            </a:bodyPr>
            <a:lstStyle/>
            <a:p>
              <a:r>
                <a:rPr lang="en-US" sz="2800" b="1" dirty="0" smtClean="0"/>
                <a:t>Based on our analysis, we conclude that:</a:t>
              </a:r>
            </a:p>
            <a:p>
              <a:pPr marL="342900" indent="-342900">
                <a:buFont typeface="Arial"/>
                <a:buChar char="•"/>
              </a:pPr>
              <a:r>
                <a:rPr lang="en-US" sz="2600" u="sng" dirty="0" smtClean="0">
                  <a:solidFill>
                    <a:schemeClr val="tx2"/>
                  </a:solidFill>
                </a:rPr>
                <a:t>Color </a:t>
              </a:r>
              <a:r>
                <a:rPr lang="en-US" sz="2600" u="sng" dirty="0" err="1" smtClean="0">
                  <a:solidFill>
                    <a:schemeClr val="tx2"/>
                  </a:solidFill>
                </a:rPr>
                <a:t>blitting</a:t>
              </a:r>
              <a:r>
                <a:rPr lang="en-US" sz="2600" dirty="0" smtClean="0"/>
                <a:t> is </a:t>
              </a:r>
              <a:r>
                <a:rPr lang="en-US" sz="2600" u="sng" dirty="0" smtClean="0"/>
                <a:t>a good candidate </a:t>
              </a:r>
              <a:r>
                <a:rPr lang="en-US" sz="2600" dirty="0" smtClean="0"/>
                <a:t>for </a:t>
              </a:r>
              <a:r>
                <a:rPr lang="en-US" sz="2600" dirty="0" smtClean="0">
                  <a:solidFill>
                    <a:srgbClr val="0000FF"/>
                  </a:solidFill>
                </a:rPr>
                <a:t>PIM execution </a:t>
              </a:r>
            </a:p>
            <a:p>
              <a:pPr marL="342900" indent="-342900">
                <a:buFont typeface="Arial"/>
                <a:buChar char="•"/>
              </a:pPr>
              <a:r>
                <a:rPr lang="en-US" sz="2600" dirty="0" smtClean="0"/>
                <a:t>It is </a:t>
              </a:r>
              <a:r>
                <a:rPr lang="en-US" sz="2600" dirty="0" smtClean="0">
                  <a:solidFill>
                    <a:srgbClr val="0000FF"/>
                  </a:solidFill>
                </a:rPr>
                <a:t>feasible </a:t>
              </a:r>
              <a:r>
                <a:rPr lang="en-US" sz="2600" dirty="0"/>
                <a:t>to </a:t>
              </a:r>
              <a:r>
                <a:rPr lang="en-US" sz="2600" dirty="0" smtClean="0"/>
                <a:t>implement color </a:t>
              </a:r>
              <a:r>
                <a:rPr lang="en-US" sz="2600" dirty="0" err="1" smtClean="0"/>
                <a:t>blitting</a:t>
              </a:r>
              <a:r>
                <a:rPr lang="en-US" sz="2600" dirty="0" smtClean="0"/>
                <a:t> in </a:t>
              </a:r>
              <a:r>
                <a:rPr lang="en-US" sz="2600" dirty="0" smtClean="0">
                  <a:solidFill>
                    <a:srgbClr val="0000FF"/>
                  </a:solidFill>
                </a:rPr>
                <a:t>PIM logic</a:t>
              </a:r>
              <a:endParaRPr lang="en-US" sz="2600" dirty="0">
                <a:solidFill>
                  <a:srgbClr val="0000FF"/>
                </a:solidFill>
              </a:endParaRPr>
            </a:p>
          </p:txBody>
        </p:sp>
      </p:grpSp>
    </p:spTree>
    <p:extLst>
      <p:ext uri="{BB962C8B-B14F-4D97-AF65-F5344CB8AC3E}">
        <p14:creationId xmlns:p14="http://schemas.microsoft.com/office/powerpoint/2010/main" val="1884583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677400" cy="914400"/>
          </a:xfrm>
        </p:spPr>
        <p:txBody>
          <a:bodyPr/>
          <a:lstStyle/>
          <a:p>
            <a:r>
              <a:rPr lang="en-US" sz="3800" dirty="0" smtClean="0"/>
              <a:t>Data Movement During Tab-Switching</a:t>
            </a:r>
            <a:endParaRPr lang="en-US" sz="3800" dirty="0"/>
          </a:p>
        </p:txBody>
      </p:sp>
      <p:sp>
        <p:nvSpPr>
          <p:cNvPr id="3" name="Content Placeholder 2"/>
          <p:cNvSpPr>
            <a:spLocks noGrp="1"/>
          </p:cNvSpPr>
          <p:nvPr>
            <p:ph idx="1"/>
          </p:nvPr>
        </p:nvSpPr>
        <p:spPr>
          <a:xfrm>
            <a:off x="152400" y="990600"/>
            <a:ext cx="8991600" cy="5562600"/>
          </a:xfrm>
        </p:spPr>
        <p:txBody>
          <a:bodyPr>
            <a:normAutofit/>
          </a:bodyPr>
          <a:lstStyle/>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32</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graphicFrame>
        <p:nvGraphicFramePr>
          <p:cNvPr id="17" name="Chart 16"/>
          <p:cNvGraphicFramePr>
            <a:graphicFrameLocks noChangeAspect="1"/>
          </p:cNvGraphicFramePr>
          <p:nvPr>
            <p:extLst>
              <p:ext uri="{D42A27DB-BD31-4B8C-83A1-F6EECF244321}">
                <p14:modId xmlns:p14="http://schemas.microsoft.com/office/powerpoint/2010/main" val="1673695397"/>
              </p:ext>
            </p:extLst>
          </p:nvPr>
        </p:nvGraphicFramePr>
        <p:xfrm>
          <a:off x="304800" y="1143000"/>
          <a:ext cx="84582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noChangeAspect="1"/>
          </p:cNvGraphicFramePr>
          <p:nvPr>
            <p:extLst>
              <p:ext uri="{D42A27DB-BD31-4B8C-83A1-F6EECF244321}">
                <p14:modId xmlns:p14="http://schemas.microsoft.com/office/powerpoint/2010/main" val="1149545753"/>
              </p:ext>
            </p:extLst>
          </p:nvPr>
        </p:nvGraphicFramePr>
        <p:xfrm>
          <a:off x="304800" y="3810008"/>
          <a:ext cx="8458200" cy="2744865"/>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Group 18"/>
          <p:cNvGrpSpPr/>
          <p:nvPr/>
        </p:nvGrpSpPr>
        <p:grpSpPr>
          <a:xfrm>
            <a:off x="685800" y="4191006"/>
            <a:ext cx="8001000" cy="1142993"/>
            <a:chOff x="1295400" y="1981199"/>
            <a:chExt cx="6400800" cy="1142993"/>
          </a:xfrm>
        </p:grpSpPr>
        <p:sp>
          <p:nvSpPr>
            <p:cNvPr id="20" name="Rounded Rectangle 19"/>
            <p:cNvSpPr/>
            <p:nvPr/>
          </p:nvSpPr>
          <p:spPr bwMode="auto">
            <a:xfrm>
              <a:off x="1295400" y="1981199"/>
              <a:ext cx="6400800" cy="1142993"/>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1" name="Rectangle 20"/>
            <p:cNvSpPr/>
            <p:nvPr/>
          </p:nvSpPr>
          <p:spPr>
            <a:xfrm>
              <a:off x="1295400" y="2057400"/>
              <a:ext cx="6324600" cy="954107"/>
            </a:xfrm>
            <a:prstGeom prst="rect">
              <a:avLst/>
            </a:prstGeom>
          </p:spPr>
          <p:txBody>
            <a:bodyPr wrap="square">
              <a:spAutoFit/>
            </a:bodyPr>
            <a:lstStyle/>
            <a:p>
              <a:pPr algn="ctr"/>
              <a:r>
                <a:rPr lang="en-US" sz="2800" b="1" dirty="0" smtClean="0">
                  <a:solidFill>
                    <a:srgbClr val="C00000"/>
                  </a:solidFill>
                </a:rPr>
                <a:t>11.7</a:t>
              </a:r>
              <a:r>
                <a:rPr lang="en-US" sz="2800" b="1" dirty="0" smtClean="0"/>
                <a:t> </a:t>
              </a:r>
              <a:r>
                <a:rPr lang="en-US" sz="2800" b="1" dirty="0">
                  <a:solidFill>
                    <a:srgbClr val="C00000"/>
                  </a:solidFill>
                </a:rPr>
                <a:t>GB</a:t>
              </a:r>
              <a:r>
                <a:rPr lang="en-US" sz="2800" b="1" dirty="0"/>
                <a:t> of data is </a:t>
              </a:r>
              <a:r>
                <a:rPr lang="en-US" sz="2800" b="1" u="sng" dirty="0" smtClean="0"/>
                <a:t>compressed</a:t>
              </a:r>
              <a:r>
                <a:rPr lang="en-US" sz="2800" b="1" dirty="0" smtClean="0"/>
                <a:t> and </a:t>
              </a:r>
              <a:r>
                <a:rPr lang="en-US" sz="2800" b="1" u="sng" dirty="0" smtClean="0"/>
                <a:t>swapped </a:t>
              </a:r>
              <a:r>
                <a:rPr lang="en-US" sz="2800" b="1" u="sng" dirty="0"/>
                <a:t>out </a:t>
              </a:r>
              <a:r>
                <a:rPr lang="en-US" sz="2800" b="1" dirty="0"/>
                <a:t>to ZRAM, at a rate of up to </a:t>
              </a:r>
              <a:r>
                <a:rPr lang="en-US" sz="2800" b="1" dirty="0">
                  <a:solidFill>
                    <a:srgbClr val="C00000"/>
                  </a:solidFill>
                </a:rPr>
                <a:t>201 MB/</a:t>
              </a:r>
              <a:r>
                <a:rPr lang="en-US" sz="2800" b="1" dirty="0" smtClean="0">
                  <a:solidFill>
                    <a:srgbClr val="C00000"/>
                  </a:solidFill>
                </a:rPr>
                <a:t>s</a:t>
              </a:r>
              <a:endParaRPr lang="en-US" sz="2800" b="1" dirty="0">
                <a:solidFill>
                  <a:srgbClr val="C00000"/>
                </a:solidFill>
              </a:endParaRPr>
            </a:p>
          </p:txBody>
        </p:sp>
      </p:grpSp>
      <p:grpSp>
        <p:nvGrpSpPr>
          <p:cNvPr id="23" name="Group 22"/>
          <p:cNvGrpSpPr/>
          <p:nvPr/>
        </p:nvGrpSpPr>
        <p:grpSpPr>
          <a:xfrm>
            <a:off x="533400" y="2209800"/>
            <a:ext cx="8229600" cy="1066793"/>
            <a:chOff x="-533400" y="1981199"/>
            <a:chExt cx="8229600" cy="1066793"/>
          </a:xfrm>
        </p:grpSpPr>
        <p:sp>
          <p:nvSpPr>
            <p:cNvPr id="24" name="Rounded Rectangle 23"/>
            <p:cNvSpPr/>
            <p:nvPr/>
          </p:nvSpPr>
          <p:spPr bwMode="auto">
            <a:xfrm>
              <a:off x="-533400" y="1981199"/>
              <a:ext cx="8229600" cy="1066793"/>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5" name="Rectangle 24"/>
            <p:cNvSpPr/>
            <p:nvPr/>
          </p:nvSpPr>
          <p:spPr>
            <a:xfrm>
              <a:off x="-457200" y="2057400"/>
              <a:ext cx="8001000" cy="954107"/>
            </a:xfrm>
            <a:prstGeom prst="rect">
              <a:avLst/>
            </a:prstGeom>
          </p:spPr>
          <p:txBody>
            <a:bodyPr wrap="square">
              <a:spAutoFit/>
            </a:bodyPr>
            <a:lstStyle/>
            <a:p>
              <a:pPr algn="ctr"/>
              <a:r>
                <a:rPr lang="en-US" sz="2800" b="1" dirty="0" smtClean="0">
                  <a:solidFill>
                    <a:schemeClr val="accent2"/>
                  </a:solidFill>
                </a:rPr>
                <a:t>7.8 </a:t>
              </a:r>
              <a:r>
                <a:rPr lang="en-US" sz="2800" b="1" dirty="0">
                  <a:solidFill>
                    <a:schemeClr val="accent2"/>
                  </a:solidFill>
                </a:rPr>
                <a:t>GB </a:t>
              </a:r>
              <a:r>
                <a:rPr lang="en-US" sz="2800" b="1" dirty="0"/>
                <a:t>of data is </a:t>
              </a:r>
              <a:r>
                <a:rPr lang="en-US" sz="2800" b="1" u="sng" dirty="0"/>
                <a:t>swapped </a:t>
              </a:r>
              <a:r>
                <a:rPr lang="en-US" sz="2800" b="1" u="sng" dirty="0" smtClean="0"/>
                <a:t>in</a:t>
              </a:r>
              <a:r>
                <a:rPr lang="en-US" sz="2800" b="1" dirty="0" smtClean="0"/>
                <a:t> from </a:t>
              </a:r>
              <a:r>
                <a:rPr lang="en-US" sz="2800" b="1" dirty="0" smtClean="0">
                  <a:solidFill>
                    <a:srgbClr val="0000FF"/>
                  </a:solidFill>
                </a:rPr>
                <a:t>ZRAM </a:t>
              </a:r>
              <a:r>
                <a:rPr lang="en-US" sz="2800" b="1" dirty="0" smtClean="0"/>
                <a:t>and gets decompressed, </a:t>
              </a:r>
              <a:r>
                <a:rPr lang="en-US" sz="2800" b="1" dirty="0"/>
                <a:t>at a rate of up to </a:t>
              </a:r>
              <a:r>
                <a:rPr lang="en-US" sz="2800" b="1" dirty="0" smtClean="0">
                  <a:solidFill>
                    <a:schemeClr val="accent2"/>
                  </a:solidFill>
                </a:rPr>
                <a:t>227 </a:t>
              </a:r>
              <a:r>
                <a:rPr lang="en-US" sz="2800" b="1" dirty="0">
                  <a:solidFill>
                    <a:schemeClr val="accent2"/>
                  </a:solidFill>
                </a:rPr>
                <a:t>MB/</a:t>
              </a:r>
              <a:r>
                <a:rPr lang="en-US" sz="2800" b="1" dirty="0" smtClean="0">
                  <a:solidFill>
                    <a:schemeClr val="accent2"/>
                  </a:solidFill>
                </a:rPr>
                <a:t>s</a:t>
              </a:r>
              <a:endParaRPr lang="en-US" sz="2800" b="1" dirty="0">
                <a:solidFill>
                  <a:schemeClr val="accent2"/>
                </a:solidFill>
              </a:endParaRPr>
            </a:p>
          </p:txBody>
        </p:sp>
      </p:grpSp>
      <p:sp>
        <p:nvSpPr>
          <p:cNvPr id="22" name="Rectangle 21"/>
          <p:cNvSpPr/>
          <p:nvPr/>
        </p:nvSpPr>
        <p:spPr>
          <a:xfrm>
            <a:off x="0" y="0"/>
            <a:ext cx="9144000" cy="68580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effectLst>
                <a:outerShdw blurRad="38100" dist="38100" dir="2700000" algn="tl">
                  <a:srgbClr val="000000">
                    <a:alpha val="43137"/>
                  </a:srgbClr>
                </a:outerShdw>
              </a:effectLst>
            </a:endParaRPr>
          </a:p>
        </p:txBody>
      </p:sp>
      <p:grpSp>
        <p:nvGrpSpPr>
          <p:cNvPr id="26" name="Group 25"/>
          <p:cNvGrpSpPr/>
          <p:nvPr/>
        </p:nvGrpSpPr>
        <p:grpSpPr>
          <a:xfrm>
            <a:off x="457200" y="2819407"/>
            <a:ext cx="8382000" cy="1676393"/>
            <a:chOff x="350905" y="1981199"/>
            <a:chExt cx="7671749" cy="1523993"/>
          </a:xfrm>
        </p:grpSpPr>
        <p:sp>
          <p:nvSpPr>
            <p:cNvPr id="27" name="Rounded Rectangle 26"/>
            <p:cNvSpPr/>
            <p:nvPr/>
          </p:nvSpPr>
          <p:spPr bwMode="auto">
            <a:xfrm>
              <a:off x="350905" y="1981199"/>
              <a:ext cx="7671749" cy="1523993"/>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28" name="Rectangle 27"/>
            <p:cNvSpPr/>
            <p:nvPr/>
          </p:nvSpPr>
          <p:spPr>
            <a:xfrm>
              <a:off x="420648" y="2120197"/>
              <a:ext cx="7426910" cy="1384995"/>
            </a:xfrm>
            <a:prstGeom prst="rect">
              <a:avLst/>
            </a:prstGeom>
          </p:spPr>
          <p:txBody>
            <a:bodyPr wrap="square">
              <a:spAutoFit/>
            </a:bodyPr>
            <a:lstStyle/>
            <a:p>
              <a:pPr algn="ctr"/>
              <a:r>
                <a:rPr lang="en-US" sz="2800" b="1" dirty="0" smtClean="0"/>
                <a:t>When </a:t>
              </a:r>
              <a:r>
                <a:rPr lang="en-US" sz="2800" b="1" dirty="0"/>
                <a:t>switching between </a:t>
              </a:r>
              <a:r>
                <a:rPr lang="en-US" sz="2800" b="1" dirty="0">
                  <a:solidFill>
                    <a:srgbClr val="0000FF"/>
                  </a:solidFill>
                </a:rPr>
                <a:t>50 </a:t>
              </a:r>
              <a:r>
                <a:rPr lang="en-US" sz="2800" b="1" dirty="0" smtClean="0">
                  <a:solidFill>
                    <a:srgbClr val="0000FF"/>
                  </a:solidFill>
                </a:rPr>
                <a:t>tabs, compression</a:t>
              </a:r>
              <a:r>
                <a:rPr lang="en-US" sz="2800" b="1" dirty="0" smtClean="0"/>
                <a:t> and </a:t>
              </a:r>
              <a:r>
                <a:rPr lang="en-US" sz="2800" b="1" dirty="0" smtClean="0">
                  <a:solidFill>
                    <a:srgbClr val="0000FF"/>
                  </a:solidFill>
                </a:rPr>
                <a:t>decompression </a:t>
              </a:r>
              <a:r>
                <a:rPr lang="en-US" sz="2800" b="1" dirty="0" smtClean="0"/>
                <a:t>contribute </a:t>
              </a:r>
              <a:r>
                <a:rPr lang="en-US" sz="2800" b="1" dirty="0"/>
                <a:t>to </a:t>
              </a:r>
              <a:r>
                <a:rPr lang="en-US" sz="2800" b="1" dirty="0">
                  <a:solidFill>
                    <a:schemeClr val="accent2"/>
                  </a:solidFill>
                </a:rPr>
                <a:t>18.1% </a:t>
              </a:r>
              <a:r>
                <a:rPr lang="en-US" sz="2800" b="1" dirty="0" smtClean="0"/>
                <a:t>the </a:t>
              </a:r>
              <a:r>
                <a:rPr lang="en-US" sz="2800" b="1" dirty="0"/>
                <a:t>total </a:t>
              </a:r>
              <a:r>
                <a:rPr lang="en-US" sz="2800" b="1" dirty="0">
                  <a:solidFill>
                    <a:srgbClr val="0000FF"/>
                  </a:solidFill>
                </a:rPr>
                <a:t>system </a:t>
              </a:r>
              <a:r>
                <a:rPr lang="en-US" sz="2800" b="1" dirty="0" smtClean="0">
                  <a:solidFill>
                    <a:srgbClr val="0000FF"/>
                  </a:solidFill>
                </a:rPr>
                <a:t>energy</a:t>
              </a:r>
              <a:endParaRPr lang="en-US" sz="2800" b="1" dirty="0">
                <a:solidFill>
                  <a:srgbClr val="000000"/>
                </a:solidFill>
              </a:endParaRPr>
            </a:p>
          </p:txBody>
        </p:sp>
      </p:grpSp>
      <p:sp>
        <p:nvSpPr>
          <p:cNvPr id="5" name="TextBox 4"/>
          <p:cNvSpPr txBox="1"/>
          <p:nvPr/>
        </p:nvSpPr>
        <p:spPr>
          <a:xfrm>
            <a:off x="657412" y="-343647"/>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spTree>
    <p:extLst>
      <p:ext uri="{BB962C8B-B14F-4D97-AF65-F5344CB8AC3E}">
        <p14:creationId xmlns:p14="http://schemas.microsoft.com/office/powerpoint/2010/main" val="2310880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363200" cy="914400"/>
          </a:xfrm>
        </p:spPr>
        <p:txBody>
          <a:bodyPr/>
          <a:lstStyle/>
          <a:p>
            <a:r>
              <a:rPr lang="en-US" sz="3700" dirty="0">
                <a:solidFill>
                  <a:prstClr val="black">
                    <a:lumMod val="65000"/>
                    <a:lumOff val="35000"/>
                  </a:prstClr>
                </a:solidFill>
              </a:rPr>
              <a:t>Methodology: Implementing </a:t>
            </a:r>
            <a:r>
              <a:rPr lang="en-US" sz="3700" dirty="0" smtClean="0">
                <a:solidFill>
                  <a:prstClr val="black">
                    <a:lumMod val="65000"/>
                    <a:lumOff val="35000"/>
                  </a:prstClr>
                </a:solidFill>
              </a:rPr>
              <a:t>PIM Targets</a:t>
            </a:r>
            <a:endParaRPr lang="en-US" sz="3700"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pic>
        <p:nvPicPr>
          <p:cNvPr id="45" name="Picture 4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18" name="Group 117"/>
          <p:cNvGrpSpPr/>
          <p:nvPr/>
        </p:nvGrpSpPr>
        <p:grpSpPr>
          <a:xfrm>
            <a:off x="2362203" y="1200835"/>
            <a:ext cx="3950907" cy="1340219"/>
            <a:chOff x="7171441" y="1687874"/>
            <a:chExt cx="4703468" cy="2485405"/>
          </a:xfrm>
        </p:grpSpPr>
        <p:grpSp>
          <p:nvGrpSpPr>
            <p:cNvPr id="119" name="Group 118"/>
            <p:cNvGrpSpPr/>
            <p:nvPr/>
          </p:nvGrpSpPr>
          <p:grpSpPr>
            <a:xfrm>
              <a:off x="7171441" y="1731293"/>
              <a:ext cx="4703468" cy="2441986"/>
              <a:chOff x="4080528" y="1218410"/>
              <a:chExt cx="4126867" cy="1622784"/>
            </a:xfrm>
          </p:grpSpPr>
          <p:cxnSp>
            <p:nvCxnSpPr>
              <p:cNvPr id="122" name="Straight Connector 121"/>
              <p:cNvCxnSpPr/>
              <p:nvPr/>
            </p:nvCxnSpPr>
            <p:spPr>
              <a:xfrm>
                <a:off x="7785350" y="2773501"/>
                <a:ext cx="0" cy="67693"/>
              </a:xfrm>
              <a:prstGeom prst="line">
                <a:avLst/>
              </a:prstGeom>
              <a:noFill/>
              <a:ln w="6350" cap="flat" cmpd="sng" algn="ctr">
                <a:solidFill>
                  <a:sysClr val="windowText" lastClr="000000"/>
                </a:solidFill>
                <a:prstDash val="solid"/>
                <a:miter lim="800000"/>
              </a:ln>
              <a:effectLst/>
            </p:spPr>
          </p:cxnSp>
          <p:sp>
            <p:nvSpPr>
              <p:cNvPr id="123" name="Cube 122"/>
              <p:cNvSpPr/>
              <p:nvPr/>
            </p:nvSpPr>
            <p:spPr>
              <a:xfrm>
                <a:off x="6644730" y="1682868"/>
                <a:ext cx="1562665" cy="710227"/>
              </a:xfrm>
              <a:prstGeom prst="cube">
                <a:avLst>
                  <a:gd name="adj" fmla="val 85440"/>
                </a:avLst>
              </a:prstGeom>
              <a:solidFill>
                <a:schemeClr val="tx2"/>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24" name="Cube 123"/>
              <p:cNvSpPr/>
              <p:nvPr/>
            </p:nvSpPr>
            <p:spPr>
              <a:xfrm>
                <a:off x="6745867" y="1587814"/>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25" name="Cube 124"/>
              <p:cNvSpPr/>
              <p:nvPr/>
            </p:nvSpPr>
            <p:spPr>
              <a:xfrm>
                <a:off x="6745867" y="1406221"/>
                <a:ext cx="1391953" cy="651123"/>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28" name="Cube 127"/>
              <p:cNvSpPr/>
              <p:nvPr/>
            </p:nvSpPr>
            <p:spPr>
              <a:xfrm>
                <a:off x="4080528" y="1612872"/>
                <a:ext cx="1505044" cy="820099"/>
              </a:xfrm>
              <a:prstGeom prst="cube">
                <a:avLst>
                  <a:gd name="adj" fmla="val 82478"/>
                </a:avLst>
              </a:prstGeom>
              <a:solidFill>
                <a:schemeClr val="bg2">
                  <a:lumMod val="50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 lastClr="FFFFFF"/>
                  </a:solidFill>
                  <a:effectLst/>
                  <a:uLnTx/>
                  <a:uFillTx/>
                  <a:latin typeface="Times New Roman"/>
                  <a:ea typeface="+mn-ea"/>
                  <a:cs typeface="Times New Roman"/>
                </a:endParaRPr>
              </a:p>
            </p:txBody>
          </p:sp>
          <p:cxnSp>
            <p:nvCxnSpPr>
              <p:cNvPr id="129" name="Straight Arrow Connector 128"/>
              <p:cNvCxnSpPr/>
              <p:nvPr/>
            </p:nvCxnSpPr>
            <p:spPr>
              <a:xfrm flipH="1">
                <a:off x="5592804" y="2057346"/>
                <a:ext cx="872449" cy="7211"/>
              </a:xfrm>
              <a:prstGeom prst="straightConnector1">
                <a:avLst/>
              </a:prstGeom>
              <a:noFill/>
              <a:ln w="57150" cap="flat" cmpd="sng" algn="ctr">
                <a:solidFill>
                  <a:sysClr val="windowText" lastClr="000000"/>
                </a:solidFill>
                <a:prstDash val="solid"/>
                <a:miter lim="800000"/>
                <a:headEnd type="arrow"/>
                <a:tailEnd type="arrow"/>
              </a:ln>
              <a:effectLst/>
            </p:spPr>
          </p:cxnSp>
          <p:sp>
            <p:nvSpPr>
              <p:cNvPr id="130" name="TextBox 129"/>
              <p:cNvSpPr txBox="1"/>
              <p:nvPr/>
            </p:nvSpPr>
            <p:spPr>
              <a:xfrm>
                <a:off x="4478496" y="1658170"/>
                <a:ext cx="875531" cy="493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smtClean="0">
                    <a:ln>
                      <a:noFill/>
                    </a:ln>
                    <a:solidFill>
                      <a:sysClr val="windowText" lastClr="000000"/>
                    </a:solidFill>
                    <a:effectLst/>
                    <a:uLnTx/>
                    <a:uFillTx/>
                    <a:latin typeface="Times New Roman"/>
                    <a:cs typeface="Times New Roman"/>
                  </a:rPr>
                  <a:t>SoC</a:t>
                </a:r>
                <a:endParaRPr kumimoji="0" lang="en-US" sz="2000" b="1" i="1" u="none" strike="noStrike" kern="0" cap="none" spc="0" normalizeH="0" baseline="0" noProof="0" dirty="0">
                  <a:ln>
                    <a:noFill/>
                  </a:ln>
                  <a:solidFill>
                    <a:sysClr val="windowText" lastClr="000000"/>
                  </a:solidFill>
                  <a:effectLst/>
                  <a:uLnTx/>
                  <a:uFillTx/>
                  <a:latin typeface="Times New Roman"/>
                  <a:cs typeface="Times New Roman"/>
                </a:endParaRPr>
              </a:p>
            </p:txBody>
          </p:sp>
          <p:sp>
            <p:nvSpPr>
              <p:cNvPr id="126" name="Cube 125"/>
              <p:cNvSpPr/>
              <p:nvPr/>
            </p:nvSpPr>
            <p:spPr>
              <a:xfrm>
                <a:off x="6745865" y="1218410"/>
                <a:ext cx="1391953" cy="651122"/>
              </a:xfrm>
              <a:prstGeom prst="cube">
                <a:avLst>
                  <a:gd name="adj" fmla="val 85440"/>
                </a:avLst>
              </a:prstGeom>
              <a:solidFill>
                <a:schemeClr val="bg1">
                  <a:lumMod val="50000"/>
                </a:schemeClr>
              </a:solidFill>
              <a:ln w="635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grpSp>
        <p:sp>
          <p:nvSpPr>
            <p:cNvPr id="120" name="TextBox 119"/>
            <p:cNvSpPr txBox="1"/>
            <p:nvPr/>
          </p:nvSpPr>
          <p:spPr>
            <a:xfrm>
              <a:off x="10618587" y="1687874"/>
              <a:ext cx="1224402" cy="5993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1" u="none" strike="noStrike" kern="0" cap="none" spc="0" normalizeH="0" baseline="0" noProof="0" dirty="0" smtClean="0">
                  <a:ln>
                    <a:noFill/>
                  </a:ln>
                  <a:solidFill>
                    <a:sysClr val="windowText" lastClr="000000"/>
                  </a:solidFill>
                  <a:effectLst/>
                  <a:uLnTx/>
                  <a:uFillTx/>
                  <a:latin typeface="Times New Roman"/>
                  <a:cs typeface="Times New Roman"/>
                </a:rPr>
                <a:t>DRAM</a:t>
              </a:r>
              <a:endParaRPr kumimoji="0" lang="en-US" sz="1500" b="1" i="1" u="none" strike="noStrike" kern="0" cap="none" spc="0" normalizeH="0" baseline="0" noProof="0" dirty="0">
                <a:ln>
                  <a:noFill/>
                </a:ln>
                <a:solidFill>
                  <a:sysClr val="windowText" lastClr="000000"/>
                </a:solidFill>
                <a:effectLst/>
                <a:uLnTx/>
                <a:uFillTx/>
                <a:latin typeface="Times New Roman"/>
                <a:cs typeface="Times New Roman"/>
              </a:endParaRPr>
            </a:p>
          </p:txBody>
        </p:sp>
      </p:grpSp>
      <p:grpSp>
        <p:nvGrpSpPr>
          <p:cNvPr id="9" name="Group 8"/>
          <p:cNvGrpSpPr/>
          <p:nvPr/>
        </p:nvGrpSpPr>
        <p:grpSpPr>
          <a:xfrm>
            <a:off x="4817076" y="2135494"/>
            <a:ext cx="3708415" cy="2893713"/>
            <a:chOff x="5883874" y="2440287"/>
            <a:chExt cx="3480364" cy="2893713"/>
          </a:xfrm>
        </p:grpSpPr>
        <p:sp>
          <p:nvSpPr>
            <p:cNvPr id="73" name="Rounded Rectangle 72"/>
            <p:cNvSpPr/>
            <p:nvPr/>
          </p:nvSpPr>
          <p:spPr>
            <a:xfrm>
              <a:off x="6212381" y="3810000"/>
              <a:ext cx="1026621" cy="567887"/>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PIM Logic</a:t>
              </a:r>
              <a:endParaRPr lang="en-US" sz="1600" dirty="0">
                <a:solidFill>
                  <a:srgbClr val="000000"/>
                </a:solidFill>
              </a:endParaRPr>
            </a:p>
          </p:txBody>
        </p:sp>
        <p:sp>
          <p:nvSpPr>
            <p:cNvPr id="75" name="Rounded Rectangle 74"/>
            <p:cNvSpPr/>
            <p:nvPr/>
          </p:nvSpPr>
          <p:spPr>
            <a:xfrm>
              <a:off x="6212381" y="3124200"/>
              <a:ext cx="1026621" cy="567887"/>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PIM Logic</a:t>
              </a:r>
              <a:endParaRPr lang="en-US" sz="1600" dirty="0">
                <a:solidFill>
                  <a:srgbClr val="000000"/>
                </a:solidFill>
              </a:endParaRPr>
            </a:p>
          </p:txBody>
        </p:sp>
        <p:grpSp>
          <p:nvGrpSpPr>
            <p:cNvPr id="8" name="Group 7"/>
            <p:cNvGrpSpPr/>
            <p:nvPr/>
          </p:nvGrpSpPr>
          <p:grpSpPr>
            <a:xfrm>
              <a:off x="5883874" y="2440287"/>
              <a:ext cx="3480364" cy="2893713"/>
              <a:chOff x="4817072" y="2440287"/>
              <a:chExt cx="3480364" cy="2893713"/>
            </a:xfrm>
          </p:grpSpPr>
          <p:grpSp>
            <p:nvGrpSpPr>
              <p:cNvPr id="7" name="Group 6"/>
              <p:cNvGrpSpPr/>
              <p:nvPr/>
            </p:nvGrpSpPr>
            <p:grpSpPr>
              <a:xfrm>
                <a:off x="4817072" y="2440287"/>
                <a:ext cx="3480364" cy="2893713"/>
                <a:chOff x="4803846" y="2707180"/>
                <a:chExt cx="3389748" cy="4672511"/>
              </a:xfrm>
            </p:grpSpPr>
            <p:sp>
              <p:nvSpPr>
                <p:cNvPr id="108" name="Rounded Rectangle 107"/>
                <p:cNvSpPr/>
                <p:nvPr/>
              </p:nvSpPr>
              <p:spPr>
                <a:xfrm>
                  <a:off x="4928090" y="3565420"/>
                  <a:ext cx="3265504" cy="3814271"/>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smtClean="0">
                    <a:effectLst>
                      <a:outerShdw blurRad="38100" dist="38100" dir="2700000" algn="tl">
                        <a:srgbClr val="000000">
                          <a:alpha val="43137"/>
                        </a:srgbClr>
                      </a:outerShdw>
                    </a:effectLst>
                  </a:endParaRPr>
                </a:p>
              </p:txBody>
            </p:sp>
            <p:cxnSp>
              <p:nvCxnSpPr>
                <p:cNvPr id="141" name="Straight Connector 140"/>
                <p:cNvCxnSpPr>
                  <a:stCxn id="123" idx="4"/>
                </p:cNvCxnSpPr>
                <p:nvPr/>
              </p:nvCxnSpPr>
              <p:spPr>
                <a:xfrm>
                  <a:off x="5781350" y="2707180"/>
                  <a:ext cx="2197742" cy="858240"/>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3" idx="2"/>
                </p:cNvCxnSpPr>
                <p:nvPr/>
              </p:nvCxnSpPr>
              <p:spPr>
                <a:xfrm>
                  <a:off x="4803846" y="2707180"/>
                  <a:ext cx="132389" cy="1473445"/>
                </a:xfrm>
                <a:prstGeom prst="line">
                  <a:avLst/>
                </a:prstGeom>
                <a:ln w="25400">
                  <a:solidFill>
                    <a:schemeClr val="tx1">
                      <a:lumMod val="75000"/>
                      <a:lumOff val="2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123800" y="6272322"/>
                  <a:ext cx="999891" cy="916974"/>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PIM Logic</a:t>
                  </a:r>
                  <a:endParaRPr lang="en-US" sz="1600" dirty="0">
                    <a:solidFill>
                      <a:srgbClr val="000000"/>
                    </a:solidFill>
                  </a:endParaRPr>
                </a:p>
              </p:txBody>
            </p:sp>
            <p:grpSp>
              <p:nvGrpSpPr>
                <p:cNvPr id="51" name="Group 50"/>
                <p:cNvGrpSpPr/>
                <p:nvPr/>
              </p:nvGrpSpPr>
              <p:grpSpPr>
                <a:xfrm>
                  <a:off x="5455747" y="5526865"/>
                  <a:ext cx="445295" cy="745457"/>
                  <a:chOff x="2788747" y="5526865"/>
                  <a:chExt cx="445295" cy="745457"/>
                </a:xfrm>
              </p:grpSpPr>
              <p:sp>
                <p:nvSpPr>
                  <p:cNvPr id="54" name="TextBox 53"/>
                  <p:cNvSpPr txBox="1"/>
                  <p:nvPr/>
                </p:nvSpPr>
                <p:spPr>
                  <a:xfrm>
                    <a:off x="2862962" y="5526867"/>
                    <a:ext cx="304799" cy="745455"/>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sp>
                <p:nvSpPr>
                  <p:cNvPr id="55" name="TextBox 54"/>
                  <p:cNvSpPr txBox="1"/>
                  <p:nvPr/>
                </p:nvSpPr>
                <p:spPr>
                  <a:xfrm>
                    <a:off x="2937178" y="5526865"/>
                    <a:ext cx="296864" cy="745457"/>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sp>
                <p:nvSpPr>
                  <p:cNvPr id="56" name="TextBox 55"/>
                  <p:cNvSpPr txBox="1"/>
                  <p:nvPr/>
                </p:nvSpPr>
                <p:spPr>
                  <a:xfrm>
                    <a:off x="2788747" y="5526866"/>
                    <a:ext cx="296864" cy="745456"/>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grpSp>
            <p:cxnSp>
              <p:nvCxnSpPr>
                <p:cNvPr id="58" name="Straight Arrow Connector 57"/>
                <p:cNvCxnSpPr/>
                <p:nvPr/>
              </p:nvCxnSpPr>
              <p:spPr>
                <a:xfrm flipH="1">
                  <a:off x="6206003" y="4303666"/>
                  <a:ext cx="609600" cy="0"/>
                </a:xfrm>
                <a:prstGeom prst="straightConnector1">
                  <a:avLst/>
                </a:prstGeom>
                <a:noFill/>
                <a:ln w="28575" cap="flat" cmpd="sng" algn="ctr">
                  <a:solidFill>
                    <a:srgbClr val="000000"/>
                  </a:solidFill>
                  <a:prstDash val="solid"/>
                  <a:miter lim="800000"/>
                  <a:headEnd type="arrow"/>
                  <a:tailEnd type="arrow"/>
                </a:ln>
                <a:effectLst/>
              </p:spPr>
            </p:cxnSp>
            <p:cxnSp>
              <p:nvCxnSpPr>
                <p:cNvPr id="59" name="Straight Arrow Connector 58"/>
                <p:cNvCxnSpPr/>
                <p:nvPr/>
              </p:nvCxnSpPr>
              <p:spPr>
                <a:xfrm flipH="1">
                  <a:off x="6206004" y="5411035"/>
                  <a:ext cx="609600" cy="0"/>
                </a:xfrm>
                <a:prstGeom prst="straightConnector1">
                  <a:avLst/>
                </a:prstGeom>
                <a:noFill/>
                <a:ln w="28575" cap="flat" cmpd="sng" algn="ctr">
                  <a:solidFill>
                    <a:srgbClr val="000000"/>
                  </a:solidFill>
                  <a:prstDash val="solid"/>
                  <a:miter lim="800000"/>
                  <a:headEnd type="arrow"/>
                  <a:tailEnd type="arrow"/>
                </a:ln>
                <a:effectLst/>
              </p:spPr>
            </p:cxnSp>
            <p:cxnSp>
              <p:nvCxnSpPr>
                <p:cNvPr id="60" name="Straight Arrow Connector 59"/>
                <p:cNvCxnSpPr/>
                <p:nvPr/>
              </p:nvCxnSpPr>
              <p:spPr>
                <a:xfrm flipH="1">
                  <a:off x="6206004" y="6764486"/>
                  <a:ext cx="609600" cy="0"/>
                </a:xfrm>
                <a:prstGeom prst="straightConnector1">
                  <a:avLst/>
                </a:prstGeom>
                <a:noFill/>
                <a:ln w="28575" cap="flat" cmpd="sng" algn="ctr">
                  <a:solidFill>
                    <a:srgbClr val="000000"/>
                  </a:solidFill>
                  <a:prstDash val="solid"/>
                  <a:miter lim="800000"/>
                  <a:headEnd type="arrow"/>
                  <a:tailEnd type="arrow"/>
                </a:ln>
                <a:effectLst/>
              </p:spPr>
            </p:cxnSp>
          </p:grpSp>
          <p:sp>
            <p:nvSpPr>
              <p:cNvPr id="78" name="Rounded Rectangle 77"/>
              <p:cNvSpPr/>
              <p:nvPr/>
            </p:nvSpPr>
            <p:spPr>
              <a:xfrm>
                <a:off x="6942513" y="4648200"/>
                <a:ext cx="1134685" cy="567887"/>
              </a:xfrm>
              <a:prstGeom prst="roundRect">
                <a:avLst/>
              </a:prstGeom>
              <a:solidFill>
                <a:schemeClr val="accent1">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Vault </a:t>
                </a:r>
                <a:r>
                  <a:rPr lang="en-US" dirty="0" err="1" smtClean="0">
                    <a:solidFill>
                      <a:srgbClr val="000000"/>
                    </a:solidFill>
                  </a:rPr>
                  <a:t>Mem</a:t>
                </a:r>
                <a:r>
                  <a:rPr lang="en-US" dirty="0" smtClean="0">
                    <a:solidFill>
                      <a:srgbClr val="000000"/>
                    </a:solidFill>
                  </a:rPr>
                  <a:t> Ctrl</a:t>
                </a:r>
                <a:endParaRPr lang="en-US" sz="1600" dirty="0">
                  <a:solidFill>
                    <a:srgbClr val="000000"/>
                  </a:solidFill>
                </a:endParaRPr>
              </a:p>
            </p:txBody>
          </p:sp>
          <p:sp>
            <p:nvSpPr>
              <p:cNvPr id="79" name="Rounded Rectangle 78"/>
              <p:cNvSpPr/>
              <p:nvPr/>
            </p:nvSpPr>
            <p:spPr>
              <a:xfrm>
                <a:off x="6942511" y="3124200"/>
                <a:ext cx="1134685" cy="567887"/>
              </a:xfrm>
              <a:prstGeom prst="roundRect">
                <a:avLst/>
              </a:prstGeom>
              <a:solidFill>
                <a:schemeClr val="accent1">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Vault </a:t>
                </a:r>
                <a:r>
                  <a:rPr lang="en-US" dirty="0" err="1" smtClean="0">
                    <a:solidFill>
                      <a:srgbClr val="000000"/>
                    </a:solidFill>
                  </a:rPr>
                  <a:t>Mem</a:t>
                </a:r>
                <a:r>
                  <a:rPr lang="en-US" dirty="0" smtClean="0">
                    <a:solidFill>
                      <a:srgbClr val="000000"/>
                    </a:solidFill>
                  </a:rPr>
                  <a:t> Ctrl</a:t>
                </a:r>
                <a:endParaRPr lang="en-US" sz="1600" dirty="0">
                  <a:solidFill>
                    <a:srgbClr val="000000"/>
                  </a:solidFill>
                </a:endParaRPr>
              </a:p>
            </p:txBody>
          </p:sp>
          <p:sp>
            <p:nvSpPr>
              <p:cNvPr id="77" name="Rounded Rectangle 76"/>
              <p:cNvSpPr/>
              <p:nvPr/>
            </p:nvSpPr>
            <p:spPr>
              <a:xfrm>
                <a:off x="6942511" y="3810000"/>
                <a:ext cx="1134686" cy="567887"/>
              </a:xfrm>
              <a:prstGeom prst="roundRect">
                <a:avLst/>
              </a:prstGeom>
              <a:solidFill>
                <a:schemeClr val="accent1">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Vault </a:t>
                </a:r>
                <a:r>
                  <a:rPr lang="en-US" dirty="0" err="1">
                    <a:solidFill>
                      <a:srgbClr val="000000"/>
                    </a:solidFill>
                  </a:rPr>
                  <a:t>Mem</a:t>
                </a:r>
                <a:r>
                  <a:rPr lang="en-US" dirty="0">
                    <a:solidFill>
                      <a:srgbClr val="000000"/>
                    </a:solidFill>
                  </a:rPr>
                  <a:t> Ctrl</a:t>
                </a:r>
                <a:endParaRPr lang="en-US" sz="1600" dirty="0">
                  <a:solidFill>
                    <a:srgbClr val="000000"/>
                  </a:solidFill>
                </a:endParaRPr>
              </a:p>
            </p:txBody>
          </p:sp>
          <p:grpSp>
            <p:nvGrpSpPr>
              <p:cNvPr id="3" name="Group 2"/>
              <p:cNvGrpSpPr/>
              <p:nvPr/>
            </p:nvGrpSpPr>
            <p:grpSpPr>
              <a:xfrm>
                <a:off x="7239000" y="4191000"/>
                <a:ext cx="457200" cy="461665"/>
                <a:chOff x="7162800" y="4191000"/>
                <a:chExt cx="457200" cy="461665"/>
              </a:xfrm>
            </p:grpSpPr>
            <p:sp>
              <p:nvSpPr>
                <p:cNvPr id="84" name="TextBox 83"/>
                <p:cNvSpPr txBox="1"/>
                <p:nvPr/>
              </p:nvSpPr>
              <p:spPr>
                <a:xfrm>
                  <a:off x="7230852" y="4191000"/>
                  <a:ext cx="312948"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sp>
              <p:nvSpPr>
                <p:cNvPr id="76" name="TextBox 75"/>
                <p:cNvSpPr txBox="1"/>
                <p:nvPr/>
              </p:nvSpPr>
              <p:spPr>
                <a:xfrm>
                  <a:off x="7315200" y="4191000"/>
                  <a:ext cx="304800"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sp>
              <p:nvSpPr>
                <p:cNvPr id="80" name="TextBox 79"/>
                <p:cNvSpPr txBox="1"/>
                <p:nvPr/>
              </p:nvSpPr>
              <p:spPr>
                <a:xfrm>
                  <a:off x="7162800" y="4191000"/>
                  <a:ext cx="228600"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grpSp>
        </p:grpSp>
      </p:grpSp>
      <p:sp>
        <p:nvSpPr>
          <p:cNvPr id="93" name="Rectangle 92"/>
          <p:cNvSpPr/>
          <p:nvPr/>
        </p:nvSpPr>
        <p:spPr>
          <a:xfrm>
            <a:off x="2895600" y="5638800"/>
            <a:ext cx="5105399" cy="830997"/>
          </a:xfrm>
          <a:prstGeom prst="rect">
            <a:avLst/>
          </a:prstGeom>
        </p:spPr>
        <p:txBody>
          <a:bodyPr wrap="square">
            <a:spAutoFit/>
          </a:bodyPr>
          <a:lstStyle/>
          <a:p>
            <a:pPr marL="0" lvl="1" algn="ctr"/>
            <a:r>
              <a:rPr lang="en-US" sz="2400" b="1" dirty="0" smtClean="0">
                <a:solidFill>
                  <a:srgbClr val="0000FF"/>
                </a:solidFill>
              </a:rPr>
              <a:t>3.5</a:t>
            </a:r>
            <a:r>
              <a:rPr lang="en-US" sz="2400" b="1" dirty="0">
                <a:solidFill>
                  <a:srgbClr val="0000FF"/>
                </a:solidFill>
              </a:rPr>
              <a:t>–4.4</a:t>
            </a:r>
            <a:r>
              <a:rPr lang="en-US" sz="2400" b="1" dirty="0"/>
              <a:t> </a:t>
            </a:r>
            <a:r>
              <a:rPr lang="en-US" sz="2400" b="1" dirty="0" smtClean="0">
                <a:solidFill>
                  <a:srgbClr val="0000FF"/>
                </a:solidFill>
              </a:rPr>
              <a:t>mm</a:t>
            </a:r>
            <a:r>
              <a:rPr lang="en-US" sz="2400" b="1" baseline="30000" dirty="0" smtClean="0">
                <a:solidFill>
                  <a:srgbClr val="0000FF"/>
                </a:solidFill>
              </a:rPr>
              <a:t>2 </a:t>
            </a:r>
            <a:r>
              <a:rPr lang="en-US" sz="2400" b="1" dirty="0" smtClean="0"/>
              <a:t>area budget for the PIM logic</a:t>
            </a:r>
            <a:endParaRPr lang="en-US" sz="2400" b="1" dirty="0"/>
          </a:p>
        </p:txBody>
      </p:sp>
      <p:grpSp>
        <p:nvGrpSpPr>
          <p:cNvPr id="31" name="Group 30"/>
          <p:cNvGrpSpPr/>
          <p:nvPr/>
        </p:nvGrpSpPr>
        <p:grpSpPr>
          <a:xfrm>
            <a:off x="76204" y="3043534"/>
            <a:ext cx="5257801" cy="1909466"/>
            <a:chOff x="76200" y="3348334"/>
            <a:chExt cx="5257801" cy="1909466"/>
          </a:xfrm>
        </p:grpSpPr>
        <p:grpSp>
          <p:nvGrpSpPr>
            <p:cNvPr id="22" name="Group 21"/>
            <p:cNvGrpSpPr/>
            <p:nvPr/>
          </p:nvGrpSpPr>
          <p:grpSpPr>
            <a:xfrm>
              <a:off x="76200" y="3348334"/>
              <a:ext cx="4016433" cy="1905000"/>
              <a:chOff x="76200" y="1752600"/>
              <a:chExt cx="4016433" cy="1905000"/>
            </a:xfrm>
          </p:grpSpPr>
          <p:grpSp>
            <p:nvGrpSpPr>
              <p:cNvPr id="20" name="Group 19"/>
              <p:cNvGrpSpPr/>
              <p:nvPr/>
            </p:nvGrpSpPr>
            <p:grpSpPr>
              <a:xfrm>
                <a:off x="76200" y="1752600"/>
                <a:ext cx="4016433" cy="1905000"/>
                <a:chOff x="76200" y="3352800"/>
                <a:chExt cx="4016433" cy="1905000"/>
              </a:xfrm>
            </p:grpSpPr>
            <p:grpSp>
              <p:nvGrpSpPr>
                <p:cNvPr id="19" name="Group 18"/>
                <p:cNvGrpSpPr/>
                <p:nvPr/>
              </p:nvGrpSpPr>
              <p:grpSpPr>
                <a:xfrm>
                  <a:off x="76200" y="3352800"/>
                  <a:ext cx="4016433" cy="1905000"/>
                  <a:chOff x="76200" y="3429000"/>
                  <a:chExt cx="4016433" cy="1905000"/>
                </a:xfrm>
              </p:grpSpPr>
              <p:sp>
                <p:nvSpPr>
                  <p:cNvPr id="74" name="Rounded Rectangle 73"/>
                  <p:cNvSpPr/>
                  <p:nvPr/>
                </p:nvSpPr>
                <p:spPr>
                  <a:xfrm>
                    <a:off x="76200" y="3429000"/>
                    <a:ext cx="4016433" cy="1905000"/>
                  </a:xfrm>
                  <a:prstGeom prst="roundRect">
                    <a:avLst/>
                  </a:prstGeom>
                  <a:solidFill>
                    <a:schemeClr val="lt1">
                      <a:alpha val="0"/>
                    </a:schemeClr>
                  </a:solidFill>
                  <a:ln>
                    <a:solidFill>
                      <a:srgbClr val="0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smtClean="0">
                      <a:effectLst>
                        <a:outerShdw blurRad="38100" dist="38100" dir="2700000" algn="tl">
                          <a:srgbClr val="000000">
                            <a:alpha val="43137"/>
                          </a:srgbClr>
                        </a:outerShdw>
                      </a:effectLst>
                    </a:endParaRPr>
                  </a:p>
                </p:txBody>
              </p:sp>
              <p:grpSp>
                <p:nvGrpSpPr>
                  <p:cNvPr id="12" name="Group 11"/>
                  <p:cNvGrpSpPr/>
                  <p:nvPr/>
                </p:nvGrpSpPr>
                <p:grpSpPr>
                  <a:xfrm>
                    <a:off x="152400" y="3505199"/>
                    <a:ext cx="3810000" cy="1676401"/>
                    <a:chOff x="260626" y="4303668"/>
                    <a:chExt cx="3710800" cy="2706905"/>
                  </a:xfrm>
                </p:grpSpPr>
                <p:grpSp>
                  <p:nvGrpSpPr>
                    <p:cNvPr id="11" name="Group 10"/>
                    <p:cNvGrpSpPr/>
                    <p:nvPr/>
                  </p:nvGrpSpPr>
                  <p:grpSpPr>
                    <a:xfrm>
                      <a:off x="260626" y="4303668"/>
                      <a:ext cx="3710800" cy="2706905"/>
                      <a:chOff x="260626" y="4303668"/>
                      <a:chExt cx="3710800" cy="2706905"/>
                    </a:xfrm>
                  </p:grpSpPr>
                  <p:sp>
                    <p:nvSpPr>
                      <p:cNvPr id="72" name="Rounded Rectangle 71"/>
                      <p:cNvSpPr/>
                      <p:nvPr/>
                    </p:nvSpPr>
                    <p:spPr>
                      <a:xfrm>
                        <a:off x="2116026" y="4303668"/>
                        <a:ext cx="1855400" cy="2706905"/>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smtClean="0">
                          <a:effectLst>
                            <a:outerShdw blurRad="38100" dist="38100" dir="2700000" algn="tl">
                              <a:srgbClr val="000000">
                                <a:alpha val="43137"/>
                              </a:srgbClr>
                            </a:outerShdw>
                          </a:effectLst>
                        </a:endParaRPr>
                      </a:p>
                    </p:txBody>
                  </p:sp>
                  <p:grpSp>
                    <p:nvGrpSpPr>
                      <p:cNvPr id="88" name="Group 87"/>
                      <p:cNvGrpSpPr/>
                      <p:nvPr/>
                    </p:nvGrpSpPr>
                    <p:grpSpPr>
                      <a:xfrm>
                        <a:off x="260626" y="4589482"/>
                        <a:ext cx="1384466" cy="2298048"/>
                        <a:chOff x="5166258" y="3810690"/>
                        <a:chExt cx="2679824" cy="1469178"/>
                      </a:xfrm>
                    </p:grpSpPr>
                    <p:sp>
                      <p:nvSpPr>
                        <p:cNvPr id="89" name="Rounded Rectangle 88"/>
                        <p:cNvSpPr/>
                        <p:nvPr/>
                      </p:nvSpPr>
                      <p:spPr>
                        <a:xfrm>
                          <a:off x="5166258" y="3810690"/>
                          <a:ext cx="2549420" cy="1469178"/>
                        </a:xfrm>
                        <a:prstGeom prst="roundRect">
                          <a:avLst/>
                        </a:prstGeom>
                        <a:solidFill>
                          <a:schemeClr val="lt1">
                            <a:alpha val="0"/>
                          </a:schemeClr>
                        </a:solidFill>
                        <a:ln>
                          <a:solidFill>
                            <a:srgbClr val="00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smtClean="0">
                            <a:effectLst>
                              <a:outerShdw blurRad="38100" dist="38100" dir="2700000" algn="tl">
                                <a:srgbClr val="000000">
                                  <a:alpha val="43137"/>
                                </a:srgbClr>
                              </a:outerShdw>
                            </a:effectLst>
                          </a:endParaRPr>
                        </a:p>
                      </p:txBody>
                    </p:sp>
                    <p:grpSp>
                      <p:nvGrpSpPr>
                        <p:cNvPr id="90" name="Group 89"/>
                        <p:cNvGrpSpPr/>
                        <p:nvPr/>
                      </p:nvGrpSpPr>
                      <p:grpSpPr>
                        <a:xfrm>
                          <a:off x="5191163" y="3878333"/>
                          <a:ext cx="2654919" cy="1322870"/>
                          <a:chOff x="5191163" y="3878333"/>
                          <a:chExt cx="2654919" cy="1322870"/>
                        </a:xfrm>
                      </p:grpSpPr>
                      <p:sp>
                        <p:nvSpPr>
                          <p:cNvPr id="95" name="Rounded Rectangle 94"/>
                          <p:cNvSpPr/>
                          <p:nvPr/>
                        </p:nvSpPr>
                        <p:spPr>
                          <a:xfrm>
                            <a:off x="5335892" y="3878333"/>
                            <a:ext cx="2212432" cy="850901"/>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000000"/>
                              </a:solidFill>
                            </a:endParaRPr>
                          </a:p>
                        </p:txBody>
                      </p:sp>
                      <p:sp>
                        <p:nvSpPr>
                          <p:cNvPr id="96" name="Rounded Rectangle 95"/>
                          <p:cNvSpPr/>
                          <p:nvPr/>
                        </p:nvSpPr>
                        <p:spPr>
                          <a:xfrm>
                            <a:off x="5464016" y="4807896"/>
                            <a:ext cx="2027343" cy="393307"/>
                          </a:xfrm>
                          <a:prstGeom prst="round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a:t>
                            </a:r>
                            <a:endParaRPr lang="en-US" sz="1600" dirty="0">
                              <a:solidFill>
                                <a:srgbClr val="000000"/>
                              </a:solidFill>
                            </a:endParaRPr>
                          </a:p>
                        </p:txBody>
                      </p:sp>
                      <p:sp>
                        <p:nvSpPr>
                          <p:cNvPr id="97" name="TextBox 96"/>
                          <p:cNvSpPr txBox="1"/>
                          <p:nvPr/>
                        </p:nvSpPr>
                        <p:spPr>
                          <a:xfrm>
                            <a:off x="5191163" y="4111981"/>
                            <a:ext cx="2654919" cy="381265"/>
                          </a:xfrm>
                          <a:prstGeom prst="rect">
                            <a:avLst/>
                          </a:prstGeom>
                          <a:noFill/>
                        </p:spPr>
                        <p:txBody>
                          <a:bodyPr wrap="square" rtlCol="0">
                            <a:spAutoFit/>
                          </a:bodyPr>
                          <a:lstStyle/>
                          <a:p>
                            <a:pPr algn="ctr"/>
                            <a:r>
                              <a:rPr lang="en-US" dirty="0" smtClean="0">
                                <a:solidFill>
                                  <a:srgbClr val="000000"/>
                                </a:solidFill>
                              </a:rPr>
                              <a:t>PIM Core</a:t>
                            </a:r>
                          </a:p>
                        </p:txBody>
                      </p:sp>
                    </p:grpSp>
                  </p:grpSp>
                  <p:sp>
                    <p:nvSpPr>
                      <p:cNvPr id="98" name="TextBox 97"/>
                      <p:cNvSpPr txBox="1"/>
                      <p:nvPr/>
                    </p:nvSpPr>
                    <p:spPr>
                      <a:xfrm>
                        <a:off x="1573181" y="5257139"/>
                        <a:ext cx="533400" cy="646062"/>
                      </a:xfrm>
                      <a:prstGeom prst="rect">
                        <a:avLst/>
                      </a:prstGeom>
                      <a:noFill/>
                    </p:spPr>
                    <p:txBody>
                      <a:bodyPr wrap="square" rtlCol="0">
                        <a:spAutoFit/>
                      </a:bodyPr>
                      <a:lstStyle/>
                      <a:p>
                        <a:pPr algn="ctr"/>
                        <a:r>
                          <a:rPr lang="en-US" sz="2000" dirty="0" smtClean="0">
                            <a:solidFill>
                              <a:schemeClr val="tx1">
                                <a:lumMod val="75000"/>
                                <a:lumOff val="25000"/>
                              </a:schemeClr>
                            </a:solidFill>
                          </a:rPr>
                          <a:t>OR</a:t>
                        </a:r>
                      </a:p>
                    </p:txBody>
                  </p:sp>
                </p:grpSp>
                <p:sp>
                  <p:nvSpPr>
                    <p:cNvPr id="82" name="Rounded Rectangle 81"/>
                    <p:cNvSpPr/>
                    <p:nvPr/>
                  </p:nvSpPr>
                  <p:spPr>
                    <a:xfrm>
                      <a:off x="2190242" y="4502907"/>
                      <a:ext cx="1706968" cy="90813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PIM-Accelerator  1</a:t>
                      </a:r>
                      <a:endParaRPr lang="en-US" dirty="0">
                        <a:solidFill>
                          <a:srgbClr val="000000"/>
                        </a:solidFill>
                      </a:endParaRPr>
                    </a:p>
                  </p:txBody>
                </p:sp>
              </p:grpSp>
            </p:grpSp>
            <p:sp>
              <p:nvSpPr>
                <p:cNvPr id="85" name="Rounded Rectangle 84"/>
                <p:cNvSpPr/>
                <p:nvPr/>
              </p:nvSpPr>
              <p:spPr>
                <a:xfrm>
                  <a:off x="2133599" y="4419600"/>
                  <a:ext cx="1752601" cy="56241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PIM-Accelerator  N</a:t>
                  </a:r>
                  <a:endParaRPr lang="en-US" dirty="0">
                    <a:solidFill>
                      <a:srgbClr val="000000"/>
                    </a:solidFill>
                  </a:endParaRPr>
                </a:p>
              </p:txBody>
            </p:sp>
          </p:grpSp>
          <p:grpSp>
            <p:nvGrpSpPr>
              <p:cNvPr id="21" name="Group 20"/>
              <p:cNvGrpSpPr/>
              <p:nvPr/>
            </p:nvGrpSpPr>
            <p:grpSpPr>
              <a:xfrm>
                <a:off x="2819400" y="2366666"/>
                <a:ext cx="457201" cy="461666"/>
                <a:chOff x="2830277" y="2442866"/>
                <a:chExt cx="522514" cy="461666"/>
              </a:xfrm>
            </p:grpSpPr>
            <p:sp>
              <p:nvSpPr>
                <p:cNvPr id="86" name="TextBox 85"/>
                <p:cNvSpPr txBox="1"/>
                <p:nvPr/>
              </p:nvSpPr>
              <p:spPr>
                <a:xfrm>
                  <a:off x="2830277" y="2442866"/>
                  <a:ext cx="312948" cy="461666"/>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sp>
              <p:nvSpPr>
                <p:cNvPr id="71" name="TextBox 70"/>
                <p:cNvSpPr txBox="1"/>
                <p:nvPr/>
              </p:nvSpPr>
              <p:spPr>
                <a:xfrm>
                  <a:off x="2876556" y="2442866"/>
                  <a:ext cx="389147" cy="461666"/>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sp>
              <p:nvSpPr>
                <p:cNvPr id="87" name="TextBox 86"/>
                <p:cNvSpPr txBox="1"/>
                <p:nvPr/>
              </p:nvSpPr>
              <p:spPr>
                <a:xfrm>
                  <a:off x="2971793" y="2442866"/>
                  <a:ext cx="380998" cy="461666"/>
                </a:xfrm>
                <a:prstGeom prst="rect">
                  <a:avLst/>
                </a:prstGeom>
                <a:noFill/>
              </p:spPr>
              <p:txBody>
                <a:bodyPr wrap="square" rtlCol="0">
                  <a:spAutoFit/>
                </a:bodyPr>
                <a:lstStyle/>
                <a:p>
                  <a:pPr algn="ctr"/>
                  <a:r>
                    <a:rPr lang="en-US" sz="2400" b="1" dirty="0" smtClean="0">
                      <a:solidFill>
                        <a:schemeClr val="tx1">
                          <a:lumMod val="75000"/>
                          <a:lumOff val="25000"/>
                        </a:schemeClr>
                      </a:solidFill>
                    </a:rPr>
                    <a:t>.</a:t>
                  </a:r>
                </a:p>
              </p:txBody>
            </p:sp>
          </p:grpSp>
        </p:grpSp>
        <p:cxnSp>
          <p:nvCxnSpPr>
            <p:cNvPr id="94" name="Straight Connector 93"/>
            <p:cNvCxnSpPr/>
            <p:nvPr/>
          </p:nvCxnSpPr>
          <p:spPr>
            <a:xfrm flipH="1" flipV="1">
              <a:off x="3886200" y="3352800"/>
              <a:ext cx="1371601" cy="457200"/>
            </a:xfrm>
            <a:prstGeom prst="line">
              <a:avLst/>
            </a:prstGeom>
            <a:ln w="25400">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886200" y="4343400"/>
              <a:ext cx="1447801" cy="914400"/>
            </a:xfrm>
            <a:prstGeom prst="line">
              <a:avLst/>
            </a:prstGeom>
            <a:ln w="25400">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0" name="Straight Arrow Connector 99"/>
          <p:cNvCxnSpPr/>
          <p:nvPr/>
        </p:nvCxnSpPr>
        <p:spPr>
          <a:xfrm flipH="1">
            <a:off x="5334000" y="4876800"/>
            <a:ext cx="304800" cy="609600"/>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28600" y="5442228"/>
            <a:ext cx="5966389" cy="1415772"/>
          </a:xfrm>
          <a:prstGeom prst="rect">
            <a:avLst/>
          </a:prstGeom>
        </p:spPr>
        <p:txBody>
          <a:bodyPr wrap="square">
            <a:spAutoFit/>
          </a:bodyPr>
          <a:lstStyle/>
          <a:p>
            <a:pPr lvl="1"/>
            <a:r>
              <a:rPr lang="en-US" sz="2200" b="1" dirty="0">
                <a:solidFill>
                  <a:srgbClr val="000000"/>
                </a:solidFill>
                <a:cs typeface="Adobe Garamond Pro"/>
              </a:rPr>
              <a:t>General-purpose PIM core</a:t>
            </a:r>
          </a:p>
          <a:p>
            <a:pPr marL="1257300" lvl="2" indent="-342900">
              <a:buFont typeface="Arial"/>
              <a:buChar char="•"/>
            </a:pPr>
            <a:r>
              <a:rPr lang="en-US" sz="2000" dirty="0" smtClean="0">
                <a:cs typeface="Adobe Garamond Pro"/>
              </a:rPr>
              <a:t>A customized low-power single issue core</a:t>
            </a:r>
          </a:p>
          <a:p>
            <a:pPr marL="1257300" lvl="2" indent="-342900">
              <a:buFont typeface="Arial"/>
              <a:buChar char="•"/>
            </a:pPr>
            <a:r>
              <a:rPr lang="en-US" sz="2000" dirty="0" smtClean="0">
                <a:cs typeface="Adobe Garamond Pro"/>
              </a:rPr>
              <a:t>A</a:t>
            </a:r>
            <a:r>
              <a:rPr lang="en-US" sz="2000" dirty="0" smtClean="0">
                <a:solidFill>
                  <a:srgbClr val="0000FF"/>
                </a:solidFill>
                <a:cs typeface="Adobe Garamond Pro"/>
              </a:rPr>
              <a:t> 4-wide SIMD </a:t>
            </a:r>
            <a:r>
              <a:rPr lang="en-US" sz="2000" dirty="0" smtClean="0">
                <a:cs typeface="Adobe Garamond Pro"/>
              </a:rPr>
              <a:t>unit </a:t>
            </a:r>
          </a:p>
          <a:p>
            <a:pPr marL="0" lvl="1" algn="ctr"/>
            <a:endParaRPr lang="en-US" sz="2400" b="1" dirty="0"/>
          </a:p>
        </p:txBody>
      </p:sp>
      <p:cxnSp>
        <p:nvCxnSpPr>
          <p:cNvPr id="104" name="Straight Arrow Connector 103"/>
          <p:cNvCxnSpPr/>
          <p:nvPr/>
        </p:nvCxnSpPr>
        <p:spPr>
          <a:xfrm>
            <a:off x="1066800" y="4648200"/>
            <a:ext cx="609600" cy="685800"/>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533400" y="5366029"/>
            <a:ext cx="6399185" cy="1415771"/>
          </a:xfrm>
          <a:prstGeom prst="rect">
            <a:avLst/>
          </a:prstGeom>
        </p:spPr>
        <p:txBody>
          <a:bodyPr wrap="square">
            <a:spAutoFit/>
          </a:bodyPr>
          <a:lstStyle/>
          <a:p>
            <a:pPr lvl="1"/>
            <a:r>
              <a:rPr lang="en-US" sz="2200" b="1" dirty="0" smtClean="0">
                <a:solidFill>
                  <a:srgbClr val="000000"/>
                </a:solidFill>
                <a:cs typeface="Adobe Garamond Pro"/>
              </a:rPr>
              <a:t>Fixed-function </a:t>
            </a:r>
            <a:r>
              <a:rPr lang="en-US" sz="2200" b="1" dirty="0">
                <a:solidFill>
                  <a:srgbClr val="000000"/>
                </a:solidFill>
                <a:cs typeface="Adobe Garamond Pro"/>
              </a:rPr>
              <a:t>PIM </a:t>
            </a:r>
            <a:r>
              <a:rPr lang="en-US" sz="2200" b="1" dirty="0" smtClean="0">
                <a:solidFill>
                  <a:srgbClr val="000000"/>
                </a:solidFill>
                <a:cs typeface="Adobe Garamond Pro"/>
              </a:rPr>
              <a:t>Accelerator</a:t>
            </a:r>
            <a:endParaRPr lang="en-US" sz="2200" b="1" dirty="0">
              <a:solidFill>
                <a:srgbClr val="000000"/>
              </a:solidFill>
              <a:cs typeface="Adobe Garamond Pro"/>
            </a:endParaRPr>
          </a:p>
          <a:p>
            <a:pPr marL="1257300" lvl="2" indent="-342900">
              <a:buFont typeface="Arial"/>
              <a:buChar char="•"/>
            </a:pPr>
            <a:r>
              <a:rPr lang="en-US" sz="2000" dirty="0" smtClean="0">
                <a:cs typeface="Adobe Garamond Pro"/>
              </a:rPr>
              <a:t>A </a:t>
            </a:r>
            <a:r>
              <a:rPr lang="en-US" sz="2000" dirty="0">
                <a:cs typeface="Adobe Garamond Pro"/>
              </a:rPr>
              <a:t>customized </a:t>
            </a:r>
            <a:r>
              <a:rPr lang="en-US" sz="2000" dirty="0">
                <a:solidFill>
                  <a:srgbClr val="0000FF"/>
                </a:solidFill>
                <a:cs typeface="Adobe Garamond Pro"/>
              </a:rPr>
              <a:t>in-memory logic </a:t>
            </a:r>
            <a:r>
              <a:rPr lang="en-US" sz="2000" dirty="0" smtClean="0">
                <a:solidFill>
                  <a:srgbClr val="0000FF"/>
                </a:solidFill>
                <a:cs typeface="Adobe Garamond Pro"/>
              </a:rPr>
              <a:t>unit</a:t>
            </a:r>
            <a:r>
              <a:rPr lang="en-US" sz="2000" dirty="0" smtClean="0">
                <a:cs typeface="Adobe Garamond Pro"/>
              </a:rPr>
              <a:t> </a:t>
            </a:r>
          </a:p>
          <a:p>
            <a:pPr marL="1257300" lvl="2" indent="-342900">
              <a:buFont typeface="Arial"/>
              <a:buChar char="•"/>
            </a:pPr>
            <a:r>
              <a:rPr lang="en-US" sz="2000" dirty="0" smtClean="0">
                <a:cs typeface="Adobe Garamond Pro"/>
              </a:rPr>
              <a:t>performs </a:t>
            </a:r>
            <a:r>
              <a:rPr lang="en-US" sz="2000" dirty="0">
                <a:cs typeface="Adobe Garamond Pro"/>
              </a:rPr>
              <a:t>a single thread of the </a:t>
            </a:r>
            <a:r>
              <a:rPr lang="en-US" sz="2000" dirty="0" smtClean="0">
                <a:solidFill>
                  <a:srgbClr val="0000FF"/>
                </a:solidFill>
                <a:cs typeface="Adobe Garamond Pro"/>
              </a:rPr>
              <a:t>PIM target</a:t>
            </a:r>
          </a:p>
          <a:p>
            <a:pPr marL="0" lvl="1" algn="ctr"/>
            <a:endParaRPr lang="en-US" sz="2400" b="1" dirty="0"/>
          </a:p>
        </p:txBody>
      </p:sp>
      <p:cxnSp>
        <p:nvCxnSpPr>
          <p:cNvPr id="106" name="Straight Arrow Connector 105"/>
          <p:cNvCxnSpPr>
            <a:stCxn id="85" idx="2"/>
          </p:cNvCxnSpPr>
          <p:nvPr/>
        </p:nvCxnSpPr>
        <p:spPr>
          <a:xfrm flipH="1">
            <a:off x="2819400" y="4672744"/>
            <a:ext cx="190500" cy="661256"/>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6019800" y="1752600"/>
            <a:ext cx="1295400" cy="152400"/>
          </a:xfrm>
          <a:prstGeom prst="straightConnector1">
            <a:avLst/>
          </a:prstGeom>
          <a:ln w="38100" cmpd="sng">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6858000" y="1676400"/>
            <a:ext cx="6399185" cy="461665"/>
          </a:xfrm>
          <a:prstGeom prst="rect">
            <a:avLst/>
          </a:prstGeom>
        </p:spPr>
        <p:txBody>
          <a:bodyPr wrap="square">
            <a:spAutoFit/>
          </a:bodyPr>
          <a:lstStyle/>
          <a:p>
            <a:pPr lvl="1"/>
            <a:r>
              <a:rPr lang="en-US" sz="2400" dirty="0" smtClean="0">
                <a:solidFill>
                  <a:srgbClr val="000000"/>
                </a:solidFill>
                <a:cs typeface="Adobe Garamond Pro"/>
              </a:rPr>
              <a:t>Vault</a:t>
            </a:r>
            <a:endParaRPr lang="en-US" sz="2400" dirty="0">
              <a:solidFill>
                <a:srgbClr val="000000"/>
              </a:solidFill>
              <a:cs typeface="Adobe Garamond Pro"/>
            </a:endParaRPr>
          </a:p>
        </p:txBody>
      </p:sp>
      <p:grpSp>
        <p:nvGrpSpPr>
          <p:cNvPr id="32" name="Group 31"/>
          <p:cNvGrpSpPr/>
          <p:nvPr/>
        </p:nvGrpSpPr>
        <p:grpSpPr>
          <a:xfrm>
            <a:off x="5486400" y="1553888"/>
            <a:ext cx="457200" cy="427312"/>
            <a:chOff x="5486400" y="1553888"/>
            <a:chExt cx="457200" cy="427312"/>
          </a:xfrm>
        </p:grpSpPr>
        <p:grpSp>
          <p:nvGrpSpPr>
            <p:cNvPr id="18" name="Group 17"/>
            <p:cNvGrpSpPr/>
            <p:nvPr/>
          </p:nvGrpSpPr>
          <p:grpSpPr>
            <a:xfrm>
              <a:off x="5486400" y="1553888"/>
              <a:ext cx="457200" cy="427312"/>
              <a:chOff x="5410200" y="1500474"/>
              <a:chExt cx="533400" cy="480726"/>
            </a:xfrm>
          </p:grpSpPr>
          <p:sp>
            <p:nvSpPr>
              <p:cNvPr id="110" name="Cube 109"/>
              <p:cNvSpPr/>
              <p:nvPr/>
            </p:nvSpPr>
            <p:spPr>
              <a:xfrm>
                <a:off x="5410200" y="1757649"/>
                <a:ext cx="533399" cy="223551"/>
              </a:xfrm>
              <a:prstGeom prst="cube">
                <a:avLst>
                  <a:gd name="adj" fmla="val 85440"/>
                </a:avLst>
              </a:prstGeom>
              <a:solidFill>
                <a:schemeClr val="accent1">
                  <a:lumMod val="75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11" name="Cube 110"/>
              <p:cNvSpPr/>
              <p:nvPr/>
            </p:nvSpPr>
            <p:spPr>
              <a:xfrm>
                <a:off x="5410201" y="1638300"/>
                <a:ext cx="533399" cy="223551"/>
              </a:xfrm>
              <a:prstGeom prst="cube">
                <a:avLst>
                  <a:gd name="adj" fmla="val 85440"/>
                </a:avLst>
              </a:prstGeom>
              <a:solidFill>
                <a:schemeClr val="accent1">
                  <a:lumMod val="75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sp>
            <p:nvSpPr>
              <p:cNvPr id="109" name="Cube 108"/>
              <p:cNvSpPr/>
              <p:nvPr/>
            </p:nvSpPr>
            <p:spPr>
              <a:xfrm>
                <a:off x="5410200" y="1500474"/>
                <a:ext cx="533399" cy="223551"/>
              </a:xfrm>
              <a:prstGeom prst="cube">
                <a:avLst>
                  <a:gd name="adj" fmla="val 85440"/>
                </a:avLst>
              </a:prstGeom>
              <a:solidFill>
                <a:schemeClr val="accent1">
                  <a:lumMod val="75000"/>
                </a:schemeClr>
              </a:solidFill>
              <a:ln w="12700" cap="flat" cmpd="sng" algn="ctr">
                <a:solidFill>
                  <a:srgbClr val="000000"/>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ysClr val="window" lastClr="FFFFFF"/>
                  </a:solidFill>
                  <a:effectLst/>
                  <a:uLnTx/>
                  <a:uFillTx/>
                  <a:latin typeface="Times New Roman"/>
                  <a:ea typeface="+mn-ea"/>
                  <a:cs typeface="Times New Roman"/>
                </a:endParaRPr>
              </a:p>
            </p:txBody>
          </p:sp>
        </p:grpSp>
        <p:cxnSp>
          <p:nvCxnSpPr>
            <p:cNvPr id="107" name="Straight Connector 106"/>
            <p:cNvCxnSpPr/>
            <p:nvPr/>
          </p:nvCxnSpPr>
          <p:spPr>
            <a:xfrm>
              <a:off x="5791200" y="1752600"/>
              <a:ext cx="0" cy="228600"/>
            </a:xfrm>
            <a:prstGeom prst="line">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486400" y="1752600"/>
              <a:ext cx="0" cy="228600"/>
            </a:xfrm>
            <a:prstGeom prst="line">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943600" y="1600200"/>
              <a:ext cx="0" cy="228600"/>
            </a:xfrm>
            <a:prstGeom prst="line">
              <a:avLst/>
            </a:prstGeom>
            <a:ln w="19050" cmpd="sng">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6537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33"/>
                                        </p:tgtEl>
                                      </p:cBhvr>
                                    </p:animEffect>
                                    <p:set>
                                      <p:cBhvr>
                                        <p:cTn id="23" dur="1" fill="hold">
                                          <p:stCondLst>
                                            <p:cond delay="499"/>
                                          </p:stCondLst>
                                        </p:cTn>
                                        <p:tgtEl>
                                          <p:spTgt spid="13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32"/>
                                        </p:tgtEl>
                                      </p:cBhvr>
                                    </p:animEffect>
                                    <p:set>
                                      <p:cBhvr>
                                        <p:cTn id="26" dur="1" fill="hold">
                                          <p:stCondLst>
                                            <p:cond delay="499"/>
                                          </p:stCondLst>
                                        </p:cTn>
                                        <p:tgtEl>
                                          <p:spTgt spid="1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0"/>
                                        </p:tgtEl>
                                      </p:cBhvr>
                                    </p:animEffect>
                                    <p:set>
                                      <p:cBhvr>
                                        <p:cTn id="44" dur="1" fill="hold">
                                          <p:stCondLst>
                                            <p:cond delay="499"/>
                                          </p:stCondLst>
                                        </p:cTn>
                                        <p:tgtEl>
                                          <p:spTgt spid="10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3"/>
                                        </p:tgtEl>
                                      </p:cBhvr>
                                    </p:animEffect>
                                    <p:set>
                                      <p:cBhvr>
                                        <p:cTn id="47" dur="1" fill="hold">
                                          <p:stCondLst>
                                            <p:cond delay="499"/>
                                          </p:stCondLst>
                                        </p:cTn>
                                        <p:tgtEl>
                                          <p:spTgt spid="9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500"/>
                                        <p:tgtEl>
                                          <p:spTgt spid="1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3"/>
                                        </p:tgtEl>
                                      </p:cBhvr>
                                    </p:animEffect>
                                    <p:set>
                                      <p:cBhvr>
                                        <p:cTn id="65" dur="1" fill="hold">
                                          <p:stCondLst>
                                            <p:cond delay="499"/>
                                          </p:stCondLst>
                                        </p:cTn>
                                        <p:tgtEl>
                                          <p:spTgt spid="10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04"/>
                                        </p:tgtEl>
                                      </p:cBhvr>
                                    </p:animEffect>
                                    <p:set>
                                      <p:cBhvr>
                                        <p:cTn id="68" dur="1" fill="hold">
                                          <p:stCondLst>
                                            <p:cond delay="499"/>
                                          </p:stCondLst>
                                        </p:cTn>
                                        <p:tgtEl>
                                          <p:spTgt spid="10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fade">
                                      <p:cBhvr>
                                        <p:cTn id="76" dur="500"/>
                                        <p:tgtEl>
                                          <p:spTgt spid="10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06"/>
                                        </p:tgtEl>
                                      </p:cBhvr>
                                    </p:animEffect>
                                    <p:set>
                                      <p:cBhvr>
                                        <p:cTn id="81" dur="1" fill="hold">
                                          <p:stCondLst>
                                            <p:cond delay="499"/>
                                          </p:stCondLst>
                                        </p:cTn>
                                        <p:tgtEl>
                                          <p:spTgt spid="10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5"/>
                                        </p:tgtEl>
                                      </p:cBhvr>
                                    </p:animEffect>
                                    <p:set>
                                      <p:cBhvr>
                                        <p:cTn id="84"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103" grpId="0"/>
      <p:bldP spid="103" grpId="1"/>
      <p:bldP spid="105" grpId="0"/>
      <p:bldP spid="105" grpId="1"/>
      <p:bldP spid="133" grpId="0"/>
      <p:bldP spid="133"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Texture Tiling</a:t>
            </a:r>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57</a:t>
            </a:fld>
            <a:endParaRPr lang="en-US"/>
          </a:p>
        </p:txBody>
      </p:sp>
      <p:pic>
        <p:nvPicPr>
          <p:cNvPr id="15" name="Picture 14" descr="safari.png"/>
          <p:cNvPicPr>
            <a:picLocks noChangeAspect="1"/>
          </p:cNvPicPr>
          <p:nvPr/>
        </p:nvPicPr>
        <p:blipFill>
          <a:blip r:embed="rId3" cstate="print"/>
          <a:stretch>
            <a:fillRect/>
          </a:stretch>
        </p:blipFill>
        <p:spPr>
          <a:xfrm>
            <a:off x="76200" y="6580445"/>
            <a:ext cx="959296" cy="277563"/>
          </a:xfrm>
          <a:prstGeom prst="rect">
            <a:avLst/>
          </a:prstGeom>
        </p:spPr>
      </p:pic>
      <p:grpSp>
        <p:nvGrpSpPr>
          <p:cNvPr id="16" name="Group 15"/>
          <p:cNvGrpSpPr/>
          <p:nvPr/>
        </p:nvGrpSpPr>
        <p:grpSpPr>
          <a:xfrm>
            <a:off x="4560728" y="1232343"/>
            <a:ext cx="5350908" cy="6006664"/>
            <a:chOff x="-334193" y="5333987"/>
            <a:chExt cx="11263631" cy="4754152"/>
          </a:xfrm>
        </p:grpSpPr>
        <p:sp>
          <p:nvSpPr>
            <p:cNvPr id="17" name="Rounded Rectangle 16"/>
            <p:cNvSpPr/>
            <p:nvPr/>
          </p:nvSpPr>
          <p:spPr bwMode="auto">
            <a:xfrm>
              <a:off x="-334193" y="5333987"/>
              <a:ext cx="9647762" cy="3186065"/>
            </a:xfrm>
            <a:prstGeom prst="roundRect">
              <a:avLst/>
            </a:prstGeom>
            <a:solidFill>
              <a:schemeClr val="bg1"/>
            </a:solidFill>
            <a:ln w="76200">
              <a:solidFill>
                <a:schemeClr val="tx2"/>
              </a:solidFill>
              <a:prstDash val="solid"/>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18" name="TextBox 17"/>
            <p:cNvSpPr txBox="1"/>
            <p:nvPr/>
          </p:nvSpPr>
          <p:spPr>
            <a:xfrm>
              <a:off x="-150065" y="5411039"/>
              <a:ext cx="11079503" cy="4677100"/>
            </a:xfrm>
            <a:prstGeom prst="rect">
              <a:avLst/>
            </a:prstGeom>
            <a:noFill/>
            <a:ln>
              <a:solidFill>
                <a:schemeClr val="bg1"/>
              </a:solidFill>
            </a:ln>
          </p:spPr>
          <p:txBody>
            <a:bodyPr wrap="square" rtlCol="0">
              <a:spAutoFit/>
            </a:bodyPr>
            <a:lstStyle/>
            <a:p>
              <a:r>
                <a:rPr lang="en-US" sz="1600" dirty="0" smtClean="0">
                  <a:solidFill>
                    <a:srgbClr val="000000"/>
                  </a:solidFill>
                </a:rPr>
                <a:t> </a:t>
              </a:r>
              <a:r>
                <a:rPr lang="en-US" sz="1600" dirty="0" smtClean="0">
                  <a:solidFill>
                    <a:srgbClr val="006600"/>
                  </a:solidFill>
                </a:rPr>
                <a:t> </a:t>
              </a:r>
              <a:r>
                <a:rPr lang="en-US" dirty="0" smtClean="0">
                  <a:solidFill>
                    <a:srgbClr val="006600"/>
                  </a:solidFill>
                </a:rPr>
                <a:t>Texture Tiling </a:t>
              </a:r>
              <a:r>
                <a:rPr lang="en-US" dirty="0" smtClean="0">
                  <a:solidFill>
                    <a:srgbClr val="000000"/>
                  </a:solidFill>
                </a:rPr>
                <a:t>(</a:t>
              </a:r>
              <a:r>
                <a:rPr lang="en-US" dirty="0" err="1" smtClean="0">
                  <a:solidFill>
                    <a:srgbClr val="0000FF"/>
                  </a:solidFill>
                </a:rPr>
                <a:t>int</a:t>
              </a:r>
              <a:r>
                <a:rPr lang="en-US" dirty="0" smtClean="0">
                  <a:solidFill>
                    <a:srgbClr val="0000FF"/>
                  </a:solidFill>
                </a:rPr>
                <a:t>*</a:t>
              </a:r>
              <a:r>
                <a:rPr lang="en-US" b="1" dirty="0" smtClean="0">
                  <a:solidFill>
                    <a:srgbClr val="000000"/>
                  </a:solidFill>
                </a:rPr>
                <a:t> </a:t>
              </a:r>
              <a:r>
                <a:rPr lang="en-US" dirty="0" err="1" smtClean="0">
                  <a:solidFill>
                    <a:srgbClr val="000000"/>
                  </a:solidFill>
                </a:rPr>
                <a:t>src</a:t>
              </a:r>
              <a:r>
                <a:rPr lang="en-US" b="1" dirty="0" smtClean="0">
                  <a:solidFill>
                    <a:srgbClr val="000000"/>
                  </a:solidFill>
                </a:rPr>
                <a:t>, </a:t>
              </a:r>
              <a:r>
                <a:rPr lang="en-US" dirty="0" err="1" smtClean="0">
                  <a:solidFill>
                    <a:srgbClr val="0000FF"/>
                  </a:solidFill>
                </a:rPr>
                <a:t>int</a:t>
              </a:r>
              <a:r>
                <a:rPr lang="en-US" dirty="0" smtClean="0">
                  <a:solidFill>
                    <a:srgbClr val="0000FF"/>
                  </a:solidFill>
                </a:rPr>
                <a:t>*</a:t>
              </a:r>
              <a:r>
                <a:rPr lang="en-US" dirty="0" smtClean="0">
                  <a:solidFill>
                    <a:srgbClr val="000000"/>
                  </a:solidFill>
                </a:rPr>
                <a:t> </a:t>
              </a:r>
              <a:r>
                <a:rPr lang="en-US" dirty="0" err="1" smtClean="0">
                  <a:solidFill>
                    <a:srgbClr val="000000"/>
                  </a:solidFill>
                </a:rPr>
                <a:t>dst</a:t>
              </a:r>
              <a:r>
                <a:rPr lang="en-US" dirty="0" smtClean="0">
                  <a:solidFill>
                    <a:srgbClr val="000000"/>
                  </a:solidFill>
                </a:rPr>
                <a:t>, </a:t>
              </a:r>
              <a:r>
                <a:rPr lang="mr-IN" dirty="0" smtClean="0">
                  <a:solidFill>
                    <a:srgbClr val="000000"/>
                  </a:solidFill>
                </a:rPr>
                <a:t>…</a:t>
              </a:r>
              <a:r>
                <a:rPr lang="en-US" dirty="0" smtClean="0">
                  <a:solidFill>
                    <a:srgbClr val="000000"/>
                  </a:solidFill>
                </a:rPr>
                <a:t> )</a:t>
              </a:r>
            </a:p>
            <a:p>
              <a:r>
                <a:rPr lang="en-US" dirty="0" smtClean="0">
                  <a:solidFill>
                    <a:srgbClr val="000000"/>
                  </a:solidFill>
                </a:rPr>
                <a:t>{</a:t>
              </a:r>
            </a:p>
            <a:p>
              <a:r>
                <a:rPr lang="mr-IN" dirty="0" smtClean="0">
                  <a:solidFill>
                    <a:srgbClr val="000000"/>
                  </a:solidFill>
                </a:rPr>
                <a:t>…</a:t>
              </a:r>
              <a:endParaRPr lang="en-US" dirty="0" smtClean="0">
                <a:solidFill>
                  <a:srgbClr val="000000"/>
                </a:solidFill>
              </a:endParaRPr>
            </a:p>
            <a:p>
              <a:r>
                <a:rPr lang="en-US" dirty="0">
                  <a:solidFill>
                    <a:srgbClr val="000000"/>
                  </a:solidFill>
                </a:rPr>
                <a:t> </a:t>
              </a:r>
              <a:r>
                <a:rPr lang="en-US" dirty="0" smtClean="0">
                  <a:solidFill>
                    <a:srgbClr val="000000"/>
                  </a:solidFill>
                </a:rPr>
                <a:t> </a:t>
              </a:r>
              <a:r>
                <a:rPr lang="en-US" dirty="0" smtClean="0">
                  <a:solidFill>
                    <a:srgbClr val="0000FF"/>
                  </a:solidFill>
                </a:rPr>
                <a:t> for </a:t>
              </a:r>
              <a:r>
                <a:rPr lang="en-US" dirty="0" smtClean="0">
                  <a:solidFill>
                    <a:srgbClr val="000000"/>
                  </a:solidFill>
                </a:rPr>
                <a:t>(y = k*</a:t>
              </a:r>
              <a:r>
                <a:rPr lang="en-US" dirty="0" err="1" smtClean="0">
                  <a:solidFill>
                    <a:srgbClr val="000000"/>
                  </a:solidFill>
                </a:rPr>
                <a:t>columnWidth</a:t>
              </a:r>
              <a:r>
                <a:rPr lang="en-US" dirty="0" smtClean="0">
                  <a:solidFill>
                    <a:srgbClr val="000000"/>
                  </a:solidFill>
                </a:rPr>
                <a:t>, y&lt;</a:t>
              </a:r>
              <a:r>
                <a:rPr lang="en-US" dirty="0" err="1" smtClean="0">
                  <a:solidFill>
                    <a:srgbClr val="000000"/>
                  </a:solidFill>
                </a:rPr>
                <a:t>maxWidth</a:t>
              </a:r>
              <a:r>
                <a:rPr lang="en-US" dirty="0" smtClean="0">
                  <a:solidFill>
                    <a:srgbClr val="000000"/>
                  </a:solidFill>
                </a:rPr>
                <a:t>, y++)</a:t>
              </a:r>
              <a:br>
                <a:rPr lang="en-US" dirty="0" smtClean="0">
                  <a:solidFill>
                    <a:srgbClr val="000000"/>
                  </a:solidFill>
                </a:rPr>
              </a:br>
              <a:r>
                <a:rPr lang="en-US" dirty="0" smtClean="0">
                  <a:solidFill>
                    <a:srgbClr val="000000"/>
                  </a:solidFill>
                </a:rPr>
                <a:t>   {</a:t>
              </a:r>
            </a:p>
            <a:p>
              <a:r>
                <a:rPr lang="en-US" dirty="0">
                  <a:solidFill>
                    <a:srgbClr val="000000"/>
                  </a:solidFill>
                </a:rPr>
                <a:t> </a:t>
              </a:r>
              <a:r>
                <a:rPr lang="en-US" dirty="0" smtClean="0">
                  <a:solidFill>
                    <a:srgbClr val="000000"/>
                  </a:solidFill>
                </a:rPr>
                <a:t>    </a:t>
              </a:r>
              <a:r>
                <a:rPr lang="mr-IN" dirty="0" smtClean="0">
                  <a:solidFill>
                    <a:srgbClr val="000000"/>
                  </a:solidFill>
                </a:rPr>
                <a:t>…</a:t>
              </a:r>
              <a:endParaRPr lang="en-US" dirty="0" smtClean="0">
                <a:solidFill>
                  <a:srgbClr val="000000"/>
                </a:solidFill>
              </a:endParaRPr>
            </a:p>
            <a:p>
              <a:r>
                <a:rPr lang="en-US" dirty="0" smtClean="0">
                  <a:solidFill>
                    <a:srgbClr val="000000"/>
                  </a:solidFill>
                </a:rPr>
                <a:t>     </a:t>
              </a:r>
              <a:r>
                <a:rPr lang="en-US" dirty="0" err="1" smtClean="0">
                  <a:solidFill>
                    <a:srgbClr val="0000FF"/>
                  </a:solidFill>
                </a:rPr>
                <a:t>int</a:t>
              </a:r>
              <a:r>
                <a:rPr lang="en-US" dirty="0" smtClean="0">
                  <a:solidFill>
                    <a:srgbClr val="000000"/>
                  </a:solidFill>
                </a:rPr>
                <a:t> swizzle = swizzle1;</a:t>
              </a:r>
            </a:p>
            <a:p>
              <a:r>
                <a:rPr lang="en-US" dirty="0">
                  <a:solidFill>
                    <a:srgbClr val="000000"/>
                  </a:solidFill>
                </a:rPr>
                <a:t> </a:t>
              </a:r>
              <a:r>
                <a:rPr lang="en-US" dirty="0" smtClean="0">
                  <a:solidFill>
                    <a:srgbClr val="000000"/>
                  </a:solidFill>
                </a:rPr>
                <a:t>    </a:t>
              </a:r>
              <a:r>
                <a:rPr lang="en-US" b="1" dirty="0" err="1" smtClean="0">
                  <a:solidFill>
                    <a:srgbClr val="000000"/>
                  </a:solidFill>
                </a:rPr>
                <a:t>mem_copy</a:t>
              </a:r>
              <a:r>
                <a:rPr lang="en-US" b="1" dirty="0" smtClean="0">
                  <a:solidFill>
                    <a:srgbClr val="000000"/>
                  </a:solidFill>
                </a:rPr>
                <a:t> (</a:t>
              </a:r>
              <a:r>
                <a:rPr lang="en-US" b="1" dirty="0" err="1" smtClean="0">
                  <a:solidFill>
                    <a:srgbClr val="000000"/>
                  </a:solidFill>
                </a:rPr>
                <a:t>dst</a:t>
              </a:r>
              <a:r>
                <a:rPr lang="en-US" b="1" dirty="0" smtClean="0">
                  <a:solidFill>
                    <a:srgbClr val="000000"/>
                  </a:solidFill>
                </a:rPr>
                <a:t> + (y*swizzle), </a:t>
              </a:r>
              <a:r>
                <a:rPr lang="en-US" b="1" dirty="0" err="1" smtClean="0">
                  <a:solidFill>
                    <a:srgbClr val="000000"/>
                  </a:solidFill>
                </a:rPr>
                <a:t>src</a:t>
              </a:r>
              <a:r>
                <a:rPr lang="en-US" b="1" dirty="0" smtClean="0">
                  <a:solidFill>
                    <a:srgbClr val="000000"/>
                  </a:solidFill>
                </a:rPr>
                <a:t> + x, k-x)</a:t>
              </a:r>
              <a:r>
                <a:rPr lang="en-US" dirty="0" smtClean="0">
                  <a:solidFill>
                    <a:srgbClr val="000000"/>
                  </a:solidFill>
                </a:rPr>
                <a:t>;</a:t>
              </a:r>
            </a:p>
            <a:p>
              <a:r>
                <a:rPr lang="en-US" dirty="0">
                  <a:solidFill>
                    <a:srgbClr val="000000"/>
                  </a:solidFill>
                </a:rPr>
                <a:t> </a:t>
              </a:r>
              <a:r>
                <a:rPr lang="en-US" dirty="0" smtClean="0">
                  <a:solidFill>
                    <a:srgbClr val="000000"/>
                  </a:solidFill>
                </a:rPr>
                <a:t>    </a:t>
              </a:r>
              <a:r>
                <a:rPr lang="mr-IN" dirty="0" smtClean="0">
                  <a:solidFill>
                    <a:srgbClr val="000000"/>
                  </a:solidFill>
                </a:rPr>
                <a:t>…</a:t>
              </a:r>
              <a:endParaRPr lang="en-US" dirty="0">
                <a:solidFill>
                  <a:srgbClr val="000000"/>
                </a:solidFill>
              </a:endParaRPr>
            </a:p>
            <a:p>
              <a:r>
                <a:rPr lang="en-US" dirty="0">
                  <a:solidFill>
                    <a:srgbClr val="000000"/>
                  </a:solidFill>
                </a:rPr>
                <a:t> </a:t>
              </a:r>
              <a:r>
                <a:rPr lang="en-US" dirty="0" smtClean="0">
                  <a:solidFill>
                    <a:srgbClr val="000000"/>
                  </a:solidFill>
                </a:rPr>
                <a:t>    </a:t>
              </a:r>
              <a:r>
                <a:rPr lang="en-US" dirty="0" smtClean="0">
                  <a:solidFill>
                    <a:srgbClr val="0000FF"/>
                  </a:solidFill>
                </a:rPr>
                <a:t>for</a:t>
              </a:r>
              <a:r>
                <a:rPr lang="en-US" dirty="0" smtClean="0">
                  <a:solidFill>
                    <a:srgbClr val="000000"/>
                  </a:solidFill>
                </a:rPr>
                <a:t> (x=x1; x&lt;x2; x+=tile) {</a:t>
              </a:r>
            </a:p>
            <a:p>
              <a:r>
                <a:rPr lang="en-US" dirty="0">
                  <a:solidFill>
                    <a:srgbClr val="000000"/>
                  </a:solidFill>
                </a:rPr>
                <a:t> </a:t>
              </a:r>
              <a:r>
                <a:rPr lang="en-US" dirty="0" smtClean="0">
                  <a:solidFill>
                    <a:srgbClr val="000000"/>
                  </a:solidFill>
                </a:rPr>
                <a:t>      </a:t>
              </a:r>
              <a:r>
                <a:rPr lang="en-US" b="1" dirty="0" err="1" smtClean="0">
                  <a:solidFill>
                    <a:srgbClr val="000000"/>
                  </a:solidFill>
                </a:rPr>
                <a:t>mem_copy</a:t>
              </a:r>
              <a:r>
                <a:rPr lang="en-US" b="1" dirty="0" smtClean="0">
                  <a:solidFill>
                    <a:srgbClr val="000000"/>
                  </a:solidFill>
                </a:rPr>
                <a:t> ((</a:t>
              </a:r>
              <a:r>
                <a:rPr lang="en-US" b="1" dirty="0" err="1" smtClean="0">
                  <a:solidFill>
                    <a:srgbClr val="000000"/>
                  </a:solidFill>
                </a:rPr>
                <a:t>x+y</a:t>
              </a:r>
              <a:r>
                <a:rPr lang="en-US" b="1" dirty="0" smtClean="0">
                  <a:solidFill>
                    <a:srgbClr val="000000"/>
                  </a:solidFill>
                </a:rPr>
                <a:t>)^swizzle, </a:t>
              </a:r>
              <a:r>
                <a:rPr lang="en-US" b="1" dirty="0" err="1" smtClean="0">
                  <a:solidFill>
                    <a:srgbClr val="000000"/>
                  </a:solidFill>
                </a:rPr>
                <a:t>src</a:t>
              </a:r>
              <a:r>
                <a:rPr lang="en-US" b="1" dirty="0" smtClean="0">
                  <a:solidFill>
                    <a:srgbClr val="000000"/>
                  </a:solidFill>
                </a:rPr>
                <a:t> + x, x3-x);</a:t>
              </a:r>
            </a:p>
            <a:p>
              <a:r>
                <a:rPr lang="en-US" dirty="0">
                  <a:solidFill>
                    <a:srgbClr val="000000"/>
                  </a:solidFill>
                </a:rPr>
                <a:t> </a:t>
              </a:r>
              <a:r>
                <a:rPr lang="en-US" dirty="0" smtClean="0">
                  <a:solidFill>
                    <a:srgbClr val="000000"/>
                  </a:solidFill>
                </a:rPr>
                <a:t>      swizzle ^= </a:t>
              </a:r>
              <a:r>
                <a:rPr lang="en-US" dirty="0" err="1" smtClean="0">
                  <a:solidFill>
                    <a:srgbClr val="000000"/>
                  </a:solidFill>
                </a:rPr>
                <a:t>swizzle_bit</a:t>
              </a:r>
              <a:r>
                <a:rPr lang="en-US" dirty="0" smtClean="0">
                  <a:solidFill>
                    <a:srgbClr val="000000"/>
                  </a:solidFill>
                </a:rPr>
                <a:t>;</a:t>
              </a:r>
            </a:p>
            <a:p>
              <a:r>
                <a:rPr lang="en-US" dirty="0">
                  <a:solidFill>
                    <a:srgbClr val="000000"/>
                  </a:solidFill>
                </a:rPr>
                <a:t> </a:t>
              </a:r>
              <a:r>
                <a:rPr lang="en-US" dirty="0" smtClean="0">
                  <a:solidFill>
                    <a:srgbClr val="000000"/>
                  </a:solidFill>
                </a:rPr>
                <a:t>      </a:t>
              </a:r>
              <a:r>
                <a:rPr lang="mr-IN" dirty="0" smtClean="0">
                  <a:solidFill>
                    <a:srgbClr val="000000"/>
                  </a:solidFill>
                </a:rPr>
                <a:t>…</a:t>
              </a:r>
              <a:endParaRPr lang="en-US" dirty="0" smtClean="0">
                <a:solidFill>
                  <a:srgbClr val="000000"/>
                </a:solidFill>
              </a:endParaRPr>
            </a:p>
            <a:p>
              <a:r>
                <a:rPr lang="en-US" dirty="0" smtClean="0"/>
                <a:t>   }</a:t>
              </a:r>
              <a:endParaRPr lang="en-US" dirty="0"/>
            </a:p>
            <a:p>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endParaRPr lang="en-US" sz="1600" dirty="0">
                <a:solidFill>
                  <a:srgbClr val="000000"/>
                </a:solidFill>
              </a:endParaRPr>
            </a:p>
          </p:txBody>
        </p:sp>
      </p:grpSp>
      <p:sp>
        <p:nvSpPr>
          <p:cNvPr id="19" name="Freeform 18"/>
          <p:cNvSpPr/>
          <p:nvPr/>
        </p:nvSpPr>
        <p:spPr>
          <a:xfrm>
            <a:off x="3520293" y="1447800"/>
            <a:ext cx="365908" cy="1088304"/>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a:stCxn id="19" idx="6"/>
          </p:cNvCxnSpPr>
          <p:nvPr/>
        </p:nvCxnSpPr>
        <p:spPr>
          <a:xfrm flipV="1">
            <a:off x="3865877" y="1219208"/>
            <a:ext cx="1087127" cy="845847"/>
          </a:xfrm>
          <a:prstGeom prst="line">
            <a:avLst/>
          </a:prstGeom>
          <a:ln w="38100" cmpd="sng">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6"/>
          </p:cNvCxnSpPr>
          <p:nvPr/>
        </p:nvCxnSpPr>
        <p:spPr>
          <a:xfrm>
            <a:off x="3865877" y="2065047"/>
            <a:ext cx="782327" cy="3040353"/>
          </a:xfrm>
          <a:prstGeom prst="line">
            <a:avLst/>
          </a:prstGeom>
          <a:ln w="38100" cmpd="sng">
            <a:solidFill>
              <a:schemeClr val="tx1">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67000" y="914408"/>
            <a:ext cx="2133600" cy="461665"/>
          </a:xfrm>
          <a:prstGeom prst="rect">
            <a:avLst/>
          </a:prstGeom>
        </p:spPr>
        <p:txBody>
          <a:bodyPr wrap="square">
            <a:spAutoFit/>
          </a:bodyPr>
          <a:lstStyle/>
          <a:p>
            <a:pPr algn="ctr"/>
            <a:r>
              <a:rPr lang="en-US" sz="2400" b="1" dirty="0" smtClean="0"/>
              <a:t>Texture Tiling</a:t>
            </a:r>
            <a:endParaRPr lang="en-US" sz="2400" b="1" dirty="0"/>
          </a:p>
        </p:txBody>
      </p:sp>
      <p:grpSp>
        <p:nvGrpSpPr>
          <p:cNvPr id="69" name="Group 68"/>
          <p:cNvGrpSpPr/>
          <p:nvPr/>
        </p:nvGrpSpPr>
        <p:grpSpPr>
          <a:xfrm>
            <a:off x="990600" y="5462022"/>
            <a:ext cx="6903647" cy="938778"/>
            <a:chOff x="-76292" y="759954"/>
            <a:chExt cx="7791385" cy="499809"/>
          </a:xfrm>
        </p:grpSpPr>
        <p:sp>
          <p:nvSpPr>
            <p:cNvPr id="70" name="Rounded Rectangle 69"/>
            <p:cNvSpPr/>
            <p:nvPr/>
          </p:nvSpPr>
          <p:spPr bwMode="auto">
            <a:xfrm>
              <a:off x="229475" y="759954"/>
              <a:ext cx="7434101" cy="499809"/>
            </a:xfrm>
            <a:prstGeom prst="roundRect">
              <a:avLst/>
            </a:prstGeom>
            <a:ln w="76200">
              <a:solidFill>
                <a:schemeClr val="tx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1" hangingPunct="1">
                <a:lnSpc>
                  <a:spcPct val="100000"/>
                </a:lnSpc>
                <a:spcBef>
                  <a:spcPct val="20000"/>
                </a:spcBef>
                <a:spcAft>
                  <a:spcPct val="0"/>
                </a:spcAft>
                <a:buClr>
                  <a:srgbClr val="07164E"/>
                </a:buClr>
                <a:buSzTx/>
                <a:buFont typeface="Tahoma" pitchFamily="34" charset="0"/>
                <a:buNone/>
                <a:tabLst/>
              </a:pPr>
              <a:endParaRPr kumimoji="1" lang="en-US" sz="2400" b="1" i="0" u="none" strike="noStrike" cap="none" normalizeH="0" baseline="0" smtClean="0">
                <a:ln>
                  <a:noFill/>
                </a:ln>
                <a:solidFill>
                  <a:srgbClr val="07164E"/>
                </a:solidFill>
                <a:effectLst/>
                <a:latin typeface="Lucida Sans" pitchFamily="34" charset="0"/>
                <a:ea typeface="굴림" pitchFamily="34" charset="-127"/>
                <a:cs typeface="Tahoma" pitchFamily="34" charset="0"/>
              </a:endParaRPr>
            </a:p>
          </p:txBody>
        </p:sp>
        <p:sp>
          <p:nvSpPr>
            <p:cNvPr id="73" name="Rectangle 72"/>
            <p:cNvSpPr/>
            <p:nvPr/>
          </p:nvSpPr>
          <p:spPr>
            <a:xfrm>
              <a:off x="-76292" y="800523"/>
              <a:ext cx="7791385" cy="442426"/>
            </a:xfrm>
            <a:prstGeom prst="rect">
              <a:avLst/>
            </a:prstGeom>
          </p:spPr>
          <p:txBody>
            <a:bodyPr wrap="square">
              <a:spAutoFit/>
            </a:bodyPr>
            <a:lstStyle/>
            <a:p>
              <a:pPr algn="ctr"/>
              <a:r>
                <a:rPr lang="en-US" sz="2400" b="1" dirty="0" smtClean="0">
                  <a:solidFill>
                    <a:srgbClr val="000000"/>
                  </a:solidFill>
                </a:rPr>
                <a:t>Requires simple primitives: </a:t>
              </a:r>
              <a:r>
                <a:rPr lang="en-US" sz="2400" b="1" dirty="0" err="1" smtClean="0">
                  <a:solidFill>
                    <a:srgbClr val="0000FF"/>
                  </a:solidFill>
                </a:rPr>
                <a:t>memcopy</a:t>
              </a:r>
              <a:r>
                <a:rPr lang="en-US" sz="2400" b="1" dirty="0" smtClean="0">
                  <a:solidFill>
                    <a:srgbClr val="000000"/>
                  </a:solidFill>
                </a:rPr>
                <a:t>, </a:t>
              </a:r>
              <a:r>
                <a:rPr lang="en-US" sz="2400" b="1" dirty="0" smtClean="0">
                  <a:solidFill>
                    <a:srgbClr val="0000FF"/>
                  </a:solidFill>
                </a:rPr>
                <a:t>bitwise operations</a:t>
              </a:r>
              <a:r>
                <a:rPr lang="en-US" sz="2400" b="1" dirty="0" smtClean="0">
                  <a:solidFill>
                    <a:srgbClr val="000000"/>
                  </a:solidFill>
                </a:rPr>
                <a:t>, and </a:t>
              </a:r>
              <a:r>
                <a:rPr lang="en-US" sz="2400" b="1" dirty="0" smtClean="0"/>
                <a:t>simple</a:t>
              </a:r>
              <a:r>
                <a:rPr lang="en-US" sz="2400" b="1" dirty="0" smtClean="0">
                  <a:solidFill>
                    <a:srgbClr val="0000FF"/>
                  </a:solidFill>
                </a:rPr>
                <a:t> arithmetic operations</a:t>
              </a:r>
              <a:endParaRPr lang="en-US" sz="2400" b="1" dirty="0">
                <a:solidFill>
                  <a:srgbClr val="0000FF"/>
                </a:solidFill>
              </a:endParaRPr>
            </a:p>
          </p:txBody>
        </p:sp>
      </p:grpSp>
      <p:sp>
        <p:nvSpPr>
          <p:cNvPr id="74" name="Rounded Rectangle 73"/>
          <p:cNvSpPr/>
          <p:nvPr/>
        </p:nvSpPr>
        <p:spPr>
          <a:xfrm>
            <a:off x="838200" y="4648208"/>
            <a:ext cx="2057400" cy="655109"/>
          </a:xfrm>
          <a:prstGeom prst="roundRect">
            <a:avLst/>
          </a:prstGeom>
          <a:solidFill>
            <a:srgbClr val="2868B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PIM core</a:t>
            </a:r>
            <a:endParaRPr lang="en-US" sz="2000" b="1" dirty="0">
              <a:solidFill>
                <a:srgbClr val="000000"/>
              </a:solidFill>
            </a:endParaRPr>
          </a:p>
        </p:txBody>
      </p:sp>
      <p:sp>
        <p:nvSpPr>
          <p:cNvPr id="75" name="Rounded Rectangle 74"/>
          <p:cNvSpPr/>
          <p:nvPr/>
        </p:nvSpPr>
        <p:spPr>
          <a:xfrm>
            <a:off x="4876800" y="4678899"/>
            <a:ext cx="2057400" cy="655109"/>
          </a:xfrm>
          <a:prstGeom prst="roundRect">
            <a:avLst/>
          </a:prstGeom>
          <a:solidFill>
            <a:srgbClr val="2868B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PIM </a:t>
            </a:r>
            <a:r>
              <a:rPr lang="en-US" sz="2000" b="1" dirty="0" err="1" smtClean="0">
                <a:solidFill>
                  <a:srgbClr val="000000"/>
                </a:solidFill>
              </a:rPr>
              <a:t>accelelerator</a:t>
            </a:r>
            <a:endParaRPr lang="en-US" sz="2000" b="1" dirty="0">
              <a:solidFill>
                <a:srgbClr val="000000"/>
              </a:solidFill>
            </a:endParaRPr>
          </a:p>
        </p:txBody>
      </p:sp>
      <p:cxnSp>
        <p:nvCxnSpPr>
          <p:cNvPr id="76" name="Straight Arrow Connector 75"/>
          <p:cNvCxnSpPr/>
          <p:nvPr/>
        </p:nvCxnSpPr>
        <p:spPr>
          <a:xfrm flipH="1">
            <a:off x="2362200" y="2667000"/>
            <a:ext cx="1219200" cy="914400"/>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Freeform 76"/>
          <p:cNvSpPr/>
          <p:nvPr/>
        </p:nvSpPr>
        <p:spPr>
          <a:xfrm>
            <a:off x="1676400" y="3810000"/>
            <a:ext cx="304800" cy="707304"/>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5715000" y="3886200"/>
            <a:ext cx="304800" cy="707304"/>
          </a:xfrm>
          <a:custGeom>
            <a:avLst/>
            <a:gdLst>
              <a:gd name="connsiteX0" fmla="*/ 46481 w 278783"/>
              <a:gd name="connsiteY0" fmla="*/ 0 h 1037800"/>
              <a:gd name="connsiteX1" fmla="*/ 278783 w 278783"/>
              <a:gd name="connsiteY1" fmla="*/ 108427 h 1037800"/>
              <a:gd name="connsiteX2" fmla="*/ 278783 w 278783"/>
              <a:gd name="connsiteY2" fmla="*/ 108427 h 1037800"/>
              <a:gd name="connsiteX3" fmla="*/ 15507 w 278783"/>
              <a:gd name="connsiteY3" fmla="*/ 185874 h 1037800"/>
              <a:gd name="connsiteX4" fmla="*/ 247810 w 278783"/>
              <a:gd name="connsiteY4" fmla="*/ 325280 h 1037800"/>
              <a:gd name="connsiteX5" fmla="*/ 20 w 278783"/>
              <a:gd name="connsiteY5" fmla="*/ 464686 h 1037800"/>
              <a:gd name="connsiteX6" fmla="*/ 263296 w 278783"/>
              <a:gd name="connsiteY6" fmla="*/ 588603 h 1037800"/>
              <a:gd name="connsiteX7" fmla="*/ 15507 w 278783"/>
              <a:gd name="connsiteY7" fmla="*/ 697030 h 1037800"/>
              <a:gd name="connsiteX8" fmla="*/ 247810 w 278783"/>
              <a:gd name="connsiteY8" fmla="*/ 820946 h 1037800"/>
              <a:gd name="connsiteX9" fmla="*/ 46481 w 278783"/>
              <a:gd name="connsiteY9" fmla="*/ 898394 h 1037800"/>
              <a:gd name="connsiteX10" fmla="*/ 216836 w 278783"/>
              <a:gd name="connsiteY10" fmla="*/ 991331 h 1037800"/>
              <a:gd name="connsiteX11" fmla="*/ 263296 w 278783"/>
              <a:gd name="connsiteY11" fmla="*/ 1037800 h 103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83" h="1037800">
                <a:moveTo>
                  <a:pt x="46481" y="0"/>
                </a:moveTo>
                <a:lnTo>
                  <a:pt x="278783" y="108427"/>
                </a:lnTo>
                <a:lnTo>
                  <a:pt x="278783" y="108427"/>
                </a:lnTo>
                <a:cubicBezTo>
                  <a:pt x="234904" y="121335"/>
                  <a:pt x="20669" y="149732"/>
                  <a:pt x="15507" y="185874"/>
                </a:cubicBezTo>
                <a:cubicBezTo>
                  <a:pt x="10345" y="222016"/>
                  <a:pt x="250391" y="278811"/>
                  <a:pt x="247810" y="325280"/>
                </a:cubicBezTo>
                <a:cubicBezTo>
                  <a:pt x="245229" y="371749"/>
                  <a:pt x="-2561" y="420799"/>
                  <a:pt x="20" y="464686"/>
                </a:cubicBezTo>
                <a:cubicBezTo>
                  <a:pt x="2601" y="508573"/>
                  <a:pt x="260715" y="549879"/>
                  <a:pt x="263296" y="588603"/>
                </a:cubicBezTo>
                <a:cubicBezTo>
                  <a:pt x="265877" y="627327"/>
                  <a:pt x="18088" y="658306"/>
                  <a:pt x="15507" y="697030"/>
                </a:cubicBezTo>
                <a:cubicBezTo>
                  <a:pt x="12926" y="735754"/>
                  <a:pt x="242648" y="787385"/>
                  <a:pt x="247810" y="820946"/>
                </a:cubicBezTo>
                <a:cubicBezTo>
                  <a:pt x="252972" y="854507"/>
                  <a:pt x="51643" y="869997"/>
                  <a:pt x="46481" y="898394"/>
                </a:cubicBezTo>
                <a:cubicBezTo>
                  <a:pt x="41319" y="926791"/>
                  <a:pt x="180700" y="968097"/>
                  <a:pt x="216836" y="991331"/>
                </a:cubicBezTo>
                <a:cubicBezTo>
                  <a:pt x="252972" y="1014565"/>
                  <a:pt x="263296" y="1037800"/>
                  <a:pt x="263296" y="10378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Rectangle 78"/>
          <p:cNvSpPr/>
          <p:nvPr/>
        </p:nvSpPr>
        <p:spPr>
          <a:xfrm>
            <a:off x="1066800" y="5410200"/>
            <a:ext cx="1600200" cy="400110"/>
          </a:xfrm>
          <a:prstGeom prst="rect">
            <a:avLst/>
          </a:prstGeom>
        </p:spPr>
        <p:txBody>
          <a:bodyPr wrap="square">
            <a:spAutoFit/>
          </a:bodyPr>
          <a:lstStyle/>
          <a:p>
            <a:pPr algn="ctr"/>
            <a:r>
              <a:rPr lang="en-US" sz="2000" dirty="0" smtClean="0"/>
              <a:t>SIMD 4-wide</a:t>
            </a:r>
            <a:endParaRPr lang="en-US" sz="2000" dirty="0"/>
          </a:p>
        </p:txBody>
      </p:sp>
      <p:sp>
        <p:nvSpPr>
          <p:cNvPr id="88" name="Rectangle 87"/>
          <p:cNvSpPr/>
          <p:nvPr/>
        </p:nvSpPr>
        <p:spPr>
          <a:xfrm>
            <a:off x="-228600" y="5791200"/>
            <a:ext cx="4419600" cy="707886"/>
          </a:xfrm>
          <a:prstGeom prst="rect">
            <a:avLst/>
          </a:prstGeom>
        </p:spPr>
        <p:txBody>
          <a:bodyPr wrap="square">
            <a:spAutoFit/>
          </a:bodyPr>
          <a:lstStyle/>
          <a:p>
            <a:pPr algn="ctr"/>
            <a:r>
              <a:rPr lang="en-US" sz="2000" dirty="0" smtClean="0"/>
              <a:t>0.33 </a:t>
            </a:r>
            <a:r>
              <a:rPr lang="en-US" sz="2000" dirty="0"/>
              <a:t>mm</a:t>
            </a:r>
            <a:r>
              <a:rPr lang="en-US" sz="2000" baseline="30000" dirty="0"/>
              <a:t>2 </a:t>
            </a:r>
            <a:r>
              <a:rPr lang="en-US" sz="2000" baseline="30000" dirty="0" smtClean="0"/>
              <a:t/>
            </a:r>
            <a:br>
              <a:rPr lang="en-US" sz="2000" baseline="30000" dirty="0" smtClean="0"/>
            </a:br>
            <a:r>
              <a:rPr lang="en-US" sz="2000" dirty="0" smtClean="0"/>
              <a:t>(</a:t>
            </a:r>
            <a:r>
              <a:rPr lang="en-US" sz="2000" dirty="0" smtClean="0">
                <a:solidFill>
                  <a:srgbClr val="0000FF"/>
                </a:solidFill>
              </a:rPr>
              <a:t>9.4% </a:t>
            </a:r>
            <a:r>
              <a:rPr lang="en-US" sz="2000" dirty="0"/>
              <a:t>of the area available </a:t>
            </a:r>
            <a:r>
              <a:rPr lang="en-US" sz="2000" dirty="0" smtClean="0"/>
              <a:t>per vault </a:t>
            </a:r>
            <a:r>
              <a:rPr lang="en-US" sz="2000" dirty="0"/>
              <a:t>)</a:t>
            </a:r>
            <a:endParaRPr lang="en-US" sz="2000" baseline="30000" dirty="0"/>
          </a:p>
        </p:txBody>
      </p:sp>
      <p:sp>
        <p:nvSpPr>
          <p:cNvPr id="89" name="Rectangle 88"/>
          <p:cNvSpPr/>
          <p:nvPr/>
        </p:nvSpPr>
        <p:spPr>
          <a:xfrm>
            <a:off x="4419600" y="5486400"/>
            <a:ext cx="3352800" cy="400110"/>
          </a:xfrm>
          <a:prstGeom prst="rect">
            <a:avLst/>
          </a:prstGeom>
        </p:spPr>
        <p:txBody>
          <a:bodyPr wrap="square">
            <a:spAutoFit/>
          </a:bodyPr>
          <a:lstStyle/>
          <a:p>
            <a:pPr algn="ctr"/>
            <a:r>
              <a:rPr lang="en-US" sz="2000" dirty="0" smtClean="0"/>
              <a:t>Multiple In-memory tiling unit</a:t>
            </a:r>
            <a:endParaRPr lang="en-US" sz="2000" dirty="0"/>
          </a:p>
        </p:txBody>
      </p:sp>
      <p:sp>
        <p:nvSpPr>
          <p:cNvPr id="90" name="Rectangle 89"/>
          <p:cNvSpPr/>
          <p:nvPr/>
        </p:nvSpPr>
        <p:spPr>
          <a:xfrm>
            <a:off x="4114800" y="5791200"/>
            <a:ext cx="4114800" cy="707886"/>
          </a:xfrm>
          <a:prstGeom prst="rect">
            <a:avLst/>
          </a:prstGeom>
        </p:spPr>
        <p:txBody>
          <a:bodyPr wrap="square">
            <a:spAutoFit/>
          </a:bodyPr>
          <a:lstStyle/>
          <a:p>
            <a:pPr algn="ctr"/>
            <a:r>
              <a:rPr lang="en-US" sz="2000" dirty="0" smtClean="0"/>
              <a:t>0.25 mm</a:t>
            </a:r>
            <a:r>
              <a:rPr lang="en-US" sz="2000" baseline="30000" dirty="0" smtClean="0"/>
              <a:t>2 </a:t>
            </a:r>
            <a:br>
              <a:rPr lang="en-US" sz="2000" baseline="30000" dirty="0" smtClean="0"/>
            </a:br>
            <a:r>
              <a:rPr lang="en-US" sz="2000" dirty="0" smtClean="0"/>
              <a:t>(</a:t>
            </a:r>
            <a:r>
              <a:rPr lang="en-US" sz="2000" dirty="0" smtClean="0">
                <a:solidFill>
                  <a:srgbClr val="0000FF"/>
                </a:solidFill>
              </a:rPr>
              <a:t>7.1% </a:t>
            </a:r>
            <a:r>
              <a:rPr lang="en-US" sz="2000" dirty="0" smtClean="0"/>
              <a:t>of the area available per vault )</a:t>
            </a:r>
            <a:endParaRPr lang="en-US" sz="2000" baseline="30000" dirty="0"/>
          </a:p>
        </p:txBody>
      </p:sp>
      <p:cxnSp>
        <p:nvCxnSpPr>
          <p:cNvPr id="91" name="Straight Arrow Connector 90"/>
          <p:cNvCxnSpPr/>
          <p:nvPr/>
        </p:nvCxnSpPr>
        <p:spPr>
          <a:xfrm>
            <a:off x="3886200" y="2667000"/>
            <a:ext cx="1066800" cy="914400"/>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255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fade">
                                      <p:cBhvr>
                                        <p:cTn id="65" dur="500"/>
                                        <p:tgtEl>
                                          <p:spTgt spid="8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74" grpId="0" animBg="1"/>
      <p:bldP spid="75" grpId="0" animBg="1"/>
      <p:bldP spid="77" grpId="0" animBg="1"/>
      <p:bldP spid="78" grpId="0" animBg="1"/>
      <p:bldP spid="79" grpId="0"/>
      <p:bldP spid="88" grpId="0"/>
      <p:bldP spid="89" grpId="0"/>
      <p:bldP spid="9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Consumption</a:t>
            </a:r>
            <a:endParaRPr lang="en-US" dirty="0"/>
          </a:p>
        </p:txBody>
      </p:sp>
      <p:sp>
        <p:nvSpPr>
          <p:cNvPr id="3" name="Content Placeholder 2"/>
          <p:cNvSpPr>
            <a:spLocks noGrp="1"/>
          </p:cNvSpPr>
          <p:nvPr>
            <p:ph idx="1"/>
          </p:nvPr>
        </p:nvSpPr>
        <p:spPr>
          <a:xfrm>
            <a:off x="152400" y="1066800"/>
            <a:ext cx="8991600" cy="5867400"/>
          </a:xfrm>
        </p:spPr>
        <p:txBody>
          <a:bodyPr>
            <a:normAutofit fontScale="92500" lnSpcReduction="20000"/>
          </a:bodyPr>
          <a:lstStyle/>
          <a:p>
            <a:pPr lvl="0"/>
            <a:r>
              <a:rPr lang="en-US" sz="2800" dirty="0" smtClean="0">
                <a:solidFill>
                  <a:schemeClr val="tx2"/>
                </a:solidFill>
              </a:rPr>
              <a:t>Potential Solution: </a:t>
            </a:r>
            <a:r>
              <a:rPr lang="en-US" sz="2800" dirty="0" smtClean="0">
                <a:solidFill>
                  <a:srgbClr val="FF0000"/>
                </a:solidFill>
              </a:rPr>
              <a:t>kill</a:t>
            </a:r>
            <a:r>
              <a:rPr lang="en-US" sz="2800" dirty="0" smtClean="0">
                <a:solidFill>
                  <a:schemeClr val="tx2"/>
                </a:solidFill>
              </a:rPr>
              <a:t> </a:t>
            </a:r>
            <a:r>
              <a:rPr lang="en-US" sz="2800" u="sng" dirty="0" smtClean="0">
                <a:solidFill>
                  <a:schemeClr val="tx2"/>
                </a:solidFill>
              </a:rPr>
              <a:t>inactive background </a:t>
            </a:r>
            <a:r>
              <a:rPr lang="en-US" sz="2800" dirty="0" smtClean="0">
                <a:solidFill>
                  <a:schemeClr val="tx2"/>
                </a:solidFill>
              </a:rPr>
              <a:t>tabs</a:t>
            </a:r>
            <a:endParaRPr lang="en-US" sz="2800" dirty="0" smtClean="0">
              <a:solidFill>
                <a:srgbClr val="0000FF"/>
              </a:solidFill>
            </a:endParaRPr>
          </a:p>
          <a:p>
            <a:pPr lvl="1"/>
            <a:r>
              <a:rPr lang="en-US" sz="2400" dirty="0" smtClean="0"/>
              <a:t>W</a:t>
            </a:r>
            <a:r>
              <a:rPr lang="en-US" sz="2400" dirty="0" smtClean="0">
                <a:solidFill>
                  <a:srgbClr val="595959"/>
                </a:solidFill>
              </a:rPr>
              <a:t>hen </a:t>
            </a:r>
            <a:r>
              <a:rPr lang="en-US" sz="2400" dirty="0">
                <a:solidFill>
                  <a:srgbClr val="595959"/>
                </a:solidFill>
              </a:rPr>
              <a:t>the user </a:t>
            </a:r>
            <a:r>
              <a:rPr lang="en-US" sz="2400" u="sng" dirty="0">
                <a:solidFill>
                  <a:srgbClr val="595959"/>
                </a:solidFill>
              </a:rPr>
              <a:t>accesses those tabs</a:t>
            </a:r>
            <a:r>
              <a:rPr lang="en-US" sz="2400" dirty="0">
                <a:solidFill>
                  <a:srgbClr val="595959"/>
                </a:solidFill>
              </a:rPr>
              <a:t> again, </a:t>
            </a:r>
            <a:r>
              <a:rPr lang="en-US" sz="2400" dirty="0" smtClean="0">
                <a:solidFill>
                  <a:srgbClr val="595959"/>
                </a:solidFill>
              </a:rPr>
              <a:t/>
            </a:r>
            <a:br>
              <a:rPr lang="en-US" sz="2400" dirty="0" smtClean="0">
                <a:solidFill>
                  <a:srgbClr val="595959"/>
                </a:solidFill>
              </a:rPr>
            </a:br>
            <a:r>
              <a:rPr lang="en-US" sz="2400" dirty="0" smtClean="0">
                <a:solidFill>
                  <a:srgbClr val="0000FF"/>
                </a:solidFill>
              </a:rPr>
              <a:t>reload</a:t>
            </a:r>
            <a:r>
              <a:rPr lang="en-US" sz="2400" dirty="0" smtClean="0">
                <a:solidFill>
                  <a:srgbClr val="595959"/>
                </a:solidFill>
              </a:rPr>
              <a:t> </a:t>
            </a:r>
            <a:r>
              <a:rPr lang="en-US" sz="2400" dirty="0">
                <a:solidFill>
                  <a:srgbClr val="595959"/>
                </a:solidFill>
              </a:rPr>
              <a:t>the tab pages from the </a:t>
            </a:r>
            <a:r>
              <a:rPr lang="en-US" sz="2400" dirty="0" smtClean="0">
                <a:solidFill>
                  <a:srgbClr val="595959"/>
                </a:solidFill>
              </a:rPr>
              <a:t>disk</a:t>
            </a:r>
          </a:p>
          <a:p>
            <a:pPr lvl="1"/>
            <a:r>
              <a:rPr lang="en-US" sz="2400" dirty="0" smtClean="0"/>
              <a:t> </a:t>
            </a:r>
            <a:r>
              <a:rPr lang="en-US" sz="2400" dirty="0" smtClean="0">
                <a:solidFill>
                  <a:schemeClr val="accent2"/>
                </a:solidFill>
              </a:rPr>
              <a:t>Downsides:</a:t>
            </a:r>
            <a:r>
              <a:rPr lang="en-US" sz="2400" dirty="0" smtClean="0">
                <a:solidFill>
                  <a:srgbClr val="595959"/>
                </a:solidFill>
              </a:rPr>
              <a:t> 1) high latency 2) loss of data</a:t>
            </a:r>
            <a:br>
              <a:rPr lang="en-US" sz="2400" dirty="0" smtClean="0">
                <a:solidFill>
                  <a:srgbClr val="595959"/>
                </a:solidFill>
              </a:rPr>
            </a:br>
            <a:endParaRPr lang="en-US" sz="2400" dirty="0">
              <a:solidFill>
                <a:srgbClr val="595959"/>
              </a:solidFill>
            </a:endParaRPr>
          </a:p>
          <a:p>
            <a:pPr lvl="1"/>
            <a:endParaRPr lang="en-US" sz="22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marL="457200" lvl="1" indent="0">
              <a:buNone/>
            </a:pPr>
            <a:endParaRPr lang="en-US" sz="2400" dirty="0" smtClean="0">
              <a:solidFill>
                <a:srgbClr val="595959"/>
              </a:solidFill>
            </a:endParaRPr>
          </a:p>
          <a:p>
            <a:pPr marL="457200" lvl="1" indent="0">
              <a:buNone/>
            </a:pPr>
            <a:endParaRPr lang="en-US" sz="2400" dirty="0">
              <a:solidFill>
                <a:srgbClr val="595959"/>
              </a:solidFill>
            </a:endParaRPr>
          </a:p>
          <a:p>
            <a:r>
              <a:rPr lang="en-US" sz="2800" dirty="0" smtClean="0">
                <a:solidFill>
                  <a:schemeClr val="tx2"/>
                </a:solidFill>
              </a:rPr>
              <a:t>Chrome uses </a:t>
            </a:r>
            <a:r>
              <a:rPr lang="en-US" sz="2800" dirty="0" smtClean="0">
                <a:solidFill>
                  <a:srgbClr val="0000FF"/>
                </a:solidFill>
              </a:rPr>
              <a:t>compression </a:t>
            </a:r>
            <a:r>
              <a:rPr lang="en-US" sz="2800" dirty="0" smtClean="0">
                <a:solidFill>
                  <a:schemeClr val="tx2"/>
                </a:solidFill>
              </a:rPr>
              <a:t>to reduce </a:t>
            </a:r>
            <a:r>
              <a:rPr lang="en-US" sz="2800" u="sng" dirty="0" smtClean="0">
                <a:solidFill>
                  <a:schemeClr val="tx2"/>
                </a:solidFill>
              </a:rPr>
              <a:t>each tab’s memory footprint</a:t>
            </a:r>
          </a:p>
          <a:p>
            <a:pPr lvl="1"/>
            <a:r>
              <a:rPr lang="en-US" sz="2400" dirty="0" smtClean="0">
                <a:solidFill>
                  <a:srgbClr val="595959"/>
                </a:solidFill>
              </a:rPr>
              <a:t>Uses </a:t>
            </a:r>
            <a:r>
              <a:rPr lang="en-US" sz="2400" u="sng" dirty="0" smtClean="0">
                <a:solidFill>
                  <a:srgbClr val="595959"/>
                </a:solidFill>
              </a:rPr>
              <a:t>compression </a:t>
            </a:r>
            <a:r>
              <a:rPr lang="en-US" sz="2400" dirty="0" smtClean="0">
                <a:solidFill>
                  <a:srgbClr val="595959"/>
                </a:solidFill>
              </a:rPr>
              <a:t>to compress </a:t>
            </a:r>
            <a:r>
              <a:rPr lang="en-US" sz="2400" u="sng" dirty="0" smtClean="0">
                <a:solidFill>
                  <a:srgbClr val="595959"/>
                </a:solidFill>
              </a:rPr>
              <a:t>inactive pages</a:t>
            </a:r>
            <a:r>
              <a:rPr lang="en-US" sz="2400" dirty="0" smtClean="0">
                <a:solidFill>
                  <a:srgbClr val="595959"/>
                </a:solidFill>
              </a:rPr>
              <a:t> and places them into a </a:t>
            </a:r>
            <a:r>
              <a:rPr lang="en-US" sz="2400" dirty="0" smtClean="0">
                <a:solidFill>
                  <a:srgbClr val="0000FF"/>
                </a:solidFill>
              </a:rPr>
              <a:t>DRAM-based memory pool</a:t>
            </a:r>
            <a:r>
              <a:rPr lang="en-US" sz="2400" dirty="0" smtClean="0">
                <a:solidFill>
                  <a:srgbClr val="595959"/>
                </a:solidFill>
              </a:rPr>
              <a:t> (</a:t>
            </a:r>
            <a:r>
              <a:rPr lang="en-US" sz="2400" dirty="0" smtClean="0">
                <a:solidFill>
                  <a:srgbClr val="0000FF"/>
                </a:solidFill>
              </a:rPr>
              <a:t>ZRAM</a:t>
            </a:r>
            <a:r>
              <a:rPr lang="en-US" sz="2400" dirty="0" smtClean="0">
                <a:solidFill>
                  <a:srgbClr val="595959"/>
                </a:solidFill>
              </a:rPr>
              <a:t>)</a:t>
            </a:r>
          </a:p>
          <a:p>
            <a:pPr lvl="1"/>
            <a:r>
              <a:rPr lang="en-US" sz="2400" dirty="0"/>
              <a:t>When the user switches to a previously-inactive </a:t>
            </a:r>
            <a:r>
              <a:rPr lang="en-US" sz="2400" dirty="0" smtClean="0"/>
              <a:t>tab, Chrome </a:t>
            </a:r>
            <a:r>
              <a:rPr lang="en-US" sz="2400" dirty="0"/>
              <a:t>loads the data from </a:t>
            </a:r>
            <a:r>
              <a:rPr lang="en-US" sz="2400" dirty="0">
                <a:solidFill>
                  <a:srgbClr val="0000FF"/>
                </a:solidFill>
              </a:rPr>
              <a:t>ZRAM</a:t>
            </a:r>
            <a:r>
              <a:rPr lang="en-US" sz="2400" dirty="0"/>
              <a:t> and </a:t>
            </a:r>
            <a:r>
              <a:rPr lang="en-US" sz="2400" dirty="0">
                <a:solidFill>
                  <a:srgbClr val="0000FF"/>
                </a:solidFill>
              </a:rPr>
              <a:t>decompresses </a:t>
            </a:r>
            <a:r>
              <a:rPr lang="en-US" sz="2400" dirty="0" smtClean="0">
                <a:solidFill>
                  <a:srgbClr val="0000FF"/>
                </a:solidFill>
              </a:rPr>
              <a:t>it</a:t>
            </a:r>
            <a:r>
              <a:rPr lang="en-US" sz="2200" dirty="0" smtClean="0">
                <a:solidFill>
                  <a:srgbClr val="0000FF"/>
                </a:solidFill>
              </a:rPr>
              <a:t/>
            </a:r>
            <a:br>
              <a:rPr lang="en-US" sz="2200" dirty="0" smtClean="0">
                <a:solidFill>
                  <a:srgbClr val="0000FF"/>
                </a:solidFill>
              </a:rPr>
            </a:br>
            <a:endParaRPr lang="en-US" sz="1800" dirty="0" smtClean="0">
              <a:solidFill>
                <a:srgbClr val="0000FF"/>
              </a:solidFill>
            </a:endParaRPr>
          </a:p>
          <a:p>
            <a:pPr lvl="1"/>
            <a:endParaRPr lang="en-US" sz="2200" dirty="0">
              <a:solidFill>
                <a:srgbClr val="595959"/>
              </a:solidFill>
            </a:endParaRPr>
          </a:p>
          <a:p>
            <a:endParaRPr lang="en-US" sz="2800" dirty="0" smtClean="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a:solidFill>
                <a:srgbClr val="595959"/>
              </a:solidFill>
            </a:endParaRPr>
          </a:p>
          <a:p>
            <a:pPr lvl="1"/>
            <a:endParaRPr lang="en-US" sz="2400" dirty="0" smtClean="0">
              <a:solidFill>
                <a:srgbClr val="595959"/>
              </a:solidFill>
            </a:endParaRPr>
          </a:p>
          <a:p>
            <a:pPr lvl="1"/>
            <a:endParaRPr lang="en-US" sz="2400" dirty="0" smtClean="0">
              <a:solidFill>
                <a:srgbClr val="595959"/>
              </a:solidFill>
            </a:endParaRPr>
          </a:p>
          <a:p>
            <a:pPr marL="457200" lvl="1" indent="0">
              <a:buNone/>
            </a:pPr>
            <a:endParaRPr lang="en-US" sz="2400" dirty="0" smtClean="0">
              <a:solidFill>
                <a:srgbClr val="595959"/>
              </a:solidFill>
            </a:endParaRPr>
          </a:p>
          <a:p>
            <a:pPr lvl="1"/>
            <a:endParaRPr lang="en" sz="2400" dirty="0" smtClean="0">
              <a:solidFill>
                <a:srgbClr val="595959"/>
              </a:solidFill>
            </a:endParaRPr>
          </a:p>
          <a:p>
            <a:pPr marL="0" indent="0">
              <a:buNone/>
            </a:pPr>
            <a:endParaRPr lang="en-US" sz="2800" dirty="0" smtClean="0">
              <a:solidFill>
                <a:schemeClr val="tx2"/>
              </a:solidFill>
            </a:endParaRPr>
          </a:p>
          <a:p>
            <a:pPr lvl="1"/>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r>
              <a:rPr lang="en-US" dirty="0" smtClean="0"/>
              <a:t>30</a:t>
            </a:r>
            <a:endParaRPr lang="en-US" dirty="0"/>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9" name="Picture 8"/>
          <p:cNvPicPr>
            <a:picLocks noChangeAspect="1"/>
          </p:cNvPicPr>
          <p:nvPr/>
        </p:nvPicPr>
        <p:blipFill>
          <a:blip r:embed="rId4"/>
          <a:stretch>
            <a:fillRect/>
          </a:stretch>
        </p:blipFill>
        <p:spPr>
          <a:xfrm>
            <a:off x="6629400" y="1905000"/>
            <a:ext cx="1852422" cy="1981200"/>
          </a:xfrm>
          <a:prstGeom prst="rect">
            <a:avLst/>
          </a:prstGeom>
        </p:spPr>
      </p:pic>
    </p:spTree>
    <p:extLst>
      <p:ext uri="{BB962C8B-B14F-4D97-AF65-F5344CB8AC3E}">
        <p14:creationId xmlns:p14="http://schemas.microsoft.com/office/powerpoint/2010/main" val="2776303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914400"/>
          </a:xfrm>
        </p:spPr>
        <p:txBody>
          <a:bodyPr/>
          <a:lstStyle/>
          <a:p>
            <a:r>
              <a:rPr lang="en-US" dirty="0" smtClean="0"/>
              <a:t>Methodology: Identifying PIM targets</a:t>
            </a:r>
            <a:endParaRPr lang="en-US" dirty="0"/>
          </a:p>
        </p:txBody>
      </p:sp>
      <p:sp>
        <p:nvSpPr>
          <p:cNvPr id="3" name="Content Placeholder 2"/>
          <p:cNvSpPr>
            <a:spLocks noGrp="1"/>
          </p:cNvSpPr>
          <p:nvPr>
            <p:ph idx="1"/>
          </p:nvPr>
        </p:nvSpPr>
        <p:spPr>
          <a:xfrm>
            <a:off x="152400" y="1143000"/>
            <a:ext cx="8991600" cy="5486400"/>
          </a:xfrm>
        </p:spPr>
        <p:txBody>
          <a:bodyPr>
            <a:normAutofit/>
          </a:bodyPr>
          <a:lstStyle/>
          <a:p>
            <a:pPr marL="342900" lvl="1" indent="-342900">
              <a:buFont typeface="Arial" pitchFamily="34" charset="0"/>
              <a:buChar char="•"/>
            </a:pPr>
            <a:r>
              <a:rPr lang="en-US" sz="2600" dirty="0" smtClean="0">
                <a:solidFill>
                  <a:schemeClr val="tx2"/>
                </a:solidFill>
                <a:cs typeface="Adobe Garamond Pro"/>
              </a:rPr>
              <a:t>We pick a function as </a:t>
            </a:r>
            <a:r>
              <a:rPr lang="en-US" sz="2600" i="1" u="sng" dirty="0" smtClean="0">
                <a:solidFill>
                  <a:schemeClr val="tx2"/>
                </a:solidFill>
                <a:cs typeface="Adobe Garamond Pro"/>
              </a:rPr>
              <a:t>PIM target </a:t>
            </a:r>
            <a:r>
              <a:rPr lang="en-US" sz="2600" dirty="0" smtClean="0">
                <a:solidFill>
                  <a:schemeClr val="tx2"/>
                </a:solidFill>
                <a:cs typeface="Adobe Garamond Pro"/>
              </a:rPr>
              <a:t>candidate if:</a:t>
            </a:r>
          </a:p>
          <a:p>
            <a:pPr lvl="1"/>
            <a:r>
              <a:rPr lang="en-US" sz="2200" dirty="0" smtClean="0">
                <a:cs typeface="Adobe Garamond Pro"/>
              </a:rPr>
              <a:t>Consumes </a:t>
            </a:r>
            <a:r>
              <a:rPr lang="en-US" sz="2200" u="sng" dirty="0" smtClean="0">
                <a:solidFill>
                  <a:srgbClr val="0000FF"/>
                </a:solidFill>
                <a:cs typeface="Adobe Garamond Pro"/>
              </a:rPr>
              <a:t>the most energy</a:t>
            </a:r>
            <a:r>
              <a:rPr lang="en-US" sz="2200" dirty="0" smtClean="0">
                <a:cs typeface="Adobe Garamond Pro"/>
              </a:rPr>
              <a:t> out of the all functions </a:t>
            </a:r>
          </a:p>
          <a:p>
            <a:pPr lvl="1"/>
            <a:r>
              <a:rPr lang="en-US" sz="2200" dirty="0" smtClean="0">
                <a:cs typeface="Adobe Garamond Pro"/>
              </a:rPr>
              <a:t>Significant </a:t>
            </a:r>
            <a:r>
              <a:rPr lang="en-US" sz="2200" u="sng" dirty="0" smtClean="0">
                <a:solidFill>
                  <a:srgbClr val="0000FF"/>
                </a:solidFill>
                <a:cs typeface="Adobe Garamond Pro"/>
              </a:rPr>
              <a:t>data movement </a:t>
            </a:r>
            <a:r>
              <a:rPr lang="en-US" sz="2200" dirty="0">
                <a:cs typeface="Adobe Garamond Pro"/>
              </a:rPr>
              <a:t>cost (</a:t>
            </a:r>
            <a:r>
              <a:rPr lang="en-US" sz="2200" dirty="0">
                <a:solidFill>
                  <a:srgbClr val="0000FF"/>
                </a:solidFill>
                <a:cs typeface="Adobe Garamond Pro"/>
              </a:rPr>
              <a:t>MPKI &gt; </a:t>
            </a:r>
            <a:r>
              <a:rPr lang="en-US" sz="2200" dirty="0" smtClean="0">
                <a:solidFill>
                  <a:srgbClr val="0000FF"/>
                </a:solidFill>
                <a:cs typeface="Adobe Garamond Pro"/>
              </a:rPr>
              <a:t>10</a:t>
            </a:r>
            <a:r>
              <a:rPr lang="en-US" sz="2200" dirty="0" smtClean="0">
                <a:cs typeface="Adobe Garamond Pro"/>
              </a:rPr>
              <a:t>)</a:t>
            </a:r>
          </a:p>
          <a:p>
            <a:pPr lvl="1"/>
            <a:r>
              <a:rPr lang="en-US" sz="2200" dirty="0" smtClean="0">
                <a:cs typeface="Adobe Garamond Pro"/>
              </a:rPr>
              <a:t>Bounded by </a:t>
            </a:r>
            <a:r>
              <a:rPr lang="en-US" sz="2200" dirty="0" smtClean="0">
                <a:solidFill>
                  <a:srgbClr val="0000FF"/>
                </a:solidFill>
                <a:cs typeface="Adobe Garamond Pro"/>
              </a:rPr>
              <a:t>data movement</a:t>
            </a:r>
            <a:r>
              <a:rPr lang="en-US" sz="2200" dirty="0" smtClean="0">
                <a:cs typeface="Adobe Garamond Pro"/>
              </a:rPr>
              <a:t>, not computation</a:t>
            </a:r>
          </a:p>
          <a:p>
            <a:pPr lvl="1"/>
            <a:endParaRPr lang="en-US" sz="2200" dirty="0" smtClean="0">
              <a:cs typeface="Adobe Garamond Pro"/>
            </a:endParaRPr>
          </a:p>
          <a:p>
            <a:pPr marL="342900" lvl="1" indent="-342900">
              <a:buFont typeface="Arial" pitchFamily="34" charset="0"/>
              <a:buChar char="•"/>
            </a:pPr>
            <a:r>
              <a:rPr lang="en-US" sz="2600" dirty="0" smtClean="0">
                <a:solidFill>
                  <a:schemeClr val="tx2"/>
                </a:solidFill>
                <a:cs typeface="Adobe Garamond Pro"/>
              </a:rPr>
              <a:t>We drop any candidate if: </a:t>
            </a:r>
            <a:endParaRPr lang="en-US" sz="2600" dirty="0">
              <a:solidFill>
                <a:schemeClr val="tx2"/>
              </a:solidFill>
              <a:cs typeface="Adobe Garamond Pro"/>
            </a:endParaRPr>
          </a:p>
          <a:p>
            <a:pPr marL="457200" lvl="1" indent="0">
              <a:buNone/>
            </a:pPr>
            <a:r>
              <a:rPr lang="en-US" sz="2200" dirty="0" smtClean="0">
                <a:cs typeface="Adobe Garamond Pro"/>
              </a:rPr>
              <a:t>   Incurs </a:t>
            </a:r>
            <a:r>
              <a:rPr lang="en-US" sz="2200" u="sng" dirty="0">
                <a:solidFill>
                  <a:schemeClr val="accent2"/>
                </a:solidFill>
                <a:cs typeface="Adobe Garamond Pro"/>
              </a:rPr>
              <a:t>any performance loss </a:t>
            </a:r>
            <a:r>
              <a:rPr lang="en-US" sz="2200" dirty="0">
                <a:cs typeface="Adobe Garamond Pro"/>
              </a:rPr>
              <a:t>when </a:t>
            </a:r>
            <a:r>
              <a:rPr lang="en-US" sz="2200" dirty="0" smtClean="0">
                <a:cs typeface="Adobe Garamond Pro"/>
              </a:rPr>
              <a:t>runs </a:t>
            </a:r>
            <a:r>
              <a:rPr lang="en-US" sz="2200" dirty="0">
                <a:cs typeface="Adobe Garamond Pro"/>
              </a:rPr>
              <a:t>on </a:t>
            </a:r>
            <a:r>
              <a:rPr lang="en-US" sz="2200" u="sng" dirty="0" smtClean="0">
                <a:solidFill>
                  <a:srgbClr val="0000FF"/>
                </a:solidFill>
                <a:cs typeface="Adobe Garamond Pro"/>
              </a:rPr>
              <a:t>PIM logic</a:t>
            </a:r>
          </a:p>
          <a:p>
            <a:pPr marL="457200" lvl="1" indent="0">
              <a:buNone/>
            </a:pPr>
            <a:r>
              <a:rPr lang="en-US" sz="2200" dirty="0" smtClean="0">
                <a:cs typeface="Adobe Garamond Pro"/>
              </a:rPr>
              <a:t>   Requires </a:t>
            </a:r>
            <a:r>
              <a:rPr lang="en-US" sz="2200" u="sng" dirty="0">
                <a:solidFill>
                  <a:schemeClr val="accent2"/>
                </a:solidFill>
                <a:cs typeface="Adobe Garamond Pro"/>
              </a:rPr>
              <a:t>more </a:t>
            </a:r>
            <a:r>
              <a:rPr lang="en-US" sz="2200" u="sng" dirty="0" smtClean="0">
                <a:solidFill>
                  <a:schemeClr val="accent2"/>
                </a:solidFill>
                <a:cs typeface="Adobe Garamond Pro"/>
              </a:rPr>
              <a:t>area than </a:t>
            </a:r>
            <a:r>
              <a:rPr lang="en-US" sz="2200" u="sng" dirty="0">
                <a:solidFill>
                  <a:schemeClr val="accent2"/>
                </a:solidFill>
                <a:cs typeface="Adobe Garamond Pro"/>
              </a:rPr>
              <a:t>is available</a:t>
            </a:r>
            <a:r>
              <a:rPr lang="en-US" sz="2200" dirty="0">
                <a:cs typeface="Adobe Garamond Pro"/>
              </a:rPr>
              <a:t> in the logic layer of 3D-</a:t>
            </a:r>
            <a:r>
              <a:rPr lang="en-US" sz="2200" dirty="0" smtClean="0">
                <a:cs typeface="Adobe Garamond Pro"/>
              </a:rPr>
              <a:t>stacked  memory</a:t>
            </a:r>
            <a:endParaRPr lang="en-US" sz="2200" dirty="0">
              <a:cs typeface="Adobe Garamond Pro"/>
            </a:endParaRPr>
          </a:p>
          <a:p>
            <a:pPr lvl="1"/>
            <a:endParaRPr lang="en-US" sz="2200" dirty="0" smtClean="0">
              <a:cs typeface="Adobe Garamond Pro"/>
            </a:endParaRPr>
          </a:p>
          <a:p>
            <a:pPr lvl="1"/>
            <a:endParaRPr lang="en-US" sz="2200" dirty="0" smtClean="0">
              <a:cs typeface="Adobe Garamond Pro"/>
            </a:endParaRPr>
          </a:p>
          <a:p>
            <a:pPr marL="914400" lvl="2" indent="0">
              <a:buNone/>
            </a:pPr>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59</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pic>
        <p:nvPicPr>
          <p:cNvPr id="7" name="Picture 8" descr="http://www.charbase.com/images/glyph/100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4" y="3733801"/>
            <a:ext cx="322729" cy="322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harbase.com/images/glyph/100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4" y="4191008"/>
            <a:ext cx="322729" cy="32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77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6</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8" name="TextBox 7"/>
          <p:cNvSpPr txBox="1"/>
          <p:nvPr/>
        </p:nvSpPr>
        <p:spPr>
          <a:xfrm>
            <a:off x="152400" y="1447800"/>
            <a:ext cx="474011" cy="830997"/>
          </a:xfrm>
          <a:prstGeom prst="rect">
            <a:avLst/>
          </a:prstGeom>
          <a:noFill/>
        </p:spPr>
        <p:txBody>
          <a:bodyPr wrap="square" rtlCol="0">
            <a:spAutoFit/>
          </a:bodyPr>
          <a:lstStyle/>
          <a:p>
            <a:r>
              <a:rPr lang="en-US" sz="4800" dirty="0" smtClean="0">
                <a:solidFill>
                  <a:schemeClr val="tx1">
                    <a:lumMod val="65000"/>
                    <a:lumOff val="35000"/>
                  </a:schemeClr>
                </a:solidFill>
                <a:latin typeface="Arial Black" panose="020B0A04020102020204" pitchFamily="34" charset="0"/>
              </a:rPr>
              <a:t>1</a:t>
            </a:r>
            <a:endParaRPr lang="en-US" sz="4800" dirty="0">
              <a:solidFill>
                <a:schemeClr val="tx1">
                  <a:lumMod val="65000"/>
                  <a:lumOff val="35000"/>
                </a:schemeClr>
              </a:solidFill>
              <a:latin typeface="Arial Black" panose="020B0A04020102020204" pitchFamily="34" charset="0"/>
            </a:endParaRPr>
          </a:p>
        </p:txBody>
      </p:sp>
      <p:sp>
        <p:nvSpPr>
          <p:cNvPr id="10" name="TextBox 9"/>
          <p:cNvSpPr txBox="1"/>
          <p:nvPr/>
        </p:nvSpPr>
        <p:spPr>
          <a:xfrm>
            <a:off x="152400" y="2895600"/>
            <a:ext cx="474011" cy="830997"/>
          </a:xfrm>
          <a:prstGeom prst="rect">
            <a:avLst/>
          </a:prstGeom>
          <a:noFill/>
        </p:spPr>
        <p:txBody>
          <a:bodyPr wrap="square" rtlCol="0">
            <a:spAutoFit/>
          </a:bodyPr>
          <a:lstStyle/>
          <a:p>
            <a:r>
              <a:rPr lang="en-US" sz="4800" dirty="0" smtClean="0">
                <a:solidFill>
                  <a:srgbClr val="595959"/>
                </a:solidFill>
                <a:latin typeface="Arial Black" panose="020B0A04020102020204" pitchFamily="34" charset="0"/>
              </a:rPr>
              <a:t>2</a:t>
            </a:r>
            <a:endParaRPr lang="en-US" sz="4800" dirty="0">
              <a:solidFill>
                <a:srgbClr val="595959"/>
              </a:solidFill>
              <a:latin typeface="Arial Black" panose="020B0A04020102020204" pitchFamily="34" charset="0"/>
            </a:endParaRPr>
          </a:p>
        </p:txBody>
      </p:sp>
      <p:sp>
        <p:nvSpPr>
          <p:cNvPr id="5" name="TextBox 4"/>
          <p:cNvSpPr txBox="1"/>
          <p:nvPr/>
        </p:nvSpPr>
        <p:spPr>
          <a:xfrm>
            <a:off x="990599" y="1477090"/>
            <a:ext cx="8001002" cy="954107"/>
          </a:xfrm>
          <a:prstGeom prst="rect">
            <a:avLst/>
          </a:prstGeom>
          <a:noFill/>
        </p:spPr>
        <p:txBody>
          <a:bodyPr wrap="square" rtlCol="0">
            <a:spAutoFit/>
          </a:bodyPr>
          <a:lstStyle/>
          <a:p>
            <a:pPr algn="ctr"/>
            <a:r>
              <a:rPr lang="en-US" sz="2800" b="1" dirty="0">
                <a:solidFill>
                  <a:srgbClr val="1F497D"/>
                </a:solidFill>
                <a:cs typeface="Adobe Garamond Pro"/>
              </a:rPr>
              <a:t>Understand the</a:t>
            </a:r>
            <a:r>
              <a:rPr lang="en-US" sz="2800" b="1" dirty="0">
                <a:solidFill>
                  <a:prstClr val="black">
                    <a:lumMod val="65000"/>
                    <a:lumOff val="35000"/>
                  </a:prstClr>
                </a:solidFill>
                <a:cs typeface="Adobe Garamond Pro"/>
              </a:rPr>
              <a:t> </a:t>
            </a:r>
            <a:r>
              <a:rPr lang="en-US" sz="2800" b="1" dirty="0">
                <a:solidFill>
                  <a:srgbClr val="C00000"/>
                </a:solidFill>
                <a:cs typeface="Adobe Garamond Pro"/>
              </a:rPr>
              <a:t>data movement </a:t>
            </a:r>
            <a:r>
              <a:rPr lang="en-US" sz="2800" b="1" dirty="0" smtClean="0">
                <a:solidFill>
                  <a:srgbClr val="1F497D"/>
                </a:solidFill>
                <a:cs typeface="Adobe Garamond Pro"/>
              </a:rPr>
              <a:t>related bottlenecks </a:t>
            </a:r>
            <a:r>
              <a:rPr lang="en-US" sz="2800" b="1" dirty="0">
                <a:solidFill>
                  <a:srgbClr val="1F497D"/>
                </a:solidFill>
                <a:cs typeface="Adobe Garamond Pro"/>
              </a:rPr>
              <a:t>in </a:t>
            </a:r>
            <a:r>
              <a:rPr lang="en-US" sz="2800" b="1" dirty="0">
                <a:solidFill>
                  <a:srgbClr val="0000FF"/>
                </a:solidFill>
                <a:cs typeface="Adobe Garamond Pro"/>
              </a:rPr>
              <a:t>modern consumer workloads</a:t>
            </a:r>
            <a:endParaRPr lang="en-US" sz="3200" b="1" dirty="0" smtClean="0">
              <a:solidFill>
                <a:schemeClr val="tx1">
                  <a:lumMod val="75000"/>
                  <a:lumOff val="25000"/>
                </a:schemeClr>
              </a:solidFill>
            </a:endParaRPr>
          </a:p>
        </p:txBody>
      </p:sp>
      <p:sp>
        <p:nvSpPr>
          <p:cNvPr id="11" name="Rectangle 10"/>
          <p:cNvSpPr/>
          <p:nvPr/>
        </p:nvSpPr>
        <p:spPr>
          <a:xfrm>
            <a:off x="990600" y="2932459"/>
            <a:ext cx="8001000" cy="1261884"/>
          </a:xfrm>
          <a:prstGeom prst="rect">
            <a:avLst/>
          </a:prstGeom>
        </p:spPr>
        <p:txBody>
          <a:bodyPr wrap="square">
            <a:spAutoFit/>
          </a:bodyPr>
          <a:lstStyle/>
          <a:p>
            <a:pPr algn="ctr"/>
            <a:r>
              <a:rPr lang="en-US" sz="2800" b="1" spc="-100" dirty="0">
                <a:solidFill>
                  <a:srgbClr val="1F497D"/>
                </a:solidFill>
                <a:cs typeface="Adobe Garamond Pro"/>
              </a:rPr>
              <a:t>Analyze opportunities to </a:t>
            </a:r>
            <a:r>
              <a:rPr lang="en-US" sz="2800" b="1" spc="-100" dirty="0">
                <a:solidFill>
                  <a:srgbClr val="0000FF"/>
                </a:solidFill>
                <a:cs typeface="Adobe Garamond Pro"/>
              </a:rPr>
              <a:t>mitigate</a:t>
            </a:r>
            <a:r>
              <a:rPr lang="en-US" sz="2800" b="1" spc="-100" dirty="0">
                <a:solidFill>
                  <a:srgbClr val="1F497D"/>
                </a:solidFill>
                <a:cs typeface="Adobe Garamond Pro"/>
              </a:rPr>
              <a:t> </a:t>
            </a:r>
            <a:r>
              <a:rPr lang="en-US" sz="2800" b="1" spc="-100" dirty="0">
                <a:solidFill>
                  <a:schemeClr val="accent2"/>
                </a:solidFill>
                <a:cs typeface="Adobe Garamond Pro"/>
              </a:rPr>
              <a:t>data movement </a:t>
            </a:r>
            <a:r>
              <a:rPr lang="en-US" sz="2800" b="1" dirty="0">
                <a:solidFill>
                  <a:srgbClr val="1F497D"/>
                </a:solidFill>
                <a:cs typeface="Adobe Garamond Pro"/>
              </a:rPr>
              <a:t>by using </a:t>
            </a:r>
            <a:r>
              <a:rPr lang="en-US" sz="2800" b="1" dirty="0">
                <a:solidFill>
                  <a:srgbClr val="0000FF"/>
                </a:solidFill>
                <a:cs typeface="Adobe Garamond Pro"/>
              </a:rPr>
              <a:t>processing-in-memory (PIM)</a:t>
            </a:r>
            <a:br>
              <a:rPr lang="en-US" sz="2800" b="1" dirty="0">
                <a:solidFill>
                  <a:srgbClr val="0000FF"/>
                </a:solidFill>
                <a:cs typeface="Adobe Garamond Pro"/>
              </a:rPr>
            </a:br>
            <a:endParaRPr lang="en-US" sz="2000" dirty="0">
              <a:solidFill>
                <a:srgbClr val="0000FF"/>
              </a:solidFill>
            </a:endParaRPr>
          </a:p>
        </p:txBody>
      </p:sp>
      <p:sp>
        <p:nvSpPr>
          <p:cNvPr id="14" name="Rectangle 13"/>
          <p:cNvSpPr/>
          <p:nvPr/>
        </p:nvSpPr>
        <p:spPr>
          <a:xfrm>
            <a:off x="990599" y="4482405"/>
            <a:ext cx="8001001" cy="1384995"/>
          </a:xfrm>
          <a:prstGeom prst="rect">
            <a:avLst/>
          </a:prstGeom>
        </p:spPr>
        <p:txBody>
          <a:bodyPr wrap="square">
            <a:spAutoFit/>
          </a:bodyPr>
          <a:lstStyle/>
          <a:p>
            <a:pPr marL="0" lvl="2" algn="ctr">
              <a:spcBef>
                <a:spcPct val="20000"/>
              </a:spcBef>
            </a:pPr>
            <a:r>
              <a:rPr lang="en-US" sz="2800" b="1" dirty="0" smtClean="0">
                <a:solidFill>
                  <a:srgbClr val="1F497D"/>
                </a:solidFill>
                <a:cs typeface="Adobe Garamond Pro"/>
              </a:rPr>
              <a:t>Design </a:t>
            </a:r>
            <a:r>
              <a:rPr lang="en-US" sz="2800" b="1" dirty="0">
                <a:solidFill>
                  <a:srgbClr val="0000FF"/>
                </a:solidFill>
                <a:cs typeface="Adobe Garamond Pro"/>
              </a:rPr>
              <a:t>PIM logic</a:t>
            </a:r>
            <a:r>
              <a:rPr lang="en-US" sz="2800" b="1" dirty="0">
                <a:solidFill>
                  <a:srgbClr val="595959"/>
                </a:solidFill>
                <a:cs typeface="Adobe Garamond Pro"/>
              </a:rPr>
              <a:t> </a:t>
            </a:r>
            <a:r>
              <a:rPr lang="en-US" sz="2800" b="1" dirty="0" smtClean="0">
                <a:solidFill>
                  <a:srgbClr val="1F497D"/>
                </a:solidFill>
                <a:cs typeface="Adobe Garamond Pro"/>
              </a:rPr>
              <a:t>that can </a:t>
            </a:r>
            <a:r>
              <a:rPr lang="en-US" sz="2800" b="1" dirty="0" smtClean="0">
                <a:solidFill>
                  <a:srgbClr val="0000FF"/>
                </a:solidFill>
                <a:cs typeface="Adobe Garamond Pro"/>
              </a:rPr>
              <a:t>maximize energy efficiency</a:t>
            </a:r>
            <a:r>
              <a:rPr lang="en-US" sz="2800" b="1" dirty="0" smtClean="0">
                <a:solidFill>
                  <a:srgbClr val="1F497D"/>
                </a:solidFill>
                <a:cs typeface="Adobe Garamond Pro"/>
              </a:rPr>
              <a:t> </a:t>
            </a:r>
            <a:r>
              <a:rPr lang="en-US" sz="2800" b="1" dirty="0">
                <a:solidFill>
                  <a:srgbClr val="1F497D"/>
                </a:solidFill>
                <a:cs typeface="Adobe Garamond Pro"/>
              </a:rPr>
              <a:t>given</a:t>
            </a:r>
            <a:r>
              <a:rPr lang="en-US" sz="2800" b="1" dirty="0">
                <a:solidFill>
                  <a:srgbClr val="595959"/>
                </a:solidFill>
                <a:cs typeface="Adobe Garamond Pro"/>
              </a:rPr>
              <a:t> </a:t>
            </a:r>
            <a:r>
              <a:rPr lang="en-US" sz="2800" b="1" dirty="0" smtClean="0">
                <a:solidFill>
                  <a:srgbClr val="C00000"/>
                </a:solidFill>
                <a:cs typeface="Adobe Garamond Pro"/>
              </a:rPr>
              <a:t>the </a:t>
            </a:r>
            <a:r>
              <a:rPr lang="en-US" sz="2800" b="1" dirty="0">
                <a:solidFill>
                  <a:srgbClr val="C00000"/>
                </a:solidFill>
                <a:cs typeface="Adobe Garamond Pro"/>
              </a:rPr>
              <a:t>limited area and </a:t>
            </a:r>
            <a:r>
              <a:rPr lang="en-US" sz="2800" b="1" dirty="0" smtClean="0">
                <a:solidFill>
                  <a:srgbClr val="C00000"/>
                </a:solidFill>
                <a:cs typeface="Adobe Garamond Pro"/>
              </a:rPr>
              <a:t>energy budget </a:t>
            </a:r>
            <a:r>
              <a:rPr lang="en-US" sz="2800" b="1" dirty="0" smtClean="0">
                <a:solidFill>
                  <a:schemeClr val="tx2"/>
                </a:solidFill>
                <a:cs typeface="Adobe Garamond Pro"/>
              </a:rPr>
              <a:t>in consumer devices</a:t>
            </a:r>
            <a:endParaRPr lang="en-US" sz="2800" b="1" dirty="0">
              <a:solidFill>
                <a:srgbClr val="C00000"/>
              </a:solidFill>
              <a:cs typeface="Adobe Garamond Pro"/>
            </a:endParaRPr>
          </a:p>
        </p:txBody>
      </p:sp>
      <p:sp>
        <p:nvSpPr>
          <p:cNvPr id="15" name="TextBox 14"/>
          <p:cNvSpPr txBox="1"/>
          <p:nvPr/>
        </p:nvSpPr>
        <p:spPr>
          <a:xfrm>
            <a:off x="152400" y="4489608"/>
            <a:ext cx="474011" cy="830997"/>
          </a:xfrm>
          <a:prstGeom prst="rect">
            <a:avLst/>
          </a:prstGeom>
          <a:noFill/>
        </p:spPr>
        <p:txBody>
          <a:bodyPr wrap="square" rtlCol="0">
            <a:spAutoFit/>
          </a:bodyPr>
          <a:lstStyle/>
          <a:p>
            <a:r>
              <a:rPr lang="en-US" sz="4800" dirty="0" smtClean="0">
                <a:solidFill>
                  <a:srgbClr val="595959"/>
                </a:solidFill>
                <a:latin typeface="Arial Black" panose="020B0A04020102020204" pitchFamily="34" charset="0"/>
              </a:rPr>
              <a:t>3</a:t>
            </a:r>
            <a:endParaRPr lang="en-US" sz="4800" dirty="0">
              <a:solidFill>
                <a:srgbClr val="595959"/>
              </a:solidFill>
              <a:latin typeface="Arial Black" panose="020B0A04020102020204" pitchFamily="34" charset="0"/>
            </a:endParaRPr>
          </a:p>
        </p:txBody>
      </p:sp>
    </p:spTree>
    <p:extLst>
      <p:ext uri="{BB962C8B-B14F-4D97-AF65-F5344CB8AC3E}">
        <p14:creationId xmlns:p14="http://schemas.microsoft.com/office/powerpoint/2010/main" val="1189322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5"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sz="3600" dirty="0" smtClean="0">
                <a:solidFill>
                  <a:schemeClr val="tx2"/>
                </a:solidFill>
                <a:cs typeface="Adobe Garamond Pro"/>
              </a:rPr>
              <a:t>Background</a:t>
            </a:r>
            <a:endParaRPr lang="en-US" sz="3600" dirty="0" smtClean="0">
              <a:solidFill>
                <a:schemeClr val="bg1">
                  <a:lumMod val="65000"/>
                </a:schemeClr>
              </a:solidFill>
              <a:cs typeface="Adobe Garamond Pro"/>
            </a:endParaRPr>
          </a:p>
          <a:p>
            <a:pPr marL="342900" lvl="1" indent="-342900">
              <a:buFont typeface="Arial" pitchFamily="34" charset="0"/>
              <a:buChar char="•"/>
            </a:pPr>
            <a:r>
              <a:rPr lang="en-US" dirty="0" smtClean="0">
                <a:solidFill>
                  <a:schemeClr val="bg1">
                    <a:lumMod val="65000"/>
                  </a:schemeClr>
                </a:solidFill>
                <a:cs typeface="Adobe Garamond Pro"/>
              </a:rPr>
              <a:t>Analysis Methodology</a:t>
            </a:r>
          </a:p>
          <a:p>
            <a:pPr marL="342900" lvl="1" indent="-342900">
              <a:buFont typeface="Arial" pitchFamily="34" charset="0"/>
              <a:buChar char="•"/>
            </a:pPr>
            <a:r>
              <a:rPr lang="en-US" dirty="0" smtClean="0">
                <a:solidFill>
                  <a:schemeClr val="bg1">
                    <a:lumMod val="65000"/>
                  </a:schemeClr>
                </a:solidFill>
                <a:cs typeface="Adobe Garamond Pro"/>
              </a:rPr>
              <a:t>Workload Analysis</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7</a:t>
            </a:fld>
            <a:endParaRPr lang="en-US"/>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39340908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2438400" y="4267200"/>
            <a:ext cx="5111462" cy="2457974"/>
          </a:xfrm>
          <a:prstGeom prst="rect">
            <a:avLst/>
          </a:prstGeom>
        </p:spPr>
      </p:pic>
      <p:sp>
        <p:nvSpPr>
          <p:cNvPr id="2" name="Title 1"/>
          <p:cNvSpPr>
            <a:spLocks noGrp="1"/>
          </p:cNvSpPr>
          <p:nvPr>
            <p:ph type="title"/>
          </p:nvPr>
        </p:nvSpPr>
        <p:spPr>
          <a:xfrm>
            <a:off x="-304800" y="0"/>
            <a:ext cx="9753600" cy="914400"/>
          </a:xfrm>
        </p:spPr>
        <p:txBody>
          <a:bodyPr/>
          <a:lstStyle/>
          <a:p>
            <a:r>
              <a:rPr lang="en-US" sz="3300" dirty="0" smtClean="0"/>
              <a:t>Potential Solution to Address Data Movement </a:t>
            </a:r>
            <a:endParaRPr lang="en-US" sz="3300" dirty="0"/>
          </a:p>
        </p:txBody>
      </p:sp>
      <p:sp>
        <p:nvSpPr>
          <p:cNvPr id="3" name="Content Placeholder 2"/>
          <p:cNvSpPr>
            <a:spLocks noGrp="1"/>
          </p:cNvSpPr>
          <p:nvPr>
            <p:ph idx="1"/>
          </p:nvPr>
        </p:nvSpPr>
        <p:spPr>
          <a:xfrm>
            <a:off x="152400" y="838200"/>
            <a:ext cx="9067800" cy="5410200"/>
          </a:xfrm>
        </p:spPr>
        <p:txBody>
          <a:bodyPr>
            <a:normAutofit/>
          </a:bodyPr>
          <a:lstStyle/>
          <a:p>
            <a:r>
              <a:rPr lang="en-US" sz="2800" dirty="0" smtClean="0">
                <a:solidFill>
                  <a:schemeClr val="tx2"/>
                </a:solidFill>
              </a:rPr>
              <a:t>Processing-in-Memory (PIM) </a:t>
            </a:r>
          </a:p>
          <a:p>
            <a:pPr lvl="1"/>
            <a:r>
              <a:rPr lang="en-US" sz="2400" dirty="0"/>
              <a:t>A potential solution to </a:t>
            </a:r>
            <a:r>
              <a:rPr lang="en-US" sz="2400" dirty="0" smtClean="0">
                <a:solidFill>
                  <a:srgbClr val="0000FF"/>
                </a:solidFill>
              </a:rPr>
              <a:t>reduce data movement</a:t>
            </a:r>
          </a:p>
          <a:p>
            <a:pPr lvl="1"/>
            <a:r>
              <a:rPr lang="en-US" sz="2400" dirty="0" smtClean="0">
                <a:solidFill>
                  <a:srgbClr val="0000FF"/>
                </a:solidFill>
              </a:rPr>
              <a:t>Idea:</a:t>
            </a:r>
            <a:r>
              <a:rPr lang="en-US" sz="2400" dirty="0" smtClean="0"/>
              <a:t> move computation close to data</a:t>
            </a:r>
          </a:p>
          <a:p>
            <a:pPr lvl="1"/>
            <a:endParaRPr lang="en-US" sz="2200" dirty="0" smtClean="0"/>
          </a:p>
          <a:p>
            <a:pPr marL="457200" lvl="1" indent="0">
              <a:buNone/>
            </a:pPr>
            <a:endParaRPr lang="en-US" sz="2000" dirty="0" smtClean="0"/>
          </a:p>
          <a:p>
            <a:endParaRPr lang="en-US" sz="2600" dirty="0" smtClean="0">
              <a:solidFill>
                <a:schemeClr val="tx2"/>
              </a:solidFill>
            </a:endParaRPr>
          </a:p>
          <a:p>
            <a:pPr marL="0" indent="0">
              <a:buNone/>
            </a:pPr>
            <a:endParaRPr lang="en-US" sz="2600" dirty="0">
              <a:solidFill>
                <a:schemeClr val="tx2"/>
              </a:solidFill>
            </a:endParaRPr>
          </a:p>
          <a:p>
            <a:r>
              <a:rPr lang="en-US" sz="2800" dirty="0" smtClean="0">
                <a:solidFill>
                  <a:schemeClr val="tx2"/>
                </a:solidFill>
              </a:rPr>
              <a:t>Enabled </a:t>
            </a:r>
            <a:r>
              <a:rPr lang="en-US" sz="2800" dirty="0">
                <a:solidFill>
                  <a:schemeClr val="tx2"/>
                </a:solidFill>
              </a:rPr>
              <a:t>by recent </a:t>
            </a:r>
            <a:r>
              <a:rPr lang="en-US" sz="2800" dirty="0" smtClean="0">
                <a:solidFill>
                  <a:schemeClr val="tx2"/>
                </a:solidFill>
              </a:rPr>
              <a:t>advances </a:t>
            </a:r>
            <a:r>
              <a:rPr lang="en-US" sz="2800" dirty="0">
                <a:solidFill>
                  <a:schemeClr val="tx2"/>
                </a:solidFill>
              </a:rPr>
              <a:t>in </a:t>
            </a:r>
            <a:r>
              <a:rPr lang="en-US" sz="2800" dirty="0" smtClean="0">
                <a:solidFill>
                  <a:schemeClr val="tx2"/>
                </a:solidFill>
              </a:rPr>
              <a:t>3D</a:t>
            </a:r>
            <a:r>
              <a:rPr lang="en-US" sz="2800" dirty="0">
                <a:solidFill>
                  <a:schemeClr val="tx2"/>
                </a:solidFill>
              </a:rPr>
              <a:t>-</a:t>
            </a:r>
            <a:r>
              <a:rPr lang="en-US" sz="2800" dirty="0" smtClean="0">
                <a:solidFill>
                  <a:schemeClr val="tx2"/>
                </a:solidFill>
              </a:rPr>
              <a:t>stacked memory</a:t>
            </a:r>
          </a:p>
        </p:txBody>
      </p:sp>
      <p:pic>
        <p:nvPicPr>
          <p:cNvPr id="26" name="Picture 25"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4" name="Slide Number Placeholder 3"/>
          <p:cNvSpPr>
            <a:spLocks noGrp="1"/>
          </p:cNvSpPr>
          <p:nvPr>
            <p:ph type="sldNum" sz="quarter" idx="12"/>
          </p:nvPr>
        </p:nvSpPr>
        <p:spPr>
          <a:xfrm>
            <a:off x="7288306" y="6495871"/>
            <a:ext cx="1828800" cy="365125"/>
          </a:xfrm>
        </p:spPr>
        <p:txBody>
          <a:bodyPr/>
          <a:lstStyle/>
          <a:p>
            <a:r>
              <a:rPr lang="en-US" dirty="0" smtClean="0"/>
              <a:t>8</a:t>
            </a:r>
            <a:endParaRPr lang="en-US" dirty="0"/>
          </a:p>
        </p:txBody>
      </p:sp>
      <p:sp>
        <p:nvSpPr>
          <p:cNvPr id="29" name="Rectangle 28"/>
          <p:cNvSpPr/>
          <p:nvPr/>
        </p:nvSpPr>
        <p:spPr>
          <a:xfrm>
            <a:off x="1600200" y="2286000"/>
            <a:ext cx="4572000" cy="461665"/>
          </a:xfrm>
          <a:prstGeom prst="rect">
            <a:avLst/>
          </a:prstGeom>
        </p:spPr>
        <p:txBody>
          <a:bodyPr>
            <a:spAutoFit/>
          </a:bodyPr>
          <a:lstStyle/>
          <a:p>
            <a:r>
              <a:rPr lang="en-US" sz="2400" b="1" dirty="0" smtClean="0">
                <a:solidFill>
                  <a:srgbClr val="595959"/>
                </a:solidFill>
              </a:rPr>
              <a:t>Reduces data movement</a:t>
            </a:r>
          </a:p>
        </p:txBody>
      </p:sp>
      <p:sp>
        <p:nvSpPr>
          <p:cNvPr id="33" name="TextBox 32"/>
          <p:cNvSpPr txBox="1"/>
          <p:nvPr/>
        </p:nvSpPr>
        <p:spPr>
          <a:xfrm>
            <a:off x="1524000" y="2743200"/>
            <a:ext cx="5535289" cy="461665"/>
          </a:xfrm>
          <a:prstGeom prst="rect">
            <a:avLst/>
          </a:prstGeom>
          <a:noFill/>
        </p:spPr>
        <p:txBody>
          <a:bodyPr wrap="none" rtlCol="0">
            <a:spAutoFit/>
          </a:bodyPr>
          <a:lstStyle/>
          <a:p>
            <a:pPr algn="ctr"/>
            <a:r>
              <a:rPr lang="en-US" sz="2400" b="1" dirty="0" smtClean="0">
                <a:solidFill>
                  <a:schemeClr val="tx1">
                    <a:lumMod val="65000"/>
                    <a:lumOff val="35000"/>
                  </a:schemeClr>
                </a:solidFill>
              </a:rPr>
              <a:t>Exploits large in-memory bandwidth</a:t>
            </a:r>
            <a:endParaRPr lang="en-US" sz="2400" b="1" dirty="0">
              <a:solidFill>
                <a:schemeClr val="tx1">
                  <a:lumMod val="65000"/>
                  <a:lumOff val="35000"/>
                </a:schemeClr>
              </a:solidFill>
            </a:endParaRPr>
          </a:p>
        </p:txBody>
      </p:sp>
      <p:sp>
        <p:nvSpPr>
          <p:cNvPr id="36" name="TextBox 35"/>
          <p:cNvSpPr txBox="1"/>
          <p:nvPr/>
        </p:nvSpPr>
        <p:spPr>
          <a:xfrm>
            <a:off x="1524001" y="3200400"/>
            <a:ext cx="6400800" cy="461665"/>
          </a:xfrm>
          <a:prstGeom prst="rect">
            <a:avLst/>
          </a:prstGeom>
          <a:noFill/>
        </p:spPr>
        <p:txBody>
          <a:bodyPr wrap="square" rtlCol="0">
            <a:spAutoFit/>
          </a:bodyPr>
          <a:lstStyle/>
          <a:p>
            <a:pPr algn="ctr"/>
            <a:r>
              <a:rPr lang="en-US" sz="2400" b="1" dirty="0" smtClean="0">
                <a:solidFill>
                  <a:srgbClr val="595959"/>
                </a:solidFill>
              </a:rPr>
              <a:t>Exploits shorter access latency to memory</a:t>
            </a:r>
            <a:endParaRPr lang="en-US" sz="2400" b="1" dirty="0">
              <a:solidFill>
                <a:srgbClr val="595959"/>
              </a:solidFill>
            </a:endParaRPr>
          </a:p>
        </p:txBody>
      </p:sp>
      <p:pic>
        <p:nvPicPr>
          <p:cNvPr id="37" name="Picture 36"/>
          <p:cNvPicPr>
            <a:picLocks noChangeAspect="1"/>
          </p:cNvPicPr>
          <p:nvPr/>
        </p:nvPicPr>
        <p:blipFill>
          <a:blip r:embed="rId5"/>
          <a:stretch>
            <a:fillRect/>
          </a:stretch>
        </p:blipFill>
        <p:spPr>
          <a:xfrm>
            <a:off x="1143000" y="2286000"/>
            <a:ext cx="457200" cy="533400"/>
          </a:xfrm>
          <a:prstGeom prst="rect">
            <a:avLst/>
          </a:prstGeom>
        </p:spPr>
      </p:pic>
      <p:pic>
        <p:nvPicPr>
          <p:cNvPr id="38" name="Picture 37"/>
          <p:cNvPicPr>
            <a:picLocks noChangeAspect="1"/>
          </p:cNvPicPr>
          <p:nvPr/>
        </p:nvPicPr>
        <p:blipFill>
          <a:blip r:embed="rId5"/>
          <a:stretch>
            <a:fillRect/>
          </a:stretch>
        </p:blipFill>
        <p:spPr>
          <a:xfrm>
            <a:off x="1143000" y="2743200"/>
            <a:ext cx="457200" cy="533400"/>
          </a:xfrm>
          <a:prstGeom prst="rect">
            <a:avLst/>
          </a:prstGeom>
        </p:spPr>
      </p:pic>
      <p:pic>
        <p:nvPicPr>
          <p:cNvPr id="39" name="Picture 38"/>
          <p:cNvPicPr>
            <a:picLocks noChangeAspect="1"/>
          </p:cNvPicPr>
          <p:nvPr/>
        </p:nvPicPr>
        <p:blipFill>
          <a:blip r:embed="rId5"/>
          <a:stretch>
            <a:fillRect/>
          </a:stretch>
        </p:blipFill>
        <p:spPr>
          <a:xfrm>
            <a:off x="1143000" y="3200400"/>
            <a:ext cx="457200" cy="533400"/>
          </a:xfrm>
          <a:prstGeom prst="rect">
            <a:avLst/>
          </a:prstGeom>
        </p:spPr>
      </p:pic>
    </p:spTree>
    <p:extLst>
      <p:ext uri="{BB962C8B-B14F-4D97-AF65-F5344CB8AC3E}">
        <p14:creationId xmlns:p14="http://schemas.microsoft.com/office/powerpoint/2010/main" val="201675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342900" lvl="1" indent="-342900">
              <a:buFont typeface="Arial" pitchFamily="34" charset="0"/>
              <a:buChar char="•"/>
            </a:pPr>
            <a:r>
              <a:rPr lang="en-US" dirty="0" smtClean="0">
                <a:solidFill>
                  <a:schemeClr val="bg1">
                    <a:lumMod val="65000"/>
                  </a:schemeClr>
                </a:solidFill>
                <a:cs typeface="Adobe Garamond Pro"/>
              </a:rPr>
              <a:t>Introduction</a:t>
            </a:r>
          </a:p>
          <a:p>
            <a:pPr marL="342900" lvl="1" indent="-342900">
              <a:buFont typeface="Arial" pitchFamily="34" charset="0"/>
              <a:buChar char="•"/>
            </a:pPr>
            <a:r>
              <a:rPr lang="en-US" dirty="0" smtClean="0">
                <a:solidFill>
                  <a:srgbClr val="A6A6A6"/>
                </a:solidFill>
                <a:cs typeface="Adobe Garamond Pro"/>
              </a:rPr>
              <a:t>Background</a:t>
            </a:r>
          </a:p>
          <a:p>
            <a:pPr marL="342900" lvl="1" indent="-342900">
              <a:buFont typeface="Arial" pitchFamily="34" charset="0"/>
              <a:buChar char="•"/>
            </a:pPr>
            <a:r>
              <a:rPr lang="en-US" sz="3600" dirty="0" smtClean="0">
                <a:solidFill>
                  <a:schemeClr val="tx2"/>
                </a:solidFill>
                <a:cs typeface="Adobe Garamond Pro"/>
              </a:rPr>
              <a:t>Analysis Methodology</a:t>
            </a:r>
          </a:p>
          <a:p>
            <a:pPr marL="342900" lvl="1" indent="-342900">
              <a:buFont typeface="Arial" pitchFamily="34" charset="0"/>
              <a:buChar char="•"/>
            </a:pPr>
            <a:r>
              <a:rPr lang="en-US" dirty="0" smtClean="0">
                <a:solidFill>
                  <a:schemeClr val="bg1">
                    <a:lumMod val="65000"/>
                  </a:schemeClr>
                </a:solidFill>
                <a:cs typeface="Adobe Garamond Pro"/>
              </a:rPr>
              <a:t>Workload Analysis</a:t>
            </a:r>
          </a:p>
          <a:p>
            <a:pPr marL="342900" lvl="1" indent="-342900">
              <a:buFont typeface="Arial" pitchFamily="34" charset="0"/>
              <a:buChar char="•"/>
            </a:pPr>
            <a:r>
              <a:rPr lang="en-US" dirty="0" smtClean="0">
                <a:solidFill>
                  <a:schemeClr val="bg1">
                    <a:lumMod val="65000"/>
                  </a:schemeClr>
                </a:solidFill>
                <a:cs typeface="Adobe Garamond Pro"/>
              </a:rPr>
              <a:t>Evaluation</a:t>
            </a:r>
          </a:p>
          <a:p>
            <a:pPr marL="342900" lvl="1" indent="-342900">
              <a:buFont typeface="Arial" pitchFamily="34" charset="0"/>
              <a:buChar char="•"/>
            </a:pPr>
            <a:r>
              <a:rPr lang="en-US" dirty="0" smtClean="0">
                <a:solidFill>
                  <a:schemeClr val="bg1">
                    <a:lumMod val="65000"/>
                  </a:schemeClr>
                </a:solidFill>
                <a:cs typeface="Adobe Garamond Pro"/>
              </a:rPr>
              <a:t>Conclusion</a:t>
            </a:r>
            <a:endParaRPr lang="en-US" dirty="0">
              <a:solidFill>
                <a:schemeClr val="bg1">
                  <a:lumMod val="65000"/>
                </a:schemeClr>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marL="342900" lvl="1" indent="-342900">
              <a:buFont typeface="Arial" pitchFamily="34" charset="0"/>
              <a:buChar char="•"/>
            </a:pPr>
            <a:endParaRPr lang="en-US" sz="2600" dirty="0" smtClean="0">
              <a:solidFill>
                <a:schemeClr val="tx2"/>
              </a:solidFill>
              <a:cs typeface="Adobe Garamond Pro"/>
            </a:endParaRPr>
          </a:p>
          <a:p>
            <a:pPr lvl="1"/>
            <a:endParaRPr lang="en-US" sz="2000" dirty="0" smtClean="0">
              <a:cs typeface="Adobe Garamond Pro"/>
            </a:endParaRPr>
          </a:p>
          <a:p>
            <a:pPr lvl="1"/>
            <a:endParaRPr lang="en-US" sz="2400" dirty="0" smtClean="0">
              <a:cs typeface="Adobe Garamond Pro"/>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t>9</a:t>
            </a:fld>
            <a:endParaRPr lang="en-US"/>
          </a:p>
        </p:txBody>
      </p:sp>
      <p:pic>
        <p:nvPicPr>
          <p:cNvPr id="9" name="Picture 8" descr="safari.png"/>
          <p:cNvPicPr>
            <a:picLocks noChangeAspect="1"/>
          </p:cNvPicPr>
          <p:nvPr/>
        </p:nvPicPr>
        <p:blipFill>
          <a:blip r:embed="rId2" cstate="print"/>
          <a:stretch>
            <a:fillRect/>
          </a:stretch>
        </p:blipFill>
        <p:spPr>
          <a:xfrm>
            <a:off x="76200" y="6580445"/>
            <a:ext cx="959296" cy="277563"/>
          </a:xfrm>
          <a:prstGeom prst="rect">
            <a:avLst/>
          </a:prstGeom>
        </p:spPr>
      </p:pic>
    </p:spTree>
    <p:extLst>
      <p:ext uri="{BB962C8B-B14F-4D97-AF65-F5344CB8AC3E}">
        <p14:creationId xmlns:p14="http://schemas.microsoft.com/office/powerpoint/2010/main" val="42834037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sesha-theme</Template>
  <TotalTime>143788</TotalTime>
  <Words>6679</Words>
  <Application>Microsoft Macintosh PowerPoint</Application>
  <PresentationFormat>On-screen Show (4:3)</PresentationFormat>
  <Paragraphs>1338</Paragraphs>
  <Slides>59</Slides>
  <Notes>55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sesha-theme</vt:lpstr>
      <vt:lpstr>Google Workloads  for Consumer Devices: Mitigating Data Movement Bottlenecks</vt:lpstr>
      <vt:lpstr>Consumer Devices</vt:lpstr>
      <vt:lpstr>Popular Google Consumer Workloads</vt:lpstr>
      <vt:lpstr>Energy Cost of Data Movement</vt:lpstr>
      <vt:lpstr>Using PIM to Reduce Data Movement</vt:lpstr>
      <vt:lpstr>Goals</vt:lpstr>
      <vt:lpstr>Outline</vt:lpstr>
      <vt:lpstr>Potential Solution to Address Data Movement </vt:lpstr>
      <vt:lpstr>Outline</vt:lpstr>
      <vt:lpstr>Workload Analysis Methodology</vt:lpstr>
      <vt:lpstr>PIM Logic Implementation</vt:lpstr>
      <vt:lpstr>Workload Analysis</vt:lpstr>
      <vt:lpstr>Workload Analysis</vt:lpstr>
      <vt:lpstr>How Chrome Renders a Web Page</vt:lpstr>
      <vt:lpstr>How Chrome Renders a Web Page</vt:lpstr>
      <vt:lpstr>Browser Analysis</vt:lpstr>
      <vt:lpstr>PowerPoint Presentation</vt:lpstr>
      <vt:lpstr>What Does Happen During Scrolling?</vt:lpstr>
      <vt:lpstr>Scrolling Energy Analysis</vt:lpstr>
      <vt:lpstr>Scrolling a Google Docs Web Page</vt:lpstr>
      <vt:lpstr>Scrolling a Google Docs Web Page</vt:lpstr>
      <vt:lpstr>Can We Use PIM for Texture Tiling?</vt:lpstr>
      <vt:lpstr>Can We Implement Texture Tiling in PIM Logic?</vt:lpstr>
      <vt:lpstr>Color Blitting Analysis</vt:lpstr>
      <vt:lpstr>Scrolling Wrap Up</vt:lpstr>
      <vt:lpstr>PowerPoint Presentation</vt:lpstr>
      <vt:lpstr>What Happens During Tab Switching?</vt:lpstr>
      <vt:lpstr>Memory Consumption</vt:lpstr>
      <vt:lpstr>Data Movement Study</vt:lpstr>
      <vt:lpstr>Can We Use PIM to Mitigate the Cost?</vt:lpstr>
      <vt:lpstr>Tab Switching Wrap Up</vt:lpstr>
      <vt:lpstr>Workload Analysis</vt:lpstr>
      <vt:lpstr>Workload Analysis</vt:lpstr>
      <vt:lpstr>TensorFlow Mobile</vt:lpstr>
      <vt:lpstr>Packing</vt:lpstr>
      <vt:lpstr>Quantization</vt:lpstr>
      <vt:lpstr>Quantization</vt:lpstr>
      <vt:lpstr>Video Playback and Capture</vt:lpstr>
      <vt:lpstr>Outline</vt:lpstr>
      <vt:lpstr>Evaluation Methodology </vt:lpstr>
      <vt:lpstr>Normalized Energy </vt:lpstr>
      <vt:lpstr>Normalized Runtime</vt:lpstr>
      <vt:lpstr>Conclusion</vt:lpstr>
      <vt:lpstr>Google Workloads  for Consumer Devices: Mitigating Data Movement Bottlenecks</vt:lpstr>
      <vt:lpstr>PowerPoint Presentation</vt:lpstr>
      <vt:lpstr>Video Playback</vt:lpstr>
      <vt:lpstr>Video Playback</vt:lpstr>
      <vt:lpstr>Video Capture</vt:lpstr>
      <vt:lpstr>Video Capture</vt:lpstr>
      <vt:lpstr>TensorFlow Mobile</vt:lpstr>
      <vt:lpstr>TensorFlow Mobile</vt:lpstr>
      <vt:lpstr>Data Movement Study</vt:lpstr>
      <vt:lpstr>Other Details and Results in the paper</vt:lpstr>
      <vt:lpstr>Color Blitting Analysis</vt:lpstr>
      <vt:lpstr>Data Movement During Tab-Switching</vt:lpstr>
      <vt:lpstr>Methodology: Implementing PIM Targets</vt:lpstr>
      <vt:lpstr>Cost Analysis: Texture Tiling</vt:lpstr>
      <vt:lpstr>Memory Consumption</vt:lpstr>
      <vt:lpstr>Methodology: Identifying PIM targets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Seshadri</dc:creator>
  <cp:lastModifiedBy>Amirali Boroumand</cp:lastModifiedBy>
  <cp:revision>3886</cp:revision>
  <dcterms:created xsi:type="dcterms:W3CDTF">2015-08-16T21:47:06Z</dcterms:created>
  <dcterms:modified xsi:type="dcterms:W3CDTF">2018-03-30T18:06:39Z</dcterms:modified>
</cp:coreProperties>
</file>