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6.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notesSlides/notesSlide34.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notesSlides/notesSlide35.xml" ContentType="application/vnd.openxmlformats-officedocument.presentationml.notesSlide+xml"/>
  <Override PartName="/ppt/charts/chart1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Lst>
  <p:notesMasterIdLst>
    <p:notesMasterId r:id="rId43"/>
  </p:notesMasterIdLst>
  <p:sldIdLst>
    <p:sldId id="1317" r:id="rId3"/>
    <p:sldId id="1303" r:id="rId4"/>
    <p:sldId id="1070" r:id="rId5"/>
    <p:sldId id="1289" r:id="rId6"/>
    <p:sldId id="1054" r:id="rId7"/>
    <p:sldId id="1055" r:id="rId8"/>
    <p:sldId id="1056" r:id="rId9"/>
    <p:sldId id="1290" r:id="rId10"/>
    <p:sldId id="1262" r:id="rId11"/>
    <p:sldId id="1296" r:id="rId12"/>
    <p:sldId id="1315" r:id="rId13"/>
    <p:sldId id="1065" r:id="rId14"/>
    <p:sldId id="1066" r:id="rId15"/>
    <p:sldId id="749" r:id="rId16"/>
    <p:sldId id="1314" r:id="rId17"/>
    <p:sldId id="1072" r:id="rId18"/>
    <p:sldId id="1282" r:id="rId19"/>
    <p:sldId id="1077" r:id="rId20"/>
    <p:sldId id="1263" r:id="rId21"/>
    <p:sldId id="1291" r:id="rId22"/>
    <p:sldId id="1273" r:id="rId23"/>
    <p:sldId id="1086" r:id="rId24"/>
    <p:sldId id="1270" r:id="rId25"/>
    <p:sldId id="1318" r:id="rId26"/>
    <p:sldId id="1292" r:id="rId27"/>
    <p:sldId id="1313" r:id="rId28"/>
    <p:sldId id="1327" r:id="rId29"/>
    <p:sldId id="1328" r:id="rId30"/>
    <p:sldId id="1329" r:id="rId31"/>
    <p:sldId id="1330" r:id="rId32"/>
    <p:sldId id="1331" r:id="rId33"/>
    <p:sldId id="1293" r:id="rId34"/>
    <p:sldId id="1307" r:id="rId35"/>
    <p:sldId id="1324" r:id="rId36"/>
    <p:sldId id="1332" r:id="rId37"/>
    <p:sldId id="1305" r:id="rId38"/>
    <p:sldId id="1306" r:id="rId39"/>
    <p:sldId id="1294" r:id="rId40"/>
    <p:sldId id="1333" r:id="rId41"/>
    <p:sldId id="1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1400FF"/>
    <a:srgbClr val="A6A6A6"/>
    <a:srgbClr val="FFFFFF"/>
    <a:srgbClr val="E4E4E4"/>
    <a:srgbClr val="595959"/>
    <a:srgbClr val="FFF4CC"/>
    <a:srgbClr val="AF9CD3"/>
    <a:srgbClr val="F2F2F2"/>
    <a:srgbClr val="B8C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2"/>
    <p:restoredTop sz="78594"/>
  </p:normalViewPr>
  <p:slideViewPr>
    <p:cSldViewPr snapToGrid="0" snapToObjects="1">
      <p:cViewPr varScale="1">
        <p:scale>
          <a:sx n="172" d="100"/>
          <a:sy n="172" d="100"/>
        </p:scale>
        <p:origin x="3160" y="192"/>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miraliboroumand:cmu:Google-Internship-EdgeTPU:ML-Workload-Analysis-repaired%20-backup-for-graphs%20copy.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amiraliboroumand:cmu:Google-Internship-EdgeTPU:ML-Workload-Analysis-repaired%20-backup-graphs.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oleObject" Target="file:////Users/geraldo/Projects/Mensa/Plo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amiraliboroumand:cmu:Google-Internship-EdgeTPU:ML-Workload-Analysis-repaired%20-backup-for-graphs%20copy.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amiraliboroumand:cmu:Google-Internship-EdgeTPU:ML-Workload-Analysis-repaired%20-backup-for-graphs%20copy.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amiraliboroumand:cmu:Google-Internship-EdgeTPU:ML-Workload-Analysis-repaired%20-backup-for-graphs-copy.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amiraliboroumand:cmu:Google-Internship-EdgeTPU:ML-Workload-Analysis-repaired%20-backup-graph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86093577145801"/>
          <c:y val="3.5880398671096297E-2"/>
          <c:w val="0.71654414521714205"/>
          <c:h val="0.80258011353231995"/>
        </c:manualLayout>
      </c:layout>
      <c:scatterChart>
        <c:scatterStyle val="lineMarker"/>
        <c:varyColors val="0"/>
        <c:ser>
          <c:idx val="0"/>
          <c:order val="0"/>
          <c:tx>
            <c:strRef>
              <c:f>Utilization!$G$7</c:f>
              <c:strCache>
                <c:ptCount val="1"/>
                <c:pt idx="0">
                  <c:v>LSTM1</c:v>
                </c:pt>
              </c:strCache>
            </c:strRef>
          </c:tx>
          <c:spPr>
            <a:ln w="31750">
              <a:solidFill>
                <a:srgbClr val="000000"/>
              </a:solidFill>
            </a:ln>
          </c:spPr>
          <c:marker>
            <c:symbol val="square"/>
            <c:size val="10"/>
            <c:spPr>
              <a:solidFill>
                <a:schemeClr val="accent2"/>
              </a:solidFill>
              <a:ln>
                <a:solidFill>
                  <a:srgbClr val="000000"/>
                </a:solidFill>
              </a:ln>
            </c:spPr>
          </c:marker>
          <c:xVal>
            <c:numRef>
              <c:f>Utilization!$I$7</c:f>
              <c:numCache>
                <c:formatCode>0.00</c:formatCode>
                <c:ptCount val="1"/>
                <c:pt idx="0">
                  <c:v>2</c:v>
                </c:pt>
              </c:numCache>
            </c:numRef>
          </c:xVal>
          <c:yVal>
            <c:numRef>
              <c:f>Utilization!$H$7</c:f>
              <c:numCache>
                <c:formatCode>General</c:formatCode>
                <c:ptCount val="1"/>
                <c:pt idx="0">
                  <c:v>1.5842870613333299E-2</c:v>
                </c:pt>
              </c:numCache>
            </c:numRef>
          </c:yVal>
          <c:smooth val="0"/>
          <c:extLst>
            <c:ext xmlns:c16="http://schemas.microsoft.com/office/drawing/2014/chart" uri="{C3380CC4-5D6E-409C-BE32-E72D297353CC}">
              <c16:uniqueId val="{00000000-4872-8140-81CE-6C74991B6815}"/>
            </c:ext>
          </c:extLst>
        </c:ser>
        <c:ser>
          <c:idx val="1"/>
          <c:order val="1"/>
          <c:tx>
            <c:strRef>
              <c:f>Utilization!$G$8</c:f>
              <c:strCache>
                <c:ptCount val="1"/>
                <c:pt idx="0">
                  <c:v>LSTM2</c:v>
                </c:pt>
              </c:strCache>
            </c:strRef>
          </c:tx>
          <c:spPr>
            <a:ln w="31750">
              <a:solidFill>
                <a:schemeClr val="tx1"/>
              </a:solidFill>
            </a:ln>
          </c:spPr>
          <c:marker>
            <c:symbol val="square"/>
            <c:size val="10"/>
            <c:spPr>
              <a:solidFill>
                <a:schemeClr val="accent1"/>
              </a:solidFill>
              <a:ln>
                <a:solidFill>
                  <a:schemeClr val="tx1"/>
                </a:solidFill>
              </a:ln>
            </c:spPr>
          </c:marker>
          <c:xVal>
            <c:numRef>
              <c:f>Utilization!$I$8</c:f>
              <c:numCache>
                <c:formatCode>0.00</c:formatCode>
                <c:ptCount val="1"/>
                <c:pt idx="0">
                  <c:v>2</c:v>
                </c:pt>
              </c:numCache>
            </c:numRef>
          </c:xVal>
          <c:yVal>
            <c:numRef>
              <c:f>Utilization!$H$8</c:f>
              <c:numCache>
                <c:formatCode>General</c:formatCode>
                <c:ptCount val="1"/>
                <c:pt idx="0">
                  <c:v>1.58924253866667E-2</c:v>
                </c:pt>
              </c:numCache>
            </c:numRef>
          </c:yVal>
          <c:smooth val="0"/>
          <c:extLst>
            <c:ext xmlns:c16="http://schemas.microsoft.com/office/drawing/2014/chart" uri="{C3380CC4-5D6E-409C-BE32-E72D297353CC}">
              <c16:uniqueId val="{00000001-4872-8140-81CE-6C74991B6815}"/>
            </c:ext>
          </c:extLst>
        </c:ser>
        <c:ser>
          <c:idx val="2"/>
          <c:order val="2"/>
          <c:tx>
            <c:strRef>
              <c:f>Utilization!$G$9</c:f>
              <c:strCache>
                <c:ptCount val="1"/>
                <c:pt idx="0">
                  <c:v>Transducer1</c:v>
                </c:pt>
              </c:strCache>
            </c:strRef>
          </c:tx>
          <c:spPr>
            <a:ln w="31750">
              <a:solidFill>
                <a:srgbClr val="000000"/>
              </a:solidFill>
            </a:ln>
          </c:spPr>
          <c:marker>
            <c:symbol val="triangle"/>
            <c:size val="10"/>
            <c:spPr>
              <a:solidFill>
                <a:srgbClr val="EA4335"/>
              </a:solidFill>
              <a:ln>
                <a:solidFill>
                  <a:srgbClr val="000000"/>
                </a:solidFill>
              </a:ln>
            </c:spPr>
          </c:marker>
          <c:xVal>
            <c:numRef>
              <c:f>Utilization!$I$9</c:f>
              <c:numCache>
                <c:formatCode>0.00</c:formatCode>
                <c:ptCount val="1"/>
                <c:pt idx="0">
                  <c:v>2</c:v>
                </c:pt>
              </c:numCache>
            </c:numRef>
          </c:xVal>
          <c:yVal>
            <c:numRef>
              <c:f>Utilization!$H$9</c:f>
              <c:numCache>
                <c:formatCode>General</c:formatCode>
                <c:ptCount val="1"/>
                <c:pt idx="0">
                  <c:v>1.5617624746666701E-2</c:v>
                </c:pt>
              </c:numCache>
            </c:numRef>
          </c:yVal>
          <c:smooth val="0"/>
          <c:extLst>
            <c:ext xmlns:c16="http://schemas.microsoft.com/office/drawing/2014/chart" uri="{C3380CC4-5D6E-409C-BE32-E72D297353CC}">
              <c16:uniqueId val="{00000002-4872-8140-81CE-6C74991B6815}"/>
            </c:ext>
          </c:extLst>
        </c:ser>
        <c:ser>
          <c:idx val="3"/>
          <c:order val="3"/>
          <c:tx>
            <c:strRef>
              <c:f>Utilization!$G$10</c:f>
              <c:strCache>
                <c:ptCount val="1"/>
                <c:pt idx="0">
                  <c:v>Transducer2</c:v>
                </c:pt>
              </c:strCache>
            </c:strRef>
          </c:tx>
          <c:spPr>
            <a:ln w="31750">
              <a:solidFill>
                <a:srgbClr val="000000"/>
              </a:solidFill>
            </a:ln>
          </c:spPr>
          <c:marker>
            <c:symbol val="triangle"/>
            <c:size val="10"/>
            <c:spPr>
              <a:ln>
                <a:solidFill>
                  <a:srgbClr val="000000"/>
                </a:solidFill>
              </a:ln>
            </c:spPr>
          </c:marker>
          <c:xVal>
            <c:numRef>
              <c:f>Utilization!$I$10</c:f>
              <c:numCache>
                <c:formatCode>0.00</c:formatCode>
                <c:ptCount val="1"/>
                <c:pt idx="0">
                  <c:v>2</c:v>
                </c:pt>
              </c:numCache>
            </c:numRef>
          </c:xVal>
          <c:yVal>
            <c:numRef>
              <c:f>Utilization!$H$10</c:f>
              <c:numCache>
                <c:formatCode>General</c:formatCode>
                <c:ptCount val="1"/>
                <c:pt idx="0">
                  <c:v>1.56666083555555E-2</c:v>
                </c:pt>
              </c:numCache>
            </c:numRef>
          </c:yVal>
          <c:smooth val="0"/>
          <c:extLst>
            <c:ext xmlns:c16="http://schemas.microsoft.com/office/drawing/2014/chart" uri="{C3380CC4-5D6E-409C-BE32-E72D297353CC}">
              <c16:uniqueId val="{00000003-4872-8140-81CE-6C74991B6815}"/>
            </c:ext>
          </c:extLst>
        </c:ser>
        <c:ser>
          <c:idx val="4"/>
          <c:order val="4"/>
          <c:tx>
            <c:strRef>
              <c:f>Utilization!$G$11</c:f>
              <c:strCache>
                <c:ptCount val="1"/>
                <c:pt idx="0">
                  <c:v>Transducer3</c:v>
                </c:pt>
              </c:strCache>
            </c:strRef>
          </c:tx>
          <c:spPr>
            <a:ln w="31750">
              <a:solidFill>
                <a:srgbClr val="000000"/>
              </a:solidFill>
            </a:ln>
          </c:spPr>
          <c:marker>
            <c:symbol val="triangle"/>
            <c:size val="10"/>
            <c:spPr>
              <a:solidFill>
                <a:schemeClr val="tx1">
                  <a:lumMod val="50000"/>
                  <a:lumOff val="50000"/>
                </a:schemeClr>
              </a:solidFill>
              <a:ln>
                <a:solidFill>
                  <a:srgbClr val="000000"/>
                </a:solidFill>
              </a:ln>
            </c:spPr>
          </c:marker>
          <c:xVal>
            <c:numRef>
              <c:f>Utilization!$I$11</c:f>
              <c:numCache>
                <c:formatCode>0.00</c:formatCode>
                <c:ptCount val="1"/>
                <c:pt idx="0">
                  <c:v>2.1</c:v>
                </c:pt>
              </c:numCache>
            </c:numRef>
          </c:xVal>
          <c:yVal>
            <c:numRef>
              <c:f>Utilization!$H$11</c:f>
              <c:numCache>
                <c:formatCode>General</c:formatCode>
                <c:ptCount val="1"/>
                <c:pt idx="0">
                  <c:v>1.5380958585263199E-2</c:v>
                </c:pt>
              </c:numCache>
            </c:numRef>
          </c:yVal>
          <c:smooth val="0"/>
          <c:extLst>
            <c:ext xmlns:c16="http://schemas.microsoft.com/office/drawing/2014/chart" uri="{C3380CC4-5D6E-409C-BE32-E72D297353CC}">
              <c16:uniqueId val="{00000004-4872-8140-81CE-6C74991B6815}"/>
            </c:ext>
          </c:extLst>
        </c:ser>
        <c:ser>
          <c:idx val="5"/>
          <c:order val="5"/>
          <c:tx>
            <c:strRef>
              <c:f>Utilization!$G$12</c:f>
              <c:strCache>
                <c:ptCount val="1"/>
                <c:pt idx="0">
                  <c:v>Transducer4</c:v>
                </c:pt>
              </c:strCache>
            </c:strRef>
          </c:tx>
          <c:spPr>
            <a:ln w="31750">
              <a:solidFill>
                <a:srgbClr val="000000"/>
              </a:solidFill>
            </a:ln>
          </c:spPr>
          <c:marker>
            <c:symbol val="triangle"/>
            <c:size val="10"/>
            <c:spPr>
              <a:solidFill>
                <a:schemeClr val="accent3"/>
              </a:solidFill>
              <a:ln>
                <a:solidFill>
                  <a:srgbClr val="000000"/>
                </a:solidFill>
              </a:ln>
            </c:spPr>
          </c:marker>
          <c:xVal>
            <c:numRef>
              <c:f>Utilization!$I$12</c:f>
              <c:numCache>
                <c:formatCode>0.00</c:formatCode>
                <c:ptCount val="1"/>
                <c:pt idx="0">
                  <c:v>2</c:v>
                </c:pt>
              </c:numCache>
            </c:numRef>
          </c:xVal>
          <c:yVal>
            <c:numRef>
              <c:f>Utilization!$H$12</c:f>
              <c:numCache>
                <c:formatCode>General</c:formatCode>
                <c:ptCount val="1"/>
                <c:pt idx="0">
                  <c:v>1.5751791177142899E-2</c:v>
                </c:pt>
              </c:numCache>
            </c:numRef>
          </c:yVal>
          <c:smooth val="0"/>
          <c:extLst>
            <c:ext xmlns:c16="http://schemas.microsoft.com/office/drawing/2014/chart" uri="{C3380CC4-5D6E-409C-BE32-E72D297353CC}">
              <c16:uniqueId val="{00000005-4872-8140-81CE-6C74991B6815}"/>
            </c:ext>
          </c:extLst>
        </c:ser>
        <c:ser>
          <c:idx val="6"/>
          <c:order val="6"/>
          <c:tx>
            <c:strRef>
              <c:f>Utilization!$G$18</c:f>
              <c:strCache>
                <c:ptCount val="1"/>
                <c:pt idx="0">
                  <c:v>CNN1</c:v>
                </c:pt>
              </c:strCache>
            </c:strRef>
          </c:tx>
          <c:spPr>
            <a:ln>
              <a:solidFill>
                <a:srgbClr val="000000"/>
              </a:solidFill>
            </a:ln>
          </c:spPr>
          <c:marker>
            <c:symbol val="diamond"/>
            <c:size val="10"/>
            <c:spPr>
              <a:solidFill>
                <a:schemeClr val="accent2">
                  <a:lumMod val="75000"/>
                </a:schemeClr>
              </a:solidFill>
              <a:ln>
                <a:solidFill>
                  <a:srgbClr val="000000"/>
                </a:solidFill>
              </a:ln>
            </c:spPr>
          </c:marker>
          <c:xVal>
            <c:numRef>
              <c:f>Utilization!$I$18</c:f>
              <c:numCache>
                <c:formatCode>General</c:formatCode>
                <c:ptCount val="1"/>
                <c:pt idx="0">
                  <c:v>231.9341093784318</c:v>
                </c:pt>
              </c:numCache>
            </c:numRef>
          </c:xVal>
          <c:yVal>
            <c:numRef>
              <c:f>Utilization!$H$18</c:f>
              <c:numCache>
                <c:formatCode>General</c:formatCode>
                <c:ptCount val="1"/>
                <c:pt idx="0">
                  <c:v>1.263644576308965</c:v>
                </c:pt>
              </c:numCache>
            </c:numRef>
          </c:yVal>
          <c:smooth val="0"/>
          <c:extLst>
            <c:ext xmlns:c16="http://schemas.microsoft.com/office/drawing/2014/chart" uri="{C3380CC4-5D6E-409C-BE32-E72D297353CC}">
              <c16:uniqueId val="{00000006-4872-8140-81CE-6C74991B6815}"/>
            </c:ext>
          </c:extLst>
        </c:ser>
        <c:ser>
          <c:idx val="7"/>
          <c:order val="7"/>
          <c:tx>
            <c:strRef>
              <c:f>Utilization!$G$19</c:f>
              <c:strCache>
                <c:ptCount val="1"/>
                <c:pt idx="0">
                  <c:v>CNN2</c:v>
                </c:pt>
              </c:strCache>
            </c:strRef>
          </c:tx>
          <c:spPr>
            <a:ln>
              <a:solidFill>
                <a:srgbClr val="000000"/>
              </a:solidFill>
            </a:ln>
          </c:spPr>
          <c:marker>
            <c:symbol val="diamond"/>
            <c:size val="10"/>
            <c:spPr>
              <a:solidFill>
                <a:schemeClr val="accent3"/>
              </a:solidFill>
              <a:ln>
                <a:solidFill>
                  <a:srgbClr val="000000"/>
                </a:solidFill>
              </a:ln>
            </c:spPr>
          </c:marker>
          <c:xVal>
            <c:numRef>
              <c:f>Utilization!$I$19</c:f>
              <c:numCache>
                <c:formatCode>General</c:formatCode>
                <c:ptCount val="1"/>
                <c:pt idx="0">
                  <c:v>185.59532255482699</c:v>
                </c:pt>
              </c:numCache>
            </c:numRef>
          </c:xVal>
          <c:yVal>
            <c:numRef>
              <c:f>Utilization!$H$19</c:f>
              <c:numCache>
                <c:formatCode>General</c:formatCode>
                <c:ptCount val="1"/>
                <c:pt idx="0">
                  <c:v>1.25878788316322</c:v>
                </c:pt>
              </c:numCache>
            </c:numRef>
          </c:yVal>
          <c:smooth val="0"/>
          <c:extLst>
            <c:ext xmlns:c16="http://schemas.microsoft.com/office/drawing/2014/chart" uri="{C3380CC4-5D6E-409C-BE32-E72D297353CC}">
              <c16:uniqueId val="{00000007-4872-8140-81CE-6C74991B6815}"/>
            </c:ext>
          </c:extLst>
        </c:ser>
        <c:ser>
          <c:idx val="8"/>
          <c:order val="8"/>
          <c:tx>
            <c:strRef>
              <c:f>Utilization!$G$21</c:f>
              <c:strCache>
                <c:ptCount val="1"/>
                <c:pt idx="0">
                  <c:v>CNN3</c:v>
                </c:pt>
              </c:strCache>
            </c:strRef>
          </c:tx>
          <c:spPr>
            <a:ln>
              <a:solidFill>
                <a:srgbClr val="000000"/>
              </a:solidFill>
            </a:ln>
          </c:spPr>
          <c:marker>
            <c:symbol val="diamond"/>
            <c:size val="10"/>
            <c:spPr>
              <a:solidFill>
                <a:schemeClr val="accent6">
                  <a:lumMod val="60000"/>
                  <a:lumOff val="40000"/>
                </a:schemeClr>
              </a:solidFill>
              <a:ln>
                <a:solidFill>
                  <a:srgbClr val="000000"/>
                </a:solidFill>
              </a:ln>
            </c:spPr>
          </c:marker>
          <c:xVal>
            <c:numRef>
              <c:f>Utilization!$I$21</c:f>
              <c:numCache>
                <c:formatCode>General</c:formatCode>
                <c:ptCount val="1"/>
                <c:pt idx="0">
                  <c:v>235.44582076245919</c:v>
                </c:pt>
              </c:numCache>
            </c:numRef>
          </c:xVal>
          <c:yVal>
            <c:numRef>
              <c:f>Utilization!$H$21</c:f>
              <c:numCache>
                <c:formatCode>General</c:formatCode>
                <c:ptCount val="1"/>
                <c:pt idx="0">
                  <c:v>1.361887518720001</c:v>
                </c:pt>
              </c:numCache>
            </c:numRef>
          </c:yVal>
          <c:smooth val="0"/>
          <c:extLst>
            <c:ext xmlns:c16="http://schemas.microsoft.com/office/drawing/2014/chart" uri="{C3380CC4-5D6E-409C-BE32-E72D297353CC}">
              <c16:uniqueId val="{00000008-4872-8140-81CE-6C74991B6815}"/>
            </c:ext>
          </c:extLst>
        </c:ser>
        <c:ser>
          <c:idx val="9"/>
          <c:order val="9"/>
          <c:tx>
            <c:strRef>
              <c:f>Utilization!$G$22</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Utilization!$I$22</c:f>
              <c:numCache>
                <c:formatCode>General</c:formatCode>
                <c:ptCount val="1"/>
                <c:pt idx="0">
                  <c:v>275.04098959362722</c:v>
                </c:pt>
              </c:numCache>
            </c:numRef>
          </c:xVal>
          <c:yVal>
            <c:numRef>
              <c:f>Utilization!$H$22</c:f>
              <c:numCache>
                <c:formatCode>General</c:formatCode>
                <c:ptCount val="1"/>
                <c:pt idx="0">
                  <c:v>1.35055177150359</c:v>
                </c:pt>
              </c:numCache>
            </c:numRef>
          </c:yVal>
          <c:smooth val="0"/>
          <c:extLst>
            <c:ext xmlns:c16="http://schemas.microsoft.com/office/drawing/2014/chart" uri="{C3380CC4-5D6E-409C-BE32-E72D297353CC}">
              <c16:uniqueId val="{00000009-4872-8140-81CE-6C74991B6815}"/>
            </c:ext>
          </c:extLst>
        </c:ser>
        <c:ser>
          <c:idx val="10"/>
          <c:order val="10"/>
          <c:tx>
            <c:strRef>
              <c:f>Utilization!$G$23</c:f>
              <c:strCache>
                <c:ptCount val="1"/>
                <c:pt idx="0">
                  <c:v>CNN5</c:v>
                </c:pt>
              </c:strCache>
            </c:strRef>
          </c:tx>
          <c:spPr>
            <a:ln>
              <a:solidFill>
                <a:srgbClr val="000000"/>
              </a:solidFill>
            </a:ln>
          </c:spPr>
          <c:marker>
            <c:symbol val="diamond"/>
            <c:size val="10"/>
            <c:spPr>
              <a:solidFill>
                <a:schemeClr val="accent5">
                  <a:lumMod val="60000"/>
                  <a:lumOff val="40000"/>
                </a:schemeClr>
              </a:solidFill>
              <a:ln>
                <a:solidFill>
                  <a:srgbClr val="000000"/>
                </a:solidFill>
              </a:ln>
            </c:spPr>
          </c:marker>
          <c:xVal>
            <c:numRef>
              <c:f>Utilization!$I$23</c:f>
              <c:numCache>
                <c:formatCode>General</c:formatCode>
                <c:ptCount val="1"/>
                <c:pt idx="0">
                  <c:v>62.463082807481882</c:v>
                </c:pt>
              </c:numCache>
            </c:numRef>
          </c:xVal>
          <c:yVal>
            <c:numRef>
              <c:f>Utilization!$H$23</c:f>
              <c:numCache>
                <c:formatCode>General</c:formatCode>
                <c:ptCount val="1"/>
                <c:pt idx="0">
                  <c:v>1.0695284470964701</c:v>
                </c:pt>
              </c:numCache>
            </c:numRef>
          </c:yVal>
          <c:smooth val="0"/>
          <c:extLst>
            <c:ext xmlns:c16="http://schemas.microsoft.com/office/drawing/2014/chart" uri="{C3380CC4-5D6E-409C-BE32-E72D297353CC}">
              <c16:uniqueId val="{0000000A-4872-8140-81CE-6C74991B6815}"/>
            </c:ext>
          </c:extLst>
        </c:ser>
        <c:ser>
          <c:idx val="11"/>
          <c:order val="11"/>
          <c:tx>
            <c:strRef>
              <c:f>Utilization!$G$24</c:f>
              <c:strCache>
                <c:ptCount val="1"/>
                <c:pt idx="0">
                  <c:v>CNN6</c:v>
                </c:pt>
              </c:strCache>
            </c:strRef>
          </c:tx>
          <c:spPr>
            <a:ln>
              <a:solidFill>
                <a:srgbClr val="000000"/>
              </a:solidFill>
            </a:ln>
          </c:spPr>
          <c:marker>
            <c:symbol val="diamond"/>
            <c:size val="10"/>
            <c:spPr>
              <a:solidFill>
                <a:schemeClr val="tx1">
                  <a:lumMod val="50000"/>
                  <a:lumOff val="50000"/>
                </a:schemeClr>
              </a:solidFill>
              <a:ln>
                <a:solidFill>
                  <a:srgbClr val="000000"/>
                </a:solidFill>
              </a:ln>
            </c:spPr>
          </c:marker>
          <c:xVal>
            <c:numRef>
              <c:f>Utilization!$I$24</c:f>
              <c:numCache>
                <c:formatCode>General</c:formatCode>
                <c:ptCount val="1"/>
                <c:pt idx="0">
                  <c:v>58.63023862</c:v>
                </c:pt>
              </c:numCache>
            </c:numRef>
          </c:xVal>
          <c:yVal>
            <c:numRef>
              <c:f>Utilization!$H$24</c:f>
              <c:numCache>
                <c:formatCode>General</c:formatCode>
                <c:ptCount val="1"/>
                <c:pt idx="0">
                  <c:v>0.92145230386196098</c:v>
                </c:pt>
              </c:numCache>
            </c:numRef>
          </c:yVal>
          <c:smooth val="0"/>
          <c:extLst>
            <c:ext xmlns:c16="http://schemas.microsoft.com/office/drawing/2014/chart" uri="{C3380CC4-5D6E-409C-BE32-E72D297353CC}">
              <c16:uniqueId val="{0000000B-4872-8140-81CE-6C74991B6815}"/>
            </c:ext>
          </c:extLst>
        </c:ser>
        <c:ser>
          <c:idx val="12"/>
          <c:order val="12"/>
          <c:tx>
            <c:strRef>
              <c:f>Utilization!$G$25</c:f>
              <c:strCache>
                <c:ptCount val="1"/>
                <c:pt idx="0">
                  <c:v>CNN7</c:v>
                </c:pt>
              </c:strCache>
            </c:strRef>
          </c:tx>
          <c:spPr>
            <a:ln>
              <a:solidFill>
                <a:srgbClr val="000000"/>
              </a:solidFill>
            </a:ln>
          </c:spPr>
          <c:marker>
            <c:symbol val="diamond"/>
            <c:size val="10"/>
            <c:spPr>
              <a:solidFill>
                <a:schemeClr val="accent2">
                  <a:lumMod val="60000"/>
                  <a:lumOff val="40000"/>
                </a:schemeClr>
              </a:solidFill>
              <a:ln>
                <a:solidFill>
                  <a:srgbClr val="000000"/>
                </a:solidFill>
              </a:ln>
            </c:spPr>
          </c:marker>
          <c:xVal>
            <c:numRef>
              <c:f>Utilization!$I$25</c:f>
              <c:numCache>
                <c:formatCode>General</c:formatCode>
                <c:ptCount val="1"/>
                <c:pt idx="0">
                  <c:v>52.795427695050797</c:v>
                </c:pt>
              </c:numCache>
            </c:numRef>
          </c:xVal>
          <c:yVal>
            <c:numRef>
              <c:f>Utilization!$H$25</c:f>
              <c:numCache>
                <c:formatCode>General</c:formatCode>
                <c:ptCount val="1"/>
                <c:pt idx="0">
                  <c:v>0.91086146647006605</c:v>
                </c:pt>
              </c:numCache>
            </c:numRef>
          </c:yVal>
          <c:smooth val="0"/>
          <c:extLst>
            <c:ext xmlns:c16="http://schemas.microsoft.com/office/drawing/2014/chart" uri="{C3380CC4-5D6E-409C-BE32-E72D297353CC}">
              <c16:uniqueId val="{0000000C-4872-8140-81CE-6C74991B6815}"/>
            </c:ext>
          </c:extLst>
        </c:ser>
        <c:ser>
          <c:idx val="13"/>
          <c:order val="13"/>
          <c:tx>
            <c:strRef>
              <c:f>Utilization!$G$26</c:f>
              <c:strCache>
                <c:ptCount val="1"/>
                <c:pt idx="0">
                  <c:v>CNN8</c:v>
                </c:pt>
              </c:strCache>
            </c:strRef>
          </c:tx>
          <c:spPr>
            <a:ln>
              <a:solidFill>
                <a:srgbClr val="000000"/>
              </a:solidFill>
            </a:ln>
          </c:spPr>
          <c:marker>
            <c:symbol val="diamond"/>
            <c:size val="10"/>
            <c:spPr>
              <a:solidFill>
                <a:schemeClr val="accent3">
                  <a:lumMod val="75000"/>
                </a:schemeClr>
              </a:solidFill>
              <a:ln>
                <a:solidFill>
                  <a:srgbClr val="000000"/>
                </a:solidFill>
              </a:ln>
            </c:spPr>
          </c:marker>
          <c:xVal>
            <c:numRef>
              <c:f>Utilization!$I$26</c:f>
              <c:numCache>
                <c:formatCode>General</c:formatCode>
                <c:ptCount val="1"/>
                <c:pt idx="0">
                  <c:v>242.78187612875811</c:v>
                </c:pt>
              </c:numCache>
            </c:numRef>
          </c:xVal>
          <c:yVal>
            <c:numRef>
              <c:f>Utilization!$H$26</c:f>
              <c:numCache>
                <c:formatCode>General</c:formatCode>
                <c:ptCount val="1"/>
                <c:pt idx="0">
                  <c:v>1.3813821941551041</c:v>
                </c:pt>
              </c:numCache>
            </c:numRef>
          </c:yVal>
          <c:smooth val="0"/>
          <c:extLst>
            <c:ext xmlns:c16="http://schemas.microsoft.com/office/drawing/2014/chart" uri="{C3380CC4-5D6E-409C-BE32-E72D297353CC}">
              <c16:uniqueId val="{0000000D-4872-8140-81CE-6C74991B6815}"/>
            </c:ext>
          </c:extLst>
        </c:ser>
        <c:ser>
          <c:idx val="14"/>
          <c:order val="14"/>
          <c:tx>
            <c:strRef>
              <c:f>Utilization!$G$27</c:f>
              <c:strCache>
                <c:ptCount val="1"/>
                <c:pt idx="0">
                  <c:v>CNN9</c:v>
                </c:pt>
              </c:strCache>
            </c:strRef>
          </c:tx>
          <c:spPr>
            <a:ln>
              <a:solidFill>
                <a:srgbClr val="000000"/>
              </a:solidFill>
            </a:ln>
          </c:spPr>
          <c:marker>
            <c:symbol val="diamond"/>
            <c:size val="10"/>
            <c:spPr>
              <a:solidFill>
                <a:schemeClr val="accent1">
                  <a:lumMod val="75000"/>
                </a:schemeClr>
              </a:solidFill>
              <a:ln>
                <a:solidFill>
                  <a:srgbClr val="000000"/>
                </a:solidFill>
              </a:ln>
            </c:spPr>
          </c:marker>
          <c:xVal>
            <c:numRef>
              <c:f>Utilization!$I$27</c:f>
              <c:numCache>
                <c:formatCode>General</c:formatCode>
                <c:ptCount val="1"/>
                <c:pt idx="0">
                  <c:v>99.83319127</c:v>
                </c:pt>
              </c:numCache>
            </c:numRef>
          </c:xVal>
          <c:yVal>
            <c:numRef>
              <c:f>Utilization!$H$27</c:f>
              <c:numCache>
                <c:formatCode>General</c:formatCode>
                <c:ptCount val="1"/>
                <c:pt idx="0">
                  <c:v>0.56721092786087002</c:v>
                </c:pt>
              </c:numCache>
            </c:numRef>
          </c:yVal>
          <c:smooth val="0"/>
          <c:extLst>
            <c:ext xmlns:c16="http://schemas.microsoft.com/office/drawing/2014/chart" uri="{C3380CC4-5D6E-409C-BE32-E72D297353CC}">
              <c16:uniqueId val="{0000000E-4872-8140-81CE-6C74991B6815}"/>
            </c:ext>
          </c:extLst>
        </c:ser>
        <c:ser>
          <c:idx val="15"/>
          <c:order val="15"/>
          <c:tx>
            <c:strRef>
              <c:f>Utilization!$G$28</c:f>
              <c:strCache>
                <c:ptCount val="1"/>
                <c:pt idx="0">
                  <c:v>CNN10</c:v>
                </c:pt>
              </c:strCache>
            </c:strRef>
          </c:tx>
          <c:spPr>
            <a:ln>
              <a:solidFill>
                <a:srgbClr val="000000"/>
              </a:solidFill>
            </a:ln>
          </c:spPr>
          <c:marker>
            <c:symbol val="diamond"/>
            <c:size val="10"/>
            <c:spPr>
              <a:solidFill>
                <a:schemeClr val="accent5">
                  <a:lumMod val="75000"/>
                </a:schemeClr>
              </a:solidFill>
              <a:ln>
                <a:solidFill>
                  <a:srgbClr val="000000"/>
                </a:solidFill>
              </a:ln>
            </c:spPr>
          </c:marker>
          <c:xVal>
            <c:numRef>
              <c:f>Utilization!$I$28</c:f>
              <c:numCache>
                <c:formatCode>General</c:formatCode>
                <c:ptCount val="1"/>
                <c:pt idx="0">
                  <c:v>41.156184465829092</c:v>
                </c:pt>
              </c:numCache>
            </c:numRef>
          </c:xVal>
          <c:yVal>
            <c:numRef>
              <c:f>Utilization!$H$28</c:f>
              <c:numCache>
                <c:formatCode>General</c:formatCode>
                <c:ptCount val="1"/>
                <c:pt idx="0">
                  <c:v>0.57875904152216295</c:v>
                </c:pt>
              </c:numCache>
            </c:numRef>
          </c:yVal>
          <c:smooth val="0"/>
          <c:extLst>
            <c:ext xmlns:c16="http://schemas.microsoft.com/office/drawing/2014/chart" uri="{C3380CC4-5D6E-409C-BE32-E72D297353CC}">
              <c16:uniqueId val="{0000000F-4872-8140-81CE-6C74991B6815}"/>
            </c:ext>
          </c:extLst>
        </c:ser>
        <c:ser>
          <c:idx val="16"/>
          <c:order val="16"/>
          <c:tx>
            <c:strRef>
              <c:f>Utilization!$G$29</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Utilization!$I$29</c:f>
              <c:numCache>
                <c:formatCode>General</c:formatCode>
                <c:ptCount val="1"/>
                <c:pt idx="0">
                  <c:v>182.26380550436551</c:v>
                </c:pt>
              </c:numCache>
            </c:numRef>
          </c:xVal>
          <c:yVal>
            <c:numRef>
              <c:f>Utilization!$H$29</c:f>
              <c:numCache>
                <c:formatCode>General</c:formatCode>
                <c:ptCount val="1"/>
                <c:pt idx="0">
                  <c:v>0.50320785408000002</c:v>
                </c:pt>
              </c:numCache>
            </c:numRef>
          </c:yVal>
          <c:smooth val="0"/>
          <c:extLst>
            <c:ext xmlns:c16="http://schemas.microsoft.com/office/drawing/2014/chart" uri="{C3380CC4-5D6E-409C-BE32-E72D297353CC}">
              <c16:uniqueId val="{00000010-4872-8140-81CE-6C74991B6815}"/>
            </c:ext>
          </c:extLst>
        </c:ser>
        <c:ser>
          <c:idx val="17"/>
          <c:order val="17"/>
          <c:tx>
            <c:strRef>
              <c:f>Utilization!$G$30</c:f>
              <c:strCache>
                <c:ptCount val="1"/>
                <c:pt idx="0">
                  <c:v>CNN12</c:v>
                </c:pt>
              </c:strCache>
            </c:strRef>
          </c:tx>
          <c:spPr>
            <a:ln>
              <a:solidFill>
                <a:srgbClr val="000000"/>
              </a:solidFill>
            </a:ln>
          </c:spPr>
          <c:marker>
            <c:symbol val="diamond"/>
            <c:size val="10"/>
            <c:spPr>
              <a:solidFill>
                <a:schemeClr val="accent1">
                  <a:lumMod val="20000"/>
                  <a:lumOff val="80000"/>
                </a:schemeClr>
              </a:solidFill>
              <a:ln>
                <a:solidFill>
                  <a:srgbClr val="000000"/>
                </a:solidFill>
              </a:ln>
            </c:spPr>
          </c:marker>
          <c:xVal>
            <c:numRef>
              <c:f>Utilization!$I$30</c:f>
              <c:numCache>
                <c:formatCode>General</c:formatCode>
                <c:ptCount val="1"/>
                <c:pt idx="0">
                  <c:v>91.854329783194402</c:v>
                </c:pt>
              </c:numCache>
            </c:numRef>
          </c:xVal>
          <c:yVal>
            <c:numRef>
              <c:f>Utilization!$H$30</c:f>
              <c:numCache>
                <c:formatCode>General</c:formatCode>
                <c:ptCount val="1"/>
                <c:pt idx="0">
                  <c:v>0.55913685723428597</c:v>
                </c:pt>
              </c:numCache>
            </c:numRef>
          </c:yVal>
          <c:smooth val="0"/>
          <c:extLst>
            <c:ext xmlns:c16="http://schemas.microsoft.com/office/drawing/2014/chart" uri="{C3380CC4-5D6E-409C-BE32-E72D297353CC}">
              <c16:uniqueId val="{00000011-4872-8140-81CE-6C74991B6815}"/>
            </c:ext>
          </c:extLst>
        </c:ser>
        <c:ser>
          <c:idx val="18"/>
          <c:order val="18"/>
          <c:tx>
            <c:strRef>
              <c:f>Utilization!$G$31</c:f>
              <c:strCache>
                <c:ptCount val="1"/>
                <c:pt idx="0">
                  <c:v>CNN13</c:v>
                </c:pt>
              </c:strCache>
            </c:strRef>
          </c:tx>
          <c:spPr>
            <a:ln>
              <a:solidFill>
                <a:srgbClr val="000000"/>
              </a:solidFill>
            </a:ln>
          </c:spPr>
          <c:marker>
            <c:symbol val="diamond"/>
            <c:size val="10"/>
            <c:spPr>
              <a:solidFill>
                <a:srgbClr val="EA4335"/>
              </a:solidFill>
              <a:ln>
                <a:solidFill>
                  <a:srgbClr val="000000"/>
                </a:solidFill>
              </a:ln>
            </c:spPr>
          </c:marker>
          <c:xVal>
            <c:numRef>
              <c:f>Utilization!$I$31</c:f>
              <c:numCache>
                <c:formatCode>General</c:formatCode>
                <c:ptCount val="1"/>
                <c:pt idx="0">
                  <c:v>40.318576643867218</c:v>
                </c:pt>
              </c:numCache>
            </c:numRef>
          </c:xVal>
          <c:yVal>
            <c:numRef>
              <c:f>Utilization!$H$31</c:f>
              <c:numCache>
                <c:formatCode>General</c:formatCode>
                <c:ptCount val="1"/>
                <c:pt idx="0">
                  <c:v>0.45542687511893298</c:v>
                </c:pt>
              </c:numCache>
            </c:numRef>
          </c:yVal>
          <c:smooth val="0"/>
          <c:extLst>
            <c:ext xmlns:c16="http://schemas.microsoft.com/office/drawing/2014/chart" uri="{C3380CC4-5D6E-409C-BE32-E72D297353CC}">
              <c16:uniqueId val="{00000012-4872-8140-81CE-6C74991B6815}"/>
            </c:ext>
          </c:extLst>
        </c:ser>
        <c:ser>
          <c:idx val="19"/>
          <c:order val="19"/>
          <c:tx>
            <c:strRef>
              <c:f>Utilization!$G$32</c:f>
              <c:strCache>
                <c:ptCount val="1"/>
                <c:pt idx="0">
                  <c:v>RCNN1</c:v>
                </c:pt>
              </c:strCache>
            </c:strRef>
          </c:tx>
          <c:spPr>
            <a:ln>
              <a:solidFill>
                <a:srgbClr val="000000"/>
              </a:solidFill>
            </a:ln>
          </c:spPr>
          <c:marker>
            <c:symbol val="circle"/>
            <c:size val="10"/>
            <c:spPr>
              <a:solidFill>
                <a:schemeClr val="accent4"/>
              </a:solidFill>
              <a:ln>
                <a:solidFill>
                  <a:srgbClr val="000000"/>
                </a:solidFill>
              </a:ln>
            </c:spPr>
          </c:marker>
          <c:xVal>
            <c:numRef>
              <c:f>Utilization!$I$32</c:f>
              <c:numCache>
                <c:formatCode>General</c:formatCode>
                <c:ptCount val="1"/>
                <c:pt idx="0">
                  <c:v>19.333770223715931</c:v>
                </c:pt>
              </c:numCache>
            </c:numRef>
          </c:xVal>
          <c:yVal>
            <c:numRef>
              <c:f>Utilization!$H$32</c:f>
              <c:numCache>
                <c:formatCode>General</c:formatCode>
                <c:ptCount val="1"/>
                <c:pt idx="0">
                  <c:v>0.21078886399999999</c:v>
                </c:pt>
              </c:numCache>
            </c:numRef>
          </c:yVal>
          <c:smooth val="0"/>
          <c:extLst>
            <c:ext xmlns:c16="http://schemas.microsoft.com/office/drawing/2014/chart" uri="{C3380CC4-5D6E-409C-BE32-E72D297353CC}">
              <c16:uniqueId val="{00000013-4872-8140-81CE-6C74991B6815}"/>
            </c:ext>
          </c:extLst>
        </c:ser>
        <c:ser>
          <c:idx val="20"/>
          <c:order val="20"/>
          <c:tx>
            <c:strRef>
              <c:f>Utilization!$G$33</c:f>
              <c:strCache>
                <c:ptCount val="1"/>
                <c:pt idx="0">
                  <c:v>RCNN2</c:v>
                </c:pt>
              </c:strCache>
            </c:strRef>
          </c:tx>
          <c:spPr>
            <a:ln>
              <a:solidFill>
                <a:srgbClr val="000000"/>
              </a:solidFill>
            </a:ln>
          </c:spPr>
          <c:marker>
            <c:symbol val="circle"/>
            <c:size val="10"/>
            <c:spPr>
              <a:solidFill>
                <a:schemeClr val="accent3"/>
              </a:solidFill>
              <a:ln>
                <a:solidFill>
                  <a:srgbClr val="000000"/>
                </a:solidFill>
              </a:ln>
            </c:spPr>
          </c:marker>
          <c:xVal>
            <c:numRef>
              <c:f>Utilization!$I$33</c:f>
              <c:numCache>
                <c:formatCode>General</c:formatCode>
                <c:ptCount val="1"/>
                <c:pt idx="0">
                  <c:v>14.386920524667399</c:v>
                </c:pt>
              </c:numCache>
            </c:numRef>
          </c:xVal>
          <c:yVal>
            <c:numRef>
              <c:f>Utilization!$H$33</c:f>
              <c:numCache>
                <c:formatCode>General</c:formatCode>
                <c:ptCount val="1"/>
                <c:pt idx="0">
                  <c:v>0.31065594443410799</c:v>
                </c:pt>
              </c:numCache>
            </c:numRef>
          </c:yVal>
          <c:smooth val="0"/>
          <c:extLst>
            <c:ext xmlns:c16="http://schemas.microsoft.com/office/drawing/2014/chart" uri="{C3380CC4-5D6E-409C-BE32-E72D297353CC}">
              <c16:uniqueId val="{00000014-4872-8140-81CE-6C74991B6815}"/>
            </c:ext>
          </c:extLst>
        </c:ser>
        <c:ser>
          <c:idx val="21"/>
          <c:order val="21"/>
          <c:tx>
            <c:strRef>
              <c:f>Utilization!$G$34</c:f>
              <c:strCache>
                <c:ptCount val="1"/>
                <c:pt idx="0">
                  <c:v>RCNN3</c:v>
                </c:pt>
              </c:strCache>
            </c:strRef>
          </c:tx>
          <c:spPr>
            <a:ln>
              <a:solidFill>
                <a:srgbClr val="000000"/>
              </a:solidFill>
            </a:ln>
          </c:spPr>
          <c:marker>
            <c:symbol val="circle"/>
            <c:size val="10"/>
            <c:spPr>
              <a:solidFill>
                <a:schemeClr val="accent2"/>
              </a:solidFill>
              <a:ln>
                <a:solidFill>
                  <a:srgbClr val="000000"/>
                </a:solidFill>
              </a:ln>
            </c:spPr>
          </c:marker>
          <c:xVal>
            <c:numRef>
              <c:f>Utilization!$I$34</c:f>
              <c:numCache>
                <c:formatCode>General</c:formatCode>
                <c:ptCount val="1"/>
                <c:pt idx="0">
                  <c:v>35.175115656724351</c:v>
                </c:pt>
              </c:numCache>
            </c:numRef>
          </c:xVal>
          <c:yVal>
            <c:numRef>
              <c:f>Utilization!$H$34</c:f>
              <c:numCache>
                <c:formatCode>General</c:formatCode>
                <c:ptCount val="1"/>
                <c:pt idx="0">
                  <c:v>0.63441488694700898</c:v>
                </c:pt>
              </c:numCache>
            </c:numRef>
          </c:yVal>
          <c:smooth val="0"/>
          <c:extLst>
            <c:ext xmlns:c16="http://schemas.microsoft.com/office/drawing/2014/chart" uri="{C3380CC4-5D6E-409C-BE32-E72D297353CC}">
              <c16:uniqueId val="{00000015-4872-8140-81CE-6C74991B6815}"/>
            </c:ext>
          </c:extLst>
        </c:ser>
        <c:ser>
          <c:idx val="23"/>
          <c:order val="22"/>
          <c:tx>
            <c:strRef>
              <c:f>Utilization!$G$38</c:f>
              <c:strCache>
                <c:ptCount val="1"/>
                <c:pt idx="0">
                  <c:v>Peak2</c:v>
                </c:pt>
              </c:strCache>
            </c:strRef>
          </c:tx>
          <c:spPr>
            <a:ln>
              <a:solidFill>
                <a:srgbClr val="000000"/>
              </a:solidFill>
            </a:ln>
          </c:spPr>
          <c:marker>
            <c:symbol val="circle"/>
            <c:size val="2"/>
            <c:spPr>
              <a:solidFill>
                <a:srgbClr val="000000"/>
              </a:solidFill>
              <a:ln>
                <a:solidFill>
                  <a:srgbClr val="000000"/>
                </a:solidFill>
              </a:ln>
            </c:spPr>
          </c:marker>
          <c:xVal>
            <c:numRef>
              <c:f>Utilization!$I$38</c:f>
              <c:numCache>
                <c:formatCode>General</c:formatCode>
                <c:ptCount val="1"/>
                <c:pt idx="0">
                  <c:v>16</c:v>
                </c:pt>
              </c:numCache>
            </c:numRef>
          </c:xVal>
          <c:yVal>
            <c:numRef>
              <c:f>Utilization!$H$38</c:f>
              <c:numCache>
                <c:formatCode>General</c:formatCode>
                <c:ptCount val="1"/>
                <c:pt idx="0">
                  <c:v>1.024</c:v>
                </c:pt>
              </c:numCache>
            </c:numRef>
          </c:yVal>
          <c:smooth val="0"/>
          <c:extLst>
            <c:ext xmlns:c16="http://schemas.microsoft.com/office/drawing/2014/chart" uri="{C3380CC4-5D6E-409C-BE32-E72D297353CC}">
              <c16:uniqueId val="{00000016-4872-8140-81CE-6C74991B6815}"/>
            </c:ext>
          </c:extLst>
        </c:ser>
        <c:ser>
          <c:idx val="24"/>
          <c:order val="23"/>
          <c:tx>
            <c:strRef>
              <c:f>Utilization!$G$39</c:f>
              <c:strCache>
                <c:ptCount val="1"/>
                <c:pt idx="0">
                  <c:v>Peak3</c:v>
                </c:pt>
              </c:strCache>
            </c:strRef>
          </c:tx>
          <c:spPr>
            <a:ln>
              <a:solidFill>
                <a:srgbClr val="000000"/>
              </a:solidFill>
            </a:ln>
          </c:spPr>
          <c:marker>
            <c:symbol val="circle"/>
            <c:size val="2"/>
            <c:spPr>
              <a:solidFill>
                <a:srgbClr val="000000"/>
              </a:solidFill>
              <a:ln>
                <a:solidFill>
                  <a:srgbClr val="000000"/>
                </a:solidFill>
              </a:ln>
            </c:spPr>
          </c:marker>
          <c:xVal>
            <c:numRef>
              <c:f>Utilization!$I$39</c:f>
              <c:numCache>
                <c:formatCode>General</c:formatCode>
                <c:ptCount val="1"/>
                <c:pt idx="0">
                  <c:v>8</c:v>
                </c:pt>
              </c:numCache>
            </c:numRef>
          </c:xVal>
          <c:yVal>
            <c:numRef>
              <c:f>Utilization!$H$39</c:f>
              <c:numCache>
                <c:formatCode>General</c:formatCode>
                <c:ptCount val="1"/>
                <c:pt idx="0">
                  <c:v>0.51200000000000001</c:v>
                </c:pt>
              </c:numCache>
            </c:numRef>
          </c:yVal>
          <c:smooth val="0"/>
          <c:extLst>
            <c:ext xmlns:c16="http://schemas.microsoft.com/office/drawing/2014/chart" uri="{C3380CC4-5D6E-409C-BE32-E72D297353CC}">
              <c16:uniqueId val="{00000017-4872-8140-81CE-6C74991B6815}"/>
            </c:ext>
          </c:extLst>
        </c:ser>
        <c:dLbls>
          <c:showLegendKey val="0"/>
          <c:showVal val="0"/>
          <c:showCatName val="0"/>
          <c:showSerName val="0"/>
          <c:showPercent val="0"/>
          <c:showBubbleSize val="0"/>
        </c:dLbls>
        <c:axId val="-2058999416"/>
        <c:axId val="-2057095032"/>
      </c:scatterChart>
      <c:valAx>
        <c:axId val="-2058999416"/>
        <c:scaling>
          <c:logBase val="10"/>
          <c:orientation val="minMax"/>
          <c:min val="0.01"/>
        </c:scaling>
        <c:delete val="0"/>
        <c:axPos val="b"/>
        <c:title>
          <c:tx>
            <c:rich>
              <a:bodyPr/>
              <a:lstStyle/>
              <a:p>
                <a:pPr>
                  <a:defRPr sz="1800"/>
                </a:pPr>
                <a:r>
                  <a:rPr lang="en-US" sz="1800" dirty="0"/>
                  <a:t>FLOP/Byte</a:t>
                </a:r>
              </a:p>
            </c:rich>
          </c:tx>
          <c:overlay val="0"/>
        </c:title>
        <c:numFmt formatCode="0" sourceLinked="0"/>
        <c:majorTickMark val="out"/>
        <c:minorTickMark val="none"/>
        <c:tickLblPos val="nextTo"/>
        <c:txPr>
          <a:bodyPr/>
          <a:lstStyle/>
          <a:p>
            <a:pPr>
              <a:defRPr sz="1800"/>
            </a:pPr>
            <a:endParaRPr lang="en-US"/>
          </a:p>
        </c:txPr>
        <c:crossAx val="-2057095032"/>
        <c:crossesAt val="0.01"/>
        <c:crossBetween val="midCat"/>
      </c:valAx>
      <c:valAx>
        <c:axId val="-2057095032"/>
        <c:scaling>
          <c:logBase val="10"/>
          <c:orientation val="minMax"/>
          <c:max val="10"/>
        </c:scaling>
        <c:delete val="0"/>
        <c:axPos val="l"/>
        <c:majorGridlines/>
        <c:minorGridlines/>
        <c:title>
          <c:tx>
            <c:rich>
              <a:bodyPr rot="-5400000" vert="horz"/>
              <a:lstStyle/>
              <a:p>
                <a:pPr>
                  <a:defRPr/>
                </a:pPr>
                <a:r>
                  <a:rPr lang="en-US" sz="2000" dirty="0"/>
                  <a:t>Throughput (TFLOP/s)</a:t>
                </a:r>
              </a:p>
            </c:rich>
          </c:tx>
          <c:layout>
            <c:manualLayout>
              <c:xMode val="edge"/>
              <c:yMode val="edge"/>
              <c:x val="8.2644628099173504E-3"/>
              <c:y val="9.0909090909090898E-2"/>
            </c:manualLayout>
          </c:layout>
          <c:overlay val="0"/>
        </c:title>
        <c:numFmt formatCode="General" sourceLinked="1"/>
        <c:majorTickMark val="out"/>
        <c:minorTickMark val="none"/>
        <c:tickLblPos val="nextTo"/>
        <c:txPr>
          <a:bodyPr/>
          <a:lstStyle/>
          <a:p>
            <a:pPr>
              <a:defRPr sz="1800"/>
            </a:pPr>
            <a:endParaRPr lang="en-US"/>
          </a:p>
        </c:txPr>
        <c:crossAx val="-2058999416"/>
        <c:crossesAt val="0.01"/>
        <c:crossBetween val="midCat"/>
      </c:valAx>
      <c:spPr>
        <a:ln>
          <a:solidFill>
            <a:schemeClr val="tx1"/>
          </a:solidFill>
        </a:ln>
      </c:spPr>
    </c:plotArea>
    <c:legend>
      <c:legendPos val="r"/>
      <c:legendEntry>
        <c:idx val="22"/>
        <c:delete val="1"/>
      </c:legendEntry>
      <c:legendEntry>
        <c:idx val="23"/>
        <c:delete val="1"/>
      </c:legendEntry>
      <c:layout>
        <c:manualLayout>
          <c:xMode val="edge"/>
          <c:yMode val="edge"/>
          <c:x val="0.85459629639128998"/>
          <c:y val="0"/>
          <c:w val="0.14272820539126399"/>
          <c:h val="0.94589739918873805"/>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375865926595"/>
          <c:y val="0.12945946535953601"/>
          <c:w val="0.86863689170001301"/>
          <c:h val="0.478239404335495"/>
        </c:manualLayout>
      </c:layout>
      <c:barChart>
        <c:barDir val="col"/>
        <c:grouping val="stacked"/>
        <c:varyColors val="0"/>
        <c:ser>
          <c:idx val="0"/>
          <c:order val="0"/>
          <c:tx>
            <c:strRef>
              <c:f>'Noronha-Proposal-Result'!$T$116</c:f>
              <c:strCache>
                <c:ptCount val="1"/>
                <c:pt idx="0">
                  <c:v>Total Static</c:v>
                </c:pt>
              </c:strCache>
            </c:strRef>
          </c:tx>
          <c:spPr>
            <a:solidFill>
              <a:schemeClr val="tx1"/>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'Noronha-Proposal-Result'!$T$117:$T$146</c:f>
              <c:numCache>
                <c:formatCode>General</c:formatCode>
                <c:ptCount val="30"/>
                <c:pt idx="0">
                  <c:v>0.18336898082999201</c:v>
                </c:pt>
                <c:pt idx="1">
                  <c:v>2.8807456200452601E-2</c:v>
                </c:pt>
                <c:pt idx="2">
                  <c:v>1.6648405087365599E-3</c:v>
                </c:pt>
                <c:pt idx="3">
                  <c:v>0.182605477659394</c:v>
                </c:pt>
                <c:pt idx="4">
                  <c:v>5.0529269869651901E-2</c:v>
                </c:pt>
                <c:pt idx="5">
                  <c:v>2.9201875643069201E-3</c:v>
                </c:pt>
                <c:pt idx="6">
                  <c:v>0.18196233170166501</c:v>
                </c:pt>
                <c:pt idx="7">
                  <c:v>4.9264944264114E-2</c:v>
                </c:pt>
                <c:pt idx="8">
                  <c:v>2.8471196589116799E-3</c:v>
                </c:pt>
                <c:pt idx="9">
                  <c:v>0.181601258270706</c:v>
                </c:pt>
                <c:pt idx="10">
                  <c:v>0.17418796532873601</c:v>
                </c:pt>
                <c:pt idx="11">
                  <c:v>4.5879366886306699E-2</c:v>
                </c:pt>
                <c:pt idx="12">
                  <c:v>0.22843217304160399</c:v>
                </c:pt>
                <c:pt idx="13">
                  <c:v>0.21229569166946</c:v>
                </c:pt>
                <c:pt idx="14">
                  <c:v>3.3444521070352798E-2</c:v>
                </c:pt>
                <c:pt idx="15">
                  <c:v>0.104250085428801</c:v>
                </c:pt>
                <c:pt idx="16">
                  <c:v>7.1166821286420004E-2</c:v>
                </c:pt>
                <c:pt idx="17">
                  <c:v>1.3518392297138899E-2</c:v>
                </c:pt>
                <c:pt idx="18">
                  <c:v>0.23801422149787699</c:v>
                </c:pt>
                <c:pt idx="19">
                  <c:v>0.21306709112519201</c:v>
                </c:pt>
                <c:pt idx="20">
                  <c:v>3.72371671329675E-2</c:v>
                </c:pt>
                <c:pt idx="21">
                  <c:v>0.18269874330908201</c:v>
                </c:pt>
                <c:pt idx="22">
                  <c:v>8.3928929598445196E-2</c:v>
                </c:pt>
                <c:pt idx="23">
                  <c:v>1.8428916065629301E-2</c:v>
                </c:pt>
                <c:pt idx="24">
                  <c:v>0.13761116944635801</c:v>
                </c:pt>
                <c:pt idx="25">
                  <c:v>5.9898695965186703E-2</c:v>
                </c:pt>
                <c:pt idx="26">
                  <c:v>3.06159912286584E-2</c:v>
                </c:pt>
                <c:pt idx="27">
                  <c:v>0.16493306137688599</c:v>
                </c:pt>
                <c:pt idx="28">
                  <c:v>8.6827059138931101E-2</c:v>
                </c:pt>
                <c:pt idx="29">
                  <c:v>2.41168260877586E-2</c:v>
                </c:pt>
              </c:numCache>
            </c:numRef>
          </c:val>
          <c:extLst>
            <c:ext xmlns:c16="http://schemas.microsoft.com/office/drawing/2014/chart" uri="{C3380CC4-5D6E-409C-BE32-E72D297353CC}">
              <c16:uniqueId val="{00000000-17DC-2444-9296-EB85C77333E5}"/>
            </c:ext>
          </c:extLst>
        </c:ser>
        <c:ser>
          <c:idx val="1"/>
          <c:order val="1"/>
          <c:tx>
            <c:strRef>
              <c:f>'Noronha-Proposal-Result'!$U$116</c:f>
              <c:strCache>
                <c:ptCount val="1"/>
                <c:pt idx="0">
                  <c:v>PE</c:v>
                </c:pt>
              </c:strCache>
            </c:strRef>
          </c:tx>
          <c:spPr>
            <a:solidFill>
              <a:schemeClr val="accent2"/>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'Noronha-Proposal-Result'!$U$117:$U$146</c:f>
              <c:numCache>
                <c:formatCode>General</c:formatCode>
                <c:ptCount val="30"/>
                <c:pt idx="0">
                  <c:v>9.0239276490578692E-3</c:v>
                </c:pt>
                <c:pt idx="1">
                  <c:v>9.0239276490578692E-3</c:v>
                </c:pt>
                <c:pt idx="2">
                  <c:v>9.0239276490578692E-3</c:v>
                </c:pt>
                <c:pt idx="3">
                  <c:v>8.9025020670481202E-3</c:v>
                </c:pt>
                <c:pt idx="4">
                  <c:v>8.9025020670481202E-3</c:v>
                </c:pt>
                <c:pt idx="5">
                  <c:v>8.9025020670481202E-3</c:v>
                </c:pt>
                <c:pt idx="6">
                  <c:v>8.9121432902873107E-3</c:v>
                </c:pt>
                <c:pt idx="7">
                  <c:v>8.9121432902873107E-3</c:v>
                </c:pt>
                <c:pt idx="8">
                  <c:v>8.9121432902873107E-3</c:v>
                </c:pt>
                <c:pt idx="9">
                  <c:v>0.30264670529030102</c:v>
                </c:pt>
                <c:pt idx="10">
                  <c:v>0.30264670529030102</c:v>
                </c:pt>
                <c:pt idx="11">
                  <c:v>0.30264670529030102</c:v>
                </c:pt>
                <c:pt idx="12">
                  <c:v>0.211107476403575</c:v>
                </c:pt>
                <c:pt idx="13">
                  <c:v>0.211107476403575</c:v>
                </c:pt>
                <c:pt idx="14">
                  <c:v>0.211107476403575</c:v>
                </c:pt>
                <c:pt idx="15">
                  <c:v>7.8692141780799404E-2</c:v>
                </c:pt>
                <c:pt idx="16">
                  <c:v>7.8692141780799404E-2</c:v>
                </c:pt>
                <c:pt idx="17">
                  <c:v>7.8692141780799404E-2</c:v>
                </c:pt>
                <c:pt idx="18">
                  <c:v>0.19984411775074201</c:v>
                </c:pt>
                <c:pt idx="19">
                  <c:v>0.19984411775074201</c:v>
                </c:pt>
                <c:pt idx="20">
                  <c:v>0.19984411775074201</c:v>
                </c:pt>
                <c:pt idx="21">
                  <c:v>0.12035191944</c:v>
                </c:pt>
                <c:pt idx="22">
                  <c:v>0.12035191944</c:v>
                </c:pt>
                <c:pt idx="23">
                  <c:v>0.12035191944</c:v>
                </c:pt>
                <c:pt idx="24">
                  <c:v>0.24015212256121099</c:v>
                </c:pt>
                <c:pt idx="25">
                  <c:v>0.24015212256121099</c:v>
                </c:pt>
                <c:pt idx="26">
                  <c:v>0.24015212256121099</c:v>
                </c:pt>
                <c:pt idx="27">
                  <c:v>0.198221753537866</c:v>
                </c:pt>
                <c:pt idx="28">
                  <c:v>0.198221753537866</c:v>
                </c:pt>
                <c:pt idx="29">
                  <c:v>0.198221753537866</c:v>
                </c:pt>
              </c:numCache>
            </c:numRef>
          </c:val>
          <c:extLst>
            <c:ext xmlns:c16="http://schemas.microsoft.com/office/drawing/2014/chart" uri="{C3380CC4-5D6E-409C-BE32-E72D297353CC}">
              <c16:uniqueId val="{00000001-17DC-2444-9296-EB85C77333E5}"/>
            </c:ext>
          </c:extLst>
        </c:ser>
        <c:ser>
          <c:idx val="2"/>
          <c:order val="2"/>
          <c:tx>
            <c:strRef>
              <c:f>'Noronha-Proposal-Result'!$V$116</c:f>
              <c:strCache>
                <c:ptCount val="1"/>
                <c:pt idx="0">
                  <c:v>Param Buffer+NoC</c:v>
                </c:pt>
              </c:strCache>
            </c:strRef>
          </c:tx>
          <c:spPr>
            <a:solidFill>
              <a:schemeClr val="bg2">
                <a:lumMod val="65000"/>
              </a:schemeClr>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'Noronha-Proposal-Result'!$V$117:$V$146</c:f>
              <c:numCache>
                <c:formatCode>General</c:formatCode>
                <c:ptCount val="30"/>
                <c:pt idx="0">
                  <c:v>1.17319578794446E-2</c:v>
                </c:pt>
                <c:pt idx="1">
                  <c:v>1.17319578794446E-2</c:v>
                </c:pt>
                <c:pt idx="2">
                  <c:v>0</c:v>
                </c:pt>
                <c:pt idx="3">
                  <c:v>1.26463384742045E-2</c:v>
                </c:pt>
                <c:pt idx="4">
                  <c:v>1.26463384742045E-2</c:v>
                </c:pt>
                <c:pt idx="5">
                  <c:v>0</c:v>
                </c:pt>
                <c:pt idx="6">
                  <c:v>1.22304942107313E-2</c:v>
                </c:pt>
                <c:pt idx="7">
                  <c:v>1.22304942107313E-2</c:v>
                </c:pt>
                <c:pt idx="8">
                  <c:v>0</c:v>
                </c:pt>
                <c:pt idx="9">
                  <c:v>0.35616827105794402</c:v>
                </c:pt>
                <c:pt idx="10">
                  <c:v>0.35616827105794402</c:v>
                </c:pt>
                <c:pt idx="11">
                  <c:v>6.6223757251329196E-3</c:v>
                </c:pt>
                <c:pt idx="12">
                  <c:v>0.364500915103388</c:v>
                </c:pt>
                <c:pt idx="13">
                  <c:v>0.364500915103388</c:v>
                </c:pt>
                <c:pt idx="14">
                  <c:v>8.6009506674301801E-3</c:v>
                </c:pt>
                <c:pt idx="15">
                  <c:v>0.62156848757749905</c:v>
                </c:pt>
                <c:pt idx="16">
                  <c:v>0.62156848757749905</c:v>
                </c:pt>
                <c:pt idx="17">
                  <c:v>1.14344534757841E-2</c:v>
                </c:pt>
                <c:pt idx="18">
                  <c:v>0.35461763122291701</c:v>
                </c:pt>
                <c:pt idx="19">
                  <c:v>0.35461763122291701</c:v>
                </c:pt>
                <c:pt idx="20">
                  <c:v>8.1578121744225098E-3</c:v>
                </c:pt>
                <c:pt idx="21">
                  <c:v>0.14232606012886101</c:v>
                </c:pt>
                <c:pt idx="22">
                  <c:v>0.14232606012886101</c:v>
                </c:pt>
                <c:pt idx="23">
                  <c:v>2.5231355232569201E-3</c:v>
                </c:pt>
                <c:pt idx="24">
                  <c:v>0.157034360792177</c:v>
                </c:pt>
                <c:pt idx="25">
                  <c:v>0.157034360792177</c:v>
                </c:pt>
                <c:pt idx="26">
                  <c:v>2.5904245573330799E-3</c:v>
                </c:pt>
                <c:pt idx="27">
                  <c:v>0.191725325515018</c:v>
                </c:pt>
                <c:pt idx="28">
                  <c:v>0.191725325515018</c:v>
                </c:pt>
                <c:pt idx="29">
                  <c:v>3.8424508294236498E-3</c:v>
                </c:pt>
              </c:numCache>
            </c:numRef>
          </c:val>
          <c:extLst>
            <c:ext xmlns:c16="http://schemas.microsoft.com/office/drawing/2014/chart" uri="{C3380CC4-5D6E-409C-BE32-E72D297353CC}">
              <c16:uniqueId val="{00000002-17DC-2444-9296-EB85C77333E5}"/>
            </c:ext>
          </c:extLst>
        </c:ser>
        <c:ser>
          <c:idx val="3"/>
          <c:order val="3"/>
          <c:tx>
            <c:strRef>
              <c:f>'Noronha-Proposal-Result'!$W$116</c:f>
              <c:strCache>
                <c:ptCount val="1"/>
                <c:pt idx="0">
                  <c:v>Act Buffer+NoC </c:v>
                </c:pt>
              </c:strCache>
            </c:strRef>
          </c:tx>
          <c:spPr>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'Noronha-Proposal-Result'!$W$117:$W$146</c:f>
              <c:numCache>
                <c:formatCode>General</c:formatCode>
                <c:ptCount val="30"/>
                <c:pt idx="0">
                  <c:v>2.9555537094047102E-4</c:v>
                </c:pt>
                <c:pt idx="1">
                  <c:v>2.9555537094047102E-4</c:v>
                </c:pt>
                <c:pt idx="2">
                  <c:v>9.2361053418897092E-6</c:v>
                </c:pt>
                <c:pt idx="3">
                  <c:v>5.0107283867161596E-4</c:v>
                </c:pt>
                <c:pt idx="4">
                  <c:v>5.0107283867161596E-4</c:v>
                </c:pt>
                <c:pt idx="5">
                  <c:v>1.5658526208487999E-5</c:v>
                </c:pt>
                <c:pt idx="6">
                  <c:v>4.7681475228888098E-4</c:v>
                </c:pt>
                <c:pt idx="7">
                  <c:v>4.7681475228888098E-4</c:v>
                </c:pt>
                <c:pt idx="8">
                  <c:v>1.49004610090275E-5</c:v>
                </c:pt>
                <c:pt idx="9">
                  <c:v>1.1177727163700701E-2</c:v>
                </c:pt>
                <c:pt idx="10">
                  <c:v>1.1177727163700701E-2</c:v>
                </c:pt>
                <c:pt idx="11">
                  <c:v>2.0783184535549999E-4</c:v>
                </c:pt>
                <c:pt idx="12">
                  <c:v>1.3213716411052699E-2</c:v>
                </c:pt>
                <c:pt idx="13">
                  <c:v>1.3213716411052699E-2</c:v>
                </c:pt>
                <c:pt idx="14">
                  <c:v>3.1179763417779101E-4</c:v>
                </c:pt>
                <c:pt idx="15">
                  <c:v>2.4600990708866101E-2</c:v>
                </c:pt>
                <c:pt idx="16">
                  <c:v>2.4600990708866101E-2</c:v>
                </c:pt>
                <c:pt idx="17">
                  <c:v>4.6662127278753298E-4</c:v>
                </c:pt>
                <c:pt idx="18">
                  <c:v>1.3074099229801499E-2</c:v>
                </c:pt>
                <c:pt idx="19">
                  <c:v>1.3074099229801499E-2</c:v>
                </c:pt>
                <c:pt idx="20">
                  <c:v>3.0237853406216598E-4</c:v>
                </c:pt>
                <c:pt idx="21">
                  <c:v>4.4215647416857599E-3</c:v>
                </c:pt>
                <c:pt idx="22">
                  <c:v>4.4215647416857599E-3</c:v>
                </c:pt>
                <c:pt idx="23">
                  <c:v>8.4816955952810505E-5</c:v>
                </c:pt>
                <c:pt idx="24">
                  <c:v>5.4670362156908703E-3</c:v>
                </c:pt>
                <c:pt idx="25">
                  <c:v>5.4670362156908703E-3</c:v>
                </c:pt>
                <c:pt idx="26">
                  <c:v>9.32644896359156E-5</c:v>
                </c:pt>
                <c:pt idx="27">
                  <c:v>6.4590966926953404E-3</c:v>
                </c:pt>
                <c:pt idx="28">
                  <c:v>6.4590966926953404E-3</c:v>
                </c:pt>
                <c:pt idx="29">
                  <c:v>1.3406096723522499E-4</c:v>
                </c:pt>
              </c:numCache>
            </c:numRef>
          </c:val>
          <c:extLst>
            <c:ext xmlns:c16="http://schemas.microsoft.com/office/drawing/2014/chart" uri="{C3380CC4-5D6E-409C-BE32-E72D297353CC}">
              <c16:uniqueId val="{00000003-17DC-2444-9296-EB85C77333E5}"/>
            </c:ext>
          </c:extLst>
        </c:ser>
        <c:ser>
          <c:idx val="4"/>
          <c:order val="4"/>
          <c:tx>
            <c:strRef>
              <c:f>'Noronha-Proposal-Result'!$X$116</c:f>
              <c:strCache>
                <c:ptCount val="1"/>
                <c:pt idx="0">
                  <c:v>Off-chip Interconnect </c:v>
                </c:pt>
              </c:strCache>
            </c:strRef>
          </c:tx>
          <c:spPr>
            <a:solidFill>
              <a:srgbClr val="2661B1"/>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'Noronha-Proposal-Result'!$X$117:$X$146</c:f>
              <c:numCache>
                <c:formatCode>General</c:formatCode>
                <c:ptCount val="30"/>
                <c:pt idx="0">
                  <c:v>0.31791391739083502</c:v>
                </c:pt>
                <c:pt idx="1">
                  <c:v>0.31791391739083502</c:v>
                </c:pt>
                <c:pt idx="2">
                  <c:v>0</c:v>
                </c:pt>
                <c:pt idx="3">
                  <c:v>0.31782002356071198</c:v>
                </c:pt>
                <c:pt idx="4">
                  <c:v>0.31782002356071198</c:v>
                </c:pt>
                <c:pt idx="5">
                  <c:v>0</c:v>
                </c:pt>
                <c:pt idx="6">
                  <c:v>0.31824903738062998</c:v>
                </c:pt>
                <c:pt idx="7">
                  <c:v>0.31824903738062998</c:v>
                </c:pt>
                <c:pt idx="8">
                  <c:v>0</c:v>
                </c:pt>
                <c:pt idx="9">
                  <c:v>5.9303112174764402E-2</c:v>
                </c:pt>
                <c:pt idx="10">
                  <c:v>5.9303112174764402E-2</c:v>
                </c:pt>
                <c:pt idx="11">
                  <c:v>2.8786138858653401E-2</c:v>
                </c:pt>
                <c:pt idx="12">
                  <c:v>7.3025262353798304E-2</c:v>
                </c:pt>
                <c:pt idx="13">
                  <c:v>7.3025262353798304E-2</c:v>
                </c:pt>
                <c:pt idx="14">
                  <c:v>1.08559513443764E-2</c:v>
                </c:pt>
                <c:pt idx="15">
                  <c:v>6.8287030770842597E-2</c:v>
                </c:pt>
                <c:pt idx="16">
                  <c:v>6.8287030770842597E-2</c:v>
                </c:pt>
                <c:pt idx="17">
                  <c:v>6.8711290198049096E-3</c:v>
                </c:pt>
                <c:pt idx="18">
                  <c:v>7.7702269849615493E-2</c:v>
                </c:pt>
                <c:pt idx="19">
                  <c:v>7.7702269849615493E-2</c:v>
                </c:pt>
                <c:pt idx="20">
                  <c:v>8.00304014363434E-3</c:v>
                </c:pt>
                <c:pt idx="21">
                  <c:v>0.21986082412801999</c:v>
                </c:pt>
                <c:pt idx="22">
                  <c:v>0.21986082412801999</c:v>
                </c:pt>
                <c:pt idx="23">
                  <c:v>1.09143543164239E-2</c:v>
                </c:pt>
                <c:pt idx="24">
                  <c:v>0.183710413979845</c:v>
                </c:pt>
                <c:pt idx="25">
                  <c:v>0.183710413979845</c:v>
                </c:pt>
                <c:pt idx="26">
                  <c:v>1.8102743050721699E-2</c:v>
                </c:pt>
                <c:pt idx="27">
                  <c:v>0.192662946552287</c:v>
                </c:pt>
                <c:pt idx="28">
                  <c:v>0.192662946552287</c:v>
                </c:pt>
                <c:pt idx="29">
                  <c:v>1.25364080315724E-2</c:v>
                </c:pt>
              </c:numCache>
            </c:numRef>
          </c:val>
          <c:extLst>
            <c:ext xmlns:c16="http://schemas.microsoft.com/office/drawing/2014/chart" uri="{C3380CC4-5D6E-409C-BE32-E72D297353CC}">
              <c16:uniqueId val="{00000004-17DC-2444-9296-EB85C77333E5}"/>
            </c:ext>
          </c:extLst>
        </c:ser>
        <c:ser>
          <c:idx val="5"/>
          <c:order val="5"/>
          <c:tx>
            <c:strRef>
              <c:f>'Noronha-Proposal-Result'!$Y$116</c:f>
              <c:strCache>
                <c:ptCount val="1"/>
                <c:pt idx="0">
                  <c:v>DRAM </c:v>
                </c:pt>
              </c:strCache>
            </c:strRef>
          </c:tx>
          <c:spPr>
            <a:solidFill>
              <a:schemeClr val="accent3">
                <a:lumMod val="60000"/>
                <a:lumOff val="40000"/>
              </a:schemeClr>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'Noronha-Proposal-Result'!$Y$117:$Y$146</c:f>
              <c:numCache>
                <c:formatCode>General</c:formatCode>
                <c:ptCount val="30"/>
                <c:pt idx="0">
                  <c:v>0.47766566087973</c:v>
                </c:pt>
                <c:pt idx="1">
                  <c:v>0.47766566087973</c:v>
                </c:pt>
                <c:pt idx="2">
                  <c:v>0.166110021836711</c:v>
                </c:pt>
                <c:pt idx="3">
                  <c:v>0.47752458539997</c:v>
                </c:pt>
                <c:pt idx="4">
                  <c:v>0.47752458539997</c:v>
                </c:pt>
                <c:pt idx="5">
                  <c:v>0.16606096231047199</c:v>
                </c:pt>
                <c:pt idx="6">
                  <c:v>0.47816917866439701</c:v>
                </c:pt>
                <c:pt idx="7">
                  <c:v>0.47816917866439701</c:v>
                </c:pt>
                <c:pt idx="8">
                  <c:v>0.16628512203137899</c:v>
                </c:pt>
                <c:pt idx="9">
                  <c:v>8.9102926042583602E-2</c:v>
                </c:pt>
                <c:pt idx="10">
                  <c:v>8.9102926042583602E-2</c:v>
                </c:pt>
                <c:pt idx="11">
                  <c:v>3.0985876111314401E-2</c:v>
                </c:pt>
                <c:pt idx="12">
                  <c:v>0.10972045668658199</c:v>
                </c:pt>
                <c:pt idx="13">
                  <c:v>0.10972045668658199</c:v>
                </c:pt>
                <c:pt idx="14">
                  <c:v>3.8155699579859599E-2</c:v>
                </c:pt>
                <c:pt idx="15">
                  <c:v>0.10260126373319101</c:v>
                </c:pt>
                <c:pt idx="16">
                  <c:v>0.10260126373319101</c:v>
                </c:pt>
                <c:pt idx="17">
                  <c:v>3.5679973577765298E-2</c:v>
                </c:pt>
                <c:pt idx="18">
                  <c:v>0.116747660449047</c:v>
                </c:pt>
                <c:pt idx="19">
                  <c:v>0.116747660449047</c:v>
                </c:pt>
                <c:pt idx="20">
                  <c:v>4.0599435996424099E-2</c:v>
                </c:pt>
                <c:pt idx="21">
                  <c:v>0.33034088825234997</c:v>
                </c:pt>
                <c:pt idx="22">
                  <c:v>0.33034088825234997</c:v>
                </c:pt>
                <c:pt idx="23">
                  <c:v>0.11487728060688999</c:v>
                </c:pt>
                <c:pt idx="24">
                  <c:v>0.276024897004718</c:v>
                </c:pt>
                <c:pt idx="25">
                  <c:v>0.276024897004718</c:v>
                </c:pt>
                <c:pt idx="26">
                  <c:v>9.5988691304469201E-2</c:v>
                </c:pt>
                <c:pt idx="27">
                  <c:v>0.289476077194812</c:v>
                </c:pt>
                <c:pt idx="28">
                  <c:v>0.289476077194812</c:v>
                </c:pt>
                <c:pt idx="29">
                  <c:v>0.101005795165806</c:v>
                </c:pt>
              </c:numCache>
            </c:numRef>
          </c:val>
          <c:extLst>
            <c:ext xmlns:c16="http://schemas.microsoft.com/office/drawing/2014/chart" uri="{C3380CC4-5D6E-409C-BE32-E72D297353CC}">
              <c16:uniqueId val="{00000005-17DC-2444-9296-EB85C77333E5}"/>
            </c:ext>
          </c:extLst>
        </c:ser>
        <c:dLbls>
          <c:showLegendKey val="0"/>
          <c:showVal val="0"/>
          <c:showCatName val="0"/>
          <c:showSerName val="0"/>
          <c:showPercent val="0"/>
          <c:showBubbleSize val="0"/>
        </c:dLbls>
        <c:gapWidth val="150"/>
        <c:overlap val="100"/>
        <c:axId val="1822949240"/>
        <c:axId val="1822952264"/>
      </c:barChart>
      <c:catAx>
        <c:axId val="1822949240"/>
        <c:scaling>
          <c:orientation val="minMax"/>
        </c:scaling>
        <c:delete val="0"/>
        <c:axPos val="b"/>
        <c:numFmt formatCode="General" sourceLinked="0"/>
        <c:majorTickMark val="out"/>
        <c:minorTickMark val="none"/>
        <c:tickLblPos val="nextTo"/>
        <c:txPr>
          <a:bodyPr/>
          <a:lstStyle/>
          <a:p>
            <a:pPr>
              <a:defRPr sz="1700" b="0">
                <a:latin typeface="Gill Sans MT" panose="020B0502020104020203" pitchFamily="34" charset="77"/>
              </a:defRPr>
            </a:pPr>
            <a:endParaRPr lang="en-US"/>
          </a:p>
        </c:txPr>
        <c:crossAx val="1822952264"/>
        <c:crosses val="autoZero"/>
        <c:auto val="1"/>
        <c:lblAlgn val="ctr"/>
        <c:lblOffset val="100"/>
        <c:noMultiLvlLbl val="0"/>
      </c:catAx>
      <c:valAx>
        <c:axId val="1822952264"/>
        <c:scaling>
          <c:orientation val="minMax"/>
          <c:max val="1"/>
        </c:scaling>
        <c:delete val="0"/>
        <c:axPos val="l"/>
        <c:majorGridlines/>
        <c:title>
          <c:tx>
            <c:rich>
              <a:bodyPr rot="-5400000" vert="horz"/>
              <a:lstStyle/>
              <a:p>
                <a:pPr>
                  <a:defRPr sz="2000">
                    <a:latin typeface="Gill Sans MT" panose="020B0502020104020203" pitchFamily="34" charset="77"/>
                  </a:defRPr>
                </a:pPr>
                <a:r>
                  <a:rPr lang="en-US" sz="2000">
                    <a:latin typeface="Gill Sans MT" panose="020B0502020104020203" pitchFamily="34" charset="77"/>
                  </a:rPr>
                  <a:t>Normalized Energy</a:t>
                </a:r>
              </a:p>
            </c:rich>
          </c:tx>
          <c:layout>
            <c:manualLayout>
              <c:xMode val="edge"/>
              <c:yMode val="edge"/>
              <c:x val="1.0928961748633901E-2"/>
              <c:y val="0.13647727215479999"/>
            </c:manualLayout>
          </c:layout>
          <c:overlay val="0"/>
        </c:title>
        <c:numFmt formatCode="General" sourceLinked="0"/>
        <c:majorTickMark val="out"/>
        <c:minorTickMark val="none"/>
        <c:tickLblPos val="nextTo"/>
        <c:txPr>
          <a:bodyPr/>
          <a:lstStyle/>
          <a:p>
            <a:pPr>
              <a:defRPr sz="2000">
                <a:latin typeface="Gill Sans MT" panose="020B0502020104020203" pitchFamily="34" charset="77"/>
              </a:defRPr>
            </a:pPr>
            <a:endParaRPr lang="en-US"/>
          </a:p>
        </c:txPr>
        <c:crossAx val="1822949240"/>
        <c:crosses val="autoZero"/>
        <c:crossBetween val="between"/>
        <c:majorUnit val="0.25"/>
      </c:valAx>
      <c:spPr>
        <a:ln>
          <a:solidFill>
            <a:schemeClr val="tx1"/>
          </a:solidFill>
        </a:ln>
      </c:spPr>
    </c:plotArea>
    <c:legend>
      <c:legendPos val="t"/>
      <c:layout>
        <c:manualLayout>
          <c:xMode val="edge"/>
          <c:yMode val="edge"/>
          <c:x val="0"/>
          <c:y val="0"/>
          <c:w val="1"/>
          <c:h val="0.107947399089509"/>
        </c:manualLayout>
      </c:layout>
      <c:overlay val="0"/>
      <c:txPr>
        <a:bodyPr/>
        <a:lstStyle/>
        <a:p>
          <a:pPr>
            <a:defRPr sz="20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148997956945996E-2"/>
          <c:y val="0.20808248162278836"/>
          <c:w val="0.88223132274709237"/>
          <c:h val="0.66291298035022728"/>
        </c:manualLayout>
      </c:layout>
      <c:barChart>
        <c:barDir val="col"/>
        <c:grouping val="clustered"/>
        <c:varyColors val="0"/>
        <c:ser>
          <c:idx val="0"/>
          <c:order val="0"/>
          <c:tx>
            <c:strRef>
              <c:f>'Utilization (2)'!$AR$97</c:f>
              <c:strCache>
                <c:ptCount val="1"/>
                <c:pt idx="0">
                  <c:v>Base</c:v>
                </c:pt>
              </c:strCache>
            </c:strRef>
          </c:tx>
          <c:spPr>
            <a:solidFill>
              <a:schemeClr val="tx1">
                <a:lumMod val="65000"/>
                <a:lumOff val="35000"/>
              </a:schemeClr>
            </a:solidFill>
            <a:ln>
              <a:solidFill>
                <a:srgbClr val="000000"/>
              </a:solidFill>
            </a:ln>
          </c:spPr>
          <c:invertIfNegative val="0"/>
          <c:cat>
            <c:strRef>
              <c:f>'Utilization (2)'!$AP$98:$AP$107</c:f>
              <c:strCache>
                <c:ptCount val="10"/>
                <c:pt idx="0">
                  <c:v>LSTM1</c:v>
                </c:pt>
                <c:pt idx="1">
                  <c:v>Trans.1</c:v>
                </c:pt>
                <c:pt idx="2">
                  <c:v>Trans.2</c:v>
                </c:pt>
                <c:pt idx="3">
                  <c:v>CNN5</c:v>
                </c:pt>
                <c:pt idx="4">
                  <c:v>CNN9</c:v>
                </c:pt>
                <c:pt idx="5">
                  <c:v>CNN10</c:v>
                </c:pt>
                <c:pt idx="6">
                  <c:v>CNN12</c:v>
                </c:pt>
                <c:pt idx="7">
                  <c:v>RCNN1</c:v>
                </c:pt>
                <c:pt idx="8">
                  <c:v>RCNN3</c:v>
                </c:pt>
                <c:pt idx="9">
                  <c:v>Average</c:v>
                </c:pt>
              </c:strCache>
            </c:strRef>
          </c:cat>
          <c:val>
            <c:numRef>
              <c:f>'Utilization (2)'!$AR$98:$AR$107</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0-DB45-1C4E-993A-F14DA9316A2A}"/>
            </c:ext>
          </c:extLst>
        </c:ser>
        <c:ser>
          <c:idx val="2"/>
          <c:order val="1"/>
          <c:tx>
            <c:strRef>
              <c:f>'Utilization (2)'!$AT$97</c:f>
              <c:strCache>
                <c:ptCount val="1"/>
                <c:pt idx="0">
                  <c:v>Base+HB</c:v>
                </c:pt>
              </c:strCache>
            </c:strRef>
          </c:tx>
          <c:spPr>
            <a:solidFill>
              <a:schemeClr val="accent3">
                <a:lumMod val="40000"/>
                <a:lumOff val="60000"/>
              </a:schemeClr>
            </a:solidFill>
            <a:ln>
              <a:solidFill>
                <a:srgbClr val="000000"/>
              </a:solidFill>
            </a:ln>
          </c:spPr>
          <c:invertIfNegative val="0"/>
          <c:cat>
            <c:strRef>
              <c:f>'Utilization (2)'!$AP$98:$AP$107</c:f>
              <c:strCache>
                <c:ptCount val="10"/>
                <c:pt idx="0">
                  <c:v>LSTM1</c:v>
                </c:pt>
                <c:pt idx="1">
                  <c:v>Trans.1</c:v>
                </c:pt>
                <c:pt idx="2">
                  <c:v>Trans.2</c:v>
                </c:pt>
                <c:pt idx="3">
                  <c:v>CNN5</c:v>
                </c:pt>
                <c:pt idx="4">
                  <c:v>CNN9</c:v>
                </c:pt>
                <c:pt idx="5">
                  <c:v>CNN10</c:v>
                </c:pt>
                <c:pt idx="6">
                  <c:v>CNN12</c:v>
                </c:pt>
                <c:pt idx="7">
                  <c:v>RCNN1</c:v>
                </c:pt>
                <c:pt idx="8">
                  <c:v>RCNN3</c:v>
                </c:pt>
                <c:pt idx="9">
                  <c:v>Average</c:v>
                </c:pt>
              </c:strCache>
            </c:strRef>
          </c:cat>
          <c:val>
            <c:numRef>
              <c:f>'Utilization (2)'!$AT$98:$AT$107</c:f>
              <c:numCache>
                <c:formatCode>General</c:formatCode>
                <c:ptCount val="10"/>
                <c:pt idx="0">
                  <c:v>6.3653305433858636</c:v>
                </c:pt>
                <c:pt idx="1">
                  <c:v>3.6138554570539538</c:v>
                </c:pt>
                <c:pt idx="2">
                  <c:v>3.6935458756666288</c:v>
                </c:pt>
                <c:pt idx="3">
                  <c:v>1.6198442345668389</c:v>
                </c:pt>
                <c:pt idx="4">
                  <c:v>1.7640153705117436</c:v>
                </c:pt>
                <c:pt idx="5">
                  <c:v>1.4648692121463933</c:v>
                </c:pt>
                <c:pt idx="6">
                  <c:v>1.6460024597759921</c:v>
                </c:pt>
                <c:pt idx="7">
                  <c:v>2.1768268007610452</c:v>
                </c:pt>
                <c:pt idx="8">
                  <c:v>2.2973984195972852</c:v>
                </c:pt>
                <c:pt idx="9">
                  <c:v>2.5183276782952482</c:v>
                </c:pt>
              </c:numCache>
            </c:numRef>
          </c:val>
          <c:extLst>
            <c:ext xmlns:c16="http://schemas.microsoft.com/office/drawing/2014/chart" uri="{C3380CC4-5D6E-409C-BE32-E72D297353CC}">
              <c16:uniqueId val="{00000001-DB45-1C4E-993A-F14DA9316A2A}"/>
            </c:ext>
          </c:extLst>
        </c:ser>
        <c:ser>
          <c:idx val="4"/>
          <c:order val="2"/>
          <c:tx>
            <c:strRef>
              <c:f>'Utilization (2)'!$AX$97</c:f>
              <c:strCache>
                <c:ptCount val="1"/>
                <c:pt idx="0">
                  <c:v>Mensa</c:v>
                </c:pt>
              </c:strCache>
            </c:strRef>
          </c:tx>
          <c:spPr>
            <a:solidFill>
              <a:srgbClr val="EA4335"/>
            </a:solidFill>
            <a:ln>
              <a:solidFill>
                <a:srgbClr val="000000"/>
              </a:solidFill>
            </a:ln>
          </c:spPr>
          <c:invertIfNegative val="0"/>
          <c:cat>
            <c:strRef>
              <c:f>'Utilization (2)'!$AP$98:$AP$107</c:f>
              <c:strCache>
                <c:ptCount val="10"/>
                <c:pt idx="0">
                  <c:v>LSTM1</c:v>
                </c:pt>
                <c:pt idx="1">
                  <c:v>Trans.1</c:v>
                </c:pt>
                <c:pt idx="2">
                  <c:v>Trans.2</c:v>
                </c:pt>
                <c:pt idx="3">
                  <c:v>CNN5</c:v>
                </c:pt>
                <c:pt idx="4">
                  <c:v>CNN9</c:v>
                </c:pt>
                <c:pt idx="5">
                  <c:v>CNN10</c:v>
                </c:pt>
                <c:pt idx="6">
                  <c:v>CNN12</c:v>
                </c:pt>
                <c:pt idx="7">
                  <c:v>RCNN1</c:v>
                </c:pt>
                <c:pt idx="8">
                  <c:v>RCNN3</c:v>
                </c:pt>
                <c:pt idx="9">
                  <c:v>Average</c:v>
                </c:pt>
              </c:strCache>
            </c:strRef>
          </c:cat>
          <c:val>
            <c:numRef>
              <c:f>'Utilization (2)'!$AX$98:$AX$107</c:f>
              <c:numCache>
                <c:formatCode>General</c:formatCode>
                <c:ptCount val="10"/>
                <c:pt idx="0">
                  <c:v>8.0451599385564503</c:v>
                </c:pt>
                <c:pt idx="1">
                  <c:v>4.567562508915513</c:v>
                </c:pt>
                <c:pt idx="2">
                  <c:v>4.6682834626726848</c:v>
                </c:pt>
                <c:pt idx="3">
                  <c:v>1.9823671287224456</c:v>
                </c:pt>
                <c:pt idx="4">
                  <c:v>2.1830123417667449</c:v>
                </c:pt>
                <c:pt idx="5">
                  <c:v>1.7926281653712199</c:v>
                </c:pt>
                <c:pt idx="6">
                  <c:v>2.0494360756990289</c:v>
                </c:pt>
                <c:pt idx="7">
                  <c:v>2.7569560320811219</c:v>
                </c:pt>
                <c:pt idx="8">
                  <c:v>2.6132375968995327</c:v>
                </c:pt>
                <c:pt idx="9">
                  <c:v>3.1173452494995408</c:v>
                </c:pt>
              </c:numCache>
            </c:numRef>
          </c:val>
          <c:extLst>
            <c:ext xmlns:c16="http://schemas.microsoft.com/office/drawing/2014/chart" uri="{C3380CC4-5D6E-409C-BE32-E72D297353CC}">
              <c16:uniqueId val="{00000002-DB45-1C4E-993A-F14DA9316A2A}"/>
            </c:ext>
          </c:extLst>
        </c:ser>
        <c:dLbls>
          <c:showLegendKey val="0"/>
          <c:showVal val="0"/>
          <c:showCatName val="0"/>
          <c:showSerName val="0"/>
          <c:showPercent val="0"/>
          <c:showBubbleSize val="0"/>
        </c:dLbls>
        <c:gapWidth val="150"/>
        <c:axId val="2138830856"/>
        <c:axId val="2138835688"/>
      </c:barChart>
      <c:catAx>
        <c:axId val="2138830856"/>
        <c:scaling>
          <c:orientation val="minMax"/>
        </c:scaling>
        <c:delete val="0"/>
        <c:axPos val="b"/>
        <c:numFmt formatCode="General" sourceLinked="0"/>
        <c:majorTickMark val="out"/>
        <c:minorTickMark val="none"/>
        <c:tickLblPos val="nextTo"/>
        <c:crossAx val="2138835688"/>
        <c:crosses val="autoZero"/>
        <c:auto val="1"/>
        <c:lblAlgn val="ctr"/>
        <c:lblOffset val="100"/>
        <c:noMultiLvlLbl val="0"/>
      </c:catAx>
      <c:valAx>
        <c:axId val="2138835688"/>
        <c:scaling>
          <c:orientation val="minMax"/>
          <c:max val="8"/>
          <c:min val="0"/>
        </c:scaling>
        <c:delete val="0"/>
        <c:axPos val="l"/>
        <c:majorGridlines/>
        <c:title>
          <c:tx>
            <c:rich>
              <a:bodyPr rot="-5400000" vert="horz"/>
              <a:lstStyle/>
              <a:p>
                <a:pPr>
                  <a:defRPr/>
                </a:pPr>
                <a:r>
                  <a:rPr lang="en-US" dirty="0"/>
                  <a:t>Normalized</a:t>
                </a:r>
                <a:r>
                  <a:rPr lang="en-US" baseline="0" dirty="0"/>
                  <a:t> </a:t>
                </a:r>
                <a:r>
                  <a:rPr lang="en-US" dirty="0"/>
                  <a:t> Throughput</a:t>
                </a:r>
              </a:p>
            </c:rich>
          </c:tx>
          <c:layout>
            <c:manualLayout>
              <c:xMode val="edge"/>
              <c:yMode val="edge"/>
              <c:x val="2.6809939432353512E-2"/>
              <c:y val="0.18160605580839495"/>
            </c:manualLayout>
          </c:layout>
          <c:overlay val="0"/>
        </c:title>
        <c:numFmt formatCode="General" sourceLinked="0"/>
        <c:majorTickMark val="out"/>
        <c:minorTickMark val="none"/>
        <c:tickLblPos val="nextTo"/>
        <c:crossAx val="2138830856"/>
        <c:crosses val="autoZero"/>
        <c:crossBetween val="between"/>
        <c:majorUnit val="2"/>
      </c:valAx>
      <c:spPr>
        <a:noFill/>
        <a:ln>
          <a:solidFill>
            <a:schemeClr val="tx1"/>
          </a:solidFill>
        </a:ln>
      </c:spPr>
    </c:plotArea>
    <c:legend>
      <c:legendPos val="t"/>
      <c:layout>
        <c:manualLayout>
          <c:xMode val="edge"/>
          <c:yMode val="edge"/>
          <c:x val="0.23272073726119308"/>
          <c:y val="3.9382161898601803E-2"/>
          <c:w val="0.59480202713623009"/>
          <c:h val="0.15992154552220292"/>
        </c:manualLayout>
      </c:layout>
      <c:overlay val="0"/>
      <c:txPr>
        <a:bodyPr/>
        <a:lstStyle/>
        <a:p>
          <a:pPr>
            <a:defRPr sz="2000"/>
          </a:pPr>
          <a:endParaRPr lang="en-US"/>
        </a:p>
      </c:txPr>
    </c:legend>
    <c:plotVisOnly val="1"/>
    <c:dispBlanksAs val="gap"/>
    <c:showDLblsOverMax val="0"/>
  </c:chart>
  <c:spPr>
    <a:ln>
      <a:noFill/>
    </a:ln>
  </c:spPr>
  <c:txPr>
    <a:bodyPr/>
    <a:lstStyle/>
    <a:p>
      <a:pPr>
        <a:defRPr sz="1600">
          <a:latin typeface="Gill Sans MT" panose="020B0502020104020203" pitchFamily="34" charset="77"/>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82808398950099"/>
          <c:y val="3.5885176852752797E-2"/>
          <c:w val="0.66407015032211902"/>
          <c:h val="0.78760223520447004"/>
        </c:manualLayout>
      </c:layout>
      <c:scatterChart>
        <c:scatterStyle val="smoothMarker"/>
        <c:varyColors val="0"/>
        <c:ser>
          <c:idx val="0"/>
          <c:order val="0"/>
          <c:tx>
            <c:strRef>
              <c:f>Utilization!$G$83</c:f>
              <c:strCache>
                <c:ptCount val="1"/>
                <c:pt idx="0">
                  <c:v>TFOPS/J</c:v>
                </c:pt>
              </c:strCache>
            </c:strRef>
          </c:tx>
          <c:spPr>
            <a:ln>
              <a:solidFill>
                <a:srgbClr val="800000"/>
              </a:solidFill>
            </a:ln>
          </c:spPr>
          <c:marker>
            <c:symbol val="circle"/>
            <c:size val="2"/>
            <c:spPr>
              <a:solidFill>
                <a:srgbClr val="800000"/>
              </a:solidFill>
              <a:ln>
                <a:solidFill>
                  <a:srgbClr val="800000"/>
                </a:solidFill>
              </a:ln>
            </c:spPr>
          </c:marker>
          <c:xVal>
            <c:numRef>
              <c:f>Utilization!$E$84:$E$99</c:f>
              <c:numCache>
                <c:formatCode>General</c:formatCode>
                <c:ptCount val="16"/>
                <c:pt idx="0">
                  <c:v>0.1</c:v>
                </c:pt>
                <c:pt idx="1">
                  <c:v>0.5</c:v>
                </c:pt>
                <c:pt idx="2">
                  <c:v>1</c:v>
                </c:pt>
                <c:pt idx="3">
                  <c:v>2</c:v>
                </c:pt>
                <c:pt idx="4">
                  <c:v>4</c:v>
                </c:pt>
                <c:pt idx="5">
                  <c:v>8</c:v>
                </c:pt>
                <c:pt idx="6">
                  <c:v>16</c:v>
                </c:pt>
                <c:pt idx="7">
                  <c:v>32</c:v>
                </c:pt>
                <c:pt idx="8">
                  <c:v>64</c:v>
                </c:pt>
                <c:pt idx="9">
                  <c:v>128</c:v>
                </c:pt>
                <c:pt idx="10">
                  <c:v>256</c:v>
                </c:pt>
                <c:pt idx="11">
                  <c:v>512</c:v>
                </c:pt>
                <c:pt idx="12">
                  <c:v>1024</c:v>
                </c:pt>
                <c:pt idx="13">
                  <c:v>2048</c:v>
                </c:pt>
                <c:pt idx="14">
                  <c:v>4096</c:v>
                </c:pt>
                <c:pt idx="15">
                  <c:v>8192</c:v>
                </c:pt>
              </c:numCache>
            </c:numRef>
          </c:xVal>
          <c:yVal>
            <c:numRef>
              <c:f>Utilization!$G$84:$G$99</c:f>
              <c:numCache>
                <c:formatCode>General</c:formatCode>
                <c:ptCount val="16"/>
                <c:pt idx="0">
                  <c:v>1.99343977093565E-3</c:v>
                </c:pt>
                <c:pt idx="1">
                  <c:v>9.9319211947198303E-3</c:v>
                </c:pt>
                <c:pt idx="2">
                  <c:v>1.97763474884039E-2</c:v>
                </c:pt>
                <c:pt idx="3">
                  <c:v>3.9207299686341603E-2</c:v>
                </c:pt>
                <c:pt idx="4">
                  <c:v>7.7068591046031004E-2</c:v>
                </c:pt>
                <c:pt idx="5">
                  <c:v>0.14824797843665799</c:v>
                </c:pt>
                <c:pt idx="6">
                  <c:v>0.268620268620269</c:v>
                </c:pt>
                <c:pt idx="7">
                  <c:v>0.45220966084275399</c:v>
                </c:pt>
                <c:pt idx="8">
                  <c:v>0.68696330991413002</c:v>
                </c:pt>
                <c:pt idx="9">
                  <c:v>0.92778070637849197</c:v>
                </c:pt>
                <c:pt idx="10">
                  <c:v>1.1249600511345479</c:v>
                </c:pt>
                <c:pt idx="11">
                  <c:v>1.2587162524584301</c:v>
                </c:pt>
                <c:pt idx="12">
                  <c:v>1.3382758292937931</c:v>
                </c:pt>
                <c:pt idx="13">
                  <c:v>1.381950238013447</c:v>
                </c:pt>
                <c:pt idx="14">
                  <c:v>1.404874155005114</c:v>
                </c:pt>
                <c:pt idx="15">
                  <c:v>1.41662369675399</c:v>
                </c:pt>
              </c:numCache>
            </c:numRef>
          </c:yVal>
          <c:smooth val="1"/>
          <c:extLst>
            <c:ext xmlns:c16="http://schemas.microsoft.com/office/drawing/2014/chart" uri="{C3380CC4-5D6E-409C-BE32-E72D297353CC}">
              <c16:uniqueId val="{00000000-F9FF-D24B-938E-F0082324E499}"/>
            </c:ext>
          </c:extLst>
        </c:ser>
        <c:ser>
          <c:idx val="1"/>
          <c:order val="1"/>
          <c:tx>
            <c:strRef>
              <c:f>Utilization!$D$106</c:f>
              <c:strCache>
                <c:ptCount val="1"/>
                <c:pt idx="0">
                  <c:v>LSTM1</c:v>
                </c:pt>
              </c:strCache>
            </c:strRef>
          </c:tx>
          <c:spPr>
            <a:ln>
              <a:solidFill>
                <a:srgbClr val="000000"/>
              </a:solidFill>
            </a:ln>
          </c:spPr>
          <c:marker>
            <c:symbol val="square"/>
            <c:size val="10"/>
            <c:spPr>
              <a:solidFill>
                <a:schemeClr val="accent2"/>
              </a:solidFill>
              <a:ln>
                <a:solidFill>
                  <a:srgbClr val="000000"/>
                </a:solidFill>
              </a:ln>
            </c:spPr>
          </c:marker>
          <c:xVal>
            <c:numRef>
              <c:f>Utilization!$F$106</c:f>
              <c:numCache>
                <c:formatCode>General</c:formatCode>
                <c:ptCount val="1"/>
                <c:pt idx="0">
                  <c:v>2</c:v>
                </c:pt>
              </c:numCache>
            </c:numRef>
          </c:xVal>
          <c:yVal>
            <c:numRef>
              <c:f>Utilization!$E$106</c:f>
              <c:numCache>
                <c:formatCode>0.00E+00</c:formatCode>
                <c:ptCount val="1"/>
                <c:pt idx="0">
                  <c:v>6.4456626064699103E-3</c:v>
                </c:pt>
              </c:numCache>
            </c:numRef>
          </c:yVal>
          <c:smooth val="1"/>
          <c:extLst>
            <c:ext xmlns:c16="http://schemas.microsoft.com/office/drawing/2014/chart" uri="{C3380CC4-5D6E-409C-BE32-E72D297353CC}">
              <c16:uniqueId val="{00000001-F9FF-D24B-938E-F0082324E499}"/>
            </c:ext>
          </c:extLst>
        </c:ser>
        <c:ser>
          <c:idx val="2"/>
          <c:order val="2"/>
          <c:tx>
            <c:strRef>
              <c:f>Utilization!$D$107</c:f>
              <c:strCache>
                <c:ptCount val="1"/>
                <c:pt idx="0">
                  <c:v>LSTM2</c:v>
                </c:pt>
              </c:strCache>
            </c:strRef>
          </c:tx>
          <c:spPr>
            <a:ln>
              <a:solidFill>
                <a:srgbClr val="000000"/>
              </a:solidFill>
            </a:ln>
          </c:spPr>
          <c:marker>
            <c:symbol val="square"/>
            <c:size val="10"/>
            <c:spPr>
              <a:solidFill>
                <a:schemeClr val="accent1"/>
              </a:solidFill>
              <a:ln>
                <a:solidFill>
                  <a:srgbClr val="000000"/>
                </a:solidFill>
              </a:ln>
            </c:spPr>
          </c:marker>
          <c:xVal>
            <c:numRef>
              <c:f>Utilization!$F$107</c:f>
              <c:numCache>
                <c:formatCode>General</c:formatCode>
                <c:ptCount val="1"/>
                <c:pt idx="0">
                  <c:v>1.6</c:v>
                </c:pt>
              </c:numCache>
            </c:numRef>
          </c:xVal>
          <c:yVal>
            <c:numRef>
              <c:f>Utilization!$E$107</c:f>
              <c:numCache>
                <c:formatCode>0.00E+00</c:formatCode>
                <c:ptCount val="1"/>
                <c:pt idx="0">
                  <c:v>6.4086083374745402E-3</c:v>
                </c:pt>
              </c:numCache>
            </c:numRef>
          </c:yVal>
          <c:smooth val="1"/>
          <c:extLst>
            <c:ext xmlns:c16="http://schemas.microsoft.com/office/drawing/2014/chart" uri="{C3380CC4-5D6E-409C-BE32-E72D297353CC}">
              <c16:uniqueId val="{00000002-F9FF-D24B-938E-F0082324E499}"/>
            </c:ext>
          </c:extLst>
        </c:ser>
        <c:ser>
          <c:idx val="3"/>
          <c:order val="3"/>
          <c:tx>
            <c:strRef>
              <c:f>Utilization!$D$108</c:f>
              <c:strCache>
                <c:ptCount val="1"/>
                <c:pt idx="0">
                  <c:v>Transducer1</c:v>
                </c:pt>
              </c:strCache>
            </c:strRef>
          </c:tx>
          <c:spPr>
            <a:ln>
              <a:solidFill>
                <a:srgbClr val="000000"/>
              </a:solidFill>
            </a:ln>
          </c:spPr>
          <c:marker>
            <c:symbol val="triangle"/>
            <c:size val="10"/>
            <c:spPr>
              <a:solidFill>
                <a:schemeClr val="accent2"/>
              </a:solidFill>
              <a:ln>
                <a:solidFill>
                  <a:srgbClr val="000000"/>
                </a:solidFill>
              </a:ln>
            </c:spPr>
          </c:marker>
          <c:xVal>
            <c:numRef>
              <c:f>Utilization!$F$108</c:f>
              <c:numCache>
                <c:formatCode>General</c:formatCode>
                <c:ptCount val="1"/>
                <c:pt idx="0">
                  <c:v>2.2999999999999998</c:v>
                </c:pt>
              </c:numCache>
            </c:numRef>
          </c:xVal>
          <c:yVal>
            <c:numRef>
              <c:f>Utilization!$E$108</c:f>
              <c:numCache>
                <c:formatCode>0.00E+00</c:formatCode>
                <c:ptCount val="1"/>
                <c:pt idx="0">
                  <c:v>6.3589300478915098E-3</c:v>
                </c:pt>
              </c:numCache>
            </c:numRef>
          </c:yVal>
          <c:smooth val="1"/>
          <c:extLst>
            <c:ext xmlns:c16="http://schemas.microsoft.com/office/drawing/2014/chart" uri="{C3380CC4-5D6E-409C-BE32-E72D297353CC}">
              <c16:uniqueId val="{00000003-F9FF-D24B-938E-F0082324E499}"/>
            </c:ext>
          </c:extLst>
        </c:ser>
        <c:ser>
          <c:idx val="4"/>
          <c:order val="4"/>
          <c:tx>
            <c:strRef>
              <c:f>Utilization!$D$109</c:f>
              <c:strCache>
                <c:ptCount val="1"/>
                <c:pt idx="0">
                  <c:v>Transducer2</c:v>
                </c:pt>
              </c:strCache>
            </c:strRef>
          </c:tx>
          <c:spPr>
            <a:ln>
              <a:solidFill>
                <a:schemeClr val="tx1"/>
              </a:solidFill>
            </a:ln>
          </c:spPr>
          <c:marker>
            <c:symbol val="triangle"/>
            <c:size val="10"/>
            <c:spPr>
              <a:solidFill>
                <a:schemeClr val="accent4"/>
              </a:solidFill>
              <a:ln>
                <a:solidFill>
                  <a:schemeClr val="tx1"/>
                </a:solidFill>
              </a:ln>
            </c:spPr>
          </c:marker>
          <c:xVal>
            <c:numRef>
              <c:f>Utilization!$F$109</c:f>
              <c:numCache>
                <c:formatCode>General</c:formatCode>
                <c:ptCount val="1"/>
                <c:pt idx="0">
                  <c:v>1.7</c:v>
                </c:pt>
              </c:numCache>
            </c:numRef>
          </c:xVal>
          <c:yVal>
            <c:numRef>
              <c:f>Utilization!$E$109</c:f>
              <c:numCache>
                <c:formatCode>0.00E+00</c:formatCode>
                <c:ptCount val="1"/>
                <c:pt idx="0">
                  <c:v>6.3658166359195096E-3</c:v>
                </c:pt>
              </c:numCache>
            </c:numRef>
          </c:yVal>
          <c:smooth val="1"/>
          <c:extLst>
            <c:ext xmlns:c16="http://schemas.microsoft.com/office/drawing/2014/chart" uri="{C3380CC4-5D6E-409C-BE32-E72D297353CC}">
              <c16:uniqueId val="{00000004-F9FF-D24B-938E-F0082324E499}"/>
            </c:ext>
          </c:extLst>
        </c:ser>
        <c:ser>
          <c:idx val="5"/>
          <c:order val="5"/>
          <c:tx>
            <c:strRef>
              <c:f>Utilization!$D$110</c:f>
              <c:strCache>
                <c:ptCount val="1"/>
                <c:pt idx="0">
                  <c:v>Transducer3</c:v>
                </c:pt>
              </c:strCache>
            </c:strRef>
          </c:tx>
          <c:spPr>
            <a:ln>
              <a:solidFill>
                <a:schemeClr val="tx1"/>
              </a:solidFill>
            </a:ln>
          </c:spPr>
          <c:marker>
            <c:symbol val="triangle"/>
            <c:size val="10"/>
            <c:spPr>
              <a:solidFill>
                <a:schemeClr val="tx1">
                  <a:lumMod val="50000"/>
                  <a:lumOff val="50000"/>
                </a:schemeClr>
              </a:solidFill>
              <a:ln>
                <a:solidFill>
                  <a:schemeClr val="tx1"/>
                </a:solidFill>
              </a:ln>
            </c:spPr>
          </c:marker>
          <c:xVal>
            <c:numRef>
              <c:f>Utilization!$F$110</c:f>
              <c:numCache>
                <c:formatCode>General</c:formatCode>
                <c:ptCount val="1"/>
                <c:pt idx="0">
                  <c:v>2</c:v>
                </c:pt>
              </c:numCache>
            </c:numRef>
          </c:xVal>
          <c:yVal>
            <c:numRef>
              <c:f>Utilization!$E$110</c:f>
              <c:numCache>
                <c:formatCode>0.00E+00</c:formatCode>
                <c:ptCount val="1"/>
                <c:pt idx="0">
                  <c:v>6.3565314693678297E-3</c:v>
                </c:pt>
              </c:numCache>
            </c:numRef>
          </c:yVal>
          <c:smooth val="1"/>
          <c:extLst>
            <c:ext xmlns:c16="http://schemas.microsoft.com/office/drawing/2014/chart" uri="{C3380CC4-5D6E-409C-BE32-E72D297353CC}">
              <c16:uniqueId val="{00000005-F9FF-D24B-938E-F0082324E499}"/>
            </c:ext>
          </c:extLst>
        </c:ser>
        <c:ser>
          <c:idx val="6"/>
          <c:order val="6"/>
          <c:tx>
            <c:strRef>
              <c:f>Utilization!$D$111</c:f>
              <c:strCache>
                <c:ptCount val="1"/>
                <c:pt idx="0">
                  <c:v>Transducer4</c:v>
                </c:pt>
              </c:strCache>
            </c:strRef>
          </c:tx>
          <c:spPr>
            <a:ln>
              <a:solidFill>
                <a:srgbClr val="000000"/>
              </a:solidFill>
            </a:ln>
          </c:spPr>
          <c:marker>
            <c:symbol val="triangle"/>
            <c:size val="10"/>
            <c:spPr>
              <a:solidFill>
                <a:schemeClr val="accent3">
                  <a:lumMod val="60000"/>
                  <a:lumOff val="40000"/>
                </a:schemeClr>
              </a:solidFill>
              <a:ln>
                <a:solidFill>
                  <a:srgbClr val="000000"/>
                </a:solidFill>
              </a:ln>
            </c:spPr>
          </c:marker>
          <c:xVal>
            <c:numRef>
              <c:f>Utilization!$F$111</c:f>
              <c:numCache>
                <c:formatCode>General</c:formatCode>
                <c:ptCount val="1"/>
                <c:pt idx="0">
                  <c:v>2</c:v>
                </c:pt>
              </c:numCache>
            </c:numRef>
          </c:xVal>
          <c:yVal>
            <c:numRef>
              <c:f>Utilization!$E$111</c:f>
              <c:numCache>
                <c:formatCode>0.00E+00</c:formatCode>
                <c:ptCount val="1"/>
                <c:pt idx="0">
                  <c:v>6.2644962732081796E-3</c:v>
                </c:pt>
              </c:numCache>
            </c:numRef>
          </c:yVal>
          <c:smooth val="1"/>
          <c:extLst>
            <c:ext xmlns:c16="http://schemas.microsoft.com/office/drawing/2014/chart" uri="{C3380CC4-5D6E-409C-BE32-E72D297353CC}">
              <c16:uniqueId val="{00000006-F9FF-D24B-938E-F0082324E499}"/>
            </c:ext>
          </c:extLst>
        </c:ser>
        <c:ser>
          <c:idx val="7"/>
          <c:order val="7"/>
          <c:tx>
            <c:strRef>
              <c:f>Utilization!$D$117</c:f>
              <c:strCache>
                <c:ptCount val="1"/>
                <c:pt idx="0">
                  <c:v>CNN1</c:v>
                </c:pt>
              </c:strCache>
            </c:strRef>
          </c:tx>
          <c:spPr>
            <a:ln>
              <a:solidFill>
                <a:srgbClr val="000000"/>
              </a:solidFill>
            </a:ln>
          </c:spPr>
          <c:marker>
            <c:symbol val="diamond"/>
            <c:size val="10"/>
            <c:spPr>
              <a:solidFill>
                <a:srgbClr val="FF0000"/>
              </a:solidFill>
              <a:ln>
                <a:solidFill>
                  <a:srgbClr val="000000"/>
                </a:solidFill>
              </a:ln>
            </c:spPr>
          </c:marker>
          <c:xVal>
            <c:numRef>
              <c:f>Utilization!$F$117</c:f>
              <c:numCache>
                <c:formatCode>General</c:formatCode>
                <c:ptCount val="1"/>
                <c:pt idx="0">
                  <c:v>463.8682187568636</c:v>
                </c:pt>
              </c:numCache>
            </c:numRef>
          </c:xVal>
          <c:yVal>
            <c:numRef>
              <c:f>Utilization!$E$117</c:f>
              <c:numCache>
                <c:formatCode>0.00E+00</c:formatCode>
                <c:ptCount val="1"/>
                <c:pt idx="0">
                  <c:v>0.31410561190084002</c:v>
                </c:pt>
              </c:numCache>
            </c:numRef>
          </c:yVal>
          <c:smooth val="1"/>
          <c:extLst>
            <c:ext xmlns:c16="http://schemas.microsoft.com/office/drawing/2014/chart" uri="{C3380CC4-5D6E-409C-BE32-E72D297353CC}">
              <c16:uniqueId val="{00000007-F9FF-D24B-938E-F0082324E499}"/>
            </c:ext>
          </c:extLst>
        </c:ser>
        <c:ser>
          <c:idx val="8"/>
          <c:order val="8"/>
          <c:tx>
            <c:strRef>
              <c:f>Utilization!$D$118</c:f>
              <c:strCache>
                <c:ptCount val="1"/>
                <c:pt idx="0">
                  <c:v>CNN2</c:v>
                </c:pt>
              </c:strCache>
            </c:strRef>
          </c:tx>
          <c:spPr>
            <a:ln>
              <a:solidFill>
                <a:srgbClr val="000000"/>
              </a:solidFill>
            </a:ln>
          </c:spPr>
          <c:marker>
            <c:symbol val="diamond"/>
            <c:size val="10"/>
            <c:spPr>
              <a:solidFill>
                <a:schemeClr val="accent3"/>
              </a:solidFill>
              <a:ln>
                <a:solidFill>
                  <a:srgbClr val="000000"/>
                </a:solidFill>
              </a:ln>
            </c:spPr>
          </c:marker>
          <c:xVal>
            <c:numRef>
              <c:f>Utilization!$F$118</c:f>
              <c:numCache>
                <c:formatCode>General</c:formatCode>
                <c:ptCount val="1"/>
                <c:pt idx="0">
                  <c:v>371.19064510965399</c:v>
                </c:pt>
              </c:numCache>
            </c:numRef>
          </c:xVal>
          <c:yVal>
            <c:numRef>
              <c:f>Utilization!$E$118</c:f>
              <c:numCache>
                <c:formatCode>0.00E+00</c:formatCode>
                <c:ptCount val="1"/>
                <c:pt idx="0">
                  <c:v>0.301295834340853</c:v>
                </c:pt>
              </c:numCache>
            </c:numRef>
          </c:yVal>
          <c:smooth val="1"/>
          <c:extLst>
            <c:ext xmlns:c16="http://schemas.microsoft.com/office/drawing/2014/chart" uri="{C3380CC4-5D6E-409C-BE32-E72D297353CC}">
              <c16:uniqueId val="{00000008-F9FF-D24B-938E-F0082324E499}"/>
            </c:ext>
          </c:extLst>
        </c:ser>
        <c:ser>
          <c:idx val="9"/>
          <c:order val="9"/>
          <c:tx>
            <c:strRef>
              <c:f>Utilization!$D$120</c:f>
              <c:strCache>
                <c:ptCount val="1"/>
                <c:pt idx="0">
                  <c:v>CNN3</c:v>
                </c:pt>
              </c:strCache>
            </c:strRef>
          </c:tx>
          <c:spPr>
            <a:ln>
              <a:solidFill>
                <a:srgbClr val="000000"/>
              </a:solidFill>
            </a:ln>
          </c:spPr>
          <c:marker>
            <c:symbol val="diamond"/>
            <c:size val="10"/>
            <c:spPr>
              <a:solidFill>
                <a:schemeClr val="accent6">
                  <a:lumMod val="20000"/>
                  <a:lumOff val="80000"/>
                </a:schemeClr>
              </a:solidFill>
              <a:ln>
                <a:solidFill>
                  <a:srgbClr val="000000"/>
                </a:solidFill>
              </a:ln>
            </c:spPr>
          </c:marker>
          <c:xVal>
            <c:numRef>
              <c:f>Utilization!$F$120</c:f>
              <c:numCache>
                <c:formatCode>General</c:formatCode>
                <c:ptCount val="1"/>
                <c:pt idx="0">
                  <c:v>470.89164152491838</c:v>
                </c:pt>
              </c:numCache>
            </c:numRef>
          </c:xVal>
          <c:yVal>
            <c:numRef>
              <c:f>Utilization!$E$120</c:f>
              <c:numCache>
                <c:formatCode>0.00E+00</c:formatCode>
                <c:ptCount val="1"/>
                <c:pt idx="0">
                  <c:v>0.31473705513184702</c:v>
                </c:pt>
              </c:numCache>
            </c:numRef>
          </c:yVal>
          <c:smooth val="1"/>
          <c:extLst>
            <c:ext xmlns:c16="http://schemas.microsoft.com/office/drawing/2014/chart" uri="{C3380CC4-5D6E-409C-BE32-E72D297353CC}">
              <c16:uniqueId val="{00000009-F9FF-D24B-938E-F0082324E499}"/>
            </c:ext>
          </c:extLst>
        </c:ser>
        <c:ser>
          <c:idx val="10"/>
          <c:order val="10"/>
          <c:tx>
            <c:strRef>
              <c:f>Utilization!$D$121</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Utilization!$F$121</c:f>
              <c:numCache>
                <c:formatCode>General</c:formatCode>
                <c:ptCount val="1"/>
                <c:pt idx="0">
                  <c:v>550.08197918725443</c:v>
                </c:pt>
              </c:numCache>
            </c:numRef>
          </c:xVal>
          <c:yVal>
            <c:numRef>
              <c:f>Utilization!$E$121</c:f>
              <c:numCache>
                <c:formatCode>0.00E+00</c:formatCode>
                <c:ptCount val="1"/>
                <c:pt idx="0">
                  <c:v>0.34426222964578401</c:v>
                </c:pt>
              </c:numCache>
            </c:numRef>
          </c:yVal>
          <c:smooth val="1"/>
          <c:extLst>
            <c:ext xmlns:c16="http://schemas.microsoft.com/office/drawing/2014/chart" uri="{C3380CC4-5D6E-409C-BE32-E72D297353CC}">
              <c16:uniqueId val="{0000000A-F9FF-D24B-938E-F0082324E499}"/>
            </c:ext>
          </c:extLst>
        </c:ser>
        <c:ser>
          <c:idx val="11"/>
          <c:order val="11"/>
          <c:tx>
            <c:strRef>
              <c:f>Utilization!$D$122</c:f>
              <c:strCache>
                <c:ptCount val="1"/>
                <c:pt idx="0">
                  <c:v>CNN5</c:v>
                </c:pt>
              </c:strCache>
            </c:strRef>
          </c:tx>
          <c:spPr>
            <a:ln>
              <a:solidFill>
                <a:srgbClr val="000000"/>
              </a:solidFill>
            </a:ln>
          </c:spPr>
          <c:marker>
            <c:symbol val="diamond"/>
            <c:size val="10"/>
            <c:spPr>
              <a:solidFill>
                <a:srgbClr val="FFA767"/>
              </a:solidFill>
              <a:ln>
                <a:solidFill>
                  <a:srgbClr val="000000"/>
                </a:solidFill>
              </a:ln>
            </c:spPr>
          </c:marker>
          <c:xVal>
            <c:numRef>
              <c:f>Utilization!$F$122</c:f>
              <c:numCache>
                <c:formatCode>General</c:formatCode>
                <c:ptCount val="1"/>
                <c:pt idx="0">
                  <c:v>124.92616561496379</c:v>
                </c:pt>
              </c:numCache>
            </c:numRef>
          </c:xVal>
          <c:yVal>
            <c:numRef>
              <c:f>Utilization!$E$122</c:f>
              <c:numCache>
                <c:formatCode>0.00E+00</c:formatCode>
                <c:ptCount val="1"/>
                <c:pt idx="0">
                  <c:v>0.23051466281916799</c:v>
                </c:pt>
              </c:numCache>
            </c:numRef>
          </c:yVal>
          <c:smooth val="1"/>
          <c:extLst>
            <c:ext xmlns:c16="http://schemas.microsoft.com/office/drawing/2014/chart" uri="{C3380CC4-5D6E-409C-BE32-E72D297353CC}">
              <c16:uniqueId val="{0000000B-F9FF-D24B-938E-F0082324E499}"/>
            </c:ext>
          </c:extLst>
        </c:ser>
        <c:ser>
          <c:idx val="12"/>
          <c:order val="12"/>
          <c:tx>
            <c:strRef>
              <c:f>Utilization!$D$123</c:f>
              <c:strCache>
                <c:ptCount val="1"/>
                <c:pt idx="0">
                  <c:v>CNN6</c:v>
                </c:pt>
              </c:strCache>
            </c:strRef>
          </c:tx>
          <c:spPr>
            <a:ln>
              <a:solidFill>
                <a:srgbClr val="000000"/>
              </a:solidFill>
            </a:ln>
          </c:spPr>
          <c:marker>
            <c:symbol val="diamond"/>
            <c:size val="10"/>
            <c:spPr>
              <a:solidFill>
                <a:schemeClr val="tx1">
                  <a:lumMod val="50000"/>
                  <a:lumOff val="50000"/>
                </a:schemeClr>
              </a:solidFill>
              <a:ln>
                <a:solidFill>
                  <a:srgbClr val="000000"/>
                </a:solidFill>
              </a:ln>
            </c:spPr>
          </c:marker>
          <c:xVal>
            <c:numRef>
              <c:f>Utilization!$F$123</c:f>
              <c:numCache>
                <c:formatCode>General</c:formatCode>
                <c:ptCount val="1"/>
                <c:pt idx="0">
                  <c:v>117.26047724</c:v>
                </c:pt>
              </c:numCache>
            </c:numRef>
          </c:xVal>
          <c:yVal>
            <c:numRef>
              <c:f>Utilization!$E$123</c:f>
              <c:numCache>
                <c:formatCode>0.00E+00</c:formatCode>
                <c:ptCount val="1"/>
                <c:pt idx="0">
                  <c:v>0.19404012015920599</c:v>
                </c:pt>
              </c:numCache>
            </c:numRef>
          </c:yVal>
          <c:smooth val="1"/>
          <c:extLst>
            <c:ext xmlns:c16="http://schemas.microsoft.com/office/drawing/2014/chart" uri="{C3380CC4-5D6E-409C-BE32-E72D297353CC}">
              <c16:uniqueId val="{0000000C-F9FF-D24B-938E-F0082324E499}"/>
            </c:ext>
          </c:extLst>
        </c:ser>
        <c:ser>
          <c:idx val="13"/>
          <c:order val="13"/>
          <c:tx>
            <c:strRef>
              <c:f>Utilization!$D$124</c:f>
              <c:strCache>
                <c:ptCount val="1"/>
                <c:pt idx="0">
                  <c:v>CNN7</c:v>
                </c:pt>
              </c:strCache>
            </c:strRef>
          </c:tx>
          <c:spPr>
            <a:ln>
              <a:solidFill>
                <a:srgbClr val="000000"/>
              </a:solidFill>
            </a:ln>
          </c:spPr>
          <c:marker>
            <c:symbol val="diamond"/>
            <c:size val="10"/>
            <c:spPr>
              <a:solidFill>
                <a:schemeClr val="accent2">
                  <a:lumMod val="60000"/>
                  <a:lumOff val="40000"/>
                </a:schemeClr>
              </a:solidFill>
              <a:ln>
                <a:solidFill>
                  <a:srgbClr val="000000"/>
                </a:solidFill>
              </a:ln>
            </c:spPr>
          </c:marker>
          <c:xVal>
            <c:numRef>
              <c:f>Utilization!$F$124</c:f>
              <c:numCache>
                <c:formatCode>General</c:formatCode>
                <c:ptCount val="1"/>
                <c:pt idx="0">
                  <c:v>105.59085539010159</c:v>
                </c:pt>
              </c:numCache>
            </c:numRef>
          </c:xVal>
          <c:yVal>
            <c:numRef>
              <c:f>Utilization!$E$124</c:f>
              <c:numCache>
                <c:formatCode>0.00E+00</c:formatCode>
                <c:ptCount val="1"/>
                <c:pt idx="0">
                  <c:v>0.19224501960927101</c:v>
                </c:pt>
              </c:numCache>
            </c:numRef>
          </c:yVal>
          <c:smooth val="1"/>
          <c:extLst>
            <c:ext xmlns:c16="http://schemas.microsoft.com/office/drawing/2014/chart" uri="{C3380CC4-5D6E-409C-BE32-E72D297353CC}">
              <c16:uniqueId val="{0000000D-F9FF-D24B-938E-F0082324E499}"/>
            </c:ext>
          </c:extLst>
        </c:ser>
        <c:ser>
          <c:idx val="14"/>
          <c:order val="14"/>
          <c:tx>
            <c:strRef>
              <c:f>Utilization!$D$125</c:f>
              <c:strCache>
                <c:ptCount val="1"/>
                <c:pt idx="0">
                  <c:v>CNN8</c:v>
                </c:pt>
              </c:strCache>
            </c:strRef>
          </c:tx>
          <c:spPr>
            <a:ln>
              <a:solidFill>
                <a:srgbClr val="000000"/>
              </a:solidFill>
            </a:ln>
          </c:spPr>
          <c:marker>
            <c:symbol val="diamond"/>
            <c:size val="10"/>
            <c:spPr>
              <a:solidFill>
                <a:schemeClr val="accent3">
                  <a:lumMod val="75000"/>
                </a:schemeClr>
              </a:solidFill>
              <a:ln>
                <a:solidFill>
                  <a:srgbClr val="000000"/>
                </a:solidFill>
              </a:ln>
            </c:spPr>
          </c:marker>
          <c:xVal>
            <c:numRef>
              <c:f>Utilization!$F$125</c:f>
              <c:numCache>
                <c:formatCode>General</c:formatCode>
                <c:ptCount val="1"/>
                <c:pt idx="0">
                  <c:v>485.56375225751623</c:v>
                </c:pt>
              </c:numCache>
            </c:numRef>
          </c:xVal>
          <c:yVal>
            <c:numRef>
              <c:f>Utilization!$E$125</c:f>
              <c:numCache>
                <c:formatCode>0.00E+00</c:formatCode>
                <c:ptCount val="1"/>
                <c:pt idx="0">
                  <c:v>0.31801996676036798</c:v>
                </c:pt>
              </c:numCache>
            </c:numRef>
          </c:yVal>
          <c:smooth val="1"/>
          <c:extLst>
            <c:ext xmlns:c16="http://schemas.microsoft.com/office/drawing/2014/chart" uri="{C3380CC4-5D6E-409C-BE32-E72D297353CC}">
              <c16:uniqueId val="{0000000E-F9FF-D24B-938E-F0082324E499}"/>
            </c:ext>
          </c:extLst>
        </c:ser>
        <c:ser>
          <c:idx val="15"/>
          <c:order val="15"/>
          <c:tx>
            <c:strRef>
              <c:f>Utilization!$D$126</c:f>
              <c:strCache>
                <c:ptCount val="1"/>
                <c:pt idx="0">
                  <c:v>CNN9</c:v>
                </c:pt>
              </c:strCache>
            </c:strRef>
          </c:tx>
          <c:spPr>
            <a:ln>
              <a:solidFill>
                <a:srgbClr val="000000"/>
              </a:solidFill>
            </a:ln>
          </c:spPr>
          <c:marker>
            <c:symbol val="diamond"/>
            <c:size val="10"/>
            <c:spPr>
              <a:solidFill>
                <a:schemeClr val="accent1"/>
              </a:solidFill>
              <a:ln>
                <a:solidFill>
                  <a:srgbClr val="000000"/>
                </a:solidFill>
              </a:ln>
            </c:spPr>
          </c:marker>
          <c:xVal>
            <c:numRef>
              <c:f>Utilization!$F$126</c:f>
              <c:numCache>
                <c:formatCode>General</c:formatCode>
                <c:ptCount val="1"/>
                <c:pt idx="0">
                  <c:v>199.66638254</c:v>
                </c:pt>
              </c:numCache>
            </c:numRef>
          </c:xVal>
          <c:yVal>
            <c:numRef>
              <c:f>Utilization!$E$126</c:f>
              <c:numCache>
                <c:formatCode>0.00E+00</c:formatCode>
                <c:ptCount val="1"/>
                <c:pt idx="0">
                  <c:v>0.14322101023186901</c:v>
                </c:pt>
              </c:numCache>
            </c:numRef>
          </c:yVal>
          <c:smooth val="1"/>
          <c:extLst>
            <c:ext xmlns:c16="http://schemas.microsoft.com/office/drawing/2014/chart" uri="{C3380CC4-5D6E-409C-BE32-E72D297353CC}">
              <c16:uniqueId val="{0000000F-F9FF-D24B-938E-F0082324E499}"/>
            </c:ext>
          </c:extLst>
        </c:ser>
        <c:ser>
          <c:idx val="16"/>
          <c:order val="16"/>
          <c:tx>
            <c:strRef>
              <c:f>Utilization!$D$127</c:f>
              <c:strCache>
                <c:ptCount val="1"/>
                <c:pt idx="0">
                  <c:v>CNN10</c:v>
                </c:pt>
              </c:strCache>
            </c:strRef>
          </c:tx>
          <c:spPr>
            <a:ln>
              <a:solidFill>
                <a:srgbClr val="000000"/>
              </a:solidFill>
            </a:ln>
          </c:spPr>
          <c:marker>
            <c:symbol val="diamond"/>
            <c:size val="10"/>
            <c:spPr>
              <a:solidFill>
                <a:schemeClr val="accent5">
                  <a:lumMod val="75000"/>
                </a:schemeClr>
              </a:solidFill>
              <a:ln>
                <a:solidFill>
                  <a:srgbClr val="000000"/>
                </a:solidFill>
              </a:ln>
            </c:spPr>
          </c:marker>
          <c:xVal>
            <c:numRef>
              <c:f>Utilization!$F$127</c:f>
              <c:numCache>
                <c:formatCode>General</c:formatCode>
                <c:ptCount val="1"/>
                <c:pt idx="0">
                  <c:v>82.312368931657687</c:v>
                </c:pt>
              </c:numCache>
            </c:numRef>
          </c:xVal>
          <c:yVal>
            <c:numRef>
              <c:f>Utilization!$E$127</c:f>
              <c:numCache>
                <c:formatCode>0.00E+00</c:formatCode>
                <c:ptCount val="1"/>
                <c:pt idx="0">
                  <c:v>5.6208672700570998E-2</c:v>
                </c:pt>
              </c:numCache>
            </c:numRef>
          </c:yVal>
          <c:smooth val="1"/>
          <c:extLst>
            <c:ext xmlns:c16="http://schemas.microsoft.com/office/drawing/2014/chart" uri="{C3380CC4-5D6E-409C-BE32-E72D297353CC}">
              <c16:uniqueId val="{00000010-F9FF-D24B-938E-F0082324E499}"/>
            </c:ext>
          </c:extLst>
        </c:ser>
        <c:ser>
          <c:idx val="17"/>
          <c:order val="17"/>
          <c:tx>
            <c:strRef>
              <c:f>Utilization!$D$128</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Utilization!$F$128</c:f>
              <c:numCache>
                <c:formatCode>General</c:formatCode>
                <c:ptCount val="1"/>
                <c:pt idx="0">
                  <c:v>364.52761100873812</c:v>
                </c:pt>
              </c:numCache>
            </c:numRef>
          </c:xVal>
          <c:yVal>
            <c:numRef>
              <c:f>Utilization!$E$128</c:f>
              <c:numCache>
                <c:formatCode>0.00E+00</c:formatCode>
                <c:ptCount val="1"/>
                <c:pt idx="0">
                  <c:v>0.21617621806450099</c:v>
                </c:pt>
              </c:numCache>
            </c:numRef>
          </c:yVal>
          <c:smooth val="1"/>
          <c:extLst>
            <c:ext xmlns:c16="http://schemas.microsoft.com/office/drawing/2014/chart" uri="{C3380CC4-5D6E-409C-BE32-E72D297353CC}">
              <c16:uniqueId val="{00000011-F9FF-D24B-938E-F0082324E499}"/>
            </c:ext>
          </c:extLst>
        </c:ser>
        <c:ser>
          <c:idx val="18"/>
          <c:order val="18"/>
          <c:tx>
            <c:strRef>
              <c:f>Utilization!$D$129</c:f>
              <c:strCache>
                <c:ptCount val="1"/>
                <c:pt idx="0">
                  <c:v>CNN12</c:v>
                </c:pt>
              </c:strCache>
            </c:strRef>
          </c:tx>
          <c:spPr>
            <a:ln>
              <a:solidFill>
                <a:srgbClr val="000000"/>
              </a:solidFill>
            </a:ln>
          </c:spPr>
          <c:marker>
            <c:symbol val="diamond"/>
            <c:size val="10"/>
            <c:spPr>
              <a:solidFill>
                <a:schemeClr val="accent1">
                  <a:lumMod val="20000"/>
                  <a:lumOff val="80000"/>
                </a:schemeClr>
              </a:solidFill>
              <a:ln>
                <a:solidFill>
                  <a:srgbClr val="000000"/>
                </a:solidFill>
              </a:ln>
            </c:spPr>
          </c:marker>
          <c:xVal>
            <c:numRef>
              <c:f>Utilization!$F$129</c:f>
              <c:numCache>
                <c:formatCode>General</c:formatCode>
                <c:ptCount val="1"/>
                <c:pt idx="0">
                  <c:v>183.70865956638869</c:v>
                </c:pt>
              </c:numCache>
            </c:numRef>
          </c:xVal>
          <c:yVal>
            <c:numRef>
              <c:f>Utilization!$E$129</c:f>
              <c:numCache>
                <c:formatCode>0.00E+00</c:formatCode>
                <c:ptCount val="1"/>
                <c:pt idx="0">
                  <c:v>0.142745798393387</c:v>
                </c:pt>
              </c:numCache>
            </c:numRef>
          </c:yVal>
          <c:smooth val="1"/>
          <c:extLst>
            <c:ext xmlns:c16="http://schemas.microsoft.com/office/drawing/2014/chart" uri="{C3380CC4-5D6E-409C-BE32-E72D297353CC}">
              <c16:uniqueId val="{00000012-F9FF-D24B-938E-F0082324E499}"/>
            </c:ext>
          </c:extLst>
        </c:ser>
        <c:ser>
          <c:idx val="19"/>
          <c:order val="19"/>
          <c:tx>
            <c:strRef>
              <c:f>Utilization!$D$130</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Utilization!$F$130</c:f>
              <c:numCache>
                <c:formatCode>General</c:formatCode>
                <c:ptCount val="1"/>
                <c:pt idx="0">
                  <c:v>80.637153287734463</c:v>
                </c:pt>
              </c:numCache>
            </c:numRef>
          </c:xVal>
          <c:yVal>
            <c:numRef>
              <c:f>Utilization!$E$130</c:f>
              <c:numCache>
                <c:formatCode>0.00E+00</c:formatCode>
                <c:ptCount val="1"/>
                <c:pt idx="0">
                  <c:v>0.123454594093148</c:v>
                </c:pt>
              </c:numCache>
            </c:numRef>
          </c:yVal>
          <c:smooth val="1"/>
          <c:extLst>
            <c:ext xmlns:c16="http://schemas.microsoft.com/office/drawing/2014/chart" uri="{C3380CC4-5D6E-409C-BE32-E72D297353CC}">
              <c16:uniqueId val="{00000013-F9FF-D24B-938E-F0082324E499}"/>
            </c:ext>
          </c:extLst>
        </c:ser>
        <c:ser>
          <c:idx val="20"/>
          <c:order val="20"/>
          <c:tx>
            <c:strRef>
              <c:f>Utilization!$D$131</c:f>
              <c:strCache>
                <c:ptCount val="1"/>
                <c:pt idx="0">
                  <c:v>RCNN1</c:v>
                </c:pt>
              </c:strCache>
            </c:strRef>
          </c:tx>
          <c:spPr>
            <a:ln>
              <a:solidFill>
                <a:srgbClr val="000000"/>
              </a:solidFill>
            </a:ln>
          </c:spPr>
          <c:marker>
            <c:symbol val="circle"/>
            <c:size val="10"/>
            <c:spPr>
              <a:solidFill>
                <a:schemeClr val="accent4"/>
              </a:solidFill>
              <a:ln>
                <a:solidFill>
                  <a:srgbClr val="000000"/>
                </a:solidFill>
              </a:ln>
            </c:spPr>
          </c:marker>
          <c:xVal>
            <c:numRef>
              <c:f>Utilization!$F$131</c:f>
              <c:numCache>
                <c:formatCode>General</c:formatCode>
                <c:ptCount val="1"/>
                <c:pt idx="0">
                  <c:v>38.667540447431868</c:v>
                </c:pt>
              </c:numCache>
            </c:numRef>
          </c:xVal>
          <c:yVal>
            <c:numRef>
              <c:f>Utilization!$E$131</c:f>
              <c:numCache>
                <c:formatCode>0.00E+00</c:formatCode>
                <c:ptCount val="1"/>
                <c:pt idx="0">
                  <c:v>8.5965656742857194E-2</c:v>
                </c:pt>
              </c:numCache>
            </c:numRef>
          </c:yVal>
          <c:smooth val="1"/>
          <c:extLst>
            <c:ext xmlns:c16="http://schemas.microsoft.com/office/drawing/2014/chart" uri="{C3380CC4-5D6E-409C-BE32-E72D297353CC}">
              <c16:uniqueId val="{00000014-F9FF-D24B-938E-F0082324E499}"/>
            </c:ext>
          </c:extLst>
        </c:ser>
        <c:ser>
          <c:idx val="21"/>
          <c:order val="21"/>
          <c:tx>
            <c:strRef>
              <c:f>Utilization!$D$132</c:f>
              <c:strCache>
                <c:ptCount val="1"/>
                <c:pt idx="0">
                  <c:v>RCNN2</c:v>
                </c:pt>
              </c:strCache>
            </c:strRef>
          </c:tx>
          <c:spPr>
            <a:ln>
              <a:solidFill>
                <a:srgbClr val="000000"/>
              </a:solidFill>
            </a:ln>
          </c:spPr>
          <c:marker>
            <c:symbol val="circle"/>
            <c:size val="10"/>
            <c:spPr>
              <a:solidFill>
                <a:schemeClr val="accent3"/>
              </a:solidFill>
              <a:ln>
                <a:solidFill>
                  <a:srgbClr val="000000"/>
                </a:solidFill>
              </a:ln>
            </c:spPr>
          </c:marker>
          <c:xVal>
            <c:numRef>
              <c:f>Utilization!$F$132</c:f>
              <c:numCache>
                <c:formatCode>General</c:formatCode>
                <c:ptCount val="1"/>
                <c:pt idx="0">
                  <c:v>28.773841049334798</c:v>
                </c:pt>
              </c:numCache>
            </c:numRef>
          </c:xVal>
          <c:yVal>
            <c:numRef>
              <c:f>Utilization!$E$132</c:f>
              <c:numCache>
                <c:formatCode>0.00E+00</c:formatCode>
                <c:ptCount val="1"/>
                <c:pt idx="0">
                  <c:v>5.2524883402641803E-2</c:v>
                </c:pt>
              </c:numCache>
            </c:numRef>
          </c:yVal>
          <c:smooth val="1"/>
          <c:extLst>
            <c:ext xmlns:c16="http://schemas.microsoft.com/office/drawing/2014/chart" uri="{C3380CC4-5D6E-409C-BE32-E72D297353CC}">
              <c16:uniqueId val="{00000015-F9FF-D24B-938E-F0082324E499}"/>
            </c:ext>
          </c:extLst>
        </c:ser>
        <c:ser>
          <c:idx val="22"/>
          <c:order val="22"/>
          <c:tx>
            <c:strRef>
              <c:f>Utilization!$D$133</c:f>
              <c:strCache>
                <c:ptCount val="1"/>
                <c:pt idx="0">
                  <c:v>RCNN3</c:v>
                </c:pt>
              </c:strCache>
            </c:strRef>
          </c:tx>
          <c:spPr>
            <a:ln>
              <a:solidFill>
                <a:srgbClr val="000000"/>
              </a:solidFill>
            </a:ln>
          </c:spPr>
          <c:marker>
            <c:symbol val="circle"/>
            <c:size val="10"/>
            <c:spPr>
              <a:solidFill>
                <a:schemeClr val="accent2"/>
              </a:solidFill>
              <a:ln>
                <a:solidFill>
                  <a:srgbClr val="000000"/>
                </a:solidFill>
              </a:ln>
            </c:spPr>
          </c:marker>
          <c:xVal>
            <c:numRef>
              <c:f>Utilization!$F$133</c:f>
              <c:numCache>
                <c:formatCode>General</c:formatCode>
                <c:ptCount val="1"/>
                <c:pt idx="0">
                  <c:v>70.350231313447665</c:v>
                </c:pt>
              </c:numCache>
            </c:numRef>
          </c:xVal>
          <c:yVal>
            <c:numRef>
              <c:f>Utilization!$E$133</c:f>
              <c:numCache>
                <c:formatCode>0.00E+00</c:formatCode>
                <c:ptCount val="1"/>
                <c:pt idx="0">
                  <c:v>0.171541192230656</c:v>
                </c:pt>
              </c:numCache>
            </c:numRef>
          </c:yVal>
          <c:smooth val="1"/>
          <c:extLst>
            <c:ext xmlns:c16="http://schemas.microsoft.com/office/drawing/2014/chart" uri="{C3380CC4-5D6E-409C-BE32-E72D297353CC}">
              <c16:uniqueId val="{00000016-F9FF-D24B-938E-F0082324E499}"/>
            </c:ext>
          </c:extLst>
        </c:ser>
        <c:ser>
          <c:idx val="23"/>
          <c:order val="23"/>
          <c:tx>
            <c:strRef>
              <c:f>Utilization!$D$134</c:f>
              <c:strCache>
                <c:ptCount val="1"/>
                <c:pt idx="0">
                  <c:v>Peak</c:v>
                </c:pt>
              </c:strCache>
            </c:strRef>
          </c:tx>
          <c:spPr>
            <a:ln>
              <a:solidFill>
                <a:schemeClr val="tx1"/>
              </a:solidFill>
            </a:ln>
          </c:spPr>
          <c:marker>
            <c:symbol val="circle"/>
            <c:size val="2"/>
            <c:spPr>
              <a:solidFill>
                <a:schemeClr val="tx1"/>
              </a:solidFill>
              <a:ln>
                <a:solidFill>
                  <a:schemeClr val="tx1"/>
                </a:solidFill>
              </a:ln>
            </c:spPr>
          </c:marker>
          <c:xVal>
            <c:numRef>
              <c:f>Utilization!$F$134</c:f>
              <c:numCache>
                <c:formatCode>General</c:formatCode>
                <c:ptCount val="1"/>
                <c:pt idx="0">
                  <c:v>108.5714285714286</c:v>
                </c:pt>
              </c:numCache>
            </c:numRef>
          </c:xVal>
          <c:yVal>
            <c:numRef>
              <c:f>Utilization!$E$134</c:f>
              <c:numCache>
                <c:formatCode>General</c:formatCode>
                <c:ptCount val="1"/>
                <c:pt idx="0">
                  <c:v>1.4285714285714299</c:v>
                </c:pt>
              </c:numCache>
            </c:numRef>
          </c:yVal>
          <c:smooth val="1"/>
          <c:extLst>
            <c:ext xmlns:c16="http://schemas.microsoft.com/office/drawing/2014/chart" uri="{C3380CC4-5D6E-409C-BE32-E72D297353CC}">
              <c16:uniqueId val="{00000017-F9FF-D24B-938E-F0082324E499}"/>
            </c:ext>
          </c:extLst>
        </c:ser>
        <c:dLbls>
          <c:showLegendKey val="0"/>
          <c:showVal val="0"/>
          <c:showCatName val="0"/>
          <c:showSerName val="0"/>
          <c:showPercent val="0"/>
          <c:showBubbleSize val="0"/>
        </c:dLbls>
        <c:axId val="-2057016088"/>
        <c:axId val="-2057018824"/>
      </c:scatterChart>
      <c:valAx>
        <c:axId val="-2057016088"/>
        <c:scaling>
          <c:logBase val="10"/>
          <c:orientation val="minMax"/>
        </c:scaling>
        <c:delete val="0"/>
        <c:axPos val="b"/>
        <c:title>
          <c:tx>
            <c:rich>
              <a:bodyPr/>
              <a:lstStyle/>
              <a:p>
                <a:pPr>
                  <a:defRPr/>
                </a:pPr>
                <a:r>
                  <a:rPr lang="en-US"/>
                  <a:t>FLOP/Byte</a:t>
                </a:r>
              </a:p>
            </c:rich>
          </c:tx>
          <c:layout>
            <c:manualLayout>
              <c:xMode val="edge"/>
              <c:yMode val="edge"/>
              <c:x val="0.39139191123836797"/>
              <c:y val="0.91298411851061001"/>
            </c:manualLayout>
          </c:layout>
          <c:overlay val="0"/>
        </c:title>
        <c:numFmt formatCode="General" sourceLinked="1"/>
        <c:majorTickMark val="out"/>
        <c:minorTickMark val="none"/>
        <c:tickLblPos val="nextTo"/>
        <c:crossAx val="-2057018824"/>
        <c:crossesAt val="1E-4"/>
        <c:crossBetween val="midCat"/>
      </c:valAx>
      <c:valAx>
        <c:axId val="-2057018824"/>
        <c:scaling>
          <c:logBase val="10"/>
          <c:orientation val="minMax"/>
          <c:min val="1E-4"/>
        </c:scaling>
        <c:delete val="0"/>
        <c:axPos val="l"/>
        <c:majorGridlines/>
        <c:minorGridlines>
          <c:spPr>
            <a:ln>
              <a:solidFill>
                <a:sysClr val="window" lastClr="FFFFFF">
                  <a:lumMod val="75000"/>
                </a:sysClr>
              </a:solidFill>
            </a:ln>
          </c:spPr>
        </c:minorGridlines>
        <c:title>
          <c:tx>
            <c:rich>
              <a:bodyPr rot="-5400000" vert="horz"/>
              <a:lstStyle/>
              <a:p>
                <a:pPr>
                  <a:defRPr sz="2000"/>
                </a:pPr>
                <a:r>
                  <a:rPr lang="en-US" sz="2000" dirty="0"/>
                  <a:t>TFLOP/J</a:t>
                </a:r>
              </a:p>
            </c:rich>
          </c:tx>
          <c:overlay val="0"/>
        </c:title>
        <c:numFmt formatCode="General" sourceLinked="1"/>
        <c:majorTickMark val="out"/>
        <c:minorTickMark val="none"/>
        <c:tickLblPos val="nextTo"/>
        <c:crossAx val="-2057016088"/>
        <c:crossesAt val="0.1"/>
        <c:crossBetween val="midCat"/>
      </c:valAx>
      <c:spPr>
        <a:ln>
          <a:solidFill>
            <a:schemeClr val="tx1"/>
          </a:solidFill>
        </a:ln>
      </c:spPr>
    </c:plotArea>
    <c:legend>
      <c:legendPos val="r"/>
      <c:legendEntry>
        <c:idx val="0"/>
        <c:delete val="1"/>
      </c:legendEntry>
      <c:legendEntry>
        <c:idx val="23"/>
        <c:delete val="1"/>
      </c:legendEntry>
      <c:layout>
        <c:manualLayout>
          <c:xMode val="edge"/>
          <c:yMode val="edge"/>
          <c:x val="0.82593462180863697"/>
          <c:y val="1.17655584075681E-2"/>
          <c:w val="0.171196611787163"/>
          <c:h val="0.98823444159243201"/>
        </c:manualLayout>
      </c:layout>
      <c:overlay val="0"/>
    </c:legend>
    <c:plotVisOnly val="1"/>
    <c:dispBlanksAs val="gap"/>
    <c:showDLblsOverMax val="0"/>
  </c:chart>
  <c:spPr>
    <a:ln>
      <a:noFill/>
    </a:ln>
  </c:spPr>
  <c:txPr>
    <a:bodyPr/>
    <a:lstStyle/>
    <a:p>
      <a:pPr>
        <a:defRPr sz="1800">
          <a:latin typeface="Gill Sans MT" panose="020B0502020104020203" pitchFamily="34" charset="77"/>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429196350456"/>
          <c:y val="0.21230831017760901"/>
          <c:w val="0.87657080364954398"/>
          <c:h val="0.50507420527201796"/>
        </c:manualLayout>
      </c:layout>
      <c:barChart>
        <c:barDir val="col"/>
        <c:grouping val="stacked"/>
        <c:varyColors val="0"/>
        <c:ser>
          <c:idx val="0"/>
          <c:order val="0"/>
          <c:tx>
            <c:strRef>
              <c:f>Noronha!$D$93</c:f>
              <c:strCache>
                <c:ptCount val="1"/>
                <c:pt idx="0">
                  <c:v>Total Static</c:v>
                </c:pt>
              </c:strCache>
            </c:strRef>
          </c:tx>
          <c:spPr>
            <a:solidFill>
              <a:schemeClr val="tx1"/>
            </a:solidFill>
            <a:ln>
              <a:solidFill>
                <a:srgbClr val="000000"/>
              </a:solidFill>
            </a:ln>
          </c:spPr>
          <c:invertIfNegative val="0"/>
          <c:cat>
            <c:strRef>
              <c:f>Noronha!$C$94:$C$115</c:f>
              <c:strCache>
                <c:ptCount val="22"/>
                <c:pt idx="0">
                  <c:v>LSTM1</c:v>
                </c:pt>
                <c:pt idx="1">
                  <c:v>LSTM2</c:v>
                </c:pt>
                <c:pt idx="2">
                  <c:v>Transd.1</c:v>
                </c:pt>
                <c:pt idx="3">
                  <c:v>Transd.2</c:v>
                </c:pt>
                <c:pt idx="4">
                  <c:v>Transd.3</c:v>
                </c:pt>
                <c:pt idx="5">
                  <c:v>Transd.4</c:v>
                </c:pt>
                <c:pt idx="6">
                  <c:v>CNN1</c:v>
                </c:pt>
                <c:pt idx="7">
                  <c:v>CNN2</c:v>
                </c:pt>
                <c:pt idx="8">
                  <c:v>CNN3</c:v>
                </c:pt>
                <c:pt idx="9">
                  <c:v>CNN4</c:v>
                </c:pt>
                <c:pt idx="10">
                  <c:v>CNN5</c:v>
                </c:pt>
                <c:pt idx="11">
                  <c:v>CNN6</c:v>
                </c:pt>
                <c:pt idx="12">
                  <c:v>CNN7</c:v>
                </c:pt>
                <c:pt idx="13">
                  <c:v>CNN8</c:v>
                </c:pt>
                <c:pt idx="14">
                  <c:v>CNN9</c:v>
                </c:pt>
                <c:pt idx="15">
                  <c:v>CNN10</c:v>
                </c:pt>
                <c:pt idx="16">
                  <c:v>CNN11</c:v>
                </c:pt>
                <c:pt idx="17">
                  <c:v>CNN12</c:v>
                </c:pt>
                <c:pt idx="18">
                  <c:v>CNN13</c:v>
                </c:pt>
                <c:pt idx="19">
                  <c:v>LRCN1</c:v>
                </c:pt>
                <c:pt idx="20">
                  <c:v>LRCN2</c:v>
                </c:pt>
                <c:pt idx="21">
                  <c:v>LRCN3</c:v>
                </c:pt>
              </c:strCache>
            </c:strRef>
          </c:cat>
          <c:val>
            <c:numRef>
              <c:f>Noronha!$D$94:$D$115</c:f>
              <c:numCache>
                <c:formatCode>General</c:formatCode>
                <c:ptCount val="22"/>
                <c:pt idx="0" formatCode="0.00E+00">
                  <c:v>0.18336898082999201</c:v>
                </c:pt>
                <c:pt idx="1">
                  <c:v>0.18073932785008001</c:v>
                </c:pt>
                <c:pt idx="2">
                  <c:v>0.182605477659394</c:v>
                </c:pt>
                <c:pt idx="3">
                  <c:v>0.18196233170166501</c:v>
                </c:pt>
                <c:pt idx="4">
                  <c:v>0.18280081955868799</c:v>
                </c:pt>
                <c:pt idx="5">
                  <c:v>0.18280081955868799</c:v>
                </c:pt>
                <c:pt idx="6" formatCode="0.00E+00">
                  <c:v>9.8096199627230193E-2</c:v>
                </c:pt>
                <c:pt idx="7" formatCode="0.00E+00">
                  <c:v>0.111480534692767</c:v>
                </c:pt>
                <c:pt idx="8" formatCode="0.00E+00">
                  <c:v>0.100682025576134</c:v>
                </c:pt>
                <c:pt idx="9" formatCode="0.00E+00">
                  <c:v>0.12205508149194701</c:v>
                </c:pt>
                <c:pt idx="10" formatCode="0.00E+00">
                  <c:v>9.0958229879721297E-2</c:v>
                </c:pt>
                <c:pt idx="11" formatCode="0.00E+00">
                  <c:v>0.100935511519534</c:v>
                </c:pt>
                <c:pt idx="12" formatCode="0.00E+00">
                  <c:v>0.107662591402337</c:v>
                </c:pt>
                <c:pt idx="13" formatCode="0.00E+00">
                  <c:v>0.115770240491231</c:v>
                </c:pt>
                <c:pt idx="14">
                  <c:v>0.221198480003505</c:v>
                </c:pt>
                <c:pt idx="15" formatCode="0.00E+00">
                  <c:v>0.104250085428801</c:v>
                </c:pt>
                <c:pt idx="16" formatCode="0.00E+00">
                  <c:v>0.181601258270706</c:v>
                </c:pt>
                <c:pt idx="17">
                  <c:v>0.22750769842516599</c:v>
                </c:pt>
                <c:pt idx="18" formatCode="0.00E+00">
                  <c:v>0.19074453881955</c:v>
                </c:pt>
                <c:pt idx="19">
                  <c:v>0.18269874330908201</c:v>
                </c:pt>
                <c:pt idx="20">
                  <c:v>0.20184299111367901</c:v>
                </c:pt>
                <c:pt idx="21">
                  <c:v>0.13761016494418599</c:v>
                </c:pt>
              </c:numCache>
            </c:numRef>
          </c:val>
          <c:extLst>
            <c:ext xmlns:c16="http://schemas.microsoft.com/office/drawing/2014/chart" uri="{C3380CC4-5D6E-409C-BE32-E72D297353CC}">
              <c16:uniqueId val="{00000000-BC4E-CC4C-8077-14F0E7DD6574}"/>
            </c:ext>
          </c:extLst>
        </c:ser>
        <c:ser>
          <c:idx val="1"/>
          <c:order val="1"/>
          <c:tx>
            <c:strRef>
              <c:f>Noronha!$E$93</c:f>
              <c:strCache>
                <c:ptCount val="1"/>
                <c:pt idx="0">
                  <c:v>PE</c:v>
                </c:pt>
              </c:strCache>
            </c:strRef>
          </c:tx>
          <c:spPr>
            <a:solidFill>
              <a:schemeClr val="accent1">
                <a:lumMod val="60000"/>
                <a:lumOff val="40000"/>
              </a:schemeClr>
            </a:solidFill>
            <a:ln>
              <a:solidFill>
                <a:srgbClr val="000000"/>
              </a:solidFill>
            </a:ln>
          </c:spPr>
          <c:invertIfNegative val="0"/>
          <c:cat>
            <c:strRef>
              <c:f>Noronha!$C$94:$C$115</c:f>
              <c:strCache>
                <c:ptCount val="22"/>
                <c:pt idx="0">
                  <c:v>LSTM1</c:v>
                </c:pt>
                <c:pt idx="1">
                  <c:v>LSTM2</c:v>
                </c:pt>
                <c:pt idx="2">
                  <c:v>Transd.1</c:v>
                </c:pt>
                <c:pt idx="3">
                  <c:v>Transd.2</c:v>
                </c:pt>
                <c:pt idx="4">
                  <c:v>Transd.3</c:v>
                </c:pt>
                <c:pt idx="5">
                  <c:v>Transd.4</c:v>
                </c:pt>
                <c:pt idx="6">
                  <c:v>CNN1</c:v>
                </c:pt>
                <c:pt idx="7">
                  <c:v>CNN2</c:v>
                </c:pt>
                <c:pt idx="8">
                  <c:v>CNN3</c:v>
                </c:pt>
                <c:pt idx="9">
                  <c:v>CNN4</c:v>
                </c:pt>
                <c:pt idx="10">
                  <c:v>CNN5</c:v>
                </c:pt>
                <c:pt idx="11">
                  <c:v>CNN6</c:v>
                </c:pt>
                <c:pt idx="12">
                  <c:v>CNN7</c:v>
                </c:pt>
                <c:pt idx="13">
                  <c:v>CNN8</c:v>
                </c:pt>
                <c:pt idx="14">
                  <c:v>CNN9</c:v>
                </c:pt>
                <c:pt idx="15">
                  <c:v>CNN10</c:v>
                </c:pt>
                <c:pt idx="16">
                  <c:v>CNN11</c:v>
                </c:pt>
                <c:pt idx="17">
                  <c:v>CNN12</c:v>
                </c:pt>
                <c:pt idx="18">
                  <c:v>CNN13</c:v>
                </c:pt>
                <c:pt idx="19">
                  <c:v>LRCN1</c:v>
                </c:pt>
                <c:pt idx="20">
                  <c:v>LRCN2</c:v>
                </c:pt>
                <c:pt idx="21">
                  <c:v>LRCN3</c:v>
                </c:pt>
              </c:strCache>
            </c:strRef>
          </c:cat>
          <c:val>
            <c:numRef>
              <c:f>Noronha!$E$94:$E$115</c:f>
              <c:numCache>
                <c:formatCode>General</c:formatCode>
                <c:ptCount val="22"/>
                <c:pt idx="0" formatCode="0.00E+00">
                  <c:v>9.0239276490578692E-3</c:v>
                </c:pt>
                <c:pt idx="1">
                  <c:v>8.9720516724643602E-3</c:v>
                </c:pt>
                <c:pt idx="2">
                  <c:v>8.9025020670481202E-3</c:v>
                </c:pt>
                <c:pt idx="3">
                  <c:v>8.9121432902873107E-3</c:v>
                </c:pt>
                <c:pt idx="4">
                  <c:v>8.8991440571149702E-3</c:v>
                </c:pt>
                <c:pt idx="5">
                  <c:v>8.8991440571149702E-3</c:v>
                </c:pt>
                <c:pt idx="6" formatCode="0.00E+00">
                  <c:v>0.439747856661176</c:v>
                </c:pt>
                <c:pt idx="7" formatCode="0.00E+00">
                  <c:v>0.42181416807719402</c:v>
                </c:pt>
                <c:pt idx="8" formatCode="0.00E+00">
                  <c:v>0.44063187718458602</c:v>
                </c:pt>
                <c:pt idx="9" formatCode="0.00E+00">
                  <c:v>0.48196712150409798</c:v>
                </c:pt>
                <c:pt idx="10" formatCode="0.00E+00">
                  <c:v>0.32272052794683598</c:v>
                </c:pt>
                <c:pt idx="11" formatCode="0.00E+00">
                  <c:v>0.27165616822288902</c:v>
                </c:pt>
                <c:pt idx="12" formatCode="0.00E+00">
                  <c:v>0.26914302745297902</c:v>
                </c:pt>
                <c:pt idx="13" formatCode="0.00E+00">
                  <c:v>0.44522795346451499</c:v>
                </c:pt>
                <c:pt idx="14">
                  <c:v>0.20319743721401001</c:v>
                </c:pt>
                <c:pt idx="15" formatCode="0.00E+00">
                  <c:v>7.8692141780799404E-2</c:v>
                </c:pt>
                <c:pt idx="16" formatCode="0.00E+00">
                  <c:v>0.30264670529030102</c:v>
                </c:pt>
                <c:pt idx="17">
                  <c:v>0.20259963746427401</c:v>
                </c:pt>
                <c:pt idx="18" formatCode="0.00E+00">
                  <c:v>0.172836431730408</c:v>
                </c:pt>
                <c:pt idx="19">
                  <c:v>0.12035191944</c:v>
                </c:pt>
                <c:pt idx="20">
                  <c:v>7.3534836763698597E-2</c:v>
                </c:pt>
                <c:pt idx="21">
                  <c:v>0.240157669122919</c:v>
                </c:pt>
              </c:numCache>
            </c:numRef>
          </c:val>
          <c:extLst>
            <c:ext xmlns:c16="http://schemas.microsoft.com/office/drawing/2014/chart" uri="{C3380CC4-5D6E-409C-BE32-E72D297353CC}">
              <c16:uniqueId val="{00000001-BC4E-CC4C-8077-14F0E7DD6574}"/>
            </c:ext>
          </c:extLst>
        </c:ser>
        <c:ser>
          <c:idx val="2"/>
          <c:order val="2"/>
          <c:tx>
            <c:strRef>
              <c:f>Noronha!$F$93</c:f>
              <c:strCache>
                <c:ptCount val="1"/>
                <c:pt idx="0">
                  <c:v>Param. Buffer &amp; NoC</c:v>
                </c:pt>
              </c:strCache>
            </c:strRef>
          </c:tx>
          <c:spPr>
            <a:solidFill>
              <a:schemeClr val="accent2"/>
            </a:solidFill>
            <a:ln>
              <a:solidFill>
                <a:srgbClr val="000000"/>
              </a:solidFill>
            </a:ln>
          </c:spPr>
          <c:invertIfNegative val="0"/>
          <c:cat>
            <c:strRef>
              <c:f>Noronha!$C$94:$C$115</c:f>
              <c:strCache>
                <c:ptCount val="22"/>
                <c:pt idx="0">
                  <c:v>LSTM1</c:v>
                </c:pt>
                <c:pt idx="1">
                  <c:v>LSTM2</c:v>
                </c:pt>
                <c:pt idx="2">
                  <c:v>Transd.1</c:v>
                </c:pt>
                <c:pt idx="3">
                  <c:v>Transd.2</c:v>
                </c:pt>
                <c:pt idx="4">
                  <c:v>Transd.3</c:v>
                </c:pt>
                <c:pt idx="5">
                  <c:v>Transd.4</c:v>
                </c:pt>
                <c:pt idx="6">
                  <c:v>CNN1</c:v>
                </c:pt>
                <c:pt idx="7">
                  <c:v>CNN2</c:v>
                </c:pt>
                <c:pt idx="8">
                  <c:v>CNN3</c:v>
                </c:pt>
                <c:pt idx="9">
                  <c:v>CNN4</c:v>
                </c:pt>
                <c:pt idx="10">
                  <c:v>CNN5</c:v>
                </c:pt>
                <c:pt idx="11">
                  <c:v>CNN6</c:v>
                </c:pt>
                <c:pt idx="12">
                  <c:v>CNN7</c:v>
                </c:pt>
                <c:pt idx="13">
                  <c:v>CNN8</c:v>
                </c:pt>
                <c:pt idx="14">
                  <c:v>CNN9</c:v>
                </c:pt>
                <c:pt idx="15">
                  <c:v>CNN10</c:v>
                </c:pt>
                <c:pt idx="16">
                  <c:v>CNN11</c:v>
                </c:pt>
                <c:pt idx="17">
                  <c:v>CNN12</c:v>
                </c:pt>
                <c:pt idx="18">
                  <c:v>CNN13</c:v>
                </c:pt>
                <c:pt idx="19">
                  <c:v>LRCN1</c:v>
                </c:pt>
                <c:pt idx="20">
                  <c:v>LRCN2</c:v>
                </c:pt>
                <c:pt idx="21">
                  <c:v>LRCN3</c:v>
                </c:pt>
              </c:strCache>
            </c:strRef>
          </c:cat>
          <c:val>
            <c:numRef>
              <c:f>Noronha!$F$94:$F$115</c:f>
              <c:numCache>
                <c:formatCode>General</c:formatCode>
                <c:ptCount val="22"/>
                <c:pt idx="0" formatCode="0.00E+00">
                  <c:v>1.17319578794446E-2</c:v>
                </c:pt>
                <c:pt idx="1">
                  <c:v>8.2088207042070992E-3</c:v>
                </c:pt>
                <c:pt idx="2">
                  <c:v>1.26463384742045E-2</c:v>
                </c:pt>
                <c:pt idx="3">
                  <c:v>1.22304942107313E-2</c:v>
                </c:pt>
                <c:pt idx="4">
                  <c:v>1.2782165488457601E-2</c:v>
                </c:pt>
                <c:pt idx="5">
                  <c:v>1.2782165488457601E-2</c:v>
                </c:pt>
                <c:pt idx="6" formatCode="0.00E+00">
                  <c:v>0.28250474832897698</c:v>
                </c:pt>
                <c:pt idx="7" formatCode="0.00E+00">
                  <c:v>0.27097277313689999</c:v>
                </c:pt>
                <c:pt idx="8" formatCode="0.00E+00">
                  <c:v>0.282506003592083</c:v>
                </c:pt>
                <c:pt idx="9" formatCode="0.00E+00">
                  <c:v>0.23031275726991901</c:v>
                </c:pt>
                <c:pt idx="10" formatCode="0.00E+00">
                  <c:v>0.188392485587797</c:v>
                </c:pt>
                <c:pt idx="11" formatCode="0.00E+00">
                  <c:v>0.208393664022782</c:v>
                </c:pt>
                <c:pt idx="12" formatCode="0.00E+00">
                  <c:v>0.209095786055946</c:v>
                </c:pt>
                <c:pt idx="13" formatCode="0.00E+00">
                  <c:v>0.266699319759721</c:v>
                </c:pt>
                <c:pt idx="14">
                  <c:v>0.37434979067433599</c:v>
                </c:pt>
                <c:pt idx="15" formatCode="0.00E+00">
                  <c:v>0.62156848757749905</c:v>
                </c:pt>
                <c:pt idx="16" formatCode="0.00E+00">
                  <c:v>0.35616827105794402</c:v>
                </c:pt>
                <c:pt idx="17">
                  <c:v>0.35950722159264498</c:v>
                </c:pt>
                <c:pt idx="18" formatCode="0.00E+00">
                  <c:v>0.245278017739297</c:v>
                </c:pt>
                <c:pt idx="19">
                  <c:v>0.14232606012886101</c:v>
                </c:pt>
                <c:pt idx="20">
                  <c:v>0.12765190585762201</c:v>
                </c:pt>
                <c:pt idx="21">
                  <c:v>0.157033214509088</c:v>
                </c:pt>
              </c:numCache>
            </c:numRef>
          </c:val>
          <c:extLst>
            <c:ext xmlns:c16="http://schemas.microsoft.com/office/drawing/2014/chart" uri="{C3380CC4-5D6E-409C-BE32-E72D297353CC}">
              <c16:uniqueId val="{00000002-BC4E-CC4C-8077-14F0E7DD6574}"/>
            </c:ext>
          </c:extLst>
        </c:ser>
        <c:ser>
          <c:idx val="3"/>
          <c:order val="3"/>
          <c:tx>
            <c:strRef>
              <c:f>Noronha!$G$93</c:f>
              <c:strCache>
                <c:ptCount val="1"/>
                <c:pt idx="0">
                  <c:v>Act. Buffer &amp; NoC </c:v>
                </c:pt>
              </c:strCache>
            </c:strRef>
          </c:tx>
          <c:spPr>
            <a:ln>
              <a:solidFill>
                <a:srgbClr val="000000"/>
              </a:solidFill>
            </a:ln>
          </c:spPr>
          <c:invertIfNegative val="0"/>
          <c:cat>
            <c:strRef>
              <c:f>Noronha!$C$94:$C$115</c:f>
              <c:strCache>
                <c:ptCount val="22"/>
                <c:pt idx="0">
                  <c:v>LSTM1</c:v>
                </c:pt>
                <c:pt idx="1">
                  <c:v>LSTM2</c:v>
                </c:pt>
                <c:pt idx="2">
                  <c:v>Transd.1</c:v>
                </c:pt>
                <c:pt idx="3">
                  <c:v>Transd.2</c:v>
                </c:pt>
                <c:pt idx="4">
                  <c:v>Transd.3</c:v>
                </c:pt>
                <c:pt idx="5">
                  <c:v>Transd.4</c:v>
                </c:pt>
                <c:pt idx="6">
                  <c:v>CNN1</c:v>
                </c:pt>
                <c:pt idx="7">
                  <c:v>CNN2</c:v>
                </c:pt>
                <c:pt idx="8">
                  <c:v>CNN3</c:v>
                </c:pt>
                <c:pt idx="9">
                  <c:v>CNN4</c:v>
                </c:pt>
                <c:pt idx="10">
                  <c:v>CNN5</c:v>
                </c:pt>
                <c:pt idx="11">
                  <c:v>CNN6</c:v>
                </c:pt>
                <c:pt idx="12">
                  <c:v>CNN7</c:v>
                </c:pt>
                <c:pt idx="13">
                  <c:v>CNN8</c:v>
                </c:pt>
                <c:pt idx="14">
                  <c:v>CNN9</c:v>
                </c:pt>
                <c:pt idx="15">
                  <c:v>CNN10</c:v>
                </c:pt>
                <c:pt idx="16">
                  <c:v>CNN11</c:v>
                </c:pt>
                <c:pt idx="17">
                  <c:v>CNN12</c:v>
                </c:pt>
                <c:pt idx="18">
                  <c:v>CNN13</c:v>
                </c:pt>
                <c:pt idx="19">
                  <c:v>LRCN1</c:v>
                </c:pt>
                <c:pt idx="20">
                  <c:v>LRCN2</c:v>
                </c:pt>
                <c:pt idx="21">
                  <c:v>LRCN3</c:v>
                </c:pt>
              </c:strCache>
            </c:strRef>
          </c:cat>
          <c:val>
            <c:numRef>
              <c:f>Noronha!$G$94:$G$115</c:f>
              <c:numCache>
                <c:formatCode>General</c:formatCode>
                <c:ptCount val="22"/>
                <c:pt idx="0" formatCode="0.00E+00">
                  <c:v>2.9555537094047102E-4</c:v>
                </c:pt>
                <c:pt idx="1">
                  <c:v>2.3839817462124099E-4</c:v>
                </c:pt>
                <c:pt idx="2">
                  <c:v>5.0107283867161596E-4</c:v>
                </c:pt>
                <c:pt idx="3">
                  <c:v>4.7681475228888098E-4</c:v>
                </c:pt>
                <c:pt idx="4">
                  <c:v>5.0119154496803804E-4</c:v>
                </c:pt>
                <c:pt idx="5">
                  <c:v>5.0119154496803804E-4</c:v>
                </c:pt>
                <c:pt idx="6" formatCode="0.00E+00">
                  <c:v>9.9326743184193402E-3</c:v>
                </c:pt>
                <c:pt idx="7" formatCode="0.00E+00">
                  <c:v>9.0902715430543398E-3</c:v>
                </c:pt>
                <c:pt idx="8" formatCode="0.00E+00">
                  <c:v>8.9166701732070197E-3</c:v>
                </c:pt>
                <c:pt idx="9" formatCode="0.00E+00">
                  <c:v>9.4126487177223304E-3</c:v>
                </c:pt>
                <c:pt idx="10" formatCode="0.00E+00">
                  <c:v>4.5325499946026297E-3</c:v>
                </c:pt>
                <c:pt idx="11" formatCode="0.00E+00">
                  <c:v>4.9063290675051396E-3</c:v>
                </c:pt>
                <c:pt idx="12" formatCode="0.00E+00">
                  <c:v>4.9003518490147299E-3</c:v>
                </c:pt>
                <c:pt idx="13" formatCode="0.00E+00">
                  <c:v>8.3416755849741592E-3</c:v>
                </c:pt>
                <c:pt idx="14">
                  <c:v>1.35707532341984E-2</c:v>
                </c:pt>
                <c:pt idx="15" formatCode="0.00E+00">
                  <c:v>2.4600990708866101E-2</c:v>
                </c:pt>
                <c:pt idx="16" formatCode="0.00E+00">
                  <c:v>1.1177727163700701E-2</c:v>
                </c:pt>
                <c:pt idx="17">
                  <c:v>1.32543694252412E-2</c:v>
                </c:pt>
                <c:pt idx="18" formatCode="0.00E+00">
                  <c:v>8.0110162659570092E-3</c:v>
                </c:pt>
                <c:pt idx="19">
                  <c:v>4.4215647416857599E-3</c:v>
                </c:pt>
                <c:pt idx="20">
                  <c:v>4.6156196212546298E-3</c:v>
                </c:pt>
                <c:pt idx="21">
                  <c:v>5.46699630868497E-3</c:v>
                </c:pt>
              </c:numCache>
            </c:numRef>
          </c:val>
          <c:extLst>
            <c:ext xmlns:c16="http://schemas.microsoft.com/office/drawing/2014/chart" uri="{C3380CC4-5D6E-409C-BE32-E72D297353CC}">
              <c16:uniqueId val="{00000003-BC4E-CC4C-8077-14F0E7DD6574}"/>
            </c:ext>
          </c:extLst>
        </c:ser>
        <c:ser>
          <c:idx val="4"/>
          <c:order val="4"/>
          <c:tx>
            <c:strRef>
              <c:f>Noronha!$H$93</c:f>
              <c:strCache>
                <c:ptCount val="1"/>
                <c:pt idx="0">
                  <c:v>Off-chip Interconnect </c:v>
                </c:pt>
              </c:strCache>
            </c:strRef>
          </c:tx>
          <c:spPr>
            <a:solidFill>
              <a:schemeClr val="bg1">
                <a:lumMod val="85000"/>
              </a:schemeClr>
            </a:solidFill>
            <a:ln>
              <a:solidFill>
                <a:srgbClr val="000000"/>
              </a:solidFill>
            </a:ln>
          </c:spPr>
          <c:invertIfNegative val="0"/>
          <c:cat>
            <c:strRef>
              <c:f>Noronha!$C$94:$C$115</c:f>
              <c:strCache>
                <c:ptCount val="22"/>
                <c:pt idx="0">
                  <c:v>LSTM1</c:v>
                </c:pt>
                <c:pt idx="1">
                  <c:v>LSTM2</c:v>
                </c:pt>
                <c:pt idx="2">
                  <c:v>Transd.1</c:v>
                </c:pt>
                <c:pt idx="3">
                  <c:v>Transd.2</c:v>
                </c:pt>
                <c:pt idx="4">
                  <c:v>Transd.3</c:v>
                </c:pt>
                <c:pt idx="5">
                  <c:v>Transd.4</c:v>
                </c:pt>
                <c:pt idx="6">
                  <c:v>CNN1</c:v>
                </c:pt>
                <c:pt idx="7">
                  <c:v>CNN2</c:v>
                </c:pt>
                <c:pt idx="8">
                  <c:v>CNN3</c:v>
                </c:pt>
                <c:pt idx="9">
                  <c:v>CNN4</c:v>
                </c:pt>
                <c:pt idx="10">
                  <c:v>CNN5</c:v>
                </c:pt>
                <c:pt idx="11">
                  <c:v>CNN6</c:v>
                </c:pt>
                <c:pt idx="12">
                  <c:v>CNN7</c:v>
                </c:pt>
                <c:pt idx="13">
                  <c:v>CNN8</c:v>
                </c:pt>
                <c:pt idx="14">
                  <c:v>CNN9</c:v>
                </c:pt>
                <c:pt idx="15">
                  <c:v>CNN10</c:v>
                </c:pt>
                <c:pt idx="16">
                  <c:v>CNN11</c:v>
                </c:pt>
                <c:pt idx="17">
                  <c:v>CNN12</c:v>
                </c:pt>
                <c:pt idx="18">
                  <c:v>CNN13</c:v>
                </c:pt>
                <c:pt idx="19">
                  <c:v>LRCN1</c:v>
                </c:pt>
                <c:pt idx="20">
                  <c:v>LRCN2</c:v>
                </c:pt>
                <c:pt idx="21">
                  <c:v>LRCN3</c:v>
                </c:pt>
              </c:strCache>
            </c:strRef>
          </c:cat>
          <c:val>
            <c:numRef>
              <c:f>Noronha!$H$94:$H$115</c:f>
              <c:numCache>
                <c:formatCode>General</c:formatCode>
                <c:ptCount val="22"/>
                <c:pt idx="0" formatCode="0.00E+00">
                  <c:v>0.31791391739083502</c:v>
                </c:pt>
                <c:pt idx="1">
                  <c:v>0.32041614449495598</c:v>
                </c:pt>
                <c:pt idx="2">
                  <c:v>0.31782002356071198</c:v>
                </c:pt>
                <c:pt idx="3">
                  <c:v>0.31824903738062998</c:v>
                </c:pt>
                <c:pt idx="4">
                  <c:v>0.31768898275755098</c:v>
                </c:pt>
                <c:pt idx="5">
                  <c:v>0.31768898275755098</c:v>
                </c:pt>
                <c:pt idx="6" formatCode="0.00E+00">
                  <c:v>6.7819588836841999E-2</c:v>
                </c:pt>
                <c:pt idx="7" formatCode="0.00E+00">
                  <c:v>7.4582318701332306E-2</c:v>
                </c:pt>
                <c:pt idx="8" formatCode="0.00E+00">
                  <c:v>6.6838530858737297E-2</c:v>
                </c:pt>
                <c:pt idx="9" formatCode="0.00E+00">
                  <c:v>6.24385178886371E-2</c:v>
                </c:pt>
                <c:pt idx="10" formatCode="0.00E+00">
                  <c:v>0.15720128135506201</c:v>
                </c:pt>
                <c:pt idx="11" formatCode="0.00E+00">
                  <c:v>0.165477853013902</c:v>
                </c:pt>
                <c:pt idx="12" formatCode="0.00E+00">
                  <c:v>0.16351578151437501</c:v>
                </c:pt>
                <c:pt idx="13" formatCode="0.00E+00">
                  <c:v>6.5518805474348796E-2</c:v>
                </c:pt>
                <c:pt idx="14">
                  <c:v>7.4998417132447801E-2</c:v>
                </c:pt>
                <c:pt idx="15" formatCode="0.00E+00">
                  <c:v>6.8287030770842597E-2</c:v>
                </c:pt>
                <c:pt idx="16" formatCode="0.00E+00">
                  <c:v>5.9303112174764402E-2</c:v>
                </c:pt>
                <c:pt idx="17">
                  <c:v>7.8773655581487995E-2</c:v>
                </c:pt>
                <c:pt idx="18" formatCode="0.00E+00">
                  <c:v>0.15309889927863701</c:v>
                </c:pt>
                <c:pt idx="19">
                  <c:v>0.21986082412801999</c:v>
                </c:pt>
                <c:pt idx="20">
                  <c:v>0.23670515350399399</c:v>
                </c:pt>
                <c:pt idx="21">
                  <c:v>0.18370907297307601</c:v>
                </c:pt>
              </c:numCache>
            </c:numRef>
          </c:val>
          <c:extLst>
            <c:ext xmlns:c16="http://schemas.microsoft.com/office/drawing/2014/chart" uri="{C3380CC4-5D6E-409C-BE32-E72D297353CC}">
              <c16:uniqueId val="{00000004-BC4E-CC4C-8077-14F0E7DD6574}"/>
            </c:ext>
          </c:extLst>
        </c:ser>
        <c:ser>
          <c:idx val="5"/>
          <c:order val="5"/>
          <c:tx>
            <c:strRef>
              <c:f>Noronha!$I$93</c:f>
              <c:strCache>
                <c:ptCount val="1"/>
                <c:pt idx="0">
                  <c:v>DRAM </c:v>
                </c:pt>
              </c:strCache>
            </c:strRef>
          </c:tx>
          <c:spPr>
            <a:solidFill>
              <a:schemeClr val="accent3">
                <a:lumMod val="40000"/>
                <a:lumOff val="60000"/>
              </a:schemeClr>
            </a:solidFill>
            <a:ln>
              <a:solidFill>
                <a:srgbClr val="000000"/>
              </a:solidFill>
            </a:ln>
          </c:spPr>
          <c:invertIfNegative val="0"/>
          <c:cat>
            <c:strRef>
              <c:f>Noronha!$C$94:$C$115</c:f>
              <c:strCache>
                <c:ptCount val="22"/>
                <c:pt idx="0">
                  <c:v>LSTM1</c:v>
                </c:pt>
                <c:pt idx="1">
                  <c:v>LSTM2</c:v>
                </c:pt>
                <c:pt idx="2">
                  <c:v>Transd.1</c:v>
                </c:pt>
                <c:pt idx="3">
                  <c:v>Transd.2</c:v>
                </c:pt>
                <c:pt idx="4">
                  <c:v>Transd.3</c:v>
                </c:pt>
                <c:pt idx="5">
                  <c:v>Transd.4</c:v>
                </c:pt>
                <c:pt idx="6">
                  <c:v>CNN1</c:v>
                </c:pt>
                <c:pt idx="7">
                  <c:v>CNN2</c:v>
                </c:pt>
                <c:pt idx="8">
                  <c:v>CNN3</c:v>
                </c:pt>
                <c:pt idx="9">
                  <c:v>CNN4</c:v>
                </c:pt>
                <c:pt idx="10">
                  <c:v>CNN5</c:v>
                </c:pt>
                <c:pt idx="11">
                  <c:v>CNN6</c:v>
                </c:pt>
                <c:pt idx="12">
                  <c:v>CNN7</c:v>
                </c:pt>
                <c:pt idx="13">
                  <c:v>CNN8</c:v>
                </c:pt>
                <c:pt idx="14">
                  <c:v>CNN9</c:v>
                </c:pt>
                <c:pt idx="15">
                  <c:v>CNN10</c:v>
                </c:pt>
                <c:pt idx="16">
                  <c:v>CNN11</c:v>
                </c:pt>
                <c:pt idx="17">
                  <c:v>CNN12</c:v>
                </c:pt>
                <c:pt idx="18">
                  <c:v>CNN13</c:v>
                </c:pt>
                <c:pt idx="19">
                  <c:v>LRCN1</c:v>
                </c:pt>
                <c:pt idx="20">
                  <c:v>LRCN2</c:v>
                </c:pt>
                <c:pt idx="21">
                  <c:v>LRCN3</c:v>
                </c:pt>
              </c:strCache>
            </c:strRef>
          </c:cat>
          <c:val>
            <c:numRef>
              <c:f>Noronha!$I$94:$I$115</c:f>
              <c:numCache>
                <c:formatCode>General</c:formatCode>
                <c:ptCount val="22"/>
                <c:pt idx="0" formatCode="0.00E+00">
                  <c:v>0.47766566087973</c:v>
                </c:pt>
                <c:pt idx="1">
                  <c:v>0.48142525710367101</c:v>
                </c:pt>
                <c:pt idx="2">
                  <c:v>0.47752458539997</c:v>
                </c:pt>
                <c:pt idx="3">
                  <c:v>0.47816917866439701</c:v>
                </c:pt>
                <c:pt idx="4">
                  <c:v>0.47732769659322</c:v>
                </c:pt>
                <c:pt idx="5">
                  <c:v>0.47732769659322</c:v>
                </c:pt>
                <c:pt idx="6" formatCode="0.00E+00">
                  <c:v>0.10189893222735499</c:v>
                </c:pt>
                <c:pt idx="7" formatCode="0.00E+00">
                  <c:v>0.112059933848752</c:v>
                </c:pt>
                <c:pt idx="8" formatCode="0.00E+00">
                  <c:v>0.100424892615253</c:v>
                </c:pt>
                <c:pt idx="9" formatCode="0.00E+00">
                  <c:v>9.3813873127677194E-2</c:v>
                </c:pt>
                <c:pt idx="10" formatCode="0.00E+00">
                  <c:v>0.23619492523598101</c:v>
                </c:pt>
                <c:pt idx="11" formatCode="0.00E+00">
                  <c:v>0.24863047415338799</c:v>
                </c:pt>
                <c:pt idx="12" formatCode="0.00E+00">
                  <c:v>0.24568246172534799</c:v>
                </c:pt>
                <c:pt idx="13" formatCode="0.00E+00">
                  <c:v>9.8442005225209003E-2</c:v>
                </c:pt>
                <c:pt idx="14">
                  <c:v>0.112685121741503</c:v>
                </c:pt>
                <c:pt idx="15" formatCode="0.00E+00">
                  <c:v>0.10260126373319101</c:v>
                </c:pt>
                <c:pt idx="16" formatCode="0.00E+00">
                  <c:v>8.9102926042583602E-2</c:v>
                </c:pt>
                <c:pt idx="17">
                  <c:v>0.118357417511186</c:v>
                </c:pt>
                <c:pt idx="18" formatCode="0.00E+00">
                  <c:v>0.230031096166152</c:v>
                </c:pt>
                <c:pt idx="19">
                  <c:v>0.33034088825234997</c:v>
                </c:pt>
                <c:pt idx="20">
                  <c:v>0.35564949313975103</c:v>
                </c:pt>
                <c:pt idx="21">
                  <c:v>0.27602288214204601</c:v>
                </c:pt>
              </c:numCache>
            </c:numRef>
          </c:val>
          <c:extLst>
            <c:ext xmlns:c16="http://schemas.microsoft.com/office/drawing/2014/chart" uri="{C3380CC4-5D6E-409C-BE32-E72D297353CC}">
              <c16:uniqueId val="{00000005-BC4E-CC4C-8077-14F0E7DD6574}"/>
            </c:ext>
          </c:extLst>
        </c:ser>
        <c:dLbls>
          <c:showLegendKey val="0"/>
          <c:showVal val="0"/>
          <c:showCatName val="0"/>
          <c:showSerName val="0"/>
          <c:showPercent val="0"/>
          <c:showBubbleSize val="0"/>
        </c:dLbls>
        <c:gapWidth val="150"/>
        <c:overlap val="100"/>
        <c:axId val="1888925400"/>
        <c:axId val="1888928728"/>
      </c:barChart>
      <c:catAx>
        <c:axId val="1888925400"/>
        <c:scaling>
          <c:orientation val="minMax"/>
        </c:scaling>
        <c:delete val="0"/>
        <c:axPos val="b"/>
        <c:numFmt formatCode="General" sourceLinked="0"/>
        <c:majorTickMark val="out"/>
        <c:minorTickMark val="none"/>
        <c:tickLblPos val="nextTo"/>
        <c:txPr>
          <a:bodyPr/>
          <a:lstStyle/>
          <a:p>
            <a:pPr>
              <a:defRPr sz="1800" b="0">
                <a:latin typeface="Gill Sans MT" panose="020B0502020104020203" pitchFamily="34" charset="77"/>
              </a:defRPr>
            </a:pPr>
            <a:endParaRPr lang="en-US"/>
          </a:p>
        </c:txPr>
        <c:crossAx val="1888928728"/>
        <c:crosses val="autoZero"/>
        <c:auto val="1"/>
        <c:lblAlgn val="ctr"/>
        <c:lblOffset val="100"/>
        <c:noMultiLvlLbl val="0"/>
      </c:catAx>
      <c:valAx>
        <c:axId val="1888928728"/>
        <c:scaling>
          <c:orientation val="minMax"/>
          <c:max val="1"/>
        </c:scaling>
        <c:delete val="0"/>
        <c:axPos val="l"/>
        <c:majorGridlines/>
        <c:title>
          <c:tx>
            <c:rich>
              <a:bodyPr rot="-5400000" vert="horz"/>
              <a:lstStyle/>
              <a:p>
                <a:pPr>
                  <a:defRPr sz="2000">
                    <a:latin typeface="Gill Sans MT" panose="020B0502020104020203" pitchFamily="34" charset="77"/>
                  </a:defRPr>
                </a:pPr>
                <a:r>
                  <a:rPr lang="en-US" sz="2000" dirty="0">
                    <a:latin typeface="Gill Sans MT" panose="020B0502020104020203" pitchFamily="34" charset="77"/>
                  </a:rPr>
                  <a:t>Normalized Energy</a:t>
                </a:r>
              </a:p>
            </c:rich>
          </c:tx>
          <c:layout>
            <c:manualLayout>
              <c:xMode val="edge"/>
              <c:yMode val="edge"/>
              <c:x val="2.3161992391400499E-3"/>
              <c:y val="0.18480224384514901"/>
            </c:manualLayout>
          </c:layout>
          <c:overlay val="0"/>
        </c:title>
        <c:numFmt formatCode="General" sourceLinked="0"/>
        <c:majorTickMark val="out"/>
        <c:minorTickMark val="none"/>
        <c:tickLblPos val="nextTo"/>
        <c:txPr>
          <a:bodyPr/>
          <a:lstStyle/>
          <a:p>
            <a:pPr>
              <a:defRPr sz="1800">
                <a:latin typeface="Gill Sans MT" panose="020B0502020104020203" pitchFamily="34" charset="77"/>
              </a:defRPr>
            </a:pPr>
            <a:endParaRPr lang="en-US"/>
          </a:p>
        </c:txPr>
        <c:crossAx val="1888925400"/>
        <c:crosses val="autoZero"/>
        <c:crossBetween val="between"/>
        <c:majorUnit val="0.25"/>
      </c:valAx>
      <c:spPr>
        <a:ln>
          <a:solidFill>
            <a:schemeClr val="tx1"/>
          </a:solidFill>
        </a:ln>
      </c:spPr>
    </c:plotArea>
    <c:legend>
      <c:legendPos val="t"/>
      <c:layout>
        <c:manualLayout>
          <c:xMode val="edge"/>
          <c:yMode val="edge"/>
          <c:x val="6.7701751218631506E-2"/>
          <c:y val="0"/>
          <c:w val="0.91324846862548004"/>
          <c:h val="0.175139629551196"/>
        </c:manualLayout>
      </c:layout>
      <c:overlay val="0"/>
      <c:txPr>
        <a:bodyPr/>
        <a:lstStyle/>
        <a:p>
          <a:pPr>
            <a:defRPr sz="16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36974355054001"/>
          <c:y val="4.92979719188767E-2"/>
          <c:w val="0.66240083973819897"/>
          <c:h val="0.73333025188149803"/>
        </c:manualLayout>
      </c:layout>
      <c:scatterChart>
        <c:scatterStyle val="lineMarker"/>
        <c:varyColors val="0"/>
        <c:ser>
          <c:idx val="1"/>
          <c:order val="0"/>
          <c:tx>
            <c:strRef>
              <c:f>Clustering!$F$23</c:f>
              <c:strCache>
                <c:ptCount val="1"/>
                <c:pt idx="0">
                  <c:v>CNN3</c:v>
                </c:pt>
              </c:strCache>
            </c:strRef>
          </c:tx>
          <c:spPr>
            <a:ln w="31750">
              <a:solidFill>
                <a:srgbClr val="000000"/>
              </a:solidFill>
            </a:ln>
          </c:spPr>
          <c:marker>
            <c:symbol val="diamond"/>
            <c:size val="10"/>
            <c:spPr>
              <a:solidFill>
                <a:schemeClr val="accent6">
                  <a:lumMod val="40000"/>
                  <a:lumOff val="60000"/>
                </a:schemeClr>
              </a:solidFill>
              <a:ln>
                <a:solidFill>
                  <a:srgbClr val="000000"/>
                </a:solidFill>
              </a:ln>
            </c:spPr>
          </c:marker>
          <c:xVal>
            <c:numRef>
              <c:f>Clustering!$G$23</c:f>
              <c:numCache>
                <c:formatCode>General</c:formatCode>
                <c:ptCount val="1"/>
                <c:pt idx="0">
                  <c:v>1.0986329999999999E-3</c:v>
                </c:pt>
              </c:numCache>
            </c:numRef>
          </c:xVal>
          <c:yVal>
            <c:numRef>
              <c:f>Clustering!$H$23</c:f>
              <c:numCache>
                <c:formatCode>General</c:formatCode>
                <c:ptCount val="1"/>
                <c:pt idx="0">
                  <c:v>22201</c:v>
                </c:pt>
              </c:numCache>
            </c:numRef>
          </c:yVal>
          <c:smooth val="0"/>
          <c:extLst>
            <c:ext xmlns:c16="http://schemas.microsoft.com/office/drawing/2014/chart" uri="{C3380CC4-5D6E-409C-BE32-E72D297353CC}">
              <c16:uniqueId val="{00000000-619D-334D-82BC-A9EB05CAF836}"/>
            </c:ext>
          </c:extLst>
        </c:ser>
        <c:ser>
          <c:idx val="0"/>
          <c:order val="1"/>
          <c:tx>
            <c:strRef>
              <c:f>Clustering!$F$24</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Clustering!$G$24</c:f>
              <c:numCache>
                <c:formatCode>General</c:formatCode>
                <c:ptCount val="1"/>
                <c:pt idx="0">
                  <c:v>8.7890629999999997E-3</c:v>
                </c:pt>
              </c:numCache>
            </c:numRef>
          </c:xVal>
          <c:yVal>
            <c:numRef>
              <c:f>Clustering!$H$24</c:f>
              <c:numCache>
                <c:formatCode>General</c:formatCode>
                <c:ptCount val="1"/>
                <c:pt idx="0">
                  <c:v>21609</c:v>
                </c:pt>
              </c:numCache>
            </c:numRef>
          </c:yVal>
          <c:smooth val="0"/>
          <c:extLst>
            <c:ext xmlns:c16="http://schemas.microsoft.com/office/drawing/2014/chart" uri="{C3380CC4-5D6E-409C-BE32-E72D297353CC}">
              <c16:uniqueId val="{00000001-619D-334D-82BC-A9EB05CAF836}"/>
            </c:ext>
          </c:extLst>
        </c:ser>
        <c:ser>
          <c:idx val="2"/>
          <c:order val="2"/>
          <c:tx>
            <c:strRef>
              <c:f>Clustering!$F$28</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Clustering!$G$28</c:f>
              <c:numCache>
                <c:formatCode>General</c:formatCode>
                <c:ptCount val="1"/>
                <c:pt idx="0">
                  <c:v>1.7578125E-2</c:v>
                </c:pt>
              </c:numCache>
            </c:numRef>
          </c:xVal>
          <c:yVal>
            <c:numRef>
              <c:f>Clustering!$H$28</c:f>
              <c:numCache>
                <c:formatCode>General</c:formatCode>
                <c:ptCount val="1"/>
                <c:pt idx="0">
                  <c:v>11025</c:v>
                </c:pt>
              </c:numCache>
            </c:numRef>
          </c:yVal>
          <c:smooth val="0"/>
          <c:extLst>
            <c:ext xmlns:c16="http://schemas.microsoft.com/office/drawing/2014/chart" uri="{C3380CC4-5D6E-409C-BE32-E72D297353CC}">
              <c16:uniqueId val="{00000002-619D-334D-82BC-A9EB05CAF836}"/>
            </c:ext>
          </c:extLst>
        </c:ser>
        <c:ser>
          <c:idx val="4"/>
          <c:order val="3"/>
          <c:tx>
            <c:strRef>
              <c:f>Clustering!$F$30</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Clustering!$G$30</c:f>
              <c:numCache>
                <c:formatCode>General</c:formatCode>
                <c:ptCount val="1"/>
                <c:pt idx="0">
                  <c:v>7.32421875E-2</c:v>
                </c:pt>
              </c:numCache>
            </c:numRef>
          </c:xVal>
          <c:yVal>
            <c:numRef>
              <c:f>Clustering!$H$30</c:f>
              <c:numCache>
                <c:formatCode>General</c:formatCode>
                <c:ptCount val="1"/>
                <c:pt idx="0">
                  <c:v>1225</c:v>
                </c:pt>
              </c:numCache>
            </c:numRef>
          </c:yVal>
          <c:smooth val="0"/>
          <c:extLst>
            <c:ext xmlns:c16="http://schemas.microsoft.com/office/drawing/2014/chart" uri="{C3380CC4-5D6E-409C-BE32-E72D297353CC}">
              <c16:uniqueId val="{00000003-619D-334D-82BC-A9EB05CAF836}"/>
            </c:ext>
          </c:extLst>
        </c:ser>
        <c:ser>
          <c:idx val="3"/>
          <c:order val="4"/>
          <c:tx>
            <c:strRef>
              <c:f>Clustering!$F$47</c:f>
              <c:strCache>
                <c:ptCount val="1"/>
                <c:pt idx="0">
                  <c:v>CNN4</c:v>
                </c:pt>
              </c:strCache>
            </c:strRef>
          </c:tx>
          <c:dPt>
            <c:idx val="0"/>
            <c:marker>
              <c:symbol val="diamond"/>
              <c:size val="10"/>
              <c:spPr>
                <a:solidFill>
                  <a:schemeClr val="accent4"/>
                </a:solidFill>
                <a:ln>
                  <a:solidFill>
                    <a:srgbClr val="000000"/>
                  </a:solidFill>
                </a:ln>
              </c:spPr>
            </c:marker>
            <c:bubble3D val="0"/>
            <c:spPr>
              <a:ln>
                <a:solidFill>
                  <a:srgbClr val="000000"/>
                </a:solidFill>
              </a:ln>
            </c:spPr>
            <c:extLst>
              <c:ext xmlns:c16="http://schemas.microsoft.com/office/drawing/2014/chart" uri="{C3380CC4-5D6E-409C-BE32-E72D297353CC}">
                <c16:uniqueId val="{00000005-619D-334D-82BC-A9EB05CAF836}"/>
              </c:ext>
            </c:extLst>
          </c:dPt>
          <c:xVal>
            <c:numRef>
              <c:f>Clustering!$G$47</c:f>
              <c:numCache>
                <c:formatCode>General</c:formatCode>
                <c:ptCount val="1"/>
                <c:pt idx="0">
                  <c:v>9.765625E-3</c:v>
                </c:pt>
              </c:numCache>
            </c:numRef>
          </c:xVal>
          <c:yVal>
            <c:numRef>
              <c:f>Clustering!$H$47</c:f>
              <c:numCache>
                <c:formatCode>General</c:formatCode>
                <c:ptCount val="1"/>
                <c:pt idx="0">
                  <c:v>5329</c:v>
                </c:pt>
              </c:numCache>
            </c:numRef>
          </c:yVal>
          <c:smooth val="0"/>
          <c:extLst>
            <c:ext xmlns:c16="http://schemas.microsoft.com/office/drawing/2014/chart" uri="{C3380CC4-5D6E-409C-BE32-E72D297353CC}">
              <c16:uniqueId val="{00000006-619D-334D-82BC-A9EB05CAF836}"/>
            </c:ext>
          </c:extLst>
        </c:ser>
        <c:ser>
          <c:idx val="5"/>
          <c:order val="5"/>
          <c:tx>
            <c:strRef>
              <c:f>Clustering!$F$48</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Clustering!$G$48</c:f>
              <c:numCache>
                <c:formatCode>General</c:formatCode>
                <c:ptCount val="1"/>
                <c:pt idx="0">
                  <c:v>5.2734375E-2</c:v>
                </c:pt>
              </c:numCache>
            </c:numRef>
          </c:xVal>
          <c:yVal>
            <c:numRef>
              <c:f>Clustering!$H$48</c:f>
              <c:numCache>
                <c:formatCode>General</c:formatCode>
                <c:ptCount val="1"/>
                <c:pt idx="0">
                  <c:v>5041</c:v>
                </c:pt>
              </c:numCache>
            </c:numRef>
          </c:yVal>
          <c:smooth val="0"/>
          <c:extLst>
            <c:ext xmlns:c16="http://schemas.microsoft.com/office/drawing/2014/chart" uri="{C3380CC4-5D6E-409C-BE32-E72D297353CC}">
              <c16:uniqueId val="{00000007-619D-334D-82BC-A9EB05CAF836}"/>
            </c:ext>
          </c:extLst>
        </c:ser>
        <c:ser>
          <c:idx val="6"/>
          <c:order val="6"/>
          <c:tx>
            <c:strRef>
              <c:f>Clustering!$F$49</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Clustering!$G$49</c:f>
              <c:numCache>
                <c:formatCode>General</c:formatCode>
                <c:ptCount val="1"/>
                <c:pt idx="0">
                  <c:v>2.734375E-2</c:v>
                </c:pt>
              </c:numCache>
            </c:numRef>
          </c:xVal>
          <c:yVal>
            <c:numRef>
              <c:f>Clustering!$H$49</c:f>
              <c:numCache>
                <c:formatCode>General</c:formatCode>
                <c:ptCount val="1"/>
                <c:pt idx="0">
                  <c:v>5329</c:v>
                </c:pt>
              </c:numCache>
            </c:numRef>
          </c:yVal>
          <c:smooth val="0"/>
          <c:extLst>
            <c:ext xmlns:c16="http://schemas.microsoft.com/office/drawing/2014/chart" uri="{C3380CC4-5D6E-409C-BE32-E72D297353CC}">
              <c16:uniqueId val="{00000008-619D-334D-82BC-A9EB05CAF836}"/>
            </c:ext>
          </c:extLst>
        </c:ser>
        <c:ser>
          <c:idx val="7"/>
          <c:order val="7"/>
          <c:tx>
            <c:strRef>
              <c:f>Clustering!$F$51</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Clustering!$G$51</c:f>
              <c:numCache>
                <c:formatCode>General</c:formatCode>
                <c:ptCount val="1"/>
                <c:pt idx="0">
                  <c:v>5.2734375E-2</c:v>
                </c:pt>
              </c:numCache>
            </c:numRef>
          </c:xVal>
          <c:yVal>
            <c:numRef>
              <c:f>Clustering!$H$51</c:f>
              <c:numCache>
                <c:formatCode>General</c:formatCode>
                <c:ptCount val="1"/>
                <c:pt idx="0">
                  <c:v>2628</c:v>
                </c:pt>
              </c:numCache>
            </c:numRef>
          </c:yVal>
          <c:smooth val="0"/>
          <c:extLst>
            <c:ext xmlns:c16="http://schemas.microsoft.com/office/drawing/2014/chart" uri="{C3380CC4-5D6E-409C-BE32-E72D297353CC}">
              <c16:uniqueId val="{00000009-619D-334D-82BC-A9EB05CAF836}"/>
            </c:ext>
          </c:extLst>
        </c:ser>
        <c:ser>
          <c:idx val="8"/>
          <c:order val="8"/>
          <c:tx>
            <c:strRef>
              <c:f>Clustering!$F$39</c:f>
              <c:strCache>
                <c:ptCount val="1"/>
                <c:pt idx="0">
                  <c:v>CNN11</c:v>
                </c:pt>
              </c:strCache>
            </c:strRef>
          </c:tx>
          <c:dPt>
            <c:idx val="0"/>
            <c:marker>
              <c:symbol val="diamond"/>
              <c:size val="10"/>
              <c:spPr>
                <a:solidFill>
                  <a:srgbClr val="660066"/>
                </a:solidFill>
                <a:ln>
                  <a:solidFill>
                    <a:srgbClr val="000000"/>
                  </a:solidFill>
                </a:ln>
              </c:spPr>
            </c:marker>
            <c:bubble3D val="0"/>
            <c:spPr>
              <a:ln>
                <a:solidFill>
                  <a:srgbClr val="000000"/>
                </a:solidFill>
              </a:ln>
            </c:spPr>
            <c:extLst>
              <c:ext xmlns:c16="http://schemas.microsoft.com/office/drawing/2014/chart" uri="{C3380CC4-5D6E-409C-BE32-E72D297353CC}">
                <c16:uniqueId val="{0000000B-619D-334D-82BC-A9EB05CAF836}"/>
              </c:ext>
            </c:extLst>
          </c:dPt>
          <c:xVal>
            <c:numRef>
              <c:f>Clustering!$G$39</c:f>
              <c:numCache>
                <c:formatCode>General</c:formatCode>
                <c:ptCount val="1"/>
                <c:pt idx="0">
                  <c:v>1.5625E-2</c:v>
                </c:pt>
              </c:numCache>
            </c:numRef>
          </c:xVal>
          <c:yVal>
            <c:numRef>
              <c:f>Clustering!$H$39</c:f>
              <c:numCache>
                <c:formatCode>General</c:formatCode>
                <c:ptCount val="1"/>
                <c:pt idx="0">
                  <c:v>3136</c:v>
                </c:pt>
              </c:numCache>
            </c:numRef>
          </c:yVal>
          <c:smooth val="0"/>
          <c:extLst>
            <c:ext xmlns:c16="http://schemas.microsoft.com/office/drawing/2014/chart" uri="{C3380CC4-5D6E-409C-BE32-E72D297353CC}">
              <c16:uniqueId val="{0000000C-619D-334D-82BC-A9EB05CAF836}"/>
            </c:ext>
          </c:extLst>
        </c:ser>
        <c:ser>
          <c:idx val="9"/>
          <c:order val="9"/>
          <c:tx>
            <c:strRef>
              <c:f>Clustering!$F$34</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Clustering!$G$34</c:f>
              <c:numCache>
                <c:formatCode>General</c:formatCode>
                <c:ptCount val="1"/>
                <c:pt idx="0">
                  <c:v>1.953125E-3</c:v>
                </c:pt>
              </c:numCache>
            </c:numRef>
          </c:xVal>
          <c:yVal>
            <c:numRef>
              <c:f>Clustering!$H$34</c:f>
              <c:numCache>
                <c:formatCode>General</c:formatCode>
                <c:ptCount val="1"/>
                <c:pt idx="0">
                  <c:v>12544</c:v>
                </c:pt>
              </c:numCache>
            </c:numRef>
          </c:yVal>
          <c:smooth val="0"/>
          <c:extLst>
            <c:ext xmlns:c16="http://schemas.microsoft.com/office/drawing/2014/chart" uri="{C3380CC4-5D6E-409C-BE32-E72D297353CC}">
              <c16:uniqueId val="{0000000D-619D-334D-82BC-A9EB05CAF836}"/>
            </c:ext>
          </c:extLst>
        </c:ser>
        <c:ser>
          <c:idx val="10"/>
          <c:order val="10"/>
          <c:tx>
            <c:strRef>
              <c:f>Clustering!$F$16</c:f>
              <c:strCache>
                <c:ptCount val="1"/>
                <c:pt idx="0">
                  <c:v>CNN3</c:v>
                </c:pt>
              </c:strCache>
            </c:strRef>
          </c:tx>
          <c:spPr>
            <a:ln>
              <a:solidFill>
                <a:srgbClr val="000000"/>
              </a:solidFill>
            </a:ln>
          </c:spPr>
          <c:marker>
            <c:symbol val="diamond"/>
            <c:size val="10"/>
            <c:spPr>
              <a:solidFill>
                <a:schemeClr val="accent6">
                  <a:lumMod val="40000"/>
                  <a:lumOff val="60000"/>
                </a:schemeClr>
              </a:solidFill>
              <a:ln>
                <a:solidFill>
                  <a:srgbClr val="000000"/>
                </a:solidFill>
              </a:ln>
            </c:spPr>
          </c:marker>
          <c:xVal>
            <c:numRef>
              <c:f>Clustering!$G$16</c:f>
              <c:numCache>
                <c:formatCode>General</c:formatCode>
                <c:ptCount val="1"/>
                <c:pt idx="0">
                  <c:v>1.953125</c:v>
                </c:pt>
              </c:numCache>
            </c:numRef>
          </c:xVal>
          <c:yVal>
            <c:numRef>
              <c:f>Clustering!$H$16</c:f>
              <c:numCache>
                <c:formatCode>General</c:formatCode>
                <c:ptCount val="1"/>
                <c:pt idx="0">
                  <c:v>1</c:v>
                </c:pt>
              </c:numCache>
            </c:numRef>
          </c:yVal>
          <c:smooth val="0"/>
          <c:extLst>
            <c:ext xmlns:c16="http://schemas.microsoft.com/office/drawing/2014/chart" uri="{C3380CC4-5D6E-409C-BE32-E72D297353CC}">
              <c16:uniqueId val="{0000000E-619D-334D-82BC-A9EB05CAF836}"/>
            </c:ext>
          </c:extLst>
        </c:ser>
        <c:ser>
          <c:idx val="11"/>
          <c:order val="11"/>
          <c:tx>
            <c:strRef>
              <c:f>Clustering!$F$17</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Clustering!$G$17</c:f>
              <c:numCache>
                <c:formatCode>General</c:formatCode>
                <c:ptCount val="1"/>
                <c:pt idx="0">
                  <c:v>1.470703125</c:v>
                </c:pt>
              </c:numCache>
            </c:numRef>
          </c:xVal>
          <c:yVal>
            <c:numRef>
              <c:f>Clustering!$H$17</c:f>
              <c:numCache>
                <c:formatCode>General</c:formatCode>
                <c:ptCount val="1"/>
                <c:pt idx="0">
                  <c:v>1</c:v>
                </c:pt>
              </c:numCache>
            </c:numRef>
          </c:yVal>
          <c:smooth val="0"/>
          <c:extLst>
            <c:ext xmlns:c16="http://schemas.microsoft.com/office/drawing/2014/chart" uri="{C3380CC4-5D6E-409C-BE32-E72D297353CC}">
              <c16:uniqueId val="{0000000F-619D-334D-82BC-A9EB05CAF836}"/>
            </c:ext>
          </c:extLst>
        </c:ser>
        <c:ser>
          <c:idx val="12"/>
          <c:order val="12"/>
          <c:tx>
            <c:strRef>
              <c:f>Clustering!$F$90</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Clustering!$G$90</c:f>
              <c:numCache>
                <c:formatCode>General</c:formatCode>
                <c:ptCount val="1"/>
                <c:pt idx="0">
                  <c:v>0.1640625</c:v>
                </c:pt>
              </c:numCache>
            </c:numRef>
          </c:xVal>
          <c:yVal>
            <c:numRef>
              <c:f>Clustering!$H$90</c:f>
              <c:numCache>
                <c:formatCode>General</c:formatCode>
                <c:ptCount val="1"/>
                <c:pt idx="0">
                  <c:v>289</c:v>
                </c:pt>
              </c:numCache>
            </c:numRef>
          </c:yVal>
          <c:smooth val="0"/>
          <c:extLst>
            <c:ext xmlns:c16="http://schemas.microsoft.com/office/drawing/2014/chart" uri="{C3380CC4-5D6E-409C-BE32-E72D297353CC}">
              <c16:uniqueId val="{00000010-619D-334D-82BC-A9EB05CAF836}"/>
            </c:ext>
          </c:extLst>
        </c:ser>
        <c:ser>
          <c:idx val="13"/>
          <c:order val="13"/>
          <c:tx>
            <c:strRef>
              <c:f>Clustering!$F$88</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Clustering!$G$88</c:f>
              <c:numCache>
                <c:formatCode>General</c:formatCode>
                <c:ptCount val="1"/>
                <c:pt idx="0">
                  <c:v>0.140625</c:v>
                </c:pt>
              </c:numCache>
            </c:numRef>
          </c:xVal>
          <c:yVal>
            <c:numRef>
              <c:f>Clustering!$H$88</c:f>
              <c:numCache>
                <c:formatCode>General</c:formatCode>
                <c:ptCount val="1"/>
                <c:pt idx="0">
                  <c:v>289</c:v>
                </c:pt>
              </c:numCache>
            </c:numRef>
          </c:yVal>
          <c:smooth val="0"/>
          <c:extLst>
            <c:ext xmlns:c16="http://schemas.microsoft.com/office/drawing/2014/chart" uri="{C3380CC4-5D6E-409C-BE32-E72D297353CC}">
              <c16:uniqueId val="{00000011-619D-334D-82BC-A9EB05CAF836}"/>
            </c:ext>
          </c:extLst>
        </c:ser>
        <c:ser>
          <c:idx val="14"/>
          <c:order val="14"/>
          <c:tx>
            <c:strRef>
              <c:f>Clustering!$F$98</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Clustering!$G$98</c:f>
              <c:numCache>
                <c:formatCode>General</c:formatCode>
                <c:ptCount val="1"/>
                <c:pt idx="0">
                  <c:v>0.4921875</c:v>
                </c:pt>
              </c:numCache>
            </c:numRef>
          </c:xVal>
          <c:yVal>
            <c:numRef>
              <c:f>Clustering!$H$98</c:f>
              <c:numCache>
                <c:formatCode>General</c:formatCode>
                <c:ptCount val="1"/>
                <c:pt idx="0">
                  <c:v>289</c:v>
                </c:pt>
              </c:numCache>
            </c:numRef>
          </c:yVal>
          <c:smooth val="0"/>
          <c:extLst>
            <c:ext xmlns:c16="http://schemas.microsoft.com/office/drawing/2014/chart" uri="{C3380CC4-5D6E-409C-BE32-E72D297353CC}">
              <c16:uniqueId val="{00000012-619D-334D-82BC-A9EB05CAF836}"/>
            </c:ext>
          </c:extLst>
        </c:ser>
        <c:ser>
          <c:idx val="15"/>
          <c:order val="15"/>
          <c:tx>
            <c:strRef>
              <c:f>Clustering!$F$99</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Clustering!$G$99</c:f>
              <c:numCache>
                <c:formatCode>General</c:formatCode>
                <c:ptCount val="1"/>
                <c:pt idx="0">
                  <c:v>0.375</c:v>
                </c:pt>
              </c:numCache>
            </c:numRef>
          </c:xVal>
          <c:yVal>
            <c:numRef>
              <c:f>Clustering!$H$99</c:f>
              <c:numCache>
                <c:formatCode>General</c:formatCode>
                <c:ptCount val="1"/>
                <c:pt idx="0">
                  <c:v>289</c:v>
                </c:pt>
              </c:numCache>
            </c:numRef>
          </c:yVal>
          <c:smooth val="0"/>
          <c:extLst>
            <c:ext xmlns:c16="http://schemas.microsoft.com/office/drawing/2014/chart" uri="{C3380CC4-5D6E-409C-BE32-E72D297353CC}">
              <c16:uniqueId val="{00000013-619D-334D-82BC-A9EB05CAF836}"/>
            </c:ext>
          </c:extLst>
        </c:ser>
        <c:ser>
          <c:idx val="16"/>
          <c:order val="16"/>
          <c:tx>
            <c:strRef>
              <c:f>Clustering!$F$100</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Clustering!$G$100</c:f>
              <c:numCache>
                <c:formatCode>General</c:formatCode>
                <c:ptCount val="1"/>
                <c:pt idx="0">
                  <c:v>0.1875</c:v>
                </c:pt>
              </c:numCache>
            </c:numRef>
          </c:xVal>
          <c:yVal>
            <c:numRef>
              <c:f>Clustering!$H$100</c:f>
              <c:numCache>
                <c:formatCode>General</c:formatCode>
                <c:ptCount val="1"/>
                <c:pt idx="0">
                  <c:v>289</c:v>
                </c:pt>
              </c:numCache>
            </c:numRef>
          </c:yVal>
          <c:smooth val="0"/>
          <c:extLst>
            <c:ext xmlns:c16="http://schemas.microsoft.com/office/drawing/2014/chart" uri="{C3380CC4-5D6E-409C-BE32-E72D297353CC}">
              <c16:uniqueId val="{00000014-619D-334D-82BC-A9EB05CAF836}"/>
            </c:ext>
          </c:extLst>
        </c:ser>
        <c:ser>
          <c:idx val="17"/>
          <c:order val="17"/>
          <c:tx>
            <c:strRef>
              <c:f>Clustering!$F$101</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Clustering!$G$101</c:f>
              <c:numCache>
                <c:formatCode>General</c:formatCode>
                <c:ptCount val="1"/>
                <c:pt idx="0">
                  <c:v>0.287109375</c:v>
                </c:pt>
              </c:numCache>
            </c:numRef>
          </c:xVal>
          <c:yVal>
            <c:numRef>
              <c:f>Clustering!$H$101</c:f>
              <c:numCache>
                <c:formatCode>General</c:formatCode>
                <c:ptCount val="1"/>
                <c:pt idx="0">
                  <c:v>289</c:v>
                </c:pt>
              </c:numCache>
            </c:numRef>
          </c:yVal>
          <c:smooth val="0"/>
          <c:extLst>
            <c:ext xmlns:c16="http://schemas.microsoft.com/office/drawing/2014/chart" uri="{C3380CC4-5D6E-409C-BE32-E72D297353CC}">
              <c16:uniqueId val="{00000015-619D-334D-82BC-A9EB05CAF836}"/>
            </c:ext>
          </c:extLst>
        </c:ser>
        <c:ser>
          <c:idx val="18"/>
          <c:order val="18"/>
          <c:tx>
            <c:strRef>
              <c:f>Clustering!$F$95</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Clustering!$G$95</c:f>
              <c:numCache>
                <c:formatCode>General</c:formatCode>
                <c:ptCount val="1"/>
                <c:pt idx="0">
                  <c:v>0.125</c:v>
                </c:pt>
              </c:numCache>
            </c:numRef>
          </c:xVal>
          <c:yVal>
            <c:numRef>
              <c:f>Clustering!$H$95</c:f>
              <c:numCache>
                <c:formatCode>General</c:formatCode>
                <c:ptCount val="1"/>
                <c:pt idx="0">
                  <c:v>361</c:v>
                </c:pt>
              </c:numCache>
            </c:numRef>
          </c:yVal>
          <c:smooth val="0"/>
          <c:extLst>
            <c:ext xmlns:c16="http://schemas.microsoft.com/office/drawing/2014/chart" uri="{C3380CC4-5D6E-409C-BE32-E72D297353CC}">
              <c16:uniqueId val="{00000016-619D-334D-82BC-A9EB05CAF836}"/>
            </c:ext>
          </c:extLst>
        </c:ser>
        <c:ser>
          <c:idx val="19"/>
          <c:order val="19"/>
          <c:tx>
            <c:strRef>
              <c:f>Clustering!$F$96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Clustering!$G$96</c:f>
              <c:numCache>
                <c:formatCode>General</c:formatCode>
                <c:ptCount val="1"/>
                <c:pt idx="0">
                  <c:v>0.25</c:v>
                </c:pt>
              </c:numCache>
            </c:numRef>
          </c:xVal>
          <c:yVal>
            <c:numRef>
              <c:f>Clustering!$H$96</c:f>
              <c:numCache>
                <c:formatCode>General</c:formatCode>
                <c:ptCount val="1"/>
                <c:pt idx="0">
                  <c:v>361</c:v>
                </c:pt>
              </c:numCache>
            </c:numRef>
          </c:yVal>
          <c:smooth val="0"/>
          <c:extLst>
            <c:ext xmlns:c16="http://schemas.microsoft.com/office/drawing/2014/chart" uri="{C3380CC4-5D6E-409C-BE32-E72D297353CC}">
              <c16:uniqueId val="{00000017-619D-334D-82BC-A9EB05CAF836}"/>
            </c:ext>
          </c:extLst>
        </c:ser>
        <c:ser>
          <c:idx val="20"/>
          <c:order val="20"/>
          <c:tx>
            <c:strRef>
              <c:f>Clustering!$F$58</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Clustering!$G$58</c:f>
              <c:numCache>
                <c:formatCode>General</c:formatCode>
                <c:ptCount val="1"/>
                <c:pt idx="0">
                  <c:v>1.4765625</c:v>
                </c:pt>
              </c:numCache>
            </c:numRef>
          </c:xVal>
          <c:yVal>
            <c:numRef>
              <c:f>Clustering!$H$58</c:f>
              <c:numCache>
                <c:formatCode>General</c:formatCode>
                <c:ptCount val="1"/>
                <c:pt idx="0">
                  <c:v>64</c:v>
                </c:pt>
              </c:numCache>
            </c:numRef>
          </c:yVal>
          <c:smooth val="0"/>
          <c:extLst>
            <c:ext xmlns:c16="http://schemas.microsoft.com/office/drawing/2014/chart" uri="{C3380CC4-5D6E-409C-BE32-E72D297353CC}">
              <c16:uniqueId val="{00000018-619D-334D-82BC-A9EB05CAF836}"/>
            </c:ext>
          </c:extLst>
        </c:ser>
        <c:ser>
          <c:idx val="21"/>
          <c:order val="21"/>
          <c:tx>
            <c:strRef>
              <c:f>Clustering!$F$59</c:f>
              <c:strCache>
                <c:ptCount val="1"/>
                <c:pt idx="0">
                  <c:v>CNN3</c:v>
                </c:pt>
              </c:strCache>
            </c:strRef>
          </c:tx>
          <c:spPr>
            <a:ln>
              <a:solidFill>
                <a:srgbClr val="000000"/>
              </a:solidFill>
            </a:ln>
          </c:spPr>
          <c:marker>
            <c:symbol val="diamond"/>
            <c:size val="10"/>
            <c:spPr>
              <a:solidFill>
                <a:schemeClr val="accent6">
                  <a:lumMod val="40000"/>
                  <a:lumOff val="60000"/>
                </a:schemeClr>
              </a:solidFill>
              <a:ln>
                <a:solidFill>
                  <a:srgbClr val="000000"/>
                </a:solidFill>
              </a:ln>
            </c:spPr>
          </c:marker>
          <c:xVal>
            <c:numRef>
              <c:f>Clustering!$G$59</c:f>
              <c:numCache>
                <c:formatCode>General</c:formatCode>
                <c:ptCount val="1"/>
                <c:pt idx="0">
                  <c:v>0.7</c:v>
                </c:pt>
              </c:numCache>
            </c:numRef>
          </c:xVal>
          <c:yVal>
            <c:numRef>
              <c:f>Clustering!$H$59</c:f>
              <c:numCache>
                <c:formatCode>General</c:formatCode>
                <c:ptCount val="1"/>
                <c:pt idx="0">
                  <c:v>64</c:v>
                </c:pt>
              </c:numCache>
            </c:numRef>
          </c:yVal>
          <c:smooth val="0"/>
          <c:extLst>
            <c:ext xmlns:c16="http://schemas.microsoft.com/office/drawing/2014/chart" uri="{C3380CC4-5D6E-409C-BE32-E72D297353CC}">
              <c16:uniqueId val="{00000019-619D-334D-82BC-A9EB05CAF836}"/>
            </c:ext>
          </c:extLst>
        </c:ser>
        <c:ser>
          <c:idx val="22"/>
          <c:order val="22"/>
          <c:tx>
            <c:strRef>
              <c:f>Clustering!$F$60</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Clustering!$G$60</c:f>
              <c:numCache>
                <c:formatCode>General</c:formatCode>
                <c:ptCount val="1"/>
                <c:pt idx="0">
                  <c:v>0.875</c:v>
                </c:pt>
              </c:numCache>
            </c:numRef>
          </c:xVal>
          <c:yVal>
            <c:numRef>
              <c:f>Clustering!$H$60</c:f>
              <c:numCache>
                <c:formatCode>General</c:formatCode>
                <c:ptCount val="1"/>
                <c:pt idx="0">
                  <c:v>64</c:v>
                </c:pt>
              </c:numCache>
            </c:numRef>
          </c:yVal>
          <c:smooth val="0"/>
          <c:extLst>
            <c:ext xmlns:c16="http://schemas.microsoft.com/office/drawing/2014/chart" uri="{C3380CC4-5D6E-409C-BE32-E72D297353CC}">
              <c16:uniqueId val="{0000001A-619D-334D-82BC-A9EB05CAF836}"/>
            </c:ext>
          </c:extLst>
        </c:ser>
        <c:ser>
          <c:idx val="25"/>
          <c:order val="23"/>
          <c:tx>
            <c:strRef>
              <c:f>Clustering!$F$74</c:f>
              <c:strCache>
                <c:ptCount val="1"/>
                <c:pt idx="0">
                  <c:v>CNN4</c:v>
                </c:pt>
              </c:strCache>
            </c:strRef>
          </c:tx>
          <c:spPr>
            <a:ln>
              <a:solidFill>
                <a:srgbClr val="000000"/>
              </a:solidFill>
            </a:ln>
          </c:spPr>
          <c:marker>
            <c:symbol val="diamond"/>
            <c:size val="12"/>
            <c:spPr>
              <a:solidFill>
                <a:schemeClr val="accent4"/>
              </a:solidFill>
              <a:ln>
                <a:solidFill>
                  <a:srgbClr val="000000"/>
                </a:solidFill>
              </a:ln>
            </c:spPr>
          </c:marker>
          <c:xVal>
            <c:numRef>
              <c:f>Clustering!$G$74</c:f>
              <c:numCache>
                <c:formatCode>General</c:formatCode>
                <c:ptCount val="1"/>
                <c:pt idx="0">
                  <c:v>0.65625</c:v>
                </c:pt>
              </c:numCache>
            </c:numRef>
          </c:xVal>
          <c:yVal>
            <c:numRef>
              <c:f>Clustering!$H$74</c:f>
              <c:numCache>
                <c:formatCode>General</c:formatCode>
                <c:ptCount val="1"/>
                <c:pt idx="0">
                  <c:v>40</c:v>
                </c:pt>
              </c:numCache>
            </c:numRef>
          </c:yVal>
          <c:smooth val="0"/>
          <c:extLst>
            <c:ext xmlns:c16="http://schemas.microsoft.com/office/drawing/2014/chart" uri="{C3380CC4-5D6E-409C-BE32-E72D297353CC}">
              <c16:uniqueId val="{0000001B-619D-334D-82BC-A9EB05CAF836}"/>
            </c:ext>
          </c:extLst>
        </c:ser>
        <c:ser>
          <c:idx val="26"/>
          <c:order val="24"/>
          <c:tx>
            <c:strRef>
              <c:f>Clustering!$F$75</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Clustering!$G$75</c:f>
              <c:numCache>
                <c:formatCode>General</c:formatCode>
                <c:ptCount val="1"/>
                <c:pt idx="0">
                  <c:v>0.5625</c:v>
                </c:pt>
              </c:numCache>
            </c:numRef>
          </c:xVal>
          <c:yVal>
            <c:numRef>
              <c:f>Clustering!$H$75</c:f>
              <c:numCache>
                <c:formatCode>General</c:formatCode>
                <c:ptCount val="1"/>
                <c:pt idx="0">
                  <c:v>64</c:v>
                </c:pt>
              </c:numCache>
            </c:numRef>
          </c:yVal>
          <c:smooth val="0"/>
          <c:extLst>
            <c:ext xmlns:c16="http://schemas.microsoft.com/office/drawing/2014/chart" uri="{C3380CC4-5D6E-409C-BE32-E72D297353CC}">
              <c16:uniqueId val="{0000001C-619D-334D-82BC-A9EB05CAF836}"/>
            </c:ext>
          </c:extLst>
        </c:ser>
        <c:ser>
          <c:idx val="27"/>
          <c:order val="25"/>
          <c:tx>
            <c:strRef>
              <c:f>Clustering!$F$76</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Clustering!$G$76</c:f>
              <c:numCache>
                <c:formatCode>General</c:formatCode>
                <c:ptCount val="1"/>
                <c:pt idx="0">
                  <c:v>0.4921875</c:v>
                </c:pt>
              </c:numCache>
            </c:numRef>
          </c:xVal>
          <c:yVal>
            <c:numRef>
              <c:f>Clustering!$H$76</c:f>
              <c:numCache>
                <c:formatCode>General</c:formatCode>
                <c:ptCount val="1"/>
                <c:pt idx="0">
                  <c:v>48</c:v>
                </c:pt>
              </c:numCache>
            </c:numRef>
          </c:yVal>
          <c:smooth val="0"/>
          <c:extLst>
            <c:ext xmlns:c16="http://schemas.microsoft.com/office/drawing/2014/chart" uri="{C3380CC4-5D6E-409C-BE32-E72D297353CC}">
              <c16:uniqueId val="{0000001D-619D-334D-82BC-A9EB05CAF836}"/>
            </c:ext>
          </c:extLst>
        </c:ser>
        <c:ser>
          <c:idx val="23"/>
          <c:order val="26"/>
          <c:tx>
            <c:strRef>
              <c:f>Clustering!$F$69</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Clustering!$G$69</c:f>
              <c:numCache>
                <c:formatCode>General</c:formatCode>
                <c:ptCount val="1"/>
                <c:pt idx="0">
                  <c:v>1</c:v>
                </c:pt>
              </c:numCache>
            </c:numRef>
          </c:xVal>
          <c:yVal>
            <c:numRef>
              <c:f>Clustering!$H$69</c:f>
              <c:numCache>
                <c:formatCode>General</c:formatCode>
                <c:ptCount val="1"/>
                <c:pt idx="0">
                  <c:v>49</c:v>
                </c:pt>
              </c:numCache>
            </c:numRef>
          </c:yVal>
          <c:smooth val="0"/>
          <c:extLst>
            <c:ext xmlns:c16="http://schemas.microsoft.com/office/drawing/2014/chart" uri="{C3380CC4-5D6E-409C-BE32-E72D297353CC}">
              <c16:uniqueId val="{0000001E-619D-334D-82BC-A9EB05CAF836}"/>
            </c:ext>
          </c:extLst>
        </c:ser>
        <c:ser>
          <c:idx val="24"/>
          <c:order val="27"/>
          <c:tx>
            <c:strRef>
              <c:f>Clustering!$F$102</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Clustering!$G$102</c:f>
              <c:numCache>
                <c:formatCode>General</c:formatCode>
                <c:ptCount val="1"/>
                <c:pt idx="0">
                  <c:v>0.25</c:v>
                </c:pt>
              </c:numCache>
            </c:numRef>
          </c:xVal>
          <c:yVal>
            <c:numRef>
              <c:f>Clustering!$H$102</c:f>
              <c:numCache>
                <c:formatCode>General</c:formatCode>
                <c:ptCount val="1"/>
                <c:pt idx="0">
                  <c:v>196</c:v>
                </c:pt>
              </c:numCache>
            </c:numRef>
          </c:yVal>
          <c:smooth val="0"/>
          <c:extLst>
            <c:ext xmlns:c16="http://schemas.microsoft.com/office/drawing/2014/chart" uri="{C3380CC4-5D6E-409C-BE32-E72D297353CC}">
              <c16:uniqueId val="{0000001F-619D-334D-82BC-A9EB05CAF836}"/>
            </c:ext>
          </c:extLst>
        </c:ser>
        <c:ser>
          <c:idx val="28"/>
          <c:order val="28"/>
          <c:tx>
            <c:strRef>
              <c:f>Clustering!$F$77</c:f>
              <c:strCache>
                <c:ptCount val="1"/>
                <c:pt idx="0">
                  <c:v>CNN11</c:v>
                </c:pt>
              </c:strCache>
            </c:strRef>
          </c:tx>
          <c:spPr>
            <a:ln>
              <a:solidFill>
                <a:srgbClr val="000000"/>
              </a:solidFill>
            </a:ln>
          </c:spPr>
          <c:marker>
            <c:symbol val="diamond"/>
            <c:size val="11"/>
            <c:spPr>
              <a:solidFill>
                <a:srgbClr val="660066"/>
              </a:solidFill>
              <a:ln>
                <a:solidFill>
                  <a:srgbClr val="000000"/>
                </a:solidFill>
              </a:ln>
            </c:spPr>
          </c:marker>
          <c:xVal>
            <c:numRef>
              <c:f>Clustering!$G$77</c:f>
              <c:numCache>
                <c:formatCode>General</c:formatCode>
                <c:ptCount val="1"/>
                <c:pt idx="0">
                  <c:v>0.5</c:v>
                </c:pt>
              </c:numCache>
            </c:numRef>
          </c:xVal>
          <c:yVal>
            <c:numRef>
              <c:f>Clustering!$H$77</c:f>
              <c:numCache>
                <c:formatCode>General</c:formatCode>
                <c:ptCount val="1"/>
                <c:pt idx="0">
                  <c:v>49</c:v>
                </c:pt>
              </c:numCache>
            </c:numRef>
          </c:yVal>
          <c:smooth val="0"/>
          <c:extLst>
            <c:ext xmlns:c16="http://schemas.microsoft.com/office/drawing/2014/chart" uri="{C3380CC4-5D6E-409C-BE32-E72D297353CC}">
              <c16:uniqueId val="{00000020-619D-334D-82BC-A9EB05CAF836}"/>
            </c:ext>
          </c:extLst>
        </c:ser>
        <c:ser>
          <c:idx val="29"/>
          <c:order val="29"/>
          <c:tx>
            <c:strRef>
              <c:f>Clustering!$F$110</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Clustering!$G$110</c:f>
              <c:numCache>
                <c:formatCode>General</c:formatCode>
                <c:ptCount val="1"/>
                <c:pt idx="0">
                  <c:v>2.197265625E-3</c:v>
                </c:pt>
              </c:numCache>
            </c:numRef>
          </c:xVal>
          <c:yVal>
            <c:numRef>
              <c:f>Clustering!$H$110</c:f>
              <c:numCache>
                <c:formatCode>General</c:formatCode>
                <c:ptCount val="1"/>
                <c:pt idx="0">
                  <c:v>196</c:v>
                </c:pt>
              </c:numCache>
            </c:numRef>
          </c:yVal>
          <c:smooth val="0"/>
          <c:extLst>
            <c:ext xmlns:c16="http://schemas.microsoft.com/office/drawing/2014/chart" uri="{C3380CC4-5D6E-409C-BE32-E72D297353CC}">
              <c16:uniqueId val="{00000021-619D-334D-82BC-A9EB05CAF836}"/>
            </c:ext>
          </c:extLst>
        </c:ser>
        <c:ser>
          <c:idx val="30"/>
          <c:order val="30"/>
          <c:tx>
            <c:strRef>
              <c:f>Clustering!$F$111</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Clustering!$G$111</c:f>
              <c:numCache>
                <c:formatCode>General</c:formatCode>
                <c:ptCount val="1"/>
                <c:pt idx="0">
                  <c:v>4.39453125E-3</c:v>
                </c:pt>
              </c:numCache>
            </c:numRef>
          </c:xVal>
          <c:yVal>
            <c:numRef>
              <c:f>Clustering!$H$111</c:f>
              <c:numCache>
                <c:formatCode>General</c:formatCode>
                <c:ptCount val="1"/>
                <c:pt idx="0">
                  <c:v>196</c:v>
                </c:pt>
              </c:numCache>
            </c:numRef>
          </c:yVal>
          <c:smooth val="0"/>
          <c:extLst>
            <c:ext xmlns:c16="http://schemas.microsoft.com/office/drawing/2014/chart" uri="{C3380CC4-5D6E-409C-BE32-E72D297353CC}">
              <c16:uniqueId val="{00000022-619D-334D-82BC-A9EB05CAF836}"/>
            </c:ext>
          </c:extLst>
        </c:ser>
        <c:ser>
          <c:idx val="31"/>
          <c:order val="31"/>
          <c:tx>
            <c:strRef>
              <c:f>Clustering!$F$112</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Clustering!$G$112</c:f>
              <c:numCache>
                <c:formatCode>General</c:formatCode>
                <c:ptCount val="1"/>
                <c:pt idx="0">
                  <c:v>4.39453125E-3</c:v>
                </c:pt>
              </c:numCache>
            </c:numRef>
          </c:xVal>
          <c:yVal>
            <c:numRef>
              <c:f>Clustering!$H$112</c:f>
              <c:numCache>
                <c:formatCode>General</c:formatCode>
                <c:ptCount val="1"/>
                <c:pt idx="0">
                  <c:v>49</c:v>
                </c:pt>
              </c:numCache>
            </c:numRef>
          </c:yVal>
          <c:smooth val="0"/>
          <c:extLst>
            <c:ext xmlns:c16="http://schemas.microsoft.com/office/drawing/2014/chart" uri="{C3380CC4-5D6E-409C-BE32-E72D297353CC}">
              <c16:uniqueId val="{00000023-619D-334D-82BC-A9EB05CAF836}"/>
            </c:ext>
          </c:extLst>
        </c:ser>
        <c:ser>
          <c:idx val="32"/>
          <c:order val="32"/>
          <c:tx>
            <c:strRef>
              <c:f>Clustering!$F$113</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Clustering!$G$113</c:f>
              <c:numCache>
                <c:formatCode>General</c:formatCode>
                <c:ptCount val="1"/>
                <c:pt idx="0">
                  <c:v>8.7890625E-3</c:v>
                </c:pt>
              </c:numCache>
            </c:numRef>
          </c:xVal>
          <c:yVal>
            <c:numRef>
              <c:f>Clustering!$H$113</c:f>
              <c:numCache>
                <c:formatCode>General</c:formatCode>
                <c:ptCount val="1"/>
                <c:pt idx="0">
                  <c:v>49</c:v>
                </c:pt>
              </c:numCache>
            </c:numRef>
          </c:yVal>
          <c:smooth val="0"/>
          <c:extLst>
            <c:ext xmlns:c16="http://schemas.microsoft.com/office/drawing/2014/chart" uri="{C3380CC4-5D6E-409C-BE32-E72D297353CC}">
              <c16:uniqueId val="{00000024-619D-334D-82BC-A9EB05CAF836}"/>
            </c:ext>
          </c:extLst>
        </c:ser>
        <c:ser>
          <c:idx val="33"/>
          <c:order val="33"/>
          <c:tx>
            <c:strRef>
              <c:f>Clustering!$F$115</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Clustering!$G$115</c:f>
              <c:numCache>
                <c:formatCode>General</c:formatCode>
                <c:ptCount val="1"/>
                <c:pt idx="0">
                  <c:v>8.7890625E-3</c:v>
                </c:pt>
              </c:numCache>
            </c:numRef>
          </c:xVal>
          <c:yVal>
            <c:numRef>
              <c:f>Clustering!$H$115</c:f>
              <c:numCache>
                <c:formatCode>General</c:formatCode>
                <c:ptCount val="1"/>
                <c:pt idx="0">
                  <c:v>100</c:v>
                </c:pt>
              </c:numCache>
            </c:numRef>
          </c:yVal>
          <c:smooth val="0"/>
          <c:extLst>
            <c:ext xmlns:c16="http://schemas.microsoft.com/office/drawing/2014/chart" uri="{C3380CC4-5D6E-409C-BE32-E72D297353CC}">
              <c16:uniqueId val="{00000025-619D-334D-82BC-A9EB05CAF836}"/>
            </c:ext>
          </c:extLst>
        </c:ser>
        <c:ser>
          <c:idx val="34"/>
          <c:order val="34"/>
          <c:tx>
            <c:strRef>
              <c:f>Clustering!$F$116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Clustering!$G$116</c:f>
              <c:numCache>
                <c:formatCode>General</c:formatCode>
                <c:ptCount val="1"/>
                <c:pt idx="0">
                  <c:v>4.39453125E-3</c:v>
                </c:pt>
              </c:numCache>
            </c:numRef>
          </c:xVal>
          <c:yVal>
            <c:numRef>
              <c:f>Clustering!$H$116</c:f>
              <c:numCache>
                <c:formatCode>General</c:formatCode>
                <c:ptCount val="1"/>
                <c:pt idx="0">
                  <c:v>100</c:v>
                </c:pt>
              </c:numCache>
            </c:numRef>
          </c:yVal>
          <c:smooth val="0"/>
          <c:extLst>
            <c:ext xmlns:c16="http://schemas.microsoft.com/office/drawing/2014/chart" uri="{C3380CC4-5D6E-409C-BE32-E72D297353CC}">
              <c16:uniqueId val="{00000026-619D-334D-82BC-A9EB05CAF836}"/>
            </c:ext>
          </c:extLst>
        </c:ser>
        <c:ser>
          <c:idx val="35"/>
          <c:order val="35"/>
          <c:tx>
            <c:strRef>
              <c:f>Clustering!$F$79</c:f>
              <c:strCache>
                <c:ptCount val="1"/>
                <c:pt idx="0">
                  <c:v>CNN9</c:v>
                </c:pt>
              </c:strCache>
            </c:strRef>
          </c:tx>
          <c:spPr>
            <a:ln>
              <a:solidFill>
                <a:srgbClr val="000000"/>
              </a:solidFill>
            </a:ln>
          </c:spPr>
          <c:marker>
            <c:symbol val="diamond"/>
            <c:size val="9"/>
            <c:spPr>
              <a:solidFill>
                <a:srgbClr val="4285F4"/>
              </a:solidFill>
              <a:ln>
                <a:solidFill>
                  <a:srgbClr val="000000"/>
                </a:solidFill>
              </a:ln>
            </c:spPr>
          </c:marker>
          <c:xVal>
            <c:numRef>
              <c:f>Clustering!$G$79</c:f>
              <c:numCache>
                <c:formatCode>General</c:formatCode>
                <c:ptCount val="1"/>
                <c:pt idx="0">
                  <c:v>0.697265625</c:v>
                </c:pt>
              </c:numCache>
            </c:numRef>
          </c:xVal>
          <c:yVal>
            <c:numRef>
              <c:f>Clustering!$H$79</c:f>
              <c:numCache>
                <c:formatCode>General</c:formatCode>
                <c:ptCount val="1"/>
                <c:pt idx="0">
                  <c:v>49</c:v>
                </c:pt>
              </c:numCache>
            </c:numRef>
          </c:yVal>
          <c:smooth val="0"/>
          <c:extLst>
            <c:ext xmlns:c16="http://schemas.microsoft.com/office/drawing/2014/chart" uri="{C3380CC4-5D6E-409C-BE32-E72D297353CC}">
              <c16:uniqueId val="{00000027-619D-334D-82BC-A9EB05CAF836}"/>
            </c:ext>
          </c:extLst>
        </c:ser>
        <c:ser>
          <c:idx val="36"/>
          <c:order val="36"/>
          <c:tx>
            <c:strRef>
              <c:f>Clustering!$F$80</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Clustering!$G$80</c:f>
              <c:numCache>
                <c:formatCode>General</c:formatCode>
                <c:ptCount val="1"/>
                <c:pt idx="0">
                  <c:v>0.546875</c:v>
                </c:pt>
              </c:numCache>
            </c:numRef>
          </c:xVal>
          <c:yVal>
            <c:numRef>
              <c:f>Clustering!$H$80</c:f>
              <c:numCache>
                <c:formatCode>General</c:formatCode>
                <c:ptCount val="1"/>
                <c:pt idx="0">
                  <c:v>49</c:v>
                </c:pt>
              </c:numCache>
            </c:numRef>
          </c:yVal>
          <c:smooth val="0"/>
          <c:extLst>
            <c:ext xmlns:c16="http://schemas.microsoft.com/office/drawing/2014/chart" uri="{C3380CC4-5D6E-409C-BE32-E72D297353CC}">
              <c16:uniqueId val="{00000028-619D-334D-82BC-A9EB05CAF836}"/>
            </c:ext>
          </c:extLst>
        </c:ser>
        <c:ser>
          <c:idx val="37"/>
          <c:order val="37"/>
          <c:tx>
            <c:strRef>
              <c:f>Clustering!$F$114</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Clustering!$G$114</c:f>
              <c:numCache>
                <c:formatCode>General</c:formatCode>
                <c:ptCount val="1"/>
                <c:pt idx="0">
                  <c:v>1.94549560546875E-2</c:v>
                </c:pt>
              </c:numCache>
            </c:numRef>
          </c:xVal>
          <c:yVal>
            <c:numRef>
              <c:f>Clustering!$H$114</c:f>
              <c:numCache>
                <c:formatCode>General</c:formatCode>
                <c:ptCount val="1"/>
                <c:pt idx="0">
                  <c:v>49</c:v>
                </c:pt>
              </c:numCache>
            </c:numRef>
          </c:yVal>
          <c:smooth val="0"/>
          <c:extLst>
            <c:ext xmlns:c16="http://schemas.microsoft.com/office/drawing/2014/chart" uri="{C3380CC4-5D6E-409C-BE32-E72D297353CC}">
              <c16:uniqueId val="{00000029-619D-334D-82BC-A9EB05CAF836}"/>
            </c:ext>
          </c:extLst>
        </c:ser>
        <c:ser>
          <c:idx val="38"/>
          <c:order val="38"/>
          <c:tx>
            <c:strRef>
              <c:f>Clustering!$F$122</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Clustering!$G$122</c:f>
              <c:numCache>
                <c:formatCode>General</c:formatCode>
                <c:ptCount val="1"/>
                <c:pt idx="0">
                  <c:v>5.3558349609375E-3</c:v>
                </c:pt>
              </c:numCache>
            </c:numRef>
          </c:xVal>
          <c:yVal>
            <c:numRef>
              <c:f>Clustering!$H$122</c:f>
              <c:numCache>
                <c:formatCode>General</c:formatCode>
                <c:ptCount val="1"/>
                <c:pt idx="0">
                  <c:v>196</c:v>
                </c:pt>
              </c:numCache>
            </c:numRef>
          </c:yVal>
          <c:smooth val="0"/>
          <c:extLst>
            <c:ext xmlns:c16="http://schemas.microsoft.com/office/drawing/2014/chart" uri="{C3380CC4-5D6E-409C-BE32-E72D297353CC}">
              <c16:uniqueId val="{0000002A-619D-334D-82BC-A9EB05CAF836}"/>
            </c:ext>
          </c:extLst>
        </c:ser>
        <c:ser>
          <c:idx val="39"/>
          <c:order val="39"/>
          <c:tx>
            <c:strRef>
              <c:f>Clustering!$F$123</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Clustering!$G$123</c:f>
              <c:numCache>
                <c:formatCode>General</c:formatCode>
                <c:ptCount val="1"/>
                <c:pt idx="0">
                  <c:v>7.0037841796875E-3</c:v>
                </c:pt>
              </c:numCache>
            </c:numRef>
          </c:xVal>
          <c:yVal>
            <c:numRef>
              <c:f>Clustering!$H$123</c:f>
              <c:numCache>
                <c:formatCode>General</c:formatCode>
                <c:ptCount val="1"/>
                <c:pt idx="0">
                  <c:v>196</c:v>
                </c:pt>
              </c:numCache>
            </c:numRef>
          </c:yVal>
          <c:smooth val="0"/>
          <c:extLst>
            <c:ext xmlns:c16="http://schemas.microsoft.com/office/drawing/2014/chart" uri="{C3380CC4-5D6E-409C-BE32-E72D297353CC}">
              <c16:uniqueId val="{0000002B-619D-334D-82BC-A9EB05CAF836}"/>
            </c:ext>
          </c:extLst>
        </c:ser>
        <c:ser>
          <c:idx val="40"/>
          <c:order val="40"/>
          <c:tx>
            <c:strRef>
              <c:f>Clustering!$F$52</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Clustering!$G$52</c:f>
              <c:numCache>
                <c:formatCode>General</c:formatCode>
                <c:ptCount val="1"/>
                <c:pt idx="0">
                  <c:v>1.64794921875E-3</c:v>
                </c:pt>
              </c:numCache>
            </c:numRef>
          </c:xVal>
          <c:yVal>
            <c:numRef>
              <c:f>Clustering!$H$52</c:f>
              <c:numCache>
                <c:formatCode>General</c:formatCode>
                <c:ptCount val="1"/>
                <c:pt idx="0">
                  <c:v>12544</c:v>
                </c:pt>
              </c:numCache>
            </c:numRef>
          </c:yVal>
          <c:smooth val="0"/>
          <c:extLst>
            <c:ext xmlns:c16="http://schemas.microsoft.com/office/drawing/2014/chart" uri="{C3380CC4-5D6E-409C-BE32-E72D297353CC}">
              <c16:uniqueId val="{0000002C-619D-334D-82BC-A9EB05CAF836}"/>
            </c:ext>
          </c:extLst>
        </c:ser>
        <c:ser>
          <c:idx val="41"/>
          <c:order val="41"/>
          <c:tx>
            <c:strRef>
              <c:f>Clustering!$F$105</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Clustering!$G$105</c:f>
              <c:numCache>
                <c:formatCode>General</c:formatCode>
                <c:ptCount val="1"/>
                <c:pt idx="0">
                  <c:v>0.1058349609375</c:v>
                </c:pt>
              </c:numCache>
            </c:numRef>
          </c:xVal>
          <c:yVal>
            <c:numRef>
              <c:f>Clustering!$H$105</c:f>
              <c:numCache>
                <c:formatCode>General</c:formatCode>
                <c:ptCount val="1"/>
                <c:pt idx="0">
                  <c:v>196</c:v>
                </c:pt>
              </c:numCache>
            </c:numRef>
          </c:yVal>
          <c:smooth val="0"/>
          <c:extLst>
            <c:ext xmlns:c16="http://schemas.microsoft.com/office/drawing/2014/chart" uri="{C3380CC4-5D6E-409C-BE32-E72D297353CC}">
              <c16:uniqueId val="{0000002D-619D-334D-82BC-A9EB05CAF836}"/>
            </c:ext>
          </c:extLst>
        </c:ser>
        <c:ser>
          <c:idx val="42"/>
          <c:order val="42"/>
          <c:tx>
            <c:strRef>
              <c:f>Clustering!$F$104</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Clustering!$G$104</c:f>
              <c:numCache>
                <c:formatCode>General</c:formatCode>
                <c:ptCount val="1"/>
                <c:pt idx="0">
                  <c:v>8.09326171875E-2</c:v>
                </c:pt>
              </c:numCache>
            </c:numRef>
          </c:xVal>
          <c:yVal>
            <c:numRef>
              <c:f>Clustering!$H$104</c:f>
              <c:numCache>
                <c:formatCode>General</c:formatCode>
                <c:ptCount val="1"/>
                <c:pt idx="0">
                  <c:v>196</c:v>
                </c:pt>
              </c:numCache>
            </c:numRef>
          </c:yVal>
          <c:smooth val="0"/>
          <c:extLst>
            <c:ext xmlns:c16="http://schemas.microsoft.com/office/drawing/2014/chart" uri="{C3380CC4-5D6E-409C-BE32-E72D297353CC}">
              <c16:uniqueId val="{0000002E-619D-334D-82BC-A9EB05CAF836}"/>
            </c:ext>
          </c:extLst>
        </c:ser>
        <c:ser>
          <c:idx val="43"/>
          <c:order val="43"/>
          <c:tx>
            <c:strRef>
              <c:f>Clustering!$F$53</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Clustering!$G$53</c:f>
              <c:numCache>
                <c:formatCode>General</c:formatCode>
                <c:ptCount val="1"/>
                <c:pt idx="0">
                  <c:v>1.64794921875E-3</c:v>
                </c:pt>
              </c:numCache>
            </c:numRef>
          </c:xVal>
          <c:yVal>
            <c:numRef>
              <c:f>Clustering!$H$53</c:f>
              <c:numCache>
                <c:formatCode>General</c:formatCode>
                <c:ptCount val="1"/>
                <c:pt idx="0">
                  <c:v>3136</c:v>
                </c:pt>
              </c:numCache>
            </c:numRef>
          </c:yVal>
          <c:smooth val="0"/>
          <c:extLst>
            <c:ext xmlns:c16="http://schemas.microsoft.com/office/drawing/2014/chart" uri="{C3380CC4-5D6E-409C-BE32-E72D297353CC}">
              <c16:uniqueId val="{0000002F-619D-334D-82BC-A9EB05CAF836}"/>
            </c:ext>
          </c:extLst>
        </c:ser>
        <c:ser>
          <c:idx val="44"/>
          <c:order val="44"/>
          <c:tx>
            <c:strRef>
              <c:f>Clustering!$F$117</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Clustering!$G$117</c:f>
              <c:numCache>
                <c:formatCode>General</c:formatCode>
                <c:ptCount val="1"/>
                <c:pt idx="0">
                  <c:v>9.8876953125E-3</c:v>
                </c:pt>
              </c:numCache>
            </c:numRef>
          </c:xVal>
          <c:yVal>
            <c:numRef>
              <c:f>Clustering!$H$117</c:f>
              <c:numCache>
                <c:formatCode>General</c:formatCode>
                <c:ptCount val="1"/>
                <c:pt idx="0">
                  <c:v>16</c:v>
                </c:pt>
              </c:numCache>
            </c:numRef>
          </c:yVal>
          <c:smooth val="0"/>
          <c:extLst>
            <c:ext xmlns:c16="http://schemas.microsoft.com/office/drawing/2014/chart" uri="{C3380CC4-5D6E-409C-BE32-E72D297353CC}">
              <c16:uniqueId val="{00000030-619D-334D-82BC-A9EB05CAF836}"/>
            </c:ext>
          </c:extLst>
        </c:ser>
        <c:ser>
          <c:idx val="45"/>
          <c:order val="45"/>
          <c:tx>
            <c:strRef>
              <c:f>Clustering!$F$118</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Clustering!$G$118</c:f>
              <c:numCache>
                <c:formatCode>General</c:formatCode>
                <c:ptCount val="1"/>
                <c:pt idx="0">
                  <c:v>1.64794921875E-2</c:v>
                </c:pt>
              </c:numCache>
            </c:numRef>
          </c:xVal>
          <c:yVal>
            <c:numRef>
              <c:f>Clustering!$H$118</c:f>
              <c:numCache>
                <c:formatCode>General</c:formatCode>
                <c:ptCount val="1"/>
                <c:pt idx="0">
                  <c:v>16</c:v>
                </c:pt>
              </c:numCache>
            </c:numRef>
          </c:yVal>
          <c:smooth val="0"/>
          <c:extLst>
            <c:ext xmlns:c16="http://schemas.microsoft.com/office/drawing/2014/chart" uri="{C3380CC4-5D6E-409C-BE32-E72D297353CC}">
              <c16:uniqueId val="{00000031-619D-334D-82BC-A9EB05CAF836}"/>
            </c:ext>
          </c:extLst>
        </c:ser>
        <c:ser>
          <c:idx val="46"/>
          <c:order val="46"/>
          <c:tx>
            <c:strRef>
              <c:f>Clustering!$F$119</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Clustering!$G$119</c:f>
              <c:numCache>
                <c:formatCode>General</c:formatCode>
                <c:ptCount val="1"/>
                <c:pt idx="0">
                  <c:v>3.2958984375E-3</c:v>
                </c:pt>
              </c:numCache>
            </c:numRef>
          </c:xVal>
          <c:yVal>
            <c:numRef>
              <c:f>Clustering!$H$119</c:f>
              <c:numCache>
                <c:formatCode>General</c:formatCode>
                <c:ptCount val="1"/>
                <c:pt idx="0">
                  <c:v>64</c:v>
                </c:pt>
              </c:numCache>
            </c:numRef>
          </c:yVal>
          <c:smooth val="0"/>
          <c:extLst>
            <c:ext xmlns:c16="http://schemas.microsoft.com/office/drawing/2014/chart" uri="{C3380CC4-5D6E-409C-BE32-E72D297353CC}">
              <c16:uniqueId val="{00000032-619D-334D-82BC-A9EB05CAF836}"/>
            </c:ext>
          </c:extLst>
        </c:ser>
        <c:ser>
          <c:idx val="47"/>
          <c:order val="47"/>
          <c:tx>
            <c:strRef>
              <c:f>Clustering!$F$120</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Clustering!$G$120</c:f>
              <c:numCache>
                <c:formatCode>General</c:formatCode>
                <c:ptCount val="1"/>
                <c:pt idx="0">
                  <c:v>6.591796875E-3</c:v>
                </c:pt>
              </c:numCache>
            </c:numRef>
          </c:xVal>
          <c:yVal>
            <c:numRef>
              <c:f>Clustering!$H$120</c:f>
              <c:numCache>
                <c:formatCode>General</c:formatCode>
                <c:ptCount val="1"/>
                <c:pt idx="0">
                  <c:v>64</c:v>
                </c:pt>
              </c:numCache>
            </c:numRef>
          </c:yVal>
          <c:smooth val="0"/>
          <c:extLst>
            <c:ext xmlns:c16="http://schemas.microsoft.com/office/drawing/2014/chart" uri="{C3380CC4-5D6E-409C-BE32-E72D297353CC}">
              <c16:uniqueId val="{00000033-619D-334D-82BC-A9EB05CAF836}"/>
            </c:ext>
          </c:extLst>
        </c:ser>
        <c:ser>
          <c:idx val="48"/>
          <c:order val="48"/>
          <c:tx>
            <c:strRef>
              <c:f>Clustering!$F$121</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Clustering!$G$121</c:f>
              <c:numCache>
                <c:formatCode>General</c:formatCode>
                <c:ptCount val="1"/>
                <c:pt idx="0">
                  <c:v>9.8876953125E-3</c:v>
                </c:pt>
              </c:numCache>
            </c:numRef>
          </c:xVal>
          <c:yVal>
            <c:numRef>
              <c:f>Clustering!$H$121</c:f>
              <c:numCache>
                <c:formatCode>General</c:formatCode>
                <c:ptCount val="1"/>
                <c:pt idx="0">
                  <c:v>64</c:v>
                </c:pt>
              </c:numCache>
            </c:numRef>
          </c:yVal>
          <c:smooth val="0"/>
          <c:extLst>
            <c:ext xmlns:c16="http://schemas.microsoft.com/office/drawing/2014/chart" uri="{C3380CC4-5D6E-409C-BE32-E72D297353CC}">
              <c16:uniqueId val="{00000034-619D-334D-82BC-A9EB05CAF836}"/>
            </c:ext>
          </c:extLst>
        </c:ser>
        <c:ser>
          <c:idx val="49"/>
          <c:order val="49"/>
          <c:tx>
            <c:strRef>
              <c:f>Clustering!$F$70</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Clustering!$G$70</c:f>
              <c:numCache>
                <c:formatCode>General</c:formatCode>
                <c:ptCount val="1"/>
                <c:pt idx="0">
                  <c:v>0.5859375</c:v>
                </c:pt>
              </c:numCache>
            </c:numRef>
          </c:xVal>
          <c:yVal>
            <c:numRef>
              <c:f>Clustering!$H$70</c:f>
              <c:numCache>
                <c:formatCode>General</c:formatCode>
                <c:ptCount val="1"/>
                <c:pt idx="0">
                  <c:v>16</c:v>
                </c:pt>
              </c:numCache>
            </c:numRef>
          </c:yVal>
          <c:smooth val="0"/>
          <c:extLst>
            <c:ext xmlns:c16="http://schemas.microsoft.com/office/drawing/2014/chart" uri="{C3380CC4-5D6E-409C-BE32-E72D297353CC}">
              <c16:uniqueId val="{00000035-619D-334D-82BC-A9EB05CAF836}"/>
            </c:ext>
          </c:extLst>
        </c:ser>
        <c:ser>
          <c:idx val="50"/>
          <c:order val="50"/>
          <c:tx>
            <c:strRef>
              <c:f>Clustering!$F$71</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Clustering!$G$71</c:f>
              <c:numCache>
                <c:formatCode>General</c:formatCode>
                <c:ptCount val="1"/>
                <c:pt idx="0">
                  <c:v>1.171875</c:v>
                </c:pt>
              </c:numCache>
            </c:numRef>
          </c:xVal>
          <c:yVal>
            <c:numRef>
              <c:f>Clustering!$H$71</c:f>
              <c:numCache>
                <c:formatCode>General</c:formatCode>
                <c:ptCount val="1"/>
                <c:pt idx="0">
                  <c:v>16</c:v>
                </c:pt>
              </c:numCache>
            </c:numRef>
          </c:yVal>
          <c:smooth val="0"/>
          <c:extLst>
            <c:ext xmlns:c16="http://schemas.microsoft.com/office/drawing/2014/chart" uri="{C3380CC4-5D6E-409C-BE32-E72D297353CC}">
              <c16:uniqueId val="{00000036-619D-334D-82BC-A9EB05CAF836}"/>
            </c:ext>
          </c:extLst>
        </c:ser>
        <c:ser>
          <c:idx val="51"/>
          <c:order val="51"/>
          <c:tx>
            <c:strRef>
              <c:f>Clustering!$F$54</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Clustering!$G$54</c:f>
              <c:numCache>
                <c:formatCode>General</c:formatCode>
                <c:ptCount val="1"/>
                <c:pt idx="0">
                  <c:v>1.318359375E-2</c:v>
                </c:pt>
              </c:numCache>
            </c:numRef>
          </c:xVal>
          <c:yVal>
            <c:numRef>
              <c:f>Clustering!$H$54</c:f>
              <c:numCache>
                <c:formatCode>General</c:formatCode>
                <c:ptCount val="1"/>
                <c:pt idx="0">
                  <c:v>1024</c:v>
                </c:pt>
              </c:numCache>
            </c:numRef>
          </c:yVal>
          <c:smooth val="0"/>
          <c:extLst>
            <c:ext xmlns:c16="http://schemas.microsoft.com/office/drawing/2014/chart" uri="{C3380CC4-5D6E-409C-BE32-E72D297353CC}">
              <c16:uniqueId val="{00000037-619D-334D-82BC-A9EB05CAF836}"/>
            </c:ext>
          </c:extLst>
        </c:ser>
        <c:ser>
          <c:idx val="52"/>
          <c:order val="52"/>
          <c:tx>
            <c:strRef>
              <c:f>Clustering!$F$55</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Clustering!$G$55</c:f>
              <c:numCache>
                <c:formatCode>General</c:formatCode>
                <c:ptCount val="1"/>
                <c:pt idx="0">
                  <c:v>5.859375E-3</c:v>
                </c:pt>
              </c:numCache>
            </c:numRef>
          </c:xVal>
          <c:yVal>
            <c:numRef>
              <c:f>Clustering!$H$55</c:f>
              <c:numCache>
                <c:formatCode>General</c:formatCode>
                <c:ptCount val="1"/>
                <c:pt idx="0">
                  <c:v>4096</c:v>
                </c:pt>
              </c:numCache>
            </c:numRef>
          </c:yVal>
          <c:smooth val="0"/>
          <c:extLst>
            <c:ext xmlns:c16="http://schemas.microsoft.com/office/drawing/2014/chart" uri="{C3380CC4-5D6E-409C-BE32-E72D297353CC}">
              <c16:uniqueId val="{00000038-619D-334D-82BC-A9EB05CAF836}"/>
            </c:ext>
          </c:extLst>
        </c:ser>
        <c:ser>
          <c:idx val="53"/>
          <c:order val="53"/>
          <c:tx>
            <c:strRef>
              <c:f>Clustering!$F$56</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Clustering!$G$56</c:f>
              <c:numCache>
                <c:formatCode>General</c:formatCode>
                <c:ptCount val="1"/>
                <c:pt idx="0">
                  <c:v>2.197265625E-3</c:v>
                </c:pt>
              </c:numCache>
            </c:numRef>
          </c:xVal>
          <c:yVal>
            <c:numRef>
              <c:f>Clustering!$H$56</c:f>
              <c:numCache>
                <c:formatCode>General</c:formatCode>
                <c:ptCount val="1"/>
                <c:pt idx="0">
                  <c:v>4096</c:v>
                </c:pt>
              </c:numCache>
            </c:numRef>
          </c:yVal>
          <c:smooth val="0"/>
          <c:extLst>
            <c:ext xmlns:c16="http://schemas.microsoft.com/office/drawing/2014/chart" uri="{C3380CC4-5D6E-409C-BE32-E72D297353CC}">
              <c16:uniqueId val="{00000039-619D-334D-82BC-A9EB05CAF836}"/>
            </c:ext>
          </c:extLst>
        </c:ser>
        <c:ser>
          <c:idx val="54"/>
          <c:order val="54"/>
          <c:tx>
            <c:strRef>
              <c:f>Clustering!$F$18</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Clustering!$G$18</c:f>
              <c:numCache>
                <c:formatCode>General</c:formatCode>
                <c:ptCount val="1"/>
                <c:pt idx="0">
                  <c:v>0.25</c:v>
                </c:pt>
              </c:numCache>
            </c:numRef>
          </c:xVal>
          <c:yVal>
            <c:numRef>
              <c:f>Clustering!$H$18</c:f>
              <c:numCache>
                <c:formatCode>General</c:formatCode>
                <c:ptCount val="1"/>
                <c:pt idx="0">
                  <c:v>1</c:v>
                </c:pt>
              </c:numCache>
            </c:numRef>
          </c:yVal>
          <c:smooth val="0"/>
          <c:extLst>
            <c:ext xmlns:c16="http://schemas.microsoft.com/office/drawing/2014/chart" uri="{C3380CC4-5D6E-409C-BE32-E72D297353CC}">
              <c16:uniqueId val="{0000003A-619D-334D-82BC-A9EB05CAF836}"/>
            </c:ext>
          </c:extLst>
        </c:ser>
        <c:ser>
          <c:idx val="55"/>
          <c:order val="55"/>
          <c:tx>
            <c:strRef>
              <c:f>Clustering!$F$19</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Clustering!$G$19</c:f>
              <c:numCache>
                <c:formatCode>General</c:formatCode>
                <c:ptCount val="1"/>
                <c:pt idx="0">
                  <c:v>6.25E-2</c:v>
                </c:pt>
              </c:numCache>
            </c:numRef>
          </c:xVal>
          <c:yVal>
            <c:numRef>
              <c:f>Clustering!$H$19</c:f>
              <c:numCache>
                <c:formatCode>General</c:formatCode>
                <c:ptCount val="1"/>
                <c:pt idx="0">
                  <c:v>1</c:v>
                </c:pt>
              </c:numCache>
            </c:numRef>
          </c:yVal>
          <c:smooth val="0"/>
          <c:extLst>
            <c:ext xmlns:c16="http://schemas.microsoft.com/office/drawing/2014/chart" uri="{C3380CC4-5D6E-409C-BE32-E72D297353CC}">
              <c16:uniqueId val="{0000003B-619D-334D-82BC-A9EB05CAF836}"/>
            </c:ext>
          </c:extLst>
        </c:ser>
        <c:ser>
          <c:idx val="56"/>
          <c:order val="56"/>
          <c:tx>
            <c:strRef>
              <c:f>Clustering!$F$36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Clustering!$G$36</c:f>
              <c:numCache>
                <c:formatCode>General</c:formatCode>
                <c:ptCount val="1"/>
                <c:pt idx="0">
                  <c:v>1.5625E-2</c:v>
                </c:pt>
              </c:numCache>
            </c:numRef>
          </c:xVal>
          <c:yVal>
            <c:numRef>
              <c:f>Clustering!$H$36</c:f>
              <c:numCache>
                <c:formatCode>General</c:formatCode>
                <c:ptCount val="1"/>
                <c:pt idx="0">
                  <c:v>5625</c:v>
                </c:pt>
              </c:numCache>
            </c:numRef>
          </c:yVal>
          <c:smooth val="0"/>
          <c:extLst>
            <c:ext xmlns:c16="http://schemas.microsoft.com/office/drawing/2014/chart" uri="{C3380CC4-5D6E-409C-BE32-E72D297353CC}">
              <c16:uniqueId val="{0000003C-619D-334D-82BC-A9EB05CAF836}"/>
            </c:ext>
          </c:extLst>
        </c:ser>
        <c:ser>
          <c:idx val="57"/>
          <c:order val="57"/>
          <c:tx>
            <c:strRef>
              <c:f>Clustering!$F$37</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Clustering!$G$37</c:f>
              <c:numCache>
                <c:formatCode>General</c:formatCode>
                <c:ptCount val="1"/>
                <c:pt idx="0">
                  <c:v>3.125E-2</c:v>
                </c:pt>
              </c:numCache>
            </c:numRef>
          </c:xVal>
          <c:yVal>
            <c:numRef>
              <c:f>Clustering!$H$37</c:f>
              <c:numCache>
                <c:formatCode>General</c:formatCode>
                <c:ptCount val="1"/>
                <c:pt idx="0">
                  <c:v>1444</c:v>
                </c:pt>
              </c:numCache>
            </c:numRef>
          </c:yVal>
          <c:smooth val="0"/>
          <c:extLst>
            <c:ext xmlns:c16="http://schemas.microsoft.com/office/drawing/2014/chart" uri="{C3380CC4-5D6E-409C-BE32-E72D297353CC}">
              <c16:uniqueId val="{0000003D-619D-334D-82BC-A9EB05CAF836}"/>
            </c:ext>
          </c:extLst>
        </c:ser>
        <c:ser>
          <c:idx val="58"/>
          <c:order val="58"/>
          <c:tx>
            <c:strRef>
              <c:f>Clustering!$F$38</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Clustering!$G$38</c:f>
              <c:numCache>
                <c:formatCode>General</c:formatCode>
                <c:ptCount val="1"/>
                <c:pt idx="0">
                  <c:v>6.25E-2</c:v>
                </c:pt>
              </c:numCache>
            </c:numRef>
          </c:xVal>
          <c:yVal>
            <c:numRef>
              <c:f>Clustering!$H$38</c:f>
              <c:numCache>
                <c:formatCode>General</c:formatCode>
                <c:ptCount val="1"/>
                <c:pt idx="0">
                  <c:v>1444</c:v>
                </c:pt>
              </c:numCache>
            </c:numRef>
          </c:yVal>
          <c:smooth val="0"/>
          <c:extLst>
            <c:ext xmlns:c16="http://schemas.microsoft.com/office/drawing/2014/chart" uri="{C3380CC4-5D6E-409C-BE32-E72D297353CC}">
              <c16:uniqueId val="{0000003E-619D-334D-82BC-A9EB05CAF836}"/>
            </c:ext>
          </c:extLst>
        </c:ser>
        <c:ser>
          <c:idx val="59"/>
          <c:order val="59"/>
          <c:tx>
            <c:strRef>
              <c:f>Clustering!$F$7</c:f>
              <c:strCache>
                <c:ptCount val="1"/>
                <c:pt idx="0">
                  <c:v>LSTM1</c:v>
                </c:pt>
              </c:strCache>
            </c:strRef>
          </c:tx>
          <c:spPr>
            <a:ln>
              <a:solidFill>
                <a:srgbClr val="000000"/>
              </a:solidFill>
            </a:ln>
          </c:spPr>
          <c:marker>
            <c:symbol val="square"/>
            <c:size val="10"/>
            <c:spPr>
              <a:solidFill>
                <a:schemeClr val="accent1"/>
              </a:solidFill>
              <a:ln>
                <a:solidFill>
                  <a:srgbClr val="000000"/>
                </a:solidFill>
              </a:ln>
            </c:spPr>
          </c:marker>
          <c:xVal>
            <c:numRef>
              <c:f>Clustering!$G$7</c:f>
              <c:numCache>
                <c:formatCode>General</c:formatCode>
                <c:ptCount val="1"/>
                <c:pt idx="0">
                  <c:v>1.1200000000000001</c:v>
                </c:pt>
              </c:numCache>
            </c:numRef>
          </c:xVal>
          <c:yVal>
            <c:numRef>
              <c:f>Clustering!$H$7</c:f>
              <c:numCache>
                <c:formatCode>General</c:formatCode>
                <c:ptCount val="1"/>
                <c:pt idx="0">
                  <c:v>1</c:v>
                </c:pt>
              </c:numCache>
            </c:numRef>
          </c:yVal>
          <c:smooth val="0"/>
          <c:extLst>
            <c:ext xmlns:c16="http://schemas.microsoft.com/office/drawing/2014/chart" uri="{C3380CC4-5D6E-409C-BE32-E72D297353CC}">
              <c16:uniqueId val="{0000003F-619D-334D-82BC-A9EB05CAF836}"/>
            </c:ext>
          </c:extLst>
        </c:ser>
        <c:ser>
          <c:idx val="61"/>
          <c:order val="60"/>
          <c:tx>
            <c:strRef>
              <c:f>Clustering!$F$10</c:f>
              <c:strCache>
                <c:ptCount val="1"/>
                <c:pt idx="0">
                  <c:v>Transd.1</c:v>
                </c:pt>
              </c:strCache>
            </c:strRef>
          </c:tx>
          <c:spPr>
            <a:ln>
              <a:solidFill>
                <a:srgbClr val="000000"/>
              </a:solidFill>
            </a:ln>
          </c:spPr>
          <c:marker>
            <c:symbol val="triangle"/>
            <c:size val="10"/>
            <c:spPr>
              <a:solidFill>
                <a:srgbClr val="FF0000"/>
              </a:solidFill>
              <a:ln>
                <a:solidFill>
                  <a:srgbClr val="000000"/>
                </a:solidFill>
              </a:ln>
            </c:spPr>
          </c:marker>
          <c:xVal>
            <c:numRef>
              <c:f>Clustering!$G$10</c:f>
              <c:numCache>
                <c:formatCode>General</c:formatCode>
                <c:ptCount val="1"/>
                <c:pt idx="0">
                  <c:v>7.5531005859375</c:v>
                </c:pt>
              </c:numCache>
            </c:numRef>
          </c:xVal>
          <c:yVal>
            <c:numRef>
              <c:f>Clustering!$H$10</c:f>
              <c:numCache>
                <c:formatCode>General</c:formatCode>
                <c:ptCount val="1"/>
                <c:pt idx="0">
                  <c:v>1</c:v>
                </c:pt>
              </c:numCache>
            </c:numRef>
          </c:yVal>
          <c:smooth val="0"/>
          <c:extLst>
            <c:ext xmlns:c16="http://schemas.microsoft.com/office/drawing/2014/chart" uri="{C3380CC4-5D6E-409C-BE32-E72D297353CC}">
              <c16:uniqueId val="{00000040-619D-334D-82BC-A9EB05CAF836}"/>
            </c:ext>
          </c:extLst>
        </c:ser>
        <c:ser>
          <c:idx val="62"/>
          <c:order val="61"/>
          <c:tx>
            <c:strRef>
              <c:f>Clustering!$F$11</c:f>
              <c:strCache>
                <c:ptCount val="1"/>
                <c:pt idx="0">
                  <c:v>Transd.1</c:v>
                </c:pt>
              </c:strCache>
            </c:strRef>
          </c:tx>
          <c:spPr>
            <a:ln>
              <a:solidFill>
                <a:srgbClr val="000000"/>
              </a:solidFill>
            </a:ln>
          </c:spPr>
          <c:marker>
            <c:symbol val="triangle"/>
            <c:size val="10"/>
            <c:spPr>
              <a:solidFill>
                <a:srgbClr val="FF0000"/>
              </a:solidFill>
              <a:ln>
                <a:solidFill>
                  <a:srgbClr val="000000"/>
                </a:solidFill>
              </a:ln>
            </c:spPr>
          </c:marker>
          <c:xVal>
            <c:numRef>
              <c:f>Clustering!$G$11</c:f>
              <c:numCache>
                <c:formatCode>General</c:formatCode>
                <c:ptCount val="1"/>
                <c:pt idx="0">
                  <c:v>10.2996826171875</c:v>
                </c:pt>
              </c:numCache>
            </c:numRef>
          </c:xVal>
          <c:yVal>
            <c:numRef>
              <c:f>Clustering!$H$11</c:f>
              <c:numCache>
                <c:formatCode>General</c:formatCode>
                <c:ptCount val="1"/>
                <c:pt idx="0">
                  <c:v>1</c:v>
                </c:pt>
              </c:numCache>
            </c:numRef>
          </c:yVal>
          <c:smooth val="0"/>
          <c:extLst>
            <c:ext xmlns:c16="http://schemas.microsoft.com/office/drawing/2014/chart" uri="{C3380CC4-5D6E-409C-BE32-E72D297353CC}">
              <c16:uniqueId val="{00000041-619D-334D-82BC-A9EB05CAF836}"/>
            </c:ext>
          </c:extLst>
        </c:ser>
        <c:ser>
          <c:idx val="63"/>
          <c:order val="62"/>
          <c:tx>
            <c:strRef>
              <c:f>Clustering!$F$12</c:f>
              <c:strCache>
                <c:ptCount val="1"/>
                <c:pt idx="0">
                  <c:v>Transd.2</c:v>
                </c:pt>
              </c:strCache>
            </c:strRef>
          </c:tx>
          <c:spPr>
            <a:ln>
              <a:solidFill>
                <a:srgbClr val="000000"/>
              </a:solidFill>
            </a:ln>
          </c:spPr>
          <c:marker>
            <c:symbol val="triangle"/>
            <c:size val="10"/>
            <c:spPr>
              <a:solidFill>
                <a:schemeClr val="accent4"/>
              </a:solidFill>
              <a:ln>
                <a:solidFill>
                  <a:srgbClr val="000000"/>
                </a:solidFill>
              </a:ln>
            </c:spPr>
          </c:marker>
          <c:xVal>
            <c:numRef>
              <c:f>Clustering!$G$12</c:f>
              <c:numCache>
                <c:formatCode>General</c:formatCode>
                <c:ptCount val="1"/>
                <c:pt idx="0">
                  <c:v>14.87</c:v>
                </c:pt>
              </c:numCache>
            </c:numRef>
          </c:xVal>
          <c:yVal>
            <c:numRef>
              <c:f>Clustering!$H$12</c:f>
              <c:numCache>
                <c:formatCode>General</c:formatCode>
                <c:ptCount val="1"/>
                <c:pt idx="0">
                  <c:v>1</c:v>
                </c:pt>
              </c:numCache>
            </c:numRef>
          </c:yVal>
          <c:smooth val="0"/>
          <c:extLst>
            <c:ext xmlns:c16="http://schemas.microsoft.com/office/drawing/2014/chart" uri="{C3380CC4-5D6E-409C-BE32-E72D297353CC}">
              <c16:uniqueId val="{00000042-619D-334D-82BC-A9EB05CAF836}"/>
            </c:ext>
          </c:extLst>
        </c:ser>
        <c:ser>
          <c:idx val="64"/>
          <c:order val="63"/>
          <c:tx>
            <c:strRef>
              <c:f>Clustering!$F$9</c:f>
              <c:strCache>
                <c:ptCount val="1"/>
                <c:pt idx="0">
                  <c:v>LSTM2</c:v>
                </c:pt>
              </c:strCache>
            </c:strRef>
          </c:tx>
          <c:spPr>
            <a:ln>
              <a:solidFill>
                <a:srgbClr val="000000"/>
              </a:solidFill>
            </a:ln>
          </c:spPr>
          <c:marker>
            <c:symbol val="square"/>
            <c:size val="10"/>
            <c:spPr>
              <a:solidFill>
                <a:srgbClr val="4285F4"/>
              </a:solidFill>
              <a:ln>
                <a:solidFill>
                  <a:srgbClr val="000000"/>
                </a:solidFill>
              </a:ln>
            </c:spPr>
          </c:marker>
          <c:xVal>
            <c:numRef>
              <c:f>Clustering!$G$9</c:f>
              <c:numCache>
                <c:formatCode>General</c:formatCode>
                <c:ptCount val="1"/>
                <c:pt idx="0">
                  <c:v>5</c:v>
                </c:pt>
              </c:numCache>
            </c:numRef>
          </c:xVal>
          <c:yVal>
            <c:numRef>
              <c:f>Clustering!$H$9</c:f>
              <c:numCache>
                <c:formatCode>General</c:formatCode>
                <c:ptCount val="1"/>
                <c:pt idx="0">
                  <c:v>1</c:v>
                </c:pt>
              </c:numCache>
            </c:numRef>
          </c:yVal>
          <c:smooth val="0"/>
          <c:extLst>
            <c:ext xmlns:c16="http://schemas.microsoft.com/office/drawing/2014/chart" uri="{C3380CC4-5D6E-409C-BE32-E72D297353CC}">
              <c16:uniqueId val="{00000043-619D-334D-82BC-A9EB05CAF836}"/>
            </c:ext>
          </c:extLst>
        </c:ser>
        <c:ser>
          <c:idx val="65"/>
          <c:order val="64"/>
          <c:tx>
            <c:strRef>
              <c:f>Clustering!$F$13</c:f>
              <c:strCache>
                <c:ptCount val="1"/>
                <c:pt idx="0">
                  <c:v>Transd.3</c:v>
                </c:pt>
              </c:strCache>
            </c:strRef>
          </c:tx>
          <c:spPr>
            <a:ln>
              <a:solidFill>
                <a:srgbClr val="000000"/>
              </a:solidFill>
            </a:ln>
          </c:spPr>
          <c:marker>
            <c:symbol val="triangle"/>
            <c:size val="9"/>
            <c:spPr>
              <a:solidFill>
                <a:schemeClr val="accent4"/>
              </a:solidFill>
              <a:ln>
                <a:solidFill>
                  <a:srgbClr val="000000"/>
                </a:solidFill>
              </a:ln>
            </c:spPr>
          </c:marker>
          <c:xVal>
            <c:numRef>
              <c:f>Clustering!$G$13</c:f>
              <c:numCache>
                <c:formatCode>General</c:formatCode>
                <c:ptCount val="1"/>
                <c:pt idx="0">
                  <c:v>6.45</c:v>
                </c:pt>
              </c:numCache>
            </c:numRef>
          </c:xVal>
          <c:yVal>
            <c:numRef>
              <c:f>Clustering!$H$13</c:f>
              <c:numCache>
                <c:formatCode>General</c:formatCode>
                <c:ptCount val="1"/>
                <c:pt idx="0">
                  <c:v>1</c:v>
                </c:pt>
              </c:numCache>
            </c:numRef>
          </c:yVal>
          <c:smooth val="0"/>
          <c:extLst>
            <c:ext xmlns:c16="http://schemas.microsoft.com/office/drawing/2014/chart" uri="{C3380CC4-5D6E-409C-BE32-E72D297353CC}">
              <c16:uniqueId val="{00000044-619D-334D-82BC-A9EB05CAF836}"/>
            </c:ext>
          </c:extLst>
        </c:ser>
        <c:ser>
          <c:idx val="60"/>
          <c:order val="65"/>
          <c:tx>
            <c:strRef>
              <c:f>Clustering!$F$9</c:f>
              <c:strCache>
                <c:ptCount val="1"/>
                <c:pt idx="0">
                  <c:v>LSTM2</c:v>
                </c:pt>
              </c:strCache>
            </c:strRef>
          </c:tx>
          <c:spPr>
            <a:ln>
              <a:solidFill>
                <a:srgbClr val="000000"/>
              </a:solidFill>
            </a:ln>
          </c:spPr>
          <c:marker>
            <c:symbol val="square"/>
            <c:size val="10"/>
            <c:spPr>
              <a:solidFill>
                <a:srgbClr val="FDD768"/>
              </a:solidFill>
              <a:ln>
                <a:solidFill>
                  <a:srgbClr val="000000"/>
                </a:solidFill>
              </a:ln>
            </c:spPr>
          </c:marker>
          <c:xVal>
            <c:numRef>
              <c:f>Clustering!$G$9</c:f>
              <c:numCache>
                <c:formatCode>General</c:formatCode>
                <c:ptCount val="1"/>
                <c:pt idx="0">
                  <c:v>5</c:v>
                </c:pt>
              </c:numCache>
            </c:numRef>
          </c:xVal>
          <c:yVal>
            <c:numRef>
              <c:f>Clustering!$H$9</c:f>
              <c:numCache>
                <c:formatCode>General</c:formatCode>
                <c:ptCount val="1"/>
                <c:pt idx="0">
                  <c:v>1</c:v>
                </c:pt>
              </c:numCache>
            </c:numRef>
          </c:yVal>
          <c:smooth val="0"/>
          <c:extLst>
            <c:ext xmlns:c16="http://schemas.microsoft.com/office/drawing/2014/chart" uri="{C3380CC4-5D6E-409C-BE32-E72D297353CC}">
              <c16:uniqueId val="{00000045-619D-334D-82BC-A9EB05CAF836}"/>
            </c:ext>
          </c:extLst>
        </c:ser>
        <c:ser>
          <c:idx val="67"/>
          <c:order val="66"/>
          <c:tx>
            <c:strRef>
              <c:f>Clustering!$F$14</c:f>
              <c:strCache>
                <c:ptCount val="1"/>
                <c:pt idx="0">
                  <c:v>Transd.3</c:v>
                </c:pt>
              </c:strCache>
            </c:strRef>
          </c:tx>
          <c:spPr>
            <a:ln>
              <a:solidFill>
                <a:srgbClr val="000000"/>
              </a:solidFill>
            </a:ln>
          </c:spPr>
          <c:marker>
            <c:symbol val="triangle"/>
            <c:size val="10"/>
            <c:spPr>
              <a:solidFill>
                <a:schemeClr val="accent3"/>
              </a:solidFill>
              <a:ln>
                <a:solidFill>
                  <a:srgbClr val="000000"/>
                </a:solidFill>
              </a:ln>
            </c:spPr>
          </c:marker>
          <c:xVal>
            <c:numRef>
              <c:f>Clustering!$G$14</c:f>
              <c:numCache>
                <c:formatCode>General</c:formatCode>
                <c:ptCount val="1"/>
                <c:pt idx="0">
                  <c:v>12.5</c:v>
                </c:pt>
              </c:numCache>
            </c:numRef>
          </c:xVal>
          <c:yVal>
            <c:numRef>
              <c:f>Clustering!$H$14</c:f>
              <c:numCache>
                <c:formatCode>General</c:formatCode>
                <c:ptCount val="1"/>
                <c:pt idx="0">
                  <c:v>1</c:v>
                </c:pt>
              </c:numCache>
            </c:numRef>
          </c:yVal>
          <c:smooth val="0"/>
          <c:extLst>
            <c:ext xmlns:c16="http://schemas.microsoft.com/office/drawing/2014/chart" uri="{C3380CC4-5D6E-409C-BE32-E72D297353CC}">
              <c16:uniqueId val="{00000046-619D-334D-82BC-A9EB05CAF836}"/>
            </c:ext>
          </c:extLst>
        </c:ser>
        <c:ser>
          <c:idx val="66"/>
          <c:order val="67"/>
          <c:tx>
            <c:strRef>
              <c:f>Clustering!$F$15</c:f>
              <c:strCache>
                <c:ptCount val="1"/>
                <c:pt idx="0">
                  <c:v>Transd.4</c:v>
                </c:pt>
              </c:strCache>
            </c:strRef>
          </c:tx>
          <c:spPr>
            <a:ln>
              <a:solidFill>
                <a:srgbClr val="000000"/>
              </a:solidFill>
            </a:ln>
          </c:spPr>
          <c:marker>
            <c:symbol val="triangle"/>
            <c:size val="10"/>
            <c:spPr>
              <a:solidFill>
                <a:schemeClr val="accent1"/>
              </a:solidFill>
              <a:ln>
                <a:solidFill>
                  <a:srgbClr val="000000"/>
                </a:solidFill>
              </a:ln>
            </c:spPr>
          </c:marker>
          <c:xVal>
            <c:numRef>
              <c:f>Clustering!$G$15</c:f>
              <c:numCache>
                <c:formatCode>General</c:formatCode>
                <c:ptCount val="1"/>
                <c:pt idx="0">
                  <c:v>17.25</c:v>
                </c:pt>
              </c:numCache>
            </c:numRef>
          </c:xVal>
          <c:yVal>
            <c:numRef>
              <c:f>Clustering!$H$15</c:f>
              <c:numCache>
                <c:formatCode>General</c:formatCode>
                <c:ptCount val="1"/>
                <c:pt idx="0">
                  <c:v>1</c:v>
                </c:pt>
              </c:numCache>
            </c:numRef>
          </c:yVal>
          <c:smooth val="0"/>
          <c:extLst>
            <c:ext xmlns:c16="http://schemas.microsoft.com/office/drawing/2014/chart" uri="{C3380CC4-5D6E-409C-BE32-E72D297353CC}">
              <c16:uniqueId val="{00000047-619D-334D-82BC-A9EB05CAF836}"/>
            </c:ext>
          </c:extLst>
        </c:ser>
        <c:dLbls>
          <c:showLegendKey val="0"/>
          <c:showVal val="0"/>
          <c:showCatName val="0"/>
          <c:showSerName val="0"/>
          <c:showPercent val="0"/>
          <c:showBubbleSize val="0"/>
        </c:dLbls>
        <c:axId val="1787615720"/>
        <c:axId val="1787623480"/>
      </c:scatterChart>
      <c:valAx>
        <c:axId val="1787615720"/>
        <c:scaling>
          <c:logBase val="10"/>
          <c:orientation val="minMax"/>
          <c:max val="100"/>
        </c:scaling>
        <c:delete val="0"/>
        <c:axPos val="b"/>
        <c:title>
          <c:tx>
            <c:rich>
              <a:bodyPr/>
              <a:lstStyle/>
              <a:p>
                <a:pPr>
                  <a:defRPr sz="1800">
                    <a:latin typeface="Gill Sans MT" panose="020B0502020104020203" pitchFamily="34" charset="77"/>
                  </a:defRPr>
                </a:pPr>
                <a:r>
                  <a:rPr lang="en-US" sz="1800">
                    <a:latin typeface="Gill Sans MT" panose="020B0502020104020203" pitchFamily="34" charset="77"/>
                  </a:rPr>
                  <a:t>Parameter Footprint (MB)</a:t>
                </a:r>
              </a:p>
            </c:rich>
          </c:tx>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787623480"/>
        <c:crosses val="autoZero"/>
        <c:crossBetween val="midCat"/>
      </c:valAx>
      <c:valAx>
        <c:axId val="1787623480"/>
        <c:scaling>
          <c:logBase val="10"/>
          <c:orientation val="minMax"/>
        </c:scaling>
        <c:delete val="0"/>
        <c:axPos val="l"/>
        <c:majorGridlines/>
        <c:title>
          <c:tx>
            <c:rich>
              <a:bodyPr rot="-5400000" vert="horz"/>
              <a:lstStyle/>
              <a:p>
                <a:pPr>
                  <a:defRPr sz="2000">
                    <a:latin typeface="Gill Sans MT" panose="020B0502020104020203" pitchFamily="34" charset="77"/>
                  </a:defRPr>
                </a:pPr>
                <a:r>
                  <a:rPr lang="en-US" sz="2000" dirty="0">
                    <a:latin typeface="Gill Sans MT" panose="020B0502020104020203" pitchFamily="34" charset="77"/>
                  </a:rPr>
                  <a:t>FLOP/Byte</a:t>
                </a:r>
              </a:p>
            </c:rich>
          </c:tx>
          <c:layout>
            <c:manualLayout>
              <c:xMode val="edge"/>
              <c:yMode val="edge"/>
              <c:x val="9.7133932754298168E-3"/>
              <c:y val="0.1723593254939177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787615720"/>
        <c:crossesAt val="1E-3"/>
        <c:crossBetween val="midCat"/>
      </c:valAx>
      <c:spPr>
        <a:ln>
          <a:solidFill>
            <a:schemeClr val="tx1"/>
          </a:solidFill>
        </a:ln>
      </c:spPr>
    </c:plotArea>
    <c:legend>
      <c:legendPos val="r"/>
      <c:legendEntry>
        <c:idx val="1"/>
        <c:delete val="1"/>
      </c:legendEntry>
      <c:legendEntry>
        <c:idx val="2"/>
        <c:delete val="1"/>
      </c:legendEntry>
      <c:legendEntry>
        <c:idx val="3"/>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egendEntry>
        <c:idx val="19"/>
        <c:delete val="1"/>
      </c:legendEntry>
      <c:legendEntry>
        <c:idx val="20"/>
        <c:delete val="1"/>
      </c:legendEntry>
      <c:legendEntry>
        <c:idx val="21"/>
        <c:delete val="1"/>
      </c:legendEntry>
      <c:legendEntry>
        <c:idx val="22"/>
        <c:delete val="1"/>
      </c:legendEntry>
      <c:legendEntry>
        <c:idx val="23"/>
        <c:delete val="1"/>
      </c:legendEntry>
      <c:legendEntry>
        <c:idx val="24"/>
        <c:delete val="1"/>
      </c:legendEntry>
      <c:legendEntry>
        <c:idx val="25"/>
        <c:delete val="1"/>
      </c:legendEntry>
      <c:legendEntry>
        <c:idx val="26"/>
        <c:delete val="1"/>
      </c:legendEntry>
      <c:legendEntry>
        <c:idx val="27"/>
        <c:delete val="1"/>
      </c:legendEntry>
      <c:legendEntry>
        <c:idx val="28"/>
        <c:delete val="1"/>
      </c:legendEntry>
      <c:legendEntry>
        <c:idx val="29"/>
        <c:delete val="1"/>
      </c:legendEntry>
      <c:legendEntry>
        <c:idx val="30"/>
        <c:delete val="1"/>
      </c:legendEntry>
      <c:legendEntry>
        <c:idx val="31"/>
        <c:delete val="1"/>
      </c:legendEntry>
      <c:legendEntry>
        <c:idx val="32"/>
        <c:delete val="1"/>
      </c:legendEntry>
      <c:legendEntry>
        <c:idx val="33"/>
        <c:delete val="1"/>
      </c:legendEntry>
      <c:legendEntry>
        <c:idx val="34"/>
        <c:delete val="1"/>
      </c:legendEntry>
      <c:legendEntry>
        <c:idx val="35"/>
        <c:delete val="1"/>
      </c:legendEntry>
      <c:legendEntry>
        <c:idx val="36"/>
        <c:delete val="1"/>
      </c:legendEntry>
      <c:legendEntry>
        <c:idx val="37"/>
        <c:delete val="1"/>
      </c:legendEntry>
      <c:legendEntry>
        <c:idx val="38"/>
        <c:delete val="1"/>
      </c:legendEntry>
      <c:legendEntry>
        <c:idx val="40"/>
        <c:delete val="1"/>
      </c:legendEntry>
      <c:legendEntry>
        <c:idx val="41"/>
        <c:delete val="1"/>
      </c:legendEntry>
      <c:legendEntry>
        <c:idx val="42"/>
        <c:delete val="1"/>
      </c:legendEntry>
      <c:legendEntry>
        <c:idx val="43"/>
        <c:delete val="1"/>
      </c:legendEntry>
      <c:legendEntry>
        <c:idx val="44"/>
        <c:delete val="1"/>
      </c:legendEntry>
      <c:legendEntry>
        <c:idx val="45"/>
        <c:delete val="1"/>
      </c:legendEntry>
      <c:legendEntry>
        <c:idx val="46"/>
        <c:delete val="1"/>
      </c:legendEntry>
      <c:legendEntry>
        <c:idx val="47"/>
        <c:delete val="1"/>
      </c:legendEntry>
      <c:legendEntry>
        <c:idx val="48"/>
        <c:delete val="1"/>
      </c:legendEntry>
      <c:legendEntry>
        <c:idx val="49"/>
        <c:delete val="1"/>
      </c:legendEntry>
      <c:legendEntry>
        <c:idx val="50"/>
        <c:delete val="1"/>
      </c:legendEntry>
      <c:legendEntry>
        <c:idx val="51"/>
        <c:delete val="1"/>
      </c:legendEntry>
      <c:legendEntry>
        <c:idx val="52"/>
        <c:delete val="1"/>
      </c:legendEntry>
      <c:legendEntry>
        <c:idx val="53"/>
        <c:delete val="1"/>
      </c:legendEntry>
      <c:legendEntry>
        <c:idx val="54"/>
        <c:delete val="1"/>
      </c:legendEntry>
      <c:legendEntry>
        <c:idx val="56"/>
        <c:delete val="1"/>
      </c:legendEntry>
      <c:legendEntry>
        <c:idx val="57"/>
        <c:delete val="1"/>
      </c:legendEntry>
      <c:legendEntry>
        <c:idx val="58"/>
        <c:delete val="1"/>
      </c:legendEntry>
      <c:legendEntry>
        <c:idx val="60"/>
        <c:delete val="1"/>
      </c:legendEntry>
      <c:legendEntry>
        <c:idx val="63"/>
        <c:delete val="1"/>
      </c:legendEntry>
      <c:legendEntry>
        <c:idx val="64"/>
        <c:delete val="1"/>
      </c:legendEntry>
      <c:layout>
        <c:manualLayout>
          <c:xMode val="edge"/>
          <c:yMode val="edge"/>
          <c:x val="0.84094995383792104"/>
          <c:y val="2.68494148866751E-2"/>
          <c:w val="0.15905004616207899"/>
          <c:h val="0.88361205367284901"/>
        </c:manualLayout>
      </c:layout>
      <c:overlay val="0"/>
      <c:txPr>
        <a:bodyPr/>
        <a:lstStyle/>
        <a:p>
          <a:pPr>
            <a:defRPr sz="1800">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latin typeface="Gill Sans MT" panose="020B0502020104020203" pitchFamily="34" charset="77"/>
              </a:defRPr>
            </a:pPr>
            <a:r>
              <a:rPr lang="en-US">
                <a:latin typeface="Gill Sans MT" panose="020B0502020104020203" pitchFamily="34" charset="77"/>
              </a:rPr>
              <a:t>CNN5</a:t>
            </a:r>
          </a:p>
        </c:rich>
      </c:tx>
      <c:layout>
        <c:manualLayout>
          <c:xMode val="edge"/>
          <c:yMode val="edge"/>
          <c:x val="0.52392257217847771"/>
          <c:y val="7.5437209901542721E-2"/>
        </c:manualLayout>
      </c:layout>
      <c:overlay val="0"/>
    </c:title>
    <c:autoTitleDeleted val="0"/>
    <c:plotArea>
      <c:layout>
        <c:manualLayout>
          <c:layoutTarget val="inner"/>
          <c:xMode val="edge"/>
          <c:yMode val="edge"/>
          <c:x val="0.22670538057742781"/>
          <c:y val="0.19929292003268045"/>
          <c:w val="0.7364470691163606"/>
          <c:h val="0.59693049429768352"/>
        </c:manualLayout>
      </c:layout>
      <c:lineChart>
        <c:grouping val="standard"/>
        <c:varyColors val="0"/>
        <c:ser>
          <c:idx val="0"/>
          <c:order val="0"/>
          <c:spPr>
            <a:ln>
              <a:solidFill>
                <a:srgbClr val="1F497D"/>
              </a:solidFill>
            </a:ln>
          </c:spPr>
          <c:marker>
            <c:symbol val="none"/>
          </c:marker>
          <c:val>
            <c:numRef>
              <c:f>'Noronha-Layer-Analysis'!$M$1132:$M$1191</c:f>
              <c:numCache>
                <c:formatCode>General</c:formatCode>
                <c:ptCount val="60"/>
                <c:pt idx="0">
                  <c:v>150.0625</c:v>
                </c:pt>
                <c:pt idx="1">
                  <c:v>12.25</c:v>
                </c:pt>
                <c:pt idx="2">
                  <c:v>110.25</c:v>
                </c:pt>
                <c:pt idx="3">
                  <c:v>98</c:v>
                </c:pt>
                <c:pt idx="4">
                  <c:v>24.5</c:v>
                </c:pt>
                <c:pt idx="5">
                  <c:v>110.25</c:v>
                </c:pt>
                <c:pt idx="6">
                  <c:v>49</c:v>
                </c:pt>
                <c:pt idx="7">
                  <c:v>49</c:v>
                </c:pt>
                <c:pt idx="8">
                  <c:v>110.25</c:v>
                </c:pt>
                <c:pt idx="9">
                  <c:v>49</c:v>
                </c:pt>
                <c:pt idx="10">
                  <c:v>49</c:v>
                </c:pt>
                <c:pt idx="11">
                  <c:v>110.25</c:v>
                </c:pt>
                <c:pt idx="12">
                  <c:v>49</c:v>
                </c:pt>
                <c:pt idx="13">
                  <c:v>49</c:v>
                </c:pt>
                <c:pt idx="14">
                  <c:v>27.5625</c:v>
                </c:pt>
                <c:pt idx="15">
                  <c:v>12.25</c:v>
                </c:pt>
                <c:pt idx="16">
                  <c:v>98</c:v>
                </c:pt>
                <c:pt idx="17">
                  <c:v>24.5</c:v>
                </c:pt>
                <c:pt idx="18">
                  <c:v>110.25</c:v>
                </c:pt>
                <c:pt idx="19">
                  <c:v>49</c:v>
                </c:pt>
                <c:pt idx="20">
                  <c:v>49</c:v>
                </c:pt>
                <c:pt idx="21">
                  <c:v>110.25</c:v>
                </c:pt>
                <c:pt idx="22">
                  <c:v>49</c:v>
                </c:pt>
                <c:pt idx="23">
                  <c:v>49</c:v>
                </c:pt>
                <c:pt idx="24">
                  <c:v>110.25</c:v>
                </c:pt>
                <c:pt idx="25">
                  <c:v>49</c:v>
                </c:pt>
                <c:pt idx="26">
                  <c:v>49</c:v>
                </c:pt>
                <c:pt idx="27">
                  <c:v>110.25</c:v>
                </c:pt>
                <c:pt idx="28">
                  <c:v>49</c:v>
                </c:pt>
                <c:pt idx="29">
                  <c:v>49</c:v>
                </c:pt>
                <c:pt idx="30">
                  <c:v>110.25</c:v>
                </c:pt>
                <c:pt idx="31">
                  <c:v>49</c:v>
                </c:pt>
                <c:pt idx="32">
                  <c:v>49</c:v>
                </c:pt>
                <c:pt idx="33">
                  <c:v>27.5625</c:v>
                </c:pt>
                <c:pt idx="34">
                  <c:v>12.25</c:v>
                </c:pt>
                <c:pt idx="35">
                  <c:v>98</c:v>
                </c:pt>
                <c:pt idx="36">
                  <c:v>24.5</c:v>
                </c:pt>
                <c:pt idx="37">
                  <c:v>110.25</c:v>
                </c:pt>
                <c:pt idx="38">
                  <c:v>49</c:v>
                </c:pt>
                <c:pt idx="39">
                  <c:v>49</c:v>
                </c:pt>
                <c:pt idx="40">
                  <c:v>110.25</c:v>
                </c:pt>
                <c:pt idx="41">
                  <c:v>49</c:v>
                </c:pt>
                <c:pt idx="42">
                  <c:v>49</c:v>
                </c:pt>
                <c:pt idx="43">
                  <c:v>110.25</c:v>
                </c:pt>
                <c:pt idx="44">
                  <c:v>49</c:v>
                </c:pt>
                <c:pt idx="45">
                  <c:v>95.703125</c:v>
                </c:pt>
                <c:pt idx="46">
                  <c:v>25.375</c:v>
                </c:pt>
                <c:pt idx="47">
                  <c:v>24.5</c:v>
                </c:pt>
                <c:pt idx="48">
                  <c:v>25.375</c:v>
                </c:pt>
                <c:pt idx="49">
                  <c:v>24.5</c:v>
                </c:pt>
                <c:pt idx="50">
                  <c:v>25.375</c:v>
                </c:pt>
                <c:pt idx="51">
                  <c:v>24.5</c:v>
                </c:pt>
                <c:pt idx="52">
                  <c:v>25.375</c:v>
                </c:pt>
                <c:pt idx="53">
                  <c:v>24.5</c:v>
                </c:pt>
                <c:pt idx="54">
                  <c:v>13.78125</c:v>
                </c:pt>
                <c:pt idx="55">
                  <c:v>13.78125</c:v>
                </c:pt>
                <c:pt idx="56">
                  <c:v>24.5</c:v>
                </c:pt>
                <c:pt idx="57">
                  <c:v>24.5</c:v>
                </c:pt>
                <c:pt idx="58">
                  <c:v>12.25</c:v>
                </c:pt>
                <c:pt idx="59">
                  <c:v>110.25</c:v>
                </c:pt>
              </c:numCache>
            </c:numRef>
          </c:val>
          <c:smooth val="1"/>
          <c:extLst>
            <c:ext xmlns:c16="http://schemas.microsoft.com/office/drawing/2014/chart" uri="{C3380CC4-5D6E-409C-BE32-E72D297353CC}">
              <c16:uniqueId val="{00000000-3091-3A42-9506-78DDC02DE3C8}"/>
            </c:ext>
          </c:extLst>
        </c:ser>
        <c:dLbls>
          <c:showLegendKey val="0"/>
          <c:showVal val="0"/>
          <c:showCatName val="0"/>
          <c:showSerName val="0"/>
          <c:showPercent val="0"/>
          <c:showBubbleSize val="0"/>
        </c:dLbls>
        <c:smooth val="0"/>
        <c:axId val="-2084099112"/>
        <c:axId val="-2084117752"/>
      </c:lineChart>
      <c:catAx>
        <c:axId val="-2084099112"/>
        <c:scaling>
          <c:orientation val="minMax"/>
        </c:scaling>
        <c:delete val="0"/>
        <c:axPos val="b"/>
        <c:title>
          <c:tx>
            <c:rich>
              <a:bodyPr/>
              <a:lstStyle/>
              <a:p>
                <a:pPr>
                  <a:defRPr sz="1800" b="1"/>
                </a:pPr>
                <a:r>
                  <a:rPr lang="en-US" sz="1800" b="1" dirty="0">
                    <a:latin typeface="Gill Sans MT" panose="020B0502020104020203" pitchFamily="34" charset="77"/>
                  </a:rPr>
                  <a:t>Layers</a:t>
                </a:r>
              </a:p>
            </c:rich>
          </c:tx>
          <c:layout>
            <c:manualLayout>
              <c:xMode val="edge"/>
              <c:yMode val="edge"/>
              <c:x val="0.49222422547648798"/>
              <c:y val="0.88611111111111096"/>
            </c:manualLayout>
          </c:layout>
          <c:overlay val="0"/>
        </c:title>
        <c:majorTickMark val="out"/>
        <c:minorTickMark val="none"/>
        <c:tickLblPos val="nextTo"/>
        <c:txPr>
          <a:bodyPr/>
          <a:lstStyle/>
          <a:p>
            <a:pPr>
              <a:defRPr sz="1400">
                <a:latin typeface="Gill Sans MT" panose="020B0502020104020203" pitchFamily="34" charset="77"/>
              </a:defRPr>
            </a:pPr>
            <a:endParaRPr lang="en-US"/>
          </a:p>
        </c:txPr>
        <c:crossAx val="-2084117752"/>
        <c:crosses val="autoZero"/>
        <c:auto val="1"/>
        <c:lblAlgn val="ctr"/>
        <c:lblOffset val="100"/>
        <c:tickLblSkip val="10"/>
        <c:tickMarkSkip val="1"/>
        <c:noMultiLvlLbl val="0"/>
      </c:catAx>
      <c:valAx>
        <c:axId val="-2084117752"/>
        <c:scaling>
          <c:orientation val="minMax"/>
          <c:min val="0"/>
        </c:scaling>
        <c:delete val="0"/>
        <c:axPos val="l"/>
        <c:majorGridlines/>
        <c:title>
          <c:tx>
            <c:rich>
              <a:bodyPr rot="-5400000" vert="horz"/>
              <a:lstStyle/>
              <a:p>
                <a:pPr>
                  <a:defRPr sz="1800"/>
                </a:pPr>
                <a:r>
                  <a:rPr lang="en-US" sz="1800" dirty="0">
                    <a:latin typeface="Gill Sans MT" panose="020B0502020104020203" pitchFamily="34" charset="77"/>
                  </a:rPr>
                  <a:t>MACs</a:t>
                </a:r>
                <a:r>
                  <a:rPr lang="en-US" sz="1800" baseline="0" dirty="0">
                    <a:latin typeface="Gill Sans MT" panose="020B0502020104020203" pitchFamily="34" charset="77"/>
                  </a:rPr>
                  <a:t> (M)</a:t>
                </a:r>
                <a:endParaRPr lang="en-US" sz="1800" dirty="0">
                  <a:latin typeface="Gill Sans MT" panose="020B0502020104020203" pitchFamily="34" charset="77"/>
                </a:endParaRPr>
              </a:p>
            </c:rich>
          </c:tx>
          <c:layout>
            <c:manualLayout>
              <c:xMode val="edge"/>
              <c:yMode val="edge"/>
              <c:x val="2.1701388888888899E-2"/>
              <c:y val="0.23796296296296299"/>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2084099112"/>
        <c:crossesAt val="-1"/>
        <c:crossBetween val="between"/>
        <c:majorUnit val="50"/>
      </c:valAx>
      <c:spPr>
        <a:ln>
          <a:solidFill>
            <a:schemeClr val="tx1"/>
          </a:solidFill>
        </a:ln>
      </c:spPr>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latin typeface="Gill Sans MT" panose="020B0502020104020203" pitchFamily="34" charset="77"/>
              </a:rPr>
              <a:t>CNN13</a:t>
            </a:r>
          </a:p>
        </c:rich>
      </c:tx>
      <c:layout>
        <c:manualLayout>
          <c:xMode val="edge"/>
          <c:yMode val="edge"/>
          <c:x val="0.47725028023840799"/>
          <c:y val="0"/>
        </c:manualLayout>
      </c:layout>
      <c:overlay val="0"/>
    </c:title>
    <c:autoTitleDeleted val="0"/>
    <c:plotArea>
      <c:layout>
        <c:manualLayout>
          <c:layoutTarget val="inner"/>
          <c:xMode val="edge"/>
          <c:yMode val="edge"/>
          <c:x val="0.250455387412511"/>
          <c:y val="0.123637520200805"/>
          <c:w val="0.711465082977909"/>
          <c:h val="0.6063381485936572"/>
        </c:manualLayout>
      </c:layout>
      <c:lineChart>
        <c:grouping val="standard"/>
        <c:varyColors val="0"/>
        <c:ser>
          <c:idx val="0"/>
          <c:order val="0"/>
          <c:spPr>
            <a:ln>
              <a:solidFill>
                <a:srgbClr val="1F497D"/>
              </a:solidFill>
            </a:ln>
          </c:spPr>
          <c:marker>
            <c:symbol val="none"/>
          </c:marker>
          <c:val>
            <c:numRef>
              <c:f>('Noronha-Layer-Analysis-3'!$J$1313:$J$1365,'Noronha-Layer-Analysis-3'!$J$1367:$J$1371,'Noronha-Layer-Analysis-3'!$J$1373:$J$1389)</c:f>
              <c:numCache>
                <c:formatCode>General</c:formatCode>
                <c:ptCount val="75"/>
                <c:pt idx="0">
                  <c:v>4096</c:v>
                </c:pt>
                <c:pt idx="1">
                  <c:v>1024</c:v>
                </c:pt>
                <c:pt idx="2">
                  <c:v>1024</c:v>
                </c:pt>
                <c:pt idx="3">
                  <c:v>256</c:v>
                </c:pt>
                <c:pt idx="4">
                  <c:v>256</c:v>
                </c:pt>
                <c:pt idx="5">
                  <c:v>256</c:v>
                </c:pt>
                <c:pt idx="6">
                  <c:v>64</c:v>
                </c:pt>
                <c:pt idx="7">
                  <c:v>64</c:v>
                </c:pt>
                <c:pt idx="8">
                  <c:v>64</c:v>
                </c:pt>
                <c:pt idx="9">
                  <c:v>64</c:v>
                </c:pt>
                <c:pt idx="10">
                  <c:v>64</c:v>
                </c:pt>
                <c:pt idx="11">
                  <c:v>64</c:v>
                </c:pt>
                <c:pt idx="12">
                  <c:v>64</c:v>
                </c:pt>
                <c:pt idx="13">
                  <c:v>16</c:v>
                </c:pt>
                <c:pt idx="14">
                  <c:v>16</c:v>
                </c:pt>
                <c:pt idx="15">
                  <c:v>16</c:v>
                </c:pt>
                <c:pt idx="16">
                  <c:v>16</c:v>
                </c:pt>
                <c:pt idx="17">
                  <c:v>4096</c:v>
                </c:pt>
                <c:pt idx="18">
                  <c:v>4096</c:v>
                </c:pt>
                <c:pt idx="19">
                  <c:v>4096</c:v>
                </c:pt>
                <c:pt idx="20">
                  <c:v>1024</c:v>
                </c:pt>
                <c:pt idx="21">
                  <c:v>1024</c:v>
                </c:pt>
                <c:pt idx="22">
                  <c:v>1024</c:v>
                </c:pt>
                <c:pt idx="23">
                  <c:v>1024</c:v>
                </c:pt>
                <c:pt idx="24">
                  <c:v>256</c:v>
                </c:pt>
                <c:pt idx="25">
                  <c:v>256</c:v>
                </c:pt>
                <c:pt idx="26">
                  <c:v>256</c:v>
                </c:pt>
                <c:pt idx="27">
                  <c:v>256</c:v>
                </c:pt>
                <c:pt idx="28">
                  <c:v>256</c:v>
                </c:pt>
                <c:pt idx="29">
                  <c:v>256</c:v>
                </c:pt>
                <c:pt idx="30">
                  <c:v>64</c:v>
                </c:pt>
                <c:pt idx="31">
                  <c:v>64</c:v>
                </c:pt>
                <c:pt idx="32">
                  <c:v>64</c:v>
                </c:pt>
                <c:pt idx="33">
                  <c:v>64</c:v>
                </c:pt>
                <c:pt idx="34">
                  <c:v>64</c:v>
                </c:pt>
                <c:pt idx="35">
                  <c:v>64</c:v>
                </c:pt>
                <c:pt idx="36">
                  <c:v>64</c:v>
                </c:pt>
                <c:pt idx="37">
                  <c:v>64</c:v>
                </c:pt>
                <c:pt idx="38">
                  <c:v>64</c:v>
                </c:pt>
                <c:pt idx="39">
                  <c:v>64</c:v>
                </c:pt>
                <c:pt idx="40">
                  <c:v>64</c:v>
                </c:pt>
                <c:pt idx="41">
                  <c:v>64</c:v>
                </c:pt>
                <c:pt idx="42">
                  <c:v>64</c:v>
                </c:pt>
                <c:pt idx="43">
                  <c:v>64</c:v>
                </c:pt>
                <c:pt idx="44">
                  <c:v>16</c:v>
                </c:pt>
                <c:pt idx="45">
                  <c:v>16</c:v>
                </c:pt>
                <c:pt idx="46">
                  <c:v>16</c:v>
                </c:pt>
                <c:pt idx="47">
                  <c:v>16</c:v>
                </c:pt>
                <c:pt idx="48">
                  <c:v>16</c:v>
                </c:pt>
                <c:pt idx="49">
                  <c:v>16</c:v>
                </c:pt>
                <c:pt idx="50">
                  <c:v>16</c:v>
                </c:pt>
                <c:pt idx="51">
                  <c:v>16</c:v>
                </c:pt>
                <c:pt idx="52">
                  <c:v>4</c:v>
                </c:pt>
                <c:pt idx="53">
                  <c:v>1</c:v>
                </c:pt>
                <c:pt idx="54">
                  <c:v>1</c:v>
                </c:pt>
                <c:pt idx="55">
                  <c:v>1</c:v>
                </c:pt>
                <c:pt idx="56">
                  <c:v>1</c:v>
                </c:pt>
                <c:pt idx="57">
                  <c:v>1</c:v>
                </c:pt>
                <c:pt idx="58">
                  <c:v>4096</c:v>
                </c:pt>
                <c:pt idx="59">
                  <c:v>1024</c:v>
                </c:pt>
                <c:pt idx="60">
                  <c:v>1024</c:v>
                </c:pt>
                <c:pt idx="61">
                  <c:v>256</c:v>
                </c:pt>
                <c:pt idx="62">
                  <c:v>256</c:v>
                </c:pt>
                <c:pt idx="63">
                  <c:v>256</c:v>
                </c:pt>
                <c:pt idx="64">
                  <c:v>64</c:v>
                </c:pt>
                <c:pt idx="65">
                  <c:v>64</c:v>
                </c:pt>
                <c:pt idx="66">
                  <c:v>64</c:v>
                </c:pt>
                <c:pt idx="67">
                  <c:v>64</c:v>
                </c:pt>
                <c:pt idx="68">
                  <c:v>64</c:v>
                </c:pt>
                <c:pt idx="69">
                  <c:v>64</c:v>
                </c:pt>
                <c:pt idx="70">
                  <c:v>64</c:v>
                </c:pt>
                <c:pt idx="71">
                  <c:v>16</c:v>
                </c:pt>
                <c:pt idx="72">
                  <c:v>16</c:v>
                </c:pt>
                <c:pt idx="73">
                  <c:v>16</c:v>
                </c:pt>
                <c:pt idx="74">
                  <c:v>16</c:v>
                </c:pt>
              </c:numCache>
            </c:numRef>
          </c:val>
          <c:smooth val="1"/>
          <c:extLst>
            <c:ext xmlns:c16="http://schemas.microsoft.com/office/drawing/2014/chart" uri="{C3380CC4-5D6E-409C-BE32-E72D297353CC}">
              <c16:uniqueId val="{00000000-0C0E-C443-866D-C79FA0EC2262}"/>
            </c:ext>
          </c:extLst>
        </c:ser>
        <c:dLbls>
          <c:showLegendKey val="0"/>
          <c:showVal val="0"/>
          <c:showCatName val="0"/>
          <c:showSerName val="0"/>
          <c:showPercent val="0"/>
          <c:showBubbleSize val="0"/>
        </c:dLbls>
        <c:smooth val="0"/>
        <c:axId val="-2056363032"/>
        <c:axId val="-2057213288"/>
      </c:lineChart>
      <c:catAx>
        <c:axId val="-2056363032"/>
        <c:scaling>
          <c:orientation val="minMax"/>
        </c:scaling>
        <c:delete val="0"/>
        <c:axPos val="b"/>
        <c:title>
          <c:tx>
            <c:rich>
              <a:bodyPr/>
              <a:lstStyle/>
              <a:p>
                <a:pPr>
                  <a:defRPr sz="1800"/>
                </a:pPr>
                <a:r>
                  <a:rPr lang="en-US" sz="1800" dirty="0">
                    <a:latin typeface="Gill Sans MT" panose="020B0502020104020203" pitchFamily="34" charset="77"/>
                  </a:rPr>
                  <a:t>Layers</a:t>
                </a:r>
              </a:p>
            </c:rich>
          </c:tx>
          <c:overlay val="0"/>
        </c:title>
        <c:majorTickMark val="out"/>
        <c:minorTickMark val="none"/>
        <c:tickLblPos val="nextTo"/>
        <c:txPr>
          <a:bodyPr/>
          <a:lstStyle/>
          <a:p>
            <a:pPr>
              <a:defRPr sz="1400">
                <a:latin typeface="Gill Sans MT" panose="020B0502020104020203" pitchFamily="34" charset="77"/>
              </a:defRPr>
            </a:pPr>
            <a:endParaRPr lang="en-US"/>
          </a:p>
        </c:txPr>
        <c:crossAx val="-2057213288"/>
        <c:crosses val="autoZero"/>
        <c:auto val="1"/>
        <c:lblAlgn val="ctr"/>
        <c:lblOffset val="100"/>
        <c:tickLblSkip val="10"/>
        <c:noMultiLvlLbl val="0"/>
      </c:catAx>
      <c:valAx>
        <c:axId val="-2057213288"/>
        <c:scaling>
          <c:orientation val="minMax"/>
          <c:min val="0"/>
        </c:scaling>
        <c:delete val="0"/>
        <c:axPos val="l"/>
        <c:majorGridlines/>
        <c:title>
          <c:tx>
            <c:rich>
              <a:bodyPr rot="-5400000" vert="horz"/>
              <a:lstStyle/>
              <a:p>
                <a:pPr>
                  <a:defRPr sz="1800"/>
                </a:pPr>
                <a:r>
                  <a:rPr lang="en-US" sz="1800" dirty="0">
                    <a:latin typeface="Gill Sans MT" panose="020B0502020104020203" pitchFamily="34" charset="77"/>
                  </a:rPr>
                  <a:t>FLOP/Byte</a:t>
                </a:r>
              </a:p>
            </c:rich>
          </c:tx>
          <c:layout>
            <c:manualLayout>
              <c:xMode val="edge"/>
              <c:yMode val="edge"/>
              <c:x val="2.5348760115922998E-2"/>
              <c:y val="0.181497675083654"/>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2056363032"/>
        <c:crosses val="autoZero"/>
        <c:crossBetween val="between"/>
      </c:valAx>
      <c:spPr>
        <a:ln>
          <a:solidFill>
            <a:schemeClr val="tx1"/>
          </a:solid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084044952127501"/>
          <c:y val="4.8163342415169001E-2"/>
          <c:w val="0.66774204280802896"/>
          <c:h val="0.72859345553019905"/>
        </c:manualLayout>
      </c:layout>
      <c:scatterChart>
        <c:scatterStyle val="lineMarker"/>
        <c:varyColors val="0"/>
        <c:ser>
          <c:idx val="1"/>
          <c:order val="0"/>
          <c:tx>
            <c:strRef>
              <c:f>Clustering!$F$23</c:f>
              <c:strCache>
                <c:ptCount val="1"/>
                <c:pt idx="0">
                  <c:v>CNN3</c:v>
                </c:pt>
              </c:strCache>
            </c:strRef>
          </c:tx>
          <c:spPr>
            <a:ln w="31750">
              <a:solidFill>
                <a:srgbClr val="000000"/>
              </a:solidFill>
            </a:ln>
          </c:spPr>
          <c:marker>
            <c:symbol val="diamond"/>
            <c:size val="10"/>
            <c:spPr>
              <a:solidFill>
                <a:schemeClr val="accent6">
                  <a:lumMod val="40000"/>
                  <a:lumOff val="60000"/>
                </a:schemeClr>
              </a:solidFill>
              <a:ln>
                <a:solidFill>
                  <a:srgbClr val="000000"/>
                </a:solidFill>
              </a:ln>
            </c:spPr>
          </c:marker>
          <c:xVal>
            <c:numRef>
              <c:f>Clustering!$G$23</c:f>
              <c:numCache>
                <c:formatCode>General</c:formatCode>
                <c:ptCount val="1"/>
                <c:pt idx="0">
                  <c:v>1.0986329999999999E-3</c:v>
                </c:pt>
              </c:numCache>
            </c:numRef>
          </c:xVal>
          <c:yVal>
            <c:numRef>
              <c:f>Clustering!$H$23</c:f>
              <c:numCache>
                <c:formatCode>General</c:formatCode>
                <c:ptCount val="1"/>
                <c:pt idx="0">
                  <c:v>22201</c:v>
                </c:pt>
              </c:numCache>
            </c:numRef>
          </c:yVal>
          <c:smooth val="0"/>
          <c:extLst>
            <c:ext xmlns:c16="http://schemas.microsoft.com/office/drawing/2014/chart" uri="{C3380CC4-5D6E-409C-BE32-E72D297353CC}">
              <c16:uniqueId val="{00000000-51B4-C44C-8F3D-B7C8805431AA}"/>
            </c:ext>
          </c:extLst>
        </c:ser>
        <c:ser>
          <c:idx val="0"/>
          <c:order val="1"/>
          <c:tx>
            <c:strRef>
              <c:f>Clustering!$F$24</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Clustering!$G$24</c:f>
              <c:numCache>
                <c:formatCode>General</c:formatCode>
                <c:ptCount val="1"/>
                <c:pt idx="0">
                  <c:v>8.7890629999999997E-3</c:v>
                </c:pt>
              </c:numCache>
            </c:numRef>
          </c:xVal>
          <c:yVal>
            <c:numRef>
              <c:f>Clustering!$H$24</c:f>
              <c:numCache>
                <c:formatCode>General</c:formatCode>
                <c:ptCount val="1"/>
                <c:pt idx="0">
                  <c:v>21609</c:v>
                </c:pt>
              </c:numCache>
            </c:numRef>
          </c:yVal>
          <c:smooth val="0"/>
          <c:extLst>
            <c:ext xmlns:c16="http://schemas.microsoft.com/office/drawing/2014/chart" uri="{C3380CC4-5D6E-409C-BE32-E72D297353CC}">
              <c16:uniqueId val="{00000001-51B4-C44C-8F3D-B7C8805431AA}"/>
            </c:ext>
          </c:extLst>
        </c:ser>
        <c:ser>
          <c:idx val="2"/>
          <c:order val="2"/>
          <c:tx>
            <c:strRef>
              <c:f>Clustering!$F$28</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Clustering!$G$28</c:f>
              <c:numCache>
                <c:formatCode>General</c:formatCode>
                <c:ptCount val="1"/>
                <c:pt idx="0">
                  <c:v>1.7578125E-2</c:v>
                </c:pt>
              </c:numCache>
            </c:numRef>
          </c:xVal>
          <c:yVal>
            <c:numRef>
              <c:f>Clustering!$H$28</c:f>
              <c:numCache>
                <c:formatCode>General</c:formatCode>
                <c:ptCount val="1"/>
                <c:pt idx="0">
                  <c:v>11025</c:v>
                </c:pt>
              </c:numCache>
            </c:numRef>
          </c:yVal>
          <c:smooth val="0"/>
          <c:extLst>
            <c:ext xmlns:c16="http://schemas.microsoft.com/office/drawing/2014/chart" uri="{C3380CC4-5D6E-409C-BE32-E72D297353CC}">
              <c16:uniqueId val="{00000002-51B4-C44C-8F3D-B7C8805431AA}"/>
            </c:ext>
          </c:extLst>
        </c:ser>
        <c:ser>
          <c:idx val="4"/>
          <c:order val="3"/>
          <c:tx>
            <c:strRef>
              <c:f>Clustering!$F$30</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Clustering!$G$30</c:f>
              <c:numCache>
                <c:formatCode>General</c:formatCode>
                <c:ptCount val="1"/>
                <c:pt idx="0">
                  <c:v>7.32421875E-2</c:v>
                </c:pt>
              </c:numCache>
            </c:numRef>
          </c:xVal>
          <c:yVal>
            <c:numRef>
              <c:f>Clustering!$H$30</c:f>
              <c:numCache>
                <c:formatCode>General</c:formatCode>
                <c:ptCount val="1"/>
                <c:pt idx="0">
                  <c:v>1225</c:v>
                </c:pt>
              </c:numCache>
            </c:numRef>
          </c:yVal>
          <c:smooth val="0"/>
          <c:extLst>
            <c:ext xmlns:c16="http://schemas.microsoft.com/office/drawing/2014/chart" uri="{C3380CC4-5D6E-409C-BE32-E72D297353CC}">
              <c16:uniqueId val="{00000003-51B4-C44C-8F3D-B7C8805431AA}"/>
            </c:ext>
          </c:extLst>
        </c:ser>
        <c:ser>
          <c:idx val="3"/>
          <c:order val="4"/>
          <c:tx>
            <c:strRef>
              <c:f>Clustering!$F$47</c:f>
              <c:strCache>
                <c:ptCount val="1"/>
                <c:pt idx="0">
                  <c:v>CNN4</c:v>
                </c:pt>
              </c:strCache>
            </c:strRef>
          </c:tx>
          <c:dPt>
            <c:idx val="0"/>
            <c:marker>
              <c:symbol val="diamond"/>
              <c:size val="10"/>
              <c:spPr>
                <a:solidFill>
                  <a:schemeClr val="accent4"/>
                </a:solidFill>
                <a:ln>
                  <a:solidFill>
                    <a:srgbClr val="000000"/>
                  </a:solidFill>
                </a:ln>
              </c:spPr>
            </c:marker>
            <c:bubble3D val="0"/>
            <c:spPr>
              <a:ln>
                <a:solidFill>
                  <a:srgbClr val="000000"/>
                </a:solidFill>
              </a:ln>
            </c:spPr>
            <c:extLst>
              <c:ext xmlns:c16="http://schemas.microsoft.com/office/drawing/2014/chart" uri="{C3380CC4-5D6E-409C-BE32-E72D297353CC}">
                <c16:uniqueId val="{00000005-51B4-C44C-8F3D-B7C8805431AA}"/>
              </c:ext>
            </c:extLst>
          </c:dPt>
          <c:xVal>
            <c:numRef>
              <c:f>Clustering!$G$47</c:f>
              <c:numCache>
                <c:formatCode>General</c:formatCode>
                <c:ptCount val="1"/>
                <c:pt idx="0">
                  <c:v>9.765625E-3</c:v>
                </c:pt>
              </c:numCache>
            </c:numRef>
          </c:xVal>
          <c:yVal>
            <c:numRef>
              <c:f>Clustering!$H$47</c:f>
              <c:numCache>
                <c:formatCode>General</c:formatCode>
                <c:ptCount val="1"/>
                <c:pt idx="0">
                  <c:v>5329</c:v>
                </c:pt>
              </c:numCache>
            </c:numRef>
          </c:yVal>
          <c:smooth val="0"/>
          <c:extLst>
            <c:ext xmlns:c16="http://schemas.microsoft.com/office/drawing/2014/chart" uri="{C3380CC4-5D6E-409C-BE32-E72D297353CC}">
              <c16:uniqueId val="{00000006-51B4-C44C-8F3D-B7C8805431AA}"/>
            </c:ext>
          </c:extLst>
        </c:ser>
        <c:ser>
          <c:idx val="5"/>
          <c:order val="5"/>
          <c:tx>
            <c:strRef>
              <c:f>Clustering!$F$48</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Clustering!$G$48</c:f>
              <c:numCache>
                <c:formatCode>General</c:formatCode>
                <c:ptCount val="1"/>
                <c:pt idx="0">
                  <c:v>5.2734375E-2</c:v>
                </c:pt>
              </c:numCache>
            </c:numRef>
          </c:xVal>
          <c:yVal>
            <c:numRef>
              <c:f>Clustering!$H$48</c:f>
              <c:numCache>
                <c:formatCode>General</c:formatCode>
                <c:ptCount val="1"/>
                <c:pt idx="0">
                  <c:v>5041</c:v>
                </c:pt>
              </c:numCache>
            </c:numRef>
          </c:yVal>
          <c:smooth val="0"/>
          <c:extLst>
            <c:ext xmlns:c16="http://schemas.microsoft.com/office/drawing/2014/chart" uri="{C3380CC4-5D6E-409C-BE32-E72D297353CC}">
              <c16:uniqueId val="{00000007-51B4-C44C-8F3D-B7C8805431AA}"/>
            </c:ext>
          </c:extLst>
        </c:ser>
        <c:ser>
          <c:idx val="6"/>
          <c:order val="6"/>
          <c:tx>
            <c:strRef>
              <c:f>Clustering!$F$49</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Clustering!$G$49</c:f>
              <c:numCache>
                <c:formatCode>General</c:formatCode>
                <c:ptCount val="1"/>
                <c:pt idx="0">
                  <c:v>2.734375E-2</c:v>
                </c:pt>
              </c:numCache>
            </c:numRef>
          </c:xVal>
          <c:yVal>
            <c:numRef>
              <c:f>Clustering!$H$49</c:f>
              <c:numCache>
                <c:formatCode>General</c:formatCode>
                <c:ptCount val="1"/>
                <c:pt idx="0">
                  <c:v>5329</c:v>
                </c:pt>
              </c:numCache>
            </c:numRef>
          </c:yVal>
          <c:smooth val="0"/>
          <c:extLst>
            <c:ext xmlns:c16="http://schemas.microsoft.com/office/drawing/2014/chart" uri="{C3380CC4-5D6E-409C-BE32-E72D297353CC}">
              <c16:uniqueId val="{00000008-51B4-C44C-8F3D-B7C8805431AA}"/>
            </c:ext>
          </c:extLst>
        </c:ser>
        <c:ser>
          <c:idx val="7"/>
          <c:order val="7"/>
          <c:tx>
            <c:strRef>
              <c:f>Clustering!$F$51</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Clustering!$G$51</c:f>
              <c:numCache>
                <c:formatCode>General</c:formatCode>
                <c:ptCount val="1"/>
                <c:pt idx="0">
                  <c:v>5.2734375E-2</c:v>
                </c:pt>
              </c:numCache>
            </c:numRef>
          </c:xVal>
          <c:yVal>
            <c:numRef>
              <c:f>Clustering!$H$51</c:f>
              <c:numCache>
                <c:formatCode>General</c:formatCode>
                <c:ptCount val="1"/>
                <c:pt idx="0">
                  <c:v>2628</c:v>
                </c:pt>
              </c:numCache>
            </c:numRef>
          </c:yVal>
          <c:smooth val="0"/>
          <c:extLst>
            <c:ext xmlns:c16="http://schemas.microsoft.com/office/drawing/2014/chart" uri="{C3380CC4-5D6E-409C-BE32-E72D297353CC}">
              <c16:uniqueId val="{00000009-51B4-C44C-8F3D-B7C8805431AA}"/>
            </c:ext>
          </c:extLst>
        </c:ser>
        <c:ser>
          <c:idx val="8"/>
          <c:order val="8"/>
          <c:tx>
            <c:strRef>
              <c:f>Clustering!$F$39</c:f>
              <c:strCache>
                <c:ptCount val="1"/>
                <c:pt idx="0">
                  <c:v>CNN11</c:v>
                </c:pt>
              </c:strCache>
            </c:strRef>
          </c:tx>
          <c:dPt>
            <c:idx val="0"/>
            <c:marker>
              <c:symbol val="diamond"/>
              <c:size val="10"/>
              <c:spPr>
                <a:solidFill>
                  <a:srgbClr val="660066"/>
                </a:solidFill>
                <a:ln>
                  <a:solidFill>
                    <a:srgbClr val="000000"/>
                  </a:solidFill>
                </a:ln>
              </c:spPr>
            </c:marker>
            <c:bubble3D val="0"/>
            <c:spPr>
              <a:ln>
                <a:solidFill>
                  <a:srgbClr val="000000"/>
                </a:solidFill>
              </a:ln>
            </c:spPr>
            <c:extLst>
              <c:ext xmlns:c16="http://schemas.microsoft.com/office/drawing/2014/chart" uri="{C3380CC4-5D6E-409C-BE32-E72D297353CC}">
                <c16:uniqueId val="{0000000B-51B4-C44C-8F3D-B7C8805431AA}"/>
              </c:ext>
            </c:extLst>
          </c:dPt>
          <c:xVal>
            <c:numRef>
              <c:f>Clustering!$G$39</c:f>
              <c:numCache>
                <c:formatCode>General</c:formatCode>
                <c:ptCount val="1"/>
                <c:pt idx="0">
                  <c:v>1.5625E-2</c:v>
                </c:pt>
              </c:numCache>
            </c:numRef>
          </c:xVal>
          <c:yVal>
            <c:numRef>
              <c:f>Clustering!$H$39</c:f>
              <c:numCache>
                <c:formatCode>General</c:formatCode>
                <c:ptCount val="1"/>
                <c:pt idx="0">
                  <c:v>3136</c:v>
                </c:pt>
              </c:numCache>
            </c:numRef>
          </c:yVal>
          <c:smooth val="0"/>
          <c:extLst>
            <c:ext xmlns:c16="http://schemas.microsoft.com/office/drawing/2014/chart" uri="{C3380CC4-5D6E-409C-BE32-E72D297353CC}">
              <c16:uniqueId val="{0000000C-51B4-C44C-8F3D-B7C8805431AA}"/>
            </c:ext>
          </c:extLst>
        </c:ser>
        <c:ser>
          <c:idx val="9"/>
          <c:order val="9"/>
          <c:tx>
            <c:strRef>
              <c:f>Clustering!$F$34</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Clustering!$G$34</c:f>
              <c:numCache>
                <c:formatCode>General</c:formatCode>
                <c:ptCount val="1"/>
                <c:pt idx="0">
                  <c:v>1.953125E-3</c:v>
                </c:pt>
              </c:numCache>
            </c:numRef>
          </c:xVal>
          <c:yVal>
            <c:numRef>
              <c:f>Clustering!$H$34</c:f>
              <c:numCache>
                <c:formatCode>General</c:formatCode>
                <c:ptCount val="1"/>
                <c:pt idx="0">
                  <c:v>12544</c:v>
                </c:pt>
              </c:numCache>
            </c:numRef>
          </c:yVal>
          <c:smooth val="0"/>
          <c:extLst>
            <c:ext xmlns:c16="http://schemas.microsoft.com/office/drawing/2014/chart" uri="{C3380CC4-5D6E-409C-BE32-E72D297353CC}">
              <c16:uniqueId val="{0000000D-51B4-C44C-8F3D-B7C8805431AA}"/>
            </c:ext>
          </c:extLst>
        </c:ser>
        <c:ser>
          <c:idx val="10"/>
          <c:order val="10"/>
          <c:tx>
            <c:strRef>
              <c:f>Clustering!$F$16</c:f>
              <c:strCache>
                <c:ptCount val="1"/>
                <c:pt idx="0">
                  <c:v>CNN3</c:v>
                </c:pt>
              </c:strCache>
            </c:strRef>
          </c:tx>
          <c:spPr>
            <a:ln>
              <a:solidFill>
                <a:srgbClr val="000000"/>
              </a:solidFill>
            </a:ln>
          </c:spPr>
          <c:marker>
            <c:symbol val="diamond"/>
            <c:size val="10"/>
            <c:spPr>
              <a:solidFill>
                <a:schemeClr val="accent6">
                  <a:lumMod val="40000"/>
                  <a:lumOff val="60000"/>
                </a:schemeClr>
              </a:solidFill>
              <a:ln>
                <a:solidFill>
                  <a:srgbClr val="000000"/>
                </a:solidFill>
              </a:ln>
            </c:spPr>
          </c:marker>
          <c:xVal>
            <c:numRef>
              <c:f>Clustering!$G$16</c:f>
              <c:numCache>
                <c:formatCode>General</c:formatCode>
                <c:ptCount val="1"/>
                <c:pt idx="0">
                  <c:v>1.953125</c:v>
                </c:pt>
              </c:numCache>
            </c:numRef>
          </c:xVal>
          <c:yVal>
            <c:numRef>
              <c:f>Clustering!$H$16</c:f>
              <c:numCache>
                <c:formatCode>General</c:formatCode>
                <c:ptCount val="1"/>
                <c:pt idx="0">
                  <c:v>1</c:v>
                </c:pt>
              </c:numCache>
            </c:numRef>
          </c:yVal>
          <c:smooth val="0"/>
          <c:extLst>
            <c:ext xmlns:c16="http://schemas.microsoft.com/office/drawing/2014/chart" uri="{C3380CC4-5D6E-409C-BE32-E72D297353CC}">
              <c16:uniqueId val="{0000000E-51B4-C44C-8F3D-B7C8805431AA}"/>
            </c:ext>
          </c:extLst>
        </c:ser>
        <c:ser>
          <c:idx val="11"/>
          <c:order val="11"/>
          <c:tx>
            <c:strRef>
              <c:f>Clustering!$F$17</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Clustering!$G$17</c:f>
              <c:numCache>
                <c:formatCode>General</c:formatCode>
                <c:ptCount val="1"/>
                <c:pt idx="0">
                  <c:v>1.470703125</c:v>
                </c:pt>
              </c:numCache>
            </c:numRef>
          </c:xVal>
          <c:yVal>
            <c:numRef>
              <c:f>Clustering!$H$17</c:f>
              <c:numCache>
                <c:formatCode>General</c:formatCode>
                <c:ptCount val="1"/>
                <c:pt idx="0">
                  <c:v>1</c:v>
                </c:pt>
              </c:numCache>
            </c:numRef>
          </c:yVal>
          <c:smooth val="0"/>
          <c:extLst>
            <c:ext xmlns:c16="http://schemas.microsoft.com/office/drawing/2014/chart" uri="{C3380CC4-5D6E-409C-BE32-E72D297353CC}">
              <c16:uniqueId val="{0000000F-51B4-C44C-8F3D-B7C8805431AA}"/>
            </c:ext>
          </c:extLst>
        </c:ser>
        <c:ser>
          <c:idx val="12"/>
          <c:order val="12"/>
          <c:tx>
            <c:strRef>
              <c:f>Clustering!$F$90</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Clustering!$G$90</c:f>
              <c:numCache>
                <c:formatCode>General</c:formatCode>
                <c:ptCount val="1"/>
                <c:pt idx="0">
                  <c:v>0.1640625</c:v>
                </c:pt>
              </c:numCache>
            </c:numRef>
          </c:xVal>
          <c:yVal>
            <c:numRef>
              <c:f>Clustering!$H$90</c:f>
              <c:numCache>
                <c:formatCode>General</c:formatCode>
                <c:ptCount val="1"/>
                <c:pt idx="0">
                  <c:v>289</c:v>
                </c:pt>
              </c:numCache>
            </c:numRef>
          </c:yVal>
          <c:smooth val="0"/>
          <c:extLst>
            <c:ext xmlns:c16="http://schemas.microsoft.com/office/drawing/2014/chart" uri="{C3380CC4-5D6E-409C-BE32-E72D297353CC}">
              <c16:uniqueId val="{00000010-51B4-C44C-8F3D-B7C8805431AA}"/>
            </c:ext>
          </c:extLst>
        </c:ser>
        <c:ser>
          <c:idx val="13"/>
          <c:order val="13"/>
          <c:tx>
            <c:strRef>
              <c:f>Clustering!$F$88</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Clustering!$G$88</c:f>
              <c:numCache>
                <c:formatCode>General</c:formatCode>
                <c:ptCount val="1"/>
                <c:pt idx="0">
                  <c:v>0.140625</c:v>
                </c:pt>
              </c:numCache>
            </c:numRef>
          </c:xVal>
          <c:yVal>
            <c:numRef>
              <c:f>Clustering!$H$88</c:f>
              <c:numCache>
                <c:formatCode>General</c:formatCode>
                <c:ptCount val="1"/>
                <c:pt idx="0">
                  <c:v>289</c:v>
                </c:pt>
              </c:numCache>
            </c:numRef>
          </c:yVal>
          <c:smooth val="0"/>
          <c:extLst>
            <c:ext xmlns:c16="http://schemas.microsoft.com/office/drawing/2014/chart" uri="{C3380CC4-5D6E-409C-BE32-E72D297353CC}">
              <c16:uniqueId val="{00000011-51B4-C44C-8F3D-B7C8805431AA}"/>
            </c:ext>
          </c:extLst>
        </c:ser>
        <c:ser>
          <c:idx val="14"/>
          <c:order val="14"/>
          <c:tx>
            <c:strRef>
              <c:f>Clustering!$F$98</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Clustering!$G$98</c:f>
              <c:numCache>
                <c:formatCode>General</c:formatCode>
                <c:ptCount val="1"/>
                <c:pt idx="0">
                  <c:v>0.4921875</c:v>
                </c:pt>
              </c:numCache>
            </c:numRef>
          </c:xVal>
          <c:yVal>
            <c:numRef>
              <c:f>Clustering!$H$98</c:f>
              <c:numCache>
                <c:formatCode>General</c:formatCode>
                <c:ptCount val="1"/>
                <c:pt idx="0">
                  <c:v>289</c:v>
                </c:pt>
              </c:numCache>
            </c:numRef>
          </c:yVal>
          <c:smooth val="0"/>
          <c:extLst>
            <c:ext xmlns:c16="http://schemas.microsoft.com/office/drawing/2014/chart" uri="{C3380CC4-5D6E-409C-BE32-E72D297353CC}">
              <c16:uniqueId val="{00000012-51B4-C44C-8F3D-B7C8805431AA}"/>
            </c:ext>
          </c:extLst>
        </c:ser>
        <c:ser>
          <c:idx val="15"/>
          <c:order val="15"/>
          <c:tx>
            <c:strRef>
              <c:f>Clustering!$F$99</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Clustering!$G$99</c:f>
              <c:numCache>
                <c:formatCode>General</c:formatCode>
                <c:ptCount val="1"/>
                <c:pt idx="0">
                  <c:v>0.375</c:v>
                </c:pt>
              </c:numCache>
            </c:numRef>
          </c:xVal>
          <c:yVal>
            <c:numRef>
              <c:f>Clustering!$H$99</c:f>
              <c:numCache>
                <c:formatCode>General</c:formatCode>
                <c:ptCount val="1"/>
                <c:pt idx="0">
                  <c:v>289</c:v>
                </c:pt>
              </c:numCache>
            </c:numRef>
          </c:yVal>
          <c:smooth val="0"/>
          <c:extLst>
            <c:ext xmlns:c16="http://schemas.microsoft.com/office/drawing/2014/chart" uri="{C3380CC4-5D6E-409C-BE32-E72D297353CC}">
              <c16:uniqueId val="{00000013-51B4-C44C-8F3D-B7C8805431AA}"/>
            </c:ext>
          </c:extLst>
        </c:ser>
        <c:ser>
          <c:idx val="16"/>
          <c:order val="16"/>
          <c:tx>
            <c:strRef>
              <c:f>Clustering!$F$100</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Clustering!$G$100</c:f>
              <c:numCache>
                <c:formatCode>General</c:formatCode>
                <c:ptCount val="1"/>
                <c:pt idx="0">
                  <c:v>0.1875</c:v>
                </c:pt>
              </c:numCache>
            </c:numRef>
          </c:xVal>
          <c:yVal>
            <c:numRef>
              <c:f>Clustering!$H$100</c:f>
              <c:numCache>
                <c:formatCode>General</c:formatCode>
                <c:ptCount val="1"/>
                <c:pt idx="0">
                  <c:v>289</c:v>
                </c:pt>
              </c:numCache>
            </c:numRef>
          </c:yVal>
          <c:smooth val="0"/>
          <c:extLst>
            <c:ext xmlns:c16="http://schemas.microsoft.com/office/drawing/2014/chart" uri="{C3380CC4-5D6E-409C-BE32-E72D297353CC}">
              <c16:uniqueId val="{00000014-51B4-C44C-8F3D-B7C8805431AA}"/>
            </c:ext>
          </c:extLst>
        </c:ser>
        <c:ser>
          <c:idx val="17"/>
          <c:order val="17"/>
          <c:tx>
            <c:strRef>
              <c:f>Clustering!$F$101</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Clustering!$G$101</c:f>
              <c:numCache>
                <c:formatCode>General</c:formatCode>
                <c:ptCount val="1"/>
                <c:pt idx="0">
                  <c:v>0.287109375</c:v>
                </c:pt>
              </c:numCache>
            </c:numRef>
          </c:xVal>
          <c:yVal>
            <c:numRef>
              <c:f>Clustering!$H$101</c:f>
              <c:numCache>
                <c:formatCode>General</c:formatCode>
                <c:ptCount val="1"/>
                <c:pt idx="0">
                  <c:v>289</c:v>
                </c:pt>
              </c:numCache>
            </c:numRef>
          </c:yVal>
          <c:smooth val="0"/>
          <c:extLst>
            <c:ext xmlns:c16="http://schemas.microsoft.com/office/drawing/2014/chart" uri="{C3380CC4-5D6E-409C-BE32-E72D297353CC}">
              <c16:uniqueId val="{00000015-51B4-C44C-8F3D-B7C8805431AA}"/>
            </c:ext>
          </c:extLst>
        </c:ser>
        <c:ser>
          <c:idx val="18"/>
          <c:order val="18"/>
          <c:tx>
            <c:strRef>
              <c:f>Clustering!$F$95</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Clustering!$G$95</c:f>
              <c:numCache>
                <c:formatCode>General</c:formatCode>
                <c:ptCount val="1"/>
                <c:pt idx="0">
                  <c:v>0.125</c:v>
                </c:pt>
              </c:numCache>
            </c:numRef>
          </c:xVal>
          <c:yVal>
            <c:numRef>
              <c:f>Clustering!$H$95</c:f>
              <c:numCache>
                <c:formatCode>General</c:formatCode>
                <c:ptCount val="1"/>
                <c:pt idx="0">
                  <c:v>361</c:v>
                </c:pt>
              </c:numCache>
            </c:numRef>
          </c:yVal>
          <c:smooth val="0"/>
          <c:extLst>
            <c:ext xmlns:c16="http://schemas.microsoft.com/office/drawing/2014/chart" uri="{C3380CC4-5D6E-409C-BE32-E72D297353CC}">
              <c16:uniqueId val="{00000016-51B4-C44C-8F3D-B7C8805431AA}"/>
            </c:ext>
          </c:extLst>
        </c:ser>
        <c:ser>
          <c:idx val="19"/>
          <c:order val="19"/>
          <c:tx>
            <c:strRef>
              <c:f>Clustering!$F$96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Clustering!$G$96</c:f>
              <c:numCache>
                <c:formatCode>General</c:formatCode>
                <c:ptCount val="1"/>
                <c:pt idx="0">
                  <c:v>0.25</c:v>
                </c:pt>
              </c:numCache>
            </c:numRef>
          </c:xVal>
          <c:yVal>
            <c:numRef>
              <c:f>Clustering!$H$96</c:f>
              <c:numCache>
                <c:formatCode>General</c:formatCode>
                <c:ptCount val="1"/>
                <c:pt idx="0">
                  <c:v>361</c:v>
                </c:pt>
              </c:numCache>
            </c:numRef>
          </c:yVal>
          <c:smooth val="0"/>
          <c:extLst>
            <c:ext xmlns:c16="http://schemas.microsoft.com/office/drawing/2014/chart" uri="{C3380CC4-5D6E-409C-BE32-E72D297353CC}">
              <c16:uniqueId val="{00000017-51B4-C44C-8F3D-B7C8805431AA}"/>
            </c:ext>
          </c:extLst>
        </c:ser>
        <c:ser>
          <c:idx val="20"/>
          <c:order val="20"/>
          <c:tx>
            <c:strRef>
              <c:f>Clustering!$F$58</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Clustering!$G$58</c:f>
              <c:numCache>
                <c:formatCode>General</c:formatCode>
                <c:ptCount val="1"/>
                <c:pt idx="0">
                  <c:v>1.4765625</c:v>
                </c:pt>
              </c:numCache>
            </c:numRef>
          </c:xVal>
          <c:yVal>
            <c:numRef>
              <c:f>Clustering!$H$58</c:f>
              <c:numCache>
                <c:formatCode>General</c:formatCode>
                <c:ptCount val="1"/>
                <c:pt idx="0">
                  <c:v>64</c:v>
                </c:pt>
              </c:numCache>
            </c:numRef>
          </c:yVal>
          <c:smooth val="0"/>
          <c:extLst>
            <c:ext xmlns:c16="http://schemas.microsoft.com/office/drawing/2014/chart" uri="{C3380CC4-5D6E-409C-BE32-E72D297353CC}">
              <c16:uniqueId val="{00000018-51B4-C44C-8F3D-B7C8805431AA}"/>
            </c:ext>
          </c:extLst>
        </c:ser>
        <c:ser>
          <c:idx val="21"/>
          <c:order val="21"/>
          <c:tx>
            <c:strRef>
              <c:f>Clustering!$F$59</c:f>
              <c:strCache>
                <c:ptCount val="1"/>
                <c:pt idx="0">
                  <c:v>CNN3</c:v>
                </c:pt>
              </c:strCache>
            </c:strRef>
          </c:tx>
          <c:spPr>
            <a:ln>
              <a:solidFill>
                <a:srgbClr val="000000"/>
              </a:solidFill>
            </a:ln>
          </c:spPr>
          <c:marker>
            <c:symbol val="diamond"/>
            <c:size val="10"/>
            <c:spPr>
              <a:solidFill>
                <a:schemeClr val="accent6">
                  <a:lumMod val="40000"/>
                  <a:lumOff val="60000"/>
                </a:schemeClr>
              </a:solidFill>
              <a:ln>
                <a:solidFill>
                  <a:srgbClr val="000000"/>
                </a:solidFill>
              </a:ln>
            </c:spPr>
          </c:marker>
          <c:xVal>
            <c:numRef>
              <c:f>Clustering!$G$59</c:f>
              <c:numCache>
                <c:formatCode>General</c:formatCode>
                <c:ptCount val="1"/>
                <c:pt idx="0">
                  <c:v>0.7</c:v>
                </c:pt>
              </c:numCache>
            </c:numRef>
          </c:xVal>
          <c:yVal>
            <c:numRef>
              <c:f>Clustering!$H$59</c:f>
              <c:numCache>
                <c:formatCode>General</c:formatCode>
                <c:ptCount val="1"/>
                <c:pt idx="0">
                  <c:v>64</c:v>
                </c:pt>
              </c:numCache>
            </c:numRef>
          </c:yVal>
          <c:smooth val="0"/>
          <c:extLst>
            <c:ext xmlns:c16="http://schemas.microsoft.com/office/drawing/2014/chart" uri="{C3380CC4-5D6E-409C-BE32-E72D297353CC}">
              <c16:uniqueId val="{00000019-51B4-C44C-8F3D-B7C8805431AA}"/>
            </c:ext>
          </c:extLst>
        </c:ser>
        <c:ser>
          <c:idx val="22"/>
          <c:order val="22"/>
          <c:tx>
            <c:strRef>
              <c:f>Clustering!$F$60</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Clustering!$G$60</c:f>
              <c:numCache>
                <c:formatCode>General</c:formatCode>
                <c:ptCount val="1"/>
                <c:pt idx="0">
                  <c:v>0.875</c:v>
                </c:pt>
              </c:numCache>
            </c:numRef>
          </c:xVal>
          <c:yVal>
            <c:numRef>
              <c:f>Clustering!$H$60</c:f>
              <c:numCache>
                <c:formatCode>General</c:formatCode>
                <c:ptCount val="1"/>
                <c:pt idx="0">
                  <c:v>64</c:v>
                </c:pt>
              </c:numCache>
            </c:numRef>
          </c:yVal>
          <c:smooth val="0"/>
          <c:extLst>
            <c:ext xmlns:c16="http://schemas.microsoft.com/office/drawing/2014/chart" uri="{C3380CC4-5D6E-409C-BE32-E72D297353CC}">
              <c16:uniqueId val="{0000001A-51B4-C44C-8F3D-B7C8805431AA}"/>
            </c:ext>
          </c:extLst>
        </c:ser>
        <c:ser>
          <c:idx val="25"/>
          <c:order val="23"/>
          <c:tx>
            <c:strRef>
              <c:f>Clustering!$F$74</c:f>
              <c:strCache>
                <c:ptCount val="1"/>
                <c:pt idx="0">
                  <c:v>CNN4</c:v>
                </c:pt>
              </c:strCache>
            </c:strRef>
          </c:tx>
          <c:spPr>
            <a:ln>
              <a:solidFill>
                <a:srgbClr val="000000"/>
              </a:solidFill>
            </a:ln>
          </c:spPr>
          <c:marker>
            <c:symbol val="diamond"/>
            <c:size val="12"/>
            <c:spPr>
              <a:solidFill>
                <a:schemeClr val="accent4"/>
              </a:solidFill>
              <a:ln>
                <a:solidFill>
                  <a:srgbClr val="000000"/>
                </a:solidFill>
              </a:ln>
            </c:spPr>
          </c:marker>
          <c:xVal>
            <c:numRef>
              <c:f>Clustering!$G$74</c:f>
              <c:numCache>
                <c:formatCode>General</c:formatCode>
                <c:ptCount val="1"/>
                <c:pt idx="0">
                  <c:v>0.65625</c:v>
                </c:pt>
              </c:numCache>
            </c:numRef>
          </c:xVal>
          <c:yVal>
            <c:numRef>
              <c:f>Clustering!$H$74</c:f>
              <c:numCache>
                <c:formatCode>General</c:formatCode>
                <c:ptCount val="1"/>
                <c:pt idx="0">
                  <c:v>40</c:v>
                </c:pt>
              </c:numCache>
            </c:numRef>
          </c:yVal>
          <c:smooth val="0"/>
          <c:extLst>
            <c:ext xmlns:c16="http://schemas.microsoft.com/office/drawing/2014/chart" uri="{C3380CC4-5D6E-409C-BE32-E72D297353CC}">
              <c16:uniqueId val="{0000001B-51B4-C44C-8F3D-B7C8805431AA}"/>
            </c:ext>
          </c:extLst>
        </c:ser>
        <c:ser>
          <c:idx val="26"/>
          <c:order val="24"/>
          <c:tx>
            <c:strRef>
              <c:f>Clustering!$F$75</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Clustering!$G$75</c:f>
              <c:numCache>
                <c:formatCode>General</c:formatCode>
                <c:ptCount val="1"/>
                <c:pt idx="0">
                  <c:v>0.5625</c:v>
                </c:pt>
              </c:numCache>
            </c:numRef>
          </c:xVal>
          <c:yVal>
            <c:numRef>
              <c:f>Clustering!$H$75</c:f>
              <c:numCache>
                <c:formatCode>General</c:formatCode>
                <c:ptCount val="1"/>
                <c:pt idx="0">
                  <c:v>64</c:v>
                </c:pt>
              </c:numCache>
            </c:numRef>
          </c:yVal>
          <c:smooth val="0"/>
          <c:extLst>
            <c:ext xmlns:c16="http://schemas.microsoft.com/office/drawing/2014/chart" uri="{C3380CC4-5D6E-409C-BE32-E72D297353CC}">
              <c16:uniqueId val="{0000001C-51B4-C44C-8F3D-B7C8805431AA}"/>
            </c:ext>
          </c:extLst>
        </c:ser>
        <c:ser>
          <c:idx val="27"/>
          <c:order val="25"/>
          <c:tx>
            <c:strRef>
              <c:f>Clustering!$F$76</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Clustering!$G$76</c:f>
              <c:numCache>
                <c:formatCode>General</c:formatCode>
                <c:ptCount val="1"/>
                <c:pt idx="0">
                  <c:v>0.4921875</c:v>
                </c:pt>
              </c:numCache>
            </c:numRef>
          </c:xVal>
          <c:yVal>
            <c:numRef>
              <c:f>Clustering!$H$76</c:f>
              <c:numCache>
                <c:formatCode>General</c:formatCode>
                <c:ptCount val="1"/>
                <c:pt idx="0">
                  <c:v>48</c:v>
                </c:pt>
              </c:numCache>
            </c:numRef>
          </c:yVal>
          <c:smooth val="0"/>
          <c:extLst>
            <c:ext xmlns:c16="http://schemas.microsoft.com/office/drawing/2014/chart" uri="{C3380CC4-5D6E-409C-BE32-E72D297353CC}">
              <c16:uniqueId val="{0000001D-51B4-C44C-8F3D-B7C8805431AA}"/>
            </c:ext>
          </c:extLst>
        </c:ser>
        <c:ser>
          <c:idx val="23"/>
          <c:order val="26"/>
          <c:tx>
            <c:strRef>
              <c:f>Clustering!$F$69</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Clustering!$G$69</c:f>
              <c:numCache>
                <c:formatCode>General</c:formatCode>
                <c:ptCount val="1"/>
                <c:pt idx="0">
                  <c:v>1</c:v>
                </c:pt>
              </c:numCache>
            </c:numRef>
          </c:xVal>
          <c:yVal>
            <c:numRef>
              <c:f>Clustering!$H$69</c:f>
              <c:numCache>
                <c:formatCode>General</c:formatCode>
                <c:ptCount val="1"/>
                <c:pt idx="0">
                  <c:v>49</c:v>
                </c:pt>
              </c:numCache>
            </c:numRef>
          </c:yVal>
          <c:smooth val="0"/>
          <c:extLst>
            <c:ext xmlns:c16="http://schemas.microsoft.com/office/drawing/2014/chart" uri="{C3380CC4-5D6E-409C-BE32-E72D297353CC}">
              <c16:uniqueId val="{0000001E-51B4-C44C-8F3D-B7C8805431AA}"/>
            </c:ext>
          </c:extLst>
        </c:ser>
        <c:ser>
          <c:idx val="24"/>
          <c:order val="27"/>
          <c:tx>
            <c:strRef>
              <c:f>Clustering!$F$102</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Clustering!$G$102</c:f>
              <c:numCache>
                <c:formatCode>General</c:formatCode>
                <c:ptCount val="1"/>
                <c:pt idx="0">
                  <c:v>0.25</c:v>
                </c:pt>
              </c:numCache>
            </c:numRef>
          </c:xVal>
          <c:yVal>
            <c:numRef>
              <c:f>Clustering!$H$102</c:f>
              <c:numCache>
                <c:formatCode>General</c:formatCode>
                <c:ptCount val="1"/>
                <c:pt idx="0">
                  <c:v>196</c:v>
                </c:pt>
              </c:numCache>
            </c:numRef>
          </c:yVal>
          <c:smooth val="0"/>
          <c:extLst>
            <c:ext xmlns:c16="http://schemas.microsoft.com/office/drawing/2014/chart" uri="{C3380CC4-5D6E-409C-BE32-E72D297353CC}">
              <c16:uniqueId val="{0000001F-51B4-C44C-8F3D-B7C8805431AA}"/>
            </c:ext>
          </c:extLst>
        </c:ser>
        <c:ser>
          <c:idx val="28"/>
          <c:order val="28"/>
          <c:tx>
            <c:strRef>
              <c:f>Clustering!$F$77</c:f>
              <c:strCache>
                <c:ptCount val="1"/>
                <c:pt idx="0">
                  <c:v>CNN11</c:v>
                </c:pt>
              </c:strCache>
            </c:strRef>
          </c:tx>
          <c:spPr>
            <a:ln>
              <a:solidFill>
                <a:srgbClr val="000000"/>
              </a:solidFill>
            </a:ln>
          </c:spPr>
          <c:marker>
            <c:symbol val="diamond"/>
            <c:size val="11"/>
            <c:spPr>
              <a:solidFill>
                <a:srgbClr val="660066"/>
              </a:solidFill>
              <a:ln>
                <a:solidFill>
                  <a:srgbClr val="000000"/>
                </a:solidFill>
              </a:ln>
            </c:spPr>
          </c:marker>
          <c:xVal>
            <c:numRef>
              <c:f>Clustering!$G$77</c:f>
              <c:numCache>
                <c:formatCode>General</c:formatCode>
                <c:ptCount val="1"/>
                <c:pt idx="0">
                  <c:v>0.5</c:v>
                </c:pt>
              </c:numCache>
            </c:numRef>
          </c:xVal>
          <c:yVal>
            <c:numRef>
              <c:f>Clustering!$H$77</c:f>
              <c:numCache>
                <c:formatCode>General</c:formatCode>
                <c:ptCount val="1"/>
                <c:pt idx="0">
                  <c:v>49</c:v>
                </c:pt>
              </c:numCache>
            </c:numRef>
          </c:yVal>
          <c:smooth val="0"/>
          <c:extLst>
            <c:ext xmlns:c16="http://schemas.microsoft.com/office/drawing/2014/chart" uri="{C3380CC4-5D6E-409C-BE32-E72D297353CC}">
              <c16:uniqueId val="{00000020-51B4-C44C-8F3D-B7C8805431AA}"/>
            </c:ext>
          </c:extLst>
        </c:ser>
        <c:ser>
          <c:idx val="29"/>
          <c:order val="29"/>
          <c:tx>
            <c:strRef>
              <c:f>Clustering!$F$110</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Clustering!$G$110</c:f>
              <c:numCache>
                <c:formatCode>General</c:formatCode>
                <c:ptCount val="1"/>
                <c:pt idx="0">
                  <c:v>2.197265625E-3</c:v>
                </c:pt>
              </c:numCache>
            </c:numRef>
          </c:xVal>
          <c:yVal>
            <c:numRef>
              <c:f>Clustering!$H$110</c:f>
              <c:numCache>
                <c:formatCode>General</c:formatCode>
                <c:ptCount val="1"/>
                <c:pt idx="0">
                  <c:v>196</c:v>
                </c:pt>
              </c:numCache>
            </c:numRef>
          </c:yVal>
          <c:smooth val="0"/>
          <c:extLst>
            <c:ext xmlns:c16="http://schemas.microsoft.com/office/drawing/2014/chart" uri="{C3380CC4-5D6E-409C-BE32-E72D297353CC}">
              <c16:uniqueId val="{00000021-51B4-C44C-8F3D-B7C8805431AA}"/>
            </c:ext>
          </c:extLst>
        </c:ser>
        <c:ser>
          <c:idx val="30"/>
          <c:order val="30"/>
          <c:tx>
            <c:strRef>
              <c:f>Clustering!$F$111</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Clustering!$G$111</c:f>
              <c:numCache>
                <c:formatCode>General</c:formatCode>
                <c:ptCount val="1"/>
                <c:pt idx="0">
                  <c:v>4.39453125E-3</c:v>
                </c:pt>
              </c:numCache>
            </c:numRef>
          </c:xVal>
          <c:yVal>
            <c:numRef>
              <c:f>Clustering!$H$111</c:f>
              <c:numCache>
                <c:formatCode>General</c:formatCode>
                <c:ptCount val="1"/>
                <c:pt idx="0">
                  <c:v>196</c:v>
                </c:pt>
              </c:numCache>
            </c:numRef>
          </c:yVal>
          <c:smooth val="0"/>
          <c:extLst>
            <c:ext xmlns:c16="http://schemas.microsoft.com/office/drawing/2014/chart" uri="{C3380CC4-5D6E-409C-BE32-E72D297353CC}">
              <c16:uniqueId val="{00000022-51B4-C44C-8F3D-B7C8805431AA}"/>
            </c:ext>
          </c:extLst>
        </c:ser>
        <c:ser>
          <c:idx val="31"/>
          <c:order val="31"/>
          <c:tx>
            <c:strRef>
              <c:f>Clustering!$F$112</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Clustering!$G$112</c:f>
              <c:numCache>
                <c:formatCode>General</c:formatCode>
                <c:ptCount val="1"/>
                <c:pt idx="0">
                  <c:v>4.39453125E-3</c:v>
                </c:pt>
              </c:numCache>
            </c:numRef>
          </c:xVal>
          <c:yVal>
            <c:numRef>
              <c:f>Clustering!$H$112</c:f>
              <c:numCache>
                <c:formatCode>General</c:formatCode>
                <c:ptCount val="1"/>
                <c:pt idx="0">
                  <c:v>49</c:v>
                </c:pt>
              </c:numCache>
            </c:numRef>
          </c:yVal>
          <c:smooth val="0"/>
          <c:extLst>
            <c:ext xmlns:c16="http://schemas.microsoft.com/office/drawing/2014/chart" uri="{C3380CC4-5D6E-409C-BE32-E72D297353CC}">
              <c16:uniqueId val="{00000023-51B4-C44C-8F3D-B7C8805431AA}"/>
            </c:ext>
          </c:extLst>
        </c:ser>
        <c:ser>
          <c:idx val="32"/>
          <c:order val="32"/>
          <c:tx>
            <c:strRef>
              <c:f>Clustering!$F$113</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Clustering!$G$113</c:f>
              <c:numCache>
                <c:formatCode>General</c:formatCode>
                <c:ptCount val="1"/>
                <c:pt idx="0">
                  <c:v>8.7890625E-3</c:v>
                </c:pt>
              </c:numCache>
            </c:numRef>
          </c:xVal>
          <c:yVal>
            <c:numRef>
              <c:f>Clustering!$H$113</c:f>
              <c:numCache>
                <c:formatCode>General</c:formatCode>
                <c:ptCount val="1"/>
                <c:pt idx="0">
                  <c:v>49</c:v>
                </c:pt>
              </c:numCache>
            </c:numRef>
          </c:yVal>
          <c:smooth val="0"/>
          <c:extLst>
            <c:ext xmlns:c16="http://schemas.microsoft.com/office/drawing/2014/chart" uri="{C3380CC4-5D6E-409C-BE32-E72D297353CC}">
              <c16:uniqueId val="{00000024-51B4-C44C-8F3D-B7C8805431AA}"/>
            </c:ext>
          </c:extLst>
        </c:ser>
        <c:ser>
          <c:idx val="33"/>
          <c:order val="33"/>
          <c:tx>
            <c:strRef>
              <c:f>Clustering!$F$115</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Clustering!$G$115</c:f>
              <c:numCache>
                <c:formatCode>General</c:formatCode>
                <c:ptCount val="1"/>
                <c:pt idx="0">
                  <c:v>8.7890625E-3</c:v>
                </c:pt>
              </c:numCache>
            </c:numRef>
          </c:xVal>
          <c:yVal>
            <c:numRef>
              <c:f>Clustering!$H$115</c:f>
              <c:numCache>
                <c:formatCode>General</c:formatCode>
                <c:ptCount val="1"/>
                <c:pt idx="0">
                  <c:v>100</c:v>
                </c:pt>
              </c:numCache>
            </c:numRef>
          </c:yVal>
          <c:smooth val="0"/>
          <c:extLst>
            <c:ext xmlns:c16="http://schemas.microsoft.com/office/drawing/2014/chart" uri="{C3380CC4-5D6E-409C-BE32-E72D297353CC}">
              <c16:uniqueId val="{00000025-51B4-C44C-8F3D-B7C8805431AA}"/>
            </c:ext>
          </c:extLst>
        </c:ser>
        <c:ser>
          <c:idx val="34"/>
          <c:order val="34"/>
          <c:tx>
            <c:strRef>
              <c:f>Clustering!$F$116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Clustering!$G$116</c:f>
              <c:numCache>
                <c:formatCode>General</c:formatCode>
                <c:ptCount val="1"/>
                <c:pt idx="0">
                  <c:v>4.39453125E-3</c:v>
                </c:pt>
              </c:numCache>
            </c:numRef>
          </c:xVal>
          <c:yVal>
            <c:numRef>
              <c:f>Clustering!$H$116</c:f>
              <c:numCache>
                <c:formatCode>General</c:formatCode>
                <c:ptCount val="1"/>
                <c:pt idx="0">
                  <c:v>100</c:v>
                </c:pt>
              </c:numCache>
            </c:numRef>
          </c:yVal>
          <c:smooth val="0"/>
          <c:extLst>
            <c:ext xmlns:c16="http://schemas.microsoft.com/office/drawing/2014/chart" uri="{C3380CC4-5D6E-409C-BE32-E72D297353CC}">
              <c16:uniqueId val="{00000026-51B4-C44C-8F3D-B7C8805431AA}"/>
            </c:ext>
          </c:extLst>
        </c:ser>
        <c:ser>
          <c:idx val="35"/>
          <c:order val="35"/>
          <c:tx>
            <c:strRef>
              <c:f>Clustering!$F$79</c:f>
              <c:strCache>
                <c:ptCount val="1"/>
                <c:pt idx="0">
                  <c:v>CNN9</c:v>
                </c:pt>
              </c:strCache>
            </c:strRef>
          </c:tx>
          <c:spPr>
            <a:ln>
              <a:solidFill>
                <a:srgbClr val="000000"/>
              </a:solidFill>
            </a:ln>
          </c:spPr>
          <c:marker>
            <c:symbol val="diamond"/>
            <c:size val="9"/>
            <c:spPr>
              <a:solidFill>
                <a:srgbClr val="4285F4"/>
              </a:solidFill>
              <a:ln>
                <a:solidFill>
                  <a:srgbClr val="000000"/>
                </a:solidFill>
              </a:ln>
            </c:spPr>
          </c:marker>
          <c:xVal>
            <c:numRef>
              <c:f>Clustering!$G$79</c:f>
              <c:numCache>
                <c:formatCode>General</c:formatCode>
                <c:ptCount val="1"/>
                <c:pt idx="0">
                  <c:v>0.697265625</c:v>
                </c:pt>
              </c:numCache>
            </c:numRef>
          </c:xVal>
          <c:yVal>
            <c:numRef>
              <c:f>Clustering!$H$79</c:f>
              <c:numCache>
                <c:formatCode>General</c:formatCode>
                <c:ptCount val="1"/>
                <c:pt idx="0">
                  <c:v>49</c:v>
                </c:pt>
              </c:numCache>
            </c:numRef>
          </c:yVal>
          <c:smooth val="0"/>
          <c:extLst>
            <c:ext xmlns:c16="http://schemas.microsoft.com/office/drawing/2014/chart" uri="{C3380CC4-5D6E-409C-BE32-E72D297353CC}">
              <c16:uniqueId val="{00000027-51B4-C44C-8F3D-B7C8805431AA}"/>
            </c:ext>
          </c:extLst>
        </c:ser>
        <c:ser>
          <c:idx val="36"/>
          <c:order val="36"/>
          <c:tx>
            <c:strRef>
              <c:f>Clustering!$F$80</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Clustering!$G$80</c:f>
              <c:numCache>
                <c:formatCode>General</c:formatCode>
                <c:ptCount val="1"/>
                <c:pt idx="0">
                  <c:v>0.546875</c:v>
                </c:pt>
              </c:numCache>
            </c:numRef>
          </c:xVal>
          <c:yVal>
            <c:numRef>
              <c:f>Clustering!$H$80</c:f>
              <c:numCache>
                <c:formatCode>General</c:formatCode>
                <c:ptCount val="1"/>
                <c:pt idx="0">
                  <c:v>49</c:v>
                </c:pt>
              </c:numCache>
            </c:numRef>
          </c:yVal>
          <c:smooth val="0"/>
          <c:extLst>
            <c:ext xmlns:c16="http://schemas.microsoft.com/office/drawing/2014/chart" uri="{C3380CC4-5D6E-409C-BE32-E72D297353CC}">
              <c16:uniqueId val="{00000028-51B4-C44C-8F3D-B7C8805431AA}"/>
            </c:ext>
          </c:extLst>
        </c:ser>
        <c:ser>
          <c:idx val="37"/>
          <c:order val="37"/>
          <c:tx>
            <c:strRef>
              <c:f>Clustering!$F$114</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Clustering!$G$114</c:f>
              <c:numCache>
                <c:formatCode>General</c:formatCode>
                <c:ptCount val="1"/>
                <c:pt idx="0">
                  <c:v>1.94549560546875E-2</c:v>
                </c:pt>
              </c:numCache>
            </c:numRef>
          </c:xVal>
          <c:yVal>
            <c:numRef>
              <c:f>Clustering!$H$114</c:f>
              <c:numCache>
                <c:formatCode>General</c:formatCode>
                <c:ptCount val="1"/>
                <c:pt idx="0">
                  <c:v>49</c:v>
                </c:pt>
              </c:numCache>
            </c:numRef>
          </c:yVal>
          <c:smooth val="0"/>
          <c:extLst>
            <c:ext xmlns:c16="http://schemas.microsoft.com/office/drawing/2014/chart" uri="{C3380CC4-5D6E-409C-BE32-E72D297353CC}">
              <c16:uniqueId val="{00000029-51B4-C44C-8F3D-B7C8805431AA}"/>
            </c:ext>
          </c:extLst>
        </c:ser>
        <c:ser>
          <c:idx val="38"/>
          <c:order val="38"/>
          <c:tx>
            <c:strRef>
              <c:f>Clustering!$F$122</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Clustering!$G$122</c:f>
              <c:numCache>
                <c:formatCode>General</c:formatCode>
                <c:ptCount val="1"/>
                <c:pt idx="0">
                  <c:v>5.3558349609375E-3</c:v>
                </c:pt>
              </c:numCache>
            </c:numRef>
          </c:xVal>
          <c:yVal>
            <c:numRef>
              <c:f>Clustering!$H$122</c:f>
              <c:numCache>
                <c:formatCode>General</c:formatCode>
                <c:ptCount val="1"/>
                <c:pt idx="0">
                  <c:v>196</c:v>
                </c:pt>
              </c:numCache>
            </c:numRef>
          </c:yVal>
          <c:smooth val="0"/>
          <c:extLst>
            <c:ext xmlns:c16="http://schemas.microsoft.com/office/drawing/2014/chart" uri="{C3380CC4-5D6E-409C-BE32-E72D297353CC}">
              <c16:uniqueId val="{0000002A-51B4-C44C-8F3D-B7C8805431AA}"/>
            </c:ext>
          </c:extLst>
        </c:ser>
        <c:ser>
          <c:idx val="39"/>
          <c:order val="39"/>
          <c:tx>
            <c:strRef>
              <c:f>Clustering!$F$123</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Clustering!$G$123</c:f>
              <c:numCache>
                <c:formatCode>General</c:formatCode>
                <c:ptCount val="1"/>
                <c:pt idx="0">
                  <c:v>7.0037841796875E-3</c:v>
                </c:pt>
              </c:numCache>
            </c:numRef>
          </c:xVal>
          <c:yVal>
            <c:numRef>
              <c:f>Clustering!$H$123</c:f>
              <c:numCache>
                <c:formatCode>General</c:formatCode>
                <c:ptCount val="1"/>
                <c:pt idx="0">
                  <c:v>196</c:v>
                </c:pt>
              </c:numCache>
            </c:numRef>
          </c:yVal>
          <c:smooth val="0"/>
          <c:extLst>
            <c:ext xmlns:c16="http://schemas.microsoft.com/office/drawing/2014/chart" uri="{C3380CC4-5D6E-409C-BE32-E72D297353CC}">
              <c16:uniqueId val="{0000002B-51B4-C44C-8F3D-B7C8805431AA}"/>
            </c:ext>
          </c:extLst>
        </c:ser>
        <c:ser>
          <c:idx val="40"/>
          <c:order val="40"/>
          <c:tx>
            <c:strRef>
              <c:f>Clustering!$F$52</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Clustering!$G$52</c:f>
              <c:numCache>
                <c:formatCode>General</c:formatCode>
                <c:ptCount val="1"/>
                <c:pt idx="0">
                  <c:v>1.64794921875E-3</c:v>
                </c:pt>
              </c:numCache>
            </c:numRef>
          </c:xVal>
          <c:yVal>
            <c:numRef>
              <c:f>Clustering!$H$52</c:f>
              <c:numCache>
                <c:formatCode>General</c:formatCode>
                <c:ptCount val="1"/>
                <c:pt idx="0">
                  <c:v>12544</c:v>
                </c:pt>
              </c:numCache>
            </c:numRef>
          </c:yVal>
          <c:smooth val="0"/>
          <c:extLst>
            <c:ext xmlns:c16="http://schemas.microsoft.com/office/drawing/2014/chart" uri="{C3380CC4-5D6E-409C-BE32-E72D297353CC}">
              <c16:uniqueId val="{0000002C-51B4-C44C-8F3D-B7C8805431AA}"/>
            </c:ext>
          </c:extLst>
        </c:ser>
        <c:ser>
          <c:idx val="41"/>
          <c:order val="41"/>
          <c:tx>
            <c:strRef>
              <c:f>Clustering!$F$105</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Clustering!$G$105</c:f>
              <c:numCache>
                <c:formatCode>General</c:formatCode>
                <c:ptCount val="1"/>
                <c:pt idx="0">
                  <c:v>0.1058349609375</c:v>
                </c:pt>
              </c:numCache>
            </c:numRef>
          </c:xVal>
          <c:yVal>
            <c:numRef>
              <c:f>Clustering!$H$105</c:f>
              <c:numCache>
                <c:formatCode>General</c:formatCode>
                <c:ptCount val="1"/>
                <c:pt idx="0">
                  <c:v>196</c:v>
                </c:pt>
              </c:numCache>
            </c:numRef>
          </c:yVal>
          <c:smooth val="0"/>
          <c:extLst>
            <c:ext xmlns:c16="http://schemas.microsoft.com/office/drawing/2014/chart" uri="{C3380CC4-5D6E-409C-BE32-E72D297353CC}">
              <c16:uniqueId val="{0000002D-51B4-C44C-8F3D-B7C8805431AA}"/>
            </c:ext>
          </c:extLst>
        </c:ser>
        <c:ser>
          <c:idx val="42"/>
          <c:order val="42"/>
          <c:tx>
            <c:strRef>
              <c:f>Clustering!$F$104</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Clustering!$G$104</c:f>
              <c:numCache>
                <c:formatCode>General</c:formatCode>
                <c:ptCount val="1"/>
                <c:pt idx="0">
                  <c:v>8.09326171875E-2</c:v>
                </c:pt>
              </c:numCache>
            </c:numRef>
          </c:xVal>
          <c:yVal>
            <c:numRef>
              <c:f>Clustering!$H$104</c:f>
              <c:numCache>
                <c:formatCode>General</c:formatCode>
                <c:ptCount val="1"/>
                <c:pt idx="0">
                  <c:v>196</c:v>
                </c:pt>
              </c:numCache>
            </c:numRef>
          </c:yVal>
          <c:smooth val="0"/>
          <c:extLst>
            <c:ext xmlns:c16="http://schemas.microsoft.com/office/drawing/2014/chart" uri="{C3380CC4-5D6E-409C-BE32-E72D297353CC}">
              <c16:uniqueId val="{0000002E-51B4-C44C-8F3D-B7C8805431AA}"/>
            </c:ext>
          </c:extLst>
        </c:ser>
        <c:ser>
          <c:idx val="43"/>
          <c:order val="43"/>
          <c:tx>
            <c:strRef>
              <c:f>Clustering!$F$53</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Clustering!$G$53</c:f>
              <c:numCache>
                <c:formatCode>General</c:formatCode>
                <c:ptCount val="1"/>
                <c:pt idx="0">
                  <c:v>1.64794921875E-3</c:v>
                </c:pt>
              </c:numCache>
            </c:numRef>
          </c:xVal>
          <c:yVal>
            <c:numRef>
              <c:f>Clustering!$H$53</c:f>
              <c:numCache>
                <c:formatCode>General</c:formatCode>
                <c:ptCount val="1"/>
                <c:pt idx="0">
                  <c:v>3136</c:v>
                </c:pt>
              </c:numCache>
            </c:numRef>
          </c:yVal>
          <c:smooth val="0"/>
          <c:extLst>
            <c:ext xmlns:c16="http://schemas.microsoft.com/office/drawing/2014/chart" uri="{C3380CC4-5D6E-409C-BE32-E72D297353CC}">
              <c16:uniqueId val="{0000002F-51B4-C44C-8F3D-B7C8805431AA}"/>
            </c:ext>
          </c:extLst>
        </c:ser>
        <c:ser>
          <c:idx val="44"/>
          <c:order val="44"/>
          <c:tx>
            <c:strRef>
              <c:f>Clustering!$F$117</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Clustering!$G$117</c:f>
              <c:numCache>
                <c:formatCode>General</c:formatCode>
                <c:ptCount val="1"/>
                <c:pt idx="0">
                  <c:v>9.8876953125E-3</c:v>
                </c:pt>
              </c:numCache>
            </c:numRef>
          </c:xVal>
          <c:yVal>
            <c:numRef>
              <c:f>Clustering!$H$117</c:f>
              <c:numCache>
                <c:formatCode>General</c:formatCode>
                <c:ptCount val="1"/>
                <c:pt idx="0">
                  <c:v>16</c:v>
                </c:pt>
              </c:numCache>
            </c:numRef>
          </c:yVal>
          <c:smooth val="0"/>
          <c:extLst>
            <c:ext xmlns:c16="http://schemas.microsoft.com/office/drawing/2014/chart" uri="{C3380CC4-5D6E-409C-BE32-E72D297353CC}">
              <c16:uniqueId val="{00000030-51B4-C44C-8F3D-B7C8805431AA}"/>
            </c:ext>
          </c:extLst>
        </c:ser>
        <c:ser>
          <c:idx val="45"/>
          <c:order val="45"/>
          <c:tx>
            <c:strRef>
              <c:f>Clustering!$F$118</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Clustering!$G$118</c:f>
              <c:numCache>
                <c:formatCode>General</c:formatCode>
                <c:ptCount val="1"/>
                <c:pt idx="0">
                  <c:v>1.64794921875E-2</c:v>
                </c:pt>
              </c:numCache>
            </c:numRef>
          </c:xVal>
          <c:yVal>
            <c:numRef>
              <c:f>Clustering!$H$118</c:f>
              <c:numCache>
                <c:formatCode>General</c:formatCode>
                <c:ptCount val="1"/>
                <c:pt idx="0">
                  <c:v>16</c:v>
                </c:pt>
              </c:numCache>
            </c:numRef>
          </c:yVal>
          <c:smooth val="0"/>
          <c:extLst>
            <c:ext xmlns:c16="http://schemas.microsoft.com/office/drawing/2014/chart" uri="{C3380CC4-5D6E-409C-BE32-E72D297353CC}">
              <c16:uniqueId val="{00000031-51B4-C44C-8F3D-B7C8805431AA}"/>
            </c:ext>
          </c:extLst>
        </c:ser>
        <c:ser>
          <c:idx val="46"/>
          <c:order val="46"/>
          <c:tx>
            <c:strRef>
              <c:f>Clustering!$F$119</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Clustering!$G$119</c:f>
              <c:numCache>
                <c:formatCode>General</c:formatCode>
                <c:ptCount val="1"/>
                <c:pt idx="0">
                  <c:v>3.2958984375E-3</c:v>
                </c:pt>
              </c:numCache>
            </c:numRef>
          </c:xVal>
          <c:yVal>
            <c:numRef>
              <c:f>Clustering!$H$119</c:f>
              <c:numCache>
                <c:formatCode>General</c:formatCode>
                <c:ptCount val="1"/>
                <c:pt idx="0">
                  <c:v>64</c:v>
                </c:pt>
              </c:numCache>
            </c:numRef>
          </c:yVal>
          <c:smooth val="0"/>
          <c:extLst>
            <c:ext xmlns:c16="http://schemas.microsoft.com/office/drawing/2014/chart" uri="{C3380CC4-5D6E-409C-BE32-E72D297353CC}">
              <c16:uniqueId val="{00000032-51B4-C44C-8F3D-B7C8805431AA}"/>
            </c:ext>
          </c:extLst>
        </c:ser>
        <c:ser>
          <c:idx val="47"/>
          <c:order val="47"/>
          <c:tx>
            <c:strRef>
              <c:f>Clustering!$F$120</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Clustering!$G$120</c:f>
              <c:numCache>
                <c:formatCode>General</c:formatCode>
                <c:ptCount val="1"/>
                <c:pt idx="0">
                  <c:v>6.591796875E-3</c:v>
                </c:pt>
              </c:numCache>
            </c:numRef>
          </c:xVal>
          <c:yVal>
            <c:numRef>
              <c:f>Clustering!$H$120</c:f>
              <c:numCache>
                <c:formatCode>General</c:formatCode>
                <c:ptCount val="1"/>
                <c:pt idx="0">
                  <c:v>64</c:v>
                </c:pt>
              </c:numCache>
            </c:numRef>
          </c:yVal>
          <c:smooth val="0"/>
          <c:extLst>
            <c:ext xmlns:c16="http://schemas.microsoft.com/office/drawing/2014/chart" uri="{C3380CC4-5D6E-409C-BE32-E72D297353CC}">
              <c16:uniqueId val="{00000033-51B4-C44C-8F3D-B7C8805431AA}"/>
            </c:ext>
          </c:extLst>
        </c:ser>
        <c:ser>
          <c:idx val="48"/>
          <c:order val="48"/>
          <c:tx>
            <c:strRef>
              <c:f>Clustering!$F$121</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Clustering!$G$121</c:f>
              <c:numCache>
                <c:formatCode>General</c:formatCode>
                <c:ptCount val="1"/>
                <c:pt idx="0">
                  <c:v>9.8876953125E-3</c:v>
                </c:pt>
              </c:numCache>
            </c:numRef>
          </c:xVal>
          <c:yVal>
            <c:numRef>
              <c:f>Clustering!$H$121</c:f>
              <c:numCache>
                <c:formatCode>General</c:formatCode>
                <c:ptCount val="1"/>
                <c:pt idx="0">
                  <c:v>64</c:v>
                </c:pt>
              </c:numCache>
            </c:numRef>
          </c:yVal>
          <c:smooth val="0"/>
          <c:extLst>
            <c:ext xmlns:c16="http://schemas.microsoft.com/office/drawing/2014/chart" uri="{C3380CC4-5D6E-409C-BE32-E72D297353CC}">
              <c16:uniqueId val="{00000034-51B4-C44C-8F3D-B7C8805431AA}"/>
            </c:ext>
          </c:extLst>
        </c:ser>
        <c:ser>
          <c:idx val="49"/>
          <c:order val="49"/>
          <c:tx>
            <c:strRef>
              <c:f>Clustering!$F$70</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Clustering!$G$70</c:f>
              <c:numCache>
                <c:formatCode>General</c:formatCode>
                <c:ptCount val="1"/>
                <c:pt idx="0">
                  <c:v>0.5859375</c:v>
                </c:pt>
              </c:numCache>
            </c:numRef>
          </c:xVal>
          <c:yVal>
            <c:numRef>
              <c:f>Clustering!$H$70</c:f>
              <c:numCache>
                <c:formatCode>General</c:formatCode>
                <c:ptCount val="1"/>
                <c:pt idx="0">
                  <c:v>16</c:v>
                </c:pt>
              </c:numCache>
            </c:numRef>
          </c:yVal>
          <c:smooth val="0"/>
          <c:extLst>
            <c:ext xmlns:c16="http://schemas.microsoft.com/office/drawing/2014/chart" uri="{C3380CC4-5D6E-409C-BE32-E72D297353CC}">
              <c16:uniqueId val="{00000035-51B4-C44C-8F3D-B7C8805431AA}"/>
            </c:ext>
          </c:extLst>
        </c:ser>
        <c:ser>
          <c:idx val="50"/>
          <c:order val="50"/>
          <c:tx>
            <c:strRef>
              <c:f>Clustering!$F$71</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Clustering!$G$71</c:f>
              <c:numCache>
                <c:formatCode>General</c:formatCode>
                <c:ptCount val="1"/>
                <c:pt idx="0">
                  <c:v>1.171875</c:v>
                </c:pt>
              </c:numCache>
            </c:numRef>
          </c:xVal>
          <c:yVal>
            <c:numRef>
              <c:f>Clustering!$H$71</c:f>
              <c:numCache>
                <c:formatCode>General</c:formatCode>
                <c:ptCount val="1"/>
                <c:pt idx="0">
                  <c:v>16</c:v>
                </c:pt>
              </c:numCache>
            </c:numRef>
          </c:yVal>
          <c:smooth val="0"/>
          <c:extLst>
            <c:ext xmlns:c16="http://schemas.microsoft.com/office/drawing/2014/chart" uri="{C3380CC4-5D6E-409C-BE32-E72D297353CC}">
              <c16:uniqueId val="{00000036-51B4-C44C-8F3D-B7C8805431AA}"/>
            </c:ext>
          </c:extLst>
        </c:ser>
        <c:ser>
          <c:idx val="51"/>
          <c:order val="51"/>
          <c:tx>
            <c:strRef>
              <c:f>Clustering!$F$54</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Clustering!$G$54</c:f>
              <c:numCache>
                <c:formatCode>General</c:formatCode>
                <c:ptCount val="1"/>
                <c:pt idx="0">
                  <c:v>1.318359375E-2</c:v>
                </c:pt>
              </c:numCache>
            </c:numRef>
          </c:xVal>
          <c:yVal>
            <c:numRef>
              <c:f>Clustering!$H$54</c:f>
              <c:numCache>
                <c:formatCode>General</c:formatCode>
                <c:ptCount val="1"/>
                <c:pt idx="0">
                  <c:v>1024</c:v>
                </c:pt>
              </c:numCache>
            </c:numRef>
          </c:yVal>
          <c:smooth val="0"/>
          <c:extLst>
            <c:ext xmlns:c16="http://schemas.microsoft.com/office/drawing/2014/chart" uri="{C3380CC4-5D6E-409C-BE32-E72D297353CC}">
              <c16:uniqueId val="{00000037-51B4-C44C-8F3D-B7C8805431AA}"/>
            </c:ext>
          </c:extLst>
        </c:ser>
        <c:ser>
          <c:idx val="52"/>
          <c:order val="52"/>
          <c:tx>
            <c:strRef>
              <c:f>Clustering!$F$55</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Clustering!$G$55</c:f>
              <c:numCache>
                <c:formatCode>General</c:formatCode>
                <c:ptCount val="1"/>
                <c:pt idx="0">
                  <c:v>5.859375E-3</c:v>
                </c:pt>
              </c:numCache>
            </c:numRef>
          </c:xVal>
          <c:yVal>
            <c:numRef>
              <c:f>Clustering!$H$55</c:f>
              <c:numCache>
                <c:formatCode>General</c:formatCode>
                <c:ptCount val="1"/>
                <c:pt idx="0">
                  <c:v>4096</c:v>
                </c:pt>
              </c:numCache>
            </c:numRef>
          </c:yVal>
          <c:smooth val="0"/>
          <c:extLst>
            <c:ext xmlns:c16="http://schemas.microsoft.com/office/drawing/2014/chart" uri="{C3380CC4-5D6E-409C-BE32-E72D297353CC}">
              <c16:uniqueId val="{00000038-51B4-C44C-8F3D-B7C8805431AA}"/>
            </c:ext>
          </c:extLst>
        </c:ser>
        <c:ser>
          <c:idx val="53"/>
          <c:order val="53"/>
          <c:tx>
            <c:strRef>
              <c:f>Clustering!$F$56</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Clustering!$G$56</c:f>
              <c:numCache>
                <c:formatCode>General</c:formatCode>
                <c:ptCount val="1"/>
                <c:pt idx="0">
                  <c:v>2.197265625E-3</c:v>
                </c:pt>
              </c:numCache>
            </c:numRef>
          </c:xVal>
          <c:yVal>
            <c:numRef>
              <c:f>Clustering!$H$56</c:f>
              <c:numCache>
                <c:formatCode>General</c:formatCode>
                <c:ptCount val="1"/>
                <c:pt idx="0">
                  <c:v>4096</c:v>
                </c:pt>
              </c:numCache>
            </c:numRef>
          </c:yVal>
          <c:smooth val="0"/>
          <c:extLst>
            <c:ext xmlns:c16="http://schemas.microsoft.com/office/drawing/2014/chart" uri="{C3380CC4-5D6E-409C-BE32-E72D297353CC}">
              <c16:uniqueId val="{00000039-51B4-C44C-8F3D-B7C8805431AA}"/>
            </c:ext>
          </c:extLst>
        </c:ser>
        <c:ser>
          <c:idx val="54"/>
          <c:order val="54"/>
          <c:tx>
            <c:strRef>
              <c:f>Clustering!$F$18</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Clustering!$G$18</c:f>
              <c:numCache>
                <c:formatCode>General</c:formatCode>
                <c:ptCount val="1"/>
                <c:pt idx="0">
                  <c:v>0.25</c:v>
                </c:pt>
              </c:numCache>
            </c:numRef>
          </c:xVal>
          <c:yVal>
            <c:numRef>
              <c:f>Clustering!$H$18</c:f>
              <c:numCache>
                <c:formatCode>General</c:formatCode>
                <c:ptCount val="1"/>
                <c:pt idx="0">
                  <c:v>1</c:v>
                </c:pt>
              </c:numCache>
            </c:numRef>
          </c:yVal>
          <c:smooth val="0"/>
          <c:extLst>
            <c:ext xmlns:c16="http://schemas.microsoft.com/office/drawing/2014/chart" uri="{C3380CC4-5D6E-409C-BE32-E72D297353CC}">
              <c16:uniqueId val="{0000003A-51B4-C44C-8F3D-B7C8805431AA}"/>
            </c:ext>
          </c:extLst>
        </c:ser>
        <c:ser>
          <c:idx val="55"/>
          <c:order val="55"/>
          <c:tx>
            <c:strRef>
              <c:f>Clustering!$F$19</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Clustering!$G$19</c:f>
              <c:numCache>
                <c:formatCode>General</c:formatCode>
                <c:ptCount val="1"/>
                <c:pt idx="0">
                  <c:v>6.25E-2</c:v>
                </c:pt>
              </c:numCache>
            </c:numRef>
          </c:xVal>
          <c:yVal>
            <c:numRef>
              <c:f>Clustering!$H$19</c:f>
              <c:numCache>
                <c:formatCode>General</c:formatCode>
                <c:ptCount val="1"/>
                <c:pt idx="0">
                  <c:v>1</c:v>
                </c:pt>
              </c:numCache>
            </c:numRef>
          </c:yVal>
          <c:smooth val="0"/>
          <c:extLst>
            <c:ext xmlns:c16="http://schemas.microsoft.com/office/drawing/2014/chart" uri="{C3380CC4-5D6E-409C-BE32-E72D297353CC}">
              <c16:uniqueId val="{0000003B-51B4-C44C-8F3D-B7C8805431AA}"/>
            </c:ext>
          </c:extLst>
        </c:ser>
        <c:ser>
          <c:idx val="56"/>
          <c:order val="56"/>
          <c:tx>
            <c:strRef>
              <c:f>Clustering!$F$36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Clustering!$G$36</c:f>
              <c:numCache>
                <c:formatCode>General</c:formatCode>
                <c:ptCount val="1"/>
                <c:pt idx="0">
                  <c:v>1.5625E-2</c:v>
                </c:pt>
              </c:numCache>
            </c:numRef>
          </c:xVal>
          <c:yVal>
            <c:numRef>
              <c:f>Clustering!$H$36</c:f>
              <c:numCache>
                <c:formatCode>General</c:formatCode>
                <c:ptCount val="1"/>
                <c:pt idx="0">
                  <c:v>5625</c:v>
                </c:pt>
              </c:numCache>
            </c:numRef>
          </c:yVal>
          <c:smooth val="0"/>
          <c:extLst>
            <c:ext xmlns:c16="http://schemas.microsoft.com/office/drawing/2014/chart" uri="{C3380CC4-5D6E-409C-BE32-E72D297353CC}">
              <c16:uniqueId val="{0000003C-51B4-C44C-8F3D-B7C8805431AA}"/>
            </c:ext>
          </c:extLst>
        </c:ser>
        <c:ser>
          <c:idx val="57"/>
          <c:order val="57"/>
          <c:tx>
            <c:strRef>
              <c:f>Clustering!$F$37</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Clustering!$G$37</c:f>
              <c:numCache>
                <c:formatCode>General</c:formatCode>
                <c:ptCount val="1"/>
                <c:pt idx="0">
                  <c:v>3.125E-2</c:v>
                </c:pt>
              </c:numCache>
            </c:numRef>
          </c:xVal>
          <c:yVal>
            <c:numRef>
              <c:f>Clustering!$H$37</c:f>
              <c:numCache>
                <c:formatCode>General</c:formatCode>
                <c:ptCount val="1"/>
                <c:pt idx="0">
                  <c:v>1444</c:v>
                </c:pt>
              </c:numCache>
            </c:numRef>
          </c:yVal>
          <c:smooth val="0"/>
          <c:extLst>
            <c:ext xmlns:c16="http://schemas.microsoft.com/office/drawing/2014/chart" uri="{C3380CC4-5D6E-409C-BE32-E72D297353CC}">
              <c16:uniqueId val="{0000003D-51B4-C44C-8F3D-B7C8805431AA}"/>
            </c:ext>
          </c:extLst>
        </c:ser>
        <c:ser>
          <c:idx val="58"/>
          <c:order val="58"/>
          <c:tx>
            <c:strRef>
              <c:f>Clustering!$F$38</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Clustering!$G$38</c:f>
              <c:numCache>
                <c:formatCode>General</c:formatCode>
                <c:ptCount val="1"/>
                <c:pt idx="0">
                  <c:v>6.25E-2</c:v>
                </c:pt>
              </c:numCache>
            </c:numRef>
          </c:xVal>
          <c:yVal>
            <c:numRef>
              <c:f>Clustering!$H$38</c:f>
              <c:numCache>
                <c:formatCode>General</c:formatCode>
                <c:ptCount val="1"/>
                <c:pt idx="0">
                  <c:v>1444</c:v>
                </c:pt>
              </c:numCache>
            </c:numRef>
          </c:yVal>
          <c:smooth val="0"/>
          <c:extLst>
            <c:ext xmlns:c16="http://schemas.microsoft.com/office/drawing/2014/chart" uri="{C3380CC4-5D6E-409C-BE32-E72D297353CC}">
              <c16:uniqueId val="{0000003E-51B4-C44C-8F3D-B7C8805431AA}"/>
            </c:ext>
          </c:extLst>
        </c:ser>
        <c:ser>
          <c:idx val="59"/>
          <c:order val="59"/>
          <c:tx>
            <c:strRef>
              <c:f>Clustering!$F$7</c:f>
              <c:strCache>
                <c:ptCount val="1"/>
                <c:pt idx="0">
                  <c:v>LSTM1</c:v>
                </c:pt>
              </c:strCache>
            </c:strRef>
          </c:tx>
          <c:spPr>
            <a:ln>
              <a:solidFill>
                <a:srgbClr val="000000"/>
              </a:solidFill>
            </a:ln>
          </c:spPr>
          <c:marker>
            <c:symbol val="square"/>
            <c:size val="10"/>
            <c:spPr>
              <a:solidFill>
                <a:schemeClr val="accent1"/>
              </a:solidFill>
              <a:ln>
                <a:solidFill>
                  <a:srgbClr val="000000"/>
                </a:solidFill>
              </a:ln>
            </c:spPr>
          </c:marker>
          <c:xVal>
            <c:numRef>
              <c:f>Clustering!$G$7</c:f>
              <c:numCache>
                <c:formatCode>General</c:formatCode>
                <c:ptCount val="1"/>
                <c:pt idx="0">
                  <c:v>1.1200000000000001</c:v>
                </c:pt>
              </c:numCache>
            </c:numRef>
          </c:xVal>
          <c:yVal>
            <c:numRef>
              <c:f>Clustering!$H$7</c:f>
              <c:numCache>
                <c:formatCode>General</c:formatCode>
                <c:ptCount val="1"/>
                <c:pt idx="0">
                  <c:v>1</c:v>
                </c:pt>
              </c:numCache>
            </c:numRef>
          </c:yVal>
          <c:smooth val="0"/>
          <c:extLst>
            <c:ext xmlns:c16="http://schemas.microsoft.com/office/drawing/2014/chart" uri="{C3380CC4-5D6E-409C-BE32-E72D297353CC}">
              <c16:uniqueId val="{0000003F-51B4-C44C-8F3D-B7C8805431AA}"/>
            </c:ext>
          </c:extLst>
        </c:ser>
        <c:ser>
          <c:idx val="61"/>
          <c:order val="60"/>
          <c:tx>
            <c:strRef>
              <c:f>Clustering!$F$10</c:f>
              <c:strCache>
                <c:ptCount val="1"/>
                <c:pt idx="0">
                  <c:v>Transd.1</c:v>
                </c:pt>
              </c:strCache>
            </c:strRef>
          </c:tx>
          <c:spPr>
            <a:ln>
              <a:solidFill>
                <a:srgbClr val="000000"/>
              </a:solidFill>
            </a:ln>
          </c:spPr>
          <c:marker>
            <c:symbol val="triangle"/>
            <c:size val="10"/>
            <c:spPr>
              <a:solidFill>
                <a:srgbClr val="FF0000"/>
              </a:solidFill>
              <a:ln>
                <a:solidFill>
                  <a:srgbClr val="000000"/>
                </a:solidFill>
              </a:ln>
            </c:spPr>
          </c:marker>
          <c:xVal>
            <c:numRef>
              <c:f>Clustering!$G$10</c:f>
              <c:numCache>
                <c:formatCode>General</c:formatCode>
                <c:ptCount val="1"/>
                <c:pt idx="0">
                  <c:v>7.5531005859375</c:v>
                </c:pt>
              </c:numCache>
            </c:numRef>
          </c:xVal>
          <c:yVal>
            <c:numRef>
              <c:f>Clustering!$H$10</c:f>
              <c:numCache>
                <c:formatCode>General</c:formatCode>
                <c:ptCount val="1"/>
                <c:pt idx="0">
                  <c:v>1</c:v>
                </c:pt>
              </c:numCache>
            </c:numRef>
          </c:yVal>
          <c:smooth val="0"/>
          <c:extLst>
            <c:ext xmlns:c16="http://schemas.microsoft.com/office/drawing/2014/chart" uri="{C3380CC4-5D6E-409C-BE32-E72D297353CC}">
              <c16:uniqueId val="{00000040-51B4-C44C-8F3D-B7C8805431AA}"/>
            </c:ext>
          </c:extLst>
        </c:ser>
        <c:ser>
          <c:idx val="62"/>
          <c:order val="61"/>
          <c:tx>
            <c:strRef>
              <c:f>Clustering!$F$11</c:f>
              <c:strCache>
                <c:ptCount val="1"/>
                <c:pt idx="0">
                  <c:v>Transd.1</c:v>
                </c:pt>
              </c:strCache>
            </c:strRef>
          </c:tx>
          <c:spPr>
            <a:ln>
              <a:solidFill>
                <a:srgbClr val="000000"/>
              </a:solidFill>
            </a:ln>
          </c:spPr>
          <c:marker>
            <c:symbol val="triangle"/>
            <c:size val="10"/>
            <c:spPr>
              <a:solidFill>
                <a:srgbClr val="FF0000"/>
              </a:solidFill>
              <a:ln>
                <a:solidFill>
                  <a:srgbClr val="000000"/>
                </a:solidFill>
              </a:ln>
            </c:spPr>
          </c:marker>
          <c:xVal>
            <c:numRef>
              <c:f>Clustering!$G$11</c:f>
              <c:numCache>
                <c:formatCode>General</c:formatCode>
                <c:ptCount val="1"/>
                <c:pt idx="0">
                  <c:v>10.2996826171875</c:v>
                </c:pt>
              </c:numCache>
            </c:numRef>
          </c:xVal>
          <c:yVal>
            <c:numRef>
              <c:f>Clustering!$H$11</c:f>
              <c:numCache>
                <c:formatCode>General</c:formatCode>
                <c:ptCount val="1"/>
                <c:pt idx="0">
                  <c:v>1</c:v>
                </c:pt>
              </c:numCache>
            </c:numRef>
          </c:yVal>
          <c:smooth val="0"/>
          <c:extLst>
            <c:ext xmlns:c16="http://schemas.microsoft.com/office/drawing/2014/chart" uri="{C3380CC4-5D6E-409C-BE32-E72D297353CC}">
              <c16:uniqueId val="{00000041-51B4-C44C-8F3D-B7C8805431AA}"/>
            </c:ext>
          </c:extLst>
        </c:ser>
        <c:ser>
          <c:idx val="63"/>
          <c:order val="62"/>
          <c:tx>
            <c:strRef>
              <c:f>Clustering!$F$12</c:f>
              <c:strCache>
                <c:ptCount val="1"/>
                <c:pt idx="0">
                  <c:v>Transd.2</c:v>
                </c:pt>
              </c:strCache>
            </c:strRef>
          </c:tx>
          <c:spPr>
            <a:ln>
              <a:solidFill>
                <a:srgbClr val="000000"/>
              </a:solidFill>
            </a:ln>
          </c:spPr>
          <c:marker>
            <c:symbol val="triangle"/>
            <c:size val="10"/>
            <c:spPr>
              <a:solidFill>
                <a:schemeClr val="accent4"/>
              </a:solidFill>
              <a:ln>
                <a:solidFill>
                  <a:srgbClr val="000000"/>
                </a:solidFill>
              </a:ln>
            </c:spPr>
          </c:marker>
          <c:xVal>
            <c:numRef>
              <c:f>Clustering!$G$12</c:f>
              <c:numCache>
                <c:formatCode>General</c:formatCode>
                <c:ptCount val="1"/>
                <c:pt idx="0">
                  <c:v>14.87</c:v>
                </c:pt>
              </c:numCache>
            </c:numRef>
          </c:xVal>
          <c:yVal>
            <c:numRef>
              <c:f>Clustering!$H$12</c:f>
              <c:numCache>
                <c:formatCode>General</c:formatCode>
                <c:ptCount val="1"/>
                <c:pt idx="0">
                  <c:v>1</c:v>
                </c:pt>
              </c:numCache>
            </c:numRef>
          </c:yVal>
          <c:smooth val="0"/>
          <c:extLst>
            <c:ext xmlns:c16="http://schemas.microsoft.com/office/drawing/2014/chart" uri="{C3380CC4-5D6E-409C-BE32-E72D297353CC}">
              <c16:uniqueId val="{00000042-51B4-C44C-8F3D-B7C8805431AA}"/>
            </c:ext>
          </c:extLst>
        </c:ser>
        <c:ser>
          <c:idx val="64"/>
          <c:order val="63"/>
          <c:tx>
            <c:strRef>
              <c:f>Clustering!$F$9</c:f>
              <c:strCache>
                <c:ptCount val="1"/>
                <c:pt idx="0">
                  <c:v>LSTM2</c:v>
                </c:pt>
              </c:strCache>
            </c:strRef>
          </c:tx>
          <c:spPr>
            <a:ln>
              <a:solidFill>
                <a:srgbClr val="000000"/>
              </a:solidFill>
            </a:ln>
          </c:spPr>
          <c:marker>
            <c:symbol val="square"/>
            <c:size val="10"/>
            <c:spPr>
              <a:solidFill>
                <a:srgbClr val="4285F4"/>
              </a:solidFill>
              <a:ln>
                <a:solidFill>
                  <a:srgbClr val="000000"/>
                </a:solidFill>
              </a:ln>
            </c:spPr>
          </c:marker>
          <c:xVal>
            <c:numRef>
              <c:f>Clustering!$G$9</c:f>
              <c:numCache>
                <c:formatCode>General</c:formatCode>
                <c:ptCount val="1"/>
                <c:pt idx="0">
                  <c:v>5</c:v>
                </c:pt>
              </c:numCache>
            </c:numRef>
          </c:xVal>
          <c:yVal>
            <c:numRef>
              <c:f>Clustering!$H$9</c:f>
              <c:numCache>
                <c:formatCode>General</c:formatCode>
                <c:ptCount val="1"/>
                <c:pt idx="0">
                  <c:v>1</c:v>
                </c:pt>
              </c:numCache>
            </c:numRef>
          </c:yVal>
          <c:smooth val="0"/>
          <c:extLst>
            <c:ext xmlns:c16="http://schemas.microsoft.com/office/drawing/2014/chart" uri="{C3380CC4-5D6E-409C-BE32-E72D297353CC}">
              <c16:uniqueId val="{00000043-51B4-C44C-8F3D-B7C8805431AA}"/>
            </c:ext>
          </c:extLst>
        </c:ser>
        <c:ser>
          <c:idx val="65"/>
          <c:order val="64"/>
          <c:tx>
            <c:strRef>
              <c:f>Clustering!$F$13</c:f>
              <c:strCache>
                <c:ptCount val="1"/>
                <c:pt idx="0">
                  <c:v>Transd.3</c:v>
                </c:pt>
              </c:strCache>
            </c:strRef>
          </c:tx>
          <c:spPr>
            <a:ln>
              <a:solidFill>
                <a:srgbClr val="000000"/>
              </a:solidFill>
            </a:ln>
          </c:spPr>
          <c:marker>
            <c:symbol val="triangle"/>
            <c:size val="9"/>
            <c:spPr>
              <a:solidFill>
                <a:schemeClr val="accent4"/>
              </a:solidFill>
              <a:ln>
                <a:solidFill>
                  <a:srgbClr val="000000"/>
                </a:solidFill>
              </a:ln>
            </c:spPr>
          </c:marker>
          <c:xVal>
            <c:strRef>
              <c:f>Clustering!$G$13</c:f>
              <c:strCache>
                <c:ptCount val="1"/>
                <c:pt idx="0">
                  <c:v>6,45</c:v>
                </c:pt>
              </c:strCache>
            </c:strRef>
          </c:xVal>
          <c:yVal>
            <c:numRef>
              <c:f>Clustering!$H$13</c:f>
              <c:numCache>
                <c:formatCode>General</c:formatCode>
                <c:ptCount val="1"/>
                <c:pt idx="0">
                  <c:v>1</c:v>
                </c:pt>
              </c:numCache>
            </c:numRef>
          </c:yVal>
          <c:smooth val="0"/>
          <c:extLst>
            <c:ext xmlns:c16="http://schemas.microsoft.com/office/drawing/2014/chart" uri="{C3380CC4-5D6E-409C-BE32-E72D297353CC}">
              <c16:uniqueId val="{00000044-51B4-C44C-8F3D-B7C8805431AA}"/>
            </c:ext>
          </c:extLst>
        </c:ser>
        <c:dLbls>
          <c:showLegendKey val="0"/>
          <c:showVal val="0"/>
          <c:showCatName val="0"/>
          <c:showSerName val="0"/>
          <c:showPercent val="0"/>
          <c:showBubbleSize val="0"/>
        </c:dLbls>
        <c:axId val="1813915176"/>
        <c:axId val="1813932104"/>
      </c:scatterChart>
      <c:valAx>
        <c:axId val="1813915176"/>
        <c:scaling>
          <c:logBase val="10"/>
          <c:orientation val="minMax"/>
          <c:max val="100"/>
        </c:scaling>
        <c:delete val="0"/>
        <c:axPos val="b"/>
        <c:title>
          <c:tx>
            <c:rich>
              <a:bodyPr/>
              <a:lstStyle/>
              <a:p>
                <a:pPr>
                  <a:defRPr sz="1800"/>
                </a:pPr>
                <a:r>
                  <a:rPr lang="en-US" sz="1800"/>
                  <a:t>Parameter Footprint</a:t>
                </a:r>
              </a:p>
            </c:rich>
          </c:tx>
          <c:overlay val="0"/>
        </c:title>
        <c:numFmt formatCode="General" sourceLinked="1"/>
        <c:majorTickMark val="out"/>
        <c:minorTickMark val="none"/>
        <c:tickLblPos val="nextTo"/>
        <c:txPr>
          <a:bodyPr/>
          <a:lstStyle/>
          <a:p>
            <a:pPr>
              <a:defRPr sz="1800"/>
            </a:pPr>
            <a:endParaRPr lang="en-US"/>
          </a:p>
        </c:txPr>
        <c:crossAx val="1813932104"/>
        <c:crosses val="autoZero"/>
        <c:crossBetween val="midCat"/>
      </c:valAx>
      <c:valAx>
        <c:axId val="1813932104"/>
        <c:scaling>
          <c:logBase val="10"/>
          <c:orientation val="minMax"/>
        </c:scaling>
        <c:delete val="0"/>
        <c:axPos val="l"/>
        <c:majorGridlines/>
        <c:title>
          <c:tx>
            <c:rich>
              <a:bodyPr rot="-5400000" vert="horz"/>
              <a:lstStyle/>
              <a:p>
                <a:pPr>
                  <a:defRPr sz="2000"/>
                </a:pPr>
                <a:r>
                  <a:rPr lang="en-US" sz="2000" dirty="0"/>
                  <a:t>FLOP/Byte</a:t>
                </a:r>
              </a:p>
            </c:rich>
          </c:tx>
          <c:layout>
            <c:manualLayout>
              <c:xMode val="edge"/>
              <c:yMode val="edge"/>
              <c:x val="7.3143692578788201E-3"/>
              <c:y val="0.29904287645326399"/>
            </c:manualLayout>
          </c:layout>
          <c:overlay val="0"/>
        </c:title>
        <c:numFmt formatCode="General" sourceLinked="1"/>
        <c:majorTickMark val="out"/>
        <c:minorTickMark val="none"/>
        <c:tickLblPos val="nextTo"/>
        <c:txPr>
          <a:bodyPr/>
          <a:lstStyle/>
          <a:p>
            <a:pPr>
              <a:defRPr sz="1800"/>
            </a:pPr>
            <a:endParaRPr lang="en-US"/>
          </a:p>
        </c:txPr>
        <c:crossAx val="1813915176"/>
        <c:crossesAt val="1E-3"/>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301160032946402"/>
          <c:y val="0.18821682063256823"/>
          <c:w val="0.49599666649754498"/>
          <c:h val="0.62204744984080818"/>
        </c:manualLayout>
      </c:layout>
      <c:scatterChart>
        <c:scatterStyle val="lineMarker"/>
        <c:varyColors val="0"/>
        <c:ser>
          <c:idx val="1"/>
          <c:order val="0"/>
          <c:tx>
            <c:strRef>
              <c:f>Clustering!$F$23</c:f>
              <c:strCache>
                <c:ptCount val="1"/>
                <c:pt idx="0">
                  <c:v>CNN3</c:v>
                </c:pt>
              </c:strCache>
            </c:strRef>
          </c:tx>
          <c:spPr>
            <a:ln w="31750">
              <a:solidFill>
                <a:srgbClr val="000000"/>
              </a:solidFill>
            </a:ln>
          </c:spPr>
          <c:marker>
            <c:symbol val="diamond"/>
            <c:size val="10"/>
            <c:spPr>
              <a:solidFill>
                <a:schemeClr val="accent6">
                  <a:lumMod val="40000"/>
                  <a:lumOff val="60000"/>
                </a:schemeClr>
              </a:solidFill>
              <a:ln>
                <a:solidFill>
                  <a:srgbClr val="000000"/>
                </a:solidFill>
              </a:ln>
            </c:spPr>
          </c:marker>
          <c:xVal>
            <c:numRef>
              <c:f>Clustering!$I$23</c:f>
              <c:numCache>
                <c:formatCode>General</c:formatCode>
                <c:ptCount val="1"/>
                <c:pt idx="0">
                  <c:v>24.3907470703125</c:v>
                </c:pt>
              </c:numCache>
            </c:numRef>
          </c:xVal>
          <c:yVal>
            <c:numRef>
              <c:f>Clustering!$H$23</c:f>
              <c:numCache>
                <c:formatCode>General</c:formatCode>
                <c:ptCount val="1"/>
                <c:pt idx="0">
                  <c:v>22201</c:v>
                </c:pt>
              </c:numCache>
            </c:numRef>
          </c:yVal>
          <c:smooth val="0"/>
          <c:extLst>
            <c:ext xmlns:c16="http://schemas.microsoft.com/office/drawing/2014/chart" uri="{C3380CC4-5D6E-409C-BE32-E72D297353CC}">
              <c16:uniqueId val="{00000000-D850-5246-86C2-272D0437813F}"/>
            </c:ext>
          </c:extLst>
        </c:ser>
        <c:ser>
          <c:idx val="0"/>
          <c:order val="1"/>
          <c:tx>
            <c:strRef>
              <c:f>Clustering!$F$24</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Clustering!$I$24</c:f>
              <c:numCache>
                <c:formatCode>General</c:formatCode>
                <c:ptCount val="1"/>
                <c:pt idx="0">
                  <c:v>189.9228515625</c:v>
                </c:pt>
              </c:numCache>
            </c:numRef>
          </c:xVal>
          <c:yVal>
            <c:numRef>
              <c:f>Clustering!$H$24</c:f>
              <c:numCache>
                <c:formatCode>General</c:formatCode>
                <c:ptCount val="1"/>
                <c:pt idx="0">
                  <c:v>21609</c:v>
                </c:pt>
              </c:numCache>
            </c:numRef>
          </c:yVal>
          <c:smooth val="0"/>
          <c:extLst>
            <c:ext xmlns:c16="http://schemas.microsoft.com/office/drawing/2014/chart" uri="{C3380CC4-5D6E-409C-BE32-E72D297353CC}">
              <c16:uniqueId val="{00000001-D850-5246-86C2-272D0437813F}"/>
            </c:ext>
          </c:extLst>
        </c:ser>
        <c:ser>
          <c:idx val="2"/>
          <c:order val="2"/>
          <c:tx>
            <c:strRef>
              <c:f>Clustering!$F$28</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Clustering!$I$28</c:f>
              <c:numCache>
                <c:formatCode>General</c:formatCode>
                <c:ptCount val="1"/>
                <c:pt idx="0">
                  <c:v>193.798828125</c:v>
                </c:pt>
              </c:numCache>
            </c:numRef>
          </c:xVal>
          <c:yVal>
            <c:numRef>
              <c:f>Clustering!$H$28</c:f>
              <c:numCache>
                <c:formatCode>General</c:formatCode>
                <c:ptCount val="1"/>
                <c:pt idx="0">
                  <c:v>11025</c:v>
                </c:pt>
              </c:numCache>
            </c:numRef>
          </c:yVal>
          <c:smooth val="0"/>
          <c:extLst>
            <c:ext xmlns:c16="http://schemas.microsoft.com/office/drawing/2014/chart" uri="{C3380CC4-5D6E-409C-BE32-E72D297353CC}">
              <c16:uniqueId val="{00000002-D850-5246-86C2-272D0437813F}"/>
            </c:ext>
          </c:extLst>
        </c:ser>
        <c:ser>
          <c:idx val="4"/>
          <c:order val="3"/>
          <c:tx>
            <c:strRef>
              <c:f>Clustering!$F$30</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Clustering!$I$30</c:f>
              <c:numCache>
                <c:formatCode>General</c:formatCode>
                <c:ptCount val="1"/>
                <c:pt idx="0">
                  <c:v>89.7216796875</c:v>
                </c:pt>
              </c:numCache>
            </c:numRef>
          </c:xVal>
          <c:yVal>
            <c:numRef>
              <c:f>Clustering!$H$30</c:f>
              <c:numCache>
                <c:formatCode>General</c:formatCode>
                <c:ptCount val="1"/>
                <c:pt idx="0">
                  <c:v>1225</c:v>
                </c:pt>
              </c:numCache>
            </c:numRef>
          </c:yVal>
          <c:smooth val="0"/>
          <c:extLst>
            <c:ext xmlns:c16="http://schemas.microsoft.com/office/drawing/2014/chart" uri="{C3380CC4-5D6E-409C-BE32-E72D297353CC}">
              <c16:uniqueId val="{00000003-D850-5246-86C2-272D0437813F}"/>
            </c:ext>
          </c:extLst>
        </c:ser>
        <c:ser>
          <c:idx val="3"/>
          <c:order val="4"/>
          <c:tx>
            <c:strRef>
              <c:f>Clustering!$F$47</c:f>
              <c:strCache>
                <c:ptCount val="1"/>
                <c:pt idx="0">
                  <c:v>CNN4</c:v>
                </c:pt>
              </c:strCache>
            </c:strRef>
          </c:tx>
          <c:dPt>
            <c:idx val="0"/>
            <c:marker>
              <c:symbol val="diamond"/>
              <c:size val="10"/>
              <c:spPr>
                <a:solidFill>
                  <a:schemeClr val="accent4"/>
                </a:solidFill>
                <a:ln>
                  <a:solidFill>
                    <a:srgbClr val="000000"/>
                  </a:solidFill>
                </a:ln>
              </c:spPr>
            </c:marker>
            <c:bubble3D val="0"/>
            <c:spPr>
              <a:ln>
                <a:solidFill>
                  <a:srgbClr val="000000"/>
                </a:solidFill>
              </a:ln>
            </c:spPr>
            <c:extLst>
              <c:ext xmlns:c16="http://schemas.microsoft.com/office/drawing/2014/chart" uri="{C3380CC4-5D6E-409C-BE32-E72D297353CC}">
                <c16:uniqueId val="{00000005-D850-5246-86C2-272D0437813F}"/>
              </c:ext>
            </c:extLst>
          </c:dPt>
          <c:xVal>
            <c:numRef>
              <c:f>Clustering!$I$47</c:f>
              <c:numCache>
                <c:formatCode>General</c:formatCode>
                <c:ptCount val="1"/>
                <c:pt idx="0">
                  <c:v>52.041015625</c:v>
                </c:pt>
              </c:numCache>
            </c:numRef>
          </c:xVal>
          <c:yVal>
            <c:numRef>
              <c:f>Clustering!$H$47</c:f>
              <c:numCache>
                <c:formatCode>General</c:formatCode>
                <c:ptCount val="1"/>
                <c:pt idx="0">
                  <c:v>5329</c:v>
                </c:pt>
              </c:numCache>
            </c:numRef>
          </c:yVal>
          <c:smooth val="0"/>
          <c:extLst>
            <c:ext xmlns:c16="http://schemas.microsoft.com/office/drawing/2014/chart" uri="{C3380CC4-5D6E-409C-BE32-E72D297353CC}">
              <c16:uniqueId val="{00000006-D850-5246-86C2-272D0437813F}"/>
            </c:ext>
          </c:extLst>
        </c:ser>
        <c:ser>
          <c:idx val="5"/>
          <c:order val="5"/>
          <c:tx>
            <c:strRef>
              <c:f>Clustering!$F$48</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Clustering!$I$48</c:f>
              <c:numCache>
                <c:formatCode>General</c:formatCode>
                <c:ptCount val="1"/>
                <c:pt idx="0">
                  <c:v>265.833984375</c:v>
                </c:pt>
              </c:numCache>
            </c:numRef>
          </c:xVal>
          <c:yVal>
            <c:numRef>
              <c:f>Clustering!$H$48</c:f>
              <c:numCache>
                <c:formatCode>General</c:formatCode>
                <c:ptCount val="1"/>
                <c:pt idx="0">
                  <c:v>5041</c:v>
                </c:pt>
              </c:numCache>
            </c:numRef>
          </c:yVal>
          <c:smooth val="0"/>
          <c:extLst>
            <c:ext xmlns:c16="http://schemas.microsoft.com/office/drawing/2014/chart" uri="{C3380CC4-5D6E-409C-BE32-E72D297353CC}">
              <c16:uniqueId val="{00000007-D850-5246-86C2-272D0437813F}"/>
            </c:ext>
          </c:extLst>
        </c:ser>
        <c:ser>
          <c:idx val="6"/>
          <c:order val="6"/>
          <c:tx>
            <c:strRef>
              <c:f>Clustering!$F$49</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Clustering!$I$49</c:f>
              <c:numCache>
                <c:formatCode>General</c:formatCode>
                <c:ptCount val="1"/>
                <c:pt idx="0">
                  <c:v>145.71484375</c:v>
                </c:pt>
              </c:numCache>
            </c:numRef>
          </c:xVal>
          <c:yVal>
            <c:numRef>
              <c:f>Clustering!$H$49</c:f>
              <c:numCache>
                <c:formatCode>General</c:formatCode>
                <c:ptCount val="1"/>
                <c:pt idx="0">
                  <c:v>5329</c:v>
                </c:pt>
              </c:numCache>
            </c:numRef>
          </c:yVal>
          <c:smooth val="0"/>
          <c:extLst>
            <c:ext xmlns:c16="http://schemas.microsoft.com/office/drawing/2014/chart" uri="{C3380CC4-5D6E-409C-BE32-E72D297353CC}">
              <c16:uniqueId val="{00000008-D850-5246-86C2-272D0437813F}"/>
            </c:ext>
          </c:extLst>
        </c:ser>
        <c:ser>
          <c:idx val="7"/>
          <c:order val="7"/>
          <c:tx>
            <c:strRef>
              <c:f>Clustering!$F$51</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Clustering!$I$51</c:f>
              <c:numCache>
                <c:formatCode>General</c:formatCode>
                <c:ptCount val="1"/>
                <c:pt idx="0">
                  <c:v>138.5859375</c:v>
                </c:pt>
              </c:numCache>
            </c:numRef>
          </c:xVal>
          <c:yVal>
            <c:numRef>
              <c:f>Clustering!$H$51</c:f>
              <c:numCache>
                <c:formatCode>General</c:formatCode>
                <c:ptCount val="1"/>
                <c:pt idx="0">
                  <c:v>2628</c:v>
                </c:pt>
              </c:numCache>
            </c:numRef>
          </c:yVal>
          <c:smooth val="0"/>
          <c:extLst>
            <c:ext xmlns:c16="http://schemas.microsoft.com/office/drawing/2014/chart" uri="{C3380CC4-5D6E-409C-BE32-E72D297353CC}">
              <c16:uniqueId val="{00000009-D850-5246-86C2-272D0437813F}"/>
            </c:ext>
          </c:extLst>
        </c:ser>
        <c:ser>
          <c:idx val="8"/>
          <c:order val="8"/>
          <c:tx>
            <c:strRef>
              <c:f>Clustering!$F$39</c:f>
              <c:strCache>
                <c:ptCount val="1"/>
                <c:pt idx="0">
                  <c:v>CNN11</c:v>
                </c:pt>
              </c:strCache>
            </c:strRef>
          </c:tx>
          <c:dPt>
            <c:idx val="0"/>
            <c:marker>
              <c:symbol val="diamond"/>
              <c:size val="10"/>
              <c:spPr>
                <a:solidFill>
                  <a:srgbClr val="660066"/>
                </a:solidFill>
                <a:ln>
                  <a:solidFill>
                    <a:srgbClr val="000000"/>
                  </a:solidFill>
                </a:ln>
              </c:spPr>
            </c:marker>
            <c:bubble3D val="0"/>
            <c:spPr>
              <a:ln>
                <a:solidFill>
                  <a:srgbClr val="000000"/>
                </a:solidFill>
              </a:ln>
            </c:spPr>
            <c:extLst>
              <c:ext xmlns:c16="http://schemas.microsoft.com/office/drawing/2014/chart" uri="{C3380CC4-5D6E-409C-BE32-E72D297353CC}">
                <c16:uniqueId val="{0000000B-D850-5246-86C2-272D0437813F}"/>
              </c:ext>
            </c:extLst>
          </c:dPt>
          <c:xVal>
            <c:numRef>
              <c:f>Clustering!$I$39</c:f>
              <c:numCache>
                <c:formatCode>General</c:formatCode>
                <c:ptCount val="1"/>
                <c:pt idx="0">
                  <c:v>49</c:v>
                </c:pt>
              </c:numCache>
            </c:numRef>
          </c:xVal>
          <c:yVal>
            <c:numRef>
              <c:f>Clustering!$H$39</c:f>
              <c:numCache>
                <c:formatCode>General</c:formatCode>
                <c:ptCount val="1"/>
                <c:pt idx="0">
                  <c:v>3136</c:v>
                </c:pt>
              </c:numCache>
            </c:numRef>
          </c:yVal>
          <c:smooth val="0"/>
          <c:extLst>
            <c:ext xmlns:c16="http://schemas.microsoft.com/office/drawing/2014/chart" uri="{C3380CC4-5D6E-409C-BE32-E72D297353CC}">
              <c16:uniqueId val="{0000000C-D850-5246-86C2-272D0437813F}"/>
            </c:ext>
          </c:extLst>
        </c:ser>
        <c:ser>
          <c:idx val="9"/>
          <c:order val="9"/>
          <c:tx>
            <c:strRef>
              <c:f>Clustering!$F$34</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Clustering!$I$34</c:f>
              <c:numCache>
                <c:formatCode>General</c:formatCode>
                <c:ptCount val="1"/>
                <c:pt idx="0">
                  <c:v>24.5</c:v>
                </c:pt>
              </c:numCache>
            </c:numRef>
          </c:xVal>
          <c:yVal>
            <c:numRef>
              <c:f>Clustering!$H$34</c:f>
              <c:numCache>
                <c:formatCode>General</c:formatCode>
                <c:ptCount val="1"/>
                <c:pt idx="0">
                  <c:v>12544</c:v>
                </c:pt>
              </c:numCache>
            </c:numRef>
          </c:yVal>
          <c:smooth val="0"/>
          <c:extLst>
            <c:ext xmlns:c16="http://schemas.microsoft.com/office/drawing/2014/chart" uri="{C3380CC4-5D6E-409C-BE32-E72D297353CC}">
              <c16:uniqueId val="{0000000D-D850-5246-86C2-272D0437813F}"/>
            </c:ext>
          </c:extLst>
        </c:ser>
        <c:ser>
          <c:idx val="10"/>
          <c:order val="10"/>
          <c:tx>
            <c:strRef>
              <c:f>Clustering!$F$16</c:f>
              <c:strCache>
                <c:ptCount val="1"/>
                <c:pt idx="0">
                  <c:v>CNN3</c:v>
                </c:pt>
              </c:strCache>
            </c:strRef>
          </c:tx>
          <c:spPr>
            <a:ln>
              <a:solidFill>
                <a:srgbClr val="000000"/>
              </a:solidFill>
            </a:ln>
          </c:spPr>
          <c:marker>
            <c:symbol val="diamond"/>
            <c:size val="10"/>
            <c:spPr>
              <a:solidFill>
                <a:schemeClr val="accent6">
                  <a:lumMod val="40000"/>
                  <a:lumOff val="60000"/>
                </a:schemeClr>
              </a:solidFill>
              <a:ln>
                <a:solidFill>
                  <a:srgbClr val="000000"/>
                </a:solidFill>
              </a:ln>
            </c:spPr>
          </c:marker>
          <c:xVal>
            <c:numRef>
              <c:f>Clustering!$I$16</c:f>
              <c:numCache>
                <c:formatCode>General</c:formatCode>
                <c:ptCount val="1"/>
                <c:pt idx="0">
                  <c:v>1.953125</c:v>
                </c:pt>
              </c:numCache>
            </c:numRef>
          </c:xVal>
          <c:yVal>
            <c:numRef>
              <c:f>Clustering!$H$16</c:f>
              <c:numCache>
                <c:formatCode>General</c:formatCode>
                <c:ptCount val="1"/>
                <c:pt idx="0">
                  <c:v>1</c:v>
                </c:pt>
              </c:numCache>
            </c:numRef>
          </c:yVal>
          <c:smooth val="0"/>
          <c:extLst>
            <c:ext xmlns:c16="http://schemas.microsoft.com/office/drawing/2014/chart" uri="{C3380CC4-5D6E-409C-BE32-E72D297353CC}">
              <c16:uniqueId val="{0000000E-D850-5246-86C2-272D0437813F}"/>
            </c:ext>
          </c:extLst>
        </c:ser>
        <c:ser>
          <c:idx val="11"/>
          <c:order val="11"/>
          <c:tx>
            <c:strRef>
              <c:f>Clustering!$F$17</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Clustering!$I$17</c:f>
              <c:numCache>
                <c:formatCode>General</c:formatCode>
                <c:ptCount val="1"/>
                <c:pt idx="0">
                  <c:v>1.470703125</c:v>
                </c:pt>
              </c:numCache>
            </c:numRef>
          </c:xVal>
          <c:yVal>
            <c:numRef>
              <c:f>Clustering!$H$17</c:f>
              <c:numCache>
                <c:formatCode>General</c:formatCode>
                <c:ptCount val="1"/>
                <c:pt idx="0">
                  <c:v>1</c:v>
                </c:pt>
              </c:numCache>
            </c:numRef>
          </c:yVal>
          <c:smooth val="0"/>
          <c:extLst>
            <c:ext xmlns:c16="http://schemas.microsoft.com/office/drawing/2014/chart" uri="{C3380CC4-5D6E-409C-BE32-E72D297353CC}">
              <c16:uniqueId val="{0000000F-D850-5246-86C2-272D0437813F}"/>
            </c:ext>
          </c:extLst>
        </c:ser>
        <c:ser>
          <c:idx val="12"/>
          <c:order val="12"/>
          <c:tx>
            <c:strRef>
              <c:f>Clustering!$F$90</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Clustering!$I$90</c:f>
              <c:numCache>
                <c:formatCode>General</c:formatCode>
                <c:ptCount val="1"/>
                <c:pt idx="0">
                  <c:v>47.414062499999993</c:v>
                </c:pt>
              </c:numCache>
            </c:numRef>
          </c:xVal>
          <c:yVal>
            <c:numRef>
              <c:f>Clustering!$H$90</c:f>
              <c:numCache>
                <c:formatCode>General</c:formatCode>
                <c:ptCount val="1"/>
                <c:pt idx="0">
                  <c:v>289</c:v>
                </c:pt>
              </c:numCache>
            </c:numRef>
          </c:yVal>
          <c:smooth val="0"/>
          <c:extLst>
            <c:ext xmlns:c16="http://schemas.microsoft.com/office/drawing/2014/chart" uri="{C3380CC4-5D6E-409C-BE32-E72D297353CC}">
              <c16:uniqueId val="{00000010-D850-5246-86C2-272D0437813F}"/>
            </c:ext>
          </c:extLst>
        </c:ser>
        <c:ser>
          <c:idx val="13"/>
          <c:order val="13"/>
          <c:tx>
            <c:strRef>
              <c:f>Clustering!$F$88</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Clustering!$I$88</c:f>
              <c:numCache>
                <c:formatCode>General</c:formatCode>
                <c:ptCount val="1"/>
                <c:pt idx="0">
                  <c:v>40.640625</c:v>
                </c:pt>
              </c:numCache>
            </c:numRef>
          </c:xVal>
          <c:yVal>
            <c:numRef>
              <c:f>Clustering!$H$88</c:f>
              <c:numCache>
                <c:formatCode>General</c:formatCode>
                <c:ptCount val="1"/>
                <c:pt idx="0">
                  <c:v>289</c:v>
                </c:pt>
              </c:numCache>
            </c:numRef>
          </c:yVal>
          <c:smooth val="0"/>
          <c:extLst>
            <c:ext xmlns:c16="http://schemas.microsoft.com/office/drawing/2014/chart" uri="{C3380CC4-5D6E-409C-BE32-E72D297353CC}">
              <c16:uniqueId val="{00000011-D850-5246-86C2-272D0437813F}"/>
            </c:ext>
          </c:extLst>
        </c:ser>
        <c:ser>
          <c:idx val="14"/>
          <c:order val="14"/>
          <c:tx>
            <c:strRef>
              <c:f>Clustering!$F$98</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Clustering!$I$98</c:f>
              <c:numCache>
                <c:formatCode>General</c:formatCode>
                <c:ptCount val="1"/>
                <c:pt idx="0">
                  <c:v>142.2421875</c:v>
                </c:pt>
              </c:numCache>
            </c:numRef>
          </c:xVal>
          <c:yVal>
            <c:numRef>
              <c:f>Clustering!$H$98</c:f>
              <c:numCache>
                <c:formatCode>General</c:formatCode>
                <c:ptCount val="1"/>
                <c:pt idx="0">
                  <c:v>289</c:v>
                </c:pt>
              </c:numCache>
            </c:numRef>
          </c:yVal>
          <c:smooth val="0"/>
          <c:extLst>
            <c:ext xmlns:c16="http://schemas.microsoft.com/office/drawing/2014/chart" uri="{C3380CC4-5D6E-409C-BE32-E72D297353CC}">
              <c16:uniqueId val="{00000012-D850-5246-86C2-272D0437813F}"/>
            </c:ext>
          </c:extLst>
        </c:ser>
        <c:ser>
          <c:idx val="15"/>
          <c:order val="15"/>
          <c:tx>
            <c:strRef>
              <c:f>Clustering!$F$99</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Clustering!$I$99</c:f>
              <c:numCache>
                <c:formatCode>General</c:formatCode>
                <c:ptCount val="1"/>
                <c:pt idx="0">
                  <c:v>108.375</c:v>
                </c:pt>
              </c:numCache>
            </c:numRef>
          </c:xVal>
          <c:yVal>
            <c:numRef>
              <c:f>Clustering!$H$99</c:f>
              <c:numCache>
                <c:formatCode>General</c:formatCode>
                <c:ptCount val="1"/>
                <c:pt idx="0">
                  <c:v>289</c:v>
                </c:pt>
              </c:numCache>
            </c:numRef>
          </c:yVal>
          <c:smooth val="0"/>
          <c:extLst>
            <c:ext xmlns:c16="http://schemas.microsoft.com/office/drawing/2014/chart" uri="{C3380CC4-5D6E-409C-BE32-E72D297353CC}">
              <c16:uniqueId val="{00000013-D850-5246-86C2-272D0437813F}"/>
            </c:ext>
          </c:extLst>
        </c:ser>
        <c:ser>
          <c:idx val="16"/>
          <c:order val="16"/>
          <c:tx>
            <c:strRef>
              <c:f>Clustering!$F$100</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Clustering!$I$100</c:f>
              <c:numCache>
                <c:formatCode>General</c:formatCode>
                <c:ptCount val="1"/>
                <c:pt idx="0">
                  <c:v>54.1875</c:v>
                </c:pt>
              </c:numCache>
            </c:numRef>
          </c:xVal>
          <c:yVal>
            <c:numRef>
              <c:f>Clustering!$H$100</c:f>
              <c:numCache>
                <c:formatCode>General</c:formatCode>
                <c:ptCount val="1"/>
                <c:pt idx="0">
                  <c:v>289</c:v>
                </c:pt>
              </c:numCache>
            </c:numRef>
          </c:yVal>
          <c:smooth val="0"/>
          <c:extLst>
            <c:ext xmlns:c16="http://schemas.microsoft.com/office/drawing/2014/chart" uri="{C3380CC4-5D6E-409C-BE32-E72D297353CC}">
              <c16:uniqueId val="{00000014-D850-5246-86C2-272D0437813F}"/>
            </c:ext>
          </c:extLst>
        </c:ser>
        <c:ser>
          <c:idx val="17"/>
          <c:order val="17"/>
          <c:tx>
            <c:strRef>
              <c:f>Clustering!$F$101</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Clustering!$I$101</c:f>
              <c:numCache>
                <c:formatCode>General</c:formatCode>
                <c:ptCount val="1"/>
                <c:pt idx="0">
                  <c:v>82.974609375</c:v>
                </c:pt>
              </c:numCache>
            </c:numRef>
          </c:xVal>
          <c:yVal>
            <c:numRef>
              <c:f>Clustering!$H$101</c:f>
              <c:numCache>
                <c:formatCode>General</c:formatCode>
                <c:ptCount val="1"/>
                <c:pt idx="0">
                  <c:v>289</c:v>
                </c:pt>
              </c:numCache>
            </c:numRef>
          </c:yVal>
          <c:smooth val="0"/>
          <c:extLst>
            <c:ext xmlns:c16="http://schemas.microsoft.com/office/drawing/2014/chart" uri="{C3380CC4-5D6E-409C-BE32-E72D297353CC}">
              <c16:uniqueId val="{00000015-D850-5246-86C2-272D0437813F}"/>
            </c:ext>
          </c:extLst>
        </c:ser>
        <c:ser>
          <c:idx val="18"/>
          <c:order val="18"/>
          <c:tx>
            <c:strRef>
              <c:f>Clustering!$F$95</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Clustering!$I$95</c:f>
              <c:numCache>
                <c:formatCode>General</c:formatCode>
                <c:ptCount val="1"/>
                <c:pt idx="0">
                  <c:v>45.125</c:v>
                </c:pt>
              </c:numCache>
            </c:numRef>
          </c:xVal>
          <c:yVal>
            <c:numRef>
              <c:f>Clustering!$H$95</c:f>
              <c:numCache>
                <c:formatCode>General</c:formatCode>
                <c:ptCount val="1"/>
                <c:pt idx="0">
                  <c:v>361</c:v>
                </c:pt>
              </c:numCache>
            </c:numRef>
          </c:yVal>
          <c:smooth val="0"/>
          <c:extLst>
            <c:ext xmlns:c16="http://schemas.microsoft.com/office/drawing/2014/chart" uri="{C3380CC4-5D6E-409C-BE32-E72D297353CC}">
              <c16:uniqueId val="{00000016-D850-5246-86C2-272D0437813F}"/>
            </c:ext>
          </c:extLst>
        </c:ser>
        <c:ser>
          <c:idx val="19"/>
          <c:order val="19"/>
          <c:tx>
            <c:strRef>
              <c:f>Clustering!$F$96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Clustering!$I$96</c:f>
              <c:numCache>
                <c:formatCode>General</c:formatCode>
                <c:ptCount val="1"/>
                <c:pt idx="0">
                  <c:v>90.25</c:v>
                </c:pt>
              </c:numCache>
            </c:numRef>
          </c:xVal>
          <c:yVal>
            <c:numRef>
              <c:f>Clustering!$H$96</c:f>
              <c:numCache>
                <c:formatCode>General</c:formatCode>
                <c:ptCount val="1"/>
                <c:pt idx="0">
                  <c:v>361</c:v>
                </c:pt>
              </c:numCache>
            </c:numRef>
          </c:yVal>
          <c:smooth val="0"/>
          <c:extLst>
            <c:ext xmlns:c16="http://schemas.microsoft.com/office/drawing/2014/chart" uri="{C3380CC4-5D6E-409C-BE32-E72D297353CC}">
              <c16:uniqueId val="{00000017-D850-5246-86C2-272D0437813F}"/>
            </c:ext>
          </c:extLst>
        </c:ser>
        <c:ser>
          <c:idx val="20"/>
          <c:order val="20"/>
          <c:tx>
            <c:strRef>
              <c:f>Clustering!$F$59</c:f>
              <c:strCache>
                <c:ptCount val="1"/>
                <c:pt idx="0">
                  <c:v>CNN3</c:v>
                </c:pt>
              </c:strCache>
            </c:strRef>
          </c:tx>
          <c:spPr>
            <a:ln>
              <a:solidFill>
                <a:srgbClr val="000000"/>
              </a:solidFill>
            </a:ln>
          </c:spPr>
          <c:marker>
            <c:symbol val="diamond"/>
            <c:size val="10"/>
            <c:spPr>
              <a:solidFill>
                <a:srgbClr val="34A853"/>
              </a:solidFill>
              <a:ln>
                <a:solidFill>
                  <a:srgbClr val="000000"/>
                </a:solidFill>
              </a:ln>
            </c:spPr>
          </c:marker>
          <c:xVal>
            <c:numRef>
              <c:f>Clustering!$I$59</c:f>
              <c:numCache>
                <c:formatCode>General</c:formatCode>
                <c:ptCount val="1"/>
                <c:pt idx="0">
                  <c:v>48</c:v>
                </c:pt>
              </c:numCache>
            </c:numRef>
          </c:xVal>
          <c:yVal>
            <c:numRef>
              <c:f>Clustering!$H$59</c:f>
              <c:numCache>
                <c:formatCode>General</c:formatCode>
                <c:ptCount val="1"/>
                <c:pt idx="0">
                  <c:v>64</c:v>
                </c:pt>
              </c:numCache>
            </c:numRef>
          </c:yVal>
          <c:smooth val="0"/>
          <c:extLst>
            <c:ext xmlns:c16="http://schemas.microsoft.com/office/drawing/2014/chart" uri="{C3380CC4-5D6E-409C-BE32-E72D297353CC}">
              <c16:uniqueId val="{00000018-D850-5246-86C2-272D0437813F}"/>
            </c:ext>
          </c:extLst>
        </c:ser>
        <c:ser>
          <c:idx val="21"/>
          <c:order val="21"/>
          <c:tx>
            <c:strRef>
              <c:f>Clustering!$F$60</c:f>
              <c:strCache>
                <c:ptCount val="1"/>
                <c:pt idx="0">
                  <c:v>CNN3</c:v>
                </c:pt>
              </c:strCache>
            </c:strRef>
          </c:tx>
          <c:xVal>
            <c:numRef>
              <c:f>Clustering!$I$60</c:f>
              <c:numCache>
                <c:formatCode>General</c:formatCode>
                <c:ptCount val="1"/>
                <c:pt idx="0">
                  <c:v>56</c:v>
                </c:pt>
              </c:numCache>
            </c:numRef>
          </c:xVal>
          <c:yVal>
            <c:numRef>
              <c:f>Clustering!$H$60</c:f>
              <c:numCache>
                <c:formatCode>General</c:formatCode>
                <c:ptCount val="1"/>
                <c:pt idx="0">
                  <c:v>64</c:v>
                </c:pt>
              </c:numCache>
            </c:numRef>
          </c:yVal>
          <c:smooth val="0"/>
          <c:extLst>
            <c:ext xmlns:c16="http://schemas.microsoft.com/office/drawing/2014/chart" uri="{C3380CC4-5D6E-409C-BE32-E72D297353CC}">
              <c16:uniqueId val="{00000019-D850-5246-86C2-272D0437813F}"/>
            </c:ext>
          </c:extLst>
        </c:ser>
        <c:ser>
          <c:idx val="22"/>
          <c:order val="22"/>
          <c:tx>
            <c:strRef>
              <c:f>Clustering!$F$72</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Clustering!$I$72</c:f>
              <c:numCache>
                <c:formatCode>General</c:formatCode>
                <c:ptCount val="1"/>
                <c:pt idx="0">
                  <c:v>56.25</c:v>
                </c:pt>
              </c:numCache>
            </c:numRef>
          </c:xVal>
          <c:yVal>
            <c:numRef>
              <c:f>Clustering!$H$72</c:f>
              <c:numCache>
                <c:formatCode>General</c:formatCode>
                <c:ptCount val="1"/>
                <c:pt idx="0">
                  <c:v>64</c:v>
                </c:pt>
              </c:numCache>
            </c:numRef>
          </c:yVal>
          <c:smooth val="0"/>
          <c:extLst>
            <c:ext xmlns:c16="http://schemas.microsoft.com/office/drawing/2014/chart" uri="{C3380CC4-5D6E-409C-BE32-E72D297353CC}">
              <c16:uniqueId val="{0000001A-D850-5246-86C2-272D0437813F}"/>
            </c:ext>
          </c:extLst>
        </c:ser>
        <c:ser>
          <c:idx val="23"/>
          <c:order val="23"/>
          <c:tx>
            <c:strRef>
              <c:f>Clustering!$F$73</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Clustering!$I$73</c:f>
              <c:numCache>
                <c:formatCode>General</c:formatCode>
                <c:ptCount val="1"/>
                <c:pt idx="0">
                  <c:v>42</c:v>
                </c:pt>
              </c:numCache>
            </c:numRef>
          </c:xVal>
          <c:yVal>
            <c:numRef>
              <c:f>Clustering!$H$73</c:f>
              <c:numCache>
                <c:formatCode>General</c:formatCode>
                <c:ptCount val="1"/>
                <c:pt idx="0">
                  <c:v>64</c:v>
                </c:pt>
              </c:numCache>
            </c:numRef>
          </c:yVal>
          <c:smooth val="0"/>
          <c:extLst>
            <c:ext xmlns:c16="http://schemas.microsoft.com/office/drawing/2014/chart" uri="{C3380CC4-5D6E-409C-BE32-E72D297353CC}">
              <c16:uniqueId val="{0000001B-D850-5246-86C2-272D0437813F}"/>
            </c:ext>
          </c:extLst>
        </c:ser>
        <c:ser>
          <c:idx val="24"/>
          <c:order val="24"/>
          <c:tx>
            <c:strRef>
              <c:f>Clustering!$F$74</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Clustering!$I$74</c:f>
              <c:numCache>
                <c:formatCode>General</c:formatCode>
                <c:ptCount val="1"/>
                <c:pt idx="0">
                  <c:v>26.25</c:v>
                </c:pt>
              </c:numCache>
            </c:numRef>
          </c:xVal>
          <c:yVal>
            <c:numRef>
              <c:f>Clustering!$H$74</c:f>
              <c:numCache>
                <c:formatCode>General</c:formatCode>
                <c:ptCount val="1"/>
                <c:pt idx="0">
                  <c:v>40</c:v>
                </c:pt>
              </c:numCache>
            </c:numRef>
          </c:yVal>
          <c:smooth val="0"/>
          <c:extLst>
            <c:ext xmlns:c16="http://schemas.microsoft.com/office/drawing/2014/chart" uri="{C3380CC4-5D6E-409C-BE32-E72D297353CC}">
              <c16:uniqueId val="{0000001C-D850-5246-86C2-272D0437813F}"/>
            </c:ext>
          </c:extLst>
        </c:ser>
        <c:ser>
          <c:idx val="25"/>
          <c:order val="25"/>
          <c:tx>
            <c:strRef>
              <c:f>Clustering!$F$75</c:f>
              <c:strCache>
                <c:ptCount val="1"/>
                <c:pt idx="0">
                  <c:v>CNN4</c:v>
                </c:pt>
              </c:strCache>
            </c:strRef>
          </c:tx>
          <c:spPr>
            <a:ln>
              <a:solidFill>
                <a:srgbClr val="000000"/>
              </a:solidFill>
            </a:ln>
          </c:spPr>
          <c:marker>
            <c:symbol val="diamond"/>
            <c:size val="10"/>
            <c:spPr>
              <a:solidFill>
                <a:schemeClr val="accent4"/>
              </a:solidFill>
              <a:ln>
                <a:solidFill>
                  <a:srgbClr val="000000"/>
                </a:solidFill>
              </a:ln>
            </c:spPr>
          </c:marker>
          <c:xVal>
            <c:numRef>
              <c:f>Clustering!$I$75</c:f>
              <c:numCache>
                <c:formatCode>General</c:formatCode>
                <c:ptCount val="1"/>
                <c:pt idx="0">
                  <c:v>36</c:v>
                </c:pt>
              </c:numCache>
            </c:numRef>
          </c:xVal>
          <c:yVal>
            <c:numRef>
              <c:f>Clustering!$H$75</c:f>
              <c:numCache>
                <c:formatCode>General</c:formatCode>
                <c:ptCount val="1"/>
                <c:pt idx="0">
                  <c:v>64</c:v>
                </c:pt>
              </c:numCache>
            </c:numRef>
          </c:yVal>
          <c:smooth val="0"/>
          <c:extLst>
            <c:ext xmlns:c16="http://schemas.microsoft.com/office/drawing/2014/chart" uri="{C3380CC4-5D6E-409C-BE32-E72D297353CC}">
              <c16:uniqueId val="{0000001D-D850-5246-86C2-272D0437813F}"/>
            </c:ext>
          </c:extLst>
        </c:ser>
        <c:ser>
          <c:idx val="26"/>
          <c:order val="26"/>
          <c:tx>
            <c:strRef>
              <c:f>Clustering!$F$76</c:f>
              <c:strCache>
                <c:ptCount val="1"/>
                <c:pt idx="0">
                  <c:v>CNN4</c:v>
                </c:pt>
              </c:strCache>
            </c:strRef>
          </c:tx>
          <c:spPr>
            <a:ln>
              <a:solidFill>
                <a:srgbClr val="000000"/>
              </a:solidFill>
            </a:ln>
          </c:spPr>
          <c:marker>
            <c:symbol val="diamond"/>
            <c:size val="10"/>
            <c:spPr>
              <a:solidFill>
                <a:srgbClr val="34A853"/>
              </a:solidFill>
              <a:ln>
                <a:solidFill>
                  <a:srgbClr val="000000"/>
                </a:solidFill>
              </a:ln>
            </c:spPr>
          </c:marker>
          <c:xVal>
            <c:numRef>
              <c:f>Clustering!$I$76</c:f>
              <c:numCache>
                <c:formatCode>General</c:formatCode>
                <c:ptCount val="1"/>
                <c:pt idx="0">
                  <c:v>23.625</c:v>
                </c:pt>
              </c:numCache>
            </c:numRef>
          </c:xVal>
          <c:yVal>
            <c:numRef>
              <c:f>Clustering!$H$76</c:f>
              <c:numCache>
                <c:formatCode>General</c:formatCode>
                <c:ptCount val="1"/>
                <c:pt idx="0">
                  <c:v>48</c:v>
                </c:pt>
              </c:numCache>
            </c:numRef>
          </c:yVal>
          <c:smooth val="0"/>
          <c:extLst>
            <c:ext xmlns:c16="http://schemas.microsoft.com/office/drawing/2014/chart" uri="{C3380CC4-5D6E-409C-BE32-E72D297353CC}">
              <c16:uniqueId val="{0000001E-D850-5246-86C2-272D0437813F}"/>
            </c:ext>
          </c:extLst>
        </c:ser>
        <c:ser>
          <c:idx val="27"/>
          <c:order val="27"/>
          <c:tx>
            <c:strRef>
              <c:f>Clustering!$F$59</c:f>
              <c:strCache>
                <c:ptCount val="1"/>
                <c:pt idx="0">
                  <c:v>CNN3</c:v>
                </c:pt>
              </c:strCache>
            </c:strRef>
          </c:tx>
          <c:spPr>
            <a:ln>
              <a:solidFill>
                <a:srgbClr val="000000"/>
              </a:solidFill>
            </a:ln>
          </c:spPr>
          <c:marker>
            <c:symbol val="diamond"/>
            <c:size val="10"/>
            <c:spPr>
              <a:solidFill>
                <a:srgbClr val="B5E5E8"/>
              </a:solidFill>
              <a:ln>
                <a:solidFill>
                  <a:srgbClr val="000000"/>
                </a:solidFill>
              </a:ln>
            </c:spPr>
          </c:marker>
          <c:xVal>
            <c:numRef>
              <c:f>Clustering!$I$59</c:f>
              <c:numCache>
                <c:formatCode>General</c:formatCode>
                <c:ptCount val="1"/>
                <c:pt idx="0">
                  <c:v>48</c:v>
                </c:pt>
              </c:numCache>
            </c:numRef>
          </c:xVal>
          <c:yVal>
            <c:numRef>
              <c:f>Clustering!$H$59</c:f>
              <c:numCache>
                <c:formatCode>General</c:formatCode>
                <c:ptCount val="1"/>
                <c:pt idx="0">
                  <c:v>64</c:v>
                </c:pt>
              </c:numCache>
            </c:numRef>
          </c:yVal>
          <c:smooth val="0"/>
          <c:extLst>
            <c:ext xmlns:c16="http://schemas.microsoft.com/office/drawing/2014/chart" uri="{C3380CC4-5D6E-409C-BE32-E72D297353CC}">
              <c16:uniqueId val="{0000001F-D850-5246-86C2-272D0437813F}"/>
            </c:ext>
          </c:extLst>
        </c:ser>
        <c:ser>
          <c:idx val="28"/>
          <c:order val="28"/>
          <c:tx>
            <c:strRef>
              <c:f>Clustering!$F$60</c:f>
              <c:strCache>
                <c:ptCount val="1"/>
                <c:pt idx="0">
                  <c:v>CNN3</c:v>
                </c:pt>
              </c:strCache>
            </c:strRef>
          </c:tx>
          <c:spPr>
            <a:ln>
              <a:solidFill>
                <a:srgbClr val="000000"/>
              </a:solidFill>
            </a:ln>
          </c:spPr>
          <c:marker>
            <c:symbol val="diamond"/>
            <c:size val="10"/>
            <c:spPr>
              <a:solidFill>
                <a:schemeClr val="accent6">
                  <a:lumMod val="40000"/>
                  <a:lumOff val="60000"/>
                </a:schemeClr>
              </a:solidFill>
              <a:ln>
                <a:solidFill>
                  <a:srgbClr val="000000"/>
                </a:solidFill>
              </a:ln>
            </c:spPr>
          </c:marker>
          <c:xVal>
            <c:numRef>
              <c:f>Clustering!$I$60</c:f>
              <c:numCache>
                <c:formatCode>General</c:formatCode>
                <c:ptCount val="1"/>
                <c:pt idx="0">
                  <c:v>56</c:v>
                </c:pt>
              </c:numCache>
            </c:numRef>
          </c:xVal>
          <c:yVal>
            <c:numRef>
              <c:f>Clustering!$H$60</c:f>
              <c:numCache>
                <c:formatCode>General</c:formatCode>
                <c:ptCount val="1"/>
                <c:pt idx="0">
                  <c:v>64</c:v>
                </c:pt>
              </c:numCache>
            </c:numRef>
          </c:yVal>
          <c:smooth val="0"/>
          <c:extLst>
            <c:ext xmlns:c16="http://schemas.microsoft.com/office/drawing/2014/chart" uri="{C3380CC4-5D6E-409C-BE32-E72D297353CC}">
              <c16:uniqueId val="{00000020-D850-5246-86C2-272D0437813F}"/>
            </c:ext>
          </c:extLst>
        </c:ser>
        <c:ser>
          <c:idx val="29"/>
          <c:order val="29"/>
          <c:tx>
            <c:strRef>
              <c:f>Clustering!$F$69</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Clustering!$H$69</c:f>
              <c:numCache>
                <c:formatCode>General</c:formatCode>
                <c:ptCount val="1"/>
                <c:pt idx="0">
                  <c:v>49</c:v>
                </c:pt>
              </c:numCache>
            </c:numRef>
          </c:xVal>
          <c:yVal>
            <c:numRef>
              <c:f>Clustering!$I$69</c:f>
              <c:numCache>
                <c:formatCode>General</c:formatCode>
                <c:ptCount val="1"/>
                <c:pt idx="0">
                  <c:v>49</c:v>
                </c:pt>
              </c:numCache>
            </c:numRef>
          </c:yVal>
          <c:smooth val="0"/>
          <c:extLst>
            <c:ext xmlns:c16="http://schemas.microsoft.com/office/drawing/2014/chart" uri="{C3380CC4-5D6E-409C-BE32-E72D297353CC}">
              <c16:uniqueId val="{00000021-D850-5246-86C2-272D0437813F}"/>
            </c:ext>
          </c:extLst>
        </c:ser>
        <c:ser>
          <c:idx val="30"/>
          <c:order val="30"/>
          <c:tx>
            <c:strRef>
              <c:f>Clustering!$F$102</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Clustering!$I$102</c:f>
              <c:numCache>
                <c:formatCode>General</c:formatCode>
                <c:ptCount val="1"/>
                <c:pt idx="0">
                  <c:v>49</c:v>
                </c:pt>
              </c:numCache>
            </c:numRef>
          </c:xVal>
          <c:yVal>
            <c:numRef>
              <c:f>Clustering!$H$102</c:f>
              <c:numCache>
                <c:formatCode>General</c:formatCode>
                <c:ptCount val="1"/>
                <c:pt idx="0">
                  <c:v>196</c:v>
                </c:pt>
              </c:numCache>
            </c:numRef>
          </c:yVal>
          <c:smooth val="0"/>
          <c:extLst>
            <c:ext xmlns:c16="http://schemas.microsoft.com/office/drawing/2014/chart" uri="{C3380CC4-5D6E-409C-BE32-E72D297353CC}">
              <c16:uniqueId val="{00000022-D850-5246-86C2-272D0437813F}"/>
            </c:ext>
          </c:extLst>
        </c:ser>
        <c:ser>
          <c:idx val="31"/>
          <c:order val="31"/>
          <c:tx>
            <c:strRef>
              <c:f>Clustering!$F$77</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Clustering!$I$77</c:f>
              <c:numCache>
                <c:formatCode>General</c:formatCode>
                <c:ptCount val="1"/>
                <c:pt idx="0">
                  <c:v>24.5</c:v>
                </c:pt>
              </c:numCache>
            </c:numRef>
          </c:xVal>
          <c:yVal>
            <c:numRef>
              <c:f>Clustering!$H$77</c:f>
              <c:numCache>
                <c:formatCode>General</c:formatCode>
                <c:ptCount val="1"/>
                <c:pt idx="0">
                  <c:v>49</c:v>
                </c:pt>
              </c:numCache>
            </c:numRef>
          </c:yVal>
          <c:smooth val="0"/>
          <c:extLst>
            <c:ext xmlns:c16="http://schemas.microsoft.com/office/drawing/2014/chart" uri="{C3380CC4-5D6E-409C-BE32-E72D297353CC}">
              <c16:uniqueId val="{00000023-D850-5246-86C2-272D0437813F}"/>
            </c:ext>
          </c:extLst>
        </c:ser>
        <c:ser>
          <c:idx val="32"/>
          <c:order val="32"/>
          <c:tx>
            <c:strRef>
              <c:f>Clustering!$F$78</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Clustering!$I$78</c:f>
              <c:numCache>
                <c:formatCode>General</c:formatCode>
                <c:ptCount val="1"/>
                <c:pt idx="0">
                  <c:v>49</c:v>
                </c:pt>
              </c:numCache>
            </c:numRef>
          </c:xVal>
          <c:yVal>
            <c:numRef>
              <c:f>Clustering!$H$78</c:f>
              <c:numCache>
                <c:formatCode>General</c:formatCode>
                <c:ptCount val="1"/>
                <c:pt idx="0">
                  <c:v>49</c:v>
                </c:pt>
              </c:numCache>
            </c:numRef>
          </c:yVal>
          <c:smooth val="0"/>
          <c:extLst>
            <c:ext xmlns:c16="http://schemas.microsoft.com/office/drawing/2014/chart" uri="{C3380CC4-5D6E-409C-BE32-E72D297353CC}">
              <c16:uniqueId val="{00000024-D850-5246-86C2-272D0437813F}"/>
            </c:ext>
          </c:extLst>
        </c:ser>
        <c:ser>
          <c:idx val="33"/>
          <c:order val="33"/>
          <c:tx>
            <c:strRef>
              <c:f>Clustering!$F$79</c:f>
              <c:strCache>
                <c:ptCount val="1"/>
                <c:pt idx="0">
                  <c:v>CNN9</c:v>
                </c:pt>
              </c:strCache>
            </c:strRef>
          </c:tx>
          <c:spPr>
            <a:ln>
              <a:solidFill>
                <a:srgbClr val="000000"/>
              </a:solidFill>
            </a:ln>
          </c:spPr>
          <c:marker>
            <c:symbol val="diamond"/>
            <c:size val="11"/>
            <c:spPr>
              <a:solidFill>
                <a:srgbClr val="4285F4"/>
              </a:solidFill>
              <a:ln>
                <a:solidFill>
                  <a:srgbClr val="000000"/>
                </a:solidFill>
              </a:ln>
            </c:spPr>
          </c:marker>
          <c:xVal>
            <c:numRef>
              <c:f>Clustering!$I$79</c:f>
              <c:numCache>
                <c:formatCode>General</c:formatCode>
                <c:ptCount val="1"/>
                <c:pt idx="0">
                  <c:v>34.166015629999997</c:v>
                </c:pt>
              </c:numCache>
            </c:numRef>
          </c:xVal>
          <c:yVal>
            <c:numRef>
              <c:f>Clustering!$H$79</c:f>
              <c:numCache>
                <c:formatCode>General</c:formatCode>
                <c:ptCount val="1"/>
                <c:pt idx="0">
                  <c:v>49</c:v>
                </c:pt>
              </c:numCache>
            </c:numRef>
          </c:yVal>
          <c:smooth val="0"/>
          <c:extLst>
            <c:ext xmlns:c16="http://schemas.microsoft.com/office/drawing/2014/chart" uri="{C3380CC4-5D6E-409C-BE32-E72D297353CC}">
              <c16:uniqueId val="{00000025-D850-5246-86C2-272D0437813F}"/>
            </c:ext>
          </c:extLst>
        </c:ser>
        <c:ser>
          <c:idx val="34"/>
          <c:order val="34"/>
          <c:tx>
            <c:strRef>
              <c:f>Clustering!$F$80</c:f>
              <c:strCache>
                <c:ptCount val="1"/>
                <c:pt idx="0">
                  <c:v>CNN9</c:v>
                </c:pt>
              </c:strCache>
            </c:strRef>
          </c:tx>
          <c:spPr>
            <a:ln>
              <a:solidFill>
                <a:srgbClr val="000000"/>
              </a:solidFill>
            </a:ln>
          </c:spPr>
          <c:marker>
            <c:symbol val="diamond"/>
            <c:size val="10"/>
            <c:spPr>
              <a:solidFill>
                <a:schemeClr val="accent1"/>
              </a:solidFill>
              <a:ln>
                <a:solidFill>
                  <a:srgbClr val="000000"/>
                </a:solidFill>
              </a:ln>
            </c:spPr>
          </c:marker>
          <c:xVal>
            <c:numRef>
              <c:f>Clustering!$I$80</c:f>
              <c:numCache>
                <c:formatCode>General</c:formatCode>
                <c:ptCount val="1"/>
                <c:pt idx="0">
                  <c:v>26.796875</c:v>
                </c:pt>
              </c:numCache>
            </c:numRef>
          </c:xVal>
          <c:yVal>
            <c:numRef>
              <c:f>Clustering!$H$80</c:f>
              <c:numCache>
                <c:formatCode>General</c:formatCode>
                <c:ptCount val="1"/>
                <c:pt idx="0">
                  <c:v>49</c:v>
                </c:pt>
              </c:numCache>
            </c:numRef>
          </c:yVal>
          <c:smooth val="0"/>
          <c:extLst>
            <c:ext xmlns:c16="http://schemas.microsoft.com/office/drawing/2014/chart" uri="{C3380CC4-5D6E-409C-BE32-E72D297353CC}">
              <c16:uniqueId val="{00000026-D850-5246-86C2-272D0437813F}"/>
            </c:ext>
          </c:extLst>
        </c:ser>
        <c:ser>
          <c:idx val="35"/>
          <c:order val="35"/>
          <c:tx>
            <c:strRef>
              <c:f>Clustering!$F$114</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Clustering!$I$114</c:f>
              <c:numCache>
                <c:formatCode>General</c:formatCode>
                <c:ptCount val="1"/>
                <c:pt idx="0">
                  <c:v>0.95329284667968694</c:v>
                </c:pt>
              </c:numCache>
            </c:numRef>
          </c:xVal>
          <c:yVal>
            <c:numRef>
              <c:f>Clustering!$H$114</c:f>
              <c:numCache>
                <c:formatCode>General</c:formatCode>
                <c:ptCount val="1"/>
                <c:pt idx="0">
                  <c:v>49</c:v>
                </c:pt>
              </c:numCache>
            </c:numRef>
          </c:yVal>
          <c:smooth val="0"/>
          <c:extLst>
            <c:ext xmlns:c16="http://schemas.microsoft.com/office/drawing/2014/chart" uri="{C3380CC4-5D6E-409C-BE32-E72D297353CC}">
              <c16:uniqueId val="{00000027-D850-5246-86C2-272D0437813F}"/>
            </c:ext>
          </c:extLst>
        </c:ser>
        <c:ser>
          <c:idx val="36"/>
          <c:order val="36"/>
          <c:tx>
            <c:strRef>
              <c:f>Clustering!$F$122</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Clustering!$I$122</c:f>
              <c:numCache>
                <c:formatCode>General</c:formatCode>
                <c:ptCount val="1"/>
                <c:pt idx="0">
                  <c:v>1.04974365234375</c:v>
                </c:pt>
              </c:numCache>
            </c:numRef>
          </c:xVal>
          <c:yVal>
            <c:numRef>
              <c:f>Clustering!$H$122</c:f>
              <c:numCache>
                <c:formatCode>General</c:formatCode>
                <c:ptCount val="1"/>
                <c:pt idx="0">
                  <c:v>196</c:v>
                </c:pt>
              </c:numCache>
            </c:numRef>
          </c:yVal>
          <c:smooth val="0"/>
          <c:extLst>
            <c:ext xmlns:c16="http://schemas.microsoft.com/office/drawing/2014/chart" uri="{C3380CC4-5D6E-409C-BE32-E72D297353CC}">
              <c16:uniqueId val="{00000028-D850-5246-86C2-272D0437813F}"/>
            </c:ext>
          </c:extLst>
        </c:ser>
        <c:ser>
          <c:idx val="37"/>
          <c:order val="37"/>
          <c:tx>
            <c:strRef>
              <c:f>Clustering!$F$123</c:f>
              <c:strCache>
                <c:ptCount val="1"/>
                <c:pt idx="0">
                  <c:v>CNN9</c:v>
                </c:pt>
              </c:strCache>
            </c:strRef>
          </c:tx>
          <c:spPr>
            <a:ln>
              <a:solidFill>
                <a:srgbClr val="000000"/>
              </a:solidFill>
            </a:ln>
          </c:spPr>
          <c:marker>
            <c:symbol val="diamond"/>
            <c:size val="10"/>
            <c:spPr>
              <a:solidFill>
                <a:srgbClr val="4285F4"/>
              </a:solidFill>
              <a:ln>
                <a:solidFill>
                  <a:srgbClr val="000000"/>
                </a:solidFill>
              </a:ln>
            </c:spPr>
          </c:marker>
          <c:xVal>
            <c:numRef>
              <c:f>Clustering!$I$123</c:f>
              <c:numCache>
                <c:formatCode>General</c:formatCode>
                <c:ptCount val="1"/>
                <c:pt idx="0">
                  <c:v>1.37274169921875</c:v>
                </c:pt>
              </c:numCache>
            </c:numRef>
          </c:xVal>
          <c:yVal>
            <c:numRef>
              <c:f>Clustering!$H$123</c:f>
              <c:numCache>
                <c:formatCode>General</c:formatCode>
                <c:ptCount val="1"/>
                <c:pt idx="0">
                  <c:v>196</c:v>
                </c:pt>
              </c:numCache>
            </c:numRef>
          </c:yVal>
          <c:smooth val="0"/>
          <c:extLst>
            <c:ext xmlns:c16="http://schemas.microsoft.com/office/drawing/2014/chart" uri="{C3380CC4-5D6E-409C-BE32-E72D297353CC}">
              <c16:uniqueId val="{00000029-D850-5246-86C2-272D0437813F}"/>
            </c:ext>
          </c:extLst>
        </c:ser>
        <c:ser>
          <c:idx val="38"/>
          <c:order val="38"/>
          <c:tx>
            <c:strRef>
              <c:f>Clustering!$F$110</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Clustering!$I$110</c:f>
              <c:numCache>
                <c:formatCode>General</c:formatCode>
                <c:ptCount val="1"/>
                <c:pt idx="0">
                  <c:v>0.4306640625</c:v>
                </c:pt>
              </c:numCache>
            </c:numRef>
          </c:xVal>
          <c:yVal>
            <c:numRef>
              <c:f>Clustering!$H$110</c:f>
              <c:numCache>
                <c:formatCode>General</c:formatCode>
                <c:ptCount val="1"/>
                <c:pt idx="0">
                  <c:v>196</c:v>
                </c:pt>
              </c:numCache>
            </c:numRef>
          </c:yVal>
          <c:smooth val="0"/>
          <c:extLst>
            <c:ext xmlns:c16="http://schemas.microsoft.com/office/drawing/2014/chart" uri="{C3380CC4-5D6E-409C-BE32-E72D297353CC}">
              <c16:uniqueId val="{0000002A-D850-5246-86C2-272D0437813F}"/>
            </c:ext>
          </c:extLst>
        </c:ser>
        <c:ser>
          <c:idx val="39"/>
          <c:order val="39"/>
          <c:tx>
            <c:strRef>
              <c:f>Clustering!$F$111</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Clustering!$I$111</c:f>
              <c:numCache>
                <c:formatCode>General</c:formatCode>
                <c:ptCount val="1"/>
                <c:pt idx="0">
                  <c:v>0.861328125</c:v>
                </c:pt>
              </c:numCache>
            </c:numRef>
          </c:xVal>
          <c:yVal>
            <c:numRef>
              <c:f>Clustering!$H$111</c:f>
              <c:numCache>
                <c:formatCode>General</c:formatCode>
                <c:ptCount val="1"/>
                <c:pt idx="0">
                  <c:v>196</c:v>
                </c:pt>
              </c:numCache>
            </c:numRef>
          </c:yVal>
          <c:smooth val="0"/>
          <c:extLst>
            <c:ext xmlns:c16="http://schemas.microsoft.com/office/drawing/2014/chart" uri="{C3380CC4-5D6E-409C-BE32-E72D297353CC}">
              <c16:uniqueId val="{0000002B-D850-5246-86C2-272D0437813F}"/>
            </c:ext>
          </c:extLst>
        </c:ser>
        <c:ser>
          <c:idx val="40"/>
          <c:order val="40"/>
          <c:tx>
            <c:strRef>
              <c:f>Clustering!$F$112</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Clustering!$I$112</c:f>
              <c:numCache>
                <c:formatCode>General</c:formatCode>
                <c:ptCount val="1"/>
                <c:pt idx="0">
                  <c:v>0.21533203125</c:v>
                </c:pt>
              </c:numCache>
            </c:numRef>
          </c:xVal>
          <c:yVal>
            <c:numRef>
              <c:f>Clustering!$H$112</c:f>
              <c:numCache>
                <c:formatCode>General</c:formatCode>
                <c:ptCount val="1"/>
                <c:pt idx="0">
                  <c:v>49</c:v>
                </c:pt>
              </c:numCache>
            </c:numRef>
          </c:yVal>
          <c:smooth val="0"/>
          <c:extLst>
            <c:ext xmlns:c16="http://schemas.microsoft.com/office/drawing/2014/chart" uri="{C3380CC4-5D6E-409C-BE32-E72D297353CC}">
              <c16:uniqueId val="{0000002C-D850-5246-86C2-272D0437813F}"/>
            </c:ext>
          </c:extLst>
        </c:ser>
        <c:ser>
          <c:idx val="41"/>
          <c:order val="41"/>
          <c:tx>
            <c:strRef>
              <c:f>Clustering!$F$113</c:f>
              <c:strCache>
                <c:ptCount val="1"/>
                <c:pt idx="0">
                  <c:v>CNN11</c:v>
                </c:pt>
              </c:strCache>
            </c:strRef>
          </c:tx>
          <c:spPr>
            <a:ln>
              <a:solidFill>
                <a:srgbClr val="4285F4"/>
              </a:solidFill>
            </a:ln>
          </c:spPr>
          <c:marker>
            <c:spPr>
              <a:solidFill>
                <a:srgbClr val="EA4335"/>
              </a:solidFill>
              <a:ln>
                <a:solidFill>
                  <a:srgbClr val="4285F4"/>
                </a:solidFill>
              </a:ln>
            </c:spPr>
          </c:marker>
          <c:dPt>
            <c:idx val="0"/>
            <c:marker>
              <c:symbol val="diamond"/>
              <c:size val="10"/>
              <c:spPr>
                <a:solidFill>
                  <a:srgbClr val="660066"/>
                </a:solidFill>
                <a:ln>
                  <a:solidFill>
                    <a:schemeClr val="tx2"/>
                  </a:solidFill>
                </a:ln>
              </c:spPr>
            </c:marker>
            <c:bubble3D val="0"/>
            <c:spPr>
              <a:ln>
                <a:solidFill>
                  <a:schemeClr val="tx2"/>
                </a:solidFill>
              </a:ln>
            </c:spPr>
            <c:extLst>
              <c:ext xmlns:c16="http://schemas.microsoft.com/office/drawing/2014/chart" uri="{C3380CC4-5D6E-409C-BE32-E72D297353CC}">
                <c16:uniqueId val="{0000002E-D850-5246-86C2-272D0437813F}"/>
              </c:ext>
            </c:extLst>
          </c:dPt>
          <c:xVal>
            <c:numRef>
              <c:f>Clustering!$I$113</c:f>
              <c:numCache>
                <c:formatCode>General</c:formatCode>
                <c:ptCount val="1"/>
                <c:pt idx="0">
                  <c:v>0.4306640625</c:v>
                </c:pt>
              </c:numCache>
            </c:numRef>
          </c:xVal>
          <c:yVal>
            <c:numRef>
              <c:f>Clustering!$H$113</c:f>
              <c:numCache>
                <c:formatCode>General</c:formatCode>
                <c:ptCount val="1"/>
                <c:pt idx="0">
                  <c:v>49</c:v>
                </c:pt>
              </c:numCache>
            </c:numRef>
          </c:yVal>
          <c:smooth val="0"/>
          <c:extLst>
            <c:ext xmlns:c16="http://schemas.microsoft.com/office/drawing/2014/chart" uri="{C3380CC4-5D6E-409C-BE32-E72D297353CC}">
              <c16:uniqueId val="{0000002F-D850-5246-86C2-272D0437813F}"/>
            </c:ext>
          </c:extLst>
        </c:ser>
        <c:ser>
          <c:idx val="42"/>
          <c:order val="42"/>
          <c:tx>
            <c:strRef>
              <c:f>Clustering!$F$115</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Clustering!$I$115</c:f>
              <c:numCache>
                <c:formatCode>General</c:formatCode>
                <c:ptCount val="1"/>
                <c:pt idx="0">
                  <c:v>0.87890625</c:v>
                </c:pt>
              </c:numCache>
            </c:numRef>
          </c:xVal>
          <c:yVal>
            <c:numRef>
              <c:f>Clustering!$H$115</c:f>
              <c:numCache>
                <c:formatCode>General</c:formatCode>
                <c:ptCount val="1"/>
                <c:pt idx="0">
                  <c:v>100</c:v>
                </c:pt>
              </c:numCache>
            </c:numRef>
          </c:yVal>
          <c:smooth val="0"/>
          <c:extLst>
            <c:ext xmlns:c16="http://schemas.microsoft.com/office/drawing/2014/chart" uri="{C3380CC4-5D6E-409C-BE32-E72D297353CC}">
              <c16:uniqueId val="{00000030-D850-5246-86C2-272D0437813F}"/>
            </c:ext>
          </c:extLst>
        </c:ser>
        <c:ser>
          <c:idx val="43"/>
          <c:order val="43"/>
          <c:tx>
            <c:strRef>
              <c:f>Clustering!$F$116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Clustering!$I$116</c:f>
              <c:numCache>
                <c:formatCode>General</c:formatCode>
                <c:ptCount val="1"/>
                <c:pt idx="0">
                  <c:v>0.439453125</c:v>
                </c:pt>
              </c:numCache>
            </c:numRef>
          </c:xVal>
          <c:yVal>
            <c:numRef>
              <c:f>Clustering!$H$116</c:f>
              <c:numCache>
                <c:formatCode>General</c:formatCode>
                <c:ptCount val="1"/>
                <c:pt idx="0">
                  <c:v>100</c:v>
                </c:pt>
              </c:numCache>
            </c:numRef>
          </c:yVal>
          <c:smooth val="0"/>
          <c:extLst>
            <c:ext xmlns:c16="http://schemas.microsoft.com/office/drawing/2014/chart" uri="{C3380CC4-5D6E-409C-BE32-E72D297353CC}">
              <c16:uniqueId val="{00000031-D850-5246-86C2-272D0437813F}"/>
            </c:ext>
          </c:extLst>
        </c:ser>
        <c:ser>
          <c:idx val="44"/>
          <c:order val="44"/>
          <c:tx>
            <c:strRef>
              <c:f>Clustering!$F$117</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Clustering!$I$117</c:f>
              <c:numCache>
                <c:formatCode>General</c:formatCode>
                <c:ptCount val="1"/>
                <c:pt idx="0">
                  <c:v>0.158203125</c:v>
                </c:pt>
              </c:numCache>
            </c:numRef>
          </c:xVal>
          <c:yVal>
            <c:numRef>
              <c:f>Clustering!$H$117</c:f>
              <c:numCache>
                <c:formatCode>General</c:formatCode>
                <c:ptCount val="1"/>
                <c:pt idx="0">
                  <c:v>16</c:v>
                </c:pt>
              </c:numCache>
            </c:numRef>
          </c:yVal>
          <c:smooth val="0"/>
          <c:extLst>
            <c:ext xmlns:c16="http://schemas.microsoft.com/office/drawing/2014/chart" uri="{C3380CC4-5D6E-409C-BE32-E72D297353CC}">
              <c16:uniqueId val="{00000032-D850-5246-86C2-272D0437813F}"/>
            </c:ext>
          </c:extLst>
        </c:ser>
        <c:ser>
          <c:idx val="45"/>
          <c:order val="45"/>
          <c:tx>
            <c:strRef>
              <c:f>Clustering!$F$118</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Clustering!$I$118</c:f>
              <c:numCache>
                <c:formatCode>General</c:formatCode>
                <c:ptCount val="1"/>
                <c:pt idx="0">
                  <c:v>0.263671875</c:v>
                </c:pt>
              </c:numCache>
            </c:numRef>
          </c:xVal>
          <c:yVal>
            <c:numRef>
              <c:f>Clustering!$H$118</c:f>
              <c:numCache>
                <c:formatCode>General</c:formatCode>
                <c:ptCount val="1"/>
                <c:pt idx="0">
                  <c:v>16</c:v>
                </c:pt>
              </c:numCache>
            </c:numRef>
          </c:yVal>
          <c:smooth val="0"/>
          <c:extLst>
            <c:ext xmlns:c16="http://schemas.microsoft.com/office/drawing/2014/chart" uri="{C3380CC4-5D6E-409C-BE32-E72D297353CC}">
              <c16:uniqueId val="{00000033-D850-5246-86C2-272D0437813F}"/>
            </c:ext>
          </c:extLst>
        </c:ser>
        <c:ser>
          <c:idx val="46"/>
          <c:order val="46"/>
          <c:tx>
            <c:strRef>
              <c:f>Clustering!$F$119</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Clustering!$I$119</c:f>
              <c:numCache>
                <c:formatCode>General</c:formatCode>
                <c:ptCount val="1"/>
                <c:pt idx="0">
                  <c:v>0.2109375</c:v>
                </c:pt>
              </c:numCache>
            </c:numRef>
          </c:xVal>
          <c:yVal>
            <c:numRef>
              <c:f>Clustering!$H$119</c:f>
              <c:numCache>
                <c:formatCode>General</c:formatCode>
                <c:ptCount val="1"/>
                <c:pt idx="0">
                  <c:v>64</c:v>
                </c:pt>
              </c:numCache>
            </c:numRef>
          </c:yVal>
          <c:smooth val="0"/>
          <c:extLst>
            <c:ext xmlns:c16="http://schemas.microsoft.com/office/drawing/2014/chart" uri="{C3380CC4-5D6E-409C-BE32-E72D297353CC}">
              <c16:uniqueId val="{00000034-D850-5246-86C2-272D0437813F}"/>
            </c:ext>
          </c:extLst>
        </c:ser>
        <c:ser>
          <c:idx val="47"/>
          <c:order val="47"/>
          <c:tx>
            <c:strRef>
              <c:f>Clustering!$F$120</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Clustering!$I$120</c:f>
              <c:numCache>
                <c:formatCode>General</c:formatCode>
                <c:ptCount val="1"/>
                <c:pt idx="0">
                  <c:v>0.421875</c:v>
                </c:pt>
              </c:numCache>
            </c:numRef>
          </c:xVal>
          <c:yVal>
            <c:numRef>
              <c:f>Clustering!$H$120</c:f>
              <c:numCache>
                <c:formatCode>General</c:formatCode>
                <c:ptCount val="1"/>
                <c:pt idx="0">
                  <c:v>64</c:v>
                </c:pt>
              </c:numCache>
            </c:numRef>
          </c:yVal>
          <c:smooth val="0"/>
          <c:extLst>
            <c:ext xmlns:c16="http://schemas.microsoft.com/office/drawing/2014/chart" uri="{C3380CC4-5D6E-409C-BE32-E72D297353CC}">
              <c16:uniqueId val="{00000035-D850-5246-86C2-272D0437813F}"/>
            </c:ext>
          </c:extLst>
        </c:ser>
        <c:ser>
          <c:idx val="48"/>
          <c:order val="48"/>
          <c:tx>
            <c:strRef>
              <c:f>Clustering!$F$121</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Clustering!$I$121</c:f>
              <c:numCache>
                <c:formatCode>General</c:formatCode>
                <c:ptCount val="1"/>
                <c:pt idx="0">
                  <c:v>0.6328125</c:v>
                </c:pt>
              </c:numCache>
            </c:numRef>
          </c:xVal>
          <c:yVal>
            <c:numRef>
              <c:f>Clustering!$H$121</c:f>
              <c:numCache>
                <c:formatCode>General</c:formatCode>
                <c:ptCount val="1"/>
                <c:pt idx="0">
                  <c:v>64</c:v>
                </c:pt>
              </c:numCache>
            </c:numRef>
          </c:yVal>
          <c:smooth val="0"/>
          <c:extLst>
            <c:ext xmlns:c16="http://schemas.microsoft.com/office/drawing/2014/chart" uri="{C3380CC4-5D6E-409C-BE32-E72D297353CC}">
              <c16:uniqueId val="{00000036-D850-5246-86C2-272D0437813F}"/>
            </c:ext>
          </c:extLst>
        </c:ser>
        <c:ser>
          <c:idx val="49"/>
          <c:order val="49"/>
          <c:tx>
            <c:strRef>
              <c:f>Clustering!$F$18</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Clustering!$G$18</c:f>
              <c:numCache>
                <c:formatCode>General</c:formatCode>
                <c:ptCount val="1"/>
                <c:pt idx="0">
                  <c:v>0.25</c:v>
                </c:pt>
              </c:numCache>
            </c:numRef>
          </c:xVal>
          <c:yVal>
            <c:numRef>
              <c:f>Clustering!$H$18</c:f>
              <c:numCache>
                <c:formatCode>General</c:formatCode>
                <c:ptCount val="1"/>
                <c:pt idx="0">
                  <c:v>1</c:v>
                </c:pt>
              </c:numCache>
            </c:numRef>
          </c:yVal>
          <c:smooth val="0"/>
          <c:extLst>
            <c:ext xmlns:c16="http://schemas.microsoft.com/office/drawing/2014/chart" uri="{C3380CC4-5D6E-409C-BE32-E72D297353CC}">
              <c16:uniqueId val="{00000037-D850-5246-86C2-272D0437813F}"/>
            </c:ext>
          </c:extLst>
        </c:ser>
        <c:ser>
          <c:idx val="50"/>
          <c:order val="50"/>
          <c:tx>
            <c:strRef>
              <c:f>Clustering!$F$19</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Clustering!$I$19</c:f>
              <c:numCache>
                <c:formatCode>General</c:formatCode>
                <c:ptCount val="1"/>
                <c:pt idx="0">
                  <c:v>6.25E-2</c:v>
                </c:pt>
              </c:numCache>
            </c:numRef>
          </c:xVal>
          <c:yVal>
            <c:numRef>
              <c:f>Clustering!$H$19</c:f>
              <c:numCache>
                <c:formatCode>General</c:formatCode>
                <c:ptCount val="1"/>
                <c:pt idx="0">
                  <c:v>1</c:v>
                </c:pt>
              </c:numCache>
            </c:numRef>
          </c:yVal>
          <c:smooth val="0"/>
          <c:extLst>
            <c:ext xmlns:c16="http://schemas.microsoft.com/office/drawing/2014/chart" uri="{C3380CC4-5D6E-409C-BE32-E72D297353CC}">
              <c16:uniqueId val="{00000038-D850-5246-86C2-272D0437813F}"/>
            </c:ext>
          </c:extLst>
        </c:ser>
        <c:ser>
          <c:idx val="51"/>
          <c:order val="51"/>
          <c:tx>
            <c:strRef>
              <c:f>Clustering!$F$36</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Clustering!$I$36</c:f>
              <c:numCache>
                <c:formatCode>General</c:formatCode>
                <c:ptCount val="1"/>
                <c:pt idx="0">
                  <c:v>87.890625</c:v>
                </c:pt>
              </c:numCache>
            </c:numRef>
          </c:xVal>
          <c:yVal>
            <c:numRef>
              <c:f>Clustering!$H$36</c:f>
              <c:numCache>
                <c:formatCode>General</c:formatCode>
                <c:ptCount val="1"/>
                <c:pt idx="0">
                  <c:v>5625</c:v>
                </c:pt>
              </c:numCache>
            </c:numRef>
          </c:yVal>
          <c:smooth val="0"/>
          <c:extLst>
            <c:ext xmlns:c16="http://schemas.microsoft.com/office/drawing/2014/chart" uri="{C3380CC4-5D6E-409C-BE32-E72D297353CC}">
              <c16:uniqueId val="{00000039-D850-5246-86C2-272D0437813F}"/>
            </c:ext>
          </c:extLst>
        </c:ser>
        <c:ser>
          <c:idx val="52"/>
          <c:order val="52"/>
          <c:tx>
            <c:strRef>
              <c:f>Clustering!$F$37</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Clustering!$I$37</c:f>
              <c:numCache>
                <c:formatCode>General</c:formatCode>
                <c:ptCount val="1"/>
                <c:pt idx="0">
                  <c:v>45.125</c:v>
                </c:pt>
              </c:numCache>
            </c:numRef>
          </c:xVal>
          <c:yVal>
            <c:numRef>
              <c:f>Clustering!$H$37</c:f>
              <c:numCache>
                <c:formatCode>General</c:formatCode>
                <c:ptCount val="1"/>
                <c:pt idx="0">
                  <c:v>1444</c:v>
                </c:pt>
              </c:numCache>
            </c:numRef>
          </c:yVal>
          <c:smooth val="0"/>
          <c:extLst>
            <c:ext xmlns:c16="http://schemas.microsoft.com/office/drawing/2014/chart" uri="{C3380CC4-5D6E-409C-BE32-E72D297353CC}">
              <c16:uniqueId val="{0000003A-D850-5246-86C2-272D0437813F}"/>
            </c:ext>
          </c:extLst>
        </c:ser>
        <c:ser>
          <c:idx val="53"/>
          <c:order val="53"/>
          <c:tx>
            <c:strRef>
              <c:f>Clustering!$F$38</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Clustering!$I$38</c:f>
              <c:numCache>
                <c:formatCode>General</c:formatCode>
                <c:ptCount val="1"/>
                <c:pt idx="0">
                  <c:v>90.25</c:v>
                </c:pt>
              </c:numCache>
            </c:numRef>
          </c:xVal>
          <c:yVal>
            <c:numRef>
              <c:f>Clustering!$H$38</c:f>
              <c:numCache>
                <c:formatCode>General</c:formatCode>
                <c:ptCount val="1"/>
                <c:pt idx="0">
                  <c:v>1444</c:v>
                </c:pt>
              </c:numCache>
            </c:numRef>
          </c:yVal>
          <c:smooth val="0"/>
          <c:extLst>
            <c:ext xmlns:c16="http://schemas.microsoft.com/office/drawing/2014/chart" uri="{C3380CC4-5D6E-409C-BE32-E72D297353CC}">
              <c16:uniqueId val="{0000003B-D850-5246-86C2-272D0437813F}"/>
            </c:ext>
          </c:extLst>
        </c:ser>
        <c:ser>
          <c:idx val="54"/>
          <c:order val="54"/>
          <c:tx>
            <c:strRef>
              <c:f>Clustering!$F$39</c:f>
              <c:strCache>
                <c:ptCount val="1"/>
                <c:pt idx="0">
                  <c:v>CNN11</c:v>
                </c:pt>
              </c:strCache>
            </c:strRef>
          </c:tx>
          <c:spPr>
            <a:ln>
              <a:solidFill>
                <a:srgbClr val="000000"/>
              </a:solidFill>
            </a:ln>
          </c:spPr>
          <c:marker>
            <c:symbol val="diamond"/>
            <c:size val="10"/>
            <c:spPr>
              <a:solidFill>
                <a:srgbClr val="660066"/>
              </a:solidFill>
              <a:ln>
                <a:solidFill>
                  <a:srgbClr val="000000"/>
                </a:solidFill>
              </a:ln>
            </c:spPr>
          </c:marker>
          <c:xVal>
            <c:numRef>
              <c:f>Clustering!$I$39</c:f>
              <c:numCache>
                <c:formatCode>General</c:formatCode>
                <c:ptCount val="1"/>
                <c:pt idx="0">
                  <c:v>49</c:v>
                </c:pt>
              </c:numCache>
            </c:numRef>
          </c:xVal>
          <c:yVal>
            <c:numRef>
              <c:f>Clustering!$H$39</c:f>
              <c:numCache>
                <c:formatCode>General</c:formatCode>
                <c:ptCount val="1"/>
                <c:pt idx="0">
                  <c:v>3136</c:v>
                </c:pt>
              </c:numCache>
            </c:numRef>
          </c:yVal>
          <c:smooth val="0"/>
          <c:extLst>
            <c:ext xmlns:c16="http://schemas.microsoft.com/office/drawing/2014/chart" uri="{C3380CC4-5D6E-409C-BE32-E72D297353CC}">
              <c16:uniqueId val="{0000003C-D850-5246-86C2-272D0437813F}"/>
            </c:ext>
          </c:extLst>
        </c:ser>
        <c:ser>
          <c:idx val="55"/>
          <c:order val="55"/>
          <c:tx>
            <c:strRef>
              <c:f>Clustering!$F$55</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Clustering!$I$55</c:f>
              <c:numCache>
                <c:formatCode>General</c:formatCode>
                <c:ptCount val="1"/>
                <c:pt idx="0">
                  <c:v>24</c:v>
                </c:pt>
              </c:numCache>
            </c:numRef>
          </c:xVal>
          <c:yVal>
            <c:numRef>
              <c:f>Clustering!$H$55</c:f>
              <c:numCache>
                <c:formatCode>General</c:formatCode>
                <c:ptCount val="1"/>
                <c:pt idx="0">
                  <c:v>4096</c:v>
                </c:pt>
              </c:numCache>
            </c:numRef>
          </c:yVal>
          <c:smooth val="0"/>
          <c:extLst>
            <c:ext xmlns:c16="http://schemas.microsoft.com/office/drawing/2014/chart" uri="{C3380CC4-5D6E-409C-BE32-E72D297353CC}">
              <c16:uniqueId val="{0000003D-D850-5246-86C2-272D0437813F}"/>
            </c:ext>
          </c:extLst>
        </c:ser>
        <c:ser>
          <c:idx val="56"/>
          <c:order val="56"/>
          <c:tx>
            <c:strRef>
              <c:f>Clustering!$F$71</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Clustering!$I$71</c:f>
              <c:numCache>
                <c:formatCode>General</c:formatCode>
                <c:ptCount val="1"/>
                <c:pt idx="0">
                  <c:v>18.75</c:v>
                </c:pt>
              </c:numCache>
            </c:numRef>
          </c:xVal>
          <c:yVal>
            <c:numRef>
              <c:f>Clustering!$H$71</c:f>
              <c:numCache>
                <c:formatCode>General</c:formatCode>
                <c:ptCount val="1"/>
                <c:pt idx="0">
                  <c:v>16</c:v>
                </c:pt>
              </c:numCache>
            </c:numRef>
          </c:yVal>
          <c:smooth val="0"/>
          <c:extLst>
            <c:ext xmlns:c16="http://schemas.microsoft.com/office/drawing/2014/chart" uri="{C3380CC4-5D6E-409C-BE32-E72D297353CC}">
              <c16:uniqueId val="{0000003E-D850-5246-86C2-272D0437813F}"/>
            </c:ext>
          </c:extLst>
        </c:ser>
        <c:ser>
          <c:idx val="57"/>
          <c:order val="57"/>
          <c:tx>
            <c:strRef>
              <c:f>Clustering!$F$70</c:f>
              <c:strCache>
                <c:ptCount val="1"/>
                <c:pt idx="0">
                  <c:v>CNN13</c:v>
                </c:pt>
              </c:strCache>
            </c:strRef>
          </c:tx>
          <c:spPr>
            <a:ln>
              <a:solidFill>
                <a:srgbClr val="000000"/>
              </a:solidFill>
            </a:ln>
          </c:spPr>
          <c:marker>
            <c:symbol val="diamond"/>
            <c:size val="10"/>
            <c:spPr>
              <a:solidFill>
                <a:srgbClr val="FF0000"/>
              </a:solidFill>
              <a:ln>
                <a:solidFill>
                  <a:srgbClr val="000000"/>
                </a:solidFill>
              </a:ln>
            </c:spPr>
          </c:marker>
          <c:xVal>
            <c:numRef>
              <c:f>Clustering!$I$70</c:f>
              <c:numCache>
                <c:formatCode>General</c:formatCode>
                <c:ptCount val="1"/>
                <c:pt idx="0">
                  <c:v>13</c:v>
                </c:pt>
              </c:numCache>
            </c:numRef>
          </c:xVal>
          <c:yVal>
            <c:numRef>
              <c:f>Clustering!$H$70</c:f>
              <c:numCache>
                <c:formatCode>General</c:formatCode>
                <c:ptCount val="1"/>
                <c:pt idx="0">
                  <c:v>16</c:v>
                </c:pt>
              </c:numCache>
            </c:numRef>
          </c:yVal>
          <c:smooth val="0"/>
          <c:extLst>
            <c:ext xmlns:c16="http://schemas.microsoft.com/office/drawing/2014/chart" uri="{C3380CC4-5D6E-409C-BE32-E72D297353CC}">
              <c16:uniqueId val="{0000003F-D850-5246-86C2-272D0437813F}"/>
            </c:ext>
          </c:extLst>
        </c:ser>
        <c:ser>
          <c:idx val="58"/>
          <c:order val="58"/>
          <c:tx>
            <c:strRef>
              <c:f>Clustering!$F$87</c:f>
              <c:strCache>
                <c:ptCount val="1"/>
                <c:pt idx="0">
                  <c:v>CNN3</c:v>
                </c:pt>
              </c:strCache>
            </c:strRef>
          </c:tx>
          <c:spPr>
            <a:ln>
              <a:solidFill>
                <a:srgbClr val="000000"/>
              </a:solidFill>
            </a:ln>
          </c:spPr>
          <c:marker>
            <c:symbol val="diamond"/>
            <c:size val="10"/>
            <c:spPr>
              <a:solidFill>
                <a:schemeClr val="accent6">
                  <a:lumMod val="40000"/>
                  <a:lumOff val="60000"/>
                </a:schemeClr>
              </a:solidFill>
              <a:ln>
                <a:solidFill>
                  <a:srgbClr val="000000"/>
                </a:solidFill>
              </a:ln>
            </c:spPr>
          </c:marker>
          <c:xVal>
            <c:numRef>
              <c:f>Clustering!$I$87</c:f>
              <c:numCache>
                <c:formatCode>General</c:formatCode>
                <c:ptCount val="1"/>
                <c:pt idx="0">
                  <c:v>59.267578125</c:v>
                </c:pt>
              </c:numCache>
            </c:numRef>
          </c:xVal>
          <c:yVal>
            <c:numRef>
              <c:f>Clustering!$H$87</c:f>
              <c:numCache>
                <c:formatCode>General</c:formatCode>
                <c:ptCount val="1"/>
                <c:pt idx="0">
                  <c:v>289</c:v>
                </c:pt>
              </c:numCache>
            </c:numRef>
          </c:yVal>
          <c:smooth val="0"/>
          <c:extLst>
            <c:ext xmlns:c16="http://schemas.microsoft.com/office/drawing/2014/chart" uri="{C3380CC4-5D6E-409C-BE32-E72D297353CC}">
              <c16:uniqueId val="{00000040-D850-5246-86C2-272D0437813F}"/>
            </c:ext>
          </c:extLst>
        </c:ser>
        <c:ser>
          <c:idx val="60"/>
          <c:order val="59"/>
          <c:tx>
            <c:strRef>
              <c:f>Clustering!$F$26</c:f>
              <c:strCache>
                <c:ptCount val="1"/>
                <c:pt idx="0">
                  <c:v>CNN3</c:v>
                </c:pt>
              </c:strCache>
            </c:strRef>
          </c:tx>
          <c:spPr>
            <a:ln>
              <a:solidFill>
                <a:srgbClr val="000000"/>
              </a:solidFill>
            </a:ln>
          </c:spPr>
          <c:marker>
            <c:symbol val="diamond"/>
            <c:size val="10"/>
            <c:spPr>
              <a:solidFill>
                <a:schemeClr val="accent6">
                  <a:lumMod val="40000"/>
                  <a:lumOff val="60000"/>
                </a:schemeClr>
              </a:solidFill>
              <a:ln>
                <a:solidFill>
                  <a:srgbClr val="000000"/>
                </a:solidFill>
              </a:ln>
            </c:spPr>
          </c:marker>
          <c:xVal>
            <c:numRef>
              <c:f>Clustering!$I$26</c:f>
              <c:numCache>
                <c:formatCode>General</c:formatCode>
                <c:ptCount val="1"/>
                <c:pt idx="0">
                  <c:v>26.0205078125</c:v>
                </c:pt>
              </c:numCache>
            </c:numRef>
          </c:xVal>
          <c:yVal>
            <c:numRef>
              <c:f>Clustering!$H$26</c:f>
              <c:numCache>
                <c:formatCode>General</c:formatCode>
                <c:ptCount val="1"/>
                <c:pt idx="0">
                  <c:v>5329</c:v>
                </c:pt>
              </c:numCache>
            </c:numRef>
          </c:yVal>
          <c:smooth val="0"/>
          <c:extLst>
            <c:ext xmlns:c16="http://schemas.microsoft.com/office/drawing/2014/chart" uri="{C3380CC4-5D6E-409C-BE32-E72D297353CC}">
              <c16:uniqueId val="{00000041-D850-5246-86C2-272D0437813F}"/>
            </c:ext>
          </c:extLst>
        </c:ser>
        <c:ser>
          <c:idx val="61"/>
          <c:order val="60"/>
          <c:tx>
            <c:strRef>
              <c:f>Clustering!$F$32</c:f>
              <c:strCache>
                <c:ptCount val="1"/>
                <c:pt idx="0">
                  <c:v>CNN3</c:v>
                </c:pt>
              </c:strCache>
            </c:strRef>
          </c:tx>
          <c:spPr>
            <a:ln>
              <a:solidFill>
                <a:srgbClr val="000000"/>
              </a:solidFill>
            </a:ln>
          </c:spPr>
          <c:marker>
            <c:symbol val="diamond"/>
            <c:size val="9"/>
            <c:spPr>
              <a:solidFill>
                <a:srgbClr val="B5E5E8"/>
              </a:solidFill>
              <a:ln>
                <a:solidFill>
                  <a:srgbClr val="000000"/>
                </a:solidFill>
              </a:ln>
            </c:spPr>
          </c:marker>
          <c:xVal>
            <c:numRef>
              <c:f>Clustering!$I$32</c:f>
              <c:numCache>
                <c:formatCode>General</c:formatCode>
                <c:ptCount val="1"/>
                <c:pt idx="0">
                  <c:v>188.630859375</c:v>
                </c:pt>
              </c:numCache>
            </c:numRef>
          </c:xVal>
          <c:yVal>
            <c:numRef>
              <c:f>Clustering!$H$32</c:f>
              <c:numCache>
                <c:formatCode>General</c:formatCode>
                <c:ptCount val="1"/>
                <c:pt idx="0">
                  <c:v>9731</c:v>
                </c:pt>
              </c:numCache>
            </c:numRef>
          </c:yVal>
          <c:smooth val="0"/>
          <c:extLst>
            <c:ext xmlns:c16="http://schemas.microsoft.com/office/drawing/2014/chart" uri="{C3380CC4-5D6E-409C-BE32-E72D297353CC}">
              <c16:uniqueId val="{00000042-D850-5246-86C2-272D0437813F}"/>
            </c:ext>
          </c:extLst>
        </c:ser>
        <c:ser>
          <c:idx val="59"/>
          <c:order val="61"/>
          <c:tx>
            <c:strRef>
              <c:f>Clustering!$F$7</c:f>
              <c:strCache>
                <c:ptCount val="1"/>
                <c:pt idx="0">
                  <c:v>LSTM1</c:v>
                </c:pt>
              </c:strCache>
            </c:strRef>
          </c:tx>
          <c:spPr>
            <a:ln>
              <a:solidFill>
                <a:srgbClr val="000000"/>
              </a:solidFill>
            </a:ln>
          </c:spPr>
          <c:marker>
            <c:symbol val="square"/>
            <c:size val="10"/>
            <c:spPr>
              <a:solidFill>
                <a:schemeClr val="accent1"/>
              </a:solidFill>
              <a:ln>
                <a:solidFill>
                  <a:srgbClr val="000000"/>
                </a:solidFill>
              </a:ln>
            </c:spPr>
          </c:marker>
          <c:xVal>
            <c:numRef>
              <c:f>Clustering!$I$7</c:f>
              <c:numCache>
                <c:formatCode>General</c:formatCode>
                <c:ptCount val="1"/>
                <c:pt idx="0">
                  <c:v>1.1200000000000001</c:v>
                </c:pt>
              </c:numCache>
            </c:numRef>
          </c:xVal>
          <c:yVal>
            <c:numRef>
              <c:f>Clustering!$H$7</c:f>
              <c:numCache>
                <c:formatCode>General</c:formatCode>
                <c:ptCount val="1"/>
                <c:pt idx="0">
                  <c:v>1</c:v>
                </c:pt>
              </c:numCache>
            </c:numRef>
          </c:yVal>
          <c:smooth val="0"/>
          <c:extLst>
            <c:ext xmlns:c16="http://schemas.microsoft.com/office/drawing/2014/chart" uri="{C3380CC4-5D6E-409C-BE32-E72D297353CC}">
              <c16:uniqueId val="{00000043-D850-5246-86C2-272D0437813F}"/>
            </c:ext>
          </c:extLst>
        </c:ser>
        <c:ser>
          <c:idx val="63"/>
          <c:order val="62"/>
          <c:tx>
            <c:strRef>
              <c:f>Clustering!$F$9</c:f>
              <c:strCache>
                <c:ptCount val="1"/>
                <c:pt idx="0">
                  <c:v>LSTM2</c:v>
                </c:pt>
              </c:strCache>
            </c:strRef>
          </c:tx>
          <c:spPr>
            <a:ln>
              <a:solidFill>
                <a:srgbClr val="000000"/>
              </a:solidFill>
            </a:ln>
          </c:spPr>
          <c:marker>
            <c:symbol val="square"/>
            <c:size val="10"/>
            <c:spPr>
              <a:solidFill>
                <a:schemeClr val="accent1"/>
              </a:solidFill>
              <a:ln>
                <a:solidFill>
                  <a:srgbClr val="000000"/>
                </a:solidFill>
              </a:ln>
            </c:spPr>
          </c:marker>
          <c:xVal>
            <c:numRef>
              <c:f>Clustering!$I$9</c:f>
              <c:numCache>
                <c:formatCode>General</c:formatCode>
                <c:ptCount val="1"/>
                <c:pt idx="0">
                  <c:v>5</c:v>
                </c:pt>
              </c:numCache>
            </c:numRef>
          </c:xVal>
          <c:yVal>
            <c:numRef>
              <c:f>Clustering!$H$9</c:f>
              <c:numCache>
                <c:formatCode>General</c:formatCode>
                <c:ptCount val="1"/>
                <c:pt idx="0">
                  <c:v>1</c:v>
                </c:pt>
              </c:numCache>
            </c:numRef>
          </c:yVal>
          <c:smooth val="0"/>
          <c:extLst>
            <c:ext xmlns:c16="http://schemas.microsoft.com/office/drawing/2014/chart" uri="{C3380CC4-5D6E-409C-BE32-E72D297353CC}">
              <c16:uniqueId val="{00000044-D850-5246-86C2-272D0437813F}"/>
            </c:ext>
          </c:extLst>
        </c:ser>
        <c:ser>
          <c:idx val="64"/>
          <c:order val="63"/>
          <c:tx>
            <c:strRef>
              <c:f>Clustering!$F$10</c:f>
              <c:strCache>
                <c:ptCount val="1"/>
                <c:pt idx="0">
                  <c:v>Transd.1</c:v>
                </c:pt>
              </c:strCache>
            </c:strRef>
          </c:tx>
          <c:spPr>
            <a:ln>
              <a:solidFill>
                <a:srgbClr val="000000"/>
              </a:solidFill>
            </a:ln>
          </c:spPr>
          <c:marker>
            <c:symbol val="triangle"/>
            <c:size val="10"/>
            <c:spPr>
              <a:solidFill>
                <a:srgbClr val="FF0000"/>
              </a:solidFill>
              <a:ln>
                <a:solidFill>
                  <a:srgbClr val="000000"/>
                </a:solidFill>
              </a:ln>
            </c:spPr>
          </c:marker>
          <c:xVal>
            <c:numRef>
              <c:f>Clustering!$I$10</c:f>
              <c:numCache>
                <c:formatCode>General</c:formatCode>
                <c:ptCount val="1"/>
                <c:pt idx="0">
                  <c:v>7.5531005859375</c:v>
                </c:pt>
              </c:numCache>
            </c:numRef>
          </c:xVal>
          <c:yVal>
            <c:numRef>
              <c:f>Clustering!$H$10</c:f>
              <c:numCache>
                <c:formatCode>General</c:formatCode>
                <c:ptCount val="1"/>
                <c:pt idx="0">
                  <c:v>1</c:v>
                </c:pt>
              </c:numCache>
            </c:numRef>
          </c:yVal>
          <c:smooth val="0"/>
          <c:extLst>
            <c:ext xmlns:c16="http://schemas.microsoft.com/office/drawing/2014/chart" uri="{C3380CC4-5D6E-409C-BE32-E72D297353CC}">
              <c16:uniqueId val="{00000045-D850-5246-86C2-272D0437813F}"/>
            </c:ext>
          </c:extLst>
        </c:ser>
        <c:ser>
          <c:idx val="65"/>
          <c:order val="64"/>
          <c:tx>
            <c:strRef>
              <c:f>Clustering!$F$11</c:f>
              <c:strCache>
                <c:ptCount val="1"/>
                <c:pt idx="0">
                  <c:v>Transd.1</c:v>
                </c:pt>
              </c:strCache>
            </c:strRef>
          </c:tx>
          <c:spPr>
            <a:ln>
              <a:solidFill>
                <a:srgbClr val="000000"/>
              </a:solidFill>
            </a:ln>
          </c:spPr>
          <c:marker>
            <c:symbol val="triangle"/>
            <c:size val="10"/>
            <c:spPr>
              <a:solidFill>
                <a:srgbClr val="FF0000"/>
              </a:solidFill>
              <a:ln>
                <a:solidFill>
                  <a:srgbClr val="000000"/>
                </a:solidFill>
              </a:ln>
            </c:spPr>
          </c:marker>
          <c:xVal>
            <c:numRef>
              <c:f>Clustering!$I$11</c:f>
              <c:numCache>
                <c:formatCode>General</c:formatCode>
                <c:ptCount val="1"/>
                <c:pt idx="0">
                  <c:v>10.2996826171875</c:v>
                </c:pt>
              </c:numCache>
            </c:numRef>
          </c:xVal>
          <c:yVal>
            <c:numRef>
              <c:f>Clustering!$H$11</c:f>
              <c:numCache>
                <c:formatCode>General</c:formatCode>
                <c:ptCount val="1"/>
                <c:pt idx="0">
                  <c:v>1</c:v>
                </c:pt>
              </c:numCache>
            </c:numRef>
          </c:yVal>
          <c:smooth val="0"/>
          <c:extLst>
            <c:ext xmlns:c16="http://schemas.microsoft.com/office/drawing/2014/chart" uri="{C3380CC4-5D6E-409C-BE32-E72D297353CC}">
              <c16:uniqueId val="{00000046-D850-5246-86C2-272D0437813F}"/>
            </c:ext>
          </c:extLst>
        </c:ser>
        <c:ser>
          <c:idx val="67"/>
          <c:order val="65"/>
          <c:tx>
            <c:strRef>
              <c:f>Clustering!$F$13</c:f>
              <c:strCache>
                <c:ptCount val="1"/>
                <c:pt idx="0">
                  <c:v>Transd.3</c:v>
                </c:pt>
              </c:strCache>
            </c:strRef>
          </c:tx>
          <c:spPr>
            <a:ln>
              <a:solidFill>
                <a:srgbClr val="000000"/>
              </a:solidFill>
            </a:ln>
          </c:spPr>
          <c:marker>
            <c:symbol val="triangle"/>
            <c:size val="10"/>
            <c:spPr>
              <a:solidFill>
                <a:schemeClr val="accent4"/>
              </a:solidFill>
              <a:ln>
                <a:solidFill>
                  <a:srgbClr val="000000"/>
                </a:solidFill>
              </a:ln>
            </c:spPr>
          </c:marker>
          <c:xVal>
            <c:strRef>
              <c:f>Clustering!$I$13</c:f>
              <c:strCache>
                <c:ptCount val="1"/>
                <c:pt idx="0">
                  <c:v>6,45</c:v>
                </c:pt>
              </c:strCache>
            </c:strRef>
          </c:xVal>
          <c:yVal>
            <c:numRef>
              <c:f>Clustering!$H$13</c:f>
              <c:numCache>
                <c:formatCode>General</c:formatCode>
                <c:ptCount val="1"/>
                <c:pt idx="0">
                  <c:v>1</c:v>
                </c:pt>
              </c:numCache>
            </c:numRef>
          </c:yVal>
          <c:smooth val="0"/>
          <c:extLst>
            <c:ext xmlns:c16="http://schemas.microsoft.com/office/drawing/2014/chart" uri="{C3380CC4-5D6E-409C-BE32-E72D297353CC}">
              <c16:uniqueId val="{00000047-D850-5246-86C2-272D0437813F}"/>
            </c:ext>
          </c:extLst>
        </c:ser>
        <c:ser>
          <c:idx val="62"/>
          <c:order val="66"/>
          <c:tx>
            <c:strRef>
              <c:f>Clustering!$F$12</c:f>
              <c:strCache>
                <c:ptCount val="1"/>
                <c:pt idx="0">
                  <c:v>Transd.2</c:v>
                </c:pt>
              </c:strCache>
            </c:strRef>
          </c:tx>
          <c:spPr>
            <a:ln>
              <a:solidFill>
                <a:srgbClr val="000000"/>
              </a:solidFill>
            </a:ln>
          </c:spPr>
          <c:marker>
            <c:symbol val="triangle"/>
            <c:size val="10"/>
            <c:spPr>
              <a:solidFill>
                <a:schemeClr val="accent4"/>
              </a:solidFill>
              <a:ln>
                <a:solidFill>
                  <a:srgbClr val="000000"/>
                </a:solidFill>
              </a:ln>
            </c:spPr>
          </c:marker>
          <c:xVal>
            <c:numRef>
              <c:f>Clustering!$I$12</c:f>
              <c:numCache>
                <c:formatCode>General</c:formatCode>
                <c:ptCount val="1"/>
                <c:pt idx="0">
                  <c:v>14.87</c:v>
                </c:pt>
              </c:numCache>
            </c:numRef>
          </c:xVal>
          <c:yVal>
            <c:numRef>
              <c:f>Clustering!$H$12</c:f>
              <c:numCache>
                <c:formatCode>General</c:formatCode>
                <c:ptCount val="1"/>
                <c:pt idx="0">
                  <c:v>1</c:v>
                </c:pt>
              </c:numCache>
            </c:numRef>
          </c:yVal>
          <c:smooth val="0"/>
          <c:extLst>
            <c:ext xmlns:c16="http://schemas.microsoft.com/office/drawing/2014/chart" uri="{C3380CC4-5D6E-409C-BE32-E72D297353CC}">
              <c16:uniqueId val="{00000048-D850-5246-86C2-272D0437813F}"/>
            </c:ext>
          </c:extLst>
        </c:ser>
        <c:dLbls>
          <c:showLegendKey val="0"/>
          <c:showVal val="0"/>
          <c:showCatName val="0"/>
          <c:showSerName val="0"/>
          <c:showPercent val="0"/>
          <c:showBubbleSize val="0"/>
        </c:dLbls>
        <c:axId val="-2003947240"/>
        <c:axId val="-2003939688"/>
      </c:scatterChart>
      <c:valAx>
        <c:axId val="-2003947240"/>
        <c:scaling>
          <c:logBase val="10"/>
          <c:orientation val="minMax"/>
          <c:max val="1000"/>
        </c:scaling>
        <c:delete val="0"/>
        <c:axPos val="b"/>
        <c:title>
          <c:tx>
            <c:rich>
              <a:bodyPr/>
              <a:lstStyle/>
              <a:p>
                <a:pPr>
                  <a:defRPr sz="1800"/>
                </a:pPr>
                <a:r>
                  <a:rPr lang="en-US" sz="1800" dirty="0">
                    <a:latin typeface="Gill Sans MT" panose="020B0502020104020203" pitchFamily="34" charset="77"/>
                  </a:rPr>
                  <a:t>MAC (Millions)</a:t>
                </a:r>
              </a:p>
            </c:rich>
          </c:tx>
          <c:layout>
            <c:manualLayout>
              <c:xMode val="edge"/>
              <c:yMode val="edge"/>
              <c:x val="0.60974767681741004"/>
              <c:y val="0.8987199475065617"/>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2003939688"/>
        <c:crosses val="autoZero"/>
        <c:crossBetween val="midCat"/>
      </c:valAx>
      <c:valAx>
        <c:axId val="-2003939688"/>
        <c:scaling>
          <c:logBase val="10"/>
          <c:orientation val="minMax"/>
        </c:scaling>
        <c:delete val="0"/>
        <c:axPos val="l"/>
        <c:majorGridlines/>
        <c:title>
          <c:tx>
            <c:rich>
              <a:bodyPr rot="-5400000" vert="horz"/>
              <a:lstStyle/>
              <a:p>
                <a:pPr>
                  <a:defRPr sz="2000"/>
                </a:pPr>
                <a:r>
                  <a:rPr lang="en-US" sz="2000" dirty="0">
                    <a:latin typeface="Gill Sans MT" panose="020B0502020104020203" pitchFamily="34" charset="77"/>
                  </a:rPr>
                  <a:t>FLOP/Byte</a:t>
                </a:r>
              </a:p>
            </c:rich>
          </c:tx>
          <c:layout>
            <c:manualLayout>
              <c:xMode val="edge"/>
              <c:yMode val="edge"/>
              <c:x val="0.3031805097345821"/>
              <c:y val="0.4159270341207349"/>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2003947240"/>
        <c:crossesAt val="1E-3"/>
        <c:crossBetween val="midCat"/>
      </c:valAx>
      <c:spPr>
        <a:ln>
          <a:solidFill>
            <a:schemeClr val="tx1"/>
          </a:solidFill>
        </a:ln>
      </c:spPr>
    </c:plotArea>
    <c:legend>
      <c:legendPos val="t"/>
      <c:legendEntry>
        <c:idx val="1"/>
        <c:delete val="1"/>
      </c:legendEntry>
      <c:legendEntry>
        <c:idx val="2"/>
        <c:delete val="1"/>
      </c:legendEntry>
      <c:legendEntry>
        <c:idx val="3"/>
        <c:delete val="1"/>
      </c:legendEntry>
      <c:legendEntry>
        <c:idx val="4"/>
        <c:delete val="1"/>
      </c:legendEntry>
      <c:legendEntry>
        <c:idx val="5"/>
        <c:delete val="1"/>
      </c:legendEntry>
      <c:legendEntry>
        <c:idx val="6"/>
        <c:txPr>
          <a:bodyPr/>
          <a:lstStyle/>
          <a:p>
            <a:pPr>
              <a:defRPr sz="1800">
                <a:latin typeface="+mn-lt"/>
              </a:defRPr>
            </a:pPr>
            <a:endParaRPr lang="en-US"/>
          </a:p>
        </c:txPr>
      </c:legendEntry>
      <c:legendEntry>
        <c:idx val="7"/>
        <c:delete val="1"/>
      </c:legendEntry>
      <c:legendEntry>
        <c:idx val="8"/>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egendEntry>
        <c:idx val="19"/>
        <c:delete val="1"/>
      </c:legendEntry>
      <c:legendEntry>
        <c:idx val="20"/>
        <c:delete val="1"/>
      </c:legendEntry>
      <c:legendEntry>
        <c:idx val="21"/>
        <c:delete val="1"/>
      </c:legendEntry>
      <c:legendEntry>
        <c:idx val="22"/>
        <c:delete val="1"/>
      </c:legendEntry>
      <c:legendEntry>
        <c:idx val="23"/>
        <c:delete val="1"/>
      </c:legendEntry>
      <c:legendEntry>
        <c:idx val="24"/>
        <c:delete val="1"/>
      </c:legendEntry>
      <c:legendEntry>
        <c:idx val="25"/>
        <c:delete val="1"/>
      </c:legendEntry>
      <c:legendEntry>
        <c:idx val="26"/>
        <c:delete val="1"/>
      </c:legendEntry>
      <c:legendEntry>
        <c:idx val="27"/>
        <c:delete val="1"/>
      </c:legendEntry>
      <c:legendEntry>
        <c:idx val="28"/>
        <c:delete val="1"/>
      </c:legendEntry>
      <c:legendEntry>
        <c:idx val="29"/>
        <c:delete val="1"/>
      </c:legendEntry>
      <c:legendEntry>
        <c:idx val="30"/>
        <c:delete val="1"/>
      </c:legendEntry>
      <c:legendEntry>
        <c:idx val="31"/>
        <c:delete val="1"/>
      </c:legendEntry>
      <c:legendEntry>
        <c:idx val="32"/>
        <c:delete val="1"/>
      </c:legendEntry>
      <c:legendEntry>
        <c:idx val="34"/>
        <c:delete val="1"/>
      </c:legendEntry>
      <c:legendEntry>
        <c:idx val="35"/>
        <c:delete val="1"/>
      </c:legendEntry>
      <c:legendEntry>
        <c:idx val="36"/>
        <c:delete val="1"/>
      </c:legendEntry>
      <c:legendEntry>
        <c:idx val="37"/>
        <c:delete val="1"/>
      </c:legendEntry>
      <c:legendEntry>
        <c:idx val="38"/>
        <c:delete val="1"/>
      </c:legendEntry>
      <c:legendEntry>
        <c:idx val="39"/>
        <c:delete val="1"/>
      </c:legendEntry>
      <c:legendEntry>
        <c:idx val="40"/>
        <c:delete val="1"/>
      </c:legendEntry>
      <c:legendEntry>
        <c:idx val="41"/>
        <c:delete val="1"/>
      </c:legendEntry>
      <c:legendEntry>
        <c:idx val="42"/>
        <c:delete val="1"/>
      </c:legendEntry>
      <c:legendEntry>
        <c:idx val="43"/>
        <c:delete val="1"/>
      </c:legendEntry>
      <c:legendEntry>
        <c:idx val="45"/>
        <c:delete val="1"/>
      </c:legendEntry>
      <c:legendEntry>
        <c:idx val="46"/>
        <c:delete val="1"/>
      </c:legendEntry>
      <c:legendEntry>
        <c:idx val="47"/>
        <c:delete val="1"/>
      </c:legendEntry>
      <c:legendEntry>
        <c:idx val="48"/>
        <c:delete val="1"/>
      </c:legendEntry>
      <c:legendEntry>
        <c:idx val="49"/>
        <c:delete val="1"/>
      </c:legendEntry>
      <c:legendEntry>
        <c:idx val="50"/>
        <c:delete val="1"/>
      </c:legendEntry>
      <c:legendEntry>
        <c:idx val="51"/>
        <c:delete val="1"/>
      </c:legendEntry>
      <c:legendEntry>
        <c:idx val="52"/>
        <c:delete val="1"/>
      </c:legendEntry>
      <c:legendEntry>
        <c:idx val="53"/>
        <c:delete val="1"/>
      </c:legendEntry>
      <c:legendEntry>
        <c:idx val="54"/>
        <c:delete val="1"/>
      </c:legendEntry>
      <c:legendEntry>
        <c:idx val="55"/>
        <c:delete val="1"/>
      </c:legendEntry>
      <c:legendEntry>
        <c:idx val="56"/>
        <c:delete val="1"/>
      </c:legendEntry>
      <c:legendEntry>
        <c:idx val="57"/>
        <c:delete val="1"/>
      </c:legendEntry>
      <c:legendEntry>
        <c:idx val="58"/>
        <c:delete val="1"/>
      </c:legendEntry>
      <c:legendEntry>
        <c:idx val="59"/>
        <c:delete val="1"/>
      </c:legendEntry>
      <c:legendEntry>
        <c:idx val="60"/>
        <c:delete val="1"/>
      </c:legendEntry>
      <c:legendEntry>
        <c:idx val="62"/>
        <c:delete val="1"/>
      </c:legendEntry>
      <c:legendEntry>
        <c:idx val="64"/>
        <c:delete val="1"/>
      </c:legendEntry>
      <c:legendEntry>
        <c:idx val="65"/>
        <c:delete val="1"/>
      </c:legendEntry>
      <c:layout>
        <c:manualLayout>
          <c:xMode val="edge"/>
          <c:yMode val="edge"/>
          <c:x val="0"/>
          <c:y val="1.8925955266426948E-2"/>
          <c:w val="0.73669184535534205"/>
          <c:h val="0.170952816316532"/>
        </c:manualLayout>
      </c:layout>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375865926595"/>
          <c:y val="0.12945946535953601"/>
          <c:w val="0.86863689170001301"/>
          <c:h val="0.478239404335495"/>
        </c:manualLayout>
      </c:layout>
      <c:barChart>
        <c:barDir val="col"/>
        <c:grouping val="stacked"/>
        <c:varyColors val="0"/>
        <c:ser>
          <c:idx val="0"/>
          <c:order val="0"/>
          <c:tx>
            <c:strRef>
              <c:f>'Noronha-Proposal-Result'!$T$116</c:f>
              <c:strCache>
                <c:ptCount val="1"/>
                <c:pt idx="0">
                  <c:v>Total Static</c:v>
                </c:pt>
              </c:strCache>
            </c:strRef>
          </c:tx>
          <c:spPr>
            <a:solidFill>
              <a:schemeClr val="tx1"/>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'Noronha-Proposal-Result'!$T$117:$T$146</c:f>
              <c:numCache>
                <c:formatCode>General</c:formatCode>
                <c:ptCount val="30"/>
                <c:pt idx="0">
                  <c:v>0.18336898082999201</c:v>
                </c:pt>
                <c:pt idx="1">
                  <c:v>2.8807456200452601E-2</c:v>
                </c:pt>
                <c:pt idx="2">
                  <c:v>1.6648405087365599E-3</c:v>
                </c:pt>
                <c:pt idx="3">
                  <c:v>0.182605477659394</c:v>
                </c:pt>
                <c:pt idx="4">
                  <c:v>5.0529269869651901E-2</c:v>
                </c:pt>
                <c:pt idx="5">
                  <c:v>2.9201875643069201E-3</c:v>
                </c:pt>
                <c:pt idx="6">
                  <c:v>0.18196233170166501</c:v>
                </c:pt>
                <c:pt idx="7">
                  <c:v>4.9264944264114E-2</c:v>
                </c:pt>
                <c:pt idx="8">
                  <c:v>2.8471196589116799E-3</c:v>
                </c:pt>
                <c:pt idx="9">
                  <c:v>0.181601258270706</c:v>
                </c:pt>
                <c:pt idx="10">
                  <c:v>0.17418796532873601</c:v>
                </c:pt>
                <c:pt idx="11">
                  <c:v>4.5879366886306699E-2</c:v>
                </c:pt>
                <c:pt idx="12">
                  <c:v>0.22843217304160399</c:v>
                </c:pt>
                <c:pt idx="13">
                  <c:v>0.21229569166946</c:v>
                </c:pt>
                <c:pt idx="14">
                  <c:v>3.3444521070352798E-2</c:v>
                </c:pt>
                <c:pt idx="15">
                  <c:v>0.104250085428801</c:v>
                </c:pt>
                <c:pt idx="16">
                  <c:v>7.1166821286420004E-2</c:v>
                </c:pt>
                <c:pt idx="17">
                  <c:v>1.3518392297138899E-2</c:v>
                </c:pt>
                <c:pt idx="18">
                  <c:v>0.23801422149787699</c:v>
                </c:pt>
                <c:pt idx="19">
                  <c:v>0.21306709112519201</c:v>
                </c:pt>
                <c:pt idx="20">
                  <c:v>3.72371671329675E-2</c:v>
                </c:pt>
                <c:pt idx="21">
                  <c:v>0.18269874330908201</c:v>
                </c:pt>
                <c:pt idx="22">
                  <c:v>8.3928929598445196E-2</c:v>
                </c:pt>
                <c:pt idx="23">
                  <c:v>1.8428916065629301E-2</c:v>
                </c:pt>
                <c:pt idx="24">
                  <c:v>0.13761116944635801</c:v>
                </c:pt>
                <c:pt idx="25">
                  <c:v>5.9898695965186703E-2</c:v>
                </c:pt>
                <c:pt idx="26">
                  <c:v>3.06159912286584E-2</c:v>
                </c:pt>
                <c:pt idx="27">
                  <c:v>0.16493306137688599</c:v>
                </c:pt>
                <c:pt idx="28">
                  <c:v>8.6827059138931101E-2</c:v>
                </c:pt>
                <c:pt idx="29">
                  <c:v>2.41168260877586E-2</c:v>
                </c:pt>
              </c:numCache>
            </c:numRef>
          </c:val>
          <c:extLst>
            <c:ext xmlns:c16="http://schemas.microsoft.com/office/drawing/2014/chart" uri="{C3380CC4-5D6E-409C-BE32-E72D297353CC}">
              <c16:uniqueId val="{00000000-17DC-2444-9296-EB85C77333E5}"/>
            </c:ext>
          </c:extLst>
        </c:ser>
        <c:ser>
          <c:idx val="1"/>
          <c:order val="1"/>
          <c:tx>
            <c:strRef>
              <c:f>'Noronha-Proposal-Result'!$U$116</c:f>
              <c:strCache>
                <c:ptCount val="1"/>
                <c:pt idx="0">
                  <c:v>PE</c:v>
                </c:pt>
              </c:strCache>
            </c:strRef>
          </c:tx>
          <c:spPr>
            <a:solidFill>
              <a:schemeClr val="accent2"/>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'Noronha-Proposal-Result'!$U$117:$U$146</c:f>
              <c:numCache>
                <c:formatCode>General</c:formatCode>
                <c:ptCount val="30"/>
                <c:pt idx="0">
                  <c:v>9.0239276490578692E-3</c:v>
                </c:pt>
                <c:pt idx="1">
                  <c:v>9.0239276490578692E-3</c:v>
                </c:pt>
                <c:pt idx="2">
                  <c:v>9.0239276490578692E-3</c:v>
                </c:pt>
                <c:pt idx="3">
                  <c:v>8.9025020670481202E-3</c:v>
                </c:pt>
                <c:pt idx="4">
                  <c:v>8.9025020670481202E-3</c:v>
                </c:pt>
                <c:pt idx="5">
                  <c:v>8.9025020670481202E-3</c:v>
                </c:pt>
                <c:pt idx="6">
                  <c:v>8.9121432902873107E-3</c:v>
                </c:pt>
                <c:pt idx="7">
                  <c:v>8.9121432902873107E-3</c:v>
                </c:pt>
                <c:pt idx="8">
                  <c:v>8.9121432902873107E-3</c:v>
                </c:pt>
                <c:pt idx="9">
                  <c:v>0.30264670529030102</c:v>
                </c:pt>
                <c:pt idx="10">
                  <c:v>0.30264670529030102</c:v>
                </c:pt>
                <c:pt idx="11">
                  <c:v>0.30264670529030102</c:v>
                </c:pt>
                <c:pt idx="12">
                  <c:v>0.211107476403575</c:v>
                </c:pt>
                <c:pt idx="13">
                  <c:v>0.211107476403575</c:v>
                </c:pt>
                <c:pt idx="14">
                  <c:v>0.211107476403575</c:v>
                </c:pt>
                <c:pt idx="15">
                  <c:v>7.8692141780799404E-2</c:v>
                </c:pt>
                <c:pt idx="16">
                  <c:v>7.8692141780799404E-2</c:v>
                </c:pt>
                <c:pt idx="17">
                  <c:v>7.8692141780799404E-2</c:v>
                </c:pt>
                <c:pt idx="18">
                  <c:v>0.19984411775074201</c:v>
                </c:pt>
                <c:pt idx="19">
                  <c:v>0.19984411775074201</c:v>
                </c:pt>
                <c:pt idx="20">
                  <c:v>0.19984411775074201</c:v>
                </c:pt>
                <c:pt idx="21">
                  <c:v>0.12035191944</c:v>
                </c:pt>
                <c:pt idx="22">
                  <c:v>0.12035191944</c:v>
                </c:pt>
                <c:pt idx="23">
                  <c:v>0.12035191944</c:v>
                </c:pt>
                <c:pt idx="24">
                  <c:v>0.24015212256121099</c:v>
                </c:pt>
                <c:pt idx="25">
                  <c:v>0.24015212256121099</c:v>
                </c:pt>
                <c:pt idx="26">
                  <c:v>0.24015212256121099</c:v>
                </c:pt>
                <c:pt idx="27">
                  <c:v>0.198221753537866</c:v>
                </c:pt>
                <c:pt idx="28">
                  <c:v>0.198221753537866</c:v>
                </c:pt>
                <c:pt idx="29">
                  <c:v>0.198221753537866</c:v>
                </c:pt>
              </c:numCache>
            </c:numRef>
          </c:val>
          <c:extLst>
            <c:ext xmlns:c16="http://schemas.microsoft.com/office/drawing/2014/chart" uri="{C3380CC4-5D6E-409C-BE32-E72D297353CC}">
              <c16:uniqueId val="{00000001-17DC-2444-9296-EB85C77333E5}"/>
            </c:ext>
          </c:extLst>
        </c:ser>
        <c:ser>
          <c:idx val="2"/>
          <c:order val="2"/>
          <c:tx>
            <c:strRef>
              <c:f>'Noronha-Proposal-Result'!$V$116</c:f>
              <c:strCache>
                <c:ptCount val="1"/>
                <c:pt idx="0">
                  <c:v>Param Buffer+NoC</c:v>
                </c:pt>
              </c:strCache>
            </c:strRef>
          </c:tx>
          <c:spPr>
            <a:solidFill>
              <a:schemeClr val="bg2">
                <a:lumMod val="65000"/>
              </a:schemeClr>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'Noronha-Proposal-Result'!$V$117:$V$146</c:f>
              <c:numCache>
                <c:formatCode>General</c:formatCode>
                <c:ptCount val="30"/>
                <c:pt idx="0">
                  <c:v>1.17319578794446E-2</c:v>
                </c:pt>
                <c:pt idx="1">
                  <c:v>1.17319578794446E-2</c:v>
                </c:pt>
                <c:pt idx="2">
                  <c:v>0</c:v>
                </c:pt>
                <c:pt idx="3">
                  <c:v>1.26463384742045E-2</c:v>
                </c:pt>
                <c:pt idx="4">
                  <c:v>1.26463384742045E-2</c:v>
                </c:pt>
                <c:pt idx="5">
                  <c:v>0</c:v>
                </c:pt>
                <c:pt idx="6">
                  <c:v>1.22304942107313E-2</c:v>
                </c:pt>
                <c:pt idx="7">
                  <c:v>1.22304942107313E-2</c:v>
                </c:pt>
                <c:pt idx="8">
                  <c:v>0</c:v>
                </c:pt>
                <c:pt idx="9">
                  <c:v>0.35616827105794402</c:v>
                </c:pt>
                <c:pt idx="10">
                  <c:v>0.35616827105794402</c:v>
                </c:pt>
                <c:pt idx="11">
                  <c:v>6.6223757251329196E-3</c:v>
                </c:pt>
                <c:pt idx="12">
                  <c:v>0.364500915103388</c:v>
                </c:pt>
                <c:pt idx="13">
                  <c:v>0.364500915103388</c:v>
                </c:pt>
                <c:pt idx="14">
                  <c:v>8.6009506674301801E-3</c:v>
                </c:pt>
                <c:pt idx="15">
                  <c:v>0.62156848757749905</c:v>
                </c:pt>
                <c:pt idx="16">
                  <c:v>0.62156848757749905</c:v>
                </c:pt>
                <c:pt idx="17">
                  <c:v>1.14344534757841E-2</c:v>
                </c:pt>
                <c:pt idx="18">
                  <c:v>0.35461763122291701</c:v>
                </c:pt>
                <c:pt idx="19">
                  <c:v>0.35461763122291701</c:v>
                </c:pt>
                <c:pt idx="20">
                  <c:v>8.1578121744225098E-3</c:v>
                </c:pt>
                <c:pt idx="21">
                  <c:v>0.14232606012886101</c:v>
                </c:pt>
                <c:pt idx="22">
                  <c:v>0.14232606012886101</c:v>
                </c:pt>
                <c:pt idx="23">
                  <c:v>2.5231355232569201E-3</c:v>
                </c:pt>
                <c:pt idx="24">
                  <c:v>0.157034360792177</c:v>
                </c:pt>
                <c:pt idx="25">
                  <c:v>0.157034360792177</c:v>
                </c:pt>
                <c:pt idx="26">
                  <c:v>2.5904245573330799E-3</c:v>
                </c:pt>
                <c:pt idx="27">
                  <c:v>0.191725325515018</c:v>
                </c:pt>
                <c:pt idx="28">
                  <c:v>0.191725325515018</c:v>
                </c:pt>
                <c:pt idx="29">
                  <c:v>3.8424508294236498E-3</c:v>
                </c:pt>
              </c:numCache>
            </c:numRef>
          </c:val>
          <c:extLst>
            <c:ext xmlns:c16="http://schemas.microsoft.com/office/drawing/2014/chart" uri="{C3380CC4-5D6E-409C-BE32-E72D297353CC}">
              <c16:uniqueId val="{00000002-17DC-2444-9296-EB85C77333E5}"/>
            </c:ext>
          </c:extLst>
        </c:ser>
        <c:ser>
          <c:idx val="3"/>
          <c:order val="3"/>
          <c:tx>
            <c:strRef>
              <c:f>'Noronha-Proposal-Result'!$W$116</c:f>
              <c:strCache>
                <c:ptCount val="1"/>
                <c:pt idx="0">
                  <c:v>Act Buffer+NoC </c:v>
                </c:pt>
              </c:strCache>
            </c:strRef>
          </c:tx>
          <c:spPr>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'Noronha-Proposal-Result'!$W$117:$W$146</c:f>
              <c:numCache>
                <c:formatCode>General</c:formatCode>
                <c:ptCount val="30"/>
                <c:pt idx="0">
                  <c:v>2.9555537094047102E-4</c:v>
                </c:pt>
                <c:pt idx="1">
                  <c:v>2.9555537094047102E-4</c:v>
                </c:pt>
                <c:pt idx="2">
                  <c:v>9.2361053418897092E-6</c:v>
                </c:pt>
                <c:pt idx="3">
                  <c:v>5.0107283867161596E-4</c:v>
                </c:pt>
                <c:pt idx="4">
                  <c:v>5.0107283867161596E-4</c:v>
                </c:pt>
                <c:pt idx="5">
                  <c:v>1.5658526208487999E-5</c:v>
                </c:pt>
                <c:pt idx="6">
                  <c:v>4.7681475228888098E-4</c:v>
                </c:pt>
                <c:pt idx="7">
                  <c:v>4.7681475228888098E-4</c:v>
                </c:pt>
                <c:pt idx="8">
                  <c:v>1.49004610090275E-5</c:v>
                </c:pt>
                <c:pt idx="9">
                  <c:v>1.1177727163700701E-2</c:v>
                </c:pt>
                <c:pt idx="10">
                  <c:v>1.1177727163700701E-2</c:v>
                </c:pt>
                <c:pt idx="11">
                  <c:v>2.0783184535549999E-4</c:v>
                </c:pt>
                <c:pt idx="12">
                  <c:v>1.3213716411052699E-2</c:v>
                </c:pt>
                <c:pt idx="13">
                  <c:v>1.3213716411052699E-2</c:v>
                </c:pt>
                <c:pt idx="14">
                  <c:v>3.1179763417779101E-4</c:v>
                </c:pt>
                <c:pt idx="15">
                  <c:v>2.4600990708866101E-2</c:v>
                </c:pt>
                <c:pt idx="16">
                  <c:v>2.4600990708866101E-2</c:v>
                </c:pt>
                <c:pt idx="17">
                  <c:v>4.6662127278753298E-4</c:v>
                </c:pt>
                <c:pt idx="18">
                  <c:v>1.3074099229801499E-2</c:v>
                </c:pt>
                <c:pt idx="19">
                  <c:v>1.3074099229801499E-2</c:v>
                </c:pt>
                <c:pt idx="20">
                  <c:v>3.0237853406216598E-4</c:v>
                </c:pt>
                <c:pt idx="21">
                  <c:v>4.4215647416857599E-3</c:v>
                </c:pt>
                <c:pt idx="22">
                  <c:v>4.4215647416857599E-3</c:v>
                </c:pt>
                <c:pt idx="23">
                  <c:v>8.4816955952810505E-5</c:v>
                </c:pt>
                <c:pt idx="24">
                  <c:v>5.4670362156908703E-3</c:v>
                </c:pt>
                <c:pt idx="25">
                  <c:v>5.4670362156908703E-3</c:v>
                </c:pt>
                <c:pt idx="26">
                  <c:v>9.32644896359156E-5</c:v>
                </c:pt>
                <c:pt idx="27">
                  <c:v>6.4590966926953404E-3</c:v>
                </c:pt>
                <c:pt idx="28">
                  <c:v>6.4590966926953404E-3</c:v>
                </c:pt>
                <c:pt idx="29">
                  <c:v>1.3406096723522499E-4</c:v>
                </c:pt>
              </c:numCache>
            </c:numRef>
          </c:val>
          <c:extLst>
            <c:ext xmlns:c16="http://schemas.microsoft.com/office/drawing/2014/chart" uri="{C3380CC4-5D6E-409C-BE32-E72D297353CC}">
              <c16:uniqueId val="{00000003-17DC-2444-9296-EB85C77333E5}"/>
            </c:ext>
          </c:extLst>
        </c:ser>
        <c:ser>
          <c:idx val="4"/>
          <c:order val="4"/>
          <c:tx>
            <c:strRef>
              <c:f>'Noronha-Proposal-Result'!$X$116</c:f>
              <c:strCache>
                <c:ptCount val="1"/>
                <c:pt idx="0">
                  <c:v>Off-chip Interconnect </c:v>
                </c:pt>
              </c:strCache>
            </c:strRef>
          </c:tx>
          <c:spPr>
            <a:solidFill>
              <a:srgbClr val="2661B1"/>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'Noronha-Proposal-Result'!$X$117:$X$146</c:f>
              <c:numCache>
                <c:formatCode>General</c:formatCode>
                <c:ptCount val="30"/>
                <c:pt idx="0">
                  <c:v>0.31791391739083502</c:v>
                </c:pt>
                <c:pt idx="1">
                  <c:v>0.31791391739083502</c:v>
                </c:pt>
                <c:pt idx="2">
                  <c:v>0</c:v>
                </c:pt>
                <c:pt idx="3">
                  <c:v>0.31782002356071198</c:v>
                </c:pt>
                <c:pt idx="4">
                  <c:v>0.31782002356071198</c:v>
                </c:pt>
                <c:pt idx="5">
                  <c:v>0</c:v>
                </c:pt>
                <c:pt idx="6">
                  <c:v>0.31824903738062998</c:v>
                </c:pt>
                <c:pt idx="7">
                  <c:v>0.31824903738062998</c:v>
                </c:pt>
                <c:pt idx="8">
                  <c:v>0</c:v>
                </c:pt>
                <c:pt idx="9">
                  <c:v>5.9303112174764402E-2</c:v>
                </c:pt>
                <c:pt idx="10">
                  <c:v>5.9303112174764402E-2</c:v>
                </c:pt>
                <c:pt idx="11">
                  <c:v>2.8786138858653401E-2</c:v>
                </c:pt>
                <c:pt idx="12">
                  <c:v>7.3025262353798304E-2</c:v>
                </c:pt>
                <c:pt idx="13">
                  <c:v>7.3025262353798304E-2</c:v>
                </c:pt>
                <c:pt idx="14">
                  <c:v>1.08559513443764E-2</c:v>
                </c:pt>
                <c:pt idx="15">
                  <c:v>6.8287030770842597E-2</c:v>
                </c:pt>
                <c:pt idx="16">
                  <c:v>6.8287030770842597E-2</c:v>
                </c:pt>
                <c:pt idx="17">
                  <c:v>6.8711290198049096E-3</c:v>
                </c:pt>
                <c:pt idx="18">
                  <c:v>7.7702269849615493E-2</c:v>
                </c:pt>
                <c:pt idx="19">
                  <c:v>7.7702269849615493E-2</c:v>
                </c:pt>
                <c:pt idx="20">
                  <c:v>8.00304014363434E-3</c:v>
                </c:pt>
                <c:pt idx="21">
                  <c:v>0.21986082412801999</c:v>
                </c:pt>
                <c:pt idx="22">
                  <c:v>0.21986082412801999</c:v>
                </c:pt>
                <c:pt idx="23">
                  <c:v>1.09143543164239E-2</c:v>
                </c:pt>
                <c:pt idx="24">
                  <c:v>0.183710413979845</c:v>
                </c:pt>
                <c:pt idx="25">
                  <c:v>0.183710413979845</c:v>
                </c:pt>
                <c:pt idx="26">
                  <c:v>1.8102743050721699E-2</c:v>
                </c:pt>
                <c:pt idx="27">
                  <c:v>0.192662946552287</c:v>
                </c:pt>
                <c:pt idx="28">
                  <c:v>0.192662946552287</c:v>
                </c:pt>
                <c:pt idx="29">
                  <c:v>1.25364080315724E-2</c:v>
                </c:pt>
              </c:numCache>
            </c:numRef>
          </c:val>
          <c:extLst>
            <c:ext xmlns:c16="http://schemas.microsoft.com/office/drawing/2014/chart" uri="{C3380CC4-5D6E-409C-BE32-E72D297353CC}">
              <c16:uniqueId val="{00000004-17DC-2444-9296-EB85C77333E5}"/>
            </c:ext>
          </c:extLst>
        </c:ser>
        <c:ser>
          <c:idx val="5"/>
          <c:order val="5"/>
          <c:tx>
            <c:strRef>
              <c:f>'Noronha-Proposal-Result'!$Y$116</c:f>
              <c:strCache>
                <c:ptCount val="1"/>
                <c:pt idx="0">
                  <c:v>DRAM </c:v>
                </c:pt>
              </c:strCache>
            </c:strRef>
          </c:tx>
          <c:spPr>
            <a:solidFill>
              <a:schemeClr val="accent3">
                <a:lumMod val="60000"/>
                <a:lumOff val="40000"/>
              </a:schemeClr>
            </a:solidFill>
            <a:ln>
              <a:solidFill>
                <a:srgbClr val="000000"/>
              </a:solidFill>
            </a:ln>
          </c:spPr>
          <c:invertIfNegative val="0"/>
          <c:cat>
            <c:multiLvlStrRef>
              <c:f>'Noronha-Proposal-Result'!$R$117:$S$146</c:f>
              <c:multiLvlStrCache>
                <c:ptCount val="30"/>
                <c:lvl>
                  <c:pt idx="0">
                    <c:v>Baseline</c:v>
                  </c:pt>
                  <c:pt idx="1">
                    <c:v>Base+HB</c:v>
                  </c:pt>
                  <c:pt idx="2">
                    <c:v>Mensa</c:v>
                  </c:pt>
                  <c:pt idx="3">
                    <c:v>Baseline</c:v>
                  </c:pt>
                  <c:pt idx="4">
                    <c:v>Base+HB</c:v>
                  </c:pt>
                  <c:pt idx="5">
                    <c:v>Mensa</c:v>
                  </c:pt>
                  <c:pt idx="6">
                    <c:v>Baseline</c:v>
                  </c:pt>
                  <c:pt idx="7">
                    <c:v>Base+HB</c:v>
                  </c:pt>
                  <c:pt idx="8">
                    <c:v>Mensa</c:v>
                  </c:pt>
                  <c:pt idx="9">
                    <c:v>Baseline</c:v>
                  </c:pt>
                  <c:pt idx="10">
                    <c:v>Base+HB</c:v>
                  </c:pt>
                  <c:pt idx="11">
                    <c:v>Mensa</c:v>
                  </c:pt>
                  <c:pt idx="12">
                    <c:v>Baseline</c:v>
                  </c:pt>
                  <c:pt idx="13">
                    <c:v>Base+HB</c:v>
                  </c:pt>
                  <c:pt idx="14">
                    <c:v>Mensa</c:v>
                  </c:pt>
                  <c:pt idx="15">
                    <c:v>Baseline</c:v>
                  </c:pt>
                  <c:pt idx="16">
                    <c:v>Base+HB</c:v>
                  </c:pt>
                  <c:pt idx="17">
                    <c:v>Mensa</c:v>
                  </c:pt>
                  <c:pt idx="18">
                    <c:v>Baseline</c:v>
                  </c:pt>
                  <c:pt idx="19">
                    <c:v>Base+HB</c:v>
                  </c:pt>
                  <c:pt idx="20">
                    <c:v>Mensa</c:v>
                  </c:pt>
                  <c:pt idx="21">
                    <c:v>Baseline</c:v>
                  </c:pt>
                  <c:pt idx="22">
                    <c:v>Base+HB</c:v>
                  </c:pt>
                  <c:pt idx="23">
                    <c:v>Mensa</c:v>
                  </c:pt>
                  <c:pt idx="24">
                    <c:v>Baseline</c:v>
                  </c:pt>
                  <c:pt idx="25">
                    <c:v>Base+HB</c:v>
                  </c:pt>
                  <c:pt idx="26">
                    <c:v>Mensa</c:v>
                  </c:pt>
                  <c:pt idx="27">
                    <c:v>Baseline</c:v>
                  </c:pt>
                  <c:pt idx="28">
                    <c:v>Base+HB</c:v>
                  </c:pt>
                  <c:pt idx="29">
                    <c:v>Mensa</c:v>
                  </c:pt>
                </c:lvl>
                <c:lvl>
                  <c:pt idx="0">
                    <c:v>LSTM1</c:v>
                  </c:pt>
                  <c:pt idx="3">
                    <c:v>Transd.1</c:v>
                  </c:pt>
                  <c:pt idx="6">
                    <c:v>Transd.2</c:v>
                  </c:pt>
                  <c:pt idx="9">
                    <c:v>CNN5</c:v>
                  </c:pt>
                  <c:pt idx="12">
                    <c:v>CNN9</c:v>
                  </c:pt>
                  <c:pt idx="15">
                    <c:v>CNN10</c:v>
                  </c:pt>
                  <c:pt idx="18">
                    <c:v>CNN12</c:v>
                  </c:pt>
                  <c:pt idx="21">
                    <c:v>RCNN1</c:v>
                  </c:pt>
                  <c:pt idx="24">
                    <c:v>RCNN3</c:v>
                  </c:pt>
                  <c:pt idx="27">
                    <c:v>Average</c:v>
                  </c:pt>
                </c:lvl>
              </c:multiLvlStrCache>
            </c:multiLvlStrRef>
          </c:cat>
          <c:val>
            <c:numRef>
              <c:f>'Noronha-Proposal-Result'!$Y$117:$Y$146</c:f>
              <c:numCache>
                <c:formatCode>General</c:formatCode>
                <c:ptCount val="30"/>
                <c:pt idx="0">
                  <c:v>0.47766566087973</c:v>
                </c:pt>
                <c:pt idx="1">
                  <c:v>0.47766566087973</c:v>
                </c:pt>
                <c:pt idx="2">
                  <c:v>0.166110021836711</c:v>
                </c:pt>
                <c:pt idx="3">
                  <c:v>0.47752458539997</c:v>
                </c:pt>
                <c:pt idx="4">
                  <c:v>0.47752458539997</c:v>
                </c:pt>
                <c:pt idx="5">
                  <c:v>0.16606096231047199</c:v>
                </c:pt>
                <c:pt idx="6">
                  <c:v>0.47816917866439701</c:v>
                </c:pt>
                <c:pt idx="7">
                  <c:v>0.47816917866439701</c:v>
                </c:pt>
                <c:pt idx="8">
                  <c:v>0.16628512203137899</c:v>
                </c:pt>
                <c:pt idx="9">
                  <c:v>8.9102926042583602E-2</c:v>
                </c:pt>
                <c:pt idx="10">
                  <c:v>8.9102926042583602E-2</c:v>
                </c:pt>
                <c:pt idx="11">
                  <c:v>3.0985876111314401E-2</c:v>
                </c:pt>
                <c:pt idx="12">
                  <c:v>0.10972045668658199</c:v>
                </c:pt>
                <c:pt idx="13">
                  <c:v>0.10972045668658199</c:v>
                </c:pt>
                <c:pt idx="14">
                  <c:v>3.8155699579859599E-2</c:v>
                </c:pt>
                <c:pt idx="15">
                  <c:v>0.10260126373319101</c:v>
                </c:pt>
                <c:pt idx="16">
                  <c:v>0.10260126373319101</c:v>
                </c:pt>
                <c:pt idx="17">
                  <c:v>3.5679973577765298E-2</c:v>
                </c:pt>
                <c:pt idx="18">
                  <c:v>0.116747660449047</c:v>
                </c:pt>
                <c:pt idx="19">
                  <c:v>0.116747660449047</c:v>
                </c:pt>
                <c:pt idx="20">
                  <c:v>4.0599435996424099E-2</c:v>
                </c:pt>
                <c:pt idx="21">
                  <c:v>0.33034088825234997</c:v>
                </c:pt>
                <c:pt idx="22">
                  <c:v>0.33034088825234997</c:v>
                </c:pt>
                <c:pt idx="23">
                  <c:v>0.11487728060688999</c:v>
                </c:pt>
                <c:pt idx="24">
                  <c:v>0.276024897004718</c:v>
                </c:pt>
                <c:pt idx="25">
                  <c:v>0.276024897004718</c:v>
                </c:pt>
                <c:pt idx="26">
                  <c:v>9.5988691304469201E-2</c:v>
                </c:pt>
                <c:pt idx="27">
                  <c:v>0.289476077194812</c:v>
                </c:pt>
                <c:pt idx="28">
                  <c:v>0.289476077194812</c:v>
                </c:pt>
                <c:pt idx="29">
                  <c:v>0.101005795165806</c:v>
                </c:pt>
              </c:numCache>
            </c:numRef>
          </c:val>
          <c:extLst>
            <c:ext xmlns:c16="http://schemas.microsoft.com/office/drawing/2014/chart" uri="{C3380CC4-5D6E-409C-BE32-E72D297353CC}">
              <c16:uniqueId val="{00000005-17DC-2444-9296-EB85C77333E5}"/>
            </c:ext>
          </c:extLst>
        </c:ser>
        <c:dLbls>
          <c:showLegendKey val="0"/>
          <c:showVal val="0"/>
          <c:showCatName val="0"/>
          <c:showSerName val="0"/>
          <c:showPercent val="0"/>
          <c:showBubbleSize val="0"/>
        </c:dLbls>
        <c:gapWidth val="150"/>
        <c:overlap val="100"/>
        <c:axId val="1822949240"/>
        <c:axId val="1822952264"/>
      </c:barChart>
      <c:catAx>
        <c:axId val="1822949240"/>
        <c:scaling>
          <c:orientation val="minMax"/>
        </c:scaling>
        <c:delete val="0"/>
        <c:axPos val="b"/>
        <c:numFmt formatCode="General" sourceLinked="0"/>
        <c:majorTickMark val="out"/>
        <c:minorTickMark val="none"/>
        <c:tickLblPos val="nextTo"/>
        <c:txPr>
          <a:bodyPr/>
          <a:lstStyle/>
          <a:p>
            <a:pPr>
              <a:defRPr sz="1700" b="0">
                <a:latin typeface="Gill Sans MT" panose="020B0502020104020203" pitchFamily="34" charset="77"/>
              </a:defRPr>
            </a:pPr>
            <a:endParaRPr lang="en-US"/>
          </a:p>
        </c:txPr>
        <c:crossAx val="1822952264"/>
        <c:crosses val="autoZero"/>
        <c:auto val="1"/>
        <c:lblAlgn val="ctr"/>
        <c:lblOffset val="100"/>
        <c:noMultiLvlLbl val="0"/>
      </c:catAx>
      <c:valAx>
        <c:axId val="1822952264"/>
        <c:scaling>
          <c:orientation val="minMax"/>
          <c:max val="1"/>
        </c:scaling>
        <c:delete val="0"/>
        <c:axPos val="l"/>
        <c:majorGridlines/>
        <c:title>
          <c:tx>
            <c:rich>
              <a:bodyPr rot="-5400000" vert="horz"/>
              <a:lstStyle/>
              <a:p>
                <a:pPr>
                  <a:defRPr sz="2000">
                    <a:latin typeface="Gill Sans MT" panose="020B0502020104020203" pitchFamily="34" charset="77"/>
                  </a:defRPr>
                </a:pPr>
                <a:r>
                  <a:rPr lang="en-US" sz="2000">
                    <a:latin typeface="Gill Sans MT" panose="020B0502020104020203" pitchFamily="34" charset="77"/>
                  </a:rPr>
                  <a:t>Normalized Energy</a:t>
                </a:r>
              </a:p>
            </c:rich>
          </c:tx>
          <c:layout>
            <c:manualLayout>
              <c:xMode val="edge"/>
              <c:yMode val="edge"/>
              <c:x val="1.0928961748633901E-2"/>
              <c:y val="0.13647727215479999"/>
            </c:manualLayout>
          </c:layout>
          <c:overlay val="0"/>
        </c:title>
        <c:numFmt formatCode="General" sourceLinked="0"/>
        <c:majorTickMark val="out"/>
        <c:minorTickMark val="none"/>
        <c:tickLblPos val="nextTo"/>
        <c:txPr>
          <a:bodyPr/>
          <a:lstStyle/>
          <a:p>
            <a:pPr>
              <a:defRPr sz="2000">
                <a:latin typeface="Gill Sans MT" panose="020B0502020104020203" pitchFamily="34" charset="77"/>
              </a:defRPr>
            </a:pPr>
            <a:endParaRPr lang="en-US"/>
          </a:p>
        </c:txPr>
        <c:crossAx val="1822949240"/>
        <c:crosses val="autoZero"/>
        <c:crossBetween val="between"/>
        <c:majorUnit val="0.25"/>
      </c:valAx>
      <c:spPr>
        <a:ln>
          <a:solidFill>
            <a:schemeClr val="tx1"/>
          </a:solidFill>
        </a:ln>
      </c:spPr>
    </c:plotArea>
    <c:legend>
      <c:legendPos val="t"/>
      <c:layout>
        <c:manualLayout>
          <c:xMode val="edge"/>
          <c:yMode val="edge"/>
          <c:x val="0"/>
          <c:y val="0"/>
          <c:w val="1"/>
          <c:h val="0.107947399089509"/>
        </c:manualLayout>
      </c:layout>
      <c:overlay val="0"/>
      <c:txPr>
        <a:bodyPr/>
        <a:lstStyle/>
        <a:p>
          <a:pPr>
            <a:defRPr sz="20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0.90288</cdr:x>
      <cdr:y>0.12877</cdr:y>
    </cdr:from>
    <cdr:to>
      <cdr:x>0.90288</cdr:x>
      <cdr:y>0.59181</cdr:y>
    </cdr:to>
    <cdr:cxnSp macro="">
      <cdr:nvCxnSpPr>
        <cdr:cNvPr id="3" name="Straight Connector 2">
          <a:extLst xmlns:a="http://schemas.openxmlformats.org/drawingml/2006/main">
            <a:ext uri="{FF2B5EF4-FFF2-40B4-BE49-F238E27FC236}">
              <a16:creationId xmlns:a16="http://schemas.microsoft.com/office/drawing/2014/main" id="{098D1079-4621-DC4F-9D9C-ECCF83AB901A}"/>
            </a:ext>
          </a:extLst>
        </cdr:cNvPr>
        <cdr:cNvCxnSpPr/>
      </cdr:nvCxnSpPr>
      <cdr:spPr>
        <a:xfrm xmlns:a="http://schemas.openxmlformats.org/drawingml/2006/main" flipV="1">
          <a:off x="8393575" y="613458"/>
          <a:ext cx="0" cy="2205942"/>
        </a:xfrm>
        <a:prstGeom xmlns:a="http://schemas.openxmlformats.org/drawingml/2006/main" prst="line">
          <a:avLst/>
        </a:prstGeom>
        <a:ln xmlns:a="http://schemas.openxmlformats.org/drawingml/2006/main" w="28575">
          <a:solidFill>
            <a:schemeClr val="tx1">
              <a:lumMod val="75000"/>
              <a:lumOff val="25000"/>
            </a:schemeClr>
          </a:solidFill>
          <a:prstDash val="dash"/>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0.90288</cdr:x>
      <cdr:y>0.12877</cdr:y>
    </cdr:from>
    <cdr:to>
      <cdr:x>0.90288</cdr:x>
      <cdr:y>0.59181</cdr:y>
    </cdr:to>
    <cdr:cxnSp macro="">
      <cdr:nvCxnSpPr>
        <cdr:cNvPr id="3" name="Straight Connector 2">
          <a:extLst xmlns:a="http://schemas.openxmlformats.org/drawingml/2006/main">
            <a:ext uri="{FF2B5EF4-FFF2-40B4-BE49-F238E27FC236}">
              <a16:creationId xmlns:a16="http://schemas.microsoft.com/office/drawing/2014/main" id="{098D1079-4621-DC4F-9D9C-ECCF83AB901A}"/>
            </a:ext>
          </a:extLst>
        </cdr:cNvPr>
        <cdr:cNvCxnSpPr/>
      </cdr:nvCxnSpPr>
      <cdr:spPr>
        <a:xfrm xmlns:a="http://schemas.openxmlformats.org/drawingml/2006/main" flipV="1">
          <a:off x="8393575" y="613458"/>
          <a:ext cx="0" cy="2205942"/>
        </a:xfrm>
        <a:prstGeom xmlns:a="http://schemas.openxmlformats.org/drawingml/2006/main" prst="line">
          <a:avLst/>
        </a:prstGeom>
        <a:ln xmlns:a="http://schemas.openxmlformats.org/drawingml/2006/main" w="28575">
          <a:solidFill>
            <a:schemeClr val="tx1">
              <a:lumMod val="75000"/>
              <a:lumOff val="25000"/>
            </a:schemeClr>
          </a:solidFill>
          <a:prstDash val="dash"/>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DDF30-BC80-6C40-9352-0A79CA7A0A04}" type="datetimeFigureOut">
              <a:rPr lang="en-US" smtClean="0"/>
              <a:t>9/19/21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F155A-3E34-6345-A372-944A02B4DA37}" type="slidenum">
              <a:rPr lang="en-US" smtClean="0"/>
              <a:t>‹#›</a:t>
            </a:fld>
            <a:endParaRPr lang="en-US"/>
          </a:p>
        </p:txBody>
      </p:sp>
    </p:spTree>
    <p:extLst>
      <p:ext uri="{BB962C8B-B14F-4D97-AF65-F5344CB8AC3E}">
        <p14:creationId xmlns:p14="http://schemas.microsoft.com/office/powerpoint/2010/main" val="177828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I’m Geraldo, a PhD Student at ETH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will present our work “Google Neural Network Models for Edge Devices: Analyzing and Mitigating Machine Learning Inference Bottlenecks”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was lead by </a:t>
            </a:r>
            <a:r>
              <a:rPr lang="en-US" dirty="0" err="1"/>
              <a:t>Amirali</a:t>
            </a:r>
            <a:r>
              <a:rPr lang="en-US" dirty="0"/>
              <a:t> </a:t>
            </a:r>
            <a:r>
              <a:rPr lang="en-US" dirty="0" err="1"/>
              <a:t>Boroumand</a:t>
            </a:r>
            <a:r>
              <a:rPr lang="en-US" dirty="0"/>
              <a:t> during his internship at Google.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02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We analyze inference execution on the accelerator using 24 edge NN models that serve as internal benchmarks for the Google Edge TPU, including</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6 RNN Transducers, used for applications such as automatic speech recognition.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13 convolutional neural networks (CNNs), typically used for applications such as image classification and object detection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[CLICK] 2 long short-term memories (LSTMs), used for applications such as language translation and and handwriting recognition, and</a:t>
            </a:r>
          </a:p>
          <a:p>
            <a:endParaRPr lang="en-US" dirty="0"/>
          </a:p>
          <a:p>
            <a:r>
              <a:rPr lang="en-US" dirty="0"/>
              <a:t>[CLICK] 3 recurrent  convolutional neural networks  (RCNNs), used for applications such as image captioning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[NEXT]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02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We </a:t>
            </a:r>
            <a:r>
              <a:rPr lang="en-US" sz="1200" kern="1200" baseline="0" dirty="0">
                <a:solidFill>
                  <a:schemeClr val="tx1"/>
                </a:solidFill>
                <a:latin typeface="+mn-lt"/>
                <a:ea typeface="+mn-ea"/>
                <a:cs typeface="+mn-cs"/>
              </a:rPr>
              <a:t>found three major challenges faced by the edge TPU accelerator when executing inference for the 24 different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 accelerator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[CLICK] Operates significantly below its peak throughput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[CLICK] Operates significantly below is peak energy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[CLICK] Handles memory accesses inefficiently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 will go into more details on each one of these three challenges next.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[NEXT]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871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First, the accelerator operates below it peak throughput during inference execution</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illustrate such issue, we rely on a roofline model, where the X axis shows the arithmetic intensity of different models, in FLOP/byte, and the Y axis should the achieved throughput in TFLOPs/s. The peak throughput of the edge TPU accelerator is of 2 TFLOPs/s.  We make two observations.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[CLICK] First, we observe that Transducer and LSTM models have the greatest underutilization, with both achieving less than 1% of peak throughput</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Second, </a:t>
            </a:r>
            <a:r>
              <a:rPr lang="en-US" dirty="0"/>
              <a:t>while CNN and RCNN models do somewhat better, they achieve only 52.2% of peak utilization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9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Second, we observe that the Edge TPU operates far below its theoretical maximum energy efficiency. </a:t>
            </a:r>
          </a:p>
          <a:p>
            <a:endParaRPr lang="en-US" dirty="0"/>
          </a:p>
          <a:p>
            <a:r>
              <a:rPr lang="en-US" dirty="0"/>
              <a:t>[CLICK] Again, we use a roofline model to illustrate such issue. This time, the Y axis shows  the energy of different models while executing inference on the edge TPU accelerator, in TFLOPs/J. The peak energy efficiency of the accelerator is 1.42 TFLOPS/J. We make two observations.</a:t>
            </a:r>
          </a:p>
          <a:p>
            <a:endParaRPr lang="en-US" dirty="0"/>
          </a:p>
          <a:p>
            <a:r>
              <a:rPr lang="en-US" dirty="0"/>
              <a:t>[CLICK] First, the energy efficiency is particularly low (33.1% of the maximum) for LSTM and Transducer models, </a:t>
            </a:r>
          </a:p>
          <a:p>
            <a:endParaRPr lang="en-US" dirty="0"/>
          </a:p>
          <a:p>
            <a:r>
              <a:rPr lang="en-US" dirty="0"/>
              <a:t>[CLICK] Second,  even the best CNN model achieves only 50.7% of the maximum efficiency.</a:t>
            </a:r>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9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Third, we. observe that the memory hierarchy of the edge TPU is not efficient</a:t>
            </a:r>
          </a:p>
          <a:p>
            <a:endParaRPr lang="en-US" dirty="0"/>
          </a:p>
          <a:p>
            <a:r>
              <a:rPr lang="en-US" dirty="0"/>
              <a:t>[CLICK] I illustrate such observation with this figure that shows the energy breakdown of different components of the accelerator architecture while executing inference for different models. </a:t>
            </a:r>
          </a:p>
          <a:p>
            <a:endParaRPr lang="en-US" dirty="0"/>
          </a:p>
          <a:p>
            <a:r>
              <a:rPr lang="en-US" dirty="0"/>
              <a:t>[CLICK] From the figure, we observe that 46% of total energy goes for the off-chip traffic to DRAM and 31% of the total energy consumption goes to distributing  parameters across PE array</a:t>
            </a:r>
          </a:p>
          <a:p>
            <a:endParaRPr lang="en-US" dirty="0"/>
          </a:p>
          <a:p>
            <a:endParaRPr lang="en-US" dirty="0"/>
          </a:p>
          <a:p>
            <a:r>
              <a:rPr lang="en-US" dirty="0"/>
              <a:t>[NEXT]</a:t>
            </a:r>
          </a:p>
          <a:p>
            <a:endParaRPr lang="en-US" dirty="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14</a:t>
            </a:fld>
            <a:endParaRPr lang="en-US"/>
          </a:p>
        </p:txBody>
      </p:sp>
    </p:spTree>
    <p:extLst>
      <p:ext uri="{BB962C8B-B14F-4D97-AF65-F5344CB8AC3E}">
        <p14:creationId xmlns:p14="http://schemas.microsoft.com/office/powerpoint/2010/main" val="301199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After identifying such challenges, the next question is from where such challenges come from.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39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 answer this question, we further characterize our NN models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68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draw key two insights from our model analysis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[CLICK] First, we observe a large variation in terms of layer characteristics across different models.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[CLICK] To illustrate, the figure  shows the total parameter footprint vs. the FLOP/B ratio (or reuse) across the layers of representative CNNs, LSTMs, and Transducers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[CLICK] We observe from the figure that that layers from LSTMs and Transducers have larger parameter footprints and lower reuse than layers from CNNs.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[NEXT]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9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Second, even within a single model, layers show variation in terms of layer characteristics </a:t>
            </a:r>
          </a:p>
          <a:p>
            <a:endParaRPr lang="en-US" dirty="0"/>
          </a:p>
          <a:p>
            <a:r>
              <a:rPr lang="en-US" dirty="0"/>
              <a:t>[CLICK] For example, we observe that layers in a single CNN models show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 varying MAC intensity of up to 200x across different layers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[CLICK] a varying flop/byte ratio of up to 244x across  different layers</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40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The main conclusion of our analysis is that the key components of the Edge TPU are oblivious to the layer heterogeneity of different NN models and even within a single NN model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The monolithic design approach of the edge TPU leads to inefficiency and resources under-utilization, since the accelerator design over-</a:t>
            </a:r>
            <a:r>
              <a:rPr lang="en-US" dirty="0" err="1"/>
              <a:t>provised</a:t>
            </a:r>
            <a:r>
              <a:rPr lang="en-US" dirty="0"/>
              <a:t> the size of the PE array and on-chip buffer, while assuming a rigid dataflow and fixed off-chip memory bandwidth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leading to the three accelerator challenges related to performance, energy and memory we identified in our analysis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40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give an overview of this work. </a:t>
            </a:r>
          </a:p>
          <a:p>
            <a:endParaRPr lang="en-US" dirty="0"/>
          </a:p>
          <a:p>
            <a:r>
              <a:rPr lang="en-US" dirty="0"/>
              <a:t>[CLICK] In this work, we extensively analyze 24 edge NN models from Google while running inference on the Google Edge TPU accelerator for various types of NN models </a:t>
            </a:r>
          </a:p>
          <a:p>
            <a:endParaRPr lang="en-US" dirty="0"/>
          </a:p>
          <a:p>
            <a:r>
              <a:rPr lang="en-US" dirty="0"/>
              <a:t>[CLICK] We identify that while running NN inference, the accelerator suffers from three main challenges </a:t>
            </a:r>
          </a:p>
          <a:p>
            <a:endParaRPr lang="en-US" dirty="0"/>
          </a:p>
          <a:p>
            <a:r>
              <a:rPr lang="en-US" dirty="0"/>
              <a:t>[CLICK] it operates significantly below its peak throughput </a:t>
            </a:r>
          </a:p>
          <a:p>
            <a:endParaRPr lang="en-US" dirty="0"/>
          </a:p>
          <a:p>
            <a:r>
              <a:rPr lang="en-US" dirty="0"/>
              <a:t>[CLICK] it operates significantly below its theorical peak energy efficiency </a:t>
            </a:r>
          </a:p>
          <a:p>
            <a:endParaRPr lang="en-US" dirty="0"/>
          </a:p>
          <a:p>
            <a:r>
              <a:rPr lang="en-US" dirty="0"/>
              <a:t>[CLICK] and its memory system is not efficient </a:t>
            </a:r>
          </a:p>
          <a:p>
            <a:endParaRPr lang="en-US" dirty="0"/>
          </a:p>
          <a:p>
            <a:r>
              <a:rPr lang="en-US" dirty="0"/>
              <a:t>[CLICK] Our analysis leads to the key insight that these challenges arrive due to the monolithic one-size-fit-all design of the accelerators, which does not account for heterogeneity across different NN layers </a:t>
            </a:r>
          </a:p>
          <a:p>
            <a:endParaRPr lang="en-US" dirty="0"/>
          </a:p>
          <a:p>
            <a:r>
              <a:rPr lang="en-US" dirty="0"/>
              <a:t>[CLICK] To solve this issue, we propose Mensa, a framework that maps the execution of a particular NN layer to its most appropriate hardware accelerator </a:t>
            </a:r>
          </a:p>
          <a:p>
            <a:endParaRPr lang="en-US" dirty="0"/>
          </a:p>
          <a:p>
            <a:r>
              <a:rPr lang="en-US" dirty="0"/>
              <a:t>[CLICK] We extensively evaluate Mensa for Google NN models and we observe that it improves performance and energy efficiency by 3.0x and 3.1x compared to the baseline Edge TPU accelerator while reducing area and cost across 24 edge ML models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81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I will describe our proposal to cope with such issues </a:t>
            </a:r>
          </a:p>
          <a:p>
            <a:endParaRPr lang="en-US" dirty="0"/>
          </a:p>
          <a:p>
            <a:r>
              <a:rPr lang="en-US" dirty="0"/>
              <a:t>[NEXT] </a:t>
            </a:r>
          </a:p>
        </p:txBody>
      </p:sp>
      <p:sp>
        <p:nvSpPr>
          <p:cNvPr id="4" name="Slide Number Placeholder 3"/>
          <p:cNvSpPr>
            <a:spLocks noGrp="1"/>
          </p:cNvSpPr>
          <p:nvPr>
            <p:ph type="sldNum" sz="quarter" idx="10"/>
          </p:nvPr>
        </p:nvSpPr>
        <p:spPr/>
        <p:txBody>
          <a:bodyPr/>
          <a:lstStyle/>
          <a:p>
            <a:fld id="{3ECB66F2-E617-4D22-9699-A8F2E158CBC6}" type="slidenum">
              <a:rPr lang="en-US" smtClean="0"/>
              <a:t>20</a:t>
            </a:fld>
            <a:endParaRPr lang="en-US"/>
          </a:p>
        </p:txBody>
      </p:sp>
    </p:spTree>
    <p:extLst>
      <p:ext uri="{BB962C8B-B14F-4D97-AF65-F5344CB8AC3E}">
        <p14:creationId xmlns:p14="http://schemas.microsoft.com/office/powerpoint/2010/main" val="2607309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Based on our analysis and insights, the goal of our work is to design an edge NN accelerator that can efficiently run inference across a varying number of different models and layers.</a:t>
            </a:r>
          </a:p>
          <a:p>
            <a:endParaRPr lang="en-US" dirty="0"/>
          </a:p>
          <a:p>
            <a:r>
              <a:rPr lang="en-US" dirty="0"/>
              <a:t>[CLICK] To this end, instead of designing a one-size-fit-all monolithic accelerator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propose Mensa,  a new acceleration framework for NN inference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9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 In a baseline system, different machine learning models are execute in a single, monolithic edge accelerator, which leads to performance and energy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other hand, Mensa distributes the layers from an NN model using a runtime scheduler across a collection of smaller hardware accelerators that are catered the properties of different layer types. By specializing each accelerator to a subset of layers, Mensa avoids the shortcomings of current monolithic edge ML accelerators, resulting in a highly-efficient and high-performance accelerator with a much smaller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 will give an brief overview of Mensa’s </a:t>
            </a:r>
            <a:r>
              <a:rPr lang="en-US" dirty="0" err="1"/>
              <a:t>ruy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[NEXT]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684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The goal of Mensa’s software runtime scheduler is to identify which accelerator each layer in an NN model should run on. It works as follows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The scheduler gets a NN model as an input.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It also has two other pieces of information: (1) the characteristics of each layer; and (2) the key characteristics  of the available  hardware accelerators.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As I will show next, different layers tend to group into a smaller set of layer families with sharing key properties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In this way we can have a small pool of edge accelerators where each accelerator caters to a specific family of layers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We collect the characteristics of the accelerators and layers once prior to inference execution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dirty="0"/>
              <a:t>[CLICK] With all this information, the scheduler generates a per-layer mapping between layers and accelerators by utilizing a mapping heuristic.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96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a:r>
            <a:r>
              <a:rPr lang="en-US" dirty="0"/>
              <a:t>We invite you to check our paper for more details about our scheduling heuristics.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2095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highlight how our Mensa framework can be employed in practice by proposing Mensa-G, which targets Google Edge NN models </a:t>
            </a:r>
          </a:p>
          <a:p>
            <a:endParaRPr lang="en-US" dirty="0"/>
          </a:p>
          <a:p>
            <a:r>
              <a:rPr lang="en-US" dirty="0"/>
              <a:t>[NEXT]</a:t>
            </a:r>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25</a:t>
            </a:fld>
            <a:endParaRPr lang="en-US"/>
          </a:p>
        </p:txBody>
      </p:sp>
    </p:spTree>
    <p:extLst>
      <p:ext uri="{BB962C8B-B14F-4D97-AF65-F5344CB8AC3E}">
        <p14:creationId xmlns:p14="http://schemas.microsoft.com/office/powerpoint/2010/main" val="1778725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need to decide how many accelerators we need based on the key characteristics of our NN models.</a:t>
            </a:r>
          </a:p>
          <a:p>
            <a:endParaRPr lang="en-US" dirty="0"/>
          </a:p>
          <a:p>
            <a:r>
              <a:rPr lang="en-US" dirty="0"/>
              <a:t>[CLICK] We make a key observation that the majority of the layers we target fall into five major families in terms key characteristics that impact hardware design</a:t>
            </a:r>
            <a:br>
              <a:rPr lang="en-US" dirty="0"/>
            </a:br>
            <a:endParaRPr lang="en-US" dirty="0"/>
          </a:p>
          <a:p>
            <a:r>
              <a:rPr lang="en-US" dirty="0"/>
              <a:t>[CLICK] First, we find two Families of layers (families 1 and 2) that have low parameter footprint and high data reuse and MAC intensity.  We call such layers compute-centric layers. </a:t>
            </a:r>
          </a:p>
          <a:p>
            <a:endParaRPr lang="en-US" dirty="0"/>
          </a:p>
          <a:p>
            <a:r>
              <a:rPr lang="en-US" dirty="0"/>
              <a:t>[CLICK] Second, we find three families of layers (families, 3, 4 and 5) that have high parameter footprint , low data reuse and MAC intensity. We call such layers data-centric layers.</a:t>
            </a:r>
          </a:p>
          <a:p>
            <a:endParaRPr lang="en-US" dirty="0"/>
          </a:p>
          <a:p>
            <a:endParaRPr lang="en-US" dirty="0"/>
          </a:p>
          <a:p>
            <a:r>
              <a:rPr lang="en-US" dirty="0"/>
              <a:t>[NEXT]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566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Based on the key characteristics of the 24 NN models and their layers, we design three specialized accelerators</a:t>
            </a:r>
          </a:p>
          <a:p>
            <a:endParaRPr lang="en-US" dirty="0"/>
          </a:p>
          <a:p>
            <a:r>
              <a:rPr lang="en-US" dirty="0"/>
              <a:t>[CLICK] Pascal</a:t>
            </a:r>
          </a:p>
          <a:p>
            <a:endParaRPr lang="en-US" dirty="0"/>
          </a:p>
          <a:p>
            <a:r>
              <a:rPr lang="en-US" dirty="0"/>
              <a:t>[CLICK] Pavlov </a:t>
            </a:r>
          </a:p>
          <a:p>
            <a:endParaRPr lang="en-US" dirty="0"/>
          </a:p>
          <a:p>
            <a:r>
              <a:rPr lang="en-US" dirty="0"/>
              <a:t>[CLICK] And Jacquard </a:t>
            </a:r>
          </a:p>
          <a:p>
            <a:endParaRPr lang="en-US" dirty="0"/>
          </a:p>
          <a:p>
            <a:r>
              <a:rPr lang="en-US" dirty="0"/>
              <a:t>I will give a brief overview about each accelerator next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306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So</a:t>
            </a:r>
            <a:r>
              <a:rPr lang="en-US" baseline="0" dirty="0"/>
              <a:t> here is Pascal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 Pascal is a compute-centric accelerators that is designed for the compute-centric layers of families 1 and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 It has a 32x32 PE array since layers</a:t>
            </a:r>
            <a:r>
              <a:rPr lang="en-US" sz="1200" kern="1200" dirty="0">
                <a:solidFill>
                  <a:schemeClr val="tx1"/>
                </a:solidFill>
                <a:latin typeface="+mn-lt"/>
                <a:ea typeface="+mn-ea"/>
                <a:cs typeface="+mn-cs"/>
              </a:rPr>
              <a:t> from Families 1 and 2 perform a large number of MAC operations, so we want to size Pascal’s PE array to efficiently perform these in parallel.</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dirty="0"/>
              <a:t> We reduce the size of the activation buffer in Pascal from 2 MB in the Edge TPU to 256 kB in Pascal. This reduction is possible due to our specialized dataflow design for Pascal.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reduce the size of the parameter buffer from 4 MB in the Edge TPU to 128 kB in Pascal, because layers in Families 1 and 2 have small parameter footprints.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Given the low off-chip memory bandwidth requirements of Pascal, we keep the accelerator on the CPU die.</a:t>
            </a:r>
          </a:p>
          <a:p>
            <a:endParaRPr lang="en-US" baseline="0" dirty="0"/>
          </a:p>
          <a:p>
            <a:r>
              <a:rPr lang="en-US" baseline="0"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546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Next we have Pavlov. Pavlov caters to layers in Family 3, which are data-centric and mainly consist of data-centric LSTM layers. </a:t>
            </a:r>
          </a:p>
          <a:p>
            <a:endParaRPr lang="en-US" dirty="0"/>
          </a:p>
          <a:p>
            <a:r>
              <a:rPr lang="en-US" dirty="0"/>
              <a:t>[CLICK] Because Family 3 layers have low MAC intensity, and mainly perform matrix-vector multiplications, we design a much smaller PE array for Pavlov than that in the Google Edge TPU. We empirically choose an 8x8 array size to balance latency, utilization, and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Due to the small activation footprint of layers in Family 3, we use a 128 kB buffer for parameters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[CLICK] while our dataflow design for Pavlov allows us to eliminate the parameter buffer and stream parameters directly from DRAM. </a:t>
            </a:r>
          </a:p>
          <a:p>
            <a:endParaRPr lang="en-US" dirty="0"/>
          </a:p>
          <a:p>
            <a:r>
              <a:rPr lang="en-US" dirty="0"/>
              <a:t>[CLICK]  We decide to place Pavlov inside the memory device to accommodate the large off-chip memory bandwidth requirements of Family 3 layers.</a:t>
            </a:r>
          </a:p>
          <a:p>
            <a:endParaRPr lang="en-US" dirty="0"/>
          </a:p>
          <a:p>
            <a:r>
              <a:rPr lang="en-US" dirty="0"/>
              <a:t>[NEXT]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804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is the outline for this talk.</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First, I will give a brief introduction of our work.</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Second, I will discuss key bottlenecks of the Google Edge TPU accelerator and different NN models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Third, I will discuss our proposal called Mensa, and fourth, our realization of Mensa called Mensa-G, which targets Google Edge NN models.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Fifth, I will provide a glance of the key results in our work and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Finally I will conclude the talk.</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[NEXT]</a:t>
            </a:r>
          </a:p>
        </p:txBody>
      </p:sp>
      <p:sp>
        <p:nvSpPr>
          <p:cNvPr id="4" name="Slide Number Placeholder 3"/>
          <p:cNvSpPr>
            <a:spLocks noGrp="1"/>
          </p:cNvSpPr>
          <p:nvPr>
            <p:ph type="sldNum" sz="quarter" idx="10"/>
          </p:nvPr>
        </p:nvSpPr>
        <p:spPr/>
        <p:txBody>
          <a:bodyPr/>
          <a:lstStyle/>
          <a:p>
            <a:fld id="{3ECB66F2-E617-4D22-9699-A8F2E158CBC6}" type="slidenum">
              <a:rPr lang="en-US" smtClean="0"/>
              <a:t>3</a:t>
            </a:fld>
            <a:endParaRPr lang="en-US"/>
          </a:p>
        </p:txBody>
      </p:sp>
    </p:spTree>
    <p:extLst>
      <p:ext uri="{BB962C8B-B14F-4D97-AF65-F5344CB8AC3E}">
        <p14:creationId xmlns:p14="http://schemas.microsoft.com/office/powerpoint/2010/main" val="730689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Finally, we have Jacquard, which caters to layers in Families 4 and 5 that are primarily non-LSTM data-centric layers.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While layers in Families 4 and 5 have low MAC intensity, they perform more MAC operations on average than Family 3 layers. Because of that, we empirically select  a 16x16 PE array in Jacquard.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use a 128KB buffer for activations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a 128 KB buffer for parameters in Jacquard</a:t>
            </a:r>
          </a:p>
          <a:p>
            <a:endParaRPr lang="en-US" dirty="0"/>
          </a:p>
          <a:p>
            <a:r>
              <a:rPr lang="en-US" dirty="0"/>
              <a:t>[CLICK] Similar to Pavlov, we place Jacquard inside the memory due to the high memory bandwidth demand of layers in Families 4 and 5.  </a:t>
            </a:r>
          </a:p>
          <a:p>
            <a:endParaRPr lang="en-US" dirty="0"/>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490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more details about the accelerators, their design and specialized dataflows.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865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Finally, we provide a brief overview of our evaluations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32</a:t>
            </a:fld>
            <a:endParaRPr lang="en-US"/>
          </a:p>
        </p:txBody>
      </p:sp>
    </p:spTree>
    <p:extLst>
      <p:ext uri="{BB962C8B-B14F-4D97-AF65-F5344CB8AC3E}">
        <p14:creationId xmlns:p14="http://schemas.microsoft.com/office/powerpoint/2010/main" val="1816710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[CLICK] We analyze the inference energy of our Mensa-G proposal against the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baseline edge TPU accelerator 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baseline edge TPU using a high-bandwidth off-chip memory device as its main memory.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the plot, values are normalized to the baseline edge TPU system. We draw the following observations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932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[CLICK] Fist, Mensa-G placement of accelerators and careful dataflow design enables to reduce the energy consumed by  on-chip and off-chip parameter traffic by 15.3x on average compared to the baseline.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Second, Mensa-G reduces the dynamic energy of on-chip buffers and </a:t>
            </a:r>
            <a:r>
              <a:rPr lang="en-US" sz="1200" kern="1200" dirty="0" err="1">
                <a:solidFill>
                  <a:schemeClr val="tx1"/>
                </a:solidFill>
                <a:latin typeface="+mn-lt"/>
                <a:ea typeface="+mn-ea"/>
                <a:cs typeface="+mn-cs"/>
              </a:rPr>
              <a:t>Noc</a:t>
            </a:r>
            <a:r>
              <a:rPr lang="en-US" sz="1200" kern="1200" dirty="0">
                <a:solidFill>
                  <a:schemeClr val="tx1"/>
                </a:solidFill>
                <a:latin typeface="+mn-lt"/>
                <a:ea typeface="+mn-ea"/>
                <a:cs typeface="+mn-cs"/>
              </a:rPr>
              <a:t> by almost 50x compared to the Baseline system with high </a:t>
            </a:r>
            <a:r>
              <a:rPr lang="en-US" sz="1200" kern="1200" dirty="0" err="1">
                <a:solidFill>
                  <a:schemeClr val="tx1"/>
                </a:solidFill>
                <a:latin typeface="+mn-lt"/>
                <a:ea typeface="+mn-ea"/>
                <a:cs typeface="+mn-cs"/>
              </a:rPr>
              <a:t>bw</a:t>
            </a:r>
            <a:r>
              <a:rPr lang="en-US" sz="1200" kern="1200" dirty="0">
                <a:solidFill>
                  <a:schemeClr val="tx1"/>
                </a:solidFill>
                <a:latin typeface="+mn-lt"/>
                <a:ea typeface="+mn-ea"/>
                <a:cs typeface="+mn-cs"/>
              </a:rPr>
              <a:t> memory.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We conclude that Mensa-G  reduces energy by 66% and improves inference energy efficiency by 3.0x compared to the baseline edge TPU.</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086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also analyze Mensa-G’s throughput compared to the Baseline edge TPU and  Baseline edge TPU  with the high bandwidth off-chip memory </a:t>
            </a:r>
          </a:p>
          <a:p>
            <a:endParaRPr lang="en-US" dirty="0"/>
          </a:p>
          <a:p>
            <a:r>
              <a:rPr lang="en-US" dirty="0"/>
              <a:t>[CLICK] We observe that Mensa-G’s improve throughput compared to the baseline edge TPU by 3.1X on average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35</a:t>
            </a:fld>
            <a:endParaRPr lang="en-US"/>
          </a:p>
        </p:txBody>
      </p:sp>
    </p:spTree>
    <p:extLst>
      <p:ext uri="{BB962C8B-B14F-4D97-AF65-F5344CB8AC3E}">
        <p14:creationId xmlns:p14="http://schemas.microsoft.com/office/powerpoint/2010/main" val="308114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more details on</a:t>
            </a:r>
          </a:p>
          <a:p>
            <a:endParaRPr lang="en-US" dirty="0"/>
          </a:p>
          <a:p>
            <a:r>
              <a:rPr lang="en-US" dirty="0"/>
              <a:t>[CLICK] Mensa runtime scheduler</a:t>
            </a:r>
          </a:p>
          <a:p>
            <a:endParaRPr lang="en-US" dirty="0"/>
          </a:p>
          <a:p>
            <a:r>
              <a:rPr lang="en-US" dirty="0"/>
              <a:t>[CLICK] our accelerator’s dataflows </a:t>
            </a:r>
          </a:p>
          <a:p>
            <a:endParaRPr lang="en-US" dirty="0"/>
          </a:p>
          <a:p>
            <a:r>
              <a:rPr lang="en-US" dirty="0"/>
              <a:t>[CLICK] comparison against prior state-of-the-art edge NN accelerators  </a:t>
            </a:r>
          </a:p>
          <a:p>
            <a:endParaRPr lang="en-US" dirty="0"/>
          </a:p>
          <a:p>
            <a:r>
              <a:rPr lang="en-US" dirty="0"/>
              <a:t>[CLICK] Mensa-G’s utilization results </a:t>
            </a:r>
          </a:p>
          <a:p>
            <a:endParaRPr lang="en-US" dirty="0"/>
          </a:p>
          <a:p>
            <a:r>
              <a:rPr lang="en-US" dirty="0"/>
              <a:t>[CLICK] and Mensa-G’s inference latency results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36</a:t>
            </a:fld>
            <a:endParaRPr lang="en-US"/>
          </a:p>
        </p:txBody>
      </p:sp>
    </p:spTree>
    <p:extLst>
      <p:ext uri="{BB962C8B-B14F-4D97-AF65-F5344CB8AC3E}">
        <p14:creationId xmlns:p14="http://schemas.microsoft.com/office/powerpoint/2010/main" val="4232101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Next, we conclude our talk.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38</a:t>
            </a:fld>
            <a:endParaRPr lang="en-US"/>
          </a:p>
        </p:txBody>
      </p:sp>
    </p:spTree>
    <p:extLst>
      <p:ext uri="{BB962C8B-B14F-4D97-AF65-F5344CB8AC3E}">
        <p14:creationId xmlns:p14="http://schemas.microsoft.com/office/powerpoint/2010/main" val="2038519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In this work, we extensively analyze 24 edge NN models from Google while running inference on the Google Edge TPU accelerator for various types of NN models </a:t>
            </a:r>
          </a:p>
          <a:p>
            <a:endParaRPr lang="en-US" dirty="0"/>
          </a:p>
          <a:p>
            <a:r>
              <a:rPr lang="en-US" dirty="0"/>
              <a:t>[CLICK] We identify that while running NN inference, the accelerator suffers from three main challenges </a:t>
            </a:r>
          </a:p>
          <a:p>
            <a:endParaRPr lang="en-US" dirty="0"/>
          </a:p>
          <a:p>
            <a:r>
              <a:rPr lang="en-US" dirty="0"/>
              <a:t>[CLICK] it operates significantly below its peak throughput </a:t>
            </a:r>
          </a:p>
          <a:p>
            <a:endParaRPr lang="en-US" dirty="0"/>
          </a:p>
          <a:p>
            <a:r>
              <a:rPr lang="en-US" dirty="0"/>
              <a:t>[CLICK] it operates significantly below its theorical peak energy efficiency </a:t>
            </a:r>
          </a:p>
          <a:p>
            <a:endParaRPr lang="en-US" dirty="0"/>
          </a:p>
          <a:p>
            <a:r>
              <a:rPr lang="en-US" dirty="0"/>
              <a:t>[CLICK] and its memory system is not efficient </a:t>
            </a:r>
          </a:p>
          <a:p>
            <a:endParaRPr lang="en-US" dirty="0"/>
          </a:p>
          <a:p>
            <a:r>
              <a:rPr lang="en-US" dirty="0"/>
              <a:t>[CLICK] Our analysis leads to the key insight that these challenges arrive due to the monolithic one-size-fit-all design of the accelerators, which does not account for heterogeneity across different NN layers </a:t>
            </a:r>
          </a:p>
          <a:p>
            <a:endParaRPr lang="en-US" dirty="0"/>
          </a:p>
          <a:p>
            <a:r>
              <a:rPr lang="en-US" dirty="0"/>
              <a:t>[CLICK] To solve this issue, we propose Mensa, a framework that maps the execution of a particular NN layer to its most appropriate hardware accelerator </a:t>
            </a:r>
          </a:p>
          <a:p>
            <a:endParaRPr lang="en-US" dirty="0"/>
          </a:p>
          <a:p>
            <a:r>
              <a:rPr lang="en-US" dirty="0"/>
              <a:t>[CLICK] We extensively evaluate Mensa for Google NN models and we observe that it improves performance and energy efficiency by 3.0x and 3.1x compared to the baseline Edge TPU accelerator while reducing area and cost across 24 edge ML models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361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listening </a:t>
            </a:r>
          </a:p>
        </p:txBody>
      </p:sp>
      <p:sp>
        <p:nvSpPr>
          <p:cNvPr id="4" name="Slide Number Placeholder 3"/>
          <p:cNvSpPr>
            <a:spLocks noGrp="1"/>
          </p:cNvSpPr>
          <p:nvPr>
            <p:ph type="sldNum" sz="quarter" idx="5"/>
          </p:nvPr>
        </p:nvSpPr>
        <p:spPr/>
        <p:txBody>
          <a:bodyPr/>
          <a:lstStyle/>
          <a:p>
            <a:fld id="{3ECB66F2-E617-4D22-9699-A8F2E158CBC6}" type="slidenum">
              <a:rPr lang="en-US" smtClean="0"/>
              <a:t>40</a:t>
            </a:fld>
            <a:endParaRPr lang="en-US"/>
          </a:p>
        </p:txBody>
      </p:sp>
    </p:spTree>
    <p:extLst>
      <p:ext uri="{BB962C8B-B14F-4D97-AF65-F5344CB8AC3E}">
        <p14:creationId xmlns:p14="http://schemas.microsoft.com/office/powerpoint/2010/main" val="15126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let’s start with the introduction of our work</a:t>
            </a:r>
          </a:p>
          <a:p>
            <a:endParaRPr lang="en-US" dirty="0"/>
          </a:p>
          <a:p>
            <a:r>
              <a:rPr lang="en-US" dirty="0"/>
              <a:t>[NEXT]</a:t>
            </a:r>
          </a:p>
        </p:txBody>
      </p:sp>
      <p:sp>
        <p:nvSpPr>
          <p:cNvPr id="4" name="Slide Number Placeholder 3"/>
          <p:cNvSpPr>
            <a:spLocks noGrp="1"/>
          </p:cNvSpPr>
          <p:nvPr>
            <p:ph type="sldNum" sz="quarter" idx="10"/>
          </p:nvPr>
        </p:nvSpPr>
        <p:spPr/>
        <p:txBody>
          <a:bodyPr/>
          <a:lstStyle/>
          <a:p>
            <a:fld id="{3ECB66F2-E617-4D22-9699-A8F2E158CBC6}" type="slidenum">
              <a:rPr lang="en-US" smtClean="0"/>
              <a:t>4</a:t>
            </a:fld>
            <a:endParaRPr lang="en-US"/>
          </a:p>
        </p:txBody>
      </p:sp>
    </p:spTree>
    <p:extLst>
      <p:ext uri="{BB962C8B-B14F-4D97-AF65-F5344CB8AC3E}">
        <p14:creationId xmlns:p14="http://schemas.microsoft.com/office/powerpoint/2010/main" val="33983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There is a large interest recently in executing machine learning</a:t>
            </a:r>
            <a:r>
              <a:rPr lang="en-US" baseline="0" dirty="0"/>
              <a:t> tasks</a:t>
            </a:r>
            <a:r>
              <a:rPr lang="en-US" dirty="0"/>
              <a:t> directly in edge devices,</a:t>
            </a:r>
            <a:r>
              <a:rPr lang="en-US" baseline="0" dirty="0"/>
              <a:t> as oppose to sending it to the cloud.</a:t>
            </a:r>
          </a:p>
          <a:p>
            <a:r>
              <a:rPr lang="en-US" baseline="0" dirty="0"/>
              <a:t>And there are a couple of reason for that: </a:t>
            </a:r>
          </a:p>
          <a:p>
            <a:endParaRPr lang="en-US" baseline="0" dirty="0"/>
          </a:p>
          <a:p>
            <a:r>
              <a:rPr lang="en-US" baseline="0" dirty="0"/>
              <a:t>[CLICK] Its much better from a privacy perspective. </a:t>
            </a:r>
          </a:p>
          <a:p>
            <a:endParaRPr lang="en-US" baseline="0" dirty="0"/>
          </a:p>
          <a:p>
            <a:r>
              <a:rPr lang="en-US" baseline="0" dirty="0"/>
              <a:t>[CLICK] It allows you to always run ML inference even if there is no internet connectivity .</a:t>
            </a:r>
          </a:p>
          <a:p>
            <a:endParaRPr lang="en-US" baseline="0" dirty="0"/>
          </a:p>
          <a:p>
            <a:r>
              <a:rPr lang="en-US" baseline="0" dirty="0"/>
              <a:t>[CLICK] It enables you to do inference much faster, especially for latency sensitive applications like autonomous cars, </a:t>
            </a:r>
          </a:p>
          <a:p>
            <a:endParaRPr lang="en-US" baseline="0" dirty="0"/>
          </a:p>
          <a:p>
            <a:r>
              <a:rPr lang="en-US" baseline="0" dirty="0"/>
              <a:t>[CLICK] and you are no longer limited to network bandwidth.</a:t>
            </a:r>
          </a:p>
          <a:p>
            <a:endParaRPr lang="en-US" baseline="0" dirty="0"/>
          </a:p>
          <a:p>
            <a:r>
              <a:rPr lang="en-US" baseline="0" dirty="0"/>
              <a:t>[NEXT]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9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But the problem is that, these edge devices,</a:t>
            </a:r>
            <a:r>
              <a:rPr lang="en-US" baseline="0" dirty="0"/>
              <a:t> have limited battery and computation budget, and as a result, it becomes very challenging to run resource-intensive ML tasks directly on them. </a:t>
            </a:r>
          </a:p>
          <a:p>
            <a:endParaRPr lang="en-US" baseline="0" dirty="0"/>
          </a:p>
          <a:p>
            <a:r>
              <a:rPr lang="en-US" baseline="0" dirty="0"/>
              <a:t>[CLICK] Thus, industry has started looking at specialized accelerators specifically designed for edge devices to improve inference and energy consumption. </a:t>
            </a:r>
          </a:p>
          <a:p>
            <a:endParaRPr lang="en-US" baseline="0" dirty="0"/>
          </a:p>
          <a:p>
            <a:r>
              <a:rPr lang="en-US" baseline="0" dirty="0"/>
              <a:t>[NEXT]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9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At the same time, neural network are evolving rapidly, which has led to all sorts of different models each targeting different applications.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[CLICK] The major challenge is to design an edge accelerator that can efficiently execute inference across a wide variety of NN models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668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I will describe our analysis of various NN models running on the Google edge TPU accelerator </a:t>
            </a:r>
          </a:p>
          <a:p>
            <a:endParaRPr lang="en-US" dirty="0"/>
          </a:p>
          <a:p>
            <a:r>
              <a:rPr lang="en-US" dirty="0"/>
              <a:t>[NEXT]</a:t>
            </a:r>
          </a:p>
        </p:txBody>
      </p:sp>
      <p:sp>
        <p:nvSpPr>
          <p:cNvPr id="4" name="Slide Number Placeholder 3"/>
          <p:cNvSpPr>
            <a:spLocks noGrp="1"/>
          </p:cNvSpPr>
          <p:nvPr>
            <p:ph type="sldNum" sz="quarter" idx="10"/>
          </p:nvPr>
        </p:nvSpPr>
        <p:spPr/>
        <p:txBody>
          <a:bodyPr/>
          <a:lstStyle/>
          <a:p>
            <a:fld id="{3ECB66F2-E617-4D22-9699-A8F2E158CBC6}" type="slidenum">
              <a:rPr lang="en-US" smtClean="0"/>
              <a:t>8</a:t>
            </a:fld>
            <a:endParaRPr lang="en-US"/>
          </a:p>
        </p:txBody>
      </p:sp>
    </p:spTree>
    <p:extLst>
      <p:ext uri="{BB962C8B-B14F-4D97-AF65-F5344CB8AC3E}">
        <p14:creationId xmlns:p14="http://schemas.microsoft.com/office/powerpoint/2010/main" val="168778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analyze Google edge models using the Google edge TPU as a baseline accelerator. Edge TPU is systolic-based accelerator with a generic tiled architecture</a:t>
            </a:r>
            <a:r>
              <a:rPr lang="it-IT" sz="1200" b="0" i="0" u="none" strike="noStrike" kern="1200" baseline="0" dirty="0">
                <a:solidFill>
                  <a:schemeClr val="tx1"/>
                </a:solidFill>
                <a:latin typeface="+mn-lt"/>
                <a:ea typeface="+mn-ea"/>
                <a:cs typeface="+mn-cs"/>
              </a:rPr>
              <a:t>. Here I </a:t>
            </a:r>
            <a:r>
              <a:rPr lang="it-IT" sz="1200" b="0" i="0" u="none" strike="noStrike" kern="1200" baseline="0" dirty="0" err="1">
                <a:solidFill>
                  <a:schemeClr val="tx1"/>
                </a:solidFill>
                <a:latin typeface="+mn-lt"/>
                <a:ea typeface="+mn-ea"/>
                <a:cs typeface="+mn-cs"/>
              </a:rPr>
              <a:t>give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you</a:t>
            </a:r>
            <a:r>
              <a:rPr lang="it-IT" sz="1200" b="0" i="0" u="none" strike="noStrike" kern="1200" baseline="0" dirty="0">
                <a:solidFill>
                  <a:schemeClr val="tx1"/>
                </a:solidFill>
                <a:latin typeface="+mn-lt"/>
                <a:ea typeface="+mn-ea"/>
                <a:cs typeface="+mn-cs"/>
              </a:rPr>
              <a:t> a high </a:t>
            </a:r>
            <a:r>
              <a:rPr lang="it-IT" sz="1200" b="0" i="0" u="none" strike="noStrike" kern="1200" baseline="0" dirty="0" err="1">
                <a:solidFill>
                  <a:schemeClr val="tx1"/>
                </a:solidFill>
                <a:latin typeface="+mn-lt"/>
                <a:ea typeface="+mn-ea"/>
                <a:cs typeface="+mn-cs"/>
              </a:rPr>
              <a:t>level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overview</a:t>
            </a:r>
            <a:r>
              <a:rPr lang="it-IT" sz="1200" b="0" i="0" u="none" strike="noStrike" kern="1200" baseline="0" dirty="0">
                <a:solidFill>
                  <a:schemeClr val="tx1"/>
                </a:solidFill>
                <a:latin typeface="+mn-lt"/>
                <a:ea typeface="+mn-ea"/>
                <a:cs typeface="+mn-cs"/>
              </a:rPr>
              <a:t> of </a:t>
            </a:r>
            <a:r>
              <a:rPr lang="it-IT" sz="1200" b="0" i="0" u="none" strike="noStrike" kern="1200" baseline="0" dirty="0" err="1">
                <a:solidFill>
                  <a:schemeClr val="tx1"/>
                </a:solidFill>
                <a:latin typeface="+mn-lt"/>
                <a:ea typeface="+mn-ea"/>
                <a:cs typeface="+mn-cs"/>
              </a:rPr>
              <a:t>how</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works</a:t>
            </a:r>
            <a:r>
              <a:rPr lang="it-IT" sz="1200" b="0" i="0" u="none" strike="noStrike"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[CLICK] </a:t>
            </a:r>
            <a:r>
              <a:rPr lang="en-US" sz="1200" b="0" i="0" u="none" strike="noStrike" kern="1200" baseline="0" dirty="0">
                <a:solidFill>
                  <a:schemeClr val="tx1"/>
                </a:solidFill>
                <a:latin typeface="+mn-lt"/>
                <a:ea typeface="+mn-ea"/>
                <a:cs typeface="+mn-cs"/>
              </a:rPr>
              <a:t>T</a:t>
            </a:r>
            <a:r>
              <a:rPr lang="it-IT" sz="1200" b="0" i="0" u="none" strike="noStrike" kern="1200" baseline="0" dirty="0">
                <a:solidFill>
                  <a:schemeClr val="tx1"/>
                </a:solidFill>
                <a:latin typeface="+mn-lt"/>
                <a:ea typeface="+mn-ea"/>
                <a:cs typeface="+mn-cs"/>
              </a:rPr>
              <a:t>he ML model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stored</a:t>
            </a:r>
            <a:r>
              <a:rPr lang="it-IT" sz="1200" b="0" i="0" u="none" strike="noStrike" kern="1200" baseline="0" dirty="0">
                <a:solidFill>
                  <a:schemeClr val="tx1"/>
                </a:solidFill>
                <a:latin typeface="+mn-lt"/>
                <a:ea typeface="+mn-ea"/>
                <a:cs typeface="+mn-cs"/>
              </a:rPr>
              <a:t> in DRAM.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[CLICK] The model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fetched</a:t>
            </a:r>
            <a:r>
              <a:rPr lang="it-IT" sz="1200" b="0" i="0" u="none" strike="noStrike" kern="1200" baseline="0" dirty="0">
                <a:solidFill>
                  <a:schemeClr val="tx1"/>
                </a:solidFill>
                <a:latin typeface="+mn-lt"/>
                <a:ea typeface="+mn-ea"/>
                <a:cs typeface="+mn-cs"/>
              </a:rPr>
              <a:t> from DRAM </a:t>
            </a:r>
            <a:r>
              <a:rPr lang="it-IT" sz="1200" b="0" i="0" u="none" strike="noStrike" kern="1200" baseline="0" dirty="0" err="1">
                <a:solidFill>
                  <a:schemeClr val="tx1"/>
                </a:solidFill>
                <a:latin typeface="+mn-lt"/>
                <a:ea typeface="+mn-ea"/>
                <a:cs typeface="+mn-cs"/>
              </a:rPr>
              <a:t>layer</a:t>
            </a:r>
            <a:r>
              <a:rPr lang="it-IT" sz="1200" b="0" i="0" u="none" strike="noStrike" kern="1200" baseline="0" dirty="0">
                <a:solidFill>
                  <a:schemeClr val="tx1"/>
                </a:solidFill>
                <a:latin typeface="+mn-lt"/>
                <a:ea typeface="+mn-ea"/>
                <a:cs typeface="+mn-cs"/>
              </a:rPr>
              <a:t> by </a:t>
            </a:r>
            <a:r>
              <a:rPr lang="it-IT" sz="1200" b="0" i="0" u="none" strike="noStrike" kern="1200" baseline="0" dirty="0" err="1">
                <a:solidFill>
                  <a:schemeClr val="tx1"/>
                </a:solidFill>
                <a:latin typeface="+mn-lt"/>
                <a:ea typeface="+mn-ea"/>
                <a:cs typeface="+mn-cs"/>
              </a:rPr>
              <a:t>layer</a:t>
            </a:r>
            <a:r>
              <a:rPr lang="it-IT" sz="1200" b="0" i="0" u="none" strike="noStrike"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[CLICK] </a:t>
            </a:r>
            <a:r>
              <a:rPr lang="it-IT" sz="1200" b="0" i="0" u="none" strike="noStrike" kern="1200" baseline="0" dirty="0" err="1">
                <a:solidFill>
                  <a:schemeClr val="tx1"/>
                </a:solidFill>
                <a:latin typeface="+mn-lt"/>
                <a:ea typeface="+mn-ea"/>
                <a:cs typeface="+mn-cs"/>
              </a:rPr>
              <a:t>Each</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layer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includes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prameters</a:t>
            </a:r>
            <a:r>
              <a:rPr lang="it-IT" sz="1200" b="0" i="0" u="none" strike="noStrike" kern="1200" baseline="0" dirty="0">
                <a:solidFill>
                  <a:schemeClr val="tx1"/>
                </a:solidFill>
                <a:latin typeface="+mn-lt"/>
                <a:ea typeface="+mn-ea"/>
                <a:cs typeface="+mn-cs"/>
              </a:rPr>
              <a:t> (i.e., input/</a:t>
            </a:r>
            <a:r>
              <a:rPr lang="it-IT" sz="1200" b="0" i="0" u="none" strike="noStrike" kern="1200" baseline="0" dirty="0" err="1">
                <a:solidFill>
                  <a:schemeClr val="tx1"/>
                </a:solidFill>
                <a:latin typeface="+mn-lt"/>
                <a:ea typeface="+mn-ea"/>
                <a:cs typeface="+mn-cs"/>
              </a:rPr>
              <a:t>ouput</a:t>
            </a:r>
            <a:r>
              <a:rPr lang="it-IT" sz="1200" b="0" i="0" u="none" strike="noStrike" kern="1200" baseline="0" dirty="0">
                <a:solidFill>
                  <a:schemeClr val="tx1"/>
                </a:solidFill>
                <a:latin typeface="+mn-lt"/>
                <a:ea typeface="+mn-ea"/>
                <a:cs typeface="+mn-cs"/>
              </a:rPr>
              <a:t> data) and </a:t>
            </a:r>
            <a:r>
              <a:rPr lang="it-IT" sz="1200" b="0" i="0" u="none" strike="noStrike" kern="1200" baseline="0" dirty="0" err="1">
                <a:solidFill>
                  <a:schemeClr val="tx1"/>
                </a:solidFill>
                <a:latin typeface="+mn-lt"/>
                <a:ea typeface="+mn-ea"/>
                <a:cs typeface="+mn-cs"/>
              </a:rPr>
              <a:t>activation</a:t>
            </a:r>
            <a:r>
              <a:rPr lang="it-IT" sz="1200" b="0" i="0" u="none" strike="noStrike" kern="1200" baseline="0" dirty="0">
                <a:solidFill>
                  <a:schemeClr val="tx1"/>
                </a:solidFill>
                <a:latin typeface="+mn-lt"/>
                <a:ea typeface="+mn-ea"/>
                <a:cs typeface="+mn-cs"/>
              </a:rPr>
              <a:t> (i.e., </a:t>
            </a:r>
            <a:r>
              <a:rPr lang="it-IT" sz="1200" b="0" i="0" u="none" strike="noStrike" kern="1200" baseline="0" dirty="0" err="1">
                <a:solidFill>
                  <a:schemeClr val="tx1"/>
                </a:solidFill>
                <a:latin typeface="+mn-lt"/>
                <a:ea typeface="+mn-ea"/>
                <a:cs typeface="+mn-cs"/>
              </a:rPr>
              <a:t>pre-trained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weights</a:t>
            </a:r>
            <a:r>
              <a:rPr lang="it-IT" sz="1200" b="0" i="0" u="none" strike="noStrike" kern="1200" baseline="0" dirty="0">
                <a:solidFill>
                  <a:schemeClr val="tx1"/>
                </a:solidFill>
                <a:latin typeface="+mn-lt"/>
                <a:ea typeface="+mn-ea"/>
                <a:cs typeface="+mn-cs"/>
              </a:rPr>
              <a:t>) for </a:t>
            </a:r>
            <a:r>
              <a:rPr lang="it-IT" sz="1200" b="0" i="0" u="none" strike="noStrike" kern="1200" baseline="0" dirty="0" err="1">
                <a:solidFill>
                  <a:schemeClr val="tx1"/>
                </a:solidFill>
                <a:latin typeface="+mn-lt"/>
                <a:ea typeface="+mn-ea"/>
                <a:cs typeface="+mn-cs"/>
              </a:rPr>
              <a:t>that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particular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layer</a:t>
            </a:r>
            <a:endParaRPr lang="it-IT"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At a high </a:t>
            </a:r>
            <a:r>
              <a:rPr lang="it-IT" sz="1200" b="0" i="0" u="none" strike="noStrike" kern="1200" baseline="0" dirty="0" err="1">
                <a:solidFill>
                  <a:schemeClr val="tx1"/>
                </a:solidFill>
                <a:latin typeface="+mn-lt"/>
                <a:ea typeface="+mn-ea"/>
                <a:cs typeface="+mn-cs"/>
              </a:rPr>
              <a:t>level</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accelerator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has</a:t>
            </a:r>
            <a:r>
              <a:rPr lang="it-IT" sz="1200" b="0" i="0" u="none" strike="noStrike" kern="1200" baseline="0" dirty="0">
                <a:solidFill>
                  <a:schemeClr val="tx1"/>
                </a:solidFill>
                <a:latin typeface="+mn-lt"/>
                <a:ea typeface="+mn-ea"/>
                <a:cs typeface="+mn-cs"/>
              </a:rPr>
              <a:t> 4 </a:t>
            </a:r>
            <a:r>
              <a:rPr lang="it-IT" sz="1200" b="0" i="0" u="none" strike="noStrike" kern="1200" baseline="0" dirty="0" err="1">
                <a:solidFill>
                  <a:schemeClr val="tx1"/>
                </a:solidFill>
                <a:latin typeface="+mn-lt"/>
                <a:ea typeface="+mn-ea"/>
                <a:cs typeface="+mn-cs"/>
              </a:rPr>
              <a:t>key</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components</a:t>
            </a:r>
            <a:r>
              <a:rPr lang="it-IT" sz="1200" b="0" i="0" u="none" strike="noStrike"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[CLICK[ a PE array </a:t>
            </a:r>
            <a:r>
              <a:rPr lang="en-US" sz="1200" b="0" i="0" u="none" strike="noStrike" kern="1200" baseline="0" dirty="0">
                <a:solidFill>
                  <a:schemeClr val="tx1"/>
                </a:solidFill>
                <a:latin typeface="+mn-lt"/>
                <a:ea typeface="+mn-ea"/>
                <a:cs typeface="+mn-cs"/>
              </a:rPr>
              <a:t>to perform multiply and accumulation,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a large SRAM-based on-chip buffer to hold parameters and activations 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a dataflow which specify how parameters and </a:t>
            </a:r>
            <a:r>
              <a:rPr lang="en-US" sz="1200" b="0" i="0" u="none" strike="noStrike" kern="1200" baseline="0" dirty="0" err="1">
                <a:solidFill>
                  <a:schemeClr val="tx1"/>
                </a:solidFill>
                <a:latin typeface="+mn-lt"/>
                <a:ea typeface="+mn-ea"/>
                <a:cs typeface="+mn-cs"/>
              </a:rPr>
              <a:t>activaitons</a:t>
            </a:r>
            <a:r>
              <a:rPr lang="en-US" sz="1200" b="0" i="0" u="none" strike="noStrike" kern="1200" baseline="0" dirty="0">
                <a:solidFill>
                  <a:schemeClr val="tx1"/>
                </a:solidFill>
                <a:latin typeface="+mn-lt"/>
                <a:ea typeface="+mn-ea"/>
                <a:cs typeface="+mn-cs"/>
              </a:rPr>
              <a:t> are mapped to the PE array,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96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4DFF4F-ED49-E545-9049-57D68EB3BF4A}"/>
              </a:ext>
            </a:extLst>
          </p:cNvPr>
          <p:cNvSpPr/>
          <p:nvPr userDrawn="1"/>
        </p:nvSpPr>
        <p:spPr>
          <a:xfrm>
            <a:off x="0" y="0"/>
            <a:ext cx="9144000" cy="4379053"/>
          </a:xfrm>
          <a:prstGeom prst="rect">
            <a:avLst/>
          </a:prstGeom>
          <a:solidFill>
            <a:srgbClr val="A5A5A5">
              <a:lumMod val="20000"/>
              <a:lumOff val="80000"/>
            </a:srgb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35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109311" y="2839453"/>
            <a:ext cx="6858000" cy="1539600"/>
          </a:xfrm>
        </p:spPr>
        <p:txBody>
          <a:bodyPr>
            <a:normAutofit/>
          </a:bodyPr>
          <a:lstStyle>
            <a:lvl1pPr marL="0" indent="0" algn="ctr">
              <a:buNone/>
              <a:defRPr sz="3200" b="1" i="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a:latin typeface="Segoe UI" panose="020B0502040204020203" pitchFamily="34" charset="0"/>
                <a:cs typeface="Segoe UI" panose="020B0502040204020203" pitchFamily="34" charset="0"/>
              </a:rPr>
              <a:t>Click to edit Master subtitle style</a:t>
            </a:r>
            <a:endParaRPr lang="en-US" dirty="0"/>
          </a:p>
        </p:txBody>
      </p:sp>
      <p:pic>
        <p:nvPicPr>
          <p:cNvPr id="12" name="Picture 2" descr="http://www.euroc-project.eu/fileadmin/imgEuroc/eurocConsortiumLogos/ethLogo.png">
            <a:extLst>
              <a:ext uri="{FF2B5EF4-FFF2-40B4-BE49-F238E27FC236}">
                <a16:creationId xmlns:a16="http://schemas.microsoft.com/office/drawing/2014/main" id="{8CF7D528-60B9-7C4D-8128-F52BA3A7A4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63444"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EC1F6D-190B-B448-B175-2B9886767CE2}"/>
              </a:ext>
            </a:extLst>
          </p:cNvPr>
          <p:cNvPicPr>
            <a:picLocks noChangeAspect="1"/>
          </p:cNvPicPr>
          <p:nvPr userDrawn="1"/>
        </p:nvPicPr>
        <p:blipFill>
          <a:blip r:embed="rId3"/>
          <a:stretch>
            <a:fillRect/>
          </a:stretch>
        </p:blipFill>
        <p:spPr>
          <a:xfrm>
            <a:off x="5583046" y="5857819"/>
            <a:ext cx="2640412" cy="607662"/>
          </a:xfrm>
          <a:prstGeom prst="rect">
            <a:avLst/>
          </a:prstGeom>
        </p:spPr>
      </p:pic>
      <p:sp>
        <p:nvSpPr>
          <p:cNvPr id="20" name="Text Placeholder 19">
            <a:extLst>
              <a:ext uri="{FF2B5EF4-FFF2-40B4-BE49-F238E27FC236}">
                <a16:creationId xmlns:a16="http://schemas.microsoft.com/office/drawing/2014/main" id="{0C2DCD12-E0A7-964E-8C01-30F57AE18A60}"/>
              </a:ext>
            </a:extLst>
          </p:cNvPr>
          <p:cNvSpPr>
            <a:spLocks noGrp="1"/>
          </p:cNvSpPr>
          <p:nvPr>
            <p:ph type="body" sz="quarter" idx="10" hasCustomPrompt="1"/>
          </p:nvPr>
        </p:nvSpPr>
        <p:spPr>
          <a:xfrm>
            <a:off x="0" y="220663"/>
            <a:ext cx="9144000" cy="2619375"/>
          </a:xfrm>
        </p:spPr>
        <p:txBody>
          <a:bodyPr anchor="ctr">
            <a:normAutofit/>
          </a:bodyPr>
          <a:lstStyle>
            <a:lvl1pPr marL="0" indent="0" algn="ctr">
              <a:buNone/>
              <a:defRPr sz="4800" b="1">
                <a:latin typeface="Segoe UI Symbol" panose="020B0502040204020203" pitchFamily="34" charset="0"/>
                <a:ea typeface="Segoe UI Symbol" panose="020B0502040204020203" pitchFamily="34" charset="0"/>
                <a:cs typeface="Segoe UI Historic" panose="020B0502040204020203" pitchFamily="34" charset="0"/>
              </a:defRPr>
            </a:lvl1pPr>
          </a:lstStyle>
          <a:p>
            <a:pPr lvl="0"/>
            <a:r>
              <a:rPr lang="en-US" dirty="0"/>
              <a:t>Click to edit Title</a:t>
            </a:r>
          </a:p>
        </p:txBody>
      </p:sp>
    </p:spTree>
    <p:extLst>
      <p:ext uri="{BB962C8B-B14F-4D97-AF65-F5344CB8AC3E}">
        <p14:creationId xmlns:p14="http://schemas.microsoft.com/office/powerpoint/2010/main" val="343664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34F23BDF-4EA0-844B-BB0F-8DA3C5AF046B}" type="datetime1">
              <a:rPr lang="en-US" smtClean="0"/>
              <a:t>9/19/21</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87010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0F5A654C-BEC2-9642-B4C2-ADA552FD3B4E}" type="datetime1">
              <a:rPr lang="en-US" smtClean="0"/>
              <a:t>9/19/21</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99802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BC2FD60D-2973-3B48-88F6-3AB6155ABB84}" type="datetime1">
              <a:rPr lang="en-US" smtClean="0"/>
              <a:t>9/19/21</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18716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0899D52B-F2B0-0840-A4EB-13802C196382}" type="datetime1">
              <a:rPr lang="en-US" smtClean="0"/>
              <a:t>9/19/21</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7439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D2D3B90-BDF0-9E4D-963A-CE3F0519DFF8}"/>
              </a:ext>
            </a:extLst>
          </p:cNvPr>
          <p:cNvSpPr>
            <a:spLocks noGrp="1"/>
          </p:cNvSpPr>
          <p:nvPr>
            <p:ph type="title"/>
          </p:nvPr>
        </p:nvSpPr>
        <p:spPr>
          <a:xfrm>
            <a:off x="169011" y="132334"/>
            <a:ext cx="8894602" cy="606084"/>
          </a:xfrm>
          <a:prstGeom prst="rect">
            <a:avLst/>
          </a:prstGeom>
        </p:spPr>
        <p:txBody>
          <a:bodyPr/>
          <a:lstStyle>
            <a:lvl1pPr>
              <a:defRPr sz="4400" b="1">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85EB6F8F-19D9-7A4A-967C-A1B0DB23569E}"/>
              </a:ext>
            </a:extLst>
          </p:cNvPr>
          <p:cNvSpPr>
            <a:spLocks noGrp="1"/>
          </p:cNvSpPr>
          <p:nvPr>
            <p:ph idx="1"/>
          </p:nvPr>
        </p:nvSpPr>
        <p:spPr>
          <a:xfrm>
            <a:off x="169011" y="936172"/>
            <a:ext cx="8894602" cy="5293805"/>
          </a:xfrm>
          <a:prstGeom prst="rect">
            <a:avLst/>
          </a:prstGeom>
        </p:spPr>
        <p:txBody>
          <a:bodyPr/>
          <a:lstStyle>
            <a:lvl1pPr>
              <a:defRPr sz="2800">
                <a:latin typeface="Segoe UI" panose="020B0502040204020203" pitchFamily="34" charset="0"/>
                <a:cs typeface="Segoe UI" panose="020B0502040204020203" pitchFamily="34" charset="0"/>
              </a:defRPr>
            </a:lvl1pPr>
            <a:lvl2pPr marL="685800" indent="-228600">
              <a:buFont typeface="Cambria" panose="02040503050406030204" pitchFamily="18" charset="0"/>
              <a:buChar char="-"/>
              <a:defRPr sz="24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71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A1827AE5-44FE-2D4A-B3ED-43134FFC15AB}" type="datetime1">
              <a:rPr lang="en-US" smtClean="0"/>
              <a:t>9/19/21</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63018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03F4411B-8ACF-2C4A-B7B5-BD8ED3F85A83}" type="datetime1">
              <a:rPr lang="en-US" smtClean="0"/>
              <a:t>9/19/21</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2375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D687866C-86F6-5D48-A804-AB91D15554AD}" type="datetime1">
              <a:rPr lang="en-US" smtClean="0"/>
              <a:t>9/19/21</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48137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9DB5D06A-0738-0E4C-8445-2401B00F2BD5}" type="datetime1">
              <a:rPr lang="en-US" smtClean="0"/>
              <a:t>9/19/21</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5798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9D8D6CEA-B40A-4149-985D-2555F84EA0CA}" type="datetime1">
              <a:rPr lang="en-US" smtClean="0"/>
              <a:t>9/19/21</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1034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4A0239DA-AF7F-7A4F-B0B3-9CEEB8D1E06E}" type="datetime1">
              <a:rPr lang="en-US" smtClean="0"/>
              <a:t>9/19/21</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70773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D303B1C0-64CD-C340-AA48-ED7FD89B2F7D}" type="datetime1">
              <a:rPr lang="en-US" smtClean="0"/>
              <a:t>9/19/21</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414684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883CA-0B62-DB46-9CBE-B5DC6D4673F1}" type="datetimeFigureOut">
              <a:rPr lang="en-US" smtClean="0"/>
              <a:t>9/19/21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D53D-D438-2342-97DF-4908BDD5F974}" type="slidenum">
              <a:rPr lang="en-US" smtClean="0"/>
              <a:t>‹#›</a:t>
            </a:fld>
            <a:endParaRPr lang="en-US"/>
          </a:p>
        </p:txBody>
      </p:sp>
    </p:spTree>
    <p:extLst>
      <p:ext uri="{BB962C8B-B14F-4D97-AF65-F5344CB8AC3E}">
        <p14:creationId xmlns:p14="http://schemas.microsoft.com/office/powerpoint/2010/main" val="14467819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492883"/>
            <a:ext cx="1828800" cy="365125"/>
          </a:xfrm>
          <a:prstGeom prst="rect">
            <a:avLst/>
          </a:prstGeom>
          <a:solidFill>
            <a:schemeClr val="bg1"/>
          </a:solidFill>
        </p:spPr>
        <p:txBody>
          <a:bodyPr vert="horz" lIns="91440" tIns="45720" rIns="91440" bIns="45720" rtlCol="0" anchor="ctr"/>
          <a:lstStyle>
            <a:lvl1pPr algn="r">
              <a:defRPr sz="2400" b="1">
                <a:solidFill>
                  <a:srgbClr val="0070C0"/>
                </a:solidFill>
              </a:defRPr>
            </a:lvl1pPr>
          </a:lstStyle>
          <a:p>
            <a:fld id="{BA2D8F13-174C-467F-9D40-7DDEF70CAB8C}" type="slidenum">
              <a:rPr lang="en-US" smtClean="0"/>
              <a:t>‹#›</a:t>
            </a:fld>
            <a:endParaRPr lang="en-US"/>
          </a:p>
        </p:txBody>
      </p:sp>
    </p:spTree>
    <p:extLst>
      <p:ext uri="{BB962C8B-B14F-4D97-AF65-F5344CB8AC3E}">
        <p14:creationId xmlns:p14="http://schemas.microsoft.com/office/powerpoint/2010/main" val="7868159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4.emf"/><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2864653"/>
          </a:xfrm>
          <a:solidFill>
            <a:schemeClr val="tx2">
              <a:lumMod val="75000"/>
            </a:schemeClr>
          </a:solidFill>
        </p:spPr>
        <p:txBody>
          <a:bodyPr/>
          <a:lstStyle/>
          <a:p>
            <a:r>
              <a:rPr lang="en-US" sz="3000" b="1" dirty="0">
                <a:solidFill>
                  <a:schemeClr val="bg1">
                    <a:lumMod val="95000"/>
                  </a:schemeClr>
                </a:solidFill>
                <a:latin typeface="Gill Sans MT" panose="020B0502020104020203" pitchFamily="34" charset="77"/>
              </a:rPr>
              <a:t>Google Neural Network Models for Edge Devices: </a:t>
            </a:r>
            <a:br>
              <a:rPr lang="en-US" sz="3000" b="1" dirty="0">
                <a:solidFill>
                  <a:schemeClr val="bg1">
                    <a:lumMod val="95000"/>
                  </a:schemeClr>
                </a:solidFill>
                <a:latin typeface="Gill Sans MT" panose="020B0502020104020203" pitchFamily="34" charset="77"/>
              </a:rPr>
            </a:br>
            <a:r>
              <a:rPr lang="en-US" sz="3000" b="1" dirty="0">
                <a:solidFill>
                  <a:schemeClr val="bg1">
                    <a:lumMod val="95000"/>
                  </a:schemeClr>
                </a:solidFill>
                <a:latin typeface="Gill Sans MT" panose="020B0502020104020203" pitchFamily="34" charset="77"/>
              </a:rPr>
              <a:t>Analyzing and Mitigating </a:t>
            </a:r>
            <a:br>
              <a:rPr lang="en-US" sz="3000" b="1" dirty="0">
                <a:solidFill>
                  <a:schemeClr val="bg1">
                    <a:lumMod val="95000"/>
                  </a:schemeClr>
                </a:solidFill>
                <a:latin typeface="Gill Sans MT" panose="020B0502020104020203" pitchFamily="34" charset="77"/>
              </a:rPr>
            </a:br>
            <a:r>
              <a:rPr lang="en-US" sz="3000" b="1" dirty="0">
                <a:solidFill>
                  <a:schemeClr val="bg1">
                    <a:lumMod val="95000"/>
                  </a:schemeClr>
                </a:solidFill>
                <a:latin typeface="Gill Sans MT" panose="020B0502020104020203" pitchFamily="34" charset="77"/>
              </a:rPr>
              <a:t>Machine Learning Inference Bottlenecks</a:t>
            </a:r>
          </a:p>
        </p:txBody>
      </p:sp>
      <p:sp>
        <p:nvSpPr>
          <p:cNvPr id="6" name="Subtitle 5"/>
          <p:cNvSpPr>
            <a:spLocks noGrp="1"/>
          </p:cNvSpPr>
          <p:nvPr>
            <p:ph type="subTitle" idx="1"/>
          </p:nvPr>
        </p:nvSpPr>
        <p:spPr>
          <a:xfrm>
            <a:off x="1371600" y="3156704"/>
            <a:ext cx="6400800" cy="685800"/>
          </a:xfrm>
        </p:spPr>
        <p:txBody>
          <a:bodyPr>
            <a:noAutofit/>
          </a:bodyPr>
          <a:lstStyle/>
          <a:p>
            <a:br>
              <a:rPr lang="en-US" sz="3600" dirty="0">
                <a:solidFill>
                  <a:schemeClr val="tx1">
                    <a:lumMod val="75000"/>
                    <a:lumOff val="25000"/>
                  </a:schemeClr>
                </a:solidFill>
              </a:rPr>
            </a:br>
            <a:br>
              <a:rPr lang="en-US" sz="3600" dirty="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0" y="3056347"/>
            <a:ext cx="9144000" cy="12618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Amirali</a:t>
            </a: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2200" b="1"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Boroumand</a:t>
            </a:r>
            <a:r>
              <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r>
              <a:rPr kumimoji="0" lang="en-US" sz="2200" b="1"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Saugata</a:t>
            </a: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Ghose</a:t>
            </a:r>
            <a:r>
              <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r>
              <a:rPr kumimoji="0" lang="en-US" sz="2200" b="1"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Berkin</a:t>
            </a: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Akin	</a:t>
            </a:r>
            <a:b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br>
            <a:endParaRPr kumimoji="0" lang="en-US" sz="5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Ravi Narayanaswami</a:t>
            </a:r>
            <a:r>
              <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r>
              <a:rPr kumimoji="0" lang="en-US" sz="2200" b="1" i="0" u="none" strike="noStrike" kern="1200" cap="none" spc="0" normalizeH="0" baseline="0" noProof="0" dirty="0">
                <a:ln>
                  <a:noFill/>
                </a:ln>
                <a:solidFill>
                  <a:srgbClr val="C00000"/>
                </a:solidFill>
                <a:effectLst/>
                <a:uLnTx/>
                <a:uFillTx/>
                <a:latin typeface="Gill Sans MT" panose="020B0502020104020203" pitchFamily="34" charset="77"/>
                <a:ea typeface="+mn-ea"/>
                <a:cs typeface="+mn-cs"/>
              </a:rPr>
              <a:t>Geraldo F. Oliveira</a:t>
            </a:r>
            <a:r>
              <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r>
              <a:rPr kumimoji="0" lang="en-US" sz="2200" b="1"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Xiaoyu</a:t>
            </a: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Ma</a:t>
            </a:r>
            <a:b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br>
            <a:r>
              <a:rPr kumimoji="0" lang="en-US" sz="5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Eric </a:t>
            </a:r>
            <a:r>
              <a:rPr kumimoji="0" lang="en-US" sz="2200" b="1"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Shiu</a:t>
            </a: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2200" b="1"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Onur</a:t>
            </a: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2200" b="1"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Mutlu</a:t>
            </a:r>
            <a:endPar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endParaRPr>
          </a:p>
        </p:txBody>
      </p:sp>
      <p:sp>
        <p:nvSpPr>
          <p:cNvPr id="4" name="TextBox 3"/>
          <p:cNvSpPr txBox="1"/>
          <p:nvPr/>
        </p:nvSpPr>
        <p:spPr>
          <a:xfrm>
            <a:off x="-1882588" y="3316941"/>
            <a:ext cx="18466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pic>
        <p:nvPicPr>
          <p:cNvPr id="8" name="Graphic 7">
            <a:extLst>
              <a:ext uri="{FF2B5EF4-FFF2-40B4-BE49-F238E27FC236}">
                <a16:creationId xmlns:a16="http://schemas.microsoft.com/office/drawing/2014/main" id="{43B2F70C-CDC6-A642-9D6B-32E6A8EA35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0" y="5530813"/>
            <a:ext cx="2286000" cy="439783"/>
          </a:xfrm>
          <a:prstGeom prst="rect">
            <a:avLst/>
          </a:prstGeom>
        </p:spPr>
      </p:pic>
      <p:sp>
        <p:nvSpPr>
          <p:cNvPr id="11" name="Rectangle 10">
            <a:extLst>
              <a:ext uri="{FF2B5EF4-FFF2-40B4-BE49-F238E27FC236}">
                <a16:creationId xmlns:a16="http://schemas.microsoft.com/office/drawing/2014/main" id="{824F8868-9941-514D-88E1-0ACB358D9EC9}"/>
              </a:ext>
            </a:extLst>
          </p:cNvPr>
          <p:cNvSpPr/>
          <p:nvPr/>
        </p:nvSpPr>
        <p:spPr>
          <a:xfrm>
            <a:off x="0" y="4509926"/>
            <a:ext cx="9144000"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PACT 2021</a:t>
            </a:r>
            <a:endPar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endParaRPr>
          </a:p>
        </p:txBody>
      </p:sp>
      <p:pic>
        <p:nvPicPr>
          <p:cNvPr id="12" name="Picture 11">
            <a:extLst>
              <a:ext uri="{FF2B5EF4-FFF2-40B4-BE49-F238E27FC236}">
                <a16:creationId xmlns:a16="http://schemas.microsoft.com/office/drawing/2014/main" id="{AE53EB73-9E00-244C-B2EA-E33C2F8B2514}"/>
              </a:ext>
            </a:extLst>
          </p:cNvPr>
          <p:cNvPicPr>
            <a:picLocks noChangeAspect="1"/>
          </p:cNvPicPr>
          <p:nvPr/>
        </p:nvPicPr>
        <p:blipFill rotWithShape="1">
          <a:blip r:embed="rId5"/>
          <a:srcRect t="16962" b="27098"/>
          <a:stretch/>
        </p:blipFill>
        <p:spPr>
          <a:xfrm>
            <a:off x="58146" y="6173160"/>
            <a:ext cx="2534307" cy="511945"/>
          </a:xfrm>
          <a:prstGeom prst="rect">
            <a:avLst/>
          </a:prstGeom>
        </p:spPr>
      </p:pic>
      <p:pic>
        <p:nvPicPr>
          <p:cNvPr id="13" name="Picture 12">
            <a:extLst>
              <a:ext uri="{FF2B5EF4-FFF2-40B4-BE49-F238E27FC236}">
                <a16:creationId xmlns:a16="http://schemas.microsoft.com/office/drawing/2014/main" id="{5BB3B014-CC27-D142-BF69-04643810126E}"/>
              </a:ext>
            </a:extLst>
          </p:cNvPr>
          <p:cNvPicPr>
            <a:picLocks noChangeAspect="1"/>
          </p:cNvPicPr>
          <p:nvPr/>
        </p:nvPicPr>
        <p:blipFill rotWithShape="1">
          <a:blip r:embed="rId6"/>
          <a:srcRect l="5935" t="23510" r="5031" b="23990"/>
          <a:stretch/>
        </p:blipFill>
        <p:spPr>
          <a:xfrm>
            <a:off x="4678100" y="5959344"/>
            <a:ext cx="2286000" cy="898656"/>
          </a:xfrm>
          <a:prstGeom prst="rect">
            <a:avLst/>
          </a:prstGeom>
        </p:spPr>
      </p:pic>
      <p:pic>
        <p:nvPicPr>
          <p:cNvPr id="14" name="Picture 2" descr="http://www.euroc-project.eu/fileadmin/imgEuroc/eurocConsortiumLogos/ethLogo.png">
            <a:extLst>
              <a:ext uri="{FF2B5EF4-FFF2-40B4-BE49-F238E27FC236}">
                <a16:creationId xmlns:a16="http://schemas.microsoft.com/office/drawing/2014/main" id="{8E6DF52C-6D6F-1D47-92E5-A4DDA60A3E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9224"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8B85FF5-57D1-D247-8B48-4263EDD69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7124" y="5979804"/>
            <a:ext cx="2175266" cy="898656"/>
          </a:xfrm>
          <a:prstGeom prst="rect">
            <a:avLst/>
          </a:prstGeom>
        </p:spPr>
      </p:pic>
    </p:spTree>
    <p:extLst>
      <p:ext uri="{BB962C8B-B14F-4D97-AF65-F5344CB8AC3E}">
        <p14:creationId xmlns:p14="http://schemas.microsoft.com/office/powerpoint/2010/main" val="174652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cs typeface="Gill Sans MT"/>
              </a:rPr>
              <a:t>Google Edge NN Models</a:t>
            </a:r>
            <a:endParaRPr lang="en-US" sz="4200" dirty="0">
              <a:latin typeface="Gill Sans MT"/>
              <a:cs typeface="Gill Sans MT"/>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18" name="Rectangle 17"/>
          <p:cNvSpPr/>
          <p:nvPr/>
        </p:nvSpPr>
        <p:spPr>
          <a:xfrm>
            <a:off x="0" y="1172716"/>
            <a:ext cx="9144000" cy="477054"/>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500" b="1" dirty="0">
                <a:solidFill>
                  <a:prstClr val="white"/>
                </a:solidFill>
                <a:latin typeface="Gill Sans MT"/>
                <a:cs typeface="Gill Sans MT"/>
              </a:rPr>
              <a:t>We analyze inference execution using 24 edge NN models </a:t>
            </a:r>
            <a:endParaRPr kumimoji="0" lang="en-US" sz="2500" b="1" i="0" u="none" strike="noStrike" kern="1200" cap="none" spc="0" normalizeH="0" baseline="0" noProof="0" dirty="0">
              <a:ln>
                <a:noFill/>
              </a:ln>
              <a:solidFill>
                <a:prstClr val="white"/>
              </a:solidFill>
              <a:effectLst/>
              <a:uLnTx/>
              <a:uFillTx/>
              <a:latin typeface="Gill Sans MT"/>
              <a:ea typeface="+mn-ea"/>
              <a:cs typeface="Gill Sans MT"/>
            </a:endParaRPr>
          </a:p>
        </p:txBody>
      </p:sp>
      <p:grpSp>
        <p:nvGrpSpPr>
          <p:cNvPr id="5" name="Group 4">
            <a:extLst>
              <a:ext uri="{FF2B5EF4-FFF2-40B4-BE49-F238E27FC236}">
                <a16:creationId xmlns:a16="http://schemas.microsoft.com/office/drawing/2014/main" id="{084FA3DE-5D66-5046-95E6-96CEBE688732}"/>
              </a:ext>
            </a:extLst>
          </p:cNvPr>
          <p:cNvGrpSpPr/>
          <p:nvPr/>
        </p:nvGrpSpPr>
        <p:grpSpPr>
          <a:xfrm>
            <a:off x="-39388" y="4008859"/>
            <a:ext cx="3745342" cy="1520809"/>
            <a:chOff x="436390" y="4008859"/>
            <a:chExt cx="3745342" cy="1520809"/>
          </a:xfrm>
        </p:grpSpPr>
        <p:cxnSp>
          <p:nvCxnSpPr>
            <p:cNvPr id="23" name="Straight Arrow Connector 22"/>
            <p:cNvCxnSpPr/>
            <p:nvPr/>
          </p:nvCxnSpPr>
          <p:spPr>
            <a:xfrm flipH="1">
              <a:off x="2722390" y="4234268"/>
              <a:ext cx="914400" cy="451103"/>
            </a:xfrm>
            <a:prstGeom prst="straightConnector1">
              <a:avLst/>
            </a:prstGeom>
            <a:ln w="38100" cmpd="sng">
              <a:solidFill>
                <a:srgbClr val="1F497D"/>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9870791">
              <a:off x="1916542" y="4008859"/>
              <a:ext cx="22651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13 CNN</a:t>
              </a:r>
            </a:p>
          </p:txBody>
        </p:sp>
        <p:pic>
          <p:nvPicPr>
            <p:cNvPr id="40" name="Picture 39"/>
            <p:cNvPicPr>
              <a:picLocks noChangeAspect="1"/>
            </p:cNvPicPr>
            <p:nvPr/>
          </p:nvPicPr>
          <p:blipFill>
            <a:blip r:embed="rId3"/>
            <a:stretch>
              <a:fillRect/>
            </a:stretch>
          </p:blipFill>
          <p:spPr>
            <a:xfrm>
              <a:off x="1045990" y="4124314"/>
              <a:ext cx="1016000" cy="1016000"/>
            </a:xfrm>
            <a:prstGeom prst="rect">
              <a:avLst/>
            </a:prstGeom>
          </p:spPr>
        </p:pic>
        <p:sp>
          <p:nvSpPr>
            <p:cNvPr id="41" name="TextBox 40"/>
            <p:cNvSpPr txBox="1"/>
            <p:nvPr/>
          </p:nvSpPr>
          <p:spPr>
            <a:xfrm>
              <a:off x="436390" y="5191114"/>
              <a:ext cx="22651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Face Detection</a:t>
              </a:r>
            </a:p>
          </p:txBody>
        </p:sp>
      </p:grpSp>
      <p:grpSp>
        <p:nvGrpSpPr>
          <p:cNvPr id="3" name="Group 2">
            <a:extLst>
              <a:ext uri="{FF2B5EF4-FFF2-40B4-BE49-F238E27FC236}">
                <a16:creationId xmlns:a16="http://schemas.microsoft.com/office/drawing/2014/main" id="{AC5BBC32-1605-554F-BCB3-A240D470CEE3}"/>
              </a:ext>
            </a:extLst>
          </p:cNvPr>
          <p:cNvGrpSpPr/>
          <p:nvPr/>
        </p:nvGrpSpPr>
        <p:grpSpPr>
          <a:xfrm>
            <a:off x="-247178" y="2295514"/>
            <a:ext cx="3665496" cy="1405354"/>
            <a:chOff x="228600" y="2295514"/>
            <a:chExt cx="3665496" cy="1405354"/>
          </a:xfrm>
        </p:grpSpPr>
        <p:pic>
          <p:nvPicPr>
            <p:cNvPr id="12" name="Picture 11"/>
            <p:cNvPicPr>
              <a:picLocks noChangeAspect="1"/>
            </p:cNvPicPr>
            <p:nvPr/>
          </p:nvPicPr>
          <p:blipFill>
            <a:blip r:embed="rId4"/>
            <a:stretch>
              <a:fillRect/>
            </a:stretch>
          </p:blipFill>
          <p:spPr>
            <a:xfrm>
              <a:off x="990600" y="2295514"/>
              <a:ext cx="1041400" cy="1041400"/>
            </a:xfrm>
            <a:prstGeom prst="rect">
              <a:avLst/>
            </a:prstGeom>
          </p:spPr>
        </p:pic>
        <p:cxnSp>
          <p:nvCxnSpPr>
            <p:cNvPr id="21" name="Straight Arrow Connector 20"/>
            <p:cNvCxnSpPr/>
            <p:nvPr/>
          </p:nvCxnSpPr>
          <p:spPr>
            <a:xfrm flipH="1" flipV="1">
              <a:off x="2493790" y="3015068"/>
              <a:ext cx="914400" cy="219454"/>
            </a:xfrm>
            <a:prstGeom prst="straightConnector1">
              <a:avLst/>
            </a:prstGeom>
            <a:ln w="38100" cmpd="sng">
              <a:solidFill>
                <a:srgbClr val="1F497D"/>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690717">
              <a:off x="2203817" y="2415234"/>
              <a:ext cx="16902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6 RNN</a:t>
              </a:r>
              <a:b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Transducers</a:t>
              </a:r>
            </a:p>
          </p:txBody>
        </p:sp>
        <p:sp>
          <p:nvSpPr>
            <p:cNvPr id="42" name="TextBox 41"/>
            <p:cNvSpPr txBox="1"/>
            <p:nvPr/>
          </p:nvSpPr>
          <p:spPr>
            <a:xfrm>
              <a:off x="228600" y="3362314"/>
              <a:ext cx="26461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Speech Recognition</a:t>
              </a:r>
            </a:p>
          </p:txBody>
        </p:sp>
      </p:grpSp>
      <p:grpSp>
        <p:nvGrpSpPr>
          <p:cNvPr id="6" name="Group 5">
            <a:extLst>
              <a:ext uri="{FF2B5EF4-FFF2-40B4-BE49-F238E27FC236}">
                <a16:creationId xmlns:a16="http://schemas.microsoft.com/office/drawing/2014/main" id="{4D173D8C-CB41-7D42-8BF3-46C2710D7CEC}"/>
              </a:ext>
            </a:extLst>
          </p:cNvPr>
          <p:cNvGrpSpPr/>
          <p:nvPr/>
        </p:nvGrpSpPr>
        <p:grpSpPr>
          <a:xfrm>
            <a:off x="5603391" y="2253068"/>
            <a:ext cx="3726087" cy="1329154"/>
            <a:chOff x="5016103" y="2253068"/>
            <a:chExt cx="3726087" cy="1329154"/>
          </a:xfrm>
        </p:grpSpPr>
        <p:pic>
          <p:nvPicPr>
            <p:cNvPr id="13" name="Picture 12"/>
            <p:cNvPicPr>
              <a:picLocks noChangeAspect="1"/>
            </p:cNvPicPr>
            <p:nvPr/>
          </p:nvPicPr>
          <p:blipFill>
            <a:blip r:embed="rId5"/>
            <a:stretch>
              <a:fillRect/>
            </a:stretch>
          </p:blipFill>
          <p:spPr>
            <a:xfrm>
              <a:off x="6760990" y="2253068"/>
              <a:ext cx="1143000" cy="1143000"/>
            </a:xfrm>
            <a:prstGeom prst="rect">
              <a:avLst/>
            </a:prstGeom>
          </p:spPr>
        </p:pic>
        <p:cxnSp>
          <p:nvCxnSpPr>
            <p:cNvPr id="25" name="Straight Arrow Connector 24"/>
            <p:cNvCxnSpPr/>
            <p:nvPr/>
          </p:nvCxnSpPr>
          <p:spPr>
            <a:xfrm flipV="1">
              <a:off x="5617990" y="2862668"/>
              <a:ext cx="914400" cy="381000"/>
            </a:xfrm>
            <a:prstGeom prst="straightConnector1">
              <a:avLst/>
            </a:prstGeom>
            <a:ln w="38100" cmpd="sng">
              <a:solidFill>
                <a:srgbClr val="1F497D"/>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20281783">
              <a:off x="5016103" y="2632046"/>
              <a:ext cx="16902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2 LSTMs</a:t>
              </a:r>
            </a:p>
          </p:txBody>
        </p:sp>
        <p:sp>
          <p:nvSpPr>
            <p:cNvPr id="44" name="TextBox 43"/>
            <p:cNvSpPr txBox="1"/>
            <p:nvPr/>
          </p:nvSpPr>
          <p:spPr>
            <a:xfrm>
              <a:off x="6075190" y="3243668"/>
              <a:ext cx="2667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Language Translation</a:t>
              </a:r>
            </a:p>
          </p:txBody>
        </p:sp>
      </p:grpSp>
      <p:grpSp>
        <p:nvGrpSpPr>
          <p:cNvPr id="7" name="Group 6">
            <a:extLst>
              <a:ext uri="{FF2B5EF4-FFF2-40B4-BE49-F238E27FC236}">
                <a16:creationId xmlns:a16="http://schemas.microsoft.com/office/drawing/2014/main" id="{C67ADE98-1B8B-E442-B4D1-C13216050E3C}"/>
              </a:ext>
            </a:extLst>
          </p:cNvPr>
          <p:cNvGrpSpPr/>
          <p:nvPr/>
        </p:nvGrpSpPr>
        <p:grpSpPr>
          <a:xfrm>
            <a:off x="5758020" y="4068053"/>
            <a:ext cx="3266658" cy="1342969"/>
            <a:chOff x="5170732" y="4068053"/>
            <a:chExt cx="3266658" cy="1342969"/>
          </a:xfrm>
        </p:grpSpPr>
        <p:pic>
          <p:nvPicPr>
            <p:cNvPr id="38" name="Picture 37"/>
            <p:cNvPicPr>
              <a:picLocks noChangeAspect="1"/>
            </p:cNvPicPr>
            <p:nvPr/>
          </p:nvPicPr>
          <p:blipFill>
            <a:blip r:embed="rId6"/>
            <a:stretch>
              <a:fillRect/>
            </a:stretch>
          </p:blipFill>
          <p:spPr>
            <a:xfrm>
              <a:off x="6862590" y="4183468"/>
              <a:ext cx="889000" cy="889000"/>
            </a:xfrm>
            <a:prstGeom prst="rect">
              <a:avLst/>
            </a:prstGeom>
          </p:spPr>
        </p:pic>
        <p:sp>
          <p:nvSpPr>
            <p:cNvPr id="43" name="TextBox 42"/>
            <p:cNvSpPr txBox="1"/>
            <p:nvPr/>
          </p:nvSpPr>
          <p:spPr>
            <a:xfrm>
              <a:off x="6172200" y="5072468"/>
              <a:ext cx="22651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Image Captioning</a:t>
              </a:r>
            </a:p>
          </p:txBody>
        </p:sp>
        <p:cxnSp>
          <p:nvCxnSpPr>
            <p:cNvPr id="45" name="Straight Arrow Connector 44"/>
            <p:cNvCxnSpPr/>
            <p:nvPr/>
          </p:nvCxnSpPr>
          <p:spPr>
            <a:xfrm>
              <a:off x="5389390" y="4310468"/>
              <a:ext cx="914400" cy="381000"/>
            </a:xfrm>
            <a:prstGeom prst="straightConnector1">
              <a:avLst/>
            </a:prstGeom>
            <a:ln w="38100" cmpd="sng">
              <a:solidFill>
                <a:srgbClr val="1F497D"/>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399497">
              <a:off x="5170732" y="4068053"/>
              <a:ext cx="15460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3 RCNN</a:t>
              </a:r>
            </a:p>
          </p:txBody>
        </p:sp>
      </p:grpSp>
      <p:pic>
        <p:nvPicPr>
          <p:cNvPr id="24" name="Picture 23" descr="safari.png"/>
          <p:cNvPicPr>
            <a:picLocks noChangeAspect="1"/>
          </p:cNvPicPr>
          <p:nvPr/>
        </p:nvPicPr>
        <p:blipFill>
          <a:blip r:embed="rId7" cstate="print"/>
          <a:stretch>
            <a:fillRect/>
          </a:stretch>
        </p:blipFill>
        <p:spPr>
          <a:xfrm>
            <a:off x="76200" y="6580445"/>
            <a:ext cx="959296" cy="277563"/>
          </a:xfrm>
          <a:prstGeom prst="rect">
            <a:avLst/>
          </a:prstGeom>
        </p:spPr>
      </p:pic>
      <p:grpSp>
        <p:nvGrpSpPr>
          <p:cNvPr id="26" name="Group 25">
            <a:extLst>
              <a:ext uri="{FF2B5EF4-FFF2-40B4-BE49-F238E27FC236}">
                <a16:creationId xmlns:a16="http://schemas.microsoft.com/office/drawing/2014/main" id="{728D0EC9-A5FF-EF49-9065-E63C4F1F200F}"/>
              </a:ext>
            </a:extLst>
          </p:cNvPr>
          <p:cNvGrpSpPr/>
          <p:nvPr/>
        </p:nvGrpSpPr>
        <p:grpSpPr>
          <a:xfrm>
            <a:off x="3037210" y="2414650"/>
            <a:ext cx="3091868" cy="2246806"/>
            <a:chOff x="5380192" y="4385166"/>
            <a:chExt cx="3091868" cy="2246806"/>
          </a:xfrm>
        </p:grpSpPr>
        <p:sp>
          <p:nvSpPr>
            <p:cNvPr id="27" name="TextBox 26">
              <a:extLst>
                <a:ext uri="{FF2B5EF4-FFF2-40B4-BE49-F238E27FC236}">
                  <a16:creationId xmlns:a16="http://schemas.microsoft.com/office/drawing/2014/main" id="{48727FEC-3FA4-3E4F-83C7-BAE3582E5637}"/>
                </a:ext>
              </a:extLst>
            </p:cNvPr>
            <p:cNvSpPr txBox="1"/>
            <p:nvPr/>
          </p:nvSpPr>
          <p:spPr>
            <a:xfrm>
              <a:off x="5380192" y="6170307"/>
              <a:ext cx="30918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Google Edge TPU</a:t>
              </a:r>
            </a:p>
          </p:txBody>
        </p:sp>
        <p:pic>
          <p:nvPicPr>
            <p:cNvPr id="28" name="Picture 27">
              <a:extLst>
                <a:ext uri="{FF2B5EF4-FFF2-40B4-BE49-F238E27FC236}">
                  <a16:creationId xmlns:a16="http://schemas.microsoft.com/office/drawing/2014/main" id="{FB386743-9593-C343-B987-372F277CC027}"/>
                </a:ext>
              </a:extLst>
            </p:cNvPr>
            <p:cNvPicPr>
              <a:picLocks noChangeAspect="1"/>
            </p:cNvPicPr>
            <p:nvPr/>
          </p:nvPicPr>
          <p:blipFill>
            <a:blip r:embed="rId8"/>
            <a:stretch>
              <a:fillRect/>
            </a:stretch>
          </p:blipFill>
          <p:spPr>
            <a:xfrm>
              <a:off x="5841742" y="4385166"/>
              <a:ext cx="2057400" cy="2057400"/>
            </a:xfrm>
            <a:prstGeom prst="rect">
              <a:avLst/>
            </a:prstGeom>
          </p:spPr>
        </p:pic>
      </p:grpSp>
      <p:graphicFrame>
        <p:nvGraphicFramePr>
          <p:cNvPr id="33" name="Table 4">
            <a:extLst>
              <a:ext uri="{FF2B5EF4-FFF2-40B4-BE49-F238E27FC236}">
                <a16:creationId xmlns:a16="http://schemas.microsoft.com/office/drawing/2014/main" id="{33FDF2C7-45A6-3444-A324-03F6A4BA8FCA}"/>
              </a:ext>
            </a:extLst>
          </p:cNvPr>
          <p:cNvGraphicFramePr>
            <a:graphicFrameLocks/>
          </p:cNvGraphicFramePr>
          <p:nvPr>
            <p:extLst>
              <p:ext uri="{D42A27DB-BD31-4B8C-83A1-F6EECF244321}">
                <p14:modId xmlns:p14="http://schemas.microsoft.com/office/powerpoint/2010/main" val="2654445904"/>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9469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35" name="Title 1"/>
          <p:cNvSpPr>
            <a:spLocks noGrp="1"/>
          </p:cNvSpPr>
          <p:nvPr>
            <p:ph type="title"/>
          </p:nvPr>
        </p:nvSpPr>
        <p:spPr/>
        <p:txBody>
          <a:bodyPr/>
          <a:lstStyle/>
          <a:p>
            <a:r>
              <a:rPr lang="en-US" sz="4000" dirty="0"/>
              <a:t>Major Edge TPU Challenges</a:t>
            </a:r>
            <a:endParaRPr lang="en-US" sz="4000" dirty="0">
              <a:latin typeface="Gill Sans MT"/>
              <a:cs typeface="Gill Sans MT"/>
            </a:endParaRPr>
          </a:p>
        </p:txBody>
      </p:sp>
      <p:grpSp>
        <p:nvGrpSpPr>
          <p:cNvPr id="22" name="Group 21"/>
          <p:cNvGrpSpPr/>
          <p:nvPr/>
        </p:nvGrpSpPr>
        <p:grpSpPr>
          <a:xfrm>
            <a:off x="0" y="2667000"/>
            <a:ext cx="9144000" cy="830997"/>
            <a:chOff x="0" y="3352800"/>
            <a:chExt cx="9144000" cy="830997"/>
          </a:xfrm>
        </p:grpSpPr>
        <p:grpSp>
          <p:nvGrpSpPr>
            <p:cNvPr id="23" name="Group 22"/>
            <p:cNvGrpSpPr/>
            <p:nvPr/>
          </p:nvGrpSpPr>
          <p:grpSpPr>
            <a:xfrm>
              <a:off x="0" y="3352800"/>
              <a:ext cx="9144000" cy="830997"/>
              <a:chOff x="0" y="2438989"/>
              <a:chExt cx="9144000" cy="705555"/>
            </a:xfrm>
          </p:grpSpPr>
          <p:sp>
            <p:nvSpPr>
              <p:cNvPr id="25" name="Rectangle 24"/>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6" name="TextBox 25"/>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6A6A6"/>
                    </a:solidFill>
                    <a:effectLst/>
                    <a:uLnTx/>
                    <a:uFillTx/>
                    <a:latin typeface="Arial Black" panose="020B0A04020102020204" pitchFamily="34" charset="0"/>
                    <a:ea typeface="+mn-ea"/>
                    <a:cs typeface="+mn-cs"/>
                  </a:rPr>
                  <a:t>1</a:t>
                </a:r>
              </a:p>
            </p:txBody>
          </p:sp>
        </p:grpSp>
        <p:sp>
          <p:nvSpPr>
            <p:cNvPr id="24" name="Rectangle 23"/>
            <p:cNvSpPr/>
            <p:nvPr/>
          </p:nvSpPr>
          <p:spPr>
            <a:xfrm>
              <a:off x="236032" y="3545593"/>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A6A6A6"/>
                  </a:solidFill>
                  <a:effectLst/>
                  <a:uLnTx/>
                  <a:uFillTx/>
                  <a:latin typeface="Gill Sans MT"/>
                  <a:ea typeface="+mn-ea"/>
                  <a:cs typeface="Gill Sans MT"/>
                </a:rPr>
                <a:t>Operates significantly below its peak throughput</a:t>
              </a:r>
            </a:p>
          </p:txBody>
        </p:sp>
      </p:grpSp>
      <p:grpSp>
        <p:nvGrpSpPr>
          <p:cNvPr id="34" name="Group 33"/>
          <p:cNvGrpSpPr/>
          <p:nvPr/>
        </p:nvGrpSpPr>
        <p:grpSpPr>
          <a:xfrm>
            <a:off x="-29818" y="3649272"/>
            <a:ext cx="9173818" cy="862580"/>
            <a:chOff x="-29818" y="3352797"/>
            <a:chExt cx="9173818" cy="862580"/>
          </a:xfrm>
        </p:grpSpPr>
        <p:grpSp>
          <p:nvGrpSpPr>
            <p:cNvPr id="37" name="Group 36"/>
            <p:cNvGrpSpPr/>
            <p:nvPr/>
          </p:nvGrpSpPr>
          <p:grpSpPr>
            <a:xfrm>
              <a:off x="0" y="3352797"/>
              <a:ext cx="9144000" cy="862580"/>
              <a:chOff x="0" y="2438989"/>
              <a:chExt cx="9144000" cy="732371"/>
            </a:xfrm>
          </p:grpSpPr>
          <p:sp>
            <p:nvSpPr>
              <p:cNvPr id="39" name="Rectangle 38"/>
              <p:cNvSpPr/>
              <p:nvPr/>
            </p:nvSpPr>
            <p:spPr>
              <a:xfrm>
                <a:off x="0" y="2503686"/>
                <a:ext cx="9144000" cy="667674"/>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0" name="TextBox 39"/>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6A6A6"/>
                    </a:solidFill>
                    <a:effectLst/>
                    <a:uLnTx/>
                    <a:uFillTx/>
                    <a:latin typeface="Arial Black" panose="020B0A04020102020204" pitchFamily="34" charset="0"/>
                    <a:ea typeface="+mn-ea"/>
                    <a:cs typeface="+mn-cs"/>
                  </a:rPr>
                  <a:t>2</a:t>
                </a:r>
              </a:p>
            </p:txBody>
          </p:sp>
        </p:grpSp>
        <p:sp>
          <p:nvSpPr>
            <p:cNvPr id="38" name="Rectangle 37"/>
            <p:cNvSpPr/>
            <p:nvPr/>
          </p:nvSpPr>
          <p:spPr>
            <a:xfrm>
              <a:off x="-29818" y="3522285"/>
              <a:ext cx="9143999" cy="492443"/>
            </a:xfrm>
            <a:prstGeom prst="rect">
              <a:avLst/>
            </a:prstGeom>
          </p:spPr>
          <p:txBody>
            <a:bodyPr wrap="square">
              <a:spAutoFit/>
            </a:bodyPr>
            <a:lstStyle/>
            <a:p>
              <a:pPr marL="515938"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A6A6A6"/>
                  </a:solidFill>
                  <a:effectLst/>
                  <a:uLnTx/>
                  <a:uFillTx/>
                  <a:latin typeface="Gill Sans MT"/>
                  <a:ea typeface="+mn-ea"/>
                  <a:cs typeface="Gill Sans MT"/>
                </a:rPr>
                <a:t> Operates significantly below its peak energy efficiency</a:t>
              </a:r>
            </a:p>
          </p:txBody>
        </p:sp>
      </p:grpSp>
      <p:grpSp>
        <p:nvGrpSpPr>
          <p:cNvPr id="41" name="Group 40"/>
          <p:cNvGrpSpPr/>
          <p:nvPr/>
        </p:nvGrpSpPr>
        <p:grpSpPr>
          <a:xfrm>
            <a:off x="0" y="4662044"/>
            <a:ext cx="9144000" cy="830997"/>
            <a:chOff x="0" y="3352800"/>
            <a:chExt cx="9144000" cy="830997"/>
          </a:xfrm>
        </p:grpSpPr>
        <p:grpSp>
          <p:nvGrpSpPr>
            <p:cNvPr id="42" name="Group 41"/>
            <p:cNvGrpSpPr/>
            <p:nvPr/>
          </p:nvGrpSpPr>
          <p:grpSpPr>
            <a:xfrm>
              <a:off x="0" y="3352800"/>
              <a:ext cx="9144000" cy="830997"/>
              <a:chOff x="0" y="2438989"/>
              <a:chExt cx="9144000" cy="705555"/>
            </a:xfrm>
          </p:grpSpPr>
          <p:sp>
            <p:nvSpPr>
              <p:cNvPr id="44" name="Rectangle 43"/>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5" name="TextBox 44"/>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6A6A6"/>
                    </a:solidFill>
                    <a:effectLst/>
                    <a:uLnTx/>
                    <a:uFillTx/>
                    <a:latin typeface="Arial Black" panose="020B0A04020102020204" pitchFamily="34" charset="0"/>
                    <a:ea typeface="+mn-ea"/>
                    <a:cs typeface="+mn-cs"/>
                  </a:rPr>
                  <a:t>3</a:t>
                </a:r>
              </a:p>
            </p:txBody>
          </p:sp>
        </p:grpSp>
        <p:sp>
          <p:nvSpPr>
            <p:cNvPr id="43" name="Rectangle 42"/>
            <p:cNvSpPr/>
            <p:nvPr/>
          </p:nvSpPr>
          <p:spPr>
            <a:xfrm>
              <a:off x="570530" y="3520473"/>
              <a:ext cx="7941611"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A6A6A6"/>
                  </a:solidFill>
                  <a:effectLst/>
                  <a:uLnTx/>
                  <a:uFillTx/>
                  <a:latin typeface="Gill Sans MT"/>
                  <a:ea typeface="+mn-ea"/>
                  <a:cs typeface="Gill Sans MT"/>
                </a:rPr>
                <a:t>Handles memory accesses inefficiently</a:t>
              </a:r>
            </a:p>
          </p:txBody>
        </p:sp>
      </p:grpSp>
      <p:sp>
        <p:nvSpPr>
          <p:cNvPr id="46" name="Rectangle 45"/>
          <p:cNvSpPr/>
          <p:nvPr/>
        </p:nvSpPr>
        <p:spPr>
          <a:xfrm>
            <a:off x="304800" y="1295400"/>
            <a:ext cx="84582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find that the accelerator suffers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Gill Sans MT"/>
                <a:ea typeface="+mn-ea"/>
                <a:cs typeface="Gill Sans MT"/>
              </a:rPr>
              <a:t>three major challenges</a:t>
            </a:r>
            <a:r>
              <a:rPr lang="en-US" sz="2400" b="1" noProof="0" dirty="0">
                <a:solidFill>
                  <a:prstClr val="black"/>
                </a:solidFill>
                <a:latin typeface="Gill Sans MT"/>
                <a:cs typeface="Gill Sans MT"/>
              </a:rPr>
              <a:t>:</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pic>
        <p:nvPicPr>
          <p:cNvPr id="20" name="Picture 19" descr="safari.png"/>
          <p:cNvPicPr>
            <a:picLocks noChangeAspect="1"/>
          </p:cNvPicPr>
          <p:nvPr/>
        </p:nvPicPr>
        <p:blipFill>
          <a:blip r:embed="rId3" cstate="print"/>
          <a:stretch>
            <a:fillRect/>
          </a:stretch>
        </p:blipFill>
        <p:spPr>
          <a:xfrm>
            <a:off x="76200" y="6580445"/>
            <a:ext cx="959296" cy="277563"/>
          </a:xfrm>
          <a:prstGeom prst="rect">
            <a:avLst/>
          </a:prstGeom>
        </p:spPr>
      </p:pic>
      <p:graphicFrame>
        <p:nvGraphicFramePr>
          <p:cNvPr id="29" name="Table 4">
            <a:extLst>
              <a:ext uri="{FF2B5EF4-FFF2-40B4-BE49-F238E27FC236}">
                <a16:creationId xmlns:a16="http://schemas.microsoft.com/office/drawing/2014/main" id="{AFB17187-61FE-8341-BD4A-4D0E77EC6872}"/>
              </a:ext>
            </a:extLst>
          </p:cNvPr>
          <p:cNvGraphicFramePr>
            <a:graphicFrameLocks/>
          </p:cNvGraphicFramePr>
          <p:nvPr>
            <p:extLst>
              <p:ext uri="{D42A27DB-BD31-4B8C-83A1-F6EECF244321}">
                <p14:modId xmlns:p14="http://schemas.microsoft.com/office/powerpoint/2010/main" val="111791554"/>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0505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(1) High Resource Underutilization</a:t>
            </a:r>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endParaRPr>
          </a:p>
          <a:p>
            <a:pPr lvl="2"/>
            <a:endParaRPr lang="en-US" sz="1800" dirty="0">
              <a:solidFill>
                <a:srgbClr val="595959"/>
              </a:solidFill>
            </a:endParaRPr>
          </a:p>
          <a:p>
            <a:pPr marL="914400" lvl="2" indent="0">
              <a:buNone/>
            </a:pPr>
            <a:endParaRPr lang="en-US" sz="1400" dirty="0">
              <a:solidFill>
                <a:srgbClr val="0000FF"/>
              </a:solidFill>
            </a:endParaRPr>
          </a:p>
          <a:p>
            <a:pPr lvl="1"/>
            <a:endParaRPr lang="en-US" sz="1600" dirty="0"/>
          </a:p>
        </p:txBody>
      </p:sp>
      <p:sp>
        <p:nvSpPr>
          <p:cNvPr id="826" name="Rectangle 825"/>
          <p:cNvSpPr/>
          <p:nvPr/>
        </p:nvSpPr>
        <p:spPr>
          <a:xfrm>
            <a:off x="0" y="1143000"/>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We find that the accelerator </a:t>
            </a:r>
            <a:r>
              <a:rPr kumimoji="0" lang="en-US" sz="2400" b="1" i="0" u="none" strike="noStrike" kern="1200" cap="none" spc="0" normalizeH="0" baseline="0" noProof="0" dirty="0">
                <a:ln>
                  <a:noFill/>
                </a:ln>
                <a:solidFill>
                  <a:prstClr val="white"/>
                </a:solidFill>
                <a:effectLst/>
                <a:uLnTx/>
                <a:uFillTx/>
                <a:latin typeface="Gill Sans MT"/>
                <a:ea typeface="+mn-ea"/>
                <a:cs typeface="+mn-cs"/>
              </a:rPr>
              <a:t>operates significantly below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mn-cs"/>
              </a:rPr>
              <a:t>its peak throughput across all models</a:t>
            </a:r>
            <a:endParaRPr kumimoji="0" lang="en-US" sz="2400" b="1" i="0" u="none" strike="noStrike" kern="1200" cap="none" spc="0" normalizeH="0" baseline="0" noProof="0" dirty="0">
              <a:ln>
                <a:noFill/>
              </a:ln>
              <a:solidFill>
                <a:prstClr val="white"/>
              </a:solidFill>
              <a:effectLst/>
              <a:uLnTx/>
              <a:uFillTx/>
              <a:latin typeface="Gill Sans MT"/>
              <a:ea typeface="+mn-ea"/>
              <a:cs typeface="Gill Sans MT"/>
            </a:endParaRPr>
          </a:p>
        </p:txBody>
      </p:sp>
      <p:grpSp>
        <p:nvGrpSpPr>
          <p:cNvPr id="816" name="Group 815"/>
          <p:cNvGrpSpPr/>
          <p:nvPr/>
        </p:nvGrpSpPr>
        <p:grpSpPr>
          <a:xfrm>
            <a:off x="152400" y="2286000"/>
            <a:ext cx="8991600" cy="4191000"/>
            <a:chOff x="0" y="0"/>
            <a:chExt cx="7732272" cy="3822700"/>
          </a:xfrm>
        </p:grpSpPr>
        <p:graphicFrame>
          <p:nvGraphicFramePr>
            <p:cNvPr id="827" name="Chart 826"/>
            <p:cNvGraphicFramePr/>
            <p:nvPr>
              <p:extLst>
                <p:ext uri="{D42A27DB-BD31-4B8C-83A1-F6EECF244321}">
                  <p14:modId xmlns:p14="http://schemas.microsoft.com/office/powerpoint/2010/main" val="3939349342"/>
                </p:ext>
              </p:extLst>
            </p:nvPr>
          </p:nvGraphicFramePr>
          <p:xfrm>
            <a:off x="0" y="0"/>
            <a:ext cx="7732272" cy="3822700"/>
          </p:xfrm>
          <a:graphic>
            <a:graphicData uri="http://schemas.openxmlformats.org/drawingml/2006/chart">
              <c:chart xmlns:c="http://schemas.openxmlformats.org/drawingml/2006/chart" xmlns:r="http://schemas.openxmlformats.org/officeDocument/2006/relationships" r:id="rId3"/>
            </a:graphicData>
          </a:graphic>
        </p:graphicFrame>
        <p:cxnSp>
          <p:nvCxnSpPr>
            <p:cNvPr id="828" name="Shape 4"/>
            <p:cNvCxnSpPr/>
            <p:nvPr/>
          </p:nvCxnSpPr>
          <p:spPr>
            <a:xfrm flipV="1">
              <a:off x="1981463" y="764540"/>
              <a:ext cx="2933117" cy="2432627"/>
            </a:xfrm>
            <a:prstGeom prst="straightConnector1">
              <a:avLst/>
            </a:prstGeom>
            <a:noFill/>
            <a:ln w="19050" cap="flat" cmpd="sng">
              <a:solidFill>
                <a:srgbClr val="000000"/>
              </a:solidFill>
              <a:prstDash val="sysDash"/>
              <a:miter lim="800000"/>
              <a:headEnd type="none" w="sm" len="sm"/>
              <a:tailEnd type="none" w="sm" len="sm"/>
            </a:ln>
          </p:spPr>
        </p:cxnSp>
        <p:cxnSp>
          <p:nvCxnSpPr>
            <p:cNvPr id="829" name="Shape 4"/>
            <p:cNvCxnSpPr/>
            <p:nvPr/>
          </p:nvCxnSpPr>
          <p:spPr>
            <a:xfrm>
              <a:off x="4914580" y="764540"/>
              <a:ext cx="1512222" cy="0"/>
            </a:xfrm>
            <a:prstGeom prst="straightConnector1">
              <a:avLst/>
            </a:prstGeom>
            <a:noFill/>
            <a:ln w="19050" cap="flat" cmpd="sng">
              <a:solidFill>
                <a:srgbClr val="000000"/>
              </a:solidFill>
              <a:prstDash val="sysDash"/>
              <a:miter lim="800000"/>
              <a:headEnd type="none" w="sm" len="sm"/>
              <a:tailEnd type="none" w="sm" len="sm"/>
            </a:ln>
          </p:spPr>
        </p:cxnSp>
      </p:grpSp>
      <p:sp>
        <p:nvSpPr>
          <p:cNvPr id="15" name="Rounded Rectangle 14"/>
          <p:cNvSpPr/>
          <p:nvPr/>
        </p:nvSpPr>
        <p:spPr bwMode="auto">
          <a:xfrm>
            <a:off x="3886200" y="5410200"/>
            <a:ext cx="559420" cy="332231"/>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17" name="TextBox 16"/>
          <p:cNvSpPr txBox="1"/>
          <p:nvPr/>
        </p:nvSpPr>
        <p:spPr>
          <a:xfrm>
            <a:off x="1319489" y="2947260"/>
            <a:ext cx="39638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00FF"/>
                </a:solidFill>
                <a:effectLst/>
                <a:uLnTx/>
                <a:uFillTx/>
                <a:latin typeface="Gill Sans MT"/>
                <a:ea typeface="+mn-ea"/>
                <a:cs typeface="+mn-cs"/>
              </a:rPr>
              <a:t>CNNs and RCNNs</a:t>
            </a:r>
            <a:r>
              <a:rPr lang="en-US" b="1" dirty="0">
                <a:solidFill>
                  <a:srgbClr val="1400FF"/>
                </a:solidFill>
                <a:latin typeface="Gill Sans M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1400FF"/>
                </a:solidFill>
                <a:latin typeface="Gill Sans MT"/>
              </a:rPr>
              <a:t>o</a:t>
            </a:r>
            <a:r>
              <a:rPr kumimoji="0" lang="en-US" sz="1800" b="1" i="0" u="none" strike="noStrike" kern="1200" cap="none" spc="0" normalizeH="0" baseline="0" noProof="0" dirty="0" err="1">
                <a:ln>
                  <a:noFill/>
                </a:ln>
                <a:solidFill>
                  <a:srgbClr val="1400FF"/>
                </a:solidFill>
                <a:effectLst/>
                <a:uLnTx/>
                <a:uFillTx/>
                <a:latin typeface="Gill Sans MT"/>
                <a:ea typeface="+mn-ea"/>
                <a:cs typeface="+mn-cs"/>
              </a:rPr>
              <a:t>nly</a:t>
            </a:r>
            <a:r>
              <a:rPr kumimoji="0" lang="en-US" sz="1800" b="1" i="0" u="none" strike="noStrike" kern="1200" cap="none" spc="0" normalizeH="0" baseline="0" noProof="0" dirty="0">
                <a:ln>
                  <a:noFill/>
                </a:ln>
                <a:solidFill>
                  <a:srgbClr val="1400FF"/>
                </a:solidFill>
                <a:effectLst/>
                <a:uLnTx/>
                <a:uFillTx/>
                <a:latin typeface="Gill Sans MT"/>
                <a:ea typeface="+mn-ea"/>
                <a:cs typeface="+mn-cs"/>
              </a:rPr>
              <a:t> 52.2% of peak throughput</a:t>
            </a:r>
            <a:endParaRPr kumimoji="0" lang="en-US" sz="1600" b="1" i="0" u="none" strike="noStrike" kern="1200" cap="none" spc="0" normalizeH="0" baseline="0" noProof="0" dirty="0">
              <a:ln>
                <a:noFill/>
              </a:ln>
              <a:solidFill>
                <a:srgbClr val="1400FF"/>
              </a:solidFill>
              <a:effectLst/>
              <a:uLnTx/>
              <a:uFillTx/>
              <a:latin typeface="Gill Sans MT"/>
              <a:ea typeface="+mn-ea"/>
              <a:cs typeface="+mn-cs"/>
            </a:endParaRPr>
          </a:p>
        </p:txBody>
      </p:sp>
      <p:sp>
        <p:nvSpPr>
          <p:cNvPr id="23" name="Rounded Rectangle 22"/>
          <p:cNvSpPr/>
          <p:nvPr/>
        </p:nvSpPr>
        <p:spPr bwMode="auto">
          <a:xfrm>
            <a:off x="6629400" y="3276600"/>
            <a:ext cx="457200" cy="316991"/>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24" name="Straight Arrow Connector 23"/>
          <p:cNvCxnSpPr>
            <a:cxnSpLocks/>
          </p:cNvCxnSpPr>
          <p:nvPr/>
        </p:nvCxnSpPr>
        <p:spPr>
          <a:xfrm flipV="1">
            <a:off x="4525072" y="5410200"/>
            <a:ext cx="758283" cy="149906"/>
          </a:xfrm>
          <a:prstGeom prst="straightConnector1">
            <a:avLst/>
          </a:prstGeom>
          <a:ln w="28575" cmpd="sng">
            <a:solidFill>
              <a:srgbClr val="1400FF"/>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62733" y="4891292"/>
            <a:ext cx="280731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00FF"/>
                </a:solidFill>
                <a:effectLst/>
                <a:uLnTx/>
                <a:uFillTx/>
                <a:latin typeface="Gill Sans MT"/>
                <a:ea typeface="+mn-ea"/>
                <a:cs typeface="+mn-cs"/>
              </a:rPr>
              <a:t>LSTMs and Transducers: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00FF"/>
                </a:solidFill>
                <a:effectLst/>
                <a:uLnTx/>
                <a:uFillTx/>
                <a:latin typeface="Gill Sans MT"/>
                <a:ea typeface="+mn-ea"/>
                <a:cs typeface="+mn-cs"/>
              </a:rPr>
              <a:t>less than 1% </a:t>
            </a:r>
            <a:br>
              <a:rPr kumimoji="0" lang="en-US" sz="1800" b="1" i="0" u="none" strike="noStrike" kern="1200" cap="none" spc="0" normalizeH="0" baseline="0" noProof="0" dirty="0">
                <a:ln>
                  <a:noFill/>
                </a:ln>
                <a:solidFill>
                  <a:srgbClr val="1400FF"/>
                </a:solidFill>
                <a:effectLst/>
                <a:uLnTx/>
                <a:uFillTx/>
                <a:latin typeface="Gill Sans MT"/>
                <a:ea typeface="+mn-ea"/>
                <a:cs typeface="+mn-cs"/>
              </a:rPr>
            </a:br>
            <a:r>
              <a:rPr kumimoji="0" lang="en-US" sz="1800" b="1" i="0" u="none" strike="noStrike" kern="1200" cap="none" spc="0" normalizeH="0" baseline="0" noProof="0" dirty="0">
                <a:ln>
                  <a:noFill/>
                </a:ln>
                <a:solidFill>
                  <a:srgbClr val="1400FF"/>
                </a:solidFill>
                <a:effectLst/>
                <a:uLnTx/>
                <a:uFillTx/>
                <a:latin typeface="Gill Sans MT"/>
                <a:ea typeface="+mn-ea"/>
                <a:cs typeface="+mn-cs"/>
              </a:rPr>
              <a:t>of peak throughput</a:t>
            </a:r>
            <a:endParaRPr kumimoji="0" lang="en-US" sz="1600" b="1" i="0" u="none" strike="noStrike" kern="1200" cap="none" spc="0" normalizeH="0" baseline="0" noProof="0" dirty="0">
              <a:ln>
                <a:noFill/>
              </a:ln>
              <a:solidFill>
                <a:srgbClr val="1400FF"/>
              </a:solidFill>
              <a:effectLst/>
              <a:uLnTx/>
              <a:uFillTx/>
              <a:latin typeface="Gill Sans MT"/>
              <a:ea typeface="+mn-ea"/>
              <a:cs typeface="+mn-cs"/>
            </a:endParaRPr>
          </a:p>
        </p:txBody>
      </p:sp>
      <p:cxnSp>
        <p:nvCxnSpPr>
          <p:cNvPr id="26" name="Straight Arrow Connector 25"/>
          <p:cNvCxnSpPr>
            <a:cxnSpLocks/>
          </p:cNvCxnSpPr>
          <p:nvPr/>
        </p:nvCxnSpPr>
        <p:spPr>
          <a:xfrm flipH="1" flipV="1">
            <a:off x="4953000" y="3200400"/>
            <a:ext cx="1606277" cy="224183"/>
          </a:xfrm>
          <a:prstGeom prst="straightConnector1">
            <a:avLst/>
          </a:prstGeom>
          <a:ln w="28575" cmpd="sng">
            <a:solidFill>
              <a:srgbClr val="1400FF"/>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21524" y="2709446"/>
            <a:ext cx="207550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Peak = 2 TFLOP/s</a:t>
            </a:r>
          </a:p>
        </p:txBody>
      </p:sp>
      <p:pic>
        <p:nvPicPr>
          <p:cNvPr id="18" name="Picture 17"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20" name="Table 4">
            <a:extLst>
              <a:ext uri="{FF2B5EF4-FFF2-40B4-BE49-F238E27FC236}">
                <a16:creationId xmlns:a16="http://schemas.microsoft.com/office/drawing/2014/main" id="{16DFA860-0C32-5845-92F5-F9736BBAE83D}"/>
              </a:ext>
            </a:extLst>
          </p:cNvPr>
          <p:cNvGraphicFramePr>
            <a:graphicFrameLocks/>
          </p:cNvGraphicFramePr>
          <p:nvPr>
            <p:extLst>
              <p:ext uri="{D42A27DB-BD31-4B8C-83A1-F6EECF244321}">
                <p14:modId xmlns:p14="http://schemas.microsoft.com/office/powerpoint/2010/main" val="1297007533"/>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3031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6"/>
                                        </p:tgtEl>
                                        <p:attrNameLst>
                                          <p:attrName>style.visibility</p:attrName>
                                        </p:attrNameLst>
                                      </p:cBhvr>
                                      <p:to>
                                        <p:strVal val="visible"/>
                                      </p:to>
                                    </p:set>
                                    <p:animEffect transition="in" filter="fade">
                                      <p:cBhvr>
                                        <p:cTn id="7" dur="500"/>
                                        <p:tgtEl>
                                          <p:spTgt spid="8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6"/>
                                        </p:tgtEl>
                                        <p:attrNameLst>
                                          <p:attrName>style.visibility</p:attrName>
                                        </p:attrNameLst>
                                      </p:cBhvr>
                                      <p:to>
                                        <p:strVal val="visible"/>
                                      </p:to>
                                    </p:set>
                                    <p:animEffect transition="in" filter="fade">
                                      <p:cBhvr>
                                        <p:cTn id="12" dur="500"/>
                                        <p:tgtEl>
                                          <p:spTgt spid="8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animBg="1"/>
      <p:bldP spid="15" grpId="0" animBg="1"/>
      <p:bldP spid="17" grpId="0"/>
      <p:bldP spid="23" grpId="0" animBg="1"/>
      <p:bldP spid="25"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Gill Sans MT"/>
                <a:cs typeface="Gill Sans MT"/>
              </a:rPr>
              <a:t>(2) Low Energy Efficiency</a:t>
            </a:r>
          </a:p>
        </p:txBody>
      </p:sp>
      <p:sp>
        <p:nvSpPr>
          <p:cNvPr id="917" name="Rectangle 916"/>
          <p:cNvSpPr/>
          <p:nvPr/>
        </p:nvSpPr>
        <p:spPr>
          <a:xfrm>
            <a:off x="0" y="1088648"/>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The accelerator operates far below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its upper bound energy efficiency</a:t>
            </a:r>
          </a:p>
        </p:txBody>
      </p:sp>
      <p:grpSp>
        <p:nvGrpSpPr>
          <p:cNvPr id="3" name="Group 2"/>
          <p:cNvGrpSpPr/>
          <p:nvPr/>
        </p:nvGrpSpPr>
        <p:grpSpPr>
          <a:xfrm>
            <a:off x="179776" y="2133600"/>
            <a:ext cx="8784446" cy="4495800"/>
            <a:chOff x="736957" y="2362200"/>
            <a:chExt cx="7746284" cy="4222749"/>
          </a:xfrm>
        </p:grpSpPr>
        <p:grpSp>
          <p:nvGrpSpPr>
            <p:cNvPr id="243" name="Group 242"/>
            <p:cNvGrpSpPr/>
            <p:nvPr/>
          </p:nvGrpSpPr>
          <p:grpSpPr>
            <a:xfrm>
              <a:off x="736957" y="2362200"/>
              <a:ext cx="7746284" cy="4222749"/>
              <a:chOff x="-163723" y="0"/>
              <a:chExt cx="7147344" cy="4222749"/>
            </a:xfrm>
          </p:grpSpPr>
          <p:graphicFrame>
            <p:nvGraphicFramePr>
              <p:cNvPr id="244" name="Chart 243"/>
              <p:cNvGraphicFramePr/>
              <p:nvPr>
                <p:extLst>
                  <p:ext uri="{D42A27DB-BD31-4B8C-83A1-F6EECF244321}">
                    <p14:modId xmlns:p14="http://schemas.microsoft.com/office/powerpoint/2010/main" val="4148278948"/>
                  </p:ext>
                </p:extLst>
              </p:nvPr>
            </p:nvGraphicFramePr>
            <p:xfrm>
              <a:off x="-163723" y="0"/>
              <a:ext cx="7147344" cy="4222749"/>
            </p:xfrm>
            <a:graphic>
              <a:graphicData uri="http://schemas.openxmlformats.org/drawingml/2006/chart">
                <c:chart xmlns:c="http://schemas.openxmlformats.org/drawingml/2006/chart" xmlns:r="http://schemas.openxmlformats.org/officeDocument/2006/relationships" r:id="rId3"/>
              </a:graphicData>
            </a:graphic>
          </p:graphicFrame>
          <p:cxnSp>
            <p:nvCxnSpPr>
              <p:cNvPr id="245" name="Shape 4"/>
              <p:cNvCxnSpPr/>
              <p:nvPr/>
            </p:nvCxnSpPr>
            <p:spPr>
              <a:xfrm>
                <a:off x="820253" y="719751"/>
                <a:ext cx="4573668" cy="0"/>
              </a:xfrm>
              <a:prstGeom prst="straightConnector1">
                <a:avLst/>
              </a:prstGeom>
              <a:noFill/>
              <a:ln w="19050" cap="flat" cmpd="sng">
                <a:solidFill>
                  <a:srgbClr val="000000"/>
                </a:solidFill>
                <a:prstDash val="sysDash"/>
                <a:miter lim="800000"/>
                <a:headEnd type="none" w="sm" len="sm"/>
                <a:tailEnd type="none" w="sm" len="sm"/>
              </a:ln>
            </p:spPr>
          </p:cxnSp>
        </p:grpSp>
        <p:sp>
          <p:nvSpPr>
            <p:cNvPr id="8" name="TextBox 7"/>
            <p:cNvSpPr txBox="1"/>
            <p:nvPr/>
          </p:nvSpPr>
          <p:spPr>
            <a:xfrm>
              <a:off x="4672015" y="2667000"/>
              <a:ext cx="2090312" cy="346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pitchFamily="34" charset="77"/>
                </a:rPr>
                <a:t>Peak = 1.42 TFLOP/J</a:t>
              </a:r>
            </a:p>
          </p:txBody>
        </p:sp>
      </p:grpSp>
      <p:sp>
        <p:nvSpPr>
          <p:cNvPr id="9" name="Rounded Rectangle 8"/>
          <p:cNvSpPr/>
          <p:nvPr/>
        </p:nvSpPr>
        <p:spPr bwMode="auto">
          <a:xfrm>
            <a:off x="2514600" y="4392169"/>
            <a:ext cx="609600" cy="332231"/>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10" name="Straight Arrow Connector 9"/>
          <p:cNvCxnSpPr/>
          <p:nvPr/>
        </p:nvCxnSpPr>
        <p:spPr>
          <a:xfrm>
            <a:off x="3227776" y="4585035"/>
            <a:ext cx="685800" cy="381000"/>
          </a:xfrm>
          <a:prstGeom prst="straightConnector1">
            <a:avLst/>
          </a:prstGeom>
          <a:ln w="28575" cmpd="sng">
            <a:solidFill>
              <a:srgbClr val="1400FF"/>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13576" y="4808505"/>
            <a:ext cx="30968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400FF"/>
                </a:solidFill>
                <a:effectLst/>
                <a:uLnTx/>
                <a:uFillTx/>
                <a:latin typeface="Gill Sans MT"/>
                <a:ea typeface="+mn-ea"/>
                <a:cs typeface="+mn-cs"/>
              </a:rPr>
              <a:t>LSTMs and Transducers: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400FF"/>
                </a:solidFill>
                <a:effectLst/>
                <a:uLnTx/>
                <a:uFillTx/>
                <a:latin typeface="Gill Sans MT"/>
                <a:ea typeface="+mn-ea"/>
                <a:cs typeface="+mn-cs"/>
              </a:rPr>
              <a:t>33.1% of upper bound energy efficiency</a:t>
            </a:r>
            <a:endParaRPr kumimoji="0" lang="en-US" sz="1800" b="1" i="0" u="none" strike="noStrike" kern="1200" cap="none" spc="0" normalizeH="0" baseline="0" noProof="0" dirty="0">
              <a:ln>
                <a:noFill/>
              </a:ln>
              <a:solidFill>
                <a:srgbClr val="1400FF"/>
              </a:solidFill>
              <a:effectLst/>
              <a:uLnTx/>
              <a:uFillTx/>
              <a:latin typeface="Gill Sans MT"/>
              <a:ea typeface="+mn-ea"/>
              <a:cs typeface="+mn-cs"/>
            </a:endParaRPr>
          </a:p>
        </p:txBody>
      </p:sp>
      <p:sp>
        <p:nvSpPr>
          <p:cNvPr id="13" name="Rounded Rectangle 12"/>
          <p:cNvSpPr/>
          <p:nvPr/>
        </p:nvSpPr>
        <p:spPr bwMode="auto">
          <a:xfrm>
            <a:off x="5178310" y="3225592"/>
            <a:ext cx="762000" cy="332231"/>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14" name="Straight Arrow Connector 13"/>
          <p:cNvCxnSpPr>
            <a:cxnSpLocks/>
          </p:cNvCxnSpPr>
          <p:nvPr/>
        </p:nvCxnSpPr>
        <p:spPr>
          <a:xfrm flipH="1" flipV="1">
            <a:off x="3827281" y="3256131"/>
            <a:ext cx="1278119" cy="69613"/>
          </a:xfrm>
          <a:prstGeom prst="straightConnector1">
            <a:avLst/>
          </a:prstGeom>
          <a:ln w="28575" cmpd="sng">
            <a:solidFill>
              <a:srgbClr val="1400FF"/>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16791" y="2533934"/>
            <a:ext cx="274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400FF"/>
                </a:solidFill>
                <a:effectLst/>
                <a:uLnTx/>
                <a:uFillTx/>
                <a:latin typeface="Gill Sans MT"/>
                <a:ea typeface="+mn-ea"/>
                <a:cs typeface="+mn-cs"/>
              </a:rPr>
              <a:t>Best CNN model: 50.7% of upper bound energy efficiency</a:t>
            </a:r>
            <a:endParaRPr kumimoji="0" lang="en-US" sz="1800" b="1" i="0" u="none" strike="noStrike" kern="1200" cap="none" spc="0" normalizeH="0" baseline="0" noProof="0" dirty="0">
              <a:ln>
                <a:noFill/>
              </a:ln>
              <a:solidFill>
                <a:srgbClr val="1400FF"/>
              </a:solidFill>
              <a:effectLst/>
              <a:uLnTx/>
              <a:uFillTx/>
              <a:latin typeface="Gill Sans MT"/>
              <a:ea typeface="+mn-ea"/>
              <a:cs typeface="+mn-cs"/>
            </a:endParaRPr>
          </a:p>
        </p:txBody>
      </p:sp>
      <p:pic>
        <p:nvPicPr>
          <p:cNvPr id="16" name="Picture 15"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18" name="Table 4">
            <a:extLst>
              <a:ext uri="{FF2B5EF4-FFF2-40B4-BE49-F238E27FC236}">
                <a16:creationId xmlns:a16="http://schemas.microsoft.com/office/drawing/2014/main" id="{7863F3C4-97C8-764A-BD21-C906264CFDB7}"/>
              </a:ext>
            </a:extLst>
          </p:cNvPr>
          <p:cNvGraphicFramePr>
            <a:graphicFrameLocks/>
          </p:cNvGraphicFramePr>
          <p:nvPr>
            <p:extLst>
              <p:ext uri="{D42A27DB-BD31-4B8C-83A1-F6EECF244321}">
                <p14:modId xmlns:p14="http://schemas.microsoft.com/office/powerpoint/2010/main" val="2537015885"/>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95788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fade">
                                      <p:cBhvr>
                                        <p:cTn id="7" dur="500"/>
                                        <p:tgtEl>
                                          <p:spTgt spid="9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animBg="1"/>
      <p:bldP spid="9" grpId="0" animBg="1"/>
      <p:bldP spid="11" grpId="0"/>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(3) Inefficient Memory Access Handling </a:t>
            </a:r>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endParaRPr>
          </a:p>
          <a:p>
            <a:pPr lvl="2"/>
            <a:endParaRPr lang="en-US" sz="1800" dirty="0">
              <a:solidFill>
                <a:srgbClr val="595959"/>
              </a:solidFill>
            </a:endParaRPr>
          </a:p>
          <a:p>
            <a:pPr marL="914400" lvl="2" indent="0">
              <a:buNone/>
            </a:pPr>
            <a:endParaRPr lang="en-US" sz="1400" dirty="0">
              <a:solidFill>
                <a:srgbClr val="0000FF"/>
              </a:solidFill>
            </a:endParaRPr>
          </a:p>
          <a:p>
            <a:pPr lvl="1"/>
            <a:endParaRPr lang="en-US" sz="1600" dirty="0"/>
          </a:p>
        </p:txBody>
      </p:sp>
      <p:grpSp>
        <p:nvGrpSpPr>
          <p:cNvPr id="18" name="Group 17"/>
          <p:cNvGrpSpPr/>
          <p:nvPr/>
        </p:nvGrpSpPr>
        <p:grpSpPr>
          <a:xfrm>
            <a:off x="533400" y="1981200"/>
            <a:ext cx="8001000" cy="3352800"/>
            <a:chOff x="0" y="0"/>
            <a:chExt cx="9042400" cy="3930396"/>
          </a:xfrm>
        </p:grpSpPr>
        <p:graphicFrame>
          <p:nvGraphicFramePr>
            <p:cNvPr id="19" name="Chart 18"/>
            <p:cNvGraphicFramePr>
              <a:graphicFrameLocks/>
            </p:cNvGraphicFramePr>
            <p:nvPr>
              <p:extLst>
                <p:ext uri="{D42A27DB-BD31-4B8C-83A1-F6EECF244321}">
                  <p14:modId xmlns:p14="http://schemas.microsoft.com/office/powerpoint/2010/main" val="3983753917"/>
                </p:ext>
              </p:extLst>
            </p:nvPr>
          </p:nvGraphicFramePr>
          <p:xfrm>
            <a:off x="0" y="0"/>
            <a:ext cx="9042400" cy="3930396"/>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hape 4"/>
            <p:cNvCxnSpPr/>
            <p:nvPr/>
          </p:nvCxnSpPr>
          <p:spPr>
            <a:xfrm flipV="1">
              <a:off x="990600" y="838200"/>
              <a:ext cx="8026400" cy="0"/>
            </a:xfrm>
            <a:prstGeom prst="straightConnector1">
              <a:avLst/>
            </a:prstGeom>
            <a:noFill/>
            <a:ln w="6350" cap="flat" cmpd="sng">
              <a:solidFill>
                <a:srgbClr val="000000"/>
              </a:solidFill>
              <a:prstDash val="solid"/>
              <a:miter lim="800000"/>
              <a:headEnd type="none" w="sm" len="sm"/>
              <a:tailEnd type="none" w="sm" len="sm"/>
            </a:ln>
          </p:spPr>
        </p:cxnSp>
      </p:grpSp>
      <p:sp>
        <p:nvSpPr>
          <p:cNvPr id="21" name="Rectangle 20"/>
          <p:cNvSpPr/>
          <p:nvPr/>
        </p:nvSpPr>
        <p:spPr>
          <a:xfrm>
            <a:off x="0" y="921603"/>
            <a:ext cx="9144000" cy="830997"/>
          </a:xfrm>
          <a:prstGeom prst="rect">
            <a:avLst/>
          </a:prstGeom>
          <a:solidFill>
            <a:srgbClr val="800000"/>
          </a:solidFill>
        </p:spPr>
        <p:txBody>
          <a:bodyPr wrap="square">
            <a:spAutoFit/>
          </a:bodyPr>
          <a:lstStyle/>
          <a:p>
            <a:pPr marL="0" lvl="1" algn="ctr"/>
            <a:r>
              <a:rPr lang="en-US" sz="2400" b="1" dirty="0">
                <a:solidFill>
                  <a:schemeClr val="bg1"/>
                </a:solidFill>
                <a:latin typeface="Gill Sans MT"/>
                <a:cs typeface="Gill Sans MT"/>
              </a:rPr>
              <a:t>Parameter traffic (off-chip and on-chip) takes </a:t>
            </a:r>
          </a:p>
          <a:p>
            <a:pPr marL="0" lvl="1" algn="ctr"/>
            <a:r>
              <a:rPr lang="en-US" sz="2400" b="1" dirty="0">
                <a:solidFill>
                  <a:schemeClr val="bg1"/>
                </a:solidFill>
                <a:latin typeface="Gill Sans MT"/>
                <a:cs typeface="Gill Sans MT"/>
              </a:rPr>
              <a:t>a large portion of the inference energy and performance</a:t>
            </a:r>
          </a:p>
        </p:txBody>
      </p:sp>
      <p:grpSp>
        <p:nvGrpSpPr>
          <p:cNvPr id="5" name="Group 4">
            <a:extLst>
              <a:ext uri="{FF2B5EF4-FFF2-40B4-BE49-F238E27FC236}">
                <a16:creationId xmlns:a16="http://schemas.microsoft.com/office/drawing/2014/main" id="{6C19A6A0-B7DE-314A-BB36-B8A8370D6D63}"/>
              </a:ext>
            </a:extLst>
          </p:cNvPr>
          <p:cNvGrpSpPr/>
          <p:nvPr/>
        </p:nvGrpSpPr>
        <p:grpSpPr>
          <a:xfrm>
            <a:off x="0" y="2599576"/>
            <a:ext cx="9144000" cy="3729364"/>
            <a:chOff x="0" y="2599576"/>
            <a:chExt cx="9144000" cy="3729364"/>
          </a:xfrm>
        </p:grpSpPr>
        <p:sp>
          <p:nvSpPr>
            <p:cNvPr id="816" name="Rectangle 815"/>
            <p:cNvSpPr/>
            <p:nvPr/>
          </p:nvSpPr>
          <p:spPr>
            <a:xfrm>
              <a:off x="0" y="5497943"/>
              <a:ext cx="9144000" cy="830997"/>
            </a:xfrm>
            <a:prstGeom prst="rect">
              <a:avLst/>
            </a:prstGeom>
            <a:solidFill>
              <a:schemeClr val="accent6">
                <a:lumMod val="20000"/>
                <a:lumOff val="80000"/>
              </a:schemeClr>
            </a:solidFill>
          </p:spPr>
          <p:txBody>
            <a:bodyPr wrap="square">
              <a:spAutoFit/>
            </a:bodyPr>
            <a:lstStyle/>
            <a:p>
              <a:pPr marL="0" lvl="1" algn="ctr"/>
              <a:r>
                <a:rPr lang="en-US" sz="2400" b="1" dirty="0">
                  <a:solidFill>
                    <a:schemeClr val="accent2"/>
                  </a:solidFill>
                  <a:cs typeface="Gill Sans MT"/>
                </a:rPr>
                <a:t>46%</a:t>
              </a:r>
              <a:r>
                <a:rPr lang="en-US" sz="2400" b="1" dirty="0">
                  <a:cs typeface="Gill Sans MT"/>
                </a:rPr>
                <a:t> and </a:t>
              </a:r>
              <a:r>
                <a:rPr lang="en-US" sz="2400" b="1" dirty="0">
                  <a:solidFill>
                    <a:srgbClr val="C00000"/>
                  </a:solidFill>
                  <a:cs typeface="Gill Sans MT"/>
                </a:rPr>
                <a:t>31%</a:t>
              </a:r>
              <a:r>
                <a:rPr lang="en-US" sz="2400" b="1" dirty="0">
                  <a:cs typeface="Gill Sans MT"/>
                </a:rPr>
                <a:t> of total energy goes to </a:t>
              </a:r>
              <a:r>
                <a:rPr lang="en-US" sz="2400" b="1" dirty="0">
                  <a:solidFill>
                    <a:srgbClr val="C00000"/>
                  </a:solidFill>
                  <a:cs typeface="Gill Sans MT"/>
                </a:rPr>
                <a:t>off-chip parameter traffic</a:t>
              </a:r>
              <a:r>
                <a:rPr lang="en-US" sz="2400" b="1" dirty="0">
                  <a:cs typeface="Gill Sans MT"/>
                </a:rPr>
                <a:t> and </a:t>
              </a:r>
              <a:r>
                <a:rPr lang="en-US" sz="2400" b="1" dirty="0">
                  <a:solidFill>
                    <a:srgbClr val="C00000"/>
                  </a:solidFill>
                  <a:cs typeface="Gill Sans MT"/>
                </a:rPr>
                <a:t>distributing parameters</a:t>
              </a:r>
              <a:r>
                <a:rPr lang="en-US" sz="2400" b="1" dirty="0">
                  <a:cs typeface="Gill Sans MT"/>
                </a:rPr>
                <a:t> across PE array</a:t>
              </a:r>
              <a:endParaRPr lang="en-US" sz="2400" b="1" dirty="0">
                <a:solidFill>
                  <a:schemeClr val="accent2"/>
                </a:solidFill>
                <a:cs typeface="Gill Sans MT"/>
              </a:endParaRPr>
            </a:p>
          </p:txBody>
        </p:sp>
        <p:sp>
          <p:nvSpPr>
            <p:cNvPr id="13" name="Rounded Rectangle 12"/>
            <p:cNvSpPr/>
            <p:nvPr/>
          </p:nvSpPr>
          <p:spPr bwMode="auto">
            <a:xfrm>
              <a:off x="6918960" y="2625090"/>
              <a:ext cx="1676400" cy="8382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a:ln>
                  <a:noFill/>
                </a:ln>
                <a:solidFill>
                  <a:srgbClr val="07164E"/>
                </a:solidFill>
                <a:effectLst/>
                <a:latin typeface="Lucida Sans" pitchFamily="34" charset="0"/>
                <a:ea typeface="굴림" pitchFamily="34" charset="-127"/>
                <a:cs typeface="Tahoma" pitchFamily="34" charset="0"/>
              </a:endParaRPr>
            </a:p>
          </p:txBody>
        </p:sp>
        <p:sp>
          <p:nvSpPr>
            <p:cNvPr id="14" name="Rounded Rectangle 13"/>
            <p:cNvSpPr/>
            <p:nvPr/>
          </p:nvSpPr>
          <p:spPr bwMode="auto">
            <a:xfrm>
              <a:off x="1387438" y="2599576"/>
              <a:ext cx="2079661" cy="11430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a:ln>
                  <a:noFill/>
                </a:ln>
                <a:solidFill>
                  <a:srgbClr val="07164E"/>
                </a:solidFill>
                <a:effectLst/>
                <a:latin typeface="Lucida Sans" pitchFamily="34" charset="0"/>
                <a:ea typeface="굴림" pitchFamily="34" charset="-127"/>
                <a:cs typeface="Tahoma" pitchFamily="34" charset="0"/>
              </a:endParaRPr>
            </a:p>
          </p:txBody>
        </p:sp>
        <p:sp>
          <p:nvSpPr>
            <p:cNvPr id="15" name="Rounded Rectangle 14"/>
            <p:cNvSpPr/>
            <p:nvPr/>
          </p:nvSpPr>
          <p:spPr bwMode="auto">
            <a:xfrm>
              <a:off x="4038600" y="2625090"/>
              <a:ext cx="2286000" cy="11430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a:ln>
                  <a:noFill/>
                </a:ln>
                <a:solidFill>
                  <a:srgbClr val="07164E"/>
                </a:solidFill>
                <a:effectLst/>
                <a:latin typeface="Lucida Sans" pitchFamily="34" charset="0"/>
                <a:ea typeface="굴림" pitchFamily="34" charset="-127"/>
                <a:cs typeface="Tahoma" pitchFamily="34" charset="0"/>
              </a:endParaRPr>
            </a:p>
          </p:txBody>
        </p:sp>
      </p:grpSp>
      <p:pic>
        <p:nvPicPr>
          <p:cNvPr id="17" name="Picture 16" descr="safari.png">
            <a:extLst>
              <a:ext uri="{FF2B5EF4-FFF2-40B4-BE49-F238E27FC236}">
                <a16:creationId xmlns:a16="http://schemas.microsoft.com/office/drawing/2014/main" id="{712EED71-3939-FA4A-BAFC-21C8742A18E3}"/>
              </a:ext>
            </a:extLst>
          </p:cNvPr>
          <p:cNvPicPr>
            <a:picLocks noChangeAspect="1"/>
          </p:cNvPicPr>
          <p:nvPr/>
        </p:nvPicPr>
        <p:blipFill>
          <a:blip r:embed="rId4" cstate="print"/>
          <a:stretch>
            <a:fillRect/>
          </a:stretch>
        </p:blipFill>
        <p:spPr>
          <a:xfrm>
            <a:off x="76200" y="6580445"/>
            <a:ext cx="959296" cy="277563"/>
          </a:xfrm>
          <a:prstGeom prst="rect">
            <a:avLst/>
          </a:prstGeom>
        </p:spPr>
      </p:pic>
      <p:graphicFrame>
        <p:nvGraphicFramePr>
          <p:cNvPr id="22" name="Table 4">
            <a:extLst>
              <a:ext uri="{FF2B5EF4-FFF2-40B4-BE49-F238E27FC236}">
                <a16:creationId xmlns:a16="http://schemas.microsoft.com/office/drawing/2014/main" id="{46D24384-1A93-E14B-B277-EA711B69FFFA}"/>
              </a:ext>
            </a:extLst>
          </p:cNvPr>
          <p:cNvGraphicFramePr>
            <a:graphicFrameLocks/>
          </p:cNvGraphicFramePr>
          <p:nvPr>
            <p:extLst>
              <p:ext uri="{D42A27DB-BD31-4B8C-83A1-F6EECF244321}">
                <p14:modId xmlns:p14="http://schemas.microsoft.com/office/powerpoint/2010/main" val="424020807"/>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16" name="Slide Number Placeholder 4">
            <a:extLst>
              <a:ext uri="{FF2B5EF4-FFF2-40B4-BE49-F238E27FC236}">
                <a16:creationId xmlns:a16="http://schemas.microsoft.com/office/drawing/2014/main" id="{30F8D41A-2882-7E40-A651-766946F2D9C3}"/>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Tree>
    <p:extLst>
      <p:ext uri="{BB962C8B-B14F-4D97-AF65-F5344CB8AC3E}">
        <p14:creationId xmlns:p14="http://schemas.microsoft.com/office/powerpoint/2010/main" val="367646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35" name="Title 1"/>
          <p:cNvSpPr>
            <a:spLocks noGrp="1"/>
          </p:cNvSpPr>
          <p:nvPr>
            <p:ph type="title"/>
          </p:nvPr>
        </p:nvSpPr>
        <p:spPr/>
        <p:txBody>
          <a:bodyPr/>
          <a:lstStyle/>
          <a:p>
            <a:r>
              <a:rPr lang="en-US" sz="4000" dirty="0"/>
              <a:t>Major Edge TPU Challenges</a:t>
            </a:r>
            <a:endParaRPr lang="en-US" sz="4000" dirty="0">
              <a:latin typeface="Gill Sans MT"/>
              <a:cs typeface="Gill Sans MT"/>
            </a:endParaRPr>
          </a:p>
        </p:txBody>
      </p:sp>
      <p:grpSp>
        <p:nvGrpSpPr>
          <p:cNvPr id="22" name="Group 21"/>
          <p:cNvGrpSpPr/>
          <p:nvPr/>
        </p:nvGrpSpPr>
        <p:grpSpPr>
          <a:xfrm>
            <a:off x="0" y="2667000"/>
            <a:ext cx="9144000" cy="830997"/>
            <a:chOff x="0" y="3352800"/>
            <a:chExt cx="9144000" cy="830997"/>
          </a:xfrm>
        </p:grpSpPr>
        <p:grpSp>
          <p:nvGrpSpPr>
            <p:cNvPr id="23" name="Group 22"/>
            <p:cNvGrpSpPr/>
            <p:nvPr/>
          </p:nvGrpSpPr>
          <p:grpSpPr>
            <a:xfrm>
              <a:off x="0" y="3352800"/>
              <a:ext cx="9144000" cy="830997"/>
              <a:chOff x="0" y="2438989"/>
              <a:chExt cx="9144000" cy="705555"/>
            </a:xfrm>
          </p:grpSpPr>
          <p:sp>
            <p:nvSpPr>
              <p:cNvPr id="25" name="Rectangle 24"/>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6" name="TextBox 25"/>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95959"/>
                    </a:solidFill>
                    <a:effectLst/>
                    <a:uLnTx/>
                    <a:uFillTx/>
                    <a:latin typeface="Arial Black" panose="020B0A04020102020204" pitchFamily="34" charset="0"/>
                    <a:ea typeface="+mn-ea"/>
                    <a:cs typeface="+mn-cs"/>
                  </a:rPr>
                  <a:t>1</a:t>
                </a:r>
              </a:p>
            </p:txBody>
          </p:sp>
        </p:grpSp>
        <p:sp>
          <p:nvSpPr>
            <p:cNvPr id="24" name="Rectangle 23"/>
            <p:cNvSpPr/>
            <p:nvPr/>
          </p:nvSpPr>
          <p:spPr>
            <a:xfrm>
              <a:off x="236032" y="3545593"/>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Gill Sans MT"/>
                  <a:ea typeface="+mn-ea"/>
                  <a:cs typeface="Gill Sans MT"/>
                </a:rPr>
                <a:t>Operates </a:t>
              </a:r>
              <a:r>
                <a:rPr kumimoji="0" lang="en-US" sz="2600" b="1" i="0" u="none" strike="noStrike" kern="1200" cap="none" spc="0" normalizeH="0" baseline="0" noProof="0" dirty="0">
                  <a:ln>
                    <a:noFill/>
                  </a:ln>
                  <a:solidFill>
                    <a:schemeClr val="accent2"/>
                  </a:solidFill>
                  <a:effectLst/>
                  <a:uLnTx/>
                  <a:uFillTx/>
                  <a:latin typeface="Gill Sans MT"/>
                  <a:ea typeface="+mn-ea"/>
                  <a:cs typeface="Gill Sans MT"/>
                </a:rPr>
                <a:t>significantly below </a:t>
              </a:r>
              <a:r>
                <a:rPr kumimoji="0" lang="en-US" sz="2600" b="1" i="0" u="none" strike="noStrike" kern="1200" cap="none" spc="0" normalizeH="0" baseline="0" noProof="0" dirty="0">
                  <a:ln>
                    <a:noFill/>
                  </a:ln>
                  <a:effectLst/>
                  <a:uLnTx/>
                  <a:uFillTx/>
                  <a:latin typeface="Gill Sans MT"/>
                  <a:ea typeface="+mn-ea"/>
                  <a:cs typeface="Gill Sans MT"/>
                </a:rPr>
                <a:t>its peak </a:t>
              </a: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throughput</a:t>
              </a:r>
            </a:p>
          </p:txBody>
        </p:sp>
      </p:grpSp>
      <p:grpSp>
        <p:nvGrpSpPr>
          <p:cNvPr id="34" name="Group 33"/>
          <p:cNvGrpSpPr/>
          <p:nvPr/>
        </p:nvGrpSpPr>
        <p:grpSpPr>
          <a:xfrm>
            <a:off x="-29818" y="3649272"/>
            <a:ext cx="9173818" cy="862580"/>
            <a:chOff x="-29818" y="3352797"/>
            <a:chExt cx="9173818" cy="862580"/>
          </a:xfrm>
        </p:grpSpPr>
        <p:grpSp>
          <p:nvGrpSpPr>
            <p:cNvPr id="37" name="Group 36"/>
            <p:cNvGrpSpPr/>
            <p:nvPr/>
          </p:nvGrpSpPr>
          <p:grpSpPr>
            <a:xfrm>
              <a:off x="0" y="3352797"/>
              <a:ext cx="9144000" cy="862580"/>
              <a:chOff x="0" y="2438989"/>
              <a:chExt cx="9144000" cy="732371"/>
            </a:xfrm>
          </p:grpSpPr>
          <p:sp>
            <p:nvSpPr>
              <p:cNvPr id="39" name="Rectangle 38"/>
              <p:cNvSpPr/>
              <p:nvPr/>
            </p:nvSpPr>
            <p:spPr>
              <a:xfrm>
                <a:off x="0" y="2503686"/>
                <a:ext cx="9144000" cy="667674"/>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0" name="TextBox 39"/>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95959"/>
                    </a:solidFill>
                    <a:effectLst/>
                    <a:uLnTx/>
                    <a:uFillTx/>
                    <a:latin typeface="Arial Black" panose="020B0A04020102020204" pitchFamily="34" charset="0"/>
                    <a:ea typeface="+mn-ea"/>
                    <a:cs typeface="+mn-cs"/>
                  </a:rPr>
                  <a:t>2</a:t>
                </a:r>
              </a:p>
            </p:txBody>
          </p:sp>
        </p:grpSp>
        <p:sp>
          <p:nvSpPr>
            <p:cNvPr id="38" name="Rectangle 37"/>
            <p:cNvSpPr/>
            <p:nvPr/>
          </p:nvSpPr>
          <p:spPr>
            <a:xfrm>
              <a:off x="-29818" y="3522285"/>
              <a:ext cx="9143999" cy="492443"/>
            </a:xfrm>
            <a:prstGeom prst="rect">
              <a:avLst/>
            </a:prstGeom>
          </p:spPr>
          <p:txBody>
            <a:bodyPr wrap="square">
              <a:spAutoFit/>
            </a:bodyPr>
            <a:lstStyle/>
            <a:p>
              <a:pPr marL="515938"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A6A6A6"/>
                  </a:solidFill>
                  <a:effectLst/>
                  <a:uLnTx/>
                  <a:uFillTx/>
                  <a:latin typeface="Gill Sans MT"/>
                  <a:ea typeface="+mn-ea"/>
                  <a:cs typeface="Gill Sans MT"/>
                </a:rPr>
                <a:t> </a:t>
              </a:r>
              <a:r>
                <a:rPr kumimoji="0" lang="en-US" sz="2600" b="1" i="0" u="none" strike="noStrike" kern="1200" cap="none" spc="0" normalizeH="0" baseline="0" noProof="0" dirty="0">
                  <a:ln>
                    <a:noFill/>
                  </a:ln>
                  <a:effectLst/>
                  <a:uLnTx/>
                  <a:uFillTx/>
                  <a:latin typeface="Gill Sans MT"/>
                  <a:ea typeface="+mn-ea"/>
                  <a:cs typeface="Gill Sans MT"/>
                </a:rPr>
                <a:t>Operates </a:t>
              </a:r>
              <a:r>
                <a:rPr kumimoji="0" lang="en-US" sz="2600" b="1" i="0" u="none" strike="noStrike" kern="1200" cap="none" spc="0" normalizeH="0" baseline="0" noProof="0" dirty="0">
                  <a:ln>
                    <a:noFill/>
                  </a:ln>
                  <a:solidFill>
                    <a:schemeClr val="accent2"/>
                  </a:solidFill>
                  <a:effectLst/>
                  <a:uLnTx/>
                  <a:uFillTx/>
                  <a:latin typeface="Gill Sans MT"/>
                  <a:ea typeface="+mn-ea"/>
                  <a:cs typeface="Gill Sans MT"/>
                </a:rPr>
                <a:t>significantly below </a:t>
              </a:r>
              <a:r>
                <a:rPr kumimoji="0" lang="en-US" sz="2600" b="1" i="0" u="none" strike="noStrike" kern="1200" cap="none" spc="0" normalizeH="0" baseline="0" noProof="0" dirty="0">
                  <a:ln>
                    <a:noFill/>
                  </a:ln>
                  <a:effectLst/>
                  <a:uLnTx/>
                  <a:uFillTx/>
                  <a:latin typeface="Gill Sans MT"/>
                  <a:ea typeface="+mn-ea"/>
                  <a:cs typeface="Gill Sans MT"/>
                </a:rPr>
                <a:t>its peak </a:t>
              </a: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energy efficiency</a:t>
              </a:r>
            </a:p>
          </p:txBody>
        </p:sp>
      </p:grpSp>
      <p:grpSp>
        <p:nvGrpSpPr>
          <p:cNvPr id="41" name="Group 40"/>
          <p:cNvGrpSpPr/>
          <p:nvPr/>
        </p:nvGrpSpPr>
        <p:grpSpPr>
          <a:xfrm>
            <a:off x="0" y="4659222"/>
            <a:ext cx="9144000" cy="830997"/>
            <a:chOff x="0" y="3352800"/>
            <a:chExt cx="9144000" cy="830997"/>
          </a:xfrm>
        </p:grpSpPr>
        <p:grpSp>
          <p:nvGrpSpPr>
            <p:cNvPr id="42" name="Group 41"/>
            <p:cNvGrpSpPr/>
            <p:nvPr/>
          </p:nvGrpSpPr>
          <p:grpSpPr>
            <a:xfrm>
              <a:off x="0" y="3352800"/>
              <a:ext cx="9144000" cy="830997"/>
              <a:chOff x="0" y="2438989"/>
              <a:chExt cx="9144000" cy="705555"/>
            </a:xfrm>
          </p:grpSpPr>
          <p:sp>
            <p:nvSpPr>
              <p:cNvPr id="44" name="Rectangle 43"/>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5" name="TextBox 44"/>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95959"/>
                    </a:solidFill>
                    <a:effectLst/>
                    <a:uLnTx/>
                    <a:uFillTx/>
                    <a:latin typeface="Arial Black" panose="020B0A04020102020204" pitchFamily="34" charset="0"/>
                    <a:ea typeface="+mn-ea"/>
                    <a:cs typeface="+mn-cs"/>
                  </a:rPr>
                  <a:t>3</a:t>
                </a:r>
              </a:p>
            </p:txBody>
          </p:sp>
        </p:grpSp>
        <p:sp>
          <p:nvSpPr>
            <p:cNvPr id="43" name="Rectangle 42"/>
            <p:cNvSpPr/>
            <p:nvPr/>
          </p:nvSpPr>
          <p:spPr>
            <a:xfrm>
              <a:off x="570530" y="3520473"/>
              <a:ext cx="7941611"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Gill Sans MT"/>
                  <a:ea typeface="+mn-ea"/>
                  <a:cs typeface="Gill Sans MT"/>
                </a:rPr>
                <a:t>Handles </a:t>
              </a: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memory accesses </a:t>
              </a:r>
              <a:r>
                <a:rPr kumimoji="0" lang="en-US" sz="2600" b="1" i="0" u="none" strike="noStrike" kern="1200" cap="none" spc="0" normalizeH="0" baseline="0" noProof="0" dirty="0">
                  <a:ln>
                    <a:noFill/>
                  </a:ln>
                  <a:solidFill>
                    <a:schemeClr val="accent2"/>
                  </a:solidFill>
                  <a:effectLst/>
                  <a:uLnTx/>
                  <a:uFillTx/>
                  <a:latin typeface="Gill Sans MT"/>
                  <a:ea typeface="+mn-ea"/>
                  <a:cs typeface="Gill Sans MT"/>
                </a:rPr>
                <a:t>inefficiently</a:t>
              </a:r>
            </a:p>
          </p:txBody>
        </p:sp>
      </p:grpSp>
      <p:sp>
        <p:nvSpPr>
          <p:cNvPr id="46" name="Rectangle 45"/>
          <p:cNvSpPr/>
          <p:nvPr/>
        </p:nvSpPr>
        <p:spPr>
          <a:xfrm>
            <a:off x="304800" y="1295400"/>
            <a:ext cx="84582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find that the accelerator suffers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Gill Sans MT"/>
                <a:ea typeface="+mn-ea"/>
                <a:cs typeface="Gill Sans MT"/>
              </a:rPr>
              <a:t>three major challenges</a:t>
            </a:r>
            <a:r>
              <a:rPr lang="en-US" sz="2400" b="1" noProof="0" dirty="0">
                <a:solidFill>
                  <a:prstClr val="black"/>
                </a:solidFill>
                <a:latin typeface="Gill Sans MT"/>
                <a:cs typeface="Gill Sans MT"/>
              </a:rPr>
              <a:t>:</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pic>
        <p:nvPicPr>
          <p:cNvPr id="20" name="Picture 19"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28" name="Rectangle 27">
            <a:extLst>
              <a:ext uri="{FF2B5EF4-FFF2-40B4-BE49-F238E27FC236}">
                <a16:creationId xmlns:a16="http://schemas.microsoft.com/office/drawing/2014/main" id="{C34F3D04-8C62-1B49-9615-F95997184046}"/>
              </a:ext>
            </a:extLst>
          </p:cNvPr>
          <p:cNvSpPr/>
          <p:nvPr/>
        </p:nvSpPr>
        <p:spPr>
          <a:xfrm>
            <a:off x="0" y="5715466"/>
            <a:ext cx="9144000" cy="553998"/>
          </a:xfrm>
          <a:prstGeom prst="rect">
            <a:avLst/>
          </a:prstGeom>
          <a:solidFill>
            <a:srgbClr val="1F497D">
              <a:lumMod val="75000"/>
            </a:srgb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uLnTx/>
                <a:uFillTx/>
                <a:latin typeface="Gill Sans MT"/>
                <a:ea typeface="+mn-ea"/>
                <a:cs typeface="Gill Sans MT"/>
              </a:rPr>
              <a:t>Question: Where do these challenges come from?</a:t>
            </a:r>
          </a:p>
        </p:txBody>
      </p:sp>
      <p:graphicFrame>
        <p:nvGraphicFramePr>
          <p:cNvPr id="29" name="Table 4">
            <a:extLst>
              <a:ext uri="{FF2B5EF4-FFF2-40B4-BE49-F238E27FC236}">
                <a16:creationId xmlns:a16="http://schemas.microsoft.com/office/drawing/2014/main" id="{4049E9F3-8787-5342-97FF-E9162703A40B}"/>
              </a:ext>
            </a:extLst>
          </p:cNvPr>
          <p:cNvGraphicFramePr>
            <a:graphicFrameLocks/>
          </p:cNvGraphicFramePr>
          <p:nvPr>
            <p:extLst>
              <p:ext uri="{D42A27DB-BD31-4B8C-83A1-F6EECF244321}">
                <p14:modId xmlns:p14="http://schemas.microsoft.com/office/powerpoint/2010/main" val="82364754"/>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58757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2320000"/>
            <a:ext cx="9144000" cy="2217999"/>
          </a:xfrm>
        </p:spPr>
        <p:txBody>
          <a:bodyPr>
            <a:normAutofit/>
          </a:bodyPr>
          <a:lstStyle/>
          <a:p>
            <a:pPr marL="0" indent="0" algn="ctr">
              <a:buNone/>
            </a:pPr>
            <a:r>
              <a:rPr lang="en-US" sz="4400" dirty="0">
                <a:solidFill>
                  <a:schemeClr val="tx2"/>
                </a:solidFill>
              </a:rPr>
              <a:t>Model Analysis:</a:t>
            </a:r>
            <a:br>
              <a:rPr lang="en-US" sz="4400" dirty="0">
                <a:solidFill>
                  <a:schemeClr val="tx2"/>
                </a:solidFill>
              </a:rPr>
            </a:br>
            <a:r>
              <a:rPr lang="en-US" sz="4400" dirty="0">
                <a:solidFill>
                  <a:schemeClr val="tx2"/>
                </a:solidFill>
              </a:rPr>
              <a:t>Let’s Take a Deeper Look</a:t>
            </a:r>
            <a:br>
              <a:rPr lang="en-US" sz="4400" dirty="0">
                <a:solidFill>
                  <a:schemeClr val="tx2"/>
                </a:solidFill>
              </a:rPr>
            </a:br>
            <a:r>
              <a:rPr lang="en-US" sz="4400" dirty="0">
                <a:solidFill>
                  <a:schemeClr val="tx2"/>
                </a:solidFill>
              </a:rPr>
              <a:t> Into the Google Edge NN Models</a:t>
            </a:r>
            <a:endParaRPr lang="en-US" sz="2000" dirty="0"/>
          </a:p>
        </p:txBody>
      </p:sp>
      <p:sp>
        <p:nvSpPr>
          <p:cNvPr id="6" name="Slide Number Placeholder 3">
            <a:extLst>
              <a:ext uri="{FF2B5EF4-FFF2-40B4-BE49-F238E27FC236}">
                <a16:creationId xmlns:a16="http://schemas.microsoft.com/office/drawing/2014/main" id="{B572461C-4A85-1140-B485-60D522BA50A8}"/>
              </a:ext>
            </a:extLst>
          </p:cNvPr>
          <p:cNvSpPr>
            <a:spLocks noGrp="1"/>
          </p:cNvSpPr>
          <p:nvPr>
            <p:ph type="sldNum" sz="quarter" idx="12"/>
          </p:nvPr>
        </p:nvSpPr>
        <p:spPr>
          <a:xfrm>
            <a:off x="7315200" y="6492883"/>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pic>
        <p:nvPicPr>
          <p:cNvPr id="7" name="Picture 6" descr="safari.png">
            <a:extLst>
              <a:ext uri="{FF2B5EF4-FFF2-40B4-BE49-F238E27FC236}">
                <a16:creationId xmlns:a16="http://schemas.microsoft.com/office/drawing/2014/main" id="{655E8B4B-DA52-4146-9B1B-9FBF979ED75A}"/>
              </a:ext>
            </a:extLst>
          </p:cNvPr>
          <p:cNvPicPr>
            <a:picLocks noChangeAspect="1"/>
          </p:cNvPicPr>
          <p:nvPr/>
        </p:nvPicPr>
        <p:blipFill>
          <a:blip r:embed="rId3" cstate="print"/>
          <a:stretch>
            <a:fillRect/>
          </a:stretch>
        </p:blipFill>
        <p:spPr>
          <a:xfrm>
            <a:off x="76200" y="6580445"/>
            <a:ext cx="959296" cy="277563"/>
          </a:xfrm>
          <a:prstGeom prst="rect">
            <a:avLst/>
          </a:prstGeom>
        </p:spPr>
      </p:pic>
      <p:graphicFrame>
        <p:nvGraphicFramePr>
          <p:cNvPr id="9" name="Table 4">
            <a:extLst>
              <a:ext uri="{FF2B5EF4-FFF2-40B4-BE49-F238E27FC236}">
                <a16:creationId xmlns:a16="http://schemas.microsoft.com/office/drawing/2014/main" id="{0D3EA5DE-FFB5-344F-8157-2D1081157B93}"/>
              </a:ext>
            </a:extLst>
          </p:cNvPr>
          <p:cNvGraphicFramePr>
            <a:graphicFrameLocks/>
          </p:cNvGraphicFramePr>
          <p:nvPr>
            <p:extLst>
              <p:ext uri="{D42A27DB-BD31-4B8C-83A1-F6EECF244321}">
                <p14:modId xmlns:p14="http://schemas.microsoft.com/office/powerpoint/2010/main" val="192444349"/>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76975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latin typeface="Gill Sans MT"/>
                <a:cs typeface="Gill Sans MT"/>
              </a:rPr>
              <a:t>Diversity Across the Models</a:t>
            </a:r>
          </a:p>
        </p:txBody>
      </p:sp>
      <p:sp>
        <p:nvSpPr>
          <p:cNvPr id="3" name="Content Placeholder 2"/>
          <p:cNvSpPr>
            <a:spLocks noGrp="1"/>
          </p:cNvSpPr>
          <p:nvPr>
            <p:ph idx="1"/>
          </p:nvPr>
        </p:nvSpPr>
        <p:spPr>
          <a:xfrm>
            <a:off x="152400" y="914400"/>
            <a:ext cx="8610600" cy="5562600"/>
          </a:xfrm>
        </p:spPr>
        <p:txBody>
          <a:bodyPr>
            <a:noAutofit/>
          </a:bodyPr>
          <a:lstStyle/>
          <a:p>
            <a:pPr marL="457200" lvl="1" indent="0">
              <a:buNone/>
            </a:pPr>
            <a:endParaRPr lang="en-US" sz="2400" dirty="0">
              <a:solidFill>
                <a:srgbClr val="595959"/>
              </a:solidFill>
              <a:latin typeface="Gill Sans MT"/>
              <a:cs typeface="Gill Sans MT"/>
            </a:endParaRPr>
          </a:p>
          <a:p>
            <a:pPr lvl="2"/>
            <a:endParaRPr lang="en-US" sz="1800" dirty="0">
              <a:solidFill>
                <a:srgbClr val="595959"/>
              </a:solidFill>
              <a:latin typeface="Gill Sans MT"/>
              <a:cs typeface="Gill Sans MT"/>
            </a:endParaRPr>
          </a:p>
          <a:p>
            <a:pPr marL="914400" lvl="2" indent="0">
              <a:buNone/>
            </a:pPr>
            <a:endParaRPr lang="en-US" sz="1400" dirty="0">
              <a:solidFill>
                <a:srgbClr val="0000FF"/>
              </a:solidFill>
              <a:latin typeface="Gill Sans MT"/>
              <a:cs typeface="Gill Sans MT"/>
            </a:endParaRPr>
          </a:p>
          <a:p>
            <a:pPr lvl="1"/>
            <a:endParaRPr lang="en-US" sz="1600" dirty="0">
              <a:latin typeface="Gill Sans MT"/>
              <a:cs typeface="Gill Sans MT"/>
            </a:endParaRPr>
          </a:p>
        </p:txBody>
      </p:sp>
      <p:sp>
        <p:nvSpPr>
          <p:cNvPr id="16" name="Rectangle 15"/>
          <p:cNvSpPr/>
          <p:nvPr/>
        </p:nvSpPr>
        <p:spPr>
          <a:xfrm>
            <a:off x="0" y="914400"/>
            <a:ext cx="9144000" cy="892552"/>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Insight 1</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 there is</a:t>
            </a:r>
            <a:r>
              <a:rPr lang="en-US" sz="2600" b="1" dirty="0">
                <a:solidFill>
                  <a:srgbClr val="C00000"/>
                </a:solidFill>
                <a:latin typeface="Gill Sans MT"/>
                <a:cs typeface="Gill Sans MT"/>
              </a:rPr>
              <a:t> </a:t>
            </a: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significant variation </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in terms of </a:t>
            </a:r>
            <a:b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2600" b="1" i="0" u="sng" strike="noStrike" kern="1200" cap="none" spc="0" normalizeH="0" baseline="0" noProof="0" dirty="0">
                <a:ln>
                  <a:noFill/>
                </a:ln>
                <a:solidFill>
                  <a:srgbClr val="000000"/>
                </a:solidFill>
                <a:effectLst/>
                <a:uLnTx/>
                <a:uFillTx/>
                <a:latin typeface="Gill Sans MT"/>
                <a:ea typeface="+mn-ea"/>
                <a:cs typeface="Gill Sans MT"/>
              </a:rPr>
              <a:t>layer characteristics</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 </a:t>
            </a:r>
            <a:r>
              <a:rPr kumimoji="0" lang="en-US" sz="2600" b="1" i="0" u="none" strike="noStrike" kern="1200" cap="none" spc="0" normalizeH="0" baseline="0" noProof="0" dirty="0">
                <a:ln>
                  <a:noFill/>
                </a:ln>
                <a:solidFill>
                  <a:srgbClr val="0000FF"/>
                </a:solidFill>
                <a:effectLst/>
                <a:uLnTx/>
                <a:uFillTx/>
                <a:latin typeface="Gill Sans MT"/>
                <a:ea typeface="+mn-ea"/>
                <a:cs typeface="Gill Sans MT"/>
              </a:rPr>
              <a:t>across the models</a:t>
            </a:r>
          </a:p>
        </p:txBody>
      </p:sp>
      <p:graphicFrame>
        <p:nvGraphicFramePr>
          <p:cNvPr id="14" name="Chart 13"/>
          <p:cNvGraphicFramePr>
            <a:graphicFrameLocks/>
          </p:cNvGraphicFramePr>
          <p:nvPr>
            <p:extLst>
              <p:ext uri="{D42A27DB-BD31-4B8C-83A1-F6EECF244321}">
                <p14:modId xmlns:p14="http://schemas.microsoft.com/office/powerpoint/2010/main" val="1142914489"/>
              </p:ext>
            </p:extLst>
          </p:nvPr>
        </p:nvGraphicFramePr>
        <p:xfrm>
          <a:off x="546240" y="2542401"/>
          <a:ext cx="8162544" cy="3236976"/>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6"/>
          <p:cNvSpPr/>
          <p:nvPr/>
        </p:nvSpPr>
        <p:spPr>
          <a:xfrm>
            <a:off x="4965840" y="4800600"/>
            <a:ext cx="1905000" cy="581799"/>
          </a:xfrm>
          <a:prstGeom prst="ellipse">
            <a:avLst/>
          </a:prstGeom>
          <a:solidFill>
            <a:schemeClr val="bg1">
              <a:lumMod val="65000"/>
              <a:alpha val="38823"/>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ill Sans MT"/>
              <a:ea typeface="Twentieth Century"/>
              <a:cs typeface="Gill Sans MT"/>
              <a:sym typeface="Twentieth Century"/>
            </a:endParaRPr>
          </a:p>
        </p:txBody>
      </p:sp>
      <p:sp>
        <p:nvSpPr>
          <p:cNvPr id="8" name="Rectangle 7"/>
          <p:cNvSpPr/>
          <p:nvPr/>
        </p:nvSpPr>
        <p:spPr>
          <a:xfrm>
            <a:off x="6032640" y="5867400"/>
            <a:ext cx="273036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Layers from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LSTMs and Transducers</a:t>
            </a:r>
          </a:p>
        </p:txBody>
      </p:sp>
      <p:cxnSp>
        <p:nvCxnSpPr>
          <p:cNvPr id="9" name="Straight Arrow Connector 8"/>
          <p:cNvCxnSpPr/>
          <p:nvPr/>
        </p:nvCxnSpPr>
        <p:spPr>
          <a:xfrm>
            <a:off x="6553200" y="5410200"/>
            <a:ext cx="533400" cy="457200"/>
          </a:xfrm>
          <a:prstGeom prst="straightConnector1">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pic>
        <p:nvPicPr>
          <p:cNvPr id="10" name="Picture 9"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11" name="Shape 6"/>
          <p:cNvSpPr/>
          <p:nvPr/>
        </p:nvSpPr>
        <p:spPr>
          <a:xfrm>
            <a:off x="1524000" y="2819401"/>
            <a:ext cx="4101960" cy="1981199"/>
          </a:xfrm>
          <a:prstGeom prst="ellipse">
            <a:avLst/>
          </a:prstGeom>
          <a:solidFill>
            <a:schemeClr val="bg1">
              <a:lumMod val="65000"/>
              <a:alpha val="38823"/>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Gill Sans MT"/>
              <a:ea typeface="Twentieth Century"/>
              <a:cs typeface="Gill Sans MT"/>
              <a:sym typeface="Twentieth Century"/>
            </a:endParaRPr>
          </a:p>
        </p:txBody>
      </p:sp>
      <p:sp>
        <p:nvSpPr>
          <p:cNvPr id="13" name="Rectangle 12"/>
          <p:cNvSpPr/>
          <p:nvPr/>
        </p:nvSpPr>
        <p:spPr>
          <a:xfrm>
            <a:off x="4953000" y="1981200"/>
            <a:ext cx="299410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Layers from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CNNs and RCNNs</a:t>
            </a:r>
          </a:p>
        </p:txBody>
      </p:sp>
      <p:cxnSp>
        <p:nvCxnSpPr>
          <p:cNvPr id="15" name="Straight Arrow Connector 14"/>
          <p:cNvCxnSpPr/>
          <p:nvPr/>
        </p:nvCxnSpPr>
        <p:spPr>
          <a:xfrm flipV="1">
            <a:off x="4800600" y="2514600"/>
            <a:ext cx="609600" cy="457200"/>
          </a:xfrm>
          <a:prstGeom prst="straightConnector1">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19" name="Table 4">
            <a:extLst>
              <a:ext uri="{FF2B5EF4-FFF2-40B4-BE49-F238E27FC236}">
                <a16:creationId xmlns:a16="http://schemas.microsoft.com/office/drawing/2014/main" id="{7F470046-4117-AC4E-B600-F29D65F3A79D}"/>
              </a:ext>
            </a:extLst>
          </p:cNvPr>
          <p:cNvGraphicFramePr>
            <a:graphicFrameLocks/>
          </p:cNvGraphicFramePr>
          <p:nvPr>
            <p:extLst>
              <p:ext uri="{D42A27DB-BD31-4B8C-83A1-F6EECF244321}">
                <p14:modId xmlns:p14="http://schemas.microsoft.com/office/powerpoint/2010/main" val="3376671654"/>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4152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14" grpId="0">
        <p:bldAsOne/>
      </p:bldGraphic>
      <p:bldP spid="7" grpId="0" animBg="1"/>
      <p:bldP spid="8" grpId="0"/>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0" y="-76200"/>
            <a:ext cx="9144000" cy="914400"/>
          </a:xfrm>
        </p:spPr>
        <p:txBody>
          <a:bodyPr/>
          <a:lstStyle/>
          <a:p>
            <a:r>
              <a:rPr lang="en-US" sz="4000" dirty="0">
                <a:cs typeface="Gill Sans MT"/>
              </a:rPr>
              <a:t>Diversity Within the Models</a:t>
            </a:r>
            <a:endParaRPr lang="en-US" sz="4000" dirty="0">
              <a:latin typeface="Gill Sans MT"/>
              <a:cs typeface="Gill Sans MT"/>
            </a:endParaRPr>
          </a:p>
        </p:txBody>
      </p:sp>
      <p:sp>
        <p:nvSpPr>
          <p:cNvPr id="20" name="Rectangle 19"/>
          <p:cNvSpPr/>
          <p:nvPr/>
        </p:nvSpPr>
        <p:spPr>
          <a:xfrm>
            <a:off x="342900" y="2132799"/>
            <a:ext cx="8458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For example, our analysis of edge CNN models shows: </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18" name="TextBox 17"/>
          <p:cNvSpPr txBox="1"/>
          <p:nvPr/>
        </p:nvSpPr>
        <p:spPr>
          <a:xfrm>
            <a:off x="50526" y="2487717"/>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27" name="TextBox 26"/>
          <p:cNvSpPr txBox="1"/>
          <p:nvPr/>
        </p:nvSpPr>
        <p:spPr>
          <a:xfrm>
            <a:off x="33715" y="3775914"/>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23" name="Rectangle 22"/>
          <p:cNvSpPr/>
          <p:nvPr/>
        </p:nvSpPr>
        <p:spPr>
          <a:xfrm>
            <a:off x="-25674" y="945360"/>
            <a:ext cx="9144000" cy="892552"/>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Insight 2</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 even </a:t>
            </a:r>
            <a:r>
              <a:rPr kumimoji="0" lang="en-US" sz="2600" b="1" i="0" u="none" strike="noStrike" kern="1200" cap="none" spc="0" normalizeH="0" baseline="0" noProof="0" dirty="0">
                <a:ln>
                  <a:noFill/>
                </a:ln>
                <a:solidFill>
                  <a:srgbClr val="0000FF"/>
                </a:solidFill>
                <a:effectLst/>
                <a:uLnTx/>
                <a:uFillTx/>
                <a:latin typeface="Gill Sans MT"/>
                <a:ea typeface="+mn-ea"/>
                <a:cs typeface="Gill Sans MT"/>
              </a:rPr>
              <a:t>within</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 each model, layers exhibit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significant variation </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in terms of layer characteristics</a:t>
            </a:r>
            <a:endParaRPr kumimoji="0" lang="en-US" sz="26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25" name="Table 4">
            <a:extLst>
              <a:ext uri="{FF2B5EF4-FFF2-40B4-BE49-F238E27FC236}">
                <a16:creationId xmlns:a16="http://schemas.microsoft.com/office/drawing/2014/main" id="{D1AB9EAA-3C49-E94C-B3DA-AA76815A5732}"/>
              </a:ext>
            </a:extLst>
          </p:cNvPr>
          <p:cNvGraphicFramePr>
            <a:graphicFrameLocks/>
          </p:cNvGraphicFramePr>
          <p:nvPr>
            <p:extLst>
              <p:ext uri="{D42A27DB-BD31-4B8C-83A1-F6EECF244321}">
                <p14:modId xmlns:p14="http://schemas.microsoft.com/office/powerpoint/2010/main" val="2282878204"/>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r>
                        <a:rPr lang="en-US" sz="800" b="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aphicFrame>
        <p:nvGraphicFramePr>
          <p:cNvPr id="46" name="Chart 45">
            <a:extLst>
              <a:ext uri="{FF2B5EF4-FFF2-40B4-BE49-F238E27FC236}">
                <a16:creationId xmlns:a16="http://schemas.microsoft.com/office/drawing/2014/main" id="{89F66459-07FF-704F-BEE4-E8D56557CA28}"/>
              </a:ext>
            </a:extLst>
          </p:cNvPr>
          <p:cNvGraphicFramePr>
            <a:graphicFrameLocks/>
          </p:cNvGraphicFramePr>
          <p:nvPr>
            <p:extLst>
              <p:ext uri="{D42A27DB-BD31-4B8C-83A1-F6EECF244321}">
                <p14:modId xmlns:p14="http://schemas.microsoft.com/office/powerpoint/2010/main" val="377402451"/>
              </p:ext>
            </p:extLst>
          </p:nvPr>
        </p:nvGraphicFramePr>
        <p:xfrm>
          <a:off x="-25674" y="2594661"/>
          <a:ext cx="4572000" cy="2577500"/>
        </p:xfrm>
        <a:graphic>
          <a:graphicData uri="http://schemas.openxmlformats.org/drawingml/2006/chart">
            <c:chart xmlns:c="http://schemas.openxmlformats.org/drawingml/2006/chart" xmlns:r="http://schemas.openxmlformats.org/officeDocument/2006/relationships" r:id="rId4"/>
          </a:graphicData>
        </a:graphic>
      </p:graphicFrame>
      <p:grpSp>
        <p:nvGrpSpPr>
          <p:cNvPr id="47" name="Group 46">
            <a:extLst>
              <a:ext uri="{FF2B5EF4-FFF2-40B4-BE49-F238E27FC236}">
                <a16:creationId xmlns:a16="http://schemas.microsoft.com/office/drawing/2014/main" id="{064D1AA3-0F57-CD4A-A9C8-CB56ECBD228D}"/>
              </a:ext>
            </a:extLst>
          </p:cNvPr>
          <p:cNvGrpSpPr/>
          <p:nvPr/>
        </p:nvGrpSpPr>
        <p:grpSpPr>
          <a:xfrm>
            <a:off x="1166311" y="3627425"/>
            <a:ext cx="3189515" cy="932685"/>
            <a:chOff x="1230085" y="1447800"/>
            <a:chExt cx="3189515" cy="932685"/>
          </a:xfrm>
        </p:grpSpPr>
        <p:sp>
          <p:nvSpPr>
            <p:cNvPr id="48" name="Rounded Rectangle 47">
              <a:extLst>
                <a:ext uri="{FF2B5EF4-FFF2-40B4-BE49-F238E27FC236}">
                  <a16:creationId xmlns:a16="http://schemas.microsoft.com/office/drawing/2014/main" id="{63915C18-60E5-E94C-854A-20EE478DA660}"/>
                </a:ext>
              </a:extLst>
            </p:cNvPr>
            <p:cNvSpPr/>
            <p:nvPr/>
          </p:nvSpPr>
          <p:spPr bwMode="auto">
            <a:xfrm>
              <a:off x="3429000" y="1694685"/>
              <a:ext cx="990600" cy="6858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50" name="Rounded Rectangle 49">
              <a:extLst>
                <a:ext uri="{FF2B5EF4-FFF2-40B4-BE49-F238E27FC236}">
                  <a16:creationId xmlns:a16="http://schemas.microsoft.com/office/drawing/2014/main" id="{5879BFA2-420D-4743-B01C-5AE31A8115FC}"/>
                </a:ext>
              </a:extLst>
            </p:cNvPr>
            <p:cNvSpPr/>
            <p:nvPr/>
          </p:nvSpPr>
          <p:spPr bwMode="auto">
            <a:xfrm>
              <a:off x="1230085" y="1447800"/>
              <a:ext cx="990600" cy="6858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grpSp>
      <p:graphicFrame>
        <p:nvGraphicFramePr>
          <p:cNvPr id="53" name="Chart 52">
            <a:extLst>
              <a:ext uri="{FF2B5EF4-FFF2-40B4-BE49-F238E27FC236}">
                <a16:creationId xmlns:a16="http://schemas.microsoft.com/office/drawing/2014/main" id="{B237B0FF-BF9C-BB47-AAD5-580D7A9A9D41}"/>
              </a:ext>
            </a:extLst>
          </p:cNvPr>
          <p:cNvGraphicFramePr>
            <a:graphicFrameLocks/>
          </p:cNvGraphicFramePr>
          <p:nvPr>
            <p:extLst>
              <p:ext uri="{D42A27DB-BD31-4B8C-83A1-F6EECF244321}">
                <p14:modId xmlns:p14="http://schemas.microsoft.com/office/powerpoint/2010/main" val="4135966510"/>
              </p:ext>
            </p:extLst>
          </p:nvPr>
        </p:nvGraphicFramePr>
        <p:xfrm>
          <a:off x="4462272" y="2796617"/>
          <a:ext cx="4681728" cy="2391771"/>
        </p:xfrm>
        <a:graphic>
          <a:graphicData uri="http://schemas.openxmlformats.org/drawingml/2006/chart">
            <c:chart xmlns:c="http://schemas.openxmlformats.org/drawingml/2006/chart" xmlns:r="http://schemas.openxmlformats.org/officeDocument/2006/relationships" r:id="rId5"/>
          </a:graphicData>
        </a:graphic>
      </p:graphicFrame>
      <p:sp>
        <p:nvSpPr>
          <p:cNvPr id="57" name="Rectangle 56">
            <a:extLst>
              <a:ext uri="{FF2B5EF4-FFF2-40B4-BE49-F238E27FC236}">
                <a16:creationId xmlns:a16="http://schemas.microsoft.com/office/drawing/2014/main" id="{55C3E561-DA5A-E843-8E03-B446ADEF3F3C}"/>
              </a:ext>
            </a:extLst>
          </p:cNvPr>
          <p:cNvSpPr/>
          <p:nvPr/>
        </p:nvSpPr>
        <p:spPr>
          <a:xfrm>
            <a:off x="-25674" y="5869871"/>
            <a:ext cx="9169674"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Variation in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FLOP/Byte: </a:t>
            </a: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up 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244x</a:t>
            </a: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 across layers</a:t>
            </a:r>
          </a:p>
        </p:txBody>
      </p:sp>
      <p:sp>
        <p:nvSpPr>
          <p:cNvPr id="58" name="Rounded Rectangle 57">
            <a:extLst>
              <a:ext uri="{FF2B5EF4-FFF2-40B4-BE49-F238E27FC236}">
                <a16:creationId xmlns:a16="http://schemas.microsoft.com/office/drawing/2014/main" id="{15F8C434-3BB6-3442-93DD-EFCD378945D3}"/>
              </a:ext>
            </a:extLst>
          </p:cNvPr>
          <p:cNvSpPr/>
          <p:nvPr/>
        </p:nvSpPr>
        <p:spPr bwMode="auto">
          <a:xfrm>
            <a:off x="5919715" y="3452961"/>
            <a:ext cx="990600" cy="6858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59" name="Rounded Rectangle 58">
            <a:extLst>
              <a:ext uri="{FF2B5EF4-FFF2-40B4-BE49-F238E27FC236}">
                <a16:creationId xmlns:a16="http://schemas.microsoft.com/office/drawing/2014/main" id="{7F9AAB31-AD36-5D44-B004-0EEC8C56B9CB}"/>
              </a:ext>
            </a:extLst>
          </p:cNvPr>
          <p:cNvSpPr/>
          <p:nvPr/>
        </p:nvSpPr>
        <p:spPr bwMode="auto">
          <a:xfrm>
            <a:off x="7016761" y="3930212"/>
            <a:ext cx="990600" cy="6858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60" name="Rectangle 59">
            <a:extLst>
              <a:ext uri="{FF2B5EF4-FFF2-40B4-BE49-F238E27FC236}">
                <a16:creationId xmlns:a16="http://schemas.microsoft.com/office/drawing/2014/main" id="{27255C45-7B86-5745-B1B2-7E93DF5FBD83}"/>
              </a:ext>
            </a:extLst>
          </p:cNvPr>
          <p:cNvSpPr/>
          <p:nvPr/>
        </p:nvSpPr>
        <p:spPr>
          <a:xfrm>
            <a:off x="-25674" y="5248258"/>
            <a:ext cx="9169674"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Gill Sans MT"/>
                <a:cs typeface="Gill Sans MT"/>
              </a:rPr>
              <a:t>Variation in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MAC intensity:</a:t>
            </a:r>
            <a:r>
              <a:rPr kumimoji="0" lang="en-US" sz="2400" b="1" i="0" u="none" strike="noStrike" kern="1200" cap="none" spc="0" normalizeH="0" noProof="0" dirty="0">
                <a:ln>
                  <a:noFill/>
                </a:ln>
                <a:solidFill>
                  <a:srgbClr val="0000FF"/>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up 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200x</a:t>
            </a: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 across layers</a:t>
            </a:r>
          </a:p>
        </p:txBody>
      </p:sp>
    </p:spTree>
    <p:extLst>
      <p:ext uri="{BB962C8B-B14F-4D97-AF65-F5344CB8AC3E}">
        <p14:creationId xmlns:p14="http://schemas.microsoft.com/office/powerpoint/2010/main" val="177174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Graphic spid="46" grpId="0">
        <p:bldAsOne/>
      </p:bldGraphic>
      <p:bldGraphic spid="53" grpId="0">
        <p:bldAsOne/>
      </p:bldGraphic>
      <p:bldP spid="57" grpId="0" animBg="1"/>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p:txBody>
          <a:bodyPr/>
          <a:lstStyle/>
          <a:p>
            <a:r>
              <a:rPr lang="en-US" sz="3600" dirty="0">
                <a:latin typeface="Gill Sans MT"/>
                <a:cs typeface="Gill Sans MT"/>
              </a:rPr>
              <a:t>Root Cause of Accelerator Challenges</a:t>
            </a:r>
          </a:p>
        </p:txBody>
      </p:sp>
      <p:sp>
        <p:nvSpPr>
          <p:cNvPr id="23" name="Rectangle 22"/>
          <p:cNvSpPr/>
          <p:nvPr/>
        </p:nvSpPr>
        <p:spPr>
          <a:xfrm>
            <a:off x="0" y="997803"/>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The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key components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of Google</a:t>
            </a:r>
            <a:r>
              <a:rPr kumimoji="0" lang="en-US" sz="2400" b="1" i="0" u="none" strike="noStrike" kern="1200" cap="none" spc="0" normalizeH="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Edge TPU are completely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oblivious</a:t>
            </a:r>
            <a:r>
              <a:rPr lang="en-US" sz="2400" b="1" dirty="0">
                <a:solidFill>
                  <a:srgbClr val="C00000"/>
                </a:solidFill>
                <a:latin typeface="Gill Sans MT"/>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layer heterogeneity</a:t>
            </a:r>
          </a:p>
        </p:txBody>
      </p:sp>
      <p:sp>
        <p:nvSpPr>
          <p:cNvPr id="108" name="Rectangle 107"/>
          <p:cNvSpPr/>
          <p:nvPr/>
        </p:nvSpPr>
        <p:spPr>
          <a:xfrm>
            <a:off x="0" y="5741313"/>
            <a:ext cx="9144000" cy="769441"/>
          </a:xfrm>
          <a:prstGeom prst="rect">
            <a:avLst/>
          </a:prstGeom>
          <a:solidFill>
            <a:srgbClr val="800000"/>
          </a:solidFill>
        </p:spPr>
        <p:txBody>
          <a:bodyPr wrap="square">
            <a:spAutoFit/>
          </a:bodyPr>
          <a:lstStyle/>
          <a:p>
            <a:pPr marL="0" lvl="1" algn="ctr" defTabSz="914400">
              <a:defRPr/>
            </a:pP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While this approach might work for a specific group of layers</a:t>
            </a:r>
            <a:r>
              <a:rPr lang="en-US" sz="2200" b="1" dirty="0">
                <a:solidFill>
                  <a:prstClr val="white"/>
                </a:solidFill>
                <a:cs typeface="Gill Sans MT"/>
              </a:rPr>
              <a:t>, it fails to efficiently execute inference across a wide variety of edge models</a:t>
            </a:r>
            <a:endParaRPr kumimoji="0" lang="en-US" sz="2200" b="1" i="0" u="none" strike="noStrike" kern="1200" cap="none" spc="0" normalizeH="0" baseline="0" noProof="0" dirty="0">
              <a:ln>
                <a:noFill/>
              </a:ln>
              <a:solidFill>
                <a:prstClr val="white"/>
              </a:solidFill>
              <a:effectLst/>
              <a:uLnTx/>
              <a:uFillTx/>
              <a:latin typeface="Gill Sans MT"/>
              <a:ea typeface="+mn-ea"/>
              <a:cs typeface="Gill Sans MT"/>
            </a:endParaRPr>
          </a:p>
        </p:txBody>
      </p:sp>
      <p:pic>
        <p:nvPicPr>
          <p:cNvPr id="109" name="Picture 108"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7" name="Group 6"/>
          <p:cNvGrpSpPr/>
          <p:nvPr/>
        </p:nvGrpSpPr>
        <p:grpSpPr>
          <a:xfrm>
            <a:off x="1600200" y="2049959"/>
            <a:ext cx="6172200" cy="2079486"/>
            <a:chOff x="1600200" y="2049959"/>
            <a:chExt cx="6172200" cy="2079486"/>
          </a:xfrm>
        </p:grpSpPr>
        <p:sp>
          <p:nvSpPr>
            <p:cNvPr id="214" name="Rounded Rectangle 213"/>
            <p:cNvSpPr/>
            <p:nvPr/>
          </p:nvSpPr>
          <p:spPr>
            <a:xfrm>
              <a:off x="1600200" y="2354759"/>
              <a:ext cx="1371600" cy="16002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DRAM</a:t>
              </a:r>
              <a:endParaRPr kumimoji="0" lang="en-US" sz="2000" b="1" i="0" u="none" strike="noStrike" kern="1200" cap="none" spc="0" normalizeH="0" baseline="0" noProof="0" dirty="0">
                <a:ln>
                  <a:noFill/>
                </a:ln>
                <a:solidFill>
                  <a:prstClr val="white"/>
                </a:solidFill>
                <a:effectLst/>
                <a:uLnTx/>
                <a:uFillTx/>
                <a:latin typeface="Gill Sans MT"/>
                <a:ea typeface="+mn-ea"/>
                <a:cs typeface="Gill Sans MT"/>
              </a:endParaRPr>
            </a:p>
          </p:txBody>
        </p:sp>
        <p:cxnSp>
          <p:nvCxnSpPr>
            <p:cNvPr id="215" name="Straight Arrow Connector 214"/>
            <p:cNvCxnSpPr/>
            <p:nvPr/>
          </p:nvCxnSpPr>
          <p:spPr>
            <a:xfrm flipH="1">
              <a:off x="3200400" y="3269159"/>
              <a:ext cx="1524000" cy="0"/>
            </a:xfrm>
            <a:prstGeom prst="straightConnector1">
              <a:avLst/>
            </a:prstGeom>
            <a:noFill/>
            <a:ln w="57150" cap="flat" cmpd="sng" algn="ctr">
              <a:solidFill>
                <a:schemeClr val="tx1"/>
              </a:solidFill>
              <a:prstDash val="solid"/>
              <a:miter lim="800000"/>
              <a:headEnd type="arrow"/>
              <a:tailEnd type="arrow"/>
            </a:ln>
            <a:effectLst/>
          </p:spPr>
        </p:cxnSp>
        <p:grpSp>
          <p:nvGrpSpPr>
            <p:cNvPr id="216" name="Group 215"/>
            <p:cNvGrpSpPr/>
            <p:nvPr/>
          </p:nvGrpSpPr>
          <p:grpSpPr>
            <a:xfrm>
              <a:off x="5105400" y="2507159"/>
              <a:ext cx="2220425" cy="1354936"/>
              <a:chOff x="4038600" y="3280747"/>
              <a:chExt cx="2756390" cy="2147622"/>
            </a:xfrm>
          </p:grpSpPr>
          <p:sp>
            <p:nvSpPr>
              <p:cNvPr id="217" name="TextBox 216"/>
              <p:cNvSpPr txBox="1"/>
              <p:nvPr/>
            </p:nvSpPr>
            <p:spPr>
              <a:xfrm>
                <a:off x="4065814" y="3280747"/>
                <a:ext cx="2367645" cy="4267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PE Array</a:t>
                </a:r>
              </a:p>
            </p:txBody>
          </p:sp>
          <p:grpSp>
            <p:nvGrpSpPr>
              <p:cNvPr id="218" name="Group 217"/>
              <p:cNvGrpSpPr/>
              <p:nvPr/>
            </p:nvGrpSpPr>
            <p:grpSpPr>
              <a:xfrm>
                <a:off x="4038600" y="3886200"/>
                <a:ext cx="2743200" cy="1447803"/>
                <a:chOff x="4038600" y="3886200"/>
                <a:chExt cx="2743200" cy="1447803"/>
              </a:xfrm>
            </p:grpSpPr>
            <p:grpSp>
              <p:nvGrpSpPr>
                <p:cNvPr id="220" name="Group 219"/>
                <p:cNvGrpSpPr/>
                <p:nvPr/>
              </p:nvGrpSpPr>
              <p:grpSpPr>
                <a:xfrm>
                  <a:off x="4038600" y="3886201"/>
                  <a:ext cx="2057400" cy="1447802"/>
                  <a:chOff x="4038600" y="3886201"/>
                  <a:chExt cx="2057400" cy="1447802"/>
                </a:xfrm>
              </p:grpSpPr>
              <p:grpSp>
                <p:nvGrpSpPr>
                  <p:cNvPr id="227" name="Group 226"/>
                  <p:cNvGrpSpPr/>
                  <p:nvPr/>
                </p:nvGrpSpPr>
                <p:grpSpPr>
                  <a:xfrm>
                    <a:off x="4038600" y="3886201"/>
                    <a:ext cx="2057400" cy="1447802"/>
                    <a:chOff x="1823106" y="5024282"/>
                    <a:chExt cx="1822812" cy="1372559"/>
                  </a:xfrm>
                </p:grpSpPr>
                <p:sp>
                  <p:nvSpPr>
                    <p:cNvPr id="243" name="Rounded Rectangle 242"/>
                    <p:cNvSpPr/>
                    <p:nvPr/>
                  </p:nvSpPr>
                  <p:spPr>
                    <a:xfrm>
                      <a:off x="1828800" y="5030495"/>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44" name="Rounded Rectangle 243"/>
                    <p:cNvSpPr/>
                    <p:nvPr/>
                  </p:nvSpPr>
                  <p:spPr>
                    <a:xfrm>
                      <a:off x="2308049" y="5030492"/>
                      <a:ext cx="392707" cy="238742"/>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45" name="Rounded Rectangle 244"/>
                    <p:cNvSpPr/>
                    <p:nvPr/>
                  </p:nvSpPr>
                  <p:spPr>
                    <a:xfrm>
                      <a:off x="1828800" y="539169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46" name="Rounded Rectangle 245"/>
                    <p:cNvSpPr/>
                    <p:nvPr/>
                  </p:nvSpPr>
                  <p:spPr>
                    <a:xfrm>
                      <a:off x="2308049" y="5391695"/>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47" name="Rounded Rectangle 246"/>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48" name="Rounded Rectangle 247"/>
                    <p:cNvSpPr/>
                    <p:nvPr/>
                  </p:nvSpPr>
                  <p:spPr>
                    <a:xfrm>
                      <a:off x="2308049" y="5771323"/>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49" name="Rounded Rectangle 248"/>
                    <p:cNvSpPr/>
                    <p:nvPr/>
                  </p:nvSpPr>
                  <p:spPr>
                    <a:xfrm>
                      <a:off x="2780629" y="5030493"/>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0" name="Rounded Rectangle 249"/>
                    <p:cNvSpPr/>
                    <p:nvPr/>
                  </p:nvSpPr>
                  <p:spPr>
                    <a:xfrm>
                      <a:off x="2780629" y="539169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1" name="Rounded Rectangle 250"/>
                    <p:cNvSpPr/>
                    <p:nvPr/>
                  </p:nvSpPr>
                  <p:spPr>
                    <a:xfrm>
                      <a:off x="2780629"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2" name="Rounded Rectangle 251"/>
                    <p:cNvSpPr/>
                    <p:nvPr/>
                  </p:nvSpPr>
                  <p:spPr>
                    <a:xfrm>
                      <a:off x="3253209" y="5024282"/>
                      <a:ext cx="392707" cy="238742"/>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3" name="Rounded Rectangle 252"/>
                    <p:cNvSpPr/>
                    <p:nvPr/>
                  </p:nvSpPr>
                  <p:spPr>
                    <a:xfrm>
                      <a:off x="3253211" y="538548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4" name="Rounded Rectangle 253"/>
                    <p:cNvSpPr/>
                    <p:nvPr/>
                  </p:nvSpPr>
                  <p:spPr>
                    <a:xfrm>
                      <a:off x="3253211"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5" name="Rounded Rectangle 254"/>
                    <p:cNvSpPr/>
                    <p:nvPr/>
                  </p:nvSpPr>
                  <p:spPr>
                    <a:xfrm>
                      <a:off x="1823106" y="6158100"/>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6" name="Rounded Rectangle 255"/>
                    <p:cNvSpPr/>
                    <p:nvPr/>
                  </p:nvSpPr>
                  <p:spPr>
                    <a:xfrm>
                      <a:off x="2302355" y="614836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7" name="Rounded Rectangle 256"/>
                    <p:cNvSpPr/>
                    <p:nvPr/>
                  </p:nvSpPr>
                  <p:spPr>
                    <a:xfrm>
                      <a:off x="2774935" y="6148363"/>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58" name="Rounded Rectangle 257"/>
                    <p:cNvSpPr/>
                    <p:nvPr/>
                  </p:nvSpPr>
                  <p:spPr>
                    <a:xfrm>
                      <a:off x="3247517" y="615188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grpSp>
              <p:cxnSp>
                <p:nvCxnSpPr>
                  <p:cNvPr id="228" name="Straight Arrow Connector 227"/>
                  <p:cNvCxnSpPr/>
                  <p:nvPr/>
                </p:nvCxnSpPr>
                <p:spPr>
                  <a:xfrm>
                    <a:off x="5867400" y="4145286"/>
                    <a:ext cx="0" cy="121914"/>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5867400" y="4526286"/>
                    <a:ext cx="0" cy="15849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5867400" y="4946910"/>
                    <a:ext cx="0" cy="149346"/>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255" idx="3"/>
                    <a:endCxn id="256" idx="1"/>
                  </p:cNvCxnSpPr>
                  <p:nvPr/>
                </p:nvCxnSpPr>
                <p:spPr>
                  <a:xfrm flipV="1">
                    <a:off x="4481847" y="519782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V="1">
                    <a:off x="4495800" y="4800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V="1">
                    <a:off x="4495800" y="4419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V="1">
                    <a:off x="4495800" y="4038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V="1">
                    <a:off x="4993768" y="519782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V="1">
                    <a:off x="5007721" y="4800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V="1">
                    <a:off x="5007721" y="4419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V="1">
                    <a:off x="5007721" y="4038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5562600" y="5181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V="1">
                    <a:off x="5576553" y="478438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V="1">
                    <a:off x="5576553" y="440338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V="1">
                    <a:off x="5576553" y="402238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p:nvGrpSpPr>
              <p:grpSpPr>
                <a:xfrm>
                  <a:off x="6096000" y="3886200"/>
                  <a:ext cx="685800" cy="1447800"/>
                  <a:chOff x="6096000" y="3886200"/>
                  <a:chExt cx="685800" cy="1447800"/>
                </a:xfrm>
              </p:grpSpPr>
              <p:cxnSp>
                <p:nvCxnSpPr>
                  <p:cNvPr id="222" name="Straight Arrow Connector 221"/>
                  <p:cNvCxnSpPr/>
                  <p:nvPr/>
                </p:nvCxnSpPr>
                <p:spPr>
                  <a:xfrm flipV="1">
                    <a:off x="6096000" y="4038600"/>
                    <a:ext cx="134255" cy="0"/>
                  </a:xfrm>
                  <a:prstGeom prst="straightConnector1">
                    <a:avLst/>
                  </a:prstGeom>
                  <a:ln w="28575"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6096000" y="4419600"/>
                    <a:ext cx="134255" cy="0"/>
                  </a:xfrm>
                  <a:prstGeom prst="straightConnector1">
                    <a:avLst/>
                  </a:prstGeom>
                  <a:ln w="28575"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V="1">
                    <a:off x="6096000" y="4800600"/>
                    <a:ext cx="134255" cy="0"/>
                  </a:xfrm>
                  <a:prstGeom prst="straightConnector1">
                    <a:avLst/>
                  </a:prstGeom>
                  <a:ln w="28575"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V="1">
                    <a:off x="6096000" y="5181600"/>
                    <a:ext cx="134255" cy="0"/>
                  </a:xfrm>
                  <a:prstGeom prst="straightConnector1">
                    <a:avLst/>
                  </a:prstGeom>
                  <a:ln w="28575"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226" name="Rounded Rectangle 225"/>
                  <p:cNvSpPr/>
                  <p:nvPr/>
                </p:nvSpPr>
                <p:spPr>
                  <a:xfrm>
                    <a:off x="6248400" y="3886200"/>
                    <a:ext cx="533400" cy="1447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Gill Sans MT"/>
                      <a:ea typeface="+mn-ea"/>
                      <a:cs typeface="+mn-cs"/>
                    </a:endParaRPr>
                  </a:p>
                </p:txBody>
              </p:sp>
            </p:grpSp>
          </p:grpSp>
          <p:sp>
            <p:nvSpPr>
              <p:cNvPr id="219" name="TextBox 218"/>
              <p:cNvSpPr txBox="1"/>
              <p:nvPr/>
            </p:nvSpPr>
            <p:spPr>
              <a:xfrm rot="16200000">
                <a:off x="5690700" y="4324080"/>
                <a:ext cx="1654581"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Buffer</a:t>
                </a:r>
              </a:p>
            </p:txBody>
          </p:sp>
        </p:grpSp>
        <p:cxnSp>
          <p:nvCxnSpPr>
            <p:cNvPr id="259" name="Straight Arrow Connector 258"/>
            <p:cNvCxnSpPr/>
            <p:nvPr/>
          </p:nvCxnSpPr>
          <p:spPr>
            <a:xfrm>
              <a:off x="6096000" y="2099846"/>
              <a:ext cx="0" cy="423671"/>
            </a:xfrm>
            <a:prstGeom prst="straightConnector1">
              <a:avLst/>
            </a:prstGeom>
            <a:noFill/>
            <a:ln w="76200" cap="flat" cmpd="sng" algn="ctr">
              <a:solidFill>
                <a:schemeClr val="tx1"/>
              </a:solidFill>
              <a:prstDash val="solid"/>
              <a:miter lim="800000"/>
              <a:headEnd type="none"/>
              <a:tailEnd type="triangle"/>
            </a:ln>
            <a:effectLst/>
          </p:spPr>
        </p:cxnSp>
        <p:sp>
          <p:nvSpPr>
            <p:cNvPr id="260" name="TextBox 259"/>
            <p:cNvSpPr txBox="1"/>
            <p:nvPr/>
          </p:nvSpPr>
          <p:spPr>
            <a:xfrm>
              <a:off x="6096000" y="2049959"/>
              <a:ext cx="16764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Dataflow</a:t>
              </a:r>
            </a:p>
          </p:txBody>
        </p:sp>
        <p:grpSp>
          <p:nvGrpSpPr>
            <p:cNvPr id="268" name="Group 267"/>
            <p:cNvGrpSpPr/>
            <p:nvPr/>
          </p:nvGrpSpPr>
          <p:grpSpPr>
            <a:xfrm>
              <a:off x="3429000" y="2422013"/>
              <a:ext cx="1081741" cy="542346"/>
              <a:chOff x="1922552" y="2514600"/>
              <a:chExt cx="1672150" cy="757164"/>
            </a:xfrm>
          </p:grpSpPr>
          <p:grpSp>
            <p:nvGrpSpPr>
              <p:cNvPr id="313" name="Group 312"/>
              <p:cNvGrpSpPr/>
              <p:nvPr/>
            </p:nvGrpSpPr>
            <p:grpSpPr>
              <a:xfrm>
                <a:off x="3048000" y="2667000"/>
                <a:ext cx="546702" cy="547303"/>
                <a:chOff x="3269048" y="1131397"/>
                <a:chExt cx="573797" cy="542709"/>
              </a:xfrm>
            </p:grpSpPr>
            <p:sp>
              <p:nvSpPr>
                <p:cNvPr id="314" name="Rounded Rectangle 313"/>
                <p:cNvSpPr/>
                <p:nvPr/>
              </p:nvSpPr>
              <p:spPr>
                <a:xfrm>
                  <a:off x="3269048" y="1131397"/>
                  <a:ext cx="345193" cy="314108"/>
                </a:xfrm>
                <a:prstGeom prst="roundRect">
                  <a:avLst/>
                </a:prstGeom>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15" name="Rounded Rectangle 314"/>
                <p:cNvSpPr/>
                <p:nvPr/>
              </p:nvSpPr>
              <p:spPr>
                <a:xfrm>
                  <a:off x="3345244" y="1207597"/>
                  <a:ext cx="345192" cy="314108"/>
                </a:xfrm>
                <a:prstGeom prst="roundRect">
                  <a:avLst/>
                </a:prstGeom>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16" name="Rounded Rectangle 315"/>
                <p:cNvSpPr/>
                <p:nvPr/>
              </p:nvSpPr>
              <p:spPr>
                <a:xfrm>
                  <a:off x="3421449" y="1283797"/>
                  <a:ext cx="345193" cy="314108"/>
                </a:xfrm>
                <a:prstGeom prst="roundRect">
                  <a:avLst/>
                </a:prstGeom>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17" name="Rounded Rectangle 316"/>
                <p:cNvSpPr/>
                <p:nvPr/>
              </p:nvSpPr>
              <p:spPr>
                <a:xfrm>
                  <a:off x="3497650" y="1359997"/>
                  <a:ext cx="345195" cy="314109"/>
                </a:xfrm>
                <a:prstGeom prst="roundRect">
                  <a:avLst/>
                </a:prstGeom>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272" name="Group 271"/>
              <p:cNvGrpSpPr/>
              <p:nvPr/>
            </p:nvGrpSpPr>
            <p:grpSpPr>
              <a:xfrm>
                <a:off x="1922552" y="2514600"/>
                <a:ext cx="973048" cy="757164"/>
                <a:chOff x="1770152" y="2743200"/>
                <a:chExt cx="973048" cy="757164"/>
              </a:xfrm>
            </p:grpSpPr>
            <p:grpSp>
              <p:nvGrpSpPr>
                <p:cNvPr id="273" name="Group 272"/>
                <p:cNvGrpSpPr/>
                <p:nvPr/>
              </p:nvGrpSpPr>
              <p:grpSpPr>
                <a:xfrm>
                  <a:off x="1770152" y="2743200"/>
                  <a:ext cx="820648" cy="604764"/>
                  <a:chOff x="914401" y="1019094"/>
                  <a:chExt cx="904238" cy="727979"/>
                </a:xfrm>
              </p:grpSpPr>
              <p:grpSp>
                <p:nvGrpSpPr>
                  <p:cNvPr id="300" name="Group 299"/>
                  <p:cNvGrpSpPr/>
                  <p:nvPr/>
                </p:nvGrpSpPr>
                <p:grpSpPr>
                  <a:xfrm>
                    <a:off x="914401" y="1019094"/>
                    <a:ext cx="444005" cy="444579"/>
                    <a:chOff x="914400" y="1024519"/>
                    <a:chExt cx="560217" cy="394090"/>
                  </a:xfrm>
                </p:grpSpPr>
                <p:sp>
                  <p:nvSpPr>
                    <p:cNvPr id="310" name="Rounded Rectangle 309"/>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11" name="TextBox 310"/>
                    <p:cNvSpPr txBox="1"/>
                    <p:nvPr/>
                  </p:nvSpPr>
                  <p:spPr>
                    <a:xfrm>
                      <a:off x="1072555" y="1024519"/>
                      <a:ext cx="256733"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01" name="Group 300"/>
                  <p:cNvGrpSpPr/>
                  <p:nvPr/>
                </p:nvGrpSpPr>
                <p:grpSpPr>
                  <a:xfrm>
                    <a:off x="1374630" y="1019109"/>
                    <a:ext cx="444005" cy="444580"/>
                    <a:chOff x="914400" y="1024522"/>
                    <a:chExt cx="560217" cy="394088"/>
                  </a:xfrm>
                </p:grpSpPr>
                <p:sp>
                  <p:nvSpPr>
                    <p:cNvPr id="308" name="Rounded Rectangle 307"/>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09" name="TextBox 308"/>
                    <p:cNvSpPr txBox="1"/>
                    <p:nvPr/>
                  </p:nvSpPr>
                  <p:spPr>
                    <a:xfrm>
                      <a:off x="1072558" y="1024522"/>
                      <a:ext cx="256733" cy="3940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02" name="Group 301"/>
                  <p:cNvGrpSpPr/>
                  <p:nvPr/>
                </p:nvGrpSpPr>
                <p:grpSpPr>
                  <a:xfrm>
                    <a:off x="914402" y="1296529"/>
                    <a:ext cx="444006" cy="450544"/>
                    <a:chOff x="914400" y="1000255"/>
                    <a:chExt cx="560217" cy="399376"/>
                  </a:xfrm>
                </p:grpSpPr>
                <p:sp>
                  <p:nvSpPr>
                    <p:cNvPr id="306" name="Rounded Rectangle 30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07" name="TextBox 306"/>
                    <p:cNvSpPr txBox="1"/>
                    <p:nvPr/>
                  </p:nvSpPr>
                  <p:spPr>
                    <a:xfrm>
                      <a:off x="1072556" y="1000255"/>
                      <a:ext cx="256732" cy="39408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03" name="Group 302"/>
                  <p:cNvGrpSpPr/>
                  <p:nvPr/>
                </p:nvGrpSpPr>
                <p:grpSpPr>
                  <a:xfrm>
                    <a:off x="1374633" y="1296526"/>
                    <a:ext cx="444006" cy="450543"/>
                    <a:chOff x="914400" y="1000255"/>
                    <a:chExt cx="560217" cy="399376"/>
                  </a:xfrm>
                </p:grpSpPr>
                <p:sp>
                  <p:nvSpPr>
                    <p:cNvPr id="304" name="Rounded Rectangle 30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05" name="TextBox 304"/>
                    <p:cNvSpPr txBox="1"/>
                    <p:nvPr/>
                  </p:nvSpPr>
                  <p:spPr>
                    <a:xfrm>
                      <a:off x="1072558" y="1000255"/>
                      <a:ext cx="256732"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grpSp>
              <p:nvGrpSpPr>
                <p:cNvPr id="274" name="Group 273"/>
                <p:cNvGrpSpPr/>
                <p:nvPr/>
              </p:nvGrpSpPr>
              <p:grpSpPr>
                <a:xfrm>
                  <a:off x="1846352" y="2819400"/>
                  <a:ext cx="820648" cy="604764"/>
                  <a:chOff x="914401" y="1019093"/>
                  <a:chExt cx="904238" cy="727978"/>
                </a:xfrm>
              </p:grpSpPr>
              <p:grpSp>
                <p:nvGrpSpPr>
                  <p:cNvPr id="288" name="Group 287"/>
                  <p:cNvGrpSpPr/>
                  <p:nvPr/>
                </p:nvGrpSpPr>
                <p:grpSpPr>
                  <a:xfrm>
                    <a:off x="914401" y="1019093"/>
                    <a:ext cx="444005" cy="444578"/>
                    <a:chOff x="914400" y="1024519"/>
                    <a:chExt cx="560217" cy="394090"/>
                  </a:xfrm>
                </p:grpSpPr>
                <p:sp>
                  <p:nvSpPr>
                    <p:cNvPr id="298" name="Rounded Rectangle 297"/>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99" name="TextBox 298"/>
                    <p:cNvSpPr txBox="1"/>
                    <p:nvPr/>
                  </p:nvSpPr>
                  <p:spPr>
                    <a:xfrm>
                      <a:off x="1072555" y="1024519"/>
                      <a:ext cx="256733"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289" name="Group 288"/>
                  <p:cNvGrpSpPr/>
                  <p:nvPr/>
                </p:nvGrpSpPr>
                <p:grpSpPr>
                  <a:xfrm>
                    <a:off x="1374630" y="1019106"/>
                    <a:ext cx="444005" cy="444579"/>
                    <a:chOff x="914400" y="1024522"/>
                    <a:chExt cx="560217" cy="394088"/>
                  </a:xfrm>
                </p:grpSpPr>
                <p:sp>
                  <p:nvSpPr>
                    <p:cNvPr id="296" name="Rounded Rectangle 29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97" name="TextBox 296"/>
                    <p:cNvSpPr txBox="1"/>
                    <p:nvPr/>
                  </p:nvSpPr>
                  <p:spPr>
                    <a:xfrm>
                      <a:off x="1072558" y="1024522"/>
                      <a:ext cx="256733" cy="3940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290" name="Group 289"/>
                  <p:cNvGrpSpPr/>
                  <p:nvPr/>
                </p:nvGrpSpPr>
                <p:grpSpPr>
                  <a:xfrm>
                    <a:off x="914402" y="1296527"/>
                    <a:ext cx="444006" cy="450544"/>
                    <a:chOff x="914400" y="1000255"/>
                    <a:chExt cx="560217" cy="399376"/>
                  </a:xfrm>
                </p:grpSpPr>
                <p:sp>
                  <p:nvSpPr>
                    <p:cNvPr id="294" name="Rounded Rectangle 29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95" name="TextBox 294"/>
                    <p:cNvSpPr txBox="1"/>
                    <p:nvPr/>
                  </p:nvSpPr>
                  <p:spPr>
                    <a:xfrm>
                      <a:off x="1072556" y="1000255"/>
                      <a:ext cx="256732" cy="39408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291" name="Group 290"/>
                  <p:cNvGrpSpPr/>
                  <p:nvPr/>
                </p:nvGrpSpPr>
                <p:grpSpPr>
                  <a:xfrm>
                    <a:off x="1374633" y="1296526"/>
                    <a:ext cx="444006" cy="450543"/>
                    <a:chOff x="914400" y="1000255"/>
                    <a:chExt cx="560217" cy="399376"/>
                  </a:xfrm>
                </p:grpSpPr>
                <p:sp>
                  <p:nvSpPr>
                    <p:cNvPr id="292" name="Rounded Rectangle 291"/>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93" name="TextBox 292"/>
                    <p:cNvSpPr txBox="1"/>
                    <p:nvPr/>
                  </p:nvSpPr>
                  <p:spPr>
                    <a:xfrm>
                      <a:off x="1072558" y="1000255"/>
                      <a:ext cx="256732"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grpSp>
              <p:nvGrpSpPr>
                <p:cNvPr id="275" name="Group 274"/>
                <p:cNvGrpSpPr/>
                <p:nvPr/>
              </p:nvGrpSpPr>
              <p:grpSpPr>
                <a:xfrm>
                  <a:off x="1922552" y="2895600"/>
                  <a:ext cx="820648" cy="604764"/>
                  <a:chOff x="914401" y="1019094"/>
                  <a:chExt cx="904238" cy="727979"/>
                </a:xfrm>
              </p:grpSpPr>
              <p:grpSp>
                <p:nvGrpSpPr>
                  <p:cNvPr id="276" name="Group 275"/>
                  <p:cNvGrpSpPr/>
                  <p:nvPr/>
                </p:nvGrpSpPr>
                <p:grpSpPr>
                  <a:xfrm>
                    <a:off x="914401" y="1019094"/>
                    <a:ext cx="444005" cy="444579"/>
                    <a:chOff x="914400" y="1024519"/>
                    <a:chExt cx="560217" cy="394090"/>
                  </a:xfrm>
                </p:grpSpPr>
                <p:sp>
                  <p:nvSpPr>
                    <p:cNvPr id="286" name="Rounded Rectangle 28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87" name="TextBox 286"/>
                    <p:cNvSpPr txBox="1"/>
                    <p:nvPr/>
                  </p:nvSpPr>
                  <p:spPr>
                    <a:xfrm>
                      <a:off x="1072555" y="1024519"/>
                      <a:ext cx="256733"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277" name="Group 276"/>
                  <p:cNvGrpSpPr/>
                  <p:nvPr/>
                </p:nvGrpSpPr>
                <p:grpSpPr>
                  <a:xfrm>
                    <a:off x="1374630" y="1019109"/>
                    <a:ext cx="444005" cy="444580"/>
                    <a:chOff x="914400" y="1024522"/>
                    <a:chExt cx="560217" cy="394088"/>
                  </a:xfrm>
                </p:grpSpPr>
                <p:sp>
                  <p:nvSpPr>
                    <p:cNvPr id="284" name="Rounded Rectangle 28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85" name="TextBox 284"/>
                    <p:cNvSpPr txBox="1"/>
                    <p:nvPr/>
                  </p:nvSpPr>
                  <p:spPr>
                    <a:xfrm>
                      <a:off x="1072558" y="1024522"/>
                      <a:ext cx="256733" cy="3940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278" name="Group 277"/>
                  <p:cNvGrpSpPr/>
                  <p:nvPr/>
                </p:nvGrpSpPr>
                <p:grpSpPr>
                  <a:xfrm>
                    <a:off x="914402" y="1296529"/>
                    <a:ext cx="444006" cy="450544"/>
                    <a:chOff x="914400" y="1000255"/>
                    <a:chExt cx="560217" cy="399376"/>
                  </a:xfrm>
                </p:grpSpPr>
                <p:sp>
                  <p:nvSpPr>
                    <p:cNvPr id="282" name="Rounded Rectangle 281"/>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83" name="TextBox 282"/>
                    <p:cNvSpPr txBox="1"/>
                    <p:nvPr/>
                  </p:nvSpPr>
                  <p:spPr>
                    <a:xfrm>
                      <a:off x="1072556" y="1000255"/>
                      <a:ext cx="256732" cy="39408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279" name="Group 278"/>
                  <p:cNvGrpSpPr/>
                  <p:nvPr/>
                </p:nvGrpSpPr>
                <p:grpSpPr>
                  <a:xfrm>
                    <a:off x="1374633" y="1296526"/>
                    <a:ext cx="444006" cy="450543"/>
                    <a:chOff x="914400" y="1000255"/>
                    <a:chExt cx="560217" cy="399376"/>
                  </a:xfrm>
                </p:grpSpPr>
                <p:sp>
                  <p:nvSpPr>
                    <p:cNvPr id="280" name="Rounded Rectangle 279"/>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81" name="TextBox 280"/>
                    <p:cNvSpPr txBox="1"/>
                    <p:nvPr/>
                  </p:nvSpPr>
                  <p:spPr>
                    <a:xfrm>
                      <a:off x="1072558" y="1000255"/>
                      <a:ext cx="256732"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grpSp>
        </p:grpSp>
        <p:sp>
          <p:nvSpPr>
            <p:cNvPr id="318" name="TextBox 317"/>
            <p:cNvSpPr txBox="1"/>
            <p:nvPr/>
          </p:nvSpPr>
          <p:spPr>
            <a:xfrm>
              <a:off x="3124200" y="3421559"/>
              <a:ext cx="1676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Off-chip </a:t>
              </a:r>
              <a:b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bandwidth</a:t>
              </a:r>
            </a:p>
          </p:txBody>
        </p:sp>
      </p:grpSp>
      <p:sp>
        <p:nvSpPr>
          <p:cNvPr id="319" name="Rectangle 318"/>
          <p:cNvSpPr/>
          <p:nvPr/>
        </p:nvSpPr>
        <p:spPr>
          <a:xfrm>
            <a:off x="152400" y="4267200"/>
            <a:ext cx="8839200" cy="10618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Gill Sans MT"/>
                <a:ea typeface="+mn-ea"/>
                <a:cs typeface="Gill Sans MT"/>
              </a:rPr>
              <a:t>Edge accelerators typically take </a:t>
            </a:r>
            <a:r>
              <a:rPr kumimoji="0" lang="en-US" sz="2100" b="1" i="0" u="none" strike="noStrike" kern="1200" cap="none" spc="0" normalizeH="0" baseline="0" noProof="0" dirty="0">
                <a:ln>
                  <a:noFill/>
                </a:ln>
                <a:solidFill>
                  <a:srgbClr val="0000FF"/>
                </a:solidFill>
                <a:effectLst/>
                <a:uLnTx/>
                <a:uFillTx/>
                <a:latin typeface="Gill Sans MT"/>
                <a:ea typeface="+mn-ea"/>
                <a:cs typeface="Gill Sans MT"/>
              </a:rPr>
              <a:t>a monolithic </a:t>
            </a:r>
            <a:r>
              <a:rPr kumimoji="0" lang="en-US" sz="2100" b="1" i="0" u="none" strike="noStrike" kern="1200" cap="none" spc="0" normalizeH="0" baseline="0" noProof="0" dirty="0">
                <a:ln>
                  <a:noFill/>
                </a:ln>
                <a:solidFill>
                  <a:prstClr val="black"/>
                </a:solidFill>
                <a:effectLst/>
                <a:uLnTx/>
                <a:uFillTx/>
                <a:latin typeface="Gill Sans MT"/>
                <a:ea typeface="+mn-ea"/>
                <a:cs typeface="Gill Sans MT"/>
              </a:rPr>
              <a:t>approach</a:t>
            </a:r>
            <a:r>
              <a:rPr kumimoji="0" lang="en-US" sz="2100" b="1" i="0" u="none" strike="noStrike" kern="1200" cap="none" spc="0" normalizeH="0" baseline="0" noProof="0" dirty="0">
                <a:ln>
                  <a:noFill/>
                </a:ln>
                <a:solidFill>
                  <a:srgbClr val="000000"/>
                </a:solidFill>
                <a:effectLst/>
                <a:uLnTx/>
                <a:uFillTx/>
                <a:latin typeface="Gill Sans MT"/>
                <a:ea typeface="+mn-ea"/>
                <a:cs typeface="Gill Sans MT"/>
              </a:rPr>
              <a:t>:</a:t>
            </a:r>
            <a:br>
              <a:rPr kumimoji="0" lang="en-US" sz="21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2100" b="1" i="0" u="none" strike="noStrike" kern="1200" cap="none" spc="0" normalizeH="0" baseline="0" noProof="0" dirty="0">
                <a:ln>
                  <a:noFill/>
                </a:ln>
                <a:solidFill>
                  <a:srgbClr val="000000"/>
                </a:solidFill>
                <a:effectLst/>
                <a:uLnTx/>
                <a:uFillTx/>
                <a:latin typeface="Gill Sans MT"/>
                <a:ea typeface="+mn-ea"/>
                <a:cs typeface="Gill Sans MT"/>
              </a:rPr>
              <a:t> equip the accelerator with </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an over-provisioned</a:t>
            </a:r>
            <a:r>
              <a:rPr kumimoji="0" lang="en-US" sz="2100" b="1" i="0" u="none" strike="noStrike" kern="1200" cap="none" spc="0" normalizeH="0" baseline="0" noProof="0" dirty="0">
                <a:ln>
                  <a:noFill/>
                </a:ln>
                <a:solidFill>
                  <a:srgbClr val="000000"/>
                </a:solidFill>
                <a:effectLst/>
                <a:uLnTx/>
                <a:uFillTx/>
                <a:latin typeface="Gill Sans MT"/>
                <a:ea typeface="+mn-ea"/>
                <a:cs typeface="Gill Sans MT"/>
              </a:rPr>
              <a:t> </a:t>
            </a:r>
            <a:r>
              <a:rPr kumimoji="0" lang="en-US" sz="2100" b="1" i="0" u="sng" strike="noStrike" kern="1200" cap="none" spc="0" normalizeH="0" baseline="0" noProof="0" dirty="0">
                <a:ln>
                  <a:noFill/>
                </a:ln>
                <a:solidFill>
                  <a:srgbClr val="000000"/>
                </a:solidFill>
                <a:effectLst/>
                <a:uLnTx/>
                <a:uFillTx/>
                <a:latin typeface="Gill Sans MT"/>
                <a:ea typeface="+mn-ea"/>
                <a:cs typeface="Gill Sans MT"/>
              </a:rPr>
              <a:t>PE array</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100" b="1" i="0" u="none" strike="noStrike" kern="1200" cap="none" spc="0" normalizeH="0" baseline="0" noProof="0" dirty="0">
                <a:ln>
                  <a:noFill/>
                </a:ln>
                <a:solidFill>
                  <a:prstClr val="black"/>
                </a:solidFill>
                <a:effectLst/>
                <a:uLnTx/>
                <a:uFillTx/>
                <a:latin typeface="Gill Sans MT"/>
                <a:ea typeface="+mn-ea"/>
                <a:cs typeface="Gill Sans MT"/>
              </a:rPr>
              <a:t>and</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 </a:t>
            </a:r>
            <a:b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br>
            <a:r>
              <a:rPr kumimoji="0" lang="en-US" sz="2100" b="1" i="0" u="sng" strike="noStrike" kern="1200" cap="none" spc="0" normalizeH="0" baseline="0" noProof="0" dirty="0">
                <a:ln>
                  <a:noFill/>
                </a:ln>
                <a:solidFill>
                  <a:srgbClr val="000000"/>
                </a:solidFill>
                <a:effectLst/>
                <a:uLnTx/>
                <a:uFillTx/>
                <a:latin typeface="Gill Sans MT"/>
                <a:ea typeface="+mn-ea"/>
                <a:cs typeface="Gill Sans MT"/>
              </a:rPr>
              <a:t>on-chip buffer</a:t>
            </a:r>
            <a:r>
              <a:rPr kumimoji="0" lang="en-US" sz="2100" b="1" i="0" u="none" strike="noStrike" kern="1200" cap="none" spc="0" normalizeH="0" baseline="0" noProof="0" dirty="0">
                <a:ln>
                  <a:noFill/>
                </a:ln>
                <a:solidFill>
                  <a:srgbClr val="000000"/>
                </a:solidFill>
                <a:effectLst/>
                <a:uLnTx/>
                <a:uFillTx/>
                <a:latin typeface="Gill Sans MT"/>
                <a:ea typeface="+mn-ea"/>
                <a:cs typeface="Gill Sans MT"/>
              </a:rPr>
              <a:t>, </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a rigid </a:t>
            </a:r>
            <a:r>
              <a:rPr kumimoji="0" lang="en-US" sz="2100" b="1" i="0" u="sng" strike="noStrike" kern="1200" cap="none" spc="0" normalizeH="0" baseline="0" noProof="0" dirty="0">
                <a:ln>
                  <a:noFill/>
                </a:ln>
                <a:solidFill>
                  <a:prstClr val="black"/>
                </a:solidFill>
                <a:effectLst/>
                <a:uLnTx/>
                <a:uFillTx/>
                <a:latin typeface="Gill Sans MT"/>
                <a:ea typeface="+mn-ea"/>
                <a:cs typeface="Gill Sans MT"/>
              </a:rPr>
              <a:t>dataflow</a:t>
            </a:r>
            <a:r>
              <a:rPr kumimoji="0" lang="en-US" sz="21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fixed</a:t>
            </a:r>
            <a:r>
              <a:rPr kumimoji="0" lang="en-US" sz="21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100" b="1" i="0" u="sng" strike="noStrike" kern="1200" cap="none" spc="0" normalizeH="0" baseline="0" noProof="0" dirty="0">
                <a:ln>
                  <a:noFill/>
                </a:ln>
                <a:solidFill>
                  <a:prstClr val="black"/>
                </a:solidFill>
                <a:effectLst/>
                <a:uLnTx/>
                <a:uFillTx/>
                <a:latin typeface="Gill Sans MT"/>
                <a:ea typeface="+mn-ea"/>
                <a:cs typeface="Gill Sans MT"/>
              </a:rPr>
              <a:t>off-chip bandwidth</a:t>
            </a:r>
          </a:p>
        </p:txBody>
      </p:sp>
      <p:cxnSp>
        <p:nvCxnSpPr>
          <p:cNvPr id="320" name="Straight Arrow Connector 319"/>
          <p:cNvCxnSpPr/>
          <p:nvPr/>
        </p:nvCxnSpPr>
        <p:spPr>
          <a:xfrm>
            <a:off x="4488970" y="5313364"/>
            <a:ext cx="0" cy="353568"/>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105" name="Table 4">
            <a:extLst>
              <a:ext uri="{FF2B5EF4-FFF2-40B4-BE49-F238E27FC236}">
                <a16:creationId xmlns:a16="http://schemas.microsoft.com/office/drawing/2014/main" id="{2F34A99F-C7DA-E147-94A1-7195BE4DB4F4}"/>
              </a:ext>
            </a:extLst>
          </p:cNvPr>
          <p:cNvGraphicFramePr>
            <a:graphicFrameLocks/>
          </p:cNvGraphicFramePr>
          <p:nvPr>
            <p:extLst>
              <p:ext uri="{D42A27DB-BD31-4B8C-83A1-F6EECF244321}">
                <p14:modId xmlns:p14="http://schemas.microsoft.com/office/powerpoint/2010/main" val="1350153187"/>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r>
                        <a:rPr lang="en-US" sz="800" kern="1200" dirty="0">
                          <a:solidFill>
                            <a:srgbClr val="002060"/>
                          </a:solidFill>
                          <a:latin typeface="Calibri" panose="020F0502020204030204"/>
                          <a:ea typeface="+mn-ea"/>
                          <a:cs typeface="Futura Medium" panose="020B0602020204020303" pitchFamily="34" charset="-79"/>
                        </a:rPr>
                        <a:t>●</a:t>
                      </a:r>
                      <a:endParaRPr lang="en-US" sz="800" dirty="0">
                        <a:solidFill>
                          <a:srgbClr val="002060"/>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777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0"/>
                                        </p:tgtEl>
                                        <p:attrNameLst>
                                          <p:attrName>style.visibility</p:attrName>
                                        </p:attrNameLst>
                                      </p:cBhvr>
                                      <p:to>
                                        <p:strVal val="visible"/>
                                      </p:to>
                                    </p:set>
                                    <p:animEffect transition="in" filter="fade">
                                      <p:cBhvr>
                                        <p:cTn id="20" dur="500"/>
                                        <p:tgtEl>
                                          <p:spTgt spid="3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8" grpId="0" animBg="1"/>
      <p:bldP spid="3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8969F0-2D37-9B4F-89A4-C9739461369A}"/>
              </a:ext>
            </a:extLst>
          </p:cNvPr>
          <p:cNvSpPr/>
          <p:nvPr/>
        </p:nvSpPr>
        <p:spPr>
          <a:xfrm>
            <a:off x="0" y="743205"/>
            <a:ext cx="9144000" cy="914400"/>
          </a:xfrm>
          <a:prstGeom prst="rect">
            <a:avLst/>
          </a:prstGeom>
          <a:solidFill>
            <a:srgbClr val="FFF4C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A8C8C6C2-2540-E14E-8598-187AFA9373A3}"/>
              </a:ext>
            </a:extLst>
          </p:cNvPr>
          <p:cNvSpPr/>
          <p:nvPr/>
        </p:nvSpPr>
        <p:spPr>
          <a:xfrm>
            <a:off x="0" y="1928020"/>
            <a:ext cx="9144000" cy="1261494"/>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592513E4-C4B7-F242-9A0D-35F07BCED5C7}"/>
              </a:ext>
            </a:extLst>
          </p:cNvPr>
          <p:cNvSpPr/>
          <p:nvPr/>
        </p:nvSpPr>
        <p:spPr>
          <a:xfrm>
            <a:off x="0" y="3429001"/>
            <a:ext cx="9144000" cy="925286"/>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3E440315-C009-E346-A212-93C50C707296}"/>
              </a:ext>
            </a:extLst>
          </p:cNvPr>
          <p:cNvSpPr/>
          <p:nvPr/>
        </p:nvSpPr>
        <p:spPr>
          <a:xfrm>
            <a:off x="0" y="4542080"/>
            <a:ext cx="9144000" cy="925286"/>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32042D8A-F894-404E-8CDA-6FFCBB190FD3}"/>
              </a:ext>
            </a:extLst>
          </p:cNvPr>
          <p:cNvSpPr/>
          <p:nvPr/>
        </p:nvSpPr>
        <p:spPr>
          <a:xfrm>
            <a:off x="0" y="5655159"/>
            <a:ext cx="9144000" cy="925286"/>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76200"/>
            <a:ext cx="9144000" cy="914400"/>
          </a:xfrm>
        </p:spPr>
        <p:txBody>
          <a:bodyPr/>
          <a:lstStyle/>
          <a:p>
            <a:r>
              <a:rPr lang="en-US" dirty="0"/>
              <a:t>Executive Summary</a:t>
            </a:r>
          </a:p>
        </p:txBody>
      </p:sp>
      <p:sp>
        <p:nvSpPr>
          <p:cNvPr id="3" name="Content Placeholder 2"/>
          <p:cNvSpPr>
            <a:spLocks noGrp="1"/>
          </p:cNvSpPr>
          <p:nvPr>
            <p:ph idx="1"/>
          </p:nvPr>
        </p:nvSpPr>
        <p:spPr>
          <a:xfrm>
            <a:off x="152400" y="743204"/>
            <a:ext cx="8991600" cy="6019800"/>
          </a:xfrm>
        </p:spPr>
        <p:txBody>
          <a:bodyPr>
            <a:normAutofit lnSpcReduction="10000"/>
          </a:bodyPr>
          <a:lstStyle/>
          <a:p>
            <a:pPr marL="0" indent="0">
              <a:buNone/>
            </a:pPr>
            <a:r>
              <a:rPr lang="en-US" sz="2000" u="sng" dirty="0">
                <a:solidFill>
                  <a:schemeClr val="tx2"/>
                </a:solidFill>
              </a:rPr>
              <a:t>Context</a:t>
            </a:r>
            <a:r>
              <a:rPr lang="en-US" sz="2000" dirty="0">
                <a:solidFill>
                  <a:schemeClr val="tx2"/>
                </a:solidFill>
              </a:rPr>
              <a:t>:  We extensively analyze </a:t>
            </a:r>
            <a:r>
              <a:rPr lang="en-US" sz="2000" dirty="0">
                <a:solidFill>
                  <a:srgbClr val="0000FF"/>
                </a:solidFill>
              </a:rPr>
              <a:t>a state-of-the-art edge ML accelerator (Google Edge TPU) </a:t>
            </a:r>
            <a:r>
              <a:rPr lang="en-US" sz="2000" dirty="0">
                <a:solidFill>
                  <a:schemeClr val="tx2"/>
                </a:solidFill>
              </a:rPr>
              <a:t>using </a:t>
            </a:r>
            <a:r>
              <a:rPr lang="en-US" sz="2000" dirty="0">
                <a:solidFill>
                  <a:srgbClr val="0000FF"/>
                </a:solidFill>
              </a:rPr>
              <a:t>24 Google edge models</a:t>
            </a:r>
          </a:p>
          <a:p>
            <a:pPr lvl="1"/>
            <a:r>
              <a:rPr lang="en-US" sz="1800" dirty="0">
                <a:cs typeface="Adobe Garamond Pro"/>
              </a:rPr>
              <a:t> Wide range of models (CNNs, LSTMs, Transducers, RCNNs)</a:t>
            </a:r>
            <a:br>
              <a:rPr lang="en-US" sz="1800" dirty="0">
                <a:cs typeface="Adobe Garamond Pro"/>
              </a:rPr>
            </a:br>
            <a:endParaRPr lang="en-US" sz="1800" dirty="0">
              <a:solidFill>
                <a:schemeClr val="tx2"/>
              </a:solidFill>
            </a:endParaRPr>
          </a:p>
          <a:p>
            <a:pPr marL="0" indent="0">
              <a:buNone/>
            </a:pPr>
            <a:r>
              <a:rPr lang="en-US" sz="2000" u="sng" dirty="0">
                <a:solidFill>
                  <a:schemeClr val="tx2"/>
                </a:solidFill>
              </a:rPr>
              <a:t>Problem</a:t>
            </a:r>
            <a:r>
              <a:rPr lang="en-US" sz="2000" dirty="0">
                <a:solidFill>
                  <a:schemeClr val="tx2"/>
                </a:solidFill>
              </a:rPr>
              <a:t>:  The Edge TPU accelerator suffers from </a:t>
            </a:r>
            <a:r>
              <a:rPr lang="en-US" sz="2000" dirty="0">
                <a:solidFill>
                  <a:srgbClr val="800000"/>
                </a:solidFill>
              </a:rPr>
              <a:t>three challenges:</a:t>
            </a:r>
          </a:p>
          <a:p>
            <a:pPr lvl="1"/>
            <a:r>
              <a:rPr lang="en-US" sz="1800" dirty="0">
                <a:cs typeface="Adobe Garamond Pro"/>
              </a:rPr>
              <a:t>It operates </a:t>
            </a:r>
            <a:r>
              <a:rPr lang="en-US" sz="1800" dirty="0">
                <a:solidFill>
                  <a:srgbClr val="800000"/>
                </a:solidFill>
                <a:cs typeface="Adobe Garamond Pro"/>
              </a:rPr>
              <a:t>significantly below</a:t>
            </a:r>
            <a:r>
              <a:rPr lang="en-US" sz="1800" dirty="0">
                <a:solidFill>
                  <a:srgbClr val="C00000"/>
                </a:solidFill>
                <a:cs typeface="Adobe Garamond Pro"/>
              </a:rPr>
              <a:t> </a:t>
            </a:r>
            <a:r>
              <a:rPr lang="en-US" sz="1800" dirty="0">
                <a:solidFill>
                  <a:srgbClr val="595959"/>
                </a:solidFill>
                <a:cs typeface="Adobe Garamond Pro"/>
              </a:rPr>
              <a:t>its</a:t>
            </a:r>
            <a:r>
              <a:rPr lang="en-US" sz="1800" dirty="0">
                <a:solidFill>
                  <a:srgbClr val="C00000"/>
                </a:solidFill>
                <a:cs typeface="Adobe Garamond Pro"/>
              </a:rPr>
              <a:t> </a:t>
            </a:r>
            <a:r>
              <a:rPr lang="en-US" sz="1800" u="sng" dirty="0">
                <a:cs typeface="Adobe Garamond Pro"/>
              </a:rPr>
              <a:t>peak throughput</a:t>
            </a:r>
          </a:p>
          <a:p>
            <a:pPr lvl="1"/>
            <a:r>
              <a:rPr lang="en-US" sz="1800" dirty="0">
                <a:cs typeface="Adobe Garamond Pro"/>
              </a:rPr>
              <a:t>It operates </a:t>
            </a:r>
            <a:r>
              <a:rPr lang="en-US" sz="1800" dirty="0">
                <a:solidFill>
                  <a:srgbClr val="800000"/>
                </a:solidFill>
                <a:cs typeface="Adobe Garamond Pro"/>
              </a:rPr>
              <a:t>significantly below </a:t>
            </a:r>
            <a:r>
              <a:rPr lang="en-US" sz="1800" dirty="0">
                <a:solidFill>
                  <a:srgbClr val="595959"/>
                </a:solidFill>
                <a:cs typeface="Adobe Garamond Pro"/>
              </a:rPr>
              <a:t>its</a:t>
            </a:r>
            <a:r>
              <a:rPr lang="en-US" sz="1800" dirty="0">
                <a:solidFill>
                  <a:srgbClr val="800000"/>
                </a:solidFill>
                <a:cs typeface="Adobe Garamond Pro"/>
              </a:rPr>
              <a:t> </a:t>
            </a:r>
            <a:r>
              <a:rPr lang="en-US" sz="1800" u="sng" dirty="0">
                <a:cs typeface="Adobe Garamond Pro"/>
              </a:rPr>
              <a:t>theoretical energy efficiency</a:t>
            </a:r>
          </a:p>
          <a:p>
            <a:pPr lvl="1"/>
            <a:r>
              <a:rPr lang="en-US" sz="1800" dirty="0">
                <a:solidFill>
                  <a:srgbClr val="595959"/>
                </a:solidFill>
                <a:cs typeface="Adobe Garamond Pro"/>
              </a:rPr>
              <a:t>It</a:t>
            </a:r>
            <a:r>
              <a:rPr lang="en-US" sz="1800" dirty="0">
                <a:solidFill>
                  <a:srgbClr val="800000"/>
                </a:solidFill>
                <a:cs typeface="Adobe Garamond Pro"/>
              </a:rPr>
              <a:t> inefficiently </a:t>
            </a:r>
            <a:r>
              <a:rPr lang="en-US" sz="1800" dirty="0">
                <a:solidFill>
                  <a:srgbClr val="595959"/>
                </a:solidFill>
                <a:cs typeface="Adobe Garamond Pro"/>
              </a:rPr>
              <a:t>handles</a:t>
            </a:r>
            <a:r>
              <a:rPr lang="en-US" sz="1800" dirty="0">
                <a:solidFill>
                  <a:srgbClr val="800000"/>
                </a:solidFill>
                <a:cs typeface="Adobe Garamond Pro"/>
              </a:rPr>
              <a:t> </a:t>
            </a:r>
            <a:r>
              <a:rPr lang="en-US" sz="1800" u="sng" dirty="0">
                <a:cs typeface="Adobe Garamond Pro"/>
              </a:rPr>
              <a:t>memory accesses</a:t>
            </a:r>
            <a:br>
              <a:rPr lang="en-US" sz="1800" dirty="0">
                <a:cs typeface="Adobe Garamond Pro"/>
              </a:rPr>
            </a:br>
            <a:endParaRPr lang="en-US" sz="1800" dirty="0">
              <a:cs typeface="Adobe Garamond Pro"/>
            </a:endParaRPr>
          </a:p>
          <a:p>
            <a:pPr marL="0" lvl="1" indent="0">
              <a:buNone/>
            </a:pPr>
            <a:r>
              <a:rPr lang="en-US" sz="2000" u="sng" dirty="0">
                <a:solidFill>
                  <a:schemeClr val="tx2"/>
                </a:solidFill>
              </a:rPr>
              <a:t>Key Insight</a:t>
            </a:r>
            <a:r>
              <a:rPr lang="en-US" sz="2000" dirty="0">
                <a:solidFill>
                  <a:schemeClr val="tx2"/>
                </a:solidFill>
              </a:rPr>
              <a:t>:  These shortcomings arise from </a:t>
            </a:r>
            <a:r>
              <a:rPr lang="en-US" sz="2000" dirty="0">
                <a:solidFill>
                  <a:srgbClr val="0000FF"/>
                </a:solidFill>
              </a:rPr>
              <a:t>the monolithic design</a:t>
            </a:r>
            <a:r>
              <a:rPr lang="en-US" sz="2000" dirty="0">
                <a:solidFill>
                  <a:schemeClr val="tx2"/>
                </a:solidFill>
              </a:rPr>
              <a:t> of the Edge TPU accelerator</a:t>
            </a:r>
          </a:p>
          <a:p>
            <a:pPr lvl="1"/>
            <a:r>
              <a:rPr lang="en-US" sz="1800" dirty="0">
                <a:cs typeface="Adobe Garamond Pro"/>
              </a:rPr>
              <a:t>The Edge TPU accelerator design does not account for </a:t>
            </a:r>
            <a:r>
              <a:rPr lang="en-US" sz="1800" dirty="0">
                <a:solidFill>
                  <a:srgbClr val="0000FF"/>
                </a:solidFill>
                <a:cs typeface="Adobe Garamond Pro"/>
              </a:rPr>
              <a:t>layer heterogeneity </a:t>
            </a:r>
            <a:br>
              <a:rPr lang="en-US" sz="1800" dirty="0">
                <a:solidFill>
                  <a:srgbClr val="0000FF"/>
                </a:solidFill>
                <a:cs typeface="Adobe Garamond Pro"/>
              </a:rPr>
            </a:br>
            <a:endParaRPr lang="en-US" sz="1800" dirty="0">
              <a:solidFill>
                <a:srgbClr val="0000FF"/>
              </a:solidFill>
            </a:endParaRPr>
          </a:p>
          <a:p>
            <a:pPr marL="0" lvl="1" indent="0">
              <a:buNone/>
            </a:pPr>
            <a:r>
              <a:rPr lang="en-US" sz="2000" u="sng" dirty="0">
                <a:solidFill>
                  <a:schemeClr val="tx2"/>
                </a:solidFill>
              </a:rPr>
              <a:t>Key Mechanism</a:t>
            </a:r>
            <a:r>
              <a:rPr lang="en-US" sz="2000" dirty="0">
                <a:solidFill>
                  <a:schemeClr val="tx2"/>
                </a:solidFill>
              </a:rPr>
              <a:t>:  A new framework called </a:t>
            </a:r>
            <a:r>
              <a:rPr lang="en-US" sz="2000" dirty="0">
                <a:solidFill>
                  <a:srgbClr val="0000FF"/>
                </a:solidFill>
              </a:rPr>
              <a:t>Mensa</a:t>
            </a:r>
          </a:p>
          <a:p>
            <a:pPr lvl="1"/>
            <a:r>
              <a:rPr lang="en-US" sz="1800" dirty="0">
                <a:cs typeface="Adobe Garamond Pro"/>
              </a:rPr>
              <a:t>Mensa consists of heterogeneous accelerators whose dataflow and hardware are specialized for specific families of layers</a:t>
            </a:r>
            <a:br>
              <a:rPr lang="en-US" sz="1800" dirty="0">
                <a:cs typeface="Adobe Garamond Pro"/>
              </a:rPr>
            </a:br>
            <a:endParaRPr lang="en-US" sz="1800" dirty="0">
              <a:solidFill>
                <a:schemeClr val="tx2"/>
              </a:solidFill>
            </a:endParaRPr>
          </a:p>
          <a:p>
            <a:pPr marL="0" lvl="1" indent="0">
              <a:buNone/>
            </a:pPr>
            <a:r>
              <a:rPr lang="en-US" sz="2000" u="sng" dirty="0">
                <a:solidFill>
                  <a:schemeClr val="tx2"/>
                </a:solidFill>
              </a:rPr>
              <a:t>Key Results</a:t>
            </a:r>
            <a:r>
              <a:rPr lang="en-US" sz="2000" dirty="0">
                <a:solidFill>
                  <a:schemeClr val="tx2"/>
                </a:solidFill>
              </a:rPr>
              <a:t>:  We design a version of Mensa for Google edge ML models</a:t>
            </a:r>
          </a:p>
          <a:p>
            <a:pPr lvl="1"/>
            <a:r>
              <a:rPr lang="en-US" sz="1800" dirty="0">
                <a:cs typeface="Adobe Garamond Pro"/>
              </a:rPr>
              <a:t>Mensa improves performance and energy by </a:t>
            </a:r>
            <a:r>
              <a:rPr lang="en-US" sz="1800" dirty="0">
                <a:solidFill>
                  <a:srgbClr val="0000FF"/>
                </a:solidFill>
                <a:cs typeface="Adobe Garamond Pro"/>
              </a:rPr>
              <a:t>3.0X</a:t>
            </a:r>
            <a:r>
              <a:rPr lang="en-US" sz="1800" dirty="0">
                <a:cs typeface="Adobe Garamond Pro"/>
              </a:rPr>
              <a:t> and </a:t>
            </a:r>
            <a:r>
              <a:rPr lang="en-US" sz="1800" dirty="0">
                <a:solidFill>
                  <a:srgbClr val="0000FF"/>
                </a:solidFill>
                <a:cs typeface="Adobe Garamond Pro"/>
              </a:rPr>
              <a:t>3.1X</a:t>
            </a:r>
          </a:p>
          <a:p>
            <a:pPr lvl="1"/>
            <a:r>
              <a:rPr lang="en-US" sz="1800" dirty="0">
                <a:cs typeface="Adobe Garamond Pro"/>
              </a:rPr>
              <a:t>Mensa reduces cost and improves area efficiency</a:t>
            </a:r>
            <a:endParaRPr lang="en-US" sz="1800" dirty="0">
              <a:solidFill>
                <a:srgbClr val="0000FF"/>
              </a:solidFill>
              <a:cs typeface="Adobe Garamond Pro"/>
            </a:endParaRPr>
          </a:p>
          <a:p>
            <a:pPr lvl="1"/>
            <a:endParaRPr lang="en-US" sz="2000" dirty="0">
              <a:solidFill>
                <a:schemeClr val="accent2"/>
              </a:solidFill>
              <a:cs typeface="Gill Sans MT"/>
            </a:endParaRPr>
          </a:p>
          <a:p>
            <a:pPr marL="342900" lvl="1" indent="-342900">
              <a:buFont typeface="Arial" pitchFamily="34" charset="0"/>
              <a:buChar char="•"/>
            </a:pPr>
            <a:endParaRPr lang="en-US" sz="2600" dirty="0">
              <a:solidFill>
                <a:schemeClr val="accent2"/>
              </a:solidFill>
              <a:cs typeface="Gill Sans MT"/>
            </a:endParaRPr>
          </a:p>
          <a:p>
            <a:endParaRPr lang="en-US" sz="2600" dirty="0">
              <a:solidFill>
                <a:srgbClr val="0000FF"/>
              </a:solidFill>
            </a:endParaRPr>
          </a:p>
          <a:p>
            <a:pPr lvl="1"/>
            <a:endParaRPr lang="en-US" sz="2200" dirty="0">
              <a:solidFill>
                <a:srgbClr val="C00000"/>
              </a:solidFill>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400" dirty="0">
              <a:cs typeface="Adobe Garamond Pro"/>
            </a:endParaRPr>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Slide Number Placeholder 4"/>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spTree>
    <p:extLst>
      <p:ext uri="{BB962C8B-B14F-4D97-AF65-F5344CB8AC3E}">
        <p14:creationId xmlns:p14="http://schemas.microsoft.com/office/powerpoint/2010/main" val="2061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Introduction</a:t>
            </a:r>
          </a:p>
        </p:txBody>
      </p:sp>
      <p:sp>
        <p:nvSpPr>
          <p:cNvPr id="8" name="TextBox 7"/>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1</a:t>
            </a:r>
          </a:p>
        </p:txBody>
      </p:sp>
      <p:sp>
        <p:nvSpPr>
          <p:cNvPr id="10" name="Rectangle 9"/>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Edge TPU and Model Characterization</a:t>
            </a:r>
          </a:p>
        </p:txBody>
      </p:sp>
      <p:sp>
        <p:nvSpPr>
          <p:cNvPr id="11" name="TextBox 10"/>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2</a:t>
            </a:r>
          </a:p>
        </p:txBody>
      </p:sp>
      <p:sp>
        <p:nvSpPr>
          <p:cNvPr id="12" name="Rectangle 11"/>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Gill Sans MT" panose="020B0502020104020203" pitchFamily="34" charset="77"/>
              </a:rPr>
              <a:t>Mensa Framework</a:t>
            </a:r>
          </a:p>
        </p:txBody>
      </p:sp>
      <p:sp>
        <p:nvSpPr>
          <p:cNvPr id="13" name="TextBox 12"/>
          <p:cNvSpPr txBox="1"/>
          <p:nvPr/>
        </p:nvSpPr>
        <p:spPr>
          <a:xfrm>
            <a:off x="228600" y="36576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4" name="Rectangle 13"/>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Mensa-G: Mensa for Google Edge Models</a:t>
            </a:r>
          </a:p>
        </p:txBody>
      </p:sp>
      <p:sp>
        <p:nvSpPr>
          <p:cNvPr id="16" name="Rectangle 15">
            <a:extLst>
              <a:ext uri="{FF2B5EF4-FFF2-40B4-BE49-F238E27FC236}">
                <a16:creationId xmlns:a16="http://schemas.microsoft.com/office/drawing/2014/main" id="{C3FA775C-6719-204B-9886-DFB8FAEB5BA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Evaluation</a:t>
            </a:r>
          </a:p>
        </p:txBody>
      </p:sp>
      <p:sp>
        <p:nvSpPr>
          <p:cNvPr id="17" name="Rectangle 16">
            <a:extLst>
              <a:ext uri="{FF2B5EF4-FFF2-40B4-BE49-F238E27FC236}">
                <a16:creationId xmlns:a16="http://schemas.microsoft.com/office/drawing/2014/main" id="{934CA8AC-7228-E84A-AF16-6636AADC3011}"/>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Conclusion</a:t>
            </a:r>
          </a:p>
        </p:txBody>
      </p:sp>
      <p:sp>
        <p:nvSpPr>
          <p:cNvPr id="18" name="TextBox 17">
            <a:extLst>
              <a:ext uri="{FF2B5EF4-FFF2-40B4-BE49-F238E27FC236}">
                <a16:creationId xmlns:a16="http://schemas.microsoft.com/office/drawing/2014/main" id="{6AF32CB5-45DE-8442-9898-7D15D2638C7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1F497D"/>
                </a:solidFill>
                <a:latin typeface="Arial Black" panose="020B0A04020102020204" pitchFamily="34" charset="0"/>
              </a:rPr>
              <a:t>3</a:t>
            </a:r>
          </a:p>
        </p:txBody>
      </p:sp>
      <p:sp>
        <p:nvSpPr>
          <p:cNvPr id="19" name="TextBox 18">
            <a:extLst>
              <a:ext uri="{FF2B5EF4-FFF2-40B4-BE49-F238E27FC236}">
                <a16:creationId xmlns:a16="http://schemas.microsoft.com/office/drawing/2014/main" id="{12F7B271-E936-1E40-A625-476BEE14BF81}"/>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4</a:t>
            </a:r>
          </a:p>
        </p:txBody>
      </p:sp>
      <p:sp>
        <p:nvSpPr>
          <p:cNvPr id="20" name="TextBox 19">
            <a:extLst>
              <a:ext uri="{FF2B5EF4-FFF2-40B4-BE49-F238E27FC236}">
                <a16:creationId xmlns:a16="http://schemas.microsoft.com/office/drawing/2014/main" id="{E71F5782-86CD-324F-9ECC-F01FFA209966}"/>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5</a:t>
            </a:r>
          </a:p>
        </p:txBody>
      </p:sp>
      <p:sp>
        <p:nvSpPr>
          <p:cNvPr id="21" name="TextBox 20">
            <a:extLst>
              <a:ext uri="{FF2B5EF4-FFF2-40B4-BE49-F238E27FC236}">
                <a16:creationId xmlns:a16="http://schemas.microsoft.com/office/drawing/2014/main" id="{AF603D70-C45D-8C4D-8CD4-A0DE7AA9492B}"/>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6</a:t>
            </a:r>
          </a:p>
        </p:txBody>
      </p:sp>
      <p:sp>
        <p:nvSpPr>
          <p:cNvPr id="23" name="Title 1">
            <a:extLst>
              <a:ext uri="{FF2B5EF4-FFF2-40B4-BE49-F238E27FC236}">
                <a16:creationId xmlns:a16="http://schemas.microsoft.com/office/drawing/2014/main" id="{5ECDE775-E5CF-BF4F-B852-095404A596DD}"/>
              </a:ext>
            </a:extLst>
          </p:cNvPr>
          <p:cNvSpPr>
            <a:spLocks noGrp="1"/>
          </p:cNvSpPr>
          <p:nvPr>
            <p:ph type="title"/>
          </p:nvPr>
        </p:nvSpPr>
        <p:spPr>
          <a:xfrm>
            <a:off x="0" y="0"/>
            <a:ext cx="9144000" cy="914400"/>
          </a:xfrm>
        </p:spPr>
        <p:txBody>
          <a:bodyPr/>
          <a:lstStyle/>
          <a:p>
            <a:r>
              <a:rPr lang="en-US" dirty="0">
                <a:solidFill>
                  <a:schemeClr val="tx1">
                    <a:lumMod val="65000"/>
                    <a:lumOff val="35000"/>
                  </a:schemeClr>
                </a:solidFill>
                <a:latin typeface="Gill Sans MT"/>
                <a:cs typeface="Gill Sans MT"/>
              </a:rPr>
              <a:t>Outline</a:t>
            </a:r>
          </a:p>
        </p:txBody>
      </p:sp>
      <p:sp>
        <p:nvSpPr>
          <p:cNvPr id="22" name="Slide Number Placeholder 1">
            <a:extLst>
              <a:ext uri="{FF2B5EF4-FFF2-40B4-BE49-F238E27FC236}">
                <a16:creationId xmlns:a16="http://schemas.microsoft.com/office/drawing/2014/main" id="{D32FD876-83CD-0D4F-A8F4-F249FA2E9527}"/>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24" name="Table 4">
            <a:extLst>
              <a:ext uri="{FF2B5EF4-FFF2-40B4-BE49-F238E27FC236}">
                <a16:creationId xmlns:a16="http://schemas.microsoft.com/office/drawing/2014/main" id="{5A275C74-C936-1240-A685-489913E20933}"/>
              </a:ext>
            </a:extLst>
          </p:cNvPr>
          <p:cNvGraphicFramePr>
            <a:graphicFrameLocks/>
          </p:cNvGraphicFramePr>
          <p:nvPr>
            <p:extLst>
              <p:ext uri="{D42A27DB-BD31-4B8C-83A1-F6EECF244321}">
                <p14:modId xmlns:p14="http://schemas.microsoft.com/office/powerpoint/2010/main" val="4120100340"/>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52814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2" name="Title 1"/>
          <p:cNvSpPr>
            <a:spLocks noGrp="1"/>
          </p:cNvSpPr>
          <p:nvPr>
            <p:ph type="title"/>
          </p:nvPr>
        </p:nvSpPr>
        <p:spPr/>
        <p:txBody>
          <a:bodyPr/>
          <a:lstStyle/>
          <a:p>
            <a:r>
              <a:rPr lang="en-US" dirty="0"/>
              <a:t>Mensa Framework</a:t>
            </a:r>
            <a:endParaRPr lang="en-US" sz="4000" dirty="0"/>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endParaRPr>
          </a:p>
          <a:p>
            <a:pPr lvl="2"/>
            <a:endParaRPr lang="en-US" sz="1800" dirty="0">
              <a:solidFill>
                <a:srgbClr val="595959"/>
              </a:solidFill>
            </a:endParaRPr>
          </a:p>
          <a:p>
            <a:pPr marL="914400" lvl="2" indent="0">
              <a:buNone/>
            </a:pPr>
            <a:endParaRPr lang="en-US" sz="1400" dirty="0">
              <a:solidFill>
                <a:srgbClr val="0000FF"/>
              </a:solidFill>
            </a:endParaRPr>
          </a:p>
          <a:p>
            <a:pPr lvl="1"/>
            <a:endParaRPr lang="en-US" sz="1600" dirty="0"/>
          </a:p>
          <a:p>
            <a:pPr lvl="1"/>
            <a:endParaRPr lang="en-US" sz="1600" dirty="0"/>
          </a:p>
        </p:txBody>
      </p:sp>
      <p:sp>
        <p:nvSpPr>
          <p:cNvPr id="23" name="Rectangle 22"/>
          <p:cNvSpPr/>
          <p:nvPr/>
        </p:nvSpPr>
        <p:spPr>
          <a:xfrm>
            <a:off x="0" y="1066800"/>
            <a:ext cx="9144000" cy="830997"/>
          </a:xfrm>
          <a:prstGeom prst="rect">
            <a:avLst/>
          </a:prstGeom>
          <a:solidFill>
            <a:schemeClr val="accent6">
              <a:lumMod val="20000"/>
              <a:lumOff val="80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Goal:</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design an edge accelerator that can efficiently run</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inference across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 wide range of different models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layers</a:t>
            </a:r>
          </a:p>
        </p:txBody>
      </p:sp>
      <p:sp>
        <p:nvSpPr>
          <p:cNvPr id="16" name="TextBox 15"/>
          <p:cNvSpPr txBox="1"/>
          <p:nvPr/>
        </p:nvSpPr>
        <p:spPr>
          <a:xfrm>
            <a:off x="76200" y="35052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8" name="TextBox 17"/>
          <p:cNvSpPr txBox="1"/>
          <p:nvPr/>
        </p:nvSpPr>
        <p:spPr>
          <a:xfrm>
            <a:off x="135589" y="4564797"/>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pic>
        <p:nvPicPr>
          <p:cNvPr id="12" name="Picture 11"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9" name="Rectangle 18"/>
          <p:cNvSpPr/>
          <p:nvPr/>
        </p:nvSpPr>
        <p:spPr>
          <a:xfrm>
            <a:off x="-838200" y="2133600"/>
            <a:ext cx="10363200" cy="830997"/>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Instead of running the entire NN model on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a monolithic accelerator</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p>
        </p:txBody>
      </p:sp>
      <p:cxnSp>
        <p:nvCxnSpPr>
          <p:cNvPr id="21" name="Straight Arrow Connector 20"/>
          <p:cNvCxnSpPr/>
          <p:nvPr/>
        </p:nvCxnSpPr>
        <p:spPr>
          <a:xfrm>
            <a:off x="4343400" y="3124200"/>
            <a:ext cx="0" cy="399288"/>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3809059"/>
            <a:ext cx="9144000" cy="461665"/>
          </a:xfrm>
          <a:prstGeom prst="rect">
            <a:avLst/>
          </a:prstGeom>
          <a:solidFill>
            <a:srgbClr val="1F497D">
              <a:lumMod val="75000"/>
            </a:srgb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Mensa:</a:t>
            </a:r>
            <a:r>
              <a:rPr kumimoji="0" lang="en-US" sz="2400" b="1" i="0" u="none" strike="noStrike" kern="1200" cap="none" spc="0" normalizeH="0" noProof="0" dirty="0">
                <a:ln>
                  <a:noFill/>
                </a:ln>
                <a:solidFill>
                  <a:prstClr val="white"/>
                </a:solidFill>
                <a:effectLst/>
                <a:uLnTx/>
                <a:uFillTx/>
                <a:latin typeface="Gill Sans MT"/>
                <a:ea typeface="+mn-ea"/>
                <a:cs typeface="Gill Sans MT"/>
              </a:rPr>
              <a:t> a new acceleration framework for edge NN inference</a:t>
            </a:r>
            <a:endParaRPr kumimoji="0" lang="en-US" sz="2400" b="1" i="0" u="none" strike="noStrike" kern="1200" cap="none" spc="0" normalizeH="0" baseline="0" noProof="0" dirty="0">
              <a:ln>
                <a:noFill/>
              </a:ln>
              <a:solidFill>
                <a:prstClr val="white"/>
              </a:solidFill>
              <a:effectLst/>
              <a:uLnTx/>
              <a:uFillTx/>
              <a:latin typeface="Gill Sans MT"/>
              <a:ea typeface="+mn-ea"/>
              <a:cs typeface="Gill Sans MT"/>
            </a:endParaRPr>
          </a:p>
        </p:txBody>
      </p:sp>
      <p:graphicFrame>
        <p:nvGraphicFramePr>
          <p:cNvPr id="166" name="Table 4">
            <a:extLst>
              <a:ext uri="{FF2B5EF4-FFF2-40B4-BE49-F238E27FC236}">
                <a16:creationId xmlns:a16="http://schemas.microsoft.com/office/drawing/2014/main" id="{04EEF80F-7AB6-2D43-B1F7-E1EC56F7A7AE}"/>
              </a:ext>
            </a:extLst>
          </p:cNvPr>
          <p:cNvGraphicFramePr>
            <a:graphicFrameLocks/>
          </p:cNvGraphicFramePr>
          <p:nvPr>
            <p:extLst>
              <p:ext uri="{D42A27DB-BD31-4B8C-83A1-F6EECF244321}">
                <p14:modId xmlns:p14="http://schemas.microsoft.com/office/powerpoint/2010/main" val="3146127328"/>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81463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35" name="Title 1"/>
          <p:cNvSpPr>
            <a:spLocks noGrp="1"/>
          </p:cNvSpPr>
          <p:nvPr>
            <p:ph type="title"/>
          </p:nvPr>
        </p:nvSpPr>
        <p:spPr>
          <a:xfrm>
            <a:off x="0" y="-228600"/>
            <a:ext cx="9144000" cy="914400"/>
          </a:xfrm>
        </p:spPr>
        <p:txBody>
          <a:bodyPr/>
          <a:lstStyle/>
          <a:p>
            <a:r>
              <a:rPr lang="en-US" sz="4000" dirty="0">
                <a:latin typeface="Gill Sans MT"/>
                <a:cs typeface="Gill Sans MT"/>
              </a:rPr>
              <a:t>Mensa High-Level Overview</a:t>
            </a:r>
          </a:p>
        </p:txBody>
      </p:sp>
      <p:grpSp>
        <p:nvGrpSpPr>
          <p:cNvPr id="14" name="Group 13"/>
          <p:cNvGrpSpPr/>
          <p:nvPr/>
        </p:nvGrpSpPr>
        <p:grpSpPr>
          <a:xfrm>
            <a:off x="6696511" y="4158818"/>
            <a:ext cx="451102" cy="703013"/>
            <a:chOff x="5486400" y="4419599"/>
            <a:chExt cx="533400" cy="703013"/>
          </a:xfrm>
        </p:grpSpPr>
        <p:sp>
          <p:nvSpPr>
            <p:cNvPr id="16" name="Rounded Rectangle 15"/>
            <p:cNvSpPr/>
            <p:nvPr/>
          </p:nvSpPr>
          <p:spPr bwMode="auto">
            <a:xfrm>
              <a:off x="5486400" y="4419599"/>
              <a:ext cx="533400" cy="703013"/>
            </a:xfrm>
            <a:prstGeom prst="roundRect">
              <a:avLst/>
            </a:prstGeom>
            <a:solidFill>
              <a:schemeClr val="lt1">
                <a:alpha val="0"/>
              </a:schemeClr>
            </a:solidFill>
            <a:ln w="28575" cmpd="sng">
              <a:solidFill>
                <a:srgbClr val="000000"/>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Gill Sans MT"/>
                <a:ea typeface="굴림" pitchFamily="34" charset="-127"/>
                <a:cs typeface="Gill Sans MT"/>
              </a:endParaRPr>
            </a:p>
          </p:txBody>
        </p:sp>
        <p:grpSp>
          <p:nvGrpSpPr>
            <p:cNvPr id="25" name="Group 24"/>
            <p:cNvGrpSpPr/>
            <p:nvPr/>
          </p:nvGrpSpPr>
          <p:grpSpPr>
            <a:xfrm rot="5400000">
              <a:off x="5358057" y="4714812"/>
              <a:ext cx="561486" cy="152400"/>
              <a:chOff x="2743200" y="2590800"/>
              <a:chExt cx="1447800" cy="228600"/>
            </a:xfrm>
            <a:solidFill>
              <a:schemeClr val="accent1"/>
            </a:solidFill>
          </p:grpSpPr>
          <p:grpSp>
            <p:nvGrpSpPr>
              <p:cNvPr id="26" name="Group 25"/>
              <p:cNvGrpSpPr/>
              <p:nvPr/>
            </p:nvGrpSpPr>
            <p:grpSpPr>
              <a:xfrm>
                <a:off x="3124200" y="2590800"/>
                <a:ext cx="1066800" cy="228600"/>
                <a:chOff x="3505200" y="2590800"/>
                <a:chExt cx="1066800" cy="228600"/>
              </a:xfrm>
              <a:grpFill/>
            </p:grpSpPr>
            <p:sp>
              <p:nvSpPr>
                <p:cNvPr id="28" name="Oval 27"/>
                <p:cNvSpPr/>
                <p:nvPr/>
              </p:nvSpPr>
              <p:spPr>
                <a:xfrm>
                  <a:off x="3505200" y="2590800"/>
                  <a:ext cx="304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9" name="Oval 28"/>
                <p:cNvSpPr/>
                <p:nvPr/>
              </p:nvSpPr>
              <p:spPr>
                <a:xfrm>
                  <a:off x="3886200" y="2590800"/>
                  <a:ext cx="304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30" name="Oval 29"/>
                <p:cNvSpPr/>
                <p:nvPr/>
              </p:nvSpPr>
              <p:spPr>
                <a:xfrm>
                  <a:off x="4267200" y="2590800"/>
                  <a:ext cx="304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sp>
            <p:nvSpPr>
              <p:cNvPr id="27" name="Oval 26"/>
              <p:cNvSpPr/>
              <p:nvPr/>
            </p:nvSpPr>
            <p:spPr>
              <a:xfrm>
                <a:off x="2743200" y="2590800"/>
                <a:ext cx="304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grpSp>
          <p:nvGrpSpPr>
            <p:cNvPr id="41" name="Group 40"/>
            <p:cNvGrpSpPr/>
            <p:nvPr/>
          </p:nvGrpSpPr>
          <p:grpSpPr>
            <a:xfrm rot="5400000">
              <a:off x="5734417" y="4733628"/>
              <a:ext cx="265967" cy="152401"/>
              <a:chOff x="3505203" y="3505190"/>
              <a:chExt cx="685796" cy="228601"/>
            </a:xfrm>
            <a:solidFill>
              <a:srgbClr val="45CB27"/>
            </a:solidFill>
          </p:grpSpPr>
          <p:sp>
            <p:nvSpPr>
              <p:cNvPr id="43" name="Oval 42"/>
              <p:cNvSpPr/>
              <p:nvPr/>
            </p:nvSpPr>
            <p:spPr>
              <a:xfrm>
                <a:off x="3505203" y="3505191"/>
                <a:ext cx="304798"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44" name="Oval 43"/>
              <p:cNvSpPr/>
              <p:nvPr/>
            </p:nvSpPr>
            <p:spPr>
              <a:xfrm>
                <a:off x="3886201" y="3505190"/>
                <a:ext cx="304798"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grpSp>
      <p:sp>
        <p:nvSpPr>
          <p:cNvPr id="136" name="TextBox 135"/>
          <p:cNvSpPr txBox="1"/>
          <p:nvPr/>
        </p:nvSpPr>
        <p:spPr>
          <a:xfrm>
            <a:off x="800109" y="5867400"/>
            <a:ext cx="29336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Monolithic Accelerator</a:t>
            </a:r>
          </a:p>
        </p:txBody>
      </p:sp>
      <p:cxnSp>
        <p:nvCxnSpPr>
          <p:cNvPr id="173" name="Straight Arrow Connector 172"/>
          <p:cNvCxnSpPr/>
          <p:nvPr/>
        </p:nvCxnSpPr>
        <p:spPr>
          <a:xfrm>
            <a:off x="5547413" y="4975683"/>
            <a:ext cx="0" cy="326136"/>
          </a:xfrm>
          <a:prstGeom prst="straightConnector1">
            <a:avLst/>
          </a:prstGeom>
          <a:noFill/>
          <a:ln w="38100" cap="flat" cmpd="sng" algn="ctr">
            <a:solidFill>
              <a:schemeClr val="tx1"/>
            </a:solidFill>
            <a:prstDash val="solid"/>
            <a:miter lim="800000"/>
            <a:headEnd type="none"/>
            <a:tailEnd type="arrow"/>
          </a:ln>
          <a:effectLst/>
        </p:spPr>
      </p:cxnSp>
      <p:cxnSp>
        <p:nvCxnSpPr>
          <p:cNvPr id="174" name="Straight Arrow Connector 173"/>
          <p:cNvCxnSpPr>
            <a:stCxn id="242" idx="2"/>
            <a:endCxn id="209" idx="0"/>
          </p:cNvCxnSpPr>
          <p:nvPr/>
        </p:nvCxnSpPr>
        <p:spPr>
          <a:xfrm flipH="1">
            <a:off x="6875329" y="3429000"/>
            <a:ext cx="20771" cy="272619"/>
          </a:xfrm>
          <a:prstGeom prst="straightConnector1">
            <a:avLst/>
          </a:prstGeom>
          <a:noFill/>
          <a:ln w="38100" cap="flat" cmpd="sng" algn="ctr">
            <a:solidFill>
              <a:schemeClr val="tx1"/>
            </a:solidFill>
            <a:prstDash val="solid"/>
            <a:miter lim="800000"/>
            <a:headEnd type="none"/>
            <a:tailEnd type="arrow"/>
          </a:ln>
          <a:effectLst/>
        </p:spPr>
      </p:cxnSp>
      <p:grpSp>
        <p:nvGrpSpPr>
          <p:cNvPr id="12" name="Group 11"/>
          <p:cNvGrpSpPr/>
          <p:nvPr/>
        </p:nvGrpSpPr>
        <p:grpSpPr>
          <a:xfrm>
            <a:off x="140816" y="1219200"/>
            <a:ext cx="1546410" cy="1295400"/>
            <a:chOff x="1143000" y="1581090"/>
            <a:chExt cx="1546410" cy="1295400"/>
          </a:xfrm>
        </p:grpSpPr>
        <p:pic>
          <p:nvPicPr>
            <p:cNvPr id="75" name="Picture 74"/>
            <p:cNvPicPr>
              <a:picLocks noChangeAspect="1"/>
            </p:cNvPicPr>
            <p:nvPr/>
          </p:nvPicPr>
          <p:blipFill>
            <a:blip r:embed="rId3"/>
            <a:stretch>
              <a:fillRect/>
            </a:stretch>
          </p:blipFill>
          <p:spPr>
            <a:xfrm>
              <a:off x="1143000" y="1981200"/>
              <a:ext cx="1546410" cy="895290"/>
            </a:xfrm>
            <a:prstGeom prst="rect">
              <a:avLst/>
            </a:prstGeom>
          </p:spPr>
        </p:pic>
        <p:sp>
          <p:nvSpPr>
            <p:cNvPr id="77" name="TextBox 76"/>
            <p:cNvSpPr txBox="1"/>
            <p:nvPr/>
          </p:nvSpPr>
          <p:spPr>
            <a:xfrm>
              <a:off x="1320172" y="1581090"/>
              <a:ext cx="11703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Model A</a:t>
              </a:r>
            </a:p>
          </p:txBody>
        </p:sp>
      </p:grpSp>
      <p:sp>
        <p:nvSpPr>
          <p:cNvPr id="209" name="TextBox 208"/>
          <p:cNvSpPr txBox="1"/>
          <p:nvPr/>
        </p:nvSpPr>
        <p:spPr>
          <a:xfrm>
            <a:off x="6277857" y="3701619"/>
            <a:ext cx="119494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Family 2</a:t>
            </a:r>
          </a:p>
        </p:txBody>
      </p:sp>
      <p:sp>
        <p:nvSpPr>
          <p:cNvPr id="210" name="TextBox 209"/>
          <p:cNvSpPr txBox="1"/>
          <p:nvPr/>
        </p:nvSpPr>
        <p:spPr>
          <a:xfrm>
            <a:off x="7660630" y="3701619"/>
            <a:ext cx="119494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Family 3</a:t>
            </a:r>
          </a:p>
        </p:txBody>
      </p:sp>
      <p:sp>
        <p:nvSpPr>
          <p:cNvPr id="99" name="TextBox 98"/>
          <p:cNvSpPr txBox="1"/>
          <p:nvPr/>
        </p:nvSpPr>
        <p:spPr>
          <a:xfrm>
            <a:off x="198932" y="609600"/>
            <a:ext cx="391261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Gill Sans MT"/>
                <a:ea typeface="+mn-ea"/>
                <a:cs typeface="Gill Sans MT"/>
              </a:rPr>
              <a:t>Edge TPU Accelerator</a:t>
            </a:r>
          </a:p>
        </p:txBody>
      </p:sp>
      <p:sp>
        <p:nvSpPr>
          <p:cNvPr id="102" name="TextBox 101"/>
          <p:cNvSpPr txBox="1"/>
          <p:nvPr/>
        </p:nvSpPr>
        <p:spPr>
          <a:xfrm>
            <a:off x="6213539" y="533400"/>
            <a:ext cx="126188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Gill Sans MT"/>
                <a:ea typeface="+mn-ea"/>
                <a:cs typeface="Gill Sans MT"/>
              </a:rPr>
              <a:t>Mensa</a:t>
            </a:r>
          </a:p>
        </p:txBody>
      </p:sp>
      <p:cxnSp>
        <p:nvCxnSpPr>
          <p:cNvPr id="109" name="Straight Arrow Connector 108"/>
          <p:cNvCxnSpPr>
            <a:cxnSpLocks/>
          </p:cNvCxnSpPr>
          <p:nvPr/>
        </p:nvCxnSpPr>
        <p:spPr>
          <a:xfrm>
            <a:off x="2356192" y="2891297"/>
            <a:ext cx="0" cy="810322"/>
          </a:xfrm>
          <a:prstGeom prst="straightConnector1">
            <a:avLst/>
          </a:prstGeom>
          <a:noFill/>
          <a:ln w="57150" cap="flat" cmpd="sng" algn="ctr">
            <a:solidFill>
              <a:schemeClr val="tx1"/>
            </a:solidFill>
            <a:prstDash val="solid"/>
            <a:miter lim="800000"/>
            <a:headEnd type="none"/>
            <a:tailEnd type="arrow"/>
          </a:ln>
          <a:effectLst/>
        </p:spPr>
      </p:cxnSp>
      <p:cxnSp>
        <p:nvCxnSpPr>
          <p:cNvPr id="137" name="Straight Arrow Connector 136"/>
          <p:cNvCxnSpPr>
            <a:cxnSpLocks/>
          </p:cNvCxnSpPr>
          <p:nvPr/>
        </p:nvCxnSpPr>
        <p:spPr>
          <a:xfrm flipV="1">
            <a:off x="4648200" y="1066800"/>
            <a:ext cx="0" cy="5167690"/>
          </a:xfrm>
          <a:prstGeom prst="straightConnector1">
            <a:avLst/>
          </a:prstGeom>
          <a:ln w="19050" cmpd="sng">
            <a:solidFill>
              <a:schemeClr val="tx1"/>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990599" y="4571997"/>
            <a:ext cx="2667001" cy="1219202"/>
            <a:chOff x="1656735" y="4190999"/>
            <a:chExt cx="1696065" cy="914403"/>
          </a:xfrm>
        </p:grpSpPr>
        <p:sp>
          <p:nvSpPr>
            <p:cNvPr id="139" name="Rounded Rectangle 138"/>
            <p:cNvSpPr/>
            <p:nvPr/>
          </p:nvSpPr>
          <p:spPr>
            <a:xfrm>
              <a:off x="1656735" y="4191000"/>
              <a:ext cx="1696065" cy="914400"/>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140" name="Group 139"/>
            <p:cNvGrpSpPr/>
            <p:nvPr/>
          </p:nvGrpSpPr>
          <p:grpSpPr>
            <a:xfrm>
              <a:off x="1728012" y="4190999"/>
              <a:ext cx="380998" cy="914400"/>
              <a:chOff x="3778929" y="5410199"/>
              <a:chExt cx="670320" cy="1219200"/>
            </a:xfrm>
          </p:grpSpPr>
          <p:sp>
            <p:nvSpPr>
              <p:cNvPr id="225" name="Rounded Rectangle 224"/>
              <p:cNvSpPr/>
              <p:nvPr/>
            </p:nvSpPr>
            <p:spPr>
              <a:xfrm>
                <a:off x="3778929" y="5486401"/>
                <a:ext cx="670320" cy="1036983"/>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226" name="TextBox 225"/>
              <p:cNvSpPr txBox="1"/>
              <p:nvPr/>
            </p:nvSpPr>
            <p:spPr>
              <a:xfrm rot="16200000">
                <a:off x="3503998" y="5795964"/>
                <a:ext cx="1219200" cy="4476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Buffer</a:t>
                </a:r>
              </a:p>
            </p:txBody>
          </p:sp>
        </p:grpSp>
        <p:grpSp>
          <p:nvGrpSpPr>
            <p:cNvPr id="141" name="Group 140"/>
            <p:cNvGrpSpPr/>
            <p:nvPr/>
          </p:nvGrpSpPr>
          <p:grpSpPr>
            <a:xfrm>
              <a:off x="2165557" y="4191002"/>
              <a:ext cx="359620" cy="914400"/>
              <a:chOff x="3655823" y="5410202"/>
              <a:chExt cx="476852" cy="1219200"/>
            </a:xfrm>
          </p:grpSpPr>
          <p:sp>
            <p:nvSpPr>
              <p:cNvPr id="223" name="Rounded Rectangle 222"/>
              <p:cNvSpPr/>
              <p:nvPr/>
            </p:nvSpPr>
            <p:spPr>
              <a:xfrm>
                <a:off x="3655823" y="5486401"/>
                <a:ext cx="476852" cy="1036983"/>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224" name="TextBox 223"/>
              <p:cNvSpPr txBox="1"/>
              <p:nvPr/>
            </p:nvSpPr>
            <p:spPr>
              <a:xfrm rot="16200000">
                <a:off x="3267073" y="5851104"/>
                <a:ext cx="1219200" cy="337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Gill Sans MT"/>
                    <a:ea typeface="+mn-ea"/>
                    <a:cs typeface="Gill Sans MT"/>
                  </a:rPr>
                  <a:t>NoC</a:t>
                </a:r>
                <a:endParaRPr kumimoji="0" lang="en-US" sz="20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142" name="Group 141"/>
            <p:cNvGrpSpPr/>
            <p:nvPr/>
          </p:nvGrpSpPr>
          <p:grpSpPr>
            <a:xfrm>
              <a:off x="2590801" y="4267200"/>
              <a:ext cx="685800" cy="762000"/>
              <a:chOff x="1905000" y="4876800"/>
              <a:chExt cx="4370698" cy="2998047"/>
            </a:xfrm>
          </p:grpSpPr>
          <p:grpSp>
            <p:nvGrpSpPr>
              <p:cNvPr id="143" name="Group 142"/>
              <p:cNvGrpSpPr/>
              <p:nvPr/>
            </p:nvGrpSpPr>
            <p:grpSpPr>
              <a:xfrm>
                <a:off x="1905000" y="4876800"/>
                <a:ext cx="4370698" cy="1474047"/>
                <a:chOff x="1905000" y="4876800"/>
                <a:chExt cx="4370698" cy="1474047"/>
              </a:xfrm>
            </p:grpSpPr>
            <p:grpSp>
              <p:nvGrpSpPr>
                <p:cNvPr id="185" name="Group 184"/>
                <p:cNvGrpSpPr/>
                <p:nvPr/>
              </p:nvGrpSpPr>
              <p:grpSpPr>
                <a:xfrm>
                  <a:off x="1905000" y="4876800"/>
                  <a:ext cx="2160898" cy="1474047"/>
                  <a:chOff x="1823106" y="5168762"/>
                  <a:chExt cx="1687788" cy="1155838"/>
                </a:xfrm>
              </p:grpSpPr>
              <p:sp>
                <p:nvSpPr>
                  <p:cNvPr id="203" name="Rounded Rectangle 202"/>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04" name="Rounded Rectangle 203"/>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05" name="Rounded Rectangle 204"/>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06" name="Rounded Rectangle 205"/>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08" name="Rounded Rectangle 207"/>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11" name="Rounded Rectangle 210"/>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12" name="Rounded Rectangle 211"/>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14" name="Rounded Rectangle 213"/>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15" name="Rounded Rectangle 214"/>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16" name="Rounded Rectangle 215"/>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17" name="Rounded Rectangle 216"/>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18" name="Rounded Rectangle 217"/>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19" name="Rounded Rectangle 218"/>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20" name="Rounded Rectangle 219"/>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21" name="Rounded Rectangle 220"/>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22" name="Rounded Rectangle 221"/>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grpSp>
            <p:grpSp>
              <p:nvGrpSpPr>
                <p:cNvPr id="186" name="Group 185"/>
                <p:cNvGrpSpPr/>
                <p:nvPr/>
              </p:nvGrpSpPr>
              <p:grpSpPr>
                <a:xfrm>
                  <a:off x="4114800" y="4876800"/>
                  <a:ext cx="2160898" cy="1474047"/>
                  <a:chOff x="1823106" y="5168762"/>
                  <a:chExt cx="1687788" cy="1155838"/>
                </a:xfrm>
              </p:grpSpPr>
              <p:sp>
                <p:nvSpPr>
                  <p:cNvPr id="187" name="Rounded Rectangle 186"/>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88" name="Rounded Rectangle 187"/>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89" name="Rounded Rectangle 188"/>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0" name="Rounded Rectangle 189"/>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1" name="Rounded Rectangle 190"/>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2" name="Rounded Rectangle 191"/>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3" name="Rounded Rectangle 192"/>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4" name="Rounded Rectangle 193"/>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5" name="Rounded Rectangle 194"/>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6" name="Rounded Rectangle 195"/>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7" name="Rounded Rectangle 196"/>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8" name="Rounded Rectangle 197"/>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99" name="Rounded Rectangle 198"/>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00" name="Rounded Rectangle 199"/>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01" name="Rounded Rectangle 200"/>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02" name="Rounded Rectangle 201"/>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grpSp>
          </p:grpSp>
          <p:grpSp>
            <p:nvGrpSpPr>
              <p:cNvPr id="144" name="Group 143"/>
              <p:cNvGrpSpPr/>
              <p:nvPr/>
            </p:nvGrpSpPr>
            <p:grpSpPr>
              <a:xfrm>
                <a:off x="1905000" y="6400800"/>
                <a:ext cx="4370698" cy="1474047"/>
                <a:chOff x="1905000" y="4876800"/>
                <a:chExt cx="4370698" cy="1474047"/>
              </a:xfrm>
            </p:grpSpPr>
            <p:grpSp>
              <p:nvGrpSpPr>
                <p:cNvPr id="145" name="Group 144"/>
                <p:cNvGrpSpPr/>
                <p:nvPr/>
              </p:nvGrpSpPr>
              <p:grpSpPr>
                <a:xfrm>
                  <a:off x="1905000" y="4876800"/>
                  <a:ext cx="2160898" cy="1474047"/>
                  <a:chOff x="1823106" y="5168762"/>
                  <a:chExt cx="1687788" cy="1155838"/>
                </a:xfrm>
              </p:grpSpPr>
              <p:sp>
                <p:nvSpPr>
                  <p:cNvPr id="163" name="Rounded Rectangle 162"/>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4" name="Rounded Rectangle 163"/>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5" name="Rounded Rectangle 164"/>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6" name="Rounded Rectangle 165"/>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7" name="Rounded Rectangle 166"/>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8" name="Rounded Rectangle 167"/>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9" name="Rounded Rectangle 168"/>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70" name="Rounded Rectangle 169"/>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71" name="Rounded Rectangle 170"/>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72" name="Rounded Rectangle 171"/>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79" name="Rounded Rectangle 178"/>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80" name="Rounded Rectangle 179"/>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81" name="Rounded Rectangle 180"/>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82" name="Rounded Rectangle 181"/>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83" name="Rounded Rectangle 182"/>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84" name="Rounded Rectangle 183"/>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grpSp>
            <p:grpSp>
              <p:nvGrpSpPr>
                <p:cNvPr id="146" name="Group 145"/>
                <p:cNvGrpSpPr/>
                <p:nvPr/>
              </p:nvGrpSpPr>
              <p:grpSpPr>
                <a:xfrm>
                  <a:off x="4114800" y="4876800"/>
                  <a:ext cx="2160898" cy="1474047"/>
                  <a:chOff x="1823106" y="5168762"/>
                  <a:chExt cx="1687788" cy="1155838"/>
                </a:xfrm>
              </p:grpSpPr>
              <p:sp>
                <p:nvSpPr>
                  <p:cNvPr id="147" name="Rounded Rectangle 146"/>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48" name="Rounded Rectangle 147"/>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49" name="Rounded Rectangle 148"/>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0" name="Rounded Rectangle 149"/>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1" name="Rounded Rectangle 150"/>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2" name="Rounded Rectangle 151"/>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3" name="Rounded Rectangle 152"/>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4" name="Rounded Rectangle 153"/>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5" name="Rounded Rectangle 154"/>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6" name="Rounded Rectangle 155"/>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7" name="Rounded Rectangle 156"/>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8" name="Rounded Rectangle 157"/>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59" name="Rounded Rectangle 158"/>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0" name="Rounded Rectangle 159"/>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1" name="Rounded Rectangle 160"/>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162" name="Rounded Rectangle 161"/>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0000"/>
                        </a:solidFill>
                        <a:effectLst/>
                        <a:uLnTx/>
                        <a:uFillTx/>
                        <a:latin typeface="Gill Sans MT"/>
                        <a:ea typeface="+mn-ea"/>
                        <a:cs typeface="Gill Sans MT"/>
                      </a:rPr>
                      <a:t>PE</a:t>
                    </a:r>
                  </a:p>
                </p:txBody>
              </p:sp>
            </p:grpSp>
          </p:grpSp>
        </p:grpSp>
      </p:grpSp>
      <p:pic>
        <p:nvPicPr>
          <p:cNvPr id="2" name="Picture 1"/>
          <p:cNvPicPr>
            <a:picLocks noChangeAspect="1"/>
          </p:cNvPicPr>
          <p:nvPr/>
        </p:nvPicPr>
        <p:blipFill>
          <a:blip r:embed="rId4"/>
          <a:stretch>
            <a:fillRect/>
          </a:stretch>
        </p:blipFill>
        <p:spPr>
          <a:xfrm>
            <a:off x="1664816" y="1619310"/>
            <a:ext cx="1219200" cy="810978"/>
          </a:xfrm>
          <a:prstGeom prst="rect">
            <a:avLst/>
          </a:prstGeom>
        </p:spPr>
      </p:pic>
      <p:sp>
        <p:nvSpPr>
          <p:cNvPr id="230" name="TextBox 229"/>
          <p:cNvSpPr txBox="1"/>
          <p:nvPr/>
        </p:nvSpPr>
        <p:spPr>
          <a:xfrm>
            <a:off x="1713628" y="1219200"/>
            <a:ext cx="11703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Model B</a:t>
            </a:r>
          </a:p>
        </p:txBody>
      </p:sp>
      <p:pic>
        <p:nvPicPr>
          <p:cNvPr id="231" name="Picture 230">
            <a:extLst>
              <a:ext uri="{FF2B5EF4-FFF2-40B4-BE49-F238E27FC236}">
                <a16:creationId xmlns:a16="http://schemas.microsoft.com/office/drawing/2014/main" id="{E4F31467-1A4E-A642-A1C4-D3DB55A2A338}"/>
              </a:ext>
            </a:extLst>
          </p:cNvPr>
          <p:cNvPicPr>
            <a:picLocks noChangeAspect="1"/>
          </p:cNvPicPr>
          <p:nvPr/>
        </p:nvPicPr>
        <p:blipFill>
          <a:blip r:embed="rId5"/>
          <a:stretch>
            <a:fillRect/>
          </a:stretch>
        </p:blipFill>
        <p:spPr>
          <a:xfrm>
            <a:off x="3265016" y="1673738"/>
            <a:ext cx="914400" cy="783772"/>
          </a:xfrm>
          <a:prstGeom prst="rect">
            <a:avLst/>
          </a:prstGeom>
        </p:spPr>
      </p:pic>
      <p:sp>
        <p:nvSpPr>
          <p:cNvPr id="232" name="TextBox 231"/>
          <p:cNvSpPr txBox="1"/>
          <p:nvPr/>
        </p:nvSpPr>
        <p:spPr>
          <a:xfrm>
            <a:off x="3073644" y="1219200"/>
            <a:ext cx="119355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Model C</a:t>
            </a:r>
          </a:p>
        </p:txBody>
      </p:sp>
      <p:grpSp>
        <p:nvGrpSpPr>
          <p:cNvPr id="235" name="Group 234"/>
          <p:cNvGrpSpPr/>
          <p:nvPr/>
        </p:nvGrpSpPr>
        <p:grpSpPr>
          <a:xfrm>
            <a:off x="4800600" y="1219200"/>
            <a:ext cx="1546410" cy="1295400"/>
            <a:chOff x="1143000" y="1581090"/>
            <a:chExt cx="1546410" cy="1295400"/>
          </a:xfrm>
        </p:grpSpPr>
        <p:pic>
          <p:nvPicPr>
            <p:cNvPr id="236" name="Picture 235"/>
            <p:cNvPicPr>
              <a:picLocks noChangeAspect="1"/>
            </p:cNvPicPr>
            <p:nvPr/>
          </p:nvPicPr>
          <p:blipFill>
            <a:blip r:embed="rId3"/>
            <a:stretch>
              <a:fillRect/>
            </a:stretch>
          </p:blipFill>
          <p:spPr>
            <a:xfrm>
              <a:off x="1143000" y="1981200"/>
              <a:ext cx="1546410" cy="895290"/>
            </a:xfrm>
            <a:prstGeom prst="rect">
              <a:avLst/>
            </a:prstGeom>
          </p:spPr>
        </p:pic>
        <p:sp>
          <p:nvSpPr>
            <p:cNvPr id="237" name="TextBox 236"/>
            <p:cNvSpPr txBox="1"/>
            <p:nvPr/>
          </p:nvSpPr>
          <p:spPr>
            <a:xfrm>
              <a:off x="1320172" y="1581090"/>
              <a:ext cx="11703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Model A</a:t>
              </a:r>
            </a:p>
          </p:txBody>
        </p:sp>
      </p:grpSp>
      <p:pic>
        <p:nvPicPr>
          <p:cNvPr id="238" name="Picture 237"/>
          <p:cNvPicPr>
            <a:picLocks noChangeAspect="1"/>
          </p:cNvPicPr>
          <p:nvPr/>
        </p:nvPicPr>
        <p:blipFill>
          <a:blip r:embed="rId4"/>
          <a:stretch>
            <a:fillRect/>
          </a:stretch>
        </p:blipFill>
        <p:spPr>
          <a:xfrm>
            <a:off x="6324600" y="1619310"/>
            <a:ext cx="1219200" cy="810978"/>
          </a:xfrm>
          <a:prstGeom prst="rect">
            <a:avLst/>
          </a:prstGeom>
        </p:spPr>
      </p:pic>
      <p:sp>
        <p:nvSpPr>
          <p:cNvPr id="239" name="TextBox 238"/>
          <p:cNvSpPr txBox="1"/>
          <p:nvPr/>
        </p:nvSpPr>
        <p:spPr>
          <a:xfrm>
            <a:off x="6373412" y="1219200"/>
            <a:ext cx="11703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Model B</a:t>
            </a:r>
          </a:p>
        </p:txBody>
      </p:sp>
      <p:pic>
        <p:nvPicPr>
          <p:cNvPr id="240" name="Picture 239">
            <a:extLst>
              <a:ext uri="{FF2B5EF4-FFF2-40B4-BE49-F238E27FC236}">
                <a16:creationId xmlns:a16="http://schemas.microsoft.com/office/drawing/2014/main" id="{E4F31467-1A4E-A642-A1C4-D3DB55A2A338}"/>
              </a:ext>
            </a:extLst>
          </p:cNvPr>
          <p:cNvPicPr>
            <a:picLocks noChangeAspect="1"/>
          </p:cNvPicPr>
          <p:nvPr/>
        </p:nvPicPr>
        <p:blipFill>
          <a:blip r:embed="rId5"/>
          <a:stretch>
            <a:fillRect/>
          </a:stretch>
        </p:blipFill>
        <p:spPr>
          <a:xfrm>
            <a:off x="7924800" y="1673738"/>
            <a:ext cx="914400" cy="783772"/>
          </a:xfrm>
          <a:prstGeom prst="rect">
            <a:avLst/>
          </a:prstGeom>
        </p:spPr>
      </p:pic>
      <p:sp>
        <p:nvSpPr>
          <p:cNvPr id="241" name="TextBox 240"/>
          <p:cNvSpPr txBox="1"/>
          <p:nvPr/>
        </p:nvSpPr>
        <p:spPr>
          <a:xfrm>
            <a:off x="7733428" y="1219200"/>
            <a:ext cx="119355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Model C</a:t>
            </a:r>
          </a:p>
        </p:txBody>
      </p:sp>
      <p:sp>
        <p:nvSpPr>
          <p:cNvPr id="242" name="Rounded Rectangle 241"/>
          <p:cNvSpPr/>
          <p:nvPr/>
        </p:nvSpPr>
        <p:spPr>
          <a:xfrm>
            <a:off x="6172200" y="2971800"/>
            <a:ext cx="1447800" cy="4572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Runtime</a:t>
            </a:r>
          </a:p>
        </p:txBody>
      </p:sp>
      <p:cxnSp>
        <p:nvCxnSpPr>
          <p:cNvPr id="243" name="Straight Arrow Connector 242"/>
          <p:cNvCxnSpPr/>
          <p:nvPr/>
        </p:nvCxnSpPr>
        <p:spPr>
          <a:xfrm>
            <a:off x="6934200" y="2438400"/>
            <a:ext cx="0" cy="457200"/>
          </a:xfrm>
          <a:prstGeom prst="straightConnector1">
            <a:avLst/>
          </a:prstGeom>
          <a:noFill/>
          <a:ln w="57150" cap="flat" cmpd="sng" algn="ctr">
            <a:solidFill>
              <a:schemeClr val="tx1"/>
            </a:solidFill>
            <a:prstDash val="solid"/>
            <a:miter lim="800000"/>
            <a:headEnd type="none"/>
            <a:tailEnd type="arrow"/>
          </a:ln>
          <a:effectLst/>
        </p:spPr>
      </p:cxnSp>
      <p:grpSp>
        <p:nvGrpSpPr>
          <p:cNvPr id="21" name="Group 20"/>
          <p:cNvGrpSpPr/>
          <p:nvPr/>
        </p:nvGrpSpPr>
        <p:grpSpPr>
          <a:xfrm>
            <a:off x="5318813" y="4158822"/>
            <a:ext cx="457200" cy="693869"/>
            <a:chOff x="7848600" y="4419599"/>
            <a:chExt cx="533400" cy="902029"/>
          </a:xfrm>
        </p:grpSpPr>
        <p:sp>
          <p:nvSpPr>
            <p:cNvPr id="74" name="Rounded Rectangle 73"/>
            <p:cNvSpPr/>
            <p:nvPr/>
          </p:nvSpPr>
          <p:spPr bwMode="auto">
            <a:xfrm>
              <a:off x="7848600" y="4419599"/>
              <a:ext cx="533400" cy="902029"/>
            </a:xfrm>
            <a:prstGeom prst="roundRect">
              <a:avLst/>
            </a:prstGeom>
            <a:solidFill>
              <a:schemeClr val="lt1">
                <a:alpha val="0"/>
              </a:schemeClr>
            </a:solidFill>
            <a:ln w="28575" cmpd="sng">
              <a:solidFill>
                <a:srgbClr val="000000"/>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Gill Sans MT"/>
                <a:ea typeface="굴림" pitchFamily="34" charset="-127"/>
                <a:cs typeface="Gill Sans MT"/>
              </a:endParaRPr>
            </a:p>
          </p:txBody>
        </p:sp>
        <p:grpSp>
          <p:nvGrpSpPr>
            <p:cNvPr id="17" name="Group 16"/>
            <p:cNvGrpSpPr/>
            <p:nvPr/>
          </p:nvGrpSpPr>
          <p:grpSpPr>
            <a:xfrm rot="5400000">
              <a:off x="7646884" y="4817326"/>
              <a:ext cx="718390" cy="162558"/>
              <a:chOff x="2743200" y="2590800"/>
              <a:chExt cx="1828800" cy="228600"/>
            </a:xfrm>
          </p:grpSpPr>
          <p:grpSp>
            <p:nvGrpSpPr>
              <p:cNvPr id="18" name="Group 17"/>
              <p:cNvGrpSpPr/>
              <p:nvPr/>
            </p:nvGrpSpPr>
            <p:grpSpPr>
              <a:xfrm>
                <a:off x="3124200" y="2590800"/>
                <a:ext cx="1447800" cy="228600"/>
                <a:chOff x="3505200" y="2590800"/>
                <a:chExt cx="1447800" cy="228600"/>
              </a:xfrm>
            </p:grpSpPr>
            <p:sp>
              <p:nvSpPr>
                <p:cNvPr id="20" name="Oval 19"/>
                <p:cNvSpPr/>
                <p:nvPr/>
              </p:nvSpPr>
              <p:spPr>
                <a:xfrm>
                  <a:off x="3505200" y="2590800"/>
                  <a:ext cx="304800"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2" name="Oval 21"/>
                <p:cNvSpPr/>
                <p:nvPr/>
              </p:nvSpPr>
              <p:spPr>
                <a:xfrm>
                  <a:off x="3886200" y="2590800"/>
                  <a:ext cx="304800"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3" name="Oval 22"/>
                <p:cNvSpPr/>
                <p:nvPr/>
              </p:nvSpPr>
              <p:spPr>
                <a:xfrm>
                  <a:off x="4267200" y="2590800"/>
                  <a:ext cx="304800"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4" name="Oval 23"/>
                <p:cNvSpPr/>
                <p:nvPr/>
              </p:nvSpPr>
              <p:spPr>
                <a:xfrm>
                  <a:off x="4648200" y="2590800"/>
                  <a:ext cx="304800"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sp>
            <p:nvSpPr>
              <p:cNvPr id="19" name="Oval 18"/>
              <p:cNvSpPr/>
              <p:nvPr/>
            </p:nvSpPr>
            <p:spPr>
              <a:xfrm>
                <a:off x="2743200" y="2590800"/>
                <a:ext cx="304800"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grpSp>
          <p:nvGrpSpPr>
            <p:cNvPr id="244" name="Group 243"/>
            <p:cNvGrpSpPr/>
            <p:nvPr/>
          </p:nvGrpSpPr>
          <p:grpSpPr>
            <a:xfrm rot="5400000">
              <a:off x="7865326" y="4817324"/>
              <a:ext cx="718388" cy="162562"/>
              <a:chOff x="2743194" y="1533504"/>
              <a:chExt cx="1828805" cy="228605"/>
            </a:xfrm>
            <a:solidFill>
              <a:srgbClr val="1F497D"/>
            </a:solidFill>
          </p:grpSpPr>
          <p:grpSp>
            <p:nvGrpSpPr>
              <p:cNvPr id="245" name="Group 244"/>
              <p:cNvGrpSpPr/>
              <p:nvPr/>
            </p:nvGrpSpPr>
            <p:grpSpPr>
              <a:xfrm>
                <a:off x="3124198" y="1533505"/>
                <a:ext cx="1447801" cy="228604"/>
                <a:chOff x="3505198" y="1533505"/>
                <a:chExt cx="1447801" cy="228604"/>
              </a:xfrm>
              <a:grpFill/>
            </p:grpSpPr>
            <p:sp>
              <p:nvSpPr>
                <p:cNvPr id="247" name="Oval 246"/>
                <p:cNvSpPr/>
                <p:nvPr/>
              </p:nvSpPr>
              <p:spPr>
                <a:xfrm>
                  <a:off x="3505198" y="1533510"/>
                  <a:ext cx="304800" cy="2285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48" name="Oval 247"/>
                <p:cNvSpPr/>
                <p:nvPr/>
              </p:nvSpPr>
              <p:spPr>
                <a:xfrm>
                  <a:off x="3886198" y="1533510"/>
                  <a:ext cx="304800" cy="2285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49" name="Oval 248"/>
                <p:cNvSpPr/>
                <p:nvPr/>
              </p:nvSpPr>
              <p:spPr>
                <a:xfrm>
                  <a:off x="4267201" y="1533505"/>
                  <a:ext cx="304802" cy="2286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50" name="Oval 249"/>
                <p:cNvSpPr/>
                <p:nvPr/>
              </p:nvSpPr>
              <p:spPr>
                <a:xfrm>
                  <a:off x="4648197" y="1533506"/>
                  <a:ext cx="304802" cy="2285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sp>
            <p:nvSpPr>
              <p:cNvPr id="246" name="Oval 245"/>
              <p:cNvSpPr/>
              <p:nvPr/>
            </p:nvSpPr>
            <p:spPr>
              <a:xfrm>
                <a:off x="2743194" y="1533504"/>
                <a:ext cx="304802" cy="22860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grpSp>
      <p:grpSp>
        <p:nvGrpSpPr>
          <p:cNvPr id="31" name="Group 30"/>
          <p:cNvGrpSpPr/>
          <p:nvPr/>
        </p:nvGrpSpPr>
        <p:grpSpPr>
          <a:xfrm>
            <a:off x="8083351" y="4158822"/>
            <a:ext cx="435862" cy="730443"/>
            <a:chOff x="8077199" y="4495798"/>
            <a:chExt cx="533400" cy="869574"/>
          </a:xfrm>
        </p:grpSpPr>
        <p:sp>
          <p:nvSpPr>
            <p:cNvPr id="252" name="Rounded Rectangle 251"/>
            <p:cNvSpPr/>
            <p:nvPr/>
          </p:nvSpPr>
          <p:spPr bwMode="auto">
            <a:xfrm>
              <a:off x="8077199" y="4495798"/>
              <a:ext cx="533400" cy="869574"/>
            </a:xfrm>
            <a:prstGeom prst="roundRect">
              <a:avLst/>
            </a:prstGeom>
            <a:solidFill>
              <a:schemeClr val="lt1">
                <a:alpha val="0"/>
              </a:schemeClr>
            </a:solidFill>
            <a:ln w="28575" cmpd="sng">
              <a:solidFill>
                <a:srgbClr val="000000"/>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Gill Sans MT"/>
                <a:ea typeface="굴림" pitchFamily="34" charset="-127"/>
                <a:cs typeface="Gill Sans MT"/>
              </a:endParaRPr>
            </a:p>
          </p:txBody>
        </p:sp>
        <p:grpSp>
          <p:nvGrpSpPr>
            <p:cNvPr id="261" name="Group 260"/>
            <p:cNvGrpSpPr/>
            <p:nvPr/>
          </p:nvGrpSpPr>
          <p:grpSpPr>
            <a:xfrm rot="5400000">
              <a:off x="7950317" y="4892158"/>
              <a:ext cx="568725" cy="162558"/>
              <a:chOff x="3505200" y="2590800"/>
              <a:chExt cx="1447800" cy="228600"/>
            </a:xfrm>
            <a:solidFill>
              <a:schemeClr val="tx2">
                <a:lumMod val="20000"/>
                <a:lumOff val="80000"/>
              </a:schemeClr>
            </a:solidFill>
          </p:grpSpPr>
          <p:sp>
            <p:nvSpPr>
              <p:cNvPr id="263" name="Oval 262"/>
              <p:cNvSpPr/>
              <p:nvPr/>
            </p:nvSpPr>
            <p:spPr>
              <a:xfrm>
                <a:off x="3505200" y="2590800"/>
                <a:ext cx="304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64" name="Oval 263"/>
              <p:cNvSpPr/>
              <p:nvPr/>
            </p:nvSpPr>
            <p:spPr>
              <a:xfrm>
                <a:off x="3886200" y="2590800"/>
                <a:ext cx="304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65" name="Oval 264"/>
              <p:cNvSpPr/>
              <p:nvPr/>
            </p:nvSpPr>
            <p:spPr>
              <a:xfrm>
                <a:off x="4267200" y="2590800"/>
                <a:ext cx="304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66" name="Oval 265"/>
              <p:cNvSpPr/>
              <p:nvPr/>
            </p:nvSpPr>
            <p:spPr>
              <a:xfrm>
                <a:off x="4648200" y="2590800"/>
                <a:ext cx="304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grpSp>
          <p:nvGrpSpPr>
            <p:cNvPr id="254" name="Group 253"/>
            <p:cNvGrpSpPr/>
            <p:nvPr/>
          </p:nvGrpSpPr>
          <p:grpSpPr>
            <a:xfrm rot="5400000">
              <a:off x="8093926" y="4893525"/>
              <a:ext cx="718388" cy="162562"/>
              <a:chOff x="2743194" y="1533504"/>
              <a:chExt cx="1828805" cy="228605"/>
            </a:xfrm>
            <a:solidFill>
              <a:srgbClr val="FF6600"/>
            </a:solidFill>
          </p:grpSpPr>
          <p:grpSp>
            <p:nvGrpSpPr>
              <p:cNvPr id="255" name="Group 254"/>
              <p:cNvGrpSpPr/>
              <p:nvPr/>
            </p:nvGrpSpPr>
            <p:grpSpPr>
              <a:xfrm>
                <a:off x="3124198" y="1533505"/>
                <a:ext cx="1447801" cy="228604"/>
                <a:chOff x="3505198" y="1533505"/>
                <a:chExt cx="1447801" cy="228604"/>
              </a:xfrm>
              <a:grpFill/>
            </p:grpSpPr>
            <p:sp>
              <p:nvSpPr>
                <p:cNvPr id="257" name="Oval 256"/>
                <p:cNvSpPr/>
                <p:nvPr/>
              </p:nvSpPr>
              <p:spPr>
                <a:xfrm>
                  <a:off x="3505198" y="1533510"/>
                  <a:ext cx="304800" cy="2285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58" name="Oval 257"/>
                <p:cNvSpPr/>
                <p:nvPr/>
              </p:nvSpPr>
              <p:spPr>
                <a:xfrm>
                  <a:off x="3886198" y="1533510"/>
                  <a:ext cx="304800" cy="2285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59" name="Oval 258"/>
                <p:cNvSpPr/>
                <p:nvPr/>
              </p:nvSpPr>
              <p:spPr>
                <a:xfrm>
                  <a:off x="4267201" y="1533505"/>
                  <a:ext cx="304802" cy="2286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260" name="Oval 259"/>
                <p:cNvSpPr/>
                <p:nvPr/>
              </p:nvSpPr>
              <p:spPr>
                <a:xfrm>
                  <a:off x="4648197" y="1533506"/>
                  <a:ext cx="304802" cy="2285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sp>
            <p:nvSpPr>
              <p:cNvPr id="256" name="Oval 255"/>
              <p:cNvSpPr/>
              <p:nvPr/>
            </p:nvSpPr>
            <p:spPr>
              <a:xfrm>
                <a:off x="2743194" y="1533504"/>
                <a:ext cx="304802" cy="22860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grpSp>
      <p:grpSp>
        <p:nvGrpSpPr>
          <p:cNvPr id="268" name="Group 267"/>
          <p:cNvGrpSpPr/>
          <p:nvPr/>
        </p:nvGrpSpPr>
        <p:grpSpPr>
          <a:xfrm>
            <a:off x="4861610" y="5445710"/>
            <a:ext cx="1193382" cy="788795"/>
            <a:chOff x="1600200" y="4191000"/>
            <a:chExt cx="1752600" cy="945821"/>
          </a:xfrm>
        </p:grpSpPr>
        <p:sp>
          <p:nvSpPr>
            <p:cNvPr id="269" name="Rounded Rectangle 268"/>
            <p:cNvSpPr/>
            <p:nvPr/>
          </p:nvSpPr>
          <p:spPr>
            <a:xfrm>
              <a:off x="1600200" y="4191000"/>
              <a:ext cx="1752600" cy="914400"/>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270" name="Group 269"/>
            <p:cNvGrpSpPr/>
            <p:nvPr/>
          </p:nvGrpSpPr>
          <p:grpSpPr>
            <a:xfrm>
              <a:off x="1600204" y="4199971"/>
              <a:ext cx="497200" cy="936850"/>
              <a:chOff x="3554058" y="5422154"/>
              <a:chExt cx="874762" cy="1249132"/>
            </a:xfrm>
          </p:grpSpPr>
          <p:sp>
            <p:nvSpPr>
              <p:cNvPr id="345" name="Rounded Rectangle 344"/>
              <p:cNvSpPr/>
              <p:nvPr/>
            </p:nvSpPr>
            <p:spPr>
              <a:xfrm>
                <a:off x="3688111" y="5486401"/>
                <a:ext cx="670321" cy="10369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uLnTx/>
                  <a:uFillTx/>
                  <a:latin typeface="Gill Sans MT"/>
                  <a:ea typeface="+mn-ea"/>
                  <a:cs typeface="Gill Sans MT"/>
                </a:endParaRPr>
              </a:p>
            </p:txBody>
          </p:sp>
          <p:sp>
            <p:nvSpPr>
              <p:cNvPr id="346" name="TextBox 345"/>
              <p:cNvSpPr txBox="1"/>
              <p:nvPr/>
            </p:nvSpPr>
            <p:spPr>
              <a:xfrm rot="16200000">
                <a:off x="3366873" y="5609339"/>
                <a:ext cx="1249132" cy="874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Buffer</a:t>
                </a:r>
              </a:p>
            </p:txBody>
          </p:sp>
        </p:grpSp>
        <p:grpSp>
          <p:nvGrpSpPr>
            <p:cNvPr id="271" name="Group 270"/>
            <p:cNvGrpSpPr/>
            <p:nvPr/>
          </p:nvGrpSpPr>
          <p:grpSpPr>
            <a:xfrm>
              <a:off x="2045070" y="4191002"/>
              <a:ext cx="497200" cy="914400"/>
              <a:chOff x="3496055" y="5410202"/>
              <a:chExt cx="659281" cy="1219200"/>
            </a:xfrm>
          </p:grpSpPr>
          <p:sp>
            <p:nvSpPr>
              <p:cNvPr id="343" name="Rounded Rectangle 342"/>
              <p:cNvSpPr/>
              <p:nvPr/>
            </p:nvSpPr>
            <p:spPr>
              <a:xfrm>
                <a:off x="3613450" y="5486401"/>
                <a:ext cx="476852" cy="103698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uLnTx/>
                  <a:uFillTx/>
                  <a:latin typeface="Gill Sans MT"/>
                  <a:ea typeface="+mn-ea"/>
                  <a:cs typeface="Gill Sans MT"/>
                </a:endParaRPr>
              </a:p>
            </p:txBody>
          </p:sp>
          <p:sp>
            <p:nvSpPr>
              <p:cNvPr id="344" name="TextBox 343"/>
              <p:cNvSpPr txBox="1"/>
              <p:nvPr/>
            </p:nvSpPr>
            <p:spPr>
              <a:xfrm rot="16200000">
                <a:off x="3216096" y="5690161"/>
                <a:ext cx="1219200" cy="659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Gill Sans MT"/>
                    <a:ea typeface="+mn-ea"/>
                    <a:cs typeface="Gill Sans MT"/>
                  </a:rPr>
                  <a:t>NoC</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272" name="Group 271"/>
            <p:cNvGrpSpPr/>
            <p:nvPr/>
          </p:nvGrpSpPr>
          <p:grpSpPr>
            <a:xfrm>
              <a:off x="2590801" y="4267200"/>
              <a:ext cx="685800" cy="762000"/>
              <a:chOff x="1905000" y="4876800"/>
              <a:chExt cx="4370698" cy="2998047"/>
            </a:xfrm>
          </p:grpSpPr>
          <p:grpSp>
            <p:nvGrpSpPr>
              <p:cNvPr id="273" name="Group 272"/>
              <p:cNvGrpSpPr/>
              <p:nvPr/>
            </p:nvGrpSpPr>
            <p:grpSpPr>
              <a:xfrm>
                <a:off x="1905000" y="4876800"/>
                <a:ext cx="4370698" cy="1474047"/>
                <a:chOff x="1905000" y="4876800"/>
                <a:chExt cx="4370698" cy="1474047"/>
              </a:xfrm>
            </p:grpSpPr>
            <p:grpSp>
              <p:nvGrpSpPr>
                <p:cNvPr id="309" name="Group 308"/>
                <p:cNvGrpSpPr/>
                <p:nvPr/>
              </p:nvGrpSpPr>
              <p:grpSpPr>
                <a:xfrm>
                  <a:off x="1905000" y="4876800"/>
                  <a:ext cx="2160898" cy="1474047"/>
                  <a:chOff x="1823106" y="5168762"/>
                  <a:chExt cx="1687788" cy="1155838"/>
                </a:xfrm>
              </p:grpSpPr>
              <p:sp>
                <p:nvSpPr>
                  <p:cNvPr id="327" name="Rounded Rectangle 326"/>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8" name="Rounded Rectangle 327"/>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9" name="Rounded Rectangle 328"/>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0" name="Rounded Rectangle 329"/>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1" name="Rounded Rectangle 330"/>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2" name="Rounded Rectangle 331"/>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3" name="Rounded Rectangle 332"/>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4" name="Rounded Rectangle 333"/>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5" name="Rounded Rectangle 334"/>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6" name="Rounded Rectangle 335"/>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7" name="Rounded Rectangle 336"/>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8" name="Rounded Rectangle 337"/>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39" name="Rounded Rectangle 338"/>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40" name="Rounded Rectangle 339"/>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41" name="Rounded Rectangle 340"/>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42" name="Rounded Rectangle 341"/>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nvGrpSpPr>
                <p:cNvPr id="310" name="Group 309"/>
                <p:cNvGrpSpPr/>
                <p:nvPr/>
              </p:nvGrpSpPr>
              <p:grpSpPr>
                <a:xfrm>
                  <a:off x="4114800" y="4876800"/>
                  <a:ext cx="2160898" cy="1474047"/>
                  <a:chOff x="1823106" y="5168762"/>
                  <a:chExt cx="1687788" cy="1155838"/>
                </a:xfrm>
              </p:grpSpPr>
              <p:sp>
                <p:nvSpPr>
                  <p:cNvPr id="311" name="Rounded Rectangle 310"/>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12" name="Rounded Rectangle 311"/>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13" name="Rounded Rectangle 312"/>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14" name="Rounded Rectangle 313"/>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15" name="Rounded Rectangle 314"/>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16" name="Rounded Rectangle 315"/>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17" name="Rounded Rectangle 316"/>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18" name="Rounded Rectangle 317"/>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19" name="Rounded Rectangle 318"/>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0" name="Rounded Rectangle 319"/>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1" name="Rounded Rectangle 320"/>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2" name="Rounded Rectangle 321"/>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3" name="Rounded Rectangle 322"/>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4" name="Rounded Rectangle 323"/>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5" name="Rounded Rectangle 324"/>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26" name="Rounded Rectangle 325"/>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grpSp>
            <p:nvGrpSpPr>
              <p:cNvPr id="274" name="Group 273"/>
              <p:cNvGrpSpPr/>
              <p:nvPr/>
            </p:nvGrpSpPr>
            <p:grpSpPr>
              <a:xfrm>
                <a:off x="1905000" y="6400800"/>
                <a:ext cx="4370698" cy="1474047"/>
                <a:chOff x="1905000" y="4876800"/>
                <a:chExt cx="4370698" cy="1474047"/>
              </a:xfrm>
            </p:grpSpPr>
            <p:grpSp>
              <p:nvGrpSpPr>
                <p:cNvPr id="275" name="Group 274"/>
                <p:cNvGrpSpPr/>
                <p:nvPr/>
              </p:nvGrpSpPr>
              <p:grpSpPr>
                <a:xfrm>
                  <a:off x="1905000" y="4876800"/>
                  <a:ext cx="2160898" cy="1474047"/>
                  <a:chOff x="1823106" y="5168762"/>
                  <a:chExt cx="1687788" cy="1155838"/>
                </a:xfrm>
              </p:grpSpPr>
              <p:sp>
                <p:nvSpPr>
                  <p:cNvPr id="293" name="Rounded Rectangle 292"/>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4" name="Rounded Rectangle 293"/>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5" name="Rounded Rectangle 294"/>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6" name="Rounded Rectangle 295"/>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7" name="Rounded Rectangle 296"/>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8" name="Rounded Rectangle 297"/>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9" name="Rounded Rectangle 298"/>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0" name="Rounded Rectangle 299"/>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1" name="Rounded Rectangle 300"/>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2" name="Rounded Rectangle 301"/>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3" name="Rounded Rectangle 302"/>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4" name="Rounded Rectangle 303"/>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5" name="Rounded Rectangle 304"/>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6" name="Rounded Rectangle 305"/>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7" name="Rounded Rectangle 306"/>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08" name="Rounded Rectangle 307"/>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nvGrpSpPr>
                <p:cNvPr id="276" name="Group 275"/>
                <p:cNvGrpSpPr/>
                <p:nvPr/>
              </p:nvGrpSpPr>
              <p:grpSpPr>
                <a:xfrm>
                  <a:off x="4114800" y="4876800"/>
                  <a:ext cx="2160898" cy="1474047"/>
                  <a:chOff x="1823106" y="5168762"/>
                  <a:chExt cx="1687788" cy="1155838"/>
                </a:xfrm>
              </p:grpSpPr>
              <p:sp>
                <p:nvSpPr>
                  <p:cNvPr id="277" name="Rounded Rectangle 276"/>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78" name="Rounded Rectangle 277"/>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79" name="Rounded Rectangle 278"/>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0" name="Rounded Rectangle 279"/>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1" name="Rounded Rectangle 280"/>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2" name="Rounded Rectangle 281"/>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3" name="Rounded Rectangle 282"/>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4" name="Rounded Rectangle 283"/>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5" name="Rounded Rectangle 284"/>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6" name="Rounded Rectangle 285"/>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7" name="Rounded Rectangle 286"/>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8" name="Rounded Rectangle 287"/>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89" name="Rounded Rectangle 288"/>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0" name="Rounded Rectangle 289"/>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1" name="Rounded Rectangle 290"/>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292" name="Rounded Rectangle 291"/>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grpSp>
      </p:grpSp>
      <p:sp>
        <p:nvSpPr>
          <p:cNvPr id="348" name="TextBox 347"/>
          <p:cNvSpPr txBox="1"/>
          <p:nvPr/>
        </p:nvSpPr>
        <p:spPr>
          <a:xfrm>
            <a:off x="4917430" y="3701619"/>
            <a:ext cx="119494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Family 1</a:t>
            </a:r>
          </a:p>
        </p:txBody>
      </p:sp>
      <p:sp>
        <p:nvSpPr>
          <p:cNvPr id="349" name="TextBox 348"/>
          <p:cNvSpPr txBox="1"/>
          <p:nvPr/>
        </p:nvSpPr>
        <p:spPr>
          <a:xfrm>
            <a:off x="5079657" y="6216219"/>
            <a:ext cx="75944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Gill Sans MT"/>
                <a:ea typeface="+mn-ea"/>
                <a:cs typeface="Gill Sans MT"/>
              </a:rPr>
              <a:t>Acc. 1</a:t>
            </a:r>
          </a:p>
        </p:txBody>
      </p:sp>
      <p:grpSp>
        <p:nvGrpSpPr>
          <p:cNvPr id="350" name="Group 349"/>
          <p:cNvGrpSpPr/>
          <p:nvPr/>
        </p:nvGrpSpPr>
        <p:grpSpPr>
          <a:xfrm>
            <a:off x="6385613" y="5454218"/>
            <a:ext cx="1101943" cy="780273"/>
            <a:chOff x="1600200" y="4191000"/>
            <a:chExt cx="1752600" cy="914401"/>
          </a:xfrm>
        </p:grpSpPr>
        <p:sp>
          <p:nvSpPr>
            <p:cNvPr id="351" name="Rounded Rectangle 350"/>
            <p:cNvSpPr/>
            <p:nvPr/>
          </p:nvSpPr>
          <p:spPr>
            <a:xfrm>
              <a:off x="1600200" y="4191000"/>
              <a:ext cx="1752600" cy="914400"/>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52" name="Group 351"/>
            <p:cNvGrpSpPr/>
            <p:nvPr/>
          </p:nvGrpSpPr>
          <p:grpSpPr>
            <a:xfrm>
              <a:off x="1607308" y="4191001"/>
              <a:ext cx="538458" cy="914400"/>
              <a:chOff x="3566559" y="5410202"/>
              <a:chExt cx="947350" cy="1219200"/>
            </a:xfrm>
          </p:grpSpPr>
          <p:sp>
            <p:nvSpPr>
              <p:cNvPr id="427" name="Rounded Rectangle 426"/>
              <p:cNvSpPr/>
              <p:nvPr/>
            </p:nvSpPr>
            <p:spPr>
              <a:xfrm>
                <a:off x="3688111" y="5486401"/>
                <a:ext cx="670321" cy="10369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uLnTx/>
                  <a:uFillTx/>
                  <a:latin typeface="Gill Sans MT"/>
                  <a:ea typeface="+mn-ea"/>
                  <a:cs typeface="Gill Sans MT"/>
                </a:endParaRPr>
              </a:p>
            </p:txBody>
          </p:sp>
          <p:sp>
            <p:nvSpPr>
              <p:cNvPr id="428" name="TextBox 427"/>
              <p:cNvSpPr txBox="1"/>
              <p:nvPr/>
            </p:nvSpPr>
            <p:spPr>
              <a:xfrm rot="16200000">
                <a:off x="3430634" y="5546127"/>
                <a:ext cx="1219200" cy="947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Buffer</a:t>
                </a:r>
              </a:p>
            </p:txBody>
          </p:sp>
        </p:grpSp>
        <p:grpSp>
          <p:nvGrpSpPr>
            <p:cNvPr id="353" name="Group 352"/>
            <p:cNvGrpSpPr/>
            <p:nvPr/>
          </p:nvGrpSpPr>
          <p:grpSpPr>
            <a:xfrm>
              <a:off x="2024440" y="4191000"/>
              <a:ext cx="538457" cy="914400"/>
              <a:chOff x="3468703" y="5410199"/>
              <a:chExt cx="713988" cy="1219200"/>
            </a:xfrm>
          </p:grpSpPr>
          <p:sp>
            <p:nvSpPr>
              <p:cNvPr id="425" name="Rounded Rectangle 424"/>
              <p:cNvSpPr/>
              <p:nvPr/>
            </p:nvSpPr>
            <p:spPr>
              <a:xfrm>
                <a:off x="3613450" y="5486401"/>
                <a:ext cx="476852" cy="103698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uLnTx/>
                  <a:uFillTx/>
                  <a:latin typeface="Gill Sans MT"/>
                  <a:ea typeface="+mn-ea"/>
                  <a:cs typeface="Gill Sans MT"/>
                </a:endParaRPr>
              </a:p>
            </p:txBody>
          </p:sp>
          <p:sp>
            <p:nvSpPr>
              <p:cNvPr id="426" name="TextBox 425"/>
              <p:cNvSpPr txBox="1"/>
              <p:nvPr/>
            </p:nvSpPr>
            <p:spPr>
              <a:xfrm rot="16200000">
                <a:off x="3216097" y="5662805"/>
                <a:ext cx="1219200" cy="71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Gill Sans MT"/>
                    <a:ea typeface="+mn-ea"/>
                    <a:cs typeface="Gill Sans MT"/>
                  </a:rPr>
                  <a:t>NoC</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54" name="Group 353"/>
            <p:cNvGrpSpPr/>
            <p:nvPr/>
          </p:nvGrpSpPr>
          <p:grpSpPr>
            <a:xfrm>
              <a:off x="2590801" y="4267200"/>
              <a:ext cx="685800" cy="762000"/>
              <a:chOff x="1905000" y="4876800"/>
              <a:chExt cx="4370698" cy="2998047"/>
            </a:xfrm>
          </p:grpSpPr>
          <p:grpSp>
            <p:nvGrpSpPr>
              <p:cNvPr id="355" name="Group 354"/>
              <p:cNvGrpSpPr/>
              <p:nvPr/>
            </p:nvGrpSpPr>
            <p:grpSpPr>
              <a:xfrm>
                <a:off x="1905000" y="4876800"/>
                <a:ext cx="4370698" cy="1474047"/>
                <a:chOff x="1905000" y="4876800"/>
                <a:chExt cx="4370698" cy="1474047"/>
              </a:xfrm>
            </p:grpSpPr>
            <p:grpSp>
              <p:nvGrpSpPr>
                <p:cNvPr id="391" name="Group 390"/>
                <p:cNvGrpSpPr/>
                <p:nvPr/>
              </p:nvGrpSpPr>
              <p:grpSpPr>
                <a:xfrm>
                  <a:off x="1905000" y="4876800"/>
                  <a:ext cx="2160898" cy="1474047"/>
                  <a:chOff x="1823106" y="5168762"/>
                  <a:chExt cx="1687788" cy="1155838"/>
                </a:xfrm>
              </p:grpSpPr>
              <p:sp>
                <p:nvSpPr>
                  <p:cNvPr id="409" name="Rounded Rectangle 408"/>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0" name="Rounded Rectangle 409"/>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1" name="Rounded Rectangle 410"/>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2" name="Rounded Rectangle 411"/>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3" name="Rounded Rectangle 412"/>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4" name="Rounded Rectangle 413"/>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5" name="Rounded Rectangle 414"/>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6" name="Rounded Rectangle 415"/>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7" name="Rounded Rectangle 416"/>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8" name="Rounded Rectangle 417"/>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19" name="Rounded Rectangle 418"/>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20" name="Rounded Rectangle 419"/>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21" name="Rounded Rectangle 420"/>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22" name="Rounded Rectangle 421"/>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23" name="Rounded Rectangle 422"/>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24" name="Rounded Rectangle 423"/>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nvGrpSpPr>
                <p:cNvPr id="392" name="Group 391"/>
                <p:cNvGrpSpPr/>
                <p:nvPr/>
              </p:nvGrpSpPr>
              <p:grpSpPr>
                <a:xfrm>
                  <a:off x="4114800" y="4876800"/>
                  <a:ext cx="2160898" cy="1474047"/>
                  <a:chOff x="1823106" y="5168762"/>
                  <a:chExt cx="1687788" cy="1155838"/>
                </a:xfrm>
              </p:grpSpPr>
              <p:sp>
                <p:nvSpPr>
                  <p:cNvPr id="393" name="Rounded Rectangle 392"/>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94" name="Rounded Rectangle 393"/>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95" name="Rounded Rectangle 394"/>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96" name="Rounded Rectangle 395"/>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97" name="Rounded Rectangle 396"/>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98" name="Rounded Rectangle 397"/>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99" name="Rounded Rectangle 398"/>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0" name="Rounded Rectangle 399"/>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1" name="Rounded Rectangle 400"/>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2" name="Rounded Rectangle 401"/>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3" name="Rounded Rectangle 402"/>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4" name="Rounded Rectangle 403"/>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5" name="Rounded Rectangle 404"/>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6" name="Rounded Rectangle 405"/>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7" name="Rounded Rectangle 406"/>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08" name="Rounded Rectangle 407"/>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grpSp>
            <p:nvGrpSpPr>
              <p:cNvPr id="356" name="Group 355"/>
              <p:cNvGrpSpPr/>
              <p:nvPr/>
            </p:nvGrpSpPr>
            <p:grpSpPr>
              <a:xfrm>
                <a:off x="1905000" y="6400800"/>
                <a:ext cx="4370698" cy="1474047"/>
                <a:chOff x="1905000" y="4876800"/>
                <a:chExt cx="4370698" cy="1474047"/>
              </a:xfrm>
            </p:grpSpPr>
            <p:grpSp>
              <p:nvGrpSpPr>
                <p:cNvPr id="357" name="Group 356"/>
                <p:cNvGrpSpPr/>
                <p:nvPr/>
              </p:nvGrpSpPr>
              <p:grpSpPr>
                <a:xfrm>
                  <a:off x="1905000" y="4876800"/>
                  <a:ext cx="2160898" cy="1474047"/>
                  <a:chOff x="1823106" y="5168762"/>
                  <a:chExt cx="1687788" cy="1155838"/>
                </a:xfrm>
              </p:grpSpPr>
              <p:sp>
                <p:nvSpPr>
                  <p:cNvPr id="375" name="Rounded Rectangle 374"/>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6" name="Rounded Rectangle 375"/>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7" name="Rounded Rectangle 376"/>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8" name="Rounded Rectangle 377"/>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9" name="Rounded Rectangle 378"/>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0" name="Rounded Rectangle 379"/>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1" name="Rounded Rectangle 380"/>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2" name="Rounded Rectangle 381"/>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3" name="Rounded Rectangle 382"/>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4" name="Rounded Rectangle 383"/>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5" name="Rounded Rectangle 384"/>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6" name="Rounded Rectangle 385"/>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7" name="Rounded Rectangle 386"/>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8" name="Rounded Rectangle 387"/>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89" name="Rounded Rectangle 388"/>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90" name="Rounded Rectangle 389"/>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nvGrpSpPr>
                <p:cNvPr id="358" name="Group 357"/>
                <p:cNvGrpSpPr/>
                <p:nvPr/>
              </p:nvGrpSpPr>
              <p:grpSpPr>
                <a:xfrm>
                  <a:off x="4114800" y="4876800"/>
                  <a:ext cx="2160898" cy="1474047"/>
                  <a:chOff x="1823106" y="5168762"/>
                  <a:chExt cx="1687788" cy="1155838"/>
                </a:xfrm>
              </p:grpSpPr>
              <p:sp>
                <p:nvSpPr>
                  <p:cNvPr id="359" name="Rounded Rectangle 358"/>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0" name="Rounded Rectangle 359"/>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1" name="Rounded Rectangle 360"/>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2" name="Rounded Rectangle 361"/>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3" name="Rounded Rectangle 362"/>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4" name="Rounded Rectangle 363"/>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5" name="Rounded Rectangle 364"/>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6" name="Rounded Rectangle 365"/>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7" name="Rounded Rectangle 366"/>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8" name="Rounded Rectangle 367"/>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69" name="Rounded Rectangle 368"/>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0" name="Rounded Rectangle 369"/>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1" name="Rounded Rectangle 370"/>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2" name="Rounded Rectangle 371"/>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3" name="Rounded Rectangle 372"/>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374" name="Rounded Rectangle 373"/>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grpSp>
      </p:grpSp>
      <p:sp>
        <p:nvSpPr>
          <p:cNvPr id="429" name="TextBox 428"/>
          <p:cNvSpPr txBox="1"/>
          <p:nvPr/>
        </p:nvSpPr>
        <p:spPr>
          <a:xfrm>
            <a:off x="6603657" y="6216219"/>
            <a:ext cx="75944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Gill Sans MT"/>
                <a:ea typeface="+mn-ea"/>
                <a:cs typeface="Gill Sans MT"/>
              </a:rPr>
              <a:t>Acc. 2</a:t>
            </a:r>
          </a:p>
        </p:txBody>
      </p:sp>
      <p:cxnSp>
        <p:nvCxnSpPr>
          <p:cNvPr id="430" name="Straight Arrow Connector 429"/>
          <p:cNvCxnSpPr>
            <a:stCxn id="242" idx="2"/>
            <a:endCxn id="348" idx="0"/>
          </p:cNvCxnSpPr>
          <p:nvPr/>
        </p:nvCxnSpPr>
        <p:spPr>
          <a:xfrm flipH="1">
            <a:off x="5514902" y="3429000"/>
            <a:ext cx="1381198" cy="272619"/>
          </a:xfrm>
          <a:prstGeom prst="straightConnector1">
            <a:avLst/>
          </a:prstGeom>
          <a:noFill/>
          <a:ln w="38100" cap="flat" cmpd="sng" algn="ctr">
            <a:solidFill>
              <a:schemeClr val="tx1"/>
            </a:solidFill>
            <a:prstDash val="solid"/>
            <a:miter lim="800000"/>
            <a:headEnd type="none"/>
            <a:tailEnd type="arrow"/>
          </a:ln>
          <a:effectLst/>
        </p:spPr>
      </p:cxnSp>
      <p:cxnSp>
        <p:nvCxnSpPr>
          <p:cNvPr id="431" name="Straight Arrow Connector 430"/>
          <p:cNvCxnSpPr>
            <a:stCxn id="242" idx="2"/>
            <a:endCxn id="210" idx="0"/>
          </p:cNvCxnSpPr>
          <p:nvPr/>
        </p:nvCxnSpPr>
        <p:spPr>
          <a:xfrm>
            <a:off x="6896100" y="3429000"/>
            <a:ext cx="1362002" cy="272619"/>
          </a:xfrm>
          <a:prstGeom prst="straightConnector1">
            <a:avLst/>
          </a:prstGeom>
          <a:noFill/>
          <a:ln w="38100" cap="flat" cmpd="sng" algn="ctr">
            <a:solidFill>
              <a:schemeClr val="tx1"/>
            </a:solidFill>
            <a:prstDash val="solid"/>
            <a:miter lim="800000"/>
            <a:headEnd type="none"/>
            <a:tailEnd type="arrow"/>
          </a:ln>
          <a:effectLst/>
        </p:spPr>
      </p:cxnSp>
      <p:cxnSp>
        <p:nvCxnSpPr>
          <p:cNvPr id="432" name="Straight Arrow Connector 431"/>
          <p:cNvCxnSpPr/>
          <p:nvPr/>
        </p:nvCxnSpPr>
        <p:spPr>
          <a:xfrm>
            <a:off x="6919013" y="4975683"/>
            <a:ext cx="0" cy="326136"/>
          </a:xfrm>
          <a:prstGeom prst="straightConnector1">
            <a:avLst/>
          </a:prstGeom>
          <a:noFill/>
          <a:ln w="38100" cap="flat" cmpd="sng" algn="ctr">
            <a:solidFill>
              <a:schemeClr val="tx1"/>
            </a:solidFill>
            <a:prstDash val="solid"/>
            <a:miter lim="800000"/>
            <a:headEnd type="none"/>
            <a:tailEnd type="arrow"/>
          </a:ln>
          <a:effectLst/>
        </p:spPr>
      </p:cxnSp>
      <p:cxnSp>
        <p:nvCxnSpPr>
          <p:cNvPr id="433" name="Straight Arrow Connector 432"/>
          <p:cNvCxnSpPr/>
          <p:nvPr/>
        </p:nvCxnSpPr>
        <p:spPr>
          <a:xfrm>
            <a:off x="8290613" y="4997019"/>
            <a:ext cx="0" cy="326136"/>
          </a:xfrm>
          <a:prstGeom prst="straightConnector1">
            <a:avLst/>
          </a:prstGeom>
          <a:noFill/>
          <a:ln w="38100" cap="flat" cmpd="sng" algn="ctr">
            <a:solidFill>
              <a:schemeClr val="tx1"/>
            </a:solidFill>
            <a:prstDash val="solid"/>
            <a:miter lim="800000"/>
            <a:headEnd type="none"/>
            <a:tailEnd type="arrow"/>
          </a:ln>
          <a:effectLst/>
        </p:spPr>
      </p:cxnSp>
      <p:grpSp>
        <p:nvGrpSpPr>
          <p:cNvPr id="434" name="Group 433"/>
          <p:cNvGrpSpPr/>
          <p:nvPr/>
        </p:nvGrpSpPr>
        <p:grpSpPr>
          <a:xfrm>
            <a:off x="7771186" y="5379360"/>
            <a:ext cx="1129027" cy="893656"/>
            <a:chOff x="1600200" y="4101242"/>
            <a:chExt cx="1752600" cy="1071556"/>
          </a:xfrm>
        </p:grpSpPr>
        <p:sp>
          <p:nvSpPr>
            <p:cNvPr id="435" name="Rounded Rectangle 434"/>
            <p:cNvSpPr/>
            <p:nvPr/>
          </p:nvSpPr>
          <p:spPr>
            <a:xfrm>
              <a:off x="1600200" y="4191000"/>
              <a:ext cx="1752600" cy="914400"/>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436" name="Group 435"/>
            <p:cNvGrpSpPr/>
            <p:nvPr/>
          </p:nvGrpSpPr>
          <p:grpSpPr>
            <a:xfrm>
              <a:off x="1609538" y="4101242"/>
              <a:ext cx="525541" cy="1071556"/>
              <a:chOff x="3570485" y="5290519"/>
              <a:chExt cx="924625" cy="1428741"/>
            </a:xfrm>
          </p:grpSpPr>
          <p:sp>
            <p:nvSpPr>
              <p:cNvPr id="511" name="Rounded Rectangle 510"/>
              <p:cNvSpPr/>
              <p:nvPr/>
            </p:nvSpPr>
            <p:spPr>
              <a:xfrm>
                <a:off x="3688111" y="5486401"/>
                <a:ext cx="670321" cy="10369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uLnTx/>
                  <a:uFillTx/>
                  <a:latin typeface="Gill Sans MT"/>
                  <a:ea typeface="+mn-ea"/>
                  <a:cs typeface="Gill Sans MT"/>
                </a:endParaRPr>
              </a:p>
            </p:txBody>
          </p:sp>
          <p:sp>
            <p:nvSpPr>
              <p:cNvPr id="512" name="TextBox 511"/>
              <p:cNvSpPr txBox="1"/>
              <p:nvPr/>
            </p:nvSpPr>
            <p:spPr>
              <a:xfrm rot="16200000">
                <a:off x="3318427" y="5542577"/>
                <a:ext cx="1428741" cy="924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Buffer</a:t>
                </a:r>
              </a:p>
            </p:txBody>
          </p:sp>
        </p:grpSp>
        <p:grpSp>
          <p:nvGrpSpPr>
            <p:cNvPr id="437" name="Group 436"/>
            <p:cNvGrpSpPr/>
            <p:nvPr/>
          </p:nvGrpSpPr>
          <p:grpSpPr>
            <a:xfrm>
              <a:off x="2018535" y="4191003"/>
              <a:ext cx="542963" cy="914400"/>
              <a:chOff x="3460873" y="5410203"/>
              <a:chExt cx="719963" cy="1219200"/>
            </a:xfrm>
          </p:grpSpPr>
          <p:sp>
            <p:nvSpPr>
              <p:cNvPr id="509" name="Rounded Rectangle 508"/>
              <p:cNvSpPr/>
              <p:nvPr/>
            </p:nvSpPr>
            <p:spPr>
              <a:xfrm>
                <a:off x="3613450" y="5486401"/>
                <a:ext cx="476852" cy="103698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prstClr val="black"/>
                  </a:solidFill>
                  <a:effectLst/>
                  <a:uLnTx/>
                  <a:uFillTx/>
                  <a:latin typeface="Gill Sans MT"/>
                  <a:ea typeface="+mn-ea"/>
                  <a:cs typeface="Gill Sans MT"/>
                </a:endParaRPr>
              </a:p>
            </p:txBody>
          </p:sp>
          <p:sp>
            <p:nvSpPr>
              <p:cNvPr id="510" name="TextBox 509"/>
              <p:cNvSpPr txBox="1"/>
              <p:nvPr/>
            </p:nvSpPr>
            <p:spPr>
              <a:xfrm rot="16200000">
                <a:off x="3211255" y="5659821"/>
                <a:ext cx="1219200" cy="7199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Gill Sans MT"/>
                    <a:ea typeface="+mn-ea"/>
                    <a:cs typeface="Gill Sans MT"/>
                  </a:rPr>
                  <a:t>NoC</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438" name="Group 437"/>
            <p:cNvGrpSpPr/>
            <p:nvPr/>
          </p:nvGrpSpPr>
          <p:grpSpPr>
            <a:xfrm>
              <a:off x="2590801" y="4267200"/>
              <a:ext cx="685800" cy="762000"/>
              <a:chOff x="1905000" y="4876800"/>
              <a:chExt cx="4370698" cy="2998047"/>
            </a:xfrm>
          </p:grpSpPr>
          <p:grpSp>
            <p:nvGrpSpPr>
              <p:cNvPr id="439" name="Group 438"/>
              <p:cNvGrpSpPr/>
              <p:nvPr/>
            </p:nvGrpSpPr>
            <p:grpSpPr>
              <a:xfrm>
                <a:off x="1905000" y="4876800"/>
                <a:ext cx="4370698" cy="1474047"/>
                <a:chOff x="1905000" y="4876800"/>
                <a:chExt cx="4370698" cy="1474047"/>
              </a:xfrm>
            </p:grpSpPr>
            <p:grpSp>
              <p:nvGrpSpPr>
                <p:cNvPr id="475" name="Group 474"/>
                <p:cNvGrpSpPr/>
                <p:nvPr/>
              </p:nvGrpSpPr>
              <p:grpSpPr>
                <a:xfrm>
                  <a:off x="1905000" y="4876800"/>
                  <a:ext cx="2160898" cy="1474047"/>
                  <a:chOff x="1823106" y="5168762"/>
                  <a:chExt cx="1687788" cy="1155838"/>
                </a:xfrm>
              </p:grpSpPr>
              <p:sp>
                <p:nvSpPr>
                  <p:cNvPr id="493" name="Rounded Rectangle 492"/>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4" name="Rounded Rectangle 493"/>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5" name="Rounded Rectangle 494"/>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6" name="Rounded Rectangle 495"/>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7" name="Rounded Rectangle 496"/>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8" name="Rounded Rectangle 497"/>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9" name="Rounded Rectangle 498"/>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0" name="Rounded Rectangle 499"/>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1" name="Rounded Rectangle 500"/>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2" name="Rounded Rectangle 501"/>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3" name="Rounded Rectangle 502"/>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4" name="Rounded Rectangle 503"/>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5" name="Rounded Rectangle 504"/>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6" name="Rounded Rectangle 505"/>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7" name="Rounded Rectangle 506"/>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508" name="Rounded Rectangle 507"/>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nvGrpSpPr>
                <p:cNvPr id="476" name="Group 475"/>
                <p:cNvGrpSpPr/>
                <p:nvPr/>
              </p:nvGrpSpPr>
              <p:grpSpPr>
                <a:xfrm>
                  <a:off x="4114800" y="4876800"/>
                  <a:ext cx="2160898" cy="1474047"/>
                  <a:chOff x="1823106" y="5168762"/>
                  <a:chExt cx="1687788" cy="1155838"/>
                </a:xfrm>
              </p:grpSpPr>
              <p:sp>
                <p:nvSpPr>
                  <p:cNvPr id="477" name="Rounded Rectangle 476"/>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78" name="Rounded Rectangle 477"/>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79" name="Rounded Rectangle 478"/>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0" name="Rounded Rectangle 479"/>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1" name="Rounded Rectangle 480"/>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2" name="Rounded Rectangle 481"/>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3" name="Rounded Rectangle 482"/>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4" name="Rounded Rectangle 483"/>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5" name="Rounded Rectangle 484"/>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6" name="Rounded Rectangle 485"/>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7" name="Rounded Rectangle 486"/>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8" name="Rounded Rectangle 487"/>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89" name="Rounded Rectangle 488"/>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0" name="Rounded Rectangle 489"/>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1" name="Rounded Rectangle 490"/>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92" name="Rounded Rectangle 491"/>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grpSp>
            <p:nvGrpSpPr>
              <p:cNvPr id="440" name="Group 439"/>
              <p:cNvGrpSpPr/>
              <p:nvPr/>
            </p:nvGrpSpPr>
            <p:grpSpPr>
              <a:xfrm>
                <a:off x="1905000" y="6400800"/>
                <a:ext cx="4370698" cy="1474047"/>
                <a:chOff x="1905000" y="4876800"/>
                <a:chExt cx="4370698" cy="1474047"/>
              </a:xfrm>
            </p:grpSpPr>
            <p:grpSp>
              <p:nvGrpSpPr>
                <p:cNvPr id="441" name="Group 440"/>
                <p:cNvGrpSpPr/>
                <p:nvPr/>
              </p:nvGrpSpPr>
              <p:grpSpPr>
                <a:xfrm>
                  <a:off x="1905000" y="4876800"/>
                  <a:ext cx="2160898" cy="1474047"/>
                  <a:chOff x="1823106" y="5168762"/>
                  <a:chExt cx="1687788" cy="1155838"/>
                </a:xfrm>
              </p:grpSpPr>
              <p:sp>
                <p:nvSpPr>
                  <p:cNvPr id="459" name="Rounded Rectangle 458"/>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0" name="Rounded Rectangle 459"/>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1" name="Rounded Rectangle 460"/>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2" name="Rounded Rectangle 461"/>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3" name="Rounded Rectangle 462"/>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4" name="Rounded Rectangle 463"/>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5" name="Rounded Rectangle 464"/>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6" name="Rounded Rectangle 465"/>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7" name="Rounded Rectangle 466"/>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8" name="Rounded Rectangle 467"/>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69" name="Rounded Rectangle 468"/>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70" name="Rounded Rectangle 469"/>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71" name="Rounded Rectangle 470"/>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72" name="Rounded Rectangle 471"/>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73" name="Rounded Rectangle 472"/>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74" name="Rounded Rectangle 473"/>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nvGrpSpPr>
                <p:cNvPr id="442" name="Group 441"/>
                <p:cNvGrpSpPr/>
                <p:nvPr/>
              </p:nvGrpSpPr>
              <p:grpSpPr>
                <a:xfrm>
                  <a:off x="4114800" y="4876800"/>
                  <a:ext cx="2160898" cy="1474047"/>
                  <a:chOff x="1823106" y="5168762"/>
                  <a:chExt cx="1687788" cy="1155838"/>
                </a:xfrm>
              </p:grpSpPr>
              <p:sp>
                <p:nvSpPr>
                  <p:cNvPr id="443" name="Rounded Rectangle 442"/>
                  <p:cNvSpPr/>
                  <p:nvPr/>
                </p:nvSpPr>
                <p:spPr>
                  <a:xfrm>
                    <a:off x="1828800"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44" name="Rounded Rectangle 443"/>
                  <p:cNvSpPr/>
                  <p:nvPr/>
                </p:nvSpPr>
                <p:spPr>
                  <a:xfrm>
                    <a:off x="2260778"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45" name="Rounded Rectangle 444"/>
                  <p:cNvSpPr/>
                  <p:nvPr/>
                </p:nvSpPr>
                <p:spPr>
                  <a:xfrm>
                    <a:off x="1828800"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46" name="Rounded Rectangle 445"/>
                  <p:cNvSpPr/>
                  <p:nvPr/>
                </p:nvSpPr>
                <p:spPr>
                  <a:xfrm>
                    <a:off x="2260778"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47" name="Rounded Rectangle 446"/>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48" name="Rounded Rectangle 447"/>
                  <p:cNvSpPr/>
                  <p:nvPr/>
                </p:nvSpPr>
                <p:spPr>
                  <a:xfrm>
                    <a:off x="2260778"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49" name="Rounded Rectangle 448"/>
                  <p:cNvSpPr/>
                  <p:nvPr/>
                </p:nvSpPr>
                <p:spPr>
                  <a:xfrm>
                    <a:off x="2692755" y="517497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0" name="Rounded Rectangle 449"/>
                  <p:cNvSpPr/>
                  <p:nvPr/>
                </p:nvSpPr>
                <p:spPr>
                  <a:xfrm>
                    <a:off x="2692755" y="547314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1" name="Rounded Rectangle 450"/>
                  <p:cNvSpPr/>
                  <p:nvPr/>
                </p:nvSpPr>
                <p:spPr>
                  <a:xfrm>
                    <a:off x="2692755"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2" name="Rounded Rectangle 451"/>
                  <p:cNvSpPr/>
                  <p:nvPr/>
                </p:nvSpPr>
                <p:spPr>
                  <a:xfrm>
                    <a:off x="3118187" y="516876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3" name="Rounded Rectangle 452"/>
                  <p:cNvSpPr/>
                  <p:nvPr/>
                </p:nvSpPr>
                <p:spPr>
                  <a:xfrm>
                    <a:off x="3118187" y="5466936"/>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4" name="Rounded Rectangle 453"/>
                  <p:cNvSpPr/>
                  <p:nvPr/>
                </p:nvSpPr>
                <p:spPr>
                  <a:xfrm>
                    <a:off x="3118187"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5" name="Rounded Rectangle 454"/>
                  <p:cNvSpPr/>
                  <p:nvPr/>
                </p:nvSpPr>
                <p:spPr>
                  <a:xfrm>
                    <a:off x="1823106" y="60858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6" name="Rounded Rectangle 455"/>
                  <p:cNvSpPr/>
                  <p:nvPr/>
                </p:nvSpPr>
                <p:spPr>
                  <a:xfrm>
                    <a:off x="2255084"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7" name="Rounded Rectangle 456"/>
                  <p:cNvSpPr/>
                  <p:nvPr/>
                </p:nvSpPr>
                <p:spPr>
                  <a:xfrm>
                    <a:off x="2687061" y="60761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sp>
                <p:nvSpPr>
                  <p:cNvPr id="458" name="Rounded Rectangle 457"/>
                  <p:cNvSpPr/>
                  <p:nvPr/>
                </p:nvSpPr>
                <p:spPr>
                  <a:xfrm>
                    <a:off x="3112493" y="60796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sng" strike="noStrike" kern="1200" cap="none" spc="0" normalizeH="0" baseline="0" noProof="0" dirty="0">
                        <a:ln>
                          <a:noFill/>
                        </a:ln>
                        <a:solidFill>
                          <a:srgbClr val="000000"/>
                        </a:solidFill>
                        <a:effectLst/>
                        <a:uLnTx/>
                        <a:uFillTx/>
                        <a:latin typeface="Gill Sans MT"/>
                        <a:ea typeface="+mn-ea"/>
                        <a:cs typeface="Gill Sans MT"/>
                      </a:rPr>
                      <a:t>PE</a:t>
                    </a:r>
                  </a:p>
                </p:txBody>
              </p:sp>
            </p:grpSp>
          </p:grpSp>
        </p:grpSp>
      </p:grpSp>
      <p:sp>
        <p:nvSpPr>
          <p:cNvPr id="513" name="TextBox 512"/>
          <p:cNvSpPr txBox="1"/>
          <p:nvPr/>
        </p:nvSpPr>
        <p:spPr>
          <a:xfrm>
            <a:off x="7998926" y="6182465"/>
            <a:ext cx="75944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Gill Sans MT"/>
                <a:ea typeface="+mn-ea"/>
                <a:cs typeface="Gill Sans MT"/>
              </a:rPr>
              <a:t>Acc. 3</a:t>
            </a:r>
          </a:p>
        </p:txBody>
      </p:sp>
      <p:pic>
        <p:nvPicPr>
          <p:cNvPr id="514" name="Picture 513" descr="safari.png"/>
          <p:cNvPicPr>
            <a:picLocks noChangeAspect="1"/>
          </p:cNvPicPr>
          <p:nvPr/>
        </p:nvPicPr>
        <p:blipFill>
          <a:blip r:embed="rId6" cstate="print"/>
          <a:stretch>
            <a:fillRect/>
          </a:stretch>
        </p:blipFill>
        <p:spPr>
          <a:xfrm>
            <a:off x="76200" y="6580445"/>
            <a:ext cx="959296" cy="277563"/>
          </a:xfrm>
          <a:prstGeom prst="rect">
            <a:avLst/>
          </a:prstGeom>
        </p:spPr>
      </p:pic>
      <p:graphicFrame>
        <p:nvGraphicFramePr>
          <p:cNvPr id="516" name="Table 4">
            <a:extLst>
              <a:ext uri="{FF2B5EF4-FFF2-40B4-BE49-F238E27FC236}">
                <a16:creationId xmlns:a16="http://schemas.microsoft.com/office/drawing/2014/main" id="{CB419EA7-D8DB-BC40-B349-6766DB7C8F37}"/>
              </a:ext>
            </a:extLst>
          </p:cNvPr>
          <p:cNvGraphicFramePr>
            <a:graphicFrameLocks/>
          </p:cNvGraphicFramePr>
          <p:nvPr>
            <p:extLst>
              <p:ext uri="{D42A27DB-BD31-4B8C-83A1-F6EECF244321}">
                <p14:modId xmlns:p14="http://schemas.microsoft.com/office/powerpoint/2010/main" val="3272992787"/>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1598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par>
                                <p:cTn id="11" presetID="10" presetClass="entr" presetSubtype="0" fill="hold"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fade">
                                      <p:cBhvr>
                                        <p:cTn id="13" dur="500"/>
                                        <p:tgtEl>
                                          <p:spTgt spid="13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0"/>
                                        </p:tgtEl>
                                        <p:attrNameLst>
                                          <p:attrName>style.visibility</p:attrName>
                                        </p:attrNameLst>
                                      </p:cBhvr>
                                      <p:to>
                                        <p:strVal val="visible"/>
                                      </p:to>
                                    </p:set>
                                    <p:animEffect transition="in" filter="fade">
                                      <p:cBhvr>
                                        <p:cTn id="19" dur="500"/>
                                        <p:tgtEl>
                                          <p:spTgt spid="230"/>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231"/>
                                        </p:tgtEl>
                                        <p:attrNameLst>
                                          <p:attrName>style.visibility</p:attrName>
                                        </p:attrNameLst>
                                      </p:cBhvr>
                                      <p:to>
                                        <p:strVal val="visible"/>
                                      </p:to>
                                    </p:set>
                                    <p:animEffect transition="in" filter="fade">
                                      <p:cBhvr>
                                        <p:cTn id="25" dur="500"/>
                                        <p:tgtEl>
                                          <p:spTgt spid="2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2"/>
                                        </p:tgtEl>
                                        <p:attrNameLst>
                                          <p:attrName>style.visibility</p:attrName>
                                        </p:attrNameLst>
                                      </p:cBhvr>
                                      <p:to>
                                        <p:strVal val="visible"/>
                                      </p:to>
                                    </p:set>
                                    <p:animEffect transition="in" filter="fade">
                                      <p:cBhvr>
                                        <p:cTn id="28" dur="500"/>
                                        <p:tgtEl>
                                          <p:spTgt spid="232"/>
                                        </p:tgtEl>
                                      </p:cBhvr>
                                    </p:animEffect>
                                  </p:childTnLst>
                                </p:cTn>
                              </p:par>
                              <p:par>
                                <p:cTn id="29" presetID="10" presetClass="entr" presetSubtype="0" fill="hold" nodeType="with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par>
                                <p:cTn id="32" presetID="10" presetClass="entr" presetSubtype="0" fill="hold"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fade">
                                      <p:cBhvr>
                                        <p:cTn id="34" dur="500"/>
                                        <p:tgtEl>
                                          <p:spTgt spid="1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500"/>
                                        <p:tgtEl>
                                          <p:spTgt spid="1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fade">
                                      <p:cBhvr>
                                        <p:cTn id="42" dur="500"/>
                                        <p:tgtEl>
                                          <p:spTgt spid="2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9"/>
                                        </p:tgtEl>
                                        <p:attrNameLst>
                                          <p:attrName>style.visibility</p:attrName>
                                        </p:attrNameLst>
                                      </p:cBhvr>
                                      <p:to>
                                        <p:strVal val="visible"/>
                                      </p:to>
                                    </p:set>
                                    <p:animEffect transition="in" filter="fade">
                                      <p:cBhvr>
                                        <p:cTn id="45" dur="500"/>
                                        <p:tgtEl>
                                          <p:spTgt spid="239"/>
                                        </p:tgtEl>
                                      </p:cBhvr>
                                    </p:animEffect>
                                  </p:childTnLst>
                                </p:cTn>
                              </p:par>
                              <p:par>
                                <p:cTn id="46" presetID="10" presetClass="entr" presetSubtype="0" fill="hold" nodeType="withEffect">
                                  <p:stCondLst>
                                    <p:cond delay="0"/>
                                  </p:stCondLst>
                                  <p:childTnLst>
                                    <p:set>
                                      <p:cBhvr>
                                        <p:cTn id="47" dur="1" fill="hold">
                                          <p:stCondLst>
                                            <p:cond delay="0"/>
                                          </p:stCondLst>
                                        </p:cTn>
                                        <p:tgtEl>
                                          <p:spTgt spid="238"/>
                                        </p:tgtEl>
                                        <p:attrNameLst>
                                          <p:attrName>style.visibility</p:attrName>
                                        </p:attrNameLst>
                                      </p:cBhvr>
                                      <p:to>
                                        <p:strVal val="visible"/>
                                      </p:to>
                                    </p:set>
                                    <p:animEffect transition="in" filter="fade">
                                      <p:cBhvr>
                                        <p:cTn id="48" dur="500"/>
                                        <p:tgtEl>
                                          <p:spTgt spid="2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1"/>
                                        </p:tgtEl>
                                        <p:attrNameLst>
                                          <p:attrName>style.visibility</p:attrName>
                                        </p:attrNameLst>
                                      </p:cBhvr>
                                      <p:to>
                                        <p:strVal val="visible"/>
                                      </p:to>
                                    </p:set>
                                    <p:animEffect transition="in" filter="fade">
                                      <p:cBhvr>
                                        <p:cTn id="51" dur="500"/>
                                        <p:tgtEl>
                                          <p:spTgt spid="241"/>
                                        </p:tgtEl>
                                      </p:cBhvr>
                                    </p:animEffect>
                                  </p:childTnLst>
                                </p:cTn>
                              </p:par>
                              <p:par>
                                <p:cTn id="52" presetID="10" presetClass="entr" presetSubtype="0" fill="hold" nodeType="withEffect">
                                  <p:stCondLst>
                                    <p:cond delay="0"/>
                                  </p:stCondLst>
                                  <p:childTnLst>
                                    <p:set>
                                      <p:cBhvr>
                                        <p:cTn id="53" dur="1" fill="hold">
                                          <p:stCondLst>
                                            <p:cond delay="0"/>
                                          </p:stCondLst>
                                        </p:cTn>
                                        <p:tgtEl>
                                          <p:spTgt spid="240"/>
                                        </p:tgtEl>
                                        <p:attrNameLst>
                                          <p:attrName>style.visibility</p:attrName>
                                        </p:attrNameLst>
                                      </p:cBhvr>
                                      <p:to>
                                        <p:strVal val="visible"/>
                                      </p:to>
                                    </p:set>
                                    <p:animEffect transition="in" filter="fade">
                                      <p:cBhvr>
                                        <p:cTn id="54" dur="500"/>
                                        <p:tgtEl>
                                          <p:spTgt spid="240"/>
                                        </p:tgtEl>
                                      </p:cBhvr>
                                    </p:animEffect>
                                  </p:childTnLst>
                                </p:cTn>
                              </p:par>
                              <p:par>
                                <p:cTn id="55" presetID="10" presetClass="entr" presetSubtype="0" fill="hold" nodeType="withEffect">
                                  <p:stCondLst>
                                    <p:cond delay="0"/>
                                  </p:stCondLst>
                                  <p:childTnLst>
                                    <p:set>
                                      <p:cBhvr>
                                        <p:cTn id="56" dur="1" fill="hold">
                                          <p:stCondLst>
                                            <p:cond delay="0"/>
                                          </p:stCondLst>
                                        </p:cTn>
                                        <p:tgtEl>
                                          <p:spTgt spid="243"/>
                                        </p:tgtEl>
                                        <p:attrNameLst>
                                          <p:attrName>style.visibility</p:attrName>
                                        </p:attrNameLst>
                                      </p:cBhvr>
                                      <p:to>
                                        <p:strVal val="visible"/>
                                      </p:to>
                                    </p:set>
                                    <p:animEffect transition="in" filter="fade">
                                      <p:cBhvr>
                                        <p:cTn id="57" dur="500"/>
                                        <p:tgtEl>
                                          <p:spTgt spid="2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childTnLst>
                                </p:cTn>
                              </p:par>
                              <p:par>
                                <p:cTn id="61" presetID="10" presetClass="entr" presetSubtype="0" fill="hold" nodeType="withEffect">
                                  <p:stCondLst>
                                    <p:cond delay="0"/>
                                  </p:stCondLst>
                                  <p:childTnLst>
                                    <p:set>
                                      <p:cBhvr>
                                        <p:cTn id="62" dur="1" fill="hold">
                                          <p:stCondLst>
                                            <p:cond delay="0"/>
                                          </p:stCondLst>
                                        </p:cTn>
                                        <p:tgtEl>
                                          <p:spTgt spid="430"/>
                                        </p:tgtEl>
                                        <p:attrNameLst>
                                          <p:attrName>style.visibility</p:attrName>
                                        </p:attrNameLst>
                                      </p:cBhvr>
                                      <p:to>
                                        <p:strVal val="visible"/>
                                      </p:to>
                                    </p:set>
                                    <p:animEffect transition="in" filter="fade">
                                      <p:cBhvr>
                                        <p:cTn id="63" dur="500"/>
                                        <p:tgtEl>
                                          <p:spTgt spid="430"/>
                                        </p:tgtEl>
                                      </p:cBhvr>
                                    </p:animEffect>
                                  </p:childTnLst>
                                </p:cTn>
                              </p:par>
                              <p:par>
                                <p:cTn id="64" presetID="10" presetClass="entr" presetSubtype="0" fill="hold" nodeType="withEffect">
                                  <p:stCondLst>
                                    <p:cond delay="0"/>
                                  </p:stCondLst>
                                  <p:childTnLst>
                                    <p:set>
                                      <p:cBhvr>
                                        <p:cTn id="65" dur="1" fill="hold">
                                          <p:stCondLst>
                                            <p:cond delay="0"/>
                                          </p:stCondLst>
                                        </p:cTn>
                                        <p:tgtEl>
                                          <p:spTgt spid="174"/>
                                        </p:tgtEl>
                                        <p:attrNameLst>
                                          <p:attrName>style.visibility</p:attrName>
                                        </p:attrNameLst>
                                      </p:cBhvr>
                                      <p:to>
                                        <p:strVal val="visible"/>
                                      </p:to>
                                    </p:set>
                                    <p:animEffect transition="in" filter="fade">
                                      <p:cBhvr>
                                        <p:cTn id="66" dur="500"/>
                                        <p:tgtEl>
                                          <p:spTgt spid="174"/>
                                        </p:tgtEl>
                                      </p:cBhvr>
                                    </p:animEffect>
                                  </p:childTnLst>
                                </p:cTn>
                              </p:par>
                              <p:par>
                                <p:cTn id="67" presetID="10" presetClass="entr" presetSubtype="0" fill="hold" nodeType="withEffect">
                                  <p:stCondLst>
                                    <p:cond delay="0"/>
                                  </p:stCondLst>
                                  <p:childTnLst>
                                    <p:set>
                                      <p:cBhvr>
                                        <p:cTn id="68" dur="1" fill="hold">
                                          <p:stCondLst>
                                            <p:cond delay="0"/>
                                          </p:stCondLst>
                                        </p:cTn>
                                        <p:tgtEl>
                                          <p:spTgt spid="431"/>
                                        </p:tgtEl>
                                        <p:attrNameLst>
                                          <p:attrName>style.visibility</p:attrName>
                                        </p:attrNameLst>
                                      </p:cBhvr>
                                      <p:to>
                                        <p:strVal val="visible"/>
                                      </p:to>
                                    </p:set>
                                    <p:animEffect transition="in" filter="fade">
                                      <p:cBhvr>
                                        <p:cTn id="69" dur="500"/>
                                        <p:tgtEl>
                                          <p:spTgt spid="4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0"/>
                                        </p:tgtEl>
                                        <p:attrNameLst>
                                          <p:attrName>style.visibility</p:attrName>
                                        </p:attrNameLst>
                                      </p:cBhvr>
                                      <p:to>
                                        <p:strVal val="visible"/>
                                      </p:to>
                                    </p:set>
                                    <p:animEffect transition="in" filter="fade">
                                      <p:cBhvr>
                                        <p:cTn id="72" dur="500"/>
                                        <p:tgtEl>
                                          <p:spTgt spid="2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9"/>
                                        </p:tgtEl>
                                        <p:attrNameLst>
                                          <p:attrName>style.visibility</p:attrName>
                                        </p:attrNameLst>
                                      </p:cBhvr>
                                      <p:to>
                                        <p:strVal val="visible"/>
                                      </p:to>
                                    </p:set>
                                    <p:animEffect transition="in" filter="fade">
                                      <p:cBhvr>
                                        <p:cTn id="75" dur="500"/>
                                        <p:tgtEl>
                                          <p:spTgt spid="20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8"/>
                                        </p:tgtEl>
                                        <p:attrNameLst>
                                          <p:attrName>style.visibility</p:attrName>
                                        </p:attrNameLst>
                                      </p:cBhvr>
                                      <p:to>
                                        <p:strVal val="visible"/>
                                      </p:to>
                                    </p:set>
                                    <p:animEffect transition="in" filter="fade">
                                      <p:cBhvr>
                                        <p:cTn id="78" dur="500"/>
                                        <p:tgtEl>
                                          <p:spTgt spid="348"/>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3"/>
                                        </p:tgtEl>
                                        <p:attrNameLst>
                                          <p:attrName>style.visibility</p:attrName>
                                        </p:attrNameLst>
                                      </p:cBhvr>
                                      <p:to>
                                        <p:strVal val="visible"/>
                                      </p:to>
                                    </p:set>
                                    <p:animEffect transition="in" filter="fade">
                                      <p:cBhvr>
                                        <p:cTn id="90" dur="500"/>
                                        <p:tgtEl>
                                          <p:spTgt spid="173"/>
                                        </p:tgtEl>
                                      </p:cBhvr>
                                    </p:animEffect>
                                  </p:childTnLst>
                                </p:cTn>
                              </p:par>
                              <p:par>
                                <p:cTn id="91" presetID="10" presetClass="entr" presetSubtype="0" fill="hold" nodeType="withEffect">
                                  <p:stCondLst>
                                    <p:cond delay="0"/>
                                  </p:stCondLst>
                                  <p:childTnLst>
                                    <p:set>
                                      <p:cBhvr>
                                        <p:cTn id="92" dur="1" fill="hold">
                                          <p:stCondLst>
                                            <p:cond delay="0"/>
                                          </p:stCondLst>
                                        </p:cTn>
                                        <p:tgtEl>
                                          <p:spTgt spid="432"/>
                                        </p:tgtEl>
                                        <p:attrNameLst>
                                          <p:attrName>style.visibility</p:attrName>
                                        </p:attrNameLst>
                                      </p:cBhvr>
                                      <p:to>
                                        <p:strVal val="visible"/>
                                      </p:to>
                                    </p:set>
                                    <p:animEffect transition="in" filter="fade">
                                      <p:cBhvr>
                                        <p:cTn id="93" dur="500"/>
                                        <p:tgtEl>
                                          <p:spTgt spid="432"/>
                                        </p:tgtEl>
                                      </p:cBhvr>
                                    </p:animEffect>
                                  </p:childTnLst>
                                </p:cTn>
                              </p:par>
                              <p:par>
                                <p:cTn id="94" presetID="10" presetClass="entr" presetSubtype="0" fill="hold" nodeType="withEffect">
                                  <p:stCondLst>
                                    <p:cond delay="0"/>
                                  </p:stCondLst>
                                  <p:childTnLst>
                                    <p:set>
                                      <p:cBhvr>
                                        <p:cTn id="95" dur="1" fill="hold">
                                          <p:stCondLst>
                                            <p:cond delay="0"/>
                                          </p:stCondLst>
                                        </p:cTn>
                                        <p:tgtEl>
                                          <p:spTgt spid="433"/>
                                        </p:tgtEl>
                                        <p:attrNameLst>
                                          <p:attrName>style.visibility</p:attrName>
                                        </p:attrNameLst>
                                      </p:cBhvr>
                                      <p:to>
                                        <p:strVal val="visible"/>
                                      </p:to>
                                    </p:set>
                                    <p:animEffect transition="in" filter="fade">
                                      <p:cBhvr>
                                        <p:cTn id="96" dur="500"/>
                                        <p:tgtEl>
                                          <p:spTgt spid="433"/>
                                        </p:tgtEl>
                                      </p:cBhvr>
                                    </p:animEffect>
                                  </p:childTnLst>
                                </p:cTn>
                              </p:par>
                              <p:par>
                                <p:cTn id="97" presetID="10" presetClass="entr" presetSubtype="0" fill="hold" nodeType="withEffect">
                                  <p:stCondLst>
                                    <p:cond delay="0"/>
                                  </p:stCondLst>
                                  <p:childTnLst>
                                    <p:set>
                                      <p:cBhvr>
                                        <p:cTn id="98" dur="1" fill="hold">
                                          <p:stCondLst>
                                            <p:cond delay="0"/>
                                          </p:stCondLst>
                                        </p:cTn>
                                        <p:tgtEl>
                                          <p:spTgt spid="434"/>
                                        </p:tgtEl>
                                        <p:attrNameLst>
                                          <p:attrName>style.visibility</p:attrName>
                                        </p:attrNameLst>
                                      </p:cBhvr>
                                      <p:to>
                                        <p:strVal val="visible"/>
                                      </p:to>
                                    </p:set>
                                    <p:animEffect transition="in" filter="fade">
                                      <p:cBhvr>
                                        <p:cTn id="99" dur="500"/>
                                        <p:tgtEl>
                                          <p:spTgt spid="434"/>
                                        </p:tgtEl>
                                      </p:cBhvr>
                                    </p:animEffect>
                                  </p:childTnLst>
                                </p:cTn>
                              </p:par>
                              <p:par>
                                <p:cTn id="100" presetID="10" presetClass="entr" presetSubtype="0" fill="hold" nodeType="withEffect">
                                  <p:stCondLst>
                                    <p:cond delay="0"/>
                                  </p:stCondLst>
                                  <p:childTnLst>
                                    <p:set>
                                      <p:cBhvr>
                                        <p:cTn id="101" dur="1" fill="hold">
                                          <p:stCondLst>
                                            <p:cond delay="0"/>
                                          </p:stCondLst>
                                        </p:cTn>
                                        <p:tgtEl>
                                          <p:spTgt spid="350"/>
                                        </p:tgtEl>
                                        <p:attrNameLst>
                                          <p:attrName>style.visibility</p:attrName>
                                        </p:attrNameLst>
                                      </p:cBhvr>
                                      <p:to>
                                        <p:strVal val="visible"/>
                                      </p:to>
                                    </p:set>
                                    <p:animEffect transition="in" filter="fade">
                                      <p:cBhvr>
                                        <p:cTn id="102" dur="500"/>
                                        <p:tgtEl>
                                          <p:spTgt spid="350"/>
                                        </p:tgtEl>
                                      </p:cBhvr>
                                    </p:animEffect>
                                  </p:childTnLst>
                                </p:cTn>
                              </p:par>
                              <p:par>
                                <p:cTn id="103" presetID="10" presetClass="entr" presetSubtype="0" fill="hold" nodeType="withEffect">
                                  <p:stCondLst>
                                    <p:cond delay="0"/>
                                  </p:stCondLst>
                                  <p:childTnLst>
                                    <p:set>
                                      <p:cBhvr>
                                        <p:cTn id="104" dur="1" fill="hold">
                                          <p:stCondLst>
                                            <p:cond delay="0"/>
                                          </p:stCondLst>
                                        </p:cTn>
                                        <p:tgtEl>
                                          <p:spTgt spid="268"/>
                                        </p:tgtEl>
                                        <p:attrNameLst>
                                          <p:attrName>style.visibility</p:attrName>
                                        </p:attrNameLst>
                                      </p:cBhvr>
                                      <p:to>
                                        <p:strVal val="visible"/>
                                      </p:to>
                                    </p:set>
                                    <p:animEffect transition="in" filter="fade">
                                      <p:cBhvr>
                                        <p:cTn id="105" dur="500"/>
                                        <p:tgtEl>
                                          <p:spTgt spid="26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49"/>
                                        </p:tgtEl>
                                        <p:attrNameLst>
                                          <p:attrName>style.visibility</p:attrName>
                                        </p:attrNameLst>
                                      </p:cBhvr>
                                      <p:to>
                                        <p:strVal val="visible"/>
                                      </p:to>
                                    </p:set>
                                    <p:animEffect transition="in" filter="fade">
                                      <p:cBhvr>
                                        <p:cTn id="108" dur="500"/>
                                        <p:tgtEl>
                                          <p:spTgt spid="34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29"/>
                                        </p:tgtEl>
                                        <p:attrNameLst>
                                          <p:attrName>style.visibility</p:attrName>
                                        </p:attrNameLst>
                                      </p:cBhvr>
                                      <p:to>
                                        <p:strVal val="visible"/>
                                      </p:to>
                                    </p:set>
                                    <p:animEffect transition="in" filter="fade">
                                      <p:cBhvr>
                                        <p:cTn id="111" dur="500"/>
                                        <p:tgtEl>
                                          <p:spTgt spid="42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13"/>
                                        </p:tgtEl>
                                        <p:attrNameLst>
                                          <p:attrName>style.visibility</p:attrName>
                                        </p:attrNameLst>
                                      </p:cBhvr>
                                      <p:to>
                                        <p:strVal val="visible"/>
                                      </p:to>
                                    </p:set>
                                    <p:animEffect transition="in" filter="fade">
                                      <p:cBhvr>
                                        <p:cTn id="114"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209" grpId="0"/>
      <p:bldP spid="210" grpId="0"/>
      <p:bldP spid="99" grpId="0"/>
      <p:bldP spid="102" grpId="0"/>
      <p:bldP spid="230" grpId="0"/>
      <p:bldP spid="232" grpId="0"/>
      <p:bldP spid="239" grpId="0"/>
      <p:bldP spid="241" grpId="0"/>
      <p:bldP spid="242" grpId="0" animBg="1"/>
      <p:bldP spid="348" grpId="0"/>
      <p:bldP spid="349" grpId="0"/>
      <p:bldP spid="429" grpId="0"/>
      <p:bldP spid="5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a:t>Mensa Runtime Scheduler</a:t>
            </a:r>
            <a:endParaRPr lang="en-US" sz="4000" dirty="0"/>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endParaRPr>
          </a:p>
          <a:p>
            <a:pPr lvl="2"/>
            <a:endParaRPr lang="en-US" sz="1800" dirty="0">
              <a:solidFill>
                <a:srgbClr val="595959"/>
              </a:solidFill>
            </a:endParaRPr>
          </a:p>
          <a:p>
            <a:pPr marL="914400" lvl="2" indent="0">
              <a:buNone/>
            </a:pPr>
            <a:endParaRPr lang="en-US" sz="1400" dirty="0">
              <a:solidFill>
                <a:srgbClr val="0000FF"/>
              </a:solidFill>
            </a:endParaRPr>
          </a:p>
          <a:p>
            <a:pPr lvl="1"/>
            <a:endParaRPr lang="en-US" sz="1600" dirty="0"/>
          </a:p>
          <a:p>
            <a:pPr lvl="1"/>
            <a:endParaRPr lang="en-US" sz="1600" dirty="0"/>
          </a:p>
        </p:txBody>
      </p:sp>
      <p:sp>
        <p:nvSpPr>
          <p:cNvPr id="526" name="Rounded Rectangle 525"/>
          <p:cNvSpPr/>
          <p:nvPr/>
        </p:nvSpPr>
        <p:spPr>
          <a:xfrm>
            <a:off x="1436570" y="3075245"/>
            <a:ext cx="2163795" cy="2057400"/>
          </a:xfrm>
          <a:prstGeom prst="roundRect">
            <a:avLst/>
          </a:prstGeom>
          <a:solidFill>
            <a:schemeClr val="lt1">
              <a:alpha val="0"/>
            </a:schemeClr>
          </a:solidFill>
          <a:ln w="28575" cmpd="sng">
            <a:solidFill>
              <a:schemeClr val="accent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427" name="Rounded Rectangle 426"/>
          <p:cNvSpPr/>
          <p:nvPr/>
        </p:nvSpPr>
        <p:spPr>
          <a:xfrm>
            <a:off x="1618825" y="3227645"/>
            <a:ext cx="1830904" cy="762000"/>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Accelerator characteristics</a:t>
            </a:r>
          </a:p>
        </p:txBody>
      </p:sp>
      <p:sp>
        <p:nvSpPr>
          <p:cNvPr id="428" name="Rounded Rectangle 427"/>
          <p:cNvSpPr/>
          <p:nvPr/>
        </p:nvSpPr>
        <p:spPr>
          <a:xfrm>
            <a:off x="1618825" y="4218245"/>
            <a:ext cx="1830904" cy="762000"/>
          </a:xfrm>
          <a:prstGeom prst="round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Layer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characteristics</a:t>
            </a:r>
          </a:p>
        </p:txBody>
      </p:sp>
      <p:cxnSp>
        <p:nvCxnSpPr>
          <p:cNvPr id="432" name="Elbow Connector 431"/>
          <p:cNvCxnSpPr>
            <a:stCxn id="427" idx="3"/>
            <a:endCxn id="420" idx="1"/>
          </p:cNvCxnSpPr>
          <p:nvPr/>
        </p:nvCxnSpPr>
        <p:spPr>
          <a:xfrm>
            <a:off x="3449729" y="3608645"/>
            <a:ext cx="1065036" cy="533400"/>
          </a:xfrm>
          <a:prstGeom prst="bentConnector3">
            <a:avLst>
              <a:gd name="adj1" fmla="val 50000"/>
            </a:avLst>
          </a:prstGeom>
          <a:ln w="28575"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35" name="Elbow Connector 434"/>
          <p:cNvCxnSpPr>
            <a:stCxn id="428" idx="3"/>
            <a:endCxn id="420" idx="1"/>
          </p:cNvCxnSpPr>
          <p:nvPr/>
        </p:nvCxnSpPr>
        <p:spPr>
          <a:xfrm flipV="1">
            <a:off x="3449729" y="4142045"/>
            <a:ext cx="1065036" cy="457200"/>
          </a:xfrm>
          <a:prstGeom prst="bentConnector3">
            <a:avLst>
              <a:gd name="adj1" fmla="val 50000"/>
            </a:avLst>
          </a:prstGeom>
          <a:ln w="28575"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514765" y="2237045"/>
            <a:ext cx="1581235" cy="2286000"/>
            <a:chOff x="5322770" y="2362200"/>
            <a:chExt cx="1581235" cy="2286000"/>
          </a:xfrm>
        </p:grpSpPr>
        <p:sp>
          <p:nvSpPr>
            <p:cNvPr id="420" name="Rounded Rectangle 419"/>
            <p:cNvSpPr/>
            <p:nvPr/>
          </p:nvSpPr>
          <p:spPr>
            <a:xfrm>
              <a:off x="5322770" y="3886200"/>
              <a:ext cx="1581235" cy="762000"/>
            </a:xfrm>
            <a:prstGeom prst="roundRect">
              <a:avLst/>
            </a:prstGeom>
            <a:solidFill>
              <a:schemeClr val="accent3">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Scheduler</a:t>
              </a:r>
            </a:p>
          </p:txBody>
        </p:sp>
        <p:cxnSp>
          <p:nvCxnSpPr>
            <p:cNvPr id="425" name="Straight Arrow Connector 424"/>
            <p:cNvCxnSpPr>
              <a:stCxn id="430" idx="2"/>
              <a:endCxn id="420" idx="0"/>
            </p:cNvCxnSpPr>
            <p:nvPr/>
          </p:nvCxnSpPr>
          <p:spPr>
            <a:xfrm flipH="1">
              <a:off x="6113388" y="3417332"/>
              <a:ext cx="0" cy="468868"/>
            </a:xfrm>
            <a:prstGeom prst="straightConnector1">
              <a:avLst/>
            </a:prstGeom>
            <a:noFill/>
            <a:ln w="28575" cap="flat" cmpd="sng" algn="ctr">
              <a:solidFill>
                <a:schemeClr val="tx1"/>
              </a:solidFill>
              <a:prstDash val="solid"/>
              <a:miter lim="800000"/>
              <a:headEnd type="none"/>
              <a:tailEnd type="arrow"/>
            </a:ln>
            <a:effectLst/>
          </p:spPr>
        </p:cxnSp>
        <p:sp>
          <p:nvSpPr>
            <p:cNvPr id="430" name="TextBox 429"/>
            <p:cNvSpPr txBox="1"/>
            <p:nvPr/>
          </p:nvSpPr>
          <p:spPr>
            <a:xfrm>
              <a:off x="5482548" y="3048000"/>
              <a:ext cx="132135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NN model</a:t>
              </a:r>
            </a:p>
          </p:txBody>
        </p:sp>
        <p:pic>
          <p:nvPicPr>
            <p:cNvPr id="537" name="Picture 536"/>
            <p:cNvPicPr>
              <a:picLocks noChangeAspect="1"/>
            </p:cNvPicPr>
            <p:nvPr/>
          </p:nvPicPr>
          <p:blipFill>
            <a:blip r:embed="rId3"/>
            <a:stretch>
              <a:fillRect/>
            </a:stretch>
          </p:blipFill>
          <p:spPr>
            <a:xfrm>
              <a:off x="5715000" y="2362200"/>
              <a:ext cx="838200" cy="736600"/>
            </a:xfrm>
            <a:prstGeom prst="rect">
              <a:avLst/>
            </a:prstGeom>
          </p:spPr>
        </p:pic>
      </p:grpSp>
      <p:sp>
        <p:nvSpPr>
          <p:cNvPr id="539" name="Rounded Rectangle 538"/>
          <p:cNvSpPr/>
          <p:nvPr/>
        </p:nvSpPr>
        <p:spPr>
          <a:xfrm>
            <a:off x="6648365" y="3761045"/>
            <a:ext cx="1581235" cy="762000"/>
          </a:xfrm>
          <a:prstGeom prst="roundRect">
            <a:avLst/>
          </a:prstGeom>
          <a:solidFill>
            <a:schemeClr val="accent2">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Layer</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Mapping</a:t>
            </a:r>
          </a:p>
        </p:txBody>
      </p:sp>
      <p:cxnSp>
        <p:nvCxnSpPr>
          <p:cNvPr id="540" name="Straight Arrow Connector 539"/>
          <p:cNvCxnSpPr>
            <a:stCxn id="420" idx="3"/>
            <a:endCxn id="539" idx="1"/>
          </p:cNvCxnSpPr>
          <p:nvPr/>
        </p:nvCxnSpPr>
        <p:spPr>
          <a:xfrm>
            <a:off x="6096000" y="4142045"/>
            <a:ext cx="552365" cy="0"/>
          </a:xfrm>
          <a:prstGeom prst="straightConnector1">
            <a:avLst/>
          </a:prstGeom>
          <a:noFill/>
          <a:ln w="28575" cap="flat" cmpd="sng" algn="ctr">
            <a:solidFill>
              <a:schemeClr val="tx1"/>
            </a:solidFill>
            <a:prstDash val="solid"/>
            <a:miter lim="800000"/>
            <a:headEnd type="none"/>
            <a:tailEnd type="arrow"/>
          </a:ln>
          <a:effectLst/>
        </p:spPr>
      </p:cxnSp>
      <p:sp>
        <p:nvSpPr>
          <p:cNvPr id="25" name="Rectangle 24"/>
          <p:cNvSpPr/>
          <p:nvPr/>
        </p:nvSpPr>
        <p:spPr>
          <a:xfrm>
            <a:off x="0" y="758348"/>
            <a:ext cx="9144000" cy="830997"/>
          </a:xfrm>
          <a:prstGeom prst="rect">
            <a:avLst/>
          </a:prstGeom>
          <a:solidFill>
            <a:schemeClr val="accent6">
              <a:lumMod val="20000"/>
              <a:lumOff val="80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goal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of Mensa’s software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runtime scheduler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is 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identify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sng" strike="noStrike" kern="1200" cap="none" spc="0" normalizeH="0" baseline="0" noProof="0" dirty="0">
                <a:ln>
                  <a:noFill/>
                </a:ln>
                <a:solidFill>
                  <a:srgbClr val="C00000"/>
                </a:solidFill>
                <a:effectLst/>
                <a:uLnTx/>
                <a:uFillTx/>
                <a:latin typeface="Gill Sans MT"/>
                <a:ea typeface="+mn-ea"/>
                <a:cs typeface="Gill Sans MT"/>
              </a:rPr>
              <a:t>which accelerator</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each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layer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an NN model should run on</a:t>
            </a:r>
          </a:p>
        </p:txBody>
      </p:sp>
      <p:cxnSp>
        <p:nvCxnSpPr>
          <p:cNvPr id="33" name="Straight Arrow Connector 32"/>
          <p:cNvCxnSpPr>
            <a:endCxn id="35" idx="2"/>
          </p:cNvCxnSpPr>
          <p:nvPr/>
        </p:nvCxnSpPr>
        <p:spPr>
          <a:xfrm flipH="1" flipV="1">
            <a:off x="1104900" y="2626975"/>
            <a:ext cx="495300" cy="524470"/>
          </a:xfrm>
          <a:prstGeom prst="straightConnector1">
            <a:avLst/>
          </a:prstGeom>
          <a:noFill/>
          <a:ln w="28575" cap="flat" cmpd="sng" algn="ctr">
            <a:solidFill>
              <a:schemeClr val="tx1"/>
            </a:solidFill>
            <a:prstDash val="sysDash"/>
            <a:miter lim="800000"/>
            <a:headEnd type="none"/>
            <a:tailEnd type="arrow"/>
          </a:ln>
          <a:effectLst/>
        </p:spPr>
      </p:cxnSp>
      <p:sp>
        <p:nvSpPr>
          <p:cNvPr id="35" name="TextBox 34"/>
          <p:cNvSpPr txBox="1"/>
          <p:nvPr/>
        </p:nvSpPr>
        <p:spPr>
          <a:xfrm>
            <a:off x="-228600" y="1703645"/>
            <a:ext cx="2667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Generated </a:t>
            </a:r>
            <a:r>
              <a:rPr kumimoji="0" lang="en-US" sz="1800" b="1" i="0" u="none" strike="noStrike" kern="1200" cap="none" spc="0" normalizeH="0" baseline="0" noProof="0" dirty="0">
                <a:ln>
                  <a:noFill/>
                </a:ln>
                <a:solidFill>
                  <a:srgbClr val="0000FF"/>
                </a:solidFill>
                <a:effectLst/>
                <a:uLnTx/>
                <a:uFillTx/>
                <a:latin typeface="Gill Sans MT"/>
                <a:ea typeface="+mn-ea"/>
                <a:cs typeface="+mn-cs"/>
              </a:rPr>
              <a:t>once</a:t>
            </a:r>
            <a:br>
              <a:rPr kumimoji="0" lang="en-US" sz="1800" b="1" i="0" u="none" strike="noStrike" kern="1200" cap="none" spc="0" normalizeH="0" baseline="0" noProof="0" dirty="0">
                <a:ln>
                  <a:noFill/>
                </a:ln>
                <a:solidFill>
                  <a:srgbClr val="0000FF"/>
                </a:solidFill>
                <a:effectLst/>
                <a:uLnTx/>
                <a:uFillTx/>
                <a:latin typeface="Gill Sans MT"/>
                <a:ea typeface="+mn-ea"/>
                <a:cs typeface="+mn-cs"/>
              </a:rPr>
            </a:br>
            <a:r>
              <a:rPr kumimoji="0" lang="en-US" sz="1800" b="1" i="0" u="none" strike="noStrike" kern="1200" cap="none" spc="0" normalizeH="0" baseline="0" noProof="0" dirty="0">
                <a:ln>
                  <a:noFill/>
                </a:ln>
                <a:solidFill>
                  <a:prstClr val="black"/>
                </a:solidFill>
                <a:effectLst/>
                <a:uLnTx/>
                <a:uFillTx/>
                <a:latin typeface="Gill Sans MT"/>
                <a:ea typeface="+mn-ea"/>
                <a:cs typeface="+mn-cs"/>
              </a:rPr>
              <a:t> during </a:t>
            </a:r>
            <a:r>
              <a:rPr kumimoji="0" lang="en-US" sz="1800" b="1" i="0" u="none" strike="noStrike" kern="1200" cap="none" spc="0" normalizeH="0" baseline="0" noProof="0" dirty="0">
                <a:ln>
                  <a:noFill/>
                </a:ln>
                <a:solidFill>
                  <a:srgbClr val="0000FF"/>
                </a:solidFill>
                <a:effectLst/>
                <a:uLnTx/>
                <a:uFillTx/>
                <a:latin typeface="Gill Sans MT"/>
                <a:ea typeface="+mn-ea"/>
                <a:cs typeface="+mn-cs"/>
              </a:rPr>
              <a:t>initial setup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of a system</a:t>
            </a: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cxnSp>
        <p:nvCxnSpPr>
          <p:cNvPr id="37" name="Straight Arrow Connector 36"/>
          <p:cNvCxnSpPr>
            <a:stCxn id="428" idx="2"/>
            <a:endCxn id="38" idx="0"/>
          </p:cNvCxnSpPr>
          <p:nvPr/>
        </p:nvCxnSpPr>
        <p:spPr>
          <a:xfrm>
            <a:off x="2534277" y="4980245"/>
            <a:ext cx="2262228" cy="676870"/>
          </a:xfrm>
          <a:prstGeom prst="straightConnector1">
            <a:avLst/>
          </a:prstGeom>
          <a:noFill/>
          <a:ln w="28575" cap="flat" cmpd="sng" algn="ctr">
            <a:solidFill>
              <a:schemeClr val="tx1"/>
            </a:solidFill>
            <a:prstDash val="sysDash"/>
            <a:miter lim="800000"/>
            <a:headEnd type="none"/>
            <a:tailEnd type="arrow"/>
          </a:ln>
          <a:effectLst/>
        </p:spPr>
      </p:cxnSp>
      <p:sp>
        <p:nvSpPr>
          <p:cNvPr id="38" name="TextBox 37"/>
          <p:cNvSpPr txBox="1"/>
          <p:nvPr/>
        </p:nvSpPr>
        <p:spPr>
          <a:xfrm>
            <a:off x="3554370" y="5657115"/>
            <a:ext cx="248427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Layers tend to </a:t>
            </a:r>
            <a:r>
              <a:rPr kumimoji="0" lang="en-US" sz="1800" b="1" i="0" u="none" strike="noStrike" kern="1200" cap="none" spc="0" normalizeH="0" baseline="0" noProof="0" dirty="0">
                <a:ln>
                  <a:noFill/>
                </a:ln>
                <a:solidFill>
                  <a:srgbClr val="0000FF"/>
                </a:solidFill>
                <a:effectLst/>
                <a:uLnTx/>
                <a:uFillTx/>
                <a:latin typeface="Gill Sans MT"/>
                <a:ea typeface="+mn-ea"/>
                <a:cs typeface="+mn-cs"/>
              </a:rPr>
              <a:t>group </a:t>
            </a:r>
            <a:br>
              <a:rPr kumimoji="0" lang="en-US" sz="1800" b="1" i="0" u="none" strike="noStrike" kern="1200" cap="none" spc="0" normalizeH="0" baseline="0" noProof="0" dirty="0">
                <a:ln>
                  <a:noFill/>
                </a:ln>
                <a:solidFill>
                  <a:srgbClr val="0000FF"/>
                </a:solidFill>
                <a:effectLst/>
                <a:uLnTx/>
                <a:uFillTx/>
                <a:latin typeface="Gill Sans MT"/>
                <a:ea typeface="+mn-ea"/>
                <a:cs typeface="+mn-cs"/>
              </a:rPr>
            </a:br>
            <a:r>
              <a:rPr kumimoji="0" lang="en-US" sz="1800" b="1" i="0" u="none" strike="noStrike" kern="1200" cap="none" spc="0" normalizeH="0" baseline="0" noProof="0" dirty="0">
                <a:ln>
                  <a:noFill/>
                </a:ln>
                <a:solidFill>
                  <a:prstClr val="black"/>
                </a:solidFill>
                <a:effectLst/>
                <a:uLnTx/>
                <a:uFillTx/>
                <a:latin typeface="Gill Sans MT"/>
                <a:ea typeface="+mn-ea"/>
                <a:cs typeface="+mn-cs"/>
              </a:rPr>
              <a:t>together into a small</a:t>
            </a:r>
            <a:br>
              <a:rPr kumimoji="0" lang="en-US" sz="1800" b="1" i="0" u="none" strike="noStrike" kern="1200" cap="none" spc="0" normalizeH="0" baseline="0" noProof="0" dirty="0">
                <a:ln>
                  <a:noFill/>
                </a:ln>
                <a:solidFill>
                  <a:prstClr val="black"/>
                </a:solidFill>
                <a:effectLst/>
                <a:uLnTx/>
                <a:uFillTx/>
                <a:latin typeface="Gill Sans MT"/>
                <a:ea typeface="+mn-ea"/>
                <a:cs typeface="+mn-cs"/>
              </a:rPr>
            </a:br>
            <a:r>
              <a:rPr kumimoji="0" lang="en-US" sz="1800" b="1" i="0" u="none" strike="noStrike" kern="1200" cap="none" spc="0" normalizeH="0" baseline="0" noProof="0" dirty="0">
                <a:ln>
                  <a:noFill/>
                </a:ln>
                <a:solidFill>
                  <a:prstClr val="black"/>
                </a:solidFill>
                <a:effectLst/>
                <a:uLnTx/>
                <a:uFillTx/>
                <a:latin typeface="Gill Sans MT"/>
                <a:ea typeface="+mn-ea"/>
                <a:cs typeface="+mn-cs"/>
              </a:rPr>
              <a:t>number of </a:t>
            </a:r>
            <a:r>
              <a:rPr kumimoji="0" lang="en-US" sz="1800" b="1" i="0" u="none" strike="noStrike" kern="1200" cap="none" spc="0" normalizeH="0" baseline="0" noProof="0" dirty="0">
                <a:ln>
                  <a:noFill/>
                </a:ln>
                <a:solidFill>
                  <a:srgbClr val="0000FF"/>
                </a:solidFill>
                <a:effectLst/>
                <a:uLnTx/>
                <a:uFillTx/>
                <a:latin typeface="Gill Sans MT"/>
                <a:ea typeface="+mn-ea"/>
                <a:cs typeface="+mn-cs"/>
              </a:rPr>
              <a:t>families  </a:t>
            </a: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cxnSp>
        <p:nvCxnSpPr>
          <p:cNvPr id="49" name="Straight Arrow Connector 48"/>
          <p:cNvCxnSpPr>
            <a:stCxn id="428" idx="2"/>
            <a:endCxn id="50" idx="0"/>
          </p:cNvCxnSpPr>
          <p:nvPr/>
        </p:nvCxnSpPr>
        <p:spPr>
          <a:xfrm flipH="1">
            <a:off x="1758233" y="4980245"/>
            <a:ext cx="776044" cy="676870"/>
          </a:xfrm>
          <a:prstGeom prst="straightConnector1">
            <a:avLst/>
          </a:prstGeom>
          <a:noFill/>
          <a:ln w="28575" cap="flat" cmpd="sng" algn="ctr">
            <a:solidFill>
              <a:schemeClr val="tx1"/>
            </a:solidFill>
            <a:prstDash val="sysDash"/>
            <a:miter lim="800000"/>
            <a:headEnd type="none"/>
            <a:tailEnd type="arrow"/>
          </a:ln>
          <a:effectLst/>
        </p:spPr>
      </p:cxnSp>
      <p:sp>
        <p:nvSpPr>
          <p:cNvPr id="50" name="TextBox 49"/>
          <p:cNvSpPr txBox="1"/>
          <p:nvPr/>
        </p:nvSpPr>
        <p:spPr>
          <a:xfrm>
            <a:off x="304800" y="5657115"/>
            <a:ext cx="290686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Each of the accelerators </a:t>
            </a:r>
            <a:br>
              <a:rPr kumimoji="0" lang="en-US" sz="1800" b="1" i="0" u="none" strike="noStrike" kern="1200" cap="none" spc="0" normalizeH="0" baseline="0" noProof="0" dirty="0">
                <a:ln>
                  <a:noFill/>
                </a:ln>
                <a:solidFill>
                  <a:prstClr val="black"/>
                </a:solidFill>
                <a:effectLst/>
                <a:uLnTx/>
                <a:uFillTx/>
                <a:latin typeface="Gill Sans MT"/>
                <a:ea typeface="+mn-ea"/>
                <a:cs typeface="+mn-cs"/>
              </a:rPr>
            </a:br>
            <a:r>
              <a:rPr kumimoji="0" lang="en-US" sz="1800" b="1" i="0" u="none" strike="noStrike" kern="1200" cap="none" spc="0" normalizeH="0" baseline="0" noProof="0" dirty="0">
                <a:ln>
                  <a:noFill/>
                </a:ln>
                <a:solidFill>
                  <a:prstClr val="black"/>
                </a:solidFill>
                <a:effectLst/>
                <a:uLnTx/>
                <a:uFillTx/>
                <a:latin typeface="Gill Sans MT"/>
                <a:ea typeface="+mn-ea"/>
                <a:cs typeface="+mn-cs"/>
              </a:rPr>
              <a:t>caters to </a:t>
            </a:r>
            <a:br>
              <a:rPr kumimoji="0" lang="en-US" sz="1800" b="1" i="0" u="none" strike="noStrike" kern="1200" cap="none" spc="0" normalizeH="0" baseline="0" noProof="0" dirty="0">
                <a:ln>
                  <a:noFill/>
                </a:ln>
                <a:solidFill>
                  <a:prstClr val="black"/>
                </a:solidFill>
                <a:effectLst/>
                <a:uLnTx/>
                <a:uFillTx/>
                <a:latin typeface="Gill Sans MT"/>
                <a:ea typeface="+mn-ea"/>
                <a:cs typeface="+mn-cs"/>
              </a:rPr>
            </a:br>
            <a:r>
              <a:rPr kumimoji="0" lang="en-US" sz="1800" b="1" i="0" u="none" strike="noStrike" kern="1200" cap="none" spc="0" normalizeH="0" baseline="0" noProof="0" dirty="0">
                <a:ln>
                  <a:noFill/>
                </a:ln>
                <a:solidFill>
                  <a:srgbClr val="0000FF"/>
                </a:solidFill>
                <a:effectLst/>
                <a:uLnTx/>
                <a:uFillTx/>
                <a:latin typeface="Gill Sans MT"/>
                <a:ea typeface="+mn-ea"/>
                <a:cs typeface="+mn-cs"/>
              </a:rPr>
              <a:t>a specific family </a:t>
            </a:r>
            <a:r>
              <a:rPr kumimoji="0" lang="en-US" sz="1800" b="1" i="0" u="none" strike="noStrike" kern="1200" cap="none" spc="0" normalizeH="0" baseline="0" noProof="0" dirty="0">
                <a:ln>
                  <a:noFill/>
                </a:ln>
                <a:solidFill>
                  <a:prstClr val="black"/>
                </a:solidFill>
                <a:effectLst/>
                <a:uLnTx/>
                <a:uFillTx/>
                <a:latin typeface="Gill Sans MT"/>
                <a:ea typeface="+mn-ea"/>
                <a:cs typeface="+mn-cs"/>
              </a:rPr>
              <a:t>of layers</a:t>
            </a: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pic>
        <p:nvPicPr>
          <p:cNvPr id="27" name="Picture 26" descr="safari.png">
            <a:extLst>
              <a:ext uri="{FF2B5EF4-FFF2-40B4-BE49-F238E27FC236}">
                <a16:creationId xmlns:a16="http://schemas.microsoft.com/office/drawing/2014/main" id="{60A55E14-C0F8-9A4C-ACA5-6FF305BE47B7}"/>
              </a:ext>
            </a:extLst>
          </p:cNvPr>
          <p:cNvPicPr>
            <a:picLocks noChangeAspect="1"/>
          </p:cNvPicPr>
          <p:nvPr/>
        </p:nvPicPr>
        <p:blipFill>
          <a:blip r:embed="rId4" cstate="print"/>
          <a:stretch>
            <a:fillRect/>
          </a:stretch>
        </p:blipFill>
        <p:spPr>
          <a:xfrm>
            <a:off x="76200" y="6580445"/>
            <a:ext cx="959296" cy="277563"/>
          </a:xfrm>
          <a:prstGeom prst="rect">
            <a:avLst/>
          </a:prstGeom>
        </p:spPr>
      </p:pic>
      <p:graphicFrame>
        <p:nvGraphicFramePr>
          <p:cNvPr id="28" name="Table 4">
            <a:extLst>
              <a:ext uri="{FF2B5EF4-FFF2-40B4-BE49-F238E27FC236}">
                <a16:creationId xmlns:a16="http://schemas.microsoft.com/office/drawing/2014/main" id="{14CFDDDA-E8AB-3745-9DDF-ACDCD7758291}"/>
              </a:ext>
            </a:extLst>
          </p:cNvPr>
          <p:cNvGraphicFramePr>
            <a:graphicFrameLocks/>
          </p:cNvGraphicFramePr>
          <p:nvPr>
            <p:extLst>
              <p:ext uri="{D42A27DB-BD31-4B8C-83A1-F6EECF244321}">
                <p14:modId xmlns:p14="http://schemas.microsoft.com/office/powerpoint/2010/main" val="514455020"/>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r>
                        <a:rPr lang="en-US" sz="800" kern="1200" dirty="0">
                          <a:solidFill>
                            <a:srgbClr val="002060"/>
                          </a:solidFill>
                          <a:latin typeface="Calibri" panose="020F0502020204030204"/>
                          <a:ea typeface="+mn-ea"/>
                          <a:cs typeface="Futura Medium" panose="020B0602020204020303" pitchFamily="34" charset="-79"/>
                        </a:rPr>
                        <a:t>●</a:t>
                      </a:r>
                      <a:endParaRPr lang="en-US" sz="800" dirty="0">
                        <a:solidFill>
                          <a:srgbClr val="002060"/>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83171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500"/>
                                        <p:tgtEl>
                                          <p:spTgt spid="435"/>
                                        </p:tgtEl>
                                      </p:cBhvr>
                                    </p:animEffect>
                                  </p:childTnLst>
                                </p:cTn>
                              </p:par>
                              <p:par>
                                <p:cTn id="18" presetID="10" presetClass="entr" presetSubtype="0" fill="hold" nodeType="withEffect">
                                  <p:stCondLst>
                                    <p:cond delay="0"/>
                                  </p:stCondLst>
                                  <p:childTnLst>
                                    <p:set>
                                      <p:cBhvr>
                                        <p:cTn id="19" dur="1" fill="hold">
                                          <p:stCondLst>
                                            <p:cond delay="0"/>
                                          </p:stCondLst>
                                        </p:cTn>
                                        <p:tgtEl>
                                          <p:spTgt spid="432"/>
                                        </p:tgtEl>
                                        <p:attrNameLst>
                                          <p:attrName>style.visibility</p:attrName>
                                        </p:attrNameLst>
                                      </p:cBhvr>
                                      <p:to>
                                        <p:strVal val="visible"/>
                                      </p:to>
                                    </p:set>
                                    <p:animEffect transition="in" filter="fade">
                                      <p:cBhvr>
                                        <p:cTn id="20" dur="500"/>
                                        <p:tgtEl>
                                          <p:spTgt spid="4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7"/>
                                        </p:tgtEl>
                                        <p:attrNameLst>
                                          <p:attrName>style.visibility</p:attrName>
                                        </p:attrNameLst>
                                      </p:cBhvr>
                                      <p:to>
                                        <p:strVal val="visible"/>
                                      </p:to>
                                    </p:set>
                                    <p:animEffect transition="in" filter="fade">
                                      <p:cBhvr>
                                        <p:cTn id="23" dur="500"/>
                                        <p:tgtEl>
                                          <p:spTgt spid="4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8"/>
                                        </p:tgtEl>
                                        <p:attrNameLst>
                                          <p:attrName>style.visibility</p:attrName>
                                        </p:attrNameLst>
                                      </p:cBhvr>
                                      <p:to>
                                        <p:strVal val="visible"/>
                                      </p:to>
                                    </p:set>
                                    <p:animEffect transition="in" filter="fade">
                                      <p:cBhvr>
                                        <p:cTn id="26" dur="500"/>
                                        <p:tgtEl>
                                          <p:spTgt spid="4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9"/>
                                        </p:tgtEl>
                                      </p:cBhvr>
                                    </p:animEffect>
                                    <p:set>
                                      <p:cBhvr>
                                        <p:cTn id="53" dur="1" fill="hold">
                                          <p:stCondLst>
                                            <p:cond delay="499"/>
                                          </p:stCondLst>
                                        </p:cTn>
                                        <p:tgtEl>
                                          <p:spTgt spid="4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0"/>
                                        </p:tgtEl>
                                      </p:cBhvr>
                                    </p:animEffect>
                                    <p:set>
                                      <p:cBhvr>
                                        <p:cTn id="56" dur="1" fill="hold">
                                          <p:stCondLst>
                                            <p:cond delay="499"/>
                                          </p:stCondLst>
                                        </p:cTn>
                                        <p:tgtEl>
                                          <p:spTgt spid="50"/>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526"/>
                                        </p:tgtEl>
                                        <p:attrNameLst>
                                          <p:attrName>style.visibility</p:attrName>
                                        </p:attrNameLst>
                                      </p:cBhvr>
                                      <p:to>
                                        <p:strVal val="visible"/>
                                      </p:to>
                                    </p:set>
                                    <p:animEffect transition="in" filter="fade">
                                      <p:cBhvr>
                                        <p:cTn id="59" dur="500"/>
                                        <p:tgtEl>
                                          <p:spTgt spid="5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40"/>
                                        </p:tgtEl>
                                        <p:attrNameLst>
                                          <p:attrName>style.visibility</p:attrName>
                                        </p:attrNameLst>
                                      </p:cBhvr>
                                      <p:to>
                                        <p:strVal val="visible"/>
                                      </p:to>
                                    </p:set>
                                    <p:animEffect transition="in" filter="fade">
                                      <p:cBhvr>
                                        <p:cTn id="70" dur="500"/>
                                        <p:tgtEl>
                                          <p:spTgt spid="5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39"/>
                                        </p:tgtEl>
                                        <p:attrNameLst>
                                          <p:attrName>style.visibility</p:attrName>
                                        </p:attrNameLst>
                                      </p:cBhvr>
                                      <p:to>
                                        <p:strVal val="visible"/>
                                      </p:to>
                                    </p:set>
                                    <p:animEffect transition="in" filter="fade">
                                      <p:cBhvr>
                                        <p:cTn id="73"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animBg="1"/>
      <p:bldP spid="427" grpId="0" animBg="1"/>
      <p:bldP spid="428" grpId="0" animBg="1"/>
      <p:bldP spid="539" grpId="0" animBg="1"/>
      <p:bldP spid="25" grpId="0" animBg="1"/>
      <p:bldP spid="35" grpId="0"/>
      <p:bldP spid="38" grpId="0"/>
      <p:bldP spid="38" grpId="1"/>
      <p:bldP spid="50" grpId="0"/>
      <p:bldP spid="5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a:t>Mensa Runtime Scheduler</a:t>
            </a:r>
            <a:endParaRPr lang="en-US" sz="4000" dirty="0"/>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endParaRPr>
          </a:p>
          <a:p>
            <a:pPr lvl="2"/>
            <a:endParaRPr lang="en-US" sz="1800" dirty="0">
              <a:solidFill>
                <a:srgbClr val="595959"/>
              </a:solidFill>
            </a:endParaRPr>
          </a:p>
          <a:p>
            <a:pPr marL="914400" lvl="2" indent="0">
              <a:buNone/>
            </a:pPr>
            <a:endParaRPr lang="en-US" sz="1400" dirty="0">
              <a:solidFill>
                <a:srgbClr val="0000FF"/>
              </a:solidFill>
            </a:endParaRPr>
          </a:p>
          <a:p>
            <a:pPr lvl="1"/>
            <a:endParaRPr lang="en-US" sz="1600" dirty="0"/>
          </a:p>
          <a:p>
            <a:pPr lvl="1"/>
            <a:endParaRPr lang="en-US" sz="1600" dirty="0"/>
          </a:p>
        </p:txBody>
      </p:sp>
      <p:sp>
        <p:nvSpPr>
          <p:cNvPr id="526" name="Rounded Rectangle 525"/>
          <p:cNvSpPr/>
          <p:nvPr/>
        </p:nvSpPr>
        <p:spPr>
          <a:xfrm>
            <a:off x="1436570" y="3075245"/>
            <a:ext cx="2163795" cy="2057400"/>
          </a:xfrm>
          <a:prstGeom prst="roundRect">
            <a:avLst/>
          </a:prstGeom>
          <a:solidFill>
            <a:schemeClr val="lt1">
              <a:alpha val="0"/>
            </a:schemeClr>
          </a:solidFill>
          <a:ln w="28575" cmpd="sng">
            <a:solidFill>
              <a:schemeClr val="accent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427" name="Rounded Rectangle 426"/>
          <p:cNvSpPr/>
          <p:nvPr/>
        </p:nvSpPr>
        <p:spPr>
          <a:xfrm>
            <a:off x="1618825" y="3227645"/>
            <a:ext cx="1830904" cy="762000"/>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Accelerator characteristics</a:t>
            </a:r>
          </a:p>
        </p:txBody>
      </p:sp>
      <p:sp>
        <p:nvSpPr>
          <p:cNvPr id="428" name="Rounded Rectangle 427"/>
          <p:cNvSpPr/>
          <p:nvPr/>
        </p:nvSpPr>
        <p:spPr>
          <a:xfrm>
            <a:off x="1618825" y="4218245"/>
            <a:ext cx="1830904" cy="762000"/>
          </a:xfrm>
          <a:prstGeom prst="round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Layer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characteristics</a:t>
            </a:r>
          </a:p>
        </p:txBody>
      </p:sp>
      <p:cxnSp>
        <p:nvCxnSpPr>
          <p:cNvPr id="432" name="Elbow Connector 431"/>
          <p:cNvCxnSpPr>
            <a:stCxn id="427" idx="3"/>
            <a:endCxn id="420" idx="1"/>
          </p:cNvCxnSpPr>
          <p:nvPr/>
        </p:nvCxnSpPr>
        <p:spPr>
          <a:xfrm>
            <a:off x="3449729" y="3608645"/>
            <a:ext cx="1065036" cy="533400"/>
          </a:xfrm>
          <a:prstGeom prst="bentConnector3">
            <a:avLst>
              <a:gd name="adj1" fmla="val 50000"/>
            </a:avLst>
          </a:prstGeom>
          <a:ln w="28575"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35" name="Elbow Connector 434"/>
          <p:cNvCxnSpPr>
            <a:stCxn id="428" idx="3"/>
            <a:endCxn id="420" idx="1"/>
          </p:cNvCxnSpPr>
          <p:nvPr/>
        </p:nvCxnSpPr>
        <p:spPr>
          <a:xfrm flipV="1">
            <a:off x="3449729" y="4142045"/>
            <a:ext cx="1065036" cy="457200"/>
          </a:xfrm>
          <a:prstGeom prst="bentConnector3">
            <a:avLst>
              <a:gd name="adj1" fmla="val 50000"/>
            </a:avLst>
          </a:prstGeom>
          <a:ln w="28575"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514765" y="2237045"/>
            <a:ext cx="1581235" cy="2286000"/>
            <a:chOff x="5322770" y="2362200"/>
            <a:chExt cx="1581235" cy="2286000"/>
          </a:xfrm>
        </p:grpSpPr>
        <p:sp>
          <p:nvSpPr>
            <p:cNvPr id="420" name="Rounded Rectangle 419"/>
            <p:cNvSpPr/>
            <p:nvPr/>
          </p:nvSpPr>
          <p:spPr>
            <a:xfrm>
              <a:off x="5322770" y="3886200"/>
              <a:ext cx="1581235" cy="762000"/>
            </a:xfrm>
            <a:prstGeom prst="roundRect">
              <a:avLst/>
            </a:prstGeom>
            <a:solidFill>
              <a:schemeClr val="accent3">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Scheduler</a:t>
              </a:r>
            </a:p>
          </p:txBody>
        </p:sp>
        <p:cxnSp>
          <p:nvCxnSpPr>
            <p:cNvPr id="425" name="Straight Arrow Connector 424"/>
            <p:cNvCxnSpPr>
              <a:stCxn id="430" idx="2"/>
              <a:endCxn id="420" idx="0"/>
            </p:cNvCxnSpPr>
            <p:nvPr/>
          </p:nvCxnSpPr>
          <p:spPr>
            <a:xfrm flipH="1">
              <a:off x="6113388" y="3417332"/>
              <a:ext cx="0" cy="468868"/>
            </a:xfrm>
            <a:prstGeom prst="straightConnector1">
              <a:avLst/>
            </a:prstGeom>
            <a:noFill/>
            <a:ln w="28575" cap="flat" cmpd="sng" algn="ctr">
              <a:solidFill>
                <a:schemeClr val="tx1"/>
              </a:solidFill>
              <a:prstDash val="solid"/>
              <a:miter lim="800000"/>
              <a:headEnd type="none"/>
              <a:tailEnd type="arrow"/>
            </a:ln>
            <a:effectLst/>
          </p:spPr>
        </p:cxnSp>
        <p:sp>
          <p:nvSpPr>
            <p:cNvPr id="430" name="TextBox 429"/>
            <p:cNvSpPr txBox="1"/>
            <p:nvPr/>
          </p:nvSpPr>
          <p:spPr>
            <a:xfrm>
              <a:off x="5482548" y="3048000"/>
              <a:ext cx="132135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NN model</a:t>
              </a:r>
            </a:p>
          </p:txBody>
        </p:sp>
        <p:pic>
          <p:nvPicPr>
            <p:cNvPr id="537" name="Picture 536"/>
            <p:cNvPicPr>
              <a:picLocks noChangeAspect="1"/>
            </p:cNvPicPr>
            <p:nvPr/>
          </p:nvPicPr>
          <p:blipFill>
            <a:blip r:embed="rId3"/>
            <a:stretch>
              <a:fillRect/>
            </a:stretch>
          </p:blipFill>
          <p:spPr>
            <a:xfrm>
              <a:off x="5715000" y="2362200"/>
              <a:ext cx="838200" cy="736600"/>
            </a:xfrm>
            <a:prstGeom prst="rect">
              <a:avLst/>
            </a:prstGeom>
          </p:spPr>
        </p:pic>
      </p:grpSp>
      <p:sp>
        <p:nvSpPr>
          <p:cNvPr id="539" name="Rounded Rectangle 538"/>
          <p:cNvSpPr/>
          <p:nvPr/>
        </p:nvSpPr>
        <p:spPr>
          <a:xfrm>
            <a:off x="6648365" y="3761045"/>
            <a:ext cx="1581235" cy="762000"/>
          </a:xfrm>
          <a:prstGeom prst="roundRect">
            <a:avLst/>
          </a:prstGeom>
          <a:solidFill>
            <a:schemeClr val="accent2">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Layer</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Mapping</a:t>
            </a:r>
          </a:p>
        </p:txBody>
      </p:sp>
      <p:cxnSp>
        <p:nvCxnSpPr>
          <p:cNvPr id="540" name="Straight Arrow Connector 539"/>
          <p:cNvCxnSpPr>
            <a:stCxn id="420" idx="3"/>
            <a:endCxn id="539" idx="1"/>
          </p:cNvCxnSpPr>
          <p:nvPr/>
        </p:nvCxnSpPr>
        <p:spPr>
          <a:xfrm>
            <a:off x="6096000" y="4142045"/>
            <a:ext cx="552365" cy="0"/>
          </a:xfrm>
          <a:prstGeom prst="straightConnector1">
            <a:avLst/>
          </a:prstGeom>
          <a:noFill/>
          <a:ln w="28575" cap="flat" cmpd="sng" algn="ctr">
            <a:solidFill>
              <a:schemeClr val="tx1"/>
            </a:solidFill>
            <a:prstDash val="solid"/>
            <a:miter lim="800000"/>
            <a:headEnd type="none"/>
            <a:tailEnd type="arrow"/>
          </a:ln>
          <a:effectLst/>
        </p:spPr>
      </p:cxnSp>
      <p:sp>
        <p:nvSpPr>
          <p:cNvPr id="25" name="Rectangle 24"/>
          <p:cNvSpPr/>
          <p:nvPr/>
        </p:nvSpPr>
        <p:spPr>
          <a:xfrm>
            <a:off x="0" y="758348"/>
            <a:ext cx="9144000" cy="830997"/>
          </a:xfrm>
          <a:prstGeom prst="rect">
            <a:avLst/>
          </a:prstGeom>
          <a:solidFill>
            <a:schemeClr val="accent6">
              <a:lumMod val="20000"/>
              <a:lumOff val="80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goal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of Mensa’s software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runtime scheduler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is 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identify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sng" strike="noStrike" kern="1200" cap="none" spc="0" normalizeH="0" baseline="0" noProof="0" dirty="0">
                <a:ln>
                  <a:noFill/>
                </a:ln>
                <a:solidFill>
                  <a:srgbClr val="C00000"/>
                </a:solidFill>
                <a:effectLst/>
                <a:uLnTx/>
                <a:uFillTx/>
                <a:latin typeface="Gill Sans MT"/>
                <a:ea typeface="+mn-ea"/>
                <a:cs typeface="Gill Sans MT"/>
              </a:rPr>
              <a:t>which accelerator</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each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layer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an NN model should run on</a:t>
            </a:r>
          </a:p>
        </p:txBody>
      </p:sp>
      <p:cxnSp>
        <p:nvCxnSpPr>
          <p:cNvPr id="33" name="Straight Arrow Connector 32"/>
          <p:cNvCxnSpPr>
            <a:endCxn id="35" idx="2"/>
          </p:cNvCxnSpPr>
          <p:nvPr/>
        </p:nvCxnSpPr>
        <p:spPr>
          <a:xfrm flipH="1" flipV="1">
            <a:off x="1104900" y="2626975"/>
            <a:ext cx="495300" cy="524470"/>
          </a:xfrm>
          <a:prstGeom prst="straightConnector1">
            <a:avLst/>
          </a:prstGeom>
          <a:noFill/>
          <a:ln w="28575" cap="flat" cmpd="sng" algn="ctr">
            <a:solidFill>
              <a:schemeClr val="tx1"/>
            </a:solidFill>
            <a:prstDash val="sysDash"/>
            <a:miter lim="800000"/>
            <a:headEnd type="none"/>
            <a:tailEnd type="arrow"/>
          </a:ln>
          <a:effectLst/>
        </p:spPr>
      </p:cxnSp>
      <p:sp>
        <p:nvSpPr>
          <p:cNvPr id="35" name="TextBox 34"/>
          <p:cNvSpPr txBox="1"/>
          <p:nvPr/>
        </p:nvSpPr>
        <p:spPr>
          <a:xfrm>
            <a:off x="-228600" y="1703645"/>
            <a:ext cx="2667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Generated </a:t>
            </a:r>
            <a:r>
              <a:rPr kumimoji="0" lang="en-US" sz="1800" b="1" i="0" u="none" strike="noStrike" kern="1200" cap="none" spc="0" normalizeH="0" baseline="0" noProof="0" dirty="0">
                <a:ln>
                  <a:noFill/>
                </a:ln>
                <a:solidFill>
                  <a:srgbClr val="0000FF"/>
                </a:solidFill>
                <a:effectLst/>
                <a:uLnTx/>
                <a:uFillTx/>
                <a:latin typeface="Gill Sans MT"/>
                <a:ea typeface="+mn-ea"/>
                <a:cs typeface="+mn-cs"/>
              </a:rPr>
              <a:t>once</a:t>
            </a:r>
            <a:br>
              <a:rPr kumimoji="0" lang="en-US" sz="1800" b="1" i="0" u="none" strike="noStrike" kern="1200" cap="none" spc="0" normalizeH="0" baseline="0" noProof="0" dirty="0">
                <a:ln>
                  <a:noFill/>
                </a:ln>
                <a:solidFill>
                  <a:srgbClr val="0000FF"/>
                </a:solidFill>
                <a:effectLst/>
                <a:uLnTx/>
                <a:uFillTx/>
                <a:latin typeface="Gill Sans MT"/>
                <a:ea typeface="+mn-ea"/>
                <a:cs typeface="+mn-cs"/>
              </a:rPr>
            </a:br>
            <a:r>
              <a:rPr kumimoji="0" lang="en-US" sz="1800" b="1" i="0" u="none" strike="noStrike" kern="1200" cap="none" spc="0" normalizeH="0" baseline="0" noProof="0" dirty="0">
                <a:ln>
                  <a:noFill/>
                </a:ln>
                <a:solidFill>
                  <a:prstClr val="black"/>
                </a:solidFill>
                <a:effectLst/>
                <a:uLnTx/>
                <a:uFillTx/>
                <a:latin typeface="Gill Sans MT"/>
                <a:ea typeface="+mn-ea"/>
                <a:cs typeface="+mn-cs"/>
              </a:rPr>
              <a:t> during </a:t>
            </a:r>
            <a:r>
              <a:rPr kumimoji="0" lang="en-US" sz="1800" b="1" i="0" u="none" strike="noStrike" kern="1200" cap="none" spc="0" normalizeH="0" baseline="0" noProof="0" dirty="0">
                <a:ln>
                  <a:noFill/>
                </a:ln>
                <a:solidFill>
                  <a:srgbClr val="0000FF"/>
                </a:solidFill>
                <a:effectLst/>
                <a:uLnTx/>
                <a:uFillTx/>
                <a:latin typeface="Gill Sans MT"/>
                <a:ea typeface="+mn-ea"/>
                <a:cs typeface="+mn-cs"/>
              </a:rPr>
              <a:t>initial setup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of a system</a:t>
            </a: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cxnSp>
        <p:nvCxnSpPr>
          <p:cNvPr id="37" name="Straight Arrow Connector 36"/>
          <p:cNvCxnSpPr>
            <a:stCxn id="428" idx="2"/>
            <a:endCxn id="38" idx="0"/>
          </p:cNvCxnSpPr>
          <p:nvPr/>
        </p:nvCxnSpPr>
        <p:spPr>
          <a:xfrm>
            <a:off x="2534277" y="4980245"/>
            <a:ext cx="2262228" cy="676870"/>
          </a:xfrm>
          <a:prstGeom prst="straightConnector1">
            <a:avLst/>
          </a:prstGeom>
          <a:noFill/>
          <a:ln w="28575" cap="flat" cmpd="sng" algn="ctr">
            <a:solidFill>
              <a:schemeClr val="tx1"/>
            </a:solidFill>
            <a:prstDash val="sysDash"/>
            <a:miter lim="800000"/>
            <a:headEnd type="none"/>
            <a:tailEnd type="arrow"/>
          </a:ln>
          <a:effectLst/>
        </p:spPr>
      </p:cxnSp>
      <p:sp>
        <p:nvSpPr>
          <p:cNvPr id="38" name="TextBox 37"/>
          <p:cNvSpPr txBox="1"/>
          <p:nvPr/>
        </p:nvSpPr>
        <p:spPr>
          <a:xfrm>
            <a:off x="3554370" y="5657115"/>
            <a:ext cx="248427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Layers tend to </a:t>
            </a:r>
            <a:r>
              <a:rPr kumimoji="0" lang="en-US" sz="1800" b="1" i="0" u="none" strike="noStrike" kern="1200" cap="none" spc="0" normalizeH="0" baseline="0" noProof="0" dirty="0">
                <a:ln>
                  <a:noFill/>
                </a:ln>
                <a:solidFill>
                  <a:srgbClr val="0000FF"/>
                </a:solidFill>
                <a:effectLst/>
                <a:uLnTx/>
                <a:uFillTx/>
                <a:latin typeface="Gill Sans MT"/>
                <a:ea typeface="+mn-ea"/>
                <a:cs typeface="+mn-cs"/>
              </a:rPr>
              <a:t>group </a:t>
            </a:r>
            <a:br>
              <a:rPr kumimoji="0" lang="en-US" sz="1800" b="1" i="0" u="none" strike="noStrike" kern="1200" cap="none" spc="0" normalizeH="0" baseline="0" noProof="0" dirty="0">
                <a:ln>
                  <a:noFill/>
                </a:ln>
                <a:solidFill>
                  <a:srgbClr val="0000FF"/>
                </a:solidFill>
                <a:effectLst/>
                <a:uLnTx/>
                <a:uFillTx/>
                <a:latin typeface="Gill Sans MT"/>
                <a:ea typeface="+mn-ea"/>
                <a:cs typeface="+mn-cs"/>
              </a:rPr>
            </a:br>
            <a:r>
              <a:rPr kumimoji="0" lang="en-US" sz="1800" b="1" i="0" u="none" strike="noStrike" kern="1200" cap="none" spc="0" normalizeH="0" baseline="0" noProof="0" dirty="0">
                <a:ln>
                  <a:noFill/>
                </a:ln>
                <a:solidFill>
                  <a:prstClr val="black"/>
                </a:solidFill>
                <a:effectLst/>
                <a:uLnTx/>
                <a:uFillTx/>
                <a:latin typeface="Gill Sans MT"/>
                <a:ea typeface="+mn-ea"/>
                <a:cs typeface="+mn-cs"/>
              </a:rPr>
              <a:t>together into a small</a:t>
            </a:r>
            <a:br>
              <a:rPr kumimoji="0" lang="en-US" sz="1800" b="1" i="0" u="none" strike="noStrike" kern="1200" cap="none" spc="0" normalizeH="0" baseline="0" noProof="0" dirty="0">
                <a:ln>
                  <a:noFill/>
                </a:ln>
                <a:solidFill>
                  <a:prstClr val="black"/>
                </a:solidFill>
                <a:effectLst/>
                <a:uLnTx/>
                <a:uFillTx/>
                <a:latin typeface="Gill Sans MT"/>
                <a:ea typeface="+mn-ea"/>
                <a:cs typeface="+mn-cs"/>
              </a:rPr>
            </a:br>
            <a:r>
              <a:rPr kumimoji="0" lang="en-US" sz="1800" b="1" i="0" u="none" strike="noStrike" kern="1200" cap="none" spc="0" normalizeH="0" baseline="0" noProof="0" dirty="0">
                <a:ln>
                  <a:noFill/>
                </a:ln>
                <a:solidFill>
                  <a:prstClr val="black"/>
                </a:solidFill>
                <a:effectLst/>
                <a:uLnTx/>
                <a:uFillTx/>
                <a:latin typeface="Gill Sans MT"/>
                <a:ea typeface="+mn-ea"/>
                <a:cs typeface="+mn-cs"/>
              </a:rPr>
              <a:t>number of </a:t>
            </a:r>
            <a:r>
              <a:rPr kumimoji="0" lang="en-US" sz="1800" b="1" i="0" u="none" strike="noStrike" kern="1200" cap="none" spc="0" normalizeH="0" baseline="0" noProof="0" dirty="0">
                <a:ln>
                  <a:noFill/>
                </a:ln>
                <a:solidFill>
                  <a:srgbClr val="0000FF"/>
                </a:solidFill>
                <a:effectLst/>
                <a:uLnTx/>
                <a:uFillTx/>
                <a:latin typeface="Gill Sans MT"/>
                <a:ea typeface="+mn-ea"/>
                <a:cs typeface="+mn-cs"/>
              </a:rPr>
              <a:t>families  </a:t>
            </a: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cxnSp>
        <p:nvCxnSpPr>
          <p:cNvPr id="49" name="Straight Arrow Connector 48"/>
          <p:cNvCxnSpPr>
            <a:stCxn id="428" idx="2"/>
            <a:endCxn id="50" idx="0"/>
          </p:cNvCxnSpPr>
          <p:nvPr/>
        </p:nvCxnSpPr>
        <p:spPr>
          <a:xfrm flipH="1">
            <a:off x="1758233" y="4980245"/>
            <a:ext cx="776044" cy="676870"/>
          </a:xfrm>
          <a:prstGeom prst="straightConnector1">
            <a:avLst/>
          </a:prstGeom>
          <a:noFill/>
          <a:ln w="28575" cap="flat" cmpd="sng" algn="ctr">
            <a:solidFill>
              <a:schemeClr val="tx1"/>
            </a:solidFill>
            <a:prstDash val="sysDash"/>
            <a:miter lim="800000"/>
            <a:headEnd type="none"/>
            <a:tailEnd type="arrow"/>
          </a:ln>
          <a:effectLst/>
        </p:spPr>
      </p:cxnSp>
      <p:sp>
        <p:nvSpPr>
          <p:cNvPr id="50" name="TextBox 49"/>
          <p:cNvSpPr txBox="1"/>
          <p:nvPr/>
        </p:nvSpPr>
        <p:spPr>
          <a:xfrm>
            <a:off x="304800" y="5657115"/>
            <a:ext cx="290686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Each of the accelerators </a:t>
            </a:r>
            <a:br>
              <a:rPr kumimoji="0" lang="en-US" sz="1800" b="1" i="0" u="none" strike="noStrike" kern="1200" cap="none" spc="0" normalizeH="0" baseline="0" noProof="0" dirty="0">
                <a:ln>
                  <a:noFill/>
                </a:ln>
                <a:solidFill>
                  <a:prstClr val="black"/>
                </a:solidFill>
                <a:effectLst/>
                <a:uLnTx/>
                <a:uFillTx/>
                <a:latin typeface="Gill Sans MT"/>
                <a:ea typeface="+mn-ea"/>
                <a:cs typeface="+mn-cs"/>
              </a:rPr>
            </a:br>
            <a:r>
              <a:rPr kumimoji="0" lang="en-US" sz="1800" b="1" i="0" u="none" strike="noStrike" kern="1200" cap="none" spc="0" normalizeH="0" baseline="0" noProof="0" dirty="0">
                <a:ln>
                  <a:noFill/>
                </a:ln>
                <a:solidFill>
                  <a:prstClr val="black"/>
                </a:solidFill>
                <a:effectLst/>
                <a:uLnTx/>
                <a:uFillTx/>
                <a:latin typeface="Gill Sans MT"/>
                <a:ea typeface="+mn-ea"/>
                <a:cs typeface="+mn-cs"/>
              </a:rPr>
              <a:t>caters to </a:t>
            </a:r>
            <a:br>
              <a:rPr kumimoji="0" lang="en-US" sz="1800" b="1" i="0" u="none" strike="noStrike" kern="1200" cap="none" spc="0" normalizeH="0" baseline="0" noProof="0" dirty="0">
                <a:ln>
                  <a:noFill/>
                </a:ln>
                <a:solidFill>
                  <a:prstClr val="black"/>
                </a:solidFill>
                <a:effectLst/>
                <a:uLnTx/>
                <a:uFillTx/>
                <a:latin typeface="Gill Sans MT"/>
                <a:ea typeface="+mn-ea"/>
                <a:cs typeface="+mn-cs"/>
              </a:rPr>
            </a:br>
            <a:r>
              <a:rPr kumimoji="0" lang="en-US" sz="1800" b="1" i="0" u="none" strike="noStrike" kern="1200" cap="none" spc="0" normalizeH="0" baseline="0" noProof="0" dirty="0">
                <a:ln>
                  <a:noFill/>
                </a:ln>
                <a:solidFill>
                  <a:srgbClr val="0000FF"/>
                </a:solidFill>
                <a:effectLst/>
                <a:uLnTx/>
                <a:uFillTx/>
                <a:latin typeface="Gill Sans MT"/>
                <a:ea typeface="+mn-ea"/>
                <a:cs typeface="+mn-cs"/>
              </a:rPr>
              <a:t>a specific family </a:t>
            </a:r>
            <a:r>
              <a:rPr kumimoji="0" lang="en-US" sz="1800" b="1" i="0" u="none" strike="noStrike" kern="1200" cap="none" spc="0" normalizeH="0" baseline="0" noProof="0" dirty="0">
                <a:ln>
                  <a:noFill/>
                </a:ln>
                <a:solidFill>
                  <a:prstClr val="black"/>
                </a:solidFill>
                <a:effectLst/>
                <a:uLnTx/>
                <a:uFillTx/>
                <a:latin typeface="Gill Sans MT"/>
                <a:ea typeface="+mn-ea"/>
                <a:cs typeface="+mn-cs"/>
              </a:rPr>
              <a:t>of layers</a:t>
            </a: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pic>
        <p:nvPicPr>
          <p:cNvPr id="27" name="Picture 26" descr="safari.png">
            <a:extLst>
              <a:ext uri="{FF2B5EF4-FFF2-40B4-BE49-F238E27FC236}">
                <a16:creationId xmlns:a16="http://schemas.microsoft.com/office/drawing/2014/main" id="{60A55E14-C0F8-9A4C-ACA5-6FF305BE47B7}"/>
              </a:ext>
            </a:extLst>
          </p:cNvPr>
          <p:cNvPicPr>
            <a:picLocks noChangeAspect="1"/>
          </p:cNvPicPr>
          <p:nvPr/>
        </p:nvPicPr>
        <p:blipFill>
          <a:blip r:embed="rId4" cstate="print"/>
          <a:stretch>
            <a:fillRect/>
          </a:stretch>
        </p:blipFill>
        <p:spPr>
          <a:xfrm>
            <a:off x="76200" y="6580445"/>
            <a:ext cx="959296" cy="277563"/>
          </a:xfrm>
          <a:prstGeom prst="rect">
            <a:avLst/>
          </a:prstGeom>
        </p:spPr>
      </p:pic>
      <p:graphicFrame>
        <p:nvGraphicFramePr>
          <p:cNvPr id="28" name="Table 4">
            <a:extLst>
              <a:ext uri="{FF2B5EF4-FFF2-40B4-BE49-F238E27FC236}">
                <a16:creationId xmlns:a16="http://schemas.microsoft.com/office/drawing/2014/main" id="{14CFDDDA-E8AB-3745-9DDF-ACDCD7758291}"/>
              </a:ext>
            </a:extLst>
          </p:cNvPr>
          <p:cNvGraphicFramePr>
            <a:graphicFrameLocks/>
          </p:cNvGraphicFramePr>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r>
                        <a:rPr lang="en-US" sz="800" kern="1200" dirty="0">
                          <a:solidFill>
                            <a:srgbClr val="002060"/>
                          </a:solidFill>
                          <a:latin typeface="Calibri" panose="020F0502020204030204"/>
                          <a:ea typeface="+mn-ea"/>
                          <a:cs typeface="Futura Medium" panose="020B0602020204020303" pitchFamily="34" charset="-79"/>
                        </a:rPr>
                        <a:t>●</a:t>
                      </a:r>
                      <a:endParaRPr lang="en-US" sz="800" dirty="0">
                        <a:solidFill>
                          <a:srgbClr val="002060"/>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29" name="Group 28">
            <a:extLst>
              <a:ext uri="{FF2B5EF4-FFF2-40B4-BE49-F238E27FC236}">
                <a16:creationId xmlns:a16="http://schemas.microsoft.com/office/drawing/2014/main" id="{CDBCE87F-D104-294E-9CB0-68AFC0ADEFBB}"/>
              </a:ext>
            </a:extLst>
          </p:cNvPr>
          <p:cNvGrpSpPr/>
          <p:nvPr/>
        </p:nvGrpSpPr>
        <p:grpSpPr>
          <a:xfrm>
            <a:off x="0" y="631902"/>
            <a:ext cx="9144000" cy="5968142"/>
            <a:chOff x="0" y="991402"/>
            <a:chExt cx="9144000" cy="5409398"/>
          </a:xfrm>
        </p:grpSpPr>
        <p:sp>
          <p:nvSpPr>
            <p:cNvPr id="30" name="Rectangle 29">
              <a:extLst>
                <a:ext uri="{FF2B5EF4-FFF2-40B4-BE49-F238E27FC236}">
                  <a16:creationId xmlns:a16="http://schemas.microsoft.com/office/drawing/2014/main" id="{0332F1F2-E606-BB4A-BCAC-8907EA5AA3E8}"/>
                </a:ext>
              </a:extLst>
            </p:cNvPr>
            <p:cNvSpPr/>
            <p:nvPr/>
          </p:nvSpPr>
          <p:spPr>
            <a:xfrm>
              <a:off x="0" y="991402"/>
              <a:ext cx="9144000" cy="540939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31" name="Picture 30">
              <a:extLst>
                <a:ext uri="{FF2B5EF4-FFF2-40B4-BE49-F238E27FC236}">
                  <a16:creationId xmlns:a16="http://schemas.microsoft.com/office/drawing/2014/main" id="{7DC7566C-7C06-F644-98EE-685A25917D58}"/>
                </a:ext>
              </a:extLst>
            </p:cNvPr>
            <p:cNvPicPr>
              <a:picLocks noChangeAspect="1"/>
            </p:cNvPicPr>
            <p:nvPr/>
          </p:nvPicPr>
          <p:blipFill rotWithShape="1">
            <a:blip r:embed="rId5"/>
            <a:srcRect l="2159" r="1979"/>
            <a:stretch/>
          </p:blipFill>
          <p:spPr>
            <a:xfrm>
              <a:off x="215016" y="2643629"/>
              <a:ext cx="8713967" cy="1757422"/>
            </a:xfrm>
            <a:prstGeom prst="rect">
              <a:avLst/>
            </a:prstGeom>
            <a:ln w="76200">
              <a:solidFill>
                <a:srgbClr val="1F497D"/>
              </a:solidFill>
            </a:ln>
          </p:spPr>
        </p:pic>
      </p:grpSp>
      <p:sp>
        <p:nvSpPr>
          <p:cNvPr id="5" name="Slide Number Placeholder 4"/>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Tree>
    <p:extLst>
      <p:ext uri="{BB962C8B-B14F-4D97-AF65-F5344CB8AC3E}">
        <p14:creationId xmlns:p14="http://schemas.microsoft.com/office/powerpoint/2010/main" val="6268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a:extLst>
              <a:ext uri="{FF2B5EF4-FFF2-40B4-BE49-F238E27FC236}">
                <a16:creationId xmlns:a16="http://schemas.microsoft.com/office/drawing/2014/main" id="{11D438D4-5D30-2C4A-AF10-AB1D3036853D}"/>
              </a:ext>
            </a:extLst>
          </p:cNvPr>
          <p:cNvSpPr>
            <a:spLocks noGrp="1"/>
          </p:cNvSpPr>
          <p:nvPr>
            <p:ph type="sldNum" sz="quarter" idx="12"/>
          </p:nvPr>
        </p:nvSpPr>
        <p:spPr>
          <a:xfrm>
            <a:off x="7315200" y="6492883"/>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Introduction</a:t>
            </a:r>
          </a:p>
        </p:txBody>
      </p:sp>
      <p:sp>
        <p:nvSpPr>
          <p:cNvPr id="8" name="TextBox 7"/>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1</a:t>
            </a:r>
          </a:p>
        </p:txBody>
      </p:sp>
      <p:sp>
        <p:nvSpPr>
          <p:cNvPr id="10" name="Rectangle 9"/>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Edge TPU and Model Characterization</a:t>
            </a:r>
          </a:p>
        </p:txBody>
      </p:sp>
      <p:sp>
        <p:nvSpPr>
          <p:cNvPr id="11" name="TextBox 10"/>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2</a:t>
            </a:r>
          </a:p>
        </p:txBody>
      </p:sp>
      <p:sp>
        <p:nvSpPr>
          <p:cNvPr id="12" name="Rectangle 11"/>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 Framework</a:t>
            </a:r>
          </a:p>
        </p:txBody>
      </p:sp>
      <p:sp>
        <p:nvSpPr>
          <p:cNvPr id="13" name="TextBox 12"/>
          <p:cNvSpPr txBox="1"/>
          <p:nvPr/>
        </p:nvSpPr>
        <p:spPr>
          <a:xfrm>
            <a:off x="228600" y="36576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4" name="Rectangle 13"/>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Gill Sans MT" panose="020B0502020104020203" pitchFamily="34" charset="77"/>
              </a:rPr>
              <a:t>Mensa-G: Mensa for Google Edge Models</a:t>
            </a:r>
          </a:p>
        </p:txBody>
      </p:sp>
      <p:sp>
        <p:nvSpPr>
          <p:cNvPr id="16" name="Rectangle 15">
            <a:extLst>
              <a:ext uri="{FF2B5EF4-FFF2-40B4-BE49-F238E27FC236}">
                <a16:creationId xmlns:a16="http://schemas.microsoft.com/office/drawing/2014/main" id="{C3FA775C-6719-204B-9886-DFB8FAEB5BA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Evaluation</a:t>
            </a:r>
          </a:p>
        </p:txBody>
      </p:sp>
      <p:sp>
        <p:nvSpPr>
          <p:cNvPr id="17" name="Rectangle 16">
            <a:extLst>
              <a:ext uri="{FF2B5EF4-FFF2-40B4-BE49-F238E27FC236}">
                <a16:creationId xmlns:a16="http://schemas.microsoft.com/office/drawing/2014/main" id="{934CA8AC-7228-E84A-AF16-6636AADC3011}"/>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Conclusion</a:t>
            </a:r>
          </a:p>
        </p:txBody>
      </p:sp>
      <p:sp>
        <p:nvSpPr>
          <p:cNvPr id="18" name="TextBox 17">
            <a:extLst>
              <a:ext uri="{FF2B5EF4-FFF2-40B4-BE49-F238E27FC236}">
                <a16:creationId xmlns:a16="http://schemas.microsoft.com/office/drawing/2014/main" id="{6AF32CB5-45DE-8442-9898-7D15D2638C7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9" name="TextBox 18">
            <a:extLst>
              <a:ext uri="{FF2B5EF4-FFF2-40B4-BE49-F238E27FC236}">
                <a16:creationId xmlns:a16="http://schemas.microsoft.com/office/drawing/2014/main" id="{12F7B271-E936-1E40-A625-476BEE14BF81}"/>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1F497D"/>
                </a:solidFill>
                <a:latin typeface="Arial Black" panose="020B0A04020102020204" pitchFamily="34" charset="0"/>
              </a:rPr>
              <a:t>4</a:t>
            </a:r>
          </a:p>
        </p:txBody>
      </p:sp>
      <p:sp>
        <p:nvSpPr>
          <p:cNvPr id="20" name="TextBox 19">
            <a:extLst>
              <a:ext uri="{FF2B5EF4-FFF2-40B4-BE49-F238E27FC236}">
                <a16:creationId xmlns:a16="http://schemas.microsoft.com/office/drawing/2014/main" id="{E71F5782-86CD-324F-9ECC-F01FFA209966}"/>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5</a:t>
            </a:r>
          </a:p>
        </p:txBody>
      </p:sp>
      <p:sp>
        <p:nvSpPr>
          <p:cNvPr id="21" name="TextBox 20">
            <a:extLst>
              <a:ext uri="{FF2B5EF4-FFF2-40B4-BE49-F238E27FC236}">
                <a16:creationId xmlns:a16="http://schemas.microsoft.com/office/drawing/2014/main" id="{AF603D70-C45D-8C4D-8CD4-A0DE7AA9492B}"/>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6</a:t>
            </a:r>
          </a:p>
        </p:txBody>
      </p:sp>
      <p:sp>
        <p:nvSpPr>
          <p:cNvPr id="23" name="Title 1">
            <a:extLst>
              <a:ext uri="{FF2B5EF4-FFF2-40B4-BE49-F238E27FC236}">
                <a16:creationId xmlns:a16="http://schemas.microsoft.com/office/drawing/2014/main" id="{5ECDE775-E5CF-BF4F-B852-095404A596DD}"/>
              </a:ext>
            </a:extLst>
          </p:cNvPr>
          <p:cNvSpPr>
            <a:spLocks noGrp="1"/>
          </p:cNvSpPr>
          <p:nvPr>
            <p:ph type="title"/>
          </p:nvPr>
        </p:nvSpPr>
        <p:spPr>
          <a:xfrm>
            <a:off x="0" y="0"/>
            <a:ext cx="9144000" cy="914400"/>
          </a:xfrm>
        </p:spPr>
        <p:txBody>
          <a:bodyPr/>
          <a:lstStyle/>
          <a:p>
            <a:r>
              <a:rPr lang="en-US" dirty="0">
                <a:solidFill>
                  <a:schemeClr val="tx1">
                    <a:lumMod val="65000"/>
                    <a:lumOff val="35000"/>
                  </a:schemeClr>
                </a:solidFill>
                <a:latin typeface="Gill Sans MT"/>
                <a:cs typeface="Gill Sans MT"/>
              </a:rPr>
              <a:t>Outline</a:t>
            </a:r>
          </a:p>
        </p:txBody>
      </p:sp>
      <p:graphicFrame>
        <p:nvGraphicFramePr>
          <p:cNvPr id="22" name="Table 4">
            <a:extLst>
              <a:ext uri="{FF2B5EF4-FFF2-40B4-BE49-F238E27FC236}">
                <a16:creationId xmlns:a16="http://schemas.microsoft.com/office/drawing/2014/main" id="{E4FB19A1-CCB4-AD42-95DE-F5DFDEB84A62}"/>
              </a:ext>
            </a:extLst>
          </p:cNvPr>
          <p:cNvGraphicFramePr>
            <a:graphicFrameLocks/>
          </p:cNvGraphicFramePr>
          <p:nvPr>
            <p:extLst>
              <p:ext uri="{D42A27DB-BD31-4B8C-83A1-F6EECF244321}">
                <p14:modId xmlns:p14="http://schemas.microsoft.com/office/powerpoint/2010/main" val="1455898526"/>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49364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Gill Sans MT"/>
              </a:rPr>
              <a:t>Identifying Layer Families</a:t>
            </a:r>
            <a:endParaRPr lang="en-US" sz="4000" dirty="0">
              <a:latin typeface="Gill Sans MT"/>
              <a:cs typeface="Gill Sans MT"/>
            </a:endParaRPr>
          </a:p>
        </p:txBody>
      </p:sp>
      <p:grpSp>
        <p:nvGrpSpPr>
          <p:cNvPr id="49" name="Group 48"/>
          <p:cNvGrpSpPr/>
          <p:nvPr/>
        </p:nvGrpSpPr>
        <p:grpSpPr>
          <a:xfrm>
            <a:off x="5952" y="1562072"/>
            <a:ext cx="9138048" cy="3252993"/>
            <a:chOff x="-381000" y="1828800"/>
            <a:chExt cx="10134600" cy="3383266"/>
          </a:xfrm>
        </p:grpSpPr>
        <p:graphicFrame>
          <p:nvGraphicFramePr>
            <p:cNvPr id="65" name="Chart 64"/>
            <p:cNvGraphicFramePr>
              <a:graphicFrameLocks/>
            </p:cNvGraphicFramePr>
            <p:nvPr/>
          </p:nvGraphicFramePr>
          <p:xfrm>
            <a:off x="-381000" y="2364257"/>
            <a:ext cx="5410200" cy="2847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p:cNvGraphicFramePr>
              <a:graphicFrameLocks/>
            </p:cNvGraphicFramePr>
            <p:nvPr>
              <p:extLst>
                <p:ext uri="{D42A27DB-BD31-4B8C-83A1-F6EECF244321}">
                  <p14:modId xmlns:p14="http://schemas.microsoft.com/office/powerpoint/2010/main" val="3069362881"/>
                </p:ext>
              </p:extLst>
            </p:nvPr>
          </p:nvGraphicFramePr>
          <p:xfrm>
            <a:off x="2342776" y="1828800"/>
            <a:ext cx="7410824" cy="3383266"/>
          </p:xfrm>
          <a:graphic>
            <a:graphicData uri="http://schemas.openxmlformats.org/drawingml/2006/chart">
              <c:chart xmlns:c="http://schemas.openxmlformats.org/drawingml/2006/chart" xmlns:r="http://schemas.openxmlformats.org/officeDocument/2006/relationships" r:id="rId4"/>
            </a:graphicData>
          </a:graphic>
        </p:graphicFrame>
      </p:grpSp>
      <p:sp>
        <p:nvSpPr>
          <p:cNvPr id="73" name="Rectangle 72"/>
          <p:cNvSpPr/>
          <p:nvPr/>
        </p:nvSpPr>
        <p:spPr>
          <a:xfrm>
            <a:off x="-27384" y="891749"/>
            <a:ext cx="9171384" cy="830997"/>
          </a:xfrm>
          <a:prstGeom prst="rect">
            <a:avLst/>
          </a:prstGeom>
          <a:solidFill>
            <a:srgbClr val="1F497D">
              <a:lumMod val="75000"/>
            </a:srgb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Key observation:</a:t>
            </a:r>
            <a:r>
              <a:rPr kumimoji="0" lang="en-US" sz="2400" b="1" i="0" u="none" strike="noStrike" kern="1200" cap="none" spc="0" normalizeH="0" noProof="0" dirty="0">
                <a:ln>
                  <a:noFill/>
                </a:ln>
                <a:solidFill>
                  <a:prstClr val="white"/>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 the majority of layers group into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a small number of</a:t>
            </a:r>
            <a:r>
              <a:rPr kumimoji="0" lang="en-US" sz="2400" b="1" i="0" u="none" strike="noStrike" kern="1200" cap="none" spc="0" normalizeH="0" noProof="0" dirty="0">
                <a:ln>
                  <a:noFill/>
                </a:ln>
                <a:solidFill>
                  <a:prstClr val="white"/>
                </a:solidFill>
                <a:effectLst/>
                <a:uLnTx/>
                <a:uFillTx/>
                <a:latin typeface="Gill Sans MT"/>
                <a:ea typeface="+mn-ea"/>
                <a:cs typeface="Gill Sans MT"/>
              </a:rPr>
              <a:t> </a:t>
            </a:r>
            <a:r>
              <a:rPr kumimoji="0" lang="en-US" sz="2400" b="1" i="0" u="sng" strike="noStrike" kern="1200" cap="none" spc="0" normalizeH="0" noProof="0" dirty="0">
                <a:ln>
                  <a:noFill/>
                </a:ln>
                <a:solidFill>
                  <a:prstClr val="white"/>
                </a:solidFill>
                <a:effectLst/>
                <a:uLnTx/>
                <a:uFillTx/>
                <a:latin typeface="Gill Sans MT"/>
                <a:ea typeface="+mn-ea"/>
                <a:cs typeface="Gill Sans MT"/>
              </a:rPr>
              <a:t>layer </a:t>
            </a:r>
            <a:r>
              <a:rPr kumimoji="0" lang="en-US" sz="2400" b="1" i="0" u="sng" strike="noStrike" kern="1200" cap="none" spc="0" normalizeH="0" baseline="0" noProof="0" dirty="0">
                <a:ln>
                  <a:noFill/>
                </a:ln>
                <a:solidFill>
                  <a:prstClr val="white"/>
                </a:solidFill>
                <a:effectLst/>
                <a:uLnTx/>
                <a:uFillTx/>
                <a:latin typeface="Gill Sans MT"/>
                <a:ea typeface="+mn-ea"/>
                <a:cs typeface="Gill Sans MT"/>
              </a:rPr>
              <a:t>families</a:t>
            </a:r>
          </a:p>
        </p:txBody>
      </p:sp>
      <p:pic>
        <p:nvPicPr>
          <p:cNvPr id="30" name="Picture 29" descr="safari.png"/>
          <p:cNvPicPr>
            <a:picLocks noChangeAspect="1"/>
          </p:cNvPicPr>
          <p:nvPr/>
        </p:nvPicPr>
        <p:blipFill>
          <a:blip r:embed="rId5" cstate="print"/>
          <a:stretch>
            <a:fillRect/>
          </a:stretch>
        </p:blipFill>
        <p:spPr>
          <a:xfrm>
            <a:off x="76200" y="6580445"/>
            <a:ext cx="959296" cy="277563"/>
          </a:xfrm>
          <a:prstGeom prst="rect">
            <a:avLst/>
          </a:prstGeom>
        </p:spPr>
      </p:pic>
      <p:sp>
        <p:nvSpPr>
          <p:cNvPr id="31" name="Shape 6"/>
          <p:cNvSpPr/>
          <p:nvPr/>
        </p:nvSpPr>
        <p:spPr>
          <a:xfrm>
            <a:off x="1066918" y="2302956"/>
            <a:ext cx="1426873" cy="808840"/>
          </a:xfrm>
          <a:prstGeom prst="ellipse">
            <a:avLst/>
          </a:prstGeom>
          <a:solidFill>
            <a:srgbClr val="008000">
              <a:alpha val="28000"/>
            </a:srgb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32" name="Shape 6"/>
          <p:cNvSpPr/>
          <p:nvPr/>
        </p:nvSpPr>
        <p:spPr>
          <a:xfrm>
            <a:off x="2217765" y="2942387"/>
            <a:ext cx="708444" cy="601250"/>
          </a:xfrm>
          <a:prstGeom prst="ellipse">
            <a:avLst/>
          </a:prstGeom>
          <a:solidFill>
            <a:srgbClr val="AF9CD3">
              <a:alpha val="28000"/>
            </a:srgb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38" name="Shape 6"/>
          <p:cNvSpPr/>
          <p:nvPr/>
        </p:nvSpPr>
        <p:spPr>
          <a:xfrm>
            <a:off x="7632443" y="2935049"/>
            <a:ext cx="687072" cy="460913"/>
          </a:xfrm>
          <a:prstGeom prst="ellipse">
            <a:avLst/>
          </a:prstGeom>
          <a:solidFill>
            <a:srgbClr val="AF9CD3">
              <a:alpha val="28000"/>
            </a:srgb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39" name="Shape 6"/>
          <p:cNvSpPr/>
          <p:nvPr/>
        </p:nvSpPr>
        <p:spPr>
          <a:xfrm>
            <a:off x="7495029" y="2366229"/>
            <a:ext cx="1099314" cy="576157"/>
          </a:xfrm>
          <a:prstGeom prst="ellipse">
            <a:avLst/>
          </a:prstGeom>
          <a:solidFill>
            <a:srgbClr val="008000">
              <a:alpha val="28000"/>
            </a:srgb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41" name="TextBox 40"/>
          <p:cNvSpPr txBox="1"/>
          <p:nvPr/>
        </p:nvSpPr>
        <p:spPr>
          <a:xfrm>
            <a:off x="2249271" y="2174696"/>
            <a:ext cx="9502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00FF"/>
                </a:solidFill>
                <a:effectLst/>
                <a:uLnTx/>
                <a:uFillTx/>
                <a:latin typeface="Gill Sans MT"/>
                <a:ea typeface="+mn-ea"/>
                <a:cs typeface="Gill Sans MT"/>
              </a:rPr>
              <a:t>Family</a:t>
            </a:r>
            <a:r>
              <a:rPr kumimoji="0" lang="en-US" sz="1800" b="0" i="0" u="none" strike="noStrike" kern="1200" cap="none" spc="0" normalizeH="0" noProof="0" dirty="0">
                <a:ln>
                  <a:noFill/>
                </a:ln>
                <a:solidFill>
                  <a:srgbClr val="1400FF"/>
                </a:solidFill>
                <a:effectLst/>
                <a:uLnTx/>
                <a:uFillTx/>
                <a:latin typeface="Gill Sans MT"/>
                <a:ea typeface="+mn-ea"/>
                <a:cs typeface="Gill Sans MT"/>
              </a:rPr>
              <a:t> 1</a:t>
            </a:r>
            <a:endParaRPr kumimoji="0" lang="en-US" sz="1800" b="0" i="0" u="none" strike="noStrike" kern="1200" cap="none" spc="0" normalizeH="0" baseline="0" noProof="0" dirty="0">
              <a:ln>
                <a:noFill/>
              </a:ln>
              <a:solidFill>
                <a:srgbClr val="1400FF"/>
              </a:solidFill>
              <a:effectLst/>
              <a:uLnTx/>
              <a:uFillTx/>
              <a:latin typeface="Gill Sans MT"/>
              <a:ea typeface="+mn-ea"/>
              <a:cs typeface="Gill Sans MT"/>
            </a:endParaRPr>
          </a:p>
        </p:txBody>
      </p:sp>
      <p:sp>
        <p:nvSpPr>
          <p:cNvPr id="42" name="TextBox 41"/>
          <p:cNvSpPr txBox="1"/>
          <p:nvPr/>
        </p:nvSpPr>
        <p:spPr>
          <a:xfrm>
            <a:off x="2688503" y="2664306"/>
            <a:ext cx="9502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1400FF"/>
                </a:solidFill>
                <a:latin typeface="Gill Sans MT"/>
                <a:cs typeface="Gill Sans MT"/>
              </a:rPr>
              <a:t>Family 2</a:t>
            </a:r>
            <a:endParaRPr kumimoji="0" lang="en-US" sz="1800" b="0" i="0" u="none" strike="noStrike" kern="1200" cap="none" spc="0" normalizeH="0" baseline="0" noProof="0" dirty="0">
              <a:ln>
                <a:noFill/>
              </a:ln>
              <a:solidFill>
                <a:srgbClr val="1400FF"/>
              </a:solidFill>
              <a:effectLst/>
              <a:uLnTx/>
              <a:uFillTx/>
              <a:latin typeface="Gill Sans MT"/>
              <a:cs typeface="Gill Sans MT"/>
            </a:endParaRPr>
          </a:p>
        </p:txBody>
      </p:sp>
      <p:sp>
        <p:nvSpPr>
          <p:cNvPr id="43" name="TextBox 42"/>
          <p:cNvSpPr txBox="1"/>
          <p:nvPr/>
        </p:nvSpPr>
        <p:spPr>
          <a:xfrm>
            <a:off x="3351257" y="3707352"/>
            <a:ext cx="9502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Gill Sans MT"/>
                <a:ea typeface="+mn-ea"/>
                <a:cs typeface="Gill Sans MT"/>
              </a:rPr>
              <a:t>Family 3</a:t>
            </a:r>
          </a:p>
        </p:txBody>
      </p:sp>
      <p:sp>
        <p:nvSpPr>
          <p:cNvPr id="44" name="TextBox 43"/>
          <p:cNvSpPr txBox="1"/>
          <p:nvPr/>
        </p:nvSpPr>
        <p:spPr>
          <a:xfrm>
            <a:off x="3256701" y="3347871"/>
            <a:ext cx="9502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Gill Sans MT"/>
                <a:ea typeface="+mn-ea"/>
                <a:cs typeface="Gill Sans MT"/>
              </a:rPr>
              <a:t>Family 4</a:t>
            </a:r>
          </a:p>
        </p:txBody>
      </p:sp>
      <p:sp>
        <p:nvSpPr>
          <p:cNvPr id="45" name="TextBox 44"/>
          <p:cNvSpPr txBox="1"/>
          <p:nvPr/>
        </p:nvSpPr>
        <p:spPr>
          <a:xfrm>
            <a:off x="1015216" y="3806302"/>
            <a:ext cx="9502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Gill Sans MT"/>
                <a:ea typeface="+mn-ea"/>
                <a:cs typeface="Gill Sans MT"/>
              </a:rPr>
              <a:t>Family</a:t>
            </a:r>
            <a:r>
              <a:rPr kumimoji="0" lang="en-US" sz="1800" b="0" i="0" u="none" strike="noStrike" kern="1200" cap="none" spc="0" normalizeH="0" noProof="0" dirty="0">
                <a:ln>
                  <a:noFill/>
                </a:ln>
                <a:solidFill>
                  <a:schemeClr val="accent2"/>
                </a:solidFill>
                <a:effectLst/>
                <a:uLnTx/>
                <a:uFillTx/>
                <a:latin typeface="Gill Sans MT"/>
                <a:ea typeface="+mn-ea"/>
                <a:cs typeface="Gill Sans MT"/>
              </a:rPr>
              <a:t> </a:t>
            </a:r>
            <a:r>
              <a:rPr kumimoji="0" lang="en-US" sz="1800" b="0" i="0" u="none" strike="noStrike" kern="1200" cap="none" spc="0" normalizeH="0" baseline="0" noProof="0" dirty="0">
                <a:ln>
                  <a:noFill/>
                </a:ln>
                <a:solidFill>
                  <a:schemeClr val="accent2"/>
                </a:solidFill>
                <a:effectLst/>
                <a:uLnTx/>
                <a:uFillTx/>
                <a:latin typeface="Gill Sans MT"/>
                <a:ea typeface="+mn-ea"/>
                <a:cs typeface="Gill Sans MT"/>
              </a:rPr>
              <a:t>5</a:t>
            </a:r>
          </a:p>
        </p:txBody>
      </p:sp>
      <p:sp>
        <p:nvSpPr>
          <p:cNvPr id="46" name="TextBox 45"/>
          <p:cNvSpPr txBox="1"/>
          <p:nvPr/>
        </p:nvSpPr>
        <p:spPr>
          <a:xfrm>
            <a:off x="6614216" y="2286413"/>
            <a:ext cx="9502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00FF"/>
                </a:solidFill>
                <a:effectLst/>
                <a:uLnTx/>
                <a:uFillTx/>
                <a:latin typeface="Gill Sans MT"/>
                <a:ea typeface="+mn-ea"/>
                <a:cs typeface="Gill Sans MT"/>
              </a:rPr>
              <a:t>Family 1</a:t>
            </a:r>
          </a:p>
        </p:txBody>
      </p:sp>
      <p:sp>
        <p:nvSpPr>
          <p:cNvPr id="47" name="TextBox 46"/>
          <p:cNvSpPr txBox="1"/>
          <p:nvPr/>
        </p:nvSpPr>
        <p:spPr>
          <a:xfrm>
            <a:off x="8256625" y="3092932"/>
            <a:ext cx="9502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00FF"/>
                </a:solidFill>
                <a:effectLst/>
                <a:uLnTx/>
                <a:uFillTx/>
                <a:latin typeface="Gill Sans MT"/>
                <a:ea typeface="+mn-ea"/>
                <a:cs typeface="Gill Sans MT"/>
              </a:rPr>
              <a:t>Family 2</a:t>
            </a:r>
          </a:p>
        </p:txBody>
      </p:sp>
      <p:sp>
        <p:nvSpPr>
          <p:cNvPr id="74" name="TextBox 73"/>
          <p:cNvSpPr txBox="1"/>
          <p:nvPr/>
        </p:nvSpPr>
        <p:spPr>
          <a:xfrm>
            <a:off x="5449121" y="3707351"/>
            <a:ext cx="101438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Gill Sans MT"/>
                <a:ea typeface="+mn-ea"/>
                <a:cs typeface="Gill Sans MT"/>
              </a:rPr>
              <a:t> Family</a:t>
            </a:r>
            <a:r>
              <a:rPr kumimoji="0" lang="en-US" sz="1800" b="0" i="0" u="none" strike="noStrike" kern="1200" cap="none" spc="0" normalizeH="0" noProof="0" dirty="0">
                <a:ln>
                  <a:noFill/>
                </a:ln>
                <a:solidFill>
                  <a:schemeClr val="accent2"/>
                </a:solidFill>
                <a:effectLst/>
                <a:uLnTx/>
                <a:uFillTx/>
                <a:latin typeface="Gill Sans MT"/>
                <a:ea typeface="+mn-ea"/>
                <a:cs typeface="Gill Sans MT"/>
              </a:rPr>
              <a:t> </a:t>
            </a:r>
            <a:r>
              <a:rPr kumimoji="0" lang="en-US" sz="1800" b="0" i="0" u="none" strike="noStrike" kern="1200" cap="none" spc="0" normalizeH="0" baseline="0" noProof="0" dirty="0">
                <a:ln>
                  <a:noFill/>
                </a:ln>
                <a:solidFill>
                  <a:schemeClr val="accent2"/>
                </a:solidFill>
                <a:effectLst/>
                <a:uLnTx/>
                <a:uFillTx/>
                <a:latin typeface="Gill Sans MT"/>
                <a:ea typeface="+mn-ea"/>
                <a:cs typeface="Gill Sans MT"/>
              </a:rPr>
              <a:t>3</a:t>
            </a:r>
          </a:p>
        </p:txBody>
      </p:sp>
      <p:sp>
        <p:nvSpPr>
          <p:cNvPr id="75" name="TextBox 74"/>
          <p:cNvSpPr txBox="1"/>
          <p:nvPr/>
        </p:nvSpPr>
        <p:spPr>
          <a:xfrm>
            <a:off x="7665434" y="3806300"/>
            <a:ext cx="9502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Gill Sans MT"/>
                <a:ea typeface="+mn-ea"/>
                <a:cs typeface="Gill Sans MT"/>
              </a:rPr>
              <a:t>Family 4</a:t>
            </a:r>
          </a:p>
        </p:txBody>
      </p:sp>
      <p:sp>
        <p:nvSpPr>
          <p:cNvPr id="76" name="TextBox 75"/>
          <p:cNvSpPr txBox="1"/>
          <p:nvPr/>
        </p:nvSpPr>
        <p:spPr>
          <a:xfrm>
            <a:off x="5412474" y="2677611"/>
            <a:ext cx="9502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Gill Sans MT"/>
                <a:ea typeface="+mn-ea"/>
                <a:cs typeface="Gill Sans MT"/>
              </a:rPr>
              <a:t>Family 5</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48" name="Table 4">
            <a:extLst>
              <a:ext uri="{FF2B5EF4-FFF2-40B4-BE49-F238E27FC236}">
                <a16:creationId xmlns:a16="http://schemas.microsoft.com/office/drawing/2014/main" id="{0B0E0F77-5EC4-DF4D-941A-A27BE991517F}"/>
              </a:ext>
            </a:extLst>
          </p:cNvPr>
          <p:cNvGraphicFramePr>
            <a:graphicFrameLocks/>
          </p:cNvGraphicFramePr>
          <p:nvPr>
            <p:extLst>
              <p:ext uri="{D42A27DB-BD31-4B8C-83A1-F6EECF244321}">
                <p14:modId xmlns:p14="http://schemas.microsoft.com/office/powerpoint/2010/main" val="1960096147"/>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50" name="Rectangle 49">
            <a:extLst>
              <a:ext uri="{FF2B5EF4-FFF2-40B4-BE49-F238E27FC236}">
                <a16:creationId xmlns:a16="http://schemas.microsoft.com/office/drawing/2014/main" id="{3F94557C-B89D-7E4A-B40F-76541E46A55C}"/>
              </a:ext>
            </a:extLst>
          </p:cNvPr>
          <p:cNvSpPr/>
          <p:nvPr/>
        </p:nvSpPr>
        <p:spPr>
          <a:xfrm>
            <a:off x="0" y="5010360"/>
            <a:ext cx="9144000" cy="707886"/>
          </a:xfrm>
          <a:prstGeom prst="rect">
            <a:avLst/>
          </a:prstGeom>
          <a:solidFill>
            <a:schemeClr val="accent6">
              <a:lumMod val="20000"/>
              <a:lumOff val="80000"/>
            </a:schemeClr>
          </a:solidFill>
        </p:spPr>
        <p:txBody>
          <a:bodyPr wrap="square">
            <a:spAutoFit/>
          </a:bodyPr>
          <a:lstStyle/>
          <a:p>
            <a:pPr marL="0" marR="0" lvl="1"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effectLst/>
                <a:uLnTx/>
                <a:uFillTx/>
                <a:latin typeface="Gill Sans MT"/>
                <a:ea typeface="+mn-ea"/>
                <a:cs typeface="Gill Sans MT"/>
              </a:rPr>
              <a:t>Families 1 &amp; 2:</a:t>
            </a:r>
            <a:r>
              <a:rPr kumimoji="0" lang="en-US" sz="2000" b="1" i="0" u="none" strike="noStrike" kern="1200" cap="none" spc="0" normalizeH="0" noProof="0" dirty="0">
                <a:ln>
                  <a:noFill/>
                </a:ln>
                <a:effectLst/>
                <a:uLnTx/>
                <a:uFillTx/>
                <a:latin typeface="Gill Sans MT"/>
                <a:ea typeface="+mn-ea"/>
                <a:cs typeface="Gill Sans MT"/>
              </a:rPr>
              <a:t> low parameter footprint, high data reuse and MAC intensity </a:t>
            </a:r>
          </a:p>
          <a:p>
            <a:pPr marL="0" marR="0" lvl="1"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noProof="0" dirty="0">
                <a:ln>
                  <a:noFill/>
                </a:ln>
                <a:effectLst/>
                <a:uLnTx/>
                <a:uFillTx/>
                <a:latin typeface="Gill Sans MT"/>
                <a:ea typeface="+mn-ea"/>
                <a:cs typeface="Gill Sans MT"/>
              </a:rPr>
              <a:t>→ </a:t>
            </a:r>
            <a:r>
              <a:rPr kumimoji="0" lang="en-US" sz="2000" b="1" i="0" u="sng" strike="noStrike" kern="1200" cap="none" spc="0" normalizeH="0" noProof="0" dirty="0">
                <a:ln>
                  <a:noFill/>
                </a:ln>
                <a:solidFill>
                  <a:srgbClr val="1400FF"/>
                </a:solidFill>
                <a:effectLst/>
                <a:uLnTx/>
                <a:uFillTx/>
                <a:latin typeface="Gill Sans MT"/>
                <a:ea typeface="+mn-ea"/>
                <a:cs typeface="Gill Sans MT"/>
              </a:rPr>
              <a:t>compute-centric layers </a:t>
            </a:r>
            <a:endParaRPr kumimoji="0" lang="en-US" sz="2000" b="1" i="0" u="sng" strike="noStrike" kern="1200" cap="none" spc="0" normalizeH="0" baseline="0" noProof="0" dirty="0">
              <a:ln>
                <a:noFill/>
              </a:ln>
              <a:solidFill>
                <a:srgbClr val="1400FF"/>
              </a:solidFill>
              <a:effectLst/>
              <a:uLnTx/>
              <a:uFillTx/>
              <a:latin typeface="Gill Sans MT"/>
              <a:ea typeface="+mn-ea"/>
              <a:cs typeface="Gill Sans MT"/>
            </a:endParaRPr>
          </a:p>
        </p:txBody>
      </p:sp>
      <p:sp>
        <p:nvSpPr>
          <p:cNvPr id="51" name="Rectangle 50">
            <a:extLst>
              <a:ext uri="{FF2B5EF4-FFF2-40B4-BE49-F238E27FC236}">
                <a16:creationId xmlns:a16="http://schemas.microsoft.com/office/drawing/2014/main" id="{F4868B78-0048-9444-90F3-49FC75078E01}"/>
              </a:ext>
            </a:extLst>
          </p:cNvPr>
          <p:cNvSpPr/>
          <p:nvPr/>
        </p:nvSpPr>
        <p:spPr>
          <a:xfrm>
            <a:off x="-89210" y="5795402"/>
            <a:ext cx="9322420" cy="707886"/>
          </a:xfrm>
          <a:prstGeom prst="rect">
            <a:avLst/>
          </a:prstGeom>
          <a:solidFill>
            <a:schemeClr val="accent6">
              <a:lumMod val="20000"/>
              <a:lumOff val="80000"/>
            </a:schemeClr>
          </a:solidFill>
        </p:spPr>
        <p:txBody>
          <a:bodyPr wrap="square">
            <a:spAutoFit/>
          </a:bodyPr>
          <a:lstStyle/>
          <a:p>
            <a:pPr marL="0" marR="0" lvl="1"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effectLst/>
                <a:uLnTx/>
                <a:uFillTx/>
                <a:latin typeface="Gill Sans MT"/>
                <a:ea typeface="+mn-ea"/>
                <a:cs typeface="Gill Sans MT"/>
              </a:rPr>
              <a:t>Families 3, 4 &amp; 5:</a:t>
            </a:r>
            <a:r>
              <a:rPr kumimoji="0" lang="en-US" sz="2000" b="1" i="0" u="none" strike="noStrike" kern="1200" cap="none" spc="0" normalizeH="0" noProof="0" dirty="0">
                <a:ln>
                  <a:noFill/>
                </a:ln>
                <a:effectLst/>
                <a:uLnTx/>
                <a:uFillTx/>
                <a:latin typeface="Gill Sans MT"/>
                <a:ea typeface="+mn-ea"/>
                <a:cs typeface="Gill Sans MT"/>
              </a:rPr>
              <a:t> high parameter footprint, low data reuse and MAC intensity </a:t>
            </a:r>
          </a:p>
          <a:p>
            <a:pPr marL="0" marR="0" lvl="1"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noProof="0" dirty="0">
                <a:ln>
                  <a:noFill/>
                </a:ln>
                <a:effectLst/>
                <a:uLnTx/>
                <a:uFillTx/>
                <a:latin typeface="Gill Sans MT"/>
                <a:ea typeface="+mn-ea"/>
                <a:cs typeface="Gill Sans MT"/>
              </a:rPr>
              <a:t>→ </a:t>
            </a:r>
            <a:r>
              <a:rPr kumimoji="0" lang="en-US" sz="2000" b="1" i="0" u="sng" strike="noStrike" kern="1200" cap="none" spc="0" normalizeH="0" noProof="0" dirty="0">
                <a:ln>
                  <a:noFill/>
                </a:ln>
                <a:solidFill>
                  <a:schemeClr val="accent2"/>
                </a:solidFill>
                <a:effectLst/>
                <a:uLnTx/>
                <a:uFillTx/>
                <a:latin typeface="Gill Sans MT"/>
                <a:ea typeface="+mn-ea"/>
                <a:cs typeface="Gill Sans MT"/>
              </a:rPr>
              <a:t>data-centric layers </a:t>
            </a:r>
            <a:endParaRPr kumimoji="0" lang="en-US" sz="2000" b="1" i="0" u="sng" strike="noStrike" kern="1200" cap="none" spc="0" normalizeH="0" baseline="0" noProof="0" dirty="0">
              <a:ln>
                <a:noFill/>
              </a:ln>
              <a:solidFill>
                <a:schemeClr val="accent2"/>
              </a:solidFill>
              <a:effectLst/>
              <a:uLnTx/>
              <a:uFillTx/>
              <a:latin typeface="Gill Sans MT"/>
              <a:ea typeface="+mn-ea"/>
              <a:cs typeface="Gill Sans MT"/>
            </a:endParaRPr>
          </a:p>
        </p:txBody>
      </p:sp>
      <p:sp>
        <p:nvSpPr>
          <p:cNvPr id="52" name="Shape 6">
            <a:extLst>
              <a:ext uri="{FF2B5EF4-FFF2-40B4-BE49-F238E27FC236}">
                <a16:creationId xmlns:a16="http://schemas.microsoft.com/office/drawing/2014/main" id="{761AA1BC-DB0E-6A43-BADD-CD0630CDFA74}"/>
              </a:ext>
            </a:extLst>
          </p:cNvPr>
          <p:cNvSpPr/>
          <p:nvPr/>
        </p:nvSpPr>
        <p:spPr>
          <a:xfrm>
            <a:off x="1023068" y="3120043"/>
            <a:ext cx="963339" cy="808857"/>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53" name="Shape 6">
            <a:extLst>
              <a:ext uri="{FF2B5EF4-FFF2-40B4-BE49-F238E27FC236}">
                <a16:creationId xmlns:a16="http://schemas.microsoft.com/office/drawing/2014/main" id="{1336FFF0-A59E-6649-AC1F-80C81F20C20D}"/>
              </a:ext>
            </a:extLst>
          </p:cNvPr>
          <p:cNvSpPr/>
          <p:nvPr/>
        </p:nvSpPr>
        <p:spPr>
          <a:xfrm>
            <a:off x="2560665" y="3395961"/>
            <a:ext cx="755778" cy="453574"/>
          </a:xfrm>
          <a:prstGeom prst="ellipse">
            <a:avLst/>
          </a:prstGeom>
          <a:solidFill>
            <a:schemeClr val="accent1">
              <a:lumMod val="40000"/>
              <a:lumOff val="6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54" name="Shape 6">
            <a:extLst>
              <a:ext uri="{FF2B5EF4-FFF2-40B4-BE49-F238E27FC236}">
                <a16:creationId xmlns:a16="http://schemas.microsoft.com/office/drawing/2014/main" id="{3F2E7EA1-CAB2-754F-A54F-EEA8BFD8345D}"/>
              </a:ext>
            </a:extLst>
          </p:cNvPr>
          <p:cNvSpPr/>
          <p:nvPr/>
        </p:nvSpPr>
        <p:spPr>
          <a:xfrm>
            <a:off x="2475026" y="3979523"/>
            <a:ext cx="1475624" cy="453574"/>
          </a:xfrm>
          <a:prstGeom prst="ellipse">
            <a:avLst/>
          </a:prstGeom>
          <a:solidFill>
            <a:schemeClr val="accent3">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55" name="Shape 6">
            <a:extLst>
              <a:ext uri="{FF2B5EF4-FFF2-40B4-BE49-F238E27FC236}">
                <a16:creationId xmlns:a16="http://schemas.microsoft.com/office/drawing/2014/main" id="{9C05C8D2-398F-CE4C-B144-4EB147D4AE23}"/>
              </a:ext>
            </a:extLst>
          </p:cNvPr>
          <p:cNvSpPr/>
          <p:nvPr/>
        </p:nvSpPr>
        <p:spPr>
          <a:xfrm>
            <a:off x="6121238" y="2979581"/>
            <a:ext cx="961900" cy="806235"/>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56" name="Shape 6">
            <a:extLst>
              <a:ext uri="{FF2B5EF4-FFF2-40B4-BE49-F238E27FC236}">
                <a16:creationId xmlns:a16="http://schemas.microsoft.com/office/drawing/2014/main" id="{691E53D5-A970-724D-B4B0-9BF84CF1B671}"/>
              </a:ext>
            </a:extLst>
          </p:cNvPr>
          <p:cNvSpPr/>
          <p:nvPr/>
        </p:nvSpPr>
        <p:spPr>
          <a:xfrm>
            <a:off x="7357966" y="3332241"/>
            <a:ext cx="824485" cy="510422"/>
          </a:xfrm>
          <a:prstGeom prst="ellipse">
            <a:avLst/>
          </a:prstGeom>
          <a:solidFill>
            <a:schemeClr val="accent1">
              <a:lumMod val="40000"/>
              <a:lumOff val="6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
        <p:nvSpPr>
          <p:cNvPr id="57" name="Shape 6">
            <a:extLst>
              <a:ext uri="{FF2B5EF4-FFF2-40B4-BE49-F238E27FC236}">
                <a16:creationId xmlns:a16="http://schemas.microsoft.com/office/drawing/2014/main" id="{8FF45997-CF6D-E04E-B504-612631B11C2C}"/>
              </a:ext>
            </a:extLst>
          </p:cNvPr>
          <p:cNvSpPr/>
          <p:nvPr/>
        </p:nvSpPr>
        <p:spPr>
          <a:xfrm>
            <a:off x="6139551" y="3987479"/>
            <a:ext cx="1613144" cy="369332"/>
          </a:xfrm>
          <a:prstGeom prst="ellipse">
            <a:avLst/>
          </a:prstGeom>
          <a:solidFill>
            <a:schemeClr val="accent3">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375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1" grpId="0" animBg="1"/>
      <p:bldP spid="32" grpId="0" animBg="1"/>
      <p:bldP spid="38" grpId="0" animBg="1"/>
      <p:bldP spid="39" grpId="0" animBg="1"/>
      <p:bldP spid="41" grpId="0"/>
      <p:bldP spid="42" grpId="0"/>
      <p:bldP spid="43" grpId="0"/>
      <p:bldP spid="44" grpId="0"/>
      <p:bldP spid="45" grpId="0"/>
      <p:bldP spid="46" grpId="0"/>
      <p:bldP spid="47" grpId="0"/>
      <p:bldP spid="74" grpId="0"/>
      <p:bldP spid="75" grpId="0"/>
      <p:bldP spid="76" grpId="0"/>
      <p:bldP spid="50" grpId="0" animBg="1"/>
      <p:bldP spid="51" grpId="0" animBg="1"/>
      <p:bldP spid="52" grpId="0" animBg="1"/>
      <p:bldP spid="53" grpId="0" animBg="1"/>
      <p:bldP spid="54" grpId="0" animBg="1"/>
      <p:bldP spid="55"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2" name="Title 1"/>
          <p:cNvSpPr>
            <a:spLocks noGrp="1"/>
          </p:cNvSpPr>
          <p:nvPr>
            <p:ph type="title"/>
          </p:nvPr>
        </p:nvSpPr>
        <p:spPr>
          <a:xfrm>
            <a:off x="-11575" y="-76200"/>
            <a:ext cx="9144000" cy="914400"/>
          </a:xfrm>
        </p:spPr>
        <p:txBody>
          <a:bodyPr>
            <a:noAutofit/>
          </a:bodyPr>
          <a:lstStyle/>
          <a:p>
            <a:r>
              <a:rPr lang="en-US" sz="3600" dirty="0">
                <a:latin typeface="Gill Sans MT"/>
                <a:cs typeface="Gill Sans MT"/>
              </a:rPr>
              <a:t>Mensa-G: Mensa for Google Edge Models</a:t>
            </a:r>
            <a:endParaRPr lang="en-US" sz="3200" dirty="0">
              <a:latin typeface="Gill Sans MT"/>
              <a:cs typeface="Gill Sans MT"/>
            </a:endParaRPr>
          </a:p>
        </p:txBody>
      </p:sp>
      <p:sp>
        <p:nvSpPr>
          <p:cNvPr id="264" name="Rectangle 263"/>
          <p:cNvSpPr/>
          <p:nvPr/>
        </p:nvSpPr>
        <p:spPr>
          <a:xfrm>
            <a:off x="-163975" y="720432"/>
            <a:ext cx="94488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Based on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key characteristics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of families, we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accelerators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to efficiently execute inference across our Google NN models</a:t>
            </a:r>
          </a:p>
        </p:txBody>
      </p:sp>
      <p:pic>
        <p:nvPicPr>
          <p:cNvPr id="265" name="Picture 264" descr="safari.png"/>
          <p:cNvPicPr>
            <a:picLocks noChangeAspect="1"/>
          </p:cNvPicPr>
          <p:nvPr/>
        </p:nvPicPr>
        <p:blipFill>
          <a:blip r:embed="rId3" cstate="print"/>
          <a:stretch>
            <a:fillRect/>
          </a:stretch>
        </p:blipFill>
        <p:spPr>
          <a:xfrm>
            <a:off x="76200" y="6580445"/>
            <a:ext cx="959296" cy="277563"/>
          </a:xfrm>
          <a:prstGeom prst="rect">
            <a:avLst/>
          </a:prstGeom>
        </p:spPr>
      </p:pic>
      <p:graphicFrame>
        <p:nvGraphicFramePr>
          <p:cNvPr id="276" name="Table 4">
            <a:extLst>
              <a:ext uri="{FF2B5EF4-FFF2-40B4-BE49-F238E27FC236}">
                <a16:creationId xmlns:a16="http://schemas.microsoft.com/office/drawing/2014/main" id="{B7D2C4CA-0800-544E-A06C-1D76CFEC53F0}"/>
              </a:ext>
            </a:extLst>
          </p:cNvPr>
          <p:cNvGraphicFramePr>
            <a:graphicFrameLocks/>
          </p:cNvGraphicFramePr>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17" name="Group 16">
            <a:extLst>
              <a:ext uri="{FF2B5EF4-FFF2-40B4-BE49-F238E27FC236}">
                <a16:creationId xmlns:a16="http://schemas.microsoft.com/office/drawing/2014/main" id="{5CF16450-7868-2D4C-AD9D-164406302825}"/>
              </a:ext>
            </a:extLst>
          </p:cNvPr>
          <p:cNvGrpSpPr/>
          <p:nvPr/>
        </p:nvGrpSpPr>
        <p:grpSpPr>
          <a:xfrm>
            <a:off x="58397" y="1519686"/>
            <a:ext cx="9027206" cy="1649458"/>
            <a:chOff x="58397" y="1519686"/>
            <a:chExt cx="9027206" cy="1649458"/>
          </a:xfrm>
        </p:grpSpPr>
        <p:sp>
          <p:nvSpPr>
            <p:cNvPr id="26" name="Rounded Rectangle 25">
              <a:extLst>
                <a:ext uri="{FF2B5EF4-FFF2-40B4-BE49-F238E27FC236}">
                  <a16:creationId xmlns:a16="http://schemas.microsoft.com/office/drawing/2014/main" id="{FFE30CC9-A57F-964B-B1C4-085778761BF6}"/>
                </a:ext>
              </a:extLst>
            </p:cNvPr>
            <p:cNvSpPr/>
            <p:nvPr/>
          </p:nvSpPr>
          <p:spPr>
            <a:xfrm>
              <a:off x="58397" y="1543154"/>
              <a:ext cx="9027206" cy="1625990"/>
            </a:xfrm>
            <a:prstGeom prst="roundRect">
              <a:avLst>
                <a:gd name="adj" fmla="val 6701"/>
              </a:avLst>
            </a:prstGeom>
            <a:solidFill>
              <a:srgbClr val="CCDFFF">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id="{6123ACDD-43AA-EF42-BC3E-E20BD3E40305}"/>
                </a:ext>
              </a:extLst>
            </p:cNvPr>
            <p:cNvGrpSpPr/>
            <p:nvPr/>
          </p:nvGrpSpPr>
          <p:grpSpPr>
            <a:xfrm>
              <a:off x="139422" y="1519686"/>
              <a:ext cx="3933620" cy="1506209"/>
              <a:chOff x="174147" y="1739610"/>
              <a:chExt cx="3933620" cy="1506209"/>
            </a:xfrm>
          </p:grpSpPr>
          <p:grpSp>
            <p:nvGrpSpPr>
              <p:cNvPr id="20" name="Group 19">
                <a:extLst>
                  <a:ext uri="{FF2B5EF4-FFF2-40B4-BE49-F238E27FC236}">
                    <a16:creationId xmlns:a16="http://schemas.microsoft.com/office/drawing/2014/main" id="{69582023-70C5-0E48-9FCB-34BD02E9C993}"/>
                  </a:ext>
                </a:extLst>
              </p:cNvPr>
              <p:cNvGrpSpPr/>
              <p:nvPr/>
            </p:nvGrpSpPr>
            <p:grpSpPr>
              <a:xfrm>
                <a:off x="174147" y="2158097"/>
                <a:ext cx="3933620" cy="1087722"/>
                <a:chOff x="47136" y="3321577"/>
                <a:chExt cx="3933620" cy="1087722"/>
              </a:xfrm>
            </p:grpSpPr>
            <p:sp>
              <p:nvSpPr>
                <p:cNvPr id="278" name="Rounded Rectangle 277">
                  <a:extLst>
                    <a:ext uri="{FF2B5EF4-FFF2-40B4-BE49-F238E27FC236}">
                      <a16:creationId xmlns:a16="http://schemas.microsoft.com/office/drawing/2014/main" id="{7FB5E80F-1CD7-2740-9FF1-3969F7A7986B}"/>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279" name="Straight Arrow Connector 278">
                  <a:extLst>
                    <a:ext uri="{FF2B5EF4-FFF2-40B4-BE49-F238E27FC236}">
                      <a16:creationId xmlns:a16="http://schemas.microsoft.com/office/drawing/2014/main" id="{9DA80B2D-1EC5-9141-8DDB-E002EF78B96E}"/>
                    </a:ext>
                  </a:extLst>
                </p:cNvPr>
                <p:cNvCxnSpPr>
                  <a:cxnSpLocks/>
                  <a:stCxn id="278" idx="1"/>
                  <a:endCxn id="282" idx="3"/>
                </p:cNvCxnSpPr>
                <p:nvPr/>
              </p:nvCxnSpPr>
              <p:spPr>
                <a:xfrm flipH="1">
                  <a:off x="2249043" y="3864649"/>
                  <a:ext cx="1038287" cy="789"/>
                </a:xfrm>
                <a:prstGeom prst="straightConnector1">
                  <a:avLst/>
                </a:prstGeom>
                <a:noFill/>
                <a:ln w="38100" cap="flat" cmpd="sng" algn="ctr">
                  <a:solidFill>
                    <a:schemeClr val="tx1"/>
                  </a:solidFill>
                  <a:prstDash val="solid"/>
                  <a:miter lim="800000"/>
                  <a:headEnd type="triangle"/>
                  <a:tailEnd type="triangle"/>
                </a:ln>
                <a:effectLst/>
              </p:spPr>
            </p:cxnSp>
            <p:sp>
              <p:nvSpPr>
                <p:cNvPr id="280" name="Rectangle 279">
                  <a:extLst>
                    <a:ext uri="{FF2B5EF4-FFF2-40B4-BE49-F238E27FC236}">
                      <a16:creationId xmlns:a16="http://schemas.microsoft.com/office/drawing/2014/main" id="{B844A9F6-FCB3-9D4D-880B-BFD0CAC1D2D2}"/>
                    </a:ext>
                  </a:extLst>
                </p:cNvPr>
                <p:cNvSpPr/>
                <p:nvPr/>
              </p:nvSpPr>
              <p:spPr>
                <a:xfrm>
                  <a:off x="2164374" y="3644258"/>
                  <a:ext cx="1207625"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32 GB/s</a:t>
                  </a:r>
                </a:p>
              </p:txBody>
            </p:sp>
            <p:sp>
              <p:nvSpPr>
                <p:cNvPr id="282" name="Rounded Rectangle 281">
                  <a:extLst>
                    <a:ext uri="{FF2B5EF4-FFF2-40B4-BE49-F238E27FC236}">
                      <a16:creationId xmlns:a16="http://schemas.microsoft.com/office/drawing/2014/main" id="{FF4CC56E-5369-1E47-BD59-F1A39F1DA8EE}"/>
                    </a:ext>
                  </a:extLst>
                </p:cNvPr>
                <p:cNvSpPr/>
                <p:nvPr/>
              </p:nvSpPr>
              <p:spPr>
                <a:xfrm>
                  <a:off x="4713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283" name="Group 282">
                  <a:extLst>
                    <a:ext uri="{FF2B5EF4-FFF2-40B4-BE49-F238E27FC236}">
                      <a16:creationId xmlns:a16="http://schemas.microsoft.com/office/drawing/2014/main" id="{0A51AE31-02CD-3D44-B7F0-C7E36EE3334B}"/>
                    </a:ext>
                  </a:extLst>
                </p:cNvPr>
                <p:cNvGrpSpPr/>
                <p:nvPr/>
              </p:nvGrpSpPr>
              <p:grpSpPr>
                <a:xfrm>
                  <a:off x="94279" y="3443144"/>
                  <a:ext cx="2098069" cy="846199"/>
                  <a:chOff x="1788016" y="2948796"/>
                  <a:chExt cx="3020711" cy="1427006"/>
                </a:xfrm>
              </p:grpSpPr>
              <p:sp>
                <p:nvSpPr>
                  <p:cNvPr id="292" name="Rounded Rectangle 291">
                    <a:extLst>
                      <a:ext uri="{FF2B5EF4-FFF2-40B4-BE49-F238E27FC236}">
                        <a16:creationId xmlns:a16="http://schemas.microsoft.com/office/drawing/2014/main" id="{617C4512-D2F1-BA4C-858E-BC9186192891}"/>
                      </a:ext>
                    </a:extLst>
                  </p:cNvPr>
                  <p:cNvSpPr/>
                  <p:nvPr/>
                </p:nvSpPr>
                <p:spPr>
                  <a:xfrm>
                    <a:off x="1788016" y="2949952"/>
                    <a:ext cx="460781" cy="142585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290" name="Rounded Rectangle 289">
                    <a:extLst>
                      <a:ext uri="{FF2B5EF4-FFF2-40B4-BE49-F238E27FC236}">
                        <a16:creationId xmlns:a16="http://schemas.microsoft.com/office/drawing/2014/main" id="{F4C42268-E801-A748-90BB-B1B3C311485D}"/>
                      </a:ext>
                    </a:extLst>
                  </p:cNvPr>
                  <p:cNvSpPr/>
                  <p:nvPr/>
                </p:nvSpPr>
                <p:spPr>
                  <a:xfrm>
                    <a:off x="2321661" y="2948796"/>
                    <a:ext cx="460781" cy="1421653"/>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286" name="Group 285">
                    <a:extLst>
                      <a:ext uri="{FF2B5EF4-FFF2-40B4-BE49-F238E27FC236}">
                        <a16:creationId xmlns:a16="http://schemas.microsoft.com/office/drawing/2014/main" id="{7EAA666B-5C37-584E-BAFE-65A09E6D572D}"/>
                      </a:ext>
                    </a:extLst>
                  </p:cNvPr>
                  <p:cNvGrpSpPr/>
                  <p:nvPr/>
                </p:nvGrpSpPr>
                <p:grpSpPr>
                  <a:xfrm>
                    <a:off x="2859540" y="2949955"/>
                    <a:ext cx="1949187" cy="1421654"/>
                    <a:chOff x="2859540" y="2949955"/>
                    <a:chExt cx="1949187" cy="1421654"/>
                  </a:xfrm>
                </p:grpSpPr>
                <p:sp>
                  <p:nvSpPr>
                    <p:cNvPr id="287" name="Rounded Rectangle 286">
                      <a:extLst>
                        <a:ext uri="{FF2B5EF4-FFF2-40B4-BE49-F238E27FC236}">
                          <a16:creationId xmlns:a16="http://schemas.microsoft.com/office/drawing/2014/main" id="{28F399E6-424A-464E-87FC-4F43970B2034}"/>
                        </a:ext>
                      </a:extLst>
                    </p:cNvPr>
                    <p:cNvSpPr/>
                    <p:nvPr/>
                  </p:nvSpPr>
                  <p:spPr>
                    <a:xfrm>
                      <a:off x="2859540" y="2949955"/>
                      <a:ext cx="1949187" cy="1421654"/>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32x32</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288" name="Rectangle 287">
                      <a:extLst>
                        <a:ext uri="{FF2B5EF4-FFF2-40B4-BE49-F238E27FC236}">
                          <a16:creationId xmlns:a16="http://schemas.microsoft.com/office/drawing/2014/main" id="{2A5C3138-7874-CD4A-88EF-0808946804F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369" name="Rectangle 368">
                <a:extLst>
                  <a:ext uri="{FF2B5EF4-FFF2-40B4-BE49-F238E27FC236}">
                    <a16:creationId xmlns:a16="http://schemas.microsoft.com/office/drawing/2014/main" id="{6648BFD0-A04F-074E-B77B-81E98AFFAC39}"/>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Pascal</a:t>
                </a:r>
              </a:p>
            </p:txBody>
          </p:sp>
        </p:grpSp>
      </p:grpSp>
      <p:grpSp>
        <p:nvGrpSpPr>
          <p:cNvPr id="18" name="Group 17">
            <a:extLst>
              <a:ext uri="{FF2B5EF4-FFF2-40B4-BE49-F238E27FC236}">
                <a16:creationId xmlns:a16="http://schemas.microsoft.com/office/drawing/2014/main" id="{4A74B879-5B8D-E647-BA5C-35388753E656}"/>
              </a:ext>
            </a:extLst>
          </p:cNvPr>
          <p:cNvGrpSpPr/>
          <p:nvPr/>
        </p:nvGrpSpPr>
        <p:grpSpPr>
          <a:xfrm>
            <a:off x="46818" y="3215029"/>
            <a:ext cx="9027206" cy="1644054"/>
            <a:chOff x="46818" y="3215029"/>
            <a:chExt cx="9027206" cy="1644054"/>
          </a:xfrm>
        </p:grpSpPr>
        <p:sp>
          <p:nvSpPr>
            <p:cNvPr id="415" name="Rounded Rectangle 414">
              <a:extLst>
                <a:ext uri="{FF2B5EF4-FFF2-40B4-BE49-F238E27FC236}">
                  <a16:creationId xmlns:a16="http://schemas.microsoft.com/office/drawing/2014/main" id="{E5EE4507-882B-C043-8849-6BA803953A4B}"/>
                </a:ext>
              </a:extLst>
            </p:cNvPr>
            <p:cNvSpPr/>
            <p:nvPr/>
          </p:nvSpPr>
          <p:spPr>
            <a:xfrm>
              <a:off x="46818" y="3233093"/>
              <a:ext cx="9027206" cy="1625990"/>
            </a:xfrm>
            <a:prstGeom prst="roundRect">
              <a:avLst>
                <a:gd name="adj" fmla="val 6701"/>
              </a:avLst>
            </a:prstGeom>
            <a:solidFill>
              <a:srgbClr val="B8CF92">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81" name="Group 80">
              <a:extLst>
                <a:ext uri="{FF2B5EF4-FFF2-40B4-BE49-F238E27FC236}">
                  <a16:creationId xmlns:a16="http://schemas.microsoft.com/office/drawing/2014/main" id="{C1D8B7B6-29FE-494E-BF29-F97180A503C8}"/>
                </a:ext>
              </a:extLst>
            </p:cNvPr>
            <p:cNvGrpSpPr/>
            <p:nvPr/>
          </p:nvGrpSpPr>
          <p:grpSpPr>
            <a:xfrm>
              <a:off x="653987" y="3215029"/>
              <a:ext cx="3428098" cy="1506209"/>
              <a:chOff x="679669" y="1739610"/>
              <a:chExt cx="3428098" cy="1506209"/>
            </a:xfrm>
          </p:grpSpPr>
          <p:grpSp>
            <p:nvGrpSpPr>
              <p:cNvPr id="82" name="Group 81">
                <a:extLst>
                  <a:ext uri="{FF2B5EF4-FFF2-40B4-BE49-F238E27FC236}">
                    <a16:creationId xmlns:a16="http://schemas.microsoft.com/office/drawing/2014/main" id="{F1DDD2F8-290C-764E-95C8-CE548E92A5D8}"/>
                  </a:ext>
                </a:extLst>
              </p:cNvPr>
              <p:cNvGrpSpPr/>
              <p:nvPr/>
            </p:nvGrpSpPr>
            <p:grpSpPr>
              <a:xfrm>
                <a:off x="679669" y="2158097"/>
                <a:ext cx="3428098" cy="1087722"/>
                <a:chOff x="552658" y="3321577"/>
                <a:chExt cx="3428098" cy="1087722"/>
              </a:xfrm>
            </p:grpSpPr>
            <p:sp>
              <p:nvSpPr>
                <p:cNvPr id="84" name="Rounded Rectangle 83">
                  <a:extLst>
                    <a:ext uri="{FF2B5EF4-FFF2-40B4-BE49-F238E27FC236}">
                      <a16:creationId xmlns:a16="http://schemas.microsoft.com/office/drawing/2014/main" id="{163C260B-0E7E-4349-960E-BCB8800FBDC5}"/>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85" name="Straight Arrow Connector 84">
                  <a:extLst>
                    <a:ext uri="{FF2B5EF4-FFF2-40B4-BE49-F238E27FC236}">
                      <a16:creationId xmlns:a16="http://schemas.microsoft.com/office/drawing/2014/main" id="{7E9492F2-2BB0-A246-AB95-32F0A8643705}"/>
                    </a:ext>
                  </a:extLst>
                </p:cNvPr>
                <p:cNvCxnSpPr>
                  <a:cxnSpLocks/>
                  <a:stCxn id="84" idx="1"/>
                  <a:endCxn id="87" idx="3"/>
                </p:cNvCxnSpPr>
                <p:nvPr/>
              </p:nvCxnSpPr>
              <p:spPr>
                <a:xfrm flipH="1">
                  <a:off x="2618806" y="3864649"/>
                  <a:ext cx="668524" cy="789"/>
                </a:xfrm>
                <a:prstGeom prst="straightConnector1">
                  <a:avLst/>
                </a:prstGeom>
                <a:noFill/>
                <a:ln w="57150" cap="flat" cmpd="sng" algn="ctr">
                  <a:solidFill>
                    <a:schemeClr val="tx1"/>
                  </a:solidFill>
                  <a:prstDash val="solid"/>
                  <a:miter lim="800000"/>
                  <a:headEnd type="triangle"/>
                  <a:tailEnd type="triangle"/>
                </a:ln>
                <a:effectLst/>
              </p:spPr>
            </p:cxnSp>
            <p:sp>
              <p:nvSpPr>
                <p:cNvPr id="86" name="Rectangle 85">
                  <a:extLst>
                    <a:ext uri="{FF2B5EF4-FFF2-40B4-BE49-F238E27FC236}">
                      <a16:creationId xmlns:a16="http://schemas.microsoft.com/office/drawing/2014/main" id="{610A404B-1D69-404E-B346-DD609CCD6006}"/>
                    </a:ext>
                  </a:extLst>
                </p:cNvPr>
                <p:cNvSpPr/>
                <p:nvPr/>
              </p:nvSpPr>
              <p:spPr>
                <a:xfrm>
                  <a:off x="2357657" y="3556352"/>
                  <a:ext cx="1207625"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87" name="Rounded Rectangle 86">
                  <a:extLst>
                    <a:ext uri="{FF2B5EF4-FFF2-40B4-BE49-F238E27FC236}">
                      <a16:creationId xmlns:a16="http://schemas.microsoft.com/office/drawing/2014/main" id="{29466604-A1C0-1842-B0E6-FF265E643162}"/>
                    </a:ext>
                  </a:extLst>
                </p:cNvPr>
                <p:cNvSpPr/>
                <p:nvPr/>
              </p:nvSpPr>
              <p:spPr>
                <a:xfrm>
                  <a:off x="552658" y="3321577"/>
                  <a:ext cx="2066148"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8" name="Group 87">
                  <a:extLst>
                    <a:ext uri="{FF2B5EF4-FFF2-40B4-BE49-F238E27FC236}">
                      <a16:creationId xmlns:a16="http://schemas.microsoft.com/office/drawing/2014/main" id="{F5488E8E-F41F-9941-94CE-E700B5CED3F1}"/>
                    </a:ext>
                  </a:extLst>
                </p:cNvPr>
                <p:cNvGrpSpPr/>
                <p:nvPr/>
              </p:nvGrpSpPr>
              <p:grpSpPr>
                <a:xfrm>
                  <a:off x="599796" y="3511615"/>
                  <a:ext cx="1952098" cy="692911"/>
                  <a:chOff x="2515839" y="3064259"/>
                  <a:chExt cx="2810556" cy="1168504"/>
                </a:xfrm>
              </p:grpSpPr>
              <p:sp>
                <p:nvSpPr>
                  <p:cNvPr id="89" name="Rounded Rectangle 88">
                    <a:extLst>
                      <a:ext uri="{FF2B5EF4-FFF2-40B4-BE49-F238E27FC236}">
                        <a16:creationId xmlns:a16="http://schemas.microsoft.com/office/drawing/2014/main" id="{97079394-74CE-0D4D-8749-E160CB5BE95C}"/>
                      </a:ext>
                    </a:extLst>
                  </p:cNvPr>
                  <p:cNvSpPr/>
                  <p:nvPr/>
                </p:nvSpPr>
                <p:spPr>
                  <a:xfrm>
                    <a:off x="2515839" y="3107091"/>
                    <a:ext cx="460782" cy="112567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grpSp>
                <p:nvGrpSpPr>
                  <p:cNvPr id="91" name="Group 90">
                    <a:extLst>
                      <a:ext uri="{FF2B5EF4-FFF2-40B4-BE49-F238E27FC236}">
                        <a16:creationId xmlns:a16="http://schemas.microsoft.com/office/drawing/2014/main" id="{7203E57E-F0AB-DA4E-B97D-9E5A297937EE}"/>
                      </a:ext>
                    </a:extLst>
                  </p:cNvPr>
                  <p:cNvGrpSpPr/>
                  <p:nvPr/>
                </p:nvGrpSpPr>
                <p:grpSpPr>
                  <a:xfrm>
                    <a:off x="2859541" y="3064259"/>
                    <a:ext cx="2466854" cy="1028929"/>
                    <a:chOff x="2859541" y="3064259"/>
                    <a:chExt cx="2466854" cy="1028929"/>
                  </a:xfrm>
                </p:grpSpPr>
                <p:sp>
                  <p:nvSpPr>
                    <p:cNvPr id="92" name="Rounded Rectangle 91">
                      <a:extLst>
                        <a:ext uri="{FF2B5EF4-FFF2-40B4-BE49-F238E27FC236}">
                          <a16:creationId xmlns:a16="http://schemas.microsoft.com/office/drawing/2014/main" id="{A22DDE75-7E2F-8840-AB42-DC15F5576F9B}"/>
                        </a:ext>
                      </a:extLst>
                    </p:cNvPr>
                    <p:cNvSpPr/>
                    <p:nvPr/>
                  </p:nvSpPr>
                  <p:spPr>
                    <a:xfrm>
                      <a:off x="3587719" y="3240380"/>
                      <a:ext cx="1738676" cy="85280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8x8</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93" name="Rectangle 92">
                      <a:extLst>
                        <a:ext uri="{FF2B5EF4-FFF2-40B4-BE49-F238E27FC236}">
                          <a16:creationId xmlns:a16="http://schemas.microsoft.com/office/drawing/2014/main" id="{F990EF81-2F31-5444-A432-3717436135B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83" name="Rectangle 82">
                <a:extLst>
                  <a:ext uri="{FF2B5EF4-FFF2-40B4-BE49-F238E27FC236}">
                    <a16:creationId xmlns:a16="http://schemas.microsoft.com/office/drawing/2014/main" id="{B5D6A7CE-AA39-D240-BF02-A88ED77985B7}"/>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Pavlov</a:t>
                </a:r>
              </a:p>
            </p:txBody>
          </p:sp>
        </p:grpSp>
      </p:grpSp>
      <p:grpSp>
        <p:nvGrpSpPr>
          <p:cNvPr id="19" name="Group 18">
            <a:extLst>
              <a:ext uri="{FF2B5EF4-FFF2-40B4-BE49-F238E27FC236}">
                <a16:creationId xmlns:a16="http://schemas.microsoft.com/office/drawing/2014/main" id="{7B29D62D-745B-F64C-A32D-E97DD4298D88}"/>
              </a:ext>
            </a:extLst>
          </p:cNvPr>
          <p:cNvGrpSpPr/>
          <p:nvPr/>
        </p:nvGrpSpPr>
        <p:grpSpPr>
          <a:xfrm>
            <a:off x="33580" y="4873478"/>
            <a:ext cx="9027206" cy="1667876"/>
            <a:chOff x="33580" y="4873478"/>
            <a:chExt cx="9027206" cy="1667876"/>
          </a:xfrm>
        </p:grpSpPr>
        <p:sp>
          <p:nvSpPr>
            <p:cNvPr id="416" name="Rounded Rectangle 415">
              <a:extLst>
                <a:ext uri="{FF2B5EF4-FFF2-40B4-BE49-F238E27FC236}">
                  <a16:creationId xmlns:a16="http://schemas.microsoft.com/office/drawing/2014/main" id="{4C57B803-A073-4E45-8AA8-28E3349B669F}"/>
                </a:ext>
              </a:extLst>
            </p:cNvPr>
            <p:cNvSpPr/>
            <p:nvPr/>
          </p:nvSpPr>
          <p:spPr>
            <a:xfrm>
              <a:off x="33580" y="4915364"/>
              <a:ext cx="9027206" cy="1625990"/>
            </a:xfrm>
            <a:prstGeom prst="roundRect">
              <a:avLst>
                <a:gd name="adj" fmla="val 6701"/>
              </a:avLst>
            </a:prstGeom>
            <a:solidFill>
              <a:schemeClr val="accent1">
                <a:lumMod val="20000"/>
                <a:lumOff val="80000"/>
                <a:alpha val="12549"/>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98" name="Group 97">
              <a:extLst>
                <a:ext uri="{FF2B5EF4-FFF2-40B4-BE49-F238E27FC236}">
                  <a16:creationId xmlns:a16="http://schemas.microsoft.com/office/drawing/2014/main" id="{2AC908C9-4F94-804F-B78C-495BB46DBEB8}"/>
                </a:ext>
              </a:extLst>
            </p:cNvPr>
            <p:cNvGrpSpPr/>
            <p:nvPr/>
          </p:nvGrpSpPr>
          <p:grpSpPr>
            <a:xfrm>
              <a:off x="503692" y="4873478"/>
              <a:ext cx="3569350" cy="1535945"/>
              <a:chOff x="538417" y="1709874"/>
              <a:chExt cx="3569350" cy="1535945"/>
            </a:xfrm>
          </p:grpSpPr>
          <p:grpSp>
            <p:nvGrpSpPr>
              <p:cNvPr id="99" name="Group 98">
                <a:extLst>
                  <a:ext uri="{FF2B5EF4-FFF2-40B4-BE49-F238E27FC236}">
                    <a16:creationId xmlns:a16="http://schemas.microsoft.com/office/drawing/2014/main" id="{FEA33B8B-DEC6-D94B-9AB9-5678D2055DF5}"/>
                  </a:ext>
                </a:extLst>
              </p:cNvPr>
              <p:cNvGrpSpPr/>
              <p:nvPr/>
            </p:nvGrpSpPr>
            <p:grpSpPr>
              <a:xfrm>
                <a:off x="538417" y="2158097"/>
                <a:ext cx="3569350" cy="1087722"/>
                <a:chOff x="411406" y="3321577"/>
                <a:chExt cx="3569350" cy="1087722"/>
              </a:xfrm>
            </p:grpSpPr>
            <p:sp>
              <p:nvSpPr>
                <p:cNvPr id="101" name="Rounded Rectangle 100">
                  <a:extLst>
                    <a:ext uri="{FF2B5EF4-FFF2-40B4-BE49-F238E27FC236}">
                      <a16:creationId xmlns:a16="http://schemas.microsoft.com/office/drawing/2014/main" id="{D438F16C-A54D-C24F-A5D7-CBCE915F0080}"/>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102" name="Straight Arrow Connector 101">
                  <a:extLst>
                    <a:ext uri="{FF2B5EF4-FFF2-40B4-BE49-F238E27FC236}">
                      <a16:creationId xmlns:a16="http://schemas.microsoft.com/office/drawing/2014/main" id="{2D3758AD-5BBB-8F40-9CD3-A674492DB4D6}"/>
                    </a:ext>
                  </a:extLst>
                </p:cNvPr>
                <p:cNvCxnSpPr>
                  <a:cxnSpLocks/>
                  <a:stCxn id="101" idx="1"/>
                  <a:endCxn id="104" idx="3"/>
                </p:cNvCxnSpPr>
                <p:nvPr/>
              </p:nvCxnSpPr>
              <p:spPr>
                <a:xfrm flipH="1">
                  <a:off x="2613313" y="3864649"/>
                  <a:ext cx="674017" cy="789"/>
                </a:xfrm>
                <a:prstGeom prst="straightConnector1">
                  <a:avLst/>
                </a:prstGeom>
                <a:noFill/>
                <a:ln w="57150" cap="flat" cmpd="sng" algn="ctr">
                  <a:solidFill>
                    <a:schemeClr val="tx1"/>
                  </a:solidFill>
                  <a:prstDash val="solid"/>
                  <a:miter lim="800000"/>
                  <a:headEnd type="triangle"/>
                  <a:tailEnd type="triangle"/>
                </a:ln>
                <a:effectLst/>
              </p:spPr>
            </p:cxnSp>
            <p:sp>
              <p:nvSpPr>
                <p:cNvPr id="103" name="Rectangle 102">
                  <a:extLst>
                    <a:ext uri="{FF2B5EF4-FFF2-40B4-BE49-F238E27FC236}">
                      <a16:creationId xmlns:a16="http://schemas.microsoft.com/office/drawing/2014/main" id="{3F4CF825-B381-B04E-90F6-8B77A787B005}"/>
                    </a:ext>
                  </a:extLst>
                </p:cNvPr>
                <p:cNvSpPr/>
                <p:nvPr/>
              </p:nvSpPr>
              <p:spPr>
                <a:xfrm>
                  <a:off x="2151452" y="3569794"/>
                  <a:ext cx="1637326"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104" name="Rounded Rectangle 103">
                  <a:extLst>
                    <a:ext uri="{FF2B5EF4-FFF2-40B4-BE49-F238E27FC236}">
                      <a16:creationId xmlns:a16="http://schemas.microsoft.com/office/drawing/2014/main" id="{D32A72EB-E817-264F-9010-C25D0A11E1C3}"/>
                    </a:ext>
                  </a:extLst>
                </p:cNvPr>
                <p:cNvSpPr/>
                <p:nvPr/>
              </p:nvSpPr>
              <p:spPr>
                <a:xfrm>
                  <a:off x="41140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05" name="Group 104">
                  <a:extLst>
                    <a:ext uri="{FF2B5EF4-FFF2-40B4-BE49-F238E27FC236}">
                      <a16:creationId xmlns:a16="http://schemas.microsoft.com/office/drawing/2014/main" id="{B7B7EF96-45C3-4B40-9BF8-83C730466F11}"/>
                    </a:ext>
                  </a:extLst>
                </p:cNvPr>
                <p:cNvGrpSpPr/>
                <p:nvPr/>
              </p:nvGrpSpPr>
              <p:grpSpPr>
                <a:xfrm>
                  <a:off x="488284" y="3511613"/>
                  <a:ext cx="2074467" cy="692007"/>
                  <a:chOff x="2355287" y="3064259"/>
                  <a:chExt cx="2986730" cy="1166981"/>
                </a:xfrm>
              </p:grpSpPr>
              <p:sp>
                <p:nvSpPr>
                  <p:cNvPr id="106" name="Rounded Rectangle 105">
                    <a:extLst>
                      <a:ext uri="{FF2B5EF4-FFF2-40B4-BE49-F238E27FC236}">
                        <a16:creationId xmlns:a16="http://schemas.microsoft.com/office/drawing/2014/main" id="{136552F5-A6EA-2647-A7B7-A4551570AEB3}"/>
                      </a:ext>
                    </a:extLst>
                  </p:cNvPr>
                  <p:cNvSpPr/>
                  <p:nvPr/>
                </p:nvSpPr>
                <p:spPr>
                  <a:xfrm>
                    <a:off x="2355287" y="3099152"/>
                    <a:ext cx="460780" cy="1122538"/>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07" name="Rounded Rectangle 106">
                    <a:extLst>
                      <a:ext uri="{FF2B5EF4-FFF2-40B4-BE49-F238E27FC236}">
                        <a16:creationId xmlns:a16="http://schemas.microsoft.com/office/drawing/2014/main" id="{054A14EB-7263-4E47-B359-1D6C8A3ACD0F}"/>
                      </a:ext>
                    </a:extLst>
                  </p:cNvPr>
                  <p:cNvSpPr/>
                  <p:nvPr/>
                </p:nvSpPr>
                <p:spPr>
                  <a:xfrm>
                    <a:off x="2888933" y="3108702"/>
                    <a:ext cx="460783" cy="1122538"/>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108" name="Group 107">
                    <a:extLst>
                      <a:ext uri="{FF2B5EF4-FFF2-40B4-BE49-F238E27FC236}">
                        <a16:creationId xmlns:a16="http://schemas.microsoft.com/office/drawing/2014/main" id="{E47D3F3F-D5CF-DF44-8AD7-4096B7B667D5}"/>
                      </a:ext>
                    </a:extLst>
                  </p:cNvPr>
                  <p:cNvGrpSpPr/>
                  <p:nvPr/>
                </p:nvGrpSpPr>
                <p:grpSpPr>
                  <a:xfrm>
                    <a:off x="2859541" y="3064259"/>
                    <a:ext cx="2482476" cy="1157432"/>
                    <a:chOff x="2859541" y="3064259"/>
                    <a:chExt cx="2482476" cy="1157432"/>
                  </a:xfrm>
                </p:grpSpPr>
                <p:sp>
                  <p:nvSpPr>
                    <p:cNvPr id="109" name="Rounded Rectangle 108">
                      <a:extLst>
                        <a:ext uri="{FF2B5EF4-FFF2-40B4-BE49-F238E27FC236}">
                          <a16:creationId xmlns:a16="http://schemas.microsoft.com/office/drawing/2014/main" id="{051FF666-2DD4-CF4C-84F8-932DBC5C5A9E}"/>
                        </a:ext>
                      </a:extLst>
                    </p:cNvPr>
                    <p:cNvSpPr/>
                    <p:nvPr/>
                  </p:nvSpPr>
                  <p:spPr>
                    <a:xfrm>
                      <a:off x="3503074" y="3099153"/>
                      <a:ext cx="1838943" cy="112253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16x16</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110" name="Rectangle 109">
                      <a:extLst>
                        <a:ext uri="{FF2B5EF4-FFF2-40B4-BE49-F238E27FC236}">
                          <a16:creationId xmlns:a16="http://schemas.microsoft.com/office/drawing/2014/main" id="{6DC9A29F-B404-3A45-9151-CA1C2576B8D6}"/>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100" name="Rectangle 99">
                <a:extLst>
                  <a:ext uri="{FF2B5EF4-FFF2-40B4-BE49-F238E27FC236}">
                    <a16:creationId xmlns:a16="http://schemas.microsoft.com/office/drawing/2014/main" id="{CC91154C-8ED8-E642-BACE-0E9F6A34A989}"/>
                  </a:ext>
                </a:extLst>
              </p:cNvPr>
              <p:cNvSpPr/>
              <p:nvPr/>
            </p:nvSpPr>
            <p:spPr>
              <a:xfrm>
                <a:off x="1632951" y="1709874"/>
                <a:ext cx="144977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Jacquard</a:t>
                </a:r>
              </a:p>
            </p:txBody>
          </p:sp>
        </p:grpSp>
      </p:grpSp>
    </p:spTree>
    <p:extLst>
      <p:ext uri="{BB962C8B-B14F-4D97-AF65-F5344CB8AC3E}">
        <p14:creationId xmlns:p14="http://schemas.microsoft.com/office/powerpoint/2010/main" val="173539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 y="-76200"/>
            <a:ext cx="9144000" cy="914400"/>
          </a:xfrm>
        </p:spPr>
        <p:txBody>
          <a:bodyPr>
            <a:noAutofit/>
          </a:bodyPr>
          <a:lstStyle/>
          <a:p>
            <a:r>
              <a:rPr lang="en-US" sz="3600" dirty="0">
                <a:latin typeface="Gill Sans MT"/>
                <a:cs typeface="Gill Sans MT"/>
              </a:rPr>
              <a:t>Mensa-G: Mensa for Google Edge Models</a:t>
            </a:r>
            <a:endParaRPr lang="en-US" sz="3200" dirty="0">
              <a:latin typeface="Gill Sans MT"/>
              <a:cs typeface="Gill Sans MT"/>
            </a:endParaRPr>
          </a:p>
        </p:txBody>
      </p:sp>
      <p:sp>
        <p:nvSpPr>
          <p:cNvPr id="264" name="Rectangle 263"/>
          <p:cNvSpPr/>
          <p:nvPr/>
        </p:nvSpPr>
        <p:spPr>
          <a:xfrm>
            <a:off x="-163975" y="720432"/>
            <a:ext cx="94488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Based on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key characteristics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of families, we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accelerators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to efficiently execute inference across our Google NN models</a:t>
            </a:r>
          </a:p>
        </p:txBody>
      </p:sp>
      <p:pic>
        <p:nvPicPr>
          <p:cNvPr id="265" name="Picture 264"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17" name="Group 16">
            <a:extLst>
              <a:ext uri="{FF2B5EF4-FFF2-40B4-BE49-F238E27FC236}">
                <a16:creationId xmlns:a16="http://schemas.microsoft.com/office/drawing/2014/main" id="{5CF16450-7868-2D4C-AD9D-164406302825}"/>
              </a:ext>
            </a:extLst>
          </p:cNvPr>
          <p:cNvGrpSpPr/>
          <p:nvPr/>
        </p:nvGrpSpPr>
        <p:grpSpPr>
          <a:xfrm>
            <a:off x="58397" y="1519686"/>
            <a:ext cx="9027206" cy="1649458"/>
            <a:chOff x="58397" y="1519686"/>
            <a:chExt cx="9027206" cy="1649458"/>
          </a:xfrm>
        </p:grpSpPr>
        <p:sp>
          <p:nvSpPr>
            <p:cNvPr id="26" name="Rounded Rectangle 25">
              <a:extLst>
                <a:ext uri="{FF2B5EF4-FFF2-40B4-BE49-F238E27FC236}">
                  <a16:creationId xmlns:a16="http://schemas.microsoft.com/office/drawing/2014/main" id="{FFE30CC9-A57F-964B-B1C4-085778761BF6}"/>
                </a:ext>
              </a:extLst>
            </p:cNvPr>
            <p:cNvSpPr/>
            <p:nvPr/>
          </p:nvSpPr>
          <p:spPr>
            <a:xfrm>
              <a:off x="58397" y="1543154"/>
              <a:ext cx="9027206" cy="1625990"/>
            </a:xfrm>
            <a:prstGeom prst="roundRect">
              <a:avLst>
                <a:gd name="adj" fmla="val 6701"/>
              </a:avLst>
            </a:prstGeom>
            <a:solidFill>
              <a:srgbClr val="CCDFFF">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id="{6123ACDD-43AA-EF42-BC3E-E20BD3E40305}"/>
                </a:ext>
              </a:extLst>
            </p:cNvPr>
            <p:cNvGrpSpPr/>
            <p:nvPr/>
          </p:nvGrpSpPr>
          <p:grpSpPr>
            <a:xfrm>
              <a:off x="139422" y="1519686"/>
              <a:ext cx="3933620" cy="1506209"/>
              <a:chOff x="174147" y="1739610"/>
              <a:chExt cx="3933620" cy="1506209"/>
            </a:xfrm>
          </p:grpSpPr>
          <p:grpSp>
            <p:nvGrpSpPr>
              <p:cNvPr id="20" name="Group 19">
                <a:extLst>
                  <a:ext uri="{FF2B5EF4-FFF2-40B4-BE49-F238E27FC236}">
                    <a16:creationId xmlns:a16="http://schemas.microsoft.com/office/drawing/2014/main" id="{69582023-70C5-0E48-9FCB-34BD02E9C993}"/>
                  </a:ext>
                </a:extLst>
              </p:cNvPr>
              <p:cNvGrpSpPr/>
              <p:nvPr/>
            </p:nvGrpSpPr>
            <p:grpSpPr>
              <a:xfrm>
                <a:off x="174147" y="2158097"/>
                <a:ext cx="3933620" cy="1087722"/>
                <a:chOff x="47136" y="3321577"/>
                <a:chExt cx="3933620" cy="1087722"/>
              </a:xfrm>
            </p:grpSpPr>
            <p:sp>
              <p:nvSpPr>
                <p:cNvPr id="278" name="Rounded Rectangle 277">
                  <a:extLst>
                    <a:ext uri="{FF2B5EF4-FFF2-40B4-BE49-F238E27FC236}">
                      <a16:creationId xmlns:a16="http://schemas.microsoft.com/office/drawing/2014/main" id="{7FB5E80F-1CD7-2740-9FF1-3969F7A7986B}"/>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279" name="Straight Arrow Connector 278">
                  <a:extLst>
                    <a:ext uri="{FF2B5EF4-FFF2-40B4-BE49-F238E27FC236}">
                      <a16:creationId xmlns:a16="http://schemas.microsoft.com/office/drawing/2014/main" id="{9DA80B2D-1EC5-9141-8DDB-E002EF78B96E}"/>
                    </a:ext>
                  </a:extLst>
                </p:cNvPr>
                <p:cNvCxnSpPr>
                  <a:cxnSpLocks/>
                  <a:stCxn id="278" idx="1"/>
                  <a:endCxn id="282" idx="3"/>
                </p:cNvCxnSpPr>
                <p:nvPr/>
              </p:nvCxnSpPr>
              <p:spPr>
                <a:xfrm flipH="1">
                  <a:off x="2249043" y="3864649"/>
                  <a:ext cx="1038287" cy="789"/>
                </a:xfrm>
                <a:prstGeom prst="straightConnector1">
                  <a:avLst/>
                </a:prstGeom>
                <a:noFill/>
                <a:ln w="38100" cap="flat" cmpd="sng" algn="ctr">
                  <a:solidFill>
                    <a:schemeClr val="tx1"/>
                  </a:solidFill>
                  <a:prstDash val="solid"/>
                  <a:miter lim="800000"/>
                  <a:headEnd type="triangle"/>
                  <a:tailEnd type="triangle"/>
                </a:ln>
                <a:effectLst/>
              </p:spPr>
            </p:cxnSp>
            <p:sp>
              <p:nvSpPr>
                <p:cNvPr id="280" name="Rectangle 279">
                  <a:extLst>
                    <a:ext uri="{FF2B5EF4-FFF2-40B4-BE49-F238E27FC236}">
                      <a16:creationId xmlns:a16="http://schemas.microsoft.com/office/drawing/2014/main" id="{B844A9F6-FCB3-9D4D-880B-BFD0CAC1D2D2}"/>
                    </a:ext>
                  </a:extLst>
                </p:cNvPr>
                <p:cNvSpPr/>
                <p:nvPr/>
              </p:nvSpPr>
              <p:spPr>
                <a:xfrm>
                  <a:off x="2164374" y="3644258"/>
                  <a:ext cx="1207625"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32 GB/s</a:t>
                  </a:r>
                </a:p>
              </p:txBody>
            </p:sp>
            <p:sp>
              <p:nvSpPr>
                <p:cNvPr id="282" name="Rounded Rectangle 281">
                  <a:extLst>
                    <a:ext uri="{FF2B5EF4-FFF2-40B4-BE49-F238E27FC236}">
                      <a16:creationId xmlns:a16="http://schemas.microsoft.com/office/drawing/2014/main" id="{FF4CC56E-5369-1E47-BD59-F1A39F1DA8EE}"/>
                    </a:ext>
                  </a:extLst>
                </p:cNvPr>
                <p:cNvSpPr/>
                <p:nvPr/>
              </p:nvSpPr>
              <p:spPr>
                <a:xfrm>
                  <a:off x="4713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283" name="Group 282">
                  <a:extLst>
                    <a:ext uri="{FF2B5EF4-FFF2-40B4-BE49-F238E27FC236}">
                      <a16:creationId xmlns:a16="http://schemas.microsoft.com/office/drawing/2014/main" id="{0A51AE31-02CD-3D44-B7F0-C7E36EE3334B}"/>
                    </a:ext>
                  </a:extLst>
                </p:cNvPr>
                <p:cNvGrpSpPr/>
                <p:nvPr/>
              </p:nvGrpSpPr>
              <p:grpSpPr>
                <a:xfrm>
                  <a:off x="94279" y="3443144"/>
                  <a:ext cx="2098069" cy="846199"/>
                  <a:chOff x="1788016" y="2948796"/>
                  <a:chExt cx="3020711" cy="1427006"/>
                </a:xfrm>
              </p:grpSpPr>
              <p:sp>
                <p:nvSpPr>
                  <p:cNvPr id="292" name="Rounded Rectangle 291">
                    <a:extLst>
                      <a:ext uri="{FF2B5EF4-FFF2-40B4-BE49-F238E27FC236}">
                        <a16:creationId xmlns:a16="http://schemas.microsoft.com/office/drawing/2014/main" id="{617C4512-D2F1-BA4C-858E-BC9186192891}"/>
                      </a:ext>
                    </a:extLst>
                  </p:cNvPr>
                  <p:cNvSpPr/>
                  <p:nvPr/>
                </p:nvSpPr>
                <p:spPr>
                  <a:xfrm>
                    <a:off x="1788016" y="2949952"/>
                    <a:ext cx="460781" cy="142585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290" name="Rounded Rectangle 289">
                    <a:extLst>
                      <a:ext uri="{FF2B5EF4-FFF2-40B4-BE49-F238E27FC236}">
                        <a16:creationId xmlns:a16="http://schemas.microsoft.com/office/drawing/2014/main" id="{F4C42268-E801-A748-90BB-B1B3C311485D}"/>
                      </a:ext>
                    </a:extLst>
                  </p:cNvPr>
                  <p:cNvSpPr/>
                  <p:nvPr/>
                </p:nvSpPr>
                <p:spPr>
                  <a:xfrm>
                    <a:off x="2321661" y="2948796"/>
                    <a:ext cx="460781" cy="1421653"/>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286" name="Group 285">
                    <a:extLst>
                      <a:ext uri="{FF2B5EF4-FFF2-40B4-BE49-F238E27FC236}">
                        <a16:creationId xmlns:a16="http://schemas.microsoft.com/office/drawing/2014/main" id="{7EAA666B-5C37-584E-BAFE-65A09E6D572D}"/>
                      </a:ext>
                    </a:extLst>
                  </p:cNvPr>
                  <p:cNvGrpSpPr/>
                  <p:nvPr/>
                </p:nvGrpSpPr>
                <p:grpSpPr>
                  <a:xfrm>
                    <a:off x="2859540" y="2949955"/>
                    <a:ext cx="1949187" cy="1421654"/>
                    <a:chOff x="2859540" y="2949955"/>
                    <a:chExt cx="1949187" cy="1421654"/>
                  </a:xfrm>
                </p:grpSpPr>
                <p:sp>
                  <p:nvSpPr>
                    <p:cNvPr id="287" name="Rounded Rectangle 286">
                      <a:extLst>
                        <a:ext uri="{FF2B5EF4-FFF2-40B4-BE49-F238E27FC236}">
                          <a16:creationId xmlns:a16="http://schemas.microsoft.com/office/drawing/2014/main" id="{28F399E6-424A-464E-87FC-4F43970B2034}"/>
                        </a:ext>
                      </a:extLst>
                    </p:cNvPr>
                    <p:cNvSpPr/>
                    <p:nvPr/>
                  </p:nvSpPr>
                  <p:spPr>
                    <a:xfrm>
                      <a:off x="2859540" y="2949955"/>
                      <a:ext cx="1949187" cy="1421654"/>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32x32</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288" name="Rectangle 287">
                      <a:extLst>
                        <a:ext uri="{FF2B5EF4-FFF2-40B4-BE49-F238E27FC236}">
                          <a16:creationId xmlns:a16="http://schemas.microsoft.com/office/drawing/2014/main" id="{2A5C3138-7874-CD4A-88EF-0808946804F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369" name="Rectangle 368">
                <a:extLst>
                  <a:ext uri="{FF2B5EF4-FFF2-40B4-BE49-F238E27FC236}">
                    <a16:creationId xmlns:a16="http://schemas.microsoft.com/office/drawing/2014/main" id="{6648BFD0-A04F-074E-B77B-81E98AFFAC39}"/>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Pascal</a:t>
                </a:r>
              </a:p>
            </p:txBody>
          </p:sp>
        </p:grpSp>
      </p:grpSp>
      <p:grpSp>
        <p:nvGrpSpPr>
          <p:cNvPr id="18" name="Group 17">
            <a:extLst>
              <a:ext uri="{FF2B5EF4-FFF2-40B4-BE49-F238E27FC236}">
                <a16:creationId xmlns:a16="http://schemas.microsoft.com/office/drawing/2014/main" id="{4A74B879-5B8D-E647-BA5C-35388753E656}"/>
              </a:ext>
            </a:extLst>
          </p:cNvPr>
          <p:cNvGrpSpPr/>
          <p:nvPr/>
        </p:nvGrpSpPr>
        <p:grpSpPr>
          <a:xfrm>
            <a:off x="46818" y="3215029"/>
            <a:ext cx="9027206" cy="1644054"/>
            <a:chOff x="46818" y="3215029"/>
            <a:chExt cx="9027206" cy="1644054"/>
          </a:xfrm>
        </p:grpSpPr>
        <p:sp>
          <p:nvSpPr>
            <p:cNvPr id="415" name="Rounded Rectangle 414">
              <a:extLst>
                <a:ext uri="{FF2B5EF4-FFF2-40B4-BE49-F238E27FC236}">
                  <a16:creationId xmlns:a16="http://schemas.microsoft.com/office/drawing/2014/main" id="{E5EE4507-882B-C043-8849-6BA803953A4B}"/>
                </a:ext>
              </a:extLst>
            </p:cNvPr>
            <p:cNvSpPr/>
            <p:nvPr/>
          </p:nvSpPr>
          <p:spPr>
            <a:xfrm>
              <a:off x="46818" y="3233093"/>
              <a:ext cx="9027206" cy="1625990"/>
            </a:xfrm>
            <a:prstGeom prst="roundRect">
              <a:avLst>
                <a:gd name="adj" fmla="val 6701"/>
              </a:avLst>
            </a:prstGeom>
            <a:solidFill>
              <a:srgbClr val="B8CF92">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81" name="Group 80">
              <a:extLst>
                <a:ext uri="{FF2B5EF4-FFF2-40B4-BE49-F238E27FC236}">
                  <a16:creationId xmlns:a16="http://schemas.microsoft.com/office/drawing/2014/main" id="{C1D8B7B6-29FE-494E-BF29-F97180A503C8}"/>
                </a:ext>
              </a:extLst>
            </p:cNvPr>
            <p:cNvGrpSpPr/>
            <p:nvPr/>
          </p:nvGrpSpPr>
          <p:grpSpPr>
            <a:xfrm>
              <a:off x="653987" y="3215029"/>
              <a:ext cx="3428098" cy="1506209"/>
              <a:chOff x="679669" y="1739610"/>
              <a:chExt cx="3428098" cy="1506209"/>
            </a:xfrm>
          </p:grpSpPr>
          <p:grpSp>
            <p:nvGrpSpPr>
              <p:cNvPr id="82" name="Group 81">
                <a:extLst>
                  <a:ext uri="{FF2B5EF4-FFF2-40B4-BE49-F238E27FC236}">
                    <a16:creationId xmlns:a16="http://schemas.microsoft.com/office/drawing/2014/main" id="{F1DDD2F8-290C-764E-95C8-CE548E92A5D8}"/>
                  </a:ext>
                </a:extLst>
              </p:cNvPr>
              <p:cNvGrpSpPr/>
              <p:nvPr/>
            </p:nvGrpSpPr>
            <p:grpSpPr>
              <a:xfrm>
                <a:off x="679669" y="2158097"/>
                <a:ext cx="3428098" cy="1087722"/>
                <a:chOff x="552658" y="3321577"/>
                <a:chExt cx="3428098" cy="1087722"/>
              </a:xfrm>
            </p:grpSpPr>
            <p:sp>
              <p:nvSpPr>
                <p:cNvPr id="84" name="Rounded Rectangle 83">
                  <a:extLst>
                    <a:ext uri="{FF2B5EF4-FFF2-40B4-BE49-F238E27FC236}">
                      <a16:creationId xmlns:a16="http://schemas.microsoft.com/office/drawing/2014/main" id="{163C260B-0E7E-4349-960E-BCB8800FBDC5}"/>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85" name="Straight Arrow Connector 84">
                  <a:extLst>
                    <a:ext uri="{FF2B5EF4-FFF2-40B4-BE49-F238E27FC236}">
                      <a16:creationId xmlns:a16="http://schemas.microsoft.com/office/drawing/2014/main" id="{7E9492F2-2BB0-A246-AB95-32F0A8643705}"/>
                    </a:ext>
                  </a:extLst>
                </p:cNvPr>
                <p:cNvCxnSpPr>
                  <a:cxnSpLocks/>
                  <a:stCxn id="84" idx="1"/>
                  <a:endCxn id="87" idx="3"/>
                </p:cNvCxnSpPr>
                <p:nvPr/>
              </p:nvCxnSpPr>
              <p:spPr>
                <a:xfrm flipH="1">
                  <a:off x="2618806" y="3864649"/>
                  <a:ext cx="668524" cy="789"/>
                </a:xfrm>
                <a:prstGeom prst="straightConnector1">
                  <a:avLst/>
                </a:prstGeom>
                <a:noFill/>
                <a:ln w="57150" cap="flat" cmpd="sng" algn="ctr">
                  <a:solidFill>
                    <a:schemeClr val="tx1"/>
                  </a:solidFill>
                  <a:prstDash val="solid"/>
                  <a:miter lim="800000"/>
                  <a:headEnd type="triangle"/>
                  <a:tailEnd type="triangle"/>
                </a:ln>
                <a:effectLst/>
              </p:spPr>
            </p:cxnSp>
            <p:sp>
              <p:nvSpPr>
                <p:cNvPr id="86" name="Rectangle 85">
                  <a:extLst>
                    <a:ext uri="{FF2B5EF4-FFF2-40B4-BE49-F238E27FC236}">
                      <a16:creationId xmlns:a16="http://schemas.microsoft.com/office/drawing/2014/main" id="{610A404B-1D69-404E-B346-DD609CCD6006}"/>
                    </a:ext>
                  </a:extLst>
                </p:cNvPr>
                <p:cNvSpPr/>
                <p:nvPr/>
              </p:nvSpPr>
              <p:spPr>
                <a:xfrm>
                  <a:off x="2357657" y="3556352"/>
                  <a:ext cx="1207625"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87" name="Rounded Rectangle 86">
                  <a:extLst>
                    <a:ext uri="{FF2B5EF4-FFF2-40B4-BE49-F238E27FC236}">
                      <a16:creationId xmlns:a16="http://schemas.microsoft.com/office/drawing/2014/main" id="{29466604-A1C0-1842-B0E6-FF265E643162}"/>
                    </a:ext>
                  </a:extLst>
                </p:cNvPr>
                <p:cNvSpPr/>
                <p:nvPr/>
              </p:nvSpPr>
              <p:spPr>
                <a:xfrm>
                  <a:off x="552658" y="3321577"/>
                  <a:ext cx="2066148"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8" name="Group 87">
                  <a:extLst>
                    <a:ext uri="{FF2B5EF4-FFF2-40B4-BE49-F238E27FC236}">
                      <a16:creationId xmlns:a16="http://schemas.microsoft.com/office/drawing/2014/main" id="{F5488E8E-F41F-9941-94CE-E700B5CED3F1}"/>
                    </a:ext>
                  </a:extLst>
                </p:cNvPr>
                <p:cNvGrpSpPr/>
                <p:nvPr/>
              </p:nvGrpSpPr>
              <p:grpSpPr>
                <a:xfrm>
                  <a:off x="599796" y="3511615"/>
                  <a:ext cx="1952098" cy="692911"/>
                  <a:chOff x="2515839" y="3064259"/>
                  <a:chExt cx="2810556" cy="1168504"/>
                </a:xfrm>
              </p:grpSpPr>
              <p:sp>
                <p:nvSpPr>
                  <p:cNvPr id="89" name="Rounded Rectangle 88">
                    <a:extLst>
                      <a:ext uri="{FF2B5EF4-FFF2-40B4-BE49-F238E27FC236}">
                        <a16:creationId xmlns:a16="http://schemas.microsoft.com/office/drawing/2014/main" id="{97079394-74CE-0D4D-8749-E160CB5BE95C}"/>
                      </a:ext>
                    </a:extLst>
                  </p:cNvPr>
                  <p:cNvSpPr/>
                  <p:nvPr/>
                </p:nvSpPr>
                <p:spPr>
                  <a:xfrm>
                    <a:off x="2515839" y="3107091"/>
                    <a:ext cx="460782" cy="112567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grpSp>
                <p:nvGrpSpPr>
                  <p:cNvPr id="91" name="Group 90">
                    <a:extLst>
                      <a:ext uri="{FF2B5EF4-FFF2-40B4-BE49-F238E27FC236}">
                        <a16:creationId xmlns:a16="http://schemas.microsoft.com/office/drawing/2014/main" id="{7203E57E-F0AB-DA4E-B97D-9E5A297937EE}"/>
                      </a:ext>
                    </a:extLst>
                  </p:cNvPr>
                  <p:cNvGrpSpPr/>
                  <p:nvPr/>
                </p:nvGrpSpPr>
                <p:grpSpPr>
                  <a:xfrm>
                    <a:off x="2859541" y="3064259"/>
                    <a:ext cx="2466854" cy="1028929"/>
                    <a:chOff x="2859541" y="3064259"/>
                    <a:chExt cx="2466854" cy="1028929"/>
                  </a:xfrm>
                </p:grpSpPr>
                <p:sp>
                  <p:nvSpPr>
                    <p:cNvPr id="92" name="Rounded Rectangle 91">
                      <a:extLst>
                        <a:ext uri="{FF2B5EF4-FFF2-40B4-BE49-F238E27FC236}">
                          <a16:creationId xmlns:a16="http://schemas.microsoft.com/office/drawing/2014/main" id="{A22DDE75-7E2F-8840-AB42-DC15F5576F9B}"/>
                        </a:ext>
                      </a:extLst>
                    </p:cNvPr>
                    <p:cNvSpPr/>
                    <p:nvPr/>
                  </p:nvSpPr>
                  <p:spPr>
                    <a:xfrm>
                      <a:off x="3587719" y="3240380"/>
                      <a:ext cx="1738676" cy="85280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8x8</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93" name="Rectangle 92">
                      <a:extLst>
                        <a:ext uri="{FF2B5EF4-FFF2-40B4-BE49-F238E27FC236}">
                          <a16:creationId xmlns:a16="http://schemas.microsoft.com/office/drawing/2014/main" id="{F990EF81-2F31-5444-A432-3717436135B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83" name="Rectangle 82">
                <a:extLst>
                  <a:ext uri="{FF2B5EF4-FFF2-40B4-BE49-F238E27FC236}">
                    <a16:creationId xmlns:a16="http://schemas.microsoft.com/office/drawing/2014/main" id="{B5D6A7CE-AA39-D240-BF02-A88ED77985B7}"/>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Pavlov</a:t>
                </a:r>
              </a:p>
            </p:txBody>
          </p:sp>
        </p:grpSp>
      </p:grpSp>
      <p:grpSp>
        <p:nvGrpSpPr>
          <p:cNvPr id="19" name="Group 18">
            <a:extLst>
              <a:ext uri="{FF2B5EF4-FFF2-40B4-BE49-F238E27FC236}">
                <a16:creationId xmlns:a16="http://schemas.microsoft.com/office/drawing/2014/main" id="{7B29D62D-745B-F64C-A32D-E97DD4298D88}"/>
              </a:ext>
            </a:extLst>
          </p:cNvPr>
          <p:cNvGrpSpPr/>
          <p:nvPr/>
        </p:nvGrpSpPr>
        <p:grpSpPr>
          <a:xfrm>
            <a:off x="33580" y="4873478"/>
            <a:ext cx="9027206" cy="1667876"/>
            <a:chOff x="33580" y="4873478"/>
            <a:chExt cx="9027206" cy="1667876"/>
          </a:xfrm>
        </p:grpSpPr>
        <p:sp>
          <p:nvSpPr>
            <p:cNvPr id="416" name="Rounded Rectangle 415">
              <a:extLst>
                <a:ext uri="{FF2B5EF4-FFF2-40B4-BE49-F238E27FC236}">
                  <a16:creationId xmlns:a16="http://schemas.microsoft.com/office/drawing/2014/main" id="{4C57B803-A073-4E45-8AA8-28E3349B669F}"/>
                </a:ext>
              </a:extLst>
            </p:cNvPr>
            <p:cNvSpPr/>
            <p:nvPr/>
          </p:nvSpPr>
          <p:spPr>
            <a:xfrm>
              <a:off x="33580" y="4915364"/>
              <a:ext cx="9027206" cy="1625990"/>
            </a:xfrm>
            <a:prstGeom prst="roundRect">
              <a:avLst>
                <a:gd name="adj" fmla="val 6701"/>
              </a:avLst>
            </a:prstGeom>
            <a:solidFill>
              <a:schemeClr val="accent1">
                <a:lumMod val="20000"/>
                <a:lumOff val="80000"/>
                <a:alpha val="12549"/>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98" name="Group 97">
              <a:extLst>
                <a:ext uri="{FF2B5EF4-FFF2-40B4-BE49-F238E27FC236}">
                  <a16:creationId xmlns:a16="http://schemas.microsoft.com/office/drawing/2014/main" id="{2AC908C9-4F94-804F-B78C-495BB46DBEB8}"/>
                </a:ext>
              </a:extLst>
            </p:cNvPr>
            <p:cNvGrpSpPr/>
            <p:nvPr/>
          </p:nvGrpSpPr>
          <p:grpSpPr>
            <a:xfrm>
              <a:off x="503692" y="4873478"/>
              <a:ext cx="3569350" cy="1535945"/>
              <a:chOff x="538417" y="1709874"/>
              <a:chExt cx="3569350" cy="1535945"/>
            </a:xfrm>
          </p:grpSpPr>
          <p:grpSp>
            <p:nvGrpSpPr>
              <p:cNvPr id="99" name="Group 98">
                <a:extLst>
                  <a:ext uri="{FF2B5EF4-FFF2-40B4-BE49-F238E27FC236}">
                    <a16:creationId xmlns:a16="http://schemas.microsoft.com/office/drawing/2014/main" id="{FEA33B8B-DEC6-D94B-9AB9-5678D2055DF5}"/>
                  </a:ext>
                </a:extLst>
              </p:cNvPr>
              <p:cNvGrpSpPr/>
              <p:nvPr/>
            </p:nvGrpSpPr>
            <p:grpSpPr>
              <a:xfrm>
                <a:off x="538417" y="2158097"/>
                <a:ext cx="3569350" cy="1087722"/>
                <a:chOff x="411406" y="3321577"/>
                <a:chExt cx="3569350" cy="1087722"/>
              </a:xfrm>
            </p:grpSpPr>
            <p:sp>
              <p:nvSpPr>
                <p:cNvPr id="101" name="Rounded Rectangle 100">
                  <a:extLst>
                    <a:ext uri="{FF2B5EF4-FFF2-40B4-BE49-F238E27FC236}">
                      <a16:creationId xmlns:a16="http://schemas.microsoft.com/office/drawing/2014/main" id="{D438F16C-A54D-C24F-A5D7-CBCE915F0080}"/>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102" name="Straight Arrow Connector 101">
                  <a:extLst>
                    <a:ext uri="{FF2B5EF4-FFF2-40B4-BE49-F238E27FC236}">
                      <a16:creationId xmlns:a16="http://schemas.microsoft.com/office/drawing/2014/main" id="{2D3758AD-5BBB-8F40-9CD3-A674492DB4D6}"/>
                    </a:ext>
                  </a:extLst>
                </p:cNvPr>
                <p:cNvCxnSpPr>
                  <a:cxnSpLocks/>
                  <a:stCxn id="101" idx="1"/>
                  <a:endCxn id="104" idx="3"/>
                </p:cNvCxnSpPr>
                <p:nvPr/>
              </p:nvCxnSpPr>
              <p:spPr>
                <a:xfrm flipH="1">
                  <a:off x="2613313" y="3864649"/>
                  <a:ext cx="674017" cy="789"/>
                </a:xfrm>
                <a:prstGeom prst="straightConnector1">
                  <a:avLst/>
                </a:prstGeom>
                <a:noFill/>
                <a:ln w="57150" cap="flat" cmpd="sng" algn="ctr">
                  <a:solidFill>
                    <a:schemeClr val="tx1"/>
                  </a:solidFill>
                  <a:prstDash val="solid"/>
                  <a:miter lim="800000"/>
                  <a:headEnd type="triangle"/>
                  <a:tailEnd type="triangle"/>
                </a:ln>
                <a:effectLst/>
              </p:spPr>
            </p:cxnSp>
            <p:sp>
              <p:nvSpPr>
                <p:cNvPr id="103" name="Rectangle 102">
                  <a:extLst>
                    <a:ext uri="{FF2B5EF4-FFF2-40B4-BE49-F238E27FC236}">
                      <a16:creationId xmlns:a16="http://schemas.microsoft.com/office/drawing/2014/main" id="{3F4CF825-B381-B04E-90F6-8B77A787B005}"/>
                    </a:ext>
                  </a:extLst>
                </p:cNvPr>
                <p:cNvSpPr/>
                <p:nvPr/>
              </p:nvSpPr>
              <p:spPr>
                <a:xfrm>
                  <a:off x="2151452" y="3569794"/>
                  <a:ext cx="1637326"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104" name="Rounded Rectangle 103">
                  <a:extLst>
                    <a:ext uri="{FF2B5EF4-FFF2-40B4-BE49-F238E27FC236}">
                      <a16:creationId xmlns:a16="http://schemas.microsoft.com/office/drawing/2014/main" id="{D32A72EB-E817-264F-9010-C25D0A11E1C3}"/>
                    </a:ext>
                  </a:extLst>
                </p:cNvPr>
                <p:cNvSpPr/>
                <p:nvPr/>
              </p:nvSpPr>
              <p:spPr>
                <a:xfrm>
                  <a:off x="41140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05" name="Group 104">
                  <a:extLst>
                    <a:ext uri="{FF2B5EF4-FFF2-40B4-BE49-F238E27FC236}">
                      <a16:creationId xmlns:a16="http://schemas.microsoft.com/office/drawing/2014/main" id="{B7B7EF96-45C3-4B40-9BF8-83C730466F11}"/>
                    </a:ext>
                  </a:extLst>
                </p:cNvPr>
                <p:cNvGrpSpPr/>
                <p:nvPr/>
              </p:nvGrpSpPr>
              <p:grpSpPr>
                <a:xfrm>
                  <a:off x="488284" y="3511613"/>
                  <a:ext cx="2074467" cy="692007"/>
                  <a:chOff x="2355287" y="3064259"/>
                  <a:chExt cx="2986730" cy="1166981"/>
                </a:xfrm>
              </p:grpSpPr>
              <p:sp>
                <p:nvSpPr>
                  <p:cNvPr id="106" name="Rounded Rectangle 105">
                    <a:extLst>
                      <a:ext uri="{FF2B5EF4-FFF2-40B4-BE49-F238E27FC236}">
                        <a16:creationId xmlns:a16="http://schemas.microsoft.com/office/drawing/2014/main" id="{136552F5-A6EA-2647-A7B7-A4551570AEB3}"/>
                      </a:ext>
                    </a:extLst>
                  </p:cNvPr>
                  <p:cNvSpPr/>
                  <p:nvPr/>
                </p:nvSpPr>
                <p:spPr>
                  <a:xfrm>
                    <a:off x="2355287" y="3099152"/>
                    <a:ext cx="460780" cy="1122538"/>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07" name="Rounded Rectangle 106">
                    <a:extLst>
                      <a:ext uri="{FF2B5EF4-FFF2-40B4-BE49-F238E27FC236}">
                        <a16:creationId xmlns:a16="http://schemas.microsoft.com/office/drawing/2014/main" id="{054A14EB-7263-4E47-B359-1D6C8A3ACD0F}"/>
                      </a:ext>
                    </a:extLst>
                  </p:cNvPr>
                  <p:cNvSpPr/>
                  <p:nvPr/>
                </p:nvSpPr>
                <p:spPr>
                  <a:xfrm>
                    <a:off x="2888933" y="3108702"/>
                    <a:ext cx="460783" cy="1122538"/>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108" name="Group 107">
                    <a:extLst>
                      <a:ext uri="{FF2B5EF4-FFF2-40B4-BE49-F238E27FC236}">
                        <a16:creationId xmlns:a16="http://schemas.microsoft.com/office/drawing/2014/main" id="{E47D3F3F-D5CF-DF44-8AD7-4096B7B667D5}"/>
                      </a:ext>
                    </a:extLst>
                  </p:cNvPr>
                  <p:cNvGrpSpPr/>
                  <p:nvPr/>
                </p:nvGrpSpPr>
                <p:grpSpPr>
                  <a:xfrm>
                    <a:off x="2859541" y="3064259"/>
                    <a:ext cx="2482476" cy="1157432"/>
                    <a:chOff x="2859541" y="3064259"/>
                    <a:chExt cx="2482476" cy="1157432"/>
                  </a:xfrm>
                </p:grpSpPr>
                <p:sp>
                  <p:nvSpPr>
                    <p:cNvPr id="109" name="Rounded Rectangle 108">
                      <a:extLst>
                        <a:ext uri="{FF2B5EF4-FFF2-40B4-BE49-F238E27FC236}">
                          <a16:creationId xmlns:a16="http://schemas.microsoft.com/office/drawing/2014/main" id="{051FF666-2DD4-CF4C-84F8-932DBC5C5A9E}"/>
                        </a:ext>
                      </a:extLst>
                    </p:cNvPr>
                    <p:cNvSpPr/>
                    <p:nvPr/>
                  </p:nvSpPr>
                  <p:spPr>
                    <a:xfrm>
                      <a:off x="3503074" y="3099153"/>
                      <a:ext cx="1838943" cy="112253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16x16</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110" name="Rectangle 109">
                      <a:extLst>
                        <a:ext uri="{FF2B5EF4-FFF2-40B4-BE49-F238E27FC236}">
                          <a16:creationId xmlns:a16="http://schemas.microsoft.com/office/drawing/2014/main" id="{6DC9A29F-B404-3A45-9151-CA1C2576B8D6}"/>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100" name="Rectangle 99">
                <a:extLst>
                  <a:ext uri="{FF2B5EF4-FFF2-40B4-BE49-F238E27FC236}">
                    <a16:creationId xmlns:a16="http://schemas.microsoft.com/office/drawing/2014/main" id="{CC91154C-8ED8-E642-BACE-0E9F6A34A989}"/>
                  </a:ext>
                </a:extLst>
              </p:cNvPr>
              <p:cNvSpPr/>
              <p:nvPr/>
            </p:nvSpPr>
            <p:spPr>
              <a:xfrm>
                <a:off x="1632951" y="1709874"/>
                <a:ext cx="144977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Jacquard</a:t>
                </a:r>
              </a:p>
            </p:txBody>
          </p:sp>
        </p:grpSp>
      </p:grpSp>
      <p:sp>
        <p:nvSpPr>
          <p:cNvPr id="51" name="Rectangle 50">
            <a:extLst>
              <a:ext uri="{FF2B5EF4-FFF2-40B4-BE49-F238E27FC236}">
                <a16:creationId xmlns:a16="http://schemas.microsoft.com/office/drawing/2014/main" id="{87DE5B7A-1C5B-F848-BE50-F6E464706AF2}"/>
              </a:ext>
            </a:extLst>
          </p:cNvPr>
          <p:cNvSpPr/>
          <p:nvPr/>
        </p:nvSpPr>
        <p:spPr>
          <a:xfrm>
            <a:off x="3957293" y="1543154"/>
            <a:ext cx="5339107" cy="2246769"/>
          </a:xfrm>
          <a:prstGeom prst="rect">
            <a:avLst/>
          </a:prstGeom>
        </p:spPr>
        <p:txBody>
          <a:bodyPr wrap="square">
            <a:spAutoFit/>
          </a:bodyPr>
          <a:lstStyle/>
          <a:p>
            <a:pPr marL="173037" marR="0" lvl="0" defTabSz="914400" rtl="0" eaLnBrk="1" fontAlgn="auto" latinLnBrk="0" hangingPunct="1">
              <a:lnSpc>
                <a:spcPct val="100000"/>
              </a:lnSpc>
              <a:spcBef>
                <a:spcPts val="0"/>
              </a:spcBef>
              <a:spcAft>
                <a:spcPts val="0"/>
              </a:spcAft>
              <a:buClrTx/>
              <a:buSzTx/>
              <a:defRPr/>
            </a:pPr>
            <a:r>
              <a:rPr kumimoji="0" lang="en-US" sz="2000" b="1" i="0" u="sng" strike="noStrike" kern="1200" cap="none" spc="0" normalizeH="0" baseline="0" noProof="0" dirty="0">
                <a:ln>
                  <a:noFill/>
                </a:ln>
                <a:solidFill>
                  <a:prstClr val="black"/>
                </a:solidFill>
                <a:effectLst/>
                <a:uLnTx/>
                <a:uFillTx/>
                <a:latin typeface="Gill Sans MT"/>
                <a:ea typeface="+mn-ea"/>
                <a:cs typeface="Gill Sans MT"/>
              </a:rPr>
              <a:t>Families 1&amp;2</a:t>
            </a:r>
            <a:r>
              <a:rPr kumimoji="0" lang="en-US" sz="20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compute-centric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layers</a:t>
            </a:r>
          </a:p>
          <a:p>
            <a:pPr marL="173037" marR="0" lvl="0" defTabSz="914400" rtl="0" eaLnBrk="1" fontAlgn="auto" latinLnBrk="0" hangingPunct="1">
              <a:lnSpc>
                <a:spcPct val="100000"/>
              </a:lnSpc>
              <a:spcBef>
                <a:spcPts val="0"/>
              </a:spcBef>
              <a:spcAft>
                <a:spcPts val="0"/>
              </a:spcAft>
              <a:buClrTx/>
              <a:buSzTx/>
              <a:defRPr/>
            </a:pPr>
            <a:r>
              <a:rPr lang="en-US" sz="2000" b="1" dirty="0">
                <a:solidFill>
                  <a:srgbClr val="1400FF"/>
                </a:solidFill>
                <a:latin typeface="Gill Sans MT"/>
                <a:cs typeface="Gill Sans MT"/>
              </a:rPr>
              <a:t>- 32x32 PE Array </a:t>
            </a:r>
            <a:r>
              <a:rPr lang="en-US" sz="2000" b="1" dirty="0">
                <a:solidFill>
                  <a:prstClr val="black"/>
                </a:solidFill>
                <a:cs typeface="Gill Sans MT"/>
              </a:rPr>
              <a:t>→ 2 TFLOP/s</a:t>
            </a:r>
          </a:p>
          <a:p>
            <a:pPr marL="173037" defTabSz="914400"/>
            <a:r>
              <a:rPr lang="en-US" sz="2000" b="1" dirty="0">
                <a:solidFill>
                  <a:srgbClr val="1400FF"/>
                </a:solidFill>
                <a:cs typeface="Gill Sans MT"/>
              </a:rPr>
              <a:t>- 256KB</a:t>
            </a:r>
            <a:r>
              <a:rPr lang="en-US" sz="2000" b="1" dirty="0">
                <a:solidFill>
                  <a:prstClr val="black"/>
                </a:solidFill>
                <a:cs typeface="Gill Sans MT"/>
              </a:rPr>
              <a:t> Act. Buffer → </a:t>
            </a:r>
            <a:r>
              <a:rPr lang="en-US" sz="2000" b="1" dirty="0">
                <a:solidFill>
                  <a:srgbClr val="C00000"/>
                </a:solidFill>
                <a:cs typeface="Gill Sans MT"/>
              </a:rPr>
              <a:t>8x </a:t>
            </a:r>
            <a:r>
              <a:rPr lang="en-US" sz="2000" b="1" dirty="0">
                <a:solidFill>
                  <a:prstClr val="black"/>
                </a:solidFill>
                <a:cs typeface="Gill Sans MT"/>
              </a:rPr>
              <a:t>Reduction</a:t>
            </a:r>
          </a:p>
          <a:p>
            <a:pPr marL="173037" defTabSz="914400"/>
            <a:r>
              <a:rPr lang="en-US" sz="2000" b="1" dirty="0">
                <a:solidFill>
                  <a:srgbClr val="1400FF"/>
                </a:solidFill>
                <a:cs typeface="Gill Sans MT"/>
              </a:rPr>
              <a:t>- 128KB</a:t>
            </a:r>
            <a:r>
              <a:rPr lang="en-US" sz="2000" b="1" dirty="0">
                <a:solidFill>
                  <a:prstClr val="black"/>
                </a:solidFill>
                <a:cs typeface="Gill Sans MT"/>
              </a:rPr>
              <a:t> Param. Buffer → </a:t>
            </a:r>
            <a:r>
              <a:rPr lang="en-US" sz="2000" b="1" dirty="0">
                <a:solidFill>
                  <a:srgbClr val="C00000"/>
                </a:solidFill>
                <a:cs typeface="Gill Sans MT"/>
              </a:rPr>
              <a:t>32x</a:t>
            </a:r>
            <a:r>
              <a:rPr lang="en-US" sz="2000" b="1" dirty="0">
                <a:solidFill>
                  <a:prstClr val="black"/>
                </a:solidFill>
                <a:cs typeface="Gill Sans MT"/>
              </a:rPr>
              <a:t> Reduction</a:t>
            </a:r>
          </a:p>
          <a:p>
            <a:pPr marL="173037" defTabSz="914400"/>
            <a:r>
              <a:rPr lang="en-US" sz="2000" b="1" dirty="0">
                <a:solidFill>
                  <a:srgbClr val="1400FF"/>
                </a:solidFill>
                <a:cs typeface="Gill Sans MT"/>
              </a:rPr>
              <a:t>- On-chip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52" name="Rectangle 51">
            <a:extLst>
              <a:ext uri="{FF2B5EF4-FFF2-40B4-BE49-F238E27FC236}">
                <a16:creationId xmlns:a16="http://schemas.microsoft.com/office/drawing/2014/main" id="{FBF40714-FB7B-704F-B030-A852DED4FD92}"/>
              </a:ext>
            </a:extLst>
          </p:cNvPr>
          <p:cNvSpPr/>
          <p:nvPr/>
        </p:nvSpPr>
        <p:spPr>
          <a:xfrm>
            <a:off x="0" y="3215029"/>
            <a:ext cx="9144000" cy="336541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aphicFrame>
        <p:nvGraphicFramePr>
          <p:cNvPr id="53" name="Table 4">
            <a:extLst>
              <a:ext uri="{FF2B5EF4-FFF2-40B4-BE49-F238E27FC236}">
                <a16:creationId xmlns:a16="http://schemas.microsoft.com/office/drawing/2014/main" id="{0688EB4B-63FB-FB4D-B83F-0C7B5018E41B}"/>
              </a:ext>
            </a:extLst>
          </p:cNvPr>
          <p:cNvGraphicFramePr>
            <a:graphicFrameLocks/>
          </p:cNvGraphicFramePr>
          <p:nvPr>
            <p:extLst>
              <p:ext uri="{D42A27DB-BD31-4B8C-83A1-F6EECF244321}">
                <p14:modId xmlns:p14="http://schemas.microsoft.com/office/powerpoint/2010/main" val="1824290391"/>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r>
                        <a:rPr lang="en-US" sz="800" kern="1200" dirty="0">
                          <a:solidFill>
                            <a:srgbClr val="1F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8" name="Slide Number Placeholder 7"/>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Tree>
    <p:extLst>
      <p:ext uri="{BB962C8B-B14F-4D97-AF65-F5344CB8AC3E}">
        <p14:creationId xmlns:p14="http://schemas.microsoft.com/office/powerpoint/2010/main" val="25066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fade">
                                      <p:cBhvr>
                                        <p:cTn id="12" dur="5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xEl>
                                              <p:pRg st="1" end="1"/>
                                            </p:txEl>
                                          </p:spTgt>
                                        </p:tgtEl>
                                        <p:attrNameLst>
                                          <p:attrName>style.visibility</p:attrName>
                                        </p:attrNameLst>
                                      </p:cBhvr>
                                      <p:to>
                                        <p:strVal val="visible"/>
                                      </p:to>
                                    </p:set>
                                    <p:animEffect transition="in" filter="fade">
                                      <p:cBhvr>
                                        <p:cTn id="17" dur="500"/>
                                        <p:tgtEl>
                                          <p:spTgt spid="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xEl>
                                              <p:pRg st="2" end="2"/>
                                            </p:txEl>
                                          </p:spTgt>
                                        </p:tgtEl>
                                        <p:attrNameLst>
                                          <p:attrName>style.visibility</p:attrName>
                                        </p:attrNameLst>
                                      </p:cBhvr>
                                      <p:to>
                                        <p:strVal val="visible"/>
                                      </p:to>
                                    </p:set>
                                    <p:animEffect transition="in" filter="fade">
                                      <p:cBhvr>
                                        <p:cTn id="22" dur="500"/>
                                        <p:tgtEl>
                                          <p:spTgt spid="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xEl>
                                              <p:pRg st="3" end="3"/>
                                            </p:txEl>
                                          </p:spTgt>
                                        </p:tgtEl>
                                        <p:attrNameLst>
                                          <p:attrName>style.visibility</p:attrName>
                                        </p:attrNameLst>
                                      </p:cBhvr>
                                      <p:to>
                                        <p:strVal val="visible"/>
                                      </p:to>
                                    </p:set>
                                    <p:animEffect transition="in" filter="fade">
                                      <p:cBhvr>
                                        <p:cTn id="27" dur="500"/>
                                        <p:tgtEl>
                                          <p:spTgt spid="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xEl>
                                              <p:pRg st="4" end="4"/>
                                            </p:txEl>
                                          </p:spTgt>
                                        </p:tgtEl>
                                        <p:attrNameLst>
                                          <p:attrName>style.visibility</p:attrName>
                                        </p:attrNameLst>
                                      </p:cBhvr>
                                      <p:to>
                                        <p:strVal val="visible"/>
                                      </p:to>
                                    </p:set>
                                    <p:animEffect transition="in" filter="fade">
                                      <p:cBhvr>
                                        <p:cTn id="32" dur="500"/>
                                        <p:tgtEl>
                                          <p:spTgt spid="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 y="-76200"/>
            <a:ext cx="9144000" cy="914400"/>
          </a:xfrm>
        </p:spPr>
        <p:txBody>
          <a:bodyPr>
            <a:noAutofit/>
          </a:bodyPr>
          <a:lstStyle/>
          <a:p>
            <a:r>
              <a:rPr lang="en-US" sz="3600" dirty="0">
                <a:latin typeface="Gill Sans MT"/>
                <a:cs typeface="Gill Sans MT"/>
              </a:rPr>
              <a:t>Mensa-G: Mensa for Google Edge Models</a:t>
            </a:r>
            <a:endParaRPr lang="en-US" sz="3200" dirty="0">
              <a:latin typeface="Gill Sans MT"/>
              <a:cs typeface="Gill Sans MT"/>
            </a:endParaRPr>
          </a:p>
        </p:txBody>
      </p:sp>
      <p:sp>
        <p:nvSpPr>
          <p:cNvPr id="264" name="Rectangle 263"/>
          <p:cNvSpPr/>
          <p:nvPr/>
        </p:nvSpPr>
        <p:spPr>
          <a:xfrm>
            <a:off x="-163975" y="720432"/>
            <a:ext cx="94488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Based on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key characteristics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of families, we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accelerators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to efficiently execute inference across our Google NN models</a:t>
            </a:r>
          </a:p>
        </p:txBody>
      </p:sp>
      <p:pic>
        <p:nvPicPr>
          <p:cNvPr id="265" name="Picture 264"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17" name="Group 16">
            <a:extLst>
              <a:ext uri="{FF2B5EF4-FFF2-40B4-BE49-F238E27FC236}">
                <a16:creationId xmlns:a16="http://schemas.microsoft.com/office/drawing/2014/main" id="{5CF16450-7868-2D4C-AD9D-164406302825}"/>
              </a:ext>
            </a:extLst>
          </p:cNvPr>
          <p:cNvGrpSpPr/>
          <p:nvPr/>
        </p:nvGrpSpPr>
        <p:grpSpPr>
          <a:xfrm>
            <a:off x="58397" y="1519686"/>
            <a:ext cx="9027206" cy="1649458"/>
            <a:chOff x="58397" y="1519686"/>
            <a:chExt cx="9027206" cy="1649458"/>
          </a:xfrm>
        </p:grpSpPr>
        <p:sp>
          <p:nvSpPr>
            <p:cNvPr id="26" name="Rounded Rectangle 25">
              <a:extLst>
                <a:ext uri="{FF2B5EF4-FFF2-40B4-BE49-F238E27FC236}">
                  <a16:creationId xmlns:a16="http://schemas.microsoft.com/office/drawing/2014/main" id="{FFE30CC9-A57F-964B-B1C4-085778761BF6}"/>
                </a:ext>
              </a:extLst>
            </p:cNvPr>
            <p:cNvSpPr/>
            <p:nvPr/>
          </p:nvSpPr>
          <p:spPr>
            <a:xfrm>
              <a:off x="58397" y="1543154"/>
              <a:ext cx="9027206" cy="1625990"/>
            </a:xfrm>
            <a:prstGeom prst="roundRect">
              <a:avLst>
                <a:gd name="adj" fmla="val 6701"/>
              </a:avLst>
            </a:prstGeom>
            <a:solidFill>
              <a:srgbClr val="CCDFFF">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id="{6123ACDD-43AA-EF42-BC3E-E20BD3E40305}"/>
                </a:ext>
              </a:extLst>
            </p:cNvPr>
            <p:cNvGrpSpPr/>
            <p:nvPr/>
          </p:nvGrpSpPr>
          <p:grpSpPr>
            <a:xfrm>
              <a:off x="139422" y="1519686"/>
              <a:ext cx="3933620" cy="1506209"/>
              <a:chOff x="174147" y="1739610"/>
              <a:chExt cx="3933620" cy="1506209"/>
            </a:xfrm>
          </p:grpSpPr>
          <p:grpSp>
            <p:nvGrpSpPr>
              <p:cNvPr id="20" name="Group 19">
                <a:extLst>
                  <a:ext uri="{FF2B5EF4-FFF2-40B4-BE49-F238E27FC236}">
                    <a16:creationId xmlns:a16="http://schemas.microsoft.com/office/drawing/2014/main" id="{69582023-70C5-0E48-9FCB-34BD02E9C993}"/>
                  </a:ext>
                </a:extLst>
              </p:cNvPr>
              <p:cNvGrpSpPr/>
              <p:nvPr/>
            </p:nvGrpSpPr>
            <p:grpSpPr>
              <a:xfrm>
                <a:off x="174147" y="2158097"/>
                <a:ext cx="3933620" cy="1087722"/>
                <a:chOff x="47136" y="3321577"/>
                <a:chExt cx="3933620" cy="1087722"/>
              </a:xfrm>
            </p:grpSpPr>
            <p:sp>
              <p:nvSpPr>
                <p:cNvPr id="278" name="Rounded Rectangle 277">
                  <a:extLst>
                    <a:ext uri="{FF2B5EF4-FFF2-40B4-BE49-F238E27FC236}">
                      <a16:creationId xmlns:a16="http://schemas.microsoft.com/office/drawing/2014/main" id="{7FB5E80F-1CD7-2740-9FF1-3969F7A7986B}"/>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279" name="Straight Arrow Connector 278">
                  <a:extLst>
                    <a:ext uri="{FF2B5EF4-FFF2-40B4-BE49-F238E27FC236}">
                      <a16:creationId xmlns:a16="http://schemas.microsoft.com/office/drawing/2014/main" id="{9DA80B2D-1EC5-9141-8DDB-E002EF78B96E}"/>
                    </a:ext>
                  </a:extLst>
                </p:cNvPr>
                <p:cNvCxnSpPr>
                  <a:cxnSpLocks/>
                  <a:stCxn id="278" idx="1"/>
                  <a:endCxn id="282" idx="3"/>
                </p:cNvCxnSpPr>
                <p:nvPr/>
              </p:nvCxnSpPr>
              <p:spPr>
                <a:xfrm flipH="1">
                  <a:off x="2249043" y="3864649"/>
                  <a:ext cx="1038287" cy="789"/>
                </a:xfrm>
                <a:prstGeom prst="straightConnector1">
                  <a:avLst/>
                </a:prstGeom>
                <a:noFill/>
                <a:ln w="38100" cap="flat" cmpd="sng" algn="ctr">
                  <a:solidFill>
                    <a:schemeClr val="tx1"/>
                  </a:solidFill>
                  <a:prstDash val="solid"/>
                  <a:miter lim="800000"/>
                  <a:headEnd type="triangle"/>
                  <a:tailEnd type="triangle"/>
                </a:ln>
                <a:effectLst/>
              </p:spPr>
            </p:cxnSp>
            <p:sp>
              <p:nvSpPr>
                <p:cNvPr id="280" name="Rectangle 279">
                  <a:extLst>
                    <a:ext uri="{FF2B5EF4-FFF2-40B4-BE49-F238E27FC236}">
                      <a16:creationId xmlns:a16="http://schemas.microsoft.com/office/drawing/2014/main" id="{B844A9F6-FCB3-9D4D-880B-BFD0CAC1D2D2}"/>
                    </a:ext>
                  </a:extLst>
                </p:cNvPr>
                <p:cNvSpPr/>
                <p:nvPr/>
              </p:nvSpPr>
              <p:spPr>
                <a:xfrm>
                  <a:off x="2164374" y="3644258"/>
                  <a:ext cx="1207625"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32 GB/s</a:t>
                  </a:r>
                </a:p>
              </p:txBody>
            </p:sp>
            <p:sp>
              <p:nvSpPr>
                <p:cNvPr id="282" name="Rounded Rectangle 281">
                  <a:extLst>
                    <a:ext uri="{FF2B5EF4-FFF2-40B4-BE49-F238E27FC236}">
                      <a16:creationId xmlns:a16="http://schemas.microsoft.com/office/drawing/2014/main" id="{FF4CC56E-5369-1E47-BD59-F1A39F1DA8EE}"/>
                    </a:ext>
                  </a:extLst>
                </p:cNvPr>
                <p:cNvSpPr/>
                <p:nvPr/>
              </p:nvSpPr>
              <p:spPr>
                <a:xfrm>
                  <a:off x="4713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283" name="Group 282">
                  <a:extLst>
                    <a:ext uri="{FF2B5EF4-FFF2-40B4-BE49-F238E27FC236}">
                      <a16:creationId xmlns:a16="http://schemas.microsoft.com/office/drawing/2014/main" id="{0A51AE31-02CD-3D44-B7F0-C7E36EE3334B}"/>
                    </a:ext>
                  </a:extLst>
                </p:cNvPr>
                <p:cNvGrpSpPr/>
                <p:nvPr/>
              </p:nvGrpSpPr>
              <p:grpSpPr>
                <a:xfrm>
                  <a:off x="94279" y="3443144"/>
                  <a:ext cx="2098069" cy="846199"/>
                  <a:chOff x="1788016" y="2948796"/>
                  <a:chExt cx="3020711" cy="1427006"/>
                </a:xfrm>
              </p:grpSpPr>
              <p:sp>
                <p:nvSpPr>
                  <p:cNvPr id="292" name="Rounded Rectangle 291">
                    <a:extLst>
                      <a:ext uri="{FF2B5EF4-FFF2-40B4-BE49-F238E27FC236}">
                        <a16:creationId xmlns:a16="http://schemas.microsoft.com/office/drawing/2014/main" id="{617C4512-D2F1-BA4C-858E-BC9186192891}"/>
                      </a:ext>
                    </a:extLst>
                  </p:cNvPr>
                  <p:cNvSpPr/>
                  <p:nvPr/>
                </p:nvSpPr>
                <p:spPr>
                  <a:xfrm>
                    <a:off x="1788016" y="2949952"/>
                    <a:ext cx="460781" cy="142585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290" name="Rounded Rectangle 289">
                    <a:extLst>
                      <a:ext uri="{FF2B5EF4-FFF2-40B4-BE49-F238E27FC236}">
                        <a16:creationId xmlns:a16="http://schemas.microsoft.com/office/drawing/2014/main" id="{F4C42268-E801-A748-90BB-B1B3C311485D}"/>
                      </a:ext>
                    </a:extLst>
                  </p:cNvPr>
                  <p:cNvSpPr/>
                  <p:nvPr/>
                </p:nvSpPr>
                <p:spPr>
                  <a:xfrm>
                    <a:off x="2321661" y="2948796"/>
                    <a:ext cx="460781" cy="1421653"/>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286" name="Group 285">
                    <a:extLst>
                      <a:ext uri="{FF2B5EF4-FFF2-40B4-BE49-F238E27FC236}">
                        <a16:creationId xmlns:a16="http://schemas.microsoft.com/office/drawing/2014/main" id="{7EAA666B-5C37-584E-BAFE-65A09E6D572D}"/>
                      </a:ext>
                    </a:extLst>
                  </p:cNvPr>
                  <p:cNvGrpSpPr/>
                  <p:nvPr/>
                </p:nvGrpSpPr>
                <p:grpSpPr>
                  <a:xfrm>
                    <a:off x="2859540" y="2949955"/>
                    <a:ext cx="1949187" cy="1421654"/>
                    <a:chOff x="2859540" y="2949955"/>
                    <a:chExt cx="1949187" cy="1421654"/>
                  </a:xfrm>
                </p:grpSpPr>
                <p:sp>
                  <p:nvSpPr>
                    <p:cNvPr id="287" name="Rounded Rectangle 286">
                      <a:extLst>
                        <a:ext uri="{FF2B5EF4-FFF2-40B4-BE49-F238E27FC236}">
                          <a16:creationId xmlns:a16="http://schemas.microsoft.com/office/drawing/2014/main" id="{28F399E6-424A-464E-87FC-4F43970B2034}"/>
                        </a:ext>
                      </a:extLst>
                    </p:cNvPr>
                    <p:cNvSpPr/>
                    <p:nvPr/>
                  </p:nvSpPr>
                  <p:spPr>
                    <a:xfrm>
                      <a:off x="2859540" y="2949955"/>
                      <a:ext cx="1949187" cy="1421654"/>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32x32</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288" name="Rectangle 287">
                      <a:extLst>
                        <a:ext uri="{FF2B5EF4-FFF2-40B4-BE49-F238E27FC236}">
                          <a16:creationId xmlns:a16="http://schemas.microsoft.com/office/drawing/2014/main" id="{2A5C3138-7874-CD4A-88EF-0808946804F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369" name="Rectangle 368">
                <a:extLst>
                  <a:ext uri="{FF2B5EF4-FFF2-40B4-BE49-F238E27FC236}">
                    <a16:creationId xmlns:a16="http://schemas.microsoft.com/office/drawing/2014/main" id="{6648BFD0-A04F-074E-B77B-81E98AFFAC39}"/>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Pascal</a:t>
                </a:r>
              </a:p>
            </p:txBody>
          </p:sp>
        </p:grpSp>
      </p:grpSp>
      <p:grpSp>
        <p:nvGrpSpPr>
          <p:cNvPr id="18" name="Group 17">
            <a:extLst>
              <a:ext uri="{FF2B5EF4-FFF2-40B4-BE49-F238E27FC236}">
                <a16:creationId xmlns:a16="http://schemas.microsoft.com/office/drawing/2014/main" id="{4A74B879-5B8D-E647-BA5C-35388753E656}"/>
              </a:ext>
            </a:extLst>
          </p:cNvPr>
          <p:cNvGrpSpPr/>
          <p:nvPr/>
        </p:nvGrpSpPr>
        <p:grpSpPr>
          <a:xfrm>
            <a:off x="46818" y="3215029"/>
            <a:ext cx="9027206" cy="1644054"/>
            <a:chOff x="46818" y="3215029"/>
            <a:chExt cx="9027206" cy="1644054"/>
          </a:xfrm>
        </p:grpSpPr>
        <p:sp>
          <p:nvSpPr>
            <p:cNvPr id="415" name="Rounded Rectangle 414">
              <a:extLst>
                <a:ext uri="{FF2B5EF4-FFF2-40B4-BE49-F238E27FC236}">
                  <a16:creationId xmlns:a16="http://schemas.microsoft.com/office/drawing/2014/main" id="{E5EE4507-882B-C043-8849-6BA803953A4B}"/>
                </a:ext>
              </a:extLst>
            </p:cNvPr>
            <p:cNvSpPr/>
            <p:nvPr/>
          </p:nvSpPr>
          <p:spPr>
            <a:xfrm>
              <a:off x="46818" y="3233093"/>
              <a:ext cx="9027206" cy="1625990"/>
            </a:xfrm>
            <a:prstGeom prst="roundRect">
              <a:avLst>
                <a:gd name="adj" fmla="val 6701"/>
              </a:avLst>
            </a:prstGeom>
            <a:solidFill>
              <a:srgbClr val="B8CF92">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81" name="Group 80">
              <a:extLst>
                <a:ext uri="{FF2B5EF4-FFF2-40B4-BE49-F238E27FC236}">
                  <a16:creationId xmlns:a16="http://schemas.microsoft.com/office/drawing/2014/main" id="{C1D8B7B6-29FE-494E-BF29-F97180A503C8}"/>
                </a:ext>
              </a:extLst>
            </p:cNvPr>
            <p:cNvGrpSpPr/>
            <p:nvPr/>
          </p:nvGrpSpPr>
          <p:grpSpPr>
            <a:xfrm>
              <a:off x="653987" y="3215029"/>
              <a:ext cx="3428098" cy="1506209"/>
              <a:chOff x="679669" y="1739610"/>
              <a:chExt cx="3428098" cy="1506209"/>
            </a:xfrm>
          </p:grpSpPr>
          <p:grpSp>
            <p:nvGrpSpPr>
              <p:cNvPr id="82" name="Group 81">
                <a:extLst>
                  <a:ext uri="{FF2B5EF4-FFF2-40B4-BE49-F238E27FC236}">
                    <a16:creationId xmlns:a16="http://schemas.microsoft.com/office/drawing/2014/main" id="{F1DDD2F8-290C-764E-95C8-CE548E92A5D8}"/>
                  </a:ext>
                </a:extLst>
              </p:cNvPr>
              <p:cNvGrpSpPr/>
              <p:nvPr/>
            </p:nvGrpSpPr>
            <p:grpSpPr>
              <a:xfrm>
                <a:off x="679669" y="2158097"/>
                <a:ext cx="3428098" cy="1087722"/>
                <a:chOff x="552658" y="3321577"/>
                <a:chExt cx="3428098" cy="1087722"/>
              </a:xfrm>
            </p:grpSpPr>
            <p:sp>
              <p:nvSpPr>
                <p:cNvPr id="84" name="Rounded Rectangle 83">
                  <a:extLst>
                    <a:ext uri="{FF2B5EF4-FFF2-40B4-BE49-F238E27FC236}">
                      <a16:creationId xmlns:a16="http://schemas.microsoft.com/office/drawing/2014/main" id="{163C260B-0E7E-4349-960E-BCB8800FBDC5}"/>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85" name="Straight Arrow Connector 84">
                  <a:extLst>
                    <a:ext uri="{FF2B5EF4-FFF2-40B4-BE49-F238E27FC236}">
                      <a16:creationId xmlns:a16="http://schemas.microsoft.com/office/drawing/2014/main" id="{7E9492F2-2BB0-A246-AB95-32F0A8643705}"/>
                    </a:ext>
                  </a:extLst>
                </p:cNvPr>
                <p:cNvCxnSpPr>
                  <a:cxnSpLocks/>
                  <a:stCxn id="84" idx="1"/>
                  <a:endCxn id="87" idx="3"/>
                </p:cNvCxnSpPr>
                <p:nvPr/>
              </p:nvCxnSpPr>
              <p:spPr>
                <a:xfrm flipH="1">
                  <a:off x="2618806" y="3864649"/>
                  <a:ext cx="668524" cy="789"/>
                </a:xfrm>
                <a:prstGeom prst="straightConnector1">
                  <a:avLst/>
                </a:prstGeom>
                <a:noFill/>
                <a:ln w="57150" cap="flat" cmpd="sng" algn="ctr">
                  <a:solidFill>
                    <a:schemeClr val="tx1"/>
                  </a:solidFill>
                  <a:prstDash val="solid"/>
                  <a:miter lim="800000"/>
                  <a:headEnd type="triangle"/>
                  <a:tailEnd type="triangle"/>
                </a:ln>
                <a:effectLst/>
              </p:spPr>
            </p:cxnSp>
            <p:sp>
              <p:nvSpPr>
                <p:cNvPr id="86" name="Rectangle 85">
                  <a:extLst>
                    <a:ext uri="{FF2B5EF4-FFF2-40B4-BE49-F238E27FC236}">
                      <a16:creationId xmlns:a16="http://schemas.microsoft.com/office/drawing/2014/main" id="{610A404B-1D69-404E-B346-DD609CCD6006}"/>
                    </a:ext>
                  </a:extLst>
                </p:cNvPr>
                <p:cNvSpPr/>
                <p:nvPr/>
              </p:nvSpPr>
              <p:spPr>
                <a:xfrm>
                  <a:off x="2357657" y="3556352"/>
                  <a:ext cx="1207625"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87" name="Rounded Rectangle 86">
                  <a:extLst>
                    <a:ext uri="{FF2B5EF4-FFF2-40B4-BE49-F238E27FC236}">
                      <a16:creationId xmlns:a16="http://schemas.microsoft.com/office/drawing/2014/main" id="{29466604-A1C0-1842-B0E6-FF265E643162}"/>
                    </a:ext>
                  </a:extLst>
                </p:cNvPr>
                <p:cNvSpPr/>
                <p:nvPr/>
              </p:nvSpPr>
              <p:spPr>
                <a:xfrm>
                  <a:off x="552658" y="3321577"/>
                  <a:ext cx="2066148"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8" name="Group 87">
                  <a:extLst>
                    <a:ext uri="{FF2B5EF4-FFF2-40B4-BE49-F238E27FC236}">
                      <a16:creationId xmlns:a16="http://schemas.microsoft.com/office/drawing/2014/main" id="{F5488E8E-F41F-9941-94CE-E700B5CED3F1}"/>
                    </a:ext>
                  </a:extLst>
                </p:cNvPr>
                <p:cNvGrpSpPr/>
                <p:nvPr/>
              </p:nvGrpSpPr>
              <p:grpSpPr>
                <a:xfrm>
                  <a:off x="599796" y="3511615"/>
                  <a:ext cx="1952098" cy="692911"/>
                  <a:chOff x="2515839" y="3064259"/>
                  <a:chExt cx="2810556" cy="1168504"/>
                </a:xfrm>
              </p:grpSpPr>
              <p:sp>
                <p:nvSpPr>
                  <p:cNvPr id="89" name="Rounded Rectangle 88">
                    <a:extLst>
                      <a:ext uri="{FF2B5EF4-FFF2-40B4-BE49-F238E27FC236}">
                        <a16:creationId xmlns:a16="http://schemas.microsoft.com/office/drawing/2014/main" id="{97079394-74CE-0D4D-8749-E160CB5BE95C}"/>
                      </a:ext>
                    </a:extLst>
                  </p:cNvPr>
                  <p:cNvSpPr/>
                  <p:nvPr/>
                </p:nvSpPr>
                <p:spPr>
                  <a:xfrm>
                    <a:off x="2515839" y="3107091"/>
                    <a:ext cx="460782" cy="112567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grpSp>
                <p:nvGrpSpPr>
                  <p:cNvPr id="91" name="Group 90">
                    <a:extLst>
                      <a:ext uri="{FF2B5EF4-FFF2-40B4-BE49-F238E27FC236}">
                        <a16:creationId xmlns:a16="http://schemas.microsoft.com/office/drawing/2014/main" id="{7203E57E-F0AB-DA4E-B97D-9E5A297937EE}"/>
                      </a:ext>
                    </a:extLst>
                  </p:cNvPr>
                  <p:cNvGrpSpPr/>
                  <p:nvPr/>
                </p:nvGrpSpPr>
                <p:grpSpPr>
                  <a:xfrm>
                    <a:off x="2859541" y="3064259"/>
                    <a:ext cx="2466854" cy="1028929"/>
                    <a:chOff x="2859541" y="3064259"/>
                    <a:chExt cx="2466854" cy="1028929"/>
                  </a:xfrm>
                </p:grpSpPr>
                <p:sp>
                  <p:nvSpPr>
                    <p:cNvPr id="92" name="Rounded Rectangle 91">
                      <a:extLst>
                        <a:ext uri="{FF2B5EF4-FFF2-40B4-BE49-F238E27FC236}">
                          <a16:creationId xmlns:a16="http://schemas.microsoft.com/office/drawing/2014/main" id="{A22DDE75-7E2F-8840-AB42-DC15F5576F9B}"/>
                        </a:ext>
                      </a:extLst>
                    </p:cNvPr>
                    <p:cNvSpPr/>
                    <p:nvPr/>
                  </p:nvSpPr>
                  <p:spPr>
                    <a:xfrm>
                      <a:off x="3587719" y="3240380"/>
                      <a:ext cx="1738676" cy="85280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8x8</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93" name="Rectangle 92">
                      <a:extLst>
                        <a:ext uri="{FF2B5EF4-FFF2-40B4-BE49-F238E27FC236}">
                          <a16:creationId xmlns:a16="http://schemas.microsoft.com/office/drawing/2014/main" id="{F990EF81-2F31-5444-A432-3717436135B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83" name="Rectangle 82">
                <a:extLst>
                  <a:ext uri="{FF2B5EF4-FFF2-40B4-BE49-F238E27FC236}">
                    <a16:creationId xmlns:a16="http://schemas.microsoft.com/office/drawing/2014/main" id="{B5D6A7CE-AA39-D240-BF02-A88ED77985B7}"/>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Pavlov</a:t>
                </a:r>
              </a:p>
            </p:txBody>
          </p:sp>
        </p:grpSp>
      </p:grpSp>
      <p:grpSp>
        <p:nvGrpSpPr>
          <p:cNvPr id="19" name="Group 18">
            <a:extLst>
              <a:ext uri="{FF2B5EF4-FFF2-40B4-BE49-F238E27FC236}">
                <a16:creationId xmlns:a16="http://schemas.microsoft.com/office/drawing/2014/main" id="{7B29D62D-745B-F64C-A32D-E97DD4298D88}"/>
              </a:ext>
            </a:extLst>
          </p:cNvPr>
          <p:cNvGrpSpPr/>
          <p:nvPr/>
        </p:nvGrpSpPr>
        <p:grpSpPr>
          <a:xfrm>
            <a:off x="33580" y="4873478"/>
            <a:ext cx="9027206" cy="1667876"/>
            <a:chOff x="33580" y="4873478"/>
            <a:chExt cx="9027206" cy="1667876"/>
          </a:xfrm>
        </p:grpSpPr>
        <p:sp>
          <p:nvSpPr>
            <p:cNvPr id="416" name="Rounded Rectangle 415">
              <a:extLst>
                <a:ext uri="{FF2B5EF4-FFF2-40B4-BE49-F238E27FC236}">
                  <a16:creationId xmlns:a16="http://schemas.microsoft.com/office/drawing/2014/main" id="{4C57B803-A073-4E45-8AA8-28E3349B669F}"/>
                </a:ext>
              </a:extLst>
            </p:cNvPr>
            <p:cNvSpPr/>
            <p:nvPr/>
          </p:nvSpPr>
          <p:spPr>
            <a:xfrm>
              <a:off x="33580" y="4915364"/>
              <a:ext cx="9027206" cy="1625990"/>
            </a:xfrm>
            <a:prstGeom prst="roundRect">
              <a:avLst>
                <a:gd name="adj" fmla="val 6701"/>
              </a:avLst>
            </a:prstGeom>
            <a:solidFill>
              <a:schemeClr val="accent1">
                <a:lumMod val="20000"/>
                <a:lumOff val="80000"/>
                <a:alpha val="12549"/>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98" name="Group 97">
              <a:extLst>
                <a:ext uri="{FF2B5EF4-FFF2-40B4-BE49-F238E27FC236}">
                  <a16:creationId xmlns:a16="http://schemas.microsoft.com/office/drawing/2014/main" id="{2AC908C9-4F94-804F-B78C-495BB46DBEB8}"/>
                </a:ext>
              </a:extLst>
            </p:cNvPr>
            <p:cNvGrpSpPr/>
            <p:nvPr/>
          </p:nvGrpSpPr>
          <p:grpSpPr>
            <a:xfrm>
              <a:off x="503692" y="4873478"/>
              <a:ext cx="3569350" cy="1535945"/>
              <a:chOff x="538417" y="1709874"/>
              <a:chExt cx="3569350" cy="1535945"/>
            </a:xfrm>
          </p:grpSpPr>
          <p:grpSp>
            <p:nvGrpSpPr>
              <p:cNvPr id="99" name="Group 98">
                <a:extLst>
                  <a:ext uri="{FF2B5EF4-FFF2-40B4-BE49-F238E27FC236}">
                    <a16:creationId xmlns:a16="http://schemas.microsoft.com/office/drawing/2014/main" id="{FEA33B8B-DEC6-D94B-9AB9-5678D2055DF5}"/>
                  </a:ext>
                </a:extLst>
              </p:cNvPr>
              <p:cNvGrpSpPr/>
              <p:nvPr/>
            </p:nvGrpSpPr>
            <p:grpSpPr>
              <a:xfrm>
                <a:off x="538417" y="2158097"/>
                <a:ext cx="3569350" cy="1087722"/>
                <a:chOff x="411406" y="3321577"/>
                <a:chExt cx="3569350" cy="1087722"/>
              </a:xfrm>
            </p:grpSpPr>
            <p:sp>
              <p:nvSpPr>
                <p:cNvPr id="101" name="Rounded Rectangle 100">
                  <a:extLst>
                    <a:ext uri="{FF2B5EF4-FFF2-40B4-BE49-F238E27FC236}">
                      <a16:creationId xmlns:a16="http://schemas.microsoft.com/office/drawing/2014/main" id="{D438F16C-A54D-C24F-A5D7-CBCE915F0080}"/>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102" name="Straight Arrow Connector 101">
                  <a:extLst>
                    <a:ext uri="{FF2B5EF4-FFF2-40B4-BE49-F238E27FC236}">
                      <a16:creationId xmlns:a16="http://schemas.microsoft.com/office/drawing/2014/main" id="{2D3758AD-5BBB-8F40-9CD3-A674492DB4D6}"/>
                    </a:ext>
                  </a:extLst>
                </p:cNvPr>
                <p:cNvCxnSpPr>
                  <a:cxnSpLocks/>
                  <a:stCxn id="101" idx="1"/>
                  <a:endCxn id="104" idx="3"/>
                </p:cNvCxnSpPr>
                <p:nvPr/>
              </p:nvCxnSpPr>
              <p:spPr>
                <a:xfrm flipH="1">
                  <a:off x="2613313" y="3864649"/>
                  <a:ext cx="674017" cy="789"/>
                </a:xfrm>
                <a:prstGeom prst="straightConnector1">
                  <a:avLst/>
                </a:prstGeom>
                <a:noFill/>
                <a:ln w="57150" cap="flat" cmpd="sng" algn="ctr">
                  <a:solidFill>
                    <a:schemeClr val="tx1"/>
                  </a:solidFill>
                  <a:prstDash val="solid"/>
                  <a:miter lim="800000"/>
                  <a:headEnd type="triangle"/>
                  <a:tailEnd type="triangle"/>
                </a:ln>
                <a:effectLst/>
              </p:spPr>
            </p:cxnSp>
            <p:sp>
              <p:nvSpPr>
                <p:cNvPr id="103" name="Rectangle 102">
                  <a:extLst>
                    <a:ext uri="{FF2B5EF4-FFF2-40B4-BE49-F238E27FC236}">
                      <a16:creationId xmlns:a16="http://schemas.microsoft.com/office/drawing/2014/main" id="{3F4CF825-B381-B04E-90F6-8B77A787B005}"/>
                    </a:ext>
                  </a:extLst>
                </p:cNvPr>
                <p:cNvSpPr/>
                <p:nvPr/>
              </p:nvSpPr>
              <p:spPr>
                <a:xfrm>
                  <a:off x="2151452" y="3569794"/>
                  <a:ext cx="1637326"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104" name="Rounded Rectangle 103">
                  <a:extLst>
                    <a:ext uri="{FF2B5EF4-FFF2-40B4-BE49-F238E27FC236}">
                      <a16:creationId xmlns:a16="http://schemas.microsoft.com/office/drawing/2014/main" id="{D32A72EB-E817-264F-9010-C25D0A11E1C3}"/>
                    </a:ext>
                  </a:extLst>
                </p:cNvPr>
                <p:cNvSpPr/>
                <p:nvPr/>
              </p:nvSpPr>
              <p:spPr>
                <a:xfrm>
                  <a:off x="41140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05" name="Group 104">
                  <a:extLst>
                    <a:ext uri="{FF2B5EF4-FFF2-40B4-BE49-F238E27FC236}">
                      <a16:creationId xmlns:a16="http://schemas.microsoft.com/office/drawing/2014/main" id="{B7B7EF96-45C3-4B40-9BF8-83C730466F11}"/>
                    </a:ext>
                  </a:extLst>
                </p:cNvPr>
                <p:cNvGrpSpPr/>
                <p:nvPr/>
              </p:nvGrpSpPr>
              <p:grpSpPr>
                <a:xfrm>
                  <a:off x="488284" y="3511613"/>
                  <a:ext cx="2074467" cy="692007"/>
                  <a:chOff x="2355287" y="3064259"/>
                  <a:chExt cx="2986730" cy="1166981"/>
                </a:xfrm>
              </p:grpSpPr>
              <p:sp>
                <p:nvSpPr>
                  <p:cNvPr id="106" name="Rounded Rectangle 105">
                    <a:extLst>
                      <a:ext uri="{FF2B5EF4-FFF2-40B4-BE49-F238E27FC236}">
                        <a16:creationId xmlns:a16="http://schemas.microsoft.com/office/drawing/2014/main" id="{136552F5-A6EA-2647-A7B7-A4551570AEB3}"/>
                      </a:ext>
                    </a:extLst>
                  </p:cNvPr>
                  <p:cNvSpPr/>
                  <p:nvPr/>
                </p:nvSpPr>
                <p:spPr>
                  <a:xfrm>
                    <a:off x="2355287" y="3099152"/>
                    <a:ext cx="460780" cy="1122538"/>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07" name="Rounded Rectangle 106">
                    <a:extLst>
                      <a:ext uri="{FF2B5EF4-FFF2-40B4-BE49-F238E27FC236}">
                        <a16:creationId xmlns:a16="http://schemas.microsoft.com/office/drawing/2014/main" id="{054A14EB-7263-4E47-B359-1D6C8A3ACD0F}"/>
                      </a:ext>
                    </a:extLst>
                  </p:cNvPr>
                  <p:cNvSpPr/>
                  <p:nvPr/>
                </p:nvSpPr>
                <p:spPr>
                  <a:xfrm>
                    <a:off x="2888933" y="3108702"/>
                    <a:ext cx="460783" cy="1122538"/>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108" name="Group 107">
                    <a:extLst>
                      <a:ext uri="{FF2B5EF4-FFF2-40B4-BE49-F238E27FC236}">
                        <a16:creationId xmlns:a16="http://schemas.microsoft.com/office/drawing/2014/main" id="{E47D3F3F-D5CF-DF44-8AD7-4096B7B667D5}"/>
                      </a:ext>
                    </a:extLst>
                  </p:cNvPr>
                  <p:cNvGrpSpPr/>
                  <p:nvPr/>
                </p:nvGrpSpPr>
                <p:grpSpPr>
                  <a:xfrm>
                    <a:off x="2859541" y="3064259"/>
                    <a:ext cx="2482476" cy="1157432"/>
                    <a:chOff x="2859541" y="3064259"/>
                    <a:chExt cx="2482476" cy="1157432"/>
                  </a:xfrm>
                </p:grpSpPr>
                <p:sp>
                  <p:nvSpPr>
                    <p:cNvPr id="109" name="Rounded Rectangle 108">
                      <a:extLst>
                        <a:ext uri="{FF2B5EF4-FFF2-40B4-BE49-F238E27FC236}">
                          <a16:creationId xmlns:a16="http://schemas.microsoft.com/office/drawing/2014/main" id="{051FF666-2DD4-CF4C-84F8-932DBC5C5A9E}"/>
                        </a:ext>
                      </a:extLst>
                    </p:cNvPr>
                    <p:cNvSpPr/>
                    <p:nvPr/>
                  </p:nvSpPr>
                  <p:spPr>
                    <a:xfrm>
                      <a:off x="3503074" y="3099153"/>
                      <a:ext cx="1838943" cy="112253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16x16</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110" name="Rectangle 109">
                      <a:extLst>
                        <a:ext uri="{FF2B5EF4-FFF2-40B4-BE49-F238E27FC236}">
                          <a16:creationId xmlns:a16="http://schemas.microsoft.com/office/drawing/2014/main" id="{6DC9A29F-B404-3A45-9151-CA1C2576B8D6}"/>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100" name="Rectangle 99">
                <a:extLst>
                  <a:ext uri="{FF2B5EF4-FFF2-40B4-BE49-F238E27FC236}">
                    <a16:creationId xmlns:a16="http://schemas.microsoft.com/office/drawing/2014/main" id="{CC91154C-8ED8-E642-BACE-0E9F6A34A989}"/>
                  </a:ext>
                </a:extLst>
              </p:cNvPr>
              <p:cNvSpPr/>
              <p:nvPr/>
            </p:nvSpPr>
            <p:spPr>
              <a:xfrm>
                <a:off x="1632951" y="1709874"/>
                <a:ext cx="144977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Jacquard</a:t>
                </a:r>
              </a:p>
            </p:txBody>
          </p:sp>
        </p:grpSp>
      </p:grpSp>
      <p:sp>
        <p:nvSpPr>
          <p:cNvPr id="51" name="Rectangle 50">
            <a:extLst>
              <a:ext uri="{FF2B5EF4-FFF2-40B4-BE49-F238E27FC236}">
                <a16:creationId xmlns:a16="http://schemas.microsoft.com/office/drawing/2014/main" id="{87DE5B7A-1C5B-F848-BE50-F6E464706AF2}"/>
              </a:ext>
            </a:extLst>
          </p:cNvPr>
          <p:cNvSpPr/>
          <p:nvPr/>
        </p:nvSpPr>
        <p:spPr>
          <a:xfrm>
            <a:off x="3957293" y="1543154"/>
            <a:ext cx="5339107" cy="2246769"/>
          </a:xfrm>
          <a:prstGeom prst="rect">
            <a:avLst/>
          </a:prstGeom>
        </p:spPr>
        <p:txBody>
          <a:bodyPr wrap="square">
            <a:spAutoFit/>
          </a:bodyPr>
          <a:lstStyle/>
          <a:p>
            <a:pPr marL="173037" marR="0" lvl="0" defTabSz="914400" rtl="0" eaLnBrk="1" fontAlgn="auto" latinLnBrk="0" hangingPunct="1">
              <a:lnSpc>
                <a:spcPct val="100000"/>
              </a:lnSpc>
              <a:spcBef>
                <a:spcPts val="0"/>
              </a:spcBef>
              <a:spcAft>
                <a:spcPts val="0"/>
              </a:spcAft>
              <a:buClrTx/>
              <a:buSzTx/>
              <a:defRPr/>
            </a:pPr>
            <a:r>
              <a:rPr kumimoji="0" lang="en-US" sz="2000" b="1" i="0" u="sng" strike="noStrike" kern="1200" cap="none" spc="0" normalizeH="0" baseline="0" noProof="0" dirty="0">
                <a:ln>
                  <a:noFill/>
                </a:ln>
                <a:solidFill>
                  <a:prstClr val="black"/>
                </a:solidFill>
                <a:effectLst/>
                <a:uLnTx/>
                <a:uFillTx/>
                <a:latin typeface="Gill Sans MT"/>
                <a:ea typeface="+mn-ea"/>
                <a:cs typeface="Gill Sans MT"/>
              </a:rPr>
              <a:t>Families 1&amp;2</a:t>
            </a:r>
            <a:r>
              <a:rPr kumimoji="0" lang="en-US" sz="20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compute-centric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layers</a:t>
            </a:r>
          </a:p>
          <a:p>
            <a:pPr marL="173037" marR="0" lvl="0" defTabSz="914400" rtl="0" eaLnBrk="1" fontAlgn="auto" latinLnBrk="0" hangingPunct="1">
              <a:lnSpc>
                <a:spcPct val="100000"/>
              </a:lnSpc>
              <a:spcBef>
                <a:spcPts val="0"/>
              </a:spcBef>
              <a:spcAft>
                <a:spcPts val="0"/>
              </a:spcAft>
              <a:buClrTx/>
              <a:buSzTx/>
              <a:defRPr/>
            </a:pPr>
            <a:r>
              <a:rPr lang="en-US" sz="2000" b="1" dirty="0">
                <a:solidFill>
                  <a:srgbClr val="1400FF"/>
                </a:solidFill>
                <a:latin typeface="Gill Sans MT"/>
                <a:cs typeface="Gill Sans MT"/>
              </a:rPr>
              <a:t>- 32x32 PE Array </a:t>
            </a:r>
            <a:r>
              <a:rPr lang="en-US" sz="2000" b="1" dirty="0">
                <a:solidFill>
                  <a:prstClr val="black"/>
                </a:solidFill>
                <a:cs typeface="Gill Sans MT"/>
              </a:rPr>
              <a:t>→ 2 TFLOP/s</a:t>
            </a:r>
          </a:p>
          <a:p>
            <a:pPr marL="173037" defTabSz="914400"/>
            <a:r>
              <a:rPr lang="en-US" sz="2000" b="1" dirty="0">
                <a:solidFill>
                  <a:srgbClr val="1400FF"/>
                </a:solidFill>
                <a:cs typeface="Gill Sans MT"/>
              </a:rPr>
              <a:t>- 256KB</a:t>
            </a:r>
            <a:r>
              <a:rPr lang="en-US" sz="2000" b="1" dirty="0">
                <a:solidFill>
                  <a:prstClr val="black"/>
                </a:solidFill>
                <a:cs typeface="Gill Sans MT"/>
              </a:rPr>
              <a:t> Act. Buffer → </a:t>
            </a:r>
            <a:r>
              <a:rPr lang="en-US" sz="2000" b="1" dirty="0">
                <a:solidFill>
                  <a:srgbClr val="C00000"/>
                </a:solidFill>
                <a:cs typeface="Gill Sans MT"/>
              </a:rPr>
              <a:t>8x </a:t>
            </a:r>
            <a:r>
              <a:rPr lang="en-US" sz="2000" b="1" dirty="0">
                <a:solidFill>
                  <a:prstClr val="black"/>
                </a:solidFill>
                <a:cs typeface="Gill Sans MT"/>
              </a:rPr>
              <a:t>Reduction</a:t>
            </a:r>
          </a:p>
          <a:p>
            <a:pPr marL="173037" defTabSz="914400"/>
            <a:r>
              <a:rPr lang="en-US" sz="2000" b="1" dirty="0">
                <a:solidFill>
                  <a:srgbClr val="1400FF"/>
                </a:solidFill>
                <a:cs typeface="Gill Sans MT"/>
              </a:rPr>
              <a:t>- 128KB</a:t>
            </a:r>
            <a:r>
              <a:rPr lang="en-US" sz="2000" b="1" dirty="0">
                <a:solidFill>
                  <a:prstClr val="black"/>
                </a:solidFill>
                <a:cs typeface="Gill Sans MT"/>
              </a:rPr>
              <a:t> Param. Buffer → </a:t>
            </a:r>
            <a:r>
              <a:rPr lang="en-US" sz="2000" b="1" dirty="0">
                <a:solidFill>
                  <a:srgbClr val="C00000"/>
                </a:solidFill>
                <a:cs typeface="Gill Sans MT"/>
              </a:rPr>
              <a:t>32x</a:t>
            </a:r>
            <a:r>
              <a:rPr lang="en-US" sz="2000" b="1" dirty="0">
                <a:solidFill>
                  <a:prstClr val="black"/>
                </a:solidFill>
                <a:cs typeface="Gill Sans MT"/>
              </a:rPr>
              <a:t> Reduction</a:t>
            </a:r>
          </a:p>
          <a:p>
            <a:pPr marL="173037" defTabSz="914400"/>
            <a:r>
              <a:rPr lang="en-US" sz="2000" b="1" dirty="0">
                <a:solidFill>
                  <a:srgbClr val="1400FF"/>
                </a:solidFill>
                <a:cs typeface="Gill Sans MT"/>
              </a:rPr>
              <a:t>- On-chip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54" name="Rectangle 53">
            <a:extLst>
              <a:ext uri="{FF2B5EF4-FFF2-40B4-BE49-F238E27FC236}">
                <a16:creationId xmlns:a16="http://schemas.microsoft.com/office/drawing/2014/main" id="{89054C28-1AE9-CE40-B196-9975F1E9B28B}"/>
              </a:ext>
            </a:extLst>
          </p:cNvPr>
          <p:cNvSpPr/>
          <p:nvPr/>
        </p:nvSpPr>
        <p:spPr>
          <a:xfrm>
            <a:off x="4050058" y="3262090"/>
            <a:ext cx="5339107" cy="2246769"/>
          </a:xfrm>
          <a:prstGeom prst="rect">
            <a:avLst/>
          </a:prstGeom>
        </p:spPr>
        <p:txBody>
          <a:bodyPr wrap="square">
            <a:spAutoFit/>
          </a:bodyPr>
          <a:lstStyle/>
          <a:p>
            <a:pPr marL="173037" marR="0" lvl="0" defTabSz="914400" rtl="0" eaLnBrk="1" fontAlgn="auto" latinLnBrk="0" hangingPunct="1">
              <a:lnSpc>
                <a:spcPct val="100000"/>
              </a:lnSpc>
              <a:spcBef>
                <a:spcPts val="0"/>
              </a:spcBef>
              <a:spcAft>
                <a:spcPts val="0"/>
              </a:spcAft>
              <a:buClrTx/>
              <a:buSzTx/>
              <a:defRPr/>
            </a:pPr>
            <a:r>
              <a:rPr kumimoji="0" lang="en-US" sz="2000" b="1" i="0" u="sng" strike="noStrike" kern="1200" cap="none" spc="0" normalizeH="0" baseline="0" noProof="0" dirty="0">
                <a:ln>
                  <a:noFill/>
                </a:ln>
                <a:solidFill>
                  <a:prstClr val="black"/>
                </a:solidFill>
                <a:effectLst/>
                <a:uLnTx/>
                <a:uFillTx/>
                <a:latin typeface="Gill Sans MT"/>
                <a:ea typeface="+mn-ea"/>
                <a:cs typeface="Gill Sans MT"/>
              </a:rPr>
              <a:t>Family 3</a:t>
            </a:r>
            <a:r>
              <a:rPr kumimoji="0" lang="en-US" sz="20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chemeClr val="accent2"/>
                </a:solidFill>
                <a:effectLst/>
                <a:uLnTx/>
                <a:uFillTx/>
                <a:latin typeface="Gill Sans MT"/>
                <a:ea typeface="+mn-ea"/>
                <a:cs typeface="Gill Sans MT"/>
              </a:rPr>
              <a:t>LSTM data-centric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layers</a:t>
            </a:r>
          </a:p>
          <a:p>
            <a:pPr marL="173037" marR="0" lvl="0" defTabSz="914400" rtl="0" eaLnBrk="1" fontAlgn="auto" latinLnBrk="0" hangingPunct="1">
              <a:lnSpc>
                <a:spcPct val="100000"/>
              </a:lnSpc>
              <a:spcBef>
                <a:spcPts val="0"/>
              </a:spcBef>
              <a:spcAft>
                <a:spcPts val="0"/>
              </a:spcAft>
              <a:buClrTx/>
              <a:buSzTx/>
              <a:defRPr/>
            </a:pPr>
            <a:r>
              <a:rPr lang="en-US" sz="2000" b="1" dirty="0">
                <a:solidFill>
                  <a:srgbClr val="1400FF"/>
                </a:solidFill>
                <a:latin typeface="Gill Sans MT"/>
                <a:cs typeface="Gill Sans MT"/>
              </a:rPr>
              <a:t>- 8x8 PE Array </a:t>
            </a:r>
            <a:r>
              <a:rPr lang="en-US" sz="2000" b="1" dirty="0">
                <a:solidFill>
                  <a:prstClr val="black"/>
                </a:solidFill>
                <a:cs typeface="Gill Sans MT"/>
              </a:rPr>
              <a:t>→ 128 GFLOP/s</a:t>
            </a:r>
          </a:p>
          <a:p>
            <a:pPr marL="173037" defTabSz="914400"/>
            <a:r>
              <a:rPr lang="en-US" sz="2000" b="1" dirty="0">
                <a:solidFill>
                  <a:srgbClr val="1400FF"/>
                </a:solidFill>
                <a:cs typeface="Gill Sans MT"/>
              </a:rPr>
              <a:t>- 128KB</a:t>
            </a:r>
            <a:r>
              <a:rPr lang="en-US" sz="2000" b="1" dirty="0">
                <a:solidFill>
                  <a:prstClr val="black"/>
                </a:solidFill>
                <a:cs typeface="Gill Sans MT"/>
              </a:rPr>
              <a:t> Act. Buffer → </a:t>
            </a:r>
            <a:r>
              <a:rPr lang="en-US" sz="2000" b="1" dirty="0">
                <a:solidFill>
                  <a:srgbClr val="C00000"/>
                </a:solidFill>
                <a:cs typeface="Gill Sans MT"/>
              </a:rPr>
              <a:t>16x </a:t>
            </a:r>
            <a:r>
              <a:rPr lang="en-US" sz="2000" b="1" dirty="0">
                <a:solidFill>
                  <a:prstClr val="black"/>
                </a:solidFill>
                <a:cs typeface="Gill Sans MT"/>
              </a:rPr>
              <a:t>Reduction</a:t>
            </a:r>
          </a:p>
          <a:p>
            <a:pPr marL="173037" defTabSz="914400"/>
            <a:r>
              <a:rPr lang="en-US" sz="2000" b="1" dirty="0">
                <a:solidFill>
                  <a:schemeClr val="accent2"/>
                </a:solidFill>
                <a:cs typeface="Gill Sans MT"/>
              </a:rPr>
              <a:t>- </a:t>
            </a:r>
            <a:r>
              <a:rPr lang="en-US" sz="2000" b="1" u="sng" dirty="0">
                <a:solidFill>
                  <a:schemeClr val="accent2"/>
                </a:solidFill>
                <a:cs typeface="Gill Sans MT"/>
              </a:rPr>
              <a:t>No</a:t>
            </a:r>
            <a:r>
              <a:rPr lang="en-US" sz="2000" b="1" dirty="0">
                <a:solidFill>
                  <a:prstClr val="black"/>
                </a:solidFill>
                <a:cs typeface="Gill Sans MT"/>
              </a:rPr>
              <a:t> Param. Buffer → </a:t>
            </a:r>
            <a:r>
              <a:rPr lang="en-US" sz="2000" b="1" dirty="0">
                <a:solidFill>
                  <a:srgbClr val="C00000"/>
                </a:solidFill>
                <a:cs typeface="Gill Sans MT"/>
              </a:rPr>
              <a:t>4MB in Baseline </a:t>
            </a:r>
            <a:endParaRPr lang="en-US" sz="2000" b="1" dirty="0">
              <a:solidFill>
                <a:prstClr val="black"/>
              </a:solidFill>
              <a:cs typeface="Gill Sans MT"/>
            </a:endParaRPr>
          </a:p>
          <a:p>
            <a:pPr marL="173037" defTabSz="914400"/>
            <a:r>
              <a:rPr lang="en-US" sz="2000" b="1" dirty="0">
                <a:solidFill>
                  <a:srgbClr val="1400FF"/>
                </a:solidFill>
                <a:cs typeface="Gill Sans MT"/>
              </a:rPr>
              <a:t>- Near-data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55" name="Group 54">
            <a:extLst>
              <a:ext uri="{FF2B5EF4-FFF2-40B4-BE49-F238E27FC236}">
                <a16:creationId xmlns:a16="http://schemas.microsoft.com/office/drawing/2014/main" id="{1AA70C23-1732-1A4C-9529-26E6CF031EA0}"/>
              </a:ext>
            </a:extLst>
          </p:cNvPr>
          <p:cNvGrpSpPr/>
          <p:nvPr/>
        </p:nvGrpSpPr>
        <p:grpSpPr>
          <a:xfrm>
            <a:off x="-24817" y="1472638"/>
            <a:ext cx="9191048" cy="5105884"/>
            <a:chOff x="251170" y="4086629"/>
            <a:chExt cx="9191048" cy="5105884"/>
          </a:xfrm>
        </p:grpSpPr>
        <p:sp>
          <p:nvSpPr>
            <p:cNvPr id="56" name="Rectangle 55">
              <a:extLst>
                <a:ext uri="{FF2B5EF4-FFF2-40B4-BE49-F238E27FC236}">
                  <a16:creationId xmlns:a16="http://schemas.microsoft.com/office/drawing/2014/main" id="{8B03AB45-ADA3-0748-86B3-CCB951536DE3}"/>
                </a:ext>
              </a:extLst>
            </p:cNvPr>
            <p:cNvSpPr/>
            <p:nvPr/>
          </p:nvSpPr>
          <p:spPr>
            <a:xfrm>
              <a:off x="298218" y="4086629"/>
              <a:ext cx="9144000" cy="171271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57" name="Rectangle 56">
              <a:extLst>
                <a:ext uri="{FF2B5EF4-FFF2-40B4-BE49-F238E27FC236}">
                  <a16:creationId xmlns:a16="http://schemas.microsoft.com/office/drawing/2014/main" id="{76776B10-A41A-5F49-9C6B-1700088FF1C2}"/>
                </a:ext>
              </a:extLst>
            </p:cNvPr>
            <p:cNvSpPr/>
            <p:nvPr/>
          </p:nvSpPr>
          <p:spPr>
            <a:xfrm>
              <a:off x="251170" y="7512165"/>
              <a:ext cx="9144000" cy="168034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graphicFrame>
        <p:nvGraphicFramePr>
          <p:cNvPr id="58" name="Table 4">
            <a:extLst>
              <a:ext uri="{FF2B5EF4-FFF2-40B4-BE49-F238E27FC236}">
                <a16:creationId xmlns:a16="http://schemas.microsoft.com/office/drawing/2014/main" id="{E089A85A-27DD-4449-A282-4637FA747BBF}"/>
              </a:ext>
            </a:extLst>
          </p:cNvPr>
          <p:cNvGraphicFramePr>
            <a:graphicFrameLocks/>
          </p:cNvGraphicFramePr>
          <p:nvPr>
            <p:extLst>
              <p:ext uri="{D42A27DB-BD31-4B8C-83A1-F6EECF244321}">
                <p14:modId xmlns:p14="http://schemas.microsoft.com/office/powerpoint/2010/main" val="1648311387"/>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a:t>
                      </a:r>
                      <a:r>
                        <a:rPr lang="en-US" sz="800" kern="1200" dirty="0">
                          <a:solidFill>
                            <a:srgbClr val="1F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8" name="Slide Number Placeholder 7"/>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Tree>
    <p:extLst>
      <p:ext uri="{BB962C8B-B14F-4D97-AF65-F5344CB8AC3E}">
        <p14:creationId xmlns:p14="http://schemas.microsoft.com/office/powerpoint/2010/main" val="13935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Effect transition="in" filter="fade">
                                      <p:cBhvr>
                                        <p:cTn id="12" dur="500"/>
                                        <p:tgtEl>
                                          <p:spTgt spid="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xEl>
                                              <p:pRg st="1" end="1"/>
                                            </p:txEl>
                                          </p:spTgt>
                                        </p:tgtEl>
                                        <p:attrNameLst>
                                          <p:attrName>style.visibility</p:attrName>
                                        </p:attrNameLst>
                                      </p:cBhvr>
                                      <p:to>
                                        <p:strVal val="visible"/>
                                      </p:to>
                                    </p:set>
                                    <p:animEffect transition="in" filter="fade">
                                      <p:cBhvr>
                                        <p:cTn id="17" dur="500"/>
                                        <p:tgtEl>
                                          <p:spTgt spid="5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xEl>
                                              <p:pRg st="2" end="2"/>
                                            </p:txEl>
                                          </p:spTgt>
                                        </p:tgtEl>
                                        <p:attrNameLst>
                                          <p:attrName>style.visibility</p:attrName>
                                        </p:attrNameLst>
                                      </p:cBhvr>
                                      <p:to>
                                        <p:strVal val="visible"/>
                                      </p:to>
                                    </p:set>
                                    <p:animEffect transition="in" filter="fade">
                                      <p:cBhvr>
                                        <p:cTn id="22" dur="500"/>
                                        <p:tgtEl>
                                          <p:spTgt spid="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xEl>
                                              <p:pRg st="3" end="3"/>
                                            </p:txEl>
                                          </p:spTgt>
                                        </p:tgtEl>
                                        <p:attrNameLst>
                                          <p:attrName>style.visibility</p:attrName>
                                        </p:attrNameLst>
                                      </p:cBhvr>
                                      <p:to>
                                        <p:strVal val="visible"/>
                                      </p:to>
                                    </p:set>
                                    <p:animEffect transition="in" filter="fade">
                                      <p:cBhvr>
                                        <p:cTn id="27" dur="500"/>
                                        <p:tgtEl>
                                          <p:spTgt spid="5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xEl>
                                              <p:pRg st="4" end="4"/>
                                            </p:txEl>
                                          </p:spTgt>
                                        </p:tgtEl>
                                        <p:attrNameLst>
                                          <p:attrName>style.visibility</p:attrName>
                                        </p:attrNameLst>
                                      </p:cBhvr>
                                      <p:to>
                                        <p:strVal val="visible"/>
                                      </p:to>
                                    </p:set>
                                    <p:animEffect transition="in" filter="fade">
                                      <p:cBhvr>
                                        <p:cTn id="32" dur="500"/>
                                        <p:tgtEl>
                                          <p:spTgt spid="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Introduction</a:t>
            </a:r>
          </a:p>
        </p:txBody>
      </p:sp>
      <p:sp>
        <p:nvSpPr>
          <p:cNvPr id="8" name="TextBox 7"/>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1</a:t>
            </a:r>
          </a:p>
        </p:txBody>
      </p:sp>
      <p:sp>
        <p:nvSpPr>
          <p:cNvPr id="10" name="Rectangle 9"/>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Edge TPU and Model Characterization</a:t>
            </a:r>
          </a:p>
        </p:txBody>
      </p:sp>
      <p:sp>
        <p:nvSpPr>
          <p:cNvPr id="11" name="TextBox 10"/>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2</a:t>
            </a:r>
          </a:p>
        </p:txBody>
      </p:sp>
      <p:sp>
        <p:nvSpPr>
          <p:cNvPr id="12" name="Rectangle 11"/>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 Framework</a:t>
            </a:r>
          </a:p>
        </p:txBody>
      </p:sp>
      <p:sp>
        <p:nvSpPr>
          <p:cNvPr id="13" name="TextBox 12"/>
          <p:cNvSpPr txBox="1"/>
          <p:nvPr/>
        </p:nvSpPr>
        <p:spPr>
          <a:xfrm>
            <a:off x="228600" y="36576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4" name="Rectangle 13"/>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Mensa-G: Mensa for Google Edge Models</a:t>
            </a:r>
          </a:p>
        </p:txBody>
      </p:sp>
      <p:sp>
        <p:nvSpPr>
          <p:cNvPr id="16" name="Rectangle 15">
            <a:extLst>
              <a:ext uri="{FF2B5EF4-FFF2-40B4-BE49-F238E27FC236}">
                <a16:creationId xmlns:a16="http://schemas.microsoft.com/office/drawing/2014/main" id="{C3FA775C-6719-204B-9886-DFB8FAEB5BA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Evaluation</a:t>
            </a:r>
          </a:p>
        </p:txBody>
      </p:sp>
      <p:sp>
        <p:nvSpPr>
          <p:cNvPr id="17" name="Rectangle 16">
            <a:extLst>
              <a:ext uri="{FF2B5EF4-FFF2-40B4-BE49-F238E27FC236}">
                <a16:creationId xmlns:a16="http://schemas.microsoft.com/office/drawing/2014/main" id="{934CA8AC-7228-E84A-AF16-6636AADC3011}"/>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Conclusion</a:t>
            </a:r>
          </a:p>
        </p:txBody>
      </p:sp>
      <p:sp>
        <p:nvSpPr>
          <p:cNvPr id="18" name="TextBox 17">
            <a:extLst>
              <a:ext uri="{FF2B5EF4-FFF2-40B4-BE49-F238E27FC236}">
                <a16:creationId xmlns:a16="http://schemas.microsoft.com/office/drawing/2014/main" id="{6AF32CB5-45DE-8442-9898-7D15D2638C7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9" name="TextBox 18">
            <a:extLst>
              <a:ext uri="{FF2B5EF4-FFF2-40B4-BE49-F238E27FC236}">
                <a16:creationId xmlns:a16="http://schemas.microsoft.com/office/drawing/2014/main" id="{12F7B271-E936-1E40-A625-476BEE14BF81}"/>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4</a:t>
            </a:r>
          </a:p>
        </p:txBody>
      </p:sp>
      <p:sp>
        <p:nvSpPr>
          <p:cNvPr id="20" name="TextBox 19">
            <a:extLst>
              <a:ext uri="{FF2B5EF4-FFF2-40B4-BE49-F238E27FC236}">
                <a16:creationId xmlns:a16="http://schemas.microsoft.com/office/drawing/2014/main" id="{E71F5782-86CD-324F-9ECC-F01FFA209966}"/>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5</a:t>
            </a:r>
          </a:p>
        </p:txBody>
      </p:sp>
      <p:sp>
        <p:nvSpPr>
          <p:cNvPr id="21" name="TextBox 20">
            <a:extLst>
              <a:ext uri="{FF2B5EF4-FFF2-40B4-BE49-F238E27FC236}">
                <a16:creationId xmlns:a16="http://schemas.microsoft.com/office/drawing/2014/main" id="{AF603D70-C45D-8C4D-8CD4-A0DE7AA9492B}"/>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6</a:t>
            </a:r>
          </a:p>
        </p:txBody>
      </p:sp>
      <p:sp>
        <p:nvSpPr>
          <p:cNvPr id="23" name="Title 1">
            <a:extLst>
              <a:ext uri="{FF2B5EF4-FFF2-40B4-BE49-F238E27FC236}">
                <a16:creationId xmlns:a16="http://schemas.microsoft.com/office/drawing/2014/main" id="{5ECDE775-E5CF-BF4F-B852-095404A596DD}"/>
              </a:ext>
            </a:extLst>
          </p:cNvPr>
          <p:cNvSpPr>
            <a:spLocks noGrp="1"/>
          </p:cNvSpPr>
          <p:nvPr>
            <p:ph type="title"/>
          </p:nvPr>
        </p:nvSpPr>
        <p:spPr>
          <a:xfrm>
            <a:off x="0" y="0"/>
            <a:ext cx="9144000" cy="914400"/>
          </a:xfrm>
        </p:spPr>
        <p:txBody>
          <a:bodyPr/>
          <a:lstStyle/>
          <a:p>
            <a:r>
              <a:rPr lang="en-US" dirty="0">
                <a:solidFill>
                  <a:schemeClr val="tx1">
                    <a:lumMod val="65000"/>
                    <a:lumOff val="35000"/>
                  </a:schemeClr>
                </a:solidFill>
                <a:latin typeface="Gill Sans MT"/>
                <a:cs typeface="Gill Sans MT"/>
              </a:rPr>
              <a:t>Outline</a:t>
            </a:r>
          </a:p>
        </p:txBody>
      </p:sp>
      <p:sp>
        <p:nvSpPr>
          <p:cNvPr id="26" name="Slide Number Placeholder 4">
            <a:extLst>
              <a:ext uri="{FF2B5EF4-FFF2-40B4-BE49-F238E27FC236}">
                <a16:creationId xmlns:a16="http://schemas.microsoft.com/office/drawing/2014/main" id="{05FDB8FA-3F71-1046-BB6F-027DDBD69C72}"/>
              </a:ext>
            </a:extLst>
          </p:cNvPr>
          <p:cNvSpPr txBox="1">
            <a:spLocks/>
          </p:cNvSpPr>
          <p:nvPr/>
        </p:nvSpPr>
        <p:spPr>
          <a:xfrm>
            <a:off x="7315200" y="6492883"/>
            <a:ext cx="1828800" cy="365125"/>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fld id="{BA2D8F13-174C-467F-9D40-7DDEF70CAB8C}" type="slidenum">
              <a:rPr lang="en-US" sz="2400" b="1" smtClean="0">
                <a:solidFill>
                  <a:srgbClr val="0070C0"/>
                </a:solidFill>
                <a:latin typeface="Gill Sans MT"/>
              </a:rPr>
              <a:pPr algn="r" defTabSz="914400"/>
              <a:t>3</a:t>
            </a:fld>
            <a:endParaRPr lang="en-US" sz="2400" b="1">
              <a:solidFill>
                <a:srgbClr val="0070C0"/>
              </a:solidFill>
              <a:latin typeface="Gill Sans MT"/>
            </a:endParaRPr>
          </a:p>
        </p:txBody>
      </p:sp>
      <p:graphicFrame>
        <p:nvGraphicFramePr>
          <p:cNvPr id="28" name="Table 4">
            <a:extLst>
              <a:ext uri="{FF2B5EF4-FFF2-40B4-BE49-F238E27FC236}">
                <a16:creationId xmlns:a16="http://schemas.microsoft.com/office/drawing/2014/main" id="{93E3967B-C9FB-F84E-935C-7D0F044A319D}"/>
              </a:ext>
            </a:extLst>
          </p:cNvPr>
          <p:cNvGraphicFramePr>
            <a:graphicFrameLocks/>
          </p:cNvGraphicFramePr>
          <p:nvPr>
            <p:extLst>
              <p:ext uri="{D42A27DB-BD31-4B8C-83A1-F6EECF244321}">
                <p14:modId xmlns:p14="http://schemas.microsoft.com/office/powerpoint/2010/main" val="785389359"/>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990104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 y="-76200"/>
            <a:ext cx="9144000" cy="914400"/>
          </a:xfrm>
        </p:spPr>
        <p:txBody>
          <a:bodyPr>
            <a:noAutofit/>
          </a:bodyPr>
          <a:lstStyle/>
          <a:p>
            <a:r>
              <a:rPr lang="en-US" sz="3600" dirty="0">
                <a:latin typeface="Gill Sans MT"/>
                <a:cs typeface="Gill Sans MT"/>
              </a:rPr>
              <a:t>Mensa-G: Mensa for Google Edge Models</a:t>
            </a:r>
            <a:endParaRPr lang="en-US" sz="3200" dirty="0">
              <a:latin typeface="Gill Sans MT"/>
              <a:cs typeface="Gill Sans MT"/>
            </a:endParaRPr>
          </a:p>
        </p:txBody>
      </p:sp>
      <p:sp>
        <p:nvSpPr>
          <p:cNvPr id="264" name="Rectangle 263"/>
          <p:cNvSpPr/>
          <p:nvPr/>
        </p:nvSpPr>
        <p:spPr>
          <a:xfrm>
            <a:off x="-163975" y="720432"/>
            <a:ext cx="94488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Based on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key characteristics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of families, we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accelerators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to efficiently execute inference across our Google NN models</a:t>
            </a:r>
          </a:p>
        </p:txBody>
      </p:sp>
      <p:pic>
        <p:nvPicPr>
          <p:cNvPr id="265" name="Picture 264"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17" name="Group 16">
            <a:extLst>
              <a:ext uri="{FF2B5EF4-FFF2-40B4-BE49-F238E27FC236}">
                <a16:creationId xmlns:a16="http://schemas.microsoft.com/office/drawing/2014/main" id="{5CF16450-7868-2D4C-AD9D-164406302825}"/>
              </a:ext>
            </a:extLst>
          </p:cNvPr>
          <p:cNvGrpSpPr/>
          <p:nvPr/>
        </p:nvGrpSpPr>
        <p:grpSpPr>
          <a:xfrm>
            <a:off x="58397" y="1519686"/>
            <a:ext cx="9027206" cy="1649458"/>
            <a:chOff x="58397" y="1519686"/>
            <a:chExt cx="9027206" cy="1649458"/>
          </a:xfrm>
        </p:grpSpPr>
        <p:sp>
          <p:nvSpPr>
            <p:cNvPr id="26" name="Rounded Rectangle 25">
              <a:extLst>
                <a:ext uri="{FF2B5EF4-FFF2-40B4-BE49-F238E27FC236}">
                  <a16:creationId xmlns:a16="http://schemas.microsoft.com/office/drawing/2014/main" id="{FFE30CC9-A57F-964B-B1C4-085778761BF6}"/>
                </a:ext>
              </a:extLst>
            </p:cNvPr>
            <p:cNvSpPr/>
            <p:nvPr/>
          </p:nvSpPr>
          <p:spPr>
            <a:xfrm>
              <a:off x="58397" y="1543154"/>
              <a:ext cx="9027206" cy="1625990"/>
            </a:xfrm>
            <a:prstGeom prst="roundRect">
              <a:avLst>
                <a:gd name="adj" fmla="val 6701"/>
              </a:avLst>
            </a:prstGeom>
            <a:solidFill>
              <a:srgbClr val="CCDFFF">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id="{6123ACDD-43AA-EF42-BC3E-E20BD3E40305}"/>
                </a:ext>
              </a:extLst>
            </p:cNvPr>
            <p:cNvGrpSpPr/>
            <p:nvPr/>
          </p:nvGrpSpPr>
          <p:grpSpPr>
            <a:xfrm>
              <a:off x="139422" y="1519686"/>
              <a:ext cx="3933620" cy="1506209"/>
              <a:chOff x="174147" y="1739610"/>
              <a:chExt cx="3933620" cy="1506209"/>
            </a:xfrm>
          </p:grpSpPr>
          <p:grpSp>
            <p:nvGrpSpPr>
              <p:cNvPr id="20" name="Group 19">
                <a:extLst>
                  <a:ext uri="{FF2B5EF4-FFF2-40B4-BE49-F238E27FC236}">
                    <a16:creationId xmlns:a16="http://schemas.microsoft.com/office/drawing/2014/main" id="{69582023-70C5-0E48-9FCB-34BD02E9C993}"/>
                  </a:ext>
                </a:extLst>
              </p:cNvPr>
              <p:cNvGrpSpPr/>
              <p:nvPr/>
            </p:nvGrpSpPr>
            <p:grpSpPr>
              <a:xfrm>
                <a:off x="174147" y="2158097"/>
                <a:ext cx="3933620" cy="1087722"/>
                <a:chOff x="47136" y="3321577"/>
                <a:chExt cx="3933620" cy="1087722"/>
              </a:xfrm>
            </p:grpSpPr>
            <p:sp>
              <p:nvSpPr>
                <p:cNvPr id="278" name="Rounded Rectangle 277">
                  <a:extLst>
                    <a:ext uri="{FF2B5EF4-FFF2-40B4-BE49-F238E27FC236}">
                      <a16:creationId xmlns:a16="http://schemas.microsoft.com/office/drawing/2014/main" id="{7FB5E80F-1CD7-2740-9FF1-3969F7A7986B}"/>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279" name="Straight Arrow Connector 278">
                  <a:extLst>
                    <a:ext uri="{FF2B5EF4-FFF2-40B4-BE49-F238E27FC236}">
                      <a16:creationId xmlns:a16="http://schemas.microsoft.com/office/drawing/2014/main" id="{9DA80B2D-1EC5-9141-8DDB-E002EF78B96E}"/>
                    </a:ext>
                  </a:extLst>
                </p:cNvPr>
                <p:cNvCxnSpPr>
                  <a:cxnSpLocks/>
                  <a:stCxn id="278" idx="1"/>
                  <a:endCxn id="282" idx="3"/>
                </p:cNvCxnSpPr>
                <p:nvPr/>
              </p:nvCxnSpPr>
              <p:spPr>
                <a:xfrm flipH="1">
                  <a:off x="2249043" y="3864649"/>
                  <a:ext cx="1038287" cy="789"/>
                </a:xfrm>
                <a:prstGeom prst="straightConnector1">
                  <a:avLst/>
                </a:prstGeom>
                <a:noFill/>
                <a:ln w="38100" cap="flat" cmpd="sng" algn="ctr">
                  <a:solidFill>
                    <a:schemeClr val="tx1"/>
                  </a:solidFill>
                  <a:prstDash val="solid"/>
                  <a:miter lim="800000"/>
                  <a:headEnd type="triangle"/>
                  <a:tailEnd type="triangle"/>
                </a:ln>
                <a:effectLst/>
              </p:spPr>
            </p:cxnSp>
            <p:sp>
              <p:nvSpPr>
                <p:cNvPr id="280" name="Rectangle 279">
                  <a:extLst>
                    <a:ext uri="{FF2B5EF4-FFF2-40B4-BE49-F238E27FC236}">
                      <a16:creationId xmlns:a16="http://schemas.microsoft.com/office/drawing/2014/main" id="{B844A9F6-FCB3-9D4D-880B-BFD0CAC1D2D2}"/>
                    </a:ext>
                  </a:extLst>
                </p:cNvPr>
                <p:cNvSpPr/>
                <p:nvPr/>
              </p:nvSpPr>
              <p:spPr>
                <a:xfrm>
                  <a:off x="2164374" y="3644258"/>
                  <a:ext cx="1207625"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32 GB/s</a:t>
                  </a:r>
                </a:p>
              </p:txBody>
            </p:sp>
            <p:sp>
              <p:nvSpPr>
                <p:cNvPr id="282" name="Rounded Rectangle 281">
                  <a:extLst>
                    <a:ext uri="{FF2B5EF4-FFF2-40B4-BE49-F238E27FC236}">
                      <a16:creationId xmlns:a16="http://schemas.microsoft.com/office/drawing/2014/main" id="{FF4CC56E-5369-1E47-BD59-F1A39F1DA8EE}"/>
                    </a:ext>
                  </a:extLst>
                </p:cNvPr>
                <p:cNvSpPr/>
                <p:nvPr/>
              </p:nvSpPr>
              <p:spPr>
                <a:xfrm>
                  <a:off x="4713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283" name="Group 282">
                  <a:extLst>
                    <a:ext uri="{FF2B5EF4-FFF2-40B4-BE49-F238E27FC236}">
                      <a16:creationId xmlns:a16="http://schemas.microsoft.com/office/drawing/2014/main" id="{0A51AE31-02CD-3D44-B7F0-C7E36EE3334B}"/>
                    </a:ext>
                  </a:extLst>
                </p:cNvPr>
                <p:cNvGrpSpPr/>
                <p:nvPr/>
              </p:nvGrpSpPr>
              <p:grpSpPr>
                <a:xfrm>
                  <a:off x="94279" y="3443144"/>
                  <a:ext cx="2098069" cy="846199"/>
                  <a:chOff x="1788016" y="2948796"/>
                  <a:chExt cx="3020711" cy="1427006"/>
                </a:xfrm>
              </p:grpSpPr>
              <p:sp>
                <p:nvSpPr>
                  <p:cNvPr id="292" name="Rounded Rectangle 291">
                    <a:extLst>
                      <a:ext uri="{FF2B5EF4-FFF2-40B4-BE49-F238E27FC236}">
                        <a16:creationId xmlns:a16="http://schemas.microsoft.com/office/drawing/2014/main" id="{617C4512-D2F1-BA4C-858E-BC9186192891}"/>
                      </a:ext>
                    </a:extLst>
                  </p:cNvPr>
                  <p:cNvSpPr/>
                  <p:nvPr/>
                </p:nvSpPr>
                <p:spPr>
                  <a:xfrm>
                    <a:off x="1788016" y="2949952"/>
                    <a:ext cx="460781" cy="142585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290" name="Rounded Rectangle 289">
                    <a:extLst>
                      <a:ext uri="{FF2B5EF4-FFF2-40B4-BE49-F238E27FC236}">
                        <a16:creationId xmlns:a16="http://schemas.microsoft.com/office/drawing/2014/main" id="{F4C42268-E801-A748-90BB-B1B3C311485D}"/>
                      </a:ext>
                    </a:extLst>
                  </p:cNvPr>
                  <p:cNvSpPr/>
                  <p:nvPr/>
                </p:nvSpPr>
                <p:spPr>
                  <a:xfrm>
                    <a:off x="2321661" y="2948796"/>
                    <a:ext cx="460781" cy="1421653"/>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286" name="Group 285">
                    <a:extLst>
                      <a:ext uri="{FF2B5EF4-FFF2-40B4-BE49-F238E27FC236}">
                        <a16:creationId xmlns:a16="http://schemas.microsoft.com/office/drawing/2014/main" id="{7EAA666B-5C37-584E-BAFE-65A09E6D572D}"/>
                      </a:ext>
                    </a:extLst>
                  </p:cNvPr>
                  <p:cNvGrpSpPr/>
                  <p:nvPr/>
                </p:nvGrpSpPr>
                <p:grpSpPr>
                  <a:xfrm>
                    <a:off x="2859540" y="2949955"/>
                    <a:ext cx="1949187" cy="1421654"/>
                    <a:chOff x="2859540" y="2949955"/>
                    <a:chExt cx="1949187" cy="1421654"/>
                  </a:xfrm>
                </p:grpSpPr>
                <p:sp>
                  <p:nvSpPr>
                    <p:cNvPr id="287" name="Rounded Rectangle 286">
                      <a:extLst>
                        <a:ext uri="{FF2B5EF4-FFF2-40B4-BE49-F238E27FC236}">
                          <a16:creationId xmlns:a16="http://schemas.microsoft.com/office/drawing/2014/main" id="{28F399E6-424A-464E-87FC-4F43970B2034}"/>
                        </a:ext>
                      </a:extLst>
                    </p:cNvPr>
                    <p:cNvSpPr/>
                    <p:nvPr/>
                  </p:nvSpPr>
                  <p:spPr>
                    <a:xfrm>
                      <a:off x="2859540" y="2949955"/>
                      <a:ext cx="1949187" cy="1421654"/>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32x32</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288" name="Rectangle 287">
                      <a:extLst>
                        <a:ext uri="{FF2B5EF4-FFF2-40B4-BE49-F238E27FC236}">
                          <a16:creationId xmlns:a16="http://schemas.microsoft.com/office/drawing/2014/main" id="{2A5C3138-7874-CD4A-88EF-0808946804F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369" name="Rectangle 368">
                <a:extLst>
                  <a:ext uri="{FF2B5EF4-FFF2-40B4-BE49-F238E27FC236}">
                    <a16:creationId xmlns:a16="http://schemas.microsoft.com/office/drawing/2014/main" id="{6648BFD0-A04F-074E-B77B-81E98AFFAC39}"/>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Pascal</a:t>
                </a:r>
              </a:p>
            </p:txBody>
          </p:sp>
        </p:grpSp>
      </p:grpSp>
      <p:grpSp>
        <p:nvGrpSpPr>
          <p:cNvPr id="18" name="Group 17">
            <a:extLst>
              <a:ext uri="{FF2B5EF4-FFF2-40B4-BE49-F238E27FC236}">
                <a16:creationId xmlns:a16="http://schemas.microsoft.com/office/drawing/2014/main" id="{4A74B879-5B8D-E647-BA5C-35388753E656}"/>
              </a:ext>
            </a:extLst>
          </p:cNvPr>
          <p:cNvGrpSpPr/>
          <p:nvPr/>
        </p:nvGrpSpPr>
        <p:grpSpPr>
          <a:xfrm>
            <a:off x="46818" y="3215029"/>
            <a:ext cx="9027206" cy="1644054"/>
            <a:chOff x="46818" y="3215029"/>
            <a:chExt cx="9027206" cy="1644054"/>
          </a:xfrm>
        </p:grpSpPr>
        <p:sp>
          <p:nvSpPr>
            <p:cNvPr id="415" name="Rounded Rectangle 414">
              <a:extLst>
                <a:ext uri="{FF2B5EF4-FFF2-40B4-BE49-F238E27FC236}">
                  <a16:creationId xmlns:a16="http://schemas.microsoft.com/office/drawing/2014/main" id="{E5EE4507-882B-C043-8849-6BA803953A4B}"/>
                </a:ext>
              </a:extLst>
            </p:cNvPr>
            <p:cNvSpPr/>
            <p:nvPr/>
          </p:nvSpPr>
          <p:spPr>
            <a:xfrm>
              <a:off x="46818" y="3233093"/>
              <a:ext cx="9027206" cy="1625990"/>
            </a:xfrm>
            <a:prstGeom prst="roundRect">
              <a:avLst>
                <a:gd name="adj" fmla="val 6701"/>
              </a:avLst>
            </a:prstGeom>
            <a:solidFill>
              <a:srgbClr val="B8CF92">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81" name="Group 80">
              <a:extLst>
                <a:ext uri="{FF2B5EF4-FFF2-40B4-BE49-F238E27FC236}">
                  <a16:creationId xmlns:a16="http://schemas.microsoft.com/office/drawing/2014/main" id="{C1D8B7B6-29FE-494E-BF29-F97180A503C8}"/>
                </a:ext>
              </a:extLst>
            </p:cNvPr>
            <p:cNvGrpSpPr/>
            <p:nvPr/>
          </p:nvGrpSpPr>
          <p:grpSpPr>
            <a:xfrm>
              <a:off x="653987" y="3215029"/>
              <a:ext cx="3428098" cy="1506209"/>
              <a:chOff x="679669" y="1739610"/>
              <a:chExt cx="3428098" cy="1506209"/>
            </a:xfrm>
          </p:grpSpPr>
          <p:grpSp>
            <p:nvGrpSpPr>
              <p:cNvPr id="82" name="Group 81">
                <a:extLst>
                  <a:ext uri="{FF2B5EF4-FFF2-40B4-BE49-F238E27FC236}">
                    <a16:creationId xmlns:a16="http://schemas.microsoft.com/office/drawing/2014/main" id="{F1DDD2F8-290C-764E-95C8-CE548E92A5D8}"/>
                  </a:ext>
                </a:extLst>
              </p:cNvPr>
              <p:cNvGrpSpPr/>
              <p:nvPr/>
            </p:nvGrpSpPr>
            <p:grpSpPr>
              <a:xfrm>
                <a:off x="679669" y="2158097"/>
                <a:ext cx="3428098" cy="1087722"/>
                <a:chOff x="552658" y="3321577"/>
                <a:chExt cx="3428098" cy="1087722"/>
              </a:xfrm>
            </p:grpSpPr>
            <p:sp>
              <p:nvSpPr>
                <p:cNvPr id="84" name="Rounded Rectangle 83">
                  <a:extLst>
                    <a:ext uri="{FF2B5EF4-FFF2-40B4-BE49-F238E27FC236}">
                      <a16:creationId xmlns:a16="http://schemas.microsoft.com/office/drawing/2014/main" id="{163C260B-0E7E-4349-960E-BCB8800FBDC5}"/>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85" name="Straight Arrow Connector 84">
                  <a:extLst>
                    <a:ext uri="{FF2B5EF4-FFF2-40B4-BE49-F238E27FC236}">
                      <a16:creationId xmlns:a16="http://schemas.microsoft.com/office/drawing/2014/main" id="{7E9492F2-2BB0-A246-AB95-32F0A8643705}"/>
                    </a:ext>
                  </a:extLst>
                </p:cNvPr>
                <p:cNvCxnSpPr>
                  <a:cxnSpLocks/>
                  <a:stCxn id="84" idx="1"/>
                  <a:endCxn id="87" idx="3"/>
                </p:cNvCxnSpPr>
                <p:nvPr/>
              </p:nvCxnSpPr>
              <p:spPr>
                <a:xfrm flipH="1">
                  <a:off x="2618806" y="3864649"/>
                  <a:ext cx="668524" cy="789"/>
                </a:xfrm>
                <a:prstGeom prst="straightConnector1">
                  <a:avLst/>
                </a:prstGeom>
                <a:noFill/>
                <a:ln w="57150" cap="flat" cmpd="sng" algn="ctr">
                  <a:solidFill>
                    <a:schemeClr val="tx1"/>
                  </a:solidFill>
                  <a:prstDash val="solid"/>
                  <a:miter lim="800000"/>
                  <a:headEnd type="triangle"/>
                  <a:tailEnd type="triangle"/>
                </a:ln>
                <a:effectLst/>
              </p:spPr>
            </p:cxnSp>
            <p:sp>
              <p:nvSpPr>
                <p:cNvPr id="86" name="Rectangle 85">
                  <a:extLst>
                    <a:ext uri="{FF2B5EF4-FFF2-40B4-BE49-F238E27FC236}">
                      <a16:creationId xmlns:a16="http://schemas.microsoft.com/office/drawing/2014/main" id="{610A404B-1D69-404E-B346-DD609CCD6006}"/>
                    </a:ext>
                  </a:extLst>
                </p:cNvPr>
                <p:cNvSpPr/>
                <p:nvPr/>
              </p:nvSpPr>
              <p:spPr>
                <a:xfrm>
                  <a:off x="2357657" y="3556352"/>
                  <a:ext cx="1207625"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87" name="Rounded Rectangle 86">
                  <a:extLst>
                    <a:ext uri="{FF2B5EF4-FFF2-40B4-BE49-F238E27FC236}">
                      <a16:creationId xmlns:a16="http://schemas.microsoft.com/office/drawing/2014/main" id="{29466604-A1C0-1842-B0E6-FF265E643162}"/>
                    </a:ext>
                  </a:extLst>
                </p:cNvPr>
                <p:cNvSpPr/>
                <p:nvPr/>
              </p:nvSpPr>
              <p:spPr>
                <a:xfrm>
                  <a:off x="552658" y="3321577"/>
                  <a:ext cx="2066148"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8" name="Group 87">
                  <a:extLst>
                    <a:ext uri="{FF2B5EF4-FFF2-40B4-BE49-F238E27FC236}">
                      <a16:creationId xmlns:a16="http://schemas.microsoft.com/office/drawing/2014/main" id="{F5488E8E-F41F-9941-94CE-E700B5CED3F1}"/>
                    </a:ext>
                  </a:extLst>
                </p:cNvPr>
                <p:cNvGrpSpPr/>
                <p:nvPr/>
              </p:nvGrpSpPr>
              <p:grpSpPr>
                <a:xfrm>
                  <a:off x="599796" y="3511615"/>
                  <a:ext cx="1952098" cy="692911"/>
                  <a:chOff x="2515839" y="3064259"/>
                  <a:chExt cx="2810556" cy="1168504"/>
                </a:xfrm>
              </p:grpSpPr>
              <p:sp>
                <p:nvSpPr>
                  <p:cNvPr id="89" name="Rounded Rectangle 88">
                    <a:extLst>
                      <a:ext uri="{FF2B5EF4-FFF2-40B4-BE49-F238E27FC236}">
                        <a16:creationId xmlns:a16="http://schemas.microsoft.com/office/drawing/2014/main" id="{97079394-74CE-0D4D-8749-E160CB5BE95C}"/>
                      </a:ext>
                    </a:extLst>
                  </p:cNvPr>
                  <p:cNvSpPr/>
                  <p:nvPr/>
                </p:nvSpPr>
                <p:spPr>
                  <a:xfrm>
                    <a:off x="2515839" y="3107091"/>
                    <a:ext cx="460782" cy="112567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grpSp>
                <p:nvGrpSpPr>
                  <p:cNvPr id="91" name="Group 90">
                    <a:extLst>
                      <a:ext uri="{FF2B5EF4-FFF2-40B4-BE49-F238E27FC236}">
                        <a16:creationId xmlns:a16="http://schemas.microsoft.com/office/drawing/2014/main" id="{7203E57E-F0AB-DA4E-B97D-9E5A297937EE}"/>
                      </a:ext>
                    </a:extLst>
                  </p:cNvPr>
                  <p:cNvGrpSpPr/>
                  <p:nvPr/>
                </p:nvGrpSpPr>
                <p:grpSpPr>
                  <a:xfrm>
                    <a:off x="2859541" y="3064259"/>
                    <a:ext cx="2466854" cy="1028929"/>
                    <a:chOff x="2859541" y="3064259"/>
                    <a:chExt cx="2466854" cy="1028929"/>
                  </a:xfrm>
                </p:grpSpPr>
                <p:sp>
                  <p:nvSpPr>
                    <p:cNvPr id="92" name="Rounded Rectangle 91">
                      <a:extLst>
                        <a:ext uri="{FF2B5EF4-FFF2-40B4-BE49-F238E27FC236}">
                          <a16:creationId xmlns:a16="http://schemas.microsoft.com/office/drawing/2014/main" id="{A22DDE75-7E2F-8840-AB42-DC15F5576F9B}"/>
                        </a:ext>
                      </a:extLst>
                    </p:cNvPr>
                    <p:cNvSpPr/>
                    <p:nvPr/>
                  </p:nvSpPr>
                  <p:spPr>
                    <a:xfrm>
                      <a:off x="3587719" y="3240380"/>
                      <a:ext cx="1738676" cy="85280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8x8</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93" name="Rectangle 92">
                      <a:extLst>
                        <a:ext uri="{FF2B5EF4-FFF2-40B4-BE49-F238E27FC236}">
                          <a16:creationId xmlns:a16="http://schemas.microsoft.com/office/drawing/2014/main" id="{F990EF81-2F31-5444-A432-3717436135B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83" name="Rectangle 82">
                <a:extLst>
                  <a:ext uri="{FF2B5EF4-FFF2-40B4-BE49-F238E27FC236}">
                    <a16:creationId xmlns:a16="http://schemas.microsoft.com/office/drawing/2014/main" id="{B5D6A7CE-AA39-D240-BF02-A88ED77985B7}"/>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Pavlov</a:t>
                </a:r>
              </a:p>
            </p:txBody>
          </p:sp>
        </p:grpSp>
      </p:grpSp>
      <p:grpSp>
        <p:nvGrpSpPr>
          <p:cNvPr id="19" name="Group 18">
            <a:extLst>
              <a:ext uri="{FF2B5EF4-FFF2-40B4-BE49-F238E27FC236}">
                <a16:creationId xmlns:a16="http://schemas.microsoft.com/office/drawing/2014/main" id="{7B29D62D-745B-F64C-A32D-E97DD4298D88}"/>
              </a:ext>
            </a:extLst>
          </p:cNvPr>
          <p:cNvGrpSpPr/>
          <p:nvPr/>
        </p:nvGrpSpPr>
        <p:grpSpPr>
          <a:xfrm>
            <a:off x="33580" y="4873478"/>
            <a:ext cx="9027206" cy="1667876"/>
            <a:chOff x="33580" y="4873478"/>
            <a:chExt cx="9027206" cy="1667876"/>
          </a:xfrm>
        </p:grpSpPr>
        <p:sp>
          <p:nvSpPr>
            <p:cNvPr id="416" name="Rounded Rectangle 415">
              <a:extLst>
                <a:ext uri="{FF2B5EF4-FFF2-40B4-BE49-F238E27FC236}">
                  <a16:creationId xmlns:a16="http://schemas.microsoft.com/office/drawing/2014/main" id="{4C57B803-A073-4E45-8AA8-28E3349B669F}"/>
                </a:ext>
              </a:extLst>
            </p:cNvPr>
            <p:cNvSpPr/>
            <p:nvPr/>
          </p:nvSpPr>
          <p:spPr>
            <a:xfrm>
              <a:off x="33580" y="4915364"/>
              <a:ext cx="9027206" cy="1625990"/>
            </a:xfrm>
            <a:prstGeom prst="roundRect">
              <a:avLst>
                <a:gd name="adj" fmla="val 6701"/>
              </a:avLst>
            </a:prstGeom>
            <a:solidFill>
              <a:schemeClr val="accent1">
                <a:lumMod val="20000"/>
                <a:lumOff val="80000"/>
                <a:alpha val="12549"/>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98" name="Group 97">
              <a:extLst>
                <a:ext uri="{FF2B5EF4-FFF2-40B4-BE49-F238E27FC236}">
                  <a16:creationId xmlns:a16="http://schemas.microsoft.com/office/drawing/2014/main" id="{2AC908C9-4F94-804F-B78C-495BB46DBEB8}"/>
                </a:ext>
              </a:extLst>
            </p:cNvPr>
            <p:cNvGrpSpPr/>
            <p:nvPr/>
          </p:nvGrpSpPr>
          <p:grpSpPr>
            <a:xfrm>
              <a:off x="503692" y="4873478"/>
              <a:ext cx="3569350" cy="1535945"/>
              <a:chOff x="538417" y="1709874"/>
              <a:chExt cx="3569350" cy="1535945"/>
            </a:xfrm>
          </p:grpSpPr>
          <p:grpSp>
            <p:nvGrpSpPr>
              <p:cNvPr id="99" name="Group 98">
                <a:extLst>
                  <a:ext uri="{FF2B5EF4-FFF2-40B4-BE49-F238E27FC236}">
                    <a16:creationId xmlns:a16="http://schemas.microsoft.com/office/drawing/2014/main" id="{FEA33B8B-DEC6-D94B-9AB9-5678D2055DF5}"/>
                  </a:ext>
                </a:extLst>
              </p:cNvPr>
              <p:cNvGrpSpPr/>
              <p:nvPr/>
            </p:nvGrpSpPr>
            <p:grpSpPr>
              <a:xfrm>
                <a:off x="538417" y="2158097"/>
                <a:ext cx="3569350" cy="1087722"/>
                <a:chOff x="411406" y="3321577"/>
                <a:chExt cx="3569350" cy="1087722"/>
              </a:xfrm>
            </p:grpSpPr>
            <p:sp>
              <p:nvSpPr>
                <p:cNvPr id="101" name="Rounded Rectangle 100">
                  <a:extLst>
                    <a:ext uri="{FF2B5EF4-FFF2-40B4-BE49-F238E27FC236}">
                      <a16:creationId xmlns:a16="http://schemas.microsoft.com/office/drawing/2014/main" id="{D438F16C-A54D-C24F-A5D7-CBCE915F0080}"/>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102" name="Straight Arrow Connector 101">
                  <a:extLst>
                    <a:ext uri="{FF2B5EF4-FFF2-40B4-BE49-F238E27FC236}">
                      <a16:creationId xmlns:a16="http://schemas.microsoft.com/office/drawing/2014/main" id="{2D3758AD-5BBB-8F40-9CD3-A674492DB4D6}"/>
                    </a:ext>
                  </a:extLst>
                </p:cNvPr>
                <p:cNvCxnSpPr>
                  <a:cxnSpLocks/>
                  <a:stCxn id="101" idx="1"/>
                  <a:endCxn id="104" idx="3"/>
                </p:cNvCxnSpPr>
                <p:nvPr/>
              </p:nvCxnSpPr>
              <p:spPr>
                <a:xfrm flipH="1">
                  <a:off x="2613313" y="3864649"/>
                  <a:ext cx="674017" cy="789"/>
                </a:xfrm>
                <a:prstGeom prst="straightConnector1">
                  <a:avLst/>
                </a:prstGeom>
                <a:noFill/>
                <a:ln w="57150" cap="flat" cmpd="sng" algn="ctr">
                  <a:solidFill>
                    <a:schemeClr val="tx1"/>
                  </a:solidFill>
                  <a:prstDash val="solid"/>
                  <a:miter lim="800000"/>
                  <a:headEnd type="triangle"/>
                  <a:tailEnd type="triangle"/>
                </a:ln>
                <a:effectLst/>
              </p:spPr>
            </p:cxnSp>
            <p:sp>
              <p:nvSpPr>
                <p:cNvPr id="103" name="Rectangle 102">
                  <a:extLst>
                    <a:ext uri="{FF2B5EF4-FFF2-40B4-BE49-F238E27FC236}">
                      <a16:creationId xmlns:a16="http://schemas.microsoft.com/office/drawing/2014/main" id="{3F4CF825-B381-B04E-90F6-8B77A787B005}"/>
                    </a:ext>
                  </a:extLst>
                </p:cNvPr>
                <p:cNvSpPr/>
                <p:nvPr/>
              </p:nvSpPr>
              <p:spPr>
                <a:xfrm>
                  <a:off x="2151452" y="3569794"/>
                  <a:ext cx="1637326"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104" name="Rounded Rectangle 103">
                  <a:extLst>
                    <a:ext uri="{FF2B5EF4-FFF2-40B4-BE49-F238E27FC236}">
                      <a16:creationId xmlns:a16="http://schemas.microsoft.com/office/drawing/2014/main" id="{D32A72EB-E817-264F-9010-C25D0A11E1C3}"/>
                    </a:ext>
                  </a:extLst>
                </p:cNvPr>
                <p:cNvSpPr/>
                <p:nvPr/>
              </p:nvSpPr>
              <p:spPr>
                <a:xfrm>
                  <a:off x="41140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05" name="Group 104">
                  <a:extLst>
                    <a:ext uri="{FF2B5EF4-FFF2-40B4-BE49-F238E27FC236}">
                      <a16:creationId xmlns:a16="http://schemas.microsoft.com/office/drawing/2014/main" id="{B7B7EF96-45C3-4B40-9BF8-83C730466F11}"/>
                    </a:ext>
                  </a:extLst>
                </p:cNvPr>
                <p:cNvGrpSpPr/>
                <p:nvPr/>
              </p:nvGrpSpPr>
              <p:grpSpPr>
                <a:xfrm>
                  <a:off x="488284" y="3511613"/>
                  <a:ext cx="2074467" cy="692007"/>
                  <a:chOff x="2355287" y="3064259"/>
                  <a:chExt cx="2986730" cy="1166981"/>
                </a:xfrm>
              </p:grpSpPr>
              <p:sp>
                <p:nvSpPr>
                  <p:cNvPr id="106" name="Rounded Rectangle 105">
                    <a:extLst>
                      <a:ext uri="{FF2B5EF4-FFF2-40B4-BE49-F238E27FC236}">
                        <a16:creationId xmlns:a16="http://schemas.microsoft.com/office/drawing/2014/main" id="{136552F5-A6EA-2647-A7B7-A4551570AEB3}"/>
                      </a:ext>
                    </a:extLst>
                  </p:cNvPr>
                  <p:cNvSpPr/>
                  <p:nvPr/>
                </p:nvSpPr>
                <p:spPr>
                  <a:xfrm>
                    <a:off x="2355287" y="3099152"/>
                    <a:ext cx="460780" cy="1122538"/>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07" name="Rounded Rectangle 106">
                    <a:extLst>
                      <a:ext uri="{FF2B5EF4-FFF2-40B4-BE49-F238E27FC236}">
                        <a16:creationId xmlns:a16="http://schemas.microsoft.com/office/drawing/2014/main" id="{054A14EB-7263-4E47-B359-1D6C8A3ACD0F}"/>
                      </a:ext>
                    </a:extLst>
                  </p:cNvPr>
                  <p:cNvSpPr/>
                  <p:nvPr/>
                </p:nvSpPr>
                <p:spPr>
                  <a:xfrm>
                    <a:off x="2888933" y="3108702"/>
                    <a:ext cx="460783" cy="1122538"/>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108" name="Group 107">
                    <a:extLst>
                      <a:ext uri="{FF2B5EF4-FFF2-40B4-BE49-F238E27FC236}">
                        <a16:creationId xmlns:a16="http://schemas.microsoft.com/office/drawing/2014/main" id="{E47D3F3F-D5CF-DF44-8AD7-4096B7B667D5}"/>
                      </a:ext>
                    </a:extLst>
                  </p:cNvPr>
                  <p:cNvGrpSpPr/>
                  <p:nvPr/>
                </p:nvGrpSpPr>
                <p:grpSpPr>
                  <a:xfrm>
                    <a:off x="2859541" y="3064259"/>
                    <a:ext cx="2482476" cy="1157432"/>
                    <a:chOff x="2859541" y="3064259"/>
                    <a:chExt cx="2482476" cy="1157432"/>
                  </a:xfrm>
                </p:grpSpPr>
                <p:sp>
                  <p:nvSpPr>
                    <p:cNvPr id="109" name="Rounded Rectangle 108">
                      <a:extLst>
                        <a:ext uri="{FF2B5EF4-FFF2-40B4-BE49-F238E27FC236}">
                          <a16:creationId xmlns:a16="http://schemas.microsoft.com/office/drawing/2014/main" id="{051FF666-2DD4-CF4C-84F8-932DBC5C5A9E}"/>
                        </a:ext>
                      </a:extLst>
                    </p:cNvPr>
                    <p:cNvSpPr/>
                    <p:nvPr/>
                  </p:nvSpPr>
                  <p:spPr>
                    <a:xfrm>
                      <a:off x="3503074" y="3099153"/>
                      <a:ext cx="1838943" cy="112253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16x16</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110" name="Rectangle 109">
                      <a:extLst>
                        <a:ext uri="{FF2B5EF4-FFF2-40B4-BE49-F238E27FC236}">
                          <a16:creationId xmlns:a16="http://schemas.microsoft.com/office/drawing/2014/main" id="{6DC9A29F-B404-3A45-9151-CA1C2576B8D6}"/>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100" name="Rectangle 99">
                <a:extLst>
                  <a:ext uri="{FF2B5EF4-FFF2-40B4-BE49-F238E27FC236}">
                    <a16:creationId xmlns:a16="http://schemas.microsoft.com/office/drawing/2014/main" id="{CC91154C-8ED8-E642-BACE-0E9F6A34A989}"/>
                  </a:ext>
                </a:extLst>
              </p:cNvPr>
              <p:cNvSpPr/>
              <p:nvPr/>
            </p:nvSpPr>
            <p:spPr>
              <a:xfrm>
                <a:off x="1632951" y="1709874"/>
                <a:ext cx="144977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Jacquard</a:t>
                </a:r>
              </a:p>
            </p:txBody>
          </p:sp>
        </p:grpSp>
      </p:grpSp>
      <p:sp>
        <p:nvSpPr>
          <p:cNvPr id="51" name="Rectangle 50">
            <a:extLst>
              <a:ext uri="{FF2B5EF4-FFF2-40B4-BE49-F238E27FC236}">
                <a16:creationId xmlns:a16="http://schemas.microsoft.com/office/drawing/2014/main" id="{87DE5B7A-1C5B-F848-BE50-F6E464706AF2}"/>
              </a:ext>
            </a:extLst>
          </p:cNvPr>
          <p:cNvSpPr/>
          <p:nvPr/>
        </p:nvSpPr>
        <p:spPr>
          <a:xfrm>
            <a:off x="3957293" y="1543154"/>
            <a:ext cx="5339107" cy="2246769"/>
          </a:xfrm>
          <a:prstGeom prst="rect">
            <a:avLst/>
          </a:prstGeom>
        </p:spPr>
        <p:txBody>
          <a:bodyPr wrap="square">
            <a:spAutoFit/>
          </a:bodyPr>
          <a:lstStyle/>
          <a:p>
            <a:pPr marL="173037" marR="0" lvl="0" defTabSz="914400" rtl="0" eaLnBrk="1" fontAlgn="auto" latinLnBrk="0" hangingPunct="1">
              <a:lnSpc>
                <a:spcPct val="100000"/>
              </a:lnSpc>
              <a:spcBef>
                <a:spcPts val="0"/>
              </a:spcBef>
              <a:spcAft>
                <a:spcPts val="0"/>
              </a:spcAft>
              <a:buClrTx/>
              <a:buSzTx/>
              <a:defRPr/>
            </a:pPr>
            <a:r>
              <a:rPr kumimoji="0" lang="en-US" sz="2000" b="1" i="0" u="sng" strike="noStrike" kern="1200" cap="none" spc="0" normalizeH="0" baseline="0" noProof="0" dirty="0">
                <a:ln>
                  <a:noFill/>
                </a:ln>
                <a:solidFill>
                  <a:prstClr val="black"/>
                </a:solidFill>
                <a:effectLst/>
                <a:uLnTx/>
                <a:uFillTx/>
                <a:latin typeface="Gill Sans MT"/>
                <a:ea typeface="+mn-ea"/>
                <a:cs typeface="Gill Sans MT"/>
              </a:rPr>
              <a:t>Families 1&amp;2</a:t>
            </a:r>
            <a:r>
              <a:rPr kumimoji="0" lang="en-US" sz="20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compute-centric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layers</a:t>
            </a:r>
          </a:p>
          <a:p>
            <a:pPr marL="173037" marR="0" lvl="0" defTabSz="914400" rtl="0" eaLnBrk="1" fontAlgn="auto" latinLnBrk="0" hangingPunct="1">
              <a:lnSpc>
                <a:spcPct val="100000"/>
              </a:lnSpc>
              <a:spcBef>
                <a:spcPts val="0"/>
              </a:spcBef>
              <a:spcAft>
                <a:spcPts val="0"/>
              </a:spcAft>
              <a:buClrTx/>
              <a:buSzTx/>
              <a:defRPr/>
            </a:pPr>
            <a:r>
              <a:rPr lang="en-US" sz="2000" b="1" dirty="0">
                <a:solidFill>
                  <a:srgbClr val="1400FF"/>
                </a:solidFill>
                <a:latin typeface="Gill Sans MT"/>
                <a:cs typeface="Gill Sans MT"/>
              </a:rPr>
              <a:t>- 32x32 PE Array </a:t>
            </a:r>
            <a:r>
              <a:rPr lang="en-US" sz="2000" b="1" dirty="0">
                <a:solidFill>
                  <a:prstClr val="black"/>
                </a:solidFill>
                <a:cs typeface="Gill Sans MT"/>
              </a:rPr>
              <a:t>→ 2 TFLOP/s</a:t>
            </a:r>
          </a:p>
          <a:p>
            <a:pPr marL="173037" defTabSz="914400"/>
            <a:r>
              <a:rPr lang="en-US" sz="2000" b="1" dirty="0">
                <a:solidFill>
                  <a:srgbClr val="1400FF"/>
                </a:solidFill>
                <a:cs typeface="Gill Sans MT"/>
              </a:rPr>
              <a:t>- 256KB</a:t>
            </a:r>
            <a:r>
              <a:rPr lang="en-US" sz="2000" b="1" dirty="0">
                <a:solidFill>
                  <a:prstClr val="black"/>
                </a:solidFill>
                <a:cs typeface="Gill Sans MT"/>
              </a:rPr>
              <a:t> Act. Buffer → </a:t>
            </a:r>
            <a:r>
              <a:rPr lang="en-US" sz="2000" b="1" dirty="0">
                <a:solidFill>
                  <a:srgbClr val="C00000"/>
                </a:solidFill>
                <a:cs typeface="Gill Sans MT"/>
              </a:rPr>
              <a:t>8x </a:t>
            </a:r>
            <a:r>
              <a:rPr lang="en-US" sz="2000" b="1" dirty="0">
                <a:solidFill>
                  <a:prstClr val="black"/>
                </a:solidFill>
                <a:cs typeface="Gill Sans MT"/>
              </a:rPr>
              <a:t>Reduction</a:t>
            </a:r>
          </a:p>
          <a:p>
            <a:pPr marL="173037" defTabSz="914400"/>
            <a:r>
              <a:rPr lang="en-US" sz="2000" b="1" dirty="0">
                <a:solidFill>
                  <a:srgbClr val="1400FF"/>
                </a:solidFill>
                <a:cs typeface="Gill Sans MT"/>
              </a:rPr>
              <a:t>- 128KB</a:t>
            </a:r>
            <a:r>
              <a:rPr lang="en-US" sz="2000" b="1" dirty="0">
                <a:solidFill>
                  <a:prstClr val="black"/>
                </a:solidFill>
                <a:cs typeface="Gill Sans MT"/>
              </a:rPr>
              <a:t> Param. Buffer → </a:t>
            </a:r>
            <a:r>
              <a:rPr lang="en-US" sz="2000" b="1" dirty="0">
                <a:solidFill>
                  <a:srgbClr val="C00000"/>
                </a:solidFill>
                <a:cs typeface="Gill Sans MT"/>
              </a:rPr>
              <a:t>32x</a:t>
            </a:r>
            <a:r>
              <a:rPr lang="en-US" sz="2000" b="1" dirty="0">
                <a:solidFill>
                  <a:prstClr val="black"/>
                </a:solidFill>
                <a:cs typeface="Gill Sans MT"/>
              </a:rPr>
              <a:t> Reduction</a:t>
            </a:r>
          </a:p>
          <a:p>
            <a:pPr marL="173037" defTabSz="914400"/>
            <a:r>
              <a:rPr lang="en-US" sz="2000" b="1" dirty="0">
                <a:solidFill>
                  <a:srgbClr val="1400FF"/>
                </a:solidFill>
                <a:cs typeface="Gill Sans MT"/>
              </a:rPr>
              <a:t>- On-chip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54" name="Rectangle 53">
            <a:extLst>
              <a:ext uri="{FF2B5EF4-FFF2-40B4-BE49-F238E27FC236}">
                <a16:creationId xmlns:a16="http://schemas.microsoft.com/office/drawing/2014/main" id="{89054C28-1AE9-CE40-B196-9975F1E9B28B}"/>
              </a:ext>
            </a:extLst>
          </p:cNvPr>
          <p:cNvSpPr/>
          <p:nvPr/>
        </p:nvSpPr>
        <p:spPr>
          <a:xfrm>
            <a:off x="4050058" y="3262090"/>
            <a:ext cx="5339107" cy="2246769"/>
          </a:xfrm>
          <a:prstGeom prst="rect">
            <a:avLst/>
          </a:prstGeom>
        </p:spPr>
        <p:txBody>
          <a:bodyPr wrap="square">
            <a:spAutoFit/>
          </a:bodyPr>
          <a:lstStyle/>
          <a:p>
            <a:pPr marL="173037" marR="0" lvl="0" defTabSz="914400" rtl="0" eaLnBrk="1" fontAlgn="auto" latinLnBrk="0" hangingPunct="1">
              <a:lnSpc>
                <a:spcPct val="100000"/>
              </a:lnSpc>
              <a:spcBef>
                <a:spcPts val="0"/>
              </a:spcBef>
              <a:spcAft>
                <a:spcPts val="0"/>
              </a:spcAft>
              <a:buClrTx/>
              <a:buSzTx/>
              <a:defRPr/>
            </a:pPr>
            <a:r>
              <a:rPr kumimoji="0" lang="en-US" sz="2000" b="1" i="0" u="sng" strike="noStrike" kern="1200" cap="none" spc="0" normalizeH="0" baseline="0" noProof="0" dirty="0">
                <a:ln>
                  <a:noFill/>
                </a:ln>
                <a:solidFill>
                  <a:prstClr val="black"/>
                </a:solidFill>
                <a:effectLst/>
                <a:uLnTx/>
                <a:uFillTx/>
                <a:latin typeface="Gill Sans MT"/>
                <a:ea typeface="+mn-ea"/>
                <a:cs typeface="Gill Sans MT"/>
              </a:rPr>
              <a:t>Family 3</a:t>
            </a:r>
            <a:r>
              <a:rPr kumimoji="0" lang="en-US" sz="20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chemeClr val="accent2"/>
                </a:solidFill>
                <a:effectLst/>
                <a:uLnTx/>
                <a:uFillTx/>
                <a:latin typeface="Gill Sans MT"/>
                <a:ea typeface="+mn-ea"/>
                <a:cs typeface="Gill Sans MT"/>
              </a:rPr>
              <a:t>LSTM data-centric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layers</a:t>
            </a:r>
          </a:p>
          <a:p>
            <a:pPr marL="173037" marR="0" lvl="0" defTabSz="914400" rtl="0" eaLnBrk="1" fontAlgn="auto" latinLnBrk="0" hangingPunct="1">
              <a:lnSpc>
                <a:spcPct val="100000"/>
              </a:lnSpc>
              <a:spcBef>
                <a:spcPts val="0"/>
              </a:spcBef>
              <a:spcAft>
                <a:spcPts val="0"/>
              </a:spcAft>
              <a:buClrTx/>
              <a:buSzTx/>
              <a:defRPr/>
            </a:pPr>
            <a:r>
              <a:rPr lang="en-US" sz="2000" b="1" dirty="0">
                <a:solidFill>
                  <a:srgbClr val="1400FF"/>
                </a:solidFill>
                <a:latin typeface="Gill Sans MT"/>
                <a:cs typeface="Gill Sans MT"/>
              </a:rPr>
              <a:t>- 8x8 PE Array </a:t>
            </a:r>
            <a:r>
              <a:rPr lang="en-US" sz="2000" b="1" dirty="0">
                <a:solidFill>
                  <a:prstClr val="black"/>
                </a:solidFill>
                <a:cs typeface="Gill Sans MT"/>
              </a:rPr>
              <a:t>→ 128 GFLOP/s</a:t>
            </a:r>
          </a:p>
          <a:p>
            <a:pPr marL="173037" defTabSz="914400"/>
            <a:r>
              <a:rPr lang="en-US" sz="2000" b="1" dirty="0">
                <a:solidFill>
                  <a:srgbClr val="1400FF"/>
                </a:solidFill>
                <a:cs typeface="Gill Sans MT"/>
              </a:rPr>
              <a:t>- 128KB</a:t>
            </a:r>
            <a:r>
              <a:rPr lang="en-US" sz="2000" b="1" dirty="0">
                <a:solidFill>
                  <a:prstClr val="black"/>
                </a:solidFill>
                <a:cs typeface="Gill Sans MT"/>
              </a:rPr>
              <a:t> Act. Buffer → </a:t>
            </a:r>
            <a:r>
              <a:rPr lang="en-US" sz="2000" b="1" dirty="0">
                <a:solidFill>
                  <a:srgbClr val="C00000"/>
                </a:solidFill>
                <a:cs typeface="Gill Sans MT"/>
              </a:rPr>
              <a:t>16x </a:t>
            </a:r>
            <a:r>
              <a:rPr lang="en-US" sz="2000" b="1" dirty="0">
                <a:solidFill>
                  <a:prstClr val="black"/>
                </a:solidFill>
                <a:cs typeface="Gill Sans MT"/>
              </a:rPr>
              <a:t>Reduction</a:t>
            </a:r>
          </a:p>
          <a:p>
            <a:pPr marL="173037" defTabSz="914400"/>
            <a:r>
              <a:rPr lang="en-US" sz="2000" b="1" dirty="0">
                <a:solidFill>
                  <a:schemeClr val="accent2"/>
                </a:solidFill>
                <a:cs typeface="Gill Sans MT"/>
              </a:rPr>
              <a:t>- </a:t>
            </a:r>
            <a:r>
              <a:rPr lang="en-US" sz="2000" b="1" u="sng" dirty="0">
                <a:solidFill>
                  <a:schemeClr val="accent2"/>
                </a:solidFill>
                <a:cs typeface="Gill Sans MT"/>
              </a:rPr>
              <a:t>No</a:t>
            </a:r>
            <a:r>
              <a:rPr lang="en-US" sz="2000" b="1" dirty="0">
                <a:solidFill>
                  <a:prstClr val="black"/>
                </a:solidFill>
                <a:cs typeface="Gill Sans MT"/>
              </a:rPr>
              <a:t> Param. Buffer → </a:t>
            </a:r>
            <a:r>
              <a:rPr lang="en-US" sz="2000" b="1" dirty="0">
                <a:solidFill>
                  <a:srgbClr val="C00000"/>
                </a:solidFill>
                <a:cs typeface="Gill Sans MT"/>
              </a:rPr>
              <a:t>4MB in Baseline </a:t>
            </a:r>
            <a:endParaRPr lang="en-US" sz="2000" b="1" dirty="0">
              <a:solidFill>
                <a:prstClr val="black"/>
              </a:solidFill>
              <a:cs typeface="Gill Sans MT"/>
            </a:endParaRPr>
          </a:p>
          <a:p>
            <a:pPr marL="173037" defTabSz="914400"/>
            <a:r>
              <a:rPr lang="en-US" sz="2000" b="1" dirty="0">
                <a:solidFill>
                  <a:srgbClr val="1400FF"/>
                </a:solidFill>
                <a:cs typeface="Gill Sans MT"/>
              </a:rPr>
              <a:t>- Near-data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 name="Slide Number Placeholder 7"/>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59" name="Rectangle 58">
            <a:extLst>
              <a:ext uri="{FF2B5EF4-FFF2-40B4-BE49-F238E27FC236}">
                <a16:creationId xmlns:a16="http://schemas.microsoft.com/office/drawing/2014/main" id="{F0C3AC00-099D-024D-B64B-27B420769F2C}"/>
              </a:ext>
            </a:extLst>
          </p:cNvPr>
          <p:cNvSpPr/>
          <p:nvPr/>
        </p:nvSpPr>
        <p:spPr>
          <a:xfrm>
            <a:off x="3801319" y="5190719"/>
            <a:ext cx="6113362" cy="1938992"/>
          </a:xfrm>
          <a:prstGeom prst="rect">
            <a:avLst/>
          </a:prstGeom>
        </p:spPr>
        <p:txBody>
          <a:bodyPr wrap="square">
            <a:spAutoFit/>
          </a:bodyPr>
          <a:lstStyle/>
          <a:p>
            <a:pPr marL="333375" lvl="0" defTabSz="914400"/>
            <a:r>
              <a:rPr lang="en-US" sz="2000" b="1" dirty="0">
                <a:solidFill>
                  <a:srgbClr val="1400FF"/>
                </a:solidFill>
                <a:latin typeface="Gill Sans MT"/>
                <a:cs typeface="Gill Sans MT"/>
              </a:rPr>
              <a:t>-16x16</a:t>
            </a:r>
            <a:r>
              <a:rPr lang="en-US" sz="2000" b="1" dirty="0">
                <a:solidFill>
                  <a:prstClr val="black"/>
                </a:solidFill>
                <a:latin typeface="Gill Sans MT"/>
                <a:cs typeface="Gill Sans MT"/>
              </a:rPr>
              <a:t> PE Array </a:t>
            </a:r>
            <a:r>
              <a:rPr lang="en-US" sz="2000" b="1" dirty="0">
                <a:solidFill>
                  <a:prstClr val="black"/>
                </a:solidFill>
                <a:cs typeface="Gill Sans MT"/>
              </a:rPr>
              <a:t>→ 256 GFLOP/s</a:t>
            </a:r>
          </a:p>
          <a:p>
            <a:pPr marL="333375" defTabSz="914400"/>
            <a:r>
              <a:rPr lang="en-US" sz="2000" b="1" dirty="0">
                <a:solidFill>
                  <a:srgbClr val="1400FF"/>
                </a:solidFill>
                <a:cs typeface="Gill Sans MT"/>
              </a:rPr>
              <a:t>-128KB</a:t>
            </a:r>
            <a:r>
              <a:rPr lang="en-US" sz="2000" b="1" dirty="0">
                <a:solidFill>
                  <a:prstClr val="black"/>
                </a:solidFill>
                <a:cs typeface="Gill Sans MT"/>
              </a:rPr>
              <a:t> Act. Buffer → </a:t>
            </a:r>
            <a:r>
              <a:rPr lang="en-US" sz="2000" b="1" dirty="0">
                <a:solidFill>
                  <a:srgbClr val="C00000"/>
                </a:solidFill>
                <a:cs typeface="Gill Sans MT"/>
              </a:rPr>
              <a:t>16x </a:t>
            </a:r>
            <a:r>
              <a:rPr lang="en-US" sz="2000" b="1" dirty="0">
                <a:solidFill>
                  <a:prstClr val="black"/>
                </a:solidFill>
                <a:cs typeface="Gill Sans MT"/>
              </a:rPr>
              <a:t>Reduction</a:t>
            </a:r>
          </a:p>
          <a:p>
            <a:pPr marL="333375" defTabSz="914400"/>
            <a:r>
              <a:rPr lang="en-US" sz="2000" b="1" dirty="0">
                <a:solidFill>
                  <a:srgbClr val="1400FF"/>
                </a:solidFill>
                <a:cs typeface="Gill Sans MT"/>
              </a:rPr>
              <a:t>-128KB</a:t>
            </a:r>
            <a:r>
              <a:rPr lang="en-US" sz="2000" b="1" dirty="0">
                <a:solidFill>
                  <a:prstClr val="black"/>
                </a:solidFill>
                <a:cs typeface="Gill Sans MT"/>
              </a:rPr>
              <a:t> Param. Buffer → </a:t>
            </a:r>
            <a:r>
              <a:rPr lang="en-US" sz="2000" b="1" dirty="0">
                <a:solidFill>
                  <a:srgbClr val="C00000"/>
                </a:solidFill>
                <a:cs typeface="Gill Sans MT"/>
              </a:rPr>
              <a:t>32x </a:t>
            </a:r>
            <a:r>
              <a:rPr lang="en-US" sz="2000" b="1" dirty="0">
                <a:cs typeface="Gill Sans MT"/>
              </a:rPr>
              <a:t>Reduction</a:t>
            </a:r>
          </a:p>
          <a:p>
            <a:pPr marL="333375" defTabSz="914400"/>
            <a:r>
              <a:rPr lang="en-US" sz="2000" b="1" dirty="0">
                <a:solidFill>
                  <a:srgbClr val="1400FF"/>
                </a:solidFill>
                <a:cs typeface="Gill Sans MT"/>
              </a:rPr>
              <a:t>- Near-data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60" name="Rectangle 59">
            <a:extLst>
              <a:ext uri="{FF2B5EF4-FFF2-40B4-BE49-F238E27FC236}">
                <a16:creationId xmlns:a16="http://schemas.microsoft.com/office/drawing/2014/main" id="{89A19609-9213-5A4A-91F2-9CFCE08C639A}"/>
              </a:ext>
            </a:extLst>
          </p:cNvPr>
          <p:cNvSpPr/>
          <p:nvPr/>
        </p:nvSpPr>
        <p:spPr>
          <a:xfrm>
            <a:off x="3666670" y="4923152"/>
            <a:ext cx="5920352" cy="369332"/>
          </a:xfrm>
          <a:prstGeom prst="rect">
            <a:avLst/>
          </a:prstGeom>
        </p:spPr>
        <p:txBody>
          <a:bodyPr wrap="square">
            <a:spAutoFit/>
          </a:bodyPr>
          <a:lstStyle/>
          <a:p>
            <a:pPr marL="173037" lvl="0" defTabSz="914400">
              <a:defRPr/>
            </a:pPr>
            <a:r>
              <a:rPr lang="en-US" b="1" u="sng" dirty="0">
                <a:solidFill>
                  <a:prstClr val="black"/>
                </a:solidFill>
                <a:cs typeface="Gill Sans MT"/>
              </a:rPr>
              <a:t>Families 4&amp;5</a:t>
            </a:r>
            <a:r>
              <a:rPr lang="en-US" b="1" dirty="0">
                <a:solidFill>
                  <a:prstClr val="black"/>
                </a:solidFill>
                <a:cs typeface="Gill Sans MT"/>
              </a:rPr>
              <a:t> → </a:t>
            </a:r>
            <a:r>
              <a:rPr lang="en-US" b="1" dirty="0">
                <a:solidFill>
                  <a:schemeClr val="accent2"/>
                </a:solidFill>
                <a:cs typeface="Gill Sans MT"/>
              </a:rPr>
              <a:t>non-LSTM data-centric </a:t>
            </a:r>
            <a:r>
              <a:rPr lang="en-US" b="1" dirty="0">
                <a:solidFill>
                  <a:prstClr val="black"/>
                </a:solidFill>
                <a:cs typeface="Gill Sans MT"/>
              </a:rPr>
              <a:t>layers</a:t>
            </a:r>
          </a:p>
        </p:txBody>
      </p:sp>
      <p:sp>
        <p:nvSpPr>
          <p:cNvPr id="61" name="Rectangle 60">
            <a:extLst>
              <a:ext uri="{FF2B5EF4-FFF2-40B4-BE49-F238E27FC236}">
                <a16:creationId xmlns:a16="http://schemas.microsoft.com/office/drawing/2014/main" id="{2D785FCC-27CF-0341-98E9-6F2F4CDA52D3}"/>
              </a:ext>
            </a:extLst>
          </p:cNvPr>
          <p:cNvSpPr/>
          <p:nvPr/>
        </p:nvSpPr>
        <p:spPr>
          <a:xfrm>
            <a:off x="28424" y="1518297"/>
            <a:ext cx="9144000" cy="337227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aphicFrame>
        <p:nvGraphicFramePr>
          <p:cNvPr id="62" name="Table 4">
            <a:extLst>
              <a:ext uri="{FF2B5EF4-FFF2-40B4-BE49-F238E27FC236}">
                <a16:creationId xmlns:a16="http://schemas.microsoft.com/office/drawing/2014/main" id="{97666126-6BB6-BE43-A44E-255BD90ABA7E}"/>
              </a:ext>
            </a:extLst>
          </p:cNvPr>
          <p:cNvGraphicFramePr>
            <a:graphicFrameLocks/>
          </p:cNvGraphicFramePr>
          <p:nvPr>
            <p:extLst>
              <p:ext uri="{D42A27DB-BD31-4B8C-83A1-F6EECF244321}">
                <p14:modId xmlns:p14="http://schemas.microsoft.com/office/powerpoint/2010/main" val="2826701038"/>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a:t>
                      </a:r>
                      <a:r>
                        <a:rPr lang="en-US" sz="800" kern="1200" dirty="0">
                          <a:solidFill>
                            <a:srgbClr val="1F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31252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xEl>
                                              <p:pRg st="0" end="0"/>
                                            </p:txEl>
                                          </p:spTgt>
                                        </p:tgtEl>
                                        <p:attrNameLst>
                                          <p:attrName>style.visibility</p:attrName>
                                        </p:attrNameLst>
                                      </p:cBhvr>
                                      <p:to>
                                        <p:strVal val="visible"/>
                                      </p:to>
                                    </p:set>
                                    <p:animEffect transition="in" filter="fade">
                                      <p:cBhvr>
                                        <p:cTn id="17" dur="500"/>
                                        <p:tgtEl>
                                          <p:spTgt spid="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xEl>
                                              <p:pRg st="1" end="1"/>
                                            </p:txEl>
                                          </p:spTgt>
                                        </p:tgtEl>
                                        <p:attrNameLst>
                                          <p:attrName>style.visibility</p:attrName>
                                        </p:attrNameLst>
                                      </p:cBhvr>
                                      <p:to>
                                        <p:strVal val="visible"/>
                                      </p:to>
                                    </p:set>
                                    <p:animEffect transition="in" filter="fade">
                                      <p:cBhvr>
                                        <p:cTn id="22" dur="500"/>
                                        <p:tgtEl>
                                          <p:spTgt spid="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xEl>
                                              <p:pRg st="2" end="2"/>
                                            </p:txEl>
                                          </p:spTgt>
                                        </p:tgtEl>
                                        <p:attrNameLst>
                                          <p:attrName>style.visibility</p:attrName>
                                        </p:attrNameLst>
                                      </p:cBhvr>
                                      <p:to>
                                        <p:strVal val="visible"/>
                                      </p:to>
                                    </p:set>
                                    <p:animEffect transition="in" filter="fade">
                                      <p:cBhvr>
                                        <p:cTn id="27" dur="500"/>
                                        <p:tgtEl>
                                          <p:spTgt spid="5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xEl>
                                              <p:pRg st="3" end="3"/>
                                            </p:txEl>
                                          </p:spTgt>
                                        </p:tgtEl>
                                        <p:attrNameLst>
                                          <p:attrName>style.visibility</p:attrName>
                                        </p:attrNameLst>
                                      </p:cBhvr>
                                      <p:to>
                                        <p:strVal val="visible"/>
                                      </p:to>
                                    </p:set>
                                    <p:animEffect transition="in" filter="fade">
                                      <p:cBhvr>
                                        <p:cTn id="32" dur="500"/>
                                        <p:tgtEl>
                                          <p:spTgt spid="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 y="-76200"/>
            <a:ext cx="9144000" cy="914400"/>
          </a:xfrm>
        </p:spPr>
        <p:txBody>
          <a:bodyPr>
            <a:noAutofit/>
          </a:bodyPr>
          <a:lstStyle/>
          <a:p>
            <a:r>
              <a:rPr lang="en-US" sz="3600" dirty="0">
                <a:latin typeface="Gill Sans MT"/>
                <a:cs typeface="Gill Sans MT"/>
              </a:rPr>
              <a:t>Mensa-G: Mensa for Google Edge Models</a:t>
            </a:r>
            <a:endParaRPr lang="en-US" sz="3200" dirty="0">
              <a:latin typeface="Gill Sans MT"/>
              <a:cs typeface="Gill Sans MT"/>
            </a:endParaRPr>
          </a:p>
        </p:txBody>
      </p:sp>
      <p:sp>
        <p:nvSpPr>
          <p:cNvPr id="264" name="Rectangle 263"/>
          <p:cNvSpPr/>
          <p:nvPr/>
        </p:nvSpPr>
        <p:spPr>
          <a:xfrm>
            <a:off x="-163975" y="720432"/>
            <a:ext cx="94488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Based on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key characteristics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of families, we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accelerators</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to efficiently execute inference across our Google NN models</a:t>
            </a:r>
          </a:p>
        </p:txBody>
      </p:sp>
      <p:pic>
        <p:nvPicPr>
          <p:cNvPr id="265" name="Picture 264"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17" name="Group 16">
            <a:extLst>
              <a:ext uri="{FF2B5EF4-FFF2-40B4-BE49-F238E27FC236}">
                <a16:creationId xmlns:a16="http://schemas.microsoft.com/office/drawing/2014/main" id="{5CF16450-7868-2D4C-AD9D-164406302825}"/>
              </a:ext>
            </a:extLst>
          </p:cNvPr>
          <p:cNvGrpSpPr/>
          <p:nvPr/>
        </p:nvGrpSpPr>
        <p:grpSpPr>
          <a:xfrm>
            <a:off x="58397" y="1519686"/>
            <a:ext cx="9027206" cy="1649458"/>
            <a:chOff x="58397" y="1519686"/>
            <a:chExt cx="9027206" cy="1649458"/>
          </a:xfrm>
        </p:grpSpPr>
        <p:sp>
          <p:nvSpPr>
            <p:cNvPr id="26" name="Rounded Rectangle 25">
              <a:extLst>
                <a:ext uri="{FF2B5EF4-FFF2-40B4-BE49-F238E27FC236}">
                  <a16:creationId xmlns:a16="http://schemas.microsoft.com/office/drawing/2014/main" id="{FFE30CC9-A57F-964B-B1C4-085778761BF6}"/>
                </a:ext>
              </a:extLst>
            </p:cNvPr>
            <p:cNvSpPr/>
            <p:nvPr/>
          </p:nvSpPr>
          <p:spPr>
            <a:xfrm>
              <a:off x="58397" y="1543154"/>
              <a:ext cx="9027206" cy="1625990"/>
            </a:xfrm>
            <a:prstGeom prst="roundRect">
              <a:avLst>
                <a:gd name="adj" fmla="val 6701"/>
              </a:avLst>
            </a:prstGeom>
            <a:solidFill>
              <a:srgbClr val="CCDFFF">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id="{6123ACDD-43AA-EF42-BC3E-E20BD3E40305}"/>
                </a:ext>
              </a:extLst>
            </p:cNvPr>
            <p:cNvGrpSpPr/>
            <p:nvPr/>
          </p:nvGrpSpPr>
          <p:grpSpPr>
            <a:xfrm>
              <a:off x="139422" y="1519686"/>
              <a:ext cx="3933620" cy="1506209"/>
              <a:chOff x="174147" y="1739610"/>
              <a:chExt cx="3933620" cy="1506209"/>
            </a:xfrm>
          </p:grpSpPr>
          <p:grpSp>
            <p:nvGrpSpPr>
              <p:cNvPr id="20" name="Group 19">
                <a:extLst>
                  <a:ext uri="{FF2B5EF4-FFF2-40B4-BE49-F238E27FC236}">
                    <a16:creationId xmlns:a16="http://schemas.microsoft.com/office/drawing/2014/main" id="{69582023-70C5-0E48-9FCB-34BD02E9C993}"/>
                  </a:ext>
                </a:extLst>
              </p:cNvPr>
              <p:cNvGrpSpPr/>
              <p:nvPr/>
            </p:nvGrpSpPr>
            <p:grpSpPr>
              <a:xfrm>
                <a:off x="174147" y="2158097"/>
                <a:ext cx="3933620" cy="1087722"/>
                <a:chOff x="47136" y="3321577"/>
                <a:chExt cx="3933620" cy="1087722"/>
              </a:xfrm>
            </p:grpSpPr>
            <p:sp>
              <p:nvSpPr>
                <p:cNvPr id="278" name="Rounded Rectangle 277">
                  <a:extLst>
                    <a:ext uri="{FF2B5EF4-FFF2-40B4-BE49-F238E27FC236}">
                      <a16:creationId xmlns:a16="http://schemas.microsoft.com/office/drawing/2014/main" id="{7FB5E80F-1CD7-2740-9FF1-3969F7A7986B}"/>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279" name="Straight Arrow Connector 278">
                  <a:extLst>
                    <a:ext uri="{FF2B5EF4-FFF2-40B4-BE49-F238E27FC236}">
                      <a16:creationId xmlns:a16="http://schemas.microsoft.com/office/drawing/2014/main" id="{9DA80B2D-1EC5-9141-8DDB-E002EF78B96E}"/>
                    </a:ext>
                  </a:extLst>
                </p:cNvPr>
                <p:cNvCxnSpPr>
                  <a:cxnSpLocks/>
                  <a:stCxn id="278" idx="1"/>
                  <a:endCxn id="282" idx="3"/>
                </p:cNvCxnSpPr>
                <p:nvPr/>
              </p:nvCxnSpPr>
              <p:spPr>
                <a:xfrm flipH="1">
                  <a:off x="2249043" y="3864649"/>
                  <a:ext cx="1038287" cy="789"/>
                </a:xfrm>
                <a:prstGeom prst="straightConnector1">
                  <a:avLst/>
                </a:prstGeom>
                <a:noFill/>
                <a:ln w="38100" cap="flat" cmpd="sng" algn="ctr">
                  <a:solidFill>
                    <a:schemeClr val="tx1"/>
                  </a:solidFill>
                  <a:prstDash val="solid"/>
                  <a:miter lim="800000"/>
                  <a:headEnd type="triangle"/>
                  <a:tailEnd type="triangle"/>
                </a:ln>
                <a:effectLst/>
              </p:spPr>
            </p:cxnSp>
            <p:sp>
              <p:nvSpPr>
                <p:cNvPr id="280" name="Rectangle 279">
                  <a:extLst>
                    <a:ext uri="{FF2B5EF4-FFF2-40B4-BE49-F238E27FC236}">
                      <a16:creationId xmlns:a16="http://schemas.microsoft.com/office/drawing/2014/main" id="{B844A9F6-FCB3-9D4D-880B-BFD0CAC1D2D2}"/>
                    </a:ext>
                  </a:extLst>
                </p:cNvPr>
                <p:cNvSpPr/>
                <p:nvPr/>
              </p:nvSpPr>
              <p:spPr>
                <a:xfrm>
                  <a:off x="2164374" y="3644258"/>
                  <a:ext cx="1207625"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32 GB/s</a:t>
                  </a:r>
                </a:p>
              </p:txBody>
            </p:sp>
            <p:sp>
              <p:nvSpPr>
                <p:cNvPr id="282" name="Rounded Rectangle 281">
                  <a:extLst>
                    <a:ext uri="{FF2B5EF4-FFF2-40B4-BE49-F238E27FC236}">
                      <a16:creationId xmlns:a16="http://schemas.microsoft.com/office/drawing/2014/main" id="{FF4CC56E-5369-1E47-BD59-F1A39F1DA8EE}"/>
                    </a:ext>
                  </a:extLst>
                </p:cNvPr>
                <p:cNvSpPr/>
                <p:nvPr/>
              </p:nvSpPr>
              <p:spPr>
                <a:xfrm>
                  <a:off x="4713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283" name="Group 282">
                  <a:extLst>
                    <a:ext uri="{FF2B5EF4-FFF2-40B4-BE49-F238E27FC236}">
                      <a16:creationId xmlns:a16="http://schemas.microsoft.com/office/drawing/2014/main" id="{0A51AE31-02CD-3D44-B7F0-C7E36EE3334B}"/>
                    </a:ext>
                  </a:extLst>
                </p:cNvPr>
                <p:cNvGrpSpPr/>
                <p:nvPr/>
              </p:nvGrpSpPr>
              <p:grpSpPr>
                <a:xfrm>
                  <a:off x="94279" y="3443144"/>
                  <a:ext cx="2098069" cy="846199"/>
                  <a:chOff x="1788016" y="2948796"/>
                  <a:chExt cx="3020711" cy="1427006"/>
                </a:xfrm>
              </p:grpSpPr>
              <p:sp>
                <p:nvSpPr>
                  <p:cNvPr id="292" name="Rounded Rectangle 291">
                    <a:extLst>
                      <a:ext uri="{FF2B5EF4-FFF2-40B4-BE49-F238E27FC236}">
                        <a16:creationId xmlns:a16="http://schemas.microsoft.com/office/drawing/2014/main" id="{617C4512-D2F1-BA4C-858E-BC9186192891}"/>
                      </a:ext>
                    </a:extLst>
                  </p:cNvPr>
                  <p:cNvSpPr/>
                  <p:nvPr/>
                </p:nvSpPr>
                <p:spPr>
                  <a:xfrm>
                    <a:off x="1788016" y="2949952"/>
                    <a:ext cx="460781" cy="142585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290" name="Rounded Rectangle 289">
                    <a:extLst>
                      <a:ext uri="{FF2B5EF4-FFF2-40B4-BE49-F238E27FC236}">
                        <a16:creationId xmlns:a16="http://schemas.microsoft.com/office/drawing/2014/main" id="{F4C42268-E801-A748-90BB-B1B3C311485D}"/>
                      </a:ext>
                    </a:extLst>
                  </p:cNvPr>
                  <p:cNvSpPr/>
                  <p:nvPr/>
                </p:nvSpPr>
                <p:spPr>
                  <a:xfrm>
                    <a:off x="2321661" y="2948796"/>
                    <a:ext cx="460781" cy="1421653"/>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286" name="Group 285">
                    <a:extLst>
                      <a:ext uri="{FF2B5EF4-FFF2-40B4-BE49-F238E27FC236}">
                        <a16:creationId xmlns:a16="http://schemas.microsoft.com/office/drawing/2014/main" id="{7EAA666B-5C37-584E-BAFE-65A09E6D572D}"/>
                      </a:ext>
                    </a:extLst>
                  </p:cNvPr>
                  <p:cNvGrpSpPr/>
                  <p:nvPr/>
                </p:nvGrpSpPr>
                <p:grpSpPr>
                  <a:xfrm>
                    <a:off x="2859540" y="2949955"/>
                    <a:ext cx="1949187" cy="1421654"/>
                    <a:chOff x="2859540" y="2949955"/>
                    <a:chExt cx="1949187" cy="1421654"/>
                  </a:xfrm>
                </p:grpSpPr>
                <p:sp>
                  <p:nvSpPr>
                    <p:cNvPr id="287" name="Rounded Rectangle 286">
                      <a:extLst>
                        <a:ext uri="{FF2B5EF4-FFF2-40B4-BE49-F238E27FC236}">
                          <a16:creationId xmlns:a16="http://schemas.microsoft.com/office/drawing/2014/main" id="{28F399E6-424A-464E-87FC-4F43970B2034}"/>
                        </a:ext>
                      </a:extLst>
                    </p:cNvPr>
                    <p:cNvSpPr/>
                    <p:nvPr/>
                  </p:nvSpPr>
                  <p:spPr>
                    <a:xfrm>
                      <a:off x="2859540" y="2949955"/>
                      <a:ext cx="1949187" cy="1421654"/>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32x32</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288" name="Rectangle 287">
                      <a:extLst>
                        <a:ext uri="{FF2B5EF4-FFF2-40B4-BE49-F238E27FC236}">
                          <a16:creationId xmlns:a16="http://schemas.microsoft.com/office/drawing/2014/main" id="{2A5C3138-7874-CD4A-88EF-0808946804F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369" name="Rectangle 368">
                <a:extLst>
                  <a:ext uri="{FF2B5EF4-FFF2-40B4-BE49-F238E27FC236}">
                    <a16:creationId xmlns:a16="http://schemas.microsoft.com/office/drawing/2014/main" id="{6648BFD0-A04F-074E-B77B-81E98AFFAC39}"/>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Pascal</a:t>
                </a:r>
              </a:p>
            </p:txBody>
          </p:sp>
        </p:grpSp>
      </p:grpSp>
      <p:grpSp>
        <p:nvGrpSpPr>
          <p:cNvPr id="18" name="Group 17">
            <a:extLst>
              <a:ext uri="{FF2B5EF4-FFF2-40B4-BE49-F238E27FC236}">
                <a16:creationId xmlns:a16="http://schemas.microsoft.com/office/drawing/2014/main" id="{4A74B879-5B8D-E647-BA5C-35388753E656}"/>
              </a:ext>
            </a:extLst>
          </p:cNvPr>
          <p:cNvGrpSpPr/>
          <p:nvPr/>
        </p:nvGrpSpPr>
        <p:grpSpPr>
          <a:xfrm>
            <a:off x="46818" y="3215029"/>
            <a:ext cx="9027206" cy="1644054"/>
            <a:chOff x="46818" y="3215029"/>
            <a:chExt cx="9027206" cy="1644054"/>
          </a:xfrm>
        </p:grpSpPr>
        <p:sp>
          <p:nvSpPr>
            <p:cNvPr id="415" name="Rounded Rectangle 414">
              <a:extLst>
                <a:ext uri="{FF2B5EF4-FFF2-40B4-BE49-F238E27FC236}">
                  <a16:creationId xmlns:a16="http://schemas.microsoft.com/office/drawing/2014/main" id="{E5EE4507-882B-C043-8849-6BA803953A4B}"/>
                </a:ext>
              </a:extLst>
            </p:cNvPr>
            <p:cNvSpPr/>
            <p:nvPr/>
          </p:nvSpPr>
          <p:spPr>
            <a:xfrm>
              <a:off x="46818" y="3233093"/>
              <a:ext cx="9027206" cy="1625990"/>
            </a:xfrm>
            <a:prstGeom prst="roundRect">
              <a:avLst>
                <a:gd name="adj" fmla="val 6701"/>
              </a:avLst>
            </a:prstGeom>
            <a:solidFill>
              <a:srgbClr val="B8CF92">
                <a:alpha val="12549"/>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81" name="Group 80">
              <a:extLst>
                <a:ext uri="{FF2B5EF4-FFF2-40B4-BE49-F238E27FC236}">
                  <a16:creationId xmlns:a16="http://schemas.microsoft.com/office/drawing/2014/main" id="{C1D8B7B6-29FE-494E-BF29-F97180A503C8}"/>
                </a:ext>
              </a:extLst>
            </p:cNvPr>
            <p:cNvGrpSpPr/>
            <p:nvPr/>
          </p:nvGrpSpPr>
          <p:grpSpPr>
            <a:xfrm>
              <a:off x="653987" y="3215029"/>
              <a:ext cx="3428098" cy="1506209"/>
              <a:chOff x="679669" y="1739610"/>
              <a:chExt cx="3428098" cy="1506209"/>
            </a:xfrm>
          </p:grpSpPr>
          <p:grpSp>
            <p:nvGrpSpPr>
              <p:cNvPr id="82" name="Group 81">
                <a:extLst>
                  <a:ext uri="{FF2B5EF4-FFF2-40B4-BE49-F238E27FC236}">
                    <a16:creationId xmlns:a16="http://schemas.microsoft.com/office/drawing/2014/main" id="{F1DDD2F8-290C-764E-95C8-CE548E92A5D8}"/>
                  </a:ext>
                </a:extLst>
              </p:cNvPr>
              <p:cNvGrpSpPr/>
              <p:nvPr/>
            </p:nvGrpSpPr>
            <p:grpSpPr>
              <a:xfrm>
                <a:off x="679669" y="2158097"/>
                <a:ext cx="3428098" cy="1087722"/>
                <a:chOff x="552658" y="3321577"/>
                <a:chExt cx="3428098" cy="1087722"/>
              </a:xfrm>
            </p:grpSpPr>
            <p:sp>
              <p:nvSpPr>
                <p:cNvPr id="84" name="Rounded Rectangle 83">
                  <a:extLst>
                    <a:ext uri="{FF2B5EF4-FFF2-40B4-BE49-F238E27FC236}">
                      <a16:creationId xmlns:a16="http://schemas.microsoft.com/office/drawing/2014/main" id="{163C260B-0E7E-4349-960E-BCB8800FBDC5}"/>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85" name="Straight Arrow Connector 84">
                  <a:extLst>
                    <a:ext uri="{FF2B5EF4-FFF2-40B4-BE49-F238E27FC236}">
                      <a16:creationId xmlns:a16="http://schemas.microsoft.com/office/drawing/2014/main" id="{7E9492F2-2BB0-A246-AB95-32F0A8643705}"/>
                    </a:ext>
                  </a:extLst>
                </p:cNvPr>
                <p:cNvCxnSpPr>
                  <a:cxnSpLocks/>
                  <a:stCxn id="84" idx="1"/>
                  <a:endCxn id="87" idx="3"/>
                </p:cNvCxnSpPr>
                <p:nvPr/>
              </p:nvCxnSpPr>
              <p:spPr>
                <a:xfrm flipH="1">
                  <a:off x="2618806" y="3864649"/>
                  <a:ext cx="668524" cy="789"/>
                </a:xfrm>
                <a:prstGeom prst="straightConnector1">
                  <a:avLst/>
                </a:prstGeom>
                <a:noFill/>
                <a:ln w="57150" cap="flat" cmpd="sng" algn="ctr">
                  <a:solidFill>
                    <a:schemeClr val="tx1"/>
                  </a:solidFill>
                  <a:prstDash val="solid"/>
                  <a:miter lim="800000"/>
                  <a:headEnd type="triangle"/>
                  <a:tailEnd type="triangle"/>
                </a:ln>
                <a:effectLst/>
              </p:spPr>
            </p:cxnSp>
            <p:sp>
              <p:nvSpPr>
                <p:cNvPr id="86" name="Rectangle 85">
                  <a:extLst>
                    <a:ext uri="{FF2B5EF4-FFF2-40B4-BE49-F238E27FC236}">
                      <a16:creationId xmlns:a16="http://schemas.microsoft.com/office/drawing/2014/main" id="{610A404B-1D69-404E-B346-DD609CCD6006}"/>
                    </a:ext>
                  </a:extLst>
                </p:cNvPr>
                <p:cNvSpPr/>
                <p:nvPr/>
              </p:nvSpPr>
              <p:spPr>
                <a:xfrm>
                  <a:off x="2357657" y="3556352"/>
                  <a:ext cx="1207625"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87" name="Rounded Rectangle 86">
                  <a:extLst>
                    <a:ext uri="{FF2B5EF4-FFF2-40B4-BE49-F238E27FC236}">
                      <a16:creationId xmlns:a16="http://schemas.microsoft.com/office/drawing/2014/main" id="{29466604-A1C0-1842-B0E6-FF265E643162}"/>
                    </a:ext>
                  </a:extLst>
                </p:cNvPr>
                <p:cNvSpPr/>
                <p:nvPr/>
              </p:nvSpPr>
              <p:spPr>
                <a:xfrm>
                  <a:off x="552658" y="3321577"/>
                  <a:ext cx="2066148"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8" name="Group 87">
                  <a:extLst>
                    <a:ext uri="{FF2B5EF4-FFF2-40B4-BE49-F238E27FC236}">
                      <a16:creationId xmlns:a16="http://schemas.microsoft.com/office/drawing/2014/main" id="{F5488E8E-F41F-9941-94CE-E700B5CED3F1}"/>
                    </a:ext>
                  </a:extLst>
                </p:cNvPr>
                <p:cNvGrpSpPr/>
                <p:nvPr/>
              </p:nvGrpSpPr>
              <p:grpSpPr>
                <a:xfrm>
                  <a:off x="599796" y="3511615"/>
                  <a:ext cx="1952098" cy="692911"/>
                  <a:chOff x="2515839" y="3064259"/>
                  <a:chExt cx="2810556" cy="1168504"/>
                </a:xfrm>
              </p:grpSpPr>
              <p:sp>
                <p:nvSpPr>
                  <p:cNvPr id="89" name="Rounded Rectangle 88">
                    <a:extLst>
                      <a:ext uri="{FF2B5EF4-FFF2-40B4-BE49-F238E27FC236}">
                        <a16:creationId xmlns:a16="http://schemas.microsoft.com/office/drawing/2014/main" id="{97079394-74CE-0D4D-8749-E160CB5BE95C}"/>
                      </a:ext>
                    </a:extLst>
                  </p:cNvPr>
                  <p:cNvSpPr/>
                  <p:nvPr/>
                </p:nvSpPr>
                <p:spPr>
                  <a:xfrm>
                    <a:off x="2515839" y="3107091"/>
                    <a:ext cx="460782" cy="112567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grpSp>
                <p:nvGrpSpPr>
                  <p:cNvPr id="91" name="Group 90">
                    <a:extLst>
                      <a:ext uri="{FF2B5EF4-FFF2-40B4-BE49-F238E27FC236}">
                        <a16:creationId xmlns:a16="http://schemas.microsoft.com/office/drawing/2014/main" id="{7203E57E-F0AB-DA4E-B97D-9E5A297937EE}"/>
                      </a:ext>
                    </a:extLst>
                  </p:cNvPr>
                  <p:cNvGrpSpPr/>
                  <p:nvPr/>
                </p:nvGrpSpPr>
                <p:grpSpPr>
                  <a:xfrm>
                    <a:off x="2859541" y="3064259"/>
                    <a:ext cx="2466854" cy="1028929"/>
                    <a:chOff x="2859541" y="3064259"/>
                    <a:chExt cx="2466854" cy="1028929"/>
                  </a:xfrm>
                </p:grpSpPr>
                <p:sp>
                  <p:nvSpPr>
                    <p:cNvPr id="92" name="Rounded Rectangle 91">
                      <a:extLst>
                        <a:ext uri="{FF2B5EF4-FFF2-40B4-BE49-F238E27FC236}">
                          <a16:creationId xmlns:a16="http://schemas.microsoft.com/office/drawing/2014/main" id="{A22DDE75-7E2F-8840-AB42-DC15F5576F9B}"/>
                        </a:ext>
                      </a:extLst>
                    </p:cNvPr>
                    <p:cNvSpPr/>
                    <p:nvPr/>
                  </p:nvSpPr>
                  <p:spPr>
                    <a:xfrm>
                      <a:off x="3587719" y="3240380"/>
                      <a:ext cx="1738676" cy="85280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8x8</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93" name="Rectangle 92">
                      <a:extLst>
                        <a:ext uri="{FF2B5EF4-FFF2-40B4-BE49-F238E27FC236}">
                          <a16:creationId xmlns:a16="http://schemas.microsoft.com/office/drawing/2014/main" id="{F990EF81-2F31-5444-A432-3717436135B5}"/>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83" name="Rectangle 82">
                <a:extLst>
                  <a:ext uri="{FF2B5EF4-FFF2-40B4-BE49-F238E27FC236}">
                    <a16:creationId xmlns:a16="http://schemas.microsoft.com/office/drawing/2014/main" id="{B5D6A7CE-AA39-D240-BF02-A88ED77985B7}"/>
                  </a:ext>
                </a:extLst>
              </p:cNvPr>
              <p:cNvSpPr/>
              <p:nvPr/>
            </p:nvSpPr>
            <p:spPr>
              <a:xfrm>
                <a:off x="1632951" y="1739610"/>
                <a:ext cx="1219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Pavlov</a:t>
                </a:r>
              </a:p>
            </p:txBody>
          </p:sp>
        </p:grpSp>
      </p:grpSp>
      <p:grpSp>
        <p:nvGrpSpPr>
          <p:cNvPr id="19" name="Group 18">
            <a:extLst>
              <a:ext uri="{FF2B5EF4-FFF2-40B4-BE49-F238E27FC236}">
                <a16:creationId xmlns:a16="http://schemas.microsoft.com/office/drawing/2014/main" id="{7B29D62D-745B-F64C-A32D-E97DD4298D88}"/>
              </a:ext>
            </a:extLst>
          </p:cNvPr>
          <p:cNvGrpSpPr/>
          <p:nvPr/>
        </p:nvGrpSpPr>
        <p:grpSpPr>
          <a:xfrm>
            <a:off x="33580" y="4873478"/>
            <a:ext cx="9027206" cy="1667876"/>
            <a:chOff x="33580" y="4873478"/>
            <a:chExt cx="9027206" cy="1667876"/>
          </a:xfrm>
        </p:grpSpPr>
        <p:sp>
          <p:nvSpPr>
            <p:cNvPr id="416" name="Rounded Rectangle 415">
              <a:extLst>
                <a:ext uri="{FF2B5EF4-FFF2-40B4-BE49-F238E27FC236}">
                  <a16:creationId xmlns:a16="http://schemas.microsoft.com/office/drawing/2014/main" id="{4C57B803-A073-4E45-8AA8-28E3349B669F}"/>
                </a:ext>
              </a:extLst>
            </p:cNvPr>
            <p:cNvSpPr/>
            <p:nvPr/>
          </p:nvSpPr>
          <p:spPr>
            <a:xfrm>
              <a:off x="33580" y="4915364"/>
              <a:ext cx="9027206" cy="1625990"/>
            </a:xfrm>
            <a:prstGeom prst="roundRect">
              <a:avLst>
                <a:gd name="adj" fmla="val 6701"/>
              </a:avLst>
            </a:prstGeom>
            <a:solidFill>
              <a:schemeClr val="accent1">
                <a:lumMod val="20000"/>
                <a:lumOff val="80000"/>
                <a:alpha val="12549"/>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98" name="Group 97">
              <a:extLst>
                <a:ext uri="{FF2B5EF4-FFF2-40B4-BE49-F238E27FC236}">
                  <a16:creationId xmlns:a16="http://schemas.microsoft.com/office/drawing/2014/main" id="{2AC908C9-4F94-804F-B78C-495BB46DBEB8}"/>
                </a:ext>
              </a:extLst>
            </p:cNvPr>
            <p:cNvGrpSpPr/>
            <p:nvPr/>
          </p:nvGrpSpPr>
          <p:grpSpPr>
            <a:xfrm>
              <a:off x="503692" y="4873478"/>
              <a:ext cx="3569350" cy="1535945"/>
              <a:chOff x="538417" y="1709874"/>
              <a:chExt cx="3569350" cy="1535945"/>
            </a:xfrm>
          </p:grpSpPr>
          <p:grpSp>
            <p:nvGrpSpPr>
              <p:cNvPr id="99" name="Group 98">
                <a:extLst>
                  <a:ext uri="{FF2B5EF4-FFF2-40B4-BE49-F238E27FC236}">
                    <a16:creationId xmlns:a16="http://schemas.microsoft.com/office/drawing/2014/main" id="{FEA33B8B-DEC6-D94B-9AB9-5678D2055DF5}"/>
                  </a:ext>
                </a:extLst>
              </p:cNvPr>
              <p:cNvGrpSpPr/>
              <p:nvPr/>
            </p:nvGrpSpPr>
            <p:grpSpPr>
              <a:xfrm>
                <a:off x="538417" y="2158097"/>
                <a:ext cx="3569350" cy="1087722"/>
                <a:chOff x="411406" y="3321577"/>
                <a:chExt cx="3569350" cy="1087722"/>
              </a:xfrm>
            </p:grpSpPr>
            <p:sp>
              <p:nvSpPr>
                <p:cNvPr id="101" name="Rounded Rectangle 100">
                  <a:extLst>
                    <a:ext uri="{FF2B5EF4-FFF2-40B4-BE49-F238E27FC236}">
                      <a16:creationId xmlns:a16="http://schemas.microsoft.com/office/drawing/2014/main" id="{D438F16C-A54D-C24F-A5D7-CBCE915F0080}"/>
                    </a:ext>
                  </a:extLst>
                </p:cNvPr>
                <p:cNvSpPr/>
                <p:nvPr/>
              </p:nvSpPr>
              <p:spPr>
                <a:xfrm>
                  <a:off x="3287330" y="3412791"/>
                  <a:ext cx="693426" cy="903715"/>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Gill Sans MT"/>
                      <a:ea typeface="+mn-ea"/>
                      <a:cs typeface="+mn-cs"/>
                    </a:rPr>
                    <a:t>DRAM</a:t>
                  </a:r>
                  <a:endParaRPr kumimoji="0" lang="en-US" sz="1200" b="1" i="0" u="none" strike="noStrike" kern="1200" cap="none" spc="0" normalizeH="0" baseline="0" noProof="0" dirty="0">
                    <a:ln>
                      <a:noFill/>
                    </a:ln>
                    <a:solidFill>
                      <a:prstClr val="white">
                        <a:lumMod val="95000"/>
                      </a:prstClr>
                    </a:solidFill>
                    <a:effectLst/>
                    <a:uLnTx/>
                    <a:uFillTx/>
                    <a:latin typeface="Gill Sans MT"/>
                    <a:ea typeface="+mn-ea"/>
                    <a:cs typeface="+mn-cs"/>
                  </a:endParaRPr>
                </a:p>
              </p:txBody>
            </p:sp>
            <p:cxnSp>
              <p:nvCxnSpPr>
                <p:cNvPr id="102" name="Straight Arrow Connector 101">
                  <a:extLst>
                    <a:ext uri="{FF2B5EF4-FFF2-40B4-BE49-F238E27FC236}">
                      <a16:creationId xmlns:a16="http://schemas.microsoft.com/office/drawing/2014/main" id="{2D3758AD-5BBB-8F40-9CD3-A674492DB4D6}"/>
                    </a:ext>
                  </a:extLst>
                </p:cNvPr>
                <p:cNvCxnSpPr>
                  <a:cxnSpLocks/>
                  <a:stCxn id="101" idx="1"/>
                  <a:endCxn id="104" idx="3"/>
                </p:cNvCxnSpPr>
                <p:nvPr/>
              </p:nvCxnSpPr>
              <p:spPr>
                <a:xfrm flipH="1">
                  <a:off x="2613313" y="3864649"/>
                  <a:ext cx="674017" cy="789"/>
                </a:xfrm>
                <a:prstGeom prst="straightConnector1">
                  <a:avLst/>
                </a:prstGeom>
                <a:noFill/>
                <a:ln w="57150" cap="flat" cmpd="sng" algn="ctr">
                  <a:solidFill>
                    <a:schemeClr val="tx1"/>
                  </a:solidFill>
                  <a:prstDash val="solid"/>
                  <a:miter lim="800000"/>
                  <a:headEnd type="triangle"/>
                  <a:tailEnd type="triangle"/>
                </a:ln>
                <a:effectLst/>
              </p:spPr>
            </p:cxnSp>
            <p:sp>
              <p:nvSpPr>
                <p:cNvPr id="103" name="Rectangle 102">
                  <a:extLst>
                    <a:ext uri="{FF2B5EF4-FFF2-40B4-BE49-F238E27FC236}">
                      <a16:creationId xmlns:a16="http://schemas.microsoft.com/office/drawing/2014/main" id="{3F4CF825-B381-B04E-90F6-8B77A787B005}"/>
                    </a:ext>
                  </a:extLst>
                </p:cNvPr>
                <p:cNvSpPr/>
                <p:nvPr/>
              </p:nvSpPr>
              <p:spPr>
                <a:xfrm>
                  <a:off x="2151452" y="3569794"/>
                  <a:ext cx="1637326"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Gill Sans MT"/>
                      <a:ea typeface="+mn-ea"/>
                      <a:cs typeface="Gill Sans MT"/>
                    </a:rPr>
                    <a:t>256 GB/s</a:t>
                  </a:r>
                </a:p>
              </p:txBody>
            </p:sp>
            <p:sp>
              <p:nvSpPr>
                <p:cNvPr id="104" name="Rounded Rectangle 103">
                  <a:extLst>
                    <a:ext uri="{FF2B5EF4-FFF2-40B4-BE49-F238E27FC236}">
                      <a16:creationId xmlns:a16="http://schemas.microsoft.com/office/drawing/2014/main" id="{D32A72EB-E817-264F-9010-C25D0A11E1C3}"/>
                    </a:ext>
                  </a:extLst>
                </p:cNvPr>
                <p:cNvSpPr/>
                <p:nvPr/>
              </p:nvSpPr>
              <p:spPr>
                <a:xfrm>
                  <a:off x="411406" y="3321577"/>
                  <a:ext cx="2201907" cy="1087722"/>
                </a:xfrm>
                <a:prstGeom prst="roundRect">
                  <a:avLst/>
                </a:prstGeom>
                <a:solidFill>
                  <a:schemeClr val="lt1">
                    <a:alpha val="0"/>
                  </a:schemeClr>
                </a:solidFill>
                <a:ln w="28575" cmpd="sng">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05" name="Group 104">
                  <a:extLst>
                    <a:ext uri="{FF2B5EF4-FFF2-40B4-BE49-F238E27FC236}">
                      <a16:creationId xmlns:a16="http://schemas.microsoft.com/office/drawing/2014/main" id="{B7B7EF96-45C3-4B40-9BF8-83C730466F11}"/>
                    </a:ext>
                  </a:extLst>
                </p:cNvPr>
                <p:cNvGrpSpPr/>
                <p:nvPr/>
              </p:nvGrpSpPr>
              <p:grpSpPr>
                <a:xfrm>
                  <a:off x="488284" y="3511613"/>
                  <a:ext cx="2074467" cy="692007"/>
                  <a:chOff x="2355287" y="3064259"/>
                  <a:chExt cx="2986730" cy="1166981"/>
                </a:xfrm>
              </p:grpSpPr>
              <p:sp>
                <p:nvSpPr>
                  <p:cNvPr id="106" name="Rounded Rectangle 105">
                    <a:extLst>
                      <a:ext uri="{FF2B5EF4-FFF2-40B4-BE49-F238E27FC236}">
                        <a16:creationId xmlns:a16="http://schemas.microsoft.com/office/drawing/2014/main" id="{136552F5-A6EA-2647-A7B7-A4551570AEB3}"/>
                      </a:ext>
                    </a:extLst>
                  </p:cNvPr>
                  <p:cNvSpPr/>
                  <p:nvPr/>
                </p:nvSpPr>
                <p:spPr>
                  <a:xfrm>
                    <a:off x="2355287" y="3099152"/>
                    <a:ext cx="460780" cy="1122538"/>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Act. </a:t>
                    </a:r>
                    <a:r>
                      <a:rPr lang="en-US" sz="1100" b="1" dirty="0">
                        <a:solidFill>
                          <a:prstClr val="black"/>
                        </a:solidFill>
                        <a:latin typeface="Gill Sans MT"/>
                      </a:rPr>
                      <a:t> Buffer</a:t>
                    </a:r>
                    <a:endParaRPr kumimoji="0" lang="en-US" sz="11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07" name="Rounded Rectangle 106">
                    <a:extLst>
                      <a:ext uri="{FF2B5EF4-FFF2-40B4-BE49-F238E27FC236}">
                        <a16:creationId xmlns:a16="http://schemas.microsoft.com/office/drawing/2014/main" id="{054A14EB-7263-4E47-B359-1D6C8A3ACD0F}"/>
                      </a:ext>
                    </a:extLst>
                  </p:cNvPr>
                  <p:cNvSpPr/>
                  <p:nvPr/>
                </p:nvSpPr>
                <p:spPr>
                  <a:xfrm>
                    <a:off x="2888933" y="3108702"/>
                    <a:ext cx="460783" cy="1122538"/>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Param. Buffer</a:t>
                    </a:r>
                  </a:p>
                </p:txBody>
              </p:sp>
              <p:grpSp>
                <p:nvGrpSpPr>
                  <p:cNvPr id="108" name="Group 107">
                    <a:extLst>
                      <a:ext uri="{FF2B5EF4-FFF2-40B4-BE49-F238E27FC236}">
                        <a16:creationId xmlns:a16="http://schemas.microsoft.com/office/drawing/2014/main" id="{E47D3F3F-D5CF-DF44-8AD7-4096B7B667D5}"/>
                      </a:ext>
                    </a:extLst>
                  </p:cNvPr>
                  <p:cNvGrpSpPr/>
                  <p:nvPr/>
                </p:nvGrpSpPr>
                <p:grpSpPr>
                  <a:xfrm>
                    <a:off x="2859541" y="3064259"/>
                    <a:ext cx="2482476" cy="1157432"/>
                    <a:chOff x="2859541" y="3064259"/>
                    <a:chExt cx="2482476" cy="1157432"/>
                  </a:xfrm>
                </p:grpSpPr>
                <p:sp>
                  <p:nvSpPr>
                    <p:cNvPr id="109" name="Rounded Rectangle 108">
                      <a:extLst>
                        <a:ext uri="{FF2B5EF4-FFF2-40B4-BE49-F238E27FC236}">
                          <a16:creationId xmlns:a16="http://schemas.microsoft.com/office/drawing/2014/main" id="{051FF666-2DD4-CF4C-84F8-932DBC5C5A9E}"/>
                        </a:ext>
                      </a:extLst>
                    </p:cNvPr>
                    <p:cNvSpPr/>
                    <p:nvPr/>
                  </p:nvSpPr>
                  <p:spPr>
                    <a:xfrm>
                      <a:off x="3503074" y="3099153"/>
                      <a:ext cx="1838943" cy="1122538"/>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b="1" dirty="0">
                          <a:solidFill>
                            <a:prstClr val="black"/>
                          </a:solidFill>
                          <a:latin typeface="Gill Sans MT" panose="020B0502020104020203" pitchFamily="34" charset="77"/>
                          <a:cs typeface="Gill Sans MT"/>
                        </a:rPr>
                        <a:t>16x16</a:t>
                      </a:r>
                    </a:p>
                    <a:p>
                      <a:pPr lvl="0" algn="ctr" defTabSz="914400">
                        <a:defRPr/>
                      </a:pPr>
                      <a:r>
                        <a:rPr lang="en-US" b="1" dirty="0">
                          <a:solidFill>
                            <a:prstClr val="black"/>
                          </a:solidFill>
                          <a:latin typeface="Gill Sans MT" panose="020B0502020104020203" pitchFamily="34" charset="77"/>
                          <a:cs typeface="Gill Sans MT"/>
                        </a:rPr>
                        <a:t>PE Array</a:t>
                      </a:r>
                    </a:p>
                  </p:txBody>
                </p:sp>
                <p:sp>
                  <p:nvSpPr>
                    <p:cNvPr id="110" name="Rectangle 109">
                      <a:extLst>
                        <a:ext uri="{FF2B5EF4-FFF2-40B4-BE49-F238E27FC236}">
                          <a16:creationId xmlns:a16="http://schemas.microsoft.com/office/drawing/2014/main" id="{6DC9A29F-B404-3A45-9151-CA1C2576B8D6}"/>
                        </a:ext>
                      </a:extLst>
                    </p:cNvPr>
                    <p:cNvSpPr/>
                    <p:nvPr/>
                  </p:nvSpPr>
                  <p:spPr>
                    <a:xfrm>
                      <a:off x="2859541" y="3064259"/>
                      <a:ext cx="1949186" cy="6747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100" name="Rectangle 99">
                <a:extLst>
                  <a:ext uri="{FF2B5EF4-FFF2-40B4-BE49-F238E27FC236}">
                    <a16:creationId xmlns:a16="http://schemas.microsoft.com/office/drawing/2014/main" id="{CC91154C-8ED8-E642-BACE-0E9F6A34A989}"/>
                  </a:ext>
                </a:extLst>
              </p:cNvPr>
              <p:cNvSpPr/>
              <p:nvPr/>
            </p:nvSpPr>
            <p:spPr>
              <a:xfrm>
                <a:off x="1632951" y="1709874"/>
                <a:ext cx="144977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Gill Sans MT"/>
                    <a:ea typeface="+mn-ea"/>
                    <a:cs typeface="Gill Sans MT"/>
                  </a:rPr>
                  <a:t>Jacquard</a:t>
                </a:r>
              </a:p>
            </p:txBody>
          </p:sp>
        </p:grpSp>
      </p:grpSp>
      <p:sp>
        <p:nvSpPr>
          <p:cNvPr id="51" name="Rectangle 50">
            <a:extLst>
              <a:ext uri="{FF2B5EF4-FFF2-40B4-BE49-F238E27FC236}">
                <a16:creationId xmlns:a16="http://schemas.microsoft.com/office/drawing/2014/main" id="{87DE5B7A-1C5B-F848-BE50-F6E464706AF2}"/>
              </a:ext>
            </a:extLst>
          </p:cNvPr>
          <p:cNvSpPr/>
          <p:nvPr/>
        </p:nvSpPr>
        <p:spPr>
          <a:xfrm>
            <a:off x="3957293" y="1543154"/>
            <a:ext cx="5339107" cy="2246769"/>
          </a:xfrm>
          <a:prstGeom prst="rect">
            <a:avLst/>
          </a:prstGeom>
        </p:spPr>
        <p:txBody>
          <a:bodyPr wrap="square">
            <a:spAutoFit/>
          </a:bodyPr>
          <a:lstStyle/>
          <a:p>
            <a:pPr marL="173037" marR="0" lvl="0" defTabSz="914400" rtl="0" eaLnBrk="1" fontAlgn="auto" latinLnBrk="0" hangingPunct="1">
              <a:lnSpc>
                <a:spcPct val="100000"/>
              </a:lnSpc>
              <a:spcBef>
                <a:spcPts val="0"/>
              </a:spcBef>
              <a:spcAft>
                <a:spcPts val="0"/>
              </a:spcAft>
              <a:buClrTx/>
              <a:buSzTx/>
              <a:defRPr/>
            </a:pPr>
            <a:r>
              <a:rPr kumimoji="0" lang="en-US" sz="2000" b="1" i="0" u="sng" strike="noStrike" kern="1200" cap="none" spc="0" normalizeH="0" baseline="0" noProof="0" dirty="0">
                <a:ln>
                  <a:noFill/>
                </a:ln>
                <a:solidFill>
                  <a:prstClr val="black"/>
                </a:solidFill>
                <a:effectLst/>
                <a:uLnTx/>
                <a:uFillTx/>
                <a:latin typeface="Gill Sans MT"/>
                <a:ea typeface="+mn-ea"/>
                <a:cs typeface="Gill Sans MT"/>
              </a:rPr>
              <a:t>Families 1&amp;2</a:t>
            </a:r>
            <a:r>
              <a:rPr kumimoji="0" lang="en-US" sz="20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compute-centric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layers</a:t>
            </a:r>
          </a:p>
          <a:p>
            <a:pPr marL="173037" marR="0" lvl="0" defTabSz="914400" rtl="0" eaLnBrk="1" fontAlgn="auto" latinLnBrk="0" hangingPunct="1">
              <a:lnSpc>
                <a:spcPct val="100000"/>
              </a:lnSpc>
              <a:spcBef>
                <a:spcPts val="0"/>
              </a:spcBef>
              <a:spcAft>
                <a:spcPts val="0"/>
              </a:spcAft>
              <a:buClrTx/>
              <a:buSzTx/>
              <a:defRPr/>
            </a:pPr>
            <a:r>
              <a:rPr lang="en-US" sz="2000" b="1" dirty="0">
                <a:solidFill>
                  <a:srgbClr val="1400FF"/>
                </a:solidFill>
                <a:latin typeface="Gill Sans MT"/>
                <a:cs typeface="Gill Sans MT"/>
              </a:rPr>
              <a:t>- 32x32 PE Array </a:t>
            </a:r>
            <a:r>
              <a:rPr lang="en-US" sz="2000" b="1" dirty="0">
                <a:solidFill>
                  <a:prstClr val="black"/>
                </a:solidFill>
                <a:cs typeface="Gill Sans MT"/>
              </a:rPr>
              <a:t>→ 2 TFLOP/s</a:t>
            </a:r>
          </a:p>
          <a:p>
            <a:pPr marL="173037" defTabSz="914400"/>
            <a:r>
              <a:rPr lang="en-US" sz="2000" b="1" dirty="0">
                <a:solidFill>
                  <a:srgbClr val="1400FF"/>
                </a:solidFill>
                <a:cs typeface="Gill Sans MT"/>
              </a:rPr>
              <a:t>- 256KB</a:t>
            </a:r>
            <a:r>
              <a:rPr lang="en-US" sz="2000" b="1" dirty="0">
                <a:solidFill>
                  <a:prstClr val="black"/>
                </a:solidFill>
                <a:cs typeface="Gill Sans MT"/>
              </a:rPr>
              <a:t> Act. Buffer → </a:t>
            </a:r>
            <a:r>
              <a:rPr lang="en-US" sz="2000" b="1" dirty="0">
                <a:solidFill>
                  <a:srgbClr val="C00000"/>
                </a:solidFill>
                <a:cs typeface="Gill Sans MT"/>
              </a:rPr>
              <a:t>8x </a:t>
            </a:r>
            <a:r>
              <a:rPr lang="en-US" sz="2000" b="1" dirty="0">
                <a:solidFill>
                  <a:prstClr val="black"/>
                </a:solidFill>
                <a:cs typeface="Gill Sans MT"/>
              </a:rPr>
              <a:t>Reduction</a:t>
            </a:r>
          </a:p>
          <a:p>
            <a:pPr marL="173037" defTabSz="914400"/>
            <a:r>
              <a:rPr lang="en-US" sz="2000" b="1" dirty="0">
                <a:solidFill>
                  <a:srgbClr val="1400FF"/>
                </a:solidFill>
                <a:cs typeface="Gill Sans MT"/>
              </a:rPr>
              <a:t>- 128KB</a:t>
            </a:r>
            <a:r>
              <a:rPr lang="en-US" sz="2000" b="1" dirty="0">
                <a:solidFill>
                  <a:prstClr val="black"/>
                </a:solidFill>
                <a:cs typeface="Gill Sans MT"/>
              </a:rPr>
              <a:t> Param. Buffer → </a:t>
            </a:r>
            <a:r>
              <a:rPr lang="en-US" sz="2000" b="1" dirty="0">
                <a:solidFill>
                  <a:srgbClr val="C00000"/>
                </a:solidFill>
                <a:cs typeface="Gill Sans MT"/>
              </a:rPr>
              <a:t>32x</a:t>
            </a:r>
            <a:r>
              <a:rPr lang="en-US" sz="2000" b="1" dirty="0">
                <a:solidFill>
                  <a:prstClr val="black"/>
                </a:solidFill>
                <a:cs typeface="Gill Sans MT"/>
              </a:rPr>
              <a:t> Reduction</a:t>
            </a:r>
          </a:p>
          <a:p>
            <a:pPr marL="173037" defTabSz="914400"/>
            <a:r>
              <a:rPr lang="en-US" sz="2000" b="1" dirty="0">
                <a:solidFill>
                  <a:srgbClr val="1400FF"/>
                </a:solidFill>
                <a:cs typeface="Gill Sans MT"/>
              </a:rPr>
              <a:t>- On-chip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54" name="Rectangle 53">
            <a:extLst>
              <a:ext uri="{FF2B5EF4-FFF2-40B4-BE49-F238E27FC236}">
                <a16:creationId xmlns:a16="http://schemas.microsoft.com/office/drawing/2014/main" id="{89054C28-1AE9-CE40-B196-9975F1E9B28B}"/>
              </a:ext>
            </a:extLst>
          </p:cNvPr>
          <p:cNvSpPr/>
          <p:nvPr/>
        </p:nvSpPr>
        <p:spPr>
          <a:xfrm>
            <a:off x="4050058" y="3262090"/>
            <a:ext cx="5339107" cy="2246769"/>
          </a:xfrm>
          <a:prstGeom prst="rect">
            <a:avLst/>
          </a:prstGeom>
        </p:spPr>
        <p:txBody>
          <a:bodyPr wrap="square">
            <a:spAutoFit/>
          </a:bodyPr>
          <a:lstStyle/>
          <a:p>
            <a:pPr marL="173037" marR="0" lvl="0" defTabSz="914400" rtl="0" eaLnBrk="1" fontAlgn="auto" latinLnBrk="0" hangingPunct="1">
              <a:lnSpc>
                <a:spcPct val="100000"/>
              </a:lnSpc>
              <a:spcBef>
                <a:spcPts val="0"/>
              </a:spcBef>
              <a:spcAft>
                <a:spcPts val="0"/>
              </a:spcAft>
              <a:buClrTx/>
              <a:buSzTx/>
              <a:defRPr/>
            </a:pPr>
            <a:r>
              <a:rPr kumimoji="0" lang="en-US" sz="2000" b="1" i="0" u="sng" strike="noStrike" kern="1200" cap="none" spc="0" normalizeH="0" baseline="0" noProof="0" dirty="0">
                <a:ln>
                  <a:noFill/>
                </a:ln>
                <a:solidFill>
                  <a:prstClr val="black"/>
                </a:solidFill>
                <a:effectLst/>
                <a:uLnTx/>
                <a:uFillTx/>
                <a:latin typeface="Gill Sans MT"/>
                <a:ea typeface="+mn-ea"/>
                <a:cs typeface="Gill Sans MT"/>
              </a:rPr>
              <a:t>Family 3</a:t>
            </a:r>
            <a:r>
              <a:rPr kumimoji="0" lang="en-US" sz="20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chemeClr val="accent2"/>
                </a:solidFill>
                <a:effectLst/>
                <a:uLnTx/>
                <a:uFillTx/>
                <a:latin typeface="Gill Sans MT"/>
                <a:ea typeface="+mn-ea"/>
                <a:cs typeface="Gill Sans MT"/>
              </a:rPr>
              <a:t>LSTM data-centric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layers</a:t>
            </a:r>
          </a:p>
          <a:p>
            <a:pPr marL="173037" marR="0" lvl="0" defTabSz="914400" rtl="0" eaLnBrk="1" fontAlgn="auto" latinLnBrk="0" hangingPunct="1">
              <a:lnSpc>
                <a:spcPct val="100000"/>
              </a:lnSpc>
              <a:spcBef>
                <a:spcPts val="0"/>
              </a:spcBef>
              <a:spcAft>
                <a:spcPts val="0"/>
              </a:spcAft>
              <a:buClrTx/>
              <a:buSzTx/>
              <a:defRPr/>
            </a:pPr>
            <a:r>
              <a:rPr lang="en-US" sz="2000" b="1" dirty="0">
                <a:solidFill>
                  <a:srgbClr val="1400FF"/>
                </a:solidFill>
                <a:latin typeface="Gill Sans MT"/>
                <a:cs typeface="Gill Sans MT"/>
              </a:rPr>
              <a:t>- 8x8 PE Array </a:t>
            </a:r>
            <a:r>
              <a:rPr lang="en-US" sz="2000" b="1" dirty="0">
                <a:solidFill>
                  <a:prstClr val="black"/>
                </a:solidFill>
                <a:cs typeface="Gill Sans MT"/>
              </a:rPr>
              <a:t>→ 128 GFLOP/s</a:t>
            </a:r>
          </a:p>
          <a:p>
            <a:pPr marL="173037" defTabSz="914400"/>
            <a:r>
              <a:rPr lang="en-US" sz="2000" b="1" dirty="0">
                <a:solidFill>
                  <a:srgbClr val="1400FF"/>
                </a:solidFill>
                <a:cs typeface="Gill Sans MT"/>
              </a:rPr>
              <a:t>- 128KB</a:t>
            </a:r>
            <a:r>
              <a:rPr lang="en-US" sz="2000" b="1" dirty="0">
                <a:solidFill>
                  <a:prstClr val="black"/>
                </a:solidFill>
                <a:cs typeface="Gill Sans MT"/>
              </a:rPr>
              <a:t> Act. Buffer → </a:t>
            </a:r>
            <a:r>
              <a:rPr lang="en-US" sz="2000" b="1" dirty="0">
                <a:solidFill>
                  <a:srgbClr val="C00000"/>
                </a:solidFill>
                <a:cs typeface="Gill Sans MT"/>
              </a:rPr>
              <a:t>16x </a:t>
            </a:r>
            <a:r>
              <a:rPr lang="en-US" sz="2000" b="1" dirty="0">
                <a:solidFill>
                  <a:prstClr val="black"/>
                </a:solidFill>
                <a:cs typeface="Gill Sans MT"/>
              </a:rPr>
              <a:t>Reduction</a:t>
            </a:r>
          </a:p>
          <a:p>
            <a:pPr marL="173037" defTabSz="914400"/>
            <a:r>
              <a:rPr lang="en-US" sz="2000" b="1" dirty="0">
                <a:solidFill>
                  <a:schemeClr val="accent2"/>
                </a:solidFill>
                <a:cs typeface="Gill Sans MT"/>
              </a:rPr>
              <a:t>- </a:t>
            </a:r>
            <a:r>
              <a:rPr lang="en-US" sz="2000" b="1" u="sng" dirty="0">
                <a:solidFill>
                  <a:schemeClr val="accent2"/>
                </a:solidFill>
                <a:cs typeface="Gill Sans MT"/>
              </a:rPr>
              <a:t>No</a:t>
            </a:r>
            <a:r>
              <a:rPr lang="en-US" sz="2000" b="1" dirty="0">
                <a:solidFill>
                  <a:prstClr val="black"/>
                </a:solidFill>
                <a:cs typeface="Gill Sans MT"/>
              </a:rPr>
              <a:t> Param. Buffer → </a:t>
            </a:r>
            <a:r>
              <a:rPr lang="en-US" sz="2000" b="1" dirty="0">
                <a:solidFill>
                  <a:srgbClr val="C00000"/>
                </a:solidFill>
                <a:cs typeface="Gill Sans MT"/>
              </a:rPr>
              <a:t>4MB in Baseline </a:t>
            </a:r>
            <a:endParaRPr lang="en-US" sz="2000" b="1" dirty="0">
              <a:solidFill>
                <a:prstClr val="black"/>
              </a:solidFill>
              <a:cs typeface="Gill Sans MT"/>
            </a:endParaRPr>
          </a:p>
          <a:p>
            <a:pPr marL="173037" defTabSz="914400"/>
            <a:r>
              <a:rPr lang="en-US" sz="2000" b="1" dirty="0">
                <a:solidFill>
                  <a:srgbClr val="1400FF"/>
                </a:solidFill>
                <a:cs typeface="Gill Sans MT"/>
              </a:rPr>
              <a:t>- Near-data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 name="Slide Number Placeholder 7"/>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59" name="Rectangle 58">
            <a:extLst>
              <a:ext uri="{FF2B5EF4-FFF2-40B4-BE49-F238E27FC236}">
                <a16:creationId xmlns:a16="http://schemas.microsoft.com/office/drawing/2014/main" id="{F0C3AC00-099D-024D-B64B-27B420769F2C}"/>
              </a:ext>
            </a:extLst>
          </p:cNvPr>
          <p:cNvSpPr/>
          <p:nvPr/>
        </p:nvSpPr>
        <p:spPr>
          <a:xfrm>
            <a:off x="3801319" y="5190719"/>
            <a:ext cx="6113362" cy="1938992"/>
          </a:xfrm>
          <a:prstGeom prst="rect">
            <a:avLst/>
          </a:prstGeom>
        </p:spPr>
        <p:txBody>
          <a:bodyPr wrap="square">
            <a:spAutoFit/>
          </a:bodyPr>
          <a:lstStyle/>
          <a:p>
            <a:pPr marL="333375" lvl="0" defTabSz="914400"/>
            <a:r>
              <a:rPr lang="en-US" sz="2000" b="1" dirty="0">
                <a:solidFill>
                  <a:srgbClr val="1400FF"/>
                </a:solidFill>
                <a:latin typeface="Gill Sans MT"/>
                <a:cs typeface="Gill Sans MT"/>
              </a:rPr>
              <a:t>-16x16</a:t>
            </a:r>
            <a:r>
              <a:rPr lang="en-US" sz="2000" b="1" dirty="0">
                <a:solidFill>
                  <a:prstClr val="black"/>
                </a:solidFill>
                <a:latin typeface="Gill Sans MT"/>
                <a:cs typeface="Gill Sans MT"/>
              </a:rPr>
              <a:t> PE Array </a:t>
            </a:r>
            <a:r>
              <a:rPr lang="en-US" sz="2000" b="1" dirty="0">
                <a:solidFill>
                  <a:prstClr val="black"/>
                </a:solidFill>
                <a:cs typeface="Gill Sans MT"/>
              </a:rPr>
              <a:t>→ 256 GFLOP/s</a:t>
            </a:r>
          </a:p>
          <a:p>
            <a:pPr marL="333375" defTabSz="914400"/>
            <a:r>
              <a:rPr lang="en-US" sz="2000" b="1" dirty="0">
                <a:solidFill>
                  <a:srgbClr val="1400FF"/>
                </a:solidFill>
                <a:cs typeface="Gill Sans MT"/>
              </a:rPr>
              <a:t>-128KB</a:t>
            </a:r>
            <a:r>
              <a:rPr lang="en-US" sz="2000" b="1" dirty="0">
                <a:solidFill>
                  <a:prstClr val="black"/>
                </a:solidFill>
                <a:cs typeface="Gill Sans MT"/>
              </a:rPr>
              <a:t> Act. Buffer → </a:t>
            </a:r>
            <a:r>
              <a:rPr lang="en-US" sz="2000" b="1" dirty="0">
                <a:solidFill>
                  <a:srgbClr val="C00000"/>
                </a:solidFill>
                <a:cs typeface="Gill Sans MT"/>
              </a:rPr>
              <a:t>16x </a:t>
            </a:r>
            <a:r>
              <a:rPr lang="en-US" sz="2000" b="1" dirty="0">
                <a:solidFill>
                  <a:prstClr val="black"/>
                </a:solidFill>
                <a:cs typeface="Gill Sans MT"/>
              </a:rPr>
              <a:t>Reduction</a:t>
            </a:r>
          </a:p>
          <a:p>
            <a:pPr marL="333375" defTabSz="914400"/>
            <a:r>
              <a:rPr lang="en-US" sz="2000" b="1" dirty="0">
                <a:solidFill>
                  <a:srgbClr val="1400FF"/>
                </a:solidFill>
                <a:cs typeface="Gill Sans MT"/>
              </a:rPr>
              <a:t>-128KB</a:t>
            </a:r>
            <a:r>
              <a:rPr lang="en-US" sz="2000" b="1" dirty="0">
                <a:solidFill>
                  <a:prstClr val="black"/>
                </a:solidFill>
                <a:cs typeface="Gill Sans MT"/>
              </a:rPr>
              <a:t> Param. Buffer → </a:t>
            </a:r>
            <a:r>
              <a:rPr lang="en-US" sz="2000" b="1" dirty="0">
                <a:solidFill>
                  <a:srgbClr val="C00000"/>
                </a:solidFill>
                <a:cs typeface="Gill Sans MT"/>
              </a:rPr>
              <a:t>32x </a:t>
            </a:r>
            <a:r>
              <a:rPr lang="en-US" sz="2000" b="1" dirty="0">
                <a:cs typeface="Gill Sans MT"/>
              </a:rPr>
              <a:t>Reduction</a:t>
            </a:r>
          </a:p>
          <a:p>
            <a:pPr marL="333375" defTabSz="914400"/>
            <a:r>
              <a:rPr lang="en-US" sz="2000" b="1" dirty="0">
                <a:solidFill>
                  <a:srgbClr val="1400FF"/>
                </a:solidFill>
                <a:cs typeface="Gill Sans MT"/>
              </a:rPr>
              <a:t>- Near-data accelerator </a:t>
            </a:r>
          </a:p>
          <a:p>
            <a:pPr marL="173037" defTabSz="914400"/>
            <a:endParaRPr lang="en-US" sz="2000" b="1" dirty="0">
              <a:solidFill>
                <a:prstClr val="black"/>
              </a:solidFill>
              <a:cs typeface="Gill Sans MT"/>
            </a:endParaRPr>
          </a:p>
          <a:p>
            <a:pPr marL="333375" lvl="0" indent="-160338" defTabSz="91440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60" name="Rectangle 59">
            <a:extLst>
              <a:ext uri="{FF2B5EF4-FFF2-40B4-BE49-F238E27FC236}">
                <a16:creationId xmlns:a16="http://schemas.microsoft.com/office/drawing/2014/main" id="{89A19609-9213-5A4A-91F2-9CFCE08C639A}"/>
              </a:ext>
            </a:extLst>
          </p:cNvPr>
          <p:cNvSpPr/>
          <p:nvPr/>
        </p:nvSpPr>
        <p:spPr>
          <a:xfrm>
            <a:off x="3666670" y="4923152"/>
            <a:ext cx="5920352" cy="369332"/>
          </a:xfrm>
          <a:prstGeom prst="rect">
            <a:avLst/>
          </a:prstGeom>
        </p:spPr>
        <p:txBody>
          <a:bodyPr wrap="square">
            <a:spAutoFit/>
          </a:bodyPr>
          <a:lstStyle/>
          <a:p>
            <a:pPr marL="173037" lvl="0" defTabSz="914400">
              <a:defRPr/>
            </a:pPr>
            <a:r>
              <a:rPr lang="en-US" b="1" u="sng" dirty="0">
                <a:solidFill>
                  <a:prstClr val="black"/>
                </a:solidFill>
                <a:cs typeface="Gill Sans MT"/>
              </a:rPr>
              <a:t>Families 4&amp;5</a:t>
            </a:r>
            <a:r>
              <a:rPr lang="en-US" b="1" dirty="0">
                <a:solidFill>
                  <a:prstClr val="black"/>
                </a:solidFill>
                <a:cs typeface="Gill Sans MT"/>
              </a:rPr>
              <a:t> → </a:t>
            </a:r>
            <a:r>
              <a:rPr lang="en-US" b="1" dirty="0">
                <a:solidFill>
                  <a:schemeClr val="accent2"/>
                </a:solidFill>
                <a:cs typeface="Gill Sans MT"/>
              </a:rPr>
              <a:t>non-LSTM data-centric </a:t>
            </a:r>
            <a:r>
              <a:rPr lang="en-US" b="1" dirty="0">
                <a:solidFill>
                  <a:prstClr val="black"/>
                </a:solidFill>
                <a:cs typeface="Gill Sans MT"/>
              </a:rPr>
              <a:t>layers</a:t>
            </a:r>
          </a:p>
        </p:txBody>
      </p:sp>
      <p:graphicFrame>
        <p:nvGraphicFramePr>
          <p:cNvPr id="62" name="Table 4">
            <a:extLst>
              <a:ext uri="{FF2B5EF4-FFF2-40B4-BE49-F238E27FC236}">
                <a16:creationId xmlns:a16="http://schemas.microsoft.com/office/drawing/2014/main" id="{97666126-6BB6-BE43-A44E-255BD90ABA7E}"/>
              </a:ext>
            </a:extLst>
          </p:cNvPr>
          <p:cNvGraphicFramePr>
            <a:graphicFrameLocks/>
          </p:cNvGraphicFramePr>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a:t>
                      </a:r>
                      <a:r>
                        <a:rPr lang="en-US" sz="800" kern="1200" dirty="0">
                          <a:solidFill>
                            <a:srgbClr val="1F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3" name="Group 2">
            <a:extLst>
              <a:ext uri="{FF2B5EF4-FFF2-40B4-BE49-F238E27FC236}">
                <a16:creationId xmlns:a16="http://schemas.microsoft.com/office/drawing/2014/main" id="{CB7B46CA-4936-5A43-AC05-B77428DF73AA}"/>
              </a:ext>
            </a:extLst>
          </p:cNvPr>
          <p:cNvGrpSpPr/>
          <p:nvPr/>
        </p:nvGrpSpPr>
        <p:grpSpPr>
          <a:xfrm>
            <a:off x="28424" y="654257"/>
            <a:ext cx="9144000" cy="5901966"/>
            <a:chOff x="28424" y="654257"/>
            <a:chExt cx="9144000" cy="5901966"/>
          </a:xfrm>
        </p:grpSpPr>
        <p:sp>
          <p:nvSpPr>
            <p:cNvPr id="61" name="Rectangle 60">
              <a:extLst>
                <a:ext uri="{FF2B5EF4-FFF2-40B4-BE49-F238E27FC236}">
                  <a16:creationId xmlns:a16="http://schemas.microsoft.com/office/drawing/2014/main" id="{2D785FCC-27CF-0341-98E9-6F2F4CDA52D3}"/>
                </a:ext>
              </a:extLst>
            </p:cNvPr>
            <p:cNvSpPr/>
            <p:nvPr/>
          </p:nvSpPr>
          <p:spPr>
            <a:xfrm>
              <a:off x="28424" y="654257"/>
              <a:ext cx="9144000" cy="590196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58" name="Picture 57">
              <a:extLst>
                <a:ext uri="{FF2B5EF4-FFF2-40B4-BE49-F238E27FC236}">
                  <a16:creationId xmlns:a16="http://schemas.microsoft.com/office/drawing/2014/main" id="{27D73E6D-DCA9-2644-A500-7B6FB02AC013}"/>
                </a:ext>
              </a:extLst>
            </p:cNvPr>
            <p:cNvPicPr>
              <a:picLocks noChangeAspect="1"/>
            </p:cNvPicPr>
            <p:nvPr/>
          </p:nvPicPr>
          <p:blipFill rotWithShape="1">
            <a:blip r:embed="rId4"/>
            <a:srcRect l="2159" r="1979"/>
            <a:stretch/>
          </p:blipFill>
          <p:spPr>
            <a:xfrm>
              <a:off x="215016" y="2456948"/>
              <a:ext cx="8713967" cy="1944103"/>
            </a:xfrm>
            <a:prstGeom prst="rect">
              <a:avLst/>
            </a:prstGeom>
            <a:ln w="76200">
              <a:solidFill>
                <a:srgbClr val="1F497D"/>
              </a:solidFill>
            </a:ln>
          </p:spPr>
        </p:pic>
      </p:grpSp>
    </p:spTree>
    <p:extLst>
      <p:ext uri="{BB962C8B-B14F-4D97-AF65-F5344CB8AC3E}">
        <p14:creationId xmlns:p14="http://schemas.microsoft.com/office/powerpoint/2010/main" val="37496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6853FF81-F8C5-1148-BAE9-79465BA1D04D}"/>
              </a:ext>
            </a:extLst>
          </p:cNvPr>
          <p:cNvSpPr>
            <a:spLocks noGrp="1"/>
          </p:cNvSpPr>
          <p:nvPr>
            <p:ph type="sldNum" sz="quarter" idx="12"/>
          </p:nvPr>
        </p:nvSpPr>
        <p:spPr>
          <a:xfrm>
            <a:off x="7315200" y="6492883"/>
            <a:ext cx="1828800" cy="365125"/>
          </a:xfrm>
        </p:spPr>
        <p:txBody>
          <a:bodyPr/>
          <a:lstStyle/>
          <a:p>
            <a:fld id="{BA2D8F13-174C-467F-9D40-7DDEF70CAB8C}" type="slidenum">
              <a:rPr lang="en-US" smtClean="0">
                <a:latin typeface="Gill Sans MT"/>
              </a:rPr>
              <a:pPr/>
              <a:t>32</a:t>
            </a:fld>
            <a:endParaRPr lang="en-US">
              <a:latin typeface="Gill Sans MT"/>
            </a:endParaRPr>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Introduction</a:t>
            </a:r>
          </a:p>
        </p:txBody>
      </p:sp>
      <p:sp>
        <p:nvSpPr>
          <p:cNvPr id="8" name="TextBox 7"/>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1</a:t>
            </a:r>
          </a:p>
        </p:txBody>
      </p:sp>
      <p:sp>
        <p:nvSpPr>
          <p:cNvPr id="10" name="Rectangle 9"/>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Edge TPU and Model Characterization</a:t>
            </a:r>
          </a:p>
        </p:txBody>
      </p:sp>
      <p:sp>
        <p:nvSpPr>
          <p:cNvPr id="11" name="TextBox 10"/>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2</a:t>
            </a:r>
          </a:p>
        </p:txBody>
      </p:sp>
      <p:sp>
        <p:nvSpPr>
          <p:cNvPr id="12" name="Rectangle 11"/>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 Framework</a:t>
            </a:r>
          </a:p>
        </p:txBody>
      </p:sp>
      <p:sp>
        <p:nvSpPr>
          <p:cNvPr id="13" name="TextBox 12"/>
          <p:cNvSpPr txBox="1"/>
          <p:nvPr/>
        </p:nvSpPr>
        <p:spPr>
          <a:xfrm>
            <a:off x="228600" y="36576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4" name="Rectangle 13"/>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Mensa-G: Mensa for Google Edge Models</a:t>
            </a:r>
          </a:p>
        </p:txBody>
      </p:sp>
      <p:sp>
        <p:nvSpPr>
          <p:cNvPr id="16" name="Rectangle 15">
            <a:extLst>
              <a:ext uri="{FF2B5EF4-FFF2-40B4-BE49-F238E27FC236}">
                <a16:creationId xmlns:a16="http://schemas.microsoft.com/office/drawing/2014/main" id="{C3FA775C-6719-204B-9886-DFB8FAEB5BA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Gill Sans MT" panose="020B0502020104020203" pitchFamily="34" charset="77"/>
              </a:rPr>
              <a:t>Evaluation</a:t>
            </a:r>
          </a:p>
        </p:txBody>
      </p:sp>
      <p:sp>
        <p:nvSpPr>
          <p:cNvPr id="17" name="Rectangle 16">
            <a:extLst>
              <a:ext uri="{FF2B5EF4-FFF2-40B4-BE49-F238E27FC236}">
                <a16:creationId xmlns:a16="http://schemas.microsoft.com/office/drawing/2014/main" id="{934CA8AC-7228-E84A-AF16-6636AADC3011}"/>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Conclusion</a:t>
            </a:r>
          </a:p>
        </p:txBody>
      </p:sp>
      <p:sp>
        <p:nvSpPr>
          <p:cNvPr id="18" name="TextBox 17">
            <a:extLst>
              <a:ext uri="{FF2B5EF4-FFF2-40B4-BE49-F238E27FC236}">
                <a16:creationId xmlns:a16="http://schemas.microsoft.com/office/drawing/2014/main" id="{6AF32CB5-45DE-8442-9898-7D15D2638C7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9" name="TextBox 18">
            <a:extLst>
              <a:ext uri="{FF2B5EF4-FFF2-40B4-BE49-F238E27FC236}">
                <a16:creationId xmlns:a16="http://schemas.microsoft.com/office/drawing/2014/main" id="{12F7B271-E936-1E40-A625-476BEE14BF81}"/>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4</a:t>
            </a:r>
          </a:p>
        </p:txBody>
      </p:sp>
      <p:sp>
        <p:nvSpPr>
          <p:cNvPr id="20" name="TextBox 19">
            <a:extLst>
              <a:ext uri="{FF2B5EF4-FFF2-40B4-BE49-F238E27FC236}">
                <a16:creationId xmlns:a16="http://schemas.microsoft.com/office/drawing/2014/main" id="{E71F5782-86CD-324F-9ECC-F01FFA209966}"/>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1F497D"/>
                </a:solidFill>
                <a:latin typeface="Arial Black" panose="020B0A04020102020204" pitchFamily="34" charset="0"/>
              </a:rPr>
              <a:t>5</a:t>
            </a:r>
          </a:p>
        </p:txBody>
      </p:sp>
      <p:sp>
        <p:nvSpPr>
          <p:cNvPr id="21" name="TextBox 20">
            <a:extLst>
              <a:ext uri="{FF2B5EF4-FFF2-40B4-BE49-F238E27FC236}">
                <a16:creationId xmlns:a16="http://schemas.microsoft.com/office/drawing/2014/main" id="{AF603D70-C45D-8C4D-8CD4-A0DE7AA9492B}"/>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6</a:t>
            </a:r>
          </a:p>
        </p:txBody>
      </p:sp>
      <p:sp>
        <p:nvSpPr>
          <p:cNvPr id="23" name="Title 1">
            <a:extLst>
              <a:ext uri="{FF2B5EF4-FFF2-40B4-BE49-F238E27FC236}">
                <a16:creationId xmlns:a16="http://schemas.microsoft.com/office/drawing/2014/main" id="{5ECDE775-E5CF-BF4F-B852-095404A596DD}"/>
              </a:ext>
            </a:extLst>
          </p:cNvPr>
          <p:cNvSpPr>
            <a:spLocks noGrp="1"/>
          </p:cNvSpPr>
          <p:nvPr>
            <p:ph type="title"/>
          </p:nvPr>
        </p:nvSpPr>
        <p:spPr>
          <a:xfrm>
            <a:off x="0" y="0"/>
            <a:ext cx="9144000" cy="914400"/>
          </a:xfrm>
        </p:spPr>
        <p:txBody>
          <a:bodyPr/>
          <a:lstStyle/>
          <a:p>
            <a:r>
              <a:rPr lang="en-US" dirty="0">
                <a:solidFill>
                  <a:schemeClr val="tx1">
                    <a:lumMod val="65000"/>
                    <a:lumOff val="35000"/>
                  </a:schemeClr>
                </a:solidFill>
                <a:latin typeface="Gill Sans MT"/>
                <a:cs typeface="Gill Sans MT"/>
              </a:rPr>
              <a:t>Outline</a:t>
            </a:r>
          </a:p>
        </p:txBody>
      </p:sp>
      <p:graphicFrame>
        <p:nvGraphicFramePr>
          <p:cNvPr id="22" name="Table 4">
            <a:extLst>
              <a:ext uri="{FF2B5EF4-FFF2-40B4-BE49-F238E27FC236}">
                <a16:creationId xmlns:a16="http://schemas.microsoft.com/office/drawing/2014/main" id="{B2197E76-AEEB-4D4A-8018-BFDF833ED99B}"/>
              </a:ext>
            </a:extLst>
          </p:cNvPr>
          <p:cNvGraphicFramePr>
            <a:graphicFrameLocks/>
          </p:cNvGraphicFramePr>
          <p:nvPr>
            <p:extLst>
              <p:ext uri="{D42A27DB-BD31-4B8C-83A1-F6EECF244321}">
                <p14:modId xmlns:p14="http://schemas.microsoft.com/office/powerpoint/2010/main" val="3614250906"/>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440180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extLst>
              <p:ext uri="{D42A27DB-BD31-4B8C-83A1-F6EECF244321}">
                <p14:modId xmlns:p14="http://schemas.microsoft.com/office/powerpoint/2010/main" val="3724314348"/>
              </p:ext>
            </p:extLst>
          </p:nvPr>
        </p:nvGraphicFramePr>
        <p:xfrm>
          <a:off x="-2" y="914400"/>
          <a:ext cx="9144001"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52400"/>
            <a:ext cx="9144000" cy="914400"/>
          </a:xfrm>
        </p:spPr>
        <p:txBody>
          <a:bodyPr/>
          <a:lstStyle/>
          <a:p>
            <a:r>
              <a:rPr lang="en-US" sz="4000" dirty="0">
                <a:latin typeface="Gill Sans MT"/>
                <a:cs typeface="Gill Sans MT"/>
              </a:rPr>
              <a:t>Energy Analysis</a:t>
            </a:r>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endParaRPr>
          </a:p>
          <a:p>
            <a:pPr lvl="2"/>
            <a:endParaRPr lang="en-US" sz="1800" dirty="0">
              <a:solidFill>
                <a:srgbClr val="595959"/>
              </a:solidFill>
            </a:endParaRPr>
          </a:p>
          <a:p>
            <a:pPr marL="914400" lvl="2" indent="0">
              <a:buNone/>
            </a:pPr>
            <a:endParaRPr lang="en-US" sz="1400" dirty="0">
              <a:solidFill>
                <a:srgbClr val="0000FF"/>
              </a:solidFill>
            </a:endParaRPr>
          </a:p>
          <a:p>
            <a:pPr lvl="1"/>
            <a:endParaRPr lang="en-US" sz="1600" dirty="0"/>
          </a:p>
        </p:txBody>
      </p:sp>
      <p:pic>
        <p:nvPicPr>
          <p:cNvPr id="55" name="Picture 54"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graphicFrame>
        <p:nvGraphicFramePr>
          <p:cNvPr id="63" name="Table 4">
            <a:extLst>
              <a:ext uri="{FF2B5EF4-FFF2-40B4-BE49-F238E27FC236}">
                <a16:creationId xmlns:a16="http://schemas.microsoft.com/office/drawing/2014/main" id="{156F1C93-4BC9-5249-866F-B20814C39B13}"/>
              </a:ext>
            </a:extLst>
          </p:cNvPr>
          <p:cNvGraphicFramePr>
            <a:graphicFrameLocks/>
          </p:cNvGraphicFramePr>
          <p:nvPr>
            <p:extLst>
              <p:ext uri="{D42A27DB-BD31-4B8C-83A1-F6EECF244321}">
                <p14:modId xmlns:p14="http://schemas.microsoft.com/office/powerpoint/2010/main" val="2436451993"/>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002060"/>
                          </a:solidFill>
                          <a:latin typeface="+mj-lt"/>
                          <a:cs typeface="Futura Medium" panose="020B0602020204020303" pitchFamily="34" charset="-79"/>
                        </a:rPr>
                        <a:t>●</a:t>
                      </a: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4" name="Rectangle 3">
            <a:extLst>
              <a:ext uri="{FF2B5EF4-FFF2-40B4-BE49-F238E27FC236}">
                <a16:creationId xmlns:a16="http://schemas.microsoft.com/office/drawing/2014/main" id="{0924A528-0F27-354B-9D3B-E5E0990277DC}"/>
              </a:ext>
            </a:extLst>
          </p:cNvPr>
          <p:cNvSpPr/>
          <p:nvPr/>
        </p:nvSpPr>
        <p:spPr>
          <a:xfrm>
            <a:off x="8252748" y="1524965"/>
            <a:ext cx="807542" cy="2268638"/>
          </a:xfrm>
          <a:prstGeom prst="rect">
            <a:avLst/>
          </a:prstGeom>
          <a:solidFill>
            <a:srgbClr val="FDC6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30" name="Group 29">
            <a:extLst>
              <a:ext uri="{FF2B5EF4-FFF2-40B4-BE49-F238E27FC236}">
                <a16:creationId xmlns:a16="http://schemas.microsoft.com/office/drawing/2014/main" id="{67532159-E36B-0142-86D0-E9494A66D3E6}"/>
              </a:ext>
            </a:extLst>
          </p:cNvPr>
          <p:cNvGrpSpPr/>
          <p:nvPr/>
        </p:nvGrpSpPr>
        <p:grpSpPr>
          <a:xfrm>
            <a:off x="205794" y="3800641"/>
            <a:ext cx="6057900" cy="2001087"/>
            <a:chOff x="205794" y="3800641"/>
            <a:chExt cx="6057900" cy="2001087"/>
          </a:xfrm>
        </p:grpSpPr>
        <p:sp>
          <p:nvSpPr>
            <p:cNvPr id="48" name="Rounded Rectangle 47"/>
            <p:cNvSpPr/>
            <p:nvPr/>
          </p:nvSpPr>
          <p:spPr bwMode="auto">
            <a:xfrm>
              <a:off x="1066800" y="3810000"/>
              <a:ext cx="357012" cy="9144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68" name="Straight Arrow Connector 67"/>
            <p:cNvCxnSpPr>
              <a:cxnSpLocks/>
              <a:stCxn id="48" idx="2"/>
              <a:endCxn id="72" idx="0"/>
            </p:cNvCxnSpPr>
            <p:nvPr/>
          </p:nvCxnSpPr>
          <p:spPr>
            <a:xfrm>
              <a:off x="1245306" y="4724400"/>
              <a:ext cx="1989438" cy="707996"/>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cxnSpLocks/>
              <a:stCxn id="28" idx="2"/>
              <a:endCxn id="72" idx="0"/>
            </p:cNvCxnSpPr>
            <p:nvPr/>
          </p:nvCxnSpPr>
          <p:spPr>
            <a:xfrm>
              <a:off x="2044386" y="4715041"/>
              <a:ext cx="1190358" cy="717355"/>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5794" y="5432396"/>
              <a:ext cx="60579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Baseline Google Edge TPU accelerator</a:t>
              </a: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28" name="Rounded Rectangle 27">
              <a:extLst>
                <a:ext uri="{FF2B5EF4-FFF2-40B4-BE49-F238E27FC236}">
                  <a16:creationId xmlns:a16="http://schemas.microsoft.com/office/drawing/2014/main" id="{A7F1DBE1-FD7A-B94F-8380-10EE0575A894}"/>
                </a:ext>
              </a:extLst>
            </p:cNvPr>
            <p:cNvSpPr/>
            <p:nvPr/>
          </p:nvSpPr>
          <p:spPr bwMode="auto">
            <a:xfrm>
              <a:off x="1865880" y="3800641"/>
              <a:ext cx="357012" cy="9144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grpSp>
      <p:grpSp>
        <p:nvGrpSpPr>
          <p:cNvPr id="32" name="Group 31">
            <a:extLst>
              <a:ext uri="{FF2B5EF4-FFF2-40B4-BE49-F238E27FC236}">
                <a16:creationId xmlns:a16="http://schemas.microsoft.com/office/drawing/2014/main" id="{7096ADAE-E49A-1D4B-B791-A815AE37E71E}"/>
              </a:ext>
            </a:extLst>
          </p:cNvPr>
          <p:cNvGrpSpPr/>
          <p:nvPr/>
        </p:nvGrpSpPr>
        <p:grpSpPr>
          <a:xfrm>
            <a:off x="3298350" y="3831651"/>
            <a:ext cx="6057900" cy="2689557"/>
            <a:chOff x="3298350" y="3831651"/>
            <a:chExt cx="6057900" cy="2689557"/>
          </a:xfrm>
        </p:grpSpPr>
        <p:sp>
          <p:nvSpPr>
            <p:cNvPr id="36" name="Rounded Rectangle 35">
              <a:extLst>
                <a:ext uri="{FF2B5EF4-FFF2-40B4-BE49-F238E27FC236}">
                  <a16:creationId xmlns:a16="http://schemas.microsoft.com/office/drawing/2014/main" id="{79D32E7C-081C-C047-80CF-D8DB7A879FA1}"/>
                </a:ext>
              </a:extLst>
            </p:cNvPr>
            <p:cNvSpPr/>
            <p:nvPr/>
          </p:nvSpPr>
          <p:spPr bwMode="auto">
            <a:xfrm>
              <a:off x="6122028" y="3841010"/>
              <a:ext cx="357012" cy="9144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37" name="Rounded Rectangle 36">
              <a:extLst>
                <a:ext uri="{FF2B5EF4-FFF2-40B4-BE49-F238E27FC236}">
                  <a16:creationId xmlns:a16="http://schemas.microsoft.com/office/drawing/2014/main" id="{EBCB41D8-E4CF-7546-A4D7-687DF5BD92ED}"/>
                </a:ext>
              </a:extLst>
            </p:cNvPr>
            <p:cNvSpPr/>
            <p:nvPr/>
          </p:nvSpPr>
          <p:spPr bwMode="auto">
            <a:xfrm>
              <a:off x="6921108" y="3831651"/>
              <a:ext cx="357012" cy="9144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38" name="Straight Arrow Connector 37">
              <a:extLst>
                <a:ext uri="{FF2B5EF4-FFF2-40B4-BE49-F238E27FC236}">
                  <a16:creationId xmlns:a16="http://schemas.microsoft.com/office/drawing/2014/main" id="{788A2BD3-F24F-D043-945C-2BD35595A8F0}"/>
                </a:ext>
              </a:extLst>
            </p:cNvPr>
            <p:cNvCxnSpPr>
              <a:cxnSpLocks/>
              <a:stCxn id="36" idx="2"/>
            </p:cNvCxnSpPr>
            <p:nvPr/>
          </p:nvCxnSpPr>
          <p:spPr>
            <a:xfrm>
              <a:off x="6300534" y="4755410"/>
              <a:ext cx="26766" cy="999214"/>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D6A0171-BCFA-8645-B907-9126E773254B}"/>
                </a:ext>
              </a:extLst>
            </p:cNvPr>
            <p:cNvCxnSpPr>
              <a:cxnSpLocks/>
              <a:stCxn id="37" idx="2"/>
              <a:endCxn id="50" idx="0"/>
            </p:cNvCxnSpPr>
            <p:nvPr/>
          </p:nvCxnSpPr>
          <p:spPr>
            <a:xfrm flipH="1">
              <a:off x="6327300" y="4746051"/>
              <a:ext cx="772314" cy="1128826"/>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08054CD-DF35-0847-83C1-E12AB95ECEFB}"/>
                </a:ext>
              </a:extLst>
            </p:cNvPr>
            <p:cNvSpPr txBox="1"/>
            <p:nvPr/>
          </p:nvSpPr>
          <p:spPr>
            <a:xfrm>
              <a:off x="3298350" y="5874877"/>
              <a:ext cx="60579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Baseline Google Edge TPU accelerator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Gill Sans MT"/>
                  <a:cs typeface="Gill Sans MT"/>
                </a:rPr>
                <a:t>u</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sing a </a:t>
              </a:r>
              <a:r>
                <a:rPr kumimoji="0" lang="en-US" sz="1800" b="1" i="0" u="sng" strike="noStrike" kern="1200" cap="none" spc="0" normalizeH="0" baseline="0" noProof="0" dirty="0">
                  <a:ln>
                    <a:noFill/>
                  </a:ln>
                  <a:solidFill>
                    <a:prstClr val="black"/>
                  </a:solidFill>
                  <a:effectLst/>
                  <a:uLnTx/>
                  <a:uFillTx/>
                  <a:latin typeface="Gill Sans MT"/>
                  <a:ea typeface="+mn-ea"/>
                  <a:cs typeface="Gill Sans MT"/>
                </a:rPr>
                <a:t>high-bandwidth off-chip memory </a:t>
              </a:r>
              <a:endParaRPr kumimoji="0" lang="en-US" sz="1800" b="1" i="0" u="sng" strike="noStrike" kern="1200" cap="none" spc="0" normalizeH="0" baseline="0" noProof="0" dirty="0">
                <a:ln>
                  <a:noFill/>
                </a:ln>
                <a:solidFill>
                  <a:srgbClr val="0000FF"/>
                </a:solidFill>
                <a:effectLst/>
                <a:uLnTx/>
                <a:uFillTx/>
                <a:latin typeface="Gill Sans MT"/>
                <a:ea typeface="+mn-ea"/>
                <a:cs typeface="Gill Sans MT"/>
              </a:endParaRPr>
            </a:p>
          </p:txBody>
        </p:sp>
      </p:grpSp>
    </p:spTree>
    <p:extLst>
      <p:ext uri="{BB962C8B-B14F-4D97-AF65-F5344CB8AC3E}">
        <p14:creationId xmlns:p14="http://schemas.microsoft.com/office/powerpoint/2010/main" val="19884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300"/>
                                        <p:tgtEl>
                                          <p:spTgt spid="30"/>
                                        </p:tgtEl>
                                      </p:cBhvr>
                                    </p:animEffect>
                                    <p:set>
                                      <p:cBhvr>
                                        <p:cTn id="20" dur="1" fill="hold">
                                          <p:stCondLst>
                                            <p:cond delay="299"/>
                                          </p:stCondLst>
                                        </p:cTn>
                                        <p:tgtEl>
                                          <p:spTgt spid="3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nvGraphicFramePr>
        <p:xfrm>
          <a:off x="-2" y="914400"/>
          <a:ext cx="9144001"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52400"/>
            <a:ext cx="9144000" cy="914400"/>
          </a:xfrm>
        </p:spPr>
        <p:txBody>
          <a:bodyPr/>
          <a:lstStyle/>
          <a:p>
            <a:r>
              <a:rPr lang="en-US" sz="4000" dirty="0">
                <a:latin typeface="Gill Sans MT"/>
                <a:cs typeface="Gill Sans MT"/>
              </a:rPr>
              <a:t>Energy Analysis</a:t>
            </a:r>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endParaRPr>
          </a:p>
          <a:p>
            <a:pPr lvl="2"/>
            <a:endParaRPr lang="en-US" sz="1800" dirty="0">
              <a:solidFill>
                <a:srgbClr val="595959"/>
              </a:solidFill>
            </a:endParaRPr>
          </a:p>
          <a:p>
            <a:pPr marL="914400" lvl="2" indent="0">
              <a:buNone/>
            </a:pPr>
            <a:endParaRPr lang="en-US" sz="1400" dirty="0">
              <a:solidFill>
                <a:srgbClr val="0000FF"/>
              </a:solidFill>
            </a:endParaRPr>
          </a:p>
          <a:p>
            <a:pPr lvl="1"/>
            <a:endParaRPr lang="en-US" sz="1600" dirty="0"/>
          </a:p>
        </p:txBody>
      </p:sp>
      <p:sp>
        <p:nvSpPr>
          <p:cNvPr id="44" name="Rounded Rectangle 43"/>
          <p:cNvSpPr/>
          <p:nvPr/>
        </p:nvSpPr>
        <p:spPr bwMode="auto">
          <a:xfrm>
            <a:off x="3124200" y="33528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48" name="Rounded Rectangle 47"/>
          <p:cNvSpPr/>
          <p:nvPr/>
        </p:nvSpPr>
        <p:spPr bwMode="auto">
          <a:xfrm>
            <a:off x="2286000" y="31242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49" name="Straight Arrow Connector 48"/>
          <p:cNvCxnSpPr>
            <a:stCxn id="48" idx="0"/>
            <a:endCxn id="53" idx="2"/>
          </p:cNvCxnSpPr>
          <p:nvPr/>
        </p:nvCxnSpPr>
        <p:spPr>
          <a:xfrm flipV="1">
            <a:off x="2476500" y="2971801"/>
            <a:ext cx="1830385" cy="152399"/>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4" idx="0"/>
            <a:endCxn id="53" idx="2"/>
          </p:cNvCxnSpPr>
          <p:nvPr/>
        </p:nvCxnSpPr>
        <p:spPr>
          <a:xfrm flipV="1">
            <a:off x="3314700" y="2971801"/>
            <a:ext cx="992185" cy="380999"/>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946150" y="1981199"/>
            <a:ext cx="6669992" cy="990601"/>
            <a:chOff x="19784" y="5410199"/>
            <a:chExt cx="2016549" cy="1207471"/>
          </a:xfrm>
        </p:grpSpPr>
        <p:sp>
          <p:nvSpPr>
            <p:cNvPr id="53" name="Rounded Rectangle 52"/>
            <p:cNvSpPr/>
            <p:nvPr/>
          </p:nvSpPr>
          <p:spPr bwMode="auto">
            <a:xfrm>
              <a:off x="35347" y="5410200"/>
              <a:ext cx="2000986" cy="1207470"/>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54" name="TextBox 53"/>
            <p:cNvSpPr txBox="1"/>
            <p:nvPr/>
          </p:nvSpPr>
          <p:spPr>
            <a:xfrm>
              <a:off x="19784" y="5410199"/>
              <a:ext cx="2016549" cy="1125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Mensa-G lowers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on-chip/off-chip parameter traffic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energy by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15.3x</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by scheduling layers on the accelerator with the most appropriate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dataflow</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memory bandwidth</a:t>
              </a:r>
            </a:p>
          </p:txBody>
        </p:sp>
      </p:grpSp>
      <p:sp>
        <p:nvSpPr>
          <p:cNvPr id="66" name="Rounded Rectangle 65"/>
          <p:cNvSpPr/>
          <p:nvPr/>
        </p:nvSpPr>
        <p:spPr bwMode="auto">
          <a:xfrm>
            <a:off x="7160940" y="31242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67" name="Rounded Rectangle 66"/>
          <p:cNvSpPr/>
          <p:nvPr/>
        </p:nvSpPr>
        <p:spPr bwMode="auto">
          <a:xfrm>
            <a:off x="6315306" y="29718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68" name="Straight Arrow Connector 67"/>
          <p:cNvCxnSpPr>
            <a:stCxn id="67" idx="0"/>
            <a:endCxn id="72" idx="0"/>
          </p:cNvCxnSpPr>
          <p:nvPr/>
        </p:nvCxnSpPr>
        <p:spPr>
          <a:xfrm flipH="1">
            <a:off x="6000750" y="2971800"/>
            <a:ext cx="505056" cy="2533469"/>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6" idx="0"/>
            <a:endCxn id="71" idx="0"/>
          </p:cNvCxnSpPr>
          <p:nvPr/>
        </p:nvCxnSpPr>
        <p:spPr>
          <a:xfrm flipH="1">
            <a:off x="6062592" y="3124200"/>
            <a:ext cx="1288848" cy="2362201"/>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2971800" y="5486401"/>
            <a:ext cx="6057900" cy="990600"/>
            <a:chOff x="35347" y="5410200"/>
            <a:chExt cx="2000986" cy="1207470"/>
          </a:xfrm>
        </p:grpSpPr>
        <p:sp>
          <p:nvSpPr>
            <p:cNvPr id="71" name="Rounded Rectangle 70"/>
            <p:cNvSpPr/>
            <p:nvPr/>
          </p:nvSpPr>
          <p:spPr bwMode="auto">
            <a:xfrm>
              <a:off x="76201" y="5410200"/>
              <a:ext cx="1960132" cy="1207470"/>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72" name="TextBox 71"/>
            <p:cNvSpPr txBox="1"/>
            <p:nvPr/>
          </p:nvSpPr>
          <p:spPr>
            <a:xfrm>
              <a:off x="35347" y="5433199"/>
              <a:ext cx="2000986" cy="1125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Mensa-G reduces the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dynamic energy</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of the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on-chip buffer</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1800" b="1" i="0" u="none" strike="noStrike" kern="1200" cap="none" spc="0" normalizeH="0" baseline="0" noProof="0" dirty="0" err="1">
                  <a:ln>
                    <a:noFill/>
                  </a:ln>
                  <a:solidFill>
                    <a:srgbClr val="0000FF"/>
                  </a:solidFill>
                  <a:effectLst/>
                  <a:uLnTx/>
                  <a:uFillTx/>
                  <a:latin typeface="Gill Sans MT"/>
                  <a:ea typeface="+mn-ea"/>
                  <a:cs typeface="Gill Sans MT"/>
                </a:rPr>
                <a:t>NoC</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by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49.8x</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over </a:t>
              </a: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Base+HB</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by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avoiding</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overprovisioning</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catering to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specialized</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dataflows</a:t>
              </a:r>
            </a:p>
          </p:txBody>
        </p:sp>
      </p:grpSp>
      <p:pic>
        <p:nvPicPr>
          <p:cNvPr id="55" name="Picture 54"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graphicFrame>
        <p:nvGraphicFramePr>
          <p:cNvPr id="63" name="Table 4">
            <a:extLst>
              <a:ext uri="{FF2B5EF4-FFF2-40B4-BE49-F238E27FC236}">
                <a16:creationId xmlns:a16="http://schemas.microsoft.com/office/drawing/2014/main" id="{156F1C93-4BC9-5249-866F-B20814C39B13}"/>
              </a:ext>
            </a:extLst>
          </p:cNvPr>
          <p:cNvGraphicFramePr>
            <a:graphicFrameLocks/>
          </p:cNvGraphicFramePr>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002060"/>
                          </a:solidFill>
                          <a:latin typeface="+mj-lt"/>
                          <a:cs typeface="Futura Medium" panose="020B0602020204020303" pitchFamily="34" charset="-79"/>
                        </a:rPr>
                        <a:t>●</a:t>
                      </a: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4" name="Rectangle 3">
            <a:extLst>
              <a:ext uri="{FF2B5EF4-FFF2-40B4-BE49-F238E27FC236}">
                <a16:creationId xmlns:a16="http://schemas.microsoft.com/office/drawing/2014/main" id="{0924A528-0F27-354B-9D3B-E5E0990277DC}"/>
              </a:ext>
            </a:extLst>
          </p:cNvPr>
          <p:cNvSpPr/>
          <p:nvPr/>
        </p:nvSpPr>
        <p:spPr>
          <a:xfrm>
            <a:off x="8252748" y="1524965"/>
            <a:ext cx="807542" cy="2268638"/>
          </a:xfrm>
          <a:prstGeom prst="rect">
            <a:avLst/>
          </a:prstGeom>
          <a:solidFill>
            <a:srgbClr val="FDC6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6" name="Rectangle 15"/>
          <p:cNvSpPr/>
          <p:nvPr/>
        </p:nvSpPr>
        <p:spPr>
          <a:xfrm>
            <a:off x="0" y="5574028"/>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Mensa-G improves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energy efficiency</a:t>
            </a:r>
            <a:r>
              <a:rPr lang="en-US" sz="2200" b="1" dirty="0">
                <a:solidFill>
                  <a:prstClr val="black"/>
                </a:solidFill>
                <a:latin typeface="Gill Sans MT"/>
                <a:cs typeface="Gill Sans MT"/>
              </a:rPr>
              <a:t>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by </a:t>
            </a:r>
            <a:r>
              <a:rPr kumimoji="0" lang="en-US" sz="2200" b="1" i="0" u="none" strike="noStrike" kern="1200" cap="none" spc="0" normalizeH="0" baseline="0" noProof="0" dirty="0">
                <a:ln>
                  <a:noFill/>
                </a:ln>
                <a:solidFill>
                  <a:srgbClr val="800000"/>
                </a:solidFill>
                <a:effectLst/>
                <a:uLnTx/>
                <a:uFillTx/>
                <a:latin typeface="Gill Sans MT"/>
                <a:ea typeface="+mn-ea"/>
                <a:cs typeface="Gill Sans MT"/>
              </a:rPr>
              <a:t>3.0X</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compared to the Baseline</a:t>
            </a:r>
            <a:endParaRPr kumimoji="0" lang="en-US" sz="2200" b="1" i="0" u="none" strike="noStrike" kern="1200" cap="none" spc="0" normalizeH="0" baseline="0" noProof="0" dirty="0">
              <a:ln>
                <a:noFill/>
              </a:ln>
              <a:solidFill>
                <a:srgbClr val="C00000"/>
              </a:solidFill>
              <a:effectLst/>
              <a:uLnTx/>
              <a:uFillTx/>
              <a:latin typeface="Gill Sans MT"/>
              <a:ea typeface="+mn-ea"/>
              <a:cs typeface="Gill Sans MT"/>
            </a:endParaRPr>
          </a:p>
        </p:txBody>
      </p:sp>
    </p:spTree>
    <p:extLst>
      <p:ext uri="{BB962C8B-B14F-4D97-AF65-F5344CB8AC3E}">
        <p14:creationId xmlns:p14="http://schemas.microsoft.com/office/powerpoint/2010/main" val="19298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0" presetClass="entr" presetSubtype="0"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par>
                                <p:cTn id="39" presetID="10"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69"/>
                                        </p:tgtEl>
                                      </p:cBhvr>
                                    </p:animEffect>
                                    <p:set>
                                      <p:cBhvr>
                                        <p:cTn id="46" dur="1" fill="hold">
                                          <p:stCondLst>
                                            <p:cond delay="499"/>
                                          </p:stCondLst>
                                        </p:cTn>
                                        <p:tgtEl>
                                          <p:spTgt spid="6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68"/>
                                        </p:tgtEl>
                                      </p:cBhvr>
                                    </p:animEffect>
                                    <p:set>
                                      <p:cBhvr>
                                        <p:cTn id="52" dur="1" fill="hold">
                                          <p:stCondLst>
                                            <p:cond delay="499"/>
                                          </p:stCondLst>
                                        </p:cTn>
                                        <p:tgtEl>
                                          <p:spTgt spid="6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7"/>
                                        </p:tgtEl>
                                      </p:cBhvr>
                                    </p:animEffect>
                                    <p:set>
                                      <p:cBhvr>
                                        <p:cTn id="55" dur="1" fill="hold">
                                          <p:stCondLst>
                                            <p:cond delay="499"/>
                                          </p:stCondLst>
                                        </p:cTn>
                                        <p:tgtEl>
                                          <p:spTgt spid="6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0"/>
                                        </p:tgtEl>
                                      </p:cBhvr>
                                    </p:animEffect>
                                    <p:set>
                                      <p:cBhvr>
                                        <p:cTn id="58" dur="1" fill="hold">
                                          <p:stCondLst>
                                            <p:cond delay="499"/>
                                          </p:stCondLst>
                                        </p:cTn>
                                        <p:tgtEl>
                                          <p:spTgt spid="7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2"/>
                                        </p:tgtEl>
                                      </p:cBhvr>
                                    </p:animEffect>
                                    <p:set>
                                      <p:cBhvr>
                                        <p:cTn id="61" dur="1" fill="hold">
                                          <p:stCondLst>
                                            <p:cond delay="499"/>
                                          </p:stCondLst>
                                        </p:cTn>
                                        <p:tgtEl>
                                          <p:spTgt spid="5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8"/>
                                        </p:tgtEl>
                                      </p:cBhvr>
                                    </p:animEffect>
                                    <p:set>
                                      <p:cBhvr>
                                        <p:cTn id="70" dur="1" fill="hold">
                                          <p:stCondLst>
                                            <p:cond delay="499"/>
                                          </p:stCondLst>
                                        </p:cTn>
                                        <p:tgtEl>
                                          <p:spTgt spid="48"/>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8" grpId="0" animBg="1"/>
      <p:bldP spid="48" grpId="1" animBg="1"/>
      <p:bldP spid="66" grpId="0" animBg="1"/>
      <p:bldP spid="66" grpId="1" animBg="1"/>
      <p:bldP spid="67" grpId="0" animBg="1"/>
      <p:bldP spid="67" grpId="1" animBg="1"/>
      <p:bldP spid="4"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418D-7EBC-6E49-B29F-0EA10489873B}"/>
              </a:ext>
            </a:extLst>
          </p:cNvPr>
          <p:cNvSpPr>
            <a:spLocks noGrp="1"/>
          </p:cNvSpPr>
          <p:nvPr>
            <p:ph type="title"/>
          </p:nvPr>
        </p:nvSpPr>
        <p:spPr/>
        <p:txBody>
          <a:bodyPr/>
          <a:lstStyle/>
          <a:p>
            <a:r>
              <a:rPr lang="en-US" dirty="0">
                <a:cs typeface="Gill Sans MT"/>
              </a:rPr>
              <a:t>Throughput Analysis</a:t>
            </a:r>
            <a:endParaRPr lang="en-US" dirty="0"/>
          </a:p>
        </p:txBody>
      </p:sp>
      <p:sp>
        <p:nvSpPr>
          <p:cNvPr id="4" name="Slide Number Placeholder 3">
            <a:extLst>
              <a:ext uri="{FF2B5EF4-FFF2-40B4-BE49-F238E27FC236}">
                <a16:creationId xmlns:a16="http://schemas.microsoft.com/office/drawing/2014/main" id="{5A3E98F6-3F6F-C246-8746-67EF7AC99E09}"/>
              </a:ext>
            </a:extLst>
          </p:cNvPr>
          <p:cNvSpPr>
            <a:spLocks noGrp="1"/>
          </p:cNvSpPr>
          <p:nvPr>
            <p:ph type="sldNum" sz="quarter" idx="12"/>
          </p:nvPr>
        </p:nvSpPr>
        <p:spPr/>
        <p:txBody>
          <a:bodyPr/>
          <a:lstStyle/>
          <a:p>
            <a:fld id="{BA2D8F13-174C-467F-9D40-7DDEF70CAB8C}" type="slidenum">
              <a:rPr lang="en-US" smtClean="0"/>
              <a:t>35</a:t>
            </a:fld>
            <a:endParaRPr lang="en-US"/>
          </a:p>
        </p:txBody>
      </p:sp>
      <p:graphicFrame>
        <p:nvGraphicFramePr>
          <p:cNvPr id="5" name="Chart 4">
            <a:extLst>
              <a:ext uri="{FF2B5EF4-FFF2-40B4-BE49-F238E27FC236}">
                <a16:creationId xmlns:a16="http://schemas.microsoft.com/office/drawing/2014/main" id="{BE1E04B2-EC0B-B94C-B3F7-89B88275AC02}"/>
              </a:ext>
            </a:extLst>
          </p:cNvPr>
          <p:cNvGraphicFramePr>
            <a:graphicFrameLocks/>
          </p:cNvGraphicFramePr>
          <p:nvPr>
            <p:extLst>
              <p:ext uri="{D42A27DB-BD31-4B8C-83A1-F6EECF244321}">
                <p14:modId xmlns:p14="http://schemas.microsoft.com/office/powerpoint/2010/main" val="834567334"/>
              </p:ext>
            </p:extLst>
          </p:nvPr>
        </p:nvGraphicFramePr>
        <p:xfrm>
          <a:off x="78059" y="1315844"/>
          <a:ext cx="8854067" cy="3328639"/>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9BDB0528-AD7D-A04C-8818-3BD6732E71E2}"/>
              </a:ext>
            </a:extLst>
          </p:cNvPr>
          <p:cNvGrpSpPr/>
          <p:nvPr/>
        </p:nvGrpSpPr>
        <p:grpSpPr>
          <a:xfrm>
            <a:off x="7983341" y="2014654"/>
            <a:ext cx="780583" cy="2202696"/>
            <a:chOff x="7983341" y="2014654"/>
            <a:chExt cx="780583" cy="2202696"/>
          </a:xfrm>
        </p:grpSpPr>
        <p:sp>
          <p:nvSpPr>
            <p:cNvPr id="6" name="Rectangle 5">
              <a:extLst>
                <a:ext uri="{FF2B5EF4-FFF2-40B4-BE49-F238E27FC236}">
                  <a16:creationId xmlns:a16="http://schemas.microsoft.com/office/drawing/2014/main" id="{CEA71EC2-6BD0-4749-8C25-DA7721984886}"/>
                </a:ext>
              </a:extLst>
            </p:cNvPr>
            <p:cNvSpPr/>
            <p:nvPr/>
          </p:nvSpPr>
          <p:spPr>
            <a:xfrm>
              <a:off x="7983341" y="2014654"/>
              <a:ext cx="780583" cy="2202696"/>
            </a:xfrm>
            <a:prstGeom prst="rect">
              <a:avLst/>
            </a:prstGeom>
            <a:solidFill>
              <a:srgbClr val="FDC6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8" name="Straight Connector 7">
              <a:extLst>
                <a:ext uri="{FF2B5EF4-FFF2-40B4-BE49-F238E27FC236}">
                  <a16:creationId xmlns:a16="http://schemas.microsoft.com/office/drawing/2014/main" id="{8B64A95E-30F8-784F-AA4B-5911031EBC04}"/>
                </a:ext>
              </a:extLst>
            </p:cNvPr>
            <p:cNvCxnSpPr>
              <a:cxnSpLocks/>
            </p:cNvCxnSpPr>
            <p:nvPr/>
          </p:nvCxnSpPr>
          <p:spPr>
            <a:xfrm>
              <a:off x="7985119" y="2014654"/>
              <a:ext cx="0" cy="2202696"/>
            </a:xfrm>
            <a:prstGeom prst="line">
              <a:avLst/>
            </a:prstGeom>
            <a:ln w="25400">
              <a:solidFill>
                <a:schemeClr val="tx1">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996EDD6-A4A8-234E-BAEA-A835D6A1A6D0}"/>
              </a:ext>
            </a:extLst>
          </p:cNvPr>
          <p:cNvSpPr/>
          <p:nvPr/>
        </p:nvSpPr>
        <p:spPr>
          <a:xfrm>
            <a:off x="0" y="5183962"/>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Mensa-G improves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throughput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by </a:t>
            </a:r>
            <a:r>
              <a:rPr kumimoji="0" lang="en-US" sz="2200" b="1" i="0" u="none" strike="noStrike" kern="1200" cap="none" spc="0" normalizeH="0" baseline="0" noProof="0" dirty="0">
                <a:ln>
                  <a:noFill/>
                </a:ln>
                <a:solidFill>
                  <a:srgbClr val="800000"/>
                </a:solidFill>
                <a:effectLst/>
                <a:uLnTx/>
                <a:uFillTx/>
                <a:latin typeface="Gill Sans MT"/>
                <a:ea typeface="+mn-ea"/>
                <a:cs typeface="Gill Sans MT"/>
              </a:rPr>
              <a:t>3.1X</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compared to the Baseline</a:t>
            </a:r>
            <a:endParaRPr kumimoji="0" lang="en-US" sz="22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12" name="Rounded Rectangle 11">
            <a:extLst>
              <a:ext uri="{FF2B5EF4-FFF2-40B4-BE49-F238E27FC236}">
                <a16:creationId xmlns:a16="http://schemas.microsoft.com/office/drawing/2014/main" id="{01BB238C-7DBC-5F42-A763-C84E7B326159}"/>
              </a:ext>
            </a:extLst>
          </p:cNvPr>
          <p:cNvSpPr/>
          <p:nvPr/>
        </p:nvSpPr>
        <p:spPr bwMode="auto">
          <a:xfrm>
            <a:off x="8039099" y="3124200"/>
            <a:ext cx="651411" cy="118872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graphicFrame>
        <p:nvGraphicFramePr>
          <p:cNvPr id="14" name="Table 4">
            <a:extLst>
              <a:ext uri="{FF2B5EF4-FFF2-40B4-BE49-F238E27FC236}">
                <a16:creationId xmlns:a16="http://schemas.microsoft.com/office/drawing/2014/main" id="{045B779A-6808-EB42-B533-30FB90D15284}"/>
              </a:ext>
            </a:extLst>
          </p:cNvPr>
          <p:cNvGraphicFramePr>
            <a:graphicFrameLocks/>
          </p:cNvGraphicFramePr>
          <p:nvPr>
            <p:extLst>
              <p:ext uri="{D42A27DB-BD31-4B8C-83A1-F6EECF244321}">
                <p14:modId xmlns:p14="http://schemas.microsoft.com/office/powerpoint/2010/main" val="1957459223"/>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r>
                        <a:rPr lang="en-US" sz="800" dirty="0">
                          <a:solidFill>
                            <a:srgbClr val="002060"/>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pic>
        <p:nvPicPr>
          <p:cNvPr id="15" name="Picture 14" descr="safari.png">
            <a:extLst>
              <a:ext uri="{FF2B5EF4-FFF2-40B4-BE49-F238E27FC236}">
                <a16:creationId xmlns:a16="http://schemas.microsoft.com/office/drawing/2014/main" id="{F54B8D23-07AD-6F41-94E7-0F3D487C84AD}"/>
              </a:ext>
            </a:extLst>
          </p:cNvPr>
          <p:cNvPicPr>
            <a:picLocks noChangeAspect="1"/>
          </p:cNvPicPr>
          <p:nvPr/>
        </p:nvPicPr>
        <p:blipFill>
          <a:blip r:embed="rId4"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34811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AFEE-749D-2F4C-A30A-5445A0FE8A8F}"/>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FA5E0DA4-6B30-5847-AE96-9422ACC978D4}"/>
              </a:ext>
            </a:extLst>
          </p:cNvPr>
          <p:cNvSpPr>
            <a:spLocks noGrp="1"/>
          </p:cNvSpPr>
          <p:nvPr>
            <p:ph idx="1"/>
          </p:nvPr>
        </p:nvSpPr>
        <p:spPr/>
        <p:txBody>
          <a:bodyPr>
            <a:normAutofit fontScale="92500" lnSpcReduction="10000"/>
          </a:bodyPr>
          <a:lstStyle/>
          <a:p>
            <a:r>
              <a:rPr lang="en-US" sz="3200" dirty="0"/>
              <a:t>Details about Mensa Runtime Scheduler</a:t>
            </a:r>
          </a:p>
          <a:p>
            <a:endParaRPr lang="en-US" sz="3200" dirty="0"/>
          </a:p>
          <a:p>
            <a:r>
              <a:rPr lang="en-US" sz="3200" dirty="0"/>
              <a:t>Details about Pascal, Pavlov, and Jacquard’s dataflows</a:t>
            </a:r>
          </a:p>
          <a:p>
            <a:endParaRPr lang="en-US" sz="3200" dirty="0"/>
          </a:p>
          <a:p>
            <a:r>
              <a:rPr lang="en-US" sz="3200" dirty="0"/>
              <a:t>Energy comparison with </a:t>
            </a:r>
            <a:r>
              <a:rPr lang="en-US" sz="3200" dirty="0" err="1"/>
              <a:t>Eyeriss</a:t>
            </a:r>
            <a:r>
              <a:rPr lang="en-US" sz="3200" dirty="0"/>
              <a:t> v2</a:t>
            </a:r>
          </a:p>
          <a:p>
            <a:endParaRPr lang="en-US" sz="3200" dirty="0"/>
          </a:p>
          <a:p>
            <a:r>
              <a:rPr lang="en-US" sz="3200" dirty="0"/>
              <a:t>Mensa-G’s utilization results </a:t>
            </a:r>
          </a:p>
          <a:p>
            <a:endParaRPr lang="en-US" sz="3200" dirty="0"/>
          </a:p>
          <a:p>
            <a:r>
              <a:rPr lang="en-US" sz="3200" dirty="0"/>
              <a:t>Mensa-G’s inference latency results</a:t>
            </a:r>
          </a:p>
        </p:txBody>
      </p:sp>
      <p:sp>
        <p:nvSpPr>
          <p:cNvPr id="4" name="Slide Number Placeholder 3">
            <a:extLst>
              <a:ext uri="{FF2B5EF4-FFF2-40B4-BE49-F238E27FC236}">
                <a16:creationId xmlns:a16="http://schemas.microsoft.com/office/drawing/2014/main" id="{92E91859-E786-3D41-9C2F-7907230EC8B2}"/>
              </a:ext>
            </a:extLst>
          </p:cNvPr>
          <p:cNvSpPr>
            <a:spLocks noGrp="1"/>
          </p:cNvSpPr>
          <p:nvPr>
            <p:ph type="sldNum" sz="quarter" idx="12"/>
          </p:nvPr>
        </p:nvSpPr>
        <p:spPr/>
        <p:txBody>
          <a:bodyPr/>
          <a:lstStyle/>
          <a:p>
            <a:fld id="{BA2D8F13-174C-467F-9D40-7DDEF70CAB8C}" type="slidenum">
              <a:rPr lang="en-US" smtClean="0"/>
              <a:t>36</a:t>
            </a:fld>
            <a:endParaRPr lang="en-US"/>
          </a:p>
        </p:txBody>
      </p:sp>
      <p:pic>
        <p:nvPicPr>
          <p:cNvPr id="5" name="Picture 4" descr="safari.png">
            <a:extLst>
              <a:ext uri="{FF2B5EF4-FFF2-40B4-BE49-F238E27FC236}">
                <a16:creationId xmlns:a16="http://schemas.microsoft.com/office/drawing/2014/main" id="{93D3A067-18BD-0D46-AA39-CC204E298413}"/>
              </a:ext>
            </a:extLst>
          </p:cNvPr>
          <p:cNvPicPr>
            <a:picLocks noChangeAspect="1"/>
          </p:cNvPicPr>
          <p:nvPr/>
        </p:nvPicPr>
        <p:blipFill>
          <a:blip r:embed="rId3" cstate="print"/>
          <a:stretch>
            <a:fillRect/>
          </a:stretch>
        </p:blipFill>
        <p:spPr>
          <a:xfrm>
            <a:off x="76200" y="6580445"/>
            <a:ext cx="959296" cy="277563"/>
          </a:xfrm>
          <a:prstGeom prst="rect">
            <a:avLst/>
          </a:prstGeom>
        </p:spPr>
      </p:pic>
      <p:graphicFrame>
        <p:nvGraphicFramePr>
          <p:cNvPr id="7" name="Table 4">
            <a:extLst>
              <a:ext uri="{FF2B5EF4-FFF2-40B4-BE49-F238E27FC236}">
                <a16:creationId xmlns:a16="http://schemas.microsoft.com/office/drawing/2014/main" id="{89B40A5E-1E66-E240-B25D-8CE7FD364F83}"/>
              </a:ext>
            </a:extLst>
          </p:cNvPr>
          <p:cNvGraphicFramePr>
            <a:graphicFrameLocks/>
          </p:cNvGraphicFramePr>
          <p:nvPr>
            <p:extLst>
              <p:ext uri="{D42A27DB-BD31-4B8C-83A1-F6EECF244321}">
                <p14:modId xmlns:p14="http://schemas.microsoft.com/office/powerpoint/2010/main" val="541003648"/>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r>
                        <a:rPr lang="en-US" sz="800" dirty="0">
                          <a:solidFill>
                            <a:srgbClr val="002060"/>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8169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AFEE-749D-2F4C-A30A-5445A0FE8A8F}"/>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FA5E0DA4-6B30-5847-AE96-9422ACC978D4}"/>
              </a:ext>
            </a:extLst>
          </p:cNvPr>
          <p:cNvSpPr>
            <a:spLocks noGrp="1"/>
          </p:cNvSpPr>
          <p:nvPr>
            <p:ph idx="1"/>
          </p:nvPr>
        </p:nvSpPr>
        <p:spPr/>
        <p:txBody>
          <a:bodyPr>
            <a:normAutofit fontScale="92500" lnSpcReduction="10000"/>
          </a:bodyPr>
          <a:lstStyle/>
          <a:p>
            <a:r>
              <a:rPr lang="en-US" sz="3200" dirty="0"/>
              <a:t>Details about Mensa Runtime Scheduler</a:t>
            </a:r>
          </a:p>
          <a:p>
            <a:endParaRPr lang="en-US" sz="3200" dirty="0"/>
          </a:p>
          <a:p>
            <a:r>
              <a:rPr lang="en-US" sz="3200" dirty="0"/>
              <a:t>Details about Pascal, Pavlov, and Jacquard’s dataflows</a:t>
            </a:r>
          </a:p>
          <a:p>
            <a:endParaRPr lang="en-US" sz="3200" dirty="0"/>
          </a:p>
          <a:p>
            <a:r>
              <a:rPr lang="en-US" sz="3200" dirty="0"/>
              <a:t>Energy comparison with </a:t>
            </a:r>
            <a:r>
              <a:rPr lang="en-US" sz="3200" dirty="0" err="1"/>
              <a:t>Eyeriss</a:t>
            </a:r>
            <a:r>
              <a:rPr lang="en-US" sz="3200" dirty="0"/>
              <a:t> v2</a:t>
            </a:r>
          </a:p>
          <a:p>
            <a:endParaRPr lang="en-US" sz="3200" dirty="0"/>
          </a:p>
          <a:p>
            <a:r>
              <a:rPr lang="en-US" sz="3200" dirty="0"/>
              <a:t>Mensa-G’s utilization results </a:t>
            </a:r>
          </a:p>
          <a:p>
            <a:endParaRPr lang="en-US" sz="3200" dirty="0"/>
          </a:p>
          <a:p>
            <a:r>
              <a:rPr lang="en-US" sz="3200" dirty="0"/>
              <a:t>Mensa-G’s inference latency results</a:t>
            </a:r>
          </a:p>
        </p:txBody>
      </p:sp>
      <p:sp>
        <p:nvSpPr>
          <p:cNvPr id="4" name="Slide Number Placeholder 3">
            <a:extLst>
              <a:ext uri="{FF2B5EF4-FFF2-40B4-BE49-F238E27FC236}">
                <a16:creationId xmlns:a16="http://schemas.microsoft.com/office/drawing/2014/main" id="{92E91859-E786-3D41-9C2F-7907230EC8B2}"/>
              </a:ext>
            </a:extLst>
          </p:cNvPr>
          <p:cNvSpPr>
            <a:spLocks noGrp="1"/>
          </p:cNvSpPr>
          <p:nvPr>
            <p:ph type="sldNum" sz="quarter" idx="12"/>
          </p:nvPr>
        </p:nvSpPr>
        <p:spPr/>
        <p:txBody>
          <a:bodyPr/>
          <a:lstStyle/>
          <a:p>
            <a:fld id="{BA2D8F13-174C-467F-9D40-7DDEF70CAB8C}" type="slidenum">
              <a:rPr lang="en-US" smtClean="0"/>
              <a:t>37</a:t>
            </a:fld>
            <a:endParaRPr lang="en-US"/>
          </a:p>
        </p:txBody>
      </p:sp>
      <p:pic>
        <p:nvPicPr>
          <p:cNvPr id="5" name="Picture 4" descr="safari.png">
            <a:extLst>
              <a:ext uri="{FF2B5EF4-FFF2-40B4-BE49-F238E27FC236}">
                <a16:creationId xmlns:a16="http://schemas.microsoft.com/office/drawing/2014/main" id="{93D3A067-18BD-0D46-AA39-CC204E298413}"/>
              </a:ext>
            </a:extLst>
          </p:cNvPr>
          <p:cNvPicPr>
            <a:picLocks noChangeAspect="1"/>
          </p:cNvPicPr>
          <p:nvPr/>
        </p:nvPicPr>
        <p:blipFill>
          <a:blip r:embed="rId2" cstate="print"/>
          <a:stretch>
            <a:fillRect/>
          </a:stretch>
        </p:blipFill>
        <p:spPr>
          <a:xfrm>
            <a:off x="76200" y="6580445"/>
            <a:ext cx="959296" cy="277563"/>
          </a:xfrm>
          <a:prstGeom prst="rect">
            <a:avLst/>
          </a:prstGeom>
        </p:spPr>
      </p:pic>
      <p:graphicFrame>
        <p:nvGraphicFramePr>
          <p:cNvPr id="7" name="Table 4">
            <a:extLst>
              <a:ext uri="{FF2B5EF4-FFF2-40B4-BE49-F238E27FC236}">
                <a16:creationId xmlns:a16="http://schemas.microsoft.com/office/drawing/2014/main" id="{89B40A5E-1E66-E240-B25D-8CE7FD364F83}"/>
              </a:ext>
            </a:extLst>
          </p:cNvPr>
          <p:cNvGraphicFramePr>
            <a:graphicFrameLocks/>
          </p:cNvGraphicFramePr>
          <p:nvPr>
            <p:extLst>
              <p:ext uri="{D42A27DB-BD31-4B8C-83A1-F6EECF244321}">
                <p14:modId xmlns:p14="http://schemas.microsoft.com/office/powerpoint/2010/main" val="1593430285"/>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r>
                        <a:rPr lang="en-US" sz="800" dirty="0">
                          <a:solidFill>
                            <a:srgbClr val="002060"/>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10" name="Group 9">
            <a:extLst>
              <a:ext uri="{FF2B5EF4-FFF2-40B4-BE49-F238E27FC236}">
                <a16:creationId xmlns:a16="http://schemas.microsoft.com/office/drawing/2014/main" id="{0C61CADC-7DFA-8945-BF33-B7DB86804984}"/>
              </a:ext>
            </a:extLst>
          </p:cNvPr>
          <p:cNvGrpSpPr/>
          <p:nvPr/>
        </p:nvGrpSpPr>
        <p:grpSpPr>
          <a:xfrm>
            <a:off x="0" y="991402"/>
            <a:ext cx="9144000" cy="5409398"/>
            <a:chOff x="0" y="991402"/>
            <a:chExt cx="9144000" cy="5409398"/>
          </a:xfrm>
        </p:grpSpPr>
        <p:sp>
          <p:nvSpPr>
            <p:cNvPr id="6" name="Rectangle 5">
              <a:extLst>
                <a:ext uri="{FF2B5EF4-FFF2-40B4-BE49-F238E27FC236}">
                  <a16:creationId xmlns:a16="http://schemas.microsoft.com/office/drawing/2014/main" id="{570207CC-31EB-764C-B48E-83371679EE63}"/>
                </a:ext>
              </a:extLst>
            </p:cNvPr>
            <p:cNvSpPr/>
            <p:nvPr/>
          </p:nvSpPr>
          <p:spPr>
            <a:xfrm>
              <a:off x="0" y="991402"/>
              <a:ext cx="9144000" cy="540939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586481F2-5A09-374E-B593-2D09F84F6015}"/>
                </a:ext>
              </a:extLst>
            </p:cNvPr>
            <p:cNvPicPr>
              <a:picLocks noChangeAspect="1"/>
            </p:cNvPicPr>
            <p:nvPr/>
          </p:nvPicPr>
          <p:blipFill rotWithShape="1">
            <a:blip r:embed="rId3"/>
            <a:srcRect l="2159" r="1979"/>
            <a:stretch/>
          </p:blipFill>
          <p:spPr>
            <a:xfrm>
              <a:off x="215016" y="2456948"/>
              <a:ext cx="8713967" cy="1944103"/>
            </a:xfrm>
            <a:prstGeom prst="rect">
              <a:avLst/>
            </a:prstGeom>
            <a:ln w="76200">
              <a:solidFill>
                <a:srgbClr val="1F497D"/>
              </a:solidFill>
            </a:ln>
          </p:spPr>
        </p:pic>
      </p:grpSp>
    </p:spTree>
    <p:extLst>
      <p:ext uri="{BB962C8B-B14F-4D97-AF65-F5344CB8AC3E}">
        <p14:creationId xmlns:p14="http://schemas.microsoft.com/office/powerpoint/2010/main" val="23927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0B5B1434-010C-5B49-8D7F-97946FA053A2}"/>
              </a:ext>
            </a:extLst>
          </p:cNvPr>
          <p:cNvSpPr>
            <a:spLocks noGrp="1"/>
          </p:cNvSpPr>
          <p:nvPr>
            <p:ph type="sldNum" sz="quarter" idx="12"/>
          </p:nvPr>
        </p:nvSpPr>
        <p:spPr>
          <a:xfrm>
            <a:off x="7315200" y="6492883"/>
            <a:ext cx="1828800" cy="365125"/>
          </a:xfrm>
        </p:spPr>
        <p:txBody>
          <a:bodyPr/>
          <a:lstStyle/>
          <a:p>
            <a:fld id="{BA2D8F13-174C-467F-9D40-7DDEF70CAB8C}" type="slidenum">
              <a:rPr lang="en-US" smtClean="0"/>
              <a:t>38</a:t>
            </a:fld>
            <a:endParaRPr lang="en-US"/>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Introduction</a:t>
            </a:r>
          </a:p>
        </p:txBody>
      </p:sp>
      <p:sp>
        <p:nvSpPr>
          <p:cNvPr id="8" name="TextBox 7"/>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1</a:t>
            </a:r>
          </a:p>
        </p:txBody>
      </p:sp>
      <p:sp>
        <p:nvSpPr>
          <p:cNvPr id="10" name="Rectangle 9"/>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Edge TPU and Model Characterization</a:t>
            </a:r>
          </a:p>
        </p:txBody>
      </p:sp>
      <p:sp>
        <p:nvSpPr>
          <p:cNvPr id="11" name="TextBox 10"/>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2</a:t>
            </a:r>
          </a:p>
        </p:txBody>
      </p:sp>
      <p:sp>
        <p:nvSpPr>
          <p:cNvPr id="12" name="Rectangle 11"/>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 Framework</a:t>
            </a:r>
          </a:p>
        </p:txBody>
      </p:sp>
      <p:sp>
        <p:nvSpPr>
          <p:cNvPr id="13" name="TextBox 12"/>
          <p:cNvSpPr txBox="1"/>
          <p:nvPr/>
        </p:nvSpPr>
        <p:spPr>
          <a:xfrm>
            <a:off x="228600" y="36576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4" name="Rectangle 13"/>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Mensa-G: Mensa for Google Edge Models</a:t>
            </a:r>
          </a:p>
        </p:txBody>
      </p:sp>
      <p:sp>
        <p:nvSpPr>
          <p:cNvPr id="16" name="Rectangle 15">
            <a:extLst>
              <a:ext uri="{FF2B5EF4-FFF2-40B4-BE49-F238E27FC236}">
                <a16:creationId xmlns:a16="http://schemas.microsoft.com/office/drawing/2014/main" id="{C3FA775C-6719-204B-9886-DFB8FAEB5BA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Evaluation</a:t>
            </a:r>
          </a:p>
        </p:txBody>
      </p:sp>
      <p:sp>
        <p:nvSpPr>
          <p:cNvPr id="17" name="Rectangle 16">
            <a:extLst>
              <a:ext uri="{FF2B5EF4-FFF2-40B4-BE49-F238E27FC236}">
                <a16:creationId xmlns:a16="http://schemas.microsoft.com/office/drawing/2014/main" id="{934CA8AC-7228-E84A-AF16-6636AADC3011}"/>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Gill Sans MT" panose="020B0502020104020203" pitchFamily="34" charset="77"/>
              </a:rPr>
              <a:t>Conclusion</a:t>
            </a:r>
          </a:p>
        </p:txBody>
      </p:sp>
      <p:sp>
        <p:nvSpPr>
          <p:cNvPr id="18" name="TextBox 17">
            <a:extLst>
              <a:ext uri="{FF2B5EF4-FFF2-40B4-BE49-F238E27FC236}">
                <a16:creationId xmlns:a16="http://schemas.microsoft.com/office/drawing/2014/main" id="{6AF32CB5-45DE-8442-9898-7D15D2638C7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9" name="TextBox 18">
            <a:extLst>
              <a:ext uri="{FF2B5EF4-FFF2-40B4-BE49-F238E27FC236}">
                <a16:creationId xmlns:a16="http://schemas.microsoft.com/office/drawing/2014/main" id="{12F7B271-E936-1E40-A625-476BEE14BF81}"/>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4</a:t>
            </a:r>
          </a:p>
        </p:txBody>
      </p:sp>
      <p:sp>
        <p:nvSpPr>
          <p:cNvPr id="20" name="TextBox 19">
            <a:extLst>
              <a:ext uri="{FF2B5EF4-FFF2-40B4-BE49-F238E27FC236}">
                <a16:creationId xmlns:a16="http://schemas.microsoft.com/office/drawing/2014/main" id="{E71F5782-86CD-324F-9ECC-F01FFA209966}"/>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5</a:t>
            </a:r>
          </a:p>
        </p:txBody>
      </p:sp>
      <p:sp>
        <p:nvSpPr>
          <p:cNvPr id="21" name="TextBox 20">
            <a:extLst>
              <a:ext uri="{FF2B5EF4-FFF2-40B4-BE49-F238E27FC236}">
                <a16:creationId xmlns:a16="http://schemas.microsoft.com/office/drawing/2014/main" id="{AF603D70-C45D-8C4D-8CD4-A0DE7AA9492B}"/>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1F497D"/>
                </a:solidFill>
                <a:latin typeface="Arial Black" panose="020B0A04020102020204" pitchFamily="34" charset="0"/>
              </a:rPr>
              <a:t>6</a:t>
            </a:r>
          </a:p>
        </p:txBody>
      </p:sp>
      <p:sp>
        <p:nvSpPr>
          <p:cNvPr id="23" name="Title 1">
            <a:extLst>
              <a:ext uri="{FF2B5EF4-FFF2-40B4-BE49-F238E27FC236}">
                <a16:creationId xmlns:a16="http://schemas.microsoft.com/office/drawing/2014/main" id="{5ECDE775-E5CF-BF4F-B852-095404A596DD}"/>
              </a:ext>
            </a:extLst>
          </p:cNvPr>
          <p:cNvSpPr>
            <a:spLocks noGrp="1"/>
          </p:cNvSpPr>
          <p:nvPr>
            <p:ph type="title"/>
          </p:nvPr>
        </p:nvSpPr>
        <p:spPr>
          <a:xfrm>
            <a:off x="0" y="0"/>
            <a:ext cx="9144000" cy="914400"/>
          </a:xfrm>
        </p:spPr>
        <p:txBody>
          <a:bodyPr/>
          <a:lstStyle/>
          <a:p>
            <a:r>
              <a:rPr lang="en-US" dirty="0">
                <a:solidFill>
                  <a:schemeClr val="tx1">
                    <a:lumMod val="65000"/>
                    <a:lumOff val="35000"/>
                  </a:schemeClr>
                </a:solidFill>
                <a:latin typeface="Gill Sans MT"/>
                <a:cs typeface="Gill Sans MT"/>
              </a:rPr>
              <a:t>Outline</a:t>
            </a:r>
          </a:p>
        </p:txBody>
      </p:sp>
      <p:graphicFrame>
        <p:nvGraphicFramePr>
          <p:cNvPr id="22" name="Table 4">
            <a:extLst>
              <a:ext uri="{FF2B5EF4-FFF2-40B4-BE49-F238E27FC236}">
                <a16:creationId xmlns:a16="http://schemas.microsoft.com/office/drawing/2014/main" id="{FA4B980E-513F-C34C-AE35-0AC21C0F11C7}"/>
              </a:ext>
            </a:extLst>
          </p:cNvPr>
          <p:cNvGraphicFramePr>
            <a:graphicFrameLocks/>
          </p:cNvGraphicFramePr>
          <p:nvPr>
            <p:extLst>
              <p:ext uri="{D42A27DB-BD31-4B8C-83A1-F6EECF244321}">
                <p14:modId xmlns:p14="http://schemas.microsoft.com/office/powerpoint/2010/main" val="2861081788"/>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996531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8969F0-2D37-9B4F-89A4-C9739461369A}"/>
              </a:ext>
            </a:extLst>
          </p:cNvPr>
          <p:cNvSpPr/>
          <p:nvPr/>
        </p:nvSpPr>
        <p:spPr>
          <a:xfrm>
            <a:off x="0" y="743205"/>
            <a:ext cx="9144000" cy="914400"/>
          </a:xfrm>
          <a:prstGeom prst="rect">
            <a:avLst/>
          </a:prstGeom>
          <a:solidFill>
            <a:srgbClr val="FFF4C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A8C8C6C2-2540-E14E-8598-187AFA9373A3}"/>
              </a:ext>
            </a:extLst>
          </p:cNvPr>
          <p:cNvSpPr/>
          <p:nvPr/>
        </p:nvSpPr>
        <p:spPr>
          <a:xfrm>
            <a:off x="0" y="1928020"/>
            <a:ext cx="9144000" cy="1261494"/>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592513E4-C4B7-F242-9A0D-35F07BCED5C7}"/>
              </a:ext>
            </a:extLst>
          </p:cNvPr>
          <p:cNvSpPr/>
          <p:nvPr/>
        </p:nvSpPr>
        <p:spPr>
          <a:xfrm>
            <a:off x="0" y="3429001"/>
            <a:ext cx="9144000" cy="925286"/>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3E440315-C009-E346-A212-93C50C707296}"/>
              </a:ext>
            </a:extLst>
          </p:cNvPr>
          <p:cNvSpPr/>
          <p:nvPr/>
        </p:nvSpPr>
        <p:spPr>
          <a:xfrm>
            <a:off x="0" y="4542080"/>
            <a:ext cx="9144000" cy="925286"/>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32042D8A-F894-404E-8CDA-6FFCBB190FD3}"/>
              </a:ext>
            </a:extLst>
          </p:cNvPr>
          <p:cNvSpPr/>
          <p:nvPr/>
        </p:nvSpPr>
        <p:spPr>
          <a:xfrm>
            <a:off x="0" y="5655159"/>
            <a:ext cx="9144000" cy="925286"/>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76200"/>
            <a:ext cx="9144000" cy="914400"/>
          </a:xfrm>
        </p:spPr>
        <p:txBody>
          <a:bodyPr/>
          <a:lstStyle/>
          <a:p>
            <a:r>
              <a:rPr lang="en-US" dirty="0"/>
              <a:t>Conclusion</a:t>
            </a:r>
          </a:p>
        </p:txBody>
      </p:sp>
      <p:sp>
        <p:nvSpPr>
          <p:cNvPr id="3" name="Content Placeholder 2"/>
          <p:cNvSpPr>
            <a:spLocks noGrp="1"/>
          </p:cNvSpPr>
          <p:nvPr>
            <p:ph idx="1"/>
          </p:nvPr>
        </p:nvSpPr>
        <p:spPr>
          <a:xfrm>
            <a:off x="152400" y="743204"/>
            <a:ext cx="8991600" cy="6019800"/>
          </a:xfrm>
        </p:spPr>
        <p:txBody>
          <a:bodyPr>
            <a:normAutofit lnSpcReduction="10000"/>
          </a:bodyPr>
          <a:lstStyle/>
          <a:p>
            <a:pPr marL="0" indent="0">
              <a:buNone/>
            </a:pPr>
            <a:r>
              <a:rPr lang="en-US" sz="2000" u="sng" dirty="0">
                <a:solidFill>
                  <a:schemeClr val="tx2"/>
                </a:solidFill>
              </a:rPr>
              <a:t>Context</a:t>
            </a:r>
            <a:r>
              <a:rPr lang="en-US" sz="2000" dirty="0">
                <a:solidFill>
                  <a:schemeClr val="tx2"/>
                </a:solidFill>
              </a:rPr>
              <a:t>:  We extensively analyze </a:t>
            </a:r>
            <a:r>
              <a:rPr lang="en-US" sz="2000" dirty="0">
                <a:solidFill>
                  <a:srgbClr val="0000FF"/>
                </a:solidFill>
              </a:rPr>
              <a:t>a state-of-the-art edge ML accelerator (Google Edge TPU) </a:t>
            </a:r>
            <a:r>
              <a:rPr lang="en-US" sz="2000" dirty="0">
                <a:solidFill>
                  <a:schemeClr val="tx2"/>
                </a:solidFill>
              </a:rPr>
              <a:t>using </a:t>
            </a:r>
            <a:r>
              <a:rPr lang="en-US" sz="2000" dirty="0">
                <a:solidFill>
                  <a:srgbClr val="0000FF"/>
                </a:solidFill>
              </a:rPr>
              <a:t>24 Google edge models</a:t>
            </a:r>
          </a:p>
          <a:p>
            <a:pPr lvl="1"/>
            <a:r>
              <a:rPr lang="en-US" sz="1800" dirty="0">
                <a:cs typeface="Adobe Garamond Pro"/>
              </a:rPr>
              <a:t> Wide range of models (CNNs, LSTMs, Transducers, RCNNs)</a:t>
            </a:r>
            <a:br>
              <a:rPr lang="en-US" sz="1800" dirty="0">
                <a:cs typeface="Adobe Garamond Pro"/>
              </a:rPr>
            </a:br>
            <a:endParaRPr lang="en-US" sz="1800" dirty="0">
              <a:solidFill>
                <a:schemeClr val="tx2"/>
              </a:solidFill>
            </a:endParaRPr>
          </a:p>
          <a:p>
            <a:pPr marL="0" indent="0">
              <a:buNone/>
            </a:pPr>
            <a:r>
              <a:rPr lang="en-US" sz="2000" u="sng" dirty="0">
                <a:solidFill>
                  <a:schemeClr val="tx2"/>
                </a:solidFill>
              </a:rPr>
              <a:t>Problem</a:t>
            </a:r>
            <a:r>
              <a:rPr lang="en-US" sz="2000" dirty="0">
                <a:solidFill>
                  <a:schemeClr val="tx2"/>
                </a:solidFill>
              </a:rPr>
              <a:t>:  The Edge TPU accelerator suffers from </a:t>
            </a:r>
            <a:r>
              <a:rPr lang="en-US" sz="2000" dirty="0">
                <a:solidFill>
                  <a:srgbClr val="800000"/>
                </a:solidFill>
              </a:rPr>
              <a:t>three challenges:</a:t>
            </a:r>
          </a:p>
          <a:p>
            <a:pPr lvl="1"/>
            <a:r>
              <a:rPr lang="en-US" sz="1800" dirty="0">
                <a:cs typeface="Adobe Garamond Pro"/>
              </a:rPr>
              <a:t>It operates </a:t>
            </a:r>
            <a:r>
              <a:rPr lang="en-US" sz="1800" dirty="0">
                <a:solidFill>
                  <a:srgbClr val="800000"/>
                </a:solidFill>
                <a:cs typeface="Adobe Garamond Pro"/>
              </a:rPr>
              <a:t>significantly below</a:t>
            </a:r>
            <a:r>
              <a:rPr lang="en-US" sz="1800" dirty="0">
                <a:solidFill>
                  <a:srgbClr val="C00000"/>
                </a:solidFill>
                <a:cs typeface="Adobe Garamond Pro"/>
              </a:rPr>
              <a:t> </a:t>
            </a:r>
            <a:r>
              <a:rPr lang="en-US" sz="1800" dirty="0">
                <a:solidFill>
                  <a:srgbClr val="595959"/>
                </a:solidFill>
                <a:cs typeface="Adobe Garamond Pro"/>
              </a:rPr>
              <a:t>its</a:t>
            </a:r>
            <a:r>
              <a:rPr lang="en-US" sz="1800" dirty="0">
                <a:solidFill>
                  <a:srgbClr val="C00000"/>
                </a:solidFill>
                <a:cs typeface="Adobe Garamond Pro"/>
              </a:rPr>
              <a:t> </a:t>
            </a:r>
            <a:r>
              <a:rPr lang="en-US" sz="1800" u="sng" dirty="0">
                <a:cs typeface="Adobe Garamond Pro"/>
              </a:rPr>
              <a:t>peak throughput</a:t>
            </a:r>
          </a:p>
          <a:p>
            <a:pPr lvl="1"/>
            <a:r>
              <a:rPr lang="en-US" sz="1800" dirty="0">
                <a:cs typeface="Adobe Garamond Pro"/>
              </a:rPr>
              <a:t>It operates </a:t>
            </a:r>
            <a:r>
              <a:rPr lang="en-US" sz="1800" dirty="0">
                <a:solidFill>
                  <a:srgbClr val="800000"/>
                </a:solidFill>
                <a:cs typeface="Adobe Garamond Pro"/>
              </a:rPr>
              <a:t>significantly below </a:t>
            </a:r>
            <a:r>
              <a:rPr lang="en-US" sz="1800" dirty="0">
                <a:solidFill>
                  <a:srgbClr val="595959"/>
                </a:solidFill>
                <a:cs typeface="Adobe Garamond Pro"/>
              </a:rPr>
              <a:t>its</a:t>
            </a:r>
            <a:r>
              <a:rPr lang="en-US" sz="1800" dirty="0">
                <a:solidFill>
                  <a:srgbClr val="800000"/>
                </a:solidFill>
                <a:cs typeface="Adobe Garamond Pro"/>
              </a:rPr>
              <a:t> </a:t>
            </a:r>
            <a:r>
              <a:rPr lang="en-US" sz="1800" u="sng" dirty="0">
                <a:cs typeface="Adobe Garamond Pro"/>
              </a:rPr>
              <a:t>theoretical energy efficiency</a:t>
            </a:r>
          </a:p>
          <a:p>
            <a:pPr lvl="1"/>
            <a:r>
              <a:rPr lang="en-US" sz="1800" dirty="0">
                <a:solidFill>
                  <a:srgbClr val="595959"/>
                </a:solidFill>
                <a:cs typeface="Adobe Garamond Pro"/>
              </a:rPr>
              <a:t>It</a:t>
            </a:r>
            <a:r>
              <a:rPr lang="en-US" sz="1800" dirty="0">
                <a:solidFill>
                  <a:srgbClr val="800000"/>
                </a:solidFill>
                <a:cs typeface="Adobe Garamond Pro"/>
              </a:rPr>
              <a:t> inefficiently </a:t>
            </a:r>
            <a:r>
              <a:rPr lang="en-US" sz="1800" dirty="0">
                <a:solidFill>
                  <a:srgbClr val="595959"/>
                </a:solidFill>
                <a:cs typeface="Adobe Garamond Pro"/>
              </a:rPr>
              <a:t>handles</a:t>
            </a:r>
            <a:r>
              <a:rPr lang="en-US" sz="1800" dirty="0">
                <a:solidFill>
                  <a:srgbClr val="800000"/>
                </a:solidFill>
                <a:cs typeface="Adobe Garamond Pro"/>
              </a:rPr>
              <a:t> </a:t>
            </a:r>
            <a:r>
              <a:rPr lang="en-US" sz="1800" u="sng" dirty="0">
                <a:cs typeface="Adobe Garamond Pro"/>
              </a:rPr>
              <a:t>memory accesses</a:t>
            </a:r>
            <a:br>
              <a:rPr lang="en-US" sz="1800" dirty="0">
                <a:cs typeface="Adobe Garamond Pro"/>
              </a:rPr>
            </a:br>
            <a:endParaRPr lang="en-US" sz="1800" dirty="0">
              <a:cs typeface="Adobe Garamond Pro"/>
            </a:endParaRPr>
          </a:p>
          <a:p>
            <a:pPr marL="0" lvl="1" indent="0">
              <a:buNone/>
            </a:pPr>
            <a:r>
              <a:rPr lang="en-US" sz="2000" u="sng" dirty="0">
                <a:solidFill>
                  <a:schemeClr val="tx2"/>
                </a:solidFill>
              </a:rPr>
              <a:t>Key Insight</a:t>
            </a:r>
            <a:r>
              <a:rPr lang="en-US" sz="2000" dirty="0">
                <a:solidFill>
                  <a:schemeClr val="tx2"/>
                </a:solidFill>
              </a:rPr>
              <a:t>:  These shortcomings arise from </a:t>
            </a:r>
            <a:r>
              <a:rPr lang="en-US" sz="2000" dirty="0">
                <a:solidFill>
                  <a:srgbClr val="0000FF"/>
                </a:solidFill>
              </a:rPr>
              <a:t>the monolithic design</a:t>
            </a:r>
            <a:r>
              <a:rPr lang="en-US" sz="2000" dirty="0">
                <a:solidFill>
                  <a:schemeClr val="tx2"/>
                </a:solidFill>
              </a:rPr>
              <a:t> of the Edge TPU accelerator</a:t>
            </a:r>
          </a:p>
          <a:p>
            <a:pPr lvl="1"/>
            <a:r>
              <a:rPr lang="en-US" sz="1800" dirty="0">
                <a:cs typeface="Adobe Garamond Pro"/>
              </a:rPr>
              <a:t>The Edge TPU accelerator design does not account for </a:t>
            </a:r>
            <a:r>
              <a:rPr lang="en-US" sz="1800" dirty="0">
                <a:solidFill>
                  <a:srgbClr val="0000FF"/>
                </a:solidFill>
                <a:cs typeface="Adobe Garamond Pro"/>
              </a:rPr>
              <a:t>layer heterogeneity </a:t>
            </a:r>
            <a:br>
              <a:rPr lang="en-US" sz="1800" dirty="0">
                <a:solidFill>
                  <a:srgbClr val="0000FF"/>
                </a:solidFill>
                <a:cs typeface="Adobe Garamond Pro"/>
              </a:rPr>
            </a:br>
            <a:endParaRPr lang="en-US" sz="1800" dirty="0">
              <a:solidFill>
                <a:srgbClr val="0000FF"/>
              </a:solidFill>
            </a:endParaRPr>
          </a:p>
          <a:p>
            <a:pPr marL="0" lvl="1" indent="0">
              <a:buNone/>
            </a:pPr>
            <a:r>
              <a:rPr lang="en-US" sz="2000" u="sng" dirty="0">
                <a:solidFill>
                  <a:schemeClr val="tx2"/>
                </a:solidFill>
              </a:rPr>
              <a:t>Key Mechanism</a:t>
            </a:r>
            <a:r>
              <a:rPr lang="en-US" sz="2000" dirty="0">
                <a:solidFill>
                  <a:schemeClr val="tx2"/>
                </a:solidFill>
              </a:rPr>
              <a:t>:  A new framework called </a:t>
            </a:r>
            <a:r>
              <a:rPr lang="en-US" sz="2000" dirty="0">
                <a:solidFill>
                  <a:srgbClr val="0000FF"/>
                </a:solidFill>
              </a:rPr>
              <a:t>Mensa</a:t>
            </a:r>
          </a:p>
          <a:p>
            <a:pPr lvl="1"/>
            <a:r>
              <a:rPr lang="en-US" sz="1800" dirty="0">
                <a:cs typeface="Adobe Garamond Pro"/>
              </a:rPr>
              <a:t>Mensa consists of heterogeneous accelerators whose dataflow and hardware are specialized for specific families of layers</a:t>
            </a:r>
            <a:br>
              <a:rPr lang="en-US" sz="1800" dirty="0">
                <a:cs typeface="Adobe Garamond Pro"/>
              </a:rPr>
            </a:br>
            <a:endParaRPr lang="en-US" sz="1800" dirty="0">
              <a:solidFill>
                <a:schemeClr val="tx2"/>
              </a:solidFill>
            </a:endParaRPr>
          </a:p>
          <a:p>
            <a:pPr marL="0" lvl="1" indent="0">
              <a:buNone/>
            </a:pPr>
            <a:r>
              <a:rPr lang="en-US" sz="2000" u="sng" dirty="0">
                <a:solidFill>
                  <a:schemeClr val="tx2"/>
                </a:solidFill>
              </a:rPr>
              <a:t>Key Results</a:t>
            </a:r>
            <a:r>
              <a:rPr lang="en-US" sz="2000" dirty="0">
                <a:solidFill>
                  <a:schemeClr val="tx2"/>
                </a:solidFill>
              </a:rPr>
              <a:t>:  We design a version of Mensa for Google edge ML models</a:t>
            </a:r>
          </a:p>
          <a:p>
            <a:pPr lvl="1"/>
            <a:r>
              <a:rPr lang="en-US" sz="1800" dirty="0">
                <a:cs typeface="Adobe Garamond Pro"/>
              </a:rPr>
              <a:t>Mensa improves performance and energy by </a:t>
            </a:r>
            <a:r>
              <a:rPr lang="en-US" sz="1800" dirty="0">
                <a:solidFill>
                  <a:srgbClr val="0000FF"/>
                </a:solidFill>
                <a:cs typeface="Adobe Garamond Pro"/>
              </a:rPr>
              <a:t>3.0X</a:t>
            </a:r>
            <a:r>
              <a:rPr lang="en-US" sz="1800" dirty="0">
                <a:cs typeface="Adobe Garamond Pro"/>
              </a:rPr>
              <a:t> and </a:t>
            </a:r>
            <a:r>
              <a:rPr lang="en-US" sz="1800" dirty="0">
                <a:solidFill>
                  <a:srgbClr val="0000FF"/>
                </a:solidFill>
                <a:cs typeface="Adobe Garamond Pro"/>
              </a:rPr>
              <a:t>3.1X</a:t>
            </a:r>
          </a:p>
          <a:p>
            <a:pPr lvl="1"/>
            <a:r>
              <a:rPr lang="en-US" sz="1800" dirty="0">
                <a:cs typeface="Adobe Garamond Pro"/>
              </a:rPr>
              <a:t>Mensa reduces cost and improves area efficiency</a:t>
            </a:r>
            <a:endParaRPr lang="en-US" sz="1800" dirty="0">
              <a:solidFill>
                <a:srgbClr val="0000FF"/>
              </a:solidFill>
              <a:cs typeface="Adobe Garamond Pro"/>
            </a:endParaRPr>
          </a:p>
          <a:p>
            <a:pPr lvl="1"/>
            <a:endParaRPr lang="en-US" sz="2000" dirty="0">
              <a:solidFill>
                <a:schemeClr val="accent2"/>
              </a:solidFill>
              <a:cs typeface="Gill Sans MT"/>
            </a:endParaRPr>
          </a:p>
          <a:p>
            <a:pPr marL="342900" lvl="1" indent="-342900">
              <a:buFont typeface="Arial" pitchFamily="34" charset="0"/>
              <a:buChar char="•"/>
            </a:pPr>
            <a:endParaRPr lang="en-US" sz="2600" dirty="0">
              <a:solidFill>
                <a:schemeClr val="accent2"/>
              </a:solidFill>
              <a:cs typeface="Gill Sans MT"/>
            </a:endParaRPr>
          </a:p>
          <a:p>
            <a:endParaRPr lang="en-US" sz="2600" dirty="0">
              <a:solidFill>
                <a:srgbClr val="0000FF"/>
              </a:solidFill>
            </a:endParaRPr>
          </a:p>
          <a:p>
            <a:pPr lvl="1"/>
            <a:endParaRPr lang="en-US" sz="2200" dirty="0">
              <a:solidFill>
                <a:srgbClr val="C00000"/>
              </a:solidFill>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400" dirty="0">
              <a:cs typeface="Adobe Garamond Pro"/>
            </a:endParaRPr>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Slide Number Placeholder 4"/>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graphicFrame>
        <p:nvGraphicFramePr>
          <p:cNvPr id="15" name="Table 4">
            <a:extLst>
              <a:ext uri="{FF2B5EF4-FFF2-40B4-BE49-F238E27FC236}">
                <a16:creationId xmlns:a16="http://schemas.microsoft.com/office/drawing/2014/main" id="{76D4463B-5050-AB46-ADCB-F557DE6F8D82}"/>
              </a:ext>
            </a:extLst>
          </p:cNvPr>
          <p:cNvGraphicFramePr>
            <a:graphicFrameLocks/>
          </p:cNvGraphicFramePr>
          <p:nvPr>
            <p:extLst>
              <p:ext uri="{D42A27DB-BD31-4B8C-83A1-F6EECF244321}">
                <p14:modId xmlns:p14="http://schemas.microsoft.com/office/powerpoint/2010/main" val="2661504362"/>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1F497D"/>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2037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Gill Sans MT" panose="020B0502020104020203" pitchFamily="34" charset="77"/>
              </a:rPr>
              <a:t>Introduction</a:t>
            </a:r>
          </a:p>
        </p:txBody>
      </p:sp>
      <p:sp>
        <p:nvSpPr>
          <p:cNvPr id="8" name="TextBox 7"/>
          <p:cNvSpPr txBox="1"/>
          <p:nvPr/>
        </p:nvSpPr>
        <p:spPr>
          <a:xfrm>
            <a:off x="151622" y="855558"/>
            <a:ext cx="474011" cy="830997"/>
          </a:xfrm>
          <a:prstGeom prst="rect">
            <a:avLst/>
          </a:prstGeom>
          <a:noFill/>
        </p:spPr>
        <p:txBody>
          <a:bodyPr wrap="square" rtlCol="0">
            <a:spAutoFit/>
          </a:bodyPr>
          <a:lstStyle/>
          <a:p>
            <a:r>
              <a:rPr lang="en-US" sz="4800" dirty="0">
                <a:solidFill>
                  <a:srgbClr val="1F497D"/>
                </a:solidFill>
                <a:latin typeface="Arial Black" panose="020B0A04020102020204" pitchFamily="34" charset="0"/>
              </a:rPr>
              <a:t>1</a:t>
            </a:r>
          </a:p>
        </p:txBody>
      </p:sp>
      <p:sp>
        <p:nvSpPr>
          <p:cNvPr id="10" name="Rectangle 9"/>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Edge TPU and Model Characterization</a:t>
            </a:r>
          </a:p>
        </p:txBody>
      </p:sp>
      <p:sp>
        <p:nvSpPr>
          <p:cNvPr id="11" name="TextBox 10"/>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2</a:t>
            </a:r>
          </a:p>
        </p:txBody>
      </p:sp>
      <p:sp>
        <p:nvSpPr>
          <p:cNvPr id="12" name="Rectangle 11"/>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 Framework</a:t>
            </a:r>
          </a:p>
        </p:txBody>
      </p:sp>
      <p:sp>
        <p:nvSpPr>
          <p:cNvPr id="13" name="TextBox 12"/>
          <p:cNvSpPr txBox="1"/>
          <p:nvPr/>
        </p:nvSpPr>
        <p:spPr>
          <a:xfrm>
            <a:off x="228600" y="36576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4" name="Rectangle 13"/>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Mensa-G: Mensa for Google Edge Models</a:t>
            </a:r>
          </a:p>
        </p:txBody>
      </p:sp>
      <p:sp>
        <p:nvSpPr>
          <p:cNvPr id="16" name="Rectangle 15">
            <a:extLst>
              <a:ext uri="{FF2B5EF4-FFF2-40B4-BE49-F238E27FC236}">
                <a16:creationId xmlns:a16="http://schemas.microsoft.com/office/drawing/2014/main" id="{C3FA775C-6719-204B-9886-DFB8FAEB5BA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Evaluation</a:t>
            </a:r>
          </a:p>
        </p:txBody>
      </p:sp>
      <p:sp>
        <p:nvSpPr>
          <p:cNvPr id="17" name="Rectangle 16">
            <a:extLst>
              <a:ext uri="{FF2B5EF4-FFF2-40B4-BE49-F238E27FC236}">
                <a16:creationId xmlns:a16="http://schemas.microsoft.com/office/drawing/2014/main" id="{934CA8AC-7228-E84A-AF16-6636AADC3011}"/>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Conclusion</a:t>
            </a:r>
          </a:p>
        </p:txBody>
      </p:sp>
      <p:sp>
        <p:nvSpPr>
          <p:cNvPr id="18" name="TextBox 17">
            <a:extLst>
              <a:ext uri="{FF2B5EF4-FFF2-40B4-BE49-F238E27FC236}">
                <a16:creationId xmlns:a16="http://schemas.microsoft.com/office/drawing/2014/main" id="{6AF32CB5-45DE-8442-9898-7D15D2638C7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9" name="TextBox 18">
            <a:extLst>
              <a:ext uri="{FF2B5EF4-FFF2-40B4-BE49-F238E27FC236}">
                <a16:creationId xmlns:a16="http://schemas.microsoft.com/office/drawing/2014/main" id="{12F7B271-E936-1E40-A625-476BEE14BF81}"/>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4</a:t>
            </a:r>
          </a:p>
        </p:txBody>
      </p:sp>
      <p:sp>
        <p:nvSpPr>
          <p:cNvPr id="20" name="TextBox 19">
            <a:extLst>
              <a:ext uri="{FF2B5EF4-FFF2-40B4-BE49-F238E27FC236}">
                <a16:creationId xmlns:a16="http://schemas.microsoft.com/office/drawing/2014/main" id="{E71F5782-86CD-324F-9ECC-F01FFA209966}"/>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5</a:t>
            </a:r>
          </a:p>
        </p:txBody>
      </p:sp>
      <p:sp>
        <p:nvSpPr>
          <p:cNvPr id="21" name="TextBox 20">
            <a:extLst>
              <a:ext uri="{FF2B5EF4-FFF2-40B4-BE49-F238E27FC236}">
                <a16:creationId xmlns:a16="http://schemas.microsoft.com/office/drawing/2014/main" id="{AF603D70-C45D-8C4D-8CD4-A0DE7AA9492B}"/>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6</a:t>
            </a:r>
          </a:p>
        </p:txBody>
      </p:sp>
      <p:sp>
        <p:nvSpPr>
          <p:cNvPr id="23" name="Title 1">
            <a:extLst>
              <a:ext uri="{FF2B5EF4-FFF2-40B4-BE49-F238E27FC236}">
                <a16:creationId xmlns:a16="http://schemas.microsoft.com/office/drawing/2014/main" id="{5ECDE775-E5CF-BF4F-B852-095404A596DD}"/>
              </a:ext>
            </a:extLst>
          </p:cNvPr>
          <p:cNvSpPr>
            <a:spLocks noGrp="1"/>
          </p:cNvSpPr>
          <p:nvPr>
            <p:ph type="title"/>
          </p:nvPr>
        </p:nvSpPr>
        <p:spPr>
          <a:xfrm>
            <a:off x="0" y="0"/>
            <a:ext cx="9144000" cy="914400"/>
          </a:xfrm>
        </p:spPr>
        <p:txBody>
          <a:bodyPr/>
          <a:lstStyle/>
          <a:p>
            <a:r>
              <a:rPr lang="en-US" dirty="0">
                <a:solidFill>
                  <a:schemeClr val="tx1">
                    <a:lumMod val="65000"/>
                    <a:lumOff val="35000"/>
                  </a:schemeClr>
                </a:solidFill>
                <a:latin typeface="Gill Sans MT"/>
                <a:cs typeface="Gill Sans MT"/>
              </a:rPr>
              <a:t>Outline</a:t>
            </a:r>
          </a:p>
        </p:txBody>
      </p:sp>
      <p:sp>
        <p:nvSpPr>
          <p:cNvPr id="22" name="Slide Number Placeholder 4">
            <a:extLst>
              <a:ext uri="{FF2B5EF4-FFF2-40B4-BE49-F238E27FC236}">
                <a16:creationId xmlns:a16="http://schemas.microsoft.com/office/drawing/2014/main" id="{8B3FD1BB-2EAC-2748-BBD5-9D83A6F0CA41}"/>
              </a:ext>
            </a:extLst>
          </p:cNvPr>
          <p:cNvSpPr txBox="1">
            <a:spLocks/>
          </p:cNvSpPr>
          <p:nvPr/>
        </p:nvSpPr>
        <p:spPr>
          <a:xfrm>
            <a:off x="7315200" y="6492883"/>
            <a:ext cx="1828800" cy="365125"/>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fld id="{BA2D8F13-174C-467F-9D40-7DDEF70CAB8C}" type="slidenum">
              <a:rPr lang="en-US" sz="2400" b="1" smtClean="0">
                <a:solidFill>
                  <a:srgbClr val="0070C0"/>
                </a:solidFill>
                <a:latin typeface="Gill Sans MT"/>
              </a:rPr>
              <a:pPr algn="r" defTabSz="914400"/>
              <a:t>4</a:t>
            </a:fld>
            <a:endParaRPr lang="en-US" sz="2400" b="1">
              <a:solidFill>
                <a:srgbClr val="0070C0"/>
              </a:solidFill>
              <a:latin typeface="Gill Sans MT"/>
            </a:endParaRPr>
          </a:p>
        </p:txBody>
      </p:sp>
      <p:graphicFrame>
        <p:nvGraphicFramePr>
          <p:cNvPr id="28" name="Table 4">
            <a:extLst>
              <a:ext uri="{FF2B5EF4-FFF2-40B4-BE49-F238E27FC236}">
                <a16:creationId xmlns:a16="http://schemas.microsoft.com/office/drawing/2014/main" id="{3E343B9E-8BF8-BE4F-86FE-64F0377F35CF}"/>
              </a:ext>
            </a:extLst>
          </p:cNvPr>
          <p:cNvGraphicFramePr>
            <a:graphicFrameLocks/>
          </p:cNvGraphicFramePr>
          <p:nvPr>
            <p:extLst>
              <p:ext uri="{D42A27DB-BD31-4B8C-83A1-F6EECF244321}">
                <p14:modId xmlns:p14="http://schemas.microsoft.com/office/powerpoint/2010/main" val="2692897474"/>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495121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2864653"/>
          </a:xfrm>
          <a:solidFill>
            <a:schemeClr val="tx2">
              <a:lumMod val="75000"/>
            </a:schemeClr>
          </a:solidFill>
        </p:spPr>
        <p:txBody>
          <a:bodyPr/>
          <a:lstStyle/>
          <a:p>
            <a:r>
              <a:rPr lang="en-US" sz="3000" b="1" dirty="0">
                <a:solidFill>
                  <a:schemeClr val="bg1">
                    <a:lumMod val="95000"/>
                  </a:schemeClr>
                </a:solidFill>
                <a:latin typeface="Gill Sans MT" panose="020B0502020104020203" pitchFamily="34" charset="77"/>
              </a:rPr>
              <a:t>Google Neural Network Models for Edge Devices: </a:t>
            </a:r>
            <a:br>
              <a:rPr lang="en-US" sz="3000" b="1" dirty="0">
                <a:solidFill>
                  <a:schemeClr val="bg1">
                    <a:lumMod val="95000"/>
                  </a:schemeClr>
                </a:solidFill>
                <a:latin typeface="Gill Sans MT" panose="020B0502020104020203" pitchFamily="34" charset="77"/>
              </a:rPr>
            </a:br>
            <a:r>
              <a:rPr lang="en-US" sz="3000" b="1" dirty="0">
                <a:solidFill>
                  <a:schemeClr val="bg1">
                    <a:lumMod val="95000"/>
                  </a:schemeClr>
                </a:solidFill>
                <a:latin typeface="Gill Sans MT" panose="020B0502020104020203" pitchFamily="34" charset="77"/>
              </a:rPr>
              <a:t>Analyzing and Mitigating </a:t>
            </a:r>
            <a:br>
              <a:rPr lang="en-US" sz="3000" b="1" dirty="0">
                <a:solidFill>
                  <a:schemeClr val="bg1">
                    <a:lumMod val="95000"/>
                  </a:schemeClr>
                </a:solidFill>
                <a:latin typeface="Gill Sans MT" panose="020B0502020104020203" pitchFamily="34" charset="77"/>
              </a:rPr>
            </a:br>
            <a:r>
              <a:rPr lang="en-US" sz="3000" b="1" dirty="0">
                <a:solidFill>
                  <a:schemeClr val="bg1">
                    <a:lumMod val="95000"/>
                  </a:schemeClr>
                </a:solidFill>
                <a:latin typeface="Gill Sans MT" panose="020B0502020104020203" pitchFamily="34" charset="77"/>
              </a:rPr>
              <a:t>Machine Learning Inference Bottlenecks</a:t>
            </a:r>
          </a:p>
        </p:txBody>
      </p:sp>
      <p:sp>
        <p:nvSpPr>
          <p:cNvPr id="6" name="Subtitle 5"/>
          <p:cNvSpPr>
            <a:spLocks noGrp="1"/>
          </p:cNvSpPr>
          <p:nvPr>
            <p:ph type="subTitle" idx="1"/>
          </p:nvPr>
        </p:nvSpPr>
        <p:spPr>
          <a:xfrm>
            <a:off x="1371600" y="3156704"/>
            <a:ext cx="6400800" cy="685800"/>
          </a:xfrm>
        </p:spPr>
        <p:txBody>
          <a:bodyPr>
            <a:noAutofit/>
          </a:bodyPr>
          <a:lstStyle/>
          <a:p>
            <a:br>
              <a:rPr lang="en-US" sz="3600" dirty="0">
                <a:solidFill>
                  <a:schemeClr val="tx1">
                    <a:lumMod val="75000"/>
                    <a:lumOff val="25000"/>
                  </a:schemeClr>
                </a:solidFill>
              </a:rPr>
            </a:br>
            <a:br>
              <a:rPr lang="en-US" sz="3600" dirty="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0" y="3056347"/>
            <a:ext cx="9144000" cy="1261884"/>
          </a:xfrm>
          <a:prstGeom prst="rect">
            <a:avLst/>
          </a:prstGeom>
        </p:spPr>
        <p:txBody>
          <a:bodyPr wrap="square">
            <a:spAutoFit/>
          </a:bodyPr>
          <a:lstStyle/>
          <a:p>
            <a:pPr algn="ctr"/>
            <a:r>
              <a:rPr lang="en-US" sz="2200" b="1" dirty="0" err="1">
                <a:latin typeface="Gill Sans MT" panose="020B0502020104020203" pitchFamily="34" charset="77"/>
              </a:rPr>
              <a:t>Amirali</a:t>
            </a:r>
            <a:r>
              <a:rPr lang="en-US" sz="2200" b="1" dirty="0">
                <a:latin typeface="Gill Sans MT" panose="020B0502020104020203" pitchFamily="34" charset="77"/>
              </a:rPr>
              <a:t> </a:t>
            </a:r>
            <a:r>
              <a:rPr lang="en-US" sz="2200" b="1" dirty="0" err="1">
                <a:latin typeface="Gill Sans MT" panose="020B0502020104020203" pitchFamily="34" charset="77"/>
              </a:rPr>
              <a:t>Boroumand</a:t>
            </a:r>
            <a:r>
              <a:rPr lang="en-US" sz="2200" b="1" dirty="0">
                <a:solidFill>
                  <a:srgbClr val="800000"/>
                </a:solidFill>
                <a:latin typeface="Gill Sans MT" panose="020B0502020104020203" pitchFamily="34" charset="77"/>
              </a:rPr>
              <a:t>		</a:t>
            </a:r>
            <a:r>
              <a:rPr lang="en-US" sz="2200" b="1" dirty="0" err="1">
                <a:latin typeface="Gill Sans MT" panose="020B0502020104020203" pitchFamily="34" charset="77"/>
              </a:rPr>
              <a:t>Saugata</a:t>
            </a:r>
            <a:r>
              <a:rPr lang="en-US" sz="2200" b="1" dirty="0">
                <a:latin typeface="Gill Sans MT" panose="020B0502020104020203" pitchFamily="34" charset="77"/>
              </a:rPr>
              <a:t> Ghose</a:t>
            </a:r>
            <a:r>
              <a:rPr lang="en-US" sz="2200" b="1" dirty="0">
                <a:solidFill>
                  <a:srgbClr val="800000"/>
                </a:solidFill>
                <a:latin typeface="Gill Sans MT" panose="020B0502020104020203" pitchFamily="34" charset="77"/>
              </a:rPr>
              <a:t>		</a:t>
            </a:r>
            <a:r>
              <a:rPr lang="en-US" sz="2200" b="1" dirty="0" err="1">
                <a:latin typeface="Gill Sans MT" panose="020B0502020104020203" pitchFamily="34" charset="77"/>
              </a:rPr>
              <a:t>Berkin</a:t>
            </a:r>
            <a:r>
              <a:rPr lang="en-US" sz="2200" b="1" dirty="0">
                <a:latin typeface="Gill Sans MT" panose="020B0502020104020203" pitchFamily="34" charset="77"/>
              </a:rPr>
              <a:t> Akin	</a:t>
            </a:r>
            <a:br>
              <a:rPr lang="en-US" sz="2200" b="1" dirty="0">
                <a:latin typeface="Gill Sans MT" panose="020B0502020104020203" pitchFamily="34" charset="77"/>
              </a:rPr>
            </a:br>
            <a:endParaRPr lang="en-US" sz="500" b="1" dirty="0">
              <a:latin typeface="Gill Sans MT" panose="020B0502020104020203" pitchFamily="34" charset="77"/>
            </a:endParaRPr>
          </a:p>
          <a:p>
            <a:pPr algn="ctr"/>
            <a:r>
              <a:rPr lang="en-US" sz="2200" b="1" dirty="0">
                <a:latin typeface="Gill Sans MT" panose="020B0502020104020203" pitchFamily="34" charset="77"/>
              </a:rPr>
              <a:t>Ravi Narayanaswami</a:t>
            </a:r>
            <a:r>
              <a:rPr lang="en-US" sz="2200" b="1" dirty="0">
                <a:solidFill>
                  <a:srgbClr val="800000"/>
                </a:solidFill>
                <a:latin typeface="Gill Sans MT" panose="020B0502020104020203" pitchFamily="34" charset="77"/>
              </a:rPr>
              <a:t>		</a:t>
            </a:r>
            <a:r>
              <a:rPr lang="en-US" sz="2200" b="1" dirty="0">
                <a:solidFill>
                  <a:srgbClr val="C00000"/>
                </a:solidFill>
                <a:latin typeface="Gill Sans MT" panose="020B0502020104020203" pitchFamily="34" charset="77"/>
              </a:rPr>
              <a:t>Geraldo F. Oliveira</a:t>
            </a:r>
            <a:r>
              <a:rPr lang="en-US" sz="2200" b="1" dirty="0">
                <a:solidFill>
                  <a:srgbClr val="800000"/>
                </a:solidFill>
                <a:latin typeface="Gill Sans MT" panose="020B0502020104020203" pitchFamily="34" charset="77"/>
              </a:rPr>
              <a:t>		</a:t>
            </a:r>
            <a:r>
              <a:rPr lang="en-US" sz="2200" b="1" dirty="0" err="1">
                <a:latin typeface="Gill Sans MT" panose="020B0502020104020203" pitchFamily="34" charset="77"/>
              </a:rPr>
              <a:t>Xiaoyu</a:t>
            </a:r>
            <a:r>
              <a:rPr lang="en-US" sz="2200" b="1" dirty="0">
                <a:latin typeface="Gill Sans MT" panose="020B0502020104020203" pitchFamily="34" charset="77"/>
              </a:rPr>
              <a:t> Ma</a:t>
            </a:r>
            <a:br>
              <a:rPr lang="en-US" sz="2200" b="1" dirty="0">
                <a:latin typeface="Gill Sans MT" panose="020B0502020104020203" pitchFamily="34" charset="77"/>
              </a:rPr>
            </a:br>
            <a:r>
              <a:rPr lang="en-US" sz="500" b="1" dirty="0">
                <a:latin typeface="Gill Sans MT" panose="020B0502020104020203" pitchFamily="34" charset="77"/>
              </a:rPr>
              <a:t>	</a:t>
            </a:r>
          </a:p>
          <a:p>
            <a:pPr algn="ctr"/>
            <a:r>
              <a:rPr lang="en-US" sz="2200" b="1" dirty="0">
                <a:latin typeface="Gill Sans MT" panose="020B0502020104020203" pitchFamily="34" charset="77"/>
              </a:rPr>
              <a:t>Eric </a:t>
            </a:r>
            <a:r>
              <a:rPr lang="en-US" sz="2200" b="1" dirty="0" err="1">
                <a:latin typeface="Gill Sans MT" panose="020B0502020104020203" pitchFamily="34" charset="77"/>
              </a:rPr>
              <a:t>Shiu</a:t>
            </a:r>
            <a:r>
              <a:rPr lang="en-US" sz="2200" b="1" dirty="0">
                <a:latin typeface="Gill Sans MT" panose="020B0502020104020203" pitchFamily="34" charset="77"/>
              </a:rPr>
              <a:t>		</a:t>
            </a:r>
            <a:r>
              <a:rPr lang="en-US" sz="2200" b="1" dirty="0" err="1">
                <a:latin typeface="Gill Sans MT" panose="020B0502020104020203" pitchFamily="34" charset="77"/>
              </a:rPr>
              <a:t>Onur</a:t>
            </a:r>
            <a:r>
              <a:rPr lang="en-US" sz="2200" b="1" dirty="0">
                <a:latin typeface="Gill Sans MT" panose="020B0502020104020203" pitchFamily="34" charset="77"/>
              </a:rPr>
              <a:t> </a:t>
            </a:r>
            <a:r>
              <a:rPr lang="en-US" sz="2200" b="1" dirty="0" err="1">
                <a:latin typeface="Gill Sans MT" panose="020B0502020104020203" pitchFamily="34" charset="77"/>
              </a:rPr>
              <a:t>Mutlu</a:t>
            </a:r>
            <a:endParaRPr lang="en-US" sz="2200" b="1" dirty="0">
              <a:solidFill>
                <a:srgbClr val="800000"/>
              </a:solidFill>
              <a:latin typeface="Gill Sans MT" panose="020B0502020104020203" pitchFamily="34" charset="77"/>
            </a:endParaRPr>
          </a:p>
        </p:txBody>
      </p:sp>
      <p:sp>
        <p:nvSpPr>
          <p:cNvPr id="4" name="TextBox 3"/>
          <p:cNvSpPr txBox="1"/>
          <p:nvPr/>
        </p:nvSpPr>
        <p:spPr>
          <a:xfrm>
            <a:off x="-1882588" y="3316941"/>
            <a:ext cx="184666" cy="523220"/>
          </a:xfrm>
          <a:prstGeom prst="rect">
            <a:avLst/>
          </a:prstGeom>
          <a:noFill/>
        </p:spPr>
        <p:txBody>
          <a:bodyPr wrap="none" rtlCol="0">
            <a:spAutoFit/>
          </a:bodyPr>
          <a:lstStyle/>
          <a:p>
            <a:pPr algn="ctr"/>
            <a:endParaRPr lang="en-US" sz="2800" b="1" dirty="0">
              <a:solidFill>
                <a:schemeClr val="tx1">
                  <a:lumMod val="75000"/>
                  <a:lumOff val="25000"/>
                </a:schemeClr>
              </a:solidFill>
            </a:endParaRPr>
          </a:p>
        </p:txBody>
      </p:sp>
      <p:pic>
        <p:nvPicPr>
          <p:cNvPr id="8" name="Graphic 7">
            <a:extLst>
              <a:ext uri="{FF2B5EF4-FFF2-40B4-BE49-F238E27FC236}">
                <a16:creationId xmlns:a16="http://schemas.microsoft.com/office/drawing/2014/main" id="{43B2F70C-CDC6-A642-9D6B-32E6A8EA35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0" y="5530813"/>
            <a:ext cx="2286000" cy="439783"/>
          </a:xfrm>
          <a:prstGeom prst="rect">
            <a:avLst/>
          </a:prstGeom>
        </p:spPr>
      </p:pic>
      <p:sp>
        <p:nvSpPr>
          <p:cNvPr id="11" name="Rectangle 10">
            <a:extLst>
              <a:ext uri="{FF2B5EF4-FFF2-40B4-BE49-F238E27FC236}">
                <a16:creationId xmlns:a16="http://schemas.microsoft.com/office/drawing/2014/main" id="{824F8868-9941-514D-88E1-0ACB358D9EC9}"/>
              </a:ext>
            </a:extLst>
          </p:cNvPr>
          <p:cNvSpPr/>
          <p:nvPr/>
        </p:nvSpPr>
        <p:spPr>
          <a:xfrm>
            <a:off x="0" y="4509926"/>
            <a:ext cx="9144000" cy="430887"/>
          </a:xfrm>
          <a:prstGeom prst="rect">
            <a:avLst/>
          </a:prstGeom>
        </p:spPr>
        <p:txBody>
          <a:bodyPr wrap="square">
            <a:spAutoFit/>
          </a:bodyPr>
          <a:lstStyle/>
          <a:p>
            <a:pPr algn="ctr"/>
            <a:r>
              <a:rPr lang="en-US" sz="2200" b="1" dirty="0">
                <a:latin typeface="Gill Sans MT" panose="020B0502020104020203" pitchFamily="34" charset="77"/>
              </a:rPr>
              <a:t>PACT 2021</a:t>
            </a:r>
            <a:endParaRPr lang="en-US" sz="2200" b="1" dirty="0">
              <a:solidFill>
                <a:srgbClr val="800000"/>
              </a:solidFill>
              <a:latin typeface="Gill Sans MT" panose="020B0502020104020203" pitchFamily="34" charset="77"/>
            </a:endParaRPr>
          </a:p>
        </p:txBody>
      </p:sp>
      <p:pic>
        <p:nvPicPr>
          <p:cNvPr id="12" name="Picture 11">
            <a:extLst>
              <a:ext uri="{FF2B5EF4-FFF2-40B4-BE49-F238E27FC236}">
                <a16:creationId xmlns:a16="http://schemas.microsoft.com/office/drawing/2014/main" id="{AE53EB73-9E00-244C-B2EA-E33C2F8B2514}"/>
              </a:ext>
            </a:extLst>
          </p:cNvPr>
          <p:cNvPicPr>
            <a:picLocks noChangeAspect="1"/>
          </p:cNvPicPr>
          <p:nvPr/>
        </p:nvPicPr>
        <p:blipFill rotWithShape="1">
          <a:blip r:embed="rId5"/>
          <a:srcRect t="16962" b="27098"/>
          <a:stretch/>
        </p:blipFill>
        <p:spPr>
          <a:xfrm>
            <a:off x="58146" y="6173160"/>
            <a:ext cx="2534307" cy="511945"/>
          </a:xfrm>
          <a:prstGeom prst="rect">
            <a:avLst/>
          </a:prstGeom>
        </p:spPr>
      </p:pic>
      <p:pic>
        <p:nvPicPr>
          <p:cNvPr id="13" name="Picture 12">
            <a:extLst>
              <a:ext uri="{FF2B5EF4-FFF2-40B4-BE49-F238E27FC236}">
                <a16:creationId xmlns:a16="http://schemas.microsoft.com/office/drawing/2014/main" id="{5BB3B014-CC27-D142-BF69-04643810126E}"/>
              </a:ext>
            </a:extLst>
          </p:cNvPr>
          <p:cNvPicPr>
            <a:picLocks noChangeAspect="1"/>
          </p:cNvPicPr>
          <p:nvPr/>
        </p:nvPicPr>
        <p:blipFill rotWithShape="1">
          <a:blip r:embed="rId6"/>
          <a:srcRect l="5935" t="23510" r="5031" b="23990"/>
          <a:stretch/>
        </p:blipFill>
        <p:spPr>
          <a:xfrm>
            <a:off x="4678100" y="5959344"/>
            <a:ext cx="2286000" cy="898656"/>
          </a:xfrm>
          <a:prstGeom prst="rect">
            <a:avLst/>
          </a:prstGeom>
        </p:spPr>
      </p:pic>
      <p:pic>
        <p:nvPicPr>
          <p:cNvPr id="14" name="Picture 2" descr="http://www.euroc-project.eu/fileadmin/imgEuroc/eurocConsortiumLogos/ethLogo.png">
            <a:extLst>
              <a:ext uri="{FF2B5EF4-FFF2-40B4-BE49-F238E27FC236}">
                <a16:creationId xmlns:a16="http://schemas.microsoft.com/office/drawing/2014/main" id="{8E6DF52C-6D6F-1D47-92E5-A4DDA60A3E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9224"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8B85FF5-57D1-D247-8B48-4263EDD69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7124" y="5979804"/>
            <a:ext cx="2175266" cy="898656"/>
          </a:xfrm>
          <a:prstGeom prst="rect">
            <a:avLst/>
          </a:prstGeom>
        </p:spPr>
      </p:pic>
    </p:spTree>
    <p:extLst>
      <p:ext uri="{BB962C8B-B14F-4D97-AF65-F5344CB8AC3E}">
        <p14:creationId xmlns:p14="http://schemas.microsoft.com/office/powerpoint/2010/main" val="426656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a:cs typeface="Gill Sans MT"/>
              </a:rPr>
              <a:t>Why ML on Edge Devices?</a:t>
            </a:r>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Gill Sans MT"/>
              <a:cs typeface="Gill Sans MT"/>
            </a:endParaRPr>
          </a:p>
          <a:p>
            <a:pPr lvl="2"/>
            <a:endParaRPr lang="en-US" sz="1800" dirty="0">
              <a:solidFill>
                <a:srgbClr val="595959"/>
              </a:solidFill>
              <a:latin typeface="Gill Sans MT"/>
              <a:cs typeface="Gill Sans MT"/>
            </a:endParaRPr>
          </a:p>
          <a:p>
            <a:pPr marL="914400" lvl="2" indent="0">
              <a:buNone/>
            </a:pPr>
            <a:endParaRPr lang="en-US" sz="1400" dirty="0">
              <a:solidFill>
                <a:srgbClr val="0000FF"/>
              </a:solidFill>
              <a:latin typeface="Gill Sans MT"/>
              <a:cs typeface="Gill Sans MT"/>
            </a:endParaRPr>
          </a:p>
          <a:p>
            <a:pPr lvl="1"/>
            <a:endParaRPr lang="en-US" sz="1600" dirty="0">
              <a:latin typeface="Gill Sans MT"/>
              <a:cs typeface="Gill Sans MT"/>
            </a:endParaRPr>
          </a:p>
        </p:txBody>
      </p:sp>
      <p:sp>
        <p:nvSpPr>
          <p:cNvPr id="37" name="Rectangle 36"/>
          <p:cNvSpPr/>
          <p:nvPr/>
        </p:nvSpPr>
        <p:spPr>
          <a:xfrm>
            <a:off x="0" y="1698248"/>
            <a:ext cx="9144000" cy="892552"/>
          </a:xfrm>
          <a:prstGeom prst="rect">
            <a:avLst/>
          </a:prstGeom>
          <a:solidFill>
            <a:schemeClr val="tx2">
              <a:lumMod val="75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Gill Sans MT"/>
                <a:ea typeface="+mn-ea"/>
                <a:cs typeface="Gill Sans MT"/>
              </a:rPr>
              <a:t>Significant interest in pushing ML inference computation directly to edge devices</a:t>
            </a:r>
          </a:p>
        </p:txBody>
      </p:sp>
      <p:grpSp>
        <p:nvGrpSpPr>
          <p:cNvPr id="38" name="Group 37"/>
          <p:cNvGrpSpPr/>
          <p:nvPr/>
        </p:nvGrpSpPr>
        <p:grpSpPr>
          <a:xfrm>
            <a:off x="508835" y="3420070"/>
            <a:ext cx="1294565" cy="1985665"/>
            <a:chOff x="508835" y="1824335"/>
            <a:chExt cx="1294565" cy="1985665"/>
          </a:xfrm>
        </p:grpSpPr>
        <p:pic>
          <p:nvPicPr>
            <p:cNvPr id="39" name="Picture 38"/>
            <p:cNvPicPr>
              <a:picLocks noChangeAspect="1"/>
            </p:cNvPicPr>
            <p:nvPr/>
          </p:nvPicPr>
          <p:blipFill>
            <a:blip r:embed="rId3"/>
            <a:stretch>
              <a:fillRect/>
            </a:stretch>
          </p:blipFill>
          <p:spPr>
            <a:xfrm>
              <a:off x="533400" y="1824335"/>
              <a:ext cx="1270000" cy="1270000"/>
            </a:xfrm>
            <a:prstGeom prst="rect">
              <a:avLst/>
            </a:prstGeom>
          </p:spPr>
        </p:pic>
        <p:sp>
          <p:nvSpPr>
            <p:cNvPr id="40" name="TextBox 39"/>
            <p:cNvSpPr txBox="1"/>
            <p:nvPr/>
          </p:nvSpPr>
          <p:spPr>
            <a:xfrm>
              <a:off x="508835" y="3348335"/>
              <a:ext cx="124906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a:ea typeface="+mn-ea"/>
                  <a:cs typeface="Gill Sans MT"/>
                </a:rPr>
                <a:t>Privacy</a:t>
              </a:r>
            </a:p>
          </p:txBody>
        </p:sp>
      </p:grpSp>
      <p:grpSp>
        <p:nvGrpSpPr>
          <p:cNvPr id="41" name="Group 40"/>
          <p:cNvGrpSpPr/>
          <p:nvPr/>
        </p:nvGrpSpPr>
        <p:grpSpPr>
          <a:xfrm>
            <a:off x="4394200" y="2891135"/>
            <a:ext cx="2159000" cy="2519065"/>
            <a:chOff x="4394200" y="1295400"/>
            <a:chExt cx="2159000" cy="2519065"/>
          </a:xfrm>
        </p:grpSpPr>
        <p:sp>
          <p:nvSpPr>
            <p:cNvPr id="42" name="TextBox 41"/>
            <p:cNvSpPr txBox="1"/>
            <p:nvPr/>
          </p:nvSpPr>
          <p:spPr>
            <a:xfrm>
              <a:off x="4848944" y="3352800"/>
              <a:ext cx="132600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a:ea typeface="+mn-ea"/>
                  <a:cs typeface="Gill Sans MT"/>
                </a:rPr>
                <a:t>Latency</a:t>
              </a:r>
            </a:p>
          </p:txBody>
        </p:sp>
        <p:pic>
          <p:nvPicPr>
            <p:cNvPr id="43" name="Picture 42"/>
            <p:cNvPicPr>
              <a:picLocks noChangeAspect="1"/>
            </p:cNvPicPr>
            <p:nvPr/>
          </p:nvPicPr>
          <p:blipFill>
            <a:blip r:embed="rId4"/>
            <a:stretch>
              <a:fillRect/>
            </a:stretch>
          </p:blipFill>
          <p:spPr>
            <a:xfrm>
              <a:off x="4394200" y="1295400"/>
              <a:ext cx="2159000" cy="2159000"/>
            </a:xfrm>
            <a:prstGeom prst="rect">
              <a:avLst/>
            </a:prstGeom>
          </p:spPr>
        </p:pic>
      </p:grpSp>
      <p:grpSp>
        <p:nvGrpSpPr>
          <p:cNvPr id="44" name="Group 43"/>
          <p:cNvGrpSpPr/>
          <p:nvPr/>
        </p:nvGrpSpPr>
        <p:grpSpPr>
          <a:xfrm>
            <a:off x="2237016" y="3533615"/>
            <a:ext cx="2031325" cy="1872120"/>
            <a:chOff x="2237016" y="1937880"/>
            <a:chExt cx="2031325" cy="1872120"/>
          </a:xfrm>
        </p:grpSpPr>
        <p:pic>
          <p:nvPicPr>
            <p:cNvPr id="45" name="Picture 44"/>
            <p:cNvPicPr>
              <a:picLocks noChangeAspect="1"/>
            </p:cNvPicPr>
            <p:nvPr/>
          </p:nvPicPr>
          <p:blipFill>
            <a:blip r:embed="rId5"/>
            <a:stretch>
              <a:fillRect/>
            </a:stretch>
          </p:blipFill>
          <p:spPr>
            <a:xfrm>
              <a:off x="2699880" y="1937880"/>
              <a:ext cx="1186320" cy="1186320"/>
            </a:xfrm>
            <a:prstGeom prst="rect">
              <a:avLst/>
            </a:prstGeom>
          </p:spPr>
        </p:pic>
        <p:sp>
          <p:nvSpPr>
            <p:cNvPr id="46" name="TextBox 45"/>
            <p:cNvSpPr txBox="1"/>
            <p:nvPr/>
          </p:nvSpPr>
          <p:spPr>
            <a:xfrm>
              <a:off x="2237016" y="3348335"/>
              <a:ext cx="20313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a:ea typeface="+mn-ea"/>
                  <a:cs typeface="Gill Sans MT"/>
                </a:rPr>
                <a:t>Connectivity</a:t>
              </a:r>
            </a:p>
          </p:txBody>
        </p:sp>
      </p:grpSp>
      <p:grpSp>
        <p:nvGrpSpPr>
          <p:cNvPr id="47" name="Group 46"/>
          <p:cNvGrpSpPr/>
          <p:nvPr/>
        </p:nvGrpSpPr>
        <p:grpSpPr>
          <a:xfrm>
            <a:off x="6936462" y="3424535"/>
            <a:ext cx="1729259" cy="2061865"/>
            <a:chOff x="6936462" y="1828800"/>
            <a:chExt cx="1729259" cy="2061865"/>
          </a:xfrm>
        </p:grpSpPr>
        <p:pic>
          <p:nvPicPr>
            <p:cNvPr id="48" name="Picture 47"/>
            <p:cNvPicPr>
              <a:picLocks noChangeAspect="1"/>
            </p:cNvPicPr>
            <p:nvPr/>
          </p:nvPicPr>
          <p:blipFill>
            <a:blip r:embed="rId6"/>
            <a:stretch>
              <a:fillRect/>
            </a:stretch>
          </p:blipFill>
          <p:spPr>
            <a:xfrm>
              <a:off x="7086600" y="1828800"/>
              <a:ext cx="1498600" cy="1498600"/>
            </a:xfrm>
            <a:prstGeom prst="rect">
              <a:avLst/>
            </a:prstGeom>
          </p:spPr>
        </p:pic>
        <p:sp>
          <p:nvSpPr>
            <p:cNvPr id="49" name="TextBox 48"/>
            <p:cNvSpPr txBox="1"/>
            <p:nvPr/>
          </p:nvSpPr>
          <p:spPr>
            <a:xfrm>
              <a:off x="6936462" y="3429000"/>
              <a:ext cx="172925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a:ea typeface="+mn-ea"/>
                  <a:cs typeface="Gill Sans MT"/>
                </a:rPr>
                <a:t>Bandwidth</a:t>
              </a:r>
            </a:p>
          </p:txBody>
        </p:sp>
      </p:grpSp>
      <p:pic>
        <p:nvPicPr>
          <p:cNvPr id="18" name="Picture 17" descr="safari.png"/>
          <p:cNvPicPr>
            <a:picLocks noChangeAspect="1"/>
          </p:cNvPicPr>
          <p:nvPr/>
        </p:nvPicPr>
        <p:blipFill>
          <a:blip r:embed="rId7" cstate="print"/>
          <a:stretch>
            <a:fillRect/>
          </a:stretch>
        </p:blipFill>
        <p:spPr>
          <a:xfrm>
            <a:off x="76200" y="6580445"/>
            <a:ext cx="959296" cy="277563"/>
          </a:xfrm>
          <a:prstGeom prst="rect">
            <a:avLst/>
          </a:prstGeom>
        </p:spPr>
      </p:pic>
      <p:sp>
        <p:nvSpPr>
          <p:cNvPr id="22" name="Slide Number Placeholder 4">
            <a:extLst>
              <a:ext uri="{FF2B5EF4-FFF2-40B4-BE49-F238E27FC236}">
                <a16:creationId xmlns:a16="http://schemas.microsoft.com/office/drawing/2014/main" id="{1D174562-9348-C54E-B75A-9CC1BD5E39DD}"/>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23" name="Table 4">
            <a:extLst>
              <a:ext uri="{FF2B5EF4-FFF2-40B4-BE49-F238E27FC236}">
                <a16:creationId xmlns:a16="http://schemas.microsoft.com/office/drawing/2014/main" id="{9A072D41-7A22-F44C-B577-C934DD8C06DA}"/>
              </a:ext>
            </a:extLst>
          </p:cNvPr>
          <p:cNvGraphicFramePr>
            <a:graphicFrameLocks/>
          </p:cNvGraphicFramePr>
          <p:nvPr>
            <p:extLst>
              <p:ext uri="{D42A27DB-BD31-4B8C-83A1-F6EECF244321}">
                <p14:modId xmlns:p14="http://schemas.microsoft.com/office/powerpoint/2010/main" val="229759819"/>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4385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906000" cy="914400"/>
          </a:xfrm>
        </p:spPr>
        <p:txBody>
          <a:bodyPr/>
          <a:lstStyle/>
          <a:p>
            <a:r>
              <a:rPr lang="en-US" dirty="0">
                <a:latin typeface="Gill Sans MT"/>
                <a:cs typeface="Gill Sans MT"/>
              </a:rPr>
              <a:t>Why Specialized ML Accelerator?</a:t>
            </a:r>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Gill Sans MT"/>
              <a:cs typeface="Gill Sans MT"/>
            </a:endParaRPr>
          </a:p>
          <a:p>
            <a:pPr lvl="2"/>
            <a:endParaRPr lang="en-US" sz="1800" dirty="0">
              <a:solidFill>
                <a:srgbClr val="595959"/>
              </a:solidFill>
              <a:latin typeface="Gill Sans MT"/>
              <a:cs typeface="Gill Sans MT"/>
            </a:endParaRPr>
          </a:p>
          <a:p>
            <a:pPr marL="914400" lvl="2" indent="0">
              <a:buNone/>
            </a:pPr>
            <a:endParaRPr lang="en-US" sz="1400" dirty="0">
              <a:solidFill>
                <a:srgbClr val="0000FF"/>
              </a:solidFill>
              <a:latin typeface="Gill Sans MT"/>
              <a:cs typeface="Gill Sans MT"/>
            </a:endParaRPr>
          </a:p>
          <a:p>
            <a:pPr lvl="1"/>
            <a:endParaRPr lang="en-US" sz="1600" dirty="0">
              <a:latin typeface="Gill Sans MT"/>
              <a:cs typeface="Gill Sans MT"/>
            </a:endParaRPr>
          </a:p>
        </p:txBody>
      </p:sp>
      <p:sp>
        <p:nvSpPr>
          <p:cNvPr id="17" name="Rectangle 16"/>
          <p:cNvSpPr/>
          <p:nvPr/>
        </p:nvSpPr>
        <p:spPr>
          <a:xfrm>
            <a:off x="0" y="1066800"/>
            <a:ext cx="9144000" cy="461665"/>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Edge devices have limited battery and computation budget</a:t>
            </a:r>
          </a:p>
        </p:txBody>
      </p:sp>
      <p:sp>
        <p:nvSpPr>
          <p:cNvPr id="18" name="TextBox 17"/>
          <p:cNvSpPr txBox="1"/>
          <p:nvPr/>
        </p:nvSpPr>
        <p:spPr>
          <a:xfrm>
            <a:off x="609600" y="3040888"/>
            <a:ext cx="339666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Power Budget</a:t>
            </a:r>
          </a:p>
        </p:txBody>
      </p:sp>
      <p:pic>
        <p:nvPicPr>
          <p:cNvPr id="19" name="Picture 18"/>
          <p:cNvPicPr>
            <a:picLocks noChangeAspect="1"/>
          </p:cNvPicPr>
          <p:nvPr/>
        </p:nvPicPr>
        <p:blipFill>
          <a:blip r:embed="rId3"/>
          <a:stretch>
            <a:fillRect/>
          </a:stretch>
        </p:blipFill>
        <p:spPr>
          <a:xfrm>
            <a:off x="5878341" y="1828800"/>
            <a:ext cx="1513059" cy="1371600"/>
          </a:xfrm>
          <a:prstGeom prst="rect">
            <a:avLst/>
          </a:prstGeom>
        </p:spPr>
      </p:pic>
      <p:sp>
        <p:nvSpPr>
          <p:cNvPr id="21" name="TextBox 20"/>
          <p:cNvSpPr txBox="1"/>
          <p:nvPr/>
        </p:nvSpPr>
        <p:spPr>
          <a:xfrm>
            <a:off x="4114800" y="3048000"/>
            <a:ext cx="510539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200" b="1" i="0" u="none" strike="noStrike" kern="1200" cap="none" spc="0" normalizeH="0" baseline="0" noProof="0" dirty="0">
                <a:ln>
                  <a:noFill/>
                </a:ln>
                <a:solidFill>
                  <a:srgbClr val="000000"/>
                </a:solidFill>
                <a:effectLst/>
                <a:uLnTx/>
                <a:uFillTx/>
                <a:latin typeface="Gill Sans MT"/>
                <a:ea typeface="+mn-ea"/>
                <a:cs typeface="Gill Sans MT"/>
              </a:rPr>
              <a:t> Computational Resources</a:t>
            </a:r>
          </a:p>
        </p:txBody>
      </p:sp>
      <p:sp>
        <p:nvSpPr>
          <p:cNvPr id="11" name="Rectangle 10"/>
          <p:cNvSpPr/>
          <p:nvPr/>
        </p:nvSpPr>
        <p:spPr>
          <a:xfrm>
            <a:off x="0" y="3820271"/>
            <a:ext cx="9144000" cy="892552"/>
          </a:xfrm>
          <a:prstGeom prst="rect">
            <a:avLst/>
          </a:prstGeom>
          <a:solidFill>
            <a:schemeClr val="tx2">
              <a:lumMod val="75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Gill Sans MT"/>
                <a:ea typeface="+mn-ea"/>
                <a:cs typeface="Gill Sans MT"/>
              </a:rPr>
              <a:t>Specialized accelerators can significantly improve </a:t>
            </a:r>
            <a:br>
              <a:rPr kumimoji="0" lang="en-US" sz="2600" b="1" i="0" u="none" strike="noStrike" kern="1200" cap="none" spc="0" normalizeH="0" baseline="0" noProof="0" dirty="0">
                <a:ln>
                  <a:noFill/>
                </a:ln>
                <a:solidFill>
                  <a:srgbClr val="FFFFFF"/>
                </a:solidFill>
                <a:effectLst/>
                <a:uLnTx/>
                <a:uFillTx/>
                <a:latin typeface="Gill Sans MT"/>
                <a:ea typeface="+mn-ea"/>
                <a:cs typeface="Gill Sans MT"/>
              </a:rPr>
            </a:br>
            <a:r>
              <a:rPr kumimoji="0" lang="en-US" sz="2600" b="1" i="0" u="none" strike="noStrike" kern="1200" cap="none" spc="0" normalizeH="0" baseline="0" noProof="0" dirty="0">
                <a:ln>
                  <a:noFill/>
                </a:ln>
                <a:solidFill>
                  <a:srgbClr val="FFFFFF"/>
                </a:solidFill>
                <a:effectLst/>
                <a:uLnTx/>
                <a:uFillTx/>
                <a:latin typeface="Gill Sans MT"/>
                <a:ea typeface="+mn-ea"/>
                <a:cs typeface="Gill Sans MT"/>
              </a:rPr>
              <a:t>inference latency and energy consumption</a:t>
            </a:r>
          </a:p>
        </p:txBody>
      </p:sp>
      <p:sp>
        <p:nvSpPr>
          <p:cNvPr id="12" name="TextBox 11"/>
          <p:cNvSpPr txBox="1"/>
          <p:nvPr/>
        </p:nvSpPr>
        <p:spPr>
          <a:xfrm>
            <a:off x="491833" y="6087744"/>
            <a:ext cx="41471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Apple Neural Engine (A12)</a:t>
            </a:r>
          </a:p>
        </p:txBody>
      </p:sp>
      <p:pic>
        <p:nvPicPr>
          <p:cNvPr id="15" name="Picture 14"/>
          <p:cNvPicPr>
            <a:picLocks noChangeAspect="1"/>
          </p:cNvPicPr>
          <p:nvPr/>
        </p:nvPicPr>
        <p:blipFill>
          <a:blip r:embed="rId4"/>
          <a:stretch>
            <a:fillRect/>
          </a:stretch>
        </p:blipFill>
        <p:spPr>
          <a:xfrm>
            <a:off x="1981200" y="4865575"/>
            <a:ext cx="1168400" cy="1168400"/>
          </a:xfrm>
          <a:prstGeom prst="rect">
            <a:avLst/>
          </a:prstGeom>
        </p:spPr>
      </p:pic>
      <p:grpSp>
        <p:nvGrpSpPr>
          <p:cNvPr id="5" name="Group 4"/>
          <p:cNvGrpSpPr/>
          <p:nvPr/>
        </p:nvGrpSpPr>
        <p:grpSpPr>
          <a:xfrm>
            <a:off x="5290132" y="4408375"/>
            <a:ext cx="3091868" cy="2138065"/>
            <a:chOff x="5290132" y="4572000"/>
            <a:chExt cx="3091868" cy="2138065"/>
          </a:xfrm>
        </p:grpSpPr>
        <p:sp>
          <p:nvSpPr>
            <p:cNvPr id="13" name="TextBox 12"/>
            <p:cNvSpPr txBox="1"/>
            <p:nvPr/>
          </p:nvSpPr>
          <p:spPr>
            <a:xfrm>
              <a:off x="5290132" y="6248400"/>
              <a:ext cx="30918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Google Edge TPU</a:t>
              </a:r>
            </a:p>
          </p:txBody>
        </p:sp>
        <p:pic>
          <p:nvPicPr>
            <p:cNvPr id="16" name="Picture 15"/>
            <p:cNvPicPr>
              <a:picLocks noChangeAspect="1"/>
            </p:cNvPicPr>
            <p:nvPr/>
          </p:nvPicPr>
          <p:blipFill>
            <a:blip r:embed="rId5"/>
            <a:stretch>
              <a:fillRect/>
            </a:stretch>
          </p:blipFill>
          <p:spPr>
            <a:xfrm>
              <a:off x="5715000" y="4572000"/>
              <a:ext cx="2057400" cy="2057400"/>
            </a:xfrm>
            <a:prstGeom prst="rect">
              <a:avLst/>
            </a:prstGeom>
          </p:spPr>
        </p:pic>
      </p:grpSp>
      <p:pic>
        <p:nvPicPr>
          <p:cNvPr id="23" name="Picture 22"/>
          <p:cNvPicPr>
            <a:picLocks noChangeAspect="1"/>
          </p:cNvPicPr>
          <p:nvPr/>
        </p:nvPicPr>
        <p:blipFill>
          <a:blip r:embed="rId6"/>
          <a:stretch>
            <a:fillRect/>
          </a:stretch>
        </p:blipFill>
        <p:spPr>
          <a:xfrm>
            <a:off x="1828800" y="1847088"/>
            <a:ext cx="1219200" cy="1219200"/>
          </a:xfrm>
          <a:prstGeom prst="rect">
            <a:avLst/>
          </a:prstGeom>
        </p:spPr>
      </p:pic>
      <p:pic>
        <p:nvPicPr>
          <p:cNvPr id="20" name="Picture 19" descr="safari.png"/>
          <p:cNvPicPr>
            <a:picLocks noChangeAspect="1"/>
          </p:cNvPicPr>
          <p:nvPr/>
        </p:nvPicPr>
        <p:blipFill>
          <a:blip r:embed="rId7" cstate="print"/>
          <a:stretch>
            <a:fillRect/>
          </a:stretch>
        </p:blipFill>
        <p:spPr>
          <a:xfrm>
            <a:off x="76200" y="6580445"/>
            <a:ext cx="959296" cy="277563"/>
          </a:xfrm>
          <a:prstGeom prst="rect">
            <a:avLst/>
          </a:prstGeom>
        </p:spPr>
      </p:pic>
      <p:sp>
        <p:nvSpPr>
          <p:cNvPr id="22" name="Slide Number Placeholder 4">
            <a:extLst>
              <a:ext uri="{FF2B5EF4-FFF2-40B4-BE49-F238E27FC236}">
                <a16:creationId xmlns:a16="http://schemas.microsoft.com/office/drawing/2014/main" id="{1EF39F23-15D7-0243-9822-CDD1F7CDC3E1}"/>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24" name="Table 4">
            <a:extLst>
              <a:ext uri="{FF2B5EF4-FFF2-40B4-BE49-F238E27FC236}">
                <a16:creationId xmlns:a16="http://schemas.microsoft.com/office/drawing/2014/main" id="{23C0944A-745A-024A-851C-06F68906E151}"/>
              </a:ext>
            </a:extLst>
          </p:cNvPr>
          <p:cNvGraphicFramePr>
            <a:graphicFrameLocks/>
          </p:cNvGraphicFramePr>
          <p:nvPr>
            <p:extLst>
              <p:ext uri="{D42A27DB-BD31-4B8C-83A1-F6EECF244321}">
                <p14:modId xmlns:p14="http://schemas.microsoft.com/office/powerpoint/2010/main" val="1222121004"/>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63017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Gill Sans MT"/>
                <a:cs typeface="Gill Sans MT"/>
              </a:rPr>
              <a:t>Myriad of Edge Neural Network Models</a:t>
            </a:r>
          </a:p>
        </p:txBody>
      </p:sp>
      <p:sp>
        <p:nvSpPr>
          <p:cNvPr id="18" name="Rectangle 17"/>
          <p:cNvSpPr/>
          <p:nvPr/>
        </p:nvSpPr>
        <p:spPr>
          <a:xfrm>
            <a:off x="0" y="5310426"/>
            <a:ext cx="9144000" cy="861774"/>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Gill Sans MT"/>
                <a:ea typeface="+mn-ea"/>
                <a:cs typeface="Gill Sans MT"/>
              </a:rPr>
              <a:t>Challenge: edge ML accelerators have to execute inference efficiently across a wide variety of NN models</a:t>
            </a:r>
          </a:p>
        </p:txBody>
      </p:sp>
      <p:grpSp>
        <p:nvGrpSpPr>
          <p:cNvPr id="66" name="Group 65"/>
          <p:cNvGrpSpPr/>
          <p:nvPr/>
        </p:nvGrpSpPr>
        <p:grpSpPr>
          <a:xfrm>
            <a:off x="228600" y="1371600"/>
            <a:ext cx="8513590" cy="3276600"/>
            <a:chOff x="173210" y="1295400"/>
            <a:chExt cx="8513590" cy="3276600"/>
          </a:xfrm>
        </p:grpSpPr>
        <p:pic>
          <p:nvPicPr>
            <p:cNvPr id="12" name="Picture 11"/>
            <p:cNvPicPr>
              <a:picLocks noChangeAspect="1"/>
            </p:cNvPicPr>
            <p:nvPr/>
          </p:nvPicPr>
          <p:blipFill>
            <a:blip r:embed="rId3"/>
            <a:stretch>
              <a:fillRect/>
            </a:stretch>
          </p:blipFill>
          <p:spPr>
            <a:xfrm>
              <a:off x="935210" y="1337846"/>
              <a:ext cx="1041400" cy="1041400"/>
            </a:xfrm>
            <a:prstGeom prst="rect">
              <a:avLst/>
            </a:prstGeom>
          </p:spPr>
        </p:pic>
        <p:pic>
          <p:nvPicPr>
            <p:cNvPr id="13" name="Picture 12"/>
            <p:cNvPicPr>
              <a:picLocks noChangeAspect="1"/>
            </p:cNvPicPr>
            <p:nvPr/>
          </p:nvPicPr>
          <p:blipFill>
            <a:blip r:embed="rId4"/>
            <a:stretch>
              <a:fillRect/>
            </a:stretch>
          </p:blipFill>
          <p:spPr>
            <a:xfrm>
              <a:off x="6705600" y="1295400"/>
              <a:ext cx="1143000" cy="1143000"/>
            </a:xfrm>
            <a:prstGeom prst="rect">
              <a:avLst/>
            </a:prstGeom>
          </p:spPr>
        </p:pic>
        <p:pic>
          <p:nvPicPr>
            <p:cNvPr id="20" name="Picture 19"/>
            <p:cNvPicPr>
              <a:picLocks noChangeAspect="1"/>
            </p:cNvPicPr>
            <p:nvPr/>
          </p:nvPicPr>
          <p:blipFill>
            <a:blip r:embed="rId5"/>
            <a:stretch>
              <a:fillRect/>
            </a:stretch>
          </p:blipFill>
          <p:spPr>
            <a:xfrm>
              <a:off x="3754610" y="1981200"/>
              <a:ext cx="1524000" cy="1524000"/>
            </a:xfrm>
            <a:prstGeom prst="rect">
              <a:avLst/>
            </a:prstGeom>
          </p:spPr>
        </p:pic>
        <p:cxnSp>
          <p:nvCxnSpPr>
            <p:cNvPr id="21" name="Straight Arrow Connector 20"/>
            <p:cNvCxnSpPr/>
            <p:nvPr/>
          </p:nvCxnSpPr>
          <p:spPr>
            <a:xfrm flipH="1" flipV="1">
              <a:off x="2438400" y="2057400"/>
              <a:ext cx="914400" cy="219454"/>
            </a:xfrm>
            <a:prstGeom prst="straightConnector1">
              <a:avLst/>
            </a:prstGeom>
            <a:ln w="38100" cmpd="sng">
              <a:solidFill>
                <a:srgbClr val="1F497D"/>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667000" y="3276600"/>
              <a:ext cx="914400" cy="451103"/>
            </a:xfrm>
            <a:prstGeom prst="straightConnector1">
              <a:avLst/>
            </a:prstGeom>
            <a:ln w="38100" cmpd="sng">
              <a:solidFill>
                <a:srgbClr val="1F497D"/>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562600" y="1905000"/>
              <a:ext cx="914400" cy="381000"/>
            </a:xfrm>
            <a:prstGeom prst="straightConnector1">
              <a:avLst/>
            </a:prstGeom>
            <a:ln w="38100" cmpd="sng">
              <a:solidFill>
                <a:srgbClr val="1F497D"/>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9870791">
              <a:off x="1861152" y="3051191"/>
              <a:ext cx="22651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CNN</a:t>
              </a:r>
            </a:p>
          </p:txBody>
        </p:sp>
        <p:sp>
          <p:nvSpPr>
            <p:cNvPr id="31" name="TextBox 30"/>
            <p:cNvSpPr txBox="1"/>
            <p:nvPr/>
          </p:nvSpPr>
          <p:spPr>
            <a:xfrm rot="690717">
              <a:off x="2148427" y="1457566"/>
              <a:ext cx="16902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RNN</a:t>
              </a:r>
              <a:b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Transducers</a:t>
              </a:r>
            </a:p>
          </p:txBody>
        </p:sp>
        <p:sp>
          <p:nvSpPr>
            <p:cNvPr id="34" name="TextBox 33"/>
            <p:cNvSpPr txBox="1"/>
            <p:nvPr/>
          </p:nvSpPr>
          <p:spPr>
            <a:xfrm rot="20281783">
              <a:off x="4960713" y="1674378"/>
              <a:ext cx="16902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LSTMs</a:t>
              </a:r>
            </a:p>
          </p:txBody>
        </p:sp>
        <p:pic>
          <p:nvPicPr>
            <p:cNvPr id="38" name="Picture 37"/>
            <p:cNvPicPr>
              <a:picLocks noChangeAspect="1"/>
            </p:cNvPicPr>
            <p:nvPr/>
          </p:nvPicPr>
          <p:blipFill>
            <a:blip r:embed="rId6"/>
            <a:stretch>
              <a:fillRect/>
            </a:stretch>
          </p:blipFill>
          <p:spPr>
            <a:xfrm>
              <a:off x="6807200" y="3225800"/>
              <a:ext cx="889000" cy="889000"/>
            </a:xfrm>
            <a:prstGeom prst="rect">
              <a:avLst/>
            </a:prstGeom>
          </p:spPr>
        </p:pic>
        <p:pic>
          <p:nvPicPr>
            <p:cNvPr id="40" name="Picture 39"/>
            <p:cNvPicPr>
              <a:picLocks noChangeAspect="1"/>
            </p:cNvPicPr>
            <p:nvPr/>
          </p:nvPicPr>
          <p:blipFill>
            <a:blip r:embed="rId7"/>
            <a:stretch>
              <a:fillRect/>
            </a:stretch>
          </p:blipFill>
          <p:spPr>
            <a:xfrm>
              <a:off x="990600" y="3166646"/>
              <a:ext cx="1016000" cy="1016000"/>
            </a:xfrm>
            <a:prstGeom prst="rect">
              <a:avLst/>
            </a:prstGeom>
          </p:spPr>
        </p:pic>
        <p:sp>
          <p:nvSpPr>
            <p:cNvPr id="41" name="TextBox 40"/>
            <p:cNvSpPr txBox="1"/>
            <p:nvPr/>
          </p:nvSpPr>
          <p:spPr>
            <a:xfrm>
              <a:off x="381000" y="4233446"/>
              <a:ext cx="22651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Face Detection</a:t>
              </a:r>
            </a:p>
          </p:txBody>
        </p:sp>
        <p:sp>
          <p:nvSpPr>
            <p:cNvPr id="42" name="TextBox 41"/>
            <p:cNvSpPr txBox="1"/>
            <p:nvPr/>
          </p:nvSpPr>
          <p:spPr>
            <a:xfrm>
              <a:off x="173210" y="2404646"/>
              <a:ext cx="26461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Speech Recognition</a:t>
              </a:r>
            </a:p>
          </p:txBody>
        </p:sp>
        <p:sp>
          <p:nvSpPr>
            <p:cNvPr id="43" name="TextBox 42"/>
            <p:cNvSpPr txBox="1"/>
            <p:nvPr/>
          </p:nvSpPr>
          <p:spPr>
            <a:xfrm>
              <a:off x="6116810" y="4114800"/>
              <a:ext cx="22651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Image Captioning</a:t>
              </a:r>
            </a:p>
          </p:txBody>
        </p:sp>
        <p:sp>
          <p:nvSpPr>
            <p:cNvPr id="44" name="TextBox 43"/>
            <p:cNvSpPr txBox="1"/>
            <p:nvPr/>
          </p:nvSpPr>
          <p:spPr>
            <a:xfrm>
              <a:off x="6019800" y="2286000"/>
              <a:ext cx="2667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Language Translation</a:t>
              </a:r>
            </a:p>
          </p:txBody>
        </p:sp>
        <p:cxnSp>
          <p:nvCxnSpPr>
            <p:cNvPr id="45" name="Straight Arrow Connector 44"/>
            <p:cNvCxnSpPr/>
            <p:nvPr/>
          </p:nvCxnSpPr>
          <p:spPr>
            <a:xfrm>
              <a:off x="5334000" y="3352800"/>
              <a:ext cx="914400" cy="381000"/>
            </a:xfrm>
            <a:prstGeom prst="straightConnector1">
              <a:avLst/>
            </a:prstGeom>
            <a:ln w="38100" cmpd="sng">
              <a:solidFill>
                <a:srgbClr val="1F497D"/>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399497">
              <a:off x="5115342" y="3110385"/>
              <a:ext cx="15460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RCNN</a:t>
              </a:r>
            </a:p>
          </p:txBody>
        </p:sp>
      </p:grpSp>
      <p:pic>
        <p:nvPicPr>
          <p:cNvPr id="24" name="Picture 23" descr="safari.png"/>
          <p:cNvPicPr>
            <a:picLocks noChangeAspect="1"/>
          </p:cNvPicPr>
          <p:nvPr/>
        </p:nvPicPr>
        <p:blipFill>
          <a:blip r:embed="rId8" cstate="print"/>
          <a:stretch>
            <a:fillRect/>
          </a:stretch>
        </p:blipFill>
        <p:spPr>
          <a:xfrm>
            <a:off x="76200" y="6580445"/>
            <a:ext cx="959296" cy="277563"/>
          </a:xfrm>
          <a:prstGeom prst="rect">
            <a:avLst/>
          </a:prstGeom>
        </p:spPr>
      </p:pic>
      <p:sp>
        <p:nvSpPr>
          <p:cNvPr id="26" name="Slide Number Placeholder 4">
            <a:extLst>
              <a:ext uri="{FF2B5EF4-FFF2-40B4-BE49-F238E27FC236}">
                <a16:creationId xmlns:a16="http://schemas.microsoft.com/office/drawing/2014/main" id="{B4824646-CD08-1F41-8FF3-6D4C0C234A6A}"/>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28" name="Table 4">
            <a:extLst>
              <a:ext uri="{FF2B5EF4-FFF2-40B4-BE49-F238E27FC236}">
                <a16:creationId xmlns:a16="http://schemas.microsoft.com/office/drawing/2014/main" id="{69A94DF4-2B02-C942-B445-DAE3A75842CC}"/>
              </a:ext>
            </a:extLst>
          </p:cNvPr>
          <p:cNvGraphicFramePr>
            <a:graphicFrameLocks/>
          </p:cNvGraphicFramePr>
          <p:nvPr>
            <p:extLst>
              <p:ext uri="{D42A27DB-BD31-4B8C-83A1-F6EECF244321}">
                <p14:modId xmlns:p14="http://schemas.microsoft.com/office/powerpoint/2010/main" val="1507686472"/>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TPU and Model Characterization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r>
                        <a:rPr lang="en-US" sz="800" kern="1200" dirty="0">
                          <a:solidFill>
                            <a:srgbClr val="002060"/>
                          </a:solidFill>
                          <a:latin typeface="Calibri" panose="020F0502020204030204"/>
                          <a:ea typeface="+mn-ea"/>
                          <a:cs typeface="Futura Medium" panose="020B0602020204020303" pitchFamily="34" charset="-79"/>
                        </a:rPr>
                        <a:t>●</a:t>
                      </a:r>
                      <a:endParaRPr lang="en-US" sz="800" dirty="0">
                        <a:solidFill>
                          <a:srgbClr val="002060"/>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55020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Introduction</a:t>
            </a:r>
          </a:p>
        </p:txBody>
      </p:sp>
      <p:sp>
        <p:nvSpPr>
          <p:cNvPr id="8" name="TextBox 7"/>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1</a:t>
            </a:r>
          </a:p>
        </p:txBody>
      </p:sp>
      <p:sp>
        <p:nvSpPr>
          <p:cNvPr id="10" name="Rectangle 9"/>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Gill Sans MT" panose="020B0502020104020203" pitchFamily="34" charset="77"/>
              </a:rPr>
              <a:t>Edge TPU and Model Characterization</a:t>
            </a:r>
          </a:p>
        </p:txBody>
      </p:sp>
      <p:sp>
        <p:nvSpPr>
          <p:cNvPr id="11" name="TextBox 10"/>
          <p:cNvSpPr txBox="1"/>
          <p:nvPr/>
        </p:nvSpPr>
        <p:spPr>
          <a:xfrm>
            <a:off x="151622" y="1779811"/>
            <a:ext cx="474011" cy="830997"/>
          </a:xfrm>
          <a:prstGeom prst="rect">
            <a:avLst/>
          </a:prstGeom>
          <a:noFill/>
        </p:spPr>
        <p:txBody>
          <a:bodyPr wrap="square" rtlCol="0">
            <a:spAutoFit/>
          </a:bodyPr>
          <a:lstStyle/>
          <a:p>
            <a:r>
              <a:rPr lang="en-US" sz="4800" dirty="0">
                <a:solidFill>
                  <a:srgbClr val="1F497D"/>
                </a:solidFill>
                <a:latin typeface="Arial Black" panose="020B0A04020102020204" pitchFamily="34" charset="0"/>
              </a:rPr>
              <a:t>2</a:t>
            </a:r>
          </a:p>
        </p:txBody>
      </p:sp>
      <p:sp>
        <p:nvSpPr>
          <p:cNvPr id="12" name="Rectangle 11"/>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 Framework</a:t>
            </a:r>
          </a:p>
        </p:txBody>
      </p:sp>
      <p:sp>
        <p:nvSpPr>
          <p:cNvPr id="13" name="TextBox 12"/>
          <p:cNvSpPr txBox="1"/>
          <p:nvPr/>
        </p:nvSpPr>
        <p:spPr>
          <a:xfrm>
            <a:off x="228600" y="36576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4" name="Rectangle 13"/>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Mensa-G: Mensa for Google Edge Models</a:t>
            </a:r>
          </a:p>
        </p:txBody>
      </p:sp>
      <p:sp>
        <p:nvSpPr>
          <p:cNvPr id="16" name="Rectangle 15">
            <a:extLst>
              <a:ext uri="{FF2B5EF4-FFF2-40B4-BE49-F238E27FC236}">
                <a16:creationId xmlns:a16="http://schemas.microsoft.com/office/drawing/2014/main" id="{C3FA775C-6719-204B-9886-DFB8FAEB5BA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Evaluation</a:t>
            </a:r>
          </a:p>
        </p:txBody>
      </p:sp>
      <p:sp>
        <p:nvSpPr>
          <p:cNvPr id="17" name="Rectangle 16">
            <a:extLst>
              <a:ext uri="{FF2B5EF4-FFF2-40B4-BE49-F238E27FC236}">
                <a16:creationId xmlns:a16="http://schemas.microsoft.com/office/drawing/2014/main" id="{934CA8AC-7228-E84A-AF16-6636AADC3011}"/>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Gill Sans MT" panose="020B0502020104020203" pitchFamily="34" charset="77"/>
              </a:rPr>
              <a:t>Conclusion</a:t>
            </a:r>
          </a:p>
        </p:txBody>
      </p:sp>
      <p:sp>
        <p:nvSpPr>
          <p:cNvPr id="18" name="TextBox 17">
            <a:extLst>
              <a:ext uri="{FF2B5EF4-FFF2-40B4-BE49-F238E27FC236}">
                <a16:creationId xmlns:a16="http://schemas.microsoft.com/office/drawing/2014/main" id="{6AF32CB5-45DE-8442-9898-7D15D2638C7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3</a:t>
            </a:r>
          </a:p>
        </p:txBody>
      </p:sp>
      <p:sp>
        <p:nvSpPr>
          <p:cNvPr id="19" name="TextBox 18">
            <a:extLst>
              <a:ext uri="{FF2B5EF4-FFF2-40B4-BE49-F238E27FC236}">
                <a16:creationId xmlns:a16="http://schemas.microsoft.com/office/drawing/2014/main" id="{12F7B271-E936-1E40-A625-476BEE14BF81}"/>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4</a:t>
            </a:r>
          </a:p>
        </p:txBody>
      </p:sp>
      <p:sp>
        <p:nvSpPr>
          <p:cNvPr id="20" name="TextBox 19">
            <a:extLst>
              <a:ext uri="{FF2B5EF4-FFF2-40B4-BE49-F238E27FC236}">
                <a16:creationId xmlns:a16="http://schemas.microsoft.com/office/drawing/2014/main" id="{E71F5782-86CD-324F-9ECC-F01FFA209966}"/>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5</a:t>
            </a:r>
          </a:p>
        </p:txBody>
      </p:sp>
      <p:sp>
        <p:nvSpPr>
          <p:cNvPr id="21" name="TextBox 20">
            <a:extLst>
              <a:ext uri="{FF2B5EF4-FFF2-40B4-BE49-F238E27FC236}">
                <a16:creationId xmlns:a16="http://schemas.microsoft.com/office/drawing/2014/main" id="{AF603D70-C45D-8C4D-8CD4-A0DE7AA9492B}"/>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latin typeface="Arial Black" panose="020B0A04020102020204" pitchFamily="34" charset="0"/>
              </a:rPr>
              <a:t>6</a:t>
            </a:r>
          </a:p>
        </p:txBody>
      </p:sp>
      <p:sp>
        <p:nvSpPr>
          <p:cNvPr id="23" name="Title 1">
            <a:extLst>
              <a:ext uri="{FF2B5EF4-FFF2-40B4-BE49-F238E27FC236}">
                <a16:creationId xmlns:a16="http://schemas.microsoft.com/office/drawing/2014/main" id="{5ECDE775-E5CF-BF4F-B852-095404A596DD}"/>
              </a:ext>
            </a:extLst>
          </p:cNvPr>
          <p:cNvSpPr>
            <a:spLocks noGrp="1"/>
          </p:cNvSpPr>
          <p:nvPr>
            <p:ph type="title"/>
          </p:nvPr>
        </p:nvSpPr>
        <p:spPr>
          <a:xfrm>
            <a:off x="0" y="0"/>
            <a:ext cx="9144000" cy="914400"/>
          </a:xfrm>
        </p:spPr>
        <p:txBody>
          <a:bodyPr/>
          <a:lstStyle/>
          <a:p>
            <a:r>
              <a:rPr lang="en-US" dirty="0">
                <a:solidFill>
                  <a:schemeClr val="tx1">
                    <a:lumMod val="65000"/>
                    <a:lumOff val="35000"/>
                  </a:schemeClr>
                </a:solidFill>
                <a:latin typeface="Gill Sans MT"/>
                <a:cs typeface="Gill Sans MT"/>
              </a:rPr>
              <a:t>Outline</a:t>
            </a:r>
          </a:p>
        </p:txBody>
      </p:sp>
      <p:sp>
        <p:nvSpPr>
          <p:cNvPr id="22" name="Slide Number Placeholder 4">
            <a:extLst>
              <a:ext uri="{FF2B5EF4-FFF2-40B4-BE49-F238E27FC236}">
                <a16:creationId xmlns:a16="http://schemas.microsoft.com/office/drawing/2014/main" id="{CDB056E9-904A-D24B-AF50-71DD0062752B}"/>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aphicFrame>
        <p:nvGraphicFramePr>
          <p:cNvPr id="24" name="Table 4">
            <a:extLst>
              <a:ext uri="{FF2B5EF4-FFF2-40B4-BE49-F238E27FC236}">
                <a16:creationId xmlns:a16="http://schemas.microsoft.com/office/drawing/2014/main" id="{5F32B36F-72E6-FD47-B9C9-39A339EFF271}"/>
              </a:ext>
            </a:extLst>
          </p:cNvPr>
          <p:cNvGraphicFramePr>
            <a:graphicFrameLocks/>
          </p:cNvGraphicFramePr>
          <p:nvPr>
            <p:extLst>
              <p:ext uri="{D42A27DB-BD31-4B8C-83A1-F6EECF244321}">
                <p14:modId xmlns:p14="http://schemas.microsoft.com/office/powerpoint/2010/main" val="336613980"/>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99848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10363200" cy="914400"/>
          </a:xfrm>
        </p:spPr>
        <p:txBody>
          <a:bodyPr/>
          <a:lstStyle/>
          <a:p>
            <a:r>
              <a:rPr lang="en-US" dirty="0">
                <a:latin typeface="Gill Sans MT"/>
                <a:cs typeface="Gill Sans MT"/>
              </a:rPr>
              <a:t>Edge TPU: Baseline Accelerator</a:t>
            </a:r>
          </a:p>
        </p:txBody>
      </p:sp>
      <p:sp>
        <p:nvSpPr>
          <p:cNvPr id="3" name="Content Placeholder 2"/>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Gill Sans MT"/>
              <a:cs typeface="Gill Sans MT"/>
            </a:endParaRPr>
          </a:p>
          <a:p>
            <a:pPr lvl="2"/>
            <a:endParaRPr lang="en-US" sz="1800" dirty="0">
              <a:solidFill>
                <a:srgbClr val="595959"/>
              </a:solidFill>
              <a:latin typeface="Gill Sans MT"/>
              <a:cs typeface="Gill Sans MT"/>
            </a:endParaRPr>
          </a:p>
          <a:p>
            <a:pPr marL="914400" lvl="2" indent="0">
              <a:buNone/>
            </a:pPr>
            <a:endParaRPr lang="en-US" sz="1400" dirty="0">
              <a:solidFill>
                <a:srgbClr val="0000FF"/>
              </a:solidFill>
              <a:latin typeface="Gill Sans MT"/>
              <a:cs typeface="Gill Sans MT"/>
            </a:endParaRPr>
          </a:p>
          <a:p>
            <a:pPr lvl="1"/>
            <a:endParaRPr lang="en-US" sz="1600" dirty="0">
              <a:latin typeface="Gill Sans MT"/>
              <a:cs typeface="Gill Sans MT"/>
            </a:endParaRPr>
          </a:p>
        </p:txBody>
      </p:sp>
      <p:sp>
        <p:nvSpPr>
          <p:cNvPr id="6" name="Rounded Rectangle 5"/>
          <p:cNvSpPr/>
          <p:nvPr/>
        </p:nvSpPr>
        <p:spPr>
          <a:xfrm>
            <a:off x="762000" y="3379113"/>
            <a:ext cx="1371600" cy="16002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DRAM</a:t>
            </a:r>
            <a:endParaRPr kumimoji="0" lang="en-US" sz="2000" b="1" i="0" u="none" strike="noStrike" kern="1200" cap="none" spc="0" normalizeH="0" baseline="0" noProof="0" dirty="0">
              <a:ln>
                <a:noFill/>
              </a:ln>
              <a:solidFill>
                <a:prstClr val="white"/>
              </a:solidFill>
              <a:effectLst/>
              <a:uLnTx/>
              <a:uFillTx/>
              <a:latin typeface="Gill Sans MT"/>
              <a:ea typeface="+mn-ea"/>
              <a:cs typeface="Gill Sans MT"/>
            </a:endParaRPr>
          </a:p>
        </p:txBody>
      </p:sp>
      <p:cxnSp>
        <p:nvCxnSpPr>
          <p:cNvPr id="24" name="Straight Arrow Connector 23"/>
          <p:cNvCxnSpPr/>
          <p:nvPr/>
        </p:nvCxnSpPr>
        <p:spPr>
          <a:xfrm flipH="1">
            <a:off x="2362200" y="4369713"/>
            <a:ext cx="1981200" cy="0"/>
          </a:xfrm>
          <a:prstGeom prst="straightConnector1">
            <a:avLst/>
          </a:prstGeom>
          <a:noFill/>
          <a:ln w="57150" cap="flat" cmpd="sng" algn="ctr">
            <a:solidFill>
              <a:schemeClr val="tx1"/>
            </a:solidFill>
            <a:prstDash val="solid"/>
            <a:miter lim="800000"/>
            <a:headEnd type="arrow"/>
            <a:tailEnd type="arrow"/>
          </a:ln>
          <a:effectLst/>
        </p:spPr>
      </p:cxnSp>
      <p:pic>
        <p:nvPicPr>
          <p:cNvPr id="28" name="Picture 27"/>
          <p:cNvPicPr>
            <a:picLocks noChangeAspect="1"/>
          </p:cNvPicPr>
          <p:nvPr/>
        </p:nvPicPr>
        <p:blipFill>
          <a:blip r:embed="rId3"/>
          <a:stretch>
            <a:fillRect/>
          </a:stretch>
        </p:blipFill>
        <p:spPr>
          <a:xfrm>
            <a:off x="609600" y="2093995"/>
            <a:ext cx="1905000" cy="1132718"/>
          </a:xfrm>
          <a:prstGeom prst="rect">
            <a:avLst/>
          </a:prstGeom>
        </p:spPr>
      </p:pic>
      <p:sp>
        <p:nvSpPr>
          <p:cNvPr id="25" name="TextBox 24"/>
          <p:cNvSpPr txBox="1"/>
          <p:nvPr/>
        </p:nvSpPr>
        <p:spPr>
          <a:xfrm>
            <a:off x="666296" y="1636795"/>
            <a:ext cx="161970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ML Model</a:t>
            </a:r>
          </a:p>
        </p:txBody>
      </p:sp>
      <p:grpSp>
        <p:nvGrpSpPr>
          <p:cNvPr id="124" name="Group 123"/>
          <p:cNvGrpSpPr/>
          <p:nvPr/>
        </p:nvGrpSpPr>
        <p:grpSpPr>
          <a:xfrm>
            <a:off x="4762501" y="3226712"/>
            <a:ext cx="2400300" cy="1828802"/>
            <a:chOff x="4038600" y="3383410"/>
            <a:chExt cx="2743200" cy="1950593"/>
          </a:xfrm>
        </p:grpSpPr>
        <p:sp>
          <p:nvSpPr>
            <p:cNvPr id="125" name="TextBox 124"/>
            <p:cNvSpPr txBox="1"/>
            <p:nvPr/>
          </p:nvSpPr>
          <p:spPr>
            <a:xfrm>
              <a:off x="4065813" y="3383410"/>
              <a:ext cx="2367645" cy="4267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PE Array</a:t>
              </a:r>
            </a:p>
          </p:txBody>
        </p:sp>
        <p:grpSp>
          <p:nvGrpSpPr>
            <p:cNvPr id="126" name="Group 125"/>
            <p:cNvGrpSpPr/>
            <p:nvPr/>
          </p:nvGrpSpPr>
          <p:grpSpPr>
            <a:xfrm>
              <a:off x="4038600" y="3886200"/>
              <a:ext cx="2743200" cy="1447803"/>
              <a:chOff x="4038600" y="3886200"/>
              <a:chExt cx="2743200" cy="1447803"/>
            </a:xfrm>
          </p:grpSpPr>
          <p:grpSp>
            <p:nvGrpSpPr>
              <p:cNvPr id="128" name="Group 127"/>
              <p:cNvGrpSpPr/>
              <p:nvPr/>
            </p:nvGrpSpPr>
            <p:grpSpPr>
              <a:xfrm>
                <a:off x="4038600" y="3886201"/>
                <a:ext cx="2057400" cy="1447802"/>
                <a:chOff x="4038600" y="3886201"/>
                <a:chExt cx="2057400" cy="1447802"/>
              </a:xfrm>
            </p:grpSpPr>
            <p:grpSp>
              <p:nvGrpSpPr>
                <p:cNvPr id="135" name="Group 134"/>
                <p:cNvGrpSpPr/>
                <p:nvPr/>
              </p:nvGrpSpPr>
              <p:grpSpPr>
                <a:xfrm>
                  <a:off x="4038600" y="3886201"/>
                  <a:ext cx="2057400" cy="1447802"/>
                  <a:chOff x="1823106" y="5024282"/>
                  <a:chExt cx="1822812" cy="1372559"/>
                </a:xfrm>
              </p:grpSpPr>
              <p:sp>
                <p:nvSpPr>
                  <p:cNvPr id="151" name="Rounded Rectangle 150"/>
                  <p:cNvSpPr/>
                  <p:nvPr/>
                </p:nvSpPr>
                <p:spPr>
                  <a:xfrm>
                    <a:off x="1828800" y="5030495"/>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52" name="Rounded Rectangle 151"/>
                  <p:cNvSpPr/>
                  <p:nvPr/>
                </p:nvSpPr>
                <p:spPr>
                  <a:xfrm>
                    <a:off x="2308049" y="5030492"/>
                    <a:ext cx="392707" cy="238742"/>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53" name="Rounded Rectangle 152"/>
                  <p:cNvSpPr/>
                  <p:nvPr/>
                </p:nvSpPr>
                <p:spPr>
                  <a:xfrm>
                    <a:off x="1828800" y="539169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54" name="Rounded Rectangle 153"/>
                  <p:cNvSpPr/>
                  <p:nvPr/>
                </p:nvSpPr>
                <p:spPr>
                  <a:xfrm>
                    <a:off x="2308049" y="5391695"/>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55" name="Rounded Rectangle 154"/>
                  <p:cNvSpPr/>
                  <p:nvPr/>
                </p:nvSpPr>
                <p:spPr>
                  <a:xfrm>
                    <a:off x="1828800" y="5781059"/>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56" name="Rounded Rectangle 155"/>
                  <p:cNvSpPr/>
                  <p:nvPr/>
                </p:nvSpPr>
                <p:spPr>
                  <a:xfrm>
                    <a:off x="2308049" y="5771323"/>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57" name="Rounded Rectangle 156"/>
                  <p:cNvSpPr/>
                  <p:nvPr/>
                </p:nvSpPr>
                <p:spPr>
                  <a:xfrm>
                    <a:off x="2780629" y="5030493"/>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58" name="Rounded Rectangle 157"/>
                  <p:cNvSpPr/>
                  <p:nvPr/>
                </p:nvSpPr>
                <p:spPr>
                  <a:xfrm>
                    <a:off x="2780629" y="539169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59" name="Rounded Rectangle 158"/>
                  <p:cNvSpPr/>
                  <p:nvPr/>
                </p:nvSpPr>
                <p:spPr>
                  <a:xfrm>
                    <a:off x="2780629" y="577132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60" name="Rounded Rectangle 159"/>
                  <p:cNvSpPr/>
                  <p:nvPr/>
                </p:nvSpPr>
                <p:spPr>
                  <a:xfrm>
                    <a:off x="3253209" y="5024282"/>
                    <a:ext cx="392707" cy="238742"/>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61" name="Rounded Rectangle 160"/>
                  <p:cNvSpPr/>
                  <p:nvPr/>
                </p:nvSpPr>
                <p:spPr>
                  <a:xfrm>
                    <a:off x="3253211" y="5385482"/>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62" name="Rounded Rectangle 161"/>
                  <p:cNvSpPr/>
                  <p:nvPr/>
                </p:nvSpPr>
                <p:spPr>
                  <a:xfrm>
                    <a:off x="3253211" y="5774847"/>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63" name="Rounded Rectangle 162"/>
                  <p:cNvSpPr/>
                  <p:nvPr/>
                </p:nvSpPr>
                <p:spPr>
                  <a:xfrm>
                    <a:off x="1823106" y="6158100"/>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64" name="Rounded Rectangle 163"/>
                  <p:cNvSpPr/>
                  <p:nvPr/>
                </p:nvSpPr>
                <p:spPr>
                  <a:xfrm>
                    <a:off x="2302355" y="6148364"/>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65" name="Rounded Rectangle 164"/>
                  <p:cNvSpPr/>
                  <p:nvPr/>
                </p:nvSpPr>
                <p:spPr>
                  <a:xfrm>
                    <a:off x="2774935" y="6148363"/>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66" name="Rounded Rectangle 165"/>
                  <p:cNvSpPr/>
                  <p:nvPr/>
                </p:nvSpPr>
                <p:spPr>
                  <a:xfrm>
                    <a:off x="3247517" y="6151888"/>
                    <a:ext cx="392707" cy="238741"/>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a:ea typeface="+mn-ea"/>
                      <a:cs typeface="Gill Sans MT"/>
                    </a:endParaRPr>
                  </a:p>
                </p:txBody>
              </p:sp>
            </p:grpSp>
            <p:cxnSp>
              <p:nvCxnSpPr>
                <p:cNvPr id="136" name="Straight Arrow Connector 135"/>
                <p:cNvCxnSpPr/>
                <p:nvPr/>
              </p:nvCxnSpPr>
              <p:spPr>
                <a:xfrm>
                  <a:off x="5867400" y="4145286"/>
                  <a:ext cx="0" cy="121914"/>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867400" y="4526286"/>
                  <a:ext cx="0" cy="15849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867400" y="4946910"/>
                  <a:ext cx="0" cy="149346"/>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63" idx="3"/>
                  <a:endCxn id="164" idx="1"/>
                </p:cNvCxnSpPr>
                <p:nvPr/>
              </p:nvCxnSpPr>
              <p:spPr>
                <a:xfrm flipV="1">
                  <a:off x="4481847" y="519782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4495800" y="4800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4495800" y="4419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4495800" y="4038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V="1">
                  <a:off x="4993768" y="519782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5007721" y="4800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5007721" y="4419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5007721" y="4038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5562600" y="518160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5576553" y="478438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5576553" y="440338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5576553" y="4022380"/>
                  <a:ext cx="97679" cy="0"/>
                </a:xfrm>
                <a:prstGeom prst="straightConnector1">
                  <a:avLst/>
                </a:prstGeom>
                <a:ln w="19050"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096000" y="3886200"/>
                <a:ext cx="685800" cy="1447800"/>
                <a:chOff x="6096000" y="3886200"/>
                <a:chExt cx="685800" cy="1447800"/>
              </a:xfrm>
            </p:grpSpPr>
            <p:cxnSp>
              <p:nvCxnSpPr>
                <p:cNvPr id="130" name="Straight Arrow Connector 129"/>
                <p:cNvCxnSpPr/>
                <p:nvPr/>
              </p:nvCxnSpPr>
              <p:spPr>
                <a:xfrm flipV="1">
                  <a:off x="6096000" y="4038600"/>
                  <a:ext cx="134255" cy="0"/>
                </a:xfrm>
                <a:prstGeom prst="straightConnector1">
                  <a:avLst/>
                </a:prstGeom>
                <a:ln w="28575"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6096000" y="4419600"/>
                  <a:ext cx="134255" cy="0"/>
                </a:xfrm>
                <a:prstGeom prst="straightConnector1">
                  <a:avLst/>
                </a:prstGeom>
                <a:ln w="28575"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6096000" y="4800600"/>
                  <a:ext cx="134255" cy="0"/>
                </a:xfrm>
                <a:prstGeom prst="straightConnector1">
                  <a:avLst/>
                </a:prstGeom>
                <a:ln w="28575"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6096000" y="5181600"/>
                  <a:ext cx="134255" cy="0"/>
                </a:xfrm>
                <a:prstGeom prst="straightConnector1">
                  <a:avLst/>
                </a:prstGeom>
                <a:ln w="28575" cmpd="sng">
                  <a:solidFill>
                    <a:schemeClr val="tx1"/>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6248400" y="3886200"/>
                  <a:ext cx="533400" cy="1447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Gill Sans MT"/>
                    <a:ea typeface="+mn-ea"/>
                    <a:cs typeface="+mn-cs"/>
                  </a:endParaRPr>
                </a:p>
              </p:txBody>
            </p:sp>
          </p:grpSp>
        </p:grpSp>
        <p:sp>
          <p:nvSpPr>
            <p:cNvPr id="127" name="TextBox 126"/>
            <p:cNvSpPr txBox="1"/>
            <p:nvPr/>
          </p:nvSpPr>
          <p:spPr>
            <a:xfrm rot="16200000">
              <a:off x="5947615" y="4337269"/>
              <a:ext cx="1140750" cy="52761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Buffer</a:t>
              </a:r>
            </a:p>
          </p:txBody>
        </p:sp>
      </p:grpSp>
      <p:cxnSp>
        <p:nvCxnSpPr>
          <p:cNvPr id="167" name="Straight Arrow Connector 166"/>
          <p:cNvCxnSpPr/>
          <p:nvPr/>
        </p:nvCxnSpPr>
        <p:spPr>
          <a:xfrm>
            <a:off x="5867400" y="2438400"/>
            <a:ext cx="0" cy="685800"/>
          </a:xfrm>
          <a:prstGeom prst="straightConnector1">
            <a:avLst/>
          </a:prstGeom>
          <a:noFill/>
          <a:ln w="88900" cap="flat" cmpd="sng" algn="ctr">
            <a:solidFill>
              <a:schemeClr val="tx1"/>
            </a:solidFill>
            <a:prstDash val="solid"/>
            <a:miter lim="800000"/>
            <a:headEnd type="none"/>
            <a:tailEnd type="triangle"/>
          </a:ln>
          <a:effectLst/>
        </p:spPr>
      </p:cxnSp>
      <p:sp>
        <p:nvSpPr>
          <p:cNvPr id="168" name="TextBox 167"/>
          <p:cNvSpPr txBox="1"/>
          <p:nvPr/>
        </p:nvSpPr>
        <p:spPr>
          <a:xfrm>
            <a:off x="5943600" y="2433935"/>
            <a:ext cx="1676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Dataflow</a:t>
            </a:r>
          </a:p>
        </p:txBody>
      </p:sp>
      <p:sp>
        <p:nvSpPr>
          <p:cNvPr id="169" name="Rounded Rectangle 168"/>
          <p:cNvSpPr/>
          <p:nvPr/>
        </p:nvSpPr>
        <p:spPr bwMode="auto">
          <a:xfrm>
            <a:off x="990600" y="2180477"/>
            <a:ext cx="304800" cy="882848"/>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Gill Sans MT"/>
              <a:ea typeface="굴림" pitchFamily="34" charset="-127"/>
              <a:cs typeface="Gill Sans MT"/>
            </a:endParaRPr>
          </a:p>
        </p:txBody>
      </p:sp>
      <p:grpSp>
        <p:nvGrpSpPr>
          <p:cNvPr id="170" name="Group 169"/>
          <p:cNvGrpSpPr/>
          <p:nvPr/>
        </p:nvGrpSpPr>
        <p:grpSpPr>
          <a:xfrm>
            <a:off x="2743200" y="3912513"/>
            <a:ext cx="1219200" cy="228600"/>
            <a:chOff x="3505200" y="2590800"/>
            <a:chExt cx="1447800" cy="228600"/>
          </a:xfrm>
        </p:grpSpPr>
        <p:sp>
          <p:nvSpPr>
            <p:cNvPr id="171" name="Oval 170"/>
            <p:cNvSpPr/>
            <p:nvPr/>
          </p:nvSpPr>
          <p:spPr>
            <a:xfrm>
              <a:off x="3505200" y="2590800"/>
              <a:ext cx="3048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172" name="Oval 171"/>
            <p:cNvSpPr/>
            <p:nvPr/>
          </p:nvSpPr>
          <p:spPr>
            <a:xfrm>
              <a:off x="3886200" y="2590800"/>
              <a:ext cx="3048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173" name="Oval 172"/>
            <p:cNvSpPr/>
            <p:nvPr/>
          </p:nvSpPr>
          <p:spPr>
            <a:xfrm>
              <a:off x="4267200" y="2590800"/>
              <a:ext cx="3048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sp>
          <p:nvSpPr>
            <p:cNvPr id="174" name="Oval 173"/>
            <p:cNvSpPr/>
            <p:nvPr/>
          </p:nvSpPr>
          <p:spPr>
            <a:xfrm>
              <a:off x="4648200" y="2590800"/>
              <a:ext cx="3048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Gill Sans MT"/>
              </a:endParaRPr>
            </a:p>
          </p:txBody>
        </p:sp>
      </p:grpSp>
      <p:cxnSp>
        <p:nvCxnSpPr>
          <p:cNvPr id="175" name="Straight Arrow Connector 174"/>
          <p:cNvCxnSpPr>
            <a:stCxn id="172" idx="0"/>
          </p:cNvCxnSpPr>
          <p:nvPr/>
        </p:nvCxnSpPr>
        <p:spPr>
          <a:xfrm flipV="1">
            <a:off x="3192379" y="1143000"/>
            <a:ext cx="922421" cy="2769513"/>
          </a:xfrm>
          <a:prstGeom prst="straightConnector1">
            <a:avLst/>
          </a:prstGeom>
          <a:noFill/>
          <a:ln w="28575" cap="flat" cmpd="sng" algn="ctr">
            <a:solidFill>
              <a:schemeClr val="tx1"/>
            </a:solidFill>
            <a:prstDash val="sysDash"/>
            <a:miter lim="800000"/>
            <a:headEnd type="none"/>
            <a:tailEnd type="none"/>
          </a:ln>
          <a:effectLst/>
        </p:spPr>
      </p:cxnSp>
      <p:cxnSp>
        <p:nvCxnSpPr>
          <p:cNvPr id="177" name="Straight Arrow Connector 176"/>
          <p:cNvCxnSpPr>
            <a:stCxn id="172" idx="0"/>
          </p:cNvCxnSpPr>
          <p:nvPr/>
        </p:nvCxnSpPr>
        <p:spPr>
          <a:xfrm flipV="1">
            <a:off x="3192379" y="2209800"/>
            <a:ext cx="998621" cy="1702713"/>
          </a:xfrm>
          <a:prstGeom prst="straightConnector1">
            <a:avLst/>
          </a:prstGeom>
          <a:noFill/>
          <a:ln w="28575" cap="flat" cmpd="sng" algn="ctr">
            <a:solidFill>
              <a:schemeClr val="tx1"/>
            </a:solidFill>
            <a:prstDash val="sysDash"/>
            <a:miter lim="800000"/>
            <a:headEnd type="none"/>
            <a:tailEnd type="none"/>
          </a:ln>
          <a:effectLst/>
        </p:spPr>
      </p:cxnSp>
      <p:cxnSp>
        <p:nvCxnSpPr>
          <p:cNvPr id="238" name="Straight Arrow Connector 237"/>
          <p:cNvCxnSpPr/>
          <p:nvPr/>
        </p:nvCxnSpPr>
        <p:spPr>
          <a:xfrm>
            <a:off x="5943600" y="5131713"/>
            <a:ext cx="152400" cy="685800"/>
          </a:xfrm>
          <a:prstGeom prst="straightConnector1">
            <a:avLst/>
          </a:prstGeom>
          <a:noFill/>
          <a:ln w="38100" cap="flat" cmpd="sng" algn="ctr">
            <a:solidFill>
              <a:schemeClr val="tx1"/>
            </a:solidFill>
            <a:prstDash val="sysDash"/>
            <a:miter lim="800000"/>
            <a:headEnd type="none"/>
            <a:tailEnd type="arrow"/>
          </a:ln>
          <a:effectLst/>
        </p:spPr>
      </p:cxnSp>
      <p:sp>
        <p:nvSpPr>
          <p:cNvPr id="239" name="TextBox 238"/>
          <p:cNvSpPr txBox="1"/>
          <p:nvPr/>
        </p:nvSpPr>
        <p:spPr>
          <a:xfrm>
            <a:off x="4800600" y="5817513"/>
            <a:ext cx="25908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64x64 array</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2TFLOP/s</a:t>
            </a:r>
          </a:p>
        </p:txBody>
      </p:sp>
      <p:cxnSp>
        <p:nvCxnSpPr>
          <p:cNvPr id="240" name="Straight Arrow Connector 239"/>
          <p:cNvCxnSpPr/>
          <p:nvPr/>
        </p:nvCxnSpPr>
        <p:spPr>
          <a:xfrm flipV="1">
            <a:off x="7239000" y="4141113"/>
            <a:ext cx="533400" cy="304800"/>
          </a:xfrm>
          <a:prstGeom prst="straightConnector1">
            <a:avLst/>
          </a:prstGeom>
          <a:noFill/>
          <a:ln w="38100" cap="flat" cmpd="sng" algn="ctr">
            <a:solidFill>
              <a:schemeClr val="tx1"/>
            </a:solidFill>
            <a:prstDash val="sysDash"/>
            <a:miter lim="800000"/>
            <a:headEnd type="none"/>
            <a:tailEnd type="arrow"/>
          </a:ln>
          <a:effectLst/>
        </p:spPr>
      </p:cxnSp>
      <p:sp>
        <p:nvSpPr>
          <p:cNvPr id="241" name="TextBox 240"/>
          <p:cNvSpPr txBox="1"/>
          <p:nvPr/>
        </p:nvSpPr>
        <p:spPr>
          <a:xfrm>
            <a:off x="6934200" y="3302913"/>
            <a:ext cx="25908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Gill Sans MT"/>
              </a:rPr>
              <a:t>4MB </a:t>
            </a:r>
            <a:br>
              <a:rPr kumimoji="0" lang="en-US" sz="21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100" b="1" i="0" u="none" strike="noStrike" kern="1200" cap="none" spc="0" normalizeH="0" baseline="0" noProof="0" dirty="0">
                <a:ln>
                  <a:noFill/>
                </a:ln>
                <a:solidFill>
                  <a:prstClr val="black"/>
                </a:solidFill>
                <a:effectLst/>
                <a:uLnTx/>
                <a:uFillTx/>
                <a:latin typeface="Gill Sans MT"/>
                <a:ea typeface="+mn-ea"/>
                <a:cs typeface="Gill Sans MT"/>
              </a:rPr>
              <a:t>on-chip buffer</a:t>
            </a:r>
          </a:p>
        </p:txBody>
      </p:sp>
      <p:grpSp>
        <p:nvGrpSpPr>
          <p:cNvPr id="14" name="Group 13"/>
          <p:cNvGrpSpPr/>
          <p:nvPr/>
        </p:nvGrpSpPr>
        <p:grpSpPr>
          <a:xfrm>
            <a:off x="3962400" y="1066800"/>
            <a:ext cx="3794667" cy="1143000"/>
            <a:chOff x="6797133" y="914400"/>
            <a:chExt cx="3794667" cy="1143000"/>
          </a:xfrm>
        </p:grpSpPr>
        <p:grpSp>
          <p:nvGrpSpPr>
            <p:cNvPr id="12" name="Group 11"/>
            <p:cNvGrpSpPr/>
            <p:nvPr/>
          </p:nvGrpSpPr>
          <p:grpSpPr>
            <a:xfrm>
              <a:off x="6797133" y="914400"/>
              <a:ext cx="3794667" cy="1143000"/>
              <a:chOff x="4892133" y="990600"/>
              <a:chExt cx="3794667" cy="1143000"/>
            </a:xfrm>
          </p:grpSpPr>
          <p:sp>
            <p:nvSpPr>
              <p:cNvPr id="179" name="Rounded Rectangle 178"/>
              <p:cNvSpPr/>
              <p:nvPr/>
            </p:nvSpPr>
            <p:spPr>
              <a:xfrm>
                <a:off x="5029200" y="990600"/>
                <a:ext cx="3505200" cy="1143000"/>
              </a:xfrm>
              <a:prstGeom prst="roundRect">
                <a:avLst/>
              </a:prstGeom>
              <a:solidFill>
                <a:schemeClr val="bg1">
                  <a:lumMod val="85000"/>
                  <a:alpha val="3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nvGrpSpPr>
              <p:cNvPr id="11" name="Group 10"/>
              <p:cNvGrpSpPr/>
              <p:nvPr/>
            </p:nvGrpSpPr>
            <p:grpSpPr>
              <a:xfrm>
                <a:off x="4892133" y="1046987"/>
                <a:ext cx="3794667" cy="1086613"/>
                <a:chOff x="4892133" y="1046987"/>
                <a:chExt cx="3794667" cy="1086613"/>
              </a:xfrm>
            </p:grpSpPr>
            <p:grpSp>
              <p:nvGrpSpPr>
                <p:cNvPr id="311" name="Group 310"/>
                <p:cNvGrpSpPr/>
                <p:nvPr/>
              </p:nvGrpSpPr>
              <p:grpSpPr>
                <a:xfrm>
                  <a:off x="7239000" y="1170994"/>
                  <a:ext cx="1447800" cy="886406"/>
                  <a:chOff x="-2433918" y="1957107"/>
                  <a:chExt cx="1839558" cy="1101123"/>
                </a:xfrm>
              </p:grpSpPr>
              <p:sp>
                <p:nvSpPr>
                  <p:cNvPr id="312" name="TextBox 311"/>
                  <p:cNvSpPr txBox="1"/>
                  <p:nvPr/>
                </p:nvSpPr>
                <p:spPr>
                  <a:xfrm>
                    <a:off x="-2433918" y="2331801"/>
                    <a:ext cx="1839558" cy="72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Output Activation</a:t>
                    </a:r>
                  </a:p>
                </p:txBody>
              </p:sp>
              <p:sp>
                <p:nvSpPr>
                  <p:cNvPr id="313" name="Rounded Rectangle 312"/>
                  <p:cNvSpPr/>
                  <p:nvPr/>
                </p:nvSpPr>
                <p:spPr>
                  <a:xfrm>
                    <a:off x="-1849417" y="1957107"/>
                    <a:ext cx="336745" cy="206678"/>
                  </a:xfrm>
                  <a:prstGeom prst="roundRect">
                    <a:avLst/>
                  </a:prstGeom>
                  <a:solidFill>
                    <a:srgbClr val="CCD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14" name="Rounded Rectangle 313"/>
                  <p:cNvSpPr/>
                  <p:nvPr/>
                </p:nvSpPr>
                <p:spPr>
                  <a:xfrm>
                    <a:off x="-1500368" y="1957109"/>
                    <a:ext cx="336747" cy="206679"/>
                  </a:xfrm>
                  <a:prstGeom prst="roundRect">
                    <a:avLst/>
                  </a:prstGeom>
                  <a:solidFill>
                    <a:srgbClr val="CCD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15" name="Rounded Rectangle 314"/>
                  <p:cNvSpPr/>
                  <p:nvPr/>
                </p:nvSpPr>
                <p:spPr>
                  <a:xfrm>
                    <a:off x="-1849419" y="2170100"/>
                    <a:ext cx="336747" cy="206679"/>
                  </a:xfrm>
                  <a:prstGeom prst="roundRect">
                    <a:avLst/>
                  </a:prstGeom>
                  <a:solidFill>
                    <a:srgbClr val="CCD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16" name="Rounded Rectangle 315"/>
                  <p:cNvSpPr/>
                  <p:nvPr/>
                </p:nvSpPr>
                <p:spPr>
                  <a:xfrm>
                    <a:off x="-1500363" y="2170102"/>
                    <a:ext cx="336747" cy="206678"/>
                  </a:xfrm>
                  <a:prstGeom prst="roundRect">
                    <a:avLst/>
                  </a:prstGeom>
                  <a:solidFill>
                    <a:srgbClr val="CCD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318" name="Group 317"/>
                <p:cNvGrpSpPr/>
                <p:nvPr/>
              </p:nvGrpSpPr>
              <p:grpSpPr>
                <a:xfrm>
                  <a:off x="6248400" y="1219202"/>
                  <a:ext cx="1223412" cy="795753"/>
                  <a:chOff x="2666640" y="2957899"/>
                  <a:chExt cx="1420202" cy="1150045"/>
                </a:xfrm>
              </p:grpSpPr>
              <p:sp>
                <p:nvSpPr>
                  <p:cNvPr id="361" name="TextBox 360"/>
                  <p:cNvSpPr txBox="1"/>
                  <p:nvPr/>
                </p:nvSpPr>
                <p:spPr>
                  <a:xfrm>
                    <a:off x="2666640" y="3618656"/>
                    <a:ext cx="1420202" cy="4892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Parameter</a:t>
                    </a:r>
                  </a:p>
                </p:txBody>
              </p:sp>
              <p:grpSp>
                <p:nvGrpSpPr>
                  <p:cNvPr id="362" name="Group 361"/>
                  <p:cNvGrpSpPr/>
                  <p:nvPr/>
                </p:nvGrpSpPr>
                <p:grpSpPr>
                  <a:xfrm>
                    <a:off x="3104337" y="2957899"/>
                    <a:ext cx="546702" cy="547301"/>
                    <a:chOff x="3269048" y="1131397"/>
                    <a:chExt cx="573797" cy="542707"/>
                  </a:xfrm>
                </p:grpSpPr>
                <p:sp>
                  <p:nvSpPr>
                    <p:cNvPr id="363" name="Rounded Rectangle 362"/>
                    <p:cNvSpPr/>
                    <p:nvPr/>
                  </p:nvSpPr>
                  <p:spPr>
                    <a:xfrm>
                      <a:off x="3269048" y="1131397"/>
                      <a:ext cx="345193" cy="314108"/>
                    </a:xfrm>
                    <a:prstGeom prst="roundRect">
                      <a:avLst/>
                    </a:prstGeom>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64" name="Rounded Rectangle 363"/>
                    <p:cNvSpPr/>
                    <p:nvPr/>
                  </p:nvSpPr>
                  <p:spPr>
                    <a:xfrm>
                      <a:off x="3345244" y="1207597"/>
                      <a:ext cx="345192" cy="314108"/>
                    </a:xfrm>
                    <a:prstGeom prst="roundRect">
                      <a:avLst/>
                    </a:prstGeom>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65" name="Rounded Rectangle 364"/>
                    <p:cNvSpPr/>
                    <p:nvPr/>
                  </p:nvSpPr>
                  <p:spPr>
                    <a:xfrm>
                      <a:off x="3421449" y="1283797"/>
                      <a:ext cx="345193" cy="314108"/>
                    </a:xfrm>
                    <a:prstGeom prst="roundRect">
                      <a:avLst/>
                    </a:prstGeom>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66" name="Rounded Rectangle 365"/>
                    <p:cNvSpPr/>
                    <p:nvPr/>
                  </p:nvSpPr>
                  <p:spPr>
                    <a:xfrm>
                      <a:off x="3497650" y="1359996"/>
                      <a:ext cx="345195" cy="314108"/>
                    </a:xfrm>
                    <a:prstGeom prst="roundRect">
                      <a:avLst/>
                    </a:prstGeom>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319" name="Group 318"/>
                <p:cNvGrpSpPr/>
                <p:nvPr/>
              </p:nvGrpSpPr>
              <p:grpSpPr>
                <a:xfrm>
                  <a:off x="4892133" y="1046987"/>
                  <a:ext cx="1661067" cy="1086613"/>
                  <a:chOff x="1295400" y="2743200"/>
                  <a:chExt cx="1928255" cy="1570404"/>
                </a:xfrm>
              </p:grpSpPr>
              <p:sp>
                <p:nvSpPr>
                  <p:cNvPr id="320" name="TextBox 319"/>
                  <p:cNvSpPr txBox="1"/>
                  <p:nvPr/>
                </p:nvSpPr>
                <p:spPr>
                  <a:xfrm>
                    <a:off x="1295400" y="3468469"/>
                    <a:ext cx="1928255" cy="8451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Input Activation</a:t>
                    </a:r>
                  </a:p>
                </p:txBody>
              </p:sp>
              <p:grpSp>
                <p:nvGrpSpPr>
                  <p:cNvPr id="321" name="Group 320"/>
                  <p:cNvGrpSpPr/>
                  <p:nvPr/>
                </p:nvGrpSpPr>
                <p:grpSpPr>
                  <a:xfrm>
                    <a:off x="1770152" y="2743200"/>
                    <a:ext cx="973048" cy="757164"/>
                    <a:chOff x="1770152" y="2743200"/>
                    <a:chExt cx="973048" cy="757164"/>
                  </a:xfrm>
                </p:grpSpPr>
                <p:grpSp>
                  <p:nvGrpSpPr>
                    <p:cNvPr id="322" name="Group 321"/>
                    <p:cNvGrpSpPr/>
                    <p:nvPr/>
                  </p:nvGrpSpPr>
                  <p:grpSpPr>
                    <a:xfrm>
                      <a:off x="1770152" y="2743200"/>
                      <a:ext cx="820648" cy="604764"/>
                      <a:chOff x="914401" y="1019094"/>
                      <a:chExt cx="904238" cy="727979"/>
                    </a:xfrm>
                  </p:grpSpPr>
                  <p:grpSp>
                    <p:nvGrpSpPr>
                      <p:cNvPr id="349" name="Group 348"/>
                      <p:cNvGrpSpPr/>
                      <p:nvPr/>
                    </p:nvGrpSpPr>
                    <p:grpSpPr>
                      <a:xfrm>
                        <a:off x="914401" y="1019094"/>
                        <a:ext cx="444005" cy="444579"/>
                        <a:chOff x="914400" y="1024519"/>
                        <a:chExt cx="560217" cy="394090"/>
                      </a:xfrm>
                    </p:grpSpPr>
                    <p:sp>
                      <p:nvSpPr>
                        <p:cNvPr id="359" name="Rounded Rectangle 358"/>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60" name="TextBox 359"/>
                        <p:cNvSpPr txBox="1"/>
                        <p:nvPr/>
                      </p:nvSpPr>
                      <p:spPr>
                        <a:xfrm>
                          <a:off x="1072555" y="1024519"/>
                          <a:ext cx="256733"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50" name="Group 349"/>
                      <p:cNvGrpSpPr/>
                      <p:nvPr/>
                    </p:nvGrpSpPr>
                    <p:grpSpPr>
                      <a:xfrm>
                        <a:off x="1374630" y="1019109"/>
                        <a:ext cx="444005" cy="444580"/>
                        <a:chOff x="914400" y="1024522"/>
                        <a:chExt cx="560217" cy="394088"/>
                      </a:xfrm>
                    </p:grpSpPr>
                    <p:sp>
                      <p:nvSpPr>
                        <p:cNvPr id="357" name="Rounded Rectangle 356"/>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58" name="TextBox 357"/>
                        <p:cNvSpPr txBox="1"/>
                        <p:nvPr/>
                      </p:nvSpPr>
                      <p:spPr>
                        <a:xfrm>
                          <a:off x="1072558" y="1024522"/>
                          <a:ext cx="256733" cy="3940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51" name="Group 350"/>
                      <p:cNvGrpSpPr/>
                      <p:nvPr/>
                    </p:nvGrpSpPr>
                    <p:grpSpPr>
                      <a:xfrm>
                        <a:off x="914402" y="1296529"/>
                        <a:ext cx="444006" cy="450544"/>
                        <a:chOff x="914400" y="1000255"/>
                        <a:chExt cx="560217" cy="399376"/>
                      </a:xfrm>
                    </p:grpSpPr>
                    <p:sp>
                      <p:nvSpPr>
                        <p:cNvPr id="355" name="Rounded Rectangle 354"/>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56" name="TextBox 355"/>
                        <p:cNvSpPr txBox="1"/>
                        <p:nvPr/>
                      </p:nvSpPr>
                      <p:spPr>
                        <a:xfrm>
                          <a:off x="1072556" y="1000255"/>
                          <a:ext cx="256732" cy="39408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52" name="Group 351"/>
                      <p:cNvGrpSpPr/>
                      <p:nvPr/>
                    </p:nvGrpSpPr>
                    <p:grpSpPr>
                      <a:xfrm>
                        <a:off x="1374633" y="1296526"/>
                        <a:ext cx="444006" cy="450543"/>
                        <a:chOff x="914400" y="1000255"/>
                        <a:chExt cx="560217" cy="399376"/>
                      </a:xfrm>
                    </p:grpSpPr>
                    <p:sp>
                      <p:nvSpPr>
                        <p:cNvPr id="353" name="Rounded Rectangle 352"/>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54" name="TextBox 353"/>
                        <p:cNvSpPr txBox="1"/>
                        <p:nvPr/>
                      </p:nvSpPr>
                      <p:spPr>
                        <a:xfrm>
                          <a:off x="1072558" y="1000255"/>
                          <a:ext cx="256732"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grpSp>
                  <p:nvGrpSpPr>
                    <p:cNvPr id="323" name="Group 322"/>
                    <p:cNvGrpSpPr/>
                    <p:nvPr/>
                  </p:nvGrpSpPr>
                  <p:grpSpPr>
                    <a:xfrm>
                      <a:off x="1846352" y="2819400"/>
                      <a:ext cx="820648" cy="604764"/>
                      <a:chOff x="914401" y="1019093"/>
                      <a:chExt cx="904238" cy="727978"/>
                    </a:xfrm>
                  </p:grpSpPr>
                  <p:grpSp>
                    <p:nvGrpSpPr>
                      <p:cNvPr id="337" name="Group 336"/>
                      <p:cNvGrpSpPr/>
                      <p:nvPr/>
                    </p:nvGrpSpPr>
                    <p:grpSpPr>
                      <a:xfrm>
                        <a:off x="914401" y="1019093"/>
                        <a:ext cx="444005" cy="444578"/>
                        <a:chOff x="914400" y="1024519"/>
                        <a:chExt cx="560217" cy="394090"/>
                      </a:xfrm>
                    </p:grpSpPr>
                    <p:sp>
                      <p:nvSpPr>
                        <p:cNvPr id="347" name="Rounded Rectangle 346"/>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48" name="TextBox 347"/>
                        <p:cNvSpPr txBox="1"/>
                        <p:nvPr/>
                      </p:nvSpPr>
                      <p:spPr>
                        <a:xfrm>
                          <a:off x="1072555" y="1024519"/>
                          <a:ext cx="256733"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38" name="Group 337"/>
                      <p:cNvGrpSpPr/>
                      <p:nvPr/>
                    </p:nvGrpSpPr>
                    <p:grpSpPr>
                      <a:xfrm>
                        <a:off x="1374630" y="1019106"/>
                        <a:ext cx="444005" cy="444579"/>
                        <a:chOff x="914400" y="1024522"/>
                        <a:chExt cx="560217" cy="394088"/>
                      </a:xfrm>
                    </p:grpSpPr>
                    <p:sp>
                      <p:nvSpPr>
                        <p:cNvPr id="345" name="Rounded Rectangle 344"/>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46" name="TextBox 345"/>
                        <p:cNvSpPr txBox="1"/>
                        <p:nvPr/>
                      </p:nvSpPr>
                      <p:spPr>
                        <a:xfrm>
                          <a:off x="1072558" y="1024522"/>
                          <a:ext cx="256733" cy="3940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39" name="Group 338"/>
                      <p:cNvGrpSpPr/>
                      <p:nvPr/>
                    </p:nvGrpSpPr>
                    <p:grpSpPr>
                      <a:xfrm>
                        <a:off x="914402" y="1296527"/>
                        <a:ext cx="444006" cy="450544"/>
                        <a:chOff x="914400" y="1000255"/>
                        <a:chExt cx="560217" cy="399376"/>
                      </a:xfrm>
                    </p:grpSpPr>
                    <p:sp>
                      <p:nvSpPr>
                        <p:cNvPr id="343" name="Rounded Rectangle 342"/>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44" name="TextBox 343"/>
                        <p:cNvSpPr txBox="1"/>
                        <p:nvPr/>
                      </p:nvSpPr>
                      <p:spPr>
                        <a:xfrm>
                          <a:off x="1072556" y="1000255"/>
                          <a:ext cx="256732" cy="39408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40" name="Group 339"/>
                      <p:cNvGrpSpPr/>
                      <p:nvPr/>
                    </p:nvGrpSpPr>
                    <p:grpSpPr>
                      <a:xfrm>
                        <a:off x="1374633" y="1296526"/>
                        <a:ext cx="444006" cy="450543"/>
                        <a:chOff x="914400" y="1000255"/>
                        <a:chExt cx="560217" cy="399376"/>
                      </a:xfrm>
                    </p:grpSpPr>
                    <p:sp>
                      <p:nvSpPr>
                        <p:cNvPr id="341" name="Rounded Rectangle 340"/>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42" name="TextBox 341"/>
                        <p:cNvSpPr txBox="1"/>
                        <p:nvPr/>
                      </p:nvSpPr>
                      <p:spPr>
                        <a:xfrm>
                          <a:off x="1072558" y="1000255"/>
                          <a:ext cx="256732"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grpSp>
                  <p:nvGrpSpPr>
                    <p:cNvPr id="324" name="Group 323"/>
                    <p:cNvGrpSpPr/>
                    <p:nvPr/>
                  </p:nvGrpSpPr>
                  <p:grpSpPr>
                    <a:xfrm>
                      <a:off x="1922552" y="2895600"/>
                      <a:ext cx="820648" cy="604764"/>
                      <a:chOff x="914401" y="1019094"/>
                      <a:chExt cx="904238" cy="727979"/>
                    </a:xfrm>
                  </p:grpSpPr>
                  <p:grpSp>
                    <p:nvGrpSpPr>
                      <p:cNvPr id="325" name="Group 324"/>
                      <p:cNvGrpSpPr/>
                      <p:nvPr/>
                    </p:nvGrpSpPr>
                    <p:grpSpPr>
                      <a:xfrm>
                        <a:off x="914401" y="1019094"/>
                        <a:ext cx="444005" cy="444579"/>
                        <a:chOff x="914400" y="1024519"/>
                        <a:chExt cx="560217" cy="394090"/>
                      </a:xfrm>
                    </p:grpSpPr>
                    <p:sp>
                      <p:nvSpPr>
                        <p:cNvPr id="335" name="Rounded Rectangle 334"/>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36" name="TextBox 335"/>
                        <p:cNvSpPr txBox="1"/>
                        <p:nvPr/>
                      </p:nvSpPr>
                      <p:spPr>
                        <a:xfrm>
                          <a:off x="1072555" y="1024519"/>
                          <a:ext cx="256733"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26" name="Group 325"/>
                      <p:cNvGrpSpPr/>
                      <p:nvPr/>
                    </p:nvGrpSpPr>
                    <p:grpSpPr>
                      <a:xfrm>
                        <a:off x="1374630" y="1019109"/>
                        <a:ext cx="444005" cy="444580"/>
                        <a:chOff x="914400" y="1024522"/>
                        <a:chExt cx="560217" cy="394088"/>
                      </a:xfrm>
                    </p:grpSpPr>
                    <p:sp>
                      <p:nvSpPr>
                        <p:cNvPr id="333" name="Rounded Rectangle 332"/>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34" name="TextBox 333"/>
                        <p:cNvSpPr txBox="1"/>
                        <p:nvPr/>
                      </p:nvSpPr>
                      <p:spPr>
                        <a:xfrm>
                          <a:off x="1072558" y="1024522"/>
                          <a:ext cx="256733" cy="3940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27" name="Group 326"/>
                      <p:cNvGrpSpPr/>
                      <p:nvPr/>
                    </p:nvGrpSpPr>
                    <p:grpSpPr>
                      <a:xfrm>
                        <a:off x="914402" y="1296529"/>
                        <a:ext cx="444006" cy="450544"/>
                        <a:chOff x="914400" y="1000255"/>
                        <a:chExt cx="560217" cy="399376"/>
                      </a:xfrm>
                    </p:grpSpPr>
                    <p:sp>
                      <p:nvSpPr>
                        <p:cNvPr id="331" name="Rounded Rectangle 330"/>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32" name="TextBox 331"/>
                        <p:cNvSpPr txBox="1"/>
                        <p:nvPr/>
                      </p:nvSpPr>
                      <p:spPr>
                        <a:xfrm>
                          <a:off x="1072556" y="1000255"/>
                          <a:ext cx="256732" cy="39408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328" name="Group 327"/>
                      <p:cNvGrpSpPr/>
                      <p:nvPr/>
                    </p:nvGrpSpPr>
                    <p:grpSpPr>
                      <a:xfrm>
                        <a:off x="1374633" y="1296526"/>
                        <a:ext cx="444006" cy="450543"/>
                        <a:chOff x="914400" y="1000255"/>
                        <a:chExt cx="560217" cy="399376"/>
                      </a:xfrm>
                    </p:grpSpPr>
                    <p:sp>
                      <p:nvSpPr>
                        <p:cNvPr id="329" name="Rounded Rectangle 328"/>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330" name="TextBox 329"/>
                        <p:cNvSpPr txBox="1"/>
                        <p:nvPr/>
                      </p:nvSpPr>
                      <p:spPr>
                        <a:xfrm>
                          <a:off x="1072558" y="1000255"/>
                          <a:ext cx="256732" cy="394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grpSp>
            </p:grpSp>
            <p:sp>
              <p:nvSpPr>
                <p:cNvPr id="178" name="TextBox 177"/>
                <p:cNvSpPr txBox="1"/>
                <p:nvPr/>
              </p:nvSpPr>
              <p:spPr>
                <a:xfrm>
                  <a:off x="7195685" y="1091624"/>
                  <a:ext cx="424315" cy="58477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ill Sans MT"/>
                      <a:ea typeface="+mn-ea"/>
                      <a:cs typeface="Gill Sans MT"/>
                    </a:rPr>
                    <a:t>=</a:t>
                  </a:r>
                </a:p>
              </p:txBody>
            </p:sp>
          </p:grpSp>
        </p:grpSp>
        <p:sp>
          <p:nvSpPr>
            <p:cNvPr id="180" name="TextBox 179"/>
            <p:cNvSpPr txBox="1"/>
            <p:nvPr/>
          </p:nvSpPr>
          <p:spPr>
            <a:xfrm>
              <a:off x="8080973" y="1066800"/>
              <a:ext cx="377227" cy="58477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ill Sans MT"/>
                  <a:ea typeface="+mn-ea"/>
                  <a:cs typeface="Gill Sans MT"/>
                </a:rPr>
                <a:t>*</a:t>
              </a:r>
            </a:p>
          </p:txBody>
        </p:sp>
      </p:grpSp>
      <p:sp>
        <p:nvSpPr>
          <p:cNvPr id="176" name="Slide Number Placeholder 4">
            <a:extLst>
              <a:ext uri="{FF2B5EF4-FFF2-40B4-BE49-F238E27FC236}">
                <a16:creationId xmlns:a16="http://schemas.microsoft.com/office/drawing/2014/main" id="{0BD195AE-63AA-C740-9482-614A36889699}"/>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pic>
        <p:nvPicPr>
          <p:cNvPr id="181" name="Picture 180" descr="safari.png">
            <a:extLst>
              <a:ext uri="{FF2B5EF4-FFF2-40B4-BE49-F238E27FC236}">
                <a16:creationId xmlns:a16="http://schemas.microsoft.com/office/drawing/2014/main" id="{0D86D801-B29E-9846-ACB6-0966005F298E}"/>
              </a:ext>
            </a:extLst>
          </p:cNvPr>
          <p:cNvPicPr>
            <a:picLocks noChangeAspect="1"/>
          </p:cNvPicPr>
          <p:nvPr/>
        </p:nvPicPr>
        <p:blipFill>
          <a:blip r:embed="rId4" cstate="print"/>
          <a:stretch>
            <a:fillRect/>
          </a:stretch>
        </p:blipFill>
        <p:spPr>
          <a:xfrm>
            <a:off x="76200" y="6580445"/>
            <a:ext cx="959296" cy="277563"/>
          </a:xfrm>
          <a:prstGeom prst="rect">
            <a:avLst/>
          </a:prstGeom>
        </p:spPr>
      </p:pic>
      <p:graphicFrame>
        <p:nvGraphicFramePr>
          <p:cNvPr id="183" name="Table 4">
            <a:extLst>
              <a:ext uri="{FF2B5EF4-FFF2-40B4-BE49-F238E27FC236}">
                <a16:creationId xmlns:a16="http://schemas.microsoft.com/office/drawing/2014/main" id="{71DD8772-1C52-C04C-AB52-79797836EC52}"/>
              </a:ext>
            </a:extLst>
          </p:cNvPr>
          <p:cNvGraphicFramePr>
            <a:graphicFrameLocks/>
          </p:cNvGraphicFramePr>
          <p:nvPr>
            <p:extLst>
              <p:ext uri="{D42A27DB-BD31-4B8C-83A1-F6EECF244321}">
                <p14:modId xmlns:p14="http://schemas.microsoft.com/office/powerpoint/2010/main" val="2912558359"/>
              </p:ext>
            </p:extLst>
          </p:nvPr>
        </p:nvGraphicFramePr>
        <p:xfrm>
          <a:off x="897909" y="6600043"/>
          <a:ext cx="8066314" cy="243840"/>
        </p:xfrm>
        <a:graphic>
          <a:graphicData uri="http://schemas.openxmlformats.org/drawingml/2006/table">
            <a:tbl>
              <a:tblPr firstRow="1" bandRow="1"/>
              <a:tblGrid>
                <a:gridCol w="1085822">
                  <a:extLst>
                    <a:ext uri="{9D8B030D-6E8A-4147-A177-3AD203B41FA5}">
                      <a16:colId xmlns:a16="http://schemas.microsoft.com/office/drawing/2014/main" val="88079343"/>
                    </a:ext>
                  </a:extLst>
                </a:gridCol>
                <a:gridCol w="2244848">
                  <a:extLst>
                    <a:ext uri="{9D8B030D-6E8A-4147-A177-3AD203B41FA5}">
                      <a16:colId xmlns:a16="http://schemas.microsoft.com/office/drawing/2014/main" val="2560155304"/>
                    </a:ext>
                  </a:extLst>
                </a:gridCol>
                <a:gridCol w="1390829">
                  <a:extLst>
                    <a:ext uri="{9D8B030D-6E8A-4147-A177-3AD203B41FA5}">
                      <a16:colId xmlns:a16="http://schemas.microsoft.com/office/drawing/2014/main" val="1103531462"/>
                    </a:ext>
                  </a:extLst>
                </a:gridCol>
                <a:gridCol w="1221322">
                  <a:extLst>
                    <a:ext uri="{9D8B030D-6E8A-4147-A177-3AD203B41FA5}">
                      <a16:colId xmlns:a16="http://schemas.microsoft.com/office/drawing/2014/main" val="1807521367"/>
                    </a:ext>
                  </a:extLst>
                </a:gridCol>
                <a:gridCol w="611317">
                  <a:extLst>
                    <a:ext uri="{9D8B030D-6E8A-4147-A177-3AD203B41FA5}">
                      <a16:colId xmlns:a16="http://schemas.microsoft.com/office/drawing/2014/main" val="520531373"/>
                    </a:ext>
                  </a:extLst>
                </a:gridCol>
                <a:gridCol w="1512176">
                  <a:extLst>
                    <a:ext uri="{9D8B030D-6E8A-4147-A177-3AD203B41FA5}">
                      <a16:colId xmlns:a16="http://schemas.microsoft.com/office/drawing/2014/main" val="1922966238"/>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002060"/>
                          </a:solidFill>
                          <a:latin typeface="+mj-lt"/>
                          <a:cs typeface="Futura Medium" panose="020B0602020204020303" pitchFamily="34" charset="-79"/>
                        </a:rPr>
                        <a:t>TPU and Model Characterization</a:t>
                      </a:r>
                      <a:r>
                        <a:rPr lang="en-US" sz="800" b="1"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 Framework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Mensa-G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mj-lt"/>
                          <a:cs typeface="Futura Medium" panose="020B0602020204020303" pitchFamily="34" charset="-79"/>
                        </a:rPr>
                        <a:t>Conclusion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002060"/>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endParaRPr lang="en-US" sz="800" dirty="0">
                        <a:solidFill>
                          <a:srgbClr val="A6A6A6"/>
                        </a:solidFill>
                        <a:latin typeface="+mj-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j-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9123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500"/>
                                        <p:tgtEl>
                                          <p:spTgt spid="169"/>
                                        </p:tgtEl>
                                      </p:cBhvr>
                                    </p:animEffect>
                                  </p:childTnLst>
                                </p:cTn>
                              </p:par>
                              <p:par>
                                <p:cTn id="16" presetID="10"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500"/>
                                        <p:tgtEl>
                                          <p:spTgt spid="1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par>
                                <p:cTn id="24" presetID="10" presetClass="entr" presetSubtype="0" fill="hold"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500"/>
                                        <p:tgtEl>
                                          <p:spTgt spid="175"/>
                                        </p:tgtEl>
                                      </p:cBhvr>
                                    </p:animEffect>
                                  </p:childTnLst>
                                </p:cTn>
                              </p:par>
                              <p:par>
                                <p:cTn id="27" presetID="10" presetClass="entr" presetSubtype="0" fill="hold" nodeType="withEffect">
                                  <p:stCondLst>
                                    <p:cond delay="0"/>
                                  </p:stCondLst>
                                  <p:childTnLst>
                                    <p:set>
                                      <p:cBhvr>
                                        <p:cTn id="28" dur="1" fill="hold">
                                          <p:stCondLst>
                                            <p:cond delay="0"/>
                                          </p:stCondLst>
                                        </p:cTn>
                                        <p:tgtEl>
                                          <p:spTgt spid="175"/>
                                        </p:tgtEl>
                                        <p:attrNameLst>
                                          <p:attrName>style.visibility</p:attrName>
                                        </p:attrNameLst>
                                      </p:cBhvr>
                                      <p:to>
                                        <p:strVal val="visible"/>
                                      </p:to>
                                    </p:set>
                                    <p:animEffect transition="in" filter="fade">
                                      <p:cBhvr>
                                        <p:cTn id="29" dur="500"/>
                                        <p:tgtEl>
                                          <p:spTgt spid="175"/>
                                        </p:tgtEl>
                                      </p:cBhvr>
                                    </p:animEffect>
                                  </p:childTnLst>
                                </p:cTn>
                              </p:par>
                              <p:par>
                                <p:cTn id="30" presetID="10" presetClass="entr" presetSubtype="0" fill="hold" nodeType="with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fade">
                                      <p:cBhvr>
                                        <p:cTn id="32" dur="500"/>
                                        <p:tgtEl>
                                          <p:spTgt spid="177"/>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9"/>
                                        </p:tgtEl>
                                        <p:attrNameLst>
                                          <p:attrName>style.visibility</p:attrName>
                                        </p:attrNameLst>
                                      </p:cBhvr>
                                      <p:to>
                                        <p:strVal val="visible"/>
                                      </p:to>
                                    </p:set>
                                    <p:animEffect transition="in" filter="fade">
                                      <p:cBhvr>
                                        <p:cTn id="40" dur="500"/>
                                        <p:tgtEl>
                                          <p:spTgt spid="239"/>
                                        </p:tgtEl>
                                      </p:cBhvr>
                                    </p:animEffect>
                                  </p:childTnLst>
                                </p:cTn>
                              </p:par>
                              <p:par>
                                <p:cTn id="41" presetID="10" presetClass="entr" presetSubtype="0" fill="hold" nodeType="withEffect">
                                  <p:stCondLst>
                                    <p:cond delay="0"/>
                                  </p:stCondLst>
                                  <p:childTnLst>
                                    <p:set>
                                      <p:cBhvr>
                                        <p:cTn id="42" dur="1" fill="hold">
                                          <p:stCondLst>
                                            <p:cond delay="0"/>
                                          </p:stCondLst>
                                        </p:cTn>
                                        <p:tgtEl>
                                          <p:spTgt spid="238"/>
                                        </p:tgtEl>
                                        <p:attrNameLst>
                                          <p:attrName>style.visibility</p:attrName>
                                        </p:attrNameLst>
                                      </p:cBhvr>
                                      <p:to>
                                        <p:strVal val="visible"/>
                                      </p:to>
                                    </p:set>
                                    <p:animEffect transition="in" filter="fade">
                                      <p:cBhvr>
                                        <p:cTn id="43" dur="500"/>
                                        <p:tgtEl>
                                          <p:spTgt spid="2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1"/>
                                        </p:tgtEl>
                                        <p:attrNameLst>
                                          <p:attrName>style.visibility</p:attrName>
                                        </p:attrNameLst>
                                      </p:cBhvr>
                                      <p:to>
                                        <p:strVal val="visible"/>
                                      </p:to>
                                    </p:set>
                                    <p:animEffect transition="in" filter="fade">
                                      <p:cBhvr>
                                        <p:cTn id="48" dur="500"/>
                                        <p:tgtEl>
                                          <p:spTgt spid="241"/>
                                        </p:tgtEl>
                                      </p:cBhvr>
                                    </p:animEffect>
                                  </p:childTnLst>
                                </p:cTn>
                              </p:par>
                              <p:par>
                                <p:cTn id="49" presetID="10" presetClass="entr" presetSubtype="0" fill="hold" nodeType="withEffect">
                                  <p:stCondLst>
                                    <p:cond delay="0"/>
                                  </p:stCondLst>
                                  <p:childTnLst>
                                    <p:set>
                                      <p:cBhvr>
                                        <p:cTn id="50" dur="1" fill="hold">
                                          <p:stCondLst>
                                            <p:cond delay="0"/>
                                          </p:stCondLst>
                                        </p:cTn>
                                        <p:tgtEl>
                                          <p:spTgt spid="240"/>
                                        </p:tgtEl>
                                        <p:attrNameLst>
                                          <p:attrName>style.visibility</p:attrName>
                                        </p:attrNameLst>
                                      </p:cBhvr>
                                      <p:to>
                                        <p:strVal val="visible"/>
                                      </p:to>
                                    </p:set>
                                    <p:animEffect transition="in" filter="fade">
                                      <p:cBhvr>
                                        <p:cTn id="51" dur="500"/>
                                        <p:tgtEl>
                                          <p:spTgt spid="2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8"/>
                                        </p:tgtEl>
                                        <p:attrNameLst>
                                          <p:attrName>style.visibility</p:attrName>
                                        </p:attrNameLst>
                                      </p:cBhvr>
                                      <p:to>
                                        <p:strVal val="visible"/>
                                      </p:to>
                                    </p:set>
                                    <p:animEffect transition="in" filter="fade">
                                      <p:cBhvr>
                                        <p:cTn id="56" dur="500"/>
                                        <p:tgtEl>
                                          <p:spTgt spid="168"/>
                                        </p:tgtEl>
                                      </p:cBhvr>
                                    </p:animEffect>
                                  </p:childTnLst>
                                </p:cTn>
                              </p:par>
                              <p:par>
                                <p:cTn id="57" presetID="10" presetClass="entr" presetSubtype="0" fill="hold" nodeType="withEffect">
                                  <p:stCondLst>
                                    <p:cond delay="0"/>
                                  </p:stCondLst>
                                  <p:childTnLst>
                                    <p:set>
                                      <p:cBhvr>
                                        <p:cTn id="58" dur="1" fill="hold">
                                          <p:stCondLst>
                                            <p:cond delay="0"/>
                                          </p:stCondLst>
                                        </p:cTn>
                                        <p:tgtEl>
                                          <p:spTgt spid="167"/>
                                        </p:tgtEl>
                                        <p:attrNameLst>
                                          <p:attrName>style.visibility</p:attrName>
                                        </p:attrNameLst>
                                      </p:cBhvr>
                                      <p:to>
                                        <p:strVal val="visible"/>
                                      </p:to>
                                    </p:set>
                                    <p:animEffect transition="in" filter="fade">
                                      <p:cBhvr>
                                        <p:cTn id="59"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8" grpId="0"/>
      <p:bldP spid="169" grpId="0" animBg="1"/>
      <p:bldP spid="239" grpId="0"/>
      <p:bldP spid="24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ari_template" id="{E9C220A7-65F2-9849-B1B2-B594968126D3}" vid="{BA901F9E-70CB-FC42-B90E-B552F30BC5EE}"/>
    </a:ext>
  </a:extLst>
</a:theme>
</file>

<file path=ppt/theme/theme2.xml><?xml version="1.0" encoding="utf-8"?>
<a:theme xmlns:a="http://schemas.openxmlformats.org/drawingml/2006/main" name="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11146</TotalTime>
  <Words>6980</Words>
  <Application>Microsoft Macintosh PowerPoint</Application>
  <PresentationFormat>On-screen Show (4:3)</PresentationFormat>
  <Paragraphs>1663</Paragraphs>
  <Slides>40</Slides>
  <Notes>39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Arial Black</vt:lpstr>
      <vt:lpstr>Calibri</vt:lpstr>
      <vt:lpstr>Calibri Light</vt:lpstr>
      <vt:lpstr>Cambria</vt:lpstr>
      <vt:lpstr>Gill Sans MT</vt:lpstr>
      <vt:lpstr>Lucida Sans</vt:lpstr>
      <vt:lpstr>Segoe UI</vt:lpstr>
      <vt:lpstr>Segoe UI Symbol</vt:lpstr>
      <vt:lpstr>Tahoma</vt:lpstr>
      <vt:lpstr>Twentieth Century</vt:lpstr>
      <vt:lpstr>Office Theme</vt:lpstr>
      <vt:lpstr>sesha-theme</vt:lpstr>
      <vt:lpstr>Google Neural Network Models for Edge Devices:  Analyzing and Mitigating  Machine Learning Inference Bottlenecks</vt:lpstr>
      <vt:lpstr>Executive Summary</vt:lpstr>
      <vt:lpstr>Outline</vt:lpstr>
      <vt:lpstr>Outline</vt:lpstr>
      <vt:lpstr>Why ML on Edge Devices?</vt:lpstr>
      <vt:lpstr>Why Specialized ML Accelerator?</vt:lpstr>
      <vt:lpstr>Myriad of Edge Neural Network Models</vt:lpstr>
      <vt:lpstr>Outline</vt:lpstr>
      <vt:lpstr>Edge TPU: Baseline Accelerator</vt:lpstr>
      <vt:lpstr>Google Edge NN Models</vt:lpstr>
      <vt:lpstr>Major Edge TPU Challenges</vt:lpstr>
      <vt:lpstr>(1) High Resource Underutilization</vt:lpstr>
      <vt:lpstr>(2) Low Energy Efficiency</vt:lpstr>
      <vt:lpstr>(3) Inefficient Memory Access Handling </vt:lpstr>
      <vt:lpstr>Major Edge TPU Challenges</vt:lpstr>
      <vt:lpstr>PowerPoint Presentation</vt:lpstr>
      <vt:lpstr>Diversity Across the Models</vt:lpstr>
      <vt:lpstr>Diversity Within the Models</vt:lpstr>
      <vt:lpstr>Root Cause of Accelerator Challenges</vt:lpstr>
      <vt:lpstr>Outline</vt:lpstr>
      <vt:lpstr>Mensa Framework</vt:lpstr>
      <vt:lpstr>Mensa High-Level Overview</vt:lpstr>
      <vt:lpstr>Mensa Runtime Scheduler</vt:lpstr>
      <vt:lpstr>Mensa Runtime Scheduler</vt:lpstr>
      <vt:lpstr>Outline</vt:lpstr>
      <vt:lpstr>Identifying Layer Families</vt:lpstr>
      <vt:lpstr>Mensa-G: Mensa for Google Edge Models</vt:lpstr>
      <vt:lpstr>Mensa-G: Mensa for Google Edge Models</vt:lpstr>
      <vt:lpstr>Mensa-G: Mensa for Google Edge Models</vt:lpstr>
      <vt:lpstr>Mensa-G: Mensa for Google Edge Models</vt:lpstr>
      <vt:lpstr>Mensa-G: Mensa for Google Edge Models</vt:lpstr>
      <vt:lpstr>Outline</vt:lpstr>
      <vt:lpstr>Energy Analysis</vt:lpstr>
      <vt:lpstr>Energy Analysis</vt:lpstr>
      <vt:lpstr>Throughput Analysis</vt:lpstr>
      <vt:lpstr>More in the Paper </vt:lpstr>
      <vt:lpstr>More in the Paper </vt:lpstr>
      <vt:lpstr>Outline</vt:lpstr>
      <vt:lpstr>Conclusion</vt:lpstr>
      <vt:lpstr>Google Neural Network Models for Edge Devices:  Analyzing and Mitigating  Machine Learning Inference Bottlenecks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Neural Network Models for Edge Devices:  Analyzing and Mitigating Machine Learning Inference Bottlenecks</dc:title>
  <dc:creator>Microsoft Office User</dc:creator>
  <cp:lastModifiedBy>Microsoft Office User</cp:lastModifiedBy>
  <cp:revision>144</cp:revision>
  <dcterms:created xsi:type="dcterms:W3CDTF">2021-09-10T11:33:41Z</dcterms:created>
  <dcterms:modified xsi:type="dcterms:W3CDTF">2021-09-20T05:13:53Z</dcterms:modified>
</cp:coreProperties>
</file>