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</p:sldMasterIdLst>
  <p:notesMasterIdLst>
    <p:notesMasterId r:id="rId23"/>
  </p:notesMasterIdLst>
  <p:sldIdLst>
    <p:sldId id="545" r:id="rId2"/>
    <p:sldId id="353" r:id="rId3"/>
    <p:sldId id="344" r:id="rId4"/>
    <p:sldId id="550" r:id="rId5"/>
    <p:sldId id="512" r:id="rId6"/>
    <p:sldId id="551" r:id="rId7"/>
    <p:sldId id="519" r:id="rId8"/>
    <p:sldId id="491" r:id="rId9"/>
    <p:sldId id="552" r:id="rId10"/>
    <p:sldId id="535" r:id="rId11"/>
    <p:sldId id="553" r:id="rId12"/>
    <p:sldId id="546" r:id="rId13"/>
    <p:sldId id="554" r:id="rId14"/>
    <p:sldId id="493" r:id="rId15"/>
    <p:sldId id="539" r:id="rId16"/>
    <p:sldId id="555" r:id="rId17"/>
    <p:sldId id="504" r:id="rId18"/>
    <p:sldId id="540" r:id="rId19"/>
    <p:sldId id="556" r:id="rId20"/>
    <p:sldId id="542" r:id="rId21"/>
    <p:sldId id="549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222"/>
    <a:srgbClr val="E00315"/>
    <a:srgbClr val="4A76BF"/>
    <a:srgbClr val="BFBFBF"/>
    <a:srgbClr val="CC0004"/>
    <a:srgbClr val="980616"/>
    <a:srgbClr val="55803D"/>
    <a:srgbClr val="93000E"/>
    <a:srgbClr val="9A020E"/>
    <a:srgbClr val="C8D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67865" autoAdjust="0"/>
  </p:normalViewPr>
  <p:slideViewPr>
    <p:cSldViewPr snapToGrid="0">
      <p:cViewPr varScale="1">
        <p:scale>
          <a:sx n="43" d="100"/>
          <a:sy n="43" d="100"/>
        </p:scale>
        <p:origin x="14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 minutes</a:t>
            </a:r>
            <a:r>
              <a:rPr lang="en-US" baseline="0" dirty="0"/>
              <a:t> talk + 5 minutes questions(?)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Hello and welcome to DATE2021. My name is Saber Nabavi and I will be presenting our paper on “</a:t>
            </a:r>
            <a:r>
              <a:rPr lang="en-US" sz="12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Understanding Power Consumption and Reliability of High-Bandwidth Memory with Voltage </a:t>
            </a:r>
            <a:r>
              <a:rPr lang="en-US" sz="1200" b="1" i="1" dirty="0" err="1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Underscaling</a:t>
            </a:r>
            <a:r>
              <a:rPr lang="en-US" sz="1200" b="0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”.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Add text about date2021 to the bottom of the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96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/>
              <a:t>[CLICK] </a:t>
            </a:r>
            <a:r>
              <a:rPr lang="en-US" sz="2000" dirty="0"/>
              <a:t>The </a:t>
            </a:r>
            <a:r>
              <a:rPr lang="en-US" sz="2000" b="1" dirty="0"/>
              <a:t>idea</a:t>
            </a:r>
            <a:r>
              <a:rPr lang="en-US" sz="2000" dirty="0"/>
              <a:t> behind Undervolting is </a:t>
            </a:r>
            <a:r>
              <a:rPr lang="en-US" sz="1600" dirty="0"/>
              <a:t>reducing</a:t>
            </a:r>
            <a:r>
              <a:rPr lang="en-US" sz="2000" dirty="0"/>
              <a:t> supply voltage </a:t>
            </a:r>
            <a:r>
              <a:rPr lang="en-US" sz="2000" b="1" dirty="0"/>
              <a:t>WITHOUT</a:t>
            </a:r>
            <a:r>
              <a:rPr lang="en-US" sz="2000" dirty="0"/>
              <a:t> reducing operating frequency. We can do this because </a:t>
            </a:r>
            <a:r>
              <a:rPr lang="en-US" sz="2000" b="1" dirty="0"/>
              <a:t>manufacturers</a:t>
            </a:r>
            <a:r>
              <a:rPr lang="en-US" sz="2000" dirty="0"/>
              <a:t> provide a default voltage above the </a:t>
            </a:r>
            <a:r>
              <a:rPr lang="en-US" sz="2000" b="1" dirty="0"/>
              <a:t>minimum</a:t>
            </a:r>
            <a:r>
              <a:rPr lang="en-US" sz="2000" dirty="0"/>
              <a:t> that the chip needs to operate. This difference is called the </a:t>
            </a:r>
            <a:r>
              <a:rPr lang="en-US" sz="2000" b="1" dirty="0"/>
              <a:t>Voltage </a:t>
            </a:r>
            <a:r>
              <a:rPr lang="en-US" sz="2000" b="1" dirty="0" err="1"/>
              <a:t>Guardband</a:t>
            </a:r>
            <a:r>
              <a:rPr lang="en-US" sz="2000" dirty="0"/>
              <a:t>.</a:t>
            </a:r>
          </a:p>
          <a:p>
            <a:r>
              <a:rPr lang="en-US" sz="2000" b="1" dirty="0"/>
              <a:t>[CLICK] </a:t>
            </a:r>
            <a:r>
              <a:rPr lang="en-US" sz="2000" dirty="0"/>
              <a:t>The </a:t>
            </a:r>
            <a:r>
              <a:rPr lang="en-US" sz="2000" b="1" dirty="0"/>
              <a:t>benefit</a:t>
            </a:r>
            <a:r>
              <a:rPr lang="en-US" sz="2000" dirty="0"/>
              <a:t> of </a:t>
            </a:r>
            <a:r>
              <a:rPr lang="en-US" sz="2000" dirty="0" err="1"/>
              <a:t>undervolting</a:t>
            </a:r>
            <a:r>
              <a:rPr lang="en-US" sz="2000" dirty="0"/>
              <a:t> is that we save power without losing bandwidth. </a:t>
            </a:r>
          </a:p>
          <a:p>
            <a:endParaRPr lang="en-US" sz="2000" dirty="0"/>
          </a:p>
          <a:p>
            <a:r>
              <a:rPr lang="en-US" sz="2000" b="1" dirty="0"/>
              <a:t>[CLICK] </a:t>
            </a:r>
            <a:r>
              <a:rPr lang="en-US" sz="2000" dirty="0"/>
              <a:t>The problem is that if Undervolting is pushed </a:t>
            </a:r>
            <a:r>
              <a:rPr lang="en-US" sz="2000" b="1" dirty="0"/>
              <a:t>beyond</a:t>
            </a:r>
            <a:r>
              <a:rPr lang="en-US" sz="2000" dirty="0"/>
              <a:t> the </a:t>
            </a:r>
            <a:r>
              <a:rPr lang="en-US" sz="2000" dirty="0" err="1"/>
              <a:t>guardband</a:t>
            </a:r>
            <a:r>
              <a:rPr lang="en-US" sz="2000" dirty="0"/>
              <a:t>, some </a:t>
            </a:r>
            <a:r>
              <a:rPr lang="en-US" sz="2000" b="1" dirty="0"/>
              <a:t>unwanted</a:t>
            </a:r>
            <a:r>
              <a:rPr lang="en-US" sz="2000" dirty="0"/>
              <a:t> bit flips </a:t>
            </a:r>
            <a:r>
              <a:rPr lang="en-US" sz="2000" b="1" dirty="0"/>
              <a:t>manifest</a:t>
            </a:r>
            <a:r>
              <a:rPr lang="en-US" sz="2000" dirty="0"/>
              <a:t> themselves.</a:t>
            </a:r>
          </a:p>
          <a:p>
            <a:r>
              <a:rPr lang="en-US" sz="2000" b="1" dirty="0"/>
              <a:t>[CLICK]</a:t>
            </a:r>
            <a:r>
              <a:rPr lang="en-US" sz="2000" b="0" dirty="0"/>
              <a:t> But if our applications can tolerate a faulty memory, we can save more power.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b="1" dirty="0"/>
              <a:t>[CLICK]</a:t>
            </a:r>
            <a:r>
              <a:rPr lang="en-US" sz="2000" b="1" baseline="0" dirty="0"/>
              <a:t> </a:t>
            </a:r>
            <a:r>
              <a:rPr lang="en-US" sz="2000" baseline="0" dirty="0"/>
              <a:t>So in this work we </a:t>
            </a:r>
            <a:r>
              <a:rPr lang="en-US" sz="2000" baseline="0" dirty="0" err="1"/>
              <a:t>undervolt</a:t>
            </a:r>
            <a:r>
              <a:rPr lang="en-US" sz="2000" baseline="0" dirty="0"/>
              <a:t> HBM.</a:t>
            </a:r>
          </a:p>
          <a:p>
            <a:r>
              <a:rPr lang="en-US" sz="2000" b="1" baseline="0" dirty="0"/>
              <a:t>[CLICK] </a:t>
            </a:r>
            <a:r>
              <a:rPr lang="en-US" sz="2000" baseline="0" dirty="0"/>
              <a:t>Then we push it beyond the </a:t>
            </a:r>
            <a:r>
              <a:rPr lang="en-US" sz="2000" baseline="0" dirty="0" err="1"/>
              <a:t>guardband</a:t>
            </a:r>
            <a:r>
              <a:rPr lang="en-US" sz="2000" baseline="0" dirty="0"/>
              <a:t> and report power savings and the rate and types of bit flips.</a:t>
            </a:r>
          </a:p>
          <a:p>
            <a:r>
              <a:rPr lang="en-US" sz="2000" b="1" baseline="0" dirty="0"/>
              <a:t>[CLICK] </a:t>
            </a:r>
            <a:r>
              <a:rPr lang="en-US" sz="2000" b="0" baseline="0" dirty="0"/>
              <a:t>In the end we show the possibility of a trade-off among memory capacity, power and fault-rate.</a:t>
            </a:r>
            <a:endParaRPr lang="en-US" sz="2000" baseline="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9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1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 HBM supply voltage in our setup is driven by </a:t>
            </a:r>
            <a:r>
              <a:rPr lang="en-US" sz="1200" b="1" dirty="0">
                <a:solidFill>
                  <a:srgbClr val="FF0000"/>
                </a:solidFill>
              </a:rPr>
              <a:t>an on-board </a:t>
            </a:r>
            <a:r>
              <a:rPr lang="en-US" sz="1200" b="0" dirty="0" smtClean="0">
                <a:solidFill>
                  <a:srgbClr val="FF0000"/>
                </a:solidFill>
              </a:rPr>
              <a:t>voltage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0" dirty="0" smtClean="0">
                <a:solidFill>
                  <a:srgbClr val="FF0000"/>
                </a:solidFill>
              </a:rPr>
              <a:t>regulator</a:t>
            </a:r>
            <a:r>
              <a:rPr lang="en-US" sz="1200" b="0" dirty="0">
                <a:solidFill>
                  <a:srgbClr val="FF0000"/>
                </a:solidFill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We control this regulator from the </a:t>
            </a:r>
            <a:r>
              <a:rPr lang="en-US" b="1" dirty="0"/>
              <a:t>host</a:t>
            </a:r>
            <a:r>
              <a:rPr lang="en-US" b="0" dirty="0"/>
              <a:t> and change the supply voltage at </a:t>
            </a:r>
            <a:r>
              <a:rPr lang="en-US" b="1" dirty="0"/>
              <a:t>10mV steps</a:t>
            </a:r>
            <a:r>
              <a:rPr lang="en-US" b="0" dirty="0"/>
              <a:t>.</a:t>
            </a:r>
            <a:r>
              <a:rPr lang="en-US" sz="1200" b="0" dirty="0">
                <a:solidFill>
                  <a:srgbClr val="FF000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We have </a:t>
            </a:r>
            <a:r>
              <a:rPr lang="en-US" b="1" dirty="0"/>
              <a:t>two</a:t>
            </a:r>
            <a:r>
              <a:rPr lang="en-US" b="0" dirty="0"/>
              <a:t> sets of </a:t>
            </a:r>
            <a:r>
              <a:rPr lang="en-US" b="0" dirty="0" smtClean="0"/>
              <a:t>experiments: one for</a:t>
            </a:r>
            <a:r>
              <a:rPr lang="en-US" b="0" baseline="0" dirty="0" smtClean="0"/>
              <a:t> measuring</a:t>
            </a:r>
            <a:r>
              <a:rPr lang="en-US" b="0" dirty="0" smtClean="0"/>
              <a:t> </a:t>
            </a:r>
            <a:r>
              <a:rPr lang="en-US" b="1" dirty="0"/>
              <a:t>power</a:t>
            </a:r>
            <a:r>
              <a:rPr lang="en-US" b="0" dirty="0"/>
              <a:t> </a:t>
            </a:r>
            <a:r>
              <a:rPr lang="en-US" b="0" dirty="0" smtClean="0"/>
              <a:t>and one for </a:t>
            </a:r>
            <a:r>
              <a:rPr lang="en-US" b="1" dirty="0" smtClean="0"/>
              <a:t>reliability </a:t>
            </a:r>
            <a:r>
              <a:rPr lang="en-US" b="0" dirty="0" smtClean="0"/>
              <a:t>assessment.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 our </a:t>
            </a:r>
            <a:r>
              <a:rPr lang="en-US" b="1" baseline="0" dirty="0"/>
              <a:t>power</a:t>
            </a:r>
            <a:r>
              <a:rPr lang="en-US" baseline="0" dirty="0"/>
              <a:t> measurements, we change bandwidth utilization by enabling or disabling AXI ports.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Then we change the voltage at each bandwidth and measure power consumption.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We also measure IDLE power by disabling all AXI ports.</a:t>
            </a:r>
          </a:p>
          <a:p>
            <a:endParaRPr lang="en-US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As for reliability, we test the entire </a:t>
            </a:r>
            <a:r>
              <a:rPr lang="en-US" b="0" baseline="0" dirty="0" smtClean="0"/>
              <a:t>HBM to understand how it behaves during Undervolting.</a:t>
            </a:r>
            <a:endParaRPr lang="en-US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We also test each pseudo-channel to see how each </a:t>
            </a:r>
            <a:r>
              <a:rPr lang="en-US" b="0" baseline="0" dirty="0" smtClean="0"/>
              <a:t>of </a:t>
            </a:r>
            <a:r>
              <a:rPr lang="en-US" b="0" baseline="0" dirty="0"/>
              <a:t>them react to Undervolting.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Our data patterns are either all 1s to detect 1-to-0 bit flips or all 0s to detect 0-to-1 bit flips.</a:t>
            </a:r>
          </a:p>
          <a:p>
            <a:endParaRPr lang="en-US" b="0" baseline="0" dirty="0"/>
          </a:p>
          <a:p>
            <a:r>
              <a:rPr lang="en-US" b="0" baseline="0" dirty="0"/>
              <a:t>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8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1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know that </a:t>
            </a:r>
            <a:r>
              <a:rPr lang="en-US" b="1" baseline="0" dirty="0"/>
              <a:t>active</a:t>
            </a:r>
            <a:r>
              <a:rPr lang="en-US" baseline="0" dirty="0"/>
              <a:t> power of DRAM is proportional to the </a:t>
            </a:r>
            <a:r>
              <a:rPr lang="en-US" b="1" baseline="0" dirty="0"/>
              <a:t>square</a:t>
            </a:r>
            <a:r>
              <a:rPr lang="en-US" baseline="0" dirty="0"/>
              <a:t> of its supply voltage.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Therefore we are expecting </a:t>
            </a:r>
            <a:r>
              <a:rPr lang="en-US" b="1" baseline="0" dirty="0"/>
              <a:t>similar</a:t>
            </a:r>
            <a:r>
              <a:rPr lang="en-US" baseline="0" dirty="0"/>
              <a:t> power reduction with Undervolting.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graph here </a:t>
            </a:r>
            <a:r>
              <a:rPr lang="en-US" b="1" baseline="0" dirty="0"/>
              <a:t>confirms</a:t>
            </a:r>
            <a:r>
              <a:rPr lang="en-US" baseline="0" dirty="0"/>
              <a:t> our expectations. In this graph the </a:t>
            </a:r>
            <a:r>
              <a:rPr lang="en-US" b="1" baseline="0" dirty="0"/>
              <a:t>Y axis </a:t>
            </a:r>
            <a:r>
              <a:rPr lang="en-US" baseline="0" dirty="0"/>
              <a:t>shows power consumption </a:t>
            </a:r>
            <a:r>
              <a:rPr lang="en-US" b="1" baseline="0" dirty="0"/>
              <a:t>normalized</a:t>
            </a:r>
            <a:r>
              <a:rPr lang="en-US" baseline="0" dirty="0"/>
              <a:t> to power consumption of HBM at maximum load at nominal voltage.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</a:t>
            </a:r>
            <a:r>
              <a:rPr lang="en-US" b="1" baseline="0" dirty="0"/>
              <a:t>X axis </a:t>
            </a:r>
            <a:r>
              <a:rPr lang="en-US" baseline="0" dirty="0"/>
              <a:t>shows voltage and we only included </a:t>
            </a:r>
            <a:r>
              <a:rPr lang="en-US" b="1" baseline="0" dirty="0"/>
              <a:t>representative</a:t>
            </a:r>
            <a:r>
              <a:rPr lang="en-US" baseline="0" dirty="0"/>
              <a:t> bandwidth utilizations.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our experiments, </a:t>
            </a:r>
            <a:r>
              <a:rPr lang="en-US" b="1" baseline="0" dirty="0"/>
              <a:t>1.2V</a:t>
            </a:r>
            <a:r>
              <a:rPr lang="en-US" baseline="0" dirty="0"/>
              <a:t> was the nominal voltage and </a:t>
            </a:r>
            <a:r>
              <a:rPr lang="en-US" b="1" baseline="0" dirty="0"/>
              <a:t>0.98 </a:t>
            </a:r>
            <a:r>
              <a:rPr lang="en-US" baseline="0" dirty="0"/>
              <a:t>was the minimum voltage that HBM needed to work without faults. We can get a </a:t>
            </a:r>
            <a:r>
              <a:rPr lang="en-US" b="1" baseline="0" dirty="0"/>
              <a:t>1.5X</a:t>
            </a:r>
            <a:r>
              <a:rPr lang="en-US" baseline="0" dirty="0"/>
              <a:t> power saving by just working in this range.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Pushing</a:t>
            </a:r>
            <a:r>
              <a:rPr lang="en-US" baseline="0" dirty="0"/>
              <a:t> supply voltage further down to </a:t>
            </a:r>
            <a:r>
              <a:rPr lang="en-US" b="1" baseline="0" dirty="0"/>
              <a:t>0.85 </a:t>
            </a:r>
            <a:r>
              <a:rPr lang="en-US" baseline="0" dirty="0"/>
              <a:t>will give us a </a:t>
            </a:r>
            <a:r>
              <a:rPr lang="en-US" b="1" baseline="0" dirty="0"/>
              <a:t>2.3X</a:t>
            </a:r>
            <a:r>
              <a:rPr lang="en-US" baseline="0" dirty="0"/>
              <a:t> power saving.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As you can see, the power saving is </a:t>
            </a:r>
            <a:r>
              <a:rPr lang="en-US" b="1" baseline="0" dirty="0"/>
              <a:t>independent</a:t>
            </a:r>
            <a:r>
              <a:rPr lang="en-US" baseline="0" dirty="0"/>
              <a:t> from bandwidth utilization since we are only changing voltage and not the frequency.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5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Now, If </a:t>
            </a:r>
            <a:r>
              <a:rPr lang="en-US" dirty="0"/>
              <a:t>we </a:t>
            </a:r>
            <a:r>
              <a:rPr lang="en-US" b="1" dirty="0"/>
              <a:t>divide</a:t>
            </a:r>
            <a:r>
              <a:rPr lang="en-US" dirty="0"/>
              <a:t> our power measurement </a:t>
            </a:r>
            <a:r>
              <a:rPr lang="en-US" dirty="0" smtClean="0"/>
              <a:t>number</a:t>
            </a:r>
            <a:r>
              <a:rPr lang="en-US" baseline="0" dirty="0" smtClean="0"/>
              <a:t>s </a:t>
            </a:r>
            <a:r>
              <a:rPr lang="en-US" dirty="0" smtClean="0"/>
              <a:t>by </a:t>
            </a:r>
            <a:r>
              <a:rPr lang="en-US" b="1" dirty="0"/>
              <a:t>V-squared</a:t>
            </a:r>
            <a:r>
              <a:rPr lang="en-US" dirty="0"/>
              <a:t>, we are left with what we call the </a:t>
            </a:r>
            <a:r>
              <a:rPr lang="en-US" b="1" dirty="0"/>
              <a:t>active load capacitance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unit</a:t>
            </a:r>
            <a:r>
              <a:rPr lang="en-US" dirty="0"/>
              <a:t> for these values is </a:t>
            </a:r>
            <a:r>
              <a:rPr lang="en-US" b="1" dirty="0"/>
              <a:t>“farads per second”</a:t>
            </a:r>
            <a:r>
              <a:rPr lang="en-US" dirty="0"/>
              <a:t>. They show how much memory is being </a:t>
            </a:r>
            <a:r>
              <a:rPr lang="en-US" b="1" dirty="0"/>
              <a:t>charged or discharged</a:t>
            </a:r>
            <a:r>
              <a:rPr lang="en-US" dirty="0"/>
              <a:t> at every second.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</a:t>
            </a:r>
            <a:r>
              <a:rPr lang="en-US" b="1" dirty="0"/>
              <a:t>f</a:t>
            </a:r>
            <a:r>
              <a:rPr lang="en-US" dirty="0"/>
              <a:t> and </a:t>
            </a:r>
            <a:r>
              <a:rPr lang="en-US" b="1" dirty="0"/>
              <a:t>C-sub-L</a:t>
            </a:r>
            <a:r>
              <a:rPr lang="en-US" dirty="0"/>
              <a:t> are constant at each bandwidth we expect these values to remain the same. 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However, our</a:t>
            </a:r>
            <a:r>
              <a:rPr lang="en-US" baseline="0" dirty="0" smtClean="0"/>
              <a:t> measurements shown in this figure do not confirm this.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figure shows these values </a:t>
            </a:r>
            <a:r>
              <a:rPr lang="en-US" b="1" dirty="0"/>
              <a:t>normalized</a:t>
            </a:r>
            <a:r>
              <a:rPr lang="en-US" dirty="0"/>
              <a:t> to the maximum values at nominal voltage for each bandwidth.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Before </a:t>
            </a:r>
            <a:r>
              <a:rPr lang="en-US" b="1" dirty="0" smtClean="0"/>
              <a:t>0.98</a:t>
            </a:r>
            <a:r>
              <a:rPr lang="en-US" dirty="0" smtClean="0"/>
              <a:t>, </a:t>
            </a:r>
            <a:r>
              <a:rPr lang="en-US" dirty="0"/>
              <a:t>these values are withing </a:t>
            </a:r>
            <a:r>
              <a:rPr lang="en-US" b="1" dirty="0"/>
              <a:t>3%</a:t>
            </a:r>
            <a:r>
              <a:rPr lang="en-US" dirty="0"/>
              <a:t> of what we expect but after that they </a:t>
            </a:r>
            <a:r>
              <a:rPr lang="en-US" b="1" dirty="0"/>
              <a:t>start to drop</a:t>
            </a:r>
            <a:r>
              <a:rPr lang="en-US" dirty="0"/>
              <a:t>. At </a:t>
            </a:r>
            <a:r>
              <a:rPr lang="en-US" b="1" dirty="0" smtClean="0"/>
              <a:t>0.85</a:t>
            </a:r>
            <a:r>
              <a:rPr lang="en-US" b="1" baseline="0" dirty="0" smtClean="0"/>
              <a:t> </a:t>
            </a:r>
            <a:r>
              <a:rPr lang="en-US" dirty="0" smtClean="0"/>
              <a:t>they </a:t>
            </a:r>
            <a:r>
              <a:rPr lang="en-US" dirty="0"/>
              <a:t>are </a:t>
            </a:r>
            <a:r>
              <a:rPr lang="en-US" b="1" dirty="0"/>
              <a:t>14%</a:t>
            </a:r>
            <a:r>
              <a:rPr lang="en-US" dirty="0"/>
              <a:t> lower that what they should 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explained by taking the manifestation of </a:t>
            </a:r>
            <a:r>
              <a:rPr lang="en-US" b="1" dirty="0"/>
              <a:t>bit flips </a:t>
            </a:r>
            <a:r>
              <a:rPr lang="en-US" dirty="0"/>
              <a:t>into account. As we push supply voltage lower than </a:t>
            </a:r>
            <a:r>
              <a:rPr lang="en-US" b="1" dirty="0" smtClean="0"/>
              <a:t>0.98</a:t>
            </a:r>
            <a:r>
              <a:rPr lang="en-US" dirty="0" smtClean="0"/>
              <a:t>, </a:t>
            </a:r>
            <a:r>
              <a:rPr lang="en-US" dirty="0"/>
              <a:t>some memory bits stop responding. Therefore, their capacitance is not charged </a:t>
            </a:r>
            <a:r>
              <a:rPr lang="en-US" dirty="0" smtClean="0"/>
              <a:t>or </a:t>
            </a:r>
            <a:r>
              <a:rPr lang="en-US" dirty="0"/>
              <a:t>discharged. This results in a drop in </a:t>
            </a:r>
            <a:r>
              <a:rPr lang="en-US" b="1" dirty="0"/>
              <a:t>alpha</a:t>
            </a:r>
            <a:r>
              <a:rPr lang="en-US" dirty="0"/>
              <a:t> as can be seen in this figure.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23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Let’s take a</a:t>
            </a:r>
            <a:r>
              <a:rPr lang="en-US" baseline="0" dirty="0" smtClean="0"/>
              <a:t> look at the general behavior of HBM stacks during Undervolting.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figure shows</a:t>
            </a:r>
            <a:r>
              <a:rPr lang="en-US" baseline="0" dirty="0" smtClean="0"/>
              <a:t> the percent of each stack that is faulty at each voltage.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observed </a:t>
            </a:r>
            <a:r>
              <a:rPr lang="en-US" dirty="0"/>
              <a:t>3 supply voltage </a:t>
            </a:r>
            <a:r>
              <a:rPr lang="en-US" dirty="0" smtClean="0"/>
              <a:t>regions: </a:t>
            </a:r>
            <a:r>
              <a:rPr lang="en-US" dirty="0" err="1"/>
              <a:t>Guardband</a:t>
            </a:r>
            <a:r>
              <a:rPr lang="en-US" dirty="0"/>
              <a:t>, Unsafe and Failure.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guardband</a:t>
            </a:r>
            <a:r>
              <a:rPr lang="en-US" dirty="0"/>
              <a:t> region starts at nominal </a:t>
            </a:r>
            <a:r>
              <a:rPr lang="en-US" dirty="0" smtClean="0"/>
              <a:t>1.2 </a:t>
            </a:r>
            <a:r>
              <a:rPr lang="en-US" dirty="0"/>
              <a:t>and ends at </a:t>
            </a:r>
            <a:r>
              <a:rPr lang="en-US" dirty="0" smtClean="0"/>
              <a:t>0.98 </a:t>
            </a:r>
            <a:r>
              <a:rPr lang="en-US" dirty="0"/>
              <a:t>with no faults.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smtClean="0"/>
              <a:t>unsafe </a:t>
            </a:r>
            <a:r>
              <a:rPr lang="en-US" dirty="0"/>
              <a:t>region starts below </a:t>
            </a:r>
            <a:r>
              <a:rPr lang="en-US" dirty="0" err="1"/>
              <a:t>guardband</a:t>
            </a:r>
            <a:r>
              <a:rPr lang="en-US" dirty="0"/>
              <a:t> and extends to </a:t>
            </a:r>
            <a:r>
              <a:rPr lang="en-US" dirty="0" smtClean="0"/>
              <a:t>0.81 </a:t>
            </a:r>
            <a:r>
              <a:rPr lang="en-US" dirty="0"/>
              <a:t>which is on the edge of crash point of HBM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this region, the number of bit flips </a:t>
            </a:r>
            <a:r>
              <a:rPr lang="en-US" dirty="0" smtClean="0"/>
              <a:t>increases exponentially.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Our</a:t>
            </a:r>
            <a:r>
              <a:rPr lang="en-US" baseline="0" dirty="0" smtClean="0"/>
              <a:t> HBM stacks </a:t>
            </a:r>
            <a:r>
              <a:rPr lang="en-US" dirty="0" smtClean="0"/>
              <a:t>fail</a:t>
            </a:r>
            <a:r>
              <a:rPr lang="en-US" baseline="0" dirty="0" smtClean="0"/>
              <a:t> at</a:t>
            </a:r>
            <a:r>
              <a:rPr lang="en-US" dirty="0" smtClean="0"/>
              <a:t> 0.80 </a:t>
            </a:r>
            <a:r>
              <a:rPr lang="en-US" dirty="0"/>
              <a:t>and all the voltages below that. Our memory cannot work with these voltages and the only way to recover it, is by restarting it with nominal voltage.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41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Now let’s have look </a:t>
            </a:r>
            <a:r>
              <a:rPr lang="en-US" baseline="0" dirty="0"/>
              <a:t>at how each AXI port (and it’s corresponding pseudo-channel) behaves during Undervolting.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We see 3 categories of variations. They are across </a:t>
            </a:r>
            <a:r>
              <a:rPr lang="en-US" b="1" baseline="0" dirty="0"/>
              <a:t>HBM stacks</a:t>
            </a:r>
            <a:r>
              <a:rPr lang="en-US" baseline="0" dirty="0"/>
              <a:t>, </a:t>
            </a:r>
            <a:r>
              <a:rPr lang="en-US" b="1" baseline="0" dirty="0" smtClean="0"/>
              <a:t>pseudo-channels </a:t>
            </a:r>
            <a:r>
              <a:rPr lang="en-US" baseline="0" dirty="0"/>
              <a:t>and </a:t>
            </a:r>
            <a:r>
              <a:rPr lang="en-US" b="1" baseline="0" dirty="0" smtClean="0"/>
              <a:t>data </a:t>
            </a:r>
            <a:r>
              <a:rPr lang="en-US" b="1" baseline="0" dirty="0"/>
              <a:t>patterns</a:t>
            </a:r>
            <a:r>
              <a:rPr lang="en-US" baseline="0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HBM0 has 13% lower fault rate </a:t>
            </a:r>
            <a:r>
              <a:rPr lang="en-US" baseline="0" dirty="0" smtClean="0"/>
              <a:t>than HBM1, even </a:t>
            </a:r>
            <a:r>
              <a:rPr lang="en-US" baseline="0" dirty="0"/>
              <a:t>though they both have the same minimum and critical </a:t>
            </a:r>
            <a:r>
              <a:rPr lang="en-US" baseline="0" dirty="0" smtClean="0"/>
              <a:t>voltages.</a:t>
            </a: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Some pseudo-channels are more sensitive than others. For example, </a:t>
            </a:r>
            <a:r>
              <a:rPr lang="en-US" baseline="0" dirty="0" err="1"/>
              <a:t>pseuso</a:t>
            </a:r>
            <a:r>
              <a:rPr lang="en-US" baseline="0" dirty="0"/>
              <a:t>-channels number 4 and 5 from HBM0 experience higher fault rate than others in the same stack.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The first 1-to-0 bit flips show up at </a:t>
            </a:r>
            <a:r>
              <a:rPr lang="en-US" baseline="0" dirty="0" smtClean="0"/>
              <a:t>0.97 </a:t>
            </a:r>
            <a:r>
              <a:rPr lang="en-US" baseline="0" dirty="0"/>
              <a:t>while the first 0-to-1 bit flips show up at </a:t>
            </a:r>
            <a:r>
              <a:rPr lang="en-US" baseline="0" dirty="0" smtClean="0"/>
              <a:t>0.96.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The </a:t>
            </a:r>
            <a:r>
              <a:rPr lang="en-US" baseline="0" dirty="0"/>
              <a:t>average rate of 0-to-1 bit flips is 21% higher than that of 1-to-0 bit flips.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9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7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begin, I will give you the basic argument for this paper.</a:t>
            </a:r>
          </a:p>
          <a:p>
            <a:r>
              <a:rPr lang="en-US" dirty="0"/>
              <a:t>We already know that DRAM has problems and one of them is </a:t>
            </a:r>
            <a:r>
              <a:rPr lang="en-US" b="1" dirty="0"/>
              <a:t>Bandwidth</a:t>
            </a:r>
            <a:r>
              <a:rPr lang="en-US" dirty="0"/>
              <a:t>.</a:t>
            </a:r>
          </a:p>
          <a:p>
            <a:r>
              <a:rPr lang="en-US" dirty="0"/>
              <a:t>So as a solution, HBM puts DRAM chips </a:t>
            </a:r>
            <a:r>
              <a:rPr lang="en-US" b="1" dirty="0"/>
              <a:t>inside</a:t>
            </a:r>
            <a:r>
              <a:rPr lang="en-US" dirty="0"/>
              <a:t> a package next to the computing devices.</a:t>
            </a:r>
          </a:p>
          <a:p>
            <a:r>
              <a:rPr lang="en-US" dirty="0"/>
              <a:t>But HBM has to use the package’s power budget.</a:t>
            </a:r>
          </a:p>
          <a:p>
            <a:r>
              <a:rPr lang="en-US" dirty="0"/>
              <a:t>We use Undervolting to reduce power without losing bandwidth.</a:t>
            </a:r>
          </a:p>
          <a:p>
            <a:r>
              <a:rPr lang="en-US" dirty="0"/>
              <a:t>However the new challenge is that if we push Undervolting </a:t>
            </a:r>
            <a:r>
              <a:rPr lang="en-US" b="1" dirty="0"/>
              <a:t>too far</a:t>
            </a:r>
            <a:r>
              <a:rPr lang="en-US" dirty="0"/>
              <a:t>, it will cause some </a:t>
            </a:r>
            <a:r>
              <a:rPr lang="en-US" b="1" dirty="0"/>
              <a:t>unwanted</a:t>
            </a:r>
            <a:r>
              <a:rPr lang="en-US" dirty="0"/>
              <a:t> bit flips.</a:t>
            </a:r>
          </a:p>
          <a:p>
            <a:r>
              <a:rPr lang="en-US" dirty="0"/>
              <a:t>So in this work we try to understand how much power we can </a:t>
            </a:r>
            <a:r>
              <a:rPr lang="en-US" b="1" dirty="0"/>
              <a:t>save</a:t>
            </a:r>
            <a:r>
              <a:rPr lang="en-US" dirty="0"/>
              <a:t>, what are the </a:t>
            </a:r>
            <a:r>
              <a:rPr lang="en-US" b="1" dirty="0"/>
              <a:t>types and rates</a:t>
            </a:r>
            <a:r>
              <a:rPr lang="en-US" dirty="0"/>
              <a:t> of bit flips and how we can </a:t>
            </a:r>
            <a:r>
              <a:rPr lang="en-US" b="1" dirty="0"/>
              <a:t>trade off</a:t>
            </a:r>
            <a:r>
              <a:rPr lang="en-US" dirty="0"/>
              <a:t> among power, memory capacity and reliability.</a:t>
            </a:r>
          </a:p>
          <a:p>
            <a:endParaRPr lang="en-US" dirty="0"/>
          </a:p>
          <a:p>
            <a:r>
              <a:rPr lang="en-US" dirty="0"/>
              <a:t>We explore this using a Xilinx FPGA with </a:t>
            </a:r>
            <a:r>
              <a:rPr lang="en-US" b="1" dirty="0"/>
              <a:t>two</a:t>
            </a:r>
            <a:r>
              <a:rPr lang="en-US" dirty="0"/>
              <a:t> HBM stacks with a separate voltage rail for HBM.</a:t>
            </a:r>
          </a:p>
          <a:p>
            <a:r>
              <a:rPr lang="en-US" dirty="0"/>
              <a:t>Our experiments show that there is a 19% voltage </a:t>
            </a:r>
            <a:r>
              <a:rPr lang="en-US" dirty="0" err="1"/>
              <a:t>guardband</a:t>
            </a:r>
            <a:r>
              <a:rPr lang="en-US" dirty="0"/>
              <a:t> for HBM. </a:t>
            </a:r>
          </a:p>
          <a:p>
            <a:r>
              <a:rPr lang="en-US" dirty="0"/>
              <a:t>We can save power by a factor of 2.3X.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Fault map to aid users to take advantage of undervolting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4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We know that if </a:t>
            </a:r>
            <a:r>
              <a:rPr lang="en-US" baseline="0" dirty="0"/>
              <a:t>an application is intrinsically </a:t>
            </a:r>
            <a:r>
              <a:rPr lang="en-US" baseline="0" dirty="0" smtClean="0"/>
              <a:t>resilient </a:t>
            </a:r>
            <a:r>
              <a:rPr lang="en-US" baseline="0" dirty="0"/>
              <a:t>to faults, </a:t>
            </a:r>
            <a:r>
              <a:rPr lang="en-US" baseline="0" dirty="0" smtClean="0"/>
              <a:t>it </a:t>
            </a:r>
            <a:r>
              <a:rPr lang="en-US" baseline="0" dirty="0"/>
              <a:t>can benefit more from Undervolting.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Here we have </a:t>
            </a:r>
            <a:r>
              <a:rPr lang="en-US" baseline="0" dirty="0"/>
              <a:t>a </a:t>
            </a:r>
            <a:r>
              <a:rPr lang="en-US" baseline="0" dirty="0" smtClean="0"/>
              <a:t>table </a:t>
            </a:r>
            <a:r>
              <a:rPr lang="en-US" baseline="0" dirty="0"/>
              <a:t>that shows how much power </a:t>
            </a:r>
            <a:r>
              <a:rPr lang="en-US" baseline="0" dirty="0" smtClean="0"/>
              <a:t>we can save depending </a:t>
            </a:r>
            <a:r>
              <a:rPr lang="en-US" baseline="0" dirty="0"/>
              <a:t>on what fault rate </a:t>
            </a:r>
            <a:r>
              <a:rPr lang="en-US" baseline="0" dirty="0" smtClean="0"/>
              <a:t>an application can </a:t>
            </a:r>
            <a:r>
              <a:rPr lang="en-US" baseline="0" dirty="0"/>
              <a:t>tolerate and how much memory it needs.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For example, If </a:t>
            </a:r>
            <a:r>
              <a:rPr lang="en-US" baseline="0" dirty="0"/>
              <a:t>an application </a:t>
            </a:r>
            <a:r>
              <a:rPr lang="en-US" baseline="0" dirty="0" smtClean="0"/>
              <a:t>can not </a:t>
            </a:r>
            <a:r>
              <a:rPr lang="en-US" baseline="0" dirty="0"/>
              <a:t>tolerate any faults, it can only push supply voltage </a:t>
            </a:r>
            <a:r>
              <a:rPr lang="en-US" baseline="0" dirty="0" err="1"/>
              <a:t>downto</a:t>
            </a:r>
            <a:r>
              <a:rPr lang="en-US" baseline="0" dirty="0"/>
              <a:t> </a:t>
            </a:r>
            <a:r>
              <a:rPr lang="en-US" b="1" baseline="0" dirty="0" smtClean="0"/>
              <a:t>0.95</a:t>
            </a:r>
            <a:r>
              <a:rPr lang="en-US" baseline="0" dirty="0" smtClean="0"/>
              <a:t> on 7 </a:t>
            </a:r>
            <a:r>
              <a:rPr lang="en-US" baseline="0" dirty="0"/>
              <a:t>fault-free pseudo-channels to get </a:t>
            </a:r>
            <a:r>
              <a:rPr lang="en-US" b="1" baseline="0" dirty="0"/>
              <a:t>1.6X</a:t>
            </a:r>
            <a:r>
              <a:rPr lang="en-US" baseline="0" dirty="0"/>
              <a:t> power savings.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 </a:t>
            </a:r>
            <a:r>
              <a:rPr lang="en-US" b="1" baseline="0" dirty="0"/>
              <a:t>2.3X</a:t>
            </a:r>
            <a:r>
              <a:rPr lang="en-US" baseline="0" dirty="0"/>
              <a:t> power saving is possible if an application can tolerate more than </a:t>
            </a:r>
            <a:r>
              <a:rPr lang="en-US" b="1" baseline="0" dirty="0"/>
              <a:t>10%</a:t>
            </a:r>
            <a:r>
              <a:rPr lang="en-US" baseline="0" dirty="0"/>
              <a:t> fault rate and does not need the entire HBM capacity.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Thank you for joining </a:t>
            </a:r>
            <a:r>
              <a:rPr lang="en-US" baseline="0" dirty="0" smtClean="0"/>
              <a:t>me </a:t>
            </a:r>
            <a:r>
              <a:rPr lang="en-US" baseline="0" dirty="0"/>
              <a:t>and I hope you enjoyed this as much as I did.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7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  <a:r>
              <a:rPr lang="en-US" baseline="0" dirty="0"/>
              <a:t> </a:t>
            </a:r>
            <a:r>
              <a:rPr lang="en-US" dirty="0"/>
              <a:t>I want to start by explaining </a:t>
            </a:r>
            <a:r>
              <a:rPr lang="en-US" b="1" dirty="0"/>
              <a:t>why</a:t>
            </a:r>
            <a:r>
              <a:rPr lang="en-US" dirty="0"/>
              <a:t> we need HBM.</a:t>
            </a:r>
          </a:p>
          <a:p>
            <a:r>
              <a:rPr lang="en-US" b="1" dirty="0"/>
              <a:t>[CLICK] </a:t>
            </a:r>
            <a:r>
              <a:rPr lang="en-US" dirty="0"/>
              <a:t>We know DRAM has </a:t>
            </a:r>
            <a:r>
              <a:rPr lang="en-US" b="1" dirty="0"/>
              <a:t>problems</a:t>
            </a:r>
            <a:r>
              <a:rPr lang="en-US" dirty="0"/>
              <a:t> such as power, latency and bandwidth especially when it comes to </a:t>
            </a:r>
            <a:r>
              <a:rPr lang="en-US" b="1" dirty="0"/>
              <a:t>data-intensive</a:t>
            </a:r>
            <a:r>
              <a:rPr lang="en-US" dirty="0"/>
              <a:t> application. </a:t>
            </a:r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There are two ways to tackle these problems. One of them is to </a:t>
            </a:r>
            <a:r>
              <a:rPr lang="en-US" b="1" baseline="0" dirty="0"/>
              <a:t>replace</a:t>
            </a:r>
            <a:r>
              <a:rPr lang="en-US" b="0" baseline="0" dirty="0"/>
              <a:t> DRAM with an emerging memory technology such as PCM or MRAM.</a:t>
            </a:r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aseline="0" dirty="0"/>
              <a:t>But these technologies have their own limitations.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The other method is </a:t>
            </a:r>
            <a:r>
              <a:rPr lang="en-US" b="1" baseline="0" dirty="0"/>
              <a:t>to improve </a:t>
            </a:r>
            <a:r>
              <a:rPr lang="en-US" b="0" baseline="0" dirty="0"/>
              <a:t>DRAM</a:t>
            </a:r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Which has resulted in the </a:t>
            </a:r>
            <a:r>
              <a:rPr lang="en-US" b="1" baseline="0" dirty="0"/>
              <a:t>invention</a:t>
            </a:r>
            <a:r>
              <a:rPr lang="en-US" b="0" baseline="0" dirty="0"/>
              <a:t> of Reduced Latency DRAM, Graphics DDR and Low-Power DDR. This is the category that </a:t>
            </a:r>
            <a:r>
              <a:rPr lang="en-US" b="1" baseline="0" dirty="0"/>
              <a:t>HBM</a:t>
            </a:r>
            <a:r>
              <a:rPr lang="en-US" b="0" baseline="0" dirty="0"/>
              <a:t> falls into because it focuses on improving DRAM </a:t>
            </a:r>
            <a:r>
              <a:rPr lang="en-US" b="1" baseline="0" dirty="0"/>
              <a:t>bandwidth</a:t>
            </a:r>
            <a:r>
              <a:rPr lang="en-US" b="0" baseline="0" dirty="0"/>
              <a:t>.</a:t>
            </a:r>
            <a:endParaRPr lang="en-US" baseline="0" dirty="0"/>
          </a:p>
          <a:p>
            <a:pPr rtl="0"/>
            <a:r>
              <a:rPr lang="en-US" b="1" baseline="0" dirty="0"/>
              <a:t>[CLICK] </a:t>
            </a:r>
            <a:r>
              <a:rPr lang="en-US" b="0" baseline="0" dirty="0"/>
              <a:t>And because of that, HBM is </a:t>
            </a:r>
            <a:r>
              <a:rPr lang="en-US" b="1" baseline="0" dirty="0"/>
              <a:t>already</a:t>
            </a:r>
            <a:r>
              <a:rPr lang="en-US" b="0" baseline="0" dirty="0"/>
              <a:t> being used in high-end </a:t>
            </a:r>
            <a:r>
              <a:rPr lang="en-US" b="1" baseline="0" dirty="0"/>
              <a:t>devices</a:t>
            </a:r>
            <a:r>
              <a:rPr lang="en-US" b="0" baseline="0" dirty="0"/>
              <a:t> and of course </a:t>
            </a:r>
            <a:r>
              <a:rPr lang="en-US" b="1" baseline="0" dirty="0"/>
              <a:t>the Summit Supercomputer</a:t>
            </a:r>
            <a:r>
              <a:rPr lang="en-US" b="0" baseline="0" dirty="0"/>
              <a:t>.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4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6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</a:t>
            </a:r>
            <a:r>
              <a:rPr lang="en-US" dirty="0"/>
              <a:t>The main Idea behind HBM is to integrate </a:t>
            </a:r>
            <a:r>
              <a:rPr lang="en-US" b="1" dirty="0"/>
              <a:t>stacks</a:t>
            </a:r>
            <a:r>
              <a:rPr lang="en-US" dirty="0"/>
              <a:t> of DRAM chips </a:t>
            </a:r>
            <a:r>
              <a:rPr lang="en-US" b="1" dirty="0"/>
              <a:t>into</a:t>
            </a:r>
            <a:r>
              <a:rPr lang="en-US" dirty="0"/>
              <a:t> the computing package. Everything is connected using </a:t>
            </a:r>
            <a:r>
              <a:rPr lang="en-US" b="1" dirty="0"/>
              <a:t>TSVs</a:t>
            </a:r>
            <a:r>
              <a:rPr lang="en-US" dirty="0"/>
              <a:t>, </a:t>
            </a:r>
            <a:r>
              <a:rPr lang="en-US" b="1" dirty="0" err="1"/>
              <a:t>ubumps</a:t>
            </a:r>
            <a:r>
              <a:rPr lang="en-US" dirty="0"/>
              <a:t> and a </a:t>
            </a:r>
            <a:r>
              <a:rPr lang="en-US" b="1" dirty="0"/>
              <a:t>silicon interposer</a:t>
            </a:r>
            <a:r>
              <a:rPr lang="en-US" dirty="0"/>
              <a:t>.</a:t>
            </a:r>
          </a:p>
          <a:p>
            <a:pPr rtl="0"/>
            <a:r>
              <a:rPr lang="en-US" b="1" dirty="0"/>
              <a:t>[CLICK]</a:t>
            </a:r>
            <a:r>
              <a:rPr lang="en-US" b="1" baseline="0" dirty="0"/>
              <a:t> </a:t>
            </a:r>
            <a:r>
              <a:rPr lang="en-US" baseline="0" dirty="0"/>
              <a:t>This integration allows for </a:t>
            </a:r>
            <a:r>
              <a:rPr lang="en-US" b="1" baseline="0" dirty="0"/>
              <a:t>8</a:t>
            </a:r>
            <a:r>
              <a:rPr lang="en-US" baseline="0" dirty="0"/>
              <a:t> efficient memory channels that are </a:t>
            </a:r>
            <a:r>
              <a:rPr lang="en-US" b="1" baseline="0" dirty="0"/>
              <a:t>128 bits wide</a:t>
            </a:r>
            <a:r>
              <a:rPr lang="en-US" baseline="0" dirty="0"/>
              <a:t> .</a:t>
            </a:r>
          </a:p>
          <a:p>
            <a:r>
              <a:rPr lang="en-US" b="1" baseline="0" dirty="0"/>
              <a:t>[CLICK] </a:t>
            </a:r>
            <a:r>
              <a:rPr lang="en-US" baseline="0" dirty="0"/>
              <a:t>The benefits are an </a:t>
            </a:r>
            <a:r>
              <a:rPr lang="en-US" b="1" baseline="0" dirty="0"/>
              <a:t>order of magnitude</a:t>
            </a:r>
            <a:r>
              <a:rPr lang="en-US" baseline="0" dirty="0"/>
              <a:t> higher bandwidth, </a:t>
            </a:r>
            <a:r>
              <a:rPr lang="en-US" b="1" baseline="0" dirty="0"/>
              <a:t>smaller</a:t>
            </a:r>
            <a:r>
              <a:rPr lang="en-US" baseline="0" dirty="0"/>
              <a:t> form factor and </a:t>
            </a:r>
            <a:r>
              <a:rPr lang="en-US" b="1" baseline="0" dirty="0"/>
              <a:t>lower energy</a:t>
            </a:r>
            <a:r>
              <a:rPr lang="en-US" baseline="0" dirty="0"/>
              <a:t> consumption.</a:t>
            </a:r>
          </a:p>
          <a:p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aseline="0" dirty="0"/>
              <a:t>But a challenge is that HBM uses the package’s power budget. </a:t>
            </a:r>
          </a:p>
          <a:p>
            <a:r>
              <a:rPr lang="en-US" b="1" baseline="0" dirty="0"/>
              <a:t>[CLICK] </a:t>
            </a:r>
            <a:r>
              <a:rPr lang="en-US" baseline="0" dirty="0"/>
              <a:t>So we need a power saving technique that saves power without losing bandwidth. </a:t>
            </a:r>
            <a:r>
              <a:rPr lang="en-US" b="1" baseline="0" dirty="0"/>
              <a:t>Undervolting</a:t>
            </a:r>
            <a:r>
              <a:rPr lang="en-US" b="0" baseline="0" dirty="0"/>
              <a:t> is one such technique.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0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  <a:r>
              <a:rPr lang="en-US" dirty="0"/>
              <a:t> The hardware that we use for our experiments is a </a:t>
            </a:r>
            <a:r>
              <a:rPr lang="en-US" b="1" dirty="0"/>
              <a:t>Xilinx VCU128</a:t>
            </a:r>
            <a:r>
              <a:rPr lang="en-US" dirty="0"/>
              <a:t> evaluation board.</a:t>
            </a:r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="0" baseline="0" dirty="0" smtClean="0"/>
              <a:t>There are </a:t>
            </a:r>
            <a:r>
              <a:rPr lang="en-US" b="1" baseline="0" dirty="0"/>
              <a:t>3 Super Logic Regions </a:t>
            </a:r>
            <a:r>
              <a:rPr lang="en-US" b="0" baseline="0" dirty="0" smtClean="0"/>
              <a:t>on this device that contain </a:t>
            </a:r>
            <a:r>
              <a:rPr lang="en-US" b="0" baseline="0" dirty="0"/>
              <a:t>reconfigurable fabrics. 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 </a:t>
            </a:r>
            <a:r>
              <a:rPr lang="en-US" b="0" baseline="0" dirty="0"/>
              <a:t>Super Logic Region </a:t>
            </a:r>
            <a:r>
              <a:rPr lang="en-US" b="1" baseline="0" dirty="0"/>
              <a:t>number 0</a:t>
            </a:r>
            <a:r>
              <a:rPr lang="en-US" b="0" baseline="0" dirty="0"/>
              <a:t> is connected to the HBM stacks.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Each stack has </a:t>
            </a:r>
            <a:r>
              <a:rPr lang="en-US" b="1" baseline="0" dirty="0"/>
              <a:t>16 AXI</a:t>
            </a:r>
            <a:r>
              <a:rPr lang="en-US" b="0" baseline="0" dirty="0"/>
              <a:t> ports that the user can use for accessing HBM.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Traffic from these </a:t>
            </a:r>
            <a:r>
              <a:rPr lang="en-US" b="0" baseline="0" dirty="0" smtClean="0"/>
              <a:t>ports are </a:t>
            </a:r>
            <a:r>
              <a:rPr lang="en-US" b="1" baseline="0" dirty="0"/>
              <a:t>routed</a:t>
            </a:r>
            <a:r>
              <a:rPr lang="en-US" b="0" baseline="0" dirty="0"/>
              <a:t> using </a:t>
            </a:r>
            <a:r>
              <a:rPr lang="en-US" b="1" baseline="0" dirty="0"/>
              <a:t>switches</a:t>
            </a:r>
            <a:r>
              <a:rPr lang="en-US" b="0" baseline="0" dirty="0"/>
              <a:t> to reach </a:t>
            </a:r>
            <a:r>
              <a:rPr lang="en-US" b="0" baseline="0" dirty="0" smtClean="0"/>
              <a:t>any of the </a:t>
            </a:r>
            <a:r>
              <a:rPr lang="en-US" b="1" baseline="0" dirty="0"/>
              <a:t>8</a:t>
            </a:r>
            <a:r>
              <a:rPr lang="en-US" b="0" baseline="0" dirty="0"/>
              <a:t> Memory Controllers in the stack.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Each Memory Controller is in charge of two </a:t>
            </a:r>
            <a:r>
              <a:rPr lang="en-US" b="1" baseline="0" dirty="0" smtClean="0"/>
              <a:t>Pseudo-Channels</a:t>
            </a:r>
            <a:r>
              <a:rPr lang="en-US" b="0" baseline="0" dirty="0" smtClean="0"/>
              <a:t> </a:t>
            </a:r>
            <a:r>
              <a:rPr lang="en-US" b="0" baseline="0" dirty="0"/>
              <a:t>that work on their independent </a:t>
            </a:r>
            <a:r>
              <a:rPr lang="en-US" b="0" baseline="0" dirty="0" smtClean="0"/>
              <a:t>regions </a:t>
            </a:r>
            <a:r>
              <a:rPr lang="en-US" b="0" baseline="0" dirty="0"/>
              <a:t>of the memory.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So when considering the entire HBM, we have </a:t>
            </a:r>
            <a:r>
              <a:rPr lang="en-US" b="1" baseline="0" dirty="0"/>
              <a:t>2 stacks</a:t>
            </a:r>
            <a:r>
              <a:rPr lang="en-US" b="0" baseline="0" dirty="0"/>
              <a:t>, </a:t>
            </a:r>
            <a:r>
              <a:rPr lang="en-US" b="1" baseline="0" dirty="0"/>
              <a:t>32 AXI ports</a:t>
            </a:r>
            <a:r>
              <a:rPr lang="en-US" b="0" baseline="0" dirty="0"/>
              <a:t> and their corresponding </a:t>
            </a:r>
            <a:r>
              <a:rPr lang="en-US" b="1" baseline="0" dirty="0"/>
              <a:t>32 Pseudo-Channels</a:t>
            </a:r>
            <a:r>
              <a:rPr lang="en-US" b="0" baseline="0" dirty="0"/>
              <a:t>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7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outline of this talk.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0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7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0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83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1A3F01-57D0-41E1-8B3C-6E486617B0C1}"/>
              </a:ext>
            </a:extLst>
          </p:cNvPr>
          <p:cNvSpPr txBox="1">
            <a:spLocks/>
          </p:cNvSpPr>
          <p:nvPr userDrawn="1"/>
        </p:nvSpPr>
        <p:spPr>
          <a:xfrm>
            <a:off x="10566400" y="6355718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448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6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0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04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1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7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5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m4a"/><Relationship Id="rId7" Type="http://schemas.openxmlformats.org/officeDocument/2006/relationships/image" Target="../media/image14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3720"/>
            <a:ext cx="12192000" cy="226958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-1" y="11113"/>
            <a:ext cx="12191999" cy="22113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Understanding Power Consumption and Reliability of High-Bandwidth Memory with Voltage </a:t>
            </a:r>
            <a:r>
              <a:rPr lang="en-US" sz="3400" b="1" i="1" dirty="0" err="1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Underscaling</a:t>
            </a:r>
            <a:endParaRPr lang="en-US" sz="34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19" y="5563430"/>
            <a:ext cx="1968533" cy="4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98" y="4321476"/>
            <a:ext cx="3460174" cy="924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53" y="5366818"/>
            <a:ext cx="974249" cy="952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16" y="4825631"/>
            <a:ext cx="2599725" cy="18799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09498" y="2395194"/>
          <a:ext cx="8729754" cy="100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6460">
                  <a:extLst>
                    <a:ext uri="{9D8B030D-6E8A-4147-A177-3AD203B41FA5}">
                      <a16:colId xmlns:a16="http://schemas.microsoft.com/office/drawing/2014/main" val="3883309094"/>
                    </a:ext>
                  </a:extLst>
                </a:gridCol>
                <a:gridCol w="3451969">
                  <a:extLst>
                    <a:ext uri="{9D8B030D-6E8A-4147-A177-3AD203B41FA5}">
                      <a16:colId xmlns:a16="http://schemas.microsoft.com/office/drawing/2014/main" val="750203917"/>
                    </a:ext>
                  </a:extLst>
                </a:gridCol>
                <a:gridCol w="2431325">
                  <a:extLst>
                    <a:ext uri="{9D8B030D-6E8A-4147-A177-3AD203B41FA5}">
                      <a16:colId xmlns:a16="http://schemas.microsoft.com/office/drawing/2014/main" val="267273905"/>
                    </a:ext>
                  </a:extLst>
                </a:gridCol>
              </a:tblGrid>
              <a:tr h="50422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Saber</a:t>
                      </a:r>
                      <a:r>
                        <a:rPr lang="en-US" sz="2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Nabavi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Behzad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Salami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Osman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Unsal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9757242"/>
                  </a:ext>
                </a:extLst>
              </a:tr>
              <a:tr h="50422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Adrian Cristal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Hamid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Sarbazi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-Azad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Onur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Mutlu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93094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17" y="4071487"/>
            <a:ext cx="4413335" cy="1323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66505-575F-48AF-8E7E-3297443B95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24652" r="12221" b="24284"/>
          <a:stretch/>
        </p:blipFill>
        <p:spPr>
          <a:xfrm>
            <a:off x="5670005" y="5505132"/>
            <a:ext cx="1957384" cy="52096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6039" y="42160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9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471"/>
    </mc:Choice>
    <mc:Fallback xmlns="">
      <p:transition advTm="1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1" objId="10"/>
        <p14:stopEvt time="12054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dirty="0"/>
              <a:t>Undervolting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501422"/>
            <a:ext cx="12191999" cy="5356577"/>
          </a:xfrm>
        </p:spPr>
        <p:txBody>
          <a:bodyPr/>
          <a:lstStyle/>
          <a:p>
            <a:r>
              <a:rPr lang="en-US" sz="2800" b="1" dirty="0">
                <a:solidFill>
                  <a:srgbClr val="00B050"/>
                </a:solidFill>
              </a:rPr>
              <a:t>IDEA</a:t>
            </a:r>
            <a:r>
              <a:rPr lang="en-US" sz="2800" b="1" dirty="0"/>
              <a:t>: Reduce supply voltage but keep Frequency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We can do this because of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7030A0"/>
                </a:solidFill>
              </a:rPr>
              <a:t>Voltage </a:t>
            </a:r>
            <a:r>
              <a:rPr lang="en-US" sz="2000" b="1" dirty="0" err="1">
                <a:solidFill>
                  <a:srgbClr val="7030A0"/>
                </a:solidFill>
              </a:rPr>
              <a:t>Guardband</a:t>
            </a:r>
            <a:endParaRPr lang="en-US" sz="2000" b="1" dirty="0">
              <a:solidFill>
                <a:srgbClr val="7030A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Save power </a:t>
            </a:r>
            <a:r>
              <a:rPr lang="en-US" sz="2000" b="1" dirty="0">
                <a:solidFill>
                  <a:srgbClr val="7030A0"/>
                </a:solidFill>
              </a:rPr>
              <a:t>WITHOUT</a:t>
            </a:r>
            <a:r>
              <a:rPr lang="en-US" sz="2000" b="1" dirty="0">
                <a:solidFill>
                  <a:srgbClr val="00B050"/>
                </a:solidFill>
              </a:rPr>
              <a:t> losing bandwidth</a:t>
            </a:r>
          </a:p>
          <a:p>
            <a:pPr lvl="1"/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Catch: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/>
              <a:t>Pushed </a:t>
            </a:r>
            <a:r>
              <a:rPr lang="en-US" sz="2000" b="1" dirty="0">
                <a:solidFill>
                  <a:srgbClr val="FF0000"/>
                </a:solidFill>
              </a:rPr>
              <a:t>beyond </a:t>
            </a:r>
            <a:r>
              <a:rPr lang="en-US" sz="2000" b="1" dirty="0" err="1"/>
              <a:t>guardband</a:t>
            </a:r>
            <a:r>
              <a:rPr lang="en-US" sz="2000" b="1" dirty="0"/>
              <a:t>,</a:t>
            </a:r>
            <a:r>
              <a:rPr lang="en-US" sz="2000" b="1" dirty="0">
                <a:solidFill>
                  <a:srgbClr val="FF0000"/>
                </a:solidFill>
              </a:rPr>
              <a:t> bit flips</a:t>
            </a:r>
            <a:r>
              <a:rPr lang="en-US" sz="2000" b="1" dirty="0"/>
              <a:t> will appear!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/>
              <a:t>But we can save even more power at the cost of these faults!</a:t>
            </a:r>
          </a:p>
          <a:p>
            <a:pPr lvl="1"/>
            <a:endParaRPr lang="en-US" sz="2000" b="1" dirty="0"/>
          </a:p>
          <a:p>
            <a:r>
              <a:rPr lang="en-US" sz="2800" b="1" u="sng" dirty="0"/>
              <a:t>Our Work: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70C0"/>
                </a:solidFill>
              </a:rPr>
              <a:t>Undervolt</a:t>
            </a:r>
            <a:r>
              <a:rPr lang="en-US" sz="2000" b="1" dirty="0">
                <a:solidFill>
                  <a:srgbClr val="0070C0"/>
                </a:solidFill>
              </a:rPr>
              <a:t> HBM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</a:rPr>
              <a:t>Then push in too far!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</a:rPr>
              <a:t>Report power saving and bit flips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</a:rPr>
              <a:t>Trade-off among memory capacity, power and fault-rate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29968" y="29141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734"/>
    </mc:Choice>
    <mc:Fallback xmlns="">
      <p:transition advTm="46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6"/>
        <p14:stopEvt time="4543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Why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What is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Undervolting</a:t>
            </a:r>
          </a:p>
          <a:p>
            <a:r>
              <a:rPr lang="en-US" sz="3200" dirty="0"/>
              <a:t>Methodology</a:t>
            </a:r>
          </a:p>
          <a:p>
            <a:r>
              <a:rPr lang="en-US" sz="3200" dirty="0">
                <a:solidFill>
                  <a:schemeClr val="bg2"/>
                </a:solidFill>
              </a:rPr>
              <a:t>Results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Reliability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19055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5"/>
    </mc:Choice>
    <mc:Fallback xmlns="">
      <p:transition advTm="18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65956"/>
            <a:ext cx="12191999" cy="5492043"/>
          </a:xfrm>
        </p:spPr>
        <p:txBody>
          <a:bodyPr/>
          <a:lstStyle/>
          <a:p>
            <a:r>
              <a:rPr lang="en-US" dirty="0"/>
              <a:t>Undervolting Mechanism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HBM supply voltage is driven by an on-board regulator</a:t>
            </a:r>
            <a:endParaRPr lang="en-US" sz="1800" b="1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We control it from the </a:t>
            </a:r>
            <a:r>
              <a:rPr lang="en-US" sz="1800" dirty="0" smtClean="0">
                <a:solidFill>
                  <a:srgbClr val="FF0000"/>
                </a:solidFill>
              </a:rPr>
              <a:t>host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FF0000"/>
                </a:solidFill>
              </a:rPr>
              <a:t>10mV</a:t>
            </a:r>
            <a:r>
              <a:rPr lang="en-US" sz="1800" dirty="0"/>
              <a:t> voltage steps</a:t>
            </a:r>
          </a:p>
          <a:p>
            <a:pPr lvl="1"/>
            <a:endParaRPr lang="en-US" sz="1800" dirty="0"/>
          </a:p>
          <a:p>
            <a:r>
              <a:rPr lang="en-US" dirty="0"/>
              <a:t>Power Measurements: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Change bandwidth utilization by enabling/disabling AXI ports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Measure power at </a:t>
            </a:r>
            <a:r>
              <a:rPr lang="en-US" sz="1800" dirty="0">
                <a:solidFill>
                  <a:srgbClr val="7030A0"/>
                </a:solidFill>
              </a:rPr>
              <a:t>all voltage steps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Measure </a:t>
            </a:r>
            <a:r>
              <a:rPr lang="en-US" sz="1800" dirty="0">
                <a:solidFill>
                  <a:srgbClr val="FF0000"/>
                </a:solidFill>
              </a:rPr>
              <a:t>idle power </a:t>
            </a:r>
            <a:r>
              <a:rPr lang="en-US" sz="1800" dirty="0"/>
              <a:t>by disabling all AXI ports</a:t>
            </a:r>
          </a:p>
          <a:p>
            <a:pPr lvl="1"/>
            <a:endParaRPr lang="en-US" sz="2800" dirty="0"/>
          </a:p>
          <a:p>
            <a:r>
              <a:rPr lang="en-US" dirty="0"/>
              <a:t>Reliability Test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Test the entire memory vs. pseudo-channel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70C0"/>
                </a:solidFill>
              </a:rPr>
              <a:t>Write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7030A0"/>
                </a:solidFill>
              </a:rPr>
              <a:t>all 1s</a:t>
            </a:r>
            <a:r>
              <a:rPr lang="en-US" sz="1800" dirty="0"/>
              <a:t> (to detect </a:t>
            </a:r>
            <a:r>
              <a:rPr lang="en-US" sz="1800" b="1" dirty="0">
                <a:solidFill>
                  <a:srgbClr val="7030A0"/>
                </a:solidFill>
              </a:rPr>
              <a:t>1-to-0</a:t>
            </a:r>
            <a:r>
              <a:rPr lang="en-US" sz="1800" dirty="0"/>
              <a:t> bit flips)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70C0"/>
                </a:solidFill>
              </a:rPr>
              <a:t>Write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7030A0"/>
                </a:solidFill>
              </a:rPr>
              <a:t>all 0s </a:t>
            </a:r>
            <a:r>
              <a:rPr lang="en-US" sz="1800" dirty="0"/>
              <a:t>(to detect </a:t>
            </a:r>
            <a:r>
              <a:rPr lang="en-US" sz="1800" b="1" dirty="0">
                <a:solidFill>
                  <a:srgbClr val="7030A0"/>
                </a:solidFill>
              </a:rPr>
              <a:t>0-to-1</a:t>
            </a:r>
            <a:r>
              <a:rPr lang="en-US" sz="1800" dirty="0"/>
              <a:t> bit flips)</a:t>
            </a:r>
          </a:p>
          <a:p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3276" y="42974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7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253"/>
    </mc:Choice>
    <mc:Fallback xmlns="">
      <p:transition advTm="5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9361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Why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What is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Undervolting</a:t>
            </a:r>
          </a:p>
          <a:p>
            <a:r>
              <a:rPr lang="en-US" sz="3200" dirty="0">
                <a:solidFill>
                  <a:schemeClr val="bg2"/>
                </a:solidFill>
              </a:rPr>
              <a:t>Methodology</a:t>
            </a:r>
          </a:p>
          <a:p>
            <a:r>
              <a:rPr lang="en-US" sz="3200" dirty="0"/>
              <a:t>Results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Reliability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27536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49"/>
    </mc:Choice>
    <mc:Fallback xmlns="">
      <p:transition advTm="314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dirty="0"/>
              <a:t>Power: Active and Idle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-1" y="1825625"/>
                <a:ext cx="12191999" cy="503237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Active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Power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𝑑𝑑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  <a:p>
                <a:pPr lvl="1"/>
                <a:endParaRPr lang="en-US" sz="16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825625"/>
                <a:ext cx="12191999" cy="5032374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70" y="2256865"/>
            <a:ext cx="7509480" cy="41646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91751" y="26670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37471" y="2557850"/>
            <a:ext cx="358345" cy="3707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38519" y="3311611"/>
            <a:ext cx="1037967" cy="21500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50973" y="5362831"/>
            <a:ext cx="543697" cy="7908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83641" y="5255739"/>
            <a:ext cx="543697" cy="7908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976388">
            <a:off x="4983893" y="2786448"/>
            <a:ext cx="836994" cy="611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976388">
            <a:off x="6425277" y="2594934"/>
            <a:ext cx="836994" cy="611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0874" y="5362831"/>
            <a:ext cx="543697" cy="7908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9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820"/>
    </mc:Choice>
    <mc:Fallback xmlns="">
      <p:transition advTm="6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  <p:extLst mod="1">
    <p:ext uri="{E180D4A7-C9FB-4DFB-919C-405C955672EB}">
      <p14:showEvtLst xmlns:p14="http://schemas.microsoft.com/office/powerpoint/2010/main">
        <p14:playEvt time="1" objId="3"/>
        <p14:stopEvt time="56469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dirty="0"/>
              <a:t>Power: </a:t>
            </a:r>
            <a:r>
              <a:rPr lang="el-GR" b="1" dirty="0">
                <a:solidFill>
                  <a:srgbClr val="00B0F0"/>
                </a:solidFill>
              </a:rPr>
              <a:t>α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-1" y="1690689"/>
                <a:ext cx="12191999" cy="516731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𝐀𝐜𝐭𝐢𝐯𝐞</m:t>
                    </m:r>
                    <m:r>
                      <a:rPr lang="en-US" sz="2400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𝐋𝐨𝐚𝐝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𝐂𝐚𝐩𝐚𝐜𝐢𝐭𝐚𝐧𝐜𝐞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 smtClean="0">
                    <a:ea typeface="Cambria Math" panose="02040503050406030204" pitchFamily="18" charset="0"/>
                  </a:rPr>
                  <a:t> </a:t>
                </a:r>
              </a:p>
              <a:p>
                <a:endParaRPr lang="en-US" sz="2400" dirty="0" smtClean="0">
                  <a:ea typeface="Cambria Math" panose="02040503050406030204" pitchFamily="18" charset="0"/>
                </a:endParaRPr>
              </a:p>
              <a:p>
                <a:r>
                  <a:rPr lang="en-US" sz="2400" dirty="0" smtClean="0">
                    <a:ea typeface="Cambria Math" panose="02040503050406030204" pitchFamily="18" charset="0"/>
                  </a:rPr>
                  <a:t>Unit</a:t>
                </a:r>
                <a:r>
                  <a:rPr lang="en-US" sz="2400" dirty="0" smtClean="0">
                    <a:ea typeface="Cambria Math" panose="02040503050406030204" pitchFamily="18" charset="0"/>
                  </a:rPr>
                  <a:t>: </a:t>
                </a:r>
                <a:r>
                  <a:rPr lang="en-US" sz="2400" b="1" i="1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farads per second</a:t>
                </a:r>
                <a:endParaRPr lang="en-US" sz="2400" b="1" i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US" sz="2400" b="1" i="1" dirty="0" smtClean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:r>
                  <a:rPr lang="en-US" sz="2400" dirty="0" smtClean="0"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sz="2400" dirty="0" smtClean="0">
                    <a:ea typeface="Cambria Math" panose="02040503050406030204" pitchFamily="18" charset="0"/>
                  </a:rPr>
                  <a:t>are constant</a:t>
                </a:r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690689"/>
                <a:ext cx="12191999" cy="5167310"/>
              </a:xfrm>
              <a:blipFill>
                <a:blip r:embed="rId6"/>
                <a:stretch>
                  <a:fillRect l="-650" t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29" y="2505852"/>
            <a:ext cx="6611770" cy="378193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1621" y="378721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66451" y="5280452"/>
            <a:ext cx="543697" cy="7908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959177">
            <a:off x="7427053" y="3703342"/>
            <a:ext cx="2619632" cy="444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52769" y="2594920"/>
            <a:ext cx="2561681" cy="59312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53664" y="2133255"/>
            <a:ext cx="100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&lt;3%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861955">
            <a:off x="8786974" y="3432979"/>
            <a:ext cx="73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14%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 rot="16200000">
            <a:off x="8461236" y="1547481"/>
            <a:ext cx="281890" cy="1634849"/>
          </a:xfrm>
          <a:prstGeom prst="rightBrace">
            <a:avLst>
              <a:gd name="adj1" fmla="val 12033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966046" y="1693497"/>
            <a:ext cx="127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Bit Flips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497"/>
    </mc:Choice>
    <mc:Fallback xmlns="">
      <p:transition advTm="6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67625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Why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What is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Undervolting</a:t>
            </a:r>
          </a:p>
          <a:p>
            <a:r>
              <a:rPr lang="en-US" sz="3200" dirty="0">
                <a:solidFill>
                  <a:schemeClr val="bg2"/>
                </a:solidFill>
              </a:rPr>
              <a:t>Methodology</a:t>
            </a:r>
          </a:p>
          <a:p>
            <a:r>
              <a:rPr lang="en-US" sz="3200" dirty="0"/>
              <a:t>Results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Power</a:t>
            </a:r>
          </a:p>
          <a:p>
            <a:pPr lvl="1"/>
            <a:r>
              <a:rPr lang="en-US" dirty="0"/>
              <a:t>Reliability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36864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4"/>
    </mc:Choice>
    <mc:Fallback xmlns="">
      <p:transition advTm="172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sz="4400" dirty="0"/>
              <a:t>Reliability: the 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0" y="1825625"/>
                <a:ext cx="12192000" cy="5032374"/>
              </a:xfrm>
            </p:spPr>
            <p:txBody>
              <a:bodyPr/>
              <a:lstStyle/>
              <a:p>
                <a:pPr marL="285750" indent="-285750"/>
                <a:r>
                  <a:rPr lang="en-US" sz="2400" b="1" u="sng" dirty="0">
                    <a:solidFill>
                      <a:srgbClr val="00B050"/>
                    </a:solidFill>
                    <a:ea typeface="Cambria" panose="02040503050406030204" pitchFamily="18" charset="0"/>
                  </a:rPr>
                  <a:t>Guardband</a:t>
                </a:r>
                <a:r>
                  <a:rPr lang="en-US" sz="2000" dirty="0">
                    <a:solidFill>
                      <a:srgbClr val="00B050"/>
                    </a:solidFill>
                    <a:ea typeface="Cambria" panose="02040503050406030204" pitchFamily="18" charset="0"/>
                  </a:rPr>
                  <a:t>: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rgbClr val="00B050"/>
                    </a:solidFill>
                    <a:ea typeface="Cambria" panose="02040503050406030204" pitchFamily="18" charset="0"/>
                  </a:rPr>
                  <a:t>Below nominal level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𝒏𝒐𝒎</m:t>
                        </m:r>
                      </m:sub>
                    </m:sSub>
                    <m:r>
                      <a:rPr lang="en-US" sz="18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1800" dirty="0">
                    <a:solidFill>
                      <a:srgbClr val="00B050"/>
                    </a:solidFill>
                    <a:ea typeface="Cambria" panose="02040503050406030204" pitchFamily="18" charset="0"/>
                  </a:rPr>
                  <a:t>)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rgbClr val="00B050"/>
                    </a:solidFill>
                    <a:ea typeface="Cambria" panose="02040503050406030204" pitchFamily="18" charset="0"/>
                  </a:rPr>
                  <a:t>No </a:t>
                </a:r>
                <a:r>
                  <a:rPr lang="en-US" sz="1800" dirty="0" smtClean="0">
                    <a:solidFill>
                      <a:srgbClr val="00B050"/>
                    </a:solidFill>
                    <a:ea typeface="Cambria" panose="02040503050406030204" pitchFamily="18" charset="0"/>
                  </a:rPr>
                  <a:t>faults</a:t>
                </a:r>
              </a:p>
              <a:p>
                <a:pPr marL="742950" lvl="1" indent="-285750"/>
                <a:endParaRPr lang="en-US" sz="1800" dirty="0">
                  <a:solidFill>
                    <a:srgbClr val="00B050"/>
                  </a:solidFill>
                  <a:ea typeface="Cambria" panose="02040503050406030204" pitchFamily="18" charset="0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1" u="sng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Unsafe</a:t>
                </a:r>
                <a:r>
                  <a:rPr lang="en-US" sz="2000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: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Below guardband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sub>
                    </m:sSub>
                    <m:r>
                      <a:rPr lang="en-US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𝟗𝟖</m:t>
                    </m:r>
                    <m:r>
                      <a:rPr lang="en-US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1800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1800" b="1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Exponential</a:t>
                </a:r>
                <a:r>
                  <a:rPr lang="en-US" sz="1800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 growth in bit-flips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Max out at </a:t>
                </a:r>
                <a:r>
                  <a:rPr lang="en-US" sz="1800" b="1" dirty="0" err="1" smtClean="0">
                    <a:solidFill>
                      <a:schemeClr val="accent2"/>
                    </a:solidFill>
                    <a:ea typeface="Cambria" panose="02040503050406030204" pitchFamily="18" charset="0"/>
                  </a:rPr>
                  <a:t>0.84V</a:t>
                </a:r>
                <a:endParaRPr lang="en-US" sz="1800" b="1" dirty="0" smtClean="0">
                  <a:solidFill>
                    <a:schemeClr val="accent2"/>
                  </a:solidFill>
                  <a:ea typeface="Cambria" panose="02040503050406030204" pitchFamily="18" charset="0"/>
                </a:endParaRPr>
              </a:p>
              <a:p>
                <a:pPr marL="742950" lvl="1" indent="-285750">
                  <a:lnSpc>
                    <a:spcPct val="100000"/>
                  </a:lnSpc>
                  <a:spcBef>
                    <a:spcPts val="0"/>
                  </a:spcBef>
                </a:pPr>
                <a:endParaRPr lang="en-US" sz="1800" b="1" dirty="0">
                  <a:solidFill>
                    <a:schemeClr val="accent2"/>
                  </a:solidFill>
                  <a:ea typeface="Cambria" panose="02040503050406030204" pitchFamily="18" charset="0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400" b="1" u="sng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Failure</a:t>
                </a:r>
                <a:r>
                  <a:rPr lang="en-US" sz="20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: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HBM </a:t>
                </a:r>
                <a:r>
                  <a:rPr lang="en-US" sz="1800" b="1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crash</a:t>
                </a:r>
                <a:r>
                  <a:rPr lang="en-US" sz="1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point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𝒄𝒓𝒊𝒕𝒊𝒄𝒂𝒍</m:t>
                        </m:r>
                      </m:sub>
                    </m:sSub>
                    <m:r>
                      <a:rPr lang="en-US" sz="1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𝟖𝟏</m:t>
                    </m:r>
                    <m:r>
                      <a:rPr lang="en-US" sz="1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)</a:t>
                </a:r>
                <a:endParaRPr lang="en-US" sz="1800" dirty="0">
                  <a:solidFill>
                    <a:prstClr val="black"/>
                  </a:solidFill>
                  <a:ea typeface="Cambria" panose="020405030504060302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Restart with nominal voltage</a:t>
                </a:r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25625"/>
                <a:ext cx="12192000" cy="5032374"/>
              </a:xfrm>
              <a:blipFill>
                <a:blip r:embed="rId6"/>
                <a:stretch>
                  <a:fillRect l="-650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62" y="1944547"/>
            <a:ext cx="7453618" cy="3622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35828" y="2152354"/>
            <a:ext cx="3089188" cy="2444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58697" y="1713714"/>
            <a:ext cx="164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No Bit Flips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5016" y="2139599"/>
            <a:ext cx="2397211" cy="244436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8488" y="1665179"/>
            <a:ext cx="181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Exponential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22228" y="2125580"/>
            <a:ext cx="877330" cy="2444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41736" y="4741685"/>
            <a:ext cx="780443" cy="461665"/>
          </a:xfrm>
          <a:prstGeom prst="rect">
            <a:avLst/>
          </a:prstGeom>
          <a:noFill/>
          <a:ln w="57150">
            <a:solidFill>
              <a:srgbClr val="3CC22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B050"/>
                </a:solidFill>
              </a:rPr>
              <a:t>0.98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 flipV="1">
            <a:off x="5338119" y="4662615"/>
            <a:ext cx="362466" cy="5519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0511895" y="4724180"/>
            <a:ext cx="766026" cy="46166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2"/>
                </a:solidFill>
              </a:rPr>
              <a:t>0.81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78249" y="30429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49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036"/>
    </mc:Choice>
    <mc:Fallback xmlns="">
      <p:transition advTm="46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3" grpId="0" animBg="1"/>
      <p:bldP spid="15" grpId="0" animBg="1"/>
      <p:bldP spid="16" grpId="0" animBg="1"/>
    </p:bldLst>
  </p:timing>
  <p:extLst mod="1">
    <p:ext uri="{E180D4A7-C9FB-4DFB-919C-405C955672EB}">
      <p14:showEvtLst xmlns:p14="http://schemas.microsoft.com/office/powerpoint/2010/main">
        <p14:playEvt time="0" objId="18"/>
        <p14:stopEvt time="43999" objId="1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sz="4400" dirty="0"/>
              <a:t>Reliability: the Variations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endParaRPr lang="en-US" sz="2000" dirty="0">
              <a:solidFill>
                <a:srgbClr val="00B050"/>
              </a:solidFill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1" y="1154880"/>
            <a:ext cx="10304990" cy="55311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46888" y="1500811"/>
            <a:ext cx="4621426" cy="482584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68314" y="1495177"/>
            <a:ext cx="4621426" cy="483148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83708" y="1260389"/>
            <a:ext cx="605481" cy="54256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0699" y="6017742"/>
            <a:ext cx="9916373" cy="20865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49413" y="3527856"/>
            <a:ext cx="9916373" cy="20865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46888" y="1495177"/>
            <a:ext cx="9242852" cy="224132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71603" y="3860724"/>
            <a:ext cx="9242852" cy="24511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54913" y="26158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0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471"/>
    </mc:Choice>
    <mc:Fallback xmlns="">
      <p:transition advTm="4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45368" objId="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Why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What is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Undervolting</a:t>
            </a:r>
          </a:p>
          <a:p>
            <a:r>
              <a:rPr lang="en-US" sz="3200" dirty="0">
                <a:solidFill>
                  <a:schemeClr val="bg2"/>
                </a:solidFill>
              </a:rPr>
              <a:t>Methodology</a:t>
            </a:r>
          </a:p>
          <a:p>
            <a:r>
              <a:rPr lang="en-US" sz="3200" dirty="0"/>
              <a:t>Results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Reliability</a:t>
            </a:r>
          </a:p>
          <a:p>
            <a:pPr lvl="1"/>
            <a:r>
              <a:rPr lang="en-US" dirty="0"/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6711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84"/>
    </mc:Choice>
    <mc:Fallback xmlns="">
      <p:transition advTm="168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86"/>
            <a:ext cx="12192000" cy="1325563"/>
          </a:xfrm>
        </p:spPr>
        <p:txBody>
          <a:bodyPr/>
          <a:lstStyle/>
          <a:p>
            <a:r>
              <a:rPr lang="en-US" b="1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41778"/>
            <a:ext cx="12191999" cy="5605336"/>
          </a:xfrm>
        </p:spPr>
        <p:txBody>
          <a:bodyPr>
            <a:normAutofit lnSpcReduction="10000"/>
          </a:bodyPr>
          <a:lstStyle/>
          <a:p>
            <a:pPr marL="274320" lvl="1" indent="-27432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srgbClr val="E00315"/>
                </a:solidFill>
              </a:rPr>
              <a:t>DRAM </a:t>
            </a:r>
            <a:r>
              <a:rPr lang="en-US" sz="2400" dirty="0"/>
              <a:t>has problems and </a:t>
            </a:r>
            <a:r>
              <a:rPr lang="en-US" sz="2000" dirty="0"/>
              <a:t>one of them is</a:t>
            </a:r>
            <a:r>
              <a:rPr lang="en-US" sz="2000" dirty="0">
                <a:solidFill>
                  <a:srgbClr val="E00315"/>
                </a:solidFill>
              </a:rPr>
              <a:t> </a:t>
            </a:r>
            <a:r>
              <a:rPr lang="en-US" sz="2000" b="1" dirty="0">
                <a:solidFill>
                  <a:srgbClr val="E00315"/>
                </a:solidFill>
              </a:rPr>
              <a:t>Bandwidth</a:t>
            </a:r>
            <a:r>
              <a:rPr lang="en-US" sz="2000" dirty="0">
                <a:solidFill>
                  <a:srgbClr val="E00315"/>
                </a:solidFill>
              </a:rPr>
              <a:t>.</a:t>
            </a:r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HBM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puts DRAM chips inside a package with GPU, FPGA, etc</a:t>
            </a:r>
            <a:r>
              <a:rPr lang="en-US" dirty="0" smtClean="0"/>
              <a:t>.</a:t>
            </a:r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274320" indent="-274320">
              <a:spcBef>
                <a:spcPts val="400"/>
              </a:spcBef>
            </a:pPr>
            <a:r>
              <a:rPr lang="en-US" sz="2000" b="1" dirty="0">
                <a:solidFill>
                  <a:srgbClr val="E00315"/>
                </a:solidFill>
              </a:rPr>
              <a:t>HBM</a:t>
            </a:r>
            <a:r>
              <a:rPr lang="en-US" sz="2000" dirty="0">
                <a:solidFill>
                  <a:srgbClr val="E00315"/>
                </a:solidFill>
              </a:rPr>
              <a:t> uses the package’s </a:t>
            </a:r>
            <a:r>
              <a:rPr lang="en-US" sz="2000" b="1" dirty="0">
                <a:solidFill>
                  <a:srgbClr val="E00315"/>
                </a:solidFill>
              </a:rPr>
              <a:t>power</a:t>
            </a:r>
            <a:r>
              <a:rPr lang="en-US" sz="2000" dirty="0">
                <a:solidFill>
                  <a:srgbClr val="E00315"/>
                </a:solidFill>
              </a:rPr>
              <a:t> budget</a:t>
            </a:r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Undervolting </a:t>
            </a:r>
            <a:r>
              <a:rPr lang="en-US" dirty="0"/>
              <a:t>reduces power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WITHOUT </a:t>
            </a:r>
            <a:r>
              <a:rPr lang="en-US" dirty="0"/>
              <a:t>losing bandwidth</a:t>
            </a:r>
            <a:r>
              <a:rPr lang="en-US" dirty="0" smtClean="0"/>
              <a:t>.</a:t>
            </a:r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US" sz="100" dirty="0"/>
          </a:p>
          <a:p>
            <a:pPr marL="274320" indent="-274320">
              <a:spcBef>
                <a:spcPts val="400"/>
              </a:spcBef>
            </a:pPr>
            <a:r>
              <a:rPr lang="en-US" sz="2000" b="1" dirty="0">
                <a:solidFill>
                  <a:srgbClr val="E00315"/>
                </a:solidFill>
              </a:rPr>
              <a:t>Push</a:t>
            </a:r>
            <a:r>
              <a:rPr lang="en-US" sz="2000" dirty="0">
                <a:solidFill>
                  <a:srgbClr val="E00315"/>
                </a:solidFill>
              </a:rPr>
              <a:t> </a:t>
            </a:r>
            <a:r>
              <a:rPr lang="en-US" sz="2000" dirty="0" err="1"/>
              <a:t>undervolting</a:t>
            </a:r>
            <a:r>
              <a:rPr lang="en-US" sz="2000" dirty="0">
                <a:solidFill>
                  <a:srgbClr val="E00315"/>
                </a:solidFill>
              </a:rPr>
              <a:t> </a:t>
            </a:r>
            <a:r>
              <a:rPr lang="en-US" sz="2000" b="1" dirty="0">
                <a:solidFill>
                  <a:srgbClr val="E00315"/>
                </a:solidFill>
              </a:rPr>
              <a:t>too far</a:t>
            </a:r>
            <a:r>
              <a:rPr lang="en-US" sz="2000" dirty="0">
                <a:solidFill>
                  <a:srgbClr val="E00315"/>
                </a:solidFill>
              </a:rPr>
              <a:t>, </a:t>
            </a:r>
            <a:r>
              <a:rPr lang="en-US" sz="2000" dirty="0"/>
              <a:t>it will result </a:t>
            </a:r>
            <a:r>
              <a:rPr lang="en-US" sz="2000" b="1" dirty="0">
                <a:solidFill>
                  <a:srgbClr val="E00315"/>
                </a:solidFill>
              </a:rPr>
              <a:t>unwanted bit-flips</a:t>
            </a:r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7030A0"/>
                </a:solidFill>
              </a:rPr>
              <a:t>This Work: </a:t>
            </a:r>
            <a:r>
              <a:rPr lang="en-US" b="1" dirty="0">
                <a:solidFill>
                  <a:srgbClr val="00B050"/>
                </a:solidFill>
              </a:rPr>
              <a:t>power, bit flips </a:t>
            </a:r>
            <a:r>
              <a:rPr lang="en-US" dirty="0">
                <a:solidFill>
                  <a:srgbClr val="00B050"/>
                </a:solidFill>
              </a:rPr>
              <a:t>and </a:t>
            </a:r>
            <a:r>
              <a:rPr lang="en-US" b="1" dirty="0">
                <a:solidFill>
                  <a:srgbClr val="00B050"/>
                </a:solidFill>
              </a:rPr>
              <a:t>trade-offs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marL="749300" lvl="2" indent="-39687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400" b="1" dirty="0"/>
              <a:t>Evaluation Setup</a:t>
            </a:r>
            <a:r>
              <a:rPr lang="en-US" sz="2400" dirty="0"/>
              <a:t> </a:t>
            </a:r>
          </a:p>
          <a:p>
            <a:pPr marL="633412" lvl="1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Xilinx FPGA with </a:t>
            </a:r>
            <a:r>
              <a:rPr lang="en-US" sz="2400" b="1" dirty="0">
                <a:solidFill>
                  <a:srgbClr val="4A76BF"/>
                </a:solidFill>
              </a:rPr>
              <a:t>2 Stacks</a:t>
            </a:r>
          </a:p>
          <a:p>
            <a:pPr marL="633412" lvl="1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2400" b="1" dirty="0"/>
              <a:t>HBM voltage rail</a:t>
            </a:r>
          </a:p>
          <a:p>
            <a:pPr marL="187325" indent="-354013">
              <a:spcBef>
                <a:spcPts val="400"/>
              </a:spcBef>
            </a:pPr>
            <a:endParaRPr lang="en-US" sz="2400" b="1" u="sng" dirty="0"/>
          </a:p>
          <a:p>
            <a:pPr marL="187325" indent="-354013">
              <a:spcBef>
                <a:spcPts val="400"/>
              </a:spcBef>
            </a:pPr>
            <a:r>
              <a:rPr lang="en-US" sz="2400" b="1" u="sng" dirty="0"/>
              <a:t>Main Results</a:t>
            </a:r>
          </a:p>
          <a:p>
            <a:pPr marL="633412" lvl="2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19%</a:t>
            </a:r>
            <a:r>
              <a:rPr lang="en-US" b="1" dirty="0"/>
              <a:t> voltage </a:t>
            </a:r>
            <a:r>
              <a:rPr lang="en-US" b="1" dirty="0" err="1"/>
              <a:t>guardband</a:t>
            </a:r>
            <a:endParaRPr lang="en-US" dirty="0"/>
          </a:p>
          <a:p>
            <a:pPr marL="633412" lvl="2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2.3X</a:t>
            </a:r>
            <a:r>
              <a:rPr lang="en-US" b="1" dirty="0"/>
              <a:t> power savings</a:t>
            </a:r>
          </a:p>
          <a:p>
            <a:pPr marL="633412" lvl="2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</a:rPr>
              <a:t>Fault-map</a:t>
            </a:r>
            <a:r>
              <a:rPr lang="en-US" b="1" dirty="0"/>
              <a:t> to aid users to take advantage of undervolting</a:t>
            </a:r>
          </a:p>
          <a:p>
            <a:pPr marL="633412" lvl="2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US" b="1" dirty="0"/>
          </a:p>
          <a:p>
            <a:pPr marL="731520" lvl="1" indent="-274320">
              <a:spcBef>
                <a:spcPts val="400"/>
              </a:spcBef>
            </a:pPr>
            <a:endParaRPr lang="tr-TR" sz="2000" b="1" u="sng" dirty="0"/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94166" y="40444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3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479"/>
    </mc:Choice>
    <mc:Fallback xmlns="">
      <p:transition advTm="5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55519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sz="4400" dirty="0"/>
              <a:t>The Trade-Off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00B050"/>
              </a:solidFill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27" y="1690689"/>
            <a:ext cx="6707437" cy="4608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97118" y="2616409"/>
            <a:ext cx="1299219" cy="2486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  <a:stCxn id="4" idx="3"/>
            <a:endCxn id="8" idx="1"/>
          </p:cNvCxnSpPr>
          <p:nvPr/>
        </p:nvCxnSpPr>
        <p:spPr>
          <a:xfrm>
            <a:off x="8796337" y="2740752"/>
            <a:ext cx="353403" cy="145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9740" y="2511375"/>
            <a:ext cx="834519" cy="46166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2.3X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77227" y="3416236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H="1">
            <a:off x="3188042" y="1800911"/>
            <a:ext cx="704336" cy="417975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2607276" y="4720282"/>
            <a:ext cx="1272745" cy="30891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0962" y="4831492"/>
            <a:ext cx="80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1.6X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/>
          <p:cNvCxnSpPr>
            <a:stCxn id="10" idx="3"/>
            <a:endCxn id="13" idx="3"/>
          </p:cNvCxnSpPr>
          <p:nvPr/>
        </p:nvCxnSpPr>
        <p:spPr>
          <a:xfrm flipV="1">
            <a:off x="2014151" y="4874741"/>
            <a:ext cx="593125" cy="18758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22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442"/>
    </mc:Choice>
    <mc:Fallback xmlns="">
      <p:transition advTm="40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2" grpId="0" animBg="1"/>
      <p:bldP spid="12" grpId="1" animBg="1"/>
      <p:bldP spid="13" grpId="0" animBg="1"/>
      <p:bldP spid="13" grpId="1" animBg="1"/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9"/>
        <p14:stopEvt time="35655" objId="9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3720"/>
            <a:ext cx="12192000" cy="226958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1113"/>
            <a:ext cx="12192000" cy="22113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Understanding Power Consumption and Reliability of High-Bandwidth Memory with Voltage </a:t>
            </a:r>
            <a:r>
              <a:rPr lang="en-US" sz="3400" b="1" i="1" dirty="0" err="1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Underscaling</a:t>
            </a:r>
            <a:endParaRPr lang="en-US" sz="34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60" y="5563433"/>
            <a:ext cx="1968533" cy="4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91" y="4297853"/>
            <a:ext cx="3460174" cy="924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50" y="5394709"/>
            <a:ext cx="974249" cy="952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3" y="4825636"/>
            <a:ext cx="2599725" cy="18799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09498" y="2395194"/>
          <a:ext cx="8729754" cy="100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6460">
                  <a:extLst>
                    <a:ext uri="{9D8B030D-6E8A-4147-A177-3AD203B41FA5}">
                      <a16:colId xmlns:a16="http://schemas.microsoft.com/office/drawing/2014/main" val="3883309094"/>
                    </a:ext>
                  </a:extLst>
                </a:gridCol>
                <a:gridCol w="3451969">
                  <a:extLst>
                    <a:ext uri="{9D8B030D-6E8A-4147-A177-3AD203B41FA5}">
                      <a16:colId xmlns:a16="http://schemas.microsoft.com/office/drawing/2014/main" val="750203917"/>
                    </a:ext>
                  </a:extLst>
                </a:gridCol>
                <a:gridCol w="2431325">
                  <a:extLst>
                    <a:ext uri="{9D8B030D-6E8A-4147-A177-3AD203B41FA5}">
                      <a16:colId xmlns:a16="http://schemas.microsoft.com/office/drawing/2014/main" val="267273905"/>
                    </a:ext>
                  </a:extLst>
                </a:gridCol>
              </a:tblGrid>
              <a:tr h="50422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Saber</a:t>
                      </a:r>
                      <a:r>
                        <a:rPr lang="en-US" sz="2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Nabavi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Behzad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Salami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Osman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Unsal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9757242"/>
                  </a:ext>
                </a:extLst>
              </a:tr>
              <a:tr h="50422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Adrian Cristal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Hamid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Sarbazi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-Azad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Onur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Mutlu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93094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68" y="4071487"/>
            <a:ext cx="4413335" cy="1323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66505-575F-48AF-8E7E-3297443B95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24652" r="12221" b="24284"/>
          <a:stretch/>
        </p:blipFill>
        <p:spPr>
          <a:xfrm>
            <a:off x="5743998" y="5505134"/>
            <a:ext cx="1957384" cy="52096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50623" y="2003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03"/>
    </mc:Choice>
    <mc:Fallback xmlns="">
      <p:transition advTm="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4764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/>
              <a:t>Why HBM?</a:t>
            </a:r>
          </a:p>
          <a:p>
            <a:r>
              <a:rPr lang="en-US" sz="3200" dirty="0"/>
              <a:t>What is HBM?</a:t>
            </a:r>
          </a:p>
          <a:p>
            <a:r>
              <a:rPr lang="en-US" sz="3200" dirty="0"/>
              <a:t>Undervolting</a:t>
            </a:r>
          </a:p>
          <a:p>
            <a:r>
              <a:rPr lang="en-US" sz="3200" dirty="0"/>
              <a:t>Methodology</a:t>
            </a:r>
          </a:p>
          <a:p>
            <a:r>
              <a:rPr lang="en-US" sz="3200" dirty="0"/>
              <a:t>Results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Reliability</a:t>
            </a:r>
          </a:p>
          <a:p>
            <a:pPr lvl="1"/>
            <a:r>
              <a:rPr lang="en-US" dirty="0"/>
              <a:t>The Trade-off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94166" y="27562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7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73"/>
    </mc:Choice>
    <mc:Fallback xmlns="">
      <p:transition advTm="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329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/>
              <a:t>Why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What is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Undervolting</a:t>
            </a:r>
          </a:p>
          <a:p>
            <a:r>
              <a:rPr lang="en-US" sz="3200" dirty="0">
                <a:solidFill>
                  <a:schemeClr val="bg2"/>
                </a:solidFill>
              </a:rPr>
              <a:t>Methodology</a:t>
            </a:r>
          </a:p>
          <a:p>
            <a:r>
              <a:rPr lang="en-US" sz="3200" dirty="0">
                <a:solidFill>
                  <a:schemeClr val="bg2"/>
                </a:solidFill>
              </a:rPr>
              <a:t>Results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Reliability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42773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2"/>
    </mc:Choice>
    <mc:Fallback xmlns="">
      <p:transition advTm="157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5528"/>
          </a:xfrm>
        </p:spPr>
        <p:txBody>
          <a:bodyPr/>
          <a:lstStyle/>
          <a:p>
            <a:r>
              <a:rPr lang="en-US" dirty="0"/>
              <a:t>Why HBM?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5529"/>
            <a:ext cx="12191999" cy="5322709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DRAM Limitations:</a:t>
            </a:r>
            <a:r>
              <a:rPr lang="en-US" sz="2800" b="1" dirty="0"/>
              <a:t> </a:t>
            </a:r>
            <a:r>
              <a:rPr lang="en-US" sz="2800" dirty="0"/>
              <a:t>Power, Latency, </a:t>
            </a:r>
            <a:r>
              <a:rPr lang="en-US" sz="2800" dirty="0">
                <a:solidFill>
                  <a:srgbClr val="FF0000"/>
                </a:solidFill>
              </a:rPr>
              <a:t>Bandwidth</a:t>
            </a:r>
            <a:r>
              <a:rPr lang="en-US" sz="2800" dirty="0"/>
              <a:t>, etc.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Specially in </a:t>
            </a:r>
            <a:r>
              <a:rPr lang="en-US" sz="2000" b="1" dirty="0">
                <a:solidFill>
                  <a:srgbClr val="7030A0"/>
                </a:solidFill>
              </a:rPr>
              <a:t>data-intensive</a:t>
            </a:r>
            <a:r>
              <a:rPr lang="en-US" sz="2000" dirty="0"/>
              <a:t> </a:t>
            </a:r>
            <a:r>
              <a:rPr lang="en-US" sz="2000" dirty="0" smtClean="0"/>
              <a:t>applications</a:t>
            </a:r>
          </a:p>
          <a:p>
            <a:pPr lvl="1"/>
            <a:endParaRPr lang="en-US" sz="2000" dirty="0"/>
          </a:p>
          <a:p>
            <a:r>
              <a:rPr lang="en-US" sz="2800" dirty="0">
                <a:solidFill>
                  <a:srgbClr val="FF0000"/>
                </a:solidFill>
              </a:rPr>
              <a:t>Replace</a:t>
            </a:r>
            <a:r>
              <a:rPr lang="en-US" sz="2800" dirty="0"/>
              <a:t> DRAM: PCM, MRAM, etc.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Have their own </a:t>
            </a:r>
            <a:r>
              <a:rPr lang="en-US" sz="2000" b="1" dirty="0" smtClean="0">
                <a:solidFill>
                  <a:srgbClr val="FF0000"/>
                </a:solidFill>
              </a:rPr>
              <a:t>limitations</a:t>
            </a:r>
          </a:p>
          <a:p>
            <a:pPr lvl="1"/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00B050"/>
                </a:solidFill>
              </a:rPr>
              <a:t>Improve</a:t>
            </a:r>
            <a:r>
              <a:rPr lang="en-US" sz="2800" dirty="0"/>
              <a:t> DRAM: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Reduced Latency DRAM (RLDRAM)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Graphics DDR (GDDR)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Low-Power DDR (LPDDR)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u="sng" dirty="0">
                <a:solidFill>
                  <a:srgbClr val="00B050"/>
                </a:solidFill>
              </a:rPr>
              <a:t>High </a:t>
            </a:r>
            <a:r>
              <a:rPr lang="en-US" sz="2000" b="1" u="sng" dirty="0" smtClean="0">
                <a:solidFill>
                  <a:srgbClr val="00B050"/>
                </a:solidFill>
              </a:rPr>
              <a:t>Bandwidth </a:t>
            </a:r>
            <a:r>
              <a:rPr lang="en-US" sz="2000" b="1" u="sng" dirty="0">
                <a:solidFill>
                  <a:srgbClr val="00B050"/>
                </a:solidFill>
              </a:rPr>
              <a:t>Memory (HBM) -&gt; </a:t>
            </a:r>
            <a:r>
              <a:rPr lang="en-US" sz="2000" b="1" u="sng" dirty="0" smtClean="0">
                <a:solidFill>
                  <a:srgbClr val="00B050"/>
                </a:solidFill>
              </a:rPr>
              <a:t>Bandwidth</a:t>
            </a:r>
          </a:p>
          <a:p>
            <a:pPr lvl="1"/>
            <a:endParaRPr lang="en-US" sz="2000" b="1" u="sng" dirty="0">
              <a:solidFill>
                <a:srgbClr val="00B050"/>
              </a:solidFill>
            </a:endParaRPr>
          </a:p>
          <a:p>
            <a:r>
              <a:rPr lang="en-US" sz="2800" dirty="0"/>
              <a:t>HBM Use cases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NVIDIA A100, Xilinx </a:t>
            </a:r>
            <a:r>
              <a:rPr lang="en-US" sz="2000" dirty="0" err="1"/>
              <a:t>Virtex</a:t>
            </a:r>
            <a:r>
              <a:rPr lang="en-US" sz="2000" dirty="0"/>
              <a:t> </a:t>
            </a:r>
            <a:r>
              <a:rPr lang="en-US" sz="2000" dirty="0" err="1"/>
              <a:t>Ultrascale</a:t>
            </a:r>
            <a:r>
              <a:rPr lang="en-US" sz="2000" dirty="0"/>
              <a:t>+ HBM, AMD Radeon Pro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The Summit Supercomputer</a:t>
            </a:r>
          </a:p>
          <a:p>
            <a:endParaRPr lang="en-US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4681" y="2036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9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329"/>
    </mc:Choice>
    <mc:Fallback xmlns="">
      <p:transition advTm="4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4420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Why HBM?</a:t>
            </a:r>
          </a:p>
          <a:p>
            <a:r>
              <a:rPr lang="en-US" sz="3200" dirty="0"/>
              <a:t>What is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Undervolting</a:t>
            </a:r>
          </a:p>
          <a:p>
            <a:r>
              <a:rPr lang="en-US" sz="3200" dirty="0">
                <a:solidFill>
                  <a:schemeClr val="bg2"/>
                </a:solidFill>
              </a:rPr>
              <a:t>Methodology</a:t>
            </a:r>
          </a:p>
          <a:p>
            <a:r>
              <a:rPr lang="en-US" sz="3200" dirty="0">
                <a:solidFill>
                  <a:schemeClr val="bg2"/>
                </a:solidFill>
              </a:rPr>
              <a:t>Results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Reliability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36004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95"/>
    </mc:Choice>
    <mc:Fallback xmlns="">
      <p:transition advTm="219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</p:spPr>
        <p:txBody>
          <a:bodyPr/>
          <a:lstStyle/>
          <a:p>
            <a:r>
              <a:rPr lang="en-US" dirty="0"/>
              <a:t>What is HBM?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77244"/>
            <a:ext cx="12191999" cy="5480756"/>
          </a:xfrm>
        </p:spPr>
        <p:txBody>
          <a:bodyPr/>
          <a:lstStyle/>
          <a:p>
            <a:r>
              <a:rPr lang="en-US" sz="2800" b="1" dirty="0">
                <a:solidFill>
                  <a:srgbClr val="00B050"/>
                </a:solidFill>
              </a:rPr>
              <a:t>IDEA</a:t>
            </a:r>
            <a:r>
              <a:rPr lang="en-US" sz="2800" dirty="0">
                <a:solidFill>
                  <a:srgbClr val="00B050"/>
                </a:solidFill>
              </a:rPr>
              <a:t>:</a:t>
            </a:r>
            <a:r>
              <a:rPr lang="en-US" sz="2800" dirty="0"/>
              <a:t> Integrate </a:t>
            </a:r>
            <a:r>
              <a:rPr lang="en-US" sz="2800" b="1" dirty="0">
                <a:solidFill>
                  <a:srgbClr val="7030A0"/>
                </a:solidFill>
              </a:rPr>
              <a:t>stacks</a:t>
            </a:r>
            <a:r>
              <a:rPr lang="en-US" sz="2800" dirty="0"/>
              <a:t> DRAM chips into the computing package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Use </a:t>
            </a:r>
            <a:r>
              <a:rPr lang="en-US" sz="2000" b="1" dirty="0">
                <a:solidFill>
                  <a:srgbClr val="0070C0"/>
                </a:solidFill>
              </a:rPr>
              <a:t>TSVs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70C0"/>
                </a:solidFill>
              </a:rPr>
              <a:t>µBumps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0070C0"/>
                </a:solidFill>
              </a:rPr>
              <a:t>Silicon Interposer</a:t>
            </a:r>
            <a:r>
              <a:rPr lang="en-US" sz="2000" dirty="0"/>
              <a:t> to connect everything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Eight 128bits</a:t>
            </a:r>
            <a:r>
              <a:rPr lang="en-US" sz="2000" dirty="0"/>
              <a:t> wide channels per </a:t>
            </a:r>
            <a:r>
              <a:rPr lang="en-US" sz="2000" dirty="0" smtClean="0"/>
              <a:t>stack</a:t>
            </a:r>
          </a:p>
          <a:p>
            <a:pPr lvl="1"/>
            <a:endParaRPr lang="en-US" sz="2000" dirty="0"/>
          </a:p>
          <a:p>
            <a:r>
              <a:rPr lang="en-US" sz="2800" dirty="0"/>
              <a:t>Benefits: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An order of magnitude</a:t>
            </a:r>
            <a:r>
              <a:rPr lang="en-US" sz="2000" b="1" dirty="0">
                <a:solidFill>
                  <a:srgbClr val="00B050"/>
                </a:solidFill>
              </a:rPr>
              <a:t> Higher Bandwidth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Smaller</a:t>
            </a:r>
            <a:r>
              <a:rPr lang="en-US" sz="2000" dirty="0"/>
              <a:t> form factor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Lower energy per bit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(7pJ vs 25pJ in </a:t>
            </a:r>
            <a:r>
              <a:rPr lang="en-US" sz="2000" dirty="0" err="1"/>
              <a:t>DDRx</a:t>
            </a:r>
            <a:r>
              <a:rPr lang="en-US" sz="2000" dirty="0" smtClean="0"/>
              <a:t>)</a:t>
            </a:r>
          </a:p>
          <a:p>
            <a:pPr lvl="1"/>
            <a:endParaRPr lang="en-US" sz="2000" dirty="0"/>
          </a:p>
          <a:p>
            <a:r>
              <a:rPr lang="en-US" sz="2800" dirty="0"/>
              <a:t>Challenge: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Uses the package’s </a:t>
            </a:r>
            <a:r>
              <a:rPr lang="en-US" sz="2000" b="1" dirty="0">
                <a:solidFill>
                  <a:srgbClr val="FF0000"/>
                </a:solidFill>
              </a:rPr>
              <a:t>power</a:t>
            </a:r>
            <a:r>
              <a:rPr lang="en-US" sz="2000" dirty="0"/>
              <a:t> budget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Save power but </a:t>
            </a:r>
            <a:r>
              <a:rPr lang="en-US" sz="2000" b="1" dirty="0">
                <a:solidFill>
                  <a:srgbClr val="0070C0"/>
                </a:solidFill>
              </a:rPr>
              <a:t>NOT</a:t>
            </a:r>
            <a:r>
              <a:rPr lang="en-US" sz="2000" dirty="0"/>
              <a:t> lose bandwidth: </a:t>
            </a:r>
            <a:r>
              <a:rPr lang="en-US" sz="2800" b="1" dirty="0">
                <a:solidFill>
                  <a:srgbClr val="00B050"/>
                </a:solidFill>
              </a:rPr>
              <a:t>Undervolting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 r="63061" b="11424"/>
          <a:stretch/>
        </p:blipFill>
        <p:spPr>
          <a:xfrm>
            <a:off x="7168153" y="2252369"/>
            <a:ext cx="4631632" cy="356124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8839" y="38128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3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275"/>
    </mc:Choice>
    <mc:Fallback xmlns="">
      <p:transition advTm="3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530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r>
              <a:rPr lang="en-US" dirty="0"/>
              <a:t>Xilinx VCU128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3" y="1112861"/>
            <a:ext cx="9258299" cy="5872141"/>
          </a:xfrm>
        </p:spPr>
        <p:txBody>
          <a:bodyPr/>
          <a:lstStyle/>
          <a:p>
            <a:pPr marL="0" indent="0" algn="r">
              <a:buNone/>
            </a:pPr>
            <a:endParaRPr lang="en-US" sz="18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7" b="11047"/>
          <a:stretch/>
        </p:blipFill>
        <p:spPr>
          <a:xfrm>
            <a:off x="4995981" y="2064255"/>
            <a:ext cx="5614865" cy="34040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95981" y="3101012"/>
            <a:ext cx="2789669" cy="73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95981" y="4366595"/>
            <a:ext cx="2789669" cy="110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95979" y="4032727"/>
            <a:ext cx="2789669" cy="33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95977" y="3836507"/>
            <a:ext cx="2789669" cy="300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85644" y="2861471"/>
            <a:ext cx="2825200" cy="2606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18915" y="3413629"/>
            <a:ext cx="113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AXI Ports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8785" y="4372664"/>
            <a:ext cx="219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Pseudo Channels (PC)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66419" y="4070910"/>
            <a:ext cx="259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Memory Controllers (MC)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61585" y="2151125"/>
            <a:ext cx="239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SLR=Super Logic Region</a:t>
            </a:r>
          </a:p>
          <a:p>
            <a:pPr algn="r"/>
            <a:r>
              <a:rPr lang="en-US" dirty="0"/>
              <a:t>(Reconfigurable Fabric)</a:t>
            </a:r>
          </a:p>
        </p:txBody>
      </p:sp>
      <p:cxnSp>
        <p:nvCxnSpPr>
          <p:cNvPr id="20" name="Straight Arrow Connector 19"/>
          <p:cNvCxnSpPr>
            <a:stCxn id="15" idx="3"/>
          </p:cNvCxnSpPr>
          <p:nvPr/>
        </p:nvCxnSpPr>
        <p:spPr>
          <a:xfrm>
            <a:off x="4458396" y="2474291"/>
            <a:ext cx="537581" cy="2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61585" y="2797453"/>
            <a:ext cx="239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HBM Stacks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73653" y="2075065"/>
            <a:ext cx="5393447" cy="787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14539" y="2864681"/>
            <a:ext cx="2789669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9" idx="3"/>
          </p:cNvCxnSpPr>
          <p:nvPr/>
        </p:nvCxnSpPr>
        <p:spPr>
          <a:xfrm flipV="1">
            <a:off x="4458396" y="3595757"/>
            <a:ext cx="537585" cy="2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458396" y="2983143"/>
            <a:ext cx="537581" cy="2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443094" y="4561504"/>
            <a:ext cx="537585" cy="2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66419" y="3752451"/>
            <a:ext cx="259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Switches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58392" y="3936543"/>
            <a:ext cx="537585" cy="2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458392" y="4252673"/>
            <a:ext cx="537585" cy="2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36065" y="2727642"/>
            <a:ext cx="31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46907" y="3343667"/>
            <a:ext cx="52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32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27789" y="4318508"/>
            <a:ext cx="52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3F1C89-6E49-4373-B5C1-D4C3F7EA4DA9}"/>
              </a:ext>
            </a:extLst>
          </p:cNvPr>
          <p:cNvSpPr txBox="1"/>
          <p:nvPr/>
        </p:nvSpPr>
        <p:spPr>
          <a:xfrm>
            <a:off x="2258785" y="4944403"/>
            <a:ext cx="219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Memory Array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2C6867-3C61-4B5A-8C57-33393697C0CD}"/>
              </a:ext>
            </a:extLst>
          </p:cNvPr>
          <p:cNvCxnSpPr/>
          <p:nvPr/>
        </p:nvCxnSpPr>
        <p:spPr>
          <a:xfrm>
            <a:off x="4443094" y="5146853"/>
            <a:ext cx="537581" cy="2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8607" y="33436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1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543"/>
    </mc:Choice>
    <mc:Fallback xmlns="">
      <p:transition advTm="4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9" grpId="0"/>
      <p:bldP spid="16" grpId="0"/>
      <p:bldP spid="17" grpId="0"/>
      <p:bldP spid="15" grpId="0"/>
      <p:bldP spid="27" grpId="0"/>
      <p:bldP spid="34" grpId="0" animBg="1"/>
      <p:bldP spid="37" grpId="0" animBg="1"/>
      <p:bldP spid="44" grpId="0"/>
      <p:bldP spid="47" grpId="0"/>
      <p:bldP spid="48" grpId="0"/>
      <p:bldP spid="52" grpId="0"/>
      <p:bldP spid="30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42420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45577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Why HBM?</a:t>
            </a:r>
          </a:p>
          <a:p>
            <a:r>
              <a:rPr lang="en-US" sz="3200" dirty="0">
                <a:solidFill>
                  <a:schemeClr val="bg2"/>
                </a:solidFill>
              </a:rPr>
              <a:t>What is HBM?</a:t>
            </a:r>
          </a:p>
          <a:p>
            <a:r>
              <a:rPr lang="en-US" sz="3200" dirty="0"/>
              <a:t>Undervolting</a:t>
            </a:r>
          </a:p>
          <a:p>
            <a:r>
              <a:rPr lang="en-US" sz="3200" dirty="0">
                <a:solidFill>
                  <a:schemeClr val="bg2"/>
                </a:solidFill>
              </a:rPr>
              <a:t>Methodology</a:t>
            </a:r>
          </a:p>
          <a:p>
            <a:r>
              <a:rPr lang="en-US" sz="3200" dirty="0">
                <a:solidFill>
                  <a:schemeClr val="bg2"/>
                </a:solidFill>
              </a:rPr>
              <a:t>Results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Reliability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The Trade-off</a:t>
            </a:r>
          </a:p>
        </p:txBody>
      </p:sp>
    </p:spTree>
    <p:extLst>
      <p:ext uri="{BB962C8B-B14F-4D97-AF65-F5344CB8AC3E}">
        <p14:creationId xmlns:p14="http://schemas.microsoft.com/office/powerpoint/2010/main" val="36265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5"/>
    </mc:Choice>
    <mc:Fallback xmlns="">
      <p:transition advTm="152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7.4|8.2|11.2|1.4|4.2|1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.8|0.9|2.2|1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.1|4.5|3.4|7.4|1.7|3.4|4.5|0.9|2.1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5.1|6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4|4.8|3.9|6.4|2.3|11.3|3.9|2.3|3.6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7|5.8|5.5|3.5|3.8|4.9|4.2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|3.7|6.7|0.5|1.9|1.3|2.5|0.8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5|-14.1|17.7|6.2|2.3|4.1|4|2.9|0.6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9|9.9|2.9|1.1|5.5|5.8|2.5|2.3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6|1.5|0.6|0.8|0.2|0.3|0.3|0.2|0.2|34.7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7.4|7|4|3|6.5|5.3|2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133893</TotalTime>
  <Words>2417</Words>
  <Application>Microsoft Office PowerPoint</Application>
  <PresentationFormat>Widescreen</PresentationFormat>
  <Paragraphs>336</Paragraphs>
  <Slides>21</Slides>
  <Notes>21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 Light</vt:lpstr>
      <vt:lpstr>Arial</vt:lpstr>
      <vt:lpstr>Calibri</vt:lpstr>
      <vt:lpstr>Wingdings</vt:lpstr>
      <vt:lpstr>Times New Roman</vt:lpstr>
      <vt:lpstr>Cambria Math</vt:lpstr>
      <vt:lpstr>Cambria</vt:lpstr>
      <vt:lpstr>Office Theme</vt:lpstr>
      <vt:lpstr>Understanding Power Consumption and Reliability of High-Bandwidth Memory with Voltage Underscaling</vt:lpstr>
      <vt:lpstr>Executive Summary</vt:lpstr>
      <vt:lpstr>Outline</vt:lpstr>
      <vt:lpstr>Outline</vt:lpstr>
      <vt:lpstr>Why HBM?</vt:lpstr>
      <vt:lpstr>Outline</vt:lpstr>
      <vt:lpstr>What is HBM?</vt:lpstr>
      <vt:lpstr>Xilinx VCU128</vt:lpstr>
      <vt:lpstr>Outline</vt:lpstr>
      <vt:lpstr>Undervolting</vt:lpstr>
      <vt:lpstr>Outline</vt:lpstr>
      <vt:lpstr>Methodology</vt:lpstr>
      <vt:lpstr>Outline</vt:lpstr>
      <vt:lpstr>Power: Active and Idle</vt:lpstr>
      <vt:lpstr>Power: α</vt:lpstr>
      <vt:lpstr>Outline</vt:lpstr>
      <vt:lpstr>Reliability: the Regions</vt:lpstr>
      <vt:lpstr>Reliability: the Variations</vt:lpstr>
      <vt:lpstr>Outline</vt:lpstr>
      <vt:lpstr>The Trade-Off</vt:lpstr>
      <vt:lpstr>Understanding Power Consumption and Reliability of High-Bandwidth Memory with Voltage Underscaling</vt:lpstr>
    </vt:vector>
  </TitlesOfParts>
  <Company>Razer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bscuser</cp:lastModifiedBy>
  <cp:revision>5422</cp:revision>
  <cp:lastPrinted>2018-02-26T17:35:43Z</cp:lastPrinted>
  <dcterms:created xsi:type="dcterms:W3CDTF">2017-06-05T15:22:10Z</dcterms:created>
  <dcterms:modified xsi:type="dcterms:W3CDTF">2021-02-08T14:00:31Z</dcterms:modified>
</cp:coreProperties>
</file>