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75"/>
  </p:notesMasterIdLst>
  <p:handoutMasterIdLst>
    <p:handoutMasterId r:id="rId76"/>
  </p:handoutMasterIdLst>
  <p:sldIdLst>
    <p:sldId id="649" r:id="rId2"/>
    <p:sldId id="7123" r:id="rId3"/>
    <p:sldId id="1225" r:id="rId4"/>
    <p:sldId id="3947" r:id="rId5"/>
    <p:sldId id="3719" r:id="rId6"/>
    <p:sldId id="6306" r:id="rId7"/>
    <p:sldId id="257" r:id="rId8"/>
    <p:sldId id="6302" r:id="rId9"/>
    <p:sldId id="6304" r:id="rId10"/>
    <p:sldId id="665" r:id="rId11"/>
    <p:sldId id="1227" r:id="rId12"/>
    <p:sldId id="1228" r:id="rId13"/>
    <p:sldId id="1229" r:id="rId14"/>
    <p:sldId id="301" r:id="rId15"/>
    <p:sldId id="348" r:id="rId16"/>
    <p:sldId id="1223" r:id="rId17"/>
    <p:sldId id="1224" r:id="rId18"/>
    <p:sldId id="1221" r:id="rId19"/>
    <p:sldId id="1232" r:id="rId20"/>
    <p:sldId id="7100" r:id="rId21"/>
    <p:sldId id="1204" r:id="rId22"/>
    <p:sldId id="583" r:id="rId23"/>
    <p:sldId id="1209" r:id="rId24"/>
    <p:sldId id="1208" r:id="rId25"/>
    <p:sldId id="7102" r:id="rId26"/>
    <p:sldId id="7115" r:id="rId27"/>
    <p:sldId id="7116" r:id="rId28"/>
    <p:sldId id="7117" r:id="rId29"/>
    <p:sldId id="1233" r:id="rId30"/>
    <p:sldId id="1128" r:id="rId31"/>
    <p:sldId id="1210" r:id="rId32"/>
    <p:sldId id="1236" r:id="rId33"/>
    <p:sldId id="1211" r:id="rId34"/>
    <p:sldId id="1237" r:id="rId35"/>
    <p:sldId id="1212" r:id="rId36"/>
    <p:sldId id="7106" r:id="rId37"/>
    <p:sldId id="1213" r:id="rId38"/>
    <p:sldId id="7101" r:id="rId39"/>
    <p:sldId id="1234" r:id="rId40"/>
    <p:sldId id="1238" r:id="rId41"/>
    <p:sldId id="1215" r:id="rId42"/>
    <p:sldId id="6301" r:id="rId43"/>
    <p:sldId id="7107" r:id="rId44"/>
    <p:sldId id="7118" r:id="rId45"/>
    <p:sldId id="7119" r:id="rId46"/>
    <p:sldId id="1217" r:id="rId47"/>
    <p:sldId id="1235" r:id="rId48"/>
    <p:sldId id="1231" r:id="rId49"/>
    <p:sldId id="5300" r:id="rId50"/>
    <p:sldId id="7104" r:id="rId51"/>
    <p:sldId id="6305" r:id="rId52"/>
    <p:sldId id="6801" r:id="rId53"/>
    <p:sldId id="7099" r:id="rId54"/>
    <p:sldId id="6847" r:id="rId55"/>
    <p:sldId id="3721" r:id="rId56"/>
    <p:sldId id="3722" r:id="rId57"/>
    <p:sldId id="4894" r:id="rId58"/>
    <p:sldId id="4895" r:id="rId59"/>
    <p:sldId id="4699" r:id="rId60"/>
    <p:sldId id="5521" r:id="rId61"/>
    <p:sldId id="5924" r:id="rId62"/>
    <p:sldId id="5923" r:id="rId63"/>
    <p:sldId id="5036" r:id="rId64"/>
    <p:sldId id="7109" r:id="rId65"/>
    <p:sldId id="7110" r:id="rId66"/>
    <p:sldId id="7112" r:id="rId67"/>
    <p:sldId id="7113" r:id="rId68"/>
    <p:sldId id="7114" r:id="rId69"/>
    <p:sldId id="5301" r:id="rId70"/>
    <p:sldId id="1230" r:id="rId71"/>
    <p:sldId id="559" r:id="rId72"/>
    <p:sldId id="7120" r:id="rId73"/>
    <p:sldId id="7121"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95CA9F4-C014-4D42-A27D-6FB6206EF324}">
          <p14:sldIdLst>
            <p14:sldId id="649"/>
            <p14:sldId id="7123"/>
            <p14:sldId id="1225"/>
            <p14:sldId id="3947"/>
            <p14:sldId id="3719"/>
            <p14:sldId id="6306"/>
            <p14:sldId id="257"/>
            <p14:sldId id="6302"/>
            <p14:sldId id="6304"/>
            <p14:sldId id="665"/>
            <p14:sldId id="1227"/>
            <p14:sldId id="1228"/>
            <p14:sldId id="1229"/>
            <p14:sldId id="301"/>
            <p14:sldId id="348"/>
            <p14:sldId id="1223"/>
            <p14:sldId id="1224"/>
            <p14:sldId id="1221"/>
            <p14:sldId id="1232"/>
            <p14:sldId id="7100"/>
            <p14:sldId id="1204"/>
            <p14:sldId id="583"/>
            <p14:sldId id="1209"/>
            <p14:sldId id="1208"/>
            <p14:sldId id="7102"/>
            <p14:sldId id="7115"/>
            <p14:sldId id="7116"/>
            <p14:sldId id="7117"/>
            <p14:sldId id="1233"/>
            <p14:sldId id="1128"/>
            <p14:sldId id="1210"/>
            <p14:sldId id="1236"/>
            <p14:sldId id="1211"/>
            <p14:sldId id="1237"/>
            <p14:sldId id="1212"/>
            <p14:sldId id="7106"/>
            <p14:sldId id="1213"/>
            <p14:sldId id="7101"/>
            <p14:sldId id="1234"/>
            <p14:sldId id="1238"/>
            <p14:sldId id="1215"/>
            <p14:sldId id="6301"/>
            <p14:sldId id="7107"/>
            <p14:sldId id="7118"/>
            <p14:sldId id="7119"/>
            <p14:sldId id="1217"/>
            <p14:sldId id="1235"/>
            <p14:sldId id="1231"/>
            <p14:sldId id="5300"/>
            <p14:sldId id="7104"/>
          </p14:sldIdLst>
        </p14:section>
        <p14:section name="HCfirst and Implications on Defense Backup" id="{1877A635-6920-4D36-BDFC-A572C183ACE1}">
          <p14:sldIdLst>
            <p14:sldId id="6305"/>
            <p14:sldId id="6801"/>
            <p14:sldId id="7099"/>
          </p14:sldIdLst>
        </p14:section>
        <p14:section name="Mitigations Backup" id="{8EC4C8E9-D2F3-4D9F-8C9F-2BBE00BB21FF}">
          <p14:sldIdLst>
            <p14:sldId id="6847"/>
          </p14:sldIdLst>
        </p14:section>
        <p14:section name="Security Implications Backup" id="{8CE673CA-FA35-4D92-8BE7-9F0B4AF73F33}">
          <p14:sldIdLst>
            <p14:sldId id="3721"/>
            <p14:sldId id="3722"/>
            <p14:sldId id="4894"/>
            <p14:sldId id="4895"/>
            <p14:sldId id="4699"/>
            <p14:sldId id="5521"/>
            <p14:sldId id="5924"/>
            <p14:sldId id="5923"/>
            <p14:sldId id="5036"/>
          </p14:sldIdLst>
        </p14:section>
        <p14:section name="Circuit-level RH Backup" id="{CBE3AF71-4B43-47C3-AE12-C9292CC867A9}">
          <p14:sldIdLst>
            <p14:sldId id="7109"/>
            <p14:sldId id="7110"/>
            <p14:sldId id="7112"/>
            <p14:sldId id="7113"/>
            <p14:sldId id="7114"/>
          </p14:sldIdLst>
        </p14:section>
        <p14:section name="Other Backup" id="{67596429-0E3E-4236-803F-06F0074F878D}">
          <p14:sldIdLst>
            <p14:sldId id="5301"/>
            <p14:sldId id="1230"/>
            <p14:sldId id="559"/>
            <p14:sldId id="7120"/>
            <p14:sldId id="71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565768-B9C7-452C-840C-CF80B6EBBAF4}" name="Olgun  Ataberk" initials="OA" userId="S::aolgun@ethz.ch::af774e6e-6259-4f74-8c0e-70a4d8a169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taberk Olgun" initials="AO" lastIdx="2" clrIdx="0">
    <p:extLst>
      <p:ext uri="{19B8F6BF-5375-455C-9EA6-DF929625EA0E}">
        <p15:presenceInfo xmlns:p15="http://schemas.microsoft.com/office/powerpoint/2012/main" userId="S::aolgun@etu.edu.tr::acd4a36d-8e2b-4bf9-9640-24bbf4f0f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0000"/>
    <a:srgbClr val="54A84C"/>
    <a:srgbClr val="E3F1D9"/>
    <a:srgbClr val="F73015"/>
    <a:srgbClr val="0000FF"/>
    <a:srgbClr val="F6F5F5"/>
    <a:srgbClr val="D17372"/>
    <a:srgbClr val="DC602C"/>
    <a:srgbClr val="CB7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89" autoAdjust="0"/>
    <p:restoredTop sz="65211" autoAdjust="0"/>
  </p:normalViewPr>
  <p:slideViewPr>
    <p:cSldViewPr snapToGrid="0">
      <p:cViewPr varScale="1">
        <p:scale>
          <a:sx n="78" d="100"/>
          <a:sy n="78" d="100"/>
        </p:scale>
        <p:origin x="2144" y="168"/>
      </p:cViewPr>
      <p:guideLst/>
    </p:cSldViewPr>
  </p:slideViewPr>
  <p:outlineViewPr>
    <p:cViewPr>
      <p:scale>
        <a:sx n="33" d="100"/>
        <a:sy n="33" d="100"/>
      </p:scale>
      <p:origin x="0" y="-4840"/>
    </p:cViewPr>
  </p:outlineViewPr>
  <p:notesTextViewPr>
    <p:cViewPr>
      <p:scale>
        <a:sx n="135" d="100"/>
        <a:sy n="135" d="100"/>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7DA08E8-53C0-41C1-B14E-9595836993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30143DBD-F10E-492C-ADF8-342A939EC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9D07D-4A00-4F92-AF55-18EA03C4412A}" type="datetimeFigureOut">
              <a:rPr lang="tr-TR" smtClean="0"/>
              <a:t>2.07.2023</a:t>
            </a:fld>
            <a:endParaRPr lang="tr-TR"/>
          </a:p>
        </p:txBody>
      </p:sp>
      <p:sp>
        <p:nvSpPr>
          <p:cNvPr id="4" name="Alt Bilgi Yer Tutucusu 3">
            <a:extLst>
              <a:ext uri="{FF2B5EF4-FFF2-40B4-BE49-F238E27FC236}">
                <a16:creationId xmlns:a16="http://schemas.microsoft.com/office/drawing/2014/main" id="{76D6159E-3F4F-4721-B75C-D4A1DC2369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8C30C48-0F14-4D5C-A4D0-95BC22142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118C-437E-4328-ACDE-5D7FE2C38D98}" type="slidenum">
              <a:rPr lang="tr-TR" smtClean="0"/>
              <a:t>‹#›</a:t>
            </a:fld>
            <a:endParaRPr lang="tr-TR"/>
          </a:p>
        </p:txBody>
      </p:sp>
    </p:spTree>
    <p:extLst>
      <p:ext uri="{BB962C8B-B14F-4D97-AF65-F5344CB8AC3E}">
        <p14:creationId xmlns:p14="http://schemas.microsoft.com/office/powerpoint/2010/main" val="425548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997D-A77B-4492-B8BA-B7DF74E65B62}" type="datetimeFigureOut">
              <a:rPr lang="tr-TR" smtClean="0"/>
              <a:t>2.07.2023</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75381-7527-4E0E-A355-7550D954D08C}" type="slidenum">
              <a:rPr lang="tr-TR" smtClean="0"/>
              <a:t>‹#›</a:t>
            </a:fld>
            <a:endParaRPr lang="tr-TR"/>
          </a:p>
        </p:txBody>
      </p:sp>
    </p:spTree>
    <p:extLst>
      <p:ext uri="{BB962C8B-B14F-4D97-AF65-F5344CB8AC3E}">
        <p14:creationId xmlns:p14="http://schemas.microsoft.com/office/powerpoint/2010/main" val="9541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all,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 am Ataberk and I will present our work, An Experimental Analysis of </a:t>
            </a:r>
            <a:r>
              <a:rPr lang="en-US" baseline="0" dirty="0" err="1"/>
              <a:t>RowHammer</a:t>
            </a:r>
            <a:r>
              <a:rPr lang="en-US" baseline="0" dirty="0"/>
              <a:t> in HBM2 DRAM Chips</a:t>
            </a:r>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8932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typical HBM2 DRAM system </a:t>
            </a:r>
            <a:r>
              <a:rPr lang="en-US" b="1" dirty="0"/>
              <a:t>[CLICK]</a:t>
            </a:r>
            <a:r>
              <a:rPr lang="en-US" b="0" dirty="0"/>
              <a:t> consists of a compute chip and multiple HBM2 DRAM chips.</a:t>
            </a:r>
          </a:p>
          <a:p>
            <a:endParaRPr lang="en-US" b="0" dirty="0"/>
          </a:p>
          <a:p>
            <a:r>
              <a:rPr lang="en-US" b="1" dirty="0"/>
              <a:t>[CLICK]</a:t>
            </a:r>
            <a:r>
              <a:rPr lang="en-US" b="0" dirty="0"/>
              <a:t> All of these chips are integrated into a single package to form the HBM2 system.</a:t>
            </a:r>
          </a:p>
        </p:txBody>
      </p:sp>
      <p:sp>
        <p:nvSpPr>
          <p:cNvPr id="4" name="Slide Number Placeholder 3"/>
          <p:cNvSpPr>
            <a:spLocks noGrp="1"/>
          </p:cNvSpPr>
          <p:nvPr>
            <p:ph type="sldNum" sz="quarter" idx="10"/>
          </p:nvPr>
        </p:nvSpPr>
        <p:spPr/>
        <p:txBody>
          <a:bodyPr/>
          <a:lstStyle/>
          <a:p>
            <a:fld id="{35E676A0-33B1-4B4B-B1AA-B0B917FCAA93}" type="slidenum">
              <a:rPr lang="en-US" smtClean="0"/>
              <a:t>10</a:t>
            </a:fld>
            <a:endParaRPr lang="en-US"/>
          </a:p>
        </p:txBody>
      </p:sp>
    </p:spTree>
    <p:extLst>
      <p:ext uri="{BB962C8B-B14F-4D97-AF65-F5344CB8AC3E}">
        <p14:creationId xmlns:p14="http://schemas.microsoft.com/office/powerpoint/2010/main" val="17922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is a different view of the same HBM system</a:t>
            </a:r>
          </a:p>
          <a:p>
            <a:r>
              <a:rPr lang="en-US" b="1" dirty="0"/>
              <a:t>[CLICK]</a:t>
            </a:r>
            <a:r>
              <a:rPr lang="en-US" b="0" dirty="0"/>
              <a:t> The FPGA and the HBM chips reside in the same package and are connected by a Silicon Interposer</a:t>
            </a:r>
            <a:endParaRPr lang="en-US" b="1" dirty="0"/>
          </a:p>
          <a:p>
            <a:r>
              <a:rPr lang="en-US" b="1" dirty="0"/>
              <a:t>[CLICK] </a:t>
            </a:r>
            <a:r>
              <a:rPr lang="en-US" b="0" dirty="0"/>
              <a:t>The memory controller in the FPGA communicates with the buffer die in the 3D-stacked HBM chip</a:t>
            </a:r>
          </a:p>
          <a:p>
            <a:r>
              <a:rPr lang="en-US" b="1" dirty="0"/>
              <a:t>[Click]</a:t>
            </a:r>
            <a:r>
              <a:rPr lang="en-US" b="0" dirty="0"/>
              <a:t> over the HBM interface</a:t>
            </a:r>
          </a:p>
          <a:p>
            <a:r>
              <a:rPr lang="en-US" b="1" dirty="0"/>
              <a:t>[CLICK] </a:t>
            </a:r>
            <a:r>
              <a:rPr lang="en-US" b="0" dirty="0"/>
              <a:t>The HBM2 chip contains multiple 3D-stacked DRAM dies</a:t>
            </a:r>
          </a:p>
          <a:p>
            <a:r>
              <a:rPr lang="en-US" b="1" dirty="0"/>
              <a:t>[CLICK] E</a:t>
            </a:r>
            <a:r>
              <a:rPr lang="en-US" b="0" dirty="0"/>
              <a:t>ach DAM die contains one or multiple DRAM channels</a:t>
            </a:r>
          </a:p>
          <a:p>
            <a:r>
              <a:rPr lang="en-US" b="1" dirty="0"/>
              <a:t>[CLICK] </a:t>
            </a:r>
            <a:r>
              <a:rPr lang="en-US" b="0" dirty="0"/>
              <a:t>High-speed through silicon vias connect the 3D-stacked channels to the buffer die</a:t>
            </a:r>
          </a:p>
        </p:txBody>
      </p:sp>
      <p:sp>
        <p:nvSpPr>
          <p:cNvPr id="4" name="Slide Number Placeholder 3"/>
          <p:cNvSpPr>
            <a:spLocks noGrp="1"/>
          </p:cNvSpPr>
          <p:nvPr>
            <p:ph type="sldNum" sz="quarter" idx="10"/>
          </p:nvPr>
        </p:nvSpPr>
        <p:spPr/>
        <p:txBody>
          <a:bodyPr/>
          <a:lstStyle/>
          <a:p>
            <a:fld id="{35E676A0-33B1-4B4B-B1AA-B0B917FCAA93}" type="slidenum">
              <a:rPr lang="en-US" smtClean="0"/>
              <a:t>11</a:t>
            </a:fld>
            <a:endParaRPr lang="en-US"/>
          </a:p>
        </p:txBody>
      </p:sp>
    </p:spTree>
    <p:extLst>
      <p:ext uri="{BB962C8B-B14F-4D97-AF65-F5344CB8AC3E}">
        <p14:creationId xmlns:p14="http://schemas.microsoft.com/office/powerpoint/2010/main" val="3019633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now look at what is inside a DRAM channel</a:t>
            </a:r>
          </a:p>
        </p:txBody>
      </p:sp>
      <p:sp>
        <p:nvSpPr>
          <p:cNvPr id="4" name="Slide Number Placeholder 3"/>
          <p:cNvSpPr>
            <a:spLocks noGrp="1"/>
          </p:cNvSpPr>
          <p:nvPr>
            <p:ph type="sldNum" sz="quarter" idx="10"/>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356972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HBM DRAM channel contains multiple pseudo-channels and each pseudo-channel contains multiple banks </a:t>
            </a:r>
            <a:r>
              <a:rPr lang="en-US" b="1" dirty="0"/>
              <a:t>[CLICK]</a:t>
            </a:r>
          </a:p>
          <a:p>
            <a:r>
              <a:rPr lang="en-US" dirty="0"/>
              <a:t>Each bank is composed of multiple subarrays </a:t>
            </a:r>
            <a:r>
              <a:rPr lang="en-US" b="1" dirty="0"/>
              <a:t>[CLICK]</a:t>
            </a:r>
          </a:p>
          <a:p>
            <a:r>
              <a:rPr lang="en-US" dirty="0"/>
              <a:t>And a subarray consists of many DRAM rows. </a:t>
            </a:r>
            <a:r>
              <a:rPr lang="en-US" b="1" dirty="0"/>
              <a:t>[CLICK]</a:t>
            </a:r>
          </a:p>
          <a:p>
            <a:endParaRPr lang="en-US" dirty="0"/>
          </a:p>
          <a:p>
            <a:r>
              <a:rPr lang="en-US" dirty="0"/>
              <a:t>Each DRAM row contains many DRAM storage cells.</a:t>
            </a:r>
          </a:p>
        </p:txBody>
      </p:sp>
      <p:sp>
        <p:nvSpPr>
          <p:cNvPr id="4" name="Slide Number Placeholder 3"/>
          <p:cNvSpPr>
            <a:spLocks noGrp="1"/>
          </p:cNvSpPr>
          <p:nvPr>
            <p:ph type="sldNum" sz="quarter" idx="10"/>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380903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leakage in DRAM cells and the </a:t>
            </a:r>
            <a:r>
              <a:rPr lang="en-US" dirty="0" err="1"/>
              <a:t>RowHammer</a:t>
            </a:r>
            <a:r>
              <a:rPr lang="en-US" dirty="0"/>
              <a:t> phenomenon in more detail.</a:t>
            </a:r>
          </a:p>
          <a:p>
            <a:endParaRPr lang="en-US" dirty="0"/>
          </a:p>
          <a:p>
            <a:r>
              <a:rPr lang="en-US" dirty="0"/>
              <a:t>=========</a:t>
            </a:r>
          </a:p>
          <a:p>
            <a:endParaRPr lang="en-US" dirty="0"/>
          </a:p>
          <a:p>
            <a:r>
              <a:rPr lang="en-US" dirty="0"/>
              <a:t>Flow better: “Now let’s </a:t>
            </a:r>
            <a:r>
              <a:rPr lang="en-US" dirty="0" err="1"/>
              <a:t>lok</a:t>
            </a:r>
            <a:r>
              <a:rPr lang="en-US" dirty="0"/>
              <a:t> at a cell, its </a:t>
            </a:r>
            <a:r>
              <a:rPr lang="en-US" dirty="0" err="1"/>
              <a:t>leakgea</a:t>
            </a:r>
            <a:r>
              <a:rPr lang="en-US" dirty="0"/>
              <a:t> and </a:t>
            </a:r>
            <a:r>
              <a:rPr lang="en-US" dirty="0" err="1"/>
              <a:t>rowhammer</a:t>
            </a:r>
            <a:r>
              <a:rPr lang="en-US" dirty="0"/>
              <a:t> in more detail”</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14</a:t>
            </a:fld>
            <a:endParaRPr lang="tr-TR"/>
          </a:p>
        </p:txBody>
      </p:sp>
    </p:spTree>
    <p:extLst>
      <p:ext uri="{BB962C8B-B14F-4D97-AF65-F5344CB8AC3E}">
        <p14:creationId xmlns:p14="http://schemas.microsoft.com/office/powerpoint/2010/main" val="1867348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cell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where the capacitor in red stores the data and the access transistor gates access to the data</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15</a:t>
            </a:fld>
            <a:endParaRPr lang="en-US"/>
          </a:p>
        </p:txBody>
      </p:sp>
    </p:spTree>
    <p:extLst>
      <p:ext uri="{BB962C8B-B14F-4D97-AF65-F5344CB8AC3E}">
        <p14:creationId xmlns:p14="http://schemas.microsoft.com/office/powerpoint/2010/main" val="196731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0" baseline="0" dirty="0"/>
              <a:t>There’s a threshold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endParaRPr lang="en-US" b="1" baseline="0" dirty="0"/>
          </a:p>
          <a:p>
            <a:r>
              <a:rPr lang="en-US" b="0" baseline="0" dirty="0"/>
              <a:t>In order to prevent charge leakage failures, also known as retention failures, </a:t>
            </a:r>
            <a:r>
              <a:rPr lang="en-US" b="1" baseline="0" dirty="0"/>
              <a:t>[CLICK]</a:t>
            </a:r>
            <a:r>
              <a:rPr lang="en-US" b="0" baseline="0" dirty="0"/>
              <a:t> we issue periodic refresh operations to restore the charge in the cell. </a:t>
            </a:r>
            <a:r>
              <a:rPr lang="en-US" b="1" baseline="0" dirty="0"/>
              <a:t>[CLICK]</a:t>
            </a:r>
            <a:r>
              <a:rPr lang="en-US" b="0" baseline="0" dirty="0"/>
              <a:t> The interval between refresh commands are referred to as the refresh window. </a:t>
            </a:r>
          </a:p>
          <a:p>
            <a:endParaRPr lang="en-US" b="1" baseline="0" dirty="0"/>
          </a:p>
          <a:p>
            <a:endParaRPr lang="en-US" b="0" baseline="0" dirty="0"/>
          </a:p>
          <a:p>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16</a:t>
            </a:fld>
            <a:endParaRPr lang="en-US"/>
          </a:p>
        </p:txBody>
      </p:sp>
    </p:spTree>
    <p:extLst>
      <p:ext uri="{BB962C8B-B14F-4D97-AF65-F5344CB8AC3E}">
        <p14:creationId xmlns:p14="http://schemas.microsoft.com/office/powerpoint/2010/main" val="1463928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lets take a look at this diagram in the context of a </a:t>
            </a:r>
            <a:r>
              <a:rPr lang="en-US" b="0" dirty="0" err="1"/>
              <a:t>RowHammer</a:t>
            </a:r>
            <a:r>
              <a:rPr lang="en-US" b="0" dirty="0"/>
              <a:t> attack. </a:t>
            </a:r>
          </a:p>
          <a:p>
            <a:endParaRPr lang="en-US" b="0" dirty="0"/>
          </a:p>
          <a:p>
            <a:r>
              <a:rPr lang="en-US" b="1" dirty="0"/>
              <a:t>[CLICK]</a:t>
            </a:r>
            <a:r>
              <a:rPr lang="en-US" b="0" dirty="0"/>
              <a:t> If enough activations are issued to a nearby row within a refresh window, the charge leakage rate can be accelerated to the point of failure. </a:t>
            </a:r>
          </a:p>
          <a:p>
            <a:r>
              <a:rPr lang="en-US" b="0" dirty="0"/>
              <a:t>Subsequent refresh commands now see this bit as a 0 value and maintain the discharged state of the cell </a:t>
            </a:r>
          </a:p>
        </p:txBody>
      </p:sp>
      <p:sp>
        <p:nvSpPr>
          <p:cNvPr id="4" name="Slide Number Placeholder 3"/>
          <p:cNvSpPr>
            <a:spLocks noGrp="1"/>
          </p:cNvSpPr>
          <p:nvPr>
            <p:ph type="sldNum" sz="quarter" idx="10"/>
          </p:nvPr>
        </p:nvSpPr>
        <p:spPr/>
        <p:txBody>
          <a:bodyPr/>
          <a:lstStyle/>
          <a:p>
            <a:fld id="{35E676A0-33B1-4B4B-B1AA-B0B917FCAA93}" type="slidenum">
              <a:rPr lang="en-US" smtClean="0"/>
              <a:t>17</a:t>
            </a:fld>
            <a:endParaRPr lang="en-US"/>
          </a:p>
        </p:txBody>
      </p:sp>
    </p:spTree>
    <p:extLst>
      <p:ext uri="{BB962C8B-B14F-4D97-AF65-F5344CB8AC3E}">
        <p14:creationId xmlns:p14="http://schemas.microsoft.com/office/powerpoint/2010/main" val="304184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re-iterate the problem we are tackling in our work.</a:t>
            </a:r>
          </a:p>
          <a:p>
            <a:endParaRPr lang="en-US" dirty="0"/>
          </a:p>
          <a:p>
            <a:r>
              <a:rPr lang="en-US" dirty="0"/>
              <a:t>No prior work rigorously studies the </a:t>
            </a:r>
            <a:r>
              <a:rPr lang="en-US" dirty="0" err="1"/>
              <a:t>RowHammer</a:t>
            </a:r>
            <a:r>
              <a:rPr lang="en-US" dirty="0"/>
              <a:t> vulnerability in high bandwidth memory</a:t>
            </a:r>
          </a:p>
          <a:p>
            <a:endParaRPr lang="en-US" dirty="0"/>
          </a:p>
          <a:p>
            <a:r>
              <a:rPr lang="en-US" b="1" dirty="0"/>
              <a:t>[CLICK] </a:t>
            </a:r>
            <a:r>
              <a:rPr lang="en-US" b="0" dirty="0"/>
              <a:t>and our goal is to experimentally analyze how vulnerable real </a:t>
            </a:r>
            <a:r>
              <a:rPr lang="en-US" b="0" dirty="0" err="1"/>
              <a:t>hbm</a:t>
            </a:r>
            <a:r>
              <a:rPr lang="en-US" b="0" dirty="0"/>
              <a:t> chips are to </a:t>
            </a:r>
            <a:r>
              <a:rPr lang="en-US" b="0" dirty="0" err="1"/>
              <a:t>RowHammer</a:t>
            </a:r>
            <a:endParaRPr lang="en-CH" b="1" dirty="0"/>
          </a:p>
        </p:txBody>
      </p:sp>
      <p:sp>
        <p:nvSpPr>
          <p:cNvPr id="4" name="Slide Number Placeholder 3"/>
          <p:cNvSpPr>
            <a:spLocks noGrp="1"/>
          </p:cNvSpPr>
          <p:nvPr>
            <p:ph type="sldNum" sz="quarter" idx="5"/>
          </p:nvPr>
        </p:nvSpPr>
        <p:spPr/>
        <p:txBody>
          <a:bodyPr/>
          <a:lstStyle/>
          <a:p>
            <a:fld id="{EF7F79D3-8C36-4CB5-B03B-F440DA7B71AF}" type="slidenum">
              <a:rPr lang="en-US" smtClean="0"/>
              <a:t>18</a:t>
            </a:fld>
            <a:endParaRPr lang="en-US"/>
          </a:p>
        </p:txBody>
      </p:sp>
    </p:spTree>
    <p:extLst>
      <p:ext uri="{BB962C8B-B14F-4D97-AF65-F5344CB8AC3E}">
        <p14:creationId xmlns:p14="http://schemas.microsoft.com/office/powerpoint/2010/main" val="2035760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introduce the testing methodology we use in our experimental analysis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19</a:t>
            </a:fld>
            <a:endParaRPr lang="tr-TR"/>
          </a:p>
        </p:txBody>
      </p:sp>
    </p:spTree>
    <p:extLst>
      <p:ext uri="{BB962C8B-B14F-4D97-AF65-F5344CB8AC3E}">
        <p14:creationId xmlns:p14="http://schemas.microsoft.com/office/powerpoint/2010/main" val="268616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 me first explain the </a:t>
            </a:r>
            <a:r>
              <a:rPr lang="en-US" b="0" dirty="0" err="1"/>
              <a:t>RowHammer</a:t>
            </a:r>
            <a:r>
              <a:rPr lang="en-US" b="0" dirty="0"/>
              <a:t> vulnerability </a:t>
            </a:r>
          </a:p>
          <a:p>
            <a:endParaRPr lang="en-US" b="0" dirty="0"/>
          </a:p>
          <a:p>
            <a:r>
              <a:rPr lang="en-US" b="0" dirty="0"/>
              <a:t>This is a typical DRAM-based computing </a:t>
            </a:r>
            <a:r>
              <a:rPr lang="en-US" b="0" dirty="0" err="1"/>
              <a:t>sytem</a:t>
            </a:r>
            <a:r>
              <a:rPr lang="en-US" b="0" dirty="0"/>
              <a:t> with a CPU and a DRAM module</a:t>
            </a:r>
          </a:p>
          <a:p>
            <a:endParaRPr lang="en-US" b="0" dirty="0"/>
          </a:p>
          <a:p>
            <a:r>
              <a:rPr lang="en-US" b="1" dirty="0"/>
              <a:t>[CLICK]</a:t>
            </a:r>
            <a:r>
              <a:rPr lang="en-US" b="0" dirty="0"/>
              <a:t> We will look at a simplified depiction of this DRAM chip</a:t>
            </a:r>
          </a:p>
        </p:txBody>
      </p:sp>
      <p:sp>
        <p:nvSpPr>
          <p:cNvPr id="4" name="Slide Number Placeholder 3"/>
          <p:cNvSpPr>
            <a:spLocks noGrp="1"/>
          </p:cNvSpPr>
          <p:nvPr>
            <p:ph type="sldNum" sz="quarter" idx="10"/>
          </p:nvPr>
        </p:nvSpPr>
        <p:spPr/>
        <p:txBody>
          <a:bodyPr/>
          <a:lstStyle/>
          <a:p>
            <a:fld id="{35E676A0-33B1-4B4B-B1AA-B0B917FCAA93}" type="slidenum">
              <a:rPr lang="en-US" smtClean="0"/>
              <a:t>2</a:t>
            </a:fld>
            <a:endParaRPr lang="en-US"/>
          </a:p>
        </p:txBody>
      </p:sp>
    </p:spTree>
    <p:extLst>
      <p:ext uri="{BB962C8B-B14F-4D97-AF65-F5344CB8AC3E}">
        <p14:creationId xmlns:p14="http://schemas.microsoft.com/office/powerpoint/2010/main" val="1328144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Our infrastructure is based on DRAM Bender DDR3/4 testing infrastructure.</a:t>
            </a:r>
          </a:p>
          <a:p>
            <a:endParaRPr lang="en-TR" dirty="0"/>
          </a:p>
          <a:p>
            <a:r>
              <a:rPr lang="en-TR" b="1" dirty="0"/>
              <a:t>[CLICK] </a:t>
            </a:r>
            <a:r>
              <a:rPr lang="en-TR" b="0" dirty="0"/>
              <a:t>We adapt DRAM Bender to work with HBM2 chips</a:t>
            </a:r>
          </a:p>
          <a:p>
            <a:endParaRPr lang="en-TR" b="0" dirty="0"/>
          </a:p>
          <a:p>
            <a:endParaRPr lang="en-TR" dirty="0"/>
          </a:p>
        </p:txBody>
      </p:sp>
      <p:sp>
        <p:nvSpPr>
          <p:cNvPr id="4" name="Slide Number Placeholder 3"/>
          <p:cNvSpPr>
            <a:spLocks noGrp="1"/>
          </p:cNvSpPr>
          <p:nvPr>
            <p:ph type="sldNum" sz="quarter" idx="5"/>
          </p:nvPr>
        </p:nvSpPr>
        <p:spPr/>
        <p:txBody>
          <a:bodyPr/>
          <a:lstStyle/>
          <a:p>
            <a:fld id="{BC575381-7527-4E0E-A355-7550D954D08C}" type="slidenum">
              <a:rPr lang="tr-TR" smtClean="0"/>
              <a:t>20</a:t>
            </a:fld>
            <a:endParaRPr lang="tr-TR"/>
          </a:p>
        </p:txBody>
      </p:sp>
    </p:spTree>
    <p:extLst>
      <p:ext uri="{BB962C8B-B14F-4D97-AF65-F5344CB8AC3E}">
        <p14:creationId xmlns:p14="http://schemas.microsoft.com/office/powerpoint/2010/main" val="1731101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Here is a photo of our testing setup. </a:t>
            </a:r>
          </a:p>
          <a:p>
            <a:endParaRPr lang="en-TR" dirty="0"/>
          </a:p>
          <a:p>
            <a:r>
              <a:rPr lang="en-TR" dirty="0"/>
              <a:t>We use the Bittware XUPVVH HBM2 FPGA board.</a:t>
            </a:r>
          </a:p>
          <a:p>
            <a:endParaRPr lang="en-TR" dirty="0"/>
          </a:p>
          <a:p>
            <a:r>
              <a:rPr lang="en-TR" dirty="0"/>
              <a:t>We control the heating pad and the cooling fan using the Arduino temperature controller to keep the temperature of the testing setup stable.</a:t>
            </a:r>
          </a:p>
          <a:p>
            <a:endParaRPr lang="en-TR" dirty="0"/>
          </a:p>
          <a:p>
            <a:r>
              <a:rPr lang="en-TR" b="1" dirty="0"/>
              <a:t>[CLICK] </a:t>
            </a:r>
            <a:r>
              <a:rPr lang="en-TR" b="0" dirty="0"/>
              <a:t>This setup gives us fine-grained control over DRAM commands and we can have as low as a 1.66 ns delay between two consecutive DRAM commands we issue to the HBM chip.</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21</a:t>
            </a:fld>
            <a:endParaRPr lang="tr-TR"/>
          </a:p>
        </p:txBody>
      </p:sp>
    </p:spTree>
    <p:extLst>
      <p:ext uri="{BB962C8B-B14F-4D97-AF65-F5344CB8AC3E}">
        <p14:creationId xmlns:p14="http://schemas.microsoft.com/office/powerpoint/2010/main" val="1988334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x8]</a:t>
            </a:r>
          </a:p>
          <a:p>
            <a:endParaRPr lang="en-US" b="0" dirty="0"/>
          </a:p>
          <a:p>
            <a:r>
              <a:rPr lang="en-US" b="0" dirty="0"/>
              <a:t>We carefully re-use the rigorous </a:t>
            </a:r>
            <a:r>
              <a:rPr lang="en-US" b="0" dirty="0" err="1"/>
              <a:t>RowHammer</a:t>
            </a:r>
            <a:r>
              <a:rPr lang="en-US" b="0" dirty="0"/>
              <a:t> characterization methodology described in prior work where we prevent sources of interference and use the worst-case double-sided </a:t>
            </a:r>
            <a:r>
              <a:rPr lang="en-US" b="0" dirty="0" err="1"/>
              <a:t>RowHammer</a:t>
            </a:r>
            <a:r>
              <a:rPr lang="en-US" b="0" dirty="0"/>
              <a:t> access patterns.</a:t>
            </a:r>
          </a:p>
          <a:p>
            <a:endParaRPr lang="en-US" b="0" dirty="0"/>
          </a:p>
          <a:p>
            <a:r>
              <a:rPr lang="en-US" b="0" dirty="0"/>
              <a:t>==========</a:t>
            </a:r>
          </a:p>
          <a:p>
            <a:endParaRPr lang="en-US" b="0" dirty="0"/>
          </a:p>
          <a:p>
            <a:r>
              <a:rPr lang="en-US" b="0" dirty="0"/>
              <a:t>Go over quickly: We use the methodology in prior work and zap thru animations</a:t>
            </a:r>
          </a:p>
          <a:p>
            <a:endParaRPr lang="en-US" b="0" dirty="0"/>
          </a:p>
          <a:p>
            <a:r>
              <a:rPr lang="en-US" b="1" dirty="0"/>
              <a:t>Record bitflips everywhere for future works </a:t>
            </a:r>
            <a:r>
              <a:rPr lang="en-US" b="1" dirty="0">
                <a:sym typeface="Wingdings" pitchFamily="2" charset="2"/>
              </a:rPr>
              <a:t> add to google docs</a:t>
            </a:r>
            <a:endParaRPr lang="en-US" b="1" dirty="0"/>
          </a:p>
          <a:p>
            <a:endParaRPr lang="en-US" dirty="0"/>
          </a:p>
          <a:p>
            <a:r>
              <a:rPr lang="en-US" dirty="0"/>
              <a:t>To characterize our DRAM chips at worst-case conditions we take two measures: </a:t>
            </a:r>
          </a:p>
          <a:p>
            <a:r>
              <a:rPr lang="en-US" b="1" dirty="0"/>
              <a:t>[CLICK]</a:t>
            </a:r>
            <a:r>
              <a:rPr lang="en-US" dirty="0"/>
              <a:t> First, we prevent external sources of interference such that our tests can run consistently as desired and without interruptions. To achieve this we disable: </a:t>
            </a:r>
          </a:p>
          <a:p>
            <a:r>
              <a:rPr lang="en-US" b="1" dirty="0"/>
              <a:t>[CLICK]</a:t>
            </a:r>
            <a:r>
              <a:rPr lang="en-US" dirty="0"/>
              <a:t> DRAM refresh to avoid refreshing victim rows during a test, </a:t>
            </a:r>
          </a:p>
          <a:p>
            <a:r>
              <a:rPr lang="en-US" b="1" dirty="0"/>
              <a:t>[CLICK]</a:t>
            </a:r>
            <a:r>
              <a:rPr lang="en-US" dirty="0"/>
              <a:t> and </a:t>
            </a:r>
            <a:r>
              <a:rPr lang="en-US" dirty="0" err="1"/>
              <a:t>RowHammer</a:t>
            </a:r>
            <a:r>
              <a:rPr lang="en-US" dirty="0"/>
              <a:t> mitigation mechanisms to ensure that we can directly observe circuit-level bit flips</a:t>
            </a:r>
          </a:p>
          <a:p>
            <a:r>
              <a:rPr lang="en-US" b="1" dirty="0"/>
              <a:t>[CLICK]</a:t>
            </a:r>
            <a:r>
              <a:rPr lang="en-US" dirty="0"/>
              <a:t> we also ensure that our </a:t>
            </a:r>
            <a:r>
              <a:rPr lang="en-US" dirty="0" err="1"/>
              <a:t>RowHammer</a:t>
            </a:r>
            <a:r>
              <a:rPr lang="en-US" dirty="0"/>
              <a:t> tests complete in less than a refresh window to prevent retention failures from interfering with our results</a:t>
            </a:r>
          </a:p>
          <a:p>
            <a:r>
              <a:rPr lang="en-US" b="1" dirty="0"/>
              <a:t>[CLICK]</a:t>
            </a:r>
            <a:r>
              <a:rPr lang="en-US" dirty="0"/>
              <a:t> and we repeat our tests five times to filter out the noise in measurements</a:t>
            </a:r>
          </a:p>
          <a:p>
            <a:r>
              <a:rPr lang="en-US" b="1" dirty="0"/>
              <a:t>[CLICK]</a:t>
            </a:r>
            <a:r>
              <a:rPr lang="en-US" dirty="0"/>
              <a:t> Second, we issue the worst-case access sequence for inducing </a:t>
            </a:r>
            <a:r>
              <a:rPr lang="en-US" dirty="0" err="1"/>
              <a:t>RowHammer</a:t>
            </a:r>
            <a:r>
              <a:rPr lang="en-US" dirty="0"/>
              <a:t> bit flips based on observations from prior work</a:t>
            </a:r>
          </a:p>
          <a:p>
            <a:r>
              <a:rPr lang="en-US" b="1" dirty="0"/>
              <a:t>[CLICK] </a:t>
            </a:r>
            <a:r>
              <a:rPr lang="en-US" dirty="0"/>
              <a:t>where we repeatedly activate the two physically-adjacent rows as fast as possible to perform double-sided </a:t>
            </a:r>
            <a:r>
              <a:rPr lang="en-US" dirty="0" err="1"/>
              <a:t>RowHammer</a:t>
            </a:r>
            <a:r>
              <a:rPr lang="en-US" dirty="0"/>
              <a:t> on a victim row</a:t>
            </a:r>
          </a:p>
          <a:p>
            <a:r>
              <a:rPr lang="en-US" b="1" dirty="0"/>
              <a:t>[CLICK] </a:t>
            </a:r>
            <a:r>
              <a:rPr lang="en-US" b="0" dirty="0"/>
              <a:t>Finally, we record the bitflips induced on the victim row.</a:t>
            </a:r>
          </a:p>
          <a:p>
            <a:endParaRPr lang="en-US" dirty="0"/>
          </a:p>
        </p:txBody>
      </p:sp>
      <p:sp>
        <p:nvSpPr>
          <p:cNvPr id="4" name="Slide Number Placeholder 3"/>
          <p:cNvSpPr>
            <a:spLocks noGrp="1"/>
          </p:cNvSpPr>
          <p:nvPr>
            <p:ph type="sldNum" sz="quarter" idx="5"/>
          </p:nvPr>
        </p:nvSpPr>
        <p:spPr/>
        <p:txBody>
          <a:bodyPr/>
          <a:lstStyle/>
          <a:p>
            <a:fld id="{35E676A0-33B1-4B4B-B1AA-B0B917FCAA93}" type="slidenum">
              <a:rPr lang="en-US" smtClean="0"/>
              <a:t>22</a:t>
            </a:fld>
            <a:endParaRPr lang="en-US"/>
          </a:p>
        </p:txBody>
      </p:sp>
    </p:spTree>
    <p:extLst>
      <p:ext uri="{BB962C8B-B14F-4D97-AF65-F5344CB8AC3E}">
        <p14:creationId xmlns:p14="http://schemas.microsoft.com/office/powerpoint/2010/main" val="4252208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1" dirty="0"/>
              <a:t>[CLICK] </a:t>
            </a:r>
            <a:r>
              <a:rPr lang="en-TR" b="0" dirty="0"/>
              <a:t>Our HBM2 chip contains 8 channels, 2 pseudo-channels in each channel, 16 banks in each pseudo-channel, and around 16 thousand 1 KiB large rows.</a:t>
            </a:r>
          </a:p>
          <a:p>
            <a:endParaRPr lang="en-TR" b="0" dirty="0"/>
          </a:p>
          <a:p>
            <a:r>
              <a:rPr lang="en-TR" b="1" dirty="0"/>
              <a:t>[CLICK] </a:t>
            </a:r>
            <a:r>
              <a:rPr lang="en-TR" b="0" dirty="0"/>
              <a:t>We test all channels, pseudo-channels, and banks</a:t>
            </a:r>
          </a:p>
          <a:p>
            <a:endParaRPr lang="en-TR" b="0" dirty="0"/>
          </a:p>
          <a:p>
            <a:r>
              <a:rPr lang="en-TR" b="1" dirty="0"/>
              <a:t>[CLICK] </a:t>
            </a:r>
            <a:r>
              <a:rPr lang="en-TR" b="0" dirty="0"/>
              <a:t>We sample the first, middle, and last 3K rows in a bank for our experiments.</a:t>
            </a:r>
          </a:p>
          <a:p>
            <a:endParaRPr lang="en-TR" b="0" dirty="0"/>
          </a:p>
          <a:p>
            <a:r>
              <a:rPr lang="en-TR" b="1" dirty="0"/>
              <a:t>[CLICK] </a:t>
            </a:r>
            <a:r>
              <a:rPr lang="en-TR" b="0" dirty="0"/>
              <a:t>and we set the temperature controller’s target temperature to 85 degree celcius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23</a:t>
            </a:fld>
            <a:endParaRPr lang="tr-TR"/>
          </a:p>
        </p:txBody>
      </p:sp>
    </p:spTree>
    <p:extLst>
      <p:ext uri="{BB962C8B-B14F-4D97-AF65-F5344CB8AC3E}">
        <p14:creationId xmlns:p14="http://schemas.microsoft.com/office/powerpoint/2010/main" val="1933435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measure two metrics:</a:t>
            </a:r>
          </a:p>
          <a:p>
            <a:endParaRPr lang="en-TR" dirty="0"/>
          </a:p>
          <a:p>
            <a:r>
              <a:rPr lang="en-TR" b="1" dirty="0"/>
              <a:t>[CLICK] </a:t>
            </a:r>
            <a:r>
              <a:rPr lang="en-TR" b="0" dirty="0"/>
              <a:t>The bit error rate is the fraction of cells in a DRAM row that experience a bitflip. We activate the aggressor rows 512 thousand times for this. We say that RowHammer vulnerability worsens as this metric becomes higher</a:t>
            </a:r>
            <a:r>
              <a:rPr lang="en-TR" b="1" dirty="0"/>
              <a:t>.</a:t>
            </a:r>
          </a:p>
          <a:p>
            <a:endParaRPr lang="en-TR" b="1" dirty="0"/>
          </a:p>
          <a:p>
            <a:r>
              <a:rPr lang="en-TR" b="1" dirty="0"/>
              <a:t>[CLICK] </a:t>
            </a:r>
            <a:r>
              <a:rPr lang="en-TR" b="0" dirty="0"/>
              <a:t>The hammer count for the first bitflip is the number of aggressor row activations required to cause the first bitflip in the victim row. As this metric becomes smaller, it means that we need a shorter time to induce a RowHammer bitflip.</a:t>
            </a:r>
          </a:p>
        </p:txBody>
      </p:sp>
      <p:sp>
        <p:nvSpPr>
          <p:cNvPr id="4" name="Slide Number Placeholder 3"/>
          <p:cNvSpPr>
            <a:spLocks noGrp="1"/>
          </p:cNvSpPr>
          <p:nvPr>
            <p:ph type="sldNum" sz="quarter" idx="5"/>
          </p:nvPr>
        </p:nvSpPr>
        <p:spPr/>
        <p:txBody>
          <a:bodyPr/>
          <a:lstStyle/>
          <a:p>
            <a:fld id="{BC575381-7527-4E0E-A355-7550D954D08C}" type="slidenum">
              <a:rPr lang="tr-TR" smtClean="0"/>
              <a:t>24</a:t>
            </a:fld>
            <a:endParaRPr lang="tr-TR"/>
          </a:p>
        </p:txBody>
      </p:sp>
    </p:spTree>
    <p:extLst>
      <p:ext uri="{BB962C8B-B14F-4D97-AF65-F5344CB8AC3E}">
        <p14:creationId xmlns:p14="http://schemas.microsoft.com/office/powerpoint/2010/main" val="163761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use the data patterns depicted in this table to initialize DRAM rows prior to performing RowHammer.</a:t>
            </a:r>
          </a:p>
          <a:p>
            <a:endParaRPr lang="en-TR" dirty="0"/>
          </a:p>
          <a:p>
            <a:r>
              <a:rPr lang="en-TR" dirty="0"/>
              <a:t>I will explain how data gets laid out to DRAM rows based on the first Rowstripe0 data pattern:</a:t>
            </a:r>
          </a:p>
          <a:p>
            <a:endParaRPr lang="en-TR" dirty="0"/>
          </a:p>
          <a:p>
            <a:r>
              <a:rPr lang="en-TR" b="1" dirty="0"/>
              <a:t>[CLICK] </a:t>
            </a:r>
            <a:r>
              <a:rPr lang="en-TR" b="0" dirty="0"/>
              <a:t>We fill the victim row with all zeros,</a:t>
            </a:r>
          </a:p>
          <a:p>
            <a:endParaRPr lang="en-TR" b="0" dirty="0"/>
          </a:p>
          <a:p>
            <a:r>
              <a:rPr lang="en-TR" b="1" dirty="0"/>
              <a:t>[CLICK] </a:t>
            </a:r>
            <a:r>
              <a:rPr lang="en-TR" b="0" dirty="0"/>
              <a:t>The aggressors with all ones</a:t>
            </a:r>
          </a:p>
          <a:p>
            <a:endParaRPr lang="en-TR" b="0" dirty="0"/>
          </a:p>
          <a:p>
            <a:r>
              <a:rPr lang="en-TR" b="1" dirty="0"/>
              <a:t>[CLICK] </a:t>
            </a:r>
            <a:r>
              <a:rPr lang="en-TR" b="0" dirty="0"/>
              <a:t>And the 7 other rows neighboring each aggressor with all zeros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25</a:t>
            </a:fld>
            <a:endParaRPr lang="tr-TR"/>
          </a:p>
        </p:txBody>
      </p:sp>
    </p:spTree>
    <p:extLst>
      <p:ext uri="{BB962C8B-B14F-4D97-AF65-F5344CB8AC3E}">
        <p14:creationId xmlns:p14="http://schemas.microsoft.com/office/powerpoint/2010/main" val="528633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Here is another example showing what happens when we use the checkered0 data pattern</a:t>
            </a:r>
          </a:p>
        </p:txBody>
      </p:sp>
      <p:sp>
        <p:nvSpPr>
          <p:cNvPr id="4" name="Slide Number Placeholder 3"/>
          <p:cNvSpPr>
            <a:spLocks noGrp="1"/>
          </p:cNvSpPr>
          <p:nvPr>
            <p:ph type="sldNum" sz="quarter" idx="5"/>
          </p:nvPr>
        </p:nvSpPr>
        <p:spPr/>
        <p:txBody>
          <a:bodyPr/>
          <a:lstStyle/>
          <a:p>
            <a:fld id="{BC575381-7527-4E0E-A355-7550D954D08C}" type="slidenum">
              <a:rPr lang="tr-TR" smtClean="0"/>
              <a:t>26</a:t>
            </a:fld>
            <a:endParaRPr lang="tr-TR"/>
          </a:p>
        </p:txBody>
      </p:sp>
    </p:spTree>
    <p:extLst>
      <p:ext uri="{BB962C8B-B14F-4D97-AF65-F5344CB8AC3E}">
        <p14:creationId xmlns:p14="http://schemas.microsoft.com/office/powerpoint/2010/main" val="679849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use these four different data patterns</a:t>
            </a:r>
          </a:p>
          <a:p>
            <a:endParaRPr lang="en-TR" dirty="0"/>
          </a:p>
          <a:p>
            <a:r>
              <a:rPr lang="en-TR" b="1" dirty="0"/>
              <a:t>[CLICK] </a:t>
            </a:r>
            <a:r>
              <a:rPr lang="en-TR" b="0" dirty="0"/>
              <a:t>and we determine the worst-case data pattern for each tested DRAM row as the data pattern</a:t>
            </a:r>
            <a:r>
              <a:rPr lang="en-TR" b="1" dirty="0"/>
              <a:t> </a:t>
            </a:r>
            <a:r>
              <a:rPr lang="en-TR" b="0" dirty="0"/>
              <a:t>that causes the smallest H</a:t>
            </a:r>
            <a:r>
              <a:rPr lang="en-US" b="0" dirty="0"/>
              <a:t>c</a:t>
            </a:r>
            <a:r>
              <a:rPr lang="en-TR" b="0" dirty="0"/>
              <a:t>first value for that row</a:t>
            </a:r>
          </a:p>
          <a:p>
            <a:endParaRPr lang="en-TR" b="0" dirty="0"/>
          </a:p>
          <a:p>
            <a:r>
              <a:rPr lang="en-TR" b="1" dirty="0"/>
              <a:t>[CLICK] </a:t>
            </a:r>
            <a:r>
              <a:rPr lang="en-TR" b="0" dirty="0"/>
              <a:t>note that this worst-case data pattern is always one of the four tested data patterns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27</a:t>
            </a:fld>
            <a:endParaRPr lang="tr-TR"/>
          </a:p>
        </p:txBody>
      </p:sp>
    </p:spTree>
    <p:extLst>
      <p:ext uri="{BB962C8B-B14F-4D97-AF65-F5344CB8AC3E}">
        <p14:creationId xmlns:p14="http://schemas.microsoft.com/office/powerpoint/2010/main" val="166519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provide two main analyses in our study</a:t>
            </a:r>
          </a:p>
          <a:p>
            <a:endParaRPr lang="en-TR" dirty="0"/>
          </a:p>
          <a:p>
            <a:r>
              <a:rPr lang="en-TR" b="1" dirty="0"/>
              <a:t>[CLICK] </a:t>
            </a:r>
            <a:r>
              <a:rPr lang="en-TR" b="0" dirty="0"/>
              <a:t>We investigate how RowHammer vulnerability changes across different HBM components in terms of bit error rate and activation count to induce the bitflip.</a:t>
            </a:r>
          </a:p>
          <a:p>
            <a:endParaRPr lang="en-TR" b="0" dirty="0"/>
          </a:p>
          <a:p>
            <a:r>
              <a:rPr lang="en-TR" b="1" dirty="0"/>
              <a:t>[CLICK] </a:t>
            </a:r>
            <a:r>
              <a:rPr lang="en-TR" b="0" dirty="0"/>
              <a:t>and we investigate if the HBM chip implements undisclosed RowHammer mitigations that resemble the ones in real DDR4 chips.</a:t>
            </a:r>
          </a:p>
        </p:txBody>
      </p:sp>
      <p:sp>
        <p:nvSpPr>
          <p:cNvPr id="4" name="Slide Number Placeholder 3"/>
          <p:cNvSpPr>
            <a:spLocks noGrp="1"/>
          </p:cNvSpPr>
          <p:nvPr>
            <p:ph type="sldNum" sz="quarter" idx="5"/>
          </p:nvPr>
        </p:nvSpPr>
        <p:spPr/>
        <p:txBody>
          <a:bodyPr/>
          <a:lstStyle/>
          <a:p>
            <a:fld id="{BC575381-7527-4E0E-A355-7550D954D08C}" type="slidenum">
              <a:rPr lang="tr-TR" smtClean="0"/>
              <a:t>28</a:t>
            </a:fld>
            <a:endParaRPr lang="tr-TR"/>
          </a:p>
        </p:txBody>
      </p:sp>
    </p:spTree>
    <p:extLst>
      <p:ext uri="{BB962C8B-B14F-4D97-AF65-F5344CB8AC3E}">
        <p14:creationId xmlns:p14="http://schemas.microsoft.com/office/powerpoint/2010/main" val="267540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share the results of our </a:t>
            </a:r>
            <a:r>
              <a:rPr lang="en-US" dirty="0" err="1"/>
              <a:t>RowHammer</a:t>
            </a:r>
            <a:r>
              <a:rPr lang="en-US" dirty="0"/>
              <a:t> Spatial Variation analysis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29</a:t>
            </a:fld>
            <a:endParaRPr lang="tr-TR"/>
          </a:p>
        </p:txBody>
      </p:sp>
    </p:spTree>
    <p:extLst>
      <p:ext uri="{BB962C8B-B14F-4D97-AF65-F5344CB8AC3E}">
        <p14:creationId xmlns:p14="http://schemas.microsoft.com/office/powerpoint/2010/main" val="71307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simple chip contains many DRAM rows.</a:t>
            </a:r>
          </a:p>
          <a:p>
            <a:endParaRPr lang="en-US" b="0" dirty="0"/>
          </a:p>
          <a:p>
            <a:r>
              <a:rPr lang="en-US" b="0" dirty="0"/>
              <a:t>In order to access data from a DRAM row, say row 2, the memory controller must first open or activate the row </a:t>
            </a:r>
            <a:r>
              <a:rPr lang="en-US" b="1" dirty="0"/>
              <a:t>[CLICK]</a:t>
            </a:r>
            <a:r>
              <a:rPr lang="en-US" b="0" dirty="0"/>
              <a:t>. </a:t>
            </a:r>
          </a:p>
          <a:p>
            <a:r>
              <a:rPr lang="en-US" b="0" dirty="0"/>
              <a:t>After all requests are serviced from row 2, the memory controller must close or </a:t>
            </a:r>
            <a:r>
              <a:rPr lang="en-US" b="0" dirty="0" err="1"/>
              <a:t>precharge</a:t>
            </a:r>
            <a:r>
              <a:rPr lang="en-US" b="0" dirty="0"/>
              <a:t> the row </a:t>
            </a:r>
            <a:r>
              <a:rPr lang="en-US" b="1" dirty="0"/>
              <a:t>[CLICK]</a:t>
            </a:r>
            <a:r>
              <a:rPr lang="en-US" b="0" dirty="0"/>
              <a:t> in order to begin accessing data from another row. </a:t>
            </a:r>
          </a:p>
          <a:p>
            <a:r>
              <a:rPr lang="en-US" b="1" dirty="0"/>
              <a:t>[BACK &amp; FORTH]</a:t>
            </a:r>
            <a:r>
              <a:rPr lang="en-US" b="0" dirty="0"/>
              <a:t> Due to an increase in cell-to-cell interference, rapidly activating and </a:t>
            </a:r>
            <a:r>
              <a:rPr lang="en-US" b="0" dirty="0" err="1"/>
              <a:t>precharging</a:t>
            </a:r>
            <a:r>
              <a:rPr lang="en-US" b="0" dirty="0"/>
              <a:t> a DRAM row can result in bit flips in nearby rows </a:t>
            </a:r>
            <a:r>
              <a:rPr lang="en-US" b="1" dirty="0"/>
              <a:t>[CLICK]</a:t>
            </a:r>
          </a:p>
          <a:p>
            <a:r>
              <a:rPr lang="en-US" b="1" dirty="0"/>
              <a:t>[FORTH &amp; BACK] </a:t>
            </a:r>
            <a:r>
              <a:rPr lang="en-US" b="0" dirty="0"/>
              <a:t>Continuing to access the same row results in even more failures in nearby rows. This phenomenon is known as </a:t>
            </a:r>
            <a:r>
              <a:rPr lang="en-US" b="0" dirty="0" err="1"/>
              <a:t>RowHammer</a:t>
            </a:r>
            <a:r>
              <a:rPr lang="en-US" b="0" dirty="0"/>
              <a:t>. [CLICK]</a:t>
            </a:r>
          </a:p>
          <a:p>
            <a:r>
              <a:rPr lang="en-US" b="0" dirty="0"/>
              <a:t>We refer to the rapidly accessed row as an aggressor row and the rows containing bit flips as victim rows. </a:t>
            </a:r>
          </a:p>
          <a:p>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3</a:t>
            </a:fld>
            <a:endParaRPr lang="en-US"/>
          </a:p>
        </p:txBody>
      </p:sp>
    </p:spTree>
    <p:extLst>
      <p:ext uri="{BB962C8B-B14F-4D97-AF65-F5344CB8AC3E}">
        <p14:creationId xmlns:p14="http://schemas.microsoft.com/office/powerpoint/2010/main" val="2504959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Starting with the three key takeaways we make from our analysis</a:t>
            </a:r>
          </a:p>
          <a:p>
            <a:endParaRPr lang="en-US" b="0" dirty="0">
              <a:cs typeface="Calibri"/>
            </a:endParaRPr>
          </a:p>
          <a:p>
            <a:r>
              <a:rPr lang="en-US" b="0" dirty="0">
                <a:cs typeface="Calibri"/>
              </a:rPr>
              <a:t>First, Different 3D-stacked channels exhibit different </a:t>
            </a:r>
            <a:r>
              <a:rPr lang="en-US" b="0" dirty="0" err="1">
                <a:cs typeface="Calibri"/>
              </a:rPr>
              <a:t>RowHammer</a:t>
            </a:r>
            <a:r>
              <a:rPr lang="en-US" b="0" dirty="0">
                <a:cs typeface="Calibri"/>
              </a:rPr>
              <a:t> vulnerability</a:t>
            </a:r>
          </a:p>
          <a:p>
            <a:endParaRPr lang="en-US" b="0" dirty="0">
              <a:cs typeface="Calibri"/>
            </a:endParaRPr>
          </a:p>
          <a:p>
            <a:r>
              <a:rPr lang="en-US" b="1" dirty="0">
                <a:cs typeface="Calibri"/>
              </a:rPr>
              <a:t>[CLICK] </a:t>
            </a:r>
            <a:r>
              <a:rPr lang="en-US" b="0" dirty="0">
                <a:cs typeface="Calibri"/>
              </a:rPr>
              <a:t>Second, DRAM rows near the end of a DRAM bank experience smaller bit error rate than other rows</a:t>
            </a:r>
          </a:p>
          <a:p>
            <a:endParaRPr lang="en-US" b="0" dirty="0">
              <a:cs typeface="Calibri"/>
            </a:endParaRPr>
          </a:p>
          <a:p>
            <a:r>
              <a:rPr lang="en-US" b="1" dirty="0">
                <a:cs typeface="Calibri"/>
              </a:rPr>
              <a:t>[CLICK] </a:t>
            </a:r>
            <a:r>
              <a:rPr lang="en-US" b="0" dirty="0">
                <a:cs typeface="Calibri"/>
              </a:rPr>
              <a:t>Third, the activation count needed to induce the first </a:t>
            </a:r>
            <a:r>
              <a:rPr lang="en-US" b="0" dirty="0" err="1">
                <a:cs typeface="Calibri"/>
              </a:rPr>
              <a:t>RowHammer</a:t>
            </a:r>
            <a:r>
              <a:rPr lang="en-US" b="0" dirty="0">
                <a:cs typeface="Calibri"/>
              </a:rPr>
              <a:t> bitflip changes with the data pattern and the physical location of the DRAM row</a:t>
            </a:r>
          </a:p>
        </p:txBody>
      </p:sp>
      <p:sp>
        <p:nvSpPr>
          <p:cNvPr id="4" name="Slide Number Placeholder 3"/>
          <p:cNvSpPr>
            <a:spLocks noGrp="1"/>
          </p:cNvSpPr>
          <p:nvPr>
            <p:ph type="sldNum" sz="quarter" idx="5"/>
          </p:nvPr>
        </p:nvSpPr>
        <p:spPr/>
        <p:txBody>
          <a:bodyPr/>
          <a:lstStyle/>
          <a:p>
            <a:fld id="{35E676A0-33B1-4B4B-B1AA-B0B917FCAA93}" type="slidenum">
              <a:rPr lang="en-US" smtClean="0"/>
              <a:t>30</a:t>
            </a:fld>
            <a:endParaRPr lang="en-US"/>
          </a:p>
        </p:txBody>
      </p:sp>
    </p:spTree>
    <p:extLst>
      <p:ext uri="{BB962C8B-B14F-4D97-AF65-F5344CB8AC3E}">
        <p14:creationId xmlns:p14="http://schemas.microsoft.com/office/powerpoint/2010/main" val="70139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This figure depicts the RowHammer bit error rate distribution across all tested rows on the y-axis and the data patterns we use on the x-axis.</a:t>
            </a:r>
          </a:p>
          <a:p>
            <a:endParaRPr lang="en-TR" dirty="0"/>
          </a:p>
          <a:p>
            <a:r>
              <a:rPr lang="en-TR" dirty="0"/>
              <a:t>Different bars show the distribution of bit error rate in </a:t>
            </a:r>
            <a:r>
              <a:rPr lang="en-TR" b="1" dirty="0"/>
              <a:t>different HBM2 DRAM channels</a:t>
            </a:r>
          </a:p>
          <a:p>
            <a:endParaRPr lang="en-TR" b="1" dirty="0"/>
          </a:p>
          <a:p>
            <a:r>
              <a:rPr lang="en-TR" b="0" dirty="0"/>
              <a:t>We make two observations from this figure.</a:t>
            </a:r>
          </a:p>
          <a:p>
            <a:endParaRPr lang="en-TR" b="0" dirty="0"/>
          </a:p>
          <a:p>
            <a:r>
              <a:rPr lang="en-TR" b="1" dirty="0"/>
              <a:t>[CLICK] </a:t>
            </a:r>
            <a:r>
              <a:rPr lang="en-TR" b="0" dirty="0"/>
              <a:t>First, we observe bitflips in every tested DRAM row in all tested channels. </a:t>
            </a:r>
            <a:endParaRPr lang="en-TR" b="1" dirty="0"/>
          </a:p>
          <a:p>
            <a:endParaRPr lang="en-TR" b="0" dirty="0"/>
          </a:p>
          <a:p>
            <a:r>
              <a:rPr lang="en-TR" b="1" dirty="0"/>
              <a:t>[CLICK] </a:t>
            </a:r>
            <a:r>
              <a:rPr lang="en-TR" b="0" dirty="0"/>
              <a:t>Second, BER varies across channels. We find that groups of two channels have different bit error rates compared to other groups.</a:t>
            </a:r>
            <a:endParaRPr lang="en-TR" b="1" dirty="0"/>
          </a:p>
          <a:p>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31</a:t>
            </a:fld>
            <a:endParaRPr lang="tr-TR"/>
          </a:p>
        </p:txBody>
      </p:sp>
    </p:spTree>
    <p:extLst>
      <p:ext uri="{BB962C8B-B14F-4D97-AF65-F5344CB8AC3E}">
        <p14:creationId xmlns:p14="http://schemas.microsoft.com/office/powerpoint/2010/main" val="1245754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1" dirty="0"/>
              <a:t>[CLICK]</a:t>
            </a:r>
            <a:r>
              <a:rPr lang="en-TR" dirty="0"/>
              <a:t> We see that the data pattern has an affect on the distribution of the bit error rate</a:t>
            </a:r>
            <a:br>
              <a:rPr lang="en-TR" dirty="0"/>
            </a:br>
            <a:r>
              <a:rPr lang="en-TR" dirty="0"/>
              <a:t>and that our observations are consistent across different data patterns.</a:t>
            </a:r>
          </a:p>
          <a:p>
            <a:endParaRPr lang="en-TR" dirty="0"/>
          </a:p>
          <a:p>
            <a:r>
              <a:rPr lang="en-TR" b="1" dirty="0"/>
              <a:t>[CLICK] </a:t>
            </a:r>
            <a:r>
              <a:rPr lang="en-TR" b="0" dirty="0"/>
              <a:t>I highlight the distributions we get for the worst-case data pattern. We observe up to around 262 bitflips in a row of 8K bits with 512K hammers</a:t>
            </a:r>
            <a:r>
              <a:rPr lang="en-GB" b="0" dirty="0"/>
              <a:t>. </a:t>
            </a:r>
          </a:p>
          <a:p>
            <a:endParaRPr lang="en-GB" b="0" dirty="0"/>
          </a:p>
        </p:txBody>
      </p:sp>
      <p:sp>
        <p:nvSpPr>
          <p:cNvPr id="4" name="Slide Number Placeholder 3"/>
          <p:cNvSpPr>
            <a:spLocks noGrp="1"/>
          </p:cNvSpPr>
          <p:nvPr>
            <p:ph type="sldNum" sz="quarter" idx="5"/>
          </p:nvPr>
        </p:nvSpPr>
        <p:spPr/>
        <p:txBody>
          <a:bodyPr/>
          <a:lstStyle/>
          <a:p>
            <a:fld id="{BC575381-7527-4E0E-A355-7550D954D08C}" type="slidenum">
              <a:rPr lang="tr-TR" smtClean="0"/>
              <a:t>32</a:t>
            </a:fld>
            <a:endParaRPr lang="tr-TR"/>
          </a:p>
        </p:txBody>
      </p:sp>
    </p:spTree>
    <p:extLst>
      <p:ext uri="{BB962C8B-B14F-4D97-AF65-F5344CB8AC3E}">
        <p14:creationId xmlns:p14="http://schemas.microsoft.com/office/powerpoint/2010/main" val="87981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This plot shows the bit error rate on the y–axis and row addresses on the x-axis. Different lines show the bit error rate for different channels</a:t>
            </a:r>
          </a:p>
          <a:p>
            <a:endParaRPr lang="en-TR" dirty="0"/>
          </a:p>
          <a:p>
            <a:r>
              <a:rPr lang="en-TR" dirty="0"/>
              <a:t>Note that we show the last 3 thousand rows on the x-axis.</a:t>
            </a:r>
          </a:p>
          <a:p>
            <a:endParaRPr lang="en-TR" dirty="0"/>
          </a:p>
          <a:p>
            <a:r>
              <a:rPr lang="en-TR" dirty="0"/>
              <a:t>The dashed vertical lines indicate reverse-engineered subarray boundaries. Because we show only the last 3K rows, the first subarray on the left is not shown completely in this figure.</a:t>
            </a:r>
          </a:p>
          <a:p>
            <a:endParaRPr lang="en-TR" dirty="0"/>
          </a:p>
          <a:p>
            <a:r>
              <a:rPr lang="en-TR" b="1" dirty="0"/>
              <a:t>[CLICK] </a:t>
            </a:r>
            <a:r>
              <a:rPr lang="en-TR" b="0" dirty="0"/>
              <a:t>We observe that the bit error rate is substantially smaller in the last subarray compared to other subarrays.</a:t>
            </a:r>
          </a:p>
          <a:p>
            <a:endParaRPr lang="en-TR" b="0" dirty="0"/>
          </a:p>
          <a:p>
            <a:r>
              <a:rPr lang="en-TR" b="1" dirty="0"/>
              <a:t>[CLICK] </a:t>
            </a:r>
            <a:r>
              <a:rPr lang="en-TR" b="0" dirty="0"/>
              <a:t>We also see that the bit error rate goes up and down as row addresses increase. The bit error rate is the higheset in the middle of a subarray and lowest at either ends of a subarray. We will explain this later in </a:t>
            </a:r>
            <a:r>
              <a:rPr lang="en-US" b="0" dirty="0" err="1"/>
              <a:t>mo</a:t>
            </a:r>
            <a:r>
              <a:rPr lang="en-TR" b="0" dirty="0"/>
              <a:t>re detail.</a:t>
            </a:r>
            <a:endParaRPr lang="en-TR" b="1" dirty="0"/>
          </a:p>
          <a:p>
            <a:endParaRPr lang="en-TR" dirty="0"/>
          </a:p>
          <a:p>
            <a:r>
              <a:rPr lang="en-T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TR" dirty="0"/>
              <a:t>How do you reverse engineer subarray boundaries?</a:t>
            </a:r>
          </a:p>
        </p:txBody>
      </p:sp>
      <p:sp>
        <p:nvSpPr>
          <p:cNvPr id="4" name="Slide Number Placeholder 3"/>
          <p:cNvSpPr>
            <a:spLocks noGrp="1"/>
          </p:cNvSpPr>
          <p:nvPr>
            <p:ph type="sldNum" sz="quarter" idx="5"/>
          </p:nvPr>
        </p:nvSpPr>
        <p:spPr/>
        <p:txBody>
          <a:bodyPr/>
          <a:lstStyle/>
          <a:p>
            <a:fld id="{BC575381-7527-4E0E-A355-7550D954D08C}" type="slidenum">
              <a:rPr lang="tr-TR" smtClean="0"/>
              <a:t>33</a:t>
            </a:fld>
            <a:endParaRPr lang="tr-TR"/>
          </a:p>
        </p:txBody>
      </p:sp>
    </p:spTree>
    <p:extLst>
      <p:ext uri="{BB962C8B-B14F-4D97-AF65-F5344CB8AC3E}">
        <p14:creationId xmlns:p14="http://schemas.microsoft.com/office/powerpoint/2010/main" val="110265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show the same plot for the first and the middle 3K rows.</a:t>
            </a:r>
          </a:p>
          <a:p>
            <a:endParaRPr lang="en-TR" dirty="0"/>
          </a:p>
          <a:p>
            <a:r>
              <a:rPr lang="en-TR" dirty="0"/>
              <a:t>We see that our second observation is valid for all tested DRAM rows.</a:t>
            </a:r>
          </a:p>
        </p:txBody>
      </p:sp>
      <p:sp>
        <p:nvSpPr>
          <p:cNvPr id="4" name="Slide Number Placeholder 3"/>
          <p:cNvSpPr>
            <a:spLocks noGrp="1"/>
          </p:cNvSpPr>
          <p:nvPr>
            <p:ph type="sldNum" sz="quarter" idx="5"/>
          </p:nvPr>
        </p:nvSpPr>
        <p:spPr/>
        <p:txBody>
          <a:bodyPr/>
          <a:lstStyle/>
          <a:p>
            <a:fld id="{BC575381-7527-4E0E-A355-7550D954D08C}" type="slidenum">
              <a:rPr lang="tr-TR" smtClean="0"/>
              <a:t>34</a:t>
            </a:fld>
            <a:endParaRPr lang="tr-TR"/>
          </a:p>
        </p:txBody>
      </p:sp>
    </p:spTree>
    <p:extLst>
      <p:ext uri="{BB962C8B-B14F-4D97-AF65-F5344CB8AC3E}">
        <p14:creationId xmlns:p14="http://schemas.microsoft.com/office/powerpoint/2010/main" val="26398833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This plot shows the H</a:t>
            </a:r>
            <a:r>
              <a:rPr lang="en-US" dirty="0"/>
              <a:t>c</a:t>
            </a:r>
            <a:r>
              <a:rPr lang="en-TR" dirty="0"/>
              <a:t>first distribution across rows in each channel on the y-axis and the data patterns on the x-axis. We use different boxes to plot hcfirst distributions for different channels.</a:t>
            </a:r>
          </a:p>
          <a:p>
            <a:endParaRPr lang="en-TR" dirty="0"/>
          </a:p>
          <a:p>
            <a:r>
              <a:rPr lang="en-TR" b="1" dirty="0"/>
              <a:t>[CLICK] </a:t>
            </a:r>
            <a:r>
              <a:rPr lang="en-TR" b="0" dirty="0"/>
              <a:t>We observe that H</a:t>
            </a:r>
            <a:r>
              <a:rPr lang="en-US" b="0" dirty="0"/>
              <a:t>c</a:t>
            </a:r>
            <a:r>
              <a:rPr lang="en-TR" b="0" dirty="0"/>
              <a:t>first is as low as around 14 thousand across all rows. This means that we can induce a bitflip in only around 1 milisecond.</a:t>
            </a:r>
          </a:p>
          <a:p>
            <a:endParaRPr lang="en-TR" b="0" dirty="0"/>
          </a:p>
          <a:p>
            <a:r>
              <a:rPr lang="en-TR" b="1" dirty="0"/>
              <a:t>[CLICK] </a:t>
            </a:r>
            <a:r>
              <a:rPr lang="en-TR" b="0" dirty="0"/>
              <a:t>We see that the H</a:t>
            </a:r>
            <a:r>
              <a:rPr lang="en-US" b="0" dirty="0"/>
              <a:t>c</a:t>
            </a:r>
            <a:r>
              <a:rPr lang="en-TR" b="0" dirty="0"/>
              <a:t>first distribution depends heavily on the data pattern we use to initialize DRAM rows.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35</a:t>
            </a:fld>
            <a:endParaRPr lang="tr-TR"/>
          </a:p>
        </p:txBody>
      </p:sp>
    </p:spTree>
    <p:extLst>
      <p:ext uri="{BB962C8B-B14F-4D97-AF65-F5344CB8AC3E}">
        <p14:creationId xmlns:p14="http://schemas.microsoft.com/office/powerpoint/2010/main" val="3513670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0" dirty="0"/>
              <a:t>We also investigate the variation in BER across rows in each bank but I have to skip this due to time limits. I am happy to answer any questions on this.</a:t>
            </a:r>
          </a:p>
        </p:txBody>
      </p:sp>
      <p:sp>
        <p:nvSpPr>
          <p:cNvPr id="4" name="Slide Number Placeholder 3"/>
          <p:cNvSpPr>
            <a:spLocks noGrp="1"/>
          </p:cNvSpPr>
          <p:nvPr>
            <p:ph type="sldNum" sz="quarter" idx="5"/>
          </p:nvPr>
        </p:nvSpPr>
        <p:spPr/>
        <p:txBody>
          <a:bodyPr/>
          <a:lstStyle/>
          <a:p>
            <a:fld id="{BC575381-7527-4E0E-A355-7550D954D08C}" type="slidenum">
              <a:rPr lang="tr-TR" smtClean="0"/>
              <a:t>36</a:t>
            </a:fld>
            <a:endParaRPr lang="tr-TR"/>
          </a:p>
        </p:txBody>
      </p:sp>
    </p:spTree>
    <p:extLst>
      <p:ext uri="{BB962C8B-B14F-4D97-AF65-F5344CB8AC3E}">
        <p14:creationId xmlns:p14="http://schemas.microsoft.com/office/powerpoint/2010/main" val="52583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form two key hypotheses from our characterization study</a:t>
            </a:r>
          </a:p>
          <a:p>
            <a:endParaRPr lang="en-TR" dirty="0"/>
          </a:p>
          <a:p>
            <a:r>
              <a:rPr lang="en-TR" b="1" dirty="0"/>
              <a:t>[CLICK] </a:t>
            </a:r>
            <a:r>
              <a:rPr lang="en-TR" b="0" dirty="0"/>
              <a:t>First, we attribute the similarity in bit error rate and hcfirst within groups of two channels to their physical placement inside the HBM chip. We think that groups of two channels share the same DRAM die.</a:t>
            </a:r>
          </a:p>
          <a:p>
            <a:endParaRPr lang="en-TR" b="0" dirty="0"/>
          </a:p>
          <a:p>
            <a:r>
              <a:rPr lang="en-TR" b="1" dirty="0"/>
              <a:t>[CLICK] </a:t>
            </a:r>
            <a:r>
              <a:rPr lang="en-TR" b="0" dirty="0"/>
              <a:t>Second, RowHammer bit error rate changes with the row’s proximity to sense amplifiers. We think that the significant drop in bit error rate in the last subarrays can be due to the subarray’s proximity to bank I/O logic.</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37</a:t>
            </a:fld>
            <a:endParaRPr lang="tr-TR"/>
          </a:p>
        </p:txBody>
      </p:sp>
    </p:spTree>
    <p:extLst>
      <p:ext uri="{BB962C8B-B14F-4D97-AF65-F5344CB8AC3E}">
        <p14:creationId xmlns:p14="http://schemas.microsoft.com/office/powerpoint/2010/main" val="1531732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make this key observation from our study.</a:t>
            </a:r>
          </a:p>
          <a:p>
            <a:endParaRPr lang="en-US" b="0" dirty="0"/>
          </a:p>
          <a:p>
            <a:r>
              <a:rPr lang="en-US" b="1" dirty="0"/>
              <a:t>[CLICK] </a:t>
            </a:r>
            <a:r>
              <a:rPr lang="en-US" b="0" dirty="0"/>
              <a:t>This has two implications for </a:t>
            </a:r>
            <a:r>
              <a:rPr lang="en-US" b="0" dirty="0" err="1"/>
              <a:t>RowHammer</a:t>
            </a:r>
            <a:r>
              <a:rPr lang="en-US" b="0" dirty="0"/>
              <a:t> attacks and mitigations</a:t>
            </a:r>
          </a:p>
          <a:p>
            <a:endParaRPr lang="en-US" b="0" dirty="0"/>
          </a:p>
          <a:p>
            <a:r>
              <a:rPr lang="en-US" b="1" dirty="0"/>
              <a:t>[CLICK] First, a</a:t>
            </a:r>
            <a:r>
              <a:rPr lang="en-US" b="0" dirty="0"/>
              <a:t>ttacks can use the most vulnerable channels to accelerate their preparation and attack phases. This allows an attacker to take over vulnerable systems more quickly.</a:t>
            </a:r>
          </a:p>
          <a:p>
            <a:endParaRPr lang="en-US" b="0" dirty="0"/>
          </a:p>
          <a:p>
            <a:r>
              <a:rPr lang="en-US" b="1" dirty="0"/>
              <a:t>[CLICK] </a:t>
            </a:r>
            <a:r>
              <a:rPr lang="en-US" b="0" dirty="0"/>
              <a:t>Second, mitigations can allocate fewer resources to protect </a:t>
            </a:r>
            <a:r>
              <a:rPr lang="en-US" b="0" dirty="0" err="1"/>
              <a:t>RowHammer</a:t>
            </a:r>
            <a:r>
              <a:rPr lang="en-US" b="0" dirty="0"/>
              <a:t>-resilient channels and more resources to protect </a:t>
            </a:r>
            <a:r>
              <a:rPr lang="en-US" b="0" dirty="0" err="1"/>
              <a:t>RowHammer</a:t>
            </a:r>
            <a:r>
              <a:rPr lang="en-US" b="0" dirty="0"/>
              <a:t>-vulnerable channels. This would allow for more efficient </a:t>
            </a:r>
            <a:r>
              <a:rPr lang="en-US" b="0" dirty="0" err="1"/>
              <a:t>RowHammer</a:t>
            </a:r>
            <a:r>
              <a:rPr lang="en-US" b="0" dirty="0"/>
              <a:t> mitigation mechanisms.</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38</a:t>
            </a:fld>
            <a:endParaRPr lang="tr-TR"/>
          </a:p>
        </p:txBody>
      </p:sp>
    </p:spTree>
    <p:extLst>
      <p:ext uri="{BB962C8B-B14F-4D97-AF65-F5344CB8AC3E}">
        <p14:creationId xmlns:p14="http://schemas.microsoft.com/office/powerpoint/2010/main" val="583412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describe our second main analysis on on-DRAM-die </a:t>
            </a:r>
            <a:r>
              <a:rPr lang="en-US" dirty="0" err="1"/>
              <a:t>RowHammer</a:t>
            </a:r>
            <a:r>
              <a:rPr lang="en-US" dirty="0"/>
              <a:t> mitigations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39</a:t>
            </a:fld>
            <a:endParaRPr lang="tr-TR"/>
          </a:p>
        </p:txBody>
      </p:sp>
    </p:spTree>
    <p:extLst>
      <p:ext uri="{BB962C8B-B14F-4D97-AF65-F5344CB8AC3E}">
        <p14:creationId xmlns:p14="http://schemas.microsoft.com/office/powerpoint/2010/main" val="2072754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user-level program can induce </a:t>
            </a:r>
            <a:r>
              <a:rPr lang="en-US" dirty="0" err="1"/>
              <a:t>RowHammer</a:t>
            </a:r>
            <a:r>
              <a:rPr lang="en-US" dirty="0"/>
              <a:t> bitflips, in a similar way, in main memory by running this code on the bottom left.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AB90D-FD29-4A5F-A91F-CD65CF7CAC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717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Here are the two key takeaways from our study</a:t>
            </a:r>
          </a:p>
          <a:p>
            <a:endParaRPr lang="en-US" b="0" dirty="0">
              <a:cs typeface="Calibri"/>
            </a:endParaRPr>
          </a:p>
          <a:p>
            <a:r>
              <a:rPr lang="en-US" b="0" dirty="0">
                <a:cs typeface="Calibri"/>
              </a:rPr>
              <a:t>First, the chip we test implements an undisclosed on-DRAM-die </a:t>
            </a:r>
            <a:r>
              <a:rPr lang="en-US" b="0" dirty="0" err="1">
                <a:cs typeface="Calibri"/>
              </a:rPr>
              <a:t>RowHammer</a:t>
            </a:r>
            <a:r>
              <a:rPr lang="en-US" b="0" dirty="0">
                <a:cs typeface="Calibri"/>
              </a:rPr>
              <a:t> mitigation mechanism</a:t>
            </a:r>
          </a:p>
          <a:p>
            <a:endParaRPr lang="en-US" b="0" dirty="0">
              <a:cs typeface="Calibri"/>
            </a:endParaRPr>
          </a:p>
          <a:p>
            <a:r>
              <a:rPr lang="en-US" b="1" dirty="0">
                <a:cs typeface="Calibri"/>
              </a:rPr>
              <a:t>[CLICK]</a:t>
            </a:r>
            <a:r>
              <a:rPr lang="en-US" b="0" dirty="0">
                <a:cs typeface="Calibri"/>
              </a:rPr>
              <a:t> Second, this mitigation resembles the ones prior work has found in real DDR4 chips</a:t>
            </a:r>
          </a:p>
          <a:p>
            <a:endParaRPr lang="en-US" b="0" dirty="0">
              <a:cs typeface="Calibri"/>
            </a:endParaRPr>
          </a:p>
          <a:p>
            <a:r>
              <a:rPr lang="en-US" b="0" dirty="0">
                <a:cs typeface="Calibri"/>
              </a:rPr>
              <a:t>===========================</a:t>
            </a:r>
          </a:p>
          <a:p>
            <a:r>
              <a:rPr lang="en-US" b="0" i="1" dirty="0">
                <a:cs typeface="Calibri"/>
              </a:rPr>
              <a:t>Add reference to </a:t>
            </a:r>
            <a:r>
              <a:rPr lang="en-US" b="0" i="1" dirty="0" err="1">
                <a:cs typeface="Calibri"/>
              </a:rPr>
              <a:t>uTRR</a:t>
            </a:r>
            <a:endParaRPr lang="en-US" b="0" i="1" dirty="0">
              <a:cs typeface="Calibri"/>
            </a:endParaRPr>
          </a:p>
          <a:p>
            <a:endParaRPr lang="en-US" b="0" i="1" dirty="0">
              <a:cs typeface="Calibri"/>
            </a:endParaRPr>
          </a:p>
          <a:p>
            <a:r>
              <a:rPr lang="en-US" b="0" i="1" dirty="0">
                <a:cs typeface="Calibri"/>
              </a:rPr>
              <a:t>How does U-TRR know beyond “every 17 refresh”?</a:t>
            </a:r>
          </a:p>
        </p:txBody>
      </p:sp>
      <p:sp>
        <p:nvSpPr>
          <p:cNvPr id="4" name="Slide Number Placeholder 3"/>
          <p:cNvSpPr>
            <a:spLocks noGrp="1"/>
          </p:cNvSpPr>
          <p:nvPr>
            <p:ph type="sldNum" sz="quarter" idx="5"/>
          </p:nvPr>
        </p:nvSpPr>
        <p:spPr/>
        <p:txBody>
          <a:bodyPr/>
          <a:lstStyle/>
          <a:p>
            <a:fld id="{35E676A0-33B1-4B4B-B1AA-B0B917FCAA93}" type="slidenum">
              <a:rPr lang="en-US" smtClean="0"/>
              <a:t>40</a:t>
            </a:fld>
            <a:endParaRPr lang="en-US"/>
          </a:p>
        </p:txBody>
      </p:sp>
    </p:spTree>
    <p:extLst>
      <p:ext uri="{BB962C8B-B14F-4D97-AF65-F5344CB8AC3E}">
        <p14:creationId xmlns:p14="http://schemas.microsoft.com/office/powerpoint/2010/main" val="1754209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The HBM2 standard defines a Target R</a:t>
            </a:r>
            <a:r>
              <a:rPr lang="en-US" dirty="0"/>
              <a:t>o</a:t>
            </a:r>
            <a:r>
              <a:rPr lang="en-TR" dirty="0"/>
              <a:t>w Refresh mode where the controller and the HBM chip cooperates to prevent RowHammer bitflips</a:t>
            </a:r>
          </a:p>
          <a:p>
            <a:endParaRPr lang="en-TR" dirty="0"/>
          </a:p>
          <a:p>
            <a:r>
              <a:rPr lang="en-TR" b="1" dirty="0"/>
              <a:t>[CLICK] </a:t>
            </a:r>
            <a:r>
              <a:rPr lang="en-TR" b="0" dirty="0"/>
              <a:t>However, we also know that real DDR4 chips implement on-die mitigation mechanisms that take actions in a memory-controller-transparent way, typically hidden behind the latency of a periodic refresh operation</a:t>
            </a:r>
          </a:p>
          <a:p>
            <a:endParaRPr lang="en-TR" b="0" dirty="0"/>
          </a:p>
          <a:p>
            <a:r>
              <a:rPr lang="en-TR" b="1" dirty="0"/>
              <a:t>[CLICK] </a:t>
            </a:r>
            <a:r>
              <a:rPr lang="en-TR" b="0" dirty="0"/>
              <a:t>We want to understand if a similar hidden mitigation mechanism exists in our HBM2 chip.</a:t>
            </a:r>
            <a:endParaRPr lang="en-TR" b="1" dirty="0"/>
          </a:p>
          <a:p>
            <a:endParaRPr lang="en-TR" b="0" dirty="0"/>
          </a:p>
          <a:p>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41</a:t>
            </a:fld>
            <a:endParaRPr lang="tr-TR"/>
          </a:p>
        </p:txBody>
      </p:sp>
    </p:spTree>
    <p:extLst>
      <p:ext uri="{BB962C8B-B14F-4D97-AF65-F5344CB8AC3E}">
        <p14:creationId xmlns:p14="http://schemas.microsoft.com/office/powerpoint/2010/main" val="330968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use the methodology presented in this paper</a:t>
            </a:r>
          </a:p>
          <a:p>
            <a:endParaRPr lang="en-TR" dirty="0"/>
          </a:p>
          <a:p>
            <a:r>
              <a:rPr lang="en-TR" b="1" dirty="0"/>
              <a:t>[CLICK] </a:t>
            </a:r>
            <a:r>
              <a:rPr lang="en-TR" b="0" dirty="0"/>
              <a:t>Where the key idea is to use data retention failures as a side channel to detect when a row is refreshed by the on-die mitigation mechanism</a:t>
            </a:r>
          </a:p>
          <a:p>
            <a:endParaRPr lang="en-TR" b="0" dirty="0"/>
          </a:p>
          <a:p>
            <a:r>
              <a:rPr lang="en-TR" b="1" dirty="0"/>
              <a:t>[CLICK] </a:t>
            </a:r>
            <a:r>
              <a:rPr lang="en-TR" b="0" dirty="0"/>
              <a:t>We re-use the source code that is publicly available on this Github page.</a:t>
            </a:r>
          </a:p>
        </p:txBody>
      </p:sp>
      <p:sp>
        <p:nvSpPr>
          <p:cNvPr id="4" name="Slide Number Placeholder 3"/>
          <p:cNvSpPr>
            <a:spLocks noGrp="1"/>
          </p:cNvSpPr>
          <p:nvPr>
            <p:ph type="sldNum" sz="quarter" idx="5"/>
          </p:nvPr>
        </p:nvSpPr>
        <p:spPr/>
        <p:txBody>
          <a:bodyPr/>
          <a:lstStyle/>
          <a:p>
            <a:fld id="{BC575381-7527-4E0E-A355-7550D954D08C}" type="slidenum">
              <a:rPr lang="tr-TR" smtClean="0"/>
              <a:t>42</a:t>
            </a:fld>
            <a:endParaRPr lang="tr-TR"/>
          </a:p>
        </p:txBody>
      </p:sp>
    </p:spTree>
    <p:extLst>
      <p:ext uri="{BB962C8B-B14F-4D97-AF65-F5344CB8AC3E}">
        <p14:creationId xmlns:p14="http://schemas.microsoft.com/office/powerpoint/2010/main" val="3126916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Our experiment first</a:t>
            </a:r>
          </a:p>
          <a:p>
            <a:endParaRPr lang="en-TR" dirty="0"/>
          </a:p>
          <a:p>
            <a:r>
              <a:rPr lang="en-TR" b="1" dirty="0"/>
              <a:t>[CLICK]</a:t>
            </a:r>
            <a:r>
              <a:rPr lang="en-TR" b="0" dirty="0"/>
              <a:t> finds a DRAM row R with a retention time of T. This means that the row will harbor retention failures if we do not refresh its content for T units of time.</a:t>
            </a:r>
          </a:p>
          <a:p>
            <a:endParaRPr lang="en-TR" b="1" dirty="0"/>
          </a:p>
          <a:p>
            <a:r>
              <a:rPr lang="en-TR" b="1" dirty="0"/>
              <a:t>[CLICK] </a:t>
            </a:r>
            <a:r>
              <a:rPr lang="en-TR" b="0" dirty="0"/>
              <a:t>On the bottom we show a timeline of actions taken by us and the currently-hypothetical on-die mitigation mechanism. Initially, the row R is refreshed, so it can retain data correctly until time is T.</a:t>
            </a:r>
            <a:endParaRPr lang="en-TR" b="1" dirty="0"/>
          </a:p>
          <a:p>
            <a:endParaRPr lang="en-TR" b="1" dirty="0"/>
          </a:p>
          <a:p>
            <a:r>
              <a:rPr lang="en-TR" b="1" dirty="0"/>
              <a:t>[CLICK]</a:t>
            </a:r>
            <a:r>
              <a:rPr lang="en-TR" b="0" dirty="0"/>
              <a:t> We wait for half T.</a:t>
            </a:r>
          </a:p>
          <a:p>
            <a:endParaRPr lang="en-TR" b="0" dirty="0"/>
          </a:p>
          <a:p>
            <a:r>
              <a:rPr lang="en-TR" b="1" dirty="0"/>
              <a:t>[CLICK] </a:t>
            </a:r>
            <a:r>
              <a:rPr lang="en-TR" b="0" dirty="0"/>
              <a:t>We activate and precharge R+1 (which is adjacent to R) once.</a:t>
            </a:r>
          </a:p>
          <a:p>
            <a:endParaRPr lang="en-TR" b="0" dirty="0"/>
          </a:p>
          <a:p>
            <a:r>
              <a:rPr lang="en-TR" b="1" dirty="0"/>
              <a:t>[CLICK] </a:t>
            </a:r>
            <a:r>
              <a:rPr lang="en-TR" b="0" dirty="0"/>
              <a:t>Let’s now look at what a hypothetical on-die mitigation would do</a:t>
            </a:r>
          </a:p>
          <a:p>
            <a:endParaRPr lang="en-TR" b="0" dirty="0"/>
          </a:p>
          <a:p>
            <a:r>
              <a:rPr lang="en-TR" b="1" dirty="0"/>
              <a:t>[CLICK] </a:t>
            </a:r>
            <a:r>
              <a:rPr lang="en-TR" b="0" dirty="0"/>
              <a:t>It will sample the hammering of R+1 as an aggressor row activation</a:t>
            </a:r>
          </a:p>
          <a:p>
            <a:endParaRPr lang="en-TR" b="0" dirty="0"/>
          </a:p>
          <a:p>
            <a:r>
              <a:rPr lang="en-TR" b="1" dirty="0"/>
              <a:t>[CLICK] </a:t>
            </a:r>
            <a:r>
              <a:rPr lang="en-TR" b="0" dirty="0"/>
              <a:t>after which we issue a periodic refresh command (to trigger the mitigation)</a:t>
            </a:r>
          </a:p>
          <a:p>
            <a:endParaRPr lang="en-TR" b="0" dirty="0"/>
          </a:p>
          <a:p>
            <a:r>
              <a:rPr lang="en-TR" b="1" dirty="0"/>
              <a:t>[CLICK] </a:t>
            </a:r>
            <a:r>
              <a:rPr lang="en-TR" b="0" dirty="0"/>
              <a:t>If the mitigation sampled R+1 as an aggressor row, it will refresh R as the victim row</a:t>
            </a:r>
          </a:p>
          <a:p>
            <a:endParaRPr lang="en-TR" b="0" dirty="0"/>
          </a:p>
          <a:p>
            <a:r>
              <a:rPr lang="en-TR" b="1" dirty="0"/>
              <a:t>[CLICK] </a:t>
            </a:r>
            <a:r>
              <a:rPr lang="en-TR" b="0" dirty="0"/>
              <a:t>We then wait for half T, read out row R and check for bitflips in row R.</a:t>
            </a:r>
          </a:p>
          <a:p>
            <a:endParaRPr lang="en-TR" b="0" dirty="0"/>
          </a:p>
          <a:p>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43</a:t>
            </a:fld>
            <a:endParaRPr lang="tr-TR"/>
          </a:p>
        </p:txBody>
      </p:sp>
    </p:spTree>
    <p:extLst>
      <p:ext uri="{BB962C8B-B14F-4D97-AF65-F5344CB8AC3E}">
        <p14:creationId xmlns:p14="http://schemas.microsoft.com/office/powerpoint/2010/main" val="3323215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Row R will not experience any bitflips</a:t>
            </a:r>
          </a:p>
          <a:p>
            <a:r>
              <a:rPr lang="en-US" dirty="0"/>
              <a:t>O</a:t>
            </a:r>
            <a:r>
              <a:rPr lang="en-TR" dirty="0"/>
              <a:t>nly if on-DRAM-die mitigation exists and has refreshed R at half T</a:t>
            </a:r>
          </a:p>
        </p:txBody>
      </p:sp>
      <p:sp>
        <p:nvSpPr>
          <p:cNvPr id="4" name="Slide Number Placeholder 3"/>
          <p:cNvSpPr>
            <a:spLocks noGrp="1"/>
          </p:cNvSpPr>
          <p:nvPr>
            <p:ph type="sldNum" sz="quarter" idx="5"/>
          </p:nvPr>
        </p:nvSpPr>
        <p:spPr/>
        <p:txBody>
          <a:bodyPr/>
          <a:lstStyle/>
          <a:p>
            <a:fld id="{BC575381-7527-4E0E-A355-7550D954D08C}" type="slidenum">
              <a:rPr lang="tr-TR" smtClean="0"/>
              <a:t>44</a:t>
            </a:fld>
            <a:endParaRPr lang="tr-TR"/>
          </a:p>
        </p:txBody>
      </p:sp>
    </p:spTree>
    <p:extLst>
      <p:ext uri="{BB962C8B-B14F-4D97-AF65-F5344CB8AC3E}">
        <p14:creationId xmlns:p14="http://schemas.microsoft.com/office/powerpoint/2010/main" val="3205064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Otherwise, row R will experience retention bitflips because it was not refreshred for T units of time.</a:t>
            </a:r>
          </a:p>
        </p:txBody>
      </p:sp>
      <p:sp>
        <p:nvSpPr>
          <p:cNvPr id="4" name="Slide Number Placeholder 3"/>
          <p:cNvSpPr>
            <a:spLocks noGrp="1"/>
          </p:cNvSpPr>
          <p:nvPr>
            <p:ph type="sldNum" sz="quarter" idx="5"/>
          </p:nvPr>
        </p:nvSpPr>
        <p:spPr/>
        <p:txBody>
          <a:bodyPr/>
          <a:lstStyle/>
          <a:p>
            <a:fld id="{BC575381-7527-4E0E-A355-7550D954D08C}" type="slidenum">
              <a:rPr lang="tr-TR" smtClean="0"/>
              <a:t>45</a:t>
            </a:fld>
            <a:endParaRPr lang="tr-TR"/>
          </a:p>
        </p:txBody>
      </p:sp>
    </p:spTree>
    <p:extLst>
      <p:ext uri="{BB962C8B-B14F-4D97-AF65-F5344CB8AC3E}">
        <p14:creationId xmlns:p14="http://schemas.microsoft.com/office/powerpoint/2010/main" val="1578809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perform this experiment and find that</a:t>
            </a:r>
          </a:p>
          <a:p>
            <a:endParaRPr lang="en-US" dirty="0"/>
          </a:p>
          <a:p>
            <a:r>
              <a:rPr lang="en-US" b="1" dirty="0"/>
              <a:t>[CLICK] </a:t>
            </a:r>
            <a:r>
              <a:rPr lang="en-US" b="0" dirty="0"/>
              <a:t>the HBM2 chip implements an undisclosed on-die mitigation mechanism</a:t>
            </a:r>
          </a:p>
          <a:p>
            <a:endParaRPr lang="en-US" b="0" dirty="0"/>
          </a:p>
          <a:p>
            <a:r>
              <a:rPr lang="en-US" b="1" dirty="0"/>
              <a:t>[CLICK] </a:t>
            </a:r>
            <a:r>
              <a:rPr lang="en-US" b="0" dirty="0"/>
              <a:t>This mechanism performs a victim row refresh operation after every 17 periodic refresh operations.</a:t>
            </a:r>
          </a:p>
          <a:p>
            <a:endParaRPr lang="en-US" b="0" dirty="0"/>
          </a:p>
          <a:p>
            <a:r>
              <a:rPr lang="en-US" b="1" dirty="0"/>
              <a:t>[CLICK] </a:t>
            </a:r>
            <a:r>
              <a:rPr lang="en-US" b="0" dirty="0"/>
              <a:t>Which resembles a TRR mechanism implemented in real DDR4 chips from one major manufacturer.</a:t>
            </a:r>
            <a:endParaRPr lang="en-US" b="1" dirty="0"/>
          </a:p>
          <a:p>
            <a:endParaRPr lang="en-US" dirty="0"/>
          </a:p>
          <a:p>
            <a:r>
              <a:rPr lang="en-US" dirty="0"/>
              <a:t>We intend to uncover more about the inner workings of this TRR mechanism as part of our future work</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46</a:t>
            </a:fld>
            <a:endParaRPr lang="tr-TR"/>
          </a:p>
        </p:txBody>
      </p:sp>
    </p:spTree>
    <p:extLst>
      <p:ext uri="{BB962C8B-B14F-4D97-AF65-F5344CB8AC3E}">
        <p14:creationId xmlns:p14="http://schemas.microsoft.com/office/powerpoint/2010/main" val="3654480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conclude my talk with a brief summary</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47</a:t>
            </a:fld>
            <a:endParaRPr lang="tr-TR"/>
          </a:p>
        </p:txBody>
      </p:sp>
    </p:spTree>
    <p:extLst>
      <p:ext uri="{BB962C8B-B14F-4D97-AF65-F5344CB8AC3E}">
        <p14:creationId xmlns:p14="http://schemas.microsoft.com/office/powerpoint/2010/main" val="1081740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We provide the first detailed experimental characterization of </a:t>
            </a:r>
            <a:r>
              <a:rPr lang="en-US" dirty="0" err="1"/>
              <a:t>RowHammer</a:t>
            </a:r>
            <a:r>
              <a:rPr lang="en-US" dirty="0"/>
              <a:t> in a modern HBM2 DRAM chip</a:t>
            </a:r>
          </a:p>
          <a:p>
            <a:r>
              <a:rPr lang="en-US" dirty="0"/>
              <a:t>We find that</a:t>
            </a:r>
          </a:p>
          <a:p>
            <a:r>
              <a:rPr lang="en-US" b="1" dirty="0"/>
              <a:t>[CLICK] </a:t>
            </a:r>
            <a:r>
              <a:rPr lang="en-US" b="0" dirty="0"/>
              <a:t>different channels exhibit different vulnerability, and</a:t>
            </a:r>
          </a:p>
          <a:p>
            <a:r>
              <a:rPr lang="en-US" b="1" dirty="0"/>
              <a:t>[CLICK] </a:t>
            </a:r>
            <a:r>
              <a:rPr lang="en-US" b="0" dirty="0"/>
              <a:t>DRAM rows near the end of a bank are more resilient.</a:t>
            </a:r>
          </a:p>
          <a:p>
            <a:r>
              <a:rPr lang="en-US" b="1" dirty="0"/>
              <a:t>[CLICK] </a:t>
            </a:r>
            <a:r>
              <a:rPr lang="en-US" b="0" dirty="0"/>
              <a:t>These findings can be leveraged to develop powerful attacks and more efficient defenses</a:t>
            </a:r>
          </a:p>
          <a:p>
            <a:r>
              <a:rPr lang="en-US" b="1" dirty="0"/>
              <a:t>[CLICK] </a:t>
            </a:r>
            <a:r>
              <a:rPr lang="en-US" b="0" dirty="0"/>
              <a:t>We identify an on-die </a:t>
            </a:r>
            <a:r>
              <a:rPr lang="en-US" b="0" dirty="0" err="1"/>
              <a:t>RowHammer</a:t>
            </a:r>
            <a:r>
              <a:rPr lang="en-US" b="0" dirty="0"/>
              <a:t> mitigation mechanism in HBM2 chips. This mechanism resembles existing ones found in DDR4 chips.</a:t>
            </a:r>
          </a:p>
          <a:p>
            <a:r>
              <a:rPr lang="en-US" b="1" dirty="0"/>
              <a:t>[CLICK] </a:t>
            </a:r>
            <a:r>
              <a:rPr lang="en-US" b="0" dirty="0"/>
              <a:t>To present more insights into </a:t>
            </a:r>
            <a:r>
              <a:rPr lang="en-US" b="0" dirty="0" err="1"/>
              <a:t>RowHammer’s</a:t>
            </a:r>
            <a:r>
              <a:rPr lang="en-US" b="0" dirty="0"/>
              <a:t> behavior in high bandwidth memory,</a:t>
            </a:r>
          </a:p>
          <a:p>
            <a:r>
              <a:rPr lang="en-US" b="0" dirty="0"/>
              <a:t>We plan to test more chips and data patterns, and at different temperature and voltage levels</a:t>
            </a:r>
          </a:p>
          <a:p>
            <a:r>
              <a:rPr lang="en-US" b="1" dirty="0"/>
              <a:t>[CLICK]</a:t>
            </a:r>
            <a:r>
              <a:rPr lang="en-US" b="0" dirty="0"/>
              <a:t> Investigate the effects of read-disturb interference across 3D-stacked channels.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Study effects of new read-disturb phenomenon such as </a:t>
            </a:r>
            <a:r>
              <a:rPr lang="en-US" b="0" dirty="0" err="1"/>
              <a:t>RowPress</a:t>
            </a:r>
            <a:r>
              <a:rPr lang="en-US" b="0" dirty="0"/>
              <a:t> that was very recently presented at ISCA</a:t>
            </a:r>
          </a:p>
          <a:p>
            <a:endParaRPr lang="en-US" b="0" dirty="0"/>
          </a:p>
          <a:p>
            <a:endParaRPr lang="en-US" b="0" dirty="0"/>
          </a:p>
        </p:txBody>
      </p:sp>
      <p:sp>
        <p:nvSpPr>
          <p:cNvPr id="4" name="Slayt Numarası Yer Tutucusu 3"/>
          <p:cNvSpPr>
            <a:spLocks noGrp="1"/>
          </p:cNvSpPr>
          <p:nvPr>
            <p:ph type="sldNum" sz="quarter" idx="5"/>
          </p:nvPr>
        </p:nvSpPr>
        <p:spPr/>
        <p:txBody>
          <a:bodyPr/>
          <a:lstStyle/>
          <a:p>
            <a:fld id="{BC575381-7527-4E0E-A355-7550D954D08C}" type="slidenum">
              <a:rPr lang="tr-TR" smtClean="0"/>
              <a:t>48</a:t>
            </a:fld>
            <a:endParaRPr lang="tr-TR"/>
          </a:p>
        </p:txBody>
      </p:sp>
    </p:spTree>
    <p:extLst>
      <p:ext uri="{BB962C8B-B14F-4D97-AF65-F5344CB8AC3E}">
        <p14:creationId xmlns:p14="http://schemas.microsoft.com/office/powerpoint/2010/main" val="2644091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version of our conference paper is available on </a:t>
            </a:r>
            <a:r>
              <a:rPr lang="en-US" dirty="0" err="1"/>
              <a:t>arXiv</a:t>
            </a:r>
            <a:r>
              <a:rPr lang="en-US" dirty="0"/>
              <a:t> on this link.</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49</a:t>
            </a:fld>
            <a:endParaRPr lang="tr-TR"/>
          </a:p>
        </p:txBody>
      </p:sp>
    </p:spTree>
    <p:extLst>
      <p:ext uri="{BB962C8B-B14F-4D97-AF65-F5344CB8AC3E}">
        <p14:creationId xmlns:p14="http://schemas.microsoft.com/office/powerpoint/2010/main" val="4094590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Prior works, such as this one</a:t>
            </a:r>
            <a:r>
              <a:rPr lang="en-GB" dirty="0"/>
              <a:t>,</a:t>
            </a:r>
            <a:r>
              <a:rPr lang="en-TR" dirty="0"/>
              <a:t> shows that RowHammer </a:t>
            </a:r>
            <a:r>
              <a:rPr lang="en-GB" dirty="0"/>
              <a:t>is </a:t>
            </a:r>
            <a:r>
              <a:rPr lang="en-TR" dirty="0"/>
              <a:t>a widespread phenomenon affecting almost all </a:t>
            </a:r>
            <a:r>
              <a:rPr lang="en-GB" dirty="0"/>
              <a:t>types of </a:t>
            </a:r>
            <a:r>
              <a:rPr lang="en-TR" dirty="0"/>
              <a:t>DRAM chips from various manufacturer</a:t>
            </a:r>
            <a:r>
              <a:rPr lang="en-GB" dirty="0"/>
              <a:t>s</a:t>
            </a:r>
            <a:r>
              <a:rPr lang="en-TR" dirty="0"/>
              <a:t> in the field.</a:t>
            </a:r>
          </a:p>
          <a:p>
            <a:endParaRPr lang="en-TR" dirty="0"/>
          </a:p>
          <a:p>
            <a:r>
              <a:rPr lang="en-TR" b="1" dirty="0"/>
              <a:t>[CLICK]</a:t>
            </a:r>
            <a:r>
              <a:rPr lang="en-TR" dirty="0"/>
              <a:t> RowHammer is a problem because the previous user-level program accesses one memory location and has unintended side effects on data stored in other addresses</a:t>
            </a:r>
            <a:r>
              <a:rPr lang="en-GB" dirty="0"/>
              <a:t>. </a:t>
            </a:r>
            <a:br>
              <a:rPr lang="en-GB" dirty="0"/>
            </a:br>
            <a:r>
              <a:rPr lang="en-GB" dirty="0"/>
              <a:t>I</a:t>
            </a:r>
            <a:r>
              <a:rPr lang="en-TR" dirty="0"/>
              <a:t>n other words RowHammer breaks memory isolation. </a:t>
            </a:r>
          </a:p>
          <a:p>
            <a:endParaRPr lang="en-TR" dirty="0"/>
          </a:p>
          <a:p>
            <a:r>
              <a:rPr lang="en-TR" dirty="0"/>
              <a:t>Memory isolation is a key property of reliable and secure computing systems.</a:t>
            </a:r>
          </a:p>
          <a:p>
            <a:endParaRPr lang="en-TR" dirty="0"/>
          </a:p>
          <a:p>
            <a:r>
              <a:rPr lang="en-TR" b="1" dirty="0"/>
              <a:t>[CLICK] </a:t>
            </a:r>
            <a:r>
              <a:rPr lang="en-TR" b="0" dirty="0"/>
              <a:t>and m</a:t>
            </a:r>
            <a:r>
              <a:rPr lang="en-GB" b="0" dirty="0"/>
              <a:t>any</a:t>
            </a:r>
            <a:r>
              <a:rPr lang="en-TR" b="0" dirty="0"/>
              <a:t> prior </a:t>
            </a:r>
            <a:r>
              <a:rPr lang="en-GB" b="0" dirty="0"/>
              <a:t>works</a:t>
            </a:r>
            <a:r>
              <a:rPr lang="en-TR" b="0" dirty="0"/>
              <a:t> </a:t>
            </a:r>
            <a:r>
              <a:rPr lang="en-GB" b="0" dirty="0"/>
              <a:t>including this one </a:t>
            </a:r>
            <a:r>
              <a:rPr lang="en-TR" b="0" dirty="0"/>
              <a:t>ha</a:t>
            </a:r>
            <a:r>
              <a:rPr lang="en-GB" b="0" dirty="0" err="1"/>
              <a:t>ve</a:t>
            </a:r>
            <a:r>
              <a:rPr lang="en-TR" b="0" dirty="0"/>
              <a:t> shown that RowHammer can be used to take over systems.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5</a:t>
            </a:fld>
            <a:endParaRPr lang="tr-TR"/>
          </a:p>
        </p:txBody>
      </p:sp>
    </p:spTree>
    <p:extLst>
      <p:ext uri="{BB962C8B-B14F-4D97-AF65-F5344CB8AC3E}">
        <p14:creationId xmlns:p14="http://schemas.microsoft.com/office/powerpoint/2010/main" val="9758068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Thank you very much for your attention</a:t>
            </a:r>
            <a:r>
              <a:rPr lang="en-US" baseline="0"/>
              <a:t>. I </a:t>
            </a:r>
            <a:r>
              <a:rPr lang="en-US" baseline="0" dirty="0"/>
              <a:t>will be happy to take your questions now.</a:t>
            </a:r>
          </a:p>
        </p:txBody>
      </p:sp>
      <p:sp>
        <p:nvSpPr>
          <p:cNvPr id="4" name="Slide Number Placeholder 3"/>
          <p:cNvSpPr>
            <a:spLocks noGrp="1"/>
          </p:cNvSpPr>
          <p:nvPr>
            <p:ph type="sldNum" sz="quarter" idx="10"/>
          </p:nvPr>
        </p:nvSpPr>
        <p:spPr/>
        <p:txBody>
          <a:bodyPr/>
          <a:lstStyle/>
          <a:p>
            <a:fld id="{EF7F79D3-8C36-4CB5-B03B-F440DA7B71AF}" type="slidenum">
              <a:rPr lang="en-US" smtClean="0"/>
              <a:t>50</a:t>
            </a:fld>
            <a:endParaRPr lang="en-US"/>
          </a:p>
        </p:txBody>
      </p:sp>
    </p:spTree>
    <p:extLst>
      <p:ext uri="{BB962C8B-B14F-4D97-AF65-F5344CB8AC3E}">
        <p14:creationId xmlns:p14="http://schemas.microsoft.com/office/powerpoint/2010/main" val="1272455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nLibertineTI"/>
              </a:rPr>
              <a:t>We plot each of these curves across our DRAM type-node configurations per manufacturer</a:t>
            </a:r>
          </a:p>
          <a:p>
            <a:endParaRPr lang="en-US" dirty="0">
              <a:latin typeface="LinLibertineTI"/>
            </a:endParaRPr>
          </a:p>
          <a:p>
            <a:r>
              <a:rPr lang="en-US" dirty="0">
                <a:latin typeface="LinLibertineTI"/>
              </a:rPr>
              <a:t>[CLICK] We find that newer DDR4 DRAM technology nodes show a clear trend of increasing </a:t>
            </a:r>
            <a:r>
              <a:rPr lang="en-US" dirty="0" err="1">
                <a:latin typeface="LinLibertineTI"/>
              </a:rPr>
              <a:t>RowHammer</a:t>
            </a:r>
            <a:r>
              <a:rPr lang="en-US" dirty="0">
                <a:latin typeface="LinLibertineTI"/>
              </a:rPr>
              <a:t> bit flip rates. </a:t>
            </a:r>
          </a:p>
          <a:p>
            <a:r>
              <a:rPr lang="en-US" dirty="0">
                <a:latin typeface="LinLibertineTI"/>
              </a:rPr>
              <a:t>the </a:t>
            </a:r>
            <a:r>
              <a:rPr lang="en-US" dirty="0">
                <a:latin typeface="LinLibertineT"/>
              </a:rPr>
              <a:t>same </a:t>
            </a:r>
            <a:r>
              <a:rPr lang="en-US" dirty="0">
                <a:latin typeface="LinLibertineTI"/>
              </a:rPr>
              <a:t>Hammer count value causes an increased </a:t>
            </a:r>
            <a:r>
              <a:rPr lang="en-US" dirty="0" err="1">
                <a:latin typeface="LinLibertineTI"/>
              </a:rPr>
              <a:t>RowHammer</a:t>
            </a:r>
            <a:r>
              <a:rPr lang="en-US" dirty="0">
                <a:latin typeface="LinLibertineTI"/>
              </a:rPr>
              <a:t> bit flip rate from DDR4-old to DDR4-new DRAM chips of all DRAM manufacturers </a:t>
            </a:r>
          </a:p>
          <a:p>
            <a:endParaRPr lang="en-US" dirty="0">
              <a:latin typeface="LinLibertineTI"/>
            </a:endParaRPr>
          </a:p>
          <a:p>
            <a:r>
              <a:rPr lang="en-US" dirty="0">
                <a:latin typeface="LinLibertineTI"/>
              </a:rPr>
              <a:t>[CLICK] This indicates that </a:t>
            </a:r>
            <a:r>
              <a:rPr lang="en-US" dirty="0" err="1">
                <a:latin typeface="LinLibertineTI"/>
              </a:rPr>
              <a:t>RowHammer</a:t>
            </a:r>
            <a:r>
              <a:rPr lang="en-US" dirty="0">
                <a:latin typeface="LinLibertineTI"/>
              </a:rPr>
              <a:t> bit flip rates are increasing with newer technology node generations.</a:t>
            </a:r>
          </a:p>
          <a:p>
            <a:endParaRPr lang="en-US" dirty="0">
              <a:latin typeface="LinLibertineTI"/>
            </a:endParaRPr>
          </a:p>
          <a:p>
            <a:r>
              <a:rPr lang="en-US" dirty="0">
                <a:latin typeface="LinLibertineTI"/>
              </a:rPr>
              <a:t>=======</a:t>
            </a:r>
          </a:p>
          <a:p>
            <a:r>
              <a:rPr lang="en-US" dirty="0">
                <a:latin typeface="LinLibertineTI"/>
              </a:rPr>
              <a:t>spend more time.</a:t>
            </a:r>
          </a:p>
          <a:p>
            <a:r>
              <a:rPr lang="en-US" dirty="0">
                <a:latin typeface="LinLibertineTI"/>
              </a:rPr>
              <a:t>Stronger second conclusion. Clear from this that rh bit flips increase with technology node generation. and we show DDR4 as an example. </a:t>
            </a:r>
          </a:p>
          <a:p>
            <a:endParaRPr lang="en-US" dirty="0"/>
          </a:p>
          <a:p>
            <a:r>
              <a:rPr lang="en-US" dirty="0" err="1"/>
              <a:t>rowhammer</a:t>
            </a:r>
            <a:r>
              <a:rPr lang="en-US" dirty="0"/>
              <a:t> bit flip rates are increasing when going from old to new DDR4 technology nodes.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002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the ideal refresh-based mitigation mechanism is significantly better than any existing mechanism as </a:t>
            </a:r>
            <a:r>
              <a:rPr lang="en-US" dirty="0" err="1"/>
              <a:t>HCFirst</a:t>
            </a:r>
            <a:r>
              <a:rPr lang="en-US" dirty="0"/>
              <a:t> reduces below 1024 .</a:t>
            </a:r>
          </a:p>
          <a:p>
            <a:endParaRPr lang="en-US" dirty="0"/>
          </a:p>
          <a:p>
            <a:r>
              <a:rPr lang="en-US" dirty="0"/>
              <a:t>[CLICK] And this indicates significant opportunity for developing a </a:t>
            </a:r>
            <a:r>
              <a:rPr lang="en-US" dirty="0" err="1"/>
              <a:t>RowHammer</a:t>
            </a:r>
            <a:r>
              <a:rPr lang="en-US" dirty="0"/>
              <a:t> solution with low performance overhead that also scales to low </a:t>
            </a:r>
            <a:r>
              <a:rPr lang="en-US" dirty="0" err="1"/>
              <a:t>HCFirst</a:t>
            </a:r>
            <a:r>
              <a:rPr lang="en-US" dirty="0"/>
              <a:t> values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3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high-level RowHammer mitigation approaches. </a:t>
            </a:r>
          </a:p>
          <a:p>
            <a:r>
              <a:rPr lang="en-US" b="1" dirty="0"/>
              <a:t>[CLICK] </a:t>
            </a:r>
            <a:r>
              <a:rPr lang="en-US" b="0" dirty="0"/>
              <a:t>The first approach is to increase refresh rate </a:t>
            </a:r>
          </a:p>
          <a:p>
            <a:r>
              <a:rPr lang="en-US" b="1" dirty="0"/>
              <a:t>[CLICK]</a:t>
            </a:r>
            <a:r>
              <a:rPr lang="en-US" b="0" dirty="0"/>
              <a:t> which reduces the refresh window,</a:t>
            </a:r>
          </a:p>
          <a:p>
            <a:r>
              <a:rPr lang="en-US" b="1" dirty="0"/>
              <a:t>[CLICK]</a:t>
            </a:r>
            <a:r>
              <a:rPr lang="en-US" b="0" dirty="0"/>
              <a:t> and thus the activation count that an attacker can reach in a refresh window.</a:t>
            </a:r>
          </a:p>
          <a:p>
            <a:r>
              <a:rPr lang="en-US" b="1" dirty="0"/>
              <a:t>[CLICK] </a:t>
            </a:r>
            <a:r>
              <a:rPr lang="en-US" b="0" dirty="0"/>
              <a:t>The second approach is to physically isolate </a:t>
            </a:r>
          </a:p>
          <a:p>
            <a:r>
              <a:rPr lang="en-US" b="1" dirty="0"/>
              <a:t>[CLICK] </a:t>
            </a:r>
            <a:r>
              <a:rPr lang="en-US" b="0" dirty="0"/>
              <a:t>potential victim rows with sensitive data</a:t>
            </a:r>
          </a:p>
          <a:p>
            <a:r>
              <a:rPr lang="en-US" b="1" dirty="0"/>
              <a:t>[CLICK]</a:t>
            </a:r>
            <a:r>
              <a:rPr lang="en-US" b="0" dirty="0"/>
              <a:t> from aggressor rows that a potential attacker can hammer</a:t>
            </a:r>
          </a:p>
          <a:p>
            <a:r>
              <a:rPr lang="en-US" b="1" dirty="0"/>
              <a:t>[CLICK] </a:t>
            </a:r>
            <a:r>
              <a:rPr lang="en-US" b="0" dirty="0"/>
              <a:t>by allocating isolation rows in between</a:t>
            </a:r>
          </a:p>
          <a:p>
            <a:r>
              <a:rPr lang="en-US" b="0" dirty="0"/>
              <a:t>such that the attacker cannot disturb sensitive data by performing RowHammer attack.</a:t>
            </a:r>
          </a:p>
          <a:p>
            <a:r>
              <a:rPr lang="en-US" b="1" dirty="0"/>
              <a:t>[CLICK] </a:t>
            </a:r>
            <a:r>
              <a:rPr lang="en-US" b="0" dirty="0"/>
              <a:t>The third approach is reactive refresh.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In this approach, when an aggressor row is hammered </a:t>
            </a:r>
          </a:p>
          <a:p>
            <a:r>
              <a:rPr lang="en-US" b="1" dirty="0"/>
              <a:t>[CLICK]</a:t>
            </a:r>
            <a:r>
              <a:rPr lang="en-US" b="0" dirty="0"/>
              <a:t> potential victim rows are refreshed to avoid bit-flips. </a:t>
            </a:r>
          </a:p>
          <a:p>
            <a:r>
              <a:rPr lang="en-US" b="1" dirty="0"/>
              <a:t>[CLICK]</a:t>
            </a:r>
            <a:r>
              <a:rPr lang="en-US" b="0" dirty="0"/>
              <a:t> Finally the fourth approach suggests </a:t>
            </a:r>
          </a:p>
          <a:p>
            <a:r>
              <a:rPr lang="en-US" b="1" dirty="0"/>
              <a:t>[CLICK]</a:t>
            </a:r>
            <a:r>
              <a:rPr lang="en-US" b="0" dirty="0"/>
              <a:t> throttling or slowing down memory accesses proactively such that no row’s activation rate can reach RowHammer threshold.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2562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fld id="{BC575381-7527-4E0E-A355-7550D954D08C}" type="slidenum">
              <a:rPr lang="tr-TR" smtClean="0"/>
              <a:t>69</a:t>
            </a:fld>
            <a:endParaRPr lang="tr-TR"/>
          </a:p>
        </p:txBody>
      </p:sp>
    </p:spTree>
    <p:extLst>
      <p:ext uri="{BB962C8B-B14F-4D97-AF65-F5344CB8AC3E}">
        <p14:creationId xmlns:p14="http://schemas.microsoft.com/office/powerpoint/2010/main" val="36058771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note that due to manufacturing variation in DRAM circuit elements, </a:t>
            </a:r>
            <a:r>
              <a:rPr lang="en-US" b="1" dirty="0"/>
              <a:t>[CLICK]</a:t>
            </a:r>
            <a:r>
              <a:rPr lang="en-US" b="0" dirty="0"/>
              <a:t> different cells are affected by </a:t>
            </a:r>
            <a:r>
              <a:rPr lang="en-US" b="0" dirty="0" err="1"/>
              <a:t>RowHammer</a:t>
            </a:r>
            <a:r>
              <a:rPr lang="en-US" b="0" dirty="0"/>
              <a:t> at varying degrees. We see that we are able to Induce a </a:t>
            </a:r>
            <a:r>
              <a:rPr lang="en-US" b="0" dirty="0" err="1"/>
              <a:t>RowHammer</a:t>
            </a:r>
            <a:r>
              <a:rPr lang="en-US" b="0" dirty="0"/>
              <a:t> bit flip in the cells represented by the black and blue curves but not the green curve</a:t>
            </a:r>
          </a:p>
        </p:txBody>
      </p:sp>
      <p:sp>
        <p:nvSpPr>
          <p:cNvPr id="4" name="Slide Number Placeholder 3"/>
          <p:cNvSpPr>
            <a:spLocks noGrp="1"/>
          </p:cNvSpPr>
          <p:nvPr>
            <p:ph type="sldNum" sz="quarter" idx="10"/>
          </p:nvPr>
        </p:nvSpPr>
        <p:spPr/>
        <p:txBody>
          <a:bodyPr/>
          <a:lstStyle/>
          <a:p>
            <a:fld id="{35E676A0-33B1-4B4B-B1AA-B0B917FCAA93}" type="slidenum">
              <a:rPr lang="en-US" smtClean="0"/>
              <a:t>71</a:t>
            </a:fld>
            <a:endParaRPr lang="en-US"/>
          </a:p>
        </p:txBody>
      </p:sp>
    </p:spTree>
    <p:extLst>
      <p:ext uri="{BB962C8B-B14F-4D97-AF65-F5344CB8AC3E}">
        <p14:creationId xmlns:p14="http://schemas.microsoft.com/office/powerpoint/2010/main" val="36390048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This plot will show the mean bit error rate and the variation in bit error rate across rows in each tested DRAM bank.</a:t>
            </a:r>
          </a:p>
          <a:p>
            <a:endParaRPr lang="en-TR" dirty="0"/>
          </a:p>
          <a:p>
            <a:r>
              <a:rPr lang="en-TR" b="1" dirty="0"/>
              <a:t>[CLICK] </a:t>
            </a:r>
            <a:r>
              <a:rPr lang="en-TR" b="0" dirty="0"/>
              <a:t>As we go left on the x-axis the variation in bit error rate decreases, meaning that the bit error rate of rows in the DRAM bank becomes closer to each other.</a:t>
            </a:r>
          </a:p>
          <a:p>
            <a:endParaRPr lang="en-TR" b="0" dirty="0"/>
          </a:p>
          <a:p>
            <a:r>
              <a:rPr lang="en-TR" b="1" dirty="0"/>
              <a:t>[CLICK] </a:t>
            </a:r>
            <a:r>
              <a:rPr lang="en-TR" b="0" dirty="0"/>
              <a:t>Here is where one bank resides on this plot. We use different shapes to indicate which pseudo-channel and different colors to indicate which channel the bank comes from. Therefore this point on the plot is in channel 6 and pseudo-channel 1. </a:t>
            </a:r>
          </a:p>
          <a:p>
            <a:endParaRPr lang="en-TR" b="0" dirty="0"/>
          </a:p>
          <a:p>
            <a:r>
              <a:rPr lang="en-TR" b="1" dirty="0"/>
              <a:t>[CLICK] </a:t>
            </a:r>
            <a:r>
              <a:rPr lang="en-TR" b="0" dirty="0"/>
              <a:t>We plot one point for each bank in all channels and pseudo-channels</a:t>
            </a:r>
          </a:p>
          <a:p>
            <a:endParaRPr lang="en-TR" b="0" dirty="0"/>
          </a:p>
          <a:p>
            <a:r>
              <a:rPr lang="en-TR" b="1" dirty="0"/>
              <a:t>[CLICK] </a:t>
            </a:r>
            <a:r>
              <a:rPr lang="en-TR" b="0" dirty="0"/>
              <a:t>Here is the complete plot</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72</a:t>
            </a:fld>
            <a:endParaRPr lang="tr-TR"/>
          </a:p>
        </p:txBody>
      </p:sp>
    </p:spTree>
    <p:extLst>
      <p:ext uri="{BB962C8B-B14F-4D97-AF65-F5344CB8AC3E}">
        <p14:creationId xmlns:p14="http://schemas.microsoft.com/office/powerpoint/2010/main" val="27958502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b="0" dirty="0"/>
              <a:t>We see that banks in the same channel have similar variation in bit error rate. Here </a:t>
            </a:r>
            <a:r>
              <a:rPr lang="en-US" b="0" dirty="0"/>
              <a:t>I</a:t>
            </a:r>
            <a:r>
              <a:rPr lang="en-TR" b="0" dirty="0"/>
              <a:t> highlight two different banks in the same channel as an example.</a:t>
            </a:r>
          </a:p>
          <a:p>
            <a:endParaRPr lang="en-TR" b="0" dirty="0"/>
          </a:p>
          <a:p>
            <a:r>
              <a:rPr lang="en-US" b="1" dirty="0"/>
              <a:t>[CLICK] </a:t>
            </a:r>
            <a:r>
              <a:rPr lang="en-US" b="0" dirty="0"/>
              <a:t>To visualize this observation, here are two different lines that show the distance between two banks from the same channel and two banks from different channels. </a:t>
            </a:r>
          </a:p>
          <a:p>
            <a:endParaRPr lang="en-US" b="0" dirty="0"/>
          </a:p>
          <a:p>
            <a:r>
              <a:rPr lang="en-US" b="0" dirty="0"/>
              <a:t>The points for banks in the same channel are significantly closer to each other than banks in different channels.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73</a:t>
            </a:fld>
            <a:endParaRPr lang="tr-TR"/>
          </a:p>
        </p:txBody>
      </p:sp>
    </p:spTree>
    <p:extLst>
      <p:ext uri="{BB962C8B-B14F-4D97-AF65-F5344CB8AC3E}">
        <p14:creationId xmlns:p14="http://schemas.microsoft.com/office/powerpoint/2010/main" val="347405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Many </a:t>
            </a:r>
            <a:r>
              <a:rPr lang="en-GB" dirty="0"/>
              <a:t>of the newer </a:t>
            </a:r>
            <a:r>
              <a:rPr lang="en-TR" dirty="0"/>
              <a:t>DRAM chips of different types are</a:t>
            </a:r>
            <a:r>
              <a:rPr lang="en-GB" dirty="0"/>
              <a:t> also</a:t>
            </a:r>
            <a:r>
              <a:rPr lang="en-TR" dirty="0"/>
              <a:t> vulnerable to RowHammer as demonstrated by a recent work.</a:t>
            </a:r>
            <a:endParaRPr lang="en-TR" b="0" dirty="0"/>
          </a:p>
          <a:p>
            <a:endParaRPr lang="en-TR" b="0" dirty="0"/>
          </a:p>
          <a:p>
            <a:r>
              <a:rPr lang="en-TR" b="1" dirty="0"/>
              <a:t>[CLICK] </a:t>
            </a:r>
            <a:r>
              <a:rPr lang="en-TR" b="0" dirty="0"/>
              <a:t>Considering </a:t>
            </a:r>
            <a:r>
              <a:rPr lang="en-GB" b="0" dirty="0"/>
              <a:t>these recent developments in </a:t>
            </a:r>
            <a:r>
              <a:rPr lang="en-GB" b="0" dirty="0" err="1"/>
              <a:t>RowHammer</a:t>
            </a:r>
            <a:r>
              <a:rPr lang="en-GB" b="0" dirty="0"/>
              <a:t>, we ask the question,</a:t>
            </a:r>
            <a:r>
              <a:rPr lang="en-TR" b="0" dirty="0"/>
              <a:t> </a:t>
            </a:r>
            <a:r>
              <a:rPr lang="en-GB" b="0" dirty="0"/>
              <a:t>“</a:t>
            </a:r>
            <a:r>
              <a:rPr lang="en-TR" b="0" dirty="0"/>
              <a:t>what about new high bandwidth memory DRAM</a:t>
            </a:r>
            <a:r>
              <a:rPr lang="en-GB" b="0" dirty="0"/>
              <a:t>”</a:t>
            </a:r>
            <a:r>
              <a:rPr lang="en-TR" b="0" dirty="0"/>
              <a:t>? Does RowHammer exist in High Bandwidth Memory, and if so how does the RowHammer in real High Bandwidth Memory chips look like?</a:t>
            </a:r>
            <a:endParaRPr lang="en-TR" b="1" dirty="0"/>
          </a:p>
          <a:p>
            <a:endParaRPr lang="en-TR" dirty="0"/>
          </a:p>
        </p:txBody>
      </p:sp>
      <p:sp>
        <p:nvSpPr>
          <p:cNvPr id="4" name="Slide Number Placeholder 3"/>
          <p:cNvSpPr>
            <a:spLocks noGrp="1"/>
          </p:cNvSpPr>
          <p:nvPr>
            <p:ph type="sldNum" sz="quarter" idx="5"/>
          </p:nvPr>
        </p:nvSpPr>
        <p:spPr/>
        <p:txBody>
          <a:bodyPr/>
          <a:lstStyle/>
          <a:p>
            <a:fld id="{BC575381-7527-4E0E-A355-7550D954D08C}" type="slidenum">
              <a:rPr lang="tr-TR" smtClean="0"/>
              <a:t>6</a:t>
            </a:fld>
            <a:endParaRPr lang="tr-TR"/>
          </a:p>
        </p:txBody>
      </p:sp>
    </p:spTree>
    <p:extLst>
      <p:ext uri="{BB962C8B-B14F-4D97-AF65-F5344CB8AC3E}">
        <p14:creationId xmlns:p14="http://schemas.microsoft.com/office/powerpoint/2010/main" val="425623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HBM chips harbor new architectural characteristics that might affect the </a:t>
            </a:r>
            <a:r>
              <a:rPr lang="en-US" dirty="0" err="1"/>
              <a:t>RowHammer</a:t>
            </a:r>
            <a:r>
              <a:rPr lang="en-US" dirty="0"/>
              <a:t> vulnerability</a:t>
            </a:r>
          </a:p>
          <a:p>
            <a:endParaRPr lang="en-US" dirty="0"/>
          </a:p>
          <a:p>
            <a:r>
              <a:rPr lang="en-US" b="1" dirty="0"/>
              <a:t>[CLICK]</a:t>
            </a:r>
            <a:r>
              <a:rPr lang="en-US" dirty="0"/>
              <a:t> Understanding </a:t>
            </a:r>
            <a:r>
              <a:rPr lang="en-US" dirty="0" err="1"/>
              <a:t>RowHammer</a:t>
            </a:r>
            <a:r>
              <a:rPr lang="en-US" dirty="0"/>
              <a:t> enables designing effective and efficient solutions</a:t>
            </a:r>
          </a:p>
          <a:p>
            <a:endParaRPr lang="en-US" dirty="0"/>
          </a:p>
          <a:p>
            <a:r>
              <a:rPr lang="en-US" b="1" dirty="0"/>
              <a:t>[CLICK] </a:t>
            </a:r>
            <a:r>
              <a:rPr lang="en-US" b="0" dirty="0"/>
              <a:t>However, no rigorous study demonstrates the </a:t>
            </a:r>
            <a:r>
              <a:rPr lang="en-US" b="0" dirty="0" err="1"/>
              <a:t>RowHammer</a:t>
            </a:r>
            <a:r>
              <a:rPr lang="en-US" b="0" dirty="0"/>
              <a:t> vulnerability in HBM</a:t>
            </a:r>
          </a:p>
          <a:p>
            <a:endParaRPr lang="en-US" b="0" dirty="0"/>
          </a:p>
          <a:p>
            <a:r>
              <a:rPr lang="en-US" b="1" dirty="0"/>
              <a:t>[CLICK] </a:t>
            </a:r>
            <a:r>
              <a:rPr lang="en-US" b="0" dirty="0"/>
              <a:t>Our goal is to experimentally analyze how vulnerable real HBM chips are to </a:t>
            </a:r>
            <a:r>
              <a:rPr lang="en-US" b="0" dirty="0" err="1"/>
              <a:t>RowHammer</a:t>
            </a:r>
            <a:endParaRPr lang="en-US" b="0" dirty="0"/>
          </a:p>
          <a:p>
            <a:endParaRPr lang="en-US" b="0" dirty="0"/>
          </a:p>
          <a:p>
            <a:r>
              <a:rPr lang="en-US" b="1" dirty="0"/>
              <a:t>[CLICK] </a:t>
            </a:r>
            <a:r>
              <a:rPr lang="en-US" b="0" dirty="0"/>
              <a:t>Therefore, we perform a detailed experimental characterization of </a:t>
            </a:r>
            <a:r>
              <a:rPr lang="en-US" b="0" dirty="0" err="1"/>
              <a:t>RowHammer</a:t>
            </a:r>
            <a:r>
              <a:rPr lang="en-US" b="0" dirty="0"/>
              <a:t> in a modern HBM2 DRAM chip and we provide two main findings.</a:t>
            </a:r>
          </a:p>
          <a:p>
            <a:endParaRPr lang="en-US" b="0" dirty="0"/>
          </a:p>
          <a:p>
            <a:r>
              <a:rPr lang="en-US" b="1" dirty="0"/>
              <a:t>[CLICK] </a:t>
            </a:r>
            <a:r>
              <a:rPr lang="en-US" b="0" dirty="0"/>
              <a:t>First, we show that there is substantial variation in </a:t>
            </a:r>
            <a:r>
              <a:rPr lang="en-US" b="0" dirty="0" err="1"/>
              <a:t>RowHammer</a:t>
            </a:r>
            <a:r>
              <a:rPr lang="en-US" b="0" dirty="0"/>
              <a:t> vulnerability in different physical locations of high bandwidth memory chips. Different channels in 3D-stacked HBM chips exhibit different vulnerability, and</a:t>
            </a:r>
          </a:p>
          <a:p>
            <a:endParaRPr lang="en-US" b="0" dirty="0"/>
          </a:p>
          <a:p>
            <a:r>
              <a:rPr lang="en-US" b="1" dirty="0"/>
              <a:t>[CLICK] </a:t>
            </a:r>
            <a:r>
              <a:rPr lang="en-US" b="0" dirty="0"/>
              <a:t>DRAM rows near the end of a DRAM bank are more </a:t>
            </a:r>
            <a:r>
              <a:rPr lang="en-US" b="0" dirty="0" err="1"/>
              <a:t>RowHammer</a:t>
            </a:r>
            <a:r>
              <a:rPr lang="en-US" b="0" dirty="0"/>
              <a:t> resilient</a:t>
            </a:r>
          </a:p>
          <a:p>
            <a:endParaRPr lang="en-US" b="0" dirty="0"/>
          </a:p>
          <a:p>
            <a:r>
              <a:rPr lang="en-US" b="1" dirty="0"/>
              <a:t>[CLICK] </a:t>
            </a:r>
            <a:r>
              <a:rPr lang="en-US" b="0" dirty="0"/>
              <a:t>Second, we show that a modern HBM chip implements undisclosed on-DRAM-die </a:t>
            </a:r>
            <a:r>
              <a:rPr lang="en-US" b="0" dirty="0" err="1"/>
              <a:t>Rowhammer</a:t>
            </a:r>
            <a:r>
              <a:rPr lang="en-US" b="0" dirty="0"/>
              <a:t> mitigation</a:t>
            </a:r>
          </a:p>
          <a:p>
            <a:endParaRPr lang="en-US" b="0" dirty="0"/>
          </a:p>
          <a:p>
            <a:r>
              <a:rPr lang="en-US" b="1" dirty="0"/>
              <a:t>[CLICK] </a:t>
            </a:r>
            <a:r>
              <a:rPr lang="en-US" b="0" dirty="0"/>
              <a:t>We find that this particular mitigation refreshes a victim row after every 17 periodic refresh operations, resembling a mitigation prior work found in DDR4 chips</a:t>
            </a:r>
            <a:endParaRPr lang="en-US" b="1" dirty="0"/>
          </a:p>
        </p:txBody>
      </p:sp>
      <p:sp>
        <p:nvSpPr>
          <p:cNvPr id="4" name="Slayt Numarası Yer Tutucusu 3"/>
          <p:cNvSpPr>
            <a:spLocks noGrp="1"/>
          </p:cNvSpPr>
          <p:nvPr>
            <p:ph type="sldNum" sz="quarter" idx="5"/>
          </p:nvPr>
        </p:nvSpPr>
        <p:spPr/>
        <p:txBody>
          <a:bodyPr/>
          <a:lstStyle/>
          <a:p>
            <a:fld id="{BC575381-7527-4E0E-A355-7550D954D08C}" type="slidenum">
              <a:rPr lang="tr-TR" smtClean="0"/>
              <a:t>7</a:t>
            </a:fld>
            <a:endParaRPr lang="tr-TR"/>
          </a:p>
        </p:txBody>
      </p:sp>
    </p:spTree>
    <p:extLst>
      <p:ext uri="{BB962C8B-B14F-4D97-AF65-F5344CB8AC3E}">
        <p14:creationId xmlns:p14="http://schemas.microsoft.com/office/powerpoint/2010/main" val="399683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of my talk. </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8</a:t>
            </a:fld>
            <a:endParaRPr lang="tr-TR"/>
          </a:p>
        </p:txBody>
      </p:sp>
    </p:spTree>
    <p:extLst>
      <p:ext uri="{BB962C8B-B14F-4D97-AF65-F5344CB8AC3E}">
        <p14:creationId xmlns:p14="http://schemas.microsoft.com/office/powerpoint/2010/main" val="155899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talk about HBM DRAM Organization next.</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9</a:t>
            </a:fld>
            <a:endParaRPr lang="tr-TR"/>
          </a:p>
        </p:txBody>
      </p:sp>
    </p:spTree>
    <p:extLst>
      <p:ext uri="{BB962C8B-B14F-4D97-AF65-F5344CB8AC3E}">
        <p14:creationId xmlns:p14="http://schemas.microsoft.com/office/powerpoint/2010/main" val="79608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10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853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6546044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1274324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776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hpcwire.com/off-the-wire/xilinx-adds-high-bandwidth-memory-capabilities-to-its-virtex-ultrascale-portfolio/"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hyperlink" Target="https://arxiv.org/pdf/2211.05838" TargetMode="External"/><Relationship Id="rId9" Type="http://schemas.openxmlformats.org/officeDocument/2006/relationships/hyperlink" Target="https://github.com/CMU-SAFARI/DRAM-Bend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arxiv.org/pdf/2211.0583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github.com/CMU-SAFARI/rowhammer" TargetMode="External"/><Relationship Id="rId5" Type="http://schemas.openxmlformats.org/officeDocument/2006/relationships/image" Target="../media/image8.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people.inf.ethz.ch/omutlu/pub/U-TRR-uncovering-RowHammer-protection-mechanisms_micro21.pdf"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github.com/CMU-SAFARI/U-TRR"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hyperlink" Target="https://people.inf.ethz.ch/omutlu/pub/U-TRR-uncovering-RowHammer-protection-mechanisms_micro21.pdf" TargetMode="Externa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people.inf.ethz.ch/omutlu/pub/RowPress_isca23.pdf"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abs/2305.17918"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users.ece.cmu.edu/~omutlu/pub/dram-row-hammer_isca14.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googleprojectzero.blogspot.com/2015/03/exploiting-dram-rowhammer-bug-to-gain.html"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arxiv.org/pdf/2305.17918" TargetMode="External"/><Relationship Id="rId7" Type="http://schemas.openxmlformats.org/officeDocument/2006/relationships/image" Target="../media/image3.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5.svg"/><Relationship Id="rId10" Type="http://schemas.openxmlformats.org/officeDocument/2006/relationships/image" Target="../media/image6.svg"/><Relationship Id="rId4" Type="http://schemas.openxmlformats.org/officeDocument/2006/relationships/image" Target="../media/image34.png"/><Relationship Id="rId9"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0.emf"/><Relationship Id="rId11" Type="http://schemas.openxmlformats.org/officeDocument/2006/relationships/image" Target="../media/image45.emf"/><Relationship Id="rId5" Type="http://schemas.openxmlformats.org/officeDocument/2006/relationships/image" Target="../media/image39.emf"/><Relationship Id="rId10" Type="http://schemas.openxmlformats.org/officeDocument/2006/relationships/image" Target="../media/image44.emf"/><Relationship Id="rId4" Type="http://schemas.openxmlformats.org/officeDocument/2006/relationships/image" Target="../media/image38.emf"/><Relationship Id="rId9" Type="http://schemas.openxmlformats.org/officeDocument/2006/relationships/image" Target="../media/image43.emf"/></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gif"/><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21.gif"/><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lab.dsst.io/32c3-slides/7197.html"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people.inf.ethz.ch/omutlu/pub/Revisiting-RowHammer_isca20-FINAL-DO-NOT_DISTRIBUTE.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youtu.be/YkBR9yeLHR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94DAB5-D134-594D-9A4B-70FA2C0F26F0}"/>
              </a:ext>
            </a:extLst>
          </p:cNvPr>
          <p:cNvSpPr/>
          <p:nvPr/>
        </p:nvSpPr>
        <p:spPr>
          <a:xfrm>
            <a:off x="4462130" y="5329031"/>
            <a:ext cx="1454150" cy="659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4" name="Title 1"/>
          <p:cNvSpPr txBox="1">
            <a:spLocks/>
          </p:cNvSpPr>
          <p:nvPr/>
        </p:nvSpPr>
        <p:spPr>
          <a:xfrm>
            <a:off x="0" y="0"/>
            <a:ext cx="9144000" cy="3339930"/>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10160" y="445390"/>
            <a:ext cx="9144000" cy="2473836"/>
          </a:xfrm>
          <a:prstGeom prst="rect">
            <a:avLst/>
          </a:prstGeom>
          <a:noFill/>
        </p:spPr>
        <p:txBody>
          <a:bodyPr anchor="ctr">
            <a:noAutofit/>
          </a:bodyPr>
          <a:lstStyle/>
          <a:p>
            <a:pPr algn="ctr">
              <a:lnSpc>
                <a:spcPct val="100000"/>
              </a:lnSpc>
            </a:pPr>
            <a:r>
              <a:rPr lang="en-US" sz="3600" b="1" dirty="0">
                <a:solidFill>
                  <a:schemeClr val="bg1"/>
                </a:solidFill>
                <a:latin typeface="Cambria" panose="02040503050406030204" pitchFamily="18" charset="0"/>
              </a:rPr>
              <a:t>An Experimental Analysis of</a:t>
            </a:r>
            <a:br>
              <a:rPr lang="en-US" sz="3600" b="1" dirty="0">
                <a:solidFill>
                  <a:schemeClr val="bg1"/>
                </a:solidFill>
                <a:latin typeface="Cambria" panose="02040503050406030204" pitchFamily="18" charset="0"/>
              </a:rPr>
            </a:br>
            <a:r>
              <a:rPr lang="en-US" sz="3200" b="1" dirty="0">
                <a:solidFill>
                  <a:schemeClr val="bg1"/>
                </a:solidFill>
                <a:latin typeface="Cambria" panose="02040503050406030204" pitchFamily="18" charset="0"/>
              </a:rPr>
              <a:t> </a:t>
            </a:r>
            <a:r>
              <a:rPr lang="en-US" sz="4200" b="1" dirty="0" err="1">
                <a:solidFill>
                  <a:schemeClr val="bg1"/>
                </a:solidFill>
                <a:latin typeface="Cambria" panose="02040503050406030204" pitchFamily="18" charset="0"/>
              </a:rPr>
              <a:t>RowHammer</a:t>
            </a:r>
            <a:r>
              <a:rPr lang="en-US" sz="4200" b="1" dirty="0">
                <a:solidFill>
                  <a:schemeClr val="bg1"/>
                </a:solidFill>
                <a:latin typeface="Cambria" panose="02040503050406030204" pitchFamily="18" charset="0"/>
              </a:rPr>
              <a:t> in HBM2 DRAM Chips</a:t>
            </a:r>
            <a:endParaRPr lang="en-US" sz="4200" b="1" dirty="0">
              <a:solidFill>
                <a:schemeClr val="bg1"/>
              </a:solidFill>
              <a:latin typeface="Cambria" panose="02040503050406030204" pitchFamily="18" charset="0"/>
              <a:cs typeface="Cambria"/>
            </a:endParaRPr>
          </a:p>
        </p:txBody>
      </p:sp>
      <p:sp>
        <p:nvSpPr>
          <p:cNvPr id="103" name="Subtitle 2"/>
          <p:cNvSpPr>
            <a:spLocks noGrp="1"/>
          </p:cNvSpPr>
          <p:nvPr>
            <p:ph type="subTitle" idx="4294967295"/>
          </p:nvPr>
        </p:nvSpPr>
        <p:spPr>
          <a:xfrm>
            <a:off x="228600" y="3662412"/>
            <a:ext cx="8686800" cy="457200"/>
          </a:xfrm>
          <a:prstGeom prst="rect">
            <a:avLst/>
          </a:prstGeom>
        </p:spPr>
        <p:txBody>
          <a:bodyPr anchor="ctr">
            <a:noAutofit/>
          </a:bodyPr>
          <a:lstStyle/>
          <a:p>
            <a:pPr marL="0" indent="0" algn="ctr">
              <a:buNone/>
            </a:pPr>
            <a:r>
              <a:rPr lang="en-US" sz="2400" u="sng" dirty="0">
                <a:latin typeface="Cambria"/>
                <a:cs typeface="Cambria"/>
              </a:rPr>
              <a:t>Ataberk Olgun</a:t>
            </a:r>
            <a:r>
              <a:rPr lang="en-US" sz="2400" dirty="0">
                <a:latin typeface="Cambria"/>
                <a:cs typeface="Cambria"/>
              </a:rPr>
              <a:t>   </a:t>
            </a:r>
            <a:r>
              <a:rPr lang="en-US" sz="2400" dirty="0" err="1">
                <a:latin typeface="Cambria"/>
                <a:cs typeface="Cambria"/>
              </a:rPr>
              <a:t>Majd</a:t>
            </a:r>
            <a:r>
              <a:rPr lang="en-US" sz="2400" dirty="0">
                <a:latin typeface="Cambria"/>
                <a:cs typeface="Cambria"/>
              </a:rPr>
              <a:t> </a:t>
            </a:r>
            <a:r>
              <a:rPr lang="en-US" sz="2400" dirty="0" err="1">
                <a:latin typeface="Cambria"/>
                <a:cs typeface="Cambria"/>
              </a:rPr>
              <a:t>Osseiran</a:t>
            </a:r>
            <a:br>
              <a:rPr lang="en-US" sz="2400" dirty="0">
                <a:latin typeface="Cambria"/>
                <a:cs typeface="Cambria"/>
              </a:rPr>
            </a:br>
            <a:endParaRPr lang="en-US" sz="2400" dirty="0">
              <a:latin typeface="Cambria"/>
              <a:cs typeface="Cambria"/>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3501" y="5158544"/>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1914535" y="6047862"/>
            <a:ext cx="2657465" cy="457200"/>
          </a:xfrm>
          <a:prstGeom prst="rect">
            <a:avLst/>
          </a:prstGeom>
        </p:spPr>
      </p:pic>
      <p:sp>
        <p:nvSpPr>
          <p:cNvPr id="13" name="Subtitle 2">
            <a:extLst>
              <a:ext uri="{FF2B5EF4-FFF2-40B4-BE49-F238E27FC236}">
                <a16:creationId xmlns:a16="http://schemas.microsoft.com/office/drawing/2014/main" id="{30E79FE5-92A2-F20A-1D87-977D75855303}"/>
              </a:ext>
            </a:extLst>
          </p:cNvPr>
          <p:cNvSpPr txBox="1">
            <a:spLocks/>
          </p:cNvSpPr>
          <p:nvPr/>
        </p:nvSpPr>
        <p:spPr>
          <a:xfrm>
            <a:off x="-431070" y="3984894"/>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A. </a:t>
            </a:r>
            <a:r>
              <a:rPr lang="en-US" sz="2400" dirty="0" err="1">
                <a:latin typeface="Cambria"/>
                <a:cs typeface="Cambria"/>
              </a:rPr>
              <a:t>Giray</a:t>
            </a:r>
            <a:r>
              <a:rPr lang="en-US" sz="2400" dirty="0">
                <a:latin typeface="Cambria"/>
                <a:cs typeface="Cambria"/>
              </a:rPr>
              <a:t> </a:t>
            </a:r>
            <a:r>
              <a:rPr lang="en-US" sz="2400" dirty="0" err="1">
                <a:latin typeface="Cambria"/>
                <a:cs typeface="Cambria"/>
              </a:rPr>
              <a:t>Yağlıkçı</a:t>
            </a:r>
            <a:endParaRPr lang="en-US" sz="2400" dirty="0">
              <a:latin typeface="Cambria"/>
              <a:cs typeface="Cambria"/>
            </a:endParaRP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1516113" y="399220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Yahya Can </a:t>
            </a:r>
            <a:r>
              <a:rPr lang="en-US" sz="2400" dirty="0" err="1">
                <a:latin typeface="Cambria"/>
                <a:cs typeface="Cambria"/>
              </a:rPr>
              <a:t>Tuğrul</a:t>
            </a:r>
            <a:endParaRPr lang="en-US" sz="2400" dirty="0">
              <a:latin typeface="Cambri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5916280" y="398579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Steve </a:t>
            </a:r>
            <a:r>
              <a:rPr lang="en-US" sz="2400" dirty="0" err="1">
                <a:latin typeface="Cambria"/>
                <a:cs typeface="Cambria"/>
              </a:rPr>
              <a:t>Rhyner</a:t>
            </a:r>
            <a:endParaRPr lang="en-US" sz="2400" dirty="0">
              <a:latin typeface="Cambria"/>
              <a:cs typeface="Cambria"/>
            </a:endParaRP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3839069" y="3992201"/>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Haocong</a:t>
            </a:r>
            <a:r>
              <a:rPr lang="en-US" sz="2400" dirty="0">
                <a:latin typeface="Cambria"/>
                <a:cs typeface="Cambria"/>
              </a:rPr>
              <a:t> Luo</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Juan Gomez Luna</a:t>
            </a: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4483522"/>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endParaRPr lang="en-US" sz="2400" dirty="0">
              <a:latin typeface="Cambria"/>
              <a:cs typeface="Cambria"/>
            </a:endParaRPr>
          </a:p>
        </p:txBody>
      </p:sp>
      <p:sp>
        <p:nvSpPr>
          <p:cNvPr id="2" name="Subtitle 2">
            <a:extLst>
              <a:ext uri="{FF2B5EF4-FFF2-40B4-BE49-F238E27FC236}">
                <a16:creationId xmlns:a16="http://schemas.microsoft.com/office/drawing/2014/main" id="{CCC2B422-9C77-27EC-38DD-80E1B0A859F7}"/>
              </a:ext>
            </a:extLst>
          </p:cNvPr>
          <p:cNvSpPr txBox="1">
            <a:spLocks/>
          </p:cNvSpPr>
          <p:nvPr/>
        </p:nvSpPr>
        <p:spPr>
          <a:xfrm>
            <a:off x="-88587" y="447701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Behzad Salami</a:t>
            </a:r>
          </a:p>
        </p:txBody>
      </p:sp>
      <p:pic>
        <p:nvPicPr>
          <p:cNvPr id="5" name="Graphic 4">
            <a:extLst>
              <a:ext uri="{FF2B5EF4-FFF2-40B4-BE49-F238E27FC236}">
                <a16:creationId xmlns:a16="http://schemas.microsoft.com/office/drawing/2014/main" id="{143980A1-4DA2-E038-F7EE-200DAD8E08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3508" y="5869064"/>
            <a:ext cx="2459664" cy="814797"/>
          </a:xfrm>
          <a:prstGeom prst="rect">
            <a:avLst/>
          </a:prstGeom>
        </p:spPr>
      </p:pic>
    </p:spTree>
    <p:extLst>
      <p:ext uri="{BB962C8B-B14F-4D97-AF65-F5344CB8AC3E}">
        <p14:creationId xmlns:p14="http://schemas.microsoft.com/office/powerpoint/2010/main" val="996510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System with High Bandwidth Memory</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pic>
        <p:nvPicPr>
          <p:cNvPr id="1026" name="Picture 2">
            <a:extLst>
              <a:ext uri="{FF2B5EF4-FFF2-40B4-BE49-F238E27FC236}">
                <a16:creationId xmlns:a16="http://schemas.microsoft.com/office/drawing/2014/main" id="{99375A63-CC41-4A7E-87B1-555C3CC78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81965">
            <a:off x="1266327" y="2367020"/>
            <a:ext cx="3626739" cy="290442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C1400A61-63D1-43D1-BC63-BD2B7EA24BD7}"/>
              </a:ext>
            </a:extLst>
          </p:cNvPr>
          <p:cNvSpPr/>
          <p:nvPr/>
        </p:nvSpPr>
        <p:spPr>
          <a:xfrm rot="552028">
            <a:off x="2472448" y="3934345"/>
            <a:ext cx="714272" cy="493776"/>
          </a:xfrm>
          <a:custGeom>
            <a:avLst/>
            <a:gdLst>
              <a:gd name="connsiteX0" fmla="*/ 1040 w 714272"/>
              <a:gd name="connsiteY0" fmla="*/ 158496 h 493776"/>
              <a:gd name="connsiteX1" fmla="*/ 7136 w 714272"/>
              <a:gd name="connsiteY1" fmla="*/ 268224 h 493776"/>
              <a:gd name="connsiteX2" fmla="*/ 25424 w 714272"/>
              <a:gd name="connsiteY2" fmla="*/ 335280 h 493776"/>
              <a:gd name="connsiteX3" fmla="*/ 37616 w 714272"/>
              <a:gd name="connsiteY3" fmla="*/ 396240 h 493776"/>
              <a:gd name="connsiteX4" fmla="*/ 49808 w 714272"/>
              <a:gd name="connsiteY4" fmla="*/ 432816 h 493776"/>
              <a:gd name="connsiteX5" fmla="*/ 68096 w 714272"/>
              <a:gd name="connsiteY5" fmla="*/ 481584 h 493776"/>
              <a:gd name="connsiteX6" fmla="*/ 86384 w 714272"/>
              <a:gd name="connsiteY6" fmla="*/ 493776 h 493776"/>
              <a:gd name="connsiteX7" fmla="*/ 263168 w 714272"/>
              <a:gd name="connsiteY7" fmla="*/ 475488 h 493776"/>
              <a:gd name="connsiteX8" fmla="*/ 318032 w 714272"/>
              <a:gd name="connsiteY8" fmla="*/ 451104 h 493776"/>
              <a:gd name="connsiteX9" fmla="*/ 385088 w 714272"/>
              <a:gd name="connsiteY9" fmla="*/ 438912 h 493776"/>
              <a:gd name="connsiteX10" fmla="*/ 433856 w 714272"/>
              <a:gd name="connsiteY10" fmla="*/ 426720 h 493776"/>
              <a:gd name="connsiteX11" fmla="*/ 592352 w 714272"/>
              <a:gd name="connsiteY11" fmla="*/ 402336 h 493776"/>
              <a:gd name="connsiteX12" fmla="*/ 647216 w 714272"/>
              <a:gd name="connsiteY12" fmla="*/ 396240 h 493776"/>
              <a:gd name="connsiteX13" fmla="*/ 708176 w 714272"/>
              <a:gd name="connsiteY13" fmla="*/ 384048 h 493776"/>
              <a:gd name="connsiteX14" fmla="*/ 714272 w 714272"/>
              <a:gd name="connsiteY14" fmla="*/ 323088 h 493776"/>
              <a:gd name="connsiteX15" fmla="*/ 683792 w 714272"/>
              <a:gd name="connsiteY15" fmla="*/ 164592 h 493776"/>
              <a:gd name="connsiteX16" fmla="*/ 671600 w 714272"/>
              <a:gd name="connsiteY16" fmla="*/ 128016 h 493776"/>
              <a:gd name="connsiteX17" fmla="*/ 653312 w 714272"/>
              <a:gd name="connsiteY17" fmla="*/ 97536 h 493776"/>
              <a:gd name="connsiteX18" fmla="*/ 635024 w 714272"/>
              <a:gd name="connsiteY18" fmla="*/ 60960 h 493776"/>
              <a:gd name="connsiteX19" fmla="*/ 610640 w 714272"/>
              <a:gd name="connsiteY19" fmla="*/ 36576 h 493776"/>
              <a:gd name="connsiteX20" fmla="*/ 574064 w 714272"/>
              <a:gd name="connsiteY20" fmla="*/ 0 h 493776"/>
              <a:gd name="connsiteX21" fmla="*/ 348512 w 714272"/>
              <a:gd name="connsiteY21" fmla="*/ 36576 h 493776"/>
              <a:gd name="connsiteX22" fmla="*/ 177824 w 714272"/>
              <a:gd name="connsiteY22" fmla="*/ 73152 h 493776"/>
              <a:gd name="connsiteX23" fmla="*/ 74192 w 714272"/>
              <a:gd name="connsiteY23" fmla="*/ 91440 h 493776"/>
              <a:gd name="connsiteX24" fmla="*/ 55904 w 714272"/>
              <a:gd name="connsiteY24" fmla="*/ 97536 h 493776"/>
              <a:gd name="connsiteX25" fmla="*/ 25424 w 714272"/>
              <a:gd name="connsiteY25" fmla="*/ 103632 h 493776"/>
              <a:gd name="connsiteX26" fmla="*/ 1040 w 714272"/>
              <a:gd name="connsiteY26" fmla="*/ 158496 h 49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272" h="493776">
                <a:moveTo>
                  <a:pt x="1040" y="158496"/>
                </a:moveTo>
                <a:cubicBezTo>
                  <a:pt x="-2008" y="185928"/>
                  <a:pt x="2131" y="231935"/>
                  <a:pt x="7136" y="268224"/>
                </a:cubicBezTo>
                <a:cubicBezTo>
                  <a:pt x="10302" y="291175"/>
                  <a:pt x="20058" y="312742"/>
                  <a:pt x="25424" y="335280"/>
                </a:cubicBezTo>
                <a:cubicBezTo>
                  <a:pt x="30224" y="355439"/>
                  <a:pt x="32590" y="376136"/>
                  <a:pt x="37616" y="396240"/>
                </a:cubicBezTo>
                <a:cubicBezTo>
                  <a:pt x="40733" y="408708"/>
                  <a:pt x="46427" y="420417"/>
                  <a:pt x="49808" y="432816"/>
                </a:cubicBezTo>
                <a:cubicBezTo>
                  <a:pt x="56350" y="456805"/>
                  <a:pt x="50857" y="464345"/>
                  <a:pt x="68096" y="481584"/>
                </a:cubicBezTo>
                <a:cubicBezTo>
                  <a:pt x="73277" y="486765"/>
                  <a:pt x="80288" y="489712"/>
                  <a:pt x="86384" y="493776"/>
                </a:cubicBezTo>
                <a:cubicBezTo>
                  <a:pt x="145312" y="487680"/>
                  <a:pt x="209032" y="499549"/>
                  <a:pt x="263168" y="475488"/>
                </a:cubicBezTo>
                <a:cubicBezTo>
                  <a:pt x="281456" y="467360"/>
                  <a:pt x="298863" y="456855"/>
                  <a:pt x="318032" y="451104"/>
                </a:cubicBezTo>
                <a:cubicBezTo>
                  <a:pt x="339792" y="444576"/>
                  <a:pt x="362857" y="443592"/>
                  <a:pt x="385088" y="438912"/>
                </a:cubicBezTo>
                <a:cubicBezTo>
                  <a:pt x="401485" y="435460"/>
                  <a:pt x="417459" y="430172"/>
                  <a:pt x="433856" y="426720"/>
                </a:cubicBezTo>
                <a:cubicBezTo>
                  <a:pt x="490299" y="414837"/>
                  <a:pt x="533707" y="409667"/>
                  <a:pt x="592352" y="402336"/>
                </a:cubicBezTo>
                <a:cubicBezTo>
                  <a:pt x="610610" y="400054"/>
                  <a:pt x="628977" y="398672"/>
                  <a:pt x="647216" y="396240"/>
                </a:cubicBezTo>
                <a:cubicBezTo>
                  <a:pt x="679245" y="391970"/>
                  <a:pt x="680485" y="390971"/>
                  <a:pt x="708176" y="384048"/>
                </a:cubicBezTo>
                <a:cubicBezTo>
                  <a:pt x="710208" y="363728"/>
                  <a:pt x="714272" y="343509"/>
                  <a:pt x="714272" y="323088"/>
                </a:cubicBezTo>
                <a:cubicBezTo>
                  <a:pt x="714272" y="253249"/>
                  <a:pt x="704556" y="233806"/>
                  <a:pt x="683792" y="164592"/>
                </a:cubicBezTo>
                <a:cubicBezTo>
                  <a:pt x="680099" y="152282"/>
                  <a:pt x="676918" y="139716"/>
                  <a:pt x="671600" y="128016"/>
                </a:cubicBezTo>
                <a:cubicBezTo>
                  <a:pt x="666697" y="117230"/>
                  <a:pt x="658986" y="107938"/>
                  <a:pt x="653312" y="97536"/>
                </a:cubicBezTo>
                <a:cubicBezTo>
                  <a:pt x="646785" y="85569"/>
                  <a:pt x="642841" y="72127"/>
                  <a:pt x="635024" y="60960"/>
                </a:cubicBezTo>
                <a:cubicBezTo>
                  <a:pt x="628432" y="51543"/>
                  <a:pt x="618209" y="45227"/>
                  <a:pt x="610640" y="36576"/>
                </a:cubicBezTo>
                <a:cubicBezTo>
                  <a:pt x="578883" y="282"/>
                  <a:pt x="607349" y="22190"/>
                  <a:pt x="574064" y="0"/>
                </a:cubicBezTo>
                <a:cubicBezTo>
                  <a:pt x="498880" y="12192"/>
                  <a:pt x="421748" y="15652"/>
                  <a:pt x="348512" y="36576"/>
                </a:cubicBezTo>
                <a:cubicBezTo>
                  <a:pt x="199222" y="79230"/>
                  <a:pt x="327729" y="46698"/>
                  <a:pt x="177824" y="73152"/>
                </a:cubicBezTo>
                <a:cubicBezTo>
                  <a:pt x="143280" y="79248"/>
                  <a:pt x="107470" y="80347"/>
                  <a:pt x="74192" y="91440"/>
                </a:cubicBezTo>
                <a:cubicBezTo>
                  <a:pt x="68096" y="93472"/>
                  <a:pt x="62138" y="95978"/>
                  <a:pt x="55904" y="97536"/>
                </a:cubicBezTo>
                <a:cubicBezTo>
                  <a:pt x="45852" y="100049"/>
                  <a:pt x="35476" y="101119"/>
                  <a:pt x="25424" y="103632"/>
                </a:cubicBezTo>
                <a:cubicBezTo>
                  <a:pt x="3902" y="109013"/>
                  <a:pt x="4088" y="131064"/>
                  <a:pt x="1040" y="158496"/>
                </a:cubicBezTo>
                <a:close/>
              </a:path>
            </a:pathLst>
          </a:custGeom>
          <a:solidFill>
            <a:srgbClr val="00B0F0">
              <a:alpha val="3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A3B4B8CB-F449-4C3D-BC55-5B218EA0CC2E}"/>
              </a:ext>
            </a:extLst>
          </p:cNvPr>
          <p:cNvSpPr txBox="1"/>
          <p:nvPr/>
        </p:nvSpPr>
        <p:spPr>
          <a:xfrm>
            <a:off x="653124" y="1352875"/>
            <a:ext cx="4157692" cy="523220"/>
          </a:xfrm>
          <a:prstGeom prst="rect">
            <a:avLst/>
          </a:prstGeom>
          <a:noFill/>
        </p:spPr>
        <p:txBody>
          <a:bodyPr wrap="square" rtlCol="0">
            <a:spAutoFit/>
          </a:bodyPr>
          <a:lstStyle/>
          <a:p>
            <a:pPr algn="ctr"/>
            <a:r>
              <a:rPr lang="en-US" sz="2800" dirty="0">
                <a:solidFill>
                  <a:srgbClr val="C00000"/>
                </a:solidFill>
                <a:latin typeface="Cambria" panose="02040503050406030204" pitchFamily="18" charset="0"/>
                <a:ea typeface="Cambria" panose="02040503050406030204" pitchFamily="18" charset="0"/>
              </a:rPr>
              <a:t>Compute Chip (e.g., FPGA)</a:t>
            </a:r>
            <a:endParaRPr lang="en-CH" sz="2800" dirty="0">
              <a:solidFill>
                <a:srgbClr val="C00000"/>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E1824E6B-F9F5-4CF5-94BF-78868997B691}"/>
              </a:ext>
            </a:extLst>
          </p:cNvPr>
          <p:cNvSpPr/>
          <p:nvPr/>
        </p:nvSpPr>
        <p:spPr>
          <a:xfrm rot="994871">
            <a:off x="2149094" y="2699666"/>
            <a:ext cx="1827994" cy="1484734"/>
          </a:xfrm>
          <a:custGeom>
            <a:avLst/>
            <a:gdLst>
              <a:gd name="connsiteX0" fmla="*/ 3569 w 1827994"/>
              <a:gd name="connsiteY0" fmla="*/ 344556 h 1484734"/>
              <a:gd name="connsiteX1" fmla="*/ 65412 w 1827994"/>
              <a:gd name="connsiteY1" fmla="*/ 574261 h 1484734"/>
              <a:gd name="connsiteX2" fmla="*/ 105169 w 1827994"/>
              <a:gd name="connsiteY2" fmla="*/ 773043 h 1484734"/>
              <a:gd name="connsiteX3" fmla="*/ 127255 w 1827994"/>
              <a:gd name="connsiteY3" fmla="*/ 848139 h 1484734"/>
              <a:gd name="connsiteX4" fmla="*/ 162595 w 1827994"/>
              <a:gd name="connsiteY4" fmla="*/ 927652 h 1484734"/>
              <a:gd name="connsiteX5" fmla="*/ 202351 w 1827994"/>
              <a:gd name="connsiteY5" fmla="*/ 989495 h 1484734"/>
              <a:gd name="connsiteX6" fmla="*/ 220021 w 1827994"/>
              <a:gd name="connsiteY6" fmla="*/ 1016000 h 1484734"/>
              <a:gd name="connsiteX7" fmla="*/ 246525 w 1827994"/>
              <a:gd name="connsiteY7" fmla="*/ 1073426 h 1484734"/>
              <a:gd name="connsiteX8" fmla="*/ 277447 w 1827994"/>
              <a:gd name="connsiteY8" fmla="*/ 1135269 h 1484734"/>
              <a:gd name="connsiteX9" fmla="*/ 286282 w 1827994"/>
              <a:gd name="connsiteY9" fmla="*/ 1161774 h 1484734"/>
              <a:gd name="connsiteX10" fmla="*/ 308369 w 1827994"/>
              <a:gd name="connsiteY10" fmla="*/ 1210365 h 1484734"/>
              <a:gd name="connsiteX11" fmla="*/ 321621 w 1827994"/>
              <a:gd name="connsiteY11" fmla="*/ 1241287 h 1484734"/>
              <a:gd name="connsiteX12" fmla="*/ 339290 w 1827994"/>
              <a:gd name="connsiteY12" fmla="*/ 1272208 h 1484734"/>
              <a:gd name="connsiteX13" fmla="*/ 348125 w 1827994"/>
              <a:gd name="connsiteY13" fmla="*/ 1294295 h 1484734"/>
              <a:gd name="connsiteX14" fmla="*/ 370212 w 1827994"/>
              <a:gd name="connsiteY14" fmla="*/ 1325217 h 1484734"/>
              <a:gd name="connsiteX15" fmla="*/ 383464 w 1827994"/>
              <a:gd name="connsiteY15" fmla="*/ 1364974 h 1484734"/>
              <a:gd name="connsiteX16" fmla="*/ 392299 w 1827994"/>
              <a:gd name="connsiteY16" fmla="*/ 1378226 h 1484734"/>
              <a:gd name="connsiteX17" fmla="*/ 401134 w 1827994"/>
              <a:gd name="connsiteY17" fmla="*/ 1400313 h 1484734"/>
              <a:gd name="connsiteX18" fmla="*/ 409969 w 1827994"/>
              <a:gd name="connsiteY18" fmla="*/ 1417982 h 1484734"/>
              <a:gd name="connsiteX19" fmla="*/ 432055 w 1827994"/>
              <a:gd name="connsiteY19" fmla="*/ 1457739 h 1484734"/>
              <a:gd name="connsiteX20" fmla="*/ 445308 w 1827994"/>
              <a:gd name="connsiteY20" fmla="*/ 1484243 h 1484734"/>
              <a:gd name="connsiteX21" fmla="*/ 467395 w 1827994"/>
              <a:gd name="connsiteY21" fmla="*/ 1479826 h 1484734"/>
              <a:gd name="connsiteX22" fmla="*/ 542490 w 1827994"/>
              <a:gd name="connsiteY22" fmla="*/ 1448904 h 1484734"/>
              <a:gd name="connsiteX23" fmla="*/ 568995 w 1827994"/>
              <a:gd name="connsiteY23" fmla="*/ 1444487 h 1484734"/>
              <a:gd name="connsiteX24" fmla="*/ 644090 w 1827994"/>
              <a:gd name="connsiteY24" fmla="*/ 1422400 h 1484734"/>
              <a:gd name="connsiteX25" fmla="*/ 723603 w 1827994"/>
              <a:gd name="connsiteY25" fmla="*/ 1413565 h 1484734"/>
              <a:gd name="connsiteX26" fmla="*/ 763360 w 1827994"/>
              <a:gd name="connsiteY26" fmla="*/ 1404730 h 1484734"/>
              <a:gd name="connsiteX27" fmla="*/ 789864 w 1827994"/>
              <a:gd name="connsiteY27" fmla="*/ 1395895 h 1484734"/>
              <a:gd name="connsiteX28" fmla="*/ 864960 w 1827994"/>
              <a:gd name="connsiteY28" fmla="*/ 1382643 h 1484734"/>
              <a:gd name="connsiteX29" fmla="*/ 913551 w 1827994"/>
              <a:gd name="connsiteY29" fmla="*/ 1369391 h 1484734"/>
              <a:gd name="connsiteX30" fmla="*/ 1068160 w 1827994"/>
              <a:gd name="connsiteY30" fmla="*/ 1329635 h 1484734"/>
              <a:gd name="connsiteX31" fmla="*/ 1090247 w 1827994"/>
              <a:gd name="connsiteY31" fmla="*/ 1320800 h 1484734"/>
              <a:gd name="connsiteX32" fmla="*/ 1116751 w 1827994"/>
              <a:gd name="connsiteY32" fmla="*/ 1311965 h 1484734"/>
              <a:gd name="connsiteX33" fmla="*/ 1156508 w 1827994"/>
              <a:gd name="connsiteY33" fmla="*/ 1289878 h 1484734"/>
              <a:gd name="connsiteX34" fmla="*/ 1187429 w 1827994"/>
              <a:gd name="connsiteY34" fmla="*/ 1276626 h 1484734"/>
              <a:gd name="connsiteX35" fmla="*/ 1218351 w 1827994"/>
              <a:gd name="connsiteY35" fmla="*/ 1254539 h 1484734"/>
              <a:gd name="connsiteX36" fmla="*/ 1258108 w 1827994"/>
              <a:gd name="connsiteY36" fmla="*/ 1232452 h 1484734"/>
              <a:gd name="connsiteX37" fmla="*/ 1284612 w 1827994"/>
              <a:gd name="connsiteY37" fmla="*/ 1214782 h 1484734"/>
              <a:gd name="connsiteX38" fmla="*/ 1368542 w 1827994"/>
              <a:gd name="connsiteY38" fmla="*/ 1183861 h 1484734"/>
              <a:gd name="connsiteX39" fmla="*/ 1403882 w 1827994"/>
              <a:gd name="connsiteY39" fmla="*/ 1175026 h 1484734"/>
              <a:gd name="connsiteX40" fmla="*/ 1443638 w 1827994"/>
              <a:gd name="connsiteY40" fmla="*/ 1161774 h 1484734"/>
              <a:gd name="connsiteX41" fmla="*/ 1483395 w 1827994"/>
              <a:gd name="connsiteY41" fmla="*/ 1152939 h 1484734"/>
              <a:gd name="connsiteX42" fmla="*/ 1527569 w 1827994"/>
              <a:gd name="connsiteY42" fmla="*/ 1135269 h 1484734"/>
              <a:gd name="connsiteX43" fmla="*/ 1607082 w 1827994"/>
              <a:gd name="connsiteY43" fmla="*/ 1108765 h 1484734"/>
              <a:gd name="connsiteX44" fmla="*/ 1633586 w 1827994"/>
              <a:gd name="connsiteY44" fmla="*/ 1099930 h 1484734"/>
              <a:gd name="connsiteX45" fmla="*/ 1673342 w 1827994"/>
              <a:gd name="connsiteY45" fmla="*/ 1091095 h 1484734"/>
              <a:gd name="connsiteX46" fmla="*/ 1748438 w 1827994"/>
              <a:gd name="connsiteY46" fmla="*/ 1069008 h 1484734"/>
              <a:gd name="connsiteX47" fmla="*/ 1792612 w 1827994"/>
              <a:gd name="connsiteY47" fmla="*/ 1055756 h 1484734"/>
              <a:gd name="connsiteX48" fmla="*/ 1823534 w 1827994"/>
              <a:gd name="connsiteY48" fmla="*/ 1046922 h 1484734"/>
              <a:gd name="connsiteX49" fmla="*/ 1827951 w 1827994"/>
              <a:gd name="connsiteY49" fmla="*/ 1029252 h 1484734"/>
              <a:gd name="connsiteX50" fmla="*/ 1797029 w 1827994"/>
              <a:gd name="connsiteY50" fmla="*/ 945322 h 1484734"/>
              <a:gd name="connsiteX51" fmla="*/ 1757273 w 1827994"/>
              <a:gd name="connsiteY51" fmla="*/ 874643 h 1484734"/>
              <a:gd name="connsiteX52" fmla="*/ 1708682 w 1827994"/>
              <a:gd name="connsiteY52" fmla="*/ 803965 h 1484734"/>
              <a:gd name="connsiteX53" fmla="*/ 1695429 w 1827994"/>
              <a:gd name="connsiteY53" fmla="*/ 786295 h 1484734"/>
              <a:gd name="connsiteX54" fmla="*/ 1655673 w 1827994"/>
              <a:gd name="connsiteY54" fmla="*/ 733287 h 1484734"/>
              <a:gd name="connsiteX55" fmla="*/ 1646838 w 1827994"/>
              <a:gd name="connsiteY55" fmla="*/ 711200 h 1484734"/>
              <a:gd name="connsiteX56" fmla="*/ 1615916 w 1827994"/>
              <a:gd name="connsiteY56" fmla="*/ 658191 h 1484734"/>
              <a:gd name="connsiteX57" fmla="*/ 1584995 w 1827994"/>
              <a:gd name="connsiteY57" fmla="*/ 583095 h 1484734"/>
              <a:gd name="connsiteX58" fmla="*/ 1571742 w 1827994"/>
              <a:gd name="connsiteY58" fmla="*/ 556591 h 1484734"/>
              <a:gd name="connsiteX59" fmla="*/ 1554073 w 1827994"/>
              <a:gd name="connsiteY59" fmla="*/ 516835 h 1484734"/>
              <a:gd name="connsiteX60" fmla="*/ 1523151 w 1827994"/>
              <a:gd name="connsiteY60" fmla="*/ 463826 h 1484734"/>
              <a:gd name="connsiteX61" fmla="*/ 1518734 w 1827994"/>
              <a:gd name="connsiteY61" fmla="*/ 450574 h 1484734"/>
              <a:gd name="connsiteX62" fmla="*/ 1514316 w 1827994"/>
              <a:gd name="connsiteY62" fmla="*/ 428487 h 1484734"/>
              <a:gd name="connsiteX63" fmla="*/ 1496647 w 1827994"/>
              <a:gd name="connsiteY63" fmla="*/ 393148 h 1484734"/>
              <a:gd name="connsiteX64" fmla="*/ 1470142 w 1827994"/>
              <a:gd name="connsiteY64" fmla="*/ 318052 h 1484734"/>
              <a:gd name="connsiteX65" fmla="*/ 1452473 w 1827994"/>
              <a:gd name="connsiteY65" fmla="*/ 291548 h 1484734"/>
              <a:gd name="connsiteX66" fmla="*/ 1443638 w 1827994"/>
              <a:gd name="connsiteY66" fmla="*/ 273878 h 1484734"/>
              <a:gd name="connsiteX67" fmla="*/ 1412716 w 1827994"/>
              <a:gd name="connsiteY67" fmla="*/ 238539 h 1484734"/>
              <a:gd name="connsiteX68" fmla="*/ 1395047 w 1827994"/>
              <a:gd name="connsiteY68" fmla="*/ 212035 h 1484734"/>
              <a:gd name="connsiteX69" fmla="*/ 1377377 w 1827994"/>
              <a:gd name="connsiteY69" fmla="*/ 189948 h 1484734"/>
              <a:gd name="connsiteX70" fmla="*/ 1368542 w 1827994"/>
              <a:gd name="connsiteY70" fmla="*/ 172278 h 1484734"/>
              <a:gd name="connsiteX71" fmla="*/ 1350873 w 1827994"/>
              <a:gd name="connsiteY71" fmla="*/ 150191 h 1484734"/>
              <a:gd name="connsiteX72" fmla="*/ 1342038 w 1827994"/>
              <a:gd name="connsiteY72" fmla="*/ 132522 h 1484734"/>
              <a:gd name="connsiteX73" fmla="*/ 1328786 w 1827994"/>
              <a:gd name="connsiteY73" fmla="*/ 110435 h 1484734"/>
              <a:gd name="connsiteX74" fmla="*/ 1319951 w 1827994"/>
              <a:gd name="connsiteY74" fmla="*/ 88348 h 1484734"/>
              <a:gd name="connsiteX75" fmla="*/ 1289029 w 1827994"/>
              <a:gd name="connsiteY75" fmla="*/ 39756 h 1484734"/>
              <a:gd name="connsiteX76" fmla="*/ 1275777 w 1827994"/>
              <a:gd name="connsiteY76" fmla="*/ 8835 h 1484734"/>
              <a:gd name="connsiteX77" fmla="*/ 1258108 w 1827994"/>
              <a:gd name="connsiteY77" fmla="*/ 0 h 1484734"/>
              <a:gd name="connsiteX78" fmla="*/ 1125586 w 1827994"/>
              <a:gd name="connsiteY78" fmla="*/ 35339 h 1484734"/>
              <a:gd name="connsiteX79" fmla="*/ 1090247 w 1827994"/>
              <a:gd name="connsiteY79" fmla="*/ 44174 h 1484734"/>
              <a:gd name="connsiteX80" fmla="*/ 1019569 w 1827994"/>
              <a:gd name="connsiteY80" fmla="*/ 61843 h 1484734"/>
              <a:gd name="connsiteX81" fmla="*/ 966560 w 1827994"/>
              <a:gd name="connsiteY81" fmla="*/ 75095 h 1484734"/>
              <a:gd name="connsiteX82" fmla="*/ 917969 w 1827994"/>
              <a:gd name="connsiteY82" fmla="*/ 83930 h 1484734"/>
              <a:gd name="connsiteX83" fmla="*/ 811951 w 1827994"/>
              <a:gd name="connsiteY83" fmla="*/ 114852 h 1484734"/>
              <a:gd name="connsiteX84" fmla="*/ 710351 w 1827994"/>
              <a:gd name="connsiteY84" fmla="*/ 141356 h 1484734"/>
              <a:gd name="connsiteX85" fmla="*/ 639673 w 1827994"/>
              <a:gd name="connsiteY85" fmla="*/ 159026 h 1484734"/>
              <a:gd name="connsiteX86" fmla="*/ 538073 w 1827994"/>
              <a:gd name="connsiteY86" fmla="*/ 185530 h 1484734"/>
              <a:gd name="connsiteX87" fmla="*/ 445308 w 1827994"/>
              <a:gd name="connsiteY87" fmla="*/ 207617 h 1484734"/>
              <a:gd name="connsiteX88" fmla="*/ 409969 w 1827994"/>
              <a:gd name="connsiteY88" fmla="*/ 212035 h 1484734"/>
              <a:gd name="connsiteX89" fmla="*/ 383464 w 1827994"/>
              <a:gd name="connsiteY89" fmla="*/ 220869 h 1484734"/>
              <a:gd name="connsiteX90" fmla="*/ 317203 w 1827994"/>
              <a:gd name="connsiteY90" fmla="*/ 229704 h 1484734"/>
              <a:gd name="connsiteX91" fmla="*/ 255360 w 1827994"/>
              <a:gd name="connsiteY91" fmla="*/ 238539 h 1484734"/>
              <a:gd name="connsiteX92" fmla="*/ 211186 w 1827994"/>
              <a:gd name="connsiteY92" fmla="*/ 256208 h 1484734"/>
              <a:gd name="connsiteX93" fmla="*/ 189099 w 1827994"/>
              <a:gd name="connsiteY93" fmla="*/ 269461 h 1484734"/>
              <a:gd name="connsiteX94" fmla="*/ 158177 w 1827994"/>
              <a:gd name="connsiteY94" fmla="*/ 278295 h 1484734"/>
              <a:gd name="connsiteX95" fmla="*/ 87499 w 1827994"/>
              <a:gd name="connsiteY95" fmla="*/ 309217 h 1484734"/>
              <a:gd name="connsiteX96" fmla="*/ 52160 w 1827994"/>
              <a:gd name="connsiteY96" fmla="*/ 326887 h 1484734"/>
              <a:gd name="connsiteX97" fmla="*/ 7986 w 1827994"/>
              <a:gd name="connsiteY97" fmla="*/ 344556 h 1484734"/>
              <a:gd name="connsiteX98" fmla="*/ 3569 w 1827994"/>
              <a:gd name="connsiteY98" fmla="*/ 344556 h 148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27994" h="1484734">
                <a:moveTo>
                  <a:pt x="3569" y="344556"/>
                </a:moveTo>
                <a:cubicBezTo>
                  <a:pt x="13140" y="382840"/>
                  <a:pt x="50040" y="482025"/>
                  <a:pt x="65412" y="574261"/>
                </a:cubicBezTo>
                <a:cubicBezTo>
                  <a:pt x="80028" y="661957"/>
                  <a:pt x="80916" y="676030"/>
                  <a:pt x="105169" y="773043"/>
                </a:cubicBezTo>
                <a:cubicBezTo>
                  <a:pt x="111497" y="798356"/>
                  <a:pt x="118170" y="823680"/>
                  <a:pt x="127255" y="848139"/>
                </a:cubicBezTo>
                <a:cubicBezTo>
                  <a:pt x="137354" y="875328"/>
                  <a:pt x="146911" y="903254"/>
                  <a:pt x="162595" y="927652"/>
                </a:cubicBezTo>
                <a:lnTo>
                  <a:pt x="202351" y="989495"/>
                </a:lnTo>
                <a:cubicBezTo>
                  <a:pt x="208138" y="998398"/>
                  <a:pt x="215838" y="1006240"/>
                  <a:pt x="220021" y="1016000"/>
                </a:cubicBezTo>
                <a:cubicBezTo>
                  <a:pt x="230942" y="1041484"/>
                  <a:pt x="233738" y="1049679"/>
                  <a:pt x="246525" y="1073426"/>
                </a:cubicBezTo>
                <a:cubicBezTo>
                  <a:pt x="266296" y="1110143"/>
                  <a:pt x="262789" y="1097159"/>
                  <a:pt x="277447" y="1135269"/>
                </a:cubicBezTo>
                <a:cubicBezTo>
                  <a:pt x="280790" y="1143961"/>
                  <a:pt x="283100" y="1153022"/>
                  <a:pt x="286282" y="1161774"/>
                </a:cubicBezTo>
                <a:cubicBezTo>
                  <a:pt x="297284" y="1192031"/>
                  <a:pt x="293438" y="1178016"/>
                  <a:pt x="308369" y="1210365"/>
                </a:cubicBezTo>
                <a:cubicBezTo>
                  <a:pt x="313068" y="1220547"/>
                  <a:pt x="316606" y="1231257"/>
                  <a:pt x="321621" y="1241287"/>
                </a:cubicBezTo>
                <a:cubicBezTo>
                  <a:pt x="326930" y="1251905"/>
                  <a:pt x="333981" y="1261590"/>
                  <a:pt x="339290" y="1272208"/>
                </a:cubicBezTo>
                <a:cubicBezTo>
                  <a:pt x="342836" y="1279300"/>
                  <a:pt x="344274" y="1287363"/>
                  <a:pt x="348125" y="1294295"/>
                </a:cubicBezTo>
                <a:cubicBezTo>
                  <a:pt x="358122" y="1312290"/>
                  <a:pt x="361937" y="1308668"/>
                  <a:pt x="370212" y="1325217"/>
                </a:cubicBezTo>
                <a:cubicBezTo>
                  <a:pt x="406072" y="1396934"/>
                  <a:pt x="358159" y="1305928"/>
                  <a:pt x="383464" y="1364974"/>
                </a:cubicBezTo>
                <a:cubicBezTo>
                  <a:pt x="385555" y="1369854"/>
                  <a:pt x="389925" y="1373477"/>
                  <a:pt x="392299" y="1378226"/>
                </a:cubicBezTo>
                <a:cubicBezTo>
                  <a:pt x="395845" y="1385318"/>
                  <a:pt x="397913" y="1393067"/>
                  <a:pt x="401134" y="1400313"/>
                </a:cubicBezTo>
                <a:cubicBezTo>
                  <a:pt x="403808" y="1406330"/>
                  <a:pt x="407523" y="1411868"/>
                  <a:pt x="409969" y="1417982"/>
                </a:cubicBezTo>
                <a:cubicBezTo>
                  <a:pt x="424383" y="1454018"/>
                  <a:pt x="409800" y="1435484"/>
                  <a:pt x="432055" y="1457739"/>
                </a:cubicBezTo>
                <a:cubicBezTo>
                  <a:pt x="433672" y="1462588"/>
                  <a:pt x="438999" y="1482440"/>
                  <a:pt x="445308" y="1484243"/>
                </a:cubicBezTo>
                <a:cubicBezTo>
                  <a:pt x="452527" y="1486306"/>
                  <a:pt x="460033" y="1481298"/>
                  <a:pt x="467395" y="1479826"/>
                </a:cubicBezTo>
                <a:cubicBezTo>
                  <a:pt x="490691" y="1469237"/>
                  <a:pt x="516785" y="1455330"/>
                  <a:pt x="542490" y="1448904"/>
                </a:cubicBezTo>
                <a:cubicBezTo>
                  <a:pt x="551179" y="1446732"/>
                  <a:pt x="560160" y="1445959"/>
                  <a:pt x="568995" y="1444487"/>
                </a:cubicBezTo>
                <a:cubicBezTo>
                  <a:pt x="600557" y="1432651"/>
                  <a:pt x="609844" y="1427293"/>
                  <a:pt x="644090" y="1422400"/>
                </a:cubicBezTo>
                <a:cubicBezTo>
                  <a:pt x="719722" y="1411595"/>
                  <a:pt x="672690" y="1423747"/>
                  <a:pt x="723603" y="1413565"/>
                </a:cubicBezTo>
                <a:cubicBezTo>
                  <a:pt x="736915" y="1410903"/>
                  <a:pt x="750243" y="1408228"/>
                  <a:pt x="763360" y="1404730"/>
                </a:cubicBezTo>
                <a:cubicBezTo>
                  <a:pt x="772358" y="1402330"/>
                  <a:pt x="780764" y="1397873"/>
                  <a:pt x="789864" y="1395895"/>
                </a:cubicBezTo>
                <a:cubicBezTo>
                  <a:pt x="814703" y="1390495"/>
                  <a:pt x="840437" y="1389331"/>
                  <a:pt x="864960" y="1382643"/>
                </a:cubicBezTo>
                <a:cubicBezTo>
                  <a:pt x="881157" y="1378226"/>
                  <a:pt x="897231" y="1373330"/>
                  <a:pt x="913551" y="1369391"/>
                </a:cubicBezTo>
                <a:cubicBezTo>
                  <a:pt x="960960" y="1357948"/>
                  <a:pt x="1022347" y="1347961"/>
                  <a:pt x="1068160" y="1329635"/>
                </a:cubicBezTo>
                <a:cubicBezTo>
                  <a:pt x="1075522" y="1326690"/>
                  <a:pt x="1082795" y="1323510"/>
                  <a:pt x="1090247" y="1320800"/>
                </a:cubicBezTo>
                <a:cubicBezTo>
                  <a:pt x="1098999" y="1317617"/>
                  <a:pt x="1108312" y="1315903"/>
                  <a:pt x="1116751" y="1311965"/>
                </a:cubicBezTo>
                <a:cubicBezTo>
                  <a:pt x="1130489" y="1305554"/>
                  <a:pt x="1142948" y="1296658"/>
                  <a:pt x="1156508" y="1289878"/>
                </a:cubicBezTo>
                <a:cubicBezTo>
                  <a:pt x="1166538" y="1284863"/>
                  <a:pt x="1177693" y="1282190"/>
                  <a:pt x="1187429" y="1276626"/>
                </a:cubicBezTo>
                <a:cubicBezTo>
                  <a:pt x="1198427" y="1270342"/>
                  <a:pt x="1207610" y="1261252"/>
                  <a:pt x="1218351" y="1254539"/>
                </a:cubicBezTo>
                <a:cubicBezTo>
                  <a:pt x="1231207" y="1246504"/>
                  <a:pt x="1245108" y="1240252"/>
                  <a:pt x="1258108" y="1232452"/>
                </a:cubicBezTo>
                <a:cubicBezTo>
                  <a:pt x="1267213" y="1226989"/>
                  <a:pt x="1275263" y="1219816"/>
                  <a:pt x="1284612" y="1214782"/>
                </a:cubicBezTo>
                <a:cubicBezTo>
                  <a:pt x="1303280" y="1204730"/>
                  <a:pt x="1353680" y="1187576"/>
                  <a:pt x="1368542" y="1183861"/>
                </a:cubicBezTo>
                <a:cubicBezTo>
                  <a:pt x="1380322" y="1180916"/>
                  <a:pt x="1392233" y="1178452"/>
                  <a:pt x="1403882" y="1175026"/>
                </a:cubicBezTo>
                <a:cubicBezTo>
                  <a:pt x="1417283" y="1171084"/>
                  <a:pt x="1430179" y="1165513"/>
                  <a:pt x="1443638" y="1161774"/>
                </a:cubicBezTo>
                <a:cubicBezTo>
                  <a:pt x="1456718" y="1158141"/>
                  <a:pt x="1470450" y="1157027"/>
                  <a:pt x="1483395" y="1152939"/>
                </a:cubicBezTo>
                <a:cubicBezTo>
                  <a:pt x="1498518" y="1148163"/>
                  <a:pt x="1512634" y="1140603"/>
                  <a:pt x="1527569" y="1135269"/>
                </a:cubicBezTo>
                <a:cubicBezTo>
                  <a:pt x="1553879" y="1125872"/>
                  <a:pt x="1580578" y="1117600"/>
                  <a:pt x="1607082" y="1108765"/>
                </a:cubicBezTo>
                <a:cubicBezTo>
                  <a:pt x="1615917" y="1105820"/>
                  <a:pt x="1624495" y="1101950"/>
                  <a:pt x="1633586" y="1099930"/>
                </a:cubicBezTo>
                <a:cubicBezTo>
                  <a:pt x="1646838" y="1096985"/>
                  <a:pt x="1660397" y="1095183"/>
                  <a:pt x="1673342" y="1091095"/>
                </a:cubicBezTo>
                <a:cubicBezTo>
                  <a:pt x="1753401" y="1065813"/>
                  <a:pt x="1684603" y="1078128"/>
                  <a:pt x="1748438" y="1069008"/>
                </a:cubicBezTo>
                <a:cubicBezTo>
                  <a:pt x="1811421" y="1048015"/>
                  <a:pt x="1745880" y="1069108"/>
                  <a:pt x="1792612" y="1055756"/>
                </a:cubicBezTo>
                <a:cubicBezTo>
                  <a:pt x="1836934" y="1043093"/>
                  <a:pt x="1768346" y="1060718"/>
                  <a:pt x="1823534" y="1046922"/>
                </a:cubicBezTo>
                <a:cubicBezTo>
                  <a:pt x="1825006" y="1041032"/>
                  <a:pt x="1828417" y="1035305"/>
                  <a:pt x="1827951" y="1029252"/>
                </a:cubicBezTo>
                <a:cubicBezTo>
                  <a:pt x="1825131" y="992595"/>
                  <a:pt x="1813563" y="978390"/>
                  <a:pt x="1797029" y="945322"/>
                </a:cubicBezTo>
                <a:cubicBezTo>
                  <a:pt x="1784289" y="919842"/>
                  <a:pt x="1775230" y="900762"/>
                  <a:pt x="1757273" y="874643"/>
                </a:cubicBezTo>
                <a:cubicBezTo>
                  <a:pt x="1741076" y="851084"/>
                  <a:pt x="1725077" y="827387"/>
                  <a:pt x="1708682" y="803965"/>
                </a:cubicBezTo>
                <a:cubicBezTo>
                  <a:pt x="1704460" y="797933"/>
                  <a:pt x="1699513" y="792421"/>
                  <a:pt x="1695429" y="786295"/>
                </a:cubicBezTo>
                <a:cubicBezTo>
                  <a:pt x="1671381" y="750222"/>
                  <a:pt x="1684557" y="767948"/>
                  <a:pt x="1655673" y="733287"/>
                </a:cubicBezTo>
                <a:cubicBezTo>
                  <a:pt x="1652728" y="725925"/>
                  <a:pt x="1650384" y="718292"/>
                  <a:pt x="1646838" y="711200"/>
                </a:cubicBezTo>
                <a:cubicBezTo>
                  <a:pt x="1632037" y="681598"/>
                  <a:pt x="1629706" y="678875"/>
                  <a:pt x="1615916" y="658191"/>
                </a:cubicBezTo>
                <a:cubicBezTo>
                  <a:pt x="1607625" y="616734"/>
                  <a:pt x="1614856" y="642816"/>
                  <a:pt x="1584995" y="583095"/>
                </a:cubicBezTo>
                <a:cubicBezTo>
                  <a:pt x="1580578" y="574260"/>
                  <a:pt x="1575410" y="565762"/>
                  <a:pt x="1571742" y="556591"/>
                </a:cubicBezTo>
                <a:cubicBezTo>
                  <a:pt x="1565047" y="539851"/>
                  <a:pt x="1562647" y="532078"/>
                  <a:pt x="1554073" y="516835"/>
                </a:cubicBezTo>
                <a:cubicBezTo>
                  <a:pt x="1544044" y="499006"/>
                  <a:pt x="1529619" y="483233"/>
                  <a:pt x="1523151" y="463826"/>
                </a:cubicBezTo>
                <a:cubicBezTo>
                  <a:pt x="1521679" y="459409"/>
                  <a:pt x="1519863" y="455091"/>
                  <a:pt x="1518734" y="450574"/>
                </a:cubicBezTo>
                <a:cubicBezTo>
                  <a:pt x="1516913" y="443290"/>
                  <a:pt x="1517011" y="435495"/>
                  <a:pt x="1514316" y="428487"/>
                </a:cubicBezTo>
                <a:cubicBezTo>
                  <a:pt x="1509588" y="416195"/>
                  <a:pt x="1501420" y="405423"/>
                  <a:pt x="1496647" y="393148"/>
                </a:cubicBezTo>
                <a:cubicBezTo>
                  <a:pt x="1480243" y="350965"/>
                  <a:pt x="1489400" y="353816"/>
                  <a:pt x="1470142" y="318052"/>
                </a:cubicBezTo>
                <a:cubicBezTo>
                  <a:pt x="1465108" y="308703"/>
                  <a:pt x="1457936" y="300653"/>
                  <a:pt x="1452473" y="291548"/>
                </a:cubicBezTo>
                <a:cubicBezTo>
                  <a:pt x="1449085" y="285901"/>
                  <a:pt x="1447291" y="279357"/>
                  <a:pt x="1443638" y="273878"/>
                </a:cubicBezTo>
                <a:cubicBezTo>
                  <a:pt x="1407147" y="219140"/>
                  <a:pt x="1442522" y="276860"/>
                  <a:pt x="1412716" y="238539"/>
                </a:cubicBezTo>
                <a:cubicBezTo>
                  <a:pt x="1406197" y="230158"/>
                  <a:pt x="1401680" y="220326"/>
                  <a:pt x="1395047" y="212035"/>
                </a:cubicBezTo>
                <a:cubicBezTo>
                  <a:pt x="1389157" y="204673"/>
                  <a:pt x="1382607" y="197793"/>
                  <a:pt x="1377377" y="189948"/>
                </a:cubicBezTo>
                <a:cubicBezTo>
                  <a:pt x="1373724" y="184469"/>
                  <a:pt x="1372195" y="177757"/>
                  <a:pt x="1368542" y="172278"/>
                </a:cubicBezTo>
                <a:cubicBezTo>
                  <a:pt x="1363312" y="164433"/>
                  <a:pt x="1356103" y="158036"/>
                  <a:pt x="1350873" y="150191"/>
                </a:cubicBezTo>
                <a:cubicBezTo>
                  <a:pt x="1347220" y="144712"/>
                  <a:pt x="1345236" y="138278"/>
                  <a:pt x="1342038" y="132522"/>
                </a:cubicBezTo>
                <a:cubicBezTo>
                  <a:pt x="1337868" y="125017"/>
                  <a:pt x="1332626" y="118114"/>
                  <a:pt x="1328786" y="110435"/>
                </a:cubicBezTo>
                <a:cubicBezTo>
                  <a:pt x="1325240" y="103343"/>
                  <a:pt x="1323748" y="95309"/>
                  <a:pt x="1319951" y="88348"/>
                </a:cubicBezTo>
                <a:cubicBezTo>
                  <a:pt x="1298960" y="49864"/>
                  <a:pt x="1306580" y="74857"/>
                  <a:pt x="1289029" y="39756"/>
                </a:cubicBezTo>
                <a:cubicBezTo>
                  <a:pt x="1283748" y="29194"/>
                  <a:pt x="1284972" y="18030"/>
                  <a:pt x="1275777" y="8835"/>
                </a:cubicBezTo>
                <a:cubicBezTo>
                  <a:pt x="1271121" y="4179"/>
                  <a:pt x="1263998" y="2945"/>
                  <a:pt x="1258108" y="0"/>
                </a:cubicBezTo>
                <a:cubicBezTo>
                  <a:pt x="1168375" y="11216"/>
                  <a:pt x="1293248" y="-6578"/>
                  <a:pt x="1125586" y="35339"/>
                </a:cubicBezTo>
                <a:cubicBezTo>
                  <a:pt x="1113806" y="38284"/>
                  <a:pt x="1101837" y="40552"/>
                  <a:pt x="1090247" y="44174"/>
                </a:cubicBezTo>
                <a:cubicBezTo>
                  <a:pt x="1028310" y="63529"/>
                  <a:pt x="1082001" y="54040"/>
                  <a:pt x="1019569" y="61843"/>
                </a:cubicBezTo>
                <a:cubicBezTo>
                  <a:pt x="989564" y="70416"/>
                  <a:pt x="993460" y="70204"/>
                  <a:pt x="966560" y="75095"/>
                </a:cubicBezTo>
                <a:cubicBezTo>
                  <a:pt x="956903" y="76851"/>
                  <a:pt x="928508" y="81023"/>
                  <a:pt x="917969" y="83930"/>
                </a:cubicBezTo>
                <a:cubicBezTo>
                  <a:pt x="882483" y="93719"/>
                  <a:pt x="847571" y="105560"/>
                  <a:pt x="811951" y="114852"/>
                </a:cubicBezTo>
                <a:cubicBezTo>
                  <a:pt x="778084" y="123687"/>
                  <a:pt x="743555" y="130288"/>
                  <a:pt x="710351" y="141356"/>
                </a:cubicBezTo>
                <a:cubicBezTo>
                  <a:pt x="660717" y="157901"/>
                  <a:pt x="684423" y="152632"/>
                  <a:pt x="639673" y="159026"/>
                </a:cubicBezTo>
                <a:cubicBezTo>
                  <a:pt x="562150" y="184867"/>
                  <a:pt x="596514" y="178225"/>
                  <a:pt x="538073" y="185530"/>
                </a:cubicBezTo>
                <a:cubicBezTo>
                  <a:pt x="519932" y="190065"/>
                  <a:pt x="467039" y="203782"/>
                  <a:pt x="445308" y="207617"/>
                </a:cubicBezTo>
                <a:cubicBezTo>
                  <a:pt x="433617" y="209680"/>
                  <a:pt x="421749" y="210562"/>
                  <a:pt x="409969" y="212035"/>
                </a:cubicBezTo>
                <a:cubicBezTo>
                  <a:pt x="401134" y="214980"/>
                  <a:pt x="392499" y="218610"/>
                  <a:pt x="383464" y="220869"/>
                </a:cubicBezTo>
                <a:cubicBezTo>
                  <a:pt x="366153" y="225197"/>
                  <a:pt x="332596" y="227696"/>
                  <a:pt x="317203" y="229704"/>
                </a:cubicBezTo>
                <a:cubicBezTo>
                  <a:pt x="296554" y="232397"/>
                  <a:pt x="255360" y="238539"/>
                  <a:pt x="255360" y="238539"/>
                </a:cubicBezTo>
                <a:cubicBezTo>
                  <a:pt x="240635" y="244429"/>
                  <a:pt x="224785" y="248048"/>
                  <a:pt x="211186" y="256208"/>
                </a:cubicBezTo>
                <a:cubicBezTo>
                  <a:pt x="203824" y="260626"/>
                  <a:pt x="197025" y="266159"/>
                  <a:pt x="189099" y="269461"/>
                </a:cubicBezTo>
                <a:cubicBezTo>
                  <a:pt x="179204" y="273584"/>
                  <a:pt x="168057" y="274135"/>
                  <a:pt x="158177" y="278295"/>
                </a:cubicBezTo>
                <a:cubicBezTo>
                  <a:pt x="72766" y="314258"/>
                  <a:pt x="132624" y="297937"/>
                  <a:pt x="87499" y="309217"/>
                </a:cubicBezTo>
                <a:lnTo>
                  <a:pt x="52160" y="326887"/>
                </a:lnTo>
                <a:cubicBezTo>
                  <a:pt x="27616" y="339159"/>
                  <a:pt x="30695" y="340014"/>
                  <a:pt x="7986" y="344556"/>
                </a:cubicBezTo>
                <a:cubicBezTo>
                  <a:pt x="6542" y="344845"/>
                  <a:pt x="-6002" y="306272"/>
                  <a:pt x="3569" y="344556"/>
                </a:cubicBezTo>
                <a:close/>
              </a:path>
            </a:pathLst>
          </a:custGeom>
          <a:solidFill>
            <a:srgbClr val="C00000">
              <a:alpha val="3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 name="Freeform: Shape 28">
            <a:extLst>
              <a:ext uri="{FF2B5EF4-FFF2-40B4-BE49-F238E27FC236}">
                <a16:creationId xmlns:a16="http://schemas.microsoft.com/office/drawing/2014/main" id="{FF39AD2D-CF03-4873-9747-1D8D06080248}"/>
              </a:ext>
            </a:extLst>
          </p:cNvPr>
          <p:cNvSpPr/>
          <p:nvPr/>
        </p:nvSpPr>
        <p:spPr>
          <a:xfrm rot="571401">
            <a:off x="3158748" y="3925309"/>
            <a:ext cx="714272" cy="493776"/>
          </a:xfrm>
          <a:custGeom>
            <a:avLst/>
            <a:gdLst>
              <a:gd name="connsiteX0" fmla="*/ 1040 w 714272"/>
              <a:gd name="connsiteY0" fmla="*/ 158496 h 493776"/>
              <a:gd name="connsiteX1" fmla="*/ 7136 w 714272"/>
              <a:gd name="connsiteY1" fmla="*/ 268224 h 493776"/>
              <a:gd name="connsiteX2" fmla="*/ 25424 w 714272"/>
              <a:gd name="connsiteY2" fmla="*/ 335280 h 493776"/>
              <a:gd name="connsiteX3" fmla="*/ 37616 w 714272"/>
              <a:gd name="connsiteY3" fmla="*/ 396240 h 493776"/>
              <a:gd name="connsiteX4" fmla="*/ 49808 w 714272"/>
              <a:gd name="connsiteY4" fmla="*/ 432816 h 493776"/>
              <a:gd name="connsiteX5" fmla="*/ 68096 w 714272"/>
              <a:gd name="connsiteY5" fmla="*/ 481584 h 493776"/>
              <a:gd name="connsiteX6" fmla="*/ 86384 w 714272"/>
              <a:gd name="connsiteY6" fmla="*/ 493776 h 493776"/>
              <a:gd name="connsiteX7" fmla="*/ 263168 w 714272"/>
              <a:gd name="connsiteY7" fmla="*/ 475488 h 493776"/>
              <a:gd name="connsiteX8" fmla="*/ 318032 w 714272"/>
              <a:gd name="connsiteY8" fmla="*/ 451104 h 493776"/>
              <a:gd name="connsiteX9" fmla="*/ 385088 w 714272"/>
              <a:gd name="connsiteY9" fmla="*/ 438912 h 493776"/>
              <a:gd name="connsiteX10" fmla="*/ 433856 w 714272"/>
              <a:gd name="connsiteY10" fmla="*/ 426720 h 493776"/>
              <a:gd name="connsiteX11" fmla="*/ 592352 w 714272"/>
              <a:gd name="connsiteY11" fmla="*/ 402336 h 493776"/>
              <a:gd name="connsiteX12" fmla="*/ 647216 w 714272"/>
              <a:gd name="connsiteY12" fmla="*/ 396240 h 493776"/>
              <a:gd name="connsiteX13" fmla="*/ 708176 w 714272"/>
              <a:gd name="connsiteY13" fmla="*/ 384048 h 493776"/>
              <a:gd name="connsiteX14" fmla="*/ 714272 w 714272"/>
              <a:gd name="connsiteY14" fmla="*/ 323088 h 493776"/>
              <a:gd name="connsiteX15" fmla="*/ 683792 w 714272"/>
              <a:gd name="connsiteY15" fmla="*/ 164592 h 493776"/>
              <a:gd name="connsiteX16" fmla="*/ 671600 w 714272"/>
              <a:gd name="connsiteY16" fmla="*/ 128016 h 493776"/>
              <a:gd name="connsiteX17" fmla="*/ 653312 w 714272"/>
              <a:gd name="connsiteY17" fmla="*/ 97536 h 493776"/>
              <a:gd name="connsiteX18" fmla="*/ 635024 w 714272"/>
              <a:gd name="connsiteY18" fmla="*/ 60960 h 493776"/>
              <a:gd name="connsiteX19" fmla="*/ 610640 w 714272"/>
              <a:gd name="connsiteY19" fmla="*/ 36576 h 493776"/>
              <a:gd name="connsiteX20" fmla="*/ 574064 w 714272"/>
              <a:gd name="connsiteY20" fmla="*/ 0 h 493776"/>
              <a:gd name="connsiteX21" fmla="*/ 348512 w 714272"/>
              <a:gd name="connsiteY21" fmla="*/ 36576 h 493776"/>
              <a:gd name="connsiteX22" fmla="*/ 177824 w 714272"/>
              <a:gd name="connsiteY22" fmla="*/ 73152 h 493776"/>
              <a:gd name="connsiteX23" fmla="*/ 74192 w 714272"/>
              <a:gd name="connsiteY23" fmla="*/ 91440 h 493776"/>
              <a:gd name="connsiteX24" fmla="*/ 55904 w 714272"/>
              <a:gd name="connsiteY24" fmla="*/ 97536 h 493776"/>
              <a:gd name="connsiteX25" fmla="*/ 25424 w 714272"/>
              <a:gd name="connsiteY25" fmla="*/ 103632 h 493776"/>
              <a:gd name="connsiteX26" fmla="*/ 1040 w 714272"/>
              <a:gd name="connsiteY26" fmla="*/ 158496 h 49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272" h="493776">
                <a:moveTo>
                  <a:pt x="1040" y="158496"/>
                </a:moveTo>
                <a:cubicBezTo>
                  <a:pt x="-2008" y="185928"/>
                  <a:pt x="2131" y="231935"/>
                  <a:pt x="7136" y="268224"/>
                </a:cubicBezTo>
                <a:cubicBezTo>
                  <a:pt x="10302" y="291175"/>
                  <a:pt x="20058" y="312742"/>
                  <a:pt x="25424" y="335280"/>
                </a:cubicBezTo>
                <a:cubicBezTo>
                  <a:pt x="30224" y="355439"/>
                  <a:pt x="32590" y="376136"/>
                  <a:pt x="37616" y="396240"/>
                </a:cubicBezTo>
                <a:cubicBezTo>
                  <a:pt x="40733" y="408708"/>
                  <a:pt x="46427" y="420417"/>
                  <a:pt x="49808" y="432816"/>
                </a:cubicBezTo>
                <a:cubicBezTo>
                  <a:pt x="56350" y="456805"/>
                  <a:pt x="50857" y="464345"/>
                  <a:pt x="68096" y="481584"/>
                </a:cubicBezTo>
                <a:cubicBezTo>
                  <a:pt x="73277" y="486765"/>
                  <a:pt x="80288" y="489712"/>
                  <a:pt x="86384" y="493776"/>
                </a:cubicBezTo>
                <a:cubicBezTo>
                  <a:pt x="145312" y="487680"/>
                  <a:pt x="209032" y="499549"/>
                  <a:pt x="263168" y="475488"/>
                </a:cubicBezTo>
                <a:cubicBezTo>
                  <a:pt x="281456" y="467360"/>
                  <a:pt x="298863" y="456855"/>
                  <a:pt x="318032" y="451104"/>
                </a:cubicBezTo>
                <a:cubicBezTo>
                  <a:pt x="339792" y="444576"/>
                  <a:pt x="362857" y="443592"/>
                  <a:pt x="385088" y="438912"/>
                </a:cubicBezTo>
                <a:cubicBezTo>
                  <a:pt x="401485" y="435460"/>
                  <a:pt x="417459" y="430172"/>
                  <a:pt x="433856" y="426720"/>
                </a:cubicBezTo>
                <a:cubicBezTo>
                  <a:pt x="490299" y="414837"/>
                  <a:pt x="533707" y="409667"/>
                  <a:pt x="592352" y="402336"/>
                </a:cubicBezTo>
                <a:cubicBezTo>
                  <a:pt x="610610" y="400054"/>
                  <a:pt x="628977" y="398672"/>
                  <a:pt x="647216" y="396240"/>
                </a:cubicBezTo>
                <a:cubicBezTo>
                  <a:pt x="679245" y="391970"/>
                  <a:pt x="680485" y="390971"/>
                  <a:pt x="708176" y="384048"/>
                </a:cubicBezTo>
                <a:cubicBezTo>
                  <a:pt x="710208" y="363728"/>
                  <a:pt x="714272" y="343509"/>
                  <a:pt x="714272" y="323088"/>
                </a:cubicBezTo>
                <a:cubicBezTo>
                  <a:pt x="714272" y="253249"/>
                  <a:pt x="704556" y="233806"/>
                  <a:pt x="683792" y="164592"/>
                </a:cubicBezTo>
                <a:cubicBezTo>
                  <a:pt x="680099" y="152282"/>
                  <a:pt x="676918" y="139716"/>
                  <a:pt x="671600" y="128016"/>
                </a:cubicBezTo>
                <a:cubicBezTo>
                  <a:pt x="666697" y="117230"/>
                  <a:pt x="658986" y="107938"/>
                  <a:pt x="653312" y="97536"/>
                </a:cubicBezTo>
                <a:cubicBezTo>
                  <a:pt x="646785" y="85569"/>
                  <a:pt x="642841" y="72127"/>
                  <a:pt x="635024" y="60960"/>
                </a:cubicBezTo>
                <a:cubicBezTo>
                  <a:pt x="628432" y="51543"/>
                  <a:pt x="618209" y="45227"/>
                  <a:pt x="610640" y="36576"/>
                </a:cubicBezTo>
                <a:cubicBezTo>
                  <a:pt x="578883" y="282"/>
                  <a:pt x="607349" y="22190"/>
                  <a:pt x="574064" y="0"/>
                </a:cubicBezTo>
                <a:cubicBezTo>
                  <a:pt x="498880" y="12192"/>
                  <a:pt x="421748" y="15652"/>
                  <a:pt x="348512" y="36576"/>
                </a:cubicBezTo>
                <a:cubicBezTo>
                  <a:pt x="199222" y="79230"/>
                  <a:pt x="327729" y="46698"/>
                  <a:pt x="177824" y="73152"/>
                </a:cubicBezTo>
                <a:cubicBezTo>
                  <a:pt x="143280" y="79248"/>
                  <a:pt x="107470" y="80347"/>
                  <a:pt x="74192" y="91440"/>
                </a:cubicBezTo>
                <a:cubicBezTo>
                  <a:pt x="68096" y="93472"/>
                  <a:pt x="62138" y="95978"/>
                  <a:pt x="55904" y="97536"/>
                </a:cubicBezTo>
                <a:cubicBezTo>
                  <a:pt x="45852" y="100049"/>
                  <a:pt x="35476" y="101119"/>
                  <a:pt x="25424" y="103632"/>
                </a:cubicBezTo>
                <a:cubicBezTo>
                  <a:pt x="3902" y="109013"/>
                  <a:pt x="4088" y="131064"/>
                  <a:pt x="1040" y="158496"/>
                </a:cubicBezTo>
                <a:close/>
              </a:path>
            </a:pathLst>
          </a:custGeom>
          <a:solidFill>
            <a:srgbClr val="00B0F0">
              <a:alpha val="3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31" name="Straight Arrow Connector 30">
            <a:extLst>
              <a:ext uri="{FF2B5EF4-FFF2-40B4-BE49-F238E27FC236}">
                <a16:creationId xmlns:a16="http://schemas.microsoft.com/office/drawing/2014/main" id="{D829A929-595C-452E-AEE9-1BEAF31FE6B9}"/>
              </a:ext>
            </a:extLst>
          </p:cNvPr>
          <p:cNvCxnSpPr>
            <a:cxnSpLocks/>
            <a:stCxn id="21" idx="85"/>
            <a:endCxn id="19" idx="2"/>
          </p:cNvCxnSpPr>
          <p:nvPr/>
        </p:nvCxnSpPr>
        <p:spPr>
          <a:xfrm flipH="1" flipV="1">
            <a:off x="2731970" y="1876095"/>
            <a:ext cx="234675" cy="9285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7D0966-F21F-488D-AEE2-3C4CDF9EE5D0}"/>
              </a:ext>
            </a:extLst>
          </p:cNvPr>
          <p:cNvCxnSpPr>
            <a:cxnSpLocks/>
            <a:stCxn id="4" idx="9"/>
          </p:cNvCxnSpPr>
          <p:nvPr/>
        </p:nvCxnSpPr>
        <p:spPr>
          <a:xfrm flipH="1">
            <a:off x="2687787" y="4375256"/>
            <a:ext cx="138687" cy="10579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8976B89-09A3-450A-9E27-ED4355C19523}"/>
              </a:ext>
            </a:extLst>
          </p:cNvPr>
          <p:cNvSpPr txBox="1"/>
          <p:nvPr/>
        </p:nvSpPr>
        <p:spPr>
          <a:xfrm>
            <a:off x="1426464" y="5440902"/>
            <a:ext cx="3236801" cy="954107"/>
          </a:xfrm>
          <a:prstGeom prst="rect">
            <a:avLst/>
          </a:prstGeom>
          <a:noFill/>
        </p:spPr>
        <p:txBody>
          <a:bodyPr wrap="square" rtlCol="0">
            <a:spAutoFit/>
          </a:bodyPr>
          <a:lstStyle/>
          <a:p>
            <a:pPr algn="ctr"/>
            <a:r>
              <a:rPr lang="en-US" sz="2800" dirty="0">
                <a:solidFill>
                  <a:srgbClr val="00B0F0"/>
                </a:solidFill>
                <a:latin typeface="Cambria" panose="02040503050406030204" pitchFamily="18" charset="0"/>
                <a:ea typeface="Cambria" panose="02040503050406030204" pitchFamily="18" charset="0"/>
              </a:rPr>
              <a:t>Memory Chip</a:t>
            </a:r>
            <a:br>
              <a:rPr lang="en-US" sz="2800" dirty="0">
                <a:solidFill>
                  <a:srgbClr val="00B0F0"/>
                </a:solidFill>
                <a:latin typeface="Cambria" panose="02040503050406030204" pitchFamily="18" charset="0"/>
                <a:ea typeface="Cambria" panose="02040503050406030204" pitchFamily="18" charset="0"/>
              </a:rPr>
            </a:br>
            <a:r>
              <a:rPr lang="en-US" sz="2800" dirty="0">
                <a:solidFill>
                  <a:srgbClr val="00B0F0"/>
                </a:solidFill>
                <a:latin typeface="Cambria" panose="02040503050406030204" pitchFamily="18" charset="0"/>
                <a:ea typeface="Cambria" panose="02040503050406030204" pitchFamily="18" charset="0"/>
              </a:rPr>
              <a:t>(e.g., HBM DRAM)</a:t>
            </a:r>
            <a:endParaRPr lang="en-CH" sz="2800" dirty="0">
              <a:solidFill>
                <a:srgbClr val="00B0F0"/>
              </a:solidFill>
              <a:latin typeface="Cambria" panose="02040503050406030204" pitchFamily="18" charset="0"/>
              <a:ea typeface="Cambria" panose="02040503050406030204" pitchFamily="18" charset="0"/>
            </a:endParaRPr>
          </a:p>
        </p:txBody>
      </p:sp>
      <p:cxnSp>
        <p:nvCxnSpPr>
          <p:cNvPr id="45" name="Straight Arrow Connector 44">
            <a:extLst>
              <a:ext uri="{FF2B5EF4-FFF2-40B4-BE49-F238E27FC236}">
                <a16:creationId xmlns:a16="http://schemas.microsoft.com/office/drawing/2014/main" id="{3C83EFB2-F020-4035-94F9-98F9DC7A78D6}"/>
              </a:ext>
            </a:extLst>
          </p:cNvPr>
          <p:cNvCxnSpPr>
            <a:cxnSpLocks/>
            <a:stCxn id="29" idx="10"/>
          </p:cNvCxnSpPr>
          <p:nvPr/>
        </p:nvCxnSpPr>
        <p:spPr>
          <a:xfrm flipH="1">
            <a:off x="3387243" y="4362244"/>
            <a:ext cx="174551" cy="10637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A43B53F-C165-47EF-A1FF-A87FD122EAE6}"/>
              </a:ext>
            </a:extLst>
          </p:cNvPr>
          <p:cNvSpPr txBox="1"/>
          <p:nvPr/>
        </p:nvSpPr>
        <p:spPr>
          <a:xfrm>
            <a:off x="5875298" y="3360701"/>
            <a:ext cx="2781531" cy="461665"/>
          </a:xfrm>
          <a:prstGeom prst="rect">
            <a:avLst/>
          </a:prstGeom>
          <a:noFill/>
        </p:spPr>
        <p:txBody>
          <a:bodyPr wrap="none" rtlCol="0">
            <a:spAutoFit/>
          </a:bodyPr>
          <a:lstStyle/>
          <a:p>
            <a:pPr algn="l"/>
            <a:r>
              <a:rPr lang="en-US" sz="2400" dirty="0">
                <a:latin typeface="Cambria" panose="02040503050406030204" pitchFamily="18" charset="0"/>
                <a:ea typeface="Cambria" panose="02040503050406030204" pitchFamily="18" charset="0"/>
              </a:rPr>
              <a:t>Inside one </a:t>
            </a:r>
            <a:r>
              <a:rPr lang="en-US" sz="2400" b="1" dirty="0">
                <a:latin typeface="Cambria" panose="02040503050406030204" pitchFamily="18" charset="0"/>
                <a:ea typeface="Cambria" panose="02040503050406030204" pitchFamily="18" charset="0"/>
              </a:rPr>
              <a:t>package</a:t>
            </a:r>
            <a:endParaRPr lang="en-CH" sz="2400" b="1" dirty="0">
              <a:latin typeface="Cambria" panose="02040503050406030204" pitchFamily="18" charset="0"/>
              <a:ea typeface="Cambria" panose="02040503050406030204" pitchFamily="18" charset="0"/>
            </a:endParaRPr>
          </a:p>
        </p:txBody>
      </p:sp>
      <p:cxnSp>
        <p:nvCxnSpPr>
          <p:cNvPr id="49" name="Connector: Curved 48">
            <a:extLst>
              <a:ext uri="{FF2B5EF4-FFF2-40B4-BE49-F238E27FC236}">
                <a16:creationId xmlns:a16="http://schemas.microsoft.com/office/drawing/2014/main" id="{06572456-BBE1-4802-A8BF-50094BB227EA}"/>
              </a:ext>
            </a:extLst>
          </p:cNvPr>
          <p:cNvCxnSpPr>
            <a:stCxn id="19" idx="3"/>
            <a:endCxn id="47" idx="0"/>
          </p:cNvCxnSpPr>
          <p:nvPr/>
        </p:nvCxnSpPr>
        <p:spPr>
          <a:xfrm>
            <a:off x="4810816" y="1614485"/>
            <a:ext cx="2455248" cy="1746216"/>
          </a:xfrm>
          <a:prstGeom prst="curved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45F28A13-915F-44D8-B184-8F6B45617691}"/>
              </a:ext>
            </a:extLst>
          </p:cNvPr>
          <p:cNvCxnSpPr>
            <a:cxnSpLocks/>
            <a:endCxn id="47" idx="2"/>
          </p:cNvCxnSpPr>
          <p:nvPr/>
        </p:nvCxnSpPr>
        <p:spPr>
          <a:xfrm flipV="1">
            <a:off x="4889869" y="3822366"/>
            <a:ext cx="2376195" cy="1821631"/>
          </a:xfrm>
          <a:prstGeom prst="curved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24B998B-8EE7-4EE2-AA29-612F1F3C5A50}"/>
              </a:ext>
            </a:extLst>
          </p:cNvPr>
          <p:cNvSpPr txBox="1"/>
          <p:nvPr/>
        </p:nvSpPr>
        <p:spPr>
          <a:xfrm>
            <a:off x="1426464" y="6582062"/>
            <a:ext cx="7174992" cy="215444"/>
          </a:xfrm>
          <a:prstGeom prst="rect">
            <a:avLst/>
          </a:prstGeom>
          <a:noFill/>
        </p:spPr>
        <p:txBody>
          <a:bodyPr wrap="square">
            <a:spAutoFit/>
          </a:bodyPr>
          <a:lstStyle/>
          <a:p>
            <a:r>
              <a:rPr lang="en-CH" sz="800" dirty="0">
                <a:latin typeface="Consolas" panose="020B0609020204030204" pitchFamily="49" charset="0"/>
                <a:hlinkClick r:id="rId4"/>
              </a:rPr>
              <a:t>https://www.hpcwire.com/off-the-wire/xilinx-adds-high-bandwidth-memory-capabilities-to-its-virtex-ultrascale-portfolio/</a:t>
            </a:r>
            <a:endParaRPr lang="en-CH" sz="800" dirty="0">
              <a:latin typeface="Consolas" panose="020B0609020204030204" pitchFamily="49" charset="0"/>
            </a:endParaRPr>
          </a:p>
        </p:txBody>
      </p:sp>
    </p:spTree>
    <p:extLst>
      <p:ext uri="{BB962C8B-B14F-4D97-AF65-F5344CB8AC3E}">
        <p14:creationId xmlns:p14="http://schemas.microsoft.com/office/powerpoint/2010/main" val="238501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21" grpId="0" animBg="1"/>
      <p:bldP spid="29" grpId="0" animBg="1"/>
      <p:bldP spid="38"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HBM DRAM</a:t>
            </a:r>
            <a:r>
              <a:rPr lang="en-US" dirty="0">
                <a:solidFill>
                  <a:schemeClr val="tx1"/>
                </a:solidFill>
              </a:rPr>
              <a:t> </a:t>
            </a:r>
            <a:r>
              <a:rPr lang="en-US" dirty="0"/>
              <a:t>Organization (I)</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sp>
        <p:nvSpPr>
          <p:cNvPr id="16" name="Rectangle 15">
            <a:extLst>
              <a:ext uri="{FF2B5EF4-FFF2-40B4-BE49-F238E27FC236}">
                <a16:creationId xmlns:a16="http://schemas.microsoft.com/office/drawing/2014/main" id="{53A38AB4-440C-4F56-8F60-1F8671F126F7}"/>
              </a:ext>
            </a:extLst>
          </p:cNvPr>
          <p:cNvSpPr/>
          <p:nvPr/>
        </p:nvSpPr>
        <p:spPr>
          <a:xfrm>
            <a:off x="4693920" y="1313928"/>
            <a:ext cx="3778429" cy="4052037"/>
          </a:xfrm>
          <a:prstGeom prst="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25" name="Rectangle 24">
            <a:extLst>
              <a:ext uri="{FF2B5EF4-FFF2-40B4-BE49-F238E27FC236}">
                <a16:creationId xmlns:a16="http://schemas.microsoft.com/office/drawing/2014/main" id="{D3EAED37-CE6B-4DB2-B639-DE2D52854CC3}"/>
              </a:ext>
            </a:extLst>
          </p:cNvPr>
          <p:cNvSpPr/>
          <p:nvPr/>
        </p:nvSpPr>
        <p:spPr>
          <a:xfrm>
            <a:off x="675055" y="4102073"/>
            <a:ext cx="2613008" cy="1222334"/>
          </a:xfrm>
          <a:prstGeom prst="rect">
            <a:avLst/>
          </a:prstGeom>
          <a:solidFill>
            <a:srgbClr val="F9E5E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Rectangle 2">
            <a:extLst>
              <a:ext uri="{FF2B5EF4-FFF2-40B4-BE49-F238E27FC236}">
                <a16:creationId xmlns:a16="http://schemas.microsoft.com/office/drawing/2014/main" id="{3627DE3E-D22A-4B03-9C2F-E56DD85759E8}"/>
              </a:ext>
            </a:extLst>
          </p:cNvPr>
          <p:cNvSpPr/>
          <p:nvPr/>
        </p:nvSpPr>
        <p:spPr>
          <a:xfrm>
            <a:off x="856846" y="4842266"/>
            <a:ext cx="2249424" cy="335280"/>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Memory Controller</a:t>
            </a:r>
            <a:endParaRPr lang="en-CH"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3B4B8CB-F449-4C3D-BC55-5B218EA0CC2E}"/>
              </a:ext>
            </a:extLst>
          </p:cNvPr>
          <p:cNvSpPr txBox="1"/>
          <p:nvPr/>
        </p:nvSpPr>
        <p:spPr>
          <a:xfrm>
            <a:off x="922709" y="4102073"/>
            <a:ext cx="2117697" cy="523220"/>
          </a:xfrm>
          <a:prstGeom prst="rect">
            <a:avLst/>
          </a:prstGeom>
          <a:noFill/>
        </p:spPr>
        <p:txBody>
          <a:bodyPr wrap="square" rtlCol="0">
            <a:spAutoFit/>
          </a:bodyPr>
          <a:lstStyle/>
          <a:p>
            <a:pPr algn="ctr"/>
            <a:r>
              <a:rPr lang="en-US" sz="2800" dirty="0">
                <a:solidFill>
                  <a:srgbClr val="C00000"/>
                </a:solidFill>
                <a:latin typeface="Cambria" panose="02040503050406030204" pitchFamily="18" charset="0"/>
                <a:ea typeface="Cambria" panose="02040503050406030204" pitchFamily="18" charset="0"/>
              </a:rPr>
              <a:t>FPGA</a:t>
            </a:r>
            <a:endParaRPr lang="en-CH" sz="2800" dirty="0">
              <a:solidFill>
                <a:srgbClr val="C0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C854A6E-CE78-4198-A0DC-9684948FA83E}"/>
              </a:ext>
            </a:extLst>
          </p:cNvPr>
          <p:cNvSpPr/>
          <p:nvPr/>
        </p:nvSpPr>
        <p:spPr>
          <a:xfrm>
            <a:off x="675055" y="5449289"/>
            <a:ext cx="7797294" cy="55323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solidFill>
                  <a:schemeClr val="tx1"/>
                </a:solidFill>
                <a:latin typeface="Cambria" panose="02040503050406030204" pitchFamily="18" charset="0"/>
                <a:ea typeface="Cambria" panose="02040503050406030204" pitchFamily="18" charset="0"/>
              </a:rPr>
              <a:t>Silicon Interposer</a:t>
            </a:r>
            <a:endParaRPr lang="en-CH" sz="2800" dirty="0">
              <a:solidFill>
                <a:schemeClr val="tx1"/>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80378510-53AD-4C71-8CF6-4F37FE2C4B70}"/>
              </a:ext>
            </a:extLst>
          </p:cNvPr>
          <p:cNvSpPr txBox="1"/>
          <p:nvPr/>
        </p:nvSpPr>
        <p:spPr>
          <a:xfrm>
            <a:off x="4686300" y="1331733"/>
            <a:ext cx="3778429" cy="523220"/>
          </a:xfrm>
          <a:prstGeom prst="rect">
            <a:avLst/>
          </a:prstGeom>
          <a:noFill/>
        </p:spPr>
        <p:txBody>
          <a:bodyPr wrap="square" rtlCol="0">
            <a:spAutoFit/>
          </a:bodyPr>
          <a:lstStyle/>
          <a:p>
            <a:pPr algn="ctr"/>
            <a:r>
              <a:rPr lang="en-US" sz="2800" dirty="0">
                <a:solidFill>
                  <a:srgbClr val="00B0F0"/>
                </a:solidFill>
                <a:latin typeface="Cambria" panose="02040503050406030204" pitchFamily="18" charset="0"/>
                <a:ea typeface="Cambria" panose="02040503050406030204" pitchFamily="18" charset="0"/>
              </a:rPr>
              <a:t>HBM DRAM Chip</a:t>
            </a:r>
            <a:endParaRPr lang="en-CH" sz="2800" dirty="0">
              <a:solidFill>
                <a:srgbClr val="00B0F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755A9E70-1055-4E7A-AE96-E0D243434209}"/>
              </a:ext>
            </a:extLst>
          </p:cNvPr>
          <p:cNvCxnSpPr>
            <a:cxnSpLocks/>
          </p:cNvCxnSpPr>
          <p:nvPr/>
        </p:nvCxnSpPr>
        <p:spPr>
          <a:xfrm>
            <a:off x="1969111" y="5631928"/>
            <a:ext cx="347472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9FB2DF0-28D0-4895-9295-436AD3D398B4}"/>
              </a:ext>
            </a:extLst>
          </p:cNvPr>
          <p:cNvCxnSpPr>
            <a:cxnSpLocks/>
            <a:endCxn id="3" idx="2"/>
          </p:cNvCxnSpPr>
          <p:nvPr/>
        </p:nvCxnSpPr>
        <p:spPr>
          <a:xfrm flipV="1">
            <a:off x="1981558" y="5177546"/>
            <a:ext cx="0" cy="483592"/>
          </a:xfrm>
          <a:prstGeom prst="line">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A0321D-4DCC-44D1-AF26-1AE41014A648}"/>
              </a:ext>
            </a:extLst>
          </p:cNvPr>
          <p:cNvCxnSpPr>
            <a:cxnSpLocks/>
          </p:cNvCxnSpPr>
          <p:nvPr/>
        </p:nvCxnSpPr>
        <p:spPr>
          <a:xfrm flipV="1">
            <a:off x="5441038" y="5177546"/>
            <a:ext cx="0" cy="483592"/>
          </a:xfrm>
          <a:prstGeom prst="line">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92E5FB-48AD-4A2A-81FB-AEEFF1E21A06}"/>
              </a:ext>
            </a:extLst>
          </p:cNvPr>
          <p:cNvSpPr txBox="1"/>
          <p:nvPr/>
        </p:nvSpPr>
        <p:spPr>
          <a:xfrm>
            <a:off x="2472774" y="5582419"/>
            <a:ext cx="2079544" cy="461665"/>
          </a:xfrm>
          <a:prstGeom prst="rect">
            <a:avLst/>
          </a:prstGeom>
          <a:noFill/>
        </p:spPr>
        <p:txBody>
          <a:bodyPr wrap="none" rtlCol="0">
            <a:spAutoFit/>
          </a:bodyPr>
          <a:lstStyle/>
          <a:p>
            <a:pPr algn="l"/>
            <a:r>
              <a:rPr lang="en-US" sz="2400" dirty="0">
                <a:solidFill>
                  <a:schemeClr val="accent6"/>
                </a:solidFill>
                <a:latin typeface="Cambria" panose="02040503050406030204" pitchFamily="18" charset="0"/>
                <a:ea typeface="Cambria" panose="02040503050406030204" pitchFamily="18" charset="0"/>
              </a:rPr>
              <a:t>HBM Interface</a:t>
            </a:r>
            <a:endParaRPr lang="en-CH" sz="2400" dirty="0">
              <a:solidFill>
                <a:schemeClr val="accent6"/>
              </a:solidFill>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E46DCC21-5A55-4D50-98FC-A9A8983E08F0}"/>
              </a:ext>
            </a:extLst>
          </p:cNvPr>
          <p:cNvSpPr/>
          <p:nvPr/>
        </p:nvSpPr>
        <p:spPr>
          <a:xfrm>
            <a:off x="4815839" y="4445749"/>
            <a:ext cx="3487769" cy="707044"/>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latin typeface="Cambria" panose="02040503050406030204" pitchFamily="18" charset="0"/>
                <a:ea typeface="Cambria" panose="02040503050406030204" pitchFamily="18" charset="0"/>
              </a:rPr>
              <a:t>Buffer Die (Logic Die)</a:t>
            </a:r>
            <a:endParaRPr lang="en-CH"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B4F4DD7C-5EB8-4773-B1C7-D2E77AA0EFCC}"/>
              </a:ext>
            </a:extLst>
          </p:cNvPr>
          <p:cNvSpPr/>
          <p:nvPr/>
        </p:nvSpPr>
        <p:spPr>
          <a:xfrm>
            <a:off x="5037431" y="4485109"/>
            <a:ext cx="2926827"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Through-Silicon Vias (TSVs)</a:t>
            </a:r>
            <a:endParaRPr lang="en-CH"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2081FFEA-5D60-4993-86FE-C18C58E6BD0A}"/>
              </a:ext>
            </a:extLst>
          </p:cNvPr>
          <p:cNvSpPr/>
          <p:nvPr/>
        </p:nvSpPr>
        <p:spPr>
          <a:xfrm>
            <a:off x="4815838" y="3666433"/>
            <a:ext cx="3487769" cy="655076"/>
          </a:xfrm>
          <a:prstGeom prst="rect">
            <a:avLst/>
          </a:prstGeom>
          <a:solidFill>
            <a:srgbClr val="B686DA"/>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CH"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B5AA2AF-672D-4F6B-B5DC-491459997F93}"/>
              </a:ext>
            </a:extLst>
          </p:cNvPr>
          <p:cNvSpPr/>
          <p:nvPr/>
        </p:nvSpPr>
        <p:spPr>
          <a:xfrm>
            <a:off x="4903146" y="3804104"/>
            <a:ext cx="1363980" cy="36933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14B1F8D4-5B35-4699-B126-16D47677AE3C}"/>
              </a:ext>
            </a:extLst>
          </p:cNvPr>
          <p:cNvSpPr/>
          <p:nvPr/>
        </p:nvSpPr>
        <p:spPr>
          <a:xfrm>
            <a:off x="6850023" y="3828368"/>
            <a:ext cx="1363980" cy="32925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a16="http://schemas.microsoft.com/office/drawing/2014/main" id="{4F602A4D-EB71-4D14-9FB5-694C3B7865B0}"/>
              </a:ext>
            </a:extLst>
          </p:cNvPr>
          <p:cNvSpPr/>
          <p:nvPr/>
        </p:nvSpPr>
        <p:spPr>
          <a:xfrm rot="16200000">
            <a:off x="6197569" y="3833051"/>
            <a:ext cx="655074"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TSVs</a:t>
            </a:r>
            <a:endParaRPr lang="en-CH"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3E9AF22-1E87-487A-9ABA-42AA784F42FE}"/>
              </a:ext>
            </a:extLst>
          </p:cNvPr>
          <p:cNvSpPr txBox="1"/>
          <p:nvPr/>
        </p:nvSpPr>
        <p:spPr>
          <a:xfrm>
            <a:off x="2203964" y="2641126"/>
            <a:ext cx="1290738" cy="369332"/>
          </a:xfrm>
          <a:prstGeom prst="rect">
            <a:avLst/>
          </a:prstGeom>
          <a:noFill/>
        </p:spPr>
        <p:txBody>
          <a:bodyPr wrap="none" rtlCol="0">
            <a:spAutoFit/>
          </a:bodyPr>
          <a:lstStyle/>
          <a:p>
            <a:pPr algn="l"/>
            <a:r>
              <a:rPr lang="en-US" dirty="0">
                <a:solidFill>
                  <a:srgbClr val="7030A0"/>
                </a:solidFill>
                <a:latin typeface="Cambria" panose="02040503050406030204" pitchFamily="18" charset="0"/>
                <a:ea typeface="Cambria" panose="02040503050406030204" pitchFamily="18" charset="0"/>
              </a:rPr>
              <a:t>DRAM Dies</a:t>
            </a:r>
            <a:endParaRPr lang="en-CH" dirty="0">
              <a:solidFill>
                <a:srgbClr val="7030A0"/>
              </a:solidFill>
              <a:latin typeface="Cambria" panose="02040503050406030204" pitchFamily="18" charset="0"/>
              <a:ea typeface="Cambria" panose="02040503050406030204" pitchFamily="18" charset="0"/>
            </a:endParaRPr>
          </a:p>
        </p:txBody>
      </p:sp>
      <p:cxnSp>
        <p:nvCxnSpPr>
          <p:cNvPr id="33" name="Straight Connector 32">
            <a:extLst>
              <a:ext uri="{FF2B5EF4-FFF2-40B4-BE49-F238E27FC236}">
                <a16:creationId xmlns:a16="http://schemas.microsoft.com/office/drawing/2014/main" id="{B3911EA2-1E72-4C98-926F-E4ACB139B842}"/>
              </a:ext>
            </a:extLst>
          </p:cNvPr>
          <p:cNvCxnSpPr>
            <a:cxnSpLocks/>
          </p:cNvCxnSpPr>
          <p:nvPr/>
        </p:nvCxnSpPr>
        <p:spPr>
          <a:xfrm flipV="1">
            <a:off x="6435571" y="433692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B9E7C8B-7129-4FAC-A894-46BF4708A8E4}"/>
              </a:ext>
            </a:extLst>
          </p:cNvPr>
          <p:cNvCxnSpPr>
            <a:cxnSpLocks/>
          </p:cNvCxnSpPr>
          <p:nvPr/>
        </p:nvCxnSpPr>
        <p:spPr>
          <a:xfrm flipV="1">
            <a:off x="6519260" y="433692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26E226A-A3B8-4C5A-AA8E-9282B9067549}"/>
              </a:ext>
            </a:extLst>
          </p:cNvPr>
          <p:cNvCxnSpPr>
            <a:cxnSpLocks/>
          </p:cNvCxnSpPr>
          <p:nvPr/>
        </p:nvCxnSpPr>
        <p:spPr>
          <a:xfrm flipV="1">
            <a:off x="6608926" y="433692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39FFF1-B7A8-4197-9EB6-56DB7E54DD7B}"/>
              </a:ext>
            </a:extLst>
          </p:cNvPr>
          <p:cNvCxnSpPr>
            <a:cxnSpLocks/>
            <a:stCxn id="23" idx="3"/>
            <a:endCxn id="30" idx="1"/>
          </p:cNvCxnSpPr>
          <p:nvPr/>
        </p:nvCxnSpPr>
        <p:spPr>
          <a:xfrm>
            <a:off x="3494702" y="2825792"/>
            <a:ext cx="1321136" cy="11681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51D02762-4AA0-4082-B75F-CE987E68BBFA}"/>
              </a:ext>
            </a:extLst>
          </p:cNvPr>
          <p:cNvSpPr/>
          <p:nvPr/>
        </p:nvSpPr>
        <p:spPr>
          <a:xfrm>
            <a:off x="4815838" y="2848523"/>
            <a:ext cx="3487769" cy="655076"/>
          </a:xfrm>
          <a:prstGeom prst="rect">
            <a:avLst/>
          </a:prstGeom>
          <a:solidFill>
            <a:srgbClr val="B686DA"/>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CH" dirty="0">
              <a:latin typeface="Cambria" panose="02040503050406030204" pitchFamily="18" charset="0"/>
              <a:ea typeface="Cambria" panose="02040503050406030204" pitchFamily="18" charset="0"/>
            </a:endParaRPr>
          </a:p>
        </p:txBody>
      </p:sp>
      <p:sp>
        <p:nvSpPr>
          <p:cNvPr id="70" name="Rectangle: Rounded Corners 69">
            <a:extLst>
              <a:ext uri="{FF2B5EF4-FFF2-40B4-BE49-F238E27FC236}">
                <a16:creationId xmlns:a16="http://schemas.microsoft.com/office/drawing/2014/main" id="{DA3446D7-6D6E-4842-A7C2-AC542261FA82}"/>
              </a:ext>
            </a:extLst>
          </p:cNvPr>
          <p:cNvSpPr/>
          <p:nvPr/>
        </p:nvSpPr>
        <p:spPr>
          <a:xfrm>
            <a:off x="4903146" y="2986194"/>
            <a:ext cx="1363980" cy="36933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71" name="Rectangle: Rounded Corners 70">
            <a:extLst>
              <a:ext uri="{FF2B5EF4-FFF2-40B4-BE49-F238E27FC236}">
                <a16:creationId xmlns:a16="http://schemas.microsoft.com/office/drawing/2014/main" id="{44324540-2B01-4412-AA5B-DDA2C533ACA8}"/>
              </a:ext>
            </a:extLst>
          </p:cNvPr>
          <p:cNvSpPr/>
          <p:nvPr/>
        </p:nvSpPr>
        <p:spPr>
          <a:xfrm>
            <a:off x="6850023" y="3010458"/>
            <a:ext cx="1363980" cy="32925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72" name="Rectangle 71">
            <a:extLst>
              <a:ext uri="{FF2B5EF4-FFF2-40B4-BE49-F238E27FC236}">
                <a16:creationId xmlns:a16="http://schemas.microsoft.com/office/drawing/2014/main" id="{2C022527-9ECC-4F6F-9EFA-F4C40433840D}"/>
              </a:ext>
            </a:extLst>
          </p:cNvPr>
          <p:cNvSpPr/>
          <p:nvPr/>
        </p:nvSpPr>
        <p:spPr>
          <a:xfrm rot="16200000">
            <a:off x="6197569" y="3015141"/>
            <a:ext cx="655074"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TSVs</a:t>
            </a:r>
            <a:endParaRPr lang="en-CH" dirty="0">
              <a:latin typeface="Cambria" panose="02040503050406030204" pitchFamily="18" charset="0"/>
              <a:ea typeface="Cambria" panose="02040503050406030204" pitchFamily="18" charset="0"/>
            </a:endParaRPr>
          </a:p>
        </p:txBody>
      </p:sp>
      <p:cxnSp>
        <p:nvCxnSpPr>
          <p:cNvPr id="73" name="Straight Connector 72">
            <a:extLst>
              <a:ext uri="{FF2B5EF4-FFF2-40B4-BE49-F238E27FC236}">
                <a16:creationId xmlns:a16="http://schemas.microsoft.com/office/drawing/2014/main" id="{0DFC6901-02D0-43C4-A902-B6AB0FFC8E74}"/>
              </a:ext>
            </a:extLst>
          </p:cNvPr>
          <p:cNvCxnSpPr>
            <a:cxnSpLocks/>
          </p:cNvCxnSpPr>
          <p:nvPr/>
        </p:nvCxnSpPr>
        <p:spPr>
          <a:xfrm flipV="1">
            <a:off x="6435571" y="351901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FD2733D-019B-4190-AD78-C90026A58F07}"/>
              </a:ext>
            </a:extLst>
          </p:cNvPr>
          <p:cNvCxnSpPr>
            <a:cxnSpLocks/>
          </p:cNvCxnSpPr>
          <p:nvPr/>
        </p:nvCxnSpPr>
        <p:spPr>
          <a:xfrm flipV="1">
            <a:off x="6519260" y="351901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85B0F68-F13F-4ACB-A960-362662541F13}"/>
              </a:ext>
            </a:extLst>
          </p:cNvPr>
          <p:cNvCxnSpPr>
            <a:cxnSpLocks/>
          </p:cNvCxnSpPr>
          <p:nvPr/>
        </p:nvCxnSpPr>
        <p:spPr>
          <a:xfrm flipV="1">
            <a:off x="6608926" y="351901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0AA63175-A22D-4F1C-94C7-8D9349AD7ACF}"/>
              </a:ext>
            </a:extLst>
          </p:cNvPr>
          <p:cNvSpPr/>
          <p:nvPr/>
        </p:nvSpPr>
        <p:spPr>
          <a:xfrm>
            <a:off x="4815838" y="2044468"/>
            <a:ext cx="3487769" cy="655076"/>
          </a:xfrm>
          <a:prstGeom prst="rect">
            <a:avLst/>
          </a:prstGeom>
          <a:solidFill>
            <a:srgbClr val="B686DA"/>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CH" dirty="0">
              <a:latin typeface="Cambria" panose="02040503050406030204" pitchFamily="18" charset="0"/>
              <a:ea typeface="Cambria" panose="02040503050406030204" pitchFamily="18" charset="0"/>
            </a:endParaRPr>
          </a:p>
        </p:txBody>
      </p:sp>
      <p:sp>
        <p:nvSpPr>
          <p:cNvPr id="77" name="Rectangle: Rounded Corners 76">
            <a:extLst>
              <a:ext uri="{FF2B5EF4-FFF2-40B4-BE49-F238E27FC236}">
                <a16:creationId xmlns:a16="http://schemas.microsoft.com/office/drawing/2014/main" id="{3F9C4D54-D916-42CD-9CC4-6E9F88A8D3FD}"/>
              </a:ext>
            </a:extLst>
          </p:cNvPr>
          <p:cNvSpPr/>
          <p:nvPr/>
        </p:nvSpPr>
        <p:spPr>
          <a:xfrm>
            <a:off x="4903146" y="2182139"/>
            <a:ext cx="1363980" cy="36933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78" name="Rectangle: Rounded Corners 77">
            <a:extLst>
              <a:ext uri="{FF2B5EF4-FFF2-40B4-BE49-F238E27FC236}">
                <a16:creationId xmlns:a16="http://schemas.microsoft.com/office/drawing/2014/main" id="{E26F1DAC-A92F-4161-B238-1A4E05E498A2}"/>
              </a:ext>
            </a:extLst>
          </p:cNvPr>
          <p:cNvSpPr/>
          <p:nvPr/>
        </p:nvSpPr>
        <p:spPr>
          <a:xfrm>
            <a:off x="6850023" y="2206403"/>
            <a:ext cx="1363980" cy="32925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79" name="Rectangle 78">
            <a:extLst>
              <a:ext uri="{FF2B5EF4-FFF2-40B4-BE49-F238E27FC236}">
                <a16:creationId xmlns:a16="http://schemas.microsoft.com/office/drawing/2014/main" id="{AAE44060-D75C-4C28-ABED-87AD35285C6D}"/>
              </a:ext>
            </a:extLst>
          </p:cNvPr>
          <p:cNvSpPr/>
          <p:nvPr/>
        </p:nvSpPr>
        <p:spPr>
          <a:xfrm rot="16200000">
            <a:off x="6197569" y="2211086"/>
            <a:ext cx="655074"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TSVs</a:t>
            </a:r>
            <a:endParaRPr lang="en-CH" dirty="0">
              <a:latin typeface="Cambria" panose="02040503050406030204" pitchFamily="18" charset="0"/>
              <a:ea typeface="Cambria" panose="02040503050406030204" pitchFamily="18" charset="0"/>
            </a:endParaRPr>
          </a:p>
        </p:txBody>
      </p:sp>
      <p:cxnSp>
        <p:nvCxnSpPr>
          <p:cNvPr id="80" name="Straight Connector 79">
            <a:extLst>
              <a:ext uri="{FF2B5EF4-FFF2-40B4-BE49-F238E27FC236}">
                <a16:creationId xmlns:a16="http://schemas.microsoft.com/office/drawing/2014/main" id="{7EF0D089-1CB1-4612-9AF4-C88C81B0FF4F}"/>
              </a:ext>
            </a:extLst>
          </p:cNvPr>
          <p:cNvCxnSpPr>
            <a:cxnSpLocks/>
          </p:cNvCxnSpPr>
          <p:nvPr/>
        </p:nvCxnSpPr>
        <p:spPr>
          <a:xfrm flipV="1">
            <a:off x="6435571" y="2714960"/>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E87D5C0-FCCD-467A-A357-706F5176F01B}"/>
              </a:ext>
            </a:extLst>
          </p:cNvPr>
          <p:cNvCxnSpPr>
            <a:cxnSpLocks/>
          </p:cNvCxnSpPr>
          <p:nvPr/>
        </p:nvCxnSpPr>
        <p:spPr>
          <a:xfrm flipV="1">
            <a:off x="6519260" y="2714960"/>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DED580-1EE1-46EC-827E-28075A5F7A37}"/>
              </a:ext>
            </a:extLst>
          </p:cNvPr>
          <p:cNvCxnSpPr>
            <a:cxnSpLocks/>
          </p:cNvCxnSpPr>
          <p:nvPr/>
        </p:nvCxnSpPr>
        <p:spPr>
          <a:xfrm flipV="1">
            <a:off x="6608926" y="2714960"/>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0AF5B28-332F-454E-AD9F-2A5A5FA19264}"/>
              </a:ext>
            </a:extLst>
          </p:cNvPr>
          <p:cNvCxnSpPr>
            <a:cxnSpLocks/>
            <a:stCxn id="23" idx="3"/>
            <a:endCxn id="69" idx="1"/>
          </p:cNvCxnSpPr>
          <p:nvPr/>
        </p:nvCxnSpPr>
        <p:spPr>
          <a:xfrm>
            <a:off x="3494702" y="2825792"/>
            <a:ext cx="1321136" cy="3502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CEBA537-8821-4BB4-89B8-FE1269A74599}"/>
              </a:ext>
            </a:extLst>
          </p:cNvPr>
          <p:cNvCxnSpPr>
            <a:cxnSpLocks/>
            <a:stCxn id="23" idx="3"/>
            <a:endCxn id="76" idx="1"/>
          </p:cNvCxnSpPr>
          <p:nvPr/>
        </p:nvCxnSpPr>
        <p:spPr>
          <a:xfrm flipV="1">
            <a:off x="3494702" y="2372006"/>
            <a:ext cx="1321136" cy="45378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54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4" grpId="0"/>
      <p:bldP spid="26" grpId="0" animBg="1"/>
      <p:bldP spid="15" grpId="0" animBg="1"/>
      <p:bldP spid="30" grpId="0" animBg="1"/>
      <p:bldP spid="22" grpId="0" animBg="1"/>
      <p:bldP spid="31" grpId="0" animBg="1"/>
      <p:bldP spid="32" grpId="0" animBg="1"/>
      <p:bldP spid="23" grpId="0"/>
      <p:bldP spid="69" grpId="0" animBg="1"/>
      <p:bldP spid="70" grpId="0" animBg="1"/>
      <p:bldP spid="71" grpId="0" animBg="1"/>
      <p:bldP spid="72" grpId="0" animBg="1"/>
      <p:bldP spid="76" grpId="0" animBg="1"/>
      <p:bldP spid="77" grpId="0" animBg="1"/>
      <p:bldP spid="78" grpId="0" animBg="1"/>
      <p:bldP spid="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60BB3927-61F5-4901-880F-013C4595ECD4}"/>
              </a:ext>
            </a:extLst>
          </p:cNvPr>
          <p:cNvSpPr/>
          <p:nvPr/>
        </p:nvSpPr>
        <p:spPr>
          <a:xfrm>
            <a:off x="4693920" y="1313928"/>
            <a:ext cx="3778429" cy="4052037"/>
          </a:xfrm>
          <a:prstGeom prst="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0" name="Rectangle 49">
            <a:extLst>
              <a:ext uri="{FF2B5EF4-FFF2-40B4-BE49-F238E27FC236}">
                <a16:creationId xmlns:a16="http://schemas.microsoft.com/office/drawing/2014/main" id="{3F4F3DB6-A40A-485E-8A28-D814E932FA3E}"/>
              </a:ext>
            </a:extLst>
          </p:cNvPr>
          <p:cNvSpPr/>
          <p:nvPr/>
        </p:nvSpPr>
        <p:spPr>
          <a:xfrm>
            <a:off x="675055" y="4102073"/>
            <a:ext cx="2613008" cy="1222334"/>
          </a:xfrm>
          <a:prstGeom prst="rect">
            <a:avLst/>
          </a:prstGeom>
          <a:solidFill>
            <a:srgbClr val="F9E5E5"/>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1" name="Rectangle 50">
            <a:extLst>
              <a:ext uri="{FF2B5EF4-FFF2-40B4-BE49-F238E27FC236}">
                <a16:creationId xmlns:a16="http://schemas.microsoft.com/office/drawing/2014/main" id="{D0A2DA44-75D3-41A1-8CA7-766CE7166E13}"/>
              </a:ext>
            </a:extLst>
          </p:cNvPr>
          <p:cNvSpPr/>
          <p:nvPr/>
        </p:nvSpPr>
        <p:spPr>
          <a:xfrm>
            <a:off x="856846" y="4842266"/>
            <a:ext cx="2249424" cy="335280"/>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Memory Controller</a:t>
            </a:r>
            <a:endParaRPr lang="en-CH" dirty="0">
              <a:latin typeface="Cambria" panose="02040503050406030204" pitchFamily="18" charset="0"/>
              <a:ea typeface="Cambria" panose="02040503050406030204" pitchFamily="18" charset="0"/>
            </a:endParaRPr>
          </a:p>
        </p:txBody>
      </p:sp>
      <p:sp>
        <p:nvSpPr>
          <p:cNvPr id="66" name="TextBox 65">
            <a:extLst>
              <a:ext uri="{FF2B5EF4-FFF2-40B4-BE49-F238E27FC236}">
                <a16:creationId xmlns:a16="http://schemas.microsoft.com/office/drawing/2014/main" id="{D8D234D1-937F-4607-B88A-300188599DD6}"/>
              </a:ext>
            </a:extLst>
          </p:cNvPr>
          <p:cNvSpPr txBox="1"/>
          <p:nvPr/>
        </p:nvSpPr>
        <p:spPr>
          <a:xfrm>
            <a:off x="922709" y="4102073"/>
            <a:ext cx="2117697" cy="523220"/>
          </a:xfrm>
          <a:prstGeom prst="rect">
            <a:avLst/>
          </a:prstGeom>
          <a:noFill/>
        </p:spPr>
        <p:txBody>
          <a:bodyPr wrap="square" rtlCol="0">
            <a:spAutoFit/>
          </a:bodyPr>
          <a:lstStyle/>
          <a:p>
            <a:pPr algn="ctr"/>
            <a:r>
              <a:rPr lang="en-US" sz="2800" dirty="0">
                <a:solidFill>
                  <a:srgbClr val="C00000"/>
                </a:solidFill>
                <a:latin typeface="Cambria" panose="02040503050406030204" pitchFamily="18" charset="0"/>
                <a:ea typeface="Cambria" panose="02040503050406030204" pitchFamily="18" charset="0"/>
              </a:rPr>
              <a:t>FPGA</a:t>
            </a:r>
            <a:endParaRPr lang="en-CH" sz="2800" dirty="0">
              <a:solidFill>
                <a:srgbClr val="C00000"/>
              </a:solidFill>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C12E1752-C7EF-4247-9A72-AFBE99861471}"/>
              </a:ext>
            </a:extLst>
          </p:cNvPr>
          <p:cNvSpPr/>
          <p:nvPr/>
        </p:nvSpPr>
        <p:spPr>
          <a:xfrm>
            <a:off x="675055" y="5449289"/>
            <a:ext cx="7797294" cy="55323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solidFill>
                  <a:schemeClr val="tx1"/>
                </a:solidFill>
                <a:latin typeface="Cambria" panose="02040503050406030204" pitchFamily="18" charset="0"/>
                <a:ea typeface="Cambria" panose="02040503050406030204" pitchFamily="18" charset="0"/>
              </a:rPr>
              <a:t>Silicon Interposer</a:t>
            </a:r>
            <a:endParaRPr lang="en-CH" sz="2800" dirty="0">
              <a:solidFill>
                <a:schemeClr val="tx1"/>
              </a:solidFill>
              <a:latin typeface="Cambria" panose="02040503050406030204" pitchFamily="18" charset="0"/>
              <a:ea typeface="Cambria" panose="02040503050406030204" pitchFamily="18" charset="0"/>
            </a:endParaRPr>
          </a:p>
        </p:txBody>
      </p:sp>
      <p:sp>
        <p:nvSpPr>
          <p:cNvPr id="68" name="TextBox 67">
            <a:extLst>
              <a:ext uri="{FF2B5EF4-FFF2-40B4-BE49-F238E27FC236}">
                <a16:creationId xmlns:a16="http://schemas.microsoft.com/office/drawing/2014/main" id="{3A34F662-7C34-47AF-B457-E2D844613050}"/>
              </a:ext>
            </a:extLst>
          </p:cNvPr>
          <p:cNvSpPr txBox="1"/>
          <p:nvPr/>
        </p:nvSpPr>
        <p:spPr>
          <a:xfrm>
            <a:off x="4686300" y="1331733"/>
            <a:ext cx="3778429" cy="523220"/>
          </a:xfrm>
          <a:prstGeom prst="rect">
            <a:avLst/>
          </a:prstGeom>
          <a:noFill/>
        </p:spPr>
        <p:txBody>
          <a:bodyPr wrap="square" rtlCol="0">
            <a:spAutoFit/>
          </a:bodyPr>
          <a:lstStyle/>
          <a:p>
            <a:pPr algn="ctr"/>
            <a:r>
              <a:rPr lang="en-US" sz="2800" dirty="0">
                <a:solidFill>
                  <a:srgbClr val="00B0F0"/>
                </a:solidFill>
                <a:latin typeface="Cambria" panose="02040503050406030204" pitchFamily="18" charset="0"/>
                <a:ea typeface="Cambria" panose="02040503050406030204" pitchFamily="18" charset="0"/>
              </a:rPr>
              <a:t>HBM2 DRAM Chip</a:t>
            </a:r>
            <a:endParaRPr lang="en-CH" sz="2800" dirty="0">
              <a:solidFill>
                <a:srgbClr val="00B0F0"/>
              </a:solidFill>
              <a:latin typeface="Cambria" panose="02040503050406030204" pitchFamily="18" charset="0"/>
              <a:ea typeface="Cambria" panose="02040503050406030204" pitchFamily="18" charset="0"/>
            </a:endParaRPr>
          </a:p>
        </p:txBody>
      </p:sp>
      <p:cxnSp>
        <p:nvCxnSpPr>
          <p:cNvPr id="69" name="Straight Connector 68">
            <a:extLst>
              <a:ext uri="{FF2B5EF4-FFF2-40B4-BE49-F238E27FC236}">
                <a16:creationId xmlns:a16="http://schemas.microsoft.com/office/drawing/2014/main" id="{50F805A7-64BE-431F-970D-7D6C223517ED}"/>
              </a:ext>
            </a:extLst>
          </p:cNvPr>
          <p:cNvCxnSpPr>
            <a:cxnSpLocks/>
          </p:cNvCxnSpPr>
          <p:nvPr/>
        </p:nvCxnSpPr>
        <p:spPr>
          <a:xfrm>
            <a:off x="1969111" y="5631928"/>
            <a:ext cx="347472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BEFBC3-118E-4352-A0B8-4E305BF24652}"/>
              </a:ext>
            </a:extLst>
          </p:cNvPr>
          <p:cNvCxnSpPr>
            <a:cxnSpLocks/>
            <a:endCxn id="51" idx="2"/>
          </p:cNvCxnSpPr>
          <p:nvPr/>
        </p:nvCxnSpPr>
        <p:spPr>
          <a:xfrm flipV="1">
            <a:off x="1981558" y="5177546"/>
            <a:ext cx="0" cy="483592"/>
          </a:xfrm>
          <a:prstGeom prst="line">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8C812F-2FCF-4B8D-9961-E09CD11E3394}"/>
              </a:ext>
            </a:extLst>
          </p:cNvPr>
          <p:cNvCxnSpPr>
            <a:cxnSpLocks/>
          </p:cNvCxnSpPr>
          <p:nvPr/>
        </p:nvCxnSpPr>
        <p:spPr>
          <a:xfrm flipV="1">
            <a:off x="5441038" y="5177546"/>
            <a:ext cx="0" cy="483592"/>
          </a:xfrm>
          <a:prstGeom prst="line">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890223B-C8CD-42E1-8363-09AE9FAF0AD9}"/>
              </a:ext>
            </a:extLst>
          </p:cNvPr>
          <p:cNvSpPr txBox="1"/>
          <p:nvPr/>
        </p:nvSpPr>
        <p:spPr>
          <a:xfrm>
            <a:off x="2472774" y="5582419"/>
            <a:ext cx="2249462" cy="461665"/>
          </a:xfrm>
          <a:prstGeom prst="rect">
            <a:avLst/>
          </a:prstGeom>
          <a:noFill/>
        </p:spPr>
        <p:txBody>
          <a:bodyPr wrap="none" rtlCol="0">
            <a:spAutoFit/>
          </a:bodyPr>
          <a:lstStyle/>
          <a:p>
            <a:pPr algn="l"/>
            <a:r>
              <a:rPr lang="en-US" sz="2400" dirty="0">
                <a:solidFill>
                  <a:schemeClr val="accent6"/>
                </a:solidFill>
                <a:latin typeface="Cambria" panose="02040503050406030204" pitchFamily="18" charset="0"/>
                <a:ea typeface="Cambria" panose="02040503050406030204" pitchFamily="18" charset="0"/>
              </a:rPr>
              <a:t>HBM2 Interface</a:t>
            </a:r>
            <a:endParaRPr lang="en-CH" sz="2400" dirty="0">
              <a:solidFill>
                <a:schemeClr val="accent6"/>
              </a:solidFill>
              <a:latin typeface="Cambria" panose="02040503050406030204" pitchFamily="18" charset="0"/>
              <a:ea typeface="Cambria" panose="02040503050406030204" pitchFamily="18" charset="0"/>
            </a:endParaRPr>
          </a:p>
        </p:txBody>
      </p:sp>
      <p:sp>
        <p:nvSpPr>
          <p:cNvPr id="73" name="Rectangle 72">
            <a:extLst>
              <a:ext uri="{FF2B5EF4-FFF2-40B4-BE49-F238E27FC236}">
                <a16:creationId xmlns:a16="http://schemas.microsoft.com/office/drawing/2014/main" id="{4BE33A42-9282-490A-B994-BD2502085204}"/>
              </a:ext>
            </a:extLst>
          </p:cNvPr>
          <p:cNvSpPr/>
          <p:nvPr/>
        </p:nvSpPr>
        <p:spPr>
          <a:xfrm>
            <a:off x="4815839" y="4445749"/>
            <a:ext cx="3487769" cy="707044"/>
          </a:xfrm>
          <a:prstGeom prst="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latin typeface="Cambria" panose="02040503050406030204" pitchFamily="18" charset="0"/>
                <a:ea typeface="Cambria" panose="02040503050406030204" pitchFamily="18" charset="0"/>
              </a:rPr>
              <a:t>Buffer Die (Logic Die)</a:t>
            </a:r>
            <a:endParaRPr lang="en-CH" dirty="0">
              <a:latin typeface="Cambria" panose="02040503050406030204" pitchFamily="18" charset="0"/>
              <a:ea typeface="Cambria" panose="02040503050406030204" pitchFamily="18" charset="0"/>
            </a:endParaRPr>
          </a:p>
        </p:txBody>
      </p:sp>
      <p:sp>
        <p:nvSpPr>
          <p:cNvPr id="74" name="Rectangle 73">
            <a:extLst>
              <a:ext uri="{FF2B5EF4-FFF2-40B4-BE49-F238E27FC236}">
                <a16:creationId xmlns:a16="http://schemas.microsoft.com/office/drawing/2014/main" id="{DB483ACA-481A-4FE2-80A1-4BBDC25B1F04}"/>
              </a:ext>
            </a:extLst>
          </p:cNvPr>
          <p:cNvSpPr/>
          <p:nvPr/>
        </p:nvSpPr>
        <p:spPr>
          <a:xfrm>
            <a:off x="5037431" y="4485109"/>
            <a:ext cx="2926827"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Through-Silicon Vias (TSVs)</a:t>
            </a:r>
            <a:endParaRPr lang="en-CH" dirty="0">
              <a:latin typeface="Cambria" panose="02040503050406030204" pitchFamily="18" charset="0"/>
              <a:ea typeface="Cambria" panose="02040503050406030204" pitchFamily="18" charset="0"/>
            </a:endParaRPr>
          </a:p>
        </p:txBody>
      </p:sp>
      <p:sp>
        <p:nvSpPr>
          <p:cNvPr id="75" name="Rectangle 74">
            <a:extLst>
              <a:ext uri="{FF2B5EF4-FFF2-40B4-BE49-F238E27FC236}">
                <a16:creationId xmlns:a16="http://schemas.microsoft.com/office/drawing/2014/main" id="{EFB9AB47-0951-4FEB-BD6D-3FA87BBF4707}"/>
              </a:ext>
            </a:extLst>
          </p:cNvPr>
          <p:cNvSpPr/>
          <p:nvPr/>
        </p:nvSpPr>
        <p:spPr>
          <a:xfrm>
            <a:off x="4815838" y="3666433"/>
            <a:ext cx="3487769" cy="655076"/>
          </a:xfrm>
          <a:prstGeom prst="rect">
            <a:avLst/>
          </a:prstGeom>
          <a:solidFill>
            <a:srgbClr val="B686DA"/>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CH" dirty="0">
              <a:latin typeface="Cambria" panose="02040503050406030204" pitchFamily="18" charset="0"/>
              <a:ea typeface="Cambria" panose="02040503050406030204" pitchFamily="18" charset="0"/>
            </a:endParaRPr>
          </a:p>
        </p:txBody>
      </p:sp>
      <p:sp>
        <p:nvSpPr>
          <p:cNvPr id="76" name="Rectangle: Rounded Corners 75">
            <a:extLst>
              <a:ext uri="{FF2B5EF4-FFF2-40B4-BE49-F238E27FC236}">
                <a16:creationId xmlns:a16="http://schemas.microsoft.com/office/drawing/2014/main" id="{3DE55115-B5F6-4AE8-9D23-AB0857B1D7C4}"/>
              </a:ext>
            </a:extLst>
          </p:cNvPr>
          <p:cNvSpPr/>
          <p:nvPr/>
        </p:nvSpPr>
        <p:spPr>
          <a:xfrm>
            <a:off x="4903146" y="3804104"/>
            <a:ext cx="1363980" cy="36933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77" name="Rectangle: Rounded Corners 76">
            <a:extLst>
              <a:ext uri="{FF2B5EF4-FFF2-40B4-BE49-F238E27FC236}">
                <a16:creationId xmlns:a16="http://schemas.microsoft.com/office/drawing/2014/main" id="{A4C2F71E-0115-458B-B2AE-5FE981EEE10E}"/>
              </a:ext>
            </a:extLst>
          </p:cNvPr>
          <p:cNvSpPr/>
          <p:nvPr/>
        </p:nvSpPr>
        <p:spPr>
          <a:xfrm>
            <a:off x="6850023" y="3828368"/>
            <a:ext cx="1363980" cy="32925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78" name="Rectangle 77">
            <a:extLst>
              <a:ext uri="{FF2B5EF4-FFF2-40B4-BE49-F238E27FC236}">
                <a16:creationId xmlns:a16="http://schemas.microsoft.com/office/drawing/2014/main" id="{BE42DF5D-2403-4CC9-90F7-926027D5FF7D}"/>
              </a:ext>
            </a:extLst>
          </p:cNvPr>
          <p:cNvSpPr/>
          <p:nvPr/>
        </p:nvSpPr>
        <p:spPr>
          <a:xfrm rot="16200000">
            <a:off x="6197569" y="3833051"/>
            <a:ext cx="655074"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TSVs</a:t>
            </a:r>
            <a:endParaRPr lang="en-CH" dirty="0">
              <a:latin typeface="Cambria" panose="02040503050406030204" pitchFamily="18" charset="0"/>
              <a:ea typeface="Cambria" panose="02040503050406030204" pitchFamily="18" charset="0"/>
            </a:endParaRPr>
          </a:p>
        </p:txBody>
      </p:sp>
      <p:sp>
        <p:nvSpPr>
          <p:cNvPr id="79" name="TextBox 78">
            <a:extLst>
              <a:ext uri="{FF2B5EF4-FFF2-40B4-BE49-F238E27FC236}">
                <a16:creationId xmlns:a16="http://schemas.microsoft.com/office/drawing/2014/main" id="{B416113B-F00F-42B4-8E1E-F13485A824B4}"/>
              </a:ext>
            </a:extLst>
          </p:cNvPr>
          <p:cNvSpPr txBox="1"/>
          <p:nvPr/>
        </p:nvSpPr>
        <p:spPr>
          <a:xfrm>
            <a:off x="2203964" y="2641126"/>
            <a:ext cx="1290738" cy="369332"/>
          </a:xfrm>
          <a:prstGeom prst="rect">
            <a:avLst/>
          </a:prstGeom>
          <a:noFill/>
        </p:spPr>
        <p:txBody>
          <a:bodyPr wrap="none" rtlCol="0">
            <a:spAutoFit/>
          </a:bodyPr>
          <a:lstStyle/>
          <a:p>
            <a:pPr algn="l"/>
            <a:r>
              <a:rPr lang="en-US" dirty="0">
                <a:solidFill>
                  <a:srgbClr val="7030A0"/>
                </a:solidFill>
                <a:latin typeface="Cambria" panose="02040503050406030204" pitchFamily="18" charset="0"/>
                <a:ea typeface="Cambria" panose="02040503050406030204" pitchFamily="18" charset="0"/>
              </a:rPr>
              <a:t>DRAM Dies</a:t>
            </a:r>
            <a:endParaRPr lang="en-CH" dirty="0">
              <a:solidFill>
                <a:srgbClr val="7030A0"/>
              </a:solidFill>
              <a:latin typeface="Cambria" panose="02040503050406030204" pitchFamily="18" charset="0"/>
              <a:ea typeface="Cambria" panose="02040503050406030204" pitchFamily="18" charset="0"/>
            </a:endParaRPr>
          </a:p>
        </p:txBody>
      </p:sp>
      <p:cxnSp>
        <p:nvCxnSpPr>
          <p:cNvPr id="80" name="Straight Connector 79">
            <a:extLst>
              <a:ext uri="{FF2B5EF4-FFF2-40B4-BE49-F238E27FC236}">
                <a16:creationId xmlns:a16="http://schemas.microsoft.com/office/drawing/2014/main" id="{FB705D29-F03D-441D-A885-89E8413A2B4B}"/>
              </a:ext>
            </a:extLst>
          </p:cNvPr>
          <p:cNvCxnSpPr>
            <a:cxnSpLocks/>
          </p:cNvCxnSpPr>
          <p:nvPr/>
        </p:nvCxnSpPr>
        <p:spPr>
          <a:xfrm flipV="1">
            <a:off x="6435571" y="433692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E38C756-06C2-4B0D-8CC9-85C6AC6F5F5E}"/>
              </a:ext>
            </a:extLst>
          </p:cNvPr>
          <p:cNvCxnSpPr>
            <a:cxnSpLocks/>
          </p:cNvCxnSpPr>
          <p:nvPr/>
        </p:nvCxnSpPr>
        <p:spPr>
          <a:xfrm flipV="1">
            <a:off x="6519260" y="433692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409923A-D5D0-47B2-A1A5-BBEDE0D47AAD}"/>
              </a:ext>
            </a:extLst>
          </p:cNvPr>
          <p:cNvCxnSpPr>
            <a:cxnSpLocks/>
          </p:cNvCxnSpPr>
          <p:nvPr/>
        </p:nvCxnSpPr>
        <p:spPr>
          <a:xfrm flipV="1">
            <a:off x="6608926" y="433692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6EA35398-A5AC-465B-937C-CB38D03F7999}"/>
              </a:ext>
            </a:extLst>
          </p:cNvPr>
          <p:cNvCxnSpPr>
            <a:cxnSpLocks/>
            <a:stCxn id="79" idx="3"/>
            <a:endCxn id="75" idx="1"/>
          </p:cNvCxnSpPr>
          <p:nvPr/>
        </p:nvCxnSpPr>
        <p:spPr>
          <a:xfrm>
            <a:off x="3494702" y="2825792"/>
            <a:ext cx="1321136" cy="116817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B3066F31-7560-408C-ADEC-1A2964490180}"/>
              </a:ext>
            </a:extLst>
          </p:cNvPr>
          <p:cNvSpPr/>
          <p:nvPr/>
        </p:nvSpPr>
        <p:spPr>
          <a:xfrm>
            <a:off x="4815838" y="2848523"/>
            <a:ext cx="3487769" cy="655076"/>
          </a:xfrm>
          <a:prstGeom prst="rect">
            <a:avLst/>
          </a:prstGeom>
          <a:solidFill>
            <a:srgbClr val="B686DA"/>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CH" dirty="0">
              <a:latin typeface="Cambria" panose="02040503050406030204" pitchFamily="18" charset="0"/>
              <a:ea typeface="Cambria" panose="02040503050406030204" pitchFamily="18" charset="0"/>
            </a:endParaRPr>
          </a:p>
        </p:txBody>
      </p:sp>
      <p:sp>
        <p:nvSpPr>
          <p:cNvPr id="85" name="Rectangle: Rounded Corners 84">
            <a:extLst>
              <a:ext uri="{FF2B5EF4-FFF2-40B4-BE49-F238E27FC236}">
                <a16:creationId xmlns:a16="http://schemas.microsoft.com/office/drawing/2014/main" id="{B2422D64-F9CB-4F84-969D-376B976413BC}"/>
              </a:ext>
            </a:extLst>
          </p:cNvPr>
          <p:cNvSpPr/>
          <p:nvPr/>
        </p:nvSpPr>
        <p:spPr>
          <a:xfrm>
            <a:off x="4903146" y="2986194"/>
            <a:ext cx="1363980" cy="36933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86" name="Rectangle: Rounded Corners 85">
            <a:extLst>
              <a:ext uri="{FF2B5EF4-FFF2-40B4-BE49-F238E27FC236}">
                <a16:creationId xmlns:a16="http://schemas.microsoft.com/office/drawing/2014/main" id="{36015A9F-C6F6-438C-93F7-92015EAA1337}"/>
              </a:ext>
            </a:extLst>
          </p:cNvPr>
          <p:cNvSpPr/>
          <p:nvPr/>
        </p:nvSpPr>
        <p:spPr>
          <a:xfrm>
            <a:off x="6850023" y="3010458"/>
            <a:ext cx="1363980" cy="32925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87" name="Rectangle 86">
            <a:extLst>
              <a:ext uri="{FF2B5EF4-FFF2-40B4-BE49-F238E27FC236}">
                <a16:creationId xmlns:a16="http://schemas.microsoft.com/office/drawing/2014/main" id="{6CA6DE02-D468-45E3-A361-ABB0D3AA3842}"/>
              </a:ext>
            </a:extLst>
          </p:cNvPr>
          <p:cNvSpPr/>
          <p:nvPr/>
        </p:nvSpPr>
        <p:spPr>
          <a:xfrm rot="16200000">
            <a:off x="6197569" y="3015141"/>
            <a:ext cx="655074"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TSVs</a:t>
            </a:r>
            <a:endParaRPr lang="en-CH" dirty="0">
              <a:latin typeface="Cambria" panose="02040503050406030204" pitchFamily="18" charset="0"/>
              <a:ea typeface="Cambria" panose="02040503050406030204" pitchFamily="18" charset="0"/>
            </a:endParaRPr>
          </a:p>
        </p:txBody>
      </p:sp>
      <p:cxnSp>
        <p:nvCxnSpPr>
          <p:cNvPr id="88" name="Straight Connector 87">
            <a:extLst>
              <a:ext uri="{FF2B5EF4-FFF2-40B4-BE49-F238E27FC236}">
                <a16:creationId xmlns:a16="http://schemas.microsoft.com/office/drawing/2014/main" id="{87BC91B6-0FB5-4003-8366-081A369AD034}"/>
              </a:ext>
            </a:extLst>
          </p:cNvPr>
          <p:cNvCxnSpPr>
            <a:cxnSpLocks/>
          </p:cNvCxnSpPr>
          <p:nvPr/>
        </p:nvCxnSpPr>
        <p:spPr>
          <a:xfrm flipV="1">
            <a:off x="6435571" y="351901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764736D-133B-48FE-A3B0-BB6092B50349}"/>
              </a:ext>
            </a:extLst>
          </p:cNvPr>
          <p:cNvCxnSpPr>
            <a:cxnSpLocks/>
          </p:cNvCxnSpPr>
          <p:nvPr/>
        </p:nvCxnSpPr>
        <p:spPr>
          <a:xfrm flipV="1">
            <a:off x="6519260" y="351901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60DE59-ADF0-4E00-8B16-18AD9EEF5731}"/>
              </a:ext>
            </a:extLst>
          </p:cNvPr>
          <p:cNvCxnSpPr>
            <a:cxnSpLocks/>
          </p:cNvCxnSpPr>
          <p:nvPr/>
        </p:nvCxnSpPr>
        <p:spPr>
          <a:xfrm flipV="1">
            <a:off x="6608926" y="3519015"/>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673E3E50-61E9-4554-B32A-0AFD64470F70}"/>
              </a:ext>
            </a:extLst>
          </p:cNvPr>
          <p:cNvSpPr/>
          <p:nvPr/>
        </p:nvSpPr>
        <p:spPr>
          <a:xfrm>
            <a:off x="4815838" y="2044468"/>
            <a:ext cx="3487769" cy="655076"/>
          </a:xfrm>
          <a:prstGeom prst="rect">
            <a:avLst/>
          </a:prstGeom>
          <a:solidFill>
            <a:srgbClr val="B686DA"/>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CH" dirty="0">
              <a:latin typeface="Cambria" panose="02040503050406030204" pitchFamily="18" charset="0"/>
              <a:ea typeface="Cambria" panose="02040503050406030204" pitchFamily="18" charset="0"/>
            </a:endParaRPr>
          </a:p>
        </p:txBody>
      </p:sp>
      <p:sp>
        <p:nvSpPr>
          <p:cNvPr id="92" name="Rectangle: Rounded Corners 91">
            <a:extLst>
              <a:ext uri="{FF2B5EF4-FFF2-40B4-BE49-F238E27FC236}">
                <a16:creationId xmlns:a16="http://schemas.microsoft.com/office/drawing/2014/main" id="{FFF09367-B10D-4CF3-A957-FFB4C4B3CC5C}"/>
              </a:ext>
            </a:extLst>
          </p:cNvPr>
          <p:cNvSpPr/>
          <p:nvPr/>
        </p:nvSpPr>
        <p:spPr>
          <a:xfrm>
            <a:off x="4903146" y="2182139"/>
            <a:ext cx="1363980" cy="36933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93" name="Rectangle: Rounded Corners 92">
            <a:extLst>
              <a:ext uri="{FF2B5EF4-FFF2-40B4-BE49-F238E27FC236}">
                <a16:creationId xmlns:a16="http://schemas.microsoft.com/office/drawing/2014/main" id="{67CBDCB5-B3E0-4BA2-9264-82705C49CCEC}"/>
              </a:ext>
            </a:extLst>
          </p:cNvPr>
          <p:cNvSpPr/>
          <p:nvPr/>
        </p:nvSpPr>
        <p:spPr>
          <a:xfrm>
            <a:off x="6850023" y="2206403"/>
            <a:ext cx="1363980" cy="329253"/>
          </a:xfrm>
          <a:prstGeom prst="roundRect">
            <a:avLst/>
          </a:prstGeom>
          <a:solidFill>
            <a:srgbClr val="E5F7FD"/>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Channel</a:t>
            </a:r>
            <a:endParaRPr lang="en-CH" dirty="0">
              <a:solidFill>
                <a:schemeClr val="tx1"/>
              </a:solidFill>
              <a:latin typeface="Cambria" panose="02040503050406030204" pitchFamily="18" charset="0"/>
              <a:ea typeface="Cambria" panose="02040503050406030204" pitchFamily="18" charset="0"/>
            </a:endParaRPr>
          </a:p>
        </p:txBody>
      </p:sp>
      <p:sp>
        <p:nvSpPr>
          <p:cNvPr id="94" name="Rectangle 93">
            <a:extLst>
              <a:ext uri="{FF2B5EF4-FFF2-40B4-BE49-F238E27FC236}">
                <a16:creationId xmlns:a16="http://schemas.microsoft.com/office/drawing/2014/main" id="{339806E8-BEA1-4971-A911-B2D95B70C242}"/>
              </a:ext>
            </a:extLst>
          </p:cNvPr>
          <p:cNvSpPr/>
          <p:nvPr/>
        </p:nvSpPr>
        <p:spPr>
          <a:xfrm rot="16200000">
            <a:off x="6197569" y="2211086"/>
            <a:ext cx="655074" cy="321840"/>
          </a:xfrm>
          <a:prstGeom prst="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ea typeface="Cambria" panose="02040503050406030204" pitchFamily="18" charset="0"/>
              </a:rPr>
              <a:t>TSVs</a:t>
            </a:r>
            <a:endParaRPr lang="en-CH" dirty="0">
              <a:latin typeface="Cambria" panose="02040503050406030204" pitchFamily="18" charset="0"/>
              <a:ea typeface="Cambria" panose="02040503050406030204" pitchFamily="18" charset="0"/>
            </a:endParaRPr>
          </a:p>
        </p:txBody>
      </p:sp>
      <p:cxnSp>
        <p:nvCxnSpPr>
          <p:cNvPr id="95" name="Straight Connector 94">
            <a:extLst>
              <a:ext uri="{FF2B5EF4-FFF2-40B4-BE49-F238E27FC236}">
                <a16:creationId xmlns:a16="http://schemas.microsoft.com/office/drawing/2014/main" id="{9AE35C87-CB53-4944-9452-A7370BB01DD7}"/>
              </a:ext>
            </a:extLst>
          </p:cNvPr>
          <p:cNvCxnSpPr>
            <a:cxnSpLocks/>
          </p:cNvCxnSpPr>
          <p:nvPr/>
        </p:nvCxnSpPr>
        <p:spPr>
          <a:xfrm flipV="1">
            <a:off x="6435571" y="2714960"/>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BED361A-FF9F-4B09-9EA8-CF698943D6E5}"/>
              </a:ext>
            </a:extLst>
          </p:cNvPr>
          <p:cNvCxnSpPr>
            <a:cxnSpLocks/>
          </p:cNvCxnSpPr>
          <p:nvPr/>
        </p:nvCxnSpPr>
        <p:spPr>
          <a:xfrm flipV="1">
            <a:off x="6519260" y="2714960"/>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95E7378-761E-4B3C-8C80-267E2AD81989}"/>
              </a:ext>
            </a:extLst>
          </p:cNvPr>
          <p:cNvCxnSpPr>
            <a:cxnSpLocks/>
          </p:cNvCxnSpPr>
          <p:nvPr/>
        </p:nvCxnSpPr>
        <p:spPr>
          <a:xfrm flipV="1">
            <a:off x="6608926" y="2714960"/>
            <a:ext cx="0" cy="1453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ACF1719-8E12-4129-9E80-C014C1A94E40}"/>
              </a:ext>
            </a:extLst>
          </p:cNvPr>
          <p:cNvCxnSpPr>
            <a:cxnSpLocks/>
            <a:stCxn id="79" idx="3"/>
            <a:endCxn id="84" idx="1"/>
          </p:cNvCxnSpPr>
          <p:nvPr/>
        </p:nvCxnSpPr>
        <p:spPr>
          <a:xfrm>
            <a:off x="3494702" y="2825792"/>
            <a:ext cx="1321136" cy="35026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ABB41D8-3A21-4484-A9C2-14D7D05A9D7F}"/>
              </a:ext>
            </a:extLst>
          </p:cNvPr>
          <p:cNvCxnSpPr>
            <a:cxnSpLocks/>
            <a:stCxn id="79" idx="3"/>
            <a:endCxn id="91" idx="1"/>
          </p:cNvCxnSpPr>
          <p:nvPr/>
        </p:nvCxnSpPr>
        <p:spPr>
          <a:xfrm flipV="1">
            <a:off x="3494702" y="2372006"/>
            <a:ext cx="1321136" cy="45378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US" dirty="0"/>
              <a:t>HBM DRAM</a:t>
            </a:r>
            <a:r>
              <a:rPr lang="en-US" dirty="0">
                <a:solidFill>
                  <a:schemeClr val="tx1"/>
                </a:solidFill>
              </a:rPr>
              <a:t> </a:t>
            </a:r>
            <a:r>
              <a:rPr lang="en-US" dirty="0"/>
              <a:t>Organization (I)</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sp>
        <p:nvSpPr>
          <p:cNvPr id="4" name="Rectangle 3">
            <a:extLst>
              <a:ext uri="{FF2B5EF4-FFF2-40B4-BE49-F238E27FC236}">
                <a16:creationId xmlns:a16="http://schemas.microsoft.com/office/drawing/2014/main" id="{862F1193-9B7C-48FF-B476-85B2203AF912}"/>
              </a:ext>
            </a:extLst>
          </p:cNvPr>
          <p:cNvSpPr/>
          <p:nvPr/>
        </p:nvSpPr>
        <p:spPr>
          <a:xfrm>
            <a:off x="631687" y="4245128"/>
            <a:ext cx="7898295" cy="1837619"/>
          </a:xfrm>
          <a:prstGeom prst="rect">
            <a:avLst/>
          </a:prstGeom>
          <a:solidFill>
            <a:schemeClr val="tx1">
              <a:lumMod val="50000"/>
              <a:lumOff val="50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46" name="Rectangle 45">
            <a:extLst>
              <a:ext uri="{FF2B5EF4-FFF2-40B4-BE49-F238E27FC236}">
                <a16:creationId xmlns:a16="http://schemas.microsoft.com/office/drawing/2014/main" id="{2394C742-3335-41E7-BF16-F009040E887F}"/>
              </a:ext>
            </a:extLst>
          </p:cNvPr>
          <p:cNvSpPr/>
          <p:nvPr/>
        </p:nvSpPr>
        <p:spPr>
          <a:xfrm>
            <a:off x="631687" y="1230488"/>
            <a:ext cx="4212470" cy="3014640"/>
          </a:xfrm>
          <a:prstGeom prst="rect">
            <a:avLst/>
          </a:prstGeom>
          <a:solidFill>
            <a:schemeClr val="tx1">
              <a:lumMod val="50000"/>
              <a:lumOff val="50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47" name="Rectangle 46">
            <a:extLst>
              <a:ext uri="{FF2B5EF4-FFF2-40B4-BE49-F238E27FC236}">
                <a16:creationId xmlns:a16="http://schemas.microsoft.com/office/drawing/2014/main" id="{B4F8F07A-E282-44C2-B40D-CC8EF8BE27C4}"/>
              </a:ext>
            </a:extLst>
          </p:cNvPr>
          <p:cNvSpPr/>
          <p:nvPr/>
        </p:nvSpPr>
        <p:spPr>
          <a:xfrm>
            <a:off x="6298496" y="1233755"/>
            <a:ext cx="2229967" cy="3019846"/>
          </a:xfrm>
          <a:prstGeom prst="rect">
            <a:avLst/>
          </a:prstGeom>
          <a:solidFill>
            <a:schemeClr val="tx1">
              <a:lumMod val="50000"/>
              <a:lumOff val="50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id="{F03687B4-C908-47B3-9141-90DD23123D88}"/>
              </a:ext>
            </a:extLst>
          </p:cNvPr>
          <p:cNvSpPr/>
          <p:nvPr/>
        </p:nvSpPr>
        <p:spPr>
          <a:xfrm>
            <a:off x="4844156" y="1233706"/>
            <a:ext cx="1454726" cy="2528840"/>
          </a:xfrm>
          <a:prstGeom prst="rect">
            <a:avLst/>
          </a:prstGeom>
          <a:solidFill>
            <a:schemeClr val="tx1">
              <a:lumMod val="50000"/>
              <a:lumOff val="50000"/>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179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HBM DRAM</a:t>
            </a:r>
            <a:r>
              <a:rPr lang="en-US" dirty="0">
                <a:solidFill>
                  <a:schemeClr val="tx1"/>
                </a:solidFill>
              </a:rPr>
              <a:t> </a:t>
            </a:r>
            <a:r>
              <a:rPr lang="en-US" dirty="0"/>
              <a:t>Organization (II)</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sp>
        <p:nvSpPr>
          <p:cNvPr id="50" name="Rounded Rectangle 225">
            <a:extLst>
              <a:ext uri="{FF2B5EF4-FFF2-40B4-BE49-F238E27FC236}">
                <a16:creationId xmlns:a16="http://schemas.microsoft.com/office/drawing/2014/main" id="{339F4E35-920F-4B60-AC9C-65DAA7A7C64D}"/>
              </a:ext>
            </a:extLst>
          </p:cNvPr>
          <p:cNvSpPr>
            <a:spLocks noChangeAspect="1"/>
          </p:cNvSpPr>
          <p:nvPr/>
        </p:nvSpPr>
        <p:spPr>
          <a:xfrm>
            <a:off x="111193" y="2350904"/>
            <a:ext cx="2796723" cy="2367191"/>
          </a:xfrm>
          <a:prstGeom prst="roundRect">
            <a:avLst>
              <a:gd name="adj" fmla="val 544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51" name="TextBox 257">
            <a:extLst>
              <a:ext uri="{FF2B5EF4-FFF2-40B4-BE49-F238E27FC236}">
                <a16:creationId xmlns:a16="http://schemas.microsoft.com/office/drawing/2014/main" id="{B18A5D67-AF32-4EC0-9299-36C186732AE4}"/>
              </a:ext>
            </a:extLst>
          </p:cNvPr>
          <p:cNvSpPr txBox="1">
            <a:spLocks noChangeAspect="1"/>
          </p:cNvSpPr>
          <p:nvPr/>
        </p:nvSpPr>
        <p:spPr>
          <a:xfrm>
            <a:off x="361251" y="4928714"/>
            <a:ext cx="2296606" cy="295466"/>
          </a:xfrm>
          <a:prstGeom prst="rect">
            <a:avLst/>
          </a:prstGeom>
          <a:noFill/>
          <a:ln>
            <a:noFill/>
          </a:ln>
        </p:spPr>
        <p:txBody>
          <a:bodyPr wrap="square" lIns="0" tIns="0" rIns="0" bIns="0" rtlCol="0">
            <a:spAutoFit/>
          </a:bodyPr>
          <a:lstStyle/>
          <a:p>
            <a:pPr algn="ctr">
              <a:lnSpc>
                <a:spcPct val="80000"/>
              </a:lnSpc>
            </a:pPr>
            <a:r>
              <a:rPr lang="en-US" sz="2400" b="1" dirty="0">
                <a:solidFill>
                  <a:srgbClr val="BD5511"/>
                </a:solidFill>
                <a:latin typeface="Cambria" panose="02040503050406030204" pitchFamily="18" charset="0"/>
              </a:rPr>
              <a:t>DRAM Channel</a:t>
            </a:r>
          </a:p>
        </p:txBody>
      </p:sp>
      <p:cxnSp>
        <p:nvCxnSpPr>
          <p:cNvPr id="66" name="Straight Connector 85">
            <a:extLst>
              <a:ext uri="{FF2B5EF4-FFF2-40B4-BE49-F238E27FC236}">
                <a16:creationId xmlns:a16="http://schemas.microsoft.com/office/drawing/2014/main" id="{415A536E-65E6-4A50-B769-D0BCF707E43A}"/>
              </a:ext>
            </a:extLst>
          </p:cNvPr>
          <p:cNvCxnSpPr>
            <a:cxnSpLocks noChangeAspect="1"/>
          </p:cNvCxnSpPr>
          <p:nvPr/>
        </p:nvCxnSpPr>
        <p:spPr>
          <a:xfrm>
            <a:off x="492956" y="3543672"/>
            <a:ext cx="1296599" cy="0"/>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70" name="Straight Connector 85">
            <a:extLst>
              <a:ext uri="{FF2B5EF4-FFF2-40B4-BE49-F238E27FC236}">
                <a16:creationId xmlns:a16="http://schemas.microsoft.com/office/drawing/2014/main" id="{817DFA4B-8D23-41A6-AB98-DEA1B0251B44}"/>
              </a:ext>
            </a:extLst>
          </p:cNvPr>
          <p:cNvCxnSpPr>
            <a:cxnSpLocks noChangeAspect="1"/>
            <a:stCxn id="105" idx="2"/>
            <a:endCxn id="75" idx="0"/>
          </p:cNvCxnSpPr>
          <p:nvPr/>
        </p:nvCxnSpPr>
        <p:spPr>
          <a:xfrm flipH="1">
            <a:off x="1789555" y="3335248"/>
            <a:ext cx="1056" cy="416848"/>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sp>
        <p:nvSpPr>
          <p:cNvPr id="75" name="Rounded Rectangle 278">
            <a:extLst>
              <a:ext uri="{FF2B5EF4-FFF2-40B4-BE49-F238E27FC236}">
                <a16:creationId xmlns:a16="http://schemas.microsoft.com/office/drawing/2014/main" id="{C0B0ADB5-8A5B-4C06-BA4D-679BA8D1B918}"/>
              </a:ext>
            </a:extLst>
          </p:cNvPr>
          <p:cNvSpPr>
            <a:spLocks noChangeAspect="1"/>
          </p:cNvSpPr>
          <p:nvPr/>
        </p:nvSpPr>
        <p:spPr>
          <a:xfrm>
            <a:off x="786433" y="3752096"/>
            <a:ext cx="2006244" cy="7871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latin typeface="Cambria" panose="02040503050406030204" pitchFamily="18" charset="0"/>
                <a:ea typeface="Cambria" panose="02040503050406030204" pitchFamily="18" charset="0"/>
              </a:rPr>
              <a:t>Pseudo-Channel</a:t>
            </a:r>
          </a:p>
        </p:txBody>
      </p:sp>
      <p:grpSp>
        <p:nvGrpSpPr>
          <p:cNvPr id="79" name="Group 78">
            <a:extLst>
              <a:ext uri="{FF2B5EF4-FFF2-40B4-BE49-F238E27FC236}">
                <a16:creationId xmlns:a16="http://schemas.microsoft.com/office/drawing/2014/main" id="{013F7E54-AFAE-43B3-90BA-65513853DEF0}"/>
              </a:ext>
            </a:extLst>
          </p:cNvPr>
          <p:cNvGrpSpPr>
            <a:grpSpLocks noChangeAspect="1"/>
          </p:cNvGrpSpPr>
          <p:nvPr/>
        </p:nvGrpSpPr>
        <p:grpSpPr>
          <a:xfrm>
            <a:off x="165791" y="2429437"/>
            <a:ext cx="446276" cy="2114050"/>
            <a:chOff x="3753913" y="2786150"/>
            <a:chExt cx="270469" cy="1281239"/>
          </a:xfrm>
        </p:grpSpPr>
        <p:sp>
          <p:nvSpPr>
            <p:cNvPr id="82" name="Rounded Rectangle 283">
              <a:extLst>
                <a:ext uri="{FF2B5EF4-FFF2-40B4-BE49-F238E27FC236}">
                  <a16:creationId xmlns:a16="http://schemas.microsoft.com/office/drawing/2014/main" id="{3255A9D4-6B0F-4F0E-B4C7-44B6B69661E4}"/>
                </a:ext>
              </a:extLst>
            </p:cNvPr>
            <p:cNvSpPr/>
            <p:nvPr/>
          </p:nvSpPr>
          <p:spPr>
            <a:xfrm rot="5400000">
              <a:off x="3246336" y="3307676"/>
              <a:ext cx="1276049" cy="238186"/>
            </a:xfrm>
            <a:prstGeom prst="roundRect">
              <a:avLst>
                <a:gd name="adj" fmla="val 5443"/>
              </a:avLst>
            </a:prstGeom>
            <a:solidFill>
              <a:schemeClr val="tx1"/>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83" name="矩形 19">
              <a:extLst>
                <a:ext uri="{FF2B5EF4-FFF2-40B4-BE49-F238E27FC236}">
                  <a16:creationId xmlns:a16="http://schemas.microsoft.com/office/drawing/2014/main" id="{74A9F905-5CB0-4347-B19B-E3DC1E11BA7E}"/>
                </a:ext>
              </a:extLst>
            </p:cNvPr>
            <p:cNvSpPr/>
            <p:nvPr/>
          </p:nvSpPr>
          <p:spPr>
            <a:xfrm rot="5400000">
              <a:off x="3248528" y="3291535"/>
              <a:ext cx="1281239" cy="270469"/>
            </a:xfrm>
            <a:prstGeom prst="rect">
              <a:avLst/>
            </a:prstGeom>
            <a:ln>
              <a:noFill/>
            </a:ln>
          </p:spPr>
          <p:txBody>
            <a:bodyPr wrap="square">
              <a:spAutoFit/>
            </a:bodyPr>
            <a:lstStyle/>
            <a:p>
              <a:pPr algn="ctr"/>
              <a:r>
                <a:rPr lang="en-US" altLang="zh-CN" sz="2300" b="1" dirty="0">
                  <a:solidFill>
                    <a:schemeClr val="bg1">
                      <a:lumMod val="85000"/>
                    </a:schemeClr>
                  </a:solidFill>
                  <a:latin typeface="Cambria" panose="02040503050406030204" pitchFamily="18" charset="0"/>
                </a:rPr>
                <a:t>TSVs</a:t>
              </a:r>
            </a:p>
          </p:txBody>
        </p:sp>
      </p:grpSp>
      <p:grpSp>
        <p:nvGrpSpPr>
          <p:cNvPr id="86" name="Group 85">
            <a:extLst>
              <a:ext uri="{FF2B5EF4-FFF2-40B4-BE49-F238E27FC236}">
                <a16:creationId xmlns:a16="http://schemas.microsoft.com/office/drawing/2014/main" id="{C2F094C7-965E-4406-A1C7-04B1F87C7746}"/>
              </a:ext>
            </a:extLst>
          </p:cNvPr>
          <p:cNvGrpSpPr/>
          <p:nvPr/>
        </p:nvGrpSpPr>
        <p:grpSpPr>
          <a:xfrm>
            <a:off x="2712337" y="2371157"/>
            <a:ext cx="3182342" cy="2851572"/>
            <a:chOff x="2706980" y="3285557"/>
            <a:chExt cx="3182342" cy="2851572"/>
          </a:xfrm>
        </p:grpSpPr>
        <p:sp>
          <p:nvSpPr>
            <p:cNvPr id="87" name="Rounded Rectangle 115">
              <a:extLst>
                <a:ext uri="{FF2B5EF4-FFF2-40B4-BE49-F238E27FC236}">
                  <a16:creationId xmlns:a16="http://schemas.microsoft.com/office/drawing/2014/main" id="{C68EB67C-6A79-4FB5-B323-BC567BE94A39}"/>
                </a:ext>
              </a:extLst>
            </p:cNvPr>
            <p:cNvSpPr>
              <a:spLocks noChangeAspect="1"/>
            </p:cNvSpPr>
            <p:nvPr/>
          </p:nvSpPr>
          <p:spPr>
            <a:xfrm>
              <a:off x="3092601" y="3288213"/>
              <a:ext cx="2796721" cy="2367191"/>
            </a:xfrm>
            <a:prstGeom prst="roundRect">
              <a:avLst>
                <a:gd name="adj" fmla="val 5443"/>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88" name="TextBox 257">
              <a:extLst>
                <a:ext uri="{FF2B5EF4-FFF2-40B4-BE49-F238E27FC236}">
                  <a16:creationId xmlns:a16="http://schemas.microsoft.com/office/drawing/2014/main" id="{59DD9314-EEFD-4C90-831A-D6148F8BBBDA}"/>
                </a:ext>
              </a:extLst>
            </p:cNvPr>
            <p:cNvSpPr txBox="1">
              <a:spLocks noChangeAspect="1"/>
            </p:cNvSpPr>
            <p:nvPr/>
          </p:nvSpPr>
          <p:spPr>
            <a:xfrm>
              <a:off x="3634847" y="5841663"/>
              <a:ext cx="1729717" cy="295466"/>
            </a:xfrm>
            <a:prstGeom prst="rect">
              <a:avLst/>
            </a:prstGeom>
            <a:noFill/>
          </p:spPr>
          <p:txBody>
            <a:bodyPr wrap="square" lIns="0" tIns="0" rIns="0" bIns="0" rtlCol="0">
              <a:spAutoFit/>
            </a:bodyPr>
            <a:lstStyle/>
            <a:p>
              <a:pPr algn="ctr">
                <a:lnSpc>
                  <a:spcPct val="80000"/>
                </a:lnSpc>
              </a:pPr>
              <a:r>
                <a:rPr lang="en-US" sz="2400" b="1">
                  <a:solidFill>
                    <a:schemeClr val="accent6">
                      <a:lumMod val="75000"/>
                    </a:schemeClr>
                  </a:solidFill>
                  <a:latin typeface="Cambria" panose="02040503050406030204" pitchFamily="18" charset="0"/>
                </a:rPr>
                <a:t>DRAM Bank</a:t>
              </a:r>
            </a:p>
          </p:txBody>
        </p:sp>
        <p:sp>
          <p:nvSpPr>
            <p:cNvPr id="89" name="Rounded Rectangle 234">
              <a:extLst>
                <a:ext uri="{FF2B5EF4-FFF2-40B4-BE49-F238E27FC236}">
                  <a16:creationId xmlns:a16="http://schemas.microsoft.com/office/drawing/2014/main" id="{1E0BC0BD-2CA2-4D9F-8651-11A209AFCD9C}"/>
                </a:ext>
              </a:extLst>
            </p:cNvPr>
            <p:cNvSpPr>
              <a:spLocks/>
            </p:cNvSpPr>
            <p:nvPr/>
          </p:nvSpPr>
          <p:spPr>
            <a:xfrm>
              <a:off x="3220967" y="3399597"/>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2300" b="1">
                  <a:solidFill>
                    <a:schemeClr val="tx1"/>
                  </a:solidFill>
                  <a:latin typeface="Cambria" panose="02040503050406030204" pitchFamily="18" charset="0"/>
                </a:rPr>
                <a:t>Subarray</a:t>
              </a:r>
            </a:p>
          </p:txBody>
        </p:sp>
        <p:sp>
          <p:nvSpPr>
            <p:cNvPr id="90" name="Rectangle 89">
              <a:extLst>
                <a:ext uri="{FF2B5EF4-FFF2-40B4-BE49-F238E27FC236}">
                  <a16:creationId xmlns:a16="http://schemas.microsoft.com/office/drawing/2014/main" id="{13EC76CB-A295-4DFE-A2CF-DE4C84CA15EE}"/>
                </a:ext>
              </a:extLst>
            </p:cNvPr>
            <p:cNvSpPr>
              <a:spLocks noChangeAspect="1"/>
            </p:cNvSpPr>
            <p:nvPr/>
          </p:nvSpPr>
          <p:spPr>
            <a:xfrm rot="5400000">
              <a:off x="4099503" y="4182558"/>
              <a:ext cx="780792" cy="609393"/>
            </a:xfrm>
            <a:prstGeom prst="rect">
              <a:avLst/>
            </a:prstGeom>
          </p:spPr>
          <p:txBody>
            <a:bodyPr wrap="square">
              <a:spAutoFit/>
            </a:bodyPr>
            <a:lstStyle/>
            <a:p>
              <a:pPr algn="ctr"/>
              <a:r>
                <a:rPr lang="en-US" altLang="zh-CN" b="1">
                  <a:solidFill>
                    <a:schemeClr val="accent1">
                      <a:lumMod val="20000"/>
                      <a:lumOff val="80000"/>
                    </a:schemeClr>
                  </a:solidFill>
                </a:rPr>
                <a:t>. . .</a:t>
              </a:r>
            </a:p>
          </p:txBody>
        </p:sp>
        <p:sp>
          <p:nvSpPr>
            <p:cNvPr id="91" name="Rounded Rectangle 270">
              <a:extLst>
                <a:ext uri="{FF2B5EF4-FFF2-40B4-BE49-F238E27FC236}">
                  <a16:creationId xmlns:a16="http://schemas.microsoft.com/office/drawing/2014/main" id="{F52679B1-D5A3-40F6-A291-00BA0603264B}"/>
                </a:ext>
              </a:extLst>
            </p:cNvPr>
            <p:cNvSpPr>
              <a:spLocks/>
            </p:cNvSpPr>
            <p:nvPr/>
          </p:nvSpPr>
          <p:spPr>
            <a:xfrm>
              <a:off x="3220967" y="4041898"/>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92" name="Rounded Rectangle 271">
              <a:extLst>
                <a:ext uri="{FF2B5EF4-FFF2-40B4-BE49-F238E27FC236}">
                  <a16:creationId xmlns:a16="http://schemas.microsoft.com/office/drawing/2014/main" id="{9FB25025-1B57-4783-AE37-681BBE8FE1C6}"/>
                </a:ext>
              </a:extLst>
            </p:cNvPr>
            <p:cNvSpPr>
              <a:spLocks/>
            </p:cNvSpPr>
            <p:nvPr/>
          </p:nvSpPr>
          <p:spPr>
            <a:xfrm>
              <a:off x="3215727" y="5030012"/>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cxnSp>
          <p:nvCxnSpPr>
            <p:cNvPr id="93" name="Straight Connector 92">
              <a:extLst>
                <a:ext uri="{FF2B5EF4-FFF2-40B4-BE49-F238E27FC236}">
                  <a16:creationId xmlns:a16="http://schemas.microsoft.com/office/drawing/2014/main" id="{43CC1D7F-9F71-45B0-B5BF-9F8A5B565117}"/>
                </a:ext>
              </a:extLst>
            </p:cNvPr>
            <p:cNvCxnSpPr>
              <a:cxnSpLocks noChangeAspect="1"/>
            </p:cNvCxnSpPr>
            <p:nvPr/>
          </p:nvCxnSpPr>
          <p:spPr>
            <a:xfrm>
              <a:off x="2728563" y="4217615"/>
              <a:ext cx="361256" cy="134385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E9A7F5E3-335C-450A-B69B-D09349C8E8B0}"/>
                </a:ext>
              </a:extLst>
            </p:cNvPr>
            <p:cNvCxnSpPr>
              <a:cxnSpLocks noChangeAspect="1"/>
            </p:cNvCxnSpPr>
            <p:nvPr/>
          </p:nvCxnSpPr>
          <p:spPr>
            <a:xfrm rot="180000" flipV="1">
              <a:off x="2706980" y="3285557"/>
              <a:ext cx="459458" cy="109617"/>
            </a:xfrm>
            <a:prstGeom prst="line">
              <a:avLst/>
            </a:prstGeom>
            <a:ln w="38100">
              <a:prstDash val="sysDot"/>
            </a:ln>
          </p:spPr>
          <p:style>
            <a:lnRef idx="1">
              <a:schemeClr val="dk1"/>
            </a:lnRef>
            <a:fillRef idx="0">
              <a:schemeClr val="dk1"/>
            </a:fillRef>
            <a:effectRef idx="0">
              <a:schemeClr val="dk1"/>
            </a:effectRef>
            <a:fontRef idx="minor">
              <a:schemeClr val="tx1"/>
            </a:fontRef>
          </p:style>
        </p:cxnSp>
      </p:grpSp>
      <p:sp>
        <p:nvSpPr>
          <p:cNvPr id="95" name="DRAM Subarray Label">
            <a:extLst>
              <a:ext uri="{FF2B5EF4-FFF2-40B4-BE49-F238E27FC236}">
                <a16:creationId xmlns:a16="http://schemas.microsoft.com/office/drawing/2014/main" id="{488758B8-394F-415C-BFCB-FBEFA4FBCC92}"/>
              </a:ext>
            </a:extLst>
          </p:cNvPr>
          <p:cNvSpPr txBox="1">
            <a:spLocks noChangeAspect="1"/>
          </p:cNvSpPr>
          <p:nvPr/>
        </p:nvSpPr>
        <p:spPr>
          <a:xfrm>
            <a:off x="6035273" y="4925756"/>
            <a:ext cx="3040429" cy="295466"/>
          </a:xfrm>
          <a:prstGeom prst="rect">
            <a:avLst/>
          </a:prstGeom>
          <a:noFill/>
        </p:spPr>
        <p:txBody>
          <a:bodyPr wrap="square" lIns="0" tIns="0" rIns="0" bIns="0" rtlCol="0">
            <a:spAutoFit/>
          </a:bodyPr>
          <a:lstStyle/>
          <a:p>
            <a:pPr algn="ctr">
              <a:lnSpc>
                <a:spcPct val="80000"/>
              </a:lnSpc>
            </a:pPr>
            <a:r>
              <a:rPr lang="en-US" sz="2400" b="1">
                <a:solidFill>
                  <a:schemeClr val="accent5">
                    <a:lumMod val="75000"/>
                  </a:schemeClr>
                </a:solidFill>
                <a:latin typeface="Cambria" panose="02040503050406030204" pitchFamily="18" charset="0"/>
              </a:rPr>
              <a:t>DRAM Subarray</a:t>
            </a:r>
          </a:p>
        </p:txBody>
      </p:sp>
      <p:sp>
        <p:nvSpPr>
          <p:cNvPr id="96" name="Subarray">
            <a:extLst>
              <a:ext uri="{FF2B5EF4-FFF2-40B4-BE49-F238E27FC236}">
                <a16:creationId xmlns:a16="http://schemas.microsoft.com/office/drawing/2014/main" id="{0860722C-0F50-47E3-BA87-91DA8342A44E}"/>
              </a:ext>
            </a:extLst>
          </p:cNvPr>
          <p:cNvSpPr>
            <a:spLocks/>
          </p:cNvSpPr>
          <p:nvPr/>
        </p:nvSpPr>
        <p:spPr>
          <a:xfrm>
            <a:off x="6035273" y="2382083"/>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cxnSp>
        <p:nvCxnSpPr>
          <p:cNvPr id="115" name="Straight Connector 114">
            <a:extLst>
              <a:ext uri="{FF2B5EF4-FFF2-40B4-BE49-F238E27FC236}">
                <a16:creationId xmlns:a16="http://schemas.microsoft.com/office/drawing/2014/main" id="{575101ED-C365-48C4-8008-7E4C2E3C5E25}"/>
              </a:ext>
            </a:extLst>
          </p:cNvPr>
          <p:cNvCxnSpPr>
            <a:cxnSpLocks noChangeAspect="1"/>
          </p:cNvCxnSpPr>
          <p:nvPr/>
        </p:nvCxnSpPr>
        <p:spPr>
          <a:xfrm flipV="1">
            <a:off x="5789043" y="2420250"/>
            <a:ext cx="289782" cy="69143"/>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04431A5E-E7F3-4BC2-9931-3B391708054B}"/>
              </a:ext>
            </a:extLst>
          </p:cNvPr>
          <p:cNvCxnSpPr>
            <a:cxnSpLocks noChangeAspect="1"/>
          </p:cNvCxnSpPr>
          <p:nvPr/>
        </p:nvCxnSpPr>
        <p:spPr>
          <a:xfrm>
            <a:off x="5821102" y="3025197"/>
            <a:ext cx="217853" cy="165928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117" name="Subarray">
            <a:extLst>
              <a:ext uri="{FF2B5EF4-FFF2-40B4-BE49-F238E27FC236}">
                <a16:creationId xmlns:a16="http://schemas.microsoft.com/office/drawing/2014/main" id="{357FE4D0-B112-43F1-BFA0-12B50F9B3A65}"/>
              </a:ext>
            </a:extLst>
          </p:cNvPr>
          <p:cNvSpPr>
            <a:spLocks/>
          </p:cNvSpPr>
          <p:nvPr/>
        </p:nvSpPr>
        <p:spPr>
          <a:xfrm>
            <a:off x="6035273" y="2382083"/>
            <a:ext cx="3040429" cy="2367191"/>
          </a:xfrm>
          <a:prstGeom prst="roundRect">
            <a:avLst>
              <a:gd name="adj" fmla="val 5443"/>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cxnSp>
        <p:nvCxnSpPr>
          <p:cNvPr id="164" name="Straight Connector 163">
            <a:extLst>
              <a:ext uri="{FF2B5EF4-FFF2-40B4-BE49-F238E27FC236}">
                <a16:creationId xmlns:a16="http://schemas.microsoft.com/office/drawing/2014/main" id="{37924A88-E964-45DF-8A8D-0FB68EA30DB3}"/>
              </a:ext>
            </a:extLst>
          </p:cNvPr>
          <p:cNvCxnSpPr>
            <a:cxnSpLocks/>
          </p:cNvCxnSpPr>
          <p:nvPr/>
        </p:nvCxnSpPr>
        <p:spPr>
          <a:xfrm>
            <a:off x="6117143" y="3208126"/>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4FA4C44-C956-4CDA-8C65-096D493AD6C6}"/>
              </a:ext>
            </a:extLst>
          </p:cNvPr>
          <p:cNvCxnSpPr>
            <a:cxnSpLocks/>
          </p:cNvCxnSpPr>
          <p:nvPr/>
        </p:nvCxnSpPr>
        <p:spPr>
          <a:xfrm>
            <a:off x="6117143" y="3527436"/>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2619E8B-029F-4814-A1FC-197EFB3BA6E6}"/>
              </a:ext>
            </a:extLst>
          </p:cNvPr>
          <p:cNvCxnSpPr>
            <a:cxnSpLocks/>
          </p:cNvCxnSpPr>
          <p:nvPr/>
        </p:nvCxnSpPr>
        <p:spPr>
          <a:xfrm>
            <a:off x="6117143" y="3844980"/>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B6AB051-9C9D-4D1B-9869-04F2AA693843}"/>
              </a:ext>
            </a:extLst>
          </p:cNvPr>
          <p:cNvCxnSpPr>
            <a:cxnSpLocks/>
          </p:cNvCxnSpPr>
          <p:nvPr/>
        </p:nvCxnSpPr>
        <p:spPr>
          <a:xfrm>
            <a:off x="6117143" y="4158960"/>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D9B01EF-EDD5-4AD9-928C-484B4CD4D523}"/>
              </a:ext>
            </a:extLst>
          </p:cNvPr>
          <p:cNvCxnSpPr>
            <a:cxnSpLocks/>
          </p:cNvCxnSpPr>
          <p:nvPr/>
        </p:nvCxnSpPr>
        <p:spPr>
          <a:xfrm>
            <a:off x="6117143" y="4457200"/>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9" name="Rectangle 168">
            <a:extLst>
              <a:ext uri="{FF2B5EF4-FFF2-40B4-BE49-F238E27FC236}">
                <a16:creationId xmlns:a16="http://schemas.microsoft.com/office/drawing/2014/main" id="{C28F2925-3243-4604-ABF0-8D74091CAFE1}"/>
              </a:ext>
            </a:extLst>
          </p:cNvPr>
          <p:cNvSpPr/>
          <p:nvPr/>
        </p:nvSpPr>
        <p:spPr>
          <a:xfrm>
            <a:off x="6281215" y="3052902"/>
            <a:ext cx="2503610" cy="302470"/>
          </a:xfrm>
          <a:prstGeom prst="rect">
            <a:avLst/>
          </a:prstGeom>
          <a:solidFill>
            <a:srgbClr val="DEEBF7">
              <a:alpha val="52157"/>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Cambria" panose="02040503050406030204" pitchFamily="18" charset="0"/>
            </a:endParaRPr>
          </a:p>
        </p:txBody>
      </p:sp>
      <p:sp>
        <p:nvSpPr>
          <p:cNvPr id="170" name="Rectangle 169">
            <a:extLst>
              <a:ext uri="{FF2B5EF4-FFF2-40B4-BE49-F238E27FC236}">
                <a16:creationId xmlns:a16="http://schemas.microsoft.com/office/drawing/2014/main" id="{F7541E2E-F478-4C8E-99B9-C21C7BD7FE4B}"/>
              </a:ext>
            </a:extLst>
          </p:cNvPr>
          <p:cNvSpPr/>
          <p:nvPr/>
        </p:nvSpPr>
        <p:spPr>
          <a:xfrm>
            <a:off x="6281215" y="4313915"/>
            <a:ext cx="2503610" cy="30247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6FC6923-EFE8-441E-8B50-A331A2FDB623}"/>
              </a:ext>
            </a:extLst>
          </p:cNvPr>
          <p:cNvSpPr/>
          <p:nvPr/>
        </p:nvSpPr>
        <p:spPr>
          <a:xfrm>
            <a:off x="6185984" y="2379545"/>
            <a:ext cx="2831753" cy="461665"/>
          </a:xfrm>
          <a:prstGeom prst="rect">
            <a:avLst/>
          </a:prstGeom>
        </p:spPr>
        <p:txBody>
          <a:bodyPr wrap="square">
            <a:spAutoFit/>
          </a:bodyPr>
          <a:lstStyle/>
          <a:p>
            <a:pPr algn="ctr"/>
            <a:r>
              <a:rPr lang="en-US" sz="2400" dirty="0">
                <a:latin typeface="Cambria" panose="02040503050406030204" pitchFamily="18" charset="0"/>
              </a:rPr>
              <a:t>Row of DRAM cells</a:t>
            </a:r>
          </a:p>
        </p:txBody>
      </p:sp>
      <p:cxnSp>
        <p:nvCxnSpPr>
          <p:cNvPr id="172" name="Straight Arrow Connector 171">
            <a:extLst>
              <a:ext uri="{FF2B5EF4-FFF2-40B4-BE49-F238E27FC236}">
                <a16:creationId xmlns:a16="http://schemas.microsoft.com/office/drawing/2014/main" id="{872D3903-E43E-4F47-88B9-15409E98FFBD}"/>
              </a:ext>
            </a:extLst>
          </p:cNvPr>
          <p:cNvCxnSpPr>
            <a:cxnSpLocks/>
            <a:stCxn id="171" idx="2"/>
            <a:endCxn id="169" idx="0"/>
          </p:cNvCxnSpPr>
          <p:nvPr/>
        </p:nvCxnSpPr>
        <p:spPr>
          <a:xfrm flipH="1">
            <a:off x="7533020" y="2841210"/>
            <a:ext cx="68841" cy="2116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Rectangle 172">
            <a:extLst>
              <a:ext uri="{FF2B5EF4-FFF2-40B4-BE49-F238E27FC236}">
                <a16:creationId xmlns:a16="http://schemas.microsoft.com/office/drawing/2014/main" id="{2CD196AD-A3A9-4941-961B-0BED645F414C}"/>
              </a:ext>
            </a:extLst>
          </p:cNvPr>
          <p:cNvSpPr/>
          <p:nvPr/>
        </p:nvSpPr>
        <p:spPr>
          <a:xfrm>
            <a:off x="6281215" y="3366863"/>
            <a:ext cx="2503610"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Row 1</a:t>
            </a:r>
          </a:p>
        </p:txBody>
      </p:sp>
      <p:sp>
        <p:nvSpPr>
          <p:cNvPr id="174" name="Rectangle 173">
            <a:extLst>
              <a:ext uri="{FF2B5EF4-FFF2-40B4-BE49-F238E27FC236}">
                <a16:creationId xmlns:a16="http://schemas.microsoft.com/office/drawing/2014/main" id="{D92A8CFC-C5A6-4384-9ECC-046725CCB945}"/>
              </a:ext>
            </a:extLst>
          </p:cNvPr>
          <p:cNvSpPr/>
          <p:nvPr/>
        </p:nvSpPr>
        <p:spPr>
          <a:xfrm>
            <a:off x="6281215" y="3676836"/>
            <a:ext cx="2503610"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Row 2</a:t>
            </a:r>
          </a:p>
        </p:txBody>
      </p:sp>
      <p:sp>
        <p:nvSpPr>
          <p:cNvPr id="175" name="Rectangle 174">
            <a:extLst>
              <a:ext uri="{FF2B5EF4-FFF2-40B4-BE49-F238E27FC236}">
                <a16:creationId xmlns:a16="http://schemas.microsoft.com/office/drawing/2014/main" id="{94485C50-58E8-46B2-AB63-0F1BE13DB3D2}"/>
              </a:ext>
            </a:extLst>
          </p:cNvPr>
          <p:cNvSpPr/>
          <p:nvPr/>
        </p:nvSpPr>
        <p:spPr>
          <a:xfrm>
            <a:off x="6281215" y="3990326"/>
            <a:ext cx="2503610"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Row 3</a:t>
            </a:r>
          </a:p>
        </p:txBody>
      </p:sp>
      <p:sp>
        <p:nvSpPr>
          <p:cNvPr id="176" name="Rectangle 175">
            <a:extLst>
              <a:ext uri="{FF2B5EF4-FFF2-40B4-BE49-F238E27FC236}">
                <a16:creationId xmlns:a16="http://schemas.microsoft.com/office/drawing/2014/main" id="{C449187A-1E87-406C-AE41-F880B0FF253C}"/>
              </a:ext>
            </a:extLst>
          </p:cNvPr>
          <p:cNvSpPr/>
          <p:nvPr/>
        </p:nvSpPr>
        <p:spPr>
          <a:xfrm>
            <a:off x="6281215" y="4305965"/>
            <a:ext cx="2503609"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a:solidFill>
                  <a:prstClr val="black"/>
                </a:solidFill>
                <a:latin typeface="Cambria" panose="02040503050406030204" pitchFamily="18" charset="0"/>
              </a:rPr>
              <a:t>Row 4</a:t>
            </a:r>
          </a:p>
        </p:txBody>
      </p:sp>
      <p:sp>
        <p:nvSpPr>
          <p:cNvPr id="177" name="Oval 176">
            <a:extLst>
              <a:ext uri="{FF2B5EF4-FFF2-40B4-BE49-F238E27FC236}">
                <a16:creationId xmlns:a16="http://schemas.microsoft.com/office/drawing/2014/main" id="{2C3F943C-2CEA-41E8-8337-86BCE6356F40}"/>
              </a:ext>
            </a:extLst>
          </p:cNvPr>
          <p:cNvSpPr/>
          <p:nvPr/>
        </p:nvSpPr>
        <p:spPr>
          <a:xfrm>
            <a:off x="6313922"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CA6C8A5B-C35D-45F7-B5B9-81798852AC3E}"/>
              </a:ext>
            </a:extLst>
          </p:cNvPr>
          <p:cNvSpPr/>
          <p:nvPr/>
        </p:nvSpPr>
        <p:spPr>
          <a:xfrm>
            <a:off x="6536542"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556C3825-A1F8-43B9-B37B-57EFD6571A63}"/>
              </a:ext>
            </a:extLst>
          </p:cNvPr>
          <p:cNvSpPr/>
          <p:nvPr/>
        </p:nvSpPr>
        <p:spPr>
          <a:xfrm>
            <a:off x="6759161"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5EA8C339-0B2C-421A-B3E1-CD0E195303E3}"/>
              </a:ext>
            </a:extLst>
          </p:cNvPr>
          <p:cNvSpPr/>
          <p:nvPr/>
        </p:nvSpPr>
        <p:spPr>
          <a:xfrm>
            <a:off x="6981780"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2959EDDC-35FC-4D1A-940D-2BE9B53EEE8E}"/>
              </a:ext>
            </a:extLst>
          </p:cNvPr>
          <p:cNvSpPr/>
          <p:nvPr/>
        </p:nvSpPr>
        <p:spPr>
          <a:xfrm>
            <a:off x="7204400"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28444680-B188-407C-A4E2-B629F4A6154A}"/>
              </a:ext>
            </a:extLst>
          </p:cNvPr>
          <p:cNvSpPr/>
          <p:nvPr/>
        </p:nvSpPr>
        <p:spPr>
          <a:xfrm>
            <a:off x="7427019"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E0BEE918-2626-49DF-A916-8531A2B51E3E}"/>
              </a:ext>
            </a:extLst>
          </p:cNvPr>
          <p:cNvSpPr/>
          <p:nvPr/>
        </p:nvSpPr>
        <p:spPr>
          <a:xfrm>
            <a:off x="7649639"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1D33DBFA-495F-4607-9BBD-0D5F24C8C408}"/>
              </a:ext>
            </a:extLst>
          </p:cNvPr>
          <p:cNvSpPr/>
          <p:nvPr/>
        </p:nvSpPr>
        <p:spPr>
          <a:xfrm>
            <a:off x="7872258"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142EB0D9-B271-492D-AB7A-E481787B9235}"/>
              </a:ext>
            </a:extLst>
          </p:cNvPr>
          <p:cNvSpPr/>
          <p:nvPr/>
        </p:nvSpPr>
        <p:spPr>
          <a:xfrm>
            <a:off x="8094898"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BC4FD46A-96E8-41D9-A4CE-508BC24E2987}"/>
              </a:ext>
            </a:extLst>
          </p:cNvPr>
          <p:cNvSpPr/>
          <p:nvPr/>
        </p:nvSpPr>
        <p:spPr>
          <a:xfrm>
            <a:off x="8317517"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38099898-EAD3-47B7-81FD-8C01EE5F062B}"/>
              </a:ext>
            </a:extLst>
          </p:cNvPr>
          <p:cNvSpPr/>
          <p:nvPr/>
        </p:nvSpPr>
        <p:spPr>
          <a:xfrm>
            <a:off x="8540136"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5" name="Rounded Rectangle 278">
            <a:extLst>
              <a:ext uri="{FF2B5EF4-FFF2-40B4-BE49-F238E27FC236}">
                <a16:creationId xmlns:a16="http://schemas.microsoft.com/office/drawing/2014/main" id="{8A6C747B-E982-4C3A-8EE1-BF970239C0C8}"/>
              </a:ext>
            </a:extLst>
          </p:cNvPr>
          <p:cNvSpPr>
            <a:spLocks noChangeAspect="1"/>
          </p:cNvSpPr>
          <p:nvPr/>
        </p:nvSpPr>
        <p:spPr>
          <a:xfrm>
            <a:off x="787489" y="2421887"/>
            <a:ext cx="2006244" cy="913361"/>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solidFill>
                <a:schemeClr val="tx1"/>
              </a:solidFill>
            </a:endParaRPr>
          </a:p>
        </p:txBody>
      </p:sp>
      <p:grpSp>
        <p:nvGrpSpPr>
          <p:cNvPr id="71" name="Group 70">
            <a:extLst>
              <a:ext uri="{FF2B5EF4-FFF2-40B4-BE49-F238E27FC236}">
                <a16:creationId xmlns:a16="http://schemas.microsoft.com/office/drawing/2014/main" id="{79D1C59A-0281-452C-AD87-DDFD861BF843}"/>
              </a:ext>
            </a:extLst>
          </p:cNvPr>
          <p:cNvGrpSpPr>
            <a:grpSpLocks noChangeAspect="1"/>
          </p:cNvGrpSpPr>
          <p:nvPr/>
        </p:nvGrpSpPr>
        <p:grpSpPr>
          <a:xfrm>
            <a:off x="2302312" y="2416525"/>
            <a:ext cx="446276" cy="886781"/>
            <a:chOff x="5042643" y="1883163"/>
            <a:chExt cx="270469" cy="537443"/>
          </a:xfrm>
        </p:grpSpPr>
        <p:sp>
          <p:nvSpPr>
            <p:cNvPr id="84" name="Rounded Rectangle 273">
              <a:extLst>
                <a:ext uri="{FF2B5EF4-FFF2-40B4-BE49-F238E27FC236}">
                  <a16:creationId xmlns:a16="http://schemas.microsoft.com/office/drawing/2014/main" id="{CB783154-1CE5-4157-8C53-6CA75CBF6C41}"/>
                </a:ext>
              </a:extLst>
            </p:cNvPr>
            <p:cNvSpPr/>
            <p:nvPr/>
          </p:nvSpPr>
          <p:spPr>
            <a:xfrm rot="5400000">
              <a:off x="4931182" y="2042707"/>
              <a:ext cx="493394" cy="238186"/>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85" name="矩形 22">
              <a:extLst>
                <a:ext uri="{FF2B5EF4-FFF2-40B4-BE49-F238E27FC236}">
                  <a16:creationId xmlns:a16="http://schemas.microsoft.com/office/drawing/2014/main" id="{8D1FB694-3CFB-4DDD-8194-D2CF66B13261}"/>
                </a:ext>
              </a:extLst>
            </p:cNvPr>
            <p:cNvSpPr/>
            <p:nvPr/>
          </p:nvSpPr>
          <p:spPr>
            <a:xfrm rot="5400000">
              <a:off x="4909158" y="2016649"/>
              <a:ext cx="537443" cy="270469"/>
            </a:xfrm>
            <a:prstGeom prst="rect">
              <a:avLst/>
            </a:prstGeom>
            <a:ln>
              <a:noFill/>
            </a:ln>
          </p:spPr>
          <p:txBody>
            <a:bodyPr wrap="none">
              <a:spAutoFit/>
            </a:bodyPr>
            <a:lstStyle/>
            <a:p>
              <a:pPr algn="ctr"/>
              <a:r>
                <a:rPr lang="en-US" altLang="zh-CN" sz="2300" b="1" dirty="0">
                  <a:solidFill>
                    <a:schemeClr val="accent6">
                      <a:lumMod val="75000"/>
                    </a:schemeClr>
                  </a:solidFill>
                  <a:latin typeface="Cambria" panose="02040503050406030204" pitchFamily="18" charset="0"/>
                </a:rPr>
                <a:t>Bank</a:t>
              </a:r>
            </a:p>
          </p:txBody>
        </p:sp>
      </p:grpSp>
      <p:sp>
        <p:nvSpPr>
          <p:cNvPr id="106" name="Rounded Rectangle 273">
            <a:extLst>
              <a:ext uri="{FF2B5EF4-FFF2-40B4-BE49-F238E27FC236}">
                <a16:creationId xmlns:a16="http://schemas.microsoft.com/office/drawing/2014/main" id="{FA5D62D6-2392-457F-882B-964AAAE44DA9}"/>
              </a:ext>
            </a:extLst>
          </p:cNvPr>
          <p:cNvSpPr/>
          <p:nvPr/>
        </p:nvSpPr>
        <p:spPr>
          <a:xfrm rot="5400000">
            <a:off x="1629215" y="2683120"/>
            <a:ext cx="814100" cy="393009"/>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107" name="Rounded Rectangle 273">
            <a:extLst>
              <a:ext uri="{FF2B5EF4-FFF2-40B4-BE49-F238E27FC236}">
                <a16:creationId xmlns:a16="http://schemas.microsoft.com/office/drawing/2014/main" id="{DD9DA4DA-99D0-40AA-B9E2-DCBDEDE0F336}"/>
              </a:ext>
            </a:extLst>
          </p:cNvPr>
          <p:cNvSpPr/>
          <p:nvPr/>
        </p:nvSpPr>
        <p:spPr>
          <a:xfrm rot="5400000">
            <a:off x="1136124" y="2679772"/>
            <a:ext cx="814100" cy="393009"/>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
        <p:nvSpPr>
          <p:cNvPr id="108" name="Rounded Rectangle 273">
            <a:extLst>
              <a:ext uri="{FF2B5EF4-FFF2-40B4-BE49-F238E27FC236}">
                <a16:creationId xmlns:a16="http://schemas.microsoft.com/office/drawing/2014/main" id="{5E01B504-D6B5-41E8-8BFA-5A6772FCCE26}"/>
              </a:ext>
            </a:extLst>
          </p:cNvPr>
          <p:cNvSpPr/>
          <p:nvPr/>
        </p:nvSpPr>
        <p:spPr>
          <a:xfrm rot="5400000">
            <a:off x="664926" y="2679773"/>
            <a:ext cx="814100" cy="393009"/>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600" b="1">
              <a:solidFill>
                <a:schemeClr val="tx1"/>
              </a:solidFill>
            </a:endParaRPr>
          </a:p>
        </p:txBody>
      </p:sp>
    </p:spTree>
    <p:extLst>
      <p:ext uri="{BB962C8B-B14F-4D97-AF65-F5344CB8AC3E}">
        <p14:creationId xmlns:p14="http://schemas.microsoft.com/office/powerpoint/2010/main" val="410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animBg="1"/>
      <p:bldP spid="117" grpId="0" animBg="1"/>
      <p:bldP spid="169" grpId="0" animBg="1"/>
      <p:bldP spid="170" grpId="0" animBg="1"/>
      <p:bldP spid="171" grpId="0"/>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a:t>
            </a:r>
            <a:r>
              <a:rPr lang="en-US" sz="3000" dirty="0">
                <a:latin typeface="Cambria" panose="02040503050406030204" pitchFamily="18" charset="0"/>
              </a:rPr>
              <a:t>. 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4</a:t>
            </a:r>
            <a:r>
              <a:rPr lang="en-US" sz="3000" dirty="0">
                <a:latin typeface="Cambria" panose="02040503050406030204" pitchFamily="18" charset="0"/>
              </a:rPr>
              <a:t>.</a:t>
            </a:r>
            <a:r>
              <a:rPr lang="tr-TR" sz="3000" dirty="0">
                <a:latin typeface="Cambria" panose="02040503050406030204" pitchFamily="18" charset="0"/>
              </a:rPr>
              <a:t> </a:t>
            </a:r>
            <a:r>
              <a:rPr lang="en-US" sz="3000" dirty="0" err="1">
                <a:latin typeface="Cambria" panose="02040503050406030204" pitchFamily="18" charset="0"/>
              </a:rPr>
              <a:t>RowHammer</a:t>
            </a:r>
            <a:r>
              <a:rPr lang="en-US" sz="3000" dirty="0">
                <a:latin typeface="Cambria" panose="02040503050406030204" pitchFamily="18" charset="0"/>
              </a:rPr>
              <a:t> Spatial Variation Analysis</a:t>
            </a: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5. </a:t>
            </a:r>
            <a:r>
              <a:rPr lang="en-US" sz="3000" dirty="0">
                <a:latin typeface="Cambria" panose="02040503050406030204" pitchFamily="18" charset="0"/>
              </a:rPr>
              <a:t>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3.</a:t>
            </a:r>
            <a:r>
              <a:rPr lang="tr-TR" sz="3000" b="1" dirty="0">
                <a:latin typeface="Cambria" panose="02040503050406030204" pitchFamily="18" charset="0"/>
              </a:rPr>
              <a:t> </a:t>
            </a:r>
            <a:r>
              <a:rPr lang="en-US" sz="3000" dirty="0">
                <a:latin typeface="Cambria" panose="02040503050406030204" pitchFamily="18" charset="0"/>
              </a:rPr>
              <a:t>HBM DRAM</a:t>
            </a:r>
            <a:r>
              <a:rPr lang="en-US" sz="3000" b="1" dirty="0">
                <a:latin typeface="Cambria" panose="02040503050406030204" pitchFamily="18" charset="0"/>
              </a:rPr>
              <a:t> </a:t>
            </a:r>
            <a:r>
              <a:rPr lang="en-US" sz="3000" dirty="0">
                <a:latin typeface="Cambria" panose="02040503050406030204" pitchFamily="18" charset="0"/>
              </a:rPr>
              <a:t>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195687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a:extLst>
              <a:ext uri="{FF2B5EF4-FFF2-40B4-BE49-F238E27FC236}">
                <a16:creationId xmlns:a16="http://schemas.microsoft.com/office/drawing/2014/main" id="{4978DC2F-864D-D34F-8180-F96B9F8300EF}"/>
              </a:ext>
            </a:extLst>
          </p:cNvPr>
          <p:cNvSpPr/>
          <p:nvPr/>
        </p:nvSpPr>
        <p:spPr>
          <a:xfrm>
            <a:off x="2486999" y="1392354"/>
            <a:ext cx="4165605" cy="4164840"/>
          </a:xfrm>
          <a:prstGeom prst="ellipse">
            <a:avLst/>
          </a:prstGeom>
          <a:solidFill>
            <a:schemeClr val="bg1">
              <a:lumMod val="95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Each cell encodes information in </a:t>
            </a:r>
            <a:r>
              <a:rPr lang="en-US" sz="3200" b="1" dirty="0">
                <a:solidFill>
                  <a:srgbClr val="C00000"/>
                </a:solidFill>
              </a:rPr>
              <a:t>leaky</a:t>
            </a:r>
            <a:r>
              <a:rPr lang="en-US" sz="3200" dirty="0">
                <a:solidFill>
                  <a:srgbClr val="FF0000"/>
                </a:solidFill>
              </a:rPr>
              <a:t> </a:t>
            </a:r>
            <a:r>
              <a:rPr lang="en-US" sz="3200" dirty="0"/>
              <a:t>capacitors</a:t>
            </a:r>
          </a:p>
        </p:txBody>
      </p:sp>
      <p:grpSp>
        <p:nvGrpSpPr>
          <p:cNvPr id="88" name="Group 87"/>
          <p:cNvGrpSpPr/>
          <p:nvPr/>
        </p:nvGrpSpPr>
        <p:grpSpPr>
          <a:xfrm>
            <a:off x="2843762" y="201067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Cambria" panose="02040503050406030204" pitchFamily="18" charset="0"/>
                </a:rPr>
                <a:t>wordline</a:t>
              </a:r>
              <a:endParaRPr lang="en-US" sz="2000" i="1" dirty="0">
                <a:solidFill>
                  <a:schemeClr val="tx1"/>
                </a:solidFill>
                <a:latin typeface="Cambria" panose="02040503050406030204" pitchFamily="18" charset="0"/>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Cambria" panose="02040503050406030204" pitchFamily="18" charset="0"/>
                </a:rPr>
                <a:t>bitline</a:t>
              </a:r>
              <a:endParaRPr lang="en-US" sz="2000" i="1" dirty="0">
                <a:solidFill>
                  <a:schemeClr val="tx1"/>
                </a:solidFill>
                <a:latin typeface="Cambria" panose="02040503050406030204" pitchFamily="18" charset="0"/>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518716"/>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Stored data is </a:t>
            </a:r>
            <a:r>
              <a:rPr lang="en-US" sz="3200" b="1" dirty="0">
                <a:solidFill>
                  <a:srgbClr val="C00000"/>
                </a:solidFill>
              </a:rPr>
              <a:t>corrupted</a:t>
            </a:r>
            <a:r>
              <a:rPr lang="en-US" sz="3200" dirty="0">
                <a:solidFill>
                  <a:srgbClr val="FF0000"/>
                </a:solidFill>
              </a:rPr>
              <a:t> </a:t>
            </a:r>
            <a:r>
              <a:rPr lang="en-US" sz="3200" dirty="0"/>
              <a:t>if too much charge leaks (i.e., the capacitor voltage degrades too much)</a:t>
            </a:r>
            <a:endParaRPr lang="en-US" sz="3200" b="1" dirty="0"/>
          </a:p>
        </p:txBody>
      </p:sp>
      <p:grpSp>
        <p:nvGrpSpPr>
          <p:cNvPr id="87" name="Group 86"/>
          <p:cNvGrpSpPr/>
          <p:nvPr/>
        </p:nvGrpSpPr>
        <p:grpSpPr>
          <a:xfrm>
            <a:off x="4296235" y="345910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algn="ctr"/>
              <a:r>
                <a:rPr lang="en-US" sz="2000" dirty="0">
                  <a:solidFill>
                    <a:srgbClr val="C00000"/>
                  </a:solidFill>
                  <a:latin typeface="Cambria" panose="02040503050406030204" pitchFamily="18" charset="0"/>
                </a:rPr>
                <a:t>charge</a:t>
              </a:r>
            </a:p>
            <a:p>
              <a:pPr algn="ctr"/>
              <a:r>
                <a:rPr lang="en-US" sz="2000" dirty="0">
                  <a:solidFill>
                    <a:srgbClr val="C00000"/>
                  </a:solidFill>
                  <a:latin typeface="Cambria" panose="02040503050406030204" pitchFamily="18" charset="0"/>
                </a:rPr>
                <a:t>leakage</a:t>
              </a:r>
            </a:p>
            <a:p>
              <a:pPr algn="ctr"/>
              <a:r>
                <a:rPr lang="en-US" sz="2000" dirty="0">
                  <a:solidFill>
                    <a:srgbClr val="C00000"/>
                  </a:solidFill>
                  <a:latin typeface="Cambria" panose="02040503050406030204" pitchFamily="18" charset="0"/>
                </a:rPr>
                <a:t>paths</a:t>
              </a:r>
            </a:p>
          </p:txBody>
        </p:sp>
      </p:grpSp>
      <p:sp>
        <p:nvSpPr>
          <p:cNvPr id="4" name="TextBox 3"/>
          <p:cNvSpPr txBox="1"/>
          <p:nvPr/>
        </p:nvSpPr>
        <p:spPr>
          <a:xfrm>
            <a:off x="3513692" y="6518290"/>
            <a:ext cx="1757212" cy="369332"/>
          </a:xfrm>
          <a:prstGeom prst="rect">
            <a:avLst/>
          </a:prstGeom>
          <a:noFill/>
        </p:spPr>
        <p:txBody>
          <a:bodyPr wrap="none" rtlCol="0">
            <a:spAutoFit/>
          </a:bodyPr>
          <a:lstStyle/>
          <a:p>
            <a:r>
              <a:rPr lang="en-US" b="1" dirty="0">
                <a:solidFill>
                  <a:srgbClr val="7030A0"/>
                </a:solidFill>
              </a:rPr>
              <a:t>[Patel+, ISCA’17]</a:t>
            </a:r>
          </a:p>
        </p:txBody>
      </p:sp>
    </p:spTree>
    <p:extLst>
      <p:ext uri="{BB962C8B-B14F-4D97-AF65-F5344CB8AC3E}">
        <p14:creationId xmlns:p14="http://schemas.microsoft.com/office/powerpoint/2010/main" val="5948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 grpId="0" build="p"/>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F458FF1-A8F4-453D-94B5-125FB76CBD1E}"/>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91749A-2F1D-4D24-9EAA-1781E27EF9A6}"/>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cxnSpLocks/>
          </p:cNvCxnSpPr>
          <p:nvPr/>
        </p:nvCxnSpPr>
        <p:spPr>
          <a:xfrm flipV="1">
            <a:off x="2047613" y="2999218"/>
            <a:ext cx="5895628" cy="4037"/>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a:t>DRAM Refresh</a:t>
            </a:r>
          </a:p>
        </p:txBody>
      </p:sp>
      <p:sp>
        <p:nvSpPr>
          <p:cNvPr id="23" name="Content Placeholder 2"/>
          <p:cNvSpPr txBox="1">
            <a:spLocks/>
          </p:cNvSpPr>
          <p:nvPr/>
        </p:nvSpPr>
        <p:spPr>
          <a:xfrm>
            <a:off x="3" y="5614075"/>
            <a:ext cx="9143997" cy="740189"/>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00" dirty="0"/>
          </a:p>
          <a:p>
            <a:pPr marL="0" indent="0" algn="ctr">
              <a:buNone/>
            </a:pPr>
            <a:r>
              <a:rPr lang="en-US" sz="2800" dirty="0"/>
              <a:t>Periodic </a:t>
            </a:r>
            <a:r>
              <a:rPr lang="en-US" sz="2800" b="1" dirty="0"/>
              <a:t>refresh operations </a:t>
            </a:r>
            <a:r>
              <a:rPr lang="en-US" sz="2800" dirty="0"/>
              <a:t>preserve stored data</a:t>
            </a:r>
          </a:p>
          <a:p>
            <a:pPr marL="0" indent="0" algn="ctr">
              <a:buNone/>
            </a:pPr>
            <a:endParaRPr lang="en-US" sz="2800" dirty="0"/>
          </a:p>
        </p:txBody>
      </p:sp>
      <p:cxnSp>
        <p:nvCxnSpPr>
          <p:cNvPr id="67" name="Straight Arrow Connector 66"/>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Capacitor voltage (</a:t>
            </a:r>
            <a:r>
              <a:rPr lang="en-US" sz="2400" dirty="0" err="1">
                <a:solidFill>
                  <a:schemeClr val="tx1"/>
                </a:solidFill>
                <a:latin typeface="Cambria" panose="02040503050406030204" pitchFamily="18" charset="0"/>
              </a:rPr>
              <a:t>Vdd</a:t>
            </a:r>
            <a:r>
              <a:rPr lang="en-US" sz="2400" dirty="0">
                <a:solidFill>
                  <a:schemeClr val="tx1"/>
                </a:solidFill>
                <a:latin typeface="Cambria" panose="02040503050406030204" pitchFamily="18" charset="0"/>
              </a:rPr>
              <a:t>)</a:t>
            </a:r>
          </a:p>
        </p:txBody>
      </p:sp>
      <p:sp>
        <p:nvSpPr>
          <p:cNvPr id="76" name="Arc 75"/>
          <p:cNvSpPr/>
          <p:nvPr/>
        </p:nvSpPr>
        <p:spPr>
          <a:xfrm flipH="1" flipV="1">
            <a:off x="1813325"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ectangle 76"/>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736752"/>
            <a:ext cx="968535" cy="461665"/>
          </a:xfrm>
          <a:prstGeom prst="rect">
            <a:avLst/>
          </a:prstGeom>
        </p:spPr>
        <p:txBody>
          <a:bodyPr wrap="none">
            <a:spAutoFit/>
          </a:bodyPr>
          <a:lstStyle/>
          <a:p>
            <a:pPr algn="ctr"/>
            <a:r>
              <a:rPr lang="en-US" sz="2400" dirty="0">
                <a:latin typeface="Cambria" panose="02040503050406030204" pitchFamily="18" charset="0"/>
              </a:rPr>
              <a:t>100%</a:t>
            </a:r>
          </a:p>
        </p:txBody>
      </p:sp>
      <p:sp>
        <p:nvSpPr>
          <p:cNvPr id="80" name="Rectangle 79"/>
          <p:cNvSpPr/>
          <p:nvPr/>
        </p:nvSpPr>
        <p:spPr>
          <a:xfrm>
            <a:off x="1350707" y="4480051"/>
            <a:ext cx="628697" cy="461665"/>
          </a:xfrm>
          <a:prstGeom prst="rect">
            <a:avLst/>
          </a:prstGeom>
        </p:spPr>
        <p:txBody>
          <a:bodyPr wrap="none">
            <a:spAutoFit/>
          </a:bodyPr>
          <a:lstStyle/>
          <a:p>
            <a:pPr algn="ctr"/>
            <a:r>
              <a:rPr lang="en-US" sz="2400" dirty="0">
                <a:latin typeface="Cambria" panose="02040503050406030204" pitchFamily="18" charset="0"/>
              </a:rPr>
              <a:t>0%</a:t>
            </a:r>
          </a:p>
        </p:txBody>
      </p:sp>
      <p:sp>
        <p:nvSpPr>
          <p:cNvPr id="51" name="Rectangle 50"/>
          <p:cNvSpPr/>
          <p:nvPr/>
        </p:nvSpPr>
        <p:spPr>
          <a:xfrm>
            <a:off x="1091271" y="2761599"/>
            <a:ext cx="873060" cy="461665"/>
          </a:xfrm>
          <a:prstGeom prst="rect">
            <a:avLst/>
          </a:prstGeom>
        </p:spPr>
        <p:txBody>
          <a:bodyPr wrap="none">
            <a:spAutoFit/>
          </a:bodyPr>
          <a:lstStyle/>
          <a:p>
            <a:pPr algn="ctr"/>
            <a:r>
              <a:rPr lang="en-US" sz="2400" dirty="0" err="1">
                <a:solidFill>
                  <a:schemeClr val="tx1">
                    <a:lumMod val="50000"/>
                    <a:lumOff val="50000"/>
                  </a:schemeClr>
                </a:solidFill>
                <a:latin typeface="Cambria" panose="02040503050406030204" pitchFamily="18" charset="0"/>
              </a:rPr>
              <a:t>Vmin</a:t>
            </a:r>
            <a:endParaRPr lang="en-US" sz="2400" dirty="0">
              <a:solidFill>
                <a:schemeClr val="tx1">
                  <a:lumMod val="50000"/>
                  <a:lumOff val="50000"/>
                </a:schemeClr>
              </a:solidFill>
              <a:latin typeface="Cambria" panose="02040503050406030204" pitchFamily="18" charset="0"/>
            </a:endParaRPr>
          </a:p>
        </p:txBody>
      </p:sp>
      <p:grpSp>
        <p:nvGrpSpPr>
          <p:cNvPr id="18" name="Group 17">
            <a:extLst>
              <a:ext uri="{FF2B5EF4-FFF2-40B4-BE49-F238E27FC236}">
                <a16:creationId xmlns:a16="http://schemas.microsoft.com/office/drawing/2014/main" id="{AFA30E8D-7DAC-42D5-8EA2-063052FEE9BE}"/>
              </a:ext>
            </a:extLst>
          </p:cNvPr>
          <p:cNvGrpSpPr/>
          <p:nvPr/>
        </p:nvGrpSpPr>
        <p:grpSpPr>
          <a:xfrm>
            <a:off x="1803251" y="1439066"/>
            <a:ext cx="2128147" cy="432873"/>
            <a:chOff x="1803251" y="1439066"/>
            <a:chExt cx="2128147" cy="432873"/>
          </a:xfrm>
        </p:grpSpPr>
        <p:cxnSp>
          <p:nvCxnSpPr>
            <p:cNvPr id="57" name="Straight Arrow Connector 56"/>
            <p:cNvCxnSpPr>
              <a:cxnSpLocks/>
            </p:cNvCxnSpPr>
            <p:nvPr/>
          </p:nvCxnSpPr>
          <p:spPr>
            <a:xfrm flipV="1">
              <a:off x="2047613" y="1871938"/>
              <a:ext cx="1639425" cy="1"/>
            </a:xfrm>
            <a:prstGeom prst="straightConnector1">
              <a:avLst/>
            </a:prstGeom>
            <a:ln w="41275" cap="rnd">
              <a:solidFill>
                <a:schemeClr val="bg1">
                  <a:lumMod val="50000"/>
                </a:schemeClr>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803251" y="1439066"/>
              <a:ext cx="2128147" cy="400110"/>
            </a:xfrm>
            <a:prstGeom prst="rect">
              <a:avLst/>
            </a:prstGeom>
          </p:spPr>
          <p:txBody>
            <a:bodyPr wrap="none">
              <a:spAutoFit/>
            </a:bodyPr>
            <a:lstStyle/>
            <a:p>
              <a:r>
                <a:rPr lang="en-US" sz="2000" b="1" dirty="0">
                  <a:solidFill>
                    <a:schemeClr val="tx1">
                      <a:lumMod val="50000"/>
                      <a:lumOff val="50000"/>
                    </a:schemeClr>
                  </a:solidFill>
                  <a:latin typeface="Cambria" panose="02040503050406030204" pitchFamily="18" charset="0"/>
                </a:rPr>
                <a:t>Refresh Window</a:t>
              </a:r>
              <a:endParaRPr lang="en-US" sz="2000" dirty="0">
                <a:solidFill>
                  <a:schemeClr val="tx1">
                    <a:lumMod val="50000"/>
                    <a:lumOff val="50000"/>
                  </a:schemeClr>
                </a:solidFill>
                <a:latin typeface="Cambria" panose="02040503050406030204" pitchFamily="18" charset="0"/>
              </a:endParaRPr>
            </a:p>
          </p:txBody>
        </p:sp>
      </p:grpSp>
      <p:cxnSp>
        <p:nvCxnSpPr>
          <p:cNvPr id="5" name="Straight Connector 4">
            <a:extLst>
              <a:ext uri="{FF2B5EF4-FFF2-40B4-BE49-F238E27FC236}">
                <a16:creationId xmlns:a16="http://schemas.microsoft.com/office/drawing/2014/main" id="{4C3D01DB-1D9E-4EEA-8030-3F90FCCBB2BE}"/>
              </a:ext>
            </a:extLst>
          </p:cNvPr>
          <p:cNvCxnSpPr>
            <a:cxnSpLocks/>
            <a:stCxn id="24" idx="2"/>
          </p:cNvCxnSpPr>
          <p:nvPr/>
        </p:nvCxnSpPr>
        <p:spPr>
          <a:xfrm flipH="1">
            <a:off x="3663274" y="2020583"/>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9AB6951-CC5D-4C36-923B-71CF183F8D68}"/>
              </a:ext>
            </a:extLst>
          </p:cNvPr>
          <p:cNvGrpSpPr/>
          <p:nvPr/>
        </p:nvGrpSpPr>
        <p:grpSpPr>
          <a:xfrm>
            <a:off x="3480200" y="-364480"/>
            <a:ext cx="8334989" cy="3431983"/>
            <a:chOff x="3480200" y="-364480"/>
            <a:chExt cx="8334989" cy="3431983"/>
          </a:xfrm>
        </p:grpSpPr>
        <p:sp>
          <p:nvSpPr>
            <p:cNvPr id="24" name="Arc 23">
              <a:extLst>
                <a:ext uri="{FF2B5EF4-FFF2-40B4-BE49-F238E27FC236}">
                  <a16:creationId xmlns:a16="http://schemas.microsoft.com/office/drawing/2014/main" id="{83B856FB-610F-49C8-BD97-A90B4A7A49ED}"/>
                </a:ext>
              </a:extLst>
            </p:cNvPr>
            <p:cNvSpPr/>
            <p:nvPr/>
          </p:nvSpPr>
          <p:spPr>
            <a:xfrm flipH="1" flipV="1">
              <a:off x="3480200"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9D1AF6E1-8F57-44D8-82F5-0908B44F77E9}"/>
                </a:ext>
              </a:extLst>
            </p:cNvPr>
            <p:cNvSpPr/>
            <p:nvPr/>
          </p:nvSpPr>
          <p:spPr>
            <a:xfrm flipH="1" flipV="1">
              <a:off x="5115835" y="-364480"/>
              <a:ext cx="5063719" cy="3431983"/>
            </a:xfrm>
            <a:prstGeom prst="arc">
              <a:avLst>
                <a:gd name="adj1" fmla="val 1754805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4727D4A-5DC7-4C9B-B02E-D744E27C0D60}"/>
                </a:ext>
              </a:extLst>
            </p:cNvPr>
            <p:cNvCxnSpPr>
              <a:cxnSpLocks/>
            </p:cNvCxnSpPr>
            <p:nvPr/>
          </p:nvCxnSpPr>
          <p:spPr>
            <a:xfrm flipH="1">
              <a:off x="5301827" y="2038614"/>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6E662032-5A07-4BEC-A200-2EFFD417A680}"/>
                </a:ext>
              </a:extLst>
            </p:cNvPr>
            <p:cNvSpPr/>
            <p:nvPr/>
          </p:nvSpPr>
          <p:spPr>
            <a:xfrm flipH="1" flipV="1">
              <a:off x="6751470" y="-364480"/>
              <a:ext cx="5063719" cy="3431983"/>
            </a:xfrm>
            <a:prstGeom prst="arc">
              <a:avLst>
                <a:gd name="adj1" fmla="val 18588477"/>
                <a:gd name="adj2" fmla="val 20639277"/>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541FAF3-7442-40F1-871A-8DCBF0E66D37}"/>
                </a:ext>
              </a:extLst>
            </p:cNvPr>
            <p:cNvCxnSpPr>
              <a:cxnSpLocks/>
            </p:cNvCxnSpPr>
            <p:nvPr/>
          </p:nvCxnSpPr>
          <p:spPr>
            <a:xfrm flipH="1">
              <a:off x="6937462" y="2038614"/>
              <a:ext cx="17308" cy="98267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3E956941-F75B-46F6-89FA-A0CB7356D288}"/>
              </a:ext>
            </a:extLst>
          </p:cNvPr>
          <p:cNvGrpSpPr/>
          <p:nvPr/>
        </p:nvGrpSpPr>
        <p:grpSpPr>
          <a:xfrm>
            <a:off x="3575211" y="866136"/>
            <a:ext cx="3447395" cy="1085938"/>
            <a:chOff x="3575211" y="866136"/>
            <a:chExt cx="3447395" cy="1085938"/>
          </a:xfrm>
        </p:grpSpPr>
        <p:sp>
          <p:nvSpPr>
            <p:cNvPr id="35" name="Rectangle 34">
              <a:extLst>
                <a:ext uri="{FF2B5EF4-FFF2-40B4-BE49-F238E27FC236}">
                  <a16:creationId xmlns:a16="http://schemas.microsoft.com/office/drawing/2014/main" id="{07816A23-690B-44F2-8A0C-82887363C911}"/>
                </a:ext>
              </a:extLst>
            </p:cNvPr>
            <p:cNvSpPr/>
            <p:nvPr/>
          </p:nvSpPr>
          <p:spPr>
            <a:xfrm>
              <a:off x="3575211" y="866136"/>
              <a:ext cx="3447395" cy="48490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Refresh Operations</a:t>
              </a:r>
            </a:p>
          </p:txBody>
        </p:sp>
        <p:cxnSp>
          <p:nvCxnSpPr>
            <p:cNvPr id="36" name="Straight Arrow Connector 35">
              <a:extLst>
                <a:ext uri="{FF2B5EF4-FFF2-40B4-BE49-F238E27FC236}">
                  <a16:creationId xmlns:a16="http://schemas.microsoft.com/office/drawing/2014/main" id="{3FD20B55-3A46-4F05-84A4-FB2E313A3F91}"/>
                </a:ext>
              </a:extLst>
            </p:cNvPr>
            <p:cNvCxnSpPr>
              <a:cxnSpLocks/>
            </p:cNvCxnSpPr>
            <p:nvPr/>
          </p:nvCxnSpPr>
          <p:spPr>
            <a:xfrm flipH="1">
              <a:off x="3731360" y="1392100"/>
              <a:ext cx="593612" cy="53138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62498E2-9AF6-4FC7-8CE2-4A74FABD8B19}"/>
                </a:ext>
              </a:extLst>
            </p:cNvPr>
            <p:cNvCxnSpPr>
              <a:cxnSpLocks/>
            </p:cNvCxnSpPr>
            <p:nvPr/>
          </p:nvCxnSpPr>
          <p:spPr>
            <a:xfrm>
              <a:off x="5319135" y="1366203"/>
              <a:ext cx="0" cy="54946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E4B74F-483A-4BCF-979F-A1F7104D16C0}"/>
                </a:ext>
              </a:extLst>
            </p:cNvPr>
            <p:cNvCxnSpPr>
              <a:cxnSpLocks/>
            </p:cNvCxnSpPr>
            <p:nvPr/>
          </p:nvCxnSpPr>
          <p:spPr>
            <a:xfrm>
              <a:off x="6493112" y="1392100"/>
              <a:ext cx="408680" cy="559974"/>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D0062C61-0F9D-4381-A507-A7EDEF776157}"/>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time</a:t>
            </a:r>
          </a:p>
        </p:txBody>
      </p:sp>
      <p:grpSp>
        <p:nvGrpSpPr>
          <p:cNvPr id="27" name="Group 26">
            <a:extLst>
              <a:ext uri="{FF2B5EF4-FFF2-40B4-BE49-F238E27FC236}">
                <a16:creationId xmlns:a16="http://schemas.microsoft.com/office/drawing/2014/main" id="{751E90F9-F40D-4E64-AF41-722E2903C360}"/>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A728E6EF-CD83-47F1-9A43-3A2460340F00}"/>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D78DD6A-BA54-4240-9B56-590CC3E356DB}"/>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3" name="Straight Arrow Connector 52">
              <a:extLst>
                <a:ext uri="{FF2B5EF4-FFF2-40B4-BE49-F238E27FC236}">
                  <a16:creationId xmlns:a16="http://schemas.microsoft.com/office/drawing/2014/main" id="{C19B4CBD-144C-4E3A-8BF8-DDAB5F4A8E1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4F16482-3FFA-4F70-8A20-667184FF1125}"/>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grpSp>
      <p:grpSp>
        <p:nvGrpSpPr>
          <p:cNvPr id="26" name="Group 25">
            <a:extLst>
              <a:ext uri="{FF2B5EF4-FFF2-40B4-BE49-F238E27FC236}">
                <a16:creationId xmlns:a16="http://schemas.microsoft.com/office/drawing/2014/main" id="{55C3E821-F990-4F16-8438-2A21450BF5B2}"/>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3124215D-ED17-46B3-B6A3-7FD51CB4AD39}"/>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8" name="Straight Arrow Connector 57">
              <a:extLst>
                <a:ext uri="{FF2B5EF4-FFF2-40B4-BE49-F238E27FC236}">
                  <a16:creationId xmlns:a16="http://schemas.microsoft.com/office/drawing/2014/main" id="{0ECAB5B7-F210-4B5E-94C3-7A1B60EF4814}"/>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354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000"/>
                                        <p:tgtEl>
                                          <p:spTgt spid="17"/>
                                        </p:tgtEl>
                                      </p:cBhvr>
                                    </p:animEffect>
                                  </p:childTnLst>
                                </p:cTn>
                              </p:par>
                              <p:par>
                                <p:cTn id="32" presetID="1"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23" grpId="0" animBg="1"/>
      <p:bldP spid="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F458FF1-A8F4-453D-94B5-125FB76CBD1E}"/>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91749A-2F1D-4D24-9EAA-1781E27EF9A6}"/>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Arrow Connector 51"/>
          <p:cNvCxnSpPr>
            <a:cxnSpLocks/>
          </p:cNvCxnSpPr>
          <p:nvPr/>
        </p:nvCxnSpPr>
        <p:spPr>
          <a:xfrm>
            <a:off x="2047613" y="3003255"/>
            <a:ext cx="5895628" cy="3441"/>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b="1" dirty="0" err="1"/>
              <a:t>RowHammer</a:t>
            </a:r>
            <a:r>
              <a:rPr lang="en-US" b="1" dirty="0"/>
              <a:t> Bitflips</a:t>
            </a:r>
          </a:p>
        </p:txBody>
      </p:sp>
      <p:cxnSp>
        <p:nvCxnSpPr>
          <p:cNvPr id="67" name="Straight Arrow Connector 66"/>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Capacitor voltage (</a:t>
            </a:r>
            <a:r>
              <a:rPr lang="en-US" sz="2400" dirty="0" err="1">
                <a:solidFill>
                  <a:schemeClr val="tx1"/>
                </a:solidFill>
                <a:latin typeface="Cambria" panose="02040503050406030204" pitchFamily="18" charset="0"/>
              </a:rPr>
              <a:t>Vdd</a:t>
            </a:r>
            <a:r>
              <a:rPr lang="en-US" sz="2400" dirty="0">
                <a:solidFill>
                  <a:schemeClr val="tx1"/>
                </a:solidFill>
                <a:latin typeface="Cambria" panose="02040503050406030204" pitchFamily="18" charset="0"/>
              </a:rPr>
              <a:t>)</a:t>
            </a:r>
          </a:p>
        </p:txBody>
      </p:sp>
      <p:sp>
        <p:nvSpPr>
          <p:cNvPr id="77" name="Rectangle 76"/>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736752"/>
            <a:ext cx="968535" cy="461665"/>
          </a:xfrm>
          <a:prstGeom prst="rect">
            <a:avLst/>
          </a:prstGeom>
        </p:spPr>
        <p:txBody>
          <a:bodyPr wrap="none">
            <a:spAutoFit/>
          </a:bodyPr>
          <a:lstStyle/>
          <a:p>
            <a:pPr algn="ctr"/>
            <a:r>
              <a:rPr lang="en-US" sz="2400" dirty="0">
                <a:latin typeface="Cambria" panose="02040503050406030204" pitchFamily="18" charset="0"/>
              </a:rPr>
              <a:t>100%</a:t>
            </a:r>
          </a:p>
        </p:txBody>
      </p:sp>
      <p:sp>
        <p:nvSpPr>
          <p:cNvPr id="80" name="Rectangle 79"/>
          <p:cNvSpPr/>
          <p:nvPr/>
        </p:nvSpPr>
        <p:spPr>
          <a:xfrm>
            <a:off x="1350707" y="4480051"/>
            <a:ext cx="628697" cy="461665"/>
          </a:xfrm>
          <a:prstGeom prst="rect">
            <a:avLst/>
          </a:prstGeom>
        </p:spPr>
        <p:txBody>
          <a:bodyPr wrap="none">
            <a:spAutoFit/>
          </a:bodyPr>
          <a:lstStyle/>
          <a:p>
            <a:pPr algn="ctr"/>
            <a:r>
              <a:rPr lang="en-US" sz="2400" dirty="0">
                <a:latin typeface="Cambria" panose="02040503050406030204" pitchFamily="18" charset="0"/>
              </a:rPr>
              <a:t>0%</a:t>
            </a:r>
          </a:p>
        </p:txBody>
      </p:sp>
      <p:sp>
        <p:nvSpPr>
          <p:cNvPr id="51" name="Rectangle 50"/>
          <p:cNvSpPr/>
          <p:nvPr/>
        </p:nvSpPr>
        <p:spPr>
          <a:xfrm>
            <a:off x="1091271" y="2761599"/>
            <a:ext cx="873060" cy="461665"/>
          </a:xfrm>
          <a:prstGeom prst="rect">
            <a:avLst/>
          </a:prstGeom>
        </p:spPr>
        <p:txBody>
          <a:bodyPr wrap="none">
            <a:spAutoFit/>
          </a:bodyPr>
          <a:lstStyle/>
          <a:p>
            <a:pPr algn="ctr"/>
            <a:r>
              <a:rPr lang="en-US" sz="2400" dirty="0" err="1">
                <a:solidFill>
                  <a:schemeClr val="tx1">
                    <a:lumMod val="50000"/>
                    <a:lumOff val="50000"/>
                  </a:schemeClr>
                </a:solidFill>
                <a:latin typeface="Cambria" panose="02040503050406030204" pitchFamily="18" charset="0"/>
              </a:rPr>
              <a:t>Vmin</a:t>
            </a:r>
            <a:endParaRPr lang="en-US" sz="2400" dirty="0">
              <a:solidFill>
                <a:schemeClr val="tx1">
                  <a:lumMod val="50000"/>
                  <a:lumOff val="50000"/>
                </a:schemeClr>
              </a:solidFill>
              <a:latin typeface="Cambria" panose="02040503050406030204" pitchFamily="18" charset="0"/>
            </a:endParaRPr>
          </a:p>
        </p:txBody>
      </p:sp>
      <p:sp>
        <p:nvSpPr>
          <p:cNvPr id="47" name="Rectangle 46">
            <a:extLst>
              <a:ext uri="{FF2B5EF4-FFF2-40B4-BE49-F238E27FC236}">
                <a16:creationId xmlns:a16="http://schemas.microsoft.com/office/drawing/2014/main" id="{D0062C61-0F9D-4381-A507-A7EDEF776157}"/>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time</a:t>
            </a:r>
          </a:p>
        </p:txBody>
      </p:sp>
      <p:grpSp>
        <p:nvGrpSpPr>
          <p:cNvPr id="27" name="Group 26">
            <a:extLst>
              <a:ext uri="{FF2B5EF4-FFF2-40B4-BE49-F238E27FC236}">
                <a16:creationId xmlns:a16="http://schemas.microsoft.com/office/drawing/2014/main" id="{751E90F9-F40D-4E64-AF41-722E2903C360}"/>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A728E6EF-CD83-47F1-9A43-3A2460340F00}"/>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D78DD6A-BA54-4240-9B56-590CC3E356DB}"/>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3" name="Straight Arrow Connector 52">
              <a:extLst>
                <a:ext uri="{FF2B5EF4-FFF2-40B4-BE49-F238E27FC236}">
                  <a16:creationId xmlns:a16="http://schemas.microsoft.com/office/drawing/2014/main" id="{C19B4CBD-144C-4E3A-8BF8-DDAB5F4A8E1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4F16482-3FFA-4F70-8A20-667184FF1125}"/>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grpSp>
      <p:grpSp>
        <p:nvGrpSpPr>
          <p:cNvPr id="26" name="Group 25">
            <a:extLst>
              <a:ext uri="{FF2B5EF4-FFF2-40B4-BE49-F238E27FC236}">
                <a16:creationId xmlns:a16="http://schemas.microsoft.com/office/drawing/2014/main" id="{55C3E821-F990-4F16-8438-2A21450BF5B2}"/>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3124215D-ED17-46B3-B6A3-7FD51CB4AD39}"/>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8" name="Straight Arrow Connector 57">
              <a:extLst>
                <a:ext uri="{FF2B5EF4-FFF2-40B4-BE49-F238E27FC236}">
                  <a16:creationId xmlns:a16="http://schemas.microsoft.com/office/drawing/2014/main" id="{0ECAB5B7-F210-4B5E-94C3-7A1B60EF4814}"/>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79" name="Arc 78">
            <a:extLst>
              <a:ext uri="{FF2B5EF4-FFF2-40B4-BE49-F238E27FC236}">
                <a16:creationId xmlns:a16="http://schemas.microsoft.com/office/drawing/2014/main" id="{2CADF029-6A1E-464F-A8D5-4D1B545556C1}"/>
              </a:ext>
            </a:extLst>
          </p:cNvPr>
          <p:cNvSpPr/>
          <p:nvPr/>
        </p:nvSpPr>
        <p:spPr>
          <a:xfrm flipH="1" flipV="1">
            <a:off x="1821826" y="-403104"/>
            <a:ext cx="5063719" cy="3431983"/>
          </a:xfrm>
          <a:prstGeom prst="arc">
            <a:avLst>
              <a:gd name="adj1" fmla="val 1989783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FDDAE921-A987-A549-9D37-D45286C29EDB}"/>
              </a:ext>
            </a:extLst>
          </p:cNvPr>
          <p:cNvSpPr/>
          <p:nvPr/>
        </p:nvSpPr>
        <p:spPr>
          <a:xfrm flipH="1" flipV="1">
            <a:off x="1821825" y="45918"/>
            <a:ext cx="5063719" cy="3431983"/>
          </a:xfrm>
          <a:prstGeom prst="arc">
            <a:avLst>
              <a:gd name="adj1" fmla="val 19215850"/>
              <a:gd name="adj2" fmla="val 19973194"/>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Arc 86">
            <a:extLst>
              <a:ext uri="{FF2B5EF4-FFF2-40B4-BE49-F238E27FC236}">
                <a16:creationId xmlns:a16="http://schemas.microsoft.com/office/drawing/2014/main" id="{D0C36318-5BFB-0F45-8BD8-B2D1843ED3F8}"/>
              </a:ext>
            </a:extLst>
          </p:cNvPr>
          <p:cNvSpPr/>
          <p:nvPr/>
        </p:nvSpPr>
        <p:spPr>
          <a:xfrm flipH="1" flipV="1">
            <a:off x="1821825" y="513196"/>
            <a:ext cx="5063719" cy="3431983"/>
          </a:xfrm>
          <a:prstGeom prst="arc">
            <a:avLst>
              <a:gd name="adj1" fmla="val 18435370"/>
              <a:gd name="adj2" fmla="val 19263415"/>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88" name="Arc 87">
            <a:extLst>
              <a:ext uri="{FF2B5EF4-FFF2-40B4-BE49-F238E27FC236}">
                <a16:creationId xmlns:a16="http://schemas.microsoft.com/office/drawing/2014/main" id="{0D53C58A-F5EB-0645-966E-62D2DB9EC49B}"/>
              </a:ext>
            </a:extLst>
          </p:cNvPr>
          <p:cNvSpPr/>
          <p:nvPr/>
        </p:nvSpPr>
        <p:spPr>
          <a:xfrm flipH="1" flipV="1">
            <a:off x="1821825" y="933198"/>
            <a:ext cx="5063719" cy="3431983"/>
          </a:xfrm>
          <a:prstGeom prst="arc">
            <a:avLst>
              <a:gd name="adj1" fmla="val 17548052"/>
              <a:gd name="adj2" fmla="val 18522140"/>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199FC35F-974A-2141-A453-250B46645F91}"/>
              </a:ext>
            </a:extLst>
          </p:cNvPr>
          <p:cNvCxnSpPr>
            <a:cxnSpLocks/>
          </p:cNvCxnSpPr>
          <p:nvPr/>
        </p:nvCxnSpPr>
        <p:spPr>
          <a:xfrm>
            <a:off x="3175564" y="3728072"/>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71C1286-BEE0-0C47-A695-CCC57624E019}"/>
              </a:ext>
            </a:extLst>
          </p:cNvPr>
          <p:cNvCxnSpPr>
            <a:cxnSpLocks/>
          </p:cNvCxnSpPr>
          <p:nvPr/>
        </p:nvCxnSpPr>
        <p:spPr>
          <a:xfrm>
            <a:off x="2742176" y="3064749"/>
            <a:ext cx="0" cy="502795"/>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4F49FC1-8B74-4F41-8212-036D95694489}"/>
              </a:ext>
            </a:extLst>
          </p:cNvPr>
          <p:cNvCxnSpPr>
            <a:cxnSpLocks/>
          </p:cNvCxnSpPr>
          <p:nvPr/>
        </p:nvCxnSpPr>
        <p:spPr>
          <a:xfrm>
            <a:off x="2351652" y="2360357"/>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911A08B1-A624-0A4E-836E-FF83090A1043}"/>
              </a:ext>
            </a:extLst>
          </p:cNvPr>
          <p:cNvCxnSpPr>
            <a:cxnSpLocks/>
          </p:cNvCxnSpPr>
          <p:nvPr/>
        </p:nvCxnSpPr>
        <p:spPr>
          <a:xfrm>
            <a:off x="3186334"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7015581-9E19-2C46-AACC-0C817B6FA8F6}"/>
              </a:ext>
            </a:extLst>
          </p:cNvPr>
          <p:cNvCxnSpPr>
            <a:cxnSpLocks/>
          </p:cNvCxnSpPr>
          <p:nvPr/>
        </p:nvCxnSpPr>
        <p:spPr>
          <a:xfrm>
            <a:off x="2752684" y="2031816"/>
            <a:ext cx="0" cy="2699302"/>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605F54D-6F8D-8441-ABA8-E8BD3983E395}"/>
              </a:ext>
            </a:extLst>
          </p:cNvPr>
          <p:cNvCxnSpPr>
            <a:cxnSpLocks/>
          </p:cNvCxnSpPr>
          <p:nvPr/>
        </p:nvCxnSpPr>
        <p:spPr>
          <a:xfrm>
            <a:off x="2359459"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8207B036-4954-0442-838F-CF76117D1EC9}"/>
              </a:ext>
            </a:extLst>
          </p:cNvPr>
          <p:cNvSpPr/>
          <p:nvPr/>
        </p:nvSpPr>
        <p:spPr>
          <a:xfrm>
            <a:off x="1037198" y="5426572"/>
            <a:ext cx="3425569"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lumMod val="50000"/>
                    <a:lumOff val="50000"/>
                  </a:schemeClr>
                </a:solidFill>
                <a:latin typeface="Cambria" panose="02040503050406030204" pitchFamily="18" charset="0"/>
              </a:rPr>
              <a:t>RowHammer</a:t>
            </a:r>
            <a:r>
              <a:rPr lang="en-US" sz="2000" b="1" i="1" dirty="0">
                <a:solidFill>
                  <a:schemeClr val="tx1">
                    <a:lumMod val="50000"/>
                    <a:lumOff val="50000"/>
                  </a:schemeClr>
                </a:solidFill>
                <a:latin typeface="Cambria" panose="02040503050406030204" pitchFamily="18" charset="0"/>
              </a:rPr>
              <a:t> Attack:</a:t>
            </a:r>
          </a:p>
          <a:p>
            <a:pPr algn="ctr"/>
            <a:r>
              <a:rPr lang="en-US" sz="2000" i="1" dirty="0">
                <a:solidFill>
                  <a:schemeClr val="tx1">
                    <a:lumMod val="50000"/>
                    <a:lumOff val="50000"/>
                  </a:schemeClr>
                </a:solidFill>
                <a:latin typeface="Cambria" panose="02040503050406030204" pitchFamily="18" charset="0"/>
              </a:rPr>
              <a:t>Accesses to nearby row</a:t>
            </a:r>
          </a:p>
        </p:txBody>
      </p:sp>
      <p:cxnSp>
        <p:nvCxnSpPr>
          <p:cNvPr id="97" name="Straight Arrow Connector 96">
            <a:extLst>
              <a:ext uri="{FF2B5EF4-FFF2-40B4-BE49-F238E27FC236}">
                <a16:creationId xmlns:a16="http://schemas.microsoft.com/office/drawing/2014/main" id="{A48A4DD0-0336-5043-8ABD-870763BFB0AF}"/>
              </a:ext>
            </a:extLst>
          </p:cNvPr>
          <p:cNvCxnSpPr>
            <a:cxnSpLocks/>
          </p:cNvCxnSpPr>
          <p:nvPr/>
        </p:nvCxnSpPr>
        <p:spPr>
          <a:xfrm flipV="1">
            <a:off x="2359459"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E782315-8009-E54D-BE70-904EFEE2021C}"/>
              </a:ext>
            </a:extLst>
          </p:cNvPr>
          <p:cNvCxnSpPr>
            <a:cxnSpLocks/>
          </p:cNvCxnSpPr>
          <p:nvPr/>
        </p:nvCxnSpPr>
        <p:spPr>
          <a:xfrm flipV="1">
            <a:off x="2749983"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6FEF7263-E9CC-5446-876D-82E64FD69271}"/>
              </a:ext>
            </a:extLst>
          </p:cNvPr>
          <p:cNvCxnSpPr>
            <a:cxnSpLocks/>
          </p:cNvCxnSpPr>
          <p:nvPr/>
        </p:nvCxnSpPr>
        <p:spPr>
          <a:xfrm flipV="1">
            <a:off x="3186334" y="4778398"/>
            <a:ext cx="0" cy="544087"/>
          </a:xfrm>
          <a:prstGeom prst="straightConnector1">
            <a:avLst/>
          </a:prstGeom>
          <a:ln w="38100">
            <a:solidFill>
              <a:schemeClr val="tx1">
                <a:lumMod val="50000"/>
                <a:lumOff val="50000"/>
              </a:schemeClr>
            </a:solidFill>
            <a:tailEnd type="triangle"/>
          </a:ln>
          <a:effectLst/>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B3D2C72-7165-CA47-AFDB-B9AC42838C60}"/>
              </a:ext>
            </a:extLst>
          </p:cNvPr>
          <p:cNvGrpSpPr/>
          <p:nvPr/>
        </p:nvGrpSpPr>
        <p:grpSpPr>
          <a:xfrm>
            <a:off x="1854432" y="1004661"/>
            <a:ext cx="2029652" cy="2672217"/>
            <a:chOff x="1854432" y="1004661"/>
            <a:chExt cx="2029652" cy="2672217"/>
          </a:xfrm>
        </p:grpSpPr>
        <p:sp>
          <p:nvSpPr>
            <p:cNvPr id="70" name="Rectangle 69">
              <a:extLst>
                <a:ext uri="{FF2B5EF4-FFF2-40B4-BE49-F238E27FC236}">
                  <a16:creationId xmlns:a16="http://schemas.microsoft.com/office/drawing/2014/main" id="{77D46A94-82D4-704B-9870-89AFF371BD0C}"/>
                </a:ext>
              </a:extLst>
            </p:cNvPr>
            <p:cNvSpPr/>
            <p:nvPr/>
          </p:nvSpPr>
          <p:spPr>
            <a:xfrm>
              <a:off x="1854432" y="1004661"/>
              <a:ext cx="2029652" cy="98171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Cambria" panose="02040503050406030204" pitchFamily="18" charset="0"/>
                </a:rPr>
                <a:t>RowHammer</a:t>
              </a:r>
              <a:r>
                <a:rPr lang="en-US" sz="2400" b="1" dirty="0">
                  <a:solidFill>
                    <a:srgbClr val="C00000"/>
                  </a:solidFill>
                  <a:latin typeface="Cambria" panose="02040503050406030204" pitchFamily="18" charset="0"/>
                </a:rPr>
                <a:t> </a:t>
              </a:r>
            </a:p>
            <a:p>
              <a:pPr algn="ctr"/>
              <a:r>
                <a:rPr lang="en-US" sz="2400" b="1" dirty="0">
                  <a:solidFill>
                    <a:srgbClr val="C00000"/>
                  </a:solidFill>
                  <a:latin typeface="Cambria" panose="02040503050406030204" pitchFamily="18" charset="0"/>
                </a:rPr>
                <a:t>Bitflip</a:t>
              </a:r>
            </a:p>
          </p:txBody>
        </p:sp>
        <p:cxnSp>
          <p:nvCxnSpPr>
            <p:cNvPr id="71" name="Straight Arrow Connector 70">
              <a:extLst>
                <a:ext uri="{FF2B5EF4-FFF2-40B4-BE49-F238E27FC236}">
                  <a16:creationId xmlns:a16="http://schemas.microsoft.com/office/drawing/2014/main" id="{635211A6-8EFB-C142-8C32-5C115A340D71}"/>
                </a:ext>
              </a:extLst>
            </p:cNvPr>
            <p:cNvCxnSpPr>
              <a:cxnSpLocks/>
              <a:stCxn id="70" idx="2"/>
            </p:cNvCxnSpPr>
            <p:nvPr/>
          </p:nvCxnSpPr>
          <p:spPr>
            <a:xfrm>
              <a:off x="2869258" y="1986372"/>
              <a:ext cx="92370" cy="797682"/>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69" name="Lightning Bolt 68">
              <a:extLst>
                <a:ext uri="{FF2B5EF4-FFF2-40B4-BE49-F238E27FC236}">
                  <a16:creationId xmlns:a16="http://schemas.microsoft.com/office/drawing/2014/main" id="{50637878-7E5F-324B-8EE9-E45A3DF59DBF}"/>
                </a:ext>
              </a:extLst>
            </p:cNvPr>
            <p:cNvSpPr/>
            <p:nvPr/>
          </p:nvSpPr>
          <p:spPr>
            <a:xfrm>
              <a:off x="2826744" y="2747152"/>
              <a:ext cx="704850" cy="929726"/>
            </a:xfrm>
            <a:prstGeom prst="lightningBolt">
              <a:avLst/>
            </a:prstGeom>
            <a:solidFill>
              <a:srgbClr val="FFFF00"/>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a:extLst>
              <a:ext uri="{FF2B5EF4-FFF2-40B4-BE49-F238E27FC236}">
                <a16:creationId xmlns:a16="http://schemas.microsoft.com/office/drawing/2014/main" id="{DC3F4612-7D39-FC4E-BE4A-3A7796332179}"/>
              </a:ext>
            </a:extLst>
          </p:cNvPr>
          <p:cNvCxnSpPr>
            <a:cxnSpLocks/>
          </p:cNvCxnSpPr>
          <p:nvPr/>
        </p:nvCxnSpPr>
        <p:spPr>
          <a:xfrm flipV="1">
            <a:off x="3681359" y="4276037"/>
            <a:ext cx="0" cy="484008"/>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C376958-94A2-4549-8A7A-68FFAB66BA7D}"/>
              </a:ext>
            </a:extLst>
          </p:cNvPr>
          <p:cNvCxnSpPr>
            <a:cxnSpLocks/>
          </p:cNvCxnSpPr>
          <p:nvPr/>
        </p:nvCxnSpPr>
        <p:spPr>
          <a:xfrm flipV="1">
            <a:off x="3671076" y="4724121"/>
            <a:ext cx="4222420" cy="2788"/>
          </a:xfrm>
          <a:prstGeom prst="line">
            <a:avLst/>
          </a:prstGeom>
          <a:ln w="76200">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74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wipe(up)">
                                      <p:cBhvr>
                                        <p:cTn id="17" dur="500"/>
                                        <p:tgtEl>
                                          <p:spTgt spid="92"/>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wipe(left)">
                                      <p:cBhvr>
                                        <p:cTn id="21" dur="500"/>
                                        <p:tgtEl>
                                          <p:spTgt spid="86"/>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9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8"/>
                                        </p:tgtEl>
                                        <p:attrNameLst>
                                          <p:attrName>style.visibility</p:attrName>
                                        </p:attrNameLst>
                                      </p:cBhvr>
                                      <p:to>
                                        <p:strVal val="visible"/>
                                      </p:to>
                                    </p:set>
                                  </p:childTnLst>
                                </p:cTn>
                              </p:par>
                              <p:par>
                                <p:cTn id="30" presetID="22" presetClass="entr" presetSubtype="1" fill="hold" nodeType="with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wipe(up)">
                                      <p:cBhvr>
                                        <p:cTn id="32" dur="500"/>
                                        <p:tgtEl>
                                          <p:spTgt spid="91"/>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wipe(left)">
                                      <p:cBhvr>
                                        <p:cTn id="36" dur="500"/>
                                        <p:tgtEl>
                                          <p:spTgt spid="87"/>
                                        </p:tgtEl>
                                      </p:cBhvr>
                                    </p:animEffec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childTnLst>
                                </p:cTn>
                              </p:par>
                              <p:par>
                                <p:cTn id="42" presetID="22" presetClass="entr" presetSubtype="1" fill="hold"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up)">
                                      <p:cBhvr>
                                        <p:cTn id="44" dur="500"/>
                                        <p:tgtEl>
                                          <p:spTgt spid="9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500"/>
                                        <p:tgtEl>
                                          <p:spTgt spid="88"/>
                                        </p:tgtEl>
                                      </p:cBhvr>
                                    </p:animEffect>
                                  </p:childTnLst>
                                </p:cTn>
                              </p:par>
                            </p:childTnLst>
                          </p:cTn>
                        </p:par>
                        <p:par>
                          <p:cTn id="49" fill="hold">
                            <p:stCondLst>
                              <p:cond delay="3500"/>
                            </p:stCondLst>
                            <p:childTnLst>
                              <p:par>
                                <p:cTn id="50" presetID="22" presetClass="entr" presetSubtype="1" fill="hold"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500"/>
                                        <p:tgtEl>
                                          <p:spTgt spid="61"/>
                                        </p:tgtEl>
                                      </p:cBhvr>
                                    </p:animEffect>
                                  </p:childTnLst>
                                </p:cTn>
                              </p:par>
                            </p:childTnLst>
                          </p:cTn>
                        </p:par>
                        <p:par>
                          <p:cTn id="53" fill="hold">
                            <p:stCondLst>
                              <p:cond delay="4000"/>
                            </p:stCondLst>
                            <p:childTnLst>
                              <p:par>
                                <p:cTn id="54" presetID="22" presetClass="entr" presetSubtype="8"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6" grpId="0" animBg="1"/>
      <p:bldP spid="87" grpId="0" animBg="1"/>
      <p:bldP spid="88" grpId="0" animBg="1"/>
      <p:bldP spid="9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4364-DB2B-4D31-B107-6EABAF0516ED}"/>
              </a:ext>
            </a:extLst>
          </p:cNvPr>
          <p:cNvSpPr>
            <a:spLocks noGrp="1"/>
          </p:cNvSpPr>
          <p:nvPr>
            <p:ph type="title"/>
          </p:nvPr>
        </p:nvSpPr>
        <p:spPr/>
        <p:txBody>
          <a:bodyPr/>
          <a:lstStyle/>
          <a:p>
            <a:r>
              <a:rPr lang="en-US" dirty="0"/>
              <a:t>Problem &amp; Goal</a:t>
            </a:r>
            <a:endParaRPr lang="en-CH" dirty="0"/>
          </a:p>
        </p:txBody>
      </p:sp>
      <p:sp>
        <p:nvSpPr>
          <p:cNvPr id="4" name="Content Placeholder 2">
            <a:extLst>
              <a:ext uri="{FF2B5EF4-FFF2-40B4-BE49-F238E27FC236}">
                <a16:creationId xmlns:a16="http://schemas.microsoft.com/office/drawing/2014/main" id="{AABDBCCA-E24C-4A63-8836-0DD1843ED2CC}"/>
              </a:ext>
            </a:extLst>
          </p:cNvPr>
          <p:cNvSpPr txBox="1">
            <a:spLocks/>
          </p:cNvSpPr>
          <p:nvPr/>
        </p:nvSpPr>
        <p:spPr>
          <a:xfrm>
            <a:off x="0" y="1754307"/>
            <a:ext cx="9144000" cy="1141293"/>
          </a:xfrm>
          <a:prstGeom prst="rect">
            <a:avLst/>
          </a:prstGeom>
          <a:solidFill>
            <a:srgbClr val="FF0000">
              <a:alpha val="5098"/>
            </a:srgbClr>
          </a:solidFill>
          <a:ln w="38100">
            <a:solidFill>
              <a:srgbClr val="F73015"/>
            </a:solidFill>
          </a:ln>
        </p:spPr>
        <p:txBody>
          <a:bodyPr vert="horz" lIns="68580" tIns="34290" rIns="68580" bIns="3429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Cambria" panose="02040503050406030204" pitchFamily="18" charset="0"/>
                <a:ea typeface="Cambria" panose="02040503050406030204" pitchFamily="18" charset="0"/>
              </a:rPr>
              <a:t>No </a:t>
            </a:r>
            <a:r>
              <a:rPr lang="en-US" dirty="0">
                <a:solidFill>
                  <a:srgbClr val="FF0000"/>
                </a:solidFill>
                <a:latin typeface="Cambria" panose="02040503050406030204" pitchFamily="18" charset="0"/>
                <a:ea typeface="Cambria" panose="02040503050406030204" pitchFamily="18" charset="0"/>
              </a:rPr>
              <a:t>prior</a:t>
            </a:r>
            <a:r>
              <a:rPr lang="en-US" dirty="0">
                <a:latin typeface="Cambria" panose="02040503050406030204" pitchFamily="18" charset="0"/>
                <a:ea typeface="Cambria" panose="02040503050406030204" pitchFamily="18" charset="0"/>
              </a:rPr>
              <a:t> </a:t>
            </a:r>
            <a:r>
              <a:rPr lang="en-US" dirty="0">
                <a:solidFill>
                  <a:srgbClr val="FF0000"/>
                </a:solidFill>
                <a:latin typeface="Cambria" panose="02040503050406030204" pitchFamily="18" charset="0"/>
                <a:ea typeface="Cambria" panose="02040503050406030204" pitchFamily="18" charset="0"/>
              </a:rPr>
              <a:t>study </a:t>
            </a:r>
            <a:r>
              <a:rPr lang="en-US" dirty="0">
                <a:latin typeface="Cambria" panose="02040503050406030204" pitchFamily="18" charset="0"/>
                <a:ea typeface="Cambria" panose="02040503050406030204" pitchFamily="18" charset="0"/>
              </a:rPr>
              <a:t>demonstrates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the </a:t>
            </a:r>
            <a:r>
              <a:rPr lang="en-US" dirty="0" err="1">
                <a:solidFill>
                  <a:srgbClr val="FF0000"/>
                </a:solidFill>
                <a:latin typeface="Cambria" panose="02040503050406030204" pitchFamily="18" charset="0"/>
                <a:ea typeface="Cambria" panose="02040503050406030204" pitchFamily="18" charset="0"/>
              </a:rPr>
              <a:t>RowHammer</a:t>
            </a:r>
            <a:r>
              <a:rPr lang="en-US" dirty="0">
                <a:latin typeface="Cambria" panose="02040503050406030204" pitchFamily="18" charset="0"/>
                <a:ea typeface="Cambria" panose="02040503050406030204" pitchFamily="18" charset="0"/>
              </a:rPr>
              <a:t> vulnerability in </a:t>
            </a:r>
            <a:r>
              <a:rPr lang="en-US" dirty="0">
                <a:solidFill>
                  <a:srgbClr val="FF0000"/>
                </a:solidFill>
                <a:latin typeface="Cambria" panose="02040503050406030204" pitchFamily="18" charset="0"/>
                <a:ea typeface="Cambria" panose="02040503050406030204" pitchFamily="18" charset="0"/>
              </a:rPr>
              <a:t>high bandwidth memory</a:t>
            </a:r>
            <a:endParaRPr lang="en-US"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7" name="Rectangle 6">
            <a:extLst>
              <a:ext uri="{FF2B5EF4-FFF2-40B4-BE49-F238E27FC236}">
                <a16:creationId xmlns:a16="http://schemas.microsoft.com/office/drawing/2014/main" id="{3F1AB42A-A10A-4E93-BFE0-240F54B25862}"/>
              </a:ext>
            </a:extLst>
          </p:cNvPr>
          <p:cNvSpPr/>
          <p:nvPr/>
        </p:nvSpPr>
        <p:spPr>
          <a:xfrm>
            <a:off x="0" y="4112418"/>
            <a:ext cx="9138284" cy="1215130"/>
          </a:xfrm>
          <a:prstGeom prst="rect">
            <a:avLst/>
          </a:prstGeom>
          <a:solidFill>
            <a:srgbClr val="00B050">
              <a:alpha val="5098"/>
            </a:srgb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2800" dirty="0">
                <a:solidFill>
                  <a:srgbClr val="00B050"/>
                </a:solidFill>
                <a:latin typeface="Cambria" panose="02040503050406030204" pitchFamily="18" charset="0"/>
              </a:rPr>
              <a:t>Experimentally analyze</a:t>
            </a:r>
            <a:r>
              <a:rPr lang="en-US" sz="2800" dirty="0">
                <a:solidFill>
                  <a:schemeClr val="tx1"/>
                </a:solidFill>
                <a:latin typeface="Cambria" panose="02040503050406030204" pitchFamily="18" charset="0"/>
              </a:rPr>
              <a:t> how vulnerable </a:t>
            </a:r>
            <a:br>
              <a:rPr lang="en-US" sz="2800" dirty="0">
                <a:solidFill>
                  <a:schemeClr val="tx1"/>
                </a:solidFill>
                <a:latin typeface="Cambria" panose="02040503050406030204" pitchFamily="18" charset="0"/>
              </a:rPr>
            </a:br>
            <a:r>
              <a:rPr lang="en-US" sz="2800" dirty="0">
                <a:solidFill>
                  <a:srgbClr val="00B050"/>
                </a:solidFill>
                <a:latin typeface="Cambria" panose="02040503050406030204" pitchFamily="18" charset="0"/>
              </a:rPr>
              <a:t>real </a:t>
            </a:r>
            <a:r>
              <a:rPr lang="en-US" sz="2800" dirty="0">
                <a:solidFill>
                  <a:schemeClr val="tx1"/>
                </a:solidFill>
                <a:latin typeface="Cambria" panose="02040503050406030204" pitchFamily="18" charset="0"/>
              </a:rPr>
              <a:t>high bandwidth memory chips are to </a:t>
            </a:r>
            <a:r>
              <a:rPr lang="en-US" sz="2800" dirty="0" err="1">
                <a:solidFill>
                  <a:schemeClr val="tx1"/>
                </a:solidFill>
                <a:latin typeface="Cambria" panose="02040503050406030204" pitchFamily="18" charset="0"/>
              </a:rPr>
              <a:t>RowHammer</a:t>
            </a:r>
            <a:endParaRPr lang="en-US" sz="2800" dirty="0">
              <a:solidFill>
                <a:schemeClr val="tx1"/>
              </a:solidFill>
              <a:latin typeface="Cambria" panose="02040503050406030204" pitchFamily="18" charset="0"/>
            </a:endParaRPr>
          </a:p>
        </p:txBody>
      </p:sp>
      <p:sp>
        <p:nvSpPr>
          <p:cNvPr id="5" name="TextBox 4">
            <a:extLst>
              <a:ext uri="{FF2B5EF4-FFF2-40B4-BE49-F238E27FC236}">
                <a16:creationId xmlns:a16="http://schemas.microsoft.com/office/drawing/2014/main" id="{038D8611-F0B5-911B-4AC4-E91CFB816D5E}"/>
              </a:ext>
            </a:extLst>
          </p:cNvPr>
          <p:cNvSpPr txBox="1"/>
          <p:nvPr/>
        </p:nvSpPr>
        <p:spPr>
          <a:xfrm>
            <a:off x="2239434" y="3527643"/>
            <a:ext cx="4665132" cy="584775"/>
          </a:xfrm>
          <a:prstGeom prst="rect">
            <a:avLst/>
          </a:prstGeom>
          <a:noFill/>
        </p:spPr>
        <p:txBody>
          <a:bodyPr wrap="square">
            <a:spAutoFit/>
          </a:bodyPr>
          <a:lstStyle/>
          <a:p>
            <a:pPr algn="ctr"/>
            <a:r>
              <a:rPr lang="en-US" sz="3200" b="1" dirty="0">
                <a:solidFill>
                  <a:srgbClr val="00B050"/>
                </a:solidFill>
                <a:latin typeface="Cambria" panose="02040503050406030204" pitchFamily="18" charset="0"/>
              </a:rPr>
              <a:t>Our Goal</a:t>
            </a:r>
            <a:endParaRPr lang="en-TR" sz="3200" b="1" dirty="0">
              <a:solidFill>
                <a:srgbClr val="00B050"/>
              </a:solidFill>
              <a:latin typeface="Cambria" panose="02040503050406030204" pitchFamily="18" charset="0"/>
            </a:endParaRPr>
          </a:p>
        </p:txBody>
      </p:sp>
      <p:sp>
        <p:nvSpPr>
          <p:cNvPr id="3" name="TextBox 2">
            <a:extLst>
              <a:ext uri="{FF2B5EF4-FFF2-40B4-BE49-F238E27FC236}">
                <a16:creationId xmlns:a16="http://schemas.microsoft.com/office/drawing/2014/main" id="{D0B5BB73-E8AF-D832-2A70-79DA02C26FFA}"/>
              </a:ext>
            </a:extLst>
          </p:cNvPr>
          <p:cNvSpPr txBox="1"/>
          <p:nvPr/>
        </p:nvSpPr>
        <p:spPr>
          <a:xfrm>
            <a:off x="2236576" y="1169532"/>
            <a:ext cx="4665132" cy="584775"/>
          </a:xfrm>
          <a:prstGeom prst="rect">
            <a:avLst/>
          </a:prstGeom>
          <a:noFill/>
        </p:spPr>
        <p:txBody>
          <a:bodyPr wrap="square">
            <a:spAutoFit/>
          </a:bodyPr>
          <a:lstStyle/>
          <a:p>
            <a:pPr algn="ctr"/>
            <a:r>
              <a:rPr lang="en-US" sz="3200" b="1" dirty="0">
                <a:solidFill>
                  <a:srgbClr val="FF0000"/>
                </a:solidFill>
                <a:latin typeface="Cambria" panose="02040503050406030204" pitchFamily="18" charset="0"/>
              </a:rPr>
              <a:t>Problem</a:t>
            </a:r>
            <a:endParaRPr lang="en-TR" sz="3200" b="1" dirty="0">
              <a:solidFill>
                <a:srgbClr val="FF0000"/>
              </a:solidFill>
              <a:latin typeface="Cambria" panose="02040503050406030204" pitchFamily="18" charset="0"/>
            </a:endParaRPr>
          </a:p>
        </p:txBody>
      </p:sp>
    </p:spTree>
    <p:custDataLst>
      <p:tags r:id="rId1"/>
    </p:custDataLst>
    <p:extLst>
      <p:ext uri="{BB962C8B-B14F-4D97-AF65-F5344CB8AC3E}">
        <p14:creationId xmlns:p14="http://schemas.microsoft.com/office/powerpoint/2010/main" val="3919623359"/>
      </p:ext>
    </p:extLst>
  </p:cSld>
  <p:clrMapOvr>
    <a:masterClrMapping/>
  </p:clrMapOvr>
  <mc:AlternateContent xmlns:mc="http://schemas.openxmlformats.org/markup-compatibility/2006" xmlns:p14="http://schemas.microsoft.com/office/powerpoint/2010/main">
    <mc:Choice Requires="p14">
      <p:transition spd="slow" p14:dur="2000" advTm="19509"/>
    </mc:Choice>
    <mc:Fallback xmlns="">
      <p:transition spd="slow" advTm="195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 </a:t>
            </a:r>
            <a:r>
              <a:rPr lang="en-US" sz="3000" dirty="0">
                <a:latin typeface="Cambria" panose="02040503050406030204" pitchFamily="18" charset="0"/>
              </a:rPr>
              <a:t>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4</a:t>
            </a:r>
            <a:r>
              <a:rPr lang="en-US" sz="3000" dirty="0">
                <a:latin typeface="Cambria" panose="02040503050406030204" pitchFamily="18" charset="0"/>
              </a:rPr>
              <a:t>.</a:t>
            </a:r>
            <a:r>
              <a:rPr lang="tr-TR" sz="3000" dirty="0">
                <a:latin typeface="Cambria" panose="02040503050406030204" pitchFamily="18" charset="0"/>
              </a:rPr>
              <a:t> </a:t>
            </a:r>
            <a:r>
              <a:rPr lang="en-US" sz="3000" dirty="0" err="1">
                <a:latin typeface="Cambria" panose="02040503050406030204" pitchFamily="18" charset="0"/>
              </a:rPr>
              <a:t>RowHammer</a:t>
            </a:r>
            <a:r>
              <a:rPr lang="en-US" sz="3000" dirty="0">
                <a:latin typeface="Cambria" panose="02040503050406030204" pitchFamily="18" charset="0"/>
              </a:rPr>
              <a:t> Spatial Variation Analysis</a:t>
            </a: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5. </a:t>
            </a:r>
            <a:r>
              <a:rPr lang="en-US" sz="3000" dirty="0">
                <a:latin typeface="Cambria" panose="02040503050406030204" pitchFamily="18" charset="0"/>
              </a:rPr>
              <a:t>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3.</a:t>
            </a:r>
            <a:r>
              <a:rPr lang="tr-TR" sz="3000" b="1" dirty="0">
                <a:latin typeface="Cambria" panose="02040503050406030204" pitchFamily="18" charset="0"/>
              </a:rPr>
              <a:t> </a:t>
            </a:r>
            <a:r>
              <a:rPr lang="en-US" sz="3000" dirty="0">
                <a:latin typeface="Cambria" panose="02040503050406030204" pitchFamily="18" charset="0"/>
              </a:rPr>
              <a:t>HBM DRAM</a:t>
            </a:r>
            <a:r>
              <a:rPr lang="en-US" sz="3000" b="1" dirty="0">
                <a:latin typeface="Cambria" panose="02040503050406030204" pitchFamily="18" charset="0"/>
              </a:rPr>
              <a:t> </a:t>
            </a:r>
            <a:r>
              <a:rPr lang="en-US" sz="3000" dirty="0">
                <a:latin typeface="Cambria" panose="02040503050406030204" pitchFamily="18" charset="0"/>
              </a:rPr>
              <a:t>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2278907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a:t>
            </a:r>
            <a:r>
              <a:rPr lang="en-US" sz="4000" b="1" dirty="0" err="1"/>
              <a:t>RowHammer</a:t>
            </a:r>
            <a:r>
              <a:rPr lang="en-US" sz="4000" b="1" dirty="0"/>
              <a:t> Vulnerability (I)</a:t>
            </a:r>
          </a:p>
        </p:txBody>
      </p:sp>
      <p:pic>
        <p:nvPicPr>
          <p:cNvPr id="10" name="Picture 9">
            <a:extLst>
              <a:ext uri="{FF2B5EF4-FFF2-40B4-BE49-F238E27FC236}">
                <a16:creationId xmlns:a16="http://schemas.microsoft.com/office/drawing/2014/main" id="{BAD7C22F-4294-2E8B-4CFB-2323A3DB79E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41530" y="2478024"/>
            <a:ext cx="3761672" cy="2542032"/>
          </a:xfrm>
          <a:prstGeom prst="rect">
            <a:avLst/>
          </a:prstGeom>
          <a:noFill/>
          <a:ln>
            <a:noFill/>
          </a:ln>
        </p:spPr>
      </p:pic>
      <p:pic>
        <p:nvPicPr>
          <p:cNvPr id="11" name="Picture 10">
            <a:extLst>
              <a:ext uri="{FF2B5EF4-FFF2-40B4-BE49-F238E27FC236}">
                <a16:creationId xmlns:a16="http://schemas.microsoft.com/office/drawing/2014/main" id="{87A32330-7253-946A-34D0-074D17156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8002" y="2621194"/>
            <a:ext cx="1752600" cy="1752600"/>
          </a:xfrm>
          <a:prstGeom prst="rect">
            <a:avLst/>
          </a:prstGeom>
        </p:spPr>
      </p:pic>
      <p:sp>
        <p:nvSpPr>
          <p:cNvPr id="25" name="Left-Right Arrow 24">
            <a:extLst>
              <a:ext uri="{FF2B5EF4-FFF2-40B4-BE49-F238E27FC236}">
                <a16:creationId xmlns:a16="http://schemas.microsoft.com/office/drawing/2014/main" id="{7E0B86A5-377C-4AE9-5D56-6CC9B01BA0ED}"/>
              </a:ext>
            </a:extLst>
          </p:cNvPr>
          <p:cNvSpPr/>
          <p:nvPr/>
        </p:nvSpPr>
        <p:spPr>
          <a:xfrm>
            <a:off x="3188252" y="3054433"/>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26" name="TextBox 25">
            <a:extLst>
              <a:ext uri="{FF2B5EF4-FFF2-40B4-BE49-F238E27FC236}">
                <a16:creationId xmlns:a16="http://schemas.microsoft.com/office/drawing/2014/main" id="{CC954718-884A-A3CB-3858-F9D175B0658F}"/>
              </a:ext>
            </a:extLst>
          </p:cNvPr>
          <p:cNvSpPr txBox="1"/>
          <p:nvPr/>
        </p:nvSpPr>
        <p:spPr>
          <a:xfrm>
            <a:off x="840166" y="4125068"/>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mbria" panose="02040503050406030204" pitchFamily="18" charset="0"/>
              </a:rPr>
              <a:t>CPU</a:t>
            </a:r>
          </a:p>
        </p:txBody>
      </p:sp>
      <p:sp>
        <p:nvSpPr>
          <p:cNvPr id="27" name="Rectangle 26">
            <a:extLst>
              <a:ext uri="{FF2B5EF4-FFF2-40B4-BE49-F238E27FC236}">
                <a16:creationId xmlns:a16="http://schemas.microsoft.com/office/drawing/2014/main" id="{40AF561C-2014-17DA-E481-A7AA7A460D1B}"/>
              </a:ext>
            </a:extLst>
          </p:cNvPr>
          <p:cNvSpPr/>
          <p:nvPr/>
        </p:nvSpPr>
        <p:spPr>
          <a:xfrm>
            <a:off x="4512930" y="4249969"/>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8C5F1490-C007-B622-B229-32DD3E9214D5}"/>
              </a:ext>
            </a:extLst>
          </p:cNvPr>
          <p:cNvSpPr txBox="1"/>
          <p:nvPr/>
        </p:nvSpPr>
        <p:spPr>
          <a:xfrm>
            <a:off x="4336366" y="4125068"/>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mbria" panose="02040503050406030204" pitchFamily="18" charset="0"/>
              </a:rPr>
              <a:t>DRAM Module</a:t>
            </a:r>
          </a:p>
        </p:txBody>
      </p:sp>
      <p:sp>
        <p:nvSpPr>
          <p:cNvPr id="29" name="Rectangle 28">
            <a:extLst>
              <a:ext uri="{FF2B5EF4-FFF2-40B4-BE49-F238E27FC236}">
                <a16:creationId xmlns:a16="http://schemas.microsoft.com/office/drawing/2014/main" id="{6B657E82-0DB9-3E34-517A-AE3175449F66}"/>
              </a:ext>
            </a:extLst>
          </p:cNvPr>
          <p:cNvSpPr/>
          <p:nvPr/>
        </p:nvSpPr>
        <p:spPr>
          <a:xfrm>
            <a:off x="3802367" y="1513220"/>
            <a:ext cx="2305439" cy="584775"/>
          </a:xfrm>
          <a:prstGeom prst="rect">
            <a:avLst/>
          </a:prstGeom>
        </p:spPr>
        <p:txBody>
          <a:bodyPr wrap="none">
            <a:spAutoFit/>
          </a:bodyPr>
          <a:lstStyle/>
          <a:p>
            <a:r>
              <a:rPr lang="en-US" sz="3200" b="1" dirty="0">
                <a:solidFill>
                  <a:srgbClr val="54A84C"/>
                </a:solidFill>
                <a:latin typeface="Cambria" panose="02040503050406030204" pitchFamily="18" charset="0"/>
              </a:rPr>
              <a:t>DRAM Chip</a:t>
            </a:r>
            <a:endParaRPr lang="en-US" sz="3200" dirty="0">
              <a:solidFill>
                <a:srgbClr val="54A84C"/>
              </a:solidFill>
              <a:latin typeface="Cambria" panose="02040503050406030204" pitchFamily="18" charset="0"/>
            </a:endParaRPr>
          </a:p>
        </p:txBody>
      </p:sp>
      <p:cxnSp>
        <p:nvCxnSpPr>
          <p:cNvPr id="31" name="Curved Connector 30">
            <a:extLst>
              <a:ext uri="{FF2B5EF4-FFF2-40B4-BE49-F238E27FC236}">
                <a16:creationId xmlns:a16="http://schemas.microsoft.com/office/drawing/2014/main" id="{8F7BDD53-2748-7ECA-DCAB-2FC606C4D4FD}"/>
              </a:ext>
            </a:extLst>
          </p:cNvPr>
          <p:cNvCxnSpPr>
            <a:stCxn id="29" idx="2"/>
          </p:cNvCxnSpPr>
          <p:nvPr/>
        </p:nvCxnSpPr>
        <p:spPr>
          <a:xfrm rot="16200000" flipH="1">
            <a:off x="4705948" y="2347133"/>
            <a:ext cx="956438" cy="458161"/>
          </a:xfrm>
          <a:prstGeom prst="curvedConnector3">
            <a:avLst/>
          </a:prstGeom>
          <a:ln w="38100">
            <a:solidFill>
              <a:srgbClr val="54A84C"/>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8FD29000-2794-6FB3-EB04-DBB3FB708D7C}"/>
              </a:ext>
            </a:extLst>
          </p:cNvPr>
          <p:cNvSpPr/>
          <p:nvPr/>
        </p:nvSpPr>
        <p:spPr>
          <a:xfrm>
            <a:off x="5279136" y="3157728"/>
            <a:ext cx="377952" cy="487680"/>
          </a:xfrm>
          <a:prstGeom prst="rect">
            <a:avLst/>
          </a:prstGeom>
          <a:noFill/>
          <a:ln w="38100">
            <a:solidFill>
              <a:srgbClr val="54A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149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C21-9E92-AD8C-E5A4-25E30587AD20}"/>
              </a:ext>
            </a:extLst>
          </p:cNvPr>
          <p:cNvSpPr>
            <a:spLocks noGrp="1"/>
          </p:cNvSpPr>
          <p:nvPr>
            <p:ph type="title"/>
          </p:nvPr>
        </p:nvSpPr>
        <p:spPr/>
        <p:txBody>
          <a:bodyPr/>
          <a:lstStyle/>
          <a:p>
            <a:r>
              <a:rPr lang="en-US" dirty="0"/>
              <a:t>DRAM </a:t>
            </a:r>
            <a:r>
              <a:rPr lang="en-TR" dirty="0"/>
              <a:t>Testing Infrastructure</a:t>
            </a:r>
          </a:p>
        </p:txBody>
      </p:sp>
      <p:sp>
        <p:nvSpPr>
          <p:cNvPr id="3" name="Content Placeholder 2">
            <a:extLst>
              <a:ext uri="{FF2B5EF4-FFF2-40B4-BE49-F238E27FC236}">
                <a16:creationId xmlns:a16="http://schemas.microsoft.com/office/drawing/2014/main" id="{1E1BE7A3-D726-5DF0-8906-AE23BDE62B86}"/>
              </a:ext>
            </a:extLst>
          </p:cNvPr>
          <p:cNvSpPr>
            <a:spLocks noGrp="1"/>
          </p:cNvSpPr>
          <p:nvPr>
            <p:ph idx="1"/>
          </p:nvPr>
        </p:nvSpPr>
        <p:spPr>
          <a:xfrm>
            <a:off x="75991" y="960896"/>
            <a:ext cx="8987622" cy="5449182"/>
          </a:xfrm>
        </p:spPr>
        <p:txBody>
          <a:bodyPr/>
          <a:lstStyle/>
          <a:p>
            <a:pPr marL="0" indent="0" algn="ctr">
              <a:buNone/>
            </a:pPr>
            <a:r>
              <a:rPr lang="en-US" sz="2800" dirty="0"/>
              <a:t>DRAM Bender DDR3/4 Testing Infrastructure</a:t>
            </a:r>
            <a:endParaRPr lang="en-TR" sz="2800" dirty="0"/>
          </a:p>
        </p:txBody>
      </p:sp>
      <p:pic>
        <p:nvPicPr>
          <p:cNvPr id="4" name="Picture 3">
            <a:extLst>
              <a:ext uri="{FF2B5EF4-FFF2-40B4-BE49-F238E27FC236}">
                <a16:creationId xmlns:a16="http://schemas.microsoft.com/office/drawing/2014/main" id="{994ADDEC-678D-5572-F9D6-4BFBE962A837}"/>
              </a:ext>
            </a:extLst>
          </p:cNvPr>
          <p:cNvPicPr>
            <a:picLocks noChangeAspect="1"/>
          </p:cNvPicPr>
          <p:nvPr/>
        </p:nvPicPr>
        <p:blipFill>
          <a:blip r:embed="rId3"/>
          <a:stretch>
            <a:fillRect/>
          </a:stretch>
        </p:blipFill>
        <p:spPr>
          <a:xfrm>
            <a:off x="5691876" y="2235506"/>
            <a:ext cx="3149162" cy="1574581"/>
          </a:xfrm>
          <a:prstGeom prst="rect">
            <a:avLst/>
          </a:prstGeom>
        </p:spPr>
      </p:pic>
      <p:sp>
        <p:nvSpPr>
          <p:cNvPr id="5" name="TextBox 4">
            <a:extLst>
              <a:ext uri="{FF2B5EF4-FFF2-40B4-BE49-F238E27FC236}">
                <a16:creationId xmlns:a16="http://schemas.microsoft.com/office/drawing/2014/main" id="{E2200FD8-ABDF-1CE9-EBA6-F1AC2C1595B0}"/>
              </a:ext>
            </a:extLst>
          </p:cNvPr>
          <p:cNvSpPr txBox="1"/>
          <p:nvPr/>
        </p:nvSpPr>
        <p:spPr>
          <a:xfrm>
            <a:off x="1192696" y="6373395"/>
            <a:ext cx="7391234" cy="461665"/>
          </a:xfrm>
          <a:prstGeom prst="rect">
            <a:avLst/>
          </a:prstGeom>
          <a:noFill/>
        </p:spPr>
        <p:txBody>
          <a:bodyPr wrap="square" rtlCol="0">
            <a:spAutoFit/>
          </a:bodyPr>
          <a:lstStyle/>
          <a:p>
            <a:pPr algn="ctr"/>
            <a:r>
              <a:rPr lang="en-US" sz="1200" dirty="0">
                <a:latin typeface="Cambria" panose="02040503050406030204" pitchFamily="18" charset="0"/>
              </a:rPr>
              <a:t>Olgun et al., </a:t>
            </a:r>
            <a:r>
              <a:rPr lang="en-US" sz="1200" b="1" dirty="0">
                <a:latin typeface="Cambria" panose="02040503050406030204" pitchFamily="18" charset="0"/>
              </a:rPr>
              <a:t>"</a:t>
            </a:r>
            <a:r>
              <a:rPr lang="en-US" sz="1200" dirty="0">
                <a:latin typeface="Cambria" panose="02040503050406030204" pitchFamily="18" charset="0"/>
                <a:hlinkClick r:id="rId4"/>
              </a:rPr>
              <a:t>DRAM Bender: An Extensible and Versatile FPGA-based Infrastructure </a:t>
            </a:r>
            <a:br>
              <a:rPr lang="en-US" sz="1200" dirty="0">
                <a:latin typeface="Cambria" panose="02040503050406030204" pitchFamily="18" charset="0"/>
                <a:hlinkClick r:id="rId4"/>
              </a:rPr>
            </a:br>
            <a:r>
              <a:rPr lang="en-US" sz="1200" dirty="0">
                <a:latin typeface="Cambria" panose="02040503050406030204" pitchFamily="18" charset="0"/>
                <a:hlinkClick r:id="rId4"/>
              </a:rPr>
              <a:t>to Easily Test State-of-the-art DRAM Chips</a:t>
            </a:r>
            <a:r>
              <a:rPr lang="en-US" sz="1200" b="1" dirty="0">
                <a:latin typeface="Cambria" panose="02040503050406030204" pitchFamily="18" charset="0"/>
              </a:rPr>
              <a:t>," </a:t>
            </a:r>
            <a:r>
              <a:rPr lang="en-US" sz="1200" dirty="0">
                <a:latin typeface="Cambria" panose="02040503050406030204" pitchFamily="18" charset="0"/>
              </a:rPr>
              <a:t>in TCAD, 2023.</a:t>
            </a:r>
          </a:p>
        </p:txBody>
      </p:sp>
      <p:pic>
        <p:nvPicPr>
          <p:cNvPr id="8" name="Picture 7">
            <a:extLst>
              <a:ext uri="{FF2B5EF4-FFF2-40B4-BE49-F238E27FC236}">
                <a16:creationId xmlns:a16="http://schemas.microsoft.com/office/drawing/2014/main" id="{26077BD9-8731-4503-8D45-19E87A7C41D0}"/>
              </a:ext>
            </a:extLst>
          </p:cNvPr>
          <p:cNvPicPr>
            <a:picLocks noChangeAspect="1"/>
          </p:cNvPicPr>
          <p:nvPr/>
        </p:nvPicPr>
        <p:blipFill rotWithShape="1">
          <a:blip r:embed="rId5"/>
          <a:srcRect t="7003" b="8414"/>
          <a:stretch/>
        </p:blipFill>
        <p:spPr>
          <a:xfrm>
            <a:off x="219601" y="1461588"/>
            <a:ext cx="2828379" cy="1679137"/>
          </a:xfrm>
          <a:prstGeom prst="rect">
            <a:avLst/>
          </a:prstGeom>
        </p:spPr>
      </p:pic>
      <p:pic>
        <p:nvPicPr>
          <p:cNvPr id="12" name="Picture 11">
            <a:extLst>
              <a:ext uri="{FF2B5EF4-FFF2-40B4-BE49-F238E27FC236}">
                <a16:creationId xmlns:a16="http://schemas.microsoft.com/office/drawing/2014/main" id="{B78ABF0E-27DD-4A96-B16F-3969CCBA070E}"/>
              </a:ext>
            </a:extLst>
          </p:cNvPr>
          <p:cNvPicPr>
            <a:picLocks noChangeAspect="1"/>
          </p:cNvPicPr>
          <p:nvPr/>
        </p:nvPicPr>
        <p:blipFill>
          <a:blip r:embed="rId6"/>
          <a:stretch>
            <a:fillRect/>
          </a:stretch>
        </p:blipFill>
        <p:spPr>
          <a:xfrm>
            <a:off x="188991" y="3286967"/>
            <a:ext cx="2889598" cy="1053269"/>
          </a:xfrm>
          <a:prstGeom prst="rect">
            <a:avLst/>
          </a:prstGeom>
        </p:spPr>
      </p:pic>
      <p:sp>
        <p:nvSpPr>
          <p:cNvPr id="13" name="Arrow: Right 12">
            <a:extLst>
              <a:ext uri="{FF2B5EF4-FFF2-40B4-BE49-F238E27FC236}">
                <a16:creationId xmlns:a16="http://schemas.microsoft.com/office/drawing/2014/main" id="{9EC3C002-87AF-41A7-A903-B5F4A2540740}"/>
              </a:ext>
            </a:extLst>
          </p:cNvPr>
          <p:cNvSpPr/>
          <p:nvPr/>
        </p:nvSpPr>
        <p:spPr>
          <a:xfrm>
            <a:off x="3591338" y="2921384"/>
            <a:ext cx="1877963" cy="461665"/>
          </a:xfrm>
          <a:prstGeom prst="rightArrow">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pic>
        <p:nvPicPr>
          <p:cNvPr id="15" name="Graphic 14" descr="Single gear with solid fill">
            <a:extLst>
              <a:ext uri="{FF2B5EF4-FFF2-40B4-BE49-F238E27FC236}">
                <a16:creationId xmlns:a16="http://schemas.microsoft.com/office/drawing/2014/main" id="{49435EE4-69F4-415E-B45F-FA53844634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0008" y="2131349"/>
            <a:ext cx="914400" cy="914400"/>
          </a:xfrm>
          <a:prstGeom prst="rect">
            <a:avLst/>
          </a:prstGeom>
        </p:spPr>
      </p:pic>
      <p:sp>
        <p:nvSpPr>
          <p:cNvPr id="16" name="TextBox 15">
            <a:extLst>
              <a:ext uri="{FF2B5EF4-FFF2-40B4-BE49-F238E27FC236}">
                <a16:creationId xmlns:a16="http://schemas.microsoft.com/office/drawing/2014/main" id="{3518B639-FFB4-439B-8B88-505CF5BD7740}"/>
              </a:ext>
            </a:extLst>
          </p:cNvPr>
          <p:cNvSpPr txBox="1"/>
          <p:nvPr/>
        </p:nvSpPr>
        <p:spPr>
          <a:xfrm>
            <a:off x="3820851" y="2203201"/>
            <a:ext cx="1871025" cy="646331"/>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Adapt to work</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with HBM2 chips</a:t>
            </a:r>
            <a:endParaRPr lang="en-CH"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EEDFE1DC-BECC-63E7-6895-EBCBCD515003}"/>
              </a:ext>
            </a:extLst>
          </p:cNvPr>
          <p:cNvSpPr txBox="1"/>
          <p:nvPr/>
        </p:nvSpPr>
        <p:spPr>
          <a:xfrm>
            <a:off x="2013537" y="4124958"/>
            <a:ext cx="8264336" cy="338554"/>
          </a:xfrm>
          <a:prstGeom prst="rect">
            <a:avLst/>
          </a:prstGeom>
          <a:noFill/>
        </p:spPr>
        <p:txBody>
          <a:bodyPr wrap="square">
            <a:spAutoFit/>
          </a:bodyPr>
          <a:lstStyle/>
          <a:p>
            <a:pPr algn="ctr"/>
            <a:r>
              <a:rPr lang="en-US" sz="1600" b="1" dirty="0">
                <a:latin typeface="Tahoma" panose="020B0604030504040204" pitchFamily="34" charset="0"/>
                <a:ea typeface="Tahoma" panose="020B0604030504040204" pitchFamily="34" charset="0"/>
                <a:cs typeface="Tahoma" panose="020B0604030504040204" pitchFamily="34" charset="0"/>
                <a:hlinkClick r:id="rId9"/>
              </a:rPr>
              <a:t>https://github.com/CMU-SAFARI/DRAM-Bender</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478DD8E8-243D-A5BA-BF2D-8BBB47B4AE6D}"/>
              </a:ext>
            </a:extLst>
          </p:cNvPr>
          <p:cNvPicPr>
            <a:picLocks noChangeAspect="1"/>
          </p:cNvPicPr>
          <p:nvPr/>
        </p:nvPicPr>
        <p:blipFill>
          <a:blip r:embed="rId10"/>
          <a:stretch>
            <a:fillRect/>
          </a:stretch>
        </p:blipFill>
        <p:spPr>
          <a:xfrm>
            <a:off x="3441783" y="4607808"/>
            <a:ext cx="3063241" cy="1479931"/>
          </a:xfrm>
          <a:prstGeom prst="rect">
            <a:avLst/>
          </a:prstGeom>
        </p:spPr>
      </p:pic>
      <p:pic>
        <p:nvPicPr>
          <p:cNvPr id="14" name="Picture 13">
            <a:extLst>
              <a:ext uri="{FF2B5EF4-FFF2-40B4-BE49-F238E27FC236}">
                <a16:creationId xmlns:a16="http://schemas.microsoft.com/office/drawing/2014/main" id="{7136BC20-6624-3887-4DEF-32977241862F}"/>
              </a:ext>
            </a:extLst>
          </p:cNvPr>
          <p:cNvPicPr>
            <a:picLocks noChangeAspect="1"/>
          </p:cNvPicPr>
          <p:nvPr/>
        </p:nvPicPr>
        <p:blipFill>
          <a:blip r:embed="rId11"/>
          <a:stretch>
            <a:fillRect/>
          </a:stretch>
        </p:blipFill>
        <p:spPr>
          <a:xfrm>
            <a:off x="6444772" y="4486478"/>
            <a:ext cx="2139158" cy="1693500"/>
          </a:xfrm>
          <a:prstGeom prst="rect">
            <a:avLst/>
          </a:prstGeom>
        </p:spPr>
      </p:pic>
    </p:spTree>
    <p:extLst>
      <p:ext uri="{BB962C8B-B14F-4D97-AF65-F5344CB8AC3E}">
        <p14:creationId xmlns:p14="http://schemas.microsoft.com/office/powerpoint/2010/main" val="289794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3C21-9E92-AD8C-E5A4-25E30587AD20}"/>
              </a:ext>
            </a:extLst>
          </p:cNvPr>
          <p:cNvSpPr>
            <a:spLocks noGrp="1"/>
          </p:cNvSpPr>
          <p:nvPr>
            <p:ph type="title"/>
          </p:nvPr>
        </p:nvSpPr>
        <p:spPr/>
        <p:txBody>
          <a:bodyPr/>
          <a:lstStyle/>
          <a:p>
            <a:r>
              <a:rPr lang="en-US" dirty="0"/>
              <a:t>DRAM </a:t>
            </a:r>
            <a:r>
              <a:rPr lang="en-TR" dirty="0"/>
              <a:t>Testing Infrastructure</a:t>
            </a:r>
          </a:p>
        </p:txBody>
      </p:sp>
      <p:sp>
        <p:nvSpPr>
          <p:cNvPr id="3" name="Content Placeholder 2">
            <a:extLst>
              <a:ext uri="{FF2B5EF4-FFF2-40B4-BE49-F238E27FC236}">
                <a16:creationId xmlns:a16="http://schemas.microsoft.com/office/drawing/2014/main" id="{1E1BE7A3-D726-5DF0-8906-AE23BDE62B86}"/>
              </a:ext>
            </a:extLst>
          </p:cNvPr>
          <p:cNvSpPr>
            <a:spLocks noGrp="1"/>
          </p:cNvSpPr>
          <p:nvPr>
            <p:ph idx="1"/>
          </p:nvPr>
        </p:nvSpPr>
        <p:spPr/>
        <p:txBody>
          <a:bodyPr/>
          <a:lstStyle/>
          <a:p>
            <a:pPr marL="0" indent="0" algn="ctr">
              <a:buNone/>
            </a:pPr>
            <a:r>
              <a:rPr lang="en-TR" sz="3000" dirty="0"/>
              <a:t>FPGA-based </a:t>
            </a:r>
            <a:r>
              <a:rPr lang="en-US" sz="3000" dirty="0"/>
              <a:t>HBM2 Testing Setup </a:t>
            </a:r>
            <a:r>
              <a:rPr lang="en-TR" sz="3000" dirty="0"/>
              <a:t>(Bittware XUPVVH) </a:t>
            </a:r>
          </a:p>
        </p:txBody>
      </p:sp>
      <p:pic>
        <p:nvPicPr>
          <p:cNvPr id="4" name="Picture 3">
            <a:extLst>
              <a:ext uri="{FF2B5EF4-FFF2-40B4-BE49-F238E27FC236}">
                <a16:creationId xmlns:a16="http://schemas.microsoft.com/office/drawing/2014/main" id="{994ADDEC-678D-5572-F9D6-4BFBE962A837}"/>
              </a:ext>
            </a:extLst>
          </p:cNvPr>
          <p:cNvPicPr>
            <a:picLocks noChangeAspect="1"/>
          </p:cNvPicPr>
          <p:nvPr/>
        </p:nvPicPr>
        <p:blipFill>
          <a:blip r:embed="rId3"/>
          <a:stretch>
            <a:fillRect/>
          </a:stretch>
        </p:blipFill>
        <p:spPr>
          <a:xfrm>
            <a:off x="1334489" y="1661873"/>
            <a:ext cx="6475021" cy="3237511"/>
          </a:xfrm>
          <a:prstGeom prst="rect">
            <a:avLst/>
          </a:prstGeom>
        </p:spPr>
      </p:pic>
      <p:sp>
        <p:nvSpPr>
          <p:cNvPr id="6" name="Rectangle 5">
            <a:extLst>
              <a:ext uri="{FF2B5EF4-FFF2-40B4-BE49-F238E27FC236}">
                <a16:creationId xmlns:a16="http://schemas.microsoft.com/office/drawing/2014/main" id="{3AB90277-BCDC-5DA9-D885-5598A6357215}"/>
              </a:ext>
            </a:extLst>
          </p:cNvPr>
          <p:cNvSpPr/>
          <p:nvPr/>
        </p:nvSpPr>
        <p:spPr>
          <a:xfrm>
            <a:off x="0" y="5102060"/>
            <a:ext cx="9144000" cy="11938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400"/>
              </a:spcBef>
            </a:pPr>
            <a:r>
              <a:rPr lang="en-US" sz="2800" dirty="0">
                <a:solidFill>
                  <a:schemeClr val="tx1"/>
                </a:solidFill>
                <a:latin typeface="Cambria" panose="02040503050406030204" pitchFamily="18" charset="0"/>
              </a:rPr>
              <a:t>Fine-grained control over </a:t>
            </a:r>
            <a:r>
              <a:rPr lang="en-US" sz="2800" b="1" dirty="0">
                <a:solidFill>
                  <a:schemeClr val="tx1"/>
                </a:solidFill>
                <a:latin typeface="Cambria" panose="02040503050406030204" pitchFamily="18" charset="0"/>
              </a:rPr>
              <a:t>DRAM commands</a:t>
            </a:r>
            <a:r>
              <a:rPr lang="en-US" sz="2800" dirty="0">
                <a:solidFill>
                  <a:schemeClr val="tx1"/>
                </a:solidFill>
                <a:latin typeface="Cambria" panose="02040503050406030204" pitchFamily="18" charset="0"/>
              </a:rPr>
              <a:t>, </a:t>
            </a:r>
          </a:p>
          <a:p>
            <a:pPr algn="ctr">
              <a:lnSpc>
                <a:spcPct val="90000"/>
              </a:lnSpc>
              <a:spcBef>
                <a:spcPts val="400"/>
              </a:spcBef>
            </a:pPr>
            <a:r>
              <a:rPr lang="en-US" sz="2800" b="1" dirty="0">
                <a:solidFill>
                  <a:schemeClr val="accent5">
                    <a:lumMod val="75000"/>
                  </a:schemeClr>
                </a:solidFill>
                <a:latin typeface="Cambria" panose="02040503050406030204" pitchFamily="18" charset="0"/>
              </a:rPr>
              <a:t>timing parameters (</a:t>
            </a:r>
            <a:r>
              <a:rPr lang="en-US" sz="2800" b="1" dirty="0">
                <a:solidFill>
                  <a:schemeClr val="accent5">
                    <a:lumMod val="75000"/>
                  </a:schemeClr>
                </a:solidFill>
                <a:latin typeface="Cambria"/>
                <a:ea typeface="Cambria"/>
              </a:rPr>
              <a:t>±1.66ns</a:t>
            </a:r>
            <a:r>
              <a:rPr lang="en-US" sz="2800" b="1" dirty="0">
                <a:solidFill>
                  <a:schemeClr val="accent5">
                    <a:lumMod val="75000"/>
                  </a:schemeClr>
                </a:solidFill>
                <a:latin typeface="Cambria" panose="02040503050406030204" pitchFamily="18" charset="0"/>
              </a:rPr>
              <a:t>)</a:t>
            </a:r>
            <a:endParaRPr lang="en-US" sz="2800" b="1" dirty="0">
              <a:solidFill>
                <a:srgbClr val="C00000"/>
              </a:solidFill>
              <a:latin typeface="Cambria" panose="02040503050406030204" pitchFamily="18" charset="0"/>
            </a:endParaRPr>
          </a:p>
        </p:txBody>
      </p:sp>
      <p:sp>
        <p:nvSpPr>
          <p:cNvPr id="7" name="TextBox 6">
            <a:extLst>
              <a:ext uri="{FF2B5EF4-FFF2-40B4-BE49-F238E27FC236}">
                <a16:creationId xmlns:a16="http://schemas.microsoft.com/office/drawing/2014/main" id="{C373F2E9-7C91-58CF-40BF-9862DE58FA91}"/>
              </a:ext>
            </a:extLst>
          </p:cNvPr>
          <p:cNvSpPr txBox="1"/>
          <p:nvPr/>
        </p:nvSpPr>
        <p:spPr>
          <a:xfrm>
            <a:off x="1192696" y="6373395"/>
            <a:ext cx="7391234" cy="461665"/>
          </a:xfrm>
          <a:prstGeom prst="rect">
            <a:avLst/>
          </a:prstGeom>
          <a:noFill/>
        </p:spPr>
        <p:txBody>
          <a:bodyPr wrap="square" rtlCol="0">
            <a:spAutoFit/>
          </a:bodyPr>
          <a:lstStyle/>
          <a:p>
            <a:pPr algn="ctr"/>
            <a:r>
              <a:rPr lang="en-US" sz="1200" dirty="0">
                <a:latin typeface="Cambria" panose="02040503050406030204" pitchFamily="18" charset="0"/>
              </a:rPr>
              <a:t>Olgun et al., </a:t>
            </a:r>
            <a:r>
              <a:rPr lang="en-US" sz="1200" b="1" dirty="0">
                <a:latin typeface="Cambria" panose="02040503050406030204" pitchFamily="18" charset="0"/>
              </a:rPr>
              <a:t>"</a:t>
            </a:r>
            <a:r>
              <a:rPr lang="en-US" sz="1200" dirty="0">
                <a:latin typeface="Cambria" panose="02040503050406030204" pitchFamily="18" charset="0"/>
                <a:hlinkClick r:id="rId4"/>
              </a:rPr>
              <a:t>DRAM Bender: An Extensible and Versatile FPGA-based Infrastructure </a:t>
            </a:r>
            <a:br>
              <a:rPr lang="en-US" sz="1200" dirty="0">
                <a:latin typeface="Cambria" panose="02040503050406030204" pitchFamily="18" charset="0"/>
                <a:hlinkClick r:id="rId4"/>
              </a:rPr>
            </a:br>
            <a:r>
              <a:rPr lang="en-US" sz="1200" dirty="0">
                <a:latin typeface="Cambria" panose="02040503050406030204" pitchFamily="18" charset="0"/>
                <a:hlinkClick r:id="rId4"/>
              </a:rPr>
              <a:t>to Easily Test State-of-the-art DRAM Chips</a:t>
            </a:r>
            <a:r>
              <a:rPr lang="en-US" sz="1200" b="1" dirty="0">
                <a:latin typeface="Cambria" panose="02040503050406030204" pitchFamily="18" charset="0"/>
              </a:rPr>
              <a:t>," </a:t>
            </a:r>
            <a:r>
              <a:rPr lang="en-US" sz="1200" dirty="0">
                <a:latin typeface="Cambria" panose="02040503050406030204" pitchFamily="18" charset="0"/>
              </a:rPr>
              <a:t>in TCAD, 2023.</a:t>
            </a:r>
          </a:p>
        </p:txBody>
      </p:sp>
    </p:spTree>
    <p:extLst>
      <p:ext uri="{BB962C8B-B14F-4D97-AF65-F5344CB8AC3E}">
        <p14:creationId xmlns:p14="http://schemas.microsoft.com/office/powerpoint/2010/main" val="42921063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F26-C858-6F4F-A684-F70A0C2E3825}"/>
              </a:ext>
            </a:extLst>
          </p:cNvPr>
          <p:cNvSpPr>
            <a:spLocks noGrp="1"/>
          </p:cNvSpPr>
          <p:nvPr>
            <p:ph type="title"/>
          </p:nvPr>
        </p:nvSpPr>
        <p:spPr/>
        <p:txBody>
          <a:bodyPr/>
          <a:lstStyle/>
          <a:p>
            <a:r>
              <a:rPr lang="en-US" sz="3800" b="1" dirty="0" err="1"/>
              <a:t>RowHammer</a:t>
            </a:r>
            <a:r>
              <a:rPr lang="en-US" sz="3800" b="1" dirty="0"/>
              <a:t> Testing Methodology (I)</a:t>
            </a:r>
          </a:p>
        </p:txBody>
      </p:sp>
      <p:sp>
        <p:nvSpPr>
          <p:cNvPr id="3" name="Content Placeholder 2">
            <a:extLst>
              <a:ext uri="{FF2B5EF4-FFF2-40B4-BE49-F238E27FC236}">
                <a16:creationId xmlns:a16="http://schemas.microsoft.com/office/drawing/2014/main" id="{A31F3A66-CE7C-854B-BC9F-931B4D4BF729}"/>
              </a:ext>
            </a:extLst>
          </p:cNvPr>
          <p:cNvSpPr>
            <a:spLocks noGrp="1"/>
          </p:cNvSpPr>
          <p:nvPr>
            <p:ph idx="1"/>
          </p:nvPr>
        </p:nvSpPr>
        <p:spPr>
          <a:xfrm>
            <a:off x="168458" y="937464"/>
            <a:ext cx="8954440" cy="5364652"/>
          </a:xfrm>
        </p:spPr>
        <p:txBody>
          <a:bodyPr/>
          <a:lstStyle/>
          <a:p>
            <a:pPr marL="0" indent="0">
              <a:lnSpc>
                <a:spcPct val="100000"/>
              </a:lnSpc>
              <a:spcBef>
                <a:spcPts val="0"/>
              </a:spcBef>
              <a:buNone/>
            </a:pPr>
            <a:r>
              <a:rPr lang="en-US" sz="2400" dirty="0"/>
              <a:t>To characterize our DRAM chips at </a:t>
            </a:r>
            <a:r>
              <a:rPr lang="en-US" sz="2400" b="1" dirty="0"/>
              <a:t>worst-case</a:t>
            </a:r>
            <a:r>
              <a:rPr lang="en-US" sz="2400" dirty="0"/>
              <a:t> conditions:</a:t>
            </a:r>
            <a:br>
              <a:rPr lang="en-US" sz="2400" dirty="0"/>
            </a:br>
            <a:endParaRPr lang="en-US" sz="900" dirty="0"/>
          </a:p>
          <a:p>
            <a:pPr marL="0" indent="0">
              <a:lnSpc>
                <a:spcPct val="100000"/>
              </a:lnSpc>
              <a:spcBef>
                <a:spcPts val="0"/>
              </a:spcBef>
              <a:buNone/>
            </a:pPr>
            <a:endParaRPr lang="en-US" sz="400" dirty="0"/>
          </a:p>
          <a:p>
            <a:pPr marL="0" indent="-357188">
              <a:lnSpc>
                <a:spcPct val="100000"/>
              </a:lnSpc>
              <a:spcBef>
                <a:spcPts val="0"/>
              </a:spcBef>
              <a:buFont typeface="+mj-lt"/>
              <a:buAutoNum type="arabicPeriod"/>
            </a:pPr>
            <a:r>
              <a:rPr lang="en-US" sz="2400" b="1" dirty="0">
                <a:solidFill>
                  <a:schemeClr val="accent6">
                    <a:lumMod val="75000"/>
                  </a:schemeClr>
                </a:solidFill>
              </a:rPr>
              <a:t>Prevent sources of interference during core test loop</a:t>
            </a:r>
            <a:r>
              <a:rPr lang="en-US" sz="2400" dirty="0"/>
              <a:t> </a:t>
            </a:r>
          </a:p>
          <a:p>
            <a:pPr marL="0" lvl="1" indent="-222250">
              <a:lnSpc>
                <a:spcPct val="100000"/>
              </a:lnSpc>
              <a:spcBef>
                <a:spcPts val="0"/>
              </a:spcBef>
            </a:pPr>
            <a:r>
              <a:rPr lang="en-US" sz="2000" b="1" dirty="0"/>
              <a:t>No DRAM refresh</a:t>
            </a:r>
            <a:r>
              <a:rPr lang="en-US" sz="2000" dirty="0"/>
              <a:t>: to avoid refreshing victim row</a:t>
            </a:r>
            <a:br>
              <a:rPr lang="en-US" sz="2000" dirty="0"/>
            </a:br>
            <a:endParaRPr lang="en-US" sz="400" dirty="0"/>
          </a:p>
          <a:p>
            <a:pPr marL="0" lvl="1" indent="-222250">
              <a:lnSpc>
                <a:spcPct val="100000"/>
              </a:lnSpc>
              <a:spcBef>
                <a:spcPts val="0"/>
              </a:spcBef>
            </a:pPr>
            <a:r>
              <a:rPr lang="en-US" sz="2000" b="1" dirty="0"/>
              <a:t>No RowHammer mitigation mechanisms</a:t>
            </a:r>
            <a:r>
              <a:rPr lang="en-US" sz="2000" dirty="0"/>
              <a:t>: to observe circuit-level effects </a:t>
            </a:r>
            <a:br>
              <a:rPr lang="en-US" sz="2000" dirty="0"/>
            </a:br>
            <a:endParaRPr lang="en-US" sz="400" dirty="0"/>
          </a:p>
          <a:p>
            <a:pPr marL="0" lvl="1" indent="-222250">
              <a:lnSpc>
                <a:spcPct val="100000"/>
              </a:lnSpc>
              <a:spcBef>
                <a:spcPts val="0"/>
              </a:spcBef>
            </a:pPr>
            <a:r>
              <a:rPr lang="en-US" sz="2000" dirty="0"/>
              <a:t>Test for </a:t>
            </a:r>
            <a:r>
              <a:rPr lang="en-US" sz="2000" b="1" dirty="0">
                <a:solidFill>
                  <a:srgbClr val="538234"/>
                </a:solidFill>
              </a:rPr>
              <a:t>less than a refresh window (32ms) </a:t>
            </a:r>
            <a:r>
              <a:rPr lang="en-US" sz="2000" dirty="0"/>
              <a:t>to avoid retention failures</a:t>
            </a:r>
            <a:br>
              <a:rPr lang="en-US" sz="2000" dirty="0"/>
            </a:br>
            <a:endParaRPr lang="en-US" sz="400" dirty="0"/>
          </a:p>
          <a:p>
            <a:pPr marL="0" lvl="1" indent="-222250">
              <a:lnSpc>
                <a:spcPct val="100000"/>
              </a:lnSpc>
              <a:spcBef>
                <a:spcPts val="0"/>
              </a:spcBef>
            </a:pPr>
            <a:r>
              <a:rPr lang="en-US" sz="2000" b="1" dirty="0"/>
              <a:t>Repeat</a:t>
            </a:r>
            <a:r>
              <a:rPr lang="en-US" sz="2000" dirty="0"/>
              <a:t> </a:t>
            </a:r>
            <a:r>
              <a:rPr lang="en-US" sz="2000" b="1" dirty="0"/>
              <a:t>tests</a:t>
            </a:r>
            <a:r>
              <a:rPr lang="en-US" sz="2000" dirty="0"/>
              <a:t> for five times</a:t>
            </a:r>
            <a:br>
              <a:rPr lang="en-US" sz="2000" dirty="0"/>
            </a:br>
            <a:endParaRPr lang="en-US" sz="900" dirty="0"/>
          </a:p>
          <a:p>
            <a:pPr marL="0" indent="-357188">
              <a:lnSpc>
                <a:spcPct val="100000"/>
              </a:lnSpc>
              <a:spcBef>
                <a:spcPts val="0"/>
              </a:spcBef>
              <a:buFont typeface="+mj-lt"/>
              <a:buAutoNum type="arabicPeriod"/>
            </a:pPr>
            <a:r>
              <a:rPr lang="en-US" sz="2400" b="1" dirty="0">
                <a:solidFill>
                  <a:schemeClr val="accent5">
                    <a:lumMod val="75000"/>
                  </a:schemeClr>
                </a:solidFill>
              </a:rPr>
              <a:t>Worst-case </a:t>
            </a:r>
            <a:r>
              <a:rPr lang="en-US" sz="2400" b="1" dirty="0" err="1">
                <a:solidFill>
                  <a:schemeClr val="accent5">
                    <a:lumMod val="75000"/>
                  </a:schemeClr>
                </a:solidFill>
              </a:rPr>
              <a:t>RowHammer</a:t>
            </a:r>
            <a:r>
              <a:rPr lang="en-US" sz="2400" b="1" dirty="0">
                <a:solidFill>
                  <a:schemeClr val="accent5">
                    <a:lumMod val="75000"/>
                  </a:schemeClr>
                </a:solidFill>
              </a:rPr>
              <a:t> access sequence</a:t>
            </a:r>
          </a:p>
          <a:p>
            <a:pPr marL="223200" indent="-223200">
              <a:lnSpc>
                <a:spcPct val="100000"/>
              </a:lnSpc>
              <a:spcBef>
                <a:spcPts val="0"/>
              </a:spcBef>
              <a:buFontTx/>
              <a:buChar char="-"/>
            </a:pPr>
            <a:r>
              <a:rPr lang="en-US" sz="2000" dirty="0"/>
              <a:t>We use </a:t>
            </a:r>
            <a:r>
              <a:rPr lang="en-US" sz="2000" b="1" dirty="0">
                <a:solidFill>
                  <a:srgbClr val="C00000"/>
                </a:solidFill>
              </a:rPr>
              <a:t>worst-case</a:t>
            </a:r>
            <a:r>
              <a:rPr lang="en-US" sz="2000" b="1" dirty="0"/>
              <a:t> </a:t>
            </a:r>
            <a:r>
              <a:rPr lang="en-US" sz="2000" dirty="0" err="1"/>
              <a:t>RowHammer</a:t>
            </a:r>
            <a:r>
              <a:rPr lang="en-US" sz="2000" b="1" dirty="0"/>
              <a:t> </a:t>
            </a:r>
            <a:r>
              <a:rPr lang="en-US" sz="2000" dirty="0"/>
              <a:t>access sequence </a:t>
            </a:r>
            <a:br>
              <a:rPr lang="en-US" sz="2000" dirty="0"/>
            </a:br>
            <a:r>
              <a:rPr lang="en-US" sz="2000" dirty="0"/>
              <a:t>based on prior works’ observations</a:t>
            </a:r>
            <a:br>
              <a:rPr lang="en-US" sz="2000" dirty="0"/>
            </a:br>
            <a:endParaRPr lang="en-US" sz="900" dirty="0"/>
          </a:p>
          <a:p>
            <a:pPr marL="223200" indent="-223200">
              <a:lnSpc>
                <a:spcPct val="100000"/>
              </a:lnSpc>
              <a:spcBef>
                <a:spcPts val="0"/>
              </a:spcBef>
              <a:buFontTx/>
              <a:buChar char="-"/>
            </a:pPr>
            <a:r>
              <a:rPr lang="en-US" sz="2000" dirty="0"/>
              <a:t>Double-sided </a:t>
            </a:r>
            <a:r>
              <a:rPr lang="en-US" sz="2000" dirty="0" err="1"/>
              <a:t>RowHammer</a:t>
            </a:r>
            <a:r>
              <a:rPr lang="en-US" sz="2000" dirty="0"/>
              <a:t>: </a:t>
            </a:r>
            <a:r>
              <a:rPr lang="en-US" sz="2000" b="1" dirty="0">
                <a:solidFill>
                  <a:schemeClr val="accent5">
                    <a:lumMod val="75000"/>
                  </a:schemeClr>
                </a:solidFill>
              </a:rPr>
              <a:t>repeatedly access </a:t>
            </a:r>
            <a:br>
              <a:rPr lang="en-US" sz="2000" b="1" dirty="0">
                <a:solidFill>
                  <a:schemeClr val="accent5">
                    <a:lumMod val="75000"/>
                  </a:schemeClr>
                </a:solidFill>
              </a:rPr>
            </a:br>
            <a:r>
              <a:rPr lang="en-US" sz="2000" b="1" dirty="0">
                <a:solidFill>
                  <a:schemeClr val="accent5">
                    <a:lumMod val="75000"/>
                  </a:schemeClr>
                </a:solidFill>
              </a:rPr>
              <a:t>the two physically-adjacent rows as fast as possible</a:t>
            </a:r>
          </a:p>
        </p:txBody>
      </p:sp>
      <p:sp>
        <p:nvSpPr>
          <p:cNvPr id="9" name="TextBox 8">
            <a:extLst>
              <a:ext uri="{FF2B5EF4-FFF2-40B4-BE49-F238E27FC236}">
                <a16:creationId xmlns:a16="http://schemas.microsoft.com/office/drawing/2014/main" id="{FCA6EB6B-4796-C324-B445-42EAB5426F40}"/>
              </a:ext>
            </a:extLst>
          </p:cNvPr>
          <p:cNvSpPr txBox="1"/>
          <p:nvPr/>
        </p:nvSpPr>
        <p:spPr>
          <a:xfrm>
            <a:off x="7023442" y="4960198"/>
            <a:ext cx="2040170" cy="707886"/>
          </a:xfrm>
          <a:prstGeom prst="rect">
            <a:avLst/>
          </a:prstGeom>
          <a:noFill/>
        </p:spPr>
        <p:txBody>
          <a:bodyPr wrap="square" rtlCol="0">
            <a:spAutoFit/>
          </a:bodyPr>
          <a:lstStyle/>
          <a:p>
            <a:pPr algn="ctr"/>
            <a:r>
              <a:rPr lang="en-TR" sz="2000" dirty="0">
                <a:latin typeface="Cambria" panose="02040503050406030204" pitchFamily="18" charset="0"/>
              </a:rPr>
              <a:t>Record bitflips </a:t>
            </a:r>
            <a:br>
              <a:rPr lang="en-GB" sz="2000" dirty="0">
                <a:latin typeface="Cambria" panose="02040503050406030204" pitchFamily="18" charset="0"/>
              </a:rPr>
            </a:br>
            <a:r>
              <a:rPr lang="en-TR" sz="2000" dirty="0">
                <a:latin typeface="Cambria" panose="02040503050406030204" pitchFamily="18" charset="0"/>
              </a:rPr>
              <a:t>in victim</a:t>
            </a:r>
          </a:p>
        </p:txBody>
      </p:sp>
      <p:cxnSp>
        <p:nvCxnSpPr>
          <p:cNvPr id="7" name="Curved Connector 6">
            <a:extLst>
              <a:ext uri="{FF2B5EF4-FFF2-40B4-BE49-F238E27FC236}">
                <a16:creationId xmlns:a16="http://schemas.microsoft.com/office/drawing/2014/main" id="{ECE9C9D4-8DE9-9254-31FC-FE282A6AF5A5}"/>
              </a:ext>
            </a:extLst>
          </p:cNvPr>
          <p:cNvCxnSpPr>
            <a:cxnSpLocks/>
            <a:stCxn id="9" idx="2"/>
            <a:endCxn id="11" idx="3"/>
          </p:cNvCxnSpPr>
          <p:nvPr/>
        </p:nvCxnSpPr>
        <p:spPr>
          <a:xfrm rot="5400000">
            <a:off x="6994057" y="4921162"/>
            <a:ext cx="302548" cy="1796393"/>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6B13999-E502-4925-B7D7-553F21249EC1}"/>
              </a:ext>
            </a:extLst>
          </p:cNvPr>
          <p:cNvSpPr/>
          <p:nvPr/>
        </p:nvSpPr>
        <p:spPr>
          <a:xfrm>
            <a:off x="2748245" y="5790162"/>
            <a:ext cx="3498889" cy="360940"/>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Victim Row</a:t>
            </a:r>
          </a:p>
        </p:txBody>
      </p:sp>
      <p:sp>
        <p:nvSpPr>
          <p:cNvPr id="12" name="Rectangle 11">
            <a:extLst>
              <a:ext uri="{FF2B5EF4-FFF2-40B4-BE49-F238E27FC236}">
                <a16:creationId xmlns:a16="http://schemas.microsoft.com/office/drawing/2014/main" id="{C33181CA-607C-4118-9ECA-4451C5144B26}"/>
              </a:ext>
            </a:extLst>
          </p:cNvPr>
          <p:cNvSpPr/>
          <p:nvPr/>
        </p:nvSpPr>
        <p:spPr>
          <a:xfrm>
            <a:off x="2748245" y="5341235"/>
            <a:ext cx="3498889" cy="36510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Aggressor Row 1</a:t>
            </a:r>
          </a:p>
        </p:txBody>
      </p:sp>
      <p:sp>
        <p:nvSpPr>
          <p:cNvPr id="13" name="Rectangle 12">
            <a:extLst>
              <a:ext uri="{FF2B5EF4-FFF2-40B4-BE49-F238E27FC236}">
                <a16:creationId xmlns:a16="http://schemas.microsoft.com/office/drawing/2014/main" id="{74CCF119-B9D9-402E-829E-0FB7D2475085}"/>
              </a:ext>
            </a:extLst>
          </p:cNvPr>
          <p:cNvSpPr/>
          <p:nvPr/>
        </p:nvSpPr>
        <p:spPr>
          <a:xfrm>
            <a:off x="2748245" y="6221779"/>
            <a:ext cx="3498889" cy="36510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Aggressor Row 2</a:t>
            </a:r>
          </a:p>
        </p:txBody>
      </p:sp>
      <p:pic>
        <p:nvPicPr>
          <p:cNvPr id="16" name="Picture Placeholder 32">
            <a:extLst>
              <a:ext uri="{FF2B5EF4-FFF2-40B4-BE49-F238E27FC236}">
                <a16:creationId xmlns:a16="http://schemas.microsoft.com/office/drawing/2014/main" id="{D3823194-73CA-4F2B-848D-BF09CCC72055}"/>
              </a:ext>
            </a:extLst>
          </p:cNvPr>
          <p:cNvPicPr>
            <a:picLocks noChangeAspect="1"/>
          </p:cNvPicPr>
          <p:nvPr/>
        </p:nvPicPr>
        <p:blipFill>
          <a:blip r:embed="rId3">
            <a:extLst>
              <a:ext uri="{28A0092B-C50C-407E-A947-70E740481C1C}">
                <a14:useLocalDpi xmlns:a14="http://schemas.microsoft.com/office/drawing/2010/main" val="0"/>
              </a:ext>
            </a:extLst>
          </a:blip>
          <a:srcRect t="21589" b="21589"/>
          <a:stretch>
            <a:fillRect/>
          </a:stretch>
        </p:blipFill>
        <p:spPr>
          <a:xfrm>
            <a:off x="1922928" y="5314141"/>
            <a:ext cx="737637" cy="419291"/>
          </a:xfrm>
          <a:prstGeom prst="rect">
            <a:avLst/>
          </a:prstGeom>
        </p:spPr>
      </p:pic>
      <p:pic>
        <p:nvPicPr>
          <p:cNvPr id="17" name="Picture Placeholder 32">
            <a:extLst>
              <a:ext uri="{FF2B5EF4-FFF2-40B4-BE49-F238E27FC236}">
                <a16:creationId xmlns:a16="http://schemas.microsoft.com/office/drawing/2014/main" id="{149DD125-5BAC-4AD0-9F36-0D92D4B4E108}"/>
              </a:ext>
            </a:extLst>
          </p:cNvPr>
          <p:cNvPicPr>
            <a:picLocks noChangeAspect="1"/>
          </p:cNvPicPr>
          <p:nvPr/>
        </p:nvPicPr>
        <p:blipFill>
          <a:blip r:embed="rId3">
            <a:extLst>
              <a:ext uri="{28A0092B-C50C-407E-A947-70E740481C1C}">
                <a14:useLocalDpi xmlns:a14="http://schemas.microsoft.com/office/drawing/2010/main" val="0"/>
              </a:ext>
            </a:extLst>
          </a:blip>
          <a:srcRect t="21589" b="21589"/>
          <a:stretch>
            <a:fillRect/>
          </a:stretch>
        </p:blipFill>
        <p:spPr>
          <a:xfrm>
            <a:off x="1922929" y="6205128"/>
            <a:ext cx="737636" cy="419290"/>
          </a:xfrm>
          <a:prstGeom prst="rect">
            <a:avLst/>
          </a:prstGeom>
        </p:spPr>
      </p:pic>
    </p:spTree>
    <p:extLst>
      <p:ext uri="{BB962C8B-B14F-4D97-AF65-F5344CB8AC3E}">
        <p14:creationId xmlns:p14="http://schemas.microsoft.com/office/powerpoint/2010/main" val="205351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FEB-1539-61AF-7CDC-E306C2F3E34C}"/>
              </a:ext>
            </a:extLst>
          </p:cNvPr>
          <p:cNvSpPr>
            <a:spLocks noGrp="1"/>
          </p:cNvSpPr>
          <p:nvPr>
            <p:ph type="title"/>
          </p:nvPr>
        </p:nvSpPr>
        <p:spPr/>
        <p:txBody>
          <a:bodyPr/>
          <a:lstStyle/>
          <a:p>
            <a:r>
              <a:rPr lang="en-TR" sz="3800" dirty="0"/>
              <a:t>RowHammer Testing Methodology (II)</a:t>
            </a:r>
          </a:p>
        </p:txBody>
      </p:sp>
      <p:sp>
        <p:nvSpPr>
          <p:cNvPr id="3" name="Content Placeholder 2">
            <a:extLst>
              <a:ext uri="{FF2B5EF4-FFF2-40B4-BE49-F238E27FC236}">
                <a16:creationId xmlns:a16="http://schemas.microsoft.com/office/drawing/2014/main" id="{1A2078F0-7A3B-115A-EFDC-7565A03AC873}"/>
              </a:ext>
            </a:extLst>
          </p:cNvPr>
          <p:cNvSpPr>
            <a:spLocks noGrp="1"/>
          </p:cNvSpPr>
          <p:nvPr>
            <p:ph idx="1"/>
          </p:nvPr>
        </p:nvSpPr>
        <p:spPr>
          <a:xfrm>
            <a:off x="75991" y="1237957"/>
            <a:ext cx="8987622" cy="5021519"/>
          </a:xfrm>
        </p:spPr>
        <p:txBody>
          <a:bodyPr/>
          <a:lstStyle/>
          <a:p>
            <a:r>
              <a:rPr lang="en-US" sz="2800" dirty="0"/>
              <a:t>Tested HBM2 chip’s organization:</a:t>
            </a:r>
          </a:p>
          <a:p>
            <a:pPr lvl="1"/>
            <a:r>
              <a:rPr lang="en-US" sz="2000" dirty="0"/>
              <a:t>8 channels</a:t>
            </a:r>
          </a:p>
          <a:p>
            <a:pPr lvl="1"/>
            <a:r>
              <a:rPr lang="en-US" sz="2000" dirty="0"/>
              <a:t>2 pseudo-channels</a:t>
            </a:r>
          </a:p>
          <a:p>
            <a:pPr lvl="1"/>
            <a:r>
              <a:rPr lang="en-US" sz="2000" dirty="0"/>
              <a:t>16 banks</a:t>
            </a:r>
          </a:p>
          <a:p>
            <a:pPr lvl="1"/>
            <a:r>
              <a:rPr lang="en-US" sz="2000" dirty="0"/>
              <a:t>16384 rows (1 KiB each)</a:t>
            </a:r>
          </a:p>
          <a:p>
            <a:pPr marL="0" indent="0">
              <a:buNone/>
            </a:pPr>
            <a:endParaRPr lang="en-US" sz="3200" dirty="0"/>
          </a:p>
          <a:p>
            <a:r>
              <a:rPr lang="en-TR" sz="2800" dirty="0"/>
              <a:t>Test </a:t>
            </a:r>
            <a:r>
              <a:rPr lang="en-TR" sz="2800" dirty="0">
                <a:solidFill>
                  <a:schemeClr val="accent5"/>
                </a:solidFill>
              </a:rPr>
              <a:t>all</a:t>
            </a:r>
            <a:r>
              <a:rPr lang="en-TR" sz="2800" dirty="0"/>
              <a:t> channels, pseudo-channels, banks</a:t>
            </a:r>
            <a:endParaRPr lang="en-GB" sz="2800" dirty="0"/>
          </a:p>
          <a:p>
            <a:pPr marL="0" indent="0">
              <a:buNone/>
            </a:pPr>
            <a:endParaRPr lang="en-TR" sz="2000" dirty="0"/>
          </a:p>
          <a:p>
            <a:r>
              <a:rPr lang="en-TR" sz="2800" dirty="0"/>
              <a:t>Test</a:t>
            </a:r>
            <a:r>
              <a:rPr lang="en-US" sz="2800" dirty="0"/>
              <a:t> </a:t>
            </a:r>
            <a:r>
              <a:rPr lang="en-US" sz="2800" dirty="0">
                <a:solidFill>
                  <a:schemeClr val="accent5"/>
                </a:solidFill>
              </a:rPr>
              <a:t>f</a:t>
            </a:r>
            <a:r>
              <a:rPr lang="en-TR" sz="2800" dirty="0">
                <a:solidFill>
                  <a:schemeClr val="accent5"/>
                </a:solidFill>
              </a:rPr>
              <a:t>irst, middle, </a:t>
            </a:r>
            <a:r>
              <a:rPr lang="en-US" sz="2800" dirty="0">
                <a:solidFill>
                  <a:schemeClr val="accent5"/>
                </a:solidFill>
              </a:rPr>
              <a:t>and </a:t>
            </a:r>
            <a:r>
              <a:rPr lang="en-TR" sz="2800" dirty="0">
                <a:solidFill>
                  <a:schemeClr val="accent5"/>
                </a:solidFill>
              </a:rPr>
              <a:t>last 3K </a:t>
            </a:r>
            <a:r>
              <a:rPr lang="en-TR" sz="2800" dirty="0"/>
              <a:t>rows in a bank</a:t>
            </a:r>
          </a:p>
          <a:p>
            <a:pPr lvl="1"/>
            <a:r>
              <a:rPr lang="en-TR" sz="2400" dirty="0"/>
              <a:t>9K out of 16K (more than half)</a:t>
            </a:r>
            <a:endParaRPr lang="en-GB" sz="2400" dirty="0"/>
          </a:p>
          <a:p>
            <a:pPr marL="0" indent="0">
              <a:buNone/>
            </a:pPr>
            <a:endParaRPr lang="en-TR" sz="2000" dirty="0"/>
          </a:p>
          <a:p>
            <a:r>
              <a:rPr lang="en-US" sz="2800" dirty="0"/>
              <a:t>Keep </a:t>
            </a:r>
            <a:r>
              <a:rPr lang="en-TR" sz="2800" dirty="0"/>
              <a:t>HBM2 chip temperature</a:t>
            </a:r>
            <a:r>
              <a:rPr lang="en-US" sz="2800" dirty="0"/>
              <a:t> at </a:t>
            </a:r>
            <a:r>
              <a:rPr lang="en-TR" sz="2800" dirty="0">
                <a:solidFill>
                  <a:schemeClr val="accent5"/>
                </a:solidFill>
              </a:rPr>
              <a:t>85°C</a:t>
            </a:r>
          </a:p>
        </p:txBody>
      </p:sp>
      <p:pic>
        <p:nvPicPr>
          <p:cNvPr id="5" name="Picture 4">
            <a:extLst>
              <a:ext uri="{FF2B5EF4-FFF2-40B4-BE49-F238E27FC236}">
                <a16:creationId xmlns:a16="http://schemas.microsoft.com/office/drawing/2014/main" id="{934FFCD4-CC3C-33A8-26C0-196CB931B51B}"/>
              </a:ext>
            </a:extLst>
          </p:cNvPr>
          <p:cNvPicPr>
            <a:picLocks noChangeAspect="1"/>
          </p:cNvPicPr>
          <p:nvPr/>
        </p:nvPicPr>
        <p:blipFill>
          <a:blip r:embed="rId3"/>
          <a:stretch>
            <a:fillRect/>
          </a:stretch>
        </p:blipFill>
        <p:spPr>
          <a:xfrm rot="21419361">
            <a:off x="6355956" y="936026"/>
            <a:ext cx="2321615" cy="2231791"/>
          </a:xfrm>
          <a:prstGeom prst="rect">
            <a:avLst/>
          </a:prstGeom>
        </p:spPr>
      </p:pic>
      <p:sp>
        <p:nvSpPr>
          <p:cNvPr id="6" name="TextBox 5">
            <a:extLst>
              <a:ext uri="{FF2B5EF4-FFF2-40B4-BE49-F238E27FC236}">
                <a16:creationId xmlns:a16="http://schemas.microsoft.com/office/drawing/2014/main" id="{C18C61AE-C8D9-9009-C7D4-36DC5BC44E3F}"/>
              </a:ext>
            </a:extLst>
          </p:cNvPr>
          <p:cNvSpPr txBox="1"/>
          <p:nvPr/>
        </p:nvSpPr>
        <p:spPr>
          <a:xfrm>
            <a:off x="6242215" y="3080782"/>
            <a:ext cx="2549096" cy="646331"/>
          </a:xfrm>
          <a:prstGeom prst="rect">
            <a:avLst/>
          </a:prstGeom>
          <a:noFill/>
        </p:spPr>
        <p:txBody>
          <a:bodyPr wrap="none" rtlCol="0">
            <a:spAutoFit/>
          </a:bodyPr>
          <a:lstStyle/>
          <a:p>
            <a:pPr algn="ctr"/>
            <a:r>
              <a:rPr lang="en-GB" dirty="0">
                <a:latin typeface="Cambria" panose="02040503050406030204" pitchFamily="18" charset="0"/>
                <a:ea typeface="Cambria" panose="02040503050406030204" pitchFamily="18" charset="0"/>
              </a:rPr>
              <a:t>Xilinx FPGA</a:t>
            </a:r>
            <a:br>
              <a:rPr lang="en-GB" dirty="0">
                <a:latin typeface="Cambria" panose="02040503050406030204" pitchFamily="18" charset="0"/>
                <a:ea typeface="Cambria" panose="02040503050406030204" pitchFamily="18" charset="0"/>
              </a:rPr>
            </a:br>
            <a:r>
              <a:rPr lang="en-GB" dirty="0">
                <a:latin typeface="Cambria" panose="02040503050406030204" pitchFamily="18" charset="0"/>
                <a:ea typeface="Cambria" panose="02040503050406030204" pitchFamily="18" charset="0"/>
              </a:rPr>
              <a:t>with HBM2 DRAM chips</a:t>
            </a:r>
            <a:endParaRPr lang="LID4096"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54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FEB-1539-61AF-7CDC-E306C2F3E34C}"/>
              </a:ext>
            </a:extLst>
          </p:cNvPr>
          <p:cNvSpPr>
            <a:spLocks noGrp="1"/>
          </p:cNvSpPr>
          <p:nvPr>
            <p:ph type="title"/>
          </p:nvPr>
        </p:nvSpPr>
        <p:spPr/>
        <p:txBody>
          <a:bodyPr/>
          <a:lstStyle/>
          <a:p>
            <a:r>
              <a:rPr lang="en-US" b="1" dirty="0"/>
              <a:t>Metrics</a:t>
            </a:r>
            <a:endParaRPr lang="en-TR" dirty="0"/>
          </a:p>
        </p:txBody>
      </p:sp>
      <p:sp>
        <p:nvSpPr>
          <p:cNvPr id="3" name="Content Placeholder 2">
            <a:extLst>
              <a:ext uri="{FF2B5EF4-FFF2-40B4-BE49-F238E27FC236}">
                <a16:creationId xmlns:a16="http://schemas.microsoft.com/office/drawing/2014/main" id="{1A2078F0-7A3B-115A-EFDC-7565A03AC873}"/>
              </a:ext>
            </a:extLst>
          </p:cNvPr>
          <p:cNvSpPr>
            <a:spLocks noGrp="1"/>
          </p:cNvSpPr>
          <p:nvPr>
            <p:ph idx="1"/>
          </p:nvPr>
        </p:nvSpPr>
        <p:spPr>
          <a:xfrm>
            <a:off x="75991" y="1352812"/>
            <a:ext cx="8987622" cy="5057266"/>
          </a:xfrm>
        </p:spPr>
        <p:txBody>
          <a:bodyPr/>
          <a:lstStyle/>
          <a:p>
            <a:pPr marL="432000" indent="-432000">
              <a:lnSpc>
                <a:spcPct val="100000"/>
              </a:lnSpc>
              <a:buClr>
                <a:schemeClr val="tx1"/>
              </a:buClr>
              <a:buFont typeface="+mj-lt"/>
              <a:buAutoNum type="arabicPeriod"/>
            </a:pPr>
            <a:r>
              <a:rPr lang="en-TR" sz="2800" b="1" dirty="0">
                <a:solidFill>
                  <a:schemeClr val="accent5"/>
                </a:solidFill>
              </a:rPr>
              <a:t>Bit error rate (BER):</a:t>
            </a:r>
            <a:r>
              <a:rPr lang="en-TR" sz="2800" b="1" dirty="0"/>
              <a:t> </a:t>
            </a:r>
            <a:br>
              <a:rPr lang="en-TR" sz="2800" b="1" dirty="0"/>
            </a:br>
            <a:r>
              <a:rPr lang="en-TR" sz="2800" dirty="0"/>
              <a:t>The fraction of DRAM cells in a row </a:t>
            </a:r>
            <a:br>
              <a:rPr lang="en-TR" sz="2800" dirty="0"/>
            </a:br>
            <a:r>
              <a:rPr lang="en-TR" sz="2800" dirty="0"/>
              <a:t>that experience a bitflip after 512K activations</a:t>
            </a:r>
            <a:br>
              <a:rPr lang="en-GB" sz="2800" dirty="0"/>
            </a:br>
            <a:br>
              <a:rPr lang="en-GB" sz="2800" dirty="0"/>
            </a:br>
            <a:br>
              <a:rPr lang="en-GB" sz="2800" dirty="0"/>
            </a:br>
            <a:endParaRPr lang="en-TR" sz="2800" dirty="0"/>
          </a:p>
          <a:p>
            <a:pPr marL="432000" indent="-432000">
              <a:lnSpc>
                <a:spcPct val="100000"/>
              </a:lnSpc>
              <a:buClr>
                <a:schemeClr val="tx1"/>
              </a:buClr>
              <a:buFont typeface="+mj-lt"/>
              <a:buAutoNum type="arabicPeriod"/>
            </a:pPr>
            <a:r>
              <a:rPr lang="en-TR" sz="2800" b="1" dirty="0">
                <a:solidFill>
                  <a:schemeClr val="accent5"/>
                </a:solidFill>
              </a:rPr>
              <a:t>Hammer Count for the First</a:t>
            </a:r>
            <a:r>
              <a:rPr lang="en-US" sz="2800" b="1" dirty="0">
                <a:solidFill>
                  <a:schemeClr val="accent5"/>
                </a:solidFill>
              </a:rPr>
              <a:t> Bitflip</a:t>
            </a:r>
            <a:r>
              <a:rPr lang="en-TR" sz="2800" b="1" dirty="0">
                <a:solidFill>
                  <a:schemeClr val="accent5"/>
                </a:solidFill>
              </a:rPr>
              <a:t> (H</a:t>
            </a:r>
            <a:r>
              <a:rPr lang="en-US" sz="2800" b="1" dirty="0">
                <a:solidFill>
                  <a:schemeClr val="accent5"/>
                </a:solidFill>
              </a:rPr>
              <a:t>C</a:t>
            </a:r>
            <a:r>
              <a:rPr lang="en-TR" sz="2800" b="1" baseline="-25000" dirty="0">
                <a:solidFill>
                  <a:schemeClr val="accent5"/>
                </a:solidFill>
              </a:rPr>
              <a:t>first</a:t>
            </a:r>
            <a:r>
              <a:rPr lang="en-TR" sz="2800" b="1" dirty="0">
                <a:solidFill>
                  <a:schemeClr val="accent5"/>
                </a:solidFill>
              </a:rPr>
              <a:t>):</a:t>
            </a:r>
            <a:r>
              <a:rPr lang="en-TR" sz="2800" b="1" dirty="0"/>
              <a:t> </a:t>
            </a:r>
            <a:br>
              <a:rPr lang="en-US" sz="2800" b="1" dirty="0"/>
            </a:br>
            <a:r>
              <a:rPr lang="en-TR" sz="2800" dirty="0"/>
              <a:t>Aggressor row activation count</a:t>
            </a:r>
            <a:r>
              <a:rPr lang="en-US" sz="2800" dirty="0"/>
              <a:t> </a:t>
            </a:r>
            <a:br>
              <a:rPr lang="en-US" sz="2800" dirty="0"/>
            </a:br>
            <a:r>
              <a:rPr lang="en-TR" sz="2800" dirty="0"/>
              <a:t>to cause the first bitflip in the victim row</a:t>
            </a:r>
            <a:br>
              <a:rPr lang="en-TR" sz="2800" dirty="0"/>
            </a:br>
            <a:endParaRPr lang="en-TR" sz="900" dirty="0"/>
          </a:p>
        </p:txBody>
      </p:sp>
      <p:sp>
        <p:nvSpPr>
          <p:cNvPr id="7" name="TextBox 6">
            <a:extLst>
              <a:ext uri="{FF2B5EF4-FFF2-40B4-BE49-F238E27FC236}">
                <a16:creationId xmlns:a16="http://schemas.microsoft.com/office/drawing/2014/main" id="{A25E47AD-CF90-42E1-B31A-A8CD8CC96976}"/>
              </a:ext>
            </a:extLst>
          </p:cNvPr>
          <p:cNvSpPr txBox="1"/>
          <p:nvPr/>
        </p:nvSpPr>
        <p:spPr>
          <a:xfrm>
            <a:off x="3362256" y="2905780"/>
            <a:ext cx="2642450" cy="523220"/>
          </a:xfrm>
          <a:prstGeom prst="rect">
            <a:avLst/>
          </a:prstGeom>
          <a:noFill/>
          <a:ln w="28575">
            <a:solidFill>
              <a:srgbClr val="FF0000"/>
            </a:solidFill>
          </a:ln>
        </p:spPr>
        <p:txBody>
          <a:bodyPr wrap="square" rtlCol="0">
            <a:spAutoFit/>
          </a:bodyPr>
          <a:lstStyle/>
          <a:p>
            <a:pPr algn="l"/>
            <a:r>
              <a:rPr lang="en-US" sz="2800" b="1" dirty="0">
                <a:solidFill>
                  <a:srgbClr val="FF0000"/>
                </a:solidFill>
                <a:latin typeface="Cambria" panose="02040503050406030204" pitchFamily="18" charset="0"/>
                <a:ea typeface="Cambria" panose="02040503050406030204" pitchFamily="18" charset="0"/>
              </a:rPr>
              <a:t>Higher</a:t>
            </a:r>
            <a:r>
              <a:rPr lang="en-US" sz="2800" dirty="0">
                <a:solidFill>
                  <a:srgbClr val="FF0000"/>
                </a:solidFill>
                <a:latin typeface="Cambria" panose="02040503050406030204" pitchFamily="18" charset="0"/>
                <a:ea typeface="Cambria" panose="02040503050406030204" pitchFamily="18" charset="0"/>
              </a:rPr>
              <a:t> is worse</a:t>
            </a:r>
            <a:endParaRPr lang="en-CH"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9A2780A-A316-4EEC-A50B-F4ADDA4E0AB1}"/>
              </a:ext>
            </a:extLst>
          </p:cNvPr>
          <p:cNvSpPr txBox="1"/>
          <p:nvPr/>
        </p:nvSpPr>
        <p:spPr>
          <a:xfrm>
            <a:off x="3362256" y="5592872"/>
            <a:ext cx="2642450" cy="523220"/>
          </a:xfrm>
          <a:prstGeom prst="rect">
            <a:avLst/>
          </a:prstGeom>
          <a:noFill/>
          <a:ln w="28575">
            <a:solidFill>
              <a:srgbClr val="FF0000"/>
            </a:solidFill>
          </a:ln>
        </p:spPr>
        <p:txBody>
          <a:bodyPr wrap="square" rtlCol="0">
            <a:spAutoFit/>
          </a:bodyPr>
          <a:lstStyle/>
          <a:p>
            <a:pPr algn="l"/>
            <a:r>
              <a:rPr lang="en-US" sz="2800" b="1" dirty="0">
                <a:solidFill>
                  <a:srgbClr val="FF0000"/>
                </a:solidFill>
                <a:latin typeface="Cambria" panose="02040503050406030204" pitchFamily="18" charset="0"/>
                <a:ea typeface="Cambria" panose="02040503050406030204" pitchFamily="18" charset="0"/>
              </a:rPr>
              <a:t>Lower</a:t>
            </a:r>
            <a:r>
              <a:rPr lang="en-US" sz="2800" dirty="0">
                <a:solidFill>
                  <a:srgbClr val="FF0000"/>
                </a:solidFill>
                <a:latin typeface="Cambria" panose="02040503050406030204" pitchFamily="18" charset="0"/>
                <a:ea typeface="Cambria" panose="02040503050406030204" pitchFamily="18" charset="0"/>
              </a:rPr>
              <a:t> is worse</a:t>
            </a:r>
            <a:endParaRPr lang="en-CH"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47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FEB-1539-61AF-7CDC-E306C2F3E34C}"/>
              </a:ext>
            </a:extLst>
          </p:cNvPr>
          <p:cNvSpPr>
            <a:spLocks noGrp="1"/>
          </p:cNvSpPr>
          <p:nvPr>
            <p:ph type="title"/>
          </p:nvPr>
        </p:nvSpPr>
        <p:spPr/>
        <p:txBody>
          <a:bodyPr/>
          <a:lstStyle/>
          <a:p>
            <a:r>
              <a:rPr lang="en-US" sz="3800" b="1" dirty="0"/>
              <a:t>Tested Data Patterns</a:t>
            </a:r>
            <a:endParaRPr lang="en-TR" sz="3800" dirty="0"/>
          </a:p>
        </p:txBody>
      </p:sp>
      <p:pic>
        <p:nvPicPr>
          <p:cNvPr id="4" name="Picture 3">
            <a:extLst>
              <a:ext uri="{FF2B5EF4-FFF2-40B4-BE49-F238E27FC236}">
                <a16:creationId xmlns:a16="http://schemas.microsoft.com/office/drawing/2014/main" id="{D4C4DFDD-434C-CA03-69AF-9D02167D1CB9}"/>
              </a:ext>
            </a:extLst>
          </p:cNvPr>
          <p:cNvPicPr>
            <a:picLocks noChangeAspect="1"/>
          </p:cNvPicPr>
          <p:nvPr/>
        </p:nvPicPr>
        <p:blipFill>
          <a:blip r:embed="rId3"/>
          <a:stretch>
            <a:fillRect/>
          </a:stretch>
        </p:blipFill>
        <p:spPr>
          <a:xfrm>
            <a:off x="444435" y="4446160"/>
            <a:ext cx="8273741" cy="1349221"/>
          </a:xfrm>
          <a:prstGeom prst="rect">
            <a:avLst/>
          </a:prstGeom>
        </p:spPr>
      </p:pic>
      <p:sp>
        <p:nvSpPr>
          <p:cNvPr id="13" name="Rectangle 12">
            <a:extLst>
              <a:ext uri="{FF2B5EF4-FFF2-40B4-BE49-F238E27FC236}">
                <a16:creationId xmlns:a16="http://schemas.microsoft.com/office/drawing/2014/main" id="{7DFA6DA4-BBBD-4A6A-BE66-D4949046FCF5}"/>
              </a:ext>
            </a:extLst>
          </p:cNvPr>
          <p:cNvSpPr/>
          <p:nvPr/>
        </p:nvSpPr>
        <p:spPr>
          <a:xfrm>
            <a:off x="2672252" y="2640594"/>
            <a:ext cx="3498889" cy="215113"/>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00000000000000000000000</a:t>
            </a:r>
          </a:p>
        </p:txBody>
      </p:sp>
      <p:sp>
        <p:nvSpPr>
          <p:cNvPr id="14" name="Rectangle 13">
            <a:extLst>
              <a:ext uri="{FF2B5EF4-FFF2-40B4-BE49-F238E27FC236}">
                <a16:creationId xmlns:a16="http://schemas.microsoft.com/office/drawing/2014/main" id="{5B638BA5-8403-4618-AA2C-1A501582B07C}"/>
              </a:ext>
            </a:extLst>
          </p:cNvPr>
          <p:cNvSpPr/>
          <p:nvPr/>
        </p:nvSpPr>
        <p:spPr>
          <a:xfrm>
            <a:off x="2672250" y="2341616"/>
            <a:ext cx="3498889" cy="215112"/>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11111111111111111111111</a:t>
            </a:r>
          </a:p>
        </p:txBody>
      </p:sp>
      <p:sp>
        <p:nvSpPr>
          <p:cNvPr id="15" name="Rectangle 14">
            <a:extLst>
              <a:ext uri="{FF2B5EF4-FFF2-40B4-BE49-F238E27FC236}">
                <a16:creationId xmlns:a16="http://schemas.microsoft.com/office/drawing/2014/main" id="{44B887EB-9602-4B18-8EDA-727403E16238}"/>
              </a:ext>
            </a:extLst>
          </p:cNvPr>
          <p:cNvSpPr/>
          <p:nvPr/>
        </p:nvSpPr>
        <p:spPr>
          <a:xfrm>
            <a:off x="2672249" y="2943693"/>
            <a:ext cx="3498889" cy="21511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11111111111111111111111</a:t>
            </a:r>
          </a:p>
        </p:txBody>
      </p:sp>
      <p:sp>
        <p:nvSpPr>
          <p:cNvPr id="17" name="Rectangle 16">
            <a:extLst>
              <a:ext uri="{FF2B5EF4-FFF2-40B4-BE49-F238E27FC236}">
                <a16:creationId xmlns:a16="http://schemas.microsoft.com/office/drawing/2014/main" id="{AB390C43-3BA7-4248-9DBD-DE55C96D75D2}"/>
              </a:ext>
            </a:extLst>
          </p:cNvPr>
          <p:cNvSpPr/>
          <p:nvPr/>
        </p:nvSpPr>
        <p:spPr>
          <a:xfrm>
            <a:off x="2672248" y="3237466"/>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00000000000000000000000</a:t>
            </a:r>
          </a:p>
        </p:txBody>
      </p:sp>
      <p:sp>
        <p:nvSpPr>
          <p:cNvPr id="18" name="Rectangle 17">
            <a:extLst>
              <a:ext uri="{FF2B5EF4-FFF2-40B4-BE49-F238E27FC236}">
                <a16:creationId xmlns:a16="http://schemas.microsoft.com/office/drawing/2014/main" id="{6C54F6DF-A375-4444-9F94-A13C9ED726CB}"/>
              </a:ext>
            </a:extLst>
          </p:cNvPr>
          <p:cNvSpPr/>
          <p:nvPr/>
        </p:nvSpPr>
        <p:spPr>
          <a:xfrm>
            <a:off x="2672247" y="3688105"/>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00000000000000000000000</a:t>
            </a:r>
          </a:p>
        </p:txBody>
      </p:sp>
      <p:sp>
        <p:nvSpPr>
          <p:cNvPr id="19" name="Rectangle 18">
            <a:extLst>
              <a:ext uri="{FF2B5EF4-FFF2-40B4-BE49-F238E27FC236}">
                <a16:creationId xmlns:a16="http://schemas.microsoft.com/office/drawing/2014/main" id="{796F0EAC-12E9-43FA-8246-DB0C092CD6AC}"/>
              </a:ext>
            </a:extLst>
          </p:cNvPr>
          <p:cNvSpPr/>
          <p:nvPr/>
        </p:nvSpPr>
        <p:spPr>
          <a:xfrm>
            <a:off x="2672248" y="1587283"/>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00000000000000000000000</a:t>
            </a:r>
          </a:p>
        </p:txBody>
      </p:sp>
      <p:sp>
        <p:nvSpPr>
          <p:cNvPr id="20" name="Rectangle 19">
            <a:extLst>
              <a:ext uri="{FF2B5EF4-FFF2-40B4-BE49-F238E27FC236}">
                <a16:creationId xmlns:a16="http://schemas.microsoft.com/office/drawing/2014/main" id="{0BD99C01-7529-4C90-B4D0-708581BDF4D3}"/>
              </a:ext>
            </a:extLst>
          </p:cNvPr>
          <p:cNvSpPr/>
          <p:nvPr/>
        </p:nvSpPr>
        <p:spPr>
          <a:xfrm>
            <a:off x="2672247" y="2037922"/>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00000000000000000000000</a:t>
            </a:r>
          </a:p>
        </p:txBody>
      </p:sp>
      <p:sp>
        <p:nvSpPr>
          <p:cNvPr id="21" name="Rectangle 20">
            <a:extLst>
              <a:ext uri="{FF2B5EF4-FFF2-40B4-BE49-F238E27FC236}">
                <a16:creationId xmlns:a16="http://schemas.microsoft.com/office/drawing/2014/main" id="{0D811A1A-85C7-4F28-BFE7-3F8AA6A9768A}"/>
              </a:ext>
            </a:extLst>
          </p:cNvPr>
          <p:cNvSpPr/>
          <p:nvPr/>
        </p:nvSpPr>
        <p:spPr>
          <a:xfrm>
            <a:off x="4218609" y="4395304"/>
            <a:ext cx="4499567" cy="1465387"/>
          </a:xfrm>
          <a:prstGeom prst="rect">
            <a:avLst/>
          </a:prstGeom>
          <a:solidFill>
            <a:schemeClr val="bg1">
              <a:lumMod val="95000"/>
              <a:alpha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1BA07280-956E-4B76-B06D-F3E20E9F886C}"/>
              </a:ext>
            </a:extLst>
          </p:cNvPr>
          <p:cNvSpPr/>
          <p:nvPr/>
        </p:nvSpPr>
        <p:spPr>
          <a:xfrm>
            <a:off x="591930" y="4845878"/>
            <a:ext cx="3357218" cy="2782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985F475-FD08-4E78-9E92-0D7D63662B2A}"/>
              </a:ext>
            </a:extLst>
          </p:cNvPr>
          <p:cNvSpPr/>
          <p:nvPr/>
        </p:nvSpPr>
        <p:spPr>
          <a:xfrm>
            <a:off x="591930" y="5139089"/>
            <a:ext cx="3357218" cy="278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5AE781CD-7DCA-48A2-B493-75AF7F1A76B8}"/>
              </a:ext>
            </a:extLst>
          </p:cNvPr>
          <p:cNvSpPr/>
          <p:nvPr/>
        </p:nvSpPr>
        <p:spPr>
          <a:xfrm>
            <a:off x="591930" y="5429885"/>
            <a:ext cx="3357218" cy="278296"/>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79E8603-21E7-4AF1-A87E-F37C73BCF412}"/>
              </a:ext>
            </a:extLst>
          </p:cNvPr>
          <p:cNvSpPr txBox="1"/>
          <p:nvPr/>
        </p:nvSpPr>
        <p:spPr>
          <a:xfrm rot="16200000">
            <a:off x="4206240"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73AC3EC0-0ACD-4C30-975C-1EEDF92D3059}"/>
              </a:ext>
            </a:extLst>
          </p:cNvPr>
          <p:cNvSpPr txBox="1"/>
          <p:nvPr/>
        </p:nvSpPr>
        <p:spPr>
          <a:xfrm rot="16200000">
            <a:off x="2936240"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D29AEE0B-303D-48BA-8ACE-5C4A44527C35}"/>
              </a:ext>
            </a:extLst>
          </p:cNvPr>
          <p:cNvSpPr txBox="1"/>
          <p:nvPr/>
        </p:nvSpPr>
        <p:spPr>
          <a:xfrm rot="16200000">
            <a:off x="5562083"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49E36710-F918-4B6A-9E29-9FDCA407EC20}"/>
              </a:ext>
            </a:extLst>
          </p:cNvPr>
          <p:cNvSpPr txBox="1"/>
          <p:nvPr/>
        </p:nvSpPr>
        <p:spPr>
          <a:xfrm rot="16200000">
            <a:off x="4206240"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B9A44646-9D21-48A6-9BBC-5E663264A737}"/>
              </a:ext>
            </a:extLst>
          </p:cNvPr>
          <p:cNvSpPr txBox="1"/>
          <p:nvPr/>
        </p:nvSpPr>
        <p:spPr>
          <a:xfrm rot="16200000">
            <a:off x="2936240"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BB39C95-2AE7-4ECD-952B-2E5B3EEE01D9}"/>
              </a:ext>
            </a:extLst>
          </p:cNvPr>
          <p:cNvSpPr txBox="1"/>
          <p:nvPr/>
        </p:nvSpPr>
        <p:spPr>
          <a:xfrm rot="16200000">
            <a:off x="5562083"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993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animBg="1"/>
      <p:bldP spid="22" grpId="0" animBg="1"/>
      <p:bldP spid="22" grpId="1" animBg="1"/>
      <p:bldP spid="23" grpId="0" animBg="1"/>
      <p:bldP spid="23" grpId="1" animBg="1"/>
      <p:bldP spid="24" grpId="0" animBg="1"/>
      <p:bldP spid="25" grpId="0"/>
      <p:bldP spid="26"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FEB-1539-61AF-7CDC-E306C2F3E34C}"/>
              </a:ext>
            </a:extLst>
          </p:cNvPr>
          <p:cNvSpPr>
            <a:spLocks noGrp="1"/>
          </p:cNvSpPr>
          <p:nvPr>
            <p:ph type="title"/>
          </p:nvPr>
        </p:nvSpPr>
        <p:spPr/>
        <p:txBody>
          <a:bodyPr/>
          <a:lstStyle/>
          <a:p>
            <a:r>
              <a:rPr lang="en-US" sz="3800" b="1" dirty="0"/>
              <a:t>Tested Data Patterns</a:t>
            </a:r>
            <a:endParaRPr lang="en-TR" sz="3800" dirty="0"/>
          </a:p>
        </p:txBody>
      </p:sp>
      <p:pic>
        <p:nvPicPr>
          <p:cNvPr id="4" name="Picture 3">
            <a:extLst>
              <a:ext uri="{FF2B5EF4-FFF2-40B4-BE49-F238E27FC236}">
                <a16:creationId xmlns:a16="http://schemas.microsoft.com/office/drawing/2014/main" id="{D4C4DFDD-434C-CA03-69AF-9D02167D1CB9}"/>
              </a:ext>
            </a:extLst>
          </p:cNvPr>
          <p:cNvPicPr>
            <a:picLocks noChangeAspect="1"/>
          </p:cNvPicPr>
          <p:nvPr/>
        </p:nvPicPr>
        <p:blipFill>
          <a:blip r:embed="rId3"/>
          <a:stretch>
            <a:fillRect/>
          </a:stretch>
        </p:blipFill>
        <p:spPr>
          <a:xfrm>
            <a:off x="444435" y="4446160"/>
            <a:ext cx="8273741" cy="1349221"/>
          </a:xfrm>
          <a:prstGeom prst="rect">
            <a:avLst/>
          </a:prstGeom>
        </p:spPr>
      </p:pic>
      <p:sp>
        <p:nvSpPr>
          <p:cNvPr id="13" name="Rectangle 12">
            <a:extLst>
              <a:ext uri="{FF2B5EF4-FFF2-40B4-BE49-F238E27FC236}">
                <a16:creationId xmlns:a16="http://schemas.microsoft.com/office/drawing/2014/main" id="{7DFA6DA4-BBBD-4A6A-BE66-D4949046FCF5}"/>
              </a:ext>
            </a:extLst>
          </p:cNvPr>
          <p:cNvSpPr/>
          <p:nvPr/>
        </p:nvSpPr>
        <p:spPr>
          <a:xfrm>
            <a:off x="2672252" y="2640594"/>
            <a:ext cx="3498889" cy="215113"/>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14" name="Rectangle 13">
            <a:extLst>
              <a:ext uri="{FF2B5EF4-FFF2-40B4-BE49-F238E27FC236}">
                <a16:creationId xmlns:a16="http://schemas.microsoft.com/office/drawing/2014/main" id="{5B638BA5-8403-4618-AA2C-1A501582B07C}"/>
              </a:ext>
            </a:extLst>
          </p:cNvPr>
          <p:cNvSpPr/>
          <p:nvPr/>
        </p:nvSpPr>
        <p:spPr>
          <a:xfrm>
            <a:off x="2672250" y="2341616"/>
            <a:ext cx="3498889" cy="215112"/>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01010101010101010101010</a:t>
            </a:r>
          </a:p>
        </p:txBody>
      </p:sp>
      <p:sp>
        <p:nvSpPr>
          <p:cNvPr id="15" name="Rectangle 14">
            <a:extLst>
              <a:ext uri="{FF2B5EF4-FFF2-40B4-BE49-F238E27FC236}">
                <a16:creationId xmlns:a16="http://schemas.microsoft.com/office/drawing/2014/main" id="{44B887EB-9602-4B18-8EDA-727403E16238}"/>
              </a:ext>
            </a:extLst>
          </p:cNvPr>
          <p:cNvSpPr/>
          <p:nvPr/>
        </p:nvSpPr>
        <p:spPr>
          <a:xfrm>
            <a:off x="2672249" y="2943693"/>
            <a:ext cx="3498889" cy="21511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01010101010101010101010</a:t>
            </a:r>
          </a:p>
        </p:txBody>
      </p:sp>
      <p:sp>
        <p:nvSpPr>
          <p:cNvPr id="17" name="Rectangle 16">
            <a:extLst>
              <a:ext uri="{FF2B5EF4-FFF2-40B4-BE49-F238E27FC236}">
                <a16:creationId xmlns:a16="http://schemas.microsoft.com/office/drawing/2014/main" id="{AB390C43-3BA7-4248-9DBD-DE55C96D75D2}"/>
              </a:ext>
            </a:extLst>
          </p:cNvPr>
          <p:cNvSpPr/>
          <p:nvPr/>
        </p:nvSpPr>
        <p:spPr>
          <a:xfrm>
            <a:off x="2672248" y="3237466"/>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18" name="Rectangle 17">
            <a:extLst>
              <a:ext uri="{FF2B5EF4-FFF2-40B4-BE49-F238E27FC236}">
                <a16:creationId xmlns:a16="http://schemas.microsoft.com/office/drawing/2014/main" id="{6C54F6DF-A375-4444-9F94-A13C9ED726CB}"/>
              </a:ext>
            </a:extLst>
          </p:cNvPr>
          <p:cNvSpPr/>
          <p:nvPr/>
        </p:nvSpPr>
        <p:spPr>
          <a:xfrm>
            <a:off x="2672247" y="3688105"/>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19" name="Rectangle 18">
            <a:extLst>
              <a:ext uri="{FF2B5EF4-FFF2-40B4-BE49-F238E27FC236}">
                <a16:creationId xmlns:a16="http://schemas.microsoft.com/office/drawing/2014/main" id="{796F0EAC-12E9-43FA-8246-DB0C092CD6AC}"/>
              </a:ext>
            </a:extLst>
          </p:cNvPr>
          <p:cNvSpPr/>
          <p:nvPr/>
        </p:nvSpPr>
        <p:spPr>
          <a:xfrm>
            <a:off x="2672248" y="1587283"/>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20" name="Rectangle 19">
            <a:extLst>
              <a:ext uri="{FF2B5EF4-FFF2-40B4-BE49-F238E27FC236}">
                <a16:creationId xmlns:a16="http://schemas.microsoft.com/office/drawing/2014/main" id="{0BD99C01-7529-4C90-B4D0-708581BDF4D3}"/>
              </a:ext>
            </a:extLst>
          </p:cNvPr>
          <p:cNvSpPr/>
          <p:nvPr/>
        </p:nvSpPr>
        <p:spPr>
          <a:xfrm>
            <a:off x="2672247" y="2037922"/>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21" name="Rectangle 20">
            <a:extLst>
              <a:ext uri="{FF2B5EF4-FFF2-40B4-BE49-F238E27FC236}">
                <a16:creationId xmlns:a16="http://schemas.microsoft.com/office/drawing/2014/main" id="{0D811A1A-85C7-4F28-BFE7-3F8AA6A9768A}"/>
              </a:ext>
            </a:extLst>
          </p:cNvPr>
          <p:cNvSpPr/>
          <p:nvPr/>
        </p:nvSpPr>
        <p:spPr>
          <a:xfrm>
            <a:off x="2869618" y="4417579"/>
            <a:ext cx="2778561" cy="1465387"/>
          </a:xfrm>
          <a:prstGeom prst="rect">
            <a:avLst/>
          </a:prstGeom>
          <a:solidFill>
            <a:schemeClr val="bg1">
              <a:lumMod val="95000"/>
              <a:alpha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879E8603-21E7-4AF1-A87E-F37C73BCF412}"/>
              </a:ext>
            </a:extLst>
          </p:cNvPr>
          <p:cNvSpPr txBox="1"/>
          <p:nvPr/>
        </p:nvSpPr>
        <p:spPr>
          <a:xfrm rot="16200000">
            <a:off x="4206240"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73AC3EC0-0ACD-4C30-975C-1EEDF92D3059}"/>
              </a:ext>
            </a:extLst>
          </p:cNvPr>
          <p:cNvSpPr txBox="1"/>
          <p:nvPr/>
        </p:nvSpPr>
        <p:spPr>
          <a:xfrm rot="16200000">
            <a:off x="2936240"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D29AEE0B-303D-48BA-8ACE-5C4A44527C35}"/>
              </a:ext>
            </a:extLst>
          </p:cNvPr>
          <p:cNvSpPr txBox="1"/>
          <p:nvPr/>
        </p:nvSpPr>
        <p:spPr>
          <a:xfrm rot="16200000">
            <a:off x="5562083"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49E36710-F918-4B6A-9E29-9FDCA407EC20}"/>
              </a:ext>
            </a:extLst>
          </p:cNvPr>
          <p:cNvSpPr txBox="1"/>
          <p:nvPr/>
        </p:nvSpPr>
        <p:spPr>
          <a:xfrm rot="16200000">
            <a:off x="4206240"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B9A44646-9D21-48A6-9BBC-5E663264A737}"/>
              </a:ext>
            </a:extLst>
          </p:cNvPr>
          <p:cNvSpPr txBox="1"/>
          <p:nvPr/>
        </p:nvSpPr>
        <p:spPr>
          <a:xfrm rot="16200000">
            <a:off x="2936240"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BB39C95-2AE7-4ECD-952B-2E5B3EEE01D9}"/>
              </a:ext>
            </a:extLst>
          </p:cNvPr>
          <p:cNvSpPr txBox="1"/>
          <p:nvPr/>
        </p:nvSpPr>
        <p:spPr>
          <a:xfrm rot="16200000">
            <a:off x="5562083"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641FF1B6-9CB1-9908-326A-C75CDA669DE4}"/>
              </a:ext>
            </a:extLst>
          </p:cNvPr>
          <p:cNvSpPr/>
          <p:nvPr/>
        </p:nvSpPr>
        <p:spPr>
          <a:xfrm>
            <a:off x="7202658" y="4388076"/>
            <a:ext cx="1661236" cy="1465387"/>
          </a:xfrm>
          <a:prstGeom prst="rect">
            <a:avLst/>
          </a:prstGeom>
          <a:solidFill>
            <a:schemeClr val="bg1">
              <a:lumMod val="95000"/>
              <a:alpha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55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FEB-1539-61AF-7CDC-E306C2F3E34C}"/>
              </a:ext>
            </a:extLst>
          </p:cNvPr>
          <p:cNvSpPr>
            <a:spLocks noGrp="1"/>
          </p:cNvSpPr>
          <p:nvPr>
            <p:ph type="title"/>
          </p:nvPr>
        </p:nvSpPr>
        <p:spPr/>
        <p:txBody>
          <a:bodyPr/>
          <a:lstStyle/>
          <a:p>
            <a:r>
              <a:rPr lang="en-US" sz="3800" b="1" dirty="0"/>
              <a:t>Tested Data Patterns</a:t>
            </a:r>
            <a:endParaRPr lang="en-TR" sz="3800" dirty="0"/>
          </a:p>
        </p:txBody>
      </p:sp>
      <p:pic>
        <p:nvPicPr>
          <p:cNvPr id="4" name="Picture 3">
            <a:extLst>
              <a:ext uri="{FF2B5EF4-FFF2-40B4-BE49-F238E27FC236}">
                <a16:creationId xmlns:a16="http://schemas.microsoft.com/office/drawing/2014/main" id="{D4C4DFDD-434C-CA03-69AF-9D02167D1CB9}"/>
              </a:ext>
            </a:extLst>
          </p:cNvPr>
          <p:cNvPicPr>
            <a:picLocks noChangeAspect="1"/>
          </p:cNvPicPr>
          <p:nvPr/>
        </p:nvPicPr>
        <p:blipFill>
          <a:blip r:embed="rId3"/>
          <a:stretch>
            <a:fillRect/>
          </a:stretch>
        </p:blipFill>
        <p:spPr>
          <a:xfrm>
            <a:off x="444435" y="4446160"/>
            <a:ext cx="8273741" cy="1349221"/>
          </a:xfrm>
          <a:prstGeom prst="rect">
            <a:avLst/>
          </a:prstGeom>
        </p:spPr>
      </p:pic>
      <p:sp>
        <p:nvSpPr>
          <p:cNvPr id="13" name="Rectangle 12">
            <a:extLst>
              <a:ext uri="{FF2B5EF4-FFF2-40B4-BE49-F238E27FC236}">
                <a16:creationId xmlns:a16="http://schemas.microsoft.com/office/drawing/2014/main" id="{7DFA6DA4-BBBD-4A6A-BE66-D4949046FCF5}"/>
              </a:ext>
            </a:extLst>
          </p:cNvPr>
          <p:cNvSpPr/>
          <p:nvPr/>
        </p:nvSpPr>
        <p:spPr>
          <a:xfrm>
            <a:off x="2672252" y="2640594"/>
            <a:ext cx="3498889" cy="215113"/>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14" name="Rectangle 13">
            <a:extLst>
              <a:ext uri="{FF2B5EF4-FFF2-40B4-BE49-F238E27FC236}">
                <a16:creationId xmlns:a16="http://schemas.microsoft.com/office/drawing/2014/main" id="{5B638BA5-8403-4618-AA2C-1A501582B07C}"/>
              </a:ext>
            </a:extLst>
          </p:cNvPr>
          <p:cNvSpPr/>
          <p:nvPr/>
        </p:nvSpPr>
        <p:spPr>
          <a:xfrm>
            <a:off x="2672250" y="2341616"/>
            <a:ext cx="3498889" cy="215112"/>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01010101010101010101010</a:t>
            </a:r>
          </a:p>
        </p:txBody>
      </p:sp>
      <p:sp>
        <p:nvSpPr>
          <p:cNvPr id="15" name="Rectangle 14">
            <a:extLst>
              <a:ext uri="{FF2B5EF4-FFF2-40B4-BE49-F238E27FC236}">
                <a16:creationId xmlns:a16="http://schemas.microsoft.com/office/drawing/2014/main" id="{44B887EB-9602-4B18-8EDA-727403E16238}"/>
              </a:ext>
            </a:extLst>
          </p:cNvPr>
          <p:cNvSpPr/>
          <p:nvPr/>
        </p:nvSpPr>
        <p:spPr>
          <a:xfrm>
            <a:off x="2672249" y="2943693"/>
            <a:ext cx="3498889" cy="215114"/>
          </a:xfrm>
          <a:prstGeom prst="rect">
            <a:avLst/>
          </a:prstGeom>
          <a:solidFill>
            <a:srgbClr val="FF0000">
              <a:alpha val="17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01010101010101010101010</a:t>
            </a:r>
          </a:p>
        </p:txBody>
      </p:sp>
      <p:sp>
        <p:nvSpPr>
          <p:cNvPr id="17" name="Rectangle 16">
            <a:extLst>
              <a:ext uri="{FF2B5EF4-FFF2-40B4-BE49-F238E27FC236}">
                <a16:creationId xmlns:a16="http://schemas.microsoft.com/office/drawing/2014/main" id="{AB390C43-3BA7-4248-9DBD-DE55C96D75D2}"/>
              </a:ext>
            </a:extLst>
          </p:cNvPr>
          <p:cNvSpPr/>
          <p:nvPr/>
        </p:nvSpPr>
        <p:spPr>
          <a:xfrm>
            <a:off x="2672248" y="3237466"/>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18" name="Rectangle 17">
            <a:extLst>
              <a:ext uri="{FF2B5EF4-FFF2-40B4-BE49-F238E27FC236}">
                <a16:creationId xmlns:a16="http://schemas.microsoft.com/office/drawing/2014/main" id="{6C54F6DF-A375-4444-9F94-A13C9ED726CB}"/>
              </a:ext>
            </a:extLst>
          </p:cNvPr>
          <p:cNvSpPr/>
          <p:nvPr/>
        </p:nvSpPr>
        <p:spPr>
          <a:xfrm>
            <a:off x="2672247" y="3688105"/>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19" name="Rectangle 18">
            <a:extLst>
              <a:ext uri="{FF2B5EF4-FFF2-40B4-BE49-F238E27FC236}">
                <a16:creationId xmlns:a16="http://schemas.microsoft.com/office/drawing/2014/main" id="{796F0EAC-12E9-43FA-8246-DB0C092CD6AC}"/>
              </a:ext>
            </a:extLst>
          </p:cNvPr>
          <p:cNvSpPr/>
          <p:nvPr/>
        </p:nvSpPr>
        <p:spPr>
          <a:xfrm>
            <a:off x="2672248" y="1587283"/>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20" name="Rectangle 19">
            <a:extLst>
              <a:ext uri="{FF2B5EF4-FFF2-40B4-BE49-F238E27FC236}">
                <a16:creationId xmlns:a16="http://schemas.microsoft.com/office/drawing/2014/main" id="{0BD99C01-7529-4C90-B4D0-708581BDF4D3}"/>
              </a:ext>
            </a:extLst>
          </p:cNvPr>
          <p:cNvSpPr/>
          <p:nvPr/>
        </p:nvSpPr>
        <p:spPr>
          <a:xfrm>
            <a:off x="2672247" y="2037922"/>
            <a:ext cx="3498889" cy="219828"/>
          </a:xfrm>
          <a:prstGeom prst="rect">
            <a:avLst/>
          </a:prstGeom>
          <a:solidFill>
            <a:schemeClr val="tx1">
              <a:lumMod val="50000"/>
              <a:lumOff val="50000"/>
              <a:alpha val="2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10101010101010101010101</a:t>
            </a:r>
          </a:p>
        </p:txBody>
      </p:sp>
      <p:sp>
        <p:nvSpPr>
          <p:cNvPr id="25" name="TextBox 24">
            <a:extLst>
              <a:ext uri="{FF2B5EF4-FFF2-40B4-BE49-F238E27FC236}">
                <a16:creationId xmlns:a16="http://schemas.microsoft.com/office/drawing/2014/main" id="{879E8603-21E7-4AF1-A87E-F37C73BCF412}"/>
              </a:ext>
            </a:extLst>
          </p:cNvPr>
          <p:cNvSpPr txBox="1"/>
          <p:nvPr/>
        </p:nvSpPr>
        <p:spPr>
          <a:xfrm rot="16200000">
            <a:off x="4206240"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73AC3EC0-0ACD-4C30-975C-1EEDF92D3059}"/>
              </a:ext>
            </a:extLst>
          </p:cNvPr>
          <p:cNvSpPr txBox="1"/>
          <p:nvPr/>
        </p:nvSpPr>
        <p:spPr>
          <a:xfrm rot="16200000">
            <a:off x="2936240"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D29AEE0B-303D-48BA-8ACE-5C4A44527C35}"/>
              </a:ext>
            </a:extLst>
          </p:cNvPr>
          <p:cNvSpPr txBox="1"/>
          <p:nvPr/>
        </p:nvSpPr>
        <p:spPr>
          <a:xfrm rot="16200000">
            <a:off x="5562083" y="1747244"/>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49E36710-F918-4B6A-9E29-9FDCA407EC20}"/>
              </a:ext>
            </a:extLst>
          </p:cNvPr>
          <p:cNvSpPr txBox="1"/>
          <p:nvPr/>
        </p:nvSpPr>
        <p:spPr>
          <a:xfrm rot="16200000">
            <a:off x="4206240"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B9A44646-9D21-48A6-9BBC-5E663264A737}"/>
              </a:ext>
            </a:extLst>
          </p:cNvPr>
          <p:cNvSpPr txBox="1"/>
          <p:nvPr/>
        </p:nvSpPr>
        <p:spPr>
          <a:xfrm rot="16200000">
            <a:off x="2936240"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BB39C95-2AE7-4ECD-952B-2E5B3EEE01D9}"/>
              </a:ext>
            </a:extLst>
          </p:cNvPr>
          <p:cNvSpPr txBox="1"/>
          <p:nvPr/>
        </p:nvSpPr>
        <p:spPr>
          <a:xfrm rot="16200000">
            <a:off x="5562083" y="3401081"/>
            <a:ext cx="357790"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a:t>
            </a:r>
            <a:endParaRPr lang="en-CH"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27361CD-B3CA-C405-7173-E8201A133E7C}"/>
              </a:ext>
            </a:extLst>
          </p:cNvPr>
          <p:cNvSpPr txBox="1"/>
          <p:nvPr/>
        </p:nvSpPr>
        <p:spPr>
          <a:xfrm>
            <a:off x="308759" y="6063367"/>
            <a:ext cx="8409417" cy="400110"/>
          </a:xfrm>
          <a:prstGeom prst="rect">
            <a:avLst/>
          </a:prstGeom>
          <a:noFill/>
        </p:spPr>
        <p:txBody>
          <a:bodyPr wrap="none" rtlCol="0">
            <a:spAutoFit/>
          </a:bodyPr>
          <a:lstStyle/>
          <a:p>
            <a:pPr algn="ctr"/>
            <a:r>
              <a:rPr lang="en-TR" sz="2000" dirty="0">
                <a:latin typeface="Cambria" panose="02040503050406030204" pitchFamily="18" charset="0"/>
              </a:rPr>
              <a:t>Worst-case data pattern (</a:t>
            </a:r>
            <a:r>
              <a:rPr lang="en-TR" sz="2000" dirty="0">
                <a:solidFill>
                  <a:srgbClr val="00B050"/>
                </a:solidFill>
                <a:latin typeface="Cambria" panose="02040503050406030204" pitchFamily="18" charset="0"/>
              </a:rPr>
              <a:t>WCDP</a:t>
            </a:r>
            <a:r>
              <a:rPr lang="en-TR" sz="2000" dirty="0">
                <a:latin typeface="Cambria" panose="02040503050406030204" pitchFamily="18" charset="0"/>
              </a:rPr>
              <a:t>) of a row: Causes smallest H</a:t>
            </a:r>
            <a:r>
              <a:rPr lang="en-US" sz="2000" dirty="0">
                <a:latin typeface="Cambria" panose="02040503050406030204" pitchFamily="18" charset="0"/>
              </a:rPr>
              <a:t>C</a:t>
            </a:r>
            <a:r>
              <a:rPr lang="en-TR" sz="2000" baseline="-25000" dirty="0">
                <a:latin typeface="Cambria" panose="02040503050406030204" pitchFamily="18" charset="0"/>
              </a:rPr>
              <a:t>first</a:t>
            </a:r>
            <a:r>
              <a:rPr lang="en-TR" sz="2000" dirty="0">
                <a:latin typeface="Cambria" panose="02040503050406030204" pitchFamily="18" charset="0"/>
              </a:rPr>
              <a:t> for a row</a:t>
            </a:r>
          </a:p>
        </p:txBody>
      </p:sp>
      <p:cxnSp>
        <p:nvCxnSpPr>
          <p:cNvPr id="7" name="Straight Arrow Connector 6">
            <a:extLst>
              <a:ext uri="{FF2B5EF4-FFF2-40B4-BE49-F238E27FC236}">
                <a16:creationId xmlns:a16="http://schemas.microsoft.com/office/drawing/2014/main" id="{11258916-FC91-0C58-D28E-40590D6CCDDB}"/>
              </a:ext>
            </a:extLst>
          </p:cNvPr>
          <p:cNvCxnSpPr/>
          <p:nvPr/>
        </p:nvCxnSpPr>
        <p:spPr>
          <a:xfrm flipH="1">
            <a:off x="3374887" y="4708939"/>
            <a:ext cx="44174" cy="13914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6D7B34-17D6-FCD7-CF87-3B101DD9A990}"/>
              </a:ext>
            </a:extLst>
          </p:cNvPr>
          <p:cNvCxnSpPr>
            <a:cxnSpLocks/>
          </p:cNvCxnSpPr>
          <p:nvPr/>
        </p:nvCxnSpPr>
        <p:spPr>
          <a:xfrm flipH="1">
            <a:off x="3551583" y="4748696"/>
            <a:ext cx="1294297" cy="13517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106473-DD13-9FEE-7735-CEE11674EAA3}"/>
              </a:ext>
            </a:extLst>
          </p:cNvPr>
          <p:cNvCxnSpPr>
            <a:cxnSpLocks/>
          </p:cNvCxnSpPr>
          <p:nvPr/>
        </p:nvCxnSpPr>
        <p:spPr>
          <a:xfrm flipH="1">
            <a:off x="3679687" y="4748696"/>
            <a:ext cx="2853636" cy="13517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0EF5B8B-1161-358E-1B24-22E00BF9A8A1}"/>
              </a:ext>
            </a:extLst>
          </p:cNvPr>
          <p:cNvCxnSpPr>
            <a:cxnSpLocks/>
          </p:cNvCxnSpPr>
          <p:nvPr/>
        </p:nvCxnSpPr>
        <p:spPr>
          <a:xfrm flipH="1">
            <a:off x="3953565" y="4748696"/>
            <a:ext cx="3913810" cy="1400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20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6EFEB-1539-61AF-7CDC-E306C2F3E34C}"/>
              </a:ext>
            </a:extLst>
          </p:cNvPr>
          <p:cNvSpPr>
            <a:spLocks noGrp="1"/>
          </p:cNvSpPr>
          <p:nvPr>
            <p:ph type="title"/>
          </p:nvPr>
        </p:nvSpPr>
        <p:spPr/>
        <p:txBody>
          <a:bodyPr/>
          <a:lstStyle/>
          <a:p>
            <a:r>
              <a:rPr lang="en-US" sz="3800" b="1" dirty="0"/>
              <a:t>Two Main Analyses</a:t>
            </a:r>
            <a:endParaRPr lang="en-TR" sz="3800" dirty="0"/>
          </a:p>
        </p:txBody>
      </p:sp>
      <p:sp>
        <p:nvSpPr>
          <p:cNvPr id="3" name="Content Placeholder 2">
            <a:extLst>
              <a:ext uri="{FF2B5EF4-FFF2-40B4-BE49-F238E27FC236}">
                <a16:creationId xmlns:a16="http://schemas.microsoft.com/office/drawing/2014/main" id="{1A2078F0-7A3B-115A-EFDC-7565A03AC873}"/>
              </a:ext>
            </a:extLst>
          </p:cNvPr>
          <p:cNvSpPr>
            <a:spLocks noGrp="1"/>
          </p:cNvSpPr>
          <p:nvPr>
            <p:ph idx="1"/>
          </p:nvPr>
        </p:nvSpPr>
        <p:spPr>
          <a:xfrm>
            <a:off x="75991" y="985652"/>
            <a:ext cx="8987622" cy="5424425"/>
          </a:xfrm>
        </p:spPr>
        <p:txBody>
          <a:bodyPr/>
          <a:lstStyle/>
          <a:p>
            <a:pPr marL="0" indent="0">
              <a:buClr>
                <a:schemeClr val="tx1"/>
              </a:buClr>
              <a:buNone/>
            </a:pPr>
            <a:r>
              <a:rPr lang="en-US" sz="2800" b="1" dirty="0"/>
              <a:t>1. Spatial variation of </a:t>
            </a:r>
            <a:r>
              <a:rPr lang="en-US" sz="2800" b="1" dirty="0" err="1"/>
              <a:t>RowHammer</a:t>
            </a:r>
            <a:r>
              <a:rPr lang="en-US" sz="2800" b="1" dirty="0"/>
              <a:t> vulnerability</a:t>
            </a:r>
          </a:p>
          <a:p>
            <a:pPr marL="0" indent="0">
              <a:buClr>
                <a:schemeClr val="tx1"/>
              </a:buClr>
              <a:buNone/>
            </a:pPr>
            <a:r>
              <a:rPr lang="en-US" sz="2400" dirty="0"/>
              <a:t>How does the </a:t>
            </a:r>
            <a:r>
              <a:rPr lang="en-US" sz="2400" dirty="0" err="1"/>
              <a:t>RowHammer</a:t>
            </a:r>
            <a:r>
              <a:rPr lang="en-US" sz="2400" dirty="0"/>
              <a:t> vulnerability change across </a:t>
            </a:r>
            <a:br>
              <a:rPr lang="en-US" sz="2400" dirty="0"/>
            </a:br>
            <a:r>
              <a:rPr lang="en-US" sz="2400" dirty="0">
                <a:solidFill>
                  <a:srgbClr val="00B0F0"/>
                </a:solidFill>
              </a:rPr>
              <a:t>channels, pseudo-channels, banks, rows</a:t>
            </a:r>
            <a:r>
              <a:rPr lang="en-US" sz="2400" dirty="0"/>
              <a:t> in HBM?</a:t>
            </a:r>
          </a:p>
          <a:p>
            <a:pPr marL="0" indent="0">
              <a:buClr>
                <a:schemeClr val="tx1"/>
              </a:buClr>
              <a:buNone/>
            </a:pPr>
            <a:endParaRPr lang="en-TR" sz="2800" dirty="0">
              <a:solidFill>
                <a:srgbClr val="0070C0"/>
              </a:solidFill>
            </a:endParaRPr>
          </a:p>
          <a:p>
            <a:pPr marL="0" indent="0">
              <a:buClr>
                <a:schemeClr val="tx1"/>
              </a:buClr>
              <a:buNone/>
            </a:pPr>
            <a:endParaRPr lang="en-TR" sz="2800" dirty="0">
              <a:solidFill>
                <a:srgbClr val="0070C0"/>
              </a:solidFill>
            </a:endParaRPr>
          </a:p>
          <a:p>
            <a:pPr marL="0" indent="0">
              <a:buClr>
                <a:schemeClr val="tx1"/>
              </a:buClr>
              <a:buNone/>
            </a:pPr>
            <a:endParaRPr lang="en-TR" sz="300" dirty="0">
              <a:solidFill>
                <a:srgbClr val="0070C0"/>
              </a:solidFill>
            </a:endParaRPr>
          </a:p>
          <a:p>
            <a:pPr marL="0" indent="0">
              <a:buClr>
                <a:schemeClr val="tx1"/>
              </a:buClr>
              <a:buNone/>
            </a:pPr>
            <a:endParaRPr lang="en-TR" sz="6600" dirty="0">
              <a:solidFill>
                <a:srgbClr val="0070C0"/>
              </a:solidFill>
            </a:endParaRPr>
          </a:p>
          <a:p>
            <a:pPr marL="0" indent="0">
              <a:buClr>
                <a:schemeClr val="tx1"/>
              </a:buClr>
              <a:buNone/>
            </a:pPr>
            <a:r>
              <a:rPr lang="en-US" sz="2800" b="1" dirty="0"/>
              <a:t>2.</a:t>
            </a:r>
            <a:r>
              <a:rPr lang="en-US" sz="2800" dirty="0"/>
              <a:t> </a:t>
            </a:r>
            <a:r>
              <a:rPr lang="en-US" sz="2800" b="1" dirty="0"/>
              <a:t>On-DRAM-die </a:t>
            </a:r>
            <a:r>
              <a:rPr lang="en-US" sz="2800" b="1" dirty="0" err="1"/>
              <a:t>RowHammer</a:t>
            </a:r>
            <a:r>
              <a:rPr lang="en-US" sz="2800" b="1" dirty="0"/>
              <a:t> mitigations</a:t>
            </a:r>
          </a:p>
          <a:p>
            <a:pPr marL="0" indent="0">
              <a:buClr>
                <a:schemeClr val="tx1"/>
              </a:buClr>
              <a:buNone/>
            </a:pPr>
            <a:r>
              <a:rPr lang="en-US" sz="2400" dirty="0"/>
              <a:t>Do</a:t>
            </a:r>
            <a:r>
              <a:rPr lang="en-US" sz="2400" dirty="0">
                <a:solidFill>
                  <a:srgbClr val="0070C0"/>
                </a:solidFill>
              </a:rPr>
              <a:t> </a:t>
            </a:r>
            <a:r>
              <a:rPr lang="en-US" sz="2400" dirty="0"/>
              <a:t>real HBM chips implement </a:t>
            </a:r>
            <a:br>
              <a:rPr lang="en-US" sz="2400" dirty="0"/>
            </a:br>
            <a:r>
              <a:rPr lang="en-US" sz="2400" dirty="0">
                <a:solidFill>
                  <a:srgbClr val="00B0F0"/>
                </a:solidFill>
              </a:rPr>
              <a:t>undisclosed</a:t>
            </a:r>
            <a:r>
              <a:rPr lang="en-US" sz="2400" dirty="0"/>
              <a:t> </a:t>
            </a:r>
            <a:r>
              <a:rPr lang="en-US" sz="2400" dirty="0" err="1">
                <a:solidFill>
                  <a:srgbClr val="00B0F0"/>
                </a:solidFill>
              </a:rPr>
              <a:t>RowHammer</a:t>
            </a:r>
            <a:r>
              <a:rPr lang="en-US" sz="2400" dirty="0">
                <a:solidFill>
                  <a:srgbClr val="00B0F0"/>
                </a:solidFill>
              </a:rPr>
              <a:t> mitigations </a:t>
            </a:r>
            <a:br>
              <a:rPr lang="en-US" sz="2400" dirty="0"/>
            </a:br>
            <a:r>
              <a:rPr lang="en-US" sz="2400" dirty="0">
                <a:solidFill>
                  <a:srgbClr val="00B0F0"/>
                </a:solidFill>
              </a:rPr>
              <a:t>resembling</a:t>
            </a:r>
            <a:r>
              <a:rPr lang="en-US" sz="2400" dirty="0"/>
              <a:t> those that exist in DDR4?</a:t>
            </a:r>
          </a:p>
        </p:txBody>
      </p:sp>
      <p:grpSp>
        <p:nvGrpSpPr>
          <p:cNvPr id="163" name="Group 162">
            <a:extLst>
              <a:ext uri="{FF2B5EF4-FFF2-40B4-BE49-F238E27FC236}">
                <a16:creationId xmlns:a16="http://schemas.microsoft.com/office/drawing/2014/main" id="{E0AD3C67-0AE1-8592-721D-6C70ECF074B2}"/>
              </a:ext>
            </a:extLst>
          </p:cNvPr>
          <p:cNvGrpSpPr/>
          <p:nvPr/>
        </p:nvGrpSpPr>
        <p:grpSpPr>
          <a:xfrm>
            <a:off x="1975089" y="2549795"/>
            <a:ext cx="5193822" cy="1641255"/>
            <a:chOff x="111193" y="2350904"/>
            <a:chExt cx="8964509" cy="2832795"/>
          </a:xfrm>
        </p:grpSpPr>
        <p:sp>
          <p:nvSpPr>
            <p:cNvPr id="110" name="Rounded Rectangle 225">
              <a:extLst>
                <a:ext uri="{FF2B5EF4-FFF2-40B4-BE49-F238E27FC236}">
                  <a16:creationId xmlns:a16="http://schemas.microsoft.com/office/drawing/2014/main" id="{EEABCF07-9E25-463B-E270-250AF7DA7E3E}"/>
                </a:ext>
              </a:extLst>
            </p:cNvPr>
            <p:cNvSpPr>
              <a:spLocks noChangeAspect="1"/>
            </p:cNvSpPr>
            <p:nvPr/>
          </p:nvSpPr>
          <p:spPr>
            <a:xfrm>
              <a:off x="111193" y="2350904"/>
              <a:ext cx="2796723" cy="2367191"/>
            </a:xfrm>
            <a:prstGeom prst="roundRect">
              <a:avLst>
                <a:gd name="adj" fmla="val 544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11" name="TextBox 257">
              <a:extLst>
                <a:ext uri="{FF2B5EF4-FFF2-40B4-BE49-F238E27FC236}">
                  <a16:creationId xmlns:a16="http://schemas.microsoft.com/office/drawing/2014/main" id="{662017D4-310C-1958-4CB4-8FFCA84C69A3}"/>
                </a:ext>
              </a:extLst>
            </p:cNvPr>
            <p:cNvSpPr txBox="1">
              <a:spLocks noChangeAspect="1"/>
            </p:cNvSpPr>
            <p:nvPr/>
          </p:nvSpPr>
          <p:spPr>
            <a:xfrm>
              <a:off x="361252" y="4928713"/>
              <a:ext cx="2296607" cy="254986"/>
            </a:xfrm>
            <a:prstGeom prst="rect">
              <a:avLst/>
            </a:prstGeom>
            <a:noFill/>
            <a:ln>
              <a:noFill/>
            </a:ln>
          </p:spPr>
          <p:txBody>
            <a:bodyPr wrap="square" lIns="0" tIns="0" rIns="0" bIns="0" rtlCol="0">
              <a:spAutoFit/>
            </a:bodyPr>
            <a:lstStyle/>
            <a:p>
              <a:pPr algn="ctr">
                <a:lnSpc>
                  <a:spcPct val="80000"/>
                </a:lnSpc>
              </a:pPr>
              <a:r>
                <a:rPr lang="en-US" sz="1200" b="1" dirty="0">
                  <a:solidFill>
                    <a:srgbClr val="BD5511"/>
                  </a:solidFill>
                  <a:latin typeface="Cambria" panose="02040503050406030204" pitchFamily="18" charset="0"/>
                </a:rPr>
                <a:t>DRAM Channel</a:t>
              </a:r>
            </a:p>
          </p:txBody>
        </p:sp>
        <p:cxnSp>
          <p:nvCxnSpPr>
            <p:cNvPr id="112" name="Straight Connector 85">
              <a:extLst>
                <a:ext uri="{FF2B5EF4-FFF2-40B4-BE49-F238E27FC236}">
                  <a16:creationId xmlns:a16="http://schemas.microsoft.com/office/drawing/2014/main" id="{B944C7D8-575F-F4BF-7475-094E4A865044}"/>
                </a:ext>
              </a:extLst>
            </p:cNvPr>
            <p:cNvCxnSpPr>
              <a:cxnSpLocks noChangeAspect="1"/>
            </p:cNvCxnSpPr>
            <p:nvPr/>
          </p:nvCxnSpPr>
          <p:spPr>
            <a:xfrm>
              <a:off x="492956" y="3543672"/>
              <a:ext cx="1296599" cy="0"/>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113" name="Straight Connector 85">
              <a:extLst>
                <a:ext uri="{FF2B5EF4-FFF2-40B4-BE49-F238E27FC236}">
                  <a16:creationId xmlns:a16="http://schemas.microsoft.com/office/drawing/2014/main" id="{52B5B37E-B41B-B071-218F-348156192FEA}"/>
                </a:ext>
              </a:extLst>
            </p:cNvPr>
            <p:cNvCxnSpPr>
              <a:cxnSpLocks noChangeAspect="1"/>
              <a:stCxn id="156" idx="2"/>
              <a:endCxn id="114" idx="0"/>
            </p:cNvCxnSpPr>
            <p:nvPr/>
          </p:nvCxnSpPr>
          <p:spPr>
            <a:xfrm flipH="1">
              <a:off x="1789555" y="3335248"/>
              <a:ext cx="1056" cy="416848"/>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sp>
          <p:nvSpPr>
            <p:cNvPr id="114" name="Rounded Rectangle 278">
              <a:extLst>
                <a:ext uri="{FF2B5EF4-FFF2-40B4-BE49-F238E27FC236}">
                  <a16:creationId xmlns:a16="http://schemas.microsoft.com/office/drawing/2014/main" id="{B51BB3BE-C69D-75A4-46E8-FC207D040DC3}"/>
                </a:ext>
              </a:extLst>
            </p:cNvPr>
            <p:cNvSpPr>
              <a:spLocks noChangeAspect="1"/>
            </p:cNvSpPr>
            <p:nvPr/>
          </p:nvSpPr>
          <p:spPr>
            <a:xfrm>
              <a:off x="786433" y="3752096"/>
              <a:ext cx="2006244" cy="7871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Cambria" panose="02040503050406030204" pitchFamily="18" charset="0"/>
                  <a:ea typeface="Cambria" panose="02040503050406030204" pitchFamily="18" charset="0"/>
                </a:rPr>
                <a:t>Pseudo-Channel</a:t>
              </a:r>
            </a:p>
          </p:txBody>
        </p:sp>
        <p:grpSp>
          <p:nvGrpSpPr>
            <p:cNvPr id="115" name="Group 114">
              <a:extLst>
                <a:ext uri="{FF2B5EF4-FFF2-40B4-BE49-F238E27FC236}">
                  <a16:creationId xmlns:a16="http://schemas.microsoft.com/office/drawing/2014/main" id="{36D053DB-F6A6-4714-8192-7B5B71C70CBB}"/>
                </a:ext>
              </a:extLst>
            </p:cNvPr>
            <p:cNvGrpSpPr>
              <a:grpSpLocks noChangeAspect="1"/>
            </p:cNvGrpSpPr>
            <p:nvPr/>
          </p:nvGrpSpPr>
          <p:grpSpPr>
            <a:xfrm>
              <a:off x="149883" y="2429441"/>
              <a:ext cx="478100" cy="2114050"/>
              <a:chOff x="3744270" y="2786152"/>
              <a:chExt cx="289756" cy="1281239"/>
            </a:xfrm>
          </p:grpSpPr>
          <p:sp>
            <p:nvSpPr>
              <p:cNvPr id="116" name="Rounded Rectangle 283">
                <a:extLst>
                  <a:ext uri="{FF2B5EF4-FFF2-40B4-BE49-F238E27FC236}">
                    <a16:creationId xmlns:a16="http://schemas.microsoft.com/office/drawing/2014/main" id="{4C0C7583-1EC2-1DF3-0172-F3E533A6030A}"/>
                  </a:ext>
                </a:extLst>
              </p:cNvPr>
              <p:cNvSpPr/>
              <p:nvPr/>
            </p:nvSpPr>
            <p:spPr>
              <a:xfrm rot="5400000">
                <a:off x="3246336" y="3307676"/>
                <a:ext cx="1276049" cy="238186"/>
              </a:xfrm>
              <a:prstGeom prst="roundRect">
                <a:avLst>
                  <a:gd name="adj" fmla="val 5443"/>
                </a:avLst>
              </a:prstGeom>
              <a:solidFill>
                <a:schemeClr val="tx1"/>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17" name="矩形 19">
                <a:extLst>
                  <a:ext uri="{FF2B5EF4-FFF2-40B4-BE49-F238E27FC236}">
                    <a16:creationId xmlns:a16="http://schemas.microsoft.com/office/drawing/2014/main" id="{82C1EB81-C865-D040-C05C-FD438FB31BD1}"/>
                  </a:ext>
                </a:extLst>
              </p:cNvPr>
              <p:cNvSpPr/>
              <p:nvPr/>
            </p:nvSpPr>
            <p:spPr>
              <a:xfrm rot="5400000">
                <a:off x="3248528" y="3281894"/>
                <a:ext cx="1281239" cy="289756"/>
              </a:xfrm>
              <a:prstGeom prst="rect">
                <a:avLst/>
              </a:prstGeom>
              <a:ln>
                <a:noFill/>
              </a:ln>
            </p:spPr>
            <p:txBody>
              <a:bodyPr wrap="square">
                <a:spAutoFit/>
              </a:bodyPr>
              <a:lstStyle/>
              <a:p>
                <a:pPr algn="ctr"/>
                <a:r>
                  <a:rPr lang="en-US" altLang="zh-CN" sz="1200" b="1" dirty="0">
                    <a:solidFill>
                      <a:schemeClr val="bg1">
                        <a:lumMod val="85000"/>
                      </a:schemeClr>
                    </a:solidFill>
                    <a:latin typeface="Cambria" panose="02040503050406030204" pitchFamily="18" charset="0"/>
                  </a:rPr>
                  <a:t>TSVs</a:t>
                </a:r>
              </a:p>
            </p:txBody>
          </p:sp>
        </p:grpSp>
        <p:grpSp>
          <p:nvGrpSpPr>
            <p:cNvPr id="118" name="Group 117">
              <a:extLst>
                <a:ext uri="{FF2B5EF4-FFF2-40B4-BE49-F238E27FC236}">
                  <a16:creationId xmlns:a16="http://schemas.microsoft.com/office/drawing/2014/main" id="{D6A1C47C-D67F-C27A-E0E9-4964DBBF0CB4}"/>
                </a:ext>
              </a:extLst>
            </p:cNvPr>
            <p:cNvGrpSpPr/>
            <p:nvPr/>
          </p:nvGrpSpPr>
          <p:grpSpPr>
            <a:xfrm>
              <a:off x="2712337" y="2371157"/>
              <a:ext cx="3182342" cy="2811092"/>
              <a:chOff x="2706980" y="3285557"/>
              <a:chExt cx="3182342" cy="2811092"/>
            </a:xfrm>
          </p:grpSpPr>
          <p:sp>
            <p:nvSpPr>
              <p:cNvPr id="119" name="Rounded Rectangle 115">
                <a:extLst>
                  <a:ext uri="{FF2B5EF4-FFF2-40B4-BE49-F238E27FC236}">
                    <a16:creationId xmlns:a16="http://schemas.microsoft.com/office/drawing/2014/main" id="{C0D8AE7B-2BEB-2F13-D41B-49A71902A068}"/>
                  </a:ext>
                </a:extLst>
              </p:cNvPr>
              <p:cNvSpPr>
                <a:spLocks noChangeAspect="1"/>
              </p:cNvSpPr>
              <p:nvPr/>
            </p:nvSpPr>
            <p:spPr>
              <a:xfrm>
                <a:off x="3092601" y="3288213"/>
                <a:ext cx="2796721" cy="2367191"/>
              </a:xfrm>
              <a:prstGeom prst="roundRect">
                <a:avLst>
                  <a:gd name="adj" fmla="val 5443"/>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20" name="TextBox 257">
                <a:extLst>
                  <a:ext uri="{FF2B5EF4-FFF2-40B4-BE49-F238E27FC236}">
                    <a16:creationId xmlns:a16="http://schemas.microsoft.com/office/drawing/2014/main" id="{4F75F541-D6F6-ADB7-99B8-B9063E4E1ABD}"/>
                  </a:ext>
                </a:extLst>
              </p:cNvPr>
              <p:cNvSpPr txBox="1">
                <a:spLocks noChangeAspect="1"/>
              </p:cNvSpPr>
              <p:nvPr/>
            </p:nvSpPr>
            <p:spPr>
              <a:xfrm>
                <a:off x="3634847" y="5841663"/>
                <a:ext cx="1729717" cy="254986"/>
              </a:xfrm>
              <a:prstGeom prst="rect">
                <a:avLst/>
              </a:prstGeom>
              <a:noFill/>
            </p:spPr>
            <p:txBody>
              <a:bodyPr wrap="square" lIns="0" tIns="0" rIns="0" bIns="0" rtlCol="0">
                <a:spAutoFit/>
              </a:bodyPr>
              <a:lstStyle/>
              <a:p>
                <a:pPr algn="ctr">
                  <a:lnSpc>
                    <a:spcPct val="80000"/>
                  </a:lnSpc>
                </a:pPr>
                <a:r>
                  <a:rPr lang="en-US" sz="1200" b="1">
                    <a:solidFill>
                      <a:schemeClr val="accent6">
                        <a:lumMod val="75000"/>
                      </a:schemeClr>
                    </a:solidFill>
                    <a:latin typeface="Cambria" panose="02040503050406030204" pitchFamily="18" charset="0"/>
                  </a:rPr>
                  <a:t>DRAM Bank</a:t>
                </a:r>
              </a:p>
            </p:txBody>
          </p:sp>
          <p:sp>
            <p:nvSpPr>
              <p:cNvPr id="121" name="Rounded Rectangle 234">
                <a:extLst>
                  <a:ext uri="{FF2B5EF4-FFF2-40B4-BE49-F238E27FC236}">
                    <a16:creationId xmlns:a16="http://schemas.microsoft.com/office/drawing/2014/main" id="{74F1AC54-8F96-163D-A93A-DC46B6688514}"/>
                  </a:ext>
                </a:extLst>
              </p:cNvPr>
              <p:cNvSpPr>
                <a:spLocks/>
              </p:cNvSpPr>
              <p:nvPr/>
            </p:nvSpPr>
            <p:spPr>
              <a:xfrm>
                <a:off x="3220967" y="3399597"/>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en-US" sz="1200" b="1">
                    <a:solidFill>
                      <a:schemeClr val="tx1"/>
                    </a:solidFill>
                    <a:latin typeface="Cambria" panose="02040503050406030204" pitchFamily="18" charset="0"/>
                  </a:rPr>
                  <a:t>Subarray</a:t>
                </a:r>
              </a:p>
            </p:txBody>
          </p:sp>
          <p:sp>
            <p:nvSpPr>
              <p:cNvPr id="122" name="Rectangle 121">
                <a:extLst>
                  <a:ext uri="{FF2B5EF4-FFF2-40B4-BE49-F238E27FC236}">
                    <a16:creationId xmlns:a16="http://schemas.microsoft.com/office/drawing/2014/main" id="{81CBF75D-39B6-70C9-4E5E-E62F3A4CD50F}"/>
                  </a:ext>
                </a:extLst>
              </p:cNvPr>
              <p:cNvSpPr>
                <a:spLocks noChangeAspect="1"/>
              </p:cNvSpPr>
              <p:nvPr/>
            </p:nvSpPr>
            <p:spPr>
              <a:xfrm rot="5400000">
                <a:off x="4099502" y="4268123"/>
                <a:ext cx="780793" cy="438258"/>
              </a:xfrm>
              <a:prstGeom prst="rect">
                <a:avLst/>
              </a:prstGeom>
            </p:spPr>
            <p:txBody>
              <a:bodyPr wrap="square">
                <a:spAutoFit/>
              </a:bodyPr>
              <a:lstStyle/>
              <a:p>
                <a:pPr algn="ctr"/>
                <a:r>
                  <a:rPr lang="en-US" altLang="zh-CN" sz="1050" b="1">
                    <a:solidFill>
                      <a:schemeClr val="accent1">
                        <a:lumMod val="20000"/>
                        <a:lumOff val="80000"/>
                      </a:schemeClr>
                    </a:solidFill>
                  </a:rPr>
                  <a:t>. . .</a:t>
                </a:r>
              </a:p>
            </p:txBody>
          </p:sp>
          <p:sp>
            <p:nvSpPr>
              <p:cNvPr id="123" name="Rounded Rectangle 270">
                <a:extLst>
                  <a:ext uri="{FF2B5EF4-FFF2-40B4-BE49-F238E27FC236}">
                    <a16:creationId xmlns:a16="http://schemas.microsoft.com/office/drawing/2014/main" id="{344BB962-9EA3-3E35-EE32-B2F97C6C5A42}"/>
                  </a:ext>
                </a:extLst>
              </p:cNvPr>
              <p:cNvSpPr>
                <a:spLocks/>
              </p:cNvSpPr>
              <p:nvPr/>
            </p:nvSpPr>
            <p:spPr>
              <a:xfrm>
                <a:off x="3220967" y="4041898"/>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24" name="Rounded Rectangle 271">
                <a:extLst>
                  <a:ext uri="{FF2B5EF4-FFF2-40B4-BE49-F238E27FC236}">
                    <a16:creationId xmlns:a16="http://schemas.microsoft.com/office/drawing/2014/main" id="{F10F1AC8-2882-4300-5816-3A15D9C6DDFC}"/>
                  </a:ext>
                </a:extLst>
              </p:cNvPr>
              <p:cNvSpPr>
                <a:spLocks/>
              </p:cNvSpPr>
              <p:nvPr/>
            </p:nvSpPr>
            <p:spPr>
              <a:xfrm>
                <a:off x="3215727" y="5030012"/>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cxnSp>
            <p:nvCxnSpPr>
              <p:cNvPr id="125" name="Straight Connector 124">
                <a:extLst>
                  <a:ext uri="{FF2B5EF4-FFF2-40B4-BE49-F238E27FC236}">
                    <a16:creationId xmlns:a16="http://schemas.microsoft.com/office/drawing/2014/main" id="{3EF78C0A-7252-1B11-9C37-246957A7926B}"/>
                  </a:ext>
                </a:extLst>
              </p:cNvPr>
              <p:cNvCxnSpPr>
                <a:cxnSpLocks noChangeAspect="1"/>
              </p:cNvCxnSpPr>
              <p:nvPr/>
            </p:nvCxnSpPr>
            <p:spPr>
              <a:xfrm>
                <a:off x="2728563" y="4217615"/>
                <a:ext cx="361256" cy="134385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117291D0-C83C-1C00-6460-1BD9B508C91B}"/>
                  </a:ext>
                </a:extLst>
              </p:cNvPr>
              <p:cNvCxnSpPr>
                <a:cxnSpLocks noChangeAspect="1"/>
              </p:cNvCxnSpPr>
              <p:nvPr/>
            </p:nvCxnSpPr>
            <p:spPr>
              <a:xfrm rot="180000" flipV="1">
                <a:off x="2706980" y="3285557"/>
                <a:ext cx="459458" cy="109617"/>
              </a:xfrm>
              <a:prstGeom prst="line">
                <a:avLst/>
              </a:prstGeom>
              <a:ln w="38100">
                <a:prstDash val="sysDot"/>
              </a:ln>
            </p:spPr>
            <p:style>
              <a:lnRef idx="1">
                <a:schemeClr val="dk1"/>
              </a:lnRef>
              <a:fillRef idx="0">
                <a:schemeClr val="dk1"/>
              </a:fillRef>
              <a:effectRef idx="0">
                <a:schemeClr val="dk1"/>
              </a:effectRef>
              <a:fontRef idx="minor">
                <a:schemeClr val="tx1"/>
              </a:fontRef>
            </p:style>
          </p:cxnSp>
        </p:grpSp>
        <p:sp>
          <p:nvSpPr>
            <p:cNvPr id="127" name="DRAM Subarray Label">
              <a:extLst>
                <a:ext uri="{FF2B5EF4-FFF2-40B4-BE49-F238E27FC236}">
                  <a16:creationId xmlns:a16="http://schemas.microsoft.com/office/drawing/2014/main" id="{C0CCDCF0-FD0F-14BC-5403-8F005CDEC80D}"/>
                </a:ext>
              </a:extLst>
            </p:cNvPr>
            <p:cNvSpPr txBox="1">
              <a:spLocks noChangeAspect="1"/>
            </p:cNvSpPr>
            <p:nvPr/>
          </p:nvSpPr>
          <p:spPr>
            <a:xfrm>
              <a:off x="6035274" y="4925756"/>
              <a:ext cx="3040428" cy="254986"/>
            </a:xfrm>
            <a:prstGeom prst="rect">
              <a:avLst/>
            </a:prstGeom>
            <a:noFill/>
          </p:spPr>
          <p:txBody>
            <a:bodyPr wrap="square" lIns="0" tIns="0" rIns="0" bIns="0" rtlCol="0">
              <a:spAutoFit/>
            </a:bodyPr>
            <a:lstStyle/>
            <a:p>
              <a:pPr algn="ctr">
                <a:lnSpc>
                  <a:spcPct val="80000"/>
                </a:lnSpc>
              </a:pPr>
              <a:r>
                <a:rPr lang="en-US" sz="1200" b="1">
                  <a:solidFill>
                    <a:schemeClr val="accent5">
                      <a:lumMod val="75000"/>
                    </a:schemeClr>
                  </a:solidFill>
                  <a:latin typeface="Cambria" panose="02040503050406030204" pitchFamily="18" charset="0"/>
                </a:rPr>
                <a:t>DRAM Subarray</a:t>
              </a:r>
            </a:p>
          </p:txBody>
        </p:sp>
        <p:sp>
          <p:nvSpPr>
            <p:cNvPr id="128" name="Subarray">
              <a:extLst>
                <a:ext uri="{FF2B5EF4-FFF2-40B4-BE49-F238E27FC236}">
                  <a16:creationId xmlns:a16="http://schemas.microsoft.com/office/drawing/2014/main" id="{B23C0407-0946-2448-76F0-0AD31D4FECB6}"/>
                </a:ext>
              </a:extLst>
            </p:cNvPr>
            <p:cNvSpPr>
              <a:spLocks/>
            </p:cNvSpPr>
            <p:nvPr/>
          </p:nvSpPr>
          <p:spPr>
            <a:xfrm>
              <a:off x="6035273" y="2382083"/>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cxnSp>
          <p:nvCxnSpPr>
            <p:cNvPr id="129" name="Straight Connector 128">
              <a:extLst>
                <a:ext uri="{FF2B5EF4-FFF2-40B4-BE49-F238E27FC236}">
                  <a16:creationId xmlns:a16="http://schemas.microsoft.com/office/drawing/2014/main" id="{EDC4AD0A-0C31-94DD-A28E-44BAC3327A16}"/>
                </a:ext>
              </a:extLst>
            </p:cNvPr>
            <p:cNvCxnSpPr>
              <a:cxnSpLocks noChangeAspect="1"/>
            </p:cNvCxnSpPr>
            <p:nvPr/>
          </p:nvCxnSpPr>
          <p:spPr>
            <a:xfrm flipV="1">
              <a:off x="5789043" y="2420250"/>
              <a:ext cx="289782" cy="69143"/>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E2A3BC1A-693A-9E1A-1369-3EE593FA161F}"/>
                </a:ext>
              </a:extLst>
            </p:cNvPr>
            <p:cNvCxnSpPr>
              <a:cxnSpLocks noChangeAspect="1"/>
            </p:cNvCxnSpPr>
            <p:nvPr/>
          </p:nvCxnSpPr>
          <p:spPr>
            <a:xfrm>
              <a:off x="5821102" y="3025197"/>
              <a:ext cx="217853" cy="165928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131" name="Subarray">
              <a:extLst>
                <a:ext uri="{FF2B5EF4-FFF2-40B4-BE49-F238E27FC236}">
                  <a16:creationId xmlns:a16="http://schemas.microsoft.com/office/drawing/2014/main" id="{69C933E5-5C69-D65A-138B-D3B10C0D5CD7}"/>
                </a:ext>
              </a:extLst>
            </p:cNvPr>
            <p:cNvSpPr>
              <a:spLocks/>
            </p:cNvSpPr>
            <p:nvPr/>
          </p:nvSpPr>
          <p:spPr>
            <a:xfrm>
              <a:off x="6035273" y="2382083"/>
              <a:ext cx="3040429" cy="2367191"/>
            </a:xfrm>
            <a:prstGeom prst="roundRect">
              <a:avLst>
                <a:gd name="adj" fmla="val 5443"/>
              </a:avLst>
            </a:prstGeom>
            <a:solidFill>
              <a:srgbClr val="FFFFFF">
                <a:alpha val="8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cxnSp>
          <p:nvCxnSpPr>
            <p:cNvPr id="132" name="Straight Connector 131">
              <a:extLst>
                <a:ext uri="{FF2B5EF4-FFF2-40B4-BE49-F238E27FC236}">
                  <a16:creationId xmlns:a16="http://schemas.microsoft.com/office/drawing/2014/main" id="{D2DBA576-0DA0-91C3-D5B3-F4A83AFF4C13}"/>
                </a:ext>
              </a:extLst>
            </p:cNvPr>
            <p:cNvCxnSpPr>
              <a:cxnSpLocks/>
            </p:cNvCxnSpPr>
            <p:nvPr/>
          </p:nvCxnSpPr>
          <p:spPr>
            <a:xfrm>
              <a:off x="6117143" y="3208126"/>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2E15CB7-276B-9AAF-4834-266A315C6A67}"/>
                </a:ext>
              </a:extLst>
            </p:cNvPr>
            <p:cNvCxnSpPr>
              <a:cxnSpLocks/>
            </p:cNvCxnSpPr>
            <p:nvPr/>
          </p:nvCxnSpPr>
          <p:spPr>
            <a:xfrm>
              <a:off x="6117143" y="3527436"/>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C071A6A-6B97-0462-61B9-8E76FD2D9C51}"/>
                </a:ext>
              </a:extLst>
            </p:cNvPr>
            <p:cNvCxnSpPr>
              <a:cxnSpLocks/>
            </p:cNvCxnSpPr>
            <p:nvPr/>
          </p:nvCxnSpPr>
          <p:spPr>
            <a:xfrm>
              <a:off x="6117143" y="3844980"/>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72A51628-B92D-E199-107E-2E34E4C92DDB}"/>
                </a:ext>
              </a:extLst>
            </p:cNvPr>
            <p:cNvCxnSpPr>
              <a:cxnSpLocks/>
            </p:cNvCxnSpPr>
            <p:nvPr/>
          </p:nvCxnSpPr>
          <p:spPr>
            <a:xfrm>
              <a:off x="6117143" y="4158960"/>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3EFC7CA-C9AA-B057-7CA1-8D2420EC2D22}"/>
                </a:ext>
              </a:extLst>
            </p:cNvPr>
            <p:cNvCxnSpPr>
              <a:cxnSpLocks/>
            </p:cNvCxnSpPr>
            <p:nvPr/>
          </p:nvCxnSpPr>
          <p:spPr>
            <a:xfrm>
              <a:off x="6117143" y="4457200"/>
              <a:ext cx="2831753"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9675A66D-F9C0-7E55-9060-1AB54696AF94}"/>
                </a:ext>
              </a:extLst>
            </p:cNvPr>
            <p:cNvSpPr/>
            <p:nvPr/>
          </p:nvSpPr>
          <p:spPr>
            <a:xfrm>
              <a:off x="6281215" y="3052902"/>
              <a:ext cx="2503610" cy="302470"/>
            </a:xfrm>
            <a:prstGeom prst="rect">
              <a:avLst/>
            </a:prstGeom>
            <a:solidFill>
              <a:srgbClr val="DEEBF7">
                <a:alpha val="52157"/>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mbria" panose="02040503050406030204" pitchFamily="18" charset="0"/>
              </a:endParaRPr>
            </a:p>
          </p:txBody>
        </p:sp>
        <p:sp>
          <p:nvSpPr>
            <p:cNvPr id="138" name="Rectangle 137">
              <a:extLst>
                <a:ext uri="{FF2B5EF4-FFF2-40B4-BE49-F238E27FC236}">
                  <a16:creationId xmlns:a16="http://schemas.microsoft.com/office/drawing/2014/main" id="{E6C44C27-47D8-0757-919E-77A0CEE08C66}"/>
                </a:ext>
              </a:extLst>
            </p:cNvPr>
            <p:cNvSpPr/>
            <p:nvPr/>
          </p:nvSpPr>
          <p:spPr>
            <a:xfrm>
              <a:off x="6281215" y="4313915"/>
              <a:ext cx="2503610" cy="30247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9" name="Rectangle 138">
              <a:extLst>
                <a:ext uri="{FF2B5EF4-FFF2-40B4-BE49-F238E27FC236}">
                  <a16:creationId xmlns:a16="http://schemas.microsoft.com/office/drawing/2014/main" id="{2B03B5CA-B0F9-CC15-B826-DCBC94498776}"/>
                </a:ext>
              </a:extLst>
            </p:cNvPr>
            <p:cNvSpPr/>
            <p:nvPr/>
          </p:nvSpPr>
          <p:spPr>
            <a:xfrm>
              <a:off x="6185985" y="2379547"/>
              <a:ext cx="2831753" cy="478098"/>
            </a:xfrm>
            <a:prstGeom prst="rect">
              <a:avLst/>
            </a:prstGeom>
          </p:spPr>
          <p:txBody>
            <a:bodyPr wrap="square">
              <a:spAutoFit/>
            </a:bodyPr>
            <a:lstStyle/>
            <a:p>
              <a:pPr algn="ctr"/>
              <a:r>
                <a:rPr lang="en-US" sz="1200" dirty="0">
                  <a:latin typeface="Cambria" panose="02040503050406030204" pitchFamily="18" charset="0"/>
                </a:rPr>
                <a:t>Row of DRAM cells</a:t>
              </a:r>
            </a:p>
          </p:txBody>
        </p:sp>
        <p:cxnSp>
          <p:nvCxnSpPr>
            <p:cNvPr id="140" name="Straight Arrow Connector 139">
              <a:extLst>
                <a:ext uri="{FF2B5EF4-FFF2-40B4-BE49-F238E27FC236}">
                  <a16:creationId xmlns:a16="http://schemas.microsoft.com/office/drawing/2014/main" id="{CC1CAF4C-E88D-7463-8638-867021E42D92}"/>
                </a:ext>
              </a:extLst>
            </p:cNvPr>
            <p:cNvCxnSpPr>
              <a:cxnSpLocks/>
              <a:stCxn id="139" idx="2"/>
              <a:endCxn id="137" idx="0"/>
            </p:cNvCxnSpPr>
            <p:nvPr/>
          </p:nvCxnSpPr>
          <p:spPr>
            <a:xfrm flipH="1">
              <a:off x="7533020" y="2857645"/>
              <a:ext cx="68841" cy="1952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008B21FB-0518-2336-F4F4-6E389970638E}"/>
                </a:ext>
              </a:extLst>
            </p:cNvPr>
            <p:cNvSpPr/>
            <p:nvPr/>
          </p:nvSpPr>
          <p:spPr>
            <a:xfrm>
              <a:off x="6281215" y="3366863"/>
              <a:ext cx="2503610"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mbria" panose="02040503050406030204" pitchFamily="18" charset="0"/>
                </a:rPr>
                <a:t>Row 1</a:t>
              </a:r>
            </a:p>
          </p:txBody>
        </p:sp>
        <p:sp>
          <p:nvSpPr>
            <p:cNvPr id="142" name="Rectangle 141">
              <a:extLst>
                <a:ext uri="{FF2B5EF4-FFF2-40B4-BE49-F238E27FC236}">
                  <a16:creationId xmlns:a16="http://schemas.microsoft.com/office/drawing/2014/main" id="{FA2A6003-8CC0-0D2C-BE15-9C48FB78EB03}"/>
                </a:ext>
              </a:extLst>
            </p:cNvPr>
            <p:cNvSpPr/>
            <p:nvPr/>
          </p:nvSpPr>
          <p:spPr>
            <a:xfrm>
              <a:off x="6281215" y="3676836"/>
              <a:ext cx="2503610"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mbria" panose="02040503050406030204" pitchFamily="18" charset="0"/>
                </a:rPr>
                <a:t>Row 2</a:t>
              </a:r>
            </a:p>
          </p:txBody>
        </p:sp>
        <p:sp>
          <p:nvSpPr>
            <p:cNvPr id="143" name="Rectangle 142">
              <a:extLst>
                <a:ext uri="{FF2B5EF4-FFF2-40B4-BE49-F238E27FC236}">
                  <a16:creationId xmlns:a16="http://schemas.microsoft.com/office/drawing/2014/main" id="{7F0484F5-E3A8-AC04-074E-49543ACE515A}"/>
                </a:ext>
              </a:extLst>
            </p:cNvPr>
            <p:cNvSpPr/>
            <p:nvPr/>
          </p:nvSpPr>
          <p:spPr>
            <a:xfrm>
              <a:off x="6281215" y="3990326"/>
              <a:ext cx="2503610"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mbria" panose="02040503050406030204" pitchFamily="18" charset="0"/>
                </a:rPr>
                <a:t>Row 3</a:t>
              </a:r>
            </a:p>
          </p:txBody>
        </p:sp>
        <p:sp>
          <p:nvSpPr>
            <p:cNvPr id="144" name="Rectangle 143">
              <a:extLst>
                <a:ext uri="{FF2B5EF4-FFF2-40B4-BE49-F238E27FC236}">
                  <a16:creationId xmlns:a16="http://schemas.microsoft.com/office/drawing/2014/main" id="{03E5A7C9-1A46-3414-2195-6A8F0628DA28}"/>
                </a:ext>
              </a:extLst>
            </p:cNvPr>
            <p:cNvSpPr/>
            <p:nvPr/>
          </p:nvSpPr>
          <p:spPr>
            <a:xfrm>
              <a:off x="6281215" y="4305965"/>
              <a:ext cx="2503609" cy="302470"/>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dirty="0">
                  <a:solidFill>
                    <a:prstClr val="black"/>
                  </a:solidFill>
                  <a:latin typeface="Cambria" panose="02040503050406030204" pitchFamily="18" charset="0"/>
                </a:rPr>
                <a:t>Row 4</a:t>
              </a:r>
            </a:p>
          </p:txBody>
        </p:sp>
        <p:sp>
          <p:nvSpPr>
            <p:cNvPr id="145" name="Oval 144">
              <a:extLst>
                <a:ext uri="{FF2B5EF4-FFF2-40B4-BE49-F238E27FC236}">
                  <a16:creationId xmlns:a16="http://schemas.microsoft.com/office/drawing/2014/main" id="{B848A431-6A85-A739-6685-5BA8E078D32D}"/>
                </a:ext>
              </a:extLst>
            </p:cNvPr>
            <p:cNvSpPr/>
            <p:nvPr/>
          </p:nvSpPr>
          <p:spPr>
            <a:xfrm>
              <a:off x="6313922"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46" name="Oval 145">
              <a:extLst>
                <a:ext uri="{FF2B5EF4-FFF2-40B4-BE49-F238E27FC236}">
                  <a16:creationId xmlns:a16="http://schemas.microsoft.com/office/drawing/2014/main" id="{3408DB05-B687-16C9-06E6-BB5579621EA4}"/>
                </a:ext>
              </a:extLst>
            </p:cNvPr>
            <p:cNvSpPr/>
            <p:nvPr/>
          </p:nvSpPr>
          <p:spPr>
            <a:xfrm>
              <a:off x="6536542"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47" name="Oval 146">
              <a:extLst>
                <a:ext uri="{FF2B5EF4-FFF2-40B4-BE49-F238E27FC236}">
                  <a16:creationId xmlns:a16="http://schemas.microsoft.com/office/drawing/2014/main" id="{C4E83DF7-0256-A4B5-605B-CADF85AC14FD}"/>
                </a:ext>
              </a:extLst>
            </p:cNvPr>
            <p:cNvSpPr/>
            <p:nvPr/>
          </p:nvSpPr>
          <p:spPr>
            <a:xfrm>
              <a:off x="6759161"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48" name="Oval 147">
              <a:extLst>
                <a:ext uri="{FF2B5EF4-FFF2-40B4-BE49-F238E27FC236}">
                  <a16:creationId xmlns:a16="http://schemas.microsoft.com/office/drawing/2014/main" id="{D326D453-1640-BB2C-000F-5B27DDA99B7B}"/>
                </a:ext>
              </a:extLst>
            </p:cNvPr>
            <p:cNvSpPr/>
            <p:nvPr/>
          </p:nvSpPr>
          <p:spPr>
            <a:xfrm>
              <a:off x="6981780"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49" name="Oval 148">
              <a:extLst>
                <a:ext uri="{FF2B5EF4-FFF2-40B4-BE49-F238E27FC236}">
                  <a16:creationId xmlns:a16="http://schemas.microsoft.com/office/drawing/2014/main" id="{F6564622-ADEE-7ED6-CA23-04CFC5BF497D}"/>
                </a:ext>
              </a:extLst>
            </p:cNvPr>
            <p:cNvSpPr/>
            <p:nvPr/>
          </p:nvSpPr>
          <p:spPr>
            <a:xfrm>
              <a:off x="7204400"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0" name="Oval 149">
              <a:extLst>
                <a:ext uri="{FF2B5EF4-FFF2-40B4-BE49-F238E27FC236}">
                  <a16:creationId xmlns:a16="http://schemas.microsoft.com/office/drawing/2014/main" id="{04EF8ED3-C994-B19A-CAF9-7CB8F4B84CFD}"/>
                </a:ext>
              </a:extLst>
            </p:cNvPr>
            <p:cNvSpPr/>
            <p:nvPr/>
          </p:nvSpPr>
          <p:spPr>
            <a:xfrm>
              <a:off x="7427019"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1" name="Oval 150">
              <a:extLst>
                <a:ext uri="{FF2B5EF4-FFF2-40B4-BE49-F238E27FC236}">
                  <a16:creationId xmlns:a16="http://schemas.microsoft.com/office/drawing/2014/main" id="{67494846-8165-BDCA-01A5-29600C285665}"/>
                </a:ext>
              </a:extLst>
            </p:cNvPr>
            <p:cNvSpPr/>
            <p:nvPr/>
          </p:nvSpPr>
          <p:spPr>
            <a:xfrm>
              <a:off x="7649639"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2" name="Oval 151">
              <a:extLst>
                <a:ext uri="{FF2B5EF4-FFF2-40B4-BE49-F238E27FC236}">
                  <a16:creationId xmlns:a16="http://schemas.microsoft.com/office/drawing/2014/main" id="{13B3526A-B01A-BB97-2493-6DE0F6287601}"/>
                </a:ext>
              </a:extLst>
            </p:cNvPr>
            <p:cNvSpPr/>
            <p:nvPr/>
          </p:nvSpPr>
          <p:spPr>
            <a:xfrm>
              <a:off x="7872258"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3" name="Oval 152">
              <a:extLst>
                <a:ext uri="{FF2B5EF4-FFF2-40B4-BE49-F238E27FC236}">
                  <a16:creationId xmlns:a16="http://schemas.microsoft.com/office/drawing/2014/main" id="{96C706FE-6894-2244-8661-457B0B34A431}"/>
                </a:ext>
              </a:extLst>
            </p:cNvPr>
            <p:cNvSpPr/>
            <p:nvPr/>
          </p:nvSpPr>
          <p:spPr>
            <a:xfrm>
              <a:off x="8094898"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4" name="Oval 153">
              <a:extLst>
                <a:ext uri="{FF2B5EF4-FFF2-40B4-BE49-F238E27FC236}">
                  <a16:creationId xmlns:a16="http://schemas.microsoft.com/office/drawing/2014/main" id="{33A92828-F158-5059-DC5A-09F7AA774490}"/>
                </a:ext>
              </a:extLst>
            </p:cNvPr>
            <p:cNvSpPr/>
            <p:nvPr/>
          </p:nvSpPr>
          <p:spPr>
            <a:xfrm>
              <a:off x="8317517"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5" name="Oval 154">
              <a:extLst>
                <a:ext uri="{FF2B5EF4-FFF2-40B4-BE49-F238E27FC236}">
                  <a16:creationId xmlns:a16="http://schemas.microsoft.com/office/drawing/2014/main" id="{EC517782-DC49-3CC9-83B9-95D0ABCB624E}"/>
                </a:ext>
              </a:extLst>
            </p:cNvPr>
            <p:cNvSpPr/>
            <p:nvPr/>
          </p:nvSpPr>
          <p:spPr>
            <a:xfrm>
              <a:off x="8540136" y="3084861"/>
              <a:ext cx="189912" cy="238838"/>
            </a:xfrm>
            <a:prstGeom prst="ellipse">
              <a:avLst/>
            </a:prstGeom>
            <a:solidFill>
              <a:schemeClr val="accent3">
                <a:lumMod val="50000"/>
              </a:schemeClr>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156" name="Rounded Rectangle 278">
              <a:extLst>
                <a:ext uri="{FF2B5EF4-FFF2-40B4-BE49-F238E27FC236}">
                  <a16:creationId xmlns:a16="http://schemas.microsoft.com/office/drawing/2014/main" id="{AFC24343-7629-A66E-7771-20CA121E4FAC}"/>
                </a:ext>
              </a:extLst>
            </p:cNvPr>
            <p:cNvSpPr>
              <a:spLocks noChangeAspect="1"/>
            </p:cNvSpPr>
            <p:nvPr/>
          </p:nvSpPr>
          <p:spPr>
            <a:xfrm>
              <a:off x="787489" y="2421887"/>
              <a:ext cx="2006244" cy="913361"/>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00" b="1" dirty="0">
                <a:solidFill>
                  <a:schemeClr val="tx1"/>
                </a:solidFill>
              </a:endParaRPr>
            </a:p>
          </p:txBody>
        </p:sp>
        <p:grpSp>
          <p:nvGrpSpPr>
            <p:cNvPr id="157" name="Group 156">
              <a:extLst>
                <a:ext uri="{FF2B5EF4-FFF2-40B4-BE49-F238E27FC236}">
                  <a16:creationId xmlns:a16="http://schemas.microsoft.com/office/drawing/2014/main" id="{6C0E8C12-9680-006C-C6E4-044EFB8E2EC1}"/>
                </a:ext>
              </a:extLst>
            </p:cNvPr>
            <p:cNvGrpSpPr>
              <a:grpSpLocks noChangeAspect="1"/>
            </p:cNvGrpSpPr>
            <p:nvPr/>
          </p:nvGrpSpPr>
          <p:grpSpPr>
            <a:xfrm>
              <a:off x="2302745" y="2393695"/>
              <a:ext cx="478099" cy="952324"/>
              <a:chOff x="5042913" y="1869326"/>
              <a:chExt cx="289756" cy="577166"/>
            </a:xfrm>
          </p:grpSpPr>
          <p:sp>
            <p:nvSpPr>
              <p:cNvPr id="158" name="Rounded Rectangle 273">
                <a:extLst>
                  <a:ext uri="{FF2B5EF4-FFF2-40B4-BE49-F238E27FC236}">
                    <a16:creationId xmlns:a16="http://schemas.microsoft.com/office/drawing/2014/main" id="{637E9A3E-A9AC-75E4-F231-9CCAD47DB3D3}"/>
                  </a:ext>
                </a:extLst>
              </p:cNvPr>
              <p:cNvSpPr/>
              <p:nvPr/>
            </p:nvSpPr>
            <p:spPr>
              <a:xfrm rot="5400000">
                <a:off x="4931182" y="2042707"/>
                <a:ext cx="493394" cy="238186"/>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59" name="矩形 22">
                <a:extLst>
                  <a:ext uri="{FF2B5EF4-FFF2-40B4-BE49-F238E27FC236}">
                    <a16:creationId xmlns:a16="http://schemas.microsoft.com/office/drawing/2014/main" id="{DB793E02-4E60-5D6E-9FB2-220001B3076A}"/>
                  </a:ext>
                </a:extLst>
              </p:cNvPr>
              <p:cNvSpPr/>
              <p:nvPr/>
            </p:nvSpPr>
            <p:spPr>
              <a:xfrm rot="5400000">
                <a:off x="4899208" y="2013031"/>
                <a:ext cx="577166" cy="289756"/>
              </a:xfrm>
              <a:prstGeom prst="rect">
                <a:avLst/>
              </a:prstGeom>
              <a:ln>
                <a:noFill/>
              </a:ln>
            </p:spPr>
            <p:txBody>
              <a:bodyPr wrap="none">
                <a:spAutoFit/>
              </a:bodyPr>
              <a:lstStyle/>
              <a:p>
                <a:pPr algn="ctr"/>
                <a:r>
                  <a:rPr lang="en-US" altLang="zh-CN" sz="1200" b="1" dirty="0">
                    <a:solidFill>
                      <a:schemeClr val="accent6">
                        <a:lumMod val="75000"/>
                      </a:schemeClr>
                    </a:solidFill>
                    <a:latin typeface="Cambria" panose="02040503050406030204" pitchFamily="18" charset="0"/>
                  </a:rPr>
                  <a:t>Bank</a:t>
                </a:r>
              </a:p>
            </p:txBody>
          </p:sp>
        </p:grpSp>
        <p:sp>
          <p:nvSpPr>
            <p:cNvPr id="160" name="Rounded Rectangle 273">
              <a:extLst>
                <a:ext uri="{FF2B5EF4-FFF2-40B4-BE49-F238E27FC236}">
                  <a16:creationId xmlns:a16="http://schemas.microsoft.com/office/drawing/2014/main" id="{FFA9E623-C760-483E-3DF6-B6F8D35DA009}"/>
                </a:ext>
              </a:extLst>
            </p:cNvPr>
            <p:cNvSpPr/>
            <p:nvPr/>
          </p:nvSpPr>
          <p:spPr>
            <a:xfrm rot="5400000">
              <a:off x="1629215" y="2683120"/>
              <a:ext cx="814100" cy="393009"/>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61" name="Rounded Rectangle 273">
              <a:extLst>
                <a:ext uri="{FF2B5EF4-FFF2-40B4-BE49-F238E27FC236}">
                  <a16:creationId xmlns:a16="http://schemas.microsoft.com/office/drawing/2014/main" id="{E73D18DE-5D59-FAF8-B2CB-B72205BC7541}"/>
                </a:ext>
              </a:extLst>
            </p:cNvPr>
            <p:cNvSpPr/>
            <p:nvPr/>
          </p:nvSpPr>
          <p:spPr>
            <a:xfrm rot="5400000">
              <a:off x="1136124" y="2679772"/>
              <a:ext cx="814100" cy="393009"/>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sp>
          <p:nvSpPr>
            <p:cNvPr id="162" name="Rounded Rectangle 273">
              <a:extLst>
                <a:ext uri="{FF2B5EF4-FFF2-40B4-BE49-F238E27FC236}">
                  <a16:creationId xmlns:a16="http://schemas.microsoft.com/office/drawing/2014/main" id="{27536814-12D0-38EE-96D6-9FB3C17F8AF2}"/>
                </a:ext>
              </a:extLst>
            </p:cNvPr>
            <p:cNvSpPr/>
            <p:nvPr/>
          </p:nvSpPr>
          <p:spPr>
            <a:xfrm rot="5400000">
              <a:off x="664926" y="2679773"/>
              <a:ext cx="814100" cy="393009"/>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endParaRPr lang="en-US" sz="1000" b="1">
                <a:solidFill>
                  <a:schemeClr val="tx1"/>
                </a:solidFill>
              </a:endParaRPr>
            </a:p>
          </p:txBody>
        </p:sp>
      </p:grpSp>
      <p:pic>
        <p:nvPicPr>
          <p:cNvPr id="164" name="Picture 163">
            <a:extLst>
              <a:ext uri="{FF2B5EF4-FFF2-40B4-BE49-F238E27FC236}">
                <a16:creationId xmlns:a16="http://schemas.microsoft.com/office/drawing/2014/main" id="{58110526-E472-C392-C28C-90170CF284FA}"/>
              </a:ext>
            </a:extLst>
          </p:cNvPr>
          <p:cNvPicPr>
            <a:picLocks noChangeAspect="1"/>
          </p:cNvPicPr>
          <p:nvPr/>
        </p:nvPicPr>
        <p:blipFill>
          <a:blip r:embed="rId3"/>
          <a:stretch>
            <a:fillRect/>
          </a:stretch>
        </p:blipFill>
        <p:spPr>
          <a:xfrm>
            <a:off x="5826763" y="5118324"/>
            <a:ext cx="2495838" cy="1112486"/>
          </a:xfrm>
          <a:prstGeom prst="rect">
            <a:avLst/>
          </a:prstGeom>
          <a:ln w="38100">
            <a:solidFill>
              <a:schemeClr val="tx1"/>
            </a:solidFill>
          </a:ln>
        </p:spPr>
      </p:pic>
    </p:spTree>
    <p:extLst>
      <p:ext uri="{BB962C8B-B14F-4D97-AF65-F5344CB8AC3E}">
        <p14:creationId xmlns:p14="http://schemas.microsoft.com/office/powerpoint/2010/main" val="82057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 </a:t>
            </a:r>
            <a:r>
              <a:rPr lang="en-US" sz="3000" dirty="0">
                <a:latin typeface="Cambria" panose="02040503050406030204" pitchFamily="18" charset="0"/>
              </a:rPr>
              <a:t>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4</a:t>
            </a:r>
            <a:r>
              <a:rPr lang="en-US" sz="3000" dirty="0">
                <a:latin typeface="Cambria" panose="02040503050406030204" pitchFamily="18" charset="0"/>
              </a:rPr>
              <a:t>.</a:t>
            </a:r>
            <a:r>
              <a:rPr lang="tr-TR" sz="3000" dirty="0">
                <a:latin typeface="Cambria" panose="02040503050406030204" pitchFamily="18" charset="0"/>
              </a:rPr>
              <a:t> </a:t>
            </a:r>
            <a:r>
              <a:rPr lang="en-US" sz="3000" dirty="0" err="1">
                <a:latin typeface="Cambria" panose="02040503050406030204" pitchFamily="18" charset="0"/>
              </a:rPr>
              <a:t>RowHammer</a:t>
            </a:r>
            <a:r>
              <a:rPr lang="en-US" sz="3000" dirty="0">
                <a:latin typeface="Cambria" panose="02040503050406030204" pitchFamily="18" charset="0"/>
              </a:rPr>
              <a:t> Spatial Variation Analysis</a:t>
            </a: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5. </a:t>
            </a:r>
            <a:r>
              <a:rPr lang="en-US" sz="3000" dirty="0">
                <a:latin typeface="Cambria" panose="02040503050406030204" pitchFamily="18" charset="0"/>
              </a:rPr>
              <a:t>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Cambria" panose="02040503050406030204" pitchFamily="18" charset="0"/>
              </a:rPr>
              <a:t> 3.</a:t>
            </a:r>
            <a:r>
              <a:rPr lang="tr-TR" sz="3000" dirty="0">
                <a:latin typeface="Cambria" panose="02040503050406030204" pitchFamily="18" charset="0"/>
              </a:rPr>
              <a:t> </a:t>
            </a:r>
            <a:r>
              <a:rPr lang="en-US" sz="3000" dirty="0">
                <a:latin typeface="Cambria" panose="02040503050406030204" pitchFamily="18" charset="0"/>
              </a:rPr>
              <a:t>HBM DRAM 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114947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a:t>
            </a:r>
            <a:r>
              <a:rPr lang="en-US" sz="4000" b="1" dirty="0" err="1"/>
              <a:t>RowHammer</a:t>
            </a:r>
            <a:r>
              <a:rPr lang="en-US" sz="4000" b="1" dirty="0"/>
              <a:t> Vulnerability (II)</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987541"/>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sp>
        <p:nvSpPr>
          <p:cNvPr id="5" name="Rounded Rectangle 4">
            <a:extLst>
              <a:ext uri="{FF2B5EF4-FFF2-40B4-BE49-F238E27FC236}">
                <a16:creationId xmlns:a16="http://schemas.microsoft.com/office/drawing/2014/main" id="{7A085F27-A4ED-C14E-AD95-8BF59A083EB0}"/>
              </a:ext>
            </a:extLst>
          </p:cNvPr>
          <p:cNvSpPr/>
          <p:nvPr/>
        </p:nvSpPr>
        <p:spPr>
          <a:xfrm>
            <a:off x="579892" y="1103409"/>
            <a:ext cx="7984215" cy="4318078"/>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05B6157-A106-4B44-80E1-EDD303BA10FF}"/>
              </a:ext>
            </a:extLst>
          </p:cNvPr>
          <p:cNvCxnSpPr>
            <a:cxnSpLocks/>
          </p:cNvCxnSpPr>
          <p:nvPr/>
        </p:nvCxnSpPr>
        <p:spPr>
          <a:xfrm>
            <a:off x="1024997" y="220071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A7FA5B-B3FC-2849-8E6D-CC87AF1FB831}"/>
              </a:ext>
            </a:extLst>
          </p:cNvPr>
          <p:cNvCxnSpPr>
            <a:cxnSpLocks/>
          </p:cNvCxnSpPr>
          <p:nvPr/>
        </p:nvCxnSpPr>
        <p:spPr>
          <a:xfrm>
            <a:off x="1024997" y="288651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A874E0-B63D-EB41-93F1-F757F837BC90}"/>
              </a:ext>
            </a:extLst>
          </p:cNvPr>
          <p:cNvCxnSpPr>
            <a:cxnSpLocks/>
          </p:cNvCxnSpPr>
          <p:nvPr/>
        </p:nvCxnSpPr>
        <p:spPr>
          <a:xfrm>
            <a:off x="1024997" y="3568518"/>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2DCADF-F6BB-2744-8F77-C4CA8D44C2E8}"/>
              </a:ext>
            </a:extLst>
          </p:cNvPr>
          <p:cNvCxnSpPr>
            <a:cxnSpLocks/>
          </p:cNvCxnSpPr>
          <p:nvPr/>
        </p:nvCxnSpPr>
        <p:spPr>
          <a:xfrm>
            <a:off x="1024997" y="4242870"/>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2729E55-0D25-E64C-A8F5-6A9F1F824F9B}"/>
              </a:ext>
            </a:extLst>
          </p:cNvPr>
          <p:cNvCxnSpPr>
            <a:cxnSpLocks/>
          </p:cNvCxnSpPr>
          <p:nvPr/>
        </p:nvCxnSpPr>
        <p:spPr>
          <a:xfrm>
            <a:off x="1024997" y="4883419"/>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24ED067-4255-A64A-A059-8A5B04DE4C1C}"/>
              </a:ext>
            </a:extLst>
          </p:cNvPr>
          <p:cNvSpPr/>
          <p:nvPr/>
        </p:nvSpPr>
        <p:spPr>
          <a:xfrm>
            <a:off x="1436477" y="1867326"/>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13" name="Rectangle 12">
            <a:extLst>
              <a:ext uri="{FF2B5EF4-FFF2-40B4-BE49-F238E27FC236}">
                <a16:creationId xmlns:a16="http://schemas.microsoft.com/office/drawing/2014/main" id="{615884F7-A7E6-BC4D-9216-A6F9802D95B8}"/>
              </a:ext>
            </a:extLst>
          </p:cNvPr>
          <p:cNvSpPr/>
          <p:nvPr/>
        </p:nvSpPr>
        <p:spPr>
          <a:xfrm>
            <a:off x="1436477" y="4575677"/>
            <a:ext cx="6278880" cy="64963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936DDF-CF00-4EFC-8FAF-61206FCCE107}"/>
              </a:ext>
            </a:extLst>
          </p:cNvPr>
          <p:cNvSpPr/>
          <p:nvPr/>
        </p:nvSpPr>
        <p:spPr>
          <a:xfrm>
            <a:off x="1436477" y="2541638"/>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22" name="Rectangle 21">
            <a:extLst>
              <a:ext uri="{FF2B5EF4-FFF2-40B4-BE49-F238E27FC236}">
                <a16:creationId xmlns:a16="http://schemas.microsoft.com/office/drawing/2014/main" id="{DD9D894C-ECF9-4880-9448-3E2DA01CB7C9}"/>
              </a:ext>
            </a:extLst>
          </p:cNvPr>
          <p:cNvSpPr/>
          <p:nvPr/>
        </p:nvSpPr>
        <p:spPr>
          <a:xfrm>
            <a:off x="1436477" y="3207386"/>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23" name="Rectangle 22">
            <a:extLst>
              <a:ext uri="{FF2B5EF4-FFF2-40B4-BE49-F238E27FC236}">
                <a16:creationId xmlns:a16="http://schemas.microsoft.com/office/drawing/2014/main" id="{89A5C373-5E24-4FD4-B603-BB64ED344647}"/>
              </a:ext>
            </a:extLst>
          </p:cNvPr>
          <p:cNvSpPr/>
          <p:nvPr/>
        </p:nvSpPr>
        <p:spPr>
          <a:xfrm>
            <a:off x="1436477" y="3880685"/>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24" name="Rectangle 23">
            <a:extLst>
              <a:ext uri="{FF2B5EF4-FFF2-40B4-BE49-F238E27FC236}">
                <a16:creationId xmlns:a16="http://schemas.microsoft.com/office/drawing/2014/main" id="{109E57F1-27F1-447A-B3F5-49B7E8DEADBE}"/>
              </a:ext>
            </a:extLst>
          </p:cNvPr>
          <p:cNvSpPr/>
          <p:nvPr/>
        </p:nvSpPr>
        <p:spPr>
          <a:xfrm>
            <a:off x="1436477" y="4558603"/>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black"/>
                </a:solidFill>
                <a:latin typeface="Cambria" panose="02040503050406030204" pitchFamily="18" charset="0"/>
              </a:rPr>
              <a:t>Row 4</a:t>
            </a:r>
          </a:p>
        </p:txBody>
      </p:sp>
      <p:sp>
        <p:nvSpPr>
          <p:cNvPr id="56" name="Content Placeholder 2">
            <a:extLst>
              <a:ext uri="{FF2B5EF4-FFF2-40B4-BE49-F238E27FC236}">
                <a16:creationId xmlns:a16="http://schemas.microsoft.com/office/drawing/2014/main" id="{C78EA9EB-F44F-45A3-9113-B89C878AFBFE}"/>
              </a:ext>
            </a:extLst>
          </p:cNvPr>
          <p:cNvSpPr txBox="1">
            <a:spLocks/>
          </p:cNvSpPr>
          <p:nvPr/>
        </p:nvSpPr>
        <p:spPr>
          <a:xfrm>
            <a:off x="75991" y="5614535"/>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t>Repeatedly </a:t>
            </a:r>
            <a:r>
              <a:rPr lang="en-US" sz="2500" b="1" dirty="0">
                <a:solidFill>
                  <a:srgbClr val="538234"/>
                </a:solidFill>
              </a:rPr>
              <a:t>opening</a:t>
            </a:r>
            <a:r>
              <a:rPr lang="en-US" sz="2500" dirty="0">
                <a:solidFill>
                  <a:srgbClr val="538234"/>
                </a:solidFill>
              </a:rPr>
              <a:t> (activating) </a:t>
            </a:r>
            <a:r>
              <a:rPr lang="en-US" sz="2500" dirty="0"/>
              <a:t>and </a:t>
            </a:r>
            <a:r>
              <a:rPr lang="en-US" sz="2500" b="1" dirty="0">
                <a:solidFill>
                  <a:srgbClr val="C00000"/>
                </a:solidFill>
              </a:rPr>
              <a:t>closing</a:t>
            </a:r>
            <a:r>
              <a:rPr lang="en-US" sz="2500" dirty="0">
                <a:solidFill>
                  <a:srgbClr val="C00000"/>
                </a:solidFill>
              </a:rPr>
              <a:t> (</a:t>
            </a:r>
            <a:r>
              <a:rPr lang="en-US" sz="2500" dirty="0" err="1">
                <a:solidFill>
                  <a:srgbClr val="C00000"/>
                </a:solidFill>
              </a:rPr>
              <a:t>precharging</a:t>
            </a:r>
            <a:r>
              <a:rPr lang="en-US" sz="2500" dirty="0">
                <a:solidFill>
                  <a:srgbClr val="C00000"/>
                </a:solidFill>
              </a:rPr>
              <a:t>) </a:t>
            </a:r>
          </a:p>
          <a:p>
            <a:pPr marL="0" indent="0" algn="ctr">
              <a:buNone/>
            </a:pPr>
            <a:r>
              <a:rPr lang="en-US" sz="2500" dirty="0"/>
              <a:t>a DRAM row causes </a:t>
            </a:r>
            <a:r>
              <a:rPr lang="en-US" sz="2500" b="1" dirty="0" err="1">
                <a:solidFill>
                  <a:schemeClr val="accent5">
                    <a:lumMod val="75000"/>
                  </a:schemeClr>
                </a:solidFill>
              </a:rPr>
              <a:t>RowHammer</a:t>
            </a:r>
            <a:r>
              <a:rPr lang="en-US" sz="2500" b="1" dirty="0">
                <a:solidFill>
                  <a:schemeClr val="accent5">
                    <a:lumMod val="75000"/>
                  </a:schemeClr>
                </a:solidFill>
              </a:rPr>
              <a:t> bit flips</a:t>
            </a:r>
            <a:r>
              <a:rPr lang="en-US" sz="2500" dirty="0">
                <a:solidFill>
                  <a:schemeClr val="accent5">
                    <a:lumMod val="75000"/>
                  </a:schemeClr>
                </a:solidFill>
              </a:rPr>
              <a:t> </a:t>
            </a:r>
            <a:r>
              <a:rPr lang="en-US" sz="2500" dirty="0"/>
              <a:t>in nearby rows</a:t>
            </a:r>
            <a:endParaRPr lang="en-US" sz="2500" b="1" dirty="0"/>
          </a:p>
        </p:txBody>
      </p:sp>
      <p:grpSp>
        <p:nvGrpSpPr>
          <p:cNvPr id="4" name="Group 3">
            <a:extLst>
              <a:ext uri="{FF2B5EF4-FFF2-40B4-BE49-F238E27FC236}">
                <a16:creationId xmlns:a16="http://schemas.microsoft.com/office/drawing/2014/main" id="{7C9C0E07-D94C-48B6-BEB6-DB89E650DAA9}"/>
              </a:ext>
            </a:extLst>
          </p:cNvPr>
          <p:cNvGrpSpPr/>
          <p:nvPr/>
        </p:nvGrpSpPr>
        <p:grpSpPr>
          <a:xfrm>
            <a:off x="1428644" y="2539660"/>
            <a:ext cx="6286713" cy="1990657"/>
            <a:chOff x="1428644" y="1937227"/>
            <a:chExt cx="6286713" cy="1990657"/>
          </a:xfrm>
        </p:grpSpPr>
        <p:sp>
          <p:nvSpPr>
            <p:cNvPr id="58" name="Rectangle 57">
              <a:extLst>
                <a:ext uri="{FF2B5EF4-FFF2-40B4-BE49-F238E27FC236}">
                  <a16:creationId xmlns:a16="http://schemas.microsoft.com/office/drawing/2014/main" id="{4FE156D8-70F5-4C67-B453-2AF3A52022A5}"/>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57" name="Content Placeholder 2">
              <a:extLst>
                <a:ext uri="{FF2B5EF4-FFF2-40B4-BE49-F238E27FC236}">
                  <a16:creationId xmlns:a16="http://schemas.microsoft.com/office/drawing/2014/main" id="{93F19E91-E237-4B80-9D4F-D248EBC468B2}"/>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open</a:t>
              </a:r>
            </a:p>
          </p:txBody>
        </p:sp>
        <p:sp>
          <p:nvSpPr>
            <p:cNvPr id="59" name="Rectangle 58">
              <a:extLst>
                <a:ext uri="{FF2B5EF4-FFF2-40B4-BE49-F238E27FC236}">
                  <a16:creationId xmlns:a16="http://schemas.microsoft.com/office/drawing/2014/main" id="{176E8814-72AD-4261-A762-E4EEB1025B22}"/>
                </a:ext>
              </a:extLst>
            </p:cNvPr>
            <p:cNvSpPr/>
            <p:nvPr/>
          </p:nvSpPr>
          <p:spPr>
            <a:xfrm>
              <a:off x="1436477" y="1937227"/>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0" name="Rectangle 59">
              <a:extLst>
                <a:ext uri="{FF2B5EF4-FFF2-40B4-BE49-F238E27FC236}">
                  <a16:creationId xmlns:a16="http://schemas.microsoft.com/office/drawing/2014/main" id="{5865DC31-76F5-4815-8DFB-122C37217C8F}"/>
                </a:ext>
              </a:extLst>
            </p:cNvPr>
            <p:cNvSpPr/>
            <p:nvPr/>
          </p:nvSpPr>
          <p:spPr>
            <a:xfrm>
              <a:off x="1436477" y="3278252"/>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grpSp>
      <p:grpSp>
        <p:nvGrpSpPr>
          <p:cNvPr id="9" name="Group 8">
            <a:extLst>
              <a:ext uri="{FF2B5EF4-FFF2-40B4-BE49-F238E27FC236}">
                <a16:creationId xmlns:a16="http://schemas.microsoft.com/office/drawing/2014/main" id="{51F05092-E1D6-44BB-A59E-1BDA8528CE69}"/>
              </a:ext>
            </a:extLst>
          </p:cNvPr>
          <p:cNvGrpSpPr/>
          <p:nvPr/>
        </p:nvGrpSpPr>
        <p:grpSpPr>
          <a:xfrm>
            <a:off x="1428644" y="3206397"/>
            <a:ext cx="6286713" cy="649632"/>
            <a:chOff x="1428644" y="2603964"/>
            <a:chExt cx="6286713" cy="649632"/>
          </a:xfrm>
        </p:grpSpPr>
        <p:sp>
          <p:nvSpPr>
            <p:cNvPr id="61" name="Rectangle 60">
              <a:extLst>
                <a:ext uri="{FF2B5EF4-FFF2-40B4-BE49-F238E27FC236}">
                  <a16:creationId xmlns:a16="http://schemas.microsoft.com/office/drawing/2014/main" id="{E8896486-F152-49E7-B46F-6349E0B93A80}"/>
                </a:ext>
              </a:extLst>
            </p:cNvPr>
            <p:cNvSpPr/>
            <p:nvPr/>
          </p:nvSpPr>
          <p:spPr>
            <a:xfrm>
              <a:off x="1436477" y="2603964"/>
              <a:ext cx="6278880" cy="649632"/>
            </a:xfrm>
            <a:prstGeom prst="rect">
              <a:avLst/>
            </a:prstGeom>
            <a:solidFill>
              <a:srgbClr val="D8D9D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2" name="Content Placeholder 2">
              <a:extLst>
                <a:ext uri="{FF2B5EF4-FFF2-40B4-BE49-F238E27FC236}">
                  <a16:creationId xmlns:a16="http://schemas.microsoft.com/office/drawing/2014/main" id="{360280D7-FF36-4E2C-8206-9D26C004139B}"/>
                </a:ext>
              </a:extLst>
            </p:cNvPr>
            <p:cNvSpPr txBox="1">
              <a:spLocks/>
            </p:cNvSpPr>
            <p:nvPr/>
          </p:nvSpPr>
          <p:spPr>
            <a:xfrm>
              <a:off x="1428644" y="2645717"/>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grpSp>
        <p:nvGrpSpPr>
          <p:cNvPr id="63" name="Group 62">
            <a:extLst>
              <a:ext uri="{FF2B5EF4-FFF2-40B4-BE49-F238E27FC236}">
                <a16:creationId xmlns:a16="http://schemas.microsoft.com/office/drawing/2014/main" id="{A4607016-D3C8-4B92-BDB6-4E8EC9785BBD}"/>
              </a:ext>
            </a:extLst>
          </p:cNvPr>
          <p:cNvGrpSpPr/>
          <p:nvPr/>
        </p:nvGrpSpPr>
        <p:grpSpPr>
          <a:xfrm>
            <a:off x="1425311" y="1867326"/>
            <a:ext cx="6286713" cy="3344517"/>
            <a:chOff x="1428644" y="1260576"/>
            <a:chExt cx="6286713" cy="3344517"/>
          </a:xfrm>
        </p:grpSpPr>
        <p:sp>
          <p:nvSpPr>
            <p:cNvPr id="64" name="Rectangle 63">
              <a:extLst>
                <a:ext uri="{FF2B5EF4-FFF2-40B4-BE49-F238E27FC236}">
                  <a16:creationId xmlns:a16="http://schemas.microsoft.com/office/drawing/2014/main" id="{4827DD48-A518-432B-BBDC-DCAB727C9C21}"/>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65" name="Content Placeholder 2">
              <a:extLst>
                <a:ext uri="{FF2B5EF4-FFF2-40B4-BE49-F238E27FC236}">
                  <a16:creationId xmlns:a16="http://schemas.microsoft.com/office/drawing/2014/main" id="{1B6CB13E-8A01-492F-A9D5-56CA01915C9A}"/>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open</a:t>
              </a:r>
            </a:p>
          </p:txBody>
        </p:sp>
        <p:sp>
          <p:nvSpPr>
            <p:cNvPr id="66" name="Rectangle 65">
              <a:extLst>
                <a:ext uri="{FF2B5EF4-FFF2-40B4-BE49-F238E27FC236}">
                  <a16:creationId xmlns:a16="http://schemas.microsoft.com/office/drawing/2014/main" id="{040027B3-AD74-4F8A-AF75-21824B3047E3}"/>
                </a:ext>
              </a:extLst>
            </p:cNvPr>
            <p:cNvSpPr/>
            <p:nvPr/>
          </p:nvSpPr>
          <p:spPr>
            <a:xfrm>
              <a:off x="1436477" y="1937227"/>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1</a:t>
              </a:r>
            </a:p>
          </p:txBody>
        </p:sp>
        <p:sp>
          <p:nvSpPr>
            <p:cNvPr id="67" name="Rectangle 66">
              <a:extLst>
                <a:ext uri="{FF2B5EF4-FFF2-40B4-BE49-F238E27FC236}">
                  <a16:creationId xmlns:a16="http://schemas.microsoft.com/office/drawing/2014/main" id="{88B15D70-3D3F-4C5B-BBCC-0C60E3F0760E}"/>
                </a:ext>
              </a:extLst>
            </p:cNvPr>
            <p:cNvSpPr/>
            <p:nvPr/>
          </p:nvSpPr>
          <p:spPr>
            <a:xfrm>
              <a:off x="1436477" y="3278252"/>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3</a:t>
              </a:r>
            </a:p>
          </p:txBody>
        </p:sp>
        <p:sp>
          <p:nvSpPr>
            <p:cNvPr id="68" name="Rectangle 67">
              <a:extLst>
                <a:ext uri="{FF2B5EF4-FFF2-40B4-BE49-F238E27FC236}">
                  <a16:creationId xmlns:a16="http://schemas.microsoft.com/office/drawing/2014/main" id="{292EEC27-8A6F-47DA-9DC0-DE930E7EE26A}"/>
                </a:ext>
              </a:extLst>
            </p:cNvPr>
            <p:cNvSpPr/>
            <p:nvPr/>
          </p:nvSpPr>
          <p:spPr>
            <a:xfrm>
              <a:off x="1436477" y="1260576"/>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0</a:t>
              </a:r>
            </a:p>
          </p:txBody>
        </p:sp>
        <p:sp>
          <p:nvSpPr>
            <p:cNvPr id="69" name="Rectangle 68">
              <a:extLst>
                <a:ext uri="{FF2B5EF4-FFF2-40B4-BE49-F238E27FC236}">
                  <a16:creationId xmlns:a16="http://schemas.microsoft.com/office/drawing/2014/main" id="{719895E8-4554-4172-9C6A-54AADFA3DF71}"/>
                </a:ext>
              </a:extLst>
            </p:cNvPr>
            <p:cNvSpPr/>
            <p:nvPr/>
          </p:nvSpPr>
          <p:spPr>
            <a:xfrm>
              <a:off x="1436477" y="3955461"/>
              <a:ext cx="6278880" cy="649632"/>
            </a:xfrm>
            <a:prstGeom prst="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4</a:t>
              </a:r>
            </a:p>
          </p:txBody>
        </p:sp>
      </p:grpSp>
      <p:grpSp>
        <p:nvGrpSpPr>
          <p:cNvPr id="78" name="Group 77">
            <a:extLst>
              <a:ext uri="{FF2B5EF4-FFF2-40B4-BE49-F238E27FC236}">
                <a16:creationId xmlns:a16="http://schemas.microsoft.com/office/drawing/2014/main" id="{BF8A0D40-2A4A-4EFF-AB16-F74053223421}"/>
              </a:ext>
            </a:extLst>
          </p:cNvPr>
          <p:cNvGrpSpPr/>
          <p:nvPr/>
        </p:nvGrpSpPr>
        <p:grpSpPr>
          <a:xfrm>
            <a:off x="-7303181" y="4007605"/>
            <a:ext cx="6286713" cy="649632"/>
            <a:chOff x="1428644" y="2604952"/>
            <a:chExt cx="6286713" cy="649632"/>
          </a:xfrm>
        </p:grpSpPr>
        <p:sp>
          <p:nvSpPr>
            <p:cNvPr id="79" name="Rectangle 78">
              <a:extLst>
                <a:ext uri="{FF2B5EF4-FFF2-40B4-BE49-F238E27FC236}">
                  <a16:creationId xmlns:a16="http://schemas.microsoft.com/office/drawing/2014/main" id="{C69D592F-9EFC-413D-BBDA-6EE340E691F5}"/>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80" name="Content Placeholder 2">
              <a:extLst>
                <a:ext uri="{FF2B5EF4-FFF2-40B4-BE49-F238E27FC236}">
                  <a16:creationId xmlns:a16="http://schemas.microsoft.com/office/drawing/2014/main" id="{180AB318-53C1-4180-83A9-568BE5736AD0}"/>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grpSp>
        <p:nvGrpSpPr>
          <p:cNvPr id="12" name="Group 11">
            <a:extLst>
              <a:ext uri="{FF2B5EF4-FFF2-40B4-BE49-F238E27FC236}">
                <a16:creationId xmlns:a16="http://schemas.microsoft.com/office/drawing/2014/main" id="{98C00C2C-D80D-4BF3-A044-1E8F9765C6CA}"/>
              </a:ext>
            </a:extLst>
          </p:cNvPr>
          <p:cNvGrpSpPr/>
          <p:nvPr/>
        </p:nvGrpSpPr>
        <p:grpSpPr>
          <a:xfrm>
            <a:off x="5458418" y="1926636"/>
            <a:ext cx="2285690" cy="3181114"/>
            <a:chOff x="5458418" y="1324203"/>
            <a:chExt cx="2285690" cy="3181114"/>
          </a:xfrm>
        </p:grpSpPr>
        <p:sp>
          <p:nvSpPr>
            <p:cNvPr id="93" name="Rectangle 92">
              <a:extLst>
                <a:ext uri="{FF2B5EF4-FFF2-40B4-BE49-F238E27FC236}">
                  <a16:creationId xmlns:a16="http://schemas.microsoft.com/office/drawing/2014/main" id="{B37D456E-3E80-49A5-8AEB-B855AEABC53B}"/>
                </a:ext>
              </a:extLst>
            </p:cNvPr>
            <p:cNvSpPr/>
            <p:nvPr/>
          </p:nvSpPr>
          <p:spPr>
            <a:xfrm>
              <a:off x="6016776" y="1324203"/>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102" name="Rectangle 101">
              <a:extLst>
                <a:ext uri="{FF2B5EF4-FFF2-40B4-BE49-F238E27FC236}">
                  <a16:creationId xmlns:a16="http://schemas.microsoft.com/office/drawing/2014/main" id="{E75BF2EF-60F7-419B-8036-597209688DD0}"/>
                </a:ext>
              </a:extLst>
            </p:cNvPr>
            <p:cNvSpPr/>
            <p:nvPr/>
          </p:nvSpPr>
          <p:spPr>
            <a:xfrm>
              <a:off x="6016776" y="2039174"/>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103" name="Rectangle 102">
              <a:extLst>
                <a:ext uri="{FF2B5EF4-FFF2-40B4-BE49-F238E27FC236}">
                  <a16:creationId xmlns:a16="http://schemas.microsoft.com/office/drawing/2014/main" id="{120CA236-6655-4C8A-8A9E-2547A1536D41}"/>
                </a:ext>
              </a:extLst>
            </p:cNvPr>
            <p:cNvSpPr/>
            <p:nvPr/>
          </p:nvSpPr>
          <p:spPr>
            <a:xfrm>
              <a:off x="6016776" y="3372315"/>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104" name="Rectangle 103">
              <a:extLst>
                <a:ext uri="{FF2B5EF4-FFF2-40B4-BE49-F238E27FC236}">
                  <a16:creationId xmlns:a16="http://schemas.microsoft.com/office/drawing/2014/main" id="{89C52AB6-C015-47D4-A57E-9C4F2BBF270B}"/>
                </a:ext>
              </a:extLst>
            </p:cNvPr>
            <p:cNvSpPr/>
            <p:nvPr/>
          </p:nvSpPr>
          <p:spPr>
            <a:xfrm>
              <a:off x="6016776" y="4043652"/>
              <a:ext cx="1727332" cy="461665"/>
            </a:xfrm>
            <a:prstGeom prst="rect">
              <a:avLst/>
            </a:prstGeom>
          </p:spPr>
          <p:txBody>
            <a:bodyPr wrap="none">
              <a:spAutoFit/>
            </a:bodyPr>
            <a:lstStyle/>
            <a:p>
              <a:pPr algn="ctr"/>
              <a:r>
                <a:rPr lang="en-US" sz="2400" b="1" i="1" dirty="0">
                  <a:solidFill>
                    <a:schemeClr val="accent2"/>
                  </a:solidFill>
                  <a:latin typeface="Cambria" panose="02040503050406030204" pitchFamily="18" charset="0"/>
                </a:rPr>
                <a:t>Victim Row</a:t>
              </a:r>
            </a:p>
          </p:txBody>
        </p:sp>
        <p:sp>
          <p:nvSpPr>
            <p:cNvPr id="91" name="Rectangle 90">
              <a:extLst>
                <a:ext uri="{FF2B5EF4-FFF2-40B4-BE49-F238E27FC236}">
                  <a16:creationId xmlns:a16="http://schemas.microsoft.com/office/drawing/2014/main" id="{F8CE62B5-47F7-4D07-AA22-F6DECEC6E88A}"/>
                </a:ext>
              </a:extLst>
            </p:cNvPr>
            <p:cNvSpPr/>
            <p:nvPr/>
          </p:nvSpPr>
          <p:spPr>
            <a:xfrm>
              <a:off x="5458418" y="2685155"/>
              <a:ext cx="2285690" cy="461665"/>
            </a:xfrm>
            <a:prstGeom prst="rect">
              <a:avLst/>
            </a:prstGeom>
          </p:spPr>
          <p:txBody>
            <a:bodyPr wrap="none">
              <a:spAutoFit/>
            </a:bodyPr>
            <a:lstStyle/>
            <a:p>
              <a:pPr algn="ctr"/>
              <a:r>
                <a:rPr lang="en-US" sz="2400" b="1" i="1" dirty="0">
                  <a:solidFill>
                    <a:srgbClr val="C00000"/>
                  </a:solidFill>
                  <a:latin typeface="Cambria" panose="02040503050406030204" pitchFamily="18" charset="0"/>
                </a:rPr>
                <a:t>Aggressor Row</a:t>
              </a:r>
            </a:p>
          </p:txBody>
        </p:sp>
      </p:grpSp>
      <p:grpSp>
        <p:nvGrpSpPr>
          <p:cNvPr id="48" name="Group 47">
            <a:extLst>
              <a:ext uri="{FF2B5EF4-FFF2-40B4-BE49-F238E27FC236}">
                <a16:creationId xmlns:a16="http://schemas.microsoft.com/office/drawing/2014/main" id="{7B431FD1-5BE2-2C44-B9F7-09D6F43E9360}"/>
              </a:ext>
            </a:extLst>
          </p:cNvPr>
          <p:cNvGrpSpPr/>
          <p:nvPr/>
        </p:nvGrpSpPr>
        <p:grpSpPr>
          <a:xfrm>
            <a:off x="1426445" y="3220805"/>
            <a:ext cx="6286713" cy="649632"/>
            <a:chOff x="1428644" y="2604952"/>
            <a:chExt cx="6286713" cy="649632"/>
          </a:xfrm>
        </p:grpSpPr>
        <p:sp>
          <p:nvSpPr>
            <p:cNvPr id="49" name="Rectangle 48">
              <a:extLst>
                <a:ext uri="{FF2B5EF4-FFF2-40B4-BE49-F238E27FC236}">
                  <a16:creationId xmlns:a16="http://schemas.microsoft.com/office/drawing/2014/main" id="{AA1496F3-3EC1-9344-A3C2-C19ACAE2471F}"/>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50" name="Content Placeholder 2">
              <a:extLst>
                <a:ext uri="{FF2B5EF4-FFF2-40B4-BE49-F238E27FC236}">
                  <a16:creationId xmlns:a16="http://schemas.microsoft.com/office/drawing/2014/main" id="{C3935D28-5E78-4343-902C-540DBB9F6F02}"/>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open</a:t>
              </a:r>
            </a:p>
          </p:txBody>
        </p:sp>
      </p:grpSp>
      <p:grpSp>
        <p:nvGrpSpPr>
          <p:cNvPr id="7" name="Group 6">
            <a:extLst>
              <a:ext uri="{FF2B5EF4-FFF2-40B4-BE49-F238E27FC236}">
                <a16:creationId xmlns:a16="http://schemas.microsoft.com/office/drawing/2014/main" id="{8B5172BE-DABD-144A-A583-5E47F38C7D5C}"/>
              </a:ext>
            </a:extLst>
          </p:cNvPr>
          <p:cNvGrpSpPr/>
          <p:nvPr/>
        </p:nvGrpSpPr>
        <p:grpSpPr>
          <a:xfrm>
            <a:off x="1429663" y="3216019"/>
            <a:ext cx="6278880" cy="649632"/>
            <a:chOff x="-3925255" y="4700899"/>
            <a:chExt cx="6278880" cy="649632"/>
          </a:xfrm>
        </p:grpSpPr>
        <p:sp>
          <p:nvSpPr>
            <p:cNvPr id="51" name="Rectangle 50">
              <a:extLst>
                <a:ext uri="{FF2B5EF4-FFF2-40B4-BE49-F238E27FC236}">
                  <a16:creationId xmlns:a16="http://schemas.microsoft.com/office/drawing/2014/main" id="{AC440CBA-2BEC-274B-9890-215243780C35}"/>
                </a:ext>
              </a:extLst>
            </p:cNvPr>
            <p:cNvSpPr/>
            <p:nvPr/>
          </p:nvSpPr>
          <p:spPr>
            <a:xfrm>
              <a:off x="-3925255" y="4700899"/>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mbria" panose="02040503050406030204" pitchFamily="18" charset="0"/>
                </a:rPr>
                <a:t>Row 2</a:t>
              </a:r>
            </a:p>
          </p:txBody>
        </p:sp>
        <p:sp>
          <p:nvSpPr>
            <p:cNvPr id="52" name="Content Placeholder 2">
              <a:extLst>
                <a:ext uri="{FF2B5EF4-FFF2-40B4-BE49-F238E27FC236}">
                  <a16:creationId xmlns:a16="http://schemas.microsoft.com/office/drawing/2014/main" id="{D2FA242F-D615-8C4E-AC81-1DDED9EF01EA}"/>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i="1" dirty="0">
                  <a:solidFill>
                    <a:srgbClr val="FF0000"/>
                  </a:solidFill>
                </a:rPr>
                <a:t>closed</a:t>
              </a:r>
            </a:p>
          </p:txBody>
        </p:sp>
      </p:grpSp>
      <p:sp>
        <p:nvSpPr>
          <p:cNvPr id="54" name="Rectangle 53">
            <a:extLst>
              <a:ext uri="{FF2B5EF4-FFF2-40B4-BE49-F238E27FC236}">
                <a16:creationId xmlns:a16="http://schemas.microsoft.com/office/drawing/2014/main" id="{A82EC301-6147-C84F-8673-82CE40BC8335}"/>
              </a:ext>
            </a:extLst>
          </p:cNvPr>
          <p:cNvSpPr/>
          <p:nvPr/>
        </p:nvSpPr>
        <p:spPr>
          <a:xfrm>
            <a:off x="9260517" y="3718684"/>
            <a:ext cx="2285690" cy="461665"/>
          </a:xfrm>
          <a:prstGeom prst="rect">
            <a:avLst/>
          </a:prstGeom>
        </p:spPr>
        <p:txBody>
          <a:bodyPr wrap="none">
            <a:spAutoFit/>
          </a:bodyPr>
          <a:lstStyle/>
          <a:p>
            <a:pPr algn="ctr"/>
            <a:r>
              <a:rPr lang="en-US" sz="2400" b="1" i="1" dirty="0">
                <a:solidFill>
                  <a:srgbClr val="C00000"/>
                </a:solidFill>
                <a:latin typeface="Cambria" panose="02040503050406030204" pitchFamily="18" charset="0"/>
              </a:rPr>
              <a:t>Aggressor Row</a:t>
            </a:r>
          </a:p>
        </p:txBody>
      </p:sp>
      <p:sp>
        <p:nvSpPr>
          <p:cNvPr id="8" name="Rectangle 7">
            <a:extLst>
              <a:ext uri="{FF2B5EF4-FFF2-40B4-BE49-F238E27FC236}">
                <a16:creationId xmlns:a16="http://schemas.microsoft.com/office/drawing/2014/main" id="{28E6E4A5-0DF6-F848-BCDF-6D0D92E07801}"/>
              </a:ext>
            </a:extLst>
          </p:cNvPr>
          <p:cNvSpPr/>
          <p:nvPr/>
        </p:nvSpPr>
        <p:spPr>
          <a:xfrm>
            <a:off x="3436607" y="1117666"/>
            <a:ext cx="2305439" cy="584775"/>
          </a:xfrm>
          <a:prstGeom prst="rect">
            <a:avLst/>
          </a:prstGeom>
        </p:spPr>
        <p:txBody>
          <a:bodyPr wrap="none">
            <a:spAutoFit/>
          </a:bodyPr>
          <a:lstStyle/>
          <a:p>
            <a:r>
              <a:rPr lang="en-US" sz="3200" b="1" dirty="0">
                <a:latin typeface="Cambria" panose="02040503050406030204" pitchFamily="18" charset="0"/>
              </a:rPr>
              <a:t>DRAM Chip</a:t>
            </a:r>
            <a:endParaRPr lang="en-US" sz="3200" dirty="0">
              <a:latin typeface="Cambria" panose="02040503050406030204" pitchFamily="18" charset="0"/>
            </a:endParaRPr>
          </a:p>
        </p:txBody>
      </p:sp>
      <p:sp>
        <p:nvSpPr>
          <p:cNvPr id="71" name="Multiply 70">
            <a:extLst>
              <a:ext uri="{FF2B5EF4-FFF2-40B4-BE49-F238E27FC236}">
                <a16:creationId xmlns:a16="http://schemas.microsoft.com/office/drawing/2014/main" id="{7620920D-1E50-5D4E-8E4D-40DBD607206F}"/>
              </a:ext>
            </a:extLst>
          </p:cNvPr>
          <p:cNvSpPr/>
          <p:nvPr/>
        </p:nvSpPr>
        <p:spPr>
          <a:xfrm>
            <a:off x="5472747" y="2521432"/>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ultiply 71">
            <a:extLst>
              <a:ext uri="{FF2B5EF4-FFF2-40B4-BE49-F238E27FC236}">
                <a16:creationId xmlns:a16="http://schemas.microsoft.com/office/drawing/2014/main" id="{C1C9C404-0CE3-8E42-871C-F215B43C0A09}"/>
              </a:ext>
            </a:extLst>
          </p:cNvPr>
          <p:cNvSpPr/>
          <p:nvPr/>
        </p:nvSpPr>
        <p:spPr>
          <a:xfrm>
            <a:off x="2915079" y="385016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B029607-2E88-EC41-B664-591E62C2DFC8}"/>
              </a:ext>
            </a:extLst>
          </p:cNvPr>
          <p:cNvGrpSpPr/>
          <p:nvPr/>
        </p:nvGrpSpPr>
        <p:grpSpPr>
          <a:xfrm>
            <a:off x="1496469" y="1853449"/>
            <a:ext cx="4243124" cy="3386177"/>
            <a:chOff x="1746836" y="1682309"/>
            <a:chExt cx="4243124" cy="3386177"/>
          </a:xfrm>
        </p:grpSpPr>
        <p:sp>
          <p:nvSpPr>
            <p:cNvPr id="14" name="Multiply 13">
              <a:extLst>
                <a:ext uri="{FF2B5EF4-FFF2-40B4-BE49-F238E27FC236}">
                  <a16:creationId xmlns:a16="http://schemas.microsoft.com/office/drawing/2014/main" id="{A5C1CA2C-E2FF-3347-A225-2037EDBEBB10}"/>
                </a:ext>
              </a:extLst>
            </p:cNvPr>
            <p:cNvSpPr/>
            <p:nvPr/>
          </p:nvSpPr>
          <p:spPr>
            <a:xfrm>
              <a:off x="2539369" y="1682309"/>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ultiply 69">
              <a:extLst>
                <a:ext uri="{FF2B5EF4-FFF2-40B4-BE49-F238E27FC236}">
                  <a16:creationId xmlns:a16="http://schemas.microsoft.com/office/drawing/2014/main" id="{0F68923F-8FD3-0349-8CA5-8AFF2A3446CA}"/>
                </a:ext>
              </a:extLst>
            </p:cNvPr>
            <p:cNvSpPr/>
            <p:nvPr/>
          </p:nvSpPr>
          <p:spPr>
            <a:xfrm>
              <a:off x="3456171" y="2348675"/>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ultiply 72">
              <a:extLst>
                <a:ext uri="{FF2B5EF4-FFF2-40B4-BE49-F238E27FC236}">
                  <a16:creationId xmlns:a16="http://schemas.microsoft.com/office/drawing/2014/main" id="{2AAE3F87-E15C-6D41-BB72-F268AE4CCFC3}"/>
                </a:ext>
              </a:extLst>
            </p:cNvPr>
            <p:cNvSpPr/>
            <p:nvPr/>
          </p:nvSpPr>
          <p:spPr>
            <a:xfrm>
              <a:off x="5295711" y="3710626"/>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y 73">
              <a:extLst>
                <a:ext uri="{FF2B5EF4-FFF2-40B4-BE49-F238E27FC236}">
                  <a16:creationId xmlns:a16="http://schemas.microsoft.com/office/drawing/2014/main" id="{1005A848-D5E8-7C42-A549-CDE4B11035DF}"/>
                </a:ext>
              </a:extLst>
            </p:cNvPr>
            <p:cNvSpPr/>
            <p:nvPr/>
          </p:nvSpPr>
          <p:spPr>
            <a:xfrm>
              <a:off x="1746836" y="4374237"/>
              <a:ext cx="694249" cy="694249"/>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806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71" grpId="0" animBg="1"/>
      <p:bldP spid="7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87B211-B8BA-950B-D354-F79F625D57B4}"/>
              </a:ext>
            </a:extLst>
          </p:cNvPr>
          <p:cNvGrpSpPr/>
          <p:nvPr/>
        </p:nvGrpSpPr>
        <p:grpSpPr>
          <a:xfrm>
            <a:off x="242454" y="1355397"/>
            <a:ext cx="8647804" cy="1257950"/>
            <a:chOff x="248098" y="2185542"/>
            <a:chExt cx="8647804" cy="2146136"/>
          </a:xfrm>
        </p:grpSpPr>
        <p:sp>
          <p:nvSpPr>
            <p:cNvPr id="9" name="Rounded Rectangle 8">
              <a:extLst>
                <a:ext uri="{FF2B5EF4-FFF2-40B4-BE49-F238E27FC236}">
                  <a16:creationId xmlns:a16="http://schemas.microsoft.com/office/drawing/2014/main" id="{26202A5D-43C0-24D0-2A5A-7EA4EB8F4891}"/>
                </a:ext>
              </a:extLst>
            </p:cNvPr>
            <p:cNvSpPr/>
            <p:nvPr/>
          </p:nvSpPr>
          <p:spPr>
            <a:xfrm>
              <a:off x="248098" y="2254852"/>
              <a:ext cx="8647804" cy="2076826"/>
            </a:xfrm>
            <a:prstGeom prst="roundRect">
              <a:avLst>
                <a:gd name="adj" fmla="val 3533"/>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3E93DB9-AF6A-7469-FC02-912C637E288F}"/>
                </a:ext>
              </a:extLst>
            </p:cNvPr>
            <p:cNvSpPr/>
            <p:nvPr/>
          </p:nvSpPr>
          <p:spPr>
            <a:xfrm>
              <a:off x="318574" y="2754923"/>
              <a:ext cx="8497318" cy="1465385"/>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0"/>
                </a:spcBef>
              </a:pPr>
              <a:r>
                <a:rPr lang="en-US" sz="1900" dirty="0">
                  <a:solidFill>
                    <a:schemeClr val="tx1"/>
                  </a:solidFill>
                  <a:latin typeface="Cambria" panose="02040503050406030204" pitchFamily="18" charset="0"/>
                </a:rPr>
                <a:t>Different 3D-stacked HBM2 </a:t>
              </a:r>
              <a:r>
                <a:rPr lang="en-US" sz="1900" dirty="0">
                  <a:solidFill>
                    <a:srgbClr val="FF0000"/>
                  </a:solidFill>
                  <a:latin typeface="Cambria" panose="02040503050406030204" pitchFamily="18" charset="0"/>
                </a:rPr>
                <a:t>channels</a:t>
              </a:r>
              <a:r>
                <a:rPr lang="en-US" sz="1900" dirty="0">
                  <a:solidFill>
                    <a:schemeClr val="tx1"/>
                  </a:solidFill>
                  <a:latin typeface="Cambria" panose="02040503050406030204" pitchFamily="18" charset="0"/>
                </a:rPr>
                <a:t> exhibit </a:t>
              </a:r>
              <a:r>
                <a:rPr lang="en-US" sz="1900" dirty="0">
                  <a:solidFill>
                    <a:srgbClr val="FF0000"/>
                  </a:solidFill>
                  <a:latin typeface="Cambria" panose="02040503050406030204" pitchFamily="18" charset="0"/>
                </a:rPr>
                <a:t>different </a:t>
              </a:r>
              <a:r>
                <a:rPr lang="en-US" sz="1900" dirty="0" err="1">
                  <a:solidFill>
                    <a:srgbClr val="FF0000"/>
                  </a:solidFill>
                  <a:latin typeface="Cambria" panose="02040503050406030204" pitchFamily="18" charset="0"/>
                </a:rPr>
                <a:t>RowHammer</a:t>
              </a:r>
              <a:r>
                <a:rPr lang="en-US" sz="1900" dirty="0">
                  <a:solidFill>
                    <a:srgbClr val="FF0000"/>
                  </a:solidFill>
                  <a:latin typeface="Cambria" panose="02040503050406030204" pitchFamily="18" charset="0"/>
                </a:rPr>
                <a:t> vulnerability</a:t>
              </a:r>
            </a:p>
          </p:txBody>
        </p:sp>
        <p:sp>
          <p:nvSpPr>
            <p:cNvPr id="12" name="TextBox 11">
              <a:extLst>
                <a:ext uri="{FF2B5EF4-FFF2-40B4-BE49-F238E27FC236}">
                  <a16:creationId xmlns:a16="http://schemas.microsoft.com/office/drawing/2014/main" id="{59314989-26A4-1FE4-C7C3-A329DBC77E8C}"/>
                </a:ext>
              </a:extLst>
            </p:cNvPr>
            <p:cNvSpPr txBox="1"/>
            <p:nvPr/>
          </p:nvSpPr>
          <p:spPr>
            <a:xfrm>
              <a:off x="375356" y="2185542"/>
              <a:ext cx="8382000" cy="630102"/>
            </a:xfrm>
            <a:prstGeom prst="rect">
              <a:avLst/>
            </a:prstGeom>
            <a:noFill/>
          </p:spPr>
          <p:txBody>
            <a:bodyPr wrap="square" rtlCol="0">
              <a:spAutoFit/>
            </a:bodyPr>
            <a:lstStyle/>
            <a:p>
              <a:pPr algn="ctr"/>
              <a:r>
                <a:rPr lang="en-US" b="1" dirty="0">
                  <a:solidFill>
                    <a:schemeClr val="bg1"/>
                  </a:solidFill>
                  <a:latin typeface="Cambria" panose="02040503050406030204" pitchFamily="18" charset="0"/>
                </a:rPr>
                <a:t>Takeaway 1</a:t>
              </a:r>
            </a:p>
          </p:txBody>
        </p:sp>
      </p:grpSp>
      <p:sp>
        <p:nvSpPr>
          <p:cNvPr id="2" name="Title 1">
            <a:extLst>
              <a:ext uri="{FF2B5EF4-FFF2-40B4-BE49-F238E27FC236}">
                <a16:creationId xmlns:a16="http://schemas.microsoft.com/office/drawing/2014/main" id="{F71F86E6-DEBA-58F2-55A4-93F8AF41F3FB}"/>
              </a:ext>
            </a:extLst>
          </p:cNvPr>
          <p:cNvSpPr>
            <a:spLocks noGrp="1"/>
          </p:cNvSpPr>
          <p:nvPr>
            <p:ph type="title"/>
          </p:nvPr>
        </p:nvSpPr>
        <p:spPr/>
        <p:txBody>
          <a:bodyPr/>
          <a:lstStyle/>
          <a:p>
            <a:r>
              <a:rPr lang="en-TR" sz="3200" dirty="0"/>
              <a:t>Key Takeaways from Spatial Variation Analysis</a:t>
            </a:r>
          </a:p>
        </p:txBody>
      </p:sp>
      <p:grpSp>
        <p:nvGrpSpPr>
          <p:cNvPr id="4" name="Group 3">
            <a:extLst>
              <a:ext uri="{FF2B5EF4-FFF2-40B4-BE49-F238E27FC236}">
                <a16:creationId xmlns:a16="http://schemas.microsoft.com/office/drawing/2014/main" id="{F5A21C14-70C5-F8D5-C473-D46529FAB3FA}"/>
              </a:ext>
            </a:extLst>
          </p:cNvPr>
          <p:cNvGrpSpPr/>
          <p:nvPr/>
        </p:nvGrpSpPr>
        <p:grpSpPr>
          <a:xfrm>
            <a:off x="242454" y="3001284"/>
            <a:ext cx="8647804" cy="1443314"/>
            <a:chOff x="248098" y="2186166"/>
            <a:chExt cx="8647804" cy="2145512"/>
          </a:xfrm>
        </p:grpSpPr>
        <p:sp>
          <p:nvSpPr>
            <p:cNvPr id="5" name="Rounded Rectangle 4">
              <a:extLst>
                <a:ext uri="{FF2B5EF4-FFF2-40B4-BE49-F238E27FC236}">
                  <a16:creationId xmlns:a16="http://schemas.microsoft.com/office/drawing/2014/main" id="{19E67896-69CB-ACC1-128E-B6AF92202EBB}"/>
                </a:ext>
              </a:extLst>
            </p:cNvPr>
            <p:cNvSpPr/>
            <p:nvPr/>
          </p:nvSpPr>
          <p:spPr>
            <a:xfrm>
              <a:off x="248098" y="2254852"/>
              <a:ext cx="8647804" cy="2076826"/>
            </a:xfrm>
            <a:prstGeom prst="roundRect">
              <a:avLst>
                <a:gd name="adj" fmla="val 3533"/>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41D2D2D-A003-25D6-71E1-F13A6EDCFE78}"/>
                </a:ext>
              </a:extLst>
            </p:cNvPr>
            <p:cNvSpPr/>
            <p:nvPr/>
          </p:nvSpPr>
          <p:spPr>
            <a:xfrm>
              <a:off x="318574" y="2754923"/>
              <a:ext cx="8497318"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900" dirty="0">
                  <a:solidFill>
                    <a:prstClr val="black"/>
                  </a:solidFill>
                  <a:latin typeface="Cambria"/>
                  <a:ea typeface="Cambria"/>
                </a:rPr>
                <a:t>DRAM rows </a:t>
              </a:r>
              <a:r>
                <a:rPr lang="en-US" sz="1900" dirty="0">
                  <a:solidFill>
                    <a:srgbClr val="FF0000"/>
                  </a:solidFill>
                  <a:latin typeface="Cambria"/>
                  <a:ea typeface="Cambria"/>
                </a:rPr>
                <a:t>near the end of a DRAM bank </a:t>
              </a:r>
              <a:br>
                <a:rPr lang="en-US" sz="1900" dirty="0">
                  <a:solidFill>
                    <a:srgbClr val="FF0000"/>
                  </a:solidFill>
                  <a:latin typeface="Cambria"/>
                  <a:ea typeface="Cambria"/>
                </a:rPr>
              </a:br>
              <a:r>
                <a:rPr lang="en-US" sz="1900" dirty="0">
                  <a:solidFill>
                    <a:prstClr val="black"/>
                  </a:solidFill>
                  <a:latin typeface="Cambria"/>
                  <a:ea typeface="Cambria"/>
                </a:rPr>
                <a:t>experience </a:t>
              </a:r>
              <a:r>
                <a:rPr lang="en-US" sz="1900" dirty="0">
                  <a:solidFill>
                    <a:srgbClr val="FF0000"/>
                  </a:solidFill>
                  <a:latin typeface="Cambria"/>
                  <a:ea typeface="Cambria"/>
                </a:rPr>
                <a:t>smaller bit error rate (BER) </a:t>
              </a:r>
              <a:r>
                <a:rPr lang="en-US" sz="1900" dirty="0">
                  <a:solidFill>
                    <a:prstClr val="black"/>
                  </a:solidFill>
                  <a:latin typeface="Cambria"/>
                  <a:ea typeface="Cambria"/>
                </a:rPr>
                <a:t>than others</a:t>
              </a:r>
            </a:p>
          </p:txBody>
        </p:sp>
        <p:sp>
          <p:nvSpPr>
            <p:cNvPr id="7" name="TextBox 6">
              <a:extLst>
                <a:ext uri="{FF2B5EF4-FFF2-40B4-BE49-F238E27FC236}">
                  <a16:creationId xmlns:a16="http://schemas.microsoft.com/office/drawing/2014/main" id="{DC96B159-C22C-F405-1A43-9ED45F2E5DD2}"/>
                </a:ext>
              </a:extLst>
            </p:cNvPr>
            <p:cNvSpPr txBox="1"/>
            <p:nvPr/>
          </p:nvSpPr>
          <p:spPr>
            <a:xfrm>
              <a:off x="381000" y="2186166"/>
              <a:ext cx="8382000" cy="549019"/>
            </a:xfrm>
            <a:prstGeom prst="rect">
              <a:avLst/>
            </a:prstGeom>
            <a:noFill/>
          </p:spPr>
          <p:txBody>
            <a:bodyPr wrap="square" rtlCol="0">
              <a:spAutoFit/>
            </a:bodyPr>
            <a:lstStyle/>
            <a:p>
              <a:pPr algn="ctr"/>
              <a:r>
                <a:rPr lang="en-US" b="1" dirty="0">
                  <a:solidFill>
                    <a:schemeClr val="bg1"/>
                  </a:solidFill>
                  <a:latin typeface="Cambria" panose="02040503050406030204" pitchFamily="18" charset="0"/>
                </a:rPr>
                <a:t>Takeaway 2</a:t>
              </a:r>
            </a:p>
          </p:txBody>
        </p:sp>
      </p:grpSp>
      <p:grpSp>
        <p:nvGrpSpPr>
          <p:cNvPr id="3" name="Group 2">
            <a:extLst>
              <a:ext uri="{FF2B5EF4-FFF2-40B4-BE49-F238E27FC236}">
                <a16:creationId xmlns:a16="http://schemas.microsoft.com/office/drawing/2014/main" id="{AC4C0258-A573-20CA-D782-07694E80B8D4}"/>
              </a:ext>
            </a:extLst>
          </p:cNvPr>
          <p:cNvGrpSpPr/>
          <p:nvPr/>
        </p:nvGrpSpPr>
        <p:grpSpPr>
          <a:xfrm>
            <a:off x="237687" y="4886823"/>
            <a:ext cx="8647804" cy="1339829"/>
            <a:chOff x="248098" y="2212854"/>
            <a:chExt cx="8647804" cy="2118824"/>
          </a:xfrm>
        </p:grpSpPr>
        <p:sp>
          <p:nvSpPr>
            <p:cNvPr id="10" name="Rounded Rectangle 9">
              <a:extLst>
                <a:ext uri="{FF2B5EF4-FFF2-40B4-BE49-F238E27FC236}">
                  <a16:creationId xmlns:a16="http://schemas.microsoft.com/office/drawing/2014/main" id="{2F1BE67D-BAD8-5D52-D9CE-FA88E5D8A82B}"/>
                </a:ext>
              </a:extLst>
            </p:cNvPr>
            <p:cNvSpPr/>
            <p:nvPr/>
          </p:nvSpPr>
          <p:spPr>
            <a:xfrm>
              <a:off x="248098" y="2254852"/>
              <a:ext cx="8647804" cy="2076826"/>
            </a:xfrm>
            <a:prstGeom prst="roundRect">
              <a:avLst>
                <a:gd name="adj" fmla="val 3533"/>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168ED3B-139E-6D5F-86BD-21CCE4D5B92A}"/>
                </a:ext>
              </a:extLst>
            </p:cNvPr>
            <p:cNvSpPr/>
            <p:nvPr/>
          </p:nvSpPr>
          <p:spPr>
            <a:xfrm>
              <a:off x="318574" y="2754923"/>
              <a:ext cx="8497318" cy="146538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900" dirty="0">
                  <a:solidFill>
                    <a:schemeClr val="tx1"/>
                  </a:solidFill>
                  <a:latin typeface="Cambria"/>
                  <a:ea typeface="Cambria"/>
                </a:rPr>
                <a:t>Activation count needed to induce the first </a:t>
              </a:r>
              <a:r>
                <a:rPr lang="en-US" sz="1900" dirty="0" err="1">
                  <a:solidFill>
                    <a:schemeClr val="tx1"/>
                  </a:solidFill>
                  <a:latin typeface="Cambria"/>
                  <a:ea typeface="Cambria"/>
                </a:rPr>
                <a:t>RowHammer</a:t>
              </a:r>
              <a:r>
                <a:rPr lang="en-US" sz="1900" dirty="0">
                  <a:solidFill>
                    <a:schemeClr val="tx1"/>
                  </a:solidFill>
                  <a:latin typeface="Cambria"/>
                  <a:ea typeface="Cambria"/>
                </a:rPr>
                <a:t> bitflip</a:t>
              </a:r>
              <a:r>
                <a:rPr lang="en-US" sz="1900" dirty="0">
                  <a:solidFill>
                    <a:srgbClr val="FF0000"/>
                  </a:solidFill>
                  <a:latin typeface="Cambria"/>
                  <a:ea typeface="Cambria"/>
                </a:rPr>
                <a:t> (</a:t>
              </a:r>
              <a:r>
                <a:rPr lang="en-US" sz="1900" dirty="0" err="1">
                  <a:solidFill>
                    <a:srgbClr val="FF0000"/>
                  </a:solidFill>
                  <a:latin typeface="Cambria"/>
                  <a:ea typeface="Cambria"/>
                </a:rPr>
                <a:t>HC</a:t>
              </a:r>
              <a:r>
                <a:rPr lang="en-US" sz="1900" baseline="-25000" dirty="0" err="1">
                  <a:solidFill>
                    <a:srgbClr val="FF0000"/>
                  </a:solidFill>
                  <a:latin typeface="Cambria"/>
                  <a:ea typeface="Cambria"/>
                </a:rPr>
                <a:t>first</a:t>
              </a:r>
              <a:r>
                <a:rPr lang="en-US" sz="1900" dirty="0">
                  <a:solidFill>
                    <a:srgbClr val="FF0000"/>
                  </a:solidFill>
                  <a:latin typeface="Cambria"/>
                  <a:ea typeface="Cambria"/>
                </a:rPr>
                <a:t>) </a:t>
              </a:r>
              <a:br>
                <a:rPr lang="en-US" sz="1900" dirty="0">
                  <a:solidFill>
                    <a:srgbClr val="FF0000"/>
                  </a:solidFill>
                  <a:latin typeface="Cambria"/>
                  <a:ea typeface="Cambria"/>
                </a:rPr>
              </a:br>
              <a:r>
                <a:rPr lang="en-US" sz="1900" dirty="0">
                  <a:solidFill>
                    <a:srgbClr val="FF0000"/>
                  </a:solidFill>
                  <a:latin typeface="Cambria"/>
                  <a:ea typeface="Cambria"/>
                </a:rPr>
                <a:t>changes with </a:t>
              </a:r>
              <a:r>
                <a:rPr lang="en-US" sz="1900" dirty="0">
                  <a:solidFill>
                    <a:prstClr val="black"/>
                  </a:solidFill>
                  <a:latin typeface="Cambria"/>
                  <a:ea typeface="Cambria"/>
                </a:rPr>
                <a:t>the </a:t>
              </a:r>
              <a:r>
                <a:rPr lang="en-US" sz="1900" dirty="0">
                  <a:solidFill>
                    <a:srgbClr val="FF0000"/>
                  </a:solidFill>
                  <a:latin typeface="Cambria"/>
                  <a:ea typeface="Cambria"/>
                </a:rPr>
                <a:t>data pattern </a:t>
              </a:r>
              <a:r>
                <a:rPr lang="en-US" sz="1900" dirty="0">
                  <a:solidFill>
                    <a:schemeClr val="tx1"/>
                  </a:solidFill>
                  <a:latin typeface="Cambria"/>
                  <a:ea typeface="Cambria"/>
                </a:rPr>
                <a:t>and the </a:t>
              </a:r>
              <a:r>
                <a:rPr lang="en-US" sz="1900" dirty="0">
                  <a:solidFill>
                    <a:srgbClr val="FF0000"/>
                  </a:solidFill>
                  <a:latin typeface="Cambria"/>
                  <a:ea typeface="Cambria"/>
                </a:rPr>
                <a:t>physical location of the DRAM row</a:t>
              </a:r>
            </a:p>
          </p:txBody>
        </p:sp>
        <p:sp>
          <p:nvSpPr>
            <p:cNvPr id="14" name="TextBox 13">
              <a:extLst>
                <a:ext uri="{FF2B5EF4-FFF2-40B4-BE49-F238E27FC236}">
                  <a16:creationId xmlns:a16="http://schemas.microsoft.com/office/drawing/2014/main" id="{B49DA9C7-DD99-C36B-B8B8-D1B1728C78F0}"/>
                </a:ext>
              </a:extLst>
            </p:cNvPr>
            <p:cNvSpPr txBox="1"/>
            <p:nvPr/>
          </p:nvSpPr>
          <p:spPr>
            <a:xfrm>
              <a:off x="376233" y="2212854"/>
              <a:ext cx="8382000" cy="584067"/>
            </a:xfrm>
            <a:prstGeom prst="rect">
              <a:avLst/>
            </a:prstGeom>
            <a:noFill/>
          </p:spPr>
          <p:txBody>
            <a:bodyPr wrap="square" rtlCol="0">
              <a:spAutoFit/>
            </a:bodyPr>
            <a:lstStyle/>
            <a:p>
              <a:pPr algn="ctr"/>
              <a:r>
                <a:rPr lang="en-US" b="1" dirty="0">
                  <a:solidFill>
                    <a:schemeClr val="bg1"/>
                  </a:solidFill>
                  <a:latin typeface="Cambria" panose="02040503050406030204" pitchFamily="18" charset="0"/>
                </a:rPr>
                <a:t>Takeaway 3</a:t>
              </a:r>
            </a:p>
          </p:txBody>
        </p:sp>
      </p:grpSp>
    </p:spTree>
    <p:extLst>
      <p:ext uri="{BB962C8B-B14F-4D97-AF65-F5344CB8AC3E}">
        <p14:creationId xmlns:p14="http://schemas.microsoft.com/office/powerpoint/2010/main" val="27754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F76C-D207-032D-1A68-2BABD8497D3F}"/>
              </a:ext>
            </a:extLst>
          </p:cNvPr>
          <p:cNvSpPr>
            <a:spLocks noGrp="1"/>
          </p:cNvSpPr>
          <p:nvPr>
            <p:ph type="title"/>
          </p:nvPr>
        </p:nvSpPr>
        <p:spPr/>
        <p:txBody>
          <a:bodyPr/>
          <a:lstStyle/>
          <a:p>
            <a:r>
              <a:rPr lang="en-TR" sz="4200" dirty="0"/>
              <a:t>Spatial Distribution of BER (I)</a:t>
            </a:r>
          </a:p>
        </p:txBody>
      </p:sp>
      <p:pic>
        <p:nvPicPr>
          <p:cNvPr id="5" name="Picture 4">
            <a:extLst>
              <a:ext uri="{FF2B5EF4-FFF2-40B4-BE49-F238E27FC236}">
                <a16:creationId xmlns:a16="http://schemas.microsoft.com/office/drawing/2014/main" id="{2A9BBD1C-3490-7FC0-E1AD-841EC3E3E924}"/>
              </a:ext>
            </a:extLst>
          </p:cNvPr>
          <p:cNvPicPr>
            <a:picLocks noChangeAspect="1"/>
          </p:cNvPicPr>
          <p:nvPr/>
        </p:nvPicPr>
        <p:blipFill rotWithShape="1">
          <a:blip r:embed="rId3"/>
          <a:srcRect r="76474"/>
          <a:stretch/>
        </p:blipFill>
        <p:spPr>
          <a:xfrm>
            <a:off x="3004119" y="1293324"/>
            <a:ext cx="2078887" cy="2803395"/>
          </a:xfrm>
          <a:prstGeom prst="rect">
            <a:avLst/>
          </a:prstGeom>
        </p:spPr>
      </p:pic>
      <p:grpSp>
        <p:nvGrpSpPr>
          <p:cNvPr id="6" name="Group 5">
            <a:extLst>
              <a:ext uri="{FF2B5EF4-FFF2-40B4-BE49-F238E27FC236}">
                <a16:creationId xmlns:a16="http://schemas.microsoft.com/office/drawing/2014/main" id="{AAA7F1F1-E175-3DDA-D58E-6A504B6A087D}"/>
              </a:ext>
            </a:extLst>
          </p:cNvPr>
          <p:cNvGrpSpPr/>
          <p:nvPr/>
        </p:nvGrpSpPr>
        <p:grpSpPr>
          <a:xfrm>
            <a:off x="0" y="4162978"/>
            <a:ext cx="9144001" cy="1038418"/>
            <a:chOff x="-1" y="5309113"/>
            <a:chExt cx="9144001" cy="913989"/>
          </a:xfrm>
        </p:grpSpPr>
        <p:sp>
          <p:nvSpPr>
            <p:cNvPr id="7" name="Content Placeholder 2">
              <a:extLst>
                <a:ext uri="{FF2B5EF4-FFF2-40B4-BE49-F238E27FC236}">
                  <a16:creationId xmlns:a16="http://schemas.microsoft.com/office/drawing/2014/main" id="{5F545391-4710-408A-EC7D-4BA83196561A}"/>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There are </a:t>
              </a:r>
              <a:r>
                <a:rPr lang="en-US" sz="2400" dirty="0">
                  <a:solidFill>
                    <a:srgbClr val="FF0000"/>
                  </a:solidFill>
                </a:rPr>
                <a:t>bitflips</a:t>
              </a:r>
              <a:r>
                <a:rPr lang="en-US" sz="2400" dirty="0"/>
                <a:t> in </a:t>
              </a:r>
              <a:r>
                <a:rPr lang="en-US" sz="2400" dirty="0">
                  <a:solidFill>
                    <a:srgbClr val="FF0000"/>
                  </a:solidFill>
                </a:rPr>
                <a:t>every</a:t>
              </a:r>
              <a:r>
                <a:rPr lang="en-US" sz="2400" dirty="0"/>
                <a:t> tested DRAM </a:t>
              </a:r>
              <a:r>
                <a:rPr lang="en-US" sz="2400" dirty="0">
                  <a:solidFill>
                    <a:srgbClr val="FF0000"/>
                  </a:solidFill>
                </a:rPr>
                <a:t>row</a:t>
              </a:r>
              <a:br>
                <a:rPr lang="en-US" sz="2400" dirty="0"/>
              </a:br>
              <a:r>
                <a:rPr lang="en-US" sz="2400" dirty="0"/>
                <a:t>across </a:t>
              </a:r>
              <a:r>
                <a:rPr lang="en-US" sz="2400" dirty="0">
                  <a:solidFill>
                    <a:srgbClr val="FF0000"/>
                  </a:solidFill>
                </a:rPr>
                <a:t>all</a:t>
              </a:r>
              <a:r>
                <a:rPr lang="en-US" sz="2400" dirty="0"/>
                <a:t> tested HBM2 </a:t>
              </a:r>
              <a:r>
                <a:rPr lang="en-US" sz="2400" dirty="0">
                  <a:solidFill>
                    <a:srgbClr val="FF0000"/>
                  </a:solidFill>
                </a:rPr>
                <a:t>channels</a:t>
              </a:r>
            </a:p>
          </p:txBody>
        </p:sp>
        <p:cxnSp>
          <p:nvCxnSpPr>
            <p:cNvPr id="8" name="Straight Connector 7">
              <a:extLst>
                <a:ext uri="{FF2B5EF4-FFF2-40B4-BE49-F238E27FC236}">
                  <a16:creationId xmlns:a16="http://schemas.microsoft.com/office/drawing/2014/main" id="{ACBB33DD-6C4C-7DDF-DA71-75F3E828660D}"/>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B441E1E-788D-C084-D4C2-947A286ECF4A}"/>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6BCB5D0-BDA7-88DC-F34B-0CBE1E99E3A2}"/>
              </a:ext>
            </a:extLst>
          </p:cNvPr>
          <p:cNvGrpSpPr/>
          <p:nvPr/>
        </p:nvGrpSpPr>
        <p:grpSpPr>
          <a:xfrm>
            <a:off x="0" y="5350657"/>
            <a:ext cx="9144001" cy="1038418"/>
            <a:chOff x="-1" y="5309113"/>
            <a:chExt cx="9144001" cy="913989"/>
          </a:xfrm>
        </p:grpSpPr>
        <p:sp>
          <p:nvSpPr>
            <p:cNvPr id="11" name="Content Placeholder 2">
              <a:extLst>
                <a:ext uri="{FF2B5EF4-FFF2-40B4-BE49-F238E27FC236}">
                  <a16:creationId xmlns:a16="http://schemas.microsoft.com/office/drawing/2014/main" id="{A0BDF299-EAEC-2B5D-3284-B0C2A1299187}"/>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BER </a:t>
              </a:r>
              <a:r>
                <a:rPr lang="en-US" sz="2400" dirty="0">
                  <a:solidFill>
                    <a:srgbClr val="0070C0"/>
                  </a:solidFill>
                </a:rPr>
                <a:t>varies</a:t>
              </a:r>
              <a:r>
                <a:rPr lang="en-US" sz="2400" dirty="0"/>
                <a:t> </a:t>
              </a:r>
              <a:r>
                <a:rPr lang="en-US" sz="2400" dirty="0">
                  <a:solidFill>
                    <a:srgbClr val="0070C0"/>
                  </a:solidFill>
                </a:rPr>
                <a:t>across channels</a:t>
              </a:r>
              <a:r>
                <a:rPr lang="en-US" sz="2400" dirty="0"/>
                <a:t>:</a:t>
              </a:r>
              <a:br>
                <a:rPr lang="en-US" sz="2400" dirty="0"/>
              </a:br>
              <a:r>
                <a:rPr lang="en-US" sz="2400" dirty="0"/>
                <a:t>groups of two channels have different BERs</a:t>
              </a:r>
              <a:endParaRPr lang="en-US" sz="2400" dirty="0">
                <a:solidFill>
                  <a:srgbClr val="0070C0"/>
                </a:solidFill>
              </a:endParaRPr>
            </a:p>
          </p:txBody>
        </p:sp>
        <p:cxnSp>
          <p:nvCxnSpPr>
            <p:cNvPr id="12" name="Straight Connector 11">
              <a:extLst>
                <a:ext uri="{FF2B5EF4-FFF2-40B4-BE49-F238E27FC236}">
                  <a16:creationId xmlns:a16="http://schemas.microsoft.com/office/drawing/2014/main" id="{96C29CFA-0768-56F8-29C5-92AFF0E22F09}"/>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DE724B-5C86-031E-0BA5-B029488ED8C7}"/>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79516DE0-4559-8728-5B6C-7EAEEB00DD43}"/>
              </a:ext>
            </a:extLst>
          </p:cNvPr>
          <p:cNvPicPr>
            <a:picLocks noChangeAspect="1"/>
          </p:cNvPicPr>
          <p:nvPr/>
        </p:nvPicPr>
        <p:blipFill rotWithShape="1">
          <a:blip r:embed="rId3"/>
          <a:srcRect l="89794"/>
          <a:stretch/>
        </p:blipFill>
        <p:spPr>
          <a:xfrm>
            <a:off x="5083006" y="1293324"/>
            <a:ext cx="901837" cy="2803395"/>
          </a:xfrm>
          <a:prstGeom prst="rect">
            <a:avLst/>
          </a:prstGeom>
        </p:spPr>
      </p:pic>
      <p:sp>
        <p:nvSpPr>
          <p:cNvPr id="18" name="Rectangle 17">
            <a:extLst>
              <a:ext uri="{FF2B5EF4-FFF2-40B4-BE49-F238E27FC236}">
                <a16:creationId xmlns:a16="http://schemas.microsoft.com/office/drawing/2014/main" id="{8BBFB64A-E724-474E-8C44-06F522658C07}"/>
              </a:ext>
            </a:extLst>
          </p:cNvPr>
          <p:cNvSpPr/>
          <p:nvPr/>
        </p:nvSpPr>
        <p:spPr>
          <a:xfrm>
            <a:off x="4163060" y="1507342"/>
            <a:ext cx="563880" cy="2087227"/>
          </a:xfrm>
          <a:prstGeom prst="rect">
            <a:avLst/>
          </a:prstGeom>
          <a:solidFill>
            <a:schemeClr val="bg1">
              <a:lumMod val="95000"/>
              <a:alpha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7411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F76C-D207-032D-1A68-2BABD8497D3F}"/>
              </a:ext>
            </a:extLst>
          </p:cNvPr>
          <p:cNvSpPr>
            <a:spLocks noGrp="1"/>
          </p:cNvSpPr>
          <p:nvPr>
            <p:ph type="title"/>
          </p:nvPr>
        </p:nvSpPr>
        <p:spPr/>
        <p:txBody>
          <a:bodyPr/>
          <a:lstStyle/>
          <a:p>
            <a:r>
              <a:rPr lang="en-TR" sz="4200" dirty="0"/>
              <a:t>Spatial Distribution of BER (I)</a:t>
            </a:r>
          </a:p>
        </p:txBody>
      </p:sp>
      <p:pic>
        <p:nvPicPr>
          <p:cNvPr id="5" name="Picture 4">
            <a:extLst>
              <a:ext uri="{FF2B5EF4-FFF2-40B4-BE49-F238E27FC236}">
                <a16:creationId xmlns:a16="http://schemas.microsoft.com/office/drawing/2014/main" id="{2A9BBD1C-3490-7FC0-E1AD-841EC3E3E924}"/>
              </a:ext>
            </a:extLst>
          </p:cNvPr>
          <p:cNvPicPr>
            <a:picLocks noChangeAspect="1"/>
          </p:cNvPicPr>
          <p:nvPr/>
        </p:nvPicPr>
        <p:blipFill>
          <a:blip r:embed="rId3"/>
          <a:stretch>
            <a:fillRect/>
          </a:stretch>
        </p:blipFill>
        <p:spPr>
          <a:xfrm>
            <a:off x="153674" y="1222343"/>
            <a:ext cx="8836652" cy="2803395"/>
          </a:xfrm>
          <a:prstGeom prst="rect">
            <a:avLst/>
          </a:prstGeom>
        </p:spPr>
      </p:pic>
      <p:grpSp>
        <p:nvGrpSpPr>
          <p:cNvPr id="6" name="Group 5">
            <a:extLst>
              <a:ext uri="{FF2B5EF4-FFF2-40B4-BE49-F238E27FC236}">
                <a16:creationId xmlns:a16="http://schemas.microsoft.com/office/drawing/2014/main" id="{AAA7F1F1-E175-3DDA-D58E-6A504B6A087D}"/>
              </a:ext>
            </a:extLst>
          </p:cNvPr>
          <p:cNvGrpSpPr/>
          <p:nvPr/>
        </p:nvGrpSpPr>
        <p:grpSpPr>
          <a:xfrm>
            <a:off x="0" y="4162978"/>
            <a:ext cx="9144001" cy="1038418"/>
            <a:chOff x="-1" y="5309113"/>
            <a:chExt cx="9144001" cy="913989"/>
          </a:xfrm>
        </p:grpSpPr>
        <p:sp>
          <p:nvSpPr>
            <p:cNvPr id="7" name="Content Placeholder 2">
              <a:extLst>
                <a:ext uri="{FF2B5EF4-FFF2-40B4-BE49-F238E27FC236}">
                  <a16:creationId xmlns:a16="http://schemas.microsoft.com/office/drawing/2014/main" id="{5F545391-4710-408A-EC7D-4BA83196561A}"/>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The </a:t>
              </a:r>
              <a:r>
                <a:rPr lang="en-US" sz="2400" dirty="0">
                  <a:solidFill>
                    <a:srgbClr val="FF0000"/>
                  </a:solidFill>
                </a:rPr>
                <a:t>data pattern affects </a:t>
              </a:r>
              <a:r>
                <a:rPr lang="en-US" sz="2400" dirty="0"/>
                <a:t>the BER distribution</a:t>
              </a:r>
              <a:endParaRPr lang="en-US" sz="2400" dirty="0">
                <a:solidFill>
                  <a:srgbClr val="FF0000"/>
                </a:solidFill>
              </a:endParaRPr>
            </a:p>
          </p:txBody>
        </p:sp>
        <p:cxnSp>
          <p:nvCxnSpPr>
            <p:cNvPr id="8" name="Straight Connector 7">
              <a:extLst>
                <a:ext uri="{FF2B5EF4-FFF2-40B4-BE49-F238E27FC236}">
                  <a16:creationId xmlns:a16="http://schemas.microsoft.com/office/drawing/2014/main" id="{ACBB33DD-6C4C-7DDF-DA71-75F3E828660D}"/>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B441E1E-788D-C084-D4C2-947A286ECF4A}"/>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6BCB5D0-BDA7-88DC-F34B-0CBE1E99E3A2}"/>
              </a:ext>
            </a:extLst>
          </p:cNvPr>
          <p:cNvGrpSpPr/>
          <p:nvPr/>
        </p:nvGrpSpPr>
        <p:grpSpPr>
          <a:xfrm>
            <a:off x="0" y="5350657"/>
            <a:ext cx="9144001" cy="1038418"/>
            <a:chOff x="-1" y="5309113"/>
            <a:chExt cx="9144001" cy="913989"/>
          </a:xfrm>
        </p:grpSpPr>
        <p:sp>
          <p:nvSpPr>
            <p:cNvPr id="11" name="Content Placeholder 2">
              <a:extLst>
                <a:ext uri="{FF2B5EF4-FFF2-40B4-BE49-F238E27FC236}">
                  <a16:creationId xmlns:a16="http://schemas.microsoft.com/office/drawing/2014/main" id="{A0BDF299-EAEC-2B5D-3284-B0C2A1299187}"/>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Up to </a:t>
              </a:r>
              <a:r>
                <a:rPr lang="en-US" sz="2400" dirty="0">
                  <a:solidFill>
                    <a:srgbClr val="0070C0"/>
                  </a:solidFill>
                </a:rPr>
                <a:t>~262 </a:t>
              </a:r>
              <a:r>
                <a:rPr lang="en-US" sz="2400" dirty="0"/>
                <a:t>bitflips in a </a:t>
              </a:r>
              <a:r>
                <a:rPr lang="en-US" sz="2400" dirty="0">
                  <a:solidFill>
                    <a:srgbClr val="0070C0"/>
                  </a:solidFill>
                </a:rPr>
                <a:t>row of 8K bits</a:t>
              </a:r>
              <a:br>
                <a:rPr lang="en-US" sz="2400" dirty="0"/>
              </a:br>
              <a:r>
                <a:rPr lang="en-US" sz="2400" dirty="0"/>
                <a:t>with </a:t>
              </a:r>
              <a:r>
                <a:rPr lang="en-US" sz="2400" dirty="0">
                  <a:solidFill>
                    <a:srgbClr val="0070C0"/>
                  </a:solidFill>
                </a:rPr>
                <a:t>512K aggressor row activations</a:t>
              </a:r>
            </a:p>
          </p:txBody>
        </p:sp>
        <p:cxnSp>
          <p:nvCxnSpPr>
            <p:cNvPr id="12" name="Straight Connector 11">
              <a:extLst>
                <a:ext uri="{FF2B5EF4-FFF2-40B4-BE49-F238E27FC236}">
                  <a16:creationId xmlns:a16="http://schemas.microsoft.com/office/drawing/2014/main" id="{96C29CFA-0768-56F8-29C5-92AFF0E22F09}"/>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DE724B-5C86-031E-0BA5-B029488ED8C7}"/>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6005FF40-56A9-458E-B43F-1AFCDB7418D8}"/>
              </a:ext>
            </a:extLst>
          </p:cNvPr>
          <p:cNvSpPr/>
          <p:nvPr/>
        </p:nvSpPr>
        <p:spPr>
          <a:xfrm>
            <a:off x="885354" y="1414946"/>
            <a:ext cx="5762819" cy="2401679"/>
          </a:xfrm>
          <a:prstGeom prst="rect">
            <a:avLst/>
          </a:prstGeom>
          <a:solidFill>
            <a:schemeClr val="bg1">
              <a:lumMod val="95000"/>
              <a:alpha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4F7AC70-B45D-DE21-C7E0-72B174303F0B}"/>
              </a:ext>
            </a:extLst>
          </p:cNvPr>
          <p:cNvSpPr txBox="1"/>
          <p:nvPr/>
        </p:nvSpPr>
        <p:spPr>
          <a:xfrm>
            <a:off x="5316817" y="949313"/>
            <a:ext cx="3746795" cy="369332"/>
          </a:xfrm>
          <a:prstGeom prst="rect">
            <a:avLst/>
          </a:prstGeom>
          <a:noFill/>
        </p:spPr>
        <p:txBody>
          <a:bodyPr wrap="none" rtlCol="0">
            <a:spAutoFit/>
          </a:bodyPr>
          <a:lstStyle/>
          <a:p>
            <a:pPr algn="l"/>
            <a:r>
              <a:rPr lang="en-TR" dirty="0">
                <a:solidFill>
                  <a:srgbClr val="FF0000"/>
                </a:solidFill>
                <a:latin typeface="Cambria" panose="02040503050406030204" pitchFamily="18" charset="0"/>
                <a:ea typeface="Cambria" panose="02040503050406030204" pitchFamily="18" charset="0"/>
              </a:rPr>
              <a:t>~262 bitflips (out of 8192 in a row) </a:t>
            </a:r>
          </a:p>
        </p:txBody>
      </p:sp>
      <p:sp>
        <p:nvSpPr>
          <p:cNvPr id="4" name="Oval 3">
            <a:extLst>
              <a:ext uri="{FF2B5EF4-FFF2-40B4-BE49-F238E27FC236}">
                <a16:creationId xmlns:a16="http://schemas.microsoft.com/office/drawing/2014/main" id="{3FD865F0-D128-4A6A-13A8-870979C408E3}"/>
              </a:ext>
            </a:extLst>
          </p:cNvPr>
          <p:cNvSpPr/>
          <p:nvPr/>
        </p:nvSpPr>
        <p:spPr>
          <a:xfrm>
            <a:off x="7724078" y="1318491"/>
            <a:ext cx="341971" cy="241658"/>
          </a:xfrm>
          <a:prstGeom prst="ellipse">
            <a:avLst/>
          </a:prstGeom>
          <a:noFill/>
          <a:ln w="38100">
            <a:solidFill>
              <a:srgbClr val="F73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69611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F76C-D207-032D-1A68-2BABD8497D3F}"/>
              </a:ext>
            </a:extLst>
          </p:cNvPr>
          <p:cNvSpPr>
            <a:spLocks noGrp="1"/>
          </p:cNvSpPr>
          <p:nvPr>
            <p:ph type="title"/>
          </p:nvPr>
        </p:nvSpPr>
        <p:spPr/>
        <p:txBody>
          <a:bodyPr/>
          <a:lstStyle/>
          <a:p>
            <a:r>
              <a:rPr lang="en-TR" sz="4200" dirty="0"/>
              <a:t>Spatial Distribution of BER (II)</a:t>
            </a:r>
          </a:p>
        </p:txBody>
      </p:sp>
      <p:pic>
        <p:nvPicPr>
          <p:cNvPr id="5" name="Picture 4">
            <a:extLst>
              <a:ext uri="{FF2B5EF4-FFF2-40B4-BE49-F238E27FC236}">
                <a16:creationId xmlns:a16="http://schemas.microsoft.com/office/drawing/2014/main" id="{2A9BBD1C-3490-7FC0-E1AD-841EC3E3E924}"/>
              </a:ext>
            </a:extLst>
          </p:cNvPr>
          <p:cNvPicPr>
            <a:picLocks noChangeAspect="1"/>
          </p:cNvPicPr>
          <p:nvPr/>
        </p:nvPicPr>
        <p:blipFill rotWithShape="1">
          <a:blip r:embed="rId3">
            <a:extLst>
              <a:ext uri="{28A0092B-C50C-407E-A947-70E740481C1C}">
                <a14:useLocalDpi xmlns:a14="http://schemas.microsoft.com/office/drawing/2010/main" val="0"/>
              </a:ext>
            </a:extLst>
          </a:blip>
          <a:srcRect l="63295"/>
          <a:stretch/>
        </p:blipFill>
        <p:spPr>
          <a:xfrm>
            <a:off x="3527778" y="1212181"/>
            <a:ext cx="2976254" cy="2803395"/>
          </a:xfrm>
          <a:prstGeom prst="rect">
            <a:avLst/>
          </a:prstGeom>
        </p:spPr>
      </p:pic>
      <p:grpSp>
        <p:nvGrpSpPr>
          <p:cNvPr id="3" name="Group 2">
            <a:extLst>
              <a:ext uri="{FF2B5EF4-FFF2-40B4-BE49-F238E27FC236}">
                <a16:creationId xmlns:a16="http://schemas.microsoft.com/office/drawing/2014/main" id="{8230C120-7CEB-5726-FCE5-63CDD9CD4263}"/>
              </a:ext>
            </a:extLst>
          </p:cNvPr>
          <p:cNvGrpSpPr/>
          <p:nvPr/>
        </p:nvGrpSpPr>
        <p:grpSpPr>
          <a:xfrm>
            <a:off x="-2200" y="5268960"/>
            <a:ext cx="9144001" cy="1038418"/>
            <a:chOff x="-1" y="5309113"/>
            <a:chExt cx="9144001" cy="913989"/>
          </a:xfrm>
        </p:grpSpPr>
        <p:sp>
          <p:nvSpPr>
            <p:cNvPr id="4" name="Content Placeholder 2">
              <a:extLst>
                <a:ext uri="{FF2B5EF4-FFF2-40B4-BE49-F238E27FC236}">
                  <a16:creationId xmlns:a16="http://schemas.microsoft.com/office/drawing/2014/main" id="{642B7986-B1A0-F559-B4D7-7788714E86DE}"/>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BER periodically increases and decreases across rows:</a:t>
              </a:r>
              <a:br>
                <a:rPr lang="en-US" sz="2400" dirty="0"/>
              </a:br>
              <a:r>
                <a:rPr lang="en-US" sz="2400" dirty="0"/>
                <a:t>BER is </a:t>
              </a:r>
              <a:r>
                <a:rPr lang="en-US" sz="2400" dirty="0">
                  <a:solidFill>
                    <a:srgbClr val="0070C0"/>
                  </a:solidFill>
                </a:rPr>
                <a:t>higher</a:t>
              </a:r>
              <a:r>
                <a:rPr lang="en-US" sz="2400" dirty="0"/>
                <a:t> in the </a:t>
              </a:r>
              <a:r>
                <a:rPr lang="en-US" sz="2400" dirty="0">
                  <a:solidFill>
                    <a:srgbClr val="0070C0"/>
                  </a:solidFill>
                </a:rPr>
                <a:t>middle of a subarray</a:t>
              </a:r>
            </a:p>
          </p:txBody>
        </p:sp>
        <p:cxnSp>
          <p:nvCxnSpPr>
            <p:cNvPr id="6" name="Straight Connector 5">
              <a:extLst>
                <a:ext uri="{FF2B5EF4-FFF2-40B4-BE49-F238E27FC236}">
                  <a16:creationId xmlns:a16="http://schemas.microsoft.com/office/drawing/2014/main" id="{E5F96FB1-C83E-58CD-C2CB-AC29BF4C2C63}"/>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FB99B3-78F6-458C-BC37-8B1465720CB7}"/>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7FC0328-5ACF-53F1-9B96-A9EF86F48A03}"/>
              </a:ext>
            </a:extLst>
          </p:cNvPr>
          <p:cNvGrpSpPr/>
          <p:nvPr/>
        </p:nvGrpSpPr>
        <p:grpSpPr>
          <a:xfrm>
            <a:off x="-2201" y="4093199"/>
            <a:ext cx="9144001" cy="1038418"/>
            <a:chOff x="-1" y="5309113"/>
            <a:chExt cx="9144001" cy="913989"/>
          </a:xfrm>
        </p:grpSpPr>
        <p:sp>
          <p:nvSpPr>
            <p:cNvPr id="9" name="Content Placeholder 2">
              <a:extLst>
                <a:ext uri="{FF2B5EF4-FFF2-40B4-BE49-F238E27FC236}">
                  <a16:creationId xmlns:a16="http://schemas.microsoft.com/office/drawing/2014/main" id="{C4FCC7FD-3918-1164-0B72-AF351D980D9A}"/>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BER is substantially smaller in the </a:t>
              </a:r>
              <a:r>
                <a:rPr lang="en-US" sz="2400" dirty="0">
                  <a:solidFill>
                    <a:srgbClr val="FF0000"/>
                  </a:solidFill>
                </a:rPr>
                <a:t>last subarray (i.e., last 832 rows)</a:t>
              </a:r>
            </a:p>
          </p:txBody>
        </p:sp>
        <p:cxnSp>
          <p:nvCxnSpPr>
            <p:cNvPr id="10" name="Straight Connector 9">
              <a:extLst>
                <a:ext uri="{FF2B5EF4-FFF2-40B4-BE49-F238E27FC236}">
                  <a16:creationId xmlns:a16="http://schemas.microsoft.com/office/drawing/2014/main" id="{18DAB392-EC1D-BDFC-8D2D-DD781DDD4F0A}"/>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719ED6-9BEC-AD7A-BD79-D8AC81EEF415}"/>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A7175C62-B4D3-F159-F716-10360C6C4A26}"/>
              </a:ext>
            </a:extLst>
          </p:cNvPr>
          <p:cNvPicPr>
            <a:picLocks noChangeAspect="1"/>
          </p:cNvPicPr>
          <p:nvPr/>
        </p:nvPicPr>
        <p:blipFill rotWithShape="1">
          <a:blip r:embed="rId3">
            <a:extLst>
              <a:ext uri="{28A0092B-C50C-407E-A947-70E740481C1C}">
                <a14:useLocalDpi xmlns:a14="http://schemas.microsoft.com/office/drawing/2010/main" val="0"/>
              </a:ext>
            </a:extLst>
          </a:blip>
          <a:srcRect l="18" r="93160"/>
          <a:stretch/>
        </p:blipFill>
        <p:spPr>
          <a:xfrm>
            <a:off x="2974623" y="1225405"/>
            <a:ext cx="553155" cy="2803395"/>
          </a:xfrm>
          <a:prstGeom prst="rect">
            <a:avLst/>
          </a:prstGeom>
        </p:spPr>
      </p:pic>
      <p:sp>
        <p:nvSpPr>
          <p:cNvPr id="14" name="Rectangle 13">
            <a:extLst>
              <a:ext uri="{FF2B5EF4-FFF2-40B4-BE49-F238E27FC236}">
                <a16:creationId xmlns:a16="http://schemas.microsoft.com/office/drawing/2014/main" id="{332DEDDC-9764-83EB-81B0-2AAE175C4F5D}"/>
              </a:ext>
            </a:extLst>
          </p:cNvPr>
          <p:cNvSpPr/>
          <p:nvPr/>
        </p:nvSpPr>
        <p:spPr>
          <a:xfrm>
            <a:off x="5089676" y="1278950"/>
            <a:ext cx="553154" cy="224648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15" name="Straight Arrow Connector 14">
            <a:extLst>
              <a:ext uri="{FF2B5EF4-FFF2-40B4-BE49-F238E27FC236}">
                <a16:creationId xmlns:a16="http://schemas.microsoft.com/office/drawing/2014/main" id="{BB986E40-1141-DA21-7931-2D7522450ED1}"/>
              </a:ext>
            </a:extLst>
          </p:cNvPr>
          <p:cNvCxnSpPr>
            <a:cxnSpLocks/>
            <a:endCxn id="14" idx="3"/>
          </p:cNvCxnSpPr>
          <p:nvPr/>
        </p:nvCxnSpPr>
        <p:spPr>
          <a:xfrm flipH="1">
            <a:off x="5642830" y="1854683"/>
            <a:ext cx="1886859" cy="5475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1123A8D-DE67-8DDF-569D-26FCC8659BAB}"/>
              </a:ext>
            </a:extLst>
          </p:cNvPr>
          <p:cNvCxnSpPr>
            <a:cxnSpLocks/>
          </p:cNvCxnSpPr>
          <p:nvPr/>
        </p:nvCxnSpPr>
        <p:spPr>
          <a:xfrm>
            <a:off x="3251200" y="1134558"/>
            <a:ext cx="824125" cy="97461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16B35E-EEFA-EA67-E323-072150DF8057}"/>
              </a:ext>
            </a:extLst>
          </p:cNvPr>
          <p:cNvCxnSpPr>
            <a:cxnSpLocks/>
          </p:cNvCxnSpPr>
          <p:nvPr/>
        </p:nvCxnSpPr>
        <p:spPr>
          <a:xfrm flipH="1">
            <a:off x="4576047" y="1175572"/>
            <a:ext cx="433276" cy="85360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DE3D40F-3B18-4D55-AD11-E373D7A1E0BC}"/>
              </a:ext>
            </a:extLst>
          </p:cNvPr>
          <p:cNvSpPr/>
          <p:nvPr/>
        </p:nvSpPr>
        <p:spPr>
          <a:xfrm>
            <a:off x="5142108" y="1541670"/>
            <a:ext cx="437057" cy="242956"/>
          </a:xfrm>
          <a:prstGeom prst="rect">
            <a:avLst/>
          </a:prstGeom>
          <a:solidFill>
            <a:srgbClr val="F6F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E8107F2D-D7B9-4495-9B2A-3F3FF007FEF4}"/>
              </a:ext>
            </a:extLst>
          </p:cNvPr>
          <p:cNvSpPr txBox="1"/>
          <p:nvPr/>
        </p:nvSpPr>
        <p:spPr>
          <a:xfrm>
            <a:off x="2750478" y="806240"/>
            <a:ext cx="956865" cy="369332"/>
          </a:xfrm>
          <a:prstGeom prst="rect">
            <a:avLst/>
          </a:prstGeom>
          <a:noFill/>
        </p:spPr>
        <p:txBody>
          <a:bodyPr wrap="none" rtlCol="0">
            <a:spAutoFit/>
          </a:bodyPr>
          <a:lstStyle/>
          <a:p>
            <a:pPr algn="l"/>
            <a:r>
              <a:rPr lang="en-US" dirty="0">
                <a:solidFill>
                  <a:schemeClr val="accent5"/>
                </a:solidFill>
                <a:latin typeface="Cambria" panose="02040503050406030204" pitchFamily="18" charset="0"/>
                <a:ea typeface="Cambria" panose="02040503050406030204" pitchFamily="18" charset="0"/>
              </a:rPr>
              <a:t>SA start</a:t>
            </a:r>
            <a:endParaRPr lang="en-CH" dirty="0">
              <a:solidFill>
                <a:schemeClr val="accent5"/>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26E9F5CE-A672-4A38-A07B-470BD87D4A0F}"/>
              </a:ext>
            </a:extLst>
          </p:cNvPr>
          <p:cNvSpPr txBox="1"/>
          <p:nvPr/>
        </p:nvSpPr>
        <p:spPr>
          <a:xfrm>
            <a:off x="4711765" y="833857"/>
            <a:ext cx="860685" cy="369332"/>
          </a:xfrm>
          <a:prstGeom prst="rect">
            <a:avLst/>
          </a:prstGeom>
          <a:noFill/>
        </p:spPr>
        <p:txBody>
          <a:bodyPr wrap="none" rtlCol="0">
            <a:spAutoFit/>
          </a:bodyPr>
          <a:lstStyle/>
          <a:p>
            <a:pPr algn="l"/>
            <a:r>
              <a:rPr lang="en-US" dirty="0">
                <a:solidFill>
                  <a:schemeClr val="accent5"/>
                </a:solidFill>
                <a:latin typeface="Cambria" panose="02040503050406030204" pitchFamily="18" charset="0"/>
                <a:ea typeface="Cambria" panose="02040503050406030204" pitchFamily="18" charset="0"/>
              </a:rPr>
              <a:t>SA end</a:t>
            </a:r>
            <a:endParaRPr lang="en-CH" dirty="0">
              <a:solidFill>
                <a:schemeClr val="accent5"/>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1E263C7-A6E1-E40B-8CA4-7979B41CF725}"/>
              </a:ext>
            </a:extLst>
          </p:cNvPr>
          <p:cNvSpPr txBox="1"/>
          <p:nvPr/>
        </p:nvSpPr>
        <p:spPr>
          <a:xfrm>
            <a:off x="6780610" y="1441443"/>
            <a:ext cx="2012795" cy="369332"/>
          </a:xfrm>
          <a:prstGeom prst="rect">
            <a:avLst/>
          </a:prstGeom>
          <a:noFill/>
        </p:spPr>
        <p:txBody>
          <a:bodyPr wrap="none" rtlCol="0">
            <a:spAutoFit/>
          </a:bodyPr>
          <a:lstStyle/>
          <a:p>
            <a:pPr algn="l"/>
            <a:r>
              <a:rPr lang="en-US" dirty="0">
                <a:solidFill>
                  <a:schemeClr val="accent5"/>
                </a:solidFill>
                <a:latin typeface="Cambria" panose="02040503050406030204" pitchFamily="18" charset="0"/>
                <a:ea typeface="Cambria" panose="02040503050406030204" pitchFamily="18" charset="0"/>
              </a:rPr>
              <a:t>Last subarray (SA)</a:t>
            </a:r>
            <a:endParaRPr lang="en-CH" dirty="0">
              <a:solidFill>
                <a:schemeClr val="accent5"/>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611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p:bldP spid="22" grpId="0"/>
      <p:bldP spid="16" grpId="0"/>
      <p:bldP spid="1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F76C-D207-032D-1A68-2BABD8497D3F}"/>
              </a:ext>
            </a:extLst>
          </p:cNvPr>
          <p:cNvSpPr>
            <a:spLocks noGrp="1"/>
          </p:cNvSpPr>
          <p:nvPr>
            <p:ph type="title"/>
          </p:nvPr>
        </p:nvSpPr>
        <p:spPr/>
        <p:txBody>
          <a:bodyPr/>
          <a:lstStyle/>
          <a:p>
            <a:r>
              <a:rPr lang="en-TR" sz="4200" dirty="0"/>
              <a:t>Spatial Distribution of BER (II)</a:t>
            </a:r>
          </a:p>
        </p:txBody>
      </p:sp>
      <p:pic>
        <p:nvPicPr>
          <p:cNvPr id="5" name="Picture 4">
            <a:extLst>
              <a:ext uri="{FF2B5EF4-FFF2-40B4-BE49-F238E27FC236}">
                <a16:creationId xmlns:a16="http://schemas.microsoft.com/office/drawing/2014/main" id="{2A9BBD1C-3490-7FC0-E1AD-841EC3E3E9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656" y="1206916"/>
            <a:ext cx="8108687" cy="2803395"/>
          </a:xfrm>
          <a:prstGeom prst="rect">
            <a:avLst/>
          </a:prstGeom>
        </p:spPr>
      </p:pic>
      <p:grpSp>
        <p:nvGrpSpPr>
          <p:cNvPr id="3" name="Group 2">
            <a:extLst>
              <a:ext uri="{FF2B5EF4-FFF2-40B4-BE49-F238E27FC236}">
                <a16:creationId xmlns:a16="http://schemas.microsoft.com/office/drawing/2014/main" id="{8230C120-7CEB-5726-FCE5-63CDD9CD4263}"/>
              </a:ext>
            </a:extLst>
          </p:cNvPr>
          <p:cNvGrpSpPr/>
          <p:nvPr/>
        </p:nvGrpSpPr>
        <p:grpSpPr>
          <a:xfrm>
            <a:off x="-2200" y="5268960"/>
            <a:ext cx="9144001" cy="1038418"/>
            <a:chOff x="-1" y="5309113"/>
            <a:chExt cx="9144001" cy="913989"/>
          </a:xfrm>
        </p:grpSpPr>
        <p:sp>
          <p:nvSpPr>
            <p:cNvPr id="4" name="Content Placeholder 2">
              <a:extLst>
                <a:ext uri="{FF2B5EF4-FFF2-40B4-BE49-F238E27FC236}">
                  <a16:creationId xmlns:a16="http://schemas.microsoft.com/office/drawing/2014/main" id="{642B7986-B1A0-F559-B4D7-7788714E86DE}"/>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BER periodically increases and decreases across rows:</a:t>
              </a:r>
              <a:br>
                <a:rPr lang="en-US" sz="2400" dirty="0"/>
              </a:br>
              <a:r>
                <a:rPr lang="en-US" sz="2400" dirty="0"/>
                <a:t>BER is </a:t>
              </a:r>
              <a:r>
                <a:rPr lang="en-US" sz="2400" dirty="0">
                  <a:solidFill>
                    <a:srgbClr val="0070C0"/>
                  </a:solidFill>
                </a:rPr>
                <a:t>higher</a:t>
              </a:r>
              <a:r>
                <a:rPr lang="en-US" sz="2400" dirty="0"/>
                <a:t> in the </a:t>
              </a:r>
              <a:r>
                <a:rPr lang="en-US" sz="2400" dirty="0">
                  <a:solidFill>
                    <a:srgbClr val="0070C0"/>
                  </a:solidFill>
                </a:rPr>
                <a:t>middle of a subarray</a:t>
              </a:r>
            </a:p>
          </p:txBody>
        </p:sp>
        <p:cxnSp>
          <p:nvCxnSpPr>
            <p:cNvPr id="6" name="Straight Connector 5">
              <a:extLst>
                <a:ext uri="{FF2B5EF4-FFF2-40B4-BE49-F238E27FC236}">
                  <a16:creationId xmlns:a16="http://schemas.microsoft.com/office/drawing/2014/main" id="{E5F96FB1-C83E-58CD-C2CB-AC29BF4C2C63}"/>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FB99B3-78F6-458C-BC37-8B1465720CB7}"/>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7FC0328-5ACF-53F1-9B96-A9EF86F48A03}"/>
              </a:ext>
            </a:extLst>
          </p:cNvPr>
          <p:cNvGrpSpPr/>
          <p:nvPr/>
        </p:nvGrpSpPr>
        <p:grpSpPr>
          <a:xfrm>
            <a:off x="-2201" y="4093199"/>
            <a:ext cx="9144001" cy="1038418"/>
            <a:chOff x="-1" y="5309113"/>
            <a:chExt cx="9144001" cy="913989"/>
          </a:xfrm>
        </p:grpSpPr>
        <p:sp>
          <p:nvSpPr>
            <p:cNvPr id="9" name="Content Placeholder 2">
              <a:extLst>
                <a:ext uri="{FF2B5EF4-FFF2-40B4-BE49-F238E27FC236}">
                  <a16:creationId xmlns:a16="http://schemas.microsoft.com/office/drawing/2014/main" id="{C4FCC7FD-3918-1164-0B72-AF351D980D9A}"/>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BER is substantially smaller in the </a:t>
              </a:r>
              <a:r>
                <a:rPr lang="en-US" sz="2400" dirty="0">
                  <a:solidFill>
                    <a:srgbClr val="FF0000"/>
                  </a:solidFill>
                </a:rPr>
                <a:t>last subarray (i.e., last 832 rows)</a:t>
              </a:r>
            </a:p>
          </p:txBody>
        </p:sp>
        <p:cxnSp>
          <p:nvCxnSpPr>
            <p:cNvPr id="10" name="Straight Connector 9">
              <a:extLst>
                <a:ext uri="{FF2B5EF4-FFF2-40B4-BE49-F238E27FC236}">
                  <a16:creationId xmlns:a16="http://schemas.microsoft.com/office/drawing/2014/main" id="{18DAB392-EC1D-BDFC-8D2D-DD781DDD4F0A}"/>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719ED6-9BEC-AD7A-BD79-D8AC81EEF415}"/>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8ED07CDE-1800-4AD1-849D-AF87845D2B33}"/>
              </a:ext>
            </a:extLst>
          </p:cNvPr>
          <p:cNvSpPr/>
          <p:nvPr/>
        </p:nvSpPr>
        <p:spPr>
          <a:xfrm>
            <a:off x="4546939" y="1467561"/>
            <a:ext cx="437057" cy="242956"/>
          </a:xfrm>
          <a:prstGeom prst="rect">
            <a:avLst/>
          </a:prstGeom>
          <a:solidFill>
            <a:srgbClr val="F6F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8844F859-1998-43C1-924E-967D56198553}"/>
              </a:ext>
            </a:extLst>
          </p:cNvPr>
          <p:cNvSpPr/>
          <p:nvPr/>
        </p:nvSpPr>
        <p:spPr>
          <a:xfrm>
            <a:off x="7255849" y="1539951"/>
            <a:ext cx="437057" cy="242956"/>
          </a:xfrm>
          <a:prstGeom prst="rect">
            <a:avLst/>
          </a:prstGeom>
          <a:solidFill>
            <a:srgbClr val="F6F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CE9853D9-E5DE-4BDC-82FF-50CA4627A355}"/>
              </a:ext>
            </a:extLst>
          </p:cNvPr>
          <p:cNvSpPr/>
          <p:nvPr/>
        </p:nvSpPr>
        <p:spPr>
          <a:xfrm>
            <a:off x="1716109" y="1525736"/>
            <a:ext cx="437057" cy="242956"/>
          </a:xfrm>
          <a:prstGeom prst="rect">
            <a:avLst/>
          </a:prstGeom>
          <a:solidFill>
            <a:srgbClr val="F6F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298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F76C-D207-032D-1A68-2BABD8497D3F}"/>
              </a:ext>
            </a:extLst>
          </p:cNvPr>
          <p:cNvSpPr>
            <a:spLocks noGrp="1"/>
          </p:cNvSpPr>
          <p:nvPr>
            <p:ph type="title"/>
          </p:nvPr>
        </p:nvSpPr>
        <p:spPr/>
        <p:txBody>
          <a:bodyPr/>
          <a:lstStyle/>
          <a:p>
            <a:r>
              <a:rPr lang="en-TR" sz="4200" dirty="0"/>
              <a:t>Spatial Distribution of HC</a:t>
            </a:r>
            <a:r>
              <a:rPr lang="en-TR" sz="4200" baseline="-25000" dirty="0"/>
              <a:t>first</a:t>
            </a:r>
          </a:p>
        </p:txBody>
      </p:sp>
      <p:pic>
        <p:nvPicPr>
          <p:cNvPr id="5" name="Picture 4">
            <a:extLst>
              <a:ext uri="{FF2B5EF4-FFF2-40B4-BE49-F238E27FC236}">
                <a16:creationId xmlns:a16="http://schemas.microsoft.com/office/drawing/2014/main" id="{2A9BBD1C-3490-7FC0-E1AD-841EC3E3E9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656" y="1263226"/>
            <a:ext cx="8108687" cy="2697871"/>
          </a:xfrm>
          <a:prstGeom prst="rect">
            <a:avLst/>
          </a:prstGeom>
        </p:spPr>
      </p:pic>
      <p:grpSp>
        <p:nvGrpSpPr>
          <p:cNvPr id="3" name="Group 2">
            <a:extLst>
              <a:ext uri="{FF2B5EF4-FFF2-40B4-BE49-F238E27FC236}">
                <a16:creationId xmlns:a16="http://schemas.microsoft.com/office/drawing/2014/main" id="{C18347E8-287C-FEC2-051A-020E945B1699}"/>
              </a:ext>
            </a:extLst>
          </p:cNvPr>
          <p:cNvGrpSpPr/>
          <p:nvPr/>
        </p:nvGrpSpPr>
        <p:grpSpPr>
          <a:xfrm>
            <a:off x="0" y="4162978"/>
            <a:ext cx="9144001" cy="1038418"/>
            <a:chOff x="-1" y="5309113"/>
            <a:chExt cx="9144001" cy="913989"/>
          </a:xfrm>
        </p:grpSpPr>
        <p:sp>
          <p:nvSpPr>
            <p:cNvPr id="4" name="Content Placeholder 2">
              <a:extLst>
                <a:ext uri="{FF2B5EF4-FFF2-40B4-BE49-F238E27FC236}">
                  <a16:creationId xmlns:a16="http://schemas.microsoft.com/office/drawing/2014/main" id="{535676C8-8328-13F8-86DD-756BFE9ABD5D}"/>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t>HC</a:t>
              </a:r>
              <a:r>
                <a:rPr lang="en-US" sz="2400" baseline="-25000" dirty="0" err="1"/>
                <a:t>first</a:t>
              </a:r>
              <a:r>
                <a:rPr lang="en-US" sz="2400" dirty="0"/>
                <a:t> is as low as </a:t>
              </a:r>
              <a:r>
                <a:rPr lang="en-US" sz="2400" dirty="0">
                  <a:solidFill>
                    <a:srgbClr val="FF0000"/>
                  </a:solidFill>
                </a:rPr>
                <a:t>14531</a:t>
              </a:r>
              <a:r>
                <a:rPr lang="en-US" sz="2400" dirty="0"/>
                <a:t> across all tested rows/channels:</a:t>
              </a:r>
              <a:br>
                <a:rPr lang="en-US" sz="2400" dirty="0"/>
              </a:br>
              <a:r>
                <a:rPr lang="en-US" sz="2400" i="1" dirty="0"/>
                <a:t>Only</a:t>
              </a:r>
              <a:r>
                <a:rPr lang="en-US" sz="2400" dirty="0"/>
                <a:t> </a:t>
              </a:r>
              <a:r>
                <a:rPr lang="en-US" sz="2400" dirty="0">
                  <a:solidFill>
                    <a:srgbClr val="FF0000"/>
                  </a:solidFill>
                </a:rPr>
                <a:t>~1.3 </a:t>
              </a:r>
              <a:r>
                <a:rPr lang="en-US" sz="2400" dirty="0" err="1">
                  <a:solidFill>
                    <a:srgbClr val="FF0000"/>
                  </a:solidFill>
                </a:rPr>
                <a:t>ms</a:t>
              </a:r>
              <a:r>
                <a:rPr lang="en-US" sz="2400" dirty="0">
                  <a:solidFill>
                    <a:srgbClr val="FF0000"/>
                  </a:solidFill>
                </a:rPr>
                <a:t> </a:t>
              </a:r>
              <a:r>
                <a:rPr lang="en-US" sz="2400" dirty="0"/>
                <a:t>to induce a </a:t>
              </a:r>
              <a:r>
                <a:rPr lang="en-US" sz="2400" dirty="0" err="1"/>
                <a:t>RowHammer</a:t>
              </a:r>
              <a:r>
                <a:rPr lang="en-US" sz="2400" dirty="0"/>
                <a:t> bitflip</a:t>
              </a:r>
            </a:p>
          </p:txBody>
        </p:sp>
        <p:cxnSp>
          <p:nvCxnSpPr>
            <p:cNvPr id="6" name="Straight Connector 5">
              <a:extLst>
                <a:ext uri="{FF2B5EF4-FFF2-40B4-BE49-F238E27FC236}">
                  <a16:creationId xmlns:a16="http://schemas.microsoft.com/office/drawing/2014/main" id="{7E4E4F4F-9569-02EE-E794-595671784503}"/>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A7564FE-F66D-B68B-CD94-86288581F71D}"/>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B06EC8E-59F7-F661-24FA-1A148AB00988}"/>
              </a:ext>
            </a:extLst>
          </p:cNvPr>
          <p:cNvGrpSpPr/>
          <p:nvPr/>
        </p:nvGrpSpPr>
        <p:grpSpPr>
          <a:xfrm>
            <a:off x="-2200" y="5308276"/>
            <a:ext cx="9144001" cy="1038418"/>
            <a:chOff x="-1" y="5309113"/>
            <a:chExt cx="9144001" cy="913989"/>
          </a:xfrm>
        </p:grpSpPr>
        <p:sp>
          <p:nvSpPr>
            <p:cNvPr id="9" name="Content Placeholder 2">
              <a:extLst>
                <a:ext uri="{FF2B5EF4-FFF2-40B4-BE49-F238E27FC236}">
                  <a16:creationId xmlns:a16="http://schemas.microsoft.com/office/drawing/2014/main" id="{B8C62818-2796-C5F6-AB04-01882A428220}"/>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t>HC</a:t>
              </a:r>
              <a:r>
                <a:rPr lang="en-US" sz="2400" baseline="-25000" dirty="0" err="1"/>
                <a:t>first</a:t>
              </a:r>
              <a:r>
                <a:rPr lang="en-US" sz="2400" dirty="0"/>
                <a:t> distribution heavily </a:t>
              </a:r>
              <a:r>
                <a:rPr lang="en-US" sz="2400" dirty="0">
                  <a:solidFill>
                    <a:srgbClr val="0070C0"/>
                  </a:solidFill>
                </a:rPr>
                <a:t>depends</a:t>
              </a:r>
              <a:r>
                <a:rPr lang="en-US" sz="2400" dirty="0"/>
                <a:t> </a:t>
              </a:r>
              <a:r>
                <a:rPr lang="en-US" sz="2400" dirty="0">
                  <a:solidFill>
                    <a:srgbClr val="0070C0"/>
                  </a:solidFill>
                </a:rPr>
                <a:t>on</a:t>
              </a:r>
              <a:r>
                <a:rPr lang="en-US" sz="2400" dirty="0"/>
                <a:t> the </a:t>
              </a:r>
              <a:r>
                <a:rPr lang="en-US" sz="2400" dirty="0">
                  <a:solidFill>
                    <a:srgbClr val="0070C0"/>
                  </a:solidFill>
                </a:rPr>
                <a:t>data pattern</a:t>
              </a:r>
            </a:p>
          </p:txBody>
        </p:sp>
        <p:cxnSp>
          <p:nvCxnSpPr>
            <p:cNvPr id="10" name="Straight Connector 9">
              <a:extLst>
                <a:ext uri="{FF2B5EF4-FFF2-40B4-BE49-F238E27FC236}">
                  <a16:creationId xmlns:a16="http://schemas.microsoft.com/office/drawing/2014/main" id="{05E16B9E-08F8-81D2-CE83-37A261949896}"/>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2478A8B-E897-AFD8-D098-A816C96F6DD8}"/>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204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76EC-CD72-F572-1F9D-6D4B201E62B6}"/>
              </a:ext>
            </a:extLst>
          </p:cNvPr>
          <p:cNvSpPr>
            <a:spLocks noGrp="1"/>
          </p:cNvSpPr>
          <p:nvPr>
            <p:ph type="title"/>
          </p:nvPr>
        </p:nvSpPr>
        <p:spPr/>
        <p:txBody>
          <a:bodyPr/>
          <a:lstStyle/>
          <a:p>
            <a:r>
              <a:rPr lang="en-US" sz="4000" dirty="0"/>
              <a:t>Variation in Bit Error Rate</a:t>
            </a:r>
            <a:endParaRPr lang="en-TR" sz="4000" dirty="0"/>
          </a:p>
        </p:txBody>
      </p:sp>
      <p:pic>
        <p:nvPicPr>
          <p:cNvPr id="4" name="Content Placeholder 3">
            <a:extLst>
              <a:ext uri="{FF2B5EF4-FFF2-40B4-BE49-F238E27FC236}">
                <a16:creationId xmlns:a16="http://schemas.microsoft.com/office/drawing/2014/main" id="{E29D94FD-BF90-F3B2-42F0-DB774B9F2F26}"/>
              </a:ext>
            </a:extLst>
          </p:cNvPr>
          <p:cNvPicPr>
            <a:picLocks noGrp="1" noChangeAspect="1"/>
          </p:cNvPicPr>
          <p:nvPr>
            <p:ph idx="1"/>
          </p:nvPr>
        </p:nvPicPr>
        <p:blipFill>
          <a:blip r:embed="rId3"/>
          <a:stretch>
            <a:fillRect/>
          </a:stretch>
        </p:blipFill>
        <p:spPr>
          <a:xfrm>
            <a:off x="75991" y="1398977"/>
            <a:ext cx="8986838" cy="3226537"/>
          </a:xfrm>
          <a:prstGeom prst="rect">
            <a:avLst/>
          </a:prstGeom>
        </p:spPr>
      </p:pic>
      <p:sp>
        <p:nvSpPr>
          <p:cNvPr id="8" name="Rectangle 7">
            <a:extLst>
              <a:ext uri="{FF2B5EF4-FFF2-40B4-BE49-F238E27FC236}">
                <a16:creationId xmlns:a16="http://schemas.microsoft.com/office/drawing/2014/main" id="{47EEB3B3-A6B3-4DB1-8D76-690876FCEF0E}"/>
              </a:ext>
            </a:extLst>
          </p:cNvPr>
          <p:cNvSpPr/>
          <p:nvPr/>
        </p:nvSpPr>
        <p:spPr>
          <a:xfrm>
            <a:off x="7256723" y="3394765"/>
            <a:ext cx="640623" cy="19215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1A1D59CA-52D6-4B14-97CA-4B9823424B8A}"/>
              </a:ext>
            </a:extLst>
          </p:cNvPr>
          <p:cNvGrpSpPr/>
          <p:nvPr/>
        </p:nvGrpSpPr>
        <p:grpSpPr>
          <a:xfrm>
            <a:off x="0" y="5024369"/>
            <a:ext cx="9144001" cy="1038418"/>
            <a:chOff x="-1" y="5309113"/>
            <a:chExt cx="9144001" cy="913989"/>
          </a:xfrm>
        </p:grpSpPr>
        <p:sp>
          <p:nvSpPr>
            <p:cNvPr id="18" name="Content Placeholder 2">
              <a:extLst>
                <a:ext uri="{FF2B5EF4-FFF2-40B4-BE49-F238E27FC236}">
                  <a16:creationId xmlns:a16="http://schemas.microsoft.com/office/drawing/2014/main" id="{EA3B41A1-68BA-4BA0-ACD5-B1BD046A2541}"/>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Banks in the same channel have similar variation in BER</a:t>
              </a:r>
            </a:p>
          </p:txBody>
        </p:sp>
        <p:cxnSp>
          <p:nvCxnSpPr>
            <p:cNvPr id="19" name="Straight Connector 18">
              <a:extLst>
                <a:ext uri="{FF2B5EF4-FFF2-40B4-BE49-F238E27FC236}">
                  <a16:creationId xmlns:a16="http://schemas.microsoft.com/office/drawing/2014/main" id="{72D7BDD6-8FC1-4C46-8B8A-537D568F0AA6}"/>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C7AAC2-380D-411B-B4BD-5F7207F194BD}"/>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EC8A5CC8-69B4-4F70-9431-4D82ECB3F8C6}"/>
              </a:ext>
            </a:extLst>
          </p:cNvPr>
          <p:cNvCxnSpPr>
            <a:cxnSpLocks/>
          </p:cNvCxnSpPr>
          <p:nvPr/>
        </p:nvCxnSpPr>
        <p:spPr>
          <a:xfrm>
            <a:off x="1713947" y="2464905"/>
            <a:ext cx="1228035" cy="63610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194BFA-343E-4697-B79C-535B25A67660}"/>
              </a:ext>
            </a:extLst>
          </p:cNvPr>
          <p:cNvCxnSpPr>
            <a:cxnSpLocks/>
          </p:cNvCxnSpPr>
          <p:nvPr/>
        </p:nvCxnSpPr>
        <p:spPr>
          <a:xfrm flipH="1" flipV="1">
            <a:off x="1077843" y="1965739"/>
            <a:ext cx="79515" cy="30480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F975761-23D0-4B07-A6FE-11F1DD45DBCA}"/>
              </a:ext>
            </a:extLst>
          </p:cNvPr>
          <p:cNvSpPr txBox="1"/>
          <p:nvPr/>
        </p:nvSpPr>
        <p:spPr>
          <a:xfrm>
            <a:off x="344556" y="1054283"/>
            <a:ext cx="3164392" cy="369332"/>
          </a:xfrm>
          <a:prstGeom prst="rect">
            <a:avLst/>
          </a:prstGeom>
          <a:noFill/>
        </p:spPr>
        <p:txBody>
          <a:bodyPr wrap="none" rtlCol="0">
            <a:spAutoFit/>
          </a:bodyPr>
          <a:lstStyle/>
          <a:p>
            <a:pPr algn="l"/>
            <a:r>
              <a:rPr lang="en-US" dirty="0">
                <a:solidFill>
                  <a:srgbClr val="00B050"/>
                </a:solidFill>
                <a:latin typeface="Cambria" panose="02040503050406030204" pitchFamily="18" charset="0"/>
                <a:ea typeface="Cambria" panose="02040503050406030204" pitchFamily="18" charset="0"/>
              </a:rPr>
              <a:t>Small distance on x and y axes</a:t>
            </a:r>
            <a:endParaRPr lang="en-CH" dirty="0">
              <a:solidFill>
                <a:srgbClr val="00B050"/>
              </a:solidFill>
              <a:latin typeface="Cambria" panose="02040503050406030204" pitchFamily="18" charset="0"/>
              <a:ea typeface="Cambria" panose="02040503050406030204" pitchFamily="18" charset="0"/>
            </a:endParaRPr>
          </a:p>
        </p:txBody>
      </p:sp>
      <p:cxnSp>
        <p:nvCxnSpPr>
          <p:cNvPr id="29" name="Connector: Curved 28">
            <a:extLst>
              <a:ext uri="{FF2B5EF4-FFF2-40B4-BE49-F238E27FC236}">
                <a16:creationId xmlns:a16="http://schemas.microsoft.com/office/drawing/2014/main" id="{E197071F-757A-4127-9BAB-14DF18A90E07}"/>
              </a:ext>
            </a:extLst>
          </p:cNvPr>
          <p:cNvCxnSpPr>
            <a:endCxn id="27" idx="1"/>
          </p:cNvCxnSpPr>
          <p:nvPr/>
        </p:nvCxnSpPr>
        <p:spPr>
          <a:xfrm rot="16200000" flipV="1">
            <a:off x="288171" y="1295335"/>
            <a:ext cx="881399" cy="768627"/>
          </a:xfrm>
          <a:prstGeom prst="curvedConnector4">
            <a:avLst>
              <a:gd name="adj1" fmla="val 432"/>
              <a:gd name="adj2" fmla="val 12974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D13521-639D-4C5C-A2C7-C50EACD69966}"/>
              </a:ext>
            </a:extLst>
          </p:cNvPr>
          <p:cNvSpPr txBox="1"/>
          <p:nvPr/>
        </p:nvSpPr>
        <p:spPr>
          <a:xfrm>
            <a:off x="3359425" y="2085874"/>
            <a:ext cx="3151568" cy="369332"/>
          </a:xfrm>
          <a:prstGeom prst="rect">
            <a:avLst/>
          </a:prstGeom>
          <a:noFill/>
        </p:spPr>
        <p:txBody>
          <a:bodyPr wrap="none" rtlCol="0">
            <a:spAutoFit/>
          </a:bodyPr>
          <a:lstStyle/>
          <a:p>
            <a:pPr algn="l"/>
            <a:r>
              <a:rPr lang="en-US" dirty="0">
                <a:solidFill>
                  <a:srgbClr val="FF0000"/>
                </a:solidFill>
                <a:latin typeface="Cambria" panose="02040503050406030204" pitchFamily="18" charset="0"/>
                <a:ea typeface="Cambria" panose="02040503050406030204" pitchFamily="18" charset="0"/>
              </a:rPr>
              <a:t>Large distance on x and y axes</a:t>
            </a:r>
            <a:endParaRPr lang="en-CH" dirty="0">
              <a:solidFill>
                <a:srgbClr val="FF0000"/>
              </a:solidFill>
              <a:latin typeface="Cambria" panose="02040503050406030204" pitchFamily="18" charset="0"/>
              <a:ea typeface="Cambria" panose="02040503050406030204" pitchFamily="18" charset="0"/>
            </a:endParaRPr>
          </a:p>
        </p:txBody>
      </p:sp>
      <p:cxnSp>
        <p:nvCxnSpPr>
          <p:cNvPr id="32" name="Connector: Curved 31">
            <a:extLst>
              <a:ext uri="{FF2B5EF4-FFF2-40B4-BE49-F238E27FC236}">
                <a16:creationId xmlns:a16="http://schemas.microsoft.com/office/drawing/2014/main" id="{98B7E6D3-E3A7-4D9D-B69E-C0A93F5EA55E}"/>
              </a:ext>
            </a:extLst>
          </p:cNvPr>
          <p:cNvCxnSpPr>
            <a:cxnSpLocks/>
            <a:endCxn id="31" idx="1"/>
          </p:cNvCxnSpPr>
          <p:nvPr/>
        </p:nvCxnSpPr>
        <p:spPr>
          <a:xfrm flipV="1">
            <a:off x="2398645" y="2270540"/>
            <a:ext cx="960780" cy="512420"/>
          </a:xfrm>
          <a:prstGeom prst="curvedConnector3">
            <a:avLst>
              <a:gd name="adj1" fmla="val 50000"/>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E2E5CE6-EEF0-39FE-D637-FE8FC4056238}"/>
              </a:ext>
            </a:extLst>
          </p:cNvPr>
          <p:cNvSpPr/>
          <p:nvPr/>
        </p:nvSpPr>
        <p:spPr>
          <a:xfrm rot="20716221">
            <a:off x="3111183" y="1807770"/>
            <a:ext cx="501699" cy="22393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2149244-BBFD-97FC-C0CF-2117C7AEB6BD}"/>
              </a:ext>
            </a:extLst>
          </p:cNvPr>
          <p:cNvSpPr txBox="1"/>
          <p:nvPr/>
        </p:nvSpPr>
        <p:spPr>
          <a:xfrm>
            <a:off x="3830933" y="932386"/>
            <a:ext cx="4306347" cy="369332"/>
          </a:xfrm>
          <a:prstGeom prst="rect">
            <a:avLst/>
          </a:prstGeom>
          <a:noFill/>
        </p:spPr>
        <p:txBody>
          <a:bodyPr wrap="square" rtlCol="0">
            <a:spAutoFit/>
          </a:bodyPr>
          <a:lstStyle/>
          <a:p>
            <a:pPr algn="l"/>
            <a:r>
              <a:rPr lang="en-US" dirty="0">
                <a:solidFill>
                  <a:srgbClr val="00B0F0"/>
                </a:solidFill>
                <a:latin typeface="Cambria" panose="02040503050406030204" pitchFamily="18" charset="0"/>
                <a:ea typeface="Cambria" panose="02040503050406030204" pitchFamily="18" charset="0"/>
              </a:rPr>
              <a:t>Two different banks in the same channel</a:t>
            </a:r>
            <a:endParaRPr lang="en-CH" dirty="0">
              <a:solidFill>
                <a:srgbClr val="00B0F0"/>
              </a:solidFill>
              <a:latin typeface="Cambria" panose="02040503050406030204" pitchFamily="18" charset="0"/>
              <a:ea typeface="Cambria" panose="02040503050406030204" pitchFamily="18" charset="0"/>
            </a:endParaRPr>
          </a:p>
        </p:txBody>
      </p:sp>
      <p:cxnSp>
        <p:nvCxnSpPr>
          <p:cNvPr id="7" name="Curved Connector 6">
            <a:extLst>
              <a:ext uri="{FF2B5EF4-FFF2-40B4-BE49-F238E27FC236}">
                <a16:creationId xmlns:a16="http://schemas.microsoft.com/office/drawing/2014/main" id="{D12D5272-32C3-32CF-2F2B-19E20BC19C0F}"/>
              </a:ext>
            </a:extLst>
          </p:cNvPr>
          <p:cNvCxnSpPr>
            <a:cxnSpLocks/>
            <a:stCxn id="3" idx="6"/>
            <a:endCxn id="5" idx="2"/>
          </p:cNvCxnSpPr>
          <p:nvPr/>
        </p:nvCxnSpPr>
        <p:spPr>
          <a:xfrm flipV="1">
            <a:off x="3604638" y="1301718"/>
            <a:ext cx="2379469" cy="554238"/>
          </a:xfrm>
          <a:prstGeom prst="curved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3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AB21-B35F-2EA0-D831-61F5EC8364F6}"/>
              </a:ext>
            </a:extLst>
          </p:cNvPr>
          <p:cNvSpPr>
            <a:spLocks noGrp="1"/>
          </p:cNvSpPr>
          <p:nvPr>
            <p:ph type="title"/>
          </p:nvPr>
        </p:nvSpPr>
        <p:spPr/>
        <p:txBody>
          <a:bodyPr/>
          <a:lstStyle/>
          <a:p>
            <a:r>
              <a:rPr lang="en-TR" sz="4300" dirty="0"/>
              <a:t>Hypotheses from Characterization</a:t>
            </a:r>
          </a:p>
        </p:txBody>
      </p:sp>
      <p:sp>
        <p:nvSpPr>
          <p:cNvPr id="3" name="Content Placeholder 2">
            <a:extLst>
              <a:ext uri="{FF2B5EF4-FFF2-40B4-BE49-F238E27FC236}">
                <a16:creationId xmlns:a16="http://schemas.microsoft.com/office/drawing/2014/main" id="{1D2F1976-B3C3-1CA8-EAE5-9CBC5B3490B3}"/>
              </a:ext>
            </a:extLst>
          </p:cNvPr>
          <p:cNvSpPr>
            <a:spLocks noGrp="1"/>
          </p:cNvSpPr>
          <p:nvPr>
            <p:ph idx="1"/>
          </p:nvPr>
        </p:nvSpPr>
        <p:spPr>
          <a:xfrm>
            <a:off x="75991" y="1840675"/>
            <a:ext cx="8987622" cy="4569402"/>
          </a:xfrm>
        </p:spPr>
        <p:txBody>
          <a:bodyPr/>
          <a:lstStyle/>
          <a:p>
            <a:pPr marL="514350" indent="-514350">
              <a:buFont typeface="+mj-lt"/>
              <a:buAutoNum type="arabicPeriod"/>
            </a:pPr>
            <a:r>
              <a:rPr lang="en-TR" sz="2800" dirty="0"/>
              <a:t>Similar BER &amp; H</a:t>
            </a:r>
            <a:r>
              <a:rPr lang="en-US" sz="2800" dirty="0"/>
              <a:t>C</a:t>
            </a:r>
            <a:r>
              <a:rPr lang="en-TR" sz="2800" baseline="-25000" dirty="0"/>
              <a:t>first</a:t>
            </a:r>
            <a:r>
              <a:rPr lang="en-TR" sz="2800" dirty="0"/>
              <a:t> </a:t>
            </a:r>
            <a:br>
              <a:rPr lang="en-TR" sz="2800" dirty="0"/>
            </a:br>
            <a:r>
              <a:rPr lang="en-TR" sz="2800" dirty="0"/>
              <a:t>within </a:t>
            </a:r>
            <a:r>
              <a:rPr lang="en-TR" sz="2800" dirty="0">
                <a:solidFill>
                  <a:srgbClr val="0070C0"/>
                </a:solidFill>
              </a:rPr>
              <a:t>groups of two channels</a:t>
            </a:r>
            <a:br>
              <a:rPr lang="en-TR" sz="2800" dirty="0"/>
            </a:br>
            <a:r>
              <a:rPr lang="en-TR" sz="2800" dirty="0"/>
              <a:t>suggests </a:t>
            </a:r>
            <a:r>
              <a:rPr lang="en-TR" sz="2800" dirty="0">
                <a:solidFill>
                  <a:srgbClr val="0070C0"/>
                </a:solidFill>
              </a:rPr>
              <a:t>these channels </a:t>
            </a:r>
            <a:br>
              <a:rPr lang="en-TR" sz="2800" dirty="0">
                <a:solidFill>
                  <a:srgbClr val="0070C0"/>
                </a:solidFill>
              </a:rPr>
            </a:br>
            <a:r>
              <a:rPr lang="en-TR" sz="2800" dirty="0">
                <a:solidFill>
                  <a:srgbClr val="0070C0"/>
                </a:solidFill>
              </a:rPr>
              <a:t>share DRAM dies</a:t>
            </a:r>
            <a:br>
              <a:rPr lang="en-TR" sz="2800" dirty="0">
                <a:solidFill>
                  <a:srgbClr val="0070C0"/>
                </a:solidFill>
              </a:rPr>
            </a:br>
            <a:endParaRPr lang="en-TR" sz="2800" dirty="0">
              <a:solidFill>
                <a:srgbClr val="0070C0"/>
              </a:solidFill>
            </a:endParaRPr>
          </a:p>
          <a:p>
            <a:pPr marL="0" indent="0">
              <a:buNone/>
            </a:pPr>
            <a:endParaRPr lang="en-TR" sz="1800" dirty="0"/>
          </a:p>
          <a:p>
            <a:pPr marL="514350" indent="-514350">
              <a:buFont typeface="+mj-lt"/>
              <a:buAutoNum type="arabicPeriod" startAt="2"/>
            </a:pPr>
            <a:r>
              <a:rPr lang="en-TR" sz="2800" dirty="0"/>
              <a:t>RowHammer BER</a:t>
            </a:r>
            <a:r>
              <a:rPr lang="en-GB" sz="2800" dirty="0"/>
              <a:t> </a:t>
            </a:r>
            <a:br>
              <a:rPr lang="en-GB" sz="2800" dirty="0"/>
            </a:br>
            <a:r>
              <a:rPr lang="en-TR" sz="2800" dirty="0"/>
              <a:t>change</a:t>
            </a:r>
            <a:r>
              <a:rPr lang="en-GB" sz="2800" dirty="0"/>
              <a:t>s</a:t>
            </a:r>
            <a:r>
              <a:rPr lang="en-TR" sz="2800" dirty="0"/>
              <a:t> with the row’s </a:t>
            </a:r>
            <a:r>
              <a:rPr lang="en-TR" sz="2800" dirty="0">
                <a:solidFill>
                  <a:srgbClr val="0070C0"/>
                </a:solidFill>
              </a:rPr>
              <a:t>proximity</a:t>
            </a:r>
            <a:br>
              <a:rPr lang="en-TR" sz="2800" dirty="0"/>
            </a:br>
            <a:r>
              <a:rPr lang="en-TR" sz="2800" dirty="0"/>
              <a:t>to </a:t>
            </a:r>
            <a:r>
              <a:rPr lang="en-TR" sz="2800" dirty="0">
                <a:solidFill>
                  <a:srgbClr val="0070C0"/>
                </a:solidFill>
              </a:rPr>
              <a:t>sense amplifiers and bank I/O</a:t>
            </a:r>
          </a:p>
          <a:p>
            <a:pPr marL="0" indent="0">
              <a:buNone/>
            </a:pPr>
            <a:endParaRPr lang="en-TR" sz="2800" dirty="0"/>
          </a:p>
        </p:txBody>
      </p:sp>
      <p:pic>
        <p:nvPicPr>
          <p:cNvPr id="5" name="Picture 4">
            <a:extLst>
              <a:ext uri="{FF2B5EF4-FFF2-40B4-BE49-F238E27FC236}">
                <a16:creationId xmlns:a16="http://schemas.microsoft.com/office/drawing/2014/main" id="{69FB4455-3013-F6B9-149F-2188B1D61DF1}"/>
              </a:ext>
            </a:extLst>
          </p:cNvPr>
          <p:cNvPicPr>
            <a:picLocks noChangeAspect="1"/>
          </p:cNvPicPr>
          <p:nvPr/>
        </p:nvPicPr>
        <p:blipFill>
          <a:blip r:embed="rId3"/>
          <a:stretch>
            <a:fillRect/>
          </a:stretch>
        </p:blipFill>
        <p:spPr>
          <a:xfrm>
            <a:off x="5943022" y="1219199"/>
            <a:ext cx="1989695" cy="2488552"/>
          </a:xfrm>
          <a:prstGeom prst="rect">
            <a:avLst/>
          </a:prstGeom>
        </p:spPr>
      </p:pic>
      <p:pic>
        <p:nvPicPr>
          <p:cNvPr id="7" name="Picture 6">
            <a:extLst>
              <a:ext uri="{FF2B5EF4-FFF2-40B4-BE49-F238E27FC236}">
                <a16:creationId xmlns:a16="http://schemas.microsoft.com/office/drawing/2014/main" id="{3E8B27A0-2C0D-9F52-1A0B-3FBB039273BB}"/>
              </a:ext>
            </a:extLst>
          </p:cNvPr>
          <p:cNvPicPr>
            <a:picLocks noChangeAspect="1"/>
          </p:cNvPicPr>
          <p:nvPr/>
        </p:nvPicPr>
        <p:blipFill rotWithShape="1">
          <a:blip r:embed="rId4"/>
          <a:srcRect b="3193"/>
          <a:stretch/>
        </p:blipFill>
        <p:spPr>
          <a:xfrm>
            <a:off x="7932717" y="1219199"/>
            <a:ext cx="876300" cy="2139245"/>
          </a:xfrm>
          <a:prstGeom prst="rect">
            <a:avLst/>
          </a:prstGeom>
        </p:spPr>
      </p:pic>
      <p:sp>
        <p:nvSpPr>
          <p:cNvPr id="4" name="TextBox 3">
            <a:extLst>
              <a:ext uri="{FF2B5EF4-FFF2-40B4-BE49-F238E27FC236}">
                <a16:creationId xmlns:a16="http://schemas.microsoft.com/office/drawing/2014/main" id="{48EA884A-B6C0-4D67-B4C9-2FCFE14ED296}"/>
              </a:ext>
            </a:extLst>
          </p:cNvPr>
          <p:cNvSpPr txBox="1"/>
          <p:nvPr/>
        </p:nvSpPr>
        <p:spPr>
          <a:xfrm>
            <a:off x="-547511" y="2444044"/>
            <a:ext cx="184731" cy="369332"/>
          </a:xfrm>
          <a:prstGeom prst="rect">
            <a:avLst/>
          </a:prstGeom>
          <a:noFill/>
        </p:spPr>
        <p:txBody>
          <a:bodyPr wrap="none" rtlCol="0">
            <a:spAutoFit/>
          </a:bodyPr>
          <a:lstStyle/>
          <a:p>
            <a:pPr algn="l"/>
            <a:endParaRPr lang="en-TR" dirty="0">
              <a:latin typeface="Cambria" panose="02040503050406030204" pitchFamily="18" charset="0"/>
              <a:ea typeface="Cambria" panose="02040503050406030204" pitchFamily="18" charset="0"/>
            </a:endParaRPr>
          </a:p>
        </p:txBody>
      </p:sp>
      <p:grpSp>
        <p:nvGrpSpPr>
          <p:cNvPr id="20" name="Group 19">
            <a:extLst>
              <a:ext uri="{FF2B5EF4-FFF2-40B4-BE49-F238E27FC236}">
                <a16:creationId xmlns:a16="http://schemas.microsoft.com/office/drawing/2014/main" id="{E386AB2A-4422-8E9A-9905-E9CD991F1799}"/>
              </a:ext>
            </a:extLst>
          </p:cNvPr>
          <p:cNvGrpSpPr/>
          <p:nvPr/>
        </p:nvGrpSpPr>
        <p:grpSpPr>
          <a:xfrm>
            <a:off x="5858355" y="3800227"/>
            <a:ext cx="3041568" cy="2427302"/>
            <a:chOff x="4820357" y="3635936"/>
            <a:chExt cx="3529409" cy="2816619"/>
          </a:xfrm>
        </p:grpSpPr>
        <p:pic>
          <p:nvPicPr>
            <p:cNvPr id="13" name="Picture 12">
              <a:extLst>
                <a:ext uri="{FF2B5EF4-FFF2-40B4-BE49-F238E27FC236}">
                  <a16:creationId xmlns:a16="http://schemas.microsoft.com/office/drawing/2014/main" id="{BAF0BC14-7D1F-7893-657A-FC4B7EE34645}"/>
                </a:ext>
              </a:extLst>
            </p:cNvPr>
            <p:cNvPicPr>
              <a:picLocks noChangeAspect="1"/>
            </p:cNvPicPr>
            <p:nvPr/>
          </p:nvPicPr>
          <p:blipFill rotWithShape="1">
            <a:blip r:embed="rId5">
              <a:extLst>
                <a:ext uri="{28A0092B-C50C-407E-A947-70E740481C1C}">
                  <a14:useLocalDpi xmlns:a14="http://schemas.microsoft.com/office/drawing/2010/main" val="0"/>
                </a:ext>
              </a:extLst>
            </a:blip>
            <a:srcRect l="63295"/>
            <a:stretch/>
          </p:blipFill>
          <p:spPr>
            <a:xfrm>
              <a:off x="5373512" y="3635936"/>
              <a:ext cx="2976254" cy="2803395"/>
            </a:xfrm>
            <a:prstGeom prst="rect">
              <a:avLst/>
            </a:prstGeom>
          </p:spPr>
        </p:pic>
        <p:pic>
          <p:nvPicPr>
            <p:cNvPr id="14" name="Picture 13">
              <a:extLst>
                <a:ext uri="{FF2B5EF4-FFF2-40B4-BE49-F238E27FC236}">
                  <a16:creationId xmlns:a16="http://schemas.microsoft.com/office/drawing/2014/main" id="{0E1641FC-155F-EE77-9DC8-A0C40CF8B4C7}"/>
                </a:ext>
              </a:extLst>
            </p:cNvPr>
            <p:cNvPicPr>
              <a:picLocks noChangeAspect="1"/>
            </p:cNvPicPr>
            <p:nvPr/>
          </p:nvPicPr>
          <p:blipFill rotWithShape="1">
            <a:blip r:embed="rId5">
              <a:extLst>
                <a:ext uri="{28A0092B-C50C-407E-A947-70E740481C1C}">
                  <a14:useLocalDpi xmlns:a14="http://schemas.microsoft.com/office/drawing/2010/main" val="0"/>
                </a:ext>
              </a:extLst>
            </a:blip>
            <a:srcRect l="18" r="93160"/>
            <a:stretch/>
          </p:blipFill>
          <p:spPr>
            <a:xfrm>
              <a:off x="4820357" y="3649160"/>
              <a:ext cx="553155" cy="2803395"/>
            </a:xfrm>
            <a:prstGeom prst="rect">
              <a:avLst/>
            </a:prstGeom>
          </p:spPr>
        </p:pic>
        <p:sp>
          <p:nvSpPr>
            <p:cNvPr id="15" name="Rectangle 14">
              <a:extLst>
                <a:ext uri="{FF2B5EF4-FFF2-40B4-BE49-F238E27FC236}">
                  <a16:creationId xmlns:a16="http://schemas.microsoft.com/office/drawing/2014/main" id="{E4C2D427-2B0D-E01E-A772-5E0632AE118F}"/>
                </a:ext>
              </a:extLst>
            </p:cNvPr>
            <p:cNvSpPr/>
            <p:nvPr/>
          </p:nvSpPr>
          <p:spPr>
            <a:xfrm>
              <a:off x="6935410" y="3702705"/>
              <a:ext cx="553154" cy="224648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grpSp>
      <p:sp>
        <p:nvSpPr>
          <p:cNvPr id="11" name="Rectangle 10">
            <a:extLst>
              <a:ext uri="{FF2B5EF4-FFF2-40B4-BE49-F238E27FC236}">
                <a16:creationId xmlns:a16="http://schemas.microsoft.com/office/drawing/2014/main" id="{56D69508-42AA-402A-9DFC-F81C938EE0F7}"/>
              </a:ext>
            </a:extLst>
          </p:cNvPr>
          <p:cNvSpPr/>
          <p:nvPr/>
        </p:nvSpPr>
        <p:spPr>
          <a:xfrm>
            <a:off x="7739270" y="4086271"/>
            <a:ext cx="348973" cy="242956"/>
          </a:xfrm>
          <a:prstGeom prst="rect">
            <a:avLst/>
          </a:prstGeom>
          <a:solidFill>
            <a:srgbClr val="F6F5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4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AB21-B35F-2EA0-D831-61F5EC8364F6}"/>
              </a:ext>
            </a:extLst>
          </p:cNvPr>
          <p:cNvSpPr>
            <a:spLocks noGrp="1"/>
          </p:cNvSpPr>
          <p:nvPr>
            <p:ph type="title"/>
          </p:nvPr>
        </p:nvSpPr>
        <p:spPr/>
        <p:txBody>
          <a:bodyPr/>
          <a:lstStyle/>
          <a:p>
            <a:r>
              <a:rPr lang="en-US" sz="3600" dirty="0"/>
              <a:t>Implications on Attacks and Mitigations</a:t>
            </a:r>
            <a:endParaRPr lang="en-TR" sz="3600" dirty="0"/>
          </a:p>
        </p:txBody>
      </p:sp>
      <p:sp>
        <p:nvSpPr>
          <p:cNvPr id="8" name="Content Placeholder 7">
            <a:extLst>
              <a:ext uri="{FF2B5EF4-FFF2-40B4-BE49-F238E27FC236}">
                <a16:creationId xmlns:a16="http://schemas.microsoft.com/office/drawing/2014/main" id="{569EE4F1-6F68-4CA1-BF0B-A5001A9ADC8B}"/>
              </a:ext>
            </a:extLst>
          </p:cNvPr>
          <p:cNvSpPr>
            <a:spLocks noGrp="1"/>
          </p:cNvSpPr>
          <p:nvPr>
            <p:ph idx="1"/>
          </p:nvPr>
        </p:nvSpPr>
        <p:spPr>
          <a:xfrm>
            <a:off x="78189" y="2632758"/>
            <a:ext cx="8987622" cy="474387"/>
          </a:xfrm>
        </p:spPr>
        <p:txBody>
          <a:bodyPr/>
          <a:lstStyle/>
          <a:p>
            <a:pPr marL="0" indent="0" algn="ctr">
              <a:buNone/>
            </a:pPr>
            <a:r>
              <a:rPr lang="en-US" sz="2400" dirty="0">
                <a:solidFill>
                  <a:schemeClr val="accent5"/>
                </a:solidFill>
              </a:rPr>
              <a:t>Two</a:t>
            </a:r>
            <a:r>
              <a:rPr lang="en-US" sz="2400" dirty="0"/>
              <a:t> </a:t>
            </a:r>
            <a:r>
              <a:rPr lang="en-US" sz="2400" dirty="0">
                <a:solidFill>
                  <a:schemeClr val="accent5"/>
                </a:solidFill>
              </a:rPr>
              <a:t>implications </a:t>
            </a:r>
            <a:r>
              <a:rPr lang="en-US" sz="2400" dirty="0"/>
              <a:t>for </a:t>
            </a:r>
            <a:r>
              <a:rPr lang="en-US" sz="2400" dirty="0" err="1"/>
              <a:t>RowHammer</a:t>
            </a:r>
            <a:r>
              <a:rPr lang="en-US" sz="2400" dirty="0"/>
              <a:t> </a:t>
            </a:r>
            <a:r>
              <a:rPr lang="en-US" sz="2400" dirty="0">
                <a:solidFill>
                  <a:schemeClr val="accent5"/>
                </a:solidFill>
              </a:rPr>
              <a:t>attacks and mitigations</a:t>
            </a:r>
            <a:endParaRPr lang="en-US" sz="2400" dirty="0"/>
          </a:p>
        </p:txBody>
      </p:sp>
      <p:grpSp>
        <p:nvGrpSpPr>
          <p:cNvPr id="16" name="Group 15">
            <a:extLst>
              <a:ext uri="{FF2B5EF4-FFF2-40B4-BE49-F238E27FC236}">
                <a16:creationId xmlns:a16="http://schemas.microsoft.com/office/drawing/2014/main" id="{1997C6CE-7C16-4EB9-8267-33337CFED13D}"/>
              </a:ext>
            </a:extLst>
          </p:cNvPr>
          <p:cNvGrpSpPr/>
          <p:nvPr/>
        </p:nvGrpSpPr>
        <p:grpSpPr>
          <a:xfrm>
            <a:off x="-5717" y="1180301"/>
            <a:ext cx="9144001" cy="819229"/>
            <a:chOff x="-1" y="5309113"/>
            <a:chExt cx="9144001" cy="913989"/>
          </a:xfrm>
        </p:grpSpPr>
        <p:sp>
          <p:nvSpPr>
            <p:cNvPr id="17" name="Content Placeholder 2">
              <a:extLst>
                <a:ext uri="{FF2B5EF4-FFF2-40B4-BE49-F238E27FC236}">
                  <a16:creationId xmlns:a16="http://schemas.microsoft.com/office/drawing/2014/main" id="{FAB406AD-FC26-44F3-811A-E7DC02A63D80}"/>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Key Observation:</a:t>
              </a:r>
              <a:r>
                <a:rPr lang="en-US" sz="2400" dirty="0"/>
                <a:t> </a:t>
              </a:r>
              <a:r>
                <a:rPr lang="en-US" sz="2400" dirty="0" err="1"/>
                <a:t>RowHammer</a:t>
              </a:r>
              <a:r>
                <a:rPr lang="en-US" sz="2400" dirty="0"/>
                <a:t> BER and </a:t>
              </a:r>
              <a:r>
                <a:rPr lang="en-US" sz="2400" dirty="0" err="1"/>
                <a:t>HC</a:t>
              </a:r>
              <a:r>
                <a:rPr lang="en-US" sz="2400" baseline="-25000" dirty="0" err="1"/>
                <a:t>first</a:t>
              </a:r>
              <a:r>
                <a:rPr lang="en-US" sz="2400" dirty="0"/>
                <a:t> vary across channels</a:t>
              </a:r>
            </a:p>
          </p:txBody>
        </p:sp>
        <p:cxnSp>
          <p:nvCxnSpPr>
            <p:cNvPr id="18" name="Straight Connector 17">
              <a:extLst>
                <a:ext uri="{FF2B5EF4-FFF2-40B4-BE49-F238E27FC236}">
                  <a16:creationId xmlns:a16="http://schemas.microsoft.com/office/drawing/2014/main" id="{495E8365-8958-45A1-8436-838630A105CA}"/>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01BB027-E736-424F-A15B-80A9D72641D9}"/>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E1260073-4920-48B5-B2D7-3A7EF5F5F04F}"/>
              </a:ext>
            </a:extLst>
          </p:cNvPr>
          <p:cNvSpPr/>
          <p:nvPr/>
        </p:nvSpPr>
        <p:spPr>
          <a:xfrm>
            <a:off x="10133" y="3656693"/>
            <a:ext cx="9138284" cy="868621"/>
          </a:xfrm>
          <a:prstGeom prst="rect">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2400" dirty="0">
                <a:solidFill>
                  <a:srgbClr val="FF0000"/>
                </a:solidFill>
                <a:latin typeface="Cambria" panose="02040503050406030204" pitchFamily="18" charset="0"/>
              </a:rPr>
              <a:t>A </a:t>
            </a:r>
            <a:r>
              <a:rPr lang="en-US" sz="2400" dirty="0" err="1">
                <a:solidFill>
                  <a:srgbClr val="FF0000"/>
                </a:solidFill>
                <a:latin typeface="Cambria" panose="02040503050406030204" pitchFamily="18" charset="0"/>
              </a:rPr>
              <a:t>RowHammer</a:t>
            </a:r>
            <a:r>
              <a:rPr lang="en-US" sz="2400" dirty="0">
                <a:solidFill>
                  <a:srgbClr val="FF0000"/>
                </a:solidFill>
                <a:latin typeface="Cambria" panose="02040503050406030204" pitchFamily="18" charset="0"/>
              </a:rPr>
              <a:t> attack </a:t>
            </a:r>
            <a:r>
              <a:rPr lang="en-US" sz="2400" dirty="0">
                <a:solidFill>
                  <a:schemeClr val="tx1"/>
                </a:solidFill>
                <a:latin typeface="Cambria" panose="02040503050406030204" pitchFamily="18" charset="0"/>
              </a:rPr>
              <a:t>can use </a:t>
            </a:r>
            <a:r>
              <a:rPr lang="en-US" sz="2400" dirty="0">
                <a:solidFill>
                  <a:srgbClr val="FF0000"/>
                </a:solidFill>
                <a:latin typeface="Cambria" panose="02040503050406030204" pitchFamily="18" charset="0"/>
              </a:rPr>
              <a:t>the most-RH-vulnerable </a:t>
            </a:r>
            <a:br>
              <a:rPr lang="en-US" sz="2400" dirty="0">
                <a:solidFill>
                  <a:schemeClr val="tx1"/>
                </a:solidFill>
                <a:latin typeface="Cambria" panose="02040503050406030204" pitchFamily="18" charset="0"/>
              </a:rPr>
            </a:br>
            <a:r>
              <a:rPr lang="en-US" sz="2400" dirty="0">
                <a:solidFill>
                  <a:schemeClr val="tx1"/>
                </a:solidFill>
                <a:latin typeface="Cambria" panose="02040503050406030204" pitchFamily="18" charset="0"/>
              </a:rPr>
              <a:t>HBM2 channel to </a:t>
            </a:r>
            <a:r>
              <a:rPr lang="en-US" sz="2400" dirty="0">
                <a:solidFill>
                  <a:srgbClr val="FF0000"/>
                </a:solidFill>
                <a:latin typeface="Cambria" panose="02040503050406030204" pitchFamily="18" charset="0"/>
              </a:rPr>
              <a:t>prepare for</a:t>
            </a:r>
            <a:r>
              <a:rPr lang="en-US" sz="2400" dirty="0">
                <a:solidFill>
                  <a:schemeClr val="tx1"/>
                </a:solidFill>
                <a:latin typeface="Cambria" panose="02040503050406030204" pitchFamily="18" charset="0"/>
              </a:rPr>
              <a:t> and </a:t>
            </a:r>
            <a:r>
              <a:rPr lang="en-US" sz="2400" dirty="0">
                <a:solidFill>
                  <a:srgbClr val="FF0000"/>
                </a:solidFill>
                <a:latin typeface="Cambria" panose="02040503050406030204" pitchFamily="18" charset="0"/>
              </a:rPr>
              <a:t>perform</a:t>
            </a:r>
            <a:r>
              <a:rPr lang="en-US" sz="2400" dirty="0">
                <a:solidFill>
                  <a:schemeClr val="tx1"/>
                </a:solidFill>
                <a:latin typeface="Cambria" panose="02040503050406030204" pitchFamily="18" charset="0"/>
              </a:rPr>
              <a:t> the attack </a:t>
            </a:r>
            <a:r>
              <a:rPr lang="en-US" sz="2400" dirty="0">
                <a:solidFill>
                  <a:srgbClr val="FF0000"/>
                </a:solidFill>
                <a:latin typeface="Cambria" panose="02040503050406030204" pitchFamily="18" charset="0"/>
              </a:rPr>
              <a:t>faster</a:t>
            </a:r>
          </a:p>
        </p:txBody>
      </p:sp>
      <p:sp>
        <p:nvSpPr>
          <p:cNvPr id="27" name="Rectangle 26">
            <a:extLst>
              <a:ext uri="{FF2B5EF4-FFF2-40B4-BE49-F238E27FC236}">
                <a16:creationId xmlns:a16="http://schemas.microsoft.com/office/drawing/2014/main" id="{CADCF385-2187-40D2-BA94-00BBA868565B}"/>
              </a:ext>
            </a:extLst>
          </p:cNvPr>
          <p:cNvSpPr/>
          <p:nvPr/>
        </p:nvSpPr>
        <p:spPr>
          <a:xfrm>
            <a:off x="10133" y="5074862"/>
            <a:ext cx="9138284" cy="1304455"/>
          </a:xfrm>
          <a:prstGeom prst="rect">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spcBef>
                <a:spcPts val="0"/>
              </a:spcBef>
              <a:buNone/>
            </a:pPr>
            <a:r>
              <a:rPr lang="en-US" sz="2400" dirty="0">
                <a:solidFill>
                  <a:srgbClr val="00B050"/>
                </a:solidFill>
                <a:latin typeface="Cambria" panose="02040503050406030204" pitchFamily="18" charset="0"/>
              </a:rPr>
              <a:t>A </a:t>
            </a:r>
            <a:r>
              <a:rPr lang="en-US" sz="2400" dirty="0" err="1">
                <a:solidFill>
                  <a:srgbClr val="00B050"/>
                </a:solidFill>
                <a:latin typeface="Cambria" panose="02040503050406030204" pitchFamily="18" charset="0"/>
              </a:rPr>
              <a:t>RowHammer</a:t>
            </a:r>
            <a:r>
              <a:rPr lang="en-US" sz="2400" dirty="0">
                <a:solidFill>
                  <a:srgbClr val="00B050"/>
                </a:solidFill>
                <a:latin typeface="Cambria" panose="02040503050406030204" pitchFamily="18" charset="0"/>
              </a:rPr>
              <a:t> mitigation </a:t>
            </a:r>
            <a:r>
              <a:rPr lang="en-US" sz="2400" dirty="0">
                <a:solidFill>
                  <a:schemeClr val="tx1"/>
                </a:solidFill>
                <a:latin typeface="Cambria" panose="02040503050406030204" pitchFamily="18" charset="0"/>
              </a:rPr>
              <a:t>can </a:t>
            </a:r>
            <a:br>
              <a:rPr lang="en-US" sz="2400" dirty="0">
                <a:solidFill>
                  <a:schemeClr val="tx1"/>
                </a:solidFill>
                <a:latin typeface="Cambria" panose="02040503050406030204" pitchFamily="18" charset="0"/>
              </a:rPr>
            </a:br>
            <a:r>
              <a:rPr lang="en-US" sz="2400" dirty="0">
                <a:solidFill>
                  <a:schemeClr val="tx1"/>
                </a:solidFill>
                <a:latin typeface="Cambria" panose="02040503050406030204" pitchFamily="18" charset="0"/>
              </a:rPr>
              <a:t>allocate </a:t>
            </a:r>
            <a:r>
              <a:rPr lang="en-US" sz="2400" dirty="0">
                <a:solidFill>
                  <a:srgbClr val="00B050"/>
                </a:solidFill>
                <a:latin typeface="Cambria" panose="02040503050406030204" pitchFamily="18" charset="0"/>
              </a:rPr>
              <a:t>fewer resources for </a:t>
            </a:r>
            <a:r>
              <a:rPr lang="en-US" sz="2400" dirty="0" err="1">
                <a:solidFill>
                  <a:srgbClr val="00B050"/>
                </a:solidFill>
                <a:latin typeface="Cambria" panose="02040503050406030204" pitchFamily="18" charset="0"/>
              </a:rPr>
              <a:t>RowHammer</a:t>
            </a:r>
            <a:r>
              <a:rPr lang="en-US" sz="2400" dirty="0">
                <a:solidFill>
                  <a:srgbClr val="00B050"/>
                </a:solidFill>
                <a:latin typeface="Cambria" panose="02040503050406030204" pitchFamily="18" charset="0"/>
              </a:rPr>
              <a:t>-resilient channels </a:t>
            </a:r>
            <a:r>
              <a:rPr lang="en-US" sz="2400" dirty="0">
                <a:solidFill>
                  <a:schemeClr val="tx1"/>
                </a:solidFill>
                <a:latin typeface="Cambria" panose="02040503050406030204" pitchFamily="18" charset="0"/>
              </a:rPr>
              <a:t>and</a:t>
            </a:r>
          </a:p>
          <a:p>
            <a:pPr marL="0" indent="0" algn="ctr">
              <a:lnSpc>
                <a:spcPct val="100000"/>
              </a:lnSpc>
              <a:spcBef>
                <a:spcPts val="0"/>
              </a:spcBef>
              <a:buNone/>
            </a:pPr>
            <a:r>
              <a:rPr lang="en-US" sz="2400" dirty="0">
                <a:solidFill>
                  <a:schemeClr val="tx1"/>
                </a:solidFill>
                <a:latin typeface="Cambria" panose="02040503050406030204" pitchFamily="18" charset="0"/>
              </a:rPr>
              <a:t>more </a:t>
            </a:r>
            <a:r>
              <a:rPr lang="en-US" sz="2400" dirty="0">
                <a:solidFill>
                  <a:srgbClr val="00B050"/>
                </a:solidFill>
                <a:latin typeface="Cambria" panose="02040503050406030204" pitchFamily="18" charset="0"/>
              </a:rPr>
              <a:t>efficiently prevent </a:t>
            </a:r>
            <a:r>
              <a:rPr lang="en-US" sz="2400" dirty="0" err="1">
                <a:solidFill>
                  <a:schemeClr val="tx1"/>
                </a:solidFill>
                <a:latin typeface="Cambria" panose="02040503050406030204" pitchFamily="18" charset="0"/>
              </a:rPr>
              <a:t>RowHammer</a:t>
            </a:r>
            <a:r>
              <a:rPr lang="en-US" sz="2400" dirty="0">
                <a:solidFill>
                  <a:schemeClr val="tx1"/>
                </a:solidFill>
                <a:latin typeface="Cambria" panose="02040503050406030204" pitchFamily="18" charset="0"/>
              </a:rPr>
              <a:t> bitflips</a:t>
            </a:r>
          </a:p>
        </p:txBody>
      </p:sp>
    </p:spTree>
    <p:extLst>
      <p:ext uri="{BB962C8B-B14F-4D97-AF65-F5344CB8AC3E}">
        <p14:creationId xmlns:p14="http://schemas.microsoft.com/office/powerpoint/2010/main" val="125455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1"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 </a:t>
            </a:r>
            <a:r>
              <a:rPr lang="en-US" sz="3000" dirty="0">
                <a:latin typeface="Cambria" panose="02040503050406030204" pitchFamily="18" charset="0"/>
              </a:rPr>
              <a:t>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latin typeface="Cambria" panose="02040503050406030204" pitchFamily="18" charset="0"/>
              </a:rPr>
              <a:t> 4.</a:t>
            </a:r>
            <a:r>
              <a:rPr lang="tr-TR" sz="3000">
                <a:latin typeface="Cambria" panose="02040503050406030204" pitchFamily="18" charset="0"/>
              </a:rPr>
              <a:t> </a:t>
            </a:r>
            <a:r>
              <a:rPr lang="en-US" sz="3000">
                <a:latin typeface="Cambria" panose="02040503050406030204" pitchFamily="18" charset="0"/>
              </a:rPr>
              <a:t>RowHammer </a:t>
            </a:r>
            <a:r>
              <a:rPr lang="en-US" sz="3000" dirty="0">
                <a:latin typeface="Cambria" panose="02040503050406030204" pitchFamily="18" charset="0"/>
              </a:rPr>
              <a:t>Spatial </a:t>
            </a:r>
            <a:r>
              <a:rPr lang="en-US" sz="3000">
                <a:latin typeface="Cambria" panose="02040503050406030204" pitchFamily="18" charset="0"/>
              </a:rPr>
              <a:t>Variation Analysis</a:t>
            </a:r>
            <a:endParaRPr lang="en-US" sz="3000" dirty="0">
              <a:latin typeface="Cambria" panose="02040503050406030204" pitchFamily="18" charset="0"/>
            </a:endParaRP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5. </a:t>
            </a:r>
            <a:r>
              <a:rPr lang="en-US" sz="3000" dirty="0">
                <a:latin typeface="Cambria" panose="02040503050406030204" pitchFamily="18" charset="0"/>
              </a:rPr>
              <a:t>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Cambria" panose="02040503050406030204" pitchFamily="18" charset="0"/>
              </a:rPr>
              <a:t> 3.</a:t>
            </a:r>
            <a:r>
              <a:rPr lang="tr-TR" sz="3000" dirty="0">
                <a:latin typeface="Cambria" panose="02040503050406030204" pitchFamily="18" charset="0"/>
              </a:rPr>
              <a:t> </a:t>
            </a:r>
            <a:r>
              <a:rPr lang="en-US" sz="3000" dirty="0">
                <a:latin typeface="Cambria" panose="02040503050406030204" pitchFamily="18" charset="0"/>
              </a:rPr>
              <a:t>HBM DRAM 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1261988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6"/>
          <p:cNvSpPr txBox="1"/>
          <p:nvPr/>
        </p:nvSpPr>
        <p:spPr>
          <a:xfrm>
            <a:off x="1115616" y="1484784"/>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lumMod val="65000"/>
                    <a:lumOff val="35000"/>
                  </a:prstClr>
                </a:solidFill>
                <a:effectLst/>
                <a:uLnTx/>
                <a:uFillTx/>
                <a:latin typeface="Calibri Light"/>
                <a:ea typeface="+mn-ea"/>
                <a:cs typeface="+mn-cs"/>
              </a:rPr>
              <a:t>CPU</a:t>
            </a: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Courier New" panose="02070309020205020404" pitchFamily="49" charset="0"/>
              </a:rPr>
              <a:t> </a:t>
            </a: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%eax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mov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%ebx</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clflush (</a:t>
            </a:r>
            <a:r>
              <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mfence</a:t>
            </a:r>
          </a:p>
          <a:p>
            <a:pPr marL="11430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  jmp </a:t>
            </a:r>
            <a:r>
              <a:rPr kumimoji="0" lang="en-US" sz="2800" b="0" i="0" u="sng"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rPr>
              <a:t>loop</a:t>
            </a:r>
            <a:endParaRPr kumimoji="0" lang="en-US" sz="2800" b="0" i="0" u="none" strike="noStrike" kern="1200" cap="none" spc="0" normalizeH="0" baseline="0" noProof="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Error"/>
          <p:cNvSpPr/>
          <p:nvPr/>
        </p:nvSpPr>
        <p:spPr>
          <a:xfrm>
            <a:off x="6981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Error"/>
          <p:cNvSpPr/>
          <p:nvPr/>
        </p:nvSpPr>
        <p:spPr>
          <a:xfrm>
            <a:off x="6600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Error"/>
          <p:cNvSpPr/>
          <p:nvPr/>
        </p:nvSpPr>
        <p:spPr>
          <a:xfrm>
            <a:off x="7362825" y="5527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Error"/>
          <p:cNvSpPr/>
          <p:nvPr/>
        </p:nvSpPr>
        <p:spPr>
          <a:xfrm>
            <a:off x="7743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Error"/>
          <p:cNvSpPr/>
          <p:nvPr/>
        </p:nvSpPr>
        <p:spPr>
          <a:xfrm>
            <a:off x="7743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Error"/>
          <p:cNvSpPr/>
          <p:nvPr/>
        </p:nvSpPr>
        <p:spPr>
          <a:xfrm>
            <a:off x="7362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Error"/>
          <p:cNvSpPr/>
          <p:nvPr/>
        </p:nvSpPr>
        <p:spPr>
          <a:xfrm>
            <a:off x="6981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Error"/>
          <p:cNvSpPr/>
          <p:nvPr/>
        </p:nvSpPr>
        <p:spPr>
          <a:xfrm>
            <a:off x="6981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Error"/>
          <p:cNvSpPr/>
          <p:nvPr/>
        </p:nvSpPr>
        <p:spPr>
          <a:xfrm>
            <a:off x="6219825" y="3622764"/>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Error"/>
          <p:cNvSpPr/>
          <p:nvPr/>
        </p:nvSpPr>
        <p:spPr>
          <a:xfrm>
            <a:off x="6219825" y="4384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Error"/>
          <p:cNvSpPr/>
          <p:nvPr/>
        </p:nvSpPr>
        <p:spPr>
          <a:xfrm>
            <a:off x="6219825" y="4765763"/>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Error"/>
          <p:cNvSpPr/>
          <p:nvPr/>
        </p:nvSpPr>
        <p:spPr>
          <a:xfrm>
            <a:off x="7362825" y="4765762"/>
            <a:ext cx="381000" cy="381000"/>
          </a:xfrm>
          <a:prstGeom prst="mathMultiply">
            <a:avLst/>
          </a:prstGeom>
          <a:solidFill>
            <a:schemeClr val="tx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Y</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rPr>
              <a:t>X</a:t>
            </a:r>
            <a:endParaRPr kumimoji="0" lang="en-US" sz="2800" b="1" i="0" u="none" strike="noStrike" kern="1200" cap="none" spc="0" normalizeH="0" baseline="0" noProof="0">
              <a:ln>
                <a:noFill/>
              </a:ln>
              <a:solidFill>
                <a:srgbClr val="FF0000"/>
              </a:solidFill>
              <a:effectLst/>
              <a:uLnTx/>
              <a:uFillTx/>
              <a:latin typeface="Courier New" panose="02070309020205020404" pitchFamily="49" charset="0"/>
              <a:ea typeface="+mn-ea"/>
              <a:cs typeface="Courier New" panose="02070309020205020404" pitchFamily="49" charset="0"/>
            </a:endParaRPr>
          </a:p>
        </p:txBody>
      </p:sp>
      <p:sp>
        <p:nvSpPr>
          <p:cNvPr id="35" name="Rectangle 34"/>
          <p:cNvSpPr/>
          <p:nvPr/>
        </p:nvSpPr>
        <p:spPr>
          <a:xfrm>
            <a:off x="1225286" y="6477568"/>
            <a:ext cx="7056784" cy="369332"/>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hlinkClick r:id="rId6"/>
              </a:rPr>
              <a:t>https://github.com/CMU-SAFARI/rowhammer</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p>
        </p:txBody>
      </p:sp>
      <p:sp>
        <p:nvSpPr>
          <p:cNvPr id="46" name="TextBox 45"/>
          <p:cNvSpPr txBox="1"/>
          <p:nvPr/>
        </p:nvSpPr>
        <p:spPr>
          <a:xfrm>
            <a:off x="4572000" y="1484784"/>
            <a:ext cx="4572000"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Module</a:t>
            </a:r>
          </a:p>
        </p:txBody>
      </p:sp>
      <p:sp>
        <p:nvSpPr>
          <p:cNvPr id="2" name="Title 1">
            <a:extLst>
              <a:ext uri="{FF2B5EF4-FFF2-40B4-BE49-F238E27FC236}">
                <a16:creationId xmlns:a16="http://schemas.microsoft.com/office/drawing/2014/main" id="{BB8621A1-3090-4E5A-A69D-6EF41E5B4C98}"/>
              </a:ext>
            </a:extLst>
          </p:cNvPr>
          <p:cNvSpPr>
            <a:spLocks noGrp="1"/>
          </p:cNvSpPr>
          <p:nvPr>
            <p:ph type="title"/>
          </p:nvPr>
        </p:nvSpPr>
        <p:spPr/>
        <p:txBody>
          <a:bodyPr/>
          <a:lstStyle/>
          <a:p>
            <a:r>
              <a:rPr lang="en-US" sz="4000" dirty="0"/>
              <a:t>A Simple Program Can Induce Bitflips</a:t>
            </a:r>
            <a:endParaRPr lang="en-CH" sz="4000" dirty="0"/>
          </a:p>
        </p:txBody>
      </p:sp>
    </p:spTree>
    <p:extLst>
      <p:ext uri="{BB962C8B-B14F-4D97-AF65-F5344CB8AC3E}">
        <p14:creationId xmlns:p14="http://schemas.microsoft.com/office/powerpoint/2010/main" val="4209619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86E6-DEBA-58F2-55A4-93F8AF41F3FB}"/>
              </a:ext>
            </a:extLst>
          </p:cNvPr>
          <p:cNvSpPr>
            <a:spLocks noGrp="1"/>
          </p:cNvSpPr>
          <p:nvPr>
            <p:ph type="title"/>
          </p:nvPr>
        </p:nvSpPr>
        <p:spPr/>
        <p:txBody>
          <a:bodyPr/>
          <a:lstStyle/>
          <a:p>
            <a:r>
              <a:rPr lang="en-TR" sz="3200" dirty="0"/>
              <a:t>Key Takeaway</a:t>
            </a:r>
            <a:r>
              <a:rPr lang="en-GB" sz="3200" dirty="0"/>
              <a:t>s</a:t>
            </a:r>
            <a:r>
              <a:rPr lang="en-TR" sz="3200" dirty="0"/>
              <a:t> from on-die Mitigation Analysis</a:t>
            </a:r>
          </a:p>
        </p:txBody>
      </p:sp>
      <p:grpSp>
        <p:nvGrpSpPr>
          <p:cNvPr id="7" name="Group 6">
            <a:extLst>
              <a:ext uri="{FF2B5EF4-FFF2-40B4-BE49-F238E27FC236}">
                <a16:creationId xmlns:a16="http://schemas.microsoft.com/office/drawing/2014/main" id="{1E8A47FF-1E51-A239-52F2-317EB4D110EC}"/>
              </a:ext>
            </a:extLst>
          </p:cNvPr>
          <p:cNvGrpSpPr/>
          <p:nvPr/>
        </p:nvGrpSpPr>
        <p:grpSpPr>
          <a:xfrm>
            <a:off x="245899" y="1736799"/>
            <a:ext cx="8647804" cy="1413572"/>
            <a:chOff x="248098" y="2230378"/>
            <a:chExt cx="8647804" cy="2101300"/>
          </a:xfrm>
        </p:grpSpPr>
        <p:sp>
          <p:nvSpPr>
            <p:cNvPr id="10" name="Rounded Rectangle 4">
              <a:extLst>
                <a:ext uri="{FF2B5EF4-FFF2-40B4-BE49-F238E27FC236}">
                  <a16:creationId xmlns:a16="http://schemas.microsoft.com/office/drawing/2014/main" id="{AAD9BCF9-3CA2-1875-457E-12A9444FF415}"/>
                </a:ext>
              </a:extLst>
            </p:cNvPr>
            <p:cNvSpPr/>
            <p:nvPr/>
          </p:nvSpPr>
          <p:spPr>
            <a:xfrm>
              <a:off x="248098" y="2254852"/>
              <a:ext cx="8647804" cy="2076826"/>
            </a:xfrm>
            <a:prstGeom prst="roundRect">
              <a:avLst>
                <a:gd name="adj" fmla="val 3533"/>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291941A-BB75-9153-8F9B-63E89DA1ECF2}"/>
                </a:ext>
              </a:extLst>
            </p:cNvPr>
            <p:cNvSpPr/>
            <p:nvPr/>
          </p:nvSpPr>
          <p:spPr>
            <a:xfrm>
              <a:off x="318574" y="2754923"/>
              <a:ext cx="8497318" cy="146538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A modern HBM2 chip </a:t>
              </a:r>
              <a:r>
                <a:rPr lang="en-US" sz="2000" dirty="0">
                  <a:solidFill>
                    <a:srgbClr val="FF0000"/>
                  </a:solidFill>
                  <a:latin typeface="Cambria" panose="02040503050406030204" pitchFamily="18" charset="0"/>
                </a:rPr>
                <a:t>implements</a:t>
              </a:r>
              <a:r>
                <a:rPr lang="en-US" sz="2000" dirty="0">
                  <a:solidFill>
                    <a:schemeClr val="tx1"/>
                  </a:solidFill>
                  <a:latin typeface="Cambria" panose="02040503050406030204" pitchFamily="18" charset="0"/>
                </a:rPr>
                <a:t> an </a:t>
              </a:r>
              <a:r>
                <a:rPr lang="en-US" sz="2000" dirty="0">
                  <a:solidFill>
                    <a:srgbClr val="FF0000"/>
                  </a:solidFill>
                  <a:latin typeface="Cambria" panose="02040503050406030204" pitchFamily="18" charset="0"/>
                </a:rPr>
                <a:t>undisclosed</a:t>
              </a:r>
              <a:r>
                <a:rPr lang="en-US" sz="2000" dirty="0">
                  <a:solidFill>
                    <a:schemeClr val="tx1"/>
                  </a:solidFill>
                  <a:latin typeface="Cambria" panose="02040503050406030204" pitchFamily="18" charset="0"/>
                </a:rPr>
                <a:t> </a:t>
              </a:r>
              <a:br>
                <a:rPr lang="en-US" sz="2000" dirty="0">
                  <a:solidFill>
                    <a:schemeClr val="tx1"/>
                  </a:solidFill>
                  <a:latin typeface="Cambria" panose="02040503050406030204" pitchFamily="18" charset="0"/>
                </a:rPr>
              </a:br>
              <a:r>
                <a:rPr lang="en-US" sz="2000" dirty="0">
                  <a:solidFill>
                    <a:schemeClr val="tx1"/>
                  </a:solidFill>
                  <a:latin typeface="Cambria" panose="02040503050406030204" pitchFamily="18" charset="0"/>
                </a:rPr>
                <a:t>on-DRAM-die </a:t>
              </a:r>
              <a:r>
                <a:rPr lang="en-US" sz="2000" dirty="0" err="1">
                  <a:solidFill>
                    <a:schemeClr val="tx1"/>
                  </a:solidFill>
                  <a:latin typeface="Cambria" panose="02040503050406030204" pitchFamily="18" charset="0"/>
                </a:rPr>
                <a:t>RowHammer</a:t>
              </a:r>
              <a:r>
                <a:rPr lang="en-US" sz="2000" dirty="0">
                  <a:solidFill>
                    <a:schemeClr val="tx1"/>
                  </a:solidFill>
                  <a:latin typeface="Cambria" panose="02040503050406030204" pitchFamily="18" charset="0"/>
                </a:rPr>
                <a:t> mitigation</a:t>
              </a:r>
            </a:p>
          </p:txBody>
        </p:sp>
        <p:sp>
          <p:nvSpPr>
            <p:cNvPr id="14" name="TextBox 13">
              <a:extLst>
                <a:ext uri="{FF2B5EF4-FFF2-40B4-BE49-F238E27FC236}">
                  <a16:creationId xmlns:a16="http://schemas.microsoft.com/office/drawing/2014/main" id="{056EC7BE-8295-828B-455E-A8438556CDED}"/>
                </a:ext>
              </a:extLst>
            </p:cNvPr>
            <p:cNvSpPr txBox="1"/>
            <p:nvPr/>
          </p:nvSpPr>
          <p:spPr>
            <a:xfrm>
              <a:off x="371466" y="2230378"/>
              <a:ext cx="8382000" cy="549019"/>
            </a:xfrm>
            <a:prstGeom prst="rect">
              <a:avLst/>
            </a:prstGeom>
            <a:noFill/>
          </p:spPr>
          <p:txBody>
            <a:bodyPr wrap="square" rtlCol="0">
              <a:spAutoFit/>
            </a:bodyPr>
            <a:lstStyle/>
            <a:p>
              <a:pPr algn="ctr"/>
              <a:r>
                <a:rPr lang="en-US" b="1" dirty="0">
                  <a:solidFill>
                    <a:schemeClr val="bg1"/>
                  </a:solidFill>
                  <a:latin typeface="Cambria" panose="02040503050406030204" pitchFamily="18" charset="0"/>
                </a:rPr>
                <a:t>Takeaway 1</a:t>
              </a:r>
            </a:p>
          </p:txBody>
        </p:sp>
      </p:grpSp>
      <p:grpSp>
        <p:nvGrpSpPr>
          <p:cNvPr id="15" name="Group 14">
            <a:extLst>
              <a:ext uri="{FF2B5EF4-FFF2-40B4-BE49-F238E27FC236}">
                <a16:creationId xmlns:a16="http://schemas.microsoft.com/office/drawing/2014/main" id="{71C3D5C6-E987-17BF-5084-33EC5C96B5E0}"/>
              </a:ext>
            </a:extLst>
          </p:cNvPr>
          <p:cNvGrpSpPr/>
          <p:nvPr/>
        </p:nvGrpSpPr>
        <p:grpSpPr>
          <a:xfrm>
            <a:off x="245899" y="4190472"/>
            <a:ext cx="8647804" cy="1339829"/>
            <a:chOff x="248098" y="2212854"/>
            <a:chExt cx="8647804" cy="2118824"/>
          </a:xfrm>
        </p:grpSpPr>
        <p:sp>
          <p:nvSpPr>
            <p:cNvPr id="16" name="Rounded Rectangle 9">
              <a:extLst>
                <a:ext uri="{FF2B5EF4-FFF2-40B4-BE49-F238E27FC236}">
                  <a16:creationId xmlns:a16="http://schemas.microsoft.com/office/drawing/2014/main" id="{23E78217-903E-3ECB-2610-11E78EFB329D}"/>
                </a:ext>
              </a:extLst>
            </p:cNvPr>
            <p:cNvSpPr/>
            <p:nvPr/>
          </p:nvSpPr>
          <p:spPr>
            <a:xfrm>
              <a:off x="248098" y="2254852"/>
              <a:ext cx="8647804" cy="2076826"/>
            </a:xfrm>
            <a:prstGeom prst="roundRect">
              <a:avLst>
                <a:gd name="adj" fmla="val 3533"/>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0929BF6-BFD0-789C-AE90-5A1248ACB010}"/>
                </a:ext>
              </a:extLst>
            </p:cNvPr>
            <p:cNvSpPr/>
            <p:nvPr/>
          </p:nvSpPr>
          <p:spPr>
            <a:xfrm>
              <a:off x="318574" y="2754923"/>
              <a:ext cx="8497318" cy="146538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900" dirty="0">
                  <a:solidFill>
                    <a:schemeClr val="tx1"/>
                  </a:solidFill>
                  <a:latin typeface="Cambria"/>
                  <a:ea typeface="Cambria"/>
                </a:rPr>
                <a:t>This mitigation </a:t>
              </a:r>
              <a:r>
                <a:rPr lang="en-US" sz="1900" dirty="0">
                  <a:solidFill>
                    <a:srgbClr val="0070C0"/>
                  </a:solidFill>
                  <a:latin typeface="Cambria"/>
                  <a:ea typeface="Cambria"/>
                </a:rPr>
                <a:t>resembles the one in DDR4 chips </a:t>
              </a:r>
              <a:r>
                <a:rPr lang="en-US" sz="1900" dirty="0">
                  <a:solidFill>
                    <a:schemeClr val="tx1"/>
                  </a:solidFill>
                  <a:latin typeface="Cambria"/>
                  <a:ea typeface="Cambria"/>
                </a:rPr>
                <a:t>from one major manufacturer</a:t>
              </a:r>
              <a:br>
                <a:rPr lang="en-US" sz="1900" dirty="0">
                  <a:solidFill>
                    <a:schemeClr val="tx1"/>
                  </a:solidFill>
                  <a:latin typeface="Cambria"/>
                  <a:ea typeface="Cambria"/>
                </a:rPr>
              </a:br>
              <a:r>
                <a:rPr lang="en-US" sz="1900" dirty="0">
                  <a:solidFill>
                    <a:schemeClr val="tx1"/>
                  </a:solidFill>
                  <a:latin typeface="Cambria"/>
                  <a:ea typeface="Cambria"/>
                </a:rPr>
                <a:t>as shown in prior work</a:t>
              </a:r>
            </a:p>
          </p:txBody>
        </p:sp>
        <p:sp>
          <p:nvSpPr>
            <p:cNvPr id="18" name="TextBox 17">
              <a:extLst>
                <a:ext uri="{FF2B5EF4-FFF2-40B4-BE49-F238E27FC236}">
                  <a16:creationId xmlns:a16="http://schemas.microsoft.com/office/drawing/2014/main" id="{49E7F607-611D-151F-A987-6FD9DFE3CB74}"/>
                </a:ext>
              </a:extLst>
            </p:cNvPr>
            <p:cNvSpPr txBox="1"/>
            <p:nvPr/>
          </p:nvSpPr>
          <p:spPr>
            <a:xfrm>
              <a:off x="376233" y="2212854"/>
              <a:ext cx="8382000" cy="584067"/>
            </a:xfrm>
            <a:prstGeom prst="rect">
              <a:avLst/>
            </a:prstGeom>
            <a:noFill/>
          </p:spPr>
          <p:txBody>
            <a:bodyPr wrap="square" rtlCol="0">
              <a:spAutoFit/>
            </a:bodyPr>
            <a:lstStyle/>
            <a:p>
              <a:pPr algn="ctr"/>
              <a:r>
                <a:rPr lang="en-US" b="1" dirty="0">
                  <a:solidFill>
                    <a:schemeClr val="bg1"/>
                  </a:solidFill>
                  <a:latin typeface="Cambria" panose="02040503050406030204" pitchFamily="18" charset="0"/>
                </a:rPr>
                <a:t>Takeaway 2</a:t>
              </a:r>
            </a:p>
          </p:txBody>
        </p:sp>
      </p:grpSp>
      <p:sp>
        <p:nvSpPr>
          <p:cNvPr id="3" name="TextBox 2">
            <a:extLst>
              <a:ext uri="{FF2B5EF4-FFF2-40B4-BE49-F238E27FC236}">
                <a16:creationId xmlns:a16="http://schemas.microsoft.com/office/drawing/2014/main" id="{27CAF4B9-6965-4D81-C143-0C8254E8ADE2}"/>
              </a:ext>
            </a:extLst>
          </p:cNvPr>
          <p:cNvSpPr txBox="1"/>
          <p:nvPr/>
        </p:nvSpPr>
        <p:spPr>
          <a:xfrm>
            <a:off x="1192696" y="6373395"/>
            <a:ext cx="7391234" cy="461665"/>
          </a:xfrm>
          <a:prstGeom prst="rect">
            <a:avLst/>
          </a:prstGeom>
          <a:noFill/>
        </p:spPr>
        <p:txBody>
          <a:bodyPr wrap="square" rtlCol="0">
            <a:spAutoFit/>
          </a:bodyPr>
          <a:lstStyle/>
          <a:p>
            <a:pPr algn="ctr"/>
            <a:r>
              <a:rPr lang="en-US" sz="1200" dirty="0">
                <a:latin typeface="Cambria" panose="02040503050406030204" pitchFamily="18" charset="0"/>
              </a:rPr>
              <a:t>Hassan et al., "</a:t>
            </a:r>
            <a:r>
              <a:rPr lang="en-US" sz="1200" dirty="0">
                <a:latin typeface="Cambria" panose="02040503050406030204" pitchFamily="18" charset="0"/>
                <a:hlinkClick r:id="rId3"/>
              </a:rPr>
              <a:t>Uncovering In-DRAM RowHammer Protection Mechanisms: </a:t>
            </a:r>
            <a:br>
              <a:rPr lang="en-US" sz="1200" dirty="0">
                <a:latin typeface="Cambria" panose="02040503050406030204" pitchFamily="18" charset="0"/>
                <a:hlinkClick r:id="rId3"/>
              </a:rPr>
            </a:br>
            <a:r>
              <a:rPr lang="en-US" sz="1200" dirty="0">
                <a:latin typeface="Cambria" panose="02040503050406030204" pitchFamily="18" charset="0"/>
                <a:hlinkClick r:id="rId3"/>
              </a:rPr>
              <a:t>A New Methodology, Custom RowHammer Patterns, and Implications</a:t>
            </a:r>
            <a:r>
              <a:rPr lang="en-US" sz="1200" dirty="0">
                <a:latin typeface="Cambria" panose="02040503050406030204" pitchFamily="18" charset="0"/>
              </a:rPr>
              <a:t>,”</a:t>
            </a:r>
            <a:r>
              <a:rPr lang="en-US" sz="1200" b="1" dirty="0">
                <a:latin typeface="Cambria" panose="02040503050406030204" pitchFamily="18" charset="0"/>
              </a:rPr>
              <a:t> </a:t>
            </a:r>
            <a:r>
              <a:rPr lang="en-US" sz="1200" dirty="0">
                <a:latin typeface="Cambria" panose="02040503050406030204" pitchFamily="18" charset="0"/>
              </a:rPr>
              <a:t>in MICRO, 2021.</a:t>
            </a:r>
          </a:p>
        </p:txBody>
      </p:sp>
    </p:spTree>
    <p:extLst>
      <p:ext uri="{BB962C8B-B14F-4D97-AF65-F5344CB8AC3E}">
        <p14:creationId xmlns:p14="http://schemas.microsoft.com/office/powerpoint/2010/main" val="160890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CADEB-1FAA-1E5F-CABC-E1433B9D6E0D}"/>
              </a:ext>
            </a:extLst>
          </p:cNvPr>
          <p:cNvSpPr>
            <a:spLocks noGrp="1"/>
          </p:cNvSpPr>
          <p:nvPr>
            <p:ph type="title"/>
          </p:nvPr>
        </p:nvSpPr>
        <p:spPr/>
        <p:txBody>
          <a:bodyPr/>
          <a:lstStyle/>
          <a:p>
            <a:r>
              <a:rPr lang="en-TR" sz="3100" dirty="0"/>
              <a:t>On-Die RowHammer Mitigation Analysis (I)</a:t>
            </a:r>
          </a:p>
        </p:txBody>
      </p:sp>
      <p:sp>
        <p:nvSpPr>
          <p:cNvPr id="3" name="Content Placeholder 2">
            <a:extLst>
              <a:ext uri="{FF2B5EF4-FFF2-40B4-BE49-F238E27FC236}">
                <a16:creationId xmlns:a16="http://schemas.microsoft.com/office/drawing/2014/main" id="{1F7C617D-6989-FD78-099C-F3AA220C41FF}"/>
              </a:ext>
            </a:extLst>
          </p:cNvPr>
          <p:cNvSpPr>
            <a:spLocks noGrp="1"/>
          </p:cNvSpPr>
          <p:nvPr>
            <p:ph idx="1"/>
          </p:nvPr>
        </p:nvSpPr>
        <p:spPr>
          <a:xfrm>
            <a:off x="75991" y="1406769"/>
            <a:ext cx="8987622" cy="5003308"/>
          </a:xfrm>
        </p:spPr>
        <p:txBody>
          <a:bodyPr/>
          <a:lstStyle/>
          <a:p>
            <a:pPr marL="0" indent="0">
              <a:buNone/>
            </a:pPr>
            <a:r>
              <a:rPr lang="en-TR" sz="2700" dirty="0"/>
              <a:t>HBM2 standard defines a “Target Row Refresh (TRR)-mode”</a:t>
            </a:r>
          </a:p>
          <a:p>
            <a:r>
              <a:rPr lang="en-TR" sz="2400" dirty="0"/>
              <a:t>Memory controller and DRAM </a:t>
            </a:r>
            <a:r>
              <a:rPr lang="en-TR" sz="2400" dirty="0">
                <a:solidFill>
                  <a:srgbClr val="0070C0"/>
                </a:solidFill>
              </a:rPr>
              <a:t>cooperate</a:t>
            </a:r>
            <a:r>
              <a:rPr lang="en-TR" sz="2400" dirty="0"/>
              <a:t> to prevent RH bitflips</a:t>
            </a:r>
          </a:p>
          <a:p>
            <a:pPr marL="0" indent="0">
              <a:buNone/>
            </a:pPr>
            <a:endParaRPr lang="en-GB" sz="2800" dirty="0"/>
          </a:p>
          <a:p>
            <a:pPr marL="0" indent="0">
              <a:buNone/>
            </a:pPr>
            <a:endParaRPr lang="en-TR" sz="2800" dirty="0"/>
          </a:p>
          <a:p>
            <a:pPr marL="0" indent="0">
              <a:buNone/>
            </a:pPr>
            <a:r>
              <a:rPr lang="en-TR" sz="2700" dirty="0"/>
              <a:t>Real DDR4 chips implement </a:t>
            </a:r>
            <a:r>
              <a:rPr lang="en-TR" sz="2700" dirty="0">
                <a:solidFill>
                  <a:srgbClr val="0070C0"/>
                </a:solidFill>
              </a:rPr>
              <a:t>on-die mitigation </a:t>
            </a:r>
            <a:r>
              <a:rPr lang="en-TR" sz="2700" dirty="0"/>
              <a:t>mechanisms</a:t>
            </a:r>
          </a:p>
          <a:p>
            <a:r>
              <a:rPr lang="en-TR" sz="2400" dirty="0"/>
              <a:t>Memory-controller-</a:t>
            </a:r>
            <a:r>
              <a:rPr lang="en-TR" sz="2400" dirty="0">
                <a:solidFill>
                  <a:srgbClr val="0070C0"/>
                </a:solidFill>
              </a:rPr>
              <a:t>transparent</a:t>
            </a:r>
            <a:r>
              <a:rPr lang="en-TR" sz="2400" dirty="0"/>
              <a:t>, </a:t>
            </a:r>
            <a:r>
              <a:rPr lang="en-TR" sz="2400" dirty="0">
                <a:solidFill>
                  <a:srgbClr val="C00000"/>
                </a:solidFill>
              </a:rPr>
              <a:t>hidden</a:t>
            </a:r>
            <a:r>
              <a:rPr lang="en-TR" sz="2400" dirty="0"/>
              <a:t> behind periodic REF</a:t>
            </a:r>
          </a:p>
          <a:p>
            <a:endParaRPr lang="en-GB" sz="2700" dirty="0"/>
          </a:p>
          <a:p>
            <a:endParaRPr lang="en-TR" sz="2700" dirty="0"/>
          </a:p>
          <a:p>
            <a:pPr marL="0" indent="0" algn="ctr">
              <a:buNone/>
            </a:pPr>
            <a:r>
              <a:rPr lang="en-TR" sz="2700" i="1" dirty="0"/>
              <a:t>Does a similar </a:t>
            </a:r>
            <a:r>
              <a:rPr lang="en-TR" sz="2700" i="1" dirty="0">
                <a:solidFill>
                  <a:srgbClr val="C00000"/>
                </a:solidFill>
              </a:rPr>
              <a:t>hidden</a:t>
            </a:r>
            <a:r>
              <a:rPr lang="en-TR" sz="2700" i="1" dirty="0"/>
              <a:t> mitigation mechanism exist in HBM2?</a:t>
            </a:r>
          </a:p>
        </p:txBody>
      </p:sp>
    </p:spTree>
    <p:extLst>
      <p:ext uri="{BB962C8B-B14F-4D97-AF65-F5344CB8AC3E}">
        <p14:creationId xmlns:p14="http://schemas.microsoft.com/office/powerpoint/2010/main" val="30392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D11AEC1-F0E5-BC05-2317-64F7A869F0A7}"/>
              </a:ext>
            </a:extLst>
          </p:cNvPr>
          <p:cNvPicPr>
            <a:picLocks noChangeAspect="1"/>
          </p:cNvPicPr>
          <p:nvPr/>
        </p:nvPicPr>
        <p:blipFill rotWithShape="1">
          <a:blip r:embed="rId4"/>
          <a:srcRect b="48595"/>
          <a:stretch/>
        </p:blipFill>
        <p:spPr>
          <a:xfrm>
            <a:off x="552157" y="4331951"/>
            <a:ext cx="8039686" cy="2046410"/>
          </a:xfrm>
          <a:prstGeom prst="rect">
            <a:avLst/>
          </a:prstGeom>
          <a:ln>
            <a:solidFill>
              <a:schemeClr val="tx1"/>
            </a:solidFill>
          </a:ln>
        </p:spPr>
      </p:pic>
      <p:pic>
        <p:nvPicPr>
          <p:cNvPr id="2" name="Picture 1">
            <a:hlinkClick r:id="rId5"/>
            <a:extLst>
              <a:ext uri="{FF2B5EF4-FFF2-40B4-BE49-F238E27FC236}">
                <a16:creationId xmlns:a16="http://schemas.microsoft.com/office/drawing/2014/main" id="{49B29993-E425-A440-8EFF-4ADA6F21B8A8}"/>
              </a:ext>
            </a:extLst>
          </p:cNvPr>
          <p:cNvPicPr>
            <a:picLocks noChangeAspect="1"/>
          </p:cNvPicPr>
          <p:nvPr/>
        </p:nvPicPr>
        <p:blipFill>
          <a:blip r:embed="rId6">
            <a:alphaModFix amt="79000"/>
          </a:blip>
          <a:stretch>
            <a:fillRect/>
          </a:stretch>
        </p:blipFill>
        <p:spPr>
          <a:xfrm>
            <a:off x="874183" y="1478397"/>
            <a:ext cx="7549516" cy="1646852"/>
          </a:xfrm>
          <a:prstGeom prst="rect">
            <a:avLst/>
          </a:prstGeom>
        </p:spPr>
      </p:pic>
      <p:sp>
        <p:nvSpPr>
          <p:cNvPr id="5" name="Title 4">
            <a:extLst>
              <a:ext uri="{FF2B5EF4-FFF2-40B4-BE49-F238E27FC236}">
                <a16:creationId xmlns:a16="http://schemas.microsoft.com/office/drawing/2014/main" id="{5E99394C-AAF2-4176-5E99-E89E41E67B25}"/>
              </a:ext>
            </a:extLst>
          </p:cNvPr>
          <p:cNvSpPr>
            <a:spLocks noGrp="1"/>
          </p:cNvSpPr>
          <p:nvPr>
            <p:ph type="title"/>
          </p:nvPr>
        </p:nvSpPr>
        <p:spPr/>
        <p:txBody>
          <a:bodyPr/>
          <a:lstStyle/>
          <a:p>
            <a:r>
              <a:rPr lang="en-TR" sz="3100" dirty="0"/>
              <a:t>On-Die RowHammer Mitigation Analysis (II)</a:t>
            </a:r>
          </a:p>
        </p:txBody>
      </p:sp>
      <p:sp>
        <p:nvSpPr>
          <p:cNvPr id="7" name="TextBox 6">
            <a:extLst>
              <a:ext uri="{FF2B5EF4-FFF2-40B4-BE49-F238E27FC236}">
                <a16:creationId xmlns:a16="http://schemas.microsoft.com/office/drawing/2014/main" id="{39C195E1-C314-43BF-A850-345E2B194F4F}"/>
              </a:ext>
            </a:extLst>
          </p:cNvPr>
          <p:cNvSpPr txBox="1"/>
          <p:nvPr/>
        </p:nvSpPr>
        <p:spPr>
          <a:xfrm>
            <a:off x="-2199" y="3161635"/>
            <a:ext cx="9144000" cy="1015663"/>
          </a:xfrm>
          <a:prstGeom prst="rect">
            <a:avLst/>
          </a:prstGeom>
          <a:solidFill>
            <a:schemeClr val="accent1">
              <a:lumMod val="20000"/>
              <a:lumOff val="80000"/>
            </a:schemeClr>
          </a:solidFill>
        </p:spPr>
        <p:txBody>
          <a:bodyPr wrap="square" rtlCol="0">
            <a:spAutoFit/>
          </a:bodyPr>
          <a:lstStyle/>
          <a:p>
            <a:pPr algn="ctr"/>
            <a:r>
              <a:rPr lang="en-US" sz="3000" b="1" dirty="0">
                <a:latin typeface="Cambria" panose="02040503050406030204" pitchFamily="18" charset="0"/>
                <a:ea typeface="Tahoma" panose="020B0604030504040204" pitchFamily="34" charset="0"/>
                <a:cs typeface="Tahoma" panose="020B0604030504040204" pitchFamily="34" charset="0"/>
              </a:rPr>
              <a:t>Key idea:</a:t>
            </a:r>
            <a:r>
              <a:rPr lang="en-US" sz="3000" dirty="0">
                <a:latin typeface="Cambria" panose="02040503050406030204" pitchFamily="18" charset="0"/>
                <a:ea typeface="Tahoma" panose="020B0604030504040204" pitchFamily="34" charset="0"/>
                <a:cs typeface="Tahoma" panose="020B0604030504040204" pitchFamily="34" charset="0"/>
              </a:rPr>
              <a:t> Use </a:t>
            </a:r>
            <a:r>
              <a:rPr lang="en-US" sz="3000" dirty="0">
                <a:solidFill>
                  <a:srgbClr val="C00000"/>
                </a:solidFill>
                <a:latin typeface="Cambria" panose="02040503050406030204" pitchFamily="18" charset="0"/>
                <a:ea typeface="Tahoma" panose="020B0604030504040204" pitchFamily="34" charset="0"/>
                <a:cs typeface="Tahoma" panose="020B0604030504040204" pitchFamily="34" charset="0"/>
              </a:rPr>
              <a:t>data retention failures </a:t>
            </a:r>
            <a:r>
              <a:rPr lang="en-US" sz="3000" dirty="0">
                <a:latin typeface="Cambria" panose="02040503050406030204" pitchFamily="18" charset="0"/>
                <a:ea typeface="Tahoma" panose="020B0604030504040204" pitchFamily="34" charset="0"/>
                <a:cs typeface="Tahoma" panose="020B0604030504040204" pitchFamily="34" charset="0"/>
              </a:rPr>
              <a:t>as a side channel </a:t>
            </a:r>
          </a:p>
          <a:p>
            <a:pPr algn="ctr"/>
            <a:r>
              <a:rPr lang="en-US" sz="3000" dirty="0">
                <a:latin typeface="Cambria" panose="02040503050406030204" pitchFamily="18" charset="0"/>
                <a:ea typeface="Tahoma" panose="020B0604030504040204" pitchFamily="34" charset="0"/>
                <a:cs typeface="Tahoma" panose="020B0604030504040204" pitchFamily="34" charset="0"/>
              </a:rPr>
              <a:t>to </a:t>
            </a:r>
            <a:r>
              <a:rPr lang="en-US" sz="3000" dirty="0">
                <a:solidFill>
                  <a:srgbClr val="009900"/>
                </a:solidFill>
                <a:latin typeface="Cambria" panose="02040503050406030204" pitchFamily="18" charset="0"/>
                <a:ea typeface="Tahoma" panose="020B0604030504040204" pitchFamily="34" charset="0"/>
                <a:cs typeface="Tahoma" panose="020B0604030504040204" pitchFamily="34" charset="0"/>
              </a:rPr>
              <a:t>detect</a:t>
            </a:r>
            <a:r>
              <a:rPr lang="en-US" sz="3000" dirty="0">
                <a:latin typeface="Cambria" panose="02040503050406030204" pitchFamily="18" charset="0"/>
                <a:ea typeface="Tahoma" panose="020B0604030504040204" pitchFamily="34" charset="0"/>
                <a:cs typeface="Tahoma" panose="020B0604030504040204" pitchFamily="34" charset="0"/>
              </a:rPr>
              <a:t> </a:t>
            </a:r>
            <a:r>
              <a:rPr lang="en-US" sz="3000" dirty="0">
                <a:solidFill>
                  <a:srgbClr val="009900"/>
                </a:solidFill>
                <a:latin typeface="Cambria" panose="02040503050406030204" pitchFamily="18" charset="0"/>
                <a:ea typeface="Tahoma" panose="020B0604030504040204" pitchFamily="34" charset="0"/>
                <a:cs typeface="Tahoma" panose="020B0604030504040204" pitchFamily="34" charset="0"/>
              </a:rPr>
              <a:t>when a row is refreshed </a:t>
            </a:r>
            <a:r>
              <a:rPr lang="en-US" sz="3000" dirty="0">
                <a:latin typeface="Cambria" panose="02040503050406030204" pitchFamily="18" charset="0"/>
                <a:ea typeface="Tahoma" panose="020B0604030504040204" pitchFamily="34" charset="0"/>
                <a:cs typeface="Tahoma" panose="020B0604030504040204" pitchFamily="34" charset="0"/>
              </a:rPr>
              <a:t>by on-die mitigation</a:t>
            </a:r>
            <a:endParaRPr lang="en-US" sz="3000" dirty="0">
              <a:solidFill>
                <a:srgbClr val="009900"/>
              </a:solidFill>
              <a:latin typeface="Cambria" panose="02040503050406030204" pitchFamily="18"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640BD466-663B-45BD-8153-468F1F75F721}"/>
              </a:ext>
            </a:extLst>
          </p:cNvPr>
          <p:cNvSpPr txBox="1"/>
          <p:nvPr/>
        </p:nvSpPr>
        <p:spPr>
          <a:xfrm>
            <a:off x="1218993" y="6509423"/>
            <a:ext cx="8368487" cy="276999"/>
          </a:xfrm>
          <a:prstGeom prst="rect">
            <a:avLst/>
          </a:prstGeom>
          <a:noFill/>
        </p:spPr>
        <p:txBody>
          <a:bodyPr wrap="square" rtlCol="0">
            <a:spAutoFit/>
          </a:bodyPr>
          <a:lstStyle/>
          <a:p>
            <a:r>
              <a:rPr lang="en-TR" sz="1200" b="1" dirty="0">
                <a:latin typeface="Tahoma" panose="020B0604030504040204" pitchFamily="34" charset="0"/>
                <a:ea typeface="Tahoma" panose="020B0604030504040204" pitchFamily="34" charset="0"/>
                <a:cs typeface="Tahoma" panose="020B0604030504040204" pitchFamily="34" charset="0"/>
              </a:rPr>
              <a:t>[Hassan+, MICRO’21</a:t>
            </a:r>
            <a:r>
              <a:rPr lang="en-GB" sz="1200" b="1" dirty="0">
                <a:latin typeface="Tahoma" panose="020B0604030504040204" pitchFamily="34" charset="0"/>
                <a:ea typeface="Tahoma" panose="020B0604030504040204" pitchFamily="34" charset="0"/>
                <a:cs typeface="Tahoma" panose="020B0604030504040204" pitchFamily="34" charset="0"/>
              </a:rPr>
              <a:t>, source code available at </a:t>
            </a:r>
            <a:r>
              <a:rPr lang="en-US" sz="1200" b="1"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rPr>
              <a:t>https://github.com/CMU-SAFARI/U-TRR</a:t>
            </a:r>
            <a:r>
              <a:rPr lang="en-GB" sz="1200" b="1" dirty="0">
                <a:solidFill>
                  <a:srgbClr val="0000FF"/>
                </a:solidFill>
                <a:latin typeface="Tahoma" panose="020B0604030504040204" pitchFamily="34" charset="0"/>
                <a:ea typeface="Tahoma" panose="020B0604030504040204" pitchFamily="34" charset="0"/>
                <a:cs typeface="Tahoma" panose="020B0604030504040204" pitchFamily="34" charset="0"/>
              </a:rPr>
              <a:t>]</a:t>
            </a:r>
            <a:endParaRPr lang="en-CH" sz="12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E4122EB-573C-3BFE-06F1-6CA8496C25B4}"/>
              </a:ext>
            </a:extLst>
          </p:cNvPr>
          <p:cNvSpPr txBox="1"/>
          <p:nvPr/>
        </p:nvSpPr>
        <p:spPr>
          <a:xfrm>
            <a:off x="706040" y="898424"/>
            <a:ext cx="7717659" cy="584775"/>
          </a:xfrm>
          <a:prstGeom prst="rect">
            <a:avLst/>
          </a:prstGeom>
          <a:noFill/>
        </p:spPr>
        <p:txBody>
          <a:bodyPr wrap="square" rtlCol="0">
            <a:spAutoFit/>
          </a:bodyPr>
          <a:lstStyle/>
          <a:p>
            <a:pPr algn="ctr"/>
            <a:r>
              <a:rPr lang="en-US" sz="1600" dirty="0">
                <a:latin typeface="Cambria" panose="02040503050406030204" pitchFamily="18" charset="0"/>
              </a:rPr>
              <a:t>Hassan et al., "</a:t>
            </a:r>
            <a:r>
              <a:rPr lang="en-US" sz="1600" dirty="0">
                <a:latin typeface="Cambria" panose="02040503050406030204" pitchFamily="18" charset="0"/>
                <a:hlinkClick r:id="rId5"/>
              </a:rPr>
              <a:t>Uncovering In-DRAM RowHammer Protection Mechanisms: </a:t>
            </a:r>
            <a:br>
              <a:rPr lang="en-US" sz="1600" dirty="0">
                <a:latin typeface="Cambria" panose="02040503050406030204" pitchFamily="18" charset="0"/>
                <a:hlinkClick r:id="rId5"/>
              </a:rPr>
            </a:br>
            <a:r>
              <a:rPr lang="en-US" sz="1600" dirty="0">
                <a:latin typeface="Cambria" panose="02040503050406030204" pitchFamily="18" charset="0"/>
                <a:hlinkClick r:id="rId5"/>
              </a:rPr>
              <a:t>A New Methodology, Custom RowHammer Patterns, and Implications</a:t>
            </a:r>
            <a:r>
              <a:rPr lang="en-US" sz="1600" dirty="0">
                <a:latin typeface="Cambria" panose="02040503050406030204" pitchFamily="18" charset="0"/>
              </a:rPr>
              <a:t>,”</a:t>
            </a:r>
            <a:r>
              <a:rPr lang="en-US" sz="1600" b="1" dirty="0">
                <a:latin typeface="Cambria" panose="02040503050406030204" pitchFamily="18" charset="0"/>
              </a:rPr>
              <a:t> </a:t>
            </a:r>
            <a:r>
              <a:rPr lang="en-US" sz="1600" dirty="0">
                <a:latin typeface="Cambria" panose="02040503050406030204" pitchFamily="18" charset="0"/>
              </a:rPr>
              <a:t>in MICRO, 2021.</a:t>
            </a:r>
          </a:p>
        </p:txBody>
      </p:sp>
    </p:spTree>
    <p:extLst>
      <p:ext uri="{BB962C8B-B14F-4D97-AF65-F5344CB8AC3E}">
        <p14:creationId xmlns:p14="http://schemas.microsoft.com/office/powerpoint/2010/main" val="293619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9394C-AAF2-4176-5E99-E89E41E67B25}"/>
              </a:ext>
            </a:extLst>
          </p:cNvPr>
          <p:cNvSpPr>
            <a:spLocks noGrp="1"/>
          </p:cNvSpPr>
          <p:nvPr>
            <p:ph type="title"/>
          </p:nvPr>
        </p:nvSpPr>
        <p:spPr/>
        <p:txBody>
          <a:bodyPr/>
          <a:lstStyle/>
          <a:p>
            <a:r>
              <a:rPr lang="en-US" sz="3100" dirty="0"/>
              <a:t>Experimental Methodology</a:t>
            </a:r>
            <a:endParaRPr lang="en-TR" sz="3100" dirty="0"/>
          </a:p>
        </p:txBody>
      </p:sp>
      <p:sp>
        <p:nvSpPr>
          <p:cNvPr id="8" name="TextBox 7">
            <a:extLst>
              <a:ext uri="{FF2B5EF4-FFF2-40B4-BE49-F238E27FC236}">
                <a16:creationId xmlns:a16="http://schemas.microsoft.com/office/drawing/2014/main" id="{640BD466-663B-45BD-8153-468F1F75F721}"/>
              </a:ext>
            </a:extLst>
          </p:cNvPr>
          <p:cNvSpPr txBox="1"/>
          <p:nvPr/>
        </p:nvSpPr>
        <p:spPr>
          <a:xfrm>
            <a:off x="3371002" y="6477568"/>
            <a:ext cx="2402837" cy="369332"/>
          </a:xfrm>
          <a:prstGeom prst="rect">
            <a:avLst/>
          </a:prstGeom>
          <a:noFill/>
        </p:spPr>
        <p:txBody>
          <a:bodyPr wrap="none" rtlCol="0">
            <a:spAutoFit/>
          </a:bodyPr>
          <a:lstStyle/>
          <a:p>
            <a:pPr algn="l"/>
            <a:r>
              <a:rPr lang="en-TR" b="1" dirty="0">
                <a:latin typeface="Cambria" panose="02040503050406030204" pitchFamily="18" charset="0"/>
                <a:ea typeface="Cambria" panose="02040503050406030204" pitchFamily="18" charset="0"/>
              </a:rPr>
              <a:t>[Hassan+, MICRO’21]</a:t>
            </a:r>
          </a:p>
        </p:txBody>
      </p:sp>
      <p:sp>
        <p:nvSpPr>
          <p:cNvPr id="6" name="Rectangle 5">
            <a:extLst>
              <a:ext uri="{FF2B5EF4-FFF2-40B4-BE49-F238E27FC236}">
                <a16:creationId xmlns:a16="http://schemas.microsoft.com/office/drawing/2014/main" id="{DBB18684-0C21-40C5-9B37-D77472890396}"/>
              </a:ext>
            </a:extLst>
          </p:cNvPr>
          <p:cNvSpPr/>
          <p:nvPr/>
        </p:nvSpPr>
        <p:spPr>
          <a:xfrm>
            <a:off x="1249805" y="4245158"/>
            <a:ext cx="3498889" cy="360940"/>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Victim Row R</a:t>
            </a:r>
          </a:p>
        </p:txBody>
      </p:sp>
      <p:sp>
        <p:nvSpPr>
          <p:cNvPr id="3" name="TextBox 2">
            <a:extLst>
              <a:ext uri="{FF2B5EF4-FFF2-40B4-BE49-F238E27FC236}">
                <a16:creationId xmlns:a16="http://schemas.microsoft.com/office/drawing/2014/main" id="{60DBC194-7A09-444D-BE3E-0349B4B1F0DE}"/>
              </a:ext>
            </a:extLst>
          </p:cNvPr>
          <p:cNvSpPr txBox="1"/>
          <p:nvPr/>
        </p:nvSpPr>
        <p:spPr>
          <a:xfrm>
            <a:off x="198782" y="1071267"/>
            <a:ext cx="4772589"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1. Identify a row (R) with </a:t>
            </a:r>
            <a:r>
              <a:rPr lang="en-US" sz="2000" b="1" dirty="0">
                <a:latin typeface="Cambria" panose="02040503050406030204" pitchFamily="18" charset="0"/>
                <a:ea typeface="Cambria" panose="02040503050406030204" pitchFamily="18" charset="0"/>
              </a:rPr>
              <a:t>T</a:t>
            </a:r>
            <a:r>
              <a:rPr lang="en-US" sz="2000" dirty="0">
                <a:latin typeface="Cambria" panose="02040503050406030204" pitchFamily="18" charset="0"/>
                <a:ea typeface="Cambria" panose="02040503050406030204" pitchFamily="18" charset="0"/>
              </a:rPr>
              <a:t> retention time</a:t>
            </a:r>
            <a:endParaRPr lang="en-CH"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30B864E-A953-43C3-8A39-CAA2858E705D}"/>
              </a:ext>
            </a:extLst>
          </p:cNvPr>
          <p:cNvSpPr txBox="1"/>
          <p:nvPr/>
        </p:nvSpPr>
        <p:spPr>
          <a:xfrm>
            <a:off x="198782" y="1524711"/>
            <a:ext cx="1790875"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2. Wait for T/2</a:t>
            </a:r>
            <a:endParaRPr lang="en-CH" sz="2000" dirty="0">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49F704AF-2B8B-441A-8328-C9206E13FB8C}"/>
              </a:ext>
            </a:extLst>
          </p:cNvPr>
          <p:cNvSpPr/>
          <p:nvPr/>
        </p:nvSpPr>
        <p:spPr>
          <a:xfrm>
            <a:off x="1249805" y="3633326"/>
            <a:ext cx="3498889" cy="360940"/>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Aggressor Row R + 1</a:t>
            </a:r>
          </a:p>
        </p:txBody>
      </p:sp>
      <p:sp>
        <p:nvSpPr>
          <p:cNvPr id="13" name="TextBox 12">
            <a:extLst>
              <a:ext uri="{FF2B5EF4-FFF2-40B4-BE49-F238E27FC236}">
                <a16:creationId xmlns:a16="http://schemas.microsoft.com/office/drawing/2014/main" id="{F74D98BA-69AE-4731-8C8C-17BD57640CF4}"/>
              </a:ext>
            </a:extLst>
          </p:cNvPr>
          <p:cNvSpPr txBox="1"/>
          <p:nvPr/>
        </p:nvSpPr>
        <p:spPr>
          <a:xfrm>
            <a:off x="198782" y="1980244"/>
            <a:ext cx="2468946"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3. Hammer R+1 once</a:t>
            </a:r>
            <a:endParaRPr lang="en-CH" sz="2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F4AA6C0-E5C9-4F86-8D2C-9E014042A78A}"/>
              </a:ext>
            </a:extLst>
          </p:cNvPr>
          <p:cNvSpPr txBox="1"/>
          <p:nvPr/>
        </p:nvSpPr>
        <p:spPr>
          <a:xfrm>
            <a:off x="198782" y="2435777"/>
            <a:ext cx="6040240" cy="400110"/>
          </a:xfrm>
          <a:prstGeom prst="rect">
            <a:avLst/>
          </a:prstGeom>
          <a:noFill/>
        </p:spPr>
        <p:txBody>
          <a:bodyPr wrap="square" rtlCol="0">
            <a:spAutoFit/>
          </a:bodyPr>
          <a:lstStyle/>
          <a:p>
            <a:pPr algn="l"/>
            <a:r>
              <a:rPr lang="en-US" sz="2000" dirty="0">
                <a:latin typeface="Cambria" panose="02040503050406030204" pitchFamily="18" charset="0"/>
                <a:ea typeface="Cambria" panose="02040503050406030204" pitchFamily="18" charset="0"/>
              </a:rPr>
              <a:t>4. Issue a periodic REF command (trigger mitigation)</a:t>
            </a:r>
            <a:endParaRPr lang="en-CH"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C6ED097-7F62-42CE-8A81-F2085CA5FEA6}"/>
              </a:ext>
            </a:extLst>
          </p:cNvPr>
          <p:cNvSpPr txBox="1"/>
          <p:nvPr/>
        </p:nvSpPr>
        <p:spPr>
          <a:xfrm>
            <a:off x="198781" y="2885742"/>
            <a:ext cx="5868145"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5. Wait for T/2, read out row R and check for bitflips</a:t>
            </a:r>
            <a:endParaRPr lang="en-CH" sz="2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0AAB15-6032-471D-8EA6-469993E7F5EC}"/>
              </a:ext>
            </a:extLst>
          </p:cNvPr>
          <p:cNvSpPr/>
          <p:nvPr/>
        </p:nvSpPr>
        <p:spPr>
          <a:xfrm>
            <a:off x="6502401" y="2835887"/>
            <a:ext cx="2040834" cy="1015663"/>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On-DRAM-die</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Mitigation</a:t>
            </a:r>
            <a:endParaRPr lang="en-CH" sz="2000" dirty="0">
              <a:latin typeface="Cambria" panose="02040503050406030204" pitchFamily="18" charset="0"/>
              <a:ea typeface="Cambria" panose="02040503050406030204" pitchFamily="18" charset="0"/>
            </a:endParaRPr>
          </a:p>
        </p:txBody>
      </p:sp>
      <p:cxnSp>
        <p:nvCxnSpPr>
          <p:cNvPr id="18" name="Connector: Curved 17">
            <a:extLst>
              <a:ext uri="{FF2B5EF4-FFF2-40B4-BE49-F238E27FC236}">
                <a16:creationId xmlns:a16="http://schemas.microsoft.com/office/drawing/2014/main" id="{45B0B46F-60D3-4337-A912-D788B82C378A}"/>
              </a:ext>
            </a:extLst>
          </p:cNvPr>
          <p:cNvCxnSpPr>
            <a:stCxn id="13" idx="3"/>
            <a:endCxn id="16" idx="0"/>
          </p:cNvCxnSpPr>
          <p:nvPr/>
        </p:nvCxnSpPr>
        <p:spPr>
          <a:xfrm>
            <a:off x="2667728" y="2180299"/>
            <a:ext cx="4855090" cy="65558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5872F3A2-7AE6-45B7-BF59-61FBC170FD99}"/>
              </a:ext>
            </a:extLst>
          </p:cNvPr>
          <p:cNvCxnSpPr>
            <a:cxnSpLocks/>
            <a:stCxn id="16" idx="2"/>
            <a:endCxn id="6" idx="3"/>
          </p:cNvCxnSpPr>
          <p:nvPr/>
        </p:nvCxnSpPr>
        <p:spPr>
          <a:xfrm rot="5400000">
            <a:off x="5848717" y="2751527"/>
            <a:ext cx="574078" cy="277412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8DC96FB-E5CF-4B62-9245-77FF1E8A7ACD}"/>
              </a:ext>
            </a:extLst>
          </p:cNvPr>
          <p:cNvSpPr txBox="1"/>
          <p:nvPr/>
        </p:nvSpPr>
        <p:spPr>
          <a:xfrm rot="259860">
            <a:off x="3596916" y="1851229"/>
            <a:ext cx="2894510"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Sample as aggressor row</a:t>
            </a:r>
            <a:endParaRPr lang="en-CH" sz="2000" dirty="0">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a16="http://schemas.microsoft.com/office/drawing/2014/main" id="{ED4FA57E-CD9F-415D-BEF6-DE9C1EF606F9}"/>
              </a:ext>
            </a:extLst>
          </p:cNvPr>
          <p:cNvCxnSpPr/>
          <p:nvPr/>
        </p:nvCxnSpPr>
        <p:spPr>
          <a:xfrm>
            <a:off x="614018" y="5915079"/>
            <a:ext cx="775252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9E098E0-3DCB-476D-A8C6-353EFEAF0E8D}"/>
              </a:ext>
            </a:extLst>
          </p:cNvPr>
          <p:cNvSpPr txBox="1"/>
          <p:nvPr/>
        </p:nvSpPr>
        <p:spPr>
          <a:xfrm>
            <a:off x="7700306" y="5950491"/>
            <a:ext cx="1152880"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Timeline</a:t>
            </a:r>
            <a:endParaRPr lang="en-CH" sz="2000" dirty="0">
              <a:latin typeface="Cambria" panose="02040503050406030204" pitchFamily="18" charset="0"/>
              <a:ea typeface="Cambria" panose="02040503050406030204" pitchFamily="18" charset="0"/>
            </a:endParaRPr>
          </a:p>
        </p:txBody>
      </p:sp>
      <p:cxnSp>
        <p:nvCxnSpPr>
          <p:cNvPr id="29" name="Straight Connector 28">
            <a:extLst>
              <a:ext uri="{FF2B5EF4-FFF2-40B4-BE49-F238E27FC236}">
                <a16:creationId xmlns:a16="http://schemas.microsoft.com/office/drawing/2014/main" id="{FF32E2CA-50A1-4647-8211-C92EFCCD9308}"/>
              </a:ext>
            </a:extLst>
          </p:cNvPr>
          <p:cNvCxnSpPr/>
          <p:nvPr/>
        </p:nvCxnSpPr>
        <p:spPr>
          <a:xfrm>
            <a:off x="614018" y="5773530"/>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29BD9A-514E-4EA1-B0FF-AB4B2E0BE06C}"/>
              </a:ext>
            </a:extLst>
          </p:cNvPr>
          <p:cNvSpPr txBox="1"/>
          <p:nvPr/>
        </p:nvSpPr>
        <p:spPr>
          <a:xfrm>
            <a:off x="48574" y="5411572"/>
            <a:ext cx="1130887"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Refresh R</a:t>
            </a:r>
            <a:endParaRPr lang="en-CH"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376947E2-5151-4B7F-B6D5-D7085528A846}"/>
              </a:ext>
            </a:extLst>
          </p:cNvPr>
          <p:cNvCxnSpPr/>
          <p:nvPr/>
        </p:nvCxnSpPr>
        <p:spPr>
          <a:xfrm>
            <a:off x="3474279" y="5784838"/>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5EE095D-5F09-4309-BB5E-9B49213CA5C0}"/>
              </a:ext>
            </a:extLst>
          </p:cNvPr>
          <p:cNvSpPr txBox="1"/>
          <p:nvPr/>
        </p:nvSpPr>
        <p:spPr>
          <a:xfrm>
            <a:off x="118530" y="6041880"/>
            <a:ext cx="990977"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0</a:t>
            </a:r>
            <a:endParaRPr lang="en-CH"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F45D222-0CE2-48A6-B898-CEE03E7ACD59}"/>
              </a:ext>
            </a:extLst>
          </p:cNvPr>
          <p:cNvSpPr txBox="1"/>
          <p:nvPr/>
        </p:nvSpPr>
        <p:spPr>
          <a:xfrm>
            <a:off x="2853756" y="6062485"/>
            <a:ext cx="1241045"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T/2</a:t>
            </a:r>
            <a:endParaRPr lang="en-CH" dirty="0">
              <a:latin typeface="Cambria" panose="02040503050406030204" pitchFamily="18" charset="0"/>
              <a:ea typeface="Cambria" panose="02040503050406030204" pitchFamily="18" charset="0"/>
            </a:endParaRPr>
          </a:p>
        </p:txBody>
      </p:sp>
      <p:cxnSp>
        <p:nvCxnSpPr>
          <p:cNvPr id="35" name="Straight Connector 34">
            <a:extLst>
              <a:ext uri="{FF2B5EF4-FFF2-40B4-BE49-F238E27FC236}">
                <a16:creationId xmlns:a16="http://schemas.microsoft.com/office/drawing/2014/main" id="{4C6AE4A4-2F9D-4A64-A6D4-702659B33721}"/>
              </a:ext>
            </a:extLst>
          </p:cNvPr>
          <p:cNvCxnSpPr/>
          <p:nvPr/>
        </p:nvCxnSpPr>
        <p:spPr>
          <a:xfrm>
            <a:off x="6290245" y="5764233"/>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0E6C4E-5A39-40C0-B2D7-6346CBD69E1E}"/>
              </a:ext>
            </a:extLst>
          </p:cNvPr>
          <p:cNvSpPr txBox="1"/>
          <p:nvPr/>
        </p:nvSpPr>
        <p:spPr>
          <a:xfrm>
            <a:off x="5790749" y="6041880"/>
            <a:ext cx="998991"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T</a:t>
            </a:r>
            <a:endParaRPr lang="en-CH"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EEA9B807-5FD9-441F-ADC2-560FFEC66A88}"/>
              </a:ext>
            </a:extLst>
          </p:cNvPr>
          <p:cNvSpPr txBox="1"/>
          <p:nvPr/>
        </p:nvSpPr>
        <p:spPr>
          <a:xfrm>
            <a:off x="5855349" y="5361962"/>
            <a:ext cx="869790"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Read R</a:t>
            </a:r>
            <a:endParaRPr lang="en-CH"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7A2B9AFD-0A15-FD6C-1DEA-0120E6BB2E99}"/>
              </a:ext>
            </a:extLst>
          </p:cNvPr>
          <p:cNvSpPr txBox="1"/>
          <p:nvPr/>
        </p:nvSpPr>
        <p:spPr>
          <a:xfrm rot="21083657">
            <a:off x="5164294" y="4309053"/>
            <a:ext cx="2251899"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Refresh victim row</a:t>
            </a:r>
            <a:endParaRPr lang="en-CH" sz="20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AB11149-A9BF-B357-1EB9-A9388BAF7FBE}"/>
              </a:ext>
            </a:extLst>
          </p:cNvPr>
          <p:cNvSpPr/>
          <p:nvPr/>
        </p:nvSpPr>
        <p:spPr>
          <a:xfrm>
            <a:off x="2010923" y="5378348"/>
            <a:ext cx="2926709" cy="369625"/>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Mitigation refreshes R</a:t>
            </a:r>
            <a:endParaRPr lang="en-CH"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4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1" grpId="0"/>
      <p:bldP spid="12" grpId="0" animBg="1"/>
      <p:bldP spid="13" grpId="0"/>
      <p:bldP spid="14" grpId="0"/>
      <p:bldP spid="15" grpId="0"/>
      <p:bldP spid="16" grpId="0" animBg="1"/>
      <p:bldP spid="23" grpId="0"/>
      <p:bldP spid="27" grpId="0"/>
      <p:bldP spid="30" grpId="0"/>
      <p:bldP spid="32" grpId="0"/>
      <p:bldP spid="33" grpId="0"/>
      <p:bldP spid="36" grpId="0"/>
      <p:bldP spid="38" grpId="0"/>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9394C-AAF2-4176-5E99-E89E41E67B25}"/>
              </a:ext>
            </a:extLst>
          </p:cNvPr>
          <p:cNvSpPr>
            <a:spLocks noGrp="1"/>
          </p:cNvSpPr>
          <p:nvPr>
            <p:ph type="title"/>
          </p:nvPr>
        </p:nvSpPr>
        <p:spPr/>
        <p:txBody>
          <a:bodyPr/>
          <a:lstStyle/>
          <a:p>
            <a:r>
              <a:rPr lang="en-US" sz="3100" dirty="0"/>
              <a:t>Experimental Methodology</a:t>
            </a:r>
            <a:endParaRPr lang="en-TR" sz="3100" dirty="0"/>
          </a:p>
        </p:txBody>
      </p:sp>
      <p:sp>
        <p:nvSpPr>
          <p:cNvPr id="8" name="TextBox 7">
            <a:extLst>
              <a:ext uri="{FF2B5EF4-FFF2-40B4-BE49-F238E27FC236}">
                <a16:creationId xmlns:a16="http://schemas.microsoft.com/office/drawing/2014/main" id="{640BD466-663B-45BD-8153-468F1F75F721}"/>
              </a:ext>
            </a:extLst>
          </p:cNvPr>
          <p:cNvSpPr txBox="1"/>
          <p:nvPr/>
        </p:nvSpPr>
        <p:spPr>
          <a:xfrm>
            <a:off x="3371002" y="6477568"/>
            <a:ext cx="2402837" cy="369332"/>
          </a:xfrm>
          <a:prstGeom prst="rect">
            <a:avLst/>
          </a:prstGeom>
          <a:noFill/>
        </p:spPr>
        <p:txBody>
          <a:bodyPr wrap="none" rtlCol="0">
            <a:spAutoFit/>
          </a:bodyPr>
          <a:lstStyle/>
          <a:p>
            <a:pPr algn="l"/>
            <a:r>
              <a:rPr lang="en-TR" b="1" dirty="0">
                <a:latin typeface="Cambria" panose="02040503050406030204" pitchFamily="18" charset="0"/>
                <a:ea typeface="Cambria" panose="02040503050406030204" pitchFamily="18" charset="0"/>
              </a:rPr>
              <a:t>[Hassan+, MICRO’21]</a:t>
            </a:r>
          </a:p>
        </p:txBody>
      </p:sp>
      <p:sp>
        <p:nvSpPr>
          <p:cNvPr id="6" name="Rectangle 5">
            <a:extLst>
              <a:ext uri="{FF2B5EF4-FFF2-40B4-BE49-F238E27FC236}">
                <a16:creationId xmlns:a16="http://schemas.microsoft.com/office/drawing/2014/main" id="{DBB18684-0C21-40C5-9B37-D77472890396}"/>
              </a:ext>
            </a:extLst>
          </p:cNvPr>
          <p:cNvSpPr/>
          <p:nvPr/>
        </p:nvSpPr>
        <p:spPr>
          <a:xfrm>
            <a:off x="1249805" y="4245158"/>
            <a:ext cx="3498889" cy="360940"/>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Victim Row R</a:t>
            </a:r>
          </a:p>
        </p:txBody>
      </p:sp>
      <p:sp>
        <p:nvSpPr>
          <p:cNvPr id="3" name="TextBox 2">
            <a:extLst>
              <a:ext uri="{FF2B5EF4-FFF2-40B4-BE49-F238E27FC236}">
                <a16:creationId xmlns:a16="http://schemas.microsoft.com/office/drawing/2014/main" id="{60DBC194-7A09-444D-BE3E-0349B4B1F0DE}"/>
              </a:ext>
            </a:extLst>
          </p:cNvPr>
          <p:cNvSpPr txBox="1"/>
          <p:nvPr/>
        </p:nvSpPr>
        <p:spPr>
          <a:xfrm>
            <a:off x="198782" y="1071267"/>
            <a:ext cx="4772589"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1. Identify a row (R) with </a:t>
            </a:r>
            <a:r>
              <a:rPr lang="en-US" sz="2000" b="1" dirty="0">
                <a:latin typeface="Cambria" panose="02040503050406030204" pitchFamily="18" charset="0"/>
                <a:ea typeface="Cambria" panose="02040503050406030204" pitchFamily="18" charset="0"/>
              </a:rPr>
              <a:t>T</a:t>
            </a:r>
            <a:r>
              <a:rPr lang="en-US" sz="2000" dirty="0">
                <a:latin typeface="Cambria" panose="02040503050406030204" pitchFamily="18" charset="0"/>
                <a:ea typeface="Cambria" panose="02040503050406030204" pitchFamily="18" charset="0"/>
              </a:rPr>
              <a:t> retention time</a:t>
            </a:r>
            <a:endParaRPr lang="en-CH"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30B864E-A953-43C3-8A39-CAA2858E705D}"/>
              </a:ext>
            </a:extLst>
          </p:cNvPr>
          <p:cNvSpPr txBox="1"/>
          <p:nvPr/>
        </p:nvSpPr>
        <p:spPr>
          <a:xfrm>
            <a:off x="198782" y="1524711"/>
            <a:ext cx="1790875"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2. Wait for T/2</a:t>
            </a:r>
            <a:endParaRPr lang="en-CH" sz="2000" dirty="0">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49F704AF-2B8B-441A-8328-C9206E13FB8C}"/>
              </a:ext>
            </a:extLst>
          </p:cNvPr>
          <p:cNvSpPr/>
          <p:nvPr/>
        </p:nvSpPr>
        <p:spPr>
          <a:xfrm>
            <a:off x="1249805" y="3633326"/>
            <a:ext cx="3498889" cy="360940"/>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Aggressor Row R + 1</a:t>
            </a:r>
          </a:p>
        </p:txBody>
      </p:sp>
      <p:sp>
        <p:nvSpPr>
          <p:cNvPr id="13" name="TextBox 12">
            <a:extLst>
              <a:ext uri="{FF2B5EF4-FFF2-40B4-BE49-F238E27FC236}">
                <a16:creationId xmlns:a16="http://schemas.microsoft.com/office/drawing/2014/main" id="{F74D98BA-69AE-4731-8C8C-17BD57640CF4}"/>
              </a:ext>
            </a:extLst>
          </p:cNvPr>
          <p:cNvSpPr txBox="1"/>
          <p:nvPr/>
        </p:nvSpPr>
        <p:spPr>
          <a:xfrm>
            <a:off x="198782" y="1980244"/>
            <a:ext cx="2468946"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3. Hammer R+1 once</a:t>
            </a:r>
            <a:endParaRPr lang="en-CH" sz="2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F4AA6C0-E5C9-4F86-8D2C-9E014042A78A}"/>
              </a:ext>
            </a:extLst>
          </p:cNvPr>
          <p:cNvSpPr txBox="1"/>
          <p:nvPr/>
        </p:nvSpPr>
        <p:spPr>
          <a:xfrm>
            <a:off x="198782" y="2435777"/>
            <a:ext cx="5975803" cy="400110"/>
          </a:xfrm>
          <a:prstGeom prst="rect">
            <a:avLst/>
          </a:prstGeom>
          <a:noFill/>
        </p:spPr>
        <p:txBody>
          <a:bodyPr wrap="none" rtlCol="0">
            <a:spAutoFit/>
          </a:bodyPr>
          <a:lstStyle/>
          <a:p>
            <a:r>
              <a:rPr lang="en-US" sz="2000" dirty="0">
                <a:latin typeface="Cambria" panose="02040503050406030204" pitchFamily="18" charset="0"/>
                <a:ea typeface="Cambria" panose="02040503050406030204" pitchFamily="18" charset="0"/>
              </a:rPr>
              <a:t>4. Issue a periodic REF command (trigger mitigation)</a:t>
            </a:r>
            <a:endParaRPr lang="en-CH"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C6ED097-7F62-42CE-8A81-F2085CA5FEA6}"/>
              </a:ext>
            </a:extLst>
          </p:cNvPr>
          <p:cNvSpPr txBox="1"/>
          <p:nvPr/>
        </p:nvSpPr>
        <p:spPr>
          <a:xfrm>
            <a:off x="198781" y="2885742"/>
            <a:ext cx="5868145"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5. Wait for T/2, read out row R and check for bitflips</a:t>
            </a:r>
            <a:endParaRPr lang="en-CH" sz="2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0AAB15-6032-471D-8EA6-469993E7F5EC}"/>
              </a:ext>
            </a:extLst>
          </p:cNvPr>
          <p:cNvSpPr/>
          <p:nvPr/>
        </p:nvSpPr>
        <p:spPr>
          <a:xfrm>
            <a:off x="6502401" y="2835887"/>
            <a:ext cx="2040834" cy="1015663"/>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On-DRAM-die</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Mitigation</a:t>
            </a:r>
            <a:endParaRPr lang="en-CH" sz="2000" dirty="0">
              <a:latin typeface="Cambria" panose="02040503050406030204" pitchFamily="18" charset="0"/>
              <a:ea typeface="Cambria" panose="02040503050406030204" pitchFamily="18" charset="0"/>
            </a:endParaRPr>
          </a:p>
        </p:txBody>
      </p:sp>
      <p:cxnSp>
        <p:nvCxnSpPr>
          <p:cNvPr id="18" name="Connector: Curved 17">
            <a:extLst>
              <a:ext uri="{FF2B5EF4-FFF2-40B4-BE49-F238E27FC236}">
                <a16:creationId xmlns:a16="http://schemas.microsoft.com/office/drawing/2014/main" id="{45B0B46F-60D3-4337-A912-D788B82C378A}"/>
              </a:ext>
            </a:extLst>
          </p:cNvPr>
          <p:cNvCxnSpPr>
            <a:stCxn id="13" idx="3"/>
            <a:endCxn id="16" idx="0"/>
          </p:cNvCxnSpPr>
          <p:nvPr/>
        </p:nvCxnSpPr>
        <p:spPr>
          <a:xfrm>
            <a:off x="2667728" y="2180299"/>
            <a:ext cx="4855090" cy="65558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5872F3A2-7AE6-45B7-BF59-61FBC170FD99}"/>
              </a:ext>
            </a:extLst>
          </p:cNvPr>
          <p:cNvCxnSpPr>
            <a:cxnSpLocks/>
            <a:stCxn id="16" idx="2"/>
            <a:endCxn id="6" idx="3"/>
          </p:cNvCxnSpPr>
          <p:nvPr/>
        </p:nvCxnSpPr>
        <p:spPr>
          <a:xfrm rot="5400000">
            <a:off x="5848717" y="2751527"/>
            <a:ext cx="574078" cy="277412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8DC96FB-E5CF-4B62-9245-77FF1E8A7ACD}"/>
              </a:ext>
            </a:extLst>
          </p:cNvPr>
          <p:cNvSpPr txBox="1"/>
          <p:nvPr/>
        </p:nvSpPr>
        <p:spPr>
          <a:xfrm rot="259860">
            <a:off x="3596916" y="1851229"/>
            <a:ext cx="2894510"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Sample as aggressor row</a:t>
            </a:r>
            <a:endParaRPr lang="en-CH" sz="20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5BCFA76-BEC7-48D2-B8B2-ABFED7C71972}"/>
              </a:ext>
            </a:extLst>
          </p:cNvPr>
          <p:cNvSpPr txBox="1"/>
          <p:nvPr/>
        </p:nvSpPr>
        <p:spPr>
          <a:xfrm rot="21083657">
            <a:off x="5164294" y="4309053"/>
            <a:ext cx="2251899"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Refresh victim row</a:t>
            </a:r>
            <a:endParaRPr lang="en-CH" sz="2000" dirty="0">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a16="http://schemas.microsoft.com/office/drawing/2014/main" id="{ED4FA57E-CD9F-415D-BEF6-DE9C1EF606F9}"/>
              </a:ext>
            </a:extLst>
          </p:cNvPr>
          <p:cNvCxnSpPr/>
          <p:nvPr/>
        </p:nvCxnSpPr>
        <p:spPr>
          <a:xfrm>
            <a:off x="614018" y="5915079"/>
            <a:ext cx="775252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9E098E0-3DCB-476D-A8C6-353EFEAF0E8D}"/>
              </a:ext>
            </a:extLst>
          </p:cNvPr>
          <p:cNvSpPr txBox="1"/>
          <p:nvPr/>
        </p:nvSpPr>
        <p:spPr>
          <a:xfrm>
            <a:off x="7700306" y="5950491"/>
            <a:ext cx="1152880"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Timeline</a:t>
            </a:r>
            <a:endParaRPr lang="en-CH" sz="2000" dirty="0">
              <a:latin typeface="Cambria" panose="02040503050406030204" pitchFamily="18" charset="0"/>
              <a:ea typeface="Cambria" panose="02040503050406030204" pitchFamily="18" charset="0"/>
            </a:endParaRPr>
          </a:p>
        </p:txBody>
      </p:sp>
      <p:cxnSp>
        <p:nvCxnSpPr>
          <p:cNvPr id="29" name="Straight Connector 28">
            <a:extLst>
              <a:ext uri="{FF2B5EF4-FFF2-40B4-BE49-F238E27FC236}">
                <a16:creationId xmlns:a16="http://schemas.microsoft.com/office/drawing/2014/main" id="{FF32E2CA-50A1-4647-8211-C92EFCCD9308}"/>
              </a:ext>
            </a:extLst>
          </p:cNvPr>
          <p:cNvCxnSpPr/>
          <p:nvPr/>
        </p:nvCxnSpPr>
        <p:spPr>
          <a:xfrm>
            <a:off x="614018" y="5773530"/>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29BD9A-514E-4EA1-B0FF-AB4B2E0BE06C}"/>
              </a:ext>
            </a:extLst>
          </p:cNvPr>
          <p:cNvSpPr txBox="1"/>
          <p:nvPr/>
        </p:nvSpPr>
        <p:spPr>
          <a:xfrm>
            <a:off x="48574" y="5411572"/>
            <a:ext cx="1130887"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Refresh R</a:t>
            </a:r>
            <a:endParaRPr lang="en-CH"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376947E2-5151-4B7F-B6D5-D7085528A846}"/>
              </a:ext>
            </a:extLst>
          </p:cNvPr>
          <p:cNvCxnSpPr/>
          <p:nvPr/>
        </p:nvCxnSpPr>
        <p:spPr>
          <a:xfrm>
            <a:off x="3474279" y="5784838"/>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5EE095D-5F09-4309-BB5E-9B49213CA5C0}"/>
              </a:ext>
            </a:extLst>
          </p:cNvPr>
          <p:cNvSpPr txBox="1"/>
          <p:nvPr/>
        </p:nvSpPr>
        <p:spPr>
          <a:xfrm>
            <a:off x="118530" y="6041880"/>
            <a:ext cx="990977"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0</a:t>
            </a:r>
            <a:endParaRPr lang="en-CH"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F45D222-0CE2-48A6-B898-CEE03E7ACD59}"/>
              </a:ext>
            </a:extLst>
          </p:cNvPr>
          <p:cNvSpPr txBox="1"/>
          <p:nvPr/>
        </p:nvSpPr>
        <p:spPr>
          <a:xfrm>
            <a:off x="2853756" y="6062485"/>
            <a:ext cx="1241045"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T/2</a:t>
            </a:r>
            <a:endParaRPr lang="en-CH" dirty="0">
              <a:latin typeface="Cambria" panose="02040503050406030204" pitchFamily="18" charset="0"/>
              <a:ea typeface="Cambria" panose="02040503050406030204" pitchFamily="18" charset="0"/>
            </a:endParaRPr>
          </a:p>
        </p:txBody>
      </p:sp>
      <p:cxnSp>
        <p:nvCxnSpPr>
          <p:cNvPr id="35" name="Straight Connector 34">
            <a:extLst>
              <a:ext uri="{FF2B5EF4-FFF2-40B4-BE49-F238E27FC236}">
                <a16:creationId xmlns:a16="http://schemas.microsoft.com/office/drawing/2014/main" id="{4C6AE4A4-2F9D-4A64-A6D4-702659B33721}"/>
              </a:ext>
            </a:extLst>
          </p:cNvPr>
          <p:cNvCxnSpPr/>
          <p:nvPr/>
        </p:nvCxnSpPr>
        <p:spPr>
          <a:xfrm>
            <a:off x="6290245" y="5764233"/>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0E6C4E-5A39-40C0-B2D7-6346CBD69E1E}"/>
              </a:ext>
            </a:extLst>
          </p:cNvPr>
          <p:cNvSpPr txBox="1"/>
          <p:nvPr/>
        </p:nvSpPr>
        <p:spPr>
          <a:xfrm>
            <a:off x="5790749" y="6041880"/>
            <a:ext cx="998991"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T</a:t>
            </a:r>
            <a:endParaRPr lang="en-CH"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33FD71E-0635-B703-6724-D234032261EA}"/>
              </a:ext>
            </a:extLst>
          </p:cNvPr>
          <p:cNvSpPr txBox="1"/>
          <p:nvPr/>
        </p:nvSpPr>
        <p:spPr>
          <a:xfrm>
            <a:off x="-2199" y="1307209"/>
            <a:ext cx="9144000" cy="1015663"/>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3000" dirty="0">
                <a:solidFill>
                  <a:srgbClr val="00B050"/>
                </a:solidFill>
                <a:latin typeface="Cambria" panose="02040503050406030204" pitchFamily="18" charset="0"/>
                <a:ea typeface="Tahoma" panose="020B0604030504040204" pitchFamily="34" charset="0"/>
                <a:cs typeface="Tahoma" panose="020B0604030504040204" pitchFamily="34" charset="0"/>
              </a:rPr>
              <a:t>Row R experiences no bitflips</a:t>
            </a:r>
            <a:br>
              <a:rPr lang="en-US" sz="3000" dirty="0">
                <a:latin typeface="Cambria" panose="02040503050406030204" pitchFamily="18" charset="0"/>
                <a:ea typeface="Tahoma" panose="020B0604030504040204" pitchFamily="34" charset="0"/>
                <a:cs typeface="Tahoma" panose="020B0604030504040204" pitchFamily="34" charset="0"/>
              </a:rPr>
            </a:br>
            <a:r>
              <a:rPr lang="en-US" sz="3000" dirty="0">
                <a:solidFill>
                  <a:srgbClr val="00B050"/>
                </a:solidFill>
                <a:latin typeface="Cambria" panose="02040503050406030204" pitchFamily="18" charset="0"/>
                <a:ea typeface="Tahoma" panose="020B0604030504040204" pitchFamily="34" charset="0"/>
                <a:cs typeface="Tahoma" panose="020B0604030504040204" pitchFamily="34" charset="0"/>
              </a:rPr>
              <a:t>only if</a:t>
            </a:r>
            <a:r>
              <a:rPr lang="en-US" sz="3000" dirty="0">
                <a:latin typeface="Cambria" panose="02040503050406030204" pitchFamily="18" charset="0"/>
                <a:ea typeface="Tahoma" panose="020B0604030504040204" pitchFamily="34" charset="0"/>
                <a:cs typeface="Tahoma" panose="020B0604030504040204" pitchFamily="34" charset="0"/>
              </a:rPr>
              <a:t> on-DRAM-die </a:t>
            </a:r>
            <a:r>
              <a:rPr lang="en-US" sz="3000" dirty="0">
                <a:solidFill>
                  <a:srgbClr val="00B050"/>
                </a:solidFill>
                <a:latin typeface="Cambria" panose="02040503050406030204" pitchFamily="18" charset="0"/>
                <a:ea typeface="Tahoma" panose="020B0604030504040204" pitchFamily="34" charset="0"/>
                <a:cs typeface="Tahoma" panose="020B0604030504040204" pitchFamily="34" charset="0"/>
              </a:rPr>
              <a:t>mitigation exists</a:t>
            </a:r>
          </a:p>
        </p:txBody>
      </p:sp>
      <p:sp>
        <p:nvSpPr>
          <p:cNvPr id="4" name="Rectangle: Rounded Corners 3">
            <a:extLst>
              <a:ext uri="{FF2B5EF4-FFF2-40B4-BE49-F238E27FC236}">
                <a16:creationId xmlns:a16="http://schemas.microsoft.com/office/drawing/2014/main" id="{E5313A68-2208-0CC4-9AB3-9429D892AB2D}"/>
              </a:ext>
            </a:extLst>
          </p:cNvPr>
          <p:cNvSpPr/>
          <p:nvPr/>
        </p:nvSpPr>
        <p:spPr>
          <a:xfrm>
            <a:off x="2010923" y="5378348"/>
            <a:ext cx="2926709" cy="369625"/>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Mitigation refreshes R</a:t>
            </a:r>
            <a:endParaRPr lang="en-CH" sz="20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B0A0F28-6031-46F0-BE15-C25C53B95253}"/>
              </a:ext>
            </a:extLst>
          </p:cNvPr>
          <p:cNvSpPr txBox="1"/>
          <p:nvPr/>
        </p:nvSpPr>
        <p:spPr>
          <a:xfrm>
            <a:off x="5855349" y="5361962"/>
            <a:ext cx="869790"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Read R</a:t>
            </a: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2138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9394C-AAF2-4176-5E99-E89E41E67B25}"/>
              </a:ext>
            </a:extLst>
          </p:cNvPr>
          <p:cNvSpPr>
            <a:spLocks noGrp="1"/>
          </p:cNvSpPr>
          <p:nvPr>
            <p:ph type="title"/>
          </p:nvPr>
        </p:nvSpPr>
        <p:spPr/>
        <p:txBody>
          <a:bodyPr/>
          <a:lstStyle/>
          <a:p>
            <a:r>
              <a:rPr lang="en-US" sz="3100" dirty="0"/>
              <a:t>Experimental Methodology</a:t>
            </a:r>
            <a:endParaRPr lang="en-TR" sz="3100" dirty="0"/>
          </a:p>
        </p:txBody>
      </p:sp>
      <p:sp>
        <p:nvSpPr>
          <p:cNvPr id="8" name="TextBox 7">
            <a:extLst>
              <a:ext uri="{FF2B5EF4-FFF2-40B4-BE49-F238E27FC236}">
                <a16:creationId xmlns:a16="http://schemas.microsoft.com/office/drawing/2014/main" id="{640BD466-663B-45BD-8153-468F1F75F721}"/>
              </a:ext>
            </a:extLst>
          </p:cNvPr>
          <p:cNvSpPr txBox="1"/>
          <p:nvPr/>
        </p:nvSpPr>
        <p:spPr>
          <a:xfrm>
            <a:off x="3371002" y="6477568"/>
            <a:ext cx="2402837" cy="369332"/>
          </a:xfrm>
          <a:prstGeom prst="rect">
            <a:avLst/>
          </a:prstGeom>
          <a:noFill/>
        </p:spPr>
        <p:txBody>
          <a:bodyPr wrap="none" rtlCol="0">
            <a:spAutoFit/>
          </a:bodyPr>
          <a:lstStyle/>
          <a:p>
            <a:pPr algn="l"/>
            <a:r>
              <a:rPr lang="en-TR" b="1" dirty="0">
                <a:latin typeface="Cambria" panose="02040503050406030204" pitchFamily="18" charset="0"/>
                <a:ea typeface="Cambria" panose="02040503050406030204" pitchFamily="18" charset="0"/>
              </a:rPr>
              <a:t>[Hassan+, MICRO’21]</a:t>
            </a:r>
          </a:p>
        </p:txBody>
      </p:sp>
      <p:sp>
        <p:nvSpPr>
          <p:cNvPr id="6" name="Rectangle 5">
            <a:extLst>
              <a:ext uri="{FF2B5EF4-FFF2-40B4-BE49-F238E27FC236}">
                <a16:creationId xmlns:a16="http://schemas.microsoft.com/office/drawing/2014/main" id="{DBB18684-0C21-40C5-9B37-D77472890396}"/>
              </a:ext>
            </a:extLst>
          </p:cNvPr>
          <p:cNvSpPr/>
          <p:nvPr/>
        </p:nvSpPr>
        <p:spPr>
          <a:xfrm>
            <a:off x="1249805" y="4245158"/>
            <a:ext cx="3498889" cy="360940"/>
          </a:xfrm>
          <a:prstGeom prst="rect">
            <a:avLst/>
          </a:prstGeom>
          <a:solidFill>
            <a:srgbClr val="00B050">
              <a:alpha val="2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Victim Row R</a:t>
            </a:r>
          </a:p>
        </p:txBody>
      </p:sp>
      <p:sp>
        <p:nvSpPr>
          <p:cNvPr id="3" name="TextBox 2">
            <a:extLst>
              <a:ext uri="{FF2B5EF4-FFF2-40B4-BE49-F238E27FC236}">
                <a16:creationId xmlns:a16="http://schemas.microsoft.com/office/drawing/2014/main" id="{60DBC194-7A09-444D-BE3E-0349B4B1F0DE}"/>
              </a:ext>
            </a:extLst>
          </p:cNvPr>
          <p:cNvSpPr txBox="1"/>
          <p:nvPr/>
        </p:nvSpPr>
        <p:spPr>
          <a:xfrm>
            <a:off x="198782" y="1071267"/>
            <a:ext cx="4772589"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1. Identify a row (R) with </a:t>
            </a:r>
            <a:r>
              <a:rPr lang="en-US" sz="2000" b="1" dirty="0">
                <a:latin typeface="Cambria" panose="02040503050406030204" pitchFamily="18" charset="0"/>
                <a:ea typeface="Cambria" panose="02040503050406030204" pitchFamily="18" charset="0"/>
              </a:rPr>
              <a:t>T</a:t>
            </a:r>
            <a:r>
              <a:rPr lang="en-US" sz="2000" dirty="0">
                <a:latin typeface="Cambria" panose="02040503050406030204" pitchFamily="18" charset="0"/>
                <a:ea typeface="Cambria" panose="02040503050406030204" pitchFamily="18" charset="0"/>
              </a:rPr>
              <a:t> retention time</a:t>
            </a:r>
            <a:endParaRPr lang="en-CH" sz="20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30B864E-A953-43C3-8A39-CAA2858E705D}"/>
              </a:ext>
            </a:extLst>
          </p:cNvPr>
          <p:cNvSpPr txBox="1"/>
          <p:nvPr/>
        </p:nvSpPr>
        <p:spPr>
          <a:xfrm>
            <a:off x="198782" y="1524711"/>
            <a:ext cx="1790875"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2. Wait for T/2</a:t>
            </a:r>
            <a:endParaRPr lang="en-CH" sz="2000" dirty="0">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49F704AF-2B8B-441A-8328-C9206E13FB8C}"/>
              </a:ext>
            </a:extLst>
          </p:cNvPr>
          <p:cNvSpPr/>
          <p:nvPr/>
        </p:nvSpPr>
        <p:spPr>
          <a:xfrm>
            <a:off x="1249805" y="3633326"/>
            <a:ext cx="3498889" cy="360940"/>
          </a:xfrm>
          <a:prstGeom prst="rect">
            <a:avLst/>
          </a:prstGeom>
          <a:solidFill>
            <a:srgbClr val="FF00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mbria" panose="02040503050406030204" pitchFamily="18" charset="0"/>
              </a:rPr>
              <a:t>Aggressor Row R + 1</a:t>
            </a:r>
          </a:p>
        </p:txBody>
      </p:sp>
      <p:sp>
        <p:nvSpPr>
          <p:cNvPr id="13" name="TextBox 12">
            <a:extLst>
              <a:ext uri="{FF2B5EF4-FFF2-40B4-BE49-F238E27FC236}">
                <a16:creationId xmlns:a16="http://schemas.microsoft.com/office/drawing/2014/main" id="{F74D98BA-69AE-4731-8C8C-17BD57640CF4}"/>
              </a:ext>
            </a:extLst>
          </p:cNvPr>
          <p:cNvSpPr txBox="1"/>
          <p:nvPr/>
        </p:nvSpPr>
        <p:spPr>
          <a:xfrm>
            <a:off x="198782" y="1980244"/>
            <a:ext cx="2468946"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3. Hammer R+1 once</a:t>
            </a:r>
            <a:endParaRPr lang="en-CH" sz="2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F4AA6C0-E5C9-4F86-8D2C-9E014042A78A}"/>
              </a:ext>
            </a:extLst>
          </p:cNvPr>
          <p:cNvSpPr txBox="1"/>
          <p:nvPr/>
        </p:nvSpPr>
        <p:spPr>
          <a:xfrm>
            <a:off x="198782" y="2435777"/>
            <a:ext cx="5975803" cy="400110"/>
          </a:xfrm>
          <a:prstGeom prst="rect">
            <a:avLst/>
          </a:prstGeom>
          <a:noFill/>
        </p:spPr>
        <p:txBody>
          <a:bodyPr wrap="none" rtlCol="0">
            <a:spAutoFit/>
          </a:bodyPr>
          <a:lstStyle/>
          <a:p>
            <a:r>
              <a:rPr lang="en-US" sz="2000" dirty="0">
                <a:latin typeface="Cambria" panose="02040503050406030204" pitchFamily="18" charset="0"/>
                <a:ea typeface="Cambria" panose="02040503050406030204" pitchFamily="18" charset="0"/>
              </a:rPr>
              <a:t>4. Issue a periodic REF command (trigger mitigation)</a:t>
            </a:r>
            <a:endParaRPr lang="en-CH"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C6ED097-7F62-42CE-8A81-F2085CA5FEA6}"/>
              </a:ext>
            </a:extLst>
          </p:cNvPr>
          <p:cNvSpPr txBox="1"/>
          <p:nvPr/>
        </p:nvSpPr>
        <p:spPr>
          <a:xfrm>
            <a:off x="198781" y="2885742"/>
            <a:ext cx="5868145"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5. Wait for T/2, read out row R and check for bitflips</a:t>
            </a:r>
            <a:endParaRPr lang="en-CH" sz="2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90AAB15-6032-471D-8EA6-469993E7F5EC}"/>
              </a:ext>
            </a:extLst>
          </p:cNvPr>
          <p:cNvSpPr/>
          <p:nvPr/>
        </p:nvSpPr>
        <p:spPr>
          <a:xfrm>
            <a:off x="6502401" y="2835887"/>
            <a:ext cx="2040834" cy="1015663"/>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On-DRAM-die</a:t>
            </a:r>
            <a:br>
              <a:rPr lang="en-US" sz="2000" dirty="0">
                <a:latin typeface="Cambria" panose="02040503050406030204" pitchFamily="18" charset="0"/>
                <a:ea typeface="Cambria" panose="02040503050406030204" pitchFamily="18" charset="0"/>
              </a:rPr>
            </a:br>
            <a:r>
              <a:rPr lang="en-US" sz="2000" dirty="0">
                <a:latin typeface="Cambria" panose="02040503050406030204" pitchFamily="18" charset="0"/>
                <a:ea typeface="Cambria" panose="02040503050406030204" pitchFamily="18" charset="0"/>
              </a:rPr>
              <a:t>Mitigation</a:t>
            </a:r>
            <a:endParaRPr lang="en-CH" sz="2000" dirty="0">
              <a:latin typeface="Cambria" panose="02040503050406030204" pitchFamily="18" charset="0"/>
              <a:ea typeface="Cambria" panose="02040503050406030204" pitchFamily="18" charset="0"/>
            </a:endParaRPr>
          </a:p>
        </p:txBody>
      </p:sp>
      <p:cxnSp>
        <p:nvCxnSpPr>
          <p:cNvPr id="18" name="Connector: Curved 17">
            <a:extLst>
              <a:ext uri="{FF2B5EF4-FFF2-40B4-BE49-F238E27FC236}">
                <a16:creationId xmlns:a16="http://schemas.microsoft.com/office/drawing/2014/main" id="{45B0B46F-60D3-4337-A912-D788B82C378A}"/>
              </a:ext>
            </a:extLst>
          </p:cNvPr>
          <p:cNvCxnSpPr>
            <a:stCxn id="13" idx="3"/>
            <a:endCxn id="16" idx="0"/>
          </p:cNvCxnSpPr>
          <p:nvPr/>
        </p:nvCxnSpPr>
        <p:spPr>
          <a:xfrm>
            <a:off x="2667728" y="2180299"/>
            <a:ext cx="4855090" cy="655588"/>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5872F3A2-7AE6-45B7-BF59-61FBC170FD99}"/>
              </a:ext>
            </a:extLst>
          </p:cNvPr>
          <p:cNvCxnSpPr>
            <a:cxnSpLocks/>
            <a:stCxn id="16" idx="2"/>
            <a:endCxn id="6" idx="3"/>
          </p:cNvCxnSpPr>
          <p:nvPr/>
        </p:nvCxnSpPr>
        <p:spPr>
          <a:xfrm rot="5400000">
            <a:off x="5848717" y="2751527"/>
            <a:ext cx="574078" cy="2774124"/>
          </a:xfrm>
          <a:prstGeom prst="curved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8DC96FB-E5CF-4B62-9245-77FF1E8A7ACD}"/>
              </a:ext>
            </a:extLst>
          </p:cNvPr>
          <p:cNvSpPr txBox="1"/>
          <p:nvPr/>
        </p:nvSpPr>
        <p:spPr>
          <a:xfrm rot="259860">
            <a:off x="3596916" y="1851229"/>
            <a:ext cx="2894510"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Sample as aggressor row</a:t>
            </a:r>
            <a:endParaRPr lang="en-CH" sz="20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E5BCFA76-BEC7-48D2-B8B2-ABFED7C71972}"/>
              </a:ext>
            </a:extLst>
          </p:cNvPr>
          <p:cNvSpPr txBox="1"/>
          <p:nvPr/>
        </p:nvSpPr>
        <p:spPr>
          <a:xfrm rot="21083657">
            <a:off x="5164294" y="4309053"/>
            <a:ext cx="2251899"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Refresh victim row</a:t>
            </a:r>
            <a:endParaRPr lang="en-CH" sz="2000" dirty="0">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a16="http://schemas.microsoft.com/office/drawing/2014/main" id="{ED4FA57E-CD9F-415D-BEF6-DE9C1EF606F9}"/>
              </a:ext>
            </a:extLst>
          </p:cNvPr>
          <p:cNvCxnSpPr/>
          <p:nvPr/>
        </p:nvCxnSpPr>
        <p:spPr>
          <a:xfrm>
            <a:off x="614018" y="5915079"/>
            <a:ext cx="7752521"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9E098E0-3DCB-476D-A8C6-353EFEAF0E8D}"/>
              </a:ext>
            </a:extLst>
          </p:cNvPr>
          <p:cNvSpPr txBox="1"/>
          <p:nvPr/>
        </p:nvSpPr>
        <p:spPr>
          <a:xfrm>
            <a:off x="7700306" y="5950491"/>
            <a:ext cx="1152880" cy="400110"/>
          </a:xfrm>
          <a:prstGeom prst="rect">
            <a:avLst/>
          </a:prstGeom>
          <a:noFill/>
        </p:spPr>
        <p:txBody>
          <a:bodyPr wrap="none" rtlCol="0">
            <a:spAutoFit/>
          </a:bodyPr>
          <a:lstStyle/>
          <a:p>
            <a:pPr algn="l"/>
            <a:r>
              <a:rPr lang="en-US" sz="2000" dirty="0">
                <a:latin typeface="Cambria" panose="02040503050406030204" pitchFamily="18" charset="0"/>
                <a:ea typeface="Cambria" panose="02040503050406030204" pitchFamily="18" charset="0"/>
              </a:rPr>
              <a:t>Timeline</a:t>
            </a:r>
            <a:endParaRPr lang="en-CH" sz="2000" dirty="0">
              <a:latin typeface="Cambria" panose="02040503050406030204" pitchFamily="18" charset="0"/>
              <a:ea typeface="Cambria" panose="02040503050406030204" pitchFamily="18" charset="0"/>
            </a:endParaRPr>
          </a:p>
        </p:txBody>
      </p:sp>
      <p:cxnSp>
        <p:nvCxnSpPr>
          <p:cNvPr id="29" name="Straight Connector 28">
            <a:extLst>
              <a:ext uri="{FF2B5EF4-FFF2-40B4-BE49-F238E27FC236}">
                <a16:creationId xmlns:a16="http://schemas.microsoft.com/office/drawing/2014/main" id="{FF32E2CA-50A1-4647-8211-C92EFCCD9308}"/>
              </a:ext>
            </a:extLst>
          </p:cNvPr>
          <p:cNvCxnSpPr/>
          <p:nvPr/>
        </p:nvCxnSpPr>
        <p:spPr>
          <a:xfrm>
            <a:off x="614018" y="5773530"/>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29BD9A-514E-4EA1-B0FF-AB4B2E0BE06C}"/>
              </a:ext>
            </a:extLst>
          </p:cNvPr>
          <p:cNvSpPr txBox="1"/>
          <p:nvPr/>
        </p:nvSpPr>
        <p:spPr>
          <a:xfrm>
            <a:off x="48574" y="5411572"/>
            <a:ext cx="1130887"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Refresh R</a:t>
            </a:r>
            <a:endParaRPr lang="en-CH"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55EE095D-5F09-4309-BB5E-9B49213CA5C0}"/>
              </a:ext>
            </a:extLst>
          </p:cNvPr>
          <p:cNvSpPr txBox="1"/>
          <p:nvPr/>
        </p:nvSpPr>
        <p:spPr>
          <a:xfrm>
            <a:off x="118530" y="6041880"/>
            <a:ext cx="990977"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0</a:t>
            </a:r>
            <a:endParaRPr lang="en-CH" dirty="0">
              <a:latin typeface="Cambria" panose="02040503050406030204" pitchFamily="18" charset="0"/>
              <a:ea typeface="Cambria" panose="02040503050406030204" pitchFamily="18" charset="0"/>
            </a:endParaRPr>
          </a:p>
        </p:txBody>
      </p:sp>
      <p:cxnSp>
        <p:nvCxnSpPr>
          <p:cNvPr id="35" name="Straight Connector 34">
            <a:extLst>
              <a:ext uri="{FF2B5EF4-FFF2-40B4-BE49-F238E27FC236}">
                <a16:creationId xmlns:a16="http://schemas.microsoft.com/office/drawing/2014/main" id="{4C6AE4A4-2F9D-4A64-A6D4-702659B33721}"/>
              </a:ext>
            </a:extLst>
          </p:cNvPr>
          <p:cNvCxnSpPr/>
          <p:nvPr/>
        </p:nvCxnSpPr>
        <p:spPr>
          <a:xfrm>
            <a:off x="6290245" y="5764233"/>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0E6C4E-5A39-40C0-B2D7-6346CBD69E1E}"/>
              </a:ext>
            </a:extLst>
          </p:cNvPr>
          <p:cNvSpPr txBox="1"/>
          <p:nvPr/>
        </p:nvSpPr>
        <p:spPr>
          <a:xfrm>
            <a:off x="5790749" y="6041880"/>
            <a:ext cx="998991"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T</a:t>
            </a:r>
            <a:endParaRPr lang="en-CH"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133FD71E-0635-B703-6724-D234032261EA}"/>
              </a:ext>
            </a:extLst>
          </p:cNvPr>
          <p:cNvSpPr txBox="1"/>
          <p:nvPr/>
        </p:nvSpPr>
        <p:spPr>
          <a:xfrm>
            <a:off x="-2199" y="1307209"/>
            <a:ext cx="9144000" cy="1015663"/>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3000" dirty="0">
                <a:solidFill>
                  <a:srgbClr val="00B050"/>
                </a:solidFill>
                <a:latin typeface="Cambria" panose="02040503050406030204" pitchFamily="18" charset="0"/>
                <a:ea typeface="Tahoma" panose="020B0604030504040204" pitchFamily="34" charset="0"/>
                <a:cs typeface="Tahoma" panose="020B0604030504040204" pitchFamily="34" charset="0"/>
              </a:rPr>
              <a:t>Row R experiences no bitflips</a:t>
            </a:r>
            <a:br>
              <a:rPr lang="en-US" sz="3000" dirty="0">
                <a:latin typeface="Cambria" panose="02040503050406030204" pitchFamily="18" charset="0"/>
                <a:ea typeface="Tahoma" panose="020B0604030504040204" pitchFamily="34" charset="0"/>
                <a:cs typeface="Tahoma" panose="020B0604030504040204" pitchFamily="34" charset="0"/>
              </a:rPr>
            </a:br>
            <a:r>
              <a:rPr lang="en-US" sz="3000" dirty="0">
                <a:solidFill>
                  <a:srgbClr val="00B050"/>
                </a:solidFill>
                <a:latin typeface="Cambria" panose="02040503050406030204" pitchFamily="18" charset="0"/>
                <a:ea typeface="Tahoma" panose="020B0604030504040204" pitchFamily="34" charset="0"/>
                <a:cs typeface="Tahoma" panose="020B0604030504040204" pitchFamily="34" charset="0"/>
              </a:rPr>
              <a:t>only if</a:t>
            </a:r>
            <a:r>
              <a:rPr lang="en-US" sz="3000" dirty="0">
                <a:latin typeface="Cambria" panose="02040503050406030204" pitchFamily="18" charset="0"/>
                <a:ea typeface="Tahoma" panose="020B0604030504040204" pitchFamily="34" charset="0"/>
                <a:cs typeface="Tahoma" panose="020B0604030504040204" pitchFamily="34" charset="0"/>
              </a:rPr>
              <a:t> on-DRAM-die </a:t>
            </a:r>
            <a:r>
              <a:rPr lang="en-US" sz="3000" dirty="0">
                <a:solidFill>
                  <a:srgbClr val="00B050"/>
                </a:solidFill>
                <a:latin typeface="Cambria" panose="02040503050406030204" pitchFamily="18" charset="0"/>
                <a:ea typeface="Tahoma" panose="020B0604030504040204" pitchFamily="34" charset="0"/>
                <a:cs typeface="Tahoma" panose="020B0604030504040204" pitchFamily="34" charset="0"/>
              </a:rPr>
              <a:t>mitigation exists</a:t>
            </a:r>
          </a:p>
        </p:txBody>
      </p:sp>
      <p:sp>
        <p:nvSpPr>
          <p:cNvPr id="7" name="TextBox 6">
            <a:extLst>
              <a:ext uri="{FF2B5EF4-FFF2-40B4-BE49-F238E27FC236}">
                <a16:creationId xmlns:a16="http://schemas.microsoft.com/office/drawing/2014/main" id="{EB0A0F28-6031-46F0-BE15-C25C53B95253}"/>
              </a:ext>
            </a:extLst>
          </p:cNvPr>
          <p:cNvSpPr txBox="1"/>
          <p:nvPr/>
        </p:nvSpPr>
        <p:spPr>
          <a:xfrm>
            <a:off x="5855349" y="5361962"/>
            <a:ext cx="869790"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Read R</a:t>
            </a:r>
            <a:endParaRPr lang="en-CH"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D9DE946-035B-7E79-C862-16E96A259E33}"/>
              </a:ext>
            </a:extLst>
          </p:cNvPr>
          <p:cNvSpPr txBox="1"/>
          <p:nvPr/>
        </p:nvSpPr>
        <p:spPr>
          <a:xfrm>
            <a:off x="-2199" y="3143352"/>
            <a:ext cx="9144000" cy="1015663"/>
          </a:xfrm>
          <a:prstGeom prst="rect">
            <a:avLst/>
          </a:prstGeom>
          <a:solidFill>
            <a:schemeClr val="accent1">
              <a:lumMod val="20000"/>
              <a:lumOff val="80000"/>
            </a:schemeClr>
          </a:solidFill>
          <a:ln w="38100">
            <a:solidFill>
              <a:schemeClr val="tx1"/>
            </a:solidFill>
          </a:ln>
        </p:spPr>
        <p:txBody>
          <a:bodyPr wrap="square" rtlCol="0">
            <a:spAutoFit/>
          </a:bodyPr>
          <a:lstStyle/>
          <a:p>
            <a:pPr algn="ctr"/>
            <a:r>
              <a:rPr lang="en-US" sz="3000" dirty="0">
                <a:latin typeface="Cambria" panose="02040503050406030204" pitchFamily="18" charset="0"/>
                <a:ea typeface="Tahoma" panose="020B0604030504040204" pitchFamily="34" charset="0"/>
                <a:cs typeface="Tahoma" panose="020B0604030504040204" pitchFamily="34" charset="0"/>
              </a:rPr>
              <a:t>Row R </a:t>
            </a:r>
            <a:r>
              <a:rPr lang="en-US" sz="3000" dirty="0">
                <a:solidFill>
                  <a:srgbClr val="FF0000"/>
                </a:solidFill>
                <a:latin typeface="Cambria" panose="02040503050406030204" pitchFamily="18" charset="0"/>
                <a:ea typeface="Tahoma" panose="020B0604030504040204" pitchFamily="34" charset="0"/>
                <a:cs typeface="Tahoma" panose="020B0604030504040204" pitchFamily="34" charset="0"/>
              </a:rPr>
              <a:t>experiences</a:t>
            </a:r>
            <a:r>
              <a:rPr lang="en-US" sz="3000" dirty="0">
                <a:latin typeface="Cambria" panose="02040503050406030204" pitchFamily="18" charset="0"/>
                <a:ea typeface="Tahoma" panose="020B0604030504040204" pitchFamily="34" charset="0"/>
                <a:cs typeface="Tahoma" panose="020B0604030504040204" pitchFamily="34" charset="0"/>
              </a:rPr>
              <a:t> </a:t>
            </a:r>
            <a:r>
              <a:rPr lang="en-US" sz="3000" dirty="0">
                <a:solidFill>
                  <a:srgbClr val="FF0000"/>
                </a:solidFill>
                <a:latin typeface="Cambria" panose="02040503050406030204" pitchFamily="18" charset="0"/>
                <a:ea typeface="Tahoma" panose="020B0604030504040204" pitchFamily="34" charset="0"/>
                <a:cs typeface="Tahoma" panose="020B0604030504040204" pitchFamily="34" charset="0"/>
              </a:rPr>
              <a:t>retention bitflips</a:t>
            </a:r>
            <a:br>
              <a:rPr lang="en-US" sz="3000" dirty="0">
                <a:latin typeface="Cambria" panose="02040503050406030204" pitchFamily="18" charset="0"/>
                <a:ea typeface="Tahoma" panose="020B0604030504040204" pitchFamily="34" charset="0"/>
                <a:cs typeface="Tahoma" panose="020B0604030504040204" pitchFamily="34" charset="0"/>
              </a:rPr>
            </a:br>
            <a:r>
              <a:rPr lang="en-US" sz="3000" dirty="0">
                <a:latin typeface="Cambria" panose="02040503050406030204" pitchFamily="18" charset="0"/>
                <a:ea typeface="Tahoma" panose="020B0604030504040204" pitchFamily="34" charset="0"/>
                <a:cs typeface="Tahoma" panose="020B0604030504040204" pitchFamily="34" charset="0"/>
              </a:rPr>
              <a:t>if not refreshed at T/2</a:t>
            </a:r>
            <a:endParaRPr lang="en-US" sz="3000" dirty="0">
              <a:solidFill>
                <a:srgbClr val="FF0000"/>
              </a:solidFill>
              <a:latin typeface="Cambria" panose="02040503050406030204" pitchFamily="18" charset="0"/>
              <a:ea typeface="Tahoma" panose="020B0604030504040204" pitchFamily="34" charset="0"/>
              <a:cs typeface="Tahoma" panose="020B0604030504040204" pitchFamily="34" charset="0"/>
            </a:endParaRPr>
          </a:p>
        </p:txBody>
      </p:sp>
      <p:sp>
        <p:nvSpPr>
          <p:cNvPr id="21" name="Lightning Bolt 20">
            <a:extLst>
              <a:ext uri="{FF2B5EF4-FFF2-40B4-BE49-F238E27FC236}">
                <a16:creationId xmlns:a16="http://schemas.microsoft.com/office/drawing/2014/main" id="{1D90A960-400E-781D-5BD6-0B35B9F998F1}"/>
              </a:ext>
            </a:extLst>
          </p:cNvPr>
          <p:cNvSpPr/>
          <p:nvPr/>
        </p:nvSpPr>
        <p:spPr>
          <a:xfrm flipH="1">
            <a:off x="6728107" y="5309322"/>
            <a:ext cx="907598" cy="732558"/>
          </a:xfrm>
          <a:prstGeom prst="lightningBol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2B029D55-1B93-8864-F9A9-2DE7961ED2D7}"/>
              </a:ext>
            </a:extLst>
          </p:cNvPr>
          <p:cNvSpPr txBox="1"/>
          <p:nvPr/>
        </p:nvSpPr>
        <p:spPr>
          <a:xfrm>
            <a:off x="6504202" y="4907690"/>
            <a:ext cx="2039033" cy="369332"/>
          </a:xfrm>
          <a:prstGeom prst="rect">
            <a:avLst/>
          </a:prstGeom>
          <a:noFill/>
        </p:spPr>
        <p:txBody>
          <a:bodyPr wrap="square">
            <a:spAutoFit/>
          </a:bodyPr>
          <a:lstStyle/>
          <a:p>
            <a:pPr algn="ctr"/>
            <a:r>
              <a:rPr lang="en-US" sz="1800" b="1" dirty="0">
                <a:solidFill>
                  <a:schemeClr val="accent2"/>
                </a:solidFill>
                <a:latin typeface="Cambria" panose="02040503050406030204" pitchFamily="18" charset="0"/>
                <a:ea typeface="Tahoma" panose="020B0604030504040204" pitchFamily="34" charset="0"/>
                <a:cs typeface="Tahoma" panose="020B0604030504040204" pitchFamily="34" charset="0"/>
              </a:rPr>
              <a:t>retention bitflips</a:t>
            </a:r>
            <a:endParaRPr lang="LID4096" b="1" dirty="0">
              <a:solidFill>
                <a:schemeClr val="accent2"/>
              </a:solidFill>
            </a:endParaRPr>
          </a:p>
        </p:txBody>
      </p:sp>
      <p:cxnSp>
        <p:nvCxnSpPr>
          <p:cNvPr id="28" name="Straight Connector 27">
            <a:extLst>
              <a:ext uri="{FF2B5EF4-FFF2-40B4-BE49-F238E27FC236}">
                <a16:creationId xmlns:a16="http://schemas.microsoft.com/office/drawing/2014/main" id="{422175F0-2A5F-BED2-9FF5-4C1097323D3B}"/>
              </a:ext>
            </a:extLst>
          </p:cNvPr>
          <p:cNvCxnSpPr/>
          <p:nvPr/>
        </p:nvCxnSpPr>
        <p:spPr>
          <a:xfrm>
            <a:off x="3474279" y="5784838"/>
            <a:ext cx="0" cy="30038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2CB84CF-B332-30DE-41DC-3924CBC22C21}"/>
              </a:ext>
            </a:extLst>
          </p:cNvPr>
          <p:cNvSpPr txBox="1"/>
          <p:nvPr/>
        </p:nvSpPr>
        <p:spPr>
          <a:xfrm>
            <a:off x="2853756" y="6062485"/>
            <a:ext cx="1241045" cy="369332"/>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time = T/2</a:t>
            </a:r>
            <a:endParaRPr lang="en-CH" dirty="0">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E3A896DF-08C2-41CD-3A1B-A5FEC4F50F2E}"/>
              </a:ext>
            </a:extLst>
          </p:cNvPr>
          <p:cNvSpPr txBox="1"/>
          <p:nvPr/>
        </p:nvSpPr>
        <p:spPr>
          <a:xfrm>
            <a:off x="2362888" y="5378788"/>
            <a:ext cx="2222789" cy="369332"/>
          </a:xfrm>
          <a:prstGeom prst="rect">
            <a:avLst/>
          </a:prstGeom>
          <a:noFill/>
        </p:spPr>
        <p:txBody>
          <a:bodyPr wrap="none" rtlCol="0">
            <a:spAutoFit/>
          </a:bodyPr>
          <a:lstStyle/>
          <a:p>
            <a:pPr algn="ctr"/>
            <a:r>
              <a:rPr lang="en-GB" dirty="0">
                <a:latin typeface="Cambria" panose="02040503050406030204" pitchFamily="18" charset="0"/>
                <a:ea typeface="Cambria" panose="02040503050406030204" pitchFamily="18" charset="0"/>
              </a:rPr>
              <a:t>Row R </a:t>
            </a:r>
            <a:r>
              <a:rPr lang="en-GB" b="1" dirty="0">
                <a:latin typeface="Cambria" panose="02040503050406030204" pitchFamily="18" charset="0"/>
                <a:ea typeface="Cambria" panose="02040503050406030204" pitchFamily="18" charset="0"/>
              </a:rPr>
              <a:t>not</a:t>
            </a:r>
            <a:r>
              <a:rPr lang="en-GB" dirty="0">
                <a:latin typeface="Cambria" panose="02040503050406030204" pitchFamily="18" charset="0"/>
                <a:ea typeface="Cambria" panose="02040503050406030204" pitchFamily="18" charset="0"/>
              </a:rPr>
              <a:t> refreshed</a:t>
            </a:r>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95335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5586-7C8E-C7D2-0EFB-176DF15F6D53}"/>
              </a:ext>
            </a:extLst>
          </p:cNvPr>
          <p:cNvSpPr>
            <a:spLocks noGrp="1"/>
          </p:cNvSpPr>
          <p:nvPr>
            <p:ph type="title"/>
          </p:nvPr>
        </p:nvSpPr>
        <p:spPr/>
        <p:txBody>
          <a:bodyPr/>
          <a:lstStyle/>
          <a:p>
            <a:r>
              <a:rPr lang="en-US" sz="3100" dirty="0"/>
              <a:t>HBM2 DRAM Chips Implement Undisclosed TRR</a:t>
            </a:r>
            <a:endParaRPr lang="en-TR" sz="3100" dirty="0"/>
          </a:p>
        </p:txBody>
      </p:sp>
      <p:grpSp>
        <p:nvGrpSpPr>
          <p:cNvPr id="3" name="Group 2">
            <a:extLst>
              <a:ext uri="{FF2B5EF4-FFF2-40B4-BE49-F238E27FC236}">
                <a16:creationId xmlns:a16="http://schemas.microsoft.com/office/drawing/2014/main" id="{66EC99D0-59B0-FA58-02FD-52C996531EE4}"/>
              </a:ext>
            </a:extLst>
          </p:cNvPr>
          <p:cNvGrpSpPr/>
          <p:nvPr/>
        </p:nvGrpSpPr>
        <p:grpSpPr>
          <a:xfrm>
            <a:off x="1" y="1376204"/>
            <a:ext cx="9144001" cy="1038418"/>
            <a:chOff x="-1" y="5309113"/>
            <a:chExt cx="9144001" cy="913989"/>
          </a:xfrm>
        </p:grpSpPr>
        <p:sp>
          <p:nvSpPr>
            <p:cNvPr id="6" name="Content Placeholder 2">
              <a:extLst>
                <a:ext uri="{FF2B5EF4-FFF2-40B4-BE49-F238E27FC236}">
                  <a16:creationId xmlns:a16="http://schemas.microsoft.com/office/drawing/2014/main" id="{7166BE41-5767-4CB8-1BA0-7CC77B6E4738}"/>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The HBM2 chip </a:t>
              </a:r>
              <a:r>
                <a:rPr lang="en-US" sz="2400" dirty="0">
                  <a:solidFill>
                    <a:srgbClr val="FF0000"/>
                  </a:solidFill>
                </a:rPr>
                <a:t>implements</a:t>
              </a:r>
              <a:r>
                <a:rPr lang="en-US" sz="2400" dirty="0"/>
                <a:t> an </a:t>
              </a:r>
              <a:r>
                <a:rPr lang="en-US" sz="2400" dirty="0">
                  <a:solidFill>
                    <a:srgbClr val="FF0000"/>
                  </a:solidFill>
                </a:rPr>
                <a:t>undisclosed</a:t>
              </a:r>
              <a:r>
                <a:rPr lang="en-US" sz="2400" dirty="0"/>
                <a:t> </a:t>
              </a:r>
              <a:br>
                <a:rPr lang="en-US" sz="2400" dirty="0"/>
              </a:br>
              <a:r>
                <a:rPr lang="en-US" sz="2400" dirty="0"/>
                <a:t>on-die </a:t>
              </a:r>
              <a:r>
                <a:rPr lang="en-US" sz="2400" dirty="0" err="1"/>
                <a:t>RowHammer</a:t>
              </a:r>
              <a:r>
                <a:rPr lang="en-US" sz="2400" dirty="0"/>
                <a:t> mitigation mechanism</a:t>
              </a:r>
            </a:p>
          </p:txBody>
        </p:sp>
        <p:cxnSp>
          <p:nvCxnSpPr>
            <p:cNvPr id="8" name="Straight Connector 7">
              <a:extLst>
                <a:ext uri="{FF2B5EF4-FFF2-40B4-BE49-F238E27FC236}">
                  <a16:creationId xmlns:a16="http://schemas.microsoft.com/office/drawing/2014/main" id="{D2F5EC55-5B08-CE0B-66A0-4CDA71B3DCDE}"/>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C022B08-B043-DAED-3898-20A8D0E9B35B}"/>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7D2C9C4-69DF-CF10-13A3-1B38B3AB77B0}"/>
              </a:ext>
            </a:extLst>
          </p:cNvPr>
          <p:cNvGrpSpPr/>
          <p:nvPr/>
        </p:nvGrpSpPr>
        <p:grpSpPr>
          <a:xfrm>
            <a:off x="2201" y="3143070"/>
            <a:ext cx="9144001" cy="1038418"/>
            <a:chOff x="-1" y="5309113"/>
            <a:chExt cx="9144001" cy="913989"/>
          </a:xfrm>
        </p:grpSpPr>
        <p:sp>
          <p:nvSpPr>
            <p:cNvPr id="11" name="Content Placeholder 2">
              <a:extLst>
                <a:ext uri="{FF2B5EF4-FFF2-40B4-BE49-F238E27FC236}">
                  <a16:creationId xmlns:a16="http://schemas.microsoft.com/office/drawing/2014/main" id="{6B1719A5-47E3-E5EF-6C94-B2D29189E861}"/>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This mechanism </a:t>
              </a:r>
              <a:r>
                <a:rPr lang="en-US" sz="2400" dirty="0">
                  <a:solidFill>
                    <a:srgbClr val="0070C0"/>
                  </a:solidFill>
                </a:rPr>
                <a:t>performs</a:t>
              </a:r>
              <a:r>
                <a:rPr lang="en-US" sz="2400" dirty="0"/>
                <a:t> a victim row refresh operation</a:t>
              </a:r>
              <a:br>
                <a:rPr lang="en-US" sz="2400" dirty="0"/>
              </a:br>
              <a:r>
                <a:rPr lang="en-US" sz="2400" dirty="0"/>
                <a:t>every </a:t>
              </a:r>
              <a:r>
                <a:rPr lang="en-US" sz="2400" dirty="0">
                  <a:solidFill>
                    <a:srgbClr val="0070C0"/>
                  </a:solidFill>
                </a:rPr>
                <a:t>17</a:t>
              </a:r>
              <a:r>
                <a:rPr lang="en-US" sz="2400" dirty="0"/>
                <a:t> periodic refresh (REF) operations</a:t>
              </a:r>
            </a:p>
          </p:txBody>
        </p:sp>
        <p:cxnSp>
          <p:nvCxnSpPr>
            <p:cNvPr id="12" name="Straight Connector 11">
              <a:extLst>
                <a:ext uri="{FF2B5EF4-FFF2-40B4-BE49-F238E27FC236}">
                  <a16:creationId xmlns:a16="http://schemas.microsoft.com/office/drawing/2014/main" id="{7F5641F9-EC0C-9635-67A6-5DCBC7240751}"/>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DB7382-C902-1837-21FF-4808C8D273D3}"/>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1EDBD976-A932-5F14-0BC7-1506F4982615}"/>
              </a:ext>
            </a:extLst>
          </p:cNvPr>
          <p:cNvGrpSpPr/>
          <p:nvPr/>
        </p:nvGrpSpPr>
        <p:grpSpPr>
          <a:xfrm>
            <a:off x="0" y="4875825"/>
            <a:ext cx="9144001" cy="1038418"/>
            <a:chOff x="-1" y="5309113"/>
            <a:chExt cx="9144001" cy="913989"/>
          </a:xfrm>
        </p:grpSpPr>
        <p:sp>
          <p:nvSpPr>
            <p:cNvPr id="5" name="Content Placeholder 2">
              <a:extLst>
                <a:ext uri="{FF2B5EF4-FFF2-40B4-BE49-F238E27FC236}">
                  <a16:creationId xmlns:a16="http://schemas.microsoft.com/office/drawing/2014/main" id="{440E0DD4-9724-AD27-8DE7-2471EB902F45}"/>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sz="2400" dirty="0">
                  <a:solidFill>
                    <a:schemeClr val="tx1"/>
                  </a:solidFill>
                  <a:latin typeface="Cambria"/>
                  <a:ea typeface="Cambria"/>
                </a:rPr>
                <a:t>This mitigation </a:t>
              </a:r>
              <a:r>
                <a:rPr lang="en-US" sz="2400" dirty="0">
                  <a:solidFill>
                    <a:srgbClr val="00B050"/>
                  </a:solidFill>
                  <a:latin typeface="Cambria"/>
                  <a:ea typeface="Cambria"/>
                </a:rPr>
                <a:t>resembles the one in DDR4 chips </a:t>
              </a:r>
              <a:br>
                <a:rPr lang="en-US" sz="2400" dirty="0">
                  <a:solidFill>
                    <a:schemeClr val="accent6"/>
                  </a:solidFill>
                  <a:latin typeface="Cambria"/>
                  <a:ea typeface="Cambria"/>
                </a:rPr>
              </a:br>
              <a:r>
                <a:rPr lang="en-US" sz="2400" dirty="0">
                  <a:solidFill>
                    <a:schemeClr val="tx1"/>
                  </a:solidFill>
                  <a:latin typeface="Cambria"/>
                  <a:ea typeface="Cambria"/>
                </a:rPr>
                <a:t>from one major manufacturer</a:t>
              </a:r>
            </a:p>
          </p:txBody>
        </p:sp>
        <p:cxnSp>
          <p:nvCxnSpPr>
            <p:cNvPr id="7" name="Straight Connector 6">
              <a:extLst>
                <a:ext uri="{FF2B5EF4-FFF2-40B4-BE49-F238E27FC236}">
                  <a16:creationId xmlns:a16="http://schemas.microsoft.com/office/drawing/2014/main" id="{816C0926-C565-59C2-EEB7-A04512D95373}"/>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4834F9-7456-AB96-BCFB-70D8BE5E8A29}"/>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878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 </a:t>
            </a:r>
            <a:r>
              <a:rPr lang="en-US" sz="3000" dirty="0">
                <a:latin typeface="Cambria" panose="02040503050406030204" pitchFamily="18" charset="0"/>
              </a:rPr>
              <a:t>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latin typeface="Cambria" panose="02040503050406030204" pitchFamily="18" charset="0"/>
              </a:rPr>
              <a:t> 4.</a:t>
            </a:r>
            <a:r>
              <a:rPr lang="tr-TR" sz="3000">
                <a:latin typeface="Cambria" panose="02040503050406030204" pitchFamily="18" charset="0"/>
              </a:rPr>
              <a:t> </a:t>
            </a:r>
            <a:r>
              <a:rPr lang="en-US" sz="3000">
                <a:latin typeface="Cambria" panose="02040503050406030204" pitchFamily="18" charset="0"/>
              </a:rPr>
              <a:t>RowHammer </a:t>
            </a:r>
            <a:r>
              <a:rPr lang="en-US" sz="3000" dirty="0">
                <a:latin typeface="Cambria" panose="02040503050406030204" pitchFamily="18" charset="0"/>
              </a:rPr>
              <a:t>Spatial </a:t>
            </a:r>
            <a:r>
              <a:rPr lang="en-US" sz="3000">
                <a:latin typeface="Cambria" panose="02040503050406030204" pitchFamily="18" charset="0"/>
              </a:rPr>
              <a:t>Variation Analysis</a:t>
            </a:r>
            <a:endParaRPr lang="en-US" sz="3000" dirty="0">
              <a:latin typeface="Cambria" panose="02040503050406030204" pitchFamily="18" charset="0"/>
            </a:endParaRP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Cambria" panose="02040503050406030204" pitchFamily="18" charset="0"/>
              </a:rPr>
              <a:t> 5. 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latin typeface="Cambria" panose="02040503050406030204" pitchFamily="18" charset="0"/>
              </a:rPr>
              <a:t> 3.</a:t>
            </a:r>
            <a:r>
              <a:rPr lang="tr-TR" sz="3000" dirty="0">
                <a:latin typeface="Cambria" panose="02040503050406030204" pitchFamily="18" charset="0"/>
              </a:rPr>
              <a:t> </a:t>
            </a:r>
            <a:r>
              <a:rPr lang="en-US" sz="3000" dirty="0">
                <a:latin typeface="Cambria" panose="02040503050406030204" pitchFamily="18" charset="0"/>
              </a:rPr>
              <a:t>HBM DRAM 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450473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a:t>Conclusion</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1033670"/>
            <a:ext cx="8907087" cy="5465984"/>
          </a:xfrm>
        </p:spPr>
        <p:txBody>
          <a:bodyPr>
            <a:normAutofit/>
          </a:bodyPr>
          <a:lstStyle/>
          <a:p>
            <a:pPr marL="0" indent="0">
              <a:lnSpc>
                <a:spcPct val="100000"/>
              </a:lnSpc>
              <a:spcBef>
                <a:spcPts val="0"/>
              </a:spcBef>
              <a:buNone/>
            </a:pPr>
            <a:r>
              <a:rPr lang="en-US" sz="1800" dirty="0"/>
              <a:t>We provide the </a:t>
            </a:r>
            <a:r>
              <a:rPr lang="en-US" sz="1800" dirty="0">
                <a:solidFill>
                  <a:schemeClr val="accent2"/>
                </a:solidFill>
              </a:rPr>
              <a:t>first detailed experimental characterization </a:t>
            </a:r>
            <a:br>
              <a:rPr lang="en-US" sz="1800" dirty="0"/>
            </a:br>
            <a:r>
              <a:rPr lang="en-US" sz="1800" dirty="0"/>
              <a:t>of </a:t>
            </a:r>
            <a:r>
              <a:rPr lang="en-US" sz="1800" dirty="0" err="1">
                <a:solidFill>
                  <a:schemeClr val="accent2"/>
                </a:solidFill>
              </a:rPr>
              <a:t>RowHammer</a:t>
            </a:r>
            <a:r>
              <a:rPr lang="en-US" sz="1800" dirty="0"/>
              <a:t> in a modern </a:t>
            </a:r>
            <a:r>
              <a:rPr lang="en-US" sz="1800" dirty="0">
                <a:solidFill>
                  <a:schemeClr val="accent2"/>
                </a:solidFill>
              </a:rPr>
              <a:t>HBM2</a:t>
            </a:r>
            <a:r>
              <a:rPr lang="en-US" sz="1800" dirty="0"/>
              <a:t> DRAM chip</a:t>
            </a:r>
          </a:p>
          <a:p>
            <a:pPr marL="0" indent="0">
              <a:lnSpc>
                <a:spcPct val="100000"/>
              </a:lnSpc>
              <a:spcBef>
                <a:spcPts val="0"/>
              </a:spcBef>
              <a:buNone/>
            </a:pPr>
            <a:endParaRPr lang="en-US" sz="2000" b="1" dirty="0">
              <a:solidFill>
                <a:schemeClr val="accent4"/>
              </a:solidFill>
            </a:endParaRPr>
          </a:p>
          <a:p>
            <a:pPr marL="0" indent="0">
              <a:lnSpc>
                <a:spcPct val="100000"/>
              </a:lnSpc>
              <a:spcBef>
                <a:spcPts val="0"/>
              </a:spcBef>
              <a:buNone/>
            </a:pPr>
            <a:r>
              <a:rPr lang="en-US" sz="1800" dirty="0"/>
              <a:t>Different </a:t>
            </a:r>
            <a:r>
              <a:rPr lang="en-US" sz="1800" dirty="0">
                <a:solidFill>
                  <a:srgbClr val="FF0000"/>
                </a:solidFill>
              </a:rPr>
              <a:t>channels</a:t>
            </a:r>
            <a:r>
              <a:rPr lang="en-US" sz="1800" dirty="0"/>
              <a:t> in 3D-stacked HBM chips exhibit</a:t>
            </a:r>
            <a:r>
              <a:rPr lang="en-US" sz="1800" dirty="0">
                <a:solidFill>
                  <a:srgbClr val="FF0000"/>
                </a:solidFill>
              </a:rPr>
              <a:t> different </a:t>
            </a:r>
            <a:r>
              <a:rPr lang="en-US" sz="1800" dirty="0" err="1">
                <a:solidFill>
                  <a:srgbClr val="FF0000"/>
                </a:solidFill>
              </a:rPr>
              <a:t>RowHammer</a:t>
            </a:r>
            <a:r>
              <a:rPr lang="en-US" sz="1800" dirty="0">
                <a:solidFill>
                  <a:srgbClr val="FF0000"/>
                </a:solidFill>
              </a:rPr>
              <a:t> vulnerability</a:t>
            </a:r>
          </a:p>
          <a:p>
            <a:pPr marL="0" indent="0">
              <a:lnSpc>
                <a:spcPct val="100000"/>
              </a:lnSpc>
              <a:spcBef>
                <a:spcPts val="0"/>
              </a:spcBef>
              <a:buNone/>
            </a:pPr>
            <a:endParaRPr lang="en-US" sz="2000" dirty="0"/>
          </a:p>
          <a:p>
            <a:pPr marL="0" indent="0">
              <a:lnSpc>
                <a:spcPct val="100000"/>
              </a:lnSpc>
              <a:spcBef>
                <a:spcPts val="0"/>
              </a:spcBef>
              <a:buNone/>
            </a:pPr>
            <a:r>
              <a:rPr lang="en-US" sz="1800" dirty="0"/>
              <a:t>DRAM </a:t>
            </a:r>
            <a:r>
              <a:rPr lang="en-US" sz="1800" dirty="0">
                <a:solidFill>
                  <a:schemeClr val="accent5"/>
                </a:solidFill>
              </a:rPr>
              <a:t>rows near the end of a DRAM bank </a:t>
            </a:r>
            <a:r>
              <a:rPr lang="en-US" sz="1800" dirty="0"/>
              <a:t>are more </a:t>
            </a:r>
            <a:r>
              <a:rPr lang="en-US" sz="1800" dirty="0" err="1"/>
              <a:t>RowHammer</a:t>
            </a:r>
            <a:r>
              <a:rPr lang="en-US" sz="1800" dirty="0"/>
              <a:t> </a:t>
            </a:r>
            <a:r>
              <a:rPr lang="en-US" sz="1800" dirty="0">
                <a:solidFill>
                  <a:schemeClr val="accent5"/>
                </a:solidFill>
              </a:rPr>
              <a:t>resilient</a:t>
            </a:r>
          </a:p>
          <a:p>
            <a:pPr marL="0" indent="0">
              <a:lnSpc>
                <a:spcPct val="100000"/>
              </a:lnSpc>
              <a:spcBef>
                <a:spcPts val="0"/>
              </a:spcBef>
              <a:buNone/>
            </a:pPr>
            <a:endParaRPr lang="en-US" sz="2000" dirty="0"/>
          </a:p>
          <a:p>
            <a:pPr marL="0" indent="0">
              <a:lnSpc>
                <a:spcPct val="100000"/>
              </a:lnSpc>
              <a:spcBef>
                <a:spcPts val="0"/>
              </a:spcBef>
              <a:buNone/>
            </a:pPr>
            <a:r>
              <a:rPr lang="en-US" sz="1800" dirty="0">
                <a:solidFill>
                  <a:srgbClr val="7030A0"/>
                </a:solidFill>
              </a:rPr>
              <a:t>Two implications </a:t>
            </a:r>
            <a:r>
              <a:rPr lang="en-US" sz="1800" dirty="0"/>
              <a:t>for </a:t>
            </a:r>
            <a:r>
              <a:rPr lang="en-US" sz="1800" dirty="0" err="1"/>
              <a:t>RowHammer</a:t>
            </a:r>
            <a:r>
              <a:rPr lang="en-US" sz="1800" dirty="0"/>
              <a:t> </a:t>
            </a:r>
            <a:r>
              <a:rPr lang="en-US" sz="1800" dirty="0">
                <a:solidFill>
                  <a:srgbClr val="7030A0"/>
                </a:solidFill>
              </a:rPr>
              <a:t>attacks and mitigations</a:t>
            </a:r>
            <a:r>
              <a:rPr lang="en-US" sz="1800" dirty="0">
                <a:solidFill>
                  <a:schemeClr val="accent5"/>
                </a:solidFill>
              </a:rPr>
              <a:t>:</a:t>
            </a:r>
          </a:p>
          <a:p>
            <a:pPr marL="342900" indent="-342900">
              <a:lnSpc>
                <a:spcPct val="100000"/>
              </a:lnSpc>
              <a:spcBef>
                <a:spcPts val="600"/>
              </a:spcBef>
              <a:buFont typeface="+mj-lt"/>
              <a:buAutoNum type="arabicPeriod"/>
            </a:pPr>
            <a:r>
              <a:rPr lang="en-US" sz="1600" dirty="0"/>
              <a:t>Faster and more effective attacks</a:t>
            </a:r>
          </a:p>
          <a:p>
            <a:pPr marL="342900" indent="-342900">
              <a:lnSpc>
                <a:spcPct val="100000"/>
              </a:lnSpc>
              <a:spcBef>
                <a:spcPts val="600"/>
              </a:spcBef>
              <a:buFont typeface="+mj-lt"/>
              <a:buAutoNum type="arabicPeriod"/>
            </a:pPr>
            <a:r>
              <a:rPr lang="en-US" sz="1600" dirty="0"/>
              <a:t>More efficient mitigations</a:t>
            </a:r>
          </a:p>
          <a:p>
            <a:pPr marL="0" indent="0">
              <a:lnSpc>
                <a:spcPct val="100000"/>
              </a:lnSpc>
              <a:spcBef>
                <a:spcPts val="0"/>
              </a:spcBef>
              <a:buNone/>
            </a:pPr>
            <a:endParaRPr lang="en-US" sz="2000" dirty="0"/>
          </a:p>
          <a:p>
            <a:pPr marL="0" indent="0">
              <a:lnSpc>
                <a:spcPct val="100000"/>
              </a:lnSpc>
              <a:spcBef>
                <a:spcPts val="0"/>
              </a:spcBef>
              <a:buNone/>
            </a:pPr>
            <a:r>
              <a:rPr lang="en-US" sz="1800" dirty="0"/>
              <a:t>A modern HBM chip </a:t>
            </a:r>
            <a:r>
              <a:rPr lang="en-US" sz="1800" dirty="0">
                <a:solidFill>
                  <a:srgbClr val="00B050"/>
                </a:solidFill>
              </a:rPr>
              <a:t>implements</a:t>
            </a:r>
            <a:r>
              <a:rPr lang="en-US" sz="1800" dirty="0"/>
              <a:t> undisclosed on-DRAM-die </a:t>
            </a:r>
            <a:r>
              <a:rPr lang="en-US" sz="1800" dirty="0" err="1"/>
              <a:t>RowHammer</a:t>
            </a:r>
            <a:r>
              <a:rPr lang="en-US" sz="1800" dirty="0"/>
              <a:t> mitigation </a:t>
            </a:r>
            <a:br>
              <a:rPr lang="en-US" sz="1800" dirty="0"/>
            </a:br>
            <a:r>
              <a:rPr lang="en-US" sz="1800" dirty="0"/>
              <a:t>(e.g., similar to DDR4 chips)</a:t>
            </a:r>
            <a:endParaRPr lang="en-US" sz="1400" b="1" dirty="0">
              <a:solidFill>
                <a:schemeClr val="accent4"/>
              </a:solidFill>
            </a:endParaRPr>
          </a:p>
          <a:p>
            <a:pPr marL="0" indent="0">
              <a:lnSpc>
                <a:spcPct val="100000"/>
              </a:lnSpc>
              <a:spcBef>
                <a:spcPts val="0"/>
              </a:spcBef>
              <a:buNone/>
            </a:pPr>
            <a:endParaRPr lang="en-US" sz="2000" b="1" dirty="0">
              <a:solidFill>
                <a:schemeClr val="accent4"/>
              </a:solidFill>
            </a:endParaRPr>
          </a:p>
          <a:p>
            <a:pPr marL="0" indent="0">
              <a:lnSpc>
                <a:spcPct val="100000"/>
              </a:lnSpc>
              <a:spcBef>
                <a:spcPts val="0"/>
              </a:spcBef>
              <a:buNone/>
            </a:pPr>
            <a:r>
              <a:rPr lang="en-US" sz="1800" b="1" dirty="0">
                <a:solidFill>
                  <a:schemeClr val="accent1"/>
                </a:solidFill>
              </a:rPr>
              <a:t>Future Directions: </a:t>
            </a:r>
            <a:r>
              <a:rPr lang="en-US" sz="1800" dirty="0"/>
              <a:t>To present more insights into how </a:t>
            </a:r>
            <a:r>
              <a:rPr lang="en-US" sz="1800" dirty="0" err="1"/>
              <a:t>RowHammer</a:t>
            </a:r>
            <a:r>
              <a:rPr lang="en-US" sz="1800" dirty="0"/>
              <a:t> behaves in HBM</a:t>
            </a:r>
            <a:endParaRPr lang="en-US" sz="1800" b="1" dirty="0"/>
          </a:p>
          <a:p>
            <a:pPr marL="342900" indent="-342900">
              <a:lnSpc>
                <a:spcPct val="100000"/>
              </a:lnSpc>
              <a:spcBef>
                <a:spcPts val="600"/>
              </a:spcBef>
              <a:buFont typeface="+mj-lt"/>
              <a:buAutoNum type="arabicPeriod"/>
            </a:pPr>
            <a:r>
              <a:rPr lang="en-US" sz="1600" dirty="0"/>
              <a:t>Test </a:t>
            </a:r>
            <a:r>
              <a:rPr lang="en-US" sz="1600" dirty="0">
                <a:solidFill>
                  <a:schemeClr val="accent1"/>
                </a:solidFill>
              </a:rPr>
              <a:t>more</a:t>
            </a:r>
            <a:r>
              <a:rPr lang="en-US" sz="1600" dirty="0"/>
              <a:t> HBM DRAM chips, data patterns, at different temperature and voltage levels</a:t>
            </a:r>
          </a:p>
          <a:p>
            <a:pPr marL="342900" indent="-342900">
              <a:lnSpc>
                <a:spcPct val="100000"/>
              </a:lnSpc>
              <a:spcBef>
                <a:spcPts val="600"/>
              </a:spcBef>
              <a:buFont typeface="+mj-lt"/>
              <a:buAutoNum type="arabicPeriod"/>
            </a:pPr>
            <a:r>
              <a:rPr lang="en-US" sz="1600" dirty="0"/>
              <a:t>Investigate read-disturb-based interference </a:t>
            </a:r>
            <a:r>
              <a:rPr lang="en-US" sz="1600" dirty="0">
                <a:solidFill>
                  <a:schemeClr val="accent1"/>
                </a:solidFill>
              </a:rPr>
              <a:t>across different 3D-stacked </a:t>
            </a:r>
            <a:r>
              <a:rPr lang="en-US" sz="1600" dirty="0"/>
              <a:t>HBM DRAM </a:t>
            </a:r>
            <a:r>
              <a:rPr lang="en-US" sz="1600" dirty="0">
                <a:solidFill>
                  <a:schemeClr val="accent1"/>
                </a:solidFill>
              </a:rPr>
              <a:t>channels</a:t>
            </a:r>
          </a:p>
          <a:p>
            <a:pPr marL="342900" indent="-342900">
              <a:lnSpc>
                <a:spcPct val="100000"/>
              </a:lnSpc>
              <a:spcBef>
                <a:spcPts val="600"/>
              </a:spcBef>
              <a:buFont typeface="+mj-lt"/>
              <a:buAutoNum type="arabicPeriod"/>
            </a:pPr>
            <a:r>
              <a:rPr lang="en-US" sz="1600" dirty="0"/>
              <a:t>Study the effects of the </a:t>
            </a:r>
            <a:r>
              <a:rPr lang="en-US" sz="1600" dirty="0">
                <a:solidFill>
                  <a:schemeClr val="accent1"/>
                </a:solidFill>
              </a:rPr>
              <a:t>new</a:t>
            </a:r>
            <a:r>
              <a:rPr lang="en-US" sz="1600" dirty="0"/>
              <a:t> read-disturb phenomenon,</a:t>
            </a:r>
            <a:r>
              <a:rPr lang="en-US" sz="1600" dirty="0">
                <a:solidFill>
                  <a:srgbClr val="00B0F0"/>
                </a:solidFill>
              </a:rPr>
              <a:t> </a:t>
            </a:r>
            <a:r>
              <a:rPr lang="en-US" sz="1600" dirty="0" err="1">
                <a:solidFill>
                  <a:schemeClr val="accent1"/>
                </a:solidFill>
              </a:rPr>
              <a:t>RowPress</a:t>
            </a:r>
            <a:r>
              <a:rPr lang="en-US" sz="1600" dirty="0">
                <a:solidFill>
                  <a:schemeClr val="accent1"/>
                </a:solidFill>
              </a:rPr>
              <a:t> [Luo+, ISCA’23]</a:t>
            </a:r>
          </a:p>
          <a:p>
            <a:pPr marL="0" indent="0">
              <a:lnSpc>
                <a:spcPct val="100000"/>
              </a:lnSpc>
              <a:spcBef>
                <a:spcPts val="600"/>
              </a:spcBef>
              <a:buNone/>
            </a:pPr>
            <a:endParaRPr lang="en-US" sz="1600" dirty="0">
              <a:solidFill>
                <a:schemeClr val="accent1"/>
              </a:solidFill>
            </a:endParaRPr>
          </a:p>
          <a:p>
            <a:pPr marL="342900" indent="-342900">
              <a:lnSpc>
                <a:spcPct val="100000"/>
              </a:lnSpc>
              <a:spcBef>
                <a:spcPts val="0"/>
              </a:spcBef>
              <a:buFont typeface="+mj-lt"/>
              <a:buAutoNum type="arabicPeriod"/>
            </a:pPr>
            <a:endParaRPr lang="en-US" sz="1800" dirty="0"/>
          </a:p>
          <a:p>
            <a:pPr marL="342900" indent="-342900">
              <a:lnSpc>
                <a:spcPct val="100000"/>
              </a:lnSpc>
              <a:spcBef>
                <a:spcPts val="0"/>
              </a:spcBef>
              <a:buFont typeface="+mj-lt"/>
              <a:buAutoNum type="arabicPeriod"/>
            </a:pPr>
            <a:endParaRPr lang="en-US" sz="1800" dirty="0"/>
          </a:p>
          <a:p>
            <a:pPr marL="342900" indent="-342900">
              <a:lnSpc>
                <a:spcPct val="100000"/>
              </a:lnSpc>
              <a:spcBef>
                <a:spcPts val="0"/>
              </a:spcBef>
              <a:buFont typeface="+mj-lt"/>
              <a:buAutoNum type="arabicPeriod"/>
            </a:pPr>
            <a:endParaRPr lang="en-US" sz="1800" dirty="0"/>
          </a:p>
        </p:txBody>
      </p:sp>
      <p:sp>
        <p:nvSpPr>
          <p:cNvPr id="4" name="TextBox 3">
            <a:extLst>
              <a:ext uri="{FF2B5EF4-FFF2-40B4-BE49-F238E27FC236}">
                <a16:creationId xmlns:a16="http://schemas.microsoft.com/office/drawing/2014/main" id="{1A4DE607-3442-5000-1D0B-D75D676D9645}"/>
              </a:ext>
            </a:extLst>
          </p:cNvPr>
          <p:cNvSpPr txBox="1"/>
          <p:nvPr/>
        </p:nvSpPr>
        <p:spPr>
          <a:xfrm>
            <a:off x="1184383" y="6524038"/>
            <a:ext cx="7391234" cy="276999"/>
          </a:xfrm>
          <a:prstGeom prst="rect">
            <a:avLst/>
          </a:prstGeom>
          <a:noFill/>
        </p:spPr>
        <p:txBody>
          <a:bodyPr wrap="square" rtlCol="0">
            <a:spAutoFit/>
          </a:bodyPr>
          <a:lstStyle/>
          <a:p>
            <a:pPr algn="ctr"/>
            <a:r>
              <a:rPr lang="en-US" sz="1200" dirty="0">
                <a:latin typeface="Cambria" panose="02040503050406030204" pitchFamily="18" charset="0"/>
              </a:rPr>
              <a:t>Luo et al., </a:t>
            </a:r>
            <a:r>
              <a:rPr lang="en-US" sz="1200" b="1" dirty="0">
                <a:latin typeface="Cambria" panose="02040503050406030204" pitchFamily="18" charset="0"/>
              </a:rPr>
              <a:t>”</a:t>
            </a:r>
            <a:r>
              <a:rPr lang="en-US" sz="1200" dirty="0" err="1">
                <a:latin typeface="Cambria" panose="02040503050406030204" pitchFamily="18" charset="0"/>
                <a:hlinkClick r:id="rId3"/>
              </a:rPr>
              <a:t>RowPress</a:t>
            </a:r>
            <a:r>
              <a:rPr lang="en-US" sz="1200" dirty="0">
                <a:latin typeface="Cambria" panose="02040503050406030204" pitchFamily="18" charset="0"/>
                <a:hlinkClick r:id="rId3"/>
              </a:rPr>
              <a:t>: Amplifying Read Disturbance in Modern DRAM Chips</a:t>
            </a:r>
            <a:r>
              <a:rPr lang="en-US" sz="1200" b="1" dirty="0">
                <a:latin typeface="Cambria" panose="02040503050406030204" pitchFamily="18" charset="0"/>
              </a:rPr>
              <a:t>," </a:t>
            </a:r>
            <a:r>
              <a:rPr lang="en-US" sz="1200" dirty="0">
                <a:latin typeface="Cambria" panose="02040503050406030204" pitchFamily="18" charset="0"/>
              </a:rPr>
              <a:t>in ISCA, 2023.</a:t>
            </a:r>
          </a:p>
        </p:txBody>
      </p:sp>
    </p:spTree>
    <p:extLst>
      <p:ext uri="{BB962C8B-B14F-4D97-AF65-F5344CB8AC3E}">
        <p14:creationId xmlns:p14="http://schemas.microsoft.com/office/powerpoint/2010/main" val="369983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1948-97CC-48D6-2748-9FF6209E873C}"/>
              </a:ext>
            </a:extLst>
          </p:cNvPr>
          <p:cNvSpPr>
            <a:spLocks noGrp="1"/>
          </p:cNvSpPr>
          <p:nvPr>
            <p:ph type="title"/>
          </p:nvPr>
        </p:nvSpPr>
        <p:spPr/>
        <p:txBody>
          <a:bodyPr/>
          <a:lstStyle/>
          <a:p>
            <a:r>
              <a:rPr lang="en-US" dirty="0"/>
              <a:t>Available on </a:t>
            </a:r>
            <a:r>
              <a:rPr lang="en-US" dirty="0" err="1"/>
              <a:t>ArXiv</a:t>
            </a:r>
            <a:endParaRPr lang="en-CH" dirty="0"/>
          </a:p>
        </p:txBody>
      </p:sp>
      <p:sp>
        <p:nvSpPr>
          <p:cNvPr id="3" name="Content Placeholder 2">
            <a:extLst>
              <a:ext uri="{FF2B5EF4-FFF2-40B4-BE49-F238E27FC236}">
                <a16:creationId xmlns:a16="http://schemas.microsoft.com/office/drawing/2014/main" id="{BB3941A8-AB07-536E-1019-C11DB279B5BD}"/>
              </a:ext>
            </a:extLst>
          </p:cNvPr>
          <p:cNvSpPr>
            <a:spLocks noGrp="1"/>
          </p:cNvSpPr>
          <p:nvPr>
            <p:ph idx="1"/>
          </p:nvPr>
        </p:nvSpPr>
        <p:spPr>
          <a:xfrm>
            <a:off x="75991" y="1047164"/>
            <a:ext cx="8987622" cy="558491"/>
          </a:xfrm>
        </p:spPr>
        <p:txBody>
          <a:bodyPr/>
          <a:lstStyle/>
          <a:p>
            <a:pPr marL="0" indent="0" algn="ctr">
              <a:buNone/>
            </a:pPr>
            <a:r>
              <a:rPr lang="en-US" b="1"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a:t>
            </a:r>
            <a:r>
              <a:rPr lang="en-US" b="1"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arxiv.org</a:t>
            </a:r>
            <a:r>
              <a:rPr lang="en-US" b="1"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/abs/2305.17918</a:t>
            </a:r>
            <a:endParaRPr lang="en-CH"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hlinkClick r:id="rId3"/>
            <a:extLst>
              <a:ext uri="{FF2B5EF4-FFF2-40B4-BE49-F238E27FC236}">
                <a16:creationId xmlns:a16="http://schemas.microsoft.com/office/drawing/2014/main" id="{5BFF45D6-8DFB-C969-166B-2269B2EF5D59}"/>
              </a:ext>
            </a:extLst>
          </p:cNvPr>
          <p:cNvPicPr>
            <a:picLocks noChangeAspect="1"/>
          </p:cNvPicPr>
          <p:nvPr/>
        </p:nvPicPr>
        <p:blipFill>
          <a:blip r:embed="rId4"/>
          <a:stretch>
            <a:fillRect/>
          </a:stretch>
        </p:blipFill>
        <p:spPr>
          <a:xfrm>
            <a:off x="236657" y="1880461"/>
            <a:ext cx="8670686" cy="4367939"/>
          </a:xfrm>
          <a:prstGeom prst="rect">
            <a:avLst/>
          </a:prstGeom>
        </p:spPr>
      </p:pic>
    </p:spTree>
    <p:extLst>
      <p:ext uri="{BB962C8B-B14F-4D97-AF65-F5344CB8AC3E}">
        <p14:creationId xmlns:p14="http://schemas.microsoft.com/office/powerpoint/2010/main" val="3869591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EBB4EE-6F79-9772-A0A7-F46A73D9726D}"/>
              </a:ext>
            </a:extLst>
          </p:cNvPr>
          <p:cNvPicPr>
            <a:picLocks noChangeAspect="1"/>
          </p:cNvPicPr>
          <p:nvPr/>
        </p:nvPicPr>
        <p:blipFill>
          <a:blip r:embed="rId3"/>
          <a:stretch>
            <a:fillRect/>
          </a:stretch>
        </p:blipFill>
        <p:spPr>
          <a:xfrm>
            <a:off x="685800" y="1880808"/>
            <a:ext cx="7772400" cy="1379833"/>
          </a:xfrm>
          <a:prstGeom prst="rect">
            <a:avLst/>
          </a:prstGeom>
        </p:spPr>
      </p:pic>
      <p:pic>
        <p:nvPicPr>
          <p:cNvPr id="7" name="Picture 6"/>
          <p:cNvPicPr>
            <a:picLocks noChangeAspect="1"/>
          </p:cNvPicPr>
          <p:nvPr/>
        </p:nvPicPr>
        <p:blipFill>
          <a:blip r:embed="rId4"/>
          <a:stretch>
            <a:fillRect/>
          </a:stretch>
        </p:blipFill>
        <p:spPr>
          <a:xfrm>
            <a:off x="266217" y="3353246"/>
            <a:ext cx="8299048" cy="3116038"/>
          </a:xfrm>
          <a:prstGeom prst="rect">
            <a:avLst/>
          </a:prstGeom>
        </p:spPr>
      </p:pic>
      <p:pic>
        <p:nvPicPr>
          <p:cNvPr id="8" name="Picture 7"/>
          <p:cNvPicPr>
            <a:picLocks noChangeAspect="1"/>
          </p:cNvPicPr>
          <p:nvPr/>
        </p:nvPicPr>
        <p:blipFill>
          <a:blip r:embed="rId5"/>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6"/>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
        <p:nvSpPr>
          <p:cNvPr id="10" name="Title 9">
            <a:extLst>
              <a:ext uri="{FF2B5EF4-FFF2-40B4-BE49-F238E27FC236}">
                <a16:creationId xmlns:a16="http://schemas.microsoft.com/office/drawing/2014/main" id="{F14F5120-1690-41A8-9B5F-8C10D08A9E66}"/>
              </a:ext>
            </a:extLst>
          </p:cNvPr>
          <p:cNvSpPr>
            <a:spLocks noGrp="1"/>
          </p:cNvSpPr>
          <p:nvPr>
            <p:ph type="title"/>
          </p:nvPr>
        </p:nvSpPr>
        <p:spPr/>
        <p:txBody>
          <a:bodyPr/>
          <a:lstStyle/>
          <a:p>
            <a:r>
              <a:rPr lang="en-US" sz="4000" dirty="0"/>
              <a:t>One Can Take Over a System</a:t>
            </a:r>
            <a:endParaRPr lang="en-CH" sz="4000" dirty="0"/>
          </a:p>
        </p:txBody>
      </p:sp>
      <p:sp>
        <p:nvSpPr>
          <p:cNvPr id="12" name="Rectangle 11">
            <a:extLst>
              <a:ext uri="{FF2B5EF4-FFF2-40B4-BE49-F238E27FC236}">
                <a16:creationId xmlns:a16="http://schemas.microsoft.com/office/drawing/2014/main" id="{E54E8F05-106A-0568-8196-545E5882BDAB}"/>
              </a:ext>
            </a:extLst>
          </p:cNvPr>
          <p:cNvSpPr/>
          <p:nvPr/>
        </p:nvSpPr>
        <p:spPr>
          <a:xfrm>
            <a:off x="2291787" y="1880808"/>
            <a:ext cx="2372810" cy="3531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50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66802"/>
            <a:ext cx="9144000" cy="2317633"/>
          </a:xfrm>
          <a:prstGeom prst="rect">
            <a:avLst/>
          </a:prstGeom>
          <a:solidFill>
            <a:schemeClr val="accent5"/>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3" name="Subtitle 2"/>
          <p:cNvSpPr>
            <a:spLocks noGrp="1"/>
          </p:cNvSpPr>
          <p:nvPr>
            <p:ph type="subTitle" idx="4294967295"/>
          </p:nvPr>
        </p:nvSpPr>
        <p:spPr>
          <a:xfrm>
            <a:off x="228600" y="4520544"/>
            <a:ext cx="8686800" cy="457200"/>
          </a:xfrm>
          <a:prstGeom prst="rect">
            <a:avLst/>
          </a:prstGeom>
        </p:spPr>
        <p:txBody>
          <a:bodyPr anchor="ctr">
            <a:noAutofit/>
          </a:bodyPr>
          <a:lstStyle/>
          <a:p>
            <a:pPr marL="0" indent="0" algn="ctr">
              <a:buNone/>
            </a:pPr>
            <a:r>
              <a:rPr lang="en-US" sz="2400" u="sng" dirty="0">
                <a:latin typeface="Cambria"/>
                <a:cs typeface="Cambria"/>
              </a:rPr>
              <a:t>Ataberk Olgun</a:t>
            </a:r>
            <a:r>
              <a:rPr lang="en-US" sz="2400" dirty="0">
                <a:latin typeface="Cambria"/>
                <a:cs typeface="Cambria"/>
              </a:rPr>
              <a:t>   </a:t>
            </a:r>
            <a:r>
              <a:rPr lang="en-US" sz="2400" dirty="0" err="1">
                <a:latin typeface="Cambria"/>
                <a:cs typeface="Cambria"/>
              </a:rPr>
              <a:t>Majd</a:t>
            </a:r>
            <a:r>
              <a:rPr lang="en-US" sz="2400" dirty="0">
                <a:latin typeface="Cambria"/>
                <a:cs typeface="Cambria"/>
              </a:rPr>
              <a:t> </a:t>
            </a:r>
            <a:r>
              <a:rPr lang="en-US" sz="2400" dirty="0" err="1">
                <a:latin typeface="Cambria"/>
                <a:cs typeface="Cambria"/>
              </a:rPr>
              <a:t>Osseiran</a:t>
            </a:r>
            <a:br>
              <a:rPr lang="en-US" sz="2400" dirty="0">
                <a:latin typeface="Cambria"/>
                <a:cs typeface="Cambria"/>
              </a:rPr>
            </a:br>
            <a:endParaRPr lang="en-US" sz="2400" dirty="0">
              <a:latin typeface="Cambria"/>
              <a:cs typeface="Cambria"/>
            </a:endParaRPr>
          </a:p>
        </p:txBody>
      </p:sp>
      <p:sp>
        <p:nvSpPr>
          <p:cNvPr id="13" name="Subtitle 2">
            <a:extLst>
              <a:ext uri="{FF2B5EF4-FFF2-40B4-BE49-F238E27FC236}">
                <a16:creationId xmlns:a16="http://schemas.microsoft.com/office/drawing/2014/main" id="{30E79FE5-92A2-F20A-1D87-977D75855303}"/>
              </a:ext>
            </a:extLst>
          </p:cNvPr>
          <p:cNvSpPr txBox="1">
            <a:spLocks/>
          </p:cNvSpPr>
          <p:nvPr/>
        </p:nvSpPr>
        <p:spPr>
          <a:xfrm>
            <a:off x="-431070" y="4843026"/>
            <a:ext cx="323596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A. </a:t>
            </a:r>
            <a:r>
              <a:rPr lang="en-US" sz="2400" dirty="0" err="1">
                <a:latin typeface="Cambria"/>
                <a:cs typeface="Cambria"/>
              </a:rPr>
              <a:t>Giray</a:t>
            </a:r>
            <a:r>
              <a:rPr lang="en-US" sz="2400" dirty="0">
                <a:latin typeface="Cambria"/>
                <a:cs typeface="Cambria"/>
              </a:rPr>
              <a:t> </a:t>
            </a:r>
            <a:r>
              <a:rPr lang="en-US" sz="2400" dirty="0" err="1">
                <a:latin typeface="Cambria"/>
                <a:cs typeface="Cambria"/>
              </a:rPr>
              <a:t>Yağlıkçı</a:t>
            </a:r>
            <a:endParaRPr lang="en-US" sz="2400" dirty="0">
              <a:latin typeface="Cambria"/>
              <a:cs typeface="Cambria"/>
            </a:endParaRPr>
          </a:p>
        </p:txBody>
      </p:sp>
      <p:sp>
        <p:nvSpPr>
          <p:cNvPr id="14" name="Subtitle 2">
            <a:extLst>
              <a:ext uri="{FF2B5EF4-FFF2-40B4-BE49-F238E27FC236}">
                <a16:creationId xmlns:a16="http://schemas.microsoft.com/office/drawing/2014/main" id="{7EB40A0A-45E1-795D-F97E-71ECE92427B2}"/>
              </a:ext>
            </a:extLst>
          </p:cNvPr>
          <p:cNvSpPr txBox="1">
            <a:spLocks/>
          </p:cNvSpPr>
          <p:nvPr/>
        </p:nvSpPr>
        <p:spPr>
          <a:xfrm>
            <a:off x="1516113" y="485033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Yahya Can </a:t>
            </a:r>
            <a:r>
              <a:rPr lang="en-US" sz="2400" dirty="0" err="1">
                <a:latin typeface="Cambria"/>
                <a:cs typeface="Cambria"/>
              </a:rPr>
              <a:t>Tuğrul</a:t>
            </a:r>
            <a:endParaRPr lang="en-US" sz="2400" dirty="0">
              <a:latin typeface="Cambria"/>
              <a:cs typeface="Cambria"/>
            </a:endParaRPr>
          </a:p>
        </p:txBody>
      </p:sp>
      <p:sp>
        <p:nvSpPr>
          <p:cNvPr id="15" name="Subtitle 2">
            <a:extLst>
              <a:ext uri="{FF2B5EF4-FFF2-40B4-BE49-F238E27FC236}">
                <a16:creationId xmlns:a16="http://schemas.microsoft.com/office/drawing/2014/main" id="{27EDC961-E791-639B-15C1-8CFA30DE7C7E}"/>
              </a:ext>
            </a:extLst>
          </p:cNvPr>
          <p:cNvSpPr txBox="1">
            <a:spLocks/>
          </p:cNvSpPr>
          <p:nvPr/>
        </p:nvSpPr>
        <p:spPr>
          <a:xfrm>
            <a:off x="5916280" y="4843925"/>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Steve </a:t>
            </a:r>
            <a:r>
              <a:rPr lang="en-US" sz="2400" dirty="0" err="1">
                <a:latin typeface="Cambria"/>
                <a:cs typeface="Cambria"/>
              </a:rPr>
              <a:t>Rhyner</a:t>
            </a:r>
            <a:endParaRPr lang="en-US" sz="2400" dirty="0">
              <a:latin typeface="Cambria"/>
              <a:cs typeface="Cambria"/>
            </a:endParaRPr>
          </a:p>
        </p:txBody>
      </p:sp>
      <p:sp>
        <p:nvSpPr>
          <p:cNvPr id="16" name="Subtitle 2">
            <a:extLst>
              <a:ext uri="{FF2B5EF4-FFF2-40B4-BE49-F238E27FC236}">
                <a16:creationId xmlns:a16="http://schemas.microsoft.com/office/drawing/2014/main" id="{1D9E8E94-71EF-DD0C-1CF0-0CD01F16F51D}"/>
              </a:ext>
            </a:extLst>
          </p:cNvPr>
          <p:cNvSpPr txBox="1">
            <a:spLocks/>
          </p:cNvSpPr>
          <p:nvPr/>
        </p:nvSpPr>
        <p:spPr>
          <a:xfrm>
            <a:off x="3839069" y="4850333"/>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Haocong</a:t>
            </a:r>
            <a:r>
              <a:rPr lang="en-US" sz="2400" dirty="0">
                <a:latin typeface="Cambria"/>
                <a:cs typeface="Cambria"/>
              </a:rPr>
              <a:t> Luo</a:t>
            </a:r>
          </a:p>
        </p:txBody>
      </p:sp>
      <p:sp>
        <p:nvSpPr>
          <p:cNvPr id="17" name="Subtitle 2">
            <a:extLst>
              <a:ext uri="{FF2B5EF4-FFF2-40B4-BE49-F238E27FC236}">
                <a16:creationId xmlns:a16="http://schemas.microsoft.com/office/drawing/2014/main" id="{98CFA8AF-A1AC-E009-6916-ED8B24478E99}"/>
              </a:ext>
            </a:extLst>
          </p:cNvPr>
          <p:cNvSpPr txBox="1">
            <a:spLocks/>
          </p:cNvSpPr>
          <p:nvPr/>
        </p:nvSpPr>
        <p:spPr>
          <a:xfrm>
            <a:off x="2400300" y="5335147"/>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Juan Gomez Luna</a:t>
            </a:r>
          </a:p>
        </p:txBody>
      </p:sp>
      <p:sp>
        <p:nvSpPr>
          <p:cNvPr id="18" name="Subtitle 2">
            <a:extLst>
              <a:ext uri="{FF2B5EF4-FFF2-40B4-BE49-F238E27FC236}">
                <a16:creationId xmlns:a16="http://schemas.microsoft.com/office/drawing/2014/main" id="{54CB6833-9650-04F2-CA1F-95A26C53F442}"/>
              </a:ext>
            </a:extLst>
          </p:cNvPr>
          <p:cNvSpPr txBox="1">
            <a:spLocks/>
          </p:cNvSpPr>
          <p:nvPr/>
        </p:nvSpPr>
        <p:spPr>
          <a:xfrm>
            <a:off x="4740237" y="534165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endParaRPr lang="en-US" sz="2400" dirty="0">
              <a:latin typeface="Cambria"/>
              <a:cs typeface="Cambria"/>
            </a:endParaRPr>
          </a:p>
        </p:txBody>
      </p:sp>
      <p:sp>
        <p:nvSpPr>
          <p:cNvPr id="2" name="Subtitle 2">
            <a:extLst>
              <a:ext uri="{FF2B5EF4-FFF2-40B4-BE49-F238E27FC236}">
                <a16:creationId xmlns:a16="http://schemas.microsoft.com/office/drawing/2014/main" id="{CCC2B422-9C77-27EC-38DD-80E1B0A859F7}"/>
              </a:ext>
            </a:extLst>
          </p:cNvPr>
          <p:cNvSpPr txBox="1">
            <a:spLocks/>
          </p:cNvSpPr>
          <p:nvPr/>
        </p:nvSpPr>
        <p:spPr>
          <a:xfrm>
            <a:off x="-88587" y="5335147"/>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latin typeface="Cambria"/>
                <a:cs typeface="Cambria"/>
              </a:rPr>
              <a:t>Behzad Salami</a:t>
            </a:r>
          </a:p>
        </p:txBody>
      </p:sp>
      <p:sp>
        <p:nvSpPr>
          <p:cNvPr id="4" name="TextBox 3">
            <a:extLst>
              <a:ext uri="{FF2B5EF4-FFF2-40B4-BE49-F238E27FC236}">
                <a16:creationId xmlns:a16="http://schemas.microsoft.com/office/drawing/2014/main" id="{BAE4BC61-50CA-4594-B7C8-66B82478D087}"/>
              </a:ext>
            </a:extLst>
          </p:cNvPr>
          <p:cNvSpPr txBox="1"/>
          <p:nvPr/>
        </p:nvSpPr>
        <p:spPr>
          <a:xfrm>
            <a:off x="444853" y="2878998"/>
            <a:ext cx="6977764" cy="584775"/>
          </a:xfrm>
          <a:prstGeom prst="rect">
            <a:avLst/>
          </a:prstGeom>
          <a:noFill/>
        </p:spPr>
        <p:txBody>
          <a:bodyPr wrap="square" rtlCol="0">
            <a:spAutoFit/>
          </a:bodyPr>
          <a:lstStyle/>
          <a:p>
            <a:pPr algn="l"/>
            <a:r>
              <a:rPr lang="en-US" sz="3200" b="1" dirty="0">
                <a:latin typeface="Cambria" panose="02040503050406030204" pitchFamily="18" charset="0"/>
                <a:ea typeface="Cambria" panose="02040503050406030204" pitchFamily="18" charset="0"/>
              </a:rPr>
              <a:t>Link/QR code to full paper</a:t>
            </a:r>
            <a:endParaRPr lang="en-CH" sz="3200" b="1" dirty="0">
              <a:latin typeface="Cambria" panose="02040503050406030204" pitchFamily="18" charset="0"/>
              <a:ea typeface="Cambria" panose="02040503050406030204" pitchFamily="18" charset="0"/>
            </a:endParaRPr>
          </a:p>
        </p:txBody>
      </p:sp>
      <p:pic>
        <p:nvPicPr>
          <p:cNvPr id="8" name="Graphic 7">
            <a:hlinkClick r:id="rId3"/>
            <a:extLst>
              <a:ext uri="{FF2B5EF4-FFF2-40B4-BE49-F238E27FC236}">
                <a16:creationId xmlns:a16="http://schemas.microsoft.com/office/drawing/2014/main" id="{566BCC09-D944-42F6-9AE2-5146F5BBE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9772" y="2334921"/>
            <a:ext cx="2082697" cy="2082697"/>
          </a:xfrm>
          <a:prstGeom prst="rect">
            <a:avLst/>
          </a:prstGeom>
        </p:spPr>
      </p:pic>
      <p:sp>
        <p:nvSpPr>
          <p:cNvPr id="20" name="TextBox 19">
            <a:extLst>
              <a:ext uri="{FF2B5EF4-FFF2-40B4-BE49-F238E27FC236}">
                <a16:creationId xmlns:a16="http://schemas.microsoft.com/office/drawing/2014/main" id="{DF863F08-E93C-4B3F-A551-C7B134C555EE}"/>
              </a:ext>
            </a:extLst>
          </p:cNvPr>
          <p:cNvSpPr txBox="1"/>
          <p:nvPr/>
        </p:nvSpPr>
        <p:spPr>
          <a:xfrm>
            <a:off x="179840" y="3381681"/>
            <a:ext cx="5687122" cy="461665"/>
          </a:xfrm>
          <a:prstGeom prst="rect">
            <a:avLst/>
          </a:prstGeom>
          <a:noFill/>
        </p:spPr>
        <p:txBody>
          <a:bodyPr wrap="square">
            <a:spAutoFit/>
          </a:bodyPr>
          <a:lstStyle/>
          <a:p>
            <a:pPr algn="ctr"/>
            <a:r>
              <a:rPr lang="en-CH" sz="2400" b="1"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https://arxiv.org/pdf/2305.17918</a:t>
            </a:r>
            <a:endParaRPr lang="en-CH"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AA9CA8A9-6B92-E80E-6B00-F7D8C804E47A}"/>
              </a:ext>
            </a:extLst>
          </p:cNvPr>
          <p:cNvSpPr txBox="1">
            <a:spLocks/>
          </p:cNvSpPr>
          <p:nvPr/>
        </p:nvSpPr>
        <p:spPr>
          <a:xfrm>
            <a:off x="0" y="385230"/>
            <a:ext cx="9144000" cy="1510982"/>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b="1" dirty="0">
                <a:solidFill>
                  <a:schemeClr val="bg1"/>
                </a:solidFill>
                <a:latin typeface="Cambria" panose="02040503050406030204" pitchFamily="18" charset="0"/>
              </a:rPr>
              <a:t>An Experimental Analysis of</a:t>
            </a:r>
            <a:br>
              <a:rPr lang="en-US" sz="3600" b="1" dirty="0">
                <a:solidFill>
                  <a:schemeClr val="bg1"/>
                </a:solidFill>
                <a:latin typeface="Cambria" panose="02040503050406030204" pitchFamily="18" charset="0"/>
              </a:rPr>
            </a:br>
            <a:r>
              <a:rPr lang="en-US" sz="3200" b="1" dirty="0">
                <a:solidFill>
                  <a:schemeClr val="bg1"/>
                </a:solidFill>
                <a:latin typeface="Cambria" panose="02040503050406030204" pitchFamily="18" charset="0"/>
              </a:rPr>
              <a:t> </a:t>
            </a:r>
            <a:r>
              <a:rPr lang="en-US" sz="4200" b="1" dirty="0" err="1">
                <a:solidFill>
                  <a:schemeClr val="bg1"/>
                </a:solidFill>
                <a:latin typeface="Cambria" panose="02040503050406030204" pitchFamily="18" charset="0"/>
              </a:rPr>
              <a:t>RowHammer</a:t>
            </a:r>
            <a:r>
              <a:rPr lang="en-US" sz="4200" b="1" dirty="0">
                <a:solidFill>
                  <a:schemeClr val="bg1"/>
                </a:solidFill>
                <a:latin typeface="Cambria" panose="02040503050406030204" pitchFamily="18" charset="0"/>
              </a:rPr>
              <a:t> in HBM2 DRAM Chips</a:t>
            </a:r>
            <a:endParaRPr lang="en-US" sz="4200" b="1" dirty="0">
              <a:solidFill>
                <a:schemeClr val="bg1"/>
              </a:solidFill>
              <a:latin typeface="Cambria" panose="02040503050406030204" pitchFamily="18" charset="0"/>
              <a:cs typeface="Cambria"/>
            </a:endParaRPr>
          </a:p>
        </p:txBody>
      </p:sp>
      <p:pic>
        <p:nvPicPr>
          <p:cNvPr id="11" name="Graphic 10">
            <a:extLst>
              <a:ext uri="{FF2B5EF4-FFF2-40B4-BE49-F238E27FC236}">
                <a16:creationId xmlns:a16="http://schemas.microsoft.com/office/drawing/2014/main" id="{73CE067E-7B10-5CC7-E798-6E5EF0EF2C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51898" y="6050100"/>
            <a:ext cx="2176678" cy="418752"/>
          </a:xfrm>
          <a:prstGeom prst="rect">
            <a:avLst/>
          </a:prstGeom>
        </p:spPr>
      </p:pic>
      <p:pic>
        <p:nvPicPr>
          <p:cNvPr id="12" name="Picture 11">
            <a:extLst>
              <a:ext uri="{FF2B5EF4-FFF2-40B4-BE49-F238E27FC236}">
                <a16:creationId xmlns:a16="http://schemas.microsoft.com/office/drawing/2014/main" id="{52D972C0-19A6-FF8A-5260-33379F10DB6C}"/>
              </a:ext>
            </a:extLst>
          </p:cNvPr>
          <p:cNvPicPr>
            <a:picLocks noChangeAspect="1"/>
          </p:cNvPicPr>
          <p:nvPr/>
        </p:nvPicPr>
        <p:blipFill rotWithShape="1">
          <a:blip r:embed="rId8"/>
          <a:srcRect l="11820" t="33599" r="12247" b="30996"/>
          <a:stretch/>
        </p:blipFill>
        <p:spPr>
          <a:xfrm>
            <a:off x="250002" y="6047861"/>
            <a:ext cx="2657465" cy="457200"/>
          </a:xfrm>
          <a:prstGeom prst="rect">
            <a:avLst/>
          </a:prstGeom>
        </p:spPr>
      </p:pic>
      <p:pic>
        <p:nvPicPr>
          <p:cNvPr id="19" name="Graphic 18">
            <a:extLst>
              <a:ext uri="{FF2B5EF4-FFF2-40B4-BE49-F238E27FC236}">
                <a16:creationId xmlns:a16="http://schemas.microsoft.com/office/drawing/2014/main" id="{15CBE18D-C5B9-7F46-B1D8-081B1B99E7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36685" y="5869062"/>
            <a:ext cx="2459664" cy="814797"/>
          </a:xfrm>
          <a:prstGeom prst="rect">
            <a:avLst/>
          </a:prstGeom>
        </p:spPr>
      </p:pic>
    </p:spTree>
    <p:extLst>
      <p:ext uri="{BB962C8B-B14F-4D97-AF65-F5344CB8AC3E}">
        <p14:creationId xmlns:p14="http://schemas.microsoft.com/office/powerpoint/2010/main" val="1630793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2397AF47-975E-47D1-8F23-658BCCD73E35}"/>
              </a:ext>
            </a:extLst>
          </p:cNvPr>
          <p:cNvCxnSpPr>
            <a:cxnSpLocks/>
          </p:cNvCxnSpPr>
          <p:nvPr/>
        </p:nvCxnSpPr>
        <p:spPr>
          <a:xfrm>
            <a:off x="6853097" y="2395356"/>
            <a:ext cx="373755" cy="1265759"/>
          </a:xfrm>
          <a:prstGeom prst="straightConnector1">
            <a:avLst/>
          </a:prstGeom>
          <a:ln w="38100">
            <a:solidFill>
              <a:srgbClr val="F73015"/>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D4A5E2-D248-4B1A-99B0-0BC481534E4A}"/>
              </a:ext>
            </a:extLst>
          </p:cNvPr>
          <p:cNvSpPr>
            <a:spLocks noGrp="1"/>
          </p:cNvSpPr>
          <p:nvPr>
            <p:ph type="title"/>
          </p:nvPr>
        </p:nvSpPr>
        <p:spPr/>
        <p:txBody>
          <a:bodyPr/>
          <a:lstStyle/>
          <a:p>
            <a:r>
              <a:rPr lang="en-US" dirty="0"/>
              <a:t>Publicly-available </a:t>
            </a:r>
            <a:r>
              <a:rPr lang="en-US" dirty="0" err="1"/>
              <a:t>HC</a:t>
            </a:r>
            <a:r>
              <a:rPr lang="en-US" baseline="-25000" dirty="0" err="1"/>
              <a:t>first</a:t>
            </a:r>
            <a:r>
              <a:rPr lang="en-US" dirty="0"/>
              <a:t> Values</a:t>
            </a:r>
            <a:endParaRPr lang="en-CH" dirty="0"/>
          </a:p>
        </p:txBody>
      </p:sp>
      <p:cxnSp>
        <p:nvCxnSpPr>
          <p:cNvPr id="5" name="Straight Arrow Connector 4">
            <a:extLst>
              <a:ext uri="{FF2B5EF4-FFF2-40B4-BE49-F238E27FC236}">
                <a16:creationId xmlns:a16="http://schemas.microsoft.com/office/drawing/2014/main" id="{7DB0516D-1535-4988-BBA7-7939FC10B1BF}"/>
              </a:ext>
            </a:extLst>
          </p:cNvPr>
          <p:cNvCxnSpPr>
            <a:cxnSpLocks/>
          </p:cNvCxnSpPr>
          <p:nvPr/>
        </p:nvCxnSpPr>
        <p:spPr>
          <a:xfrm>
            <a:off x="689113" y="2398555"/>
            <a:ext cx="7505148" cy="0"/>
          </a:xfrm>
          <a:prstGeom prst="straightConnector1">
            <a:avLst/>
          </a:prstGeom>
          <a:ln w="76200">
            <a:gradFill>
              <a:gsLst>
                <a:gs pos="0">
                  <a:srgbClr val="00B050"/>
                </a:gs>
                <a:gs pos="100000">
                  <a:srgbClr val="FF0000"/>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CA19E9F-3AD5-4DEB-AA7E-0CA37508F3DE}"/>
              </a:ext>
            </a:extLst>
          </p:cNvPr>
          <p:cNvSpPr txBox="1"/>
          <p:nvPr/>
        </p:nvSpPr>
        <p:spPr>
          <a:xfrm>
            <a:off x="3307690" y="1771288"/>
            <a:ext cx="2040367" cy="523220"/>
          </a:xfrm>
          <a:prstGeom prst="rect">
            <a:avLst/>
          </a:prstGeom>
          <a:noFill/>
        </p:spPr>
        <p:txBody>
          <a:bodyPr wrap="none" rtlCol="0">
            <a:spAutoFit/>
          </a:bodyPr>
          <a:lstStyle/>
          <a:p>
            <a:pPr algn="l"/>
            <a:r>
              <a:rPr lang="en-US" sz="2800" b="1" dirty="0" err="1">
                <a:latin typeface="Cambria" panose="02040503050406030204" pitchFamily="18" charset="0"/>
                <a:ea typeface="Cambria" panose="02040503050406030204" pitchFamily="18" charset="0"/>
              </a:rPr>
              <a:t>HC</a:t>
            </a:r>
            <a:r>
              <a:rPr lang="en-US" sz="2800" b="1" baseline="-25000" dirty="0" err="1">
                <a:latin typeface="Cambria" panose="02040503050406030204" pitchFamily="18" charset="0"/>
                <a:ea typeface="Cambria" panose="02040503050406030204" pitchFamily="18" charset="0"/>
              </a:rPr>
              <a:t>first</a:t>
            </a:r>
            <a:r>
              <a:rPr lang="en-US" sz="2800" b="1" dirty="0">
                <a:latin typeface="Cambria" panose="02040503050406030204" pitchFamily="18" charset="0"/>
                <a:ea typeface="Cambria" panose="02040503050406030204" pitchFamily="18" charset="0"/>
              </a:rPr>
              <a:t> Scale</a:t>
            </a:r>
            <a:endParaRPr lang="en-CH" sz="28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0248DB5-B7DA-4367-A644-2A8668569397}"/>
              </a:ext>
            </a:extLst>
          </p:cNvPr>
          <p:cNvSpPr txBox="1"/>
          <p:nvPr/>
        </p:nvSpPr>
        <p:spPr>
          <a:xfrm>
            <a:off x="7048286" y="2601994"/>
            <a:ext cx="2180405" cy="646331"/>
          </a:xfrm>
          <a:prstGeom prst="rect">
            <a:avLst/>
          </a:prstGeom>
          <a:noFill/>
        </p:spPr>
        <p:txBody>
          <a:bodyPr wrap="none" rtlCol="0">
            <a:spAutoFit/>
          </a:bodyPr>
          <a:lstStyle/>
          <a:p>
            <a:pPr algn="ctr"/>
            <a:r>
              <a:rPr lang="en-US" b="1" dirty="0" err="1">
                <a:solidFill>
                  <a:srgbClr val="FF0000"/>
                </a:solidFill>
                <a:latin typeface="Cambria" panose="02040503050406030204" pitchFamily="18" charset="0"/>
                <a:ea typeface="Cambria" panose="02040503050406030204" pitchFamily="18" charset="0"/>
              </a:rPr>
              <a:t>HC</a:t>
            </a:r>
            <a:r>
              <a:rPr lang="en-US" b="1" baseline="-25000" dirty="0" err="1">
                <a:solidFill>
                  <a:srgbClr val="FF0000"/>
                </a:solidFill>
                <a:latin typeface="Cambria" panose="02040503050406030204" pitchFamily="18" charset="0"/>
                <a:ea typeface="Cambria" panose="02040503050406030204" pitchFamily="18" charset="0"/>
              </a:rPr>
              <a:t>first</a:t>
            </a:r>
            <a:r>
              <a:rPr lang="en-US" b="1" dirty="0">
                <a:solidFill>
                  <a:srgbClr val="FF0000"/>
                </a:solidFill>
                <a:latin typeface="Cambria" panose="02040503050406030204" pitchFamily="18" charset="0"/>
                <a:ea typeface="Cambria" panose="02040503050406030204" pitchFamily="18" charset="0"/>
              </a:rPr>
              <a:t> = 1</a:t>
            </a:r>
            <a:br>
              <a:rPr lang="en-US" b="1" dirty="0">
                <a:solidFill>
                  <a:srgbClr val="FF0000"/>
                </a:solidFill>
                <a:latin typeface="Cambria" panose="02040503050406030204" pitchFamily="18" charset="0"/>
                <a:ea typeface="Cambria" panose="02040503050406030204" pitchFamily="18" charset="0"/>
              </a:rPr>
            </a:br>
            <a:r>
              <a:rPr lang="en-US" b="1" dirty="0">
                <a:solidFill>
                  <a:srgbClr val="FF0000"/>
                </a:solidFill>
                <a:latin typeface="Cambria" panose="02040503050406030204" pitchFamily="18" charset="0"/>
                <a:ea typeface="Cambria" panose="02040503050406030204" pitchFamily="18" charset="0"/>
              </a:rPr>
              <a:t>(DRAM is doomed)</a:t>
            </a:r>
            <a:endParaRPr lang="en-CH"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EA44921-1FD0-42D1-8CFD-4796D49C1F3F}"/>
              </a:ext>
            </a:extLst>
          </p:cNvPr>
          <p:cNvSpPr txBox="1"/>
          <p:nvPr/>
        </p:nvSpPr>
        <p:spPr>
          <a:xfrm>
            <a:off x="74540" y="2601995"/>
            <a:ext cx="1269899" cy="646331"/>
          </a:xfrm>
          <a:prstGeom prst="rect">
            <a:avLst/>
          </a:prstGeom>
          <a:noFill/>
        </p:spPr>
        <p:txBody>
          <a:bodyPr wrap="none" rtlCol="0">
            <a:spAutoFit/>
          </a:bodyPr>
          <a:lstStyle/>
          <a:p>
            <a:pPr algn="ctr"/>
            <a:r>
              <a:rPr lang="en-US" b="1" dirty="0" err="1">
                <a:solidFill>
                  <a:srgbClr val="00B050"/>
                </a:solidFill>
                <a:latin typeface="Cambria" panose="02040503050406030204" pitchFamily="18" charset="0"/>
                <a:ea typeface="Cambria" panose="02040503050406030204" pitchFamily="18" charset="0"/>
              </a:rPr>
              <a:t>HC</a:t>
            </a:r>
            <a:r>
              <a:rPr lang="en-US" b="1" baseline="-25000" dirty="0" err="1">
                <a:solidFill>
                  <a:srgbClr val="00B050"/>
                </a:solidFill>
                <a:latin typeface="Cambria" panose="02040503050406030204" pitchFamily="18" charset="0"/>
                <a:ea typeface="Cambria" panose="02040503050406030204" pitchFamily="18" charset="0"/>
              </a:rPr>
              <a:t>first</a:t>
            </a:r>
            <a:r>
              <a:rPr lang="en-US" b="1" dirty="0">
                <a:solidFill>
                  <a:srgbClr val="00B050"/>
                </a:solidFill>
                <a:latin typeface="Cambria" panose="02040503050406030204" pitchFamily="18" charset="0"/>
                <a:ea typeface="Cambria" panose="02040503050406030204" pitchFamily="18" charset="0"/>
              </a:rPr>
              <a:t> = ∞ </a:t>
            </a:r>
            <a:br>
              <a:rPr lang="en-US" b="1" dirty="0">
                <a:solidFill>
                  <a:srgbClr val="00B050"/>
                </a:solidFill>
                <a:latin typeface="Cambria" panose="02040503050406030204" pitchFamily="18" charset="0"/>
                <a:ea typeface="Cambria" panose="02040503050406030204" pitchFamily="18" charset="0"/>
              </a:rPr>
            </a:br>
            <a:r>
              <a:rPr lang="en-US" b="1" dirty="0">
                <a:solidFill>
                  <a:srgbClr val="00B050"/>
                </a:solidFill>
                <a:latin typeface="Cambria" panose="02040503050406030204" pitchFamily="18" charset="0"/>
                <a:ea typeface="Cambria" panose="02040503050406030204" pitchFamily="18" charset="0"/>
              </a:rPr>
              <a:t>(all good)</a:t>
            </a:r>
            <a:endParaRPr lang="en-CH" b="1" dirty="0">
              <a:solidFill>
                <a:srgbClr val="00B050"/>
              </a:solidFill>
              <a:latin typeface="Cambria" panose="02040503050406030204" pitchFamily="18" charset="0"/>
              <a:ea typeface="Cambria" panose="02040503050406030204" pitchFamily="18" charset="0"/>
            </a:endParaRPr>
          </a:p>
        </p:txBody>
      </p:sp>
      <p:cxnSp>
        <p:nvCxnSpPr>
          <p:cNvPr id="11" name="Straight Arrow Connector 10">
            <a:extLst>
              <a:ext uri="{FF2B5EF4-FFF2-40B4-BE49-F238E27FC236}">
                <a16:creationId xmlns:a16="http://schemas.microsoft.com/office/drawing/2014/main" id="{4B3222FC-9CBD-48D0-8760-1A76F305BFE7}"/>
              </a:ext>
            </a:extLst>
          </p:cNvPr>
          <p:cNvCxnSpPr>
            <a:cxnSpLocks/>
            <a:endCxn id="14" idx="0"/>
          </p:cNvCxnSpPr>
          <p:nvPr/>
        </p:nvCxnSpPr>
        <p:spPr>
          <a:xfrm flipH="1">
            <a:off x="1618776" y="2398555"/>
            <a:ext cx="353269" cy="1262560"/>
          </a:xfrm>
          <a:prstGeom prst="straightConnector1">
            <a:avLst/>
          </a:prstGeom>
          <a:ln w="38100">
            <a:solidFill>
              <a:srgbClr val="54A84C"/>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B20D6F-6F48-4775-9BF8-3058AFB0F450}"/>
              </a:ext>
            </a:extLst>
          </p:cNvPr>
          <p:cNvSpPr txBox="1"/>
          <p:nvPr/>
        </p:nvSpPr>
        <p:spPr>
          <a:xfrm>
            <a:off x="756553" y="3661115"/>
            <a:ext cx="1724446" cy="646331"/>
          </a:xfrm>
          <a:prstGeom prst="rect">
            <a:avLst/>
          </a:prstGeom>
          <a:noFill/>
        </p:spPr>
        <p:txBody>
          <a:bodyPr wrap="none" rtlCol="0">
            <a:spAutoFit/>
          </a:bodyPr>
          <a:lstStyle/>
          <a:p>
            <a:pPr algn="ctr"/>
            <a:r>
              <a:rPr lang="en-US" dirty="0">
                <a:solidFill>
                  <a:srgbClr val="54A84C"/>
                </a:solidFill>
                <a:latin typeface="Cambria" panose="02040503050406030204" pitchFamily="18" charset="0"/>
                <a:ea typeface="Cambria" panose="02040503050406030204" pitchFamily="18" charset="0"/>
              </a:rPr>
              <a:t>DDR3 @ </a:t>
            </a:r>
            <a:r>
              <a:rPr lang="en-US" b="1" dirty="0">
                <a:solidFill>
                  <a:srgbClr val="54A84C"/>
                </a:solidFill>
                <a:latin typeface="Cambria" panose="02040503050406030204" pitchFamily="18" charset="0"/>
                <a:ea typeface="Cambria" panose="02040503050406030204" pitchFamily="18" charset="0"/>
              </a:rPr>
              <a:t>139K</a:t>
            </a:r>
          </a:p>
          <a:p>
            <a:pPr algn="ctr"/>
            <a:r>
              <a:rPr lang="en-US" dirty="0">
                <a:solidFill>
                  <a:srgbClr val="54A84C"/>
                </a:solidFill>
                <a:latin typeface="Cambria" panose="02040503050406030204" pitchFamily="18" charset="0"/>
                <a:ea typeface="Cambria" panose="02040503050406030204" pitchFamily="18" charset="0"/>
              </a:rPr>
              <a:t>[Kim+, ISCA’14]</a:t>
            </a:r>
            <a:endParaRPr lang="en-CH" dirty="0">
              <a:solidFill>
                <a:srgbClr val="54A84C"/>
              </a:solidFill>
              <a:latin typeface="Cambria" panose="02040503050406030204" pitchFamily="18" charset="0"/>
              <a:ea typeface="Cambria" panose="02040503050406030204" pitchFamily="18" charset="0"/>
            </a:endParaRPr>
          </a:p>
        </p:txBody>
      </p:sp>
      <p:cxnSp>
        <p:nvCxnSpPr>
          <p:cNvPr id="15" name="Straight Arrow Connector 14">
            <a:extLst>
              <a:ext uri="{FF2B5EF4-FFF2-40B4-BE49-F238E27FC236}">
                <a16:creationId xmlns:a16="http://schemas.microsoft.com/office/drawing/2014/main" id="{015B135B-0C59-4903-AC1F-8141127A60B6}"/>
              </a:ext>
            </a:extLst>
          </p:cNvPr>
          <p:cNvCxnSpPr>
            <a:cxnSpLocks/>
            <a:endCxn id="20" idx="0"/>
          </p:cNvCxnSpPr>
          <p:nvPr/>
        </p:nvCxnSpPr>
        <p:spPr>
          <a:xfrm flipH="1">
            <a:off x="3081130" y="2398555"/>
            <a:ext cx="439532" cy="2011071"/>
          </a:xfrm>
          <a:prstGeom prst="straightConnector1">
            <a:avLst/>
          </a:prstGeom>
          <a:ln w="38100">
            <a:solidFill>
              <a:srgbClr val="95944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F98B4F1-34C3-4A51-A963-24BB4B5707FD}"/>
              </a:ext>
            </a:extLst>
          </p:cNvPr>
          <p:cNvSpPr txBox="1"/>
          <p:nvPr/>
        </p:nvSpPr>
        <p:spPr>
          <a:xfrm>
            <a:off x="709489" y="6113670"/>
            <a:ext cx="7586051" cy="369332"/>
          </a:xfrm>
          <a:prstGeom prst="rect">
            <a:avLst/>
          </a:prstGeom>
          <a:noFill/>
        </p:spPr>
        <p:txBody>
          <a:bodyPr wrap="none" rtlCol="0">
            <a:spAutoFit/>
          </a:bodyPr>
          <a:lstStyle/>
          <a:p>
            <a:pPr algn="l"/>
            <a:r>
              <a:rPr lang="en-US" dirty="0">
                <a:latin typeface="Cambria" panose="02040503050406030204" pitchFamily="18" charset="0"/>
                <a:ea typeface="Cambria" panose="02040503050406030204" pitchFamily="18" charset="0"/>
              </a:rPr>
              <a:t>*Not shown: Significant variance in </a:t>
            </a:r>
            <a:r>
              <a:rPr lang="en-US" dirty="0" err="1">
                <a:latin typeface="Cambria" panose="02040503050406030204" pitchFamily="18" charset="0"/>
                <a:ea typeface="Cambria" panose="02040503050406030204" pitchFamily="18" charset="0"/>
              </a:rPr>
              <a:t>HC</a:t>
            </a:r>
            <a:r>
              <a:rPr lang="en-US" baseline="-25000" dirty="0" err="1">
                <a:latin typeface="Cambria" panose="02040503050406030204" pitchFamily="18" charset="0"/>
                <a:ea typeface="Cambria" panose="02040503050406030204" pitchFamily="18" charset="0"/>
              </a:rPr>
              <a:t>first</a:t>
            </a:r>
            <a:r>
              <a:rPr lang="en-US" dirty="0">
                <a:latin typeface="Cambria" panose="02040503050406030204" pitchFamily="18" charset="0"/>
                <a:ea typeface="Cambria" panose="02040503050406030204" pitchFamily="18" charset="0"/>
              </a:rPr>
              <a:t> across vendors and die variations</a:t>
            </a:r>
            <a:endParaRPr lang="en-CH"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BA2B4AA-2B69-4EA4-BE91-26DEB860AACB}"/>
              </a:ext>
            </a:extLst>
          </p:cNvPr>
          <p:cNvSpPr txBox="1"/>
          <p:nvPr/>
        </p:nvSpPr>
        <p:spPr>
          <a:xfrm>
            <a:off x="2218907" y="4409626"/>
            <a:ext cx="1724446" cy="646331"/>
          </a:xfrm>
          <a:prstGeom prst="rect">
            <a:avLst/>
          </a:prstGeom>
          <a:noFill/>
        </p:spPr>
        <p:txBody>
          <a:bodyPr wrap="none" rtlCol="0">
            <a:spAutoFit/>
          </a:bodyPr>
          <a:lstStyle/>
          <a:p>
            <a:pPr algn="ctr"/>
            <a:r>
              <a:rPr lang="en-US" dirty="0">
                <a:solidFill>
                  <a:srgbClr val="959443"/>
                </a:solidFill>
                <a:latin typeface="Cambria" panose="02040503050406030204" pitchFamily="18" charset="0"/>
                <a:ea typeface="Cambria" panose="02040503050406030204" pitchFamily="18" charset="0"/>
              </a:rPr>
              <a:t>DDR3 @ </a:t>
            </a:r>
            <a:r>
              <a:rPr lang="en-US" b="1" dirty="0">
                <a:solidFill>
                  <a:srgbClr val="959443"/>
                </a:solidFill>
                <a:latin typeface="Cambria" panose="02040503050406030204" pitchFamily="18" charset="0"/>
                <a:ea typeface="Cambria" panose="02040503050406030204" pitchFamily="18" charset="0"/>
              </a:rPr>
              <a:t>24K</a:t>
            </a:r>
          </a:p>
          <a:p>
            <a:pPr algn="ctr"/>
            <a:r>
              <a:rPr lang="en-US" dirty="0">
                <a:solidFill>
                  <a:srgbClr val="959443"/>
                </a:solidFill>
                <a:latin typeface="Cambria" panose="02040503050406030204" pitchFamily="18" charset="0"/>
                <a:ea typeface="Cambria" panose="02040503050406030204" pitchFamily="18" charset="0"/>
              </a:rPr>
              <a:t>[Kim+, ISCA’20]</a:t>
            </a:r>
            <a:endParaRPr lang="en-CH" dirty="0">
              <a:solidFill>
                <a:srgbClr val="959443"/>
              </a:solidFill>
              <a:latin typeface="Cambria" panose="02040503050406030204" pitchFamily="18" charset="0"/>
              <a:ea typeface="Cambria" panose="02040503050406030204" pitchFamily="18" charset="0"/>
            </a:endParaRPr>
          </a:p>
        </p:txBody>
      </p:sp>
      <p:cxnSp>
        <p:nvCxnSpPr>
          <p:cNvPr id="21" name="Straight Arrow Connector 20">
            <a:extLst>
              <a:ext uri="{FF2B5EF4-FFF2-40B4-BE49-F238E27FC236}">
                <a16:creationId xmlns:a16="http://schemas.microsoft.com/office/drawing/2014/main" id="{061AB8C8-5101-462B-B4A9-A13D38AAE045}"/>
              </a:ext>
            </a:extLst>
          </p:cNvPr>
          <p:cNvCxnSpPr>
            <a:cxnSpLocks/>
            <a:endCxn id="22" idx="0"/>
          </p:cNvCxnSpPr>
          <p:nvPr/>
        </p:nvCxnSpPr>
        <p:spPr>
          <a:xfrm>
            <a:off x="5623340" y="2395356"/>
            <a:ext cx="269940" cy="1862342"/>
          </a:xfrm>
          <a:prstGeom prst="straightConnector1">
            <a:avLst/>
          </a:prstGeom>
          <a:ln w="38100">
            <a:solidFill>
              <a:srgbClr val="DC602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CF5A15-82E5-40E9-93BF-7140EC6F1F60}"/>
              </a:ext>
            </a:extLst>
          </p:cNvPr>
          <p:cNvSpPr txBox="1"/>
          <p:nvPr/>
        </p:nvSpPr>
        <p:spPr>
          <a:xfrm>
            <a:off x="5031057" y="4257698"/>
            <a:ext cx="1724446" cy="646331"/>
          </a:xfrm>
          <a:prstGeom prst="rect">
            <a:avLst/>
          </a:prstGeom>
          <a:noFill/>
        </p:spPr>
        <p:txBody>
          <a:bodyPr wrap="none" rtlCol="0">
            <a:spAutoFit/>
          </a:bodyPr>
          <a:lstStyle/>
          <a:p>
            <a:pPr algn="ctr"/>
            <a:r>
              <a:rPr lang="en-US" dirty="0">
                <a:solidFill>
                  <a:srgbClr val="DC602C"/>
                </a:solidFill>
                <a:latin typeface="Cambria" panose="02040503050406030204" pitchFamily="18" charset="0"/>
                <a:ea typeface="Cambria" panose="02040503050406030204" pitchFamily="18" charset="0"/>
              </a:rPr>
              <a:t>DDR4 @ </a:t>
            </a:r>
            <a:r>
              <a:rPr lang="en-US" b="1" dirty="0">
                <a:solidFill>
                  <a:srgbClr val="DC602C"/>
                </a:solidFill>
                <a:latin typeface="Cambria" panose="02040503050406030204" pitchFamily="18" charset="0"/>
                <a:ea typeface="Cambria" panose="02040503050406030204" pitchFamily="18" charset="0"/>
              </a:rPr>
              <a:t>10K</a:t>
            </a:r>
          </a:p>
          <a:p>
            <a:pPr algn="ctr"/>
            <a:r>
              <a:rPr lang="en-US" dirty="0">
                <a:solidFill>
                  <a:srgbClr val="DC602C"/>
                </a:solidFill>
                <a:latin typeface="Cambria" panose="02040503050406030204" pitchFamily="18" charset="0"/>
                <a:ea typeface="Cambria" panose="02040503050406030204" pitchFamily="18" charset="0"/>
              </a:rPr>
              <a:t>[Kim+, ISCA’20]</a:t>
            </a:r>
            <a:endParaRPr lang="en-CH" dirty="0">
              <a:solidFill>
                <a:srgbClr val="DC602C"/>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F147B025-1000-433A-83AE-EC6F98A47CA5}"/>
              </a:ext>
            </a:extLst>
          </p:cNvPr>
          <p:cNvSpPr txBox="1"/>
          <p:nvPr/>
        </p:nvSpPr>
        <p:spPr>
          <a:xfrm>
            <a:off x="6318442" y="3646063"/>
            <a:ext cx="1803700" cy="646331"/>
          </a:xfrm>
          <a:prstGeom prst="rect">
            <a:avLst/>
          </a:prstGeom>
          <a:noFill/>
        </p:spPr>
        <p:txBody>
          <a:bodyPr wrap="none" rtlCol="0">
            <a:spAutoFit/>
          </a:bodyPr>
          <a:lstStyle/>
          <a:p>
            <a:pPr algn="ctr"/>
            <a:r>
              <a:rPr lang="en-US" dirty="0">
                <a:solidFill>
                  <a:srgbClr val="F73015"/>
                </a:solidFill>
                <a:latin typeface="Cambria" panose="02040503050406030204" pitchFamily="18" charset="0"/>
                <a:ea typeface="Cambria" panose="02040503050406030204" pitchFamily="18" charset="0"/>
              </a:rPr>
              <a:t>LPDDR4 @ </a:t>
            </a:r>
            <a:r>
              <a:rPr lang="en-US" b="1" dirty="0">
                <a:solidFill>
                  <a:srgbClr val="F73015"/>
                </a:solidFill>
                <a:latin typeface="Cambria" panose="02040503050406030204" pitchFamily="18" charset="0"/>
                <a:ea typeface="Cambria" panose="02040503050406030204" pitchFamily="18" charset="0"/>
              </a:rPr>
              <a:t>4.8K</a:t>
            </a:r>
          </a:p>
          <a:p>
            <a:pPr algn="ctr"/>
            <a:r>
              <a:rPr lang="en-US" dirty="0">
                <a:solidFill>
                  <a:srgbClr val="F73015"/>
                </a:solidFill>
                <a:latin typeface="Cambria" panose="02040503050406030204" pitchFamily="18" charset="0"/>
                <a:ea typeface="Cambria" panose="02040503050406030204" pitchFamily="18" charset="0"/>
              </a:rPr>
              <a:t>[Kim+, ISCA’20]</a:t>
            </a:r>
            <a:endParaRPr lang="en-CH" dirty="0">
              <a:solidFill>
                <a:srgbClr val="F73015"/>
              </a:solidFill>
              <a:latin typeface="Cambria" panose="02040503050406030204" pitchFamily="18" charset="0"/>
              <a:ea typeface="Cambria" panose="02040503050406030204" pitchFamily="18" charset="0"/>
            </a:endParaRPr>
          </a:p>
        </p:txBody>
      </p:sp>
      <p:cxnSp>
        <p:nvCxnSpPr>
          <p:cNvPr id="37" name="Straight Arrow Connector 36">
            <a:extLst>
              <a:ext uri="{FF2B5EF4-FFF2-40B4-BE49-F238E27FC236}">
                <a16:creationId xmlns:a16="http://schemas.microsoft.com/office/drawing/2014/main" id="{BE2900AE-CCB7-48B2-A2FF-E4EB03431AA9}"/>
              </a:ext>
            </a:extLst>
          </p:cNvPr>
          <p:cNvCxnSpPr>
            <a:cxnSpLocks/>
          </p:cNvCxnSpPr>
          <p:nvPr/>
        </p:nvCxnSpPr>
        <p:spPr>
          <a:xfrm flipH="1">
            <a:off x="4805576" y="2411999"/>
            <a:ext cx="225481" cy="950938"/>
          </a:xfrm>
          <a:prstGeom prst="straightConnector1">
            <a:avLst/>
          </a:prstGeom>
          <a:ln w="38100">
            <a:solidFill>
              <a:srgbClr val="CB7334"/>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636F6AB-BEAD-4558-8A8B-48D301249CE9}"/>
              </a:ext>
            </a:extLst>
          </p:cNvPr>
          <p:cNvSpPr txBox="1"/>
          <p:nvPr/>
        </p:nvSpPr>
        <p:spPr>
          <a:xfrm>
            <a:off x="4037578" y="3362937"/>
            <a:ext cx="1535998" cy="646331"/>
          </a:xfrm>
          <a:prstGeom prst="rect">
            <a:avLst/>
          </a:prstGeom>
          <a:noFill/>
          <a:ln w="19050">
            <a:solidFill>
              <a:schemeClr val="tx1"/>
            </a:solidFill>
          </a:ln>
        </p:spPr>
        <p:txBody>
          <a:bodyPr wrap="none" rtlCol="0">
            <a:spAutoFit/>
          </a:bodyPr>
          <a:lstStyle/>
          <a:p>
            <a:pPr algn="ctr"/>
            <a:r>
              <a:rPr lang="en-US" dirty="0">
                <a:solidFill>
                  <a:srgbClr val="CB7334"/>
                </a:solidFill>
                <a:latin typeface="Cambria" panose="02040503050406030204" pitchFamily="18" charset="0"/>
                <a:ea typeface="Cambria" panose="02040503050406030204" pitchFamily="18" charset="0"/>
              </a:rPr>
              <a:t>HBM2 @ </a:t>
            </a:r>
            <a:r>
              <a:rPr lang="en-US" b="1" dirty="0">
                <a:solidFill>
                  <a:srgbClr val="CB7334"/>
                </a:solidFill>
                <a:latin typeface="Cambria" panose="02040503050406030204" pitchFamily="18" charset="0"/>
                <a:ea typeface="Cambria" panose="02040503050406030204" pitchFamily="18" charset="0"/>
              </a:rPr>
              <a:t>14K</a:t>
            </a:r>
          </a:p>
          <a:p>
            <a:pPr algn="ctr"/>
            <a:r>
              <a:rPr lang="en-US" dirty="0">
                <a:solidFill>
                  <a:srgbClr val="CB7334"/>
                </a:solidFill>
                <a:latin typeface="Cambria" panose="02040503050406030204" pitchFamily="18" charset="0"/>
                <a:ea typeface="Cambria" panose="02040503050406030204" pitchFamily="18" charset="0"/>
              </a:rPr>
              <a:t>[This work]</a:t>
            </a:r>
            <a:endParaRPr lang="en-CH" dirty="0">
              <a:solidFill>
                <a:srgbClr val="CB733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900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9" grpId="0"/>
      <p:bldP spid="20" grpId="0"/>
      <p:bldP spid="22" grpId="0"/>
      <p:bldP spid="35" grpId="0"/>
      <p:bldP spid="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D8FFA-84CB-5E49-93F5-900D54873C78}"/>
              </a:ext>
            </a:extLst>
          </p:cNvPr>
          <p:cNvSpPr>
            <a:spLocks noGrp="1"/>
          </p:cNvSpPr>
          <p:nvPr>
            <p:ph type="title"/>
          </p:nvPr>
        </p:nvSpPr>
        <p:spPr/>
        <p:txBody>
          <a:bodyPr/>
          <a:lstStyle/>
          <a:p>
            <a:r>
              <a:rPr lang="en-US" b="1" dirty="0"/>
              <a:t>3. Hammer Count (HC) Effects</a:t>
            </a:r>
          </a:p>
        </p:txBody>
      </p:sp>
      <p:sp>
        <p:nvSpPr>
          <p:cNvPr id="6" name="Rectangle 5">
            <a:extLst>
              <a:ext uri="{FF2B5EF4-FFF2-40B4-BE49-F238E27FC236}">
                <a16:creationId xmlns:a16="http://schemas.microsoft.com/office/drawing/2014/main" id="{24E0BBC6-71E9-C049-9D8F-53BDF22CBC49}"/>
              </a:ext>
            </a:extLst>
          </p:cNvPr>
          <p:cNvSpPr/>
          <p:nvPr/>
        </p:nvSpPr>
        <p:spPr>
          <a:xfrm>
            <a:off x="-2198" y="5416840"/>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bit flip rates (i.e., </a:t>
            </a:r>
            <a:r>
              <a:rPr kumimoji="0" lang="en-US" sz="24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RowHammer</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vulnerability)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with technology node generation</a:t>
            </a:r>
          </a:p>
        </p:txBody>
      </p:sp>
      <p:pic>
        <p:nvPicPr>
          <p:cNvPr id="12" name="Picture 11">
            <a:extLst>
              <a:ext uri="{FF2B5EF4-FFF2-40B4-BE49-F238E27FC236}">
                <a16:creationId xmlns:a16="http://schemas.microsoft.com/office/drawing/2014/main" id="{BAE25116-7200-0C45-B9FB-88DAB18A9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80082"/>
            <a:ext cx="8772525" cy="2469931"/>
          </a:xfrm>
          <a:prstGeom prst="rect">
            <a:avLst/>
          </a:prstGeom>
        </p:spPr>
      </p:pic>
      <p:grpSp>
        <p:nvGrpSpPr>
          <p:cNvPr id="27" name="Group 26">
            <a:extLst>
              <a:ext uri="{FF2B5EF4-FFF2-40B4-BE49-F238E27FC236}">
                <a16:creationId xmlns:a16="http://schemas.microsoft.com/office/drawing/2014/main" id="{BAC664BD-CED8-BE4A-8EC3-3FD2C7499098}"/>
              </a:ext>
            </a:extLst>
          </p:cNvPr>
          <p:cNvGrpSpPr/>
          <p:nvPr/>
        </p:nvGrpSpPr>
        <p:grpSpPr>
          <a:xfrm>
            <a:off x="1287099" y="2199233"/>
            <a:ext cx="1399649" cy="420817"/>
            <a:chOff x="1228484" y="2199233"/>
            <a:chExt cx="1399649" cy="420817"/>
          </a:xfrm>
        </p:grpSpPr>
        <p:sp>
          <p:nvSpPr>
            <p:cNvPr id="13" name="Rectangle 12">
              <a:extLst>
                <a:ext uri="{FF2B5EF4-FFF2-40B4-BE49-F238E27FC236}">
                  <a16:creationId xmlns:a16="http://schemas.microsoft.com/office/drawing/2014/main" id="{C2BFDBA6-7CD4-AD47-95D4-1642CA8F1FE1}"/>
                </a:ext>
              </a:extLst>
            </p:cNvPr>
            <p:cNvSpPr/>
            <p:nvPr/>
          </p:nvSpPr>
          <p:spPr>
            <a:xfrm rot="19603482">
              <a:off x="1228484" y="2199233"/>
              <a:ext cx="1003821" cy="21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E17BE2F1-BF39-EE42-A342-77A2A671E80B}"/>
                </a:ext>
              </a:extLst>
            </p:cNvPr>
            <p:cNvGrpSpPr/>
            <p:nvPr/>
          </p:nvGrpSpPr>
          <p:grpSpPr>
            <a:xfrm>
              <a:off x="1624032" y="2382218"/>
              <a:ext cx="1004101" cy="237832"/>
              <a:chOff x="1624032" y="2382218"/>
              <a:chExt cx="1004101" cy="237832"/>
            </a:xfrm>
          </p:grpSpPr>
          <p:sp>
            <p:nvSpPr>
              <p:cNvPr id="15" name="Rectangle 14">
                <a:extLst>
                  <a:ext uri="{FF2B5EF4-FFF2-40B4-BE49-F238E27FC236}">
                    <a16:creationId xmlns:a16="http://schemas.microsoft.com/office/drawing/2014/main" id="{B2E1EA25-F6FE-A146-8206-EADB2AACDBED}"/>
                  </a:ext>
                </a:extLst>
              </p:cNvPr>
              <p:cNvSpPr/>
              <p:nvPr/>
            </p:nvSpPr>
            <p:spPr>
              <a:xfrm rot="19675068">
                <a:off x="1633764" y="2382218"/>
                <a:ext cx="994369" cy="15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2E901CF-EB08-E141-98EF-9143C5026A9C}"/>
                  </a:ext>
                </a:extLst>
              </p:cNvPr>
              <p:cNvSpPr/>
              <p:nvPr/>
            </p:nvSpPr>
            <p:spPr>
              <a:xfrm rot="19675068">
                <a:off x="1624032" y="2474541"/>
                <a:ext cx="342223" cy="145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6" name="Group 25">
            <a:extLst>
              <a:ext uri="{FF2B5EF4-FFF2-40B4-BE49-F238E27FC236}">
                <a16:creationId xmlns:a16="http://schemas.microsoft.com/office/drawing/2014/main" id="{A4097676-E3C1-BB42-8174-79C3627DF91A}"/>
              </a:ext>
            </a:extLst>
          </p:cNvPr>
          <p:cNvGrpSpPr/>
          <p:nvPr/>
        </p:nvGrpSpPr>
        <p:grpSpPr>
          <a:xfrm>
            <a:off x="4448778" y="2146568"/>
            <a:ext cx="1256737" cy="682953"/>
            <a:chOff x="4507393" y="2134845"/>
            <a:chExt cx="1256737" cy="682953"/>
          </a:xfrm>
        </p:grpSpPr>
        <p:sp>
          <p:nvSpPr>
            <p:cNvPr id="17" name="Rectangle 16">
              <a:extLst>
                <a:ext uri="{FF2B5EF4-FFF2-40B4-BE49-F238E27FC236}">
                  <a16:creationId xmlns:a16="http://schemas.microsoft.com/office/drawing/2014/main" id="{6C7DA583-7A44-8446-B4AB-D8DF9F31F4A6}"/>
                </a:ext>
              </a:extLst>
            </p:cNvPr>
            <p:cNvSpPr/>
            <p:nvPr/>
          </p:nvSpPr>
          <p:spPr>
            <a:xfrm rot="19934469">
              <a:off x="4507393" y="2134845"/>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6D6DC291-6E47-BA47-A173-F6F40611A9D5}"/>
                </a:ext>
              </a:extLst>
            </p:cNvPr>
            <p:cNvGrpSpPr/>
            <p:nvPr/>
          </p:nvGrpSpPr>
          <p:grpSpPr>
            <a:xfrm>
              <a:off x="4742725" y="2354450"/>
              <a:ext cx="1021405" cy="463348"/>
              <a:chOff x="4742725" y="2354450"/>
              <a:chExt cx="1021405" cy="463348"/>
            </a:xfrm>
          </p:grpSpPr>
          <p:sp>
            <p:nvSpPr>
              <p:cNvPr id="18" name="Rectangle 17">
                <a:extLst>
                  <a:ext uri="{FF2B5EF4-FFF2-40B4-BE49-F238E27FC236}">
                    <a16:creationId xmlns:a16="http://schemas.microsoft.com/office/drawing/2014/main" id="{CE419E10-DAB9-A246-A8C8-18D7DEA1D882}"/>
                  </a:ext>
                </a:extLst>
              </p:cNvPr>
              <p:cNvSpPr/>
              <p:nvPr/>
            </p:nvSpPr>
            <p:spPr>
              <a:xfrm rot="19748214">
                <a:off x="4742725" y="2354450"/>
                <a:ext cx="1021405"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71095BA-464F-714D-B387-3AAD549D6627}"/>
                  </a:ext>
                </a:extLst>
              </p:cNvPr>
              <p:cNvSpPr/>
              <p:nvPr/>
            </p:nvSpPr>
            <p:spPr>
              <a:xfrm rot="19934469">
                <a:off x="4787734" y="2554326"/>
                <a:ext cx="93978" cy="263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5" name="Group 24">
            <a:extLst>
              <a:ext uri="{FF2B5EF4-FFF2-40B4-BE49-F238E27FC236}">
                <a16:creationId xmlns:a16="http://schemas.microsoft.com/office/drawing/2014/main" id="{5D59BE2E-EEB4-5440-89A6-7DE727427385}"/>
              </a:ext>
            </a:extLst>
          </p:cNvPr>
          <p:cNvGrpSpPr/>
          <p:nvPr/>
        </p:nvGrpSpPr>
        <p:grpSpPr>
          <a:xfrm>
            <a:off x="7194897" y="2492292"/>
            <a:ext cx="1683102" cy="695673"/>
            <a:chOff x="7405911" y="2515738"/>
            <a:chExt cx="1683102" cy="695673"/>
          </a:xfrm>
        </p:grpSpPr>
        <p:sp>
          <p:nvSpPr>
            <p:cNvPr id="22" name="Rectangle 21">
              <a:extLst>
                <a:ext uri="{FF2B5EF4-FFF2-40B4-BE49-F238E27FC236}">
                  <a16:creationId xmlns:a16="http://schemas.microsoft.com/office/drawing/2014/main" id="{9EE47BF9-E381-C340-9E92-CD81EB41CAEF}"/>
                </a:ext>
              </a:extLst>
            </p:cNvPr>
            <p:cNvSpPr/>
            <p:nvPr/>
          </p:nvSpPr>
          <p:spPr>
            <a:xfrm>
              <a:off x="7405911" y="2515738"/>
              <a:ext cx="1049103" cy="21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91130A4-50BF-4649-B3D7-EA609D1670C7}"/>
                </a:ext>
              </a:extLst>
            </p:cNvPr>
            <p:cNvSpPr/>
            <p:nvPr/>
          </p:nvSpPr>
          <p:spPr>
            <a:xfrm>
              <a:off x="8067608" y="3066673"/>
              <a:ext cx="1021405" cy="144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F9E37D5-5C87-2E4D-B719-3D462CA63DB5}"/>
                </a:ext>
              </a:extLst>
            </p:cNvPr>
            <p:cNvSpPr/>
            <p:nvPr/>
          </p:nvSpPr>
          <p:spPr>
            <a:xfrm>
              <a:off x="8601075" y="2667373"/>
              <a:ext cx="171450" cy="2599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74757A73-67C1-1040-9B84-A65E5FFF3199}"/>
              </a:ext>
            </a:extLst>
          </p:cNvPr>
          <p:cNvSpPr/>
          <p:nvPr/>
        </p:nvSpPr>
        <p:spPr>
          <a:xfrm>
            <a:off x="-2198" y="4267749"/>
            <a:ext cx="9144000" cy="830997"/>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 rates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going </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from old to new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DDR4 technology node generations</a:t>
            </a:r>
            <a:endPar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E7552ADC-825A-4B23-B40A-21FE333CF57A}"/>
              </a:ext>
            </a:extLst>
          </p:cNvPr>
          <p:cNvSpPr txBox="1"/>
          <p:nvPr/>
        </p:nvSpPr>
        <p:spPr>
          <a:xfrm>
            <a:off x="3660513" y="6477568"/>
            <a:ext cx="1818575" cy="369332"/>
          </a:xfrm>
          <a:prstGeom prst="rect">
            <a:avLst/>
          </a:prstGeom>
          <a:noFill/>
        </p:spPr>
        <p:txBody>
          <a:bodyPr wrap="none" rtlCol="0">
            <a:spAutoFit/>
          </a:bodyPr>
          <a:lstStyle/>
          <a:p>
            <a:pPr algn="ctr"/>
            <a:r>
              <a:rPr lang="en-TR" b="1" dirty="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Kim</a:t>
            </a:r>
            <a:r>
              <a:rPr lang="en-TR" b="1" dirty="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 ISCA</a:t>
            </a:r>
            <a:r>
              <a:rPr lang="en-TR" b="1" dirty="0">
                <a:latin typeface="Cambria" panose="02040503050406030204" pitchFamily="18" charset="0"/>
                <a:ea typeface="Cambria" panose="02040503050406030204" pitchFamily="18" charset="0"/>
              </a:rPr>
              <a:t>’2</a:t>
            </a:r>
            <a:r>
              <a:rPr lang="en-US" b="1" dirty="0">
                <a:latin typeface="Cambria" panose="02040503050406030204" pitchFamily="18" charset="0"/>
                <a:ea typeface="Cambria" panose="02040503050406030204" pitchFamily="18" charset="0"/>
              </a:rPr>
              <a:t>0</a:t>
            </a:r>
            <a:r>
              <a:rPr lang="en-TR"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449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6A01D3-C4A5-4943-9F1E-E4433306772D}"/>
              </a:ext>
            </a:extLst>
          </p:cNvPr>
          <p:cNvPicPr>
            <a:picLocks noChangeAspect="1"/>
          </p:cNvPicPr>
          <p:nvPr/>
        </p:nvPicPr>
        <p:blipFill rotWithShape="1">
          <a:blip r:embed="rId3"/>
          <a:srcRect l="12390" t="9371" r="9553" b="18975"/>
          <a:stretch/>
        </p:blipFill>
        <p:spPr>
          <a:xfrm>
            <a:off x="1444619" y="1226358"/>
            <a:ext cx="7137584" cy="2184034"/>
          </a:xfrm>
          <a:prstGeom prst="rect">
            <a:avLst/>
          </a:prstGeom>
        </p:spPr>
      </p:pic>
      <p:pic>
        <p:nvPicPr>
          <p:cNvPr id="11" name="Picture 10">
            <a:extLst>
              <a:ext uri="{FF2B5EF4-FFF2-40B4-BE49-F238E27FC236}">
                <a16:creationId xmlns:a16="http://schemas.microsoft.com/office/drawing/2014/main" id="{F8598700-BDFD-A34B-8043-690086827FC4}"/>
              </a:ext>
            </a:extLst>
          </p:cNvPr>
          <p:cNvPicPr>
            <a:picLocks noChangeAspect="1"/>
          </p:cNvPicPr>
          <p:nvPr/>
        </p:nvPicPr>
        <p:blipFill rotWithShape="1">
          <a:blip r:embed="rId4"/>
          <a:srcRect l="12257" t="9418" r="9295" b="18927"/>
          <a:stretch/>
        </p:blipFill>
        <p:spPr>
          <a:xfrm>
            <a:off x="1427385" y="1226358"/>
            <a:ext cx="7173209" cy="2184034"/>
          </a:xfrm>
          <a:prstGeom prst="rect">
            <a:avLst/>
          </a:prstGeom>
        </p:spPr>
      </p:pic>
      <p:pic>
        <p:nvPicPr>
          <p:cNvPr id="12" name="Picture 11">
            <a:extLst>
              <a:ext uri="{FF2B5EF4-FFF2-40B4-BE49-F238E27FC236}">
                <a16:creationId xmlns:a16="http://schemas.microsoft.com/office/drawing/2014/main" id="{F136F906-8ABB-924A-80F8-4B59540ACD12}"/>
              </a:ext>
            </a:extLst>
          </p:cNvPr>
          <p:cNvPicPr>
            <a:picLocks noChangeAspect="1"/>
          </p:cNvPicPr>
          <p:nvPr/>
        </p:nvPicPr>
        <p:blipFill rotWithShape="1">
          <a:blip r:embed="rId5"/>
          <a:srcRect l="12318" t="9379" r="9625" b="18966"/>
          <a:stretch/>
        </p:blipFill>
        <p:spPr>
          <a:xfrm>
            <a:off x="1438041" y="1226357"/>
            <a:ext cx="7137583" cy="2184035"/>
          </a:xfrm>
          <a:prstGeom prst="rect">
            <a:avLst/>
          </a:prstGeom>
        </p:spPr>
      </p:pic>
      <p:pic>
        <p:nvPicPr>
          <p:cNvPr id="13" name="Picture 12">
            <a:extLst>
              <a:ext uri="{FF2B5EF4-FFF2-40B4-BE49-F238E27FC236}">
                <a16:creationId xmlns:a16="http://schemas.microsoft.com/office/drawing/2014/main" id="{0A28CC10-A0E1-4E45-B2D8-8C878992826E}"/>
              </a:ext>
            </a:extLst>
          </p:cNvPr>
          <p:cNvPicPr>
            <a:picLocks noChangeAspect="1"/>
          </p:cNvPicPr>
          <p:nvPr/>
        </p:nvPicPr>
        <p:blipFill rotWithShape="1">
          <a:blip r:embed="rId6"/>
          <a:srcRect l="12217" t="8859" r="9714" b="19428"/>
          <a:stretch/>
        </p:blipFill>
        <p:spPr>
          <a:xfrm>
            <a:off x="1425683" y="1212434"/>
            <a:ext cx="7138575" cy="2185845"/>
          </a:xfrm>
          <a:prstGeom prst="rect">
            <a:avLst/>
          </a:prstGeom>
        </p:spPr>
      </p:pic>
      <p:pic>
        <p:nvPicPr>
          <p:cNvPr id="14" name="Picture 13">
            <a:extLst>
              <a:ext uri="{FF2B5EF4-FFF2-40B4-BE49-F238E27FC236}">
                <a16:creationId xmlns:a16="http://schemas.microsoft.com/office/drawing/2014/main" id="{C01D4ED4-6E67-B148-8C96-027362B3AEAB}"/>
              </a:ext>
            </a:extLst>
          </p:cNvPr>
          <p:cNvPicPr>
            <a:picLocks noChangeAspect="1"/>
          </p:cNvPicPr>
          <p:nvPr/>
        </p:nvPicPr>
        <p:blipFill rotWithShape="1">
          <a:blip r:embed="rId7"/>
          <a:srcRect l="12217" t="9196" r="9714" b="19090"/>
          <a:stretch/>
        </p:blipFill>
        <p:spPr>
          <a:xfrm>
            <a:off x="1425683" y="1218741"/>
            <a:ext cx="7138575" cy="2185845"/>
          </a:xfrm>
          <a:prstGeom prst="rect">
            <a:avLst/>
          </a:prstGeom>
        </p:spPr>
      </p:pic>
      <p:pic>
        <p:nvPicPr>
          <p:cNvPr id="15" name="Picture 14">
            <a:extLst>
              <a:ext uri="{FF2B5EF4-FFF2-40B4-BE49-F238E27FC236}">
                <a16:creationId xmlns:a16="http://schemas.microsoft.com/office/drawing/2014/main" id="{01FF1FF3-D887-B643-A3F5-5B6198D87CCD}"/>
              </a:ext>
            </a:extLst>
          </p:cNvPr>
          <p:cNvPicPr>
            <a:picLocks noChangeAspect="1"/>
          </p:cNvPicPr>
          <p:nvPr/>
        </p:nvPicPr>
        <p:blipFill rotWithShape="1">
          <a:blip r:embed="rId8"/>
          <a:srcRect l="12218" t="8477" r="9714" b="19869"/>
          <a:stretch/>
        </p:blipFill>
        <p:spPr>
          <a:xfrm>
            <a:off x="1424914" y="1195803"/>
            <a:ext cx="7138577" cy="2184034"/>
          </a:xfrm>
          <a:prstGeom prst="rect">
            <a:avLst/>
          </a:prstGeom>
        </p:spPr>
      </p:pic>
      <p:pic>
        <p:nvPicPr>
          <p:cNvPr id="16" name="Picture 15">
            <a:extLst>
              <a:ext uri="{FF2B5EF4-FFF2-40B4-BE49-F238E27FC236}">
                <a16:creationId xmlns:a16="http://schemas.microsoft.com/office/drawing/2014/main" id="{9109C1A6-6C46-8740-84C0-3D651EDE0717}"/>
              </a:ext>
            </a:extLst>
          </p:cNvPr>
          <p:cNvPicPr>
            <a:picLocks noChangeAspect="1"/>
          </p:cNvPicPr>
          <p:nvPr/>
        </p:nvPicPr>
        <p:blipFill rotWithShape="1">
          <a:blip r:embed="rId9"/>
          <a:srcRect l="12161" t="8859" r="9782" b="19428"/>
          <a:stretch/>
        </p:blipFill>
        <p:spPr>
          <a:xfrm>
            <a:off x="1410204" y="1202082"/>
            <a:ext cx="7137583" cy="2185846"/>
          </a:xfrm>
          <a:prstGeom prst="rect">
            <a:avLst/>
          </a:prstGeom>
        </p:spPr>
      </p:pic>
      <p:sp>
        <p:nvSpPr>
          <p:cNvPr id="23" name="TextBox 22">
            <a:extLst>
              <a:ext uri="{FF2B5EF4-FFF2-40B4-BE49-F238E27FC236}">
                <a16:creationId xmlns:a16="http://schemas.microsoft.com/office/drawing/2014/main" id="{263F10AF-9570-034C-BC25-E921F9F04FE2}"/>
              </a:ext>
            </a:extLst>
          </p:cNvPr>
          <p:cNvSpPr txBox="1"/>
          <p:nvPr/>
        </p:nvSpPr>
        <p:spPr>
          <a:xfrm>
            <a:off x="181753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4" name="TextBox 23">
            <a:extLst>
              <a:ext uri="{FF2B5EF4-FFF2-40B4-BE49-F238E27FC236}">
                <a16:creationId xmlns:a16="http://schemas.microsoft.com/office/drawing/2014/main" id="{BE9F12D7-54CE-6D49-A889-C8049A389963}"/>
              </a:ext>
            </a:extLst>
          </p:cNvPr>
          <p:cNvSpPr txBox="1"/>
          <p:nvPr/>
        </p:nvSpPr>
        <p:spPr>
          <a:xfrm>
            <a:off x="3819982"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5" name="TextBox 24">
            <a:extLst>
              <a:ext uri="{FF2B5EF4-FFF2-40B4-BE49-F238E27FC236}">
                <a16:creationId xmlns:a16="http://schemas.microsoft.com/office/drawing/2014/main" id="{8A70C0C8-8E8B-1746-9345-914C1859557F}"/>
              </a:ext>
            </a:extLst>
          </p:cNvPr>
          <p:cNvSpPr txBox="1"/>
          <p:nvPr/>
        </p:nvSpPr>
        <p:spPr>
          <a:xfrm>
            <a:off x="5837686"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26" name="TextBox 25">
            <a:extLst>
              <a:ext uri="{FF2B5EF4-FFF2-40B4-BE49-F238E27FC236}">
                <a16:creationId xmlns:a16="http://schemas.microsoft.com/office/drawing/2014/main" id="{DDEC3D16-73B0-5749-AEE3-D05CF25B9CF3}"/>
              </a:ext>
            </a:extLst>
          </p:cNvPr>
          <p:cNvSpPr txBox="1"/>
          <p:nvPr/>
        </p:nvSpPr>
        <p:spPr>
          <a:xfrm>
            <a:off x="7896020" y="3355852"/>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sp>
        <p:nvSpPr>
          <p:cNvPr id="27" name="TextBox 26">
            <a:extLst>
              <a:ext uri="{FF2B5EF4-FFF2-40B4-BE49-F238E27FC236}">
                <a16:creationId xmlns:a16="http://schemas.microsoft.com/office/drawing/2014/main" id="{9DC7AEDE-1F51-DF46-A6D8-A2788AFF53E5}"/>
              </a:ext>
            </a:extLst>
          </p:cNvPr>
          <p:cNvSpPr txBox="1"/>
          <p:nvPr/>
        </p:nvSpPr>
        <p:spPr>
          <a:xfrm>
            <a:off x="183215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5</a:t>
            </a:r>
          </a:p>
        </p:txBody>
      </p:sp>
      <p:sp>
        <p:nvSpPr>
          <p:cNvPr id="28" name="TextBox 27">
            <a:extLst>
              <a:ext uri="{FF2B5EF4-FFF2-40B4-BE49-F238E27FC236}">
                <a16:creationId xmlns:a16="http://schemas.microsoft.com/office/drawing/2014/main" id="{9D801039-3AB9-9742-85E9-4B299E6AA3FA}"/>
              </a:ext>
            </a:extLst>
          </p:cNvPr>
          <p:cNvSpPr txBox="1"/>
          <p:nvPr/>
        </p:nvSpPr>
        <p:spPr>
          <a:xfrm>
            <a:off x="3834608"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4</a:t>
            </a:r>
          </a:p>
        </p:txBody>
      </p:sp>
      <p:sp>
        <p:nvSpPr>
          <p:cNvPr id="29" name="TextBox 28">
            <a:extLst>
              <a:ext uri="{FF2B5EF4-FFF2-40B4-BE49-F238E27FC236}">
                <a16:creationId xmlns:a16="http://schemas.microsoft.com/office/drawing/2014/main" id="{7ED52E6B-3388-9A4D-BDD1-53792FAD72BF}"/>
              </a:ext>
            </a:extLst>
          </p:cNvPr>
          <p:cNvSpPr txBox="1"/>
          <p:nvPr/>
        </p:nvSpPr>
        <p:spPr>
          <a:xfrm>
            <a:off x="5852312"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3</a:t>
            </a:r>
          </a:p>
        </p:txBody>
      </p:sp>
      <p:sp>
        <p:nvSpPr>
          <p:cNvPr id="30" name="TextBox 29">
            <a:extLst>
              <a:ext uri="{FF2B5EF4-FFF2-40B4-BE49-F238E27FC236}">
                <a16:creationId xmlns:a16="http://schemas.microsoft.com/office/drawing/2014/main" id="{B3AA04D4-E945-BC40-BCDE-0B88E054EB21}"/>
              </a:ext>
            </a:extLst>
          </p:cNvPr>
          <p:cNvSpPr txBox="1"/>
          <p:nvPr/>
        </p:nvSpPr>
        <p:spPr>
          <a:xfrm>
            <a:off x="7910646" y="900754"/>
            <a:ext cx="4876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a:t>
            </a:r>
            <a:r>
              <a:rPr kumimoji="0" lang="en-US" sz="16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2</a:t>
            </a:r>
          </a:p>
        </p:txBody>
      </p:sp>
      <p:pic>
        <p:nvPicPr>
          <p:cNvPr id="32" name="Picture 31">
            <a:extLst>
              <a:ext uri="{FF2B5EF4-FFF2-40B4-BE49-F238E27FC236}">
                <a16:creationId xmlns:a16="http://schemas.microsoft.com/office/drawing/2014/main" id="{AEA85F6A-5DE3-2B43-B1EF-0418B787A9C6}"/>
              </a:ext>
            </a:extLst>
          </p:cNvPr>
          <p:cNvPicPr>
            <a:picLocks noChangeAspect="1"/>
          </p:cNvPicPr>
          <p:nvPr/>
        </p:nvPicPr>
        <p:blipFill>
          <a:blip r:embed="rId10"/>
          <a:stretch>
            <a:fillRect/>
          </a:stretch>
        </p:blipFill>
        <p:spPr>
          <a:xfrm>
            <a:off x="1402288" y="900754"/>
            <a:ext cx="7173209" cy="276711"/>
          </a:xfrm>
          <a:prstGeom prst="rect">
            <a:avLst/>
          </a:prstGeom>
        </p:spPr>
      </p:pic>
      <p:grpSp>
        <p:nvGrpSpPr>
          <p:cNvPr id="71" name="Group 70">
            <a:extLst>
              <a:ext uri="{FF2B5EF4-FFF2-40B4-BE49-F238E27FC236}">
                <a16:creationId xmlns:a16="http://schemas.microsoft.com/office/drawing/2014/main" id="{A5445475-EAF2-2041-B981-1E7048D6A57B}"/>
              </a:ext>
            </a:extLst>
          </p:cNvPr>
          <p:cNvGrpSpPr/>
          <p:nvPr/>
        </p:nvGrpSpPr>
        <p:grpSpPr>
          <a:xfrm>
            <a:off x="2135365" y="1226357"/>
            <a:ext cx="2648903" cy="2209853"/>
            <a:chOff x="2127003" y="3624503"/>
            <a:chExt cx="2648903" cy="2209853"/>
          </a:xfrm>
        </p:grpSpPr>
        <p:cxnSp>
          <p:nvCxnSpPr>
            <p:cNvPr id="35" name="Straight Connector 34">
              <a:extLst>
                <a:ext uri="{FF2B5EF4-FFF2-40B4-BE49-F238E27FC236}">
                  <a16:creationId xmlns:a16="http://schemas.microsoft.com/office/drawing/2014/main" id="{FB7A1ED3-20A7-2446-A362-7009FEF9ABEA}"/>
                </a:ext>
              </a:extLst>
            </p:cNvPr>
            <p:cNvCxnSpPr>
              <a:cxnSpLocks/>
            </p:cNvCxnSpPr>
            <p:nvPr/>
          </p:nvCxnSpPr>
          <p:spPr>
            <a:xfrm flipV="1">
              <a:off x="2373682" y="3636536"/>
              <a:ext cx="0" cy="2141447"/>
            </a:xfrm>
            <a:prstGeom prst="line">
              <a:avLst/>
            </a:prstGeom>
            <a:ln w="19050">
              <a:solidFill>
                <a:srgbClr val="7C529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DF026A4-FFC1-634D-8475-3E19B1CA8981}"/>
                </a:ext>
              </a:extLst>
            </p:cNvPr>
            <p:cNvCxnSpPr>
              <a:cxnSpLocks/>
            </p:cNvCxnSpPr>
            <p:nvPr/>
          </p:nvCxnSpPr>
          <p:spPr>
            <a:xfrm flipV="1">
              <a:off x="3349042" y="3636536"/>
              <a:ext cx="0" cy="2141448"/>
            </a:xfrm>
            <a:prstGeom prst="line">
              <a:avLst/>
            </a:prstGeom>
            <a:ln w="19050">
              <a:solidFill>
                <a:srgbClr val="00B89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38A2770-D689-6B41-8E50-3FD68AA2F8A9}"/>
                </a:ext>
              </a:extLst>
            </p:cNvPr>
            <p:cNvCxnSpPr>
              <a:cxnSpLocks/>
            </p:cNvCxnSpPr>
            <p:nvPr/>
          </p:nvCxnSpPr>
          <p:spPr>
            <a:xfrm flipV="1">
              <a:off x="3574594" y="3636535"/>
              <a:ext cx="0" cy="2141448"/>
            </a:xfrm>
            <a:prstGeom prst="line">
              <a:avLst/>
            </a:prstGeom>
            <a:ln w="19050">
              <a:solidFill>
                <a:srgbClr val="0C84E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2A735B-E406-CE4E-8269-19F0A51AC355}"/>
                </a:ext>
              </a:extLst>
            </p:cNvPr>
            <p:cNvCxnSpPr>
              <a:cxnSpLocks/>
            </p:cNvCxnSpPr>
            <p:nvPr/>
          </p:nvCxnSpPr>
          <p:spPr>
            <a:xfrm flipV="1">
              <a:off x="3617267" y="3636535"/>
              <a:ext cx="0" cy="2141448"/>
            </a:xfrm>
            <a:prstGeom prst="line">
              <a:avLst/>
            </a:prstGeom>
            <a:ln w="19050">
              <a:solidFill>
                <a:srgbClr val="D7303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D320042-D202-BA46-9B72-4AADBD93B661}"/>
                </a:ext>
              </a:extLst>
            </p:cNvPr>
            <p:cNvCxnSpPr>
              <a:cxnSpLocks/>
            </p:cNvCxnSpPr>
            <p:nvPr/>
          </p:nvCxnSpPr>
          <p:spPr>
            <a:xfrm flipV="1">
              <a:off x="4076905" y="3624503"/>
              <a:ext cx="0" cy="2141448"/>
            </a:xfrm>
            <a:prstGeom prst="line">
              <a:avLst/>
            </a:prstGeom>
            <a:ln w="19050">
              <a:solidFill>
                <a:srgbClr val="FECC6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ADC8C0-1770-AD40-84A3-969717DF88F4}"/>
                </a:ext>
              </a:extLst>
            </p:cNvPr>
            <p:cNvCxnSpPr>
              <a:cxnSpLocks/>
            </p:cNvCxnSpPr>
            <p:nvPr/>
          </p:nvCxnSpPr>
          <p:spPr>
            <a:xfrm flipV="1">
              <a:off x="4719423" y="3636535"/>
              <a:ext cx="0" cy="2141448"/>
            </a:xfrm>
            <a:prstGeom prst="line">
              <a:avLst/>
            </a:prstGeom>
            <a:ln w="19050">
              <a:solidFill>
                <a:srgbClr val="E26F55"/>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DA8D5D8-34C2-894B-9373-7234BF96F474}"/>
                </a:ext>
              </a:extLst>
            </p:cNvPr>
            <p:cNvSpPr txBox="1"/>
            <p:nvPr/>
          </p:nvSpPr>
          <p:spPr>
            <a:xfrm rot="16200000">
              <a:off x="1832692" y="5219584"/>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C5294"/>
                  </a:solidFill>
                  <a:effectLst/>
                  <a:uLnTx/>
                  <a:uFillTx/>
                  <a:latin typeface="Calibri" panose="020F0502020204030204"/>
                  <a:ea typeface="+mn-ea"/>
                  <a:cs typeface="+mn-cs"/>
                </a:rPr>
                <a:t>DDR3-old</a:t>
              </a:r>
            </a:p>
          </p:txBody>
        </p:sp>
        <p:sp>
          <p:nvSpPr>
            <p:cNvPr id="51" name="TextBox 50">
              <a:extLst>
                <a:ext uri="{FF2B5EF4-FFF2-40B4-BE49-F238E27FC236}">
                  <a16:creationId xmlns:a16="http://schemas.microsoft.com/office/drawing/2014/main" id="{24AC3123-5911-FF4B-A4A5-55A993458220}"/>
                </a:ext>
              </a:extLst>
            </p:cNvPr>
            <p:cNvSpPr txBox="1"/>
            <p:nvPr/>
          </p:nvSpPr>
          <p:spPr>
            <a:xfrm rot="16200000">
              <a:off x="2760332" y="5191840"/>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A93"/>
                  </a:solidFill>
                  <a:effectLst/>
                  <a:uLnTx/>
                  <a:uFillTx/>
                  <a:latin typeface="Calibri" panose="020F0502020204030204"/>
                  <a:ea typeface="+mn-ea"/>
                  <a:cs typeface="+mn-cs"/>
                </a:rPr>
                <a:t>DDR3-new</a:t>
              </a:r>
            </a:p>
          </p:txBody>
        </p:sp>
        <p:sp>
          <p:nvSpPr>
            <p:cNvPr id="52" name="TextBox 51">
              <a:extLst>
                <a:ext uri="{FF2B5EF4-FFF2-40B4-BE49-F238E27FC236}">
                  <a16:creationId xmlns:a16="http://schemas.microsoft.com/office/drawing/2014/main" id="{CEF4839E-DB76-A045-B25C-6EB61FD85373}"/>
                </a:ext>
              </a:extLst>
            </p:cNvPr>
            <p:cNvSpPr txBox="1"/>
            <p:nvPr/>
          </p:nvSpPr>
          <p:spPr>
            <a:xfrm rot="16200000">
              <a:off x="3035208" y="5225082"/>
              <a:ext cx="89639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E83E3"/>
                  </a:solidFill>
                  <a:effectLst/>
                  <a:uLnTx/>
                  <a:uFillTx/>
                  <a:latin typeface="Calibri" panose="020F0502020204030204"/>
                  <a:ea typeface="+mn-ea"/>
                  <a:cs typeface="+mn-cs"/>
                </a:rPr>
                <a:t>DDR4-old</a:t>
              </a:r>
            </a:p>
          </p:txBody>
        </p:sp>
        <p:sp>
          <p:nvSpPr>
            <p:cNvPr id="53" name="TextBox 52">
              <a:extLst>
                <a:ext uri="{FF2B5EF4-FFF2-40B4-BE49-F238E27FC236}">
                  <a16:creationId xmlns:a16="http://schemas.microsoft.com/office/drawing/2014/main" id="{C1738C7E-BC3A-584C-8FBF-2521717F4FBD}"/>
                </a:ext>
              </a:extLst>
            </p:cNvPr>
            <p:cNvSpPr txBox="1"/>
            <p:nvPr/>
          </p:nvSpPr>
          <p:spPr>
            <a:xfrm rot="16200000">
              <a:off x="3212066" y="5165766"/>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8302E"/>
                  </a:solidFill>
                  <a:effectLst/>
                  <a:uLnTx/>
                  <a:uFillTx/>
                  <a:latin typeface="Calibri" panose="020F0502020204030204"/>
                  <a:ea typeface="+mn-ea"/>
                  <a:cs typeface="+mn-cs"/>
                </a:rPr>
                <a:t>LPDDR4-1x</a:t>
              </a:r>
            </a:p>
          </p:txBody>
        </p:sp>
        <p:sp>
          <p:nvSpPr>
            <p:cNvPr id="54" name="TextBox 53">
              <a:extLst>
                <a:ext uri="{FF2B5EF4-FFF2-40B4-BE49-F238E27FC236}">
                  <a16:creationId xmlns:a16="http://schemas.microsoft.com/office/drawing/2014/main" id="{591A9C3F-AA1E-3D43-AC10-7ED74D28FEAD}"/>
                </a:ext>
              </a:extLst>
            </p:cNvPr>
            <p:cNvSpPr txBox="1"/>
            <p:nvPr/>
          </p:nvSpPr>
          <p:spPr>
            <a:xfrm rot="16200000">
              <a:off x="3682706" y="5185572"/>
              <a:ext cx="9772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C6E"/>
                  </a:solidFill>
                  <a:effectLst/>
                  <a:uLnTx/>
                  <a:uFillTx/>
                  <a:latin typeface="Calibri" panose="020F0502020204030204"/>
                  <a:ea typeface="+mn-ea"/>
                  <a:cs typeface="+mn-cs"/>
                </a:rPr>
                <a:t>DDR4-new</a:t>
              </a:r>
            </a:p>
          </p:txBody>
        </p:sp>
        <p:sp>
          <p:nvSpPr>
            <p:cNvPr id="55" name="TextBox 54">
              <a:extLst>
                <a:ext uri="{FF2B5EF4-FFF2-40B4-BE49-F238E27FC236}">
                  <a16:creationId xmlns:a16="http://schemas.microsoft.com/office/drawing/2014/main" id="{DBAA8456-2D74-DC44-9DE7-9359FD2C05CD}"/>
                </a:ext>
              </a:extLst>
            </p:cNvPr>
            <p:cNvSpPr txBox="1"/>
            <p:nvPr/>
          </p:nvSpPr>
          <p:spPr>
            <a:xfrm rot="16200000">
              <a:off x="4118514" y="5170865"/>
              <a:ext cx="100700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26F55"/>
                  </a:solidFill>
                  <a:effectLst/>
                  <a:uLnTx/>
                  <a:uFillTx/>
                  <a:latin typeface="Calibri" panose="020F0502020204030204"/>
                  <a:ea typeface="+mn-ea"/>
                  <a:cs typeface="+mn-cs"/>
                </a:rPr>
                <a:t>LPDDR4-1y</a:t>
              </a:r>
            </a:p>
          </p:txBody>
        </p:sp>
      </p:grpSp>
      <p:sp>
        <p:nvSpPr>
          <p:cNvPr id="65" name="TextBox 64">
            <a:extLst>
              <a:ext uri="{FF2B5EF4-FFF2-40B4-BE49-F238E27FC236}">
                <a16:creationId xmlns:a16="http://schemas.microsoft.com/office/drawing/2014/main" id="{8160F3B6-9A44-124A-BB93-E69EA1FB8BA2}"/>
              </a:ext>
            </a:extLst>
          </p:cNvPr>
          <p:cNvSpPr txBox="1"/>
          <p:nvPr/>
        </p:nvSpPr>
        <p:spPr>
          <a:xfrm>
            <a:off x="6707973" y="2527127"/>
            <a:ext cx="570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rPr>
              <a:t>PARA</a:t>
            </a:r>
          </a:p>
        </p:txBody>
      </p:sp>
      <p:sp>
        <p:nvSpPr>
          <p:cNvPr id="66" name="TextBox 65">
            <a:extLst>
              <a:ext uri="{FF2B5EF4-FFF2-40B4-BE49-F238E27FC236}">
                <a16:creationId xmlns:a16="http://schemas.microsoft.com/office/drawing/2014/main" id="{CFDA5AED-984D-8B4F-B065-937B39ABB892}"/>
              </a:ext>
            </a:extLst>
          </p:cNvPr>
          <p:cNvSpPr txBox="1"/>
          <p:nvPr/>
        </p:nvSpPr>
        <p:spPr>
          <a:xfrm>
            <a:off x="6811909" y="1795877"/>
            <a:ext cx="106952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solidFill>
                    <a:srgbClr val="555455"/>
                  </a:solidFill>
                </a:ln>
                <a:solidFill>
                  <a:srgbClr val="555455"/>
                </a:solidFill>
                <a:effectLst/>
                <a:uLnTx/>
                <a:uFillTx/>
                <a:latin typeface="Calibri" panose="020F0502020204030204"/>
                <a:ea typeface="+mn-ea"/>
                <a:cs typeface="+mn-cs"/>
              </a:rPr>
              <a:t>TWiCe</a:t>
            </a:r>
            <a:r>
              <a:rPr kumimoji="0" lang="en-US" sz="1400" b="0" i="0" u="none" strike="noStrike" kern="1200" cap="none" spc="0" normalizeH="0" baseline="0" noProof="0" dirty="0">
                <a:ln>
                  <a:solidFill>
                    <a:srgbClr val="555455"/>
                  </a:solidFill>
                </a:ln>
                <a:solidFill>
                  <a:srgbClr val="555455"/>
                </a:solidFill>
                <a:effectLst/>
                <a:uLnTx/>
                <a:uFillTx/>
                <a:latin typeface="Calibri" panose="020F0502020204030204"/>
                <a:ea typeface="+mn-ea"/>
                <a:cs typeface="+mn-cs"/>
              </a:rPr>
              <a:t>-ideal</a:t>
            </a:r>
          </a:p>
        </p:txBody>
      </p:sp>
      <p:sp>
        <p:nvSpPr>
          <p:cNvPr id="67" name="TextBox 66">
            <a:extLst>
              <a:ext uri="{FF2B5EF4-FFF2-40B4-BE49-F238E27FC236}">
                <a16:creationId xmlns:a16="http://schemas.microsoft.com/office/drawing/2014/main" id="{C064FC3A-3D6A-464B-93A9-82BEEC8D5DB1}"/>
              </a:ext>
            </a:extLst>
          </p:cNvPr>
          <p:cNvSpPr txBox="1"/>
          <p:nvPr/>
        </p:nvSpPr>
        <p:spPr>
          <a:xfrm>
            <a:off x="8030328" y="1284372"/>
            <a:ext cx="5421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rPr>
              <a:t>Ideal</a:t>
            </a:r>
            <a:endParaRPr kumimoji="0" lang="en-US" sz="1800" b="0" i="0" u="none" strike="noStrike" kern="1200" cap="none" spc="0" normalizeH="0" baseline="0" noProof="0" dirty="0">
              <a:ln>
                <a:solidFill>
                  <a:srgbClr val="66A105"/>
                </a:solidFill>
              </a:ln>
              <a:solidFill>
                <a:srgbClr val="66A105"/>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8DAFE47-FB47-F64A-A7C6-718CA76212AF}"/>
              </a:ext>
            </a:extLst>
          </p:cNvPr>
          <p:cNvSpPr/>
          <p:nvPr/>
        </p:nvSpPr>
        <p:spPr>
          <a:xfrm>
            <a:off x="7815341" y="954262"/>
            <a:ext cx="682959" cy="164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54425848-75E9-E649-B22E-8368082885DF}"/>
              </a:ext>
            </a:extLst>
          </p:cNvPr>
          <p:cNvSpPr>
            <a:spLocks noGrp="1"/>
          </p:cNvSpPr>
          <p:nvPr>
            <p:ph type="title"/>
          </p:nvPr>
        </p:nvSpPr>
        <p:spPr>
          <a:xfrm>
            <a:off x="75991" y="73723"/>
            <a:ext cx="8987622" cy="740193"/>
          </a:xfrm>
        </p:spPr>
        <p:txBody>
          <a:bodyPr/>
          <a:lstStyle/>
          <a:p>
            <a:r>
              <a:rPr lang="en-US" sz="3500" b="1" dirty="0"/>
              <a:t>Mitigation Mechanism Evaluation</a:t>
            </a:r>
          </a:p>
        </p:txBody>
      </p:sp>
      <p:sp>
        <p:nvSpPr>
          <p:cNvPr id="38" name="TextBox 37">
            <a:extLst>
              <a:ext uri="{FF2B5EF4-FFF2-40B4-BE49-F238E27FC236}">
                <a16:creationId xmlns:a16="http://schemas.microsoft.com/office/drawing/2014/main" id="{72F9115D-E522-AF42-86C9-00F632807B4C}"/>
              </a:ext>
            </a:extLst>
          </p:cNvPr>
          <p:cNvSpPr txBox="1"/>
          <p:nvPr/>
        </p:nvSpPr>
        <p:spPr>
          <a:xfrm>
            <a:off x="288361" y="4091989"/>
            <a:ext cx="8609889" cy="1046440"/>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Ideal</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mechanism is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significantly better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than any existing mechanism for </a:t>
            </a:r>
            <a:r>
              <a:rPr kumimoji="0" lang="en-US" sz="22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4472C4">
                    <a:lumMod val="75000"/>
                  </a:srgbClr>
                </a:solidFill>
                <a:effectLst/>
                <a:uLnTx/>
                <a:uFillTx/>
                <a:latin typeface="Cambria" panose="02040503050406030204" pitchFamily="18" charset="0"/>
                <a:ea typeface="+mn-ea"/>
                <a:cs typeface="+mn-cs"/>
              </a:rPr>
              <a:t>first</a:t>
            </a: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&lt; 1024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sp>
        <p:nvSpPr>
          <p:cNvPr id="39" name="TextBox 38">
            <a:extLst>
              <a:ext uri="{FF2B5EF4-FFF2-40B4-BE49-F238E27FC236}">
                <a16:creationId xmlns:a16="http://schemas.microsoft.com/office/drawing/2014/main" id="{79BBEDA4-0B85-CB4E-A839-170293EDE95B}"/>
              </a:ext>
            </a:extLst>
          </p:cNvPr>
          <p:cNvSpPr txBox="1"/>
          <p:nvPr/>
        </p:nvSpPr>
        <p:spPr>
          <a:xfrm>
            <a:off x="288361" y="5390484"/>
            <a:ext cx="8609889" cy="107721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Significant opportunity </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developing a </a:t>
            </a:r>
            <a:r>
              <a:rPr kumimoji="0" lang="en-US" sz="2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solution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 </a:t>
            </a:r>
            <a:r>
              <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rPr>
              <a:t>low performance overhead that supports low </a:t>
            </a:r>
            <a:r>
              <a:rPr kumimoji="0" lang="en-US" sz="2200" b="1" i="0" u="none" strike="noStrike" kern="1200" cap="none" spc="0" normalizeH="0" baseline="0" noProof="0" dirty="0" err="1">
                <a:ln>
                  <a:noFill/>
                </a:ln>
                <a:solidFill>
                  <a:srgbClr val="538234"/>
                </a:solidFill>
                <a:effectLst/>
                <a:uLnTx/>
                <a:uFillTx/>
                <a:latin typeface="Cambria" panose="02040503050406030204" pitchFamily="18" charset="0"/>
                <a:ea typeface="+mn-ea"/>
                <a:cs typeface="+mn-cs"/>
              </a:rPr>
              <a:t>HC</a:t>
            </a:r>
            <a:r>
              <a:rPr kumimoji="0" lang="en-US" sz="2200" b="1" i="0" u="none" strike="noStrike" kern="1200" cap="none" spc="0" normalizeH="0" baseline="-25000" noProof="0" dirty="0" err="1">
                <a:ln>
                  <a:noFill/>
                </a:ln>
                <a:solidFill>
                  <a:srgbClr val="538234"/>
                </a:solidFill>
                <a:effectLst/>
                <a:uLnTx/>
                <a:uFillTx/>
                <a:latin typeface="Cambria" panose="02040503050406030204" pitchFamily="18" charset="0"/>
                <a:ea typeface="+mn-ea"/>
                <a:cs typeface="+mn-cs"/>
              </a:rPr>
              <a:t>first</a:t>
            </a:r>
            <a:endParaRPr kumimoji="0" lang="en-US" sz="2200" b="1" i="0" u="none" strike="noStrike" kern="1200" cap="none" spc="0" normalizeH="0" baseline="0" noProof="0" dirty="0">
              <a:ln>
                <a:noFill/>
              </a:ln>
              <a:solidFill>
                <a:srgbClr val="538234"/>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mbria" panose="02040503050406030204" pitchFamily="18" charset="0"/>
              <a:ea typeface="Cambria" charset="0"/>
              <a:cs typeface="Cambria" charset="0"/>
            </a:endParaRPr>
          </a:p>
        </p:txBody>
      </p:sp>
      <p:pic>
        <p:nvPicPr>
          <p:cNvPr id="40" name="Picture 39">
            <a:extLst>
              <a:ext uri="{FF2B5EF4-FFF2-40B4-BE49-F238E27FC236}">
                <a16:creationId xmlns:a16="http://schemas.microsoft.com/office/drawing/2014/main" id="{45FE91DE-842C-B045-AD77-99CF23A2B999}"/>
              </a:ext>
            </a:extLst>
          </p:cNvPr>
          <p:cNvPicPr>
            <a:picLocks/>
          </p:cNvPicPr>
          <p:nvPr/>
        </p:nvPicPr>
        <p:blipFill rotWithShape="1">
          <a:blip r:embed="rId11">
            <a:extLst>
              <a:ext uri="{28A0092B-C50C-407E-A947-70E740481C1C}">
                <a14:useLocalDpi xmlns:a14="http://schemas.microsoft.com/office/drawing/2010/main" val="0"/>
              </a:ext>
            </a:extLst>
          </a:blip>
          <a:srcRect t="66769" r="90233"/>
          <a:stretch/>
        </p:blipFill>
        <p:spPr>
          <a:xfrm>
            <a:off x="594292" y="1222662"/>
            <a:ext cx="817522" cy="2695203"/>
          </a:xfrm>
          <a:prstGeom prst="rect">
            <a:avLst/>
          </a:prstGeom>
        </p:spPr>
      </p:pic>
      <p:sp>
        <p:nvSpPr>
          <p:cNvPr id="41" name="TextBox 40">
            <a:extLst>
              <a:ext uri="{FF2B5EF4-FFF2-40B4-BE49-F238E27FC236}">
                <a16:creationId xmlns:a16="http://schemas.microsoft.com/office/drawing/2014/main" id="{B7E4558D-84CB-3840-BCCC-39CECD638EB3}"/>
              </a:ext>
            </a:extLst>
          </p:cNvPr>
          <p:cNvSpPr txBox="1"/>
          <p:nvPr/>
        </p:nvSpPr>
        <p:spPr>
          <a:xfrm>
            <a:off x="1787481" y="3598403"/>
            <a:ext cx="63017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HC</a:t>
            </a:r>
            <a:r>
              <a:rPr kumimoji="0" lang="en-US" sz="1600" b="0" i="1"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first</a:t>
            </a:r>
            <a:r>
              <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 </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(number of hammers required to induce first </a:t>
            </a:r>
            <a:r>
              <a:rPr kumimoji="0" lang="en-US" sz="16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RowHammer</a:t>
            </a:r>
            <a:r>
              <a:rPr kumimoji="0" lang="en-US"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bit flip)</a:t>
            </a:r>
            <a:endParaRPr kumimoji="0" lang="en-US" sz="1600" b="0" i="1"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cxnSp>
        <p:nvCxnSpPr>
          <p:cNvPr id="3" name="Straight Arrow Connector 2">
            <a:extLst>
              <a:ext uri="{FF2B5EF4-FFF2-40B4-BE49-F238E27FC236}">
                <a16:creationId xmlns:a16="http://schemas.microsoft.com/office/drawing/2014/main" id="{EE610464-B210-EA46-9CDD-61216D05E659}"/>
              </a:ext>
            </a:extLst>
          </p:cNvPr>
          <p:cNvCxnSpPr>
            <a:cxnSpLocks/>
          </p:cNvCxnSpPr>
          <p:nvPr/>
        </p:nvCxnSpPr>
        <p:spPr>
          <a:xfrm>
            <a:off x="7140696" y="1382070"/>
            <a:ext cx="0" cy="107061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7F98DD5-C058-D247-B2BC-3D60D8117FDB}"/>
              </a:ext>
            </a:extLst>
          </p:cNvPr>
          <p:cNvCxnSpPr>
            <a:cxnSpLocks/>
          </p:cNvCxnSpPr>
          <p:nvPr/>
        </p:nvCxnSpPr>
        <p:spPr>
          <a:xfrm>
            <a:off x="7760766" y="1444892"/>
            <a:ext cx="0" cy="1421601"/>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5D73012-7DA8-7D43-AC41-E3BC56DF0CB0}"/>
              </a:ext>
            </a:extLst>
          </p:cNvPr>
          <p:cNvCxnSpPr>
            <a:cxnSpLocks/>
          </p:cNvCxnSpPr>
          <p:nvPr/>
        </p:nvCxnSpPr>
        <p:spPr>
          <a:xfrm>
            <a:off x="8383654" y="1592149"/>
            <a:ext cx="0" cy="1538258"/>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5D9C696-F0C1-FD43-86F0-222FAD02140A}"/>
              </a:ext>
            </a:extLst>
          </p:cNvPr>
          <p:cNvCxnSpPr>
            <a:cxnSpLocks/>
          </p:cNvCxnSpPr>
          <p:nvPr/>
        </p:nvCxnSpPr>
        <p:spPr>
          <a:xfrm>
            <a:off x="6546710" y="1334525"/>
            <a:ext cx="0" cy="82932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D00AC86-63EC-BD44-828E-DC843D598553}"/>
              </a:ext>
            </a:extLst>
          </p:cNvPr>
          <p:cNvCxnSpPr>
            <a:cxnSpLocks/>
          </p:cNvCxnSpPr>
          <p:nvPr/>
        </p:nvCxnSpPr>
        <p:spPr>
          <a:xfrm>
            <a:off x="5994114" y="1334525"/>
            <a:ext cx="0" cy="543136"/>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F08E6F1-11DA-4FCA-B4DD-0A2C0CD8D3B7}"/>
              </a:ext>
            </a:extLst>
          </p:cNvPr>
          <p:cNvSpPr txBox="1"/>
          <p:nvPr/>
        </p:nvSpPr>
        <p:spPr>
          <a:xfrm>
            <a:off x="3660513" y="6477568"/>
            <a:ext cx="1818575" cy="369332"/>
          </a:xfrm>
          <a:prstGeom prst="rect">
            <a:avLst/>
          </a:prstGeom>
          <a:noFill/>
        </p:spPr>
        <p:txBody>
          <a:bodyPr wrap="none" rtlCol="0">
            <a:spAutoFit/>
          </a:bodyPr>
          <a:lstStyle/>
          <a:p>
            <a:pPr algn="ctr"/>
            <a:r>
              <a:rPr lang="en-TR" b="1" dirty="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Kim</a:t>
            </a:r>
            <a:r>
              <a:rPr lang="en-TR" b="1" dirty="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 ISCA</a:t>
            </a:r>
            <a:r>
              <a:rPr lang="en-TR" b="1" dirty="0">
                <a:latin typeface="Cambria" panose="02040503050406030204" pitchFamily="18" charset="0"/>
                <a:ea typeface="Cambria" panose="02040503050406030204" pitchFamily="18" charset="0"/>
              </a:rPr>
              <a:t>’2</a:t>
            </a:r>
            <a:r>
              <a:rPr lang="en-US" b="1" dirty="0">
                <a:latin typeface="Cambria" panose="02040503050406030204" pitchFamily="18" charset="0"/>
                <a:ea typeface="Cambria" panose="02040503050406030204" pitchFamily="18" charset="0"/>
              </a:rPr>
              <a:t>0</a:t>
            </a:r>
            <a:r>
              <a:rPr lang="en-TR"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250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683A-AF24-BE44-AA9A-A709B1AD3A50}"/>
              </a:ext>
            </a:extLst>
          </p:cNvPr>
          <p:cNvSpPr>
            <a:spLocks noGrp="1"/>
          </p:cNvSpPr>
          <p:nvPr>
            <p:ph type="title"/>
          </p:nvPr>
        </p:nvSpPr>
        <p:spPr>
          <a:xfrm>
            <a:off x="75991" y="-160891"/>
            <a:ext cx="6915118" cy="1141619"/>
          </a:xfrm>
        </p:spPr>
        <p:txBody>
          <a:bodyPr/>
          <a:lstStyle/>
          <a:p>
            <a:r>
              <a:rPr lang="en-US" sz="3000" b="1" dirty="0"/>
              <a:t>RowHammer Solution Approaches</a:t>
            </a:r>
          </a:p>
        </p:txBody>
      </p:sp>
      <p:sp>
        <p:nvSpPr>
          <p:cNvPr id="3" name="Content Placeholder 2">
            <a:extLst>
              <a:ext uri="{FF2B5EF4-FFF2-40B4-BE49-F238E27FC236}">
                <a16:creationId xmlns:a16="http://schemas.microsoft.com/office/drawing/2014/main" id="{5911B6B0-A99C-BE4F-BD83-C04322CB5BFC}"/>
              </a:ext>
            </a:extLst>
          </p:cNvPr>
          <p:cNvSpPr>
            <a:spLocks noGrp="1"/>
          </p:cNvSpPr>
          <p:nvPr>
            <p:ph idx="1"/>
          </p:nvPr>
        </p:nvSpPr>
        <p:spPr>
          <a:xfrm>
            <a:off x="75991" y="685800"/>
            <a:ext cx="8987622" cy="5813137"/>
          </a:xfrm>
        </p:spPr>
        <p:txBody>
          <a:bodyPr/>
          <a:lstStyle/>
          <a:p>
            <a:r>
              <a:rPr lang="en-US" sz="2400" dirty="0">
                <a:solidFill>
                  <a:srgbClr val="0000FF"/>
                </a:solidFill>
              </a:rPr>
              <a:t>More robust DRAM chips </a:t>
            </a:r>
            <a:r>
              <a:rPr lang="en-US" sz="2400" b="1" dirty="0">
                <a:solidFill>
                  <a:srgbClr val="0000FF"/>
                </a:solidFill>
              </a:rPr>
              <a:t>and/or </a:t>
            </a:r>
            <a:r>
              <a:rPr lang="en-US" sz="2400" dirty="0">
                <a:solidFill>
                  <a:srgbClr val="0000FF"/>
                </a:solidFill>
              </a:rPr>
              <a:t>error-correcting codes</a:t>
            </a:r>
          </a:p>
          <a:p>
            <a:r>
              <a:rPr lang="en-US" sz="2400" dirty="0">
                <a:solidFill>
                  <a:srgbClr val="0000FF"/>
                </a:solidFill>
              </a:rPr>
              <a:t>Increased refresh rate </a:t>
            </a:r>
          </a:p>
          <a:p>
            <a:endParaRPr lang="en-US" sz="2400" dirty="0"/>
          </a:p>
          <a:p>
            <a:endParaRPr lang="en-US" sz="2400" dirty="0"/>
          </a:p>
          <a:p>
            <a:r>
              <a:rPr lang="en-US" sz="2400" dirty="0">
                <a:solidFill>
                  <a:srgbClr val="0000FF"/>
                </a:solidFill>
              </a:rPr>
              <a:t>Physical isolation</a:t>
            </a:r>
          </a:p>
          <a:p>
            <a:endParaRPr lang="en-US" sz="2400" dirty="0"/>
          </a:p>
          <a:p>
            <a:endParaRPr lang="en-US" sz="2400" dirty="0"/>
          </a:p>
          <a:p>
            <a:endParaRPr lang="en-US" sz="2400" dirty="0"/>
          </a:p>
          <a:p>
            <a:r>
              <a:rPr lang="en-US" sz="2400" dirty="0">
                <a:solidFill>
                  <a:srgbClr val="0000FF"/>
                </a:solidFill>
              </a:rPr>
              <a:t>Reactive refresh</a:t>
            </a:r>
          </a:p>
          <a:p>
            <a:endParaRPr lang="en-US" sz="2400" dirty="0"/>
          </a:p>
          <a:p>
            <a:endParaRPr lang="en-US" sz="2400" dirty="0"/>
          </a:p>
          <a:p>
            <a:endParaRPr lang="en-US" sz="2400" dirty="0"/>
          </a:p>
          <a:p>
            <a:r>
              <a:rPr lang="en-US" sz="2400" dirty="0">
                <a:solidFill>
                  <a:srgbClr val="0000FF"/>
                </a:solidFill>
              </a:rPr>
              <a:t>Proactive throttling</a:t>
            </a:r>
          </a:p>
        </p:txBody>
      </p:sp>
      <p:sp>
        <p:nvSpPr>
          <p:cNvPr id="10" name="DRAM Bank">
            <a:extLst>
              <a:ext uri="{FF2B5EF4-FFF2-40B4-BE49-F238E27FC236}">
                <a16:creationId xmlns:a16="http://schemas.microsoft.com/office/drawing/2014/main" id="{5743497B-6D87-FE41-A92D-69E792987E0F}"/>
              </a:ext>
            </a:extLst>
          </p:cNvPr>
          <p:cNvSpPr/>
          <p:nvPr/>
        </p:nvSpPr>
        <p:spPr>
          <a:xfrm>
            <a:off x="3377023" y="2376154"/>
            <a:ext cx="2389953" cy="175935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5" name="Attacker">
            <a:extLst>
              <a:ext uri="{FF2B5EF4-FFF2-40B4-BE49-F238E27FC236}">
                <a16:creationId xmlns:a16="http://schemas.microsoft.com/office/drawing/2014/main" id="{D0DE4FAF-51A1-CB43-9EFD-59FAC416DAE5}"/>
              </a:ext>
            </a:extLst>
          </p:cNvPr>
          <p:cNvSpPr/>
          <p:nvPr/>
        </p:nvSpPr>
        <p:spPr>
          <a:xfrm>
            <a:off x="3377023" y="2720137"/>
            <a:ext cx="2389953" cy="304808"/>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6" name="Sensitive">
            <a:extLst>
              <a:ext uri="{FF2B5EF4-FFF2-40B4-BE49-F238E27FC236}">
                <a16:creationId xmlns:a16="http://schemas.microsoft.com/office/drawing/2014/main" id="{7AB96C5E-584D-8D46-9217-74E83BBB1586}"/>
              </a:ext>
            </a:extLst>
          </p:cNvPr>
          <p:cNvSpPr/>
          <p:nvPr/>
        </p:nvSpPr>
        <p:spPr>
          <a:xfrm>
            <a:off x="3377023" y="3523261"/>
            <a:ext cx="2389953" cy="416689"/>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7" name="Isolation">
            <a:extLst>
              <a:ext uri="{FF2B5EF4-FFF2-40B4-BE49-F238E27FC236}">
                <a16:creationId xmlns:a16="http://schemas.microsoft.com/office/drawing/2014/main" id="{6D4E1C76-7163-4E4A-8349-D675356E1579}"/>
              </a:ext>
            </a:extLst>
          </p:cNvPr>
          <p:cNvSpPr/>
          <p:nvPr/>
        </p:nvSpPr>
        <p:spPr>
          <a:xfrm>
            <a:off x="3377023" y="3024944"/>
            <a:ext cx="2389953" cy="49831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Isolation Rows</a:t>
            </a:r>
          </a:p>
        </p:txBody>
      </p:sp>
      <p:cxnSp>
        <p:nvCxnSpPr>
          <p:cNvPr id="12" name="Straight Arrow Connector 11">
            <a:extLst>
              <a:ext uri="{FF2B5EF4-FFF2-40B4-BE49-F238E27FC236}">
                <a16:creationId xmlns:a16="http://schemas.microsoft.com/office/drawing/2014/main" id="{0DF6709D-1722-4C44-8D8D-0F088D63C6E5}"/>
              </a:ext>
            </a:extLst>
          </p:cNvPr>
          <p:cNvCxnSpPr/>
          <p:nvPr/>
        </p:nvCxnSpPr>
        <p:spPr>
          <a:xfrm>
            <a:off x="5859572" y="3036521"/>
            <a:ext cx="0" cy="46695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570F79E-0E41-C340-B0F4-9B8CEF0D617D}"/>
              </a:ext>
            </a:extLst>
          </p:cNvPr>
          <p:cNvSpPr txBox="1"/>
          <p:nvPr/>
        </p:nvSpPr>
        <p:spPr>
          <a:xfrm>
            <a:off x="5857505" y="3085331"/>
            <a:ext cx="21759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Large-enough distance</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14" name="DRAM Bank">
            <a:extLst>
              <a:ext uri="{FF2B5EF4-FFF2-40B4-BE49-F238E27FC236}">
                <a16:creationId xmlns:a16="http://schemas.microsoft.com/office/drawing/2014/main" id="{C6733633-CA11-3C48-8078-296AE05F4511}"/>
              </a:ext>
            </a:extLst>
          </p:cNvPr>
          <p:cNvSpPr/>
          <p:nvPr/>
        </p:nvSpPr>
        <p:spPr>
          <a:xfrm>
            <a:off x="3377023" y="4308522"/>
            <a:ext cx="2389953" cy="157537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DRAM Bank</a:t>
            </a:r>
          </a:p>
        </p:txBody>
      </p:sp>
      <p:sp>
        <p:nvSpPr>
          <p:cNvPr id="15" name="Attacker">
            <a:extLst>
              <a:ext uri="{FF2B5EF4-FFF2-40B4-BE49-F238E27FC236}">
                <a16:creationId xmlns:a16="http://schemas.microsoft.com/office/drawing/2014/main" id="{DDF114CD-9A17-3944-893C-EF5051A892D2}"/>
              </a:ext>
            </a:extLst>
          </p:cNvPr>
          <p:cNvSpPr/>
          <p:nvPr/>
        </p:nvSpPr>
        <p:spPr>
          <a:xfrm>
            <a:off x="3370479" y="4899439"/>
            <a:ext cx="2389953" cy="372209"/>
          </a:xfrm>
          <a:prstGeom prst="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Aggressor Row</a:t>
            </a:r>
          </a:p>
        </p:txBody>
      </p:sp>
      <p:sp>
        <p:nvSpPr>
          <p:cNvPr id="16" name="Sensitive">
            <a:extLst>
              <a:ext uri="{FF2B5EF4-FFF2-40B4-BE49-F238E27FC236}">
                <a16:creationId xmlns:a16="http://schemas.microsoft.com/office/drawing/2014/main" id="{B707F687-216F-5348-84B1-B76BC1637C95}"/>
              </a:ext>
            </a:extLst>
          </p:cNvPr>
          <p:cNvSpPr/>
          <p:nvPr/>
        </p:nvSpPr>
        <p:spPr>
          <a:xfrm>
            <a:off x="3377023" y="5270429"/>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sp>
        <p:nvSpPr>
          <p:cNvPr id="19" name="TextBox 18">
            <a:extLst>
              <a:ext uri="{FF2B5EF4-FFF2-40B4-BE49-F238E27FC236}">
                <a16:creationId xmlns:a16="http://schemas.microsoft.com/office/drawing/2014/main" id="{015481CC-82CF-A34B-8307-6698E5B3492A}"/>
              </a:ext>
            </a:extLst>
          </p:cNvPr>
          <p:cNvSpPr txBox="1"/>
          <p:nvPr/>
        </p:nvSpPr>
        <p:spPr>
          <a:xfrm>
            <a:off x="6182643" y="4467467"/>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sp>
        <p:nvSpPr>
          <p:cNvPr id="20" name="Sensitive">
            <a:extLst>
              <a:ext uri="{FF2B5EF4-FFF2-40B4-BE49-F238E27FC236}">
                <a16:creationId xmlns:a16="http://schemas.microsoft.com/office/drawing/2014/main" id="{B1F54E72-A613-9D44-B666-77824E10B41B}"/>
              </a:ext>
            </a:extLst>
          </p:cNvPr>
          <p:cNvSpPr/>
          <p:nvPr/>
        </p:nvSpPr>
        <p:spPr>
          <a:xfrm>
            <a:off x="3377023" y="4369147"/>
            <a:ext cx="2389953" cy="532440"/>
          </a:xfrm>
          <a:prstGeom prst="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38234"/>
                </a:solidFill>
                <a:effectLst/>
                <a:uLnTx/>
                <a:uFillTx/>
                <a:latin typeface="Calibri" panose="020F0502020204030204"/>
                <a:ea typeface="+mn-ea"/>
                <a:cs typeface="+mn-cs"/>
              </a:rPr>
              <a:t>Victim Rows</a:t>
            </a:r>
          </a:p>
        </p:txBody>
      </p:sp>
      <p:cxnSp>
        <p:nvCxnSpPr>
          <p:cNvPr id="22" name="Straight Arrow Connector 21">
            <a:extLst>
              <a:ext uri="{FF2B5EF4-FFF2-40B4-BE49-F238E27FC236}">
                <a16:creationId xmlns:a16="http://schemas.microsoft.com/office/drawing/2014/main" id="{24AB3509-8AAA-C24E-89F1-55F90A15DA2B}"/>
              </a:ext>
            </a:extLst>
          </p:cNvPr>
          <p:cNvCxnSpPr>
            <a:cxnSpLocks/>
            <a:stCxn id="19" idx="1"/>
            <a:endCxn id="20" idx="3"/>
          </p:cNvCxnSpPr>
          <p:nvPr/>
        </p:nvCxnSpPr>
        <p:spPr>
          <a:xfrm flipH="1" flipV="1">
            <a:off x="5766976" y="4635367"/>
            <a:ext cx="415667" cy="13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1CEE2C0-D677-2D4C-BC52-2E7FBE10C46E}"/>
              </a:ext>
            </a:extLst>
          </p:cNvPr>
          <p:cNvSpPr txBox="1"/>
          <p:nvPr/>
        </p:nvSpPr>
        <p:spPr>
          <a:xfrm>
            <a:off x="6182643" y="5369412"/>
            <a:ext cx="8544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Refresh</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5" name="Straight Arrow Connector 24">
            <a:extLst>
              <a:ext uri="{FF2B5EF4-FFF2-40B4-BE49-F238E27FC236}">
                <a16:creationId xmlns:a16="http://schemas.microsoft.com/office/drawing/2014/main" id="{04040377-0424-DB4E-8A62-495693B1388C}"/>
              </a:ext>
            </a:extLst>
          </p:cNvPr>
          <p:cNvCxnSpPr>
            <a:cxnSpLocks/>
            <a:stCxn id="24" idx="1"/>
            <a:endCxn id="16" idx="3"/>
          </p:cNvCxnSpPr>
          <p:nvPr/>
        </p:nvCxnSpPr>
        <p:spPr>
          <a:xfrm flipH="1" flipV="1">
            <a:off x="5766976" y="5536649"/>
            <a:ext cx="415667" cy="2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 hidden="1">
            <a:extLst>
              <a:ext uri="{FF2B5EF4-FFF2-40B4-BE49-F238E27FC236}">
                <a16:creationId xmlns:a16="http://schemas.microsoft.com/office/drawing/2014/main" id="{8E5BF2AE-0B4C-B14A-B5A4-7F6AD7A055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22" t="34366" r="74612" b="55933"/>
          <a:stretch/>
        </p:blipFill>
        <p:spPr bwMode="auto">
          <a:xfrm>
            <a:off x="5264413" y="5937342"/>
            <a:ext cx="992038" cy="66526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hidden="1">
            <a:extLst>
              <a:ext uri="{FF2B5EF4-FFF2-40B4-BE49-F238E27FC236}">
                <a16:creationId xmlns:a16="http://schemas.microsoft.com/office/drawing/2014/main" id="{50C9C073-0849-DC41-8716-7D6C51D2A1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89" t="77834" r="8910" b="12550"/>
          <a:stretch/>
        </p:blipFill>
        <p:spPr bwMode="auto">
          <a:xfrm>
            <a:off x="3533550" y="5943153"/>
            <a:ext cx="1104181" cy="659450"/>
          </a:xfrm>
          <a:prstGeom prst="rect">
            <a:avLst/>
          </a:prstGeom>
          <a:noFill/>
          <a:extLst>
            <a:ext uri="{909E8E84-426E-40DD-AFC4-6F175D3DCCD1}">
              <a14:hiddenFill xmlns:a14="http://schemas.microsoft.com/office/drawing/2010/main">
                <a:solidFill>
                  <a:srgbClr val="FFFFFF"/>
                </a:solidFill>
              </a14:hiddenFill>
            </a:ext>
          </a:extLst>
        </p:spPr>
      </p:pic>
      <p:sp>
        <p:nvSpPr>
          <p:cNvPr id="1025" name="Rectangle 1024">
            <a:extLst>
              <a:ext uri="{FF2B5EF4-FFF2-40B4-BE49-F238E27FC236}">
                <a16:creationId xmlns:a16="http://schemas.microsoft.com/office/drawing/2014/main" id="{28D47331-4792-1643-A508-33E3E501DC31}"/>
              </a:ext>
            </a:extLst>
          </p:cNvPr>
          <p:cNvSpPr/>
          <p:nvPr/>
        </p:nvSpPr>
        <p:spPr>
          <a:xfrm>
            <a:off x="4968815" y="5936726"/>
            <a:ext cx="431321" cy="192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9" name="Straight Arrow Connector 1028">
            <a:extLst>
              <a:ext uri="{FF2B5EF4-FFF2-40B4-BE49-F238E27FC236}">
                <a16:creationId xmlns:a16="http://schemas.microsoft.com/office/drawing/2014/main" id="{B9794075-9A24-6D4B-8678-0ABC6827A966}"/>
              </a:ext>
            </a:extLst>
          </p:cNvPr>
          <p:cNvCxnSpPr>
            <a:stCxn id="69" idx="3"/>
            <a:endCxn id="68" idx="1"/>
          </p:cNvCxnSpPr>
          <p:nvPr/>
        </p:nvCxnSpPr>
        <p:spPr>
          <a:xfrm flipV="1">
            <a:off x="4637731" y="6269973"/>
            <a:ext cx="626682" cy="29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791D7003-0FBC-3649-929B-9FEB797BC975}"/>
              </a:ext>
            </a:extLst>
          </p:cNvPr>
          <p:cNvPicPr>
            <a:picLocks noChangeAspect="1"/>
          </p:cNvPicPr>
          <p:nvPr/>
        </p:nvPicPr>
        <p:blipFill>
          <a:blip r:embed="rId4"/>
          <a:stretch>
            <a:fillRect/>
          </a:stretch>
        </p:blipFill>
        <p:spPr>
          <a:xfrm>
            <a:off x="75991" y="1485505"/>
            <a:ext cx="3091969" cy="677074"/>
          </a:xfrm>
          <a:prstGeom prst="rect">
            <a:avLst/>
          </a:prstGeom>
        </p:spPr>
      </p:pic>
      <p:pic>
        <p:nvPicPr>
          <p:cNvPr id="1034" name="Picture 1033">
            <a:extLst>
              <a:ext uri="{FF2B5EF4-FFF2-40B4-BE49-F238E27FC236}">
                <a16:creationId xmlns:a16="http://schemas.microsoft.com/office/drawing/2014/main" id="{65444DBE-7039-3243-B14E-9EFB4C633C9A}"/>
              </a:ext>
            </a:extLst>
          </p:cNvPr>
          <p:cNvPicPr>
            <a:picLocks noChangeAspect="1"/>
          </p:cNvPicPr>
          <p:nvPr/>
        </p:nvPicPr>
        <p:blipFill rotWithShape="1">
          <a:blip r:embed="rId5"/>
          <a:srcRect r="10972" b="15197"/>
          <a:stretch/>
        </p:blipFill>
        <p:spPr>
          <a:xfrm>
            <a:off x="3533550" y="1485505"/>
            <a:ext cx="3099247" cy="720627"/>
          </a:xfrm>
          <a:prstGeom prst="rect">
            <a:avLst/>
          </a:prstGeom>
        </p:spPr>
      </p:pic>
      <p:cxnSp>
        <p:nvCxnSpPr>
          <p:cNvPr id="78" name="Straight Arrow Connector 77">
            <a:extLst>
              <a:ext uri="{FF2B5EF4-FFF2-40B4-BE49-F238E27FC236}">
                <a16:creationId xmlns:a16="http://schemas.microsoft.com/office/drawing/2014/main" id="{C5EDEB2F-3962-624D-8FE5-7C0621E7A797}"/>
              </a:ext>
            </a:extLst>
          </p:cNvPr>
          <p:cNvCxnSpPr>
            <a:cxnSpLocks/>
          </p:cNvCxnSpPr>
          <p:nvPr/>
        </p:nvCxnSpPr>
        <p:spPr>
          <a:xfrm>
            <a:off x="3225875" y="1862148"/>
            <a:ext cx="6153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2E1F2C1-3F27-7A4E-8E90-4D6710E21D03}"/>
              </a:ext>
            </a:extLst>
          </p:cNvPr>
          <p:cNvSpPr txBox="1"/>
          <p:nvPr/>
        </p:nvSpPr>
        <p:spPr>
          <a:xfrm>
            <a:off x="6189187" y="4915957"/>
            <a:ext cx="28474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Rapidly activated (hammered)</a:t>
            </a:r>
            <a:endParaRPr kumimoji="0" lang="en-US" sz="1600" b="0" i="0" u="none" strike="noStrike" kern="1200" cap="none" spc="0" normalizeH="0" baseline="-25000" noProof="0" dirty="0">
              <a:ln>
                <a:noFill/>
              </a:ln>
              <a:solidFill>
                <a:prstClr val="black"/>
              </a:solidFill>
              <a:effectLst/>
              <a:uLnTx/>
              <a:uFillTx/>
              <a:latin typeface="Cambria" panose="02040503050406030204" pitchFamily="18" charset="0"/>
              <a:ea typeface="ＭＳ Ｐゴシック" panose="020B0600070205080204" pitchFamily="34" charset="-128"/>
              <a:cs typeface="+mn-cs"/>
            </a:endParaRPr>
          </a:p>
        </p:txBody>
      </p:sp>
      <p:cxnSp>
        <p:nvCxnSpPr>
          <p:cNvPr id="27" name="Straight Arrow Connector 26">
            <a:extLst>
              <a:ext uri="{FF2B5EF4-FFF2-40B4-BE49-F238E27FC236}">
                <a16:creationId xmlns:a16="http://schemas.microsoft.com/office/drawing/2014/main" id="{31AE3060-EED0-8544-B0BA-4147AB69D404}"/>
              </a:ext>
            </a:extLst>
          </p:cNvPr>
          <p:cNvCxnSpPr>
            <a:cxnSpLocks/>
            <a:stCxn id="26" idx="1"/>
            <a:endCxn id="15" idx="3"/>
          </p:cNvCxnSpPr>
          <p:nvPr/>
        </p:nvCxnSpPr>
        <p:spPr>
          <a:xfrm flipH="1">
            <a:off x="5760432" y="5085234"/>
            <a:ext cx="428755" cy="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F3815D3-6D25-1C4F-8F83-C122729C3D7B}"/>
              </a:ext>
            </a:extLst>
          </p:cNvPr>
          <p:cNvSpPr/>
          <p:nvPr/>
        </p:nvSpPr>
        <p:spPr>
          <a:xfrm>
            <a:off x="6676790" y="1625025"/>
            <a:ext cx="249305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possible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in a refresh interval</a:t>
            </a:r>
          </a:p>
        </p:txBody>
      </p:sp>
      <p:sp>
        <p:nvSpPr>
          <p:cNvPr id="35" name="Rectangle 34">
            <a:extLst>
              <a:ext uri="{FF2B5EF4-FFF2-40B4-BE49-F238E27FC236}">
                <a16:creationId xmlns:a16="http://schemas.microsoft.com/office/drawing/2014/main" id="{C8897A0A-9C49-7141-8D45-7602BF4075C0}"/>
              </a:ext>
            </a:extLst>
          </p:cNvPr>
          <p:cNvSpPr/>
          <p:nvPr/>
        </p:nvSpPr>
        <p:spPr>
          <a:xfrm>
            <a:off x="2590800" y="6586662"/>
            <a:ext cx="483215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anose="020B0600070205080204" pitchFamily="34" charset="-128"/>
                <a:cs typeface="+mn-cs"/>
              </a:rPr>
              <a:t>Fewer activations allowed for aggressive applications</a:t>
            </a:r>
          </a:p>
        </p:txBody>
      </p:sp>
      <p:pic>
        <p:nvPicPr>
          <p:cNvPr id="44" name="Picture Placeholder 32">
            <a:extLst>
              <a:ext uri="{FF2B5EF4-FFF2-40B4-BE49-F238E27FC236}">
                <a16:creationId xmlns:a16="http://schemas.microsoft.com/office/drawing/2014/main" id="{96AE701D-6AF8-104A-8BE2-772027BAA219}"/>
              </a:ext>
            </a:extLst>
          </p:cNvPr>
          <p:cNvPicPr>
            <a:picLocks noChangeAspect="1"/>
          </p:cNvPicPr>
          <p:nvPr/>
        </p:nvPicPr>
        <p:blipFill>
          <a:blip r:embed="rId6">
            <a:extLst>
              <a:ext uri="{28A0092B-C50C-407E-A947-70E740481C1C}">
                <a14:useLocalDpi xmlns:a14="http://schemas.microsoft.com/office/drawing/2010/main" val="0"/>
              </a:ext>
            </a:extLst>
          </a:blip>
          <a:srcRect t="21589" b="21589"/>
          <a:stretch>
            <a:fillRect/>
          </a:stretch>
        </p:blipFill>
        <p:spPr>
          <a:xfrm>
            <a:off x="3450518" y="5963419"/>
            <a:ext cx="1241221" cy="705540"/>
          </a:xfrm>
          <a:prstGeom prst="rect">
            <a:avLst/>
          </a:prstGeom>
        </p:spPr>
      </p:pic>
      <p:pic>
        <p:nvPicPr>
          <p:cNvPr id="49" name="Picture Placeholder 37" descr="A picture containing text&#10;&#10;Description automatically generated">
            <a:extLst>
              <a:ext uri="{FF2B5EF4-FFF2-40B4-BE49-F238E27FC236}">
                <a16:creationId xmlns:a16="http://schemas.microsoft.com/office/drawing/2014/main" id="{E8A97868-E294-F44C-8499-9C25A3CC9485}"/>
              </a:ext>
            </a:extLst>
          </p:cNvPr>
          <p:cNvPicPr>
            <a:picLocks noChangeAspect="1"/>
          </p:cNvPicPr>
          <p:nvPr/>
        </p:nvPicPr>
        <p:blipFill>
          <a:blip r:embed="rId7">
            <a:extLst>
              <a:ext uri="{28A0092B-C50C-407E-A947-70E740481C1C}">
                <a14:useLocalDpi xmlns:a14="http://schemas.microsoft.com/office/drawing/2010/main" val="0"/>
              </a:ext>
            </a:extLst>
          </a:blip>
          <a:srcRect t="21589" b="21589"/>
          <a:stretch>
            <a:fillRect/>
          </a:stretch>
        </p:blipFill>
        <p:spPr>
          <a:xfrm>
            <a:off x="5270957" y="5926003"/>
            <a:ext cx="1241220" cy="705540"/>
          </a:xfrm>
          <a:prstGeom prst="rect">
            <a:avLst/>
          </a:prstGeom>
        </p:spPr>
      </p:pic>
      <p:sp>
        <p:nvSpPr>
          <p:cNvPr id="32" name="RedBox">
            <a:extLst>
              <a:ext uri="{FF2B5EF4-FFF2-40B4-BE49-F238E27FC236}">
                <a16:creationId xmlns:a16="http://schemas.microsoft.com/office/drawing/2014/main" id="{8CC9030F-01D3-D846-B060-1261E34C46AE}"/>
              </a:ext>
            </a:extLst>
          </p:cNvPr>
          <p:cNvSpPr/>
          <p:nvPr/>
        </p:nvSpPr>
        <p:spPr>
          <a:xfrm>
            <a:off x="380999" y="3479046"/>
            <a:ext cx="8382001" cy="914400"/>
          </a:xfrm>
          <a:prstGeom prst="round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a:ea typeface="+mn-ea"/>
                <a:cs typeface="+mn-cs"/>
              </a:rPr>
              <a:t>Cost, Power, Performance, Complexity</a:t>
            </a:r>
          </a:p>
        </p:txBody>
      </p:sp>
    </p:spTree>
    <p:extLst>
      <p:ext uri="{BB962C8B-B14F-4D97-AF65-F5344CB8AC3E}">
        <p14:creationId xmlns:p14="http://schemas.microsoft.com/office/powerpoint/2010/main" val="38804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a:t>
            </a:r>
          </a:p>
        </p:txBody>
      </p:sp>
      <p:sp>
        <p:nvSpPr>
          <p:cNvPr id="256002" name="Slide Number Placeholder 3"/>
          <p:cNvSpPr>
            <a:spLocks noGrp="1"/>
          </p:cNvSpPr>
          <p:nvPr>
            <p:ph type="sldNum" sz="quarter" idx="11"/>
          </p:nvPr>
        </p:nvSpPr>
        <p:spPr bwMode="auto">
          <a:xfrm>
            <a:off x="6777038" y="6318250"/>
            <a:ext cx="21336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rgbClr val="000000"/>
                </a:solidFill>
                <a:latin typeface="Garamond"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256003" name="TextBox 5"/>
          <p:cNvSpPr txBox="1">
            <a:spLocks noChangeArrowheads="1"/>
          </p:cNvSpPr>
          <p:nvPr/>
        </p:nvSpPr>
        <p:spPr bwMode="auto">
          <a:xfrm>
            <a:off x="228600" y="6599238"/>
            <a:ext cx="29083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a:t>
            </a: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2"/>
              </a:rPr>
              <a:t>https://lab.dsst.io/32c3-slides/7197.html</a:t>
            </a: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 </a:t>
            </a:r>
          </a:p>
        </p:txBody>
      </p:sp>
      <p:pic>
        <p:nvPicPr>
          <p:cNvPr id="256004" name="Picture 6" descr="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49796"/>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395536" y="6084004"/>
            <a:ext cx="8568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Rowhammer.js</a:t>
            </a:r>
            <a:r>
              <a:rPr kumimoji="0" lang="en-US" sz="1800" b="0" i="0" u="none" strike="noStrike" kern="1200" cap="none" spc="0" normalizeH="0" baseline="0" noProof="0" dirty="0">
                <a:ln>
                  <a:noFill/>
                </a:ln>
                <a:solidFill>
                  <a:srgbClr val="0000FF"/>
                </a:solidFill>
                <a:effectLst/>
                <a:uLnTx/>
                <a:uFillTx/>
                <a:latin typeface="Tahoma"/>
                <a:ea typeface="+mn-ea"/>
                <a:cs typeface="+mn-cs"/>
              </a:rPr>
              <a:t>: A Remote Software-Induced Fault Attack in JavaScript (DIMVA’16)</a:t>
            </a:r>
          </a:p>
        </p:txBody>
      </p:sp>
      <p:sp>
        <p:nvSpPr>
          <p:cNvPr id="2" name="Rectangle 1"/>
          <p:cNvSpPr/>
          <p:nvPr/>
        </p:nvSpPr>
        <p:spPr>
          <a:xfrm>
            <a:off x="539552" y="1043444"/>
            <a:ext cx="8064896"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00"/>
                </a:solidFill>
                <a:effectLst/>
                <a:uLnTx/>
                <a:uFillTx/>
                <a:latin typeface="Tahoma"/>
                <a:ea typeface="+mn-ea"/>
                <a:cs typeface="+mn-cs"/>
              </a:rPr>
              <a:t>“We can gain unrestricted access to systems of website visitors.”</a:t>
            </a:r>
          </a:p>
        </p:txBody>
      </p:sp>
    </p:spTree>
    <p:extLst>
      <p:ext uri="{BB962C8B-B14F-4D97-AF65-F5344CB8AC3E}">
        <p14:creationId xmlns:p14="http://schemas.microsoft.com/office/powerpoint/2010/main" val="2425646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a:latin typeface="Garamond" charset="0"/>
                <a:ea typeface="ＭＳ Ｐゴシック" charset="0"/>
                <a:cs typeface="ＭＳ Ｐゴシック" charset="0"/>
              </a:rPr>
              <a:t>More Security Implications (II)</a:t>
            </a:r>
          </a:p>
        </p:txBody>
      </p:sp>
      <p:sp>
        <p:nvSpPr>
          <p:cNvPr id="257026" name="Slide Number Placeholder 3"/>
          <p:cNvSpPr>
            <a:spLocks noGrp="1"/>
          </p:cNvSpPr>
          <p:nvPr>
            <p:ph type="sldNum" sz="quarter" idx="11"/>
          </p:nvPr>
        </p:nvSpPr>
        <p:spPr bwMode="auto">
          <a:xfrm>
            <a:off x="6777038" y="6318250"/>
            <a:ext cx="2133600" cy="4572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rgbClr val="000000"/>
                </a:solidFill>
                <a:latin typeface="Garamond"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257027" name="Picture 4" descr="drammer-attack-andro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144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8" name="TextBox 5"/>
          <p:cNvSpPr txBox="1">
            <a:spLocks noChangeArrowheads="1"/>
          </p:cNvSpPr>
          <p:nvPr/>
        </p:nvSpPr>
        <p:spPr bwMode="auto">
          <a:xfrm>
            <a:off x="228600" y="6599238"/>
            <a:ext cx="4775200"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https://fossbytes.com/drammer-rowhammer-attack-android-root-devices/</a:t>
            </a:r>
          </a:p>
        </p:txBody>
      </p:sp>
      <p:sp>
        <p:nvSpPr>
          <p:cNvPr id="2" name="Rectangle 1"/>
          <p:cNvSpPr/>
          <p:nvPr/>
        </p:nvSpPr>
        <p:spPr>
          <a:xfrm>
            <a:off x="4860032" y="6165304"/>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FF"/>
                </a:solidFill>
                <a:effectLst/>
                <a:uLnTx/>
                <a:uFillTx/>
                <a:latin typeface="Tahoma"/>
                <a:ea typeface="+mn-ea"/>
                <a:cs typeface="+mn-cs"/>
              </a:rPr>
              <a:t>Drammer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Deterministic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Rowhammer</a:t>
            </a:r>
            <a:r>
              <a:rPr kumimoji="0" lang="en-US" sz="1800" b="0" i="0" u="none" strike="noStrike" kern="1200" cap="none" spc="0" normalizeH="0" baseline="0" noProof="0" dirty="0">
                <a:ln>
                  <a:noFill/>
                </a:ln>
                <a:solidFill>
                  <a:srgbClr val="0000FF"/>
                </a:solidFill>
                <a:effectLst/>
                <a:uLnTx/>
                <a:uFillTx/>
                <a:latin typeface="Tahoma"/>
                <a:ea typeface="+mn-ea"/>
                <a:cs typeface="+mn-cs"/>
              </a:rPr>
              <a:t> Attacks on Mobile Platforms, CCS’16 </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3" name="Rectangle 2"/>
          <p:cNvSpPr/>
          <p:nvPr/>
        </p:nvSpPr>
        <p:spPr>
          <a:xfrm>
            <a:off x="539552" y="874524"/>
            <a:ext cx="7593722" cy="400110"/>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“Can gain control of a smart phone deterministically”</a:t>
            </a:r>
          </a:p>
        </p:txBody>
      </p:sp>
    </p:spTree>
    <p:extLst>
      <p:ext uri="{BB962C8B-B14F-4D97-AF65-F5344CB8AC3E}">
        <p14:creationId xmlns:p14="http://schemas.microsoft.com/office/powerpoint/2010/main" val="4235601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2099-7438-6C41-BD1E-77D3C632D919}"/>
              </a:ext>
            </a:extLst>
          </p:cNvPr>
          <p:cNvSpPr>
            <a:spLocks noGrp="1"/>
          </p:cNvSpPr>
          <p:nvPr>
            <p:ph type="title"/>
          </p:nvPr>
        </p:nvSpPr>
        <p:spPr/>
        <p:txBody>
          <a:bodyPr/>
          <a:lstStyle/>
          <a:p>
            <a:r>
              <a:rPr lang="en-US" dirty="0"/>
              <a:t>More Security Implications (III)</a:t>
            </a:r>
          </a:p>
        </p:txBody>
      </p:sp>
      <p:sp>
        <p:nvSpPr>
          <p:cNvPr id="3" name="Content Placeholder 2">
            <a:extLst>
              <a:ext uri="{FF2B5EF4-FFF2-40B4-BE49-F238E27FC236}">
                <a16:creationId xmlns:a16="http://schemas.microsoft.com/office/drawing/2014/main" id="{FDB44C18-A93F-6244-A24A-038E49A3ED5A}"/>
              </a:ext>
            </a:extLst>
          </p:cNvPr>
          <p:cNvSpPr>
            <a:spLocks noGrp="1"/>
          </p:cNvSpPr>
          <p:nvPr>
            <p:ph idx="1"/>
          </p:nvPr>
        </p:nvSpPr>
        <p:spPr>
          <a:xfrm>
            <a:off x="228600" y="914400"/>
            <a:ext cx="8610600" cy="5193723"/>
          </a:xfrm>
        </p:spPr>
        <p:txBody>
          <a:bodyPr/>
          <a:lstStyle/>
          <a:p>
            <a:r>
              <a:rPr lang="en-US" sz="2800" dirty="0"/>
              <a:t>Using an integrated GPU in a mobile system to remotely escalate privilege via the WebGL interface. </a:t>
            </a:r>
            <a:r>
              <a:rPr lang="en-US" sz="2800" dirty="0">
                <a:solidFill>
                  <a:srgbClr val="0000FF"/>
                </a:solidFill>
              </a:rPr>
              <a:t>IEEE S&amp;P 2018</a:t>
            </a:r>
          </a:p>
          <a:p>
            <a:endParaRPr lang="en-US" sz="2800" dirty="0"/>
          </a:p>
        </p:txBody>
      </p:sp>
      <p:sp>
        <p:nvSpPr>
          <p:cNvPr id="4" name="Slide Number Placeholder 3">
            <a:extLst>
              <a:ext uri="{FF2B5EF4-FFF2-40B4-BE49-F238E27FC236}">
                <a16:creationId xmlns:a16="http://schemas.microsoft.com/office/drawing/2014/main" id="{1EB5FC4B-E474-AA49-B354-1B798E487C92}"/>
              </a:ext>
            </a:extLst>
          </p:cNvPr>
          <p:cNvSpPr>
            <a:spLocks noGrp="1"/>
          </p:cNvSpPr>
          <p:nvPr>
            <p:ph type="sldNum" sz="quarter" idx="11"/>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rgbClr val="000000"/>
                </a:solidFill>
                <a:latin typeface="Garamond" panose="02020404030301010803" pitchFamily="18"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lang="en-US" altLang="en-US" smtClean="0"/>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6" name="Picture 5">
            <a:extLst>
              <a:ext uri="{FF2B5EF4-FFF2-40B4-BE49-F238E27FC236}">
                <a16:creationId xmlns:a16="http://schemas.microsoft.com/office/drawing/2014/main" id="{F5E99A8D-841C-B445-A300-93E6B3F04407}"/>
              </a:ext>
            </a:extLst>
          </p:cNvPr>
          <p:cNvPicPr>
            <a:picLocks noChangeAspect="1"/>
          </p:cNvPicPr>
          <p:nvPr/>
        </p:nvPicPr>
        <p:blipFill>
          <a:blip r:embed="rId2"/>
          <a:stretch>
            <a:fillRect/>
          </a:stretch>
        </p:blipFill>
        <p:spPr>
          <a:xfrm>
            <a:off x="228600" y="1752600"/>
            <a:ext cx="8610600" cy="2919748"/>
          </a:xfrm>
          <a:prstGeom prst="rect">
            <a:avLst/>
          </a:prstGeom>
        </p:spPr>
      </p:pic>
      <p:pic>
        <p:nvPicPr>
          <p:cNvPr id="7" name="Picture 6">
            <a:extLst>
              <a:ext uri="{FF2B5EF4-FFF2-40B4-BE49-F238E27FC236}">
                <a16:creationId xmlns:a16="http://schemas.microsoft.com/office/drawing/2014/main" id="{B1855A90-FBD8-BD41-A0F7-9D3A4C42E8B3}"/>
              </a:ext>
            </a:extLst>
          </p:cNvPr>
          <p:cNvPicPr>
            <a:picLocks noChangeAspect="1"/>
          </p:cNvPicPr>
          <p:nvPr/>
        </p:nvPicPr>
        <p:blipFill>
          <a:blip r:embed="rId3"/>
          <a:stretch>
            <a:fillRect/>
          </a:stretch>
        </p:blipFill>
        <p:spPr>
          <a:xfrm>
            <a:off x="0" y="4644746"/>
            <a:ext cx="9144000" cy="2213254"/>
          </a:xfrm>
          <a:prstGeom prst="rect">
            <a:avLst/>
          </a:prstGeom>
        </p:spPr>
      </p:pic>
    </p:spTree>
    <p:extLst>
      <p:ext uri="{BB962C8B-B14F-4D97-AF65-F5344CB8AC3E}">
        <p14:creationId xmlns:p14="http://schemas.microsoft.com/office/powerpoint/2010/main" val="2132511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800" dirty="0" err="1"/>
              <a:t>Rowhammer</a:t>
            </a:r>
            <a:r>
              <a:rPr lang="en-US" sz="2800" dirty="0"/>
              <a:t> over RDMA (I) </a:t>
            </a:r>
            <a:r>
              <a:rPr lang="en-US" sz="2800" dirty="0">
                <a:solidFill>
                  <a:srgbClr val="0000FF"/>
                </a:solidFill>
              </a:rPr>
              <a:t>USENIX ATC 2018</a:t>
            </a:r>
            <a:endParaRPr lang="en-US" sz="2800" dirty="0"/>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rgbClr val="000000"/>
                </a:solidFill>
                <a:latin typeface="Garamond" panose="02020404030301010803" pitchFamily="18"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lang="en-US" altLang="en-US" smtClean="0"/>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45FE8274-3CEC-914D-A2AC-AEE06FD6BF36}"/>
              </a:ext>
            </a:extLst>
          </p:cNvPr>
          <p:cNvPicPr>
            <a:picLocks noChangeAspect="1"/>
          </p:cNvPicPr>
          <p:nvPr/>
        </p:nvPicPr>
        <p:blipFill>
          <a:blip r:embed="rId2"/>
          <a:stretch>
            <a:fillRect/>
          </a:stretch>
        </p:blipFill>
        <p:spPr>
          <a:xfrm>
            <a:off x="0" y="1371600"/>
            <a:ext cx="9144000" cy="3248234"/>
          </a:xfrm>
          <a:prstGeom prst="rect">
            <a:avLst/>
          </a:prstGeom>
        </p:spPr>
      </p:pic>
      <p:pic>
        <p:nvPicPr>
          <p:cNvPr id="6" name="Picture 5">
            <a:extLst>
              <a:ext uri="{FF2B5EF4-FFF2-40B4-BE49-F238E27FC236}">
                <a16:creationId xmlns:a16="http://schemas.microsoft.com/office/drawing/2014/main" id="{3AD7630A-1496-6140-AC68-E6A296637906}"/>
              </a:ext>
            </a:extLst>
          </p:cNvPr>
          <p:cNvPicPr>
            <a:picLocks noChangeAspect="1"/>
          </p:cNvPicPr>
          <p:nvPr/>
        </p:nvPicPr>
        <p:blipFill>
          <a:blip r:embed="rId3"/>
          <a:stretch>
            <a:fillRect/>
          </a:stretch>
        </p:blipFill>
        <p:spPr>
          <a:xfrm>
            <a:off x="0" y="4572000"/>
            <a:ext cx="9144000" cy="2286000"/>
          </a:xfrm>
          <a:prstGeom prst="rect">
            <a:avLst/>
          </a:prstGeom>
        </p:spPr>
      </p:pic>
    </p:spTree>
    <p:extLst>
      <p:ext uri="{BB962C8B-B14F-4D97-AF65-F5344CB8AC3E}">
        <p14:creationId xmlns:p14="http://schemas.microsoft.com/office/powerpoint/2010/main" val="120468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err="1"/>
              <a:t>Rowhammer</a:t>
            </a:r>
            <a:r>
              <a:rPr lang="en-US" dirty="0"/>
              <a:t> over RDMA (II)</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rgbClr val="000000"/>
                </a:solidFill>
                <a:latin typeface="Garamond" panose="02020404030301010803" pitchFamily="18"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EC082-DB60-894D-A65F-EC5CC660E7FA}" type="slidenum">
              <a:rPr lang="en-US" altLang="en-US" smtClean="0"/>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8" name="Picture 7">
            <a:extLst>
              <a:ext uri="{FF2B5EF4-FFF2-40B4-BE49-F238E27FC236}">
                <a16:creationId xmlns:a16="http://schemas.microsoft.com/office/drawing/2014/main" id="{B1ED6C72-D6C8-A64D-A930-70738D148178}"/>
              </a:ext>
            </a:extLst>
          </p:cNvPr>
          <p:cNvPicPr>
            <a:picLocks noChangeAspect="1"/>
          </p:cNvPicPr>
          <p:nvPr/>
        </p:nvPicPr>
        <p:blipFill>
          <a:blip r:embed="rId2"/>
          <a:stretch>
            <a:fillRect/>
          </a:stretch>
        </p:blipFill>
        <p:spPr>
          <a:xfrm>
            <a:off x="596900" y="4255492"/>
            <a:ext cx="7874000" cy="2578100"/>
          </a:xfrm>
          <a:prstGeom prst="rect">
            <a:avLst/>
          </a:prstGeom>
        </p:spPr>
      </p:pic>
      <p:pic>
        <p:nvPicPr>
          <p:cNvPr id="9" name="Picture 8">
            <a:extLst>
              <a:ext uri="{FF2B5EF4-FFF2-40B4-BE49-F238E27FC236}">
                <a16:creationId xmlns:a16="http://schemas.microsoft.com/office/drawing/2014/main" id="{8F3C3AC7-2028-0549-AFBC-7C3F334D5BF0}"/>
              </a:ext>
            </a:extLst>
          </p:cNvPr>
          <p:cNvPicPr>
            <a:picLocks noChangeAspect="1"/>
          </p:cNvPicPr>
          <p:nvPr/>
        </p:nvPicPr>
        <p:blipFill>
          <a:blip r:embed="rId3"/>
          <a:stretch>
            <a:fillRect/>
          </a:stretch>
        </p:blipFill>
        <p:spPr>
          <a:xfrm>
            <a:off x="0" y="1628800"/>
            <a:ext cx="5950364" cy="2184197"/>
          </a:xfrm>
          <a:prstGeom prst="rect">
            <a:avLst/>
          </a:prstGeom>
        </p:spPr>
      </p:pic>
      <p:pic>
        <p:nvPicPr>
          <p:cNvPr id="10" name="Picture 9">
            <a:extLst>
              <a:ext uri="{FF2B5EF4-FFF2-40B4-BE49-F238E27FC236}">
                <a16:creationId xmlns:a16="http://schemas.microsoft.com/office/drawing/2014/main" id="{4E570075-D012-684E-8F83-89BAA734C085}"/>
              </a:ext>
            </a:extLst>
          </p:cNvPr>
          <p:cNvPicPr>
            <a:picLocks noChangeAspect="1"/>
          </p:cNvPicPr>
          <p:nvPr/>
        </p:nvPicPr>
        <p:blipFill>
          <a:blip r:embed="rId4"/>
          <a:stretch>
            <a:fillRect/>
          </a:stretch>
        </p:blipFill>
        <p:spPr>
          <a:xfrm>
            <a:off x="5950364" y="1697211"/>
            <a:ext cx="3174187" cy="2325913"/>
          </a:xfrm>
          <a:prstGeom prst="rect">
            <a:avLst/>
          </a:prstGeom>
        </p:spPr>
      </p:pic>
    </p:spTree>
    <p:extLst>
      <p:ext uri="{BB962C8B-B14F-4D97-AF65-F5344CB8AC3E}">
        <p14:creationId xmlns:p14="http://schemas.microsoft.com/office/powerpoint/2010/main" val="122558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A8ED-8B06-4E74-8F51-22EA0B25CC64}"/>
              </a:ext>
            </a:extLst>
          </p:cNvPr>
          <p:cNvSpPr>
            <a:spLocks noGrp="1"/>
          </p:cNvSpPr>
          <p:nvPr>
            <p:ph type="title"/>
          </p:nvPr>
        </p:nvSpPr>
        <p:spPr/>
        <p:txBody>
          <a:bodyPr/>
          <a:lstStyle/>
          <a:p>
            <a:r>
              <a:rPr lang="en-US" sz="3200" dirty="0"/>
              <a:t>Most DRAM Modules Are Vulnerable (2020)</a:t>
            </a:r>
            <a:endParaRPr lang="en-CH" sz="3200" dirty="0"/>
          </a:p>
        </p:txBody>
      </p:sp>
      <p:pic>
        <p:nvPicPr>
          <p:cNvPr id="4" name="Picture 3">
            <a:extLst>
              <a:ext uri="{FF2B5EF4-FFF2-40B4-BE49-F238E27FC236}">
                <a16:creationId xmlns:a16="http://schemas.microsoft.com/office/drawing/2014/main" id="{6281FC3C-DAB1-4E9B-8B59-29C8C5112BE9}"/>
              </a:ext>
            </a:extLst>
          </p:cNvPr>
          <p:cNvPicPr>
            <a:picLocks noChangeAspect="1"/>
          </p:cNvPicPr>
          <p:nvPr/>
        </p:nvPicPr>
        <p:blipFill>
          <a:blip r:embed="rId3"/>
          <a:stretch>
            <a:fillRect/>
          </a:stretch>
        </p:blipFill>
        <p:spPr>
          <a:xfrm>
            <a:off x="1464908" y="1138516"/>
            <a:ext cx="6214184" cy="2680628"/>
          </a:xfrm>
          <a:prstGeom prst="rect">
            <a:avLst/>
          </a:prstGeom>
        </p:spPr>
      </p:pic>
      <p:sp>
        <p:nvSpPr>
          <p:cNvPr id="5" name="Rectangle 4">
            <a:extLst>
              <a:ext uri="{FF2B5EF4-FFF2-40B4-BE49-F238E27FC236}">
                <a16:creationId xmlns:a16="http://schemas.microsoft.com/office/drawing/2014/main" id="{12DDF2CA-0DDD-4838-99ED-00294F67B6E6}"/>
              </a:ext>
            </a:extLst>
          </p:cNvPr>
          <p:cNvSpPr/>
          <p:nvPr/>
        </p:nvSpPr>
        <p:spPr>
          <a:xfrm>
            <a:off x="3221502" y="1543695"/>
            <a:ext cx="3179298" cy="295421"/>
          </a:xfrm>
          <a:prstGeom prst="rect">
            <a:avLst/>
          </a:prstGeom>
          <a:solidFill>
            <a:schemeClr val="accent2">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295CFC0-913F-43EF-B500-0EAA2AF355AA}"/>
              </a:ext>
            </a:extLst>
          </p:cNvPr>
          <p:cNvSpPr/>
          <p:nvPr/>
        </p:nvSpPr>
        <p:spPr>
          <a:xfrm>
            <a:off x="1631853" y="1987519"/>
            <a:ext cx="647113" cy="1669193"/>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3C3407C-F132-4C9F-AD02-3051D4728902}"/>
              </a:ext>
            </a:extLst>
          </p:cNvPr>
          <p:cNvSpPr/>
          <p:nvPr/>
        </p:nvSpPr>
        <p:spPr>
          <a:xfrm>
            <a:off x="2278966" y="3158742"/>
            <a:ext cx="254000" cy="497970"/>
          </a:xfrm>
          <a:prstGeom prst="rect">
            <a:avLst/>
          </a:prstGeom>
          <a:solidFill>
            <a:srgbClr val="53823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45F6CEE-E573-45B8-85A6-6986A4515B3B}"/>
              </a:ext>
            </a:extLst>
          </p:cNvPr>
          <p:cNvSpPr/>
          <p:nvPr/>
        </p:nvSpPr>
        <p:spPr>
          <a:xfrm>
            <a:off x="2352333" y="1987505"/>
            <a:ext cx="515045" cy="1117617"/>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8DEF07-4485-4981-9FFE-FA256DABF235}"/>
              </a:ext>
            </a:extLst>
          </p:cNvPr>
          <p:cNvSpPr/>
          <p:nvPr/>
        </p:nvSpPr>
        <p:spPr>
          <a:xfrm>
            <a:off x="2613378" y="3105122"/>
            <a:ext cx="254000" cy="551590"/>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2216253-C790-46F4-9B55-6520099F5216}"/>
              </a:ext>
            </a:extLst>
          </p:cNvPr>
          <p:cNvSpPr/>
          <p:nvPr/>
        </p:nvSpPr>
        <p:spPr>
          <a:xfrm>
            <a:off x="1651098" y="1298829"/>
            <a:ext cx="1216280" cy="552644"/>
          </a:xfrm>
          <a:prstGeom prst="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649E3538-626A-49D1-84A9-7D652999B209}"/>
              </a:ext>
            </a:extLst>
          </p:cNvPr>
          <p:cNvGrpSpPr/>
          <p:nvPr/>
        </p:nvGrpSpPr>
        <p:grpSpPr>
          <a:xfrm>
            <a:off x="0" y="4014614"/>
            <a:ext cx="9144001" cy="759715"/>
            <a:chOff x="-1" y="5309113"/>
            <a:chExt cx="9144001" cy="913989"/>
          </a:xfrm>
        </p:grpSpPr>
        <p:sp>
          <p:nvSpPr>
            <p:cNvPr id="13" name="Content Placeholder 2">
              <a:extLst>
                <a:ext uri="{FF2B5EF4-FFF2-40B4-BE49-F238E27FC236}">
                  <a16:creationId xmlns:a16="http://schemas.microsoft.com/office/drawing/2014/main" id="{C1E54BF0-D0EC-4475-B92D-CB7D285624FC}"/>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FF0000"/>
                  </a:solidFill>
                </a:rPr>
                <a:t>All tested DRAM types </a:t>
              </a:r>
              <a:r>
                <a:rPr lang="en-US" sz="2600" dirty="0"/>
                <a:t>are </a:t>
              </a:r>
              <a:r>
                <a:rPr lang="en-US" sz="2600" dirty="0">
                  <a:solidFill>
                    <a:srgbClr val="FF0000"/>
                  </a:solidFill>
                </a:rPr>
                <a:t>susceptible</a:t>
              </a:r>
              <a:r>
                <a:rPr lang="en-US" sz="2600" dirty="0"/>
                <a:t> to </a:t>
              </a:r>
              <a:r>
                <a:rPr lang="en-US" sz="2600" dirty="0" err="1"/>
                <a:t>RowHammer</a:t>
              </a:r>
              <a:r>
                <a:rPr lang="en-US" sz="2600" dirty="0"/>
                <a:t> bitflips</a:t>
              </a:r>
            </a:p>
          </p:txBody>
        </p:sp>
        <p:cxnSp>
          <p:nvCxnSpPr>
            <p:cNvPr id="14" name="Straight Connector 13">
              <a:extLst>
                <a:ext uri="{FF2B5EF4-FFF2-40B4-BE49-F238E27FC236}">
                  <a16:creationId xmlns:a16="http://schemas.microsoft.com/office/drawing/2014/main" id="{E6A31851-B212-4C98-BAB6-E6D615682BEE}"/>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A068178-C0A7-41AE-8E4D-4391A41307CF}"/>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4843258-A3FF-4B88-964A-2636C855E09E}"/>
              </a:ext>
            </a:extLst>
          </p:cNvPr>
          <p:cNvSpPr txBox="1"/>
          <p:nvPr/>
        </p:nvSpPr>
        <p:spPr>
          <a:xfrm>
            <a:off x="0" y="5349730"/>
            <a:ext cx="9144000" cy="584775"/>
          </a:xfrm>
          <a:prstGeom prst="rect">
            <a:avLst/>
          </a:prstGeom>
          <a:noFill/>
        </p:spPr>
        <p:txBody>
          <a:bodyPr wrap="square">
            <a:spAutoFit/>
          </a:bodyPr>
          <a:lstStyle/>
          <a:p>
            <a:pPr algn="ctr"/>
            <a:r>
              <a:rPr lang="en-US" sz="3200" b="1" dirty="0">
                <a:latin typeface="Cambria" panose="02040503050406030204" pitchFamily="18" charset="0"/>
                <a:ea typeface="Cambria" panose="02040503050406030204" pitchFamily="18" charset="0"/>
              </a:rPr>
              <a:t>What about High Bandwidth Memory (HBM)?</a:t>
            </a:r>
          </a:p>
        </p:txBody>
      </p:sp>
      <p:sp>
        <p:nvSpPr>
          <p:cNvPr id="3" name="TextBox 2">
            <a:extLst>
              <a:ext uri="{FF2B5EF4-FFF2-40B4-BE49-F238E27FC236}">
                <a16:creationId xmlns:a16="http://schemas.microsoft.com/office/drawing/2014/main" id="{DF54C1EB-5A0B-9DC5-13DA-561E5311802E}"/>
              </a:ext>
            </a:extLst>
          </p:cNvPr>
          <p:cNvSpPr txBox="1"/>
          <p:nvPr/>
        </p:nvSpPr>
        <p:spPr>
          <a:xfrm>
            <a:off x="1115534" y="6347378"/>
            <a:ext cx="7391234" cy="523220"/>
          </a:xfrm>
          <a:prstGeom prst="rect">
            <a:avLst/>
          </a:prstGeom>
          <a:noFill/>
        </p:spPr>
        <p:txBody>
          <a:bodyPr wrap="square" rtlCol="0">
            <a:spAutoFit/>
          </a:bodyPr>
          <a:lstStyle/>
          <a:p>
            <a:pPr algn="ctr"/>
            <a:r>
              <a:rPr lang="en-US" sz="1400" dirty="0">
                <a:latin typeface="Cambria" panose="02040503050406030204" pitchFamily="18" charset="0"/>
              </a:rPr>
              <a:t>Kim et al., </a:t>
            </a:r>
            <a:r>
              <a:rPr lang="en-US" sz="1400" b="1" dirty="0">
                <a:latin typeface="Cambria" panose="02040503050406030204" pitchFamily="18" charset="0"/>
              </a:rPr>
              <a:t>”</a:t>
            </a:r>
            <a:r>
              <a:rPr lang="en-US" sz="1400" dirty="0">
                <a:latin typeface="Cambria" panose="02040503050406030204" pitchFamily="18" charset="0"/>
                <a:hlinkClick r:id="rId4"/>
              </a:rPr>
              <a:t>Revisiting RowHammer: An Experimental Analysis of </a:t>
            </a:r>
            <a:br>
              <a:rPr lang="en-US" sz="1400" dirty="0">
                <a:latin typeface="Cambria" panose="02040503050406030204" pitchFamily="18" charset="0"/>
                <a:hlinkClick r:id="rId4"/>
              </a:rPr>
            </a:br>
            <a:r>
              <a:rPr lang="en-US" sz="1400" dirty="0">
                <a:latin typeface="Cambria" panose="02040503050406030204" pitchFamily="18" charset="0"/>
                <a:hlinkClick r:id="rId4"/>
              </a:rPr>
              <a:t>Modern DRAM Devices and Mitigation Techniques</a:t>
            </a:r>
            <a:r>
              <a:rPr lang="en-US" sz="1400" b="1" dirty="0">
                <a:latin typeface="Cambria" panose="02040503050406030204" pitchFamily="18" charset="0"/>
              </a:rPr>
              <a:t>," </a:t>
            </a:r>
            <a:r>
              <a:rPr lang="en-US" sz="1400" dirty="0">
                <a:latin typeface="Cambria" panose="02040503050406030204" pitchFamily="18" charset="0"/>
              </a:rPr>
              <a:t>in ISCA, 2020.</a:t>
            </a:r>
          </a:p>
        </p:txBody>
      </p:sp>
    </p:spTree>
    <p:extLst>
      <p:ext uri="{BB962C8B-B14F-4D97-AF65-F5344CB8AC3E}">
        <p14:creationId xmlns:p14="http://schemas.microsoft.com/office/powerpoint/2010/main" val="17329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(VI)</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dirty="0">
                <a:solidFill>
                  <a:srgbClr val="0000FF"/>
                </a:solidFill>
              </a:rPr>
              <a:t>IEEE S&amp;P 2020</a:t>
            </a:r>
          </a:p>
        </p:txBody>
      </p:sp>
      <p:pic>
        <p:nvPicPr>
          <p:cNvPr id="5" name="Picture 4">
            <a:extLst>
              <a:ext uri="{FF2B5EF4-FFF2-40B4-BE49-F238E27FC236}">
                <a16:creationId xmlns:a16="http://schemas.microsoft.com/office/drawing/2014/main" id="{D745B4AC-3067-8A48-B04D-4A3092EA840C}"/>
              </a:ext>
            </a:extLst>
          </p:cNvPr>
          <p:cNvPicPr>
            <a:picLocks noChangeAspect="1"/>
          </p:cNvPicPr>
          <p:nvPr/>
        </p:nvPicPr>
        <p:blipFill>
          <a:blip r:embed="rId2"/>
          <a:stretch>
            <a:fillRect/>
          </a:stretch>
        </p:blipFill>
        <p:spPr>
          <a:xfrm>
            <a:off x="-38100" y="4557489"/>
            <a:ext cx="9144000" cy="2230842"/>
          </a:xfrm>
          <a:prstGeom prst="rect">
            <a:avLst/>
          </a:prstGeom>
        </p:spPr>
      </p:pic>
      <p:pic>
        <p:nvPicPr>
          <p:cNvPr id="6" name="Picture 5">
            <a:extLst>
              <a:ext uri="{FF2B5EF4-FFF2-40B4-BE49-F238E27FC236}">
                <a16:creationId xmlns:a16="http://schemas.microsoft.com/office/drawing/2014/main" id="{99EAD922-3006-1641-B426-161305FFD6E3}"/>
              </a:ext>
            </a:extLst>
          </p:cNvPr>
          <p:cNvPicPr>
            <a:picLocks noChangeAspect="1"/>
          </p:cNvPicPr>
          <p:nvPr/>
        </p:nvPicPr>
        <p:blipFill>
          <a:blip r:embed="rId3"/>
          <a:stretch>
            <a:fillRect/>
          </a:stretch>
        </p:blipFill>
        <p:spPr>
          <a:xfrm>
            <a:off x="4847594" y="1204608"/>
            <a:ext cx="3103364" cy="3352881"/>
          </a:xfrm>
          <a:prstGeom prst="rect">
            <a:avLst/>
          </a:prstGeom>
        </p:spPr>
      </p:pic>
    </p:spTree>
    <p:extLst>
      <p:ext uri="{BB962C8B-B14F-4D97-AF65-F5344CB8AC3E}">
        <p14:creationId xmlns:p14="http://schemas.microsoft.com/office/powerpoint/2010/main" val="2096240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2019</a:t>
            </a:r>
          </a:p>
          <a:p>
            <a:endParaRPr lang="en-US" dirty="0"/>
          </a:p>
        </p:txBody>
      </p:sp>
      <p:pic>
        <p:nvPicPr>
          <p:cNvPr id="6" name="Picture 5">
            <a:extLst>
              <a:ext uri="{FF2B5EF4-FFF2-40B4-BE49-F238E27FC236}">
                <a16:creationId xmlns:a16="http://schemas.microsoft.com/office/drawing/2014/main" id="{ADA32E6C-A832-7F43-84D9-9C9C4582E752}"/>
              </a:ext>
            </a:extLst>
          </p:cNvPr>
          <p:cNvPicPr>
            <a:picLocks noChangeAspect="1"/>
          </p:cNvPicPr>
          <p:nvPr/>
        </p:nvPicPr>
        <p:blipFill>
          <a:blip r:embed="rId2"/>
          <a:stretch>
            <a:fillRect/>
          </a:stretch>
        </p:blipFill>
        <p:spPr>
          <a:xfrm>
            <a:off x="228600" y="1528487"/>
            <a:ext cx="8682217" cy="2493994"/>
          </a:xfrm>
          <a:prstGeom prst="rect">
            <a:avLst/>
          </a:prstGeom>
        </p:spPr>
      </p:pic>
      <p:pic>
        <p:nvPicPr>
          <p:cNvPr id="7" name="Picture 6">
            <a:extLst>
              <a:ext uri="{FF2B5EF4-FFF2-40B4-BE49-F238E27FC236}">
                <a16:creationId xmlns:a16="http://schemas.microsoft.com/office/drawing/2014/main" id="{AC305D6E-CDEE-9C42-9EF6-D0DFEF187174}"/>
              </a:ext>
            </a:extLst>
          </p:cNvPr>
          <p:cNvPicPr>
            <a:picLocks noChangeAspect="1"/>
          </p:cNvPicPr>
          <p:nvPr/>
        </p:nvPicPr>
        <p:blipFill>
          <a:blip r:embed="rId3"/>
          <a:stretch>
            <a:fillRect/>
          </a:stretch>
        </p:blipFill>
        <p:spPr>
          <a:xfrm>
            <a:off x="-38100" y="4221088"/>
            <a:ext cx="9144000" cy="2168769"/>
          </a:xfrm>
          <a:prstGeom prst="rect">
            <a:avLst/>
          </a:prstGeom>
        </p:spPr>
      </p:pic>
    </p:spTree>
    <p:extLst>
      <p:ext uri="{BB962C8B-B14F-4D97-AF65-F5344CB8AC3E}">
        <p14:creationId xmlns:p14="http://schemas.microsoft.com/office/powerpoint/2010/main" val="2197782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18CF-AFA4-B140-8F78-17FA6388B060}"/>
              </a:ext>
            </a:extLst>
          </p:cNvPr>
          <p:cNvSpPr>
            <a:spLocks noGrp="1"/>
          </p:cNvSpPr>
          <p:nvPr>
            <p:ph type="title"/>
          </p:nvPr>
        </p:nvSpPr>
        <p:spPr/>
        <p:txBody>
          <a:bodyPr/>
          <a:lstStyle/>
          <a:p>
            <a:r>
              <a:rPr lang="en-US" dirty="0"/>
              <a:t>More Security Implications (VIII)</a:t>
            </a:r>
          </a:p>
        </p:txBody>
      </p:sp>
      <p:sp>
        <p:nvSpPr>
          <p:cNvPr id="3" name="Content Placeholder 2">
            <a:extLst>
              <a:ext uri="{FF2B5EF4-FFF2-40B4-BE49-F238E27FC236}">
                <a16:creationId xmlns:a16="http://schemas.microsoft.com/office/drawing/2014/main" id="{3A10F98D-E235-E44D-A6C0-AEE698D2A8FC}"/>
              </a:ext>
            </a:extLst>
          </p:cNvPr>
          <p:cNvSpPr>
            <a:spLocks noGrp="1"/>
          </p:cNvSpPr>
          <p:nvPr>
            <p:ph idx="1"/>
          </p:nvPr>
        </p:nvSpPr>
        <p:spPr/>
        <p:txBody>
          <a:bodyPr/>
          <a:lstStyle/>
          <a:p>
            <a:r>
              <a:rPr lang="en-US" dirty="0">
                <a:solidFill>
                  <a:srgbClr val="0000FF"/>
                </a:solidFill>
              </a:rPr>
              <a:t>USENIX Security 2020</a:t>
            </a:r>
          </a:p>
          <a:p>
            <a:endParaRPr lang="en-US" dirty="0"/>
          </a:p>
        </p:txBody>
      </p:sp>
      <p:pic>
        <p:nvPicPr>
          <p:cNvPr id="4" name="Picture 3">
            <a:extLst>
              <a:ext uri="{FF2B5EF4-FFF2-40B4-BE49-F238E27FC236}">
                <a16:creationId xmlns:a16="http://schemas.microsoft.com/office/drawing/2014/main" id="{B94006CA-6278-A142-A76D-9CA853A19CC7}"/>
              </a:ext>
            </a:extLst>
          </p:cNvPr>
          <p:cNvPicPr>
            <a:picLocks noChangeAspect="1"/>
          </p:cNvPicPr>
          <p:nvPr/>
        </p:nvPicPr>
        <p:blipFill>
          <a:blip r:embed="rId2"/>
          <a:stretch>
            <a:fillRect/>
          </a:stretch>
        </p:blipFill>
        <p:spPr>
          <a:xfrm>
            <a:off x="519522" y="1484784"/>
            <a:ext cx="7920558" cy="1911447"/>
          </a:xfrm>
          <a:prstGeom prst="rect">
            <a:avLst/>
          </a:prstGeom>
        </p:spPr>
      </p:pic>
      <p:pic>
        <p:nvPicPr>
          <p:cNvPr id="5" name="Picture 4">
            <a:extLst>
              <a:ext uri="{FF2B5EF4-FFF2-40B4-BE49-F238E27FC236}">
                <a16:creationId xmlns:a16="http://schemas.microsoft.com/office/drawing/2014/main" id="{493D59EF-DDD3-BB48-80CD-308D55AA82F7}"/>
              </a:ext>
            </a:extLst>
          </p:cNvPr>
          <p:cNvPicPr>
            <a:picLocks noChangeAspect="1"/>
          </p:cNvPicPr>
          <p:nvPr/>
        </p:nvPicPr>
        <p:blipFill>
          <a:blip r:embed="rId3"/>
          <a:stretch>
            <a:fillRect/>
          </a:stretch>
        </p:blipFill>
        <p:spPr>
          <a:xfrm>
            <a:off x="627720" y="3559297"/>
            <a:ext cx="7812360" cy="3277851"/>
          </a:xfrm>
          <a:prstGeom prst="rect">
            <a:avLst/>
          </a:prstGeom>
        </p:spPr>
      </p:pic>
    </p:spTree>
    <p:extLst>
      <p:ext uri="{BB962C8B-B14F-4D97-AF65-F5344CB8AC3E}">
        <p14:creationId xmlns:p14="http://schemas.microsoft.com/office/powerpoint/2010/main" val="14157987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235C-9E23-FB47-96DB-7880CBCAFB46}"/>
              </a:ext>
            </a:extLst>
          </p:cNvPr>
          <p:cNvSpPr>
            <a:spLocks noGrp="1"/>
          </p:cNvSpPr>
          <p:nvPr>
            <p:ph type="title"/>
          </p:nvPr>
        </p:nvSpPr>
        <p:spPr/>
        <p:txBody>
          <a:bodyPr/>
          <a:lstStyle/>
          <a:p>
            <a:r>
              <a:rPr lang="en-US" dirty="0"/>
              <a:t>More Security Implications (IX)</a:t>
            </a:r>
          </a:p>
        </p:txBody>
      </p:sp>
      <p:sp>
        <p:nvSpPr>
          <p:cNvPr id="3" name="Content Placeholder 2">
            <a:extLst>
              <a:ext uri="{FF2B5EF4-FFF2-40B4-BE49-F238E27FC236}">
                <a16:creationId xmlns:a16="http://schemas.microsoft.com/office/drawing/2014/main" id="{775CC9D5-1435-D544-9861-45F4CF9DE692}"/>
              </a:ext>
            </a:extLst>
          </p:cNvPr>
          <p:cNvSpPr>
            <a:spLocks noGrp="1"/>
          </p:cNvSpPr>
          <p:nvPr>
            <p:ph idx="1"/>
          </p:nvPr>
        </p:nvSpPr>
        <p:spPr>
          <a:xfrm>
            <a:off x="228600" y="914400"/>
            <a:ext cx="8610600" cy="5193723"/>
          </a:xfrm>
        </p:spPr>
        <p:txBody>
          <a:bodyPr/>
          <a:lstStyle/>
          <a:p>
            <a:r>
              <a:rPr lang="en-US" sz="2200" dirty="0" err="1"/>
              <a:t>Rowhammer</a:t>
            </a:r>
            <a:r>
              <a:rPr lang="en-US" sz="2200" dirty="0"/>
              <a:t> on MLC NAND Flash (based on [Cai+, HPCA 2017])</a:t>
            </a:r>
          </a:p>
        </p:txBody>
      </p:sp>
      <p:sp>
        <p:nvSpPr>
          <p:cNvPr id="4" name="Slide Number Placeholder 3">
            <a:extLst>
              <a:ext uri="{FF2B5EF4-FFF2-40B4-BE49-F238E27FC236}">
                <a16:creationId xmlns:a16="http://schemas.microsoft.com/office/drawing/2014/main" id="{46BDB288-2497-4948-9204-808023AA137E}"/>
              </a:ext>
            </a:extLst>
          </p:cNvPr>
          <p:cNvSpPr>
            <a:spLocks noGrp="1"/>
          </p:cNvSpPr>
          <p:nvPr>
            <p:ph type="sldNum" sz="quarter" idx="11"/>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rgbClr val="000000"/>
                </a:solidFill>
                <a:latin typeface="Garamond" charset="0"/>
                <a:ea typeface="+mn-ea"/>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574D81-B5DE-384D-B24B-566C679AE608}" type="slidenum">
              <a:rPr lang="en-US" smtClean="0"/>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5" name="Picture 4">
            <a:extLst>
              <a:ext uri="{FF2B5EF4-FFF2-40B4-BE49-F238E27FC236}">
                <a16:creationId xmlns:a16="http://schemas.microsoft.com/office/drawing/2014/main" id="{CEDBBC94-CF31-644E-9E52-AFB129E67C89}"/>
              </a:ext>
            </a:extLst>
          </p:cNvPr>
          <p:cNvPicPr>
            <a:picLocks noChangeAspect="1"/>
          </p:cNvPicPr>
          <p:nvPr/>
        </p:nvPicPr>
        <p:blipFill>
          <a:blip r:embed="rId2"/>
          <a:stretch>
            <a:fillRect/>
          </a:stretch>
        </p:blipFill>
        <p:spPr>
          <a:xfrm>
            <a:off x="1187624" y="2305221"/>
            <a:ext cx="6850124" cy="2139202"/>
          </a:xfrm>
          <a:prstGeom prst="rect">
            <a:avLst/>
          </a:prstGeom>
        </p:spPr>
      </p:pic>
      <p:pic>
        <p:nvPicPr>
          <p:cNvPr id="6" name="Picture 5">
            <a:extLst>
              <a:ext uri="{FF2B5EF4-FFF2-40B4-BE49-F238E27FC236}">
                <a16:creationId xmlns:a16="http://schemas.microsoft.com/office/drawing/2014/main" id="{B4C6CAD8-6CC2-B744-88E0-B520DC10AE1C}"/>
              </a:ext>
            </a:extLst>
          </p:cNvPr>
          <p:cNvPicPr>
            <a:picLocks noChangeAspect="1"/>
          </p:cNvPicPr>
          <p:nvPr/>
        </p:nvPicPr>
        <p:blipFill>
          <a:blip r:embed="rId3"/>
          <a:stretch>
            <a:fillRect/>
          </a:stretch>
        </p:blipFill>
        <p:spPr>
          <a:xfrm>
            <a:off x="1475656" y="1452401"/>
            <a:ext cx="6048672" cy="840400"/>
          </a:xfrm>
          <a:prstGeom prst="rect">
            <a:avLst/>
          </a:prstGeom>
        </p:spPr>
      </p:pic>
      <p:pic>
        <p:nvPicPr>
          <p:cNvPr id="7" name="Picture 6">
            <a:extLst>
              <a:ext uri="{FF2B5EF4-FFF2-40B4-BE49-F238E27FC236}">
                <a16:creationId xmlns:a16="http://schemas.microsoft.com/office/drawing/2014/main" id="{C351BE58-CBB7-4F4E-BAF4-419283637ADD}"/>
              </a:ext>
            </a:extLst>
          </p:cNvPr>
          <p:cNvPicPr>
            <a:picLocks noChangeAspect="1"/>
          </p:cNvPicPr>
          <p:nvPr/>
        </p:nvPicPr>
        <p:blipFill>
          <a:blip r:embed="rId4"/>
          <a:stretch>
            <a:fillRect/>
          </a:stretch>
        </p:blipFill>
        <p:spPr>
          <a:xfrm>
            <a:off x="1" y="4660491"/>
            <a:ext cx="9144000" cy="2197510"/>
          </a:xfrm>
          <a:prstGeom prst="rect">
            <a:avLst/>
          </a:prstGeom>
        </p:spPr>
      </p:pic>
    </p:spTree>
    <p:extLst>
      <p:ext uri="{BB962C8B-B14F-4D97-AF65-F5344CB8AC3E}">
        <p14:creationId xmlns:p14="http://schemas.microsoft.com/office/powerpoint/2010/main" val="1672653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878D-53BD-476A-A927-85653708E9D3}"/>
              </a:ext>
            </a:extLst>
          </p:cNvPr>
          <p:cNvSpPr>
            <a:spLocks noGrp="1"/>
          </p:cNvSpPr>
          <p:nvPr>
            <p:ph type="title"/>
          </p:nvPr>
        </p:nvSpPr>
        <p:spPr/>
        <p:txBody>
          <a:bodyPr/>
          <a:lstStyle/>
          <a:p>
            <a:r>
              <a:rPr lang="en-US" dirty="0"/>
              <a:t>DRAM Array Layout</a:t>
            </a:r>
            <a:endParaRPr lang="en-CH" dirty="0"/>
          </a:p>
        </p:txBody>
      </p:sp>
      <p:grpSp>
        <p:nvGrpSpPr>
          <p:cNvPr id="89" name="Group 88">
            <a:extLst>
              <a:ext uri="{FF2B5EF4-FFF2-40B4-BE49-F238E27FC236}">
                <a16:creationId xmlns:a16="http://schemas.microsoft.com/office/drawing/2014/main" id="{733FD339-BFBC-42EA-B754-6D7169B194A5}"/>
              </a:ext>
            </a:extLst>
          </p:cNvPr>
          <p:cNvGrpSpPr/>
          <p:nvPr/>
        </p:nvGrpSpPr>
        <p:grpSpPr>
          <a:xfrm>
            <a:off x="86902" y="1459328"/>
            <a:ext cx="4598527" cy="4476567"/>
            <a:chOff x="347525" y="803120"/>
            <a:chExt cx="3289163" cy="3201930"/>
          </a:xfrm>
        </p:grpSpPr>
        <p:sp>
          <p:nvSpPr>
            <p:cNvPr id="90" name="Google Shape;109;p26">
              <a:extLst>
                <a:ext uri="{FF2B5EF4-FFF2-40B4-BE49-F238E27FC236}">
                  <a16:creationId xmlns:a16="http://schemas.microsoft.com/office/drawing/2014/main" id="{6A681227-88E0-4065-9A9B-CBEE759EE73B}"/>
                </a:ext>
              </a:extLst>
            </p:cNvPr>
            <p:cNvSpPr/>
            <p:nvPr/>
          </p:nvSpPr>
          <p:spPr>
            <a:xfrm>
              <a:off x="1836825" y="2477225"/>
              <a:ext cx="140700" cy="140700"/>
            </a:xfrm>
            <a:prstGeom prst="ellipse">
              <a:avLst/>
            </a:prstGeom>
            <a:solidFill>
              <a:schemeClr val="lt2"/>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p26">
              <a:extLst>
                <a:ext uri="{FF2B5EF4-FFF2-40B4-BE49-F238E27FC236}">
                  <a16:creationId xmlns:a16="http://schemas.microsoft.com/office/drawing/2014/main" id="{FECBF5E2-D432-482D-940D-9D9BEA3C6519}"/>
                </a:ext>
              </a:extLst>
            </p:cNvPr>
            <p:cNvSpPr/>
            <p:nvPr/>
          </p:nvSpPr>
          <p:spPr>
            <a:xfrm rot="8100000">
              <a:off x="1112625" y="2379702"/>
              <a:ext cx="1616045" cy="373502"/>
            </a:xfrm>
            <a:prstGeom prst="flowChartTerminator">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1;p26">
              <a:extLst>
                <a:ext uri="{FF2B5EF4-FFF2-40B4-BE49-F238E27FC236}">
                  <a16:creationId xmlns:a16="http://schemas.microsoft.com/office/drawing/2014/main" id="{455DF5EF-4C68-4D05-80EC-71E8E5635379}"/>
                </a:ext>
              </a:extLst>
            </p:cNvPr>
            <p:cNvSpPr/>
            <p:nvPr/>
          </p:nvSpPr>
          <p:spPr>
            <a:xfrm>
              <a:off x="1365919" y="2886685"/>
              <a:ext cx="251656" cy="251656"/>
            </a:xfrm>
            <a:prstGeom prst="ellipse">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2;p26">
              <a:extLst>
                <a:ext uri="{FF2B5EF4-FFF2-40B4-BE49-F238E27FC236}">
                  <a16:creationId xmlns:a16="http://schemas.microsoft.com/office/drawing/2014/main" id="{6DAA66B2-785F-460C-BFA0-5408CFCF169A}"/>
                </a:ext>
              </a:extLst>
            </p:cNvPr>
            <p:cNvSpPr/>
            <p:nvPr/>
          </p:nvSpPr>
          <p:spPr>
            <a:xfrm>
              <a:off x="2210179" y="2015820"/>
              <a:ext cx="251656" cy="251656"/>
            </a:xfrm>
            <a:prstGeom prst="ellipse">
              <a:avLst/>
            </a:prstGeom>
            <a:solidFill>
              <a:srgbClr val="6D9EEB"/>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p26">
              <a:extLst>
                <a:ext uri="{FF2B5EF4-FFF2-40B4-BE49-F238E27FC236}">
                  <a16:creationId xmlns:a16="http://schemas.microsoft.com/office/drawing/2014/main" id="{F9182750-5090-4CB0-AC35-62BC96702398}"/>
                </a:ext>
              </a:extLst>
            </p:cNvPr>
            <p:cNvSpPr txBox="1"/>
            <p:nvPr/>
          </p:nvSpPr>
          <p:spPr>
            <a:xfrm>
              <a:off x="2715088" y="2369306"/>
              <a:ext cx="921600" cy="36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Proxima Nova"/>
                  <a:ea typeface="Proxima Nova"/>
                  <a:cs typeface="Proxima Nova"/>
                  <a:sym typeface="Proxima Nova"/>
                </a:rPr>
                <a:t>Wordline</a:t>
              </a:r>
              <a:endParaRPr b="1" dirty="0">
                <a:latin typeface="Proxima Nova"/>
                <a:ea typeface="Proxima Nova"/>
                <a:cs typeface="Proxima Nova"/>
                <a:sym typeface="Proxima Nova"/>
              </a:endParaRPr>
            </a:p>
          </p:txBody>
        </p:sp>
        <p:sp>
          <p:nvSpPr>
            <p:cNvPr id="95" name="Google Shape;114;p26">
              <a:extLst>
                <a:ext uri="{FF2B5EF4-FFF2-40B4-BE49-F238E27FC236}">
                  <a16:creationId xmlns:a16="http://schemas.microsoft.com/office/drawing/2014/main" id="{268E5806-8BE8-483B-8221-1AC6769A3AAA}"/>
                </a:ext>
              </a:extLst>
            </p:cNvPr>
            <p:cNvSpPr txBox="1"/>
            <p:nvPr/>
          </p:nvSpPr>
          <p:spPr>
            <a:xfrm>
              <a:off x="1518325" y="3604850"/>
              <a:ext cx="9978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Bitline</a:t>
              </a:r>
              <a:endParaRPr b="1">
                <a:latin typeface="Proxima Nova"/>
                <a:ea typeface="Proxima Nova"/>
                <a:cs typeface="Proxima Nova"/>
                <a:sym typeface="Proxima Nova"/>
              </a:endParaRPr>
            </a:p>
          </p:txBody>
        </p:sp>
        <p:cxnSp>
          <p:nvCxnSpPr>
            <p:cNvPr id="96" name="Google Shape;115;p26">
              <a:extLst>
                <a:ext uri="{FF2B5EF4-FFF2-40B4-BE49-F238E27FC236}">
                  <a16:creationId xmlns:a16="http://schemas.microsoft.com/office/drawing/2014/main" id="{87E92C08-9E17-4B1A-AFDF-D32136A0ABE2}"/>
                </a:ext>
              </a:extLst>
            </p:cNvPr>
            <p:cNvCxnSpPr/>
            <p:nvPr/>
          </p:nvCxnSpPr>
          <p:spPr>
            <a:xfrm>
              <a:off x="2169725" y="3237000"/>
              <a:ext cx="0" cy="408600"/>
            </a:xfrm>
            <a:prstGeom prst="straightConnector1">
              <a:avLst/>
            </a:prstGeom>
            <a:noFill/>
            <a:ln w="19050" cap="flat" cmpd="sng">
              <a:solidFill>
                <a:schemeClr val="dk1"/>
              </a:solidFill>
              <a:prstDash val="solid"/>
              <a:round/>
              <a:headEnd type="stealth" w="med" len="med"/>
              <a:tailEnd type="stealth" w="med" len="med"/>
            </a:ln>
          </p:spPr>
        </p:cxnSp>
        <p:cxnSp>
          <p:nvCxnSpPr>
            <p:cNvPr id="97" name="Google Shape;116;p26">
              <a:extLst>
                <a:ext uri="{FF2B5EF4-FFF2-40B4-BE49-F238E27FC236}">
                  <a16:creationId xmlns:a16="http://schemas.microsoft.com/office/drawing/2014/main" id="{82F182C3-1C86-47A2-9800-4D836EA399EE}"/>
                </a:ext>
              </a:extLst>
            </p:cNvPr>
            <p:cNvCxnSpPr/>
            <p:nvPr/>
          </p:nvCxnSpPr>
          <p:spPr>
            <a:xfrm rot="10800000">
              <a:off x="2871776" y="2353025"/>
              <a:ext cx="475500" cy="0"/>
            </a:xfrm>
            <a:prstGeom prst="straightConnector1">
              <a:avLst/>
            </a:prstGeom>
            <a:noFill/>
            <a:ln w="19050" cap="flat" cmpd="sng">
              <a:solidFill>
                <a:schemeClr val="dk1"/>
              </a:solidFill>
              <a:prstDash val="solid"/>
              <a:round/>
              <a:headEnd type="stealth" w="med" len="med"/>
              <a:tailEnd type="stealth" w="med" len="med"/>
            </a:ln>
          </p:spPr>
        </p:cxnSp>
        <p:sp>
          <p:nvSpPr>
            <p:cNvPr id="98" name="Google Shape;117;p26">
              <a:extLst>
                <a:ext uri="{FF2B5EF4-FFF2-40B4-BE49-F238E27FC236}">
                  <a16:creationId xmlns:a16="http://schemas.microsoft.com/office/drawing/2014/main" id="{0C2D57A3-E484-44A8-9B6E-9BE84AEAD9C1}"/>
                </a:ext>
              </a:extLst>
            </p:cNvPr>
            <p:cNvSpPr txBox="1"/>
            <p:nvPr/>
          </p:nvSpPr>
          <p:spPr>
            <a:xfrm>
              <a:off x="2009150" y="1457213"/>
              <a:ext cx="9216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1C4587"/>
                  </a:solidFill>
                  <a:latin typeface="Proxima Nova"/>
                  <a:ea typeface="Proxima Nova"/>
                  <a:cs typeface="Proxima Nova"/>
                  <a:sym typeface="Proxima Nova"/>
                </a:rPr>
                <a:t>Active Region</a:t>
              </a:r>
              <a:endParaRPr b="1" dirty="0">
                <a:solidFill>
                  <a:srgbClr val="1C4587"/>
                </a:solidFill>
                <a:latin typeface="Proxima Nova"/>
                <a:ea typeface="Proxima Nova"/>
                <a:cs typeface="Proxima Nova"/>
                <a:sym typeface="Proxima Nova"/>
              </a:endParaRPr>
            </a:p>
          </p:txBody>
        </p:sp>
        <p:cxnSp>
          <p:nvCxnSpPr>
            <p:cNvPr id="99" name="Google Shape;118;p26">
              <a:extLst>
                <a:ext uri="{FF2B5EF4-FFF2-40B4-BE49-F238E27FC236}">
                  <a16:creationId xmlns:a16="http://schemas.microsoft.com/office/drawing/2014/main" id="{4480EC1F-1BC5-40B4-AE8E-DC3962F8FC77}"/>
                </a:ext>
              </a:extLst>
            </p:cNvPr>
            <p:cNvCxnSpPr>
              <a:stCxn id="92" idx="3"/>
            </p:cNvCxnSpPr>
            <p:nvPr/>
          </p:nvCxnSpPr>
          <p:spPr>
            <a:xfrm flipH="1">
              <a:off x="1247673" y="3101487"/>
              <a:ext cx="155100" cy="233100"/>
            </a:xfrm>
            <a:prstGeom prst="straightConnector1">
              <a:avLst/>
            </a:prstGeom>
            <a:noFill/>
            <a:ln w="19050" cap="flat" cmpd="sng">
              <a:solidFill>
                <a:schemeClr val="dk1"/>
              </a:solidFill>
              <a:prstDash val="solid"/>
              <a:round/>
              <a:headEnd type="none" w="med" len="med"/>
              <a:tailEnd type="stealth" w="med" len="med"/>
            </a:ln>
          </p:spPr>
        </p:cxnSp>
        <p:sp>
          <p:nvSpPr>
            <p:cNvPr id="100" name="Google Shape;119;p26">
              <a:extLst>
                <a:ext uri="{FF2B5EF4-FFF2-40B4-BE49-F238E27FC236}">
                  <a16:creationId xmlns:a16="http://schemas.microsoft.com/office/drawing/2014/main" id="{1DE56FBD-37B9-4F55-AC4F-70480DC33A3E}"/>
                </a:ext>
              </a:extLst>
            </p:cNvPr>
            <p:cNvSpPr txBox="1"/>
            <p:nvPr/>
          </p:nvSpPr>
          <p:spPr>
            <a:xfrm>
              <a:off x="490675" y="3268200"/>
              <a:ext cx="14199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Storage Node (SN)</a:t>
              </a:r>
              <a:endParaRPr b="1">
                <a:latin typeface="Proxima Nova"/>
                <a:ea typeface="Proxima Nova"/>
                <a:cs typeface="Proxima Nova"/>
                <a:sym typeface="Proxima Nova"/>
              </a:endParaRPr>
            </a:p>
          </p:txBody>
        </p:sp>
        <p:sp>
          <p:nvSpPr>
            <p:cNvPr id="101" name="Google Shape;120;p26">
              <a:extLst>
                <a:ext uri="{FF2B5EF4-FFF2-40B4-BE49-F238E27FC236}">
                  <a16:creationId xmlns:a16="http://schemas.microsoft.com/office/drawing/2014/main" id="{274030D3-7BE4-4927-97DF-60B42785D5C0}"/>
                </a:ext>
              </a:extLst>
            </p:cNvPr>
            <p:cNvSpPr txBox="1"/>
            <p:nvPr/>
          </p:nvSpPr>
          <p:spPr>
            <a:xfrm>
              <a:off x="490675" y="1626650"/>
              <a:ext cx="1091100" cy="43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Bitline </a:t>
              </a:r>
              <a:endParaRPr b="1">
                <a:latin typeface="Proxima Nova"/>
                <a:ea typeface="Proxima Nova"/>
                <a:cs typeface="Proxima Nova"/>
                <a:sym typeface="Proxima Nova"/>
              </a:endParaRPr>
            </a:p>
            <a:p>
              <a:pPr marL="0" lvl="0" indent="0" algn="ctr" rtl="0">
                <a:spcBef>
                  <a:spcPts val="0"/>
                </a:spcBef>
                <a:spcAft>
                  <a:spcPts val="0"/>
                </a:spcAft>
                <a:buNone/>
              </a:pPr>
              <a:r>
                <a:rPr lang="en" b="1">
                  <a:latin typeface="Proxima Nova"/>
                  <a:ea typeface="Proxima Nova"/>
                  <a:cs typeface="Proxima Nova"/>
                  <a:sym typeface="Proxima Nova"/>
                </a:rPr>
                <a:t>Contact</a:t>
              </a:r>
              <a:endParaRPr b="1">
                <a:latin typeface="Proxima Nova"/>
                <a:ea typeface="Proxima Nova"/>
                <a:cs typeface="Proxima Nova"/>
                <a:sym typeface="Proxima Nova"/>
              </a:endParaRPr>
            </a:p>
          </p:txBody>
        </p:sp>
        <p:cxnSp>
          <p:nvCxnSpPr>
            <p:cNvPr id="102" name="Google Shape;121;p26">
              <a:extLst>
                <a:ext uri="{FF2B5EF4-FFF2-40B4-BE49-F238E27FC236}">
                  <a16:creationId xmlns:a16="http://schemas.microsoft.com/office/drawing/2014/main" id="{4DD0072B-6081-4F08-8369-665441CE31FF}"/>
                </a:ext>
              </a:extLst>
            </p:cNvPr>
            <p:cNvCxnSpPr>
              <a:stCxn id="90" idx="1"/>
            </p:cNvCxnSpPr>
            <p:nvPr/>
          </p:nvCxnSpPr>
          <p:spPr>
            <a:xfrm rot="10800000">
              <a:off x="1345330" y="2101230"/>
              <a:ext cx="512100" cy="396600"/>
            </a:xfrm>
            <a:prstGeom prst="straightConnector1">
              <a:avLst/>
            </a:prstGeom>
            <a:noFill/>
            <a:ln w="19050" cap="flat" cmpd="sng">
              <a:solidFill>
                <a:schemeClr val="dk1"/>
              </a:solidFill>
              <a:prstDash val="solid"/>
              <a:round/>
              <a:headEnd type="none" w="med" len="med"/>
              <a:tailEnd type="stealth" w="med" len="med"/>
            </a:ln>
          </p:spPr>
        </p:cxnSp>
        <p:sp>
          <p:nvSpPr>
            <p:cNvPr id="103" name="Google Shape;122;p26">
              <a:extLst>
                <a:ext uri="{FF2B5EF4-FFF2-40B4-BE49-F238E27FC236}">
                  <a16:creationId xmlns:a16="http://schemas.microsoft.com/office/drawing/2014/main" id="{D65A0230-EDA7-4636-A767-E64948CA348E}"/>
                </a:ext>
              </a:extLst>
            </p:cNvPr>
            <p:cNvSpPr txBox="1"/>
            <p:nvPr/>
          </p:nvSpPr>
          <p:spPr>
            <a:xfrm>
              <a:off x="347525" y="2662900"/>
              <a:ext cx="997800" cy="34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Cell</a:t>
              </a:r>
              <a:endParaRPr b="1">
                <a:latin typeface="Proxima Nova"/>
                <a:ea typeface="Proxima Nova"/>
                <a:cs typeface="Proxima Nova"/>
                <a:sym typeface="Proxima Nova"/>
              </a:endParaRPr>
            </a:p>
          </p:txBody>
        </p:sp>
        <p:sp>
          <p:nvSpPr>
            <p:cNvPr id="104" name="Google Shape;136;p26">
              <a:extLst>
                <a:ext uri="{FF2B5EF4-FFF2-40B4-BE49-F238E27FC236}">
                  <a16:creationId xmlns:a16="http://schemas.microsoft.com/office/drawing/2014/main" id="{7C4B9F3D-0E83-482A-8572-6653ED611757}"/>
                </a:ext>
              </a:extLst>
            </p:cNvPr>
            <p:cNvSpPr txBox="1"/>
            <p:nvPr/>
          </p:nvSpPr>
          <p:spPr>
            <a:xfrm>
              <a:off x="846425" y="803120"/>
              <a:ext cx="2111400" cy="48429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latin typeface="Proxima Nova"/>
                  <a:ea typeface="Proxima Nova"/>
                  <a:cs typeface="Proxima Nova"/>
                  <a:sym typeface="Proxima Nova"/>
                </a:rPr>
                <a:t>Top View</a:t>
              </a:r>
              <a:endParaRPr sz="3200" b="1" dirty="0">
                <a:latin typeface="Proxima Nova"/>
                <a:ea typeface="Proxima Nova"/>
                <a:cs typeface="Proxima Nova"/>
                <a:sym typeface="Proxima Nova"/>
              </a:endParaRPr>
            </a:p>
          </p:txBody>
        </p:sp>
        <p:sp>
          <p:nvSpPr>
            <p:cNvPr id="105" name="Google Shape;145;p26">
              <a:extLst>
                <a:ext uri="{FF2B5EF4-FFF2-40B4-BE49-F238E27FC236}">
                  <a16:creationId xmlns:a16="http://schemas.microsoft.com/office/drawing/2014/main" id="{90AD8FD4-C31C-4814-839A-0B5233B5B006}"/>
                </a:ext>
              </a:extLst>
            </p:cNvPr>
            <p:cNvSpPr/>
            <p:nvPr/>
          </p:nvSpPr>
          <p:spPr>
            <a:xfrm>
              <a:off x="1860438" y="1720400"/>
              <a:ext cx="106877" cy="1791299"/>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6;p26">
              <a:extLst>
                <a:ext uri="{FF2B5EF4-FFF2-40B4-BE49-F238E27FC236}">
                  <a16:creationId xmlns:a16="http://schemas.microsoft.com/office/drawing/2014/main" id="{7C97CE11-9C81-495D-8ADE-A56B95A23ABA}"/>
                </a:ext>
              </a:extLst>
            </p:cNvPr>
            <p:cNvSpPr/>
            <p:nvPr/>
          </p:nvSpPr>
          <p:spPr>
            <a:xfrm rot="5400000">
              <a:off x="1977400" y="1619525"/>
              <a:ext cx="106800" cy="1467000"/>
            </a:xfrm>
            <a:prstGeom prst="rect">
              <a:avLst/>
            </a:prstGeom>
            <a:solidFill>
              <a:srgbClr val="F3F3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7;p26">
              <a:extLst>
                <a:ext uri="{FF2B5EF4-FFF2-40B4-BE49-F238E27FC236}">
                  <a16:creationId xmlns:a16="http://schemas.microsoft.com/office/drawing/2014/main" id="{69B47BDD-F878-47DF-808B-7E2F8CE7BD02}"/>
                </a:ext>
              </a:extLst>
            </p:cNvPr>
            <p:cNvSpPr/>
            <p:nvPr/>
          </p:nvSpPr>
          <p:spPr>
            <a:xfrm rot="5400000">
              <a:off x="1977400" y="2011922"/>
              <a:ext cx="106800" cy="1467000"/>
            </a:xfrm>
            <a:prstGeom prst="rect">
              <a:avLst/>
            </a:prstGeom>
            <a:solidFill>
              <a:srgbClr val="F3F3F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8;p26">
              <a:extLst>
                <a:ext uri="{FF2B5EF4-FFF2-40B4-BE49-F238E27FC236}">
                  <a16:creationId xmlns:a16="http://schemas.microsoft.com/office/drawing/2014/main" id="{24E96E13-6E84-4B49-8B46-F4327E8E666A}"/>
                </a:ext>
              </a:extLst>
            </p:cNvPr>
            <p:cNvSpPr/>
            <p:nvPr/>
          </p:nvSpPr>
          <p:spPr>
            <a:xfrm>
              <a:off x="1836813" y="2478913"/>
              <a:ext cx="140700" cy="140700"/>
            </a:xfrm>
            <a:prstGeom prst="ellipse">
              <a:avLst/>
            </a:prstGeom>
            <a:solidFill>
              <a:schemeClr val="lt2"/>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49;p26">
              <a:extLst>
                <a:ext uri="{FF2B5EF4-FFF2-40B4-BE49-F238E27FC236}">
                  <a16:creationId xmlns:a16="http://schemas.microsoft.com/office/drawing/2014/main" id="{DDBEECEF-CDA1-4D93-96A6-D4BB35184667}"/>
                </a:ext>
              </a:extLst>
            </p:cNvPr>
            <p:cNvSpPr/>
            <p:nvPr/>
          </p:nvSpPr>
          <p:spPr>
            <a:xfrm>
              <a:off x="1212450" y="2489050"/>
              <a:ext cx="883800" cy="7557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roup 109">
            <a:extLst>
              <a:ext uri="{FF2B5EF4-FFF2-40B4-BE49-F238E27FC236}">
                <a16:creationId xmlns:a16="http://schemas.microsoft.com/office/drawing/2014/main" id="{B9DC5057-16C8-46BB-AB9B-017C1EFF422D}"/>
              </a:ext>
            </a:extLst>
          </p:cNvPr>
          <p:cNvGrpSpPr/>
          <p:nvPr/>
        </p:nvGrpSpPr>
        <p:grpSpPr>
          <a:xfrm>
            <a:off x="4885252" y="1465262"/>
            <a:ext cx="3762096" cy="4322411"/>
            <a:chOff x="5135550" y="506218"/>
            <a:chExt cx="2853449" cy="3278432"/>
          </a:xfrm>
        </p:grpSpPr>
        <p:sp>
          <p:nvSpPr>
            <p:cNvPr id="111" name="Google Shape;123;p26">
              <a:extLst>
                <a:ext uri="{FF2B5EF4-FFF2-40B4-BE49-F238E27FC236}">
                  <a16:creationId xmlns:a16="http://schemas.microsoft.com/office/drawing/2014/main" id="{1F0E206E-E18E-4EBE-9C61-8CE439C153F8}"/>
                </a:ext>
              </a:extLst>
            </p:cNvPr>
            <p:cNvSpPr/>
            <p:nvPr/>
          </p:nvSpPr>
          <p:spPr>
            <a:xfrm>
              <a:off x="5135550" y="2952750"/>
              <a:ext cx="2765400" cy="8319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4;p26">
              <a:extLst>
                <a:ext uri="{FF2B5EF4-FFF2-40B4-BE49-F238E27FC236}">
                  <a16:creationId xmlns:a16="http://schemas.microsoft.com/office/drawing/2014/main" id="{D69CA7CB-023C-4AB1-82C1-29DB22749F36}"/>
                </a:ext>
              </a:extLst>
            </p:cNvPr>
            <p:cNvSpPr/>
            <p:nvPr/>
          </p:nvSpPr>
          <p:spPr>
            <a:xfrm rot="10800000">
              <a:off x="7139553"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5;p26">
              <a:extLst>
                <a:ext uri="{FF2B5EF4-FFF2-40B4-BE49-F238E27FC236}">
                  <a16:creationId xmlns:a16="http://schemas.microsoft.com/office/drawing/2014/main" id="{AAFC1AEA-BB6F-4D59-BA49-C7258F845130}"/>
                </a:ext>
              </a:extLst>
            </p:cNvPr>
            <p:cNvSpPr/>
            <p:nvPr/>
          </p:nvSpPr>
          <p:spPr>
            <a:xfrm rot="10800000">
              <a:off x="5385400"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6;p26">
              <a:extLst>
                <a:ext uri="{FF2B5EF4-FFF2-40B4-BE49-F238E27FC236}">
                  <a16:creationId xmlns:a16="http://schemas.microsoft.com/office/drawing/2014/main" id="{3FA70D13-609B-4577-AB63-C87AA69583D7}"/>
                </a:ext>
              </a:extLst>
            </p:cNvPr>
            <p:cNvSpPr/>
            <p:nvPr/>
          </p:nvSpPr>
          <p:spPr>
            <a:xfrm rot="10800000">
              <a:off x="6283845"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7;p26">
              <a:extLst>
                <a:ext uri="{FF2B5EF4-FFF2-40B4-BE49-F238E27FC236}">
                  <a16:creationId xmlns:a16="http://schemas.microsoft.com/office/drawing/2014/main" id="{B44F0F31-4FC4-4305-BA38-BE473A8B8E5D}"/>
                </a:ext>
              </a:extLst>
            </p:cNvPr>
            <p:cNvSpPr/>
            <p:nvPr/>
          </p:nvSpPr>
          <p:spPr>
            <a:xfrm>
              <a:off x="6391700" y="1977875"/>
              <a:ext cx="333000" cy="522300"/>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8;p26">
              <a:extLst>
                <a:ext uri="{FF2B5EF4-FFF2-40B4-BE49-F238E27FC236}">
                  <a16:creationId xmlns:a16="http://schemas.microsoft.com/office/drawing/2014/main" id="{E8838D87-B76D-4CDA-9ED7-CC784063B8AB}"/>
                </a:ext>
              </a:extLst>
            </p:cNvPr>
            <p:cNvSpPr/>
            <p:nvPr/>
          </p:nvSpPr>
          <p:spPr>
            <a:xfrm>
              <a:off x="5505675"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p26">
              <a:extLst>
                <a:ext uri="{FF2B5EF4-FFF2-40B4-BE49-F238E27FC236}">
                  <a16:creationId xmlns:a16="http://schemas.microsoft.com/office/drawing/2014/main" id="{C0721F59-ECE3-41A1-93B4-53D95F13E21B}"/>
                </a:ext>
              </a:extLst>
            </p:cNvPr>
            <p:cNvSpPr txBox="1"/>
            <p:nvPr/>
          </p:nvSpPr>
          <p:spPr>
            <a:xfrm rot="-5401034">
              <a:off x="5160835" y="1856108"/>
              <a:ext cx="9978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Proxima Nova"/>
                  <a:ea typeface="Proxima Nova"/>
                  <a:cs typeface="Proxima Nova"/>
                  <a:sym typeface="Proxima Nova"/>
                </a:rPr>
                <a:t>Capacitor</a:t>
              </a:r>
              <a:endParaRPr b="1" dirty="0">
                <a:latin typeface="Proxima Nova"/>
                <a:ea typeface="Proxima Nova"/>
                <a:cs typeface="Proxima Nova"/>
                <a:sym typeface="Proxima Nova"/>
              </a:endParaRPr>
            </a:p>
          </p:txBody>
        </p:sp>
        <p:sp>
          <p:nvSpPr>
            <p:cNvPr id="118" name="Google Shape;130;p26">
              <a:extLst>
                <a:ext uri="{FF2B5EF4-FFF2-40B4-BE49-F238E27FC236}">
                  <a16:creationId xmlns:a16="http://schemas.microsoft.com/office/drawing/2014/main" id="{845E9F3A-6EE6-4657-A9E1-14A5D06386A4}"/>
                </a:ext>
              </a:extLst>
            </p:cNvPr>
            <p:cNvSpPr/>
            <p:nvPr/>
          </p:nvSpPr>
          <p:spPr>
            <a:xfrm>
              <a:off x="5834600"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p>
          </p:txBody>
        </p:sp>
        <p:sp>
          <p:nvSpPr>
            <p:cNvPr id="119" name="Google Shape;131;p26">
              <a:extLst>
                <a:ext uri="{FF2B5EF4-FFF2-40B4-BE49-F238E27FC236}">
                  <a16:creationId xmlns:a16="http://schemas.microsoft.com/office/drawing/2014/main" id="{059863FA-8282-4A5D-B822-C9FD0BD3FDB9}"/>
                </a:ext>
              </a:extLst>
            </p:cNvPr>
            <p:cNvSpPr/>
            <p:nvPr/>
          </p:nvSpPr>
          <p:spPr>
            <a:xfrm>
              <a:off x="6712225"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2;p26">
              <a:extLst>
                <a:ext uri="{FF2B5EF4-FFF2-40B4-BE49-F238E27FC236}">
                  <a16:creationId xmlns:a16="http://schemas.microsoft.com/office/drawing/2014/main" id="{6B5FB9F8-8F37-480A-8EF9-FF4643C9B79B}"/>
                </a:ext>
              </a:extLst>
            </p:cNvPr>
            <p:cNvSpPr/>
            <p:nvPr/>
          </p:nvSpPr>
          <p:spPr>
            <a:xfrm>
              <a:off x="7259850"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3;p26">
              <a:extLst>
                <a:ext uri="{FF2B5EF4-FFF2-40B4-BE49-F238E27FC236}">
                  <a16:creationId xmlns:a16="http://schemas.microsoft.com/office/drawing/2014/main" id="{2AECF072-EE05-4149-BF55-4978BC522468}"/>
                </a:ext>
              </a:extLst>
            </p:cNvPr>
            <p:cNvSpPr txBox="1"/>
            <p:nvPr/>
          </p:nvSpPr>
          <p:spPr>
            <a:xfrm>
              <a:off x="5815925" y="26285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WL</a:t>
              </a:r>
              <a:endParaRPr b="1">
                <a:latin typeface="Proxima Nova"/>
                <a:ea typeface="Proxima Nova"/>
                <a:cs typeface="Proxima Nova"/>
                <a:sym typeface="Proxima Nova"/>
              </a:endParaRPr>
            </a:p>
          </p:txBody>
        </p:sp>
        <p:sp>
          <p:nvSpPr>
            <p:cNvPr id="122" name="Google Shape;134;p26">
              <a:extLst>
                <a:ext uri="{FF2B5EF4-FFF2-40B4-BE49-F238E27FC236}">
                  <a16:creationId xmlns:a16="http://schemas.microsoft.com/office/drawing/2014/main" id="{2523EBA7-6946-46EF-8FDB-EBB3C7F2988B}"/>
                </a:ext>
              </a:extLst>
            </p:cNvPr>
            <p:cNvSpPr/>
            <p:nvPr/>
          </p:nvSpPr>
          <p:spPr>
            <a:xfrm>
              <a:off x="5751313" y="2572663"/>
              <a:ext cx="696525" cy="696620"/>
            </a:xfrm>
            <a:custGeom>
              <a:avLst/>
              <a:gdLst/>
              <a:ahLst/>
              <a:cxnLst/>
              <a:rect l="l" t="t" r="r" b="b"/>
              <a:pathLst>
                <a:path w="27861" h="25986" extrusionOk="0">
                  <a:moveTo>
                    <a:pt x="0" y="0"/>
                  </a:moveTo>
                  <a:lnTo>
                    <a:pt x="4822" y="25986"/>
                  </a:lnTo>
                  <a:lnTo>
                    <a:pt x="24111" y="25986"/>
                  </a:lnTo>
                  <a:lnTo>
                    <a:pt x="27861" y="268"/>
                  </a:lnTo>
                </a:path>
              </a:pathLst>
            </a:custGeom>
            <a:noFill/>
            <a:ln w="19050" cap="flat" cmpd="sng">
              <a:solidFill>
                <a:schemeClr val="lt1"/>
              </a:solidFill>
              <a:prstDash val="solid"/>
              <a:round/>
              <a:headEnd type="stealth" w="med" len="med"/>
              <a:tailEnd type="stealth" w="med" len="med"/>
            </a:ln>
          </p:spPr>
        </p:sp>
        <p:sp>
          <p:nvSpPr>
            <p:cNvPr id="123" name="Google Shape;135;p26">
              <a:extLst>
                <a:ext uri="{FF2B5EF4-FFF2-40B4-BE49-F238E27FC236}">
                  <a16:creationId xmlns:a16="http://schemas.microsoft.com/office/drawing/2014/main" id="{A45A53F5-BC8B-4E81-AAA3-CE60CAC4F5FA}"/>
                </a:ext>
              </a:extLst>
            </p:cNvPr>
            <p:cNvSpPr txBox="1"/>
            <p:nvPr/>
          </p:nvSpPr>
          <p:spPr>
            <a:xfrm>
              <a:off x="5613900" y="3341775"/>
              <a:ext cx="9978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Channel</a:t>
              </a:r>
              <a:endParaRPr>
                <a:solidFill>
                  <a:schemeClr val="lt1"/>
                </a:solidFill>
                <a:latin typeface="Proxima Nova"/>
                <a:ea typeface="Proxima Nova"/>
                <a:cs typeface="Proxima Nova"/>
                <a:sym typeface="Proxima Nova"/>
              </a:endParaRPr>
            </a:p>
          </p:txBody>
        </p:sp>
        <p:sp>
          <p:nvSpPr>
            <p:cNvPr id="124" name="Google Shape;137;p26">
              <a:extLst>
                <a:ext uri="{FF2B5EF4-FFF2-40B4-BE49-F238E27FC236}">
                  <a16:creationId xmlns:a16="http://schemas.microsoft.com/office/drawing/2014/main" id="{EBCA86B6-1848-4AF5-99F2-77B59EA063C5}"/>
                </a:ext>
              </a:extLst>
            </p:cNvPr>
            <p:cNvSpPr txBox="1"/>
            <p:nvPr/>
          </p:nvSpPr>
          <p:spPr>
            <a:xfrm>
              <a:off x="5472070" y="506218"/>
              <a:ext cx="2279260" cy="5135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dirty="0">
                  <a:latin typeface="Proxima Nova"/>
                  <a:ea typeface="Proxima Nova"/>
                  <a:cs typeface="Proxima Nova"/>
                  <a:sym typeface="Proxima Nova"/>
                </a:rPr>
                <a:t>Cross Section</a:t>
              </a:r>
              <a:endParaRPr sz="3200" b="1" dirty="0">
                <a:latin typeface="Proxima Nova"/>
                <a:ea typeface="Proxima Nova"/>
                <a:cs typeface="Proxima Nova"/>
                <a:sym typeface="Proxima Nova"/>
              </a:endParaRPr>
            </a:p>
          </p:txBody>
        </p:sp>
        <p:sp>
          <p:nvSpPr>
            <p:cNvPr id="125" name="Google Shape;138;p26">
              <a:extLst>
                <a:ext uri="{FF2B5EF4-FFF2-40B4-BE49-F238E27FC236}">
                  <a16:creationId xmlns:a16="http://schemas.microsoft.com/office/drawing/2014/main" id="{45CCC1D6-9C68-4380-8F3F-F5E25860903C}"/>
                </a:ext>
              </a:extLst>
            </p:cNvPr>
            <p:cNvSpPr txBox="1"/>
            <p:nvPr/>
          </p:nvSpPr>
          <p:spPr>
            <a:xfrm>
              <a:off x="7067399"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126" name="Google Shape;139;p26">
              <a:extLst>
                <a:ext uri="{FF2B5EF4-FFF2-40B4-BE49-F238E27FC236}">
                  <a16:creationId xmlns:a16="http://schemas.microsoft.com/office/drawing/2014/main" id="{F31826CD-2B1D-4C4C-8FB1-94467C9A1A24}"/>
                </a:ext>
              </a:extLst>
            </p:cNvPr>
            <p:cNvSpPr/>
            <p:nvPr/>
          </p:nvSpPr>
          <p:spPr>
            <a:xfrm>
              <a:off x="6358700" y="2377675"/>
              <a:ext cx="399000" cy="113700"/>
            </a:xfrm>
            <a:prstGeom prst="roundRect">
              <a:avLst>
                <a:gd name="adj" fmla="val 16667"/>
              </a:avLst>
            </a:prstGeom>
            <a:solidFill>
              <a:srgbClr val="F3F3F3"/>
            </a:solid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0;p26">
              <a:extLst>
                <a:ext uri="{FF2B5EF4-FFF2-40B4-BE49-F238E27FC236}">
                  <a16:creationId xmlns:a16="http://schemas.microsoft.com/office/drawing/2014/main" id="{A820F051-301F-4C0C-8254-7E62CF3E22B5}"/>
                </a:ext>
              </a:extLst>
            </p:cNvPr>
            <p:cNvSpPr txBox="1"/>
            <p:nvPr/>
          </p:nvSpPr>
          <p:spPr>
            <a:xfrm>
              <a:off x="7255800" y="2543250"/>
              <a:ext cx="399000" cy="3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n+</a:t>
              </a:r>
              <a:endParaRPr>
                <a:solidFill>
                  <a:schemeClr val="lt1"/>
                </a:solidFill>
                <a:latin typeface="Proxima Nova"/>
                <a:ea typeface="Proxima Nova"/>
                <a:cs typeface="Proxima Nova"/>
                <a:sym typeface="Proxima Nova"/>
              </a:endParaRPr>
            </a:p>
          </p:txBody>
        </p:sp>
        <p:sp>
          <p:nvSpPr>
            <p:cNvPr id="128" name="Google Shape;141;p26">
              <a:extLst>
                <a:ext uri="{FF2B5EF4-FFF2-40B4-BE49-F238E27FC236}">
                  <a16:creationId xmlns:a16="http://schemas.microsoft.com/office/drawing/2014/main" id="{8C3F4645-727B-4AAB-B37B-D5EE773C1C26}"/>
                </a:ext>
              </a:extLst>
            </p:cNvPr>
            <p:cNvSpPr txBox="1"/>
            <p:nvPr/>
          </p:nvSpPr>
          <p:spPr>
            <a:xfrm>
              <a:off x="5233975" y="999450"/>
              <a:ext cx="997800" cy="33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Proxima Nova"/>
                  <a:ea typeface="Proxima Nova"/>
                  <a:cs typeface="Proxima Nova"/>
                  <a:sym typeface="Proxima Nova"/>
                </a:rPr>
                <a:t>Cell</a:t>
              </a:r>
              <a:endParaRPr b="1">
                <a:latin typeface="Proxima Nova"/>
                <a:ea typeface="Proxima Nova"/>
                <a:cs typeface="Proxima Nova"/>
                <a:sym typeface="Proxima Nova"/>
              </a:endParaRPr>
            </a:p>
          </p:txBody>
        </p:sp>
        <p:sp>
          <p:nvSpPr>
            <p:cNvPr id="129" name="Google Shape;142;p26">
              <a:extLst>
                <a:ext uri="{FF2B5EF4-FFF2-40B4-BE49-F238E27FC236}">
                  <a16:creationId xmlns:a16="http://schemas.microsoft.com/office/drawing/2014/main" id="{679BB1F1-7A8D-4607-AC1A-1C43F1310FCF}"/>
                </a:ext>
              </a:extLst>
            </p:cNvPr>
            <p:cNvSpPr txBox="1"/>
            <p:nvPr/>
          </p:nvSpPr>
          <p:spPr>
            <a:xfrm>
              <a:off x="6360575" y="1626650"/>
              <a:ext cx="399000" cy="28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BL</a:t>
              </a:r>
              <a:endParaRPr b="1">
                <a:latin typeface="Proxima Nova"/>
                <a:ea typeface="Proxima Nova"/>
                <a:cs typeface="Proxima Nova"/>
                <a:sym typeface="Proxima Nova"/>
              </a:endParaRPr>
            </a:p>
          </p:txBody>
        </p:sp>
        <p:sp>
          <p:nvSpPr>
            <p:cNvPr id="130" name="Google Shape;143;p26">
              <a:extLst>
                <a:ext uri="{FF2B5EF4-FFF2-40B4-BE49-F238E27FC236}">
                  <a16:creationId xmlns:a16="http://schemas.microsoft.com/office/drawing/2014/main" id="{1DFD11BA-BB4A-45A1-B9FB-916E9FEA85C5}"/>
                </a:ext>
              </a:extLst>
            </p:cNvPr>
            <p:cNvSpPr txBox="1"/>
            <p:nvPr/>
          </p:nvSpPr>
          <p:spPr>
            <a:xfrm>
              <a:off x="5343313" y="2552550"/>
              <a:ext cx="54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Proxima Nova"/>
                  <a:ea typeface="Proxima Nova"/>
                  <a:cs typeface="Proxima Nova"/>
                  <a:sym typeface="Proxima Nova"/>
                </a:rPr>
                <a:t>SN</a:t>
              </a:r>
              <a:endParaRPr/>
            </a:p>
          </p:txBody>
        </p:sp>
        <p:sp>
          <p:nvSpPr>
            <p:cNvPr id="131" name="Google Shape;144;p26">
              <a:extLst>
                <a:ext uri="{FF2B5EF4-FFF2-40B4-BE49-F238E27FC236}">
                  <a16:creationId xmlns:a16="http://schemas.microsoft.com/office/drawing/2014/main" id="{C3F953BF-9D2D-4044-9026-9C66E9ADFEFC}"/>
                </a:ext>
              </a:extLst>
            </p:cNvPr>
            <p:cNvSpPr/>
            <p:nvPr/>
          </p:nvSpPr>
          <p:spPr>
            <a:xfrm>
              <a:off x="5287425" y="1332750"/>
              <a:ext cx="1265700" cy="237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56438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E23B-2F22-41ED-9416-1DD1000367AB}"/>
              </a:ext>
            </a:extLst>
          </p:cNvPr>
          <p:cNvSpPr>
            <a:spLocks noGrp="1"/>
          </p:cNvSpPr>
          <p:nvPr>
            <p:ph type="title"/>
          </p:nvPr>
        </p:nvSpPr>
        <p:spPr/>
        <p:txBody>
          <a:bodyPr/>
          <a:lstStyle/>
          <a:p>
            <a:r>
              <a:rPr lang="en-US" sz="3600" b="1" dirty="0"/>
              <a:t>Mechanism 0: Reflecting Electric Field</a:t>
            </a:r>
            <a:endParaRPr lang="en-CH" sz="3600" dirty="0"/>
          </a:p>
        </p:txBody>
      </p:sp>
      <p:grpSp>
        <p:nvGrpSpPr>
          <p:cNvPr id="25" name="Google Shape;205;p28">
            <a:extLst>
              <a:ext uri="{FF2B5EF4-FFF2-40B4-BE49-F238E27FC236}">
                <a16:creationId xmlns:a16="http://schemas.microsoft.com/office/drawing/2014/main" id="{F0A9E796-CD72-4F9B-B738-524903EF14F4}"/>
              </a:ext>
            </a:extLst>
          </p:cNvPr>
          <p:cNvGrpSpPr/>
          <p:nvPr/>
        </p:nvGrpSpPr>
        <p:grpSpPr>
          <a:xfrm>
            <a:off x="2350915" y="1827876"/>
            <a:ext cx="4144822" cy="3557092"/>
            <a:chOff x="573700" y="1527325"/>
            <a:chExt cx="3239100" cy="2779800"/>
          </a:xfrm>
        </p:grpSpPr>
        <p:grpSp>
          <p:nvGrpSpPr>
            <p:cNvPr id="26" name="Google Shape;206;p28">
              <a:extLst>
                <a:ext uri="{FF2B5EF4-FFF2-40B4-BE49-F238E27FC236}">
                  <a16:creationId xmlns:a16="http://schemas.microsoft.com/office/drawing/2014/main" id="{AF9777D9-2030-49C6-839B-2C897FDB3C11}"/>
                </a:ext>
              </a:extLst>
            </p:cNvPr>
            <p:cNvGrpSpPr/>
            <p:nvPr/>
          </p:nvGrpSpPr>
          <p:grpSpPr>
            <a:xfrm>
              <a:off x="573700" y="1527325"/>
              <a:ext cx="3239100" cy="2779800"/>
              <a:chOff x="573700" y="1527325"/>
              <a:chExt cx="3239100" cy="2779800"/>
            </a:xfrm>
          </p:grpSpPr>
          <p:sp>
            <p:nvSpPr>
              <p:cNvPr id="29" name="Google Shape;207;p28">
                <a:extLst>
                  <a:ext uri="{FF2B5EF4-FFF2-40B4-BE49-F238E27FC236}">
                    <a16:creationId xmlns:a16="http://schemas.microsoft.com/office/drawing/2014/main" id="{6059496F-1B8D-4EE4-9930-A77E4C0204BC}"/>
                  </a:ext>
                </a:extLst>
              </p:cNvPr>
              <p:cNvSpPr/>
              <p:nvPr/>
            </p:nvSpPr>
            <p:spPr>
              <a:xfrm>
                <a:off x="573700" y="3006325"/>
                <a:ext cx="3239100" cy="13008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08;p28">
                <a:extLst>
                  <a:ext uri="{FF2B5EF4-FFF2-40B4-BE49-F238E27FC236}">
                    <a16:creationId xmlns:a16="http://schemas.microsoft.com/office/drawing/2014/main" id="{D0E7C359-AE52-457D-808D-66BBE90848CE}"/>
                  </a:ext>
                </a:extLst>
              </p:cNvPr>
              <p:cNvGrpSpPr/>
              <p:nvPr/>
            </p:nvGrpSpPr>
            <p:grpSpPr>
              <a:xfrm>
                <a:off x="826825" y="1527325"/>
                <a:ext cx="2853449" cy="2310900"/>
                <a:chOff x="5440350" y="1473750"/>
                <a:chExt cx="2853449" cy="2310900"/>
              </a:xfrm>
            </p:grpSpPr>
            <p:sp>
              <p:nvSpPr>
                <p:cNvPr id="31" name="Google Shape;209;p28">
                  <a:extLst>
                    <a:ext uri="{FF2B5EF4-FFF2-40B4-BE49-F238E27FC236}">
                      <a16:creationId xmlns:a16="http://schemas.microsoft.com/office/drawing/2014/main" id="{2AF56555-11CE-424D-A32F-430306D2FE45}"/>
                    </a:ext>
                  </a:extLst>
                </p:cNvPr>
                <p:cNvSpPr txBox="1"/>
                <p:nvPr/>
              </p:nvSpPr>
              <p:spPr>
                <a:xfrm>
                  <a:off x="7372199"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32" name="Google Shape;210;p28">
                  <a:extLst>
                    <a:ext uri="{FF2B5EF4-FFF2-40B4-BE49-F238E27FC236}">
                      <a16:creationId xmlns:a16="http://schemas.microsoft.com/office/drawing/2014/main" id="{81DC1051-C01B-4394-BEAE-550C20147E30}"/>
                    </a:ext>
                  </a:extLst>
                </p:cNvPr>
                <p:cNvSpPr/>
                <p:nvPr/>
              </p:nvSpPr>
              <p:spPr>
                <a:xfrm>
                  <a:off x="5440350" y="2952750"/>
                  <a:ext cx="2765400" cy="8319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1;p28">
                  <a:extLst>
                    <a:ext uri="{FF2B5EF4-FFF2-40B4-BE49-F238E27FC236}">
                      <a16:creationId xmlns:a16="http://schemas.microsoft.com/office/drawing/2014/main" id="{BAB07FE5-E546-47C9-AF52-1B419BB488EE}"/>
                    </a:ext>
                  </a:extLst>
                </p:cNvPr>
                <p:cNvSpPr/>
                <p:nvPr/>
              </p:nvSpPr>
              <p:spPr>
                <a:xfrm rot="10800000">
                  <a:off x="7444353"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2;p28">
                  <a:extLst>
                    <a:ext uri="{FF2B5EF4-FFF2-40B4-BE49-F238E27FC236}">
                      <a16:creationId xmlns:a16="http://schemas.microsoft.com/office/drawing/2014/main" id="{90DA506E-F73D-4331-9E66-0FD116ABF57C}"/>
                    </a:ext>
                  </a:extLst>
                </p:cNvPr>
                <p:cNvSpPr/>
                <p:nvPr/>
              </p:nvSpPr>
              <p:spPr>
                <a:xfrm rot="10800000">
                  <a:off x="5690200"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3;p28">
                  <a:extLst>
                    <a:ext uri="{FF2B5EF4-FFF2-40B4-BE49-F238E27FC236}">
                      <a16:creationId xmlns:a16="http://schemas.microsoft.com/office/drawing/2014/main" id="{25273104-5221-4E21-9480-38A17C6A0C45}"/>
                    </a:ext>
                  </a:extLst>
                </p:cNvPr>
                <p:cNvSpPr/>
                <p:nvPr/>
              </p:nvSpPr>
              <p:spPr>
                <a:xfrm rot="10800000">
                  <a:off x="6588645"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4;p28">
                  <a:extLst>
                    <a:ext uri="{FF2B5EF4-FFF2-40B4-BE49-F238E27FC236}">
                      <a16:creationId xmlns:a16="http://schemas.microsoft.com/office/drawing/2014/main" id="{7C7FF527-F65A-40FF-AC72-E9B614091E41}"/>
                    </a:ext>
                  </a:extLst>
                </p:cNvPr>
                <p:cNvSpPr/>
                <p:nvPr/>
              </p:nvSpPr>
              <p:spPr>
                <a:xfrm>
                  <a:off x="6696500" y="1977875"/>
                  <a:ext cx="333000" cy="522300"/>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5;p28">
                  <a:extLst>
                    <a:ext uri="{FF2B5EF4-FFF2-40B4-BE49-F238E27FC236}">
                      <a16:creationId xmlns:a16="http://schemas.microsoft.com/office/drawing/2014/main" id="{0A100728-8C8F-49E8-8A7A-2A643A56425C}"/>
                    </a:ext>
                  </a:extLst>
                </p:cNvPr>
                <p:cNvSpPr/>
                <p:nvPr/>
              </p:nvSpPr>
              <p:spPr>
                <a:xfrm>
                  <a:off x="5810475"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6;p28">
                  <a:extLst>
                    <a:ext uri="{FF2B5EF4-FFF2-40B4-BE49-F238E27FC236}">
                      <a16:creationId xmlns:a16="http://schemas.microsoft.com/office/drawing/2014/main" id="{E4FD2089-F63B-4A7C-9760-462DD8708C11}"/>
                    </a:ext>
                  </a:extLst>
                </p:cNvPr>
                <p:cNvSpPr/>
                <p:nvPr/>
              </p:nvSpPr>
              <p:spPr>
                <a:xfrm>
                  <a:off x="6139400"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p>
              </p:txBody>
            </p:sp>
            <p:sp>
              <p:nvSpPr>
                <p:cNvPr id="39" name="Google Shape;217;p28">
                  <a:extLst>
                    <a:ext uri="{FF2B5EF4-FFF2-40B4-BE49-F238E27FC236}">
                      <a16:creationId xmlns:a16="http://schemas.microsoft.com/office/drawing/2014/main" id="{8234067B-FD53-4335-84FF-1B853F85B119}"/>
                    </a:ext>
                  </a:extLst>
                </p:cNvPr>
                <p:cNvSpPr/>
                <p:nvPr/>
              </p:nvSpPr>
              <p:spPr>
                <a:xfrm>
                  <a:off x="7017025"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8;p28">
                  <a:extLst>
                    <a:ext uri="{FF2B5EF4-FFF2-40B4-BE49-F238E27FC236}">
                      <a16:creationId xmlns:a16="http://schemas.microsoft.com/office/drawing/2014/main" id="{E7680EFE-871C-4233-8194-AF2A7E8B3476}"/>
                    </a:ext>
                  </a:extLst>
                </p:cNvPr>
                <p:cNvSpPr/>
                <p:nvPr/>
              </p:nvSpPr>
              <p:spPr>
                <a:xfrm>
                  <a:off x="7564650"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9;p28">
                  <a:extLst>
                    <a:ext uri="{FF2B5EF4-FFF2-40B4-BE49-F238E27FC236}">
                      <a16:creationId xmlns:a16="http://schemas.microsoft.com/office/drawing/2014/main" id="{8F9CD239-9D49-43B7-AFDA-F9CE2D5D4C1A}"/>
                    </a:ext>
                  </a:extLst>
                </p:cNvPr>
                <p:cNvSpPr txBox="1"/>
                <p:nvPr/>
              </p:nvSpPr>
              <p:spPr>
                <a:xfrm>
                  <a:off x="6120725" y="26285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WL</a:t>
                  </a:r>
                  <a:endParaRPr b="1">
                    <a:latin typeface="Proxima Nova"/>
                    <a:ea typeface="Proxima Nova"/>
                    <a:cs typeface="Proxima Nova"/>
                    <a:sym typeface="Proxima Nova"/>
                  </a:endParaRPr>
                </a:p>
              </p:txBody>
            </p:sp>
            <p:sp>
              <p:nvSpPr>
                <p:cNvPr id="42" name="Google Shape;220;p28">
                  <a:extLst>
                    <a:ext uri="{FF2B5EF4-FFF2-40B4-BE49-F238E27FC236}">
                      <a16:creationId xmlns:a16="http://schemas.microsoft.com/office/drawing/2014/main" id="{FFE40EC8-F2DC-49CE-A0BB-A7B0C6F729C9}"/>
                    </a:ext>
                  </a:extLst>
                </p:cNvPr>
                <p:cNvSpPr/>
                <p:nvPr/>
              </p:nvSpPr>
              <p:spPr>
                <a:xfrm>
                  <a:off x="6663500" y="2377675"/>
                  <a:ext cx="399000" cy="113700"/>
                </a:xfrm>
                <a:prstGeom prst="roundRect">
                  <a:avLst>
                    <a:gd name="adj" fmla="val 16667"/>
                  </a:avLst>
                </a:prstGeom>
                <a:solidFill>
                  <a:srgbClr val="F3F3F3"/>
                </a:solid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1;p28">
                  <a:extLst>
                    <a:ext uri="{FF2B5EF4-FFF2-40B4-BE49-F238E27FC236}">
                      <a16:creationId xmlns:a16="http://schemas.microsoft.com/office/drawing/2014/main" id="{220134C1-9AC5-443E-91AC-91FD2021A821}"/>
                    </a:ext>
                  </a:extLst>
                </p:cNvPr>
                <p:cNvSpPr txBox="1"/>
                <p:nvPr/>
              </p:nvSpPr>
              <p:spPr>
                <a:xfrm>
                  <a:off x="6665375" y="1626650"/>
                  <a:ext cx="399000" cy="28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BL</a:t>
                  </a:r>
                  <a:endParaRPr b="1">
                    <a:latin typeface="Proxima Nova"/>
                    <a:ea typeface="Proxima Nova"/>
                    <a:cs typeface="Proxima Nova"/>
                    <a:sym typeface="Proxima Nova"/>
                  </a:endParaRPr>
                </a:p>
              </p:txBody>
            </p:sp>
          </p:grpSp>
        </p:grpSp>
        <p:sp>
          <p:nvSpPr>
            <p:cNvPr id="27" name="Google Shape;222;p28">
              <a:extLst>
                <a:ext uri="{FF2B5EF4-FFF2-40B4-BE49-F238E27FC236}">
                  <a16:creationId xmlns:a16="http://schemas.microsoft.com/office/drawing/2014/main" id="{B7948A61-8A30-4F3D-9470-EFBE9C533A0E}"/>
                </a:ext>
              </a:extLst>
            </p:cNvPr>
            <p:cNvSpPr txBox="1"/>
            <p:nvPr/>
          </p:nvSpPr>
          <p:spPr>
            <a:xfrm>
              <a:off x="2539524"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28" name="Google Shape;223;p28">
              <a:extLst>
                <a:ext uri="{FF2B5EF4-FFF2-40B4-BE49-F238E27FC236}">
                  <a16:creationId xmlns:a16="http://schemas.microsoft.com/office/drawing/2014/main" id="{B5D41194-D02B-468B-9881-BA0570A52CEF}"/>
                </a:ext>
              </a:extLst>
            </p:cNvPr>
            <p:cNvSpPr txBox="1"/>
            <p:nvPr/>
          </p:nvSpPr>
          <p:spPr>
            <a:xfrm>
              <a:off x="2462525" y="3966100"/>
              <a:ext cx="11511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roxima Nova"/>
                  <a:ea typeface="Proxima Nova"/>
                  <a:cs typeface="Proxima Nova"/>
                  <a:sym typeface="Proxima Nova"/>
                </a:rPr>
                <a:t>N-Substrate</a:t>
              </a:r>
              <a:endParaRPr dirty="0">
                <a:solidFill>
                  <a:schemeClr val="lt1"/>
                </a:solidFill>
                <a:latin typeface="Proxima Nova"/>
                <a:ea typeface="Proxima Nova"/>
                <a:cs typeface="Proxima Nova"/>
                <a:sym typeface="Proxima Nova"/>
              </a:endParaRPr>
            </a:p>
          </p:txBody>
        </p:sp>
      </p:grpSp>
      <p:grpSp>
        <p:nvGrpSpPr>
          <p:cNvPr id="44" name="Google Shape;224;p28">
            <a:extLst>
              <a:ext uri="{FF2B5EF4-FFF2-40B4-BE49-F238E27FC236}">
                <a16:creationId xmlns:a16="http://schemas.microsoft.com/office/drawing/2014/main" id="{0866DD73-A10C-4DD7-9507-A7CED815A847}"/>
              </a:ext>
            </a:extLst>
          </p:cNvPr>
          <p:cNvGrpSpPr/>
          <p:nvPr/>
        </p:nvGrpSpPr>
        <p:grpSpPr>
          <a:xfrm>
            <a:off x="3798284" y="4242039"/>
            <a:ext cx="503100" cy="829845"/>
            <a:chOff x="4386650" y="1641574"/>
            <a:chExt cx="503100" cy="829845"/>
          </a:xfrm>
        </p:grpSpPr>
        <p:grpSp>
          <p:nvGrpSpPr>
            <p:cNvPr id="45" name="Google Shape;225;p28">
              <a:extLst>
                <a:ext uri="{FF2B5EF4-FFF2-40B4-BE49-F238E27FC236}">
                  <a16:creationId xmlns:a16="http://schemas.microsoft.com/office/drawing/2014/main" id="{9B3AE040-5358-4604-B831-6583D11766FE}"/>
                </a:ext>
              </a:extLst>
            </p:cNvPr>
            <p:cNvGrpSpPr/>
            <p:nvPr/>
          </p:nvGrpSpPr>
          <p:grpSpPr>
            <a:xfrm rot="10800000">
              <a:off x="4386650" y="1641574"/>
              <a:ext cx="503100" cy="829845"/>
              <a:chOff x="4386650" y="1641525"/>
              <a:chExt cx="503100" cy="675000"/>
            </a:xfrm>
          </p:grpSpPr>
          <p:sp>
            <p:nvSpPr>
              <p:cNvPr id="47" name="Google Shape;226;p28">
                <a:extLst>
                  <a:ext uri="{FF2B5EF4-FFF2-40B4-BE49-F238E27FC236}">
                    <a16:creationId xmlns:a16="http://schemas.microsoft.com/office/drawing/2014/main" id="{CBBF6F12-8357-4666-ACC1-40461A3AADA5}"/>
                  </a:ext>
                </a:extLst>
              </p:cNvPr>
              <p:cNvSpPr/>
              <p:nvPr/>
            </p:nvSpPr>
            <p:spPr>
              <a:xfrm rot="8100000">
                <a:off x="4465131" y="1919111"/>
                <a:ext cx="329229" cy="329229"/>
              </a:xfrm>
              <a:prstGeom prst="rtTriangl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227;p28">
                <a:extLst>
                  <a:ext uri="{FF2B5EF4-FFF2-40B4-BE49-F238E27FC236}">
                    <a16:creationId xmlns:a16="http://schemas.microsoft.com/office/drawing/2014/main" id="{C6E42CD1-0F43-4834-BF17-E78A918734C3}"/>
                  </a:ext>
                </a:extLst>
              </p:cNvPr>
              <p:cNvCxnSpPr/>
              <p:nvPr/>
            </p:nvCxnSpPr>
            <p:spPr>
              <a:xfrm>
                <a:off x="4386650" y="1835850"/>
                <a:ext cx="503100" cy="0"/>
              </a:xfrm>
              <a:prstGeom prst="straightConnector1">
                <a:avLst/>
              </a:prstGeom>
              <a:noFill/>
              <a:ln w="38100" cap="flat" cmpd="sng">
                <a:solidFill>
                  <a:schemeClr val="lt1"/>
                </a:solidFill>
                <a:prstDash val="solid"/>
                <a:round/>
                <a:headEnd type="none" w="med" len="med"/>
                <a:tailEnd type="none" w="med" len="med"/>
              </a:ln>
            </p:spPr>
          </p:cxnSp>
          <p:cxnSp>
            <p:nvCxnSpPr>
              <p:cNvPr id="49" name="Google Shape;228;p28">
                <a:extLst>
                  <a:ext uri="{FF2B5EF4-FFF2-40B4-BE49-F238E27FC236}">
                    <a16:creationId xmlns:a16="http://schemas.microsoft.com/office/drawing/2014/main" id="{AE20D4B5-A871-4DEF-8397-41871B7D4C17}"/>
                  </a:ext>
                </a:extLst>
              </p:cNvPr>
              <p:cNvCxnSpPr>
                <a:stCxn id="47" idx="2"/>
              </p:cNvCxnSpPr>
              <p:nvPr/>
            </p:nvCxnSpPr>
            <p:spPr>
              <a:xfrm rot="10800000">
                <a:off x="4629746" y="1641525"/>
                <a:ext cx="0" cy="209400"/>
              </a:xfrm>
              <a:prstGeom prst="straightConnector1">
                <a:avLst/>
              </a:prstGeom>
              <a:noFill/>
              <a:ln w="38100" cap="flat" cmpd="sng">
                <a:solidFill>
                  <a:schemeClr val="lt1"/>
                </a:solidFill>
                <a:prstDash val="solid"/>
                <a:round/>
                <a:headEnd type="none" w="med" len="med"/>
                <a:tailEnd type="none" w="med" len="med"/>
              </a:ln>
            </p:spPr>
          </p:cxnSp>
        </p:grpSp>
        <p:cxnSp>
          <p:nvCxnSpPr>
            <p:cNvPr id="46" name="Google Shape;229;p28">
              <a:extLst>
                <a:ext uri="{FF2B5EF4-FFF2-40B4-BE49-F238E27FC236}">
                  <a16:creationId xmlns:a16="http://schemas.microsoft.com/office/drawing/2014/main" id="{BAFBC9C6-4530-4AFA-B97B-F7216D8D25F8}"/>
                </a:ext>
              </a:extLst>
            </p:cNvPr>
            <p:cNvCxnSpPr/>
            <p:nvPr/>
          </p:nvCxnSpPr>
          <p:spPr>
            <a:xfrm rot="10800000">
              <a:off x="4638196" y="1712175"/>
              <a:ext cx="0" cy="209400"/>
            </a:xfrm>
            <a:prstGeom prst="straightConnector1">
              <a:avLst/>
            </a:prstGeom>
            <a:noFill/>
            <a:ln w="3810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770052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E23B-2F22-41ED-9416-1DD1000367AB}"/>
              </a:ext>
            </a:extLst>
          </p:cNvPr>
          <p:cNvSpPr>
            <a:spLocks noGrp="1"/>
          </p:cNvSpPr>
          <p:nvPr>
            <p:ph type="title"/>
          </p:nvPr>
        </p:nvSpPr>
        <p:spPr/>
        <p:txBody>
          <a:bodyPr/>
          <a:lstStyle/>
          <a:p>
            <a:r>
              <a:rPr lang="en-US" sz="3600" b="1" dirty="0"/>
              <a:t>Mechanism 1: Electron Injection</a:t>
            </a:r>
            <a:endParaRPr lang="en-CH" sz="3600" dirty="0"/>
          </a:p>
        </p:txBody>
      </p:sp>
      <p:grpSp>
        <p:nvGrpSpPr>
          <p:cNvPr id="44" name="Google Shape;224;p28">
            <a:extLst>
              <a:ext uri="{FF2B5EF4-FFF2-40B4-BE49-F238E27FC236}">
                <a16:creationId xmlns:a16="http://schemas.microsoft.com/office/drawing/2014/main" id="{0866DD73-A10C-4DD7-9507-A7CED815A847}"/>
              </a:ext>
            </a:extLst>
          </p:cNvPr>
          <p:cNvGrpSpPr/>
          <p:nvPr/>
        </p:nvGrpSpPr>
        <p:grpSpPr>
          <a:xfrm>
            <a:off x="3798284" y="4242039"/>
            <a:ext cx="503100" cy="829845"/>
            <a:chOff x="4386650" y="1641574"/>
            <a:chExt cx="503100" cy="829845"/>
          </a:xfrm>
        </p:grpSpPr>
        <p:grpSp>
          <p:nvGrpSpPr>
            <p:cNvPr id="45" name="Google Shape;225;p28">
              <a:extLst>
                <a:ext uri="{FF2B5EF4-FFF2-40B4-BE49-F238E27FC236}">
                  <a16:creationId xmlns:a16="http://schemas.microsoft.com/office/drawing/2014/main" id="{9B3AE040-5358-4604-B831-6583D11766FE}"/>
                </a:ext>
              </a:extLst>
            </p:cNvPr>
            <p:cNvGrpSpPr/>
            <p:nvPr/>
          </p:nvGrpSpPr>
          <p:grpSpPr>
            <a:xfrm rot="10800000">
              <a:off x="4386650" y="1641574"/>
              <a:ext cx="503100" cy="829845"/>
              <a:chOff x="4386650" y="1641525"/>
              <a:chExt cx="503100" cy="675000"/>
            </a:xfrm>
          </p:grpSpPr>
          <p:sp>
            <p:nvSpPr>
              <p:cNvPr id="47" name="Google Shape;226;p28">
                <a:extLst>
                  <a:ext uri="{FF2B5EF4-FFF2-40B4-BE49-F238E27FC236}">
                    <a16:creationId xmlns:a16="http://schemas.microsoft.com/office/drawing/2014/main" id="{CBBF6F12-8357-4666-ACC1-40461A3AADA5}"/>
                  </a:ext>
                </a:extLst>
              </p:cNvPr>
              <p:cNvSpPr/>
              <p:nvPr/>
            </p:nvSpPr>
            <p:spPr>
              <a:xfrm rot="8100000">
                <a:off x="4465131" y="1919111"/>
                <a:ext cx="329229" cy="329229"/>
              </a:xfrm>
              <a:prstGeom prst="rtTriangle">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227;p28">
                <a:extLst>
                  <a:ext uri="{FF2B5EF4-FFF2-40B4-BE49-F238E27FC236}">
                    <a16:creationId xmlns:a16="http://schemas.microsoft.com/office/drawing/2014/main" id="{C6E42CD1-0F43-4834-BF17-E78A918734C3}"/>
                  </a:ext>
                </a:extLst>
              </p:cNvPr>
              <p:cNvCxnSpPr/>
              <p:nvPr/>
            </p:nvCxnSpPr>
            <p:spPr>
              <a:xfrm>
                <a:off x="4386650" y="1835850"/>
                <a:ext cx="503100" cy="0"/>
              </a:xfrm>
              <a:prstGeom prst="straightConnector1">
                <a:avLst/>
              </a:prstGeom>
              <a:noFill/>
              <a:ln w="38100" cap="flat" cmpd="sng">
                <a:solidFill>
                  <a:schemeClr val="lt1"/>
                </a:solidFill>
                <a:prstDash val="solid"/>
                <a:round/>
                <a:headEnd type="none" w="med" len="med"/>
                <a:tailEnd type="none" w="med" len="med"/>
              </a:ln>
            </p:spPr>
          </p:cxnSp>
          <p:cxnSp>
            <p:nvCxnSpPr>
              <p:cNvPr id="49" name="Google Shape;228;p28">
                <a:extLst>
                  <a:ext uri="{FF2B5EF4-FFF2-40B4-BE49-F238E27FC236}">
                    <a16:creationId xmlns:a16="http://schemas.microsoft.com/office/drawing/2014/main" id="{AE20D4B5-A871-4DEF-8397-41871B7D4C17}"/>
                  </a:ext>
                </a:extLst>
              </p:cNvPr>
              <p:cNvCxnSpPr>
                <a:stCxn id="47" idx="2"/>
              </p:cNvCxnSpPr>
              <p:nvPr/>
            </p:nvCxnSpPr>
            <p:spPr>
              <a:xfrm rot="10800000">
                <a:off x="4629746" y="1641525"/>
                <a:ext cx="0" cy="209400"/>
              </a:xfrm>
              <a:prstGeom prst="straightConnector1">
                <a:avLst/>
              </a:prstGeom>
              <a:noFill/>
              <a:ln w="38100" cap="flat" cmpd="sng">
                <a:solidFill>
                  <a:schemeClr val="lt1"/>
                </a:solidFill>
                <a:prstDash val="solid"/>
                <a:round/>
                <a:headEnd type="none" w="med" len="med"/>
                <a:tailEnd type="none" w="med" len="med"/>
              </a:ln>
            </p:spPr>
          </p:cxnSp>
        </p:grpSp>
        <p:cxnSp>
          <p:nvCxnSpPr>
            <p:cNvPr id="46" name="Google Shape;229;p28">
              <a:extLst>
                <a:ext uri="{FF2B5EF4-FFF2-40B4-BE49-F238E27FC236}">
                  <a16:creationId xmlns:a16="http://schemas.microsoft.com/office/drawing/2014/main" id="{BAFBC9C6-4530-4AFA-B97B-F7216D8D25F8}"/>
                </a:ext>
              </a:extLst>
            </p:cNvPr>
            <p:cNvCxnSpPr/>
            <p:nvPr/>
          </p:nvCxnSpPr>
          <p:spPr>
            <a:xfrm rot="10800000">
              <a:off x="4638196" y="1712175"/>
              <a:ext cx="0" cy="209400"/>
            </a:xfrm>
            <a:prstGeom prst="straightConnector1">
              <a:avLst/>
            </a:prstGeom>
            <a:noFill/>
            <a:ln w="38100" cap="flat" cmpd="sng">
              <a:solidFill>
                <a:schemeClr val="lt1"/>
              </a:solidFill>
              <a:prstDash val="solid"/>
              <a:round/>
              <a:headEnd type="none" w="med" len="med"/>
              <a:tailEnd type="none" w="med" len="med"/>
            </a:ln>
          </p:spPr>
        </p:cxnSp>
      </p:grpSp>
      <p:sp>
        <p:nvSpPr>
          <p:cNvPr id="66" name="Google Shape;455;p32">
            <a:extLst>
              <a:ext uri="{FF2B5EF4-FFF2-40B4-BE49-F238E27FC236}">
                <a16:creationId xmlns:a16="http://schemas.microsoft.com/office/drawing/2014/main" id="{E0A89EF6-3320-4586-92E0-E2DCF49DD0A3}"/>
              </a:ext>
            </a:extLst>
          </p:cNvPr>
          <p:cNvSpPr/>
          <p:nvPr/>
        </p:nvSpPr>
        <p:spPr>
          <a:xfrm>
            <a:off x="4140766" y="3593329"/>
            <a:ext cx="910800" cy="455400"/>
          </a:xfrm>
          <a:prstGeom prst="rightArrow">
            <a:avLst>
              <a:gd name="adj1" fmla="val 50000"/>
              <a:gd name="adj2" fmla="val 50000"/>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58;p32">
            <a:extLst>
              <a:ext uri="{FF2B5EF4-FFF2-40B4-BE49-F238E27FC236}">
                <a16:creationId xmlns:a16="http://schemas.microsoft.com/office/drawing/2014/main" id="{AA6B8A0E-F00A-4F1E-BB8A-92E52A263F99}"/>
              </a:ext>
            </a:extLst>
          </p:cNvPr>
          <p:cNvSpPr txBox="1"/>
          <p:nvPr/>
        </p:nvSpPr>
        <p:spPr>
          <a:xfrm>
            <a:off x="3528091" y="3131629"/>
            <a:ext cx="2111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Precharge</a:t>
            </a:r>
            <a:endParaRPr sz="1800" b="1">
              <a:latin typeface="Proxima Nova"/>
              <a:ea typeface="Proxima Nova"/>
              <a:cs typeface="Proxima Nova"/>
              <a:sym typeface="Proxima Nova"/>
            </a:endParaRPr>
          </a:p>
        </p:txBody>
      </p:sp>
      <p:grpSp>
        <p:nvGrpSpPr>
          <p:cNvPr id="68" name="Group 67">
            <a:extLst>
              <a:ext uri="{FF2B5EF4-FFF2-40B4-BE49-F238E27FC236}">
                <a16:creationId xmlns:a16="http://schemas.microsoft.com/office/drawing/2014/main" id="{D729CEA6-E887-4669-BF4F-A601C92F316D}"/>
              </a:ext>
            </a:extLst>
          </p:cNvPr>
          <p:cNvGrpSpPr/>
          <p:nvPr/>
        </p:nvGrpSpPr>
        <p:grpSpPr>
          <a:xfrm>
            <a:off x="5292396" y="2143004"/>
            <a:ext cx="3592775" cy="3716672"/>
            <a:chOff x="5551225" y="1527325"/>
            <a:chExt cx="2853449" cy="2951850"/>
          </a:xfrm>
        </p:grpSpPr>
        <p:grpSp>
          <p:nvGrpSpPr>
            <p:cNvPr id="69" name="Google Shape;420;p32">
              <a:extLst>
                <a:ext uri="{FF2B5EF4-FFF2-40B4-BE49-F238E27FC236}">
                  <a16:creationId xmlns:a16="http://schemas.microsoft.com/office/drawing/2014/main" id="{96A9277E-BB05-4C8F-8817-AAFD08BEDD5A}"/>
                </a:ext>
              </a:extLst>
            </p:cNvPr>
            <p:cNvGrpSpPr/>
            <p:nvPr/>
          </p:nvGrpSpPr>
          <p:grpSpPr>
            <a:xfrm>
              <a:off x="5551225" y="1527325"/>
              <a:ext cx="2853449" cy="2951850"/>
              <a:chOff x="5440350" y="1473750"/>
              <a:chExt cx="2853449" cy="2951850"/>
            </a:xfrm>
          </p:grpSpPr>
          <p:sp>
            <p:nvSpPr>
              <p:cNvPr id="90" name="Google Shape;421;p32">
                <a:extLst>
                  <a:ext uri="{FF2B5EF4-FFF2-40B4-BE49-F238E27FC236}">
                    <a16:creationId xmlns:a16="http://schemas.microsoft.com/office/drawing/2014/main" id="{A1425EF2-8FE7-4427-98BC-55061EAE1145}"/>
                  </a:ext>
                </a:extLst>
              </p:cNvPr>
              <p:cNvSpPr txBox="1"/>
              <p:nvPr/>
            </p:nvSpPr>
            <p:spPr>
              <a:xfrm>
                <a:off x="7372199"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91" name="Google Shape;422;p32">
                <a:extLst>
                  <a:ext uri="{FF2B5EF4-FFF2-40B4-BE49-F238E27FC236}">
                    <a16:creationId xmlns:a16="http://schemas.microsoft.com/office/drawing/2014/main" id="{855B7D4C-6941-4A9C-B79A-88EE1A301992}"/>
                  </a:ext>
                </a:extLst>
              </p:cNvPr>
              <p:cNvSpPr/>
              <p:nvPr/>
            </p:nvSpPr>
            <p:spPr>
              <a:xfrm>
                <a:off x="5440350" y="2952750"/>
                <a:ext cx="2765400" cy="8319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23;p32">
                <a:extLst>
                  <a:ext uri="{FF2B5EF4-FFF2-40B4-BE49-F238E27FC236}">
                    <a16:creationId xmlns:a16="http://schemas.microsoft.com/office/drawing/2014/main" id="{87ECA760-35F2-4E2B-8191-BB12E1D4F382}"/>
                  </a:ext>
                </a:extLst>
              </p:cNvPr>
              <p:cNvSpPr/>
              <p:nvPr/>
            </p:nvSpPr>
            <p:spPr>
              <a:xfrm rot="10800000">
                <a:off x="7444353"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24;p32">
                <a:extLst>
                  <a:ext uri="{FF2B5EF4-FFF2-40B4-BE49-F238E27FC236}">
                    <a16:creationId xmlns:a16="http://schemas.microsoft.com/office/drawing/2014/main" id="{9A5D3E24-AB9C-4762-9314-9F46D4E81F03}"/>
                  </a:ext>
                </a:extLst>
              </p:cNvPr>
              <p:cNvSpPr/>
              <p:nvPr/>
            </p:nvSpPr>
            <p:spPr>
              <a:xfrm rot="10800000">
                <a:off x="5690200"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25;p32">
                <a:extLst>
                  <a:ext uri="{FF2B5EF4-FFF2-40B4-BE49-F238E27FC236}">
                    <a16:creationId xmlns:a16="http://schemas.microsoft.com/office/drawing/2014/main" id="{14A8D0AD-1AF8-4F04-A4FA-D5CCB638E4F2}"/>
                  </a:ext>
                </a:extLst>
              </p:cNvPr>
              <p:cNvSpPr/>
              <p:nvPr/>
            </p:nvSpPr>
            <p:spPr>
              <a:xfrm rot="10800000">
                <a:off x="6588645"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26;p32">
                <a:extLst>
                  <a:ext uri="{FF2B5EF4-FFF2-40B4-BE49-F238E27FC236}">
                    <a16:creationId xmlns:a16="http://schemas.microsoft.com/office/drawing/2014/main" id="{A363FE06-35E7-4BF6-8DA0-CD1648060B59}"/>
                  </a:ext>
                </a:extLst>
              </p:cNvPr>
              <p:cNvSpPr/>
              <p:nvPr/>
            </p:nvSpPr>
            <p:spPr>
              <a:xfrm>
                <a:off x="6696500" y="1977875"/>
                <a:ext cx="333000" cy="522300"/>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27;p32">
                <a:extLst>
                  <a:ext uri="{FF2B5EF4-FFF2-40B4-BE49-F238E27FC236}">
                    <a16:creationId xmlns:a16="http://schemas.microsoft.com/office/drawing/2014/main" id="{6832A519-E13B-4EEB-BD16-DD36FC3D6873}"/>
                  </a:ext>
                </a:extLst>
              </p:cNvPr>
              <p:cNvSpPr/>
              <p:nvPr/>
            </p:nvSpPr>
            <p:spPr>
              <a:xfrm>
                <a:off x="5810475"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28;p32">
                <a:extLst>
                  <a:ext uri="{FF2B5EF4-FFF2-40B4-BE49-F238E27FC236}">
                    <a16:creationId xmlns:a16="http://schemas.microsoft.com/office/drawing/2014/main" id="{1F36FDE7-B06C-4445-83DE-CC735A7B335E}"/>
                  </a:ext>
                </a:extLst>
              </p:cNvPr>
              <p:cNvSpPr/>
              <p:nvPr/>
            </p:nvSpPr>
            <p:spPr>
              <a:xfrm>
                <a:off x="6139400"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p>
            </p:txBody>
          </p:sp>
          <p:sp>
            <p:nvSpPr>
              <p:cNvPr id="98" name="Google Shape;429;p32">
                <a:extLst>
                  <a:ext uri="{FF2B5EF4-FFF2-40B4-BE49-F238E27FC236}">
                    <a16:creationId xmlns:a16="http://schemas.microsoft.com/office/drawing/2014/main" id="{F35AB023-43F0-4BA7-94C3-D485CC96E72D}"/>
                  </a:ext>
                </a:extLst>
              </p:cNvPr>
              <p:cNvSpPr/>
              <p:nvPr/>
            </p:nvSpPr>
            <p:spPr>
              <a:xfrm>
                <a:off x="7017025"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30;p32">
                <a:extLst>
                  <a:ext uri="{FF2B5EF4-FFF2-40B4-BE49-F238E27FC236}">
                    <a16:creationId xmlns:a16="http://schemas.microsoft.com/office/drawing/2014/main" id="{B457F162-CF57-435F-8A42-6EE487C99365}"/>
                  </a:ext>
                </a:extLst>
              </p:cNvPr>
              <p:cNvSpPr/>
              <p:nvPr/>
            </p:nvSpPr>
            <p:spPr>
              <a:xfrm>
                <a:off x="7564650"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31;p32">
                <a:extLst>
                  <a:ext uri="{FF2B5EF4-FFF2-40B4-BE49-F238E27FC236}">
                    <a16:creationId xmlns:a16="http://schemas.microsoft.com/office/drawing/2014/main" id="{73E42775-694F-4B95-B2EC-CE93CCB19851}"/>
                  </a:ext>
                </a:extLst>
              </p:cNvPr>
              <p:cNvSpPr txBox="1"/>
              <p:nvPr/>
            </p:nvSpPr>
            <p:spPr>
              <a:xfrm>
                <a:off x="6120725" y="26285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WL</a:t>
                </a:r>
                <a:endParaRPr b="1">
                  <a:latin typeface="Proxima Nova"/>
                  <a:ea typeface="Proxima Nova"/>
                  <a:cs typeface="Proxima Nova"/>
                  <a:sym typeface="Proxima Nova"/>
                </a:endParaRPr>
              </a:p>
            </p:txBody>
          </p:sp>
          <p:sp>
            <p:nvSpPr>
              <p:cNvPr id="101" name="Google Shape;432;p32">
                <a:extLst>
                  <a:ext uri="{FF2B5EF4-FFF2-40B4-BE49-F238E27FC236}">
                    <a16:creationId xmlns:a16="http://schemas.microsoft.com/office/drawing/2014/main" id="{B2DBED97-3306-4EBE-9BCC-4AC29A8AB79D}"/>
                  </a:ext>
                </a:extLst>
              </p:cNvPr>
              <p:cNvSpPr txBox="1"/>
              <p:nvPr/>
            </p:nvSpPr>
            <p:spPr>
              <a:xfrm>
                <a:off x="5807275" y="3963900"/>
                <a:ext cx="2111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Recombination</a:t>
                </a:r>
                <a:endParaRPr sz="1800" b="1">
                  <a:latin typeface="Proxima Nova"/>
                  <a:ea typeface="Proxima Nova"/>
                  <a:cs typeface="Proxima Nova"/>
                  <a:sym typeface="Proxima Nova"/>
                </a:endParaRPr>
              </a:p>
            </p:txBody>
          </p:sp>
          <p:sp>
            <p:nvSpPr>
              <p:cNvPr id="102" name="Google Shape;433;p32">
                <a:extLst>
                  <a:ext uri="{FF2B5EF4-FFF2-40B4-BE49-F238E27FC236}">
                    <a16:creationId xmlns:a16="http://schemas.microsoft.com/office/drawing/2014/main" id="{FD19576C-EDFB-47F8-A833-1397A5548D7C}"/>
                  </a:ext>
                </a:extLst>
              </p:cNvPr>
              <p:cNvSpPr/>
              <p:nvPr/>
            </p:nvSpPr>
            <p:spPr>
              <a:xfrm>
                <a:off x="6663500" y="2377675"/>
                <a:ext cx="399000" cy="113700"/>
              </a:xfrm>
              <a:prstGeom prst="roundRect">
                <a:avLst>
                  <a:gd name="adj" fmla="val 16667"/>
                </a:avLst>
              </a:prstGeom>
              <a:solidFill>
                <a:srgbClr val="F3F3F3"/>
              </a:solid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34;p32">
                <a:extLst>
                  <a:ext uri="{FF2B5EF4-FFF2-40B4-BE49-F238E27FC236}">
                    <a16:creationId xmlns:a16="http://schemas.microsoft.com/office/drawing/2014/main" id="{674F0148-CD15-465C-8D6B-FB311769B9F7}"/>
                  </a:ext>
                </a:extLst>
              </p:cNvPr>
              <p:cNvSpPr txBox="1"/>
              <p:nvPr/>
            </p:nvSpPr>
            <p:spPr>
              <a:xfrm>
                <a:off x="6665375" y="1626650"/>
                <a:ext cx="399000" cy="28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BL</a:t>
                </a:r>
                <a:endParaRPr b="1">
                  <a:latin typeface="Proxima Nova"/>
                  <a:ea typeface="Proxima Nova"/>
                  <a:cs typeface="Proxima Nova"/>
                  <a:sym typeface="Proxima Nova"/>
                </a:endParaRPr>
              </a:p>
            </p:txBody>
          </p:sp>
        </p:grpSp>
        <p:sp>
          <p:nvSpPr>
            <p:cNvPr id="70" name="Google Shape;435;p32">
              <a:extLst>
                <a:ext uri="{FF2B5EF4-FFF2-40B4-BE49-F238E27FC236}">
                  <a16:creationId xmlns:a16="http://schemas.microsoft.com/office/drawing/2014/main" id="{34023ECC-B654-4242-B3CE-9CA9BE668576}"/>
                </a:ext>
              </a:extLst>
            </p:cNvPr>
            <p:cNvSpPr txBox="1"/>
            <p:nvPr/>
          </p:nvSpPr>
          <p:spPr>
            <a:xfrm>
              <a:off x="6325950" y="2062750"/>
              <a:ext cx="354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A</a:t>
              </a:r>
              <a:endParaRPr sz="1800" b="1">
                <a:latin typeface="Proxima Nova"/>
                <a:ea typeface="Proxima Nova"/>
                <a:cs typeface="Proxima Nova"/>
                <a:sym typeface="Proxima Nova"/>
              </a:endParaRPr>
            </a:p>
          </p:txBody>
        </p:sp>
        <p:sp>
          <p:nvSpPr>
            <p:cNvPr id="71" name="Google Shape;436;p32">
              <a:extLst>
                <a:ext uri="{FF2B5EF4-FFF2-40B4-BE49-F238E27FC236}">
                  <a16:creationId xmlns:a16="http://schemas.microsoft.com/office/drawing/2014/main" id="{5674A6AC-E4C4-4093-B137-82E43B2C499E}"/>
                </a:ext>
              </a:extLst>
            </p:cNvPr>
            <p:cNvSpPr txBox="1"/>
            <p:nvPr/>
          </p:nvSpPr>
          <p:spPr>
            <a:xfrm>
              <a:off x="7228450" y="2062750"/>
              <a:ext cx="354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V</a:t>
              </a:r>
              <a:endParaRPr sz="1800" b="1">
                <a:latin typeface="Proxima Nova"/>
                <a:ea typeface="Proxima Nova"/>
                <a:cs typeface="Proxima Nova"/>
                <a:sym typeface="Proxima Nova"/>
              </a:endParaRPr>
            </a:p>
          </p:txBody>
        </p:sp>
        <p:sp>
          <p:nvSpPr>
            <p:cNvPr id="72" name="Google Shape;437;p32">
              <a:extLst>
                <a:ext uri="{FF2B5EF4-FFF2-40B4-BE49-F238E27FC236}">
                  <a16:creationId xmlns:a16="http://schemas.microsoft.com/office/drawing/2014/main" id="{2D028423-D126-4421-948B-5F0F6DCA07A1}"/>
                </a:ext>
              </a:extLst>
            </p:cNvPr>
            <p:cNvSpPr txBox="1"/>
            <p:nvPr/>
          </p:nvSpPr>
          <p:spPr>
            <a:xfrm>
              <a:off x="5971050" y="28581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73" name="Google Shape;438;p32">
              <a:extLst>
                <a:ext uri="{FF2B5EF4-FFF2-40B4-BE49-F238E27FC236}">
                  <a16:creationId xmlns:a16="http://schemas.microsoft.com/office/drawing/2014/main" id="{DD3E5232-9BEB-463F-B4BD-BE4C626D3211}"/>
                </a:ext>
              </a:extLst>
            </p:cNvPr>
            <p:cNvSpPr txBox="1"/>
            <p:nvPr/>
          </p:nvSpPr>
          <p:spPr>
            <a:xfrm>
              <a:off x="6016300" y="32248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74" name="Google Shape;439;p32">
              <a:extLst>
                <a:ext uri="{FF2B5EF4-FFF2-40B4-BE49-F238E27FC236}">
                  <a16:creationId xmlns:a16="http://schemas.microsoft.com/office/drawing/2014/main" id="{B43AE662-47E2-416E-80D8-617D52009E27}"/>
                </a:ext>
              </a:extLst>
            </p:cNvPr>
            <p:cNvSpPr txBox="1"/>
            <p:nvPr/>
          </p:nvSpPr>
          <p:spPr>
            <a:xfrm>
              <a:off x="6325950" y="32583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75" name="Google Shape;440;p32">
              <a:extLst>
                <a:ext uri="{FF2B5EF4-FFF2-40B4-BE49-F238E27FC236}">
                  <a16:creationId xmlns:a16="http://schemas.microsoft.com/office/drawing/2014/main" id="{ED984953-F5FC-455D-9789-AC9829FC41BE}"/>
                </a:ext>
              </a:extLst>
            </p:cNvPr>
            <p:cNvSpPr txBox="1"/>
            <p:nvPr/>
          </p:nvSpPr>
          <p:spPr>
            <a:xfrm>
              <a:off x="6680850" y="32248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76" name="Google Shape;441;p32">
              <a:extLst>
                <a:ext uri="{FF2B5EF4-FFF2-40B4-BE49-F238E27FC236}">
                  <a16:creationId xmlns:a16="http://schemas.microsoft.com/office/drawing/2014/main" id="{7255D2E5-8767-4BC4-9381-124418F1B614}"/>
                </a:ext>
              </a:extLst>
            </p:cNvPr>
            <p:cNvSpPr txBox="1"/>
            <p:nvPr/>
          </p:nvSpPr>
          <p:spPr>
            <a:xfrm>
              <a:off x="6768175" y="28581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77" name="Google Shape;442;p32">
              <a:extLst>
                <a:ext uri="{FF2B5EF4-FFF2-40B4-BE49-F238E27FC236}">
                  <a16:creationId xmlns:a16="http://schemas.microsoft.com/office/drawing/2014/main" id="{A2EEF051-3280-47A7-9097-583DE0D1BF70}"/>
                </a:ext>
              </a:extLst>
            </p:cNvPr>
            <p:cNvSpPr txBox="1"/>
            <p:nvPr/>
          </p:nvSpPr>
          <p:spPr>
            <a:xfrm>
              <a:off x="6833975" y="25717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78" name="Google Shape;443;p32">
              <a:extLst>
                <a:ext uri="{FF2B5EF4-FFF2-40B4-BE49-F238E27FC236}">
                  <a16:creationId xmlns:a16="http://schemas.microsoft.com/office/drawing/2014/main" id="{6B45B35C-906A-47F7-AA29-6EA7CE347F06}"/>
                </a:ext>
              </a:extLst>
            </p:cNvPr>
            <p:cNvSpPr txBox="1"/>
            <p:nvPr/>
          </p:nvSpPr>
          <p:spPr>
            <a:xfrm>
              <a:off x="5880300" y="25717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cxnSp>
          <p:nvCxnSpPr>
            <p:cNvPr id="79" name="Google Shape;444;p32">
              <a:extLst>
                <a:ext uri="{FF2B5EF4-FFF2-40B4-BE49-F238E27FC236}">
                  <a16:creationId xmlns:a16="http://schemas.microsoft.com/office/drawing/2014/main" id="{74C3585E-5F4D-45C8-B6A6-D2E28162C5CD}"/>
                </a:ext>
              </a:extLst>
            </p:cNvPr>
            <p:cNvCxnSpPr/>
            <p:nvPr/>
          </p:nvCxnSpPr>
          <p:spPr>
            <a:xfrm flipH="1">
              <a:off x="5799875" y="2913300"/>
              <a:ext cx="167400" cy="415200"/>
            </a:xfrm>
            <a:prstGeom prst="straightConnector1">
              <a:avLst/>
            </a:prstGeom>
            <a:noFill/>
            <a:ln w="9525" cap="flat" cmpd="sng">
              <a:solidFill>
                <a:schemeClr val="lt1"/>
              </a:solidFill>
              <a:prstDash val="solid"/>
              <a:round/>
              <a:headEnd type="none" w="med" len="med"/>
              <a:tailEnd type="triangle" w="med" len="med"/>
            </a:ln>
          </p:spPr>
        </p:cxnSp>
        <p:cxnSp>
          <p:nvCxnSpPr>
            <p:cNvPr id="80" name="Google Shape;445;p32">
              <a:extLst>
                <a:ext uri="{FF2B5EF4-FFF2-40B4-BE49-F238E27FC236}">
                  <a16:creationId xmlns:a16="http://schemas.microsoft.com/office/drawing/2014/main" id="{E0977DE5-4E9D-4D27-B771-881538C294E8}"/>
                </a:ext>
              </a:extLst>
            </p:cNvPr>
            <p:cNvCxnSpPr/>
            <p:nvPr/>
          </p:nvCxnSpPr>
          <p:spPr>
            <a:xfrm flipH="1">
              <a:off x="5940600" y="3217300"/>
              <a:ext cx="107100" cy="459600"/>
            </a:xfrm>
            <a:prstGeom prst="straightConnector1">
              <a:avLst/>
            </a:prstGeom>
            <a:noFill/>
            <a:ln w="9525" cap="flat" cmpd="sng">
              <a:solidFill>
                <a:schemeClr val="lt1"/>
              </a:solidFill>
              <a:prstDash val="solid"/>
              <a:round/>
              <a:headEnd type="none" w="med" len="med"/>
              <a:tailEnd type="triangle" w="med" len="med"/>
            </a:ln>
          </p:spPr>
        </p:cxnSp>
        <p:cxnSp>
          <p:nvCxnSpPr>
            <p:cNvPr id="81" name="Google Shape;446;p32">
              <a:extLst>
                <a:ext uri="{FF2B5EF4-FFF2-40B4-BE49-F238E27FC236}">
                  <a16:creationId xmlns:a16="http://schemas.microsoft.com/office/drawing/2014/main" id="{5774740B-B990-45CE-8242-67B251E6CACF}"/>
                </a:ext>
              </a:extLst>
            </p:cNvPr>
            <p:cNvCxnSpPr/>
            <p:nvPr/>
          </p:nvCxnSpPr>
          <p:spPr>
            <a:xfrm>
              <a:off x="6183750" y="3530450"/>
              <a:ext cx="131700" cy="246900"/>
            </a:xfrm>
            <a:prstGeom prst="straightConnector1">
              <a:avLst/>
            </a:prstGeom>
            <a:noFill/>
            <a:ln w="9525" cap="flat" cmpd="sng">
              <a:solidFill>
                <a:schemeClr val="lt1"/>
              </a:solidFill>
              <a:prstDash val="solid"/>
              <a:round/>
              <a:headEnd type="none" w="med" len="med"/>
              <a:tailEnd type="triangle" w="med" len="med"/>
            </a:ln>
          </p:spPr>
        </p:cxnSp>
        <p:cxnSp>
          <p:nvCxnSpPr>
            <p:cNvPr id="82" name="Google Shape;447;p32">
              <a:extLst>
                <a:ext uri="{FF2B5EF4-FFF2-40B4-BE49-F238E27FC236}">
                  <a16:creationId xmlns:a16="http://schemas.microsoft.com/office/drawing/2014/main" id="{8D9F5C7C-1FD8-49A2-9291-6EBD5BAC0FAE}"/>
                </a:ext>
              </a:extLst>
            </p:cNvPr>
            <p:cNvCxnSpPr/>
            <p:nvPr/>
          </p:nvCxnSpPr>
          <p:spPr>
            <a:xfrm flipH="1">
              <a:off x="6436075" y="3569000"/>
              <a:ext cx="67500" cy="161400"/>
            </a:xfrm>
            <a:prstGeom prst="straightConnector1">
              <a:avLst/>
            </a:prstGeom>
            <a:noFill/>
            <a:ln w="9525" cap="flat" cmpd="sng">
              <a:solidFill>
                <a:schemeClr val="lt1"/>
              </a:solidFill>
              <a:prstDash val="solid"/>
              <a:round/>
              <a:headEnd type="none" w="med" len="med"/>
              <a:tailEnd type="triangle" w="med" len="med"/>
            </a:ln>
          </p:spPr>
        </p:cxnSp>
        <p:cxnSp>
          <p:nvCxnSpPr>
            <p:cNvPr id="83" name="Google Shape;448;p32">
              <a:extLst>
                <a:ext uri="{FF2B5EF4-FFF2-40B4-BE49-F238E27FC236}">
                  <a16:creationId xmlns:a16="http://schemas.microsoft.com/office/drawing/2014/main" id="{3BC41295-25C7-438C-8F1D-18C7631B1AD6}"/>
                </a:ext>
              </a:extLst>
            </p:cNvPr>
            <p:cNvCxnSpPr/>
            <p:nvPr/>
          </p:nvCxnSpPr>
          <p:spPr>
            <a:xfrm>
              <a:off x="6835675" y="3530450"/>
              <a:ext cx="430800" cy="173100"/>
            </a:xfrm>
            <a:prstGeom prst="straightConnector1">
              <a:avLst/>
            </a:prstGeom>
            <a:noFill/>
            <a:ln w="9525" cap="flat" cmpd="sng">
              <a:solidFill>
                <a:schemeClr val="lt1"/>
              </a:solidFill>
              <a:prstDash val="solid"/>
              <a:round/>
              <a:headEnd type="none" w="med" len="med"/>
              <a:tailEnd type="triangle" w="med" len="med"/>
            </a:ln>
          </p:spPr>
        </p:cxnSp>
        <p:cxnSp>
          <p:nvCxnSpPr>
            <p:cNvPr id="84" name="Google Shape;449;p32">
              <a:extLst>
                <a:ext uri="{FF2B5EF4-FFF2-40B4-BE49-F238E27FC236}">
                  <a16:creationId xmlns:a16="http://schemas.microsoft.com/office/drawing/2014/main" id="{3308D6A7-2A6D-4448-A306-8DAA4FF3E28A}"/>
                </a:ext>
              </a:extLst>
            </p:cNvPr>
            <p:cNvCxnSpPr/>
            <p:nvPr/>
          </p:nvCxnSpPr>
          <p:spPr>
            <a:xfrm>
              <a:off x="6959100" y="3164650"/>
              <a:ext cx="528600" cy="438600"/>
            </a:xfrm>
            <a:prstGeom prst="straightConnector1">
              <a:avLst/>
            </a:prstGeom>
            <a:noFill/>
            <a:ln w="9525" cap="flat" cmpd="sng">
              <a:solidFill>
                <a:schemeClr val="lt1"/>
              </a:solidFill>
              <a:prstDash val="solid"/>
              <a:round/>
              <a:headEnd type="none" w="med" len="med"/>
              <a:tailEnd type="triangle" w="med" len="med"/>
            </a:ln>
          </p:spPr>
        </p:cxnSp>
        <p:cxnSp>
          <p:nvCxnSpPr>
            <p:cNvPr id="85" name="Google Shape;450;p32">
              <a:extLst>
                <a:ext uri="{FF2B5EF4-FFF2-40B4-BE49-F238E27FC236}">
                  <a16:creationId xmlns:a16="http://schemas.microsoft.com/office/drawing/2014/main" id="{E14B2466-B833-41A2-9AC4-73470BFD2AF2}"/>
                </a:ext>
              </a:extLst>
            </p:cNvPr>
            <p:cNvCxnSpPr/>
            <p:nvPr/>
          </p:nvCxnSpPr>
          <p:spPr>
            <a:xfrm>
              <a:off x="7039525" y="2901600"/>
              <a:ext cx="113100" cy="299700"/>
            </a:xfrm>
            <a:prstGeom prst="straightConnector1">
              <a:avLst/>
            </a:prstGeom>
            <a:noFill/>
            <a:ln w="9525" cap="flat" cmpd="sng">
              <a:solidFill>
                <a:schemeClr val="lt1"/>
              </a:solidFill>
              <a:prstDash val="solid"/>
              <a:round/>
              <a:headEnd type="none" w="med" len="med"/>
              <a:tailEnd type="triangle" w="med" len="med"/>
            </a:ln>
          </p:spPr>
        </p:cxnSp>
        <p:sp>
          <p:nvSpPr>
            <p:cNvPr id="86" name="Google Shape;453;p32">
              <a:extLst>
                <a:ext uri="{FF2B5EF4-FFF2-40B4-BE49-F238E27FC236}">
                  <a16:creationId xmlns:a16="http://schemas.microsoft.com/office/drawing/2014/main" id="{1E8A802A-1ACA-4F08-B9A7-6B19DCC1AABD}"/>
                </a:ext>
              </a:extLst>
            </p:cNvPr>
            <p:cNvSpPr txBox="1"/>
            <p:nvPr/>
          </p:nvSpPr>
          <p:spPr>
            <a:xfrm>
              <a:off x="5780800" y="1805163"/>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e</a:t>
              </a:r>
              <a:r>
                <a:rPr lang="en" b="1" baseline="30000">
                  <a:latin typeface="Proxima Nova"/>
                  <a:ea typeface="Proxima Nova"/>
                  <a:cs typeface="Proxima Nova"/>
                  <a:sym typeface="Proxima Nova"/>
                </a:rPr>
                <a:t>-</a:t>
              </a:r>
              <a:endParaRPr b="1" baseline="30000">
                <a:latin typeface="Proxima Nova"/>
                <a:ea typeface="Proxima Nova"/>
                <a:cs typeface="Proxima Nova"/>
                <a:sym typeface="Proxima Nova"/>
              </a:endParaRPr>
            </a:p>
          </p:txBody>
        </p:sp>
        <p:sp>
          <p:nvSpPr>
            <p:cNvPr id="87" name="Google Shape;454;p32">
              <a:extLst>
                <a:ext uri="{FF2B5EF4-FFF2-40B4-BE49-F238E27FC236}">
                  <a16:creationId xmlns:a16="http://schemas.microsoft.com/office/drawing/2014/main" id="{5991AD3C-4B0C-4DCA-A6C4-8D789958107B}"/>
                </a:ext>
              </a:extLst>
            </p:cNvPr>
            <p:cNvSpPr txBox="1"/>
            <p:nvPr/>
          </p:nvSpPr>
          <p:spPr>
            <a:xfrm>
              <a:off x="7543150" y="1805163"/>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e</a:t>
              </a:r>
              <a:r>
                <a:rPr lang="en" b="1" baseline="30000">
                  <a:latin typeface="Proxima Nova"/>
                  <a:ea typeface="Proxima Nova"/>
                  <a:cs typeface="Proxima Nova"/>
                  <a:sym typeface="Proxima Nova"/>
                </a:rPr>
                <a:t>+</a:t>
              </a:r>
              <a:endParaRPr b="1" baseline="30000">
                <a:latin typeface="Proxima Nova"/>
                <a:ea typeface="Proxima Nova"/>
                <a:cs typeface="Proxima Nova"/>
                <a:sym typeface="Proxima Nova"/>
              </a:endParaRPr>
            </a:p>
          </p:txBody>
        </p:sp>
        <p:sp>
          <p:nvSpPr>
            <p:cNvPr id="88" name="Google Shape;456;p32">
              <a:extLst>
                <a:ext uri="{FF2B5EF4-FFF2-40B4-BE49-F238E27FC236}">
                  <a16:creationId xmlns:a16="http://schemas.microsoft.com/office/drawing/2014/main" id="{40F2547D-EE19-431E-8F05-5F7AA94D643C}"/>
                </a:ext>
              </a:extLst>
            </p:cNvPr>
            <p:cNvSpPr/>
            <p:nvPr/>
          </p:nvSpPr>
          <p:spPr>
            <a:xfrm>
              <a:off x="7333500" y="2772675"/>
              <a:ext cx="549175" cy="683125"/>
            </a:xfrm>
            <a:custGeom>
              <a:avLst/>
              <a:gdLst/>
              <a:ahLst/>
              <a:cxnLst/>
              <a:rect l="l" t="t" r="r" b="b"/>
              <a:pathLst>
                <a:path w="21967" h="27325" extrusionOk="0">
                  <a:moveTo>
                    <a:pt x="0" y="27325"/>
                  </a:moveTo>
                  <a:cubicBezTo>
                    <a:pt x="11687" y="27325"/>
                    <a:pt x="21967" y="11687"/>
                    <a:pt x="21967" y="0"/>
                  </a:cubicBezTo>
                </a:path>
              </a:pathLst>
            </a:custGeom>
            <a:noFill/>
            <a:ln w="19050" cap="flat" cmpd="sng">
              <a:solidFill>
                <a:schemeClr val="lt1"/>
              </a:solidFill>
              <a:prstDash val="solid"/>
              <a:round/>
              <a:headEnd type="none" w="med" len="med"/>
              <a:tailEnd type="stealth" w="med" len="med"/>
            </a:ln>
          </p:spPr>
        </p:sp>
        <p:sp>
          <p:nvSpPr>
            <p:cNvPr id="89" name="Google Shape;457;p32">
              <a:extLst>
                <a:ext uri="{FF2B5EF4-FFF2-40B4-BE49-F238E27FC236}">
                  <a16:creationId xmlns:a16="http://schemas.microsoft.com/office/drawing/2014/main" id="{D2071FB4-CB1B-4F38-86DA-469C093BA923}"/>
                </a:ext>
              </a:extLst>
            </p:cNvPr>
            <p:cNvSpPr txBox="1"/>
            <p:nvPr/>
          </p:nvSpPr>
          <p:spPr>
            <a:xfrm>
              <a:off x="7696900" y="2440775"/>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grpSp>
      <p:grpSp>
        <p:nvGrpSpPr>
          <p:cNvPr id="4" name="Group 3">
            <a:extLst>
              <a:ext uri="{FF2B5EF4-FFF2-40B4-BE49-F238E27FC236}">
                <a16:creationId xmlns:a16="http://schemas.microsoft.com/office/drawing/2014/main" id="{14412094-6728-43A8-9E9B-C30EB81AAB02}"/>
              </a:ext>
            </a:extLst>
          </p:cNvPr>
          <p:cNvGrpSpPr/>
          <p:nvPr/>
        </p:nvGrpSpPr>
        <p:grpSpPr>
          <a:xfrm>
            <a:off x="371834" y="2140278"/>
            <a:ext cx="3590566" cy="3714386"/>
            <a:chOff x="371834" y="2140278"/>
            <a:chExt cx="3590566" cy="3714386"/>
          </a:xfrm>
        </p:grpSpPr>
        <p:grpSp>
          <p:nvGrpSpPr>
            <p:cNvPr id="50" name="Google Shape;395;p32">
              <a:extLst>
                <a:ext uri="{FF2B5EF4-FFF2-40B4-BE49-F238E27FC236}">
                  <a16:creationId xmlns:a16="http://schemas.microsoft.com/office/drawing/2014/main" id="{BC5B16B3-B590-4D19-8F06-81C33AB9A3C1}"/>
                </a:ext>
              </a:extLst>
            </p:cNvPr>
            <p:cNvGrpSpPr/>
            <p:nvPr/>
          </p:nvGrpSpPr>
          <p:grpSpPr>
            <a:xfrm>
              <a:off x="371834" y="2140278"/>
              <a:ext cx="3590566" cy="3714386"/>
              <a:chOff x="5440350" y="1473750"/>
              <a:chExt cx="2853449" cy="2951850"/>
            </a:xfrm>
          </p:grpSpPr>
          <p:sp>
            <p:nvSpPr>
              <p:cNvPr id="51" name="Google Shape;396;p32">
                <a:extLst>
                  <a:ext uri="{FF2B5EF4-FFF2-40B4-BE49-F238E27FC236}">
                    <a16:creationId xmlns:a16="http://schemas.microsoft.com/office/drawing/2014/main" id="{08456B86-3A7B-4B28-9607-87AFB5EB6633}"/>
                  </a:ext>
                </a:extLst>
              </p:cNvPr>
              <p:cNvSpPr txBox="1"/>
              <p:nvPr/>
            </p:nvSpPr>
            <p:spPr>
              <a:xfrm>
                <a:off x="7372199"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52" name="Google Shape;397;p32">
                <a:extLst>
                  <a:ext uri="{FF2B5EF4-FFF2-40B4-BE49-F238E27FC236}">
                    <a16:creationId xmlns:a16="http://schemas.microsoft.com/office/drawing/2014/main" id="{A2BE4713-3108-4280-9E01-0D63B73BF94C}"/>
                  </a:ext>
                </a:extLst>
              </p:cNvPr>
              <p:cNvSpPr/>
              <p:nvPr/>
            </p:nvSpPr>
            <p:spPr>
              <a:xfrm>
                <a:off x="5440350" y="2952750"/>
                <a:ext cx="2765400" cy="8319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8;p32">
                <a:extLst>
                  <a:ext uri="{FF2B5EF4-FFF2-40B4-BE49-F238E27FC236}">
                    <a16:creationId xmlns:a16="http://schemas.microsoft.com/office/drawing/2014/main" id="{A98DEF5D-ED36-42CC-91AB-368FEE222957}"/>
                  </a:ext>
                </a:extLst>
              </p:cNvPr>
              <p:cNvSpPr/>
              <p:nvPr/>
            </p:nvSpPr>
            <p:spPr>
              <a:xfrm rot="10800000">
                <a:off x="7444353"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9;p32">
                <a:extLst>
                  <a:ext uri="{FF2B5EF4-FFF2-40B4-BE49-F238E27FC236}">
                    <a16:creationId xmlns:a16="http://schemas.microsoft.com/office/drawing/2014/main" id="{D82CDD8A-667E-4B9F-A65D-7B96C3F590A9}"/>
                  </a:ext>
                </a:extLst>
              </p:cNvPr>
              <p:cNvSpPr/>
              <p:nvPr/>
            </p:nvSpPr>
            <p:spPr>
              <a:xfrm rot="10800000">
                <a:off x="5690200"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0;p32">
                <a:extLst>
                  <a:ext uri="{FF2B5EF4-FFF2-40B4-BE49-F238E27FC236}">
                    <a16:creationId xmlns:a16="http://schemas.microsoft.com/office/drawing/2014/main" id="{037CA5BC-962A-4C0D-96DD-8BE7D0BA29C1}"/>
                  </a:ext>
                </a:extLst>
              </p:cNvPr>
              <p:cNvSpPr/>
              <p:nvPr/>
            </p:nvSpPr>
            <p:spPr>
              <a:xfrm rot="10800000">
                <a:off x="6588645"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p32">
                <a:extLst>
                  <a:ext uri="{FF2B5EF4-FFF2-40B4-BE49-F238E27FC236}">
                    <a16:creationId xmlns:a16="http://schemas.microsoft.com/office/drawing/2014/main" id="{E4E23FA2-437B-4797-9BA4-0647EC5B04A7}"/>
                  </a:ext>
                </a:extLst>
              </p:cNvPr>
              <p:cNvSpPr/>
              <p:nvPr/>
            </p:nvSpPr>
            <p:spPr>
              <a:xfrm>
                <a:off x="6696500" y="1977875"/>
                <a:ext cx="333000" cy="522300"/>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2;p32">
                <a:extLst>
                  <a:ext uri="{FF2B5EF4-FFF2-40B4-BE49-F238E27FC236}">
                    <a16:creationId xmlns:a16="http://schemas.microsoft.com/office/drawing/2014/main" id="{481DF97A-4B16-479C-88E5-019C86880303}"/>
                  </a:ext>
                </a:extLst>
              </p:cNvPr>
              <p:cNvSpPr/>
              <p:nvPr/>
            </p:nvSpPr>
            <p:spPr>
              <a:xfrm>
                <a:off x="5810475"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p32">
                <a:extLst>
                  <a:ext uri="{FF2B5EF4-FFF2-40B4-BE49-F238E27FC236}">
                    <a16:creationId xmlns:a16="http://schemas.microsoft.com/office/drawing/2014/main" id="{BD62DA28-2C19-469C-8E61-4B1789402537}"/>
                  </a:ext>
                </a:extLst>
              </p:cNvPr>
              <p:cNvSpPr/>
              <p:nvPr/>
            </p:nvSpPr>
            <p:spPr>
              <a:xfrm>
                <a:off x="6139400"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p>
            </p:txBody>
          </p:sp>
          <p:sp>
            <p:nvSpPr>
              <p:cNvPr id="59" name="Google Shape;404;p32">
                <a:extLst>
                  <a:ext uri="{FF2B5EF4-FFF2-40B4-BE49-F238E27FC236}">
                    <a16:creationId xmlns:a16="http://schemas.microsoft.com/office/drawing/2014/main" id="{45FE996D-FB81-417C-A493-551D3FB9B1BA}"/>
                  </a:ext>
                </a:extLst>
              </p:cNvPr>
              <p:cNvSpPr/>
              <p:nvPr/>
            </p:nvSpPr>
            <p:spPr>
              <a:xfrm>
                <a:off x="7017025"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5;p32">
                <a:extLst>
                  <a:ext uri="{FF2B5EF4-FFF2-40B4-BE49-F238E27FC236}">
                    <a16:creationId xmlns:a16="http://schemas.microsoft.com/office/drawing/2014/main" id="{C8B3DF3C-0745-4CB3-A11D-4F04191CE4D8}"/>
                  </a:ext>
                </a:extLst>
              </p:cNvPr>
              <p:cNvSpPr/>
              <p:nvPr/>
            </p:nvSpPr>
            <p:spPr>
              <a:xfrm>
                <a:off x="7564650"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p32">
                <a:extLst>
                  <a:ext uri="{FF2B5EF4-FFF2-40B4-BE49-F238E27FC236}">
                    <a16:creationId xmlns:a16="http://schemas.microsoft.com/office/drawing/2014/main" id="{ABFB5A37-03A7-4355-AA19-876343EF494B}"/>
                  </a:ext>
                </a:extLst>
              </p:cNvPr>
              <p:cNvSpPr txBox="1"/>
              <p:nvPr/>
            </p:nvSpPr>
            <p:spPr>
              <a:xfrm>
                <a:off x="6120725" y="26285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WL</a:t>
                </a:r>
                <a:endParaRPr b="1">
                  <a:latin typeface="Proxima Nova"/>
                  <a:ea typeface="Proxima Nova"/>
                  <a:cs typeface="Proxima Nova"/>
                  <a:sym typeface="Proxima Nova"/>
                </a:endParaRPr>
              </a:p>
            </p:txBody>
          </p:sp>
          <p:sp>
            <p:nvSpPr>
              <p:cNvPr id="62" name="Google Shape;407;p32">
                <a:extLst>
                  <a:ext uri="{FF2B5EF4-FFF2-40B4-BE49-F238E27FC236}">
                    <a16:creationId xmlns:a16="http://schemas.microsoft.com/office/drawing/2014/main" id="{A6222668-F1B1-4043-BA17-D19EA589B33A}"/>
                  </a:ext>
                </a:extLst>
              </p:cNvPr>
              <p:cNvSpPr/>
              <p:nvPr/>
            </p:nvSpPr>
            <p:spPr>
              <a:xfrm>
                <a:off x="6056113" y="2572663"/>
                <a:ext cx="696525" cy="696620"/>
              </a:xfrm>
              <a:custGeom>
                <a:avLst/>
                <a:gdLst/>
                <a:ahLst/>
                <a:cxnLst/>
                <a:rect l="l" t="t" r="r" b="b"/>
                <a:pathLst>
                  <a:path w="27861" h="25986" extrusionOk="0">
                    <a:moveTo>
                      <a:pt x="0" y="0"/>
                    </a:moveTo>
                    <a:lnTo>
                      <a:pt x="4822" y="25986"/>
                    </a:lnTo>
                    <a:lnTo>
                      <a:pt x="24111" y="25986"/>
                    </a:lnTo>
                    <a:lnTo>
                      <a:pt x="27861" y="268"/>
                    </a:lnTo>
                  </a:path>
                </a:pathLst>
              </a:custGeom>
              <a:noFill/>
              <a:ln w="19050" cap="flat" cmpd="sng">
                <a:solidFill>
                  <a:schemeClr val="lt1"/>
                </a:solidFill>
                <a:prstDash val="solid"/>
                <a:round/>
                <a:headEnd type="none" w="med" len="med"/>
                <a:tailEnd type="stealth" w="med" len="med"/>
              </a:ln>
            </p:spPr>
          </p:sp>
          <p:sp>
            <p:nvSpPr>
              <p:cNvPr id="63" name="Google Shape;408;p32">
                <a:extLst>
                  <a:ext uri="{FF2B5EF4-FFF2-40B4-BE49-F238E27FC236}">
                    <a16:creationId xmlns:a16="http://schemas.microsoft.com/office/drawing/2014/main" id="{B1A973B4-1681-46C6-94DE-FE13A08D79E7}"/>
                  </a:ext>
                </a:extLst>
              </p:cNvPr>
              <p:cNvSpPr txBox="1"/>
              <p:nvPr/>
            </p:nvSpPr>
            <p:spPr>
              <a:xfrm>
                <a:off x="5807275" y="3963900"/>
                <a:ext cx="2111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Aggressor ACT</a:t>
                </a:r>
                <a:endParaRPr sz="1800" b="1">
                  <a:latin typeface="Proxima Nova"/>
                  <a:ea typeface="Proxima Nova"/>
                  <a:cs typeface="Proxima Nova"/>
                  <a:sym typeface="Proxima Nova"/>
                </a:endParaRPr>
              </a:p>
            </p:txBody>
          </p:sp>
          <p:sp>
            <p:nvSpPr>
              <p:cNvPr id="64" name="Google Shape;409;p32">
                <a:extLst>
                  <a:ext uri="{FF2B5EF4-FFF2-40B4-BE49-F238E27FC236}">
                    <a16:creationId xmlns:a16="http://schemas.microsoft.com/office/drawing/2014/main" id="{C9BBB70E-D8F4-44C1-970D-80CF607A18B8}"/>
                  </a:ext>
                </a:extLst>
              </p:cNvPr>
              <p:cNvSpPr/>
              <p:nvPr/>
            </p:nvSpPr>
            <p:spPr>
              <a:xfrm>
                <a:off x="6663500" y="2377675"/>
                <a:ext cx="399000" cy="113700"/>
              </a:xfrm>
              <a:prstGeom prst="roundRect">
                <a:avLst>
                  <a:gd name="adj" fmla="val 16667"/>
                </a:avLst>
              </a:prstGeom>
              <a:solidFill>
                <a:srgbClr val="F3F3F3"/>
              </a:solid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0;p32">
                <a:extLst>
                  <a:ext uri="{FF2B5EF4-FFF2-40B4-BE49-F238E27FC236}">
                    <a16:creationId xmlns:a16="http://schemas.microsoft.com/office/drawing/2014/main" id="{1D466448-D5D8-4C4F-B3C7-2C8E52F71AEE}"/>
                  </a:ext>
                </a:extLst>
              </p:cNvPr>
              <p:cNvSpPr txBox="1"/>
              <p:nvPr/>
            </p:nvSpPr>
            <p:spPr>
              <a:xfrm>
                <a:off x="6665375" y="1626650"/>
                <a:ext cx="399000" cy="28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BL</a:t>
                </a:r>
                <a:endParaRPr b="1">
                  <a:latin typeface="Proxima Nova"/>
                  <a:ea typeface="Proxima Nova"/>
                  <a:cs typeface="Proxima Nova"/>
                  <a:sym typeface="Proxima Nova"/>
                </a:endParaRPr>
              </a:p>
            </p:txBody>
          </p:sp>
        </p:grpSp>
        <p:grpSp>
          <p:nvGrpSpPr>
            <p:cNvPr id="3" name="Group 2">
              <a:extLst>
                <a:ext uri="{FF2B5EF4-FFF2-40B4-BE49-F238E27FC236}">
                  <a16:creationId xmlns:a16="http://schemas.microsoft.com/office/drawing/2014/main" id="{EC164FF7-B29B-49FA-8843-376621015605}"/>
                </a:ext>
              </a:extLst>
            </p:cNvPr>
            <p:cNvGrpSpPr/>
            <p:nvPr/>
          </p:nvGrpSpPr>
          <p:grpSpPr>
            <a:xfrm>
              <a:off x="811458" y="3469023"/>
              <a:ext cx="1583610" cy="1315162"/>
              <a:chOff x="979439" y="3503858"/>
              <a:chExt cx="1308575" cy="1086750"/>
            </a:xfrm>
          </p:grpSpPr>
          <p:sp>
            <p:nvSpPr>
              <p:cNvPr id="104" name="Google Shape;413;p32">
                <a:extLst>
                  <a:ext uri="{FF2B5EF4-FFF2-40B4-BE49-F238E27FC236}">
                    <a16:creationId xmlns:a16="http://schemas.microsoft.com/office/drawing/2014/main" id="{1FD17026-8F33-4C4E-BA1E-DBA0868D6860}"/>
                  </a:ext>
                </a:extLst>
              </p:cNvPr>
              <p:cNvSpPr txBox="1"/>
              <p:nvPr/>
            </p:nvSpPr>
            <p:spPr>
              <a:xfrm>
                <a:off x="979439" y="350385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05" name="Google Shape;414;p32">
                <a:extLst>
                  <a:ext uri="{FF2B5EF4-FFF2-40B4-BE49-F238E27FC236}">
                    <a16:creationId xmlns:a16="http://schemas.microsoft.com/office/drawing/2014/main" id="{7FB61F34-0C69-4818-BE16-FC9A6888B2DF}"/>
                  </a:ext>
                </a:extLst>
              </p:cNvPr>
              <p:cNvSpPr txBox="1"/>
              <p:nvPr/>
            </p:nvSpPr>
            <p:spPr>
              <a:xfrm>
                <a:off x="1070189" y="37902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06" name="Google Shape;415;p32">
                <a:extLst>
                  <a:ext uri="{FF2B5EF4-FFF2-40B4-BE49-F238E27FC236}">
                    <a16:creationId xmlns:a16="http://schemas.microsoft.com/office/drawing/2014/main" id="{E2EAA978-A578-49D1-BB55-306262D4A02B}"/>
                  </a:ext>
                </a:extLst>
              </p:cNvPr>
              <p:cNvSpPr txBox="1"/>
              <p:nvPr/>
            </p:nvSpPr>
            <p:spPr>
              <a:xfrm>
                <a:off x="1115439" y="41569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07" name="Google Shape;416;p32">
                <a:extLst>
                  <a:ext uri="{FF2B5EF4-FFF2-40B4-BE49-F238E27FC236}">
                    <a16:creationId xmlns:a16="http://schemas.microsoft.com/office/drawing/2014/main" id="{D18510A4-82E4-4150-96D3-DA8F13873ED1}"/>
                  </a:ext>
                </a:extLst>
              </p:cNvPr>
              <p:cNvSpPr txBox="1"/>
              <p:nvPr/>
            </p:nvSpPr>
            <p:spPr>
              <a:xfrm>
                <a:off x="1425089" y="41904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08" name="Google Shape;417;p32">
                <a:extLst>
                  <a:ext uri="{FF2B5EF4-FFF2-40B4-BE49-F238E27FC236}">
                    <a16:creationId xmlns:a16="http://schemas.microsoft.com/office/drawing/2014/main" id="{77941D1D-7CDD-4959-8EFE-C78B7ACD2CD9}"/>
                  </a:ext>
                </a:extLst>
              </p:cNvPr>
              <p:cNvSpPr txBox="1"/>
              <p:nvPr/>
            </p:nvSpPr>
            <p:spPr>
              <a:xfrm>
                <a:off x="1779989" y="41569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09" name="Google Shape;418;p32">
                <a:extLst>
                  <a:ext uri="{FF2B5EF4-FFF2-40B4-BE49-F238E27FC236}">
                    <a16:creationId xmlns:a16="http://schemas.microsoft.com/office/drawing/2014/main" id="{5569B1E9-1A5B-490B-9903-34B43F587D59}"/>
                  </a:ext>
                </a:extLst>
              </p:cNvPr>
              <p:cNvSpPr txBox="1"/>
              <p:nvPr/>
            </p:nvSpPr>
            <p:spPr>
              <a:xfrm>
                <a:off x="1867314" y="37902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10" name="Google Shape;419;p32">
                <a:extLst>
                  <a:ext uri="{FF2B5EF4-FFF2-40B4-BE49-F238E27FC236}">
                    <a16:creationId xmlns:a16="http://schemas.microsoft.com/office/drawing/2014/main" id="{6E4F0E1C-4292-49FF-A4C7-422C2DD66263}"/>
                  </a:ext>
                </a:extLst>
              </p:cNvPr>
              <p:cNvSpPr txBox="1"/>
              <p:nvPr/>
            </p:nvSpPr>
            <p:spPr>
              <a:xfrm>
                <a:off x="1933114" y="350385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grpSp>
      </p:grpSp>
    </p:spTree>
    <p:extLst>
      <p:ext uri="{BB962C8B-B14F-4D97-AF65-F5344CB8AC3E}">
        <p14:creationId xmlns:p14="http://schemas.microsoft.com/office/powerpoint/2010/main" val="135186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02B7-99F9-4EA7-8F6D-443B0D5C9545}"/>
              </a:ext>
            </a:extLst>
          </p:cNvPr>
          <p:cNvSpPr>
            <a:spLocks noGrp="1"/>
          </p:cNvSpPr>
          <p:nvPr>
            <p:ph type="title"/>
          </p:nvPr>
        </p:nvSpPr>
        <p:spPr/>
        <p:txBody>
          <a:bodyPr/>
          <a:lstStyle/>
          <a:p>
            <a:r>
              <a:rPr lang="en-US" sz="3600" b="1" dirty="0"/>
              <a:t>Mechanism 2: Electron Drift</a:t>
            </a:r>
            <a:endParaRPr lang="en-CH" sz="3600" dirty="0"/>
          </a:p>
        </p:txBody>
      </p:sp>
      <p:grpSp>
        <p:nvGrpSpPr>
          <p:cNvPr id="4" name="Group 3">
            <a:extLst>
              <a:ext uri="{FF2B5EF4-FFF2-40B4-BE49-F238E27FC236}">
                <a16:creationId xmlns:a16="http://schemas.microsoft.com/office/drawing/2014/main" id="{BF6AE19F-9BA8-4158-BAA3-D59116AFCC17}"/>
              </a:ext>
            </a:extLst>
          </p:cNvPr>
          <p:cNvGrpSpPr/>
          <p:nvPr/>
        </p:nvGrpSpPr>
        <p:grpSpPr>
          <a:xfrm>
            <a:off x="508773" y="2140278"/>
            <a:ext cx="3590566" cy="3714386"/>
            <a:chOff x="371834" y="2140278"/>
            <a:chExt cx="3590566" cy="3714386"/>
          </a:xfrm>
        </p:grpSpPr>
        <p:grpSp>
          <p:nvGrpSpPr>
            <p:cNvPr id="5" name="Google Shape;395;p32">
              <a:extLst>
                <a:ext uri="{FF2B5EF4-FFF2-40B4-BE49-F238E27FC236}">
                  <a16:creationId xmlns:a16="http://schemas.microsoft.com/office/drawing/2014/main" id="{FEF83BE6-F628-4EE6-A69E-A4BD0D698C70}"/>
                </a:ext>
              </a:extLst>
            </p:cNvPr>
            <p:cNvGrpSpPr/>
            <p:nvPr/>
          </p:nvGrpSpPr>
          <p:grpSpPr>
            <a:xfrm>
              <a:off x="371834" y="2140278"/>
              <a:ext cx="3590566" cy="3714386"/>
              <a:chOff x="5440350" y="1473750"/>
              <a:chExt cx="2853449" cy="2951850"/>
            </a:xfrm>
          </p:grpSpPr>
          <p:sp>
            <p:nvSpPr>
              <p:cNvPr id="14" name="Google Shape;396;p32">
                <a:extLst>
                  <a:ext uri="{FF2B5EF4-FFF2-40B4-BE49-F238E27FC236}">
                    <a16:creationId xmlns:a16="http://schemas.microsoft.com/office/drawing/2014/main" id="{7203B26C-6AE2-44B2-BC36-0E20CD12E7F4}"/>
                  </a:ext>
                </a:extLst>
              </p:cNvPr>
              <p:cNvSpPr txBox="1"/>
              <p:nvPr/>
            </p:nvSpPr>
            <p:spPr>
              <a:xfrm>
                <a:off x="7372199"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15" name="Google Shape;397;p32">
                <a:extLst>
                  <a:ext uri="{FF2B5EF4-FFF2-40B4-BE49-F238E27FC236}">
                    <a16:creationId xmlns:a16="http://schemas.microsoft.com/office/drawing/2014/main" id="{04B70A3F-61B2-4EB2-BCD1-B3EE07EEB04E}"/>
                  </a:ext>
                </a:extLst>
              </p:cNvPr>
              <p:cNvSpPr/>
              <p:nvPr/>
            </p:nvSpPr>
            <p:spPr>
              <a:xfrm>
                <a:off x="5440350" y="2952750"/>
                <a:ext cx="2765400" cy="8319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8;p32">
                <a:extLst>
                  <a:ext uri="{FF2B5EF4-FFF2-40B4-BE49-F238E27FC236}">
                    <a16:creationId xmlns:a16="http://schemas.microsoft.com/office/drawing/2014/main" id="{A240E85F-AF98-4FC6-89A3-C8A67E5EFF4C}"/>
                  </a:ext>
                </a:extLst>
              </p:cNvPr>
              <p:cNvSpPr/>
              <p:nvPr/>
            </p:nvSpPr>
            <p:spPr>
              <a:xfrm rot="10800000">
                <a:off x="7444353"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9;p32">
                <a:extLst>
                  <a:ext uri="{FF2B5EF4-FFF2-40B4-BE49-F238E27FC236}">
                    <a16:creationId xmlns:a16="http://schemas.microsoft.com/office/drawing/2014/main" id="{5DE8F446-221A-418D-BB4A-3394197A6DEE}"/>
                  </a:ext>
                </a:extLst>
              </p:cNvPr>
              <p:cNvSpPr/>
              <p:nvPr/>
            </p:nvSpPr>
            <p:spPr>
              <a:xfrm rot="10800000">
                <a:off x="5690200"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0;p32">
                <a:extLst>
                  <a:ext uri="{FF2B5EF4-FFF2-40B4-BE49-F238E27FC236}">
                    <a16:creationId xmlns:a16="http://schemas.microsoft.com/office/drawing/2014/main" id="{F6FFE516-F96F-4A05-94AB-2AF303850FCC}"/>
                  </a:ext>
                </a:extLst>
              </p:cNvPr>
              <p:cNvSpPr/>
              <p:nvPr/>
            </p:nvSpPr>
            <p:spPr>
              <a:xfrm rot="10800000">
                <a:off x="6588645"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1;p32">
                <a:extLst>
                  <a:ext uri="{FF2B5EF4-FFF2-40B4-BE49-F238E27FC236}">
                    <a16:creationId xmlns:a16="http://schemas.microsoft.com/office/drawing/2014/main" id="{147FE58C-4052-4365-8318-4E741ACA7179}"/>
                  </a:ext>
                </a:extLst>
              </p:cNvPr>
              <p:cNvSpPr/>
              <p:nvPr/>
            </p:nvSpPr>
            <p:spPr>
              <a:xfrm>
                <a:off x="6696500" y="1977875"/>
                <a:ext cx="333000" cy="522300"/>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2;p32">
                <a:extLst>
                  <a:ext uri="{FF2B5EF4-FFF2-40B4-BE49-F238E27FC236}">
                    <a16:creationId xmlns:a16="http://schemas.microsoft.com/office/drawing/2014/main" id="{43F79709-ACCB-4165-A250-ACDE4DCCBE15}"/>
                  </a:ext>
                </a:extLst>
              </p:cNvPr>
              <p:cNvSpPr/>
              <p:nvPr/>
            </p:nvSpPr>
            <p:spPr>
              <a:xfrm>
                <a:off x="5810475"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3;p32">
                <a:extLst>
                  <a:ext uri="{FF2B5EF4-FFF2-40B4-BE49-F238E27FC236}">
                    <a16:creationId xmlns:a16="http://schemas.microsoft.com/office/drawing/2014/main" id="{95AF7445-DB85-42B1-A8E3-F90BCFF9E7F0}"/>
                  </a:ext>
                </a:extLst>
              </p:cNvPr>
              <p:cNvSpPr/>
              <p:nvPr/>
            </p:nvSpPr>
            <p:spPr>
              <a:xfrm>
                <a:off x="6139400"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p>
            </p:txBody>
          </p:sp>
          <p:sp>
            <p:nvSpPr>
              <p:cNvPr id="22" name="Google Shape;404;p32">
                <a:extLst>
                  <a:ext uri="{FF2B5EF4-FFF2-40B4-BE49-F238E27FC236}">
                    <a16:creationId xmlns:a16="http://schemas.microsoft.com/office/drawing/2014/main" id="{6A37FA25-E49F-4DFD-9590-2EE56425A886}"/>
                  </a:ext>
                </a:extLst>
              </p:cNvPr>
              <p:cNvSpPr/>
              <p:nvPr/>
            </p:nvSpPr>
            <p:spPr>
              <a:xfrm>
                <a:off x="7017025"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5;p32">
                <a:extLst>
                  <a:ext uri="{FF2B5EF4-FFF2-40B4-BE49-F238E27FC236}">
                    <a16:creationId xmlns:a16="http://schemas.microsoft.com/office/drawing/2014/main" id="{D64F239F-E440-421C-B44A-1B0285768806}"/>
                  </a:ext>
                </a:extLst>
              </p:cNvPr>
              <p:cNvSpPr/>
              <p:nvPr/>
            </p:nvSpPr>
            <p:spPr>
              <a:xfrm>
                <a:off x="7564650"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6;p32">
                <a:extLst>
                  <a:ext uri="{FF2B5EF4-FFF2-40B4-BE49-F238E27FC236}">
                    <a16:creationId xmlns:a16="http://schemas.microsoft.com/office/drawing/2014/main" id="{4036E682-EF09-489A-A117-79F388061367}"/>
                  </a:ext>
                </a:extLst>
              </p:cNvPr>
              <p:cNvSpPr txBox="1"/>
              <p:nvPr/>
            </p:nvSpPr>
            <p:spPr>
              <a:xfrm>
                <a:off x="6120725" y="26285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WL</a:t>
                </a:r>
                <a:endParaRPr b="1">
                  <a:latin typeface="Proxima Nova"/>
                  <a:ea typeface="Proxima Nova"/>
                  <a:cs typeface="Proxima Nova"/>
                  <a:sym typeface="Proxima Nova"/>
                </a:endParaRPr>
              </a:p>
            </p:txBody>
          </p:sp>
          <p:sp>
            <p:nvSpPr>
              <p:cNvPr id="25" name="Google Shape;407;p32">
                <a:extLst>
                  <a:ext uri="{FF2B5EF4-FFF2-40B4-BE49-F238E27FC236}">
                    <a16:creationId xmlns:a16="http://schemas.microsoft.com/office/drawing/2014/main" id="{C594C2AE-801F-48AC-9795-3AA7A21F8B3D}"/>
                  </a:ext>
                </a:extLst>
              </p:cNvPr>
              <p:cNvSpPr/>
              <p:nvPr/>
            </p:nvSpPr>
            <p:spPr>
              <a:xfrm>
                <a:off x="6056113" y="2572663"/>
                <a:ext cx="696525" cy="696620"/>
              </a:xfrm>
              <a:custGeom>
                <a:avLst/>
                <a:gdLst/>
                <a:ahLst/>
                <a:cxnLst/>
                <a:rect l="l" t="t" r="r" b="b"/>
                <a:pathLst>
                  <a:path w="27861" h="25986" extrusionOk="0">
                    <a:moveTo>
                      <a:pt x="0" y="0"/>
                    </a:moveTo>
                    <a:lnTo>
                      <a:pt x="4822" y="25986"/>
                    </a:lnTo>
                    <a:lnTo>
                      <a:pt x="24111" y="25986"/>
                    </a:lnTo>
                    <a:lnTo>
                      <a:pt x="27861" y="268"/>
                    </a:lnTo>
                  </a:path>
                </a:pathLst>
              </a:custGeom>
              <a:noFill/>
              <a:ln w="19050" cap="flat" cmpd="sng">
                <a:solidFill>
                  <a:schemeClr val="lt1"/>
                </a:solidFill>
                <a:prstDash val="solid"/>
                <a:round/>
                <a:headEnd type="none" w="med" len="med"/>
                <a:tailEnd type="stealth" w="med" len="med"/>
              </a:ln>
            </p:spPr>
          </p:sp>
          <p:sp>
            <p:nvSpPr>
              <p:cNvPr id="26" name="Google Shape;408;p32">
                <a:extLst>
                  <a:ext uri="{FF2B5EF4-FFF2-40B4-BE49-F238E27FC236}">
                    <a16:creationId xmlns:a16="http://schemas.microsoft.com/office/drawing/2014/main" id="{9413CB5B-754F-47F6-B819-55923D23ED39}"/>
                  </a:ext>
                </a:extLst>
              </p:cNvPr>
              <p:cNvSpPr txBox="1"/>
              <p:nvPr/>
            </p:nvSpPr>
            <p:spPr>
              <a:xfrm>
                <a:off x="5807275" y="3963900"/>
                <a:ext cx="2111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Aggressor ACT</a:t>
                </a:r>
                <a:endParaRPr sz="1800" b="1">
                  <a:latin typeface="Proxima Nova"/>
                  <a:ea typeface="Proxima Nova"/>
                  <a:cs typeface="Proxima Nova"/>
                  <a:sym typeface="Proxima Nova"/>
                </a:endParaRPr>
              </a:p>
            </p:txBody>
          </p:sp>
          <p:sp>
            <p:nvSpPr>
              <p:cNvPr id="27" name="Google Shape;409;p32">
                <a:extLst>
                  <a:ext uri="{FF2B5EF4-FFF2-40B4-BE49-F238E27FC236}">
                    <a16:creationId xmlns:a16="http://schemas.microsoft.com/office/drawing/2014/main" id="{64B5F836-69D0-4768-B516-177E69FD0857}"/>
                  </a:ext>
                </a:extLst>
              </p:cNvPr>
              <p:cNvSpPr/>
              <p:nvPr/>
            </p:nvSpPr>
            <p:spPr>
              <a:xfrm>
                <a:off x="6663500" y="2377675"/>
                <a:ext cx="399000" cy="113700"/>
              </a:xfrm>
              <a:prstGeom prst="roundRect">
                <a:avLst>
                  <a:gd name="adj" fmla="val 16667"/>
                </a:avLst>
              </a:prstGeom>
              <a:solidFill>
                <a:srgbClr val="F3F3F3"/>
              </a:solid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0;p32">
                <a:extLst>
                  <a:ext uri="{FF2B5EF4-FFF2-40B4-BE49-F238E27FC236}">
                    <a16:creationId xmlns:a16="http://schemas.microsoft.com/office/drawing/2014/main" id="{42B5D6F6-591D-4A6B-B6E6-0A4B20AF6095}"/>
                  </a:ext>
                </a:extLst>
              </p:cNvPr>
              <p:cNvSpPr txBox="1"/>
              <p:nvPr/>
            </p:nvSpPr>
            <p:spPr>
              <a:xfrm>
                <a:off x="6665375" y="1626650"/>
                <a:ext cx="399000" cy="28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BL</a:t>
                </a:r>
                <a:endParaRPr b="1">
                  <a:latin typeface="Proxima Nova"/>
                  <a:ea typeface="Proxima Nova"/>
                  <a:cs typeface="Proxima Nova"/>
                  <a:sym typeface="Proxima Nova"/>
                </a:endParaRPr>
              </a:p>
            </p:txBody>
          </p:sp>
        </p:grpSp>
        <p:grpSp>
          <p:nvGrpSpPr>
            <p:cNvPr id="6" name="Group 5">
              <a:extLst>
                <a:ext uri="{FF2B5EF4-FFF2-40B4-BE49-F238E27FC236}">
                  <a16:creationId xmlns:a16="http://schemas.microsoft.com/office/drawing/2014/main" id="{347C1337-9F94-42CB-A040-49ED3E1BBFA6}"/>
                </a:ext>
              </a:extLst>
            </p:cNvPr>
            <p:cNvGrpSpPr/>
            <p:nvPr/>
          </p:nvGrpSpPr>
          <p:grpSpPr>
            <a:xfrm>
              <a:off x="811458" y="3469023"/>
              <a:ext cx="1583610" cy="1315162"/>
              <a:chOff x="979439" y="3503858"/>
              <a:chExt cx="1308575" cy="1086750"/>
            </a:xfrm>
          </p:grpSpPr>
          <p:sp>
            <p:nvSpPr>
              <p:cNvPr id="7" name="Google Shape;413;p32">
                <a:extLst>
                  <a:ext uri="{FF2B5EF4-FFF2-40B4-BE49-F238E27FC236}">
                    <a16:creationId xmlns:a16="http://schemas.microsoft.com/office/drawing/2014/main" id="{EA7B28AC-BEAE-4F7B-8EE2-9BF3E35789D6}"/>
                  </a:ext>
                </a:extLst>
              </p:cNvPr>
              <p:cNvSpPr txBox="1"/>
              <p:nvPr/>
            </p:nvSpPr>
            <p:spPr>
              <a:xfrm>
                <a:off x="979439" y="350385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8" name="Google Shape;414;p32">
                <a:extLst>
                  <a:ext uri="{FF2B5EF4-FFF2-40B4-BE49-F238E27FC236}">
                    <a16:creationId xmlns:a16="http://schemas.microsoft.com/office/drawing/2014/main" id="{8AEF9165-9F7D-4BEA-8258-17CF811CCCAA}"/>
                  </a:ext>
                </a:extLst>
              </p:cNvPr>
              <p:cNvSpPr txBox="1"/>
              <p:nvPr/>
            </p:nvSpPr>
            <p:spPr>
              <a:xfrm>
                <a:off x="1070189" y="37902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9" name="Google Shape;415;p32">
                <a:extLst>
                  <a:ext uri="{FF2B5EF4-FFF2-40B4-BE49-F238E27FC236}">
                    <a16:creationId xmlns:a16="http://schemas.microsoft.com/office/drawing/2014/main" id="{C69A4757-1596-43AA-B2E0-EF8F53517B1C}"/>
                  </a:ext>
                </a:extLst>
              </p:cNvPr>
              <p:cNvSpPr txBox="1"/>
              <p:nvPr/>
            </p:nvSpPr>
            <p:spPr>
              <a:xfrm>
                <a:off x="1115439" y="41569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0" name="Google Shape;416;p32">
                <a:extLst>
                  <a:ext uri="{FF2B5EF4-FFF2-40B4-BE49-F238E27FC236}">
                    <a16:creationId xmlns:a16="http://schemas.microsoft.com/office/drawing/2014/main" id="{3ABF8829-DA03-4217-AEC1-42D2584A4F56}"/>
                  </a:ext>
                </a:extLst>
              </p:cNvPr>
              <p:cNvSpPr txBox="1"/>
              <p:nvPr/>
            </p:nvSpPr>
            <p:spPr>
              <a:xfrm>
                <a:off x="1425089" y="41904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1" name="Google Shape;417;p32">
                <a:extLst>
                  <a:ext uri="{FF2B5EF4-FFF2-40B4-BE49-F238E27FC236}">
                    <a16:creationId xmlns:a16="http://schemas.microsoft.com/office/drawing/2014/main" id="{5D972C60-5608-449A-B697-74B5B35ACBBA}"/>
                  </a:ext>
                </a:extLst>
              </p:cNvPr>
              <p:cNvSpPr txBox="1"/>
              <p:nvPr/>
            </p:nvSpPr>
            <p:spPr>
              <a:xfrm>
                <a:off x="1779989" y="41569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2" name="Google Shape;418;p32">
                <a:extLst>
                  <a:ext uri="{FF2B5EF4-FFF2-40B4-BE49-F238E27FC236}">
                    <a16:creationId xmlns:a16="http://schemas.microsoft.com/office/drawing/2014/main" id="{9FEDB473-623D-48DC-9B04-A8FC435B30B5}"/>
                  </a:ext>
                </a:extLst>
              </p:cNvPr>
              <p:cNvSpPr txBox="1"/>
              <p:nvPr/>
            </p:nvSpPr>
            <p:spPr>
              <a:xfrm>
                <a:off x="1867314" y="379020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13" name="Google Shape;419;p32">
                <a:extLst>
                  <a:ext uri="{FF2B5EF4-FFF2-40B4-BE49-F238E27FC236}">
                    <a16:creationId xmlns:a16="http://schemas.microsoft.com/office/drawing/2014/main" id="{C87358DA-D8AE-4C75-966C-8C1F80CC8C60}"/>
                  </a:ext>
                </a:extLst>
              </p:cNvPr>
              <p:cNvSpPr txBox="1"/>
              <p:nvPr/>
            </p:nvSpPr>
            <p:spPr>
              <a:xfrm>
                <a:off x="1933114" y="3503858"/>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grpSp>
      </p:grpSp>
      <p:grpSp>
        <p:nvGrpSpPr>
          <p:cNvPr id="29" name="Group 28">
            <a:extLst>
              <a:ext uri="{FF2B5EF4-FFF2-40B4-BE49-F238E27FC236}">
                <a16:creationId xmlns:a16="http://schemas.microsoft.com/office/drawing/2014/main" id="{10347CC5-02CA-469A-981C-DE853D159586}"/>
              </a:ext>
            </a:extLst>
          </p:cNvPr>
          <p:cNvGrpSpPr/>
          <p:nvPr/>
        </p:nvGrpSpPr>
        <p:grpSpPr>
          <a:xfrm>
            <a:off x="4939334" y="2060850"/>
            <a:ext cx="3765171" cy="3895013"/>
            <a:chOff x="5700550" y="1506075"/>
            <a:chExt cx="2853449" cy="2951850"/>
          </a:xfrm>
        </p:grpSpPr>
        <p:sp>
          <p:nvSpPr>
            <p:cNvPr id="30" name="Google Shape;491;p33">
              <a:extLst>
                <a:ext uri="{FF2B5EF4-FFF2-40B4-BE49-F238E27FC236}">
                  <a16:creationId xmlns:a16="http://schemas.microsoft.com/office/drawing/2014/main" id="{E9528B19-8575-41C1-9732-F80CE8587A95}"/>
                </a:ext>
              </a:extLst>
            </p:cNvPr>
            <p:cNvSpPr txBox="1"/>
            <p:nvPr/>
          </p:nvSpPr>
          <p:spPr>
            <a:xfrm>
              <a:off x="6016300" y="31486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31" name="Google Shape;492;p33">
              <a:extLst>
                <a:ext uri="{FF2B5EF4-FFF2-40B4-BE49-F238E27FC236}">
                  <a16:creationId xmlns:a16="http://schemas.microsoft.com/office/drawing/2014/main" id="{0F43C1B7-8322-400A-8D3F-A1B773CE3C8F}"/>
                </a:ext>
              </a:extLst>
            </p:cNvPr>
            <p:cNvSpPr txBox="1"/>
            <p:nvPr/>
          </p:nvSpPr>
          <p:spPr>
            <a:xfrm>
              <a:off x="6325950" y="31821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32" name="Google Shape;493;p33">
              <a:extLst>
                <a:ext uri="{FF2B5EF4-FFF2-40B4-BE49-F238E27FC236}">
                  <a16:creationId xmlns:a16="http://schemas.microsoft.com/office/drawing/2014/main" id="{F6A293FB-1870-4122-B608-417E4BFD21B8}"/>
                </a:ext>
              </a:extLst>
            </p:cNvPr>
            <p:cNvSpPr txBox="1"/>
            <p:nvPr/>
          </p:nvSpPr>
          <p:spPr>
            <a:xfrm>
              <a:off x="6680850" y="31486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cxnSp>
          <p:nvCxnSpPr>
            <p:cNvPr id="33" name="Google Shape;494;p33">
              <a:extLst>
                <a:ext uri="{FF2B5EF4-FFF2-40B4-BE49-F238E27FC236}">
                  <a16:creationId xmlns:a16="http://schemas.microsoft.com/office/drawing/2014/main" id="{0DD5B5A7-C8E5-4970-A2B0-4F2B9DEBDEAA}"/>
                </a:ext>
              </a:extLst>
            </p:cNvPr>
            <p:cNvCxnSpPr/>
            <p:nvPr/>
          </p:nvCxnSpPr>
          <p:spPr>
            <a:xfrm flipH="1">
              <a:off x="5940600" y="3217300"/>
              <a:ext cx="107100" cy="459600"/>
            </a:xfrm>
            <a:prstGeom prst="straightConnector1">
              <a:avLst/>
            </a:prstGeom>
            <a:noFill/>
            <a:ln w="9525" cap="flat" cmpd="sng">
              <a:solidFill>
                <a:schemeClr val="lt1"/>
              </a:solidFill>
              <a:prstDash val="solid"/>
              <a:round/>
              <a:headEnd type="none" w="med" len="med"/>
              <a:tailEnd type="triangle" w="med" len="med"/>
            </a:ln>
          </p:spPr>
        </p:cxnSp>
        <p:cxnSp>
          <p:nvCxnSpPr>
            <p:cNvPr id="34" name="Google Shape;495;p33">
              <a:extLst>
                <a:ext uri="{FF2B5EF4-FFF2-40B4-BE49-F238E27FC236}">
                  <a16:creationId xmlns:a16="http://schemas.microsoft.com/office/drawing/2014/main" id="{B5791AF0-A7E4-4748-8161-974D54E880F9}"/>
                </a:ext>
              </a:extLst>
            </p:cNvPr>
            <p:cNvCxnSpPr/>
            <p:nvPr/>
          </p:nvCxnSpPr>
          <p:spPr>
            <a:xfrm>
              <a:off x="6183750" y="3454250"/>
              <a:ext cx="131700" cy="246900"/>
            </a:xfrm>
            <a:prstGeom prst="straightConnector1">
              <a:avLst/>
            </a:prstGeom>
            <a:noFill/>
            <a:ln w="9525" cap="flat" cmpd="sng">
              <a:solidFill>
                <a:schemeClr val="lt1"/>
              </a:solidFill>
              <a:prstDash val="solid"/>
              <a:round/>
              <a:headEnd type="none" w="med" len="med"/>
              <a:tailEnd type="triangle" w="med" len="med"/>
            </a:ln>
          </p:spPr>
        </p:cxnSp>
        <p:cxnSp>
          <p:nvCxnSpPr>
            <p:cNvPr id="35" name="Google Shape;496;p33">
              <a:extLst>
                <a:ext uri="{FF2B5EF4-FFF2-40B4-BE49-F238E27FC236}">
                  <a16:creationId xmlns:a16="http://schemas.microsoft.com/office/drawing/2014/main" id="{E1E2C6B6-D2E2-4433-A713-962070D54468}"/>
                </a:ext>
              </a:extLst>
            </p:cNvPr>
            <p:cNvCxnSpPr/>
            <p:nvPr/>
          </p:nvCxnSpPr>
          <p:spPr>
            <a:xfrm flipH="1">
              <a:off x="6436075" y="3492800"/>
              <a:ext cx="67500" cy="161400"/>
            </a:xfrm>
            <a:prstGeom prst="straightConnector1">
              <a:avLst/>
            </a:prstGeom>
            <a:noFill/>
            <a:ln w="9525" cap="flat" cmpd="sng">
              <a:solidFill>
                <a:schemeClr val="lt1"/>
              </a:solidFill>
              <a:prstDash val="solid"/>
              <a:round/>
              <a:headEnd type="none" w="med" len="med"/>
              <a:tailEnd type="triangle" w="med" len="med"/>
            </a:ln>
          </p:spPr>
        </p:cxnSp>
        <p:cxnSp>
          <p:nvCxnSpPr>
            <p:cNvPr id="36" name="Google Shape;497;p33">
              <a:extLst>
                <a:ext uri="{FF2B5EF4-FFF2-40B4-BE49-F238E27FC236}">
                  <a16:creationId xmlns:a16="http://schemas.microsoft.com/office/drawing/2014/main" id="{7A4139D6-CBC6-471D-A07D-65AA932BB2CA}"/>
                </a:ext>
              </a:extLst>
            </p:cNvPr>
            <p:cNvCxnSpPr/>
            <p:nvPr/>
          </p:nvCxnSpPr>
          <p:spPr>
            <a:xfrm>
              <a:off x="6835675" y="3454250"/>
              <a:ext cx="430800" cy="173100"/>
            </a:xfrm>
            <a:prstGeom prst="straightConnector1">
              <a:avLst/>
            </a:prstGeom>
            <a:noFill/>
            <a:ln w="9525" cap="flat" cmpd="sng">
              <a:solidFill>
                <a:schemeClr val="lt1"/>
              </a:solidFill>
              <a:prstDash val="solid"/>
              <a:round/>
              <a:headEnd type="none" w="med" len="med"/>
              <a:tailEnd type="triangle" w="med" len="med"/>
            </a:ln>
          </p:spPr>
        </p:cxnSp>
        <p:cxnSp>
          <p:nvCxnSpPr>
            <p:cNvPr id="37" name="Google Shape;498;p33">
              <a:extLst>
                <a:ext uri="{FF2B5EF4-FFF2-40B4-BE49-F238E27FC236}">
                  <a16:creationId xmlns:a16="http://schemas.microsoft.com/office/drawing/2014/main" id="{623C1B10-E6D7-4512-B2A5-DEE7E39CEC69}"/>
                </a:ext>
              </a:extLst>
            </p:cNvPr>
            <p:cNvCxnSpPr/>
            <p:nvPr/>
          </p:nvCxnSpPr>
          <p:spPr>
            <a:xfrm>
              <a:off x="6959100" y="3088450"/>
              <a:ext cx="528600" cy="438600"/>
            </a:xfrm>
            <a:prstGeom prst="straightConnector1">
              <a:avLst/>
            </a:prstGeom>
            <a:noFill/>
            <a:ln w="9525" cap="flat" cmpd="sng">
              <a:solidFill>
                <a:schemeClr val="lt1"/>
              </a:solidFill>
              <a:prstDash val="solid"/>
              <a:round/>
              <a:headEnd type="none" w="med" len="med"/>
              <a:tailEnd type="triangle" w="med" len="med"/>
            </a:ln>
          </p:spPr>
        </p:cxnSp>
        <p:grpSp>
          <p:nvGrpSpPr>
            <p:cNvPr id="38" name="Google Shape;503;p33">
              <a:extLst>
                <a:ext uri="{FF2B5EF4-FFF2-40B4-BE49-F238E27FC236}">
                  <a16:creationId xmlns:a16="http://schemas.microsoft.com/office/drawing/2014/main" id="{90D43FC2-AF4C-4663-ABEF-4CEC1DBF7830}"/>
                </a:ext>
              </a:extLst>
            </p:cNvPr>
            <p:cNvGrpSpPr/>
            <p:nvPr/>
          </p:nvGrpSpPr>
          <p:grpSpPr>
            <a:xfrm>
              <a:off x="5700550" y="1506075"/>
              <a:ext cx="2853449" cy="2951850"/>
              <a:chOff x="5440350" y="1473750"/>
              <a:chExt cx="2853449" cy="2951850"/>
            </a:xfrm>
          </p:grpSpPr>
          <p:sp>
            <p:nvSpPr>
              <p:cNvPr id="52" name="Google Shape;504;p33">
                <a:extLst>
                  <a:ext uri="{FF2B5EF4-FFF2-40B4-BE49-F238E27FC236}">
                    <a16:creationId xmlns:a16="http://schemas.microsoft.com/office/drawing/2014/main" id="{FB0DEF84-E3AD-495E-8EC4-55DF33BB10FA}"/>
                  </a:ext>
                </a:extLst>
              </p:cNvPr>
              <p:cNvSpPr txBox="1"/>
              <p:nvPr/>
            </p:nvSpPr>
            <p:spPr>
              <a:xfrm>
                <a:off x="7372199" y="3478300"/>
                <a:ext cx="921600" cy="23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Proxima Nova"/>
                    <a:ea typeface="Proxima Nova"/>
                    <a:cs typeface="Proxima Nova"/>
                    <a:sym typeface="Proxima Nova"/>
                  </a:rPr>
                  <a:t>P-Well</a:t>
                </a:r>
                <a:endParaRPr>
                  <a:solidFill>
                    <a:schemeClr val="lt1"/>
                  </a:solidFill>
                  <a:latin typeface="Proxima Nova"/>
                  <a:ea typeface="Proxima Nova"/>
                  <a:cs typeface="Proxima Nova"/>
                  <a:sym typeface="Proxima Nova"/>
                </a:endParaRPr>
              </a:p>
            </p:txBody>
          </p:sp>
          <p:sp>
            <p:nvSpPr>
              <p:cNvPr id="53" name="Google Shape;505;p33">
                <a:extLst>
                  <a:ext uri="{FF2B5EF4-FFF2-40B4-BE49-F238E27FC236}">
                    <a16:creationId xmlns:a16="http://schemas.microsoft.com/office/drawing/2014/main" id="{1C328265-9216-489A-972E-D8B586DF9377}"/>
                  </a:ext>
                </a:extLst>
              </p:cNvPr>
              <p:cNvSpPr/>
              <p:nvPr/>
            </p:nvSpPr>
            <p:spPr>
              <a:xfrm>
                <a:off x="5440350" y="2952750"/>
                <a:ext cx="2765400" cy="8319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p33">
                <a:extLst>
                  <a:ext uri="{FF2B5EF4-FFF2-40B4-BE49-F238E27FC236}">
                    <a16:creationId xmlns:a16="http://schemas.microsoft.com/office/drawing/2014/main" id="{D69DCC57-8EA4-4CF3-9F63-B4FAF77B6D71}"/>
                  </a:ext>
                </a:extLst>
              </p:cNvPr>
              <p:cNvSpPr/>
              <p:nvPr/>
            </p:nvSpPr>
            <p:spPr>
              <a:xfrm rot="10800000">
                <a:off x="7444353"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7;p33">
                <a:extLst>
                  <a:ext uri="{FF2B5EF4-FFF2-40B4-BE49-F238E27FC236}">
                    <a16:creationId xmlns:a16="http://schemas.microsoft.com/office/drawing/2014/main" id="{10B52EC4-5C8A-4C2F-A000-39C99D3E1DDA}"/>
                  </a:ext>
                </a:extLst>
              </p:cNvPr>
              <p:cNvSpPr/>
              <p:nvPr/>
            </p:nvSpPr>
            <p:spPr>
              <a:xfrm rot="10800000">
                <a:off x="5690200"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8;p33">
                <a:extLst>
                  <a:ext uri="{FF2B5EF4-FFF2-40B4-BE49-F238E27FC236}">
                    <a16:creationId xmlns:a16="http://schemas.microsoft.com/office/drawing/2014/main" id="{B4AAE0EB-34CF-40ED-ADDB-3D392CC1FE9C}"/>
                  </a:ext>
                </a:extLst>
              </p:cNvPr>
              <p:cNvSpPr/>
              <p:nvPr/>
            </p:nvSpPr>
            <p:spPr>
              <a:xfrm rot="10800000">
                <a:off x="6588645" y="2471550"/>
                <a:ext cx="548697" cy="481200"/>
              </a:xfrm>
              <a:prstGeom prst="flowChartManualOperation">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9;p33">
                <a:extLst>
                  <a:ext uri="{FF2B5EF4-FFF2-40B4-BE49-F238E27FC236}">
                    <a16:creationId xmlns:a16="http://schemas.microsoft.com/office/drawing/2014/main" id="{9D08F1D3-C03E-4BAA-9C72-9FCA4101869D}"/>
                  </a:ext>
                </a:extLst>
              </p:cNvPr>
              <p:cNvSpPr/>
              <p:nvPr/>
            </p:nvSpPr>
            <p:spPr>
              <a:xfrm>
                <a:off x="6696500" y="1977875"/>
                <a:ext cx="333000" cy="522300"/>
              </a:xfrm>
              <a:prstGeom prst="rect">
                <a:avLst/>
              </a:prstGeom>
              <a:solidFill>
                <a:schemeClr val="dk2"/>
              </a:solid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0;p33">
                <a:extLst>
                  <a:ext uri="{FF2B5EF4-FFF2-40B4-BE49-F238E27FC236}">
                    <a16:creationId xmlns:a16="http://schemas.microsoft.com/office/drawing/2014/main" id="{6E59FF30-B6EA-4A3F-B49D-4A2FC47C62B6}"/>
                  </a:ext>
                </a:extLst>
              </p:cNvPr>
              <p:cNvSpPr/>
              <p:nvPr/>
            </p:nvSpPr>
            <p:spPr>
              <a:xfrm>
                <a:off x="5810475"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11;p33">
                <a:extLst>
                  <a:ext uri="{FF2B5EF4-FFF2-40B4-BE49-F238E27FC236}">
                    <a16:creationId xmlns:a16="http://schemas.microsoft.com/office/drawing/2014/main" id="{E1AE9196-DF5A-42A9-B496-3B5574D575C5}"/>
                  </a:ext>
                </a:extLst>
              </p:cNvPr>
              <p:cNvSpPr/>
              <p:nvPr/>
            </p:nvSpPr>
            <p:spPr>
              <a:xfrm>
                <a:off x="6139400"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600" b="1"/>
              </a:p>
            </p:txBody>
          </p:sp>
          <p:sp>
            <p:nvSpPr>
              <p:cNvPr id="60" name="Google Shape;512;p33">
                <a:extLst>
                  <a:ext uri="{FF2B5EF4-FFF2-40B4-BE49-F238E27FC236}">
                    <a16:creationId xmlns:a16="http://schemas.microsoft.com/office/drawing/2014/main" id="{BAA3DA9B-55F3-4F27-BDE4-2A6AD4FA8EED}"/>
                  </a:ext>
                </a:extLst>
              </p:cNvPr>
              <p:cNvSpPr/>
              <p:nvPr/>
            </p:nvSpPr>
            <p:spPr>
              <a:xfrm>
                <a:off x="7017025" y="2471550"/>
                <a:ext cx="548700" cy="696600"/>
              </a:xfrm>
              <a:prstGeom prst="flowChartManualOperation">
                <a:avLst/>
              </a:prstGeom>
              <a:solidFill>
                <a:srgbClr val="EFEFEF"/>
              </a:solidFill>
              <a:ln w="762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3;p33">
                <a:extLst>
                  <a:ext uri="{FF2B5EF4-FFF2-40B4-BE49-F238E27FC236}">
                    <a16:creationId xmlns:a16="http://schemas.microsoft.com/office/drawing/2014/main" id="{27EB4FD0-CEFC-474D-BE0B-8286D872EBD7}"/>
                  </a:ext>
                </a:extLst>
              </p:cNvPr>
              <p:cNvSpPr/>
              <p:nvPr/>
            </p:nvSpPr>
            <p:spPr>
              <a:xfrm>
                <a:off x="7564650" y="1473750"/>
                <a:ext cx="308100" cy="997800"/>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4;p33">
                <a:extLst>
                  <a:ext uri="{FF2B5EF4-FFF2-40B4-BE49-F238E27FC236}">
                    <a16:creationId xmlns:a16="http://schemas.microsoft.com/office/drawing/2014/main" id="{2118C7DE-3B2C-47EA-8701-2E2387A43217}"/>
                  </a:ext>
                </a:extLst>
              </p:cNvPr>
              <p:cNvSpPr txBox="1"/>
              <p:nvPr/>
            </p:nvSpPr>
            <p:spPr>
              <a:xfrm>
                <a:off x="6120725" y="26285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WL</a:t>
                </a:r>
                <a:endParaRPr b="1">
                  <a:latin typeface="Proxima Nova"/>
                  <a:ea typeface="Proxima Nova"/>
                  <a:cs typeface="Proxima Nova"/>
                  <a:sym typeface="Proxima Nova"/>
                </a:endParaRPr>
              </a:p>
            </p:txBody>
          </p:sp>
          <p:sp>
            <p:nvSpPr>
              <p:cNvPr id="63" name="Google Shape;515;p33">
                <a:extLst>
                  <a:ext uri="{FF2B5EF4-FFF2-40B4-BE49-F238E27FC236}">
                    <a16:creationId xmlns:a16="http://schemas.microsoft.com/office/drawing/2014/main" id="{1CC31CBA-6D99-47CF-A94A-BB5C029C2752}"/>
                  </a:ext>
                </a:extLst>
              </p:cNvPr>
              <p:cNvSpPr/>
              <p:nvPr/>
            </p:nvSpPr>
            <p:spPr>
              <a:xfrm>
                <a:off x="6056113" y="2572663"/>
                <a:ext cx="696525" cy="696620"/>
              </a:xfrm>
              <a:custGeom>
                <a:avLst/>
                <a:gdLst/>
                <a:ahLst/>
                <a:cxnLst/>
                <a:rect l="l" t="t" r="r" b="b"/>
                <a:pathLst>
                  <a:path w="27861" h="25986" extrusionOk="0">
                    <a:moveTo>
                      <a:pt x="0" y="0"/>
                    </a:moveTo>
                    <a:lnTo>
                      <a:pt x="4822" y="25986"/>
                    </a:lnTo>
                    <a:lnTo>
                      <a:pt x="24111" y="25986"/>
                    </a:lnTo>
                    <a:lnTo>
                      <a:pt x="27861" y="268"/>
                    </a:lnTo>
                  </a:path>
                </a:pathLst>
              </a:custGeom>
              <a:noFill/>
              <a:ln w="19050" cap="flat" cmpd="sng">
                <a:solidFill>
                  <a:schemeClr val="lt1"/>
                </a:solidFill>
                <a:prstDash val="solid"/>
                <a:round/>
                <a:headEnd type="none" w="med" len="med"/>
                <a:tailEnd type="stealth" w="med" len="med"/>
              </a:ln>
            </p:spPr>
          </p:sp>
          <p:sp>
            <p:nvSpPr>
              <p:cNvPr id="64" name="Google Shape;516;p33">
                <a:extLst>
                  <a:ext uri="{FF2B5EF4-FFF2-40B4-BE49-F238E27FC236}">
                    <a16:creationId xmlns:a16="http://schemas.microsoft.com/office/drawing/2014/main" id="{BD3EC203-9362-4677-84AB-C8280588687D}"/>
                  </a:ext>
                </a:extLst>
              </p:cNvPr>
              <p:cNvSpPr txBox="1"/>
              <p:nvPr/>
            </p:nvSpPr>
            <p:spPr>
              <a:xfrm>
                <a:off x="5807275" y="3963900"/>
                <a:ext cx="2111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dirty="0">
                    <a:solidFill>
                      <a:schemeClr val="dk1"/>
                    </a:solidFill>
                    <a:latin typeface="Proxima Nova"/>
                    <a:ea typeface="Proxima Nova"/>
                    <a:cs typeface="Proxima Nova"/>
                    <a:sym typeface="Proxima Nova"/>
                  </a:rPr>
                  <a:t>Electron Drift</a:t>
                </a:r>
                <a:endParaRPr sz="1800" b="1" dirty="0">
                  <a:latin typeface="Proxima Nova"/>
                  <a:ea typeface="Proxima Nova"/>
                  <a:cs typeface="Proxima Nova"/>
                  <a:sym typeface="Proxima Nova"/>
                </a:endParaRPr>
              </a:p>
            </p:txBody>
          </p:sp>
          <p:sp>
            <p:nvSpPr>
              <p:cNvPr id="65" name="Google Shape;517;p33">
                <a:extLst>
                  <a:ext uri="{FF2B5EF4-FFF2-40B4-BE49-F238E27FC236}">
                    <a16:creationId xmlns:a16="http://schemas.microsoft.com/office/drawing/2014/main" id="{25AC7ECF-7ACE-4B87-9CFD-97DE5F52CEFE}"/>
                  </a:ext>
                </a:extLst>
              </p:cNvPr>
              <p:cNvSpPr/>
              <p:nvPr/>
            </p:nvSpPr>
            <p:spPr>
              <a:xfrm>
                <a:off x="6663500" y="2377675"/>
                <a:ext cx="399000" cy="113700"/>
              </a:xfrm>
              <a:prstGeom prst="roundRect">
                <a:avLst>
                  <a:gd name="adj" fmla="val 16667"/>
                </a:avLst>
              </a:prstGeom>
              <a:solidFill>
                <a:srgbClr val="F3F3F3"/>
              </a:solid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8;p33">
                <a:extLst>
                  <a:ext uri="{FF2B5EF4-FFF2-40B4-BE49-F238E27FC236}">
                    <a16:creationId xmlns:a16="http://schemas.microsoft.com/office/drawing/2014/main" id="{5F41A544-BC05-436D-BC30-95AE356B27B4}"/>
                  </a:ext>
                </a:extLst>
              </p:cNvPr>
              <p:cNvSpPr txBox="1"/>
              <p:nvPr/>
            </p:nvSpPr>
            <p:spPr>
              <a:xfrm>
                <a:off x="6665375" y="1626650"/>
                <a:ext cx="399000" cy="28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BL</a:t>
                </a:r>
                <a:endParaRPr b="1">
                  <a:latin typeface="Proxima Nova"/>
                  <a:ea typeface="Proxima Nova"/>
                  <a:cs typeface="Proxima Nova"/>
                  <a:sym typeface="Proxima Nova"/>
                </a:endParaRPr>
              </a:p>
            </p:txBody>
          </p:sp>
        </p:grpSp>
        <p:sp>
          <p:nvSpPr>
            <p:cNvPr id="39" name="Google Shape;519;p33">
              <a:extLst>
                <a:ext uri="{FF2B5EF4-FFF2-40B4-BE49-F238E27FC236}">
                  <a16:creationId xmlns:a16="http://schemas.microsoft.com/office/drawing/2014/main" id="{02606B8B-6B01-42E2-8084-C42E109ED588}"/>
                </a:ext>
              </a:extLst>
            </p:cNvPr>
            <p:cNvSpPr txBox="1"/>
            <p:nvPr/>
          </p:nvSpPr>
          <p:spPr>
            <a:xfrm>
              <a:off x="6475275" y="2041500"/>
              <a:ext cx="354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A</a:t>
              </a:r>
              <a:endParaRPr sz="1800" b="1">
                <a:latin typeface="Proxima Nova"/>
                <a:ea typeface="Proxima Nova"/>
                <a:cs typeface="Proxima Nova"/>
                <a:sym typeface="Proxima Nova"/>
              </a:endParaRPr>
            </a:p>
          </p:txBody>
        </p:sp>
        <p:sp>
          <p:nvSpPr>
            <p:cNvPr id="40" name="Google Shape;520;p33">
              <a:extLst>
                <a:ext uri="{FF2B5EF4-FFF2-40B4-BE49-F238E27FC236}">
                  <a16:creationId xmlns:a16="http://schemas.microsoft.com/office/drawing/2014/main" id="{29578AF8-0A22-4B87-9B2F-DF55C16FB765}"/>
                </a:ext>
              </a:extLst>
            </p:cNvPr>
            <p:cNvSpPr txBox="1"/>
            <p:nvPr/>
          </p:nvSpPr>
          <p:spPr>
            <a:xfrm>
              <a:off x="7377775" y="2117700"/>
              <a:ext cx="354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latin typeface="Proxima Nova"/>
                  <a:ea typeface="Proxima Nova"/>
                  <a:cs typeface="Proxima Nova"/>
                  <a:sym typeface="Proxima Nova"/>
                </a:rPr>
                <a:t>V</a:t>
              </a:r>
              <a:endParaRPr sz="1800" b="1">
                <a:latin typeface="Proxima Nova"/>
                <a:ea typeface="Proxima Nova"/>
                <a:cs typeface="Proxima Nova"/>
                <a:sym typeface="Proxima Nova"/>
              </a:endParaRPr>
            </a:p>
          </p:txBody>
        </p:sp>
        <p:sp>
          <p:nvSpPr>
            <p:cNvPr id="41" name="Google Shape;521;p33">
              <a:extLst>
                <a:ext uri="{FF2B5EF4-FFF2-40B4-BE49-F238E27FC236}">
                  <a16:creationId xmlns:a16="http://schemas.microsoft.com/office/drawing/2014/main" id="{A60F713D-C4DB-47BB-A738-B40DC46D4524}"/>
                </a:ext>
              </a:extLst>
            </p:cNvPr>
            <p:cNvSpPr txBox="1"/>
            <p:nvPr/>
          </p:nvSpPr>
          <p:spPr>
            <a:xfrm>
              <a:off x="6029625" y="25505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42" name="Google Shape;522;p33">
              <a:extLst>
                <a:ext uri="{FF2B5EF4-FFF2-40B4-BE49-F238E27FC236}">
                  <a16:creationId xmlns:a16="http://schemas.microsoft.com/office/drawing/2014/main" id="{68D4CC3A-0FC7-4AA2-BEFA-543E471DD3A7}"/>
                </a:ext>
              </a:extLst>
            </p:cNvPr>
            <p:cNvSpPr txBox="1"/>
            <p:nvPr/>
          </p:nvSpPr>
          <p:spPr>
            <a:xfrm>
              <a:off x="6120375" y="28368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43" name="Google Shape;523;p33">
              <a:extLst>
                <a:ext uri="{FF2B5EF4-FFF2-40B4-BE49-F238E27FC236}">
                  <a16:creationId xmlns:a16="http://schemas.microsoft.com/office/drawing/2014/main" id="{4D1DB2D1-B211-430D-B76D-1A62A387F8C8}"/>
                </a:ext>
              </a:extLst>
            </p:cNvPr>
            <p:cNvSpPr txBox="1"/>
            <p:nvPr/>
          </p:nvSpPr>
          <p:spPr>
            <a:xfrm>
              <a:off x="6165625" y="32035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lt1"/>
                  </a:solidFill>
                  <a:latin typeface="Proxima Nova"/>
                  <a:ea typeface="Proxima Nova"/>
                  <a:cs typeface="Proxima Nova"/>
                  <a:sym typeface="Proxima Nova"/>
                </a:rPr>
                <a:t>e</a:t>
              </a:r>
              <a:r>
                <a:rPr lang="en" baseline="30000" dirty="0">
                  <a:solidFill>
                    <a:schemeClr val="lt1"/>
                  </a:solidFill>
                  <a:latin typeface="Proxima Nova"/>
                  <a:ea typeface="Proxima Nova"/>
                  <a:cs typeface="Proxima Nova"/>
                  <a:sym typeface="Proxima Nova"/>
                </a:rPr>
                <a:t>-</a:t>
              </a:r>
              <a:endParaRPr baseline="30000" dirty="0">
                <a:solidFill>
                  <a:schemeClr val="lt1"/>
                </a:solidFill>
                <a:latin typeface="Proxima Nova"/>
                <a:ea typeface="Proxima Nova"/>
                <a:cs typeface="Proxima Nova"/>
                <a:sym typeface="Proxima Nova"/>
              </a:endParaRPr>
            </a:p>
          </p:txBody>
        </p:sp>
        <p:sp>
          <p:nvSpPr>
            <p:cNvPr id="44" name="Google Shape;524;p33">
              <a:extLst>
                <a:ext uri="{FF2B5EF4-FFF2-40B4-BE49-F238E27FC236}">
                  <a16:creationId xmlns:a16="http://schemas.microsoft.com/office/drawing/2014/main" id="{8DE0D289-4273-402D-B0A1-2BE95C499A92}"/>
                </a:ext>
              </a:extLst>
            </p:cNvPr>
            <p:cNvSpPr txBox="1"/>
            <p:nvPr/>
          </p:nvSpPr>
          <p:spPr>
            <a:xfrm>
              <a:off x="6475275" y="32370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45" name="Google Shape;525;p33">
              <a:extLst>
                <a:ext uri="{FF2B5EF4-FFF2-40B4-BE49-F238E27FC236}">
                  <a16:creationId xmlns:a16="http://schemas.microsoft.com/office/drawing/2014/main" id="{28B4B1D2-7506-4223-BD5D-B42D0AD5C132}"/>
                </a:ext>
              </a:extLst>
            </p:cNvPr>
            <p:cNvSpPr txBox="1"/>
            <p:nvPr/>
          </p:nvSpPr>
          <p:spPr>
            <a:xfrm>
              <a:off x="6830175" y="32035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46" name="Google Shape;526;p33">
              <a:extLst>
                <a:ext uri="{FF2B5EF4-FFF2-40B4-BE49-F238E27FC236}">
                  <a16:creationId xmlns:a16="http://schemas.microsoft.com/office/drawing/2014/main" id="{AF97FE46-ABAE-4BFC-8504-447AD76CA604}"/>
                </a:ext>
              </a:extLst>
            </p:cNvPr>
            <p:cNvSpPr txBox="1"/>
            <p:nvPr/>
          </p:nvSpPr>
          <p:spPr>
            <a:xfrm>
              <a:off x="6917500" y="283685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47" name="Google Shape;527;p33">
              <a:extLst>
                <a:ext uri="{FF2B5EF4-FFF2-40B4-BE49-F238E27FC236}">
                  <a16:creationId xmlns:a16="http://schemas.microsoft.com/office/drawing/2014/main" id="{1CACD370-6472-4271-80F4-C8251E177C44}"/>
                </a:ext>
              </a:extLst>
            </p:cNvPr>
            <p:cNvSpPr txBox="1"/>
            <p:nvPr/>
          </p:nvSpPr>
          <p:spPr>
            <a:xfrm>
              <a:off x="6983300" y="25505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48" name="Google Shape;528;p33">
              <a:extLst>
                <a:ext uri="{FF2B5EF4-FFF2-40B4-BE49-F238E27FC236}">
                  <a16:creationId xmlns:a16="http://schemas.microsoft.com/office/drawing/2014/main" id="{6717CDB8-D945-4FBA-8E98-9DD32A4F0E13}"/>
                </a:ext>
              </a:extLst>
            </p:cNvPr>
            <p:cNvSpPr txBox="1"/>
            <p:nvPr/>
          </p:nvSpPr>
          <p:spPr>
            <a:xfrm>
              <a:off x="5923425" y="17839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e</a:t>
              </a:r>
              <a:r>
                <a:rPr lang="en" b="1" baseline="30000">
                  <a:latin typeface="Proxima Nova"/>
                  <a:ea typeface="Proxima Nova"/>
                  <a:cs typeface="Proxima Nova"/>
                  <a:sym typeface="Proxima Nova"/>
                </a:rPr>
                <a:t>-</a:t>
              </a:r>
              <a:endParaRPr b="1" baseline="30000">
                <a:latin typeface="Proxima Nova"/>
                <a:ea typeface="Proxima Nova"/>
                <a:cs typeface="Proxima Nova"/>
                <a:sym typeface="Proxima Nova"/>
              </a:endParaRPr>
            </a:p>
          </p:txBody>
        </p:sp>
        <p:sp>
          <p:nvSpPr>
            <p:cNvPr id="49" name="Google Shape;529;p33">
              <a:extLst>
                <a:ext uri="{FF2B5EF4-FFF2-40B4-BE49-F238E27FC236}">
                  <a16:creationId xmlns:a16="http://schemas.microsoft.com/office/drawing/2014/main" id="{1B1D0ABE-8CF7-4234-B286-CA9F74916933}"/>
                </a:ext>
              </a:extLst>
            </p:cNvPr>
            <p:cNvSpPr txBox="1"/>
            <p:nvPr/>
          </p:nvSpPr>
          <p:spPr>
            <a:xfrm>
              <a:off x="7685775" y="1860100"/>
              <a:ext cx="567300" cy="36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Proxima Nova"/>
                  <a:ea typeface="Proxima Nova"/>
                  <a:cs typeface="Proxima Nova"/>
                  <a:sym typeface="Proxima Nova"/>
                </a:rPr>
                <a:t>e</a:t>
              </a:r>
              <a:r>
                <a:rPr lang="en" b="1" baseline="30000">
                  <a:latin typeface="Proxima Nova"/>
                  <a:ea typeface="Proxima Nova"/>
                  <a:cs typeface="Proxima Nova"/>
                  <a:sym typeface="Proxima Nova"/>
                </a:rPr>
                <a:t>+</a:t>
              </a:r>
              <a:endParaRPr b="1" baseline="30000">
                <a:latin typeface="Proxima Nova"/>
                <a:ea typeface="Proxima Nova"/>
                <a:cs typeface="Proxima Nova"/>
                <a:sym typeface="Proxima Nova"/>
              </a:endParaRPr>
            </a:p>
          </p:txBody>
        </p:sp>
        <p:sp>
          <p:nvSpPr>
            <p:cNvPr id="50" name="Google Shape;530;p33">
              <a:extLst>
                <a:ext uri="{FF2B5EF4-FFF2-40B4-BE49-F238E27FC236}">
                  <a16:creationId xmlns:a16="http://schemas.microsoft.com/office/drawing/2014/main" id="{267BB913-51D6-418B-AD77-A4AE36E0EB11}"/>
                </a:ext>
              </a:extLst>
            </p:cNvPr>
            <p:cNvSpPr txBox="1"/>
            <p:nvPr/>
          </p:nvSpPr>
          <p:spPr>
            <a:xfrm>
              <a:off x="7818700" y="3148600"/>
              <a:ext cx="35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Proxima Nova"/>
                  <a:ea typeface="Proxima Nova"/>
                  <a:cs typeface="Proxima Nova"/>
                  <a:sym typeface="Proxima Nova"/>
                </a:rPr>
                <a:t>e</a:t>
              </a:r>
              <a:r>
                <a:rPr lang="en" baseline="30000">
                  <a:solidFill>
                    <a:schemeClr val="lt1"/>
                  </a:solidFill>
                  <a:latin typeface="Proxima Nova"/>
                  <a:ea typeface="Proxima Nova"/>
                  <a:cs typeface="Proxima Nova"/>
                  <a:sym typeface="Proxima Nova"/>
                </a:rPr>
                <a:t>-</a:t>
              </a:r>
              <a:endParaRPr baseline="30000">
                <a:solidFill>
                  <a:schemeClr val="lt1"/>
                </a:solidFill>
                <a:latin typeface="Proxima Nova"/>
                <a:ea typeface="Proxima Nova"/>
                <a:cs typeface="Proxima Nova"/>
                <a:sym typeface="Proxima Nova"/>
              </a:endParaRPr>
            </a:p>
          </p:txBody>
        </p:sp>
        <p:sp>
          <p:nvSpPr>
            <p:cNvPr id="51" name="Google Shape;531;p33">
              <a:extLst>
                <a:ext uri="{FF2B5EF4-FFF2-40B4-BE49-F238E27FC236}">
                  <a16:creationId xmlns:a16="http://schemas.microsoft.com/office/drawing/2014/main" id="{311F2C5C-B56A-4A75-9CBD-41B005E7D882}"/>
                </a:ext>
              </a:extLst>
            </p:cNvPr>
            <p:cNvSpPr/>
            <p:nvPr/>
          </p:nvSpPr>
          <p:spPr>
            <a:xfrm>
              <a:off x="7140450" y="3283375"/>
              <a:ext cx="653125" cy="302250"/>
            </a:xfrm>
            <a:custGeom>
              <a:avLst/>
              <a:gdLst/>
              <a:ahLst/>
              <a:cxnLst/>
              <a:rect l="l" t="t" r="r" b="b"/>
              <a:pathLst>
                <a:path w="26125" h="12090" extrusionOk="0">
                  <a:moveTo>
                    <a:pt x="0" y="0"/>
                  </a:moveTo>
                  <a:cubicBezTo>
                    <a:pt x="5131" y="1466"/>
                    <a:pt x="5296" y="11341"/>
                    <a:pt x="10591" y="12003"/>
                  </a:cubicBezTo>
                  <a:cubicBezTo>
                    <a:pt x="16142" y="12697"/>
                    <a:pt x="20530" y="5648"/>
                    <a:pt x="26125" y="5648"/>
                  </a:cubicBezTo>
                </a:path>
              </a:pathLst>
            </a:custGeom>
            <a:noFill/>
            <a:ln w="19050" cap="flat" cmpd="sng">
              <a:solidFill>
                <a:schemeClr val="lt1"/>
              </a:solidFill>
              <a:prstDash val="solid"/>
              <a:round/>
              <a:headEnd type="none" w="med" len="med"/>
              <a:tailEnd type="stealth" w="med" len="med"/>
            </a:ln>
          </p:spPr>
        </p:sp>
      </p:grpSp>
    </p:spTree>
    <p:extLst>
      <p:ext uri="{BB962C8B-B14F-4D97-AF65-F5344CB8AC3E}">
        <p14:creationId xmlns:p14="http://schemas.microsoft.com/office/powerpoint/2010/main" val="1853088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EC89-41B9-44A3-8DB0-8A42497CE7AB}"/>
              </a:ext>
            </a:extLst>
          </p:cNvPr>
          <p:cNvSpPr>
            <a:spLocks noGrp="1"/>
          </p:cNvSpPr>
          <p:nvPr>
            <p:ph type="title"/>
          </p:nvPr>
        </p:nvSpPr>
        <p:spPr/>
        <p:txBody>
          <a:bodyPr/>
          <a:lstStyle/>
          <a:p>
            <a:r>
              <a:rPr lang="en-US" dirty="0"/>
              <a:t>More</a:t>
            </a:r>
            <a:endParaRPr lang="en-CH" dirty="0"/>
          </a:p>
        </p:txBody>
      </p:sp>
      <p:sp>
        <p:nvSpPr>
          <p:cNvPr id="3" name="Content Placeholder 2">
            <a:extLst>
              <a:ext uri="{FF2B5EF4-FFF2-40B4-BE49-F238E27FC236}">
                <a16:creationId xmlns:a16="http://schemas.microsoft.com/office/drawing/2014/main" id="{229A5B63-3B72-4474-B0E2-F991C841DC7A}"/>
              </a:ext>
            </a:extLst>
          </p:cNvPr>
          <p:cNvSpPr>
            <a:spLocks noGrp="1"/>
          </p:cNvSpPr>
          <p:nvPr>
            <p:ph idx="1"/>
          </p:nvPr>
        </p:nvSpPr>
        <p:spPr/>
        <p:txBody>
          <a:bodyPr/>
          <a:lstStyle/>
          <a:p>
            <a:r>
              <a:rPr lang="en-US" dirty="0"/>
              <a:t>Charge traps</a:t>
            </a:r>
          </a:p>
          <a:p>
            <a:endParaRPr lang="en-US" dirty="0"/>
          </a:p>
          <a:p>
            <a:endParaRPr lang="en-US" dirty="0"/>
          </a:p>
          <a:p>
            <a:pPr marL="0" indent="0">
              <a:buNone/>
            </a:pPr>
            <a:endParaRPr lang="en-US" dirty="0"/>
          </a:p>
          <a:p>
            <a:r>
              <a:rPr lang="en-US" dirty="0" err="1"/>
              <a:t>Wordline</a:t>
            </a:r>
            <a:r>
              <a:rPr lang="en-US" dirty="0"/>
              <a:t> Crosstalk</a:t>
            </a:r>
          </a:p>
        </p:txBody>
      </p:sp>
      <p:pic>
        <p:nvPicPr>
          <p:cNvPr id="5" name="Picture 4">
            <a:extLst>
              <a:ext uri="{FF2B5EF4-FFF2-40B4-BE49-F238E27FC236}">
                <a16:creationId xmlns:a16="http://schemas.microsoft.com/office/drawing/2014/main" id="{A85CCFB1-98FB-4A6B-8F81-BCAD88932B42}"/>
              </a:ext>
            </a:extLst>
          </p:cNvPr>
          <p:cNvPicPr>
            <a:picLocks noChangeAspect="1"/>
          </p:cNvPicPr>
          <p:nvPr/>
        </p:nvPicPr>
        <p:blipFill>
          <a:blip r:embed="rId2"/>
          <a:stretch>
            <a:fillRect/>
          </a:stretch>
        </p:blipFill>
        <p:spPr>
          <a:xfrm>
            <a:off x="3295373" y="1232938"/>
            <a:ext cx="5155096" cy="2152166"/>
          </a:xfrm>
          <a:prstGeom prst="rect">
            <a:avLst/>
          </a:prstGeom>
        </p:spPr>
      </p:pic>
      <p:pic>
        <p:nvPicPr>
          <p:cNvPr id="7" name="Picture 6">
            <a:extLst>
              <a:ext uri="{FF2B5EF4-FFF2-40B4-BE49-F238E27FC236}">
                <a16:creationId xmlns:a16="http://schemas.microsoft.com/office/drawing/2014/main" id="{2C0CC0E5-E8D9-479C-9B3C-FF81A5B105B2}"/>
              </a:ext>
            </a:extLst>
          </p:cNvPr>
          <p:cNvPicPr>
            <a:picLocks noChangeAspect="1"/>
          </p:cNvPicPr>
          <p:nvPr/>
        </p:nvPicPr>
        <p:blipFill>
          <a:blip r:embed="rId3"/>
          <a:stretch>
            <a:fillRect/>
          </a:stretch>
        </p:blipFill>
        <p:spPr>
          <a:xfrm>
            <a:off x="2919896" y="4137085"/>
            <a:ext cx="5155096" cy="2011841"/>
          </a:xfrm>
          <a:prstGeom prst="rect">
            <a:avLst/>
          </a:prstGeom>
        </p:spPr>
      </p:pic>
    </p:spTree>
    <p:extLst>
      <p:ext uri="{BB962C8B-B14F-4D97-AF65-F5344CB8AC3E}">
        <p14:creationId xmlns:p14="http://schemas.microsoft.com/office/powerpoint/2010/main" val="346631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5332-3C72-339F-4276-68739F0B95C9}"/>
              </a:ext>
            </a:extLst>
          </p:cNvPr>
          <p:cNvSpPr>
            <a:spLocks noGrp="1"/>
          </p:cNvSpPr>
          <p:nvPr>
            <p:ph type="title"/>
          </p:nvPr>
        </p:nvSpPr>
        <p:spPr/>
        <p:txBody>
          <a:bodyPr/>
          <a:lstStyle/>
          <a:p>
            <a:r>
              <a:rPr lang="en-TR" dirty="0"/>
              <a:t>More on U-TRR</a:t>
            </a:r>
          </a:p>
        </p:txBody>
      </p:sp>
      <p:pic>
        <p:nvPicPr>
          <p:cNvPr id="4" name="Picture 3">
            <a:extLst>
              <a:ext uri="{FF2B5EF4-FFF2-40B4-BE49-F238E27FC236}">
                <a16:creationId xmlns:a16="http://schemas.microsoft.com/office/drawing/2014/main" id="{5A54969C-D0A9-6FCC-D413-DDA473FFB80F}"/>
              </a:ext>
            </a:extLst>
          </p:cNvPr>
          <p:cNvPicPr>
            <a:picLocks noChangeAspect="1"/>
          </p:cNvPicPr>
          <p:nvPr/>
        </p:nvPicPr>
        <p:blipFill>
          <a:blip r:embed="rId3"/>
          <a:stretch>
            <a:fillRect/>
          </a:stretch>
        </p:blipFill>
        <p:spPr>
          <a:xfrm>
            <a:off x="1142212" y="1571805"/>
            <a:ext cx="6855177" cy="4978874"/>
          </a:xfrm>
          <a:prstGeom prst="rect">
            <a:avLst/>
          </a:prstGeom>
        </p:spPr>
      </p:pic>
      <p:sp>
        <p:nvSpPr>
          <p:cNvPr id="6" name="TextBox 5">
            <a:extLst>
              <a:ext uri="{FF2B5EF4-FFF2-40B4-BE49-F238E27FC236}">
                <a16:creationId xmlns:a16="http://schemas.microsoft.com/office/drawing/2014/main" id="{2CBBE89B-5EE7-BA52-AF9D-35370C8F622B}"/>
              </a:ext>
            </a:extLst>
          </p:cNvPr>
          <p:cNvSpPr txBox="1"/>
          <p:nvPr/>
        </p:nvSpPr>
        <p:spPr>
          <a:xfrm>
            <a:off x="2241468" y="1041038"/>
            <a:ext cx="4656666" cy="461665"/>
          </a:xfrm>
          <a:prstGeom prst="rect">
            <a:avLst/>
          </a:prstGeom>
          <a:noFill/>
        </p:spPr>
        <p:txBody>
          <a:bodyPr wrap="square">
            <a:spAutoFit/>
          </a:bodyPr>
          <a:lstStyle/>
          <a:p>
            <a:pPr algn="ctr"/>
            <a:r>
              <a:rPr lang="en-TR" sz="2400" i="1" dirty="0">
                <a:latin typeface="Cambria" panose="02040503050406030204" pitchFamily="18" charset="0"/>
                <a:hlinkClick r:id="rId4"/>
              </a:rPr>
              <a:t>https://youtu.be/YkBR9yeLHRs</a:t>
            </a:r>
            <a:endParaRPr lang="en-TR" sz="2400" i="1" dirty="0">
              <a:latin typeface="Cambria" panose="02040503050406030204" pitchFamily="18" charset="0"/>
            </a:endParaRPr>
          </a:p>
        </p:txBody>
      </p:sp>
    </p:spTree>
    <p:extLst>
      <p:ext uri="{BB962C8B-B14F-4D97-AF65-F5344CB8AC3E}">
        <p14:creationId xmlns:p14="http://schemas.microsoft.com/office/powerpoint/2010/main" val="169134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sz="5600" dirty="0"/>
              <a:t>Executive Summary</a:t>
            </a:r>
            <a:endParaRPr lang="tr-TR" sz="5600"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1050966"/>
            <a:ext cx="8987621" cy="5807033"/>
          </a:xfrm>
        </p:spPr>
        <p:txBody>
          <a:bodyPr>
            <a:noAutofit/>
          </a:bodyPr>
          <a:lstStyle/>
          <a:p>
            <a:pPr marL="0" indent="0">
              <a:lnSpc>
                <a:spcPct val="100000"/>
              </a:lnSpc>
              <a:spcBef>
                <a:spcPts val="0"/>
              </a:spcBef>
              <a:buNone/>
            </a:pPr>
            <a:r>
              <a:rPr lang="en-US" sz="1800" b="1" dirty="0">
                <a:solidFill>
                  <a:srgbClr val="7030A0"/>
                </a:solidFill>
              </a:rPr>
              <a:t>Motivation: </a:t>
            </a:r>
            <a:r>
              <a:rPr lang="en-US" sz="1800" dirty="0"/>
              <a:t>HBM chips have </a:t>
            </a:r>
            <a:r>
              <a:rPr lang="en-US" sz="1800" dirty="0">
                <a:solidFill>
                  <a:srgbClr val="7030A0"/>
                </a:solidFill>
              </a:rPr>
              <a:t>new architectural characteristics </a:t>
            </a:r>
            <a:r>
              <a:rPr lang="en-US" sz="1800" dirty="0"/>
              <a:t>(e.g., 3D-stacked dies)</a:t>
            </a:r>
            <a:br>
              <a:rPr lang="en-US" sz="1800" dirty="0"/>
            </a:br>
            <a:r>
              <a:rPr lang="en-US" sz="1800" dirty="0"/>
              <a:t>that </a:t>
            </a:r>
            <a:r>
              <a:rPr lang="en-US" sz="1800" dirty="0">
                <a:solidFill>
                  <a:srgbClr val="7030A0"/>
                </a:solidFill>
              </a:rPr>
              <a:t>might affect </a:t>
            </a:r>
            <a:r>
              <a:rPr lang="en-US" sz="1800" dirty="0"/>
              <a:t>the </a:t>
            </a:r>
            <a:r>
              <a:rPr lang="en-US" sz="1800" dirty="0" err="1"/>
              <a:t>RowHammer</a:t>
            </a:r>
            <a:r>
              <a:rPr lang="en-US" sz="1800" dirty="0"/>
              <a:t> vulnerability in various ways</a:t>
            </a:r>
            <a:endParaRPr lang="en-US" sz="1800" dirty="0">
              <a:solidFill>
                <a:srgbClr val="7030A0"/>
              </a:solidFill>
            </a:endParaRPr>
          </a:p>
          <a:p>
            <a:pPr marL="0" indent="0">
              <a:lnSpc>
                <a:spcPct val="100000"/>
              </a:lnSpc>
              <a:spcBef>
                <a:spcPts val="0"/>
              </a:spcBef>
              <a:buNone/>
            </a:pPr>
            <a:br>
              <a:rPr lang="en-US" sz="1600" dirty="0">
                <a:solidFill>
                  <a:srgbClr val="7030A0"/>
                </a:solidFill>
              </a:rPr>
            </a:br>
            <a:r>
              <a:rPr lang="en-US" sz="1800" dirty="0">
                <a:solidFill>
                  <a:srgbClr val="7030A0"/>
                </a:solidFill>
              </a:rPr>
              <a:t>Understanding </a:t>
            </a:r>
            <a:r>
              <a:rPr lang="en-US" sz="1800" dirty="0" err="1">
                <a:solidFill>
                  <a:srgbClr val="7030A0"/>
                </a:solidFill>
              </a:rPr>
              <a:t>RowHammer</a:t>
            </a:r>
            <a:r>
              <a:rPr lang="en-US" sz="1800" dirty="0"/>
              <a:t> enables designing </a:t>
            </a:r>
            <a:r>
              <a:rPr lang="en-US" sz="1800" dirty="0">
                <a:solidFill>
                  <a:srgbClr val="7030A0"/>
                </a:solidFill>
              </a:rPr>
              <a:t>effective and efficient solutions</a:t>
            </a:r>
            <a:br>
              <a:rPr lang="en-US" sz="1800" dirty="0"/>
            </a:br>
            <a:endParaRPr lang="en-US" sz="1600" dirty="0"/>
          </a:p>
          <a:p>
            <a:pPr marL="0" indent="0">
              <a:lnSpc>
                <a:spcPct val="100000"/>
              </a:lnSpc>
              <a:spcBef>
                <a:spcPts val="0"/>
              </a:spcBef>
              <a:buNone/>
            </a:pPr>
            <a:r>
              <a:rPr lang="en-US" sz="1800" b="1" dirty="0">
                <a:solidFill>
                  <a:srgbClr val="FF0000"/>
                </a:solidFill>
              </a:rPr>
              <a:t>Problem:</a:t>
            </a:r>
            <a:r>
              <a:rPr lang="en-US" sz="1800" b="1" dirty="0"/>
              <a:t> </a:t>
            </a:r>
            <a:r>
              <a:rPr lang="en-US" sz="1800" dirty="0"/>
              <a:t>No prior study demonstrates the </a:t>
            </a:r>
            <a:r>
              <a:rPr lang="en-US" sz="1800" dirty="0" err="1"/>
              <a:t>RowHammer</a:t>
            </a:r>
            <a:r>
              <a:rPr lang="en-US" sz="1800" dirty="0"/>
              <a:t> vulnerability in HBM</a:t>
            </a:r>
          </a:p>
          <a:p>
            <a:pPr marL="0" indent="0">
              <a:lnSpc>
                <a:spcPct val="100000"/>
              </a:lnSpc>
              <a:spcBef>
                <a:spcPts val="0"/>
              </a:spcBef>
              <a:buNone/>
            </a:pPr>
            <a:endParaRPr lang="en-US" sz="1600" b="1" dirty="0">
              <a:solidFill>
                <a:srgbClr val="00B050"/>
              </a:solidFill>
            </a:endParaRPr>
          </a:p>
          <a:p>
            <a:pPr marL="0" indent="0">
              <a:lnSpc>
                <a:spcPct val="100000"/>
              </a:lnSpc>
              <a:spcBef>
                <a:spcPts val="0"/>
              </a:spcBef>
              <a:buNone/>
            </a:pPr>
            <a:r>
              <a:rPr lang="en-US" sz="1800" b="1" dirty="0">
                <a:solidFill>
                  <a:srgbClr val="00B050"/>
                </a:solidFill>
              </a:rPr>
              <a:t>Goal:</a:t>
            </a:r>
            <a:r>
              <a:rPr lang="en-US" sz="1800" b="1" dirty="0">
                <a:solidFill>
                  <a:schemeClr val="accent4"/>
                </a:solidFill>
              </a:rPr>
              <a:t> </a:t>
            </a:r>
            <a:r>
              <a:rPr lang="en-US" sz="1800" dirty="0">
                <a:solidFill>
                  <a:srgbClr val="00B050"/>
                </a:solidFill>
              </a:rPr>
              <a:t>Experimentally analyze </a:t>
            </a:r>
            <a:r>
              <a:rPr lang="en-US" sz="1800" dirty="0"/>
              <a:t>how vulnerable </a:t>
            </a:r>
            <a:r>
              <a:rPr lang="en-US" sz="1800" dirty="0">
                <a:solidFill>
                  <a:srgbClr val="00B050"/>
                </a:solidFill>
              </a:rPr>
              <a:t>HBM</a:t>
            </a:r>
            <a:r>
              <a:rPr lang="en-US" sz="1800" dirty="0"/>
              <a:t> DRAM chips are to </a:t>
            </a:r>
            <a:r>
              <a:rPr lang="en-US" sz="1800" dirty="0" err="1">
                <a:solidFill>
                  <a:srgbClr val="00B050"/>
                </a:solidFill>
              </a:rPr>
              <a:t>RowHammer</a:t>
            </a:r>
            <a:endParaRPr lang="en-US" sz="1800" dirty="0">
              <a:solidFill>
                <a:srgbClr val="00B050"/>
              </a:solidFill>
            </a:endParaRPr>
          </a:p>
          <a:p>
            <a:pPr marL="0" indent="0">
              <a:lnSpc>
                <a:spcPct val="100000"/>
              </a:lnSpc>
              <a:spcBef>
                <a:spcPts val="0"/>
              </a:spcBef>
              <a:buNone/>
            </a:pPr>
            <a:endParaRPr lang="en-US" sz="1600" b="1" dirty="0">
              <a:solidFill>
                <a:schemeClr val="accent1"/>
              </a:solidFill>
            </a:endParaRPr>
          </a:p>
          <a:p>
            <a:pPr marL="0" indent="0">
              <a:lnSpc>
                <a:spcPct val="100000"/>
              </a:lnSpc>
              <a:spcBef>
                <a:spcPts val="0"/>
              </a:spcBef>
              <a:buNone/>
            </a:pPr>
            <a:r>
              <a:rPr lang="en-US" sz="1800" b="1" dirty="0">
                <a:solidFill>
                  <a:schemeClr val="accent1"/>
                </a:solidFill>
              </a:rPr>
              <a:t>Experimental Study: </a:t>
            </a:r>
            <a:r>
              <a:rPr lang="en-US" sz="1800" dirty="0">
                <a:solidFill>
                  <a:schemeClr val="accent1"/>
                </a:solidFill>
              </a:rPr>
              <a:t>Detailed experimental characterization </a:t>
            </a:r>
            <a:r>
              <a:rPr lang="en-US" sz="1800" dirty="0"/>
              <a:t>of </a:t>
            </a:r>
            <a:r>
              <a:rPr lang="en-US" sz="1800" dirty="0" err="1"/>
              <a:t>RowHammer</a:t>
            </a:r>
            <a:br>
              <a:rPr lang="en-US" sz="1800" dirty="0"/>
            </a:br>
            <a:r>
              <a:rPr lang="en-US" sz="1800" dirty="0"/>
              <a:t>in a </a:t>
            </a:r>
            <a:r>
              <a:rPr lang="en-US" sz="1800" dirty="0">
                <a:solidFill>
                  <a:schemeClr val="accent1"/>
                </a:solidFill>
              </a:rPr>
              <a:t>modern</a:t>
            </a:r>
            <a:r>
              <a:rPr lang="en-US" sz="1800" dirty="0"/>
              <a:t> HBM2 DRAM chip. Our study provides two main findings:</a:t>
            </a:r>
          </a:p>
          <a:p>
            <a:pPr marL="0" indent="0">
              <a:lnSpc>
                <a:spcPct val="100000"/>
              </a:lnSpc>
              <a:spcBef>
                <a:spcPts val="0"/>
              </a:spcBef>
              <a:buNone/>
            </a:pPr>
            <a:endParaRPr lang="en-US" sz="1600" dirty="0"/>
          </a:p>
          <a:p>
            <a:pPr marL="0" indent="0">
              <a:lnSpc>
                <a:spcPct val="100000"/>
              </a:lnSpc>
              <a:spcBef>
                <a:spcPts val="0"/>
              </a:spcBef>
              <a:buNone/>
            </a:pPr>
            <a:r>
              <a:rPr lang="en-US" sz="1800" b="1" dirty="0">
                <a:solidFill>
                  <a:srgbClr val="0070C0"/>
                </a:solidFill>
              </a:rPr>
              <a:t>1. Spatial variation of </a:t>
            </a:r>
            <a:r>
              <a:rPr lang="en-US" sz="1800" b="1" dirty="0" err="1">
                <a:solidFill>
                  <a:srgbClr val="0070C0"/>
                </a:solidFill>
              </a:rPr>
              <a:t>RowHammer</a:t>
            </a:r>
            <a:r>
              <a:rPr lang="en-US" sz="1800" b="1" dirty="0">
                <a:solidFill>
                  <a:srgbClr val="0070C0"/>
                </a:solidFill>
              </a:rPr>
              <a:t> vulnerability</a:t>
            </a:r>
            <a:br>
              <a:rPr lang="en-US" sz="1800" b="1" dirty="0">
                <a:solidFill>
                  <a:srgbClr val="0070C0"/>
                </a:solidFill>
              </a:rPr>
            </a:br>
            <a:endParaRPr lang="en-US" sz="400" b="1" dirty="0">
              <a:solidFill>
                <a:srgbClr val="0070C0"/>
              </a:solidFill>
            </a:endParaRPr>
          </a:p>
          <a:p>
            <a:pPr>
              <a:lnSpc>
                <a:spcPct val="100000"/>
              </a:lnSpc>
              <a:spcBef>
                <a:spcPts val="0"/>
              </a:spcBef>
            </a:pPr>
            <a:r>
              <a:rPr lang="en-US" sz="1600" dirty="0"/>
              <a:t>Different </a:t>
            </a:r>
            <a:r>
              <a:rPr lang="en-US" sz="1600" dirty="0">
                <a:solidFill>
                  <a:srgbClr val="FF0000"/>
                </a:solidFill>
              </a:rPr>
              <a:t>channels</a:t>
            </a:r>
            <a:r>
              <a:rPr lang="en-US" sz="1600" dirty="0"/>
              <a:t> in a 3D-stacked HBM chip exhibit</a:t>
            </a:r>
            <a:r>
              <a:rPr lang="en-US" sz="1600" dirty="0">
                <a:solidFill>
                  <a:srgbClr val="FF0000"/>
                </a:solidFill>
              </a:rPr>
              <a:t> different </a:t>
            </a:r>
            <a:r>
              <a:rPr lang="en-US" sz="1600" dirty="0" err="1">
                <a:solidFill>
                  <a:srgbClr val="FF0000"/>
                </a:solidFill>
              </a:rPr>
              <a:t>RowHammer</a:t>
            </a:r>
            <a:r>
              <a:rPr lang="en-US" sz="1600" dirty="0">
                <a:solidFill>
                  <a:srgbClr val="FF0000"/>
                </a:solidFill>
              </a:rPr>
              <a:t> vulnerability</a:t>
            </a:r>
          </a:p>
          <a:p>
            <a:pPr>
              <a:lnSpc>
                <a:spcPct val="100000"/>
              </a:lnSpc>
              <a:spcBef>
                <a:spcPts val="0"/>
              </a:spcBef>
            </a:pPr>
            <a:r>
              <a:rPr lang="en-US" sz="1600" dirty="0"/>
              <a:t>DRAM </a:t>
            </a:r>
            <a:r>
              <a:rPr lang="en-US" sz="1600" dirty="0">
                <a:solidFill>
                  <a:srgbClr val="FF0000"/>
                </a:solidFill>
              </a:rPr>
              <a:t>rows</a:t>
            </a:r>
            <a:r>
              <a:rPr lang="en-US" sz="1600" dirty="0"/>
              <a:t> </a:t>
            </a:r>
            <a:r>
              <a:rPr lang="en-US" sz="1600" dirty="0">
                <a:solidFill>
                  <a:srgbClr val="FF0000"/>
                </a:solidFill>
              </a:rPr>
              <a:t>near the end of a DRAM bank </a:t>
            </a:r>
            <a:r>
              <a:rPr lang="en-US" sz="1600" dirty="0"/>
              <a:t>are more </a:t>
            </a:r>
            <a:r>
              <a:rPr lang="en-US" sz="1600" dirty="0" err="1"/>
              <a:t>RowHammer</a:t>
            </a:r>
            <a:r>
              <a:rPr lang="en-US" sz="1600" dirty="0"/>
              <a:t> </a:t>
            </a:r>
            <a:r>
              <a:rPr lang="en-US" sz="1600" dirty="0">
                <a:solidFill>
                  <a:srgbClr val="FF0000"/>
                </a:solidFill>
              </a:rPr>
              <a:t>resilient</a:t>
            </a:r>
          </a:p>
          <a:p>
            <a:pPr marL="0" indent="0">
              <a:lnSpc>
                <a:spcPct val="100000"/>
              </a:lnSpc>
              <a:spcBef>
                <a:spcPts val="0"/>
              </a:spcBef>
              <a:buNone/>
            </a:pPr>
            <a:endParaRPr lang="en-US" sz="1600" dirty="0"/>
          </a:p>
          <a:p>
            <a:pPr marL="0" indent="0">
              <a:lnSpc>
                <a:spcPct val="100000"/>
              </a:lnSpc>
              <a:spcBef>
                <a:spcPts val="0"/>
              </a:spcBef>
              <a:buNone/>
            </a:pPr>
            <a:r>
              <a:rPr lang="en-US" sz="1800" b="1" dirty="0">
                <a:solidFill>
                  <a:srgbClr val="0070C0"/>
                </a:solidFill>
              </a:rPr>
              <a:t>2. On-DRAM-die </a:t>
            </a:r>
            <a:r>
              <a:rPr lang="en-US" sz="1800" b="1" dirty="0" err="1">
                <a:solidFill>
                  <a:srgbClr val="0070C0"/>
                </a:solidFill>
              </a:rPr>
              <a:t>RowHammer</a:t>
            </a:r>
            <a:r>
              <a:rPr lang="en-US" sz="1800" b="1" dirty="0">
                <a:solidFill>
                  <a:srgbClr val="0070C0"/>
                </a:solidFill>
              </a:rPr>
              <a:t> mitigations</a:t>
            </a:r>
            <a:br>
              <a:rPr lang="en-US" sz="1800" b="1" dirty="0">
                <a:solidFill>
                  <a:srgbClr val="0070C0"/>
                </a:solidFill>
              </a:rPr>
            </a:br>
            <a:endParaRPr lang="en-US" sz="400" b="1" dirty="0">
              <a:solidFill>
                <a:srgbClr val="0070C0"/>
              </a:solidFill>
            </a:endParaRPr>
          </a:p>
          <a:p>
            <a:pPr>
              <a:lnSpc>
                <a:spcPct val="100000"/>
              </a:lnSpc>
              <a:spcBef>
                <a:spcPts val="0"/>
              </a:spcBef>
            </a:pPr>
            <a:r>
              <a:rPr lang="en-US" sz="1600" dirty="0"/>
              <a:t>A modern HBM chip </a:t>
            </a:r>
            <a:r>
              <a:rPr lang="en-US" sz="1600" dirty="0">
                <a:solidFill>
                  <a:srgbClr val="FF0000"/>
                </a:solidFill>
              </a:rPr>
              <a:t>implements</a:t>
            </a:r>
            <a:r>
              <a:rPr lang="en-US" sz="1600" dirty="0"/>
              <a:t> undisclosed on-DRAM-die </a:t>
            </a:r>
            <a:r>
              <a:rPr lang="en-US" sz="1600" dirty="0" err="1"/>
              <a:t>RowHammer</a:t>
            </a:r>
            <a:r>
              <a:rPr lang="en-US" sz="1600" dirty="0"/>
              <a:t> mitigation </a:t>
            </a:r>
          </a:p>
          <a:p>
            <a:pPr>
              <a:lnSpc>
                <a:spcPct val="100000"/>
              </a:lnSpc>
              <a:spcBef>
                <a:spcPts val="0"/>
              </a:spcBef>
            </a:pPr>
            <a:r>
              <a:rPr lang="en-US" sz="1600" dirty="0"/>
              <a:t>The mitigation refreshes a victim row after </a:t>
            </a:r>
            <a:r>
              <a:rPr lang="en-US" sz="1600" dirty="0">
                <a:solidFill>
                  <a:srgbClr val="FF0000"/>
                </a:solidFill>
              </a:rPr>
              <a:t>every 17 periodic refresh operations </a:t>
            </a:r>
            <a:br>
              <a:rPr lang="en-US" sz="1600" dirty="0"/>
            </a:br>
            <a:r>
              <a:rPr lang="en-US" sz="1600" dirty="0"/>
              <a:t>(e.g., similar to DDR4 chips)</a:t>
            </a:r>
          </a:p>
          <a:p>
            <a:pPr marL="342900" indent="-342900">
              <a:lnSpc>
                <a:spcPct val="100000"/>
              </a:lnSpc>
              <a:spcBef>
                <a:spcPts val="0"/>
              </a:spcBef>
              <a:buFont typeface="+mj-lt"/>
              <a:buAutoNum type="arabicPeriod"/>
            </a:pPr>
            <a:endParaRPr lang="en-US" sz="1800" dirty="0"/>
          </a:p>
        </p:txBody>
      </p:sp>
    </p:spTree>
    <p:extLst>
      <p:ext uri="{BB962C8B-B14F-4D97-AF65-F5344CB8AC3E}">
        <p14:creationId xmlns:p14="http://schemas.microsoft.com/office/powerpoint/2010/main" val="22397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6DE2-91AE-4D1F-8B6A-620838E93F31}"/>
              </a:ext>
            </a:extLst>
          </p:cNvPr>
          <p:cNvSpPr>
            <a:spLocks noGrp="1"/>
          </p:cNvSpPr>
          <p:nvPr>
            <p:ph type="title"/>
          </p:nvPr>
        </p:nvSpPr>
        <p:spPr/>
        <p:txBody>
          <a:bodyPr/>
          <a:lstStyle/>
          <a:p>
            <a:r>
              <a:rPr lang="en-US" dirty="0"/>
              <a:t>HBM2 Organization</a:t>
            </a:r>
            <a:endParaRPr lang="en-CH" dirty="0"/>
          </a:p>
        </p:txBody>
      </p:sp>
      <p:pic>
        <p:nvPicPr>
          <p:cNvPr id="5" name="Picture 4">
            <a:extLst>
              <a:ext uri="{FF2B5EF4-FFF2-40B4-BE49-F238E27FC236}">
                <a16:creationId xmlns:a16="http://schemas.microsoft.com/office/drawing/2014/main" id="{75804B6D-B7A8-4204-A1EA-575E7CB18564}"/>
              </a:ext>
            </a:extLst>
          </p:cNvPr>
          <p:cNvPicPr>
            <a:picLocks noChangeAspect="1"/>
          </p:cNvPicPr>
          <p:nvPr/>
        </p:nvPicPr>
        <p:blipFill>
          <a:blip r:embed="rId2"/>
          <a:stretch>
            <a:fillRect/>
          </a:stretch>
        </p:blipFill>
        <p:spPr>
          <a:xfrm>
            <a:off x="0" y="2052601"/>
            <a:ext cx="9144000" cy="2752798"/>
          </a:xfrm>
          <a:prstGeom prst="rect">
            <a:avLst/>
          </a:prstGeom>
        </p:spPr>
      </p:pic>
    </p:spTree>
    <p:extLst>
      <p:ext uri="{BB962C8B-B14F-4D97-AF65-F5344CB8AC3E}">
        <p14:creationId xmlns:p14="http://schemas.microsoft.com/office/powerpoint/2010/main" val="862958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2F458FF1-A8F4-453D-94B5-125FB76CBD1E}"/>
              </a:ext>
            </a:extLst>
          </p:cNvPr>
          <p:cNvSpPr/>
          <p:nvPr/>
        </p:nvSpPr>
        <p:spPr>
          <a:xfrm>
            <a:off x="2013329" y="2011513"/>
            <a:ext cx="5929912" cy="98770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791749A-2F1D-4D24-9EAA-1781E27EF9A6}"/>
              </a:ext>
            </a:extLst>
          </p:cNvPr>
          <p:cNvSpPr/>
          <p:nvPr/>
        </p:nvSpPr>
        <p:spPr>
          <a:xfrm>
            <a:off x="2013329" y="3006696"/>
            <a:ext cx="5929912" cy="17354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Cell-to-Cell Variation</a:t>
            </a:r>
          </a:p>
        </p:txBody>
      </p:sp>
      <p:cxnSp>
        <p:nvCxnSpPr>
          <p:cNvPr id="67" name="Straight Arrow Connector 66"/>
          <p:cNvCxnSpPr/>
          <p:nvPr/>
        </p:nvCxnSpPr>
        <p:spPr>
          <a:xfrm flipV="1">
            <a:off x="2013329" y="1999111"/>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751259"/>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rot="16200000">
            <a:off x="-1767853" y="3129033"/>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Capacitor voltage (</a:t>
            </a:r>
            <a:r>
              <a:rPr lang="en-US" sz="2400" dirty="0" err="1">
                <a:solidFill>
                  <a:schemeClr val="tx1"/>
                </a:solidFill>
                <a:latin typeface="Cambria" panose="02040503050406030204" pitchFamily="18" charset="0"/>
              </a:rPr>
              <a:t>Vdd</a:t>
            </a:r>
            <a:r>
              <a:rPr lang="en-US" sz="2400" dirty="0">
                <a:solidFill>
                  <a:schemeClr val="tx1"/>
                </a:solidFill>
                <a:latin typeface="Cambria" panose="02040503050406030204" pitchFamily="18" charset="0"/>
              </a:rPr>
              <a:t>)</a:t>
            </a:r>
          </a:p>
        </p:txBody>
      </p:sp>
      <p:sp>
        <p:nvSpPr>
          <p:cNvPr id="77" name="Rectangle 76"/>
          <p:cNvSpPr/>
          <p:nvPr/>
        </p:nvSpPr>
        <p:spPr>
          <a:xfrm rot="16200000">
            <a:off x="-425861" y="3406847"/>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736752"/>
            <a:ext cx="968535" cy="461665"/>
          </a:xfrm>
          <a:prstGeom prst="rect">
            <a:avLst/>
          </a:prstGeom>
        </p:spPr>
        <p:txBody>
          <a:bodyPr wrap="none">
            <a:spAutoFit/>
          </a:bodyPr>
          <a:lstStyle/>
          <a:p>
            <a:pPr algn="ctr"/>
            <a:r>
              <a:rPr lang="en-US" sz="2400" dirty="0">
                <a:latin typeface="Cambria" panose="02040503050406030204" pitchFamily="18" charset="0"/>
              </a:rPr>
              <a:t>100%</a:t>
            </a:r>
          </a:p>
        </p:txBody>
      </p:sp>
      <p:sp>
        <p:nvSpPr>
          <p:cNvPr id="80" name="Rectangle 79"/>
          <p:cNvSpPr/>
          <p:nvPr/>
        </p:nvSpPr>
        <p:spPr>
          <a:xfrm>
            <a:off x="1350707" y="4480051"/>
            <a:ext cx="628697" cy="461665"/>
          </a:xfrm>
          <a:prstGeom prst="rect">
            <a:avLst/>
          </a:prstGeom>
        </p:spPr>
        <p:txBody>
          <a:bodyPr wrap="none">
            <a:spAutoFit/>
          </a:bodyPr>
          <a:lstStyle/>
          <a:p>
            <a:pPr algn="ctr"/>
            <a:r>
              <a:rPr lang="en-US" sz="2400" dirty="0">
                <a:latin typeface="Cambria" panose="02040503050406030204" pitchFamily="18" charset="0"/>
              </a:rPr>
              <a:t>0%</a:t>
            </a:r>
          </a:p>
        </p:txBody>
      </p:sp>
      <p:sp>
        <p:nvSpPr>
          <p:cNvPr id="51" name="Rectangle 50"/>
          <p:cNvSpPr/>
          <p:nvPr/>
        </p:nvSpPr>
        <p:spPr>
          <a:xfrm>
            <a:off x="1091271" y="2761599"/>
            <a:ext cx="873060" cy="461665"/>
          </a:xfrm>
          <a:prstGeom prst="rect">
            <a:avLst/>
          </a:prstGeom>
        </p:spPr>
        <p:txBody>
          <a:bodyPr wrap="none">
            <a:spAutoFit/>
          </a:bodyPr>
          <a:lstStyle/>
          <a:p>
            <a:pPr algn="ctr"/>
            <a:r>
              <a:rPr lang="en-US" sz="2400" dirty="0" err="1">
                <a:solidFill>
                  <a:schemeClr val="tx1">
                    <a:lumMod val="50000"/>
                    <a:lumOff val="50000"/>
                  </a:schemeClr>
                </a:solidFill>
                <a:latin typeface="Cambria" panose="02040503050406030204" pitchFamily="18" charset="0"/>
              </a:rPr>
              <a:t>Vmin</a:t>
            </a:r>
            <a:endParaRPr lang="en-US" sz="2400" dirty="0">
              <a:solidFill>
                <a:schemeClr val="tx1">
                  <a:lumMod val="50000"/>
                  <a:lumOff val="50000"/>
                </a:schemeClr>
              </a:solidFill>
              <a:latin typeface="Cambria" panose="02040503050406030204" pitchFamily="18" charset="0"/>
            </a:endParaRPr>
          </a:p>
        </p:txBody>
      </p:sp>
      <p:sp>
        <p:nvSpPr>
          <p:cNvPr id="47" name="Rectangle 46">
            <a:extLst>
              <a:ext uri="{FF2B5EF4-FFF2-40B4-BE49-F238E27FC236}">
                <a16:creationId xmlns:a16="http://schemas.microsoft.com/office/drawing/2014/main" id="{D0062C61-0F9D-4381-A507-A7EDEF776157}"/>
              </a:ext>
            </a:extLst>
          </p:cNvPr>
          <p:cNvSpPr/>
          <p:nvPr/>
        </p:nvSpPr>
        <p:spPr>
          <a:xfrm>
            <a:off x="3671075" y="5057015"/>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rPr>
              <a:t>time</a:t>
            </a:r>
          </a:p>
        </p:txBody>
      </p:sp>
      <p:grpSp>
        <p:nvGrpSpPr>
          <p:cNvPr id="27" name="Group 26">
            <a:extLst>
              <a:ext uri="{FF2B5EF4-FFF2-40B4-BE49-F238E27FC236}">
                <a16:creationId xmlns:a16="http://schemas.microsoft.com/office/drawing/2014/main" id="{751E90F9-F40D-4E64-AF41-722E2903C360}"/>
              </a:ext>
            </a:extLst>
          </p:cNvPr>
          <p:cNvGrpSpPr/>
          <p:nvPr/>
        </p:nvGrpSpPr>
        <p:grpSpPr>
          <a:xfrm>
            <a:off x="4910007" y="3018867"/>
            <a:ext cx="2390545" cy="2137718"/>
            <a:chOff x="4910007" y="3018867"/>
            <a:chExt cx="2390545" cy="2137718"/>
          </a:xfrm>
        </p:grpSpPr>
        <p:cxnSp>
          <p:nvCxnSpPr>
            <p:cNvPr id="49" name="Straight Arrow Connector 48">
              <a:extLst>
                <a:ext uri="{FF2B5EF4-FFF2-40B4-BE49-F238E27FC236}">
                  <a16:creationId xmlns:a16="http://schemas.microsoft.com/office/drawing/2014/main" id="{A728E6EF-CD83-47F1-9A43-3A2460340F00}"/>
                </a:ext>
              </a:extLst>
            </p:cNvPr>
            <p:cNvCxnSpPr>
              <a:cxnSpLocks/>
            </p:cNvCxnSpPr>
            <p:nvPr/>
          </p:nvCxnSpPr>
          <p:spPr>
            <a:xfrm>
              <a:off x="5315810"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D78DD6A-BA54-4240-9B56-590CC3E356DB}"/>
                </a:ext>
              </a:extLst>
            </p:cNvPr>
            <p:cNvSpPr/>
            <p:nvPr/>
          </p:nvSpPr>
          <p:spPr>
            <a:xfrm>
              <a:off x="491000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3" name="Straight Arrow Connector 52">
              <a:extLst>
                <a:ext uri="{FF2B5EF4-FFF2-40B4-BE49-F238E27FC236}">
                  <a16:creationId xmlns:a16="http://schemas.microsoft.com/office/drawing/2014/main" id="{C19B4CBD-144C-4E3A-8BF8-DDAB5F4A8E1B}"/>
                </a:ext>
              </a:extLst>
            </p:cNvPr>
            <p:cNvCxnSpPr>
              <a:cxnSpLocks/>
            </p:cNvCxnSpPr>
            <p:nvPr/>
          </p:nvCxnSpPr>
          <p:spPr>
            <a:xfrm>
              <a:off x="6928551"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24F16482-3FFA-4F70-8A20-667184FF1125}"/>
                </a:ext>
              </a:extLst>
            </p:cNvPr>
            <p:cNvSpPr/>
            <p:nvPr/>
          </p:nvSpPr>
          <p:spPr>
            <a:xfrm>
              <a:off x="6522748"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grpSp>
      <p:grpSp>
        <p:nvGrpSpPr>
          <p:cNvPr id="26" name="Group 25">
            <a:extLst>
              <a:ext uri="{FF2B5EF4-FFF2-40B4-BE49-F238E27FC236}">
                <a16:creationId xmlns:a16="http://schemas.microsoft.com/office/drawing/2014/main" id="{55C3E821-F990-4F16-8438-2A21450BF5B2}"/>
              </a:ext>
            </a:extLst>
          </p:cNvPr>
          <p:cNvGrpSpPr/>
          <p:nvPr/>
        </p:nvGrpSpPr>
        <p:grpSpPr>
          <a:xfrm>
            <a:off x="3256067" y="3018867"/>
            <a:ext cx="777804" cy="2137718"/>
            <a:chOff x="3256067" y="3018867"/>
            <a:chExt cx="777804" cy="2137718"/>
          </a:xfrm>
        </p:grpSpPr>
        <p:sp>
          <p:nvSpPr>
            <p:cNvPr id="48" name="Rectangle 47">
              <a:extLst>
                <a:ext uri="{FF2B5EF4-FFF2-40B4-BE49-F238E27FC236}">
                  <a16:creationId xmlns:a16="http://schemas.microsoft.com/office/drawing/2014/main" id="{3124215D-ED17-46B3-B6A3-7FD51CB4AD39}"/>
                </a:ext>
              </a:extLst>
            </p:cNvPr>
            <p:cNvSpPr/>
            <p:nvPr/>
          </p:nvSpPr>
          <p:spPr>
            <a:xfrm>
              <a:off x="3256067" y="4786083"/>
              <a:ext cx="777804" cy="37050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lumMod val="50000"/>
                      <a:lumOff val="50000"/>
                    </a:schemeClr>
                  </a:solidFill>
                  <a:latin typeface="Cambria" panose="02040503050406030204" pitchFamily="18" charset="0"/>
                </a:rPr>
                <a:t>REF</a:t>
              </a:r>
            </a:p>
          </p:txBody>
        </p:sp>
        <p:cxnSp>
          <p:nvCxnSpPr>
            <p:cNvPr id="58" name="Straight Arrow Connector 57">
              <a:extLst>
                <a:ext uri="{FF2B5EF4-FFF2-40B4-BE49-F238E27FC236}">
                  <a16:creationId xmlns:a16="http://schemas.microsoft.com/office/drawing/2014/main" id="{0ECAB5B7-F210-4B5E-94C3-7A1B60EF4814}"/>
                </a:ext>
              </a:extLst>
            </p:cNvPr>
            <p:cNvCxnSpPr>
              <a:cxnSpLocks/>
            </p:cNvCxnSpPr>
            <p:nvPr/>
          </p:nvCxnSpPr>
          <p:spPr>
            <a:xfrm>
              <a:off x="3668676" y="3018867"/>
              <a:ext cx="1404" cy="1741178"/>
            </a:xfrm>
            <a:prstGeom prst="straightConnector1">
              <a:avLst/>
            </a:prstGeom>
            <a:ln w="127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12CB9A5C-0B59-3F48-9C78-CBDBDB5EE6F7}"/>
              </a:ext>
            </a:extLst>
          </p:cNvPr>
          <p:cNvGrpSpPr/>
          <p:nvPr/>
        </p:nvGrpSpPr>
        <p:grpSpPr>
          <a:xfrm>
            <a:off x="1822198" y="-406921"/>
            <a:ext cx="5063720" cy="5149259"/>
            <a:chOff x="1836461" y="184858"/>
            <a:chExt cx="5063720" cy="5149259"/>
          </a:xfrm>
        </p:grpSpPr>
        <p:sp>
          <p:nvSpPr>
            <p:cNvPr id="73" name="Arc 72">
              <a:extLst>
                <a:ext uri="{FF2B5EF4-FFF2-40B4-BE49-F238E27FC236}">
                  <a16:creationId xmlns:a16="http://schemas.microsoft.com/office/drawing/2014/main" id="{A1BA50F8-CA99-C841-B472-536E946988B3}"/>
                </a:ext>
              </a:extLst>
            </p:cNvPr>
            <p:cNvSpPr/>
            <p:nvPr/>
          </p:nvSpPr>
          <p:spPr>
            <a:xfrm flipH="1" flipV="1">
              <a:off x="1836462" y="184858"/>
              <a:ext cx="5063719" cy="3431983"/>
            </a:xfrm>
            <a:prstGeom prst="arc">
              <a:avLst>
                <a:gd name="adj1" fmla="val 19897832"/>
                <a:gd name="adj2" fmla="val 20639277"/>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80BDCDA2-4BC0-9147-BF30-A73C1D926505}"/>
                </a:ext>
              </a:extLst>
            </p:cNvPr>
            <p:cNvSpPr/>
            <p:nvPr/>
          </p:nvSpPr>
          <p:spPr>
            <a:xfrm flipH="1" flipV="1">
              <a:off x="1836461" y="633880"/>
              <a:ext cx="5063719" cy="3431983"/>
            </a:xfrm>
            <a:prstGeom prst="arc">
              <a:avLst>
                <a:gd name="adj1" fmla="val 19215850"/>
                <a:gd name="adj2" fmla="val 19973194"/>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Arc 82">
              <a:extLst>
                <a:ext uri="{FF2B5EF4-FFF2-40B4-BE49-F238E27FC236}">
                  <a16:creationId xmlns:a16="http://schemas.microsoft.com/office/drawing/2014/main" id="{659994B1-6719-2F44-A409-BAE9D313C622}"/>
                </a:ext>
              </a:extLst>
            </p:cNvPr>
            <p:cNvSpPr/>
            <p:nvPr/>
          </p:nvSpPr>
          <p:spPr>
            <a:xfrm flipH="1" flipV="1">
              <a:off x="1836461" y="1101158"/>
              <a:ext cx="5063719" cy="3431983"/>
            </a:xfrm>
            <a:prstGeom prst="arc">
              <a:avLst>
                <a:gd name="adj1" fmla="val 18435370"/>
                <a:gd name="adj2" fmla="val 19263415"/>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84" name="Arc 83">
              <a:extLst>
                <a:ext uri="{FF2B5EF4-FFF2-40B4-BE49-F238E27FC236}">
                  <a16:creationId xmlns:a16="http://schemas.microsoft.com/office/drawing/2014/main" id="{9C641CC4-3EF1-7147-8555-2277936B0B09}"/>
                </a:ext>
              </a:extLst>
            </p:cNvPr>
            <p:cNvSpPr/>
            <p:nvPr/>
          </p:nvSpPr>
          <p:spPr>
            <a:xfrm flipH="1" flipV="1">
              <a:off x="1836461" y="1521160"/>
              <a:ext cx="5063719" cy="3431983"/>
            </a:xfrm>
            <a:prstGeom prst="arc">
              <a:avLst>
                <a:gd name="adj1" fmla="val 17548052"/>
                <a:gd name="adj2" fmla="val 18522140"/>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98C0A52C-EEE8-8941-B0DB-84C81647181D}"/>
                </a:ext>
              </a:extLst>
            </p:cNvPr>
            <p:cNvCxnSpPr>
              <a:cxnSpLocks/>
            </p:cNvCxnSpPr>
            <p:nvPr/>
          </p:nvCxnSpPr>
          <p:spPr>
            <a:xfrm flipV="1">
              <a:off x="3705998" y="4850109"/>
              <a:ext cx="0" cy="484008"/>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AA0FF7E-147B-684A-BFC2-CB6082505AF8}"/>
                </a:ext>
              </a:extLst>
            </p:cNvPr>
            <p:cNvCxnSpPr>
              <a:cxnSpLocks/>
            </p:cNvCxnSpPr>
            <p:nvPr/>
          </p:nvCxnSpPr>
          <p:spPr>
            <a:xfrm>
              <a:off x="3190200" y="4315220"/>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68B8DE6-13D0-3848-9000-975691C7C53D}"/>
                </a:ext>
              </a:extLst>
            </p:cNvPr>
            <p:cNvCxnSpPr>
              <a:cxnSpLocks/>
            </p:cNvCxnSpPr>
            <p:nvPr/>
          </p:nvCxnSpPr>
          <p:spPr>
            <a:xfrm>
              <a:off x="2756812" y="3641503"/>
              <a:ext cx="0" cy="516905"/>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BD09ED-53BA-5A40-BD0E-7A761098AC69}"/>
                </a:ext>
              </a:extLst>
            </p:cNvPr>
            <p:cNvCxnSpPr>
              <a:cxnSpLocks/>
            </p:cNvCxnSpPr>
            <p:nvPr/>
          </p:nvCxnSpPr>
          <p:spPr>
            <a:xfrm>
              <a:off x="2366288" y="2948319"/>
              <a:ext cx="0" cy="457200"/>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98FBE0B8-B103-B54B-879E-98627898DB2C}"/>
              </a:ext>
            </a:extLst>
          </p:cNvPr>
          <p:cNvGrpSpPr/>
          <p:nvPr/>
        </p:nvGrpSpPr>
        <p:grpSpPr>
          <a:xfrm>
            <a:off x="1761990" y="-35650"/>
            <a:ext cx="5282073" cy="4777922"/>
            <a:chOff x="1768819" y="53661"/>
            <a:chExt cx="5282073" cy="5816676"/>
          </a:xfrm>
        </p:grpSpPr>
        <p:sp>
          <p:nvSpPr>
            <p:cNvPr id="90" name="Arc 89">
              <a:extLst>
                <a:ext uri="{FF2B5EF4-FFF2-40B4-BE49-F238E27FC236}">
                  <a16:creationId xmlns:a16="http://schemas.microsoft.com/office/drawing/2014/main" id="{703DA678-046B-D343-BF5C-5949317674EE}"/>
                </a:ext>
              </a:extLst>
            </p:cNvPr>
            <p:cNvSpPr/>
            <p:nvPr/>
          </p:nvSpPr>
          <p:spPr>
            <a:xfrm flipH="1" flipV="1">
              <a:off x="1768819" y="53661"/>
              <a:ext cx="5063719" cy="3431983"/>
            </a:xfrm>
            <a:prstGeom prst="arc">
              <a:avLst>
                <a:gd name="adj1" fmla="val 20117103"/>
                <a:gd name="adj2" fmla="val 20746136"/>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Arc 95">
              <a:extLst>
                <a:ext uri="{FF2B5EF4-FFF2-40B4-BE49-F238E27FC236}">
                  <a16:creationId xmlns:a16="http://schemas.microsoft.com/office/drawing/2014/main" id="{9BEFEEB3-0B92-9E4D-A51E-A9D6C4137837}"/>
                </a:ext>
              </a:extLst>
            </p:cNvPr>
            <p:cNvSpPr/>
            <p:nvPr/>
          </p:nvSpPr>
          <p:spPr>
            <a:xfrm flipH="1" flipV="1">
              <a:off x="1783950" y="273404"/>
              <a:ext cx="5063719" cy="3431983"/>
            </a:xfrm>
            <a:prstGeom prst="arc">
              <a:avLst>
                <a:gd name="adj1" fmla="val 19516902"/>
                <a:gd name="adj2" fmla="val 20180724"/>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Arc 96">
              <a:extLst>
                <a:ext uri="{FF2B5EF4-FFF2-40B4-BE49-F238E27FC236}">
                  <a16:creationId xmlns:a16="http://schemas.microsoft.com/office/drawing/2014/main" id="{134C6BA8-776B-3B44-B492-CA090AF8A537}"/>
                </a:ext>
              </a:extLst>
            </p:cNvPr>
            <p:cNvSpPr/>
            <p:nvPr/>
          </p:nvSpPr>
          <p:spPr>
            <a:xfrm flipH="1" flipV="1">
              <a:off x="1891051" y="559307"/>
              <a:ext cx="5063719" cy="3431983"/>
            </a:xfrm>
            <a:prstGeom prst="arc">
              <a:avLst>
                <a:gd name="adj1" fmla="val 18915651"/>
                <a:gd name="adj2" fmla="val 19721907"/>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98" name="Arc 97">
              <a:extLst>
                <a:ext uri="{FF2B5EF4-FFF2-40B4-BE49-F238E27FC236}">
                  <a16:creationId xmlns:a16="http://schemas.microsoft.com/office/drawing/2014/main" id="{B2EAB783-E693-4347-A5CA-E6631FB750DD}"/>
                </a:ext>
              </a:extLst>
            </p:cNvPr>
            <p:cNvSpPr/>
            <p:nvPr/>
          </p:nvSpPr>
          <p:spPr>
            <a:xfrm flipH="1" flipV="1">
              <a:off x="1987173" y="832212"/>
              <a:ext cx="5063719" cy="3431983"/>
            </a:xfrm>
            <a:prstGeom prst="arc">
              <a:avLst>
                <a:gd name="adj1" fmla="val 18112072"/>
                <a:gd name="adj2" fmla="val 19143202"/>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4C66788-6A08-EC49-91EB-D5B9D5D058A0}"/>
                </a:ext>
              </a:extLst>
            </p:cNvPr>
            <p:cNvCxnSpPr>
              <a:cxnSpLocks/>
            </p:cNvCxnSpPr>
            <p:nvPr/>
          </p:nvCxnSpPr>
          <p:spPr>
            <a:xfrm flipH="1" flipV="1">
              <a:off x="3671078" y="4112918"/>
              <a:ext cx="10539" cy="175741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D4E6CF4-3C16-774E-B542-CFC02294CFCF}"/>
                </a:ext>
              </a:extLst>
            </p:cNvPr>
            <p:cNvCxnSpPr>
              <a:cxnSpLocks/>
            </p:cNvCxnSpPr>
            <p:nvPr/>
          </p:nvCxnSpPr>
          <p:spPr>
            <a:xfrm>
              <a:off x="3167064" y="3751559"/>
              <a:ext cx="0" cy="26193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C4DE27F-28CD-ED42-9B01-1CAADC45EAFD}"/>
                </a:ext>
              </a:extLst>
            </p:cNvPr>
            <p:cNvCxnSpPr>
              <a:cxnSpLocks/>
            </p:cNvCxnSpPr>
            <p:nvPr/>
          </p:nvCxnSpPr>
          <p:spPr>
            <a:xfrm>
              <a:off x="2733676" y="3300321"/>
              <a:ext cx="0" cy="26193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8C834B7-1315-0044-874E-4B784BE69EFA}"/>
                </a:ext>
              </a:extLst>
            </p:cNvPr>
            <p:cNvCxnSpPr>
              <a:cxnSpLocks/>
            </p:cNvCxnSpPr>
            <p:nvPr/>
          </p:nvCxnSpPr>
          <p:spPr>
            <a:xfrm>
              <a:off x="2343151" y="2814345"/>
              <a:ext cx="0" cy="261939"/>
            </a:xfrm>
            <a:prstGeom prst="line">
              <a:avLst/>
            </a:prstGeom>
            <a:ln w="76200">
              <a:solidFill>
                <a:schemeClr val="accent1">
                  <a:lumMod val="7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AB09D580-4BA9-A647-9AD2-20A5719AD8C4}"/>
              </a:ext>
            </a:extLst>
          </p:cNvPr>
          <p:cNvGrpSpPr/>
          <p:nvPr/>
        </p:nvGrpSpPr>
        <p:grpSpPr>
          <a:xfrm>
            <a:off x="1761990" y="519435"/>
            <a:ext cx="10046370" cy="2482434"/>
            <a:chOff x="1768819" y="766910"/>
            <a:chExt cx="10046370" cy="4211609"/>
          </a:xfrm>
        </p:grpSpPr>
        <p:sp>
          <p:nvSpPr>
            <p:cNvPr id="104" name="Arc 103">
              <a:extLst>
                <a:ext uri="{FF2B5EF4-FFF2-40B4-BE49-F238E27FC236}">
                  <a16:creationId xmlns:a16="http://schemas.microsoft.com/office/drawing/2014/main" id="{93F8D0F3-E1B4-7848-A989-EBA44B531BC9}"/>
                </a:ext>
              </a:extLst>
            </p:cNvPr>
            <p:cNvSpPr/>
            <p:nvPr/>
          </p:nvSpPr>
          <p:spPr>
            <a:xfrm flipH="1" flipV="1">
              <a:off x="1768819" y="766910"/>
              <a:ext cx="5063719" cy="3431983"/>
            </a:xfrm>
            <a:prstGeom prst="arc">
              <a:avLst>
                <a:gd name="adj1" fmla="val 20482276"/>
                <a:gd name="adj2" fmla="val 20970547"/>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Arc 104">
              <a:extLst>
                <a:ext uri="{FF2B5EF4-FFF2-40B4-BE49-F238E27FC236}">
                  <a16:creationId xmlns:a16="http://schemas.microsoft.com/office/drawing/2014/main" id="{FD51E8C6-4728-044C-B2CF-979CB1990FBA}"/>
                </a:ext>
              </a:extLst>
            </p:cNvPr>
            <p:cNvSpPr/>
            <p:nvPr/>
          </p:nvSpPr>
          <p:spPr>
            <a:xfrm flipH="1" flipV="1">
              <a:off x="3480200" y="839231"/>
              <a:ext cx="5063719" cy="3431983"/>
            </a:xfrm>
            <a:prstGeom prst="arc">
              <a:avLst>
                <a:gd name="adj1" fmla="val 18306472"/>
                <a:gd name="adj2" fmla="val 20970720"/>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Arc 105">
              <a:extLst>
                <a:ext uri="{FF2B5EF4-FFF2-40B4-BE49-F238E27FC236}">
                  <a16:creationId xmlns:a16="http://schemas.microsoft.com/office/drawing/2014/main" id="{89C36BFB-0E41-2A40-9930-B0E970E39F25}"/>
                </a:ext>
              </a:extLst>
            </p:cNvPr>
            <p:cNvSpPr/>
            <p:nvPr/>
          </p:nvSpPr>
          <p:spPr>
            <a:xfrm flipH="1" flipV="1">
              <a:off x="5115835" y="839231"/>
              <a:ext cx="5063719" cy="3431983"/>
            </a:xfrm>
            <a:prstGeom prst="arc">
              <a:avLst>
                <a:gd name="adj1" fmla="val 18356407"/>
                <a:gd name="adj2" fmla="val 21031539"/>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96038D07-71F1-1242-8387-361425EC13D4}"/>
                </a:ext>
              </a:extLst>
            </p:cNvPr>
            <p:cNvCxnSpPr>
              <a:cxnSpLocks/>
            </p:cNvCxnSpPr>
            <p:nvPr/>
          </p:nvCxnSpPr>
          <p:spPr>
            <a:xfrm flipH="1">
              <a:off x="5301827" y="3176003"/>
              <a:ext cx="17308" cy="1095102"/>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08" name="Arc 107">
              <a:extLst>
                <a:ext uri="{FF2B5EF4-FFF2-40B4-BE49-F238E27FC236}">
                  <a16:creationId xmlns:a16="http://schemas.microsoft.com/office/drawing/2014/main" id="{4DA8543F-14DD-B049-AE66-AA55C7BA509D}"/>
                </a:ext>
              </a:extLst>
            </p:cNvPr>
            <p:cNvSpPr/>
            <p:nvPr/>
          </p:nvSpPr>
          <p:spPr>
            <a:xfrm flipH="1" flipV="1">
              <a:off x="6751470" y="855393"/>
              <a:ext cx="5063719" cy="3431983"/>
            </a:xfrm>
            <a:prstGeom prst="arc">
              <a:avLst>
                <a:gd name="adj1" fmla="val 19588445"/>
                <a:gd name="adj2" fmla="val 21048502"/>
              </a:avLst>
            </a:prstGeom>
            <a:ln w="76200">
              <a:solidFill>
                <a:schemeClr val="accent6">
                  <a:lumMod val="75000"/>
                </a:schemeClr>
              </a:solidFill>
              <a:headEnd type="triangl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9" name="Straight Connector 108">
              <a:extLst>
                <a:ext uri="{FF2B5EF4-FFF2-40B4-BE49-F238E27FC236}">
                  <a16:creationId xmlns:a16="http://schemas.microsoft.com/office/drawing/2014/main" id="{7616ED81-304D-774C-990B-D14EE761B85E}"/>
                </a:ext>
              </a:extLst>
            </p:cNvPr>
            <p:cNvCxnSpPr>
              <a:cxnSpLocks/>
            </p:cNvCxnSpPr>
            <p:nvPr/>
          </p:nvCxnSpPr>
          <p:spPr>
            <a:xfrm flipH="1">
              <a:off x="6943791" y="3185759"/>
              <a:ext cx="10979" cy="1076334"/>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B09F1B57-4D5B-184D-93D3-A2EA8B0517FE}"/>
                </a:ext>
              </a:extLst>
            </p:cNvPr>
            <p:cNvSpPr/>
            <p:nvPr/>
          </p:nvSpPr>
          <p:spPr>
            <a:xfrm flipH="1" flipV="1">
              <a:off x="1783950" y="999716"/>
              <a:ext cx="5063719" cy="3431983"/>
            </a:xfrm>
            <a:prstGeom prst="arc">
              <a:avLst>
                <a:gd name="adj1" fmla="val 19987688"/>
                <a:gd name="adj2" fmla="val 20560232"/>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763C9B10-CE3B-6040-8778-4B53FC04414B}"/>
                </a:ext>
              </a:extLst>
            </p:cNvPr>
            <p:cNvSpPr/>
            <p:nvPr/>
          </p:nvSpPr>
          <p:spPr>
            <a:xfrm flipH="1" flipV="1">
              <a:off x="1891051" y="1263528"/>
              <a:ext cx="5063719" cy="3431983"/>
            </a:xfrm>
            <a:prstGeom prst="arc">
              <a:avLst>
                <a:gd name="adj1" fmla="val 19451496"/>
                <a:gd name="adj2" fmla="val 20164065"/>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12" name="Arc 111">
              <a:extLst>
                <a:ext uri="{FF2B5EF4-FFF2-40B4-BE49-F238E27FC236}">
                  <a16:creationId xmlns:a16="http://schemas.microsoft.com/office/drawing/2014/main" id="{10762146-E26A-944F-813F-C7BC7470611F}"/>
                </a:ext>
              </a:extLst>
            </p:cNvPr>
            <p:cNvSpPr/>
            <p:nvPr/>
          </p:nvSpPr>
          <p:spPr>
            <a:xfrm flipH="1" flipV="1">
              <a:off x="1987173" y="1546536"/>
              <a:ext cx="5063719" cy="3431983"/>
            </a:xfrm>
            <a:prstGeom prst="arc">
              <a:avLst>
                <a:gd name="adj1" fmla="val 18685455"/>
                <a:gd name="adj2" fmla="val 19711514"/>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3" name="Straight Connector 112">
              <a:extLst>
                <a:ext uri="{FF2B5EF4-FFF2-40B4-BE49-F238E27FC236}">
                  <a16:creationId xmlns:a16="http://schemas.microsoft.com/office/drawing/2014/main" id="{7A0FD59C-BA8C-DE45-9D96-D0E80F20BBC4}"/>
                </a:ext>
              </a:extLst>
            </p:cNvPr>
            <p:cNvCxnSpPr>
              <a:cxnSpLocks/>
            </p:cNvCxnSpPr>
            <p:nvPr/>
          </p:nvCxnSpPr>
          <p:spPr>
            <a:xfrm flipH="1">
              <a:off x="3661871" y="3225763"/>
              <a:ext cx="25794" cy="1717619"/>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0FDE79E-5C0C-4542-9D6C-174EC2A12AEC}"/>
                </a:ext>
              </a:extLst>
            </p:cNvPr>
            <p:cNvCxnSpPr>
              <a:cxnSpLocks/>
            </p:cNvCxnSpPr>
            <p:nvPr/>
          </p:nvCxnSpPr>
          <p:spPr>
            <a:xfrm>
              <a:off x="3167064" y="4452775"/>
              <a:ext cx="0" cy="261938"/>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FA31CA0-0CF2-2348-A67B-56381D39C2DC}"/>
                </a:ext>
              </a:extLst>
            </p:cNvPr>
            <p:cNvCxnSpPr>
              <a:cxnSpLocks/>
            </p:cNvCxnSpPr>
            <p:nvPr/>
          </p:nvCxnSpPr>
          <p:spPr>
            <a:xfrm>
              <a:off x="2733676" y="4037463"/>
              <a:ext cx="0" cy="261938"/>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F41CF59-AB2F-F147-B87C-3B7C16EE7B16}"/>
                </a:ext>
              </a:extLst>
            </p:cNvPr>
            <p:cNvCxnSpPr>
              <a:cxnSpLocks/>
            </p:cNvCxnSpPr>
            <p:nvPr/>
          </p:nvCxnSpPr>
          <p:spPr>
            <a:xfrm>
              <a:off x="2343151" y="3546127"/>
              <a:ext cx="0" cy="261938"/>
            </a:xfrm>
            <a:prstGeom prst="line">
              <a:avLst/>
            </a:prstGeom>
            <a:ln w="76200">
              <a:solidFill>
                <a:schemeClr val="accent6">
                  <a:lumMod val="75000"/>
                </a:schemeClr>
              </a:solidFill>
            </a:ln>
            <a:effectLst/>
          </p:spPr>
          <p:style>
            <a:lnRef idx="1">
              <a:schemeClr val="accent1"/>
            </a:lnRef>
            <a:fillRef idx="0">
              <a:schemeClr val="accent1"/>
            </a:fillRef>
            <a:effectRef idx="0">
              <a:schemeClr val="accent1"/>
            </a:effectRef>
            <a:fontRef idx="minor">
              <a:schemeClr val="tx1"/>
            </a:fontRef>
          </p:style>
        </p:cxnSp>
      </p:grpSp>
      <p:cxnSp>
        <p:nvCxnSpPr>
          <p:cNvPr id="117" name="Straight Arrow Connector 116">
            <a:extLst>
              <a:ext uri="{FF2B5EF4-FFF2-40B4-BE49-F238E27FC236}">
                <a16:creationId xmlns:a16="http://schemas.microsoft.com/office/drawing/2014/main" id="{FA3E7FE7-C4CD-E742-A94B-F301AF0FBFA5}"/>
              </a:ext>
            </a:extLst>
          </p:cNvPr>
          <p:cNvCxnSpPr>
            <a:cxnSpLocks/>
          </p:cNvCxnSpPr>
          <p:nvPr/>
        </p:nvCxnSpPr>
        <p:spPr>
          <a:xfrm>
            <a:off x="3186334"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D3EC0A2F-C22B-744B-A766-370CD2748A7E}"/>
              </a:ext>
            </a:extLst>
          </p:cNvPr>
          <p:cNvCxnSpPr>
            <a:cxnSpLocks/>
          </p:cNvCxnSpPr>
          <p:nvPr/>
        </p:nvCxnSpPr>
        <p:spPr>
          <a:xfrm>
            <a:off x="2752684" y="2031816"/>
            <a:ext cx="0" cy="2699302"/>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42E2CAF-ED29-D549-8EF0-6C8359210B22}"/>
              </a:ext>
            </a:extLst>
          </p:cNvPr>
          <p:cNvCxnSpPr>
            <a:cxnSpLocks/>
          </p:cNvCxnSpPr>
          <p:nvPr/>
        </p:nvCxnSpPr>
        <p:spPr>
          <a:xfrm>
            <a:off x="2359459" y="2031816"/>
            <a:ext cx="0" cy="2706390"/>
          </a:xfrm>
          <a:prstGeom prst="straightConnector1">
            <a:avLst/>
          </a:prstGeom>
          <a:ln w="12700" cap="rnd">
            <a:solidFill>
              <a:schemeClr val="tx1">
                <a:lumMod val="50000"/>
                <a:lumOff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66D9A594-8765-F144-A1DC-EAC8A5B24AD5}"/>
              </a:ext>
            </a:extLst>
          </p:cNvPr>
          <p:cNvSpPr/>
          <p:nvPr/>
        </p:nvSpPr>
        <p:spPr>
          <a:xfrm>
            <a:off x="1808771" y="1272884"/>
            <a:ext cx="3425569"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Cambria" panose="02040503050406030204" pitchFamily="18" charset="0"/>
              </a:rPr>
              <a:t>Different </a:t>
            </a:r>
            <a:r>
              <a:rPr lang="en-US" sz="2400" b="1" dirty="0" err="1">
                <a:solidFill>
                  <a:srgbClr val="C00000"/>
                </a:solidFill>
                <a:latin typeface="Cambria" panose="02040503050406030204" pitchFamily="18" charset="0"/>
              </a:rPr>
              <a:t>RowHammer</a:t>
            </a:r>
            <a:r>
              <a:rPr lang="en-US" sz="2400" b="1" dirty="0">
                <a:solidFill>
                  <a:srgbClr val="C00000"/>
                </a:solidFill>
                <a:latin typeface="Cambria" panose="02040503050406030204" pitchFamily="18" charset="0"/>
              </a:rPr>
              <a:t> vulnerabilities</a:t>
            </a:r>
          </a:p>
        </p:txBody>
      </p:sp>
      <p:cxnSp>
        <p:nvCxnSpPr>
          <p:cNvPr id="127" name="Straight Arrow Connector 126">
            <a:extLst>
              <a:ext uri="{FF2B5EF4-FFF2-40B4-BE49-F238E27FC236}">
                <a16:creationId xmlns:a16="http://schemas.microsoft.com/office/drawing/2014/main" id="{6119E4CB-69B0-B544-A07B-ACA9816FCBDE}"/>
              </a:ext>
            </a:extLst>
          </p:cNvPr>
          <p:cNvCxnSpPr>
            <a:cxnSpLocks/>
          </p:cNvCxnSpPr>
          <p:nvPr/>
        </p:nvCxnSpPr>
        <p:spPr>
          <a:xfrm flipH="1">
            <a:off x="2784559" y="1868680"/>
            <a:ext cx="509865" cy="525448"/>
          </a:xfrm>
          <a:prstGeom prst="straightConnector1">
            <a:avLst/>
          </a:prstGeom>
          <a:ln w="762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128" name="Content Placeholder 2">
            <a:extLst>
              <a:ext uri="{FF2B5EF4-FFF2-40B4-BE49-F238E27FC236}">
                <a16:creationId xmlns:a16="http://schemas.microsoft.com/office/drawing/2014/main" id="{264DDEF8-7A12-CE44-A885-DD8AA1FD0F3B}"/>
              </a:ext>
            </a:extLst>
          </p:cNvPr>
          <p:cNvSpPr txBox="1">
            <a:spLocks/>
          </p:cNvSpPr>
          <p:nvPr/>
        </p:nvSpPr>
        <p:spPr>
          <a:xfrm>
            <a:off x="1" y="5575635"/>
            <a:ext cx="9144000" cy="448185"/>
          </a:xfrm>
          <a:prstGeom prst="rect">
            <a:avLst/>
          </a:prstGeom>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t>Some cells are more vulnerable </a:t>
            </a:r>
            <a:br>
              <a:rPr lang="en-US" sz="2800" dirty="0"/>
            </a:br>
            <a:r>
              <a:rPr lang="en-US" sz="2800" dirty="0"/>
              <a:t>due to </a:t>
            </a:r>
            <a:r>
              <a:rPr lang="en-US" sz="2800" b="1" dirty="0"/>
              <a:t>process variation </a:t>
            </a:r>
            <a:r>
              <a:rPr lang="en-US" sz="2800" dirty="0"/>
              <a:t>and </a:t>
            </a:r>
            <a:r>
              <a:rPr lang="en-US" sz="2800" b="1" dirty="0"/>
              <a:t>design-induced variation</a:t>
            </a:r>
          </a:p>
        </p:txBody>
      </p:sp>
      <p:cxnSp>
        <p:nvCxnSpPr>
          <p:cNvPr id="125" name="Straight Connector 124">
            <a:extLst>
              <a:ext uri="{FF2B5EF4-FFF2-40B4-BE49-F238E27FC236}">
                <a16:creationId xmlns:a16="http://schemas.microsoft.com/office/drawing/2014/main" id="{12D19ECA-F7C1-1941-BD20-47A82DF20B15}"/>
              </a:ext>
            </a:extLst>
          </p:cNvPr>
          <p:cNvCxnSpPr>
            <a:cxnSpLocks/>
          </p:cNvCxnSpPr>
          <p:nvPr/>
        </p:nvCxnSpPr>
        <p:spPr>
          <a:xfrm flipH="1" flipV="1">
            <a:off x="3667123" y="4697608"/>
            <a:ext cx="4145569" cy="6452"/>
          </a:xfrm>
          <a:prstGeom prst="line">
            <a:avLst/>
          </a:prstGeom>
          <a:ln w="76200">
            <a:solidFill>
              <a:schemeClr val="tx1"/>
            </a:solidFill>
            <a:headEnd type="triangle"/>
          </a:ln>
          <a:effectLst/>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6C0194-E9D0-E644-9B8A-E3A8E43A5D2D}"/>
              </a:ext>
            </a:extLst>
          </p:cNvPr>
          <p:cNvCxnSpPr>
            <a:cxnSpLocks/>
          </p:cNvCxnSpPr>
          <p:nvPr/>
        </p:nvCxnSpPr>
        <p:spPr>
          <a:xfrm flipV="1">
            <a:off x="3671076" y="4724121"/>
            <a:ext cx="4222420" cy="2788"/>
          </a:xfrm>
          <a:prstGeom prst="line">
            <a:avLst/>
          </a:prstGeom>
          <a:ln w="76200">
            <a:solidFill>
              <a:schemeClr val="accent1">
                <a:lumMod val="75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4BE3F530-27AD-8F43-98C8-74DD287A2ECD}"/>
              </a:ext>
            </a:extLst>
          </p:cNvPr>
          <p:cNvCxnSpPr>
            <a:cxnSpLocks/>
          </p:cNvCxnSpPr>
          <p:nvPr/>
        </p:nvCxnSpPr>
        <p:spPr>
          <a:xfrm>
            <a:off x="2047613" y="3003255"/>
            <a:ext cx="5895628" cy="3441"/>
          </a:xfrm>
          <a:prstGeom prst="straightConnector1">
            <a:avLst/>
          </a:prstGeom>
          <a:ln w="38100" cap="rnd">
            <a:solidFill>
              <a:schemeClr val="bg1">
                <a:lumMod val="50000"/>
              </a:schemeClr>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4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wipe(left)">
                                      <p:cBhvr>
                                        <p:cTn id="13" dur="2000"/>
                                        <p:tgtEl>
                                          <p:spTgt spid="89"/>
                                        </p:tgtEl>
                                      </p:cBhvr>
                                    </p:animEffect>
                                  </p:childTnLst>
                                </p:cTn>
                              </p:par>
                              <p:par>
                                <p:cTn id="14" presetID="22" presetClass="entr" presetSubtype="8" fill="hold" nodeType="withEffect">
                                  <p:stCondLst>
                                    <p:cond delay="250"/>
                                  </p:stCondLst>
                                  <p:childTnLst>
                                    <p:set>
                                      <p:cBhvr>
                                        <p:cTn id="15" dur="1" fill="hold">
                                          <p:stCondLst>
                                            <p:cond delay="0"/>
                                          </p:stCondLst>
                                        </p:cTn>
                                        <p:tgtEl>
                                          <p:spTgt spid="103"/>
                                        </p:tgtEl>
                                        <p:attrNameLst>
                                          <p:attrName>style.visibility</p:attrName>
                                        </p:attrNameLst>
                                      </p:cBhvr>
                                      <p:to>
                                        <p:strVal val="visible"/>
                                      </p:to>
                                    </p:set>
                                    <p:animEffect transition="in" filter="wipe(left)">
                                      <p:cBhvr>
                                        <p:cTn id="16" dur="2000"/>
                                        <p:tgtEl>
                                          <p:spTgt spid="103"/>
                                        </p:tgtEl>
                                      </p:cBhvr>
                                    </p:animEffect>
                                  </p:childTnLst>
                                </p:cTn>
                              </p:par>
                              <p:par>
                                <p:cTn id="17" presetID="1" presetClass="entr" presetSubtype="0" fill="hold" grpId="0" nodeType="withEffect">
                                  <p:stCondLst>
                                    <p:cond delay="50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127"/>
                                        </p:tgtEl>
                                        <p:attrNameLst>
                                          <p:attrName>style.visibility</p:attrName>
                                        </p:attrNameLst>
                                      </p:cBhvr>
                                      <p:to>
                                        <p:strVal val="visible"/>
                                      </p:to>
                                    </p:set>
                                  </p:childTnLst>
                                </p:cTn>
                              </p:par>
                            </p:childTnLst>
                          </p:cTn>
                        </p:par>
                        <p:par>
                          <p:cTn id="21" fill="hold">
                            <p:stCondLst>
                              <p:cond delay="2250"/>
                            </p:stCondLst>
                            <p:childTnLst>
                              <p:par>
                                <p:cTn id="22" presetID="22" presetClass="entr" presetSubtype="8"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wipe(left)">
                                      <p:cBhvr>
                                        <p:cTn id="24"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76EC-CD72-F572-1F9D-6D4B201E62B6}"/>
              </a:ext>
            </a:extLst>
          </p:cNvPr>
          <p:cNvSpPr>
            <a:spLocks noGrp="1"/>
          </p:cNvSpPr>
          <p:nvPr>
            <p:ph type="title"/>
          </p:nvPr>
        </p:nvSpPr>
        <p:spPr/>
        <p:txBody>
          <a:bodyPr/>
          <a:lstStyle/>
          <a:p>
            <a:r>
              <a:rPr lang="en-US" sz="4000" dirty="0"/>
              <a:t>Variation in Bit Error Rate</a:t>
            </a:r>
            <a:endParaRPr lang="en-TR" sz="4000" dirty="0"/>
          </a:p>
        </p:txBody>
      </p:sp>
      <p:pic>
        <p:nvPicPr>
          <p:cNvPr id="4" name="Content Placeholder 3">
            <a:extLst>
              <a:ext uri="{FF2B5EF4-FFF2-40B4-BE49-F238E27FC236}">
                <a16:creationId xmlns:a16="http://schemas.microsoft.com/office/drawing/2014/main" id="{E29D94FD-BF90-F3B2-42F0-DB774B9F2F26}"/>
              </a:ext>
            </a:extLst>
          </p:cNvPr>
          <p:cNvPicPr>
            <a:picLocks noGrp="1" noChangeAspect="1"/>
          </p:cNvPicPr>
          <p:nvPr>
            <p:ph idx="1"/>
          </p:nvPr>
        </p:nvPicPr>
        <p:blipFill>
          <a:blip r:embed="rId3"/>
          <a:stretch>
            <a:fillRect/>
          </a:stretch>
        </p:blipFill>
        <p:spPr>
          <a:xfrm>
            <a:off x="75991" y="1398977"/>
            <a:ext cx="8986838" cy="3226537"/>
          </a:xfrm>
          <a:prstGeom prst="rect">
            <a:avLst/>
          </a:prstGeom>
        </p:spPr>
      </p:pic>
      <p:sp>
        <p:nvSpPr>
          <p:cNvPr id="5" name="Rectangle 4">
            <a:extLst>
              <a:ext uri="{FF2B5EF4-FFF2-40B4-BE49-F238E27FC236}">
                <a16:creationId xmlns:a16="http://schemas.microsoft.com/office/drawing/2014/main" id="{4FCA981E-1F45-4EBE-9E1E-4D37FDCB9E90}"/>
              </a:ext>
            </a:extLst>
          </p:cNvPr>
          <p:cNvSpPr/>
          <p:nvPr/>
        </p:nvSpPr>
        <p:spPr>
          <a:xfrm>
            <a:off x="1245088" y="1638852"/>
            <a:ext cx="5579000" cy="240747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C289E4D1-8A11-4E78-AFD9-1CDF0BE52E4F}"/>
              </a:ext>
            </a:extLst>
          </p:cNvPr>
          <p:cNvSpPr/>
          <p:nvPr/>
        </p:nvSpPr>
        <p:spPr>
          <a:xfrm>
            <a:off x="858566" y="1994452"/>
            <a:ext cx="461451" cy="205187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47C5CDB9-0ECF-49AD-BA4C-2FAC8E518997}"/>
              </a:ext>
            </a:extLst>
          </p:cNvPr>
          <p:cNvSpPr/>
          <p:nvPr/>
        </p:nvSpPr>
        <p:spPr>
          <a:xfrm>
            <a:off x="7210611" y="1731617"/>
            <a:ext cx="686735" cy="137822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7EEB3B3-A6B3-4DB1-8D76-690876FCEF0E}"/>
              </a:ext>
            </a:extLst>
          </p:cNvPr>
          <p:cNvSpPr/>
          <p:nvPr/>
        </p:nvSpPr>
        <p:spPr>
          <a:xfrm>
            <a:off x="7256723" y="3394765"/>
            <a:ext cx="640623" cy="19215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26F8CF2-1E79-4353-99F2-8C928A80B431}"/>
              </a:ext>
            </a:extLst>
          </p:cNvPr>
          <p:cNvSpPr/>
          <p:nvPr/>
        </p:nvSpPr>
        <p:spPr>
          <a:xfrm>
            <a:off x="7210610" y="3817982"/>
            <a:ext cx="640623" cy="19215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cxnSp>
        <p:nvCxnSpPr>
          <p:cNvPr id="11" name="Straight Arrow Connector 10">
            <a:extLst>
              <a:ext uri="{FF2B5EF4-FFF2-40B4-BE49-F238E27FC236}">
                <a16:creationId xmlns:a16="http://schemas.microsoft.com/office/drawing/2014/main" id="{57C683E2-D344-43A5-AEF1-4D9FAD65E6B6}"/>
              </a:ext>
            </a:extLst>
          </p:cNvPr>
          <p:cNvCxnSpPr/>
          <p:nvPr/>
        </p:nvCxnSpPr>
        <p:spPr>
          <a:xfrm>
            <a:off x="1320017" y="4678017"/>
            <a:ext cx="537674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5699E93-ACA7-4D85-9028-208A6EC9C3E6}"/>
              </a:ext>
            </a:extLst>
          </p:cNvPr>
          <p:cNvSpPr txBox="1"/>
          <p:nvPr/>
        </p:nvSpPr>
        <p:spPr>
          <a:xfrm>
            <a:off x="5534991" y="4754469"/>
            <a:ext cx="2226443" cy="646331"/>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Variation in BER</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across rows increase</a:t>
            </a:r>
            <a:endParaRPr lang="en-CH"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A2B6829-33D0-4E76-AB82-FE493ED33BE8}"/>
              </a:ext>
            </a:extLst>
          </p:cNvPr>
          <p:cNvSpPr txBox="1"/>
          <p:nvPr/>
        </p:nvSpPr>
        <p:spPr>
          <a:xfrm>
            <a:off x="182750" y="4754469"/>
            <a:ext cx="2274533" cy="646331"/>
          </a:xfrm>
          <a:prstGeom prst="rect">
            <a:avLst/>
          </a:prstGeom>
          <a:noFill/>
        </p:spPr>
        <p:txBody>
          <a:bodyPr wrap="none" rtlCol="0">
            <a:spAutoFit/>
          </a:bodyPr>
          <a:lstStyle/>
          <a:p>
            <a:pPr algn="ctr"/>
            <a:r>
              <a:rPr lang="en-US" dirty="0">
                <a:latin typeface="Cambria" panose="02040503050406030204" pitchFamily="18" charset="0"/>
                <a:ea typeface="Cambria" panose="02040503050406030204" pitchFamily="18" charset="0"/>
              </a:rPr>
              <a:t>Variation in BER</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across rows decrease</a:t>
            </a:r>
            <a:endParaRPr lang="en-CH"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951EB530-E6BD-4B8E-A4B4-EDDC47768160}"/>
              </a:ext>
            </a:extLst>
          </p:cNvPr>
          <p:cNvSpPr/>
          <p:nvPr/>
        </p:nvSpPr>
        <p:spPr>
          <a:xfrm>
            <a:off x="7249096" y="3128869"/>
            <a:ext cx="686735" cy="30013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B1CC5B31-C20B-410D-AAE0-1F358144E5B7}"/>
              </a:ext>
            </a:extLst>
          </p:cNvPr>
          <p:cNvSpPr/>
          <p:nvPr/>
        </p:nvSpPr>
        <p:spPr>
          <a:xfrm>
            <a:off x="7210611" y="4010139"/>
            <a:ext cx="686735" cy="300131"/>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69532680-193D-4BD3-8E2A-A79A62092549}"/>
              </a:ext>
            </a:extLst>
          </p:cNvPr>
          <p:cNvSpPr/>
          <p:nvPr/>
        </p:nvSpPr>
        <p:spPr>
          <a:xfrm>
            <a:off x="858565" y="1638852"/>
            <a:ext cx="461451" cy="3909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3E388A6D-E97E-4936-A1A5-96AECF267D98}"/>
              </a:ext>
            </a:extLst>
          </p:cNvPr>
          <p:cNvSpPr/>
          <p:nvPr/>
        </p:nvSpPr>
        <p:spPr>
          <a:xfrm>
            <a:off x="945322" y="1731617"/>
            <a:ext cx="340139" cy="2981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CEDE2FA-A6D4-4143-B402-2FE4A2EF4D64}"/>
              </a:ext>
            </a:extLst>
          </p:cNvPr>
          <p:cNvSpPr txBox="1"/>
          <p:nvPr/>
        </p:nvSpPr>
        <p:spPr>
          <a:xfrm>
            <a:off x="945322" y="1113662"/>
            <a:ext cx="6168292" cy="369332"/>
          </a:xfrm>
          <a:prstGeom prst="rect">
            <a:avLst/>
          </a:prstGeom>
          <a:noFill/>
        </p:spPr>
        <p:txBody>
          <a:bodyPr wrap="none" rtlCol="0">
            <a:spAutoFit/>
          </a:bodyPr>
          <a:lstStyle/>
          <a:p>
            <a:pPr algn="l"/>
            <a:r>
              <a:rPr lang="en-US" dirty="0">
                <a:solidFill>
                  <a:srgbClr val="7030A0"/>
                </a:solidFill>
                <a:latin typeface="Cambria" panose="02040503050406030204" pitchFamily="18" charset="0"/>
                <a:ea typeface="Cambria" panose="02040503050406030204" pitchFamily="18" charset="0"/>
              </a:rPr>
              <a:t>Mean BER (y) and BER variation (x) across rows </a:t>
            </a:r>
            <a:r>
              <a:rPr lang="en-US" b="1" dirty="0">
                <a:solidFill>
                  <a:srgbClr val="7030A0"/>
                </a:solidFill>
                <a:latin typeface="Cambria" panose="02040503050406030204" pitchFamily="18" charset="0"/>
                <a:ea typeface="Cambria" panose="02040503050406030204" pitchFamily="18" charset="0"/>
              </a:rPr>
              <a:t>in one bank</a:t>
            </a:r>
            <a:endParaRPr lang="en-CH" b="1" dirty="0">
              <a:solidFill>
                <a:srgbClr val="7030A0"/>
              </a:solidFill>
              <a:latin typeface="Cambria" panose="02040503050406030204" pitchFamily="18" charset="0"/>
              <a:ea typeface="Cambria" panose="02040503050406030204" pitchFamily="18" charset="0"/>
            </a:endParaRPr>
          </a:p>
        </p:txBody>
      </p:sp>
      <p:cxnSp>
        <p:nvCxnSpPr>
          <p:cNvPr id="20" name="Connector: Curved 19">
            <a:extLst>
              <a:ext uri="{FF2B5EF4-FFF2-40B4-BE49-F238E27FC236}">
                <a16:creationId xmlns:a16="http://schemas.microsoft.com/office/drawing/2014/main" id="{DE0B67EB-234E-406D-B3F4-04B92C749102}"/>
              </a:ext>
            </a:extLst>
          </p:cNvPr>
          <p:cNvCxnSpPr>
            <a:stCxn id="17" idx="0"/>
            <a:endCxn id="18" idx="1"/>
          </p:cNvCxnSpPr>
          <p:nvPr/>
        </p:nvCxnSpPr>
        <p:spPr>
          <a:xfrm rot="16200000" flipV="1">
            <a:off x="813713" y="1429938"/>
            <a:ext cx="433289" cy="170070"/>
          </a:xfrm>
          <a:prstGeom prst="curvedConnector4">
            <a:avLst>
              <a:gd name="adj1" fmla="val 28690"/>
              <a:gd name="adj2" fmla="val 234415"/>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2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p:bldP spid="13" grpId="0"/>
      <p:bldP spid="14" grpId="0" animBg="1"/>
      <p:bldP spid="15" grpId="0" animBg="1"/>
      <p:bldP spid="16" grpId="0" animBg="1"/>
      <p:bldP spid="17" grpId="0" animBg="1"/>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76EC-CD72-F572-1F9D-6D4B201E62B6}"/>
              </a:ext>
            </a:extLst>
          </p:cNvPr>
          <p:cNvSpPr>
            <a:spLocks noGrp="1"/>
          </p:cNvSpPr>
          <p:nvPr>
            <p:ph type="title"/>
          </p:nvPr>
        </p:nvSpPr>
        <p:spPr/>
        <p:txBody>
          <a:bodyPr/>
          <a:lstStyle/>
          <a:p>
            <a:r>
              <a:rPr lang="en-US" sz="4000" dirty="0"/>
              <a:t>Variation in Bit Error Rate</a:t>
            </a:r>
            <a:endParaRPr lang="en-TR" sz="4000" dirty="0"/>
          </a:p>
        </p:txBody>
      </p:sp>
      <p:pic>
        <p:nvPicPr>
          <p:cNvPr id="4" name="Content Placeholder 3">
            <a:extLst>
              <a:ext uri="{FF2B5EF4-FFF2-40B4-BE49-F238E27FC236}">
                <a16:creationId xmlns:a16="http://schemas.microsoft.com/office/drawing/2014/main" id="{E29D94FD-BF90-F3B2-42F0-DB774B9F2F26}"/>
              </a:ext>
            </a:extLst>
          </p:cNvPr>
          <p:cNvPicPr>
            <a:picLocks noGrp="1" noChangeAspect="1"/>
          </p:cNvPicPr>
          <p:nvPr>
            <p:ph idx="1"/>
          </p:nvPr>
        </p:nvPicPr>
        <p:blipFill>
          <a:blip r:embed="rId3"/>
          <a:stretch>
            <a:fillRect/>
          </a:stretch>
        </p:blipFill>
        <p:spPr>
          <a:xfrm>
            <a:off x="75991" y="1398977"/>
            <a:ext cx="8986838" cy="3226537"/>
          </a:xfrm>
          <a:prstGeom prst="rect">
            <a:avLst/>
          </a:prstGeom>
        </p:spPr>
      </p:pic>
      <p:sp>
        <p:nvSpPr>
          <p:cNvPr id="8" name="Rectangle 7">
            <a:extLst>
              <a:ext uri="{FF2B5EF4-FFF2-40B4-BE49-F238E27FC236}">
                <a16:creationId xmlns:a16="http://schemas.microsoft.com/office/drawing/2014/main" id="{47EEB3B3-A6B3-4DB1-8D76-690876FCEF0E}"/>
              </a:ext>
            </a:extLst>
          </p:cNvPr>
          <p:cNvSpPr/>
          <p:nvPr/>
        </p:nvSpPr>
        <p:spPr>
          <a:xfrm>
            <a:off x="7256723" y="3394765"/>
            <a:ext cx="640623" cy="19215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1A1D59CA-52D6-4B14-97CA-4B9823424B8A}"/>
              </a:ext>
            </a:extLst>
          </p:cNvPr>
          <p:cNvGrpSpPr/>
          <p:nvPr/>
        </p:nvGrpSpPr>
        <p:grpSpPr>
          <a:xfrm>
            <a:off x="0" y="5024369"/>
            <a:ext cx="9144001" cy="1038418"/>
            <a:chOff x="-1" y="5309113"/>
            <a:chExt cx="9144001" cy="913989"/>
          </a:xfrm>
        </p:grpSpPr>
        <p:sp>
          <p:nvSpPr>
            <p:cNvPr id="18" name="Content Placeholder 2">
              <a:extLst>
                <a:ext uri="{FF2B5EF4-FFF2-40B4-BE49-F238E27FC236}">
                  <a16:creationId xmlns:a16="http://schemas.microsoft.com/office/drawing/2014/main" id="{EA3B41A1-68BA-4BA0-ACD5-B1BD046A2541}"/>
                </a:ext>
              </a:extLst>
            </p:cNvPr>
            <p:cNvSpPr txBox="1">
              <a:spLocks/>
            </p:cNvSpPr>
            <p:nvPr/>
          </p:nvSpPr>
          <p:spPr>
            <a:xfrm>
              <a:off x="-1" y="5309113"/>
              <a:ext cx="9144001" cy="913989"/>
            </a:xfrm>
            <a:prstGeom prst="rect">
              <a:avLst/>
            </a:prstGeom>
            <a:solidFill>
              <a:schemeClr val="accent1">
                <a:lumMod val="20000"/>
                <a:lumOff val="80000"/>
              </a:schemeClr>
            </a:solidFill>
            <a:ln w="38100">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Banks in the same channel have similar variation in BER</a:t>
              </a:r>
            </a:p>
          </p:txBody>
        </p:sp>
        <p:cxnSp>
          <p:nvCxnSpPr>
            <p:cNvPr id="19" name="Straight Connector 18">
              <a:extLst>
                <a:ext uri="{FF2B5EF4-FFF2-40B4-BE49-F238E27FC236}">
                  <a16:creationId xmlns:a16="http://schemas.microsoft.com/office/drawing/2014/main" id="{72D7BDD6-8FC1-4C46-8B8A-537D568F0AA6}"/>
                </a:ext>
              </a:extLst>
            </p:cNvPr>
            <p:cNvCxnSpPr/>
            <p:nvPr/>
          </p:nvCxnSpPr>
          <p:spPr>
            <a:xfrm>
              <a:off x="0" y="5309113"/>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C7AAC2-380D-411B-B4BD-5F7207F194BD}"/>
                </a:ext>
              </a:extLst>
            </p:cNvPr>
            <p:cNvCxnSpPr/>
            <p:nvPr/>
          </p:nvCxnSpPr>
          <p:spPr>
            <a:xfrm>
              <a:off x="-1" y="6223102"/>
              <a:ext cx="914400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EC8A5CC8-69B4-4F70-9431-4D82ECB3F8C6}"/>
              </a:ext>
            </a:extLst>
          </p:cNvPr>
          <p:cNvCxnSpPr>
            <a:cxnSpLocks/>
          </p:cNvCxnSpPr>
          <p:nvPr/>
        </p:nvCxnSpPr>
        <p:spPr>
          <a:xfrm>
            <a:off x="1713947" y="2464905"/>
            <a:ext cx="1228035" cy="63610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194BFA-343E-4697-B79C-535B25A67660}"/>
              </a:ext>
            </a:extLst>
          </p:cNvPr>
          <p:cNvCxnSpPr>
            <a:cxnSpLocks/>
          </p:cNvCxnSpPr>
          <p:nvPr/>
        </p:nvCxnSpPr>
        <p:spPr>
          <a:xfrm flipH="1" flipV="1">
            <a:off x="1077843" y="1965739"/>
            <a:ext cx="79515" cy="30480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F975761-23D0-4B07-A6FE-11F1DD45DBCA}"/>
              </a:ext>
            </a:extLst>
          </p:cNvPr>
          <p:cNvSpPr txBox="1"/>
          <p:nvPr/>
        </p:nvSpPr>
        <p:spPr>
          <a:xfrm>
            <a:off x="344556" y="1054283"/>
            <a:ext cx="3164392" cy="369332"/>
          </a:xfrm>
          <a:prstGeom prst="rect">
            <a:avLst/>
          </a:prstGeom>
          <a:noFill/>
        </p:spPr>
        <p:txBody>
          <a:bodyPr wrap="none" rtlCol="0">
            <a:spAutoFit/>
          </a:bodyPr>
          <a:lstStyle/>
          <a:p>
            <a:pPr algn="l"/>
            <a:r>
              <a:rPr lang="en-US" dirty="0">
                <a:solidFill>
                  <a:srgbClr val="00B050"/>
                </a:solidFill>
                <a:latin typeface="Cambria" panose="02040503050406030204" pitchFamily="18" charset="0"/>
                <a:ea typeface="Cambria" panose="02040503050406030204" pitchFamily="18" charset="0"/>
              </a:rPr>
              <a:t>Small distance on x and y axes</a:t>
            </a:r>
            <a:endParaRPr lang="en-CH" dirty="0">
              <a:solidFill>
                <a:srgbClr val="00B050"/>
              </a:solidFill>
              <a:latin typeface="Cambria" panose="02040503050406030204" pitchFamily="18" charset="0"/>
              <a:ea typeface="Cambria" panose="02040503050406030204" pitchFamily="18" charset="0"/>
            </a:endParaRPr>
          </a:p>
        </p:txBody>
      </p:sp>
      <p:cxnSp>
        <p:nvCxnSpPr>
          <p:cNvPr id="29" name="Connector: Curved 28">
            <a:extLst>
              <a:ext uri="{FF2B5EF4-FFF2-40B4-BE49-F238E27FC236}">
                <a16:creationId xmlns:a16="http://schemas.microsoft.com/office/drawing/2014/main" id="{E197071F-757A-4127-9BAB-14DF18A90E07}"/>
              </a:ext>
            </a:extLst>
          </p:cNvPr>
          <p:cNvCxnSpPr>
            <a:endCxn id="27" idx="1"/>
          </p:cNvCxnSpPr>
          <p:nvPr/>
        </p:nvCxnSpPr>
        <p:spPr>
          <a:xfrm rot="16200000" flipV="1">
            <a:off x="288171" y="1295335"/>
            <a:ext cx="881399" cy="768627"/>
          </a:xfrm>
          <a:prstGeom prst="curvedConnector4">
            <a:avLst>
              <a:gd name="adj1" fmla="val 432"/>
              <a:gd name="adj2" fmla="val 12974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D13521-639D-4C5C-A2C7-C50EACD69966}"/>
              </a:ext>
            </a:extLst>
          </p:cNvPr>
          <p:cNvSpPr txBox="1"/>
          <p:nvPr/>
        </p:nvSpPr>
        <p:spPr>
          <a:xfrm>
            <a:off x="3359425" y="2085874"/>
            <a:ext cx="3151568" cy="369332"/>
          </a:xfrm>
          <a:prstGeom prst="rect">
            <a:avLst/>
          </a:prstGeom>
          <a:noFill/>
        </p:spPr>
        <p:txBody>
          <a:bodyPr wrap="none" rtlCol="0">
            <a:spAutoFit/>
          </a:bodyPr>
          <a:lstStyle/>
          <a:p>
            <a:pPr algn="l"/>
            <a:r>
              <a:rPr lang="en-US" dirty="0">
                <a:solidFill>
                  <a:srgbClr val="FF0000"/>
                </a:solidFill>
                <a:latin typeface="Cambria" panose="02040503050406030204" pitchFamily="18" charset="0"/>
                <a:ea typeface="Cambria" panose="02040503050406030204" pitchFamily="18" charset="0"/>
              </a:rPr>
              <a:t>Large distance on x and y axes</a:t>
            </a:r>
            <a:endParaRPr lang="en-CH" dirty="0">
              <a:solidFill>
                <a:srgbClr val="FF0000"/>
              </a:solidFill>
              <a:latin typeface="Cambria" panose="02040503050406030204" pitchFamily="18" charset="0"/>
              <a:ea typeface="Cambria" panose="02040503050406030204" pitchFamily="18" charset="0"/>
            </a:endParaRPr>
          </a:p>
        </p:txBody>
      </p:sp>
      <p:cxnSp>
        <p:nvCxnSpPr>
          <p:cNvPr id="32" name="Connector: Curved 31">
            <a:extLst>
              <a:ext uri="{FF2B5EF4-FFF2-40B4-BE49-F238E27FC236}">
                <a16:creationId xmlns:a16="http://schemas.microsoft.com/office/drawing/2014/main" id="{98B7E6D3-E3A7-4D9D-B69E-C0A93F5EA55E}"/>
              </a:ext>
            </a:extLst>
          </p:cNvPr>
          <p:cNvCxnSpPr>
            <a:cxnSpLocks/>
            <a:endCxn id="31" idx="1"/>
          </p:cNvCxnSpPr>
          <p:nvPr/>
        </p:nvCxnSpPr>
        <p:spPr>
          <a:xfrm flipV="1">
            <a:off x="2398645" y="2270540"/>
            <a:ext cx="960780" cy="512420"/>
          </a:xfrm>
          <a:prstGeom prst="curvedConnector3">
            <a:avLst>
              <a:gd name="adj1" fmla="val 50000"/>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E2E5CE6-EEF0-39FE-D637-FE8FC4056238}"/>
              </a:ext>
            </a:extLst>
          </p:cNvPr>
          <p:cNvSpPr/>
          <p:nvPr/>
        </p:nvSpPr>
        <p:spPr>
          <a:xfrm rot="20716221">
            <a:off x="3111183" y="1807770"/>
            <a:ext cx="501699" cy="22393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2149244-BBFD-97FC-C0CF-2117C7AEB6BD}"/>
              </a:ext>
            </a:extLst>
          </p:cNvPr>
          <p:cNvSpPr txBox="1"/>
          <p:nvPr/>
        </p:nvSpPr>
        <p:spPr>
          <a:xfrm>
            <a:off x="3830933" y="932386"/>
            <a:ext cx="4306347" cy="369332"/>
          </a:xfrm>
          <a:prstGeom prst="rect">
            <a:avLst/>
          </a:prstGeom>
          <a:noFill/>
        </p:spPr>
        <p:txBody>
          <a:bodyPr wrap="square" rtlCol="0">
            <a:spAutoFit/>
          </a:bodyPr>
          <a:lstStyle/>
          <a:p>
            <a:pPr algn="l"/>
            <a:r>
              <a:rPr lang="en-US" dirty="0">
                <a:solidFill>
                  <a:srgbClr val="00B0F0"/>
                </a:solidFill>
                <a:latin typeface="Cambria" panose="02040503050406030204" pitchFamily="18" charset="0"/>
                <a:ea typeface="Cambria" panose="02040503050406030204" pitchFamily="18" charset="0"/>
              </a:rPr>
              <a:t>Two different banks in the same channel</a:t>
            </a:r>
            <a:endParaRPr lang="en-CH" dirty="0">
              <a:solidFill>
                <a:srgbClr val="00B0F0"/>
              </a:solidFill>
              <a:latin typeface="Cambria" panose="02040503050406030204" pitchFamily="18" charset="0"/>
              <a:ea typeface="Cambria" panose="02040503050406030204" pitchFamily="18" charset="0"/>
            </a:endParaRPr>
          </a:p>
        </p:txBody>
      </p:sp>
      <p:cxnSp>
        <p:nvCxnSpPr>
          <p:cNvPr id="7" name="Curved Connector 6">
            <a:extLst>
              <a:ext uri="{FF2B5EF4-FFF2-40B4-BE49-F238E27FC236}">
                <a16:creationId xmlns:a16="http://schemas.microsoft.com/office/drawing/2014/main" id="{D12D5272-32C3-32CF-2F2B-19E20BC19C0F}"/>
              </a:ext>
            </a:extLst>
          </p:cNvPr>
          <p:cNvCxnSpPr>
            <a:cxnSpLocks/>
            <a:stCxn id="3" idx="6"/>
            <a:endCxn id="5" idx="2"/>
          </p:cNvCxnSpPr>
          <p:nvPr/>
        </p:nvCxnSpPr>
        <p:spPr>
          <a:xfrm flipV="1">
            <a:off x="3604638" y="1301718"/>
            <a:ext cx="2379469" cy="554238"/>
          </a:xfrm>
          <a:prstGeom prst="curved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6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a:t>
            </a:r>
            <a:r>
              <a:rPr lang="en-US" sz="3000" dirty="0">
                <a:latin typeface="Cambria" panose="02040503050406030204" pitchFamily="18" charset="0"/>
              </a:rPr>
              <a:t>. 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4</a:t>
            </a:r>
            <a:r>
              <a:rPr lang="en-US" sz="3000" dirty="0">
                <a:latin typeface="Cambria" panose="02040503050406030204" pitchFamily="18" charset="0"/>
              </a:rPr>
              <a:t>.</a:t>
            </a:r>
            <a:r>
              <a:rPr lang="tr-TR" sz="3000" dirty="0">
                <a:latin typeface="Cambria" panose="02040503050406030204" pitchFamily="18" charset="0"/>
              </a:rPr>
              <a:t> </a:t>
            </a:r>
            <a:r>
              <a:rPr lang="en-US" sz="3000" dirty="0" err="1">
                <a:latin typeface="Cambria" panose="02040503050406030204" pitchFamily="18" charset="0"/>
              </a:rPr>
              <a:t>RowHammer</a:t>
            </a:r>
            <a:r>
              <a:rPr lang="en-US" sz="3000" dirty="0">
                <a:latin typeface="Cambria" panose="02040503050406030204" pitchFamily="18" charset="0"/>
              </a:rPr>
              <a:t> Spatial Variation Analysis</a:t>
            </a: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5. </a:t>
            </a:r>
            <a:r>
              <a:rPr lang="en-US" sz="3000" dirty="0">
                <a:latin typeface="Cambria" panose="02040503050406030204" pitchFamily="18" charset="0"/>
              </a:rPr>
              <a:t>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3.</a:t>
            </a:r>
            <a:r>
              <a:rPr lang="tr-TR" sz="3000" b="1" dirty="0">
                <a:latin typeface="Cambria" panose="02040503050406030204" pitchFamily="18" charset="0"/>
              </a:rPr>
              <a:t> </a:t>
            </a:r>
            <a:r>
              <a:rPr lang="en-US" sz="3000" dirty="0">
                <a:latin typeface="Cambria" panose="02040503050406030204" pitchFamily="18" charset="0"/>
              </a:rPr>
              <a:t>HBM DRAM</a:t>
            </a:r>
            <a:r>
              <a:rPr lang="en-US" sz="3000" b="1" dirty="0">
                <a:latin typeface="Cambria" panose="02040503050406030204" pitchFamily="18" charset="0"/>
              </a:rPr>
              <a:t> </a:t>
            </a:r>
            <a:r>
              <a:rPr lang="en-US" sz="3000" dirty="0">
                <a:latin typeface="Cambria" panose="02040503050406030204" pitchFamily="18" charset="0"/>
              </a:rPr>
              <a:t>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3400732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B15FF8-0F37-416C-ABBC-F1B63B2EA8CA}"/>
              </a:ext>
            </a:extLst>
          </p:cNvPr>
          <p:cNvSpPr>
            <a:spLocks noGrp="1"/>
          </p:cNvSpPr>
          <p:nvPr>
            <p:ph type="title"/>
          </p:nvPr>
        </p:nvSpPr>
        <p:spPr/>
        <p:txBody>
          <a:bodyPr>
            <a:noAutofit/>
          </a:bodyPr>
          <a:lstStyle/>
          <a:p>
            <a:r>
              <a:rPr lang="en-US" sz="5600" dirty="0"/>
              <a:t>Outline</a:t>
            </a:r>
            <a:endParaRPr lang="tr-TR" sz="5600" dirty="0"/>
          </a:p>
        </p:txBody>
      </p:sp>
      <p:sp>
        <p:nvSpPr>
          <p:cNvPr id="7" name="Rectangle 6">
            <a:extLst>
              <a:ext uri="{FF2B5EF4-FFF2-40B4-BE49-F238E27FC236}">
                <a16:creationId xmlns:a16="http://schemas.microsoft.com/office/drawing/2014/main" id="{527F92B4-304F-47A8-B482-3A026EA9147A}"/>
              </a:ext>
            </a:extLst>
          </p:cNvPr>
          <p:cNvSpPr/>
          <p:nvPr/>
        </p:nvSpPr>
        <p:spPr>
          <a:xfrm>
            <a:off x="0" y="990600"/>
            <a:ext cx="91440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1. </a:t>
            </a:r>
            <a:r>
              <a:rPr lang="en-US" sz="3000" dirty="0">
                <a:latin typeface="Cambria" panose="02040503050406030204" pitchFamily="18" charset="0"/>
              </a:rPr>
              <a:t>HBM DRAM Organization &amp; Operation</a:t>
            </a:r>
          </a:p>
        </p:txBody>
      </p:sp>
      <p:sp>
        <p:nvSpPr>
          <p:cNvPr id="8" name="Rectangle 7">
            <a:extLst>
              <a:ext uri="{FF2B5EF4-FFF2-40B4-BE49-F238E27FC236}">
                <a16:creationId xmlns:a16="http://schemas.microsoft.com/office/drawing/2014/main" id="{5FB13DB5-B8B3-49A2-9678-677D5053E1AF}"/>
              </a:ext>
            </a:extLst>
          </p:cNvPr>
          <p:cNvSpPr/>
          <p:nvPr/>
        </p:nvSpPr>
        <p:spPr>
          <a:xfrm>
            <a:off x="0" y="1917405"/>
            <a:ext cx="9144000" cy="762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2</a:t>
            </a:r>
            <a:r>
              <a:rPr lang="en-US" sz="3000" dirty="0">
                <a:latin typeface="Cambria" panose="02040503050406030204" pitchFamily="18" charset="0"/>
              </a:rPr>
              <a:t>. DRAM Cell Leakage &amp; </a:t>
            </a:r>
            <a:r>
              <a:rPr lang="en-US" sz="3000" dirty="0" err="1">
                <a:latin typeface="Cambria" panose="02040503050406030204" pitchFamily="18" charset="0"/>
              </a:rPr>
              <a:t>RowHammer</a:t>
            </a:r>
            <a:endParaRPr lang="en-US" sz="3000" dirty="0">
              <a:latin typeface="Cambria" panose="02040503050406030204" pitchFamily="18" charset="0"/>
            </a:endParaRPr>
          </a:p>
        </p:txBody>
      </p:sp>
      <p:sp>
        <p:nvSpPr>
          <p:cNvPr id="9" name="Rectangle 8">
            <a:extLst>
              <a:ext uri="{FF2B5EF4-FFF2-40B4-BE49-F238E27FC236}">
                <a16:creationId xmlns:a16="http://schemas.microsoft.com/office/drawing/2014/main" id="{11FECC90-EE5A-439F-B474-10229EA49C4A}"/>
              </a:ext>
            </a:extLst>
          </p:cNvPr>
          <p:cNvSpPr/>
          <p:nvPr/>
        </p:nvSpPr>
        <p:spPr>
          <a:xfrm>
            <a:off x="0" y="3771015"/>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4</a:t>
            </a:r>
            <a:r>
              <a:rPr lang="en-US" sz="3000" dirty="0">
                <a:latin typeface="Cambria" panose="02040503050406030204" pitchFamily="18" charset="0"/>
              </a:rPr>
              <a:t>.</a:t>
            </a:r>
            <a:r>
              <a:rPr lang="tr-TR" sz="3000" dirty="0">
                <a:latin typeface="Cambria" panose="02040503050406030204" pitchFamily="18" charset="0"/>
              </a:rPr>
              <a:t> </a:t>
            </a:r>
            <a:r>
              <a:rPr lang="en-US" sz="3000" dirty="0" err="1">
                <a:latin typeface="Cambria" panose="02040503050406030204" pitchFamily="18" charset="0"/>
              </a:rPr>
              <a:t>RowHammer</a:t>
            </a:r>
            <a:r>
              <a:rPr lang="en-US" sz="3000" dirty="0">
                <a:latin typeface="Cambria" panose="02040503050406030204" pitchFamily="18" charset="0"/>
              </a:rPr>
              <a:t> Spatial Variation Analysis</a:t>
            </a:r>
          </a:p>
        </p:txBody>
      </p:sp>
      <p:sp>
        <p:nvSpPr>
          <p:cNvPr id="10" name="Rectangle 9">
            <a:extLst>
              <a:ext uri="{FF2B5EF4-FFF2-40B4-BE49-F238E27FC236}">
                <a16:creationId xmlns:a16="http://schemas.microsoft.com/office/drawing/2014/main" id="{67C2FE29-A57B-4E31-A47D-73F370EA337B}"/>
              </a:ext>
            </a:extLst>
          </p:cNvPr>
          <p:cNvSpPr/>
          <p:nvPr/>
        </p:nvSpPr>
        <p:spPr>
          <a:xfrm>
            <a:off x="0" y="469782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5. </a:t>
            </a:r>
            <a:r>
              <a:rPr lang="en-US" sz="3000" dirty="0">
                <a:latin typeface="Cambria" panose="02040503050406030204" pitchFamily="18" charset="0"/>
              </a:rPr>
              <a:t>On-die </a:t>
            </a:r>
            <a:r>
              <a:rPr lang="en-US" sz="3000" dirty="0" err="1">
                <a:latin typeface="Cambria" panose="02040503050406030204" pitchFamily="18" charset="0"/>
              </a:rPr>
              <a:t>RowHammer</a:t>
            </a:r>
            <a:r>
              <a:rPr lang="en-US" sz="3000" dirty="0">
                <a:latin typeface="Cambria" panose="02040503050406030204" pitchFamily="18" charset="0"/>
              </a:rPr>
              <a:t> Mitigation Analysis</a:t>
            </a:r>
          </a:p>
        </p:txBody>
      </p:sp>
      <p:sp>
        <p:nvSpPr>
          <p:cNvPr id="11" name="Rectangle 10">
            <a:extLst>
              <a:ext uri="{FF2B5EF4-FFF2-40B4-BE49-F238E27FC236}">
                <a16:creationId xmlns:a16="http://schemas.microsoft.com/office/drawing/2014/main" id="{E8790E3C-B153-4531-8F8C-760152786832}"/>
              </a:ext>
            </a:extLst>
          </p:cNvPr>
          <p:cNvSpPr/>
          <p:nvPr/>
        </p:nvSpPr>
        <p:spPr>
          <a:xfrm>
            <a:off x="0" y="2844210"/>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3.</a:t>
            </a:r>
            <a:r>
              <a:rPr lang="tr-TR" sz="3000" b="1" dirty="0">
                <a:latin typeface="Cambria" panose="02040503050406030204" pitchFamily="18" charset="0"/>
              </a:rPr>
              <a:t> </a:t>
            </a:r>
            <a:r>
              <a:rPr lang="en-US" sz="3000" dirty="0">
                <a:latin typeface="Cambria" panose="02040503050406030204" pitchFamily="18" charset="0"/>
              </a:rPr>
              <a:t>HBM DRAM</a:t>
            </a:r>
            <a:r>
              <a:rPr lang="en-US" sz="3000" b="1" dirty="0">
                <a:latin typeface="Cambria" panose="02040503050406030204" pitchFamily="18" charset="0"/>
              </a:rPr>
              <a:t> </a:t>
            </a:r>
            <a:r>
              <a:rPr lang="en-US" sz="3000" dirty="0">
                <a:latin typeface="Cambria" panose="02040503050406030204" pitchFamily="18" charset="0"/>
              </a:rPr>
              <a:t>Testing Methodology</a:t>
            </a:r>
          </a:p>
        </p:txBody>
      </p:sp>
      <p:sp>
        <p:nvSpPr>
          <p:cNvPr id="12" name="Rectangle 11">
            <a:extLst>
              <a:ext uri="{FF2B5EF4-FFF2-40B4-BE49-F238E27FC236}">
                <a16:creationId xmlns:a16="http://schemas.microsoft.com/office/drawing/2014/main" id="{6FA7B533-24CD-49CF-B43E-F2B789D8B2C7}"/>
              </a:ext>
            </a:extLst>
          </p:cNvPr>
          <p:cNvSpPr/>
          <p:nvPr/>
        </p:nvSpPr>
        <p:spPr>
          <a:xfrm>
            <a:off x="0" y="5624623"/>
            <a:ext cx="9144000" cy="762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latin typeface="Cambria" panose="02040503050406030204" pitchFamily="18" charset="0"/>
              </a:rPr>
              <a:t> 6. </a:t>
            </a:r>
            <a:r>
              <a:rPr lang="en-US" sz="3000" dirty="0">
                <a:latin typeface="Cambria" panose="02040503050406030204" pitchFamily="18" charset="0"/>
              </a:rPr>
              <a:t>Conclusion</a:t>
            </a:r>
          </a:p>
        </p:txBody>
      </p:sp>
    </p:spTree>
    <p:extLst>
      <p:ext uri="{BB962C8B-B14F-4D97-AF65-F5344CB8AC3E}">
        <p14:creationId xmlns:p14="http://schemas.microsoft.com/office/powerpoint/2010/main" val="41337536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3.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8986</TotalTime>
  <Words>7306</Words>
  <Application>Microsoft Macintosh PowerPoint</Application>
  <PresentationFormat>On-screen Show (4:3)</PresentationFormat>
  <Paragraphs>1090</Paragraphs>
  <Slides>73</Slides>
  <Notes>57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Arial</vt:lpstr>
      <vt:lpstr>Calibri</vt:lpstr>
      <vt:lpstr>Calibri Light</vt:lpstr>
      <vt:lpstr>Cambria</vt:lpstr>
      <vt:lpstr>Cambria Math</vt:lpstr>
      <vt:lpstr>Consolas</vt:lpstr>
      <vt:lpstr>Courier New</vt:lpstr>
      <vt:lpstr>Garamond</vt:lpstr>
      <vt:lpstr>LinLibertineT</vt:lpstr>
      <vt:lpstr>LinLibertineTI</vt:lpstr>
      <vt:lpstr>Proxima Nova</vt:lpstr>
      <vt:lpstr>Tahoma</vt:lpstr>
      <vt:lpstr>Office Theme</vt:lpstr>
      <vt:lpstr>An Experimental Analysis of  RowHammer in HBM2 DRAM Chips</vt:lpstr>
      <vt:lpstr>The RowHammer Vulnerability (I)</vt:lpstr>
      <vt:lpstr>The RowHammer Vulnerability (II)</vt:lpstr>
      <vt:lpstr>A Simple Program Can Induce Bitflips</vt:lpstr>
      <vt:lpstr>One Can Take Over a System</vt:lpstr>
      <vt:lpstr>Most DRAM Modules Are Vulnerable (2020)</vt:lpstr>
      <vt:lpstr>Executive Summary</vt:lpstr>
      <vt:lpstr>Outline</vt:lpstr>
      <vt:lpstr>Outline</vt:lpstr>
      <vt:lpstr>System with High Bandwidth Memory</vt:lpstr>
      <vt:lpstr>HBM DRAM Organization (I)</vt:lpstr>
      <vt:lpstr>HBM DRAM Organization (I)</vt:lpstr>
      <vt:lpstr>HBM DRAM Organization (II)</vt:lpstr>
      <vt:lpstr>Outline</vt:lpstr>
      <vt:lpstr>DRAM Cell Leakage</vt:lpstr>
      <vt:lpstr>DRAM Refresh</vt:lpstr>
      <vt:lpstr>RowHammer Bitflips</vt:lpstr>
      <vt:lpstr>Problem &amp; Goal</vt:lpstr>
      <vt:lpstr>Outline</vt:lpstr>
      <vt:lpstr>DRAM Testing Infrastructure</vt:lpstr>
      <vt:lpstr>DRAM Testing Infrastructure</vt:lpstr>
      <vt:lpstr>RowHammer Testing Methodology (I)</vt:lpstr>
      <vt:lpstr>RowHammer Testing Methodology (II)</vt:lpstr>
      <vt:lpstr>Metrics</vt:lpstr>
      <vt:lpstr>Tested Data Patterns</vt:lpstr>
      <vt:lpstr>Tested Data Patterns</vt:lpstr>
      <vt:lpstr>Tested Data Patterns</vt:lpstr>
      <vt:lpstr>Two Main Analyses</vt:lpstr>
      <vt:lpstr>Outline</vt:lpstr>
      <vt:lpstr>Key Takeaways from Spatial Variation Analysis</vt:lpstr>
      <vt:lpstr>Spatial Distribution of BER (I)</vt:lpstr>
      <vt:lpstr>Spatial Distribution of BER (I)</vt:lpstr>
      <vt:lpstr>Spatial Distribution of BER (II)</vt:lpstr>
      <vt:lpstr>Spatial Distribution of BER (II)</vt:lpstr>
      <vt:lpstr>Spatial Distribution of HCfirst</vt:lpstr>
      <vt:lpstr>Variation in Bit Error Rate</vt:lpstr>
      <vt:lpstr>Hypotheses from Characterization</vt:lpstr>
      <vt:lpstr>Implications on Attacks and Mitigations</vt:lpstr>
      <vt:lpstr>Outline</vt:lpstr>
      <vt:lpstr>Key Takeaways from on-die Mitigation Analysis</vt:lpstr>
      <vt:lpstr>On-Die RowHammer Mitigation Analysis (I)</vt:lpstr>
      <vt:lpstr>On-Die RowHammer Mitigation Analysis (II)</vt:lpstr>
      <vt:lpstr>Experimental Methodology</vt:lpstr>
      <vt:lpstr>Experimental Methodology</vt:lpstr>
      <vt:lpstr>Experimental Methodology</vt:lpstr>
      <vt:lpstr>HBM2 DRAM Chips Implement Undisclosed TRR</vt:lpstr>
      <vt:lpstr>Outline</vt:lpstr>
      <vt:lpstr>Conclusion</vt:lpstr>
      <vt:lpstr>Available on ArXiv</vt:lpstr>
      <vt:lpstr>PowerPoint Presentation</vt:lpstr>
      <vt:lpstr>Publicly-available HCfirst Values</vt:lpstr>
      <vt:lpstr>3. Hammer Count (HC) Effects</vt:lpstr>
      <vt:lpstr>Mitigation Mechanism Evaluation</vt:lpstr>
      <vt:lpstr>RowHammer Solution Approaches</vt:lpstr>
      <vt:lpstr>More Security Implications (I)</vt:lpstr>
      <vt:lpstr>More Security Implications (II)</vt:lpstr>
      <vt:lpstr>More Security Implications (III)</vt:lpstr>
      <vt:lpstr>More Security Implications (IV)</vt:lpstr>
      <vt:lpstr>More Security Implications (V)</vt:lpstr>
      <vt:lpstr>More Security Implications (VI)</vt:lpstr>
      <vt:lpstr>More Security Implications (VII)</vt:lpstr>
      <vt:lpstr>More Security Implications (VIII)</vt:lpstr>
      <vt:lpstr>More Security Implications (IX)</vt:lpstr>
      <vt:lpstr>DRAM Array Layout</vt:lpstr>
      <vt:lpstr>Mechanism 0: Reflecting Electric Field</vt:lpstr>
      <vt:lpstr>Mechanism 1: Electron Injection</vt:lpstr>
      <vt:lpstr>Mechanism 2: Electron Drift</vt:lpstr>
      <vt:lpstr>More</vt:lpstr>
      <vt:lpstr>More on U-TRR</vt:lpstr>
      <vt:lpstr>HBM2 Organization</vt:lpstr>
      <vt:lpstr>Cell-to-Cell Variation</vt:lpstr>
      <vt:lpstr>Variation in Bit Error Rate</vt:lpstr>
      <vt:lpstr>Variation in Bit Error 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HBM RowHammer</dc:title>
  <dc:creator>Ataberk Olgun</dc:creator>
  <cp:lastModifiedBy>Mutlu  Onur</cp:lastModifiedBy>
  <cp:revision>4468</cp:revision>
  <dcterms:created xsi:type="dcterms:W3CDTF">2020-10-13T05:06:54Z</dcterms:created>
  <dcterms:modified xsi:type="dcterms:W3CDTF">2023-07-02T21:30:06Z</dcterms:modified>
</cp:coreProperties>
</file>