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ppt/notesSlides/notesSlide2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2.xml" ContentType="application/vnd.openxmlformats-officedocument.themeOverride+xml"/>
  <Override PartName="/ppt/notesSlides/notesSlide22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3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7.xml" ContentType="application/vnd.openxmlformats-officedocument.presentationml.tags+xml"/>
  <Override PartName="/ppt/notesSlides/notesSlide27.xml" ContentType="application/vnd.openxmlformats-officedocument.presentationml.notesSlide+xml"/>
  <Override PartName="/ppt/tags/tag8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9.xml" ContentType="application/vnd.openxmlformats-officedocument.presentationml.tags+xml"/>
  <Override PartName="/ppt/notesSlides/notesSlide30.xml" ContentType="application/vnd.openxmlformats-officedocument.presentationml.notesSlide+xml"/>
  <Override PartName="/ppt/tags/tag10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4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5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6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68"/>
  </p:notesMasterIdLst>
  <p:sldIdLst>
    <p:sldId id="397" r:id="rId2"/>
    <p:sldId id="381" r:id="rId3"/>
    <p:sldId id="382" r:id="rId4"/>
    <p:sldId id="387" r:id="rId5"/>
    <p:sldId id="384" r:id="rId6"/>
    <p:sldId id="416" r:id="rId7"/>
    <p:sldId id="353" r:id="rId8"/>
    <p:sldId id="354" r:id="rId9"/>
    <p:sldId id="417" r:id="rId10"/>
    <p:sldId id="355" r:id="rId11"/>
    <p:sldId id="356" r:id="rId12"/>
    <p:sldId id="357" r:id="rId13"/>
    <p:sldId id="358" r:id="rId14"/>
    <p:sldId id="359" r:id="rId15"/>
    <p:sldId id="361" r:id="rId16"/>
    <p:sldId id="362" r:id="rId17"/>
    <p:sldId id="363" r:id="rId18"/>
    <p:sldId id="396" r:id="rId19"/>
    <p:sldId id="418" r:id="rId20"/>
    <p:sldId id="431" r:id="rId21"/>
    <p:sldId id="419" r:id="rId22"/>
    <p:sldId id="367" r:id="rId23"/>
    <p:sldId id="370" r:id="rId24"/>
    <p:sldId id="369" r:id="rId25"/>
    <p:sldId id="429" r:id="rId26"/>
    <p:sldId id="372" r:id="rId27"/>
    <p:sldId id="373" r:id="rId28"/>
    <p:sldId id="433" r:id="rId29"/>
    <p:sldId id="375" r:id="rId30"/>
    <p:sldId id="376" r:id="rId31"/>
    <p:sldId id="378" r:id="rId32"/>
    <p:sldId id="380" r:id="rId33"/>
    <p:sldId id="379" r:id="rId34"/>
    <p:sldId id="398" r:id="rId35"/>
    <p:sldId id="344" r:id="rId36"/>
    <p:sldId id="413" r:id="rId37"/>
    <p:sldId id="426" r:id="rId38"/>
    <p:sldId id="427" r:id="rId39"/>
    <p:sldId id="428" r:id="rId40"/>
    <p:sldId id="420" r:id="rId41"/>
    <p:sldId id="399" r:id="rId42"/>
    <p:sldId id="400" r:id="rId43"/>
    <p:sldId id="348" r:id="rId44"/>
    <p:sldId id="350" r:id="rId45"/>
    <p:sldId id="349" r:id="rId46"/>
    <p:sldId id="351" r:id="rId47"/>
    <p:sldId id="421" r:id="rId48"/>
    <p:sldId id="394" r:id="rId49"/>
    <p:sldId id="393" r:id="rId50"/>
    <p:sldId id="395" r:id="rId51"/>
    <p:sldId id="401" r:id="rId52"/>
    <p:sldId id="402" r:id="rId53"/>
    <p:sldId id="404" r:id="rId54"/>
    <p:sldId id="403" r:id="rId55"/>
    <p:sldId id="405" r:id="rId56"/>
    <p:sldId id="406" r:id="rId57"/>
    <p:sldId id="407" r:id="rId58"/>
    <p:sldId id="408" r:id="rId59"/>
    <p:sldId id="409" r:id="rId60"/>
    <p:sldId id="410" r:id="rId61"/>
    <p:sldId id="411" r:id="rId62"/>
    <p:sldId id="412" r:id="rId63"/>
    <p:sldId id="422" r:id="rId64"/>
    <p:sldId id="423" r:id="rId65"/>
    <p:sldId id="424" r:id="rId66"/>
    <p:sldId id="425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CFF"/>
    <a:srgbClr val="D64038"/>
    <a:srgbClr val="EF483E"/>
    <a:srgbClr val="FF2600"/>
    <a:srgbClr val="FF7E79"/>
    <a:srgbClr val="B40003"/>
    <a:srgbClr val="941100"/>
    <a:srgbClr val="548235"/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1" autoAdjust="0"/>
    <p:restoredTop sz="84718" autoAdjust="0"/>
  </p:normalViewPr>
  <p:slideViewPr>
    <p:cSldViewPr snapToGrid="0">
      <p:cViewPr varScale="1">
        <p:scale>
          <a:sx n="99" d="100"/>
          <a:sy n="99" d="100"/>
        </p:scale>
        <p:origin x="1848" y="176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file:////Users/rbera/Documents/work/DMF/dmf_micro22_2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file:////Users/rbera/Documents/work/DMF/dmf_micro22_2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file:////Users/rbera/Documents/work/DMF/dmf_micro22_2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file:////Users/rbera/Documents/work/DMF/dmf_micro22_2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%20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%20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%20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/Users/rbera/Documents/work/DMF/dmf_micro22_2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/Users/rbera/Documents/work/DMF/dmf_micro22_2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/Users/rbera/Documents/work/DMF/dmf_micro22_2%202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 w="127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D64038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E06-0F4E-8EED-D83B0A1A80DF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E06-0F4E-8EED-D83B0A1A80DF}"/>
              </c:ext>
            </c:extLst>
          </c:dPt>
          <c:dLbls>
            <c:delete val="1"/>
          </c:dLbls>
          <c:cat>
            <c:strRef>
              <c:f>'1C'!$ET$73:$ET$74</c:f>
              <c:strCache>
                <c:ptCount val="2"/>
                <c:pt idx="0">
                  <c:v>uncovered</c:v>
                </c:pt>
                <c:pt idx="1">
                  <c:v>covered by prefetcher</c:v>
                </c:pt>
              </c:strCache>
            </c:strRef>
          </c:cat>
          <c:val>
            <c:numRef>
              <c:f>'1C'!$EU$73:$EU$74</c:f>
              <c:numCache>
                <c:formatCode>General</c:formatCode>
                <c:ptCount val="2"/>
                <c:pt idx="0">
                  <c:v>0.49684832312901622</c:v>
                </c:pt>
                <c:pt idx="1">
                  <c:v>0.50315167687098383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E06-0F4E-8EED-D83B0A1A80D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[dmf_micro22_2.xlsx]1C!PivotTable3</c:name>
    <c:fmtId val="-1"/>
  </c:pivotSource>
  <c:chart>
    <c:autoTitleDeleted val="0"/>
    <c:pivotFmts>
      <c:pivotFmt>
        <c:idx val="0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436779296026961"/>
          <c:y val="3.4168644591749266E-2"/>
          <c:w val="0.76988841097105865"/>
          <c:h val="0.5648929333695866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'1C'!$EO$53:$EO$54</c:f>
              <c:strCache>
                <c:ptCount val="1"/>
                <c:pt idx="0">
                  <c:v>Blocking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'1C'!$EN$55:$EN$73</c:f>
              <c:multiLvlStrCache>
                <c:ptCount val="12"/>
                <c:lvl>
                  <c:pt idx="0">
                    <c:v>No-prefetching</c:v>
                  </c:pt>
                  <c:pt idx="1">
                    <c:v>Pythia </c:v>
                  </c:pt>
                  <c:pt idx="2">
                    <c:v>No-prefetching</c:v>
                  </c:pt>
                  <c:pt idx="3">
                    <c:v>Pythia </c:v>
                  </c:pt>
                  <c:pt idx="4">
                    <c:v>No-prefetching</c:v>
                  </c:pt>
                  <c:pt idx="5">
                    <c:v>Pythia </c:v>
                  </c:pt>
                  <c:pt idx="6">
                    <c:v>No-prefetching</c:v>
                  </c:pt>
                  <c:pt idx="7">
                    <c:v>Pythia </c:v>
                  </c:pt>
                  <c:pt idx="8">
                    <c:v>No-prefetching</c:v>
                  </c:pt>
                  <c:pt idx="9">
                    <c:v>Pythia </c:v>
                  </c:pt>
                  <c:pt idx="10">
                    <c:v>No-prefetching</c:v>
                  </c:pt>
                  <c:pt idx="11">
                    <c:v>Pythia </c:v>
                  </c:pt>
                </c:lvl>
                <c:lvl>
                  <c:pt idx="0">
                    <c:v>SPEC06</c:v>
                  </c:pt>
                  <c:pt idx="2">
                    <c:v>SPEC17</c:v>
                  </c:pt>
                  <c:pt idx="4">
                    <c:v>PARSEC</c:v>
                  </c:pt>
                  <c:pt idx="6">
                    <c:v>Ligra</c:v>
                  </c:pt>
                  <c:pt idx="8">
                    <c:v>CVP</c:v>
                  </c:pt>
                  <c:pt idx="10">
                    <c:v>AVG</c:v>
                  </c:pt>
                </c:lvl>
              </c:multiLvlStrCache>
            </c:multiLvlStrRef>
          </c:cat>
          <c:val>
            <c:numRef>
              <c:f>'1C'!$EO$55:$EO$73</c:f>
              <c:numCache>
                <c:formatCode>General</c:formatCode>
                <c:ptCount val="12"/>
                <c:pt idx="0">
                  <c:v>0.59585518516415181</c:v>
                </c:pt>
                <c:pt idx="1">
                  <c:v>0.2715596563891598</c:v>
                </c:pt>
                <c:pt idx="2">
                  <c:v>0.50345065955083734</c:v>
                </c:pt>
                <c:pt idx="3">
                  <c:v>0.19754606492471877</c:v>
                </c:pt>
                <c:pt idx="4">
                  <c:v>0.64046019762676787</c:v>
                </c:pt>
                <c:pt idx="5">
                  <c:v>0.42323355802356716</c:v>
                </c:pt>
                <c:pt idx="6">
                  <c:v>0.68078460697886323</c:v>
                </c:pt>
                <c:pt idx="7">
                  <c:v>0.23748447242690371</c:v>
                </c:pt>
                <c:pt idx="8">
                  <c:v>0.71750680183208437</c:v>
                </c:pt>
                <c:pt idx="9">
                  <c:v>0.56666449562521315</c:v>
                </c:pt>
                <c:pt idx="10">
                  <c:v>0.63333743831670775</c:v>
                </c:pt>
                <c:pt idx="11">
                  <c:v>0.35496629485711795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8E-6748-8BFC-02AE24D888DF}"/>
            </c:ext>
          </c:extLst>
        </c:ser>
        <c:ser>
          <c:idx val="1"/>
          <c:order val="1"/>
          <c:tx>
            <c:strRef>
              <c:f>'1C'!$EP$53:$EP$54</c:f>
              <c:strCache>
                <c:ptCount val="1"/>
                <c:pt idx="0">
                  <c:v>Non-blocking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'1C'!$EN$55:$EN$73</c:f>
              <c:multiLvlStrCache>
                <c:ptCount val="12"/>
                <c:lvl>
                  <c:pt idx="0">
                    <c:v>No-prefetching</c:v>
                  </c:pt>
                  <c:pt idx="1">
                    <c:v>Pythia </c:v>
                  </c:pt>
                  <c:pt idx="2">
                    <c:v>No-prefetching</c:v>
                  </c:pt>
                  <c:pt idx="3">
                    <c:v>Pythia </c:v>
                  </c:pt>
                  <c:pt idx="4">
                    <c:v>No-prefetching</c:v>
                  </c:pt>
                  <c:pt idx="5">
                    <c:v>Pythia </c:v>
                  </c:pt>
                  <c:pt idx="6">
                    <c:v>No-prefetching</c:v>
                  </c:pt>
                  <c:pt idx="7">
                    <c:v>Pythia </c:v>
                  </c:pt>
                  <c:pt idx="8">
                    <c:v>No-prefetching</c:v>
                  </c:pt>
                  <c:pt idx="9">
                    <c:v>Pythia </c:v>
                  </c:pt>
                  <c:pt idx="10">
                    <c:v>No-prefetching</c:v>
                  </c:pt>
                  <c:pt idx="11">
                    <c:v>Pythia </c:v>
                  </c:pt>
                </c:lvl>
                <c:lvl>
                  <c:pt idx="0">
                    <c:v>SPEC06</c:v>
                  </c:pt>
                  <c:pt idx="2">
                    <c:v>SPEC17</c:v>
                  </c:pt>
                  <c:pt idx="4">
                    <c:v>PARSEC</c:v>
                  </c:pt>
                  <c:pt idx="6">
                    <c:v>Ligra</c:v>
                  </c:pt>
                  <c:pt idx="8">
                    <c:v>CVP</c:v>
                  </c:pt>
                  <c:pt idx="10">
                    <c:v>AVG</c:v>
                  </c:pt>
                </c:lvl>
              </c:multiLvlStrCache>
            </c:multiLvlStrRef>
          </c:cat>
          <c:val>
            <c:numRef>
              <c:f>'1C'!$EP$55:$EP$73</c:f>
              <c:numCache>
                <c:formatCode>General</c:formatCode>
                <c:ptCount val="12"/>
                <c:pt idx="0">
                  <c:v>0.40414481483584824</c:v>
                </c:pt>
                <c:pt idx="1">
                  <c:v>0.13884122118482115</c:v>
                </c:pt>
                <c:pt idx="2">
                  <c:v>0.49654934044916266</c:v>
                </c:pt>
                <c:pt idx="3">
                  <c:v>9.7338904959380509E-2</c:v>
                </c:pt>
                <c:pt idx="4">
                  <c:v>0.35953980237323213</c:v>
                </c:pt>
                <c:pt idx="5">
                  <c:v>0.12376035039183286</c:v>
                </c:pt>
                <c:pt idx="6">
                  <c:v>0.31921539302113677</c:v>
                </c:pt>
                <c:pt idx="7">
                  <c:v>0.10632234272531053</c:v>
                </c:pt>
                <c:pt idx="8">
                  <c:v>0.28249319816791552</c:v>
                </c:pt>
                <c:pt idx="9">
                  <c:v>0.20309546577481169</c:v>
                </c:pt>
                <c:pt idx="10">
                  <c:v>0.36666256168329209</c:v>
                </c:pt>
                <c:pt idx="11">
                  <c:v>0.14188202827189828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8E-6748-8BFC-02AE24D88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100"/>
        <c:axId val="1989624640"/>
        <c:axId val="1489154080"/>
      </c:barChart>
      <c:lineChart>
        <c:grouping val="standard"/>
        <c:varyColors val="0"/>
        <c:ser>
          <c:idx val="2"/>
          <c:order val="2"/>
          <c:tx>
            <c:strRef>
              <c:f>'1C'!$EQ$53:$EQ$54</c:f>
              <c:strCache>
                <c:ptCount val="1"/>
                <c:pt idx="0">
                  <c:v>MPKI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5"/>
            <c:spPr>
              <a:solidFill>
                <a:schemeClr val="accent4">
                  <a:lumMod val="60000"/>
                  <a:lumOff val="40000"/>
                </a:schemeClr>
              </a:solidFill>
              <a:ln w="31750">
                <a:solidFill>
                  <a:srgbClr val="C00000"/>
                </a:solidFill>
              </a:ln>
              <a:effectLst/>
            </c:spPr>
          </c:marker>
          <c:dPt>
            <c:idx val="2"/>
            <c:marker>
              <c:symbol val="circle"/>
              <c:size val="1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317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398E-6748-8BFC-02AE24D888DF}"/>
              </c:ext>
            </c:extLst>
          </c:dPt>
          <c:dPt>
            <c:idx val="4"/>
            <c:marker>
              <c:symbol val="circle"/>
              <c:size val="1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317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398E-6748-8BFC-02AE24D888DF}"/>
              </c:ext>
            </c:extLst>
          </c:dPt>
          <c:dPt>
            <c:idx val="6"/>
            <c:marker>
              <c:symbol val="circle"/>
              <c:size val="1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317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398E-6748-8BFC-02AE24D888DF}"/>
              </c:ext>
            </c:extLst>
          </c:dPt>
          <c:dPt>
            <c:idx val="8"/>
            <c:marker>
              <c:symbol val="circle"/>
              <c:size val="1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317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398E-6748-8BFC-02AE24D888DF}"/>
              </c:ext>
            </c:extLst>
          </c:dPt>
          <c:dPt>
            <c:idx val="10"/>
            <c:marker>
              <c:symbol val="circle"/>
              <c:size val="1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317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398E-6748-8BFC-02AE24D888DF}"/>
              </c:ext>
            </c:extLst>
          </c:dPt>
          <c:cat>
            <c:multiLvlStrRef>
              <c:f>'1C'!$EN$55:$EN$73</c:f>
              <c:multiLvlStrCache>
                <c:ptCount val="12"/>
                <c:lvl>
                  <c:pt idx="0">
                    <c:v>No-prefetching</c:v>
                  </c:pt>
                  <c:pt idx="1">
                    <c:v>Pythia </c:v>
                  </c:pt>
                  <c:pt idx="2">
                    <c:v>No-prefetching</c:v>
                  </c:pt>
                  <c:pt idx="3">
                    <c:v>Pythia </c:v>
                  </c:pt>
                  <c:pt idx="4">
                    <c:v>No-prefetching</c:v>
                  </c:pt>
                  <c:pt idx="5">
                    <c:v>Pythia </c:v>
                  </c:pt>
                  <c:pt idx="6">
                    <c:v>No-prefetching</c:v>
                  </c:pt>
                  <c:pt idx="7">
                    <c:v>Pythia </c:v>
                  </c:pt>
                  <c:pt idx="8">
                    <c:v>No-prefetching</c:v>
                  </c:pt>
                  <c:pt idx="9">
                    <c:v>Pythia </c:v>
                  </c:pt>
                  <c:pt idx="10">
                    <c:v>No-prefetching</c:v>
                  </c:pt>
                  <c:pt idx="11">
                    <c:v>Pythia </c:v>
                  </c:pt>
                </c:lvl>
                <c:lvl>
                  <c:pt idx="0">
                    <c:v>SPEC06</c:v>
                  </c:pt>
                  <c:pt idx="2">
                    <c:v>SPEC17</c:v>
                  </c:pt>
                  <c:pt idx="4">
                    <c:v>PARSEC</c:v>
                  </c:pt>
                  <c:pt idx="6">
                    <c:v>Ligra</c:v>
                  </c:pt>
                  <c:pt idx="8">
                    <c:v>CVP</c:v>
                  </c:pt>
                  <c:pt idx="10">
                    <c:v>AVG</c:v>
                  </c:pt>
                </c:lvl>
              </c:multiLvlStrCache>
            </c:multiLvlStrRef>
          </c:cat>
          <c:val>
            <c:numRef>
              <c:f>'1C'!$EQ$55:$EQ$73</c:f>
              <c:numCache>
                <c:formatCode>General</c:formatCode>
                <c:ptCount val="12"/>
                <c:pt idx="0">
                  <c:v>16.720044861798652</c:v>
                </c:pt>
                <c:pt idx="1">
                  <c:v>8.4510659832511017</c:v>
                </c:pt>
                <c:pt idx="2">
                  <c:v>19.655398903341744</c:v>
                </c:pt>
                <c:pt idx="3">
                  <c:v>4.7661134641709015</c:v>
                </c:pt>
                <c:pt idx="4">
                  <c:v>9.542309838899806</c:v>
                </c:pt>
                <c:pt idx="5">
                  <c:v>5.7169076835549797</c:v>
                </c:pt>
                <c:pt idx="6">
                  <c:v>18.232592810970559</c:v>
                </c:pt>
                <c:pt idx="7">
                  <c:v>8.4229879161506247</c:v>
                </c:pt>
                <c:pt idx="8">
                  <c:v>20.741168245392181</c:v>
                </c:pt>
                <c:pt idx="9">
                  <c:v>10.489092651372568</c:v>
                </c:pt>
                <c:pt idx="10">
                  <c:v>18.032120801096195</c:v>
                </c:pt>
                <c:pt idx="11">
                  <c:v>7.9886069938947433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398E-6748-8BFC-02AE24D88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1411776"/>
        <c:axId val="241649072"/>
      </c:lineChart>
      <c:catAx>
        <c:axId val="1989624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1489154080"/>
        <c:crosses val="autoZero"/>
        <c:auto val="1"/>
        <c:lblAlgn val="ctr"/>
        <c:lblOffset val="100"/>
        <c:noMultiLvlLbl val="0"/>
      </c:catAx>
      <c:valAx>
        <c:axId val="148915408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legreya Sans" pitchFamily="2" charset="0"/>
                    <a:ea typeface="+mn-ea"/>
                    <a:cs typeface="+mn-cs"/>
                  </a:defRPr>
                </a:pPr>
                <a:r>
                  <a:rPr lang="en-GB"/>
                  <a:t>Fraction of off-chip loads </a:t>
                </a:r>
              </a:p>
              <a:p>
                <a:pPr>
                  <a:defRPr/>
                </a:pPr>
                <a:r>
                  <a:rPr lang="en-GB"/>
                  <a:t>in the No-prefetching system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1989624640"/>
        <c:crosses val="autoZero"/>
        <c:crossBetween val="between"/>
        <c:majorUnit val="0.25"/>
      </c:valAx>
      <c:valAx>
        <c:axId val="24164907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legreya Sans" pitchFamily="2" charset="0"/>
                    <a:ea typeface="+mn-ea"/>
                    <a:cs typeface="+mn-cs"/>
                  </a:defRPr>
                </a:pPr>
                <a:r>
                  <a:rPr lang="en-US"/>
                  <a:t>LLC misses per kilo instructions (MPKI)</a:t>
                </a:r>
              </a:p>
            </c:rich>
          </c:tx>
          <c:layout>
            <c:manualLayout>
              <c:xMode val="edge"/>
              <c:yMode val="edge"/>
              <c:x val="0.95639422652075967"/>
              <c:y val="2.859012208262155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241411776"/>
        <c:crosses val="max"/>
        <c:crossBetween val="between"/>
      </c:valAx>
      <c:catAx>
        <c:axId val="241411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164907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22438440753166922"/>
          <c:y val="4.638326927410602E-2"/>
          <c:w val="0.41305142152510027"/>
          <c:h val="7.04913914125941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legreya Sans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  <a:latin typeface="Alegreya Sans" pitchFamily="2" charset="0"/>
        </a:defRPr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'1C'!$BD$24</c:f>
              <c:strCache>
                <c:ptCount val="1"/>
                <c:pt idx="0">
                  <c:v>On-chip cache access latency</c:v>
                </c:pt>
              </c:strCache>
            </c:strRef>
          </c:tx>
          <c:spPr>
            <a:solidFill>
              <a:schemeClr val="tx1"/>
            </a:solidFill>
            <a:ln w="9525">
              <a:solidFill>
                <a:schemeClr val="tx1"/>
              </a:solidFill>
            </a:ln>
            <a:effectLst/>
          </c:spPr>
          <c:invertIfNegative val="0"/>
          <c:cat>
            <c:strRef>
              <c:f>'1C'!$BC$25:$BC$30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'1C'!$BD$25:$BD$30</c:f>
              <c:numCache>
                <c:formatCode>General</c:formatCode>
                <c:ptCount val="6"/>
                <c:pt idx="0">
                  <c:v>58.490682</c:v>
                </c:pt>
                <c:pt idx="1">
                  <c:v>63.496032999999997</c:v>
                </c:pt>
                <c:pt idx="2">
                  <c:v>55.089602999999997</c:v>
                </c:pt>
                <c:pt idx="3">
                  <c:v>61.496034000000002</c:v>
                </c:pt>
                <c:pt idx="4">
                  <c:v>56.095683000000001</c:v>
                </c:pt>
                <c:pt idx="5">
                  <c:v>58.933607000000009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EF-8B4E-AB33-35B2ED938D56}"/>
            </c:ext>
          </c:extLst>
        </c:ser>
        <c:ser>
          <c:idx val="1"/>
          <c:order val="1"/>
          <c:tx>
            <c:strRef>
              <c:f>'1C'!$BE$24</c:f>
              <c:strCache>
                <c:ptCount val="1"/>
                <c:pt idx="0">
                  <c:v>Remaining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5"/>
              <c:layout>
                <c:manualLayout>
                  <c:x val="-8.9939489085435749E-4"/>
                  <c:y val="-0.28352991863770399"/>
                </c:manualLayout>
              </c:layout>
              <c:tx>
                <c:rich>
                  <a:bodyPr/>
                  <a:lstStyle/>
                  <a:p>
                    <a:r>
                      <a:rPr lang="en-US" sz="2800" b="1" dirty="0"/>
                      <a:t>147.1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3EF-8B4E-AB33-35B2ED938D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Alegreya Sans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'1C'!$BC$25:$BC$30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'1C'!$BE$25:$BE$30</c:f>
              <c:numCache>
                <c:formatCode>General</c:formatCode>
                <c:ptCount val="6"/>
                <c:pt idx="0">
                  <c:v>76.57486251536281</c:v>
                </c:pt>
                <c:pt idx="1">
                  <c:v>74.499456662350568</c:v>
                </c:pt>
                <c:pt idx="2">
                  <c:v>96.202368332259894</c:v>
                </c:pt>
                <c:pt idx="3">
                  <c:v>100.53033625378484</c:v>
                </c:pt>
                <c:pt idx="4">
                  <c:v>94.762737539426098</c:v>
                </c:pt>
                <c:pt idx="5">
                  <c:v>88.154549185781107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EF-8B4E-AB33-35B2ED938D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100"/>
        <c:axId val="796379760"/>
        <c:axId val="426019360"/>
      </c:barChart>
      <c:catAx>
        <c:axId val="796379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426019360"/>
        <c:crosses val="autoZero"/>
        <c:auto val="1"/>
        <c:lblAlgn val="ctr"/>
        <c:lblOffset val="100"/>
        <c:noMultiLvlLbl val="0"/>
      </c:catAx>
      <c:valAx>
        <c:axId val="426019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legreya Sans" pitchFamily="2" charset="0"/>
                    <a:ea typeface="+mn-ea"/>
                    <a:cs typeface="+mn-cs"/>
                  </a:defRPr>
                </a:pPr>
                <a:r>
                  <a:rPr lang="en-GB" sz="1800" dirty="0"/>
                  <a:t># stall cycles due to an off-chip load</a:t>
                </a:r>
              </a:p>
              <a:p>
                <a:pPr>
                  <a:defRPr/>
                </a:pPr>
                <a:r>
                  <a:rPr lang="en-GB" sz="1800" dirty="0"/>
                  <a:t>blocking instruction retirement </a:t>
                </a:r>
              </a:p>
              <a:p>
                <a:pPr>
                  <a:defRPr/>
                </a:pPr>
                <a:r>
                  <a:rPr lang="en-GB" sz="1800" dirty="0"/>
                  <a:t>from</a:t>
                </a:r>
                <a:r>
                  <a:rPr lang="en-GB" sz="1800" baseline="0" dirty="0"/>
                  <a:t> ROB</a:t>
                </a:r>
                <a:endParaRPr lang="en-GB" sz="1800" dirty="0"/>
              </a:p>
            </c:rich>
          </c:tx>
          <c:layout>
            <c:manualLayout>
              <c:xMode val="edge"/>
              <c:yMode val="edge"/>
              <c:x val="4.2372876643436471E-3"/>
              <c:y val="7.159822998361196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796379760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  <a:latin typeface="Alegreya Sans" pitchFamily="2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'1C'!$BD$24</c:f>
              <c:strCache>
                <c:ptCount val="1"/>
                <c:pt idx="0">
                  <c:v>On-chip cache access latency</c:v>
                </c:pt>
              </c:strCache>
            </c:strRef>
          </c:tx>
          <c:spPr>
            <a:solidFill>
              <a:schemeClr val="tx1"/>
            </a:solidFill>
            <a:ln w="9525">
              <a:solidFill>
                <a:schemeClr val="tx1"/>
              </a:solidFill>
            </a:ln>
            <a:effectLst/>
          </c:spPr>
          <c:invertIfNegative val="0"/>
          <c:cat>
            <c:strRef>
              <c:f>'1C'!$BC$25:$BC$30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'1C'!$BD$25:$BD$30</c:f>
              <c:numCache>
                <c:formatCode>General</c:formatCode>
                <c:ptCount val="6"/>
                <c:pt idx="0">
                  <c:v>58.490682</c:v>
                </c:pt>
                <c:pt idx="1">
                  <c:v>63.496032999999997</c:v>
                </c:pt>
                <c:pt idx="2">
                  <c:v>55.089602999999997</c:v>
                </c:pt>
                <c:pt idx="3">
                  <c:v>61.496034000000002</c:v>
                </c:pt>
                <c:pt idx="4">
                  <c:v>56.095683000000001</c:v>
                </c:pt>
                <c:pt idx="5">
                  <c:v>58.933607000000009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EF-8B4E-AB33-35B2ED938D56}"/>
            </c:ext>
          </c:extLst>
        </c:ser>
        <c:ser>
          <c:idx val="1"/>
          <c:order val="1"/>
          <c:tx>
            <c:strRef>
              <c:f>'1C'!$BE$24</c:f>
              <c:strCache>
                <c:ptCount val="1"/>
                <c:pt idx="0">
                  <c:v>Remaining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5"/>
              <c:layout>
                <c:manualLayout>
                  <c:x val="-8.9939489085435749E-4"/>
                  <c:y val="-0.28352991863770399"/>
                </c:manualLayout>
              </c:layout>
              <c:tx>
                <c:rich>
                  <a:bodyPr/>
                  <a:lstStyle/>
                  <a:p>
                    <a:r>
                      <a:rPr lang="en-US" sz="2800" b="1" dirty="0"/>
                      <a:t>147.1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3EF-8B4E-AB33-35B2ED938D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Alegreya Sans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'1C'!$BC$25:$BC$30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'1C'!$BE$25:$BE$30</c:f>
              <c:numCache>
                <c:formatCode>General</c:formatCode>
                <c:ptCount val="6"/>
                <c:pt idx="0">
                  <c:v>76.57486251536281</c:v>
                </c:pt>
                <c:pt idx="1">
                  <c:v>74.499456662350568</c:v>
                </c:pt>
                <c:pt idx="2">
                  <c:v>96.202368332259894</c:v>
                </c:pt>
                <c:pt idx="3">
                  <c:v>100.53033625378484</c:v>
                </c:pt>
                <c:pt idx="4">
                  <c:v>94.762737539426098</c:v>
                </c:pt>
                <c:pt idx="5">
                  <c:v>88.154549185781107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EF-8B4E-AB33-35B2ED938D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100"/>
        <c:axId val="796379760"/>
        <c:axId val="426019360"/>
      </c:barChart>
      <c:catAx>
        <c:axId val="796379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426019360"/>
        <c:crosses val="autoZero"/>
        <c:auto val="1"/>
        <c:lblAlgn val="ctr"/>
        <c:lblOffset val="100"/>
        <c:noMultiLvlLbl val="0"/>
      </c:catAx>
      <c:valAx>
        <c:axId val="426019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legreya Sans" pitchFamily="2" charset="0"/>
                    <a:ea typeface="+mn-ea"/>
                    <a:cs typeface="+mn-cs"/>
                  </a:defRPr>
                </a:pPr>
                <a:r>
                  <a:rPr lang="en-GB" sz="1800" dirty="0"/>
                  <a:t># stall cycles due to an off-chip load</a:t>
                </a:r>
              </a:p>
              <a:p>
                <a:pPr>
                  <a:defRPr/>
                </a:pPr>
                <a:r>
                  <a:rPr lang="en-GB" sz="1800" dirty="0"/>
                  <a:t>blocking instruction retirement </a:t>
                </a:r>
              </a:p>
              <a:p>
                <a:pPr>
                  <a:defRPr/>
                </a:pPr>
                <a:r>
                  <a:rPr lang="en-GB" sz="1800" dirty="0"/>
                  <a:t>from</a:t>
                </a:r>
                <a:r>
                  <a:rPr lang="en-GB" sz="1800" baseline="0" dirty="0"/>
                  <a:t> ROB</a:t>
                </a:r>
                <a:endParaRPr lang="en-GB" sz="1800" dirty="0"/>
              </a:p>
            </c:rich>
          </c:tx>
          <c:layout>
            <c:manualLayout>
              <c:xMode val="edge"/>
              <c:yMode val="edge"/>
              <c:x val="4.2372876643436471E-3"/>
              <c:y val="7.159822998361196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796379760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  <a:latin typeface="Alegreya Sans" pitchFamily="2" charset="0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43347517966836"/>
          <c:y val="0.11839443305145279"/>
          <c:w val="0.85191353702786399"/>
          <c:h val="0.659832715039517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'1C'!$FZ$12</c:f>
              <c:strCache>
                <c:ptCount val="1"/>
                <c:pt idx="0">
                  <c:v>HMP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'1C'!$FY$13:$FY$18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'1C'!$FZ$13:$FZ$18</c:f>
              <c:numCache>
                <c:formatCode>0.00</c:formatCode>
                <c:ptCount val="6"/>
                <c:pt idx="0">
                  <c:v>0.44119545454545445</c:v>
                </c:pt>
                <c:pt idx="1">
                  <c:v>0.4058782608695653</c:v>
                </c:pt>
                <c:pt idx="2">
                  <c:v>0.49015000000000009</c:v>
                </c:pt>
                <c:pt idx="3">
                  <c:v>0.32146500000000006</c:v>
                </c:pt>
                <c:pt idx="4">
                  <c:v>0.61766969696969687</c:v>
                </c:pt>
                <c:pt idx="5">
                  <c:v>0.47032454545454561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A3-1E41-8E6D-2557406001F8}"/>
            </c:ext>
          </c:extLst>
        </c:ser>
        <c:ser>
          <c:idx val="1"/>
          <c:order val="1"/>
          <c:tx>
            <c:strRef>
              <c:f>'1C'!$GA$12</c:f>
              <c:strCache>
                <c:ptCount val="1"/>
                <c:pt idx="0">
                  <c:v>TTP</c:v>
                </c:pt>
              </c:strCache>
            </c:strRef>
          </c:tx>
          <c:spPr>
            <a:pattFill prst="wdUpDiag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'1C'!$FY$13:$FY$18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'1C'!$GA$13:$GA$18</c:f>
              <c:numCache>
                <c:formatCode>0.00</c:formatCode>
                <c:ptCount val="6"/>
                <c:pt idx="0">
                  <c:v>0.11337272727272729</c:v>
                </c:pt>
                <c:pt idx="1">
                  <c:v>0.11045217391304347</c:v>
                </c:pt>
                <c:pt idx="2">
                  <c:v>0.16348333333333331</c:v>
                </c:pt>
                <c:pt idx="3">
                  <c:v>0.11496500000000001</c:v>
                </c:pt>
                <c:pt idx="4">
                  <c:v>0.27203636363636363</c:v>
                </c:pt>
                <c:pt idx="5">
                  <c:v>0.16611727272727272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A3-1E41-8E6D-2557406001F8}"/>
            </c:ext>
          </c:extLst>
        </c:ser>
        <c:ser>
          <c:idx val="2"/>
          <c:order val="2"/>
          <c:tx>
            <c:strRef>
              <c:f>'1C'!$GB$12</c:f>
              <c:strCache>
                <c:ptCount val="1"/>
                <c:pt idx="0">
                  <c:v>POPET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'1C'!$FY$13:$FY$18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'1C'!$GB$13:$GB$18</c:f>
              <c:numCache>
                <c:formatCode>0.00</c:formatCode>
                <c:ptCount val="6"/>
                <c:pt idx="0">
                  <c:v>0.82929090909090886</c:v>
                </c:pt>
                <c:pt idx="1">
                  <c:v>0.77941304347826079</c:v>
                </c:pt>
                <c:pt idx="2">
                  <c:v>0.72325833333333323</c:v>
                </c:pt>
                <c:pt idx="3">
                  <c:v>0.79347000000000012</c:v>
                </c:pt>
                <c:pt idx="4">
                  <c:v>0.73138181818181824</c:v>
                </c:pt>
                <c:pt idx="5">
                  <c:v>0.77140909090909071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A3-1E41-8E6D-2557406001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102565615"/>
        <c:axId val="96089279"/>
      </c:barChart>
      <c:catAx>
        <c:axId val="1025656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96089279"/>
        <c:crosses val="autoZero"/>
        <c:auto val="1"/>
        <c:lblAlgn val="ctr"/>
        <c:lblOffset val="100"/>
        <c:noMultiLvlLbl val="0"/>
      </c:catAx>
      <c:valAx>
        <c:axId val="960892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GB"/>
                  <a:t>Accuracy %</a:t>
                </a:r>
              </a:p>
            </c:rich>
          </c:tx>
          <c:layout>
            <c:manualLayout>
              <c:xMode val="edge"/>
              <c:yMode val="edge"/>
              <c:x val="5.4087665640221751E-3"/>
              <c:y val="0.167411691513629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02565615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31597871363721375"/>
          <c:y val="0"/>
          <c:w val="0.41228097318802387"/>
          <c:h val="8.13267174534113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212397078439215"/>
          <c:y val="0.11839443305145279"/>
          <c:w val="0.85385575571503813"/>
          <c:h val="0.677390723288554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'1C'!$FZ$34</c:f>
              <c:strCache>
                <c:ptCount val="1"/>
                <c:pt idx="0">
                  <c:v>HMP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'1C'!$FY$35:$FY$40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'1C'!$FZ$35:$FZ$40</c:f>
              <c:numCache>
                <c:formatCode>0.00</c:formatCode>
                <c:ptCount val="6"/>
                <c:pt idx="0">
                  <c:v>0.21489545454545453</c:v>
                </c:pt>
                <c:pt idx="1">
                  <c:v>0.17874347826086953</c:v>
                </c:pt>
                <c:pt idx="2">
                  <c:v>0.22140000000000001</c:v>
                </c:pt>
                <c:pt idx="3">
                  <c:v>9.0239999999999987E-2</c:v>
                </c:pt>
                <c:pt idx="4">
                  <c:v>0.3405545454545455</c:v>
                </c:pt>
                <c:pt idx="5">
                  <c:v>0.22307909090909095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73-9A4E-8D70-78434E62FBBB}"/>
            </c:ext>
          </c:extLst>
        </c:ser>
        <c:ser>
          <c:idx val="1"/>
          <c:order val="1"/>
          <c:tx>
            <c:strRef>
              <c:f>'1C'!$GA$34</c:f>
              <c:strCache>
                <c:ptCount val="1"/>
                <c:pt idx="0">
                  <c:v>TTP</c:v>
                </c:pt>
              </c:strCache>
            </c:strRef>
          </c:tx>
          <c:spPr>
            <a:pattFill prst="wdUpDiag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'1C'!$FY$35:$FY$40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'1C'!$GA$35:$GA$40</c:f>
              <c:numCache>
                <c:formatCode>0.00</c:formatCode>
                <c:ptCount val="6"/>
                <c:pt idx="0">
                  <c:v>0.95586818181818178</c:v>
                </c:pt>
                <c:pt idx="1">
                  <c:v>0.95967391304347838</c:v>
                </c:pt>
                <c:pt idx="2">
                  <c:v>0.94186666666666663</c:v>
                </c:pt>
                <c:pt idx="3">
                  <c:v>0.93979500000000016</c:v>
                </c:pt>
                <c:pt idx="4">
                  <c:v>0.94131212121212116</c:v>
                </c:pt>
                <c:pt idx="5">
                  <c:v>0.9478472727272732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73-9A4E-8D70-78434E62FBBB}"/>
            </c:ext>
          </c:extLst>
        </c:ser>
        <c:ser>
          <c:idx val="2"/>
          <c:order val="2"/>
          <c:tx>
            <c:strRef>
              <c:f>'1C'!$GB$34</c:f>
              <c:strCache>
                <c:ptCount val="1"/>
                <c:pt idx="0">
                  <c:v>POPET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'1C'!$FY$35:$FY$40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'1C'!$GB$35:$GB$40</c:f>
              <c:numCache>
                <c:formatCode>0.00</c:formatCode>
                <c:ptCount val="6"/>
                <c:pt idx="0">
                  <c:v>0.77488181818181834</c:v>
                </c:pt>
                <c:pt idx="1">
                  <c:v>0.67572173913043476</c:v>
                </c:pt>
                <c:pt idx="2">
                  <c:v>0.83355000000000001</c:v>
                </c:pt>
                <c:pt idx="3">
                  <c:v>0.69818999999999998</c:v>
                </c:pt>
                <c:pt idx="4">
                  <c:v>0.76205151515151526</c:v>
                </c:pt>
                <c:pt idx="5">
                  <c:v>0.74275545454545477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73-9A4E-8D70-78434E62F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102565615"/>
        <c:axId val="96089279"/>
      </c:barChart>
      <c:catAx>
        <c:axId val="1025656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96089279"/>
        <c:crosses val="autoZero"/>
        <c:auto val="1"/>
        <c:lblAlgn val="ctr"/>
        <c:lblOffset val="100"/>
        <c:noMultiLvlLbl val="0"/>
      </c:catAx>
      <c:valAx>
        <c:axId val="96089279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legreya Sans" pitchFamily="2" charset="0"/>
                    <a:ea typeface="+mn-ea"/>
                    <a:cs typeface="+mn-cs"/>
                  </a:defRPr>
                </a:pPr>
                <a:r>
                  <a:rPr lang="en-GB" dirty="0"/>
                  <a:t>Coverage %</a:t>
                </a:r>
              </a:p>
            </c:rich>
          </c:tx>
          <c:layout>
            <c:manualLayout>
              <c:xMode val="edge"/>
              <c:yMode val="edge"/>
              <c:x val="5.40644094273231E-3"/>
              <c:y val="0.234366229636627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102565615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3313664885691226"/>
          <c:y val="0"/>
          <c:w val="0.405529140864472"/>
          <c:h val="8.13267174534113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legreya Sans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  <a:latin typeface="Alegreya Sans" pitchFamily="2" charset="0"/>
        </a:defRPr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43347517966836"/>
          <c:y val="0.11839443305145279"/>
          <c:w val="0.85191353702786399"/>
          <c:h val="0.659832715039517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'1C'!$FZ$12</c:f>
              <c:strCache>
                <c:ptCount val="1"/>
                <c:pt idx="0">
                  <c:v>HMP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'1C'!$FY$13:$FY$18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'1C'!$FZ$13:$FZ$18</c:f>
              <c:numCache>
                <c:formatCode>0.00</c:formatCode>
                <c:ptCount val="6"/>
                <c:pt idx="0">
                  <c:v>0.44119545454545445</c:v>
                </c:pt>
                <c:pt idx="1">
                  <c:v>0.4058782608695653</c:v>
                </c:pt>
                <c:pt idx="2">
                  <c:v>0.49015000000000009</c:v>
                </c:pt>
                <c:pt idx="3">
                  <c:v>0.32146500000000006</c:v>
                </c:pt>
                <c:pt idx="4">
                  <c:v>0.61766969696969687</c:v>
                </c:pt>
                <c:pt idx="5">
                  <c:v>0.47032454545454561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A3-1E41-8E6D-2557406001F8}"/>
            </c:ext>
          </c:extLst>
        </c:ser>
        <c:ser>
          <c:idx val="1"/>
          <c:order val="1"/>
          <c:tx>
            <c:strRef>
              <c:f>'1C'!$GA$12</c:f>
              <c:strCache>
                <c:ptCount val="1"/>
                <c:pt idx="0">
                  <c:v>TTP</c:v>
                </c:pt>
              </c:strCache>
            </c:strRef>
          </c:tx>
          <c:spPr>
            <a:pattFill prst="wdUpDiag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'1C'!$FY$13:$FY$18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'1C'!$GA$13:$GA$18</c:f>
              <c:numCache>
                <c:formatCode>0.00</c:formatCode>
                <c:ptCount val="6"/>
                <c:pt idx="0">
                  <c:v>0.11337272727272729</c:v>
                </c:pt>
                <c:pt idx="1">
                  <c:v>0.11045217391304347</c:v>
                </c:pt>
                <c:pt idx="2">
                  <c:v>0.16348333333333331</c:v>
                </c:pt>
                <c:pt idx="3">
                  <c:v>0.11496500000000001</c:v>
                </c:pt>
                <c:pt idx="4">
                  <c:v>0.27203636363636363</c:v>
                </c:pt>
                <c:pt idx="5">
                  <c:v>0.16611727272727272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A3-1E41-8E6D-2557406001F8}"/>
            </c:ext>
          </c:extLst>
        </c:ser>
        <c:ser>
          <c:idx val="2"/>
          <c:order val="2"/>
          <c:tx>
            <c:strRef>
              <c:f>'1C'!$GB$12</c:f>
              <c:strCache>
                <c:ptCount val="1"/>
                <c:pt idx="0">
                  <c:v>POPET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'1C'!$FY$13:$FY$18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'1C'!$GB$13:$GB$18</c:f>
              <c:numCache>
                <c:formatCode>0.00</c:formatCode>
                <c:ptCount val="6"/>
                <c:pt idx="0">
                  <c:v>0.82929090909090886</c:v>
                </c:pt>
                <c:pt idx="1">
                  <c:v>0.77941304347826079</c:v>
                </c:pt>
                <c:pt idx="2">
                  <c:v>0.72325833333333323</c:v>
                </c:pt>
                <c:pt idx="3">
                  <c:v>0.79347000000000012</c:v>
                </c:pt>
                <c:pt idx="4">
                  <c:v>0.73138181818181824</c:v>
                </c:pt>
                <c:pt idx="5">
                  <c:v>0.77140909090909071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A3-1E41-8E6D-2557406001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102565615"/>
        <c:axId val="96089279"/>
      </c:barChart>
      <c:catAx>
        <c:axId val="1025656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96089279"/>
        <c:crosses val="autoZero"/>
        <c:auto val="1"/>
        <c:lblAlgn val="ctr"/>
        <c:lblOffset val="100"/>
        <c:noMultiLvlLbl val="0"/>
      </c:catAx>
      <c:valAx>
        <c:axId val="960892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GB"/>
                  <a:t>Accuracy %</a:t>
                </a:r>
              </a:p>
            </c:rich>
          </c:tx>
          <c:layout>
            <c:manualLayout>
              <c:xMode val="edge"/>
              <c:yMode val="edge"/>
              <c:x val="5.4087665640221751E-3"/>
              <c:y val="0.167411691513629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02565615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31597871363721375"/>
          <c:y val="0"/>
          <c:w val="0.41228097318802387"/>
          <c:h val="8.13267174534113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212397078439215"/>
          <c:y val="0.11839443305145279"/>
          <c:w val="0.85385575571503813"/>
          <c:h val="0.677390723288554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'1C'!$FZ$34</c:f>
              <c:strCache>
                <c:ptCount val="1"/>
                <c:pt idx="0">
                  <c:v>HMP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'1C'!$FY$35:$FY$40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'1C'!$FZ$35:$FZ$40</c:f>
              <c:numCache>
                <c:formatCode>0.00</c:formatCode>
                <c:ptCount val="6"/>
                <c:pt idx="0">
                  <c:v>0.21489545454545453</c:v>
                </c:pt>
                <c:pt idx="1">
                  <c:v>0.17874347826086953</c:v>
                </c:pt>
                <c:pt idx="2">
                  <c:v>0.22140000000000001</c:v>
                </c:pt>
                <c:pt idx="3">
                  <c:v>9.0239999999999987E-2</c:v>
                </c:pt>
                <c:pt idx="4">
                  <c:v>0.3405545454545455</c:v>
                </c:pt>
                <c:pt idx="5">
                  <c:v>0.22307909090909095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73-9A4E-8D70-78434E62FBBB}"/>
            </c:ext>
          </c:extLst>
        </c:ser>
        <c:ser>
          <c:idx val="1"/>
          <c:order val="1"/>
          <c:tx>
            <c:strRef>
              <c:f>'1C'!$GA$34</c:f>
              <c:strCache>
                <c:ptCount val="1"/>
                <c:pt idx="0">
                  <c:v>TTP</c:v>
                </c:pt>
              </c:strCache>
            </c:strRef>
          </c:tx>
          <c:spPr>
            <a:pattFill prst="wdUpDiag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'1C'!$FY$35:$FY$40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'1C'!$GA$35:$GA$40</c:f>
              <c:numCache>
                <c:formatCode>0.00</c:formatCode>
                <c:ptCount val="6"/>
                <c:pt idx="0">
                  <c:v>0.95586818181818178</c:v>
                </c:pt>
                <c:pt idx="1">
                  <c:v>0.95967391304347838</c:v>
                </c:pt>
                <c:pt idx="2">
                  <c:v>0.94186666666666663</c:v>
                </c:pt>
                <c:pt idx="3">
                  <c:v>0.93979500000000016</c:v>
                </c:pt>
                <c:pt idx="4">
                  <c:v>0.94131212121212116</c:v>
                </c:pt>
                <c:pt idx="5">
                  <c:v>0.9478472727272732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73-9A4E-8D70-78434E62FBBB}"/>
            </c:ext>
          </c:extLst>
        </c:ser>
        <c:ser>
          <c:idx val="2"/>
          <c:order val="2"/>
          <c:tx>
            <c:strRef>
              <c:f>'1C'!$GB$34</c:f>
              <c:strCache>
                <c:ptCount val="1"/>
                <c:pt idx="0">
                  <c:v>POPET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'1C'!$FY$35:$FY$40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'1C'!$GB$35:$GB$40</c:f>
              <c:numCache>
                <c:formatCode>0.00</c:formatCode>
                <c:ptCount val="6"/>
                <c:pt idx="0">
                  <c:v>0.77488181818181834</c:v>
                </c:pt>
                <c:pt idx="1">
                  <c:v>0.67572173913043476</c:v>
                </c:pt>
                <c:pt idx="2">
                  <c:v>0.83355000000000001</c:v>
                </c:pt>
                <c:pt idx="3">
                  <c:v>0.69818999999999998</c:v>
                </c:pt>
                <c:pt idx="4">
                  <c:v>0.76205151515151526</c:v>
                </c:pt>
                <c:pt idx="5">
                  <c:v>0.74275545454545477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73-9A4E-8D70-78434E62F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102565615"/>
        <c:axId val="96089279"/>
      </c:barChart>
      <c:catAx>
        <c:axId val="1025656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96089279"/>
        <c:crosses val="autoZero"/>
        <c:auto val="1"/>
        <c:lblAlgn val="ctr"/>
        <c:lblOffset val="100"/>
        <c:noMultiLvlLbl val="0"/>
      </c:catAx>
      <c:valAx>
        <c:axId val="96089279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legreya Sans" pitchFamily="2" charset="0"/>
                    <a:ea typeface="+mn-ea"/>
                    <a:cs typeface="+mn-cs"/>
                  </a:defRPr>
                </a:pPr>
                <a:r>
                  <a:rPr lang="en-GB" dirty="0"/>
                  <a:t>Coverage %</a:t>
                </a:r>
              </a:p>
            </c:rich>
          </c:tx>
          <c:layout>
            <c:manualLayout>
              <c:xMode val="edge"/>
              <c:yMode val="edge"/>
              <c:x val="5.40644094273231E-3"/>
              <c:y val="0.234366229636627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102565615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3313664885691226"/>
          <c:y val="0"/>
          <c:w val="0.405529140864472"/>
          <c:h val="8.13267174534113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legreya Sans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  <a:latin typeface="Alegreya Sans" pitchFamily="2" charset="0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 w="12700">
              <a:solidFill>
                <a:schemeClr val="tx1"/>
              </a:solidFill>
            </a:ln>
          </c:spPr>
          <c:dPt>
            <c:idx val="0"/>
            <c:bubble3D val="0"/>
            <c:explosion val="8"/>
            <c:spPr>
              <a:solidFill>
                <a:srgbClr val="D64038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44A-3B45-B1DA-7A4501EA2D0B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44A-3B45-B1DA-7A4501EA2D0B}"/>
              </c:ext>
            </c:extLst>
          </c:dPt>
          <c:dLbls>
            <c:delete val="1"/>
          </c:dLbls>
          <c:cat>
            <c:strRef>
              <c:f>'1C'!$ET$73:$ET$74</c:f>
              <c:strCache>
                <c:ptCount val="2"/>
                <c:pt idx="0">
                  <c:v>uncovered</c:v>
                </c:pt>
                <c:pt idx="1">
                  <c:v>covered by prefetcher</c:v>
                </c:pt>
              </c:strCache>
            </c:strRef>
          </c:cat>
          <c:val>
            <c:numRef>
              <c:f>'1C'!$EU$73:$EU$74</c:f>
              <c:numCache>
                <c:formatCode>General</c:formatCode>
                <c:ptCount val="2"/>
                <c:pt idx="0">
                  <c:v>0.49684832312901622</c:v>
                </c:pt>
                <c:pt idx="1">
                  <c:v>0.50315167687098383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44A-3B45-B1DA-7A4501EA2D0B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'cache-size-latency-comp'!$B$1</c:f>
              <c:strCache>
                <c:ptCount val="1"/>
                <c:pt idx="0">
                  <c:v>Size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iamond"/>
            <c:size val="20"/>
            <c:spPr>
              <a:solidFill>
                <a:srgbClr val="7030A0"/>
              </a:solidFill>
              <a:ln w="25400">
                <a:solidFill>
                  <a:schemeClr val="tx1"/>
                </a:solidFill>
              </a:ln>
              <a:effectLst/>
            </c:spPr>
          </c:marker>
          <c:trendline>
            <c:spPr>
              <a:ln w="50800" cap="rnd">
                <a:solidFill>
                  <a:schemeClr val="accent1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'cache-size-latency-comp'!$A$2:$A$6</c:f>
              <c:strCache>
                <c:ptCount val="5"/>
                <c:pt idx="0">
                  <c:v>Skylake (2015)</c:v>
                </c:pt>
                <c:pt idx="1">
                  <c:v>Sunny Cove (2019)</c:v>
                </c:pt>
                <c:pt idx="2">
                  <c:v>Willow Cove (2020)</c:v>
                </c:pt>
                <c:pt idx="3">
                  <c:v>Golden Cove P-core (2021)</c:v>
                </c:pt>
                <c:pt idx="4">
                  <c:v>Raptor Lake P-core (2022)</c:v>
                </c:pt>
              </c:strCache>
            </c:strRef>
          </c:cat>
          <c:val>
            <c:numRef>
              <c:f>'cache-size-latency-comp'!$B$2:$B$6</c:f>
              <c:numCache>
                <c:formatCode>General</c:formatCode>
                <c:ptCount val="5"/>
                <c:pt idx="0">
                  <c:v>256</c:v>
                </c:pt>
                <c:pt idx="1">
                  <c:v>512</c:v>
                </c:pt>
                <c:pt idx="2">
                  <c:v>1280</c:v>
                </c:pt>
                <c:pt idx="3">
                  <c:v>1280</c:v>
                </c:pt>
                <c:pt idx="4">
                  <c:v>2048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398-F24B-AEDE-F1980E98AE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5713839"/>
        <c:axId val="635715487"/>
      </c:lineChart>
      <c:catAx>
        <c:axId val="6357138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715487"/>
        <c:crosses val="autoZero"/>
        <c:auto val="1"/>
        <c:lblAlgn val="ctr"/>
        <c:lblOffset val="100"/>
        <c:noMultiLvlLbl val="0"/>
      </c:catAx>
      <c:valAx>
        <c:axId val="635715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400" b="1" dirty="0"/>
                  <a:t>L2 Size (KB)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713839"/>
        <c:crosses val="autoZero"/>
        <c:crossBetween val="between"/>
        <c:majorUnit val="51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2000">
          <a:solidFill>
            <a:schemeClr val="tx1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791485075410255"/>
          <c:y val="3.844562174602309E-2"/>
          <c:w val="0.71913039068019613"/>
          <c:h val="0.51298873229523223"/>
        </c:manualLayout>
      </c:layout>
      <c:lineChart>
        <c:grouping val="standard"/>
        <c:varyColors val="0"/>
        <c:ser>
          <c:idx val="1"/>
          <c:order val="0"/>
          <c:tx>
            <c:strRef>
              <c:f>'cache-size-latency-comp'!$C$1</c:f>
              <c:strCache>
                <c:ptCount val="1"/>
                <c:pt idx="0">
                  <c:v>Latency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6"/>
            <c:spPr>
              <a:solidFill>
                <a:srgbClr val="FFC000"/>
              </a:solidFill>
              <a:ln w="38100">
                <a:solidFill>
                  <a:srgbClr val="C00000"/>
                </a:solidFill>
              </a:ln>
              <a:effectLst/>
            </c:spPr>
          </c:marker>
          <c:trendline>
            <c:spPr>
              <a:ln w="50800" cap="rnd">
                <a:solidFill>
                  <a:srgbClr val="C00000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'cache-size-latency-comp'!$A$2:$A$6</c:f>
              <c:strCache>
                <c:ptCount val="5"/>
                <c:pt idx="0">
                  <c:v>Skylake (2015)</c:v>
                </c:pt>
                <c:pt idx="1">
                  <c:v>Sunny Cove (2019)</c:v>
                </c:pt>
                <c:pt idx="2">
                  <c:v>Willow Cove (2020)</c:v>
                </c:pt>
                <c:pt idx="3">
                  <c:v>Golden Cove P-core (2021)</c:v>
                </c:pt>
                <c:pt idx="4">
                  <c:v>Raptor Lake P-core (2022)</c:v>
                </c:pt>
              </c:strCache>
            </c:strRef>
          </c:cat>
          <c:val>
            <c:numRef>
              <c:f>'cache-size-latency-comp'!$C$2:$C$6</c:f>
              <c:numCache>
                <c:formatCode>General</c:formatCode>
                <c:ptCount val="5"/>
                <c:pt idx="0">
                  <c:v>12</c:v>
                </c:pt>
                <c:pt idx="1">
                  <c:v>13</c:v>
                </c:pt>
                <c:pt idx="2">
                  <c:v>14</c:v>
                </c:pt>
                <c:pt idx="3">
                  <c:v>15</c:v>
                </c:pt>
                <c:pt idx="4">
                  <c:v>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485-D748-A7C4-C3C3E8B8E4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5713839"/>
        <c:axId val="635715487"/>
      </c:lineChart>
      <c:catAx>
        <c:axId val="6357138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715487"/>
        <c:crosses val="autoZero"/>
        <c:auto val="1"/>
        <c:lblAlgn val="ctr"/>
        <c:lblOffset val="100"/>
        <c:noMultiLvlLbl val="0"/>
      </c:catAx>
      <c:valAx>
        <c:axId val="635715487"/>
        <c:scaling>
          <c:orientation val="minMax"/>
          <c:max val="17"/>
          <c:min val="1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400" b="1" dirty="0"/>
                  <a:t>L2 Latency (</a:t>
                </a:r>
                <a:r>
                  <a:rPr lang="en-GB" sz="2400" b="1" baseline="0" dirty="0"/>
                  <a:t>processor cycles)</a:t>
                </a:r>
                <a:endParaRPr lang="en-GB" sz="2400" b="1" dirty="0"/>
              </a:p>
            </c:rich>
          </c:tx>
          <c:layout>
            <c:manualLayout>
              <c:xMode val="edge"/>
              <c:yMode val="edge"/>
              <c:x val="2.1375772708883512E-2"/>
              <c:y val="9.8295410483654599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713839"/>
        <c:crosses val="autoZero"/>
        <c:crossBetween val="between"/>
        <c:majorUnit val="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2000">
          <a:solidFill>
            <a:schemeClr val="tx1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704863299899053"/>
          <c:y val="0.14156421087395166"/>
          <c:w val="0.81724549602951757"/>
          <c:h val="0.738276902633418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'1C'!$HE$26</c:f>
              <c:strCache>
                <c:ptCount val="1"/>
                <c:pt idx="0">
                  <c:v>Hermes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'1C'!$HD$27:$HD$32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GEOMEAN</c:v>
                </c:pt>
              </c:strCache>
            </c:strRef>
          </c:cat>
          <c:val>
            <c:numRef>
              <c:f>'1C'!$HE$27:$HE$32</c:f>
              <c:numCache>
                <c:formatCode>General</c:formatCode>
                <c:ptCount val="6"/>
                <c:pt idx="0">
                  <c:v>1.0965925758007928</c:v>
                </c:pt>
                <c:pt idx="1">
                  <c:v>1.1184787259908222</c:v>
                </c:pt>
                <c:pt idx="2">
                  <c:v>1.1060867058864818</c:v>
                </c:pt>
                <c:pt idx="3">
                  <c:v>1.1108185655413441</c:v>
                </c:pt>
                <c:pt idx="4">
                  <c:v>1.1308845241969439</c:v>
                </c:pt>
                <c:pt idx="5">
                  <c:v>1.1150078010146012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F5-3844-A1BB-C7BCCC626267}"/>
            </c:ext>
          </c:extLst>
        </c:ser>
        <c:ser>
          <c:idx val="1"/>
          <c:order val="1"/>
          <c:tx>
            <c:strRef>
              <c:f>'1C'!$HF$26</c:f>
              <c:strCache>
                <c:ptCount val="1"/>
                <c:pt idx="0">
                  <c:v>Pythia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'1C'!$HD$27:$HD$32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GEOMEAN</c:v>
                </c:pt>
              </c:strCache>
            </c:strRef>
          </c:cat>
          <c:val>
            <c:numRef>
              <c:f>'1C'!$HF$27:$HF$32</c:f>
              <c:numCache>
                <c:formatCode>General</c:formatCode>
                <c:ptCount val="6"/>
                <c:pt idx="0">
                  <c:v>1.2123014259619322</c:v>
                </c:pt>
                <c:pt idx="1">
                  <c:v>1.271460568242625</c:v>
                </c:pt>
                <c:pt idx="2">
                  <c:v>1.0567761626053607</c:v>
                </c:pt>
                <c:pt idx="3">
                  <c:v>1.1992451882494004</c:v>
                </c:pt>
                <c:pt idx="4">
                  <c:v>1.2108056604117088</c:v>
                </c:pt>
                <c:pt idx="5">
                  <c:v>1.2034179298429193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F5-3844-A1BB-C7BCCC626267}"/>
            </c:ext>
          </c:extLst>
        </c:ser>
        <c:ser>
          <c:idx val="2"/>
          <c:order val="2"/>
          <c:tx>
            <c:strRef>
              <c:f>'1C'!$HG$26</c:f>
              <c:strCache>
                <c:ptCount val="1"/>
                <c:pt idx="0">
                  <c:v>Pythia + Hermes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'1C'!$HD$27:$HD$32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GEOMEAN</c:v>
                </c:pt>
              </c:strCache>
            </c:strRef>
          </c:cat>
          <c:val>
            <c:numRef>
              <c:f>'1C'!$HG$27:$HG$32</c:f>
              <c:numCache>
                <c:formatCode>General</c:formatCode>
                <c:ptCount val="6"/>
                <c:pt idx="0">
                  <c:v>1.2627521348667647</c:v>
                </c:pt>
                <c:pt idx="1">
                  <c:v>1.3007233272994472</c:v>
                </c:pt>
                <c:pt idx="2">
                  <c:v>1.1279232637393573</c:v>
                </c:pt>
                <c:pt idx="3">
                  <c:v>1.2387960597037622</c:v>
                </c:pt>
                <c:pt idx="4">
                  <c:v>1.2853686640590727</c:v>
                </c:pt>
                <c:pt idx="5">
                  <c:v>1.2573588609599857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F5-3844-A1BB-C7BCCC626267}"/>
            </c:ext>
          </c:extLst>
        </c:ser>
        <c:ser>
          <c:idx val="3"/>
          <c:order val="3"/>
          <c:tx>
            <c:strRef>
              <c:f>'1C'!$HH$26</c:f>
              <c:strCache>
                <c:ptCount val="1"/>
                <c:pt idx="0">
                  <c:v>Pythia + Ideal Hermes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'1C'!$HD$27:$HD$32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GEOMEAN</c:v>
                </c:pt>
              </c:strCache>
            </c:strRef>
          </c:cat>
          <c:val>
            <c:numRef>
              <c:f>'1C'!$HH$27:$HH$32</c:f>
              <c:numCache>
                <c:formatCode>General</c:formatCode>
                <c:ptCount val="6"/>
                <c:pt idx="0">
                  <c:v>1.2919827663781318</c:v>
                </c:pt>
                <c:pt idx="1">
                  <c:v>1.3305181676717928</c:v>
                </c:pt>
                <c:pt idx="2">
                  <c:v>1.1416614271696575</c:v>
                </c:pt>
                <c:pt idx="3">
                  <c:v>1.2610353404239476</c:v>
                </c:pt>
                <c:pt idx="4">
                  <c:v>1.3239462115977865</c:v>
                </c:pt>
                <c:pt idx="5">
                  <c:v>1.2862782215722983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2F5-3844-A1BB-C7BCCC6262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1572335087"/>
        <c:axId val="1572348015"/>
      </c:barChart>
      <c:catAx>
        <c:axId val="15723350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572348015"/>
        <c:crosses val="autoZero"/>
        <c:auto val="1"/>
        <c:lblAlgn val="ctr"/>
        <c:lblOffset val="100"/>
        <c:noMultiLvlLbl val="0"/>
      </c:catAx>
      <c:valAx>
        <c:axId val="1572348015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GB"/>
                  <a:t>Geomean speedup</a:t>
                </a:r>
              </a:p>
              <a:p>
                <a:pPr>
                  <a:defRPr/>
                </a:pPr>
                <a:r>
                  <a:rPr lang="en-GB"/>
                  <a:t>over the No-prefetching system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57233508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6.8534709693782739E-2"/>
          <c:y val="1.2534562575842739E-2"/>
          <c:w val="0.92330442081480979"/>
          <c:h val="8.42117505787583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095362743223175"/>
          <c:y val="7.8255339902079682E-2"/>
          <c:w val="0.81334050159627636"/>
          <c:h val="0.809776409594949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'1C'!$JT$12</c:f>
              <c:strCache>
                <c:ptCount val="1"/>
                <c:pt idx="0">
                  <c:v>Hermes</c:v>
                </c:pt>
              </c:strCache>
            </c:strRef>
          </c:tx>
          <c:spPr>
            <a:solidFill>
              <a:srgbClr val="ED7D3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'1C'!$JS$13:$JS$18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'1C'!$JT$13:$JT$18</c:f>
              <c:numCache>
                <c:formatCode>0.00%</c:formatCode>
                <c:ptCount val="6"/>
                <c:pt idx="0">
                  <c:v>5.680496263835174E-2</c:v>
                </c:pt>
                <c:pt idx="1">
                  <c:v>2.9895445683178343E-2</c:v>
                </c:pt>
                <c:pt idx="2">
                  <c:v>0.27038208421009258</c:v>
                </c:pt>
                <c:pt idx="3">
                  <c:v>7.2652813816861103E-2</c:v>
                </c:pt>
                <c:pt idx="4">
                  <c:v>6.2029101912306039E-2</c:v>
                </c:pt>
                <c:pt idx="5">
                  <c:v>5.5441151982855971E-2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58-714C-A33E-4E1021F04CC5}"/>
            </c:ext>
          </c:extLst>
        </c:ser>
        <c:ser>
          <c:idx val="1"/>
          <c:order val="1"/>
          <c:tx>
            <c:strRef>
              <c:f>'1C'!$JU$12</c:f>
              <c:strCache>
                <c:ptCount val="1"/>
                <c:pt idx="0">
                  <c:v>Pythia</c:v>
                </c:pt>
              </c:strCache>
            </c:strRef>
          </c:tx>
          <c:spPr>
            <a:solidFill>
              <a:srgbClr val="4472C4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'1C'!$JS$13:$JS$18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'1C'!$JU$13:$JU$18</c:f>
              <c:numCache>
                <c:formatCode>0.00%</c:formatCode>
                <c:ptCount val="6"/>
                <c:pt idx="0">
                  <c:v>0.41861510559128073</c:v>
                </c:pt>
                <c:pt idx="1">
                  <c:v>0.24079544644193435</c:v>
                </c:pt>
                <c:pt idx="2">
                  <c:v>0.48616837229865795</c:v>
                </c:pt>
                <c:pt idx="3">
                  <c:v>0.37302095595573981</c:v>
                </c:pt>
                <c:pt idx="4">
                  <c:v>0.52322689681644596</c:v>
                </c:pt>
                <c:pt idx="5">
                  <c:v>0.38511861430126659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458-714C-A33E-4E1021F04CC5}"/>
            </c:ext>
          </c:extLst>
        </c:ser>
        <c:ser>
          <c:idx val="2"/>
          <c:order val="2"/>
          <c:tx>
            <c:strRef>
              <c:f>'1C'!$JV$12</c:f>
              <c:strCache>
                <c:ptCount val="1"/>
                <c:pt idx="0">
                  <c:v>Pythia + Hermes</c:v>
                </c:pt>
              </c:strCache>
            </c:strRef>
          </c:tx>
          <c:spPr>
            <a:solidFill>
              <a:sysClr val="windowText" lastClr="00000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'1C'!$JS$13:$JS$18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'1C'!$JV$13:$JV$18</c:f>
              <c:numCache>
                <c:formatCode>0.00%</c:formatCode>
                <c:ptCount val="6"/>
                <c:pt idx="0">
                  <c:v>0.4751081972624609</c:v>
                </c:pt>
                <c:pt idx="1">
                  <c:v>0.27920928913294168</c:v>
                </c:pt>
                <c:pt idx="2">
                  <c:v>0.65692914968598137</c:v>
                </c:pt>
                <c:pt idx="3">
                  <c:v>0.41847016586638813</c:v>
                </c:pt>
                <c:pt idx="4">
                  <c:v>0.60518267047915386</c:v>
                </c:pt>
                <c:pt idx="5">
                  <c:v>0.44428150675541156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458-714C-A33E-4E1021F04C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1696996847"/>
        <c:axId val="1698432975"/>
      </c:barChart>
      <c:catAx>
        <c:axId val="16969968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698432975"/>
        <c:crosses val="autoZero"/>
        <c:auto val="1"/>
        <c:lblAlgn val="ctr"/>
        <c:lblOffset val="100"/>
        <c:noMultiLvlLbl val="0"/>
      </c:catAx>
      <c:valAx>
        <c:axId val="1698432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GB" sz="1800" dirty="0">
                    <a:solidFill>
                      <a:srgbClr val="0000FF"/>
                    </a:solidFill>
                  </a:rPr>
                  <a:t>% increase in main memory requests</a:t>
                </a:r>
              </a:p>
              <a:p>
                <a:pPr>
                  <a:defRPr sz="1800"/>
                </a:pPr>
                <a:r>
                  <a:rPr lang="en-GB" sz="1800" dirty="0"/>
                  <a:t>over the No-prefetching system</a:t>
                </a:r>
              </a:p>
            </c:rich>
          </c:tx>
          <c:layout>
            <c:manualLayout>
              <c:xMode val="edge"/>
              <c:yMode val="edge"/>
              <c:x val="1.1059705512973451E-2"/>
              <c:y val="9.872102887819073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69699684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25062860022240052"/>
          <c:y val="0"/>
          <c:w val="0.54728810649592352"/>
          <c:h val="8.57839366888187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228651897682352"/>
          <c:y val="4.4119516011768854E-2"/>
          <c:w val="0.73337960643786149"/>
          <c:h val="0.7710738435629167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'1C_sensitivity'!$DM$16</c:f>
              <c:strCache>
                <c:ptCount val="1"/>
                <c:pt idx="0">
                  <c:v>Pythia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accent6">
                  <a:lumMod val="20000"/>
                  <a:lumOff val="80000"/>
                </a:schemeClr>
              </a:solidFill>
              <a:ln w="222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numRef>
              <c:f>'1C_sensitivity'!$DL$17:$DL$23</c:f>
              <c:numCache>
                <c:formatCode>General</c:formatCode>
                <c:ptCount val="7"/>
                <c:pt idx="0">
                  <c:v>200</c:v>
                </c:pt>
                <c:pt idx="1">
                  <c:v>400</c:v>
                </c:pt>
                <c:pt idx="2">
                  <c:v>800</c:v>
                </c:pt>
                <c:pt idx="3">
                  <c:v>1600</c:v>
                </c:pt>
                <c:pt idx="4">
                  <c:v>3200</c:v>
                </c:pt>
                <c:pt idx="5">
                  <c:v>6400</c:v>
                </c:pt>
                <c:pt idx="6">
                  <c:v>12800</c:v>
                </c:pt>
              </c:numCache>
            </c:numRef>
          </c:xVal>
          <c:yVal>
            <c:numRef>
              <c:f>'1C_sensitivity'!$DM$17:$DM$23</c:f>
              <c:numCache>
                <c:formatCode>General</c:formatCode>
                <c:ptCount val="7"/>
                <c:pt idx="0">
                  <c:v>0.90608419318314803</c:v>
                </c:pt>
                <c:pt idx="1">
                  <c:v>1.0297095740747912</c:v>
                </c:pt>
                <c:pt idx="2">
                  <c:v>1.1214855518485543</c:v>
                </c:pt>
                <c:pt idx="3">
                  <c:v>1.1842356739604609</c:v>
                </c:pt>
                <c:pt idx="4">
                  <c:v>1.2034179298429193</c:v>
                </c:pt>
                <c:pt idx="5">
                  <c:v>1.2051135002346152</c:v>
                </c:pt>
                <c:pt idx="6">
                  <c:v>1.2044401330082033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1CF-A941-BB5D-7A9EDC252B24}"/>
            </c:ext>
          </c:extLst>
        </c:ser>
        <c:ser>
          <c:idx val="1"/>
          <c:order val="1"/>
          <c:tx>
            <c:strRef>
              <c:f>'1C_sensitivity'!$DN$16</c:f>
              <c:strCache>
                <c:ptCount val="1"/>
                <c:pt idx="0">
                  <c:v>Hermes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15"/>
            <c:spPr>
              <a:solidFill>
                <a:schemeClr val="accent2"/>
              </a:solidFill>
              <a:ln w="25400">
                <a:solidFill>
                  <a:schemeClr val="tx1"/>
                </a:solidFill>
              </a:ln>
              <a:effectLst/>
            </c:spPr>
          </c:marker>
          <c:xVal>
            <c:numRef>
              <c:f>'1C_sensitivity'!$DL$17:$DL$23</c:f>
              <c:numCache>
                <c:formatCode>General</c:formatCode>
                <c:ptCount val="7"/>
                <c:pt idx="0">
                  <c:v>200</c:v>
                </c:pt>
                <c:pt idx="1">
                  <c:v>400</c:v>
                </c:pt>
                <c:pt idx="2">
                  <c:v>800</c:v>
                </c:pt>
                <c:pt idx="3">
                  <c:v>1600</c:v>
                </c:pt>
                <c:pt idx="4">
                  <c:v>3200</c:v>
                </c:pt>
                <c:pt idx="5">
                  <c:v>6400</c:v>
                </c:pt>
                <c:pt idx="6">
                  <c:v>12800</c:v>
                </c:pt>
              </c:numCache>
            </c:numRef>
          </c:xVal>
          <c:yVal>
            <c:numRef>
              <c:f>'1C_sensitivity'!$DN$17:$DN$23</c:f>
              <c:numCache>
                <c:formatCode>General</c:formatCode>
                <c:ptCount val="7"/>
                <c:pt idx="0">
                  <c:v>0.99513465218394548</c:v>
                </c:pt>
                <c:pt idx="1">
                  <c:v>1.0580698971081226</c:v>
                </c:pt>
                <c:pt idx="2">
                  <c:v>1.0896493972833718</c:v>
                </c:pt>
                <c:pt idx="3">
                  <c:v>1.1085083300990686</c:v>
                </c:pt>
                <c:pt idx="4">
                  <c:v>1.1150078010146012</c:v>
                </c:pt>
                <c:pt idx="5">
                  <c:v>1.117399750561247</c:v>
                </c:pt>
                <c:pt idx="6">
                  <c:v>1.1168046375150245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1CF-A941-BB5D-7A9EDC252B24}"/>
            </c:ext>
          </c:extLst>
        </c:ser>
        <c:ser>
          <c:idx val="2"/>
          <c:order val="2"/>
          <c:tx>
            <c:strRef>
              <c:f>'1C_sensitivity'!$DO$16</c:f>
              <c:strCache>
                <c:ptCount val="1"/>
                <c:pt idx="0">
                  <c:v>Pythia+Hermes</c:v>
                </c:pt>
              </c:strCache>
            </c:strRef>
          </c:tx>
          <c:spPr>
            <a:ln w="44450" cap="rnd">
              <a:solidFill>
                <a:sysClr val="windowText" lastClr="000000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rgbClr val="FFFF00"/>
              </a:solidFill>
              <a:ln w="31750">
                <a:solidFill>
                  <a:schemeClr val="tx1"/>
                </a:solidFill>
              </a:ln>
              <a:effectLst/>
            </c:spPr>
          </c:marker>
          <c:xVal>
            <c:numRef>
              <c:f>'1C_sensitivity'!$DL$17:$DL$23</c:f>
              <c:numCache>
                <c:formatCode>General</c:formatCode>
                <c:ptCount val="7"/>
                <c:pt idx="0">
                  <c:v>200</c:v>
                </c:pt>
                <c:pt idx="1">
                  <c:v>400</c:v>
                </c:pt>
                <c:pt idx="2">
                  <c:v>800</c:v>
                </c:pt>
                <c:pt idx="3">
                  <c:v>1600</c:v>
                </c:pt>
                <c:pt idx="4">
                  <c:v>3200</c:v>
                </c:pt>
                <c:pt idx="5">
                  <c:v>6400</c:v>
                </c:pt>
                <c:pt idx="6">
                  <c:v>12800</c:v>
                </c:pt>
              </c:numCache>
            </c:numRef>
          </c:xVal>
          <c:yVal>
            <c:numRef>
              <c:f>'1C_sensitivity'!$DO$17:$DO$23</c:f>
              <c:numCache>
                <c:formatCode>General</c:formatCode>
                <c:ptCount val="7"/>
                <c:pt idx="0">
                  <c:v>0.96844995795894095</c:v>
                </c:pt>
                <c:pt idx="1">
                  <c:v>1.068169897</c:v>
                </c:pt>
                <c:pt idx="2">
                  <c:v>1.1608000664466931</c:v>
                </c:pt>
                <c:pt idx="3">
                  <c:v>1.2324614429398084</c:v>
                </c:pt>
                <c:pt idx="4">
                  <c:v>1.2573588609599857</c:v>
                </c:pt>
                <c:pt idx="5">
                  <c:v>1.2593398752923024</c:v>
                </c:pt>
                <c:pt idx="6">
                  <c:v>1.2582983970838266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1CF-A941-BB5D-7A9EDC252B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2949648"/>
        <c:axId val="1027183680"/>
      </c:scatterChart>
      <c:valAx>
        <c:axId val="552949648"/>
        <c:scaling>
          <c:logBase val="2"/>
          <c:orientation val="minMax"/>
          <c:max val="12800"/>
          <c:min val="20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GB" dirty="0"/>
                  <a:t>Main Memory Bandwidth (in MT/s)</a:t>
                </a:r>
              </a:p>
            </c:rich>
          </c:tx>
          <c:layout>
            <c:manualLayout>
              <c:xMode val="edge"/>
              <c:yMode val="edge"/>
              <c:x val="0.31958243294396937"/>
              <c:y val="0.924537459633223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027183680"/>
        <c:crosses val="autoZero"/>
        <c:crossBetween val="midCat"/>
        <c:majorUnit val="2"/>
      </c:valAx>
      <c:valAx>
        <c:axId val="1027183680"/>
        <c:scaling>
          <c:orientation val="minMax"/>
          <c:min val="0.9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24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GB"/>
                  <a:t>Geomean speedup </a:t>
                </a:r>
              </a:p>
              <a:p>
                <a:pPr algn="ctr" rtl="0">
                  <a:defRPr/>
                </a:pPr>
                <a:r>
                  <a:rPr lang="en-GB"/>
                  <a:t>over the No-prefetching system</a:t>
                </a:r>
                <a:endParaRPr lang="en-IN"/>
              </a:p>
            </c:rich>
          </c:tx>
          <c:layout>
            <c:manualLayout>
              <c:xMode val="edge"/>
              <c:yMode val="edge"/>
              <c:x val="3.2168637787672113E-4"/>
              <c:y val="8.288979410635653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2400" b="0" i="0" u="none" strike="noStrike" kern="1200" baseline="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552949648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 sz="2400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680643879999953"/>
          <c:y val="0.10913044481039168"/>
          <c:w val="0.79056687626190825"/>
          <c:h val="0.71300222797282153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'1C_sensitivity'!$AU$24</c:f>
              <c:strCache>
                <c:ptCount val="1"/>
                <c:pt idx="0">
                  <c:v>Prefetcher-only</c:v>
                </c:pt>
              </c:strCache>
            </c:strRef>
          </c:tx>
          <c:spPr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'1C_sensitivity'!$AT$25:$AT$29</c:f>
              <c:strCache>
                <c:ptCount val="5"/>
                <c:pt idx="0">
                  <c:v>Pythia</c:v>
                </c:pt>
                <c:pt idx="1">
                  <c:v>Bingo</c:v>
                </c:pt>
                <c:pt idx="2">
                  <c:v>SPP</c:v>
                </c:pt>
                <c:pt idx="3">
                  <c:v>MLOP</c:v>
                </c:pt>
                <c:pt idx="4">
                  <c:v>SMS</c:v>
                </c:pt>
              </c:strCache>
            </c:strRef>
          </c:cat>
          <c:val>
            <c:numRef>
              <c:f>'1C_sensitivity'!$AU$25:$AU$29</c:f>
              <c:numCache>
                <c:formatCode>General</c:formatCode>
                <c:ptCount val="5"/>
                <c:pt idx="0">
                  <c:v>1.2034179298429193</c:v>
                </c:pt>
                <c:pt idx="1">
                  <c:v>1.193702020318959</c:v>
                </c:pt>
                <c:pt idx="2">
                  <c:v>1.1442631354656498</c:v>
                </c:pt>
                <c:pt idx="3">
                  <c:v>1.1347241990533141</c:v>
                </c:pt>
                <c:pt idx="4">
                  <c:v>1.0567775077033512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74-4548-B303-472DD72658D8}"/>
            </c:ext>
          </c:extLst>
        </c:ser>
        <c:ser>
          <c:idx val="3"/>
          <c:order val="1"/>
          <c:tx>
            <c:strRef>
              <c:f>'1C_sensitivity'!$AV$24</c:f>
              <c:strCache>
                <c:ptCount val="1"/>
                <c:pt idx="0">
                  <c:v>Prefetcher + Hermes</c:v>
                </c:pt>
              </c:strCache>
            </c:strRef>
          </c:tx>
          <c:spPr>
            <a:solidFill>
              <a:sysClr val="windowText" lastClr="00000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'1C_sensitivity'!$AT$25:$AT$29</c:f>
              <c:strCache>
                <c:ptCount val="5"/>
                <c:pt idx="0">
                  <c:v>Pythia</c:v>
                </c:pt>
                <c:pt idx="1">
                  <c:v>Bingo</c:v>
                </c:pt>
                <c:pt idx="2">
                  <c:v>SPP</c:v>
                </c:pt>
                <c:pt idx="3">
                  <c:v>MLOP</c:v>
                </c:pt>
                <c:pt idx="4">
                  <c:v>SMS</c:v>
                </c:pt>
              </c:strCache>
            </c:strRef>
          </c:cat>
          <c:val>
            <c:numRef>
              <c:f>'1C_sensitivity'!$AV$25:$AV$29</c:f>
              <c:numCache>
                <c:formatCode>General</c:formatCode>
                <c:ptCount val="5"/>
                <c:pt idx="0">
                  <c:v>1.2573588609599857</c:v>
                </c:pt>
                <c:pt idx="1">
                  <c:v>1.2554302804063777</c:v>
                </c:pt>
                <c:pt idx="2">
                  <c:v>1.1947812094098638</c:v>
                </c:pt>
                <c:pt idx="3">
                  <c:v>1.2104023536225561</c:v>
                </c:pt>
                <c:pt idx="4">
                  <c:v>1.1341604361865578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74-4548-B303-472DD72658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96996847"/>
        <c:axId val="1698432975"/>
      </c:barChart>
      <c:catAx>
        <c:axId val="16969968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698432975"/>
        <c:crosses val="autoZero"/>
        <c:auto val="1"/>
        <c:lblAlgn val="ctr"/>
        <c:lblOffset val="100"/>
        <c:noMultiLvlLbl val="0"/>
      </c:catAx>
      <c:valAx>
        <c:axId val="1698432975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GB"/>
                  <a:t>Geomean speedup </a:t>
                </a:r>
                <a:endParaRPr lang="en-IN"/>
              </a:p>
              <a:p>
                <a:pPr>
                  <a:defRPr/>
                </a:pPr>
                <a:r>
                  <a:rPr lang="en-GB"/>
                  <a:t>over the No-prefetching system </a:t>
                </a:r>
                <a:endParaRPr lang="en-IN"/>
              </a:p>
            </c:rich>
          </c:tx>
          <c:layout>
            <c:manualLayout>
              <c:xMode val="edge"/>
              <c:yMode val="edge"/>
              <c:x val="1.9835267111670096E-3"/>
              <c:y val="9.501183178113280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69699684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23952678671708286"/>
          <c:y val="2.3432923257176333E-3"/>
          <c:w val="0.70656115289412436"/>
          <c:h val="8.2020028691492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400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[dmf_micro22_2.xlsx]1C!PivotTable3</c:name>
    <c:fmtId val="-1"/>
  </c:pivotSource>
  <c:chart>
    <c:autoTitleDeleted val="0"/>
    <c:pivotFmts>
      <c:pivotFmt>
        <c:idx val="0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436779296026961"/>
          <c:y val="3.4168644591749266E-2"/>
          <c:w val="0.76988841097105865"/>
          <c:h val="0.5648929333695866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'1C'!$EO$53:$EO$54</c:f>
              <c:strCache>
                <c:ptCount val="1"/>
                <c:pt idx="0">
                  <c:v>Blocking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'1C'!$EN$55:$EN$73</c:f>
              <c:multiLvlStrCache>
                <c:ptCount val="12"/>
                <c:lvl>
                  <c:pt idx="0">
                    <c:v>No-prefetching</c:v>
                  </c:pt>
                  <c:pt idx="1">
                    <c:v>Pythia </c:v>
                  </c:pt>
                  <c:pt idx="2">
                    <c:v>No-prefetching</c:v>
                  </c:pt>
                  <c:pt idx="3">
                    <c:v>Pythia </c:v>
                  </c:pt>
                  <c:pt idx="4">
                    <c:v>No-prefetching</c:v>
                  </c:pt>
                  <c:pt idx="5">
                    <c:v>Pythia </c:v>
                  </c:pt>
                  <c:pt idx="6">
                    <c:v>No-prefetching</c:v>
                  </c:pt>
                  <c:pt idx="7">
                    <c:v>Pythia </c:v>
                  </c:pt>
                  <c:pt idx="8">
                    <c:v>No-prefetching</c:v>
                  </c:pt>
                  <c:pt idx="9">
                    <c:v>Pythia </c:v>
                  </c:pt>
                  <c:pt idx="10">
                    <c:v>No-prefetching</c:v>
                  </c:pt>
                  <c:pt idx="11">
                    <c:v>Pythia </c:v>
                  </c:pt>
                </c:lvl>
                <c:lvl>
                  <c:pt idx="0">
                    <c:v>SPEC06</c:v>
                  </c:pt>
                  <c:pt idx="2">
                    <c:v>SPEC17</c:v>
                  </c:pt>
                  <c:pt idx="4">
                    <c:v>PARSEC</c:v>
                  </c:pt>
                  <c:pt idx="6">
                    <c:v>Ligra</c:v>
                  </c:pt>
                  <c:pt idx="8">
                    <c:v>CVP</c:v>
                  </c:pt>
                  <c:pt idx="10">
                    <c:v>AVG</c:v>
                  </c:pt>
                </c:lvl>
              </c:multiLvlStrCache>
            </c:multiLvlStrRef>
          </c:cat>
          <c:val>
            <c:numRef>
              <c:f>'1C'!$EO$55:$EO$73</c:f>
              <c:numCache>
                <c:formatCode>General</c:formatCode>
                <c:ptCount val="12"/>
                <c:pt idx="0">
                  <c:v>0.59585518516415181</c:v>
                </c:pt>
                <c:pt idx="1">
                  <c:v>0.2715596563891598</c:v>
                </c:pt>
                <c:pt idx="2">
                  <c:v>0.50345065955083734</c:v>
                </c:pt>
                <c:pt idx="3">
                  <c:v>0.19754606492471877</c:v>
                </c:pt>
                <c:pt idx="4">
                  <c:v>0.64046019762676787</c:v>
                </c:pt>
                <c:pt idx="5">
                  <c:v>0.42323355802356716</c:v>
                </c:pt>
                <c:pt idx="6">
                  <c:v>0.68078460697886323</c:v>
                </c:pt>
                <c:pt idx="7">
                  <c:v>0.23748447242690371</c:v>
                </c:pt>
                <c:pt idx="8">
                  <c:v>0.71750680183208437</c:v>
                </c:pt>
                <c:pt idx="9">
                  <c:v>0.56666449562521315</c:v>
                </c:pt>
                <c:pt idx="10">
                  <c:v>0.63333743831670775</c:v>
                </c:pt>
                <c:pt idx="11">
                  <c:v>0.35496629485711795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8E-6748-8BFC-02AE24D888DF}"/>
            </c:ext>
          </c:extLst>
        </c:ser>
        <c:ser>
          <c:idx val="1"/>
          <c:order val="1"/>
          <c:tx>
            <c:strRef>
              <c:f>'1C'!$EP$53:$EP$54</c:f>
              <c:strCache>
                <c:ptCount val="1"/>
                <c:pt idx="0">
                  <c:v>Non-blocking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'1C'!$EN$55:$EN$73</c:f>
              <c:multiLvlStrCache>
                <c:ptCount val="12"/>
                <c:lvl>
                  <c:pt idx="0">
                    <c:v>No-prefetching</c:v>
                  </c:pt>
                  <c:pt idx="1">
                    <c:v>Pythia </c:v>
                  </c:pt>
                  <c:pt idx="2">
                    <c:v>No-prefetching</c:v>
                  </c:pt>
                  <c:pt idx="3">
                    <c:v>Pythia </c:v>
                  </c:pt>
                  <c:pt idx="4">
                    <c:v>No-prefetching</c:v>
                  </c:pt>
                  <c:pt idx="5">
                    <c:v>Pythia </c:v>
                  </c:pt>
                  <c:pt idx="6">
                    <c:v>No-prefetching</c:v>
                  </c:pt>
                  <c:pt idx="7">
                    <c:v>Pythia </c:v>
                  </c:pt>
                  <c:pt idx="8">
                    <c:v>No-prefetching</c:v>
                  </c:pt>
                  <c:pt idx="9">
                    <c:v>Pythia </c:v>
                  </c:pt>
                  <c:pt idx="10">
                    <c:v>No-prefetching</c:v>
                  </c:pt>
                  <c:pt idx="11">
                    <c:v>Pythia </c:v>
                  </c:pt>
                </c:lvl>
                <c:lvl>
                  <c:pt idx="0">
                    <c:v>SPEC06</c:v>
                  </c:pt>
                  <c:pt idx="2">
                    <c:v>SPEC17</c:v>
                  </c:pt>
                  <c:pt idx="4">
                    <c:v>PARSEC</c:v>
                  </c:pt>
                  <c:pt idx="6">
                    <c:v>Ligra</c:v>
                  </c:pt>
                  <c:pt idx="8">
                    <c:v>CVP</c:v>
                  </c:pt>
                  <c:pt idx="10">
                    <c:v>AVG</c:v>
                  </c:pt>
                </c:lvl>
              </c:multiLvlStrCache>
            </c:multiLvlStrRef>
          </c:cat>
          <c:val>
            <c:numRef>
              <c:f>'1C'!$EP$55:$EP$73</c:f>
              <c:numCache>
                <c:formatCode>General</c:formatCode>
                <c:ptCount val="12"/>
                <c:pt idx="0">
                  <c:v>0.40414481483584824</c:v>
                </c:pt>
                <c:pt idx="1">
                  <c:v>0.13884122118482115</c:v>
                </c:pt>
                <c:pt idx="2">
                  <c:v>0.49654934044916266</c:v>
                </c:pt>
                <c:pt idx="3">
                  <c:v>9.7338904959380509E-2</c:v>
                </c:pt>
                <c:pt idx="4">
                  <c:v>0.35953980237323213</c:v>
                </c:pt>
                <c:pt idx="5">
                  <c:v>0.12376035039183286</c:v>
                </c:pt>
                <c:pt idx="6">
                  <c:v>0.31921539302113677</c:v>
                </c:pt>
                <c:pt idx="7">
                  <c:v>0.10632234272531053</c:v>
                </c:pt>
                <c:pt idx="8">
                  <c:v>0.28249319816791552</c:v>
                </c:pt>
                <c:pt idx="9">
                  <c:v>0.20309546577481169</c:v>
                </c:pt>
                <c:pt idx="10">
                  <c:v>0.36666256168329209</c:v>
                </c:pt>
                <c:pt idx="11">
                  <c:v>0.14188202827189828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8E-6748-8BFC-02AE24D88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100"/>
        <c:axId val="1989624640"/>
        <c:axId val="1489154080"/>
      </c:barChart>
      <c:lineChart>
        <c:grouping val="standard"/>
        <c:varyColors val="0"/>
        <c:ser>
          <c:idx val="2"/>
          <c:order val="2"/>
          <c:tx>
            <c:strRef>
              <c:f>'1C'!$EQ$53:$EQ$54</c:f>
              <c:strCache>
                <c:ptCount val="1"/>
                <c:pt idx="0">
                  <c:v>MPKI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5"/>
            <c:spPr>
              <a:solidFill>
                <a:schemeClr val="accent4">
                  <a:lumMod val="60000"/>
                  <a:lumOff val="40000"/>
                </a:schemeClr>
              </a:solidFill>
              <a:ln w="31750">
                <a:solidFill>
                  <a:srgbClr val="C00000"/>
                </a:solidFill>
              </a:ln>
              <a:effectLst/>
            </c:spPr>
          </c:marker>
          <c:dPt>
            <c:idx val="2"/>
            <c:marker>
              <c:symbol val="circle"/>
              <c:size val="1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317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398E-6748-8BFC-02AE24D888DF}"/>
              </c:ext>
            </c:extLst>
          </c:dPt>
          <c:dPt>
            <c:idx val="4"/>
            <c:marker>
              <c:symbol val="circle"/>
              <c:size val="1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317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398E-6748-8BFC-02AE24D888DF}"/>
              </c:ext>
            </c:extLst>
          </c:dPt>
          <c:dPt>
            <c:idx val="6"/>
            <c:marker>
              <c:symbol val="circle"/>
              <c:size val="1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317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398E-6748-8BFC-02AE24D888DF}"/>
              </c:ext>
            </c:extLst>
          </c:dPt>
          <c:dPt>
            <c:idx val="8"/>
            <c:marker>
              <c:symbol val="circle"/>
              <c:size val="1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317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398E-6748-8BFC-02AE24D888DF}"/>
              </c:ext>
            </c:extLst>
          </c:dPt>
          <c:dPt>
            <c:idx val="10"/>
            <c:marker>
              <c:symbol val="circle"/>
              <c:size val="1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317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398E-6748-8BFC-02AE24D888DF}"/>
              </c:ext>
            </c:extLst>
          </c:dPt>
          <c:cat>
            <c:multiLvlStrRef>
              <c:f>'1C'!$EN$55:$EN$73</c:f>
              <c:multiLvlStrCache>
                <c:ptCount val="12"/>
                <c:lvl>
                  <c:pt idx="0">
                    <c:v>No-prefetching</c:v>
                  </c:pt>
                  <c:pt idx="1">
                    <c:v>Pythia </c:v>
                  </c:pt>
                  <c:pt idx="2">
                    <c:v>No-prefetching</c:v>
                  </c:pt>
                  <c:pt idx="3">
                    <c:v>Pythia </c:v>
                  </c:pt>
                  <c:pt idx="4">
                    <c:v>No-prefetching</c:v>
                  </c:pt>
                  <c:pt idx="5">
                    <c:v>Pythia </c:v>
                  </c:pt>
                  <c:pt idx="6">
                    <c:v>No-prefetching</c:v>
                  </c:pt>
                  <c:pt idx="7">
                    <c:v>Pythia </c:v>
                  </c:pt>
                  <c:pt idx="8">
                    <c:v>No-prefetching</c:v>
                  </c:pt>
                  <c:pt idx="9">
                    <c:v>Pythia </c:v>
                  </c:pt>
                  <c:pt idx="10">
                    <c:v>No-prefetching</c:v>
                  </c:pt>
                  <c:pt idx="11">
                    <c:v>Pythia </c:v>
                  </c:pt>
                </c:lvl>
                <c:lvl>
                  <c:pt idx="0">
                    <c:v>SPEC06</c:v>
                  </c:pt>
                  <c:pt idx="2">
                    <c:v>SPEC17</c:v>
                  </c:pt>
                  <c:pt idx="4">
                    <c:v>PARSEC</c:v>
                  </c:pt>
                  <c:pt idx="6">
                    <c:v>Ligra</c:v>
                  </c:pt>
                  <c:pt idx="8">
                    <c:v>CVP</c:v>
                  </c:pt>
                  <c:pt idx="10">
                    <c:v>AVG</c:v>
                  </c:pt>
                </c:lvl>
              </c:multiLvlStrCache>
            </c:multiLvlStrRef>
          </c:cat>
          <c:val>
            <c:numRef>
              <c:f>'1C'!$EQ$55:$EQ$73</c:f>
              <c:numCache>
                <c:formatCode>General</c:formatCode>
                <c:ptCount val="12"/>
                <c:pt idx="0">
                  <c:v>16.720044861798652</c:v>
                </c:pt>
                <c:pt idx="1">
                  <c:v>8.4510659832511017</c:v>
                </c:pt>
                <c:pt idx="2">
                  <c:v>19.655398903341744</c:v>
                </c:pt>
                <c:pt idx="3">
                  <c:v>4.7661134641709015</c:v>
                </c:pt>
                <c:pt idx="4">
                  <c:v>9.542309838899806</c:v>
                </c:pt>
                <c:pt idx="5">
                  <c:v>5.7169076835549797</c:v>
                </c:pt>
                <c:pt idx="6">
                  <c:v>18.232592810970559</c:v>
                </c:pt>
                <c:pt idx="7">
                  <c:v>8.4229879161506247</c:v>
                </c:pt>
                <c:pt idx="8">
                  <c:v>20.741168245392181</c:v>
                </c:pt>
                <c:pt idx="9">
                  <c:v>10.489092651372568</c:v>
                </c:pt>
                <c:pt idx="10">
                  <c:v>18.032120801096195</c:v>
                </c:pt>
                <c:pt idx="11">
                  <c:v>7.9886069938947433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398E-6748-8BFC-02AE24D88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1411776"/>
        <c:axId val="241649072"/>
      </c:lineChart>
      <c:catAx>
        <c:axId val="1989624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1489154080"/>
        <c:crosses val="autoZero"/>
        <c:auto val="1"/>
        <c:lblAlgn val="ctr"/>
        <c:lblOffset val="100"/>
        <c:noMultiLvlLbl val="0"/>
      </c:catAx>
      <c:valAx>
        <c:axId val="148915408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legreya Sans" pitchFamily="2" charset="0"/>
                    <a:ea typeface="+mn-ea"/>
                    <a:cs typeface="+mn-cs"/>
                  </a:defRPr>
                </a:pPr>
                <a:r>
                  <a:rPr lang="en-GB"/>
                  <a:t>Fraction of off-chip loads </a:t>
                </a:r>
              </a:p>
              <a:p>
                <a:pPr>
                  <a:defRPr/>
                </a:pPr>
                <a:r>
                  <a:rPr lang="en-GB"/>
                  <a:t>in the No-prefetching system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1989624640"/>
        <c:crosses val="autoZero"/>
        <c:crossBetween val="between"/>
        <c:majorUnit val="0.25"/>
      </c:valAx>
      <c:valAx>
        <c:axId val="24164907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legreya Sans" pitchFamily="2" charset="0"/>
                    <a:ea typeface="+mn-ea"/>
                    <a:cs typeface="+mn-cs"/>
                  </a:defRPr>
                </a:pPr>
                <a:r>
                  <a:rPr lang="en-US"/>
                  <a:t>LLC misses per kilo instructions (MPKI)</a:t>
                </a:r>
              </a:p>
            </c:rich>
          </c:tx>
          <c:layout>
            <c:manualLayout>
              <c:xMode val="edge"/>
              <c:yMode val="edge"/>
              <c:x val="0.95639422652075967"/>
              <c:y val="2.859012208262155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241411776"/>
        <c:crosses val="max"/>
        <c:crossBetween val="between"/>
      </c:valAx>
      <c:catAx>
        <c:axId val="241411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164907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22438440753166922"/>
          <c:y val="4.638326927410602E-2"/>
          <c:w val="0.41305142152510027"/>
          <c:h val="7.04913914125941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legreya Sans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  <a:latin typeface="Alegreya Sans" pitchFamily="2" charset="0"/>
        </a:defRPr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DA43C-4C76-4DC1-B557-1933397398DF}" type="datetimeFigureOut">
              <a:rPr lang="en-CH" smtClean="0"/>
              <a:t>10/5/22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4AB11-ED51-4041-ABF3-98774B65612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38846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H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793F4-8E1E-4CDB-AE5F-DC093960CF4B}" type="slidenum">
              <a:rPr lang="en-CH" smtClean="0"/>
              <a:t>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24407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 me give you a brief overview of Hermes.</a:t>
            </a:r>
          </a:p>
          <a:p>
            <a:r>
              <a:rPr lang="en-US" dirty="0"/>
              <a:t>This is how a traditional cache hierarchy looks like in today’s processor.</a:t>
            </a:r>
          </a:p>
          <a:p>
            <a:r>
              <a:rPr lang="en-US" dirty="0"/>
              <a:t>[CLICK] And this is how the memory latency timeline looks like for an off-chip load in the baseline system</a:t>
            </a:r>
          </a:p>
          <a:p>
            <a:r>
              <a:rPr lang="en-US" dirty="0"/>
              <a:t>[CLICK] If the ROB has a latency tolerance limit up till here, the processor stalls for the remaining cycles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14242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Hermes employs an off-chip predictor named POPET.</a:t>
            </a:r>
          </a:p>
          <a:p>
            <a:r>
              <a:rPr lang="en-US" dirty="0"/>
              <a:t>[CLICK] For every load generated in the core, Hermes consults POPET to predict whether this load would go off-chip or not</a:t>
            </a:r>
          </a:p>
          <a:p>
            <a:r>
              <a:rPr lang="en-US" dirty="0"/>
              <a:t>[CLICK] If the load is predicted to go off-chip, Hermes waits for the address translation to finish, which happens in parallel with L1 cache access</a:t>
            </a:r>
          </a:p>
          <a:p>
            <a:r>
              <a:rPr lang="en-US" dirty="0"/>
              <a:t>[CLICK] And then issues a speculative memory request, which we call a Hermes request, </a:t>
            </a:r>
          </a:p>
          <a:p>
            <a:r>
              <a:rPr lang="en-US" dirty="0"/>
              <a:t>directly to the main memory controller to start fetching the data from the main memory,</a:t>
            </a:r>
          </a:p>
          <a:p>
            <a:r>
              <a:rPr lang="en-US" dirty="0"/>
              <a:t>While also concurrently accessing the cache hierarchy for such a load.</a:t>
            </a:r>
          </a:p>
          <a:p>
            <a:r>
              <a:rPr lang="en-US" dirty="0"/>
              <a:t>[CLICK] If the off-chip prediction is correct, the load would eventually miss the LLC and arrive at the memory controller</a:t>
            </a:r>
          </a:p>
          <a:p>
            <a:r>
              <a:rPr lang="en-US" dirty="0"/>
              <a:t>Where it will simply wait for the ongoing Hermes request to finish, thus hiding the entire cache access latency from its critical path.</a:t>
            </a:r>
          </a:p>
          <a:p>
            <a:r>
              <a:rPr lang="en-US" dirty="0"/>
              <a:t>Once the data returns from the main memory, Hermes returns the data to the core [CLICK], </a:t>
            </a:r>
          </a:p>
          <a:p>
            <a:r>
              <a:rPr lang="en-US" dirty="0"/>
              <a:t>Thus, saving the precious stall cycles induced by the off-chip load [CLICK], which in turn provides performance benefit.</a:t>
            </a:r>
          </a:p>
          <a:p>
            <a:r>
              <a:rPr lang="en-US" dirty="0"/>
              <a:t>[CLICK] Hermes trains POPET when the data finally returns to the core, closing the feedback loop.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56127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let’s discuss how to design this off-chip predictor.</a:t>
            </a:r>
          </a:p>
          <a:p>
            <a:r>
              <a:rPr lang="en-US" dirty="0"/>
              <a:t>So, there are multiple prior works that can be used either directly or with small modifications for off-chip load prediction.</a:t>
            </a:r>
          </a:p>
          <a:p>
            <a:r>
              <a:rPr lang="en-US" dirty="0"/>
              <a:t>These works can be broadly categorized into two classes.</a:t>
            </a:r>
          </a:p>
          <a:p>
            <a:r>
              <a:rPr lang="en-US" dirty="0"/>
              <a:t>[CLICK] History-based predictor introduced by HMP, uses a branch-predictor like hybrid predictor design </a:t>
            </a:r>
          </a:p>
          <a:p>
            <a:r>
              <a:rPr lang="en-US" dirty="0"/>
              <a:t>to identify which requests are going to miss L1 cache. </a:t>
            </a:r>
          </a:p>
          <a:p>
            <a:r>
              <a:rPr lang="en-US" dirty="0"/>
              <a:t>We can easily extend HMP’s design to predict loads that are going to miss the entire cache hierarchy.</a:t>
            </a:r>
          </a:p>
          <a:p>
            <a:r>
              <a:rPr lang="en-US" dirty="0"/>
              <a:t>[CLICK] Tracking-based methods, on the other hand, explicitly track cache contents </a:t>
            </a:r>
          </a:p>
          <a:p>
            <a:r>
              <a:rPr lang="en-US" dirty="0"/>
              <a:t>to predict which load requests are going to miss the cache hierarchy.</a:t>
            </a:r>
          </a:p>
          <a:p>
            <a:r>
              <a:rPr lang="en-US" dirty="0"/>
              <a:t>[CLICK] These tracking-based methods poses two key challenges…</a:t>
            </a:r>
          </a:p>
          <a:p>
            <a:r>
              <a:rPr lang="en-US" dirty="0"/>
              <a:t>[CLICK] First,…</a:t>
            </a:r>
          </a:p>
          <a:p>
            <a:r>
              <a:rPr lang="en-US" dirty="0"/>
              <a:t>[CLICK] Second,…</a:t>
            </a:r>
          </a:p>
          <a:p>
            <a:endParaRPr lang="en-US" dirty="0"/>
          </a:p>
          <a:p>
            <a:r>
              <a:rPr lang="en-US" dirty="0"/>
              <a:t>[CLICK] POPET takes a completely different approach to predict off-chip load requests by learning from program behavior.</a:t>
            </a:r>
          </a:p>
          <a:p>
            <a:r>
              <a:rPr lang="en-US" dirty="0"/>
              <a:t>[CLICK] It aims to correlate multiple different types of program features with off-chip load requests </a:t>
            </a:r>
          </a:p>
          <a:p>
            <a:r>
              <a:rPr lang="en-US" dirty="0"/>
              <a:t>to provide accurate predictions with much lower storage overhead and design complexity.</a:t>
            </a:r>
          </a:p>
          <a:p>
            <a:endParaRPr lang="en-US" dirty="0"/>
          </a:p>
          <a:p>
            <a:r>
              <a:rPr lang="en-US" dirty="0"/>
              <a:t>[CLICK] In our paper, we compare POPET against predictors inspired from these prior works and show that </a:t>
            </a:r>
          </a:p>
          <a:p>
            <a:r>
              <a:rPr lang="en-US" dirty="0"/>
              <a:t>[CLICK] POPET provides both higher accuracy and performance than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52492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let’s deep dive into our off-chip predictor design.</a:t>
            </a:r>
          </a:p>
          <a:p>
            <a:r>
              <a:rPr lang="en-US" dirty="0"/>
              <a:t>Our predictor, named as POPET, is designed using hashed-perceptron model.</a:t>
            </a:r>
          </a:p>
          <a:p>
            <a:r>
              <a:rPr lang="en-US" dirty="0"/>
              <a:t>[CLICK] where each feature has its own weight table</a:t>
            </a:r>
          </a:p>
          <a:p>
            <a:r>
              <a:rPr lang="en-US" dirty="0"/>
              <a:t>That stores the correlation between feature value and the off-chip prediction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96284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Hermes predicts using POPET using simple operations like table lookup, addition, and comparison.</a:t>
            </a:r>
          </a:p>
          <a:p>
            <a:r>
              <a:rPr lang="en-US" dirty="0"/>
              <a:t>Let me give you an example on how POPET’s prediction works.</a:t>
            </a:r>
          </a:p>
          <a:p>
            <a:r>
              <a:rPr lang="en-US" dirty="0"/>
              <a:t>POPET’s prediction works in three stages.</a:t>
            </a:r>
          </a:p>
          <a:p>
            <a:r>
              <a:rPr lang="en-US" dirty="0"/>
              <a:t>[CLICK] In the first stage, POPET extracts the features from the load request</a:t>
            </a:r>
          </a:p>
          <a:p>
            <a:r>
              <a:rPr lang="en-US" dirty="0"/>
              <a:t>[CLICK] In the second stage, each feature value is hashed and used as an index to retrieve the weights from each individual weight tables</a:t>
            </a:r>
          </a:p>
          <a:p>
            <a:r>
              <a:rPr lang="en-US" dirty="0"/>
              <a:t>[CLICK] In the third stage, the retrieved weights are accumulated and the cumulative weight is used to compute the activation function.</a:t>
            </a:r>
          </a:p>
          <a:p>
            <a:r>
              <a:rPr lang="en-US" dirty="0"/>
              <a:t>[CLICK] If the cumulative weight is higher than the activation threshold, POPET predicts that the load would go off-chip.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14258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let’s understand how to train POPET.</a:t>
            </a:r>
          </a:p>
          <a:p>
            <a:r>
              <a:rPr lang="en-US" dirty="0"/>
              <a:t>For this let’s assume the previous example where the load is predicted to go off-chip.</a:t>
            </a:r>
          </a:p>
          <a:p>
            <a:r>
              <a:rPr lang="en-US" dirty="0"/>
              <a:t>[CLICK] But in reality, the load didn’t go off-chip</a:t>
            </a:r>
          </a:p>
          <a:p>
            <a:r>
              <a:rPr lang="en-US" dirty="0"/>
              <a:t>[CLICK] this means the activation which have triggered before, shouldn’t have triggered</a:t>
            </a:r>
          </a:p>
          <a:p>
            <a:r>
              <a:rPr lang="en-US" dirty="0"/>
              <a:t>Which means, the cumulative weight should be lower than the activation threshold</a:t>
            </a:r>
          </a:p>
          <a:p>
            <a:r>
              <a:rPr lang="en-US" dirty="0"/>
              <a:t>[CLICK] Now to adjust the feature weights, POPET again indexes each weight table using the hashed feature values</a:t>
            </a:r>
          </a:p>
          <a:p>
            <a:r>
              <a:rPr lang="en-US" dirty="0"/>
              <a:t>[CLICK] And simply decrement each weight from the individual weight tables.</a:t>
            </a:r>
          </a:p>
          <a:p>
            <a:r>
              <a:rPr lang="en-US" dirty="0"/>
              <a:t>Thus, by using simple increment and decrement operations, POPET continuously learns from program behavior to accurately predict off-chip loads.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99969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let’s evaluate Hermes.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02875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evaluate Hermes using </a:t>
            </a:r>
            <a:r>
              <a:rPr lang="en-US" dirty="0" err="1"/>
              <a:t>ChampSim</a:t>
            </a:r>
            <a:r>
              <a:rPr lang="en-US" dirty="0"/>
              <a:t> simulator,</a:t>
            </a:r>
          </a:p>
          <a:p>
            <a:r>
              <a:rPr lang="en-US" dirty="0"/>
              <a:t>[CLICK] using a wide range of memory-intensive traces spanning across SPEC CPU, PARSEC, </a:t>
            </a:r>
            <a:r>
              <a:rPr lang="en-US" dirty="0" err="1"/>
              <a:t>Ligra</a:t>
            </a:r>
            <a:r>
              <a:rPr lang="en-US" dirty="0"/>
              <a:t>, and real-world applications</a:t>
            </a:r>
          </a:p>
          <a:p>
            <a:r>
              <a:rPr lang="en-US" dirty="0"/>
              <a:t>[CLICK] We compare Hermes with five LLC prefetchers</a:t>
            </a:r>
          </a:p>
          <a:p>
            <a:r>
              <a:rPr lang="en-US" dirty="0"/>
              <a:t>[CLICK] and two off-chip predictors extended from prior 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690130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our evaluation, we consider</a:t>
            </a:r>
          </a:p>
          <a:p>
            <a:r>
              <a:rPr lang="en-US" dirty="0"/>
              <a:t>[CLICK] a 5 cycle L1-D</a:t>
            </a:r>
          </a:p>
          <a:p>
            <a:r>
              <a:rPr lang="en-US" dirty="0"/>
              <a:t>[CLICK] 15 cycle L2</a:t>
            </a:r>
          </a:p>
          <a:p>
            <a:r>
              <a:rPr lang="en-US" dirty="0"/>
              <a:t>[CLICK] and 55 cycle LLC round-trip latency.</a:t>
            </a:r>
          </a:p>
          <a:p>
            <a:endParaRPr lang="en-US" dirty="0"/>
          </a:p>
          <a:p>
            <a:r>
              <a:rPr lang="en-US" dirty="0"/>
              <a:t>[CLICK] The latency for Hermes to issue a request directly to the main memory controller (after the address translation) depends on …</a:t>
            </a:r>
          </a:p>
          <a:p>
            <a:r>
              <a:rPr lang="en-US" dirty="0"/>
              <a:t>[CLICK] For this reason we sweep this latency from 0-cycles to 24-cycles in our paper.</a:t>
            </a:r>
          </a:p>
          <a:p>
            <a:r>
              <a:rPr lang="en-US" dirty="0"/>
              <a:t>[CLICK] But in this presentation, I am going to show you results considering a 6-cycle latency.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552772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first analyze the single-core performance improvement.</a:t>
            </a:r>
          </a:p>
          <a:p>
            <a:r>
              <a:rPr lang="en-US" dirty="0"/>
              <a:t>[CLICK] This is how Hermes and a state-of-the-art prefetcher Pythia improves performance on top of a no-prefetching system.</a:t>
            </a:r>
          </a:p>
          <a:p>
            <a:r>
              <a:rPr lang="en-US" dirty="0"/>
              <a:t>[CLICK] The first takeaway is that Hermes alone provides nearly 50%...</a:t>
            </a:r>
          </a:p>
          <a:p>
            <a:r>
              <a:rPr lang="en-US" dirty="0"/>
              <a:t>[CLICK] Now if we combine Hermes with Pythia, that provides an additional 5.4% performance improvement on top of a strong baseline that has Pythia.</a:t>
            </a:r>
          </a:p>
          <a:p>
            <a:r>
              <a:rPr lang="en-US" dirty="0"/>
              <a:t>[CLICK] And finally, if we compare Hermes’s performance benefit with the Ideal Hermes that has an ideal off-chip predictor,</a:t>
            </a:r>
          </a:p>
          <a:p>
            <a:r>
              <a:rPr lang="en-US" dirty="0"/>
              <a:t>We see that Hermes provides nearly 90% performance benefit of the Ideal Hermes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63988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key problem that we are trying to address in this work is stemming from Off-chip load request</a:t>
            </a:r>
          </a:p>
          <a:p>
            <a:r>
              <a:rPr lang="en-US" dirty="0"/>
              <a:t>[CLICK] As we know, these off-chip load requests often stall…,</a:t>
            </a:r>
          </a:p>
          <a:p>
            <a:r>
              <a:rPr lang="en-US" dirty="0"/>
              <a:t>[CLICK] which severely limits the performance of a core.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425045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performance improvement comes at a cost of increase in main memory requests.</a:t>
            </a:r>
          </a:p>
          <a:p>
            <a:r>
              <a:rPr lang="en-US" dirty="0"/>
              <a:t>This graph shows the increase in the main memory request over the no-prefetching system provided by the three configurations.</a:t>
            </a:r>
          </a:p>
          <a:p>
            <a:r>
              <a:rPr lang="en-US" dirty="0"/>
              <a:t>[CLICK] As we can see, Hermes increases the main memory requests by 5.5% on average on top of the no-prefetching system..</a:t>
            </a:r>
          </a:p>
          <a:p>
            <a:r>
              <a:rPr lang="en-US" dirty="0"/>
              <a:t>Whereas Pythia increases …</a:t>
            </a:r>
          </a:p>
          <a:p>
            <a:r>
              <a:rPr lang="en-US" dirty="0"/>
              <a:t>If we combine two together, then it increases the main memory request by an additional 5.9%.</a:t>
            </a:r>
          </a:p>
          <a:p>
            <a:r>
              <a:rPr lang="en-US" dirty="0"/>
              <a:t>[CLICK] Now, if we compare this increase in the main memory request with the performance improvement each of these configurations are providing,</a:t>
            </a:r>
          </a:p>
          <a:p>
            <a:r>
              <a:rPr lang="en-US" dirty="0"/>
              <a:t>We see that</a:t>
            </a:r>
          </a:p>
          <a:p>
            <a:r>
              <a:rPr lang="en-US" dirty="0"/>
              <a:t>[CLICK] For every 1% performance benefit, Pythia …</a:t>
            </a:r>
          </a:p>
          <a:p>
            <a:r>
              <a:rPr lang="en-US" dirty="0"/>
              <a:t>[CLICK] This basically shows that Hermes is much more bandwidth efficient than a traditional data prefetcher like Pythia.</a:t>
            </a:r>
          </a:p>
          <a:p>
            <a:r>
              <a:rPr lang="en-US" dirty="0"/>
              <a:t>And for this reason [NEXT]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012408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we evaluate Pythia and Hermes over a wide range of memory bandwidth configurations, we see that,</a:t>
            </a:r>
          </a:p>
          <a:p>
            <a:r>
              <a:rPr lang="en-US" dirty="0"/>
              <a:t>[CLICK] In these extremely-bandwidth constrained configurations, which are in fact roughly modeling per-core main memory bandwidth of commercial processors,</a:t>
            </a:r>
          </a:p>
          <a:p>
            <a:r>
              <a:rPr lang="en-US" dirty="0"/>
              <a:t>Hermes even outperforms Pythia.</a:t>
            </a:r>
          </a:p>
          <a:p>
            <a:r>
              <a:rPr lang="en-US" dirty="0"/>
              <a:t>[CLICK] And if we combine both of them, the combination of Hermes and Pythia outperforms Pythia in every bandwidth configurations.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949720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these observations are not only true for Pythia.</a:t>
            </a:r>
          </a:p>
          <a:p>
            <a:r>
              <a:rPr lang="en-US" dirty="0"/>
              <a:t>We evaluate Hermes combined with multiple prior baseline state-of-the-art prefetchers and find that</a:t>
            </a:r>
          </a:p>
          <a:p>
            <a:r>
              <a:rPr lang="en-US" dirty="0"/>
              <a:t>Hermes consistently improves performance on top of a wide range of baseline prefetchers.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681256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these performance benefit comes at a </a:t>
            </a:r>
          </a:p>
          <a:p>
            <a:r>
              <a:rPr lang="en-US" dirty="0"/>
              <a:t>[CLICK] modest 4KB storage overhead per core and</a:t>
            </a:r>
          </a:p>
          <a:p>
            <a:r>
              <a:rPr lang="en-US" dirty="0"/>
              <a:t>[CLICK] 1.5% power overhead on top an Intel Alder Lake-like performance-core configuration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703973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many more evaluation results:</a:t>
            </a:r>
          </a:p>
          <a:p>
            <a:r>
              <a:rPr lang="en-US" dirty="0"/>
              <a:t>For example, a wide range of performance sensitivity study by varying…in the paper.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339834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many more evaluation results:</a:t>
            </a:r>
          </a:p>
          <a:p>
            <a:r>
              <a:rPr lang="en-US" dirty="0"/>
              <a:t>For example, a wide range of performance sensitivity study by varying…in the paper.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842520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Thus to summarize…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556392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Hermes advocates …</a:t>
            </a:r>
          </a:p>
          <a:p>
            <a:r>
              <a:rPr lang="en-US" dirty="0"/>
              <a:t>[CLICK] We show that off-chip load prediction…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876545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That’s why we open-source our artifact.</a:t>
            </a:r>
          </a:p>
          <a:p>
            <a:r>
              <a:rPr lang="en-US" dirty="0"/>
              <a:t>It can be freely downloaded from our GitHub repository.</a:t>
            </a:r>
          </a:p>
          <a:p>
            <a:r>
              <a:rPr lang="en-US" dirty="0"/>
              <a:t>In this artifact, [CLICK] you will get all the workload traces we have used to evaluate Hermes,</a:t>
            </a:r>
          </a:p>
          <a:p>
            <a:r>
              <a:rPr lang="en-US" dirty="0"/>
              <a:t>[CLICK] 13 types of data prefetchers proposed in the past and</a:t>
            </a:r>
          </a:p>
          <a:p>
            <a:r>
              <a:rPr lang="en-US" dirty="0"/>
              <a:t>[CLICK] 9 types of off-chip predictors out of the 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794855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if you want to impalement your own off-chip predictor, that’s also very easy.</a:t>
            </a:r>
          </a:p>
          <a:p>
            <a:r>
              <a:rPr lang="en-US" dirty="0"/>
              <a:t>All you have to do is to extend the </a:t>
            </a:r>
            <a:r>
              <a:rPr lang="en-US" dirty="0" err="1"/>
              <a:t>OffchipPred</a:t>
            </a:r>
            <a:r>
              <a:rPr lang="en-US" dirty="0"/>
              <a:t> base class…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36301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Architects have primarily relied on two key techniques to reduce latency of such loads:</a:t>
            </a:r>
          </a:p>
          <a:p>
            <a:r>
              <a:rPr lang="en-US" dirty="0"/>
              <a:t>[CLICK] By employing sophisticated data prefetchers</a:t>
            </a:r>
          </a:p>
          <a:p>
            <a:r>
              <a:rPr lang="en-US" dirty="0"/>
              <a:t>[CLICK] And Increasing size of the on-chip cache hierarchy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155723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define your own train() and predict() functions</a:t>
            </a:r>
          </a:p>
          <a:p>
            <a:r>
              <a:rPr lang="en-US" dirty="0"/>
              <a:t>[CLICK] the infrastructure will automatically provide statistics like precision and recall out of the 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787097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hope that high-accuracy off-chip prediction can further enable a multitude of optimization possibilities, for example:</a:t>
            </a:r>
          </a:p>
          <a:p>
            <a:r>
              <a:rPr lang="en-US" dirty="0"/>
              <a:t>[CLICK] prioritizing loads … to improve performance and fairness in extreme core processors</a:t>
            </a:r>
          </a:p>
          <a:p>
            <a:r>
              <a:rPr lang="en-US" dirty="0"/>
              <a:t>[CLICK] better instruction scheduling for data dependent loads</a:t>
            </a:r>
          </a:p>
          <a:p>
            <a:r>
              <a:rPr lang="en-US" dirty="0"/>
              <a:t>[CLICK] and many more…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215964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With that hope, I will conclude my talk.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I will be very happy to take any question from the audience.</a:t>
            </a:r>
            <a:endParaRPr lang="en-CH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793F4-8E1E-4CDB-AE5F-DC093960CF4B}" type="slidenum">
              <a:rPr lang="en-CH" smtClean="0"/>
              <a:t>33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74295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work, we show that prior prefetchers successfully prefetch a significant fraction of the off-chip load requests.</a:t>
            </a:r>
          </a:p>
          <a:p>
            <a:r>
              <a:rPr lang="en-US" dirty="0"/>
              <a:t>[CLICK] However, nearly 50% of the off-chip loads in a system without any prefetcher are still going off-chip even in presence of a state-of-the-art prefetcher</a:t>
            </a:r>
          </a:p>
          <a:p>
            <a:r>
              <a:rPr lang="en-US" dirty="0"/>
              <a:t>[CLICK] And 70% of these off-chip loads even block the ROB.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27528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if we focus on the off-chip loads that are still going to the main memory even in presence of a state-of-the-art prefetcher,</a:t>
            </a:r>
          </a:p>
          <a:p>
            <a:r>
              <a:rPr lang="en-US" dirty="0"/>
              <a:t>We observe that the on-chip cache access latency…</a:t>
            </a:r>
          </a:p>
          <a:p>
            <a:r>
              <a:rPr lang="en-US" dirty="0"/>
              <a:t>[CLICK] We show that nearly 40% of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43360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the cache hierarchy continue to grow in size and complexity, as noted by previous works,</a:t>
            </a:r>
          </a:p>
          <a:p>
            <a:r>
              <a:rPr lang="en-US" dirty="0"/>
              <a:t>As well as a trend that we see in recent processors,</a:t>
            </a:r>
          </a:p>
          <a:p>
            <a:r>
              <a:rPr lang="en-US" dirty="0"/>
              <a:t>This problem is only going to get exacerbated even more in future generation processors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43941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Thus to alleviate this problem, the goal of our work is to improve…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80567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Towards this we propose Hermes, which is based on two key ideas.</a:t>
            </a:r>
          </a:p>
          <a:p>
            <a:r>
              <a:rPr lang="en-US" dirty="0"/>
              <a:t>[CLICK] Hermes predicts which…</a:t>
            </a:r>
          </a:p>
          <a:p>
            <a:r>
              <a:rPr lang="en-US" dirty="0"/>
              <a:t>[CLICK] Hermes starts fetching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51967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enable accurate off-chip prediction, </a:t>
            </a:r>
          </a:p>
          <a:p>
            <a:r>
              <a:rPr lang="en-US" dirty="0"/>
              <a:t>Hermes employs the first perceptron-based off-chip load predictor</a:t>
            </a:r>
          </a:p>
          <a:p>
            <a:r>
              <a:rPr lang="en-US" dirty="0"/>
              <a:t>[CLICK] that identifies loads …</a:t>
            </a:r>
          </a:p>
          <a:p>
            <a:r>
              <a:rPr lang="en-US" dirty="0"/>
              <a:t>[CLICK] by only learning from multiple…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75558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6060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200" b="1" i="0">
                <a:latin typeface="Lato Black" panose="020F0502020204030203" pitchFamily="34" charset="77"/>
                <a:cs typeface="Segoe UI" panose="020B05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41954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Lato" panose="020F0502020204030203" pitchFamily="34" charset="77"/>
                <a:cs typeface="Segoe UI" panose="020B0502040204020203" pitchFamily="34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Lato" panose="020F0502020204030203" pitchFamily="34" charset="77"/>
                <a:cs typeface="Segoe UI" panose="020B0502040204020203" pitchFamily="34" charset="0"/>
              </a:defRPr>
            </a:lvl2pPr>
            <a:lvl3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3pPr>
            <a:lvl4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4pPr>
            <a:lvl5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77054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1400" smtClean="0">
                <a:latin typeface="Lato" panose="020F0502020204030203" pitchFamily="34" charset="77"/>
                <a:cs typeface="Segoe UI" panose="020B0502040204020203" pitchFamily="34" charset="0"/>
              </a:rPr>
              <a:pPr/>
              <a:t>‹#›</a:t>
            </a:fld>
            <a:endParaRPr lang="en-US" dirty="0">
              <a:latin typeface="Lato" panose="020F0502020204030203" pitchFamily="34" charset="77"/>
              <a:cs typeface="Segoe UI" panose="020B0502040204020203" pitchFamily="34" charset="0"/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D6C95C-F5A1-47A0-B338-935B91ACFEDF}"/>
              </a:ext>
            </a:extLst>
          </p:cNvPr>
          <p:cNvCxnSpPr>
            <a:cxnSpLocks/>
          </p:cNvCxnSpPr>
          <p:nvPr userDrawn="1"/>
        </p:nvCxnSpPr>
        <p:spPr>
          <a:xfrm>
            <a:off x="117021" y="831498"/>
            <a:ext cx="889460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069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58118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77645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017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9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53331"/>
            <a:ext cx="7886700" cy="500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4934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3" r:id="rId3"/>
    <p:sldLayoutId id="2147483674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 Black" panose="020F05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hyperlink" Target="https://github.com/CMU-SAFARI/Hermes" TargetMode="External"/><Relationship Id="rId5" Type="http://schemas.openxmlformats.org/officeDocument/2006/relationships/image" Target="../media/image4.tif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10" Type="http://schemas.openxmlformats.org/officeDocument/2006/relationships/image" Target="../media/image38.jp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emf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5.emf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emf"/><Relationship Id="rId9" Type="http://schemas.openxmlformats.org/officeDocument/2006/relationships/image" Target="../media/image33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9.00188.pdf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MU-SAFARI/Hermes" TargetMode="External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11" Type="http://schemas.openxmlformats.org/officeDocument/2006/relationships/image" Target="../media/image64.jpg"/><Relationship Id="rId5" Type="http://schemas.openxmlformats.org/officeDocument/2006/relationships/image" Target="../media/image7.png"/><Relationship Id="rId10" Type="http://schemas.openxmlformats.org/officeDocument/2006/relationships/image" Target="../media/image63.jpg"/><Relationship Id="rId4" Type="http://schemas.openxmlformats.org/officeDocument/2006/relationships/image" Target="../media/image62.jp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hyperlink" Target="https://github.com/CMU-SAFARI/Hermes" TargetMode="External"/><Relationship Id="rId5" Type="http://schemas.openxmlformats.org/officeDocument/2006/relationships/image" Target="../media/image4.tif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13" Type="http://schemas.openxmlformats.org/officeDocument/2006/relationships/slide" Target="slide52.xml"/><Relationship Id="rId18" Type="http://schemas.openxmlformats.org/officeDocument/2006/relationships/slide" Target="slide58.xml"/><Relationship Id="rId26" Type="http://schemas.openxmlformats.org/officeDocument/2006/relationships/slide" Target="slide66.xml"/><Relationship Id="rId3" Type="http://schemas.openxmlformats.org/officeDocument/2006/relationships/slide" Target="slide38.xml"/><Relationship Id="rId21" Type="http://schemas.openxmlformats.org/officeDocument/2006/relationships/slide" Target="slide61.xml"/><Relationship Id="rId7" Type="http://schemas.openxmlformats.org/officeDocument/2006/relationships/slide" Target="slide41.xml"/><Relationship Id="rId12" Type="http://schemas.openxmlformats.org/officeDocument/2006/relationships/slide" Target="slide48.xml"/><Relationship Id="rId17" Type="http://schemas.openxmlformats.org/officeDocument/2006/relationships/slide" Target="slide57.xml"/><Relationship Id="rId25" Type="http://schemas.openxmlformats.org/officeDocument/2006/relationships/slide" Target="slide65.xml"/><Relationship Id="rId2" Type="http://schemas.openxmlformats.org/officeDocument/2006/relationships/slide" Target="slide36.xml"/><Relationship Id="rId16" Type="http://schemas.openxmlformats.org/officeDocument/2006/relationships/slide" Target="slide56.xml"/><Relationship Id="rId20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1.xml"/><Relationship Id="rId11" Type="http://schemas.openxmlformats.org/officeDocument/2006/relationships/slide" Target="slide47.xml"/><Relationship Id="rId24" Type="http://schemas.openxmlformats.org/officeDocument/2006/relationships/slide" Target="slide62.xml"/><Relationship Id="rId5" Type="http://schemas.openxmlformats.org/officeDocument/2006/relationships/slide" Target="slide40.xml"/><Relationship Id="rId15" Type="http://schemas.openxmlformats.org/officeDocument/2006/relationships/slide" Target="slide55.xml"/><Relationship Id="rId23" Type="http://schemas.openxmlformats.org/officeDocument/2006/relationships/slide" Target="slide64.xml"/><Relationship Id="rId10" Type="http://schemas.openxmlformats.org/officeDocument/2006/relationships/slide" Target="slide45.xml"/><Relationship Id="rId19" Type="http://schemas.openxmlformats.org/officeDocument/2006/relationships/slide" Target="slide59.xml"/><Relationship Id="rId4" Type="http://schemas.openxmlformats.org/officeDocument/2006/relationships/slide" Target="slide39.xml"/><Relationship Id="rId9" Type="http://schemas.openxmlformats.org/officeDocument/2006/relationships/slide" Target="slide43.xml"/><Relationship Id="rId14" Type="http://schemas.openxmlformats.org/officeDocument/2006/relationships/slide" Target="slide54.xml"/><Relationship Id="rId22" Type="http://schemas.openxmlformats.org/officeDocument/2006/relationships/slide" Target="slide6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slide" Target="slide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chart" Target="../charts/char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chart" Target="../charts/chart16.xml"/><Relationship Id="rId7" Type="http://schemas.openxmlformats.org/officeDocument/2006/relationships/image" Target="../media/image70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7.png"/><Relationship Id="rId7" Type="http://schemas.openxmlformats.org/officeDocument/2006/relationships/slide" Target="slide34.xml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48.svg"/><Relationship Id="rId9" Type="http://schemas.openxmlformats.org/officeDocument/2006/relationships/image" Target="../media/image7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918E52C-4B7C-9144-BB78-21CE44F089CF}"/>
              </a:ext>
            </a:extLst>
          </p:cNvPr>
          <p:cNvSpPr txBox="1"/>
          <p:nvPr/>
        </p:nvSpPr>
        <p:spPr>
          <a:xfrm>
            <a:off x="328273" y="3990552"/>
            <a:ext cx="8487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Rahul </a:t>
            </a:r>
            <a:r>
              <a:rPr lang="en-US" sz="28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Bera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,  Konstantinos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Kanellopoulos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,  Shankar Balachandran,</a:t>
            </a:r>
          </a:p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David Novo, 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Ataberk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Olgun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, Mohammad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Sadrosadati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, 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Onur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Mutlu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149E7-0553-A74C-A55D-DEC37CBF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74" y="5884914"/>
            <a:ext cx="1992923" cy="78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528331-2068-754C-8769-2D61FE0A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3" t="31836" r="15247" b="32270"/>
          <a:stretch/>
        </p:blipFill>
        <p:spPr>
          <a:xfrm>
            <a:off x="2687934" y="5877306"/>
            <a:ext cx="2190541" cy="4154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329F96-A644-1147-8C8D-3FEBAACCA52B}"/>
              </a:ext>
            </a:extLst>
          </p:cNvPr>
          <p:cNvSpPr/>
          <p:nvPr/>
        </p:nvSpPr>
        <p:spPr>
          <a:xfrm>
            <a:off x="0" y="0"/>
            <a:ext cx="9144000" cy="37734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2"/>
              </a:solidFill>
              <a:latin typeface="Corbel" panose="020B0503020204020204" pitchFamily="34" charset="0"/>
            </a:endParaRPr>
          </a:p>
          <a:p>
            <a:pPr algn="ctr"/>
            <a:endParaRPr lang="en-US" sz="3600" b="1" dirty="0">
              <a:solidFill>
                <a:schemeClr val="tx2"/>
              </a:solidFill>
              <a:latin typeface="Corbel" panose="020B0503020204020204" pitchFamily="34" charset="0"/>
            </a:endParaRPr>
          </a:p>
          <a:p>
            <a:pPr algn="ctr"/>
            <a:endParaRPr lang="en-US" sz="3120" b="1" dirty="0">
              <a:solidFill>
                <a:schemeClr val="tx2"/>
              </a:solidFill>
              <a:latin typeface="Corbel" panose="020B0503020204020204" pitchFamily="34" charset="0"/>
            </a:endParaRPr>
          </a:p>
          <a:p>
            <a:pPr algn="ctr"/>
            <a:endParaRPr lang="en-US" sz="3120" b="1" dirty="0">
              <a:solidFill>
                <a:schemeClr val="tx2"/>
              </a:solidFill>
              <a:latin typeface="Corbel" panose="020B0503020204020204" pitchFamily="34" charset="0"/>
            </a:endParaRPr>
          </a:p>
          <a:p>
            <a:pPr algn="ctr"/>
            <a:r>
              <a:rPr lang="en-US" sz="3120" b="1" dirty="0">
                <a:solidFill>
                  <a:schemeClr val="tx2"/>
                </a:solidFill>
                <a:latin typeface="Corbel" panose="020B0503020204020204" pitchFamily="34" charset="0"/>
              </a:rPr>
              <a:t>Accelerating Long-Latency Load Requests </a:t>
            </a:r>
          </a:p>
          <a:p>
            <a:pPr algn="ctr"/>
            <a:r>
              <a:rPr lang="en-US" sz="3120" b="1" dirty="0">
                <a:solidFill>
                  <a:schemeClr val="tx2"/>
                </a:solidFill>
                <a:latin typeface="Corbel" panose="020B0503020204020204" pitchFamily="34" charset="0"/>
              </a:rPr>
              <a:t>via Perceptron-Based Off-Chip Load Prediction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634075-57FE-5941-A015-53B1298194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73" t="34927" r="30772" b="35321"/>
          <a:stretch/>
        </p:blipFill>
        <p:spPr>
          <a:xfrm>
            <a:off x="5245212" y="5812732"/>
            <a:ext cx="1336458" cy="5445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E5C155-3DFC-349C-3925-C11C6135EE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50" y="847391"/>
            <a:ext cx="5626100" cy="1727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B8599D-923A-3128-DEC4-9748DF54BF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028" y="5765467"/>
            <a:ext cx="1984503" cy="639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6DE9BA-7D86-CA3B-0889-9396F7D6B8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69" y="51302"/>
            <a:ext cx="1036927" cy="1031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23FC76-B4D1-6231-1346-21ED3BEF01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51" y="51302"/>
            <a:ext cx="1036927" cy="1031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F8AE1E-BD00-9F8E-092F-8060DF6B54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73" y="51302"/>
            <a:ext cx="1036928" cy="10311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324EE4-8EC6-AD86-673C-F948475D2718}"/>
              </a:ext>
            </a:extLst>
          </p:cNvPr>
          <p:cNvSpPr txBox="1"/>
          <p:nvPr/>
        </p:nvSpPr>
        <p:spPr>
          <a:xfrm>
            <a:off x="1940510" y="5043763"/>
            <a:ext cx="526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  <a:hlinkClick r:id="rId11"/>
              </a:rPr>
              <a:t>https://github.com/CMU-SAFARI/Hermes</a:t>
            </a:r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495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13F9E2-A78F-6F56-A196-C5C0BBB70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Hermes Overview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699573-8E19-2DCE-9E1E-F52E346083FE}"/>
              </a:ext>
            </a:extLst>
          </p:cNvPr>
          <p:cNvSpPr/>
          <p:nvPr/>
        </p:nvSpPr>
        <p:spPr>
          <a:xfrm>
            <a:off x="1313430" y="1187778"/>
            <a:ext cx="801279" cy="367645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Core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0C7EEE0-CF3E-5BE5-24FA-8834C349DE35}"/>
              </a:ext>
            </a:extLst>
          </p:cNvPr>
          <p:cNvSpPr/>
          <p:nvPr/>
        </p:nvSpPr>
        <p:spPr>
          <a:xfrm>
            <a:off x="1338645" y="1884584"/>
            <a:ext cx="750838" cy="3676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L1-D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15B641C-C4B7-73E1-92C7-80C8533C2413}"/>
              </a:ext>
            </a:extLst>
          </p:cNvPr>
          <p:cNvSpPr/>
          <p:nvPr/>
        </p:nvSpPr>
        <p:spPr>
          <a:xfrm>
            <a:off x="1167313" y="2581390"/>
            <a:ext cx="1093509" cy="4399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L2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194375E-3453-69C3-13CE-6BFDA2EE258E}"/>
              </a:ext>
            </a:extLst>
          </p:cNvPr>
          <p:cNvSpPr/>
          <p:nvPr/>
        </p:nvSpPr>
        <p:spPr>
          <a:xfrm>
            <a:off x="819722" y="3350452"/>
            <a:ext cx="1797429" cy="806768"/>
          </a:xfrm>
          <a:prstGeom prst="roundRect">
            <a:avLst>
              <a:gd name="adj" fmla="val 10825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LLC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BE574B0-C6EA-E6A6-3F7B-26DDD749A59E}"/>
              </a:ext>
            </a:extLst>
          </p:cNvPr>
          <p:cNvSpPr/>
          <p:nvPr/>
        </p:nvSpPr>
        <p:spPr>
          <a:xfrm>
            <a:off x="1363862" y="4486381"/>
            <a:ext cx="700407" cy="3676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MC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256ACFD-C4DF-996E-46CA-3DBBFAAFF6E8}"/>
              </a:ext>
            </a:extLst>
          </p:cNvPr>
          <p:cNvSpPr/>
          <p:nvPr/>
        </p:nvSpPr>
        <p:spPr>
          <a:xfrm>
            <a:off x="378684" y="5183187"/>
            <a:ext cx="2670761" cy="887675"/>
          </a:xfrm>
          <a:prstGeom prst="roundRect">
            <a:avLst>
              <a:gd name="adj" fmla="val 10825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Off-Chip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Main Memory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A81389F-DE91-2DB9-B688-3815642FF51D}"/>
              </a:ext>
            </a:extLst>
          </p:cNvPr>
          <p:cNvCxnSpPr/>
          <p:nvPr/>
        </p:nvCxnSpPr>
        <p:spPr>
          <a:xfrm>
            <a:off x="1853580" y="1555423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6C9381-3574-AD67-161F-76479FCF77BB}"/>
              </a:ext>
            </a:extLst>
          </p:cNvPr>
          <p:cNvCxnSpPr>
            <a:cxnSpLocks/>
          </p:cNvCxnSpPr>
          <p:nvPr/>
        </p:nvCxnSpPr>
        <p:spPr>
          <a:xfrm>
            <a:off x="1853580" y="2252229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F4CFDA8-D717-68FD-108E-AAEC95C5940B}"/>
              </a:ext>
            </a:extLst>
          </p:cNvPr>
          <p:cNvCxnSpPr>
            <a:cxnSpLocks/>
          </p:cNvCxnSpPr>
          <p:nvPr/>
        </p:nvCxnSpPr>
        <p:spPr>
          <a:xfrm>
            <a:off x="1855151" y="3021291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B049662-9905-97C4-1798-A44AA92A4F3D}"/>
              </a:ext>
            </a:extLst>
          </p:cNvPr>
          <p:cNvCxnSpPr>
            <a:cxnSpLocks/>
          </p:cNvCxnSpPr>
          <p:nvPr/>
        </p:nvCxnSpPr>
        <p:spPr>
          <a:xfrm>
            <a:off x="1845724" y="4157220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A6EFFD6-6A10-D481-72D3-D3CB4C521DB1}"/>
              </a:ext>
            </a:extLst>
          </p:cNvPr>
          <p:cNvCxnSpPr>
            <a:cxnSpLocks/>
          </p:cNvCxnSpPr>
          <p:nvPr/>
        </p:nvCxnSpPr>
        <p:spPr>
          <a:xfrm>
            <a:off x="1845724" y="4854026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4747917-2721-A113-C42E-6B6EEB9E77E1}"/>
              </a:ext>
            </a:extLst>
          </p:cNvPr>
          <p:cNvCxnSpPr/>
          <p:nvPr/>
        </p:nvCxnSpPr>
        <p:spPr>
          <a:xfrm flipV="1">
            <a:off x="1570776" y="4854026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1A697A-379F-4D2B-E5E7-6CF2EBDC51B1}"/>
              </a:ext>
            </a:extLst>
          </p:cNvPr>
          <p:cNvCxnSpPr/>
          <p:nvPr/>
        </p:nvCxnSpPr>
        <p:spPr>
          <a:xfrm flipV="1">
            <a:off x="1570776" y="4157220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A7DC07-FBCF-6D61-59E3-4CD34A643E14}"/>
              </a:ext>
            </a:extLst>
          </p:cNvPr>
          <p:cNvCxnSpPr/>
          <p:nvPr/>
        </p:nvCxnSpPr>
        <p:spPr>
          <a:xfrm flipV="1">
            <a:off x="1570776" y="3021291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0933126-CA68-9B45-5A63-B9D047ABE6F1}"/>
              </a:ext>
            </a:extLst>
          </p:cNvPr>
          <p:cNvCxnSpPr/>
          <p:nvPr/>
        </p:nvCxnSpPr>
        <p:spPr>
          <a:xfrm flipV="1">
            <a:off x="1581774" y="2252229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C1784CE-E658-BD72-7D2D-84C9B9AB1C68}"/>
              </a:ext>
            </a:extLst>
          </p:cNvPr>
          <p:cNvCxnSpPr/>
          <p:nvPr/>
        </p:nvCxnSpPr>
        <p:spPr>
          <a:xfrm flipV="1">
            <a:off x="1592772" y="1555423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536F5A6-D0EB-78C7-434C-9F1BF25086D7}"/>
              </a:ext>
            </a:extLst>
          </p:cNvPr>
          <p:cNvSpPr/>
          <p:nvPr/>
        </p:nvSpPr>
        <p:spPr>
          <a:xfrm>
            <a:off x="4074585" y="2910657"/>
            <a:ext cx="459707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L1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37A6E3B-A323-41E1-F82D-13286D006CE1}"/>
              </a:ext>
            </a:extLst>
          </p:cNvPr>
          <p:cNvSpPr/>
          <p:nvPr/>
        </p:nvSpPr>
        <p:spPr>
          <a:xfrm>
            <a:off x="4534292" y="2910657"/>
            <a:ext cx="669303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L2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0FB9DF2-1B0D-B388-8966-93ED5F673FAB}"/>
              </a:ext>
            </a:extLst>
          </p:cNvPr>
          <p:cNvSpPr/>
          <p:nvPr/>
        </p:nvSpPr>
        <p:spPr>
          <a:xfrm>
            <a:off x="5212386" y="2910657"/>
            <a:ext cx="1055336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LLC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5E00B25-2CC5-CDFA-F5A1-360DCA946182}"/>
              </a:ext>
            </a:extLst>
          </p:cNvPr>
          <p:cNvSpPr/>
          <p:nvPr/>
        </p:nvSpPr>
        <p:spPr>
          <a:xfrm>
            <a:off x="6276513" y="2910656"/>
            <a:ext cx="2670761" cy="367645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Main Memory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0DAF4028-1C3D-9BB2-F32E-45C544235598}"/>
              </a:ext>
            </a:extLst>
          </p:cNvPr>
          <p:cNvSpPr/>
          <p:nvPr/>
        </p:nvSpPr>
        <p:spPr>
          <a:xfrm>
            <a:off x="1764203" y="1555423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2B9A2069-608C-612F-E251-70962E2B9CC5}"/>
              </a:ext>
            </a:extLst>
          </p:cNvPr>
          <p:cNvSpPr/>
          <p:nvPr/>
        </p:nvSpPr>
        <p:spPr>
          <a:xfrm>
            <a:off x="1764203" y="2254578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92D30848-4B25-35C5-1142-84FDDE2FCB63}"/>
              </a:ext>
            </a:extLst>
          </p:cNvPr>
          <p:cNvSpPr/>
          <p:nvPr/>
        </p:nvSpPr>
        <p:spPr>
          <a:xfrm>
            <a:off x="1764203" y="3018555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DA75F449-8535-B0A8-F97D-1E9F0878AA13}"/>
              </a:ext>
            </a:extLst>
          </p:cNvPr>
          <p:cNvSpPr/>
          <p:nvPr/>
        </p:nvSpPr>
        <p:spPr>
          <a:xfrm>
            <a:off x="1764203" y="4168219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7387E3D1-5BE4-10E6-2479-47A300F9B67F}"/>
              </a:ext>
            </a:extLst>
          </p:cNvPr>
          <p:cNvSpPr/>
          <p:nvPr/>
        </p:nvSpPr>
        <p:spPr>
          <a:xfrm>
            <a:off x="1764203" y="4854026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B448706-ECCA-CE23-1001-0E5A8D18153E}"/>
              </a:ext>
            </a:extLst>
          </p:cNvPr>
          <p:cNvSpPr/>
          <p:nvPr/>
        </p:nvSpPr>
        <p:spPr>
          <a:xfrm>
            <a:off x="4074585" y="2366663"/>
            <a:ext cx="1224364" cy="36764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latin typeface="Corbel" panose="020B0503020204020204" pitchFamily="34" charset="0"/>
              </a:rPr>
              <a:t>Baseline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C349FE-F86B-1224-9A66-EBB6A39FFDF3}"/>
              </a:ext>
            </a:extLst>
          </p:cNvPr>
          <p:cNvCxnSpPr/>
          <p:nvPr/>
        </p:nvCxnSpPr>
        <p:spPr>
          <a:xfrm>
            <a:off x="6730737" y="2500811"/>
            <a:ext cx="0" cy="2804863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10DBEBE-61C3-FC7B-9739-4D94172A5DB4}"/>
              </a:ext>
            </a:extLst>
          </p:cNvPr>
          <p:cNvCxnSpPr/>
          <p:nvPr/>
        </p:nvCxnSpPr>
        <p:spPr>
          <a:xfrm>
            <a:off x="6730737" y="2734309"/>
            <a:ext cx="2216537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20B2390-2593-A22B-0E76-79016FA83D68}"/>
              </a:ext>
            </a:extLst>
          </p:cNvPr>
          <p:cNvSpPr txBox="1"/>
          <p:nvPr/>
        </p:nvSpPr>
        <p:spPr>
          <a:xfrm>
            <a:off x="6892975" y="2344721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orbel" panose="020B0503020204020204" pitchFamily="34" charset="0"/>
              </a:rPr>
              <a:t>Processor is stalled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9F0649-5A1E-4380-EA92-6DADCABB2F39}"/>
              </a:ext>
            </a:extLst>
          </p:cNvPr>
          <p:cNvSpPr txBox="1"/>
          <p:nvPr/>
        </p:nvSpPr>
        <p:spPr>
          <a:xfrm>
            <a:off x="5410985" y="1702549"/>
            <a:ext cx="310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Latency tolerance limit of ROB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36E81151-6B2F-B938-C94E-D16BDBB85962}"/>
              </a:ext>
            </a:extLst>
          </p:cNvPr>
          <p:cNvSpPr/>
          <p:nvPr/>
        </p:nvSpPr>
        <p:spPr>
          <a:xfrm>
            <a:off x="6154296" y="2080312"/>
            <a:ext cx="510455" cy="414780"/>
          </a:xfrm>
          <a:custGeom>
            <a:avLst/>
            <a:gdLst>
              <a:gd name="connsiteX0" fmla="*/ 20261 w 510455"/>
              <a:gd name="connsiteY0" fmla="*/ 0 h 414780"/>
              <a:gd name="connsiteX1" fmla="*/ 57968 w 510455"/>
              <a:gd name="connsiteY1" fmla="*/ 339365 h 414780"/>
              <a:gd name="connsiteX2" fmla="*/ 510455 w 510455"/>
              <a:gd name="connsiteY2" fmla="*/ 414780 h 41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0455" h="414780">
                <a:moveTo>
                  <a:pt x="20261" y="0"/>
                </a:moveTo>
                <a:cubicBezTo>
                  <a:pt x="-1735" y="135117"/>
                  <a:pt x="-23731" y="270235"/>
                  <a:pt x="57968" y="339365"/>
                </a:cubicBezTo>
                <a:cubicBezTo>
                  <a:pt x="139667" y="408495"/>
                  <a:pt x="325061" y="411637"/>
                  <a:pt x="510455" y="41478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3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9" grpId="0"/>
      <p:bldP spid="40" grpId="0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13F9E2-A78F-6F56-A196-C5C0BBB70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Hermes Overview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699573-8E19-2DCE-9E1E-F52E346083FE}"/>
              </a:ext>
            </a:extLst>
          </p:cNvPr>
          <p:cNvSpPr/>
          <p:nvPr/>
        </p:nvSpPr>
        <p:spPr>
          <a:xfrm>
            <a:off x="1313430" y="1187778"/>
            <a:ext cx="801279" cy="367645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Core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0C7EEE0-CF3E-5BE5-24FA-8834C349DE35}"/>
              </a:ext>
            </a:extLst>
          </p:cNvPr>
          <p:cNvSpPr/>
          <p:nvPr/>
        </p:nvSpPr>
        <p:spPr>
          <a:xfrm>
            <a:off x="1338645" y="1884584"/>
            <a:ext cx="750838" cy="3676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L1-D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15B641C-C4B7-73E1-92C7-80C8533C2413}"/>
              </a:ext>
            </a:extLst>
          </p:cNvPr>
          <p:cNvSpPr/>
          <p:nvPr/>
        </p:nvSpPr>
        <p:spPr>
          <a:xfrm>
            <a:off x="1167313" y="2581390"/>
            <a:ext cx="1093509" cy="4399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L2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194375E-3453-69C3-13CE-6BFDA2EE258E}"/>
              </a:ext>
            </a:extLst>
          </p:cNvPr>
          <p:cNvSpPr/>
          <p:nvPr/>
        </p:nvSpPr>
        <p:spPr>
          <a:xfrm>
            <a:off x="819722" y="3350452"/>
            <a:ext cx="1797429" cy="806768"/>
          </a:xfrm>
          <a:prstGeom prst="roundRect">
            <a:avLst>
              <a:gd name="adj" fmla="val 10825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LLC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BE574B0-C6EA-E6A6-3F7B-26DDD749A59E}"/>
              </a:ext>
            </a:extLst>
          </p:cNvPr>
          <p:cNvSpPr/>
          <p:nvPr/>
        </p:nvSpPr>
        <p:spPr>
          <a:xfrm>
            <a:off x="1363862" y="4486381"/>
            <a:ext cx="700407" cy="3676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MC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256ACFD-C4DF-996E-46CA-3DBBFAAFF6E8}"/>
              </a:ext>
            </a:extLst>
          </p:cNvPr>
          <p:cNvSpPr/>
          <p:nvPr/>
        </p:nvSpPr>
        <p:spPr>
          <a:xfrm>
            <a:off x="378684" y="5183187"/>
            <a:ext cx="2670761" cy="887675"/>
          </a:xfrm>
          <a:prstGeom prst="roundRect">
            <a:avLst>
              <a:gd name="adj" fmla="val 10825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Off-Chip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Main Memory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A81389F-DE91-2DB9-B688-3815642FF51D}"/>
              </a:ext>
            </a:extLst>
          </p:cNvPr>
          <p:cNvCxnSpPr/>
          <p:nvPr/>
        </p:nvCxnSpPr>
        <p:spPr>
          <a:xfrm>
            <a:off x="1853580" y="1555423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6C9381-3574-AD67-161F-76479FCF77BB}"/>
              </a:ext>
            </a:extLst>
          </p:cNvPr>
          <p:cNvCxnSpPr>
            <a:cxnSpLocks/>
          </p:cNvCxnSpPr>
          <p:nvPr/>
        </p:nvCxnSpPr>
        <p:spPr>
          <a:xfrm>
            <a:off x="1853580" y="2252229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F4CFDA8-D717-68FD-108E-AAEC95C5940B}"/>
              </a:ext>
            </a:extLst>
          </p:cNvPr>
          <p:cNvCxnSpPr>
            <a:cxnSpLocks/>
          </p:cNvCxnSpPr>
          <p:nvPr/>
        </p:nvCxnSpPr>
        <p:spPr>
          <a:xfrm>
            <a:off x="1855151" y="3021291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B049662-9905-97C4-1798-A44AA92A4F3D}"/>
              </a:ext>
            </a:extLst>
          </p:cNvPr>
          <p:cNvCxnSpPr>
            <a:cxnSpLocks/>
          </p:cNvCxnSpPr>
          <p:nvPr/>
        </p:nvCxnSpPr>
        <p:spPr>
          <a:xfrm>
            <a:off x="1845724" y="4157220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A6EFFD6-6A10-D481-72D3-D3CB4C521DB1}"/>
              </a:ext>
            </a:extLst>
          </p:cNvPr>
          <p:cNvCxnSpPr>
            <a:cxnSpLocks/>
          </p:cNvCxnSpPr>
          <p:nvPr/>
        </p:nvCxnSpPr>
        <p:spPr>
          <a:xfrm>
            <a:off x="1845724" y="4854026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4747917-2721-A113-C42E-6B6EEB9E77E1}"/>
              </a:ext>
            </a:extLst>
          </p:cNvPr>
          <p:cNvCxnSpPr/>
          <p:nvPr/>
        </p:nvCxnSpPr>
        <p:spPr>
          <a:xfrm flipV="1">
            <a:off x="1570776" y="4854026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1A697A-379F-4D2B-E5E7-6CF2EBDC51B1}"/>
              </a:ext>
            </a:extLst>
          </p:cNvPr>
          <p:cNvCxnSpPr/>
          <p:nvPr/>
        </p:nvCxnSpPr>
        <p:spPr>
          <a:xfrm flipV="1">
            <a:off x="1570776" y="4157220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A7DC07-FBCF-6D61-59E3-4CD34A643E14}"/>
              </a:ext>
            </a:extLst>
          </p:cNvPr>
          <p:cNvCxnSpPr/>
          <p:nvPr/>
        </p:nvCxnSpPr>
        <p:spPr>
          <a:xfrm flipV="1">
            <a:off x="1570776" y="3021291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0933126-CA68-9B45-5A63-B9D047ABE6F1}"/>
              </a:ext>
            </a:extLst>
          </p:cNvPr>
          <p:cNvCxnSpPr/>
          <p:nvPr/>
        </p:nvCxnSpPr>
        <p:spPr>
          <a:xfrm flipV="1">
            <a:off x="1581774" y="2252229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C1784CE-E658-BD72-7D2D-84C9B9AB1C68}"/>
              </a:ext>
            </a:extLst>
          </p:cNvPr>
          <p:cNvCxnSpPr/>
          <p:nvPr/>
        </p:nvCxnSpPr>
        <p:spPr>
          <a:xfrm flipV="1">
            <a:off x="1592772" y="1555423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536F5A6-D0EB-78C7-434C-9F1BF25086D7}"/>
              </a:ext>
            </a:extLst>
          </p:cNvPr>
          <p:cNvSpPr/>
          <p:nvPr/>
        </p:nvSpPr>
        <p:spPr>
          <a:xfrm>
            <a:off x="4074585" y="2910657"/>
            <a:ext cx="459707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L1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37A6E3B-A323-41E1-F82D-13286D006CE1}"/>
              </a:ext>
            </a:extLst>
          </p:cNvPr>
          <p:cNvSpPr/>
          <p:nvPr/>
        </p:nvSpPr>
        <p:spPr>
          <a:xfrm>
            <a:off x="4534292" y="2910657"/>
            <a:ext cx="669303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L2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0FB9DF2-1B0D-B388-8966-93ED5F673FAB}"/>
              </a:ext>
            </a:extLst>
          </p:cNvPr>
          <p:cNvSpPr/>
          <p:nvPr/>
        </p:nvSpPr>
        <p:spPr>
          <a:xfrm>
            <a:off x="5212386" y="2910657"/>
            <a:ext cx="1055336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LLC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5E00B25-2CC5-CDFA-F5A1-360DCA946182}"/>
              </a:ext>
            </a:extLst>
          </p:cNvPr>
          <p:cNvSpPr/>
          <p:nvPr/>
        </p:nvSpPr>
        <p:spPr>
          <a:xfrm>
            <a:off x="6276513" y="2910656"/>
            <a:ext cx="2670761" cy="367645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Main Memory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0DAF4028-1C3D-9BB2-F32E-45C544235598}"/>
              </a:ext>
            </a:extLst>
          </p:cNvPr>
          <p:cNvSpPr/>
          <p:nvPr/>
        </p:nvSpPr>
        <p:spPr>
          <a:xfrm>
            <a:off x="1764203" y="1555423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2B9A2069-608C-612F-E251-70962E2B9CC5}"/>
              </a:ext>
            </a:extLst>
          </p:cNvPr>
          <p:cNvSpPr/>
          <p:nvPr/>
        </p:nvSpPr>
        <p:spPr>
          <a:xfrm>
            <a:off x="1764203" y="2254578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92D30848-4B25-35C5-1142-84FDDE2FCB63}"/>
              </a:ext>
            </a:extLst>
          </p:cNvPr>
          <p:cNvSpPr/>
          <p:nvPr/>
        </p:nvSpPr>
        <p:spPr>
          <a:xfrm>
            <a:off x="1764203" y="3018555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DA75F449-8535-B0A8-F97D-1E9F0878AA13}"/>
              </a:ext>
            </a:extLst>
          </p:cNvPr>
          <p:cNvSpPr/>
          <p:nvPr/>
        </p:nvSpPr>
        <p:spPr>
          <a:xfrm>
            <a:off x="1764203" y="4168219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7387E3D1-5BE4-10E6-2479-47A300F9B67F}"/>
              </a:ext>
            </a:extLst>
          </p:cNvPr>
          <p:cNvSpPr/>
          <p:nvPr/>
        </p:nvSpPr>
        <p:spPr>
          <a:xfrm>
            <a:off x="1764203" y="4854026"/>
            <a:ext cx="163042" cy="329161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401E2E2-A08D-D20A-4E80-ABE91BF748AA}"/>
              </a:ext>
            </a:extLst>
          </p:cNvPr>
          <p:cNvSpPr/>
          <p:nvPr/>
        </p:nvSpPr>
        <p:spPr>
          <a:xfrm>
            <a:off x="2766730" y="1187777"/>
            <a:ext cx="1008162" cy="3676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Corbel" panose="020B0503020204020204" pitchFamily="34" charset="0"/>
              </a:rPr>
              <a:t>POPET</a:t>
            </a:r>
            <a:endParaRPr lang="en-US" sz="20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B0E4041-31C9-D856-5EAA-10DCF441C43E}"/>
              </a:ext>
            </a:extLst>
          </p:cNvPr>
          <p:cNvSpPr/>
          <p:nvPr/>
        </p:nvSpPr>
        <p:spPr>
          <a:xfrm>
            <a:off x="4074585" y="4030877"/>
            <a:ext cx="459707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L1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A816435-7177-E485-FA10-D06B166865EC}"/>
              </a:ext>
            </a:extLst>
          </p:cNvPr>
          <p:cNvSpPr/>
          <p:nvPr/>
        </p:nvSpPr>
        <p:spPr>
          <a:xfrm>
            <a:off x="4534292" y="4030877"/>
            <a:ext cx="669303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L2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7CE120B-0C31-11D3-DFBA-8970C43C45F6}"/>
              </a:ext>
            </a:extLst>
          </p:cNvPr>
          <p:cNvSpPr/>
          <p:nvPr/>
        </p:nvSpPr>
        <p:spPr>
          <a:xfrm>
            <a:off x="5212386" y="4030877"/>
            <a:ext cx="1055336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LLC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66652D7C-4D7A-3720-C72D-8DBDD00C828C}"/>
              </a:ext>
            </a:extLst>
          </p:cNvPr>
          <p:cNvSpPr/>
          <p:nvPr/>
        </p:nvSpPr>
        <p:spPr>
          <a:xfrm>
            <a:off x="4616312" y="4513222"/>
            <a:ext cx="2670761" cy="367645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Main Memory</a:t>
            </a:r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EA1CC723-1AC0-86C7-A13B-CC50B57D889A}"/>
              </a:ext>
            </a:extLst>
          </p:cNvPr>
          <p:cNvSpPr/>
          <p:nvPr/>
        </p:nvSpPr>
        <p:spPr>
          <a:xfrm rot="16200000">
            <a:off x="2353789" y="1132228"/>
            <a:ext cx="173862" cy="478741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Graphic 35" descr="Badge 1 with solid fill">
            <a:extLst>
              <a:ext uri="{FF2B5EF4-FFF2-40B4-BE49-F238E27FC236}">
                <a16:creationId xmlns:a16="http://schemas.microsoft.com/office/drawing/2014/main" id="{82EB3137-90B6-A1D9-E04B-A87460852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16999" y="836102"/>
            <a:ext cx="400004" cy="400004"/>
          </a:xfrm>
          <a:prstGeom prst="rect">
            <a:avLst/>
          </a:prstGeom>
        </p:spPr>
      </p:pic>
      <p:sp>
        <p:nvSpPr>
          <p:cNvPr id="40" name="Bent Up Arrow 39">
            <a:extLst>
              <a:ext uri="{FF2B5EF4-FFF2-40B4-BE49-F238E27FC236}">
                <a16:creationId xmlns:a16="http://schemas.microsoft.com/office/drawing/2014/main" id="{353986C8-C80A-0F70-1A35-FECB9E282D38}"/>
              </a:ext>
            </a:extLst>
          </p:cNvPr>
          <p:cNvSpPr/>
          <p:nvPr/>
        </p:nvSpPr>
        <p:spPr>
          <a:xfrm rot="16200000" flipH="1">
            <a:off x="1140307" y="2615924"/>
            <a:ext cx="3138916" cy="1168747"/>
          </a:xfrm>
          <a:prstGeom prst="bentUpArrow">
            <a:avLst>
              <a:gd name="adj1" fmla="val 7499"/>
              <a:gd name="adj2" fmla="val 7993"/>
              <a:gd name="adj3" fmla="val 8848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Graphic 41" descr="Badge with solid fill">
            <a:extLst>
              <a:ext uri="{FF2B5EF4-FFF2-40B4-BE49-F238E27FC236}">
                <a16:creationId xmlns:a16="http://schemas.microsoft.com/office/drawing/2014/main" id="{9CC4DF80-D761-9E7D-B850-510EABF328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7209" y="2032983"/>
            <a:ext cx="400005" cy="400005"/>
          </a:xfrm>
          <a:prstGeom prst="rect">
            <a:avLst/>
          </a:prstGeom>
        </p:spPr>
      </p:pic>
      <p:pic>
        <p:nvPicPr>
          <p:cNvPr id="44" name="Graphic 43" descr="Badge 3 with solid fill">
            <a:extLst>
              <a:ext uri="{FF2B5EF4-FFF2-40B4-BE49-F238E27FC236}">
                <a16:creationId xmlns:a16="http://schemas.microsoft.com/office/drawing/2014/main" id="{85CC8FD4-F61E-C564-9D49-7EF86F3B6A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31566" y="4157220"/>
            <a:ext cx="400005" cy="400005"/>
          </a:xfrm>
          <a:prstGeom prst="rect">
            <a:avLst/>
          </a:prstGeom>
        </p:spPr>
      </p:pic>
      <p:sp>
        <p:nvSpPr>
          <p:cNvPr id="45" name="Down Arrow 44">
            <a:extLst>
              <a:ext uri="{FF2B5EF4-FFF2-40B4-BE49-F238E27FC236}">
                <a16:creationId xmlns:a16="http://schemas.microsoft.com/office/drawing/2014/main" id="{02AC4D0E-FE9E-4C29-DBC4-B815E38E305E}"/>
              </a:ext>
            </a:extLst>
          </p:cNvPr>
          <p:cNvSpPr/>
          <p:nvPr/>
        </p:nvSpPr>
        <p:spPr>
          <a:xfrm rot="10800000">
            <a:off x="1489255" y="4854025"/>
            <a:ext cx="163042" cy="329161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wn Arrow 45">
            <a:extLst>
              <a:ext uri="{FF2B5EF4-FFF2-40B4-BE49-F238E27FC236}">
                <a16:creationId xmlns:a16="http://schemas.microsoft.com/office/drawing/2014/main" id="{02C0B435-ACCD-CC40-470A-5A288971E1B1}"/>
              </a:ext>
            </a:extLst>
          </p:cNvPr>
          <p:cNvSpPr/>
          <p:nvPr/>
        </p:nvSpPr>
        <p:spPr>
          <a:xfrm rot="10800000">
            <a:off x="1498534" y="4157219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wn Arrow 46">
            <a:extLst>
              <a:ext uri="{FF2B5EF4-FFF2-40B4-BE49-F238E27FC236}">
                <a16:creationId xmlns:a16="http://schemas.microsoft.com/office/drawing/2014/main" id="{8C36FC4C-F1AE-6873-E2F1-B8F78609C71E}"/>
              </a:ext>
            </a:extLst>
          </p:cNvPr>
          <p:cNvSpPr/>
          <p:nvPr/>
        </p:nvSpPr>
        <p:spPr>
          <a:xfrm rot="10800000">
            <a:off x="1489255" y="3026791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wn Arrow 47">
            <a:extLst>
              <a:ext uri="{FF2B5EF4-FFF2-40B4-BE49-F238E27FC236}">
                <a16:creationId xmlns:a16="http://schemas.microsoft.com/office/drawing/2014/main" id="{59C1BE1D-78F4-22D2-B444-2D7D858DF5C2}"/>
              </a:ext>
            </a:extLst>
          </p:cNvPr>
          <p:cNvSpPr/>
          <p:nvPr/>
        </p:nvSpPr>
        <p:spPr>
          <a:xfrm rot="10800000">
            <a:off x="1509944" y="2255752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id="{CF6EF8CA-B853-01AA-8E22-C8AF99113EDF}"/>
              </a:ext>
            </a:extLst>
          </p:cNvPr>
          <p:cNvSpPr/>
          <p:nvPr/>
        </p:nvSpPr>
        <p:spPr>
          <a:xfrm rot="10800000">
            <a:off x="1509944" y="1558946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A941FF59-A207-EE23-5A98-2CCEC5EFA490}"/>
              </a:ext>
            </a:extLst>
          </p:cNvPr>
          <p:cNvSpPr/>
          <p:nvPr/>
        </p:nvSpPr>
        <p:spPr>
          <a:xfrm>
            <a:off x="4074585" y="2366663"/>
            <a:ext cx="1224364" cy="36764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latin typeface="Corbel" panose="020B0503020204020204" pitchFamily="34" charset="0"/>
              </a:rPr>
              <a:t>Baseline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292FC00B-9C34-C55C-6770-75843277AF13}"/>
              </a:ext>
            </a:extLst>
          </p:cNvPr>
          <p:cNvSpPr/>
          <p:nvPr/>
        </p:nvSpPr>
        <p:spPr>
          <a:xfrm>
            <a:off x="4080253" y="3535597"/>
            <a:ext cx="1224364" cy="36764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latin typeface="Corbel" panose="020B0503020204020204" pitchFamily="34" charset="0"/>
              </a:rPr>
              <a:t>Hermes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F9AD869-DE4E-9A0D-4D21-DB2D1FEFD16B}"/>
              </a:ext>
            </a:extLst>
          </p:cNvPr>
          <p:cNvCxnSpPr/>
          <p:nvPr/>
        </p:nvCxnSpPr>
        <p:spPr>
          <a:xfrm>
            <a:off x="6730737" y="2500811"/>
            <a:ext cx="0" cy="2804863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9FCAEDE-0C8E-6084-20C6-1731D61A8D9F}"/>
              </a:ext>
            </a:extLst>
          </p:cNvPr>
          <p:cNvCxnSpPr>
            <a:cxnSpLocks/>
          </p:cNvCxnSpPr>
          <p:nvPr/>
        </p:nvCxnSpPr>
        <p:spPr>
          <a:xfrm>
            <a:off x="7287073" y="4700018"/>
            <a:ext cx="1660201" cy="0"/>
          </a:xfrm>
          <a:prstGeom prst="straightConnector1">
            <a:avLst/>
          </a:prstGeom>
          <a:ln w="19050">
            <a:solidFill>
              <a:srgbClr val="54823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5F8908F-6638-50A0-C5AC-EFBC4B714251}"/>
              </a:ext>
            </a:extLst>
          </p:cNvPr>
          <p:cNvSpPr txBox="1"/>
          <p:nvPr/>
        </p:nvSpPr>
        <p:spPr>
          <a:xfrm>
            <a:off x="7256708" y="4309377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548235"/>
                </a:solidFill>
                <a:latin typeface="Corbel" panose="020B0503020204020204" pitchFamily="34" charset="0"/>
              </a:rPr>
              <a:t>Saved stall cycles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D8F14DF-C3EC-912A-C6D6-6B9DB99E76D6}"/>
              </a:ext>
            </a:extLst>
          </p:cNvPr>
          <p:cNvCxnSpPr/>
          <p:nvPr/>
        </p:nvCxnSpPr>
        <p:spPr>
          <a:xfrm>
            <a:off x="6730737" y="2734309"/>
            <a:ext cx="2216537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404E47C-A7B9-B88A-C1BC-21E738F53515}"/>
              </a:ext>
            </a:extLst>
          </p:cNvPr>
          <p:cNvSpPr txBox="1"/>
          <p:nvPr/>
        </p:nvSpPr>
        <p:spPr>
          <a:xfrm>
            <a:off x="6892975" y="2344721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orbel" panose="020B0503020204020204" pitchFamily="34" charset="0"/>
              </a:rPr>
              <a:t>Processor is stalled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128DB59-45F1-705F-A106-30BE40651C33}"/>
              </a:ext>
            </a:extLst>
          </p:cNvPr>
          <p:cNvSpPr txBox="1"/>
          <p:nvPr/>
        </p:nvSpPr>
        <p:spPr>
          <a:xfrm>
            <a:off x="5410985" y="1702549"/>
            <a:ext cx="310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Latency tolerance limit of ROB</a:t>
            </a:r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994773B6-965F-3803-F093-5BB1B520E9F6}"/>
              </a:ext>
            </a:extLst>
          </p:cNvPr>
          <p:cNvSpPr/>
          <p:nvPr/>
        </p:nvSpPr>
        <p:spPr>
          <a:xfrm>
            <a:off x="6154296" y="2080312"/>
            <a:ext cx="510455" cy="414780"/>
          </a:xfrm>
          <a:custGeom>
            <a:avLst/>
            <a:gdLst>
              <a:gd name="connsiteX0" fmla="*/ 20261 w 510455"/>
              <a:gd name="connsiteY0" fmla="*/ 0 h 414780"/>
              <a:gd name="connsiteX1" fmla="*/ 57968 w 510455"/>
              <a:gd name="connsiteY1" fmla="*/ 339365 h 414780"/>
              <a:gd name="connsiteX2" fmla="*/ 510455 w 510455"/>
              <a:gd name="connsiteY2" fmla="*/ 414780 h 41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0455" h="414780">
                <a:moveTo>
                  <a:pt x="20261" y="0"/>
                </a:moveTo>
                <a:cubicBezTo>
                  <a:pt x="-1735" y="135117"/>
                  <a:pt x="-23731" y="270235"/>
                  <a:pt x="57968" y="339365"/>
                </a:cubicBezTo>
                <a:cubicBezTo>
                  <a:pt x="139667" y="408495"/>
                  <a:pt x="325061" y="411637"/>
                  <a:pt x="510455" y="41478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Graphic 60" descr="Badge 4 with solid fill">
            <a:extLst>
              <a:ext uri="{FF2B5EF4-FFF2-40B4-BE49-F238E27FC236}">
                <a16:creationId xmlns:a16="http://schemas.microsoft.com/office/drawing/2014/main" id="{91BE7AC0-8B21-A124-1EAC-7C95EBDE78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6566" y="1518634"/>
            <a:ext cx="400004" cy="400004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6AC4AAC4-EC6A-7A5A-6DFA-DA54EE6051D8}"/>
              </a:ext>
            </a:extLst>
          </p:cNvPr>
          <p:cNvSpPr txBox="1"/>
          <p:nvPr/>
        </p:nvSpPr>
        <p:spPr>
          <a:xfrm>
            <a:off x="2537865" y="83518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Predict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8200EC3-0B86-EA51-3D9B-EADE772F9D89}"/>
              </a:ext>
            </a:extLst>
          </p:cNvPr>
          <p:cNvSpPr txBox="1"/>
          <p:nvPr/>
        </p:nvSpPr>
        <p:spPr>
          <a:xfrm>
            <a:off x="2219311" y="2368841"/>
            <a:ext cx="1000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Issue a  Hermes request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D3CD8A0-8AC1-C57E-9B56-967F21C5EEA1}"/>
              </a:ext>
            </a:extLst>
          </p:cNvPr>
          <p:cNvSpPr txBox="1"/>
          <p:nvPr/>
        </p:nvSpPr>
        <p:spPr>
          <a:xfrm>
            <a:off x="2350723" y="4182064"/>
            <a:ext cx="62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Wait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907DD37-EB5D-DBBB-3476-857CC2FDE488}"/>
              </a:ext>
            </a:extLst>
          </p:cNvPr>
          <p:cNvSpPr txBox="1"/>
          <p:nvPr/>
        </p:nvSpPr>
        <p:spPr>
          <a:xfrm>
            <a:off x="329992" y="1515252"/>
            <a:ext cx="69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Train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E8DF1D9-0188-854C-60E7-BDB9BCB66C9C}"/>
              </a:ext>
            </a:extLst>
          </p:cNvPr>
          <p:cNvSpPr/>
          <p:nvPr/>
        </p:nvSpPr>
        <p:spPr>
          <a:xfrm>
            <a:off x="4020532" y="1776030"/>
            <a:ext cx="5043081" cy="1631934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ular Callout 67">
            <a:extLst>
              <a:ext uri="{FF2B5EF4-FFF2-40B4-BE49-F238E27FC236}">
                <a16:creationId xmlns:a16="http://schemas.microsoft.com/office/drawing/2014/main" id="{E4D18EAC-75E2-9A5E-C1A1-CDD4BB1E0E0F}"/>
              </a:ext>
            </a:extLst>
          </p:cNvPr>
          <p:cNvSpPr/>
          <p:nvPr/>
        </p:nvSpPr>
        <p:spPr>
          <a:xfrm>
            <a:off x="4401706" y="366784"/>
            <a:ext cx="3210187" cy="702848"/>
          </a:xfrm>
          <a:prstGeom prst="wedgeRoundRectCallout">
            <a:avLst>
              <a:gd name="adj1" fmla="val -68734"/>
              <a:gd name="adj2" fmla="val 91708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Corbel" panose="020B0503020204020204" pitchFamily="34" charset="0"/>
              </a:rPr>
              <a:t>Perceptron-based 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  <a:latin typeface="Corbel" panose="020B0503020204020204" pitchFamily="34" charset="0"/>
              </a:rPr>
              <a:t>off-chip load predictor</a:t>
            </a:r>
          </a:p>
        </p:txBody>
      </p:sp>
    </p:spTree>
    <p:extLst>
      <p:ext uri="{BB962C8B-B14F-4D97-AF65-F5344CB8AC3E}">
        <p14:creationId xmlns:p14="http://schemas.microsoft.com/office/powerpoint/2010/main" val="274072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" grpId="0" animBg="1"/>
      <p:bldP spid="5" grpId="0" animBg="1"/>
      <p:bldP spid="32" grpId="0" animBg="1"/>
      <p:bldP spid="33" grpId="0" animBg="1"/>
      <p:bldP spid="34" grpId="0" animBg="1"/>
      <p:bldP spid="40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4" grpId="0"/>
      <p:bldP spid="62" grpId="0"/>
      <p:bldP spid="63" grpId="0"/>
      <p:bldP spid="64" grpId="0"/>
      <p:bldP spid="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ABF8E1-3EE5-CD08-7BC2-3D6BF1C04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Designing the Off-Chip Load Predictor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C092771-C848-B28C-626D-C71D1B1C6800}"/>
              </a:ext>
            </a:extLst>
          </p:cNvPr>
          <p:cNvSpPr/>
          <p:nvPr/>
        </p:nvSpPr>
        <p:spPr>
          <a:xfrm>
            <a:off x="281655" y="2316753"/>
            <a:ext cx="3380540" cy="454036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1"/>
                </a:solidFill>
                <a:latin typeface="Corbel" panose="020B0503020204020204" pitchFamily="34" charset="0"/>
              </a:rPr>
              <a:t>Tracking cache contents</a:t>
            </a:r>
            <a:endParaRPr lang="en-US" sz="2400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BF1D9AF-4DB8-1AD6-E66C-72B54400F0FC}"/>
              </a:ext>
            </a:extLst>
          </p:cNvPr>
          <p:cNvSpPr/>
          <p:nvPr/>
        </p:nvSpPr>
        <p:spPr>
          <a:xfrm>
            <a:off x="241785" y="5192892"/>
            <a:ext cx="4539403" cy="454036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</a:rPr>
              <a:t>Learning from program behavior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03AF6B2-0716-380C-F8A7-DB02D33139D6}"/>
              </a:ext>
            </a:extLst>
          </p:cNvPr>
          <p:cNvSpPr/>
          <p:nvPr/>
        </p:nvSpPr>
        <p:spPr>
          <a:xfrm>
            <a:off x="8487715" y="2294166"/>
            <a:ext cx="525770" cy="163315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04453CBD-9E27-10FF-94AD-58E2DE233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3" b="8029"/>
          <a:stretch/>
        </p:blipFill>
        <p:spPr>
          <a:xfrm>
            <a:off x="7193558" y="3223910"/>
            <a:ext cx="1798642" cy="1202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6C22A3-A383-A8F2-5DF7-66B31CEC2D92}"/>
              </a:ext>
            </a:extLst>
          </p:cNvPr>
          <p:cNvSpPr txBox="1"/>
          <p:nvPr/>
        </p:nvSpPr>
        <p:spPr>
          <a:xfrm>
            <a:off x="165694" y="3326886"/>
            <a:ext cx="58033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Large</a:t>
            </a:r>
            <a:r>
              <a:rPr lang="en-US" dirty="0">
                <a:solidFill>
                  <a:srgbClr val="FF0000"/>
                </a:solidFill>
                <a:latin typeface="Corbel" panose="020B0503020204020204" pitchFamily="34" charset="0"/>
              </a:rPr>
              <a:t> metadata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latin typeface="Corbel" panose="020B0503020204020204" pitchFamily="34" charset="0"/>
              </a:rPr>
              <a:t>Metadata size increases with cache hierarchy size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sz="600" dirty="0">
              <a:latin typeface="Corbel" panose="020B0503020204020204" pitchFamily="34" charset="0"/>
            </a:endParaRP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rgbClr val="FF0000"/>
                </a:solidFill>
                <a:latin typeface="Corbel" panose="020B0503020204020204" pitchFamily="34" charset="0"/>
              </a:rPr>
              <a:t>May need to track </a:t>
            </a:r>
            <a:r>
              <a:rPr 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all</a:t>
            </a:r>
            <a:r>
              <a:rPr lang="en-US" dirty="0">
                <a:solidFill>
                  <a:srgbClr val="FF0000"/>
                </a:solidFill>
                <a:latin typeface="Corbel" panose="020B0503020204020204" pitchFamily="34" charset="0"/>
              </a:rPr>
              <a:t> cache operations</a:t>
            </a:r>
          </a:p>
          <a:p>
            <a:pPr marL="742950" lvl="1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latin typeface="Corbel" panose="020B0503020204020204" pitchFamily="34" charset="0"/>
              </a:rPr>
              <a:t>Gets complex depending on the cache hierarchy configuration (e.g., inclusivity, bypassing,…)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BCF18F-0624-D90E-6C71-BCD4B9D82310}"/>
              </a:ext>
            </a:extLst>
          </p:cNvPr>
          <p:cNvSpPr txBox="1"/>
          <p:nvPr/>
        </p:nvSpPr>
        <p:spPr>
          <a:xfrm>
            <a:off x="165695" y="5748748"/>
            <a:ext cx="548098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indent="-449263">
              <a:buNone/>
            </a:pPr>
            <a:r>
              <a:rPr lang="en-US" dirty="0">
                <a:solidFill>
                  <a:srgbClr val="0000FF"/>
                </a:solidFill>
                <a:latin typeface="Corbel" panose="020B0503020204020204" pitchFamily="34" charset="0"/>
              </a:rPr>
              <a:t>Correlate different program features</a:t>
            </a:r>
            <a:r>
              <a:rPr lang="en-US" dirty="0">
                <a:latin typeface="Corbel" panose="020B0503020204020204" pitchFamily="34" charset="0"/>
              </a:rPr>
              <a:t> with off-chip loads</a:t>
            </a:r>
            <a:endParaRPr lang="en-US" sz="1000" dirty="0">
              <a:latin typeface="Corbel" panose="020B0503020204020204" pitchFamily="34" charset="0"/>
            </a:endParaRPr>
          </a:p>
          <a:p>
            <a:pPr marL="457200" lvl="1" indent="-185738">
              <a:buNone/>
            </a:pPr>
            <a:endParaRPr lang="en-US" sz="100" dirty="0">
              <a:latin typeface="Corbel" panose="020B05030202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A89602-2937-EF6E-3B63-C01226B05DE4}"/>
              </a:ext>
            </a:extLst>
          </p:cNvPr>
          <p:cNvSpPr txBox="1"/>
          <p:nvPr/>
        </p:nvSpPr>
        <p:spPr>
          <a:xfrm>
            <a:off x="244389" y="2763840"/>
            <a:ext cx="6023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MissMap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US" sz="900" dirty="0" err="1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Loh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+, MICRO’11]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 for the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DRAM cache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,</a:t>
            </a:r>
          </a:p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D2D 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US" sz="900" dirty="0" err="1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Sembrant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+, ISCA’14]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, D2M 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US" sz="900" dirty="0" err="1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Sembrant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+, HPCA’17]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, LP 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[Jalili+, HPCA’22]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 for the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cache hierarchy</a:t>
            </a:r>
          </a:p>
        </p:txBody>
      </p:sp>
      <p:pic>
        <p:nvPicPr>
          <p:cNvPr id="89" name="Graphic 88" descr="Badge Cross with solid fill">
            <a:extLst>
              <a:ext uri="{FF2B5EF4-FFF2-40B4-BE49-F238E27FC236}">
                <a16:creationId xmlns:a16="http://schemas.microsoft.com/office/drawing/2014/main" id="{F6BFE5D1-5B15-23CE-46AA-0BDC831BD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787" y="3336796"/>
            <a:ext cx="454036" cy="454036"/>
          </a:xfrm>
          <a:prstGeom prst="rect">
            <a:avLst/>
          </a:prstGeom>
        </p:spPr>
      </p:pic>
      <p:pic>
        <p:nvPicPr>
          <p:cNvPr id="90" name="Graphic 89" descr="Badge Cross with solid fill">
            <a:extLst>
              <a:ext uri="{FF2B5EF4-FFF2-40B4-BE49-F238E27FC236}">
                <a16:creationId xmlns:a16="http://schemas.microsoft.com/office/drawing/2014/main" id="{5489464E-0573-C6F2-2017-2B4DA032A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787" y="4099654"/>
            <a:ext cx="454036" cy="45403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53E5183-8064-C150-4A68-D3135980D660}"/>
              </a:ext>
            </a:extLst>
          </p:cNvPr>
          <p:cNvSpPr/>
          <p:nvPr/>
        </p:nvSpPr>
        <p:spPr>
          <a:xfrm>
            <a:off x="281654" y="901937"/>
            <a:ext cx="3541045" cy="454036"/>
          </a:xfrm>
          <a:prstGeom prst="roundRect">
            <a:avLst>
              <a:gd name="adj" fmla="val 6884"/>
            </a:avLst>
          </a:prstGeom>
          <a:solidFill>
            <a:schemeClr val="accent4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orbel" panose="020B0503020204020204" pitchFamily="34" charset="0"/>
              </a:rPr>
              <a:t>History-based prediction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479EC9-6F7F-9487-D66C-FA9136F93B46}"/>
              </a:ext>
            </a:extLst>
          </p:cNvPr>
          <p:cNvSpPr txBox="1"/>
          <p:nvPr/>
        </p:nvSpPr>
        <p:spPr>
          <a:xfrm>
            <a:off x="236842" y="1377620"/>
            <a:ext cx="3674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HMP 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US" sz="900" dirty="0" err="1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Yoaz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+, ISCA’99]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 for the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L1-D cache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D15950-69A5-9549-41D6-49932C7551F0}"/>
              </a:ext>
            </a:extLst>
          </p:cNvPr>
          <p:cNvSpPr txBox="1"/>
          <p:nvPr/>
        </p:nvSpPr>
        <p:spPr>
          <a:xfrm>
            <a:off x="250377" y="1595356"/>
            <a:ext cx="580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Using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</a:rPr>
              <a:t>branch-predictor-like</a:t>
            </a:r>
            <a:r>
              <a:rPr lang="en-US" dirty="0">
                <a:latin typeface="Corbel" panose="020B0503020204020204" pitchFamily="34" charset="0"/>
              </a:rPr>
              <a:t> hybrid predictor:</a:t>
            </a:r>
          </a:p>
          <a:p>
            <a:r>
              <a:rPr lang="en-US" dirty="0">
                <a:latin typeface="Corbel" panose="020B0503020204020204" pitchFamily="34" charset="0"/>
              </a:rPr>
              <a:t>Global, </a:t>
            </a:r>
            <a:r>
              <a:rPr lang="en-US" dirty="0" err="1">
                <a:latin typeface="Corbel" panose="020B0503020204020204" pitchFamily="34" charset="0"/>
              </a:rPr>
              <a:t>Gshare</a:t>
            </a:r>
            <a:r>
              <a:rPr lang="en-US" dirty="0">
                <a:latin typeface="Corbel" panose="020B0503020204020204" pitchFamily="34" charset="0"/>
              </a:rPr>
              <a:t>, and </a:t>
            </a:r>
            <a:r>
              <a:rPr lang="en-US" dirty="0" err="1">
                <a:latin typeface="Corbel" panose="020B0503020204020204" pitchFamily="34" charset="0"/>
              </a:rPr>
              <a:t>GSkew</a:t>
            </a: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BBA4BF-58E8-5096-CC40-72D519682E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8612" y="1037521"/>
            <a:ext cx="2384873" cy="120255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C100EE6-EBD1-171B-C8DF-2DE8253CA946}"/>
              </a:ext>
            </a:extLst>
          </p:cNvPr>
          <p:cNvSpPr/>
          <p:nvPr/>
        </p:nvSpPr>
        <p:spPr>
          <a:xfrm>
            <a:off x="165694" y="6419954"/>
            <a:ext cx="1104306" cy="270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67B5B9-6BB0-5827-8CA0-1CA4C341F213}"/>
              </a:ext>
            </a:extLst>
          </p:cNvPr>
          <p:cNvSpPr txBox="1"/>
          <p:nvPr/>
        </p:nvSpPr>
        <p:spPr>
          <a:xfrm>
            <a:off x="639944" y="6154674"/>
            <a:ext cx="2310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latin typeface="Corbel" panose="020B0503020204020204" pitchFamily="34" charset="0"/>
              </a:rPr>
              <a:t>Low storage overhead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937A94-4687-B41F-3E9C-3D4444FF0F3F}"/>
              </a:ext>
            </a:extLst>
          </p:cNvPr>
          <p:cNvSpPr txBox="1"/>
          <p:nvPr/>
        </p:nvSpPr>
        <p:spPr>
          <a:xfrm>
            <a:off x="3430896" y="6154674"/>
            <a:ext cx="2369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latin typeface="Corbel" panose="020B0503020204020204" pitchFamily="34" charset="0"/>
              </a:rPr>
              <a:t>Low design complexity</a:t>
            </a:r>
            <a:endParaRPr lang="en-US" dirty="0"/>
          </a:p>
        </p:txBody>
      </p:sp>
      <p:pic>
        <p:nvPicPr>
          <p:cNvPr id="16" name="Graphic 15" descr="Badge Tick with solid fill">
            <a:extLst>
              <a:ext uri="{FF2B5EF4-FFF2-40B4-BE49-F238E27FC236}">
                <a16:creationId xmlns:a16="http://schemas.microsoft.com/office/drawing/2014/main" id="{2C306617-1F96-CBD7-65CA-8C30989940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8739" y="6072180"/>
            <a:ext cx="540105" cy="540105"/>
          </a:xfrm>
          <a:prstGeom prst="rect">
            <a:avLst/>
          </a:prstGeom>
        </p:spPr>
      </p:pic>
      <p:pic>
        <p:nvPicPr>
          <p:cNvPr id="17" name="Graphic 16" descr="Badge Tick with solid fill">
            <a:extLst>
              <a:ext uri="{FF2B5EF4-FFF2-40B4-BE49-F238E27FC236}">
                <a16:creationId xmlns:a16="http://schemas.microsoft.com/office/drawing/2014/main" id="{CC91DAB0-734F-E247-769F-873DAE18FC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82297" y="6069287"/>
            <a:ext cx="540105" cy="5401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8542D5-4710-771C-FDA8-91ADCF1053D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027" t="9610" r="7027" b="17739"/>
          <a:stretch/>
        </p:blipFill>
        <p:spPr>
          <a:xfrm>
            <a:off x="6542329" y="5192892"/>
            <a:ext cx="2405784" cy="14378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C2DF75-4976-5E67-5FDB-0520DA229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683" y="983789"/>
            <a:ext cx="1169638" cy="11696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DF3D66-F008-8EE7-00F6-93FEC7C8F8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683" y="3349296"/>
            <a:ext cx="1169638" cy="116963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3D606B1-5ED0-4419-8B48-EA48147B741E}"/>
              </a:ext>
            </a:extLst>
          </p:cNvPr>
          <p:cNvSpPr/>
          <p:nvPr/>
        </p:nvSpPr>
        <p:spPr>
          <a:xfrm>
            <a:off x="-165100" y="885784"/>
            <a:ext cx="9474200" cy="417806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DDA742E-64A7-52B8-6359-43B8C9E07C86}"/>
              </a:ext>
            </a:extLst>
          </p:cNvPr>
          <p:cNvSpPr/>
          <p:nvPr/>
        </p:nvSpPr>
        <p:spPr>
          <a:xfrm>
            <a:off x="-285750" y="2093306"/>
            <a:ext cx="9715499" cy="1612651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POPET provides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both </a:t>
            </a:r>
            <a:r>
              <a:rPr lang="en-US" sz="3200" b="1" dirty="0">
                <a:solidFill>
                  <a:srgbClr val="FFFF00"/>
                </a:solidFill>
                <a:latin typeface="Corbel" panose="020B0503020204020204" pitchFamily="34" charset="0"/>
              </a:rPr>
              <a:t>higher accuracy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and </a:t>
            </a:r>
            <a:r>
              <a:rPr lang="en-US" sz="3200" b="1" dirty="0">
                <a:solidFill>
                  <a:srgbClr val="FFFF00"/>
                </a:solidFill>
                <a:latin typeface="Corbel" panose="020B0503020204020204" pitchFamily="34" charset="0"/>
              </a:rPr>
              <a:t>higher performance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than predictors inspired from these previous works</a:t>
            </a:r>
            <a:endParaRPr lang="en-US" sz="2000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20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2" grpId="0"/>
      <p:bldP spid="3" grpId="0"/>
      <p:bldP spid="8" grpId="0"/>
      <p:bldP spid="5" grpId="0" animBg="1"/>
      <p:bldP spid="6" grpId="0"/>
      <p:bldP spid="7" grpId="0"/>
      <p:bldP spid="14" grpId="0"/>
      <p:bldP spid="15" grpId="0"/>
      <p:bldP spid="23" grpId="0" animBg="1"/>
      <p:bldP spid="2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DD60C1-A1C6-344A-B6B9-D16824830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C00000"/>
                </a:solidFill>
                <a:latin typeface="Corbel" panose="020B0503020204020204" pitchFamily="34" charset="0"/>
              </a:rPr>
              <a:t>POPET</a:t>
            </a:r>
            <a:r>
              <a:rPr lang="en-US" sz="3200" dirty="0">
                <a:latin typeface="Corbel" panose="020B0503020204020204" pitchFamily="34" charset="0"/>
              </a:rPr>
              <a:t>: Perceptron-Based Off-Chip Predictor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D62F83-18E9-8862-1D5C-172C8B53F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rbel" panose="020B0503020204020204" pitchFamily="34" charset="0"/>
              </a:rPr>
              <a:t>Multi-feature</a:t>
            </a:r>
            <a:r>
              <a:rPr lang="en-US" sz="2400" dirty="0">
                <a:latin typeface="Corbel" panose="020B0503020204020204" pitchFamily="34" charset="0"/>
              </a:rPr>
              <a:t> hashed perceptron model</a:t>
            </a:r>
            <a:r>
              <a:rPr lang="en-US" sz="2400" baseline="300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[1]</a:t>
            </a:r>
          </a:p>
          <a:p>
            <a:pPr marL="533400" lvl="1"/>
            <a:r>
              <a:rPr lang="en-US" sz="2000" dirty="0">
                <a:latin typeface="Corbel" panose="020B0503020204020204" pitchFamily="34" charset="0"/>
              </a:rPr>
              <a:t>Each feature has its own </a:t>
            </a:r>
            <a:r>
              <a:rPr lang="en-US" sz="2000" i="1" dirty="0">
                <a:solidFill>
                  <a:srgbClr val="B40003"/>
                </a:solidFill>
                <a:latin typeface="Corbel" panose="020B0503020204020204" pitchFamily="34" charset="0"/>
              </a:rPr>
              <a:t>weight table</a:t>
            </a:r>
          </a:p>
          <a:p>
            <a:pPr marL="800100" lvl="2"/>
            <a:r>
              <a:rPr lang="en-US" sz="1900" dirty="0">
                <a:latin typeface="Corbel" panose="020B0503020204020204" pitchFamily="34" charset="0"/>
              </a:rPr>
              <a:t>Stores </a:t>
            </a:r>
            <a:r>
              <a:rPr lang="en-US" sz="1900" dirty="0">
                <a:solidFill>
                  <a:srgbClr val="C00000"/>
                </a:solidFill>
                <a:latin typeface="Corbel" panose="020B0503020204020204" pitchFamily="34" charset="0"/>
              </a:rPr>
              <a:t>correlation</a:t>
            </a:r>
            <a:r>
              <a:rPr lang="en-US" sz="1900" dirty="0">
                <a:latin typeface="Corbel" panose="020B0503020204020204" pitchFamily="34" charset="0"/>
              </a:rPr>
              <a:t> between </a:t>
            </a:r>
            <a:r>
              <a:rPr lang="en-US" sz="1900" dirty="0">
                <a:solidFill>
                  <a:srgbClr val="C00000"/>
                </a:solidFill>
                <a:latin typeface="Corbel" panose="020B0503020204020204" pitchFamily="34" charset="0"/>
              </a:rPr>
              <a:t>feature value</a:t>
            </a:r>
            <a:r>
              <a:rPr lang="en-US" sz="1900" dirty="0">
                <a:latin typeface="Corbel" panose="020B0503020204020204" pitchFamily="34" charset="0"/>
              </a:rPr>
              <a:t> and </a:t>
            </a:r>
            <a:r>
              <a:rPr lang="en-US" sz="1900" dirty="0">
                <a:solidFill>
                  <a:srgbClr val="C00000"/>
                </a:solidFill>
                <a:latin typeface="Corbel" panose="020B0503020204020204" pitchFamily="34" charset="0"/>
              </a:rPr>
              <a:t>off-chip prediction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0E4999-DC3E-C848-67A9-50F320F10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8"/>
          <a:stretch/>
        </p:blipFill>
        <p:spPr>
          <a:xfrm>
            <a:off x="730112" y="2139884"/>
            <a:ext cx="7772400" cy="413407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4E09A06-DAC2-5AE1-A87F-8A567A54F277}"/>
              </a:ext>
            </a:extLst>
          </p:cNvPr>
          <p:cNvSpPr/>
          <p:nvPr/>
        </p:nvSpPr>
        <p:spPr>
          <a:xfrm>
            <a:off x="1978689" y="2139883"/>
            <a:ext cx="1583498" cy="4062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DDE5C7-D849-758C-846B-CB87605453B5}"/>
              </a:ext>
            </a:extLst>
          </p:cNvPr>
          <p:cNvSpPr/>
          <p:nvPr/>
        </p:nvSpPr>
        <p:spPr>
          <a:xfrm>
            <a:off x="4616312" y="2139883"/>
            <a:ext cx="2715696" cy="4062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FCD66A2-8306-18B1-48F0-07942BDC6A2F}"/>
              </a:ext>
            </a:extLst>
          </p:cNvPr>
          <p:cNvSpPr/>
          <p:nvPr/>
        </p:nvSpPr>
        <p:spPr>
          <a:xfrm>
            <a:off x="7332008" y="3445114"/>
            <a:ext cx="1425493" cy="16221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F66C74-476B-9CE8-57C3-1D1AE6BE3277}"/>
              </a:ext>
            </a:extLst>
          </p:cNvPr>
          <p:cNvSpPr txBox="1"/>
          <p:nvPr/>
        </p:nvSpPr>
        <p:spPr>
          <a:xfrm>
            <a:off x="1232452" y="6461787"/>
            <a:ext cx="7216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2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[1] D. </a:t>
            </a:r>
            <a:r>
              <a:rPr lang="en-IN" sz="1200" dirty="0" err="1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Tarjan</a:t>
            </a:r>
            <a:r>
              <a:rPr lang="en-IN" sz="12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 and K. </a:t>
            </a:r>
            <a:r>
              <a:rPr lang="en-IN" sz="1200" dirty="0" err="1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Skadron</a:t>
            </a:r>
            <a:r>
              <a:rPr lang="en-IN" sz="12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, “Merging Path and </a:t>
            </a:r>
            <a:r>
              <a:rPr lang="en-IN" sz="1200" dirty="0" err="1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Gshare</a:t>
            </a:r>
            <a:r>
              <a:rPr lang="en-IN" sz="12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 Indexing in Perceptron Branch Prediction,” TACO, 2005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307935-2A27-C406-CDCD-D219F8057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959" y="936172"/>
            <a:ext cx="1392030" cy="211852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16EA6C-5661-B63E-395F-E7C9C7C90C99}"/>
              </a:ext>
            </a:extLst>
          </p:cNvPr>
          <p:cNvSpPr/>
          <p:nvPr/>
        </p:nvSpPr>
        <p:spPr>
          <a:xfrm>
            <a:off x="7535631" y="919753"/>
            <a:ext cx="991778" cy="2150277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6DF849-1F80-8452-44FB-2CEC0E82FE35}"/>
              </a:ext>
            </a:extLst>
          </p:cNvPr>
          <p:cNvSpPr/>
          <p:nvPr/>
        </p:nvSpPr>
        <p:spPr>
          <a:xfrm>
            <a:off x="8527409" y="1266739"/>
            <a:ext cx="494908" cy="1803292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EAF758-7154-673C-43C1-58D680DD1051}"/>
              </a:ext>
            </a:extLst>
          </p:cNvPr>
          <p:cNvSpPr/>
          <p:nvPr/>
        </p:nvSpPr>
        <p:spPr>
          <a:xfrm>
            <a:off x="8340257" y="897166"/>
            <a:ext cx="525770" cy="163315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D609918-F312-1061-5114-FB0BCEE21E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35489" y="857772"/>
            <a:ext cx="999290" cy="81793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571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DD60C1-A1C6-344A-B6B9-D16824830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orbel" panose="020B0503020204020204" pitchFamily="34" charset="0"/>
              </a:rPr>
              <a:t>Predicting using POPET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D62F83-18E9-8862-1D5C-172C8B53F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orbel" panose="020B0503020204020204" pitchFamily="34" charset="0"/>
              </a:rPr>
              <a:t>Uses simple </a:t>
            </a:r>
            <a:r>
              <a:rPr lang="en-US" sz="2400" b="1" dirty="0">
                <a:solidFill>
                  <a:srgbClr val="DF4CD4"/>
                </a:solidFill>
                <a:latin typeface="Corbel" panose="020B0503020204020204" pitchFamily="34" charset="0"/>
              </a:rPr>
              <a:t>table lookups</a:t>
            </a:r>
            <a:r>
              <a:rPr lang="en-US" sz="2000" dirty="0">
                <a:latin typeface="Corbel" panose="020B0503020204020204" pitchFamily="34" charset="0"/>
              </a:rPr>
              <a:t>, </a:t>
            </a:r>
            <a:r>
              <a:rPr lang="en-US" sz="2400" b="1" dirty="0">
                <a:solidFill>
                  <a:srgbClr val="DF4CD4"/>
                </a:solidFill>
                <a:latin typeface="Corbel" panose="020B0503020204020204" pitchFamily="34" charset="0"/>
              </a:rPr>
              <a:t>addition</a:t>
            </a:r>
            <a:r>
              <a:rPr lang="en-US" sz="2000" dirty="0">
                <a:latin typeface="Corbel" panose="020B0503020204020204" pitchFamily="34" charset="0"/>
              </a:rPr>
              <a:t>, and </a:t>
            </a:r>
            <a:r>
              <a:rPr lang="en-US" sz="2400" b="1" dirty="0">
                <a:solidFill>
                  <a:srgbClr val="DF4CD4"/>
                </a:solidFill>
                <a:latin typeface="Corbel" panose="020B0503020204020204" pitchFamily="34" charset="0"/>
              </a:rPr>
              <a:t>comparison</a:t>
            </a:r>
            <a:endParaRPr lang="en-US" sz="2000" dirty="0">
              <a:latin typeface="Corbel" panose="020B05030202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0E4999-DC3E-C848-67A9-50F320F10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8" b="-1"/>
          <a:stretch/>
        </p:blipFill>
        <p:spPr>
          <a:xfrm>
            <a:off x="730112" y="1638267"/>
            <a:ext cx="7772400" cy="4635687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877B487-4410-2E91-CEBF-A4A1877FF41A}"/>
              </a:ext>
            </a:extLst>
          </p:cNvPr>
          <p:cNvSpPr/>
          <p:nvPr/>
        </p:nvSpPr>
        <p:spPr>
          <a:xfrm>
            <a:off x="718145" y="3291028"/>
            <a:ext cx="1258601" cy="275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0x7ffe0+12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F5DB432-5856-D904-1D1E-07BF3D602491}"/>
              </a:ext>
            </a:extLst>
          </p:cNvPr>
          <p:cNvSpPr/>
          <p:nvPr/>
        </p:nvSpPr>
        <p:spPr>
          <a:xfrm>
            <a:off x="2995662" y="2823873"/>
            <a:ext cx="457073" cy="27594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42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2854B54-11E0-5938-4E47-2DDFE68745D8}"/>
              </a:ext>
            </a:extLst>
          </p:cNvPr>
          <p:cNvSpPr/>
          <p:nvPr/>
        </p:nvSpPr>
        <p:spPr>
          <a:xfrm>
            <a:off x="4998044" y="2740768"/>
            <a:ext cx="457073" cy="275944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-4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0C5ED4E-0089-0DF0-41EA-48054DD58F41}"/>
              </a:ext>
            </a:extLst>
          </p:cNvPr>
          <p:cNvSpPr/>
          <p:nvPr/>
        </p:nvSpPr>
        <p:spPr>
          <a:xfrm>
            <a:off x="4777229" y="4068124"/>
            <a:ext cx="457073" cy="275944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62340AA-1679-466F-CD93-A419D9F9E22F}"/>
              </a:ext>
            </a:extLst>
          </p:cNvPr>
          <p:cNvSpPr/>
          <p:nvPr/>
        </p:nvSpPr>
        <p:spPr>
          <a:xfrm>
            <a:off x="5618020" y="3346095"/>
            <a:ext cx="284055" cy="27594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3C741F0-20DE-1B92-8E68-F4C032207A7E}"/>
              </a:ext>
            </a:extLst>
          </p:cNvPr>
          <p:cNvSpPr/>
          <p:nvPr/>
        </p:nvSpPr>
        <p:spPr>
          <a:xfrm>
            <a:off x="6440919" y="3390333"/>
            <a:ext cx="858103" cy="27594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 &gt;= -2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A4AF730-0BE3-F6D1-0DB2-E7AAE9D63B92}"/>
              </a:ext>
            </a:extLst>
          </p:cNvPr>
          <p:cNvSpPr/>
          <p:nvPr/>
        </p:nvSpPr>
        <p:spPr>
          <a:xfrm>
            <a:off x="4998043" y="5140389"/>
            <a:ext cx="457073" cy="275944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58C031-204B-989E-E852-DC74DBDD41F3}"/>
              </a:ext>
            </a:extLst>
          </p:cNvPr>
          <p:cNvSpPr/>
          <p:nvPr/>
        </p:nvSpPr>
        <p:spPr>
          <a:xfrm>
            <a:off x="2012039" y="2139884"/>
            <a:ext cx="1512094" cy="4062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0EF9AE-0D76-3445-497F-89B8B562C69A}"/>
              </a:ext>
            </a:extLst>
          </p:cNvPr>
          <p:cNvSpPr/>
          <p:nvPr/>
        </p:nvSpPr>
        <p:spPr>
          <a:xfrm>
            <a:off x="4604012" y="2379344"/>
            <a:ext cx="1496677" cy="33959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8A9DCF-732E-8F60-47DA-96C45259BC26}"/>
              </a:ext>
            </a:extLst>
          </p:cNvPr>
          <p:cNvSpPr/>
          <p:nvPr/>
        </p:nvSpPr>
        <p:spPr>
          <a:xfrm>
            <a:off x="736998" y="1753386"/>
            <a:ext cx="1512093" cy="3864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827AAC7-661E-3BB5-88C2-5CA8F4B9218D}"/>
              </a:ext>
            </a:extLst>
          </p:cNvPr>
          <p:cNvSpPr/>
          <p:nvPr/>
        </p:nvSpPr>
        <p:spPr>
          <a:xfrm>
            <a:off x="2255977" y="1753386"/>
            <a:ext cx="2819172" cy="3864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F2F6F5C-FBB4-7135-4D18-2CB1559F5B1E}"/>
              </a:ext>
            </a:extLst>
          </p:cNvPr>
          <p:cNvSpPr/>
          <p:nvPr/>
        </p:nvSpPr>
        <p:spPr>
          <a:xfrm>
            <a:off x="5075150" y="1758621"/>
            <a:ext cx="2555485" cy="3864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BFF9514-BE73-4D66-2F3C-0A9D24320BD2}"/>
              </a:ext>
            </a:extLst>
          </p:cNvPr>
          <p:cNvSpPr/>
          <p:nvPr/>
        </p:nvSpPr>
        <p:spPr>
          <a:xfrm>
            <a:off x="7211348" y="3944656"/>
            <a:ext cx="429335" cy="1765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D15F00-F5D2-37C6-9D9C-E10FABFA060C}"/>
              </a:ext>
            </a:extLst>
          </p:cNvPr>
          <p:cNvSpPr/>
          <p:nvPr/>
        </p:nvSpPr>
        <p:spPr>
          <a:xfrm>
            <a:off x="6115413" y="3384324"/>
            <a:ext cx="1256261" cy="137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56664A-2587-08F7-B970-EB9D8E7FCCF6}"/>
              </a:ext>
            </a:extLst>
          </p:cNvPr>
          <p:cNvSpPr txBox="1"/>
          <p:nvPr/>
        </p:nvSpPr>
        <p:spPr>
          <a:xfrm>
            <a:off x="7648930" y="3622039"/>
            <a:ext cx="12562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legreya Sans" pitchFamily="2" charset="0"/>
              </a:rPr>
              <a:t>Predict that the load would go off-chip</a:t>
            </a:r>
          </a:p>
        </p:txBody>
      </p:sp>
      <p:pic>
        <p:nvPicPr>
          <p:cNvPr id="25" name="Graphic 24" descr="Badge Tick1 with solid fill">
            <a:extLst>
              <a:ext uri="{FF2B5EF4-FFF2-40B4-BE49-F238E27FC236}">
                <a16:creationId xmlns:a16="http://schemas.microsoft.com/office/drawing/2014/main" id="{F94990B0-D264-EE7E-DED6-1DAC64880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46803" y="3312087"/>
            <a:ext cx="399638" cy="39963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CCA57EF-17C6-5E33-1ADA-6317A1748D0C}"/>
              </a:ext>
            </a:extLst>
          </p:cNvPr>
          <p:cNvSpPr/>
          <p:nvPr/>
        </p:nvSpPr>
        <p:spPr>
          <a:xfrm>
            <a:off x="7697180" y="3326041"/>
            <a:ext cx="1344885" cy="137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C0E8BD-1FBC-F4C1-832E-7B3E42EA78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2959" y="936172"/>
            <a:ext cx="1392030" cy="211852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E3EBE2-402B-BE1A-C57D-45D47408D8E4}"/>
              </a:ext>
            </a:extLst>
          </p:cNvPr>
          <p:cNvSpPr/>
          <p:nvPr/>
        </p:nvSpPr>
        <p:spPr>
          <a:xfrm>
            <a:off x="7535631" y="1266738"/>
            <a:ext cx="991778" cy="1803292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ABA595-893F-1E64-5B67-E074A53BB63D}"/>
              </a:ext>
            </a:extLst>
          </p:cNvPr>
          <p:cNvSpPr/>
          <p:nvPr/>
        </p:nvSpPr>
        <p:spPr>
          <a:xfrm>
            <a:off x="8527409" y="1266739"/>
            <a:ext cx="494908" cy="1803292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14F037-1F69-BD7A-3986-5884AAF862A2}"/>
              </a:ext>
            </a:extLst>
          </p:cNvPr>
          <p:cNvSpPr/>
          <p:nvPr/>
        </p:nvSpPr>
        <p:spPr>
          <a:xfrm>
            <a:off x="7783918" y="1068984"/>
            <a:ext cx="525770" cy="199337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6C217C-18DF-2DFA-DDD2-2E43BEB5AB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5699" y="736743"/>
            <a:ext cx="999290" cy="817933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85B7487-8CB2-F88D-C221-8BA5BA300FA3}"/>
              </a:ext>
            </a:extLst>
          </p:cNvPr>
          <p:cNvSpPr txBox="1"/>
          <p:nvPr/>
        </p:nvSpPr>
        <p:spPr>
          <a:xfrm rot="16200000">
            <a:off x="-1648377" y="3984759"/>
            <a:ext cx="3899226" cy="442674"/>
          </a:xfrm>
          <a:prstGeom prst="roundRect">
            <a:avLst/>
          </a:prstGeom>
          <a:solidFill>
            <a:schemeClr val="bg2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Alegreya Sans" pitchFamily="2" charset="0"/>
              </a:rPr>
              <a:t>Extract features from the load request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8C94415-7629-78CC-5960-2A0A4CF94747}"/>
              </a:ext>
            </a:extLst>
          </p:cNvPr>
          <p:cNvCxnSpPr/>
          <p:nvPr/>
        </p:nvCxnSpPr>
        <p:spPr>
          <a:xfrm>
            <a:off x="522573" y="2740768"/>
            <a:ext cx="214425" cy="0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03C3EE3-03DE-CBE9-9654-9F9FC2E81BCD}"/>
              </a:ext>
            </a:extLst>
          </p:cNvPr>
          <p:cNvCxnSpPr/>
          <p:nvPr/>
        </p:nvCxnSpPr>
        <p:spPr>
          <a:xfrm>
            <a:off x="522573" y="4032192"/>
            <a:ext cx="214425" cy="0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9C78369-A71C-1BA2-9074-B84C08A17088}"/>
              </a:ext>
            </a:extLst>
          </p:cNvPr>
          <p:cNvCxnSpPr/>
          <p:nvPr/>
        </p:nvCxnSpPr>
        <p:spPr>
          <a:xfrm>
            <a:off x="522573" y="5636368"/>
            <a:ext cx="214425" cy="0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59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6" grpId="0" animBg="1"/>
      <p:bldP spid="28" grpId="0" animBg="1"/>
      <p:bldP spid="29" grpId="0" animBg="1"/>
      <p:bldP spid="30" grpId="0" animBg="1"/>
      <p:bldP spid="33" grpId="0" animBg="1"/>
      <p:bldP spid="3" grpId="0" animBg="1"/>
      <p:bldP spid="31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DD60C1-A1C6-344A-B6B9-D16824830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orbel" panose="020B0503020204020204" pitchFamily="34" charset="0"/>
              </a:rPr>
              <a:t>Training POPET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D62F83-18E9-8862-1D5C-172C8B53F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orbel" panose="020B0503020204020204" pitchFamily="34" charset="0"/>
              </a:rPr>
              <a:t>Uses simple </a:t>
            </a:r>
            <a:r>
              <a:rPr lang="en-US" sz="2400" b="1" dirty="0">
                <a:solidFill>
                  <a:srgbClr val="DF4CD4"/>
                </a:solidFill>
                <a:latin typeface="Corbel" panose="020B0503020204020204" pitchFamily="34" charset="0"/>
              </a:rPr>
              <a:t>increment</a:t>
            </a:r>
            <a:r>
              <a:rPr lang="en-US" sz="2000" b="1" dirty="0">
                <a:solidFill>
                  <a:srgbClr val="DF4CD4"/>
                </a:solidFill>
                <a:latin typeface="Corbel" panose="020B0503020204020204" pitchFamily="34" charset="0"/>
              </a:rPr>
              <a:t> </a:t>
            </a:r>
            <a:r>
              <a:rPr lang="en-US" sz="2000" dirty="0">
                <a:latin typeface="Corbel" panose="020B0503020204020204" pitchFamily="34" charset="0"/>
              </a:rPr>
              <a:t>or </a:t>
            </a:r>
            <a:r>
              <a:rPr lang="en-US" sz="2400" b="1" dirty="0">
                <a:solidFill>
                  <a:srgbClr val="DF4CD4"/>
                </a:solidFill>
                <a:latin typeface="Corbel" panose="020B0503020204020204" pitchFamily="34" charset="0"/>
              </a:rPr>
              <a:t>decrement</a:t>
            </a:r>
            <a:r>
              <a:rPr lang="en-US" sz="2000" b="1" dirty="0">
                <a:solidFill>
                  <a:srgbClr val="DF4CD4"/>
                </a:solidFill>
                <a:latin typeface="Corbel" panose="020B0503020204020204" pitchFamily="34" charset="0"/>
              </a:rPr>
              <a:t> </a:t>
            </a:r>
            <a:r>
              <a:rPr lang="en-US" sz="2000" dirty="0">
                <a:latin typeface="Corbel" panose="020B0503020204020204" pitchFamily="34" charset="0"/>
              </a:rPr>
              <a:t>of feature weights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0E4999-DC3E-C848-67A9-50F320F10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2"/>
          <a:stretch/>
        </p:blipFill>
        <p:spPr>
          <a:xfrm>
            <a:off x="730112" y="2130458"/>
            <a:ext cx="7772400" cy="414349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4159763-9C20-9C03-CB74-C6CF96F9A5C1}"/>
              </a:ext>
            </a:extLst>
          </p:cNvPr>
          <p:cNvSpPr/>
          <p:nvPr/>
        </p:nvSpPr>
        <p:spPr>
          <a:xfrm>
            <a:off x="7390259" y="1596036"/>
            <a:ext cx="1582058" cy="1768784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877B487-4410-2E91-CEBF-A4A1877FF41A}"/>
              </a:ext>
            </a:extLst>
          </p:cNvPr>
          <p:cNvSpPr/>
          <p:nvPr/>
        </p:nvSpPr>
        <p:spPr>
          <a:xfrm>
            <a:off x="718145" y="3291028"/>
            <a:ext cx="1258601" cy="275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0x7ffe0+12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F5DB432-5856-D904-1D1E-07BF3D602491}"/>
              </a:ext>
            </a:extLst>
          </p:cNvPr>
          <p:cNvSpPr/>
          <p:nvPr/>
        </p:nvSpPr>
        <p:spPr>
          <a:xfrm>
            <a:off x="2996439" y="2820828"/>
            <a:ext cx="457073" cy="27594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42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2854B54-11E0-5938-4E47-2DDFE68745D8}"/>
              </a:ext>
            </a:extLst>
          </p:cNvPr>
          <p:cNvSpPr/>
          <p:nvPr/>
        </p:nvSpPr>
        <p:spPr>
          <a:xfrm>
            <a:off x="4998044" y="2740768"/>
            <a:ext cx="457073" cy="275944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-4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0C5ED4E-0089-0DF0-41EA-48054DD58F41}"/>
              </a:ext>
            </a:extLst>
          </p:cNvPr>
          <p:cNvSpPr/>
          <p:nvPr/>
        </p:nvSpPr>
        <p:spPr>
          <a:xfrm>
            <a:off x="4777229" y="4068124"/>
            <a:ext cx="457073" cy="275944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62340AA-1679-466F-CD93-A419D9F9E22F}"/>
              </a:ext>
            </a:extLst>
          </p:cNvPr>
          <p:cNvSpPr/>
          <p:nvPr/>
        </p:nvSpPr>
        <p:spPr>
          <a:xfrm>
            <a:off x="5618020" y="3346095"/>
            <a:ext cx="284055" cy="27594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3C741F0-20DE-1B92-8E68-F4C032207A7E}"/>
              </a:ext>
            </a:extLst>
          </p:cNvPr>
          <p:cNvSpPr/>
          <p:nvPr/>
        </p:nvSpPr>
        <p:spPr>
          <a:xfrm>
            <a:off x="6440919" y="3390333"/>
            <a:ext cx="858103" cy="27594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 &gt;= -2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A4AF730-0BE3-F6D1-0DB2-E7AAE9D63B92}"/>
              </a:ext>
            </a:extLst>
          </p:cNvPr>
          <p:cNvSpPr/>
          <p:nvPr/>
        </p:nvSpPr>
        <p:spPr>
          <a:xfrm>
            <a:off x="4998043" y="5140389"/>
            <a:ext cx="457073" cy="275944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59596E-F591-5C06-5793-EEFC47BE452C}"/>
              </a:ext>
            </a:extLst>
          </p:cNvPr>
          <p:cNvSpPr/>
          <p:nvPr/>
        </p:nvSpPr>
        <p:spPr>
          <a:xfrm>
            <a:off x="655049" y="2072872"/>
            <a:ext cx="3974662" cy="422525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606C97-4813-B9FB-5781-F60F22A3316D}"/>
              </a:ext>
            </a:extLst>
          </p:cNvPr>
          <p:cNvSpPr/>
          <p:nvPr/>
        </p:nvSpPr>
        <p:spPr>
          <a:xfrm>
            <a:off x="6408434" y="3291028"/>
            <a:ext cx="923573" cy="137140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67C8BE-4D54-1A65-23D9-5A0B74B18366}"/>
              </a:ext>
            </a:extLst>
          </p:cNvPr>
          <p:cNvSpPr/>
          <p:nvPr/>
        </p:nvSpPr>
        <p:spPr>
          <a:xfrm>
            <a:off x="7332008" y="3949831"/>
            <a:ext cx="303703" cy="118293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3BD21A0-989D-EBD4-407B-C6F390D241D7}"/>
              </a:ext>
            </a:extLst>
          </p:cNvPr>
          <p:cNvSpPr/>
          <p:nvPr/>
        </p:nvSpPr>
        <p:spPr>
          <a:xfrm>
            <a:off x="4614166" y="2684491"/>
            <a:ext cx="873706" cy="303543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erge 33">
            <a:extLst>
              <a:ext uri="{FF2B5EF4-FFF2-40B4-BE49-F238E27FC236}">
                <a16:creationId xmlns:a16="http://schemas.microsoft.com/office/drawing/2014/main" id="{77D294F7-D1CA-F7CA-D95F-DE30449D763F}"/>
              </a:ext>
            </a:extLst>
          </p:cNvPr>
          <p:cNvSpPr/>
          <p:nvPr/>
        </p:nvSpPr>
        <p:spPr>
          <a:xfrm>
            <a:off x="3874416" y="3016712"/>
            <a:ext cx="414780" cy="160121"/>
          </a:xfrm>
          <a:prstGeom prst="flowChartMerg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erge 38">
            <a:extLst>
              <a:ext uri="{FF2B5EF4-FFF2-40B4-BE49-F238E27FC236}">
                <a16:creationId xmlns:a16="http://schemas.microsoft.com/office/drawing/2014/main" id="{AC2440CA-53C6-BBED-FDEF-035CFEDF8ACF}"/>
              </a:ext>
            </a:extLst>
          </p:cNvPr>
          <p:cNvSpPr/>
          <p:nvPr/>
        </p:nvSpPr>
        <p:spPr>
          <a:xfrm>
            <a:off x="3864210" y="4215713"/>
            <a:ext cx="414780" cy="160121"/>
          </a:xfrm>
          <a:prstGeom prst="flowChartMerg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erge 39">
            <a:extLst>
              <a:ext uri="{FF2B5EF4-FFF2-40B4-BE49-F238E27FC236}">
                <a16:creationId xmlns:a16="http://schemas.microsoft.com/office/drawing/2014/main" id="{0E4BDF5F-3291-049C-165C-376886938076}"/>
              </a:ext>
            </a:extLst>
          </p:cNvPr>
          <p:cNvSpPr/>
          <p:nvPr/>
        </p:nvSpPr>
        <p:spPr>
          <a:xfrm>
            <a:off x="3856585" y="5921828"/>
            <a:ext cx="414780" cy="160121"/>
          </a:xfrm>
          <a:prstGeom prst="flowChartMerg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27A1A3-FE10-B939-BCDD-785642D05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959" y="936172"/>
            <a:ext cx="1392030" cy="21185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CB0120-E8BB-AFF3-566F-1F1E850E9929}"/>
              </a:ext>
            </a:extLst>
          </p:cNvPr>
          <p:cNvSpPr/>
          <p:nvPr/>
        </p:nvSpPr>
        <p:spPr>
          <a:xfrm>
            <a:off x="7535631" y="1381032"/>
            <a:ext cx="991778" cy="1688998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09F723-298D-EC7C-DA2A-30851323135D}"/>
              </a:ext>
            </a:extLst>
          </p:cNvPr>
          <p:cNvSpPr/>
          <p:nvPr/>
        </p:nvSpPr>
        <p:spPr>
          <a:xfrm>
            <a:off x="8527409" y="1381033"/>
            <a:ext cx="494908" cy="1688998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008B4B5-72D2-DDE7-D5CB-49906EFCC2CB}"/>
              </a:ext>
            </a:extLst>
          </p:cNvPr>
          <p:cNvSpPr/>
          <p:nvPr/>
        </p:nvSpPr>
        <p:spPr>
          <a:xfrm>
            <a:off x="7976741" y="907123"/>
            <a:ext cx="1045575" cy="473910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2FC15AA-FC1C-2515-1258-D91CDCAE5A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1998" y="1017735"/>
            <a:ext cx="999290" cy="817933"/>
          </a:xfrm>
          <a:prstGeom prst="rect">
            <a:avLst/>
          </a:prstGeom>
          <a:ln>
            <a:noFill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F7C22AE-9908-8807-E3DC-E003C7532B6A}"/>
              </a:ext>
            </a:extLst>
          </p:cNvPr>
          <p:cNvSpPr txBox="1"/>
          <p:nvPr/>
        </p:nvSpPr>
        <p:spPr>
          <a:xfrm>
            <a:off x="7648930" y="3622039"/>
            <a:ext cx="12562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legreya Sans" pitchFamily="2" charset="0"/>
              </a:rPr>
              <a:t>Predict that the load would go off-chip</a:t>
            </a:r>
          </a:p>
        </p:txBody>
      </p:sp>
      <p:pic>
        <p:nvPicPr>
          <p:cNvPr id="35" name="Graphic 34" descr="Badge Tick1 with solid fill">
            <a:extLst>
              <a:ext uri="{FF2B5EF4-FFF2-40B4-BE49-F238E27FC236}">
                <a16:creationId xmlns:a16="http://schemas.microsoft.com/office/drawing/2014/main" id="{9037C356-90D0-D074-01E0-05E45201C5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46803" y="3312087"/>
            <a:ext cx="399638" cy="39963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3B608C2-4A0D-3C16-0EA2-FF8512555EEB}"/>
              </a:ext>
            </a:extLst>
          </p:cNvPr>
          <p:cNvSpPr/>
          <p:nvPr/>
        </p:nvSpPr>
        <p:spPr>
          <a:xfrm>
            <a:off x="8031520" y="3312087"/>
            <a:ext cx="399638" cy="399638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9241A6D-D19A-7881-F613-600836D0FB28}"/>
              </a:ext>
            </a:extLst>
          </p:cNvPr>
          <p:cNvSpPr/>
          <p:nvPr/>
        </p:nvSpPr>
        <p:spPr>
          <a:xfrm>
            <a:off x="7749232" y="3690563"/>
            <a:ext cx="1088456" cy="791522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Badge Cross with solid fill">
            <a:extLst>
              <a:ext uri="{FF2B5EF4-FFF2-40B4-BE49-F238E27FC236}">
                <a16:creationId xmlns:a16="http://schemas.microsoft.com/office/drawing/2014/main" id="{C5337E88-71DF-EBF1-78D4-06A2D5D1E7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61840" y="3687191"/>
            <a:ext cx="619883" cy="6198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4A2A75-D190-9FF9-9D66-B59B2C88A8DA}"/>
              </a:ext>
            </a:extLst>
          </p:cNvPr>
          <p:cNvSpPr txBox="1"/>
          <p:nvPr/>
        </p:nvSpPr>
        <p:spPr>
          <a:xfrm>
            <a:off x="6926613" y="4824021"/>
            <a:ext cx="200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Alegreya Sans" pitchFamily="2" charset="0"/>
              </a:rPr>
              <a:t>Shouldn’t be activated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0CB55DCA-4D63-F535-6DA1-844C7936B932}"/>
              </a:ext>
            </a:extLst>
          </p:cNvPr>
          <p:cNvSpPr/>
          <p:nvPr/>
        </p:nvSpPr>
        <p:spPr>
          <a:xfrm>
            <a:off x="6793518" y="4672484"/>
            <a:ext cx="159941" cy="321547"/>
          </a:xfrm>
          <a:custGeom>
            <a:avLst/>
            <a:gdLst>
              <a:gd name="connsiteX0" fmla="*/ 159941 w 159941"/>
              <a:gd name="connsiteY0" fmla="*/ 321547 h 321547"/>
              <a:gd name="connsiteX1" fmla="*/ 9216 w 159941"/>
              <a:gd name="connsiteY1" fmla="*/ 261257 h 321547"/>
              <a:gd name="connsiteX2" fmla="*/ 29313 w 159941"/>
              <a:gd name="connsiteY2" fmla="*/ 0 h 321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941" h="321547">
                <a:moveTo>
                  <a:pt x="159941" y="321547"/>
                </a:moveTo>
                <a:cubicBezTo>
                  <a:pt x="95464" y="318197"/>
                  <a:pt x="30987" y="314848"/>
                  <a:pt x="9216" y="261257"/>
                </a:cubicBezTo>
                <a:cubicBezTo>
                  <a:pt x="-12555" y="207666"/>
                  <a:pt x="8379" y="103833"/>
                  <a:pt x="29313" y="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F9BC32-AAB8-8BD0-2DBF-E7A3DA62B29A}"/>
              </a:ext>
            </a:extLst>
          </p:cNvPr>
          <p:cNvSpPr txBox="1"/>
          <p:nvPr/>
        </p:nvSpPr>
        <p:spPr>
          <a:xfrm>
            <a:off x="6006320" y="5335967"/>
            <a:ext cx="2308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Alegreya Sans" pitchFamily="2" charset="0"/>
              </a:rPr>
              <a:t>Cumulative weight &lt; 𝜏</a:t>
            </a:r>
            <a:r>
              <a:rPr lang="en-US" i="1" baseline="-25000" dirty="0">
                <a:solidFill>
                  <a:srgbClr val="C00000"/>
                </a:solidFill>
                <a:latin typeface="Alegreya Sans" pitchFamily="2" charset="0"/>
              </a:rPr>
              <a:t>act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7363340-7785-6AE4-C0A4-FC2B773A9222}"/>
              </a:ext>
            </a:extLst>
          </p:cNvPr>
          <p:cNvSpPr/>
          <p:nvPr/>
        </p:nvSpPr>
        <p:spPr>
          <a:xfrm>
            <a:off x="5671145" y="4837676"/>
            <a:ext cx="397308" cy="668821"/>
          </a:xfrm>
          <a:custGeom>
            <a:avLst/>
            <a:gdLst>
              <a:gd name="connsiteX0" fmla="*/ 159941 w 159941"/>
              <a:gd name="connsiteY0" fmla="*/ 321547 h 321547"/>
              <a:gd name="connsiteX1" fmla="*/ 9216 w 159941"/>
              <a:gd name="connsiteY1" fmla="*/ 261257 h 321547"/>
              <a:gd name="connsiteX2" fmla="*/ 29313 w 159941"/>
              <a:gd name="connsiteY2" fmla="*/ 0 h 321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941" h="321547">
                <a:moveTo>
                  <a:pt x="159941" y="321547"/>
                </a:moveTo>
                <a:cubicBezTo>
                  <a:pt x="95464" y="318197"/>
                  <a:pt x="30987" y="314848"/>
                  <a:pt x="9216" y="261257"/>
                </a:cubicBezTo>
                <a:cubicBezTo>
                  <a:pt x="-12555" y="207666"/>
                  <a:pt x="8379" y="103833"/>
                  <a:pt x="29313" y="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DD89C7-630B-F14E-D16A-7CF98A2D0C04}"/>
              </a:ext>
            </a:extLst>
          </p:cNvPr>
          <p:cNvSpPr/>
          <p:nvPr/>
        </p:nvSpPr>
        <p:spPr>
          <a:xfrm>
            <a:off x="5455116" y="3318874"/>
            <a:ext cx="950646" cy="149462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A69FBD1-89A3-8FE5-E25A-78AE733B0446}"/>
              </a:ext>
            </a:extLst>
          </p:cNvPr>
          <p:cNvSpPr/>
          <p:nvPr/>
        </p:nvSpPr>
        <p:spPr>
          <a:xfrm>
            <a:off x="4444722" y="2715943"/>
            <a:ext cx="643933" cy="64393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-1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2DB8183-879A-7279-571D-AD8D75BE4F68}"/>
              </a:ext>
            </a:extLst>
          </p:cNvPr>
          <p:cNvSpPr/>
          <p:nvPr/>
        </p:nvSpPr>
        <p:spPr>
          <a:xfrm>
            <a:off x="4457488" y="3928106"/>
            <a:ext cx="643933" cy="64393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-1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8CDA6A9-352F-3503-6D03-9390B33A36CB}"/>
              </a:ext>
            </a:extLst>
          </p:cNvPr>
          <p:cNvSpPr/>
          <p:nvPr/>
        </p:nvSpPr>
        <p:spPr>
          <a:xfrm>
            <a:off x="4457488" y="5604979"/>
            <a:ext cx="643933" cy="64393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736864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34" grpId="0" animBg="1"/>
      <p:bldP spid="39" grpId="0" animBg="1"/>
      <p:bldP spid="40" grpId="0" animBg="1"/>
      <p:bldP spid="2" grpId="0"/>
      <p:bldP spid="14" grpId="0" animBg="1"/>
      <p:bldP spid="16" grpId="0"/>
      <p:bldP spid="18" grpId="0" animBg="1"/>
      <p:bldP spid="19" grpId="1" animBg="1"/>
      <p:bldP spid="25" grpId="0" animBg="1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AEF33-9443-17D1-3452-E7CE139D81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Evaluation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C5FF9-6BE6-830D-69A9-8C1F1FF0F9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91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2805F0-F6FC-E677-C726-338AE03D0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Simulation Methodology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FD64F5-38DF-EE13-F0F5-560308551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Corbel" panose="020B0503020204020204" pitchFamily="34" charset="0"/>
              </a:rPr>
              <a:t>ChampSim</a:t>
            </a:r>
            <a:r>
              <a:rPr lang="en-US" sz="2400" dirty="0">
                <a:latin typeface="Corbel" panose="020B0503020204020204" pitchFamily="34" charset="0"/>
              </a:rPr>
              <a:t> trace driven simulator</a:t>
            </a:r>
          </a:p>
          <a:p>
            <a:r>
              <a:rPr lang="en-US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110</a:t>
            </a:r>
            <a:r>
              <a:rPr lang="en-US" sz="2400" dirty="0">
                <a:latin typeface="Corbel" panose="020B050302020402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single-core</a:t>
            </a:r>
            <a:r>
              <a:rPr lang="en-US" sz="2400" dirty="0">
                <a:latin typeface="Corbel" panose="020B0503020204020204" pitchFamily="34" charset="0"/>
              </a:rPr>
              <a:t> memory-intensive traces</a:t>
            </a: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SPEC CPU 2006 and 2017</a:t>
            </a: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PARSEC 2.1</a:t>
            </a:r>
          </a:p>
          <a:p>
            <a:pPr lvl="1"/>
            <a:r>
              <a:rPr lang="en-US" sz="2000" dirty="0" err="1">
                <a:latin typeface="Corbel" panose="020B0503020204020204" pitchFamily="34" charset="0"/>
              </a:rPr>
              <a:t>Ligra</a:t>
            </a:r>
            <a:endParaRPr lang="en-US" sz="2000" dirty="0">
              <a:latin typeface="Corbel" panose="020B0503020204020204" pitchFamily="34" charset="0"/>
            </a:endParaRP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Real-world applications</a:t>
            </a:r>
          </a:p>
          <a:p>
            <a:r>
              <a:rPr lang="en-US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220 eight-core</a:t>
            </a:r>
            <a:r>
              <a:rPr lang="en-US" sz="2400" dirty="0">
                <a:latin typeface="Corbel" panose="020B0503020204020204" pitchFamily="34" charset="0"/>
              </a:rPr>
              <a:t> memory-intensive trace mixes</a:t>
            </a:r>
          </a:p>
          <a:p>
            <a:endParaRPr lang="en-US" sz="2400" dirty="0">
              <a:latin typeface="Corbel" panose="020B0503020204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8527F25-0A1E-FBA2-CA7B-5BD53F6EB9E0}"/>
              </a:ext>
            </a:extLst>
          </p:cNvPr>
          <p:cNvSpPr/>
          <p:nvPr/>
        </p:nvSpPr>
        <p:spPr>
          <a:xfrm>
            <a:off x="5089806" y="3876871"/>
            <a:ext cx="2788761" cy="37707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rbel" panose="020B0503020204020204" pitchFamily="34" charset="0"/>
              </a:rPr>
              <a:t>Off-Chip Predictors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4A3E331-DC58-7D24-EB7D-E62F43024559}"/>
              </a:ext>
            </a:extLst>
          </p:cNvPr>
          <p:cNvSpPr/>
          <p:nvPr/>
        </p:nvSpPr>
        <p:spPr>
          <a:xfrm>
            <a:off x="250623" y="3876871"/>
            <a:ext cx="3246254" cy="3770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rbel" panose="020B0503020204020204" pitchFamily="34" charset="0"/>
              </a:rPr>
              <a:t>LLC Prefetchers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E070E6-2941-E49E-C948-CD4B1E6ADB25}"/>
              </a:ext>
            </a:extLst>
          </p:cNvPr>
          <p:cNvSpPr txBox="1"/>
          <p:nvPr/>
        </p:nvSpPr>
        <p:spPr>
          <a:xfrm>
            <a:off x="4991101" y="4435936"/>
            <a:ext cx="407251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History-based</a:t>
            </a:r>
            <a:r>
              <a:rPr lang="en-US" sz="2000" dirty="0">
                <a:latin typeface="Corbel" panose="020B0503020204020204" pitchFamily="34" charset="0"/>
              </a:rPr>
              <a:t>: </a:t>
            </a:r>
            <a:r>
              <a:rPr lang="en-US" sz="2400" b="1" dirty="0">
                <a:latin typeface="Corbel" panose="020B0503020204020204" pitchFamily="34" charset="0"/>
              </a:rPr>
              <a:t>HMP</a:t>
            </a:r>
            <a:r>
              <a:rPr lang="en-US" sz="2000" dirty="0">
                <a:latin typeface="Corbel" panose="020B0503020204020204" pitchFamily="34" charset="0"/>
              </a:rPr>
              <a:t>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Yoaz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+, ISCA’99]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Tracking-based</a:t>
            </a:r>
            <a:r>
              <a:rPr lang="en-US" sz="2000" dirty="0">
                <a:latin typeface="Corbel" panose="020B0503020204020204" pitchFamily="34" charset="0"/>
              </a:rPr>
              <a:t>: Address Tag-Tracking based Predictor (</a:t>
            </a:r>
            <a:r>
              <a:rPr lang="en-US" sz="2400" b="1" dirty="0">
                <a:latin typeface="Corbel" panose="020B0503020204020204" pitchFamily="34" charset="0"/>
              </a:rPr>
              <a:t>TTP</a:t>
            </a:r>
            <a:r>
              <a:rPr lang="en-US" sz="2000" dirty="0">
                <a:latin typeface="Corbel" panose="020B0503020204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bg2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B40003"/>
                </a:solidFill>
                <a:latin typeface="Corbel" panose="020B0503020204020204" pitchFamily="34" charset="0"/>
              </a:rPr>
              <a:t>Ideal Off-chip Predictor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60457A-B7C5-427D-387D-ED68A374B940}"/>
              </a:ext>
            </a:extLst>
          </p:cNvPr>
          <p:cNvSpPr txBox="1"/>
          <p:nvPr/>
        </p:nvSpPr>
        <p:spPr>
          <a:xfrm>
            <a:off x="169011" y="4435936"/>
            <a:ext cx="49207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rbel" panose="020B0503020204020204" pitchFamily="34" charset="0"/>
              </a:rPr>
              <a:t>Pythia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Bera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+, MICRO’21]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rbel" panose="020B0503020204020204" pitchFamily="34" charset="0"/>
              </a:rPr>
              <a:t>Bingo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Bakshalipour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+, HPCA’19]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rbel" panose="020B0503020204020204" pitchFamily="34" charset="0"/>
              </a:rPr>
              <a:t>MLOP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Shakerinava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+, 3rd Prefetching Championship’19]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rbel" panose="020B0503020204020204" pitchFamily="34" charset="0"/>
              </a:rPr>
              <a:t>SPP + Perceptron filter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[Bhatia+, ISCA’20]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rbel" panose="020B0503020204020204" pitchFamily="34" charset="0"/>
              </a:rPr>
              <a:t>SMS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[Somogyi+, ISCA’06]</a:t>
            </a:r>
          </a:p>
        </p:txBody>
      </p:sp>
    </p:spTree>
    <p:extLst>
      <p:ext uri="{BB962C8B-B14F-4D97-AF65-F5344CB8AC3E}">
        <p14:creationId xmlns:p14="http://schemas.microsoft.com/office/powerpoint/2010/main" val="244508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8">
            <a:extLst>
              <a:ext uri="{FF2B5EF4-FFF2-40B4-BE49-F238E27FC236}">
                <a16:creationId xmlns:a16="http://schemas.microsoft.com/office/drawing/2014/main" id="{481BE4FB-D352-BFE9-C8B5-77D3A5270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orbel" panose="020B0503020204020204" pitchFamily="34" charset="0"/>
              </a:rPr>
              <a:t>Latency Configuration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AB495C62-EF13-2BEF-B341-6D5AF5E05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08" y="1224104"/>
            <a:ext cx="3231560" cy="4633487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48A2E33B-E2D8-3241-6351-B9AA1F0EB139}"/>
              </a:ext>
            </a:extLst>
          </p:cNvPr>
          <p:cNvSpPr txBox="1"/>
          <p:nvPr/>
        </p:nvSpPr>
        <p:spPr>
          <a:xfrm>
            <a:off x="3775295" y="968721"/>
            <a:ext cx="50427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Corbel" panose="020B0503020204020204" pitchFamily="34" charset="0"/>
              </a:rPr>
              <a:t>Cache </a:t>
            </a:r>
            <a:r>
              <a:rPr lang="en-US" sz="2400" b="1" i="1" dirty="0">
                <a:solidFill>
                  <a:schemeClr val="accent1"/>
                </a:solidFill>
                <a:latin typeface="Corbel" panose="020B0503020204020204" pitchFamily="34" charset="0"/>
              </a:rPr>
              <a:t>round-trip</a:t>
            </a:r>
            <a:r>
              <a:rPr lang="en-US" sz="2400" b="1" dirty="0">
                <a:solidFill>
                  <a:schemeClr val="accent1"/>
                </a:solidFill>
                <a:latin typeface="Corbel" panose="020B0503020204020204" pitchFamily="34" charset="0"/>
              </a:rPr>
              <a:t> latency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rbel" panose="020B0503020204020204" pitchFamily="34" charset="0"/>
              </a:rPr>
              <a:t>L1-D: </a:t>
            </a:r>
            <a:r>
              <a:rPr lang="en-US" sz="2400" b="1" dirty="0">
                <a:solidFill>
                  <a:schemeClr val="accent1"/>
                </a:solidFill>
              </a:rPr>
              <a:t>5</a:t>
            </a:r>
            <a:r>
              <a:rPr lang="en-US" sz="2000" dirty="0">
                <a:latin typeface="Corbel" panose="020B0503020204020204" pitchFamily="34" charset="0"/>
              </a:rPr>
              <a:t> cycles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rbel" panose="020B0503020204020204" pitchFamily="34" charset="0"/>
              </a:rPr>
              <a:t>L2: </a:t>
            </a:r>
            <a:r>
              <a:rPr lang="en-US" sz="2400" b="1" dirty="0">
                <a:solidFill>
                  <a:schemeClr val="accent1"/>
                </a:solidFill>
              </a:rPr>
              <a:t>15</a:t>
            </a:r>
            <a:r>
              <a:rPr lang="en-US" sz="2000" dirty="0">
                <a:latin typeface="Corbel" panose="020B0503020204020204" pitchFamily="34" charset="0"/>
              </a:rPr>
              <a:t> cycles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rbel" panose="020B0503020204020204" pitchFamily="34" charset="0"/>
              </a:rPr>
              <a:t>LLC: </a:t>
            </a:r>
            <a:r>
              <a:rPr lang="en-US" sz="2400" b="1" dirty="0">
                <a:solidFill>
                  <a:schemeClr val="accent1"/>
                </a:solidFill>
              </a:rPr>
              <a:t>55</a:t>
            </a:r>
            <a:r>
              <a:rPr lang="en-US" sz="2000" dirty="0">
                <a:latin typeface="Corbel" panose="020B0503020204020204" pitchFamily="34" charset="0"/>
              </a:rPr>
              <a:t> cycles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31CF285-D506-E6F0-2ADF-9D8ED43CB793}"/>
              </a:ext>
            </a:extLst>
          </p:cNvPr>
          <p:cNvSpPr txBox="1"/>
          <p:nvPr/>
        </p:nvSpPr>
        <p:spPr>
          <a:xfrm>
            <a:off x="3802455" y="2978590"/>
            <a:ext cx="50860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Hermes request issue latency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(incurred after address translation)</a:t>
            </a:r>
            <a:endParaRPr lang="en-US" sz="2000" i="1" dirty="0">
              <a:solidFill>
                <a:schemeClr val="accent6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b="1" dirty="0">
              <a:solidFill>
                <a:srgbClr val="941100"/>
              </a:solidFill>
              <a:latin typeface="Corbel" panose="020B0503020204020204" pitchFamily="34" charset="0"/>
            </a:endParaRPr>
          </a:p>
          <a:p>
            <a:r>
              <a:rPr lang="en-US" sz="2000" b="1" dirty="0">
                <a:solidFill>
                  <a:srgbClr val="941100"/>
                </a:solidFill>
                <a:latin typeface="Corbel" panose="020B0503020204020204" pitchFamily="34" charset="0"/>
              </a:rPr>
              <a:t>      </a:t>
            </a:r>
            <a:r>
              <a:rPr lang="en-US" sz="2000" dirty="0">
                <a:latin typeface="Corbel" panose="020B0503020204020204" pitchFamily="34" charset="0"/>
              </a:rPr>
              <a:t>Depends 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orbel" panose="020B0503020204020204" pitchFamily="34" charset="0"/>
              </a:rPr>
              <a:t>Interconnect</a:t>
            </a:r>
            <a:r>
              <a:rPr lang="en-US" sz="2000" dirty="0">
                <a:latin typeface="Corbel" panose="020B0503020204020204" pitchFamily="34" charset="0"/>
              </a:rPr>
              <a:t> between POPET and MC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ABB832CB-E78D-4188-C09E-DBCF318006F9}"/>
              </a:ext>
            </a:extLst>
          </p:cNvPr>
          <p:cNvCxnSpPr>
            <a:cxnSpLocks/>
          </p:cNvCxnSpPr>
          <p:nvPr/>
        </p:nvCxnSpPr>
        <p:spPr>
          <a:xfrm>
            <a:off x="4605699" y="5080123"/>
            <a:ext cx="3446829" cy="0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54A7F2EA-570E-635E-F5B0-D4641746E73D}"/>
              </a:ext>
            </a:extLst>
          </p:cNvPr>
          <p:cNvCxnSpPr/>
          <p:nvPr/>
        </p:nvCxnSpPr>
        <p:spPr>
          <a:xfrm>
            <a:off x="4605699" y="4980535"/>
            <a:ext cx="0" cy="199176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0D259BC7-89BD-A7E9-F5B7-74629600EB95}"/>
              </a:ext>
            </a:extLst>
          </p:cNvPr>
          <p:cNvCxnSpPr/>
          <p:nvPr/>
        </p:nvCxnSpPr>
        <p:spPr>
          <a:xfrm>
            <a:off x="8052528" y="4972997"/>
            <a:ext cx="0" cy="199176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6A6D9105-A2FA-A4A9-7906-5830F764FC94}"/>
              </a:ext>
            </a:extLst>
          </p:cNvPr>
          <p:cNvSpPr txBox="1"/>
          <p:nvPr/>
        </p:nvSpPr>
        <p:spPr>
          <a:xfrm>
            <a:off x="4302408" y="5202374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i="1" dirty="0">
                <a:latin typeface="Corbel" panose="020B0503020204020204" pitchFamily="34" charset="0"/>
              </a:rPr>
              <a:t>cycles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9DA4A2C3-4166-9AB2-8D00-09E1A85C952A}"/>
              </a:ext>
            </a:extLst>
          </p:cNvPr>
          <p:cNvSpPr txBox="1"/>
          <p:nvPr/>
        </p:nvSpPr>
        <p:spPr>
          <a:xfrm>
            <a:off x="7772477" y="5202373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24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i="1" dirty="0">
                <a:latin typeface="Corbel" panose="020B0503020204020204" pitchFamily="34" charset="0"/>
              </a:rPr>
              <a:t>cycles</a:t>
            </a:r>
          </a:p>
        </p:txBody>
      </p:sp>
      <p:sp>
        <p:nvSpPr>
          <p:cNvPr id="113" name="Rounded Rectangle 112">
            <a:extLst>
              <a:ext uri="{FF2B5EF4-FFF2-40B4-BE49-F238E27FC236}">
                <a16:creationId xmlns:a16="http://schemas.microsoft.com/office/drawing/2014/main" id="{A6CA540D-11EA-D0C7-43F8-955A894B62B0}"/>
              </a:ext>
            </a:extLst>
          </p:cNvPr>
          <p:cNvSpPr/>
          <p:nvPr/>
        </p:nvSpPr>
        <p:spPr>
          <a:xfrm>
            <a:off x="5743418" y="5543936"/>
            <a:ext cx="1267471" cy="420992"/>
          </a:xfrm>
          <a:prstGeom prst="roundRect">
            <a:avLst/>
          </a:prstGeom>
          <a:solidFill>
            <a:schemeClr val="accent6"/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6</a:t>
            </a:r>
            <a:r>
              <a:rPr lang="en-US" sz="2000" dirty="0">
                <a:latin typeface="Corbel" panose="020B0503020204020204" pitchFamily="34" charset="0"/>
              </a:rPr>
              <a:t> cycles</a:t>
            </a:r>
          </a:p>
        </p:txBody>
      </p:sp>
      <p:sp>
        <p:nvSpPr>
          <p:cNvPr id="114" name="Freeform 113">
            <a:extLst>
              <a:ext uri="{FF2B5EF4-FFF2-40B4-BE49-F238E27FC236}">
                <a16:creationId xmlns:a16="http://schemas.microsoft.com/office/drawing/2014/main" id="{31FE46E5-9663-E013-8328-7D28468712FE}"/>
              </a:ext>
            </a:extLst>
          </p:cNvPr>
          <p:cNvSpPr/>
          <p:nvPr/>
        </p:nvSpPr>
        <p:spPr>
          <a:xfrm>
            <a:off x="5814337" y="5147993"/>
            <a:ext cx="543208" cy="344031"/>
          </a:xfrm>
          <a:custGeom>
            <a:avLst/>
            <a:gdLst>
              <a:gd name="connsiteX0" fmla="*/ 543208 w 543208"/>
              <a:gd name="connsiteY0" fmla="*/ 344031 h 344031"/>
              <a:gd name="connsiteX1" fmla="*/ 452674 w 543208"/>
              <a:gd name="connsiteY1" fmla="*/ 172015 h 344031"/>
              <a:gd name="connsiteX2" fmla="*/ 0 w 543208"/>
              <a:gd name="connsiteY2" fmla="*/ 0 h 34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3208" h="344031">
                <a:moveTo>
                  <a:pt x="543208" y="344031"/>
                </a:moveTo>
                <a:cubicBezTo>
                  <a:pt x="543208" y="286692"/>
                  <a:pt x="543209" y="229353"/>
                  <a:pt x="452674" y="172015"/>
                </a:cubicBezTo>
                <a:cubicBezTo>
                  <a:pt x="362139" y="114676"/>
                  <a:pt x="181069" y="57338"/>
                  <a:pt x="0" y="0"/>
                </a:cubicBezTo>
              </a:path>
            </a:pathLst>
          </a:custGeom>
          <a:noFill/>
          <a:ln w="28575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6" name="Graphic 115" descr="Star with solid fill">
            <a:extLst>
              <a:ext uri="{FF2B5EF4-FFF2-40B4-BE49-F238E27FC236}">
                <a16:creationId xmlns:a16="http://schemas.microsoft.com/office/drawing/2014/main" id="{07B22218-3646-D7F9-302D-B295C86C0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89207" y="4865349"/>
            <a:ext cx="414473" cy="414473"/>
          </a:xfrm>
          <a:prstGeom prst="rect">
            <a:avLst/>
          </a:prstGeom>
        </p:spPr>
      </p:pic>
      <p:sp>
        <p:nvSpPr>
          <p:cNvPr id="117" name="Curved Left Arrow 116">
            <a:extLst>
              <a:ext uri="{FF2B5EF4-FFF2-40B4-BE49-F238E27FC236}">
                <a16:creationId xmlns:a16="http://schemas.microsoft.com/office/drawing/2014/main" id="{FFF8E54B-5FD0-3C84-D150-B8DA5D9AA1C6}"/>
              </a:ext>
            </a:extLst>
          </p:cNvPr>
          <p:cNvSpPr/>
          <p:nvPr/>
        </p:nvSpPr>
        <p:spPr>
          <a:xfrm rot="5400000">
            <a:off x="1283279" y="1579734"/>
            <a:ext cx="421079" cy="43919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8" name="Curved Left Arrow 117">
            <a:extLst>
              <a:ext uri="{FF2B5EF4-FFF2-40B4-BE49-F238E27FC236}">
                <a16:creationId xmlns:a16="http://schemas.microsoft.com/office/drawing/2014/main" id="{B3F27237-C9AD-AD3A-D1EB-67902AD7AE21}"/>
              </a:ext>
            </a:extLst>
          </p:cNvPr>
          <p:cNvSpPr/>
          <p:nvPr/>
        </p:nvSpPr>
        <p:spPr>
          <a:xfrm rot="5400000">
            <a:off x="961883" y="1901133"/>
            <a:ext cx="1063874" cy="43918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9" name="Curved Left Arrow 118">
            <a:extLst>
              <a:ext uri="{FF2B5EF4-FFF2-40B4-BE49-F238E27FC236}">
                <a16:creationId xmlns:a16="http://schemas.microsoft.com/office/drawing/2014/main" id="{CA1F85BA-311A-47D6-8AFD-2A4FA9E68D36}"/>
              </a:ext>
            </a:extLst>
          </p:cNvPr>
          <p:cNvSpPr/>
          <p:nvPr/>
        </p:nvSpPr>
        <p:spPr>
          <a:xfrm rot="5400000">
            <a:off x="573714" y="2289300"/>
            <a:ext cx="1840211" cy="43918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9AA89AC0-85A0-E858-7898-E6537BBFAF72}"/>
              </a:ext>
            </a:extLst>
          </p:cNvPr>
          <p:cNvSpPr/>
          <p:nvPr/>
        </p:nvSpPr>
        <p:spPr>
          <a:xfrm>
            <a:off x="472991" y="1046809"/>
            <a:ext cx="1955548" cy="1303699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9D37217E-87DC-E381-4D7C-13CF327675EC}"/>
              </a:ext>
            </a:extLst>
          </p:cNvPr>
          <p:cNvSpPr/>
          <p:nvPr/>
        </p:nvSpPr>
        <p:spPr>
          <a:xfrm>
            <a:off x="472990" y="2350508"/>
            <a:ext cx="1638677" cy="1711105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32BE33D8-8981-B85B-1F79-372FFFA2BAB9}"/>
              </a:ext>
            </a:extLst>
          </p:cNvPr>
          <p:cNvSpPr/>
          <p:nvPr/>
        </p:nvSpPr>
        <p:spPr>
          <a:xfrm>
            <a:off x="2111667" y="3206060"/>
            <a:ext cx="353081" cy="855553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041D7F4-582C-C824-09EA-2A9C2C462754}"/>
              </a:ext>
            </a:extLst>
          </p:cNvPr>
          <p:cNvSpPr/>
          <p:nvPr/>
        </p:nvSpPr>
        <p:spPr>
          <a:xfrm>
            <a:off x="169011" y="4988459"/>
            <a:ext cx="2719991" cy="869131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6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1" grpId="0"/>
      <p:bldP spid="113" grpId="0" animBg="1"/>
      <p:bldP spid="114" grpId="0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1" grpId="0" animBg="1"/>
      <p:bldP spid="122" grpId="0" animBg="1"/>
      <p:bldP spid="1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71E9B8-8A57-9020-8201-3BA925E5A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Single-Core Performance Improvement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7519CD8-739D-1CD4-54EA-949C992CB6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1587120"/>
              </p:ext>
            </p:extLst>
          </p:nvPr>
        </p:nvGraphicFramePr>
        <p:xfrm>
          <a:off x="124618" y="916369"/>
          <a:ext cx="8894763" cy="4608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F807F29-D700-3174-CCFD-91EEFEDCE694}"/>
              </a:ext>
            </a:extLst>
          </p:cNvPr>
          <p:cNvSpPr/>
          <p:nvPr/>
        </p:nvSpPr>
        <p:spPr>
          <a:xfrm>
            <a:off x="3703899" y="916369"/>
            <a:ext cx="2095017" cy="461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F041B2-1239-1A79-8744-685D559BBD04}"/>
              </a:ext>
            </a:extLst>
          </p:cNvPr>
          <p:cNvSpPr/>
          <p:nvPr/>
        </p:nvSpPr>
        <p:spPr>
          <a:xfrm>
            <a:off x="6101788" y="916369"/>
            <a:ext cx="2637098" cy="461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3932B1-34BD-6B1C-85B2-CD6870EED713}"/>
              </a:ext>
            </a:extLst>
          </p:cNvPr>
          <p:cNvSpPr/>
          <p:nvPr/>
        </p:nvSpPr>
        <p:spPr>
          <a:xfrm>
            <a:off x="1078375" y="916369"/>
            <a:ext cx="2475053" cy="461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AAA819-AB21-34F1-C11A-D15E23B8FD7E}"/>
              </a:ext>
            </a:extLst>
          </p:cNvPr>
          <p:cNvSpPr txBox="1"/>
          <p:nvPr/>
        </p:nvSpPr>
        <p:spPr>
          <a:xfrm>
            <a:off x="7083706" y="3085254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11.5%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A5ADF3-D222-DFFF-92C4-8688B8684387}"/>
              </a:ext>
            </a:extLst>
          </p:cNvPr>
          <p:cNvCxnSpPr>
            <a:cxnSpLocks/>
          </p:cNvCxnSpPr>
          <p:nvPr/>
        </p:nvCxnSpPr>
        <p:spPr>
          <a:xfrm>
            <a:off x="7674015" y="3546919"/>
            <a:ext cx="219919" cy="24957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E86D68A-C808-ADFC-5AD6-1AB9E77E7F84}"/>
              </a:ext>
            </a:extLst>
          </p:cNvPr>
          <p:cNvSpPr txBox="1"/>
          <p:nvPr/>
        </p:nvSpPr>
        <p:spPr>
          <a:xfrm>
            <a:off x="7083705" y="2303781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20.3%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F28FABD-F212-2B21-D075-51D8DBA697DC}"/>
              </a:ext>
            </a:extLst>
          </p:cNvPr>
          <p:cNvCxnSpPr>
            <a:cxnSpLocks/>
          </p:cNvCxnSpPr>
          <p:nvPr/>
        </p:nvCxnSpPr>
        <p:spPr>
          <a:xfrm>
            <a:off x="7674015" y="2765446"/>
            <a:ext cx="433066" cy="18478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64EEF8-5EA8-682E-73E5-1B6C9BE7E3A3}"/>
              </a:ext>
            </a:extLst>
          </p:cNvPr>
          <p:cNvCxnSpPr>
            <a:cxnSpLocks/>
          </p:cNvCxnSpPr>
          <p:nvPr/>
        </p:nvCxnSpPr>
        <p:spPr>
          <a:xfrm>
            <a:off x="8146608" y="2430684"/>
            <a:ext cx="0" cy="54257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8312988-7D3B-329D-8A3A-EE7D3EA08541}"/>
              </a:ext>
            </a:extLst>
          </p:cNvPr>
          <p:cNvSpPr txBox="1"/>
          <p:nvPr/>
        </p:nvSpPr>
        <p:spPr>
          <a:xfrm>
            <a:off x="7628424" y="1969019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5.4%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A83F84A-0201-82B8-D1A5-5DE68EAAD2B5}"/>
              </a:ext>
            </a:extLst>
          </p:cNvPr>
          <p:cNvSpPr/>
          <p:nvPr/>
        </p:nvSpPr>
        <p:spPr>
          <a:xfrm>
            <a:off x="8146608" y="1969019"/>
            <a:ext cx="701952" cy="79642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E24C5E-6FE2-E8ED-5176-D6D4C0CC0E8D}"/>
              </a:ext>
            </a:extLst>
          </p:cNvPr>
          <p:cNvSpPr/>
          <p:nvPr/>
        </p:nvSpPr>
        <p:spPr>
          <a:xfrm>
            <a:off x="281893" y="908701"/>
            <a:ext cx="8717724" cy="5664290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B42CA10-2665-B555-07FA-A9E34A5C1B39}"/>
              </a:ext>
            </a:extLst>
          </p:cNvPr>
          <p:cNvSpPr/>
          <p:nvPr/>
        </p:nvSpPr>
        <p:spPr>
          <a:xfrm>
            <a:off x="66078" y="5159367"/>
            <a:ext cx="9011843" cy="1491181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Hermes alone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provides nearly 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50%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performance benefits of </a:t>
            </a:r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Pythia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b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with only </a:t>
            </a:r>
            <a:r>
              <a:rPr lang="en-US" sz="3600" b="1" dirty="0">
                <a:solidFill>
                  <a:srgbClr val="FFFF00"/>
                </a:solidFill>
              </a:rPr>
              <a:t>1/5th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storage overhead</a:t>
            </a:r>
            <a:endParaRPr lang="en-US" sz="20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FF82E8A-6E47-9176-35EF-DCE24F646D0D}"/>
              </a:ext>
            </a:extLst>
          </p:cNvPr>
          <p:cNvSpPr/>
          <p:nvPr/>
        </p:nvSpPr>
        <p:spPr>
          <a:xfrm>
            <a:off x="281893" y="5413772"/>
            <a:ext cx="8580212" cy="1055717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Hermes on top of Pythia 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outperforms Pythia alone 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in every workload category </a:t>
            </a:r>
            <a:endParaRPr lang="en-US" sz="20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E0C49D9-9917-0F6B-1F27-CEA47A8B8DC2}"/>
              </a:ext>
            </a:extLst>
          </p:cNvPr>
          <p:cNvSpPr/>
          <p:nvPr/>
        </p:nvSpPr>
        <p:spPr>
          <a:xfrm>
            <a:off x="281893" y="5413750"/>
            <a:ext cx="8580212" cy="1055717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Hermes provides nearly </a:t>
            </a:r>
            <a:r>
              <a:rPr lang="en-US" sz="3600" b="1" dirty="0">
                <a:solidFill>
                  <a:srgbClr val="FFFF00"/>
                </a:solidFill>
              </a:rPr>
              <a:t>90%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performance benefit of </a:t>
            </a:r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Ideal Hermes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that has an </a:t>
            </a:r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ideal off-chip load predictor</a:t>
            </a:r>
            <a:endParaRPr lang="en-US" sz="2000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6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  <p:bldP spid="7" grpId="0" animBg="1"/>
      <p:bldP spid="8" grpId="0" animBg="1"/>
      <p:bldP spid="9" grpId="0" animBg="1"/>
      <p:bldP spid="13" grpId="0"/>
      <p:bldP spid="13" grpId="1"/>
      <p:bldP spid="17" grpId="0"/>
      <p:bldP spid="17" grpId="1"/>
      <p:bldP spid="24" grpId="2"/>
      <p:bldP spid="24" grpId="3"/>
      <p:bldP spid="5" grpId="0" animBg="1"/>
      <p:bldP spid="11" grpId="0" animBg="1"/>
      <p:bldP spid="11" grpId="1" animBg="1"/>
      <p:bldP spid="11" grpId="2" animBg="1"/>
      <p:bldP spid="11" grpId="3" animBg="1"/>
      <p:bldP spid="11" grpId="4" animBg="1"/>
      <p:bldP spid="10" grpId="0" animBg="1"/>
      <p:bldP spid="10" grpId="1" animBg="1"/>
      <p:bldP spid="2" grpId="0" animBg="1"/>
      <p:bldP spid="2" grpId="1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1563B-9C8F-B46F-88D1-A5820B5C9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The Key Problem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B3B7394-3E39-2FD8-B3C3-6E5B5D27E7B9}"/>
              </a:ext>
            </a:extLst>
          </p:cNvPr>
          <p:cNvSpPr/>
          <p:nvPr/>
        </p:nvSpPr>
        <p:spPr>
          <a:xfrm>
            <a:off x="749431" y="1357459"/>
            <a:ext cx="7645138" cy="697584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rbel" panose="020B0503020204020204" pitchFamily="34" charset="0"/>
              </a:rPr>
              <a:t>Long-latency </a:t>
            </a:r>
            <a:r>
              <a:rPr lang="en-US" sz="4400" b="1" dirty="0">
                <a:solidFill>
                  <a:srgbClr val="FFFF00"/>
                </a:solidFill>
                <a:latin typeface="Corbel" panose="020B0503020204020204" pitchFamily="34" charset="0"/>
              </a:rPr>
              <a:t>off-chip</a:t>
            </a:r>
            <a:r>
              <a:rPr lang="en-US" sz="3600" b="1" dirty="0">
                <a:latin typeface="Corbel" panose="020B0503020204020204" pitchFamily="34" charset="0"/>
              </a:rPr>
              <a:t> load requests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805F7A8-AC80-E609-C663-99C4103F836B}"/>
              </a:ext>
            </a:extLst>
          </p:cNvPr>
          <p:cNvSpPr/>
          <p:nvPr/>
        </p:nvSpPr>
        <p:spPr>
          <a:xfrm>
            <a:off x="197626" y="2894554"/>
            <a:ext cx="8748746" cy="1908404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rbel" panose="020B0503020204020204" pitchFamily="34" charset="0"/>
              </a:rPr>
              <a:t>Often </a:t>
            </a:r>
            <a:r>
              <a:rPr lang="en-US" sz="3600" b="1" dirty="0">
                <a:solidFill>
                  <a:srgbClr val="C00000"/>
                </a:solidFill>
                <a:latin typeface="Corbel" panose="020B0503020204020204" pitchFamily="34" charset="0"/>
              </a:rPr>
              <a:t>stall</a:t>
            </a:r>
            <a:r>
              <a:rPr lang="en-US" sz="3600" dirty="0">
                <a:solidFill>
                  <a:schemeClr val="tx1"/>
                </a:solidFill>
                <a:latin typeface="Corbel" panose="020B0503020204020204" pitchFamily="34" charset="0"/>
              </a:rPr>
              <a:t> processor by 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  <a:latin typeface="Corbel" panose="020B0503020204020204" pitchFamily="34" charset="0"/>
              </a:rPr>
              <a:t>blocking instruction retirement</a:t>
            </a:r>
            <a:r>
              <a:rPr lang="en-US" sz="3600" dirty="0">
                <a:solidFill>
                  <a:schemeClr val="tx1"/>
                </a:solidFill>
                <a:latin typeface="Corbel" panose="020B0503020204020204" pitchFamily="34" charset="0"/>
              </a:rPr>
              <a:t> from 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orbel" panose="020B0503020204020204" pitchFamily="34" charset="0"/>
              </a:rPr>
              <a:t>Reorder Buffer (ROB)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45E347A-E114-8456-6284-0ACD044CFD3D}"/>
              </a:ext>
            </a:extLst>
          </p:cNvPr>
          <p:cNvSpPr/>
          <p:nvPr/>
        </p:nvSpPr>
        <p:spPr>
          <a:xfrm>
            <a:off x="2402889" y="5745168"/>
            <a:ext cx="4338221" cy="697584"/>
          </a:xfrm>
          <a:prstGeom prst="roundRect">
            <a:avLst/>
          </a:prstGeom>
          <a:solidFill>
            <a:srgbClr val="B40003"/>
          </a:solidFill>
          <a:ln w="28575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rbel" panose="020B0503020204020204" pitchFamily="34" charset="0"/>
              </a:rPr>
              <a:t>Limit performance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843AE21D-7D8A-FA92-46CC-FEB333EDF604}"/>
              </a:ext>
            </a:extLst>
          </p:cNvPr>
          <p:cNvSpPr/>
          <p:nvPr/>
        </p:nvSpPr>
        <p:spPr>
          <a:xfrm>
            <a:off x="4091232" y="2210977"/>
            <a:ext cx="961534" cy="6598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9E329559-CA06-83A7-8615-1D3411759B8F}"/>
              </a:ext>
            </a:extLst>
          </p:cNvPr>
          <p:cNvSpPr/>
          <p:nvPr/>
        </p:nvSpPr>
        <p:spPr>
          <a:xfrm>
            <a:off x="4091232" y="4943526"/>
            <a:ext cx="961534" cy="6598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926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9DB431-DEFB-ECED-6A60-BC37D2F93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Corbel" panose="020B0503020204020204" pitchFamily="34" charset="0"/>
              </a:rPr>
              <a:t>Increase in Main Memory Requests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F16EFD0-29D2-F72E-4F56-449B9E0CFF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9270591"/>
              </p:ext>
            </p:extLst>
          </p:nvPr>
        </p:nvGraphicFramePr>
        <p:xfrm>
          <a:off x="124618" y="1293835"/>
          <a:ext cx="8894763" cy="4465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EB1B108E-7918-CB58-3227-E6877C5CC79A}"/>
              </a:ext>
            </a:extLst>
          </p:cNvPr>
          <p:cNvSpPr txBox="1"/>
          <p:nvPr/>
        </p:nvSpPr>
        <p:spPr>
          <a:xfrm>
            <a:off x="7441132" y="4581427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5.5%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FB31D7-D12A-E9C4-C469-372EF6153E4E}"/>
              </a:ext>
            </a:extLst>
          </p:cNvPr>
          <p:cNvSpPr txBox="1"/>
          <p:nvPr/>
        </p:nvSpPr>
        <p:spPr>
          <a:xfrm>
            <a:off x="7410095" y="2868889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38.5%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EA47BE-1603-23BC-A837-4598DBFE9E91}"/>
              </a:ext>
            </a:extLst>
          </p:cNvPr>
          <p:cNvSpPr txBox="1"/>
          <p:nvPr/>
        </p:nvSpPr>
        <p:spPr>
          <a:xfrm>
            <a:off x="8024448" y="2389957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5.9%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81CE4C3-E81A-F71F-B038-74A83D300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406" y="72009"/>
            <a:ext cx="2320207" cy="12031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0913861-507C-2C00-7AD6-B7C0CFD4A497}"/>
              </a:ext>
            </a:extLst>
          </p:cNvPr>
          <p:cNvSpPr txBox="1"/>
          <p:nvPr/>
        </p:nvSpPr>
        <p:spPr>
          <a:xfrm>
            <a:off x="7616665" y="291573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11.5%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29C5DE-D266-0187-CAF2-843CEAD37615}"/>
              </a:ext>
            </a:extLst>
          </p:cNvPr>
          <p:cNvSpPr txBox="1"/>
          <p:nvPr/>
        </p:nvSpPr>
        <p:spPr>
          <a:xfrm>
            <a:off x="7970278" y="95006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20.3%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ECFC5C-C6C3-35C7-8FBC-AD015EFF46C2}"/>
              </a:ext>
            </a:extLst>
          </p:cNvPr>
          <p:cNvSpPr txBox="1"/>
          <p:nvPr/>
        </p:nvSpPr>
        <p:spPr>
          <a:xfrm>
            <a:off x="8602459" y="95006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5.4%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000EEF8-06E1-0730-B5E0-3E29DBE7D089}"/>
              </a:ext>
            </a:extLst>
          </p:cNvPr>
          <p:cNvCxnSpPr>
            <a:cxnSpLocks/>
          </p:cNvCxnSpPr>
          <p:nvPr/>
        </p:nvCxnSpPr>
        <p:spPr>
          <a:xfrm>
            <a:off x="8071878" y="586029"/>
            <a:ext cx="663842" cy="2683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C83F437-18EB-77CC-6355-493E739CFC32}"/>
              </a:ext>
            </a:extLst>
          </p:cNvPr>
          <p:cNvCxnSpPr>
            <a:cxnSpLocks/>
          </p:cNvCxnSpPr>
          <p:nvPr/>
        </p:nvCxnSpPr>
        <p:spPr>
          <a:xfrm>
            <a:off x="8383563" y="414544"/>
            <a:ext cx="436397" cy="3056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eft Brace 36">
            <a:extLst>
              <a:ext uri="{FF2B5EF4-FFF2-40B4-BE49-F238E27FC236}">
                <a16:creationId xmlns:a16="http://schemas.microsoft.com/office/drawing/2014/main" id="{4836E77F-7630-FCE6-19F1-C72D1352638E}"/>
              </a:ext>
            </a:extLst>
          </p:cNvPr>
          <p:cNvSpPr/>
          <p:nvPr/>
        </p:nvSpPr>
        <p:spPr>
          <a:xfrm>
            <a:off x="8735720" y="477038"/>
            <a:ext cx="84240" cy="108991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FD5E910-FBE0-1C51-43DF-3C9CF2A06BE7}"/>
              </a:ext>
            </a:extLst>
          </p:cNvPr>
          <p:cNvSpPr/>
          <p:nvPr/>
        </p:nvSpPr>
        <p:spPr>
          <a:xfrm>
            <a:off x="6743857" y="13889"/>
            <a:ext cx="2400535" cy="135229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82007440-02AD-0A7A-E53A-CE2903C785B2}"/>
              </a:ext>
            </a:extLst>
          </p:cNvPr>
          <p:cNvSpPr/>
          <p:nvPr/>
        </p:nvSpPr>
        <p:spPr>
          <a:xfrm rot="16200000">
            <a:off x="8117304" y="2992317"/>
            <a:ext cx="794038" cy="441822"/>
          </a:xfrm>
          <a:prstGeom prst="arc">
            <a:avLst>
              <a:gd name="adj1" fmla="val 16200000"/>
              <a:gd name="adj2" fmla="val 102549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E2715DA-CBF5-9185-6276-D52FD8548A6B}"/>
              </a:ext>
            </a:extLst>
          </p:cNvPr>
          <p:cNvSpPr/>
          <p:nvPr/>
        </p:nvSpPr>
        <p:spPr>
          <a:xfrm>
            <a:off x="266764" y="1188285"/>
            <a:ext cx="8752617" cy="476362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CFE1DFB-2039-6F2E-6735-004FD3DF1B91}"/>
              </a:ext>
            </a:extLst>
          </p:cNvPr>
          <p:cNvSpPr/>
          <p:nvPr/>
        </p:nvSpPr>
        <p:spPr>
          <a:xfrm>
            <a:off x="673623" y="941147"/>
            <a:ext cx="7954236" cy="1110662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For </a:t>
            </a:r>
            <a:r>
              <a:rPr lang="en-US" sz="3600" b="1" dirty="0">
                <a:solidFill>
                  <a:srgbClr val="FFFF00"/>
                </a:solidFill>
                <a:latin typeface="Corbel" panose="020B0503020204020204" pitchFamily="34" charset="0"/>
              </a:rPr>
              <a:t>every</a:t>
            </a:r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4400" b="1" dirty="0">
                <a:solidFill>
                  <a:srgbClr val="FFFF00"/>
                </a:solidFill>
                <a:latin typeface="Corbel" panose="020B0503020204020204" pitchFamily="34" charset="0"/>
              </a:rPr>
              <a:t>1%</a:t>
            </a:r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Corbel" panose="020B0503020204020204" pitchFamily="34" charset="0"/>
              </a:rPr>
              <a:t>performance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benefit, 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increase in main memory requests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endParaRPr lang="en-US" sz="20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5D3281B9-AF4C-DA79-8DD3-D34DC153E20B}"/>
              </a:ext>
            </a:extLst>
          </p:cNvPr>
          <p:cNvSpPr/>
          <p:nvPr/>
        </p:nvSpPr>
        <p:spPr>
          <a:xfrm>
            <a:off x="1840549" y="2232203"/>
            <a:ext cx="4084689" cy="638910"/>
          </a:xfrm>
          <a:prstGeom prst="roundRect">
            <a:avLst>
              <a:gd name="adj" fmla="val 688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orbel" panose="020B0503020204020204" pitchFamily="34" charset="0"/>
              </a:rPr>
              <a:t>Pythia</a:t>
            </a:r>
            <a:endParaRPr lang="en-US" sz="28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442453EA-DF17-8EB4-010D-2050C045F76D}"/>
              </a:ext>
            </a:extLst>
          </p:cNvPr>
          <p:cNvSpPr/>
          <p:nvPr/>
        </p:nvSpPr>
        <p:spPr>
          <a:xfrm>
            <a:off x="1840549" y="2942031"/>
            <a:ext cx="4084689" cy="638909"/>
          </a:xfrm>
          <a:prstGeom prst="roundRect">
            <a:avLst>
              <a:gd name="adj" fmla="val 688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Hermes on </a:t>
            </a:r>
            <a:r>
              <a:rPr lang="en-US" sz="2800">
                <a:solidFill>
                  <a:schemeClr val="tx1"/>
                </a:solidFill>
                <a:latin typeface="Corbel" panose="020B0503020204020204" pitchFamily="34" charset="0"/>
              </a:rPr>
              <a:t>top of Pythia</a:t>
            </a:r>
            <a:endParaRPr lang="en-US" sz="28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972C6E5E-3421-EF7D-66C8-FB1E58E93AB2}"/>
              </a:ext>
            </a:extLst>
          </p:cNvPr>
          <p:cNvSpPr/>
          <p:nvPr/>
        </p:nvSpPr>
        <p:spPr>
          <a:xfrm>
            <a:off x="1840549" y="3651860"/>
            <a:ext cx="4084689" cy="638909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orbel" panose="020B0503020204020204" pitchFamily="34" charset="0"/>
              </a:rPr>
              <a:t>Hermes alone</a:t>
            </a:r>
            <a:endParaRPr lang="en-US" sz="28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20A6E601-0EAF-3BC4-A60C-15E77EFA5015}"/>
              </a:ext>
            </a:extLst>
          </p:cNvPr>
          <p:cNvSpPr/>
          <p:nvPr/>
        </p:nvSpPr>
        <p:spPr>
          <a:xfrm>
            <a:off x="6034966" y="2232203"/>
            <a:ext cx="1216552" cy="638910"/>
          </a:xfrm>
          <a:prstGeom prst="roundRect">
            <a:avLst>
              <a:gd name="adj" fmla="val 688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2%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ECDD49F1-620D-416C-ABEE-500B2D97CEC4}"/>
              </a:ext>
            </a:extLst>
          </p:cNvPr>
          <p:cNvSpPr/>
          <p:nvPr/>
        </p:nvSpPr>
        <p:spPr>
          <a:xfrm>
            <a:off x="6034967" y="2942031"/>
            <a:ext cx="1216552" cy="638909"/>
          </a:xfrm>
          <a:prstGeom prst="roundRect">
            <a:avLst>
              <a:gd name="adj" fmla="val 688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1%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5D5CA682-A5ED-DDB1-3808-01D0C17240B4}"/>
              </a:ext>
            </a:extLst>
          </p:cNvPr>
          <p:cNvSpPr/>
          <p:nvPr/>
        </p:nvSpPr>
        <p:spPr>
          <a:xfrm>
            <a:off x="6034966" y="3651860"/>
            <a:ext cx="1222256" cy="638909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0.5%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9B880BF0-72DA-130F-C5D7-6EC9DFB8BE2A}"/>
              </a:ext>
            </a:extLst>
          </p:cNvPr>
          <p:cNvSpPr/>
          <p:nvPr/>
        </p:nvSpPr>
        <p:spPr>
          <a:xfrm>
            <a:off x="-164803" y="4918025"/>
            <a:ext cx="9473604" cy="1110662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Hermes is more </a:t>
            </a:r>
            <a:r>
              <a:rPr lang="en-US" sz="4000" b="1" dirty="0">
                <a:solidFill>
                  <a:srgbClr val="FFFF00"/>
                </a:solidFill>
                <a:latin typeface="Corbel" panose="020B0503020204020204" pitchFamily="34" charset="0"/>
              </a:rPr>
              <a:t>bandwidth-efficient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than even an efficient prefetcher like Pythia</a:t>
            </a:r>
          </a:p>
        </p:txBody>
      </p:sp>
    </p:spTree>
    <p:extLst>
      <p:ext uri="{BB962C8B-B14F-4D97-AF65-F5344CB8AC3E}">
        <p14:creationId xmlns:p14="http://schemas.microsoft.com/office/powerpoint/2010/main" val="156699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  <p:bldP spid="22" grpId="0"/>
      <p:bldP spid="23" grpId="0"/>
      <p:bldP spid="24" grpId="0"/>
      <p:bldP spid="19" grpId="0"/>
      <p:bldP spid="25" grpId="0"/>
      <p:bldP spid="27" grpId="0"/>
      <p:bldP spid="37" grpId="0" animBg="1"/>
      <p:bldP spid="38" grpId="0" animBg="1"/>
      <p:bldP spid="2" grpId="0" animBg="1"/>
      <p:bldP spid="28" grpId="0" animBg="1"/>
      <p:bldP spid="3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11D656-17F3-B5E3-7274-40496EE0E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orbel" panose="020B0503020204020204" pitchFamily="34" charset="0"/>
              </a:rPr>
              <a:t>Performance with Varying Memory Bandwidth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0AB14AD-16C5-A3D3-DD72-EB63264E798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58218" y="936626"/>
          <a:ext cx="8418137" cy="5633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20941E-63B3-85C6-A98F-3AA17E726840}"/>
              </a:ext>
            </a:extLst>
          </p:cNvPr>
          <p:cNvCxnSpPr>
            <a:cxnSpLocks/>
          </p:cNvCxnSpPr>
          <p:nvPr/>
        </p:nvCxnSpPr>
        <p:spPr>
          <a:xfrm>
            <a:off x="2139885" y="4440024"/>
            <a:ext cx="6183983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958E3A7-F84F-14A1-724C-9DA7C07B14E0}"/>
              </a:ext>
            </a:extLst>
          </p:cNvPr>
          <p:cNvSpPr/>
          <p:nvPr/>
        </p:nvSpPr>
        <p:spPr>
          <a:xfrm>
            <a:off x="3949342" y="2422691"/>
            <a:ext cx="510023" cy="1451726"/>
          </a:xfrm>
          <a:prstGeom prst="rect">
            <a:avLst/>
          </a:prstGeom>
          <a:solidFill>
            <a:schemeClr val="accent2"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D3835E-C17B-3DFF-E890-CEC038BB925A}"/>
              </a:ext>
            </a:extLst>
          </p:cNvPr>
          <p:cNvSpPr/>
          <p:nvPr/>
        </p:nvSpPr>
        <p:spPr>
          <a:xfrm>
            <a:off x="2904954" y="3429000"/>
            <a:ext cx="510023" cy="1262152"/>
          </a:xfrm>
          <a:prstGeom prst="rect">
            <a:avLst/>
          </a:prstGeom>
          <a:solidFill>
            <a:schemeClr val="accent1"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947734-F300-96F7-14F8-B7377003DEC7}"/>
              </a:ext>
            </a:extLst>
          </p:cNvPr>
          <p:cNvSpPr/>
          <p:nvPr/>
        </p:nvSpPr>
        <p:spPr>
          <a:xfrm>
            <a:off x="1884873" y="4223208"/>
            <a:ext cx="510023" cy="1455454"/>
          </a:xfrm>
          <a:prstGeom prst="rect">
            <a:avLst/>
          </a:prstGeom>
          <a:solidFill>
            <a:schemeClr val="tx2"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9E7A3A-672A-F4C9-DB4B-96DA8A9598DD}"/>
              </a:ext>
            </a:extLst>
          </p:cNvPr>
          <p:cNvSpPr txBox="1"/>
          <p:nvPr/>
        </p:nvSpPr>
        <p:spPr>
          <a:xfrm>
            <a:off x="2394896" y="5133424"/>
            <a:ext cx="4877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>
                    <a:lumMod val="75000"/>
                  </a:schemeClr>
                </a:solidFill>
                <a:cs typeface="Calibri" panose="020F0502020204030204" pitchFamily="34" charset="0"/>
              </a:rPr>
              <a:t>~AMD </a:t>
            </a:r>
            <a:r>
              <a:rPr lang="en-US" i="1" dirty="0" err="1">
                <a:solidFill>
                  <a:schemeClr val="bg2">
                    <a:lumMod val="75000"/>
                  </a:schemeClr>
                </a:solidFill>
                <a:cs typeface="Calibri" panose="020F0502020204030204" pitchFamily="34" charset="0"/>
              </a:rPr>
              <a:t>Threadripper</a:t>
            </a:r>
            <a:r>
              <a:rPr lang="en-US" i="1" dirty="0">
                <a:solidFill>
                  <a:schemeClr val="bg2">
                    <a:lumMod val="75000"/>
                  </a:schemeClr>
                </a:solidFill>
                <a:cs typeface="Calibri" panose="020F0502020204030204" pitchFamily="34" charset="0"/>
              </a:rPr>
              <a:t> 3990x (Zen 2, 64C/4ch, 2020)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6C8767-4E8B-A93C-71D7-7A9A48990095}"/>
              </a:ext>
            </a:extLst>
          </p:cNvPr>
          <p:cNvSpPr txBox="1"/>
          <p:nvPr/>
        </p:nvSpPr>
        <p:spPr>
          <a:xfrm>
            <a:off x="3414976" y="4525322"/>
            <a:ext cx="4651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~AMD EPYC Rome 7702P (Zen 2, 64C/8ch, 2019)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D49947-5926-7D99-3199-154651B56520}"/>
              </a:ext>
            </a:extLst>
          </p:cNvPr>
          <p:cNvSpPr txBox="1"/>
          <p:nvPr/>
        </p:nvSpPr>
        <p:spPr>
          <a:xfrm>
            <a:off x="4166485" y="3807897"/>
            <a:ext cx="301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2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~Intel Xeon 6258R </a:t>
            </a:r>
          </a:p>
          <a:p>
            <a:r>
              <a:rPr lang="en-US" i="1" dirty="0">
                <a:solidFill>
                  <a:schemeClr val="accent2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(Cascade Lake, 28C/6ch, 2020)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873908-7C9C-CAD8-8305-AE60B5EA57B0}"/>
              </a:ext>
            </a:extLst>
          </p:cNvPr>
          <p:cNvSpPr/>
          <p:nvPr/>
        </p:nvSpPr>
        <p:spPr>
          <a:xfrm>
            <a:off x="6001858" y="1375255"/>
            <a:ext cx="510023" cy="2109695"/>
          </a:xfrm>
          <a:prstGeom prst="rect">
            <a:avLst/>
          </a:prstGeom>
          <a:solidFill>
            <a:srgbClr val="70AD4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69F722-5F73-31E2-2CF1-B3CDE310352A}"/>
              </a:ext>
            </a:extLst>
          </p:cNvPr>
          <p:cNvSpPr txBox="1"/>
          <p:nvPr/>
        </p:nvSpPr>
        <p:spPr>
          <a:xfrm>
            <a:off x="7112026" y="2329356"/>
            <a:ext cx="119616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Corbel" panose="020B0503020204020204" pitchFamily="34" charset="0"/>
              </a:rPr>
              <a:t>Pythia</a:t>
            </a:r>
            <a:endParaRPr lang="en-US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14C215-75A2-0C02-842C-A1EF40B3F1A2}"/>
              </a:ext>
            </a:extLst>
          </p:cNvPr>
          <p:cNvSpPr txBox="1"/>
          <p:nvPr/>
        </p:nvSpPr>
        <p:spPr>
          <a:xfrm>
            <a:off x="6921269" y="3308495"/>
            <a:ext cx="138691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Corbel" panose="020B0503020204020204" pitchFamily="34" charset="0"/>
              </a:rPr>
              <a:t>Hermes</a:t>
            </a:r>
            <a:endParaRPr lang="en-US" b="1" dirty="0">
              <a:solidFill>
                <a:schemeClr val="accent2"/>
              </a:solidFill>
              <a:latin typeface="Corbel" panose="020B05030202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B0F574-89B3-2008-1E32-A5CA5E85BE70}"/>
              </a:ext>
            </a:extLst>
          </p:cNvPr>
          <p:cNvSpPr txBox="1"/>
          <p:nvPr/>
        </p:nvSpPr>
        <p:spPr>
          <a:xfrm>
            <a:off x="5764581" y="1004709"/>
            <a:ext cx="258756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orbel" panose="020B0503020204020204" pitchFamily="34" charset="0"/>
              </a:rPr>
              <a:t>Pythia+Hermes</a:t>
            </a:r>
            <a:endParaRPr lang="en-US" b="1" dirty="0">
              <a:latin typeface="Corbel" panose="020B0503020204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D0C180-FDC5-A3EA-11AD-F5ECECF289C2}"/>
              </a:ext>
            </a:extLst>
          </p:cNvPr>
          <p:cNvSpPr/>
          <p:nvPr/>
        </p:nvSpPr>
        <p:spPr>
          <a:xfrm>
            <a:off x="208424" y="944402"/>
            <a:ext cx="8717724" cy="5424229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AEB8F2B-F2FF-75C4-5775-FE43EF9A726C}"/>
              </a:ext>
            </a:extLst>
          </p:cNvPr>
          <p:cNvSpPr/>
          <p:nvPr/>
        </p:nvSpPr>
        <p:spPr>
          <a:xfrm>
            <a:off x="394100" y="5801994"/>
            <a:ext cx="8196868" cy="923672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In </a:t>
            </a:r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bandwidth-constrained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configurations,</a:t>
            </a:r>
            <a:endParaRPr lang="en-US" sz="2800" b="1" dirty="0">
              <a:solidFill>
                <a:srgbClr val="FFFF00"/>
              </a:solidFill>
              <a:latin typeface="Corbel" panose="020B0503020204020204" pitchFamily="34" charset="0"/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Hermes alone outperforms Pythia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3CAC15A-CE19-690E-B4C7-F13D8F39FA04}"/>
              </a:ext>
            </a:extLst>
          </p:cNvPr>
          <p:cNvSpPr/>
          <p:nvPr/>
        </p:nvSpPr>
        <p:spPr>
          <a:xfrm>
            <a:off x="2139884" y="1171966"/>
            <a:ext cx="1522201" cy="4354192"/>
          </a:xfrm>
          <a:prstGeom prst="rect">
            <a:avLst/>
          </a:prstGeom>
          <a:solidFill>
            <a:srgbClr val="D0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FCAEB24D-1263-E6A5-890A-9B681A916B4B}"/>
              </a:ext>
            </a:extLst>
          </p:cNvPr>
          <p:cNvSpPr/>
          <p:nvPr/>
        </p:nvSpPr>
        <p:spPr>
          <a:xfrm>
            <a:off x="394100" y="5801994"/>
            <a:ext cx="8196868" cy="923672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Corbel" panose="020B0503020204020204" pitchFamily="34" charset="0"/>
              </a:rPr>
              <a:t>Hermes+Pythia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outperforms Pythia 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across all bandwidth configurations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9677DB-AF67-9A72-9864-6F7F4B8066C5}"/>
              </a:ext>
            </a:extLst>
          </p:cNvPr>
          <p:cNvSpPr txBox="1"/>
          <p:nvPr/>
        </p:nvSpPr>
        <p:spPr>
          <a:xfrm>
            <a:off x="5722791" y="3460588"/>
            <a:ext cx="1040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6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Baseline</a:t>
            </a:r>
          </a:p>
        </p:txBody>
      </p:sp>
    </p:spTree>
    <p:extLst>
      <p:ext uri="{BB962C8B-B14F-4D97-AF65-F5344CB8AC3E}">
        <p14:creationId xmlns:p14="http://schemas.microsoft.com/office/powerpoint/2010/main" val="392618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9" grpId="2" animBg="1"/>
      <p:bldP spid="29" grpId="3" animBg="1"/>
      <p:bldP spid="29" grpId="4" animBg="1"/>
      <p:bldP spid="31" grpId="0" animBg="1"/>
      <p:bldP spid="31" grpId="1" animBg="1"/>
      <p:bldP spid="32" grpId="0" animBg="1"/>
      <p:bldP spid="32" grpId="1" animBg="1"/>
      <p:bldP spid="39" grpId="0" animBg="1"/>
      <p:bldP spid="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ontent Placeholder 23">
            <a:extLst>
              <a:ext uri="{FF2B5EF4-FFF2-40B4-BE49-F238E27FC236}">
                <a16:creationId xmlns:a16="http://schemas.microsoft.com/office/drawing/2014/main" id="{37C19CB9-440A-DD9B-49E9-299028B041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9754741"/>
              </p:ext>
            </p:extLst>
          </p:nvPr>
        </p:nvGraphicFramePr>
        <p:xfrm>
          <a:off x="168275" y="936625"/>
          <a:ext cx="8894763" cy="541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F21EBCF0-5215-DEE7-F4BB-C766B23BE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Corbel" panose="020B0503020204020204" pitchFamily="34" charset="0"/>
              </a:rPr>
              <a:t>Performance with Varying Baseline Prefetcher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2EADB0-9458-1C78-6606-21C18CB77477}"/>
              </a:ext>
            </a:extLst>
          </p:cNvPr>
          <p:cNvCxnSpPr/>
          <p:nvPr/>
        </p:nvCxnSpPr>
        <p:spPr>
          <a:xfrm>
            <a:off x="2318994" y="2064470"/>
            <a:ext cx="0" cy="70701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F5E9745-B9F6-64C4-82BE-C212D551E67F}"/>
              </a:ext>
            </a:extLst>
          </p:cNvPr>
          <p:cNvSpPr txBox="1"/>
          <p:nvPr/>
        </p:nvSpPr>
        <p:spPr>
          <a:xfrm>
            <a:off x="1918082" y="1602805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5.4%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A7CEE88-705A-313A-7532-426F3C9BC058}"/>
              </a:ext>
            </a:extLst>
          </p:cNvPr>
          <p:cNvCxnSpPr>
            <a:cxnSpLocks/>
          </p:cNvCxnSpPr>
          <p:nvPr/>
        </p:nvCxnSpPr>
        <p:spPr>
          <a:xfrm>
            <a:off x="3706305" y="2064470"/>
            <a:ext cx="0" cy="826416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738C05C-A3DB-1B25-A8B2-4349B5F691D6}"/>
              </a:ext>
            </a:extLst>
          </p:cNvPr>
          <p:cNvSpPr txBox="1"/>
          <p:nvPr/>
        </p:nvSpPr>
        <p:spPr>
          <a:xfrm>
            <a:off x="3305393" y="1602805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6.2%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2B59BCC-BA98-1D91-27DD-F4D7C01C790C}"/>
              </a:ext>
            </a:extLst>
          </p:cNvPr>
          <p:cNvCxnSpPr>
            <a:cxnSpLocks/>
          </p:cNvCxnSpPr>
          <p:nvPr/>
        </p:nvCxnSpPr>
        <p:spPr>
          <a:xfrm>
            <a:off x="5138507" y="2890886"/>
            <a:ext cx="0" cy="642594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7152A64-6BFE-11DD-66FA-CD99A534FF22}"/>
              </a:ext>
            </a:extLst>
          </p:cNvPr>
          <p:cNvSpPr txBox="1"/>
          <p:nvPr/>
        </p:nvSpPr>
        <p:spPr>
          <a:xfrm>
            <a:off x="4850717" y="2461846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5.1%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4ABEE4B-26FC-5A26-054B-52558D5DFD6C}"/>
              </a:ext>
            </a:extLst>
          </p:cNvPr>
          <p:cNvCxnSpPr>
            <a:cxnSpLocks/>
          </p:cNvCxnSpPr>
          <p:nvPr/>
        </p:nvCxnSpPr>
        <p:spPr>
          <a:xfrm>
            <a:off x="6535245" y="2692678"/>
            <a:ext cx="0" cy="953809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5A68183-B032-1C62-1270-F559826CA833}"/>
              </a:ext>
            </a:extLst>
          </p:cNvPr>
          <p:cNvSpPr txBox="1"/>
          <p:nvPr/>
        </p:nvSpPr>
        <p:spPr>
          <a:xfrm>
            <a:off x="6182214" y="2279593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7.6%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F94420F-B26A-981F-7731-94C506771B51}"/>
              </a:ext>
            </a:extLst>
          </p:cNvPr>
          <p:cNvCxnSpPr>
            <a:cxnSpLocks/>
          </p:cNvCxnSpPr>
          <p:nvPr/>
        </p:nvCxnSpPr>
        <p:spPr>
          <a:xfrm>
            <a:off x="7949341" y="3693622"/>
            <a:ext cx="0" cy="953809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24716F7-E347-6116-8879-B8C6E8ADD5BB}"/>
              </a:ext>
            </a:extLst>
          </p:cNvPr>
          <p:cNvSpPr txBox="1"/>
          <p:nvPr/>
        </p:nvSpPr>
        <p:spPr>
          <a:xfrm>
            <a:off x="7596310" y="3261683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7.7%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F4FCCD-1D63-9B33-5A23-C555062113D0}"/>
              </a:ext>
            </a:extLst>
          </p:cNvPr>
          <p:cNvSpPr/>
          <p:nvPr/>
        </p:nvSpPr>
        <p:spPr>
          <a:xfrm>
            <a:off x="168275" y="936625"/>
            <a:ext cx="8938421" cy="541972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CF87B4E-4647-E3B7-1D3F-6C2DADDC3273}"/>
              </a:ext>
            </a:extLst>
          </p:cNvPr>
          <p:cNvSpPr/>
          <p:nvPr/>
        </p:nvSpPr>
        <p:spPr>
          <a:xfrm>
            <a:off x="517222" y="2961042"/>
            <a:ext cx="8196868" cy="1144761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Hermes consistently improves performance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on top of a </a:t>
            </a:r>
            <a:r>
              <a:rPr lang="en-US" sz="3200" b="1" dirty="0">
                <a:solidFill>
                  <a:srgbClr val="FFFF00"/>
                </a:solidFill>
                <a:latin typeface="Corbel" panose="020B0503020204020204" pitchFamily="34" charset="0"/>
              </a:rPr>
              <a:t>wide range of baseline prefetchers</a:t>
            </a:r>
          </a:p>
        </p:txBody>
      </p:sp>
    </p:spTree>
    <p:extLst>
      <p:ext uri="{BB962C8B-B14F-4D97-AF65-F5344CB8AC3E}">
        <p14:creationId xmlns:p14="http://schemas.microsoft.com/office/powerpoint/2010/main" val="295732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2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 uiExpand="1">
        <p:bldSub>
          <a:bldChart bld="category"/>
        </p:bldSub>
      </p:bldGraphic>
      <p:bldP spid="9" grpId="0"/>
      <p:bldP spid="12" grpId="0"/>
      <p:bldP spid="15" grpId="0"/>
      <p:bldP spid="18" grpId="0"/>
      <p:bldP spid="20" grpId="0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C16F4E-6709-2FE5-773E-10F73E439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Overhead of Hermes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9028D63-64CA-9DE7-07E9-FC9A892E648C}"/>
              </a:ext>
            </a:extLst>
          </p:cNvPr>
          <p:cNvSpPr/>
          <p:nvPr/>
        </p:nvSpPr>
        <p:spPr>
          <a:xfrm>
            <a:off x="2168166" y="2064091"/>
            <a:ext cx="6683603" cy="899084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FF00"/>
                </a:solidFill>
              </a:rPr>
              <a:t>4 KB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</a:rPr>
              <a:t>storage overhead</a:t>
            </a:r>
            <a:endParaRPr lang="en-US" sz="20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E1AFFAA-7845-A3B1-5718-7013AE276E15}"/>
              </a:ext>
            </a:extLst>
          </p:cNvPr>
          <p:cNvSpPr/>
          <p:nvPr/>
        </p:nvSpPr>
        <p:spPr>
          <a:xfrm>
            <a:off x="2168166" y="3985573"/>
            <a:ext cx="6683603" cy="899084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FF00"/>
                </a:solidFill>
              </a:rPr>
              <a:t>1.5% </a:t>
            </a:r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</a:rPr>
              <a:t>power overhead*</a:t>
            </a:r>
            <a:endParaRPr lang="en-US" sz="20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56CFE2-750C-B64C-ACC9-3D391C3C3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1" y="1777547"/>
            <a:ext cx="1393213" cy="13932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08C57-B893-7A0E-41AE-317684D29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1" y="3687240"/>
            <a:ext cx="1393213" cy="13932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419932-23E7-ABFE-4E8A-8A4813722EDE}"/>
              </a:ext>
            </a:extLst>
          </p:cNvPr>
          <p:cNvSpPr txBox="1"/>
          <p:nvPr/>
        </p:nvSpPr>
        <p:spPr>
          <a:xfrm>
            <a:off x="1034530" y="5506945"/>
            <a:ext cx="7163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*On top of an Intel Alder Lake-like performance-core </a:t>
            </a:r>
            <a:r>
              <a:rPr lang="en-US" sz="2000" i="1" baseline="300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[2]</a:t>
            </a:r>
            <a:r>
              <a:rPr lang="en-US" sz="2000" i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 configuration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2B9245-09F9-D5B0-F64B-49066E33188A}"/>
              </a:ext>
            </a:extLst>
          </p:cNvPr>
          <p:cNvSpPr txBox="1"/>
          <p:nvPr/>
        </p:nvSpPr>
        <p:spPr>
          <a:xfrm>
            <a:off x="1259198" y="6468733"/>
            <a:ext cx="6625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dirty="0"/>
              <a:t>[2] https://</a:t>
            </a:r>
            <a:r>
              <a:rPr lang="en-US" dirty="0" err="1"/>
              <a:t>www.anandtech.com</a:t>
            </a:r>
            <a:r>
              <a:rPr lang="en-US" dirty="0"/>
              <a:t>/show/16881/a-deep-dive-into-</a:t>
            </a:r>
            <a:r>
              <a:rPr lang="en-US" dirty="0" err="1"/>
              <a:t>intels</a:t>
            </a:r>
            <a:r>
              <a:rPr lang="en-US" dirty="0"/>
              <a:t>-alder-lake-microarchitectures/3</a:t>
            </a:r>
          </a:p>
        </p:txBody>
      </p:sp>
    </p:spTree>
    <p:extLst>
      <p:ext uri="{BB962C8B-B14F-4D97-AF65-F5344CB8AC3E}">
        <p14:creationId xmlns:p14="http://schemas.microsoft.com/office/powerpoint/2010/main" val="3345747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F33AF0-BD3E-7479-E1DB-76F532603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orbel" panose="020B0503020204020204" pitchFamily="34" charset="0"/>
              </a:rPr>
              <a:t>More in the Paper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692505-A99E-72E6-E777-AD306FF66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/>
              <a:t>Performance sensitivity to: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Cache hierarchy access latency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Hermes request issue latency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Activation threshold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ROB size </a:t>
            </a:r>
            <a:r>
              <a:rPr lang="en-US" sz="2000" dirty="0">
                <a:solidFill>
                  <a:schemeClr val="accent6"/>
                </a:solidFill>
              </a:rPr>
              <a:t>(</a:t>
            </a:r>
            <a:r>
              <a:rPr lang="en-US" sz="2000" b="1" dirty="0">
                <a:solidFill>
                  <a:schemeClr val="accent6"/>
                </a:solidFill>
              </a:rPr>
              <a:t>in extended version on </a:t>
            </a:r>
            <a:r>
              <a:rPr lang="en-US" sz="2000" b="1" dirty="0" err="1">
                <a:solidFill>
                  <a:schemeClr val="accent6"/>
                </a:solidFill>
              </a:rPr>
              <a:t>arXiv</a:t>
            </a:r>
            <a:r>
              <a:rPr lang="en-US" sz="2000" dirty="0">
                <a:solidFill>
                  <a:schemeClr val="accent6"/>
                </a:solidFill>
              </a:rPr>
              <a:t>)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LLC size </a:t>
            </a:r>
            <a:r>
              <a:rPr lang="en-US" sz="2000" dirty="0">
                <a:solidFill>
                  <a:schemeClr val="accent6"/>
                </a:solidFill>
              </a:rPr>
              <a:t>(</a:t>
            </a:r>
            <a:r>
              <a:rPr lang="en-US" sz="2000" b="1" dirty="0">
                <a:solidFill>
                  <a:schemeClr val="accent6"/>
                </a:solidFill>
              </a:rPr>
              <a:t>in extended version on </a:t>
            </a:r>
            <a:r>
              <a:rPr lang="en-US" sz="2000" b="1" dirty="0" err="1">
                <a:solidFill>
                  <a:schemeClr val="accent6"/>
                </a:solidFill>
              </a:rPr>
              <a:t>arXiv</a:t>
            </a:r>
            <a:r>
              <a:rPr lang="en-US" sz="2000" dirty="0">
                <a:solidFill>
                  <a:schemeClr val="accent6"/>
                </a:solidFill>
              </a:rPr>
              <a:t>)</a:t>
            </a:r>
          </a:p>
          <a:p>
            <a:pPr lvl="1"/>
            <a:endParaRPr lang="en-US" sz="2000" dirty="0"/>
          </a:p>
          <a:p>
            <a:r>
              <a:rPr lang="en-US" sz="2400" b="1" dirty="0">
                <a:solidFill>
                  <a:srgbClr val="7030A0"/>
                </a:solidFill>
              </a:rPr>
              <a:t>Accuracy, coverage, and performance analysis </a:t>
            </a:r>
            <a:r>
              <a:rPr lang="en-US" sz="2400" dirty="0"/>
              <a:t>against </a:t>
            </a:r>
            <a:r>
              <a:rPr lang="en-US" sz="2400" b="1" dirty="0">
                <a:solidFill>
                  <a:srgbClr val="7030A0"/>
                </a:solidFill>
              </a:rPr>
              <a:t>HMP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rgbClr val="7030A0"/>
                </a:solidFill>
              </a:rPr>
              <a:t>TTP</a:t>
            </a:r>
          </a:p>
          <a:p>
            <a:endParaRPr lang="en-US" sz="2400" dirty="0"/>
          </a:p>
          <a:p>
            <a:r>
              <a:rPr lang="en-US" sz="2400" dirty="0"/>
              <a:t>Understanding </a:t>
            </a:r>
            <a:r>
              <a:rPr lang="en-US" sz="2400" b="1" dirty="0">
                <a:solidFill>
                  <a:srgbClr val="0000FF"/>
                </a:solidFill>
              </a:rPr>
              <a:t>usefulness of each program feature</a:t>
            </a:r>
          </a:p>
          <a:p>
            <a:endParaRPr lang="en-US" sz="2400" dirty="0"/>
          </a:p>
          <a:p>
            <a:r>
              <a:rPr lang="en-US" sz="2400" dirty="0"/>
              <a:t>Effect on </a:t>
            </a:r>
            <a:r>
              <a:rPr lang="en-US" sz="2400" b="1" dirty="0">
                <a:solidFill>
                  <a:srgbClr val="DF4CD4"/>
                </a:solidFill>
              </a:rPr>
              <a:t>stall cycle reduction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rgbClr val="FF797F"/>
                </a:solidFill>
              </a:rPr>
              <a:t>Performance</a:t>
            </a:r>
            <a:r>
              <a:rPr lang="en-US" sz="2400" dirty="0"/>
              <a:t> analysis on an </a:t>
            </a:r>
            <a:r>
              <a:rPr lang="en-US" sz="2400" b="1" dirty="0">
                <a:solidFill>
                  <a:srgbClr val="FF797F"/>
                </a:solidFill>
              </a:rPr>
              <a:t>eight-core</a:t>
            </a:r>
            <a:r>
              <a:rPr lang="en-US" sz="2400" dirty="0"/>
              <a:t> system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8285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F33AF0-BD3E-7479-E1DB-76F532603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orbel" panose="020B0503020204020204" pitchFamily="34" charset="0"/>
              </a:rPr>
              <a:t>More in the Paper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692505-A99E-72E6-E777-AD306FF66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/>
              <a:t>Performance sensitivity to: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Cache hierarchy access latency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Hermes request issue latency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Activation threshold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ROB size (in extended version at </a:t>
            </a:r>
            <a:r>
              <a:rPr lang="en-US" sz="2000" dirty="0" err="1">
                <a:solidFill>
                  <a:srgbClr val="C00000"/>
                </a:solidFill>
              </a:rPr>
              <a:t>arXiv</a:t>
            </a:r>
            <a:r>
              <a:rPr lang="en-US" sz="2000" dirty="0">
                <a:solidFill>
                  <a:srgbClr val="C00000"/>
                </a:solidFill>
              </a:rPr>
              <a:t>)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LLC size (in extended version at </a:t>
            </a:r>
            <a:r>
              <a:rPr lang="en-US" sz="2000" dirty="0" err="1">
                <a:solidFill>
                  <a:srgbClr val="C00000"/>
                </a:solidFill>
              </a:rPr>
              <a:t>arXiv</a:t>
            </a:r>
            <a:r>
              <a:rPr lang="en-US" sz="2000" dirty="0">
                <a:solidFill>
                  <a:srgbClr val="C00000"/>
                </a:solidFill>
              </a:rPr>
              <a:t>)</a:t>
            </a:r>
          </a:p>
          <a:p>
            <a:pPr lvl="1"/>
            <a:endParaRPr lang="en-US" sz="2000" dirty="0"/>
          </a:p>
          <a:p>
            <a:r>
              <a:rPr lang="en-US" sz="2400" b="1" dirty="0">
                <a:solidFill>
                  <a:srgbClr val="7030A0"/>
                </a:solidFill>
              </a:rPr>
              <a:t>Accuracy, coverage, and performance analysis </a:t>
            </a:r>
            <a:r>
              <a:rPr lang="en-US" sz="2400" dirty="0"/>
              <a:t>against </a:t>
            </a:r>
            <a:r>
              <a:rPr lang="en-US" sz="2400" b="1" dirty="0">
                <a:solidFill>
                  <a:srgbClr val="7030A0"/>
                </a:solidFill>
              </a:rPr>
              <a:t>HMP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rgbClr val="7030A0"/>
                </a:solidFill>
              </a:rPr>
              <a:t>TTP</a:t>
            </a:r>
          </a:p>
          <a:p>
            <a:endParaRPr lang="en-US" sz="2400" dirty="0"/>
          </a:p>
          <a:p>
            <a:r>
              <a:rPr lang="en-US" sz="2400" dirty="0"/>
              <a:t>Understanding </a:t>
            </a:r>
            <a:r>
              <a:rPr lang="en-US" sz="2400" b="1" dirty="0">
                <a:solidFill>
                  <a:srgbClr val="0000FF"/>
                </a:solidFill>
              </a:rPr>
              <a:t>usefulness of each program feature</a:t>
            </a:r>
          </a:p>
          <a:p>
            <a:endParaRPr lang="en-US" sz="2400" dirty="0"/>
          </a:p>
          <a:p>
            <a:r>
              <a:rPr lang="en-US" sz="2400" dirty="0"/>
              <a:t>Effect on </a:t>
            </a:r>
            <a:r>
              <a:rPr lang="en-US" sz="2400" b="1" dirty="0">
                <a:solidFill>
                  <a:srgbClr val="DF4CD4"/>
                </a:solidFill>
              </a:rPr>
              <a:t>stall cycle reduction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rgbClr val="FF797F"/>
                </a:solidFill>
              </a:rPr>
              <a:t>Performance</a:t>
            </a:r>
            <a:r>
              <a:rPr lang="en-US" sz="2400" dirty="0"/>
              <a:t> analysis in </a:t>
            </a:r>
            <a:r>
              <a:rPr lang="en-US" sz="2400" b="1" dirty="0">
                <a:solidFill>
                  <a:srgbClr val="FF797F"/>
                </a:solidFill>
              </a:rPr>
              <a:t>eight-core</a:t>
            </a:r>
            <a:r>
              <a:rPr lang="en-US" sz="2400" dirty="0"/>
              <a:t> system</a:t>
            </a:r>
          </a:p>
          <a:p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DDD6C2-E05E-612F-1443-CBDD1E4E30BF}"/>
              </a:ext>
            </a:extLst>
          </p:cNvPr>
          <p:cNvSpPr/>
          <p:nvPr/>
        </p:nvSpPr>
        <p:spPr>
          <a:xfrm>
            <a:off x="94269" y="936172"/>
            <a:ext cx="8938421" cy="5497038"/>
          </a:xfrm>
          <a:prstGeom prst="rect">
            <a:avLst/>
          </a:prstGeom>
          <a:solidFill>
            <a:srgbClr val="FFFFFF">
              <a:alpha val="9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DE4642-6DE9-1D5B-F066-8C63F5CB9F77}"/>
              </a:ext>
            </a:extLst>
          </p:cNvPr>
          <p:cNvSpPr txBox="1"/>
          <p:nvPr/>
        </p:nvSpPr>
        <p:spPr>
          <a:xfrm>
            <a:off x="1394479" y="5796334"/>
            <a:ext cx="6443663" cy="5107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nsolas" panose="020B0609020204030204" pitchFamily="49" charset="0"/>
                <a:cs typeface="Consolas" panose="020B0609020204030204" pitchFamily="49" charset="0"/>
                <a:hlinkClick r:id="rId3"/>
              </a:rPr>
              <a:t>https://arxiv.org/pdf/2209.00188.pdf</a:t>
            </a:r>
            <a:endParaRPr lang="en-US" sz="2400" b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70E422-1C26-99A0-95A9-0707CA807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69" y="1208481"/>
            <a:ext cx="6598885" cy="4390099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4682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9DA22-3F0A-ECB2-D9D0-CE1AF382F3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  <a:cs typeface="Consolas" panose="020B0609020204030204" pitchFamily="49" charset="0"/>
              </a:rPr>
              <a:t>To Summarize…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9BEA13-CB69-3B1D-CAC4-94F964C27D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57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5E8D7B-C6DA-C059-AEB4-F260D255E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Summary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EBE7B16-A796-46EF-6F6C-5ED12FDCE2C2}"/>
              </a:ext>
            </a:extLst>
          </p:cNvPr>
          <p:cNvSpPr/>
          <p:nvPr/>
        </p:nvSpPr>
        <p:spPr>
          <a:xfrm>
            <a:off x="169011" y="1062866"/>
            <a:ext cx="8748746" cy="2366134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Hermes advocates for </a:t>
            </a:r>
            <a:r>
              <a:rPr lang="en-US" sz="3600" b="1" dirty="0">
                <a:solidFill>
                  <a:srgbClr val="C00000"/>
                </a:solidFill>
                <a:latin typeface="Corbel" panose="020B0503020204020204" pitchFamily="34" charset="0"/>
              </a:rPr>
              <a:t>off-chip load prediction</a:t>
            </a:r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, 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a </a:t>
            </a:r>
            <a:r>
              <a:rPr lang="en-US" sz="3200" b="1" dirty="0">
                <a:solidFill>
                  <a:srgbClr val="EF483E"/>
                </a:solidFill>
                <a:latin typeface="Corbel" panose="020B0503020204020204" pitchFamily="34" charset="0"/>
              </a:rPr>
              <a:t>different</a:t>
            </a:r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 form of speculation than</a:t>
            </a:r>
            <a:endParaRPr lang="en-US" sz="3200" b="1" dirty="0">
              <a:solidFill>
                <a:srgbClr val="DF4CD4"/>
              </a:solidFill>
              <a:latin typeface="Corbel" panose="020B0503020204020204" pitchFamily="34" charset="0"/>
            </a:endParaRPr>
          </a:p>
          <a:p>
            <a:pPr algn="ctr"/>
            <a:r>
              <a:rPr lang="en-US" sz="3200" b="1" dirty="0">
                <a:solidFill>
                  <a:schemeClr val="accent6"/>
                </a:solidFill>
                <a:latin typeface="Corbel" panose="020B0503020204020204" pitchFamily="34" charset="0"/>
              </a:rPr>
              <a:t>load address prediction </a:t>
            </a:r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employed by prefetchers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020E888-ACDC-D0FD-6D0E-6B383DCD23A1}"/>
              </a:ext>
            </a:extLst>
          </p:cNvPr>
          <p:cNvSpPr/>
          <p:nvPr/>
        </p:nvSpPr>
        <p:spPr>
          <a:xfrm>
            <a:off x="197627" y="3762860"/>
            <a:ext cx="8748746" cy="2366134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orbel" panose="020B0503020204020204" pitchFamily="34" charset="0"/>
              </a:rPr>
              <a:t>Off-chip load prediction </a:t>
            </a:r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can be applied</a:t>
            </a:r>
            <a:r>
              <a:rPr lang="en-US" sz="3200" b="1" dirty="0">
                <a:solidFill>
                  <a:srgbClr val="000CFF"/>
                </a:solidFill>
                <a:latin typeface="Corbel" panose="020B0503020204020204" pitchFamily="34" charset="0"/>
              </a:rPr>
              <a:t> by itself 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or </a:t>
            </a:r>
            <a:r>
              <a:rPr lang="en-US" sz="3200" b="1" dirty="0">
                <a:solidFill>
                  <a:srgbClr val="7030A0"/>
                </a:solidFill>
                <a:latin typeface="Corbel" panose="020B0503020204020204" pitchFamily="34" charset="0"/>
              </a:rPr>
              <a:t>combined with load address prediction</a:t>
            </a:r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to provide performance improvement</a:t>
            </a:r>
            <a:endParaRPr lang="en-US" sz="3200" b="1" dirty="0">
              <a:solidFill>
                <a:schemeClr val="accent6"/>
              </a:solidFill>
              <a:latin typeface="Corbel" panose="020B05030202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008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B1E70D-A4C3-1751-1C88-07F2CCB65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Corbel" panose="020B0503020204020204" pitchFamily="34" charset="0"/>
              </a:rPr>
              <a:t>Summary</a:t>
            </a:r>
            <a:endParaRPr lang="en-US" sz="3600" dirty="0">
              <a:latin typeface="Corbel" panose="020B0503020204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2EE2B45-2E36-11F9-67C4-45E81E35325E}"/>
              </a:ext>
            </a:extLst>
          </p:cNvPr>
          <p:cNvSpPr/>
          <p:nvPr/>
        </p:nvSpPr>
        <p:spPr>
          <a:xfrm>
            <a:off x="-304800" y="989416"/>
            <a:ext cx="9766300" cy="1499784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</a:rPr>
              <a:t>Hermes employs </a:t>
            </a:r>
            <a:r>
              <a:rPr lang="en-US" sz="4000" b="1" dirty="0">
                <a:solidFill>
                  <a:srgbClr val="FFFF00"/>
                </a:solidFill>
                <a:latin typeface="Corbel" panose="020B0503020204020204" pitchFamily="34" charset="0"/>
              </a:rPr>
              <a:t>the first</a:t>
            </a:r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  <a:latin typeface="Corbel" panose="020B0503020204020204" pitchFamily="34" charset="0"/>
              </a:rPr>
              <a:t>perceptron-based</a:t>
            </a:r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</a:rPr>
              <a:t> off-chip load predictor</a:t>
            </a:r>
            <a:endParaRPr lang="en-US" sz="20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1350A91-1FA7-E81A-5DE3-2660E3855515}"/>
              </a:ext>
            </a:extLst>
          </p:cNvPr>
          <p:cNvSpPr/>
          <p:nvPr/>
        </p:nvSpPr>
        <p:spPr>
          <a:xfrm>
            <a:off x="3157831" y="3096704"/>
            <a:ext cx="2828338" cy="1511302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orbel" panose="020B0503020204020204" pitchFamily="34" charset="0"/>
              </a:rPr>
              <a:t>High coverage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(74%)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BB8AE5-5353-CCD8-9FD2-80AEA0572B21}"/>
              </a:ext>
            </a:extLst>
          </p:cNvPr>
          <p:cNvSpPr/>
          <p:nvPr/>
        </p:nvSpPr>
        <p:spPr>
          <a:xfrm>
            <a:off x="124699" y="3108221"/>
            <a:ext cx="2828338" cy="1499784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High accuracy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(77%)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472F84A-7A17-799B-302E-AD7F63A192E7}"/>
              </a:ext>
            </a:extLst>
          </p:cNvPr>
          <p:cNvSpPr/>
          <p:nvPr/>
        </p:nvSpPr>
        <p:spPr>
          <a:xfrm>
            <a:off x="6146651" y="3108220"/>
            <a:ext cx="2828338" cy="1499785"/>
          </a:xfrm>
          <a:prstGeom prst="roundRect">
            <a:avLst>
              <a:gd name="adj" fmla="val 6884"/>
            </a:avLst>
          </a:prstGeom>
          <a:solidFill>
            <a:schemeClr val="accent4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rbel" panose="020B0503020204020204" pitchFamily="34" charset="0"/>
              </a:rPr>
              <a:t>Low storage overhead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(4KB/core)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BB13500-8B1A-6EAF-691B-1FCF1FCB0D1C}"/>
              </a:ext>
            </a:extLst>
          </p:cNvPr>
          <p:cNvSpPr/>
          <p:nvPr/>
        </p:nvSpPr>
        <p:spPr>
          <a:xfrm>
            <a:off x="124699" y="5286101"/>
            <a:ext cx="5238947" cy="1387579"/>
          </a:xfrm>
          <a:prstGeom prst="roundRect">
            <a:avLst>
              <a:gd name="adj" fmla="val 6884"/>
            </a:avLst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High performance improvement</a:t>
            </a:r>
            <a:r>
              <a:rPr lang="en-US" sz="2800" b="1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over best prior baseline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(5.4%)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D8925EF-F9A3-3F28-64A7-2A83AEB45932}"/>
              </a:ext>
            </a:extLst>
          </p:cNvPr>
          <p:cNvSpPr/>
          <p:nvPr/>
        </p:nvSpPr>
        <p:spPr>
          <a:xfrm>
            <a:off x="5600700" y="5286100"/>
            <a:ext cx="3374290" cy="1387579"/>
          </a:xfrm>
          <a:prstGeom prst="roundRect">
            <a:avLst>
              <a:gd name="adj" fmla="val 6884"/>
            </a:avLst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High performance </a:t>
            </a:r>
          </a:p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per bandwidth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" name="Graphic 13" descr="Target with solid fill">
            <a:extLst>
              <a:ext uri="{FF2B5EF4-FFF2-40B4-BE49-F238E27FC236}">
                <a16:creationId xmlns:a16="http://schemas.microsoft.com/office/drawing/2014/main" id="{9131C40D-649D-4DD9-8B06-D5A8BF823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9107" y="2599979"/>
            <a:ext cx="679522" cy="679522"/>
          </a:xfrm>
          <a:prstGeom prst="rect">
            <a:avLst/>
          </a:prstGeom>
        </p:spPr>
      </p:pic>
      <p:pic>
        <p:nvPicPr>
          <p:cNvPr id="15" name="Graphic 14" descr="Research with solid fill">
            <a:extLst>
              <a:ext uri="{FF2B5EF4-FFF2-40B4-BE49-F238E27FC236}">
                <a16:creationId xmlns:a16="http://schemas.microsoft.com/office/drawing/2014/main" id="{48C40A15-6942-3659-AD9B-23036F755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33084" y="2601670"/>
            <a:ext cx="677831" cy="677831"/>
          </a:xfrm>
          <a:prstGeom prst="rect">
            <a:avLst/>
          </a:prstGeom>
        </p:spPr>
      </p:pic>
      <p:pic>
        <p:nvPicPr>
          <p:cNvPr id="16" name="Graphic 15" descr="Disk with solid fill">
            <a:extLst>
              <a:ext uri="{FF2B5EF4-FFF2-40B4-BE49-F238E27FC236}">
                <a16:creationId xmlns:a16="http://schemas.microsoft.com/office/drawing/2014/main" id="{B133128E-9D9A-7087-2371-AA463A8BB8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21058" y="2599978"/>
            <a:ext cx="679523" cy="679523"/>
          </a:xfrm>
          <a:prstGeom prst="rect">
            <a:avLst/>
          </a:prstGeom>
        </p:spPr>
      </p:pic>
      <p:pic>
        <p:nvPicPr>
          <p:cNvPr id="17" name="Graphic 16" descr="Chevron arrows with solid fill">
            <a:extLst>
              <a:ext uri="{FF2B5EF4-FFF2-40B4-BE49-F238E27FC236}">
                <a16:creationId xmlns:a16="http://schemas.microsoft.com/office/drawing/2014/main" id="{B0DF521C-1C9A-40F6-F6FE-4088D04E56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6948083" y="4856486"/>
            <a:ext cx="679524" cy="679524"/>
          </a:xfrm>
          <a:prstGeom prst="rect">
            <a:avLst/>
          </a:prstGeom>
        </p:spPr>
      </p:pic>
      <p:pic>
        <p:nvPicPr>
          <p:cNvPr id="19" name="Graphic 18" descr="Gauge with solid fill">
            <a:extLst>
              <a:ext uri="{FF2B5EF4-FFF2-40B4-BE49-F238E27FC236}">
                <a16:creationId xmlns:a16="http://schemas.microsoft.com/office/drawing/2014/main" id="{8D8F3413-28B7-12AC-6779-FFF30F202C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04409" y="4849161"/>
            <a:ext cx="679526" cy="67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3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E887C5-5E97-D3B7-CDAD-902BD3E5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Corbel" panose="020B0503020204020204" pitchFamily="34" charset="0"/>
              </a:rPr>
              <a:t>Hermes is Open Sourced</a:t>
            </a:r>
            <a:endParaRPr lang="en-US" sz="3600" dirty="0">
              <a:latin typeface="Corbel" panose="020B0503020204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C4495D4-9952-B157-7E0E-5F1B69DC1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86" y="1049389"/>
            <a:ext cx="6838335" cy="475922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23EFD0-C3C9-4F21-1FDB-FCAD3CB28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0" y="1115378"/>
            <a:ext cx="1335375" cy="1327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2BC995-E3D3-EA42-005A-956916E33F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0" y="2754347"/>
            <a:ext cx="1335375" cy="1327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E1668F-6C70-32FA-5248-7FF7007708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5" y="4393316"/>
            <a:ext cx="1335376" cy="13279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6D0711-D33B-8273-045F-6834258C523F}"/>
              </a:ext>
            </a:extLst>
          </p:cNvPr>
          <p:cNvSpPr txBox="1"/>
          <p:nvPr/>
        </p:nvSpPr>
        <p:spPr>
          <a:xfrm>
            <a:off x="1639030" y="6264001"/>
            <a:ext cx="6301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  <a:hlinkClick r:id="rId8"/>
              </a:rPr>
              <a:t>https://github.com/CMU-SAFARI/Hermes</a:t>
            </a:r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A42BD8-6B60-67F9-6EC1-308B45C07853}"/>
              </a:ext>
            </a:extLst>
          </p:cNvPr>
          <p:cNvSpPr/>
          <p:nvPr/>
        </p:nvSpPr>
        <p:spPr>
          <a:xfrm>
            <a:off x="1504386" y="961534"/>
            <a:ext cx="7528304" cy="493021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9177675-53B4-B992-9860-90A9EADD7F54}"/>
              </a:ext>
            </a:extLst>
          </p:cNvPr>
          <p:cNvSpPr/>
          <p:nvPr/>
        </p:nvSpPr>
        <p:spPr>
          <a:xfrm>
            <a:off x="3452593" y="1136418"/>
            <a:ext cx="5020724" cy="899084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All workload traces</a:t>
            </a:r>
            <a:endParaRPr lang="en-US" sz="1600" dirty="0">
              <a:solidFill>
                <a:schemeClr val="bg1"/>
              </a:solidFill>
              <a:latin typeface="Corbel" panose="020B0503020204020204" pitchFamily="34" charset="0"/>
              <a:cs typeface="Consolas" panose="020B0609020204030204" pitchFamily="49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8A4508C-E259-0D75-4E23-5D5A67DB91FA}"/>
              </a:ext>
            </a:extLst>
          </p:cNvPr>
          <p:cNvSpPr/>
          <p:nvPr/>
        </p:nvSpPr>
        <p:spPr>
          <a:xfrm>
            <a:off x="1524170" y="2289524"/>
            <a:ext cx="3108463" cy="661066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FF00"/>
                </a:solidFill>
                <a:cs typeface="Consolas" panose="020B0609020204030204" pitchFamily="49" charset="0"/>
              </a:rPr>
              <a:t>13</a:t>
            </a:r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 prefetchers</a:t>
            </a:r>
            <a:endParaRPr lang="en-US" sz="1400" dirty="0">
              <a:solidFill>
                <a:schemeClr val="bg1"/>
              </a:solidFill>
              <a:latin typeface="Corbel" panose="020B0503020204020204" pitchFamily="34" charset="0"/>
              <a:cs typeface="Consolas" panose="020B0609020204030204" pitchFamily="49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C5BF47B-1935-643D-B226-8F8623857AE9}"/>
              </a:ext>
            </a:extLst>
          </p:cNvPr>
          <p:cNvSpPr/>
          <p:nvPr/>
        </p:nvSpPr>
        <p:spPr>
          <a:xfrm>
            <a:off x="4923553" y="2289524"/>
            <a:ext cx="4078719" cy="661066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FF00"/>
                </a:solidFill>
                <a:cs typeface="Consolas" panose="020B0609020204030204" pitchFamily="49" charset="0"/>
              </a:rPr>
              <a:t>9</a:t>
            </a:r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 off-chip predictors</a:t>
            </a:r>
            <a:endParaRPr lang="en-US" sz="1400" dirty="0">
              <a:solidFill>
                <a:schemeClr val="bg1"/>
              </a:solidFill>
              <a:latin typeface="Corbel" panose="020B0503020204020204" pitchFamily="34" charset="0"/>
              <a:cs typeface="Consolas" panose="020B0609020204030204" pitchFamily="49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0E2586-0C8D-F33C-BA2C-5839658B1B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068" y="1084952"/>
            <a:ext cx="996269" cy="9962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FAAA89-64BC-4A3F-BBE7-EBDBE920C5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52" y="3267876"/>
            <a:ext cx="4078719" cy="258230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F87E09-0216-3C9C-AD59-BAA8D1C31A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30" y="3115528"/>
            <a:ext cx="2751394" cy="294792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898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D81F77-EE38-4E81-C587-AF60D0EFF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Traditional Solutions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3B4D92-C83E-4431-9D37-DD3D6613B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713" y="936688"/>
            <a:ext cx="2292574" cy="22925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15EDE1-08FA-EF09-488F-93E78BB36C45}"/>
              </a:ext>
            </a:extLst>
          </p:cNvPr>
          <p:cNvSpPr txBox="1"/>
          <p:nvPr/>
        </p:nvSpPr>
        <p:spPr>
          <a:xfrm>
            <a:off x="554019" y="4020087"/>
            <a:ext cx="8035962" cy="806648"/>
          </a:xfrm>
          <a:prstGeom prst="roundRect">
            <a:avLst>
              <a:gd name="adj" fmla="val 9377"/>
            </a:avLst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rbel" panose="020B0503020204020204" pitchFamily="34" charset="0"/>
              </a:rPr>
              <a:t>Employ sophisticated </a:t>
            </a:r>
            <a:r>
              <a:rPr lang="en-US" sz="4400" b="1" dirty="0">
                <a:solidFill>
                  <a:srgbClr val="FFFF00"/>
                </a:solidFill>
                <a:latin typeface="Corbel" panose="020B0503020204020204" pitchFamily="34" charset="0"/>
              </a:rPr>
              <a:t>prefetchers</a:t>
            </a:r>
            <a:endParaRPr lang="en-US" sz="4000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A9B357-24CF-3AAC-451B-18D86C2109A3}"/>
              </a:ext>
            </a:extLst>
          </p:cNvPr>
          <p:cNvSpPr txBox="1"/>
          <p:nvPr/>
        </p:nvSpPr>
        <p:spPr>
          <a:xfrm>
            <a:off x="478715" y="3407748"/>
            <a:ext cx="591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ato Black" panose="020F0502020204030203" pitchFamily="34" charset="77"/>
              </a:rPr>
              <a:t>1</a:t>
            </a:r>
            <a:endParaRPr lang="en-US" sz="5400" b="1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Lato Black" panose="020F0502020204030203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06F13E-0484-E6D0-0802-71015C30F8BF}"/>
              </a:ext>
            </a:extLst>
          </p:cNvPr>
          <p:cNvSpPr txBox="1"/>
          <p:nvPr/>
        </p:nvSpPr>
        <p:spPr>
          <a:xfrm>
            <a:off x="554019" y="5439074"/>
            <a:ext cx="8035962" cy="742117"/>
          </a:xfrm>
          <a:prstGeom prst="roundRect">
            <a:avLst>
              <a:gd name="adj" fmla="val 9377"/>
            </a:avLst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Corbel" panose="020B0503020204020204" pitchFamily="34" charset="0"/>
              </a:rPr>
              <a:t>Increase size</a:t>
            </a:r>
            <a:r>
              <a:rPr lang="en-US" sz="4000" dirty="0">
                <a:solidFill>
                  <a:schemeClr val="bg1"/>
                </a:solidFill>
                <a:latin typeface="Corbel" panose="020B0503020204020204" pitchFamily="34" charset="0"/>
              </a:rPr>
              <a:t> of on-chip caches</a:t>
            </a:r>
            <a:endParaRPr lang="en-US" sz="4000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5D2FF5-2AFE-CB5C-9CE0-363BE15F19E8}"/>
              </a:ext>
            </a:extLst>
          </p:cNvPr>
          <p:cNvSpPr txBox="1"/>
          <p:nvPr/>
        </p:nvSpPr>
        <p:spPr>
          <a:xfrm>
            <a:off x="484093" y="4931242"/>
            <a:ext cx="591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ato Black" panose="020F0502020204030203" pitchFamily="34" charset="77"/>
              </a:rPr>
              <a:t>2</a:t>
            </a:r>
            <a:endParaRPr lang="en-US" sz="5400" b="1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Lato Black" panose="020F0502020204030203" pitchFamily="34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850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62E3D8-6D9A-15CF-C99A-EF5FEB91A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Easy To Define Your Own Off-Chip Predictor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3EC7CB-50D1-FF80-754D-7542CB83D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Just extend the </a:t>
            </a:r>
            <a:r>
              <a:rPr lang="en-US" sz="3200" dirty="0" err="1">
                <a:solidFill>
                  <a:srgbClr val="C00000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OffchipPredBase</a:t>
            </a:r>
            <a:r>
              <a:rPr lang="en-US" dirty="0">
                <a:latin typeface="Corbel" panose="020B0503020204020204" pitchFamily="34" charset="0"/>
              </a:rPr>
              <a:t> class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FD622D-32A7-E60F-30C3-03D3C54B8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13" y="1517715"/>
            <a:ext cx="7824774" cy="48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06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62E3D8-6D9A-15CF-C99A-EF5FEB91A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Easy To Define Your Own Off-Chip Predictor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3EC7CB-50D1-FF80-754D-7542CB83D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Define your own </a:t>
            </a:r>
            <a:r>
              <a:rPr lang="en-US" sz="3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train()</a:t>
            </a:r>
            <a:r>
              <a:rPr lang="en-US" sz="2400" dirty="0">
                <a:latin typeface="Corbel" panose="020B0503020204020204" pitchFamily="34" charset="0"/>
              </a:rPr>
              <a:t> </a:t>
            </a:r>
            <a:r>
              <a:rPr lang="en-US" dirty="0">
                <a:latin typeface="Corbel" panose="020B0503020204020204" pitchFamily="34" charset="0"/>
              </a:rPr>
              <a:t>and </a:t>
            </a:r>
            <a:r>
              <a:rPr lang="en-US" sz="3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predict()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 </a:t>
            </a:r>
            <a:r>
              <a:rPr lang="en-US" dirty="0">
                <a:latin typeface="Corbel" panose="020B0503020204020204" pitchFamily="34" charset="0"/>
              </a:rPr>
              <a:t>functions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sz="800" dirty="0">
              <a:latin typeface="Corbel" panose="020B0503020204020204" pitchFamily="34" charset="0"/>
            </a:endParaRPr>
          </a:p>
          <a:p>
            <a:r>
              <a:rPr lang="en-US" dirty="0">
                <a:latin typeface="Corbel" panose="020B0503020204020204" pitchFamily="34" charset="0"/>
              </a:rPr>
              <a:t>Get statistics like </a:t>
            </a:r>
            <a:r>
              <a:rPr lang="en-US" sz="3200" dirty="0">
                <a:solidFill>
                  <a:srgbClr val="C00000"/>
                </a:solidFill>
                <a:latin typeface="Corbel" panose="020B0503020204020204" pitchFamily="34" charset="0"/>
              </a:rPr>
              <a:t>accuracy</a:t>
            </a:r>
            <a:r>
              <a:rPr lang="en-US" dirty="0">
                <a:latin typeface="Corbel" panose="020B0503020204020204" pitchFamily="34" charset="0"/>
              </a:rPr>
              <a:t> (stat name </a:t>
            </a:r>
            <a:r>
              <a:rPr lang="en-US" i="1" dirty="0">
                <a:latin typeface="Corbel" panose="020B0503020204020204" pitchFamily="34" charset="0"/>
              </a:rPr>
              <a:t>precision</a:t>
            </a:r>
            <a:r>
              <a:rPr lang="en-US" dirty="0">
                <a:latin typeface="Corbel" panose="020B0503020204020204" pitchFamily="34" charset="0"/>
              </a:rPr>
              <a:t>) and </a:t>
            </a:r>
            <a:r>
              <a:rPr lang="en-US" sz="3200" dirty="0">
                <a:solidFill>
                  <a:srgbClr val="C00000"/>
                </a:solidFill>
                <a:latin typeface="Corbel" panose="020B0503020204020204" pitchFamily="34" charset="0"/>
              </a:rPr>
              <a:t>coverage</a:t>
            </a:r>
            <a:r>
              <a:rPr lang="en-US" dirty="0">
                <a:latin typeface="Corbel" panose="020B0503020204020204" pitchFamily="34" charset="0"/>
              </a:rPr>
              <a:t> (stat name </a:t>
            </a:r>
            <a:r>
              <a:rPr lang="en-US" i="1" dirty="0">
                <a:latin typeface="Corbel" panose="020B0503020204020204" pitchFamily="34" charset="0"/>
              </a:rPr>
              <a:t>recall</a:t>
            </a:r>
            <a:r>
              <a:rPr lang="en-US" dirty="0">
                <a:latin typeface="Corbel" panose="020B0503020204020204" pitchFamily="34" charset="0"/>
              </a:rPr>
              <a:t>) out of the box</a:t>
            </a:r>
          </a:p>
          <a:p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A408E-A745-DC49-B1DA-C6F0D56663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3" y="1517588"/>
            <a:ext cx="8677114" cy="2426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CFD6EC-5467-D435-7049-E9DFDE539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650" y="5369378"/>
            <a:ext cx="3822700" cy="1104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041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DCB412-F299-56E7-D99D-54719FC68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  <a:cs typeface="Consolas" panose="020B0609020204030204" pitchFamily="49" charset="0"/>
              </a:rPr>
              <a:t>Off-Chip Prediction </a:t>
            </a:r>
            <a:r>
              <a:rPr lang="en-US" sz="3600">
                <a:latin typeface="Corbel" panose="020B0503020204020204" pitchFamily="34" charset="0"/>
                <a:cs typeface="Consolas" panose="020B0609020204030204" pitchFamily="49" charset="0"/>
              </a:rPr>
              <a:t>Can Further Enable</a:t>
            </a:r>
            <a:r>
              <a:rPr lang="en-US" sz="3600" dirty="0">
                <a:latin typeface="Corbel" panose="020B0503020204020204" pitchFamily="34" charset="0"/>
                <a:cs typeface="Consolas" panose="020B0609020204030204" pitchFamily="49" charset="0"/>
              </a:rPr>
              <a:t>…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6024B5D-523A-2B51-7C52-8C6C10D295C3}"/>
              </a:ext>
            </a:extLst>
          </p:cNvPr>
          <p:cNvSpPr/>
          <p:nvPr/>
        </p:nvSpPr>
        <p:spPr>
          <a:xfrm>
            <a:off x="504698" y="1203471"/>
            <a:ext cx="8134597" cy="1621411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rbel" panose="020B0503020204020204" pitchFamily="34" charset="0"/>
              </a:rPr>
              <a:t>Prioritizing</a:t>
            </a:r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 loads that are likely go off-chip </a:t>
            </a:r>
            <a:endParaRPr lang="en-US" sz="3200" b="1" dirty="0">
              <a:solidFill>
                <a:schemeClr val="accent6"/>
              </a:solidFill>
              <a:latin typeface="Corbel" panose="020B0503020204020204" pitchFamily="34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in </a:t>
            </a:r>
            <a:r>
              <a:rPr lang="en-US" sz="3200" b="1" dirty="0">
                <a:solidFill>
                  <a:srgbClr val="7030A0"/>
                </a:solidFill>
                <a:latin typeface="Corbel" panose="020B0503020204020204" pitchFamily="34" charset="0"/>
              </a:rPr>
              <a:t>cache queues</a:t>
            </a:r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 and </a:t>
            </a:r>
            <a:r>
              <a:rPr lang="en-US" sz="3200" b="1" dirty="0">
                <a:solidFill>
                  <a:srgbClr val="7030A0"/>
                </a:solidFill>
                <a:latin typeface="Corbel" panose="020B0503020204020204" pitchFamily="34" charset="0"/>
              </a:rPr>
              <a:t>on-chip network</a:t>
            </a:r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Corbel" panose="020B0503020204020204" pitchFamily="34" charset="0"/>
              </a:rPr>
              <a:t>routing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EAFB4CF-9C3F-762A-8072-78A10C631FC4}"/>
              </a:ext>
            </a:extLst>
          </p:cNvPr>
          <p:cNvSpPr/>
          <p:nvPr/>
        </p:nvSpPr>
        <p:spPr>
          <a:xfrm>
            <a:off x="504698" y="3144230"/>
            <a:ext cx="8171983" cy="1269889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rbel" panose="020B0503020204020204" pitchFamily="34" charset="0"/>
              </a:rPr>
              <a:t>Better instruction scheduling</a:t>
            </a:r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of data-dependent instructions</a:t>
            </a:r>
            <a:endParaRPr lang="en-US" sz="28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F10C7CD-80EB-203F-060C-4D4B1D1437B1}"/>
              </a:ext>
            </a:extLst>
          </p:cNvPr>
          <p:cNvSpPr/>
          <p:nvPr/>
        </p:nvSpPr>
        <p:spPr>
          <a:xfrm>
            <a:off x="486004" y="4733467"/>
            <a:ext cx="8171983" cy="1269889"/>
          </a:xfrm>
          <a:prstGeom prst="roundRect">
            <a:avLst>
              <a:gd name="adj" fmla="val 6884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Other ideas to improve </a:t>
            </a:r>
            <a:r>
              <a:rPr lang="en-US" sz="3600" b="1" dirty="0">
                <a:solidFill>
                  <a:srgbClr val="C00000"/>
                </a:solidFill>
                <a:latin typeface="Corbel" panose="020B0503020204020204" pitchFamily="34" charset="0"/>
              </a:rPr>
              <a:t>performance</a:t>
            </a:r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 and </a:t>
            </a:r>
            <a:r>
              <a:rPr lang="en-US" sz="3600" b="1" dirty="0">
                <a:solidFill>
                  <a:srgbClr val="C00000"/>
                </a:solidFill>
                <a:latin typeface="Corbel" panose="020B0503020204020204" pitchFamily="34" charset="0"/>
              </a:rPr>
              <a:t>fairness</a:t>
            </a:r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 in multi-core system design...</a:t>
            </a:r>
            <a:endParaRPr lang="en-US" sz="24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441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918E52C-4B7C-9144-BB78-21CE44F089CF}"/>
              </a:ext>
            </a:extLst>
          </p:cNvPr>
          <p:cNvSpPr txBox="1"/>
          <p:nvPr/>
        </p:nvSpPr>
        <p:spPr>
          <a:xfrm>
            <a:off x="328273" y="3990552"/>
            <a:ext cx="8487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Rahul </a:t>
            </a:r>
            <a:r>
              <a:rPr lang="en-US" sz="28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Bera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,  Konstantinos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Kanellopoulos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,  Shankar Balachandran,</a:t>
            </a:r>
          </a:p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David Novo, 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Ataberk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Olgun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, Mohammad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Sadrosadati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, 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Onur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Mutlu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149E7-0553-A74C-A55D-DEC37CBF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74" y="5884914"/>
            <a:ext cx="1992923" cy="78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528331-2068-754C-8769-2D61FE0A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3" t="31836" r="15247" b="32270"/>
          <a:stretch/>
        </p:blipFill>
        <p:spPr>
          <a:xfrm>
            <a:off x="2687934" y="5877306"/>
            <a:ext cx="2190541" cy="4154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329F96-A644-1147-8C8D-3FEBAACCA52B}"/>
              </a:ext>
            </a:extLst>
          </p:cNvPr>
          <p:cNvSpPr/>
          <p:nvPr/>
        </p:nvSpPr>
        <p:spPr>
          <a:xfrm>
            <a:off x="0" y="0"/>
            <a:ext cx="9144000" cy="37734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2"/>
              </a:solidFill>
              <a:latin typeface="Corbel" panose="020B0503020204020204" pitchFamily="34" charset="0"/>
            </a:endParaRPr>
          </a:p>
          <a:p>
            <a:pPr algn="ctr"/>
            <a:endParaRPr lang="en-US" sz="3600" b="1" dirty="0">
              <a:solidFill>
                <a:schemeClr val="tx2"/>
              </a:solidFill>
              <a:latin typeface="Corbel" panose="020B0503020204020204" pitchFamily="34" charset="0"/>
            </a:endParaRPr>
          </a:p>
          <a:p>
            <a:pPr algn="ctr"/>
            <a:endParaRPr lang="en-US" sz="3120" b="1" dirty="0">
              <a:solidFill>
                <a:schemeClr val="tx2"/>
              </a:solidFill>
              <a:latin typeface="Corbel" panose="020B0503020204020204" pitchFamily="34" charset="0"/>
            </a:endParaRPr>
          </a:p>
          <a:p>
            <a:pPr algn="ctr"/>
            <a:endParaRPr lang="en-US" sz="3120" b="1" dirty="0">
              <a:solidFill>
                <a:schemeClr val="tx2"/>
              </a:solidFill>
              <a:latin typeface="Corbel" panose="020B0503020204020204" pitchFamily="34" charset="0"/>
            </a:endParaRPr>
          </a:p>
          <a:p>
            <a:pPr algn="ctr"/>
            <a:r>
              <a:rPr lang="en-US" sz="3120" b="1" dirty="0">
                <a:solidFill>
                  <a:schemeClr val="tx2"/>
                </a:solidFill>
                <a:latin typeface="Corbel" panose="020B0503020204020204" pitchFamily="34" charset="0"/>
              </a:rPr>
              <a:t>Accelerating Long-Latency Load Requests </a:t>
            </a:r>
          </a:p>
          <a:p>
            <a:pPr algn="ctr"/>
            <a:r>
              <a:rPr lang="en-US" sz="3120" b="1" dirty="0">
                <a:solidFill>
                  <a:schemeClr val="tx2"/>
                </a:solidFill>
                <a:latin typeface="Corbel" panose="020B0503020204020204" pitchFamily="34" charset="0"/>
              </a:rPr>
              <a:t>via Perceptron-Based Off-Chip Load Prediction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634075-57FE-5941-A015-53B1298194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73" t="34927" r="30772" b="35321"/>
          <a:stretch/>
        </p:blipFill>
        <p:spPr>
          <a:xfrm>
            <a:off x="5245212" y="5812732"/>
            <a:ext cx="1336458" cy="5445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E5C155-3DFC-349C-3925-C11C6135EE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50" y="847391"/>
            <a:ext cx="5626100" cy="1727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B8599D-923A-3128-DEC4-9748DF54BF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028" y="5765467"/>
            <a:ext cx="1984503" cy="639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6DE9BA-7D86-CA3B-0889-9396F7D6B8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69" y="51302"/>
            <a:ext cx="1036927" cy="1031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23FC76-B4D1-6231-1346-21ED3BEF01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51" y="51302"/>
            <a:ext cx="1036927" cy="1031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F8AE1E-BD00-9F8E-092F-8060DF6B54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73" y="51302"/>
            <a:ext cx="1036928" cy="10311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324EE4-8EC6-AD86-673C-F948475D2718}"/>
              </a:ext>
            </a:extLst>
          </p:cNvPr>
          <p:cNvSpPr txBox="1"/>
          <p:nvPr/>
        </p:nvSpPr>
        <p:spPr>
          <a:xfrm>
            <a:off x="1940510" y="5043763"/>
            <a:ext cx="526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  <a:hlinkClick r:id="rId11"/>
              </a:rPr>
              <a:t>https://github.com/CMU-SAFARI/Hermes</a:t>
            </a:r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3895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7BDA3-7ABB-BE42-31C3-63930A993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DF631-5A1A-F9D6-D49F-DE6AC46CB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614004" cy="5419543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Corbel" panose="020B0503020204020204" pitchFamily="34" charset="0"/>
              </a:rPr>
              <a:t>FAQs</a:t>
            </a: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2" action="ppaction://hlinksldjump"/>
              </a:rPr>
              <a:t>What are the selected set of program features?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3" action="ppaction://hlinksldjump"/>
              </a:rPr>
              <a:t>Can you provide some intuition on why these features work?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4" action="ppaction://hlinksldjump"/>
              </a:rPr>
              <a:t>What happens in case of a misprediction?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5" action="ppaction://hlinksldjump"/>
              </a:rPr>
              <a:t>What’s the performance headroom for off-chip prediction?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6" action="ppaction://hlinksldjump"/>
              </a:rPr>
              <a:t>Do you see a variance of different features in final prediction accuracy?</a:t>
            </a:r>
            <a:endParaRPr lang="en-US" sz="14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4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400" dirty="0">
              <a:latin typeface="Corbel" panose="020B0503020204020204" pitchFamily="34" charset="0"/>
            </a:endParaRPr>
          </a:p>
          <a:p>
            <a:r>
              <a:rPr lang="en-US" sz="1800" b="1" dirty="0">
                <a:solidFill>
                  <a:srgbClr val="7030A0"/>
                </a:solidFill>
                <a:latin typeface="Corbel" panose="020B0503020204020204" pitchFamily="34" charset="0"/>
              </a:rPr>
              <a:t>Simulation Methodology</a:t>
            </a: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7" action="ppaction://hlinksldjump"/>
              </a:rPr>
              <a:t>System parameters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8" action="ppaction://hlinksldjump"/>
              </a:rPr>
              <a:t>Evaluated workloads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endParaRPr lang="en-US" sz="1400" dirty="0">
              <a:latin typeface="Corbel" panose="020B0503020204020204" pitchFamily="34" charset="0"/>
            </a:endParaRPr>
          </a:p>
          <a:p>
            <a:pPr lvl="1"/>
            <a:endParaRPr lang="en-US" sz="1400" dirty="0">
              <a:latin typeface="Corbel" panose="020B0503020204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49959F5-EDFF-02D3-2C45-31CF9287EF08}"/>
              </a:ext>
            </a:extLst>
          </p:cNvPr>
          <p:cNvSpPr txBox="1">
            <a:spLocks/>
          </p:cNvSpPr>
          <p:nvPr/>
        </p:nvSpPr>
        <p:spPr>
          <a:xfrm>
            <a:off x="4917763" y="936171"/>
            <a:ext cx="3920668" cy="57894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4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accent6"/>
                </a:solidFill>
                <a:latin typeface="Corbel" panose="020B0503020204020204" pitchFamily="34" charset="0"/>
              </a:rPr>
              <a:t>More Results</a:t>
            </a: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9" action="ppaction://hlinksldjump"/>
              </a:rPr>
              <a:t>Percentage of off-chip requests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10" action="ppaction://hlinksldjump"/>
              </a:rPr>
              <a:t>Reduction in stall cycles by reducing the critical path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11" action="ppaction://hlinksldjump"/>
              </a:rPr>
              <a:t>Fraction of off-chip load requests</a:t>
            </a:r>
            <a:endParaRPr lang="en-US" sz="1400" dirty="0">
              <a:latin typeface="Corbel" panose="020B0503020204020204" pitchFamily="34" charset="0"/>
              <a:hlinkClick r:id="rId12" action="ppaction://hlinksldjump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12" action="ppaction://hlinksldjump"/>
              </a:rPr>
              <a:t>Accuracy and coverage of POPET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6" action="ppaction://hlinksldjump"/>
              </a:rPr>
              <a:t>Effect of different features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13" action="ppaction://hlinksldjump"/>
              </a:rPr>
              <a:t>Are all features required?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14" action="ppaction://hlinksldjump"/>
              </a:rPr>
              <a:t>1C performance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15" action="ppaction://hlinksldjump"/>
              </a:rPr>
              <a:t>1C performance line graph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16" action="ppaction://hlinksldjump"/>
              </a:rPr>
              <a:t>1C performance against prior predictors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17" action="ppaction://hlinksldjump"/>
              </a:rPr>
              <a:t>Effect on stall cycles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18" action="ppaction://hlinksldjump"/>
              </a:rPr>
              <a:t>8C performance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</a:rPr>
              <a:t>Sensitivity:</a:t>
            </a:r>
          </a:p>
          <a:p>
            <a:pPr lvl="2"/>
            <a:r>
              <a:rPr lang="en-US" sz="1400" dirty="0">
                <a:latin typeface="Corbel" panose="020B0503020204020204" pitchFamily="34" charset="0"/>
                <a:hlinkClick r:id="rId19" action="ppaction://hlinksldjump"/>
              </a:rPr>
              <a:t>Hermes request issue latency</a:t>
            </a:r>
            <a:endParaRPr lang="en-US" sz="1400" dirty="0">
              <a:latin typeface="Corbel" panose="020B0503020204020204" pitchFamily="34" charset="0"/>
            </a:endParaRPr>
          </a:p>
          <a:p>
            <a:pPr lvl="2"/>
            <a:r>
              <a:rPr lang="en-US" sz="1400" dirty="0">
                <a:latin typeface="Corbel" panose="020B0503020204020204" pitchFamily="34" charset="0"/>
                <a:hlinkClick r:id="rId20" action="ppaction://hlinksldjump"/>
              </a:rPr>
              <a:t>Cache hierarchy access latency</a:t>
            </a:r>
            <a:endParaRPr lang="en-US" sz="1400" dirty="0">
              <a:latin typeface="Corbel" panose="020B0503020204020204" pitchFamily="34" charset="0"/>
            </a:endParaRPr>
          </a:p>
          <a:p>
            <a:pPr lvl="2"/>
            <a:r>
              <a:rPr lang="en-US" sz="1400" dirty="0">
                <a:latin typeface="Corbel" panose="020B0503020204020204" pitchFamily="34" charset="0"/>
                <a:hlinkClick r:id="rId21" action="ppaction://hlinksldjump"/>
              </a:rPr>
              <a:t>Activation threshold</a:t>
            </a:r>
            <a:endParaRPr lang="en-US" sz="1400" dirty="0">
              <a:latin typeface="Corbel" panose="020B0503020204020204" pitchFamily="34" charset="0"/>
            </a:endParaRPr>
          </a:p>
          <a:p>
            <a:pPr lvl="2"/>
            <a:r>
              <a:rPr lang="en-US" sz="1400" dirty="0">
                <a:latin typeface="Corbel" panose="020B0503020204020204" pitchFamily="34" charset="0"/>
                <a:hlinkClick r:id="rId22" action="ppaction://hlinksldjump"/>
              </a:rPr>
              <a:t>ROB size</a:t>
            </a:r>
            <a:endParaRPr lang="en-US" sz="1400" dirty="0">
              <a:latin typeface="Corbel" panose="020B0503020204020204" pitchFamily="34" charset="0"/>
            </a:endParaRPr>
          </a:p>
          <a:p>
            <a:pPr lvl="2"/>
            <a:r>
              <a:rPr lang="en-US" sz="1400" dirty="0">
                <a:latin typeface="Corbel" panose="020B0503020204020204" pitchFamily="34" charset="0"/>
                <a:hlinkClick r:id="rId23" action="ppaction://hlinksldjump"/>
              </a:rPr>
              <a:t>LLC size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24" action="ppaction://hlinksldjump"/>
              </a:rPr>
              <a:t>Power overhead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25" action="ppaction://hlinksldjump"/>
              </a:rPr>
              <a:t>Accuracy without prefetcher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26" action="ppaction://hlinksldjump"/>
              </a:rPr>
              <a:t>Main memory request overhead with different prefetchers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endParaRPr lang="en-US" sz="1400" dirty="0">
              <a:latin typeface="Corbel" panose="020B0503020204020204" pitchFamily="34" charset="0"/>
            </a:endParaRPr>
          </a:p>
          <a:p>
            <a:pPr lvl="1"/>
            <a:endParaRPr lang="en-US" sz="1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1606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6C50A-9E49-0A80-3658-51C2189ED8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8F1182-C012-639E-B76D-3A0430B713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98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86BA33-8001-97F5-DAEB-028522D60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Initial Set of Program Features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B26FE4F-97FA-649D-9E4D-DF8370487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32" y="1426565"/>
            <a:ext cx="7823135" cy="400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557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2E3D32-676D-C227-524E-4216DE049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Selected Set of Program Features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F6C1C64-4885-E4A9-A95B-30C890C0B9F4}"/>
              </a:ext>
            </a:extLst>
          </p:cNvPr>
          <p:cNvSpPr/>
          <p:nvPr/>
        </p:nvSpPr>
        <p:spPr>
          <a:xfrm>
            <a:off x="293817" y="1456888"/>
            <a:ext cx="2569089" cy="655969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Five</a:t>
            </a:r>
            <a:r>
              <a:rPr lang="en-US" sz="3200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features</a:t>
            </a:r>
            <a:endParaRPr lang="en-US" sz="24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A0EBE240-999D-7805-29F3-73AA1728C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17" y="2365638"/>
            <a:ext cx="4174011" cy="1861540"/>
          </a:xfrm>
          <a:prstGeom prst="rect">
            <a:avLst/>
          </a:prstGeom>
        </p:spPr>
      </p:pic>
      <p:pic>
        <p:nvPicPr>
          <p:cNvPr id="9" name="Graphic 8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8117A878-B99D-79A7-8479-8727958EE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5923220"/>
            <a:ext cx="706041" cy="70604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CC7412D-31E2-EB5D-1176-311734D92595}"/>
              </a:ext>
            </a:extLst>
          </p:cNvPr>
          <p:cNvSpPr/>
          <p:nvPr/>
        </p:nvSpPr>
        <p:spPr>
          <a:xfrm>
            <a:off x="1215340" y="3139836"/>
            <a:ext cx="1647565" cy="381965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F754AA-B8B4-27E0-7CAA-E1F88D8D2852}"/>
              </a:ext>
            </a:extLst>
          </p:cNvPr>
          <p:cNvSpPr/>
          <p:nvPr/>
        </p:nvSpPr>
        <p:spPr>
          <a:xfrm>
            <a:off x="2841584" y="3521801"/>
            <a:ext cx="1647565" cy="381965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E118B7-41B4-7D5E-16BB-FA240B16A023}"/>
              </a:ext>
            </a:extLst>
          </p:cNvPr>
          <p:cNvSpPr txBox="1"/>
          <p:nvPr/>
        </p:nvSpPr>
        <p:spPr>
          <a:xfrm>
            <a:off x="5139159" y="1200844"/>
            <a:ext cx="371102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rbel" panose="020B0503020204020204" pitchFamily="34" charset="0"/>
              </a:rPr>
              <a:t>A </a:t>
            </a:r>
            <a:r>
              <a:rPr lang="en-US" sz="3200" b="1" dirty="0">
                <a:solidFill>
                  <a:srgbClr val="C00000"/>
                </a:solidFill>
                <a:latin typeface="Corbel" panose="020B0503020204020204" pitchFamily="34" charset="0"/>
              </a:rPr>
              <a:t>binary hint </a:t>
            </a:r>
            <a:r>
              <a:rPr lang="en-US" sz="2400" dirty="0">
                <a:latin typeface="Corbel" panose="020B0503020204020204" pitchFamily="34" charset="0"/>
              </a:rPr>
              <a:t>that represents whether or not a </a:t>
            </a:r>
            <a:r>
              <a:rPr lang="en-US" sz="2400" dirty="0" err="1">
                <a:latin typeface="Corbel" panose="020B0503020204020204" pitchFamily="34" charset="0"/>
              </a:rPr>
              <a:t>cacheblock</a:t>
            </a:r>
            <a:r>
              <a:rPr lang="en-US" sz="2400" dirty="0">
                <a:latin typeface="Corbel" panose="020B0503020204020204" pitchFamily="34" charset="0"/>
              </a:rPr>
              <a:t> has been recently touched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807668-4F0C-470A-17FE-3A60466942AF}"/>
              </a:ext>
            </a:extLst>
          </p:cNvPr>
          <p:cNvCxnSpPr/>
          <p:nvPr/>
        </p:nvCxnSpPr>
        <p:spPr>
          <a:xfrm flipV="1">
            <a:off x="2841584" y="1612900"/>
            <a:ext cx="2297575" cy="168350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29ECE2B-9A0C-E5DB-A7EB-124A0CA2AAC5}"/>
              </a:ext>
            </a:extLst>
          </p:cNvPr>
          <p:cNvCxnSpPr>
            <a:stCxn id="11" idx="0"/>
          </p:cNvCxnSpPr>
          <p:nvPr/>
        </p:nvCxnSpPr>
        <p:spPr>
          <a:xfrm flipV="1">
            <a:off x="3665367" y="1612900"/>
            <a:ext cx="1473792" cy="190890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43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C6FEC9-5646-9965-D3A1-92E47D318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When A Feature Works/Does Not Work?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08ABB9C-AE67-AF10-A97E-C75AFDEB8BFF}"/>
              </a:ext>
            </a:extLst>
          </p:cNvPr>
          <p:cNvSpPr/>
          <p:nvPr/>
        </p:nvSpPr>
        <p:spPr>
          <a:xfrm>
            <a:off x="169011" y="999688"/>
            <a:ext cx="5596789" cy="655969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Trace: 462.libquantum-1343B</a:t>
            </a:r>
            <a:endParaRPr lang="en-US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22F5D79-B982-082D-6762-35D6B58C63FC}"/>
              </a:ext>
            </a:extLst>
          </p:cNvPr>
          <p:cNvSpPr/>
          <p:nvPr/>
        </p:nvSpPr>
        <p:spPr>
          <a:xfrm>
            <a:off x="6178550" y="999688"/>
            <a:ext cx="2650389" cy="655969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PC: 0x401442</a:t>
            </a:r>
            <a:endParaRPr lang="en-US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5CB840-E77E-C92B-C847-46F03E56DB85}"/>
              </a:ext>
            </a:extLst>
          </p:cNvPr>
          <p:cNvSpPr/>
          <p:nvPr/>
        </p:nvSpPr>
        <p:spPr>
          <a:xfrm>
            <a:off x="1253417" y="2184400"/>
            <a:ext cx="3423554" cy="4699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798E77-EA77-D93D-D5D5-67CC4A75FF61}"/>
              </a:ext>
            </a:extLst>
          </p:cNvPr>
          <p:cNvSpPr/>
          <p:nvPr/>
        </p:nvSpPr>
        <p:spPr>
          <a:xfrm>
            <a:off x="-1959683" y="2184400"/>
            <a:ext cx="3213100" cy="4699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0B1D84-E88A-69E9-4AF7-FDBC65483D98}"/>
              </a:ext>
            </a:extLst>
          </p:cNvPr>
          <p:cNvSpPr txBox="1"/>
          <p:nvPr/>
        </p:nvSpPr>
        <p:spPr>
          <a:xfrm>
            <a:off x="1856326" y="2735704"/>
            <a:ext cx="200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orbel" panose="020B0503020204020204" pitchFamily="34" charset="0"/>
              </a:rPr>
              <a:t>Cacheline #42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474420-F2F7-9801-A20C-94B0C2DB40C3}"/>
              </a:ext>
            </a:extLst>
          </p:cNvPr>
          <p:cNvSpPr txBox="1"/>
          <p:nvPr/>
        </p:nvSpPr>
        <p:spPr>
          <a:xfrm>
            <a:off x="5183726" y="2735704"/>
            <a:ext cx="1989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orbel" panose="020B0503020204020204" pitchFamily="34" charset="0"/>
              </a:rPr>
              <a:t>Cacheline #43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311AA8-D0B9-43FE-32C6-026D3FBBBD1E}"/>
              </a:ext>
            </a:extLst>
          </p:cNvPr>
          <p:cNvSpPr txBox="1"/>
          <p:nvPr/>
        </p:nvSpPr>
        <p:spPr>
          <a:xfrm>
            <a:off x="8278529" y="2735703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orbel" panose="020B0503020204020204" pitchFamily="34" charset="0"/>
              </a:rPr>
              <a:t>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EA6D68-296C-8C4F-4508-F5F6B2B62540}"/>
              </a:ext>
            </a:extLst>
          </p:cNvPr>
          <p:cNvSpPr txBox="1"/>
          <p:nvPr/>
        </p:nvSpPr>
        <p:spPr>
          <a:xfrm>
            <a:off x="448382" y="2735702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orbel" panose="020B0503020204020204" pitchFamily="34" charset="0"/>
              </a:rPr>
              <a:t>…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509AA2-D4E0-D55C-EE7A-2BDAE187815B}"/>
              </a:ext>
            </a:extLst>
          </p:cNvPr>
          <p:cNvSpPr/>
          <p:nvPr/>
        </p:nvSpPr>
        <p:spPr>
          <a:xfrm>
            <a:off x="4676971" y="2184400"/>
            <a:ext cx="3423554" cy="4699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6ADCC1-E8F8-4FBD-AADD-6AE238BFFD50}"/>
              </a:ext>
            </a:extLst>
          </p:cNvPr>
          <p:cNvSpPr/>
          <p:nvPr/>
        </p:nvSpPr>
        <p:spPr>
          <a:xfrm>
            <a:off x="8100525" y="2184400"/>
            <a:ext cx="3423554" cy="4699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D2148BE-AD21-DBA7-B735-09E91AC35D07}"/>
              </a:ext>
            </a:extLst>
          </p:cNvPr>
          <p:cNvCxnSpPr/>
          <p:nvPr/>
        </p:nvCxnSpPr>
        <p:spPr>
          <a:xfrm>
            <a:off x="2070100" y="2184400"/>
            <a:ext cx="0" cy="46990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A1647E-3A83-89DC-09FC-021F2C9B1A6A}"/>
              </a:ext>
            </a:extLst>
          </p:cNvPr>
          <p:cNvCxnSpPr/>
          <p:nvPr/>
        </p:nvCxnSpPr>
        <p:spPr>
          <a:xfrm>
            <a:off x="2872666" y="2184400"/>
            <a:ext cx="0" cy="46990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AE50647-5097-4FB0-CABA-40FAE64EE3DD}"/>
              </a:ext>
            </a:extLst>
          </p:cNvPr>
          <p:cNvCxnSpPr/>
          <p:nvPr/>
        </p:nvCxnSpPr>
        <p:spPr>
          <a:xfrm>
            <a:off x="3771900" y="2184400"/>
            <a:ext cx="0" cy="46990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phic 32" descr="Badge Tick1 with solid fill">
            <a:extLst>
              <a:ext uri="{FF2B5EF4-FFF2-40B4-BE49-F238E27FC236}">
                <a16:creationId xmlns:a16="http://schemas.microsoft.com/office/drawing/2014/main" id="{23CC6B75-DE27-29E9-A927-60D35F476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7368" y="2247900"/>
            <a:ext cx="342900" cy="342900"/>
          </a:xfrm>
          <a:prstGeom prst="rect">
            <a:avLst/>
          </a:prstGeom>
        </p:spPr>
      </p:pic>
      <p:pic>
        <p:nvPicPr>
          <p:cNvPr id="34" name="Graphic 33" descr="Badge Tick1 with solid fill">
            <a:extLst>
              <a:ext uri="{FF2B5EF4-FFF2-40B4-BE49-F238E27FC236}">
                <a16:creationId xmlns:a16="http://schemas.microsoft.com/office/drawing/2014/main" id="{E9E243D7-A30A-F4F5-DD2B-63222AB75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9933" y="2247900"/>
            <a:ext cx="342900" cy="342900"/>
          </a:xfrm>
          <a:prstGeom prst="rect">
            <a:avLst/>
          </a:prstGeom>
        </p:spPr>
      </p:pic>
      <p:pic>
        <p:nvPicPr>
          <p:cNvPr id="35" name="Graphic 34" descr="Badge Tick1 with solid fill">
            <a:extLst>
              <a:ext uri="{FF2B5EF4-FFF2-40B4-BE49-F238E27FC236}">
                <a16:creationId xmlns:a16="http://schemas.microsoft.com/office/drawing/2014/main" id="{25CCB9D0-0F1B-ABD2-8AE2-111C4DC86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7915" y="2247900"/>
            <a:ext cx="342900" cy="342900"/>
          </a:xfrm>
          <a:prstGeom prst="rect">
            <a:avLst/>
          </a:prstGeom>
        </p:spPr>
      </p:pic>
      <p:pic>
        <p:nvPicPr>
          <p:cNvPr id="36" name="Graphic 35" descr="Badge Tick1 with solid fill">
            <a:extLst>
              <a:ext uri="{FF2B5EF4-FFF2-40B4-BE49-F238E27FC236}">
                <a16:creationId xmlns:a16="http://schemas.microsoft.com/office/drawing/2014/main" id="{2866BD88-7300-755B-FC5B-FDFA46D48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2512" y="2247900"/>
            <a:ext cx="342900" cy="3429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A650436-81C6-C5DE-754A-39735924BB79}"/>
              </a:ext>
            </a:extLst>
          </p:cNvPr>
          <p:cNvSpPr txBox="1"/>
          <p:nvPr/>
        </p:nvSpPr>
        <p:spPr>
          <a:xfrm>
            <a:off x="237132" y="4073064"/>
            <a:ext cx="273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chemeClr val="accent2">
                    <a:lumMod val="75000"/>
                  </a:schemeClr>
                </a:solidFill>
                <a:latin typeface="Corbel" panose="020B0503020204020204" pitchFamily="34" charset="0"/>
              </a:rPr>
              <a:t>Without prefetcher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C89DD5-D1B6-89A3-FCFA-52463224B330}"/>
              </a:ext>
            </a:extLst>
          </p:cNvPr>
          <p:cNvSpPr txBox="1"/>
          <p:nvPr/>
        </p:nvSpPr>
        <p:spPr>
          <a:xfrm>
            <a:off x="237132" y="4598229"/>
            <a:ext cx="4123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PC + first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Cacheline offset + first access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C61768-99DC-427D-77CF-387F002790DD}"/>
              </a:ext>
            </a:extLst>
          </p:cNvPr>
          <p:cNvSpPr txBox="1"/>
          <p:nvPr/>
        </p:nvSpPr>
        <p:spPr>
          <a:xfrm>
            <a:off x="4792536" y="4100282"/>
            <a:ext cx="4261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chemeClr val="accent6"/>
                </a:solidFill>
                <a:latin typeface="Corbel" panose="020B0503020204020204" pitchFamily="34" charset="0"/>
              </a:rPr>
              <a:t>With a simple stride prefetcher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53D2FD-1631-0110-90F9-75BB0F66556A}"/>
              </a:ext>
            </a:extLst>
          </p:cNvPr>
          <p:cNvSpPr txBox="1"/>
          <p:nvPr/>
        </p:nvSpPr>
        <p:spPr>
          <a:xfrm>
            <a:off x="4792536" y="4625447"/>
            <a:ext cx="412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Cacheline offset + first access </a:t>
            </a:r>
          </a:p>
        </p:txBody>
      </p:sp>
      <p:pic>
        <p:nvPicPr>
          <p:cNvPr id="41" name="Graphic 40" descr="Hom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93381763-5931-079F-B860-4E59BE546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7753" y="5923220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6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/>
      <p:bldP spid="14" grpId="0"/>
      <p:bldP spid="15" grpId="0"/>
      <p:bldP spid="16" grpId="0"/>
      <p:bldP spid="24" grpId="0" animBg="1"/>
      <p:bldP spid="25" grpId="0" animBg="1"/>
      <p:bldP spid="37" grpId="0"/>
      <p:bldP spid="38" grpId="0"/>
      <p:bldP spid="39" grpId="0"/>
      <p:bldP spid="4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84A80B-19C7-B045-195A-D70A987A6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What Happens in case of a Misprediction?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CDB652-9A12-8F5F-F7B4-B8E01EF42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cases of mispredictions:</a:t>
            </a:r>
          </a:p>
          <a:p>
            <a:endParaRPr lang="en-US" sz="1100" dirty="0"/>
          </a:p>
          <a:p>
            <a:r>
              <a:rPr lang="en-US" b="1" dirty="0">
                <a:solidFill>
                  <a:srgbClr val="7030A0"/>
                </a:solidFill>
              </a:rPr>
              <a:t>Predicted on-chip but actually goes off-chip</a:t>
            </a:r>
          </a:p>
          <a:p>
            <a:pPr lvl="1"/>
            <a:r>
              <a:rPr lang="en-US" dirty="0"/>
              <a:t>Loss of performance improvement opportunity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rgbClr val="7030A0"/>
                </a:solidFill>
              </a:rPr>
              <a:t>Predicted off-chip but actually is on-chip</a:t>
            </a:r>
          </a:p>
          <a:p>
            <a:pPr lvl="1"/>
            <a:r>
              <a:rPr lang="en-US" dirty="0"/>
              <a:t>Memory controller </a:t>
            </a:r>
            <a:r>
              <a:rPr lang="en-US" dirty="0">
                <a:solidFill>
                  <a:srgbClr val="C00000"/>
                </a:solidFill>
              </a:rPr>
              <a:t>forwards the data to LLC</a:t>
            </a:r>
            <a:r>
              <a:rPr lang="en-US" dirty="0"/>
              <a:t> </a:t>
            </a:r>
            <a:r>
              <a:rPr lang="en-US" sz="2800" b="1" dirty="0">
                <a:solidFill>
                  <a:srgbClr val="000CFF"/>
                </a:solidFill>
              </a:rPr>
              <a:t>if and only if</a:t>
            </a:r>
            <a:r>
              <a:rPr lang="en-US" sz="2800" dirty="0"/>
              <a:t> </a:t>
            </a:r>
            <a:r>
              <a:rPr lang="en-US" dirty="0"/>
              <a:t>a load to the same address </a:t>
            </a:r>
            <a:r>
              <a:rPr lang="en-US" dirty="0">
                <a:solidFill>
                  <a:srgbClr val="C00000"/>
                </a:solidFill>
              </a:rPr>
              <a:t>have already missed LLC</a:t>
            </a:r>
            <a:r>
              <a:rPr lang="en-US" dirty="0"/>
              <a:t> and arrived at the memory controller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6E1065B-837E-9CA2-B974-1E4EED7C741F}"/>
              </a:ext>
            </a:extLst>
          </p:cNvPr>
          <p:cNvSpPr/>
          <p:nvPr/>
        </p:nvSpPr>
        <p:spPr>
          <a:xfrm>
            <a:off x="-228600" y="2794000"/>
            <a:ext cx="9601200" cy="635000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No need for misprediction detection and recovery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ED30DAA-61C8-7478-89BE-726B7CB93717}"/>
              </a:ext>
            </a:extLst>
          </p:cNvPr>
          <p:cNvSpPr/>
          <p:nvPr/>
        </p:nvSpPr>
        <p:spPr>
          <a:xfrm>
            <a:off x="-228600" y="5575568"/>
            <a:ext cx="9601200" cy="635000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No need for misprediction detection and recovery</a:t>
            </a:r>
          </a:p>
        </p:txBody>
      </p:sp>
      <p:pic>
        <p:nvPicPr>
          <p:cNvPr id="9" name="Graphic 8" descr="Home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B7BEFF22-4270-F605-5784-20091C983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4253" y="6151959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2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0AC93A-6209-63A0-08CC-75521BF32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Key Observation 1</a:t>
            </a:r>
            <a:endParaRPr lang="en-US" sz="3600" dirty="0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FC53AEA-B5A7-A54B-485B-BEB8BE95E9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7103382"/>
              </p:ext>
            </p:extLst>
          </p:nvPr>
        </p:nvGraphicFramePr>
        <p:xfrm>
          <a:off x="1122201" y="1730925"/>
          <a:ext cx="6590506" cy="4056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28E61C18-0AFA-3CD3-6A45-DB435159D218}"/>
              </a:ext>
            </a:extLst>
          </p:cNvPr>
          <p:cNvSpPr txBox="1"/>
          <p:nvPr/>
        </p:nvSpPr>
        <p:spPr>
          <a:xfrm>
            <a:off x="561517" y="3236594"/>
            <a:ext cx="2977751" cy="918448"/>
          </a:xfrm>
          <a:prstGeom prst="roundRect">
            <a:avLst>
              <a:gd name="adj" fmla="val 6049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b="1" dirty="0">
                <a:solidFill>
                  <a:srgbClr val="FFFF00"/>
                </a:solidFill>
                <a:latin typeface="+mn-lt"/>
              </a:rPr>
              <a:t>50%</a:t>
            </a:r>
            <a:r>
              <a:rPr lang="en-US" sz="2400" dirty="0"/>
              <a:t> </a:t>
            </a:r>
          </a:p>
          <a:p>
            <a:r>
              <a:rPr lang="en-US" sz="2000" dirty="0"/>
              <a:t>successfully prefetched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878727-0CFD-B7D4-A4FB-1A0CC066CEC5}"/>
              </a:ext>
            </a:extLst>
          </p:cNvPr>
          <p:cNvSpPr txBox="1"/>
          <p:nvPr/>
        </p:nvSpPr>
        <p:spPr>
          <a:xfrm>
            <a:off x="2372636" y="5789906"/>
            <a:ext cx="4178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# off-chip loads without any prefetcher</a:t>
            </a:r>
          </a:p>
        </p:txBody>
      </p:sp>
      <p:sp>
        <p:nvSpPr>
          <p:cNvPr id="7" name="Pie 6">
            <a:extLst>
              <a:ext uri="{FF2B5EF4-FFF2-40B4-BE49-F238E27FC236}">
                <a16:creationId xmlns:a16="http://schemas.microsoft.com/office/drawing/2014/main" id="{16A9A18D-853D-B777-260F-9678C4F3A550}"/>
              </a:ext>
            </a:extLst>
          </p:cNvPr>
          <p:cNvSpPr/>
          <p:nvPr/>
        </p:nvSpPr>
        <p:spPr>
          <a:xfrm>
            <a:off x="2536127" y="1881623"/>
            <a:ext cx="3764447" cy="3764447"/>
          </a:xfrm>
          <a:prstGeom prst="pie">
            <a:avLst>
              <a:gd name="adj1" fmla="val 18829874"/>
              <a:gd name="adj2" fmla="val 5317643"/>
            </a:avLst>
          </a:prstGeom>
          <a:solidFill>
            <a:srgbClr val="9411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10211C-0A66-5A81-CCC4-069508828167}"/>
              </a:ext>
            </a:extLst>
          </p:cNvPr>
          <p:cNvSpPr txBox="1"/>
          <p:nvPr/>
        </p:nvSpPr>
        <p:spPr>
          <a:xfrm>
            <a:off x="4686157" y="2815719"/>
            <a:ext cx="4113173" cy="1235154"/>
          </a:xfrm>
          <a:prstGeom prst="roundRect">
            <a:avLst>
              <a:gd name="adj" fmla="val 6049"/>
            </a:avLst>
          </a:prstGeom>
          <a:solidFill>
            <a:schemeClr val="tx2"/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50%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  <a:latin typeface="Corbel" panose="020B0503020204020204" pitchFamily="34" charset="0"/>
              </a:rPr>
              <a:t>still go off-chip </a:t>
            </a:r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</a:rPr>
              <a:t>even with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orbel" panose="020B0503020204020204" pitchFamily="34" charset="0"/>
              </a:rPr>
              <a:t>a state-of-the-art prefetcher</a:t>
            </a:r>
            <a:endParaRPr lang="en-US" sz="20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2C38E0-51EF-4208-CAE9-05C6306A038B}"/>
              </a:ext>
            </a:extLst>
          </p:cNvPr>
          <p:cNvSpPr txBox="1"/>
          <p:nvPr/>
        </p:nvSpPr>
        <p:spPr>
          <a:xfrm>
            <a:off x="5094218" y="4401738"/>
            <a:ext cx="3324555" cy="825002"/>
          </a:xfrm>
          <a:prstGeom prst="roundRect">
            <a:avLst>
              <a:gd name="adj" fmla="val 6049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200" dirty="0">
                <a:solidFill>
                  <a:srgbClr val="C00000"/>
                </a:solidFill>
              </a:rPr>
              <a:t>70%</a:t>
            </a:r>
            <a:r>
              <a:rPr lang="en-US" sz="2000" b="0" dirty="0">
                <a:solidFill>
                  <a:schemeClr val="tx1"/>
                </a:solidFill>
                <a:latin typeface="Corbel" panose="020B0503020204020204" pitchFamily="34" charset="0"/>
              </a:rPr>
              <a:t> of the off-chip loads </a:t>
            </a:r>
          </a:p>
          <a:p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block the ROB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980D0C2-86BE-F877-2DFF-A12232BB5832}"/>
              </a:ext>
            </a:extLst>
          </p:cNvPr>
          <p:cNvSpPr/>
          <p:nvPr/>
        </p:nvSpPr>
        <p:spPr>
          <a:xfrm>
            <a:off x="335535" y="974787"/>
            <a:ext cx="8561554" cy="656473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Corbel" panose="020B0503020204020204" pitchFamily="34" charset="0"/>
              </a:rPr>
              <a:t>Many loads still go off-chip</a:t>
            </a:r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25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33D97B-3E22-1EEA-F28F-1C4F1A14A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Headroom of Off-Chip Prediction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CE2E2EB-B073-A122-45ED-259424A0E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41" y="936625"/>
            <a:ext cx="7971031" cy="5419725"/>
          </a:xfrm>
        </p:spPr>
      </p:pic>
    </p:spTree>
    <p:extLst>
      <p:ext uri="{BB962C8B-B14F-4D97-AF65-F5344CB8AC3E}">
        <p14:creationId xmlns:p14="http://schemas.microsoft.com/office/powerpoint/2010/main" val="17302059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B02341-DB8E-01D3-4916-E063F51FB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System Parameters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982824C-69D1-A7E1-5A5E-F69BD7E9A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57" y="1153419"/>
            <a:ext cx="7069885" cy="4551161"/>
          </a:xfrm>
        </p:spPr>
      </p:pic>
      <p:pic>
        <p:nvPicPr>
          <p:cNvPr id="12" name="Graphic 11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C9DAE2B8-3FEE-0119-7C54-505566B5F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402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C11201-358E-3439-0E51-DBA042A2C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Evaluated Workloads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D040A2-E488-C2C1-882F-B134485BD8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2075909"/>
            <a:ext cx="8894763" cy="3141157"/>
          </a:xfrm>
        </p:spPr>
      </p:pic>
      <p:pic>
        <p:nvPicPr>
          <p:cNvPr id="8" name="Graphic 7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CCA70C85-3E07-60CA-7417-F76ACD4252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11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5C6793-B172-BF63-BEB2-F29E2C262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latin typeface="Corbel" panose="020B0503020204020204" pitchFamily="34" charset="0"/>
              </a:rPr>
              <a:t>Observation: </a:t>
            </a:r>
            <a:r>
              <a:rPr lang="en-US" sz="3000" dirty="0">
                <a:solidFill>
                  <a:srgbClr val="C00000"/>
                </a:solidFill>
                <a:latin typeface="Corbel" panose="020B0503020204020204" pitchFamily="34" charset="0"/>
              </a:rPr>
              <a:t>Not All Off-Chip Loads are Prefetched</a:t>
            </a:r>
          </a:p>
        </p:txBody>
      </p:sp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A55A5AAE-547F-B53E-C144-C41296C1E2D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4618" y="905780"/>
          <a:ext cx="8894763" cy="541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CC3E01C-0982-DCE8-E580-A1D81FC350BA}"/>
              </a:ext>
            </a:extLst>
          </p:cNvPr>
          <p:cNvCxnSpPr>
            <a:cxnSpLocks/>
          </p:cNvCxnSpPr>
          <p:nvPr/>
        </p:nvCxnSpPr>
        <p:spPr>
          <a:xfrm flipH="1">
            <a:off x="7965650" y="2623940"/>
            <a:ext cx="9427" cy="1533281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532C183-5080-9B1E-951D-9A8CD36E688C}"/>
              </a:ext>
            </a:extLst>
          </p:cNvPr>
          <p:cNvSpPr txBox="1"/>
          <p:nvPr/>
        </p:nvSpPr>
        <p:spPr>
          <a:xfrm>
            <a:off x="7594202" y="2115140"/>
            <a:ext cx="742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50%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73A3AA-4CBA-15E7-F19C-9162DCC9C064}"/>
              </a:ext>
            </a:extLst>
          </p:cNvPr>
          <p:cNvSpPr/>
          <p:nvPr/>
        </p:nvSpPr>
        <p:spPr>
          <a:xfrm>
            <a:off x="124618" y="905780"/>
            <a:ext cx="6983192" cy="5023680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89C14E6-CA0C-D5F3-92A1-C6A8328454F6}"/>
              </a:ext>
            </a:extLst>
          </p:cNvPr>
          <p:cNvSpPr/>
          <p:nvPr/>
        </p:nvSpPr>
        <p:spPr>
          <a:xfrm>
            <a:off x="169011" y="6029619"/>
            <a:ext cx="8748745" cy="638908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Nearly </a:t>
            </a:r>
            <a:r>
              <a:rPr lang="en-US" sz="3600" b="1" dirty="0">
                <a:solidFill>
                  <a:srgbClr val="FFFF00"/>
                </a:solidFill>
                <a:latin typeface="Corbel" panose="020B0503020204020204" pitchFamily="34" charset="0"/>
              </a:rPr>
              <a:t>50%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of the loads are still </a:t>
            </a:r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not prefetched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F32D10-45F9-4EF9-4E4F-094D9726FD5D}"/>
              </a:ext>
            </a:extLst>
          </p:cNvPr>
          <p:cNvSpPr txBox="1"/>
          <p:nvPr/>
        </p:nvSpPr>
        <p:spPr>
          <a:xfrm>
            <a:off x="169011" y="5521787"/>
            <a:ext cx="591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ato Black" panose="020F0502020204030203" pitchFamily="34" charset="77"/>
              </a:rPr>
              <a:t>1</a:t>
            </a:r>
            <a:endParaRPr lang="en-US" sz="5400" b="1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Lato Black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3273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P spid="12" grpId="0"/>
      <p:bldP spid="19" grpId="0" animBg="1"/>
      <p:bldP spid="13" grpId="0" animBg="1"/>
      <p:bldP spid="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5C6793-B172-BF63-BEB2-F29E2C262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latin typeface="Corbel" panose="020B0503020204020204" pitchFamily="34" charset="0"/>
              </a:rPr>
              <a:t>Observation: </a:t>
            </a:r>
            <a:r>
              <a:rPr lang="en-US" sz="3000" dirty="0">
                <a:solidFill>
                  <a:srgbClr val="C00000"/>
                </a:solidFill>
                <a:latin typeface="Corbel" panose="020B0503020204020204" pitchFamily="34" charset="0"/>
              </a:rPr>
              <a:t>Not All Off-Chip Loads are Prefetched</a:t>
            </a:r>
          </a:p>
        </p:txBody>
      </p:sp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A55A5AAE-547F-B53E-C144-C41296C1E2D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4618" y="905780"/>
          <a:ext cx="8894763" cy="541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Oval 14">
            <a:extLst>
              <a:ext uri="{FF2B5EF4-FFF2-40B4-BE49-F238E27FC236}">
                <a16:creationId xmlns:a16="http://schemas.microsoft.com/office/drawing/2014/main" id="{F9BD204E-2DB0-523E-5367-F597D94795CE}"/>
              </a:ext>
            </a:extLst>
          </p:cNvPr>
          <p:cNvSpPr/>
          <p:nvPr/>
        </p:nvSpPr>
        <p:spPr>
          <a:xfrm>
            <a:off x="7814821" y="2950590"/>
            <a:ext cx="301658" cy="12537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73A3AA-4CBA-15E7-F19C-9162DCC9C064}"/>
              </a:ext>
            </a:extLst>
          </p:cNvPr>
          <p:cNvSpPr/>
          <p:nvPr/>
        </p:nvSpPr>
        <p:spPr>
          <a:xfrm>
            <a:off x="124618" y="905780"/>
            <a:ext cx="6983192" cy="5023680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7943FBE-C9F9-833E-4FBC-66D5AA4406F9}"/>
              </a:ext>
            </a:extLst>
          </p:cNvPr>
          <p:cNvSpPr/>
          <p:nvPr/>
        </p:nvSpPr>
        <p:spPr>
          <a:xfrm>
            <a:off x="197626" y="6006051"/>
            <a:ext cx="8748745" cy="638908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rbel" panose="020B0503020204020204" pitchFamily="34" charset="0"/>
              </a:rPr>
              <a:t>70%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of these off-chip loads </a:t>
            </a:r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blocks ROB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2475FD-638A-F564-16CB-FEBBDC3F526F}"/>
              </a:ext>
            </a:extLst>
          </p:cNvPr>
          <p:cNvSpPr txBox="1"/>
          <p:nvPr/>
        </p:nvSpPr>
        <p:spPr>
          <a:xfrm>
            <a:off x="169011" y="5521787"/>
            <a:ext cx="591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ato Black" panose="020F0502020204030203" pitchFamily="34" charset="77"/>
              </a:rPr>
              <a:t>2</a:t>
            </a:r>
            <a:endParaRPr lang="en-US" sz="5400" b="1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Lato Black" panose="020F0502020204030203" pitchFamily="34" charset="77"/>
            </a:endParaRPr>
          </a:p>
        </p:txBody>
      </p:sp>
      <p:pic>
        <p:nvPicPr>
          <p:cNvPr id="3" name="Graphic 2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BE5D107F-7ECC-47D4-F69A-2B5D30DBC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16479" y="6249166"/>
            <a:ext cx="591670" cy="59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1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8B0D84-E4C4-545B-E17C-17BA23D90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>
                <a:latin typeface="Corbel" panose="020B0503020204020204" pitchFamily="34" charset="0"/>
              </a:rPr>
              <a:t>Observation: With Large Cache Comes Longer Latency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2595BD-36D5-D763-217C-84DDA7C65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On-chip cache access latency significantly contributes to the latency of an off-chip load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173EB3A-7647-1135-AA11-001F91522059}"/>
              </a:ext>
            </a:extLst>
          </p:cNvPr>
          <p:cNvGraphicFramePr>
            <a:graphicFrameLocks noGrp="1"/>
          </p:cNvGraphicFramePr>
          <p:nvPr/>
        </p:nvGraphicFramePr>
        <p:xfrm>
          <a:off x="169011" y="1774497"/>
          <a:ext cx="8534660" cy="4352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632CD46-2582-B809-48E5-D36A24D59734}"/>
              </a:ext>
            </a:extLst>
          </p:cNvPr>
          <p:cNvSpPr/>
          <p:nvPr/>
        </p:nvSpPr>
        <p:spPr>
          <a:xfrm>
            <a:off x="2036190" y="4458878"/>
            <a:ext cx="509047" cy="118777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3A68DC-CF8E-DA57-1267-F02832F6355B}"/>
              </a:ext>
            </a:extLst>
          </p:cNvPr>
          <p:cNvSpPr/>
          <p:nvPr/>
        </p:nvSpPr>
        <p:spPr>
          <a:xfrm>
            <a:off x="3179799" y="4362817"/>
            <a:ext cx="509047" cy="129326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B01444-8503-2086-973F-918F76CA3D41}"/>
              </a:ext>
            </a:extLst>
          </p:cNvPr>
          <p:cNvSpPr/>
          <p:nvPr/>
        </p:nvSpPr>
        <p:spPr>
          <a:xfrm>
            <a:off x="4319750" y="4535731"/>
            <a:ext cx="509047" cy="112035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A07123-D076-CCEC-318A-20EAE998D208}"/>
              </a:ext>
            </a:extLst>
          </p:cNvPr>
          <p:cNvSpPr/>
          <p:nvPr/>
        </p:nvSpPr>
        <p:spPr>
          <a:xfrm>
            <a:off x="5455156" y="4391025"/>
            <a:ext cx="509047" cy="126061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3D2AA0-8EA0-F648-7649-8D9CD9B1BF2F}"/>
              </a:ext>
            </a:extLst>
          </p:cNvPr>
          <p:cNvSpPr/>
          <p:nvPr/>
        </p:nvSpPr>
        <p:spPr>
          <a:xfrm>
            <a:off x="6601940" y="4508402"/>
            <a:ext cx="509047" cy="114768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735D8C-63E9-4DA7-4B1B-140F5BFD15C8}"/>
              </a:ext>
            </a:extLst>
          </p:cNvPr>
          <p:cNvSpPr/>
          <p:nvPr/>
        </p:nvSpPr>
        <p:spPr>
          <a:xfrm>
            <a:off x="7730513" y="4450680"/>
            <a:ext cx="509047" cy="119916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27E146-D2BA-2503-BF2A-6CE9C5571B5D}"/>
              </a:ext>
            </a:extLst>
          </p:cNvPr>
          <p:cNvSpPr/>
          <p:nvPr/>
        </p:nvSpPr>
        <p:spPr>
          <a:xfrm>
            <a:off x="7570256" y="2190503"/>
            <a:ext cx="829559" cy="433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A48C24-AB79-2208-DE11-176FBF9CF33D}"/>
              </a:ext>
            </a:extLst>
          </p:cNvPr>
          <p:cNvSpPr txBox="1"/>
          <p:nvPr/>
        </p:nvSpPr>
        <p:spPr>
          <a:xfrm>
            <a:off x="7730513" y="4759722"/>
            <a:ext cx="516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legreya Sans" pitchFamily="2" charset="0"/>
              </a:rPr>
              <a:t>58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3CE629-264D-B223-40AB-460FE66C7DC9}"/>
              </a:ext>
            </a:extLst>
          </p:cNvPr>
          <p:cNvSpPr txBox="1"/>
          <p:nvPr/>
        </p:nvSpPr>
        <p:spPr>
          <a:xfrm>
            <a:off x="2187018" y="1952937"/>
            <a:ext cx="3895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On-chip cache hierarchy access latency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670D4F-7506-01A1-620A-CBDC60886437}"/>
              </a:ext>
            </a:extLst>
          </p:cNvPr>
          <p:cNvSpPr/>
          <p:nvPr/>
        </p:nvSpPr>
        <p:spPr>
          <a:xfrm>
            <a:off x="1955801" y="2005627"/>
            <a:ext cx="263951" cy="26395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5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8B0D84-E4C4-545B-E17C-17BA23D90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>
                <a:latin typeface="Corbel" panose="020B0503020204020204" pitchFamily="34" charset="0"/>
              </a:rPr>
              <a:t>Observation: With Large Cache Comes Longer Latency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2595BD-36D5-D763-217C-84DDA7C65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On-chip cache access latency significantly contributes to the latency of an off-chip load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173EB3A-7647-1135-AA11-001F91522059}"/>
              </a:ext>
            </a:extLst>
          </p:cNvPr>
          <p:cNvGraphicFramePr>
            <a:graphicFrameLocks noGrp="1"/>
          </p:cNvGraphicFramePr>
          <p:nvPr/>
        </p:nvGraphicFramePr>
        <p:xfrm>
          <a:off x="169011" y="1774497"/>
          <a:ext cx="8534660" cy="4352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632CD46-2582-B809-48E5-D36A24D59734}"/>
              </a:ext>
            </a:extLst>
          </p:cNvPr>
          <p:cNvSpPr/>
          <p:nvPr/>
        </p:nvSpPr>
        <p:spPr>
          <a:xfrm>
            <a:off x="2036190" y="4458878"/>
            <a:ext cx="509047" cy="118777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3A68DC-CF8E-DA57-1267-F02832F6355B}"/>
              </a:ext>
            </a:extLst>
          </p:cNvPr>
          <p:cNvSpPr/>
          <p:nvPr/>
        </p:nvSpPr>
        <p:spPr>
          <a:xfrm>
            <a:off x="3179799" y="4362817"/>
            <a:ext cx="509047" cy="129326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B01444-8503-2086-973F-918F76CA3D41}"/>
              </a:ext>
            </a:extLst>
          </p:cNvPr>
          <p:cNvSpPr/>
          <p:nvPr/>
        </p:nvSpPr>
        <p:spPr>
          <a:xfrm>
            <a:off x="4319750" y="4535731"/>
            <a:ext cx="509047" cy="112035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A07123-D076-CCEC-318A-20EAE998D208}"/>
              </a:ext>
            </a:extLst>
          </p:cNvPr>
          <p:cNvSpPr/>
          <p:nvPr/>
        </p:nvSpPr>
        <p:spPr>
          <a:xfrm>
            <a:off x="5455156" y="4391025"/>
            <a:ext cx="509047" cy="126061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3D2AA0-8EA0-F648-7649-8D9CD9B1BF2F}"/>
              </a:ext>
            </a:extLst>
          </p:cNvPr>
          <p:cNvSpPr/>
          <p:nvPr/>
        </p:nvSpPr>
        <p:spPr>
          <a:xfrm>
            <a:off x="6601940" y="4508402"/>
            <a:ext cx="509047" cy="114768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735D8C-63E9-4DA7-4B1B-140F5BFD15C8}"/>
              </a:ext>
            </a:extLst>
          </p:cNvPr>
          <p:cNvSpPr/>
          <p:nvPr/>
        </p:nvSpPr>
        <p:spPr>
          <a:xfrm>
            <a:off x="7730513" y="4450680"/>
            <a:ext cx="509047" cy="119916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27E146-D2BA-2503-BF2A-6CE9C5571B5D}"/>
              </a:ext>
            </a:extLst>
          </p:cNvPr>
          <p:cNvSpPr/>
          <p:nvPr/>
        </p:nvSpPr>
        <p:spPr>
          <a:xfrm>
            <a:off x="7570256" y="2190503"/>
            <a:ext cx="829559" cy="433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A48C24-AB79-2208-DE11-176FBF9CF33D}"/>
              </a:ext>
            </a:extLst>
          </p:cNvPr>
          <p:cNvSpPr txBox="1"/>
          <p:nvPr/>
        </p:nvSpPr>
        <p:spPr>
          <a:xfrm>
            <a:off x="7730513" y="4759722"/>
            <a:ext cx="516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legreya Sans" pitchFamily="2" charset="0"/>
              </a:rPr>
              <a:t>58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3CE629-264D-B223-40AB-460FE66C7DC9}"/>
              </a:ext>
            </a:extLst>
          </p:cNvPr>
          <p:cNvSpPr txBox="1"/>
          <p:nvPr/>
        </p:nvSpPr>
        <p:spPr>
          <a:xfrm>
            <a:off x="2187018" y="1952937"/>
            <a:ext cx="3895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On-chip cache hierarchy access latency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670D4F-7506-01A1-620A-CBDC60886437}"/>
              </a:ext>
            </a:extLst>
          </p:cNvPr>
          <p:cNvSpPr/>
          <p:nvPr/>
        </p:nvSpPr>
        <p:spPr>
          <a:xfrm>
            <a:off x="1955801" y="2005627"/>
            <a:ext cx="263951" cy="26395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124583-D23B-ED92-5A0B-2C757D57EB25}"/>
              </a:ext>
            </a:extLst>
          </p:cNvPr>
          <p:cNvSpPr/>
          <p:nvPr/>
        </p:nvSpPr>
        <p:spPr>
          <a:xfrm>
            <a:off x="124618" y="905779"/>
            <a:ext cx="8717724" cy="5449935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509A130-94C5-708F-FC05-D47310C304B4}"/>
              </a:ext>
            </a:extLst>
          </p:cNvPr>
          <p:cNvSpPr/>
          <p:nvPr/>
        </p:nvSpPr>
        <p:spPr>
          <a:xfrm>
            <a:off x="169011" y="2916140"/>
            <a:ext cx="8748745" cy="1199165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rbel" panose="020B0503020204020204" pitchFamily="34" charset="0"/>
              </a:rPr>
              <a:t>40%</a:t>
            </a:r>
            <a:r>
              <a:rPr lang="en-US" sz="2400" dirty="0">
                <a:solidFill>
                  <a:schemeClr val="bg1"/>
                </a:solidFill>
                <a:latin typeface="Corbel" panose="020B0503020204020204" pitchFamily="34" charset="0"/>
              </a:rPr>
              <a:t> of stall cycles caused by an off-chip load can be eliminated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orbel" panose="020B0503020204020204" pitchFamily="34" charset="0"/>
              </a:rPr>
              <a:t>by </a:t>
            </a:r>
            <a:r>
              <a:rPr lang="en-US" sz="2400" b="1" dirty="0">
                <a:solidFill>
                  <a:srgbClr val="FFFF00"/>
                </a:solidFill>
                <a:latin typeface="Corbel" panose="020B0503020204020204" pitchFamily="34" charset="0"/>
              </a:rPr>
              <a:t>removing on-chip cache access latency from its critical path </a:t>
            </a:r>
          </a:p>
        </p:txBody>
      </p:sp>
      <p:pic>
        <p:nvPicPr>
          <p:cNvPr id="4" name="Graphic 3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28AA75F3-5F0E-485D-7B33-61BF7FD7B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03980" y="6166963"/>
            <a:ext cx="591670" cy="59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6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F4D8AA-BE46-6A0E-1A78-43EC2E1E2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orbel" panose="020B0503020204020204" pitchFamily="34" charset="0"/>
              </a:rPr>
              <a:t>What Fraction of Load Requests Goes Off-Chip?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782FBB3-28BE-8C3E-E606-616967CA8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2186101"/>
            <a:ext cx="8894763" cy="2920772"/>
          </a:xfrm>
        </p:spPr>
      </p:pic>
    </p:spTree>
    <p:extLst>
      <p:ext uri="{BB962C8B-B14F-4D97-AF65-F5344CB8AC3E}">
        <p14:creationId xmlns:p14="http://schemas.microsoft.com/office/powerpoint/2010/main" val="41464489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FC74C1-9A5A-76AB-9A2C-2C87DECD4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Off-Chip Prediction Quality: </a:t>
            </a:r>
            <a:r>
              <a:rPr lang="en-US" sz="2800" i="1" dirty="0">
                <a:latin typeface="Corbel" panose="020B0503020204020204" pitchFamily="34" charset="0"/>
              </a:rPr>
              <a:t>Defining Metrics</a:t>
            </a:r>
            <a:endParaRPr lang="en-US" sz="3600" i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2FA9CDF-F79C-5ECE-F5CC-4A8F114DF32C}"/>
              </a:ext>
            </a:extLst>
          </p:cNvPr>
          <p:cNvSpPr/>
          <p:nvPr/>
        </p:nvSpPr>
        <p:spPr>
          <a:xfrm>
            <a:off x="2668214" y="2159912"/>
            <a:ext cx="2255916" cy="225591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A542641-63B5-9B8F-AA4B-C0636C7CE490}"/>
              </a:ext>
            </a:extLst>
          </p:cNvPr>
          <p:cNvSpPr/>
          <p:nvPr/>
        </p:nvSpPr>
        <p:spPr>
          <a:xfrm>
            <a:off x="4060939" y="2159912"/>
            <a:ext cx="2255916" cy="2255916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B23CC02-A4B2-E835-16D3-3E928D42879B}"/>
              </a:ext>
            </a:extLst>
          </p:cNvPr>
          <p:cNvSpPr/>
          <p:nvPr/>
        </p:nvSpPr>
        <p:spPr>
          <a:xfrm>
            <a:off x="4060939" y="2401687"/>
            <a:ext cx="863191" cy="1772366"/>
          </a:xfrm>
          <a:custGeom>
            <a:avLst/>
            <a:gdLst>
              <a:gd name="connsiteX0" fmla="*/ 431596 w 863191"/>
              <a:gd name="connsiteY0" fmla="*/ 0 h 1772366"/>
              <a:gd name="connsiteX1" fmla="*/ 452719 w 863191"/>
              <a:gd name="connsiteY1" fmla="*/ 15796 h 1772366"/>
              <a:gd name="connsiteX2" fmla="*/ 863191 w 863191"/>
              <a:gd name="connsiteY2" fmla="*/ 886183 h 1772366"/>
              <a:gd name="connsiteX3" fmla="*/ 452719 w 863191"/>
              <a:gd name="connsiteY3" fmla="*/ 1756570 h 1772366"/>
              <a:gd name="connsiteX4" fmla="*/ 431596 w 863191"/>
              <a:gd name="connsiteY4" fmla="*/ 1772366 h 1772366"/>
              <a:gd name="connsiteX5" fmla="*/ 410472 w 863191"/>
              <a:gd name="connsiteY5" fmla="*/ 1756570 h 1772366"/>
              <a:gd name="connsiteX6" fmla="*/ 0 w 863191"/>
              <a:gd name="connsiteY6" fmla="*/ 886183 h 1772366"/>
              <a:gd name="connsiteX7" fmla="*/ 410472 w 863191"/>
              <a:gd name="connsiteY7" fmla="*/ 15796 h 177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3191" h="1772366">
                <a:moveTo>
                  <a:pt x="431596" y="0"/>
                </a:moveTo>
                <a:lnTo>
                  <a:pt x="452719" y="15796"/>
                </a:lnTo>
                <a:cubicBezTo>
                  <a:pt x="703405" y="222680"/>
                  <a:pt x="863191" y="535772"/>
                  <a:pt x="863191" y="886183"/>
                </a:cubicBezTo>
                <a:cubicBezTo>
                  <a:pt x="863191" y="1236595"/>
                  <a:pt x="703405" y="1549686"/>
                  <a:pt x="452719" y="1756570"/>
                </a:cubicBezTo>
                <a:lnTo>
                  <a:pt x="431596" y="1772366"/>
                </a:lnTo>
                <a:lnTo>
                  <a:pt x="410472" y="1756570"/>
                </a:lnTo>
                <a:cubicBezTo>
                  <a:pt x="159787" y="1549686"/>
                  <a:pt x="0" y="1236595"/>
                  <a:pt x="0" y="886183"/>
                </a:cubicBezTo>
                <a:cubicBezTo>
                  <a:pt x="0" y="535772"/>
                  <a:pt x="159787" y="222680"/>
                  <a:pt x="410472" y="15796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257D3B-CE12-D686-CB05-DF0D4CF10498}"/>
              </a:ext>
            </a:extLst>
          </p:cNvPr>
          <p:cNvSpPr txBox="1"/>
          <p:nvPr/>
        </p:nvSpPr>
        <p:spPr>
          <a:xfrm>
            <a:off x="878187" y="4619661"/>
            <a:ext cx="2551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Predicted off-chip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2E5376-714A-A67A-DD14-AE535826390A}"/>
              </a:ext>
            </a:extLst>
          </p:cNvPr>
          <p:cNvSpPr txBox="1"/>
          <p:nvPr/>
        </p:nvSpPr>
        <p:spPr>
          <a:xfrm>
            <a:off x="5714732" y="4619660"/>
            <a:ext cx="2131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orbel" panose="020B0503020204020204" pitchFamily="34" charset="0"/>
              </a:rPr>
              <a:t>Actual off-chip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E7DF91-7730-2466-D03C-AD2C34C1A0A2}"/>
              </a:ext>
            </a:extLst>
          </p:cNvPr>
          <p:cNvSpPr txBox="1"/>
          <p:nvPr/>
        </p:nvSpPr>
        <p:spPr>
          <a:xfrm>
            <a:off x="2573504" y="5196689"/>
            <a:ext cx="3996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  <a:latin typeface="Corbel" panose="020B0503020204020204" pitchFamily="34" charset="0"/>
              </a:rPr>
              <a:t>Predicted </a:t>
            </a:r>
            <a:r>
              <a:rPr lang="en-US" sz="2400" b="1" i="1" dirty="0">
                <a:solidFill>
                  <a:srgbClr val="7030A0"/>
                </a:solidFill>
                <a:latin typeface="Corbel" panose="020B0503020204020204" pitchFamily="34" charset="0"/>
              </a:rPr>
              <a:t>and</a:t>
            </a:r>
            <a:r>
              <a:rPr lang="en-US" sz="2400" b="1" dirty="0">
                <a:solidFill>
                  <a:schemeClr val="accent6"/>
                </a:solidFill>
                <a:latin typeface="Corbel" panose="020B0503020204020204" pitchFamily="34" charset="0"/>
              </a:rPr>
              <a:t> actual off-chip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F2C512-9EB1-803E-9839-6C63D9CBBEC8}"/>
              </a:ext>
            </a:extLst>
          </p:cNvPr>
          <p:cNvSpPr/>
          <p:nvPr/>
        </p:nvSpPr>
        <p:spPr>
          <a:xfrm>
            <a:off x="441068" y="2401687"/>
            <a:ext cx="1668842" cy="442747"/>
          </a:xfrm>
          <a:prstGeom prst="roundRect">
            <a:avLst>
              <a:gd name="adj" fmla="val 6884"/>
            </a:avLst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Accuracy</a:t>
            </a:r>
            <a:endParaRPr lang="en-US" sz="2000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B06F2DE-900E-B9D9-1A65-F43F75284B60}"/>
              </a:ext>
            </a:extLst>
          </p:cNvPr>
          <p:cNvSpPr/>
          <p:nvPr/>
        </p:nvSpPr>
        <p:spPr>
          <a:xfrm>
            <a:off x="7011407" y="2401687"/>
            <a:ext cx="1668842" cy="442746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548235"/>
                </a:solidFill>
                <a:latin typeface="Corbel" panose="020B0503020204020204" pitchFamily="34" charset="0"/>
              </a:rPr>
              <a:t>Coverage</a:t>
            </a:r>
            <a:endParaRPr lang="en-US" sz="2000" dirty="0">
              <a:solidFill>
                <a:srgbClr val="548235"/>
              </a:solidFill>
              <a:latin typeface="Corbel" panose="020B0503020204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8A66794-479E-F2C7-F0A7-597D1AB17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89" y="2969892"/>
            <a:ext cx="533400" cy="965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86D7965-9853-93E4-0132-EDAAD80F4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626" y="2969892"/>
            <a:ext cx="533400" cy="965200"/>
          </a:xfrm>
          <a:prstGeom prst="rect">
            <a:avLst/>
          </a:prstGeom>
        </p:spPr>
      </p:pic>
      <p:sp>
        <p:nvSpPr>
          <p:cNvPr id="36" name="Freeform 35">
            <a:extLst>
              <a:ext uri="{FF2B5EF4-FFF2-40B4-BE49-F238E27FC236}">
                <a16:creationId xmlns:a16="http://schemas.microsoft.com/office/drawing/2014/main" id="{2D06D7F7-C1C4-3956-B898-E92AAFC56569}"/>
              </a:ext>
            </a:extLst>
          </p:cNvPr>
          <p:cNvSpPr/>
          <p:nvPr/>
        </p:nvSpPr>
        <p:spPr>
          <a:xfrm>
            <a:off x="2109457" y="3892990"/>
            <a:ext cx="615636" cy="724277"/>
          </a:xfrm>
          <a:custGeom>
            <a:avLst/>
            <a:gdLst>
              <a:gd name="connsiteX0" fmla="*/ 0 w 615636"/>
              <a:gd name="connsiteY0" fmla="*/ 724277 h 724277"/>
              <a:gd name="connsiteX1" fmla="*/ 172016 w 615636"/>
              <a:gd name="connsiteY1" fmla="*/ 362139 h 724277"/>
              <a:gd name="connsiteX2" fmla="*/ 615636 w 615636"/>
              <a:gd name="connsiteY2" fmla="*/ 0 h 72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636" h="724277">
                <a:moveTo>
                  <a:pt x="0" y="724277"/>
                </a:moveTo>
                <a:cubicBezTo>
                  <a:pt x="34705" y="603564"/>
                  <a:pt x="69410" y="482852"/>
                  <a:pt x="172016" y="362139"/>
                </a:cubicBezTo>
                <a:cubicBezTo>
                  <a:pt x="274622" y="241426"/>
                  <a:pt x="445129" y="120713"/>
                  <a:pt x="615636" y="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AA2C8474-27B4-0659-2C4E-7F8AC08C78F6}"/>
              </a:ext>
            </a:extLst>
          </p:cNvPr>
          <p:cNvSpPr/>
          <p:nvPr/>
        </p:nvSpPr>
        <p:spPr>
          <a:xfrm flipH="1">
            <a:off x="6262678" y="3822857"/>
            <a:ext cx="615636" cy="724277"/>
          </a:xfrm>
          <a:custGeom>
            <a:avLst/>
            <a:gdLst>
              <a:gd name="connsiteX0" fmla="*/ 0 w 615636"/>
              <a:gd name="connsiteY0" fmla="*/ 724277 h 724277"/>
              <a:gd name="connsiteX1" fmla="*/ 172016 w 615636"/>
              <a:gd name="connsiteY1" fmla="*/ 362139 h 724277"/>
              <a:gd name="connsiteX2" fmla="*/ 615636 w 615636"/>
              <a:gd name="connsiteY2" fmla="*/ 0 h 72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636" h="724277">
                <a:moveTo>
                  <a:pt x="0" y="724277"/>
                </a:moveTo>
                <a:cubicBezTo>
                  <a:pt x="34705" y="603564"/>
                  <a:pt x="69410" y="482852"/>
                  <a:pt x="172016" y="362139"/>
                </a:cubicBezTo>
                <a:cubicBezTo>
                  <a:pt x="274622" y="241426"/>
                  <a:pt x="445129" y="120713"/>
                  <a:pt x="615636" y="0"/>
                </a:cubicBezTo>
              </a:path>
            </a:pathLst>
          </a:custGeom>
          <a:noFill/>
          <a:ln w="1905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903728C-A161-941A-9750-2C16A64716D7}"/>
              </a:ext>
            </a:extLst>
          </p:cNvPr>
          <p:cNvCxnSpPr>
            <a:cxnSpLocks/>
          </p:cNvCxnSpPr>
          <p:nvPr/>
        </p:nvCxnSpPr>
        <p:spPr>
          <a:xfrm flipV="1">
            <a:off x="4492534" y="4255128"/>
            <a:ext cx="0" cy="941561"/>
          </a:xfrm>
          <a:prstGeom prst="straightConnector1">
            <a:avLst/>
          </a:prstGeom>
          <a:noFill/>
          <a:ln w="1905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59812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 animBg="1"/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DCF363-28FB-3DD7-123C-8134A73F8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Off-Chip Prediction Quality: </a:t>
            </a:r>
            <a:r>
              <a:rPr lang="en-US" sz="2800" i="1" dirty="0">
                <a:latin typeface="Corbel" panose="020B0503020204020204" pitchFamily="34" charset="0"/>
              </a:rPr>
              <a:t>Analysis</a:t>
            </a:r>
            <a:endParaRPr lang="en-US" sz="3600" i="1" dirty="0">
              <a:latin typeface="Corbel" panose="020B0503020204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782EA76-CD2E-97A9-15FB-002705DD115C}"/>
              </a:ext>
            </a:extLst>
          </p:cNvPr>
          <p:cNvSpPr/>
          <p:nvPr/>
        </p:nvSpPr>
        <p:spPr>
          <a:xfrm>
            <a:off x="169011" y="912647"/>
            <a:ext cx="1668842" cy="442747"/>
          </a:xfrm>
          <a:prstGeom prst="roundRect">
            <a:avLst>
              <a:gd name="adj" fmla="val 6884"/>
            </a:avLst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Accuracy</a:t>
            </a:r>
            <a:endParaRPr lang="en-US" sz="2000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79B906C-F665-C155-EA25-1C1A538DA651}"/>
              </a:ext>
            </a:extLst>
          </p:cNvPr>
          <p:cNvSpPr/>
          <p:nvPr/>
        </p:nvSpPr>
        <p:spPr>
          <a:xfrm>
            <a:off x="169011" y="3672365"/>
            <a:ext cx="1668842" cy="442746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548235"/>
                </a:solidFill>
                <a:latin typeface="Corbel" panose="020B0503020204020204" pitchFamily="34" charset="0"/>
              </a:rPr>
              <a:t>Coverage</a:t>
            </a:r>
            <a:endParaRPr lang="en-US" sz="2000" dirty="0">
              <a:solidFill>
                <a:srgbClr val="548235"/>
              </a:solidFill>
              <a:latin typeface="Corbel" panose="020B050302020402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E547444-E578-7F72-9C96-BC389D988012}"/>
              </a:ext>
            </a:extLst>
          </p:cNvPr>
          <p:cNvGraphicFramePr>
            <a:graphicFrameLocks noGrp="1"/>
          </p:cNvGraphicFramePr>
          <p:nvPr/>
        </p:nvGraphicFramePr>
        <p:xfrm>
          <a:off x="169011" y="1397990"/>
          <a:ext cx="8805978" cy="216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0DD4526-76EE-780A-8AB1-CE9D931CDC64}"/>
              </a:ext>
            </a:extLst>
          </p:cNvPr>
          <p:cNvGraphicFramePr>
            <a:graphicFrameLocks noGrp="1"/>
          </p:cNvGraphicFramePr>
          <p:nvPr/>
        </p:nvGraphicFramePr>
        <p:xfrm>
          <a:off x="169011" y="4219537"/>
          <a:ext cx="8805978" cy="216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B5F93AA7-4FCF-453B-B2FD-424B31967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617" y="912647"/>
            <a:ext cx="244675" cy="4427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C6A0F3-9402-F8FA-FE8C-99204F90A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755" y="3672365"/>
            <a:ext cx="244676" cy="4427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3FA887-062A-173F-3ED5-972DB39D550D}"/>
              </a:ext>
            </a:extLst>
          </p:cNvPr>
          <p:cNvSpPr txBox="1"/>
          <p:nvPr/>
        </p:nvSpPr>
        <p:spPr>
          <a:xfrm>
            <a:off x="7422914" y="2012361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47%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BF0DFF-98CC-D13C-B8C4-428825AB3584}"/>
              </a:ext>
            </a:extLst>
          </p:cNvPr>
          <p:cNvSpPr txBox="1"/>
          <p:nvPr/>
        </p:nvSpPr>
        <p:spPr>
          <a:xfrm>
            <a:off x="7402848" y="5229177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22%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4744FF-E032-CC8E-F9DE-33EE68DAC970}"/>
              </a:ext>
            </a:extLst>
          </p:cNvPr>
          <p:cNvSpPr txBox="1"/>
          <p:nvPr/>
        </p:nvSpPr>
        <p:spPr>
          <a:xfrm>
            <a:off x="7829863" y="2437814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16%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4BCECA-45BA-C33E-8AFC-8B8B36971635}"/>
              </a:ext>
            </a:extLst>
          </p:cNvPr>
          <p:cNvSpPr txBox="1"/>
          <p:nvPr/>
        </p:nvSpPr>
        <p:spPr>
          <a:xfrm>
            <a:off x="7782948" y="4140211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95%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BB0FBA-6AC6-9474-A912-981B40AF0D8A}"/>
              </a:ext>
            </a:extLst>
          </p:cNvPr>
          <p:cNvSpPr txBox="1"/>
          <p:nvPr/>
        </p:nvSpPr>
        <p:spPr>
          <a:xfrm>
            <a:off x="8098360" y="1579680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CFF"/>
                </a:solidFill>
              </a:rPr>
              <a:t>77%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B6D7A3-D273-41FD-51E5-71802D66A96C}"/>
              </a:ext>
            </a:extLst>
          </p:cNvPr>
          <p:cNvSpPr txBox="1"/>
          <p:nvPr/>
        </p:nvSpPr>
        <p:spPr>
          <a:xfrm>
            <a:off x="8317503" y="4475468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CFF"/>
                </a:solidFill>
              </a:rPr>
              <a:t>74%</a:t>
            </a:r>
          </a:p>
        </p:txBody>
      </p:sp>
      <p:sp>
        <p:nvSpPr>
          <p:cNvPr id="23" name="Up Arrow 22">
            <a:extLst>
              <a:ext uri="{FF2B5EF4-FFF2-40B4-BE49-F238E27FC236}">
                <a16:creationId xmlns:a16="http://schemas.microsoft.com/office/drawing/2014/main" id="{1E95A59F-BDBE-89D9-683F-3B6EE7436EB2}"/>
              </a:ext>
            </a:extLst>
          </p:cNvPr>
          <p:cNvSpPr/>
          <p:nvPr/>
        </p:nvSpPr>
        <p:spPr>
          <a:xfrm rot="10800000">
            <a:off x="7666591" y="1832519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p Arrow 23">
            <a:extLst>
              <a:ext uri="{FF2B5EF4-FFF2-40B4-BE49-F238E27FC236}">
                <a16:creationId xmlns:a16="http://schemas.microsoft.com/office/drawing/2014/main" id="{C53B4701-FB63-D196-4726-8EB6F0C838B4}"/>
              </a:ext>
            </a:extLst>
          </p:cNvPr>
          <p:cNvSpPr/>
          <p:nvPr/>
        </p:nvSpPr>
        <p:spPr>
          <a:xfrm rot="10800000">
            <a:off x="7662220" y="5007539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 Arrow 24">
            <a:extLst>
              <a:ext uri="{FF2B5EF4-FFF2-40B4-BE49-F238E27FC236}">
                <a16:creationId xmlns:a16="http://schemas.microsoft.com/office/drawing/2014/main" id="{0AB2550E-8EFF-2230-F2B0-6072E353CC42}"/>
              </a:ext>
            </a:extLst>
          </p:cNvPr>
          <p:cNvSpPr/>
          <p:nvPr/>
        </p:nvSpPr>
        <p:spPr>
          <a:xfrm rot="10800000">
            <a:off x="8006442" y="2286572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Up Arrow 25">
            <a:extLst>
              <a:ext uri="{FF2B5EF4-FFF2-40B4-BE49-F238E27FC236}">
                <a16:creationId xmlns:a16="http://schemas.microsoft.com/office/drawing/2014/main" id="{6FA35BBF-9D53-6AD7-3469-170AEBE8D0E5}"/>
              </a:ext>
            </a:extLst>
          </p:cNvPr>
          <p:cNvSpPr/>
          <p:nvPr/>
        </p:nvSpPr>
        <p:spPr>
          <a:xfrm rot="10800000">
            <a:off x="8006560" y="3952547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Up Arrow 26">
            <a:extLst>
              <a:ext uri="{FF2B5EF4-FFF2-40B4-BE49-F238E27FC236}">
                <a16:creationId xmlns:a16="http://schemas.microsoft.com/office/drawing/2014/main" id="{8A7BBE92-1B90-9C02-7C99-23DD941B04C0}"/>
              </a:ext>
            </a:extLst>
          </p:cNvPr>
          <p:cNvSpPr/>
          <p:nvPr/>
        </p:nvSpPr>
        <p:spPr>
          <a:xfrm rot="10800000">
            <a:off x="8417952" y="4297025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Up Arrow 27">
            <a:extLst>
              <a:ext uri="{FF2B5EF4-FFF2-40B4-BE49-F238E27FC236}">
                <a16:creationId xmlns:a16="http://schemas.microsoft.com/office/drawing/2014/main" id="{84949A38-A697-927D-84EE-CBE790AD1912}"/>
              </a:ext>
            </a:extLst>
          </p:cNvPr>
          <p:cNvSpPr/>
          <p:nvPr/>
        </p:nvSpPr>
        <p:spPr>
          <a:xfrm rot="10800000">
            <a:off x="8342037" y="1375485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26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9" grpId="0">
        <p:bldAsOne/>
      </p:bldGraphic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0F9928-5DEE-3B64-258F-6CC14C18B53B}"/>
              </a:ext>
            </a:extLst>
          </p:cNvPr>
          <p:cNvSpPr txBox="1"/>
          <p:nvPr/>
        </p:nvSpPr>
        <p:spPr>
          <a:xfrm>
            <a:off x="169011" y="5084328"/>
            <a:ext cx="8776206" cy="1160800"/>
          </a:xfrm>
          <a:prstGeom prst="roundRect">
            <a:avLst>
              <a:gd name="adj" fmla="val 4065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40%</a:t>
            </a:r>
            <a:r>
              <a:rPr lang="en-US" sz="4000" b="1" dirty="0">
                <a:solidFill>
                  <a:srgbClr val="FFFF00"/>
                </a:solidFill>
                <a:latin typeface="Corbel" panose="020B0503020204020204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of the </a:t>
            </a:r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stalls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can be eliminated by </a:t>
            </a:r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removing 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on-chip cache access latency from critical path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A1B2AD4-ADA3-A190-2EE0-2B9A6E19A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Key Observation 2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7E96F2D-3AC5-8658-D8BB-B66CD967F087}"/>
              </a:ext>
            </a:extLst>
          </p:cNvPr>
          <p:cNvSpPr/>
          <p:nvPr/>
        </p:nvSpPr>
        <p:spPr>
          <a:xfrm>
            <a:off x="291221" y="1235415"/>
            <a:ext cx="8561554" cy="1023013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orbel" panose="020B0503020204020204" pitchFamily="34" charset="0"/>
              </a:rPr>
              <a:t>On-chip cache access latency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significantly contributes to off-chip load latency</a:t>
            </a:r>
            <a:endParaRPr lang="en-US" sz="20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6704D73-E71D-9C0F-17CC-C35717FBBFB2}"/>
              </a:ext>
            </a:extLst>
          </p:cNvPr>
          <p:cNvSpPr/>
          <p:nvPr/>
        </p:nvSpPr>
        <p:spPr>
          <a:xfrm>
            <a:off x="1813615" y="2762566"/>
            <a:ext cx="459707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L1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C7F04BD-0C70-1432-3702-3EF89ECFA15A}"/>
              </a:ext>
            </a:extLst>
          </p:cNvPr>
          <p:cNvSpPr/>
          <p:nvPr/>
        </p:nvSpPr>
        <p:spPr>
          <a:xfrm>
            <a:off x="2273322" y="2762566"/>
            <a:ext cx="669303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L2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A38DDE1-ABF0-1925-D90D-93BDE7AFA963}"/>
              </a:ext>
            </a:extLst>
          </p:cNvPr>
          <p:cNvSpPr/>
          <p:nvPr/>
        </p:nvSpPr>
        <p:spPr>
          <a:xfrm>
            <a:off x="2951416" y="2762566"/>
            <a:ext cx="1055336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LLC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4723D66-C3FC-4DC2-DDE9-80C56103C674}"/>
              </a:ext>
            </a:extLst>
          </p:cNvPr>
          <p:cNvSpPr/>
          <p:nvPr/>
        </p:nvSpPr>
        <p:spPr>
          <a:xfrm>
            <a:off x="4015543" y="2762565"/>
            <a:ext cx="3344562" cy="367645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Main Memory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C685B1E6-AE8D-556A-BD33-01DCC220EFA2}"/>
              </a:ext>
            </a:extLst>
          </p:cNvPr>
          <p:cNvSpPr/>
          <p:nvPr/>
        </p:nvSpPr>
        <p:spPr>
          <a:xfrm>
            <a:off x="3964091" y="3267052"/>
            <a:ext cx="642721" cy="308113"/>
          </a:xfrm>
          <a:prstGeom prst="downArrow">
            <a:avLst/>
          </a:prstGeom>
          <a:solidFill>
            <a:srgbClr val="00B050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CF314C6-FA9A-57A8-EB08-4BEEED8792D3}"/>
              </a:ext>
            </a:extLst>
          </p:cNvPr>
          <p:cNvCxnSpPr>
            <a:cxnSpLocks/>
          </p:cNvCxnSpPr>
          <p:nvPr/>
        </p:nvCxnSpPr>
        <p:spPr>
          <a:xfrm>
            <a:off x="7372520" y="4212546"/>
            <a:ext cx="0" cy="367645"/>
          </a:xfrm>
          <a:prstGeom prst="line">
            <a:avLst/>
          </a:prstGeom>
          <a:ln w="12700">
            <a:solidFill>
              <a:srgbClr val="54823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6929DF0-FD85-9ACA-5A72-CB4D24046B27}"/>
              </a:ext>
            </a:extLst>
          </p:cNvPr>
          <p:cNvCxnSpPr>
            <a:cxnSpLocks/>
          </p:cNvCxnSpPr>
          <p:nvPr/>
        </p:nvCxnSpPr>
        <p:spPr>
          <a:xfrm flipV="1">
            <a:off x="5170592" y="4396368"/>
            <a:ext cx="2201928" cy="1"/>
          </a:xfrm>
          <a:prstGeom prst="line">
            <a:avLst/>
          </a:prstGeom>
          <a:ln w="12700">
            <a:solidFill>
              <a:srgbClr val="548235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25E0E35-F652-1685-14A7-B0740BDC3086}"/>
              </a:ext>
            </a:extLst>
          </p:cNvPr>
          <p:cNvSpPr txBox="1"/>
          <p:nvPr/>
        </p:nvSpPr>
        <p:spPr>
          <a:xfrm>
            <a:off x="5531621" y="4012491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548235"/>
                </a:solidFill>
                <a:latin typeface="Corbel" panose="020B0503020204020204" pitchFamily="34" charset="0"/>
              </a:rPr>
              <a:t>Saved cycles</a:t>
            </a:r>
          </a:p>
        </p:txBody>
      </p:sp>
      <p:graphicFrame>
        <p:nvGraphicFramePr>
          <p:cNvPr id="3" name="Content Placeholder 11">
            <a:extLst>
              <a:ext uri="{FF2B5EF4-FFF2-40B4-BE49-F238E27FC236}">
                <a16:creationId xmlns:a16="http://schemas.microsoft.com/office/drawing/2014/main" id="{FAFFDA60-6D39-ACD9-4E37-1746380BAD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6680628"/>
              </p:ext>
            </p:extLst>
          </p:nvPr>
        </p:nvGraphicFramePr>
        <p:xfrm>
          <a:off x="6016048" y="-93839"/>
          <a:ext cx="2224265" cy="136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75C6034-B824-C95D-2F0E-4DCFE1201DC9}"/>
              </a:ext>
            </a:extLst>
          </p:cNvPr>
          <p:cNvSpPr txBox="1"/>
          <p:nvPr/>
        </p:nvSpPr>
        <p:spPr>
          <a:xfrm>
            <a:off x="7372520" y="408665"/>
            <a:ext cx="1610619" cy="316706"/>
          </a:xfrm>
          <a:prstGeom prst="roundRect">
            <a:avLst>
              <a:gd name="adj" fmla="val 6049"/>
            </a:avLst>
          </a:prstGeom>
          <a:solidFill>
            <a:schemeClr val="tx2"/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FFFF00"/>
                </a:solidFill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</a:rPr>
              <a:t>50% </a:t>
            </a:r>
            <a:r>
              <a:rPr lang="en-US" sz="1200" b="0" dirty="0">
                <a:solidFill>
                  <a:schemeClr val="bg1"/>
                </a:solidFill>
                <a:latin typeface="Corbel" panose="020B0503020204020204" pitchFamily="34" charset="0"/>
              </a:rPr>
              <a:t>still go off-chip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E7D4BE-E038-C36B-5306-DE9912BFA3DC}"/>
              </a:ext>
            </a:extLst>
          </p:cNvPr>
          <p:cNvSpPr/>
          <p:nvPr/>
        </p:nvSpPr>
        <p:spPr>
          <a:xfrm>
            <a:off x="6537696" y="-2674"/>
            <a:ext cx="2525917" cy="1238089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12E9B61-CF55-259A-4286-7539CC391C97}"/>
              </a:ext>
            </a:extLst>
          </p:cNvPr>
          <p:cNvSpPr/>
          <p:nvPr/>
        </p:nvSpPr>
        <p:spPr>
          <a:xfrm>
            <a:off x="1813615" y="2765721"/>
            <a:ext cx="459707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L1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19F1CDC-E953-D45C-F674-91693DC17C8E}"/>
              </a:ext>
            </a:extLst>
          </p:cNvPr>
          <p:cNvSpPr/>
          <p:nvPr/>
        </p:nvSpPr>
        <p:spPr>
          <a:xfrm>
            <a:off x="2273322" y="2765721"/>
            <a:ext cx="669303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L2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4C52B87-95E1-AF7A-5BF3-B1E90A4066DC}"/>
              </a:ext>
            </a:extLst>
          </p:cNvPr>
          <p:cNvSpPr/>
          <p:nvPr/>
        </p:nvSpPr>
        <p:spPr>
          <a:xfrm>
            <a:off x="2951416" y="2765721"/>
            <a:ext cx="1055336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LLC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23E629B-7111-DD0F-99C2-C6908FA474EE}"/>
              </a:ext>
            </a:extLst>
          </p:cNvPr>
          <p:cNvSpPr/>
          <p:nvPr/>
        </p:nvSpPr>
        <p:spPr>
          <a:xfrm>
            <a:off x="4015543" y="2765720"/>
            <a:ext cx="3344562" cy="367645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rbel" panose="020B0503020204020204" pitchFamily="34" charset="0"/>
              </a:rPr>
              <a:t>Main Memory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3286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2.5E-6 0.14213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0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-3.05556E-6 0.14213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0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-1.94444E-6 0.14213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0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-0.2408 0.21343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9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11" grpId="0" animBg="1"/>
      <p:bldP spid="12" grpId="0" animBg="1"/>
      <p:bldP spid="13" grpId="0" animBg="1"/>
      <p:bldP spid="14" grpId="0" animBg="1"/>
      <p:bldP spid="20" grpId="0" animBg="1"/>
      <p:bldP spid="27" grpId="0"/>
      <p:bldP spid="8" grpId="0" animBg="1"/>
      <p:bldP spid="8" grpId="1" animBg="1"/>
      <p:bldP spid="10" grpId="0" animBg="1"/>
      <p:bldP spid="10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DCF363-28FB-3DD7-123C-8134A73F8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Off-Chip Prediction Quality: </a:t>
            </a:r>
            <a:r>
              <a:rPr lang="en-US" sz="2800" i="1" dirty="0">
                <a:latin typeface="Corbel" panose="020B0503020204020204" pitchFamily="34" charset="0"/>
              </a:rPr>
              <a:t>Analysis</a:t>
            </a:r>
            <a:endParaRPr lang="en-US" sz="3600" i="1" dirty="0">
              <a:latin typeface="Corbel" panose="020B0503020204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782EA76-CD2E-97A9-15FB-002705DD115C}"/>
              </a:ext>
            </a:extLst>
          </p:cNvPr>
          <p:cNvSpPr/>
          <p:nvPr/>
        </p:nvSpPr>
        <p:spPr>
          <a:xfrm>
            <a:off x="169011" y="912647"/>
            <a:ext cx="1668842" cy="442747"/>
          </a:xfrm>
          <a:prstGeom prst="roundRect">
            <a:avLst>
              <a:gd name="adj" fmla="val 6884"/>
            </a:avLst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Accuracy</a:t>
            </a:r>
            <a:endParaRPr lang="en-US" sz="2000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79B906C-F665-C155-EA25-1C1A538DA651}"/>
              </a:ext>
            </a:extLst>
          </p:cNvPr>
          <p:cNvSpPr/>
          <p:nvPr/>
        </p:nvSpPr>
        <p:spPr>
          <a:xfrm>
            <a:off x="169011" y="3672365"/>
            <a:ext cx="1668842" cy="442746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548235"/>
                </a:solidFill>
                <a:latin typeface="Corbel" panose="020B0503020204020204" pitchFamily="34" charset="0"/>
              </a:rPr>
              <a:t>Coverage</a:t>
            </a:r>
            <a:endParaRPr lang="en-US" sz="2000" dirty="0">
              <a:solidFill>
                <a:srgbClr val="548235"/>
              </a:solidFill>
              <a:latin typeface="Corbel" panose="020B050302020402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E547444-E578-7F72-9C96-BC389D988012}"/>
              </a:ext>
            </a:extLst>
          </p:cNvPr>
          <p:cNvGraphicFramePr>
            <a:graphicFrameLocks noGrp="1"/>
          </p:cNvGraphicFramePr>
          <p:nvPr/>
        </p:nvGraphicFramePr>
        <p:xfrm>
          <a:off x="169011" y="1397990"/>
          <a:ext cx="8805978" cy="216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0DD4526-76EE-780A-8AB1-CE9D931CDC64}"/>
              </a:ext>
            </a:extLst>
          </p:cNvPr>
          <p:cNvGraphicFramePr>
            <a:graphicFrameLocks noGrp="1"/>
          </p:cNvGraphicFramePr>
          <p:nvPr/>
        </p:nvGraphicFramePr>
        <p:xfrm>
          <a:off x="169011" y="4219537"/>
          <a:ext cx="8805978" cy="216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B5F93AA7-4FCF-453B-B2FD-424B31967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617" y="912647"/>
            <a:ext cx="244675" cy="4427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C6A0F3-9402-F8FA-FE8C-99204F90A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755" y="3672365"/>
            <a:ext cx="244676" cy="4427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3FA887-062A-173F-3ED5-972DB39D550D}"/>
              </a:ext>
            </a:extLst>
          </p:cNvPr>
          <p:cNvSpPr txBox="1"/>
          <p:nvPr/>
        </p:nvSpPr>
        <p:spPr>
          <a:xfrm>
            <a:off x="7422914" y="2012361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47%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BF0DFF-98CC-D13C-B8C4-428825AB3584}"/>
              </a:ext>
            </a:extLst>
          </p:cNvPr>
          <p:cNvSpPr txBox="1"/>
          <p:nvPr/>
        </p:nvSpPr>
        <p:spPr>
          <a:xfrm>
            <a:off x="7402848" y="5229177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22%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4744FF-E032-CC8E-F9DE-33EE68DAC970}"/>
              </a:ext>
            </a:extLst>
          </p:cNvPr>
          <p:cNvSpPr txBox="1"/>
          <p:nvPr/>
        </p:nvSpPr>
        <p:spPr>
          <a:xfrm>
            <a:off x="7829863" y="2437814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16%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4BCECA-45BA-C33E-8AFC-8B8B36971635}"/>
              </a:ext>
            </a:extLst>
          </p:cNvPr>
          <p:cNvSpPr txBox="1"/>
          <p:nvPr/>
        </p:nvSpPr>
        <p:spPr>
          <a:xfrm>
            <a:off x="7782948" y="4140211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95%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BB0FBA-6AC6-9474-A912-981B40AF0D8A}"/>
              </a:ext>
            </a:extLst>
          </p:cNvPr>
          <p:cNvSpPr txBox="1"/>
          <p:nvPr/>
        </p:nvSpPr>
        <p:spPr>
          <a:xfrm>
            <a:off x="8098360" y="1579680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CFF"/>
                </a:solidFill>
              </a:rPr>
              <a:t>77%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B6D7A3-D273-41FD-51E5-71802D66A96C}"/>
              </a:ext>
            </a:extLst>
          </p:cNvPr>
          <p:cNvSpPr txBox="1"/>
          <p:nvPr/>
        </p:nvSpPr>
        <p:spPr>
          <a:xfrm>
            <a:off x="8317503" y="4475468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CFF"/>
                </a:solidFill>
              </a:rPr>
              <a:t>74%</a:t>
            </a:r>
          </a:p>
        </p:txBody>
      </p:sp>
      <p:sp>
        <p:nvSpPr>
          <p:cNvPr id="23" name="Up Arrow 22">
            <a:extLst>
              <a:ext uri="{FF2B5EF4-FFF2-40B4-BE49-F238E27FC236}">
                <a16:creationId xmlns:a16="http://schemas.microsoft.com/office/drawing/2014/main" id="{1E95A59F-BDBE-89D9-683F-3B6EE7436EB2}"/>
              </a:ext>
            </a:extLst>
          </p:cNvPr>
          <p:cNvSpPr/>
          <p:nvPr/>
        </p:nvSpPr>
        <p:spPr>
          <a:xfrm rot="10800000">
            <a:off x="7666591" y="1832519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p Arrow 23">
            <a:extLst>
              <a:ext uri="{FF2B5EF4-FFF2-40B4-BE49-F238E27FC236}">
                <a16:creationId xmlns:a16="http://schemas.microsoft.com/office/drawing/2014/main" id="{C53B4701-FB63-D196-4726-8EB6F0C838B4}"/>
              </a:ext>
            </a:extLst>
          </p:cNvPr>
          <p:cNvSpPr/>
          <p:nvPr/>
        </p:nvSpPr>
        <p:spPr>
          <a:xfrm rot="10800000">
            <a:off x="7662220" y="5007539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 Arrow 24">
            <a:extLst>
              <a:ext uri="{FF2B5EF4-FFF2-40B4-BE49-F238E27FC236}">
                <a16:creationId xmlns:a16="http://schemas.microsoft.com/office/drawing/2014/main" id="{0AB2550E-8EFF-2230-F2B0-6072E353CC42}"/>
              </a:ext>
            </a:extLst>
          </p:cNvPr>
          <p:cNvSpPr/>
          <p:nvPr/>
        </p:nvSpPr>
        <p:spPr>
          <a:xfrm rot="10800000">
            <a:off x="8006442" y="2286572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Up Arrow 25">
            <a:extLst>
              <a:ext uri="{FF2B5EF4-FFF2-40B4-BE49-F238E27FC236}">
                <a16:creationId xmlns:a16="http://schemas.microsoft.com/office/drawing/2014/main" id="{6FA35BBF-9D53-6AD7-3469-170AEBE8D0E5}"/>
              </a:ext>
            </a:extLst>
          </p:cNvPr>
          <p:cNvSpPr/>
          <p:nvPr/>
        </p:nvSpPr>
        <p:spPr>
          <a:xfrm rot="10800000">
            <a:off x="8006560" y="3952547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Up Arrow 26">
            <a:extLst>
              <a:ext uri="{FF2B5EF4-FFF2-40B4-BE49-F238E27FC236}">
                <a16:creationId xmlns:a16="http://schemas.microsoft.com/office/drawing/2014/main" id="{8A7BBE92-1B90-9C02-7C99-23DD941B04C0}"/>
              </a:ext>
            </a:extLst>
          </p:cNvPr>
          <p:cNvSpPr/>
          <p:nvPr/>
        </p:nvSpPr>
        <p:spPr>
          <a:xfrm rot="10800000">
            <a:off x="8417952" y="4297025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Up Arrow 27">
            <a:extLst>
              <a:ext uri="{FF2B5EF4-FFF2-40B4-BE49-F238E27FC236}">
                <a16:creationId xmlns:a16="http://schemas.microsoft.com/office/drawing/2014/main" id="{84949A38-A697-927D-84EE-CBE790AD1912}"/>
              </a:ext>
            </a:extLst>
          </p:cNvPr>
          <p:cNvSpPr/>
          <p:nvPr/>
        </p:nvSpPr>
        <p:spPr>
          <a:xfrm rot="10800000">
            <a:off x="8342037" y="1375485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E327D4-2DC9-FF53-2D54-FA2BD3C1E630}"/>
              </a:ext>
            </a:extLst>
          </p:cNvPr>
          <p:cNvSpPr/>
          <p:nvPr/>
        </p:nvSpPr>
        <p:spPr>
          <a:xfrm>
            <a:off x="80757" y="912647"/>
            <a:ext cx="8933103" cy="581301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962055D-0970-3D1F-B2F7-D611ABE87736}"/>
              </a:ext>
            </a:extLst>
          </p:cNvPr>
          <p:cNvSpPr/>
          <p:nvPr/>
        </p:nvSpPr>
        <p:spPr>
          <a:xfrm>
            <a:off x="149575" y="2885403"/>
            <a:ext cx="8844849" cy="1353416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</a:rPr>
              <a:t>POPET provides off-chip predictions with </a:t>
            </a:r>
            <a:r>
              <a:rPr lang="en-US" sz="3600" b="1" dirty="0">
                <a:solidFill>
                  <a:srgbClr val="FFFF00"/>
                </a:solidFill>
                <a:latin typeface="Corbel" panose="020B0503020204020204" pitchFamily="34" charset="0"/>
              </a:rPr>
              <a:t>high-accuracy</a:t>
            </a:r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</a:rPr>
              <a:t> and </a:t>
            </a:r>
            <a:r>
              <a:rPr lang="en-US" sz="3600" b="1" dirty="0">
                <a:solidFill>
                  <a:srgbClr val="FFFF00"/>
                </a:solidFill>
                <a:latin typeface="Corbel" panose="020B0503020204020204" pitchFamily="34" charset="0"/>
              </a:rPr>
              <a:t>high-coverage</a:t>
            </a:r>
            <a:endParaRPr lang="en-US" sz="2000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pic>
        <p:nvPicPr>
          <p:cNvPr id="10" name="Graphic 9" descr="Home with solid fill">
            <a:hlinkClick r:id="rId6" action="ppaction://hlinksldjump"/>
            <a:extLst>
              <a:ext uri="{FF2B5EF4-FFF2-40B4-BE49-F238E27FC236}">
                <a16:creationId xmlns:a16="http://schemas.microsoft.com/office/drawing/2014/main" id="{ED58A5E5-8EC3-4209-D01A-2D2EBACF98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39155" y="5992403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700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2CE16F-8C0E-1A32-3D9C-6C054C38B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Effect of Different Features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08A92BA-3B57-741D-BBCE-7B0928482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" y="872884"/>
            <a:ext cx="8894763" cy="3356666"/>
          </a:xfrm>
        </p:spPr>
      </p:pic>
      <p:pic>
        <p:nvPicPr>
          <p:cNvPr id="8" name="Graphic 7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4D2F966D-9A51-54AE-03F2-18988D778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CC42068-0076-6F62-F359-657E55B9B890}"/>
              </a:ext>
            </a:extLst>
          </p:cNvPr>
          <p:cNvSpPr/>
          <p:nvPr/>
        </p:nvSpPr>
        <p:spPr>
          <a:xfrm>
            <a:off x="169011" y="4662435"/>
            <a:ext cx="8844849" cy="1138860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Corbel" panose="020B0503020204020204" pitchFamily="34" charset="0"/>
              </a:rPr>
              <a:t>Combination of features 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provides both </a:t>
            </a:r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higher accuracy and higher coverage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than any individual feature</a:t>
            </a:r>
            <a:endParaRPr lang="en-US" sz="16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10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632673-1D2C-6161-9A25-2C876ED40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Are All Features Required? (1)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431AB66C-754D-65AC-4D19-550006BA3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" y="1106618"/>
            <a:ext cx="8894763" cy="3311229"/>
          </a:xfr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397D18E-D385-CEB7-DE1A-2870A0E66C67}"/>
              </a:ext>
            </a:extLst>
          </p:cNvPr>
          <p:cNvSpPr/>
          <p:nvPr/>
        </p:nvSpPr>
        <p:spPr>
          <a:xfrm>
            <a:off x="169011" y="4662435"/>
            <a:ext cx="8844849" cy="1138860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Corbel" panose="020B0503020204020204" pitchFamily="34" charset="0"/>
              </a:rPr>
              <a:t>No single feature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individually provides 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highest prediction accuracy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across </a:t>
            </a:r>
            <a:r>
              <a:rPr lang="en-US" sz="2800" b="1" i="1" dirty="0">
                <a:solidFill>
                  <a:srgbClr val="FFFF00"/>
                </a:solidFill>
                <a:latin typeface="Corbel" panose="020B0503020204020204" pitchFamily="34" charset="0"/>
              </a:rPr>
              <a:t>all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workloads</a:t>
            </a:r>
            <a:endParaRPr lang="en-US" sz="14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14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632673-1D2C-6161-9A25-2C876ED40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Are All Features Required? (2)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D11534-E3DD-ED64-0A85-7787C7000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" y="1025158"/>
            <a:ext cx="8894763" cy="3273183"/>
          </a:xfr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5CB608A-2AE7-BF2B-2B72-D989A9104F8A}"/>
              </a:ext>
            </a:extLst>
          </p:cNvPr>
          <p:cNvSpPr/>
          <p:nvPr/>
        </p:nvSpPr>
        <p:spPr>
          <a:xfrm>
            <a:off x="169011" y="4662435"/>
            <a:ext cx="8844849" cy="1138860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Corbel" panose="020B0503020204020204" pitchFamily="34" charset="0"/>
              </a:rPr>
              <a:t>No single feature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individually provides 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highest prediction coverage 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also across </a:t>
            </a:r>
            <a:r>
              <a:rPr lang="en-US" sz="2800" b="1" i="1" dirty="0">
                <a:solidFill>
                  <a:srgbClr val="FFFF00"/>
                </a:solidFill>
                <a:latin typeface="Corbel" panose="020B0503020204020204" pitchFamily="34" charset="0"/>
              </a:rPr>
              <a:t>all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workloads</a:t>
            </a:r>
            <a:endParaRPr lang="en-US" sz="14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8" name="Graphic 7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8C299A06-41F4-16DB-46A9-A2E018964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5769A5-363C-95FF-414C-5210B9F90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Single-Core Performance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AA4369B-7CDA-97C0-2DF6-E5ECAD8ACA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97" y="1056705"/>
            <a:ext cx="8894763" cy="2997987"/>
          </a:xfr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CC193B4-E618-4C5E-06CB-07399A8EC2CB}"/>
              </a:ext>
            </a:extLst>
          </p:cNvPr>
          <p:cNvSpPr/>
          <p:nvPr/>
        </p:nvSpPr>
        <p:spPr>
          <a:xfrm>
            <a:off x="169011" y="4471517"/>
            <a:ext cx="8844849" cy="1138860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Hermes in combination with Pythia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outperforms </a:t>
            </a:r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Pythia alone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in every workload category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9" name="Graphic 8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A4C939CB-B1E0-B0DD-424D-A7070E578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3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630502-97B1-6E95-D7DA-2E1EAE257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Single-Core Performance Line Graph</a:t>
            </a:r>
            <a:endParaRPr lang="en-US" sz="36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0CAF6C-FF4F-8F69-B8F1-A910C6EE5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" y="1551032"/>
            <a:ext cx="8894763" cy="3755935"/>
          </a:xfrm>
        </p:spPr>
      </p:pic>
      <p:pic>
        <p:nvPicPr>
          <p:cNvPr id="8" name="Graphic 7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5CF7D3BE-731F-B9DA-D8B4-3ED1C223B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319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46334D8-4CD9-A1D9-A66C-A3CFE570E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orbel" panose="020B0503020204020204" pitchFamily="34" charset="0"/>
              </a:rPr>
              <a:t>Single-Core Performance Against Prior Predictors</a:t>
            </a:r>
            <a:endParaRPr lang="en-US" sz="32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71C0136-5B90-D69E-38B3-31AC0869B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" y="967258"/>
            <a:ext cx="8894763" cy="298704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433DFDC-13DE-231D-6B7C-F19CCD4FC6EE}"/>
              </a:ext>
            </a:extLst>
          </p:cNvPr>
          <p:cNvSpPr/>
          <p:nvPr/>
        </p:nvSpPr>
        <p:spPr>
          <a:xfrm>
            <a:off x="149573" y="4123313"/>
            <a:ext cx="8844849" cy="1004835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POPET provides higher performance benefit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than prior predictors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1" name="Graphic 10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2079106C-0EC5-AECF-2D98-E3A448E10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7DEA5B3-0E7A-DCE3-84A7-B07D17DB6B9A}"/>
              </a:ext>
            </a:extLst>
          </p:cNvPr>
          <p:cNvSpPr/>
          <p:nvPr/>
        </p:nvSpPr>
        <p:spPr>
          <a:xfrm>
            <a:off x="149574" y="5297156"/>
            <a:ext cx="8844849" cy="1004835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Hermes with POPET achieves nearly </a:t>
            </a:r>
            <a:r>
              <a:rPr lang="en-US" sz="3200" b="1" dirty="0">
                <a:solidFill>
                  <a:srgbClr val="FFFF00"/>
                </a:solidFill>
              </a:rPr>
              <a:t>90%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performance improvement of the Ideal Hermes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66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6252E0-F901-B68D-FA84-6B805F81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Effect on Stall Cycles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56A1C22-5A09-5550-3F41-69A5B062A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9" y="867912"/>
            <a:ext cx="6519252" cy="4472095"/>
          </a:xfrm>
        </p:spPr>
      </p:pic>
      <p:pic>
        <p:nvPicPr>
          <p:cNvPr id="9" name="Graphic 8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51DF4A59-58B3-C81C-1417-E874E7218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AE20F6C-DBC0-0586-8A83-4CA55854561F}"/>
              </a:ext>
            </a:extLst>
          </p:cNvPr>
          <p:cNvSpPr/>
          <p:nvPr/>
        </p:nvSpPr>
        <p:spPr>
          <a:xfrm>
            <a:off x="149575" y="5340007"/>
            <a:ext cx="8844849" cy="1004835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Hermes reduces off-chip load induced stall cycles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on average by </a:t>
            </a:r>
            <a:r>
              <a:rPr lang="en-US" sz="3200" b="1" dirty="0">
                <a:solidFill>
                  <a:srgbClr val="FFFF00"/>
                </a:solidFill>
              </a:rPr>
              <a:t>16.2%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(up-to </a:t>
            </a:r>
            <a:r>
              <a:rPr lang="en-US" sz="3200" b="1" dirty="0">
                <a:solidFill>
                  <a:srgbClr val="FFFF00"/>
                </a:solidFill>
              </a:rPr>
              <a:t>51.8%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)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15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E571A9-36B0-6CA5-D1E1-3BB89FDF8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Eight-Core Performance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15FED95-19CC-8D68-39FD-8B8BC7BEB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" y="1050508"/>
            <a:ext cx="8894763" cy="2961224"/>
          </a:xfr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168DD4D-770E-8693-2661-34D788DACC83}"/>
              </a:ext>
            </a:extLst>
          </p:cNvPr>
          <p:cNvSpPr/>
          <p:nvPr/>
        </p:nvSpPr>
        <p:spPr>
          <a:xfrm>
            <a:off x="169011" y="4471517"/>
            <a:ext cx="8844849" cy="1138860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Hermes in combination with Pythia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outperforms Pythia alone by </a:t>
            </a:r>
            <a:r>
              <a:rPr lang="en-US" sz="3600" b="1" dirty="0">
                <a:solidFill>
                  <a:srgbClr val="FFFF00"/>
                </a:solidFill>
              </a:rPr>
              <a:t>5.1%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on average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9" name="Graphic 8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DC9CC6A8-CC74-8D8D-457F-3833EBEA8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8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AAC255-8EEA-466D-1750-8A858E922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Effect of Hermes Request Issue Latency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08457B5-33AB-A577-729D-2EC8373CE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93" y="936625"/>
            <a:ext cx="6252527" cy="5419725"/>
          </a:xfrm>
        </p:spPr>
      </p:pic>
      <p:pic>
        <p:nvPicPr>
          <p:cNvPr id="8" name="Graphic 7" descr="Star with solid fill">
            <a:extLst>
              <a:ext uri="{FF2B5EF4-FFF2-40B4-BE49-F238E27FC236}">
                <a16:creationId xmlns:a16="http://schemas.microsoft.com/office/drawing/2014/main" id="{D9DE44A5-D8E3-6C9B-06FD-3C3E9AA36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22318" y="1356910"/>
            <a:ext cx="569293" cy="569293"/>
          </a:xfrm>
          <a:prstGeom prst="rect">
            <a:avLst/>
          </a:prstGeom>
        </p:spPr>
      </p:pic>
      <p:pic>
        <p:nvPicPr>
          <p:cNvPr id="9" name="Graphic 8" descr="Star with solid fill">
            <a:extLst>
              <a:ext uri="{FF2B5EF4-FFF2-40B4-BE49-F238E27FC236}">
                <a16:creationId xmlns:a16="http://schemas.microsoft.com/office/drawing/2014/main" id="{77266C1D-3C0B-BF6A-550D-17F9FA326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03425" y="1812378"/>
            <a:ext cx="569293" cy="56929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392F5D6-12CD-9B5B-B788-631FC165C451}"/>
              </a:ext>
            </a:extLst>
          </p:cNvPr>
          <p:cNvCxnSpPr/>
          <p:nvPr/>
        </p:nvCxnSpPr>
        <p:spPr>
          <a:xfrm>
            <a:off x="7586505" y="2512088"/>
            <a:ext cx="0" cy="156754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E9B460C-0C38-10C3-6AE1-B0D0C9109754}"/>
              </a:ext>
            </a:extLst>
          </p:cNvPr>
          <p:cNvSpPr txBox="1"/>
          <p:nvPr/>
        </p:nvSpPr>
        <p:spPr>
          <a:xfrm>
            <a:off x="7586505" y="2965005"/>
            <a:ext cx="1010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2600"/>
                </a:solidFill>
              </a:rPr>
              <a:t>3.6%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B16998A-DABD-A600-FA06-083999E68B04}"/>
              </a:ext>
            </a:extLst>
          </p:cNvPr>
          <p:cNvCxnSpPr>
            <a:cxnSpLocks/>
          </p:cNvCxnSpPr>
          <p:nvPr/>
        </p:nvCxnSpPr>
        <p:spPr>
          <a:xfrm>
            <a:off x="3197050" y="1659072"/>
            <a:ext cx="0" cy="2420559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C615F49-7DE9-DCB1-36DA-398953C9FAB8}"/>
              </a:ext>
            </a:extLst>
          </p:cNvPr>
          <p:cNvSpPr txBox="1"/>
          <p:nvPr/>
        </p:nvSpPr>
        <p:spPr>
          <a:xfrm>
            <a:off x="3197050" y="3226615"/>
            <a:ext cx="1010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2600"/>
                </a:solidFill>
              </a:rPr>
              <a:t>5.7%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0E742B-2D6E-3D50-F456-7F8DBAE04479}"/>
              </a:ext>
            </a:extLst>
          </p:cNvPr>
          <p:cNvSpPr/>
          <p:nvPr/>
        </p:nvSpPr>
        <p:spPr>
          <a:xfrm>
            <a:off x="1068414" y="830749"/>
            <a:ext cx="7528304" cy="552560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76B5E27-DDAA-00E4-058E-800C2EA5D76B}"/>
              </a:ext>
            </a:extLst>
          </p:cNvPr>
          <p:cNvSpPr/>
          <p:nvPr/>
        </p:nvSpPr>
        <p:spPr>
          <a:xfrm>
            <a:off x="149575" y="4410051"/>
            <a:ext cx="8844849" cy="1004835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Corbel" panose="020B0503020204020204" pitchFamily="34" charset="0"/>
              </a:rPr>
              <a:t>Hermes in combination with Pythia outperforms Pythia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alone even with a </a:t>
            </a:r>
            <a:r>
              <a:rPr lang="en-US" sz="3600" dirty="0">
                <a:solidFill>
                  <a:srgbClr val="FFFF00"/>
                </a:solidFill>
              </a:rPr>
              <a:t>24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-cycle Hermes request issue latency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8" name="Graphic 17" descr="Home with solid fill">
            <a:hlinkClick r:id="rId7" action="ppaction://hlinksldjump"/>
            <a:extLst>
              <a:ext uri="{FF2B5EF4-FFF2-40B4-BE49-F238E27FC236}">
                <a16:creationId xmlns:a16="http://schemas.microsoft.com/office/drawing/2014/main" id="{BB28E0BB-F2FA-66BE-3798-AAD9B82AF7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5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ED6BE88-CEF2-7FCC-932C-4641452F1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Caches are Getting Bigger and Slower…</a:t>
            </a:r>
            <a:endParaRPr lang="en-US" sz="36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DE4CBAC-7284-3E95-F012-7FA79329E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006" y="1390469"/>
            <a:ext cx="5882612" cy="335460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2EA0DA-F6A9-32F3-8BBC-7D6AA29A6BD2}"/>
              </a:ext>
            </a:extLst>
          </p:cNvPr>
          <p:cNvSpPr txBox="1"/>
          <p:nvPr/>
        </p:nvSpPr>
        <p:spPr>
          <a:xfrm>
            <a:off x="740662" y="4963817"/>
            <a:ext cx="7662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Hardavellas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rbel" panose="020B0503020204020204" pitchFamily="34" charset="0"/>
              </a:rPr>
              <a:t>+, “</a:t>
            </a:r>
            <a:r>
              <a:rPr lang="en-IN" sz="1400" dirty="0">
                <a:solidFill>
                  <a:schemeClr val="bg2">
                    <a:lumMod val="75000"/>
                  </a:schemeClr>
                </a:solidFill>
                <a:effectLst/>
                <a:latin typeface="Corbel" panose="020B0503020204020204" pitchFamily="34" charset="0"/>
              </a:rPr>
              <a:t>Database Servers on Chip Multiprocessors: Limitations and Opportunities”, CIDR, 2007</a:t>
            </a:r>
            <a:endParaRPr lang="en-IN" sz="1400" dirty="0">
              <a:solidFill>
                <a:schemeClr val="bg2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F2ADA3-4A61-5548-EA70-10BF7144F567}"/>
              </a:ext>
            </a:extLst>
          </p:cNvPr>
          <p:cNvSpPr txBox="1"/>
          <p:nvPr/>
        </p:nvSpPr>
        <p:spPr>
          <a:xfrm rot="16200000">
            <a:off x="657951" y="2677269"/>
            <a:ext cx="268862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On-chip Cache Size (KB)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7593019F-356E-BBEE-6654-F885422D4F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2644862"/>
              </p:ext>
            </p:extLst>
          </p:nvPr>
        </p:nvGraphicFramePr>
        <p:xfrm>
          <a:off x="135648" y="909546"/>
          <a:ext cx="4688820" cy="5427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1559956C-268D-224A-8E96-931270D9B4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121028"/>
              </p:ext>
            </p:extLst>
          </p:nvPr>
        </p:nvGraphicFramePr>
        <p:xfrm>
          <a:off x="4824468" y="909546"/>
          <a:ext cx="4239145" cy="5427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17232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B8BFB3-B663-9DB5-108C-1226744F3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Effect of Cache Hierarchy Access Latency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D43633B-DDF2-7721-FBE4-182D0EB35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1" y="936625"/>
            <a:ext cx="8079171" cy="5419725"/>
          </a:xfr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78AB58-6311-2F16-66D4-22636B58D60E}"/>
              </a:ext>
            </a:extLst>
          </p:cNvPr>
          <p:cNvCxnSpPr/>
          <p:nvPr/>
        </p:nvCxnSpPr>
        <p:spPr>
          <a:xfrm flipV="1">
            <a:off x="2491991" y="3034602"/>
            <a:ext cx="0" cy="964642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91DDCAE-8FBF-15D7-9737-28CAD2BF34F0}"/>
              </a:ext>
            </a:extLst>
          </p:cNvPr>
          <p:cNvSpPr txBox="1"/>
          <p:nvPr/>
        </p:nvSpPr>
        <p:spPr>
          <a:xfrm>
            <a:off x="2170444" y="2511382"/>
            <a:ext cx="907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2600"/>
                </a:solidFill>
              </a:rPr>
              <a:t>3.6%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BA1FB05-1BD8-142F-0056-716009D3EA97}"/>
              </a:ext>
            </a:extLst>
          </p:cNvPr>
          <p:cNvCxnSpPr>
            <a:cxnSpLocks/>
          </p:cNvCxnSpPr>
          <p:nvPr/>
        </p:nvCxnSpPr>
        <p:spPr>
          <a:xfrm flipV="1">
            <a:off x="7789148" y="1798655"/>
            <a:ext cx="0" cy="163034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27DFE70-55AE-A541-EE4A-ED90030FCA67}"/>
              </a:ext>
            </a:extLst>
          </p:cNvPr>
          <p:cNvSpPr txBox="1"/>
          <p:nvPr/>
        </p:nvSpPr>
        <p:spPr>
          <a:xfrm>
            <a:off x="7457551" y="1338838"/>
            <a:ext cx="907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2600"/>
                </a:solidFill>
              </a:rPr>
              <a:t>6.2%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9D98C3-874B-3337-50D1-926760BF19AA}"/>
              </a:ext>
            </a:extLst>
          </p:cNvPr>
          <p:cNvSpPr/>
          <p:nvPr/>
        </p:nvSpPr>
        <p:spPr>
          <a:xfrm>
            <a:off x="518019" y="883686"/>
            <a:ext cx="8107960" cy="552560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17C41CE-7DCD-53F1-71CB-A1BA510062CF}"/>
              </a:ext>
            </a:extLst>
          </p:cNvPr>
          <p:cNvSpPr/>
          <p:nvPr/>
        </p:nvSpPr>
        <p:spPr>
          <a:xfrm>
            <a:off x="149575" y="4410051"/>
            <a:ext cx="8844849" cy="1004835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Hermes can provide </a:t>
            </a:r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even higher performance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benefit in 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future processors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with bigger and slower on-chip caches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6" name="Graphic 15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D66B06FA-21A6-5C29-7F62-9D79C4F6D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6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 animBg="1"/>
      <p:bldP spid="1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5EE16E-E6A8-5C53-C226-827245AFF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Effect of Activation Threshold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FBF5351-E79E-EB0C-4CBC-216EEE67E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" y="875143"/>
            <a:ext cx="8894763" cy="2950215"/>
          </a:xfr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2BB901D-D10A-E7E0-4B80-4268E7B6ECD3}"/>
              </a:ext>
            </a:extLst>
          </p:cNvPr>
          <p:cNvSpPr/>
          <p:nvPr/>
        </p:nvSpPr>
        <p:spPr>
          <a:xfrm>
            <a:off x="149575" y="4158842"/>
            <a:ext cx="8844849" cy="1558669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With </a:t>
            </a:r>
            <a:r>
              <a:rPr lang="en-US" sz="2800" dirty="0">
                <a:solidFill>
                  <a:srgbClr val="FFFF00"/>
                </a:solidFill>
                <a:latin typeface="Corbel" panose="020B0503020204020204" pitchFamily="34" charset="0"/>
              </a:rPr>
              <a:t>increase in activation threshold</a:t>
            </a:r>
          </a:p>
          <a:p>
            <a:pPr marL="514350" indent="-514350" algn="ctr">
              <a:buAutoNum type="arabicPeriod"/>
            </a:pPr>
            <a:r>
              <a:rPr lang="en-US" sz="2800" dirty="0">
                <a:solidFill>
                  <a:srgbClr val="FFFF00"/>
                </a:solidFill>
                <a:latin typeface="Corbel" panose="020B0503020204020204" pitchFamily="34" charset="0"/>
              </a:rPr>
              <a:t>Accuracy increases</a:t>
            </a:r>
          </a:p>
          <a:p>
            <a:pPr marL="514350" indent="-514350" algn="ctr">
              <a:buAutoNum type="arabicPeriod"/>
            </a:pPr>
            <a:r>
              <a:rPr lang="en-US" sz="2800" dirty="0">
                <a:solidFill>
                  <a:srgbClr val="FFFF00"/>
                </a:solidFill>
                <a:latin typeface="Corbel" panose="020B0503020204020204" pitchFamily="34" charset="0"/>
              </a:rPr>
              <a:t>Coverage decreases</a:t>
            </a:r>
            <a:endParaRPr lang="en-US" sz="12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pic>
        <p:nvPicPr>
          <p:cNvPr id="9" name="Graphic 8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799BD5C2-8E46-62DA-475A-4F314907E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0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594454-FBCB-D609-125A-C3576A196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Power Overhead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26D4B2-C7FD-16E7-929C-20BA9370A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1842153"/>
            <a:ext cx="8894763" cy="3608669"/>
          </a:xfrm>
        </p:spPr>
      </p:pic>
      <p:pic>
        <p:nvPicPr>
          <p:cNvPr id="8" name="Graphic 7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F6F0EAB0-885D-900D-4C7C-BDE01C2F8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787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E1C74A-C46D-9A65-BC90-8C1C220A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Effect of ROB Size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121F782-70EB-997A-A7A8-345D6F9FC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1904457"/>
            <a:ext cx="8894763" cy="3484061"/>
          </a:xfr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F1DDAC44-BAB9-E436-4079-4B32133BF701}"/>
              </a:ext>
            </a:extLst>
          </p:cNvPr>
          <p:cNvSpPr/>
          <p:nvPr/>
        </p:nvSpPr>
        <p:spPr>
          <a:xfrm rot="17100000">
            <a:off x="1990845" y="2546430"/>
            <a:ext cx="752354" cy="555585"/>
          </a:xfrm>
          <a:prstGeom prst="arc">
            <a:avLst>
              <a:gd name="adj1" fmla="val 13674672"/>
              <a:gd name="adj2" fmla="val 0"/>
            </a:avLst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4FD4D8-AE9E-E183-6E26-18BF73B64AA7}"/>
              </a:ext>
            </a:extLst>
          </p:cNvPr>
          <p:cNvSpPr txBox="1"/>
          <p:nvPr/>
        </p:nvSpPr>
        <p:spPr>
          <a:xfrm>
            <a:off x="1365812" y="2127355"/>
            <a:ext cx="907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6.7%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7D8FDA76-5CEA-7281-10B4-58EE95E5FC3E}"/>
              </a:ext>
            </a:extLst>
          </p:cNvPr>
          <p:cNvSpPr/>
          <p:nvPr/>
        </p:nvSpPr>
        <p:spPr>
          <a:xfrm rot="17100000">
            <a:off x="7823528" y="2813039"/>
            <a:ext cx="752354" cy="542097"/>
          </a:xfrm>
          <a:prstGeom prst="arc">
            <a:avLst>
              <a:gd name="adj1" fmla="val 13674672"/>
              <a:gd name="adj2" fmla="val 1432841"/>
            </a:avLst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DE3023-5FFD-62EA-A08F-5D2C9ABCE1B3}"/>
              </a:ext>
            </a:extLst>
          </p:cNvPr>
          <p:cNvSpPr txBox="1"/>
          <p:nvPr/>
        </p:nvSpPr>
        <p:spPr>
          <a:xfrm>
            <a:off x="7202937" y="2423688"/>
            <a:ext cx="907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5.3%</a:t>
            </a:r>
          </a:p>
        </p:txBody>
      </p:sp>
      <p:pic>
        <p:nvPicPr>
          <p:cNvPr id="13" name="Graphic 12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E0227D5C-326F-8065-E09B-091F57298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979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F6944D-DE45-7F8F-3A27-E155954C3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Effect of LLC Size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ECCD1AA-165C-CA62-1574-E627323C9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1922877"/>
            <a:ext cx="8894763" cy="3447220"/>
          </a:xfrm>
        </p:spPr>
      </p:pic>
      <p:sp>
        <p:nvSpPr>
          <p:cNvPr id="10" name="Arc 9">
            <a:extLst>
              <a:ext uri="{FF2B5EF4-FFF2-40B4-BE49-F238E27FC236}">
                <a16:creationId xmlns:a16="http://schemas.microsoft.com/office/drawing/2014/main" id="{ED46EF11-C2CF-1A0D-9C31-D8DE861F492B}"/>
              </a:ext>
            </a:extLst>
          </p:cNvPr>
          <p:cNvSpPr/>
          <p:nvPr/>
        </p:nvSpPr>
        <p:spPr>
          <a:xfrm rot="17100000">
            <a:off x="7956081" y="2975446"/>
            <a:ext cx="528969" cy="314711"/>
          </a:xfrm>
          <a:prstGeom prst="arc">
            <a:avLst>
              <a:gd name="adj1" fmla="val 13674672"/>
              <a:gd name="adj2" fmla="val 3306452"/>
            </a:avLst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39E4D7-747F-005C-5EB6-F3ACCD4E89D8}"/>
              </a:ext>
            </a:extLst>
          </p:cNvPr>
          <p:cNvSpPr txBox="1"/>
          <p:nvPr/>
        </p:nvSpPr>
        <p:spPr>
          <a:xfrm>
            <a:off x="7266644" y="2554905"/>
            <a:ext cx="907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1.3%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3E976896-F0EE-371F-4D37-0BC6CE91B157}"/>
              </a:ext>
            </a:extLst>
          </p:cNvPr>
          <p:cNvSpPr/>
          <p:nvPr/>
        </p:nvSpPr>
        <p:spPr>
          <a:xfrm rot="17100000">
            <a:off x="5990314" y="2716899"/>
            <a:ext cx="528969" cy="314711"/>
          </a:xfrm>
          <a:prstGeom prst="arc">
            <a:avLst>
              <a:gd name="adj1" fmla="val 13674672"/>
              <a:gd name="adj2" fmla="val 3306452"/>
            </a:avLst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DB93CC-209B-AAB9-C7DE-1BCFBB4B2F2B}"/>
              </a:ext>
            </a:extLst>
          </p:cNvPr>
          <p:cNvSpPr txBox="1"/>
          <p:nvPr/>
        </p:nvSpPr>
        <p:spPr>
          <a:xfrm>
            <a:off x="5213804" y="2496022"/>
            <a:ext cx="907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2.5%</a:t>
            </a:r>
          </a:p>
        </p:txBody>
      </p:sp>
      <p:pic>
        <p:nvPicPr>
          <p:cNvPr id="14" name="Graphic 13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C9A6348E-6D5E-793E-2BC3-FEF21E174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016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B35F84-914E-15AE-FC86-AF0FF45DE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orbel" panose="020B0503020204020204" pitchFamily="34" charset="0"/>
              </a:rPr>
              <a:t>Accuracy and Coverage with Different Prefetchers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30472CE-A15C-80CC-A155-715C639A4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" y="930919"/>
            <a:ext cx="8894763" cy="3880130"/>
          </a:xfr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041429D-B8B3-CECC-DF40-E603E4CDE15A}"/>
              </a:ext>
            </a:extLst>
          </p:cNvPr>
          <p:cNvSpPr/>
          <p:nvPr/>
        </p:nvSpPr>
        <p:spPr>
          <a:xfrm>
            <a:off x="149574" y="5003550"/>
            <a:ext cx="8844849" cy="1004835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POPET’s </a:t>
            </a:r>
            <a:r>
              <a:rPr lang="en-US" sz="2800" b="1" dirty="0">
                <a:solidFill>
                  <a:srgbClr val="FFFF00"/>
                </a:solidFill>
                <a:latin typeface="Corbel" panose="020B0503020204020204" pitchFamily="34" charset="0"/>
              </a:rPr>
              <a:t>accuracy and coverage increases significantly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in absence of a data prefetcher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9" name="Graphic 8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AC0BF466-1DDE-E946-28A2-8FCDEB48C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A2ECBB-5224-2739-13C0-AF6E949AD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Increase in Main Memory Requests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9894005-60BD-1726-D2DC-21D9A6744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" y="1948940"/>
            <a:ext cx="8894763" cy="2960119"/>
          </a:xfrm>
        </p:spPr>
      </p:pic>
      <p:pic>
        <p:nvPicPr>
          <p:cNvPr id="8" name="Graphic 7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7EB93690-BCB2-6D7D-627F-23DA6F308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0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FB3F664-0706-B93F-56EE-C39451CF858F}"/>
              </a:ext>
            </a:extLst>
          </p:cNvPr>
          <p:cNvSpPr/>
          <p:nvPr/>
        </p:nvSpPr>
        <p:spPr>
          <a:xfrm>
            <a:off x="197292" y="2525579"/>
            <a:ext cx="8748746" cy="1923873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Corbel" panose="020B0503020204020204" pitchFamily="34" charset="0"/>
              </a:rPr>
              <a:t>Improve processor performance </a:t>
            </a:r>
          </a:p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Corbel" panose="020B0503020204020204" pitchFamily="34" charset="0"/>
              </a:rPr>
              <a:t>by </a:t>
            </a:r>
            <a:r>
              <a:rPr lang="en-US" sz="3200" b="1" dirty="0">
                <a:solidFill>
                  <a:srgbClr val="C00000"/>
                </a:solidFill>
                <a:latin typeface="Corbel" panose="020B0503020204020204" pitchFamily="34" charset="0"/>
              </a:rPr>
              <a:t>removing on-chip cache access latency</a:t>
            </a:r>
            <a:r>
              <a:rPr lang="en-US" sz="3200" dirty="0">
                <a:solidFill>
                  <a:sysClr val="windowText" lastClr="000000"/>
                </a:solidFill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Corbel" panose="020B0503020204020204" pitchFamily="34" charset="0"/>
              </a:rPr>
              <a:t>from the </a:t>
            </a:r>
            <a:r>
              <a:rPr lang="en-US" sz="3200" b="1" dirty="0">
                <a:solidFill>
                  <a:srgbClr val="C00000"/>
                </a:solidFill>
                <a:latin typeface="Corbel" panose="020B0503020204020204" pitchFamily="34" charset="0"/>
              </a:rPr>
              <a:t>critical path of off-chip loads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F9641-1E08-59E3-82FA-D01B5F8C4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orbel" panose="020B0503020204020204" pitchFamily="34" charset="0"/>
              </a:rPr>
              <a:t>Our Goal</a:t>
            </a:r>
          </a:p>
        </p:txBody>
      </p:sp>
    </p:spTree>
    <p:extLst>
      <p:ext uri="{BB962C8B-B14F-4D97-AF65-F5344CB8AC3E}">
        <p14:creationId xmlns:p14="http://schemas.microsoft.com/office/powerpoint/2010/main" val="1543303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FFA08-55AC-586E-7BDC-5B4E1646C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24" y="615947"/>
            <a:ext cx="6288349" cy="19305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757EFC-FADC-335E-B770-D73542DA5C1D}"/>
              </a:ext>
            </a:extLst>
          </p:cNvPr>
          <p:cNvSpPr txBox="1"/>
          <p:nvPr/>
        </p:nvSpPr>
        <p:spPr>
          <a:xfrm>
            <a:off x="-177800" y="2866254"/>
            <a:ext cx="9499596" cy="1177706"/>
          </a:xfrm>
          <a:prstGeom prst="roundRect">
            <a:avLst>
              <a:gd name="adj" fmla="val 9377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Predicts</a:t>
            </a:r>
            <a:r>
              <a:rPr lang="en-US" sz="3200" b="0" dirty="0">
                <a:solidFill>
                  <a:schemeClr val="bg1"/>
                </a:solidFill>
              </a:rPr>
              <a:t> which load requests </a:t>
            </a:r>
          </a:p>
          <a:p>
            <a:r>
              <a:rPr lang="en-US" sz="3200" b="0" dirty="0">
                <a:solidFill>
                  <a:schemeClr val="bg1"/>
                </a:solidFill>
              </a:rPr>
              <a:t>are likely to </a:t>
            </a:r>
            <a:r>
              <a:rPr lang="en-US" sz="3200" dirty="0"/>
              <a:t>go off-chip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6D37CD-23EF-8331-AA99-F5225B469152}"/>
              </a:ext>
            </a:extLst>
          </p:cNvPr>
          <p:cNvSpPr txBox="1"/>
          <p:nvPr/>
        </p:nvSpPr>
        <p:spPr>
          <a:xfrm>
            <a:off x="-177800" y="4640908"/>
            <a:ext cx="9499596" cy="1601145"/>
          </a:xfrm>
          <a:prstGeom prst="roundRect">
            <a:avLst>
              <a:gd name="adj" fmla="val 9377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200" b="0" dirty="0">
                <a:solidFill>
                  <a:schemeClr val="bg1"/>
                </a:solidFill>
              </a:rPr>
              <a:t>Starts </a:t>
            </a:r>
            <a:r>
              <a:rPr lang="en-US" dirty="0"/>
              <a:t>fetching</a:t>
            </a:r>
            <a:r>
              <a:rPr lang="en-US" sz="3200" b="0" dirty="0">
                <a:solidFill>
                  <a:schemeClr val="bg1"/>
                </a:solidFill>
              </a:rPr>
              <a:t> data </a:t>
            </a:r>
            <a:r>
              <a:rPr lang="en-US" dirty="0"/>
              <a:t>directly</a:t>
            </a:r>
            <a:r>
              <a:rPr lang="en-US" sz="3200" b="0" dirty="0">
                <a:solidFill>
                  <a:schemeClr val="bg1"/>
                </a:solidFill>
              </a:rPr>
              <a:t> from </a:t>
            </a:r>
            <a:r>
              <a:rPr lang="en-US" dirty="0"/>
              <a:t>main memory</a:t>
            </a:r>
            <a:r>
              <a:rPr lang="en-US" sz="3200" b="0" dirty="0">
                <a:solidFill>
                  <a:schemeClr val="bg1"/>
                </a:solidFill>
              </a:rPr>
              <a:t> while concurrently accessing the cache hierarchy</a:t>
            </a:r>
          </a:p>
        </p:txBody>
      </p:sp>
      <p:pic>
        <p:nvPicPr>
          <p:cNvPr id="8" name="Graphic 7" descr="Lights On with solid fill">
            <a:extLst>
              <a:ext uri="{FF2B5EF4-FFF2-40B4-BE49-F238E27FC236}">
                <a16:creationId xmlns:a16="http://schemas.microsoft.com/office/drawing/2014/main" id="{7838BEDD-F1AF-47EB-DE99-04E1FBFBA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770" y="2328225"/>
            <a:ext cx="810705" cy="81070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Graphic 8" descr="Lights On with solid fill">
            <a:extLst>
              <a:ext uri="{FF2B5EF4-FFF2-40B4-BE49-F238E27FC236}">
                <a16:creationId xmlns:a16="http://schemas.microsoft.com/office/drawing/2014/main" id="{C740B2AC-627B-D4AF-30E1-5FA4499FA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769" y="4188420"/>
            <a:ext cx="810705" cy="81070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B98D60B-63AF-9646-DE93-EC71EB6F7C4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78" y="6420547"/>
            <a:ext cx="8894763" cy="2921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569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E9E0F-6289-A3B7-BE2E-DEC9C11A7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Key Contribution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4CFAB19-B119-8341-55AB-83C0BEA1D839}"/>
              </a:ext>
            </a:extLst>
          </p:cNvPr>
          <p:cNvSpPr/>
          <p:nvPr/>
        </p:nvSpPr>
        <p:spPr>
          <a:xfrm>
            <a:off x="329879" y="1099163"/>
            <a:ext cx="8484243" cy="1516866"/>
          </a:xfrm>
          <a:prstGeom prst="roundRect">
            <a:avLst>
              <a:gd name="adj" fmla="val 6884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Hermes employs </a:t>
            </a:r>
            <a:r>
              <a:rPr lang="en-US" sz="4000" b="1" dirty="0">
                <a:solidFill>
                  <a:srgbClr val="C00000"/>
                </a:solidFill>
                <a:latin typeface="Corbel" panose="020B0503020204020204" pitchFamily="34" charset="0"/>
              </a:rPr>
              <a:t>the first </a:t>
            </a:r>
            <a:endParaRPr lang="en-US" sz="2800" b="1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algn="ctr"/>
            <a:r>
              <a:rPr lang="en-US" sz="3600" b="1" dirty="0">
                <a:solidFill>
                  <a:srgbClr val="C00000"/>
                </a:solidFill>
                <a:latin typeface="Corbel" panose="020B0503020204020204" pitchFamily="34" charset="0"/>
              </a:rPr>
              <a:t>perceptron-based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 off-chip load predictor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788099F-A2D2-3C6C-2002-502683553E68}"/>
              </a:ext>
            </a:extLst>
          </p:cNvPr>
          <p:cNvSpPr/>
          <p:nvPr/>
        </p:nvSpPr>
        <p:spPr>
          <a:xfrm>
            <a:off x="329879" y="3351504"/>
            <a:ext cx="8484242" cy="810227"/>
          </a:xfrm>
          <a:prstGeom prst="roundRect">
            <a:avLst>
              <a:gd name="adj" fmla="val 6884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That predicts which loads are likely to </a:t>
            </a:r>
            <a:r>
              <a:rPr lang="en-US" sz="3200" b="1" dirty="0">
                <a:solidFill>
                  <a:srgbClr val="7030A0"/>
                </a:solidFill>
                <a:latin typeface="Corbel" panose="020B0503020204020204" pitchFamily="34" charset="0"/>
              </a:rPr>
              <a:t>go off-chip</a:t>
            </a:r>
            <a:endParaRPr lang="en-US" sz="2800" b="1" dirty="0">
              <a:solidFill>
                <a:srgbClr val="7030A0"/>
              </a:solidFill>
              <a:latin typeface="Corbel" panose="020B0503020204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FE1C244-B5C0-4271-6D56-8BCF8D824E9C}"/>
              </a:ext>
            </a:extLst>
          </p:cNvPr>
          <p:cNvSpPr/>
          <p:nvPr/>
        </p:nvSpPr>
        <p:spPr>
          <a:xfrm>
            <a:off x="329879" y="4897206"/>
            <a:ext cx="8484242" cy="1329159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By </a:t>
            </a:r>
            <a:r>
              <a:rPr lang="en-US" sz="3200" b="1" dirty="0">
                <a:solidFill>
                  <a:srgbClr val="000CFF"/>
                </a:solidFill>
                <a:latin typeface="Corbel" panose="020B0503020204020204" pitchFamily="34" charset="0"/>
              </a:rPr>
              <a:t>learning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 from </a:t>
            </a:r>
          </a:p>
          <a:p>
            <a:pPr algn="ctr"/>
            <a:r>
              <a:rPr lang="en-US" sz="3200" b="1" dirty="0">
                <a:solidFill>
                  <a:srgbClr val="000CFF"/>
                </a:solidFill>
                <a:latin typeface="Corbel" panose="020B0503020204020204" pitchFamily="34" charset="0"/>
              </a:rPr>
              <a:t>multiple program context information</a:t>
            </a:r>
            <a:endParaRPr lang="en-US" sz="2400" b="1" dirty="0">
              <a:solidFill>
                <a:srgbClr val="000CFF"/>
              </a:solidFill>
              <a:latin typeface="Corbel" panose="020B0503020204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C56C7D5-EEC3-4B5E-DAD9-0935A6B7C4C7}"/>
              </a:ext>
            </a:extLst>
          </p:cNvPr>
          <p:cNvGrpSpPr/>
          <p:nvPr/>
        </p:nvGrpSpPr>
        <p:grpSpPr>
          <a:xfrm>
            <a:off x="268930" y="852037"/>
            <a:ext cx="914400" cy="914400"/>
            <a:chOff x="7424688" y="-80057"/>
            <a:chExt cx="914400" cy="914400"/>
          </a:xfrm>
          <a:solidFill>
            <a:schemeClr val="accent1">
              <a:lumMod val="75000"/>
            </a:schemeClr>
          </a:solidFill>
        </p:grpSpPr>
        <p:pic>
          <p:nvPicPr>
            <p:cNvPr id="13" name="Graphic 12" descr="Wreath with solid fill">
              <a:extLst>
                <a:ext uri="{FF2B5EF4-FFF2-40B4-BE49-F238E27FC236}">
                  <a16:creationId xmlns:a16="http://schemas.microsoft.com/office/drawing/2014/main" id="{8BB8A90E-0F7B-6DB9-4CDD-8AE361800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24688" y="-80057"/>
              <a:ext cx="914400" cy="914400"/>
            </a:xfrm>
            <a:prstGeom prst="rect">
              <a:avLst/>
            </a:prstGeom>
          </p:spPr>
        </p:pic>
        <p:pic>
          <p:nvPicPr>
            <p:cNvPr id="15" name="Graphic 14" descr="Badge 1 with solid fill">
              <a:extLst>
                <a:ext uri="{FF2B5EF4-FFF2-40B4-BE49-F238E27FC236}">
                  <a16:creationId xmlns:a16="http://schemas.microsoft.com/office/drawing/2014/main" id="{432D606F-FB8E-36D5-87B6-796A48EBD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86329" y="193159"/>
              <a:ext cx="391117" cy="391117"/>
            </a:xfrm>
            <a:prstGeom prst="rect">
              <a:avLst/>
            </a:prstGeom>
          </p:spPr>
        </p:pic>
      </p:grpSp>
      <p:pic>
        <p:nvPicPr>
          <p:cNvPr id="19" name="Graphic 18" descr="Research with solid fill">
            <a:extLst>
              <a:ext uri="{FF2B5EF4-FFF2-40B4-BE49-F238E27FC236}">
                <a16:creationId xmlns:a16="http://schemas.microsoft.com/office/drawing/2014/main" id="{44732C9F-24C2-528D-4149-E7BB5D1759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7215" y="2965863"/>
            <a:ext cx="677831" cy="677831"/>
          </a:xfrm>
          <a:prstGeom prst="rect">
            <a:avLst/>
          </a:prstGeom>
        </p:spPr>
      </p:pic>
      <p:pic>
        <p:nvPicPr>
          <p:cNvPr id="21" name="Graphic 20" descr="Head with gears with solid fill">
            <a:extLst>
              <a:ext uri="{FF2B5EF4-FFF2-40B4-BE49-F238E27FC236}">
                <a16:creationId xmlns:a16="http://schemas.microsoft.com/office/drawing/2014/main" id="{68D9C598-24FB-9180-B9D5-A9AC7DEFFE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3391" y="4547372"/>
            <a:ext cx="757780" cy="75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6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3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5.1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3.4|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46AF6C8-510F-B843-927B-D228E6D21AE1}" vid="{401B834B-21C8-DD47-A919-8F9510F717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{DA3DCFB4-9847-D34B-A73B-734A654CEF15}tf16401378</Template>
  <TotalTime>26973</TotalTime>
  <Words>4092</Words>
  <Application>Microsoft Macintosh PowerPoint</Application>
  <PresentationFormat>On-screen Show (4:3)</PresentationFormat>
  <Paragraphs>675</Paragraphs>
  <Slides>66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7" baseType="lpstr">
      <vt:lpstr>Alegreya Sans</vt:lpstr>
      <vt:lpstr>Arial</vt:lpstr>
      <vt:lpstr>Calibri</vt:lpstr>
      <vt:lpstr>Cambria</vt:lpstr>
      <vt:lpstr>Consolas</vt:lpstr>
      <vt:lpstr>Corbel</vt:lpstr>
      <vt:lpstr>Lato</vt:lpstr>
      <vt:lpstr>Lato Black</vt:lpstr>
      <vt:lpstr>Palatino Linotype</vt:lpstr>
      <vt:lpstr>Wingdings</vt:lpstr>
      <vt:lpstr>Office Theme</vt:lpstr>
      <vt:lpstr>PowerPoint Presentation</vt:lpstr>
      <vt:lpstr>The Key Problem</vt:lpstr>
      <vt:lpstr>Traditional Solutions</vt:lpstr>
      <vt:lpstr>Key Observation 1</vt:lpstr>
      <vt:lpstr>Key Observation 2</vt:lpstr>
      <vt:lpstr>Caches are Getting Bigger and Slower…</vt:lpstr>
      <vt:lpstr>Our Goal</vt:lpstr>
      <vt:lpstr>PowerPoint Presentation</vt:lpstr>
      <vt:lpstr>Key Contribution</vt:lpstr>
      <vt:lpstr>Hermes Overview</vt:lpstr>
      <vt:lpstr>Hermes Overview</vt:lpstr>
      <vt:lpstr>Designing the Off-Chip Load Predictor</vt:lpstr>
      <vt:lpstr>POPET: Perceptron-Based Off-Chip Predictor</vt:lpstr>
      <vt:lpstr>Predicting using POPET</vt:lpstr>
      <vt:lpstr>Training POPET</vt:lpstr>
      <vt:lpstr>Evaluation</vt:lpstr>
      <vt:lpstr>Simulation Methodology</vt:lpstr>
      <vt:lpstr>Latency Configuration</vt:lpstr>
      <vt:lpstr>Single-Core Performance Improvement</vt:lpstr>
      <vt:lpstr>Increase in Main Memory Requests</vt:lpstr>
      <vt:lpstr>Performance with Varying Memory Bandwidth</vt:lpstr>
      <vt:lpstr>Performance with Varying Baseline Prefetcher</vt:lpstr>
      <vt:lpstr>Overhead of Hermes</vt:lpstr>
      <vt:lpstr>More in the Paper </vt:lpstr>
      <vt:lpstr>More in the Paper </vt:lpstr>
      <vt:lpstr>To Summarize…</vt:lpstr>
      <vt:lpstr>Summary</vt:lpstr>
      <vt:lpstr>Summary</vt:lpstr>
      <vt:lpstr>Hermes is Open Sourced</vt:lpstr>
      <vt:lpstr>Easy To Define Your Own Off-Chip Predictor</vt:lpstr>
      <vt:lpstr>Easy To Define Your Own Off-Chip Predictor</vt:lpstr>
      <vt:lpstr>Off-Chip Prediction Can Further Enable…</vt:lpstr>
      <vt:lpstr>PowerPoint Presentation</vt:lpstr>
      <vt:lpstr>Discussion</vt:lpstr>
      <vt:lpstr>BACKUP</vt:lpstr>
      <vt:lpstr>Initial Set of Program Features</vt:lpstr>
      <vt:lpstr>Selected Set of Program Features</vt:lpstr>
      <vt:lpstr>When A Feature Works/Does Not Work?</vt:lpstr>
      <vt:lpstr>What Happens in case of a Misprediction?</vt:lpstr>
      <vt:lpstr>Performance Headroom of Off-Chip Prediction</vt:lpstr>
      <vt:lpstr>System Parameters</vt:lpstr>
      <vt:lpstr>Evaluated Workloads</vt:lpstr>
      <vt:lpstr>Observation: Not All Off-Chip Loads are Prefetched</vt:lpstr>
      <vt:lpstr>Observation: Not All Off-Chip Loads are Prefetched</vt:lpstr>
      <vt:lpstr>Observation: With Large Cache Comes Longer Latency </vt:lpstr>
      <vt:lpstr>Observation: With Large Cache Comes Longer Latency </vt:lpstr>
      <vt:lpstr>What Fraction of Load Requests Goes Off-Chip?</vt:lpstr>
      <vt:lpstr>Off-Chip Prediction Quality: Defining Metrics</vt:lpstr>
      <vt:lpstr>Off-Chip Prediction Quality: Analysis</vt:lpstr>
      <vt:lpstr>Off-Chip Prediction Quality: Analysis</vt:lpstr>
      <vt:lpstr>Effect of Different Features</vt:lpstr>
      <vt:lpstr>Are All Features Required? (1)</vt:lpstr>
      <vt:lpstr>Are All Features Required? (2)</vt:lpstr>
      <vt:lpstr>Single-Core Performance</vt:lpstr>
      <vt:lpstr>Single-Core Performance Line Graph</vt:lpstr>
      <vt:lpstr>Single-Core Performance Against Prior Predictors</vt:lpstr>
      <vt:lpstr>Effect on Stall Cycles</vt:lpstr>
      <vt:lpstr>Eight-Core Performance</vt:lpstr>
      <vt:lpstr>Effect of Hermes Request Issue Latency</vt:lpstr>
      <vt:lpstr>Effect of Cache Hierarchy Access Latency</vt:lpstr>
      <vt:lpstr>Effect of Activation Threshold</vt:lpstr>
      <vt:lpstr>Power Overhead</vt:lpstr>
      <vt:lpstr>Effect of ROB Size</vt:lpstr>
      <vt:lpstr>Effect of LLC Size</vt:lpstr>
      <vt:lpstr>Accuracy and Coverage with Different Prefetchers</vt:lpstr>
      <vt:lpstr>Increase in Main Memory Requests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Rahul Bera</dc:creator>
  <cp:lastModifiedBy>Bera  Rahul</cp:lastModifiedBy>
  <cp:revision>2018</cp:revision>
  <dcterms:created xsi:type="dcterms:W3CDTF">2021-09-25T16:16:41Z</dcterms:created>
  <dcterms:modified xsi:type="dcterms:W3CDTF">2022-10-06T03:29:08Z</dcterms:modified>
</cp:coreProperties>
</file>