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sldIdLst>
    <p:sldId id="1317" r:id="rId2"/>
    <p:sldId id="1256" r:id="rId3"/>
    <p:sldId id="1444" r:id="rId4"/>
    <p:sldId id="1347" r:id="rId5"/>
    <p:sldId id="1436" r:id="rId6"/>
    <p:sldId id="1443" r:id="rId7"/>
    <p:sldId id="1354" r:id="rId8"/>
    <p:sldId id="1438" r:id="rId9"/>
    <p:sldId id="1448" r:id="rId10"/>
    <p:sldId id="1449" r:id="rId11"/>
    <p:sldId id="1445" r:id="rId12"/>
    <p:sldId id="1357" r:id="rId13"/>
    <p:sldId id="1362" r:id="rId14"/>
    <p:sldId id="1363" r:id="rId15"/>
    <p:sldId id="1446" r:id="rId16"/>
    <p:sldId id="1431" r:id="rId17"/>
    <p:sldId id="1246" r:id="rId18"/>
    <p:sldId id="1366" r:id="rId19"/>
    <p:sldId id="1447" r:id="rId20"/>
    <p:sldId id="1441" r:id="rId21"/>
    <p:sldId id="142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FFFF"/>
    <a:srgbClr val="FF00FF"/>
    <a:srgbClr val="997300"/>
    <a:srgbClr val="A9D18E"/>
    <a:srgbClr val="FFE699"/>
    <a:srgbClr val="0071C5"/>
    <a:srgbClr val="2F559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0" autoAdjust="0"/>
    <p:restoredTop sz="69639" autoAdjust="0"/>
  </p:normalViewPr>
  <p:slideViewPr>
    <p:cSldViewPr snapToGrid="0">
      <p:cViewPr varScale="1">
        <p:scale>
          <a:sx n="115" d="100"/>
          <a:sy n="115" d="100"/>
        </p:scale>
        <p:origin x="21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6" d="100"/>
        <a:sy n="12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IChannels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CH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Our </a:t>
            </a:r>
            <a:r>
              <a:rPr lang="en-US" sz="2400" dirty="0">
                <a:solidFill>
                  <a:srgbClr val="0066FF"/>
                </a:solidFill>
              </a:rPr>
              <a:t>rigorous characterization </a:t>
            </a:r>
            <a:r>
              <a:rPr lang="en-US" sz="2400" dirty="0"/>
              <a:t>or real system provide deep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insights</a:t>
            </a:r>
            <a:r>
              <a:rPr lang="en-US" sz="2400" dirty="0"/>
              <a:t> on current management mechanisms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r>
              <a:rPr lang="en-CH" sz="2400" dirty="0"/>
              <a:t>We find</a:t>
            </a:r>
            <a:r>
              <a:rPr lang="en-US" sz="2400" dirty="0"/>
              <a:t> that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core frequency reduction</a:t>
            </a:r>
            <a:r>
              <a:rPr lang="en-US" sz="2000" dirty="0"/>
              <a:t> that directly follows the execution of </a:t>
            </a:r>
            <a:r>
              <a:rPr lang="en-US" sz="2000" dirty="0">
                <a:solidFill>
                  <a:schemeClr val="accent6"/>
                </a:solidFill>
              </a:rPr>
              <a:t>PHIs</a:t>
            </a:r>
            <a:r>
              <a:rPr lang="en-US" sz="2000" dirty="0"/>
              <a:t> at the </a:t>
            </a:r>
            <a:r>
              <a:rPr lang="en-US" sz="2000" dirty="0">
                <a:solidFill>
                  <a:srgbClr val="0066FF"/>
                </a:solidFill>
              </a:rPr>
              <a:t>Turbo </a:t>
            </a:r>
            <a:r>
              <a:rPr lang="en-US" sz="2000" dirty="0"/>
              <a:t>frequency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is due to </a:t>
            </a:r>
            <a:r>
              <a:rPr lang="en-US" sz="2000" dirty="0">
                <a:solidFill>
                  <a:schemeClr val="accent5"/>
                </a:solidFill>
              </a:rPr>
              <a:t>maximum instantaneous current limit (</a:t>
            </a:r>
            <a:r>
              <a:rPr lang="en-US" sz="2000" dirty="0" err="1">
                <a:solidFill>
                  <a:schemeClr val="accent5"/>
                </a:solidFill>
              </a:rPr>
              <a:t>Icc</a:t>
            </a:r>
            <a:r>
              <a:rPr lang="en-US" sz="2000" baseline="-25000" dirty="0" err="1">
                <a:solidFill>
                  <a:schemeClr val="accent5"/>
                </a:solidFill>
              </a:rPr>
              <a:t>max</a:t>
            </a:r>
            <a:r>
              <a:rPr lang="en-US" sz="2000" dirty="0">
                <a:solidFill>
                  <a:schemeClr val="accent5"/>
                </a:solidFill>
              </a:rPr>
              <a:t>)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maximum voltage limit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2000" baseline="-25000" dirty="0" err="1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000" dirty="0"/>
              <a:t>protection mechanisms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en-US" sz="20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r>
              <a:rPr lang="en-US" sz="20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Secondly,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Power-gating AVX </a:t>
            </a:r>
            <a:r>
              <a:rPr lang="en-US" sz="2000" dirty="0"/>
              <a:t>execution units accounts for only </a:t>
            </a:r>
            <a:r>
              <a:rPr lang="en-US" sz="2000" dirty="0">
                <a:solidFill>
                  <a:srgbClr val="00B050"/>
                </a:solidFill>
              </a:rPr>
              <a:t>~0.1% </a:t>
            </a:r>
            <a:r>
              <a:rPr lang="en-US" sz="2000" dirty="0"/>
              <a:t>of the  </a:t>
            </a:r>
            <a:r>
              <a:rPr lang="en-US" sz="2000" dirty="0">
                <a:solidFill>
                  <a:srgbClr val="0066FF"/>
                </a:solidFill>
              </a:rPr>
              <a:t>total throttling </a:t>
            </a:r>
            <a:r>
              <a:rPr lang="en-US" sz="2000" dirty="0"/>
              <a:t>time observed when executing </a:t>
            </a:r>
            <a:r>
              <a:rPr lang="en-US" sz="2000" dirty="0">
                <a:solidFill>
                  <a:schemeClr val="accent6"/>
                </a:solidFill>
              </a:rPr>
              <a:t>PHIs.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Most of the </a:t>
            </a:r>
            <a:r>
              <a:rPr lang="en-US" sz="2000" dirty="0">
                <a:solidFill>
                  <a:srgbClr val="0066FF"/>
                </a:solidFill>
              </a:rPr>
              <a:t>throttling </a:t>
            </a:r>
            <a:r>
              <a:rPr lang="en-US" sz="2000" dirty="0"/>
              <a:t>time is due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voltage transitions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b="1" kern="120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en-US" sz="2000" b="1" kern="120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r>
              <a:rPr lang="en-US" sz="2000" dirty="0">
                <a:solidFill>
                  <a:srgbClr val="0066FF"/>
                </a:solidFill>
              </a:rPr>
              <a:t>Thirdly, Current management mechanisms </a:t>
            </a:r>
            <a:r>
              <a:rPr lang="en-US" sz="2000" dirty="0"/>
              <a:t>result in a </a:t>
            </a:r>
            <a:r>
              <a:rPr lang="en-US" sz="2000" dirty="0">
                <a:solidFill>
                  <a:srgbClr val="7030A0"/>
                </a:solidFill>
              </a:rPr>
              <a:t>multi-level throttling </a:t>
            </a:r>
            <a:r>
              <a:rPr lang="en-US" sz="2000" dirty="0"/>
              <a:t>period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depending on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computational intensity</a:t>
            </a:r>
            <a:r>
              <a:rPr lang="en-US" sz="2000" dirty="0"/>
              <a:t> of the </a:t>
            </a:r>
            <a:r>
              <a:rPr lang="en-US" sz="2000" dirty="0">
                <a:solidFill>
                  <a:schemeClr val="accent6"/>
                </a:solidFill>
              </a:rPr>
              <a:t>PHIs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endParaRPr lang="en-US" sz="20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Finally, The </a:t>
            </a:r>
            <a:r>
              <a:rPr lang="en-US" sz="2000" dirty="0">
                <a:solidFill>
                  <a:srgbClr val="0066FF"/>
                </a:solidFill>
              </a:rPr>
              <a:t>4</a:t>
            </a:r>
            <a:r>
              <a:rPr lang="en-US" sz="2000" spc="-30" dirty="0">
                <a:solidFill>
                  <a:srgbClr val="0066FF"/>
                </a:solidFill>
              </a:rPr>
              <a:t>× </a:t>
            </a:r>
            <a:r>
              <a:rPr lang="en-US" sz="2000" dirty="0">
                <a:solidFill>
                  <a:srgbClr val="0066FF"/>
                </a:solidFill>
              </a:rPr>
              <a:t>core IPC reduction </a:t>
            </a:r>
            <a:r>
              <a:rPr lang="en-US" sz="2000" dirty="0">
                <a:solidFill>
                  <a:prstClr val="black"/>
                </a:solidFill>
              </a:rPr>
              <a:t>that directly </a:t>
            </a:r>
            <a:r>
              <a:rPr lang="en-US" sz="2000" dirty="0">
                <a:solidFill>
                  <a:srgbClr val="0066FF"/>
                </a:solidFill>
              </a:rPr>
              <a:t>follows</a:t>
            </a:r>
            <a:r>
              <a:rPr lang="en-US" sz="2000" dirty="0">
                <a:solidFill>
                  <a:prstClr val="black"/>
                </a:solidFill>
              </a:rPr>
              <a:t> the execution of </a:t>
            </a:r>
            <a:r>
              <a:rPr lang="en-US" sz="2000" dirty="0">
                <a:solidFill>
                  <a:srgbClr val="70AD47"/>
                </a:solidFill>
              </a:rPr>
              <a:t>PHIs </a:t>
            </a:r>
            <a:r>
              <a:rPr lang="en-US" sz="2000" dirty="0"/>
              <a:t>because the core </a:t>
            </a:r>
            <a:r>
              <a:rPr lang="en-US" sz="2000" dirty="0">
                <a:solidFill>
                  <a:srgbClr val="FF0000"/>
                </a:solidFill>
              </a:rPr>
              <a:t>blocks the </a:t>
            </a:r>
            <a:r>
              <a:rPr lang="en-US" sz="2000" dirty="0">
                <a:solidFill>
                  <a:schemeClr val="accent1"/>
                </a:solidFill>
              </a:rPr>
              <a:t>front-end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back-end</a:t>
            </a:r>
            <a:r>
              <a:rPr lang="en-US" sz="2000" dirty="0"/>
              <a:t> </a:t>
            </a:r>
            <a:r>
              <a:rPr lang="en-US" sz="2000" dirty="0" err="1"/>
              <a:t>uop</a:t>
            </a:r>
            <a:r>
              <a:rPr lang="en-US" sz="2000" dirty="0"/>
              <a:t> delivery during </a:t>
            </a:r>
            <a:r>
              <a:rPr lang="en-US" sz="2000" dirty="0">
                <a:solidFill>
                  <a:srgbClr val="7030A0"/>
                </a:solidFill>
              </a:rPr>
              <a:t>75% </a:t>
            </a:r>
            <a:r>
              <a:rPr lang="en-US" sz="2000" dirty="0"/>
              <a:t>of the time for </a:t>
            </a:r>
            <a:r>
              <a:rPr lang="en-US" sz="2000" dirty="0">
                <a:solidFill>
                  <a:srgbClr val="FF0000"/>
                </a:solidFill>
              </a:rPr>
              <a:t>both</a:t>
            </a:r>
            <a:r>
              <a:rPr lang="en-US" sz="2000" dirty="0"/>
              <a:t> threads in an </a:t>
            </a:r>
            <a:r>
              <a:rPr lang="en-US" sz="2000" dirty="0">
                <a:solidFill>
                  <a:srgbClr val="7030A0"/>
                </a:solidFill>
              </a:rPr>
              <a:t>SMT</a:t>
            </a:r>
            <a:r>
              <a:rPr lang="en-US" sz="2000" dirty="0"/>
              <a:t> Core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20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9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the </a:t>
            </a:r>
            <a:r>
              <a:rPr lang="en-US" b="1" dirty="0">
                <a:solidFill>
                  <a:srgbClr val="0066FF"/>
                </a:solidFill>
              </a:rPr>
              <a:t>Covert Channels of IChannels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r>
              <a:rPr lang="en-US" sz="2000" dirty="0"/>
              <a:t>The threat model consists of two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malicious</a:t>
            </a:r>
            <a:r>
              <a:rPr lang="en-US" sz="2000" dirty="0"/>
              <a:t> user-level attacker applications, </a:t>
            </a:r>
            <a:r>
              <a:rPr lang="en-US" sz="2000" dirty="0">
                <a:solidFill>
                  <a:schemeClr val="accent6"/>
                </a:solidFill>
              </a:rPr>
              <a:t>sender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66FF"/>
                </a:solidFill>
              </a:rPr>
              <a:t>receiver</a:t>
            </a:r>
            <a:r>
              <a:rPr lang="en-US" sz="2000" dirty="0"/>
              <a:t>, which cannot communicate through overt channels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r>
              <a:rPr lang="en-US" sz="2000" dirty="0"/>
              <a:t>We build </a:t>
            </a:r>
            <a:r>
              <a:rPr lang="en-US" sz="2000" dirty="0">
                <a:solidFill>
                  <a:srgbClr val="7030A0"/>
                </a:solidFill>
              </a:rPr>
              <a:t>three</a:t>
            </a:r>
            <a:r>
              <a:rPr lang="en-US" sz="2000" dirty="0"/>
              <a:t> high-throughput covert channels between </a:t>
            </a:r>
            <a:r>
              <a:rPr lang="en-US" sz="2000" dirty="0">
                <a:solidFill>
                  <a:schemeClr val="accent6"/>
                </a:solidFill>
              </a:rPr>
              <a:t>sender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66FF"/>
                </a:solidFill>
              </a:rPr>
              <a:t>receiver </a:t>
            </a:r>
            <a:r>
              <a:rPr lang="en-US" sz="2000" dirty="0"/>
              <a:t>that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exploit throttling</a:t>
            </a:r>
            <a:r>
              <a:rPr lang="en-US" sz="2000" dirty="0">
                <a:solidFill>
                  <a:srgbClr val="7030A0"/>
                </a:solidFill>
              </a:rPr>
              <a:t> side-effects </a:t>
            </a:r>
            <a:r>
              <a:rPr lang="en-US" sz="2000" dirty="0"/>
              <a:t>of current management mechanisms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/>
            <a:r>
              <a:rPr lang="en-US" sz="1600" dirty="0"/>
              <a:t>On the </a:t>
            </a:r>
            <a:r>
              <a:rPr lang="en-US" sz="1600" dirty="0">
                <a:solidFill>
                  <a:schemeClr val="accent2"/>
                </a:solidFill>
              </a:rPr>
              <a:t>same hardware thread</a:t>
            </a:r>
          </a:p>
          <a:p>
            <a:pPr lvl="1"/>
            <a:r>
              <a:rPr lang="en-US" sz="1600" dirty="0"/>
              <a:t>Across </a:t>
            </a:r>
            <a:r>
              <a:rPr lang="en-US" sz="1600" dirty="0">
                <a:solidFill>
                  <a:schemeClr val="accent1"/>
                </a:solidFill>
              </a:rPr>
              <a:t>SMT threads</a:t>
            </a:r>
            <a:r>
              <a:rPr lang="en-US" sz="1600" dirty="0"/>
              <a:t>, and </a:t>
            </a:r>
          </a:p>
          <a:p>
            <a:pPr lvl="1"/>
            <a:r>
              <a:rPr lang="en-US" sz="1600" dirty="0"/>
              <a:t>Across </a:t>
            </a:r>
            <a:r>
              <a:rPr lang="en-US" sz="1600" dirty="0">
                <a:solidFill>
                  <a:srgbClr val="7030A0"/>
                </a:solidFill>
              </a:rPr>
              <a:t>cores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2000" dirty="0"/>
              <a:t>Each covert channel sends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 bits </a:t>
            </a:r>
            <a:r>
              <a:rPr lang="en-US" sz="2000" dirty="0"/>
              <a:t>from </a:t>
            </a:r>
            <a:r>
              <a:rPr lang="en-US" sz="2000" dirty="0">
                <a:solidFill>
                  <a:schemeClr val="accent6"/>
                </a:solidFill>
              </a:rPr>
              <a:t>Sender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0066FF"/>
                </a:solidFill>
              </a:rPr>
              <a:t>Receiver </a:t>
            </a:r>
            <a:r>
              <a:rPr lang="en-US" sz="2000" dirty="0"/>
              <a:t>in every </a:t>
            </a:r>
            <a:r>
              <a:rPr lang="en-US" sz="2000" dirty="0">
                <a:solidFill>
                  <a:schemeClr val="accent5"/>
                </a:solidFill>
              </a:rPr>
              <a:t>transaction</a:t>
            </a:r>
            <a:r>
              <a:rPr lang="en-US" sz="2000" dirty="0">
                <a:solidFill>
                  <a:srgbClr val="0066FF"/>
                </a:solidFill>
              </a:rPr>
              <a:t>. </a:t>
            </a:r>
          </a:p>
          <a:p>
            <a:r>
              <a:rPr lang="en-US" sz="2000" dirty="0">
                <a:solidFill>
                  <a:srgbClr val="0066FF"/>
                </a:solidFill>
              </a:rPr>
              <a:t>            </a:t>
            </a:r>
            <a:r>
              <a:rPr lang="en-US" sz="1600" dirty="0"/>
              <a:t>Each covert channel should wait for </a:t>
            </a:r>
            <a:r>
              <a:rPr lang="en-US" sz="1600" dirty="0">
                <a:solidFill>
                  <a:srgbClr val="C00000"/>
                </a:solidFill>
              </a:rPr>
              <a:t>reset-time</a:t>
            </a:r>
            <a:r>
              <a:rPr lang="en-US" sz="1600" dirty="0"/>
              <a:t> before starting a new </a:t>
            </a:r>
            <a:r>
              <a:rPr lang="en-US" sz="1600" dirty="0">
                <a:solidFill>
                  <a:schemeClr val="accent5"/>
                </a:solidFill>
              </a:rPr>
              <a:t>transaction</a:t>
            </a:r>
            <a:endParaRPr lang="en-US" sz="1600" dirty="0"/>
          </a:p>
          <a:p>
            <a:pPr lvl="1"/>
            <a:r>
              <a:rPr lang="en-US" sz="1600" dirty="0"/>
              <a:t>We demonstrate the covert channels on Intel </a:t>
            </a:r>
            <a:r>
              <a:rPr lang="en-US" sz="1600" dirty="0">
                <a:solidFill>
                  <a:srgbClr val="7030A0"/>
                </a:solidFill>
              </a:rPr>
              <a:t>Cannon Lake </a:t>
            </a:r>
            <a:r>
              <a:rPr lang="en-US" sz="1600" dirty="0"/>
              <a:t>real system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600" dirty="0"/>
          </a:p>
          <a:p>
            <a:pPr lvl="1"/>
            <a:endParaRPr lang="en-US" sz="1800" dirty="0">
              <a:solidFill>
                <a:schemeClr val="accent6"/>
              </a:solidFill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4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rtl="0" eaLnBrk="1" fontAlgn="auto" latinLnBrk="0" hangingPunct="1"/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I’ll present only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Third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covert channel, </a:t>
            </a:r>
            <a:r>
              <a:rPr lang="en-US" sz="1200" dirty="0" err="1"/>
              <a:t>IccCoresCovert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established </a:t>
            </a:r>
            <a:r>
              <a:rPr lang="en-US" dirty="0"/>
              <a:t>across different physical cores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CH" dirty="0">
              <a:effectLst/>
            </a:endParaRP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>
              <a:buClr>
                <a:schemeClr val="tx1"/>
              </a:buClr>
            </a:pPr>
            <a:r>
              <a:rPr lang="en-US" sz="1800" b="1" dirty="0" err="1">
                <a:solidFill>
                  <a:schemeClr val="accent2"/>
                </a:solidFill>
              </a:rPr>
              <a:t>IccCoresCovert</a:t>
            </a:r>
            <a:r>
              <a:rPr lang="en-US" sz="1800" dirty="0"/>
              <a:t> covert channel utilizes the </a:t>
            </a:r>
            <a:r>
              <a:rPr lang="en-US" sz="1800" dirty="0">
                <a:solidFill>
                  <a:schemeClr val="accent6"/>
                </a:solidFill>
              </a:rPr>
              <a:t>side effect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Multi-Throttling-Cores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/>
          </a:p>
          <a:p>
            <a:r>
              <a:rPr lang="en-US" sz="1800" dirty="0"/>
              <a:t>In this side effect, when two cores execute PHIs at similar times, the throttling periods are exacerbated proportionally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computational intensity </a:t>
            </a:r>
            <a:r>
              <a:rPr lang="en-US" sz="1800" dirty="0"/>
              <a:t>of each </a:t>
            </a:r>
            <a:r>
              <a:rPr lang="en-US" sz="1800" dirty="0">
                <a:solidFill>
                  <a:schemeClr val="accent6"/>
                </a:solidFill>
              </a:rPr>
              <a:t>PHI</a:t>
            </a:r>
            <a:r>
              <a:rPr lang="en-US" sz="1800" dirty="0"/>
              <a:t> executed in </a:t>
            </a:r>
            <a:r>
              <a:rPr lang="en-US" sz="1800" dirty="0">
                <a:solidFill>
                  <a:srgbClr val="7030A0"/>
                </a:solidFill>
              </a:rPr>
              <a:t>each core.</a:t>
            </a:r>
            <a:endParaRPr lang="en-US" sz="1800" dirty="0"/>
          </a:p>
          <a:p>
            <a:pPr lvl="0"/>
            <a:r>
              <a:rPr lang="en-US" sz="1600" dirty="0"/>
              <a:t>This increase in the throttling period is because the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power management unit (PMU)  </a:t>
            </a:r>
            <a:r>
              <a:rPr lang="en-US" sz="1600" dirty="0"/>
              <a:t>waits until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voltage transition</a:t>
            </a:r>
            <a:r>
              <a:rPr lang="en-US" sz="1600" dirty="0"/>
              <a:t> for core </a:t>
            </a:r>
            <a:r>
              <a:rPr lang="en-US" sz="1600" dirty="0">
                <a:solidFill>
                  <a:srgbClr val="00B050"/>
                </a:solidFill>
              </a:rPr>
              <a:t>A</a:t>
            </a:r>
            <a:r>
              <a:rPr lang="en-US" sz="1600" dirty="0"/>
              <a:t> to complete before starting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voltage transition </a:t>
            </a:r>
            <a:r>
              <a:rPr lang="en-US" sz="1600" dirty="0"/>
              <a:t>for core </a:t>
            </a:r>
            <a:r>
              <a:rPr lang="en-US" sz="1600" dirty="0">
                <a:solidFill>
                  <a:srgbClr val="0066FF"/>
                </a:solidFill>
              </a:rPr>
              <a:t>B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As illustrated here: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66FF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in core0 and 1 starts executing </a:t>
            </a:r>
            <a:r>
              <a:rPr lang="en-US" dirty="0">
                <a:solidFill>
                  <a:srgbClr val="C00000"/>
                </a:solidFill>
              </a:rPr>
              <a:t>Inst0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66FF"/>
                </a:solidFill>
              </a:rPr>
              <a:t>128b-Heavy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loop both with  </a:t>
            </a:r>
            <a:r>
              <a:rPr lang="en-US" dirty="0">
                <a:solidFill>
                  <a:srgbClr val="0066FF"/>
                </a:solidFill>
              </a:rPr>
              <a:t>IPC of 1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C00000"/>
                </a:solidFill>
              </a:rPr>
              <a:t> T1 </a:t>
            </a:r>
            <a:r>
              <a:rPr lang="en-US" dirty="0">
                <a:solidFill>
                  <a:schemeClr val="tx1"/>
                </a:solidFill>
              </a:rPr>
              <a:t>loops are throttled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CH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Once the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target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dirty="0">
                <a:solidFill>
                  <a:schemeClr val="tx1"/>
                </a:solidFill>
              </a:rPr>
              <a:t> is reached,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throttling is </a:t>
            </a:r>
            <a:r>
              <a:rPr lang="en-US" dirty="0">
                <a:solidFill>
                  <a:srgbClr val="C00000"/>
                </a:solidFill>
              </a:rPr>
              <a:t>stopped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CH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continues to be throttled since the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PMU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not handle </a:t>
            </a:r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transition </a:t>
            </a:r>
            <a:r>
              <a:rPr lang="en-US" dirty="0">
                <a:solidFill>
                  <a:schemeClr val="tx1"/>
                </a:solidFill>
              </a:rPr>
              <a:t>until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target </a:t>
            </a:r>
            <a:r>
              <a:rPr lang="en-US" dirty="0">
                <a:solidFill>
                  <a:schemeClr val="tx1"/>
                </a:solidFill>
              </a:rPr>
              <a:t>is reached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CH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</a:rPr>
              <a:t>T1 </a:t>
            </a:r>
            <a:r>
              <a:rPr lang="en-US" dirty="0">
                <a:solidFill>
                  <a:srgbClr val="0066FF"/>
                </a:solidFill>
              </a:rPr>
              <a:t>TP</a:t>
            </a:r>
            <a:r>
              <a:rPr lang="en-US" dirty="0">
                <a:solidFill>
                  <a:schemeClr val="tx1"/>
                </a:solidFill>
              </a:rPr>
              <a:t> depends on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computational intensity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Inst0</a:t>
            </a:r>
            <a:r>
              <a:rPr lang="en-US" dirty="0">
                <a:solidFill>
                  <a:schemeClr val="tx1"/>
                </a:solidFill>
              </a:rPr>
              <a:t>, which determines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en-US" dirty="0">
                <a:solidFill>
                  <a:schemeClr val="tx1"/>
                </a:solidFill>
              </a:rPr>
              <a:t> to which the </a:t>
            </a:r>
            <a:r>
              <a:rPr lang="en-US" dirty="0">
                <a:solidFill>
                  <a:schemeClr val="accent5"/>
                </a:solidFill>
              </a:rPr>
              <a:t>PMU</a:t>
            </a:r>
            <a:r>
              <a:rPr lang="en-US" dirty="0">
                <a:solidFill>
                  <a:schemeClr val="tx1"/>
                </a:solidFill>
              </a:rPr>
              <a:t> needs to increase the supply voltage before handling </a:t>
            </a:r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transition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 </a:t>
            </a:r>
            <a:endParaRPr lang="en-CH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9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IccCoresCovert</a:t>
            </a:r>
            <a:r>
              <a:rPr lang="en-US" sz="1800" dirty="0"/>
              <a:t> exploits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Multi-Throttling-Cores</a:t>
            </a:r>
            <a:r>
              <a:rPr lang="en-US" sz="1800" dirty="0"/>
              <a:t> side-effect to build a covert channel between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66FF"/>
                </a:solidFill>
              </a:rPr>
              <a:t>Receiver: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endParaRPr lang="en-US" sz="1800" dirty="0">
              <a:solidFill>
                <a:srgbClr val="0066FF"/>
              </a:solidFill>
            </a:endParaRPr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executes a PHI</a:t>
            </a:r>
            <a:r>
              <a:rPr lang="en-US" sz="1800" b="1" dirty="0"/>
              <a:t> </a:t>
            </a:r>
            <a:r>
              <a:rPr lang="en-US" sz="1800" dirty="0"/>
              <a:t>loop with a computational intensity level depending on the values of </a:t>
            </a:r>
            <a:r>
              <a:rPr lang="en-US" sz="1800" dirty="0">
                <a:solidFill>
                  <a:srgbClr val="C00000"/>
                </a:solidFill>
              </a:rPr>
              <a:t>two secret bits </a:t>
            </a:r>
            <a:r>
              <a:rPr lang="en-US" sz="1800" dirty="0"/>
              <a:t>it wants to send 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rgbClr val="0066FF"/>
                </a:solidFill>
              </a:rPr>
              <a:t>Receiver</a:t>
            </a:r>
            <a:r>
              <a:rPr lang="en-US" sz="1800" dirty="0"/>
              <a:t> can infer the </a:t>
            </a:r>
            <a:r>
              <a:rPr lang="en-US" sz="1800" dirty="0">
                <a:solidFill>
                  <a:srgbClr val="C00000"/>
                </a:solidFill>
              </a:rPr>
              <a:t>two bits</a:t>
            </a:r>
            <a:r>
              <a:rPr lang="en-US" sz="1800" dirty="0"/>
              <a:t> sent by the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based on the measured </a:t>
            </a:r>
            <a:r>
              <a:rPr lang="en-US" sz="1800" b="1" dirty="0"/>
              <a:t>throttling period </a:t>
            </a:r>
            <a:r>
              <a:rPr lang="en-US" sz="1800" dirty="0"/>
              <a:t>of the </a:t>
            </a:r>
            <a:r>
              <a:rPr lang="en-US" sz="1800" dirty="0">
                <a:solidFill>
                  <a:srgbClr val="00B050"/>
                </a:solidFill>
              </a:rPr>
              <a:t>128b_Heavy </a:t>
            </a:r>
            <a:r>
              <a:rPr lang="en-US" sz="1800" dirty="0"/>
              <a:t>loop  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r>
              <a:rPr lang="en-US" sz="1400" dirty="0"/>
              <a:t>The higher the power required by the PHI</a:t>
            </a:r>
            <a:r>
              <a:rPr lang="en-US" sz="1400" b="1" dirty="0"/>
              <a:t> </a:t>
            </a:r>
            <a:r>
              <a:rPr lang="en-US" sz="1400" dirty="0"/>
              <a:t>loop</a:t>
            </a:r>
            <a:r>
              <a:rPr lang="en-US" sz="1400" b="1" dirty="0"/>
              <a:t> </a:t>
            </a:r>
            <a:r>
              <a:rPr lang="en-US" sz="1400" dirty="0"/>
              <a:t>executed by the </a:t>
            </a:r>
            <a:r>
              <a:rPr lang="en-US" sz="1400" dirty="0">
                <a:solidFill>
                  <a:schemeClr val="accent6"/>
                </a:solidFill>
              </a:rPr>
              <a:t>Sender</a:t>
            </a:r>
            <a:r>
              <a:rPr lang="en-US" sz="1400" dirty="0"/>
              <a:t>, the higher the TP experienced by the </a:t>
            </a:r>
            <a:r>
              <a:rPr lang="en-US" sz="1400" dirty="0">
                <a:solidFill>
                  <a:srgbClr val="0066FF"/>
                </a:solidFill>
              </a:rPr>
              <a:t>Receiver</a:t>
            </a:r>
            <a:r>
              <a:rPr lang="en-US" sz="1400" dirty="0"/>
              <a:t> will be 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40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389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next present our evaluation of IChannels </a:t>
            </a:r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r>
              <a:rPr lang="en-US" sz="2200" dirty="0"/>
              <a:t>We evaluate </a:t>
            </a:r>
            <a:r>
              <a:rPr lang="en-US" sz="2200" dirty="0">
                <a:solidFill>
                  <a:schemeClr val="accent6"/>
                </a:solidFill>
              </a:rPr>
              <a:t>IChannels</a:t>
            </a:r>
            <a:r>
              <a:rPr lang="en-US" sz="2200" dirty="0"/>
              <a:t> on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Coffee Lake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Cannon Lake</a:t>
            </a: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r>
              <a:rPr lang="en-US" sz="2800" dirty="0"/>
              <a:t>Our main workloads are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Proof-of-concept </a:t>
            </a:r>
            <a:r>
              <a:rPr lang="en-US" sz="2600" dirty="0"/>
              <a:t>codes of the covert channels </a:t>
            </a:r>
            <a:r>
              <a:rPr lang="en-US" sz="900" dirty="0"/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900" dirty="0"/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/>
              <a:t>We compare </a:t>
            </a:r>
            <a:r>
              <a:rPr lang="en-US" sz="2300" dirty="0">
                <a:solidFill>
                  <a:schemeClr val="accent6"/>
                </a:solidFill>
              </a:rPr>
              <a:t>IChannels</a:t>
            </a:r>
            <a:r>
              <a:rPr lang="en-US" sz="2300" dirty="0"/>
              <a:t> to </a:t>
            </a:r>
            <a:r>
              <a:rPr lang="en-US" sz="2300" dirty="0">
                <a:solidFill>
                  <a:srgbClr val="7030A0"/>
                </a:solidFill>
              </a:rPr>
              <a:t>four</a:t>
            </a:r>
            <a:r>
              <a:rPr lang="en-US" sz="2300" dirty="0"/>
              <a:t> recent  works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>
              <a:spcBef>
                <a:spcPts val="0"/>
              </a:spcBef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000" dirty="0"/>
              <a:t>We proposed three mitigation mechanisms. Please see our paper</a:t>
            </a:r>
            <a:r>
              <a:rPr lang="en-US" sz="2000" dirty="0"/>
              <a:t> </a:t>
            </a:r>
            <a:r>
              <a:rPr lang="en-US" sz="2000" b="1" dirty="0"/>
              <a:t>[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END]</a:t>
            </a:r>
            <a:endParaRPr lang="en-US" sz="2000" b="1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8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150" dirty="0"/>
          </a:p>
          <a:p>
            <a:r>
              <a:rPr lang="en-US" sz="2150" dirty="0"/>
              <a:t>We compare </a:t>
            </a:r>
            <a:r>
              <a:rPr lang="en-US" sz="2150" dirty="0" err="1">
                <a:solidFill>
                  <a:schemeClr val="accent6"/>
                </a:solidFill>
              </a:rPr>
              <a:t>IccThreadCovert</a:t>
            </a:r>
            <a:r>
              <a:rPr lang="en-US" sz="2150" dirty="0"/>
              <a:t> against </a:t>
            </a:r>
            <a:r>
              <a:rPr lang="en-US" sz="2150" dirty="0" err="1">
                <a:solidFill>
                  <a:srgbClr val="7030A0"/>
                </a:solidFill>
              </a:rPr>
              <a:t>NetSpectre</a:t>
            </a:r>
            <a:endParaRPr lang="en-US" sz="2150" dirty="0">
              <a:solidFill>
                <a:srgbClr val="7030A0"/>
              </a:solidFill>
            </a:endParaRPr>
          </a:p>
          <a:p>
            <a:pPr lvl="1"/>
            <a:r>
              <a:rPr lang="en-US" sz="1750" dirty="0"/>
              <a:t>The </a:t>
            </a:r>
            <a:r>
              <a:rPr lang="en-US" sz="1750" dirty="0">
                <a:solidFill>
                  <a:srgbClr val="0066FF"/>
                </a:solidFill>
              </a:rPr>
              <a:t>state-of-the-art</a:t>
            </a:r>
            <a:r>
              <a:rPr lang="en-US" sz="1750" dirty="0"/>
              <a:t> work that exploits the </a:t>
            </a:r>
            <a:r>
              <a:rPr lang="en-US" sz="1750" dirty="0">
                <a:solidFill>
                  <a:schemeClr val="accent4">
                    <a:lumMod val="75000"/>
                  </a:schemeClr>
                </a:solidFill>
              </a:rPr>
              <a:t>variable latency of PHIs </a:t>
            </a:r>
            <a:r>
              <a:rPr lang="en-US" sz="1750" dirty="0"/>
              <a:t>to create a covert channel between two execution contexts running on the </a:t>
            </a:r>
            <a:r>
              <a:rPr lang="en-US" sz="1750" dirty="0">
                <a:solidFill>
                  <a:srgbClr val="0066FF"/>
                </a:solidFill>
              </a:rPr>
              <a:t>same hardware thread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75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 The </a:t>
            </a:r>
            <a:r>
              <a:rPr lang="en-US" sz="2150" dirty="0" err="1">
                <a:solidFill>
                  <a:srgbClr val="7030A0"/>
                </a:solidFill>
              </a:rPr>
              <a:t>NetSpectre</a:t>
            </a:r>
            <a:r>
              <a:rPr lang="en-US" sz="2150" dirty="0"/>
              <a:t> covert channel can send </a:t>
            </a:r>
            <a:r>
              <a:rPr lang="en-US" sz="2150" dirty="0">
                <a:solidFill>
                  <a:srgbClr val="FF0000"/>
                </a:solidFill>
              </a:rPr>
              <a:t>one bit </a:t>
            </a:r>
            <a:r>
              <a:rPr lang="en-US" sz="2150" dirty="0"/>
              <a:t>per transaction, </a:t>
            </a:r>
            <a:r>
              <a:rPr lang="en-US" sz="24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150" dirty="0"/>
          </a:p>
          <a:p>
            <a:pPr lvl="1"/>
            <a:r>
              <a:rPr lang="en-US" sz="1750" dirty="0">
                <a:solidFill>
                  <a:schemeClr val="accent6"/>
                </a:solidFill>
              </a:rPr>
              <a:t>While our </a:t>
            </a:r>
            <a:r>
              <a:rPr lang="en-US" sz="1750" dirty="0" err="1">
                <a:solidFill>
                  <a:schemeClr val="accent6"/>
                </a:solidFill>
              </a:rPr>
              <a:t>IccThreadCovert</a:t>
            </a:r>
            <a:r>
              <a:rPr lang="en-US" sz="1750" dirty="0"/>
              <a:t> covert channel can send </a:t>
            </a:r>
            <a:r>
              <a:rPr lang="en-US" sz="1750" dirty="0">
                <a:solidFill>
                  <a:srgbClr val="00B050"/>
                </a:solidFill>
              </a:rPr>
              <a:t>two bits </a:t>
            </a:r>
            <a:r>
              <a:rPr lang="en-US" sz="1750" dirty="0"/>
              <a:t>per transaction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7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4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r>
              <a:rPr lang="en-US" sz="2000" dirty="0"/>
              <a:t>We compare </a:t>
            </a:r>
            <a:r>
              <a:rPr lang="en-US" sz="2000" dirty="0" err="1">
                <a:solidFill>
                  <a:schemeClr val="accent6"/>
                </a:solidFill>
              </a:rPr>
              <a:t>IccSMTcovert</a:t>
            </a:r>
            <a:r>
              <a:rPr lang="en-US" sz="2000" dirty="0"/>
              <a:t> and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IccCoresCovert</a:t>
            </a:r>
            <a:r>
              <a:rPr lang="en-US" sz="2000" dirty="0"/>
              <a:t> against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DFScovert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TurboCC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PowerT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1800" dirty="0"/>
              <a:t>The state-of-the-art works that exploit different </a:t>
            </a:r>
            <a:r>
              <a:rPr lang="en-US" sz="1800" dirty="0">
                <a:solidFill>
                  <a:schemeClr val="accent5"/>
                </a:solidFill>
              </a:rPr>
              <a:t>power management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5"/>
                </a:solidFill>
              </a:rPr>
              <a:t>mechanisms</a:t>
            </a:r>
            <a:r>
              <a:rPr lang="en-US" sz="1800" dirty="0"/>
              <a:t> of modern processors to build covert channels </a:t>
            </a:r>
            <a:r>
              <a:rPr lang="en-US" sz="1800" dirty="0">
                <a:solidFill>
                  <a:srgbClr val="0066FF"/>
                </a:solidFill>
              </a:rPr>
              <a:t>across cores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6"/>
                </a:solidFill>
              </a:rPr>
              <a:t>SMT threads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chemeClr val="accent6"/>
                </a:solidFill>
              </a:rPr>
              <a:t>IccSMTcovert</a:t>
            </a:r>
            <a:r>
              <a:rPr lang="en-US" sz="2000" dirty="0"/>
              <a:t>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IccCoresCovert</a:t>
            </a:r>
            <a:r>
              <a:rPr lang="en-US" sz="2000" dirty="0"/>
              <a:t> throughput is </a:t>
            </a:r>
          </a:p>
          <a:p>
            <a:r>
              <a:rPr lang="en-US" sz="2000" dirty="0"/>
              <a:t>145 </a:t>
            </a:r>
            <a:r>
              <a:rPr lang="en-US" sz="2000" spc="-30" dirty="0"/>
              <a:t>times</a:t>
            </a:r>
            <a:r>
              <a:rPr lang="en-US" sz="2000" dirty="0"/>
              <a:t>, </a:t>
            </a:r>
          </a:p>
          <a:p>
            <a:r>
              <a:rPr lang="en-US" sz="2000" dirty="0"/>
              <a:t>47 </a:t>
            </a:r>
            <a:r>
              <a:rPr lang="en-US" sz="2000" spc="-30" dirty="0"/>
              <a:t>time </a:t>
            </a:r>
            <a:r>
              <a:rPr lang="en-US" sz="2000" dirty="0"/>
              <a:t>, and </a:t>
            </a:r>
          </a:p>
          <a:p>
            <a:r>
              <a:rPr lang="en-US" sz="2000" dirty="0"/>
              <a:t>24</a:t>
            </a:r>
            <a:r>
              <a:rPr lang="en-US" sz="2000" spc="-30" dirty="0"/>
              <a:t> time </a:t>
            </a:r>
          </a:p>
          <a:p>
            <a:r>
              <a:rPr lang="en-US" sz="1800" dirty="0"/>
              <a:t>The throughput of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DFScovert</a:t>
            </a:r>
            <a:r>
              <a:rPr lang="en-US" sz="1800" dirty="0"/>
              <a:t>, </a:t>
            </a:r>
          </a:p>
          <a:p>
            <a:r>
              <a:rPr lang="en-US" sz="1800" dirty="0" err="1">
                <a:solidFill>
                  <a:srgbClr val="7030A0"/>
                </a:solidFill>
              </a:rPr>
              <a:t>TurboCC</a:t>
            </a:r>
            <a:r>
              <a:rPr lang="en-US" sz="1800" dirty="0"/>
              <a:t>, and </a:t>
            </a:r>
          </a:p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PowerT</a:t>
            </a:r>
            <a:r>
              <a:rPr lang="en-US" sz="1800" dirty="0"/>
              <a:t>, </a:t>
            </a:r>
            <a:r>
              <a:rPr lang="en-US" sz="1800" b="1" dirty="0"/>
              <a:t>respectively</a:t>
            </a:r>
            <a:r>
              <a:rPr lang="en-US" sz="180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/>
          </a:p>
          <a:p>
            <a:r>
              <a:rPr lang="en-US" sz="2000" dirty="0"/>
              <a:t>The three works exploit </a:t>
            </a:r>
            <a:r>
              <a:rPr lang="en-US" sz="2000" dirty="0">
                <a:solidFill>
                  <a:srgbClr val="C00000"/>
                </a:solidFill>
              </a:rPr>
              <a:t>slow</a:t>
            </a:r>
            <a:r>
              <a:rPr lang="en-US" sz="2000" dirty="0"/>
              <a:t> mechanisms </a:t>
            </a: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5"/>
                </a:solidFill>
              </a:rPr>
              <a:t>current management </a:t>
            </a:r>
            <a:r>
              <a:rPr lang="en-US" sz="1800" dirty="0">
                <a:solidFill>
                  <a:srgbClr val="7030A0"/>
                </a:solidFill>
              </a:rPr>
              <a:t>side-effects</a:t>
            </a:r>
            <a:r>
              <a:rPr lang="en-US" sz="1800" dirty="0">
                <a:solidFill>
                  <a:schemeClr val="accent5"/>
                </a:solidFill>
              </a:rPr>
              <a:t> </a:t>
            </a:r>
            <a:r>
              <a:rPr lang="en-US" sz="1800" dirty="0"/>
              <a:t>that our </a:t>
            </a:r>
            <a:r>
              <a:rPr lang="en-US" sz="1800" dirty="0">
                <a:solidFill>
                  <a:schemeClr val="accent6"/>
                </a:solidFill>
              </a:rPr>
              <a:t>IChannels</a:t>
            </a:r>
            <a:r>
              <a:rPr lang="en-US" sz="1800" dirty="0"/>
              <a:t> exploits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00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 me quickly conclude my talk </a:t>
            </a:r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endParaRPr lang="en-US" b="0" baseline="0" dirty="0"/>
          </a:p>
          <a:p>
            <a:r>
              <a:rPr lang="en-US" sz="1700" b="1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management mechanisms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throttle instruction execution and adjust voltage/frequency to accommodate 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power-hungry instructions (PHIs)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These mechanisms may </a:t>
            </a:r>
            <a:r>
              <a:rPr lang="en-US" sz="17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compromise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 system’s confidentiality guarantees </a:t>
            </a:r>
            <a:r>
              <a:rPr lang="en-US" sz="1800" b="1" baseline="0" dirty="0"/>
              <a:t>[CLICK]</a:t>
            </a:r>
          </a:p>
          <a:p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u="none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Goal is </a:t>
            </a:r>
            <a:r>
              <a:rPr lang="en-US" sz="1700" u="non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baseline="0" dirty="0"/>
              <a:t>[CLICK]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First to Understand the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throttling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side-effects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of current management mechanisms </a:t>
            </a:r>
            <a:r>
              <a:rPr lang="en-US" sz="1600" b="1" baseline="0" dirty="0"/>
              <a:t>[CLICK]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Secondly to Build high-capacity </a:t>
            </a:r>
            <a:r>
              <a:rPr lang="en-US" sz="170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covert channels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between otherwise isolated </a:t>
            </a:r>
            <a:r>
              <a:rPr lang="en-US" sz="17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execution contexts </a:t>
            </a:r>
            <a:r>
              <a:rPr lang="en-US" sz="1600" b="1" baseline="0" dirty="0"/>
              <a:t>[CLICK]</a:t>
            </a:r>
            <a:endParaRPr lang="en-US" sz="17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Finally to Practically and effectively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mitigate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each covert channel </a:t>
            </a:r>
            <a:r>
              <a:rPr lang="en-US" sz="1600" b="1" baseline="0" dirty="0"/>
              <a:t>[CLICK]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u="none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Characterize the </a:t>
            </a:r>
            <a:r>
              <a:rPr lang="en-US" sz="1700" b="1" spc="-8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Variable </a:t>
            </a:r>
            <a:r>
              <a:rPr lang="en-US" sz="1700" spc="-8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execution times </a:t>
            </a:r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frequency changes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due to running 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We observe five different levels of throttling in real Intel systems </a:t>
            </a:r>
            <a:r>
              <a:rPr lang="en-US" sz="1600" b="1" baseline="0" dirty="0"/>
              <a:t>[CLICK]</a:t>
            </a:r>
            <a:endParaRPr lang="en-US" sz="1700" spc="-8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u="none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propose </a:t>
            </a:r>
            <a:r>
              <a:rPr lang="en-US" sz="1700" b="1" u="none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Ichannels</a:t>
            </a:r>
            <a:r>
              <a:rPr lang="en-US" sz="1700" b="1" u="none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 </a:t>
            </a:r>
            <a:r>
              <a:rPr lang="en-US" sz="1700" u="none" spc="-8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New </a:t>
            </a:r>
            <a:r>
              <a:rPr lang="en-US" sz="1700" u="none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that exploit </a:t>
            </a:r>
            <a:r>
              <a:rPr lang="en-US" sz="1700" u="none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side-effects </a:t>
            </a:r>
            <a:r>
              <a:rPr lang="en-US" sz="1700" u="none" dirty="0">
                <a:latin typeface="Segoe UI" panose="020B0502040204020203" pitchFamily="34" charset="0"/>
                <a:cs typeface="Segoe UI" panose="020B0502040204020203" pitchFamily="34" charset="0"/>
              </a:rPr>
              <a:t>of current management mechanisms </a:t>
            </a:r>
            <a:r>
              <a:rPr lang="en-US" sz="1600" b="1" baseline="0" dirty="0"/>
              <a:t>[CLICK]</a:t>
            </a:r>
            <a:endParaRPr lang="en-US" sz="1700" u="none" spc="-8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On the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 hardware thread </a:t>
            </a:r>
            <a:r>
              <a:rPr lang="en-US" sz="1800" b="1" baseline="0" dirty="0"/>
              <a:t>[CLICK]</a:t>
            </a:r>
            <a:endParaRPr lang="en-US" sz="17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Across co-located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Simultaneous Multi-Threading (SMT)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threads </a:t>
            </a:r>
            <a:r>
              <a:rPr lang="en-US" sz="1800" b="1" baseline="0" dirty="0"/>
              <a:t>[CLICK]</a:t>
            </a:r>
            <a:endParaRPr lang="en-US" sz="17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Across different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cores </a:t>
            </a:r>
            <a:r>
              <a:rPr lang="en-US" sz="1800" b="1" baseline="0" dirty="0"/>
              <a:t>[CLICK]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spc="-5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sz="1700" b="1" spc="-5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US" sz="1700" b="1" spc="-50" dirty="0">
                <a:latin typeface="Segoe UI" panose="020B0502040204020203" pitchFamily="34" charset="0"/>
                <a:cs typeface="Segoe UI" panose="020B0502040204020203" pitchFamily="34" charset="0"/>
              </a:rPr>
              <a:t> generations of Intel processors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IChannels  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provides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channel capacity </a:t>
            </a:r>
            <a:r>
              <a:rPr lang="en-US" sz="1800" b="1" baseline="0" dirty="0"/>
              <a:t>[CLICK]</a:t>
            </a:r>
            <a:endParaRPr lang="en-US" sz="1700" spc="-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2×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that of </a:t>
            </a:r>
            <a:r>
              <a:rPr lang="en-US" sz="1700" spc="-30" dirty="0" err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PHIs’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variable</a:t>
            </a:r>
            <a:r>
              <a:rPr lang="en-US" sz="1700" spc="-3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latency-based</a:t>
            </a:r>
            <a:r>
              <a:rPr lang="en-US" sz="1700" spc="-3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</a:t>
            </a:r>
            <a:r>
              <a:rPr lang="en-US" sz="1800" b="1" baseline="0" dirty="0"/>
              <a:t>[CLICK]</a:t>
            </a:r>
            <a:endParaRPr lang="en-US" sz="17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24×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that of 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management-based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 </a:t>
            </a:r>
            <a:r>
              <a:rPr lang="en-US" sz="1800" b="1" baseline="0" dirty="0"/>
              <a:t>[CLICK]</a:t>
            </a:r>
            <a:endParaRPr lang="en-US" sz="1700" spc="-3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0" baseline="0" dirty="0"/>
          </a:p>
          <a:p>
            <a:r>
              <a:rPr lang="en-US" b="1" baseline="0" dirty="0">
                <a:solidFill>
                  <a:srgbClr val="0000FF"/>
                </a:solidFill>
                <a:highlight>
                  <a:srgbClr val="FFFF00"/>
                </a:highlight>
              </a:rPr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r>
              <a:rPr lang="en-US" sz="1200" dirty="0"/>
              <a:t>We introduced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IChannels</a:t>
            </a:r>
            <a:r>
              <a:rPr lang="en-US" sz="1200" dirty="0"/>
              <a:t>, new covert channels we can exploit based on </a:t>
            </a:r>
            <a:r>
              <a:rPr lang="en-US" sz="1200" dirty="0">
                <a:solidFill>
                  <a:srgbClr val="0066FF"/>
                </a:solidFill>
              </a:rPr>
              <a:t>current management mechanisms</a:t>
            </a:r>
            <a:r>
              <a:rPr lang="en-US" sz="1200" dirty="0"/>
              <a:t> in modern processors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We showed that the </a:t>
            </a:r>
            <a:r>
              <a:rPr lang="en-US" sz="1200" dirty="0">
                <a:solidFill>
                  <a:schemeClr val="accent6"/>
                </a:solidFill>
              </a:rPr>
              <a:t>multi-level throttling effects </a:t>
            </a:r>
            <a:r>
              <a:rPr lang="en-US" sz="1200" dirty="0"/>
              <a:t>of current management mechanisms can be exploited for </a:t>
            </a:r>
            <a:r>
              <a:rPr lang="en-US" sz="1200" dirty="0">
                <a:solidFill>
                  <a:srgbClr val="C00000"/>
                </a:solidFill>
              </a:rPr>
              <a:t>malicious information leakage </a:t>
            </a:r>
            <a:r>
              <a:rPr lang="en-US" sz="1200" dirty="0"/>
              <a:t>on real systems (Intel Cannon Lake &amp; Intel Coffee Lake)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IChannels</a:t>
            </a:r>
            <a:r>
              <a:rPr lang="en-US" sz="1200" dirty="0"/>
              <a:t> is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2×</a:t>
            </a:r>
            <a:r>
              <a:rPr lang="en-US" sz="1200" dirty="0"/>
              <a:t> and </a:t>
            </a:r>
            <a:r>
              <a:rPr lang="en-US" sz="1200" dirty="0">
                <a:solidFill>
                  <a:schemeClr val="accent5"/>
                </a:solidFill>
              </a:rPr>
              <a:t>24×</a:t>
            </a:r>
            <a:r>
              <a:rPr lang="en-US" sz="1200" dirty="0"/>
              <a:t> higher </a:t>
            </a:r>
            <a:r>
              <a:rPr lang="en-US" sz="1200" dirty="0">
                <a:solidFill>
                  <a:srgbClr val="7030A0"/>
                </a:solidFill>
              </a:rPr>
              <a:t>throughput</a:t>
            </a:r>
            <a:r>
              <a:rPr lang="en-US" sz="1200" dirty="0"/>
              <a:t> than existing state-of-the-art covert channels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We propose multiple </a:t>
            </a:r>
            <a:r>
              <a:rPr lang="en-US" sz="1200" dirty="0">
                <a:solidFill>
                  <a:srgbClr val="0066FF"/>
                </a:solidFill>
              </a:rPr>
              <a:t>practical mitigations </a:t>
            </a:r>
            <a:r>
              <a:rPr lang="en-US" sz="1200" dirty="0"/>
              <a:t>to protect against IChannels in modern processors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We hope our work paves the way for </a:t>
            </a:r>
            <a:r>
              <a:rPr lang="en-US" sz="1200" dirty="0">
                <a:solidFill>
                  <a:srgbClr val="00B050"/>
                </a:solidFill>
              </a:rPr>
              <a:t>eliminating</a:t>
            </a:r>
            <a:r>
              <a:rPr lang="en-US" sz="1200" dirty="0"/>
              <a:t> the confidentiality </a:t>
            </a:r>
            <a:r>
              <a:rPr lang="en-US" sz="1200" dirty="0">
                <a:solidFill>
                  <a:srgbClr val="C00000"/>
                </a:solidFill>
              </a:rPr>
              <a:t>breaches</a:t>
            </a:r>
            <a:r>
              <a:rPr lang="en-US" sz="1200" dirty="0"/>
              <a:t> such current management mechanisms lead to</a:t>
            </a:r>
            <a:r>
              <a:rPr lang="en-US" sz="2300" dirty="0"/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7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For many more details, I invite you to read our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ISCA </a:t>
            </a:r>
            <a:r>
              <a:rPr lang="en-US" sz="2400" b="1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2021 </a:t>
            </a:r>
            <a:r>
              <a:rPr lang="en-US" sz="240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paper </a:t>
            </a:r>
            <a:r>
              <a:rPr lang="en-US" sz="4400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4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outline for the talk today.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begin with a brief overview on </a:t>
            </a:r>
            <a:r>
              <a:rPr lang="en-US" b="1" dirty="0"/>
              <a:t>Client Processor</a:t>
            </a:r>
            <a:r>
              <a:rPr lang="en-US" dirty="0"/>
              <a:t> </a:t>
            </a:r>
            <a:r>
              <a:rPr lang="en-US" b="1" dirty="0"/>
              <a:t>Architectures</a:t>
            </a:r>
            <a:r>
              <a:rPr lang="en-US" b="0" dirty="0"/>
              <a:t>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0" dirty="0"/>
              <a:t>In many recent processors (e.g., Intel Coffee Lake, Cannon Lake), </a:t>
            </a:r>
            <a:r>
              <a:rPr lang="en-US" sz="2050" dirty="0">
                <a:solidFill>
                  <a:srgbClr val="7030A0"/>
                </a:solidFill>
              </a:rPr>
              <a:t>CPU cores</a:t>
            </a:r>
            <a:r>
              <a:rPr lang="en-US" sz="2050" dirty="0"/>
              <a:t>: </a:t>
            </a:r>
            <a:r>
              <a:rPr lang="en-US" sz="2400" b="1" baseline="0" dirty="0"/>
              <a:t>[CLICK] </a:t>
            </a:r>
            <a:endParaRPr lang="en-US" sz="205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Share the </a:t>
            </a:r>
            <a:r>
              <a:rPr lang="en-US" sz="1800" dirty="0">
                <a:solidFill>
                  <a:srgbClr val="0066FF"/>
                </a:solidFill>
              </a:rPr>
              <a:t>same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voltage regulator (VR)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F0"/>
                </a:solidFill>
              </a:rPr>
              <a:t>clock domain </a:t>
            </a:r>
            <a:r>
              <a:rPr lang="en-US" sz="1800" b="1" baseline="0" dirty="0"/>
              <a:t>[CLICK] </a:t>
            </a:r>
            <a:endParaRPr lang="en-US" sz="1800" dirty="0">
              <a:solidFill>
                <a:srgbClr val="00B0F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/>
              <a:t>Controlled by a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/>
                </a:solidFill>
              </a:rPr>
              <a:t>central power management unit (PMU)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1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800" dirty="0"/>
              <a:t>The relationship between load voltage,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baseline="-25000" dirty="0"/>
              <a:t>,</a:t>
            </a:r>
            <a:r>
              <a:rPr lang="en-US" sz="1800" dirty="0">
                <a:solidFill>
                  <a:srgbClr val="0066FF"/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supply voltage,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/>
              <a:t>and current, </a:t>
            </a:r>
            <a:r>
              <a:rPr lang="en-US" sz="1800" dirty="0" err="1">
                <a:solidFill>
                  <a:srgbClr val="0066FF"/>
                </a:solidFill>
              </a:rPr>
              <a:t>Icc</a:t>
            </a:r>
            <a:r>
              <a:rPr lang="en-US" sz="1800" dirty="0">
                <a:solidFill>
                  <a:srgbClr val="0066FF"/>
                </a:solidFill>
              </a:rPr>
              <a:t>,</a:t>
            </a:r>
            <a:r>
              <a:rPr lang="en-US" sz="1800" dirty="0"/>
              <a:t> under a given system </a:t>
            </a:r>
            <a:r>
              <a:rPr lang="en-US" sz="1800" dirty="0" err="1"/>
              <a:t>impedance,</a:t>
            </a:r>
            <a:r>
              <a:rPr lang="en-US" sz="1800" dirty="0" err="1">
                <a:solidFill>
                  <a:srgbClr val="0066FF"/>
                </a:solidFill>
              </a:rPr>
              <a:t>R</a:t>
            </a:r>
            <a:r>
              <a:rPr lang="en-US" sz="1800" baseline="-25000" dirty="0" err="1">
                <a:solidFill>
                  <a:srgbClr val="0066FF"/>
                </a:solidFill>
              </a:rPr>
              <a:t>LL</a:t>
            </a:r>
            <a:r>
              <a:rPr lang="en-US" sz="1800" baseline="-25000" dirty="0">
                <a:solidFill>
                  <a:srgbClr val="0066FF"/>
                </a:solidFill>
              </a:rPr>
              <a:t>,</a:t>
            </a:r>
            <a:r>
              <a:rPr lang="en-US" sz="1800" dirty="0"/>
              <a:t> is :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dirty="0">
                <a:solidFill>
                  <a:srgbClr val="0066FF"/>
                </a:solidFill>
              </a:rPr>
              <a:t> =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dirty="0">
                <a:solidFill>
                  <a:srgbClr val="0066FF"/>
                </a:solidFill>
              </a:rPr>
              <a:t> – </a:t>
            </a:r>
            <a:r>
              <a:rPr lang="en-US" sz="1800" dirty="0" err="1">
                <a:solidFill>
                  <a:srgbClr val="0066FF"/>
                </a:solidFill>
              </a:rPr>
              <a:t>Icc</a:t>
            </a:r>
            <a:r>
              <a:rPr lang="en-US" sz="1800" dirty="0">
                <a:solidFill>
                  <a:srgbClr val="0066FF"/>
                </a:solidFill>
              </a:rPr>
              <a:t> × R</a:t>
            </a:r>
            <a:r>
              <a:rPr lang="en-US" sz="1800" baseline="-25000" dirty="0">
                <a:solidFill>
                  <a:srgbClr val="0066FF"/>
                </a:solidFill>
              </a:rPr>
              <a:t>LL </a:t>
            </a:r>
            <a:r>
              <a:rPr lang="en-US" sz="1800" b="1" baseline="0" dirty="0"/>
              <a:t>[CLICK]</a:t>
            </a:r>
          </a:p>
          <a:p>
            <a:pPr>
              <a:lnSpc>
                <a:spcPct val="100000"/>
              </a:lnSpc>
            </a:pPr>
            <a:r>
              <a:rPr lang="en-US" sz="1800" b="1" baseline="0" dirty="0"/>
              <a:t>[CLICK] as also show in the following figure [CLICK]</a:t>
            </a:r>
            <a:endParaRPr lang="en-US" sz="1800" baseline="-250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The PMU adds voltage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guardband</a:t>
            </a:r>
            <a:r>
              <a:rPr lang="en-US" sz="1800" dirty="0"/>
              <a:t> to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/>
              <a:t>to a level that keeps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baseline="-25000" dirty="0">
                <a:solidFill>
                  <a:srgbClr val="0066FF"/>
                </a:solidFill>
              </a:rPr>
              <a:t> </a:t>
            </a:r>
            <a:r>
              <a:rPr lang="en-US" sz="1800" dirty="0"/>
              <a:t>within limits </a:t>
            </a:r>
            <a:r>
              <a:rPr lang="en-US" sz="1800" b="1" baseline="0" dirty="0"/>
              <a:t>[CLICK]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Above the </a:t>
            </a:r>
            <a:r>
              <a:rPr lang="en-US" sz="18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 functional voltage (</a:t>
            </a:r>
            <a:r>
              <a:rPr lang="en-US" sz="1800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Vcc</a:t>
            </a:r>
            <a:r>
              <a:rPr lang="en-US" sz="1800" baseline="-25000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</a:t>
            </a:r>
            <a:r>
              <a:rPr lang="en-US" sz="18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the most intensive load, </a:t>
            </a: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power-virus, with a current of </a:t>
            </a:r>
            <a:r>
              <a:rPr lang="en-US" sz="18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Icc</a:t>
            </a:r>
            <a:r>
              <a:rPr lang="en-US" sz="1800" baseline="-250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virus</a:t>
            </a: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below the</a:t>
            </a:r>
            <a:r>
              <a:rPr lang="en-US" sz="1800" dirty="0">
                <a:solidFill>
                  <a:srgbClr val="FFC000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maximum operational voltage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Vcc</a:t>
            </a:r>
            <a:r>
              <a:rPr lang="en-US" sz="1800" baseline="-25000" dirty="0" err="1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en-US" sz="1800" baseline="-250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8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the lightest load, 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leakage with a current of </a:t>
            </a:r>
            <a:r>
              <a:rPr lang="en-US" sz="1800" dirty="0" err="1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Icc</a:t>
            </a:r>
            <a:r>
              <a:rPr lang="en-US" sz="1800" baseline="-25000" dirty="0" err="1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lkg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9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66FF"/>
                </a:solidFill>
              </a:rPr>
              <a:t>Prior works</a:t>
            </a:r>
            <a:r>
              <a:rPr lang="en-US" sz="2200" dirty="0"/>
              <a:t> propose covert channels that exploit some of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throttling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side-effects </a:t>
            </a:r>
            <a:r>
              <a:rPr lang="en-US" sz="2200" dirty="0"/>
              <a:t>of executing </a:t>
            </a:r>
            <a:r>
              <a:rPr lang="en-US" sz="2200" dirty="0">
                <a:solidFill>
                  <a:schemeClr val="accent6"/>
                </a:solidFill>
              </a:rPr>
              <a:t>power-hungry instructions (PHIs) </a:t>
            </a:r>
            <a:r>
              <a:rPr lang="en-US" sz="2400" b="1" dirty="0"/>
              <a:t>[CLICK]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lang="en-US" sz="2200" b="1" dirty="0">
              <a:solidFill>
                <a:schemeClr val="accent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dirty="0"/>
              <a:t>These works are</a:t>
            </a:r>
            <a:r>
              <a:rPr lang="en-US" sz="2000" dirty="0">
                <a:solidFill>
                  <a:srgbClr val="FF0000"/>
                </a:solidFill>
              </a:rPr>
              <a:t> limited</a:t>
            </a:r>
            <a:r>
              <a:rPr lang="en-US" sz="2000" dirty="0"/>
              <a:t> and use </a:t>
            </a:r>
            <a:r>
              <a:rPr lang="en-US" sz="2000" dirty="0">
                <a:solidFill>
                  <a:srgbClr val="FF0000"/>
                </a:solidFill>
              </a:rPr>
              <a:t>inaccurate</a:t>
            </a:r>
            <a:r>
              <a:rPr lang="en-US" sz="2000" dirty="0"/>
              <a:t> observations </a:t>
            </a:r>
            <a:r>
              <a:rPr lang="en-US" sz="2000" b="1" dirty="0"/>
              <a:t>[CLICK]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Our goal in this work is to: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Experimentally understand the </a:t>
            </a:r>
            <a:r>
              <a:rPr lang="en-US" sz="2000" dirty="0">
                <a:solidFill>
                  <a:srgbClr val="7030A0"/>
                </a:solidFill>
              </a:rPr>
              <a:t>throttling side-effects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66FF"/>
                </a:solidFill>
              </a:rPr>
              <a:t>current management mechanisms </a:t>
            </a:r>
            <a:r>
              <a:rPr lang="en-US" sz="2000" dirty="0"/>
              <a:t>in modern processors to gain several </a:t>
            </a:r>
            <a:r>
              <a:rPr lang="en-US" sz="2000" dirty="0">
                <a:solidFill>
                  <a:schemeClr val="accent2"/>
                </a:solidFill>
              </a:rPr>
              <a:t>deep insights </a:t>
            </a:r>
            <a:r>
              <a:rPr lang="en-US" sz="2000" dirty="0"/>
              <a:t>into how these mechanisms can be abused by </a:t>
            </a:r>
            <a:r>
              <a:rPr lang="en-US" sz="2000" dirty="0">
                <a:solidFill>
                  <a:srgbClr val="C00000"/>
                </a:solidFill>
              </a:rPr>
              <a:t>attackers </a:t>
            </a:r>
            <a:r>
              <a:rPr lang="en-US" sz="2000" b="1" dirty="0"/>
              <a:t>[CLICK]</a:t>
            </a:r>
            <a:endParaRPr lang="en-US" sz="20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66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Build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high-capacity</a:t>
            </a:r>
            <a:r>
              <a:rPr lang="en-US" sz="2000" dirty="0"/>
              <a:t> covert channels, </a:t>
            </a:r>
            <a:r>
              <a:rPr lang="en-US" sz="2000" dirty="0">
                <a:solidFill>
                  <a:schemeClr val="accent6"/>
                </a:solidFill>
              </a:rPr>
              <a:t>IChannels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between otherwise isolated execution contexts </a:t>
            </a:r>
            <a:r>
              <a:rPr lang="en-US" sz="1400" b="1" dirty="0"/>
              <a:t>[CLICK]</a:t>
            </a:r>
            <a:endParaRPr lang="en-US" sz="1400" dirty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Practically and effectively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mitigate</a:t>
            </a:r>
            <a:r>
              <a:rPr lang="en-US" sz="2000" dirty="0"/>
              <a:t> covert channels caused by </a:t>
            </a:r>
            <a:r>
              <a:rPr lang="en-US" sz="2000" dirty="0">
                <a:solidFill>
                  <a:srgbClr val="0066FF"/>
                </a:solidFill>
              </a:rPr>
              <a:t>current management mechanisms </a:t>
            </a:r>
          </a:p>
          <a:p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[END]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1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 will preset the </a:t>
            </a:r>
            <a:r>
              <a:rPr lang="en-US" b="1" dirty="0">
                <a:solidFill>
                  <a:srgbClr val="0066FF"/>
                </a:solidFill>
              </a:rPr>
              <a:t>Throttling Characterization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  <a:r>
              <a:rPr lang="en-US" sz="2000" dirty="0"/>
              <a:t>We experimentally study </a:t>
            </a:r>
            <a:r>
              <a:rPr lang="en-US" sz="2000" dirty="0">
                <a:solidFill>
                  <a:schemeClr val="accent6"/>
                </a:solidFill>
              </a:rPr>
              <a:t>three</a:t>
            </a:r>
            <a:r>
              <a:rPr lang="en-US" sz="2000" dirty="0"/>
              <a:t> modern Intel processors 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chemeClr val="accent5"/>
                </a:solidFill>
              </a:rPr>
              <a:t>Haswell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7030A0"/>
                </a:solidFill>
              </a:rPr>
              <a:t>Coffee Lake</a:t>
            </a:r>
            <a:r>
              <a:rPr lang="en-US" sz="1800" dirty="0"/>
              <a:t>, and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Cannon Lake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/>
              <a:t>We measure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voltage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en-US" sz="2000" dirty="0"/>
              <a:t> using </a:t>
            </a:r>
            <a:r>
              <a:rPr lang="fr-FR" sz="2000" dirty="0"/>
              <a:t>a </a:t>
            </a:r>
            <a:r>
              <a:rPr lang="fr-FR" sz="2000" dirty="0">
                <a:solidFill>
                  <a:srgbClr val="0066FF"/>
                </a:solidFill>
              </a:rPr>
              <a:t>Data Acquisition </a:t>
            </a:r>
            <a:r>
              <a:rPr lang="fr-FR" sz="2000" dirty="0" err="1">
                <a:solidFill>
                  <a:srgbClr val="0066FF"/>
                </a:solidFill>
              </a:rPr>
              <a:t>card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66FF"/>
                </a:solidFill>
              </a:rPr>
              <a:t>(NI-DAQ)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Here is a picture of our system</a:t>
            </a:r>
            <a:r>
              <a:rPr lang="fr-FR" sz="2000" b="0" kern="1200" dirty="0">
                <a:solidFill>
                  <a:srgbClr val="0066FF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CH" sz="20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.vsdx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dirty="0">
                <a:latin typeface="Cambria" panose="02040503050406030204" pitchFamily="18" charset="0"/>
              </a:rPr>
              <a:t>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Jeremie S. Kim      A. Giray </a:t>
            </a:r>
            <a:r>
              <a:rPr lang="en-US" sz="2400" i="1" dirty="0" err="1">
                <a:latin typeface="Cambria" panose="02040503050406030204" pitchFamily="18" charset="0"/>
              </a:rPr>
              <a:t>Yağlıkçı</a:t>
            </a:r>
            <a:r>
              <a:rPr lang="en-US" sz="2400" i="1" dirty="0">
                <a:latin typeface="Cambria" panose="02040503050406030204" pitchFamily="18" charset="0"/>
              </a:rPr>
              <a:t>      Ivan Puddu      Lois Orosa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Juan Gómez Luna       Mohammed Alser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IChannels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Exploiting Current Management Mechanisms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to Create Covert Channels in Modern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57035" y="5157417"/>
            <a:ext cx="4038325" cy="1492303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36DEA0F2-6F42-4D7F-84C2-B3CCC765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440" y="5656929"/>
            <a:ext cx="2680782" cy="5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D795-5F54-4FEA-A55E-6B480871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Characterization Insights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FBB6-98F8-433E-B353-CE95D32D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</a:t>
            </a:r>
            <a:r>
              <a:rPr lang="en-US" sz="2400" dirty="0">
                <a:solidFill>
                  <a:srgbClr val="0066FF"/>
                </a:solidFill>
              </a:rPr>
              <a:t>rigorous characterization </a:t>
            </a:r>
            <a:r>
              <a:rPr lang="en-US" sz="2400" dirty="0"/>
              <a:t>or real system provide deep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insights</a:t>
            </a:r>
            <a:r>
              <a:rPr lang="en-US" sz="2400" dirty="0"/>
              <a:t> on current management mechanisms</a:t>
            </a:r>
          </a:p>
          <a:p>
            <a:endParaRPr lang="en-US" sz="2400" dirty="0"/>
          </a:p>
          <a:p>
            <a:r>
              <a:rPr lang="en-CH" sz="2400" dirty="0"/>
              <a:t>We find</a:t>
            </a:r>
            <a:r>
              <a:rPr lang="en-US" sz="2400" dirty="0"/>
              <a:t> that 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core frequency reduction</a:t>
            </a:r>
            <a:r>
              <a:rPr lang="en-US" sz="2000" dirty="0"/>
              <a:t> that directly follows the execution of </a:t>
            </a:r>
            <a:r>
              <a:rPr lang="en-US" sz="2000" dirty="0">
                <a:solidFill>
                  <a:schemeClr val="accent6"/>
                </a:solidFill>
              </a:rPr>
              <a:t>PHIs</a:t>
            </a:r>
            <a:r>
              <a:rPr lang="en-US" sz="2000" dirty="0"/>
              <a:t> at the </a:t>
            </a:r>
            <a:r>
              <a:rPr lang="en-US" sz="2000" dirty="0">
                <a:solidFill>
                  <a:srgbClr val="0066FF"/>
                </a:solidFill>
              </a:rPr>
              <a:t>Turbo </a:t>
            </a:r>
            <a:r>
              <a:rPr lang="en-US" sz="2000" dirty="0"/>
              <a:t>frequency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is due to </a:t>
            </a:r>
            <a:r>
              <a:rPr lang="en-US" sz="2000" dirty="0">
                <a:solidFill>
                  <a:schemeClr val="accent5"/>
                </a:solidFill>
              </a:rPr>
              <a:t>maximum instantaneous current limit (</a:t>
            </a:r>
            <a:r>
              <a:rPr lang="en-US" sz="2000" dirty="0" err="1">
                <a:solidFill>
                  <a:schemeClr val="accent5"/>
                </a:solidFill>
              </a:rPr>
              <a:t>Icc</a:t>
            </a:r>
            <a:r>
              <a:rPr lang="en-US" sz="2000" baseline="-25000" dirty="0" err="1">
                <a:solidFill>
                  <a:schemeClr val="accent5"/>
                </a:solidFill>
              </a:rPr>
              <a:t>max</a:t>
            </a:r>
            <a:r>
              <a:rPr lang="en-US" sz="2000" dirty="0">
                <a:solidFill>
                  <a:schemeClr val="accent5"/>
                </a:solidFill>
              </a:rPr>
              <a:t>)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maximum voltage limit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2000" baseline="-25000" dirty="0" err="1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000" dirty="0"/>
              <a:t>protection mechanisms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Power-gating AVX </a:t>
            </a:r>
            <a:r>
              <a:rPr lang="en-US" sz="2000" dirty="0"/>
              <a:t>execution units accounts for only </a:t>
            </a:r>
            <a:r>
              <a:rPr lang="en-US" sz="2000" dirty="0">
                <a:solidFill>
                  <a:srgbClr val="00B050"/>
                </a:solidFill>
              </a:rPr>
              <a:t>~0.1% </a:t>
            </a:r>
            <a:r>
              <a:rPr lang="en-US" sz="2000" dirty="0"/>
              <a:t>of the  </a:t>
            </a:r>
            <a:r>
              <a:rPr lang="en-US" sz="2000" dirty="0">
                <a:solidFill>
                  <a:srgbClr val="0066FF"/>
                </a:solidFill>
              </a:rPr>
              <a:t>total throttling </a:t>
            </a:r>
            <a:r>
              <a:rPr lang="en-US" sz="2000" dirty="0"/>
              <a:t>time observed when executing </a:t>
            </a:r>
            <a:r>
              <a:rPr lang="en-US" sz="2000" dirty="0">
                <a:solidFill>
                  <a:schemeClr val="accent6"/>
                </a:solidFill>
              </a:rPr>
              <a:t>PHIs.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Most of the </a:t>
            </a:r>
            <a:r>
              <a:rPr lang="en-US" sz="2000" dirty="0">
                <a:solidFill>
                  <a:srgbClr val="0066FF"/>
                </a:solidFill>
              </a:rPr>
              <a:t>throttling </a:t>
            </a:r>
            <a:r>
              <a:rPr lang="en-US" sz="2000" dirty="0"/>
              <a:t>time is due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voltage transitions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Current management mechanisms </a:t>
            </a:r>
            <a:r>
              <a:rPr lang="en-US" sz="2000" dirty="0"/>
              <a:t>result in a </a:t>
            </a:r>
            <a:r>
              <a:rPr lang="en-US" sz="2000" dirty="0">
                <a:solidFill>
                  <a:srgbClr val="7030A0"/>
                </a:solidFill>
              </a:rPr>
              <a:t>multi-level throttling </a:t>
            </a:r>
            <a:r>
              <a:rPr lang="en-US" sz="2000" dirty="0"/>
              <a:t>period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depending on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computational intensity</a:t>
            </a:r>
            <a:r>
              <a:rPr lang="en-US" sz="2000" dirty="0"/>
              <a:t> of the </a:t>
            </a:r>
            <a:r>
              <a:rPr lang="en-US" sz="2000" dirty="0">
                <a:solidFill>
                  <a:schemeClr val="accent6"/>
                </a:solidFill>
              </a:rPr>
              <a:t>PHIs</a:t>
            </a:r>
            <a:endParaRPr lang="en-US" sz="2000" dirty="0"/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srgbClr val="0066FF"/>
                </a:solidFill>
              </a:rPr>
              <a:t>4</a:t>
            </a:r>
            <a:r>
              <a:rPr lang="en-US" sz="2000" spc="-30" dirty="0">
                <a:solidFill>
                  <a:srgbClr val="0066FF"/>
                </a:solidFill>
              </a:rPr>
              <a:t>× </a:t>
            </a:r>
            <a:r>
              <a:rPr lang="en-US" sz="2000" dirty="0">
                <a:solidFill>
                  <a:srgbClr val="0066FF"/>
                </a:solidFill>
              </a:rPr>
              <a:t>core IPC reduction </a:t>
            </a:r>
            <a:r>
              <a:rPr lang="en-US" sz="2000" dirty="0">
                <a:solidFill>
                  <a:prstClr val="black"/>
                </a:solidFill>
              </a:rPr>
              <a:t>that directly </a:t>
            </a:r>
            <a:r>
              <a:rPr lang="en-US" sz="2000" dirty="0">
                <a:solidFill>
                  <a:srgbClr val="0066FF"/>
                </a:solidFill>
              </a:rPr>
              <a:t>follows</a:t>
            </a:r>
            <a:r>
              <a:rPr lang="en-US" sz="2000" dirty="0">
                <a:solidFill>
                  <a:prstClr val="black"/>
                </a:solidFill>
              </a:rPr>
              <a:t> the execution of </a:t>
            </a:r>
            <a:r>
              <a:rPr lang="en-US" sz="2000" dirty="0">
                <a:solidFill>
                  <a:srgbClr val="70AD47"/>
                </a:solidFill>
              </a:rPr>
              <a:t>PHIs </a:t>
            </a:r>
            <a:r>
              <a:rPr lang="en-US" sz="2000" dirty="0"/>
              <a:t>because the core </a:t>
            </a:r>
            <a:r>
              <a:rPr lang="en-US" sz="2000" dirty="0">
                <a:solidFill>
                  <a:srgbClr val="FF0000"/>
                </a:solidFill>
              </a:rPr>
              <a:t>blocks the </a:t>
            </a:r>
            <a:r>
              <a:rPr lang="en-US" sz="2000" dirty="0">
                <a:solidFill>
                  <a:schemeClr val="accent1"/>
                </a:solidFill>
              </a:rPr>
              <a:t>front-end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back-end</a:t>
            </a:r>
            <a:r>
              <a:rPr lang="en-US" sz="2000" dirty="0"/>
              <a:t> </a:t>
            </a:r>
            <a:r>
              <a:rPr lang="en-US" sz="2000" dirty="0" err="1"/>
              <a:t>uop</a:t>
            </a:r>
            <a:r>
              <a:rPr lang="en-US" sz="2000" dirty="0"/>
              <a:t> delivery during </a:t>
            </a:r>
            <a:r>
              <a:rPr lang="en-US" sz="2000" dirty="0">
                <a:solidFill>
                  <a:srgbClr val="7030A0"/>
                </a:solidFill>
              </a:rPr>
              <a:t>75% </a:t>
            </a:r>
            <a:r>
              <a:rPr lang="en-US" sz="2000" dirty="0"/>
              <a:t>of the time for </a:t>
            </a:r>
            <a:r>
              <a:rPr lang="en-US" sz="2000" dirty="0">
                <a:solidFill>
                  <a:srgbClr val="FF0000"/>
                </a:solidFill>
              </a:rPr>
              <a:t>both</a:t>
            </a:r>
            <a:r>
              <a:rPr lang="en-US" sz="2000" dirty="0"/>
              <a:t> threads in an </a:t>
            </a:r>
            <a:r>
              <a:rPr lang="en-US" sz="2000" dirty="0">
                <a:solidFill>
                  <a:srgbClr val="7030A0"/>
                </a:solidFill>
              </a:rPr>
              <a:t>SMT</a:t>
            </a:r>
            <a:r>
              <a:rPr lang="en-US" sz="2000" dirty="0"/>
              <a:t> Core</a:t>
            </a:r>
          </a:p>
        </p:txBody>
      </p:sp>
    </p:spTree>
    <p:extLst>
      <p:ext uri="{BB962C8B-B14F-4D97-AF65-F5344CB8AC3E}">
        <p14:creationId xmlns:p14="http://schemas.microsoft.com/office/powerpoint/2010/main" val="20681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Throttling Characterization</a:t>
            </a:r>
            <a:endParaRPr lang="en-US" sz="2700" b="1" dirty="0">
              <a:solidFill>
                <a:srgbClr val="0066FF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7277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3600" dirty="0"/>
              <a:t>IChannels Covert Channels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50174"/>
            <a:ext cx="9143999" cy="4945319"/>
          </a:xfrm>
        </p:spPr>
        <p:txBody>
          <a:bodyPr>
            <a:noAutofit/>
          </a:bodyPr>
          <a:lstStyle/>
          <a:p>
            <a:r>
              <a:rPr lang="en-US" sz="2000" dirty="0"/>
              <a:t>Threat model consists of two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malicious</a:t>
            </a:r>
            <a:r>
              <a:rPr lang="en-US" sz="2000" dirty="0"/>
              <a:t> user-level attacker applications, </a:t>
            </a:r>
            <a:r>
              <a:rPr lang="en-US" sz="2000" dirty="0">
                <a:solidFill>
                  <a:schemeClr val="accent6"/>
                </a:solidFill>
              </a:rPr>
              <a:t>sender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66FF"/>
                </a:solidFill>
              </a:rPr>
              <a:t>receiver</a:t>
            </a:r>
            <a:r>
              <a:rPr lang="en-US" sz="2000" dirty="0"/>
              <a:t>, which cannot communicate through overt channels</a:t>
            </a:r>
          </a:p>
          <a:p>
            <a:r>
              <a:rPr lang="en-US" sz="2000" dirty="0"/>
              <a:t>We build </a:t>
            </a:r>
            <a:r>
              <a:rPr lang="en-US" sz="2000" dirty="0">
                <a:solidFill>
                  <a:srgbClr val="7030A0"/>
                </a:solidFill>
              </a:rPr>
              <a:t>three</a:t>
            </a:r>
            <a:r>
              <a:rPr lang="en-US" sz="2000" dirty="0"/>
              <a:t> high-throughput covert channels between </a:t>
            </a:r>
            <a:r>
              <a:rPr lang="en-US" sz="2000" dirty="0">
                <a:solidFill>
                  <a:schemeClr val="accent6"/>
                </a:solidFill>
              </a:rPr>
              <a:t>sender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66FF"/>
                </a:solidFill>
              </a:rPr>
              <a:t>receiver </a:t>
            </a:r>
            <a:r>
              <a:rPr lang="en-US" sz="2000" dirty="0"/>
              <a:t>that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exploit throttling</a:t>
            </a:r>
            <a:r>
              <a:rPr lang="en-US" sz="2000" dirty="0">
                <a:solidFill>
                  <a:srgbClr val="7030A0"/>
                </a:solidFill>
              </a:rPr>
              <a:t> side-effects </a:t>
            </a:r>
            <a:r>
              <a:rPr lang="en-US" sz="2000" dirty="0"/>
              <a:t>of current management mechanisms</a:t>
            </a:r>
          </a:p>
          <a:p>
            <a:pPr lvl="1"/>
            <a:r>
              <a:rPr lang="en-US" sz="1600" dirty="0"/>
              <a:t>On the </a:t>
            </a:r>
            <a:r>
              <a:rPr lang="en-US" sz="1600" dirty="0">
                <a:solidFill>
                  <a:schemeClr val="accent2"/>
                </a:solidFill>
              </a:rPr>
              <a:t>same hardware thread</a:t>
            </a:r>
          </a:p>
          <a:p>
            <a:pPr lvl="1"/>
            <a:r>
              <a:rPr lang="en-US" sz="1600" dirty="0"/>
              <a:t>Across </a:t>
            </a:r>
            <a:r>
              <a:rPr lang="en-US" sz="1600" dirty="0">
                <a:solidFill>
                  <a:schemeClr val="accent1"/>
                </a:solidFill>
              </a:rPr>
              <a:t>SMT threads</a:t>
            </a:r>
            <a:r>
              <a:rPr lang="en-US" sz="1600" dirty="0"/>
              <a:t>, and </a:t>
            </a:r>
          </a:p>
          <a:p>
            <a:pPr lvl="1"/>
            <a:r>
              <a:rPr lang="en-US" sz="1600" dirty="0"/>
              <a:t>Across </a:t>
            </a:r>
            <a:r>
              <a:rPr lang="en-US" sz="1600" dirty="0">
                <a:solidFill>
                  <a:srgbClr val="7030A0"/>
                </a:solidFill>
              </a:rPr>
              <a:t>cores</a:t>
            </a:r>
          </a:p>
          <a:p>
            <a:r>
              <a:rPr lang="en-US" sz="2000" dirty="0"/>
              <a:t>Each covert channel sends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 bits </a:t>
            </a:r>
            <a:r>
              <a:rPr lang="en-US" sz="2000" dirty="0"/>
              <a:t>from </a:t>
            </a:r>
            <a:r>
              <a:rPr lang="en-US" sz="2000" dirty="0">
                <a:solidFill>
                  <a:schemeClr val="accent6"/>
                </a:solidFill>
              </a:rPr>
              <a:t>Sender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0066FF"/>
                </a:solidFill>
              </a:rPr>
              <a:t>Receiver </a:t>
            </a:r>
            <a:r>
              <a:rPr lang="en-US" sz="2000" dirty="0"/>
              <a:t>in every </a:t>
            </a:r>
            <a:r>
              <a:rPr lang="en-US" sz="2000" dirty="0">
                <a:solidFill>
                  <a:schemeClr val="accent5"/>
                </a:solidFill>
              </a:rPr>
              <a:t>transaction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1600" dirty="0"/>
              <a:t>Each covert channel should wait for </a:t>
            </a:r>
            <a:r>
              <a:rPr lang="en-US" sz="1600" dirty="0">
                <a:solidFill>
                  <a:srgbClr val="C00000"/>
                </a:solidFill>
              </a:rPr>
              <a:t>reset-time</a:t>
            </a:r>
            <a:r>
              <a:rPr lang="en-US" sz="1600" dirty="0"/>
              <a:t> (~650us) before starting a new </a:t>
            </a:r>
            <a:r>
              <a:rPr lang="en-US" sz="1600" dirty="0">
                <a:solidFill>
                  <a:schemeClr val="accent5"/>
                </a:solidFill>
              </a:rPr>
              <a:t>transaction</a:t>
            </a:r>
            <a:endParaRPr lang="en-US" sz="1600" dirty="0"/>
          </a:p>
          <a:p>
            <a:pPr lvl="1"/>
            <a:r>
              <a:rPr lang="en-US" sz="1600" dirty="0"/>
              <a:t>We demonstrate the covert channels on real Intel </a:t>
            </a:r>
            <a:r>
              <a:rPr lang="en-US" sz="1600" dirty="0">
                <a:solidFill>
                  <a:srgbClr val="7030A0"/>
                </a:solidFill>
              </a:rPr>
              <a:t>Coffee Lake </a:t>
            </a:r>
            <a:r>
              <a:rPr lang="en-US" sz="1600" dirty="0"/>
              <a:t>and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Cannon Lake </a:t>
            </a:r>
            <a:r>
              <a:rPr lang="en-US" sz="1600" dirty="0"/>
              <a:t>systems 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EB563-E386-400B-937F-3D3CD3FFE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847" y="4311519"/>
            <a:ext cx="5462301" cy="2447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A29F6A-C311-4132-9722-AA9B8FE77D82}"/>
              </a:ext>
            </a:extLst>
          </p:cNvPr>
          <p:cNvSpPr/>
          <p:nvPr/>
        </p:nvSpPr>
        <p:spPr>
          <a:xfrm>
            <a:off x="2432911" y="4204103"/>
            <a:ext cx="10647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Sender</a:t>
            </a:r>
            <a:endParaRPr lang="en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449D6-143C-4833-A23B-20329915E52E}"/>
              </a:ext>
            </a:extLst>
          </p:cNvPr>
          <p:cNvSpPr/>
          <p:nvPr/>
        </p:nvSpPr>
        <p:spPr>
          <a:xfrm>
            <a:off x="5487250" y="4204103"/>
            <a:ext cx="16403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Receiver</a:t>
            </a:r>
            <a:endParaRPr lang="en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0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328DD-1EAB-4A57-ACC4-D99EDBE0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727" y="3660472"/>
            <a:ext cx="2456901" cy="270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4A60F-1EBD-45CF-8935-826256494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616" y="3567654"/>
            <a:ext cx="2853175" cy="2944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FF2AD-50E4-4945-B11F-7DE5191FE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88" y="3772119"/>
            <a:ext cx="1588363" cy="23922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32590"/>
            <a:ext cx="9081989" cy="494531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1800" b="1" dirty="0" err="1">
                <a:solidFill>
                  <a:schemeClr val="accent2"/>
                </a:solidFill>
              </a:rPr>
              <a:t>IccCoresCovert</a:t>
            </a:r>
            <a:r>
              <a:rPr lang="en-US" sz="1800" dirty="0"/>
              <a:t> covert channel exploits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Multi-Throttling-Cores </a:t>
            </a:r>
            <a:r>
              <a:rPr lang="en-US" sz="1800" dirty="0">
                <a:solidFill>
                  <a:schemeClr val="accent6"/>
                </a:solidFill>
              </a:rPr>
              <a:t>side effect </a:t>
            </a:r>
            <a:r>
              <a:rPr lang="en-US" sz="1800" dirty="0"/>
              <a:t> 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Multi-Throttling-Cores: </a:t>
            </a:r>
            <a:r>
              <a:rPr lang="en-US" sz="1800" dirty="0"/>
              <a:t>when two cores execute PHIs at similar times, the throttling periods (</a:t>
            </a:r>
            <a:r>
              <a:rPr lang="en-US" sz="1800" dirty="0">
                <a:solidFill>
                  <a:srgbClr val="0066FF"/>
                </a:solidFill>
              </a:rPr>
              <a:t>TP</a:t>
            </a:r>
            <a:r>
              <a:rPr lang="en-US" sz="1800" dirty="0"/>
              <a:t>) are exacerbated proportionally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computational intensity </a:t>
            </a:r>
            <a:r>
              <a:rPr lang="en-US" sz="1800" dirty="0"/>
              <a:t>of each </a:t>
            </a:r>
            <a:r>
              <a:rPr lang="en-US" sz="1800" dirty="0">
                <a:solidFill>
                  <a:schemeClr val="accent6"/>
                </a:solidFill>
              </a:rPr>
              <a:t>PHI</a:t>
            </a:r>
            <a:r>
              <a:rPr lang="en-US" sz="1800" dirty="0"/>
              <a:t> executed in </a:t>
            </a:r>
            <a:r>
              <a:rPr lang="en-US" sz="1800" dirty="0">
                <a:solidFill>
                  <a:srgbClr val="7030A0"/>
                </a:solidFill>
              </a:rPr>
              <a:t>each core</a:t>
            </a:r>
            <a:endParaRPr lang="en-US" sz="1800" dirty="0"/>
          </a:p>
          <a:p>
            <a:pPr lvl="1"/>
            <a:r>
              <a:rPr lang="en-US" sz="1600" dirty="0"/>
              <a:t>This increase in the </a:t>
            </a:r>
            <a:r>
              <a:rPr lang="en-US" sz="1600" dirty="0">
                <a:solidFill>
                  <a:srgbClr val="0066FF"/>
                </a:solidFill>
              </a:rPr>
              <a:t>TP</a:t>
            </a:r>
            <a:r>
              <a:rPr lang="en-US" sz="1600" dirty="0"/>
              <a:t> is because the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power management unit (PMU)  </a:t>
            </a:r>
            <a:r>
              <a:rPr lang="en-US" sz="1600" dirty="0"/>
              <a:t>waits until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voltage transition</a:t>
            </a:r>
            <a:r>
              <a:rPr lang="en-US" sz="1600" dirty="0"/>
              <a:t> for core </a:t>
            </a:r>
            <a:r>
              <a:rPr lang="en-US" sz="1600" dirty="0">
                <a:solidFill>
                  <a:srgbClr val="00B050"/>
                </a:solidFill>
              </a:rPr>
              <a:t>A</a:t>
            </a:r>
            <a:r>
              <a:rPr lang="en-US" sz="1600" dirty="0"/>
              <a:t> to complete before starting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voltage transition </a:t>
            </a:r>
            <a:r>
              <a:rPr lang="en-US" sz="1600" dirty="0"/>
              <a:t>for core </a:t>
            </a:r>
            <a:r>
              <a:rPr lang="en-US" sz="1600" dirty="0">
                <a:solidFill>
                  <a:srgbClr val="0066FF"/>
                </a:solidFill>
              </a:rPr>
              <a:t>B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C00000"/>
                </a:solidFill>
              </a:rPr>
              <a:t>Across Cores Covert Channel:</a:t>
            </a:r>
            <a:r>
              <a:rPr lang="en-US" sz="2900" dirty="0"/>
              <a:t> </a:t>
            </a:r>
            <a:r>
              <a:rPr lang="en-US" sz="2900" dirty="0" err="1"/>
              <a:t>IccCoresCovert</a:t>
            </a:r>
            <a:r>
              <a:rPr lang="en-US" sz="2900" dirty="0"/>
              <a:t> (1/2)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421E5-7EDF-45CC-B016-189AAC8D6CF2}"/>
              </a:ext>
            </a:extLst>
          </p:cNvPr>
          <p:cNvSpPr/>
          <p:nvPr/>
        </p:nvSpPr>
        <p:spPr>
          <a:xfrm>
            <a:off x="376545" y="5532514"/>
            <a:ext cx="1331257" cy="235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4A0EC-A5F6-4CBE-8527-35C5D9B6080A}"/>
              </a:ext>
            </a:extLst>
          </p:cNvPr>
          <p:cNvSpPr/>
          <p:nvPr/>
        </p:nvSpPr>
        <p:spPr>
          <a:xfrm>
            <a:off x="376518" y="4113490"/>
            <a:ext cx="1122746" cy="235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C0CAB3-8985-4060-BB3A-685D280728AB}"/>
              </a:ext>
            </a:extLst>
          </p:cNvPr>
          <p:cNvCxnSpPr>
            <a:cxnSpLocks/>
          </p:cNvCxnSpPr>
          <p:nvPr/>
        </p:nvCxnSpPr>
        <p:spPr>
          <a:xfrm flipH="1" flipV="1">
            <a:off x="1976327" y="4965632"/>
            <a:ext cx="468354" cy="1310627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CC22C39-CF98-4AB2-AACD-C9AA708C6313}"/>
              </a:ext>
            </a:extLst>
          </p:cNvPr>
          <p:cNvSpPr/>
          <p:nvPr/>
        </p:nvSpPr>
        <p:spPr>
          <a:xfrm>
            <a:off x="195229" y="6276259"/>
            <a:ext cx="3317586" cy="516244"/>
          </a:xfrm>
          <a:prstGeom prst="borderCallout1">
            <a:avLst>
              <a:gd name="adj1" fmla="val -93"/>
              <a:gd name="adj2" fmla="val 68981"/>
              <a:gd name="adj3" fmla="val -289973"/>
              <a:gd name="adj4" fmla="val 96948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rgbClr val="0066FF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in core0/1 starts executing </a:t>
            </a:r>
            <a:r>
              <a:rPr lang="en-US" dirty="0">
                <a:solidFill>
                  <a:srgbClr val="C00000"/>
                </a:solidFill>
              </a:rPr>
              <a:t>Inst0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rgbClr val="0066FF"/>
                </a:solidFill>
              </a:rPr>
              <a:t>128b-Heavy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loop with  </a:t>
            </a:r>
            <a:r>
              <a:rPr lang="en-US" dirty="0">
                <a:solidFill>
                  <a:srgbClr val="0066FF"/>
                </a:solidFill>
              </a:rPr>
              <a:t>IPC=1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3302EF59-F90D-422E-B28D-714F50A3A2B5}"/>
              </a:ext>
            </a:extLst>
          </p:cNvPr>
          <p:cNvSpPr/>
          <p:nvPr/>
        </p:nvSpPr>
        <p:spPr>
          <a:xfrm>
            <a:off x="4236420" y="6276259"/>
            <a:ext cx="3317586" cy="516244"/>
          </a:xfrm>
          <a:prstGeom prst="borderCallout1">
            <a:avLst>
              <a:gd name="adj1" fmla="val 153"/>
              <a:gd name="adj2" fmla="val 24659"/>
              <a:gd name="adj3" fmla="val -187709"/>
              <a:gd name="adj4" fmla="val -410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Once the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target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dirty="0">
                <a:solidFill>
                  <a:schemeClr val="tx1"/>
                </a:solidFill>
              </a:rPr>
              <a:t> is reached,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throttling is </a:t>
            </a:r>
            <a:r>
              <a:rPr lang="en-US" dirty="0">
                <a:solidFill>
                  <a:srgbClr val="C00000"/>
                </a:solidFill>
              </a:rPr>
              <a:t>stopped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(IPC = 1)</a:t>
            </a:r>
            <a:endParaRPr lang="en-CH" dirty="0">
              <a:solidFill>
                <a:srgbClr val="0066FF"/>
              </a:solidFill>
            </a:endParaRPr>
          </a:p>
        </p:txBody>
      </p:sp>
      <p:sp>
        <p:nvSpPr>
          <p:cNvPr id="28" name="Callout: Line 27">
            <a:extLst>
              <a:ext uri="{FF2B5EF4-FFF2-40B4-BE49-F238E27FC236}">
                <a16:creationId xmlns:a16="http://schemas.microsoft.com/office/drawing/2014/main" id="{BF4BDC3C-3742-4B8A-9BBD-23B8EB6F449E}"/>
              </a:ext>
            </a:extLst>
          </p:cNvPr>
          <p:cNvSpPr/>
          <p:nvPr/>
        </p:nvSpPr>
        <p:spPr>
          <a:xfrm>
            <a:off x="2181675" y="3168940"/>
            <a:ext cx="5535712" cy="487461"/>
          </a:xfrm>
          <a:prstGeom prst="borderCallout1">
            <a:avLst>
              <a:gd name="adj1" fmla="val 95209"/>
              <a:gd name="adj2" fmla="val 37861"/>
              <a:gd name="adj3" fmla="val 476164"/>
              <a:gd name="adj4" fmla="val 39756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continues to be throttled since the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PMU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not handle </a:t>
            </a:r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transition </a:t>
            </a:r>
            <a:r>
              <a:rPr lang="en-US" dirty="0">
                <a:solidFill>
                  <a:schemeClr val="tx1"/>
                </a:solidFill>
              </a:rPr>
              <a:t>until </a:t>
            </a:r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target </a:t>
            </a:r>
            <a:r>
              <a:rPr lang="en-US" dirty="0">
                <a:solidFill>
                  <a:schemeClr val="tx1"/>
                </a:solidFill>
              </a:rPr>
              <a:t>is reached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D41D363-6C0A-4DA6-AC51-2A1A20DD2E34}"/>
              </a:ext>
            </a:extLst>
          </p:cNvPr>
          <p:cNvSpPr/>
          <p:nvPr/>
        </p:nvSpPr>
        <p:spPr>
          <a:xfrm>
            <a:off x="123843" y="2557014"/>
            <a:ext cx="8896314" cy="550211"/>
          </a:xfrm>
          <a:prstGeom prst="borderCallout1">
            <a:avLst>
              <a:gd name="adj1" fmla="val 102424"/>
              <a:gd name="adj2" fmla="val 54087"/>
              <a:gd name="adj3" fmla="val 399962"/>
              <a:gd name="adj4" fmla="val 43745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T1 </a:t>
            </a:r>
            <a:r>
              <a:rPr lang="en-US" dirty="0">
                <a:solidFill>
                  <a:srgbClr val="0066FF"/>
                </a:solidFill>
              </a:rPr>
              <a:t>TP</a:t>
            </a:r>
            <a:r>
              <a:rPr lang="en-US" dirty="0">
                <a:solidFill>
                  <a:schemeClr val="tx1"/>
                </a:solidFill>
              </a:rPr>
              <a:t> depends on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computational intensity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Inst0</a:t>
            </a:r>
            <a:r>
              <a:rPr lang="en-US" dirty="0">
                <a:solidFill>
                  <a:schemeClr val="tx1"/>
                </a:solidFill>
              </a:rPr>
              <a:t>, which determines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en-US" dirty="0">
                <a:solidFill>
                  <a:schemeClr val="tx1"/>
                </a:solidFill>
              </a:rPr>
              <a:t> to which the </a:t>
            </a:r>
            <a:r>
              <a:rPr lang="en-US" dirty="0">
                <a:solidFill>
                  <a:schemeClr val="accent5"/>
                </a:solidFill>
              </a:rPr>
              <a:t>PMU</a:t>
            </a:r>
            <a:r>
              <a:rPr lang="en-US" dirty="0">
                <a:solidFill>
                  <a:schemeClr val="tx1"/>
                </a:solidFill>
              </a:rPr>
              <a:t> needs to increase the supply voltage before handling </a:t>
            </a:r>
            <a:r>
              <a:rPr lang="en-US" dirty="0">
                <a:solidFill>
                  <a:srgbClr val="C00000"/>
                </a:solidFill>
              </a:rPr>
              <a:t>T1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voltage transition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357FDBD1-5A14-46D1-9150-925822F4BFA9}"/>
              </a:ext>
            </a:extLst>
          </p:cNvPr>
          <p:cNvSpPr/>
          <p:nvPr/>
        </p:nvSpPr>
        <p:spPr>
          <a:xfrm>
            <a:off x="123843" y="3168940"/>
            <a:ext cx="1997822" cy="498184"/>
          </a:xfrm>
          <a:prstGeom prst="borderCallout1">
            <a:avLst>
              <a:gd name="adj1" fmla="val 98107"/>
              <a:gd name="adj2" fmla="val 94406"/>
              <a:gd name="adj3" fmla="val 288373"/>
              <a:gd name="adj4" fmla="val 161134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C00000"/>
                </a:solidFill>
              </a:rPr>
              <a:t> T1 </a:t>
            </a:r>
            <a:r>
              <a:rPr lang="en-US" dirty="0">
                <a:solidFill>
                  <a:schemeClr val="tx1"/>
                </a:solidFill>
              </a:rPr>
              <a:t>loops are throttled  </a:t>
            </a:r>
            <a:r>
              <a:rPr lang="en-US" dirty="0">
                <a:solidFill>
                  <a:srgbClr val="0066FF"/>
                </a:solidFill>
              </a:rPr>
              <a:t>(IPC=1/4)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0CCF20-5DEC-425F-8DE6-CDEEC5E100F2}"/>
              </a:ext>
            </a:extLst>
          </p:cNvPr>
          <p:cNvCxnSpPr>
            <a:cxnSpLocks/>
          </p:cNvCxnSpPr>
          <p:nvPr/>
        </p:nvCxnSpPr>
        <p:spPr>
          <a:xfrm>
            <a:off x="5003486" y="3117948"/>
            <a:ext cx="1967631" cy="2947416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  <a:alpha val="30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86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19" grpId="0" animBg="1"/>
      <p:bldP spid="20" grpId="0" animBg="1"/>
      <p:bldP spid="26" grpId="0" animBg="1"/>
      <p:bldP spid="28" grpId="0" animBg="1"/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C00000"/>
                </a:solidFill>
              </a:rPr>
              <a:t>Across Cores Covert Channel:</a:t>
            </a:r>
            <a:r>
              <a:rPr lang="en-US" sz="2900" dirty="0"/>
              <a:t> </a:t>
            </a:r>
            <a:r>
              <a:rPr lang="en-US" sz="2900" dirty="0" err="1"/>
              <a:t>IccCoresCovert</a:t>
            </a:r>
            <a:r>
              <a:rPr lang="en-US" sz="2900" dirty="0"/>
              <a:t> (2/2)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3945638"/>
            <a:ext cx="9081989" cy="2869411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</a:rPr>
              <a:t>IccCoresCovert</a:t>
            </a:r>
            <a:r>
              <a:rPr lang="en-US" sz="1800" dirty="0"/>
              <a:t> exploits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Multi-Throttling-Cores</a:t>
            </a:r>
            <a:r>
              <a:rPr lang="en-US" sz="1800" dirty="0"/>
              <a:t> side-effect to build a covert channel between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66FF"/>
                </a:solidFill>
              </a:rPr>
              <a:t>Receiver:</a:t>
            </a:r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executes a PHI</a:t>
            </a:r>
            <a:r>
              <a:rPr lang="en-US" sz="1800" b="1" dirty="0"/>
              <a:t> </a:t>
            </a:r>
            <a:r>
              <a:rPr lang="en-US" sz="1800" dirty="0"/>
              <a:t>loop with a computational intensity level (L1–L4) depending on the values of </a:t>
            </a:r>
            <a:r>
              <a:rPr lang="en-US" sz="1800" dirty="0">
                <a:solidFill>
                  <a:srgbClr val="C00000"/>
                </a:solidFill>
              </a:rPr>
              <a:t>two secret bits </a:t>
            </a:r>
            <a:r>
              <a:rPr lang="en-US" sz="1800" dirty="0"/>
              <a:t>it wants to send</a:t>
            </a:r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rgbClr val="0066FF"/>
                </a:solidFill>
              </a:rPr>
              <a:t>Receiver</a:t>
            </a:r>
            <a:r>
              <a:rPr lang="en-US" sz="1800" dirty="0"/>
              <a:t> can infer the </a:t>
            </a:r>
            <a:r>
              <a:rPr lang="en-US" sz="1800" dirty="0">
                <a:solidFill>
                  <a:srgbClr val="C00000"/>
                </a:solidFill>
              </a:rPr>
              <a:t>two bits</a:t>
            </a:r>
            <a:r>
              <a:rPr lang="en-US" sz="1800" dirty="0"/>
              <a:t> sent by the </a:t>
            </a:r>
            <a:r>
              <a:rPr lang="en-US" sz="1800" dirty="0">
                <a:solidFill>
                  <a:schemeClr val="accent6"/>
                </a:solidFill>
              </a:rPr>
              <a:t>Sender</a:t>
            </a:r>
            <a:r>
              <a:rPr lang="en-US" sz="1800" dirty="0"/>
              <a:t> based on the measured TP of the </a:t>
            </a:r>
            <a:r>
              <a:rPr lang="en-US" sz="1800" dirty="0">
                <a:solidFill>
                  <a:srgbClr val="00B050"/>
                </a:solidFill>
              </a:rPr>
              <a:t>128b_Heavy </a:t>
            </a:r>
            <a:r>
              <a:rPr lang="en-US" sz="1800" dirty="0"/>
              <a:t>loop </a:t>
            </a:r>
          </a:p>
          <a:p>
            <a:pPr lvl="1"/>
            <a:r>
              <a:rPr lang="en-US" sz="1400" dirty="0"/>
              <a:t>The higher the power required by the PHI</a:t>
            </a:r>
            <a:r>
              <a:rPr lang="en-US" sz="1400" b="1" dirty="0"/>
              <a:t> </a:t>
            </a:r>
            <a:r>
              <a:rPr lang="en-US" sz="1400" dirty="0"/>
              <a:t>loop</a:t>
            </a:r>
            <a:r>
              <a:rPr lang="en-US" sz="1400" b="1" dirty="0"/>
              <a:t> </a:t>
            </a:r>
            <a:r>
              <a:rPr lang="en-US" sz="1400" dirty="0"/>
              <a:t>executed by the </a:t>
            </a:r>
            <a:r>
              <a:rPr lang="en-US" sz="1400" dirty="0">
                <a:solidFill>
                  <a:schemeClr val="accent6"/>
                </a:solidFill>
              </a:rPr>
              <a:t>Sender</a:t>
            </a:r>
            <a:r>
              <a:rPr lang="en-US" sz="1400" dirty="0"/>
              <a:t>, the higher the TP experienced by the </a:t>
            </a:r>
            <a:r>
              <a:rPr lang="en-US" sz="1400" dirty="0">
                <a:solidFill>
                  <a:srgbClr val="0066FF"/>
                </a:solidFill>
              </a:rPr>
              <a:t>Receiver</a:t>
            </a:r>
            <a:r>
              <a:rPr lang="en-US" sz="1400" dirty="0"/>
              <a:t> will 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EB563-E386-400B-937F-3D3CD3FFE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84" y="979515"/>
            <a:ext cx="6350371" cy="28694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A29F6A-C311-4132-9722-AA9B8FE77D82}"/>
              </a:ext>
            </a:extLst>
          </p:cNvPr>
          <p:cNvSpPr/>
          <p:nvPr/>
        </p:nvSpPr>
        <p:spPr>
          <a:xfrm>
            <a:off x="2246949" y="867759"/>
            <a:ext cx="106471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Sender</a:t>
            </a:r>
            <a:endParaRPr lang="en-CH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449D6-143C-4833-A23B-20329915E52E}"/>
              </a:ext>
            </a:extLst>
          </p:cNvPr>
          <p:cNvSpPr/>
          <p:nvPr/>
        </p:nvSpPr>
        <p:spPr>
          <a:xfrm>
            <a:off x="5480650" y="867758"/>
            <a:ext cx="1640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</a:rPr>
              <a:t>Receiver</a:t>
            </a:r>
            <a:endParaRPr lang="en-CH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9AD42F-1D15-4328-8991-FB2B79FD05E4}"/>
              </a:ext>
            </a:extLst>
          </p:cNvPr>
          <p:cNvSpPr/>
          <p:nvPr/>
        </p:nvSpPr>
        <p:spPr>
          <a:xfrm>
            <a:off x="4662964" y="2088468"/>
            <a:ext cx="2995136" cy="27875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5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Throttling Characterization</a:t>
            </a:r>
            <a:endParaRPr lang="en-US" sz="2700" b="1" dirty="0">
              <a:solidFill>
                <a:srgbClr val="0066FF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220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715"/>
            <a:ext cx="9143999" cy="5587395"/>
          </a:xfrm>
        </p:spPr>
        <p:txBody>
          <a:bodyPr/>
          <a:lstStyle/>
          <a:p>
            <a:r>
              <a:rPr lang="en-US" sz="2200" b="1" u="sng" dirty="0">
                <a:solidFill>
                  <a:schemeClr val="accent5"/>
                </a:solidFill>
              </a:rPr>
              <a:t>Framework:</a:t>
            </a:r>
            <a:r>
              <a:rPr lang="en-US" sz="2200" dirty="0"/>
              <a:t> We evaluate </a:t>
            </a:r>
            <a:r>
              <a:rPr lang="en-US" sz="2200" dirty="0">
                <a:solidFill>
                  <a:schemeClr val="accent6"/>
                </a:solidFill>
              </a:rPr>
              <a:t>IChannels</a:t>
            </a:r>
            <a:r>
              <a:rPr lang="en-US" sz="2200" dirty="0"/>
              <a:t> on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Coffee Lake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Cannon Lake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r>
              <a:rPr lang="en-US" sz="2200" b="1" u="sng" dirty="0">
                <a:solidFill>
                  <a:schemeClr val="accent6"/>
                </a:solidFill>
              </a:rPr>
              <a:t>Workloads</a:t>
            </a:r>
            <a:r>
              <a:rPr lang="en-US" sz="2200" dirty="0">
                <a:solidFill>
                  <a:schemeClr val="accent6"/>
                </a:solidFill>
              </a:rPr>
              <a:t>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Proof-of-concept </a:t>
            </a:r>
            <a:r>
              <a:rPr lang="en-US" sz="2200" dirty="0"/>
              <a:t>codes of the covert channels</a:t>
            </a: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b="1" u="sng" dirty="0">
                <a:solidFill>
                  <a:schemeClr val="accent4">
                    <a:lumMod val="75000"/>
                  </a:schemeClr>
                </a:solidFill>
              </a:rPr>
              <a:t>Comparison Points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200" dirty="0"/>
              <a:t>We compare </a:t>
            </a:r>
            <a:r>
              <a:rPr lang="en-US" sz="2200" dirty="0">
                <a:solidFill>
                  <a:schemeClr val="accent6"/>
                </a:solidFill>
              </a:rPr>
              <a:t>IChannels</a:t>
            </a:r>
            <a:r>
              <a:rPr lang="en-US" sz="2200" dirty="0"/>
              <a:t> to </a:t>
            </a:r>
            <a:r>
              <a:rPr lang="en-US" sz="2200" dirty="0">
                <a:solidFill>
                  <a:srgbClr val="7030A0"/>
                </a:solidFill>
              </a:rPr>
              <a:t>four</a:t>
            </a:r>
            <a:r>
              <a:rPr lang="en-US" sz="2200" dirty="0"/>
              <a:t> recent works</a:t>
            </a:r>
          </a:p>
          <a:p>
            <a:pPr marL="0" indent="0">
              <a:buNone/>
            </a:pPr>
            <a:endParaRPr lang="en-US" sz="2200" b="1" u="sng" dirty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b="1" u="sng" dirty="0">
                <a:solidFill>
                  <a:srgbClr val="7030A0"/>
                </a:solidFill>
              </a:rPr>
              <a:t>M</a:t>
            </a:r>
            <a:r>
              <a:rPr lang="en-CH" sz="2200" b="1" u="sng" dirty="0" err="1">
                <a:solidFill>
                  <a:srgbClr val="7030A0"/>
                </a:solidFill>
              </a:rPr>
              <a:t>itigation</a:t>
            </a:r>
            <a:r>
              <a:rPr lang="en-US" sz="2200" b="1" u="sng" dirty="0">
                <a:solidFill>
                  <a:srgbClr val="7030A0"/>
                </a:solidFill>
              </a:rPr>
              <a:t> M</a:t>
            </a:r>
            <a:r>
              <a:rPr lang="en-CH" sz="2200" b="1" u="sng" dirty="0" err="1">
                <a:solidFill>
                  <a:srgbClr val="7030A0"/>
                </a:solidFill>
              </a:rPr>
              <a:t>echanisms</a:t>
            </a:r>
            <a:r>
              <a:rPr lang="en-US" sz="2200" dirty="0">
                <a:solidFill>
                  <a:srgbClr val="7030A0"/>
                </a:solidFill>
              </a:rPr>
              <a:t>: </a:t>
            </a:r>
            <a:r>
              <a:rPr lang="en-CH" sz="2200" dirty="0"/>
              <a:t>We propose </a:t>
            </a:r>
            <a:r>
              <a:rPr lang="en-CH" sz="2200" dirty="0">
                <a:solidFill>
                  <a:srgbClr val="0066FF"/>
                </a:solidFill>
              </a:rPr>
              <a:t>three</a:t>
            </a:r>
            <a:r>
              <a:rPr lang="en-CH" sz="2200" dirty="0"/>
              <a:t> mitigation mechanisms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09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45F42-CAAC-42BC-9F5C-6433F942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30" y="1065963"/>
            <a:ext cx="5249111" cy="2895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IccThreadCovert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953135"/>
            <a:ext cx="9127919" cy="2110351"/>
          </a:xfrm>
          <a:noFill/>
        </p:spPr>
        <p:txBody>
          <a:bodyPr/>
          <a:lstStyle/>
          <a:p>
            <a:r>
              <a:rPr lang="en-US" sz="2150" dirty="0"/>
              <a:t>We compare </a:t>
            </a:r>
            <a:r>
              <a:rPr lang="en-US" sz="2150" dirty="0">
                <a:solidFill>
                  <a:schemeClr val="accent6"/>
                </a:solidFill>
              </a:rPr>
              <a:t>IccThreadCovert</a:t>
            </a:r>
            <a:r>
              <a:rPr lang="en-US" sz="2150" dirty="0"/>
              <a:t> against </a:t>
            </a:r>
            <a:r>
              <a:rPr lang="en-US" sz="2150" dirty="0" err="1">
                <a:solidFill>
                  <a:srgbClr val="7030A0"/>
                </a:solidFill>
              </a:rPr>
              <a:t>NetSpectre</a:t>
            </a:r>
            <a:endParaRPr lang="en-US" sz="2150" dirty="0">
              <a:solidFill>
                <a:srgbClr val="7030A0"/>
              </a:solidFill>
            </a:endParaRPr>
          </a:p>
          <a:p>
            <a:pPr lvl="1"/>
            <a:r>
              <a:rPr lang="en-US" sz="1750" dirty="0"/>
              <a:t>The </a:t>
            </a:r>
            <a:r>
              <a:rPr lang="en-US" sz="1750" dirty="0">
                <a:solidFill>
                  <a:srgbClr val="0066FF"/>
                </a:solidFill>
              </a:rPr>
              <a:t>state-of-the-art</a:t>
            </a:r>
            <a:r>
              <a:rPr lang="en-US" sz="1750" dirty="0"/>
              <a:t> work that exploits the </a:t>
            </a:r>
            <a:r>
              <a:rPr lang="en-US" sz="1750" dirty="0">
                <a:solidFill>
                  <a:schemeClr val="accent4">
                    <a:lumMod val="75000"/>
                  </a:schemeClr>
                </a:solidFill>
              </a:rPr>
              <a:t>variable latency of PHIs </a:t>
            </a:r>
            <a:r>
              <a:rPr lang="en-US" sz="1750" dirty="0"/>
              <a:t>to create a covert channel between two execution contexts running on the </a:t>
            </a:r>
            <a:r>
              <a:rPr lang="en-US" sz="1750" dirty="0">
                <a:solidFill>
                  <a:srgbClr val="0066FF"/>
                </a:solidFill>
              </a:rPr>
              <a:t>same hardware thread</a:t>
            </a:r>
          </a:p>
          <a:p>
            <a:endParaRPr lang="en-US" sz="2150" dirty="0"/>
          </a:p>
          <a:p>
            <a:r>
              <a:rPr lang="en-US" sz="2150" dirty="0"/>
              <a:t> The </a:t>
            </a:r>
            <a:r>
              <a:rPr lang="en-US" sz="2150" dirty="0" err="1">
                <a:solidFill>
                  <a:srgbClr val="7030A0"/>
                </a:solidFill>
              </a:rPr>
              <a:t>NetSpectre</a:t>
            </a:r>
            <a:r>
              <a:rPr lang="en-US" sz="2150" dirty="0"/>
              <a:t> covert channel can send </a:t>
            </a:r>
            <a:r>
              <a:rPr lang="en-US" sz="2150" dirty="0">
                <a:solidFill>
                  <a:srgbClr val="FF0000"/>
                </a:solidFill>
              </a:rPr>
              <a:t>one bit </a:t>
            </a:r>
            <a:r>
              <a:rPr lang="en-US" sz="2150" dirty="0"/>
              <a:t>per transaction </a:t>
            </a:r>
          </a:p>
          <a:p>
            <a:pPr lvl="1"/>
            <a:r>
              <a:rPr lang="en-US" sz="1750" dirty="0">
                <a:solidFill>
                  <a:schemeClr val="accent6"/>
                </a:solidFill>
              </a:rPr>
              <a:t>IccThreadCovert</a:t>
            </a:r>
            <a:r>
              <a:rPr lang="en-US" sz="1750" dirty="0"/>
              <a:t> covert channel can send </a:t>
            </a:r>
            <a:r>
              <a:rPr lang="en-US" sz="1750" dirty="0">
                <a:solidFill>
                  <a:srgbClr val="00B050"/>
                </a:solidFill>
              </a:rPr>
              <a:t>two bits </a:t>
            </a:r>
            <a:r>
              <a:rPr lang="en-US" sz="1750" dirty="0"/>
              <a:t>per transaction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702034-241D-4CD3-AB78-E5E6D6A772DB}"/>
              </a:ext>
            </a:extLst>
          </p:cNvPr>
          <p:cNvCxnSpPr>
            <a:cxnSpLocks/>
          </p:cNvCxnSpPr>
          <p:nvPr/>
        </p:nvCxnSpPr>
        <p:spPr>
          <a:xfrm>
            <a:off x="3856160" y="1663060"/>
            <a:ext cx="0" cy="884696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E84FAE-8862-41BD-ACD6-A9F6AB8C0E06}"/>
              </a:ext>
            </a:extLst>
          </p:cNvPr>
          <p:cNvSpPr txBox="1"/>
          <p:nvPr/>
        </p:nvSpPr>
        <p:spPr>
          <a:xfrm rot="16200000">
            <a:off x="3766207" y="1944047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2BF0CA-5843-4912-B7EF-A5C1DB483047}"/>
              </a:ext>
            </a:extLst>
          </p:cNvPr>
          <p:cNvCxnSpPr>
            <a:cxnSpLocks/>
          </p:cNvCxnSpPr>
          <p:nvPr/>
        </p:nvCxnSpPr>
        <p:spPr>
          <a:xfrm flipH="1">
            <a:off x="3032760" y="1645180"/>
            <a:ext cx="2621280" cy="0"/>
          </a:xfrm>
          <a:prstGeom prst="straightConnector1">
            <a:avLst/>
          </a:prstGeom>
          <a:ln w="19050">
            <a:solidFill>
              <a:srgbClr val="0066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B986A-FD1A-449B-8358-088E1DB61DE9}"/>
              </a:ext>
            </a:extLst>
          </p:cNvPr>
          <p:cNvSpPr txBox="1"/>
          <p:nvPr/>
        </p:nvSpPr>
        <p:spPr>
          <a:xfrm rot="16200000">
            <a:off x="1066347" y="2007370"/>
            <a:ext cx="2110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Normalized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Throughput (bits/s)</a:t>
            </a:r>
            <a:endParaRPr lang="en-CH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FC3C9-D072-4806-8CA6-CAF6C8E7B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81" y="844277"/>
            <a:ext cx="5841492" cy="2778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0" y="132334"/>
            <a:ext cx="8974989" cy="606084"/>
          </a:xfrm>
        </p:spPr>
        <p:txBody>
          <a:bodyPr/>
          <a:lstStyle/>
          <a:p>
            <a:r>
              <a:rPr lang="en-US" sz="3600" dirty="0"/>
              <a:t>Results – </a:t>
            </a:r>
            <a:r>
              <a:rPr lang="en-US" sz="3600" dirty="0" err="1"/>
              <a:t>IccSMTcovert</a:t>
            </a:r>
            <a:r>
              <a:rPr lang="en-US" sz="3600" dirty="0"/>
              <a:t> &amp; </a:t>
            </a:r>
            <a:r>
              <a:rPr lang="en-US" sz="3600" dirty="0" err="1"/>
              <a:t>IccCoresCovert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9" y="3731194"/>
            <a:ext cx="9085531" cy="2110351"/>
          </a:xfrm>
          <a:noFill/>
        </p:spPr>
        <p:txBody>
          <a:bodyPr/>
          <a:lstStyle/>
          <a:p>
            <a:r>
              <a:rPr lang="en-US" sz="2000" dirty="0"/>
              <a:t>We compare </a:t>
            </a:r>
            <a:r>
              <a:rPr lang="en-US" sz="2000" dirty="0" err="1">
                <a:solidFill>
                  <a:schemeClr val="accent6"/>
                </a:solidFill>
              </a:rPr>
              <a:t>IccSMTcovert</a:t>
            </a:r>
            <a:r>
              <a:rPr lang="en-US" sz="2000" dirty="0"/>
              <a:t> and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IccCoresCovert</a:t>
            </a:r>
            <a:r>
              <a:rPr lang="en-US" sz="2000" dirty="0"/>
              <a:t> against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DFScovert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TurboCC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PowerT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1800" dirty="0"/>
              <a:t>The state-of-the-art works that exploit different </a:t>
            </a:r>
            <a:r>
              <a:rPr lang="en-US" sz="1800" dirty="0">
                <a:solidFill>
                  <a:schemeClr val="accent5"/>
                </a:solidFill>
              </a:rPr>
              <a:t>power management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5"/>
                </a:solidFill>
              </a:rPr>
              <a:t>mechanisms</a:t>
            </a:r>
            <a:r>
              <a:rPr lang="en-US" sz="1800" dirty="0"/>
              <a:t> of modern processors to build covert channels </a:t>
            </a:r>
            <a:r>
              <a:rPr lang="en-US" sz="1800" dirty="0">
                <a:solidFill>
                  <a:srgbClr val="0066FF"/>
                </a:solidFill>
              </a:rPr>
              <a:t>across cores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6"/>
                </a:solidFill>
              </a:rPr>
              <a:t>SMT threads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chemeClr val="accent6"/>
                </a:solidFill>
              </a:rPr>
              <a:t>IccSMTcovert</a:t>
            </a:r>
            <a:r>
              <a:rPr lang="en-US" sz="2000" dirty="0"/>
              <a:t>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IccCoresCovert</a:t>
            </a:r>
            <a:r>
              <a:rPr lang="en-US" sz="2000" dirty="0"/>
              <a:t> throughput is 145</a:t>
            </a:r>
            <a:r>
              <a:rPr lang="en-US" sz="2000" spc="-30" dirty="0"/>
              <a:t>×</a:t>
            </a:r>
            <a:r>
              <a:rPr lang="en-US" sz="2000" dirty="0"/>
              <a:t>, 47</a:t>
            </a:r>
            <a:r>
              <a:rPr lang="en-US" sz="2000" spc="-30" dirty="0"/>
              <a:t>×</a:t>
            </a:r>
            <a:r>
              <a:rPr lang="en-US" sz="2000" dirty="0"/>
              <a:t>, and 24</a:t>
            </a:r>
            <a:r>
              <a:rPr lang="en-US" sz="2000" spc="-30" dirty="0"/>
              <a:t>×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The throughput of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DFScovert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7030A0"/>
                </a:solidFill>
              </a:rPr>
              <a:t>TurboCC</a:t>
            </a:r>
            <a:r>
              <a:rPr lang="en-US" sz="1800" dirty="0"/>
              <a:t>, and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PowerT</a:t>
            </a:r>
            <a:r>
              <a:rPr lang="en-US" sz="1800" dirty="0"/>
              <a:t>, respectively </a:t>
            </a:r>
          </a:p>
          <a:p>
            <a:r>
              <a:rPr lang="en-US" sz="2000" dirty="0"/>
              <a:t>The three works exploit </a:t>
            </a:r>
            <a:r>
              <a:rPr lang="en-US" sz="2000" dirty="0">
                <a:solidFill>
                  <a:srgbClr val="C00000"/>
                </a:solidFill>
              </a:rPr>
              <a:t>slow</a:t>
            </a:r>
            <a:r>
              <a:rPr lang="en-US" sz="2000" dirty="0"/>
              <a:t> mechanisms (e.g., </a:t>
            </a:r>
            <a:r>
              <a:rPr lang="en-US" sz="2000" dirty="0">
                <a:solidFill>
                  <a:schemeClr val="accent5"/>
                </a:solidFill>
              </a:rPr>
              <a:t>frequency</a:t>
            </a:r>
            <a:r>
              <a:rPr lang="en-US" sz="2000" dirty="0"/>
              <a:t>/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thermal </a:t>
            </a:r>
            <a:r>
              <a:rPr lang="en-US" sz="2000" dirty="0"/>
              <a:t>changes) </a:t>
            </a:r>
          </a:p>
          <a:p>
            <a:pPr lvl="1"/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5"/>
                </a:solidFill>
              </a:rPr>
              <a:t>current management </a:t>
            </a:r>
            <a:r>
              <a:rPr lang="en-US" sz="1800" dirty="0">
                <a:solidFill>
                  <a:srgbClr val="7030A0"/>
                </a:solidFill>
              </a:rPr>
              <a:t>side-effects</a:t>
            </a:r>
            <a:r>
              <a:rPr lang="en-US" sz="1800" dirty="0">
                <a:solidFill>
                  <a:schemeClr val="accent5"/>
                </a:solidFill>
              </a:rPr>
              <a:t> </a:t>
            </a:r>
            <a:r>
              <a:rPr lang="en-US" sz="1800" dirty="0"/>
              <a:t>that our </a:t>
            </a:r>
            <a:r>
              <a:rPr lang="en-US" sz="1800" dirty="0">
                <a:solidFill>
                  <a:schemeClr val="accent6"/>
                </a:solidFill>
              </a:rPr>
              <a:t>IChannels</a:t>
            </a:r>
            <a:r>
              <a:rPr lang="en-US" sz="1800" dirty="0"/>
              <a:t> exploits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702034-241D-4CD3-AB78-E5E6D6A772DB}"/>
              </a:ext>
            </a:extLst>
          </p:cNvPr>
          <p:cNvCxnSpPr>
            <a:cxnSpLocks/>
          </p:cNvCxnSpPr>
          <p:nvPr/>
        </p:nvCxnSpPr>
        <p:spPr>
          <a:xfrm>
            <a:off x="4613104" y="1237458"/>
            <a:ext cx="0" cy="855509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E84FAE-8862-41BD-ACD6-A9F6AB8C0E06}"/>
              </a:ext>
            </a:extLst>
          </p:cNvPr>
          <p:cNvSpPr txBox="1"/>
          <p:nvPr/>
        </p:nvSpPr>
        <p:spPr>
          <a:xfrm rot="16200000">
            <a:off x="4488502" y="1563319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47X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2BF0CA-5843-4912-B7EF-A5C1DB483047}"/>
              </a:ext>
            </a:extLst>
          </p:cNvPr>
          <p:cNvCxnSpPr>
            <a:cxnSpLocks/>
          </p:cNvCxnSpPr>
          <p:nvPr/>
        </p:nvCxnSpPr>
        <p:spPr>
          <a:xfrm flipH="1">
            <a:off x="2686692" y="1242013"/>
            <a:ext cx="3871474" cy="0"/>
          </a:xfrm>
          <a:prstGeom prst="straightConnector1">
            <a:avLst/>
          </a:prstGeom>
          <a:ln w="19050">
            <a:solidFill>
              <a:srgbClr val="0066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99DEB3-AED5-4611-A9FB-6A72DB8EF78B}"/>
              </a:ext>
            </a:extLst>
          </p:cNvPr>
          <p:cNvCxnSpPr>
            <a:cxnSpLocks/>
          </p:cNvCxnSpPr>
          <p:nvPr/>
        </p:nvCxnSpPr>
        <p:spPr>
          <a:xfrm>
            <a:off x="3433212" y="1268930"/>
            <a:ext cx="0" cy="106467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31BCEE-13CE-48F5-8A30-78D55F98FF0B}"/>
              </a:ext>
            </a:extLst>
          </p:cNvPr>
          <p:cNvSpPr txBox="1"/>
          <p:nvPr/>
        </p:nvSpPr>
        <p:spPr>
          <a:xfrm rot="16200000">
            <a:off x="3275962" y="1535628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145X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BA683A-83E3-48AA-AAA5-0B5CD7E01683}"/>
              </a:ext>
            </a:extLst>
          </p:cNvPr>
          <p:cNvCxnSpPr>
            <a:cxnSpLocks/>
          </p:cNvCxnSpPr>
          <p:nvPr/>
        </p:nvCxnSpPr>
        <p:spPr>
          <a:xfrm>
            <a:off x="5785988" y="1237458"/>
            <a:ext cx="0" cy="695772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19CAA2-CE87-46AB-8100-AA696E2D69B1}"/>
              </a:ext>
            </a:extLst>
          </p:cNvPr>
          <p:cNvSpPr txBox="1"/>
          <p:nvPr/>
        </p:nvSpPr>
        <p:spPr>
          <a:xfrm rot="16200000">
            <a:off x="5668393" y="1489652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24X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693AE-5A6B-4F1B-9F62-E2FFC4774EF9}"/>
              </a:ext>
            </a:extLst>
          </p:cNvPr>
          <p:cNvSpPr txBox="1"/>
          <p:nvPr/>
        </p:nvSpPr>
        <p:spPr>
          <a:xfrm rot="16200000">
            <a:off x="918632" y="1906485"/>
            <a:ext cx="2000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Throughput (bits/s)</a:t>
            </a:r>
            <a:endParaRPr lang="en-CH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11" grpId="0"/>
      <p:bldP spid="1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Throttling Characterization</a:t>
            </a:r>
            <a:endParaRPr lang="en-US" sz="2700" b="1" dirty="0">
              <a:solidFill>
                <a:srgbClr val="0066FF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1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7F83BE-219B-4B16-9C24-2F9BB654B108}"/>
              </a:ext>
            </a:extLst>
          </p:cNvPr>
          <p:cNvSpPr/>
          <p:nvPr/>
        </p:nvSpPr>
        <p:spPr>
          <a:xfrm>
            <a:off x="-103931" y="4019902"/>
            <a:ext cx="9591461" cy="1248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103931" y="3230972"/>
            <a:ext cx="9591461" cy="788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140890" y="1952895"/>
            <a:ext cx="9417404" cy="1278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140889" y="929811"/>
            <a:ext cx="9417403" cy="1023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103931" y="5268468"/>
            <a:ext cx="9591460" cy="11228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/>
              <a:t>Executive Summary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" y="93322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70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management mechanisms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throttle instruction execution and adjust voltage/frequency to accommodate 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power-hungry instructions (PHIs)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These mechanisms may </a:t>
            </a:r>
            <a:r>
              <a:rPr lang="en-US" sz="17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compromise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a system’s confidentiality guarantees</a:t>
            </a: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u="sng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Understand the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throttling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side-effects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of current management mechanisms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Build high-capacity </a:t>
            </a:r>
            <a:r>
              <a:rPr lang="en-US" sz="170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covert channels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between otherwise isolated </a:t>
            </a:r>
            <a:r>
              <a:rPr lang="en-US" sz="17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execution contexts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Practically and effectively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mitigate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each covert channel</a:t>
            </a:r>
          </a:p>
          <a:p>
            <a:endParaRPr lang="en-US" sz="1700" b="1" u="sng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u="sng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Characterization</a:t>
            </a:r>
            <a:r>
              <a:rPr lang="en-US" sz="17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700" b="1" spc="-8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Variable </a:t>
            </a:r>
            <a:r>
              <a:rPr lang="en-US" sz="1700" spc="-8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execution times </a:t>
            </a:r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frequency changes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due to running </a:t>
            </a:r>
            <a:r>
              <a:rPr lang="en-US" sz="17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PHIs</a:t>
            </a:r>
          </a:p>
          <a:p>
            <a:r>
              <a:rPr lang="en-US"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We observe five different levels of throttling in real Intel systems</a:t>
            </a:r>
          </a:p>
          <a:p>
            <a:endParaRPr lang="en-US" sz="1700" b="1" u="sng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u="sng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IChannels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700" spc="-8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New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that exploit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side-effects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of current management mechanisms </a:t>
            </a:r>
            <a:endParaRPr lang="en-US" sz="1700" spc="-8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On the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 hardware thread</a:t>
            </a:r>
            <a:endParaRPr lang="en-US" sz="17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Across co-located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Simultaneous Multi-Threading (SMT)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threads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Across different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cores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b="1" u="sng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sz="1700" spc="-5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 generations of Intel processors, 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IChannels  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provides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700" spc="-8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channel capacity </a:t>
            </a:r>
            <a:endParaRPr lang="en-US" sz="1700" spc="-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2×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that of </a:t>
            </a:r>
            <a:r>
              <a:rPr lang="en-US" sz="1700" spc="-30" dirty="0" err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PHIs’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variable</a:t>
            </a:r>
            <a:r>
              <a:rPr lang="en-US" sz="1700" spc="-3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latency-based</a:t>
            </a:r>
            <a:r>
              <a:rPr lang="en-US" sz="1700" spc="-3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24×</a:t>
            </a:r>
            <a:r>
              <a:rPr lang="en-US" sz="1700" spc="-3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that of </a:t>
            </a:r>
            <a:r>
              <a:rPr lang="en-US" sz="1700" spc="-3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management-based </a:t>
            </a:r>
            <a:r>
              <a:rPr lang="en-US"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covert channels </a:t>
            </a:r>
            <a:endParaRPr lang="en-US" sz="1700" spc="-3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0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1" animBg="1"/>
      <p:bldP spid="8" grpId="1" uiExpand="1" animBg="1"/>
      <p:bldP spid="11" grpId="0" animBg="1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E1C8BC-847B-44AA-A32E-3217A157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/>
          <a:lstStyle/>
          <a:p>
            <a:r>
              <a:rPr lang="en-US" sz="2000" dirty="0"/>
              <a:t>We introduced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IChannels</a:t>
            </a:r>
            <a:r>
              <a:rPr lang="en-US" sz="2000" dirty="0"/>
              <a:t>, new covert channels we can exploit based on </a:t>
            </a:r>
            <a:r>
              <a:rPr lang="en-US" sz="2000" dirty="0">
                <a:solidFill>
                  <a:srgbClr val="0066FF"/>
                </a:solidFill>
              </a:rPr>
              <a:t>current management mechanisms</a:t>
            </a:r>
            <a:r>
              <a:rPr lang="en-US" sz="2000" dirty="0"/>
              <a:t> in modern processors </a:t>
            </a:r>
          </a:p>
          <a:p>
            <a:endParaRPr lang="en-US" sz="2000" dirty="0"/>
          </a:p>
          <a:p>
            <a:r>
              <a:rPr lang="en-US" sz="2000" dirty="0"/>
              <a:t>We showed that the </a:t>
            </a:r>
            <a:r>
              <a:rPr lang="en-US" sz="2000" dirty="0">
                <a:solidFill>
                  <a:schemeClr val="accent6"/>
                </a:solidFill>
              </a:rPr>
              <a:t>multi-level throttling effects </a:t>
            </a:r>
            <a:r>
              <a:rPr lang="en-US" sz="2000" dirty="0"/>
              <a:t>of current management mechanisms can be exploited for </a:t>
            </a:r>
            <a:r>
              <a:rPr lang="en-US" sz="2000" dirty="0">
                <a:solidFill>
                  <a:srgbClr val="C00000"/>
                </a:solidFill>
              </a:rPr>
              <a:t>malicious information leakage </a:t>
            </a:r>
            <a:r>
              <a:rPr lang="en-US" sz="2000" dirty="0"/>
              <a:t>on real systems (Intel Cannon Lake &amp; Intel Coffee Lake)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IChannels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2×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5"/>
                </a:solidFill>
              </a:rPr>
              <a:t>24×</a:t>
            </a:r>
            <a:r>
              <a:rPr lang="en-US" sz="2000" dirty="0"/>
              <a:t> higher </a:t>
            </a:r>
            <a:r>
              <a:rPr lang="en-US" sz="2000" dirty="0">
                <a:solidFill>
                  <a:srgbClr val="7030A0"/>
                </a:solidFill>
              </a:rPr>
              <a:t>throughput</a:t>
            </a:r>
            <a:r>
              <a:rPr lang="en-US" sz="2000" dirty="0"/>
              <a:t> than existing state-of-the-art covert channels</a:t>
            </a:r>
          </a:p>
          <a:p>
            <a:endParaRPr lang="en-US" sz="2000" dirty="0"/>
          </a:p>
          <a:p>
            <a:r>
              <a:rPr lang="en-US" sz="2000" dirty="0"/>
              <a:t>We propose multiple </a:t>
            </a:r>
            <a:r>
              <a:rPr lang="en-US" sz="2000" dirty="0">
                <a:solidFill>
                  <a:srgbClr val="0066FF"/>
                </a:solidFill>
              </a:rPr>
              <a:t>practical mitigations </a:t>
            </a:r>
            <a:r>
              <a:rPr lang="en-US" sz="2000" dirty="0"/>
              <a:t>to protect against IChannels in modern processors</a:t>
            </a:r>
          </a:p>
          <a:p>
            <a:endParaRPr lang="en-US" sz="2000" dirty="0"/>
          </a:p>
          <a:p>
            <a:r>
              <a:rPr lang="en-US" sz="2000" dirty="0"/>
              <a:t>We hope our work paves the way for </a:t>
            </a:r>
            <a:r>
              <a:rPr lang="en-US" sz="2000" dirty="0">
                <a:solidFill>
                  <a:srgbClr val="00B050"/>
                </a:solidFill>
              </a:rPr>
              <a:t>eliminating</a:t>
            </a:r>
            <a:r>
              <a:rPr lang="en-US" sz="2000" dirty="0"/>
              <a:t> the confidentiality </a:t>
            </a:r>
            <a:r>
              <a:rPr lang="en-US" sz="2000" dirty="0">
                <a:solidFill>
                  <a:srgbClr val="C00000"/>
                </a:solidFill>
              </a:rPr>
              <a:t>breaches</a:t>
            </a:r>
            <a:r>
              <a:rPr lang="en-US" sz="2000" dirty="0"/>
              <a:t> such current management mechanisms lead to</a:t>
            </a:r>
          </a:p>
          <a:p>
            <a:endParaRPr lang="en-US" sz="1800" dirty="0"/>
          </a:p>
          <a:p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26647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dirty="0">
                <a:latin typeface="Cambria" panose="02040503050406030204" pitchFamily="18" charset="0"/>
              </a:rPr>
              <a:t>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Jeremie S. Kim      A. Giray </a:t>
            </a:r>
            <a:r>
              <a:rPr lang="en-US" sz="2400" i="1" dirty="0" err="1">
                <a:latin typeface="Cambria" panose="02040503050406030204" pitchFamily="18" charset="0"/>
              </a:rPr>
              <a:t>Yağlıkçı</a:t>
            </a:r>
            <a:r>
              <a:rPr lang="en-US" sz="2400" i="1" dirty="0">
                <a:latin typeface="Cambria" panose="02040503050406030204" pitchFamily="18" charset="0"/>
              </a:rPr>
              <a:t>      Ivan Puddu      Lois Orosa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Juan Gómez Luna       Mohammed Alser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IChannels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Exploiting Current Management Mechanisms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to Create Covert Channels in Modern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57035" y="5157417"/>
            <a:ext cx="4038325" cy="1492303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36DEA0F2-6F42-4D7F-84C2-B3CCC765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440" y="5656929"/>
            <a:ext cx="2680782" cy="5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Throttling Characterization</a:t>
            </a:r>
            <a:endParaRPr lang="en-US" sz="2700" b="1" dirty="0">
              <a:solidFill>
                <a:srgbClr val="0066FF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9748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>
            <a:noAutofit/>
          </a:bodyPr>
          <a:lstStyle/>
          <a:p>
            <a:r>
              <a:rPr lang="en-US" sz="3400" dirty="0"/>
              <a:t>Overview of Client Processor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05003"/>
            <a:ext cx="9141739" cy="32528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50" dirty="0"/>
              <a:t>In many recent processors (e.g., Intel Coffee Lake, Cannon Lake), </a:t>
            </a:r>
            <a:r>
              <a:rPr lang="en-US" sz="2050" dirty="0">
                <a:solidFill>
                  <a:srgbClr val="7030A0"/>
                </a:solidFill>
              </a:rPr>
              <a:t>CPU cores</a:t>
            </a:r>
            <a:r>
              <a:rPr lang="en-US" sz="2050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Share the </a:t>
            </a:r>
            <a:r>
              <a:rPr lang="en-US" sz="1800" dirty="0">
                <a:solidFill>
                  <a:srgbClr val="0066FF"/>
                </a:solidFill>
              </a:rPr>
              <a:t>same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voltage regulator (VR)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F0"/>
                </a:solidFill>
              </a:rPr>
              <a:t>clock domain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Controlled by a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/>
                </a:solidFill>
              </a:rPr>
              <a:t>central power management unit (PMU)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83173-9673-4CB3-AD98-B794A3807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84" y="1345133"/>
            <a:ext cx="5703621" cy="28724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1B9D69-5D15-44F7-9504-3EBD479D2510}"/>
              </a:ext>
            </a:extLst>
          </p:cNvPr>
          <p:cNvSpPr/>
          <p:nvPr/>
        </p:nvSpPr>
        <p:spPr>
          <a:xfrm>
            <a:off x="3693874" y="1439556"/>
            <a:ext cx="1101970" cy="549433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1C3E0F-B598-41F4-8735-436F2C07A586}"/>
              </a:ext>
            </a:extLst>
          </p:cNvPr>
          <p:cNvSpPr/>
          <p:nvPr/>
        </p:nvSpPr>
        <p:spPr>
          <a:xfrm>
            <a:off x="5185697" y="1807144"/>
            <a:ext cx="673670" cy="373447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839767-8636-49C2-A92A-A2F9B7527148}"/>
              </a:ext>
            </a:extLst>
          </p:cNvPr>
          <p:cNvSpPr/>
          <p:nvPr/>
        </p:nvSpPr>
        <p:spPr>
          <a:xfrm>
            <a:off x="1718687" y="1722819"/>
            <a:ext cx="955999" cy="904461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3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A8453-C618-4A5D-93FA-2CC8B607B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70" y="1645696"/>
            <a:ext cx="3423164" cy="2620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>
            <a:noAutofit/>
          </a:bodyPr>
          <a:lstStyle/>
          <a:p>
            <a:r>
              <a:rPr lang="en-US" sz="3600" dirty="0"/>
              <a:t>Load Voltage and Voltage </a:t>
            </a:r>
            <a:r>
              <a:rPr lang="en-US" sz="3600" dirty="0" err="1"/>
              <a:t>Guardband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" y="4960129"/>
            <a:ext cx="9141739" cy="3381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 relationship between load voltage (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dirty="0"/>
              <a:t>)</a:t>
            </a:r>
            <a:r>
              <a:rPr lang="en-US" sz="1800" baseline="-25000" dirty="0"/>
              <a:t>,</a:t>
            </a:r>
            <a:r>
              <a:rPr lang="en-US" sz="1800" dirty="0">
                <a:solidFill>
                  <a:srgbClr val="0066FF"/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supply voltage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1800" dirty="0"/>
              <a:t>and current (</a:t>
            </a:r>
            <a:r>
              <a:rPr lang="en-US" sz="1800" dirty="0" err="1">
                <a:solidFill>
                  <a:srgbClr val="0066FF"/>
                </a:solidFill>
              </a:rPr>
              <a:t>Icc</a:t>
            </a:r>
            <a:r>
              <a:rPr lang="en-US" sz="1800" dirty="0"/>
              <a:t>) under a given system impedance (</a:t>
            </a:r>
            <a:r>
              <a:rPr lang="en-US" sz="1800" dirty="0">
                <a:solidFill>
                  <a:srgbClr val="0066FF"/>
                </a:solidFill>
              </a:rPr>
              <a:t>R</a:t>
            </a:r>
            <a:r>
              <a:rPr lang="en-US" sz="1800" baseline="-25000" dirty="0">
                <a:solidFill>
                  <a:srgbClr val="0066FF"/>
                </a:solidFill>
              </a:rPr>
              <a:t>LL</a:t>
            </a:r>
            <a:r>
              <a:rPr lang="en-US" sz="1800" dirty="0"/>
              <a:t>) is :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dirty="0">
                <a:solidFill>
                  <a:srgbClr val="0066FF"/>
                </a:solidFill>
              </a:rPr>
              <a:t> =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dirty="0">
                <a:solidFill>
                  <a:srgbClr val="0066FF"/>
                </a:solidFill>
              </a:rPr>
              <a:t> – </a:t>
            </a:r>
            <a:r>
              <a:rPr lang="en-US" sz="1800" dirty="0" err="1">
                <a:solidFill>
                  <a:srgbClr val="0066FF"/>
                </a:solidFill>
              </a:rPr>
              <a:t>Icc</a:t>
            </a:r>
            <a:r>
              <a:rPr lang="en-US" sz="1800" dirty="0">
                <a:solidFill>
                  <a:srgbClr val="0066FF"/>
                </a:solidFill>
              </a:rPr>
              <a:t> × R</a:t>
            </a:r>
            <a:r>
              <a:rPr lang="en-US" sz="1800" baseline="-25000" dirty="0">
                <a:solidFill>
                  <a:srgbClr val="0066FF"/>
                </a:solidFill>
              </a:rPr>
              <a:t>LL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The PMU adds voltage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guardband</a:t>
            </a:r>
            <a:r>
              <a:rPr lang="en-US" sz="1800" dirty="0"/>
              <a:t> to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Vcc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/>
              <a:t>to a level that keeps </a:t>
            </a:r>
            <a:r>
              <a:rPr lang="en-US" sz="1800" dirty="0" err="1">
                <a:solidFill>
                  <a:srgbClr val="0066FF"/>
                </a:solidFill>
              </a:rPr>
              <a:t>Vcc</a:t>
            </a:r>
            <a:r>
              <a:rPr lang="en-US" sz="1800" baseline="-25000" dirty="0" err="1">
                <a:solidFill>
                  <a:srgbClr val="0066FF"/>
                </a:solidFill>
              </a:rPr>
              <a:t>load</a:t>
            </a:r>
            <a:r>
              <a:rPr lang="en-US" sz="1800" baseline="-25000" dirty="0">
                <a:solidFill>
                  <a:srgbClr val="0066FF"/>
                </a:solidFill>
              </a:rPr>
              <a:t> </a:t>
            </a:r>
            <a:r>
              <a:rPr lang="en-US" sz="1800" dirty="0"/>
              <a:t>within limits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D91C8-AAD0-494F-A316-BDC26F161679}"/>
              </a:ext>
            </a:extLst>
          </p:cNvPr>
          <p:cNvSpPr/>
          <p:nvPr/>
        </p:nvSpPr>
        <p:spPr>
          <a:xfrm>
            <a:off x="3052770" y="2263493"/>
            <a:ext cx="161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= </a:t>
            </a:r>
            <a:r>
              <a:rPr lang="en-US" dirty="0" err="1">
                <a:solidFill>
                  <a:srgbClr val="0066FF"/>
                </a:solidFill>
              </a:rPr>
              <a:t>Vcc</a:t>
            </a:r>
            <a:r>
              <a:rPr lang="en-US" dirty="0">
                <a:solidFill>
                  <a:srgbClr val="0066FF"/>
                </a:solidFill>
              </a:rPr>
              <a:t> – </a:t>
            </a:r>
            <a:r>
              <a:rPr lang="en-US" dirty="0" err="1">
                <a:solidFill>
                  <a:srgbClr val="0066FF"/>
                </a:solidFill>
              </a:rPr>
              <a:t>Icc</a:t>
            </a:r>
            <a:r>
              <a:rPr lang="en-US" dirty="0">
                <a:solidFill>
                  <a:srgbClr val="0066FF"/>
                </a:solidFill>
              </a:rPr>
              <a:t> × R</a:t>
            </a:r>
            <a:r>
              <a:rPr lang="en-US" baseline="-25000" dirty="0">
                <a:solidFill>
                  <a:srgbClr val="0066FF"/>
                </a:solidFill>
              </a:rPr>
              <a:t>LL</a:t>
            </a:r>
            <a:endParaRPr lang="en-CH" dirty="0">
              <a:solidFill>
                <a:srgbClr val="0066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C1638-DB12-4FC6-B2DF-9513427F7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89" y="2202028"/>
            <a:ext cx="2997200" cy="9906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78423A-E1A1-4DB5-BB8E-FA3B51215EEA}"/>
              </a:ext>
            </a:extLst>
          </p:cNvPr>
          <p:cNvSpPr/>
          <p:nvPr/>
        </p:nvSpPr>
        <p:spPr>
          <a:xfrm>
            <a:off x="3113627" y="1859387"/>
            <a:ext cx="1757503" cy="586409"/>
          </a:xfrm>
          <a:custGeom>
            <a:avLst/>
            <a:gdLst>
              <a:gd name="connsiteX0" fmla="*/ 0 w 2321169"/>
              <a:gd name="connsiteY0" fmla="*/ 593689 h 593689"/>
              <a:gd name="connsiteX1" fmla="*/ 967154 w 2321169"/>
              <a:gd name="connsiteY1" fmla="*/ 1673 h 593689"/>
              <a:gd name="connsiteX2" fmla="*/ 2321169 w 2321169"/>
              <a:gd name="connsiteY2" fmla="*/ 417842 h 5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169" h="593689">
                <a:moveTo>
                  <a:pt x="0" y="593689"/>
                </a:moveTo>
                <a:cubicBezTo>
                  <a:pt x="290146" y="312335"/>
                  <a:pt x="580293" y="30981"/>
                  <a:pt x="967154" y="1673"/>
                </a:cubicBezTo>
                <a:cubicBezTo>
                  <a:pt x="1354016" y="-27635"/>
                  <a:pt x="2077915" y="336757"/>
                  <a:pt x="2321169" y="417842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AAED7-B46A-43DA-A879-5A80117D7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130" y="3039634"/>
            <a:ext cx="3145063" cy="54418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9948FC-D207-4A19-893C-32C9D8EEF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001273"/>
              </p:ext>
            </p:extLst>
          </p:nvPr>
        </p:nvGraphicFramePr>
        <p:xfrm>
          <a:off x="4858578" y="1726187"/>
          <a:ext cx="3068766" cy="52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8" imgW="2501709" imgH="425359" progId="Visio.Drawing.15">
                  <p:embed/>
                </p:oleObj>
              </mc:Choice>
              <mc:Fallback>
                <p:oleObj name="Visio" r:id="rId8" imgW="2501709" imgH="425359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9948FC-D207-4A19-893C-32C9D8EEF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8578" y="1726187"/>
                        <a:ext cx="3068766" cy="521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llout: Line 12">
            <a:extLst>
              <a:ext uri="{FF2B5EF4-FFF2-40B4-BE49-F238E27FC236}">
                <a16:creationId xmlns:a16="http://schemas.microsoft.com/office/drawing/2014/main" id="{C6EAC4DA-9CC0-43A6-98BA-C9BB26E6C2A6}"/>
              </a:ext>
            </a:extLst>
          </p:cNvPr>
          <p:cNvSpPr/>
          <p:nvPr/>
        </p:nvSpPr>
        <p:spPr>
          <a:xfrm>
            <a:off x="83581" y="1280559"/>
            <a:ext cx="8974989" cy="310947"/>
          </a:xfrm>
          <a:prstGeom prst="borderCallout1">
            <a:avLst>
              <a:gd name="adj1" fmla="val 97523"/>
              <a:gd name="adj2" fmla="val 64445"/>
              <a:gd name="adj3" fmla="val 222861"/>
              <a:gd name="adj4" fmla="val 63617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Below the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maximum operational voltage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600" dirty="0" err="1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Vcc</a:t>
            </a:r>
            <a:r>
              <a:rPr lang="en-US" sz="1600" baseline="-25000" dirty="0" err="1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en-US" sz="1600" dirty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the lightest load (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leakage, </a:t>
            </a:r>
            <a:r>
              <a:rPr lang="en-US" sz="1600" dirty="0" err="1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Icc</a:t>
            </a:r>
            <a:r>
              <a:rPr lang="en-US" sz="1600" baseline="-25000" dirty="0" err="1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lkg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EB94CAFF-28C2-4091-9387-E94179BA8F32}"/>
              </a:ext>
            </a:extLst>
          </p:cNvPr>
          <p:cNvSpPr/>
          <p:nvPr/>
        </p:nvSpPr>
        <p:spPr>
          <a:xfrm>
            <a:off x="91201" y="4187866"/>
            <a:ext cx="8974989" cy="314746"/>
          </a:xfrm>
          <a:prstGeom prst="borderCallout1">
            <a:avLst>
              <a:gd name="adj1" fmla="val -6521"/>
              <a:gd name="adj2" fmla="val 85938"/>
              <a:gd name="adj3" fmla="val -116263"/>
              <a:gd name="adj4" fmla="val 85435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accent4">
                <a:lumMod val="75000"/>
              </a:schemeClr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Above the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 functional voltage (</a:t>
            </a:r>
            <a:r>
              <a:rPr lang="en-US" sz="1600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Vcc</a:t>
            </a:r>
            <a:r>
              <a:rPr lang="en-US" sz="1600" baseline="-25000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the most intensive load (</a:t>
            </a:r>
            <a:r>
              <a:rPr lang="en-U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power-virus, </a:t>
            </a:r>
            <a:r>
              <a:rPr lang="en-US" sz="16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Icc</a:t>
            </a:r>
            <a:r>
              <a:rPr lang="en-US" sz="1600" baseline="-250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virus</a:t>
            </a:r>
            <a:r>
              <a:rPr lang="en-U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DE4A5-7B24-406C-9E41-9964542B71C4}"/>
              </a:ext>
            </a:extLst>
          </p:cNvPr>
          <p:cNvSpPr/>
          <p:nvPr/>
        </p:nvSpPr>
        <p:spPr>
          <a:xfrm>
            <a:off x="7489604" y="2148755"/>
            <a:ext cx="76200" cy="681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89992-A473-4323-825A-7C406C0B878B}"/>
              </a:ext>
            </a:extLst>
          </p:cNvPr>
          <p:cNvSpPr/>
          <p:nvPr/>
        </p:nvSpPr>
        <p:spPr>
          <a:xfrm>
            <a:off x="7377785" y="2016992"/>
            <a:ext cx="22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×</a:t>
            </a:r>
            <a:endParaRPr lang="en-CH" dirty="0">
              <a:solidFill>
                <a:srgbClr val="0066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19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3" grpId="0" animBg="1"/>
      <p:bldP spid="15" grpId="0" animBg="1"/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Throttling Characterization</a:t>
            </a:r>
            <a:endParaRPr lang="en-US" sz="2700" b="1" dirty="0">
              <a:solidFill>
                <a:srgbClr val="0066FF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8374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8" y="1030778"/>
            <a:ext cx="8974991" cy="534485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200" dirty="0">
                <a:solidFill>
                  <a:srgbClr val="0066FF"/>
                </a:solidFill>
              </a:rPr>
              <a:t>Prior works</a:t>
            </a:r>
            <a:r>
              <a:rPr lang="en-US" sz="2200" dirty="0"/>
              <a:t> propose covert channels that exploit some of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throttling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side-effects </a:t>
            </a:r>
            <a:r>
              <a:rPr lang="en-US" sz="2200" dirty="0"/>
              <a:t>of executing </a:t>
            </a:r>
            <a:r>
              <a:rPr lang="en-US" sz="2200" dirty="0">
                <a:solidFill>
                  <a:schemeClr val="accent6"/>
                </a:solidFill>
              </a:rPr>
              <a:t>power-hungry instructions (PHIs)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These works are</a:t>
            </a:r>
            <a:r>
              <a:rPr lang="en-US" sz="2000" dirty="0">
                <a:solidFill>
                  <a:srgbClr val="FF0000"/>
                </a:solidFill>
              </a:rPr>
              <a:t> limited</a:t>
            </a:r>
            <a:r>
              <a:rPr lang="en-US" sz="2000" dirty="0"/>
              <a:t> and use </a:t>
            </a:r>
            <a:r>
              <a:rPr lang="en-US" sz="2000" dirty="0">
                <a:solidFill>
                  <a:srgbClr val="FF0000"/>
                </a:solidFill>
              </a:rPr>
              <a:t>inaccurate</a:t>
            </a:r>
            <a:r>
              <a:rPr lang="en-US" sz="2000" dirty="0"/>
              <a:t> observations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r>
              <a:rPr lang="en-US" sz="2200" dirty="0"/>
              <a:t>Our </a:t>
            </a:r>
            <a:r>
              <a:rPr lang="en-US" sz="2200" dirty="0">
                <a:solidFill>
                  <a:srgbClr val="00B050"/>
                </a:solidFill>
              </a:rPr>
              <a:t>goal</a:t>
            </a:r>
            <a:r>
              <a:rPr lang="en-US" sz="2200" dirty="0"/>
              <a:t> in this work is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Experimentally understand the </a:t>
            </a:r>
            <a:r>
              <a:rPr lang="en-US" sz="2000" dirty="0">
                <a:solidFill>
                  <a:srgbClr val="7030A0"/>
                </a:solidFill>
              </a:rPr>
              <a:t>throttling side-effects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66FF"/>
                </a:solidFill>
              </a:rPr>
              <a:t>current management mechanisms </a:t>
            </a:r>
            <a:r>
              <a:rPr lang="en-US" sz="2000" dirty="0"/>
              <a:t>in modern processors to gain several </a:t>
            </a:r>
            <a:r>
              <a:rPr lang="en-US" sz="2000" dirty="0">
                <a:solidFill>
                  <a:schemeClr val="accent2"/>
                </a:solidFill>
              </a:rPr>
              <a:t>deep insights </a:t>
            </a:r>
            <a:r>
              <a:rPr lang="en-US" sz="2000" dirty="0"/>
              <a:t>into how these mechanisms can be abused by </a:t>
            </a:r>
            <a:r>
              <a:rPr lang="en-US" sz="2000" dirty="0">
                <a:solidFill>
                  <a:srgbClr val="C00000"/>
                </a:solidFill>
              </a:rPr>
              <a:t>attackers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Build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high-capacity</a:t>
            </a:r>
            <a:r>
              <a:rPr lang="en-US" sz="2000" dirty="0"/>
              <a:t> covert channels, </a:t>
            </a:r>
            <a:r>
              <a:rPr lang="en-US" sz="2000" dirty="0">
                <a:solidFill>
                  <a:schemeClr val="accent6"/>
                </a:solidFill>
              </a:rPr>
              <a:t>IChannels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between otherwise isolated execution contexts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Practically and effectively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mitigate</a:t>
            </a:r>
            <a:r>
              <a:rPr lang="en-US" sz="2000" dirty="0"/>
              <a:t> covert channels caused by </a:t>
            </a:r>
            <a:r>
              <a:rPr lang="en-US" sz="2000" dirty="0">
                <a:solidFill>
                  <a:srgbClr val="0066FF"/>
                </a:solidFill>
              </a:rPr>
              <a:t>current management mechanisms</a:t>
            </a: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Motivation and Goal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4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B8897-5D89-4005-BAD5-E4E522BDEF35}"/>
              </a:ext>
            </a:extLst>
          </p:cNvPr>
          <p:cNvSpPr/>
          <p:nvPr/>
        </p:nvSpPr>
        <p:spPr>
          <a:xfrm>
            <a:off x="169011" y="5830684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08229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18963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0" y="4860833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988677"/>
            <a:ext cx="8810485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39358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769122"/>
            <a:ext cx="8894602" cy="608887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Overview of Client Processor Architectures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Motivation and Goal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b="1" dirty="0">
                <a:solidFill>
                  <a:srgbClr val="0066FF"/>
                </a:solidFill>
              </a:rPr>
              <a:t>Throttling Characterization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IChannels Covert Channels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168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0ED0B8-A7DC-4090-AE9A-C4F49B39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774" y="2816563"/>
            <a:ext cx="2431215" cy="3188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2DD25-AD79-480D-97CC-BC4BC157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Experimental Methodology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0A50E-E1B8-4437-8417-B811B68B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experimentally study </a:t>
            </a:r>
            <a:r>
              <a:rPr lang="en-US" sz="2000" dirty="0">
                <a:solidFill>
                  <a:schemeClr val="accent6"/>
                </a:solidFill>
              </a:rPr>
              <a:t>three</a:t>
            </a:r>
            <a:r>
              <a:rPr lang="en-US" sz="2000" dirty="0"/>
              <a:t> modern Intel processors 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chemeClr val="accent5"/>
                </a:solidFill>
              </a:rPr>
              <a:t>Haswell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7030A0"/>
                </a:solidFill>
              </a:rPr>
              <a:t>Coffee Lake</a:t>
            </a:r>
            <a:r>
              <a:rPr lang="en-US" sz="1800" dirty="0"/>
              <a:t>, and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Cannon Lake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/>
              <a:t> We measure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voltage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en-US" sz="2000" dirty="0"/>
              <a:t> using </a:t>
            </a:r>
            <a:r>
              <a:rPr lang="fr-FR" sz="2000" dirty="0"/>
              <a:t>a </a:t>
            </a:r>
            <a:r>
              <a:rPr lang="fr-FR" sz="2000" dirty="0">
                <a:solidFill>
                  <a:srgbClr val="0066FF"/>
                </a:solidFill>
              </a:rPr>
              <a:t>Data Acquisition </a:t>
            </a:r>
            <a:r>
              <a:rPr lang="fr-FR" sz="2000" dirty="0" err="1">
                <a:solidFill>
                  <a:srgbClr val="0066FF"/>
                </a:solidFill>
              </a:rPr>
              <a:t>card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66FF"/>
                </a:solidFill>
              </a:rPr>
              <a:t>(NI-DAQ) </a:t>
            </a:r>
            <a:endParaRPr lang="en-CH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35635-95BE-489F-B012-B91594A9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96" y="2842329"/>
            <a:ext cx="6061489" cy="28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12086</TotalTime>
  <Words>2916</Words>
  <Application>Microsoft Office PowerPoint</Application>
  <PresentationFormat>On-screen Show (4:3)</PresentationFormat>
  <Paragraphs>348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 Light</vt:lpstr>
      <vt:lpstr>Cambria</vt:lpstr>
      <vt:lpstr>Calibri</vt:lpstr>
      <vt:lpstr>Segoe UI</vt:lpstr>
      <vt:lpstr>Arial</vt:lpstr>
      <vt:lpstr>Office Theme</vt:lpstr>
      <vt:lpstr>Visio</vt:lpstr>
      <vt:lpstr>PowerPoint Presentation</vt:lpstr>
      <vt:lpstr>Executive Summary</vt:lpstr>
      <vt:lpstr>Presentation Outline</vt:lpstr>
      <vt:lpstr>Overview of Client Processor Architectures</vt:lpstr>
      <vt:lpstr>Load Voltage and Voltage Guardband </vt:lpstr>
      <vt:lpstr>Presentation Outline</vt:lpstr>
      <vt:lpstr>Motivation and Goal</vt:lpstr>
      <vt:lpstr>Presentation Outline</vt:lpstr>
      <vt:lpstr>Experimental Methodology</vt:lpstr>
      <vt:lpstr>Characterization Insights</vt:lpstr>
      <vt:lpstr>Presentation Outline</vt:lpstr>
      <vt:lpstr>IChannels Covert Channels  </vt:lpstr>
      <vt:lpstr>Across Cores Covert Channel: IccCoresCovert (1/2)</vt:lpstr>
      <vt:lpstr>Across Cores Covert Channel: IccCoresCovert (2/2)</vt:lpstr>
      <vt:lpstr>Presentation Outline</vt:lpstr>
      <vt:lpstr>Methodology</vt:lpstr>
      <vt:lpstr>Results – IccThreadCovert</vt:lpstr>
      <vt:lpstr>Results – IccSMTcovert &amp; IccCoresCovert</vt:lpstr>
      <vt:lpstr>Presentation Outline</vt:lpstr>
      <vt:lpstr>Conclusion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</cp:lastModifiedBy>
  <cp:revision>3602</cp:revision>
  <dcterms:created xsi:type="dcterms:W3CDTF">2017-06-05T15:22:10Z</dcterms:created>
  <dcterms:modified xsi:type="dcterms:W3CDTF">2021-06-11T09:30:25Z</dcterms:modified>
</cp:coreProperties>
</file>