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9" r:id="rId2"/>
    <p:sldId id="452" r:id="rId3"/>
    <p:sldId id="637" r:id="rId4"/>
    <p:sldId id="400" r:id="rId5"/>
    <p:sldId id="390" r:id="rId6"/>
    <p:sldId id="439" r:id="rId7"/>
    <p:sldId id="454" r:id="rId8"/>
    <p:sldId id="416" r:id="rId9"/>
    <p:sldId id="417" r:id="rId10"/>
    <p:sldId id="451" r:id="rId11"/>
    <p:sldId id="407" r:id="rId12"/>
    <p:sldId id="394" r:id="rId13"/>
    <p:sldId id="419" r:id="rId14"/>
    <p:sldId id="395" r:id="rId15"/>
    <p:sldId id="449" r:id="rId16"/>
    <p:sldId id="638" r:id="rId17"/>
    <p:sldId id="408" r:id="rId18"/>
    <p:sldId id="433" r:id="rId19"/>
    <p:sldId id="425" r:id="rId20"/>
    <p:sldId id="423" r:id="rId21"/>
    <p:sldId id="435" r:id="rId22"/>
    <p:sldId id="428" r:id="rId23"/>
    <p:sldId id="426" r:id="rId24"/>
    <p:sldId id="410" r:id="rId25"/>
    <p:sldId id="414" r:id="rId26"/>
    <p:sldId id="438" r:id="rId27"/>
    <p:sldId id="436" r:id="rId28"/>
    <p:sldId id="429" r:id="rId29"/>
    <p:sldId id="437" r:id="rId30"/>
    <p:sldId id="443" r:id="rId31"/>
    <p:sldId id="639" r:id="rId32"/>
    <p:sldId id="640" r:id="rId33"/>
    <p:sldId id="440" r:id="rId34"/>
    <p:sldId id="444" r:id="rId35"/>
    <p:sldId id="442" r:id="rId36"/>
    <p:sldId id="445" r:id="rId37"/>
  </p:sldIdLst>
  <p:sldSz cx="12192000" cy="6858000"/>
  <p:notesSz cx="6858000" cy="9144000"/>
  <p:embeddedFontLst>
    <p:embeddedFont>
      <p:font typeface="MS PGothic" panose="020B0600070205080204" pitchFamily="34" charset="-128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E"/>
    <a:srgbClr val="008000"/>
    <a:srgbClr val="E6E6E6"/>
    <a:srgbClr val="006400"/>
    <a:srgbClr val="005200"/>
    <a:srgbClr val="006699"/>
    <a:srgbClr val="003366"/>
    <a:srgbClr val="004800"/>
    <a:srgbClr val="005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1" autoAdjust="0"/>
    <p:restoredTop sz="92786" autoAdjust="0"/>
  </p:normalViewPr>
  <p:slideViewPr>
    <p:cSldViewPr snapToGrid="0">
      <p:cViewPr varScale="1">
        <p:scale>
          <a:sx n="58" d="100"/>
          <a:sy n="58" d="100"/>
        </p:scale>
        <p:origin x="754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vek%20Seshadri\Dropbox\LocalityDesc_Data\Final%20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'Reuse-Final-Graphs'!$C$2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ysClr val="windowText" lastClr="000000"/>
              </a:solidFill>
            </a:ln>
          </c:spPr>
          <c:invertIfNegative val="0"/>
          <c:cat>
            <c:multiLvlStrRef>
              <c:f>'Reuse-Final-Graphs'!$A$3:$B$11</c:f>
              <c:multiLvlStrCache>
                <c:ptCount val="9"/>
                <c:lvl>
                  <c:pt idx="0">
                    <c:v>SK</c:v>
                  </c:pt>
                  <c:pt idx="1">
                    <c:v>DT</c:v>
                  </c:pt>
                  <c:pt idx="2">
                    <c:v>HS</c:v>
                  </c:pt>
                  <c:pt idx="3">
                    <c:v>D2D</c:v>
                  </c:pt>
                  <c:pt idx="4">
                    <c:v>C2D</c:v>
                  </c:pt>
                  <c:pt idx="5">
                    <c:v>SPMV</c:v>
                  </c:pt>
                  <c:pt idx="6">
                    <c:v>LIB</c:v>
                  </c:pt>
                  <c:pt idx="7">
                    <c:v>LMD</c:v>
                  </c:pt>
                </c:lvl>
                <c:lvl>
                  <c:pt idx="0">
                    <c:v>INTER-THREAD (COACCESSED)</c:v>
                  </c:pt>
                  <c:pt idx="3">
                    <c:v>INTER-THREAD (NEARBY)</c:v>
                  </c:pt>
                  <c:pt idx="6">
                    <c:v>INTRA-THREAD</c:v>
                  </c:pt>
                  <c:pt idx="8">
                    <c:v>Geomean</c:v>
                  </c:pt>
                </c:lvl>
              </c:multiLvlStrCache>
            </c:multiLvlStrRef>
          </c:cat>
          <c:val>
            <c:numRef>
              <c:f>'Reuse-Final-Graphs'!$C$3:$C$11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2-4697-AA9C-F9456E23587C}"/>
            </c:ext>
          </c:extLst>
        </c:ser>
        <c:ser>
          <c:idx val="2"/>
          <c:order val="1"/>
          <c:tx>
            <c:strRef>
              <c:f>'Reuse-Final-Graphs'!$E$2</c:f>
              <c:strCache>
                <c:ptCount val="1"/>
                <c:pt idx="0">
                  <c:v>LDesc-Sched</c:v>
                </c:pt>
              </c:strCache>
            </c:strRef>
          </c:tx>
          <c:spPr>
            <a:solidFill>
              <a:srgbClr val="0070C0"/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multiLvlStrRef>
              <c:f>'Reuse-Final-Graphs'!$A$3:$B$11</c:f>
              <c:multiLvlStrCache>
                <c:ptCount val="9"/>
                <c:lvl>
                  <c:pt idx="0">
                    <c:v>SK</c:v>
                  </c:pt>
                  <c:pt idx="1">
                    <c:v>DT</c:v>
                  </c:pt>
                  <c:pt idx="2">
                    <c:v>HS</c:v>
                  </c:pt>
                  <c:pt idx="3">
                    <c:v>D2D</c:v>
                  </c:pt>
                  <c:pt idx="4">
                    <c:v>C2D</c:v>
                  </c:pt>
                  <c:pt idx="5">
                    <c:v>SPMV</c:v>
                  </c:pt>
                  <c:pt idx="6">
                    <c:v>LIB</c:v>
                  </c:pt>
                  <c:pt idx="7">
                    <c:v>LMD</c:v>
                  </c:pt>
                </c:lvl>
                <c:lvl>
                  <c:pt idx="0">
                    <c:v>INTER-THREAD (COACCESSED)</c:v>
                  </c:pt>
                  <c:pt idx="3">
                    <c:v>INTER-THREAD (NEARBY)</c:v>
                  </c:pt>
                  <c:pt idx="6">
                    <c:v>INTRA-THREAD</c:v>
                  </c:pt>
                  <c:pt idx="8">
                    <c:v>Geomean</c:v>
                  </c:pt>
                </c:lvl>
              </c:multiLvlStrCache>
            </c:multiLvlStrRef>
          </c:cat>
          <c:val>
            <c:numRef>
              <c:f>'Reuse-Final-Graphs'!$E$3:$E$11</c:f>
              <c:numCache>
                <c:formatCode>General</c:formatCode>
                <c:ptCount val="9"/>
                <c:pt idx="0">
                  <c:v>1.0020973288507196</c:v>
                </c:pt>
                <c:pt idx="1">
                  <c:v>1.0236575430768067</c:v>
                </c:pt>
                <c:pt idx="2">
                  <c:v>1.0421827404333788</c:v>
                </c:pt>
                <c:pt idx="3">
                  <c:v>1.1434179920899312</c:v>
                </c:pt>
                <c:pt idx="4">
                  <c:v>1.1292517024981372</c:v>
                </c:pt>
                <c:pt idx="5">
                  <c:v>0.88132696330178162</c:v>
                </c:pt>
                <c:pt idx="6">
                  <c:v>1.0022828452358941</c:v>
                </c:pt>
                <c:pt idx="7">
                  <c:v>0.97480992698772484</c:v>
                </c:pt>
                <c:pt idx="8">
                  <c:v>1.0218365741821549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2-4697-AA9C-F9456E23587C}"/>
            </c:ext>
          </c:extLst>
        </c:ser>
        <c:ser>
          <c:idx val="3"/>
          <c:order val="2"/>
          <c:tx>
            <c:strRef>
              <c:f>'Reuse-Final-Graphs'!$F$2</c:f>
              <c:strCache>
                <c:ptCount val="1"/>
                <c:pt idx="0">
                  <c:v>LDesc-Pref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multiLvlStrRef>
              <c:f>'Reuse-Final-Graphs'!$A$3:$B$11</c:f>
              <c:multiLvlStrCache>
                <c:ptCount val="9"/>
                <c:lvl>
                  <c:pt idx="0">
                    <c:v>SK</c:v>
                  </c:pt>
                  <c:pt idx="1">
                    <c:v>DT</c:v>
                  </c:pt>
                  <c:pt idx="2">
                    <c:v>HS</c:v>
                  </c:pt>
                  <c:pt idx="3">
                    <c:v>D2D</c:v>
                  </c:pt>
                  <c:pt idx="4">
                    <c:v>C2D</c:v>
                  </c:pt>
                  <c:pt idx="5">
                    <c:v>SPMV</c:v>
                  </c:pt>
                  <c:pt idx="6">
                    <c:v>LIB</c:v>
                  </c:pt>
                  <c:pt idx="7">
                    <c:v>LMD</c:v>
                  </c:pt>
                </c:lvl>
                <c:lvl>
                  <c:pt idx="0">
                    <c:v>INTER-THREAD (COACCESSED)</c:v>
                  </c:pt>
                  <c:pt idx="3">
                    <c:v>INTER-THREAD (NEARBY)</c:v>
                  </c:pt>
                  <c:pt idx="6">
                    <c:v>INTRA-THREAD</c:v>
                  </c:pt>
                  <c:pt idx="8">
                    <c:v>Geomean</c:v>
                  </c:pt>
                </c:lvl>
              </c:multiLvlStrCache>
            </c:multiLvlStrRef>
          </c:cat>
          <c:val>
            <c:numRef>
              <c:f>'Reuse-Final-Graphs'!$F$3:$F$11</c:f>
              <c:numCache>
                <c:formatCode>General</c:formatCode>
                <c:ptCount val="9"/>
                <c:pt idx="0">
                  <c:v>1.246493825611215</c:v>
                </c:pt>
                <c:pt idx="1">
                  <c:v>1.2247868669581869</c:v>
                </c:pt>
                <c:pt idx="2">
                  <c:v>1.2870185003436203</c:v>
                </c:pt>
                <c:pt idx="3">
                  <c:v>1.0439696489805226</c:v>
                </c:pt>
                <c:pt idx="4">
                  <c:v>1.042047241317019</c:v>
                </c:pt>
                <c:pt idx="5">
                  <c:v>0.93547494445213109</c:v>
                </c:pt>
                <c:pt idx="6">
                  <c:v>1.018542148820784</c:v>
                </c:pt>
                <c:pt idx="7">
                  <c:v>0.94906546092624899</c:v>
                </c:pt>
                <c:pt idx="8">
                  <c:v>1.0858685557465546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22-4697-AA9C-F9456E23587C}"/>
            </c:ext>
          </c:extLst>
        </c:ser>
        <c:ser>
          <c:idx val="4"/>
          <c:order val="3"/>
          <c:tx>
            <c:strRef>
              <c:f>'Reuse-Final-Graphs'!$G$2</c:f>
              <c:strCache>
                <c:ptCount val="1"/>
                <c:pt idx="0">
                  <c:v>LDesc-Cache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multiLvlStrRef>
              <c:f>'Reuse-Final-Graphs'!$A$3:$B$11</c:f>
              <c:multiLvlStrCache>
                <c:ptCount val="9"/>
                <c:lvl>
                  <c:pt idx="0">
                    <c:v>SK</c:v>
                  </c:pt>
                  <c:pt idx="1">
                    <c:v>DT</c:v>
                  </c:pt>
                  <c:pt idx="2">
                    <c:v>HS</c:v>
                  </c:pt>
                  <c:pt idx="3">
                    <c:v>D2D</c:v>
                  </c:pt>
                  <c:pt idx="4">
                    <c:v>C2D</c:v>
                  </c:pt>
                  <c:pt idx="5">
                    <c:v>SPMV</c:v>
                  </c:pt>
                  <c:pt idx="6">
                    <c:v>LIB</c:v>
                  </c:pt>
                  <c:pt idx="7">
                    <c:v>LMD</c:v>
                  </c:pt>
                </c:lvl>
                <c:lvl>
                  <c:pt idx="0">
                    <c:v>INTER-THREAD (COACCESSED)</c:v>
                  </c:pt>
                  <c:pt idx="3">
                    <c:v>INTER-THREAD (NEARBY)</c:v>
                  </c:pt>
                  <c:pt idx="6">
                    <c:v>INTRA-THREAD</c:v>
                  </c:pt>
                  <c:pt idx="8">
                    <c:v>Geomean</c:v>
                  </c:pt>
                </c:lvl>
              </c:multiLvlStrCache>
            </c:multiLvlStrRef>
          </c:cat>
          <c:val>
            <c:numRef>
              <c:f>'Reuse-Final-Graphs'!$G$3:$G$11</c:f>
              <c:numCache>
                <c:formatCode>General</c:formatCode>
                <c:ptCount val="9"/>
                <c:pt idx="0">
                  <c:v>0.99742135016809796</c:v>
                </c:pt>
                <c:pt idx="1">
                  <c:v>1.0149495756587545</c:v>
                </c:pt>
                <c:pt idx="2">
                  <c:v>0.98412942852611585</c:v>
                </c:pt>
                <c:pt idx="3">
                  <c:v>0.87463041548223142</c:v>
                </c:pt>
                <c:pt idx="4">
                  <c:v>1</c:v>
                </c:pt>
                <c:pt idx="5">
                  <c:v>1.0925521091912391</c:v>
                </c:pt>
                <c:pt idx="6">
                  <c:v>1.1578526015495307</c:v>
                </c:pt>
                <c:pt idx="7">
                  <c:v>1.1955666606070219</c:v>
                </c:pt>
                <c:pt idx="8">
                  <c:v>1.0351031830487865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2-4697-AA9C-F9456E23587C}"/>
            </c:ext>
          </c:extLst>
        </c:ser>
        <c:ser>
          <c:idx val="5"/>
          <c:order val="4"/>
          <c:tx>
            <c:strRef>
              <c:f>'Reuse-Final-Graphs'!$H$2</c:f>
              <c:strCache>
                <c:ptCount val="1"/>
                <c:pt idx="0">
                  <c:v>LDesc</c:v>
                </c:pt>
              </c:strCache>
            </c:strRef>
          </c:tx>
          <c:spPr>
            <a:solidFill>
              <a:srgbClr val="009900"/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multiLvlStrRef>
              <c:f>'Reuse-Final-Graphs'!$A$3:$B$11</c:f>
              <c:multiLvlStrCache>
                <c:ptCount val="9"/>
                <c:lvl>
                  <c:pt idx="0">
                    <c:v>SK</c:v>
                  </c:pt>
                  <c:pt idx="1">
                    <c:v>DT</c:v>
                  </c:pt>
                  <c:pt idx="2">
                    <c:v>HS</c:v>
                  </c:pt>
                  <c:pt idx="3">
                    <c:v>D2D</c:v>
                  </c:pt>
                  <c:pt idx="4">
                    <c:v>C2D</c:v>
                  </c:pt>
                  <c:pt idx="5">
                    <c:v>SPMV</c:v>
                  </c:pt>
                  <c:pt idx="6">
                    <c:v>LIB</c:v>
                  </c:pt>
                  <c:pt idx="7">
                    <c:v>LMD</c:v>
                  </c:pt>
                </c:lvl>
                <c:lvl>
                  <c:pt idx="0">
                    <c:v>INTER-THREAD (COACCESSED)</c:v>
                  </c:pt>
                  <c:pt idx="3">
                    <c:v>INTER-THREAD (NEARBY)</c:v>
                  </c:pt>
                  <c:pt idx="6">
                    <c:v>INTRA-THREAD</c:v>
                  </c:pt>
                  <c:pt idx="8">
                    <c:v>Geomean</c:v>
                  </c:pt>
                </c:lvl>
              </c:multiLvlStrCache>
            </c:multiLvlStrRef>
          </c:cat>
          <c:val>
            <c:numRef>
              <c:f>'Reuse-Final-Graphs'!$H$3:$H$11</c:f>
              <c:numCache>
                <c:formatCode>General</c:formatCode>
                <c:ptCount val="9"/>
                <c:pt idx="0">
                  <c:v>1.4663202828823394</c:v>
                </c:pt>
                <c:pt idx="1">
                  <c:v>1.3721768506997214</c:v>
                </c:pt>
                <c:pt idx="2">
                  <c:v>1.4035693845794679</c:v>
                </c:pt>
                <c:pt idx="3">
                  <c:v>1.226988018538278</c:v>
                </c:pt>
                <c:pt idx="4">
                  <c:v>1.260224074515492</c:v>
                </c:pt>
                <c:pt idx="5">
                  <c:v>1.0925521091912391</c:v>
                </c:pt>
                <c:pt idx="6">
                  <c:v>1.1578526015495307</c:v>
                </c:pt>
                <c:pt idx="7">
                  <c:v>1.1955666606070219</c:v>
                </c:pt>
                <c:pt idx="8">
                  <c:v>1.266131366033864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22-4697-AA9C-F9456E235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60544"/>
        <c:axId val="240907776"/>
      </c:barChart>
      <c:catAx>
        <c:axId val="24086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latin typeface="Courier New" pitchFamily="49" charset="0"/>
              </a:defRPr>
            </a:pPr>
            <a:endParaRPr lang="en-US"/>
          </a:p>
        </c:txPr>
        <c:crossAx val="240907776"/>
        <c:crosses val="autoZero"/>
        <c:auto val="1"/>
        <c:lblAlgn val="ctr"/>
        <c:lblOffset val="100"/>
        <c:noMultiLvlLbl val="0"/>
      </c:catAx>
      <c:valAx>
        <c:axId val="240907776"/>
        <c:scaling>
          <c:orientation val="minMax"/>
          <c:max val="1.6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>
                    <a:latin typeface="Myriad Pro Cond" panose="020B0506030403020204" pitchFamily="34" charset="0"/>
                  </a:defRPr>
                </a:pPr>
                <a:r>
                  <a:rPr lang="en-US" sz="3200" dirty="0">
                    <a:latin typeface="Myriad Pro Cond" panose="020B0506030403020204" pitchFamily="34" charset="0"/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5.2781898791352949E-3"/>
              <c:y val="0.323359975535157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40860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060205908208775E-2"/>
          <c:y val="5.6724281985869707E-2"/>
          <c:w val="0.90953259872781911"/>
          <c:h val="0.1025175179895542"/>
        </c:manualLayout>
      </c:layout>
      <c:overlay val="0"/>
      <c:txPr>
        <a:bodyPr/>
        <a:lstStyle/>
        <a:p>
          <a:pPr>
            <a:defRPr sz="2800" b="1">
              <a:latin typeface="Myriad Pro Cond" panose="020B0506030403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'NUMA-Final-Graphs'!$B$45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strRef>
              <c:f>'NUMA-Final-Graphs'!$A$46:$A$61</c:f>
              <c:strCache>
                <c:ptCount val="16"/>
                <c:pt idx="0">
                  <c:v>ATX</c:v>
                </c:pt>
                <c:pt idx="1">
                  <c:v>SK</c:v>
                </c:pt>
                <c:pt idx="2">
                  <c:v>DT</c:v>
                </c:pt>
                <c:pt idx="3">
                  <c:v>SPMV</c:v>
                </c:pt>
                <c:pt idx="4">
                  <c:v>PT</c:v>
                </c:pt>
                <c:pt idx="5">
                  <c:v>LPS</c:v>
                </c:pt>
                <c:pt idx="6">
                  <c:v>MVT</c:v>
                </c:pt>
                <c:pt idx="7">
                  <c:v>LIB</c:v>
                </c:pt>
                <c:pt idx="8">
                  <c:v>C2D</c:v>
                </c:pt>
                <c:pt idx="9">
                  <c:v>PF</c:v>
                </c:pt>
                <c:pt idx="10">
                  <c:v>HS</c:v>
                </c:pt>
                <c:pt idx="11">
                  <c:v>SP</c:v>
                </c:pt>
                <c:pt idx="12">
                  <c:v>LMD</c:v>
                </c:pt>
                <c:pt idx="13">
                  <c:v>TRA</c:v>
                </c:pt>
                <c:pt idx="14">
                  <c:v>SC</c:v>
                </c:pt>
                <c:pt idx="15">
                  <c:v>Geomean</c:v>
                </c:pt>
              </c:strCache>
            </c:strRef>
          </c:cat>
          <c:val>
            <c:numRef>
              <c:f>'NUMA-Final-Graphs'!$B$46:$B$61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9-4B80-A2D4-3B4EDBCE42B8}"/>
            </c:ext>
          </c:extLst>
        </c:ser>
        <c:ser>
          <c:idx val="1"/>
          <c:order val="1"/>
          <c:tx>
            <c:strRef>
              <c:f>'NUMA-Final-Graphs'!$C$45</c:f>
              <c:strCache>
                <c:ptCount val="1"/>
                <c:pt idx="0">
                  <c:v>FirstTouch-Distrib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strRef>
              <c:f>'NUMA-Final-Graphs'!$A$46:$A$61</c:f>
              <c:strCache>
                <c:ptCount val="16"/>
                <c:pt idx="0">
                  <c:v>ATX</c:v>
                </c:pt>
                <c:pt idx="1">
                  <c:v>SK</c:v>
                </c:pt>
                <c:pt idx="2">
                  <c:v>DT</c:v>
                </c:pt>
                <c:pt idx="3">
                  <c:v>SPMV</c:v>
                </c:pt>
                <c:pt idx="4">
                  <c:v>PT</c:v>
                </c:pt>
                <c:pt idx="5">
                  <c:v>LPS</c:v>
                </c:pt>
                <c:pt idx="6">
                  <c:v>MVT</c:v>
                </c:pt>
                <c:pt idx="7">
                  <c:v>LIB</c:v>
                </c:pt>
                <c:pt idx="8">
                  <c:v>C2D</c:v>
                </c:pt>
                <c:pt idx="9">
                  <c:v>PF</c:v>
                </c:pt>
                <c:pt idx="10">
                  <c:v>HS</c:v>
                </c:pt>
                <c:pt idx="11">
                  <c:v>SP</c:v>
                </c:pt>
                <c:pt idx="12">
                  <c:v>LMD</c:v>
                </c:pt>
                <c:pt idx="13">
                  <c:v>TRA</c:v>
                </c:pt>
                <c:pt idx="14">
                  <c:v>SC</c:v>
                </c:pt>
                <c:pt idx="15">
                  <c:v>Geomean</c:v>
                </c:pt>
              </c:strCache>
            </c:strRef>
          </c:cat>
          <c:val>
            <c:numRef>
              <c:f>'NUMA-Final-Graphs'!$C$46:$C$61</c:f>
              <c:numCache>
                <c:formatCode>General</c:formatCode>
                <c:ptCount val="16"/>
                <c:pt idx="0">
                  <c:v>0.74216353685464631</c:v>
                </c:pt>
                <c:pt idx="1">
                  <c:v>0.73475410942574182</c:v>
                </c:pt>
                <c:pt idx="2">
                  <c:v>1.4188427274788202</c:v>
                </c:pt>
                <c:pt idx="3">
                  <c:v>0.97485467898411304</c:v>
                </c:pt>
                <c:pt idx="4">
                  <c:v>1.3519828012291457</c:v>
                </c:pt>
                <c:pt idx="5">
                  <c:v>0.94164120427825182</c:v>
                </c:pt>
                <c:pt idx="6">
                  <c:v>0.73932327389117514</c:v>
                </c:pt>
                <c:pt idx="7">
                  <c:v>0.96525585468262343</c:v>
                </c:pt>
                <c:pt idx="8">
                  <c:v>2.7484528137789437</c:v>
                </c:pt>
                <c:pt idx="9">
                  <c:v>1.314821640434892</c:v>
                </c:pt>
                <c:pt idx="10">
                  <c:v>0.96071988266392261</c:v>
                </c:pt>
                <c:pt idx="11">
                  <c:v>1.9457262859324713</c:v>
                </c:pt>
                <c:pt idx="12">
                  <c:v>1.7077260944200043</c:v>
                </c:pt>
                <c:pt idx="13">
                  <c:v>1.3779761220123761</c:v>
                </c:pt>
                <c:pt idx="14">
                  <c:v>1.1479813599508666</c:v>
                </c:pt>
                <c:pt idx="15">
                  <c:v>1.1834189184284409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9-4B80-A2D4-3B4EDBCE42B8}"/>
            </c:ext>
          </c:extLst>
        </c:ser>
        <c:ser>
          <c:idx val="2"/>
          <c:order val="2"/>
          <c:tx>
            <c:strRef>
              <c:f>'NUMA-Final-Graphs'!$D$45</c:f>
              <c:strCache>
                <c:ptCount val="1"/>
                <c:pt idx="0">
                  <c:v>LDesc-Placement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strRef>
              <c:f>'NUMA-Final-Graphs'!$A$46:$A$61</c:f>
              <c:strCache>
                <c:ptCount val="16"/>
                <c:pt idx="0">
                  <c:v>ATX</c:v>
                </c:pt>
                <c:pt idx="1">
                  <c:v>SK</c:v>
                </c:pt>
                <c:pt idx="2">
                  <c:v>DT</c:v>
                </c:pt>
                <c:pt idx="3">
                  <c:v>SPMV</c:v>
                </c:pt>
                <c:pt idx="4">
                  <c:v>PT</c:v>
                </c:pt>
                <c:pt idx="5">
                  <c:v>LPS</c:v>
                </c:pt>
                <c:pt idx="6">
                  <c:v>MVT</c:v>
                </c:pt>
                <c:pt idx="7">
                  <c:v>LIB</c:v>
                </c:pt>
                <c:pt idx="8">
                  <c:v>C2D</c:v>
                </c:pt>
                <c:pt idx="9">
                  <c:v>PF</c:v>
                </c:pt>
                <c:pt idx="10">
                  <c:v>HS</c:v>
                </c:pt>
                <c:pt idx="11">
                  <c:v>SP</c:v>
                </c:pt>
                <c:pt idx="12">
                  <c:v>LMD</c:v>
                </c:pt>
                <c:pt idx="13">
                  <c:v>TRA</c:v>
                </c:pt>
                <c:pt idx="14">
                  <c:v>SC</c:v>
                </c:pt>
                <c:pt idx="15">
                  <c:v>Geomean</c:v>
                </c:pt>
              </c:strCache>
            </c:strRef>
          </c:cat>
          <c:val>
            <c:numRef>
              <c:f>'NUMA-Final-Graphs'!$D$46:$D$61</c:f>
              <c:numCache>
                <c:formatCode>General</c:formatCode>
                <c:ptCount val="16"/>
                <c:pt idx="0">
                  <c:v>0.99915800085345507</c:v>
                </c:pt>
                <c:pt idx="1">
                  <c:v>1.1776118899275929</c:v>
                </c:pt>
                <c:pt idx="2">
                  <c:v>1.5041016297366054</c:v>
                </c:pt>
                <c:pt idx="3">
                  <c:v>1.0223799401589717</c:v>
                </c:pt>
                <c:pt idx="4">
                  <c:v>0.97888394406872659</c:v>
                </c:pt>
                <c:pt idx="5">
                  <c:v>0.93568571567142267</c:v>
                </c:pt>
                <c:pt idx="6">
                  <c:v>0.99799954275262914</c:v>
                </c:pt>
                <c:pt idx="7">
                  <c:v>1.4626903473516402</c:v>
                </c:pt>
                <c:pt idx="8">
                  <c:v>0.86234817813765174</c:v>
                </c:pt>
                <c:pt idx="9">
                  <c:v>1.0296535498623771</c:v>
                </c:pt>
                <c:pt idx="10">
                  <c:v>0.96667278219131891</c:v>
                </c:pt>
                <c:pt idx="11">
                  <c:v>0.98754595538100676</c:v>
                </c:pt>
                <c:pt idx="12">
                  <c:v>0.96146682512214277</c:v>
                </c:pt>
                <c:pt idx="13">
                  <c:v>0.96710834042618443</c:v>
                </c:pt>
                <c:pt idx="14">
                  <c:v>1.0623698085148647</c:v>
                </c:pt>
                <c:pt idx="15">
                  <c:v>1.0481844237056954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9-4B80-A2D4-3B4EDBCE42B8}"/>
            </c:ext>
          </c:extLst>
        </c:ser>
        <c:ser>
          <c:idx val="3"/>
          <c:order val="3"/>
          <c:tx>
            <c:strRef>
              <c:f>'NUMA-Final-Graphs'!$E$45</c:f>
              <c:strCache>
                <c:ptCount val="1"/>
                <c:pt idx="0">
                  <c:v>LDesc</c:v>
                </c:pt>
              </c:strCache>
            </c:strRef>
          </c:tx>
          <c:spPr>
            <a:solidFill>
              <a:srgbClr val="009900"/>
            </a:solidFill>
            <a:ln w="28575">
              <a:solidFill>
                <a:sysClr val="windowText" lastClr="000000"/>
              </a:solidFill>
            </a:ln>
          </c:spPr>
          <c:invertIfNegative val="0"/>
          <c:cat>
            <c:strRef>
              <c:f>'NUMA-Final-Graphs'!$A$46:$A$61</c:f>
              <c:strCache>
                <c:ptCount val="16"/>
                <c:pt idx="0">
                  <c:v>ATX</c:v>
                </c:pt>
                <c:pt idx="1">
                  <c:v>SK</c:v>
                </c:pt>
                <c:pt idx="2">
                  <c:v>DT</c:v>
                </c:pt>
                <c:pt idx="3">
                  <c:v>SPMV</c:v>
                </c:pt>
                <c:pt idx="4">
                  <c:v>PT</c:v>
                </c:pt>
                <c:pt idx="5">
                  <c:v>LPS</c:v>
                </c:pt>
                <c:pt idx="6">
                  <c:v>MVT</c:v>
                </c:pt>
                <c:pt idx="7">
                  <c:v>LIB</c:v>
                </c:pt>
                <c:pt idx="8">
                  <c:v>C2D</c:v>
                </c:pt>
                <c:pt idx="9">
                  <c:v>PF</c:v>
                </c:pt>
                <c:pt idx="10">
                  <c:v>HS</c:v>
                </c:pt>
                <c:pt idx="11">
                  <c:v>SP</c:v>
                </c:pt>
                <c:pt idx="12">
                  <c:v>LMD</c:v>
                </c:pt>
                <c:pt idx="13">
                  <c:v>TRA</c:v>
                </c:pt>
                <c:pt idx="14">
                  <c:v>SC</c:v>
                </c:pt>
                <c:pt idx="15">
                  <c:v>Geomean</c:v>
                </c:pt>
              </c:strCache>
            </c:strRef>
          </c:cat>
          <c:val>
            <c:numRef>
              <c:f>'NUMA-Final-Graphs'!$E$46:$E$61</c:f>
              <c:numCache>
                <c:formatCode>General</c:formatCode>
                <c:ptCount val="16"/>
                <c:pt idx="0">
                  <c:v>1.5436035272317989</c:v>
                </c:pt>
                <c:pt idx="1">
                  <c:v>1.6665744933096294</c:v>
                </c:pt>
                <c:pt idx="2">
                  <c:v>1.5858802340909663</c:v>
                </c:pt>
                <c:pt idx="3">
                  <c:v>1.0223799401589717</c:v>
                </c:pt>
                <c:pt idx="4">
                  <c:v>1.1234063199537685</c:v>
                </c:pt>
                <c:pt idx="5">
                  <c:v>1.1514762479423253</c:v>
                </c:pt>
                <c:pt idx="6">
                  <c:v>1.5524719935985369</c:v>
                </c:pt>
                <c:pt idx="7">
                  <c:v>1.4634950715135728</c:v>
                </c:pt>
                <c:pt idx="8">
                  <c:v>2.7912808219366596</c:v>
                </c:pt>
                <c:pt idx="9">
                  <c:v>1.4632287546462608</c:v>
                </c:pt>
                <c:pt idx="10">
                  <c:v>1.2406322290882368</c:v>
                </c:pt>
                <c:pt idx="11">
                  <c:v>1.9410134729722357</c:v>
                </c:pt>
                <c:pt idx="12">
                  <c:v>1.1644079811521379</c:v>
                </c:pt>
                <c:pt idx="13">
                  <c:v>2.4474400558226557</c:v>
                </c:pt>
                <c:pt idx="14">
                  <c:v>2.1418706750912593</c:v>
                </c:pt>
                <c:pt idx="15">
                  <c:v>1.5528274354883809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9-4B80-A2D4-3B4EDBCE4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571392"/>
        <c:axId val="164614144"/>
      </c:barChart>
      <c:catAx>
        <c:axId val="16457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ourier New" pitchFamily="49" charset="0"/>
                <a:cs typeface="Courier New" pitchFamily="49" charset="0"/>
              </a:defRPr>
            </a:pPr>
            <a:endParaRPr lang="en-US"/>
          </a:p>
        </c:txPr>
        <c:crossAx val="164614144"/>
        <c:crosses val="autoZero"/>
        <c:auto val="1"/>
        <c:lblAlgn val="ctr"/>
        <c:lblOffset val="100"/>
        <c:noMultiLvlLbl val="0"/>
      </c:catAx>
      <c:valAx>
        <c:axId val="164614144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>
                    <a:latin typeface="Myriad Pro Cond" panose="020B0506030403020204" pitchFamily="34" charset="0"/>
                  </a:defRPr>
                </a:pPr>
                <a:r>
                  <a:rPr lang="en-US" sz="3200" dirty="0">
                    <a:latin typeface="Myriad Pro Cond" panose="020B0506030403020204" pitchFamily="34" charset="0"/>
                  </a:rPr>
                  <a:t>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Myriad Pro Cond" panose="020B0506030403020204" pitchFamily="34" charset="0"/>
              </a:defRPr>
            </a:pPr>
            <a:endParaRPr lang="en-US"/>
          </a:p>
        </c:txPr>
        <c:crossAx val="1645713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800" b="1">
                <a:latin typeface="Myriad Pro Cond" panose="020B0506030403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8.9453954265793334E-2"/>
          <c:y val="3.7285330734765414E-2"/>
          <c:w val="0.9"/>
          <c:h val="0.10409717418635966"/>
        </c:manualLayout>
      </c:layout>
      <c:overlay val="0"/>
      <c:txPr>
        <a:bodyPr/>
        <a:lstStyle/>
        <a:p>
          <a:pPr>
            <a:defRPr sz="2800" b="1">
              <a:latin typeface="Myriad Pro Cond" panose="020B0506030403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84CB72-596D-4862-BDDB-481E6B4577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8CEBB-31B2-411E-9EA9-1B8FE7E5AA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82D1-B24A-409D-8650-46CDA579A0D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4BEF-1912-4AA8-8E42-485F6ED596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72426-7768-45FE-A87A-2D597924D3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AE280-62A3-4049-A19F-54F977C9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5453-5C94-4387-AB22-1EB7A95013A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D22C-E660-4C8A-A2B8-0C29DC9C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8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1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2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6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0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1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7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5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30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4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9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49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7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0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0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0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8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5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93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D22C-E660-4C8A-A2B8-0C29DC9C0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45C0-6189-45F9-A8E4-849CD1DF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678AC-468B-4020-B66A-F26093C6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63D3-AC3D-4E76-A78A-B51591A9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A64-A1A7-4311-9820-88C9ECC830DB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38CE1-BA36-4FB2-88E1-7E09F3AB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B6EB-C060-4924-9B34-88A9864E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459E-BE5E-491B-AEF7-CCC35653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5A17B-10C3-4BC3-896E-F4A7480A3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13C5-9D68-4087-94B1-CEAD73FE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5AD3-EA63-48CD-B0D0-8A9B64D98C5F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E33D7-DBC3-4872-A104-16CD8C71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39CF-823E-448C-8E9C-E8F8436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E8218-3921-4591-9CEB-1E93553B8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1F1C2-8E82-4C14-AC81-B0F87B274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63B6-21C8-4604-99A3-8D4882C8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9882-172B-42F4-A6E0-F35CF045E667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49B4-F7EE-423B-A741-B6749DD8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E3C1-79D2-45C4-BE80-5F170BA4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8A2E-E498-4BCD-947B-EFD8C5D7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CAA5-BEA7-4B42-A5C2-FBC93371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Myriad Pro Cond" panose="020B0506030403020204" pitchFamily="34" charset="0"/>
              </a:defRPr>
            </a:lvl1pPr>
            <a:lvl2pPr>
              <a:defRPr b="1">
                <a:latin typeface="Myriad Pro Cond" panose="020B0506030403020204" pitchFamily="34" charset="0"/>
              </a:defRPr>
            </a:lvl2pPr>
            <a:lvl3pPr>
              <a:defRPr b="1">
                <a:latin typeface="Myriad Pro Cond" panose="020B0506030403020204" pitchFamily="34" charset="0"/>
              </a:defRPr>
            </a:lvl3pPr>
            <a:lvl4pPr>
              <a:defRPr b="1">
                <a:latin typeface="Myriad Pro Cond" panose="020B0506030403020204" pitchFamily="34" charset="0"/>
              </a:defRPr>
            </a:lvl4pPr>
            <a:lvl5pPr>
              <a:defRPr b="1"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F03B-B56E-4DD2-ABA2-715658E5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AEC4-674B-404B-BD94-FD6D9808E6DE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711E-CC1D-458A-92D8-6F660BA8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852C-DF95-435C-B2E7-2E5B7793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2C27E80B-A655-44B0-A6D9-E5EAFBEBB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2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12F3-7128-47A5-A901-A4ACA2FD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C3FA-7C62-46A7-889B-BAAF2989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76295-0E82-4E7D-A4DF-61967F4D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B6A0-53E4-46BE-B7EB-8C109DB24BE1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B585-9159-484F-B86C-E399141C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0D0F-9310-4D13-96CB-221E769D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1E01-B7CF-447C-A24B-903A8ECE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BDE5-9085-4E58-8199-DA390C8A6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06C08-827D-40DE-A323-1B69BD0D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B6AFD-AE7D-4C80-B660-19FA11A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68CF-6361-4B6F-96E5-B6DE7111586E}" type="datetime1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A9C8-3795-4A4C-B978-CC4FC271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7D1B4-EC34-44B5-870E-4916AAE3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2F32-BF12-4E6E-9D0E-8DEB5ED7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9FB2A-6E70-451C-AE42-6361AC8B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8E6D-A0CC-4B7C-A3B8-A4092AE88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1A02B-11BC-4A8E-88B7-2E7B26D63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55BE3-71E0-41FD-8082-2533166CE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165C3-2FD7-4F62-8147-54EEABCF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CAE1-8880-4CED-8D84-4A472FE9B7DD}" type="datetime1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B7643-3F0C-413F-A6FF-CE7E52B7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1A58E-5CF6-4E60-8348-CDC976DF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A521-D0ED-4F32-9C05-1CED7236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B80FF-8F21-4A93-9A9D-1D24CC62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4A67-F383-4CC9-826E-3C5047A652BF}" type="datetime1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B90A6-7A3E-460F-809B-E7AC23C5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02378-A3CD-4657-ABB1-FAA6F52C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C2E51-5953-4DA5-93BC-41DBE071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46DC-A844-4AF4-92BE-CD29DB61E1D4}" type="datetime1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99423-AB3B-43D6-9DA0-1D68F96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77AB9-06C5-47D0-9AB2-EB19C778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011D-2F27-45D9-A75D-718F4CE6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BE6F-BC5F-4FC4-8CA4-B3EB6FF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973DF-CDBB-4F17-AF9B-65387D38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773F-1E93-4D17-8AF6-4567B907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8FD4-D350-45CD-8669-52ABB5E2D0B5}" type="datetime1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B7AC-6A7C-49AF-8E05-18CD7983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56CA0-2AD6-4CB0-A263-63A063D1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44E9-475D-45F1-87FC-221F0ACA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85F34-77D8-4238-A2AD-61D9FB6E0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7E0C8-F160-4535-888B-CF534C91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2E6D-D87E-4833-A79F-F4E3A1F1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1CBC-A120-4339-9349-8DA6ADB24C47}" type="datetime1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BF33-4AAE-4AFB-8216-0C45F35A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A5AF4-3F17-429F-9C73-B93D8212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1D48D-9BA1-4D8A-9201-0E58407A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B755-18A1-4B6D-A51A-27521AA4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F0FF-2B6F-426B-BDD4-8DDA6BBA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5001-1906-4894-A983-E8B7F7A63AA9}" type="datetime1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5BFE-9F91-4309-9B29-3AA41155A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DED7-CE46-445B-8945-762C97F2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1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rgbClr val="009900"/>
                </a:solidFill>
                <a:latin typeface="Myriad Pro Cond" panose="020B0506030403020204" pitchFamily="34" charset="0"/>
              </a:defRPr>
            </a:lvl1pPr>
          </a:lstStyle>
          <a:p>
            <a:fld id="{2C27E80B-A655-44B0-A6D9-E5EAFBEBB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47E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1400"/>
            <a:ext cx="12192000" cy="251569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The Locality Descriptor</a:t>
            </a:r>
            <a:br>
              <a:rPr lang="en-US" b="1" dirty="0">
                <a:solidFill>
                  <a:schemeClr val="accent2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Holistic Cross-Layer Abstraction </a:t>
            </a:r>
            <a:b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to Express Data Locality in GPUs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51873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9900"/>
                </a:solidFill>
                <a:latin typeface="Myriad Pro Cond"/>
              </a:rPr>
              <a:t>Nandita Vijaykumar</a:t>
            </a:r>
          </a:p>
          <a:p>
            <a:r>
              <a:rPr lang="en-US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Eiman</a:t>
            </a:r>
            <a:r>
              <a:rPr lang="en-US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Ebrahimi, Kevin Hsieh, Phillip B. Gibbons, </a:t>
            </a:r>
            <a:r>
              <a:rPr lang="en-US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Onur</a:t>
            </a:r>
            <a:r>
              <a:rPr lang="en-US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Mutlu</a:t>
            </a:r>
            <a:endParaRPr lang="en-US" sz="4000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20" y="5038529"/>
            <a:ext cx="2272986" cy="1534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139" y="5354343"/>
            <a:ext cx="2783024" cy="11122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562670" y="5585791"/>
            <a:ext cx="2779872" cy="66029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0" name="Subtitle 5">
            <a:extLst>
              <a:ext uri="{FF2B5EF4-FFF2-40B4-BE49-F238E27FC236}">
                <a16:creationId xmlns:a16="http://schemas.microsoft.com/office/drawing/2014/main" id="{AB6CAC3E-8D21-4DC5-9EB6-CBE744DC354C}"/>
              </a:ext>
            </a:extLst>
          </p:cNvPr>
          <p:cNvSpPr txBox="1">
            <a:spLocks/>
          </p:cNvSpPr>
          <p:nvPr/>
        </p:nvSpPr>
        <p:spPr>
          <a:xfrm>
            <a:off x="-52086" y="2866086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9A9185-6DB3-4C67-81C3-1694CC53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leveraging data locality is challenging </a:t>
            </a:r>
            <a:endParaRPr lang="en-US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47B50E-060A-43E8-88B7-ABC247673B9A}"/>
              </a:ext>
            </a:extLst>
          </p:cNvPr>
          <p:cNvSpPr txBox="1"/>
          <p:nvPr/>
        </p:nvSpPr>
        <p:spPr>
          <a:xfrm>
            <a:off x="838200" y="1623573"/>
            <a:ext cx="110226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As a programmer: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No</a:t>
            </a:r>
            <a:r>
              <a:rPr lang="en-US" sz="3200" b="1" dirty="0">
                <a:latin typeface="Myriad Pro Cond" panose="020B0506030403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easy access </a:t>
            </a:r>
            <a:r>
              <a:rPr lang="en-US" sz="3200" b="1" dirty="0">
                <a:latin typeface="Myriad Pro Cond" panose="020B0506030403020204" pitchFamily="34" charset="0"/>
              </a:rPr>
              <a:t>to architectural techniques – CTA scheduling, cache management, data placement, etc. 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Myriad Pro Cond" panose="020B0506030403020204" pitchFamily="34" charset="0"/>
              </a:rPr>
              <a:t>Even when using work-arounds, optimization is </a:t>
            </a: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tedious</a:t>
            </a:r>
            <a:r>
              <a:rPr lang="en-US" sz="3200" b="1" dirty="0">
                <a:latin typeface="Myriad Pro Cond" panose="020B0506030403020204" pitchFamily="34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not portable</a:t>
            </a:r>
          </a:p>
          <a:p>
            <a:pPr marL="342900" indent="-342900">
              <a:buFontTx/>
              <a:buChar char="-"/>
            </a:pPr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6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As the architect:	</a:t>
            </a:r>
          </a:p>
          <a:p>
            <a:pPr marL="342900" lvl="0" indent="-3429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Key program semantics</a:t>
            </a:r>
            <a:r>
              <a:rPr lang="en-US" sz="32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 are not available to the hardware</a:t>
            </a:r>
          </a:p>
          <a:p>
            <a:endParaRPr lang="en-US" sz="2800" b="1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endParaRPr lang="en-US" sz="2400" b="1" dirty="0">
              <a:solidFill>
                <a:srgbClr val="0099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85AEA37-EAF6-48A8-9808-2B67F250AAC4}"/>
              </a:ext>
            </a:extLst>
          </p:cNvPr>
          <p:cNvSpPr txBox="1"/>
          <p:nvPr/>
        </p:nvSpPr>
        <p:spPr>
          <a:xfrm>
            <a:off x="3858920" y="5453102"/>
            <a:ext cx="4239112" cy="5355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Where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to place data?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71F1A55-6106-4FD6-9EA8-9B4D9DDFC97F}"/>
              </a:ext>
            </a:extLst>
          </p:cNvPr>
          <p:cNvSpPr txBox="1"/>
          <p:nvPr/>
        </p:nvSpPr>
        <p:spPr>
          <a:xfrm>
            <a:off x="3297062" y="5957344"/>
            <a:ext cx="5362828" cy="5355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Which CTAs to schedule together?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D7E45880-109C-4DA3-9F11-DC2588A12A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74" y="3854953"/>
            <a:ext cx="2319641" cy="2338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8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961-F0F4-4485-8975-CD8C2109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make things worse: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F7AF-EEAA-4F62-A142-68947B66C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840476"/>
            <a:ext cx="1128268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There are many different </a:t>
            </a:r>
            <a:r>
              <a:rPr lang="en-US" sz="3200" u="sng" dirty="0"/>
              <a:t>locality types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009900"/>
                </a:solidFill>
              </a:rPr>
              <a:t>Inter-CTA, inter-warp, intra-thread,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type requires a </a:t>
            </a:r>
            <a:r>
              <a:rPr lang="en-US" sz="3200" u="sng" dirty="0"/>
              <a:t>different set </a:t>
            </a:r>
            <a:r>
              <a:rPr lang="en-US" sz="3200" dirty="0"/>
              <a:t>of architectural techniques: </a:t>
            </a:r>
          </a:p>
          <a:p>
            <a:pPr lvl="1">
              <a:buFontTx/>
              <a:buChar char="-"/>
            </a:pPr>
            <a:r>
              <a:rPr lang="en-US" sz="3200" dirty="0">
                <a:solidFill>
                  <a:srgbClr val="009900"/>
                </a:solidFill>
              </a:rPr>
              <a:t>Inter-CTA locality </a:t>
            </a:r>
            <a:r>
              <a:rPr lang="en-US" sz="3200" dirty="0"/>
              <a:t>requires CTA scheduling + prefetching</a:t>
            </a:r>
          </a:p>
          <a:p>
            <a:pPr lvl="1">
              <a:buFontTx/>
              <a:buChar char="-"/>
            </a:pPr>
            <a:r>
              <a:rPr lang="en-US" sz="3200" dirty="0">
                <a:solidFill>
                  <a:srgbClr val="009900"/>
                </a:solidFill>
              </a:rPr>
              <a:t>Intra-thread</a:t>
            </a:r>
            <a:r>
              <a:rPr lang="en-US" sz="3200" dirty="0"/>
              <a:t> locality requires cache management</a:t>
            </a:r>
          </a:p>
          <a:p>
            <a:pPr lvl="1">
              <a:buFontTx/>
              <a:buChar char="-"/>
            </a:pPr>
            <a:r>
              <a:rPr lang="en-US" sz="3200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EB94-ECC3-4160-A983-B9AC70E7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7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0887"/>
            <a:ext cx="2743200" cy="365125"/>
          </a:xfrm>
        </p:spPr>
        <p:txBody>
          <a:bodyPr/>
          <a:lstStyle/>
          <a:p>
            <a:fld id="{2C27E80B-A655-44B0-A6D9-E5EAFBEBB6E2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54704" y="4299402"/>
            <a:ext cx="9686260" cy="74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7449" y="3677477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070" y="4532277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579" y="1430030"/>
            <a:ext cx="10212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A hardware-software abstraction to express and exploit data locality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8330" y="3756991"/>
            <a:ext cx="3115339" cy="117281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7763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32221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305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86679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41137" y="5404957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38329" y="2321184"/>
            <a:ext cx="3115339" cy="6903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Application</a:t>
            </a:r>
          </a:p>
        </p:txBody>
      </p:sp>
      <p:cxnSp>
        <p:nvCxnSpPr>
          <p:cNvPr id="21" name="Straight Arrow Connector 20"/>
          <p:cNvCxnSpPr>
            <a:stCxn id="19" idx="2"/>
            <a:endCxn id="11" idx="0"/>
          </p:cNvCxnSpPr>
          <p:nvPr/>
        </p:nvCxnSpPr>
        <p:spPr>
          <a:xfrm>
            <a:off x="6095999" y="3011557"/>
            <a:ext cx="1" cy="745434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1671596" y="4929809"/>
            <a:ext cx="4424404" cy="42754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>
          <a:xfrm flipH="1">
            <a:off x="3926054" y="4929809"/>
            <a:ext cx="2169946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4" idx="0"/>
          </p:cNvCxnSpPr>
          <p:nvPr/>
        </p:nvCxnSpPr>
        <p:spPr>
          <a:xfrm>
            <a:off x="6096000" y="4929809"/>
            <a:ext cx="84512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096000" y="4929809"/>
            <a:ext cx="2457426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>
          <a:xfrm>
            <a:off x="6096000" y="4929809"/>
            <a:ext cx="4593428" cy="47514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6989" y="2081430"/>
            <a:ext cx="3709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Connects locality semantics to the underlying </a:t>
            </a:r>
          </a:p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hardware techniques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7903" y="3313888"/>
            <a:ext cx="370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New software interface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EDDDEC-701F-4C49-943F-C7753CE14D0F}"/>
              </a:ext>
            </a:extLst>
          </p:cNvPr>
          <p:cNvSpPr txBox="1"/>
          <p:nvPr/>
        </p:nvSpPr>
        <p:spPr>
          <a:xfrm>
            <a:off x="9245520" y="4323741"/>
            <a:ext cx="27779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Access to key program semantics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5999" y="3217333"/>
            <a:ext cx="1749779" cy="349956"/>
          </a:xfrm>
          <a:prstGeom prst="straightConnector1">
            <a:avLst/>
          </a:prstGeom>
          <a:ln w="38100">
            <a:solidFill>
              <a:srgbClr val="00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849066" y="4714415"/>
            <a:ext cx="1396454" cy="337581"/>
          </a:xfrm>
          <a:prstGeom prst="straightConnector1">
            <a:avLst/>
          </a:prstGeom>
          <a:ln w="38100">
            <a:solidFill>
              <a:srgbClr val="00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50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37" grpId="0"/>
      <p:bldP spid="3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designing 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0887"/>
            <a:ext cx="2743200" cy="365125"/>
          </a:xfrm>
        </p:spPr>
        <p:txBody>
          <a:bodyPr/>
          <a:lstStyle/>
          <a:p>
            <a:fld id="{2C27E80B-A655-44B0-A6D9-E5EAFBEBB6E2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54704" y="4299402"/>
            <a:ext cx="9686260" cy="74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7449" y="3677477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070" y="4532277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8330" y="3756991"/>
            <a:ext cx="3115339" cy="117281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7763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32221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305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86679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41137" y="5404957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38329" y="2321184"/>
            <a:ext cx="3115339" cy="6903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Application</a:t>
            </a:r>
          </a:p>
        </p:txBody>
      </p:sp>
      <p:cxnSp>
        <p:nvCxnSpPr>
          <p:cNvPr id="21" name="Straight Arrow Connector 20"/>
          <p:cNvCxnSpPr>
            <a:stCxn id="19" idx="2"/>
            <a:endCxn id="11" idx="0"/>
          </p:cNvCxnSpPr>
          <p:nvPr/>
        </p:nvCxnSpPr>
        <p:spPr>
          <a:xfrm>
            <a:off x="6095999" y="3011557"/>
            <a:ext cx="1" cy="745434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1671596" y="4929809"/>
            <a:ext cx="4424404" cy="42754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>
          <a:xfrm flipH="1">
            <a:off x="3926054" y="4929809"/>
            <a:ext cx="2169946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4" idx="0"/>
          </p:cNvCxnSpPr>
          <p:nvPr/>
        </p:nvCxnSpPr>
        <p:spPr>
          <a:xfrm>
            <a:off x="6096000" y="4929809"/>
            <a:ext cx="84512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096000" y="4929809"/>
            <a:ext cx="2457426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>
          <a:xfrm>
            <a:off x="6096000" y="4929809"/>
            <a:ext cx="4593428" cy="47514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5000" y="2207471"/>
            <a:ext cx="3709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2) Architecture-agnostic interface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26" name="Curved Connector 39">
            <a:extLst>
              <a:ext uri="{FF2B5EF4-FFF2-40B4-BE49-F238E27FC236}">
                <a16:creationId xmlns:a16="http://schemas.microsoft.com/office/drawing/2014/main" id="{0DDDB177-F0AB-4471-9959-7B36AAE90731}"/>
              </a:ext>
            </a:extLst>
          </p:cNvPr>
          <p:cNvCxnSpPr>
            <a:cxnSpLocks/>
          </p:cNvCxnSpPr>
          <p:nvPr/>
        </p:nvCxnSpPr>
        <p:spPr>
          <a:xfrm flipV="1">
            <a:off x="8037940" y="3714577"/>
            <a:ext cx="1241927" cy="113440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EDDDEC-701F-4C49-943F-C7753CE14D0F}"/>
              </a:ext>
            </a:extLst>
          </p:cNvPr>
          <p:cNvSpPr txBox="1"/>
          <p:nvPr/>
        </p:nvSpPr>
        <p:spPr>
          <a:xfrm>
            <a:off x="9414020" y="3105510"/>
            <a:ext cx="26255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3) Flexible and general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241" y="1379954"/>
            <a:ext cx="5001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1) Supplemental and hint-based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31" name="Straight Arrow Connector 30"/>
          <p:cNvCxnSpPr>
            <a:stCxn id="19" idx="3"/>
            <a:endCxn id="32" idx="1"/>
          </p:cNvCxnSpPr>
          <p:nvPr/>
        </p:nvCxnSpPr>
        <p:spPr>
          <a:xfrm flipV="1">
            <a:off x="7653668" y="2246667"/>
            <a:ext cx="1148355" cy="41970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802023" y="1769613"/>
            <a:ext cx="3115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Myriad Pro Cond" panose="020B0506030403020204" pitchFamily="34" charset="0"/>
              </a:rPr>
              <a:t>Inter-CTA, inter-warp, intra-thread, …</a:t>
            </a:r>
          </a:p>
        </p:txBody>
      </p:sp>
      <p:cxnSp>
        <p:nvCxnSpPr>
          <p:cNvPr id="41" name="Curved Connector 39">
            <a:extLst>
              <a:ext uri="{FF2B5EF4-FFF2-40B4-BE49-F238E27FC236}">
                <a16:creationId xmlns:a16="http://schemas.microsoft.com/office/drawing/2014/main" id="{0DDDB177-F0AB-4471-9959-7B36AAE907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73817" y="2839893"/>
            <a:ext cx="739838" cy="47226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513837" y="2949376"/>
            <a:ext cx="3582161" cy="38241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96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60760" y="2184341"/>
            <a:ext cx="842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6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endParaRPr lang="en-US" sz="36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80997" y="2184015"/>
            <a:ext cx="116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6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(X, Y, Z);</a:t>
            </a:r>
            <a:endParaRPr lang="en-US" sz="36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36880" y="3479398"/>
            <a:ext cx="11084560" cy="405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4354" y="3701111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63047" y="458495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17505" y="458495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8589" y="458495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71963" y="458495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26421" y="4573791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456880" y="3491910"/>
            <a:ext cx="4424404" cy="1034282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 flipH="1">
            <a:off x="3711338" y="3468235"/>
            <a:ext cx="2212202" cy="1116717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2" idx="0"/>
          </p:cNvCxnSpPr>
          <p:nvPr/>
        </p:nvCxnSpPr>
        <p:spPr>
          <a:xfrm>
            <a:off x="5881284" y="3503071"/>
            <a:ext cx="84512" cy="1081881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1284" y="3542664"/>
            <a:ext cx="2457426" cy="104228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0"/>
          </p:cNvCxnSpPr>
          <p:nvPr/>
        </p:nvCxnSpPr>
        <p:spPr>
          <a:xfrm>
            <a:off x="5923540" y="3491909"/>
            <a:ext cx="4551172" cy="1081882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00264" y="2860310"/>
            <a:ext cx="81020" cy="607926"/>
          </a:xfrm>
          <a:prstGeom prst="straightConnector1">
            <a:avLst/>
          </a:prstGeom>
          <a:ln w="76200">
            <a:solidFill>
              <a:srgbClr val="FF0000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2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B620-CBD6-4C2F-A2D7-4E07360C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/>
          <a:lstStyle/>
          <a:p>
            <a:r>
              <a:rPr lang="en-US" dirty="0"/>
              <a:t>An Overview: The components  of the Locality Descriptor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75E4-9D0A-4E21-BBC5-348E2EBF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89D47-9E47-4880-B7DC-74451D891D78}"/>
              </a:ext>
            </a:extLst>
          </p:cNvPr>
          <p:cNvSpPr/>
          <p:nvPr/>
        </p:nvSpPr>
        <p:spPr>
          <a:xfrm>
            <a:off x="-1115600" y="2754671"/>
            <a:ext cx="970316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6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3600" b="1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len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</a:p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</a:p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tile, </a:t>
            </a:r>
          </a:p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6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</a:t>
            </a:r>
            <a:r>
              <a:rPr lang="en-US" sz="36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36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5E996B-21B3-4242-8843-919BB1B8F891}"/>
              </a:ext>
            </a:extLst>
          </p:cNvPr>
          <p:cNvCxnSpPr>
            <a:cxnSpLocks/>
          </p:cNvCxnSpPr>
          <p:nvPr/>
        </p:nvCxnSpPr>
        <p:spPr>
          <a:xfrm flipV="1">
            <a:off x="7111269" y="2020390"/>
            <a:ext cx="1449257" cy="743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12FD2-E1FC-48D0-8780-B1E277926D79}"/>
              </a:ext>
            </a:extLst>
          </p:cNvPr>
          <p:cNvSpPr txBox="1"/>
          <p:nvPr/>
        </p:nvSpPr>
        <p:spPr>
          <a:xfrm>
            <a:off x="8560526" y="1682760"/>
            <a:ext cx="31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Myriad Pro Cond" panose="020B0506030403020204" pitchFamily="34" charset="0"/>
              </a:rPr>
              <a:t>1) Data Structure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5B0444-1A0E-40A6-8BDA-A29F6FFBF53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071718" y="2005926"/>
            <a:ext cx="488808" cy="6879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D082AE-2573-4927-8CCD-57462EDEA052}"/>
              </a:ext>
            </a:extLst>
          </p:cNvPr>
          <p:cNvCxnSpPr>
            <a:cxnSpLocks/>
          </p:cNvCxnSpPr>
          <p:nvPr/>
        </p:nvCxnSpPr>
        <p:spPr>
          <a:xfrm flipH="1">
            <a:off x="2716632" y="4043578"/>
            <a:ext cx="2459397" cy="730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441548-EA88-4AED-924E-D20716485919}"/>
              </a:ext>
            </a:extLst>
          </p:cNvPr>
          <p:cNvCxnSpPr>
            <a:cxnSpLocks/>
          </p:cNvCxnSpPr>
          <p:nvPr/>
        </p:nvCxnSpPr>
        <p:spPr>
          <a:xfrm flipV="1">
            <a:off x="8460437" y="3980061"/>
            <a:ext cx="1068343" cy="5496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1CC0D4-109D-489A-92B4-3D65977613EE}"/>
              </a:ext>
            </a:extLst>
          </p:cNvPr>
          <p:cNvCxnSpPr>
            <a:cxnSpLocks/>
          </p:cNvCxnSpPr>
          <p:nvPr/>
        </p:nvCxnSpPr>
        <p:spPr>
          <a:xfrm flipH="1">
            <a:off x="6671690" y="5244799"/>
            <a:ext cx="439579" cy="772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0C9554-12A9-4E45-9264-0B9B10E82B4C}"/>
              </a:ext>
            </a:extLst>
          </p:cNvPr>
          <p:cNvSpPr txBox="1"/>
          <p:nvPr/>
        </p:nvSpPr>
        <p:spPr>
          <a:xfrm>
            <a:off x="1558377" y="4806741"/>
            <a:ext cx="31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Myriad Pro Cond" panose="020B0506030403020204" pitchFamily="34" charset="0"/>
              </a:rPr>
              <a:t>2) Locality Type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676D30-D3CC-487B-A9C5-E6CD15E693AD}"/>
              </a:ext>
            </a:extLst>
          </p:cNvPr>
          <p:cNvSpPr txBox="1"/>
          <p:nvPr/>
        </p:nvSpPr>
        <p:spPr>
          <a:xfrm>
            <a:off x="8776370" y="3338978"/>
            <a:ext cx="31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Myriad Pro Cond" panose="020B0506030403020204" pitchFamily="34" charset="0"/>
              </a:rPr>
              <a:t>3) Tile  Semantics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EE92C-F749-4862-BD80-54B612ABF172}"/>
              </a:ext>
            </a:extLst>
          </p:cNvPr>
          <p:cNvSpPr txBox="1"/>
          <p:nvPr/>
        </p:nvSpPr>
        <p:spPr>
          <a:xfrm>
            <a:off x="4788529" y="5960650"/>
            <a:ext cx="361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Myriad Pro Cond" panose="020B0506030403020204" pitchFamily="34" charset="0"/>
              </a:rPr>
              <a:t>4) Locality Semantics</a:t>
            </a:r>
          </a:p>
        </p:txBody>
      </p:sp>
    </p:spTree>
    <p:extLst>
      <p:ext uri="{BB962C8B-B14F-4D97-AF65-F5344CB8AC3E}">
        <p14:creationId xmlns:p14="http://schemas.microsoft.com/office/powerpoint/2010/main" val="403091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D6DC9D-6295-4EBE-9B9D-84E0749A2E8D}"/>
              </a:ext>
            </a:extLst>
          </p:cNvPr>
          <p:cNvSpPr/>
          <p:nvPr/>
        </p:nvSpPr>
        <p:spPr>
          <a:xfrm>
            <a:off x="776233" y="3241720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leveraging data locality is challenging?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Designing the Locality Descriptor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How to choose the basis of the abstraction?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17</a:t>
            </a:fld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E964571-45E9-4231-81B4-B89D159BF95E}"/>
              </a:ext>
            </a:extLst>
          </p:cNvPr>
          <p:cNvSpPr txBox="1"/>
          <p:nvPr/>
        </p:nvSpPr>
        <p:spPr>
          <a:xfrm>
            <a:off x="838200" y="1771438"/>
            <a:ext cx="11247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Possibilities: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Hardware component: cache, core, NUMA zone, prefetcher,…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	</a:t>
            </a:r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Not architecture agnostic</a:t>
            </a:r>
          </a:p>
          <a:p>
            <a:endParaRPr lang="en-US" sz="3200" b="1" i="1" dirty="0">
              <a:solidFill>
                <a:srgbClr val="FF0000"/>
              </a:solidFill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Thread model: grid, CTA, thread, …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	</a:t>
            </a:r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Any computation has varying  locality characteristics </a:t>
            </a:r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	</a:t>
            </a:r>
            <a:endParaRPr lang="en-US" sz="2800" b="1" dirty="0">
              <a:latin typeface="Myriad Pro Cond" panose="020B0506030403020204" pitchFamily="34" charset="0"/>
            </a:endParaRPr>
          </a:p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Key Idea: Use the </a:t>
            </a:r>
            <a:r>
              <a:rPr lang="en-US" sz="3200" b="1" i="1" u="sng" dirty="0">
                <a:solidFill>
                  <a:srgbClr val="009900"/>
                </a:solidFill>
                <a:latin typeface="Myriad Pro Cond" panose="020B0506030403020204" pitchFamily="34" charset="0"/>
              </a:rPr>
              <a:t>data structure </a:t>
            </a:r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as the basis to describe data locality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6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How to choose the basis of the abstraction?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6378" y="5038574"/>
            <a:ext cx="6847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2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2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32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endParaRPr lang="en-US" sz="32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377" y="2408533"/>
            <a:ext cx="9604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>
                <a:latin typeface="Myriad Pro Cond" panose="020B0506030403020204" pitchFamily="34" charset="0"/>
              </a:rPr>
              <a:t>Architecture-agnostic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Myriad Pro Cond" panose="020B0506030403020204" pitchFamily="34" charset="0"/>
              </a:rPr>
              <a:t>Each data structure is accessed the same way by all threads</a:t>
            </a:r>
          </a:p>
          <a:p>
            <a:pPr marL="342900" indent="-342900">
              <a:buFontTx/>
              <a:buChar char="-"/>
            </a:pPr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A new instance is required for each important data structure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56378" y="5039454"/>
            <a:ext cx="10879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32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32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32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(A);</a:t>
            </a:r>
            <a:endParaRPr lang="en-US" sz="32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E3E4E-391E-4D84-A6BE-3A10D9B34993}"/>
              </a:ext>
            </a:extLst>
          </p:cNvPr>
          <p:cNvSpPr txBox="1"/>
          <p:nvPr/>
        </p:nvSpPr>
        <p:spPr>
          <a:xfrm flipH="1">
            <a:off x="636521" y="1592714"/>
            <a:ext cx="10956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Key Idea: Use the </a:t>
            </a:r>
            <a:r>
              <a:rPr lang="en-US" sz="3400" b="1" i="1" u="sng" dirty="0">
                <a:solidFill>
                  <a:srgbClr val="009900"/>
                </a:solidFill>
                <a:latin typeface="Myriad Pro Cond" panose="020B0506030403020204" pitchFamily="34" charset="0"/>
              </a:rPr>
              <a:t>data structure </a:t>
            </a:r>
            <a:r>
              <a:rPr lang="en-US" sz="34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as the basis to describe data locality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B0FB541-1A26-4FC9-A373-62405F9B855E}"/>
              </a:ext>
            </a:extLst>
          </p:cNvPr>
          <p:cNvCxnSpPr>
            <a:cxnSpLocks/>
          </p:cNvCxnSpPr>
          <p:nvPr/>
        </p:nvCxnSpPr>
        <p:spPr>
          <a:xfrm>
            <a:off x="6572182" y="5610512"/>
            <a:ext cx="804433" cy="483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DBF7F2E-6714-4C5A-B2A3-001E08F88507}"/>
              </a:ext>
            </a:extLst>
          </p:cNvPr>
          <p:cNvSpPr txBox="1"/>
          <p:nvPr/>
        </p:nvSpPr>
        <p:spPr>
          <a:xfrm>
            <a:off x="6572182" y="6093725"/>
            <a:ext cx="31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Myriad Pro Cond" panose="020B0506030403020204" pitchFamily="34" charset="0"/>
              </a:rPr>
              <a:t>Data 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7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0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How to communicate with hardware?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0887"/>
            <a:ext cx="2743200" cy="365125"/>
          </a:xfrm>
        </p:spPr>
        <p:txBody>
          <a:bodyPr/>
          <a:lstStyle/>
          <a:p>
            <a:fld id="{2C27E80B-A655-44B0-A6D9-E5EAFBEBB6E2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54704" y="4299402"/>
            <a:ext cx="9686260" cy="74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7449" y="3677477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070" y="4532277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8330" y="3756991"/>
            <a:ext cx="3115339" cy="117281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7763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32221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305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86679" y="5416118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741137" y="5404957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38329" y="2321184"/>
            <a:ext cx="3115339" cy="6903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Application</a:t>
            </a:r>
          </a:p>
        </p:txBody>
      </p:sp>
      <p:cxnSp>
        <p:nvCxnSpPr>
          <p:cNvPr id="21" name="Straight Arrow Connector 20"/>
          <p:cNvCxnSpPr>
            <a:stCxn id="19" idx="2"/>
            <a:endCxn id="11" idx="0"/>
          </p:cNvCxnSpPr>
          <p:nvPr/>
        </p:nvCxnSpPr>
        <p:spPr>
          <a:xfrm>
            <a:off x="6095999" y="3011557"/>
            <a:ext cx="1" cy="745434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1671596" y="4929809"/>
            <a:ext cx="4424404" cy="42754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>
          <a:xfrm flipH="1">
            <a:off x="3926054" y="4929809"/>
            <a:ext cx="2169946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4" idx="0"/>
          </p:cNvCxnSpPr>
          <p:nvPr/>
        </p:nvCxnSpPr>
        <p:spPr>
          <a:xfrm>
            <a:off x="6096000" y="4929809"/>
            <a:ext cx="84512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096000" y="4929809"/>
            <a:ext cx="2457426" cy="48630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>
          <a:xfrm>
            <a:off x="6096000" y="4929809"/>
            <a:ext cx="4593428" cy="47514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9918" y="2233099"/>
            <a:ext cx="3709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Architecture-agnostic interface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2023" y="1769613"/>
            <a:ext cx="3115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Inter-CTA, inter-warp, intra-thread, …</a:t>
            </a:r>
          </a:p>
        </p:txBody>
      </p:sp>
      <p:cxnSp>
        <p:nvCxnSpPr>
          <p:cNvPr id="35" name="Curved Connector 34"/>
          <p:cNvCxnSpPr>
            <a:cxnSpLocks/>
            <a:endCxn id="36" idx="1"/>
          </p:cNvCxnSpPr>
          <p:nvPr/>
        </p:nvCxnSpPr>
        <p:spPr>
          <a:xfrm rot="5400000" flipH="1" flipV="1">
            <a:off x="7613132" y="3954128"/>
            <a:ext cx="1153461" cy="797909"/>
          </a:xfrm>
          <a:prstGeom prst="curvedConnector2">
            <a:avLst/>
          </a:prstGeom>
          <a:ln w="38100">
            <a:solidFill>
              <a:srgbClr val="0099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88817" y="3099242"/>
            <a:ext cx="3709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Architecture-specific optimizations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7845" y="1487205"/>
            <a:ext cx="3561481" cy="1471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36018" y="1160745"/>
            <a:ext cx="43273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Locality type drives architecture mechanisms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2619888" y="2910208"/>
            <a:ext cx="3470947" cy="479889"/>
          </a:xfrm>
          <a:prstGeom prst="straightConnector1">
            <a:avLst/>
          </a:prstGeom>
          <a:ln w="38100">
            <a:solidFill>
              <a:srgbClr val="00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08800" y="1575413"/>
            <a:ext cx="1364312" cy="47406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8E4048-E190-42A1-9A9C-2BAEC17CEEFF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653668" y="2246667"/>
            <a:ext cx="1148355" cy="41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47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12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192-269C-457A-B20A-B7A5F0F0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BD30-CBCA-4434-A216-A2E0185BA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494"/>
            <a:ext cx="10515600" cy="460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Exploiting data locality in GPUs is a challenging task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FE8C8-A79D-407E-A205-4017C269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3BAEB3-AD5E-48BD-B590-F0690B4389C6}"/>
              </a:ext>
            </a:extLst>
          </p:cNvPr>
          <p:cNvCxnSpPr/>
          <p:nvPr/>
        </p:nvCxnSpPr>
        <p:spPr>
          <a:xfrm flipV="1">
            <a:off x="1054704" y="4299402"/>
            <a:ext cx="9686260" cy="74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DFBE08-2984-4940-A95C-2F3D0E1E23DB}"/>
              </a:ext>
            </a:extLst>
          </p:cNvPr>
          <p:cNvSpPr txBox="1"/>
          <p:nvPr/>
        </p:nvSpPr>
        <p:spPr>
          <a:xfrm>
            <a:off x="1377449" y="3677477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F1C57-D769-4444-A47C-26D446398268}"/>
              </a:ext>
            </a:extLst>
          </p:cNvPr>
          <p:cNvSpPr txBox="1"/>
          <p:nvPr/>
        </p:nvSpPr>
        <p:spPr>
          <a:xfrm>
            <a:off x="1329070" y="4532277"/>
            <a:ext cx="158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834AA96-55DB-4219-B2E2-E98D86DD52C3}"/>
              </a:ext>
            </a:extLst>
          </p:cNvPr>
          <p:cNvSpPr/>
          <p:nvPr/>
        </p:nvSpPr>
        <p:spPr>
          <a:xfrm>
            <a:off x="4538330" y="3756991"/>
            <a:ext cx="3115339" cy="117281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89AF638-A934-4E67-B482-0BA483680391}"/>
              </a:ext>
            </a:extLst>
          </p:cNvPr>
          <p:cNvSpPr/>
          <p:nvPr/>
        </p:nvSpPr>
        <p:spPr>
          <a:xfrm>
            <a:off x="2977763" y="535470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Management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02B28CB2-305E-48D8-B92E-31253B312AE1}"/>
              </a:ext>
            </a:extLst>
          </p:cNvPr>
          <p:cNvSpPr/>
          <p:nvPr/>
        </p:nvSpPr>
        <p:spPr>
          <a:xfrm>
            <a:off x="5232221" y="535470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0C90216-0299-431B-8D9A-CC6FE7153F96}"/>
              </a:ext>
            </a:extLst>
          </p:cNvPr>
          <p:cNvSpPr/>
          <p:nvPr/>
        </p:nvSpPr>
        <p:spPr>
          <a:xfrm>
            <a:off x="723305" y="535470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CE33DE2-43DA-448A-BB45-EDEDF70F3DD3}"/>
              </a:ext>
            </a:extLst>
          </p:cNvPr>
          <p:cNvSpPr/>
          <p:nvPr/>
        </p:nvSpPr>
        <p:spPr>
          <a:xfrm>
            <a:off x="7486679" y="5354702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Prefetching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E3F2E7C4-DA69-4246-80A5-5673AF88D9C9}"/>
              </a:ext>
            </a:extLst>
          </p:cNvPr>
          <p:cNvSpPr/>
          <p:nvPr/>
        </p:nvSpPr>
        <p:spPr>
          <a:xfrm>
            <a:off x="9741137" y="5343541"/>
            <a:ext cx="1896582" cy="995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C440EAF8-F8BE-4322-94BE-FDE64250A110}"/>
              </a:ext>
            </a:extLst>
          </p:cNvPr>
          <p:cNvSpPr/>
          <p:nvPr/>
        </p:nvSpPr>
        <p:spPr>
          <a:xfrm>
            <a:off x="4538330" y="2522666"/>
            <a:ext cx="3115339" cy="6903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Application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588B05-7A37-45C9-8BC1-09D8D6F0E05F}"/>
              </a:ext>
            </a:extLst>
          </p:cNvPr>
          <p:cNvCxnSpPr>
            <a:stCxn id="14" idx="2"/>
            <a:endCxn id="8" idx="0"/>
          </p:cNvCxnSpPr>
          <p:nvPr/>
        </p:nvCxnSpPr>
        <p:spPr>
          <a:xfrm>
            <a:off x="6096000" y="3213039"/>
            <a:ext cx="0" cy="54395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F3009-5F6E-4C47-BA22-11F4C078015A}"/>
              </a:ext>
            </a:extLst>
          </p:cNvPr>
          <p:cNvCxnSpPr>
            <a:stCxn id="8" idx="2"/>
          </p:cNvCxnSpPr>
          <p:nvPr/>
        </p:nvCxnSpPr>
        <p:spPr>
          <a:xfrm flipH="1">
            <a:off x="1671596" y="4929809"/>
            <a:ext cx="4424404" cy="42754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69072D-0619-45F0-9146-BB822E23DC1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3926054" y="4929809"/>
            <a:ext cx="2169946" cy="424893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6DAEBC-6009-4F86-9D78-B32ADE64AF2C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6096000" y="4929809"/>
            <a:ext cx="84512" cy="424893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4F787B-9148-4497-B9C5-C9319AE2589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96000" y="4929809"/>
            <a:ext cx="2457426" cy="486309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F0CF1E-057C-4318-AB0A-511EB435E057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6096000" y="4929809"/>
            <a:ext cx="4593428" cy="41373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A9D6397-3E2D-4065-A187-F9E22ECD890B}"/>
              </a:ext>
            </a:extLst>
          </p:cNvPr>
          <p:cNvSpPr txBox="1"/>
          <p:nvPr/>
        </p:nvSpPr>
        <p:spPr>
          <a:xfrm>
            <a:off x="646909" y="2483267"/>
            <a:ext cx="38711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Flexible, architecture-agnostic interface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B79797-2559-4A02-9004-E3877BDF3D5F}"/>
              </a:ext>
            </a:extLst>
          </p:cNvPr>
          <p:cNvCxnSpPr>
            <a:cxnSpLocks/>
          </p:cNvCxnSpPr>
          <p:nvPr/>
        </p:nvCxnSpPr>
        <p:spPr>
          <a:xfrm flipH="1" flipV="1">
            <a:off x="3361319" y="3219647"/>
            <a:ext cx="2677234" cy="177426"/>
          </a:xfrm>
          <a:prstGeom prst="straightConnector1">
            <a:avLst/>
          </a:prstGeom>
          <a:ln w="38100">
            <a:solidFill>
              <a:srgbClr val="0099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7BCB93-D798-4457-9FCA-A3819E1EE285}"/>
              </a:ext>
            </a:extLst>
          </p:cNvPr>
          <p:cNvCxnSpPr>
            <a:cxnSpLocks/>
          </p:cNvCxnSpPr>
          <p:nvPr/>
        </p:nvCxnSpPr>
        <p:spPr>
          <a:xfrm flipV="1">
            <a:off x="7970293" y="4060209"/>
            <a:ext cx="1071349" cy="975815"/>
          </a:xfrm>
          <a:prstGeom prst="straightConnector1">
            <a:avLst/>
          </a:prstGeom>
          <a:ln w="38100">
            <a:solidFill>
              <a:srgbClr val="0099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4496694-3407-42CF-B245-828A7AC4FE4C}"/>
              </a:ext>
            </a:extLst>
          </p:cNvPr>
          <p:cNvSpPr txBox="1"/>
          <p:nvPr/>
        </p:nvSpPr>
        <p:spPr>
          <a:xfrm>
            <a:off x="8440009" y="3000362"/>
            <a:ext cx="33935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Access to program semantics</a:t>
            </a:r>
          </a:p>
          <a:p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F2E53B-CAFF-41D6-A20E-F5BE7CD02E7E}"/>
              </a:ext>
            </a:extLst>
          </p:cNvPr>
          <p:cNvSpPr/>
          <p:nvPr/>
        </p:nvSpPr>
        <p:spPr>
          <a:xfrm>
            <a:off x="0" y="2224027"/>
            <a:ext cx="12192000" cy="2340732"/>
          </a:xfrm>
          <a:prstGeom prst="rect">
            <a:avLst/>
          </a:prstGeom>
          <a:solidFill>
            <a:srgbClr val="00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Performance Speedups:</a:t>
            </a:r>
          </a:p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26.6% (up to 46.6%) from </a:t>
            </a:r>
            <a:r>
              <a:rPr lang="en-US" sz="4000" b="1" u="sng" dirty="0">
                <a:latin typeface="Myriad Pro Cond" panose="020B0506030403020204" pitchFamily="34" charset="0"/>
              </a:rPr>
              <a:t>cache locality </a:t>
            </a:r>
          </a:p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53.7% (up to 2.8x) from </a:t>
            </a:r>
            <a:r>
              <a:rPr lang="en-US" sz="4000" b="1" u="sng" dirty="0">
                <a:latin typeface="Myriad Pro Cond" panose="020B0506030403020204" pitchFamily="34" charset="0"/>
              </a:rPr>
              <a:t>NUMA locality</a:t>
            </a:r>
          </a:p>
        </p:txBody>
      </p:sp>
    </p:spTree>
    <p:extLst>
      <p:ext uri="{BB962C8B-B14F-4D97-AF65-F5344CB8AC3E}">
        <p14:creationId xmlns:p14="http://schemas.microsoft.com/office/powerpoint/2010/main" val="6031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4" grpId="0"/>
      <p:bldP spid="52" grpId="0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How to communicate with hardware?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906BD-7B39-4543-8421-30364C290BA3}"/>
              </a:ext>
            </a:extLst>
          </p:cNvPr>
          <p:cNvSpPr txBox="1"/>
          <p:nvPr/>
        </p:nvSpPr>
        <p:spPr>
          <a:xfrm flipH="1">
            <a:off x="838200" y="1825625"/>
            <a:ext cx="11509971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Key Idea:  Use </a:t>
            </a:r>
            <a:r>
              <a:rPr lang="en-US" sz="3200" b="1" i="1" u="sng" dirty="0">
                <a:solidFill>
                  <a:srgbClr val="009900"/>
                </a:solidFill>
                <a:latin typeface="Myriad Pro Cond" panose="020B0506030403020204" pitchFamily="34" charset="0"/>
              </a:rPr>
              <a:t>locality type </a:t>
            </a:r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to drive underlying architectural techniques</a:t>
            </a:r>
          </a:p>
          <a:p>
            <a:endParaRPr lang="en-US" sz="3200" b="1" i="1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pPr>
              <a:lnSpc>
                <a:spcPts val="3200"/>
              </a:lnSpc>
            </a:pPr>
            <a:r>
              <a:rPr lang="en-US" sz="3200" b="1" dirty="0">
                <a:latin typeface="Myriad Pro Cond" panose="020B0506030403020204" pitchFamily="34" charset="0"/>
              </a:rPr>
              <a:t>Origin of locality (or locality type) causes the challenges in </a:t>
            </a:r>
            <a:r>
              <a:rPr lang="en-US" sz="3200" b="1" u="sng" dirty="0">
                <a:latin typeface="Myriad Pro Cond" panose="020B0506030403020204" pitchFamily="34" charset="0"/>
              </a:rPr>
              <a:t>exploiting it</a:t>
            </a:r>
          </a:p>
          <a:p>
            <a:pPr>
              <a:lnSpc>
                <a:spcPts val="3200"/>
              </a:lnSpc>
            </a:pPr>
            <a:endParaRPr lang="en-US" sz="3200" b="1" dirty="0">
              <a:latin typeface="Myriad Pro Cond" panose="020B0506030403020204" pitchFamily="34" charset="0"/>
            </a:endParaRPr>
          </a:p>
          <a:p>
            <a:pPr>
              <a:lnSpc>
                <a:spcPts val="3200"/>
              </a:lnSpc>
            </a:pPr>
            <a:r>
              <a:rPr lang="en-US" sz="3200" b="1" dirty="0">
                <a:latin typeface="Myriad Pro Cond" panose="020B0506030403020204" pitchFamily="34" charset="0"/>
              </a:rPr>
              <a:t>E.g.: 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latin typeface="Myriad Pro Cond" panose="020B0506030403020204" pitchFamily="34" charset="0"/>
              </a:rPr>
              <a:t>	Inter-CTA locality requires CTA scheduling as reuse is </a:t>
            </a:r>
            <a:r>
              <a:rPr lang="en-US" sz="3200" b="1" u="sng" dirty="0">
                <a:latin typeface="Myriad Pro Cond" panose="020B0506030403020204" pitchFamily="34" charset="0"/>
              </a:rPr>
              <a:t>across threads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latin typeface="Myriad Pro Cond" panose="020B0506030403020204" pitchFamily="34" charset="0"/>
              </a:rPr>
              <a:t>	Intra-thread locality requires cache management to avoid thrashing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	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Locality type is application-specific and known to the programmer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endParaRPr lang="en-US" sz="3200" b="1" i="1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endParaRPr lang="en-US" sz="2000" b="1" dirty="0">
              <a:latin typeface="Myriad Pro Cond" panose="020B0506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1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6906BD-7B39-4543-8421-30364C290BA3}"/>
              </a:ext>
            </a:extLst>
          </p:cNvPr>
          <p:cNvSpPr txBox="1"/>
          <p:nvPr/>
        </p:nvSpPr>
        <p:spPr>
          <a:xfrm flipH="1">
            <a:off x="552070" y="1683066"/>
            <a:ext cx="10515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Key Idea:  Use </a:t>
            </a:r>
            <a:r>
              <a:rPr lang="en-US" sz="3200" b="1" i="1" u="sng" dirty="0">
                <a:solidFill>
                  <a:srgbClr val="009900"/>
                </a:solidFill>
                <a:latin typeface="Myriad Pro Cond" panose="020B0506030403020204" pitchFamily="34" charset="0"/>
              </a:rPr>
              <a:t>locality type </a:t>
            </a:r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to drive underlying architectural techniques</a:t>
            </a:r>
          </a:p>
          <a:p>
            <a:endParaRPr lang="en-US" sz="2000" b="1" dirty="0">
              <a:latin typeface="Myriad Pro Cond" panose="020B0506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How to communicate with hardware?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3386"/>
              </p:ext>
            </p:extLst>
          </p:nvPr>
        </p:nvGraphicFramePr>
        <p:xfrm>
          <a:off x="8667657" y="2661559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8219502" y="5207061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8667657" y="5014850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9325679" y="4841641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8548049" y="2382480"/>
            <a:ext cx="794447" cy="26949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8332700" y="2583730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7738217" y="3574774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8733081" y="2738474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93009" y="2424211"/>
            <a:ext cx="49056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Three fundamental types: </a:t>
            </a: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	INTER-THREAD</a:t>
            </a: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	INTRA-THREAD</a:t>
            </a: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	NO-REUSE 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79506" y="5761414"/>
            <a:ext cx="10879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80951" y="2610939"/>
            <a:ext cx="4993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INTER-THREAD</a:t>
            </a:r>
          </a:p>
          <a:p>
            <a:endParaRPr lang="en-US" b="1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83237" y="5770862"/>
            <a:ext cx="11265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 flipH="1" flipV="1">
            <a:off x="7234320" y="3084654"/>
            <a:ext cx="1339535" cy="20366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97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 animBg="1"/>
      <p:bldP spid="101" grpId="0" animBg="1"/>
      <p:bldP spid="104" grpId="0" animBg="1"/>
      <p:bldP spid="4" grpId="0"/>
      <p:bldP spid="160" grpId="1"/>
      <p:bldP spid="160" grpId="2"/>
      <p:bldP spid="75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11365-0853-4B09-84BA-51070DEE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underlying architectural techniques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5813C9A-1165-43DF-BBDE-1BC693AEF302}"/>
              </a:ext>
            </a:extLst>
          </p:cNvPr>
          <p:cNvSpPr/>
          <p:nvPr/>
        </p:nvSpPr>
        <p:spPr>
          <a:xfrm>
            <a:off x="5024938" y="1640639"/>
            <a:ext cx="2328130" cy="1412221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Locality Type?</a:t>
            </a:r>
          </a:p>
        </p:txBody>
      </p:sp>
      <p:cxnSp>
        <p:nvCxnSpPr>
          <p:cNvPr id="7" name="Elbow Connector 5">
            <a:extLst>
              <a:ext uri="{FF2B5EF4-FFF2-40B4-BE49-F238E27FC236}">
                <a16:creationId xmlns:a16="http://schemas.microsoft.com/office/drawing/2014/main" id="{66881060-4923-4982-AA3C-7A0F1E244B5D}"/>
              </a:ext>
            </a:extLst>
          </p:cNvPr>
          <p:cNvCxnSpPr>
            <a:endCxn id="24" idx="0"/>
          </p:cNvCxnSpPr>
          <p:nvPr/>
        </p:nvCxnSpPr>
        <p:spPr>
          <a:xfrm>
            <a:off x="7369218" y="2346749"/>
            <a:ext cx="2104163" cy="1185021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FE13CD-89DB-44F6-97E3-9306303264BE}"/>
              </a:ext>
            </a:extLst>
          </p:cNvPr>
          <p:cNvSpPr txBox="1"/>
          <p:nvPr/>
        </p:nvSpPr>
        <p:spPr>
          <a:xfrm>
            <a:off x="7248624" y="1825609"/>
            <a:ext cx="154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NO_REUSE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6934C-2CC9-4FE4-9B55-F02618FD804E}"/>
              </a:ext>
            </a:extLst>
          </p:cNvPr>
          <p:cNvSpPr txBox="1"/>
          <p:nvPr/>
        </p:nvSpPr>
        <p:spPr>
          <a:xfrm>
            <a:off x="3972222" y="2966202"/>
            <a:ext cx="222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INTRA_THREAD</a:t>
            </a:r>
            <a:endParaRPr lang="en-US" sz="2000" b="1" dirty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2" name="Elbow Connector 21">
            <a:extLst>
              <a:ext uri="{FF2B5EF4-FFF2-40B4-BE49-F238E27FC236}">
                <a16:creationId xmlns:a16="http://schemas.microsoft.com/office/drawing/2014/main" id="{E95EE040-765D-43B3-A676-48513BD8EDA4}"/>
              </a:ext>
            </a:extLst>
          </p:cNvPr>
          <p:cNvCxnSpPr/>
          <p:nvPr/>
        </p:nvCxnSpPr>
        <p:spPr>
          <a:xfrm rot="10800000" flipV="1">
            <a:off x="2560350" y="2346749"/>
            <a:ext cx="2464588" cy="841278"/>
          </a:xfrm>
          <a:prstGeom prst="bentConnector3">
            <a:avLst>
              <a:gd name="adj1" fmla="val 100293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C41B171-8F05-468F-9527-C4C33D8B147F}"/>
              </a:ext>
            </a:extLst>
          </p:cNvPr>
          <p:cNvSpPr txBox="1"/>
          <p:nvPr/>
        </p:nvSpPr>
        <p:spPr>
          <a:xfrm>
            <a:off x="2931569" y="1891961"/>
            <a:ext cx="222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INTER_THREAD</a:t>
            </a:r>
            <a:endParaRPr lang="en-US" sz="2000" b="1" dirty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ounded Rectangle 43">
            <a:extLst>
              <a:ext uri="{FF2B5EF4-FFF2-40B4-BE49-F238E27FC236}">
                <a16:creationId xmlns:a16="http://schemas.microsoft.com/office/drawing/2014/main" id="{478C1E77-6C30-43FD-9C00-53B3B984C03D}"/>
              </a:ext>
            </a:extLst>
          </p:cNvPr>
          <p:cNvSpPr/>
          <p:nvPr/>
        </p:nvSpPr>
        <p:spPr>
          <a:xfrm>
            <a:off x="7702875" y="3531770"/>
            <a:ext cx="3541011" cy="1193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Bypassing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(if NUMA)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</a:p>
        </p:txBody>
      </p:sp>
      <p:cxnSp>
        <p:nvCxnSpPr>
          <p:cNvPr id="37" name="Straight Arrow Connector 36"/>
          <p:cNvCxnSpPr>
            <a:stCxn id="6" idx="2"/>
            <a:endCxn id="40" idx="0"/>
          </p:cNvCxnSpPr>
          <p:nvPr/>
        </p:nvCxnSpPr>
        <p:spPr>
          <a:xfrm>
            <a:off x="6189003" y="3052860"/>
            <a:ext cx="0" cy="188645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0" name="Rounded Rectangle 79">
            <a:extLst>
              <a:ext uri="{FF2B5EF4-FFF2-40B4-BE49-F238E27FC236}">
                <a16:creationId xmlns:a16="http://schemas.microsoft.com/office/drawing/2014/main" id="{333DA337-FFC8-440E-8737-9CE7B8A16EAF}"/>
              </a:ext>
            </a:extLst>
          </p:cNvPr>
          <p:cNvSpPr/>
          <p:nvPr/>
        </p:nvSpPr>
        <p:spPr>
          <a:xfrm>
            <a:off x="4404096" y="4939319"/>
            <a:ext cx="3569813" cy="11879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Soft Pinning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le 43">
            <a:extLst>
              <a:ext uri="{FF2B5EF4-FFF2-40B4-BE49-F238E27FC236}">
                <a16:creationId xmlns:a16="http://schemas.microsoft.com/office/drawing/2014/main" id="{2AA565E3-4203-4C2B-9934-8FA361227C52}"/>
              </a:ext>
            </a:extLst>
          </p:cNvPr>
          <p:cNvSpPr/>
          <p:nvPr/>
        </p:nvSpPr>
        <p:spPr>
          <a:xfrm>
            <a:off x="647913" y="3271709"/>
            <a:ext cx="3395499" cy="10577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accent3"/>
                </a:solidFill>
                <a:latin typeface="Myriad Pro Cond" panose="020B0506030403020204" pitchFamily="34" charset="0"/>
              </a:rPr>
              <a:t>Determined based on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401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3" grpId="0"/>
      <p:bldP spid="24" grpId="0" animBg="1"/>
      <p:bldP spid="4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How to describe locality?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48666"/>
              </p:ext>
            </p:extLst>
          </p:nvPr>
        </p:nvGraphicFramePr>
        <p:xfrm>
          <a:off x="4595830" y="1845589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435310" y="4259064"/>
            <a:ext cx="385006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</a:t>
            </a:r>
            <a:r>
              <a:rPr lang="en-US" sz="2400" b="1" i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 A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24625"/>
              </p:ext>
            </p:extLst>
          </p:nvPr>
        </p:nvGraphicFramePr>
        <p:xfrm>
          <a:off x="1338840" y="1813958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4584867" y="4241490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5253852" y="3948741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343A16C-4C39-47FF-B6DB-AE247BD3375E}"/>
              </a:ext>
            </a:extLst>
          </p:cNvPr>
          <p:cNvSpPr/>
          <p:nvPr/>
        </p:nvSpPr>
        <p:spPr>
          <a:xfrm>
            <a:off x="1246946" y="1594914"/>
            <a:ext cx="762221" cy="25770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4476222" y="1566510"/>
            <a:ext cx="794447" cy="26596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5024272" y="1583404"/>
            <a:ext cx="877920" cy="262583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4260873" y="1767760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666390" y="2758804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661254" y="1922504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1260102" y="4245402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920124" y="3985438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995172" y="1792916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438663" y="2719359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7F6313A-4ED8-4CDD-898F-6303B5BF4B79}"/>
              </a:ext>
            </a:extLst>
          </p:cNvPr>
          <p:cNvSpPr/>
          <p:nvPr/>
        </p:nvSpPr>
        <p:spPr>
          <a:xfrm>
            <a:off x="1728823" y="1556199"/>
            <a:ext cx="801359" cy="26157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3703" y="1206950"/>
            <a:ext cx="4817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Key Idea: Partition the data structure and compute grid into </a:t>
            </a:r>
            <a:r>
              <a:rPr lang="en-US" sz="2800" b="1" i="1" u="sng" dirty="0">
                <a:solidFill>
                  <a:srgbClr val="009900"/>
                </a:solidFill>
                <a:latin typeface="Myriad Pro Cond" panose="020B0506030403020204" pitchFamily="34" charset="0"/>
              </a:rPr>
              <a:t>tiles</a:t>
            </a:r>
          </a:p>
          <a:p>
            <a:endParaRPr lang="en-US" sz="2800" b="1" i="1" u="sng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r>
              <a:rPr lang="en-US" sz="2800" b="1" dirty="0">
                <a:latin typeface="Myriad Pro Cond" panose="020B0506030403020204" pitchFamily="34" charset="0"/>
              </a:rPr>
              <a:t>Basic unit of locality:</a:t>
            </a:r>
          </a:p>
          <a:p>
            <a:pPr marL="514350" indent="-514350">
              <a:buAutoNum type="arabicParenR"/>
            </a:pPr>
            <a:r>
              <a:rPr lang="en-US" sz="2800" b="1" dirty="0">
                <a:latin typeface="Myriad Pro Cond" panose="020B0506030403020204" pitchFamily="34" charset="0"/>
              </a:rPr>
              <a:t>Data Tile </a:t>
            </a:r>
          </a:p>
          <a:p>
            <a:pPr marL="514350" indent="-514350">
              <a:buAutoNum type="arabicParenR"/>
            </a:pPr>
            <a:r>
              <a:rPr lang="en-US" sz="2800" b="1" dirty="0">
                <a:latin typeface="Myriad Pro Cond" panose="020B0506030403020204" pitchFamily="34" charset="0"/>
              </a:rPr>
              <a:t>Compute Tile </a:t>
            </a:r>
          </a:p>
          <a:p>
            <a:pPr marL="514350" indent="-514350">
              <a:buAutoNum type="arabicParenR"/>
            </a:pPr>
            <a:r>
              <a:rPr lang="en-US" sz="2800" b="1" dirty="0">
                <a:latin typeface="Myriad Pro Cond" panose="020B0506030403020204" pitchFamily="34" charset="0"/>
              </a:rPr>
              <a:t>Mapping between them</a:t>
            </a:r>
          </a:p>
          <a:p>
            <a:endParaRPr lang="en-US" sz="2800" b="1" i="1" u="sng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endParaRPr lang="en-US" sz="2800" b="1" i="1" u="sng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endParaRPr lang="en-US" sz="2400" b="1" i="1" dirty="0">
              <a:latin typeface="Myriad Pro Cond" panose="020B0506030403020204" pitchFamily="34" charset="0"/>
            </a:endParaRPr>
          </a:p>
          <a:p>
            <a:endParaRPr lang="en-US" sz="2400" b="1" dirty="0">
              <a:latin typeface="Myriad Pro Cond" panose="020B0506030403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4164567" y="4197619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sp>
        <p:nvSpPr>
          <p:cNvPr id="160" name="Arc 159"/>
          <p:cNvSpPr/>
          <p:nvPr/>
        </p:nvSpPr>
        <p:spPr>
          <a:xfrm>
            <a:off x="1517010" y="1302359"/>
            <a:ext cx="3523852" cy="1227796"/>
          </a:xfrm>
          <a:prstGeom prst="arc">
            <a:avLst>
              <a:gd name="adj1" fmla="val 11433784"/>
              <a:gd name="adj2" fmla="val 20874505"/>
            </a:avLst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Down Arrow 7">
            <a:extLst>
              <a:ext uri="{FF2B5EF4-FFF2-40B4-BE49-F238E27FC236}">
                <a16:creationId xmlns:a16="http://schemas.microsoft.com/office/drawing/2014/main" id="{6E30E446-19AE-4DFF-9E60-074CA4BF27A4}"/>
              </a:ext>
            </a:extLst>
          </p:cNvPr>
          <p:cNvSpPr/>
          <p:nvPr/>
        </p:nvSpPr>
        <p:spPr>
          <a:xfrm rot="18793198">
            <a:off x="2043518" y="4727102"/>
            <a:ext cx="521015" cy="63890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Down Arrow 226">
            <a:extLst>
              <a:ext uri="{FF2B5EF4-FFF2-40B4-BE49-F238E27FC236}">
                <a16:creationId xmlns:a16="http://schemas.microsoft.com/office/drawing/2014/main" id="{B314293A-483C-4EDC-9B7D-42A77F0C2686}"/>
              </a:ext>
            </a:extLst>
          </p:cNvPr>
          <p:cNvSpPr/>
          <p:nvPr/>
        </p:nvSpPr>
        <p:spPr>
          <a:xfrm rot="3357295">
            <a:off x="5514580" y="4637130"/>
            <a:ext cx="521015" cy="67449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9FC779A1-B44B-4241-8864-D881B8F78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02419"/>
              </p:ext>
            </p:extLst>
          </p:nvPr>
        </p:nvGraphicFramePr>
        <p:xfrm>
          <a:off x="3003701" y="5055973"/>
          <a:ext cx="443905" cy="1483569"/>
        </p:xfrm>
        <a:graphic>
          <a:graphicData uri="http://schemas.openxmlformats.org/drawingml/2006/table">
            <a:tbl>
              <a:tblPr firstRow="1" bandRow="1"/>
              <a:tblGrid>
                <a:gridCol w="443905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</a:tblGrid>
              <a:tr h="494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494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494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BA3DA5A8-78B7-4637-ADF5-B392DA6B7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36521"/>
              </p:ext>
            </p:extLst>
          </p:nvPr>
        </p:nvGraphicFramePr>
        <p:xfrm>
          <a:off x="4488527" y="4972412"/>
          <a:ext cx="552429" cy="1613412"/>
        </p:xfrm>
        <a:graphic>
          <a:graphicData uri="http://schemas.openxmlformats.org/drawingml/2006/table">
            <a:tbl>
              <a:tblPr firstRow="1" bandRow="1"/>
              <a:tblGrid>
                <a:gridCol w="552429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</a:tblGrid>
              <a:tr h="537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537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537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6E833DF-8256-47FC-A060-A20A65687954}"/>
              </a:ext>
            </a:extLst>
          </p:cNvPr>
          <p:cNvGrpSpPr/>
          <p:nvPr/>
        </p:nvGrpSpPr>
        <p:grpSpPr>
          <a:xfrm>
            <a:off x="4532539" y="5032481"/>
            <a:ext cx="452257" cy="457360"/>
            <a:chOff x="4618252" y="4970156"/>
            <a:chExt cx="452257" cy="457360"/>
          </a:xfrm>
        </p:grpSpPr>
        <p:sp>
          <p:nvSpPr>
            <p:cNvPr id="166" name="Freeform 83">
              <a:extLst>
                <a:ext uri="{FF2B5EF4-FFF2-40B4-BE49-F238E27FC236}">
                  <a16:creationId xmlns:a16="http://schemas.microsoft.com/office/drawing/2014/main" id="{CCF99591-30CF-44F7-8903-138F891E67BB}"/>
                </a:ext>
              </a:extLst>
            </p:cNvPr>
            <p:cNvSpPr/>
            <p:nvPr/>
          </p:nvSpPr>
          <p:spPr>
            <a:xfrm>
              <a:off x="4618252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Freeform 84">
              <a:extLst>
                <a:ext uri="{FF2B5EF4-FFF2-40B4-BE49-F238E27FC236}">
                  <a16:creationId xmlns:a16="http://schemas.microsoft.com/office/drawing/2014/main" id="{4DD2E052-69DE-4B04-A846-F298E7AD27D3}"/>
                </a:ext>
              </a:extLst>
            </p:cNvPr>
            <p:cNvSpPr/>
            <p:nvPr/>
          </p:nvSpPr>
          <p:spPr>
            <a:xfrm>
              <a:off x="4769004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Freeform 85">
              <a:extLst>
                <a:ext uri="{FF2B5EF4-FFF2-40B4-BE49-F238E27FC236}">
                  <a16:creationId xmlns:a16="http://schemas.microsoft.com/office/drawing/2014/main" id="{106C46E2-D104-4299-B21C-3F711B3D33F4}"/>
                </a:ext>
              </a:extLst>
            </p:cNvPr>
            <p:cNvSpPr/>
            <p:nvPr/>
          </p:nvSpPr>
          <p:spPr>
            <a:xfrm>
              <a:off x="4919757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642CF49-21FC-4FA1-A574-35F8F37F6A61}"/>
              </a:ext>
            </a:extLst>
          </p:cNvPr>
          <p:cNvGrpSpPr/>
          <p:nvPr/>
        </p:nvGrpSpPr>
        <p:grpSpPr>
          <a:xfrm>
            <a:off x="4515754" y="5559698"/>
            <a:ext cx="452257" cy="457360"/>
            <a:chOff x="4618252" y="4970156"/>
            <a:chExt cx="452257" cy="457360"/>
          </a:xfrm>
        </p:grpSpPr>
        <p:sp>
          <p:nvSpPr>
            <p:cNvPr id="178" name="Freeform 83">
              <a:extLst>
                <a:ext uri="{FF2B5EF4-FFF2-40B4-BE49-F238E27FC236}">
                  <a16:creationId xmlns:a16="http://schemas.microsoft.com/office/drawing/2014/main" id="{711DCED5-07F9-4B5A-90A1-4FDF198F0E9A}"/>
                </a:ext>
              </a:extLst>
            </p:cNvPr>
            <p:cNvSpPr/>
            <p:nvPr/>
          </p:nvSpPr>
          <p:spPr>
            <a:xfrm>
              <a:off x="4618252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2E20BFB1-A290-42F8-BD32-3728990B385E}"/>
                </a:ext>
              </a:extLst>
            </p:cNvPr>
            <p:cNvSpPr/>
            <p:nvPr/>
          </p:nvSpPr>
          <p:spPr>
            <a:xfrm>
              <a:off x="4769004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3B20D746-5BD6-4A52-A144-899D8AC2CF69}"/>
                </a:ext>
              </a:extLst>
            </p:cNvPr>
            <p:cNvSpPr/>
            <p:nvPr/>
          </p:nvSpPr>
          <p:spPr>
            <a:xfrm>
              <a:off x="4919757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1B48CE2-5590-4548-95FF-65557102F5ED}"/>
              </a:ext>
            </a:extLst>
          </p:cNvPr>
          <p:cNvGrpSpPr/>
          <p:nvPr/>
        </p:nvGrpSpPr>
        <p:grpSpPr>
          <a:xfrm>
            <a:off x="4515754" y="6085644"/>
            <a:ext cx="452257" cy="457360"/>
            <a:chOff x="4618252" y="4970156"/>
            <a:chExt cx="452257" cy="457360"/>
          </a:xfrm>
        </p:grpSpPr>
        <p:sp>
          <p:nvSpPr>
            <p:cNvPr id="231" name="Freeform 83">
              <a:extLst>
                <a:ext uri="{FF2B5EF4-FFF2-40B4-BE49-F238E27FC236}">
                  <a16:creationId xmlns:a16="http://schemas.microsoft.com/office/drawing/2014/main" id="{8E26522A-5BE7-4519-8DC0-4CC46EB4A28E}"/>
                </a:ext>
              </a:extLst>
            </p:cNvPr>
            <p:cNvSpPr/>
            <p:nvPr/>
          </p:nvSpPr>
          <p:spPr>
            <a:xfrm>
              <a:off x="4618252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Freeform 84">
              <a:extLst>
                <a:ext uri="{FF2B5EF4-FFF2-40B4-BE49-F238E27FC236}">
                  <a16:creationId xmlns:a16="http://schemas.microsoft.com/office/drawing/2014/main" id="{278674FC-6B4A-4831-9695-95410BF38AC7}"/>
                </a:ext>
              </a:extLst>
            </p:cNvPr>
            <p:cNvSpPr/>
            <p:nvPr/>
          </p:nvSpPr>
          <p:spPr>
            <a:xfrm>
              <a:off x="4769004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Freeform 85">
              <a:extLst>
                <a:ext uri="{FF2B5EF4-FFF2-40B4-BE49-F238E27FC236}">
                  <a16:creationId xmlns:a16="http://schemas.microsoft.com/office/drawing/2014/main" id="{3131D898-386A-440E-98CB-9A18E1C79EA7}"/>
                </a:ext>
              </a:extLst>
            </p:cNvPr>
            <p:cNvSpPr/>
            <p:nvPr/>
          </p:nvSpPr>
          <p:spPr>
            <a:xfrm>
              <a:off x="4919757" y="4970156"/>
              <a:ext cx="150752" cy="457360"/>
            </a:xfrm>
            <a:custGeom>
              <a:avLst/>
              <a:gdLst>
                <a:gd name="connsiteX0" fmla="*/ 1816939 w 3705267"/>
                <a:gd name="connsiteY0" fmla="*/ 0 h 6175168"/>
                <a:gd name="connsiteX1" fmla="*/ 1828814 w 3705267"/>
                <a:gd name="connsiteY1" fmla="*/ 926275 h 6175168"/>
                <a:gd name="connsiteX2" fmla="*/ 3621988 w 3705267"/>
                <a:gd name="connsiteY2" fmla="*/ 1840675 h 6175168"/>
                <a:gd name="connsiteX3" fmla="*/ 14 w 3705267"/>
                <a:gd name="connsiteY3" fmla="*/ 2743200 h 6175168"/>
                <a:gd name="connsiteX4" fmla="*/ 3669490 w 3705267"/>
                <a:gd name="connsiteY4" fmla="*/ 3657600 h 6175168"/>
                <a:gd name="connsiteX5" fmla="*/ 1864440 w 3705267"/>
                <a:gd name="connsiteY5" fmla="*/ 4583875 h 6175168"/>
                <a:gd name="connsiteX6" fmla="*/ 1816939 w 3705267"/>
                <a:gd name="connsiteY6" fmla="*/ 6175168 h 61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67" h="6175168">
                  <a:moveTo>
                    <a:pt x="1816939" y="0"/>
                  </a:moveTo>
                  <a:cubicBezTo>
                    <a:pt x="1672456" y="309748"/>
                    <a:pt x="1527973" y="619496"/>
                    <a:pt x="1828814" y="926275"/>
                  </a:cubicBezTo>
                  <a:cubicBezTo>
                    <a:pt x="2129655" y="1233054"/>
                    <a:pt x="3926788" y="1537854"/>
                    <a:pt x="3621988" y="1840675"/>
                  </a:cubicBezTo>
                  <a:cubicBezTo>
                    <a:pt x="3317188" y="2143496"/>
                    <a:pt x="-7903" y="2440379"/>
                    <a:pt x="14" y="2743200"/>
                  </a:cubicBezTo>
                  <a:cubicBezTo>
                    <a:pt x="7931" y="3046021"/>
                    <a:pt x="3358752" y="3350821"/>
                    <a:pt x="3669490" y="3657600"/>
                  </a:cubicBezTo>
                  <a:cubicBezTo>
                    <a:pt x="3980228" y="3964379"/>
                    <a:pt x="2173198" y="4164280"/>
                    <a:pt x="1864440" y="4583875"/>
                  </a:cubicBezTo>
                  <a:cubicBezTo>
                    <a:pt x="1555682" y="5003470"/>
                    <a:pt x="1686310" y="5589319"/>
                    <a:pt x="1816939" y="6175168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tailEnd type="stealth" w="lg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4" name="Rounded Rectangle 234">
            <a:extLst>
              <a:ext uri="{FF2B5EF4-FFF2-40B4-BE49-F238E27FC236}">
                <a16:creationId xmlns:a16="http://schemas.microsoft.com/office/drawing/2014/main" id="{AEAA1C5F-C5DB-45A1-B526-F0B1B72B605E}"/>
              </a:ext>
            </a:extLst>
          </p:cNvPr>
          <p:cNvSpPr/>
          <p:nvPr/>
        </p:nvSpPr>
        <p:spPr>
          <a:xfrm>
            <a:off x="2722659" y="4762883"/>
            <a:ext cx="2505872" cy="1970179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Left-Right Arrow 4">
            <a:extLst>
              <a:ext uri="{FF2B5EF4-FFF2-40B4-BE49-F238E27FC236}">
                <a16:creationId xmlns:a16="http://schemas.microsoft.com/office/drawing/2014/main" id="{4CE8D108-749D-4FDF-B88F-688C39C5FC01}"/>
              </a:ext>
            </a:extLst>
          </p:cNvPr>
          <p:cNvSpPr/>
          <p:nvPr/>
        </p:nvSpPr>
        <p:spPr>
          <a:xfrm>
            <a:off x="3509735" y="5520775"/>
            <a:ext cx="933074" cy="535206"/>
          </a:xfrm>
          <a:prstGeom prst="left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C8D8763-695B-4DC2-B074-4E5076671AC9}"/>
              </a:ext>
            </a:extLst>
          </p:cNvPr>
          <p:cNvSpPr/>
          <p:nvPr/>
        </p:nvSpPr>
        <p:spPr>
          <a:xfrm>
            <a:off x="7027227" y="4476820"/>
            <a:ext cx="4539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4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</a:t>
            </a:r>
            <a:r>
              <a:rPr lang="en-US" sz="24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((</a:t>
            </a:r>
            <a:r>
              <a:rPr lang="en-US" sz="2400" b="1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X_tile</a:t>
            </a:r>
            <a:r>
              <a:rPr lang="en-US" sz="24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400" b="1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Y_len</a:t>
            </a:r>
            <a:r>
              <a:rPr lang="en-US" sz="24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1), (1, </a:t>
            </a:r>
            <a:r>
              <a:rPr lang="en-US" sz="2400" b="1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GridSize.y</a:t>
            </a:r>
            <a:r>
              <a:rPr lang="en-US" sz="24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1),            (1, 0, 0));</a:t>
            </a:r>
          </a:p>
        </p:txBody>
      </p:sp>
      <p:sp>
        <p:nvSpPr>
          <p:cNvPr id="252" name="Rounded Rectangle 242">
            <a:extLst>
              <a:ext uri="{FF2B5EF4-FFF2-40B4-BE49-F238E27FC236}">
                <a16:creationId xmlns:a16="http://schemas.microsoft.com/office/drawing/2014/main" id="{73C550DE-C4C0-4A81-9632-223953EB2548}"/>
              </a:ext>
            </a:extLst>
          </p:cNvPr>
          <p:cNvSpPr/>
          <p:nvPr/>
        </p:nvSpPr>
        <p:spPr>
          <a:xfrm>
            <a:off x="5543591" y="5992507"/>
            <a:ext cx="1676369" cy="74212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Data Tile Dimensions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E58ECF40-8843-449F-A637-259C25047463}"/>
              </a:ext>
            </a:extLst>
          </p:cNvPr>
          <p:cNvCxnSpPr>
            <a:cxnSpLocks/>
            <a:stCxn id="252" idx="3"/>
          </p:cNvCxnSpPr>
          <p:nvPr/>
        </p:nvCxnSpPr>
        <p:spPr>
          <a:xfrm flipV="1">
            <a:off x="7219960" y="4874820"/>
            <a:ext cx="1452532" cy="14887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55" name="Rounded Rectangle 245">
            <a:extLst>
              <a:ext uri="{FF2B5EF4-FFF2-40B4-BE49-F238E27FC236}">
                <a16:creationId xmlns:a16="http://schemas.microsoft.com/office/drawing/2014/main" id="{2FD811B8-4F0A-4373-AAF3-C4AD2FB080F7}"/>
              </a:ext>
            </a:extLst>
          </p:cNvPr>
          <p:cNvSpPr/>
          <p:nvPr/>
        </p:nvSpPr>
        <p:spPr>
          <a:xfrm>
            <a:off x="7614569" y="5983197"/>
            <a:ext cx="1676369" cy="74212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Compute Tile Dimensions</a:t>
            </a:r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A5B57000-83DE-4851-93E6-C8F5B3F11F76}"/>
              </a:ext>
            </a:extLst>
          </p:cNvPr>
          <p:cNvCxnSpPr>
            <a:cxnSpLocks/>
            <a:stCxn id="255" idx="0"/>
          </p:cNvCxnSpPr>
          <p:nvPr/>
        </p:nvCxnSpPr>
        <p:spPr>
          <a:xfrm flipV="1">
            <a:off x="8452754" y="5243935"/>
            <a:ext cx="532099" cy="73926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58" name="Rounded Rectangle 248">
            <a:extLst>
              <a:ext uri="{FF2B5EF4-FFF2-40B4-BE49-F238E27FC236}">
                <a16:creationId xmlns:a16="http://schemas.microsoft.com/office/drawing/2014/main" id="{07EAEB59-BE2C-4AE8-BA00-CB9310B5D3CD}"/>
              </a:ext>
            </a:extLst>
          </p:cNvPr>
          <p:cNvSpPr/>
          <p:nvPr/>
        </p:nvSpPr>
        <p:spPr>
          <a:xfrm>
            <a:off x="9569408" y="5983196"/>
            <a:ext cx="1966253" cy="74212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Compute-Data Map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876F9877-3053-4E3E-A0D6-3A54F311959D}"/>
              </a:ext>
            </a:extLst>
          </p:cNvPr>
          <p:cNvCxnSpPr>
            <a:cxnSpLocks/>
            <a:stCxn id="258" idx="0"/>
          </p:cNvCxnSpPr>
          <p:nvPr/>
        </p:nvCxnSpPr>
        <p:spPr>
          <a:xfrm flipH="1" flipV="1">
            <a:off x="10472585" y="5627501"/>
            <a:ext cx="79950" cy="35569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61" name="Rounded Rectangle 235">
            <a:extLst>
              <a:ext uri="{FF2B5EF4-FFF2-40B4-BE49-F238E27FC236}">
                <a16:creationId xmlns:a16="http://schemas.microsoft.com/office/drawing/2014/main" id="{2725DB5D-FAA2-4960-8DC4-E62E2E75E026}"/>
              </a:ext>
            </a:extLst>
          </p:cNvPr>
          <p:cNvSpPr/>
          <p:nvPr/>
        </p:nvSpPr>
        <p:spPr>
          <a:xfrm>
            <a:off x="952206" y="5524737"/>
            <a:ext cx="2190829" cy="558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Data Tile</a:t>
            </a:r>
          </a:p>
        </p:txBody>
      </p:sp>
      <p:sp>
        <p:nvSpPr>
          <p:cNvPr id="262" name="Rounded Rectangle 235">
            <a:extLst>
              <a:ext uri="{FF2B5EF4-FFF2-40B4-BE49-F238E27FC236}">
                <a16:creationId xmlns:a16="http://schemas.microsoft.com/office/drawing/2014/main" id="{E843FEA3-06B6-48A9-9B34-F152CA9554EA}"/>
              </a:ext>
            </a:extLst>
          </p:cNvPr>
          <p:cNvSpPr/>
          <p:nvPr/>
        </p:nvSpPr>
        <p:spPr>
          <a:xfrm>
            <a:off x="5187412" y="5378520"/>
            <a:ext cx="2190829" cy="558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Compute Tile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67C060-E786-4C11-9E23-4176632D88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5E41C90-CB53-41C9-AC1C-E1D17A95BAD9}"/>
              </a:ext>
            </a:extLst>
          </p:cNvPr>
          <p:cNvSpPr/>
          <p:nvPr/>
        </p:nvSpPr>
        <p:spPr>
          <a:xfrm>
            <a:off x="0" y="2706989"/>
            <a:ext cx="12192000" cy="1851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D19D3B34-C8EC-472F-9CD4-41A25DA7427F}"/>
              </a:ext>
            </a:extLst>
          </p:cNvPr>
          <p:cNvSpPr/>
          <p:nvPr/>
        </p:nvSpPr>
        <p:spPr>
          <a:xfrm>
            <a:off x="425097" y="3307220"/>
            <a:ext cx="11766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8EDD45F-F8BF-42C1-8FCE-C7E429B95A06}"/>
              </a:ext>
            </a:extLst>
          </p:cNvPr>
          <p:cNvSpPr/>
          <p:nvPr/>
        </p:nvSpPr>
        <p:spPr>
          <a:xfrm>
            <a:off x="425097" y="3296061"/>
            <a:ext cx="1223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2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9" grpId="0" animBg="1"/>
      <p:bldP spid="100" grpId="0" animBg="1"/>
      <p:bldP spid="101" grpId="0" animBg="1"/>
      <p:bldP spid="102" grpId="0" animBg="1"/>
      <p:bldP spid="104" grpId="0" animBg="1"/>
      <p:bldP spid="156" grpId="0" animBg="1"/>
      <p:bldP spid="158" grpId="0" animBg="1"/>
      <p:bldP spid="159" grpId="0" animBg="1"/>
      <p:bldP spid="96" grpId="0"/>
      <p:bldP spid="160" grpId="0" animBg="1"/>
      <p:bldP spid="161" grpId="0" animBg="1"/>
      <p:bldP spid="162" grpId="0" animBg="1"/>
      <p:bldP spid="234" grpId="0" animBg="1"/>
      <p:bldP spid="235" grpId="0" animBg="1"/>
      <p:bldP spid="251" grpId="0"/>
      <p:bldP spid="252" grpId="0" animBg="1"/>
      <p:bldP spid="255" grpId="0" animBg="1"/>
      <p:bldP spid="258" grpId="0" animBg="1"/>
      <p:bldP spid="261" grpId="0"/>
      <p:bldP spid="262" grpId="0"/>
      <p:bldP spid="13" grpId="0" animBg="1"/>
      <p:bldP spid="263" grpId="0" animBg="1"/>
      <p:bldP spid="264" grpId="0"/>
      <p:bldP spid="265" grpId="0"/>
      <p:bldP spid="26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 of the Locality Descriptor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2896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Locality type insufficient to inform underlying architectural techniques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	(INTER-THREAD, INTRA-THREAD, NO-REUSE)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24" y="5253729"/>
            <a:ext cx="1186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896" y="2890479"/>
            <a:ext cx="11213379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In addition, we also have </a:t>
            </a: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Locality Semantics </a:t>
            </a:r>
            <a:r>
              <a:rPr lang="en-US" sz="28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to include: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- Sharing Type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- Access Pattern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7649" y="4293543"/>
            <a:ext cx="12339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COACCESSED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REGULAR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X_len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sz="32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B904ED-E4A7-47CA-AAA9-8754FECC3809}"/>
              </a:ext>
            </a:extLst>
          </p:cNvPr>
          <p:cNvSpPr/>
          <p:nvPr/>
        </p:nvSpPr>
        <p:spPr>
          <a:xfrm>
            <a:off x="-368489" y="5253025"/>
            <a:ext cx="12063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tile, loc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44D103-458C-443C-9A6A-E5562AA949A9}"/>
              </a:ext>
            </a:extLst>
          </p:cNvPr>
          <p:cNvCxnSpPr>
            <a:cxnSpLocks/>
          </p:cNvCxnSpPr>
          <p:nvPr/>
        </p:nvCxnSpPr>
        <p:spPr>
          <a:xfrm flipH="1" flipV="1">
            <a:off x="8453266" y="4926967"/>
            <a:ext cx="2091937" cy="4250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77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11365-0853-4B09-84BA-51070DEE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decision tree to drive underlying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654CD-60FD-496B-88AE-D5D922CF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25</a:t>
            </a:fld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5813C9A-1165-43DF-BBDE-1BC693AEF302}"/>
              </a:ext>
            </a:extLst>
          </p:cNvPr>
          <p:cNvSpPr/>
          <p:nvPr/>
        </p:nvSpPr>
        <p:spPr>
          <a:xfrm>
            <a:off x="6698922" y="1272945"/>
            <a:ext cx="2328130" cy="1065848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Locality Type?</a:t>
            </a:r>
          </a:p>
        </p:txBody>
      </p:sp>
      <p:cxnSp>
        <p:nvCxnSpPr>
          <p:cNvPr id="7" name="Elbow Connector 5">
            <a:extLst>
              <a:ext uri="{FF2B5EF4-FFF2-40B4-BE49-F238E27FC236}">
                <a16:creationId xmlns:a16="http://schemas.microsoft.com/office/drawing/2014/main" id="{66881060-4923-4982-AA3C-7A0F1E244B5D}"/>
              </a:ext>
            </a:extLst>
          </p:cNvPr>
          <p:cNvCxnSpPr>
            <a:stCxn id="6" idx="3"/>
            <a:endCxn id="24" idx="0"/>
          </p:cNvCxnSpPr>
          <p:nvPr/>
        </p:nvCxnSpPr>
        <p:spPr>
          <a:xfrm>
            <a:off x="9027052" y="1805869"/>
            <a:ext cx="895010" cy="886041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FE13CD-89DB-44F6-97E3-9306303264BE}"/>
              </a:ext>
            </a:extLst>
          </p:cNvPr>
          <p:cNvSpPr txBox="1"/>
          <p:nvPr/>
        </p:nvSpPr>
        <p:spPr>
          <a:xfrm>
            <a:off x="10094398" y="1815099"/>
            <a:ext cx="154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Myriad Pro Cond" panose="020B0506030403020204" pitchFamily="34" charset="0"/>
                <a:cs typeface="Consolas" pitchFamily="49" charset="0"/>
              </a:rPr>
              <a:t>NO_REUSE</a:t>
            </a:r>
          </a:p>
        </p:txBody>
      </p: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C3FD9B9B-CEF4-4C6C-97A0-AFFD500ADBBD}"/>
              </a:ext>
            </a:extLst>
          </p:cNvPr>
          <p:cNvCxnSpPr>
            <a:stCxn id="6" idx="2"/>
            <a:endCxn id="23" idx="1"/>
          </p:cNvCxnSpPr>
          <p:nvPr/>
        </p:nvCxnSpPr>
        <p:spPr>
          <a:xfrm rot="16200000" flipH="1">
            <a:off x="6704113" y="3497667"/>
            <a:ext cx="2847341" cy="529592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36934C-2CC9-4FE4-9B55-F02618FD804E}"/>
              </a:ext>
            </a:extLst>
          </p:cNvPr>
          <p:cNvSpPr txBox="1"/>
          <p:nvPr/>
        </p:nvSpPr>
        <p:spPr>
          <a:xfrm>
            <a:off x="8022212" y="2185757"/>
            <a:ext cx="222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Myriad Pro Cond" panose="020B0506030403020204" pitchFamily="34" charset="0"/>
                <a:cs typeface="Consolas" pitchFamily="49" charset="0"/>
              </a:rPr>
              <a:t>INTRA_THREAD</a:t>
            </a:r>
            <a:endParaRPr lang="en-US" sz="2000" b="1" dirty="0">
              <a:solidFill>
                <a:srgbClr val="009900"/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8ACEA13-408F-4091-BF8A-862749C3AF32}"/>
              </a:ext>
            </a:extLst>
          </p:cNvPr>
          <p:cNvSpPr/>
          <p:nvPr/>
        </p:nvSpPr>
        <p:spPr>
          <a:xfrm>
            <a:off x="3039951" y="1871596"/>
            <a:ext cx="2693579" cy="954967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Sharing Type?</a:t>
            </a:r>
          </a:p>
        </p:txBody>
      </p:sp>
      <p:cxnSp>
        <p:nvCxnSpPr>
          <p:cNvPr id="12" name="Elbow Connector 21">
            <a:extLst>
              <a:ext uri="{FF2B5EF4-FFF2-40B4-BE49-F238E27FC236}">
                <a16:creationId xmlns:a16="http://schemas.microsoft.com/office/drawing/2014/main" id="{E95EE040-765D-43B3-A676-48513BD8EDA4}"/>
              </a:ext>
            </a:extLst>
          </p:cNvPr>
          <p:cNvCxnSpPr>
            <a:stCxn id="6" idx="1"/>
            <a:endCxn id="11" idx="0"/>
          </p:cNvCxnSpPr>
          <p:nvPr/>
        </p:nvCxnSpPr>
        <p:spPr>
          <a:xfrm rot="10800000" flipV="1">
            <a:off x="4386742" y="1805868"/>
            <a:ext cx="2312181" cy="65727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C41B171-8F05-468F-9527-C4C33D8B147F}"/>
              </a:ext>
            </a:extLst>
          </p:cNvPr>
          <p:cNvSpPr txBox="1"/>
          <p:nvPr/>
        </p:nvSpPr>
        <p:spPr>
          <a:xfrm>
            <a:off x="5053406" y="1361149"/>
            <a:ext cx="222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Myriad Pro Cond" panose="020B0506030403020204" pitchFamily="34" charset="0"/>
                <a:cs typeface="Consolas" pitchFamily="49" charset="0"/>
              </a:rPr>
              <a:t>INTER_THREAD</a:t>
            </a:r>
            <a:endParaRPr lang="en-US" sz="2000" b="1" dirty="0">
              <a:solidFill>
                <a:srgbClr val="009900"/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cxnSp>
        <p:nvCxnSpPr>
          <p:cNvPr id="14" name="Elbow Connector 27">
            <a:extLst>
              <a:ext uri="{FF2B5EF4-FFF2-40B4-BE49-F238E27FC236}">
                <a16:creationId xmlns:a16="http://schemas.microsoft.com/office/drawing/2014/main" id="{EF38E07B-B986-4C85-B64A-2F8373E3C1A8}"/>
              </a:ext>
            </a:extLst>
          </p:cNvPr>
          <p:cNvCxnSpPr>
            <a:stCxn id="11" idx="1"/>
            <a:endCxn id="27" idx="0"/>
          </p:cNvCxnSpPr>
          <p:nvPr/>
        </p:nvCxnSpPr>
        <p:spPr>
          <a:xfrm rot="10800000" flipV="1">
            <a:off x="1998365" y="2349079"/>
            <a:ext cx="1041586" cy="477531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B18798-D789-4D4B-ABAF-C6211577EAFE}"/>
              </a:ext>
            </a:extLst>
          </p:cNvPr>
          <p:cNvSpPr txBox="1"/>
          <p:nvPr/>
        </p:nvSpPr>
        <p:spPr>
          <a:xfrm>
            <a:off x="2321328" y="1846415"/>
            <a:ext cx="120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 Pro Cond" panose="020B0506030403020204" pitchFamily="34" charset="0"/>
                <a:cs typeface="Consolas" pitchFamily="49" charset="0"/>
              </a:rPr>
              <a:t>NEARBY</a:t>
            </a:r>
            <a:endParaRPr lang="en-US" sz="2000" b="1" dirty="0">
              <a:solidFill>
                <a:srgbClr val="C00000"/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FC6C7A6-8EEA-4916-9304-74CF5A78F53D}"/>
              </a:ext>
            </a:extLst>
          </p:cNvPr>
          <p:cNvSpPr/>
          <p:nvPr/>
        </p:nvSpPr>
        <p:spPr>
          <a:xfrm>
            <a:off x="4514331" y="2789757"/>
            <a:ext cx="2586892" cy="1095325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Access Pattern?</a:t>
            </a:r>
          </a:p>
        </p:txBody>
      </p:sp>
      <p:cxnSp>
        <p:nvCxnSpPr>
          <p:cNvPr id="17" name="Elbow Connector 59">
            <a:extLst>
              <a:ext uri="{FF2B5EF4-FFF2-40B4-BE49-F238E27FC236}">
                <a16:creationId xmlns:a16="http://schemas.microsoft.com/office/drawing/2014/main" id="{A66ED843-4AB2-48DB-80C3-B63EB5806270}"/>
              </a:ext>
            </a:extLst>
          </p:cNvPr>
          <p:cNvCxnSpPr>
            <a:stCxn id="11" idx="3"/>
            <a:endCxn id="16" idx="0"/>
          </p:cNvCxnSpPr>
          <p:nvPr/>
        </p:nvCxnSpPr>
        <p:spPr>
          <a:xfrm>
            <a:off x="5733530" y="2349080"/>
            <a:ext cx="74247" cy="440677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FD54E8F-F9E8-4AA4-9A61-5B193F69B311}"/>
              </a:ext>
            </a:extLst>
          </p:cNvPr>
          <p:cNvSpPr txBox="1"/>
          <p:nvPr/>
        </p:nvSpPr>
        <p:spPr>
          <a:xfrm>
            <a:off x="5846672" y="2363434"/>
            <a:ext cx="188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yriad Pro Cond" panose="020B0506030403020204" pitchFamily="34" charset="0"/>
                <a:cs typeface="Consolas" pitchFamily="49" charset="0"/>
              </a:rPr>
              <a:t>COACCESSED</a:t>
            </a:r>
            <a:endParaRPr lang="en-US" sz="2000" b="1" dirty="0">
              <a:solidFill>
                <a:srgbClr val="C00000"/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cxnSp>
        <p:nvCxnSpPr>
          <p:cNvPr id="19" name="Elbow Connector 71">
            <a:extLst>
              <a:ext uri="{FF2B5EF4-FFF2-40B4-BE49-F238E27FC236}">
                <a16:creationId xmlns:a16="http://schemas.microsoft.com/office/drawing/2014/main" id="{D872218C-B7F8-4C56-A9A9-2C977459EE59}"/>
              </a:ext>
            </a:extLst>
          </p:cNvPr>
          <p:cNvCxnSpPr>
            <a:stCxn id="16" idx="1"/>
            <a:endCxn id="26" idx="3"/>
          </p:cNvCxnSpPr>
          <p:nvPr/>
        </p:nvCxnSpPr>
        <p:spPr>
          <a:xfrm rot="10800000" flipV="1">
            <a:off x="3647775" y="3337420"/>
            <a:ext cx="866556" cy="179364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74">
            <a:extLst>
              <a:ext uri="{FF2B5EF4-FFF2-40B4-BE49-F238E27FC236}">
                <a16:creationId xmlns:a16="http://schemas.microsoft.com/office/drawing/2014/main" id="{F3CF1C25-144F-499C-8735-7662C85193B4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 rot="16200000" flipH="1">
            <a:off x="5260925" y="4431934"/>
            <a:ext cx="1451176" cy="35747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04E4B6C-4B19-47E4-97C2-6828A89B6E09}"/>
              </a:ext>
            </a:extLst>
          </p:cNvPr>
          <p:cNvSpPr txBox="1"/>
          <p:nvPr/>
        </p:nvSpPr>
        <p:spPr>
          <a:xfrm>
            <a:off x="4280678" y="3654077"/>
            <a:ext cx="137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Myriad Pro Cond" panose="020B0506030403020204" pitchFamily="34" charset="0"/>
                <a:cs typeface="Consolas" pitchFamily="49" charset="0"/>
              </a:rPr>
              <a:t>REGULAR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F424B-9E5F-4941-ACFF-2181442F82FE}"/>
              </a:ext>
            </a:extLst>
          </p:cNvPr>
          <p:cNvSpPr txBox="1"/>
          <p:nvPr/>
        </p:nvSpPr>
        <p:spPr>
          <a:xfrm>
            <a:off x="5978417" y="3816246"/>
            <a:ext cx="17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Myriad Pro Cond" panose="020B0506030403020204" pitchFamily="34" charset="0"/>
                <a:cs typeface="Consolas" pitchFamily="49" charset="0"/>
              </a:rPr>
              <a:t>IRREGULAR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yriad Pro Cond" panose="020B0506030403020204" pitchFamily="34" charset="0"/>
              <a:cs typeface="Consolas" pitchFamily="49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F7397639-C1E0-42FA-9E85-EBDDFC366FE8}"/>
              </a:ext>
            </a:extLst>
          </p:cNvPr>
          <p:cNvSpPr/>
          <p:nvPr/>
        </p:nvSpPr>
        <p:spPr>
          <a:xfrm>
            <a:off x="8392579" y="4626401"/>
            <a:ext cx="2961221" cy="11194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Hard Pinning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(if NUMA)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</a:p>
        </p:txBody>
      </p:sp>
      <p:sp>
        <p:nvSpPr>
          <p:cNvPr id="24" name="Rounded Rectangle 43">
            <a:extLst>
              <a:ext uri="{FF2B5EF4-FFF2-40B4-BE49-F238E27FC236}">
                <a16:creationId xmlns:a16="http://schemas.microsoft.com/office/drawing/2014/main" id="{478C1E77-6C30-43FD-9C00-53B3B984C03D}"/>
              </a:ext>
            </a:extLst>
          </p:cNvPr>
          <p:cNvSpPr/>
          <p:nvPr/>
        </p:nvSpPr>
        <p:spPr>
          <a:xfrm>
            <a:off x="8358857" y="2691910"/>
            <a:ext cx="3126409" cy="1193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Bypassing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(if NUMA)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</a:p>
        </p:txBody>
      </p:sp>
      <p:sp>
        <p:nvSpPr>
          <p:cNvPr id="25" name="Rounded Rectangle 79">
            <a:extLst>
              <a:ext uri="{FF2B5EF4-FFF2-40B4-BE49-F238E27FC236}">
                <a16:creationId xmlns:a16="http://schemas.microsoft.com/office/drawing/2014/main" id="{333DA337-FFC8-440E-8737-9CE7B8A16EAF}"/>
              </a:ext>
            </a:extLst>
          </p:cNvPr>
          <p:cNvSpPr/>
          <p:nvPr/>
        </p:nvSpPr>
        <p:spPr>
          <a:xfrm>
            <a:off x="4688141" y="5336258"/>
            <a:ext cx="2954216" cy="11879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Cache Soft Pinning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</a:p>
        </p:txBody>
      </p:sp>
      <p:sp>
        <p:nvSpPr>
          <p:cNvPr id="26" name="Rounded Rectangle 93">
            <a:extLst>
              <a:ext uri="{FF2B5EF4-FFF2-40B4-BE49-F238E27FC236}">
                <a16:creationId xmlns:a16="http://schemas.microsoft.com/office/drawing/2014/main" id="{5BFDB349-F7AE-45AB-AC51-5043B0021497}"/>
              </a:ext>
            </a:extLst>
          </p:cNvPr>
          <p:cNvSpPr/>
          <p:nvPr/>
        </p:nvSpPr>
        <p:spPr>
          <a:xfrm>
            <a:off x="695027" y="4537111"/>
            <a:ext cx="2952748" cy="11879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Guided Stride Prefetching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  <a:endParaRPr lang="en-US" sz="2000" b="1" dirty="0">
              <a:solidFill>
                <a:schemeClr val="tx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7" name="Rounded Rectangle 99">
            <a:extLst>
              <a:ext uri="{FF2B5EF4-FFF2-40B4-BE49-F238E27FC236}">
                <a16:creationId xmlns:a16="http://schemas.microsoft.com/office/drawing/2014/main" id="{0C8F66B8-9878-4417-8D6F-7E5C218F391E}"/>
              </a:ext>
            </a:extLst>
          </p:cNvPr>
          <p:cNvSpPr/>
          <p:nvPr/>
        </p:nvSpPr>
        <p:spPr>
          <a:xfrm>
            <a:off x="567171" y="2826611"/>
            <a:ext cx="2862387" cy="11879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CTA Scheduling 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Next-line Stride Prefetching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Memory Placement (if NUMA)</a:t>
            </a:r>
            <a:endParaRPr lang="en-US" sz="2000" b="1" dirty="0">
              <a:solidFill>
                <a:schemeClr val="tx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E8C41D-C322-47B6-A09C-D59F41873852}"/>
              </a:ext>
            </a:extLst>
          </p:cNvPr>
          <p:cNvSpPr/>
          <p:nvPr/>
        </p:nvSpPr>
        <p:spPr>
          <a:xfrm>
            <a:off x="266131" y="4115742"/>
            <a:ext cx="3944203" cy="2025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68482"/>
            <a:ext cx="12192000" cy="43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600"/>
              </a:lnSpc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tile, loc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88490"/>
              </p:ext>
            </p:extLst>
          </p:nvPr>
        </p:nvGraphicFramePr>
        <p:xfrm>
          <a:off x="3997076" y="2833102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587669" y="5488808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3427933" y="5488309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73890"/>
              </p:ext>
            </p:extLst>
          </p:nvPr>
        </p:nvGraphicFramePr>
        <p:xfrm>
          <a:off x="839283" y="2804011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3997076" y="5186393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4655098" y="5013184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343A16C-4C39-47FF-B6DB-AE247BD3375E}"/>
              </a:ext>
            </a:extLst>
          </p:cNvPr>
          <p:cNvSpPr/>
          <p:nvPr/>
        </p:nvSpPr>
        <p:spPr>
          <a:xfrm>
            <a:off x="747389" y="2584967"/>
            <a:ext cx="762221" cy="25770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3877468" y="2554023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4425518" y="2570917"/>
            <a:ext cx="877920" cy="262583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3662119" y="2755273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068419" y="3738263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062500" y="2910017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747389" y="5092151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407411" y="4975491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495615" y="2782969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18832" y="3720385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7F6313A-4ED8-4CDD-898F-6303B5BF4B79}"/>
              </a:ext>
            </a:extLst>
          </p:cNvPr>
          <p:cNvSpPr/>
          <p:nvPr/>
        </p:nvSpPr>
        <p:spPr>
          <a:xfrm>
            <a:off x="1229266" y="2546252"/>
            <a:ext cx="801359" cy="26157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4B789D-FCA7-4A34-B8BF-118CADC7CE34}"/>
              </a:ext>
            </a:extLst>
          </p:cNvPr>
          <p:cNvCxnSpPr>
            <a:cxnSpLocks/>
          </p:cNvCxnSpPr>
          <p:nvPr/>
        </p:nvCxnSpPr>
        <p:spPr>
          <a:xfrm>
            <a:off x="7704161" y="2152745"/>
            <a:ext cx="1012785" cy="127625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0B19F2D-DF7D-48D6-AA31-6D1BBD1A85D1}"/>
              </a:ext>
            </a:extLst>
          </p:cNvPr>
          <p:cNvCxnSpPr>
            <a:cxnSpLocks/>
          </p:cNvCxnSpPr>
          <p:nvPr/>
        </p:nvCxnSpPr>
        <p:spPr>
          <a:xfrm flipH="1">
            <a:off x="8716946" y="2188274"/>
            <a:ext cx="1718066" cy="124072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915A7C-E4BA-41E3-ABCB-A367C832D076}"/>
              </a:ext>
            </a:extLst>
          </p:cNvPr>
          <p:cNvSpPr txBox="1"/>
          <p:nvPr/>
        </p:nvSpPr>
        <p:spPr>
          <a:xfrm flipH="1">
            <a:off x="7619754" y="3390487"/>
            <a:ext cx="5353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Architectural techniques: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CTA Scheduling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Prefetching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14B789D-FCA7-4A34-B8BF-118CADC7CE34}"/>
              </a:ext>
            </a:extLst>
          </p:cNvPr>
          <p:cNvCxnSpPr>
            <a:cxnSpLocks/>
          </p:cNvCxnSpPr>
          <p:nvPr/>
        </p:nvCxnSpPr>
        <p:spPr>
          <a:xfrm flipH="1">
            <a:off x="1804474" y="2142538"/>
            <a:ext cx="7471094" cy="40371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14B789D-FCA7-4A34-B8BF-118CADC7CE34}"/>
              </a:ext>
            </a:extLst>
          </p:cNvPr>
          <p:cNvCxnSpPr>
            <a:cxnSpLocks/>
          </p:cNvCxnSpPr>
          <p:nvPr/>
        </p:nvCxnSpPr>
        <p:spPr>
          <a:xfrm flipH="1">
            <a:off x="5162207" y="2152745"/>
            <a:ext cx="4165989" cy="6273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0" grpId="0" animBg="1"/>
      <p:bldP spid="101" grpId="0" animBg="1"/>
      <p:bldP spid="102" grpId="0" animBg="1"/>
      <p:bldP spid="159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Scheduling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05675"/>
              </p:ext>
            </p:extLst>
          </p:nvPr>
        </p:nvGraphicFramePr>
        <p:xfrm>
          <a:off x="4016954" y="2837335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649509" y="5470822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A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3568799" y="5382837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36700"/>
              </p:ext>
            </p:extLst>
          </p:nvPr>
        </p:nvGraphicFramePr>
        <p:xfrm>
          <a:off x="859161" y="2808244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4016954" y="5190626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4674976" y="5017417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3681997" y="2759506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088297" y="3742496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082378" y="2914250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767267" y="5096384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427289" y="4979724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515493" y="2787202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-1233" y="3626514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78" name="Rectangle: Rounded Corners 8">
            <a:extLst>
              <a:ext uri="{FF2B5EF4-FFF2-40B4-BE49-F238E27FC236}">
                <a16:creationId xmlns:a16="http://schemas.microsoft.com/office/drawing/2014/main" id="{912298DB-23A7-47A6-BE45-755F7CF12E68}"/>
              </a:ext>
            </a:extLst>
          </p:cNvPr>
          <p:cNvSpPr/>
          <p:nvPr/>
        </p:nvSpPr>
        <p:spPr>
          <a:xfrm>
            <a:off x="6873057" y="4046678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Myriad Pro Cond" panose="020B0506030403020204" pitchFamily="34" charset="0"/>
              </a:rPr>
              <a:t>Core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 0</a:t>
            </a:r>
          </a:p>
        </p:txBody>
      </p:sp>
      <p:sp>
        <p:nvSpPr>
          <p:cNvPr id="179" name="Rectangle: Rounded Corners 9">
            <a:extLst>
              <a:ext uri="{FF2B5EF4-FFF2-40B4-BE49-F238E27FC236}">
                <a16:creationId xmlns:a16="http://schemas.microsoft.com/office/drawing/2014/main" id="{C1BE0AF2-CC88-4EA3-88E5-EE767672CECF}"/>
              </a:ext>
            </a:extLst>
          </p:cNvPr>
          <p:cNvSpPr/>
          <p:nvPr/>
        </p:nvSpPr>
        <p:spPr>
          <a:xfrm>
            <a:off x="8278504" y="4046678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Myriad Pro Cond" panose="020B0506030403020204" pitchFamily="34" charset="0"/>
              </a:rPr>
              <a:t>Core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 1</a:t>
            </a:r>
          </a:p>
        </p:txBody>
      </p:sp>
      <p:sp>
        <p:nvSpPr>
          <p:cNvPr id="180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6947198" y="5010509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1" name="Rectangle: Rounded Corners 13">
            <a:extLst>
              <a:ext uri="{FF2B5EF4-FFF2-40B4-BE49-F238E27FC236}">
                <a16:creationId xmlns:a16="http://schemas.microsoft.com/office/drawing/2014/main" id="{4D6CF5A5-AC83-4F94-8AE1-B97FC3D2EEE8}"/>
              </a:ext>
            </a:extLst>
          </p:cNvPr>
          <p:cNvSpPr/>
          <p:nvPr/>
        </p:nvSpPr>
        <p:spPr>
          <a:xfrm>
            <a:off x="8326248" y="5010509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2" name="Rectangle: Rounded Corners 18">
            <a:extLst>
              <a:ext uri="{FF2B5EF4-FFF2-40B4-BE49-F238E27FC236}">
                <a16:creationId xmlns:a16="http://schemas.microsoft.com/office/drawing/2014/main" id="{7F9CA340-3958-455B-93D8-5F7E8201A8CF}"/>
              </a:ext>
            </a:extLst>
          </p:cNvPr>
          <p:cNvSpPr/>
          <p:nvPr/>
        </p:nvSpPr>
        <p:spPr>
          <a:xfrm>
            <a:off x="9619033" y="4046678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Myriad Pro Cond" panose="020B0506030403020204" pitchFamily="34" charset="0"/>
              </a:rPr>
              <a:t>Core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2</a:t>
            </a:r>
          </a:p>
        </p:txBody>
      </p:sp>
      <p:sp>
        <p:nvSpPr>
          <p:cNvPr id="183" name="Rectangle: Rounded Corners 19">
            <a:extLst>
              <a:ext uri="{FF2B5EF4-FFF2-40B4-BE49-F238E27FC236}">
                <a16:creationId xmlns:a16="http://schemas.microsoft.com/office/drawing/2014/main" id="{E2C90E9E-9F90-48FA-A346-7D792A9DE8D4}"/>
              </a:ext>
            </a:extLst>
          </p:cNvPr>
          <p:cNvSpPr/>
          <p:nvPr/>
        </p:nvSpPr>
        <p:spPr>
          <a:xfrm>
            <a:off x="10900643" y="4046678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Myriad Pro Cond" panose="020B0506030403020204" pitchFamily="34" charset="0"/>
              </a:rPr>
              <a:t>Core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3</a:t>
            </a:r>
          </a:p>
        </p:txBody>
      </p:sp>
      <p:sp>
        <p:nvSpPr>
          <p:cNvPr id="184" name="Rectangle: Rounded Corners 20">
            <a:extLst>
              <a:ext uri="{FF2B5EF4-FFF2-40B4-BE49-F238E27FC236}">
                <a16:creationId xmlns:a16="http://schemas.microsoft.com/office/drawing/2014/main" id="{5A347291-9606-42A0-8EA3-66D72E8BFA47}"/>
              </a:ext>
            </a:extLst>
          </p:cNvPr>
          <p:cNvSpPr/>
          <p:nvPr/>
        </p:nvSpPr>
        <p:spPr>
          <a:xfrm>
            <a:off x="9677074" y="5010509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5" name="Rectangle: Rounded Corners 21">
            <a:extLst>
              <a:ext uri="{FF2B5EF4-FFF2-40B4-BE49-F238E27FC236}">
                <a16:creationId xmlns:a16="http://schemas.microsoft.com/office/drawing/2014/main" id="{C3B19A0E-D571-488C-8D9D-038AFFFBA806}"/>
              </a:ext>
            </a:extLst>
          </p:cNvPr>
          <p:cNvSpPr/>
          <p:nvPr/>
        </p:nvSpPr>
        <p:spPr>
          <a:xfrm>
            <a:off x="10948387" y="5010509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7" name="Down Arrow 20">
            <a:extLst>
              <a:ext uri="{FF2B5EF4-FFF2-40B4-BE49-F238E27FC236}">
                <a16:creationId xmlns:a16="http://schemas.microsoft.com/office/drawing/2014/main" id="{33336A6A-1C76-4129-A077-CC99CE2AA7B1}"/>
              </a:ext>
            </a:extLst>
          </p:cNvPr>
          <p:cNvSpPr/>
          <p:nvPr/>
        </p:nvSpPr>
        <p:spPr>
          <a:xfrm>
            <a:off x="7187908" y="3557760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1" name="Down Arrow 20">
            <a:extLst>
              <a:ext uri="{FF2B5EF4-FFF2-40B4-BE49-F238E27FC236}">
                <a16:creationId xmlns:a16="http://schemas.microsoft.com/office/drawing/2014/main" id="{27FF4B4A-5EA7-45A4-B238-F0A95254B290}"/>
              </a:ext>
            </a:extLst>
          </p:cNvPr>
          <p:cNvSpPr/>
          <p:nvPr/>
        </p:nvSpPr>
        <p:spPr>
          <a:xfrm>
            <a:off x="8647730" y="3560020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2" name="Down Arrow 20">
            <a:extLst>
              <a:ext uri="{FF2B5EF4-FFF2-40B4-BE49-F238E27FC236}">
                <a16:creationId xmlns:a16="http://schemas.microsoft.com/office/drawing/2014/main" id="{DA8C7B5F-4FE9-442E-A699-63A6718B04C5}"/>
              </a:ext>
            </a:extLst>
          </p:cNvPr>
          <p:cNvSpPr/>
          <p:nvPr/>
        </p:nvSpPr>
        <p:spPr>
          <a:xfrm>
            <a:off x="9998556" y="3557760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3" name="Down Arrow 20">
            <a:extLst>
              <a:ext uri="{FF2B5EF4-FFF2-40B4-BE49-F238E27FC236}">
                <a16:creationId xmlns:a16="http://schemas.microsoft.com/office/drawing/2014/main" id="{7DBBB8BA-ACE7-4AEC-B4BB-BC99753CE5DB}"/>
              </a:ext>
            </a:extLst>
          </p:cNvPr>
          <p:cNvSpPr/>
          <p:nvPr/>
        </p:nvSpPr>
        <p:spPr>
          <a:xfrm>
            <a:off x="11269869" y="3557760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3882986" y="2484749"/>
            <a:ext cx="809608" cy="2705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4507311" y="2509183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5098265" y="2542366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5698157" y="2549006"/>
            <a:ext cx="794447" cy="26485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6F1927-C553-4A48-BB71-4E3853425934}"/>
              </a:ext>
            </a:extLst>
          </p:cNvPr>
          <p:cNvSpPr txBox="1"/>
          <p:nvPr/>
        </p:nvSpPr>
        <p:spPr>
          <a:xfrm rot="19724385">
            <a:off x="3447115" y="2005554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Compute Tile 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BEB30DF-EDEE-43CD-9B75-2DE230447E22}"/>
              </a:ext>
            </a:extLst>
          </p:cNvPr>
          <p:cNvSpPr txBox="1"/>
          <p:nvPr/>
        </p:nvSpPr>
        <p:spPr>
          <a:xfrm rot="19724385">
            <a:off x="4116880" y="1983816"/>
            <a:ext cx="1898324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Compute Tile 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1A1363-37A4-45A2-BF66-2E167FE09917}"/>
              </a:ext>
            </a:extLst>
          </p:cNvPr>
          <p:cNvSpPr txBox="1"/>
          <p:nvPr/>
        </p:nvSpPr>
        <p:spPr>
          <a:xfrm rot="19724385">
            <a:off x="4888730" y="1972277"/>
            <a:ext cx="1907012" cy="37637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Compute Tile 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0E1E5F9-7F75-4019-A7CE-F9B97ADCE038}"/>
              </a:ext>
            </a:extLst>
          </p:cNvPr>
          <p:cNvSpPr txBox="1"/>
          <p:nvPr/>
        </p:nvSpPr>
        <p:spPr>
          <a:xfrm rot="19724385">
            <a:off x="5752916" y="1915836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Compute Tile 3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E835167-86E2-4242-B47A-55F47F164557}"/>
              </a:ext>
            </a:extLst>
          </p:cNvPr>
          <p:cNvCxnSpPr>
            <a:cxnSpLocks/>
          </p:cNvCxnSpPr>
          <p:nvPr/>
        </p:nvCxnSpPr>
        <p:spPr>
          <a:xfrm flipH="1" flipV="1">
            <a:off x="4382553" y="1600185"/>
            <a:ext cx="11374" cy="29719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E4CEE3B-9C6C-40BF-8772-D2ABE616F41F}"/>
              </a:ext>
            </a:extLst>
          </p:cNvPr>
          <p:cNvCxnSpPr>
            <a:cxnSpLocks/>
          </p:cNvCxnSpPr>
          <p:nvPr/>
        </p:nvCxnSpPr>
        <p:spPr>
          <a:xfrm flipH="1" flipV="1">
            <a:off x="5265362" y="1567078"/>
            <a:ext cx="11374" cy="29719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CA4F441-D760-43B7-AA50-80F91B3BFED5}"/>
              </a:ext>
            </a:extLst>
          </p:cNvPr>
          <p:cNvCxnSpPr>
            <a:cxnSpLocks/>
          </p:cNvCxnSpPr>
          <p:nvPr/>
        </p:nvCxnSpPr>
        <p:spPr>
          <a:xfrm flipH="1" flipV="1">
            <a:off x="6053519" y="1511043"/>
            <a:ext cx="11374" cy="29719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E76213-7C17-4387-9029-122AC181B86F}"/>
              </a:ext>
            </a:extLst>
          </p:cNvPr>
          <p:cNvSpPr/>
          <p:nvPr/>
        </p:nvSpPr>
        <p:spPr>
          <a:xfrm rot="19614688">
            <a:off x="3701842" y="992314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0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B16EDBE-8958-42AB-9D21-E824D2BB8C36}"/>
              </a:ext>
            </a:extLst>
          </p:cNvPr>
          <p:cNvSpPr/>
          <p:nvPr/>
        </p:nvSpPr>
        <p:spPr>
          <a:xfrm rot="19614688">
            <a:off x="4732559" y="922875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1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5EE2E02-8551-485A-8272-03D1C8930166}"/>
              </a:ext>
            </a:extLst>
          </p:cNvPr>
          <p:cNvSpPr/>
          <p:nvPr/>
        </p:nvSpPr>
        <p:spPr>
          <a:xfrm rot="19614688">
            <a:off x="5718268" y="793009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2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637C6595-DB94-4F00-8C19-A895C8ADC994}"/>
              </a:ext>
            </a:extLst>
          </p:cNvPr>
          <p:cNvSpPr/>
          <p:nvPr/>
        </p:nvSpPr>
        <p:spPr>
          <a:xfrm rot="19614688">
            <a:off x="6580269" y="841774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3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06817D3-05EA-4B11-A518-1E5D55ACBC5B}"/>
              </a:ext>
            </a:extLst>
          </p:cNvPr>
          <p:cNvCxnSpPr>
            <a:cxnSpLocks/>
          </p:cNvCxnSpPr>
          <p:nvPr/>
        </p:nvCxnSpPr>
        <p:spPr>
          <a:xfrm flipH="1" flipV="1">
            <a:off x="6825859" y="1492152"/>
            <a:ext cx="11374" cy="29719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60463C8C-98CD-4F1E-ACFF-37C01E81C0B0}"/>
              </a:ext>
            </a:extLst>
          </p:cNvPr>
          <p:cNvSpPr/>
          <p:nvPr/>
        </p:nvSpPr>
        <p:spPr>
          <a:xfrm>
            <a:off x="6769853" y="2934822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0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61D43D4E-6CC0-4318-8117-C7753EF8598C}"/>
              </a:ext>
            </a:extLst>
          </p:cNvPr>
          <p:cNvSpPr/>
          <p:nvPr/>
        </p:nvSpPr>
        <p:spPr>
          <a:xfrm>
            <a:off x="8169580" y="2925198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1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80687136-0A9A-4A10-9897-30A80DEB6829}"/>
              </a:ext>
            </a:extLst>
          </p:cNvPr>
          <p:cNvSpPr/>
          <p:nvPr/>
        </p:nvSpPr>
        <p:spPr>
          <a:xfrm>
            <a:off x="9546636" y="2932311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2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16812AC-3813-4287-A4DD-C02A7F799F0A}"/>
              </a:ext>
            </a:extLst>
          </p:cNvPr>
          <p:cNvSpPr/>
          <p:nvPr/>
        </p:nvSpPr>
        <p:spPr>
          <a:xfrm>
            <a:off x="10855080" y="2923532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1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9" grpId="0" animBg="1"/>
      <p:bldP spid="104" grpId="0" animBg="1"/>
      <p:bldP spid="156" grpId="0" animBg="1"/>
      <p:bldP spid="158" grpId="0" animBg="1"/>
      <p:bldP spid="187" grpId="0" animBg="1"/>
      <p:bldP spid="191" grpId="0" animBg="1"/>
      <p:bldP spid="192" grpId="0" animBg="1"/>
      <p:bldP spid="193" grpId="0" animBg="1"/>
      <p:bldP spid="198" grpId="0" animBg="1"/>
      <p:bldP spid="199" grpId="0" animBg="1"/>
      <p:bldP spid="200" grpId="0" animBg="1"/>
      <p:bldP spid="201" grpId="0" animBg="1"/>
      <p:bldP spid="91" grpId="0"/>
      <p:bldP spid="92" grpId="0"/>
      <p:bldP spid="93" grpId="0"/>
      <p:bldP spid="100" grpId="0"/>
      <p:bldP spid="7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05232"/>
            <a:ext cx="11824665" cy="43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600"/>
              </a:lnSpc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tile, loc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12707"/>
              </p:ext>
            </p:extLst>
          </p:nvPr>
        </p:nvGraphicFramePr>
        <p:xfrm>
          <a:off x="3997076" y="2949114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587669" y="5716063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3548921" y="5494616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09171"/>
              </p:ext>
            </p:extLst>
          </p:nvPr>
        </p:nvGraphicFramePr>
        <p:xfrm>
          <a:off x="839283" y="2920023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3997076" y="5302405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4655098" y="5129196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343A16C-4C39-47FF-B6DB-AE247BD3375E}"/>
              </a:ext>
            </a:extLst>
          </p:cNvPr>
          <p:cNvSpPr/>
          <p:nvPr/>
        </p:nvSpPr>
        <p:spPr>
          <a:xfrm>
            <a:off x="747389" y="2700979"/>
            <a:ext cx="762221" cy="25770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3877468" y="2670035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4425518" y="2686929"/>
            <a:ext cx="877920" cy="2625833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3662119" y="2871285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068419" y="3854275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062500" y="3026029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747389" y="5208163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407411" y="5091503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495615" y="2898981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18832" y="3836397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7F6313A-4ED8-4CDD-898F-6303B5BF4B79}"/>
              </a:ext>
            </a:extLst>
          </p:cNvPr>
          <p:cNvSpPr/>
          <p:nvPr/>
        </p:nvSpPr>
        <p:spPr>
          <a:xfrm>
            <a:off x="1229266" y="2662264"/>
            <a:ext cx="801359" cy="2615732"/>
          </a:xfrm>
          <a:prstGeom prst="ellipse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15A7C-E4BA-41E3-ABCB-A367C832D076}"/>
              </a:ext>
            </a:extLst>
          </p:cNvPr>
          <p:cNvSpPr txBox="1"/>
          <p:nvPr/>
        </p:nvSpPr>
        <p:spPr>
          <a:xfrm flipH="1">
            <a:off x="7476255" y="2936604"/>
            <a:ext cx="5353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Architectural techniques: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CTA Scheduling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Prefetching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26" name="Oval 25"/>
          <p:cNvSpPr/>
          <p:nvPr/>
        </p:nvSpPr>
        <p:spPr>
          <a:xfrm>
            <a:off x="8635820" y="1566617"/>
            <a:ext cx="1294660" cy="647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28" name="Elbow Connector 27"/>
          <p:cNvCxnSpPr>
            <a:stCxn id="100" idx="0"/>
            <a:endCxn id="101" idx="0"/>
          </p:cNvCxnSpPr>
          <p:nvPr/>
        </p:nvCxnSpPr>
        <p:spPr>
          <a:xfrm rot="5400000" flipH="1" flipV="1">
            <a:off x="2686124" y="1112411"/>
            <a:ext cx="30944" cy="3146192"/>
          </a:xfrm>
          <a:prstGeom prst="bentConnector3">
            <a:avLst>
              <a:gd name="adj1" fmla="val 838754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07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59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254"/>
            <a:ext cx="10515600" cy="1325563"/>
          </a:xfrm>
        </p:spPr>
        <p:txBody>
          <a:bodyPr/>
          <a:lstStyle/>
          <a:p>
            <a:r>
              <a:rPr lang="en-US" dirty="0"/>
              <a:t>Data Placement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6954" y="2520253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649509" y="5153740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3568799" y="5065755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49387"/>
              </p:ext>
            </p:extLst>
          </p:nvPr>
        </p:nvGraphicFramePr>
        <p:xfrm>
          <a:off x="859161" y="2491162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4016954" y="4873544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4674976" y="4700335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3681997" y="2442424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088297" y="3425414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082378" y="2597168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767267" y="4779302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427289" y="4662642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515493" y="2470120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-1233" y="3449538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78" name="Rectangle: Rounded Corners 8">
            <a:extLst>
              <a:ext uri="{FF2B5EF4-FFF2-40B4-BE49-F238E27FC236}">
                <a16:creationId xmlns:a16="http://schemas.microsoft.com/office/drawing/2014/main" id="{912298DB-23A7-47A6-BE45-755F7CF12E68}"/>
              </a:ext>
            </a:extLst>
          </p:cNvPr>
          <p:cNvSpPr/>
          <p:nvPr/>
        </p:nvSpPr>
        <p:spPr>
          <a:xfrm>
            <a:off x="6873057" y="3793034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SM 0</a:t>
            </a:r>
          </a:p>
        </p:txBody>
      </p:sp>
      <p:sp>
        <p:nvSpPr>
          <p:cNvPr id="179" name="Rectangle: Rounded Corners 9">
            <a:extLst>
              <a:ext uri="{FF2B5EF4-FFF2-40B4-BE49-F238E27FC236}">
                <a16:creationId xmlns:a16="http://schemas.microsoft.com/office/drawing/2014/main" id="{C1BE0AF2-CC88-4EA3-88E5-EE767672CECF}"/>
              </a:ext>
            </a:extLst>
          </p:cNvPr>
          <p:cNvSpPr/>
          <p:nvPr/>
        </p:nvSpPr>
        <p:spPr>
          <a:xfrm>
            <a:off x="8278504" y="3793034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SM 1</a:t>
            </a:r>
          </a:p>
        </p:txBody>
      </p:sp>
      <p:sp>
        <p:nvSpPr>
          <p:cNvPr id="180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6947198" y="4756865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1" name="Rectangle: Rounded Corners 13">
            <a:extLst>
              <a:ext uri="{FF2B5EF4-FFF2-40B4-BE49-F238E27FC236}">
                <a16:creationId xmlns:a16="http://schemas.microsoft.com/office/drawing/2014/main" id="{4D6CF5A5-AC83-4F94-8AE1-B97FC3D2EEE8}"/>
              </a:ext>
            </a:extLst>
          </p:cNvPr>
          <p:cNvSpPr/>
          <p:nvPr/>
        </p:nvSpPr>
        <p:spPr>
          <a:xfrm>
            <a:off x="8326248" y="4756865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2" name="Rectangle: Rounded Corners 18">
            <a:extLst>
              <a:ext uri="{FF2B5EF4-FFF2-40B4-BE49-F238E27FC236}">
                <a16:creationId xmlns:a16="http://schemas.microsoft.com/office/drawing/2014/main" id="{7F9CA340-3958-455B-93D8-5F7E8201A8CF}"/>
              </a:ext>
            </a:extLst>
          </p:cNvPr>
          <p:cNvSpPr/>
          <p:nvPr/>
        </p:nvSpPr>
        <p:spPr>
          <a:xfrm>
            <a:off x="9619033" y="3793034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SM 2</a:t>
            </a:r>
          </a:p>
        </p:txBody>
      </p:sp>
      <p:sp>
        <p:nvSpPr>
          <p:cNvPr id="183" name="Rectangle: Rounded Corners 19">
            <a:extLst>
              <a:ext uri="{FF2B5EF4-FFF2-40B4-BE49-F238E27FC236}">
                <a16:creationId xmlns:a16="http://schemas.microsoft.com/office/drawing/2014/main" id="{E2C90E9E-9F90-48FA-A346-7D792A9DE8D4}"/>
              </a:ext>
            </a:extLst>
          </p:cNvPr>
          <p:cNvSpPr/>
          <p:nvPr/>
        </p:nvSpPr>
        <p:spPr>
          <a:xfrm>
            <a:off x="10900643" y="3793034"/>
            <a:ext cx="1013253" cy="722598"/>
          </a:xfrm>
          <a:prstGeom prst="round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SM 3</a:t>
            </a:r>
          </a:p>
        </p:txBody>
      </p:sp>
      <p:sp>
        <p:nvSpPr>
          <p:cNvPr id="184" name="Rectangle: Rounded Corners 20">
            <a:extLst>
              <a:ext uri="{FF2B5EF4-FFF2-40B4-BE49-F238E27FC236}">
                <a16:creationId xmlns:a16="http://schemas.microsoft.com/office/drawing/2014/main" id="{5A347291-9606-42A0-8EA3-66D72E8BFA47}"/>
              </a:ext>
            </a:extLst>
          </p:cNvPr>
          <p:cNvSpPr/>
          <p:nvPr/>
        </p:nvSpPr>
        <p:spPr>
          <a:xfrm>
            <a:off x="9677074" y="4756865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sp>
        <p:nvSpPr>
          <p:cNvPr id="185" name="Rectangle: Rounded Corners 21">
            <a:extLst>
              <a:ext uri="{FF2B5EF4-FFF2-40B4-BE49-F238E27FC236}">
                <a16:creationId xmlns:a16="http://schemas.microsoft.com/office/drawing/2014/main" id="{C3B19A0E-D571-488C-8D9D-038AFFFBA806}"/>
              </a:ext>
            </a:extLst>
          </p:cNvPr>
          <p:cNvSpPr/>
          <p:nvPr/>
        </p:nvSpPr>
        <p:spPr>
          <a:xfrm>
            <a:off x="10948387" y="4756865"/>
            <a:ext cx="917763" cy="49427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L1D</a:t>
            </a:r>
          </a:p>
        </p:txBody>
      </p:sp>
      <p:graphicFrame>
        <p:nvGraphicFramePr>
          <p:cNvPr id="186" name="Table 185">
            <a:extLst>
              <a:ext uri="{FF2B5EF4-FFF2-40B4-BE49-F238E27FC236}">
                <a16:creationId xmlns:a16="http://schemas.microsoft.com/office/drawing/2014/main" id="{78BBC995-ADDF-40CE-93C6-AD4E4F69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08537"/>
              </p:ext>
            </p:extLst>
          </p:nvPr>
        </p:nvGraphicFramePr>
        <p:xfrm>
          <a:off x="6920176" y="1717098"/>
          <a:ext cx="919015" cy="1466870"/>
        </p:xfrm>
        <a:graphic>
          <a:graphicData uri="http://schemas.openxmlformats.org/drawingml/2006/table">
            <a:tbl>
              <a:tblPr firstRow="1" bandRow="1"/>
              <a:tblGrid>
                <a:gridCol w="91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Clust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" name="Down Arrow 20">
            <a:extLst>
              <a:ext uri="{FF2B5EF4-FFF2-40B4-BE49-F238E27FC236}">
                <a16:creationId xmlns:a16="http://schemas.microsoft.com/office/drawing/2014/main" id="{33336A6A-1C76-4129-A077-CC99CE2AA7B1}"/>
              </a:ext>
            </a:extLst>
          </p:cNvPr>
          <p:cNvSpPr/>
          <p:nvPr/>
        </p:nvSpPr>
        <p:spPr>
          <a:xfrm>
            <a:off x="7187908" y="3304116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1" name="Down Arrow 20">
            <a:extLst>
              <a:ext uri="{FF2B5EF4-FFF2-40B4-BE49-F238E27FC236}">
                <a16:creationId xmlns:a16="http://schemas.microsoft.com/office/drawing/2014/main" id="{27FF4B4A-5EA7-45A4-B238-F0A95254B290}"/>
              </a:ext>
            </a:extLst>
          </p:cNvPr>
          <p:cNvSpPr/>
          <p:nvPr/>
        </p:nvSpPr>
        <p:spPr>
          <a:xfrm>
            <a:off x="8647730" y="3306376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2" name="Down Arrow 20">
            <a:extLst>
              <a:ext uri="{FF2B5EF4-FFF2-40B4-BE49-F238E27FC236}">
                <a16:creationId xmlns:a16="http://schemas.microsoft.com/office/drawing/2014/main" id="{DA8C7B5F-4FE9-442E-A699-63A6718B04C5}"/>
              </a:ext>
            </a:extLst>
          </p:cNvPr>
          <p:cNvSpPr/>
          <p:nvPr/>
        </p:nvSpPr>
        <p:spPr>
          <a:xfrm>
            <a:off x="9998556" y="3304116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3" name="Down Arrow 20">
            <a:extLst>
              <a:ext uri="{FF2B5EF4-FFF2-40B4-BE49-F238E27FC236}">
                <a16:creationId xmlns:a16="http://schemas.microsoft.com/office/drawing/2014/main" id="{7DBBB8BA-ACE7-4AEC-B4BB-BC99753CE5DB}"/>
              </a:ext>
            </a:extLst>
          </p:cNvPr>
          <p:cNvSpPr/>
          <p:nvPr/>
        </p:nvSpPr>
        <p:spPr>
          <a:xfrm>
            <a:off x="11269869" y="3304116"/>
            <a:ext cx="274797" cy="377847"/>
          </a:xfrm>
          <a:prstGeom prst="down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0989F77D-BF6D-4434-A3C6-C1CE5125BB37}"/>
              </a:ext>
            </a:extLst>
          </p:cNvPr>
          <p:cNvSpPr txBox="1"/>
          <p:nvPr/>
        </p:nvSpPr>
        <p:spPr>
          <a:xfrm>
            <a:off x="8402053" y="1224343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Queues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3898146" y="2218337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4507311" y="2192101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5098277" y="2225284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5698169" y="2225284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graphicFrame>
        <p:nvGraphicFramePr>
          <p:cNvPr id="206" name="Table 205">
            <a:extLst>
              <a:ext uri="{FF2B5EF4-FFF2-40B4-BE49-F238E27FC236}">
                <a16:creationId xmlns:a16="http://schemas.microsoft.com/office/drawing/2014/main" id="{78BBC995-ADDF-40CE-93C6-AD4E4F69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0196"/>
              </p:ext>
            </p:extLst>
          </p:nvPr>
        </p:nvGraphicFramePr>
        <p:xfrm>
          <a:off x="8328616" y="1722547"/>
          <a:ext cx="919015" cy="1466870"/>
        </p:xfrm>
        <a:graphic>
          <a:graphicData uri="http://schemas.openxmlformats.org/drawingml/2006/table">
            <a:tbl>
              <a:tblPr firstRow="1" bandRow="1"/>
              <a:tblGrid>
                <a:gridCol w="91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Clust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7" name="Table 206">
            <a:extLst>
              <a:ext uri="{FF2B5EF4-FFF2-40B4-BE49-F238E27FC236}">
                <a16:creationId xmlns:a16="http://schemas.microsoft.com/office/drawing/2014/main" id="{78BBC995-ADDF-40CE-93C6-AD4E4F69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7064"/>
              </p:ext>
            </p:extLst>
          </p:nvPr>
        </p:nvGraphicFramePr>
        <p:xfrm>
          <a:off x="9676446" y="1722547"/>
          <a:ext cx="919015" cy="1466870"/>
        </p:xfrm>
        <a:graphic>
          <a:graphicData uri="http://schemas.openxmlformats.org/drawingml/2006/table">
            <a:tbl>
              <a:tblPr firstRow="1" bandRow="1"/>
              <a:tblGrid>
                <a:gridCol w="91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Clust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8" name="Table 207">
            <a:extLst>
              <a:ext uri="{FF2B5EF4-FFF2-40B4-BE49-F238E27FC236}">
                <a16:creationId xmlns:a16="http://schemas.microsoft.com/office/drawing/2014/main" id="{78BBC995-ADDF-40CE-93C6-AD4E4F69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0027"/>
              </p:ext>
            </p:extLst>
          </p:nvPr>
        </p:nvGraphicFramePr>
        <p:xfrm>
          <a:off x="10994881" y="1697973"/>
          <a:ext cx="919015" cy="1466870"/>
        </p:xfrm>
        <a:graphic>
          <a:graphicData uri="http://schemas.openxmlformats.org/drawingml/2006/table">
            <a:tbl>
              <a:tblPr firstRow="1" bandRow="1"/>
              <a:tblGrid>
                <a:gridCol w="91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Clust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6873057" y="5430175"/>
            <a:ext cx="1013253" cy="494271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92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8278501" y="5430175"/>
            <a:ext cx="1013253" cy="494271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93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9629326" y="5430175"/>
            <a:ext cx="1013253" cy="494271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100" name="Rectangle: Rounded Corners 12">
            <a:extLst>
              <a:ext uri="{FF2B5EF4-FFF2-40B4-BE49-F238E27FC236}">
                <a16:creationId xmlns:a16="http://schemas.microsoft.com/office/drawing/2014/main" id="{10F826AB-E19E-4C2F-9F49-322BE741EEA1}"/>
              </a:ext>
            </a:extLst>
          </p:cNvPr>
          <p:cNvSpPr/>
          <p:nvPr/>
        </p:nvSpPr>
        <p:spPr>
          <a:xfrm>
            <a:off x="10900643" y="5430174"/>
            <a:ext cx="1013253" cy="494271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736165" y="3689688"/>
            <a:ext cx="1284272" cy="2361011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8154188" y="3683843"/>
            <a:ext cx="1284272" cy="2361011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9526533" y="3667128"/>
            <a:ext cx="1257424" cy="2361011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10831426" y="3689688"/>
            <a:ext cx="1149667" cy="2361011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989F77D-BF6D-4434-A3C6-C1CE5125BB37}"/>
              </a:ext>
            </a:extLst>
          </p:cNvPr>
          <p:cNvSpPr txBox="1"/>
          <p:nvPr/>
        </p:nvSpPr>
        <p:spPr>
          <a:xfrm>
            <a:off x="6470429" y="6226900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NUMA Zone 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989F77D-BF6D-4434-A3C6-C1CE5125BB37}"/>
              </a:ext>
            </a:extLst>
          </p:cNvPr>
          <p:cNvSpPr txBox="1"/>
          <p:nvPr/>
        </p:nvSpPr>
        <p:spPr>
          <a:xfrm>
            <a:off x="7849477" y="6219474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NUMA Zone 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989F77D-BF6D-4434-A3C6-C1CE5125BB37}"/>
              </a:ext>
            </a:extLst>
          </p:cNvPr>
          <p:cNvSpPr txBox="1"/>
          <p:nvPr/>
        </p:nvSpPr>
        <p:spPr>
          <a:xfrm>
            <a:off x="9185170" y="6224559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NUMA Zone 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989F77D-BF6D-4434-A3C6-C1CE5125BB37}"/>
              </a:ext>
            </a:extLst>
          </p:cNvPr>
          <p:cNvSpPr txBox="1"/>
          <p:nvPr/>
        </p:nvSpPr>
        <p:spPr>
          <a:xfrm>
            <a:off x="10470609" y="6226900"/>
            <a:ext cx="1871300" cy="3693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Myriad Pro Cond" panose="020B0506030403020204" pitchFamily="34" charset="0"/>
              </a:rPr>
              <a:t>NUMA Zone 3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4D6C001-5CCC-4B2B-83CD-C735B6C4D40E}"/>
              </a:ext>
            </a:extLst>
          </p:cNvPr>
          <p:cNvSpPr/>
          <p:nvPr/>
        </p:nvSpPr>
        <p:spPr>
          <a:xfrm>
            <a:off x="724839" y="2199103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B7187740-F409-4B20-B54A-4CF9BF8C37C7}"/>
              </a:ext>
            </a:extLst>
          </p:cNvPr>
          <p:cNvSpPr/>
          <p:nvPr/>
        </p:nvSpPr>
        <p:spPr>
          <a:xfrm>
            <a:off x="1300323" y="2195046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D2CD22D-47E1-4D6D-908B-95593811C659}"/>
              </a:ext>
            </a:extLst>
          </p:cNvPr>
          <p:cNvSpPr/>
          <p:nvPr/>
        </p:nvSpPr>
        <p:spPr>
          <a:xfrm>
            <a:off x="1851502" y="2192101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AF9DDE1-8BC7-4FAC-A677-5CC1869C6308}"/>
              </a:ext>
            </a:extLst>
          </p:cNvPr>
          <p:cNvSpPr/>
          <p:nvPr/>
        </p:nvSpPr>
        <p:spPr>
          <a:xfrm>
            <a:off x="2387458" y="2198454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01126E1A-0396-4590-9AC7-F7F8E36E40EE}"/>
              </a:ext>
            </a:extLst>
          </p:cNvPr>
          <p:cNvCxnSpPr>
            <a:cxnSpLocks/>
            <a:stCxn id="102" idx="4"/>
          </p:cNvCxnSpPr>
          <p:nvPr/>
        </p:nvCxnSpPr>
        <p:spPr>
          <a:xfrm>
            <a:off x="1122063" y="4854310"/>
            <a:ext cx="5750994" cy="76482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A99B48A-5545-49C1-9442-CA582D74E7A9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1653037" y="4844174"/>
            <a:ext cx="6625464" cy="83313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3F39C30-078D-4990-95DE-FE983C0B6A6E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2197563" y="4841389"/>
            <a:ext cx="7431763" cy="83592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8F2DE6A3-F171-41E2-8189-3D1E2BB938C6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2765931" y="4852894"/>
            <a:ext cx="8134712" cy="8244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CA4F441-D760-43B7-AA50-80F91B3BFED5}"/>
              </a:ext>
            </a:extLst>
          </p:cNvPr>
          <p:cNvCxnSpPr>
            <a:cxnSpLocks/>
          </p:cNvCxnSpPr>
          <p:nvPr/>
        </p:nvCxnSpPr>
        <p:spPr>
          <a:xfrm>
            <a:off x="5611050" y="1915903"/>
            <a:ext cx="5154" cy="1732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77" name="Rectangle: Rounded Corners 6">
            <a:extLst>
              <a:ext uri="{FF2B5EF4-FFF2-40B4-BE49-F238E27FC236}">
                <a16:creationId xmlns:a16="http://schemas.microsoft.com/office/drawing/2014/main" id="{0DE76213-7C17-4387-9029-122AC181B86F}"/>
              </a:ext>
            </a:extLst>
          </p:cNvPr>
          <p:cNvSpPr/>
          <p:nvPr/>
        </p:nvSpPr>
        <p:spPr>
          <a:xfrm rot="19614688">
            <a:off x="3969616" y="1441569"/>
            <a:ext cx="1163681" cy="487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0</a:t>
            </a:r>
          </a:p>
        </p:txBody>
      </p:sp>
      <p:sp>
        <p:nvSpPr>
          <p:cNvPr id="188" name="Rectangle: Rounded Corners 160">
            <a:extLst>
              <a:ext uri="{FF2B5EF4-FFF2-40B4-BE49-F238E27FC236}">
                <a16:creationId xmlns:a16="http://schemas.microsoft.com/office/drawing/2014/main" id="{2B16EDBE-8958-42AB-9D21-E824D2BB8C36}"/>
              </a:ext>
            </a:extLst>
          </p:cNvPr>
          <p:cNvSpPr/>
          <p:nvPr/>
        </p:nvSpPr>
        <p:spPr>
          <a:xfrm rot="19614688">
            <a:off x="4557333" y="1423047"/>
            <a:ext cx="1163681" cy="487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1</a:t>
            </a:r>
          </a:p>
        </p:txBody>
      </p:sp>
      <p:sp>
        <p:nvSpPr>
          <p:cNvPr id="189" name="Rectangle: Rounded Corners 161">
            <a:extLst>
              <a:ext uri="{FF2B5EF4-FFF2-40B4-BE49-F238E27FC236}">
                <a16:creationId xmlns:a16="http://schemas.microsoft.com/office/drawing/2014/main" id="{95EE2E02-8551-485A-8272-03D1C8930166}"/>
              </a:ext>
            </a:extLst>
          </p:cNvPr>
          <p:cNvSpPr/>
          <p:nvPr/>
        </p:nvSpPr>
        <p:spPr>
          <a:xfrm rot="19614688">
            <a:off x="5284621" y="1392677"/>
            <a:ext cx="1163681" cy="487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2</a:t>
            </a:r>
          </a:p>
        </p:txBody>
      </p:sp>
      <p:sp>
        <p:nvSpPr>
          <p:cNvPr id="190" name="Rectangle: Rounded Corners 162">
            <a:extLst>
              <a:ext uri="{FF2B5EF4-FFF2-40B4-BE49-F238E27FC236}">
                <a16:creationId xmlns:a16="http://schemas.microsoft.com/office/drawing/2014/main" id="{637C6595-DB94-4F00-8C19-A895C8ADC994}"/>
              </a:ext>
            </a:extLst>
          </p:cNvPr>
          <p:cNvSpPr/>
          <p:nvPr/>
        </p:nvSpPr>
        <p:spPr>
          <a:xfrm rot="19614688">
            <a:off x="6005590" y="1503382"/>
            <a:ext cx="1163681" cy="4879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3</a:t>
            </a:r>
          </a:p>
        </p:txBody>
      </p:sp>
      <p:sp>
        <p:nvSpPr>
          <p:cNvPr id="197" name="Rectangle: Rounded Corners 163">
            <a:extLst>
              <a:ext uri="{FF2B5EF4-FFF2-40B4-BE49-F238E27FC236}">
                <a16:creationId xmlns:a16="http://schemas.microsoft.com/office/drawing/2014/main" id="{60463C8C-98CD-4F1E-ACFF-37C01E81C0B0}"/>
              </a:ext>
            </a:extLst>
          </p:cNvPr>
          <p:cNvSpPr/>
          <p:nvPr/>
        </p:nvSpPr>
        <p:spPr>
          <a:xfrm>
            <a:off x="6727164" y="2718146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0</a:t>
            </a:r>
          </a:p>
        </p:txBody>
      </p:sp>
      <p:sp>
        <p:nvSpPr>
          <p:cNvPr id="205" name="Rectangle: Rounded Corners 164">
            <a:extLst>
              <a:ext uri="{FF2B5EF4-FFF2-40B4-BE49-F238E27FC236}">
                <a16:creationId xmlns:a16="http://schemas.microsoft.com/office/drawing/2014/main" id="{61D43D4E-6CC0-4318-8117-C7753EF8598C}"/>
              </a:ext>
            </a:extLst>
          </p:cNvPr>
          <p:cNvSpPr/>
          <p:nvPr/>
        </p:nvSpPr>
        <p:spPr>
          <a:xfrm>
            <a:off x="8126891" y="2708522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1</a:t>
            </a:r>
          </a:p>
        </p:txBody>
      </p:sp>
      <p:sp>
        <p:nvSpPr>
          <p:cNvPr id="209" name="Rectangle: Rounded Corners 165">
            <a:extLst>
              <a:ext uri="{FF2B5EF4-FFF2-40B4-BE49-F238E27FC236}">
                <a16:creationId xmlns:a16="http://schemas.microsoft.com/office/drawing/2014/main" id="{80687136-0A9A-4A10-9897-30A80DEB6829}"/>
              </a:ext>
            </a:extLst>
          </p:cNvPr>
          <p:cNvSpPr/>
          <p:nvPr/>
        </p:nvSpPr>
        <p:spPr>
          <a:xfrm>
            <a:off x="9503947" y="2715635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2</a:t>
            </a:r>
          </a:p>
        </p:txBody>
      </p:sp>
      <p:sp>
        <p:nvSpPr>
          <p:cNvPr id="210" name="Rectangle: Rounded Corners 166">
            <a:extLst>
              <a:ext uri="{FF2B5EF4-FFF2-40B4-BE49-F238E27FC236}">
                <a16:creationId xmlns:a16="http://schemas.microsoft.com/office/drawing/2014/main" id="{A16812AC-3813-4287-A4DD-C02A7F799F0A}"/>
              </a:ext>
            </a:extLst>
          </p:cNvPr>
          <p:cNvSpPr/>
          <p:nvPr/>
        </p:nvSpPr>
        <p:spPr>
          <a:xfrm>
            <a:off x="10812391" y="2706856"/>
            <a:ext cx="1178634" cy="535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Cluster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1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/>
      <p:bldP spid="165" grpId="0"/>
      <p:bldP spid="166" grpId="0"/>
      <p:bldP spid="167" grpId="0"/>
      <p:bldP spid="102" grpId="0" animBg="1"/>
      <p:bldP spid="159" grpId="0" animBg="1"/>
      <p:bldP spid="168" grpId="0" animBg="1"/>
      <p:bldP spid="1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leveraging data locality is challenging?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Designing the Locality Descriptor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5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Locality Descriptor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14742"/>
            <a:ext cx="12192000" cy="44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600"/>
              </a:lnSpc>
              <a:spcBef>
                <a:spcPts val="667"/>
              </a:spcBef>
              <a:spcAft>
                <a:spcPts val="667"/>
              </a:spcAft>
              <a:buClr>
                <a:srgbClr val="B3B3B3"/>
              </a:buClr>
            </a:pPr>
            <a:r>
              <a:rPr lang="en-US" sz="2800" b="1" kern="0" dirty="0" err="1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LocalityDescriptor</a:t>
            </a:r>
            <a:r>
              <a:rPr lang="en-US" sz="2800" b="1" kern="0" dirty="0">
                <a:solidFill>
                  <a:srgbClr val="139D37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ldesc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(A, </a:t>
            </a:r>
            <a:r>
              <a:rPr lang="en-US" sz="2800" b="1" kern="0" dirty="0">
                <a:solidFill>
                  <a:srgbClr val="009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INTER-THREAD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2800" b="1" kern="0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tile, loc</a:t>
            </a:r>
            <a:r>
              <a:rPr lang="en-US" sz="2800" b="1" kern="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2800" b="1" kern="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12543"/>
              </p:ext>
            </p:extLst>
          </p:nvPr>
        </p:nvGraphicFramePr>
        <p:xfrm>
          <a:off x="3997076" y="3106061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587669" y="5842280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3500906" y="5782585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20322"/>
              </p:ext>
            </p:extLst>
          </p:nvPr>
        </p:nvGraphicFramePr>
        <p:xfrm>
          <a:off x="839283" y="3076970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3997076" y="5459352"/>
            <a:ext cx="2367533" cy="6947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4655098" y="5286143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343A16C-4C39-47FF-B6DB-AE247BD3375E}"/>
              </a:ext>
            </a:extLst>
          </p:cNvPr>
          <p:cNvSpPr/>
          <p:nvPr/>
        </p:nvSpPr>
        <p:spPr>
          <a:xfrm>
            <a:off x="747389" y="2857926"/>
            <a:ext cx="762221" cy="25770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3877468" y="2826982"/>
            <a:ext cx="794447" cy="26552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4425518" y="2843876"/>
            <a:ext cx="877920" cy="262583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3662119" y="3028232"/>
            <a:ext cx="22701" cy="233687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068419" y="4011222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05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062500" y="3182976"/>
            <a:ext cx="2263158" cy="1864174"/>
            <a:chOff x="6141515" y="2508493"/>
            <a:chExt cx="3287153" cy="2563423"/>
          </a:xfrm>
        </p:grpSpPr>
        <p:grpSp>
          <p:nvGrpSpPr>
            <p:cNvPr id="10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46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8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43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4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5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140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116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137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134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31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8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5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122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113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747389" y="5365110"/>
            <a:ext cx="228428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407411" y="5248450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495615" y="3055928"/>
            <a:ext cx="27967" cy="205142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18832" y="3993344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7F6313A-4ED8-4CDD-898F-6303B5BF4B79}"/>
              </a:ext>
            </a:extLst>
          </p:cNvPr>
          <p:cNvSpPr/>
          <p:nvPr/>
        </p:nvSpPr>
        <p:spPr>
          <a:xfrm>
            <a:off x="1229266" y="2819211"/>
            <a:ext cx="801359" cy="26157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15A7C-E4BA-41E3-ABCB-A367C832D076}"/>
              </a:ext>
            </a:extLst>
          </p:cNvPr>
          <p:cNvSpPr txBox="1"/>
          <p:nvPr/>
        </p:nvSpPr>
        <p:spPr>
          <a:xfrm flipH="1">
            <a:off x="6841832" y="3991269"/>
            <a:ext cx="5353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Architectural techniques: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CTA Scheduling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Prefetching</a:t>
            </a:r>
          </a:p>
          <a:p>
            <a:pPr marL="514350" indent="-514350">
              <a:buAutoNum type="arabicParenR"/>
            </a:pPr>
            <a:r>
              <a:rPr lang="en-US" sz="28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sp>
        <p:nvSpPr>
          <p:cNvPr id="26" name="Oval 25"/>
          <p:cNvSpPr/>
          <p:nvPr/>
        </p:nvSpPr>
        <p:spPr>
          <a:xfrm>
            <a:off x="6638141" y="4792381"/>
            <a:ext cx="3492013" cy="647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130154" y="1751121"/>
            <a:ext cx="1037230" cy="647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77" name="Curved Connector 76"/>
          <p:cNvCxnSpPr>
            <a:stCxn id="101" idx="0"/>
          </p:cNvCxnSpPr>
          <p:nvPr/>
        </p:nvCxnSpPr>
        <p:spPr>
          <a:xfrm rot="16200000" flipH="1">
            <a:off x="6138838" y="962836"/>
            <a:ext cx="381162" cy="4109455"/>
          </a:xfrm>
          <a:prstGeom prst="curvedConnector4">
            <a:avLst>
              <a:gd name="adj1" fmla="val -59974"/>
              <a:gd name="adj2" fmla="val 54833"/>
            </a:avLst>
          </a:prstGeom>
          <a:ln w="381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8127689" y="2882707"/>
            <a:ext cx="3709022" cy="8679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All threads stall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because they wait on the same data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6" grpId="0" animBg="1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96C6E5-F283-4C5A-9CED-954526FE9EF5}"/>
              </a:ext>
            </a:extLst>
          </p:cNvPr>
          <p:cNvSpPr/>
          <p:nvPr/>
        </p:nvSpPr>
        <p:spPr>
          <a:xfrm>
            <a:off x="776233" y="5037001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D6DC9D-6295-4EBE-9B9D-84E0749A2E8D}"/>
              </a:ext>
            </a:extLst>
          </p:cNvPr>
          <p:cNvSpPr/>
          <p:nvPr/>
        </p:nvSpPr>
        <p:spPr>
          <a:xfrm>
            <a:off x="776233" y="3241720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leveraging data locality is challenging?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The Locality Descriptor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4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3BE4-4706-421E-AE67-E6A0978F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B83E-0CFB-4AA1-B9AB-A53C8DA4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5845"/>
            <a:ext cx="11110415" cy="4621118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buNone/>
              <a:defRPr/>
            </a:pPr>
            <a:r>
              <a:rPr lang="en-US" sz="3200" dirty="0">
                <a:solidFill>
                  <a:srgbClr val="008000"/>
                </a:solidFill>
              </a:rPr>
              <a:t>Evaluation Infrastructure:  </a:t>
            </a:r>
            <a:r>
              <a:rPr lang="en-US" sz="3200" dirty="0" err="1"/>
              <a:t>GPGPUSim</a:t>
            </a:r>
            <a:r>
              <a:rPr lang="en-US" sz="3200" dirty="0"/>
              <a:t> v3.2.2</a:t>
            </a:r>
          </a:p>
          <a:p>
            <a:pPr marL="0" indent="0" fontAlgn="auto">
              <a:buNone/>
              <a:defRPr/>
            </a:pPr>
            <a:r>
              <a:rPr lang="en-US" sz="3200" dirty="0">
                <a:solidFill>
                  <a:srgbClr val="008000"/>
                </a:solidFill>
              </a:rPr>
              <a:t>Workloads: </a:t>
            </a:r>
            <a:r>
              <a:rPr lang="en-US" sz="3200" dirty="0"/>
              <a:t>Parboil, </a:t>
            </a:r>
            <a:r>
              <a:rPr lang="en-US" sz="3200" dirty="0" err="1"/>
              <a:t>Rodinia</a:t>
            </a:r>
            <a:r>
              <a:rPr lang="en-US" sz="3200" dirty="0"/>
              <a:t>, CUDA SDK, </a:t>
            </a:r>
            <a:r>
              <a:rPr lang="en-US" sz="3200" dirty="0" err="1"/>
              <a:t>Polybench</a:t>
            </a:r>
            <a:endParaRPr lang="en-US" sz="3200" dirty="0"/>
          </a:p>
          <a:p>
            <a:pPr marL="0" indent="0" fontAlgn="auto">
              <a:buNone/>
              <a:defRPr/>
            </a:pPr>
            <a:r>
              <a:rPr lang="en-US" sz="3300" dirty="0">
                <a:solidFill>
                  <a:srgbClr val="008000"/>
                </a:solidFill>
              </a:rPr>
              <a:t>System Parameters:</a:t>
            </a:r>
          </a:p>
          <a:p>
            <a:pPr marL="0" indent="0" fontAlgn="auto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Shader Core:</a:t>
            </a:r>
            <a:r>
              <a:rPr lang="en-US" dirty="0"/>
              <a:t> 1.4 GHz; GTO scheduler [50]; 2 schedulers per SM, Round-robin CTA scheduler</a:t>
            </a:r>
          </a:p>
          <a:p>
            <a:pPr marL="0" indent="0" fontAlgn="auto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SM Resources Registers: </a:t>
            </a:r>
            <a:r>
              <a:rPr lang="en-US" dirty="0"/>
              <a:t>32768; Scratchpad: 48KB, L1: 32KB, 4 ways</a:t>
            </a:r>
          </a:p>
          <a:p>
            <a:pPr marL="0" indent="0" fontAlgn="auto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Memory Model: </a:t>
            </a:r>
            <a:r>
              <a:rPr lang="en-US" dirty="0"/>
              <a:t>FR-FCFS scheduling [59, 60], 16 banks/channel</a:t>
            </a:r>
          </a:p>
          <a:p>
            <a:pPr marL="0" indent="0" fontAlgn="auto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Single Chip System: </a:t>
            </a:r>
            <a:r>
              <a:rPr lang="en-US" dirty="0"/>
              <a:t>15 SMs; 6 memory channels; L2: 768KB, 16 ways</a:t>
            </a:r>
          </a:p>
          <a:p>
            <a:pPr marL="0" indent="0" fontAlgn="auto"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Multi-Chip System: </a:t>
            </a:r>
            <a:r>
              <a:rPr lang="en-US" dirty="0"/>
              <a:t>4  NUMA zones, 64 SMs (16 per zone); 32 memory channels;</a:t>
            </a:r>
          </a:p>
          <a:p>
            <a:pPr marL="0" indent="0" fontAlgn="auto">
              <a:buNone/>
              <a:defRPr/>
            </a:pPr>
            <a:r>
              <a:rPr lang="en-US" dirty="0"/>
              <a:t>	L2: 4MB, 16 ways; Inter-GPM Interconnect: 192 GB/s;</a:t>
            </a:r>
          </a:p>
          <a:p>
            <a:pPr marL="0" indent="0" fontAlgn="auto">
              <a:buNone/>
              <a:defRPr/>
            </a:pPr>
            <a:r>
              <a:rPr lang="en-US" dirty="0"/>
              <a:t>	DRAM Bandwidth: 768 GB/s (192 GB/s per module)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7E9A8-83D0-4C4B-9A0A-97C15537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17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5F7E-A1DD-4C4B-B1AA-EC6B6CE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speedup: leveraging cache locality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18D89-A8E7-483A-8263-C3B3155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0698D6-0788-4AEA-A734-96EAB589E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78201"/>
              </p:ext>
            </p:extLst>
          </p:nvPr>
        </p:nvGraphicFramePr>
        <p:xfrm>
          <a:off x="353961" y="1415845"/>
          <a:ext cx="10832691" cy="476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964266" y="5463821"/>
            <a:ext cx="2235201" cy="713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82444" y="5379154"/>
            <a:ext cx="2918178" cy="713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37690" y="5379154"/>
            <a:ext cx="1828800" cy="713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0323"/>
            <a:ext cx="12192000" cy="1557867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yriad Pro Cond" panose="020B0506030403020204" pitchFamily="34" charset="0"/>
              </a:rPr>
              <a:t>Locality descriptors are an effective means to leverage cache locality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5825" y="2422911"/>
            <a:ext cx="1617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Myriad Pro Cond" panose="020B0506030403020204" pitchFamily="34" charset="0"/>
              </a:rPr>
              <a:t>26.6%</a:t>
            </a:r>
          </a:p>
          <a:p>
            <a:r>
              <a:rPr lang="en-US" sz="2400" b="1" dirty="0">
                <a:latin typeface="Myriad Pro Cond" panose="020B0506030403020204" pitchFamily="34" charset="0"/>
              </a:rPr>
              <a:t>(up to 46.6%)</a:t>
            </a:r>
          </a:p>
        </p:txBody>
      </p:sp>
      <p:sp>
        <p:nvSpPr>
          <p:cNvPr id="13" name="Oval 12"/>
          <p:cNvSpPr/>
          <p:nvPr/>
        </p:nvSpPr>
        <p:spPr>
          <a:xfrm>
            <a:off x="1838489" y="3049073"/>
            <a:ext cx="518614" cy="214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22896" y="3074376"/>
            <a:ext cx="518614" cy="214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40160" y="3074376"/>
            <a:ext cx="518614" cy="214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06275" y="3641172"/>
            <a:ext cx="518614" cy="1737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90339" y="3615944"/>
            <a:ext cx="518614" cy="1737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3374" y="2741408"/>
            <a:ext cx="1249070" cy="2625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4270" y="3253907"/>
            <a:ext cx="1104371" cy="2040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4E0BCF-B0AD-4014-B45F-7A504898ED7E}"/>
              </a:ext>
            </a:extLst>
          </p:cNvPr>
          <p:cNvCxnSpPr>
            <a:cxnSpLocks/>
          </p:cNvCxnSpPr>
          <p:nvPr/>
        </p:nvCxnSpPr>
        <p:spPr>
          <a:xfrm flipV="1">
            <a:off x="11174976" y="3191052"/>
            <a:ext cx="0" cy="1094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E7EFC5-05C6-49D8-BEEC-93F13A739E3A}"/>
              </a:ext>
            </a:extLst>
          </p:cNvPr>
          <p:cNvCxnSpPr>
            <a:cxnSpLocks/>
          </p:cNvCxnSpPr>
          <p:nvPr/>
        </p:nvCxnSpPr>
        <p:spPr>
          <a:xfrm>
            <a:off x="1572242" y="4322771"/>
            <a:ext cx="944002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2838409"/>
            <a:ext cx="12192000" cy="234073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Different locality types require different optimizations</a:t>
            </a:r>
          </a:p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A single optimization is often insufficient </a:t>
            </a:r>
          </a:p>
        </p:txBody>
      </p:sp>
    </p:spTree>
    <p:extLst>
      <p:ext uri="{BB962C8B-B14F-4D97-AF65-F5344CB8AC3E}">
        <p14:creationId xmlns:p14="http://schemas.microsoft.com/office/powerpoint/2010/main" val="23989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6482-500A-4432-9388-12CA16C7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Impact: Leveraging NUMA Locality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8A033-103E-48D9-929A-DC76A3E4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38968"/>
              </p:ext>
            </p:extLst>
          </p:nvPr>
        </p:nvGraphicFramePr>
        <p:xfrm>
          <a:off x="93306" y="1286681"/>
          <a:ext cx="11719249" cy="542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31796" y="4444496"/>
            <a:ext cx="10643519" cy="933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1028323" y="1917748"/>
            <a:ext cx="10049" cy="358726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171402" y="2527281"/>
            <a:ext cx="1733939" cy="9084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53.7%</a:t>
            </a:r>
          </a:p>
          <a:p>
            <a:pPr algn="ctr"/>
            <a:r>
              <a:rPr lang="en-US" sz="2400" b="1" dirty="0">
                <a:latin typeface="Myriad Pro Cond" panose="020B0506030403020204" pitchFamily="34" charset="0"/>
              </a:rPr>
              <a:t>(up to 2.8x)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D708CF-74C2-469D-8435-608D0CD3D3D3}"/>
              </a:ext>
            </a:extLst>
          </p:cNvPr>
          <p:cNvCxnSpPr>
            <a:cxnSpLocks/>
          </p:cNvCxnSpPr>
          <p:nvPr/>
        </p:nvCxnSpPr>
        <p:spPr>
          <a:xfrm flipH="1" flipV="1">
            <a:off x="11807235" y="3617159"/>
            <a:ext cx="5321" cy="8273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09F2-BFA6-4F23-90FA-CDD4FC36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741E-A760-40F4-AF83-89964B6B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9"/>
            <a:ext cx="10515600" cy="4960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Problem:</a:t>
            </a:r>
          </a:p>
          <a:p>
            <a:pPr marL="457200" lvl="1" indent="0">
              <a:buNone/>
            </a:pPr>
            <a:r>
              <a:rPr lang="en-US" sz="2800" dirty="0"/>
              <a:t>GPU programming models have no explicit abstraction to express data locality</a:t>
            </a:r>
          </a:p>
          <a:p>
            <a:pPr marL="457200" lvl="1" indent="0">
              <a:buNone/>
            </a:pPr>
            <a:r>
              <a:rPr lang="en-US" sz="2800" dirty="0"/>
              <a:t>Leveraging data locality is a challenging task, as a result</a:t>
            </a:r>
          </a:p>
          <a:p>
            <a:pPr marL="0" indent="0">
              <a:buNone/>
            </a:pPr>
            <a:r>
              <a:rPr lang="en-US" sz="3200" dirty="0"/>
              <a:t>Our Proposal: </a:t>
            </a:r>
            <a:r>
              <a:rPr lang="en-US" sz="3200" dirty="0">
                <a:solidFill>
                  <a:srgbClr val="009900"/>
                </a:solidFill>
              </a:rPr>
              <a:t>The Locality Descriptor</a:t>
            </a:r>
          </a:p>
          <a:p>
            <a:pPr marL="457200" lvl="1" indent="0">
              <a:buNone/>
            </a:pPr>
            <a:r>
              <a:rPr lang="en-US" sz="2800" dirty="0"/>
              <a:t>A HW-SW abstraction to </a:t>
            </a:r>
            <a:r>
              <a:rPr lang="en-US" sz="2800" dirty="0">
                <a:solidFill>
                  <a:srgbClr val="008000"/>
                </a:solidFill>
              </a:rPr>
              <a:t>explicitly</a:t>
            </a:r>
            <a:r>
              <a:rPr lang="en-US" sz="2800" dirty="0"/>
              <a:t> express data locality</a:t>
            </a:r>
          </a:p>
          <a:p>
            <a:pPr marL="457200" lvl="1" indent="0">
              <a:buNone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008000"/>
                </a:solidFill>
              </a:rPr>
              <a:t>architecture-agnostic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8000"/>
                </a:solidFill>
              </a:rPr>
              <a:t> flexible SW interface</a:t>
            </a:r>
            <a:r>
              <a:rPr lang="en-US" sz="2800" dirty="0"/>
              <a:t> to express data locality </a:t>
            </a:r>
          </a:p>
          <a:p>
            <a:pPr marL="457200" lvl="1" indent="0">
              <a:buNone/>
            </a:pPr>
            <a:r>
              <a:rPr lang="en-US" sz="2800" dirty="0"/>
              <a:t>Enables HW to leverage key program semantics to optimize locality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Key Results:</a:t>
            </a:r>
          </a:p>
          <a:p>
            <a:pPr marL="457200" lvl="1" indent="0">
              <a:buNone/>
            </a:pPr>
            <a:r>
              <a:rPr lang="en-US" sz="2800" dirty="0"/>
              <a:t> 26.6% (up to 46.6%) performance speed up from leveraging </a:t>
            </a:r>
            <a:r>
              <a:rPr lang="en-US" sz="2800" u="sng" dirty="0"/>
              <a:t>cache locality </a:t>
            </a:r>
          </a:p>
          <a:p>
            <a:pPr marL="457200" lvl="1" indent="0">
              <a:buNone/>
            </a:pPr>
            <a:r>
              <a:rPr lang="en-US" sz="2800" dirty="0"/>
              <a:t>53.7% (up to 2.8x) performance speed up from leveraging </a:t>
            </a:r>
            <a:r>
              <a:rPr lang="en-US" sz="2800" u="sng" dirty="0"/>
              <a:t>NUMA locality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47A4-F440-4579-BF7D-2D17DB37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1400"/>
            <a:ext cx="12192000" cy="251569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The Locality Descriptor</a:t>
            </a:r>
            <a:br>
              <a:rPr lang="en-US" b="1" dirty="0">
                <a:solidFill>
                  <a:schemeClr val="accent2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Holistic Cross-Layer Abstraction </a:t>
            </a:r>
            <a:b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to Express Data Locality in GPUs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51873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9900"/>
                </a:solidFill>
                <a:latin typeface="Myriad Pro Cond"/>
              </a:rPr>
              <a:t>Nandita Vijaykumar</a:t>
            </a:r>
          </a:p>
          <a:p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Eiman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Ebrahimi, Kevin Hsieh, Phillip B. Gibbons,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Onur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Myriad Pro Cond"/>
              </a:rPr>
              <a:t>Mutlu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20" y="5038529"/>
            <a:ext cx="2272986" cy="1534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139" y="5354343"/>
            <a:ext cx="2783024" cy="11122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562670" y="5585791"/>
            <a:ext cx="2779872" cy="66029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0" name="Subtitle 5">
            <a:extLst>
              <a:ext uri="{FF2B5EF4-FFF2-40B4-BE49-F238E27FC236}">
                <a16:creationId xmlns:a16="http://schemas.microsoft.com/office/drawing/2014/main" id="{AB6CAC3E-8D21-4DC5-9EB6-CBE744DC354C}"/>
              </a:ext>
            </a:extLst>
          </p:cNvPr>
          <p:cNvSpPr txBox="1">
            <a:spLocks/>
          </p:cNvSpPr>
          <p:nvPr/>
        </p:nvSpPr>
        <p:spPr>
          <a:xfrm>
            <a:off x="-52086" y="2866086"/>
            <a:ext cx="12192000" cy="137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81299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Data locality is critical to GPU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458517" y="1729410"/>
            <a:ext cx="1192696" cy="100385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83125" y="1729409"/>
            <a:ext cx="1192696" cy="100385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Core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58517" y="2985053"/>
            <a:ext cx="1152083" cy="543339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L1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58517" y="3780184"/>
            <a:ext cx="2617304" cy="7123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L2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8517" y="4806192"/>
            <a:ext cx="2617304" cy="10402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628" y="6063962"/>
            <a:ext cx="427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Reuse-based (Cache Locality)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03881" y="2870791"/>
            <a:ext cx="2913321" cy="1775637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621A3-BCBD-4770-BC87-F75638293E9D}"/>
              </a:ext>
            </a:extLst>
          </p:cNvPr>
          <p:cNvSpPr txBox="1"/>
          <p:nvPr/>
        </p:nvSpPr>
        <p:spPr>
          <a:xfrm flipH="1">
            <a:off x="732480" y="2326813"/>
            <a:ext cx="5669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Two forms of data locality: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Reuse-based locality (cache locality)</a:t>
            </a:r>
          </a:p>
          <a:p>
            <a:endParaRPr lang="en-US" sz="3200" b="1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rPr>
              <a:t>NUMA locality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03431" y="2985053"/>
            <a:ext cx="1152083" cy="543339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L1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6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37" grpId="0" animBg="1"/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locality is critical to GPU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13693" y="6049213"/>
            <a:ext cx="2296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NUMA Locality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962053" y="494978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87687" y="494978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8538" y="3904769"/>
            <a:ext cx="1749287" cy="2012715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836974" y="3921331"/>
            <a:ext cx="1749287" cy="1996154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962053" y="269527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7687" y="2695278"/>
            <a:ext cx="1457739" cy="7704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948538" y="1650259"/>
            <a:ext cx="1749287" cy="2012715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836974" y="1666821"/>
            <a:ext cx="1749287" cy="1996154"/>
          </a:xfrm>
          <a:prstGeom prst="roundRect">
            <a:avLst/>
          </a:prstGeom>
          <a:noFill/>
          <a:ln w="3810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DBD33-F390-42CA-BC9B-0EDB7ACA1468}"/>
              </a:ext>
            </a:extLst>
          </p:cNvPr>
          <p:cNvSpPr txBox="1"/>
          <p:nvPr/>
        </p:nvSpPr>
        <p:spPr>
          <a:xfrm flipH="1">
            <a:off x="5893648" y="4857972"/>
            <a:ext cx="1054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NUMA 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Zone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A3FFF-90D8-4BC5-A2B1-EBF4F98E2242}"/>
              </a:ext>
            </a:extLst>
          </p:cNvPr>
          <p:cNvSpPr txBox="1"/>
          <p:nvPr/>
        </p:nvSpPr>
        <p:spPr>
          <a:xfrm flipH="1">
            <a:off x="10664957" y="4881358"/>
            <a:ext cx="1054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NUMA 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Zone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CED4D3-7171-4317-AC68-FE0C70C186D9}"/>
              </a:ext>
            </a:extLst>
          </p:cNvPr>
          <p:cNvSpPr txBox="1"/>
          <p:nvPr/>
        </p:nvSpPr>
        <p:spPr>
          <a:xfrm flipH="1">
            <a:off x="10642707" y="2574430"/>
            <a:ext cx="1054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NUMA 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Zone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AC03C4-5C4F-4B15-BF69-67E302A09720}"/>
              </a:ext>
            </a:extLst>
          </p:cNvPr>
          <p:cNvSpPr txBox="1"/>
          <p:nvPr/>
        </p:nvSpPr>
        <p:spPr>
          <a:xfrm flipH="1">
            <a:off x="5957552" y="2603462"/>
            <a:ext cx="1054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NUMA 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Zone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5621A3-BCBD-4770-BC87-F75638293E9D}"/>
              </a:ext>
            </a:extLst>
          </p:cNvPr>
          <p:cNvSpPr txBox="1"/>
          <p:nvPr/>
        </p:nvSpPr>
        <p:spPr>
          <a:xfrm flipH="1">
            <a:off x="732480" y="2326813"/>
            <a:ext cx="5669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Two forms of data locality: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rPr>
              <a:t>Reuse-based locality (cache locality)</a:t>
            </a:r>
          </a:p>
          <a:p>
            <a:endParaRPr lang="en-US" sz="3200" b="1" dirty="0">
              <a:solidFill>
                <a:srgbClr val="009900"/>
              </a:solidFill>
              <a:latin typeface="Myriad Pro Cond" panose="020B0506030403020204" pitchFamily="34" charset="0"/>
            </a:endParaRP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NUMA locality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18595" y="1767247"/>
            <a:ext cx="1278554" cy="819372"/>
            <a:chOff x="7218595" y="1767247"/>
            <a:chExt cx="1278554" cy="819372"/>
          </a:xfrm>
        </p:grpSpPr>
        <p:sp>
          <p:nvSpPr>
            <p:cNvPr id="33" name="Rounded Rectangle 32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08716" y="1767247"/>
            <a:ext cx="1278554" cy="819372"/>
            <a:chOff x="7218595" y="1767247"/>
            <a:chExt cx="1278554" cy="819372"/>
          </a:xfrm>
        </p:grpSpPr>
        <p:sp>
          <p:nvSpPr>
            <p:cNvPr id="42" name="Rounded Rectangle 41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83904" y="4036722"/>
            <a:ext cx="1278554" cy="819372"/>
            <a:chOff x="7218595" y="1767247"/>
            <a:chExt cx="1278554" cy="819372"/>
          </a:xfrm>
        </p:grpSpPr>
        <p:sp>
          <p:nvSpPr>
            <p:cNvPr id="48" name="Rounded Rectangle 47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044336" y="4050598"/>
            <a:ext cx="1278554" cy="819372"/>
            <a:chOff x="7218595" y="1767247"/>
            <a:chExt cx="1278554" cy="819372"/>
          </a:xfrm>
        </p:grpSpPr>
        <p:sp>
          <p:nvSpPr>
            <p:cNvPr id="54" name="Rounded Rectangle 53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00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2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F34CE3-0B37-440D-8B84-E89890CF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174"/>
            <a:ext cx="10515600" cy="54837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The GPU execution and programming models are designed to explicitly express </a:t>
            </a:r>
            <a:r>
              <a:rPr lang="en-US" sz="3600" u="sng" dirty="0"/>
              <a:t>parallelism</a:t>
            </a:r>
            <a:r>
              <a:rPr lang="en-US" sz="3600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i="1" dirty="0"/>
              <a:t>But there is no explicit way to express </a:t>
            </a:r>
            <a:r>
              <a:rPr lang="en-US" sz="3600" i="1" u="sng" dirty="0"/>
              <a:t>data locality</a:t>
            </a:r>
          </a:p>
          <a:p>
            <a:pPr marL="0" indent="0">
              <a:buNone/>
            </a:pPr>
            <a:endParaRPr lang="en-US" sz="3600" i="1" u="sng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Exploiting data locality in GPUs is a challenging and elusive feat</a:t>
            </a:r>
          </a:p>
          <a:p>
            <a:pPr marL="0" indent="0">
              <a:buNone/>
            </a:pPr>
            <a:endParaRPr lang="en-US" sz="3600" i="1" u="sng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EE781-A97F-434D-8E76-EB8C3F45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9A9185-6DB3-4C67-81C3-1694CC53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case study in leveraging data locality: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6CC9C-C5A7-416D-903D-8D442CFA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1602"/>
            <a:ext cx="2743200" cy="365125"/>
          </a:xfrm>
        </p:spPr>
        <p:txBody>
          <a:bodyPr/>
          <a:lstStyle/>
          <a:p>
            <a:fld id="{2C27E80B-A655-44B0-A6D9-E5EAFBEBB6E2}" type="slidenum">
              <a:rPr lang="en-US" smtClean="0"/>
              <a:t>7</a:t>
            </a:fld>
            <a:endParaRPr lang="en-US"/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CC08B49-9CC4-4CCB-A33A-235B23DF6D34}"/>
              </a:ext>
            </a:extLst>
          </p:cNvPr>
          <p:cNvCxnSpPr>
            <a:cxnSpLocks/>
          </p:cNvCxnSpPr>
          <p:nvPr/>
        </p:nvCxnSpPr>
        <p:spPr>
          <a:xfrm>
            <a:off x="6190163" y="5495918"/>
            <a:ext cx="3430915" cy="0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D62FA2D2-3252-423F-B7B5-3C7D4CEF5C46}"/>
              </a:ext>
            </a:extLst>
          </p:cNvPr>
          <p:cNvSpPr txBox="1"/>
          <p:nvPr/>
        </p:nvSpPr>
        <p:spPr>
          <a:xfrm>
            <a:off x="8439710" y="4100640"/>
            <a:ext cx="1200278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57AF0ECA-4763-4D0B-AF96-358F5779CE72}"/>
              </a:ext>
            </a:extLst>
          </p:cNvPr>
          <p:cNvCxnSpPr>
            <a:cxnSpLocks/>
          </p:cNvCxnSpPr>
          <p:nvPr/>
        </p:nvCxnSpPr>
        <p:spPr>
          <a:xfrm flipH="1" flipV="1">
            <a:off x="5747742" y="2373517"/>
            <a:ext cx="23460" cy="2804312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8998997E-00E6-47D8-AF9B-2937A5AC9A37}"/>
              </a:ext>
            </a:extLst>
          </p:cNvPr>
          <p:cNvSpPr txBox="1"/>
          <p:nvPr/>
        </p:nvSpPr>
        <p:spPr>
          <a:xfrm>
            <a:off x="6238417" y="2341670"/>
            <a:ext cx="1107851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aphicFrame>
        <p:nvGraphicFramePr>
          <p:cNvPr id="349" name="Table 348">
            <a:extLst>
              <a:ext uri="{FF2B5EF4-FFF2-40B4-BE49-F238E27FC236}">
                <a16:creationId xmlns:a16="http://schemas.microsoft.com/office/drawing/2014/main" id="{D5B9F60C-9668-48E4-967C-95EC79166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91028"/>
              </p:ext>
            </p:extLst>
          </p:nvPr>
        </p:nvGraphicFramePr>
        <p:xfrm>
          <a:off x="6089195" y="2373517"/>
          <a:ext cx="3445488" cy="2814831"/>
        </p:xfrm>
        <a:graphic>
          <a:graphicData uri="http://schemas.openxmlformats.org/drawingml/2006/table">
            <a:tbl>
              <a:tblPr firstRow="1" bandRow="1"/>
              <a:tblGrid>
                <a:gridCol w="86137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pSp>
        <p:nvGrpSpPr>
          <p:cNvPr id="350" name="All thread blocks">
            <a:extLst>
              <a:ext uri="{FF2B5EF4-FFF2-40B4-BE49-F238E27FC236}">
                <a16:creationId xmlns:a16="http://schemas.microsoft.com/office/drawing/2014/main" id="{075A4D1C-763B-4182-AB90-4487FB4AAB5C}"/>
              </a:ext>
            </a:extLst>
          </p:cNvPr>
          <p:cNvGrpSpPr/>
          <p:nvPr/>
        </p:nvGrpSpPr>
        <p:grpSpPr>
          <a:xfrm>
            <a:off x="6154618" y="2519012"/>
            <a:ext cx="3287153" cy="2563423"/>
            <a:chOff x="6141515" y="2508493"/>
            <a:chExt cx="3287153" cy="2563423"/>
          </a:xfrm>
        </p:grpSpPr>
        <p:grpSp>
          <p:nvGrpSpPr>
            <p:cNvPr id="351" name="Thread Block">
              <a:extLst>
                <a:ext uri="{FF2B5EF4-FFF2-40B4-BE49-F238E27FC236}">
                  <a16:creationId xmlns:a16="http://schemas.microsoft.com/office/drawing/2014/main" id="{4E808DB6-6EE1-405E-83D8-E2A61A180498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397" name="Freeform 34">
                <a:extLst>
                  <a:ext uri="{FF2B5EF4-FFF2-40B4-BE49-F238E27FC236}">
                    <a16:creationId xmlns:a16="http://schemas.microsoft.com/office/drawing/2014/main" id="{D249BA60-2E31-4885-9132-777C3CAF761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8" name="Freeform 35">
                <a:extLst>
                  <a:ext uri="{FF2B5EF4-FFF2-40B4-BE49-F238E27FC236}">
                    <a16:creationId xmlns:a16="http://schemas.microsoft.com/office/drawing/2014/main" id="{5D28E2C2-13A0-4D98-9CC6-90B254E9C70E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9" name="Freeform 36">
                <a:extLst>
                  <a:ext uri="{FF2B5EF4-FFF2-40B4-BE49-F238E27FC236}">
                    <a16:creationId xmlns:a16="http://schemas.microsoft.com/office/drawing/2014/main" id="{154A7B90-5E9F-4092-BE3F-BFFB6861A8E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Thread Block">
              <a:extLst>
                <a:ext uri="{FF2B5EF4-FFF2-40B4-BE49-F238E27FC236}">
                  <a16:creationId xmlns:a16="http://schemas.microsoft.com/office/drawing/2014/main" id="{EA08FC20-C945-46EF-A66B-DD283C996CDF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394" name="Freeform 39">
                <a:extLst>
                  <a:ext uri="{FF2B5EF4-FFF2-40B4-BE49-F238E27FC236}">
                    <a16:creationId xmlns:a16="http://schemas.microsoft.com/office/drawing/2014/main" id="{7E8D4F92-49B7-4456-833C-64D42BF74A5F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5" name="Freeform 40">
                <a:extLst>
                  <a:ext uri="{FF2B5EF4-FFF2-40B4-BE49-F238E27FC236}">
                    <a16:creationId xmlns:a16="http://schemas.microsoft.com/office/drawing/2014/main" id="{57AA7BCC-2793-4A29-8976-31294AA964ED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6" name="Freeform 46">
                <a:extLst>
                  <a:ext uri="{FF2B5EF4-FFF2-40B4-BE49-F238E27FC236}">
                    <a16:creationId xmlns:a16="http://schemas.microsoft.com/office/drawing/2014/main" id="{C25D3FD7-B430-4B34-9209-4053A2C3963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Thread Block">
              <a:extLst>
                <a:ext uri="{FF2B5EF4-FFF2-40B4-BE49-F238E27FC236}">
                  <a16:creationId xmlns:a16="http://schemas.microsoft.com/office/drawing/2014/main" id="{363A3824-E49C-41ED-8EAB-CF471772F2E7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391" name="Freeform 50">
                <a:extLst>
                  <a:ext uri="{FF2B5EF4-FFF2-40B4-BE49-F238E27FC236}">
                    <a16:creationId xmlns:a16="http://schemas.microsoft.com/office/drawing/2014/main" id="{EEC28B00-BA4C-45FB-8502-5B427444DC7B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2" name="Freeform 52">
                <a:extLst>
                  <a:ext uri="{FF2B5EF4-FFF2-40B4-BE49-F238E27FC236}">
                    <a16:creationId xmlns:a16="http://schemas.microsoft.com/office/drawing/2014/main" id="{61767F79-976B-4BC5-AEB5-97DBEDA821A8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3" name="Freeform 54">
                <a:extLst>
                  <a:ext uri="{FF2B5EF4-FFF2-40B4-BE49-F238E27FC236}">
                    <a16:creationId xmlns:a16="http://schemas.microsoft.com/office/drawing/2014/main" id="{1230A126-6AD3-4C03-8369-2BD7633205C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Thread Block">
              <a:extLst>
                <a:ext uri="{FF2B5EF4-FFF2-40B4-BE49-F238E27FC236}">
                  <a16:creationId xmlns:a16="http://schemas.microsoft.com/office/drawing/2014/main" id="{1974454E-A44F-4461-96E2-C3ECABF77740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388" name="Freeform 57">
                <a:extLst>
                  <a:ext uri="{FF2B5EF4-FFF2-40B4-BE49-F238E27FC236}">
                    <a16:creationId xmlns:a16="http://schemas.microsoft.com/office/drawing/2014/main" id="{CC236C5E-9CD6-4143-A202-50F439FB33B1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9" name="Freeform 60">
                <a:extLst>
                  <a:ext uri="{FF2B5EF4-FFF2-40B4-BE49-F238E27FC236}">
                    <a16:creationId xmlns:a16="http://schemas.microsoft.com/office/drawing/2014/main" id="{3544D8EB-2A9F-4005-9221-462F4DA82F61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0" name="Freeform 61">
                <a:extLst>
                  <a:ext uri="{FF2B5EF4-FFF2-40B4-BE49-F238E27FC236}">
                    <a16:creationId xmlns:a16="http://schemas.microsoft.com/office/drawing/2014/main" id="{CA88A546-1DB6-435A-95C8-D9AE5C90AA33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Thread Block">
              <a:extLst>
                <a:ext uri="{FF2B5EF4-FFF2-40B4-BE49-F238E27FC236}">
                  <a16:creationId xmlns:a16="http://schemas.microsoft.com/office/drawing/2014/main" id="{284164BD-357D-4864-B2A6-863794162163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385" name="Freeform 83">
                <a:extLst>
                  <a:ext uri="{FF2B5EF4-FFF2-40B4-BE49-F238E27FC236}">
                    <a16:creationId xmlns:a16="http://schemas.microsoft.com/office/drawing/2014/main" id="{03770061-B75E-47D7-9D50-2BF5AAB6195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6" name="Freeform 84">
                <a:extLst>
                  <a:ext uri="{FF2B5EF4-FFF2-40B4-BE49-F238E27FC236}">
                    <a16:creationId xmlns:a16="http://schemas.microsoft.com/office/drawing/2014/main" id="{92CF5B7F-4D57-4597-847D-213E763CEF27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7" name="Freeform 85">
                <a:extLst>
                  <a:ext uri="{FF2B5EF4-FFF2-40B4-BE49-F238E27FC236}">
                    <a16:creationId xmlns:a16="http://schemas.microsoft.com/office/drawing/2014/main" id="{7FD0F70B-430F-440F-BA3F-3DE77FA1ABAA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DB6BACBD-4B54-4B47-8FED-8F39A699BD7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361" name="Thread Block">
                <a:extLst>
                  <a:ext uri="{FF2B5EF4-FFF2-40B4-BE49-F238E27FC236}">
                    <a16:creationId xmlns:a16="http://schemas.microsoft.com/office/drawing/2014/main" id="{01346BAB-207A-4AE4-A346-831737E5E473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382" name="Freeform 57">
                  <a:extLst>
                    <a:ext uri="{FF2B5EF4-FFF2-40B4-BE49-F238E27FC236}">
                      <a16:creationId xmlns:a16="http://schemas.microsoft.com/office/drawing/2014/main" id="{288F4359-9166-4E31-BFE1-EF2C2D8189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60">
                  <a:extLst>
                    <a:ext uri="{FF2B5EF4-FFF2-40B4-BE49-F238E27FC236}">
                      <a16:creationId xmlns:a16="http://schemas.microsoft.com/office/drawing/2014/main" id="{66DBD84D-4105-4632-B842-1D3D7345CDBD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61">
                  <a:extLst>
                    <a:ext uri="{FF2B5EF4-FFF2-40B4-BE49-F238E27FC236}">
                      <a16:creationId xmlns:a16="http://schemas.microsoft.com/office/drawing/2014/main" id="{87850C30-B3E8-43F5-8DE2-B1AF04B574CC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2" name="Thread Block">
                <a:extLst>
                  <a:ext uri="{FF2B5EF4-FFF2-40B4-BE49-F238E27FC236}">
                    <a16:creationId xmlns:a16="http://schemas.microsoft.com/office/drawing/2014/main" id="{0C9CA9D2-7884-47C9-9CE8-CE9B6CD29FF9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379" name="Freeform 57">
                  <a:extLst>
                    <a:ext uri="{FF2B5EF4-FFF2-40B4-BE49-F238E27FC236}">
                      <a16:creationId xmlns:a16="http://schemas.microsoft.com/office/drawing/2014/main" id="{334F3243-9FE1-48BD-8E69-5121E9C415AB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60">
                  <a:extLst>
                    <a:ext uri="{FF2B5EF4-FFF2-40B4-BE49-F238E27FC236}">
                      <a16:creationId xmlns:a16="http://schemas.microsoft.com/office/drawing/2014/main" id="{BCEA4506-C366-4DF6-81BA-F76329C2E39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61">
                  <a:extLst>
                    <a:ext uri="{FF2B5EF4-FFF2-40B4-BE49-F238E27FC236}">
                      <a16:creationId xmlns:a16="http://schemas.microsoft.com/office/drawing/2014/main" id="{BC1377F0-4801-40CB-92B9-3E1E440B8FD7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" name="Thread Block">
                <a:extLst>
                  <a:ext uri="{FF2B5EF4-FFF2-40B4-BE49-F238E27FC236}">
                    <a16:creationId xmlns:a16="http://schemas.microsoft.com/office/drawing/2014/main" id="{8C8004D9-D1C2-4C15-8AE7-4B8A11262905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376" name="Freeform 83">
                  <a:extLst>
                    <a:ext uri="{FF2B5EF4-FFF2-40B4-BE49-F238E27FC236}">
                      <a16:creationId xmlns:a16="http://schemas.microsoft.com/office/drawing/2014/main" id="{E75679D8-404A-48BB-B883-E08905D0DC7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84">
                  <a:extLst>
                    <a:ext uri="{FF2B5EF4-FFF2-40B4-BE49-F238E27FC236}">
                      <a16:creationId xmlns:a16="http://schemas.microsoft.com/office/drawing/2014/main" id="{EB9B88B1-CA99-4186-AEE8-9A0B9AFE42E7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85">
                  <a:extLst>
                    <a:ext uri="{FF2B5EF4-FFF2-40B4-BE49-F238E27FC236}">
                      <a16:creationId xmlns:a16="http://schemas.microsoft.com/office/drawing/2014/main" id="{A84253D4-7811-4510-9494-4AE634D8B852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4" name="Thread Block">
                <a:extLst>
                  <a:ext uri="{FF2B5EF4-FFF2-40B4-BE49-F238E27FC236}">
                    <a16:creationId xmlns:a16="http://schemas.microsoft.com/office/drawing/2014/main" id="{63578285-F055-4D2C-88C9-C3BFE9E2ABDF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373" name="Freeform 83">
                  <a:extLst>
                    <a:ext uri="{FF2B5EF4-FFF2-40B4-BE49-F238E27FC236}">
                      <a16:creationId xmlns:a16="http://schemas.microsoft.com/office/drawing/2014/main" id="{F65459FA-FAE9-410C-BFF7-F86647BD81C4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84">
                  <a:extLst>
                    <a:ext uri="{FF2B5EF4-FFF2-40B4-BE49-F238E27FC236}">
                      <a16:creationId xmlns:a16="http://schemas.microsoft.com/office/drawing/2014/main" id="{190DEA59-9DC2-4A6B-936E-1A27326C7483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85">
                  <a:extLst>
                    <a:ext uri="{FF2B5EF4-FFF2-40B4-BE49-F238E27FC236}">
                      <a16:creationId xmlns:a16="http://schemas.microsoft.com/office/drawing/2014/main" id="{3AA7AF28-3764-4A92-8A5D-170E7DDAD9CE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5" name="Thread Block">
                <a:extLst>
                  <a:ext uri="{FF2B5EF4-FFF2-40B4-BE49-F238E27FC236}">
                    <a16:creationId xmlns:a16="http://schemas.microsoft.com/office/drawing/2014/main" id="{CF33201E-CACF-403A-BB77-0750A4494A54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370" name="Freeform 83">
                  <a:extLst>
                    <a:ext uri="{FF2B5EF4-FFF2-40B4-BE49-F238E27FC236}">
                      <a16:creationId xmlns:a16="http://schemas.microsoft.com/office/drawing/2014/main" id="{283E904D-9C38-470F-BC0D-125215AAF53D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84">
                  <a:extLst>
                    <a:ext uri="{FF2B5EF4-FFF2-40B4-BE49-F238E27FC236}">
                      <a16:creationId xmlns:a16="http://schemas.microsoft.com/office/drawing/2014/main" id="{86B00A54-9CDE-4C71-964D-03EED85412D7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85">
                  <a:extLst>
                    <a:ext uri="{FF2B5EF4-FFF2-40B4-BE49-F238E27FC236}">
                      <a16:creationId xmlns:a16="http://schemas.microsoft.com/office/drawing/2014/main" id="{9CB9D3AC-974D-461F-A503-C0EFF4E25D62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" name="Thread Block">
                <a:extLst>
                  <a:ext uri="{FF2B5EF4-FFF2-40B4-BE49-F238E27FC236}">
                    <a16:creationId xmlns:a16="http://schemas.microsoft.com/office/drawing/2014/main" id="{95010A5E-B23B-490F-A2DA-0EF5220C36CE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367" name="Freeform 83">
                  <a:extLst>
                    <a:ext uri="{FF2B5EF4-FFF2-40B4-BE49-F238E27FC236}">
                      <a16:creationId xmlns:a16="http://schemas.microsoft.com/office/drawing/2014/main" id="{6C1C65BE-47B3-457B-A5A0-5B21A4E2F56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84">
                  <a:extLst>
                    <a:ext uri="{FF2B5EF4-FFF2-40B4-BE49-F238E27FC236}">
                      <a16:creationId xmlns:a16="http://schemas.microsoft.com/office/drawing/2014/main" id="{9B5C2CA8-86CC-4600-A8AE-AB66B878CCAA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85">
                  <a:extLst>
                    <a:ext uri="{FF2B5EF4-FFF2-40B4-BE49-F238E27FC236}">
                      <a16:creationId xmlns:a16="http://schemas.microsoft.com/office/drawing/2014/main" id="{3CCBFEFF-25A6-49D8-86D7-4DDE3A6CEE8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7" name="Thread Block">
              <a:extLst>
                <a:ext uri="{FF2B5EF4-FFF2-40B4-BE49-F238E27FC236}">
                  <a16:creationId xmlns:a16="http://schemas.microsoft.com/office/drawing/2014/main" id="{61F75FD3-7ACD-4DD8-AFA6-4641F85B82B2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358" name="Freeform 83">
                <a:extLst>
                  <a:ext uri="{FF2B5EF4-FFF2-40B4-BE49-F238E27FC236}">
                    <a16:creationId xmlns:a16="http://schemas.microsoft.com/office/drawing/2014/main" id="{BB89CA64-B751-4A8D-9F26-6B7F8CFF794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59" name="Freeform 84">
                <a:extLst>
                  <a:ext uri="{FF2B5EF4-FFF2-40B4-BE49-F238E27FC236}">
                    <a16:creationId xmlns:a16="http://schemas.microsoft.com/office/drawing/2014/main" id="{FE7E60FC-0F37-417A-AB33-70F97605B1CB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0" name="Freeform 85">
                <a:extLst>
                  <a:ext uri="{FF2B5EF4-FFF2-40B4-BE49-F238E27FC236}">
                    <a16:creationId xmlns:a16="http://schemas.microsoft.com/office/drawing/2014/main" id="{E7B12E22-C4E8-498C-AD0D-01C422DE7F8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1CA77D0-E142-4C93-8C74-F751F0391AE4}"/>
              </a:ext>
            </a:extLst>
          </p:cNvPr>
          <p:cNvCxnSpPr>
            <a:cxnSpLocks/>
          </p:cNvCxnSpPr>
          <p:nvPr/>
        </p:nvCxnSpPr>
        <p:spPr>
          <a:xfrm flipH="1" flipV="1">
            <a:off x="6030753" y="1858048"/>
            <a:ext cx="336023" cy="51546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1D30C2E7-619C-470C-8A80-93464DF174C9}"/>
              </a:ext>
            </a:extLst>
          </p:cNvPr>
          <p:cNvCxnSpPr>
            <a:cxnSpLocks/>
          </p:cNvCxnSpPr>
          <p:nvPr/>
        </p:nvCxnSpPr>
        <p:spPr>
          <a:xfrm flipH="1" flipV="1">
            <a:off x="6065351" y="1830722"/>
            <a:ext cx="1401887" cy="54279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graphicFrame>
        <p:nvGraphicFramePr>
          <p:cNvPr id="403" name="Table 402">
            <a:extLst>
              <a:ext uri="{FF2B5EF4-FFF2-40B4-BE49-F238E27FC236}">
                <a16:creationId xmlns:a16="http://schemas.microsoft.com/office/drawing/2014/main" id="{408D466B-4C3C-49BC-863D-A1824549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71058"/>
              </p:ext>
            </p:extLst>
          </p:nvPr>
        </p:nvGraphicFramePr>
        <p:xfrm>
          <a:off x="1347139" y="2373516"/>
          <a:ext cx="3172784" cy="2814831"/>
        </p:xfrm>
        <a:graphic>
          <a:graphicData uri="http://schemas.openxmlformats.org/drawingml/2006/table">
            <a:tbl>
              <a:tblPr firstRow="1" bandRow="1"/>
              <a:tblGrid>
                <a:gridCol w="793196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404" name="TextBox 403">
            <a:extLst>
              <a:ext uri="{FF2B5EF4-FFF2-40B4-BE49-F238E27FC236}">
                <a16:creationId xmlns:a16="http://schemas.microsoft.com/office/drawing/2014/main" id="{42F05460-7A1C-45E7-8EA6-4BC1302B723D}"/>
              </a:ext>
            </a:extLst>
          </p:cNvPr>
          <p:cNvSpPr txBox="1"/>
          <p:nvPr/>
        </p:nvSpPr>
        <p:spPr>
          <a:xfrm>
            <a:off x="782867" y="5761980"/>
            <a:ext cx="3781806" cy="5355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A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15FAD0CE-11C7-4AE5-A88E-774DA3D7CC56}"/>
              </a:ext>
            </a:extLst>
          </p:cNvPr>
          <p:cNvCxnSpPr>
            <a:cxnSpLocks/>
          </p:cNvCxnSpPr>
          <p:nvPr/>
        </p:nvCxnSpPr>
        <p:spPr>
          <a:xfrm>
            <a:off x="1338840" y="5495918"/>
            <a:ext cx="3430915" cy="0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710BE191-A1D0-464A-8FE3-A17942BAAFD2}"/>
              </a:ext>
            </a:extLst>
          </p:cNvPr>
          <p:cNvSpPr txBox="1"/>
          <p:nvPr/>
        </p:nvSpPr>
        <p:spPr>
          <a:xfrm>
            <a:off x="2325093" y="5314608"/>
            <a:ext cx="1200278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116F354E-B251-4C38-B6AC-A3AEC21F266B}"/>
              </a:ext>
            </a:extLst>
          </p:cNvPr>
          <p:cNvCxnSpPr>
            <a:cxnSpLocks/>
          </p:cNvCxnSpPr>
          <p:nvPr/>
        </p:nvCxnSpPr>
        <p:spPr>
          <a:xfrm flipH="1" flipV="1">
            <a:off x="1023714" y="2386104"/>
            <a:ext cx="23460" cy="2804312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id="{4CA5E8A2-4D97-4A78-8285-82739270CED3}"/>
              </a:ext>
            </a:extLst>
          </p:cNvPr>
          <p:cNvSpPr txBox="1"/>
          <p:nvPr/>
        </p:nvSpPr>
        <p:spPr>
          <a:xfrm>
            <a:off x="162626" y="3540865"/>
            <a:ext cx="1107851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aphicFrame>
        <p:nvGraphicFramePr>
          <p:cNvPr id="415" name="Table 414">
            <a:extLst>
              <a:ext uri="{FF2B5EF4-FFF2-40B4-BE49-F238E27FC236}">
                <a16:creationId xmlns:a16="http://schemas.microsoft.com/office/drawing/2014/main" id="{561570CC-3226-4FDA-B245-3575728EF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3647"/>
              </p:ext>
            </p:extLst>
          </p:nvPr>
        </p:nvGraphicFramePr>
        <p:xfrm>
          <a:off x="6096014" y="2360113"/>
          <a:ext cx="3445488" cy="2814831"/>
        </p:xfrm>
        <a:graphic>
          <a:graphicData uri="http://schemas.openxmlformats.org/drawingml/2006/table">
            <a:tbl>
              <a:tblPr firstRow="1" bandRow="1"/>
              <a:tblGrid>
                <a:gridCol w="86137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pSp>
        <p:nvGrpSpPr>
          <p:cNvPr id="416" name="Group 415">
            <a:extLst>
              <a:ext uri="{FF2B5EF4-FFF2-40B4-BE49-F238E27FC236}">
                <a16:creationId xmlns:a16="http://schemas.microsoft.com/office/drawing/2014/main" id="{6EABBD0F-9E9E-4EF6-8697-D65934D90767}"/>
              </a:ext>
            </a:extLst>
          </p:cNvPr>
          <p:cNvGrpSpPr/>
          <p:nvPr/>
        </p:nvGrpSpPr>
        <p:grpSpPr>
          <a:xfrm>
            <a:off x="6154618" y="2531599"/>
            <a:ext cx="3287153" cy="2563423"/>
            <a:chOff x="4730903" y="3766293"/>
            <a:chExt cx="3287153" cy="2563423"/>
          </a:xfrm>
        </p:grpSpPr>
        <p:grpSp>
          <p:nvGrpSpPr>
            <p:cNvPr id="417" name="Thread Block">
              <a:extLst>
                <a:ext uri="{FF2B5EF4-FFF2-40B4-BE49-F238E27FC236}">
                  <a16:creationId xmlns:a16="http://schemas.microsoft.com/office/drawing/2014/main" id="{FDF0415A-1C17-4A5E-A6EA-3F10A5D8EBEC}"/>
                </a:ext>
              </a:extLst>
            </p:cNvPr>
            <p:cNvGrpSpPr/>
            <p:nvPr/>
          </p:nvGrpSpPr>
          <p:grpSpPr>
            <a:xfrm>
              <a:off x="4773272" y="3797797"/>
              <a:ext cx="670846" cy="653050"/>
              <a:chOff x="8166605" y="4810468"/>
              <a:chExt cx="1672371" cy="1347850"/>
            </a:xfrm>
          </p:grpSpPr>
          <p:sp>
            <p:nvSpPr>
              <p:cNvPr id="463" name="Freeform 34">
                <a:extLst>
                  <a:ext uri="{FF2B5EF4-FFF2-40B4-BE49-F238E27FC236}">
                    <a16:creationId xmlns:a16="http://schemas.microsoft.com/office/drawing/2014/main" id="{2F762E45-CEF8-4291-9274-97F02B47689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4" name="Freeform 35">
                <a:extLst>
                  <a:ext uri="{FF2B5EF4-FFF2-40B4-BE49-F238E27FC236}">
                    <a16:creationId xmlns:a16="http://schemas.microsoft.com/office/drawing/2014/main" id="{C2647E5F-EAC3-4D92-AF43-F185DFA283E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5" name="Freeform 36">
                <a:extLst>
                  <a:ext uri="{FF2B5EF4-FFF2-40B4-BE49-F238E27FC236}">
                    <a16:creationId xmlns:a16="http://schemas.microsoft.com/office/drawing/2014/main" id="{4F07BB3C-F647-4444-9FE3-DFB1F0D3F5B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18" name="Thread Block">
              <a:extLst>
                <a:ext uri="{FF2B5EF4-FFF2-40B4-BE49-F238E27FC236}">
                  <a16:creationId xmlns:a16="http://schemas.microsoft.com/office/drawing/2014/main" id="{07FF340B-2E8A-4DC2-8DDC-45845393CC06}"/>
                </a:ext>
              </a:extLst>
            </p:cNvPr>
            <p:cNvGrpSpPr/>
            <p:nvPr/>
          </p:nvGrpSpPr>
          <p:grpSpPr>
            <a:xfrm>
              <a:off x="4730903" y="4705865"/>
              <a:ext cx="707355" cy="634855"/>
              <a:chOff x="8166605" y="4810468"/>
              <a:chExt cx="1672371" cy="1347850"/>
            </a:xfrm>
          </p:grpSpPr>
          <p:sp>
            <p:nvSpPr>
              <p:cNvPr id="460" name="Freeform 39">
                <a:extLst>
                  <a:ext uri="{FF2B5EF4-FFF2-40B4-BE49-F238E27FC236}">
                    <a16:creationId xmlns:a16="http://schemas.microsoft.com/office/drawing/2014/main" id="{FBCEAF8F-9770-4115-B63C-5982C0F1A1D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1" name="Freeform 40">
                <a:extLst>
                  <a:ext uri="{FF2B5EF4-FFF2-40B4-BE49-F238E27FC236}">
                    <a16:creationId xmlns:a16="http://schemas.microsoft.com/office/drawing/2014/main" id="{8537B7B5-4359-48D1-BCCC-94BB07A48E5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2" name="Freeform 46">
                <a:extLst>
                  <a:ext uri="{FF2B5EF4-FFF2-40B4-BE49-F238E27FC236}">
                    <a16:creationId xmlns:a16="http://schemas.microsoft.com/office/drawing/2014/main" id="{E1C6EFDB-031F-4E52-822E-5EE2FEA63ABF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19" name="Thread Block">
              <a:extLst>
                <a:ext uri="{FF2B5EF4-FFF2-40B4-BE49-F238E27FC236}">
                  <a16:creationId xmlns:a16="http://schemas.microsoft.com/office/drawing/2014/main" id="{5909E23A-BF83-45DD-8594-4D10EA7DF033}"/>
                </a:ext>
              </a:extLst>
            </p:cNvPr>
            <p:cNvGrpSpPr/>
            <p:nvPr/>
          </p:nvGrpSpPr>
          <p:grpSpPr>
            <a:xfrm>
              <a:off x="4757275" y="5669237"/>
              <a:ext cx="654609" cy="567372"/>
              <a:chOff x="8166605" y="4810468"/>
              <a:chExt cx="1672371" cy="1347850"/>
            </a:xfrm>
          </p:grpSpPr>
          <p:sp>
            <p:nvSpPr>
              <p:cNvPr id="457" name="Freeform 50">
                <a:extLst>
                  <a:ext uri="{FF2B5EF4-FFF2-40B4-BE49-F238E27FC236}">
                    <a16:creationId xmlns:a16="http://schemas.microsoft.com/office/drawing/2014/main" id="{65FBEC87-AA32-45B1-9C60-F5D630D9B3A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8" name="Freeform 52">
                <a:extLst>
                  <a:ext uri="{FF2B5EF4-FFF2-40B4-BE49-F238E27FC236}">
                    <a16:creationId xmlns:a16="http://schemas.microsoft.com/office/drawing/2014/main" id="{4D567352-E267-4F3A-A5A5-65A899EB7A93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9" name="Freeform 54">
                <a:extLst>
                  <a:ext uri="{FF2B5EF4-FFF2-40B4-BE49-F238E27FC236}">
                    <a16:creationId xmlns:a16="http://schemas.microsoft.com/office/drawing/2014/main" id="{036C3267-9E07-413D-8BA4-D9F5277F7381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20" name="Thread Block">
              <a:extLst>
                <a:ext uri="{FF2B5EF4-FFF2-40B4-BE49-F238E27FC236}">
                  <a16:creationId xmlns:a16="http://schemas.microsoft.com/office/drawing/2014/main" id="{72A27291-E4F2-4443-B0D9-BF9911FF1F70}"/>
                </a:ext>
              </a:extLst>
            </p:cNvPr>
            <p:cNvGrpSpPr/>
            <p:nvPr/>
          </p:nvGrpSpPr>
          <p:grpSpPr>
            <a:xfrm>
              <a:off x="5565063" y="3766293"/>
              <a:ext cx="694619" cy="699455"/>
              <a:chOff x="8166605" y="4810468"/>
              <a:chExt cx="1672371" cy="1347850"/>
            </a:xfrm>
          </p:grpSpPr>
          <p:sp>
            <p:nvSpPr>
              <p:cNvPr id="454" name="Freeform 57">
                <a:extLst>
                  <a:ext uri="{FF2B5EF4-FFF2-40B4-BE49-F238E27FC236}">
                    <a16:creationId xmlns:a16="http://schemas.microsoft.com/office/drawing/2014/main" id="{B786CAA9-A14C-40F4-A6A3-7EDFB4D7380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5" name="Freeform 60">
                <a:extLst>
                  <a:ext uri="{FF2B5EF4-FFF2-40B4-BE49-F238E27FC236}">
                    <a16:creationId xmlns:a16="http://schemas.microsoft.com/office/drawing/2014/main" id="{F790E1B8-AD43-478E-9CE4-3C1021B6F8BA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6" name="Freeform 61">
                <a:extLst>
                  <a:ext uri="{FF2B5EF4-FFF2-40B4-BE49-F238E27FC236}">
                    <a16:creationId xmlns:a16="http://schemas.microsoft.com/office/drawing/2014/main" id="{DFF138FA-6C56-4B98-960A-C5A042DE237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Thread Block">
              <a:extLst>
                <a:ext uri="{FF2B5EF4-FFF2-40B4-BE49-F238E27FC236}">
                  <a16:creationId xmlns:a16="http://schemas.microsoft.com/office/drawing/2014/main" id="{833628B4-3017-4E01-A821-3ABD25F29425}"/>
                </a:ext>
              </a:extLst>
            </p:cNvPr>
            <p:cNvGrpSpPr/>
            <p:nvPr/>
          </p:nvGrpSpPr>
          <p:grpSpPr>
            <a:xfrm>
              <a:off x="7361170" y="3798072"/>
              <a:ext cx="656886" cy="628915"/>
              <a:chOff x="8166605" y="4810468"/>
              <a:chExt cx="1672371" cy="1347850"/>
            </a:xfrm>
          </p:grpSpPr>
          <p:sp>
            <p:nvSpPr>
              <p:cNvPr id="451" name="Freeform 83">
                <a:extLst>
                  <a:ext uri="{FF2B5EF4-FFF2-40B4-BE49-F238E27FC236}">
                    <a16:creationId xmlns:a16="http://schemas.microsoft.com/office/drawing/2014/main" id="{0E017B20-C4D3-4686-A66C-B68B74A59B08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2" name="Freeform 84">
                <a:extLst>
                  <a:ext uri="{FF2B5EF4-FFF2-40B4-BE49-F238E27FC236}">
                    <a16:creationId xmlns:a16="http://schemas.microsoft.com/office/drawing/2014/main" id="{F95166E8-7025-4636-98FA-61E652B2B747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3" name="Freeform 85">
                <a:extLst>
                  <a:ext uri="{FF2B5EF4-FFF2-40B4-BE49-F238E27FC236}">
                    <a16:creationId xmlns:a16="http://schemas.microsoft.com/office/drawing/2014/main" id="{CAAF46D4-81FD-4C73-B5FE-0CAEDFECE6D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CE652188-E002-4294-920C-572AE547A620}"/>
                </a:ext>
              </a:extLst>
            </p:cNvPr>
            <p:cNvGrpSpPr/>
            <p:nvPr/>
          </p:nvGrpSpPr>
          <p:grpSpPr>
            <a:xfrm>
              <a:off x="5581563" y="4686800"/>
              <a:ext cx="2430452" cy="1642916"/>
              <a:chOff x="6992175" y="3429000"/>
              <a:chExt cx="2430452" cy="1642916"/>
            </a:xfrm>
          </p:grpSpPr>
          <p:grpSp>
            <p:nvGrpSpPr>
              <p:cNvPr id="427" name="Thread Block">
                <a:extLst>
                  <a:ext uri="{FF2B5EF4-FFF2-40B4-BE49-F238E27FC236}">
                    <a16:creationId xmlns:a16="http://schemas.microsoft.com/office/drawing/2014/main" id="{56091371-68D1-4ABD-B237-6EA4CF4D308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448" name="Freeform 57">
                  <a:extLst>
                    <a:ext uri="{FF2B5EF4-FFF2-40B4-BE49-F238E27FC236}">
                      <a16:creationId xmlns:a16="http://schemas.microsoft.com/office/drawing/2014/main" id="{EE8DF453-7C68-4325-9139-7C93DE5E7854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60">
                  <a:extLst>
                    <a:ext uri="{FF2B5EF4-FFF2-40B4-BE49-F238E27FC236}">
                      <a16:creationId xmlns:a16="http://schemas.microsoft.com/office/drawing/2014/main" id="{19269D22-CD53-4709-AACC-C11BB74A2FA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61">
                  <a:extLst>
                    <a:ext uri="{FF2B5EF4-FFF2-40B4-BE49-F238E27FC236}">
                      <a16:creationId xmlns:a16="http://schemas.microsoft.com/office/drawing/2014/main" id="{C2676B85-A171-4B4E-A7D6-F0B2A9A08259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8" name="Thread Block">
                <a:extLst>
                  <a:ext uri="{FF2B5EF4-FFF2-40B4-BE49-F238E27FC236}">
                    <a16:creationId xmlns:a16="http://schemas.microsoft.com/office/drawing/2014/main" id="{0AFC866A-2263-4CC6-9955-A3921DE6803D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445" name="Freeform 57">
                  <a:extLst>
                    <a:ext uri="{FF2B5EF4-FFF2-40B4-BE49-F238E27FC236}">
                      <a16:creationId xmlns:a16="http://schemas.microsoft.com/office/drawing/2014/main" id="{26CD10FF-994F-476F-B8E6-37AC92609E67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60">
                  <a:extLst>
                    <a:ext uri="{FF2B5EF4-FFF2-40B4-BE49-F238E27FC236}">
                      <a16:creationId xmlns:a16="http://schemas.microsoft.com/office/drawing/2014/main" id="{1703BC46-CE88-471C-807A-B382019C0A31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61">
                  <a:extLst>
                    <a:ext uri="{FF2B5EF4-FFF2-40B4-BE49-F238E27FC236}">
                      <a16:creationId xmlns:a16="http://schemas.microsoft.com/office/drawing/2014/main" id="{6B267160-FB74-4FF5-9FD4-445F79E179F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9" name="Thread Block">
                <a:extLst>
                  <a:ext uri="{FF2B5EF4-FFF2-40B4-BE49-F238E27FC236}">
                    <a16:creationId xmlns:a16="http://schemas.microsoft.com/office/drawing/2014/main" id="{B0BF337F-737E-4D5F-8329-BEB478605533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442" name="Freeform 83">
                  <a:extLst>
                    <a:ext uri="{FF2B5EF4-FFF2-40B4-BE49-F238E27FC236}">
                      <a16:creationId xmlns:a16="http://schemas.microsoft.com/office/drawing/2014/main" id="{EFA163BB-8AFD-4FED-B37F-0D38D81D46D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84">
                  <a:extLst>
                    <a:ext uri="{FF2B5EF4-FFF2-40B4-BE49-F238E27FC236}">
                      <a16:creationId xmlns:a16="http://schemas.microsoft.com/office/drawing/2014/main" id="{585F2F16-0602-4362-BB6D-E8B90FC2565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85">
                  <a:extLst>
                    <a:ext uri="{FF2B5EF4-FFF2-40B4-BE49-F238E27FC236}">
                      <a16:creationId xmlns:a16="http://schemas.microsoft.com/office/drawing/2014/main" id="{772BDD88-E12F-484D-97F7-27C2EED8E316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0" name="Thread Block">
                <a:extLst>
                  <a:ext uri="{FF2B5EF4-FFF2-40B4-BE49-F238E27FC236}">
                    <a16:creationId xmlns:a16="http://schemas.microsoft.com/office/drawing/2014/main" id="{B9BF6480-BDF1-4C3D-9D39-4FEE2344E0EE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439" name="Freeform 83">
                  <a:extLst>
                    <a:ext uri="{FF2B5EF4-FFF2-40B4-BE49-F238E27FC236}">
                      <a16:creationId xmlns:a16="http://schemas.microsoft.com/office/drawing/2014/main" id="{38AC92E8-A6B0-4979-AA0F-4B50DEA38EB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84">
                  <a:extLst>
                    <a:ext uri="{FF2B5EF4-FFF2-40B4-BE49-F238E27FC236}">
                      <a16:creationId xmlns:a16="http://schemas.microsoft.com/office/drawing/2014/main" id="{5C41624B-07C8-4015-B5A4-BC5FE4F71F6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85">
                  <a:extLst>
                    <a:ext uri="{FF2B5EF4-FFF2-40B4-BE49-F238E27FC236}">
                      <a16:creationId xmlns:a16="http://schemas.microsoft.com/office/drawing/2014/main" id="{FC1A2264-B2BB-4A79-A9CD-CF0FA5A2D288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1" name="Thread Block">
                <a:extLst>
                  <a:ext uri="{FF2B5EF4-FFF2-40B4-BE49-F238E27FC236}">
                    <a16:creationId xmlns:a16="http://schemas.microsoft.com/office/drawing/2014/main" id="{0D139475-2F21-4B66-8E6E-75E07471A4D5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436" name="Freeform 83">
                  <a:extLst>
                    <a:ext uri="{FF2B5EF4-FFF2-40B4-BE49-F238E27FC236}">
                      <a16:creationId xmlns:a16="http://schemas.microsoft.com/office/drawing/2014/main" id="{87B3E727-1927-40EF-8900-E2F3FF01807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84">
                  <a:extLst>
                    <a:ext uri="{FF2B5EF4-FFF2-40B4-BE49-F238E27FC236}">
                      <a16:creationId xmlns:a16="http://schemas.microsoft.com/office/drawing/2014/main" id="{2E75C8CD-B89F-4A66-8EFC-7E30E360DA9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85">
                  <a:extLst>
                    <a:ext uri="{FF2B5EF4-FFF2-40B4-BE49-F238E27FC236}">
                      <a16:creationId xmlns:a16="http://schemas.microsoft.com/office/drawing/2014/main" id="{E4D488C8-3571-4E37-A629-93F9A46A7D79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2" name="Thread Block">
                <a:extLst>
                  <a:ext uri="{FF2B5EF4-FFF2-40B4-BE49-F238E27FC236}">
                    <a16:creationId xmlns:a16="http://schemas.microsoft.com/office/drawing/2014/main" id="{5DF1465F-B14D-4C82-A30C-A5FBFB1F46B3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433" name="Freeform 83">
                  <a:extLst>
                    <a:ext uri="{FF2B5EF4-FFF2-40B4-BE49-F238E27FC236}">
                      <a16:creationId xmlns:a16="http://schemas.microsoft.com/office/drawing/2014/main" id="{F35CD35D-D38A-4145-9800-F7E8DD5CB857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84">
                  <a:extLst>
                    <a:ext uri="{FF2B5EF4-FFF2-40B4-BE49-F238E27FC236}">
                      <a16:creationId xmlns:a16="http://schemas.microsoft.com/office/drawing/2014/main" id="{73533CBA-426C-4C5D-BD19-4DB15CA31B09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85">
                  <a:extLst>
                    <a:ext uri="{FF2B5EF4-FFF2-40B4-BE49-F238E27FC236}">
                      <a16:creationId xmlns:a16="http://schemas.microsoft.com/office/drawing/2014/main" id="{52691234-CEFD-40AC-9A50-C77342C922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3" name="Thread Block">
              <a:extLst>
                <a:ext uri="{FF2B5EF4-FFF2-40B4-BE49-F238E27FC236}">
                  <a16:creationId xmlns:a16="http://schemas.microsoft.com/office/drawing/2014/main" id="{E817691D-8D25-4B6A-8238-051197FB168D}"/>
                </a:ext>
              </a:extLst>
            </p:cNvPr>
            <p:cNvGrpSpPr/>
            <p:nvPr/>
          </p:nvGrpSpPr>
          <p:grpSpPr>
            <a:xfrm>
              <a:off x="6477218" y="3800902"/>
              <a:ext cx="656886" cy="628915"/>
              <a:chOff x="8166605" y="4810468"/>
              <a:chExt cx="1672371" cy="1347850"/>
            </a:xfrm>
          </p:grpSpPr>
          <p:sp>
            <p:nvSpPr>
              <p:cNvPr id="424" name="Freeform 83">
                <a:extLst>
                  <a:ext uri="{FF2B5EF4-FFF2-40B4-BE49-F238E27FC236}">
                    <a16:creationId xmlns:a16="http://schemas.microsoft.com/office/drawing/2014/main" id="{6BC188AB-DAB5-406F-AD8B-1A5951ED9BB5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25" name="Freeform 84">
                <a:extLst>
                  <a:ext uri="{FF2B5EF4-FFF2-40B4-BE49-F238E27FC236}">
                    <a16:creationId xmlns:a16="http://schemas.microsoft.com/office/drawing/2014/main" id="{C75B47F2-9A6B-45D6-8BF9-C5A3F2FE164E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26" name="Freeform 85">
                <a:extLst>
                  <a:ext uri="{FF2B5EF4-FFF2-40B4-BE49-F238E27FC236}">
                    <a16:creationId xmlns:a16="http://schemas.microsoft.com/office/drawing/2014/main" id="{FE1FF6B3-C7E7-4BA7-8B20-BCD81E6CAC4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66" name="Table 465">
            <a:extLst>
              <a:ext uri="{FF2B5EF4-FFF2-40B4-BE49-F238E27FC236}">
                <a16:creationId xmlns:a16="http://schemas.microsoft.com/office/drawing/2014/main" id="{38545439-21A5-4D89-AC0B-893416536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29027"/>
              </p:ext>
            </p:extLst>
          </p:nvPr>
        </p:nvGraphicFramePr>
        <p:xfrm>
          <a:off x="1361171" y="2373517"/>
          <a:ext cx="3172784" cy="2814831"/>
        </p:xfrm>
        <a:graphic>
          <a:graphicData uri="http://schemas.openxmlformats.org/drawingml/2006/table">
            <a:tbl>
              <a:tblPr firstRow="1" bandRow="1"/>
              <a:tblGrid>
                <a:gridCol w="793196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467" name="TextBox 466">
            <a:extLst>
              <a:ext uri="{FF2B5EF4-FFF2-40B4-BE49-F238E27FC236}">
                <a16:creationId xmlns:a16="http://schemas.microsoft.com/office/drawing/2014/main" id="{AC6B7427-FCDB-4C6D-8271-5A3DF8E023C6}"/>
              </a:ext>
            </a:extLst>
          </p:cNvPr>
          <p:cNvSpPr txBox="1"/>
          <p:nvPr/>
        </p:nvSpPr>
        <p:spPr>
          <a:xfrm>
            <a:off x="4917166" y="3495706"/>
            <a:ext cx="1107851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4D6F7B3E-B855-43B9-B978-F5D620BD1075}"/>
              </a:ext>
            </a:extLst>
          </p:cNvPr>
          <p:cNvSpPr txBox="1"/>
          <p:nvPr/>
        </p:nvSpPr>
        <p:spPr>
          <a:xfrm>
            <a:off x="7149501" y="5288544"/>
            <a:ext cx="1200278" cy="48013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graphicFrame>
        <p:nvGraphicFramePr>
          <p:cNvPr id="469" name="Table 468">
            <a:extLst>
              <a:ext uri="{FF2B5EF4-FFF2-40B4-BE49-F238E27FC236}">
                <a16:creationId xmlns:a16="http://schemas.microsoft.com/office/drawing/2014/main" id="{99C6EB55-53B9-41E0-B94E-0B7DC673B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7788"/>
              </p:ext>
            </p:extLst>
          </p:nvPr>
        </p:nvGraphicFramePr>
        <p:xfrm>
          <a:off x="1365736" y="2360937"/>
          <a:ext cx="3172784" cy="2814831"/>
        </p:xfrm>
        <a:graphic>
          <a:graphicData uri="http://schemas.openxmlformats.org/drawingml/2006/table">
            <a:tbl>
              <a:tblPr firstRow="1" bandRow="1"/>
              <a:tblGrid>
                <a:gridCol w="793196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793196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aphicFrame>
        <p:nvGraphicFramePr>
          <p:cNvPr id="521" name="Table 520">
            <a:extLst>
              <a:ext uri="{FF2B5EF4-FFF2-40B4-BE49-F238E27FC236}">
                <a16:creationId xmlns:a16="http://schemas.microsoft.com/office/drawing/2014/main" id="{23BF9ADF-6343-430D-92E6-D86AF3DD2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02772"/>
              </p:ext>
            </p:extLst>
          </p:nvPr>
        </p:nvGraphicFramePr>
        <p:xfrm>
          <a:off x="6089195" y="2368819"/>
          <a:ext cx="3445488" cy="2814831"/>
        </p:xfrm>
        <a:graphic>
          <a:graphicData uri="http://schemas.openxmlformats.org/drawingml/2006/table">
            <a:tbl>
              <a:tblPr firstRow="1" bandRow="1"/>
              <a:tblGrid>
                <a:gridCol w="86137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86137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938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grpSp>
        <p:nvGrpSpPr>
          <p:cNvPr id="522" name="All thread blocks">
            <a:extLst>
              <a:ext uri="{FF2B5EF4-FFF2-40B4-BE49-F238E27FC236}">
                <a16:creationId xmlns:a16="http://schemas.microsoft.com/office/drawing/2014/main" id="{EC400B1C-31CF-4796-8F82-4B1102CBCBAC}"/>
              </a:ext>
            </a:extLst>
          </p:cNvPr>
          <p:cNvGrpSpPr/>
          <p:nvPr/>
        </p:nvGrpSpPr>
        <p:grpSpPr>
          <a:xfrm>
            <a:off x="6154671" y="2528229"/>
            <a:ext cx="3287153" cy="2563423"/>
            <a:chOff x="6141515" y="2508493"/>
            <a:chExt cx="3287153" cy="2563423"/>
          </a:xfrm>
        </p:grpSpPr>
        <p:grpSp>
          <p:nvGrpSpPr>
            <p:cNvPr id="523" name="Thread Block">
              <a:extLst>
                <a:ext uri="{FF2B5EF4-FFF2-40B4-BE49-F238E27FC236}">
                  <a16:creationId xmlns:a16="http://schemas.microsoft.com/office/drawing/2014/main" id="{01A652BF-5267-4ED6-BC6B-8E64E7F34595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569" name="Freeform 34">
                <a:extLst>
                  <a:ext uri="{FF2B5EF4-FFF2-40B4-BE49-F238E27FC236}">
                    <a16:creationId xmlns:a16="http://schemas.microsoft.com/office/drawing/2014/main" id="{78FF787A-0B82-44CA-8D35-DC036225D965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0" name="Freeform 35">
                <a:extLst>
                  <a:ext uri="{FF2B5EF4-FFF2-40B4-BE49-F238E27FC236}">
                    <a16:creationId xmlns:a16="http://schemas.microsoft.com/office/drawing/2014/main" id="{035E17AB-587E-48D0-87AE-EE0C3434CCA7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1" name="Freeform 36">
                <a:extLst>
                  <a:ext uri="{FF2B5EF4-FFF2-40B4-BE49-F238E27FC236}">
                    <a16:creationId xmlns:a16="http://schemas.microsoft.com/office/drawing/2014/main" id="{BF7EF366-E4E2-442B-BED2-14731CEA5DE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24" name="Thread Block">
              <a:extLst>
                <a:ext uri="{FF2B5EF4-FFF2-40B4-BE49-F238E27FC236}">
                  <a16:creationId xmlns:a16="http://schemas.microsoft.com/office/drawing/2014/main" id="{8D1CDC4A-371D-4A60-9466-82A743FF5D09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566" name="Freeform 39">
                <a:extLst>
                  <a:ext uri="{FF2B5EF4-FFF2-40B4-BE49-F238E27FC236}">
                    <a16:creationId xmlns:a16="http://schemas.microsoft.com/office/drawing/2014/main" id="{0794E380-C481-4C4C-B95B-B0335C1E1F01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7" name="Freeform 40">
                <a:extLst>
                  <a:ext uri="{FF2B5EF4-FFF2-40B4-BE49-F238E27FC236}">
                    <a16:creationId xmlns:a16="http://schemas.microsoft.com/office/drawing/2014/main" id="{D0A92464-EDA7-48A2-B079-A97BAC3EA40A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8" name="Freeform 46">
                <a:extLst>
                  <a:ext uri="{FF2B5EF4-FFF2-40B4-BE49-F238E27FC236}">
                    <a16:creationId xmlns:a16="http://schemas.microsoft.com/office/drawing/2014/main" id="{39E0B5B7-56A8-4BE1-9CE4-E2F06D94A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25" name="Thread Block">
              <a:extLst>
                <a:ext uri="{FF2B5EF4-FFF2-40B4-BE49-F238E27FC236}">
                  <a16:creationId xmlns:a16="http://schemas.microsoft.com/office/drawing/2014/main" id="{B7D8F53C-3282-4ECF-AE5E-E97AB1DC5472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4531445C-E53B-420D-9B48-95A8C66769D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4" name="Freeform 52">
                <a:extLst>
                  <a:ext uri="{FF2B5EF4-FFF2-40B4-BE49-F238E27FC236}">
                    <a16:creationId xmlns:a16="http://schemas.microsoft.com/office/drawing/2014/main" id="{F2278DA7-DCE0-4062-99E2-6AF25BEEF60E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5" name="Freeform 54">
                <a:extLst>
                  <a:ext uri="{FF2B5EF4-FFF2-40B4-BE49-F238E27FC236}">
                    <a16:creationId xmlns:a16="http://schemas.microsoft.com/office/drawing/2014/main" id="{1569ADDA-0041-4806-AF56-617306117DFC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Thread Block">
              <a:extLst>
                <a:ext uri="{FF2B5EF4-FFF2-40B4-BE49-F238E27FC236}">
                  <a16:creationId xmlns:a16="http://schemas.microsoft.com/office/drawing/2014/main" id="{22482E50-3EF4-468B-810D-19FBD3680A83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560" name="Freeform 57">
                <a:extLst>
                  <a:ext uri="{FF2B5EF4-FFF2-40B4-BE49-F238E27FC236}">
                    <a16:creationId xmlns:a16="http://schemas.microsoft.com/office/drawing/2014/main" id="{4A60E1C3-D830-49CF-93BF-AFD520518DC6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1" name="Freeform 60">
                <a:extLst>
                  <a:ext uri="{FF2B5EF4-FFF2-40B4-BE49-F238E27FC236}">
                    <a16:creationId xmlns:a16="http://schemas.microsoft.com/office/drawing/2014/main" id="{EC6B382B-20D7-4350-85FC-DA54178A432B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2" name="Freeform 61">
                <a:extLst>
                  <a:ext uri="{FF2B5EF4-FFF2-40B4-BE49-F238E27FC236}">
                    <a16:creationId xmlns:a16="http://schemas.microsoft.com/office/drawing/2014/main" id="{3FE8C045-ABCE-4873-8784-549CE5C8FD2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Thread Block">
              <a:extLst>
                <a:ext uri="{FF2B5EF4-FFF2-40B4-BE49-F238E27FC236}">
                  <a16:creationId xmlns:a16="http://schemas.microsoft.com/office/drawing/2014/main" id="{09748AD7-15BE-4919-8E10-B2ED2480F36A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557" name="Freeform 83">
                <a:extLst>
                  <a:ext uri="{FF2B5EF4-FFF2-40B4-BE49-F238E27FC236}">
                    <a16:creationId xmlns:a16="http://schemas.microsoft.com/office/drawing/2014/main" id="{91849FC6-8CA0-427D-BA4B-6CDADF8BE96F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8" name="Freeform 84">
                <a:extLst>
                  <a:ext uri="{FF2B5EF4-FFF2-40B4-BE49-F238E27FC236}">
                    <a16:creationId xmlns:a16="http://schemas.microsoft.com/office/drawing/2014/main" id="{EF906C97-4EF6-45FF-A900-48D193482B54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9" name="Freeform 85">
                <a:extLst>
                  <a:ext uri="{FF2B5EF4-FFF2-40B4-BE49-F238E27FC236}">
                    <a16:creationId xmlns:a16="http://schemas.microsoft.com/office/drawing/2014/main" id="{C788390C-9F99-4AC6-9652-310CA07A5D4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90EE431D-DB7E-4136-8845-44BCE8EA9BD8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533" name="Thread Block">
                <a:extLst>
                  <a:ext uri="{FF2B5EF4-FFF2-40B4-BE49-F238E27FC236}">
                    <a16:creationId xmlns:a16="http://schemas.microsoft.com/office/drawing/2014/main" id="{AD3C1200-9D75-4791-8DB2-5AFB75F0EBF0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554" name="Freeform 57">
                  <a:extLst>
                    <a:ext uri="{FF2B5EF4-FFF2-40B4-BE49-F238E27FC236}">
                      <a16:creationId xmlns:a16="http://schemas.microsoft.com/office/drawing/2014/main" id="{AED84012-7625-4A52-BCD5-484B752E609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reeform 60">
                  <a:extLst>
                    <a:ext uri="{FF2B5EF4-FFF2-40B4-BE49-F238E27FC236}">
                      <a16:creationId xmlns:a16="http://schemas.microsoft.com/office/drawing/2014/main" id="{CF9CB52B-CA57-4FC9-8153-839F5810BFF7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reeform 61">
                  <a:extLst>
                    <a:ext uri="{FF2B5EF4-FFF2-40B4-BE49-F238E27FC236}">
                      <a16:creationId xmlns:a16="http://schemas.microsoft.com/office/drawing/2014/main" id="{269E2C37-8438-4D2D-A54E-A1E25B6C8F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4" name="Thread Block">
                <a:extLst>
                  <a:ext uri="{FF2B5EF4-FFF2-40B4-BE49-F238E27FC236}">
                    <a16:creationId xmlns:a16="http://schemas.microsoft.com/office/drawing/2014/main" id="{0F1CB411-6CEE-4412-9E59-6D5786DCDAE7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551" name="Freeform 57">
                  <a:extLst>
                    <a:ext uri="{FF2B5EF4-FFF2-40B4-BE49-F238E27FC236}">
                      <a16:creationId xmlns:a16="http://schemas.microsoft.com/office/drawing/2014/main" id="{B2A9509F-1390-4FF0-ACDD-0F1A9E31227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60">
                  <a:extLst>
                    <a:ext uri="{FF2B5EF4-FFF2-40B4-BE49-F238E27FC236}">
                      <a16:creationId xmlns:a16="http://schemas.microsoft.com/office/drawing/2014/main" id="{10DC24DB-B770-47F8-8FA1-29F27074AB07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61">
                  <a:extLst>
                    <a:ext uri="{FF2B5EF4-FFF2-40B4-BE49-F238E27FC236}">
                      <a16:creationId xmlns:a16="http://schemas.microsoft.com/office/drawing/2014/main" id="{567082B1-CED4-49B8-A4AA-BC0B06E81C38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5" name="Thread Block">
                <a:extLst>
                  <a:ext uri="{FF2B5EF4-FFF2-40B4-BE49-F238E27FC236}">
                    <a16:creationId xmlns:a16="http://schemas.microsoft.com/office/drawing/2014/main" id="{40E3FE8A-8D87-488D-9B1F-08ED3151564B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548" name="Freeform 83">
                  <a:extLst>
                    <a:ext uri="{FF2B5EF4-FFF2-40B4-BE49-F238E27FC236}">
                      <a16:creationId xmlns:a16="http://schemas.microsoft.com/office/drawing/2014/main" id="{70F4E358-B46F-4640-B16F-F73A35B9DD54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reeform 84">
                  <a:extLst>
                    <a:ext uri="{FF2B5EF4-FFF2-40B4-BE49-F238E27FC236}">
                      <a16:creationId xmlns:a16="http://schemas.microsoft.com/office/drawing/2014/main" id="{FD2BADC2-A1D8-413A-B797-8A314FC94209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reeform 85">
                  <a:extLst>
                    <a:ext uri="{FF2B5EF4-FFF2-40B4-BE49-F238E27FC236}">
                      <a16:creationId xmlns:a16="http://schemas.microsoft.com/office/drawing/2014/main" id="{FF77B8A5-E28E-4D97-8A43-CDA86828EA37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6" name="Thread Block">
                <a:extLst>
                  <a:ext uri="{FF2B5EF4-FFF2-40B4-BE49-F238E27FC236}">
                    <a16:creationId xmlns:a16="http://schemas.microsoft.com/office/drawing/2014/main" id="{EA5000C7-1F5A-4D2F-9CC2-99B2D67B8747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545" name="Freeform 83">
                  <a:extLst>
                    <a:ext uri="{FF2B5EF4-FFF2-40B4-BE49-F238E27FC236}">
                      <a16:creationId xmlns:a16="http://schemas.microsoft.com/office/drawing/2014/main" id="{2A52E44E-7AA8-45BB-99EB-710AF3995B2A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 84">
                  <a:extLst>
                    <a:ext uri="{FF2B5EF4-FFF2-40B4-BE49-F238E27FC236}">
                      <a16:creationId xmlns:a16="http://schemas.microsoft.com/office/drawing/2014/main" id="{92F8BF29-6FD3-4DFD-84B5-C4C21948BEC0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Freeform 85">
                  <a:extLst>
                    <a:ext uri="{FF2B5EF4-FFF2-40B4-BE49-F238E27FC236}">
                      <a16:creationId xmlns:a16="http://schemas.microsoft.com/office/drawing/2014/main" id="{6A9CEDFD-E3D0-45AC-AEED-D5C7272C1ED5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7" name="Thread Block">
                <a:extLst>
                  <a:ext uri="{FF2B5EF4-FFF2-40B4-BE49-F238E27FC236}">
                    <a16:creationId xmlns:a16="http://schemas.microsoft.com/office/drawing/2014/main" id="{529A6FEA-0BEA-4D27-9820-3450169A204A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542" name="Freeform 83">
                  <a:extLst>
                    <a:ext uri="{FF2B5EF4-FFF2-40B4-BE49-F238E27FC236}">
                      <a16:creationId xmlns:a16="http://schemas.microsoft.com/office/drawing/2014/main" id="{7A0F07B7-10A6-408C-AF19-C8AE500E279F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84">
                  <a:extLst>
                    <a:ext uri="{FF2B5EF4-FFF2-40B4-BE49-F238E27FC236}">
                      <a16:creationId xmlns:a16="http://schemas.microsoft.com/office/drawing/2014/main" id="{E154178B-DFA7-419A-BE3E-257980B2717A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85">
                  <a:extLst>
                    <a:ext uri="{FF2B5EF4-FFF2-40B4-BE49-F238E27FC236}">
                      <a16:creationId xmlns:a16="http://schemas.microsoft.com/office/drawing/2014/main" id="{53A73BF9-0A4C-4EA0-9749-225A501F702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8" name="Thread Block">
                <a:extLst>
                  <a:ext uri="{FF2B5EF4-FFF2-40B4-BE49-F238E27FC236}">
                    <a16:creationId xmlns:a16="http://schemas.microsoft.com/office/drawing/2014/main" id="{F479DD47-670B-4DD2-BB88-B2B6E9D96A40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539" name="Freeform 83">
                  <a:extLst>
                    <a:ext uri="{FF2B5EF4-FFF2-40B4-BE49-F238E27FC236}">
                      <a16:creationId xmlns:a16="http://schemas.microsoft.com/office/drawing/2014/main" id="{D10F5D5B-8B8D-4346-9C5F-805FF0B8552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 84">
                  <a:extLst>
                    <a:ext uri="{FF2B5EF4-FFF2-40B4-BE49-F238E27FC236}">
                      <a16:creationId xmlns:a16="http://schemas.microsoft.com/office/drawing/2014/main" id="{A2F27BAE-D683-448E-8CAB-8A4745B796CC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 85">
                  <a:extLst>
                    <a:ext uri="{FF2B5EF4-FFF2-40B4-BE49-F238E27FC236}">
                      <a16:creationId xmlns:a16="http://schemas.microsoft.com/office/drawing/2014/main" id="{BD6C8884-FC5F-4517-B4A5-26C58CFB418A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9" name="Thread Block">
              <a:extLst>
                <a:ext uri="{FF2B5EF4-FFF2-40B4-BE49-F238E27FC236}">
                  <a16:creationId xmlns:a16="http://schemas.microsoft.com/office/drawing/2014/main" id="{8B32D62E-032A-4B33-BCA7-F16F9B1E4D6D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530" name="Freeform 83">
                <a:extLst>
                  <a:ext uri="{FF2B5EF4-FFF2-40B4-BE49-F238E27FC236}">
                    <a16:creationId xmlns:a16="http://schemas.microsoft.com/office/drawing/2014/main" id="{76C74D85-A1CB-4ABE-9FB1-87BCE35E539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1" name="Freeform 84">
                <a:extLst>
                  <a:ext uri="{FF2B5EF4-FFF2-40B4-BE49-F238E27FC236}">
                    <a16:creationId xmlns:a16="http://schemas.microsoft.com/office/drawing/2014/main" id="{D7127401-D892-4D7E-A60F-EF9393A56C12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2" name="Freeform 85">
                <a:extLst>
                  <a:ext uri="{FF2B5EF4-FFF2-40B4-BE49-F238E27FC236}">
                    <a16:creationId xmlns:a16="http://schemas.microsoft.com/office/drawing/2014/main" id="{D4562E79-2BA6-4241-AAF7-4AC18D2A0893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2" name="Oval 571">
            <a:extLst>
              <a:ext uri="{FF2B5EF4-FFF2-40B4-BE49-F238E27FC236}">
                <a16:creationId xmlns:a16="http://schemas.microsoft.com/office/drawing/2014/main" id="{C24F6989-1F6D-447B-88B7-6468A130A66D}"/>
              </a:ext>
            </a:extLst>
          </p:cNvPr>
          <p:cNvSpPr/>
          <p:nvPr/>
        </p:nvSpPr>
        <p:spPr>
          <a:xfrm>
            <a:off x="1216236" y="2008776"/>
            <a:ext cx="1107098" cy="36605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63E9E7B3-DE50-4FA7-822F-211B10DE3D8D}"/>
              </a:ext>
            </a:extLst>
          </p:cNvPr>
          <p:cNvSpPr/>
          <p:nvPr/>
        </p:nvSpPr>
        <p:spPr>
          <a:xfrm>
            <a:off x="5956484" y="1818756"/>
            <a:ext cx="1153905" cy="37869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576" name="Arc 575">
            <a:extLst>
              <a:ext uri="{FF2B5EF4-FFF2-40B4-BE49-F238E27FC236}">
                <a16:creationId xmlns:a16="http://schemas.microsoft.com/office/drawing/2014/main" id="{89EE88DB-A015-4A23-9665-989F11DEF06F}"/>
              </a:ext>
            </a:extLst>
          </p:cNvPr>
          <p:cNvSpPr/>
          <p:nvPr/>
        </p:nvSpPr>
        <p:spPr>
          <a:xfrm>
            <a:off x="1676400" y="1445088"/>
            <a:ext cx="5146096" cy="1478088"/>
          </a:xfrm>
          <a:prstGeom prst="arc">
            <a:avLst>
              <a:gd name="adj1" fmla="val 11057545"/>
              <a:gd name="adj2" fmla="val 21019721"/>
            </a:avLst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8A8323F0-96A5-4549-BE78-714EA6E57CCC}"/>
              </a:ext>
            </a:extLst>
          </p:cNvPr>
          <p:cNvSpPr txBox="1"/>
          <p:nvPr/>
        </p:nvSpPr>
        <p:spPr>
          <a:xfrm>
            <a:off x="7037070" y="1360379"/>
            <a:ext cx="3063341" cy="8679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CTAs along the Y dim share the same data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9ED5EBAD-2416-4A47-A68A-E9B20E81D105}"/>
              </a:ext>
            </a:extLst>
          </p:cNvPr>
          <p:cNvSpPr txBox="1"/>
          <p:nvPr/>
        </p:nvSpPr>
        <p:spPr>
          <a:xfrm>
            <a:off x="6239715" y="5763927"/>
            <a:ext cx="2831202" cy="5355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55B7F0B8-59C6-4718-B045-D25639441D3E}"/>
              </a:ext>
            </a:extLst>
          </p:cNvPr>
          <p:cNvSpPr txBox="1"/>
          <p:nvPr/>
        </p:nvSpPr>
        <p:spPr>
          <a:xfrm>
            <a:off x="9701326" y="3266826"/>
            <a:ext cx="270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Type of data locality:</a:t>
            </a:r>
          </a:p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Inter-CTA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82F4C1A5-544C-456E-B87B-FCC528277C52}"/>
              </a:ext>
            </a:extLst>
          </p:cNvPr>
          <p:cNvSpPr txBox="1"/>
          <p:nvPr/>
        </p:nvSpPr>
        <p:spPr>
          <a:xfrm>
            <a:off x="4111372" y="1373882"/>
            <a:ext cx="3063341" cy="5909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yriad Pro Cond" panose="020B0506030403020204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348" grpId="0" animBg="1"/>
      <p:bldP spid="404" grpId="0"/>
      <p:bldP spid="408" grpId="0" animBg="1"/>
      <p:bldP spid="411" grpId="0" animBg="1"/>
      <p:bldP spid="467" grpId="0" animBg="1"/>
      <p:bldP spid="468" grpId="0" animBg="1"/>
      <p:bldP spid="572" grpId="0" animBg="1"/>
      <p:bldP spid="573" grpId="0" animBg="1"/>
      <p:bldP spid="576" grpId="0" animBg="1"/>
      <p:bldP spid="578" grpId="0"/>
      <p:bldP spid="581" grpId="0"/>
      <p:bldP spid="582" grpId="0"/>
      <p:bldP spid="583" grpId="0"/>
      <p:bldP spid="58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37043"/>
              </p:ext>
            </p:extLst>
          </p:nvPr>
        </p:nvGraphicFramePr>
        <p:xfrm>
          <a:off x="4894196" y="1967227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69A9185-6DB3-4C67-81C3-1694CC53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</a:t>
            </a:r>
            <a:r>
              <a:rPr lang="en-US" u="sng" dirty="0"/>
              <a:t>cache locality</a:t>
            </a:r>
            <a:r>
              <a:rPr lang="en-US" dirty="0"/>
              <a:t> </a:t>
            </a:r>
            <a:endParaRPr lang="en-US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6CC9C-C5A7-416D-903D-8D442CFA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E80B-A655-44B0-A6D9-E5EAFBEBB6E2}" type="slidenum">
              <a:rPr lang="en-US" smtClean="0"/>
              <a:t>8</a:t>
            </a:fld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1129188" y="4600714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4446041" y="4512729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63710"/>
              </p:ext>
            </p:extLst>
          </p:nvPr>
        </p:nvGraphicFramePr>
        <p:xfrm>
          <a:off x="1338840" y="1938136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4894196" y="4320518"/>
            <a:ext cx="2367533" cy="6947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5552218" y="4147309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4774588" y="1688148"/>
            <a:ext cx="794447" cy="27539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5322638" y="1680377"/>
            <a:ext cx="877920" cy="2761691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4559239" y="1889398"/>
            <a:ext cx="22701" cy="2336878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964756" y="2880442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283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959620" y="2044142"/>
            <a:ext cx="2263158" cy="1864174"/>
            <a:chOff x="6141515" y="2508493"/>
            <a:chExt cx="3287153" cy="2563423"/>
          </a:xfrm>
        </p:grpSpPr>
        <p:grpSp>
          <p:nvGrpSpPr>
            <p:cNvPr id="17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77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8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9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85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8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89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213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254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255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259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2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63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67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71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75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8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279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0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1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1246946" y="4226276"/>
            <a:ext cx="2284280" cy="0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906968" y="4109616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995172" y="1917094"/>
            <a:ext cx="27967" cy="2051423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438663" y="2843537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27592" y="1977893"/>
            <a:ext cx="1468854" cy="1970179"/>
            <a:chOff x="8039360" y="1938137"/>
            <a:chExt cx="1468854" cy="1970179"/>
          </a:xfrm>
        </p:grpSpPr>
        <p:sp>
          <p:nvSpPr>
            <p:cNvPr id="92" name="Rounded Rectangle 91"/>
            <p:cNvSpPr/>
            <p:nvPr/>
          </p:nvSpPr>
          <p:spPr>
            <a:xfrm>
              <a:off x="8154256" y="2094681"/>
              <a:ext cx="1220134" cy="100385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Core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8170793" y="3230855"/>
              <a:ext cx="1220134" cy="543339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L1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149769" y="1971008"/>
            <a:ext cx="1468854" cy="1970179"/>
            <a:chOff x="8039360" y="1938137"/>
            <a:chExt cx="1468854" cy="1970179"/>
          </a:xfrm>
        </p:grpSpPr>
        <p:sp>
          <p:nvSpPr>
            <p:cNvPr id="105" name="Rounded Rectangle 104"/>
            <p:cNvSpPr/>
            <p:nvPr/>
          </p:nvSpPr>
          <p:spPr>
            <a:xfrm>
              <a:off x="8154256" y="2094681"/>
              <a:ext cx="1220134" cy="100385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Core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8170793" y="3230855"/>
              <a:ext cx="1220134" cy="543339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L1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357704" y="4161453"/>
            <a:ext cx="1468854" cy="1970179"/>
            <a:chOff x="8039360" y="1938137"/>
            <a:chExt cx="1468854" cy="1970179"/>
          </a:xfrm>
        </p:grpSpPr>
        <p:sp>
          <p:nvSpPr>
            <p:cNvPr id="109" name="Rounded Rectangle 108"/>
            <p:cNvSpPr/>
            <p:nvPr/>
          </p:nvSpPr>
          <p:spPr>
            <a:xfrm>
              <a:off x="8154256" y="2094681"/>
              <a:ext cx="1220134" cy="100385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Core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8170793" y="3230855"/>
              <a:ext cx="1220134" cy="543339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L1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0156842" y="4154611"/>
            <a:ext cx="1468854" cy="1970179"/>
            <a:chOff x="8039360" y="1938137"/>
            <a:chExt cx="1468854" cy="1970179"/>
          </a:xfrm>
        </p:grpSpPr>
        <p:sp>
          <p:nvSpPr>
            <p:cNvPr id="113" name="Rounded Rectangle 112"/>
            <p:cNvSpPr/>
            <p:nvPr/>
          </p:nvSpPr>
          <p:spPr>
            <a:xfrm>
              <a:off x="8154256" y="2094681"/>
              <a:ext cx="1220134" cy="100385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Core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8170793" y="3230855"/>
              <a:ext cx="1220134" cy="543339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L1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047" y="5353660"/>
            <a:ext cx="8065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CTA scheduling </a:t>
            </a:r>
            <a:r>
              <a:rPr lang="en-US" sz="2600" b="1" dirty="0">
                <a:latin typeface="Myriad Pro Cond" panose="020B0506030403020204" pitchFamily="34" charset="0"/>
              </a:rPr>
              <a:t>is required to leverage inter-CTA cache locality</a:t>
            </a:r>
          </a:p>
          <a:p>
            <a:pPr>
              <a:lnSpc>
                <a:spcPts val="2800"/>
              </a:lnSpc>
            </a:pPr>
            <a:endParaRPr lang="en-US" sz="2600" b="1" dirty="0">
              <a:latin typeface="Myriad Pro Cond" panose="020B0506030403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600" b="1" dirty="0">
                <a:latin typeface="Myriad Pro Cond" panose="020B0506030403020204" pitchFamily="34" charset="0"/>
              </a:rPr>
              <a:t>CTA scheduling is </a:t>
            </a:r>
            <a:r>
              <a:rPr lang="en-US" sz="2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insufficient</a:t>
            </a:r>
            <a:r>
              <a:rPr lang="en-US" sz="2600" b="1" dirty="0">
                <a:latin typeface="Myriad Pro Cond" panose="020B0506030403020204" pitchFamily="34" charset="0"/>
              </a:rPr>
              <a:t>: </a:t>
            </a:r>
            <a:r>
              <a:rPr lang="en-US" sz="2600" b="1" u="sng" dirty="0">
                <a:latin typeface="Myriad Pro Cond" panose="020B0506030403020204" pitchFamily="34" charset="0"/>
              </a:rPr>
              <a:t>we also need other techniques</a:t>
            </a:r>
          </a:p>
        </p:txBody>
      </p:sp>
      <p:sp>
        <p:nvSpPr>
          <p:cNvPr id="89" name="Arc 88"/>
          <p:cNvSpPr/>
          <p:nvPr/>
        </p:nvSpPr>
        <p:spPr>
          <a:xfrm>
            <a:off x="4988790" y="1468727"/>
            <a:ext cx="4087477" cy="1258690"/>
          </a:xfrm>
          <a:prstGeom prst="arc">
            <a:avLst>
              <a:gd name="adj1" fmla="val 11439499"/>
              <a:gd name="adj2" fmla="val 21553511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flipV="1">
            <a:off x="5645289" y="2319395"/>
            <a:ext cx="5193585" cy="1444434"/>
          </a:xfrm>
          <a:prstGeom prst="arc">
            <a:avLst>
              <a:gd name="adj1" fmla="val 11544034"/>
              <a:gd name="adj2" fmla="val 21564489"/>
            </a:avLst>
          </a:prstGeom>
          <a:ln w="38100">
            <a:solidFill>
              <a:srgbClr val="FFC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2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2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id="{A68F5FB7-9B5A-43E5-8A0E-DBFDDABC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37043"/>
              </p:ext>
            </p:extLst>
          </p:nvPr>
        </p:nvGraphicFramePr>
        <p:xfrm>
          <a:off x="4894196" y="1967227"/>
          <a:ext cx="2372168" cy="2047002"/>
        </p:xfrm>
        <a:graphic>
          <a:graphicData uri="http://schemas.openxmlformats.org/drawingml/2006/table">
            <a:tbl>
              <a:tblPr firstRow="1" bandRow="1"/>
              <a:tblGrid>
                <a:gridCol w="593042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93042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69A9185-6DB3-4C67-81C3-1694CC53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</a:t>
            </a:r>
            <a:r>
              <a:rPr lang="en-US" u="sng" dirty="0"/>
              <a:t>NUMA locality</a:t>
            </a:r>
            <a:endParaRPr lang="en-US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8C3D53F-B4C8-443E-9447-9E8901BAE474}"/>
              </a:ext>
            </a:extLst>
          </p:cNvPr>
          <p:cNvSpPr txBox="1"/>
          <p:nvPr/>
        </p:nvSpPr>
        <p:spPr>
          <a:xfrm>
            <a:off x="1129188" y="4600714"/>
            <a:ext cx="2603719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Data Structure A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C6DEAAC-9507-4251-ACCD-2044FBD5DF67}"/>
              </a:ext>
            </a:extLst>
          </p:cNvPr>
          <p:cNvSpPr txBox="1"/>
          <p:nvPr/>
        </p:nvSpPr>
        <p:spPr>
          <a:xfrm>
            <a:off x="4523036" y="4513694"/>
            <a:ext cx="3055393" cy="424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50799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CTA Compute Grid</a:t>
            </a:r>
          </a:p>
        </p:txBody>
      </p:sp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FF525E41-5AB1-472D-8FF8-63B4466C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63710"/>
              </p:ext>
            </p:extLst>
          </p:nvPr>
        </p:nvGraphicFramePr>
        <p:xfrm>
          <a:off x="1338840" y="1938136"/>
          <a:ext cx="2184416" cy="2047002"/>
        </p:xfrm>
        <a:graphic>
          <a:graphicData uri="http://schemas.openxmlformats.org/drawingml/2006/table">
            <a:tbl>
              <a:tblPr firstRow="1" bandRow="1"/>
              <a:tblGrid>
                <a:gridCol w="546104">
                  <a:extLst>
                    <a:ext uri="{9D8B030D-6E8A-4147-A177-3AD203B41FA5}">
                      <a16:colId xmlns:a16="http://schemas.microsoft.com/office/drawing/2014/main" val="2338949241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236575740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769466817"/>
                    </a:ext>
                  </a:extLst>
                </a:gridCol>
                <a:gridCol w="546104">
                  <a:extLst>
                    <a:ext uri="{9D8B030D-6E8A-4147-A177-3AD203B41FA5}">
                      <a16:colId xmlns:a16="http://schemas.microsoft.com/office/drawing/2014/main" val="3624122880"/>
                    </a:ext>
                  </a:extLst>
                </a:gridCol>
              </a:tblGrid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81546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85622"/>
                  </a:ext>
                </a:extLst>
              </a:tr>
              <a:tr h="68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0922"/>
                  </a:ext>
                </a:extLst>
              </a:tr>
            </a:tbl>
          </a:graphicData>
        </a:graphic>
      </p:graphicFrame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B9EF35-89EB-46BC-8989-CF41A72F50F4}"/>
              </a:ext>
            </a:extLst>
          </p:cNvPr>
          <p:cNvCxnSpPr>
            <a:cxnSpLocks/>
          </p:cNvCxnSpPr>
          <p:nvPr/>
        </p:nvCxnSpPr>
        <p:spPr>
          <a:xfrm flipV="1">
            <a:off x="4894196" y="4320518"/>
            <a:ext cx="2367533" cy="6947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DBC293C3-38D1-46E4-A2A8-1B3AE1DDBF9A}"/>
              </a:ext>
            </a:extLst>
          </p:cNvPr>
          <p:cNvSpPr txBox="1"/>
          <p:nvPr/>
        </p:nvSpPr>
        <p:spPr>
          <a:xfrm>
            <a:off x="5552218" y="4147309"/>
            <a:ext cx="843040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343A16C-4C39-47FF-B6DB-AE247BD3375E}"/>
              </a:ext>
            </a:extLst>
          </p:cNvPr>
          <p:cNvSpPr/>
          <p:nvPr/>
        </p:nvSpPr>
        <p:spPr>
          <a:xfrm>
            <a:off x="1246946" y="1719092"/>
            <a:ext cx="762221" cy="25770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DDAEB9-D56B-478F-A116-1F47A24F17B4}"/>
              </a:ext>
            </a:extLst>
          </p:cNvPr>
          <p:cNvSpPr/>
          <p:nvPr/>
        </p:nvSpPr>
        <p:spPr>
          <a:xfrm>
            <a:off x="4774588" y="1733266"/>
            <a:ext cx="794447" cy="2714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275F7F9-4CB8-49EA-8B54-C9097D1DF64C}"/>
              </a:ext>
            </a:extLst>
          </p:cNvPr>
          <p:cNvSpPr/>
          <p:nvPr/>
        </p:nvSpPr>
        <p:spPr>
          <a:xfrm>
            <a:off x="5322638" y="1705042"/>
            <a:ext cx="877920" cy="262583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5E910949-9012-4CCD-9356-2227A32A3729}"/>
              </a:ext>
            </a:extLst>
          </p:cNvPr>
          <p:cNvCxnSpPr>
            <a:cxnSpLocks/>
          </p:cNvCxnSpPr>
          <p:nvPr/>
        </p:nvCxnSpPr>
        <p:spPr>
          <a:xfrm flipV="1">
            <a:off x="4559239" y="1889398"/>
            <a:ext cx="22701" cy="2336878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7DD65708-DC58-49F8-8004-C947B5DF84E0}"/>
              </a:ext>
            </a:extLst>
          </p:cNvPr>
          <p:cNvSpPr txBox="1"/>
          <p:nvPr/>
        </p:nvSpPr>
        <p:spPr>
          <a:xfrm>
            <a:off x="3964756" y="2880442"/>
            <a:ext cx="77070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grpSp>
        <p:nvGrpSpPr>
          <p:cNvPr id="283" name="All thread blocks">
            <a:extLst>
              <a:ext uri="{FF2B5EF4-FFF2-40B4-BE49-F238E27FC236}">
                <a16:creationId xmlns:a16="http://schemas.microsoft.com/office/drawing/2014/main" id="{F5BAA99C-3CA5-4555-99F3-B5D36C2D63DA}"/>
              </a:ext>
            </a:extLst>
          </p:cNvPr>
          <p:cNvGrpSpPr/>
          <p:nvPr/>
        </p:nvGrpSpPr>
        <p:grpSpPr>
          <a:xfrm>
            <a:off x="4959620" y="2044142"/>
            <a:ext cx="2263158" cy="1864174"/>
            <a:chOff x="6141515" y="2508493"/>
            <a:chExt cx="3287153" cy="2563423"/>
          </a:xfrm>
        </p:grpSpPr>
        <p:grpSp>
          <p:nvGrpSpPr>
            <p:cNvPr id="176" name="Thread Block">
              <a:extLst>
                <a:ext uri="{FF2B5EF4-FFF2-40B4-BE49-F238E27FC236}">
                  <a16:creationId xmlns:a16="http://schemas.microsoft.com/office/drawing/2014/main" id="{6BA39E19-C19E-4A56-B7FA-1BE28AA5981B}"/>
                </a:ext>
              </a:extLst>
            </p:cNvPr>
            <p:cNvGrpSpPr/>
            <p:nvPr/>
          </p:nvGrpSpPr>
          <p:grpSpPr>
            <a:xfrm>
              <a:off x="6183884" y="2539997"/>
              <a:ext cx="670846" cy="653050"/>
              <a:chOff x="8166605" y="4810468"/>
              <a:chExt cx="1672371" cy="1347850"/>
            </a:xfrm>
          </p:grpSpPr>
          <p:sp>
            <p:nvSpPr>
              <p:cNvPr id="177" name="Freeform 34">
                <a:extLst>
                  <a:ext uri="{FF2B5EF4-FFF2-40B4-BE49-F238E27FC236}">
                    <a16:creationId xmlns:a16="http://schemas.microsoft.com/office/drawing/2014/main" id="{62A939D6-3930-493F-A9B4-70F1764C8E22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8" name="Freeform 35">
                <a:extLst>
                  <a:ext uri="{FF2B5EF4-FFF2-40B4-BE49-F238E27FC236}">
                    <a16:creationId xmlns:a16="http://schemas.microsoft.com/office/drawing/2014/main" id="{A396D25A-24E6-4011-9C80-758D1498AF8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9" name="Freeform 36">
                <a:extLst>
                  <a:ext uri="{FF2B5EF4-FFF2-40B4-BE49-F238E27FC236}">
                    <a16:creationId xmlns:a16="http://schemas.microsoft.com/office/drawing/2014/main" id="{6CCC6ECF-04D2-451C-AF03-CECF53406F8B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Thread Block">
              <a:extLst>
                <a:ext uri="{FF2B5EF4-FFF2-40B4-BE49-F238E27FC236}">
                  <a16:creationId xmlns:a16="http://schemas.microsoft.com/office/drawing/2014/main" id="{1C653939-4952-4E9C-91E7-4345B2B3A76D}"/>
                </a:ext>
              </a:extLst>
            </p:cNvPr>
            <p:cNvGrpSpPr/>
            <p:nvPr/>
          </p:nvGrpSpPr>
          <p:grpSpPr>
            <a:xfrm>
              <a:off x="6141515" y="3448065"/>
              <a:ext cx="707355" cy="634855"/>
              <a:chOff x="8166605" y="4810468"/>
              <a:chExt cx="1672371" cy="1347850"/>
            </a:xfrm>
          </p:grpSpPr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386B28B7-FA31-47C8-BF2F-CE311F776BE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Freeform 40">
                <a:extLst>
                  <a:ext uri="{FF2B5EF4-FFF2-40B4-BE49-F238E27FC236}">
                    <a16:creationId xmlns:a16="http://schemas.microsoft.com/office/drawing/2014/main" id="{10C86C82-6120-43DD-8C56-1A31AD8C204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Freeform 46">
                <a:extLst>
                  <a:ext uri="{FF2B5EF4-FFF2-40B4-BE49-F238E27FC236}">
                    <a16:creationId xmlns:a16="http://schemas.microsoft.com/office/drawing/2014/main" id="{017C9DE6-1996-4431-96D2-D20BA155FBC4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Thread Block">
              <a:extLst>
                <a:ext uri="{FF2B5EF4-FFF2-40B4-BE49-F238E27FC236}">
                  <a16:creationId xmlns:a16="http://schemas.microsoft.com/office/drawing/2014/main" id="{9C9FE307-0820-4478-A96F-F795C7348CF0}"/>
                </a:ext>
              </a:extLst>
            </p:cNvPr>
            <p:cNvGrpSpPr/>
            <p:nvPr/>
          </p:nvGrpSpPr>
          <p:grpSpPr>
            <a:xfrm>
              <a:off x="6167887" y="4411437"/>
              <a:ext cx="654609" cy="567372"/>
              <a:chOff x="8166605" y="4810468"/>
              <a:chExt cx="1672371" cy="1347850"/>
            </a:xfrm>
          </p:grpSpPr>
          <p:sp>
            <p:nvSpPr>
              <p:cNvPr id="185" name="Freeform 50">
                <a:extLst>
                  <a:ext uri="{FF2B5EF4-FFF2-40B4-BE49-F238E27FC236}">
                    <a16:creationId xmlns:a16="http://schemas.microsoft.com/office/drawing/2014/main" id="{2E27E4F5-7FFD-4A1F-893E-4AC26DE522DC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43CCD22C-E7A0-4317-82C3-B3AE54853970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Freeform 54">
                <a:extLst>
                  <a:ext uri="{FF2B5EF4-FFF2-40B4-BE49-F238E27FC236}">
                    <a16:creationId xmlns:a16="http://schemas.microsoft.com/office/drawing/2014/main" id="{F4316A13-C4F6-43C9-9FF8-359EAC535617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88" name="Thread Block">
              <a:extLst>
                <a:ext uri="{FF2B5EF4-FFF2-40B4-BE49-F238E27FC236}">
                  <a16:creationId xmlns:a16="http://schemas.microsoft.com/office/drawing/2014/main" id="{7B972A21-1E97-4679-B6AC-80C74F24ABB9}"/>
                </a:ext>
              </a:extLst>
            </p:cNvPr>
            <p:cNvGrpSpPr/>
            <p:nvPr/>
          </p:nvGrpSpPr>
          <p:grpSpPr>
            <a:xfrm>
              <a:off x="6975675" y="2508493"/>
              <a:ext cx="694619" cy="699455"/>
              <a:chOff x="8166605" y="4810468"/>
              <a:chExt cx="1672371" cy="1347850"/>
            </a:xfrm>
          </p:grpSpPr>
          <p:sp>
            <p:nvSpPr>
              <p:cNvPr id="189" name="Freeform 57">
                <a:extLst>
                  <a:ext uri="{FF2B5EF4-FFF2-40B4-BE49-F238E27FC236}">
                    <a16:creationId xmlns:a16="http://schemas.microsoft.com/office/drawing/2014/main" id="{A06D5964-3F23-4B1B-8D14-0F224B23A5BA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Freeform 60">
                <a:extLst>
                  <a:ext uri="{FF2B5EF4-FFF2-40B4-BE49-F238E27FC236}">
                    <a16:creationId xmlns:a16="http://schemas.microsoft.com/office/drawing/2014/main" id="{C78D6DBB-2869-4375-9909-0FB858D1A8D9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Freeform 61">
                <a:extLst>
                  <a:ext uri="{FF2B5EF4-FFF2-40B4-BE49-F238E27FC236}">
                    <a16:creationId xmlns:a16="http://schemas.microsoft.com/office/drawing/2014/main" id="{F159FBA5-2111-48A0-830D-82F64EF5C3EE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FF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Thread Block">
              <a:extLst>
                <a:ext uri="{FF2B5EF4-FFF2-40B4-BE49-F238E27FC236}">
                  <a16:creationId xmlns:a16="http://schemas.microsoft.com/office/drawing/2014/main" id="{41BA458E-9F71-4BB9-A587-3DC4B54664D0}"/>
                </a:ext>
              </a:extLst>
            </p:cNvPr>
            <p:cNvGrpSpPr/>
            <p:nvPr/>
          </p:nvGrpSpPr>
          <p:grpSpPr>
            <a:xfrm>
              <a:off x="8771782" y="2540272"/>
              <a:ext cx="656886" cy="628915"/>
              <a:chOff x="8166605" y="4810468"/>
              <a:chExt cx="1672371" cy="1347850"/>
            </a:xfrm>
          </p:grpSpPr>
          <p:sp>
            <p:nvSpPr>
              <p:cNvPr id="213" name="Freeform 83">
                <a:extLst>
                  <a:ext uri="{FF2B5EF4-FFF2-40B4-BE49-F238E27FC236}">
                    <a16:creationId xmlns:a16="http://schemas.microsoft.com/office/drawing/2014/main" id="{EBE620A1-EB3D-472F-89DD-91ACC1032B34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Freeform 84">
                <a:extLst>
                  <a:ext uri="{FF2B5EF4-FFF2-40B4-BE49-F238E27FC236}">
                    <a16:creationId xmlns:a16="http://schemas.microsoft.com/office/drawing/2014/main" id="{DEBFC18F-25B3-4B2A-A645-5606DD204626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Freeform 85">
                <a:extLst>
                  <a:ext uri="{FF2B5EF4-FFF2-40B4-BE49-F238E27FC236}">
                    <a16:creationId xmlns:a16="http://schemas.microsoft.com/office/drawing/2014/main" id="{80E097D3-A8CB-4C98-BC4E-A78EC4B9DA18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48CAAB2E-436C-432D-8093-0535DCB89C84}"/>
                </a:ext>
              </a:extLst>
            </p:cNvPr>
            <p:cNvGrpSpPr/>
            <p:nvPr/>
          </p:nvGrpSpPr>
          <p:grpSpPr>
            <a:xfrm>
              <a:off x="6992175" y="3429000"/>
              <a:ext cx="2430452" cy="1642916"/>
              <a:chOff x="6992175" y="3429000"/>
              <a:chExt cx="2430452" cy="1642916"/>
            </a:xfrm>
          </p:grpSpPr>
          <p:grpSp>
            <p:nvGrpSpPr>
              <p:cNvPr id="254" name="Thread Block">
                <a:extLst>
                  <a:ext uri="{FF2B5EF4-FFF2-40B4-BE49-F238E27FC236}">
                    <a16:creationId xmlns:a16="http://schemas.microsoft.com/office/drawing/2014/main" id="{89EB49B0-3178-4792-AF8B-EAD8AD1F6815}"/>
                  </a:ext>
                </a:extLst>
              </p:cNvPr>
              <p:cNvGrpSpPr/>
              <p:nvPr/>
            </p:nvGrpSpPr>
            <p:grpSpPr>
              <a:xfrm>
                <a:off x="6992175" y="3429000"/>
                <a:ext cx="712594" cy="686608"/>
                <a:chOff x="8166605" y="4810468"/>
                <a:chExt cx="1672371" cy="1347850"/>
              </a:xfrm>
            </p:grpSpPr>
            <p:sp>
              <p:nvSpPr>
                <p:cNvPr id="255" name="Freeform 57">
                  <a:extLst>
                    <a:ext uri="{FF2B5EF4-FFF2-40B4-BE49-F238E27FC236}">
                      <a16:creationId xmlns:a16="http://schemas.microsoft.com/office/drawing/2014/main" id="{9FB7ED90-39D2-419F-9698-125C1A50F8D1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60">
                  <a:extLst>
                    <a:ext uri="{FF2B5EF4-FFF2-40B4-BE49-F238E27FC236}">
                      <a16:creationId xmlns:a16="http://schemas.microsoft.com/office/drawing/2014/main" id="{7EA18DDC-1DBB-4E2F-9D6F-38E8FCE61396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61">
                  <a:extLst>
                    <a:ext uri="{FF2B5EF4-FFF2-40B4-BE49-F238E27FC236}">
                      <a16:creationId xmlns:a16="http://schemas.microsoft.com/office/drawing/2014/main" id="{1A39D5F7-EFEE-4712-B11F-45544E536CB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Thread Block">
                <a:extLst>
                  <a:ext uri="{FF2B5EF4-FFF2-40B4-BE49-F238E27FC236}">
                    <a16:creationId xmlns:a16="http://schemas.microsoft.com/office/drawing/2014/main" id="{5063BB4A-5C45-4C42-B81E-B3B35711A1AC}"/>
                  </a:ext>
                </a:extLst>
              </p:cNvPr>
              <p:cNvGrpSpPr/>
              <p:nvPr/>
            </p:nvGrpSpPr>
            <p:grpSpPr>
              <a:xfrm>
                <a:off x="7002242" y="4372461"/>
                <a:ext cx="702527" cy="699455"/>
                <a:chOff x="8166605" y="4810468"/>
                <a:chExt cx="1672371" cy="1347850"/>
              </a:xfrm>
            </p:grpSpPr>
            <p:sp>
              <p:nvSpPr>
                <p:cNvPr id="259" name="Freeform 57">
                  <a:extLst>
                    <a:ext uri="{FF2B5EF4-FFF2-40B4-BE49-F238E27FC236}">
                      <a16:creationId xmlns:a16="http://schemas.microsoft.com/office/drawing/2014/main" id="{7311BB6F-5D96-4A65-8B6E-F061A86F0F5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60">
                  <a:extLst>
                    <a:ext uri="{FF2B5EF4-FFF2-40B4-BE49-F238E27FC236}">
                      <a16:creationId xmlns:a16="http://schemas.microsoft.com/office/drawing/2014/main" id="{4079B06E-180E-4269-8FE8-69837B6B434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61">
                  <a:extLst>
                    <a:ext uri="{FF2B5EF4-FFF2-40B4-BE49-F238E27FC236}">
                      <a16:creationId xmlns:a16="http://schemas.microsoft.com/office/drawing/2014/main" id="{E66526BD-58DD-48EB-9FD3-113C5F07F65B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FF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2" name="Thread Block">
                <a:extLst>
                  <a:ext uri="{FF2B5EF4-FFF2-40B4-BE49-F238E27FC236}">
                    <a16:creationId xmlns:a16="http://schemas.microsoft.com/office/drawing/2014/main" id="{0B3EA83D-B653-4130-8A4A-A4F08CEC63DC}"/>
                  </a:ext>
                </a:extLst>
              </p:cNvPr>
              <p:cNvGrpSpPr/>
              <p:nvPr/>
            </p:nvGrpSpPr>
            <p:grpSpPr>
              <a:xfrm>
                <a:off x="8765741" y="3461583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63" name="Freeform 83">
                  <a:extLst>
                    <a:ext uri="{FF2B5EF4-FFF2-40B4-BE49-F238E27FC236}">
                      <a16:creationId xmlns:a16="http://schemas.microsoft.com/office/drawing/2014/main" id="{3A321215-A9A5-4AB6-A01F-8BEA31C3F720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84">
                  <a:extLst>
                    <a:ext uri="{FF2B5EF4-FFF2-40B4-BE49-F238E27FC236}">
                      <a16:creationId xmlns:a16="http://schemas.microsoft.com/office/drawing/2014/main" id="{C8B3F30E-223E-46E9-84FF-7E00A4693E78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85">
                  <a:extLst>
                    <a:ext uri="{FF2B5EF4-FFF2-40B4-BE49-F238E27FC236}">
                      <a16:creationId xmlns:a16="http://schemas.microsoft.com/office/drawing/2014/main" id="{C9DC2C17-95AB-4268-BC4F-5721A7B15DF0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" name="Thread Block">
                <a:extLst>
                  <a:ext uri="{FF2B5EF4-FFF2-40B4-BE49-F238E27FC236}">
                    <a16:creationId xmlns:a16="http://schemas.microsoft.com/office/drawing/2014/main" id="{3493848D-68EF-4DB3-804F-5733F254AC7C}"/>
                  </a:ext>
                </a:extLst>
              </p:cNvPr>
              <p:cNvGrpSpPr/>
              <p:nvPr/>
            </p:nvGrpSpPr>
            <p:grpSpPr>
              <a:xfrm>
                <a:off x="8758198" y="4393501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67" name="Freeform 83">
                  <a:extLst>
                    <a:ext uri="{FF2B5EF4-FFF2-40B4-BE49-F238E27FC236}">
                      <a16:creationId xmlns:a16="http://schemas.microsoft.com/office/drawing/2014/main" id="{ED198072-8E52-465E-9AC4-890635D958D9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84">
                  <a:extLst>
                    <a:ext uri="{FF2B5EF4-FFF2-40B4-BE49-F238E27FC236}">
                      <a16:creationId xmlns:a16="http://schemas.microsoft.com/office/drawing/2014/main" id="{86D9F0E6-49A9-424C-A783-91B39DA0E0DE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85">
                  <a:extLst>
                    <a:ext uri="{FF2B5EF4-FFF2-40B4-BE49-F238E27FC236}">
                      <a16:creationId xmlns:a16="http://schemas.microsoft.com/office/drawing/2014/main" id="{AD49AF30-0EBD-4A43-99AB-D7E8F299131F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" name="Thread Block">
                <a:extLst>
                  <a:ext uri="{FF2B5EF4-FFF2-40B4-BE49-F238E27FC236}">
                    <a16:creationId xmlns:a16="http://schemas.microsoft.com/office/drawing/2014/main" id="{E14B2508-FA5A-4F02-AC9B-90A36924981F}"/>
                  </a:ext>
                </a:extLst>
              </p:cNvPr>
              <p:cNvGrpSpPr/>
              <p:nvPr/>
            </p:nvGrpSpPr>
            <p:grpSpPr>
              <a:xfrm>
                <a:off x="7898752" y="3448065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71" name="Freeform 83">
                  <a:extLst>
                    <a:ext uri="{FF2B5EF4-FFF2-40B4-BE49-F238E27FC236}">
                      <a16:creationId xmlns:a16="http://schemas.microsoft.com/office/drawing/2014/main" id="{B4CE2B6C-ACC4-4105-B761-8D4B11F03D15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84">
                  <a:extLst>
                    <a:ext uri="{FF2B5EF4-FFF2-40B4-BE49-F238E27FC236}">
                      <a16:creationId xmlns:a16="http://schemas.microsoft.com/office/drawing/2014/main" id="{E317A37B-C97F-42E4-8E06-CF171F0C7EA5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85">
                  <a:extLst>
                    <a:ext uri="{FF2B5EF4-FFF2-40B4-BE49-F238E27FC236}">
                      <a16:creationId xmlns:a16="http://schemas.microsoft.com/office/drawing/2014/main" id="{92C93095-5FDB-4F11-A4F9-0565C648345D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Thread Block">
                <a:extLst>
                  <a:ext uri="{FF2B5EF4-FFF2-40B4-BE49-F238E27FC236}">
                    <a16:creationId xmlns:a16="http://schemas.microsoft.com/office/drawing/2014/main" id="{298EAEA3-89A1-4AFD-85BE-4B979F24879B}"/>
                  </a:ext>
                </a:extLst>
              </p:cNvPr>
              <p:cNvGrpSpPr/>
              <p:nvPr/>
            </p:nvGrpSpPr>
            <p:grpSpPr>
              <a:xfrm>
                <a:off x="7898752" y="4420179"/>
                <a:ext cx="656886" cy="628915"/>
                <a:chOff x="8166605" y="4810468"/>
                <a:chExt cx="1672371" cy="1347850"/>
              </a:xfrm>
            </p:grpSpPr>
            <p:sp>
              <p:nvSpPr>
                <p:cNvPr id="275" name="Freeform 83">
                  <a:extLst>
                    <a:ext uri="{FF2B5EF4-FFF2-40B4-BE49-F238E27FC236}">
                      <a16:creationId xmlns:a16="http://schemas.microsoft.com/office/drawing/2014/main" id="{243DC002-76E4-4C37-A510-F13B3F921A48}"/>
                    </a:ext>
                  </a:extLst>
                </p:cNvPr>
                <p:cNvSpPr/>
                <p:nvPr/>
              </p:nvSpPr>
              <p:spPr>
                <a:xfrm>
                  <a:off x="8166605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84">
                  <a:extLst>
                    <a:ext uri="{FF2B5EF4-FFF2-40B4-BE49-F238E27FC236}">
                      <a16:creationId xmlns:a16="http://schemas.microsoft.com/office/drawing/2014/main" id="{0FE68E1C-15C1-4F1F-8A4D-7668E380B4F2}"/>
                    </a:ext>
                  </a:extLst>
                </p:cNvPr>
                <p:cNvSpPr/>
                <p:nvPr/>
              </p:nvSpPr>
              <p:spPr>
                <a:xfrm>
                  <a:off x="8724062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85">
                  <a:extLst>
                    <a:ext uri="{FF2B5EF4-FFF2-40B4-BE49-F238E27FC236}">
                      <a16:creationId xmlns:a16="http://schemas.microsoft.com/office/drawing/2014/main" id="{1622A6C3-B50D-4522-AA2A-17CB71EEB803}"/>
                    </a:ext>
                  </a:extLst>
                </p:cNvPr>
                <p:cNvSpPr/>
                <p:nvPr/>
              </p:nvSpPr>
              <p:spPr>
                <a:xfrm>
                  <a:off x="9281519" y="4810468"/>
                  <a:ext cx="557457" cy="1347850"/>
                </a:xfrm>
                <a:custGeom>
                  <a:avLst/>
                  <a:gdLst>
                    <a:gd name="connsiteX0" fmla="*/ 1816939 w 3705267"/>
                    <a:gd name="connsiteY0" fmla="*/ 0 h 6175168"/>
                    <a:gd name="connsiteX1" fmla="*/ 1828814 w 3705267"/>
                    <a:gd name="connsiteY1" fmla="*/ 926275 h 6175168"/>
                    <a:gd name="connsiteX2" fmla="*/ 3621988 w 3705267"/>
                    <a:gd name="connsiteY2" fmla="*/ 1840675 h 6175168"/>
                    <a:gd name="connsiteX3" fmla="*/ 14 w 3705267"/>
                    <a:gd name="connsiteY3" fmla="*/ 2743200 h 6175168"/>
                    <a:gd name="connsiteX4" fmla="*/ 3669490 w 3705267"/>
                    <a:gd name="connsiteY4" fmla="*/ 3657600 h 6175168"/>
                    <a:gd name="connsiteX5" fmla="*/ 1864440 w 3705267"/>
                    <a:gd name="connsiteY5" fmla="*/ 4583875 h 6175168"/>
                    <a:gd name="connsiteX6" fmla="*/ 1816939 w 3705267"/>
                    <a:gd name="connsiteY6" fmla="*/ 6175168 h 617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267" h="6175168">
                      <a:moveTo>
                        <a:pt x="1816939" y="0"/>
                      </a:moveTo>
                      <a:cubicBezTo>
                        <a:pt x="1672456" y="309748"/>
                        <a:pt x="1527973" y="619496"/>
                        <a:pt x="1828814" y="926275"/>
                      </a:cubicBezTo>
                      <a:cubicBezTo>
                        <a:pt x="2129655" y="1233054"/>
                        <a:pt x="3926788" y="1537854"/>
                        <a:pt x="3621988" y="1840675"/>
                      </a:cubicBezTo>
                      <a:cubicBezTo>
                        <a:pt x="3317188" y="2143496"/>
                        <a:pt x="-7903" y="2440379"/>
                        <a:pt x="14" y="2743200"/>
                      </a:cubicBezTo>
                      <a:cubicBezTo>
                        <a:pt x="7931" y="3046021"/>
                        <a:pt x="3358752" y="3350821"/>
                        <a:pt x="3669490" y="3657600"/>
                      </a:cubicBezTo>
                      <a:cubicBezTo>
                        <a:pt x="3980228" y="3964379"/>
                        <a:pt x="2173198" y="4164280"/>
                        <a:pt x="1864440" y="4583875"/>
                      </a:cubicBezTo>
                      <a:cubicBezTo>
                        <a:pt x="1555682" y="5003470"/>
                        <a:pt x="1686310" y="5589319"/>
                        <a:pt x="1816939" y="61751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00"/>
                  </a:solidFill>
                  <a:prstDash val="solid"/>
                  <a:tailEnd type="stealth" w="lg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8" name="Thread Block">
              <a:extLst>
                <a:ext uri="{FF2B5EF4-FFF2-40B4-BE49-F238E27FC236}">
                  <a16:creationId xmlns:a16="http://schemas.microsoft.com/office/drawing/2014/main" id="{B16EE2A7-047F-4693-B5FA-41A032E8F1A5}"/>
                </a:ext>
              </a:extLst>
            </p:cNvPr>
            <p:cNvGrpSpPr/>
            <p:nvPr/>
          </p:nvGrpSpPr>
          <p:grpSpPr>
            <a:xfrm>
              <a:off x="7887830" y="2543102"/>
              <a:ext cx="656886" cy="628915"/>
              <a:chOff x="8166605" y="4810468"/>
              <a:chExt cx="1672371" cy="1347850"/>
            </a:xfrm>
          </p:grpSpPr>
          <p:sp>
            <p:nvSpPr>
              <p:cNvPr id="279" name="Freeform 83">
                <a:extLst>
                  <a:ext uri="{FF2B5EF4-FFF2-40B4-BE49-F238E27FC236}">
                    <a16:creationId xmlns:a16="http://schemas.microsoft.com/office/drawing/2014/main" id="{F71C10FD-8CD4-4D67-8C64-A5FDF91C84F9}"/>
                  </a:ext>
                </a:extLst>
              </p:cNvPr>
              <p:cNvSpPr/>
              <p:nvPr/>
            </p:nvSpPr>
            <p:spPr>
              <a:xfrm>
                <a:off x="8166605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0" name="Freeform 84">
                <a:extLst>
                  <a:ext uri="{FF2B5EF4-FFF2-40B4-BE49-F238E27FC236}">
                    <a16:creationId xmlns:a16="http://schemas.microsoft.com/office/drawing/2014/main" id="{45245846-AB53-4B23-BFB7-4173CC560865}"/>
                  </a:ext>
                </a:extLst>
              </p:cNvPr>
              <p:cNvSpPr/>
              <p:nvPr/>
            </p:nvSpPr>
            <p:spPr>
              <a:xfrm>
                <a:off x="8724062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1" name="Freeform 85">
                <a:extLst>
                  <a:ext uri="{FF2B5EF4-FFF2-40B4-BE49-F238E27FC236}">
                    <a16:creationId xmlns:a16="http://schemas.microsoft.com/office/drawing/2014/main" id="{672F2F80-43A3-48B1-B0FF-BBDE1979C7DD}"/>
                  </a:ext>
                </a:extLst>
              </p:cNvPr>
              <p:cNvSpPr/>
              <p:nvPr/>
            </p:nvSpPr>
            <p:spPr>
              <a:xfrm>
                <a:off x="9281519" y="4810468"/>
                <a:ext cx="557457" cy="1347850"/>
              </a:xfrm>
              <a:custGeom>
                <a:avLst/>
                <a:gdLst>
                  <a:gd name="connsiteX0" fmla="*/ 1816939 w 3705267"/>
                  <a:gd name="connsiteY0" fmla="*/ 0 h 6175168"/>
                  <a:gd name="connsiteX1" fmla="*/ 1828814 w 3705267"/>
                  <a:gd name="connsiteY1" fmla="*/ 926275 h 6175168"/>
                  <a:gd name="connsiteX2" fmla="*/ 3621988 w 3705267"/>
                  <a:gd name="connsiteY2" fmla="*/ 1840675 h 6175168"/>
                  <a:gd name="connsiteX3" fmla="*/ 14 w 3705267"/>
                  <a:gd name="connsiteY3" fmla="*/ 2743200 h 6175168"/>
                  <a:gd name="connsiteX4" fmla="*/ 3669490 w 3705267"/>
                  <a:gd name="connsiteY4" fmla="*/ 3657600 h 6175168"/>
                  <a:gd name="connsiteX5" fmla="*/ 1864440 w 3705267"/>
                  <a:gd name="connsiteY5" fmla="*/ 4583875 h 6175168"/>
                  <a:gd name="connsiteX6" fmla="*/ 1816939 w 3705267"/>
                  <a:gd name="connsiteY6" fmla="*/ 6175168 h 617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5267" h="6175168">
                    <a:moveTo>
                      <a:pt x="1816939" y="0"/>
                    </a:moveTo>
                    <a:cubicBezTo>
                      <a:pt x="1672456" y="309748"/>
                      <a:pt x="1527973" y="619496"/>
                      <a:pt x="1828814" y="926275"/>
                    </a:cubicBezTo>
                    <a:cubicBezTo>
                      <a:pt x="2129655" y="1233054"/>
                      <a:pt x="3926788" y="1537854"/>
                      <a:pt x="3621988" y="1840675"/>
                    </a:cubicBezTo>
                    <a:cubicBezTo>
                      <a:pt x="3317188" y="2143496"/>
                      <a:pt x="-7903" y="2440379"/>
                      <a:pt x="14" y="2743200"/>
                    </a:cubicBezTo>
                    <a:cubicBezTo>
                      <a:pt x="7931" y="3046021"/>
                      <a:pt x="3358752" y="3350821"/>
                      <a:pt x="3669490" y="3657600"/>
                    </a:cubicBezTo>
                    <a:cubicBezTo>
                      <a:pt x="3980228" y="3964379"/>
                      <a:pt x="2173198" y="4164280"/>
                      <a:pt x="1864440" y="4583875"/>
                    </a:cubicBezTo>
                    <a:cubicBezTo>
                      <a:pt x="1555682" y="5003470"/>
                      <a:pt x="1686310" y="5589319"/>
                      <a:pt x="1816939" y="61751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00"/>
                </a:solidFill>
                <a:prstDash val="solid"/>
                <a:tailEnd type="stealth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05F5C1E7-03D6-4CB9-86D6-AE1BC0FBBBAC}"/>
              </a:ext>
            </a:extLst>
          </p:cNvPr>
          <p:cNvCxnSpPr>
            <a:cxnSpLocks/>
          </p:cNvCxnSpPr>
          <p:nvPr/>
        </p:nvCxnSpPr>
        <p:spPr>
          <a:xfrm>
            <a:off x="1246946" y="4226276"/>
            <a:ext cx="2284280" cy="0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51DA11D7-08B2-4E2F-AB27-006B8177F08C}"/>
              </a:ext>
            </a:extLst>
          </p:cNvPr>
          <p:cNvSpPr txBox="1"/>
          <p:nvPr/>
        </p:nvSpPr>
        <p:spPr>
          <a:xfrm>
            <a:off x="1906968" y="4109616"/>
            <a:ext cx="794116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X dim</a:t>
            </a:r>
          </a:p>
        </p:txBody>
      </p: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61C23F-1CFD-4A22-A67B-893EB5DCA777}"/>
              </a:ext>
            </a:extLst>
          </p:cNvPr>
          <p:cNvCxnSpPr>
            <a:cxnSpLocks/>
          </p:cNvCxnSpPr>
          <p:nvPr/>
        </p:nvCxnSpPr>
        <p:spPr>
          <a:xfrm flipV="1">
            <a:off x="995172" y="1917094"/>
            <a:ext cx="27967" cy="2051423"/>
          </a:xfrm>
          <a:prstGeom prst="straightConnector1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29484EAA-6A92-47A7-83AB-7DE7E2DEA085}"/>
              </a:ext>
            </a:extLst>
          </p:cNvPr>
          <p:cNvSpPr txBox="1"/>
          <p:nvPr/>
        </p:nvSpPr>
        <p:spPr>
          <a:xfrm>
            <a:off x="438663" y="2843537"/>
            <a:ext cx="714691" cy="36933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Myriad Pro Cond" panose="020B0506030403020204" pitchFamily="34" charset="0"/>
                <a:cs typeface="Calibri" pitchFamily="34" charset="0"/>
              </a:rPr>
              <a:t>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Cond" panose="020B0506030403020204" pitchFamily="34" charset="0"/>
                <a:cs typeface="Calibri" pitchFamily="34" charset="0"/>
              </a:rPr>
              <a:t> dim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37F6313A-4ED8-4CDD-898F-6303B5BF4B79}"/>
              </a:ext>
            </a:extLst>
          </p:cNvPr>
          <p:cNvSpPr/>
          <p:nvPr/>
        </p:nvSpPr>
        <p:spPr>
          <a:xfrm>
            <a:off x="1728823" y="1680377"/>
            <a:ext cx="801359" cy="26157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079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27592" y="1977893"/>
            <a:ext cx="1468854" cy="1970179"/>
            <a:chOff x="8039360" y="1938137"/>
            <a:chExt cx="1468854" cy="1970179"/>
          </a:xfrm>
        </p:grpSpPr>
        <p:sp>
          <p:nvSpPr>
            <p:cNvPr id="93" name="Rounded Rectangle 92"/>
            <p:cNvSpPr/>
            <p:nvPr/>
          </p:nvSpPr>
          <p:spPr>
            <a:xfrm>
              <a:off x="8170793" y="3038155"/>
              <a:ext cx="1220134" cy="73603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Myriad Pro Cond" panose="020B0506030403020204" pitchFamily="34" charset="0"/>
                </a:rPr>
                <a:t>Memory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7110" y="5379125"/>
            <a:ext cx="592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Exploiting NUMA locality requires both </a:t>
            </a:r>
          </a:p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CTA scheduling </a:t>
            </a:r>
            <a:r>
              <a:rPr lang="en-US" sz="3200" b="1" dirty="0">
                <a:latin typeface="Myriad Pro Cond" panose="020B0506030403020204" pitchFamily="34" charset="0"/>
              </a:rPr>
              <a:t>and </a:t>
            </a:r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0234793" y="1957715"/>
            <a:ext cx="1468854" cy="1970179"/>
            <a:chOff x="8039360" y="1938137"/>
            <a:chExt cx="1468854" cy="1970179"/>
          </a:xfrm>
        </p:grpSpPr>
        <p:sp>
          <p:nvSpPr>
            <p:cNvPr id="91" name="Rounded Rectangle 90"/>
            <p:cNvSpPr/>
            <p:nvPr/>
          </p:nvSpPr>
          <p:spPr>
            <a:xfrm>
              <a:off x="8170793" y="3038155"/>
              <a:ext cx="1220134" cy="73603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Myriad Pro Cond" panose="020B0506030403020204" pitchFamily="34" charset="0"/>
                </a:rPr>
                <a:t>Memory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8AC03C4-5C4F-4B15-BF69-67E302A09720}"/>
              </a:ext>
            </a:extLst>
          </p:cNvPr>
          <p:cNvSpPr txBox="1"/>
          <p:nvPr/>
        </p:nvSpPr>
        <p:spPr>
          <a:xfrm flipH="1">
            <a:off x="8418830" y="3946663"/>
            <a:ext cx="18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 Cond" panose="020B0506030403020204" pitchFamily="34" charset="0"/>
              </a:rPr>
              <a:t>NUMA Zone 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AC03C4-5C4F-4B15-BF69-67E302A09720}"/>
              </a:ext>
            </a:extLst>
          </p:cNvPr>
          <p:cNvSpPr txBox="1"/>
          <p:nvPr/>
        </p:nvSpPr>
        <p:spPr>
          <a:xfrm flipH="1">
            <a:off x="10307123" y="3927355"/>
            <a:ext cx="18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 Cond" panose="020B0506030403020204" pitchFamily="34" charset="0"/>
              </a:rPr>
              <a:t>NUMA Zone 1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8370158" y="4387409"/>
            <a:ext cx="1468854" cy="1970179"/>
            <a:chOff x="8039360" y="1938137"/>
            <a:chExt cx="1468854" cy="1970179"/>
          </a:xfrm>
        </p:grpSpPr>
        <p:sp>
          <p:nvSpPr>
            <p:cNvPr id="99" name="Rounded Rectangle 98"/>
            <p:cNvSpPr/>
            <p:nvPr/>
          </p:nvSpPr>
          <p:spPr>
            <a:xfrm>
              <a:off x="8170793" y="3038155"/>
              <a:ext cx="1220134" cy="73603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Myriad Pro Cond" panose="020B0506030403020204" pitchFamily="34" charset="0"/>
                </a:rPr>
                <a:t>Memory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277359" y="4367231"/>
            <a:ext cx="1468854" cy="1970179"/>
            <a:chOff x="8039360" y="1938137"/>
            <a:chExt cx="1468854" cy="1970179"/>
          </a:xfrm>
        </p:grpSpPr>
        <p:sp>
          <p:nvSpPr>
            <p:cNvPr id="116" name="Rounded Rectangle 115"/>
            <p:cNvSpPr/>
            <p:nvPr/>
          </p:nvSpPr>
          <p:spPr>
            <a:xfrm>
              <a:off x="8170793" y="3038155"/>
              <a:ext cx="1220134" cy="73603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Myriad Pro Cond" panose="020B0506030403020204" pitchFamily="34" charset="0"/>
                </a:rPr>
                <a:t>Memory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8039360" y="1938137"/>
              <a:ext cx="1468854" cy="1970179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8AC03C4-5C4F-4B15-BF69-67E302A09720}"/>
              </a:ext>
            </a:extLst>
          </p:cNvPr>
          <p:cNvSpPr txBox="1"/>
          <p:nvPr/>
        </p:nvSpPr>
        <p:spPr>
          <a:xfrm flipH="1">
            <a:off x="8461396" y="6356179"/>
            <a:ext cx="18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 Cond" panose="020B0506030403020204" pitchFamily="34" charset="0"/>
              </a:rPr>
              <a:t>NUMA Zone 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8AC03C4-5C4F-4B15-BF69-67E302A09720}"/>
              </a:ext>
            </a:extLst>
          </p:cNvPr>
          <p:cNvSpPr txBox="1"/>
          <p:nvPr/>
        </p:nvSpPr>
        <p:spPr>
          <a:xfrm flipH="1">
            <a:off x="10396975" y="6340046"/>
            <a:ext cx="18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 Cond" panose="020B0506030403020204" pitchFamily="34" charset="0"/>
              </a:rPr>
              <a:t>NUMA Zone 3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10337725" y="2133470"/>
            <a:ext cx="1278554" cy="819372"/>
            <a:chOff x="7218595" y="1767247"/>
            <a:chExt cx="1278554" cy="819372"/>
          </a:xfrm>
        </p:grpSpPr>
        <p:sp>
          <p:nvSpPr>
            <p:cNvPr id="105" name="Rounded Rectangle 104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429219" y="2146557"/>
            <a:ext cx="1278554" cy="819372"/>
            <a:chOff x="7218595" y="1767247"/>
            <a:chExt cx="1278554" cy="819372"/>
          </a:xfrm>
        </p:grpSpPr>
        <p:sp>
          <p:nvSpPr>
            <p:cNvPr id="112" name="Rounded Rectangle 111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472381" y="4525771"/>
            <a:ext cx="1278554" cy="819372"/>
            <a:chOff x="7218595" y="1767247"/>
            <a:chExt cx="1278554" cy="819372"/>
          </a:xfrm>
        </p:grpSpPr>
        <p:sp>
          <p:nvSpPr>
            <p:cNvPr id="125" name="Rounded Rectangle 124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379582" y="4515808"/>
            <a:ext cx="1278554" cy="819372"/>
            <a:chOff x="7218595" y="1767247"/>
            <a:chExt cx="1278554" cy="819372"/>
          </a:xfrm>
        </p:grpSpPr>
        <p:sp>
          <p:nvSpPr>
            <p:cNvPr id="131" name="Rounded Rectangle 130"/>
            <p:cNvSpPr/>
            <p:nvPr/>
          </p:nvSpPr>
          <p:spPr>
            <a:xfrm>
              <a:off x="7218595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7893492" y="1767247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7218595" y="2193815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895998" y="2190809"/>
              <a:ext cx="595098" cy="3928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227155" y="1880381"/>
              <a:ext cx="126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Myriad Pro Cond" panose="020B0506030403020204" pitchFamily="34" charset="0"/>
                </a:rPr>
                <a:t>Cores</a:t>
              </a:r>
            </a:p>
          </p:txBody>
        </p:sp>
      </p:grpSp>
      <p:sp>
        <p:nvSpPr>
          <p:cNvPr id="136" name="Arc 135"/>
          <p:cNvSpPr/>
          <p:nvPr/>
        </p:nvSpPr>
        <p:spPr>
          <a:xfrm>
            <a:off x="4894196" y="1432952"/>
            <a:ext cx="4159312" cy="1057809"/>
          </a:xfrm>
          <a:prstGeom prst="arc">
            <a:avLst>
              <a:gd name="adj1" fmla="val 11234406"/>
              <a:gd name="adj2" fmla="val 44939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/>
          <p:cNvSpPr/>
          <p:nvPr/>
        </p:nvSpPr>
        <p:spPr>
          <a:xfrm>
            <a:off x="5510447" y="2055503"/>
            <a:ext cx="5396342" cy="362168"/>
          </a:xfrm>
          <a:prstGeom prst="arc">
            <a:avLst>
              <a:gd name="adj1" fmla="val 10983502"/>
              <a:gd name="adj2" fmla="val 21599448"/>
            </a:avLst>
          </a:prstGeom>
          <a:ln w="38100">
            <a:solidFill>
              <a:schemeClr val="accent4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/>
          <p:cNvSpPr/>
          <p:nvPr/>
        </p:nvSpPr>
        <p:spPr>
          <a:xfrm flipV="1">
            <a:off x="1753815" y="3037554"/>
            <a:ext cx="7313664" cy="1921553"/>
          </a:xfrm>
          <a:prstGeom prst="arc">
            <a:avLst>
              <a:gd name="adj1" fmla="val 10934519"/>
              <a:gd name="adj2" fmla="val 46236"/>
            </a:avLst>
          </a:prstGeom>
          <a:ln w="381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/>
          <p:cNvSpPr/>
          <p:nvPr/>
        </p:nvSpPr>
        <p:spPr>
          <a:xfrm flipV="1">
            <a:off x="2395554" y="3541365"/>
            <a:ext cx="8536576" cy="951647"/>
          </a:xfrm>
          <a:prstGeom prst="arc">
            <a:avLst>
              <a:gd name="adj1" fmla="val 10769785"/>
              <a:gd name="adj2" fmla="val 37588"/>
            </a:avLst>
          </a:prstGeom>
          <a:ln w="38100">
            <a:solidFill>
              <a:schemeClr val="accent4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1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29" grpId="0" animBg="1"/>
      <p:bldP spid="23" grpId="0"/>
      <p:bldP spid="95" grpId="0"/>
      <p:bldP spid="96" grpId="0"/>
      <p:bldP spid="118" grpId="0"/>
      <p:bldP spid="120" grpId="0"/>
      <p:bldP spid="136" grpId="0" animBg="1"/>
      <p:bldP spid="137" grpId="0" animBg="1"/>
      <p:bldP spid="138" grpId="0" animBg="1"/>
      <p:bldP spid="1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|10.5|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5|5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1|3.7|2.6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4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2|5.6|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|2.2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.7|0.8|3.8|0.9|8|1.6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|1.2|9.1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9|2.4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|16.2|12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9|10.2|3.5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7.3|2.4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latin typeface="Myriad Pro Cond" panose="020B0506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8649</TotalTime>
  <Words>1589</Words>
  <Application>Microsoft Office PowerPoint</Application>
  <PresentationFormat>Widescreen</PresentationFormat>
  <Paragraphs>522</Paragraphs>
  <Slides>36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MS PGothic</vt:lpstr>
      <vt:lpstr>Consolas</vt:lpstr>
      <vt:lpstr>Arial</vt:lpstr>
      <vt:lpstr>Calibri</vt:lpstr>
      <vt:lpstr>Myriad Pro Cond</vt:lpstr>
      <vt:lpstr>Courier New</vt:lpstr>
      <vt:lpstr>Trebuchet MS</vt:lpstr>
      <vt:lpstr>Office Theme</vt:lpstr>
      <vt:lpstr>The Locality Descriptor A Holistic Cross-Layer Abstraction  to Express Data Locality in GPUs</vt:lpstr>
      <vt:lpstr>Executive Summary </vt:lpstr>
      <vt:lpstr>Outline</vt:lpstr>
      <vt:lpstr>Data locality is critical to GPU performance</vt:lpstr>
      <vt:lpstr>Data locality is critical to GPU performance</vt:lpstr>
      <vt:lpstr>PowerPoint Presentation</vt:lpstr>
      <vt:lpstr>A case study in leveraging data locality: Histo</vt:lpstr>
      <vt:lpstr>Leveraging cache locality </vt:lpstr>
      <vt:lpstr>Leveraging NUMA locality</vt:lpstr>
      <vt:lpstr>Today, leveraging data locality is challenging </vt:lpstr>
      <vt:lpstr>To make things worse:</vt:lpstr>
      <vt:lpstr>The Locality Descriptor</vt:lpstr>
      <vt:lpstr>Goals in designing the Locality Descriptor</vt:lpstr>
      <vt:lpstr>Designing the Locality Descriptor</vt:lpstr>
      <vt:lpstr>An Overview: The components  of the Locality Descriptor</vt:lpstr>
      <vt:lpstr>Outline</vt:lpstr>
      <vt:lpstr>1. How to choose the basis of the abstraction?</vt:lpstr>
      <vt:lpstr>1. How to choose the basis of the abstraction?</vt:lpstr>
      <vt:lpstr>2. How to communicate with hardware?</vt:lpstr>
      <vt:lpstr>2. How to communicate with hardware?</vt:lpstr>
      <vt:lpstr>2. How to communicate with hardware?</vt:lpstr>
      <vt:lpstr>Driving underlying architectural techniques</vt:lpstr>
      <vt:lpstr>3. How to describe locality?</vt:lpstr>
      <vt:lpstr>Additional features of the Locality Descriptor</vt:lpstr>
      <vt:lpstr>A decision tree to drive underlying techniques</vt:lpstr>
      <vt:lpstr>Leveraging the Locality Descriptor</vt:lpstr>
      <vt:lpstr>CTA Scheduling  </vt:lpstr>
      <vt:lpstr>Leveraging the Locality Descriptor</vt:lpstr>
      <vt:lpstr>Data Placement</vt:lpstr>
      <vt:lpstr>Leveraging the Locality Descriptor</vt:lpstr>
      <vt:lpstr>Outline</vt:lpstr>
      <vt:lpstr>Methodology</vt:lpstr>
      <vt:lpstr>Performance speedup: leveraging cache locality</vt:lpstr>
      <vt:lpstr>Performance Impact: Leveraging NUMA Locality</vt:lpstr>
      <vt:lpstr>Conclusion</vt:lpstr>
      <vt:lpstr>The Locality Descriptor A Holistic Cross-Layer Abstraction  to Express Data Locality in GPUs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Locality Descriptor A Holistic Cross-Layer Abstraction  to Express Data Locality in GPUs</dc:title>
  <dc:creator>Nandita Vijaykumar</dc:creator>
  <cp:lastModifiedBy>Nandita Vijaykumar</cp:lastModifiedBy>
  <cp:revision>408</cp:revision>
  <dcterms:created xsi:type="dcterms:W3CDTF">2018-05-16T15:53:03Z</dcterms:created>
  <dcterms:modified xsi:type="dcterms:W3CDTF">2018-06-17T15:14:57Z</dcterms:modified>
</cp:coreProperties>
</file>