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8" r:id="rId2"/>
    <p:sldId id="489" r:id="rId3"/>
    <p:sldId id="491" r:id="rId4"/>
    <p:sldId id="492" r:id="rId5"/>
    <p:sldId id="536" r:id="rId6"/>
    <p:sldId id="545" r:id="rId7"/>
    <p:sldId id="546" r:id="rId8"/>
    <p:sldId id="547" r:id="rId9"/>
    <p:sldId id="548" r:id="rId10"/>
    <p:sldId id="543" r:id="rId11"/>
    <p:sldId id="558" r:id="rId12"/>
    <p:sldId id="559" r:id="rId13"/>
    <p:sldId id="560" r:id="rId14"/>
    <p:sldId id="561" r:id="rId15"/>
    <p:sldId id="56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5" autoAdjust="0"/>
    <p:restoredTop sz="84154" autoAdjust="0"/>
  </p:normalViewPr>
  <p:slideViewPr>
    <p:cSldViewPr snapToGrid="0">
      <p:cViewPr varScale="1">
        <p:scale>
          <a:sx n="109" d="100"/>
          <a:sy n="109" d="100"/>
        </p:scale>
        <p:origin x="2240" y="1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FA8A3-BCC2-48DC-A588-F232695F27FD}" type="datetimeFigureOut">
              <a:rPr lang="en-US" smtClean="0"/>
              <a:t>3/24/18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2B905-F9F1-4D80-A5F0-B586708264EA}" type="slidenum">
              <a:rPr lang="en-US" smtClean="0"/>
              <a:t>‹#›</a:t>
            </a:fld>
            <a:endParaRPr lang="en-US"/>
          </a:p>
        </p:txBody>
      </p:sp>
    </p:spTree>
    <p:extLst>
      <p:ext uri="{BB962C8B-B14F-4D97-AF65-F5344CB8AC3E}">
        <p14:creationId xmlns:p14="http://schemas.microsoft.com/office/powerpoint/2010/main" val="130306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a:t>
            </a:fld>
            <a:endParaRPr lang="en-US" dirty="0"/>
          </a:p>
        </p:txBody>
      </p:sp>
    </p:spTree>
    <p:extLst>
      <p:ext uri="{BB962C8B-B14F-4D97-AF65-F5344CB8AC3E}">
        <p14:creationId xmlns:p14="http://schemas.microsoft.com/office/powerpoint/2010/main" val="3103963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10</a:t>
            </a:fld>
            <a:endParaRPr lang="en-US" dirty="0"/>
          </a:p>
        </p:txBody>
      </p:sp>
    </p:spTree>
    <p:extLst>
      <p:ext uri="{BB962C8B-B14F-4D97-AF65-F5344CB8AC3E}">
        <p14:creationId xmlns:p14="http://schemas.microsoft.com/office/powerpoint/2010/main" val="3276265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11</a:t>
            </a:fld>
            <a:endParaRPr lang="en-US" dirty="0"/>
          </a:p>
        </p:txBody>
      </p:sp>
    </p:spTree>
    <p:extLst>
      <p:ext uri="{BB962C8B-B14F-4D97-AF65-F5344CB8AC3E}">
        <p14:creationId xmlns:p14="http://schemas.microsoft.com/office/powerpoint/2010/main" val="3963076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12</a:t>
            </a:fld>
            <a:endParaRPr lang="en-US" dirty="0"/>
          </a:p>
        </p:txBody>
      </p:sp>
    </p:spTree>
    <p:extLst>
      <p:ext uri="{BB962C8B-B14F-4D97-AF65-F5344CB8AC3E}">
        <p14:creationId xmlns:p14="http://schemas.microsoft.com/office/powerpoint/2010/main" val="360610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13</a:t>
            </a:fld>
            <a:endParaRPr lang="en-US" dirty="0"/>
          </a:p>
        </p:txBody>
      </p:sp>
    </p:spTree>
    <p:extLst>
      <p:ext uri="{BB962C8B-B14F-4D97-AF65-F5344CB8AC3E}">
        <p14:creationId xmlns:p14="http://schemas.microsoft.com/office/powerpoint/2010/main" val="1841762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14</a:t>
            </a:fld>
            <a:endParaRPr lang="en-US" dirty="0"/>
          </a:p>
        </p:txBody>
      </p:sp>
    </p:spTree>
    <p:extLst>
      <p:ext uri="{BB962C8B-B14F-4D97-AF65-F5344CB8AC3E}">
        <p14:creationId xmlns:p14="http://schemas.microsoft.com/office/powerpoint/2010/main" val="1274384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15</a:t>
            </a:fld>
            <a:endParaRPr lang="en-US" dirty="0"/>
          </a:p>
        </p:txBody>
      </p:sp>
    </p:spTree>
    <p:extLst>
      <p:ext uri="{BB962C8B-B14F-4D97-AF65-F5344CB8AC3E}">
        <p14:creationId xmlns:p14="http://schemas.microsoft.com/office/powerpoint/2010/main" val="1170889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this example, the GPU contains four cores and is shared among two applications, app 1 and app 2. In this scenario, when the GPU want to load or store data, it first needs to translate the virtual address into the physical address. To do this, the page table walk walk the page table using the virtual address. This process incur multiple reads to the main memory, and is a high latency operation. To alleviate this performance penalty, modern processor, including the state-of-the-art GPU design employs a private translation lookaside buffer to reduce the latency of address translation. This TLB can include the private per-core TLB, as shown in this example, and a second level shared TLB. With these structures, the page table walker only need to translate addresses that miss in both private and the shared TLB. However, we found that as the GPU is shared across multiple applications, each application generates contention at the shared TLB, decreasing the effectiveness of these components.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a:t>
            </a:fld>
            <a:endParaRPr lang="en-US" dirty="0"/>
          </a:p>
        </p:txBody>
      </p:sp>
    </p:spTree>
    <p:extLst>
      <p:ext uri="{BB962C8B-B14F-4D97-AF65-F5344CB8AC3E}">
        <p14:creationId xmlns:p14="http://schemas.microsoft.com/office/powerpoint/2010/main" val="175521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this example, the GPU contains four cores and is shared among two applications, app 1 and app 2. In this scenario, when the GPU want to load or store data, it first needs to translate the virtual address into the physical address. To do this, the page table walk walk the page table using the virtual address. This process incur multiple reads to the main memory, and is a high latency operation. To alleviate this performance penalty, modern processor, including the state-of-the-art GPU design employs a private translation lookaside buffer to reduce the latency of address translation. This TLB can include the private per-core TLB, as shown in this example, and a second level shared TLB. With these structures, the page table walker only need to translate addresses that miss in both private and the shared TLB. However, we found that as the GPU is shared across multiple applications, each application generates contention at the shared TLB, decreasing the effectiveness of these components.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3</a:t>
            </a:fld>
            <a:endParaRPr lang="en-US" dirty="0"/>
          </a:p>
        </p:txBody>
      </p:sp>
    </p:spTree>
    <p:extLst>
      <p:ext uri="{BB962C8B-B14F-4D97-AF65-F5344CB8AC3E}">
        <p14:creationId xmlns:p14="http://schemas.microsoft.com/office/powerpoint/2010/main" val="3313872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this example, the GPU contains four cores and is shared among two applications, app 1 and app 2. In this scenario, when the GPU want to load or store data, it first needs to translate the virtual address into the physical address. To do this, the page table walk walk the page table using the virtual address. This process incur multiple reads to the main memory, and is a high latency operation. To alleviate this performance penalty, modern processor, including the state-of-the-art GPU design employs a private translation lookaside buffer to reduce the latency of address translation. This TLB can include the private per-core TLB, as shown in this example, and a second level shared TLB. With these structures, the page table walker only need to translate addresses that miss in both private and the shared TLB. However, we found that as the GPU is shared across multiple applications, each application generates contention at the shared TLB, decreasing the effectiveness of these components.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4</a:t>
            </a:fld>
            <a:endParaRPr lang="en-US" dirty="0"/>
          </a:p>
        </p:txBody>
      </p:sp>
    </p:spTree>
    <p:extLst>
      <p:ext uri="{BB962C8B-B14F-4D97-AF65-F5344CB8AC3E}">
        <p14:creationId xmlns:p14="http://schemas.microsoft.com/office/powerpoint/2010/main" val="1243175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5</a:t>
            </a:fld>
            <a:endParaRPr lang="en-US" dirty="0"/>
          </a:p>
        </p:txBody>
      </p:sp>
    </p:spTree>
    <p:extLst>
      <p:ext uri="{BB962C8B-B14F-4D97-AF65-F5344CB8AC3E}">
        <p14:creationId xmlns:p14="http://schemas.microsoft.com/office/powerpoint/2010/main" val="499268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6</a:t>
            </a:fld>
            <a:endParaRPr lang="en-US" dirty="0"/>
          </a:p>
        </p:txBody>
      </p:sp>
    </p:spTree>
    <p:extLst>
      <p:ext uri="{BB962C8B-B14F-4D97-AF65-F5344CB8AC3E}">
        <p14:creationId xmlns:p14="http://schemas.microsoft.com/office/powerpoint/2010/main" val="3895442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7</a:t>
            </a:fld>
            <a:endParaRPr lang="en-US" dirty="0"/>
          </a:p>
        </p:txBody>
      </p:sp>
    </p:spTree>
    <p:extLst>
      <p:ext uri="{BB962C8B-B14F-4D97-AF65-F5344CB8AC3E}">
        <p14:creationId xmlns:p14="http://schemas.microsoft.com/office/powerpoint/2010/main" val="1308111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8</a:t>
            </a:fld>
            <a:endParaRPr lang="en-US" dirty="0"/>
          </a:p>
        </p:txBody>
      </p:sp>
    </p:spTree>
    <p:extLst>
      <p:ext uri="{BB962C8B-B14F-4D97-AF65-F5344CB8AC3E}">
        <p14:creationId xmlns:p14="http://schemas.microsoft.com/office/powerpoint/2010/main" val="3023594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9</a:t>
            </a:fld>
            <a:endParaRPr lang="en-US" dirty="0"/>
          </a:p>
        </p:txBody>
      </p:sp>
    </p:spTree>
    <p:extLst>
      <p:ext uri="{BB962C8B-B14F-4D97-AF65-F5344CB8AC3E}">
        <p14:creationId xmlns:p14="http://schemas.microsoft.com/office/powerpoint/2010/main" val="90191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3/24/18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41730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3/24/18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90358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3/24/18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44109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3/24/18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60608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97FAEA-C530-4C38-AD31-80E392D57264}" type="datetimeFigureOut">
              <a:rPr lang="en-US" smtClean="0"/>
              <a:t>3/24/18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409448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97FAEA-C530-4C38-AD31-80E392D57264}" type="datetimeFigureOut">
              <a:rPr lang="en-US" smtClean="0"/>
              <a:t>3/24/18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22026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97FAEA-C530-4C38-AD31-80E392D57264}" type="datetimeFigureOut">
              <a:rPr lang="en-US" smtClean="0"/>
              <a:t>3/24/18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82800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97FAEA-C530-4C38-AD31-80E392D57264}" type="datetimeFigureOut">
              <a:rPr lang="en-US" smtClean="0"/>
              <a:t>3/24/18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41199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7FAEA-C530-4C38-AD31-80E392D57264}" type="datetimeFigureOut">
              <a:rPr lang="en-US" smtClean="0"/>
              <a:t>3/24/18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2988478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3/24/18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539397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3/24/18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10523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7FAEA-C530-4C38-AD31-80E392D57264}" type="datetimeFigureOut">
              <a:rPr lang="en-US" smtClean="0"/>
              <a:t>3/24/18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F78F1-1351-49FC-8CFD-3ED7E06BAC03}" type="slidenum">
              <a:rPr lang="en-US" smtClean="0"/>
              <a:t>‹#›</a:t>
            </a:fld>
            <a:endParaRPr lang="en-US"/>
          </a:p>
        </p:txBody>
      </p:sp>
    </p:spTree>
    <p:extLst>
      <p:ext uri="{BB962C8B-B14F-4D97-AF65-F5344CB8AC3E}">
        <p14:creationId xmlns:p14="http://schemas.microsoft.com/office/powerpoint/2010/main" val="4125428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400" b="1" dirty="0">
                <a:solidFill>
                  <a:schemeClr val="accent6">
                    <a:lumMod val="50000"/>
                  </a:schemeClr>
                </a:solidFill>
                <a:latin typeface="+mn-lt"/>
              </a:rPr>
              <a:t>MASK: Redesigning the GPU </a:t>
            </a:r>
            <a:br>
              <a:rPr lang="en-US" sz="4400" b="1" dirty="0">
                <a:solidFill>
                  <a:schemeClr val="accent6">
                    <a:lumMod val="50000"/>
                  </a:schemeClr>
                </a:solidFill>
                <a:latin typeface="+mn-lt"/>
              </a:rPr>
            </a:br>
            <a:r>
              <a:rPr lang="en-US" sz="4400" b="1" dirty="0">
                <a:solidFill>
                  <a:schemeClr val="accent6">
                    <a:lumMod val="50000"/>
                  </a:schemeClr>
                </a:solidFill>
                <a:latin typeface="+mn-lt"/>
              </a:rPr>
              <a:t>Memory Hierarchy to Support </a:t>
            </a:r>
            <a:br>
              <a:rPr lang="en-US" sz="4400" b="1" dirty="0">
                <a:solidFill>
                  <a:schemeClr val="accent6">
                    <a:lumMod val="50000"/>
                  </a:schemeClr>
                </a:solidFill>
                <a:latin typeface="+mn-lt"/>
              </a:rPr>
            </a:br>
            <a:r>
              <a:rPr lang="en-US" sz="4400" b="1" dirty="0">
                <a:solidFill>
                  <a:schemeClr val="accent6">
                    <a:lumMod val="50000"/>
                  </a:schemeClr>
                </a:solidFill>
                <a:latin typeface="+mn-lt"/>
              </a:rPr>
              <a:t>Multi-Application Concurrency </a:t>
            </a:r>
          </a:p>
        </p:txBody>
      </p:sp>
      <p:sp>
        <p:nvSpPr>
          <p:cNvPr id="3" name="Subtitle 2"/>
          <p:cNvSpPr>
            <a:spLocks noGrp="1"/>
          </p:cNvSpPr>
          <p:nvPr>
            <p:ph type="subTitle" idx="1"/>
          </p:nvPr>
        </p:nvSpPr>
        <p:spPr>
          <a:xfrm>
            <a:off x="0" y="1896681"/>
            <a:ext cx="9144000" cy="1897015"/>
          </a:xfrm>
        </p:spPr>
        <p:txBody>
          <a:bodyPr>
            <a:normAutofit/>
          </a:bodyPr>
          <a:lstStyle/>
          <a:p>
            <a:endParaRPr lang="en-US" b="1" i="1" dirty="0">
              <a:solidFill>
                <a:schemeClr val="tx1"/>
              </a:solidFill>
            </a:endParaRPr>
          </a:p>
          <a:p>
            <a:pPr>
              <a:spcBef>
                <a:spcPts val="600"/>
              </a:spcBef>
            </a:pPr>
            <a:r>
              <a:rPr lang="en-US" b="1" dirty="0">
                <a:solidFill>
                  <a:schemeClr val="tx1"/>
                </a:solidFill>
              </a:rPr>
              <a:t>Rachata Ausavarungniru</a:t>
            </a:r>
            <a:r>
              <a:rPr lang="en-US" b="1" dirty="0"/>
              <a:t>n           </a:t>
            </a:r>
          </a:p>
          <a:p>
            <a:pPr>
              <a:spcBef>
                <a:spcPts val="600"/>
              </a:spcBef>
            </a:pPr>
            <a:r>
              <a:rPr lang="en-US" sz="2000" dirty="0"/>
              <a:t>Vance Miller         Joshua </a:t>
            </a:r>
            <a:r>
              <a:rPr lang="en-US" sz="2000" dirty="0" err="1"/>
              <a:t>Landgraf</a:t>
            </a:r>
            <a:r>
              <a:rPr lang="en-US" sz="2000" dirty="0"/>
              <a:t>         </a:t>
            </a:r>
            <a:r>
              <a:rPr lang="en-US" sz="2000" dirty="0" err="1"/>
              <a:t>Saugata</a:t>
            </a:r>
            <a:r>
              <a:rPr lang="en-US" sz="2000" dirty="0"/>
              <a:t> </a:t>
            </a:r>
            <a:r>
              <a:rPr lang="en-US" sz="2000" dirty="0" err="1"/>
              <a:t>Ghose</a:t>
            </a:r>
            <a:endParaRPr lang="en-US" sz="2000" dirty="0"/>
          </a:p>
          <a:p>
            <a:pPr>
              <a:spcBef>
                <a:spcPts val="600"/>
              </a:spcBef>
            </a:pPr>
            <a:r>
              <a:rPr lang="en-US" sz="2000" dirty="0" err="1"/>
              <a:t>Jayneel</a:t>
            </a:r>
            <a:r>
              <a:rPr lang="en-US" sz="2000" dirty="0"/>
              <a:t> Gandhi </a:t>
            </a:r>
            <a:r>
              <a:rPr lang="en-US" sz="2000" i="1" dirty="0"/>
              <a:t> </a:t>
            </a:r>
            <a:r>
              <a:rPr lang="en-US" sz="2000" dirty="0"/>
              <a:t>       </a:t>
            </a:r>
            <a:r>
              <a:rPr lang="en-US" sz="2000" dirty="0" err="1"/>
              <a:t>Adwait</a:t>
            </a:r>
            <a:r>
              <a:rPr lang="en-US" sz="2000" dirty="0"/>
              <a:t> Jog         Christopher J. </a:t>
            </a:r>
            <a:r>
              <a:rPr lang="en-US" sz="2000" dirty="0" err="1"/>
              <a:t>Rossbach</a:t>
            </a:r>
            <a:r>
              <a:rPr lang="en-US" sz="2000" dirty="0"/>
              <a:t>         </a:t>
            </a:r>
            <a:r>
              <a:rPr lang="en-US" sz="2000" dirty="0" err="1"/>
              <a:t>Onur</a:t>
            </a:r>
            <a:r>
              <a:rPr lang="en-US" sz="2000" dirty="0"/>
              <a:t> </a:t>
            </a:r>
            <a:r>
              <a:rPr lang="en-US" sz="2000" dirty="0" err="1"/>
              <a:t>Mutlu</a:t>
            </a:r>
            <a:endParaRPr lang="en-US" sz="2000" dirty="0"/>
          </a:p>
        </p:txBody>
      </p:sp>
      <p:pic>
        <p:nvPicPr>
          <p:cNvPr id="4" name="Picture 3" descr="Burgundy_CMU_JPG_Logo.jpg"/>
          <p:cNvPicPr>
            <a:picLocks noChangeAspect="1"/>
          </p:cNvPicPr>
          <p:nvPr/>
        </p:nvPicPr>
        <p:blipFill rotWithShape="1">
          <a:blip r:embed="rId3" cstate="print"/>
          <a:srcRect t="26333" b="26267"/>
          <a:stretch/>
        </p:blipFill>
        <p:spPr>
          <a:xfrm>
            <a:off x="1002458" y="5113622"/>
            <a:ext cx="2987824" cy="511415"/>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474455" y="5538929"/>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278222" y="5538165"/>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46192" y="4953797"/>
            <a:ext cx="1932446" cy="77231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college of william and mary logo">
            <a:extLst>
              <a:ext uri="{FF2B5EF4-FFF2-40B4-BE49-F238E27FC236}">
                <a16:creationId xmlns:a16="http://schemas.microsoft.com/office/drawing/2014/main" id="{5DCF2B9C-46F8-4F3F-9B7C-161598E5B78A}"/>
              </a:ext>
            </a:extLst>
          </p:cNvPr>
          <p:cNvPicPr>
            <a:picLocks noChangeAspect="1" noChangeArrowheads="1"/>
          </p:cNvPicPr>
          <p:nvPr/>
        </p:nvPicPr>
        <p:blipFill>
          <a:blip r:embed="rId7"/>
          <a:srcRect/>
          <a:stretch>
            <a:fillRect/>
          </a:stretch>
        </p:blipFill>
        <p:spPr bwMode="auto">
          <a:xfrm>
            <a:off x="7067770" y="5627883"/>
            <a:ext cx="840100" cy="848026"/>
          </a:xfrm>
          <a:prstGeom prst="rect">
            <a:avLst/>
          </a:prstGeom>
          <a:noFill/>
        </p:spPr>
      </p:pic>
      <p:sp>
        <p:nvSpPr>
          <p:cNvPr id="11" name="Rounded Rectangle 163">
            <a:extLst>
              <a:ext uri="{FF2B5EF4-FFF2-40B4-BE49-F238E27FC236}">
                <a16:creationId xmlns:a16="http://schemas.microsoft.com/office/drawing/2014/main" id="{E1F189C5-3A8C-4D32-9E04-1C9220140137}"/>
              </a:ext>
            </a:extLst>
          </p:cNvPr>
          <p:cNvSpPr/>
          <p:nvPr/>
        </p:nvSpPr>
        <p:spPr>
          <a:xfrm>
            <a:off x="261424" y="3955223"/>
            <a:ext cx="8348320" cy="655260"/>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a:solidFill>
                  <a:schemeClr val="accent4">
                    <a:lumMod val="50000"/>
                  </a:schemeClr>
                </a:solidFill>
              </a:rPr>
              <a:t>GPU 2 (Virginia EF)			Tuesday 2PM-3PM</a:t>
            </a:r>
          </a:p>
        </p:txBody>
      </p:sp>
      <p:pic>
        <p:nvPicPr>
          <p:cNvPr id="5" name="Picture 4" descr="safari.png"/>
          <p:cNvPicPr>
            <a:picLocks noChangeAspect="1"/>
          </p:cNvPicPr>
          <p:nvPr/>
        </p:nvPicPr>
        <p:blipFill>
          <a:blip r:embed="rId8" cstate="print"/>
          <a:stretch>
            <a:fillRect/>
          </a:stretch>
        </p:blipFill>
        <p:spPr>
          <a:xfrm>
            <a:off x="3743908" y="6285881"/>
            <a:ext cx="1656184" cy="479200"/>
          </a:xfrm>
          <a:prstGeom prst="rect">
            <a:avLst/>
          </a:prstGeom>
        </p:spPr>
      </p:pic>
    </p:spTree>
    <p:extLst>
      <p:ext uri="{BB962C8B-B14F-4D97-AF65-F5344CB8AC3E}">
        <p14:creationId xmlns:p14="http://schemas.microsoft.com/office/powerpoint/2010/main" val="3243569153"/>
      </p:ext>
    </p:extLst>
  </p:cSld>
  <p:clrMapOvr>
    <a:masterClrMapping/>
  </p:clrMapOvr>
  <mc:AlternateContent xmlns:mc="http://schemas.openxmlformats.org/markup-compatibility/2006" xmlns:p14="http://schemas.microsoft.com/office/powerpoint/2010/main">
    <mc:Choice Requires="p14">
      <p:transition spd="slow" p14:dur="2000" advTm="19478"/>
    </mc:Choice>
    <mc:Fallback xmlns="">
      <p:transition spd="slow" advTm="1947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rmAutofit/>
          </a:bodyPr>
          <a:lstStyle/>
          <a:p>
            <a:pPr algn="ctr"/>
            <a:r>
              <a:rPr lang="en-US" b="1" dirty="0"/>
              <a:t>Three Components of MASK</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0" y="1094944"/>
            <a:ext cx="9144000" cy="5517543"/>
          </a:xfrm>
        </p:spPr>
        <p:txBody>
          <a:bodyPr>
            <a:normAutofit/>
          </a:bodyPr>
          <a:lstStyle/>
          <a:p>
            <a:pPr marL="0" indent="0" algn="ctr">
              <a:buNone/>
            </a:pPr>
            <a:endParaRPr lang="en-US" sz="3200" b="1" dirty="0">
              <a:solidFill>
                <a:srgbClr val="0066FF"/>
              </a:solidFill>
            </a:endParaRPr>
          </a:p>
        </p:txBody>
      </p:sp>
    </p:spTree>
    <p:extLst>
      <p:ext uri="{BB962C8B-B14F-4D97-AF65-F5344CB8AC3E}">
        <p14:creationId xmlns:p14="http://schemas.microsoft.com/office/powerpoint/2010/main" val="3741002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rmAutofit/>
          </a:bodyPr>
          <a:lstStyle/>
          <a:p>
            <a:pPr algn="ctr"/>
            <a:r>
              <a:rPr lang="en-US" b="1" dirty="0"/>
              <a:t>Three Components of MASK</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11</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256851" y="1084670"/>
            <a:ext cx="6102852" cy="5517543"/>
          </a:xfrm>
        </p:spPr>
        <p:txBody>
          <a:bodyPr>
            <a:normAutofit/>
          </a:bodyPr>
          <a:lstStyle/>
          <a:p>
            <a:pPr marL="0" indent="0" algn="ctr">
              <a:buNone/>
            </a:pPr>
            <a:r>
              <a:rPr lang="en-US" sz="3000" b="1" dirty="0">
                <a:solidFill>
                  <a:schemeClr val="accent6">
                    <a:lumMod val="50000"/>
                  </a:schemeClr>
                </a:solidFill>
              </a:rPr>
              <a:t>TLB-fill Tokens</a:t>
            </a:r>
            <a:endParaRPr lang="en-US" sz="3000" b="1" dirty="0">
              <a:solidFill>
                <a:srgbClr val="0066FF"/>
              </a:solidFill>
            </a:endParaRPr>
          </a:p>
          <a:p>
            <a:pPr marL="0" indent="0" algn="ctr">
              <a:buNone/>
            </a:pPr>
            <a:r>
              <a:rPr lang="en-US" sz="3000" dirty="0">
                <a:solidFill>
                  <a:srgbClr val="0066FF"/>
                </a:solidFill>
              </a:rPr>
              <a:t>Reduces TLB contention</a:t>
            </a:r>
          </a:p>
          <a:p>
            <a:pPr marL="457200" lvl="1" indent="0" algn="ctr">
              <a:buNone/>
            </a:pPr>
            <a:endParaRPr lang="en-US" sz="800" b="1" dirty="0">
              <a:solidFill>
                <a:srgbClr val="0066FF"/>
              </a:solidFill>
            </a:endParaRPr>
          </a:p>
        </p:txBody>
      </p:sp>
      <p:sp>
        <p:nvSpPr>
          <p:cNvPr id="8" name="Rectangle 7">
            <a:extLst>
              <a:ext uri="{FF2B5EF4-FFF2-40B4-BE49-F238E27FC236}">
                <a16:creationId xmlns:a16="http://schemas.microsoft.com/office/drawing/2014/main" id="{422F027C-B0AC-4185-B9EC-5373D370EC00}"/>
              </a:ext>
            </a:extLst>
          </p:cNvPr>
          <p:cNvSpPr/>
          <p:nvPr/>
        </p:nvSpPr>
        <p:spPr>
          <a:xfrm>
            <a:off x="6355857" y="1223323"/>
            <a:ext cx="2089474" cy="661397"/>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Tree>
    <p:extLst>
      <p:ext uri="{BB962C8B-B14F-4D97-AF65-F5344CB8AC3E}">
        <p14:creationId xmlns:p14="http://schemas.microsoft.com/office/powerpoint/2010/main" val="2554261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rmAutofit/>
          </a:bodyPr>
          <a:lstStyle/>
          <a:p>
            <a:pPr algn="ctr"/>
            <a:r>
              <a:rPr lang="en-US" b="1" dirty="0"/>
              <a:t>Three Components of MASK</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12</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256851" y="1084670"/>
            <a:ext cx="6102852" cy="5517543"/>
          </a:xfrm>
        </p:spPr>
        <p:txBody>
          <a:bodyPr>
            <a:normAutofit/>
          </a:bodyPr>
          <a:lstStyle/>
          <a:p>
            <a:pPr marL="0" indent="0" algn="ctr">
              <a:buNone/>
            </a:pPr>
            <a:r>
              <a:rPr lang="en-US" sz="3000" b="1" dirty="0">
                <a:solidFill>
                  <a:schemeClr val="accent6">
                    <a:lumMod val="50000"/>
                  </a:schemeClr>
                </a:solidFill>
              </a:rPr>
              <a:t>TLB-fill Tokens</a:t>
            </a:r>
            <a:endParaRPr lang="en-US" sz="3000" b="1" dirty="0">
              <a:solidFill>
                <a:srgbClr val="0066FF"/>
              </a:solidFill>
            </a:endParaRPr>
          </a:p>
          <a:p>
            <a:pPr marL="0" indent="0" algn="ctr">
              <a:buNone/>
            </a:pPr>
            <a:r>
              <a:rPr lang="en-US" sz="3000" dirty="0">
                <a:solidFill>
                  <a:srgbClr val="0066FF"/>
                </a:solidFill>
              </a:rPr>
              <a:t>Reduces TLB contention</a:t>
            </a:r>
          </a:p>
          <a:p>
            <a:pPr marL="457200" lvl="1" indent="0" algn="ctr">
              <a:buNone/>
            </a:pPr>
            <a:endParaRPr lang="en-US" sz="800" b="1" dirty="0">
              <a:solidFill>
                <a:srgbClr val="0066FF"/>
              </a:solidFill>
            </a:endParaRPr>
          </a:p>
          <a:p>
            <a:pPr marL="0" indent="0" algn="ctr">
              <a:buNone/>
            </a:pPr>
            <a:r>
              <a:rPr lang="en-US" sz="3000" b="1" dirty="0">
                <a:solidFill>
                  <a:schemeClr val="accent6">
                    <a:lumMod val="50000"/>
                  </a:schemeClr>
                </a:solidFill>
              </a:rPr>
              <a:t>Translation-aware L2 Bypass</a:t>
            </a:r>
            <a:endParaRPr lang="en-US" sz="3000" b="1" dirty="0">
              <a:solidFill>
                <a:srgbClr val="FF0000"/>
              </a:solidFill>
            </a:endParaRPr>
          </a:p>
          <a:p>
            <a:pPr marL="0" indent="0" algn="ctr">
              <a:buNone/>
            </a:pPr>
            <a:r>
              <a:rPr lang="en-US" sz="3000" dirty="0">
                <a:solidFill>
                  <a:srgbClr val="0066FF"/>
                </a:solidFill>
              </a:rPr>
              <a:t>Improves L2 cache utilization</a:t>
            </a:r>
          </a:p>
          <a:p>
            <a:pPr marL="457200" lvl="1" indent="0" algn="ctr">
              <a:buNone/>
            </a:pPr>
            <a:endParaRPr lang="en-US" sz="800" b="1" dirty="0">
              <a:solidFill>
                <a:srgbClr val="0066FF"/>
              </a:solidFill>
            </a:endParaRPr>
          </a:p>
        </p:txBody>
      </p:sp>
      <p:sp>
        <p:nvSpPr>
          <p:cNvPr id="8" name="Rectangle 7">
            <a:extLst>
              <a:ext uri="{FF2B5EF4-FFF2-40B4-BE49-F238E27FC236}">
                <a16:creationId xmlns:a16="http://schemas.microsoft.com/office/drawing/2014/main" id="{422F027C-B0AC-4185-B9EC-5373D370EC00}"/>
              </a:ext>
            </a:extLst>
          </p:cNvPr>
          <p:cNvSpPr/>
          <p:nvPr/>
        </p:nvSpPr>
        <p:spPr>
          <a:xfrm>
            <a:off x="6355857" y="1223323"/>
            <a:ext cx="2089474" cy="661397"/>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9" name="Rectangle 8">
            <a:extLst>
              <a:ext uri="{FF2B5EF4-FFF2-40B4-BE49-F238E27FC236}">
                <a16:creationId xmlns:a16="http://schemas.microsoft.com/office/drawing/2014/main" id="{E56B5673-946C-4EB9-B29C-4DF95936E170}"/>
              </a:ext>
            </a:extLst>
          </p:cNvPr>
          <p:cNvSpPr/>
          <p:nvPr/>
        </p:nvSpPr>
        <p:spPr>
          <a:xfrm>
            <a:off x="6357244" y="2495938"/>
            <a:ext cx="2089474" cy="747641"/>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L2 Data Cache</a:t>
            </a:r>
          </a:p>
        </p:txBody>
      </p:sp>
      <p:sp>
        <p:nvSpPr>
          <p:cNvPr id="10" name="Arrow: Down 9">
            <a:extLst>
              <a:ext uri="{FF2B5EF4-FFF2-40B4-BE49-F238E27FC236}">
                <a16:creationId xmlns:a16="http://schemas.microsoft.com/office/drawing/2014/main" id="{0C0BCA98-90AF-47E5-9290-CACC31F8F012}"/>
              </a:ext>
            </a:extLst>
          </p:cNvPr>
          <p:cNvSpPr/>
          <p:nvPr/>
        </p:nvSpPr>
        <p:spPr>
          <a:xfrm>
            <a:off x="6651662" y="2031206"/>
            <a:ext cx="302303" cy="37459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63">
            <a:extLst>
              <a:ext uri="{FF2B5EF4-FFF2-40B4-BE49-F238E27FC236}">
                <a16:creationId xmlns:a16="http://schemas.microsoft.com/office/drawing/2014/main" id="{28A4B086-9244-46A9-87A7-CB0F425AC0B6}"/>
              </a:ext>
            </a:extLst>
          </p:cNvPr>
          <p:cNvSpPr/>
          <p:nvPr/>
        </p:nvSpPr>
        <p:spPr>
          <a:xfrm>
            <a:off x="7023422" y="2013620"/>
            <a:ext cx="203485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Translation Data</a:t>
            </a:r>
          </a:p>
        </p:txBody>
      </p:sp>
      <p:cxnSp>
        <p:nvCxnSpPr>
          <p:cNvPr id="15" name="Straight Arrow Connector 14">
            <a:extLst>
              <a:ext uri="{FF2B5EF4-FFF2-40B4-BE49-F238E27FC236}">
                <a16:creationId xmlns:a16="http://schemas.microsoft.com/office/drawing/2014/main" id="{A05A9EE0-26D6-45B7-B177-EACA90125046}"/>
              </a:ext>
            </a:extLst>
          </p:cNvPr>
          <p:cNvCxnSpPr>
            <a:cxnSpLocks/>
          </p:cNvCxnSpPr>
          <p:nvPr/>
        </p:nvCxnSpPr>
        <p:spPr>
          <a:xfrm>
            <a:off x="616699" y="2159223"/>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701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rmAutofit/>
          </a:bodyPr>
          <a:lstStyle/>
          <a:p>
            <a:pPr algn="ctr"/>
            <a:r>
              <a:rPr lang="en-US" b="1" dirty="0"/>
              <a:t>Three Components of MASK</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13</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256851" y="1084670"/>
            <a:ext cx="6102852" cy="5517543"/>
          </a:xfrm>
        </p:spPr>
        <p:txBody>
          <a:bodyPr>
            <a:normAutofit/>
          </a:bodyPr>
          <a:lstStyle/>
          <a:p>
            <a:pPr marL="0" indent="0" algn="ctr">
              <a:buNone/>
            </a:pPr>
            <a:r>
              <a:rPr lang="en-US" sz="3000" b="1" dirty="0">
                <a:solidFill>
                  <a:schemeClr val="accent6">
                    <a:lumMod val="50000"/>
                  </a:schemeClr>
                </a:solidFill>
              </a:rPr>
              <a:t>TLB-fill Tokens</a:t>
            </a:r>
            <a:endParaRPr lang="en-US" sz="3000" b="1" dirty="0">
              <a:solidFill>
                <a:srgbClr val="0066FF"/>
              </a:solidFill>
            </a:endParaRPr>
          </a:p>
          <a:p>
            <a:pPr marL="0" indent="0" algn="ctr">
              <a:buNone/>
            </a:pPr>
            <a:r>
              <a:rPr lang="en-US" sz="3000" dirty="0">
                <a:solidFill>
                  <a:srgbClr val="0066FF"/>
                </a:solidFill>
              </a:rPr>
              <a:t>Reduces TLB contention</a:t>
            </a:r>
          </a:p>
          <a:p>
            <a:pPr marL="457200" lvl="1" indent="0" algn="ctr">
              <a:buNone/>
            </a:pPr>
            <a:endParaRPr lang="en-US" sz="800" b="1" dirty="0">
              <a:solidFill>
                <a:srgbClr val="0066FF"/>
              </a:solidFill>
            </a:endParaRPr>
          </a:p>
          <a:p>
            <a:pPr marL="0" indent="0" algn="ctr">
              <a:buNone/>
            </a:pPr>
            <a:r>
              <a:rPr lang="en-US" sz="3000" b="1" dirty="0">
                <a:solidFill>
                  <a:schemeClr val="accent6">
                    <a:lumMod val="50000"/>
                  </a:schemeClr>
                </a:solidFill>
              </a:rPr>
              <a:t>Translation-aware L2 Bypass</a:t>
            </a:r>
            <a:endParaRPr lang="en-US" sz="3000" b="1" dirty="0">
              <a:solidFill>
                <a:srgbClr val="FF0000"/>
              </a:solidFill>
            </a:endParaRPr>
          </a:p>
          <a:p>
            <a:pPr marL="0" indent="0" algn="ctr">
              <a:buNone/>
            </a:pPr>
            <a:r>
              <a:rPr lang="en-US" sz="3000" dirty="0">
                <a:solidFill>
                  <a:srgbClr val="0066FF"/>
                </a:solidFill>
              </a:rPr>
              <a:t>Improves L2 cache utilization</a:t>
            </a:r>
          </a:p>
          <a:p>
            <a:pPr marL="457200" lvl="1" indent="0" algn="ctr">
              <a:buNone/>
            </a:pPr>
            <a:endParaRPr lang="en-US" sz="800" b="1" dirty="0">
              <a:solidFill>
                <a:srgbClr val="0066FF"/>
              </a:solidFill>
            </a:endParaRPr>
          </a:p>
          <a:p>
            <a:pPr marL="0" indent="0" algn="ctr">
              <a:buNone/>
            </a:pPr>
            <a:r>
              <a:rPr lang="en-US" sz="3000" b="1" dirty="0">
                <a:solidFill>
                  <a:schemeClr val="accent6">
                    <a:lumMod val="50000"/>
                  </a:schemeClr>
                </a:solidFill>
              </a:rPr>
              <a:t>Address-space-aware </a:t>
            </a:r>
          </a:p>
          <a:p>
            <a:pPr marL="0" indent="0" algn="ctr">
              <a:buNone/>
            </a:pPr>
            <a:r>
              <a:rPr lang="en-US" sz="3000" b="1" dirty="0">
                <a:solidFill>
                  <a:schemeClr val="accent6">
                    <a:lumMod val="50000"/>
                  </a:schemeClr>
                </a:solidFill>
              </a:rPr>
              <a:t>Memory Scheduler</a:t>
            </a:r>
          </a:p>
          <a:p>
            <a:pPr marL="0" indent="0" algn="ctr">
              <a:buNone/>
            </a:pPr>
            <a:r>
              <a:rPr lang="en-US" sz="3000" dirty="0">
                <a:solidFill>
                  <a:srgbClr val="0066FF"/>
                </a:solidFill>
              </a:rPr>
              <a:t>Lowers address translation latency</a:t>
            </a:r>
          </a:p>
        </p:txBody>
      </p:sp>
      <p:sp>
        <p:nvSpPr>
          <p:cNvPr id="8" name="Rectangle 7">
            <a:extLst>
              <a:ext uri="{FF2B5EF4-FFF2-40B4-BE49-F238E27FC236}">
                <a16:creationId xmlns:a16="http://schemas.microsoft.com/office/drawing/2014/main" id="{422F027C-B0AC-4185-B9EC-5373D370EC00}"/>
              </a:ext>
            </a:extLst>
          </p:cNvPr>
          <p:cNvSpPr/>
          <p:nvPr/>
        </p:nvSpPr>
        <p:spPr>
          <a:xfrm>
            <a:off x="6355857" y="1223323"/>
            <a:ext cx="2089474" cy="661397"/>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9" name="Rectangle 8">
            <a:extLst>
              <a:ext uri="{FF2B5EF4-FFF2-40B4-BE49-F238E27FC236}">
                <a16:creationId xmlns:a16="http://schemas.microsoft.com/office/drawing/2014/main" id="{E56B5673-946C-4EB9-B29C-4DF95936E170}"/>
              </a:ext>
            </a:extLst>
          </p:cNvPr>
          <p:cNvSpPr/>
          <p:nvPr/>
        </p:nvSpPr>
        <p:spPr>
          <a:xfrm>
            <a:off x="6357244" y="2495938"/>
            <a:ext cx="2089474" cy="747641"/>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L2 Data Cache</a:t>
            </a:r>
          </a:p>
        </p:txBody>
      </p:sp>
      <p:sp>
        <p:nvSpPr>
          <p:cNvPr id="10" name="Arrow: Down 9">
            <a:extLst>
              <a:ext uri="{FF2B5EF4-FFF2-40B4-BE49-F238E27FC236}">
                <a16:creationId xmlns:a16="http://schemas.microsoft.com/office/drawing/2014/main" id="{0C0BCA98-90AF-47E5-9290-CACC31F8F012}"/>
              </a:ext>
            </a:extLst>
          </p:cNvPr>
          <p:cNvSpPr/>
          <p:nvPr/>
        </p:nvSpPr>
        <p:spPr>
          <a:xfrm>
            <a:off x="6651662" y="2031206"/>
            <a:ext cx="302303" cy="37459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0DE07BF-FE2D-4C3F-B88E-10273AD0A55D}"/>
              </a:ext>
            </a:extLst>
          </p:cNvPr>
          <p:cNvSpPr/>
          <p:nvPr/>
        </p:nvSpPr>
        <p:spPr>
          <a:xfrm>
            <a:off x="6355857" y="3972720"/>
            <a:ext cx="2089474" cy="747641"/>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Main Memory</a:t>
            </a:r>
          </a:p>
        </p:txBody>
      </p:sp>
      <p:sp>
        <p:nvSpPr>
          <p:cNvPr id="13" name="Rounded Rectangle 163">
            <a:extLst>
              <a:ext uri="{FF2B5EF4-FFF2-40B4-BE49-F238E27FC236}">
                <a16:creationId xmlns:a16="http://schemas.microsoft.com/office/drawing/2014/main" id="{28A4B086-9244-46A9-87A7-CB0F425AC0B6}"/>
              </a:ext>
            </a:extLst>
          </p:cNvPr>
          <p:cNvSpPr/>
          <p:nvPr/>
        </p:nvSpPr>
        <p:spPr>
          <a:xfrm>
            <a:off x="7023422" y="2013620"/>
            <a:ext cx="203485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Translation Data</a:t>
            </a:r>
          </a:p>
        </p:txBody>
      </p:sp>
      <p:cxnSp>
        <p:nvCxnSpPr>
          <p:cNvPr id="15" name="Straight Arrow Connector 14">
            <a:extLst>
              <a:ext uri="{FF2B5EF4-FFF2-40B4-BE49-F238E27FC236}">
                <a16:creationId xmlns:a16="http://schemas.microsoft.com/office/drawing/2014/main" id="{A05A9EE0-26D6-45B7-B177-EACA90125046}"/>
              </a:ext>
            </a:extLst>
          </p:cNvPr>
          <p:cNvCxnSpPr>
            <a:cxnSpLocks/>
          </p:cNvCxnSpPr>
          <p:nvPr/>
        </p:nvCxnSpPr>
        <p:spPr>
          <a:xfrm>
            <a:off x="616699" y="2159223"/>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6234FBC-8934-4314-B167-5450BD7A2DAC}"/>
              </a:ext>
            </a:extLst>
          </p:cNvPr>
          <p:cNvCxnSpPr>
            <a:cxnSpLocks/>
          </p:cNvCxnSpPr>
          <p:nvPr/>
        </p:nvCxnSpPr>
        <p:spPr>
          <a:xfrm>
            <a:off x="616699"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7" name="Arrow: Down 16">
            <a:extLst>
              <a:ext uri="{FF2B5EF4-FFF2-40B4-BE49-F238E27FC236}">
                <a16:creationId xmlns:a16="http://schemas.microsoft.com/office/drawing/2014/main" id="{0BE5CA3D-8333-4A4F-B410-8A1AB87D276A}"/>
              </a:ext>
            </a:extLst>
          </p:cNvPr>
          <p:cNvSpPr/>
          <p:nvPr/>
        </p:nvSpPr>
        <p:spPr>
          <a:xfrm>
            <a:off x="6651662" y="3458574"/>
            <a:ext cx="302303" cy="37459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63">
            <a:extLst>
              <a:ext uri="{FF2B5EF4-FFF2-40B4-BE49-F238E27FC236}">
                <a16:creationId xmlns:a16="http://schemas.microsoft.com/office/drawing/2014/main" id="{1F546B41-F11E-4062-B5DB-DE73C789C8D5}"/>
              </a:ext>
            </a:extLst>
          </p:cNvPr>
          <p:cNvSpPr/>
          <p:nvPr/>
        </p:nvSpPr>
        <p:spPr>
          <a:xfrm>
            <a:off x="7018791" y="3466794"/>
            <a:ext cx="203485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Translation Data</a:t>
            </a:r>
          </a:p>
        </p:txBody>
      </p:sp>
    </p:spTree>
    <p:extLst>
      <p:ext uri="{BB962C8B-B14F-4D97-AF65-F5344CB8AC3E}">
        <p14:creationId xmlns:p14="http://schemas.microsoft.com/office/powerpoint/2010/main" val="2163316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rmAutofit/>
          </a:bodyPr>
          <a:lstStyle/>
          <a:p>
            <a:pPr algn="ctr"/>
            <a:r>
              <a:rPr lang="en-US" b="1" dirty="0"/>
              <a:t>Three Components of MASK</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14</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256851" y="1084670"/>
            <a:ext cx="6102852" cy="5517543"/>
          </a:xfrm>
        </p:spPr>
        <p:txBody>
          <a:bodyPr>
            <a:normAutofit/>
          </a:bodyPr>
          <a:lstStyle/>
          <a:p>
            <a:pPr marL="0" indent="0" algn="ctr">
              <a:buNone/>
            </a:pPr>
            <a:r>
              <a:rPr lang="en-US" sz="3000" b="1" dirty="0">
                <a:solidFill>
                  <a:schemeClr val="accent6">
                    <a:lumMod val="50000"/>
                  </a:schemeClr>
                </a:solidFill>
              </a:rPr>
              <a:t>TLB-fill Tokens</a:t>
            </a:r>
            <a:endParaRPr lang="en-US" sz="3000" b="1" dirty="0">
              <a:solidFill>
                <a:srgbClr val="0066FF"/>
              </a:solidFill>
            </a:endParaRPr>
          </a:p>
          <a:p>
            <a:pPr marL="0" indent="0" algn="ctr">
              <a:buNone/>
            </a:pPr>
            <a:r>
              <a:rPr lang="en-US" sz="3000" dirty="0">
                <a:solidFill>
                  <a:srgbClr val="0066FF"/>
                </a:solidFill>
              </a:rPr>
              <a:t>Reduces TLB contention</a:t>
            </a:r>
          </a:p>
          <a:p>
            <a:pPr marL="457200" lvl="1" indent="0" algn="ctr">
              <a:buNone/>
            </a:pPr>
            <a:endParaRPr lang="en-US" sz="800" b="1" dirty="0">
              <a:solidFill>
                <a:srgbClr val="0066FF"/>
              </a:solidFill>
            </a:endParaRPr>
          </a:p>
          <a:p>
            <a:pPr marL="0" indent="0" algn="ctr">
              <a:buNone/>
            </a:pPr>
            <a:r>
              <a:rPr lang="en-US" sz="3000" b="1" dirty="0">
                <a:solidFill>
                  <a:schemeClr val="accent6">
                    <a:lumMod val="50000"/>
                  </a:schemeClr>
                </a:solidFill>
              </a:rPr>
              <a:t>Translation-aware L2 Bypass</a:t>
            </a:r>
            <a:endParaRPr lang="en-US" sz="3000" b="1" dirty="0">
              <a:solidFill>
                <a:srgbClr val="FF0000"/>
              </a:solidFill>
            </a:endParaRPr>
          </a:p>
          <a:p>
            <a:pPr marL="0" indent="0" algn="ctr">
              <a:buNone/>
            </a:pPr>
            <a:r>
              <a:rPr lang="en-US" sz="3000" dirty="0">
                <a:solidFill>
                  <a:srgbClr val="0066FF"/>
                </a:solidFill>
              </a:rPr>
              <a:t>Improves L2 cache utilization</a:t>
            </a:r>
          </a:p>
          <a:p>
            <a:pPr marL="457200" lvl="1" indent="0" algn="ctr">
              <a:buNone/>
            </a:pPr>
            <a:endParaRPr lang="en-US" sz="800" b="1" dirty="0">
              <a:solidFill>
                <a:srgbClr val="0066FF"/>
              </a:solidFill>
            </a:endParaRPr>
          </a:p>
          <a:p>
            <a:pPr marL="0" indent="0" algn="ctr">
              <a:buNone/>
            </a:pPr>
            <a:r>
              <a:rPr lang="en-US" sz="3000" b="1" dirty="0">
                <a:solidFill>
                  <a:schemeClr val="accent6">
                    <a:lumMod val="50000"/>
                  </a:schemeClr>
                </a:solidFill>
              </a:rPr>
              <a:t>Address-space-aware </a:t>
            </a:r>
          </a:p>
          <a:p>
            <a:pPr marL="0" indent="0" algn="ctr">
              <a:buNone/>
            </a:pPr>
            <a:r>
              <a:rPr lang="en-US" sz="3000" b="1" dirty="0">
                <a:solidFill>
                  <a:schemeClr val="accent6">
                    <a:lumMod val="50000"/>
                  </a:schemeClr>
                </a:solidFill>
              </a:rPr>
              <a:t>Memory Scheduler</a:t>
            </a:r>
          </a:p>
          <a:p>
            <a:pPr marL="0" indent="0" algn="ctr">
              <a:buNone/>
            </a:pPr>
            <a:r>
              <a:rPr lang="en-US" sz="3000" dirty="0">
                <a:solidFill>
                  <a:srgbClr val="0066FF"/>
                </a:solidFill>
              </a:rPr>
              <a:t>Lowers address translation latency</a:t>
            </a:r>
          </a:p>
        </p:txBody>
      </p:sp>
      <p:sp>
        <p:nvSpPr>
          <p:cNvPr id="7" name="Rounded Rectangle 6">
            <a:extLst>
              <a:ext uri="{FF2B5EF4-FFF2-40B4-BE49-F238E27FC236}">
                <a16:creationId xmlns:a16="http://schemas.microsoft.com/office/drawing/2014/main" id="{6D9A2ECA-AD6B-8946-9FB3-CF3ACC812D1F}"/>
              </a:ext>
            </a:extLst>
          </p:cNvPr>
          <p:cNvSpPr/>
          <p:nvPr/>
        </p:nvSpPr>
        <p:spPr>
          <a:xfrm>
            <a:off x="468923" y="5505000"/>
            <a:ext cx="8229600"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a:solidFill>
                  <a:schemeClr val="accent6">
                    <a:lumMod val="50000"/>
                  </a:schemeClr>
                </a:solidFill>
              </a:rPr>
              <a:t>MASK improves performance by 57.8%</a:t>
            </a:r>
          </a:p>
        </p:txBody>
      </p:sp>
      <p:sp>
        <p:nvSpPr>
          <p:cNvPr id="8" name="Rectangle 7">
            <a:extLst>
              <a:ext uri="{FF2B5EF4-FFF2-40B4-BE49-F238E27FC236}">
                <a16:creationId xmlns:a16="http://schemas.microsoft.com/office/drawing/2014/main" id="{422F027C-B0AC-4185-B9EC-5373D370EC00}"/>
              </a:ext>
            </a:extLst>
          </p:cNvPr>
          <p:cNvSpPr/>
          <p:nvPr/>
        </p:nvSpPr>
        <p:spPr>
          <a:xfrm>
            <a:off x="6355857" y="1223323"/>
            <a:ext cx="2089474" cy="661397"/>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9" name="Rectangle 8">
            <a:extLst>
              <a:ext uri="{FF2B5EF4-FFF2-40B4-BE49-F238E27FC236}">
                <a16:creationId xmlns:a16="http://schemas.microsoft.com/office/drawing/2014/main" id="{E56B5673-946C-4EB9-B29C-4DF95936E170}"/>
              </a:ext>
            </a:extLst>
          </p:cNvPr>
          <p:cNvSpPr/>
          <p:nvPr/>
        </p:nvSpPr>
        <p:spPr>
          <a:xfrm>
            <a:off x="6357244" y="2495938"/>
            <a:ext cx="2089474" cy="747641"/>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L2 Data Cache</a:t>
            </a:r>
          </a:p>
        </p:txBody>
      </p:sp>
      <p:sp>
        <p:nvSpPr>
          <p:cNvPr id="10" name="Arrow: Down 9">
            <a:extLst>
              <a:ext uri="{FF2B5EF4-FFF2-40B4-BE49-F238E27FC236}">
                <a16:creationId xmlns:a16="http://schemas.microsoft.com/office/drawing/2014/main" id="{0C0BCA98-90AF-47E5-9290-CACC31F8F012}"/>
              </a:ext>
            </a:extLst>
          </p:cNvPr>
          <p:cNvSpPr/>
          <p:nvPr/>
        </p:nvSpPr>
        <p:spPr>
          <a:xfrm>
            <a:off x="6651662" y="2031206"/>
            <a:ext cx="302303" cy="37459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0DE07BF-FE2D-4C3F-B88E-10273AD0A55D}"/>
              </a:ext>
            </a:extLst>
          </p:cNvPr>
          <p:cNvSpPr/>
          <p:nvPr/>
        </p:nvSpPr>
        <p:spPr>
          <a:xfrm>
            <a:off x="6355857" y="3972720"/>
            <a:ext cx="2089474" cy="747641"/>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Main Memory</a:t>
            </a:r>
          </a:p>
        </p:txBody>
      </p:sp>
      <p:sp>
        <p:nvSpPr>
          <p:cNvPr id="13" name="Rounded Rectangle 163">
            <a:extLst>
              <a:ext uri="{FF2B5EF4-FFF2-40B4-BE49-F238E27FC236}">
                <a16:creationId xmlns:a16="http://schemas.microsoft.com/office/drawing/2014/main" id="{28A4B086-9244-46A9-87A7-CB0F425AC0B6}"/>
              </a:ext>
            </a:extLst>
          </p:cNvPr>
          <p:cNvSpPr/>
          <p:nvPr/>
        </p:nvSpPr>
        <p:spPr>
          <a:xfrm>
            <a:off x="7023422" y="2013620"/>
            <a:ext cx="203485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Translation Data</a:t>
            </a:r>
          </a:p>
        </p:txBody>
      </p:sp>
      <p:cxnSp>
        <p:nvCxnSpPr>
          <p:cNvPr id="15" name="Straight Arrow Connector 14">
            <a:extLst>
              <a:ext uri="{FF2B5EF4-FFF2-40B4-BE49-F238E27FC236}">
                <a16:creationId xmlns:a16="http://schemas.microsoft.com/office/drawing/2014/main" id="{A05A9EE0-26D6-45B7-B177-EACA90125046}"/>
              </a:ext>
            </a:extLst>
          </p:cNvPr>
          <p:cNvCxnSpPr>
            <a:cxnSpLocks/>
          </p:cNvCxnSpPr>
          <p:nvPr/>
        </p:nvCxnSpPr>
        <p:spPr>
          <a:xfrm>
            <a:off x="616699" y="2159223"/>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6234FBC-8934-4314-B167-5450BD7A2DAC}"/>
              </a:ext>
            </a:extLst>
          </p:cNvPr>
          <p:cNvCxnSpPr>
            <a:cxnSpLocks/>
          </p:cNvCxnSpPr>
          <p:nvPr/>
        </p:nvCxnSpPr>
        <p:spPr>
          <a:xfrm>
            <a:off x="616699"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7" name="Arrow: Down 16">
            <a:extLst>
              <a:ext uri="{FF2B5EF4-FFF2-40B4-BE49-F238E27FC236}">
                <a16:creationId xmlns:a16="http://schemas.microsoft.com/office/drawing/2014/main" id="{0BE5CA3D-8333-4A4F-B410-8A1AB87D276A}"/>
              </a:ext>
            </a:extLst>
          </p:cNvPr>
          <p:cNvSpPr/>
          <p:nvPr/>
        </p:nvSpPr>
        <p:spPr>
          <a:xfrm>
            <a:off x="6651662" y="3458574"/>
            <a:ext cx="302303" cy="37459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63">
            <a:extLst>
              <a:ext uri="{FF2B5EF4-FFF2-40B4-BE49-F238E27FC236}">
                <a16:creationId xmlns:a16="http://schemas.microsoft.com/office/drawing/2014/main" id="{1F546B41-F11E-4062-B5DB-DE73C789C8D5}"/>
              </a:ext>
            </a:extLst>
          </p:cNvPr>
          <p:cNvSpPr/>
          <p:nvPr/>
        </p:nvSpPr>
        <p:spPr>
          <a:xfrm>
            <a:off x="7018791" y="3466794"/>
            <a:ext cx="203485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Translation Data</a:t>
            </a:r>
          </a:p>
        </p:txBody>
      </p:sp>
    </p:spTree>
    <p:extLst>
      <p:ext uri="{BB962C8B-B14F-4D97-AF65-F5344CB8AC3E}">
        <p14:creationId xmlns:p14="http://schemas.microsoft.com/office/powerpoint/2010/main" val="1070777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400" b="1" dirty="0">
                <a:solidFill>
                  <a:schemeClr val="accent6">
                    <a:lumMod val="50000"/>
                  </a:schemeClr>
                </a:solidFill>
                <a:latin typeface="+mn-lt"/>
              </a:rPr>
              <a:t>MASK: Redesigning the GPU </a:t>
            </a:r>
            <a:br>
              <a:rPr lang="en-US" sz="4400" b="1" dirty="0">
                <a:solidFill>
                  <a:schemeClr val="accent6">
                    <a:lumMod val="50000"/>
                  </a:schemeClr>
                </a:solidFill>
                <a:latin typeface="+mn-lt"/>
              </a:rPr>
            </a:br>
            <a:r>
              <a:rPr lang="en-US" sz="4400" b="1" dirty="0">
                <a:solidFill>
                  <a:schemeClr val="accent6">
                    <a:lumMod val="50000"/>
                  </a:schemeClr>
                </a:solidFill>
                <a:latin typeface="+mn-lt"/>
              </a:rPr>
              <a:t>Memory Hierarchy to Support </a:t>
            </a:r>
            <a:br>
              <a:rPr lang="en-US" sz="4400" b="1" dirty="0">
                <a:solidFill>
                  <a:schemeClr val="accent6">
                    <a:lumMod val="50000"/>
                  </a:schemeClr>
                </a:solidFill>
                <a:latin typeface="+mn-lt"/>
              </a:rPr>
            </a:br>
            <a:r>
              <a:rPr lang="en-US" sz="4400" b="1" dirty="0">
                <a:solidFill>
                  <a:schemeClr val="accent6">
                    <a:lumMod val="50000"/>
                  </a:schemeClr>
                </a:solidFill>
                <a:latin typeface="+mn-lt"/>
              </a:rPr>
              <a:t>Multi-Application Concurrency </a:t>
            </a:r>
          </a:p>
        </p:txBody>
      </p:sp>
      <p:sp>
        <p:nvSpPr>
          <p:cNvPr id="3" name="Subtitle 2"/>
          <p:cNvSpPr>
            <a:spLocks noGrp="1"/>
          </p:cNvSpPr>
          <p:nvPr>
            <p:ph type="subTitle" idx="1"/>
          </p:nvPr>
        </p:nvSpPr>
        <p:spPr>
          <a:xfrm>
            <a:off x="0" y="1896681"/>
            <a:ext cx="9144000" cy="1897015"/>
          </a:xfrm>
        </p:spPr>
        <p:txBody>
          <a:bodyPr>
            <a:normAutofit/>
          </a:bodyPr>
          <a:lstStyle/>
          <a:p>
            <a:endParaRPr lang="en-US" b="1" i="1" dirty="0">
              <a:solidFill>
                <a:schemeClr val="tx1"/>
              </a:solidFill>
            </a:endParaRPr>
          </a:p>
          <a:p>
            <a:pPr>
              <a:spcBef>
                <a:spcPts val="600"/>
              </a:spcBef>
            </a:pPr>
            <a:r>
              <a:rPr lang="en-US" b="1" dirty="0">
                <a:solidFill>
                  <a:schemeClr val="tx1"/>
                </a:solidFill>
              </a:rPr>
              <a:t>Rachata Ausavarungniru</a:t>
            </a:r>
            <a:r>
              <a:rPr lang="en-US" b="1" dirty="0"/>
              <a:t>n           </a:t>
            </a:r>
          </a:p>
          <a:p>
            <a:pPr>
              <a:spcBef>
                <a:spcPts val="600"/>
              </a:spcBef>
            </a:pPr>
            <a:r>
              <a:rPr lang="en-US" sz="2000" dirty="0"/>
              <a:t>Vance Miller         Joshua </a:t>
            </a:r>
            <a:r>
              <a:rPr lang="en-US" sz="2000" dirty="0" err="1"/>
              <a:t>Landgraf</a:t>
            </a:r>
            <a:r>
              <a:rPr lang="en-US" sz="2000" dirty="0"/>
              <a:t>         </a:t>
            </a:r>
            <a:r>
              <a:rPr lang="en-US" sz="2000" dirty="0" err="1"/>
              <a:t>Saugata</a:t>
            </a:r>
            <a:r>
              <a:rPr lang="en-US" sz="2000" dirty="0"/>
              <a:t> </a:t>
            </a:r>
            <a:r>
              <a:rPr lang="en-US" sz="2000" dirty="0" err="1"/>
              <a:t>Ghose</a:t>
            </a:r>
            <a:endParaRPr lang="en-US" sz="2000" dirty="0"/>
          </a:p>
          <a:p>
            <a:pPr>
              <a:spcBef>
                <a:spcPts val="600"/>
              </a:spcBef>
            </a:pPr>
            <a:r>
              <a:rPr lang="en-US" sz="2000" dirty="0" err="1"/>
              <a:t>Jayneel</a:t>
            </a:r>
            <a:r>
              <a:rPr lang="en-US" sz="2000" dirty="0"/>
              <a:t> Gandhi </a:t>
            </a:r>
            <a:r>
              <a:rPr lang="en-US" sz="2000" i="1" dirty="0"/>
              <a:t> </a:t>
            </a:r>
            <a:r>
              <a:rPr lang="en-US" sz="2000" dirty="0"/>
              <a:t>       </a:t>
            </a:r>
            <a:r>
              <a:rPr lang="en-US" sz="2000" dirty="0" err="1"/>
              <a:t>Adwait</a:t>
            </a:r>
            <a:r>
              <a:rPr lang="en-US" sz="2000" dirty="0"/>
              <a:t> Jog         Christopher J. </a:t>
            </a:r>
            <a:r>
              <a:rPr lang="en-US" sz="2000" dirty="0" err="1"/>
              <a:t>Rossbach</a:t>
            </a:r>
            <a:r>
              <a:rPr lang="en-US" sz="2000" dirty="0"/>
              <a:t>         </a:t>
            </a:r>
            <a:r>
              <a:rPr lang="en-US" sz="2000" dirty="0" err="1"/>
              <a:t>Onur</a:t>
            </a:r>
            <a:r>
              <a:rPr lang="en-US" sz="2000" dirty="0"/>
              <a:t> </a:t>
            </a:r>
            <a:r>
              <a:rPr lang="en-US" sz="2000" dirty="0" err="1"/>
              <a:t>Mutlu</a:t>
            </a:r>
            <a:endParaRPr lang="en-US" sz="2000" dirty="0"/>
          </a:p>
        </p:txBody>
      </p:sp>
      <p:pic>
        <p:nvPicPr>
          <p:cNvPr id="4" name="Picture 3" descr="Burgundy_CMU_JPG_Logo.jpg"/>
          <p:cNvPicPr>
            <a:picLocks noChangeAspect="1"/>
          </p:cNvPicPr>
          <p:nvPr/>
        </p:nvPicPr>
        <p:blipFill rotWithShape="1">
          <a:blip r:embed="rId3" cstate="print"/>
          <a:srcRect t="26333" b="26267"/>
          <a:stretch/>
        </p:blipFill>
        <p:spPr>
          <a:xfrm>
            <a:off x="1002458" y="5113622"/>
            <a:ext cx="2987824" cy="511415"/>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474455" y="5538929"/>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278222" y="5538165"/>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46192" y="4953797"/>
            <a:ext cx="1932446" cy="77231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college of william and mary logo">
            <a:extLst>
              <a:ext uri="{FF2B5EF4-FFF2-40B4-BE49-F238E27FC236}">
                <a16:creationId xmlns:a16="http://schemas.microsoft.com/office/drawing/2014/main" id="{5DCF2B9C-46F8-4F3F-9B7C-161598E5B78A}"/>
              </a:ext>
            </a:extLst>
          </p:cNvPr>
          <p:cNvPicPr>
            <a:picLocks noChangeAspect="1" noChangeArrowheads="1"/>
          </p:cNvPicPr>
          <p:nvPr/>
        </p:nvPicPr>
        <p:blipFill>
          <a:blip r:embed="rId7"/>
          <a:srcRect/>
          <a:stretch>
            <a:fillRect/>
          </a:stretch>
        </p:blipFill>
        <p:spPr bwMode="auto">
          <a:xfrm>
            <a:off x="7067770" y="5627883"/>
            <a:ext cx="840100" cy="848026"/>
          </a:xfrm>
          <a:prstGeom prst="rect">
            <a:avLst/>
          </a:prstGeom>
          <a:noFill/>
        </p:spPr>
      </p:pic>
      <p:sp>
        <p:nvSpPr>
          <p:cNvPr id="11" name="Rounded Rectangle 163">
            <a:extLst>
              <a:ext uri="{FF2B5EF4-FFF2-40B4-BE49-F238E27FC236}">
                <a16:creationId xmlns:a16="http://schemas.microsoft.com/office/drawing/2014/main" id="{E1F189C5-3A8C-4D32-9E04-1C9220140137}"/>
              </a:ext>
            </a:extLst>
          </p:cNvPr>
          <p:cNvSpPr/>
          <p:nvPr/>
        </p:nvSpPr>
        <p:spPr>
          <a:xfrm>
            <a:off x="261424" y="3955223"/>
            <a:ext cx="8348320" cy="655260"/>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a:solidFill>
                  <a:schemeClr val="accent4">
                    <a:lumMod val="50000"/>
                  </a:schemeClr>
                </a:solidFill>
              </a:rPr>
              <a:t>GPU 2 (Virginia EF)			Tuesday 2PM-3PM</a:t>
            </a:r>
          </a:p>
        </p:txBody>
      </p:sp>
      <p:pic>
        <p:nvPicPr>
          <p:cNvPr id="5" name="Picture 4" descr="safari.png"/>
          <p:cNvPicPr>
            <a:picLocks noChangeAspect="1"/>
          </p:cNvPicPr>
          <p:nvPr/>
        </p:nvPicPr>
        <p:blipFill>
          <a:blip r:embed="rId8" cstate="print"/>
          <a:stretch>
            <a:fillRect/>
          </a:stretch>
        </p:blipFill>
        <p:spPr>
          <a:xfrm>
            <a:off x="3743908" y="6285881"/>
            <a:ext cx="1656184" cy="479200"/>
          </a:xfrm>
          <a:prstGeom prst="rect">
            <a:avLst/>
          </a:prstGeom>
        </p:spPr>
      </p:pic>
    </p:spTree>
    <p:extLst>
      <p:ext uri="{BB962C8B-B14F-4D97-AF65-F5344CB8AC3E}">
        <p14:creationId xmlns:p14="http://schemas.microsoft.com/office/powerpoint/2010/main" val="4131703989"/>
      </p:ext>
    </p:extLst>
  </p:cSld>
  <p:clrMapOvr>
    <a:masterClrMapping/>
  </p:clrMapOvr>
  <mc:AlternateContent xmlns:mc="http://schemas.openxmlformats.org/markup-compatibility/2006" xmlns:p14="http://schemas.microsoft.com/office/powerpoint/2010/main">
    <mc:Choice Requires="p14">
      <p:transition spd="slow" p14:dur="2000" advTm="19478"/>
    </mc:Choice>
    <mc:Fallback xmlns="">
      <p:transition spd="slow" advTm="1947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2" name="Title 1"/>
          <p:cNvSpPr>
            <a:spLocks noGrp="1"/>
          </p:cNvSpPr>
          <p:nvPr>
            <p:ph type="title"/>
          </p:nvPr>
        </p:nvSpPr>
        <p:spPr>
          <a:xfrm>
            <a:off x="0" y="130604"/>
            <a:ext cx="9144000" cy="847546"/>
          </a:xfrm>
        </p:spPr>
        <p:txBody>
          <a:bodyPr>
            <a:noAutofit/>
          </a:bodyPr>
          <a:lstStyle/>
          <a:p>
            <a:pPr algn="ctr"/>
            <a:r>
              <a:rPr lang="en-US" sz="4000" b="1" spc="-100" dirty="0"/>
              <a:t>Enabling GPU Sharing with Address Translation</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7" name="Arrow: Up-Down 6">
            <a:extLst>
              <a:ext uri="{FF2B5EF4-FFF2-40B4-BE49-F238E27FC236}">
                <a16:creationId xmlns:a16="http://schemas.microsoft.com/office/drawing/2014/main" id="{7944B6F0-577B-44C0-B856-C4E144FC3108}"/>
              </a:ext>
            </a:extLst>
          </p:cNvPr>
          <p:cNvSpPr/>
          <p:nvPr/>
        </p:nvSpPr>
        <p:spPr>
          <a:xfrm>
            <a:off x="3087318" y="5630431"/>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row: Up-Down 33">
            <a:extLst>
              <a:ext uri="{FF2B5EF4-FFF2-40B4-BE49-F238E27FC236}">
                <a16:creationId xmlns:a16="http://schemas.microsoft.com/office/drawing/2014/main" id="{49D3A7D9-3B21-44F7-A5DE-A11DB2764D9A}"/>
              </a:ext>
            </a:extLst>
          </p:cNvPr>
          <p:cNvSpPr/>
          <p:nvPr/>
        </p:nvSpPr>
        <p:spPr>
          <a:xfrm>
            <a:off x="3364547" y="5630907"/>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Up-Down 35">
            <a:extLst>
              <a:ext uri="{FF2B5EF4-FFF2-40B4-BE49-F238E27FC236}">
                <a16:creationId xmlns:a16="http://schemas.microsoft.com/office/drawing/2014/main" id="{6D9159C4-CC20-4A9B-9329-46AEA3652A53}"/>
              </a:ext>
            </a:extLst>
          </p:cNvPr>
          <p:cNvSpPr/>
          <p:nvPr/>
        </p:nvSpPr>
        <p:spPr>
          <a:xfrm>
            <a:off x="3641776" y="5629479"/>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id="{2CF7593C-7919-4E63-804B-F6B7657A8E2F}"/>
              </a:ext>
            </a:extLst>
          </p:cNvPr>
          <p:cNvSpPr/>
          <p:nvPr/>
        </p:nvSpPr>
        <p:spPr>
          <a:xfrm>
            <a:off x="3919005"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Up-Down 38">
            <a:extLst>
              <a:ext uri="{FF2B5EF4-FFF2-40B4-BE49-F238E27FC236}">
                <a16:creationId xmlns:a16="http://schemas.microsoft.com/office/drawing/2014/main" id="{076E4B93-C3B6-4190-BC6E-36587CE05795}"/>
              </a:ext>
            </a:extLst>
          </p:cNvPr>
          <p:cNvSpPr/>
          <p:nvPr/>
        </p:nvSpPr>
        <p:spPr>
          <a:xfrm>
            <a:off x="4203928" y="5629003"/>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Arrow: Up-Down 39">
            <a:extLst>
              <a:ext uri="{FF2B5EF4-FFF2-40B4-BE49-F238E27FC236}">
                <a16:creationId xmlns:a16="http://schemas.microsoft.com/office/drawing/2014/main" id="{77328EDB-C137-478E-B993-EAE2F26A34A9}"/>
              </a:ext>
            </a:extLst>
          </p:cNvPr>
          <p:cNvSpPr/>
          <p:nvPr/>
        </p:nvSpPr>
        <p:spPr>
          <a:xfrm>
            <a:off x="4481157" y="5629479"/>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Arrow: Up-Down 42">
            <a:extLst>
              <a:ext uri="{FF2B5EF4-FFF2-40B4-BE49-F238E27FC236}">
                <a16:creationId xmlns:a16="http://schemas.microsoft.com/office/drawing/2014/main" id="{5A2DD4C9-46B9-4E73-82D7-22466B3680A1}"/>
              </a:ext>
            </a:extLst>
          </p:cNvPr>
          <p:cNvSpPr/>
          <p:nvPr/>
        </p:nvSpPr>
        <p:spPr>
          <a:xfrm>
            <a:off x="3086175" y="5630431"/>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Arrow: Up-Down 43">
            <a:extLst>
              <a:ext uri="{FF2B5EF4-FFF2-40B4-BE49-F238E27FC236}">
                <a16:creationId xmlns:a16="http://schemas.microsoft.com/office/drawing/2014/main" id="{20BED759-9560-4FD2-85E0-8EA467180BA5}"/>
              </a:ext>
            </a:extLst>
          </p:cNvPr>
          <p:cNvSpPr/>
          <p:nvPr/>
        </p:nvSpPr>
        <p:spPr>
          <a:xfrm>
            <a:off x="3363404" y="5630907"/>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Arrow: Up-Down 44">
            <a:extLst>
              <a:ext uri="{FF2B5EF4-FFF2-40B4-BE49-F238E27FC236}">
                <a16:creationId xmlns:a16="http://schemas.microsoft.com/office/drawing/2014/main" id="{6A7C92DF-9632-4622-A505-0FD727033780}"/>
              </a:ext>
            </a:extLst>
          </p:cNvPr>
          <p:cNvSpPr/>
          <p:nvPr/>
        </p:nvSpPr>
        <p:spPr>
          <a:xfrm>
            <a:off x="3640633" y="5629479"/>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id="{B6F661EA-A857-4067-B2F9-4E87A5CBB077}"/>
              </a:ext>
            </a:extLst>
          </p:cNvPr>
          <p:cNvSpPr/>
          <p:nvPr/>
        </p:nvSpPr>
        <p:spPr>
          <a:xfrm>
            <a:off x="3917862"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Up-Down 46">
            <a:extLst>
              <a:ext uri="{FF2B5EF4-FFF2-40B4-BE49-F238E27FC236}">
                <a16:creationId xmlns:a16="http://schemas.microsoft.com/office/drawing/2014/main" id="{A9A29EF8-4865-46AB-9A42-4372ED106A8F}"/>
              </a:ext>
            </a:extLst>
          </p:cNvPr>
          <p:cNvSpPr/>
          <p:nvPr/>
        </p:nvSpPr>
        <p:spPr>
          <a:xfrm>
            <a:off x="4202785" y="5629003"/>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Up-Down 47">
            <a:extLst>
              <a:ext uri="{FF2B5EF4-FFF2-40B4-BE49-F238E27FC236}">
                <a16:creationId xmlns:a16="http://schemas.microsoft.com/office/drawing/2014/main" id="{E75E3909-0AAA-41EA-9DC6-7A569040955B}"/>
              </a:ext>
            </a:extLst>
          </p:cNvPr>
          <p:cNvSpPr/>
          <p:nvPr/>
        </p:nvSpPr>
        <p:spPr>
          <a:xfrm>
            <a:off x="4480014" y="5629479"/>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
        <p:nvSpPr>
          <p:cNvPr id="54" name="Arrow: Down 53">
            <a:extLst>
              <a:ext uri="{FF2B5EF4-FFF2-40B4-BE49-F238E27FC236}">
                <a16:creationId xmlns:a16="http://schemas.microsoft.com/office/drawing/2014/main" id="{6B7DE0EB-761A-4EE5-9DA3-031BD1E63E7D}"/>
              </a:ext>
            </a:extLst>
          </p:cNvPr>
          <p:cNvSpPr/>
          <p:nvPr/>
        </p:nvSpPr>
        <p:spPr>
          <a:xfrm>
            <a:off x="1027416" y="1672012"/>
            <a:ext cx="196461" cy="240442"/>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ounded Rectangle 163">
            <a:extLst>
              <a:ext uri="{FF2B5EF4-FFF2-40B4-BE49-F238E27FC236}">
                <a16:creationId xmlns:a16="http://schemas.microsoft.com/office/drawing/2014/main" id="{C2F16ADB-40CB-4936-8A88-7E88BDA121D9}"/>
              </a:ext>
            </a:extLst>
          </p:cNvPr>
          <p:cNvSpPr/>
          <p:nvPr/>
        </p:nvSpPr>
        <p:spPr>
          <a:xfrm>
            <a:off x="338724" y="102547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Virtual Address</a:t>
            </a:r>
          </a:p>
        </p:txBody>
      </p:sp>
    </p:spTree>
    <p:extLst>
      <p:ext uri="{BB962C8B-B14F-4D97-AF65-F5344CB8AC3E}">
        <p14:creationId xmlns:p14="http://schemas.microsoft.com/office/powerpoint/2010/main" val="95187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2" name="Title 1"/>
          <p:cNvSpPr>
            <a:spLocks noGrp="1"/>
          </p:cNvSpPr>
          <p:nvPr>
            <p:ph type="title"/>
          </p:nvPr>
        </p:nvSpPr>
        <p:spPr>
          <a:xfrm>
            <a:off x="0" y="130604"/>
            <a:ext cx="9144000" cy="847546"/>
          </a:xfrm>
        </p:spPr>
        <p:txBody>
          <a:bodyPr>
            <a:noAutofit/>
          </a:bodyPr>
          <a:lstStyle/>
          <a:p>
            <a:pPr algn="ctr"/>
            <a:r>
              <a:rPr lang="en-US" sz="4000" b="1" spc="-100" dirty="0"/>
              <a:t>Enabling GPU Sharing with Address Translation</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7" name="Arrow: Up-Down 6">
            <a:extLst>
              <a:ext uri="{FF2B5EF4-FFF2-40B4-BE49-F238E27FC236}">
                <a16:creationId xmlns:a16="http://schemas.microsoft.com/office/drawing/2014/main" id="{7944B6F0-577B-44C0-B856-C4E144FC3108}"/>
              </a:ext>
            </a:extLst>
          </p:cNvPr>
          <p:cNvSpPr/>
          <p:nvPr/>
        </p:nvSpPr>
        <p:spPr>
          <a:xfrm>
            <a:off x="3087318" y="5630431"/>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row: Up-Down 33">
            <a:extLst>
              <a:ext uri="{FF2B5EF4-FFF2-40B4-BE49-F238E27FC236}">
                <a16:creationId xmlns:a16="http://schemas.microsoft.com/office/drawing/2014/main" id="{49D3A7D9-3B21-44F7-A5DE-A11DB2764D9A}"/>
              </a:ext>
            </a:extLst>
          </p:cNvPr>
          <p:cNvSpPr/>
          <p:nvPr/>
        </p:nvSpPr>
        <p:spPr>
          <a:xfrm>
            <a:off x="3364547" y="5630907"/>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Up-Down 35">
            <a:extLst>
              <a:ext uri="{FF2B5EF4-FFF2-40B4-BE49-F238E27FC236}">
                <a16:creationId xmlns:a16="http://schemas.microsoft.com/office/drawing/2014/main" id="{6D9159C4-CC20-4A9B-9329-46AEA3652A53}"/>
              </a:ext>
            </a:extLst>
          </p:cNvPr>
          <p:cNvSpPr/>
          <p:nvPr/>
        </p:nvSpPr>
        <p:spPr>
          <a:xfrm>
            <a:off x="3641776" y="5629479"/>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id="{2CF7593C-7919-4E63-804B-F6B7657A8E2F}"/>
              </a:ext>
            </a:extLst>
          </p:cNvPr>
          <p:cNvSpPr/>
          <p:nvPr/>
        </p:nvSpPr>
        <p:spPr>
          <a:xfrm>
            <a:off x="3919005"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Up-Down 38">
            <a:extLst>
              <a:ext uri="{FF2B5EF4-FFF2-40B4-BE49-F238E27FC236}">
                <a16:creationId xmlns:a16="http://schemas.microsoft.com/office/drawing/2014/main" id="{076E4B93-C3B6-4190-BC6E-36587CE05795}"/>
              </a:ext>
            </a:extLst>
          </p:cNvPr>
          <p:cNvSpPr/>
          <p:nvPr/>
        </p:nvSpPr>
        <p:spPr>
          <a:xfrm>
            <a:off x="4203928" y="5629003"/>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Arrow: Up-Down 39">
            <a:extLst>
              <a:ext uri="{FF2B5EF4-FFF2-40B4-BE49-F238E27FC236}">
                <a16:creationId xmlns:a16="http://schemas.microsoft.com/office/drawing/2014/main" id="{77328EDB-C137-478E-B993-EAE2F26A34A9}"/>
              </a:ext>
            </a:extLst>
          </p:cNvPr>
          <p:cNvSpPr/>
          <p:nvPr/>
        </p:nvSpPr>
        <p:spPr>
          <a:xfrm>
            <a:off x="4481157" y="5629479"/>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Arrow: Up-Down 42">
            <a:extLst>
              <a:ext uri="{FF2B5EF4-FFF2-40B4-BE49-F238E27FC236}">
                <a16:creationId xmlns:a16="http://schemas.microsoft.com/office/drawing/2014/main" id="{5A2DD4C9-46B9-4E73-82D7-22466B3680A1}"/>
              </a:ext>
            </a:extLst>
          </p:cNvPr>
          <p:cNvSpPr/>
          <p:nvPr/>
        </p:nvSpPr>
        <p:spPr>
          <a:xfrm>
            <a:off x="3086175" y="5630431"/>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Arrow: Up-Down 43">
            <a:extLst>
              <a:ext uri="{FF2B5EF4-FFF2-40B4-BE49-F238E27FC236}">
                <a16:creationId xmlns:a16="http://schemas.microsoft.com/office/drawing/2014/main" id="{20BED759-9560-4FD2-85E0-8EA467180BA5}"/>
              </a:ext>
            </a:extLst>
          </p:cNvPr>
          <p:cNvSpPr/>
          <p:nvPr/>
        </p:nvSpPr>
        <p:spPr>
          <a:xfrm>
            <a:off x="3363404" y="5630907"/>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Arrow: Up-Down 44">
            <a:extLst>
              <a:ext uri="{FF2B5EF4-FFF2-40B4-BE49-F238E27FC236}">
                <a16:creationId xmlns:a16="http://schemas.microsoft.com/office/drawing/2014/main" id="{6A7C92DF-9632-4622-A505-0FD727033780}"/>
              </a:ext>
            </a:extLst>
          </p:cNvPr>
          <p:cNvSpPr/>
          <p:nvPr/>
        </p:nvSpPr>
        <p:spPr>
          <a:xfrm>
            <a:off x="3640633" y="5629479"/>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id="{B6F661EA-A857-4067-B2F9-4E87A5CBB077}"/>
              </a:ext>
            </a:extLst>
          </p:cNvPr>
          <p:cNvSpPr/>
          <p:nvPr/>
        </p:nvSpPr>
        <p:spPr>
          <a:xfrm>
            <a:off x="3917862"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Up-Down 46">
            <a:extLst>
              <a:ext uri="{FF2B5EF4-FFF2-40B4-BE49-F238E27FC236}">
                <a16:creationId xmlns:a16="http://schemas.microsoft.com/office/drawing/2014/main" id="{A9A29EF8-4865-46AB-9A42-4372ED106A8F}"/>
              </a:ext>
            </a:extLst>
          </p:cNvPr>
          <p:cNvSpPr/>
          <p:nvPr/>
        </p:nvSpPr>
        <p:spPr>
          <a:xfrm>
            <a:off x="4202785" y="5629003"/>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Up-Down 47">
            <a:extLst>
              <a:ext uri="{FF2B5EF4-FFF2-40B4-BE49-F238E27FC236}">
                <a16:creationId xmlns:a16="http://schemas.microsoft.com/office/drawing/2014/main" id="{E75E3909-0AAA-41EA-9DC6-7A569040955B}"/>
              </a:ext>
            </a:extLst>
          </p:cNvPr>
          <p:cNvSpPr/>
          <p:nvPr/>
        </p:nvSpPr>
        <p:spPr>
          <a:xfrm>
            <a:off x="4480014" y="5629479"/>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ounded Rectangle 163">
            <a:extLst>
              <a:ext uri="{FF2B5EF4-FFF2-40B4-BE49-F238E27FC236}">
                <a16:creationId xmlns:a16="http://schemas.microsoft.com/office/drawing/2014/main" id="{6513679A-C400-4F32-B76A-F5F776977748}"/>
              </a:ext>
            </a:extLst>
          </p:cNvPr>
          <p:cNvSpPr/>
          <p:nvPr/>
        </p:nvSpPr>
        <p:spPr>
          <a:xfrm>
            <a:off x="148408" y="4963941"/>
            <a:ext cx="2642317" cy="1463376"/>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FF0000"/>
                </a:solidFill>
              </a:rPr>
              <a:t>High latency page walks</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
        <p:nvSpPr>
          <p:cNvPr id="54" name="Arrow: Down 53">
            <a:extLst>
              <a:ext uri="{FF2B5EF4-FFF2-40B4-BE49-F238E27FC236}">
                <a16:creationId xmlns:a16="http://schemas.microsoft.com/office/drawing/2014/main" id="{6B7DE0EB-761A-4EE5-9DA3-031BD1E63E7D}"/>
              </a:ext>
            </a:extLst>
          </p:cNvPr>
          <p:cNvSpPr/>
          <p:nvPr/>
        </p:nvSpPr>
        <p:spPr>
          <a:xfrm>
            <a:off x="1027416" y="1672012"/>
            <a:ext cx="196461" cy="240442"/>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ounded Rectangle 163">
            <a:extLst>
              <a:ext uri="{FF2B5EF4-FFF2-40B4-BE49-F238E27FC236}">
                <a16:creationId xmlns:a16="http://schemas.microsoft.com/office/drawing/2014/main" id="{C2F16ADB-40CB-4936-8A88-7E88BDA121D9}"/>
              </a:ext>
            </a:extLst>
          </p:cNvPr>
          <p:cNvSpPr/>
          <p:nvPr/>
        </p:nvSpPr>
        <p:spPr>
          <a:xfrm>
            <a:off x="338724" y="102547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Virtual Address</a:t>
            </a:r>
          </a:p>
        </p:txBody>
      </p:sp>
    </p:spTree>
    <p:extLst>
      <p:ext uri="{BB962C8B-B14F-4D97-AF65-F5344CB8AC3E}">
        <p14:creationId xmlns:p14="http://schemas.microsoft.com/office/powerpoint/2010/main" val="341477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69007" y="280949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0" y="130604"/>
            <a:ext cx="9144000" cy="847546"/>
          </a:xfrm>
        </p:spPr>
        <p:txBody>
          <a:bodyPr>
            <a:normAutofit fontScale="90000"/>
          </a:bodyPr>
          <a:lstStyle/>
          <a:p>
            <a:pPr algn="ctr"/>
            <a:r>
              <a:rPr lang="en-US" sz="4000" b="1" dirty="0"/>
              <a:t>State-of-the-Art Translation Support in GPUs</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4</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791869" y="3872387"/>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86964" y="281225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80663" y="2809551"/>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86949" y="2815579"/>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948182"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652781" y="4502140"/>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484181"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4022501"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558500"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524231"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948182"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484181"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4022501"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558500"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Up-Down 6">
            <a:extLst>
              <a:ext uri="{FF2B5EF4-FFF2-40B4-BE49-F238E27FC236}">
                <a16:creationId xmlns:a16="http://schemas.microsoft.com/office/drawing/2014/main" id="{7944B6F0-577B-44C0-B856-C4E144FC3108}"/>
              </a:ext>
            </a:extLst>
          </p:cNvPr>
          <p:cNvSpPr/>
          <p:nvPr/>
        </p:nvSpPr>
        <p:spPr>
          <a:xfrm>
            <a:off x="3087318" y="5630431"/>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row: Up-Down 33">
            <a:extLst>
              <a:ext uri="{FF2B5EF4-FFF2-40B4-BE49-F238E27FC236}">
                <a16:creationId xmlns:a16="http://schemas.microsoft.com/office/drawing/2014/main" id="{49D3A7D9-3B21-44F7-A5DE-A11DB2764D9A}"/>
              </a:ext>
            </a:extLst>
          </p:cNvPr>
          <p:cNvSpPr/>
          <p:nvPr/>
        </p:nvSpPr>
        <p:spPr>
          <a:xfrm>
            <a:off x="3364547" y="5630907"/>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Up-Down 35">
            <a:extLst>
              <a:ext uri="{FF2B5EF4-FFF2-40B4-BE49-F238E27FC236}">
                <a16:creationId xmlns:a16="http://schemas.microsoft.com/office/drawing/2014/main" id="{6D9159C4-CC20-4A9B-9329-46AEA3652A53}"/>
              </a:ext>
            </a:extLst>
          </p:cNvPr>
          <p:cNvSpPr/>
          <p:nvPr/>
        </p:nvSpPr>
        <p:spPr>
          <a:xfrm>
            <a:off x="3641776" y="5629479"/>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id="{2CF7593C-7919-4E63-804B-F6B7657A8E2F}"/>
              </a:ext>
            </a:extLst>
          </p:cNvPr>
          <p:cNvSpPr/>
          <p:nvPr/>
        </p:nvSpPr>
        <p:spPr>
          <a:xfrm>
            <a:off x="3919005"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Up-Down 38">
            <a:extLst>
              <a:ext uri="{FF2B5EF4-FFF2-40B4-BE49-F238E27FC236}">
                <a16:creationId xmlns:a16="http://schemas.microsoft.com/office/drawing/2014/main" id="{076E4B93-C3B6-4190-BC6E-36587CE05795}"/>
              </a:ext>
            </a:extLst>
          </p:cNvPr>
          <p:cNvSpPr/>
          <p:nvPr/>
        </p:nvSpPr>
        <p:spPr>
          <a:xfrm>
            <a:off x="4203928" y="5629003"/>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Arrow: Up-Down 39">
            <a:extLst>
              <a:ext uri="{FF2B5EF4-FFF2-40B4-BE49-F238E27FC236}">
                <a16:creationId xmlns:a16="http://schemas.microsoft.com/office/drawing/2014/main" id="{77328EDB-C137-478E-B993-EAE2F26A34A9}"/>
              </a:ext>
            </a:extLst>
          </p:cNvPr>
          <p:cNvSpPr/>
          <p:nvPr/>
        </p:nvSpPr>
        <p:spPr>
          <a:xfrm>
            <a:off x="4481157" y="5629479"/>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Arrow: Up-Down 42">
            <a:extLst>
              <a:ext uri="{FF2B5EF4-FFF2-40B4-BE49-F238E27FC236}">
                <a16:creationId xmlns:a16="http://schemas.microsoft.com/office/drawing/2014/main" id="{5A2DD4C9-46B9-4E73-82D7-22466B3680A1}"/>
              </a:ext>
            </a:extLst>
          </p:cNvPr>
          <p:cNvSpPr/>
          <p:nvPr/>
        </p:nvSpPr>
        <p:spPr>
          <a:xfrm>
            <a:off x="3086175" y="5630431"/>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Arrow: Up-Down 43">
            <a:extLst>
              <a:ext uri="{FF2B5EF4-FFF2-40B4-BE49-F238E27FC236}">
                <a16:creationId xmlns:a16="http://schemas.microsoft.com/office/drawing/2014/main" id="{20BED759-9560-4FD2-85E0-8EA467180BA5}"/>
              </a:ext>
            </a:extLst>
          </p:cNvPr>
          <p:cNvSpPr/>
          <p:nvPr/>
        </p:nvSpPr>
        <p:spPr>
          <a:xfrm>
            <a:off x="3363404" y="5630907"/>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Arrow: Up-Down 44">
            <a:extLst>
              <a:ext uri="{FF2B5EF4-FFF2-40B4-BE49-F238E27FC236}">
                <a16:creationId xmlns:a16="http://schemas.microsoft.com/office/drawing/2014/main" id="{6A7C92DF-9632-4622-A505-0FD727033780}"/>
              </a:ext>
            </a:extLst>
          </p:cNvPr>
          <p:cNvSpPr/>
          <p:nvPr/>
        </p:nvSpPr>
        <p:spPr>
          <a:xfrm>
            <a:off x="3640633" y="5629479"/>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id="{B6F661EA-A857-4067-B2F9-4E87A5CBB077}"/>
              </a:ext>
            </a:extLst>
          </p:cNvPr>
          <p:cNvSpPr/>
          <p:nvPr/>
        </p:nvSpPr>
        <p:spPr>
          <a:xfrm>
            <a:off x="3917862"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Up-Down 46">
            <a:extLst>
              <a:ext uri="{FF2B5EF4-FFF2-40B4-BE49-F238E27FC236}">
                <a16:creationId xmlns:a16="http://schemas.microsoft.com/office/drawing/2014/main" id="{A9A29EF8-4865-46AB-9A42-4372ED106A8F}"/>
              </a:ext>
            </a:extLst>
          </p:cNvPr>
          <p:cNvSpPr/>
          <p:nvPr/>
        </p:nvSpPr>
        <p:spPr>
          <a:xfrm>
            <a:off x="4202785" y="5629003"/>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Up-Down 47">
            <a:extLst>
              <a:ext uri="{FF2B5EF4-FFF2-40B4-BE49-F238E27FC236}">
                <a16:creationId xmlns:a16="http://schemas.microsoft.com/office/drawing/2014/main" id="{E75E3909-0AAA-41EA-9DC6-7A569040955B}"/>
              </a:ext>
            </a:extLst>
          </p:cNvPr>
          <p:cNvSpPr/>
          <p:nvPr/>
        </p:nvSpPr>
        <p:spPr>
          <a:xfrm>
            <a:off x="4480014" y="5629479"/>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ounded Rectangle 163">
            <a:extLst>
              <a:ext uri="{FF2B5EF4-FFF2-40B4-BE49-F238E27FC236}">
                <a16:creationId xmlns:a16="http://schemas.microsoft.com/office/drawing/2014/main" id="{6513679A-C400-4F32-B76A-F5F776977748}"/>
              </a:ext>
            </a:extLst>
          </p:cNvPr>
          <p:cNvSpPr/>
          <p:nvPr/>
        </p:nvSpPr>
        <p:spPr>
          <a:xfrm>
            <a:off x="148408" y="4963941"/>
            <a:ext cx="2642317" cy="1463376"/>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FF0000"/>
                </a:solidFill>
              </a:rPr>
              <a:t>High latency page walks</a:t>
            </a:r>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71960" y="309543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71960" y="3416258"/>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
        <p:nvSpPr>
          <p:cNvPr id="54" name="Arrow: Down 53">
            <a:extLst>
              <a:ext uri="{FF2B5EF4-FFF2-40B4-BE49-F238E27FC236}">
                <a16:creationId xmlns:a16="http://schemas.microsoft.com/office/drawing/2014/main" id="{6B7DE0EB-761A-4EE5-9DA3-031BD1E63E7D}"/>
              </a:ext>
            </a:extLst>
          </p:cNvPr>
          <p:cNvSpPr/>
          <p:nvPr/>
        </p:nvSpPr>
        <p:spPr>
          <a:xfrm>
            <a:off x="1027416" y="1672012"/>
            <a:ext cx="196461" cy="240442"/>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ounded Rectangle 163">
            <a:extLst>
              <a:ext uri="{FF2B5EF4-FFF2-40B4-BE49-F238E27FC236}">
                <a16:creationId xmlns:a16="http://schemas.microsoft.com/office/drawing/2014/main" id="{C2F16ADB-40CB-4936-8A88-7E88BDA121D9}"/>
              </a:ext>
            </a:extLst>
          </p:cNvPr>
          <p:cNvSpPr/>
          <p:nvPr/>
        </p:nvSpPr>
        <p:spPr>
          <a:xfrm>
            <a:off x="338724" y="102547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Virtual Address</a:t>
            </a:r>
          </a:p>
        </p:txBody>
      </p:sp>
    </p:spTree>
    <p:extLst>
      <p:ext uri="{BB962C8B-B14F-4D97-AF65-F5344CB8AC3E}">
        <p14:creationId xmlns:p14="http://schemas.microsoft.com/office/powerpoint/2010/main" val="241995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Autofit/>
          </a:bodyPr>
          <a:lstStyle/>
          <a:p>
            <a:pPr algn="ctr"/>
            <a:r>
              <a:rPr lang="en-US" sz="4000" b="1" dirty="0"/>
              <a:t>Three Sources of Inefficiency in Translation</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5</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0" y="1288470"/>
            <a:ext cx="9144000" cy="5517543"/>
          </a:xfrm>
        </p:spPr>
        <p:txBody>
          <a:bodyPr>
            <a:normAutofit/>
          </a:bodyPr>
          <a:lstStyle/>
          <a:p>
            <a:pPr marL="0" indent="0" algn="ctr">
              <a:buNone/>
            </a:pPr>
            <a:endParaRPr lang="en-US" sz="1000" b="1" dirty="0">
              <a:solidFill>
                <a:srgbClr val="FF0000"/>
              </a:solidFill>
            </a:endParaRPr>
          </a:p>
          <a:p>
            <a:pPr marL="0" indent="0" algn="ctr">
              <a:buNone/>
            </a:pPr>
            <a:r>
              <a:rPr lang="en-US" sz="3200" b="1" dirty="0">
                <a:solidFill>
                  <a:schemeClr val="bg1"/>
                </a:solidFill>
              </a:rPr>
              <a:t>High TLB contention</a:t>
            </a:r>
          </a:p>
          <a:p>
            <a:pPr marL="457200" lvl="1" indent="0" algn="ctr">
              <a:buNone/>
            </a:pPr>
            <a:r>
              <a:rPr lang="en-US" sz="3200" b="1" dirty="0">
                <a:solidFill>
                  <a:schemeClr val="bg1"/>
                </a:solidFill>
              </a:rPr>
              <a:t>n</a:t>
            </a:r>
          </a:p>
          <a:p>
            <a:pPr marL="0" indent="0" algn="ctr">
              <a:buNone/>
            </a:pPr>
            <a:r>
              <a:rPr lang="en-US" sz="3200" b="1" dirty="0">
                <a:solidFill>
                  <a:schemeClr val="bg1"/>
                </a:solidFill>
              </a:rPr>
              <a:t>Inefficient caching</a:t>
            </a:r>
          </a:p>
          <a:p>
            <a:pPr marL="457200" lvl="1" indent="0" algn="ctr">
              <a:buNone/>
            </a:pPr>
            <a:r>
              <a:rPr lang="en-US" sz="3200" b="1" dirty="0">
                <a:solidFill>
                  <a:schemeClr val="bg1"/>
                </a:solidFill>
              </a:rPr>
              <a:t>Bypass</a:t>
            </a:r>
          </a:p>
          <a:p>
            <a:pPr marL="0" indent="0" algn="ctr">
              <a:buNone/>
            </a:pPr>
            <a:r>
              <a:rPr lang="en-US" sz="3200" b="1" dirty="0">
                <a:solidFill>
                  <a:schemeClr val="bg1"/>
                </a:solidFill>
              </a:rPr>
              <a:t>Address-translation is latency sensitive</a:t>
            </a:r>
          </a:p>
          <a:p>
            <a:pPr marL="0" indent="0" algn="ctr">
              <a:buNone/>
            </a:pPr>
            <a:endParaRPr lang="en-US" sz="3800" b="1" dirty="0">
              <a:solidFill>
                <a:schemeClr val="bg1"/>
              </a:solidFill>
            </a:endParaRPr>
          </a:p>
          <a:p>
            <a:pPr marL="0" indent="0" algn="ctr">
              <a:buNone/>
            </a:pPr>
            <a:endParaRPr lang="en-US" sz="800" b="1" dirty="0">
              <a:solidFill>
                <a:schemeClr val="bg1"/>
              </a:solidFill>
            </a:endParaRPr>
          </a:p>
          <a:p>
            <a:pPr marL="0" indent="0" algn="ctr">
              <a:buNone/>
            </a:pPr>
            <a:r>
              <a:rPr lang="en-US" sz="3600" b="1" dirty="0">
                <a:solidFill>
                  <a:schemeClr val="bg1"/>
                </a:solidFill>
              </a:rPr>
              <a:t>MASK: A Translation-aware Memory Hierarchy</a:t>
            </a:r>
          </a:p>
        </p:txBody>
      </p:sp>
    </p:spTree>
    <p:extLst>
      <p:ext uri="{BB962C8B-B14F-4D97-AF65-F5344CB8AC3E}">
        <p14:creationId xmlns:p14="http://schemas.microsoft.com/office/powerpoint/2010/main" val="309488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Autofit/>
          </a:bodyPr>
          <a:lstStyle/>
          <a:p>
            <a:pPr algn="ctr"/>
            <a:r>
              <a:rPr lang="en-US" sz="4000" b="1" dirty="0"/>
              <a:t>Three Sources of Inefficiency in Translation</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0" y="1089179"/>
            <a:ext cx="9144000" cy="5517543"/>
          </a:xfrm>
        </p:spPr>
        <p:txBody>
          <a:bodyPr>
            <a:normAutofit/>
          </a:bodyPr>
          <a:lstStyle/>
          <a:p>
            <a:pPr marL="0" indent="0" algn="ctr">
              <a:buNone/>
            </a:pPr>
            <a:endParaRPr lang="en-US" sz="1000" b="1" dirty="0">
              <a:solidFill>
                <a:srgbClr val="FF0000"/>
              </a:solidFill>
            </a:endParaRPr>
          </a:p>
          <a:p>
            <a:pPr marL="0" indent="0" algn="ctr">
              <a:buNone/>
            </a:pPr>
            <a:r>
              <a:rPr lang="en-US" sz="4000" b="1" dirty="0">
                <a:solidFill>
                  <a:srgbClr val="FF0000"/>
                </a:solidFill>
              </a:rPr>
              <a:t>High TLB contention</a:t>
            </a:r>
            <a:endParaRPr lang="en-US" sz="4000" b="1" dirty="0">
              <a:solidFill>
                <a:schemeClr val="bg1"/>
              </a:solidFill>
            </a:endParaRPr>
          </a:p>
          <a:p>
            <a:pPr marL="457200" lvl="1" indent="0" algn="ctr">
              <a:buNone/>
            </a:pPr>
            <a:r>
              <a:rPr lang="en-US" sz="4000" b="1" dirty="0">
                <a:solidFill>
                  <a:schemeClr val="bg1"/>
                </a:solidFill>
              </a:rPr>
              <a:t>n</a:t>
            </a:r>
          </a:p>
          <a:p>
            <a:pPr marL="0" indent="0" algn="ctr">
              <a:buNone/>
            </a:pPr>
            <a:endParaRPr lang="en-US" sz="4000" b="1" dirty="0">
              <a:solidFill>
                <a:srgbClr val="0066FF"/>
              </a:solidFill>
            </a:endParaRPr>
          </a:p>
        </p:txBody>
      </p:sp>
    </p:spTree>
    <p:extLst>
      <p:ext uri="{BB962C8B-B14F-4D97-AF65-F5344CB8AC3E}">
        <p14:creationId xmlns:p14="http://schemas.microsoft.com/office/powerpoint/2010/main" val="4059318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Autofit/>
          </a:bodyPr>
          <a:lstStyle/>
          <a:p>
            <a:pPr algn="ctr"/>
            <a:r>
              <a:rPr lang="en-US" sz="4000" b="1" dirty="0"/>
              <a:t>Three Sources of Inefficiency in Translation</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0" y="1089179"/>
            <a:ext cx="9144000" cy="5517543"/>
          </a:xfrm>
        </p:spPr>
        <p:txBody>
          <a:bodyPr>
            <a:normAutofit/>
          </a:bodyPr>
          <a:lstStyle/>
          <a:p>
            <a:pPr marL="0" indent="0" algn="ctr">
              <a:buNone/>
            </a:pPr>
            <a:endParaRPr lang="en-US" sz="1000" b="1" dirty="0">
              <a:solidFill>
                <a:srgbClr val="FF0000"/>
              </a:solidFill>
            </a:endParaRPr>
          </a:p>
          <a:p>
            <a:pPr marL="0" indent="0" algn="ctr">
              <a:buNone/>
            </a:pPr>
            <a:r>
              <a:rPr lang="en-US" sz="4000" b="1" dirty="0">
                <a:solidFill>
                  <a:srgbClr val="FF0000"/>
                </a:solidFill>
              </a:rPr>
              <a:t>High TLB contention</a:t>
            </a:r>
            <a:endParaRPr lang="en-US" sz="4000" b="1" dirty="0">
              <a:solidFill>
                <a:schemeClr val="bg1"/>
              </a:solidFill>
            </a:endParaRPr>
          </a:p>
          <a:p>
            <a:pPr marL="457200" lvl="1" indent="0" algn="ctr">
              <a:buNone/>
            </a:pPr>
            <a:r>
              <a:rPr lang="en-US" sz="4000" b="1" dirty="0">
                <a:solidFill>
                  <a:schemeClr val="bg1"/>
                </a:solidFill>
              </a:rPr>
              <a:t>n</a:t>
            </a:r>
          </a:p>
          <a:p>
            <a:pPr marL="0" indent="0" algn="ctr">
              <a:buNone/>
            </a:pPr>
            <a:r>
              <a:rPr lang="en-US" sz="4000" b="1" dirty="0">
                <a:solidFill>
                  <a:srgbClr val="FF0000"/>
                </a:solidFill>
              </a:rPr>
              <a:t>Inefficient caching</a:t>
            </a:r>
          </a:p>
          <a:p>
            <a:pPr marL="457200" lvl="1" indent="0" algn="ctr">
              <a:buNone/>
            </a:pPr>
            <a:r>
              <a:rPr lang="en-US" sz="4000" b="1" dirty="0">
                <a:solidFill>
                  <a:schemeClr val="bg1"/>
                </a:solidFill>
              </a:rPr>
              <a:t>Bypass</a:t>
            </a:r>
          </a:p>
        </p:txBody>
      </p:sp>
    </p:spTree>
    <p:extLst>
      <p:ext uri="{BB962C8B-B14F-4D97-AF65-F5344CB8AC3E}">
        <p14:creationId xmlns:p14="http://schemas.microsoft.com/office/powerpoint/2010/main" val="419552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Autofit/>
          </a:bodyPr>
          <a:lstStyle/>
          <a:p>
            <a:pPr algn="ctr"/>
            <a:r>
              <a:rPr lang="en-US" sz="4000" b="1" dirty="0"/>
              <a:t>Three Sources of Inefficiency in Translation</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8</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0" y="1089179"/>
            <a:ext cx="9144000" cy="5517543"/>
          </a:xfrm>
        </p:spPr>
        <p:txBody>
          <a:bodyPr>
            <a:normAutofit/>
          </a:bodyPr>
          <a:lstStyle/>
          <a:p>
            <a:pPr marL="0" indent="0" algn="ctr">
              <a:buNone/>
            </a:pPr>
            <a:endParaRPr lang="en-US" sz="1000" b="1" dirty="0">
              <a:solidFill>
                <a:srgbClr val="FF0000"/>
              </a:solidFill>
            </a:endParaRPr>
          </a:p>
          <a:p>
            <a:pPr marL="0" indent="0" algn="ctr">
              <a:buNone/>
            </a:pPr>
            <a:r>
              <a:rPr lang="en-US" sz="4000" b="1" dirty="0">
                <a:solidFill>
                  <a:srgbClr val="FF0000"/>
                </a:solidFill>
              </a:rPr>
              <a:t>High TLB contention</a:t>
            </a:r>
            <a:endParaRPr lang="en-US" sz="4000" b="1" dirty="0">
              <a:solidFill>
                <a:schemeClr val="bg1"/>
              </a:solidFill>
            </a:endParaRPr>
          </a:p>
          <a:p>
            <a:pPr marL="457200" lvl="1" indent="0" algn="ctr">
              <a:buNone/>
            </a:pPr>
            <a:r>
              <a:rPr lang="en-US" sz="4000" b="1" dirty="0">
                <a:solidFill>
                  <a:schemeClr val="bg1"/>
                </a:solidFill>
              </a:rPr>
              <a:t>n</a:t>
            </a:r>
          </a:p>
          <a:p>
            <a:pPr marL="0" indent="0" algn="ctr">
              <a:buNone/>
            </a:pPr>
            <a:r>
              <a:rPr lang="en-US" sz="4000" b="1" dirty="0">
                <a:solidFill>
                  <a:srgbClr val="FF0000"/>
                </a:solidFill>
              </a:rPr>
              <a:t>Inefficient caching</a:t>
            </a:r>
          </a:p>
          <a:p>
            <a:pPr marL="457200" lvl="1" indent="0" algn="ctr">
              <a:buNone/>
            </a:pPr>
            <a:r>
              <a:rPr lang="en-US" sz="4000" b="1" dirty="0">
                <a:solidFill>
                  <a:schemeClr val="bg1"/>
                </a:solidFill>
              </a:rPr>
              <a:t>Bypass</a:t>
            </a:r>
          </a:p>
          <a:p>
            <a:pPr marL="0" indent="0" algn="ctr">
              <a:buNone/>
            </a:pPr>
            <a:r>
              <a:rPr lang="en-US" sz="4000" b="1" dirty="0">
                <a:solidFill>
                  <a:srgbClr val="FF0000"/>
                </a:solidFill>
              </a:rPr>
              <a:t>Address translation is latency-sensitive</a:t>
            </a:r>
          </a:p>
          <a:p>
            <a:pPr marL="0" indent="0" algn="ctr">
              <a:buNone/>
            </a:pPr>
            <a:endParaRPr lang="en-US" sz="800" b="1" dirty="0">
              <a:solidFill>
                <a:srgbClr val="FF0000"/>
              </a:solidFill>
            </a:endParaRPr>
          </a:p>
        </p:txBody>
      </p:sp>
    </p:spTree>
    <p:extLst>
      <p:ext uri="{BB962C8B-B14F-4D97-AF65-F5344CB8AC3E}">
        <p14:creationId xmlns:p14="http://schemas.microsoft.com/office/powerpoint/2010/main" val="35623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0604"/>
            <a:ext cx="9144000" cy="847546"/>
          </a:xfrm>
        </p:spPr>
        <p:txBody>
          <a:bodyPr>
            <a:noAutofit/>
          </a:bodyPr>
          <a:lstStyle/>
          <a:p>
            <a:pPr algn="ctr"/>
            <a:r>
              <a:rPr lang="en-US" sz="4000" b="1" dirty="0"/>
              <a:t>Our Solution</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9</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0" y="1886346"/>
            <a:ext cx="9144000" cy="5517543"/>
          </a:xfrm>
        </p:spPr>
        <p:txBody>
          <a:bodyPr>
            <a:normAutofit/>
          </a:bodyPr>
          <a:lstStyle/>
          <a:p>
            <a:pPr marL="0" indent="0" algn="ctr">
              <a:buNone/>
            </a:pPr>
            <a:endParaRPr lang="en-US" sz="1000" b="1" dirty="0">
              <a:solidFill>
                <a:srgbClr val="FF0000"/>
              </a:solidFill>
            </a:endParaRPr>
          </a:p>
          <a:p>
            <a:pPr marL="0" indent="0" algn="ctr">
              <a:buNone/>
            </a:pPr>
            <a:endParaRPr lang="en-US" sz="800" b="1" dirty="0">
              <a:solidFill>
                <a:srgbClr val="FF0000"/>
              </a:solidFill>
            </a:endParaRPr>
          </a:p>
          <a:p>
            <a:pPr marL="0" indent="0" algn="ctr">
              <a:buNone/>
            </a:pPr>
            <a:r>
              <a:rPr lang="en-US" sz="4000" b="1" dirty="0">
                <a:solidFill>
                  <a:srgbClr val="0066FF"/>
                </a:solidFill>
              </a:rPr>
              <a:t>MASK:</a:t>
            </a:r>
          </a:p>
          <a:p>
            <a:pPr marL="0" indent="0" algn="ctr">
              <a:spcBef>
                <a:spcPts val="0"/>
              </a:spcBef>
              <a:buNone/>
            </a:pPr>
            <a:r>
              <a:rPr lang="en-US" sz="4000" b="1" dirty="0">
                <a:solidFill>
                  <a:srgbClr val="0066FF"/>
                </a:solidFill>
              </a:rPr>
              <a:t>A Translation-aware Memory Hierarchy</a:t>
            </a:r>
          </a:p>
        </p:txBody>
      </p:sp>
    </p:spTree>
    <p:extLst>
      <p:ext uri="{BB962C8B-B14F-4D97-AF65-F5344CB8AC3E}">
        <p14:creationId xmlns:p14="http://schemas.microsoft.com/office/powerpoint/2010/main" val="13476478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7284</TotalTime>
  <Words>1506</Words>
  <Application>Microsoft Macintosh PowerPoint</Application>
  <PresentationFormat>On-screen Show (4:3)</PresentationFormat>
  <Paragraphs>172</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MASK: Redesigning the GPU  Memory Hierarchy to Support  Multi-Application Concurrency </vt:lpstr>
      <vt:lpstr>Enabling GPU Sharing with Address Translation</vt:lpstr>
      <vt:lpstr>Enabling GPU Sharing with Address Translation</vt:lpstr>
      <vt:lpstr>State-of-the-Art Translation Support in GPUs</vt:lpstr>
      <vt:lpstr>Three Sources of Inefficiency in Translation</vt:lpstr>
      <vt:lpstr>Three Sources of Inefficiency in Translation</vt:lpstr>
      <vt:lpstr>Three Sources of Inefficiency in Translation</vt:lpstr>
      <vt:lpstr>Three Sources of Inefficiency in Translation</vt:lpstr>
      <vt:lpstr>Our Solution</vt:lpstr>
      <vt:lpstr>Three Components of MASK</vt:lpstr>
      <vt:lpstr>Three Components of MASK</vt:lpstr>
      <vt:lpstr>Three Components of MASK</vt:lpstr>
      <vt:lpstr>Three Components of MASK</vt:lpstr>
      <vt:lpstr>Three Components of MASK</vt:lpstr>
      <vt:lpstr>MASK: Redesigning the GPU  Memory Hierarchy to Support  Multi-Application Concurrency </vt:lpstr>
    </vt:vector>
  </TitlesOfParts>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ZmILe</dc:creator>
  <cp:lastModifiedBy>Rachata Ausavarungnirun</cp:lastModifiedBy>
  <cp:revision>979</cp:revision>
  <dcterms:created xsi:type="dcterms:W3CDTF">2017-09-26T18:07:32Z</dcterms:created>
  <dcterms:modified xsi:type="dcterms:W3CDTF">2018-03-25T01:07:53Z</dcterms:modified>
</cp:coreProperties>
</file>