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(null)" ContentType="image/x-em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30" autoAdjust="0"/>
    <p:restoredTop sz="94660"/>
  </p:normalViewPr>
  <p:slideViewPr>
    <p:cSldViewPr snapToGrid="0">
      <p:cViewPr varScale="1">
        <p:scale>
          <a:sx n="17" d="100"/>
          <a:sy n="17" d="100"/>
        </p:scale>
        <p:origin x="274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rachataausavarungnirun\Dropbox\Paper%20Submission%20-%20Published\TLB\TLB\excel_plot_MASK_MICR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rachataausavarungnirun\Dropbox\Paper%20Submission%20-%20Published\TLB\results_multi_base_stat\dram_uti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rachataausavarungnirun\Dropbox\Paper%20Submission%20-%20Published\TLB\TLB\excel_plot_MASK_MICRO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rachataausavarungnirun\Dropbox\Paper%20Submission%20-%20Published\TLB\TLB\excel_plot_MASK_MICRO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rachataausavarungnirun\Dropbox\Paper%20Submission%20-%20Published\TLB\TLB\excel_plot_MASK_MICRO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rachataausavarungnirun\Dropbox\Paper%20Submission%20-%20Published\TLB\TLB\WarpsStallPerTLBEntrie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rachataausavarungnirun\Dropbox\Paper%20Submission%20-%20Published\TLB\TLB\WarpsStallPerTLBEntri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41549252644578"/>
          <c:y val="0.31259636213595926"/>
          <c:w val="0.84303104822566188"/>
          <c:h val="0.329213236991664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Plots!$Q$516</c:f>
              <c:strCache>
                <c:ptCount val="1"/>
                <c:pt idx="0">
                  <c:v>PWCache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Multi!$CP$3:$CP$18</c:f>
              <c:strCache>
                <c:ptCount val="16"/>
                <c:pt idx="0">
                  <c:v>3DS_BP</c:v>
                </c:pt>
                <c:pt idx="1">
                  <c:v>BLK_LPS</c:v>
                </c:pt>
                <c:pt idx="2">
                  <c:v>CFD_MM</c:v>
                </c:pt>
                <c:pt idx="3">
                  <c:v>CONS_LPS</c:v>
                </c:pt>
                <c:pt idx="4">
                  <c:v>HISTO_GUP</c:v>
                </c:pt>
                <c:pt idx="5">
                  <c:v>NW_LPS</c:v>
                </c:pt>
                <c:pt idx="6">
                  <c:v>RAY_GUP</c:v>
                </c:pt>
                <c:pt idx="7">
                  <c:v>RED_RAY</c:v>
                </c:pt>
                <c:pt idx="8">
                  <c:v>SCAN_CONS</c:v>
                </c:pt>
                <c:pt idx="9">
                  <c:v>SCP_HS</c:v>
                </c:pt>
                <c:pt idx="10">
                  <c:v>SC_FWT</c:v>
                </c:pt>
                <c:pt idx="11">
                  <c:v>SRAD_3DS</c:v>
                </c:pt>
                <c:pt idx="12">
                  <c:v>TRD_MUM</c:v>
                </c:pt>
                <c:pt idx="13">
                  <c:v>TRD_RAY</c:v>
                </c:pt>
                <c:pt idx="15">
                  <c:v>Average</c:v>
                </c:pt>
              </c:strCache>
            </c:strRef>
          </c:cat>
          <c:val>
            <c:numRef>
              <c:f>Multi!$CR$3:$CR$18</c:f>
              <c:numCache>
                <c:formatCode>General</c:formatCode>
                <c:ptCount val="16"/>
                <c:pt idx="0">
                  <c:v>0.43868347725718471</c:v>
                </c:pt>
                <c:pt idx="1">
                  <c:v>0.31185025061914479</c:v>
                </c:pt>
                <c:pt idx="2">
                  <c:v>0.53436938638228104</c:v>
                </c:pt>
                <c:pt idx="3">
                  <c:v>0.35569722507607898</c:v>
                </c:pt>
                <c:pt idx="4">
                  <c:v>0.26918279071901086</c:v>
                </c:pt>
                <c:pt idx="5">
                  <c:v>0.44451480294598461</c:v>
                </c:pt>
                <c:pt idx="6">
                  <c:v>0.48774818316864382</c:v>
                </c:pt>
                <c:pt idx="7">
                  <c:v>0.68440498609144218</c:v>
                </c:pt>
                <c:pt idx="8">
                  <c:v>0.62324933437909857</c:v>
                </c:pt>
                <c:pt idx="9">
                  <c:v>0.71149505105057054</c:v>
                </c:pt>
                <c:pt idx="10">
                  <c:v>0.63487865481713057</c:v>
                </c:pt>
                <c:pt idx="11">
                  <c:v>0.55322236291482296</c:v>
                </c:pt>
                <c:pt idx="12">
                  <c:v>0.3160394338664802</c:v>
                </c:pt>
                <c:pt idx="13">
                  <c:v>0.26118612803501684</c:v>
                </c:pt>
                <c:pt idx="15">
                  <c:v>0.54400000000000004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CC-6741-ACB6-1005D354AE98}"/>
            </c:ext>
          </c:extLst>
        </c:ser>
        <c:ser>
          <c:idx val="1"/>
          <c:order val="1"/>
          <c:tx>
            <c:strRef>
              <c:f>Multi!$BX$1</c:f>
              <c:strCache>
                <c:ptCount val="1"/>
                <c:pt idx="0">
                  <c:v>SharedTLB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Multi!$CP$3:$CP$18</c:f>
              <c:strCache>
                <c:ptCount val="16"/>
                <c:pt idx="0">
                  <c:v>3DS_BP</c:v>
                </c:pt>
                <c:pt idx="1">
                  <c:v>BLK_LPS</c:v>
                </c:pt>
                <c:pt idx="2">
                  <c:v>CFD_MM</c:v>
                </c:pt>
                <c:pt idx="3">
                  <c:v>CONS_LPS</c:v>
                </c:pt>
                <c:pt idx="4">
                  <c:v>HISTO_GUP</c:v>
                </c:pt>
                <c:pt idx="5">
                  <c:v>NW_LPS</c:v>
                </c:pt>
                <c:pt idx="6">
                  <c:v>RAY_GUP</c:v>
                </c:pt>
                <c:pt idx="7">
                  <c:v>RED_RAY</c:v>
                </c:pt>
                <c:pt idx="8">
                  <c:v>SCAN_CONS</c:v>
                </c:pt>
                <c:pt idx="9">
                  <c:v>SCP_HS</c:v>
                </c:pt>
                <c:pt idx="10">
                  <c:v>SC_FWT</c:v>
                </c:pt>
                <c:pt idx="11">
                  <c:v>SRAD_3DS</c:v>
                </c:pt>
                <c:pt idx="12">
                  <c:v>TRD_MUM</c:v>
                </c:pt>
                <c:pt idx="13">
                  <c:v>TRD_RAY</c:v>
                </c:pt>
                <c:pt idx="15">
                  <c:v>Average</c:v>
                </c:pt>
              </c:strCache>
            </c:strRef>
          </c:cat>
          <c:val>
            <c:numRef>
              <c:f>Multi!$CQ$3:$CQ$18</c:f>
              <c:numCache>
                <c:formatCode>General</c:formatCode>
                <c:ptCount val="16"/>
                <c:pt idx="0">
                  <c:v>0.55360623781676421</c:v>
                </c:pt>
                <c:pt idx="1">
                  <c:v>0.37859007832898173</c:v>
                </c:pt>
                <c:pt idx="2">
                  <c:v>0.66459627329192539</c:v>
                </c:pt>
                <c:pt idx="3">
                  <c:v>0.45219123505976094</c:v>
                </c:pt>
                <c:pt idx="4">
                  <c:v>0.32472324723247231</c:v>
                </c:pt>
                <c:pt idx="5">
                  <c:v>0.51551312649164682</c:v>
                </c:pt>
                <c:pt idx="6">
                  <c:v>0.62347188264058673</c:v>
                </c:pt>
                <c:pt idx="7">
                  <c:v>0.69262295081967218</c:v>
                </c:pt>
                <c:pt idx="8">
                  <c:v>0.62017804154302669</c:v>
                </c:pt>
                <c:pt idx="9">
                  <c:v>0.79881656804733725</c:v>
                </c:pt>
                <c:pt idx="10">
                  <c:v>0.72512647554806076</c:v>
                </c:pt>
                <c:pt idx="11">
                  <c:v>0.59066427289048473</c:v>
                </c:pt>
                <c:pt idx="12">
                  <c:v>0.3961661341853035</c:v>
                </c:pt>
                <c:pt idx="13">
                  <c:v>0.28076923076923077</c:v>
                </c:pt>
                <c:pt idx="15">
                  <c:v>0.62643805231437066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CC-6741-ACB6-1005D354AE98}"/>
            </c:ext>
          </c:extLst>
        </c:ser>
        <c:ser>
          <c:idx val="2"/>
          <c:order val="2"/>
          <c:tx>
            <c:strRef>
              <c:f>Multi!$CF$2</c:f>
              <c:strCache>
                <c:ptCount val="1"/>
                <c:pt idx="0">
                  <c:v>Ideal</c:v>
                </c:pt>
              </c:strCache>
            </c:strRef>
          </c:tx>
          <c:spPr>
            <a:pattFill prst="wdDnDiag">
              <a:fgClr>
                <a:srgbClr val="00B050"/>
              </a:fgClr>
              <a:bgClr>
                <a:schemeClr val="accent6">
                  <a:lumMod val="20000"/>
                  <a:lumOff val="80000"/>
                </a:schemeClr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Multi!$CP$3:$CP$18</c:f>
              <c:strCache>
                <c:ptCount val="16"/>
                <c:pt idx="0">
                  <c:v>3DS_BP</c:v>
                </c:pt>
                <c:pt idx="1">
                  <c:v>BLK_LPS</c:v>
                </c:pt>
                <c:pt idx="2">
                  <c:v>CFD_MM</c:v>
                </c:pt>
                <c:pt idx="3">
                  <c:v>CONS_LPS</c:v>
                </c:pt>
                <c:pt idx="4">
                  <c:v>HISTO_GUP</c:v>
                </c:pt>
                <c:pt idx="5">
                  <c:v>NW_LPS</c:v>
                </c:pt>
                <c:pt idx="6">
                  <c:v>RAY_GUP</c:v>
                </c:pt>
                <c:pt idx="7">
                  <c:v>RED_RAY</c:v>
                </c:pt>
                <c:pt idx="8">
                  <c:v>SCAN_CONS</c:v>
                </c:pt>
                <c:pt idx="9">
                  <c:v>SCP_HS</c:v>
                </c:pt>
                <c:pt idx="10">
                  <c:v>SC_FWT</c:v>
                </c:pt>
                <c:pt idx="11">
                  <c:v>SRAD_3DS</c:v>
                </c:pt>
                <c:pt idx="12">
                  <c:v>TRD_MUM</c:v>
                </c:pt>
                <c:pt idx="13">
                  <c:v>TRD_RAY</c:v>
                </c:pt>
                <c:pt idx="15">
                  <c:v>Average</c:v>
                </c:pt>
              </c:strCache>
            </c:strRef>
          </c:cat>
          <c:val>
            <c:numRef>
              <c:f>Multi!$CS$3:$CS$18</c:f>
              <c:numCache>
                <c:formatCode>General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CC-6741-ACB6-1005D354AE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9693552"/>
        <c:axId val="207396288"/>
      </c:barChart>
      <c:catAx>
        <c:axId val="129693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3000" baseline="2000">
                <a:latin typeface="Arial"/>
                <a:cs typeface="Arial"/>
              </a:defRPr>
            </a:pPr>
            <a:endParaRPr lang="en-US"/>
          </a:p>
        </c:txPr>
        <c:crossAx val="207396288"/>
        <c:crosses val="autoZero"/>
        <c:auto val="1"/>
        <c:lblAlgn val="ctr"/>
        <c:lblOffset val="100"/>
        <c:noMultiLvlLbl val="0"/>
      </c:catAx>
      <c:valAx>
        <c:axId val="207396288"/>
        <c:scaling>
          <c:orientation val="minMax"/>
          <c:max val="1"/>
          <c:min val="0"/>
        </c:scaling>
        <c:delete val="0"/>
        <c:axPos val="l"/>
        <c:majorGridlines>
          <c:spPr>
            <a:ln w="15875">
              <a:solidFill>
                <a:sysClr val="windowText" lastClr="000000"/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3000">
                    <a:latin typeface="Arial"/>
                    <a:cs typeface="Arial"/>
                  </a:defRPr>
                </a:pPr>
                <a:r>
                  <a:rPr lang="en-US" sz="3000" dirty="0">
                    <a:latin typeface="Arial"/>
                    <a:cs typeface="Arial"/>
                  </a:rPr>
                  <a:t>Normalized</a:t>
                </a:r>
              </a:p>
              <a:p>
                <a:pPr>
                  <a:defRPr sz="3000">
                    <a:latin typeface="Arial"/>
                    <a:cs typeface="Arial"/>
                  </a:defRPr>
                </a:pPr>
                <a:r>
                  <a:rPr lang="en-US" sz="3000" dirty="0">
                    <a:latin typeface="Arial"/>
                    <a:cs typeface="Arial"/>
                  </a:rPr>
                  <a:t>Performance</a:t>
                </a:r>
              </a:p>
            </c:rich>
          </c:tx>
          <c:layout>
            <c:manualLayout>
              <c:xMode val="edge"/>
              <c:yMode val="edge"/>
              <c:x val="1.8350845550124891E-2"/>
              <c:y val="0.28350848882036206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2400">
                <a:latin typeface="Arial"/>
                <a:cs typeface="Arial"/>
              </a:defRPr>
            </a:pPr>
            <a:endParaRPr lang="en-US"/>
          </a:p>
        </c:txPr>
        <c:crossAx val="129693552"/>
        <c:crosses val="autoZero"/>
        <c:crossBetween val="between"/>
        <c:majorUnit val="0.2"/>
      </c:valAx>
      <c:spPr>
        <a:ln w="1270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5676756730395175"/>
          <c:y val="0.2056890476633105"/>
          <c:w val="0.75654220608219325"/>
          <c:h val="6.3195620698546534E-2"/>
        </c:manualLayout>
      </c:layout>
      <c:overlay val="0"/>
      <c:txPr>
        <a:bodyPr/>
        <a:lstStyle/>
        <a:p>
          <a:pPr>
            <a:defRPr sz="3000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28222433668135"/>
          <c:y val="0.17396687085765397"/>
          <c:w val="0.84606024692953807"/>
          <c:h val="0.3803018098946368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DRAM0BWUtil!$A$3</c:f>
              <c:strCache>
                <c:ptCount val="1"/>
                <c:pt idx="0">
                  <c:v>Data Demand Requests</c:v>
                </c:pt>
              </c:strCache>
            </c:strRef>
          </c:tx>
          <c:spPr>
            <a:solidFill>
              <a:schemeClr val="tx1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DRAM0BWUtil!$B$1:$AK$1</c:f>
              <c:strCache>
                <c:ptCount val="36"/>
                <c:pt idx="0">
                  <c:v>3DS_BP</c:v>
                </c:pt>
                <c:pt idx="1">
                  <c:v>3DS_HISTO</c:v>
                </c:pt>
                <c:pt idx="2">
                  <c:v>BLK_LPS</c:v>
                </c:pt>
                <c:pt idx="3">
                  <c:v>CFD_MM</c:v>
                </c:pt>
                <c:pt idx="4">
                  <c:v>CONS_LPS</c:v>
                </c:pt>
                <c:pt idx="5">
                  <c:v>CONS_LUH</c:v>
                </c:pt>
                <c:pt idx="6">
                  <c:v>FWT_BP</c:v>
                </c:pt>
                <c:pt idx="7">
                  <c:v>HISTO_GUP</c:v>
                </c:pt>
                <c:pt idx="8">
                  <c:v>HISTO_LPS</c:v>
                </c:pt>
                <c:pt idx="9">
                  <c:v>LUH_BFS2</c:v>
                </c:pt>
                <c:pt idx="10">
                  <c:v>LUH_GUP</c:v>
                </c:pt>
                <c:pt idx="11">
                  <c:v>MM_CONS</c:v>
                </c:pt>
                <c:pt idx="12">
                  <c:v>MUM_HISTO</c:v>
                </c:pt>
                <c:pt idx="13">
                  <c:v>NW_HS</c:v>
                </c:pt>
                <c:pt idx="14">
                  <c:v>NW_LPS</c:v>
                </c:pt>
                <c:pt idx="15">
                  <c:v>RAY_GUP</c:v>
                </c:pt>
                <c:pt idx="16">
                  <c:v>RAY_HS</c:v>
                </c:pt>
                <c:pt idx="17">
                  <c:v>RED_BP</c:v>
                </c:pt>
                <c:pt idx="18">
                  <c:v>RED_GUP</c:v>
                </c:pt>
                <c:pt idx="19">
                  <c:v>RED_MM</c:v>
                </c:pt>
                <c:pt idx="20">
                  <c:v>RED_RAY</c:v>
                </c:pt>
                <c:pt idx="21">
                  <c:v>RED_SC</c:v>
                </c:pt>
                <c:pt idx="22">
                  <c:v>SCAN_CONS</c:v>
                </c:pt>
                <c:pt idx="23">
                  <c:v>SCAN_HISTO</c:v>
                </c:pt>
                <c:pt idx="24">
                  <c:v>SCAN_SAD</c:v>
                </c:pt>
                <c:pt idx="25">
                  <c:v>SCAN_SRAD</c:v>
                </c:pt>
                <c:pt idx="26">
                  <c:v>SCP_GUP</c:v>
                </c:pt>
                <c:pt idx="27">
                  <c:v>SCP_HS</c:v>
                </c:pt>
                <c:pt idx="28">
                  <c:v>SC_FWT</c:v>
                </c:pt>
                <c:pt idx="29">
                  <c:v>SRAD_3DS</c:v>
                </c:pt>
                <c:pt idx="30">
                  <c:v>TRD_HS</c:v>
                </c:pt>
                <c:pt idx="31">
                  <c:v>TRD_LPS</c:v>
                </c:pt>
                <c:pt idx="32">
                  <c:v>TRD_MUM</c:v>
                </c:pt>
                <c:pt idx="33">
                  <c:v>TRD_RAY</c:v>
                </c:pt>
                <c:pt idx="34">
                  <c:v>TRD_RED</c:v>
                </c:pt>
                <c:pt idx="35">
                  <c:v>Average</c:v>
                </c:pt>
              </c:strCache>
            </c:strRef>
          </c:cat>
          <c:val>
            <c:numRef>
              <c:f>DRAM0BWUtil!$B$3:$AK$3</c:f>
              <c:numCache>
                <c:formatCode>General</c:formatCode>
                <c:ptCount val="36"/>
                <c:pt idx="0">
                  <c:v>0.41089999999999999</c:v>
                </c:pt>
                <c:pt idx="1">
                  <c:v>0.17460000000000001</c:v>
                </c:pt>
                <c:pt idx="2">
                  <c:v>0.19589999999999999</c:v>
                </c:pt>
                <c:pt idx="3">
                  <c:v>0.1176</c:v>
                </c:pt>
                <c:pt idx="4">
                  <c:v>0.2024</c:v>
                </c:pt>
                <c:pt idx="5">
                  <c:v>0.21</c:v>
                </c:pt>
                <c:pt idx="6">
                  <c:v>0.55830000000000002</c:v>
                </c:pt>
                <c:pt idx="7">
                  <c:v>0.1147</c:v>
                </c:pt>
                <c:pt idx="8">
                  <c:v>0.2006</c:v>
                </c:pt>
                <c:pt idx="9">
                  <c:v>0.21029999999999999</c:v>
                </c:pt>
                <c:pt idx="10">
                  <c:v>0.2092</c:v>
                </c:pt>
                <c:pt idx="11">
                  <c:v>0.1187</c:v>
                </c:pt>
                <c:pt idx="12">
                  <c:v>0.114</c:v>
                </c:pt>
                <c:pt idx="13">
                  <c:v>0.14760000000000001</c:v>
                </c:pt>
                <c:pt idx="14">
                  <c:v>0.1734</c:v>
                </c:pt>
                <c:pt idx="15">
                  <c:v>0.23530000000000001</c:v>
                </c:pt>
                <c:pt idx="16">
                  <c:v>0.27</c:v>
                </c:pt>
                <c:pt idx="17">
                  <c:v>0.22470000000000001</c:v>
                </c:pt>
                <c:pt idx="18">
                  <c:v>7.3999999999999996E-2</c:v>
                </c:pt>
                <c:pt idx="19">
                  <c:v>7.1709999999999996E-2</c:v>
                </c:pt>
                <c:pt idx="20">
                  <c:v>0.17269999999999999</c:v>
                </c:pt>
                <c:pt idx="21">
                  <c:v>9.8619999999999999E-2</c:v>
                </c:pt>
                <c:pt idx="22">
                  <c:v>0.61180000000000001</c:v>
                </c:pt>
                <c:pt idx="23">
                  <c:v>0.50360000000000005</c:v>
                </c:pt>
                <c:pt idx="24">
                  <c:v>0.63100000000000001</c:v>
                </c:pt>
                <c:pt idx="25">
                  <c:v>0.63619999999999999</c:v>
                </c:pt>
                <c:pt idx="26">
                  <c:v>0.54490000000000005</c:v>
                </c:pt>
                <c:pt idx="27">
                  <c:v>0.58689999999999998</c:v>
                </c:pt>
                <c:pt idx="28">
                  <c:v>0.29580000000000001</c:v>
                </c:pt>
                <c:pt idx="29">
                  <c:v>0.31759999999999999</c:v>
                </c:pt>
                <c:pt idx="30">
                  <c:v>0.2581</c:v>
                </c:pt>
                <c:pt idx="31">
                  <c:v>0.28720000000000001</c:v>
                </c:pt>
                <c:pt idx="32">
                  <c:v>0.20080000000000001</c:v>
                </c:pt>
                <c:pt idx="33">
                  <c:v>0.33410000000000001</c:v>
                </c:pt>
                <c:pt idx="34">
                  <c:v>0.1802</c:v>
                </c:pt>
                <c:pt idx="35">
                  <c:v>0.23168471864882836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94-544F-B7F4-5BAC2FAC3CB6}"/>
            </c:ext>
          </c:extLst>
        </c:ser>
        <c:ser>
          <c:idx val="2"/>
          <c:order val="1"/>
          <c:tx>
            <c:strRef>
              <c:f>DRAM0BWUtil!$A$4</c:f>
              <c:strCache>
                <c:ptCount val="1"/>
                <c:pt idx="0">
                  <c:v>Address Translation Requests</c:v>
                </c:pt>
              </c:strCache>
            </c:strRef>
          </c:tx>
          <c:spPr>
            <a:solidFill>
              <a:schemeClr val="bg1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DRAM0BWUtil!$B$1:$AK$1</c:f>
              <c:strCache>
                <c:ptCount val="36"/>
                <c:pt idx="0">
                  <c:v>3DS_BP</c:v>
                </c:pt>
                <c:pt idx="1">
                  <c:v>3DS_HISTO</c:v>
                </c:pt>
                <c:pt idx="2">
                  <c:v>BLK_LPS</c:v>
                </c:pt>
                <c:pt idx="3">
                  <c:v>CFD_MM</c:v>
                </c:pt>
                <c:pt idx="4">
                  <c:v>CONS_LPS</c:v>
                </c:pt>
                <c:pt idx="5">
                  <c:v>CONS_LUH</c:v>
                </c:pt>
                <c:pt idx="6">
                  <c:v>FWT_BP</c:v>
                </c:pt>
                <c:pt idx="7">
                  <c:v>HISTO_GUP</c:v>
                </c:pt>
                <c:pt idx="8">
                  <c:v>HISTO_LPS</c:v>
                </c:pt>
                <c:pt idx="9">
                  <c:v>LUH_BFS2</c:v>
                </c:pt>
                <c:pt idx="10">
                  <c:v>LUH_GUP</c:v>
                </c:pt>
                <c:pt idx="11">
                  <c:v>MM_CONS</c:v>
                </c:pt>
                <c:pt idx="12">
                  <c:v>MUM_HISTO</c:v>
                </c:pt>
                <c:pt idx="13">
                  <c:v>NW_HS</c:v>
                </c:pt>
                <c:pt idx="14">
                  <c:v>NW_LPS</c:v>
                </c:pt>
                <c:pt idx="15">
                  <c:v>RAY_GUP</c:v>
                </c:pt>
                <c:pt idx="16">
                  <c:v>RAY_HS</c:v>
                </c:pt>
                <c:pt idx="17">
                  <c:v>RED_BP</c:v>
                </c:pt>
                <c:pt idx="18">
                  <c:v>RED_GUP</c:v>
                </c:pt>
                <c:pt idx="19">
                  <c:v>RED_MM</c:v>
                </c:pt>
                <c:pt idx="20">
                  <c:v>RED_RAY</c:v>
                </c:pt>
                <c:pt idx="21">
                  <c:v>RED_SC</c:v>
                </c:pt>
                <c:pt idx="22">
                  <c:v>SCAN_CONS</c:v>
                </c:pt>
                <c:pt idx="23">
                  <c:v>SCAN_HISTO</c:v>
                </c:pt>
                <c:pt idx="24">
                  <c:v>SCAN_SAD</c:v>
                </c:pt>
                <c:pt idx="25">
                  <c:v>SCAN_SRAD</c:v>
                </c:pt>
                <c:pt idx="26">
                  <c:v>SCP_GUP</c:v>
                </c:pt>
                <c:pt idx="27">
                  <c:v>SCP_HS</c:v>
                </c:pt>
                <c:pt idx="28">
                  <c:v>SC_FWT</c:v>
                </c:pt>
                <c:pt idx="29">
                  <c:v>SRAD_3DS</c:v>
                </c:pt>
                <c:pt idx="30">
                  <c:v>TRD_HS</c:v>
                </c:pt>
                <c:pt idx="31">
                  <c:v>TRD_LPS</c:v>
                </c:pt>
                <c:pt idx="32">
                  <c:v>TRD_MUM</c:v>
                </c:pt>
                <c:pt idx="33">
                  <c:v>TRD_RAY</c:v>
                </c:pt>
                <c:pt idx="34">
                  <c:v>TRD_RED</c:v>
                </c:pt>
                <c:pt idx="35">
                  <c:v>Average</c:v>
                </c:pt>
              </c:strCache>
            </c:strRef>
          </c:cat>
          <c:val>
            <c:numRef>
              <c:f>DRAM0BWUtil!$B$4:$AK$4</c:f>
              <c:numCache>
                <c:formatCode>General</c:formatCode>
                <c:ptCount val="36"/>
                <c:pt idx="0">
                  <c:v>4.5469999999999997E-2</c:v>
                </c:pt>
                <c:pt idx="1">
                  <c:v>5.3289999999999997E-2</c:v>
                </c:pt>
                <c:pt idx="2">
                  <c:v>7.5639999999999999E-2</c:v>
                </c:pt>
                <c:pt idx="3">
                  <c:v>5.5960000000000003E-2</c:v>
                </c:pt>
                <c:pt idx="4">
                  <c:v>4.0140000000000002E-2</c:v>
                </c:pt>
                <c:pt idx="5">
                  <c:v>4.5260000000000002E-2</c:v>
                </c:pt>
                <c:pt idx="6">
                  <c:v>3.2989999999999998E-2</c:v>
                </c:pt>
                <c:pt idx="7">
                  <c:v>6.3149999999999998E-2</c:v>
                </c:pt>
                <c:pt idx="8">
                  <c:v>4.5900000000000003E-2</c:v>
                </c:pt>
                <c:pt idx="9">
                  <c:v>3.4419999999999999E-2</c:v>
                </c:pt>
                <c:pt idx="10">
                  <c:v>8.208E-2</c:v>
                </c:pt>
                <c:pt idx="11">
                  <c:v>4.4069999999999998E-2</c:v>
                </c:pt>
                <c:pt idx="12">
                  <c:v>6.3799999999999996E-2</c:v>
                </c:pt>
                <c:pt idx="13">
                  <c:v>2.6270000000000002E-2</c:v>
                </c:pt>
                <c:pt idx="14">
                  <c:v>5.074E-2</c:v>
                </c:pt>
                <c:pt idx="15">
                  <c:v>6.1870000000000001E-2</c:v>
                </c:pt>
                <c:pt idx="16">
                  <c:v>2.367E-2</c:v>
                </c:pt>
                <c:pt idx="17">
                  <c:v>1.3610000000000001E-2</c:v>
                </c:pt>
                <c:pt idx="18">
                  <c:v>6.4180000000000001E-2</c:v>
                </c:pt>
                <c:pt idx="19">
                  <c:v>4.6050000000000001E-2</c:v>
                </c:pt>
                <c:pt idx="20">
                  <c:v>2.256E-2</c:v>
                </c:pt>
                <c:pt idx="21">
                  <c:v>7.1849999999999997E-2</c:v>
                </c:pt>
                <c:pt idx="22">
                  <c:v>1.329E-2</c:v>
                </c:pt>
                <c:pt idx="23">
                  <c:v>4.0160000000000001E-2</c:v>
                </c:pt>
                <c:pt idx="24">
                  <c:v>1.4579999999999999E-2</c:v>
                </c:pt>
                <c:pt idx="25">
                  <c:v>1.636E-2</c:v>
                </c:pt>
                <c:pt idx="26">
                  <c:v>7.109E-2</c:v>
                </c:pt>
                <c:pt idx="27">
                  <c:v>3.0599999999999999E-2</c:v>
                </c:pt>
                <c:pt idx="28">
                  <c:v>7.7149999999999996E-2</c:v>
                </c:pt>
                <c:pt idx="29">
                  <c:v>4.6780000000000002E-2</c:v>
                </c:pt>
                <c:pt idx="30">
                  <c:v>2.9579999999999999E-2</c:v>
                </c:pt>
                <c:pt idx="31">
                  <c:v>4.5539999999999997E-2</c:v>
                </c:pt>
                <c:pt idx="32">
                  <c:v>6.9610000000000005E-2</c:v>
                </c:pt>
                <c:pt idx="33">
                  <c:v>3.5139999999999998E-2</c:v>
                </c:pt>
                <c:pt idx="34">
                  <c:v>2.4910000000000002E-2</c:v>
                </c:pt>
                <c:pt idx="35">
                  <c:v>4.0257500588874548E-2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94-544F-B7F4-5BAC2FAC3C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7397464"/>
        <c:axId val="207392760"/>
      </c:barChart>
      <c:catAx>
        <c:axId val="207397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7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07392760"/>
        <c:crosses val="autoZero"/>
        <c:auto val="1"/>
        <c:lblAlgn val="ctr"/>
        <c:lblOffset val="100"/>
        <c:noMultiLvlLbl val="0"/>
      </c:catAx>
      <c:valAx>
        <c:axId val="207392760"/>
        <c:scaling>
          <c:orientation val="minMax"/>
          <c:max val="1"/>
        </c:scaling>
        <c:delete val="0"/>
        <c:axPos val="l"/>
        <c:majorGridlines>
          <c:spPr>
            <a:ln>
              <a:solidFill>
                <a:sysClr val="windowText" lastClr="000000"/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Normalized</a:t>
                </a:r>
              </a:p>
              <a:p>
                <a:pPr>
                  <a:defRPr sz="2400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DRAM Bandwidth</a:t>
                </a:r>
              </a:p>
            </c:rich>
          </c:tx>
          <c:layout>
            <c:manualLayout>
              <c:xMode val="edge"/>
              <c:yMode val="edge"/>
              <c:x val="1.1184227027972431E-2"/>
              <c:y val="6.9733163305697204E-2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18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07397464"/>
        <c:crosses val="autoZero"/>
        <c:crossBetween val="between"/>
        <c:majorUnit val="0.2"/>
      </c:valAx>
      <c:spPr>
        <a:ln w="12700"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0.14827617984141805"/>
          <c:y val="3.2549395059668196E-2"/>
          <c:w val="0.81359018970293062"/>
          <c:h val="0.12450043940259474"/>
        </c:manualLayout>
      </c:layout>
      <c:overlay val="0"/>
      <c:txPr>
        <a:bodyPr/>
        <a:lstStyle/>
        <a:p>
          <a:pPr>
            <a:defRPr sz="24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26283970747017"/>
          <c:y val="0.2131339135582325"/>
          <c:w val="0.85171068443912623"/>
          <c:h val="0.61999823862460191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easier_data!$AA$42</c:f>
              <c:strCache>
                <c:ptCount val="1"/>
                <c:pt idx="0">
                  <c:v>Static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val>
            <c:numRef>
              <c:f>easier_data!$AA$48:$AA$51</c:f>
              <c:numCache>
                <c:formatCode>General</c:formatCode>
                <c:ptCount val="4"/>
                <c:pt idx="0">
                  <c:v>1.6521899288105431</c:v>
                </c:pt>
                <c:pt idx="1">
                  <c:v>1.3980438126629653</c:v>
                </c:pt>
                <c:pt idx="2">
                  <c:v>1.4208907061740417</c:v>
                </c:pt>
                <c:pt idx="3">
                  <c:v>1.4566191442462428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5D-4D4F-9566-89F6F57FCF33}"/>
            </c:ext>
          </c:extLst>
        </c:ser>
        <c:ser>
          <c:idx val="0"/>
          <c:order val="1"/>
          <c:tx>
            <c:strRef>
              <c:f>easier_data!$AR$42</c:f>
              <c:strCache>
                <c:ptCount val="1"/>
                <c:pt idx="0">
                  <c:v>PWCache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easier_data!$A$43:$A$46</c:f>
              <c:strCache>
                <c:ptCount val="4"/>
                <c:pt idx="0">
                  <c:v>0-HMR</c:v>
                </c:pt>
                <c:pt idx="1">
                  <c:v>1-HMR</c:v>
                </c:pt>
                <c:pt idx="2">
                  <c:v>2-HMR</c:v>
                </c:pt>
                <c:pt idx="3">
                  <c:v>Average</c:v>
                </c:pt>
              </c:strCache>
            </c:strRef>
          </c:cat>
          <c:val>
            <c:numRef>
              <c:f>easier_data!$AR$48:$AR$51</c:f>
              <c:numCache>
                <c:formatCode>General</c:formatCode>
                <c:ptCount val="4"/>
                <c:pt idx="0">
                  <c:v>1.5205669955478165</c:v>
                </c:pt>
                <c:pt idx="1">
                  <c:v>1.2418311141530469</c:v>
                </c:pt>
                <c:pt idx="2">
                  <c:v>1.3176913835151283</c:v>
                </c:pt>
                <c:pt idx="3">
                  <c:v>1.3210873090355604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5D-4D4F-9566-89F6F57FCF33}"/>
            </c:ext>
          </c:extLst>
        </c:ser>
        <c:ser>
          <c:idx val="7"/>
          <c:order val="2"/>
          <c:tx>
            <c:strRef>
              <c:f>easier_data!$AQ$42</c:f>
              <c:strCache>
                <c:ptCount val="1"/>
                <c:pt idx="0">
                  <c:v>SharedTLB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/>
              </a:solidFill>
            </a:ln>
          </c:spPr>
          <c:invertIfNegative val="0"/>
          <c:val>
            <c:numRef>
              <c:f>easier_data!$AQ$48:$AQ$51</c:f>
              <c:numCache>
                <c:formatCode>General</c:formatCode>
                <c:ptCount val="4"/>
                <c:pt idx="0">
                  <c:v>1.6649226226476228</c:v>
                </c:pt>
                <c:pt idx="1">
                  <c:v>1.4889595050306452</c:v>
                </c:pt>
                <c:pt idx="2">
                  <c:v>1.5066246837475548</c:v>
                </c:pt>
                <c:pt idx="3">
                  <c:v>1.5316029527124795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5D-4D4F-9566-89F6F57FCF33}"/>
            </c:ext>
          </c:extLst>
        </c:ser>
        <c:ser>
          <c:idx val="2"/>
          <c:order val="3"/>
          <c:tx>
            <c:strRef>
              <c:f>easier_data!$W$42</c:f>
              <c:strCache>
                <c:ptCount val="1"/>
                <c:pt idx="0">
                  <c:v>MASK-TLB</c:v>
                </c:pt>
              </c:strCache>
            </c:strRef>
          </c:tx>
          <c:spPr>
            <a:pattFill prst="pct70">
              <a:fgClr>
                <a:srgbClr val="FF0000"/>
              </a:fgClr>
              <a:bgClr>
                <a:srgbClr val="92D050"/>
              </a:bgClr>
            </a:pattFill>
            <a:ln>
              <a:solidFill>
                <a:sysClr val="windowText" lastClr="000000"/>
              </a:solidFill>
            </a:ln>
          </c:spPr>
          <c:invertIfNegative val="0"/>
          <c:val>
            <c:numRef>
              <c:f>easier_data!$W$48:$W$51</c:f>
              <c:numCache>
                <c:formatCode>General</c:formatCode>
                <c:ptCount val="4"/>
                <c:pt idx="0">
                  <c:v>2.2195320728272669</c:v>
                </c:pt>
                <c:pt idx="1">
                  <c:v>2.002771190415003</c:v>
                </c:pt>
                <c:pt idx="2">
                  <c:v>2.0287274821588244</c:v>
                </c:pt>
                <c:pt idx="3">
                  <c:v>2.0569587148749457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35D-4D4F-9566-89F6F57FCF33}"/>
            </c:ext>
          </c:extLst>
        </c:ser>
        <c:ser>
          <c:idx val="4"/>
          <c:order val="4"/>
          <c:tx>
            <c:strRef>
              <c:f>easier_data!$Y$42</c:f>
              <c:strCache>
                <c:ptCount val="1"/>
                <c:pt idx="0">
                  <c:v>MASK-Cache</c:v>
                </c:pt>
              </c:strCache>
            </c:strRef>
          </c:tx>
          <c:spPr>
            <a:pattFill prst="ltDnDiag">
              <a:fgClr>
                <a:schemeClr val="tx2">
                  <a:lumMod val="60000"/>
                  <a:lumOff val="40000"/>
                </a:schemeClr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solidFill>
                <a:sysClr val="windowText" lastClr="000000"/>
              </a:solidFill>
            </a:ln>
          </c:spPr>
          <c:invertIfNegative val="0"/>
          <c:val>
            <c:numRef>
              <c:f>easier_data!$Y$48:$Y$51</c:f>
              <c:numCache>
                <c:formatCode>General</c:formatCode>
                <c:ptCount val="4"/>
                <c:pt idx="0">
                  <c:v>2.4930393172898286</c:v>
                </c:pt>
                <c:pt idx="1">
                  <c:v>2.1758353759085058</c:v>
                </c:pt>
                <c:pt idx="2">
                  <c:v>2.052507880723049</c:v>
                </c:pt>
                <c:pt idx="3">
                  <c:v>2.1982536674812518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35D-4D4F-9566-89F6F57FCF33}"/>
            </c:ext>
          </c:extLst>
        </c:ser>
        <c:ser>
          <c:idx val="3"/>
          <c:order val="5"/>
          <c:tx>
            <c:strRef>
              <c:f>easier_data!$X$42</c:f>
              <c:strCache>
                <c:ptCount val="1"/>
                <c:pt idx="0">
                  <c:v>MASK-DRAM</c:v>
                </c:pt>
              </c:strCache>
            </c:strRef>
          </c:tx>
          <c:spPr>
            <a:pattFill prst="wdUpDiag">
              <a:fgClr>
                <a:schemeClr val="bg1"/>
              </a:fgClr>
              <a:bgClr>
                <a:schemeClr val="tx1"/>
              </a:bgClr>
            </a:pattFill>
            <a:ln>
              <a:solidFill>
                <a:sysClr val="windowText" lastClr="000000"/>
              </a:solidFill>
            </a:ln>
          </c:spPr>
          <c:invertIfNegative val="0"/>
          <c:val>
            <c:numRef>
              <c:f>easier_data!$X$48:$X$51</c:f>
              <c:numCache>
                <c:formatCode>General</c:formatCode>
                <c:ptCount val="4"/>
                <c:pt idx="0">
                  <c:v>2.0984829757670624</c:v>
                </c:pt>
                <c:pt idx="1">
                  <c:v>1.848336041305997</c:v>
                </c:pt>
                <c:pt idx="2">
                  <c:v>1.7885532264207964</c:v>
                </c:pt>
                <c:pt idx="3">
                  <c:v>1.8798067996785164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35D-4D4F-9566-89F6F57FCF33}"/>
            </c:ext>
          </c:extLst>
        </c:ser>
        <c:ser>
          <c:idx val="6"/>
          <c:order val="6"/>
          <c:tx>
            <c:strRef>
              <c:f>easier_data!$V$42</c:f>
              <c:strCache>
                <c:ptCount val="1"/>
                <c:pt idx="0">
                  <c:v>MASK</c:v>
                </c:pt>
              </c:strCache>
            </c:strRef>
          </c:tx>
          <c:spPr>
            <a:pattFill prst="wdUpDiag">
              <a:fgClr>
                <a:schemeClr val="accent5">
                  <a:lumMod val="60000"/>
                  <a:lumOff val="40000"/>
                </a:schemeClr>
              </a:fgClr>
              <a:bgClr>
                <a:schemeClr val="accent5">
                  <a:lumMod val="75000"/>
                </a:schemeClr>
              </a:bgClr>
            </a:pattFill>
            <a:ln>
              <a:solidFill>
                <a:sysClr val="windowText" lastClr="000000"/>
              </a:solidFill>
            </a:ln>
          </c:spPr>
          <c:invertIfNegative val="0"/>
          <c:val>
            <c:numRef>
              <c:f>easier_data!$V$48:$V$51</c:f>
              <c:numCache>
                <c:formatCode>General</c:formatCode>
                <c:ptCount val="4"/>
                <c:pt idx="0">
                  <c:v>2.6431373396680358</c:v>
                </c:pt>
                <c:pt idx="1">
                  <c:v>2.4072766753105528</c:v>
                </c:pt>
                <c:pt idx="2">
                  <c:v>2.2895199224370444</c:v>
                </c:pt>
                <c:pt idx="3">
                  <c:v>2.4175074647902983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35D-4D4F-9566-89F6F57FCF33}"/>
            </c:ext>
          </c:extLst>
        </c:ser>
        <c:ser>
          <c:idx val="5"/>
          <c:order val="7"/>
          <c:tx>
            <c:strRef>
              <c:f>easier_data!$Z$42</c:f>
              <c:strCache>
                <c:ptCount val="1"/>
                <c:pt idx="0">
                  <c:v>Ideal</c:v>
                </c:pt>
              </c:strCache>
            </c:strRef>
          </c:tx>
          <c:spPr>
            <a:pattFill prst="wdDnDiag">
              <a:fgClr>
                <a:schemeClr val="accent6">
                  <a:lumMod val="75000"/>
                </a:schemeClr>
              </a:fgClr>
              <a:bgClr>
                <a:schemeClr val="accent6">
                  <a:lumMod val="20000"/>
                  <a:lumOff val="80000"/>
                </a:schemeClr>
              </a:bgClr>
            </a:pattFill>
            <a:ln>
              <a:solidFill>
                <a:sysClr val="windowText" lastClr="000000"/>
              </a:solidFill>
            </a:ln>
          </c:spPr>
          <c:invertIfNegative val="0"/>
          <c:val>
            <c:numRef>
              <c:f>easier_data!$Z$48:$Z$51</c:f>
              <c:numCache>
                <c:formatCode>General</c:formatCode>
                <c:ptCount val="4"/>
                <c:pt idx="0">
                  <c:v>3.7614156816239381</c:v>
                </c:pt>
                <c:pt idx="1">
                  <c:v>3.1303200037507004</c:v>
                </c:pt>
                <c:pt idx="2">
                  <c:v>2.8271790384491853</c:v>
                </c:pt>
                <c:pt idx="3">
                  <c:v>3.1449475371887869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35D-4D4F-9566-89F6F57FCF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393936"/>
        <c:axId val="207391584"/>
      </c:barChart>
      <c:catAx>
        <c:axId val="2073939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30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07391584"/>
        <c:crosses val="autoZero"/>
        <c:auto val="1"/>
        <c:lblAlgn val="ctr"/>
        <c:lblOffset val="100"/>
        <c:noMultiLvlLbl val="0"/>
      </c:catAx>
      <c:valAx>
        <c:axId val="207391584"/>
        <c:scaling>
          <c:orientation val="minMax"/>
          <c:max val="4.5"/>
          <c:min val="1"/>
        </c:scaling>
        <c:delete val="0"/>
        <c:axPos val="l"/>
        <c:majorGridlines>
          <c:spPr>
            <a:ln>
              <a:solidFill>
                <a:sysClr val="windowText" lastClr="000000"/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3000" spc="-100" baseline="0">
                    <a:latin typeface="Arial" pitchFamily="34" charset="0"/>
                    <a:cs typeface="Arial" pitchFamily="34" charset="0"/>
                  </a:defRPr>
                </a:pPr>
                <a:r>
                  <a:rPr lang="en-US" sz="3000" spc="-100" baseline="0" dirty="0">
                    <a:latin typeface="Arial" pitchFamily="34" charset="0"/>
                    <a:cs typeface="Arial" pitchFamily="34" charset="0"/>
                  </a:rPr>
                  <a:t>Weighted Speedup</a:t>
                </a:r>
              </a:p>
            </c:rich>
          </c:tx>
          <c:layout>
            <c:manualLayout>
              <c:xMode val="edge"/>
              <c:yMode val="edge"/>
              <c:x val="1.6982071249360214E-2"/>
              <c:y val="0.14463565199694636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spPr>
          <a:ln>
            <a:solidFill>
              <a:schemeClr val="tx1"/>
            </a:solidFill>
            <a:prstDash val="dash"/>
          </a:ln>
        </c:spPr>
        <c:txPr>
          <a:bodyPr/>
          <a:lstStyle/>
          <a:p>
            <a:pPr>
              <a:defRPr sz="26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07393936"/>
        <c:crosses val="autoZero"/>
        <c:crossBetween val="between"/>
      </c:valAx>
      <c:spPr>
        <a:noFill/>
        <a:ln w="12700"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0.14447000303522783"/>
          <c:y val="1.3657241795077593E-2"/>
          <c:w val="0.85552999696477217"/>
          <c:h val="0.18707796630124665"/>
        </c:manualLayout>
      </c:layout>
      <c:overlay val="0"/>
      <c:txPr>
        <a:bodyPr/>
        <a:lstStyle/>
        <a:p>
          <a:pPr>
            <a:defRPr sz="24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957625333063722"/>
          <c:y val="0.20093751440025806"/>
          <c:w val="0.83178351972411879"/>
          <c:h val="0.6321945993272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easier_data!$AA$42</c:f>
              <c:strCache>
                <c:ptCount val="1"/>
                <c:pt idx="0">
                  <c:v>Static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val>
            <c:numRef>
              <c:f>easier_data!$AF$48:$AF$51</c:f>
              <c:numCache>
                <c:formatCode>General</c:formatCode>
                <c:ptCount val="4"/>
                <c:pt idx="0">
                  <c:v>1.2931511634904662</c:v>
                </c:pt>
                <c:pt idx="1">
                  <c:v>1.5988001991476732</c:v>
                </c:pt>
                <c:pt idx="2">
                  <c:v>1.5490302271672809</c:v>
                </c:pt>
                <c:pt idx="3">
                  <c:v>1.5024580270297996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FD-DD47-9FF6-2240CE3200C1}"/>
            </c:ext>
          </c:extLst>
        </c:ser>
        <c:ser>
          <c:idx val="2"/>
          <c:order val="1"/>
          <c:tx>
            <c:strRef>
              <c:f>easier_data!$AS$42</c:f>
              <c:strCache>
                <c:ptCount val="1"/>
                <c:pt idx="0">
                  <c:v>PWCache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val>
            <c:numRef>
              <c:f>easier_data!$AS$48:$AS$51</c:f>
              <c:numCache>
                <c:formatCode>General</c:formatCode>
                <c:ptCount val="4"/>
                <c:pt idx="0">
                  <c:v>1.3604243716830466</c:v>
                </c:pt>
                <c:pt idx="1">
                  <c:v>1.7624776635337664</c:v>
                </c:pt>
                <c:pt idx="2">
                  <c:v>1.6123960315319488</c:v>
                </c:pt>
                <c:pt idx="3">
                  <c:v>1.6694136383676255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FD-DD47-9FF6-2240CE3200C1}"/>
            </c:ext>
          </c:extLst>
        </c:ser>
        <c:ser>
          <c:idx val="0"/>
          <c:order val="2"/>
          <c:tx>
            <c:strRef>
              <c:f>easier_data!$AQ$42</c:f>
              <c:strCache>
                <c:ptCount val="1"/>
                <c:pt idx="0">
                  <c:v>SharedTLB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ysClr val="windowText" lastClr="000000"/>
              </a:solidFill>
            </a:ln>
          </c:spPr>
          <c:invertIfNegative val="0"/>
          <c:cat>
            <c:strRef>
              <c:f>easier_data!$A$43:$A$46</c:f>
              <c:strCache>
                <c:ptCount val="4"/>
                <c:pt idx="0">
                  <c:v>0-HMR</c:v>
                </c:pt>
                <c:pt idx="1">
                  <c:v>1-HMR</c:v>
                </c:pt>
                <c:pt idx="2">
                  <c:v>2-HMR</c:v>
                </c:pt>
                <c:pt idx="3">
                  <c:v>Average</c:v>
                </c:pt>
              </c:strCache>
            </c:strRef>
          </c:cat>
          <c:val>
            <c:numRef>
              <c:f>easier_data!$AG$48:$AG$51</c:f>
              <c:numCache>
                <c:formatCode>General</c:formatCode>
                <c:ptCount val="4"/>
                <c:pt idx="0">
                  <c:v>1.2448737370198826</c:v>
                </c:pt>
                <c:pt idx="1">
                  <c:v>1.3693971567721075</c:v>
                </c:pt>
                <c:pt idx="2">
                  <c:v>1.388787053660778</c:v>
                </c:pt>
                <c:pt idx="3">
                  <c:v>1.3445554423528812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FD-DD47-9FF6-2240CE3200C1}"/>
            </c:ext>
          </c:extLst>
        </c:ser>
        <c:ser>
          <c:idx val="6"/>
          <c:order val="3"/>
          <c:tx>
            <c:strRef>
              <c:f>easier_data!$V$42</c:f>
              <c:strCache>
                <c:ptCount val="1"/>
                <c:pt idx="0">
                  <c:v>MASK</c:v>
                </c:pt>
              </c:strCache>
            </c:strRef>
          </c:tx>
          <c:spPr>
            <a:pattFill prst="wdUpDiag">
              <a:fgClr>
                <a:schemeClr val="accent5">
                  <a:lumMod val="60000"/>
                  <a:lumOff val="40000"/>
                </a:schemeClr>
              </a:fgClr>
              <a:bgClr>
                <a:schemeClr val="accent5">
                  <a:lumMod val="75000"/>
                </a:schemeClr>
              </a:bgClr>
            </a:pattFill>
            <a:ln>
              <a:solidFill>
                <a:sysClr val="windowText" lastClr="000000"/>
              </a:solidFill>
            </a:ln>
          </c:spPr>
          <c:invertIfNegative val="0"/>
          <c:val>
            <c:numRef>
              <c:f>easier_data!$AH$48:$AH$51</c:f>
              <c:numCache>
                <c:formatCode>General</c:formatCode>
                <c:ptCount val="4"/>
                <c:pt idx="0">
                  <c:v>0.98716818625139591</c:v>
                </c:pt>
                <c:pt idx="1">
                  <c:v>1.0272084114333102</c:v>
                </c:pt>
                <c:pt idx="2">
                  <c:v>1.0860952932821824</c:v>
                </c:pt>
                <c:pt idx="3">
                  <c:v>1.0352514949419909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6FD-DD47-9FF6-2240CE3200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393152"/>
        <c:axId val="207392368"/>
      </c:barChart>
      <c:catAx>
        <c:axId val="2073931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30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07392368"/>
        <c:crosses val="autoZero"/>
        <c:auto val="1"/>
        <c:lblAlgn val="ctr"/>
        <c:lblOffset val="100"/>
        <c:noMultiLvlLbl val="0"/>
      </c:catAx>
      <c:valAx>
        <c:axId val="207392368"/>
        <c:scaling>
          <c:orientation val="minMax"/>
          <c:max val="2"/>
        </c:scaling>
        <c:delete val="0"/>
        <c:axPos val="l"/>
        <c:majorGridlines>
          <c:spPr>
            <a:ln>
              <a:solidFill>
                <a:sysClr val="windowText" lastClr="000000"/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3000">
                    <a:latin typeface="Arial" pitchFamily="34" charset="0"/>
                    <a:cs typeface="Arial" pitchFamily="34" charset="0"/>
                  </a:defRPr>
                </a:pPr>
                <a:r>
                  <a:rPr lang="en-US" sz="3000" dirty="0">
                    <a:latin typeface="Arial" pitchFamily="34" charset="0"/>
                    <a:cs typeface="Arial" pitchFamily="34" charset="0"/>
                  </a:rPr>
                  <a:t>Unfairness</a:t>
                </a:r>
              </a:p>
            </c:rich>
          </c:tx>
          <c:layout>
            <c:manualLayout>
              <c:xMode val="edge"/>
              <c:yMode val="edge"/>
              <c:x val="2.3186061894039982E-2"/>
              <c:y val="0.27860752127633781"/>
            </c:manualLayout>
          </c:layout>
          <c:overlay val="0"/>
        </c:title>
        <c:numFmt formatCode="#,##0.0" sourceLinked="0"/>
        <c:majorTickMark val="out"/>
        <c:minorTickMark val="none"/>
        <c:tickLblPos val="nextTo"/>
        <c:txPr>
          <a:bodyPr/>
          <a:lstStyle/>
          <a:p>
            <a:pPr>
              <a:defRPr sz="26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07393152"/>
        <c:crosses val="autoZero"/>
        <c:crossBetween val="between"/>
        <c:majorUnit val="0.5"/>
      </c:valAx>
      <c:spPr>
        <a:noFill/>
        <a:ln w="12700">
          <a:solidFill>
            <a:sysClr val="windowText" lastClr="000000"/>
          </a:solidFill>
        </a:ln>
      </c:spPr>
    </c:plotArea>
    <c:legend>
      <c:legendPos val="r"/>
      <c:layout>
        <c:manualLayout>
          <c:xMode val="edge"/>
          <c:yMode val="edge"/>
          <c:x val="0.14091252284528041"/>
          <c:y val="4.3913183724252347E-2"/>
          <c:w val="0.749896267562143"/>
          <c:h val="0.17718856799489241"/>
        </c:manualLayout>
      </c:layout>
      <c:overlay val="0"/>
      <c:txPr>
        <a:bodyPr/>
        <a:lstStyle/>
        <a:p>
          <a:pPr>
            <a:defRPr sz="2600">
              <a:latin typeface="Arial" pitchFamily="34" charset="0"/>
              <a:cs typeface="Arial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932722849432669"/>
          <c:y val="0.2338339150905106"/>
          <c:w val="0.8187344081752882"/>
          <c:h val="0.4258534346569089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baseline_vs_ours.csv!$Y$36</c:f>
              <c:strCache>
                <c:ptCount val="1"/>
                <c:pt idx="0">
                  <c:v>Alone</c:v>
                </c:pt>
              </c:strCache>
            </c:strRef>
          </c:tx>
          <c:spPr>
            <a:solidFill>
              <a:srgbClr val="0000FF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baseline_vs_ours.csv!$U$37:$U$44</c:f>
              <c:strCache>
                <c:ptCount val="8"/>
                <c:pt idx="0">
                  <c:v>App 1</c:v>
                </c:pt>
                <c:pt idx="1">
                  <c:v>App 2</c:v>
                </c:pt>
                <c:pt idx="2">
                  <c:v>App 1</c:v>
                </c:pt>
                <c:pt idx="3">
                  <c:v>App 2</c:v>
                </c:pt>
                <c:pt idx="4">
                  <c:v>App 1</c:v>
                </c:pt>
                <c:pt idx="5">
                  <c:v>App 2</c:v>
                </c:pt>
                <c:pt idx="6">
                  <c:v>App 1</c:v>
                </c:pt>
                <c:pt idx="7">
                  <c:v>App 2</c:v>
                </c:pt>
              </c:strCache>
            </c:strRef>
          </c:cat>
          <c:val>
            <c:numRef>
              <c:f>baseline_vs_ours.csv!$Y$37:$Y$44</c:f>
              <c:numCache>
                <c:formatCode>General</c:formatCode>
                <c:ptCount val="8"/>
                <c:pt idx="0">
                  <c:v>0.49324046805499999</c:v>
                </c:pt>
                <c:pt idx="1">
                  <c:v>0.39921826056199999</c:v>
                </c:pt>
                <c:pt idx="2">
                  <c:v>0.29740278839500001</c:v>
                </c:pt>
                <c:pt idx="3">
                  <c:v>3.4602475822499999E-2</c:v>
                </c:pt>
                <c:pt idx="4">
                  <c:v>0.91175700146899996</c:v>
                </c:pt>
                <c:pt idx="5">
                  <c:v>0.39921826056199999</c:v>
                </c:pt>
                <c:pt idx="6">
                  <c:v>0.117417531268</c:v>
                </c:pt>
                <c:pt idx="7">
                  <c:v>0.641291082776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11-074A-9684-33138C43BD0F}"/>
            </c:ext>
          </c:extLst>
        </c:ser>
        <c:ser>
          <c:idx val="3"/>
          <c:order val="1"/>
          <c:tx>
            <c:strRef>
              <c:f>baseline_vs_ours.csv!$Z$36</c:f>
              <c:strCache>
                <c:ptCount val="1"/>
                <c:pt idx="0">
                  <c:v>Shared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  <a:effectLst/>
          </c:spPr>
          <c:invertIfNegative val="0"/>
          <c:cat>
            <c:strRef>
              <c:f>baseline_vs_ours.csv!$U$37:$U$44</c:f>
              <c:strCache>
                <c:ptCount val="8"/>
                <c:pt idx="0">
                  <c:v>App 1</c:v>
                </c:pt>
                <c:pt idx="1">
                  <c:v>App 2</c:v>
                </c:pt>
                <c:pt idx="2">
                  <c:v>App 1</c:v>
                </c:pt>
                <c:pt idx="3">
                  <c:v>App 2</c:v>
                </c:pt>
                <c:pt idx="4">
                  <c:v>App 1</c:v>
                </c:pt>
                <c:pt idx="5">
                  <c:v>App 2</c:v>
                </c:pt>
                <c:pt idx="6">
                  <c:v>App 1</c:v>
                </c:pt>
                <c:pt idx="7">
                  <c:v>App 2</c:v>
                </c:pt>
              </c:strCache>
            </c:strRef>
          </c:cat>
          <c:val>
            <c:numRef>
              <c:f>baseline_vs_ours.csv!$Z$37:$Z$44</c:f>
              <c:numCache>
                <c:formatCode>General</c:formatCode>
                <c:ptCount val="8"/>
                <c:pt idx="0">
                  <c:v>0.67070127154199999</c:v>
                </c:pt>
                <c:pt idx="1">
                  <c:v>0.822026194145</c:v>
                </c:pt>
                <c:pt idx="2">
                  <c:v>0.424238280937</c:v>
                </c:pt>
                <c:pt idx="3">
                  <c:v>0.47648860801100001</c:v>
                </c:pt>
                <c:pt idx="4">
                  <c:v>0.94429835861800004</c:v>
                </c:pt>
                <c:pt idx="5">
                  <c:v>0.78015285675199997</c:v>
                </c:pt>
                <c:pt idx="6">
                  <c:v>0.41567464189499997</c:v>
                </c:pt>
                <c:pt idx="7">
                  <c:v>0.75850326745899999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11-074A-9684-33138C43B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397072"/>
        <c:axId val="207394328"/>
      </c:barChart>
      <c:catAx>
        <c:axId val="2073970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2600" baseline="2000">
                <a:latin typeface="Arial"/>
                <a:cs typeface="Arial"/>
              </a:defRPr>
            </a:pPr>
            <a:endParaRPr lang="en-US"/>
          </a:p>
        </c:txPr>
        <c:crossAx val="207394328"/>
        <c:crosses val="autoZero"/>
        <c:auto val="1"/>
        <c:lblAlgn val="ctr"/>
        <c:lblOffset val="100"/>
        <c:noMultiLvlLbl val="0"/>
      </c:catAx>
      <c:valAx>
        <c:axId val="207394328"/>
        <c:scaling>
          <c:orientation val="minMax"/>
          <c:max val="1"/>
        </c:scaling>
        <c:delete val="0"/>
        <c:axPos val="l"/>
        <c:majorGridlines>
          <c:spPr>
            <a:ln w="19050"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3000" b="1"/>
                </a:pPr>
                <a:r>
                  <a:rPr lang="en-US" sz="3000" b="1" dirty="0">
                    <a:latin typeface="Arial"/>
                    <a:cs typeface="Arial"/>
                  </a:rPr>
                  <a:t>L2 TLB </a:t>
                </a:r>
              </a:p>
              <a:p>
                <a:pPr>
                  <a:defRPr sz="3000" b="1"/>
                </a:pPr>
                <a:r>
                  <a:rPr lang="en-US" sz="3000" b="1" dirty="0">
                    <a:latin typeface="Arial"/>
                    <a:cs typeface="Arial"/>
                  </a:rPr>
                  <a:t>Miss Rate</a:t>
                </a:r>
              </a:p>
            </c:rich>
          </c:tx>
          <c:layout>
            <c:manualLayout>
              <c:xMode val="edge"/>
              <c:yMode val="edge"/>
              <c:x val="0"/>
              <c:y val="0.1583070478790771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6350">
            <a:solidFill>
              <a:sysClr val="windowText" lastClr="000000"/>
            </a:solidFill>
          </a:ln>
        </c:spPr>
        <c:txPr>
          <a:bodyPr/>
          <a:lstStyle/>
          <a:p>
            <a:pPr>
              <a:defRPr sz="2400">
                <a:latin typeface="Arial"/>
                <a:cs typeface="Arial"/>
              </a:defRPr>
            </a:pPr>
            <a:endParaRPr lang="en-US"/>
          </a:p>
        </c:txPr>
        <c:crossAx val="207397072"/>
        <c:crosses val="autoZero"/>
        <c:crossBetween val="between"/>
        <c:majorUnit val="0.2"/>
      </c:valAx>
      <c:spPr>
        <a:noFill/>
        <a:ln w="1270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11061288182845663"/>
          <c:y val="8.6603350495535247E-2"/>
          <c:w val="0.87923143973336926"/>
          <c:h val="0.12805043265992011"/>
        </c:manualLayout>
      </c:layout>
      <c:overlay val="0"/>
      <c:txPr>
        <a:bodyPr/>
        <a:lstStyle/>
        <a:p>
          <a:pPr>
            <a:defRPr sz="2800">
              <a:latin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26618289982404"/>
          <c:y val="0.10988880848680914"/>
          <c:w val="0.82368147596069663"/>
          <c:h val="0.575104969283610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L2TLBWarpsPerEntryAvg!$B$22</c:f>
              <c:strCache>
                <c:ptCount val="1"/>
                <c:pt idx="0">
                  <c:v>Warps Stalled Per TLB Entry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ysClr val="windowText" lastClr="000000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L2TLBWarpsPerEntryAvg!$B$104:$AE$104</c:f>
                <c:numCache>
                  <c:formatCode>General</c:formatCode>
                  <c:ptCount val="30"/>
                  <c:pt idx="0">
                    <c:v>4.0221729202012186</c:v>
                  </c:pt>
                  <c:pt idx="1">
                    <c:v>8.9825427914371776</c:v>
                  </c:pt>
                  <c:pt idx="2">
                    <c:v>4.9110080431618108</c:v>
                  </c:pt>
                  <c:pt idx="3">
                    <c:v>4.7104246093107154</c:v>
                  </c:pt>
                  <c:pt idx="4">
                    <c:v>11.076546167465741</c:v>
                  </c:pt>
                  <c:pt idx="5">
                    <c:v>4.8397546425412932</c:v>
                  </c:pt>
                  <c:pt idx="6">
                    <c:v>4.2795502100103935</c:v>
                  </c:pt>
                  <c:pt idx="7">
                    <c:v>5.244790272260655</c:v>
                  </c:pt>
                  <c:pt idx="8">
                    <c:v>4.4095861483817274</c:v>
                  </c:pt>
                  <c:pt idx="9">
                    <c:v>5.752177848432714</c:v>
                  </c:pt>
                  <c:pt idx="10">
                    <c:v>4.0796476563546511</c:v>
                  </c:pt>
                  <c:pt idx="11">
                    <c:v>3.2752099169366229</c:v>
                  </c:pt>
                  <c:pt idx="12">
                    <c:v>3.5291464973843176</c:v>
                  </c:pt>
                  <c:pt idx="13">
                    <c:v>2.6167871522154798</c:v>
                  </c:pt>
                  <c:pt idx="14">
                    <c:v>4.2661458015403078</c:v>
                  </c:pt>
                  <c:pt idx="15">
                    <c:v>4.3333272435854644</c:v>
                  </c:pt>
                  <c:pt idx="16">
                    <c:v>5.1984084102732826</c:v>
                  </c:pt>
                  <c:pt idx="17">
                    <c:v>4.7276844226322892</c:v>
                  </c:pt>
                  <c:pt idx="18">
                    <c:v>4.0092424471463435</c:v>
                  </c:pt>
                  <c:pt idx="19">
                    <c:v>4.1361485708325327</c:v>
                  </c:pt>
                  <c:pt idx="20">
                    <c:v>5.4271723761089437</c:v>
                  </c:pt>
                  <c:pt idx="21">
                    <c:v>4.8666441209523423</c:v>
                  </c:pt>
                  <c:pt idx="22">
                    <c:v>7.5690009248248868</c:v>
                  </c:pt>
                  <c:pt idx="23">
                    <c:v>3.4567904188712397</c:v>
                  </c:pt>
                  <c:pt idx="24">
                    <c:v>11.681505682059996</c:v>
                  </c:pt>
                  <c:pt idx="25">
                    <c:v>5.2290725755147065</c:v>
                  </c:pt>
                  <c:pt idx="26">
                    <c:v>3.1868871959954905</c:v>
                  </c:pt>
                  <c:pt idx="27">
                    <c:v>5.8710114120141181</c:v>
                  </c:pt>
                  <c:pt idx="28">
                    <c:v>6.3765272680354776</c:v>
                  </c:pt>
                  <c:pt idx="29">
                    <c:v>7.4819833600456498</c:v>
                  </c:pt>
                </c:numCache>
              </c:numRef>
            </c:plus>
            <c:minus>
              <c:numRef>
                <c:f>L2TLBWarpsPerEntryAvg!$B$103:$AE$103</c:f>
                <c:numCache>
                  <c:formatCode>General</c:formatCode>
                  <c:ptCount val="30"/>
                  <c:pt idx="0">
                    <c:v>0.647115</c:v>
                  </c:pt>
                  <c:pt idx="1">
                    <c:v>3.2274430000000001</c:v>
                  </c:pt>
                  <c:pt idx="2">
                    <c:v>0.96472000000000002</c:v>
                  </c:pt>
                  <c:pt idx="3">
                    <c:v>0.88752399999999998</c:v>
                  </c:pt>
                  <c:pt idx="4">
                    <c:v>4.9075949999999997</c:v>
                  </c:pt>
                  <c:pt idx="5">
                    <c:v>0.93692900000000001</c:v>
                  </c:pt>
                  <c:pt idx="6">
                    <c:v>0.73258199999999996</c:v>
                  </c:pt>
                  <c:pt idx="7">
                    <c:v>1.1003130000000001</c:v>
                  </c:pt>
                  <c:pt idx="8">
                    <c:v>0.77777799999999997</c:v>
                  </c:pt>
                  <c:pt idx="9">
                    <c:v>1.323502</c:v>
                  </c:pt>
                  <c:pt idx="10">
                    <c:v>0.66574100000000003</c:v>
                  </c:pt>
                  <c:pt idx="11">
                    <c:v>0.42908000000000002</c:v>
                  </c:pt>
                  <c:pt idx="12">
                    <c:v>0.498195</c:v>
                  </c:pt>
                  <c:pt idx="13">
                    <c:v>0.27390300000000001</c:v>
                  </c:pt>
                  <c:pt idx="14">
                    <c:v>0.72799999999999998</c:v>
                  </c:pt>
                  <c:pt idx="15">
                    <c:v>0.75110900000000003</c:v>
                  </c:pt>
                  <c:pt idx="16">
                    <c:v>1.080938</c:v>
                  </c:pt>
                  <c:pt idx="17">
                    <c:v>0.89403999999999995</c:v>
                  </c:pt>
                  <c:pt idx="18">
                    <c:v>0.642961</c:v>
                  </c:pt>
                  <c:pt idx="19">
                    <c:v>0.68430899999999995</c:v>
                  </c:pt>
                  <c:pt idx="20">
                    <c:v>1.1781680000000001</c:v>
                  </c:pt>
                  <c:pt idx="21">
                    <c:v>0.94736900000000002</c:v>
                  </c:pt>
                  <c:pt idx="22">
                    <c:v>2.2915909999999999</c:v>
                  </c:pt>
                  <c:pt idx="23">
                    <c:v>0.47797600000000001</c:v>
                  </c:pt>
                  <c:pt idx="24">
                    <c:v>5.4583029999999999</c:v>
                  </c:pt>
                  <c:pt idx="25">
                    <c:v>1.093728</c:v>
                  </c:pt>
                  <c:pt idx="26">
                    <c:v>0.40625</c:v>
                  </c:pt>
                  <c:pt idx="27">
                    <c:v>1.3787510000000001</c:v>
                  </c:pt>
                  <c:pt idx="28">
                    <c:v>1.626404</c:v>
                  </c:pt>
                  <c:pt idx="29">
                    <c:v>2.2392029999999998</c:v>
                  </c:pt>
                </c:numCache>
              </c:numRef>
            </c:minus>
          </c:errBars>
          <c:cat>
            <c:strRef>
              <c:f>L2TLBWarpsPerEntryAvg!$B$1:$AE$1</c:f>
              <c:strCache>
                <c:ptCount val="30"/>
                <c:pt idx="0">
                  <c:v>3DS</c:v>
                </c:pt>
                <c:pt idx="1">
                  <c:v>BFS2</c:v>
                </c:pt>
                <c:pt idx="2">
                  <c:v>BLK</c:v>
                </c:pt>
                <c:pt idx="3">
                  <c:v>BP</c:v>
                </c:pt>
                <c:pt idx="4">
                  <c:v>CFD</c:v>
                </c:pt>
                <c:pt idx="5">
                  <c:v>CONS</c:v>
                </c:pt>
                <c:pt idx="6">
                  <c:v>FFT</c:v>
                </c:pt>
                <c:pt idx="7">
                  <c:v>FWT</c:v>
                </c:pt>
                <c:pt idx="8">
                  <c:v>GUPS</c:v>
                </c:pt>
                <c:pt idx="9">
                  <c:v>HISTO</c:v>
                </c:pt>
                <c:pt idx="10">
                  <c:v>HS</c:v>
                </c:pt>
                <c:pt idx="11">
                  <c:v>JPEG</c:v>
                </c:pt>
                <c:pt idx="12">
                  <c:v>LIB</c:v>
                </c:pt>
                <c:pt idx="13">
                  <c:v>LPS</c:v>
                </c:pt>
                <c:pt idx="14">
                  <c:v>LUD</c:v>
                </c:pt>
                <c:pt idx="15">
                  <c:v>LUH</c:v>
                </c:pt>
                <c:pt idx="16">
                  <c:v>MM</c:v>
                </c:pt>
                <c:pt idx="17">
                  <c:v>MUM</c:v>
                </c:pt>
                <c:pt idx="18">
                  <c:v>NN</c:v>
                </c:pt>
                <c:pt idx="19">
                  <c:v>NW</c:v>
                </c:pt>
                <c:pt idx="20">
                  <c:v>QTC</c:v>
                </c:pt>
                <c:pt idx="21">
                  <c:v>RAY</c:v>
                </c:pt>
                <c:pt idx="22">
                  <c:v>RED</c:v>
                </c:pt>
                <c:pt idx="23">
                  <c:v>SAD</c:v>
                </c:pt>
                <c:pt idx="24">
                  <c:v>SC</c:v>
                </c:pt>
                <c:pt idx="25">
                  <c:v>SCAN</c:v>
                </c:pt>
                <c:pt idx="26">
                  <c:v>SCP</c:v>
                </c:pt>
                <c:pt idx="27">
                  <c:v>SPMV</c:v>
                </c:pt>
                <c:pt idx="28">
                  <c:v>SRAD</c:v>
                </c:pt>
                <c:pt idx="29">
                  <c:v>TRD</c:v>
                </c:pt>
              </c:strCache>
            </c:strRef>
          </c:cat>
          <c:val>
            <c:numRef>
              <c:f>L2TLBWarpsPerEntryAvg!$B$2:$AE$2</c:f>
              <c:numCache>
                <c:formatCode>General</c:formatCode>
                <c:ptCount val="30"/>
                <c:pt idx="0">
                  <c:v>4.9823089999999999</c:v>
                </c:pt>
                <c:pt idx="1">
                  <c:v>22.671429</c:v>
                </c:pt>
                <c:pt idx="2">
                  <c:v>2.098716</c:v>
                </c:pt>
                <c:pt idx="3">
                  <c:v>18.5</c:v>
                </c:pt>
                <c:pt idx="4">
                  <c:v>11.254847</c:v>
                </c:pt>
                <c:pt idx="5">
                  <c:v>8.4802510000000009</c:v>
                </c:pt>
                <c:pt idx="6">
                  <c:v>2.1603650000000001</c:v>
                </c:pt>
                <c:pt idx="7">
                  <c:v>20.178246999999999</c:v>
                </c:pt>
                <c:pt idx="8">
                  <c:v>4.6015620000000004</c:v>
                </c:pt>
                <c:pt idx="9">
                  <c:v>2.7453069999999999</c:v>
                </c:pt>
                <c:pt idx="10">
                  <c:v>6.3463539999999998</c:v>
                </c:pt>
                <c:pt idx="11">
                  <c:v>2.9179689999999998</c:v>
                </c:pt>
                <c:pt idx="12">
                  <c:v>2.2253340000000001</c:v>
                </c:pt>
                <c:pt idx="13">
                  <c:v>5.4585470000000003</c:v>
                </c:pt>
                <c:pt idx="14">
                  <c:v>4.46875</c:v>
                </c:pt>
                <c:pt idx="15">
                  <c:v>4.809285</c:v>
                </c:pt>
                <c:pt idx="16">
                  <c:v>8.7018170000000001</c:v>
                </c:pt>
                <c:pt idx="17">
                  <c:v>2.1074480000000002</c:v>
                </c:pt>
                <c:pt idx="18">
                  <c:v>5.4259599999999999</c:v>
                </c:pt>
                <c:pt idx="19">
                  <c:v>1.3605020000000001</c:v>
                </c:pt>
                <c:pt idx="20">
                  <c:v>4.1473459999999998</c:v>
                </c:pt>
                <c:pt idx="21">
                  <c:v>3.694064</c:v>
                </c:pt>
                <c:pt idx="22">
                  <c:v>6.3518889999999999</c:v>
                </c:pt>
                <c:pt idx="23">
                  <c:v>1.2702100000000001</c:v>
                </c:pt>
                <c:pt idx="24">
                  <c:v>10.108378999999999</c:v>
                </c:pt>
                <c:pt idx="25">
                  <c:v>17</c:v>
                </c:pt>
                <c:pt idx="26">
                  <c:v>4</c:v>
                </c:pt>
                <c:pt idx="27">
                  <c:v>2.1839719999999998</c:v>
                </c:pt>
                <c:pt idx="28">
                  <c:v>33.256252000000003</c:v>
                </c:pt>
                <c:pt idx="29">
                  <c:v>22.069288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D5-D248-A607-D6E8F61F86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397856"/>
        <c:axId val="207395504"/>
      </c:barChart>
      <c:catAx>
        <c:axId val="2073978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20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07395504"/>
        <c:crosses val="autoZero"/>
        <c:auto val="1"/>
        <c:lblAlgn val="ctr"/>
        <c:lblOffset val="100"/>
        <c:noMultiLvlLbl val="0"/>
      </c:catAx>
      <c:valAx>
        <c:axId val="207395504"/>
        <c:scaling>
          <c:orientation val="minMax"/>
          <c:max val="40"/>
        </c:scaling>
        <c:delete val="0"/>
        <c:axPos val="l"/>
        <c:majorGridlines>
          <c:spPr>
            <a:ln w="9525">
              <a:solidFill>
                <a:sysClr val="windowText" lastClr="000000"/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3000"/>
                </a:pPr>
                <a:r>
                  <a:rPr lang="en-US" sz="2400" dirty="0"/>
                  <a:t>Average Warp Stall per TLB Miss</a:t>
                </a:r>
              </a:p>
            </c:rich>
          </c:tx>
          <c:layout>
            <c:manualLayout>
              <c:xMode val="edge"/>
              <c:yMode val="edge"/>
              <c:x val="1.5129717178258466E-3"/>
              <c:y val="1.6172384888752774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2400">
                <a:latin typeface="Arial" pitchFamily="34" charset="0"/>
                <a:cs typeface="Arial" pitchFamily="34" charset="0"/>
              </a:defRPr>
            </a:pPr>
            <a:endParaRPr lang="en-US"/>
          </a:p>
        </c:txPr>
        <c:crossAx val="207397856"/>
        <c:crosses val="autoZero"/>
        <c:crossBetween val="between"/>
      </c:valAx>
      <c:spPr>
        <a:ln w="12700">
          <a:solidFill>
            <a:schemeClr val="tx1"/>
          </a:solidFill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726618289982404"/>
          <c:y val="0.13010425780110821"/>
          <c:w val="0.82368147596069663"/>
          <c:h val="0.5548895450568678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L2TLBWarpsPerEntryAvg!$B$37</c:f>
              <c:strCache>
                <c:ptCount val="1"/>
                <c:pt idx="0">
                  <c:v>Concurrent Page Walks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errBars>
            <c:errBarType val="both"/>
            <c:errValType val="cust"/>
            <c:noEndCap val="0"/>
            <c:plus>
              <c:numRef>
                <c:f>L2TLBWarpsPerEntryAvg!$B$67:$AE$67</c:f>
                <c:numCache>
                  <c:formatCode>General</c:formatCode>
                  <c:ptCount val="30"/>
                  <c:pt idx="0">
                    <c:v>31.872993999999998</c:v>
                  </c:pt>
                  <c:pt idx="1">
                    <c:v>4.8470119999999994</c:v>
                  </c:pt>
                  <c:pt idx="2">
                    <c:v>40.252450000000003</c:v>
                  </c:pt>
                  <c:pt idx="3">
                    <c:v>3.7420760000000008</c:v>
                  </c:pt>
                  <c:pt idx="4">
                    <c:v>13.397112</c:v>
                  </c:pt>
                  <c:pt idx="5">
                    <c:v>15.519748999999999</c:v>
                  </c:pt>
                  <c:pt idx="6">
                    <c:v>30.00422</c:v>
                  </c:pt>
                  <c:pt idx="7">
                    <c:v>15.614746</c:v>
                  </c:pt>
                  <c:pt idx="8">
                    <c:v>8.8425200000000004</c:v>
                  </c:pt>
                  <c:pt idx="9">
                    <c:v>34.390661999999999</c:v>
                  </c:pt>
                  <c:pt idx="10">
                    <c:v>8.701823000000001</c:v>
                  </c:pt>
                  <c:pt idx="11">
                    <c:v>-2.6872560000000001</c:v>
                  </c:pt>
                  <c:pt idx="12">
                    <c:v>32.201963999999997</c:v>
                  </c:pt>
                  <c:pt idx="13">
                    <c:v>14.161788</c:v>
                  </c:pt>
                  <c:pt idx="14">
                    <c:v>10.984375</c:v>
                  </c:pt>
                  <c:pt idx="15">
                    <c:v>27.394960000000001</c:v>
                  </c:pt>
                  <c:pt idx="16">
                    <c:v>20.670216</c:v>
                  </c:pt>
                  <c:pt idx="17">
                    <c:v>39.245944000000001</c:v>
                  </c:pt>
                  <c:pt idx="18">
                    <c:v>24.646318999999998</c:v>
                  </c:pt>
                  <c:pt idx="19">
                    <c:v>34.805447000000001</c:v>
                  </c:pt>
                  <c:pt idx="20">
                    <c:v>43.569277999999997</c:v>
                  </c:pt>
                  <c:pt idx="21">
                    <c:v>51.305936000000003</c:v>
                  </c:pt>
                  <c:pt idx="22">
                    <c:v>23.355139999999999</c:v>
                  </c:pt>
                  <c:pt idx="23">
                    <c:v>28.798337</c:v>
                  </c:pt>
                  <c:pt idx="24">
                    <c:v>25.702468</c:v>
                  </c:pt>
                  <c:pt idx="25">
                    <c:v>28</c:v>
                  </c:pt>
                  <c:pt idx="26">
                    <c:v>34</c:v>
                  </c:pt>
                  <c:pt idx="27">
                    <c:v>31.886555000000001</c:v>
                  </c:pt>
                  <c:pt idx="28">
                    <c:v>11.868258999999998</c:v>
                  </c:pt>
                  <c:pt idx="29">
                    <c:v>10.741372999999999</c:v>
                  </c:pt>
                </c:numCache>
              </c:numRef>
            </c:plus>
            <c:minus>
              <c:numRef>
                <c:f>L2TLBWarpsPerEntryAvg!$B$68:$AE$68</c:f>
                <c:numCache>
                  <c:formatCode>General</c:formatCode>
                  <c:ptCount val="30"/>
                  <c:pt idx="0">
                    <c:v>2.2824419999999996</c:v>
                  </c:pt>
                  <c:pt idx="1">
                    <c:v>13.076494</c:v>
                  </c:pt>
                  <c:pt idx="2">
                    <c:v>0.9604109999999999</c:v>
                  </c:pt>
                  <c:pt idx="3">
                    <c:v>9.6289619999999996</c:v>
                  </c:pt>
                  <c:pt idx="4">
                    <c:v>8.801444</c:v>
                  </c:pt>
                  <c:pt idx="5">
                    <c:v>6.5962210000000008</c:v>
                  </c:pt>
                  <c:pt idx="6">
                    <c:v>1.4978899999999999</c:v>
                  </c:pt>
                  <c:pt idx="7">
                    <c:v>7.5409509999999997</c:v>
                  </c:pt>
                  <c:pt idx="8">
                    <c:v>3.0378509999999999</c:v>
                  </c:pt>
                  <c:pt idx="9">
                    <c:v>1.3046690000000001</c:v>
                  </c:pt>
                  <c:pt idx="10">
                    <c:v>4.8685919999999996</c:v>
                  </c:pt>
                  <c:pt idx="11">
                    <c:v>1.843628</c:v>
                  </c:pt>
                  <c:pt idx="12">
                    <c:v>1.252381</c:v>
                  </c:pt>
                  <c:pt idx="13">
                    <c:v>3.2394220000000002</c:v>
                  </c:pt>
                  <c:pt idx="14">
                    <c:v>2.0664059999999997</c:v>
                  </c:pt>
                  <c:pt idx="15">
                    <c:v>3.3025199999999999</c:v>
                  </c:pt>
                  <c:pt idx="16">
                    <c:v>5.164892</c:v>
                  </c:pt>
                  <c:pt idx="17">
                    <c:v>0.97346800000000011</c:v>
                  </c:pt>
                  <c:pt idx="18">
                    <c:v>3.1506590000000001</c:v>
                  </c:pt>
                  <c:pt idx="19">
                    <c:v>0.67922700000000003</c:v>
                  </c:pt>
                  <c:pt idx="20">
                    <c:v>3.2153610000000001</c:v>
                  </c:pt>
                  <c:pt idx="21">
                    <c:v>2.641626</c:v>
                  </c:pt>
                  <c:pt idx="22">
                    <c:v>3.3224300000000002</c:v>
                  </c:pt>
                  <c:pt idx="23">
                    <c:v>0.79051199999999988</c:v>
                  </c:pt>
                  <c:pt idx="24">
                    <c:v>5.6487660000000002</c:v>
                  </c:pt>
                  <c:pt idx="25">
                    <c:v>2</c:v>
                  </c:pt>
                  <c:pt idx="26">
                    <c:v>2</c:v>
                  </c:pt>
                  <c:pt idx="27">
                    <c:v>2.113445</c:v>
                  </c:pt>
                  <c:pt idx="28">
                    <c:v>22.131741000000002</c:v>
                  </c:pt>
                  <c:pt idx="29">
                    <c:v>17.258627000000001</c:v>
                  </c:pt>
                </c:numCache>
              </c:numRef>
            </c:minus>
          </c:errBars>
          <c:cat>
            <c:strRef>
              <c:f>L2TLBWarpsPerEntryAvg!$B$1:$AE$1</c:f>
              <c:strCache>
                <c:ptCount val="30"/>
                <c:pt idx="0">
                  <c:v>3DS</c:v>
                </c:pt>
                <c:pt idx="1">
                  <c:v>BFS2</c:v>
                </c:pt>
                <c:pt idx="2">
                  <c:v>BLK</c:v>
                </c:pt>
                <c:pt idx="3">
                  <c:v>BP</c:v>
                </c:pt>
                <c:pt idx="4">
                  <c:v>CFD</c:v>
                </c:pt>
                <c:pt idx="5">
                  <c:v>CONS</c:v>
                </c:pt>
                <c:pt idx="6">
                  <c:v>FFT</c:v>
                </c:pt>
                <c:pt idx="7">
                  <c:v>FWT</c:v>
                </c:pt>
                <c:pt idx="8">
                  <c:v>GUPS</c:v>
                </c:pt>
                <c:pt idx="9">
                  <c:v>HISTO</c:v>
                </c:pt>
                <c:pt idx="10">
                  <c:v>HS</c:v>
                </c:pt>
                <c:pt idx="11">
                  <c:v>JPEG</c:v>
                </c:pt>
                <c:pt idx="12">
                  <c:v>LIB</c:v>
                </c:pt>
                <c:pt idx="13">
                  <c:v>LPS</c:v>
                </c:pt>
                <c:pt idx="14">
                  <c:v>LUD</c:v>
                </c:pt>
                <c:pt idx="15">
                  <c:v>LUH</c:v>
                </c:pt>
                <c:pt idx="16">
                  <c:v>MM</c:v>
                </c:pt>
                <c:pt idx="17">
                  <c:v>MUM</c:v>
                </c:pt>
                <c:pt idx="18">
                  <c:v>NN</c:v>
                </c:pt>
                <c:pt idx="19">
                  <c:v>NW</c:v>
                </c:pt>
                <c:pt idx="20">
                  <c:v>QTC</c:v>
                </c:pt>
                <c:pt idx="21">
                  <c:v>RAY</c:v>
                </c:pt>
                <c:pt idx="22">
                  <c:v>RED</c:v>
                </c:pt>
                <c:pt idx="23">
                  <c:v>SAD</c:v>
                </c:pt>
                <c:pt idx="24">
                  <c:v>SC</c:v>
                </c:pt>
                <c:pt idx="25">
                  <c:v>SCAN</c:v>
                </c:pt>
                <c:pt idx="26">
                  <c:v>SCP</c:v>
                </c:pt>
                <c:pt idx="27">
                  <c:v>SPMV</c:v>
                </c:pt>
                <c:pt idx="28">
                  <c:v>SRAD</c:v>
                </c:pt>
                <c:pt idx="29">
                  <c:v>TRD</c:v>
                </c:pt>
              </c:strCache>
            </c:strRef>
          </c:cat>
          <c:val>
            <c:numRef>
              <c:f>L2TLBWarpsPerEntryAvg!$B$62:$AE$62</c:f>
              <c:numCache>
                <c:formatCode>General</c:formatCode>
                <c:ptCount val="30"/>
                <c:pt idx="0">
                  <c:v>4.1270059999999997</c:v>
                </c:pt>
                <c:pt idx="1">
                  <c:v>26.152988000000001</c:v>
                </c:pt>
                <c:pt idx="2">
                  <c:v>1.7475499999999999</c:v>
                </c:pt>
                <c:pt idx="3">
                  <c:v>19.257923999999999</c:v>
                </c:pt>
                <c:pt idx="4">
                  <c:v>17.602888</c:v>
                </c:pt>
                <c:pt idx="5">
                  <c:v>8.4802510000000009</c:v>
                </c:pt>
                <c:pt idx="6">
                  <c:v>2.9957799999999999</c:v>
                </c:pt>
                <c:pt idx="7">
                  <c:v>14.385254</c:v>
                </c:pt>
                <c:pt idx="8">
                  <c:v>4.1574799999999996</c:v>
                </c:pt>
                <c:pt idx="9">
                  <c:v>2.6093380000000002</c:v>
                </c:pt>
                <c:pt idx="10">
                  <c:v>6.2981769999999999</c:v>
                </c:pt>
                <c:pt idx="11">
                  <c:v>3.6872560000000001</c:v>
                </c:pt>
                <c:pt idx="12">
                  <c:v>1.798036</c:v>
                </c:pt>
                <c:pt idx="13">
                  <c:v>4.8382120000000004</c:v>
                </c:pt>
                <c:pt idx="14">
                  <c:v>4.015625</c:v>
                </c:pt>
                <c:pt idx="15">
                  <c:v>6.6050399999999998</c:v>
                </c:pt>
                <c:pt idx="16">
                  <c:v>10.329784</c:v>
                </c:pt>
                <c:pt idx="17">
                  <c:v>1.7540560000000001</c:v>
                </c:pt>
                <c:pt idx="18">
                  <c:v>5.3536809999999999</c:v>
                </c:pt>
                <c:pt idx="19">
                  <c:v>1.194553</c:v>
                </c:pt>
                <c:pt idx="20">
                  <c:v>6.4307220000000003</c:v>
                </c:pt>
                <c:pt idx="21">
                  <c:v>3.694064</c:v>
                </c:pt>
                <c:pt idx="22">
                  <c:v>6.6448600000000004</c:v>
                </c:pt>
                <c:pt idx="23">
                  <c:v>1.2016629999999999</c:v>
                </c:pt>
                <c:pt idx="24">
                  <c:v>11.297532</c:v>
                </c:pt>
                <c:pt idx="25">
                  <c:v>2</c:v>
                </c:pt>
                <c:pt idx="26">
                  <c:v>2</c:v>
                </c:pt>
                <c:pt idx="27">
                  <c:v>2.113445</c:v>
                </c:pt>
                <c:pt idx="28">
                  <c:v>22.131741000000002</c:v>
                </c:pt>
                <c:pt idx="29">
                  <c:v>17.258627000000001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63-1A4D-AA42-7730345493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395896"/>
        <c:axId val="207398640"/>
      </c:barChart>
      <c:catAx>
        <c:axId val="2073958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2000"/>
            </a:pPr>
            <a:endParaRPr lang="en-US"/>
          </a:p>
        </c:txPr>
        <c:crossAx val="207398640"/>
        <c:crosses val="autoZero"/>
        <c:auto val="1"/>
        <c:lblAlgn val="ctr"/>
        <c:lblOffset val="100"/>
        <c:noMultiLvlLbl val="0"/>
      </c:catAx>
      <c:valAx>
        <c:axId val="207398640"/>
        <c:scaling>
          <c:orientation val="minMax"/>
        </c:scaling>
        <c:delete val="0"/>
        <c:axPos val="l"/>
        <c:majorGridlines>
          <c:spPr>
            <a:ln w="9525">
              <a:solidFill>
                <a:sysClr val="windowText" lastClr="000000"/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2400"/>
                </a:pPr>
                <a:r>
                  <a:rPr lang="en-US" sz="2400" dirty="0"/>
                  <a:t>Concurrent</a:t>
                </a:r>
              </a:p>
              <a:p>
                <a:pPr>
                  <a:defRPr sz="2400"/>
                </a:pPr>
                <a:r>
                  <a:rPr lang="en-US" sz="2400" dirty="0"/>
                  <a:t>Page Walk</a:t>
                </a:r>
              </a:p>
            </c:rich>
          </c:tx>
          <c:layout>
            <c:manualLayout>
              <c:xMode val="edge"/>
              <c:yMode val="edge"/>
              <c:x val="3.9412120698791367E-3"/>
              <c:y val="0.1254746467779889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2400"/>
            </a:pPr>
            <a:endParaRPr lang="en-US"/>
          </a:p>
        </c:txPr>
        <c:crossAx val="207395896"/>
        <c:crosses val="autoZero"/>
        <c:crossBetween val="between"/>
      </c:valAx>
      <c:spPr>
        <a:ln w="12700">
          <a:solidFill>
            <a:schemeClr val="tx1"/>
          </a:solidFill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0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7183123"/>
            <a:ext cx="27980640" cy="15280640"/>
          </a:xfrm>
        </p:spPr>
        <p:txBody>
          <a:bodyPr anchor="b"/>
          <a:lstStyle>
            <a:lvl1pPr algn="ctr"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3053043"/>
            <a:ext cx="24688800" cy="10596877"/>
          </a:xfrm>
        </p:spPr>
        <p:txBody>
          <a:bodyPr/>
          <a:lstStyle>
            <a:lvl1pPr marL="0" indent="0" algn="ctr">
              <a:buNone/>
              <a:defRPr sz="8640"/>
            </a:lvl1pPr>
            <a:lvl2pPr marL="1645920" indent="0" algn="ctr">
              <a:buNone/>
              <a:defRPr sz="7200"/>
            </a:lvl2pPr>
            <a:lvl3pPr marL="3291840" indent="0" algn="ctr">
              <a:buNone/>
              <a:defRPr sz="6480"/>
            </a:lvl3pPr>
            <a:lvl4pPr marL="4937760" indent="0" algn="ctr">
              <a:buNone/>
              <a:defRPr sz="5760"/>
            </a:lvl4pPr>
            <a:lvl5pPr marL="6583680" indent="0" algn="ctr">
              <a:buNone/>
              <a:defRPr sz="5760"/>
            </a:lvl5pPr>
            <a:lvl6pPr marL="8229600" indent="0" algn="ctr">
              <a:buNone/>
              <a:defRPr sz="5760"/>
            </a:lvl6pPr>
            <a:lvl7pPr marL="9875520" indent="0" algn="ctr">
              <a:buNone/>
              <a:defRPr sz="5760"/>
            </a:lvl7pPr>
            <a:lvl8pPr marL="11521440" indent="0" algn="ctr">
              <a:buNone/>
              <a:defRPr sz="5760"/>
            </a:lvl8pPr>
            <a:lvl9pPr marL="13167360" indent="0" algn="ctr">
              <a:buNone/>
              <a:defRPr sz="5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9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668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2" y="2336800"/>
            <a:ext cx="7098030" cy="37195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2" y="2336800"/>
            <a:ext cx="20882610" cy="371957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753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64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7" y="10942333"/>
            <a:ext cx="28392120" cy="18257517"/>
          </a:xfrm>
        </p:spPr>
        <p:txBody>
          <a:bodyPr anchor="b"/>
          <a:lstStyle>
            <a:lvl1pPr>
              <a:defRPr sz="2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7" y="29372573"/>
            <a:ext cx="28392120" cy="9601197"/>
          </a:xfrm>
        </p:spPr>
        <p:txBody>
          <a:bodyPr/>
          <a:lstStyle>
            <a:lvl1pPr marL="0" indent="0">
              <a:buNone/>
              <a:defRPr sz="8640">
                <a:solidFill>
                  <a:schemeClr val="tx1"/>
                </a:solidFill>
              </a:defRPr>
            </a:lvl1pPr>
            <a:lvl2pPr marL="164592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291840" indent="0">
              <a:buNone/>
              <a:defRPr sz="6480">
                <a:solidFill>
                  <a:schemeClr val="tx1">
                    <a:tint val="75000"/>
                  </a:schemeClr>
                </a:solidFill>
              </a:defRPr>
            </a:lvl3pPr>
            <a:lvl4pPr marL="49377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4pPr>
            <a:lvl5pPr marL="65836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5pPr>
            <a:lvl6pPr marL="822960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6pPr>
            <a:lvl7pPr marL="987552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7pPr>
            <a:lvl8pPr marL="1152144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8pPr>
            <a:lvl9pPr marL="1316736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7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11684000"/>
            <a:ext cx="13990320" cy="278485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00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336810"/>
            <a:ext cx="28392120" cy="84836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31" y="10759443"/>
            <a:ext cx="13926024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31" y="16032480"/>
            <a:ext cx="13926024" cy="23581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2" y="10759443"/>
            <a:ext cx="13994608" cy="5273037"/>
          </a:xfrm>
        </p:spPr>
        <p:txBody>
          <a:bodyPr anchor="b"/>
          <a:lstStyle>
            <a:lvl1pPr marL="0" indent="0">
              <a:buNone/>
              <a:defRPr sz="8640" b="1"/>
            </a:lvl1pPr>
            <a:lvl2pPr marL="1645920" indent="0">
              <a:buNone/>
              <a:defRPr sz="7200" b="1"/>
            </a:lvl2pPr>
            <a:lvl3pPr marL="3291840" indent="0">
              <a:buNone/>
              <a:defRPr sz="6480" b="1"/>
            </a:lvl3pPr>
            <a:lvl4pPr marL="4937760" indent="0">
              <a:buNone/>
              <a:defRPr sz="5760" b="1"/>
            </a:lvl4pPr>
            <a:lvl5pPr marL="6583680" indent="0">
              <a:buNone/>
              <a:defRPr sz="5760" b="1"/>
            </a:lvl5pPr>
            <a:lvl6pPr marL="8229600" indent="0">
              <a:buNone/>
              <a:defRPr sz="5760" b="1"/>
            </a:lvl6pPr>
            <a:lvl7pPr marL="9875520" indent="0">
              <a:buNone/>
              <a:defRPr sz="5760" b="1"/>
            </a:lvl7pPr>
            <a:lvl8pPr marL="11521440" indent="0">
              <a:buNone/>
              <a:defRPr sz="5760" b="1"/>
            </a:lvl8pPr>
            <a:lvl9pPr marL="13167360" indent="0">
              <a:buNone/>
              <a:defRPr sz="5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2" y="16032480"/>
            <a:ext cx="13994608" cy="235813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76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1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65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6319530"/>
            <a:ext cx="16664940" cy="31191200"/>
          </a:xfrm>
        </p:spPr>
        <p:txBody>
          <a:bodyPr/>
          <a:lstStyle>
            <a:lvl1pPr>
              <a:defRPr sz="11520"/>
            </a:lvl1pPr>
            <a:lvl2pPr>
              <a:defRPr sz="10080"/>
            </a:lvl2pPr>
            <a:lvl3pPr>
              <a:defRPr sz="864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701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2926080"/>
            <a:ext cx="10617041" cy="10241280"/>
          </a:xfrm>
        </p:spPr>
        <p:txBody>
          <a:bodyPr anchor="b"/>
          <a:lstStyle>
            <a:lvl1pPr>
              <a:defRPr sz="11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6319530"/>
            <a:ext cx="16664940" cy="31191200"/>
          </a:xfrm>
        </p:spPr>
        <p:txBody>
          <a:bodyPr anchor="t"/>
          <a:lstStyle>
            <a:lvl1pPr marL="0" indent="0">
              <a:buNone/>
              <a:defRPr sz="11520"/>
            </a:lvl1pPr>
            <a:lvl2pPr marL="1645920" indent="0">
              <a:buNone/>
              <a:defRPr sz="10080"/>
            </a:lvl2pPr>
            <a:lvl3pPr marL="3291840" indent="0">
              <a:buNone/>
              <a:defRPr sz="8640"/>
            </a:lvl3pPr>
            <a:lvl4pPr marL="4937760" indent="0">
              <a:buNone/>
              <a:defRPr sz="7200"/>
            </a:lvl4pPr>
            <a:lvl5pPr marL="6583680" indent="0">
              <a:buNone/>
              <a:defRPr sz="7200"/>
            </a:lvl5pPr>
            <a:lvl6pPr marL="8229600" indent="0">
              <a:buNone/>
              <a:defRPr sz="7200"/>
            </a:lvl6pPr>
            <a:lvl7pPr marL="9875520" indent="0">
              <a:buNone/>
              <a:defRPr sz="7200"/>
            </a:lvl7pPr>
            <a:lvl8pPr marL="11521440" indent="0">
              <a:buNone/>
              <a:defRPr sz="7200"/>
            </a:lvl8pPr>
            <a:lvl9pPr marL="13167360" indent="0">
              <a:buNone/>
              <a:defRPr sz="7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8" y="13167360"/>
            <a:ext cx="10617041" cy="24394163"/>
          </a:xfrm>
        </p:spPr>
        <p:txBody>
          <a:bodyPr/>
          <a:lstStyle>
            <a:lvl1pPr marL="0" indent="0">
              <a:buNone/>
              <a:defRPr sz="5760"/>
            </a:lvl1pPr>
            <a:lvl2pPr marL="1645920" indent="0">
              <a:buNone/>
              <a:defRPr sz="5040"/>
            </a:lvl2pPr>
            <a:lvl3pPr marL="3291840" indent="0">
              <a:buNone/>
              <a:defRPr sz="4320"/>
            </a:lvl3pPr>
            <a:lvl4pPr marL="4937760" indent="0">
              <a:buNone/>
              <a:defRPr sz="3600"/>
            </a:lvl4pPr>
            <a:lvl5pPr marL="6583680" indent="0">
              <a:buNone/>
              <a:defRPr sz="3600"/>
            </a:lvl5pPr>
            <a:lvl6pPr marL="8229600" indent="0">
              <a:buNone/>
              <a:defRPr sz="3600"/>
            </a:lvl6pPr>
            <a:lvl7pPr marL="9875520" indent="0">
              <a:buNone/>
              <a:defRPr sz="3600"/>
            </a:lvl7pPr>
            <a:lvl8pPr marL="11521440" indent="0">
              <a:buNone/>
              <a:defRPr sz="3600"/>
            </a:lvl8pPr>
            <a:lvl9pPr marL="13167360" indent="0">
              <a:buNone/>
              <a:defRPr sz="3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92175-18AA-4322-BDEA-B8EBFB8B030B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148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2336810"/>
            <a:ext cx="2839212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11684000"/>
            <a:ext cx="2839212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92175-18AA-4322-BDEA-B8EBFB8B030B}" type="datetimeFigureOut">
              <a:rPr lang="en-US" smtClean="0"/>
              <a:t>3/23/2018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40680650"/>
            <a:ext cx="1110996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40680650"/>
            <a:ext cx="740664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A491D-909E-4510-BDC5-346B46FBEE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56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91840" rtl="0" eaLnBrk="1" latinLnBrk="0" hangingPunct="1">
        <a:lnSpc>
          <a:spcPct val="90000"/>
        </a:lnSpc>
        <a:spcBef>
          <a:spcPct val="0"/>
        </a:spcBef>
        <a:buNone/>
        <a:defRPr sz="15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22960" indent="-822960" algn="l" defTabSz="3291840" rtl="0" eaLnBrk="1" latinLnBrk="0" hangingPunct="1">
        <a:lnSpc>
          <a:spcPct val="90000"/>
        </a:lnSpc>
        <a:spcBef>
          <a:spcPts val="36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1pPr>
      <a:lvl2pPr marL="24688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905256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234440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indent="-822960" algn="l" defTabSz="329184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2pPr>
      <a:lvl3pPr marL="32918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3pPr>
      <a:lvl4pPr marL="49377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5pPr>
      <a:lvl6pPr marL="822960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6pPr>
      <a:lvl7pPr marL="987552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7pPr>
      <a:lvl8pPr marL="1152144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8pPr>
      <a:lvl9pPr marL="13167360" algn="l" defTabSz="3291840" rtl="0" eaLnBrk="1" latinLnBrk="0" hangingPunct="1">
        <a:defRPr sz="6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.xml"/><Relationship Id="rId13" Type="http://schemas.openxmlformats.org/officeDocument/2006/relationships/image" Target="../media/image10.(null)"/><Relationship Id="rId18" Type="http://schemas.openxmlformats.org/officeDocument/2006/relationships/chart" Target="../charts/chart5.xml"/><Relationship Id="rId3" Type="http://schemas.openxmlformats.org/officeDocument/2006/relationships/image" Target="../media/image2.png"/><Relationship Id="rId7" Type="http://schemas.openxmlformats.org/officeDocument/2006/relationships/hyperlink" Target="https://github.com/CMU-SAFARI/Mosaic" TargetMode="External"/><Relationship Id="rId12" Type="http://schemas.openxmlformats.org/officeDocument/2006/relationships/image" Target="../media/image9.(null)"/><Relationship Id="rId17" Type="http://schemas.openxmlformats.org/officeDocument/2006/relationships/chart" Target="../charts/chart4.xml"/><Relationship Id="rId2" Type="http://schemas.openxmlformats.org/officeDocument/2006/relationships/image" Target="../media/image1.png"/><Relationship Id="rId16" Type="http://schemas.openxmlformats.org/officeDocument/2006/relationships/chart" Target="../charts/chart3.xml"/><Relationship Id="rId20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8.(null)"/><Relationship Id="rId5" Type="http://schemas.openxmlformats.org/officeDocument/2006/relationships/image" Target="../media/image4.png"/><Relationship Id="rId15" Type="http://schemas.openxmlformats.org/officeDocument/2006/relationships/chart" Target="../charts/chart2.xml"/><Relationship Id="rId10" Type="http://schemas.openxmlformats.org/officeDocument/2006/relationships/image" Target="../media/image7.(null)"/><Relationship Id="rId19" Type="http://schemas.openxmlformats.org/officeDocument/2006/relationships/chart" Target="../charts/chart6.xml"/><Relationship Id="rId4" Type="http://schemas.openxmlformats.org/officeDocument/2006/relationships/image" Target="../media/image3.png"/><Relationship Id="rId9" Type="http://schemas.openxmlformats.org/officeDocument/2006/relationships/image" Target="../media/image6.(null)"/><Relationship Id="rId14" Type="http://schemas.openxmlformats.org/officeDocument/2006/relationships/image" Target="../media/image1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Rectangle 421">
            <a:extLst>
              <a:ext uri="{FF2B5EF4-FFF2-40B4-BE49-F238E27FC236}">
                <a16:creationId xmlns:a16="http://schemas.microsoft.com/office/drawing/2014/main" id="{55839CBA-D096-4882-BD18-27092BACD8CC}"/>
              </a:ext>
            </a:extLst>
          </p:cNvPr>
          <p:cNvSpPr/>
          <p:nvPr/>
        </p:nvSpPr>
        <p:spPr>
          <a:xfrm>
            <a:off x="24675" y="27125106"/>
            <a:ext cx="32872279" cy="112131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1CBCD8-0E04-4324-9D8A-C211F4286B0E}"/>
              </a:ext>
            </a:extLst>
          </p:cNvPr>
          <p:cNvSpPr/>
          <p:nvPr/>
        </p:nvSpPr>
        <p:spPr>
          <a:xfrm>
            <a:off x="0" y="0"/>
            <a:ext cx="32918400" cy="5715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F419FB7-679F-44EE-828D-C0F7CE2205BD}"/>
              </a:ext>
            </a:extLst>
          </p:cNvPr>
          <p:cNvSpPr txBox="1">
            <a:spLocks/>
          </p:cNvSpPr>
          <p:nvPr/>
        </p:nvSpPr>
        <p:spPr>
          <a:xfrm>
            <a:off x="0" y="255590"/>
            <a:ext cx="32918400" cy="2182810"/>
          </a:xfrm>
          <a:prstGeom prst="rect">
            <a:avLst/>
          </a:prstGeom>
          <a:effectLst/>
        </p:spPr>
        <p:txBody>
          <a:bodyPr>
            <a:noAutofit/>
          </a:bodyPr>
          <a:lstStyle>
            <a:lvl1pPr algn="ctr" defTabSz="3762024" rtl="0" eaLnBrk="1" latinLnBrk="0" hangingPunct="1">
              <a:spcBef>
                <a:spcPct val="0"/>
              </a:spcBef>
              <a:buNone/>
              <a:defRPr sz="18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US" sz="8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MASK: Redesigning the GPU Memory Hierarchy </a:t>
            </a:r>
          </a:p>
          <a:p>
            <a:pPr>
              <a:lnSpc>
                <a:spcPct val="90000"/>
              </a:lnSpc>
            </a:pPr>
            <a:r>
              <a:rPr lang="en-US" sz="80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to Support Multi-Application Concurrency </a:t>
            </a:r>
            <a:endParaRPr lang="en-US" sz="80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0480033-04FB-4038-91EF-C3083A5A1240}"/>
              </a:ext>
            </a:extLst>
          </p:cNvPr>
          <p:cNvSpPr txBox="1">
            <a:spLocks/>
          </p:cNvSpPr>
          <p:nvPr/>
        </p:nvSpPr>
        <p:spPr>
          <a:xfrm>
            <a:off x="0" y="2628900"/>
            <a:ext cx="32918399" cy="896813"/>
          </a:xfrm>
          <a:prstGeom prst="rect">
            <a:avLst/>
          </a:prstGeom>
        </p:spPr>
        <p:txBody>
          <a:bodyPr>
            <a:noAutofit/>
          </a:bodyPr>
          <a:lstStyle>
            <a:lvl1pPr marL="1410759" indent="-1410759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056645" indent="-1175633" algn="l" defTabSz="376202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702531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543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464555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5567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6580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7592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8604" indent="-940506" algn="l" defTabSz="376202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b="1" i="1" dirty="0"/>
              <a:t>Rachata Ausavarungnirun</a:t>
            </a:r>
            <a:r>
              <a:rPr lang="en-US" sz="4400" i="1" dirty="0"/>
              <a:t>,</a:t>
            </a:r>
            <a:r>
              <a:rPr lang="en-US" sz="4400" b="1" i="1" dirty="0"/>
              <a:t> </a:t>
            </a:r>
            <a:r>
              <a:rPr lang="en-US" sz="4400" i="1" dirty="0"/>
              <a:t>Vance Miller, Joshua </a:t>
            </a:r>
            <a:r>
              <a:rPr lang="en-US" sz="4400" i="1" dirty="0" err="1"/>
              <a:t>Landgraf</a:t>
            </a:r>
            <a:r>
              <a:rPr lang="en-US" sz="4400" i="1" dirty="0"/>
              <a:t>, Saugata Ghose, Jayneel Gandhi, Adwait Jog, Christopher J. Rossbach, Onur Mutlu</a:t>
            </a:r>
          </a:p>
        </p:txBody>
      </p:sp>
      <p:pic>
        <p:nvPicPr>
          <p:cNvPr id="15" name="Picture 14" descr="safari.png">
            <a:extLst>
              <a:ext uri="{FF2B5EF4-FFF2-40B4-BE49-F238E27FC236}">
                <a16:creationId xmlns:a16="http://schemas.microsoft.com/office/drawing/2014/main" id="{D9FCF963-2C90-407F-B22F-5C389276AEB3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388929" y="3921072"/>
            <a:ext cx="4039343" cy="1168742"/>
          </a:xfrm>
          <a:prstGeom prst="rect">
            <a:avLst/>
          </a:prstGeom>
        </p:spPr>
      </p:pic>
      <p:pic>
        <p:nvPicPr>
          <p:cNvPr id="16" name="Picture 8" descr="Image result for UT Austin logo">
            <a:extLst>
              <a:ext uri="{FF2B5EF4-FFF2-40B4-BE49-F238E27FC236}">
                <a16:creationId xmlns:a16="http://schemas.microsoft.com/office/drawing/2014/main" id="{726AAA7F-7EE8-42CA-A18D-E19A43893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9993" y="3140459"/>
            <a:ext cx="6069133" cy="2955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arnegie Mellon University logo - stacked">
            <a:extLst>
              <a:ext uri="{FF2B5EF4-FFF2-40B4-BE49-F238E27FC236}">
                <a16:creationId xmlns:a16="http://schemas.microsoft.com/office/drawing/2014/main" id="{5837C5D9-B63B-4F9C-88FC-368671744A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8651" y="3676129"/>
            <a:ext cx="7111772" cy="174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Image result for eth zurich logo no background">
            <a:extLst>
              <a:ext uri="{FF2B5EF4-FFF2-40B4-BE49-F238E27FC236}">
                <a16:creationId xmlns:a16="http://schemas.microsoft.com/office/drawing/2014/main" id="{1465ED2F-90D6-4AC4-A9F1-21F2E62F02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7669" y="4105804"/>
            <a:ext cx="4863438" cy="798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0" descr="Image result for vmware research no background logo">
            <a:extLst>
              <a:ext uri="{FF2B5EF4-FFF2-40B4-BE49-F238E27FC236}">
                <a16:creationId xmlns:a16="http://schemas.microsoft.com/office/drawing/2014/main" id="{023AD119-21E8-439A-BC09-2B39DF62E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0553" y="4097213"/>
            <a:ext cx="5297092" cy="863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7" name="Group 66">
            <a:extLst>
              <a:ext uri="{FF2B5EF4-FFF2-40B4-BE49-F238E27FC236}">
                <a16:creationId xmlns:a16="http://schemas.microsoft.com/office/drawing/2014/main" id="{DD22EBFB-E69E-4638-8A0B-65AA49E15F03}"/>
              </a:ext>
            </a:extLst>
          </p:cNvPr>
          <p:cNvGrpSpPr/>
          <p:nvPr/>
        </p:nvGrpSpPr>
        <p:grpSpPr>
          <a:xfrm>
            <a:off x="2336852" y="7664909"/>
            <a:ext cx="12805732" cy="7654075"/>
            <a:chOff x="-50119" y="1146480"/>
            <a:chExt cx="9067308" cy="541959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FCBE3D9F-686D-4EB1-B628-4215AE468A93}"/>
                </a:ext>
              </a:extLst>
            </p:cNvPr>
            <p:cNvSpPr/>
            <p:nvPr/>
          </p:nvSpPr>
          <p:spPr>
            <a:xfrm>
              <a:off x="2107359" y="1146481"/>
              <a:ext cx="1558637" cy="78970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i="1" dirty="0"/>
                <a:t>GPU Core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F858F24E-C577-4EBA-B6CF-A682BE93952B}"/>
                </a:ext>
              </a:extLst>
            </p:cNvPr>
            <p:cNvSpPr/>
            <p:nvPr/>
          </p:nvSpPr>
          <p:spPr>
            <a:xfrm>
              <a:off x="2107359" y="1936190"/>
              <a:ext cx="1558637" cy="44718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i="1" dirty="0">
                  <a:solidFill>
                    <a:schemeClr val="tx1"/>
                  </a:solidFill>
                </a:rPr>
                <a:t>Private TLB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49F281D-F052-4FAF-AE16-00484BCA8655}"/>
                </a:ext>
              </a:extLst>
            </p:cNvPr>
            <p:cNvSpPr/>
            <p:nvPr/>
          </p:nvSpPr>
          <p:spPr>
            <a:xfrm>
              <a:off x="5725301" y="1146480"/>
              <a:ext cx="1558637" cy="78970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i="1" dirty="0"/>
                <a:t>GPU Core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0274D37F-25A2-4B06-89FB-7DCD1431B512}"/>
                </a:ext>
              </a:extLst>
            </p:cNvPr>
            <p:cNvSpPr/>
            <p:nvPr/>
          </p:nvSpPr>
          <p:spPr>
            <a:xfrm>
              <a:off x="3919016" y="1146481"/>
              <a:ext cx="1558637" cy="78970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i="1" dirty="0"/>
                <a:t>GPU Core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F9C3CAF-3ED2-433C-A314-D6C93DE6493E}"/>
                </a:ext>
              </a:extLst>
            </p:cNvPr>
            <p:cNvSpPr/>
            <p:nvPr/>
          </p:nvSpPr>
          <p:spPr>
            <a:xfrm>
              <a:off x="325316" y="1149244"/>
              <a:ext cx="1558637" cy="78970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i="1" dirty="0"/>
                <a:t>GPU Core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C216AA8-2ADB-4645-BDF5-388CDDB6D6BB}"/>
                </a:ext>
              </a:extLst>
            </p:cNvPr>
            <p:cNvSpPr/>
            <p:nvPr/>
          </p:nvSpPr>
          <p:spPr>
            <a:xfrm>
              <a:off x="2470451" y="2999084"/>
              <a:ext cx="2089474" cy="576272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i="1" dirty="0">
                  <a:solidFill>
                    <a:schemeClr val="tx1"/>
                  </a:solidFill>
                </a:rPr>
                <a:t>Shared TLB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D30C9065-4DB5-4976-9EAE-4649DB025022}"/>
                </a:ext>
              </a:extLst>
            </p:cNvPr>
            <p:cNvSpPr/>
            <p:nvPr/>
          </p:nvSpPr>
          <p:spPr>
            <a:xfrm>
              <a:off x="325316" y="1938953"/>
              <a:ext cx="1558637" cy="44718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i="1" dirty="0">
                  <a:solidFill>
                    <a:schemeClr val="tx1"/>
                  </a:solidFill>
                </a:rPr>
                <a:t>Private TLB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B685FE4-B6F1-46B2-B4E3-C26CC82C5DE3}"/>
                </a:ext>
              </a:extLst>
            </p:cNvPr>
            <p:cNvSpPr/>
            <p:nvPr/>
          </p:nvSpPr>
          <p:spPr>
            <a:xfrm>
              <a:off x="2469308" y="3987646"/>
              <a:ext cx="2089474" cy="74764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i="1" dirty="0">
                  <a:solidFill>
                    <a:schemeClr val="tx1"/>
                  </a:solidFill>
                </a:rPr>
                <a:t>Page Table Walkers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24CE5FF-BFF9-4E6B-913F-2D6F91F90E61}"/>
                </a:ext>
              </a:extLst>
            </p:cNvPr>
            <p:cNvSpPr/>
            <p:nvPr/>
          </p:nvSpPr>
          <p:spPr>
            <a:xfrm>
              <a:off x="2181466" y="5007723"/>
              <a:ext cx="2585343" cy="77917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i="1" dirty="0">
                  <a:solidFill>
                    <a:schemeClr val="tx1"/>
                  </a:solidFill>
                </a:rPr>
                <a:t>Page Table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19B9BBD-38E2-473B-8BA9-A7A522B59F07}"/>
                </a:ext>
              </a:extLst>
            </p:cNvPr>
            <p:cNvSpPr/>
            <p:nvPr/>
          </p:nvSpPr>
          <p:spPr>
            <a:xfrm>
              <a:off x="3919015" y="1936248"/>
              <a:ext cx="1558637" cy="44718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i="1" dirty="0">
                  <a:solidFill>
                    <a:schemeClr val="tx1"/>
                  </a:solidFill>
                </a:rPr>
                <a:t>Private TLB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6AEEF36-3617-490F-B6CA-CD2BE971323C}"/>
                </a:ext>
              </a:extLst>
            </p:cNvPr>
            <p:cNvSpPr/>
            <p:nvPr/>
          </p:nvSpPr>
          <p:spPr>
            <a:xfrm>
              <a:off x="5725301" y="1942276"/>
              <a:ext cx="1558637" cy="44718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i="1" dirty="0">
                  <a:solidFill>
                    <a:schemeClr val="tx1"/>
                  </a:solidFill>
                </a:rPr>
                <a:t>Private TLB</a:t>
              </a:r>
            </a:p>
          </p:txBody>
        </p:sp>
        <p:sp>
          <p:nvSpPr>
            <p:cNvPr id="32" name="Arrow: Down 31">
              <a:extLst>
                <a:ext uri="{FF2B5EF4-FFF2-40B4-BE49-F238E27FC236}">
                  <a16:creationId xmlns:a16="http://schemas.microsoft.com/office/drawing/2014/main" id="{7CAADB5D-17A4-490D-8368-A4442B934E50}"/>
                </a:ext>
              </a:extLst>
            </p:cNvPr>
            <p:cNvSpPr/>
            <p:nvPr/>
          </p:nvSpPr>
          <p:spPr>
            <a:xfrm>
              <a:off x="2626764" y="2493360"/>
              <a:ext cx="217932" cy="434273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Arrow: Down 32">
              <a:extLst>
                <a:ext uri="{FF2B5EF4-FFF2-40B4-BE49-F238E27FC236}">
                  <a16:creationId xmlns:a16="http://schemas.microsoft.com/office/drawing/2014/main" id="{5DBA8322-62D8-4131-8978-1A4CE893060F}"/>
                </a:ext>
              </a:extLst>
            </p:cNvPr>
            <p:cNvSpPr/>
            <p:nvPr/>
          </p:nvSpPr>
          <p:spPr>
            <a:xfrm>
              <a:off x="3331363" y="3628837"/>
              <a:ext cx="429354" cy="310508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Arrow: Down 33">
              <a:extLst>
                <a:ext uri="{FF2B5EF4-FFF2-40B4-BE49-F238E27FC236}">
                  <a16:creationId xmlns:a16="http://schemas.microsoft.com/office/drawing/2014/main" id="{46E6A79F-A827-4338-ADDE-B6A5DA6B8F63}"/>
                </a:ext>
              </a:extLst>
            </p:cNvPr>
            <p:cNvSpPr/>
            <p:nvPr/>
          </p:nvSpPr>
          <p:spPr>
            <a:xfrm>
              <a:off x="3162763" y="2481518"/>
              <a:ext cx="217932" cy="434273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Arrow: Down 34">
              <a:extLst>
                <a:ext uri="{FF2B5EF4-FFF2-40B4-BE49-F238E27FC236}">
                  <a16:creationId xmlns:a16="http://schemas.microsoft.com/office/drawing/2014/main" id="{8BF25AAD-C87A-46FF-9AE3-E506DFCE0998}"/>
                </a:ext>
              </a:extLst>
            </p:cNvPr>
            <p:cNvSpPr/>
            <p:nvPr/>
          </p:nvSpPr>
          <p:spPr>
            <a:xfrm>
              <a:off x="3701083" y="2493360"/>
              <a:ext cx="217932" cy="434273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Arrow: Down 35">
              <a:extLst>
                <a:ext uri="{FF2B5EF4-FFF2-40B4-BE49-F238E27FC236}">
                  <a16:creationId xmlns:a16="http://schemas.microsoft.com/office/drawing/2014/main" id="{AAC9A832-6D73-4C12-9E91-FC37ECD5E6A6}"/>
                </a:ext>
              </a:extLst>
            </p:cNvPr>
            <p:cNvSpPr/>
            <p:nvPr/>
          </p:nvSpPr>
          <p:spPr>
            <a:xfrm>
              <a:off x="4237082" y="2481518"/>
              <a:ext cx="217932" cy="434273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A2712161-1C4F-48FB-AB15-DDC162C5D62F}"/>
                </a:ext>
              </a:extLst>
            </p:cNvPr>
            <p:cNvCxnSpPr>
              <a:cxnSpLocks/>
            </p:cNvCxnSpPr>
            <p:nvPr/>
          </p:nvCxnSpPr>
          <p:spPr>
            <a:xfrm>
              <a:off x="462583" y="2695575"/>
              <a:ext cx="8221540" cy="0"/>
            </a:xfrm>
            <a:prstGeom prst="straightConnector1">
              <a:avLst/>
            </a:prstGeom>
            <a:ln w="44450">
              <a:solidFill>
                <a:schemeClr val="tx1"/>
              </a:solidFill>
              <a:prstDash val="dash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Arrow: Down 37">
              <a:extLst>
                <a:ext uri="{FF2B5EF4-FFF2-40B4-BE49-F238E27FC236}">
                  <a16:creationId xmlns:a16="http://schemas.microsoft.com/office/drawing/2014/main" id="{9F77F93D-E391-429A-A745-2621E914C673}"/>
                </a:ext>
              </a:extLst>
            </p:cNvPr>
            <p:cNvSpPr/>
            <p:nvPr/>
          </p:nvSpPr>
          <p:spPr>
            <a:xfrm>
              <a:off x="2626764" y="2493360"/>
              <a:ext cx="217932" cy="434273"/>
            </a:xfrm>
            <a:prstGeom prst="downArrow">
              <a:avLst/>
            </a:prstGeom>
            <a:solidFill>
              <a:srgbClr val="FF00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Arrow: Down 38">
              <a:extLst>
                <a:ext uri="{FF2B5EF4-FFF2-40B4-BE49-F238E27FC236}">
                  <a16:creationId xmlns:a16="http://schemas.microsoft.com/office/drawing/2014/main" id="{C61CFB32-83FE-4A98-BC6D-40864956E50D}"/>
                </a:ext>
              </a:extLst>
            </p:cNvPr>
            <p:cNvSpPr/>
            <p:nvPr/>
          </p:nvSpPr>
          <p:spPr>
            <a:xfrm>
              <a:off x="3162763" y="2481518"/>
              <a:ext cx="217932" cy="434273"/>
            </a:xfrm>
            <a:prstGeom prst="downArrow">
              <a:avLst/>
            </a:prstGeom>
            <a:solidFill>
              <a:srgbClr val="FF00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Arrow: Down 39">
              <a:extLst>
                <a:ext uri="{FF2B5EF4-FFF2-40B4-BE49-F238E27FC236}">
                  <a16:creationId xmlns:a16="http://schemas.microsoft.com/office/drawing/2014/main" id="{459F328F-928A-4020-A5A3-D005CAC1B408}"/>
                </a:ext>
              </a:extLst>
            </p:cNvPr>
            <p:cNvSpPr/>
            <p:nvPr/>
          </p:nvSpPr>
          <p:spPr>
            <a:xfrm>
              <a:off x="3701083" y="2493360"/>
              <a:ext cx="217932" cy="434273"/>
            </a:xfrm>
            <a:prstGeom prst="downArrow">
              <a:avLst/>
            </a:prstGeom>
            <a:solidFill>
              <a:srgbClr val="FF00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Arrow: Down 40">
              <a:extLst>
                <a:ext uri="{FF2B5EF4-FFF2-40B4-BE49-F238E27FC236}">
                  <a16:creationId xmlns:a16="http://schemas.microsoft.com/office/drawing/2014/main" id="{6959BC21-9383-46C5-85AB-DE87738962D4}"/>
                </a:ext>
              </a:extLst>
            </p:cNvPr>
            <p:cNvSpPr/>
            <p:nvPr/>
          </p:nvSpPr>
          <p:spPr>
            <a:xfrm>
              <a:off x="4237082" y="2481518"/>
              <a:ext cx="217932" cy="434273"/>
            </a:xfrm>
            <a:prstGeom prst="downArrow">
              <a:avLst/>
            </a:prstGeom>
            <a:solidFill>
              <a:srgbClr val="FF0000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Arrow: Up-Down 41">
              <a:extLst>
                <a:ext uri="{FF2B5EF4-FFF2-40B4-BE49-F238E27FC236}">
                  <a16:creationId xmlns:a16="http://schemas.microsoft.com/office/drawing/2014/main" id="{F552EEA2-1A49-4E18-A4C4-F21CA1DCF927}"/>
                </a:ext>
              </a:extLst>
            </p:cNvPr>
            <p:cNvSpPr/>
            <p:nvPr/>
          </p:nvSpPr>
          <p:spPr>
            <a:xfrm>
              <a:off x="2765900" y="4757128"/>
              <a:ext cx="89324" cy="231915"/>
            </a:xfrm>
            <a:prstGeom prst="upDownArrow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Arrow: Up-Down 42">
              <a:extLst>
                <a:ext uri="{FF2B5EF4-FFF2-40B4-BE49-F238E27FC236}">
                  <a16:creationId xmlns:a16="http://schemas.microsoft.com/office/drawing/2014/main" id="{B0A41232-C86E-4DFE-8E57-A471C5B8B4B8}"/>
                </a:ext>
              </a:extLst>
            </p:cNvPr>
            <p:cNvSpPr/>
            <p:nvPr/>
          </p:nvSpPr>
          <p:spPr>
            <a:xfrm>
              <a:off x="3043129" y="4757604"/>
              <a:ext cx="89324" cy="231915"/>
            </a:xfrm>
            <a:prstGeom prst="upDownArrow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Arrow: Up-Down 43">
              <a:extLst>
                <a:ext uri="{FF2B5EF4-FFF2-40B4-BE49-F238E27FC236}">
                  <a16:creationId xmlns:a16="http://schemas.microsoft.com/office/drawing/2014/main" id="{0D1B8519-D93F-42A9-8BE0-15B3E517BB8C}"/>
                </a:ext>
              </a:extLst>
            </p:cNvPr>
            <p:cNvSpPr/>
            <p:nvPr/>
          </p:nvSpPr>
          <p:spPr>
            <a:xfrm>
              <a:off x="3320358" y="4756176"/>
              <a:ext cx="89324" cy="231915"/>
            </a:xfrm>
            <a:prstGeom prst="upDownArrow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Arrow: Up-Down 44">
              <a:extLst>
                <a:ext uri="{FF2B5EF4-FFF2-40B4-BE49-F238E27FC236}">
                  <a16:creationId xmlns:a16="http://schemas.microsoft.com/office/drawing/2014/main" id="{BC402F6A-D3B2-4DF9-9242-7B145DE85AD1}"/>
                </a:ext>
              </a:extLst>
            </p:cNvPr>
            <p:cNvSpPr/>
            <p:nvPr/>
          </p:nvSpPr>
          <p:spPr>
            <a:xfrm>
              <a:off x="3597587" y="4756652"/>
              <a:ext cx="89324" cy="231915"/>
            </a:xfrm>
            <a:prstGeom prst="upDownArrow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Arrow: Up-Down 45">
              <a:extLst>
                <a:ext uri="{FF2B5EF4-FFF2-40B4-BE49-F238E27FC236}">
                  <a16:creationId xmlns:a16="http://schemas.microsoft.com/office/drawing/2014/main" id="{BE7D5AA0-FDEB-49AC-B021-127494B439C1}"/>
                </a:ext>
              </a:extLst>
            </p:cNvPr>
            <p:cNvSpPr/>
            <p:nvPr/>
          </p:nvSpPr>
          <p:spPr>
            <a:xfrm>
              <a:off x="3882510" y="4755700"/>
              <a:ext cx="89324" cy="231915"/>
            </a:xfrm>
            <a:prstGeom prst="upDownArrow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Arrow: Up-Down 46">
              <a:extLst>
                <a:ext uri="{FF2B5EF4-FFF2-40B4-BE49-F238E27FC236}">
                  <a16:creationId xmlns:a16="http://schemas.microsoft.com/office/drawing/2014/main" id="{DE81952C-5247-43AE-B77A-3CD10E334231}"/>
                </a:ext>
              </a:extLst>
            </p:cNvPr>
            <p:cNvSpPr/>
            <p:nvPr/>
          </p:nvSpPr>
          <p:spPr>
            <a:xfrm>
              <a:off x="4159739" y="4756176"/>
              <a:ext cx="89324" cy="231915"/>
            </a:xfrm>
            <a:prstGeom prst="upDownArrow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Arrow: Up-Down 47">
              <a:extLst>
                <a:ext uri="{FF2B5EF4-FFF2-40B4-BE49-F238E27FC236}">
                  <a16:creationId xmlns:a16="http://schemas.microsoft.com/office/drawing/2014/main" id="{AA6243E1-3592-4328-B2AA-788064C9FCDA}"/>
                </a:ext>
              </a:extLst>
            </p:cNvPr>
            <p:cNvSpPr/>
            <p:nvPr/>
          </p:nvSpPr>
          <p:spPr>
            <a:xfrm>
              <a:off x="2764757" y="4757128"/>
              <a:ext cx="89324" cy="231915"/>
            </a:xfrm>
            <a:prstGeom prst="upDown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Arrow: Up-Down 48">
              <a:extLst>
                <a:ext uri="{FF2B5EF4-FFF2-40B4-BE49-F238E27FC236}">
                  <a16:creationId xmlns:a16="http://schemas.microsoft.com/office/drawing/2014/main" id="{A4C06EB0-4E2E-4CFC-995C-FE4EDD075E0E}"/>
                </a:ext>
              </a:extLst>
            </p:cNvPr>
            <p:cNvSpPr/>
            <p:nvPr/>
          </p:nvSpPr>
          <p:spPr>
            <a:xfrm>
              <a:off x="3041986" y="4757604"/>
              <a:ext cx="89324" cy="231915"/>
            </a:xfrm>
            <a:prstGeom prst="upDown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Arrow: Up-Down 49">
              <a:extLst>
                <a:ext uri="{FF2B5EF4-FFF2-40B4-BE49-F238E27FC236}">
                  <a16:creationId xmlns:a16="http://schemas.microsoft.com/office/drawing/2014/main" id="{2ED66112-6AFE-4A0F-BA50-E97F567E452D}"/>
                </a:ext>
              </a:extLst>
            </p:cNvPr>
            <p:cNvSpPr/>
            <p:nvPr/>
          </p:nvSpPr>
          <p:spPr>
            <a:xfrm>
              <a:off x="3319215" y="4756176"/>
              <a:ext cx="89324" cy="231915"/>
            </a:xfrm>
            <a:prstGeom prst="upDown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Arrow: Up-Down 50">
              <a:extLst>
                <a:ext uri="{FF2B5EF4-FFF2-40B4-BE49-F238E27FC236}">
                  <a16:creationId xmlns:a16="http://schemas.microsoft.com/office/drawing/2014/main" id="{D031C714-C26F-4A36-B10F-ACB872FA49E1}"/>
                </a:ext>
              </a:extLst>
            </p:cNvPr>
            <p:cNvSpPr/>
            <p:nvPr/>
          </p:nvSpPr>
          <p:spPr>
            <a:xfrm>
              <a:off x="3596444" y="4756652"/>
              <a:ext cx="89324" cy="231915"/>
            </a:xfrm>
            <a:prstGeom prst="upDown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Arrow: Up-Down 51">
              <a:extLst>
                <a:ext uri="{FF2B5EF4-FFF2-40B4-BE49-F238E27FC236}">
                  <a16:creationId xmlns:a16="http://schemas.microsoft.com/office/drawing/2014/main" id="{043DD472-5FFC-412D-B861-8BE2B66878B7}"/>
                </a:ext>
              </a:extLst>
            </p:cNvPr>
            <p:cNvSpPr/>
            <p:nvPr/>
          </p:nvSpPr>
          <p:spPr>
            <a:xfrm>
              <a:off x="3881367" y="4755700"/>
              <a:ext cx="89324" cy="231915"/>
            </a:xfrm>
            <a:prstGeom prst="upDown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Arrow: Up-Down 52">
              <a:extLst>
                <a:ext uri="{FF2B5EF4-FFF2-40B4-BE49-F238E27FC236}">
                  <a16:creationId xmlns:a16="http://schemas.microsoft.com/office/drawing/2014/main" id="{A22EAA9B-75AF-4DAA-8A7D-56654EB24FDD}"/>
                </a:ext>
              </a:extLst>
            </p:cNvPr>
            <p:cNvSpPr/>
            <p:nvPr/>
          </p:nvSpPr>
          <p:spPr>
            <a:xfrm>
              <a:off x="4158596" y="4756176"/>
              <a:ext cx="89324" cy="231915"/>
            </a:xfrm>
            <a:prstGeom prst="upDownArrow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Rounded Rectangle 163">
              <a:extLst>
                <a:ext uri="{FF2B5EF4-FFF2-40B4-BE49-F238E27FC236}">
                  <a16:creationId xmlns:a16="http://schemas.microsoft.com/office/drawing/2014/main" id="{F7DED8B3-6140-4936-BC49-936C995500CC}"/>
                </a:ext>
              </a:extLst>
            </p:cNvPr>
            <p:cNvSpPr/>
            <p:nvPr/>
          </p:nvSpPr>
          <p:spPr>
            <a:xfrm>
              <a:off x="4585148" y="2646425"/>
              <a:ext cx="3233741" cy="1215317"/>
            </a:xfrm>
            <a:prstGeom prst="roundRect">
              <a:avLst>
                <a:gd name="adj" fmla="val 9162"/>
              </a:avLst>
            </a:prstGeom>
            <a:noFill/>
            <a:ln w="254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FF0000"/>
                  </a:solidFill>
                </a:rPr>
                <a:t>High TLB Contention</a:t>
              </a:r>
            </a:p>
          </p:txBody>
        </p:sp>
        <p:sp>
          <p:nvSpPr>
            <p:cNvPr id="55" name="Rounded Rectangle 163">
              <a:extLst>
                <a:ext uri="{FF2B5EF4-FFF2-40B4-BE49-F238E27FC236}">
                  <a16:creationId xmlns:a16="http://schemas.microsoft.com/office/drawing/2014/main" id="{15831952-4924-4075-9CB2-8075881AA59B}"/>
                </a:ext>
              </a:extLst>
            </p:cNvPr>
            <p:cNvSpPr/>
            <p:nvPr/>
          </p:nvSpPr>
          <p:spPr>
            <a:xfrm>
              <a:off x="-50119" y="4079691"/>
              <a:ext cx="2642317" cy="1463376"/>
            </a:xfrm>
            <a:prstGeom prst="roundRect">
              <a:avLst>
                <a:gd name="adj" fmla="val 9162"/>
              </a:avLst>
            </a:prstGeom>
            <a:noFill/>
            <a:ln w="254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FF0000"/>
                  </a:solidFill>
                </a:rPr>
                <a:t>High latency page walks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D9BBFFAE-0A22-4869-9A1C-5154EDD4AAE4}"/>
                </a:ext>
              </a:extLst>
            </p:cNvPr>
            <p:cNvSpPr/>
            <p:nvPr/>
          </p:nvSpPr>
          <p:spPr>
            <a:xfrm>
              <a:off x="2181465" y="5786898"/>
              <a:ext cx="2585343" cy="77917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i="1" dirty="0">
                  <a:solidFill>
                    <a:schemeClr val="tx1"/>
                  </a:solidFill>
                </a:rPr>
                <a:t>Data</a:t>
              </a:r>
            </a:p>
          </p:txBody>
        </p:sp>
        <p:sp>
          <p:nvSpPr>
            <p:cNvPr id="60" name="Rounded Rectangle 163">
              <a:extLst>
                <a:ext uri="{FF2B5EF4-FFF2-40B4-BE49-F238E27FC236}">
                  <a16:creationId xmlns:a16="http://schemas.microsoft.com/office/drawing/2014/main" id="{9E04701F-3574-4105-901C-50FFD4D010BE}"/>
                </a:ext>
              </a:extLst>
            </p:cNvPr>
            <p:cNvSpPr/>
            <p:nvPr/>
          </p:nvSpPr>
          <p:spPr>
            <a:xfrm>
              <a:off x="7410312" y="2222132"/>
              <a:ext cx="1606877" cy="585592"/>
            </a:xfrm>
            <a:prstGeom prst="roundRect">
              <a:avLst>
                <a:gd name="adj" fmla="val 9162"/>
              </a:avLst>
            </a:prstGeom>
            <a:noFill/>
            <a:ln w="254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i="1" dirty="0">
                  <a:solidFill>
                    <a:schemeClr val="tx1"/>
                  </a:solidFill>
                </a:rPr>
                <a:t>Private</a:t>
              </a:r>
            </a:p>
          </p:txBody>
        </p:sp>
        <p:sp>
          <p:nvSpPr>
            <p:cNvPr id="61" name="Rounded Rectangle 163">
              <a:extLst>
                <a:ext uri="{FF2B5EF4-FFF2-40B4-BE49-F238E27FC236}">
                  <a16:creationId xmlns:a16="http://schemas.microsoft.com/office/drawing/2014/main" id="{02223770-3B7B-4AC5-B0B0-1DCA6676F281}"/>
                </a:ext>
              </a:extLst>
            </p:cNvPr>
            <p:cNvSpPr/>
            <p:nvPr/>
          </p:nvSpPr>
          <p:spPr>
            <a:xfrm>
              <a:off x="7410312" y="2542955"/>
              <a:ext cx="1606877" cy="585592"/>
            </a:xfrm>
            <a:prstGeom prst="roundRect">
              <a:avLst>
                <a:gd name="adj" fmla="val 9162"/>
              </a:avLst>
            </a:prstGeom>
            <a:noFill/>
            <a:ln w="254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i="1" dirty="0">
                  <a:solidFill>
                    <a:schemeClr val="tx1"/>
                  </a:solidFill>
                </a:rPr>
                <a:t>Shared</a:t>
              </a:r>
            </a:p>
          </p:txBody>
        </p:sp>
      </p:grpSp>
      <p:sp>
        <p:nvSpPr>
          <p:cNvPr id="74" name="Rectangle 73">
            <a:extLst>
              <a:ext uri="{FF2B5EF4-FFF2-40B4-BE49-F238E27FC236}">
                <a16:creationId xmlns:a16="http://schemas.microsoft.com/office/drawing/2014/main" id="{284C31DA-7E33-46F6-87F4-9B6196A57693}"/>
              </a:ext>
            </a:extLst>
          </p:cNvPr>
          <p:cNvSpPr/>
          <p:nvPr/>
        </p:nvSpPr>
        <p:spPr>
          <a:xfrm>
            <a:off x="16861099" y="5902416"/>
            <a:ext cx="15108623" cy="10926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6500" b="1" i="1" dirty="0"/>
              <a:t>Performance Impact of Address Translation</a:t>
            </a:r>
          </a:p>
        </p:txBody>
      </p:sp>
      <p:sp>
        <p:nvSpPr>
          <p:cNvPr id="426" name="TextBox 425">
            <a:extLst>
              <a:ext uri="{FF2B5EF4-FFF2-40B4-BE49-F238E27FC236}">
                <a16:creationId xmlns:a16="http://schemas.microsoft.com/office/drawing/2014/main" id="{2BCAFA7F-19F4-4A0C-80F7-E1596DB0515E}"/>
              </a:ext>
            </a:extLst>
          </p:cNvPr>
          <p:cNvSpPr txBox="1"/>
          <p:nvPr/>
        </p:nvSpPr>
        <p:spPr>
          <a:xfrm>
            <a:off x="25790972" y="31394179"/>
            <a:ext cx="2641109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500" b="1" i="1" dirty="0"/>
              <a:t>Results</a:t>
            </a:r>
          </a:p>
        </p:txBody>
      </p:sp>
      <p:sp>
        <p:nvSpPr>
          <p:cNvPr id="418" name="Content Placeholder 2">
            <a:extLst>
              <a:ext uri="{FF2B5EF4-FFF2-40B4-BE49-F238E27FC236}">
                <a16:creationId xmlns:a16="http://schemas.microsoft.com/office/drawing/2014/main" id="{9E442946-E64E-4F02-8678-A758CC6E32BE}"/>
              </a:ext>
            </a:extLst>
          </p:cNvPr>
          <p:cNvSpPr txBox="1">
            <a:spLocks/>
          </p:cNvSpPr>
          <p:nvPr/>
        </p:nvSpPr>
        <p:spPr>
          <a:xfrm>
            <a:off x="753333" y="6008274"/>
            <a:ext cx="14804570" cy="9951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500" b="1" i="1" dirty="0"/>
              <a:t>Address Translation Enables GPU Sharing</a:t>
            </a:r>
            <a:endParaRPr lang="en-US" sz="4400" b="1" i="1" dirty="0"/>
          </a:p>
        </p:txBody>
      </p:sp>
      <p:sp>
        <p:nvSpPr>
          <p:cNvPr id="745" name="TextBox 744">
            <a:extLst>
              <a:ext uri="{FF2B5EF4-FFF2-40B4-BE49-F238E27FC236}">
                <a16:creationId xmlns:a16="http://schemas.microsoft.com/office/drawing/2014/main" id="{2BCAFA7F-19F4-4A0C-80F7-E1596DB0515E}"/>
              </a:ext>
            </a:extLst>
          </p:cNvPr>
          <p:cNvSpPr txBox="1"/>
          <p:nvPr/>
        </p:nvSpPr>
        <p:spPr>
          <a:xfrm>
            <a:off x="515175" y="38443771"/>
            <a:ext cx="10485392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500" b="1" i="1" dirty="0"/>
              <a:t>Methodology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200" b="1" dirty="0"/>
              <a:t>GPGPU-Sim based model of GTX 750 Ti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200" b="1" dirty="0"/>
              <a:t>Multiple GPGPU applications can concurrently execute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200" b="1" dirty="0"/>
              <a:t>Models page walks and page tables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200" b="1" dirty="0"/>
              <a:t>Models virtual-to-physical address mapping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200" b="1" dirty="0"/>
              <a:t>Available at </a:t>
            </a:r>
            <a:r>
              <a:rPr lang="en-US" sz="3200" b="1" dirty="0">
                <a:solidFill>
                  <a:srgbClr val="0000FF"/>
                </a:solidFill>
                <a:hlinkClick r:id="rId7"/>
              </a:rPr>
              <a:t>https://github.com/CMU-SAFARI/Mosaic</a:t>
            </a:r>
            <a:endParaRPr lang="en-US" sz="3200" b="1" dirty="0">
              <a:solidFill>
                <a:srgbClr val="0000FF"/>
              </a:solidFill>
            </a:endParaRPr>
          </a:p>
          <a:p>
            <a:pPr marL="571500" indent="-571500">
              <a:buFont typeface="Arial" charset="0"/>
              <a:buChar char="•"/>
            </a:pPr>
            <a:r>
              <a:rPr lang="en-US" sz="3200" b="1" dirty="0"/>
              <a:t>35 pairs of workloads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200" b="1" dirty="0"/>
              <a:t>3 workload categories based on the TLB hit rate</a:t>
            </a:r>
          </a:p>
          <a:p>
            <a:endParaRPr lang="en-US" i="1" dirty="0"/>
          </a:p>
        </p:txBody>
      </p:sp>
      <p:sp>
        <p:nvSpPr>
          <p:cNvPr id="510" name="Rectangle 509">
            <a:extLst>
              <a:ext uri="{FF2B5EF4-FFF2-40B4-BE49-F238E27FC236}">
                <a16:creationId xmlns:a16="http://schemas.microsoft.com/office/drawing/2014/main" id="{41D93BFA-5D9A-8C44-8978-376CBC43B1D5}"/>
              </a:ext>
            </a:extLst>
          </p:cNvPr>
          <p:cNvSpPr/>
          <p:nvPr/>
        </p:nvSpPr>
        <p:spPr>
          <a:xfrm>
            <a:off x="-21045" y="16208399"/>
            <a:ext cx="329184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500" b="1" i="1" dirty="0"/>
              <a:t>Issues with State-of-the-Art Address Translation Designs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A922D39-E292-C446-B17F-3361E25BF9F7}"/>
              </a:ext>
            </a:extLst>
          </p:cNvPr>
          <p:cNvCxnSpPr/>
          <p:nvPr/>
        </p:nvCxnSpPr>
        <p:spPr>
          <a:xfrm>
            <a:off x="0" y="16054848"/>
            <a:ext cx="329184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1" name="Rounded Rectangle 163">
            <a:extLst>
              <a:ext uri="{FF2B5EF4-FFF2-40B4-BE49-F238E27FC236}">
                <a16:creationId xmlns:a16="http://schemas.microsoft.com/office/drawing/2014/main" id="{35128C63-D2B0-904F-A97B-A0B689BCD8AC}"/>
              </a:ext>
            </a:extLst>
          </p:cNvPr>
          <p:cNvSpPr/>
          <p:nvPr/>
        </p:nvSpPr>
        <p:spPr>
          <a:xfrm>
            <a:off x="17202560" y="6937905"/>
            <a:ext cx="14852398" cy="631976"/>
          </a:xfrm>
          <a:prstGeom prst="roundRect">
            <a:avLst>
              <a:gd name="adj" fmla="val 9162"/>
            </a:avLst>
          </a:prstGeom>
          <a:noFill/>
          <a:ln w="254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A page is shared by many threads, causing one translation miss to stall multiple warps</a:t>
            </a:r>
          </a:p>
        </p:txBody>
      </p:sp>
      <p:sp>
        <p:nvSpPr>
          <p:cNvPr id="512" name="Rounded Rectangle 163">
            <a:extLst>
              <a:ext uri="{FF2B5EF4-FFF2-40B4-BE49-F238E27FC236}">
                <a16:creationId xmlns:a16="http://schemas.microsoft.com/office/drawing/2014/main" id="{6EF6B829-1F36-FC43-9016-BB318D46E65D}"/>
              </a:ext>
            </a:extLst>
          </p:cNvPr>
          <p:cNvSpPr/>
          <p:nvPr/>
        </p:nvSpPr>
        <p:spPr>
          <a:xfrm>
            <a:off x="17202559" y="7473629"/>
            <a:ext cx="14852399" cy="741772"/>
          </a:xfrm>
          <a:prstGeom prst="roundRect">
            <a:avLst>
              <a:gd name="adj" fmla="val 9162"/>
            </a:avLst>
          </a:prstGeom>
          <a:noFill/>
          <a:ln w="2540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Parallel page walks further reduce the GPU’s latency hiding capability</a:t>
            </a:r>
          </a:p>
        </p:txBody>
      </p:sp>
      <p:graphicFrame>
        <p:nvGraphicFramePr>
          <p:cNvPr id="513" name="Chart 512">
            <a:extLst>
              <a:ext uri="{FF2B5EF4-FFF2-40B4-BE49-F238E27FC236}">
                <a16:creationId xmlns:a16="http://schemas.microsoft.com/office/drawing/2014/main" id="{449F5350-363C-2D46-850C-C2CD06FC6A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836296"/>
              </p:ext>
            </p:extLst>
          </p:nvPr>
        </p:nvGraphicFramePr>
        <p:xfrm>
          <a:off x="17361739" y="10239240"/>
          <a:ext cx="14107344" cy="52177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cxnSp>
        <p:nvCxnSpPr>
          <p:cNvPr id="514" name="Straight Connector 513">
            <a:extLst>
              <a:ext uri="{FF2B5EF4-FFF2-40B4-BE49-F238E27FC236}">
                <a16:creationId xmlns:a16="http://schemas.microsoft.com/office/drawing/2014/main" id="{F8BD6E49-9126-D34F-B596-B9021FAEC318}"/>
              </a:ext>
            </a:extLst>
          </p:cNvPr>
          <p:cNvCxnSpPr>
            <a:cxnSpLocks/>
          </p:cNvCxnSpPr>
          <p:nvPr/>
        </p:nvCxnSpPr>
        <p:spPr>
          <a:xfrm>
            <a:off x="16158651" y="5737368"/>
            <a:ext cx="0" cy="1031748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Straight Connector 514">
            <a:extLst>
              <a:ext uri="{FF2B5EF4-FFF2-40B4-BE49-F238E27FC236}">
                <a16:creationId xmlns:a16="http://schemas.microsoft.com/office/drawing/2014/main" id="{51A39AB8-582F-E645-BF6E-0BC39C8B0C9C}"/>
              </a:ext>
            </a:extLst>
          </p:cNvPr>
          <p:cNvCxnSpPr/>
          <p:nvPr/>
        </p:nvCxnSpPr>
        <p:spPr>
          <a:xfrm>
            <a:off x="-21045" y="5715000"/>
            <a:ext cx="329184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Straight Connector 515">
            <a:extLst>
              <a:ext uri="{FF2B5EF4-FFF2-40B4-BE49-F238E27FC236}">
                <a16:creationId xmlns:a16="http://schemas.microsoft.com/office/drawing/2014/main" id="{4FE89ADD-08FD-204E-83C0-E5E952490A81}"/>
              </a:ext>
            </a:extLst>
          </p:cNvPr>
          <p:cNvCxnSpPr/>
          <p:nvPr/>
        </p:nvCxnSpPr>
        <p:spPr>
          <a:xfrm>
            <a:off x="-21045" y="26989757"/>
            <a:ext cx="329184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8" name="Title 1">
            <a:extLst>
              <a:ext uri="{FF2B5EF4-FFF2-40B4-BE49-F238E27FC236}">
                <a16:creationId xmlns:a16="http://schemas.microsoft.com/office/drawing/2014/main" id="{9DD8C5F9-9FE3-B646-B17E-F9410598C815}"/>
              </a:ext>
            </a:extLst>
          </p:cNvPr>
          <p:cNvSpPr txBox="1">
            <a:spLocks/>
          </p:cNvSpPr>
          <p:nvPr/>
        </p:nvSpPr>
        <p:spPr>
          <a:xfrm>
            <a:off x="5419201" y="27323830"/>
            <a:ext cx="21692325" cy="9030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3291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500" b="1" i="1" dirty="0">
                <a:latin typeface="+mn-lt"/>
              </a:rPr>
              <a:t>MASK: A Translation-Aware Memory Hierarchy for GPUs</a:t>
            </a:r>
          </a:p>
        </p:txBody>
      </p:sp>
      <p:pic>
        <p:nvPicPr>
          <p:cNvPr id="469" name="Picture 468">
            <a:extLst>
              <a:ext uri="{FF2B5EF4-FFF2-40B4-BE49-F238E27FC236}">
                <a16:creationId xmlns:a16="http://schemas.microsoft.com/office/drawing/2014/main" id="{F7D13D83-3F97-7A49-B5F1-7E902F4378F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77" y="28670950"/>
            <a:ext cx="31409628" cy="9264709"/>
          </a:xfrm>
          <a:prstGeom prst="rect">
            <a:avLst/>
          </a:prstGeom>
        </p:spPr>
      </p:pic>
      <p:pic>
        <p:nvPicPr>
          <p:cNvPr id="473" name="Picture 472">
            <a:extLst>
              <a:ext uri="{FF2B5EF4-FFF2-40B4-BE49-F238E27FC236}">
                <a16:creationId xmlns:a16="http://schemas.microsoft.com/office/drawing/2014/main" id="{F4B3EA64-9D67-454A-9EF9-CF887CFB956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57" y="18760779"/>
            <a:ext cx="2959100" cy="2870200"/>
          </a:xfrm>
          <a:prstGeom prst="rect">
            <a:avLst/>
          </a:prstGeom>
        </p:spPr>
      </p:pic>
      <p:pic>
        <p:nvPicPr>
          <p:cNvPr id="475" name="Picture 474">
            <a:extLst>
              <a:ext uri="{FF2B5EF4-FFF2-40B4-BE49-F238E27FC236}">
                <a16:creationId xmlns:a16="http://schemas.microsoft.com/office/drawing/2014/main" id="{9B37EEA5-27A8-A64D-BB85-19B524FBFFF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058" y="18775771"/>
            <a:ext cx="2794000" cy="2882900"/>
          </a:xfrm>
          <a:prstGeom prst="rect">
            <a:avLst/>
          </a:prstGeom>
        </p:spPr>
      </p:pic>
      <p:pic>
        <p:nvPicPr>
          <p:cNvPr id="477" name="Picture 476">
            <a:extLst>
              <a:ext uri="{FF2B5EF4-FFF2-40B4-BE49-F238E27FC236}">
                <a16:creationId xmlns:a16="http://schemas.microsoft.com/office/drawing/2014/main" id="{AFD90BE3-830C-C547-9E7E-DA2CDF80953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729" y="18792120"/>
            <a:ext cx="1714500" cy="2870200"/>
          </a:xfrm>
          <a:prstGeom prst="rect">
            <a:avLst/>
          </a:prstGeom>
        </p:spPr>
      </p:pic>
      <p:sp>
        <p:nvSpPr>
          <p:cNvPr id="522" name="Arrow: Down 32">
            <a:extLst>
              <a:ext uri="{FF2B5EF4-FFF2-40B4-BE49-F238E27FC236}">
                <a16:creationId xmlns:a16="http://schemas.microsoft.com/office/drawing/2014/main" id="{C7AE50E0-4DA4-8A4C-B701-36F823195FBA}"/>
              </a:ext>
            </a:extLst>
          </p:cNvPr>
          <p:cNvSpPr/>
          <p:nvPr/>
        </p:nvSpPr>
        <p:spPr>
          <a:xfrm rot="16200000">
            <a:off x="4223375" y="19083052"/>
            <a:ext cx="650715" cy="897920"/>
          </a:xfrm>
          <a:prstGeom prst="downArrow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3" name="Arrow: Down 32">
            <a:extLst>
              <a:ext uri="{FF2B5EF4-FFF2-40B4-BE49-F238E27FC236}">
                <a16:creationId xmlns:a16="http://schemas.microsoft.com/office/drawing/2014/main" id="{70766ECF-F71B-124F-B83F-93677339AE20}"/>
              </a:ext>
            </a:extLst>
          </p:cNvPr>
          <p:cNvSpPr/>
          <p:nvPr/>
        </p:nvSpPr>
        <p:spPr>
          <a:xfrm rot="16200000">
            <a:off x="7427984" y="19033582"/>
            <a:ext cx="650715" cy="897920"/>
          </a:xfrm>
          <a:prstGeom prst="downArrow">
            <a:avLst/>
          </a:prstGeom>
          <a:solidFill>
            <a:schemeClr val="bg1">
              <a:lumMod val="85000"/>
            </a:schemeClr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4" name="Rectangle 523">
            <a:extLst>
              <a:ext uri="{FF2B5EF4-FFF2-40B4-BE49-F238E27FC236}">
                <a16:creationId xmlns:a16="http://schemas.microsoft.com/office/drawing/2014/main" id="{D4F29A04-4A5A-6449-B9DB-1FABD330AF27}"/>
              </a:ext>
            </a:extLst>
          </p:cNvPr>
          <p:cNvSpPr/>
          <p:nvPr/>
        </p:nvSpPr>
        <p:spPr>
          <a:xfrm>
            <a:off x="-2314306" y="17396402"/>
            <a:ext cx="156989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High Shared TLB Miss Rate</a:t>
            </a:r>
          </a:p>
        </p:txBody>
      </p:sp>
      <p:cxnSp>
        <p:nvCxnSpPr>
          <p:cNvPr id="537" name="Straight Connector 536">
            <a:extLst>
              <a:ext uri="{FF2B5EF4-FFF2-40B4-BE49-F238E27FC236}">
                <a16:creationId xmlns:a16="http://schemas.microsoft.com/office/drawing/2014/main" id="{41744E37-3801-C944-9066-45152504D83A}"/>
              </a:ext>
            </a:extLst>
          </p:cNvPr>
          <p:cNvCxnSpPr>
            <a:cxnSpLocks/>
          </p:cNvCxnSpPr>
          <p:nvPr/>
        </p:nvCxnSpPr>
        <p:spPr>
          <a:xfrm>
            <a:off x="10649417" y="17656672"/>
            <a:ext cx="5785" cy="8735696"/>
          </a:xfrm>
          <a:prstGeom prst="line">
            <a:avLst/>
          </a:prstGeom>
          <a:ln w="635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Straight Connector 538">
            <a:extLst>
              <a:ext uri="{FF2B5EF4-FFF2-40B4-BE49-F238E27FC236}">
                <a16:creationId xmlns:a16="http://schemas.microsoft.com/office/drawing/2014/main" id="{2FF7FB3D-4BBB-0944-833C-1CB22065FAE6}"/>
              </a:ext>
            </a:extLst>
          </p:cNvPr>
          <p:cNvCxnSpPr>
            <a:cxnSpLocks/>
          </p:cNvCxnSpPr>
          <p:nvPr/>
        </p:nvCxnSpPr>
        <p:spPr>
          <a:xfrm>
            <a:off x="21448249" y="17656672"/>
            <a:ext cx="0" cy="8735696"/>
          </a:xfrm>
          <a:prstGeom prst="line">
            <a:avLst/>
          </a:prstGeom>
          <a:ln w="635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Picture 67">
            <a:extLst>
              <a:ext uri="{FF2B5EF4-FFF2-40B4-BE49-F238E27FC236}">
                <a16:creationId xmlns:a16="http://schemas.microsoft.com/office/drawing/2014/main" id="{8FA2234A-0890-6C41-9102-0DEB896AEF47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9400" y="8259671"/>
            <a:ext cx="15586524" cy="3001003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83ED3002-DD30-8047-8756-7F1275A372C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4542891" y="3672983"/>
            <a:ext cx="1628848" cy="1617989"/>
          </a:xfrm>
          <a:prstGeom prst="rect">
            <a:avLst/>
          </a:prstGeom>
        </p:spPr>
      </p:pic>
      <p:sp>
        <p:nvSpPr>
          <p:cNvPr id="547" name="Rectangle 546">
            <a:extLst>
              <a:ext uri="{FF2B5EF4-FFF2-40B4-BE49-F238E27FC236}">
                <a16:creationId xmlns:a16="http://schemas.microsoft.com/office/drawing/2014/main" id="{2623148F-B541-3E41-A8F8-73070D055493}"/>
              </a:ext>
            </a:extLst>
          </p:cNvPr>
          <p:cNvSpPr/>
          <p:nvPr/>
        </p:nvSpPr>
        <p:spPr>
          <a:xfrm>
            <a:off x="21323737" y="17474344"/>
            <a:ext cx="1148288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GPU Does Not Have Any Awareness </a:t>
            </a:r>
          </a:p>
          <a:p>
            <a:pPr algn="ctr"/>
            <a:r>
              <a:rPr lang="en-US" sz="5400" b="1" dirty="0">
                <a:solidFill>
                  <a:srgbClr val="FF0000"/>
                </a:solidFill>
              </a:rPr>
              <a:t>of Address Translation Data</a:t>
            </a:r>
          </a:p>
        </p:txBody>
      </p:sp>
      <p:sp>
        <p:nvSpPr>
          <p:cNvPr id="548" name="Rectangle 547">
            <a:extLst>
              <a:ext uri="{FF2B5EF4-FFF2-40B4-BE49-F238E27FC236}">
                <a16:creationId xmlns:a16="http://schemas.microsoft.com/office/drawing/2014/main" id="{849F9197-C2BE-334C-9FB2-C7D04755E1F8}"/>
              </a:ext>
            </a:extLst>
          </p:cNvPr>
          <p:cNvSpPr/>
          <p:nvPr/>
        </p:nvSpPr>
        <p:spPr>
          <a:xfrm>
            <a:off x="8343884" y="17470897"/>
            <a:ext cx="156989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</a:rPr>
              <a:t>Address Translation Data </a:t>
            </a:r>
          </a:p>
          <a:p>
            <a:pPr algn="ctr"/>
            <a:r>
              <a:rPr lang="en-US" sz="5400" b="1" dirty="0">
                <a:solidFill>
                  <a:srgbClr val="FF0000"/>
                </a:solidFill>
              </a:rPr>
              <a:t>Is Latency-Sensitive</a:t>
            </a:r>
          </a:p>
        </p:txBody>
      </p:sp>
      <p:sp>
        <p:nvSpPr>
          <p:cNvPr id="549" name="TextBox 548">
            <a:extLst>
              <a:ext uri="{FF2B5EF4-FFF2-40B4-BE49-F238E27FC236}">
                <a16:creationId xmlns:a16="http://schemas.microsoft.com/office/drawing/2014/main" id="{F58F0BD3-5F4F-5F43-A0CF-E4109836943F}"/>
              </a:ext>
            </a:extLst>
          </p:cNvPr>
          <p:cNvSpPr txBox="1"/>
          <p:nvPr/>
        </p:nvSpPr>
        <p:spPr>
          <a:xfrm>
            <a:off x="21703491" y="19278242"/>
            <a:ext cx="1114814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chemeClr val="accent6">
                    <a:lumMod val="50000"/>
                  </a:schemeClr>
                </a:solidFill>
              </a:rPr>
              <a:t>Inefficient L2 Data Cache Design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200" b="1" dirty="0"/>
              <a:t>Caches only part of the translation requests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200" b="1" dirty="0">
                <a:solidFill>
                  <a:srgbClr val="0000FF"/>
                </a:solidFill>
              </a:rPr>
              <a:t>Thrashing among multiple address translation requests</a:t>
            </a:r>
          </a:p>
          <a:p>
            <a:pPr marL="571500" indent="-571500">
              <a:buFont typeface="Arial" charset="0"/>
              <a:buChar char="•"/>
            </a:pPr>
            <a:r>
              <a:rPr lang="en-US" sz="3200" b="1" dirty="0">
                <a:solidFill>
                  <a:srgbClr val="0000FF"/>
                </a:solidFill>
              </a:rPr>
              <a:t>Thrashing from normal data demand requests</a:t>
            </a:r>
          </a:p>
          <a:p>
            <a:endParaRPr lang="en-US" i="1" dirty="0"/>
          </a:p>
        </p:txBody>
      </p:sp>
      <p:sp>
        <p:nvSpPr>
          <p:cNvPr id="550" name="TextBox 549">
            <a:extLst>
              <a:ext uri="{FF2B5EF4-FFF2-40B4-BE49-F238E27FC236}">
                <a16:creationId xmlns:a16="http://schemas.microsoft.com/office/drawing/2014/main" id="{FE68D043-33ED-5942-A5EE-C66C7A040962}"/>
              </a:ext>
            </a:extLst>
          </p:cNvPr>
          <p:cNvSpPr txBox="1"/>
          <p:nvPr/>
        </p:nvSpPr>
        <p:spPr>
          <a:xfrm>
            <a:off x="21739709" y="21449114"/>
            <a:ext cx="1083570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chemeClr val="accent6">
                    <a:lumMod val="50000"/>
                  </a:schemeClr>
                </a:solidFill>
              </a:rPr>
              <a:t>Translation-Oblivious Memory Scheduler</a:t>
            </a:r>
            <a:endParaRPr lang="en-US" sz="3200" b="1" dirty="0"/>
          </a:p>
          <a:p>
            <a:pPr marL="571500" indent="-571500">
              <a:buFont typeface="Arial" charset="0"/>
              <a:buChar char="•"/>
            </a:pPr>
            <a:r>
              <a:rPr lang="en-US" sz="3200" b="1" spc="-20" dirty="0"/>
              <a:t>Address translation requests suffer from high DRAM latency</a:t>
            </a:r>
          </a:p>
          <a:p>
            <a:pPr marL="571500" indent="-571500">
              <a:buFont typeface="Arial" charset="0"/>
              <a:buChar char="•"/>
            </a:pPr>
            <a:endParaRPr lang="en-US" sz="3200" b="1" dirty="0">
              <a:solidFill>
                <a:srgbClr val="0000FF"/>
              </a:solidFill>
            </a:endParaRPr>
          </a:p>
          <a:p>
            <a:endParaRPr lang="en-US" i="1" dirty="0"/>
          </a:p>
        </p:txBody>
      </p:sp>
      <p:graphicFrame>
        <p:nvGraphicFramePr>
          <p:cNvPr id="561" name="Chart 560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637901"/>
              </p:ext>
            </p:extLst>
          </p:nvPr>
        </p:nvGraphicFramePr>
        <p:xfrm>
          <a:off x="21703091" y="22867951"/>
          <a:ext cx="10645223" cy="4225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76861118-4F9A-634E-B7B6-98485589DCD1}"/>
              </a:ext>
            </a:extLst>
          </p:cNvPr>
          <p:cNvCxnSpPr/>
          <p:nvPr/>
        </p:nvCxnSpPr>
        <p:spPr>
          <a:xfrm>
            <a:off x="24675" y="38338298"/>
            <a:ext cx="329184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itle 1">
            <a:extLst>
              <a:ext uri="{FF2B5EF4-FFF2-40B4-BE49-F238E27FC236}">
                <a16:creationId xmlns:a16="http://schemas.microsoft.com/office/drawing/2014/main" id="{FEC4EA95-FA64-4542-97E0-62A3D0F1E2F3}"/>
              </a:ext>
            </a:extLst>
          </p:cNvPr>
          <p:cNvSpPr txBox="1">
            <a:spLocks/>
          </p:cNvSpPr>
          <p:nvPr/>
        </p:nvSpPr>
        <p:spPr>
          <a:xfrm>
            <a:off x="11159310" y="38544236"/>
            <a:ext cx="21692325" cy="90306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3291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500" b="1" i="1" dirty="0">
                <a:latin typeface="+mn-lt"/>
              </a:rPr>
              <a:t>Results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9218EE77-D8C3-B74A-9E20-016C54669675}"/>
              </a:ext>
            </a:extLst>
          </p:cNvPr>
          <p:cNvCxnSpPr>
            <a:cxnSpLocks/>
          </p:cNvCxnSpPr>
          <p:nvPr/>
        </p:nvCxnSpPr>
        <p:spPr>
          <a:xfrm>
            <a:off x="11039490" y="38338298"/>
            <a:ext cx="0" cy="5552902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9" name="Chart 98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0989208"/>
              </p:ext>
            </p:extLst>
          </p:nvPr>
        </p:nvGraphicFramePr>
        <p:xfrm>
          <a:off x="11179993" y="39283287"/>
          <a:ext cx="10523098" cy="4186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graphicFrame>
        <p:nvGraphicFramePr>
          <p:cNvPr id="100" name="Chart 99">
            <a:extLst>
              <a:ext uri="{FF2B5EF4-FFF2-40B4-BE49-F238E27FC236}">
                <a16:creationId xmlns:a16="http://schemas.microsoft.com/office/drawing/2014/main" id="{00000000-0008-0000-04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4223622"/>
              </p:ext>
            </p:extLst>
          </p:nvPr>
        </p:nvGraphicFramePr>
        <p:xfrm>
          <a:off x="21971234" y="39338572"/>
          <a:ext cx="10835389" cy="412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graphicFrame>
        <p:nvGraphicFramePr>
          <p:cNvPr id="101" name="Chart 100">
            <a:extLst>
              <a:ext uri="{FF2B5EF4-FFF2-40B4-BE49-F238E27FC236}">
                <a16:creationId xmlns:a16="http://schemas.microsoft.com/office/drawing/2014/main" id="{745CC9F2-8AD8-42B1-923E-6581B5D2E5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9162306"/>
              </p:ext>
            </p:extLst>
          </p:nvPr>
        </p:nvGraphicFramePr>
        <p:xfrm>
          <a:off x="381000" y="22923959"/>
          <a:ext cx="10109449" cy="3750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sp>
        <p:nvSpPr>
          <p:cNvPr id="102" name="Rectangle 101">
            <a:extLst>
              <a:ext uri="{FF2B5EF4-FFF2-40B4-BE49-F238E27FC236}">
                <a16:creationId xmlns:a16="http://schemas.microsoft.com/office/drawing/2014/main" id="{21BD2538-F882-9A48-AA45-8E17A99BEBFC}"/>
              </a:ext>
            </a:extLst>
          </p:cNvPr>
          <p:cNvSpPr/>
          <p:nvPr/>
        </p:nvSpPr>
        <p:spPr>
          <a:xfrm>
            <a:off x="255272" y="22184535"/>
            <a:ext cx="101316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Highly-parallel page walks lead to cache thrashing</a:t>
            </a:r>
          </a:p>
        </p:txBody>
      </p:sp>
      <p:graphicFrame>
        <p:nvGraphicFramePr>
          <p:cNvPr id="104" name="Chart 103">
            <a:extLst>
              <a:ext uri="{FF2B5EF4-FFF2-40B4-BE49-F238E27FC236}">
                <a16:creationId xmlns:a16="http://schemas.microsoft.com/office/drawing/2014/main" id="{84E020FB-0A37-44CA-8A4C-9C67DD9583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0537514"/>
              </p:ext>
            </p:extLst>
          </p:nvPr>
        </p:nvGraphicFramePr>
        <p:xfrm>
          <a:off x="10974569" y="18936303"/>
          <a:ext cx="10349169" cy="3141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9"/>
          </a:graphicData>
        </a:graphic>
      </p:graphicFrame>
      <p:graphicFrame>
        <p:nvGraphicFramePr>
          <p:cNvPr id="105" name="Chart 104">
            <a:extLst>
              <a:ext uri="{FF2B5EF4-FFF2-40B4-BE49-F238E27FC236}">
                <a16:creationId xmlns:a16="http://schemas.microsoft.com/office/drawing/2014/main" id="{9D089D0E-51AE-44DE-B85D-CED51C440B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153102"/>
              </p:ext>
            </p:extLst>
          </p:nvPr>
        </p:nvGraphicFramePr>
        <p:xfrm>
          <a:off x="10946663" y="21965830"/>
          <a:ext cx="10413294" cy="3490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0"/>
          </a:graphicData>
        </a:graphic>
      </p:graphicFrame>
      <p:sp>
        <p:nvSpPr>
          <p:cNvPr id="106" name="Rectangle 105">
            <a:extLst>
              <a:ext uri="{FF2B5EF4-FFF2-40B4-BE49-F238E27FC236}">
                <a16:creationId xmlns:a16="http://schemas.microsoft.com/office/drawing/2014/main" id="{51316232-18A9-AF49-B58B-FAB22A6F5A88}"/>
              </a:ext>
            </a:extLst>
          </p:cNvPr>
          <p:cNvSpPr/>
          <p:nvPr/>
        </p:nvSpPr>
        <p:spPr>
          <a:xfrm>
            <a:off x="11039490" y="25487963"/>
            <a:ext cx="101316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GPU becomes unable to hide memory latency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C6AEDBF-E603-7946-9E46-C4AE7E1FE3A4}"/>
              </a:ext>
            </a:extLst>
          </p:cNvPr>
          <p:cNvSpPr/>
          <p:nvPr/>
        </p:nvSpPr>
        <p:spPr>
          <a:xfrm>
            <a:off x="16499222" y="15182297"/>
            <a:ext cx="160761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45.6% Performance Degradation from Address Translation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6510503A-00BE-E040-A907-342FD17AAFC0}"/>
              </a:ext>
            </a:extLst>
          </p:cNvPr>
          <p:cNvSpPr txBox="1"/>
          <p:nvPr/>
        </p:nvSpPr>
        <p:spPr>
          <a:xfrm>
            <a:off x="1959175" y="25988984"/>
            <a:ext cx="203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3DS_HISTO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8CE48975-E095-2A43-8C31-2C4DF533BB9D}"/>
              </a:ext>
            </a:extLst>
          </p:cNvPr>
          <p:cNvSpPr txBox="1"/>
          <p:nvPr/>
        </p:nvSpPr>
        <p:spPr>
          <a:xfrm>
            <a:off x="4006384" y="25988983"/>
            <a:ext cx="21417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CONS_LPS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37DF1FC9-C691-5648-A67E-234356665770}"/>
              </a:ext>
            </a:extLst>
          </p:cNvPr>
          <p:cNvSpPr txBox="1"/>
          <p:nvPr/>
        </p:nvSpPr>
        <p:spPr>
          <a:xfrm>
            <a:off x="6099954" y="26003459"/>
            <a:ext cx="2196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MUM_HISTO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EAD897E4-D2C3-D644-B716-A5C513447C11}"/>
              </a:ext>
            </a:extLst>
          </p:cNvPr>
          <p:cNvSpPr txBox="1"/>
          <p:nvPr/>
        </p:nvSpPr>
        <p:spPr>
          <a:xfrm>
            <a:off x="8283910" y="25993763"/>
            <a:ext cx="2100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RED_RAY</a:t>
            </a: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E1C41A87-766D-3242-BF04-1B5A271FF65D}"/>
              </a:ext>
            </a:extLst>
          </p:cNvPr>
          <p:cNvCxnSpPr>
            <a:cxnSpLocks/>
          </p:cNvCxnSpPr>
          <p:nvPr/>
        </p:nvCxnSpPr>
        <p:spPr>
          <a:xfrm flipV="1">
            <a:off x="4031458" y="23799449"/>
            <a:ext cx="0" cy="2681977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49650315-DEBF-A041-98B4-B1AB9E4DD976}"/>
              </a:ext>
            </a:extLst>
          </p:cNvPr>
          <p:cNvCxnSpPr>
            <a:cxnSpLocks/>
          </p:cNvCxnSpPr>
          <p:nvPr/>
        </p:nvCxnSpPr>
        <p:spPr>
          <a:xfrm flipV="1">
            <a:off x="6132730" y="23799448"/>
            <a:ext cx="0" cy="2681977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D2DE0927-9180-B14E-A61A-2C0C350CC17B}"/>
              </a:ext>
            </a:extLst>
          </p:cNvPr>
          <p:cNvCxnSpPr>
            <a:cxnSpLocks/>
          </p:cNvCxnSpPr>
          <p:nvPr/>
        </p:nvCxnSpPr>
        <p:spPr>
          <a:xfrm flipV="1">
            <a:off x="8259336" y="23786195"/>
            <a:ext cx="0" cy="2681977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050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" grpId="0" build="p"/>
      <p:bldP spid="511" grpId="0"/>
      <p:bldP spid="511" grpId="1"/>
      <p:bldP spid="512" grpId="0"/>
      <p:bldP spid="512" grpId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1633</TotalTime>
  <Words>278</Words>
  <Application>Microsoft Office PowerPoint</Application>
  <PresentationFormat>Custom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ZmILe</dc:creator>
  <cp:lastModifiedBy>ZmILe</cp:lastModifiedBy>
  <cp:revision>98</cp:revision>
  <cp:lastPrinted>2018-03-23T13:28:21Z</cp:lastPrinted>
  <dcterms:created xsi:type="dcterms:W3CDTF">2017-10-10T21:05:12Z</dcterms:created>
  <dcterms:modified xsi:type="dcterms:W3CDTF">2018-03-23T13:30:29Z</dcterms:modified>
</cp:coreProperties>
</file>